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Lst>
  <p:notesMasterIdLst>
    <p:notesMasterId r:id="rId69"/>
  </p:notesMasterIdLst>
  <p:handoutMasterIdLst>
    <p:handoutMasterId r:id="rId70"/>
  </p:handoutMasterIdLst>
  <p:sldIdLst>
    <p:sldId id="333" r:id="rId3"/>
    <p:sldId id="1302" r:id="rId4"/>
    <p:sldId id="1307" r:id="rId5"/>
    <p:sldId id="1303" r:id="rId6"/>
    <p:sldId id="925" r:id="rId7"/>
    <p:sldId id="926" r:id="rId8"/>
    <p:sldId id="268" r:id="rId9"/>
    <p:sldId id="929" r:id="rId10"/>
    <p:sldId id="930" r:id="rId11"/>
    <p:sldId id="772" r:id="rId12"/>
    <p:sldId id="1123" r:id="rId13"/>
    <p:sldId id="778" r:id="rId14"/>
    <p:sldId id="779" r:id="rId15"/>
    <p:sldId id="1166" r:id="rId16"/>
    <p:sldId id="781" r:id="rId17"/>
    <p:sldId id="1104" r:id="rId18"/>
    <p:sldId id="1124" r:id="rId19"/>
    <p:sldId id="897" r:id="rId20"/>
    <p:sldId id="898" r:id="rId21"/>
    <p:sldId id="899" r:id="rId22"/>
    <p:sldId id="900" r:id="rId23"/>
    <p:sldId id="901" r:id="rId24"/>
    <p:sldId id="902" r:id="rId25"/>
    <p:sldId id="903" r:id="rId26"/>
    <p:sldId id="904" r:id="rId27"/>
    <p:sldId id="905" r:id="rId28"/>
    <p:sldId id="1304" r:id="rId29"/>
    <p:sldId id="787" r:id="rId30"/>
    <p:sldId id="856" r:id="rId31"/>
    <p:sldId id="857" r:id="rId32"/>
    <p:sldId id="1105" r:id="rId33"/>
    <p:sldId id="799" r:id="rId34"/>
    <p:sldId id="800" r:id="rId35"/>
    <p:sldId id="801" r:id="rId36"/>
    <p:sldId id="1002" r:id="rId37"/>
    <p:sldId id="936" r:id="rId38"/>
    <p:sldId id="937" r:id="rId39"/>
    <p:sldId id="938" r:id="rId40"/>
    <p:sldId id="939" r:id="rId41"/>
    <p:sldId id="1158" r:id="rId42"/>
    <p:sldId id="1159" r:id="rId43"/>
    <p:sldId id="1119" r:id="rId44"/>
    <p:sldId id="1168" r:id="rId45"/>
    <p:sldId id="817" r:id="rId46"/>
    <p:sldId id="736" r:id="rId47"/>
    <p:sldId id="737" r:id="rId48"/>
    <p:sldId id="1173" r:id="rId49"/>
    <p:sldId id="895" r:id="rId50"/>
    <p:sldId id="1126" r:id="rId51"/>
    <p:sldId id="1127" r:id="rId52"/>
    <p:sldId id="1128" r:id="rId53"/>
    <p:sldId id="981" r:id="rId54"/>
    <p:sldId id="1137" r:id="rId55"/>
    <p:sldId id="1359" r:id="rId56"/>
    <p:sldId id="1357" r:id="rId57"/>
    <p:sldId id="1358" r:id="rId58"/>
    <p:sldId id="1132" r:id="rId59"/>
    <p:sldId id="911" r:id="rId60"/>
    <p:sldId id="1305" r:id="rId61"/>
    <p:sldId id="1133" r:id="rId62"/>
    <p:sldId id="1224" r:id="rId63"/>
    <p:sldId id="1134" r:id="rId64"/>
    <p:sldId id="1138" r:id="rId65"/>
    <p:sldId id="1115" r:id="rId66"/>
    <p:sldId id="1225" r:id="rId67"/>
    <p:sldId id="1272" r:id="rId6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36"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F3F1"/>
    <a:srgbClr val="00FF00"/>
    <a:srgbClr val="FF0000"/>
    <a:srgbClr val="00AFDC"/>
    <a:srgbClr val="1F975C"/>
    <a:srgbClr val="00738C"/>
    <a:srgbClr val="00B0DA"/>
    <a:srgbClr val="9B9E8A"/>
    <a:srgbClr val="FF0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6" autoAdjust="0"/>
    <p:restoredTop sz="92308" autoAdjust="0"/>
  </p:normalViewPr>
  <p:slideViewPr>
    <p:cSldViewPr snapToGrid="0">
      <p:cViewPr varScale="1">
        <p:scale>
          <a:sx n="79" d="100"/>
          <a:sy n="79" d="100"/>
        </p:scale>
        <p:origin x="408" y="96"/>
      </p:cViewPr>
      <p:guideLst>
        <p:guide orient="horz" pos="2160"/>
        <p:guide pos="513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100" d="100"/>
          <a:sy n="100" d="100"/>
        </p:scale>
        <p:origin x="-35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hn_\Dropbox\World\SciFinder%20Green%20Chemistry\SciFinder%20Green%20Chemistry%20Data%202017-12-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Past 28 Years of Green Chemistry </a:t>
            </a:r>
          </a:p>
          <a:p>
            <a:pPr>
              <a:defRPr/>
            </a:pPr>
            <a:r>
              <a:rPr lang="en-US"/>
              <a:t>SciFinder Search 13 May,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9201320346852478E-2"/>
          <c:y val="0.11681126236915133"/>
          <c:w val="0.88423800453527301"/>
          <c:h val="0.79349815568112558"/>
        </c:manualLayout>
      </c:layout>
      <c:scatterChart>
        <c:scatterStyle val="smoothMarker"/>
        <c:varyColors val="0"/>
        <c:ser>
          <c:idx val="0"/>
          <c:order val="0"/>
          <c:tx>
            <c:strRef>
              <c:f>Sheet1!$F$1</c:f>
              <c:strCache>
                <c:ptCount val="1"/>
                <c:pt idx="0">
                  <c:v>Publications</c:v>
                </c:pt>
              </c:strCache>
            </c:strRef>
          </c:tx>
          <c:spPr>
            <a:ln w="19050" cap="rnd">
              <a:solidFill>
                <a:srgbClr val="00B0F0"/>
              </a:solidFill>
              <a:round/>
            </a:ln>
            <a:effectLst/>
          </c:spPr>
          <c:marker>
            <c:symbol val="square"/>
            <c:size val="10"/>
            <c:spPr>
              <a:solidFill>
                <a:srgbClr val="00B0F0"/>
              </a:solidFill>
              <a:ln w="9525">
                <a:solidFill>
                  <a:schemeClr val="bg1"/>
                </a:solidFill>
              </a:ln>
              <a:effectLst/>
            </c:spPr>
          </c:marker>
          <c:xVal>
            <c:numRef>
              <c:f>Sheet1!$E$2:$E$29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Sheet1!$F$2:$F$29</c:f>
              <c:numCache>
                <c:formatCode>General</c:formatCode>
                <c:ptCount val="28"/>
                <c:pt idx="1">
                  <c:v>1</c:v>
                </c:pt>
                <c:pt idx="2">
                  <c:v>3</c:v>
                </c:pt>
                <c:pt idx="3">
                  <c:v>4</c:v>
                </c:pt>
                <c:pt idx="4">
                  <c:v>5</c:v>
                </c:pt>
                <c:pt idx="5">
                  <c:v>9</c:v>
                </c:pt>
                <c:pt idx="6">
                  <c:v>25</c:v>
                </c:pt>
                <c:pt idx="7">
                  <c:v>47</c:v>
                </c:pt>
                <c:pt idx="8">
                  <c:v>76</c:v>
                </c:pt>
                <c:pt idx="9">
                  <c:v>120</c:v>
                </c:pt>
                <c:pt idx="10">
                  <c:v>235</c:v>
                </c:pt>
                <c:pt idx="11">
                  <c:v>585</c:v>
                </c:pt>
                <c:pt idx="12">
                  <c:v>1360</c:v>
                </c:pt>
                <c:pt idx="13">
                  <c:v>2243</c:v>
                </c:pt>
                <c:pt idx="14">
                  <c:v>3268</c:v>
                </c:pt>
                <c:pt idx="15">
                  <c:v>4457</c:v>
                </c:pt>
                <c:pt idx="16">
                  <c:v>5798</c:v>
                </c:pt>
                <c:pt idx="17">
                  <c:v>7333</c:v>
                </c:pt>
                <c:pt idx="18">
                  <c:v>9292</c:v>
                </c:pt>
                <c:pt idx="19">
                  <c:v>11767</c:v>
                </c:pt>
                <c:pt idx="20">
                  <c:v>14783</c:v>
                </c:pt>
                <c:pt idx="21">
                  <c:v>18215</c:v>
                </c:pt>
                <c:pt idx="22">
                  <c:v>22467</c:v>
                </c:pt>
                <c:pt idx="23">
                  <c:v>27103</c:v>
                </c:pt>
                <c:pt idx="24">
                  <c:v>32093</c:v>
                </c:pt>
                <c:pt idx="25">
                  <c:v>37058</c:v>
                </c:pt>
                <c:pt idx="26">
                  <c:v>41980</c:v>
                </c:pt>
                <c:pt idx="27">
                  <c:v>46341</c:v>
                </c:pt>
              </c:numCache>
            </c:numRef>
          </c:yVal>
          <c:smooth val="1"/>
          <c:extLst>
            <c:ext xmlns:c16="http://schemas.microsoft.com/office/drawing/2014/chart" uri="{C3380CC4-5D6E-409C-BE32-E72D297353CC}">
              <c16:uniqueId val="{00000000-297A-4505-B61D-BB522E6291DE}"/>
            </c:ext>
          </c:extLst>
        </c:ser>
        <c:ser>
          <c:idx val="1"/>
          <c:order val="1"/>
          <c:tx>
            <c:strRef>
              <c:f>Sheet1!$G$1</c:f>
              <c:strCache>
                <c:ptCount val="1"/>
                <c:pt idx="0">
                  <c:v>Patents</c:v>
                </c:pt>
              </c:strCache>
            </c:strRef>
          </c:tx>
          <c:spPr>
            <a:ln w="19050" cap="rnd">
              <a:solidFill>
                <a:schemeClr val="accent6"/>
              </a:solidFill>
              <a:round/>
            </a:ln>
            <a:effectLst/>
          </c:spPr>
          <c:marker>
            <c:symbol val="triangle"/>
            <c:size val="12"/>
            <c:spPr>
              <a:solidFill>
                <a:schemeClr val="accent6"/>
              </a:solidFill>
              <a:ln w="9525">
                <a:solidFill>
                  <a:schemeClr val="bg1"/>
                </a:solidFill>
              </a:ln>
              <a:effectLst/>
            </c:spPr>
          </c:marker>
          <c:xVal>
            <c:numRef>
              <c:f>Sheet1!$E$2:$E$29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Sheet1!$G$2:$G$29</c:f>
              <c:numCache>
                <c:formatCode>General</c:formatCode>
                <c:ptCount val="28"/>
                <c:pt idx="1">
                  <c:v>0</c:v>
                </c:pt>
                <c:pt idx="2">
                  <c:v>1</c:v>
                </c:pt>
                <c:pt idx="3">
                  <c:v>1</c:v>
                </c:pt>
                <c:pt idx="4">
                  <c:v>2</c:v>
                </c:pt>
                <c:pt idx="5">
                  <c:v>2</c:v>
                </c:pt>
                <c:pt idx="6">
                  <c:v>3</c:v>
                </c:pt>
                <c:pt idx="7">
                  <c:v>7</c:v>
                </c:pt>
                <c:pt idx="8">
                  <c:v>10</c:v>
                </c:pt>
                <c:pt idx="9">
                  <c:v>10</c:v>
                </c:pt>
                <c:pt idx="10">
                  <c:v>20</c:v>
                </c:pt>
                <c:pt idx="11">
                  <c:v>42</c:v>
                </c:pt>
                <c:pt idx="12">
                  <c:v>108</c:v>
                </c:pt>
                <c:pt idx="13">
                  <c:v>166</c:v>
                </c:pt>
                <c:pt idx="14">
                  <c:v>246</c:v>
                </c:pt>
                <c:pt idx="15">
                  <c:v>364</c:v>
                </c:pt>
                <c:pt idx="16">
                  <c:v>477</c:v>
                </c:pt>
                <c:pt idx="17">
                  <c:v>650</c:v>
                </c:pt>
                <c:pt idx="18">
                  <c:v>1032</c:v>
                </c:pt>
                <c:pt idx="19">
                  <c:v>1396</c:v>
                </c:pt>
                <c:pt idx="20">
                  <c:v>1873</c:v>
                </c:pt>
                <c:pt idx="21">
                  <c:v>2285</c:v>
                </c:pt>
                <c:pt idx="22">
                  <c:v>2812</c:v>
                </c:pt>
                <c:pt idx="23">
                  <c:v>3337</c:v>
                </c:pt>
                <c:pt idx="24">
                  <c:v>3922</c:v>
                </c:pt>
                <c:pt idx="25">
                  <c:v>4615</c:v>
                </c:pt>
                <c:pt idx="26">
                  <c:v>5217</c:v>
                </c:pt>
                <c:pt idx="27">
                  <c:v>5739</c:v>
                </c:pt>
              </c:numCache>
            </c:numRef>
          </c:yVal>
          <c:smooth val="1"/>
          <c:extLst>
            <c:ext xmlns:c16="http://schemas.microsoft.com/office/drawing/2014/chart" uri="{C3380CC4-5D6E-409C-BE32-E72D297353CC}">
              <c16:uniqueId val="{00000001-297A-4505-B61D-BB522E6291DE}"/>
            </c:ext>
          </c:extLst>
        </c:ser>
        <c:dLbls>
          <c:showLegendKey val="0"/>
          <c:showVal val="0"/>
          <c:showCatName val="0"/>
          <c:showSerName val="0"/>
          <c:showPercent val="0"/>
          <c:showBubbleSize val="0"/>
        </c:dLbls>
        <c:axId val="319684376"/>
        <c:axId val="319688312"/>
      </c:scatterChart>
      <c:valAx>
        <c:axId val="319684376"/>
        <c:scaling>
          <c:orientation val="minMax"/>
          <c:max val="2017"/>
          <c:min val="199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19688312"/>
        <c:crosses val="autoZero"/>
        <c:crossBetween val="midCat"/>
        <c:majorUnit val="1"/>
      </c:valAx>
      <c:valAx>
        <c:axId val="3196883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Cumulative Publications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19684376"/>
        <c:crosses val="autoZero"/>
        <c:crossBetween val="midCat"/>
      </c:valAx>
      <c:spPr>
        <a:solidFill>
          <a:schemeClr val="bg1"/>
        </a:solidFill>
        <a:ln>
          <a:noFill/>
        </a:ln>
        <a:effectLst/>
      </c:spPr>
    </c:plotArea>
    <c:legend>
      <c:legendPos val="b"/>
      <c:layout>
        <c:manualLayout>
          <c:xMode val="edge"/>
          <c:yMode val="edge"/>
          <c:x val="0.21403270765863736"/>
          <c:y val="0.37004104706925706"/>
          <c:w val="0.23479565706115368"/>
          <c:h val="7.8524150461811326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image" Target="../media/image1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image" Target="../media/image157.emf"/><Relationship Id="rId1" Type="http://schemas.openxmlformats.org/officeDocument/2006/relationships/image" Target="../media/image156.emf"/><Relationship Id="rId6" Type="http://schemas.openxmlformats.org/officeDocument/2006/relationships/image" Target="../media/image161.emf"/><Relationship Id="rId5" Type="http://schemas.openxmlformats.org/officeDocument/2006/relationships/image" Target="../media/image160.emf"/><Relationship Id="rId4" Type="http://schemas.openxmlformats.org/officeDocument/2006/relationships/image" Target="../media/image15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5.emf"/><Relationship Id="rId1" Type="http://schemas.openxmlformats.org/officeDocument/2006/relationships/image" Target="../media/image18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0.wmf"/><Relationship Id="rId1" Type="http://schemas.openxmlformats.org/officeDocument/2006/relationships/image" Target="../media/image18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6D112CD-489B-4D83-B1D0-5607861CD2C4}" type="datetimeFigureOut">
              <a:rPr lang="en-US" smtClean="0"/>
              <a:pPr/>
              <a:t>3/4/2019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DBA39DF-4874-4360-9FBA-1495A32E8A95}" type="slidenum">
              <a:rPr lang="en-US" smtClean="0"/>
              <a:pPr/>
              <a:t>‹#›</a:t>
            </a:fld>
            <a:endParaRPr lang="en-US"/>
          </a:p>
        </p:txBody>
      </p:sp>
    </p:spTree>
    <p:extLst>
      <p:ext uri="{BB962C8B-B14F-4D97-AF65-F5344CB8AC3E}">
        <p14:creationId xmlns:p14="http://schemas.microsoft.com/office/powerpoint/2010/main" val="186524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63C6748-CF5A-4FD7-8650-F76255B64B49}" type="datetimeFigureOut">
              <a:rPr lang="en-US" smtClean="0"/>
              <a:pPr/>
              <a:t>3/4/2019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228D29-2E37-4AE4-BB7F-0AD5545A65D8}" type="slidenum">
              <a:rPr lang="en-US" smtClean="0"/>
              <a:pPr/>
              <a:t>‹#›</a:t>
            </a:fld>
            <a:endParaRPr lang="en-US"/>
          </a:p>
        </p:txBody>
      </p:sp>
    </p:spTree>
    <p:extLst>
      <p:ext uri="{BB962C8B-B14F-4D97-AF65-F5344CB8AC3E}">
        <p14:creationId xmlns:p14="http://schemas.microsoft.com/office/powerpoint/2010/main" val="42561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DBC99-33AB-8B45-8A9F-BE7F36C184D4}" type="slidenum">
              <a:rPr lang="en-US" smtClean="0"/>
              <a:t>1</a:t>
            </a:fld>
            <a:endParaRPr lang="en-US"/>
          </a:p>
        </p:txBody>
      </p:sp>
    </p:spTree>
    <p:extLst>
      <p:ext uri="{BB962C8B-B14F-4D97-AF65-F5344CB8AC3E}">
        <p14:creationId xmlns:p14="http://schemas.microsoft.com/office/powerpoint/2010/main" val="297235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28D29-2E37-4AE4-BB7F-0AD5545A65D8}" type="slidenum">
              <a:rPr lang="en-US" smtClean="0"/>
              <a:pPr/>
              <a:t>4</a:t>
            </a:fld>
            <a:endParaRPr lang="en-US"/>
          </a:p>
        </p:txBody>
      </p:sp>
    </p:spTree>
    <p:extLst>
      <p:ext uri="{BB962C8B-B14F-4D97-AF65-F5344CB8AC3E}">
        <p14:creationId xmlns:p14="http://schemas.microsoft.com/office/powerpoint/2010/main" val="21093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28D29-2E37-4AE4-BB7F-0AD5545A65D8}" type="slidenum">
              <a:rPr lang="en-US" smtClean="0"/>
              <a:pPr/>
              <a:t>27</a:t>
            </a:fld>
            <a:endParaRPr lang="en-US"/>
          </a:p>
        </p:txBody>
      </p:sp>
    </p:spTree>
    <p:extLst>
      <p:ext uri="{BB962C8B-B14F-4D97-AF65-F5344CB8AC3E}">
        <p14:creationId xmlns:p14="http://schemas.microsoft.com/office/powerpoint/2010/main" val="163661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28D29-2E37-4AE4-BB7F-0AD5545A65D8}" type="slidenum">
              <a:rPr lang="en-US" smtClean="0"/>
              <a:pPr/>
              <a:t>39</a:t>
            </a:fld>
            <a:endParaRPr lang="en-US"/>
          </a:p>
        </p:txBody>
      </p:sp>
    </p:spTree>
    <p:extLst>
      <p:ext uri="{BB962C8B-B14F-4D97-AF65-F5344CB8AC3E}">
        <p14:creationId xmlns:p14="http://schemas.microsoft.com/office/powerpoint/2010/main" val="36061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28D29-2E37-4AE4-BB7F-0AD5545A65D8}" type="slidenum">
              <a:rPr lang="en-US" smtClean="0"/>
              <a:pPr/>
              <a:t>42</a:t>
            </a:fld>
            <a:endParaRPr lang="en-US"/>
          </a:p>
        </p:txBody>
      </p:sp>
    </p:spTree>
    <p:extLst>
      <p:ext uri="{BB962C8B-B14F-4D97-AF65-F5344CB8AC3E}">
        <p14:creationId xmlns:p14="http://schemas.microsoft.com/office/powerpoint/2010/main" val="7070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28D29-2E37-4AE4-BB7F-0AD5545A65D8}" type="slidenum">
              <a:rPr lang="en-US" smtClean="0"/>
              <a:pPr/>
              <a:t>43</a:t>
            </a:fld>
            <a:endParaRPr lang="en-US"/>
          </a:p>
        </p:txBody>
      </p:sp>
    </p:spTree>
    <p:extLst>
      <p:ext uri="{BB962C8B-B14F-4D97-AF65-F5344CB8AC3E}">
        <p14:creationId xmlns:p14="http://schemas.microsoft.com/office/powerpoint/2010/main" val="188750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28D29-2E37-4AE4-BB7F-0AD5545A65D8}" type="slidenum">
              <a:rPr lang="en-US" smtClean="0"/>
              <a:pPr/>
              <a:t>55</a:t>
            </a:fld>
            <a:endParaRPr lang="en-US"/>
          </a:p>
        </p:txBody>
      </p:sp>
    </p:spTree>
    <p:extLst>
      <p:ext uri="{BB962C8B-B14F-4D97-AF65-F5344CB8AC3E}">
        <p14:creationId xmlns:p14="http://schemas.microsoft.com/office/powerpoint/2010/main" val="26492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28D29-2E37-4AE4-BB7F-0AD5545A65D8}" type="slidenum">
              <a:rPr lang="en-US" smtClean="0"/>
              <a:pPr/>
              <a:t>61</a:t>
            </a:fld>
            <a:endParaRPr lang="en-US"/>
          </a:p>
        </p:txBody>
      </p:sp>
    </p:spTree>
    <p:extLst>
      <p:ext uri="{BB962C8B-B14F-4D97-AF65-F5344CB8AC3E}">
        <p14:creationId xmlns:p14="http://schemas.microsoft.com/office/powerpoint/2010/main" val="346521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28D29-2E37-4AE4-BB7F-0AD5545A65D8}" type="slidenum">
              <a:rPr lang="en-US" smtClean="0"/>
              <a:pPr/>
              <a:t>65</a:t>
            </a:fld>
            <a:endParaRPr lang="en-US"/>
          </a:p>
        </p:txBody>
      </p:sp>
    </p:spTree>
    <p:extLst>
      <p:ext uri="{BB962C8B-B14F-4D97-AF65-F5344CB8AC3E}">
        <p14:creationId xmlns:p14="http://schemas.microsoft.com/office/powerpoint/2010/main" val="350408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chemeClr val="tx1">
                <a:lumMod val="88000"/>
              </a:schemeClr>
            </a:gs>
            <a:gs pos="50000">
              <a:schemeClr val="accent1">
                <a:lumMod val="20000"/>
                <a:lumOff val="80000"/>
              </a:schemeClr>
            </a:gs>
            <a:gs pos="100000">
              <a:schemeClr val="bg2">
                <a:lumMod val="20000"/>
                <a:lumOff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8046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2037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8392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3420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4847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1526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8131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811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327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986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517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2115D-C7F4-4F9D-B940-FADBC9084053}"/>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942543" y="580913"/>
            <a:ext cx="7876192" cy="5696174"/>
          </a:xfrm>
          <a:prstGeom prst="rect">
            <a:avLst/>
          </a:prstGeom>
        </p:spPr>
      </p:pic>
      <p:sp>
        <p:nvSpPr>
          <p:cNvPr id="16" name="TextBox 15">
            <a:extLst>
              <a:ext uri="{FF2B5EF4-FFF2-40B4-BE49-F238E27FC236}">
                <a16:creationId xmlns:a16="http://schemas.microsoft.com/office/drawing/2014/main" id="{3688BF0C-0A04-4C27-8573-82C5B98DF1F1}"/>
              </a:ext>
            </a:extLst>
          </p:cNvPr>
          <p:cNvSpPr txBox="1"/>
          <p:nvPr userDrawn="1"/>
        </p:nvSpPr>
        <p:spPr>
          <a:xfrm>
            <a:off x="821415" y="6282519"/>
            <a:ext cx="2301527" cy="400110"/>
          </a:xfrm>
          <a:prstGeom prst="rect">
            <a:avLst/>
          </a:prstGeom>
          <a:noFill/>
        </p:spPr>
        <p:txBody>
          <a:bodyPr wrap="none" rtlCol="0">
            <a:spAutoFit/>
          </a:bodyPr>
          <a:lstStyle/>
          <a:p>
            <a:r>
              <a:rPr lang="en-US" sz="2000" dirty="0">
                <a:solidFill>
                  <a:srgbClr val="00B0DA"/>
                </a:solidFill>
              </a:rPr>
              <a:t>warner</a:t>
            </a:r>
            <a:r>
              <a:rPr lang="en-US" sz="2000" dirty="0">
                <a:solidFill>
                  <a:srgbClr val="00738C"/>
                </a:solidFill>
              </a:rPr>
              <a:t>babcock</a:t>
            </a:r>
            <a:r>
              <a:rPr lang="en-US" sz="2000" dirty="0">
                <a:solidFill>
                  <a:srgbClr val="8D98A2"/>
                </a:solidFill>
              </a:rPr>
              <a:t>.com</a:t>
            </a:r>
          </a:p>
        </p:txBody>
      </p:sp>
      <p:sp>
        <p:nvSpPr>
          <p:cNvPr id="27" name="TextBox 26">
            <a:extLst>
              <a:ext uri="{FF2B5EF4-FFF2-40B4-BE49-F238E27FC236}">
                <a16:creationId xmlns:a16="http://schemas.microsoft.com/office/drawing/2014/main" id="{087F4CD5-0FAF-467D-962A-E14164C1EEF1}"/>
              </a:ext>
            </a:extLst>
          </p:cNvPr>
          <p:cNvSpPr txBox="1"/>
          <p:nvPr userDrawn="1"/>
        </p:nvSpPr>
        <p:spPr>
          <a:xfrm>
            <a:off x="8577805" y="6282519"/>
            <a:ext cx="2079287" cy="400110"/>
          </a:xfrm>
          <a:prstGeom prst="rect">
            <a:avLst/>
          </a:prstGeom>
          <a:noFill/>
        </p:spPr>
        <p:txBody>
          <a:bodyPr wrap="none" rtlCol="0">
            <a:spAutoFit/>
          </a:bodyPr>
          <a:lstStyle/>
          <a:p>
            <a:r>
              <a:rPr lang="en-US" sz="2000" dirty="0">
                <a:solidFill>
                  <a:srgbClr val="00738C"/>
                </a:solidFill>
              </a:rPr>
              <a:t>beyond</a:t>
            </a:r>
            <a:r>
              <a:rPr lang="en-US" sz="2000" dirty="0">
                <a:solidFill>
                  <a:srgbClr val="00B0DA"/>
                </a:solidFill>
              </a:rPr>
              <a:t>benign</a:t>
            </a:r>
            <a:r>
              <a:rPr lang="en-US" sz="2000" dirty="0">
                <a:solidFill>
                  <a:srgbClr val="8D98A2"/>
                </a:solidFill>
              </a:rPr>
              <a:t>.org</a:t>
            </a:r>
            <a:endParaRPr lang="en-US" sz="2000" dirty="0">
              <a:solidFill>
                <a:srgbClr val="00B0DA"/>
              </a:solidFill>
            </a:endParaRPr>
          </a:p>
        </p:txBody>
      </p:sp>
      <p:grpSp>
        <p:nvGrpSpPr>
          <p:cNvPr id="28" name="Group 27">
            <a:extLst>
              <a:ext uri="{FF2B5EF4-FFF2-40B4-BE49-F238E27FC236}">
                <a16:creationId xmlns:a16="http://schemas.microsoft.com/office/drawing/2014/main" id="{79316EB7-6D78-48B3-807A-0B43E4E36566}"/>
              </a:ext>
            </a:extLst>
          </p:cNvPr>
          <p:cNvGrpSpPr/>
          <p:nvPr userDrawn="1"/>
        </p:nvGrpSpPr>
        <p:grpSpPr>
          <a:xfrm>
            <a:off x="141334" y="6159615"/>
            <a:ext cx="881617" cy="580477"/>
            <a:chOff x="515570" y="685797"/>
            <a:chExt cx="7504481" cy="6588154"/>
          </a:xfrm>
        </p:grpSpPr>
        <p:grpSp>
          <p:nvGrpSpPr>
            <p:cNvPr id="29" name="Group 28">
              <a:extLst>
                <a:ext uri="{FF2B5EF4-FFF2-40B4-BE49-F238E27FC236}">
                  <a16:creationId xmlns:a16="http://schemas.microsoft.com/office/drawing/2014/main" id="{805C5158-B339-40AF-B68C-4C866EE591DB}"/>
                </a:ext>
              </a:extLst>
            </p:cNvPr>
            <p:cNvGrpSpPr/>
            <p:nvPr/>
          </p:nvGrpSpPr>
          <p:grpSpPr>
            <a:xfrm rot="19968187">
              <a:off x="515570" y="2725655"/>
              <a:ext cx="5016922" cy="4548296"/>
              <a:chOff x="2553789" y="1716833"/>
              <a:chExt cx="2609850" cy="2366067"/>
            </a:xfrm>
          </p:grpSpPr>
          <p:sp>
            <p:nvSpPr>
              <p:cNvPr id="36" name="Freeform: Shape 35">
                <a:extLst>
                  <a:ext uri="{FF2B5EF4-FFF2-40B4-BE49-F238E27FC236}">
                    <a16:creationId xmlns:a16="http://schemas.microsoft.com/office/drawing/2014/main" id="{07D42BC0-ED03-401D-8ED7-9A3013D5A982}"/>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reeform: Shape 36">
                <a:extLst>
                  <a:ext uri="{FF2B5EF4-FFF2-40B4-BE49-F238E27FC236}">
                    <a16:creationId xmlns:a16="http://schemas.microsoft.com/office/drawing/2014/main" id="{DC95C6FF-79D9-4FB3-B329-163932FD28CE}"/>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Freeform: Shape 37">
                <a:extLst>
                  <a:ext uri="{FF2B5EF4-FFF2-40B4-BE49-F238E27FC236}">
                    <a16:creationId xmlns:a16="http://schemas.microsoft.com/office/drawing/2014/main" id="{A47EA76D-EE56-4EA4-B7A9-67E5FB67C0AB}"/>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Freeform: Shape 38">
                <a:extLst>
                  <a:ext uri="{FF2B5EF4-FFF2-40B4-BE49-F238E27FC236}">
                    <a16:creationId xmlns:a16="http://schemas.microsoft.com/office/drawing/2014/main" id="{9BDF7C04-5E96-4A9C-B2A1-349D35933343}"/>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0" name="Group 29">
              <a:extLst>
                <a:ext uri="{FF2B5EF4-FFF2-40B4-BE49-F238E27FC236}">
                  <a16:creationId xmlns:a16="http://schemas.microsoft.com/office/drawing/2014/main" id="{8914D43A-BE83-4195-83CF-B4B407B2B199}"/>
                </a:ext>
              </a:extLst>
            </p:cNvPr>
            <p:cNvGrpSpPr/>
            <p:nvPr/>
          </p:nvGrpSpPr>
          <p:grpSpPr>
            <a:xfrm>
              <a:off x="5378880" y="685797"/>
              <a:ext cx="2641171" cy="2527890"/>
              <a:chOff x="5378880" y="685797"/>
              <a:chExt cx="2641171" cy="2527890"/>
            </a:xfrm>
          </p:grpSpPr>
          <p:sp>
            <p:nvSpPr>
              <p:cNvPr id="31" name="Freeform: Shape 30">
                <a:extLst>
                  <a:ext uri="{FF2B5EF4-FFF2-40B4-BE49-F238E27FC236}">
                    <a16:creationId xmlns:a16="http://schemas.microsoft.com/office/drawing/2014/main" id="{F9A1AD43-5854-4ED6-96C3-23DB5008E6A7}"/>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reeform: Shape 31">
                <a:extLst>
                  <a:ext uri="{FF2B5EF4-FFF2-40B4-BE49-F238E27FC236}">
                    <a16:creationId xmlns:a16="http://schemas.microsoft.com/office/drawing/2014/main" id="{928987B2-C8F4-40D0-8509-99EDBBDCD7FE}"/>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reeform: Shape 32">
                <a:extLst>
                  <a:ext uri="{FF2B5EF4-FFF2-40B4-BE49-F238E27FC236}">
                    <a16:creationId xmlns:a16="http://schemas.microsoft.com/office/drawing/2014/main" id="{78CE4211-DA08-45A7-96FE-7E3E819397E7}"/>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eeform: Shape 33">
                <a:extLst>
                  <a:ext uri="{FF2B5EF4-FFF2-40B4-BE49-F238E27FC236}">
                    <a16:creationId xmlns:a16="http://schemas.microsoft.com/office/drawing/2014/main" id="{C72522E1-1BFD-43A8-8A6F-F68B7B9D0C19}"/>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rame 34">
                <a:extLst>
                  <a:ext uri="{FF2B5EF4-FFF2-40B4-BE49-F238E27FC236}">
                    <a16:creationId xmlns:a16="http://schemas.microsoft.com/office/drawing/2014/main" id="{F43FAF75-1D01-4F2E-B444-83006815045E}"/>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40" name="Group 39">
            <a:extLst>
              <a:ext uri="{FF2B5EF4-FFF2-40B4-BE49-F238E27FC236}">
                <a16:creationId xmlns:a16="http://schemas.microsoft.com/office/drawing/2014/main" id="{124BA7CE-38C7-43FD-931A-DC83CD293FC4}"/>
              </a:ext>
            </a:extLst>
          </p:cNvPr>
          <p:cNvGrpSpPr/>
          <p:nvPr userDrawn="1"/>
        </p:nvGrpSpPr>
        <p:grpSpPr>
          <a:xfrm rot="2880000">
            <a:off x="11252748" y="6237866"/>
            <a:ext cx="704315" cy="440773"/>
            <a:chOff x="2456597" y="2892287"/>
            <a:chExt cx="7143278" cy="3352800"/>
          </a:xfrm>
        </p:grpSpPr>
        <p:grpSp>
          <p:nvGrpSpPr>
            <p:cNvPr id="41" name="Group 40">
              <a:extLst>
                <a:ext uri="{FF2B5EF4-FFF2-40B4-BE49-F238E27FC236}">
                  <a16:creationId xmlns:a16="http://schemas.microsoft.com/office/drawing/2014/main" id="{F80FCECE-4E80-444B-B99A-E774D04DBB92}"/>
                </a:ext>
              </a:extLst>
            </p:cNvPr>
            <p:cNvGrpSpPr/>
            <p:nvPr/>
          </p:nvGrpSpPr>
          <p:grpSpPr>
            <a:xfrm flipH="1" flipV="1">
              <a:off x="7010802" y="3991135"/>
              <a:ext cx="2047030" cy="2014794"/>
              <a:chOff x="2956580" y="3099015"/>
              <a:chExt cx="2047031" cy="2014794"/>
            </a:xfrm>
          </p:grpSpPr>
          <p:sp>
            <p:nvSpPr>
              <p:cNvPr id="48" name="Flowchart: Process 47">
                <a:extLst>
                  <a:ext uri="{FF2B5EF4-FFF2-40B4-BE49-F238E27FC236}">
                    <a16:creationId xmlns:a16="http://schemas.microsoft.com/office/drawing/2014/main" id="{4D986AC1-B6A4-4038-9652-F15C47ECFBAE}"/>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Flowchart: Process 48">
                <a:extLst>
                  <a:ext uri="{FF2B5EF4-FFF2-40B4-BE49-F238E27FC236}">
                    <a16:creationId xmlns:a16="http://schemas.microsoft.com/office/drawing/2014/main" id="{EE448EFA-CB70-4345-9339-E4FD673A61A4}"/>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2" name="Group 41">
              <a:extLst>
                <a:ext uri="{FF2B5EF4-FFF2-40B4-BE49-F238E27FC236}">
                  <a16:creationId xmlns:a16="http://schemas.microsoft.com/office/drawing/2014/main" id="{C3994A37-74BC-491C-8D84-4EF2998E5238}"/>
                </a:ext>
              </a:extLst>
            </p:cNvPr>
            <p:cNvGrpSpPr/>
            <p:nvPr/>
          </p:nvGrpSpPr>
          <p:grpSpPr>
            <a:xfrm>
              <a:off x="2956579" y="3099014"/>
              <a:ext cx="2047030" cy="2014794"/>
              <a:chOff x="2956581" y="3099014"/>
              <a:chExt cx="2047031" cy="2014796"/>
            </a:xfrm>
          </p:grpSpPr>
          <p:sp>
            <p:nvSpPr>
              <p:cNvPr id="46" name="Flowchart: Process 45">
                <a:extLst>
                  <a:ext uri="{FF2B5EF4-FFF2-40B4-BE49-F238E27FC236}">
                    <a16:creationId xmlns:a16="http://schemas.microsoft.com/office/drawing/2014/main" id="{E3F74333-CA7A-454D-BE15-E863BFB19035}"/>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Flowchart: Process 46">
                <a:extLst>
                  <a:ext uri="{FF2B5EF4-FFF2-40B4-BE49-F238E27FC236}">
                    <a16:creationId xmlns:a16="http://schemas.microsoft.com/office/drawing/2014/main" id="{ACF8E4F6-CAEF-46A2-BC14-62984BD75691}"/>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3" name="Freeform 4">
              <a:extLst>
                <a:ext uri="{FF2B5EF4-FFF2-40B4-BE49-F238E27FC236}">
                  <a16:creationId xmlns:a16="http://schemas.microsoft.com/office/drawing/2014/main" id="{02060794-D8C0-4B6A-9E24-2089691CE3A1}"/>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4" name="Freeform 5">
              <a:extLst>
                <a:ext uri="{FF2B5EF4-FFF2-40B4-BE49-F238E27FC236}">
                  <a16:creationId xmlns:a16="http://schemas.microsoft.com/office/drawing/2014/main" id="{5A3DDE28-49AA-4B9E-AFD9-63CE9FC90630}"/>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5" name="Freeform 6">
              <a:extLst>
                <a:ext uri="{FF2B5EF4-FFF2-40B4-BE49-F238E27FC236}">
                  <a16:creationId xmlns:a16="http://schemas.microsoft.com/office/drawing/2014/main" id="{89B269FA-5791-4399-A445-05F2A1140039}"/>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4043769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chemeClr val="tx1">
                <a:lumMod val="88000"/>
              </a:schemeClr>
            </a:gs>
            <a:gs pos="50000">
              <a:schemeClr val="accent1">
                <a:lumMod val="20000"/>
                <a:lumOff val="80000"/>
              </a:schemeClr>
            </a:gs>
            <a:gs pos="100000">
              <a:schemeClr val="bg2">
                <a:lumMod val="20000"/>
                <a:lumOff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15158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0460BC-5963-4972-92A8-B972B783B04A}"/>
              </a:ext>
            </a:extLst>
          </p:cNvPr>
          <p:cNvSpPr>
            <a:spLocks noGrp="1"/>
          </p:cNvSpPr>
          <p:nvPr>
            <p:ph type="subTitle" idx="1"/>
          </p:nvPr>
        </p:nvSpPr>
        <p:spPr>
          <a:xfrm>
            <a:off x="0" y="0"/>
            <a:ext cx="12192000" cy="457200"/>
          </a:xfrm>
        </p:spPr>
        <p:txBody>
          <a:bodyPr/>
          <a:lstStyle>
            <a:lvl1pPr marL="0" indent="0" algn="ctr">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971130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0EA05-07DC-40F2-B004-41D65DEFFBB8}"/>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775032" y="580913"/>
            <a:ext cx="7876192" cy="5696174"/>
          </a:xfrm>
          <a:prstGeom prst="rect">
            <a:avLst/>
          </a:prstGeom>
        </p:spPr>
      </p:pic>
      <p:grpSp>
        <p:nvGrpSpPr>
          <p:cNvPr id="4" name="Group 3">
            <a:extLst>
              <a:ext uri="{FF2B5EF4-FFF2-40B4-BE49-F238E27FC236}">
                <a16:creationId xmlns:a16="http://schemas.microsoft.com/office/drawing/2014/main" id="{05925A1B-7034-422E-A38B-A89B24703031}"/>
              </a:ext>
            </a:extLst>
          </p:cNvPr>
          <p:cNvGrpSpPr/>
          <p:nvPr userDrawn="1"/>
        </p:nvGrpSpPr>
        <p:grpSpPr>
          <a:xfrm>
            <a:off x="141334" y="6159615"/>
            <a:ext cx="881617" cy="580477"/>
            <a:chOff x="515570" y="685797"/>
            <a:chExt cx="7504481" cy="6588154"/>
          </a:xfrm>
        </p:grpSpPr>
        <p:grpSp>
          <p:nvGrpSpPr>
            <p:cNvPr id="5" name="Group 4">
              <a:extLst>
                <a:ext uri="{FF2B5EF4-FFF2-40B4-BE49-F238E27FC236}">
                  <a16:creationId xmlns:a16="http://schemas.microsoft.com/office/drawing/2014/main" id="{53D5D6D5-79DF-499A-86BC-03BF38C918A7}"/>
                </a:ext>
              </a:extLst>
            </p:cNvPr>
            <p:cNvGrpSpPr/>
            <p:nvPr/>
          </p:nvGrpSpPr>
          <p:grpSpPr>
            <a:xfrm rot="19968187">
              <a:off x="515570" y="2725655"/>
              <a:ext cx="5016922" cy="4548296"/>
              <a:chOff x="2553789" y="1716833"/>
              <a:chExt cx="2609850" cy="2366067"/>
            </a:xfrm>
          </p:grpSpPr>
          <p:sp>
            <p:nvSpPr>
              <p:cNvPr id="12" name="Freeform: Shape 11">
                <a:extLst>
                  <a:ext uri="{FF2B5EF4-FFF2-40B4-BE49-F238E27FC236}">
                    <a16:creationId xmlns:a16="http://schemas.microsoft.com/office/drawing/2014/main" id="{184698CC-6199-4DAD-9D12-22E906E4B68A}"/>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Shape 12">
                <a:extLst>
                  <a:ext uri="{FF2B5EF4-FFF2-40B4-BE49-F238E27FC236}">
                    <a16:creationId xmlns:a16="http://schemas.microsoft.com/office/drawing/2014/main" id="{B3C974E0-293C-4D8E-8587-2F3790565E4F}"/>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eeform: Shape 13">
                <a:extLst>
                  <a:ext uri="{FF2B5EF4-FFF2-40B4-BE49-F238E27FC236}">
                    <a16:creationId xmlns:a16="http://schemas.microsoft.com/office/drawing/2014/main" id="{B70FF1F1-4934-48F4-BE53-40259D9A394B}"/>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Shape 14">
                <a:extLst>
                  <a:ext uri="{FF2B5EF4-FFF2-40B4-BE49-F238E27FC236}">
                    <a16:creationId xmlns:a16="http://schemas.microsoft.com/office/drawing/2014/main" id="{B04D035C-819F-44B7-9B06-FECE79EE4B8D}"/>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6" name="Group 5">
              <a:extLst>
                <a:ext uri="{FF2B5EF4-FFF2-40B4-BE49-F238E27FC236}">
                  <a16:creationId xmlns:a16="http://schemas.microsoft.com/office/drawing/2014/main" id="{96389674-9856-4E63-AFFD-940709630328}"/>
                </a:ext>
              </a:extLst>
            </p:cNvPr>
            <p:cNvGrpSpPr/>
            <p:nvPr/>
          </p:nvGrpSpPr>
          <p:grpSpPr>
            <a:xfrm>
              <a:off x="5378880" y="685797"/>
              <a:ext cx="2641171" cy="2527890"/>
              <a:chOff x="5378880" y="685797"/>
              <a:chExt cx="2641171" cy="2527890"/>
            </a:xfrm>
          </p:grpSpPr>
          <p:sp>
            <p:nvSpPr>
              <p:cNvPr id="7" name="Freeform: Shape 6">
                <a:extLst>
                  <a:ext uri="{FF2B5EF4-FFF2-40B4-BE49-F238E27FC236}">
                    <a16:creationId xmlns:a16="http://schemas.microsoft.com/office/drawing/2014/main" id="{D9244183-22E3-45ED-A220-EAEBB94FA82E}"/>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Shape 7">
                <a:extLst>
                  <a:ext uri="{FF2B5EF4-FFF2-40B4-BE49-F238E27FC236}">
                    <a16:creationId xmlns:a16="http://schemas.microsoft.com/office/drawing/2014/main" id="{6E7CC313-D5F3-4E72-A806-53D14F1BDF3C}"/>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Shape 8">
                <a:extLst>
                  <a:ext uri="{FF2B5EF4-FFF2-40B4-BE49-F238E27FC236}">
                    <a16:creationId xmlns:a16="http://schemas.microsoft.com/office/drawing/2014/main" id="{41964C14-D89C-4460-99CD-F27E5DB19650}"/>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Shape 9">
                <a:extLst>
                  <a:ext uri="{FF2B5EF4-FFF2-40B4-BE49-F238E27FC236}">
                    <a16:creationId xmlns:a16="http://schemas.microsoft.com/office/drawing/2014/main" id="{B48FDB48-0C7B-481C-A588-36F88ABC7439}"/>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ame 10">
                <a:extLst>
                  <a:ext uri="{FF2B5EF4-FFF2-40B4-BE49-F238E27FC236}">
                    <a16:creationId xmlns:a16="http://schemas.microsoft.com/office/drawing/2014/main" id="{57F97347-60CC-4AF5-82F6-7E63EB7C6DA4}"/>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16" name="Group 15">
            <a:extLst>
              <a:ext uri="{FF2B5EF4-FFF2-40B4-BE49-F238E27FC236}">
                <a16:creationId xmlns:a16="http://schemas.microsoft.com/office/drawing/2014/main" id="{B33E528E-786C-46BC-9CBD-9E384982DDD8}"/>
              </a:ext>
            </a:extLst>
          </p:cNvPr>
          <p:cNvGrpSpPr/>
          <p:nvPr userDrawn="1"/>
        </p:nvGrpSpPr>
        <p:grpSpPr>
          <a:xfrm rot="2880000">
            <a:off x="11252748" y="6237866"/>
            <a:ext cx="704315" cy="440773"/>
            <a:chOff x="2456597" y="2892287"/>
            <a:chExt cx="7143278" cy="3352800"/>
          </a:xfrm>
        </p:grpSpPr>
        <p:grpSp>
          <p:nvGrpSpPr>
            <p:cNvPr id="17" name="Group 16">
              <a:extLst>
                <a:ext uri="{FF2B5EF4-FFF2-40B4-BE49-F238E27FC236}">
                  <a16:creationId xmlns:a16="http://schemas.microsoft.com/office/drawing/2014/main" id="{72FD3A14-14BF-4ABC-B44F-68D1B9906365}"/>
                </a:ext>
              </a:extLst>
            </p:cNvPr>
            <p:cNvGrpSpPr/>
            <p:nvPr/>
          </p:nvGrpSpPr>
          <p:grpSpPr>
            <a:xfrm flipH="1" flipV="1">
              <a:off x="7010802" y="3991135"/>
              <a:ext cx="2047030" cy="2014794"/>
              <a:chOff x="2956580" y="3099015"/>
              <a:chExt cx="2047031" cy="2014794"/>
            </a:xfrm>
          </p:grpSpPr>
          <p:sp>
            <p:nvSpPr>
              <p:cNvPr id="24" name="Flowchart: Process 23">
                <a:extLst>
                  <a:ext uri="{FF2B5EF4-FFF2-40B4-BE49-F238E27FC236}">
                    <a16:creationId xmlns:a16="http://schemas.microsoft.com/office/drawing/2014/main" id="{A014EF17-0AB1-4C65-8AD0-9C29D7D082FC}"/>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Flowchart: Process 24">
                <a:extLst>
                  <a:ext uri="{FF2B5EF4-FFF2-40B4-BE49-F238E27FC236}">
                    <a16:creationId xmlns:a16="http://schemas.microsoft.com/office/drawing/2014/main" id="{96A56113-7F15-428D-BF46-CC7D62CEBF8D}"/>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B9D0F0AE-5E0C-48FB-BDFC-CF0B71A1142C}"/>
                </a:ext>
              </a:extLst>
            </p:cNvPr>
            <p:cNvGrpSpPr/>
            <p:nvPr/>
          </p:nvGrpSpPr>
          <p:grpSpPr>
            <a:xfrm>
              <a:off x="2956579" y="3099014"/>
              <a:ext cx="2047030" cy="2014794"/>
              <a:chOff x="2956581" y="3099014"/>
              <a:chExt cx="2047031" cy="2014796"/>
            </a:xfrm>
          </p:grpSpPr>
          <p:sp>
            <p:nvSpPr>
              <p:cNvPr id="22" name="Flowchart: Process 21">
                <a:extLst>
                  <a:ext uri="{FF2B5EF4-FFF2-40B4-BE49-F238E27FC236}">
                    <a16:creationId xmlns:a16="http://schemas.microsoft.com/office/drawing/2014/main" id="{D6329941-5210-41B8-87CF-5C95C30B227C}"/>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lowchart: Process 22">
                <a:extLst>
                  <a:ext uri="{FF2B5EF4-FFF2-40B4-BE49-F238E27FC236}">
                    <a16:creationId xmlns:a16="http://schemas.microsoft.com/office/drawing/2014/main" id="{E868CAF0-7EDC-43A6-BD05-613A31A2393A}"/>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9" name="Freeform 4">
              <a:extLst>
                <a:ext uri="{FF2B5EF4-FFF2-40B4-BE49-F238E27FC236}">
                  <a16:creationId xmlns:a16="http://schemas.microsoft.com/office/drawing/2014/main" id="{00A6B5C4-9B06-448A-A8CA-AC461D851F4F}"/>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20" name="Freeform 5">
              <a:extLst>
                <a:ext uri="{FF2B5EF4-FFF2-40B4-BE49-F238E27FC236}">
                  <a16:creationId xmlns:a16="http://schemas.microsoft.com/office/drawing/2014/main" id="{BA31E1BA-A268-47E4-90FC-212701B8D70E}"/>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21" name="Freeform 6">
              <a:extLst>
                <a:ext uri="{FF2B5EF4-FFF2-40B4-BE49-F238E27FC236}">
                  <a16:creationId xmlns:a16="http://schemas.microsoft.com/office/drawing/2014/main" id="{94B2AB5A-C284-4A44-89EB-DED196BFFCB1}"/>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265440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CBF3C0-ACF7-40CD-993B-52B56D738A2F}"/>
              </a:ext>
            </a:extLst>
          </p:cNvPr>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t="-3" r="-23951"/>
          <a:stretch/>
        </p:blipFill>
        <p:spPr>
          <a:xfrm>
            <a:off x="0" y="1198540"/>
            <a:ext cx="1341120" cy="1645920"/>
          </a:xfrm>
          <a:prstGeom prst="rect">
            <a:avLst/>
          </a:prstGeom>
        </p:spPr>
      </p:pic>
      <p:pic>
        <p:nvPicPr>
          <p:cNvPr id="4" name="Picture 3">
            <a:extLst>
              <a:ext uri="{FF2B5EF4-FFF2-40B4-BE49-F238E27FC236}">
                <a16:creationId xmlns:a16="http://schemas.microsoft.com/office/drawing/2014/main" id="{3A876FB3-052E-4778-8773-D8084B34745E}"/>
              </a:ext>
            </a:extLst>
          </p:cNvPr>
          <p:cNvPicPr>
            <a:picLocks noChangeAspect="1"/>
          </p:cNvPicPr>
          <p:nvPr userDrawn="1"/>
        </p:nvPicPr>
        <p:blipFill rotWithShape="1">
          <a:blip r:embed="rId3" cstate="email">
            <a:lum bright="70000" contrast="-70000"/>
            <a:extLst>
              <a:ext uri="{28A0092B-C50C-407E-A947-70E740481C1C}">
                <a14:useLocalDpi xmlns:a14="http://schemas.microsoft.com/office/drawing/2010/main"/>
              </a:ext>
            </a:extLst>
          </a:blip>
          <a:srcRect l="-9"/>
          <a:stretch/>
        </p:blipFill>
        <p:spPr>
          <a:xfrm>
            <a:off x="10241280" y="587642"/>
            <a:ext cx="1950720" cy="4126286"/>
          </a:xfrm>
          <a:prstGeom prst="rect">
            <a:avLst/>
          </a:prstGeom>
        </p:spPr>
      </p:pic>
      <p:grpSp>
        <p:nvGrpSpPr>
          <p:cNvPr id="27" name="Group 26">
            <a:extLst>
              <a:ext uri="{FF2B5EF4-FFF2-40B4-BE49-F238E27FC236}">
                <a16:creationId xmlns:a16="http://schemas.microsoft.com/office/drawing/2014/main" id="{346A5751-E150-42A9-A64B-0C7B3BC921E4}"/>
              </a:ext>
            </a:extLst>
          </p:cNvPr>
          <p:cNvGrpSpPr/>
          <p:nvPr userDrawn="1"/>
        </p:nvGrpSpPr>
        <p:grpSpPr>
          <a:xfrm>
            <a:off x="141334" y="6159615"/>
            <a:ext cx="881617" cy="580477"/>
            <a:chOff x="515570" y="685797"/>
            <a:chExt cx="7504481" cy="6588154"/>
          </a:xfrm>
        </p:grpSpPr>
        <p:grpSp>
          <p:nvGrpSpPr>
            <p:cNvPr id="28" name="Group 27">
              <a:extLst>
                <a:ext uri="{FF2B5EF4-FFF2-40B4-BE49-F238E27FC236}">
                  <a16:creationId xmlns:a16="http://schemas.microsoft.com/office/drawing/2014/main" id="{A40696B7-1A56-4462-9DBF-A1F0EEB31C35}"/>
                </a:ext>
              </a:extLst>
            </p:cNvPr>
            <p:cNvGrpSpPr/>
            <p:nvPr/>
          </p:nvGrpSpPr>
          <p:grpSpPr>
            <a:xfrm rot="19968187">
              <a:off x="515570" y="2725655"/>
              <a:ext cx="5016922" cy="4548296"/>
              <a:chOff x="2553789" y="1716833"/>
              <a:chExt cx="2609850" cy="2366067"/>
            </a:xfrm>
          </p:grpSpPr>
          <p:sp>
            <p:nvSpPr>
              <p:cNvPr id="35" name="Freeform: Shape 34">
                <a:extLst>
                  <a:ext uri="{FF2B5EF4-FFF2-40B4-BE49-F238E27FC236}">
                    <a16:creationId xmlns:a16="http://schemas.microsoft.com/office/drawing/2014/main" id="{9428DF89-1FEB-451C-8A72-AF0DA4BC5622}"/>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reeform: Shape 35">
                <a:extLst>
                  <a:ext uri="{FF2B5EF4-FFF2-40B4-BE49-F238E27FC236}">
                    <a16:creationId xmlns:a16="http://schemas.microsoft.com/office/drawing/2014/main" id="{68C4A057-51EB-4C1F-9640-F54D14AC6F96}"/>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reeform: Shape 36">
                <a:extLst>
                  <a:ext uri="{FF2B5EF4-FFF2-40B4-BE49-F238E27FC236}">
                    <a16:creationId xmlns:a16="http://schemas.microsoft.com/office/drawing/2014/main" id="{4324B5DE-FB09-4436-AD24-50347A308FC5}"/>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Freeform: Shape 37">
                <a:extLst>
                  <a:ext uri="{FF2B5EF4-FFF2-40B4-BE49-F238E27FC236}">
                    <a16:creationId xmlns:a16="http://schemas.microsoft.com/office/drawing/2014/main" id="{949CA4F7-74DD-47C3-986B-A7897E62ABE7}"/>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9" name="Group 28">
              <a:extLst>
                <a:ext uri="{FF2B5EF4-FFF2-40B4-BE49-F238E27FC236}">
                  <a16:creationId xmlns:a16="http://schemas.microsoft.com/office/drawing/2014/main" id="{22FB8F64-8AA9-478D-BE1F-5702F1237233}"/>
                </a:ext>
              </a:extLst>
            </p:cNvPr>
            <p:cNvGrpSpPr/>
            <p:nvPr/>
          </p:nvGrpSpPr>
          <p:grpSpPr>
            <a:xfrm>
              <a:off x="5378880" y="685797"/>
              <a:ext cx="2641171" cy="2527890"/>
              <a:chOff x="5378880" y="685797"/>
              <a:chExt cx="2641171" cy="2527890"/>
            </a:xfrm>
          </p:grpSpPr>
          <p:sp>
            <p:nvSpPr>
              <p:cNvPr id="30" name="Freeform: Shape 29">
                <a:extLst>
                  <a:ext uri="{FF2B5EF4-FFF2-40B4-BE49-F238E27FC236}">
                    <a16:creationId xmlns:a16="http://schemas.microsoft.com/office/drawing/2014/main" id="{B2FEA8F5-5A82-4C47-980D-90CEA607417F}"/>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reeform: Shape 30">
                <a:extLst>
                  <a:ext uri="{FF2B5EF4-FFF2-40B4-BE49-F238E27FC236}">
                    <a16:creationId xmlns:a16="http://schemas.microsoft.com/office/drawing/2014/main" id="{6BB1B6F8-BBFB-46AF-9E87-470504DD98D6}"/>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reeform: Shape 31">
                <a:extLst>
                  <a:ext uri="{FF2B5EF4-FFF2-40B4-BE49-F238E27FC236}">
                    <a16:creationId xmlns:a16="http://schemas.microsoft.com/office/drawing/2014/main" id="{909F1F72-6B2C-42B3-968B-36C6DAEB56C9}"/>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reeform: Shape 32">
                <a:extLst>
                  <a:ext uri="{FF2B5EF4-FFF2-40B4-BE49-F238E27FC236}">
                    <a16:creationId xmlns:a16="http://schemas.microsoft.com/office/drawing/2014/main" id="{77C675CE-3463-431A-8EF5-74E0395D5872}"/>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ame 33">
                <a:extLst>
                  <a:ext uri="{FF2B5EF4-FFF2-40B4-BE49-F238E27FC236}">
                    <a16:creationId xmlns:a16="http://schemas.microsoft.com/office/drawing/2014/main" id="{77C2241D-896D-49DD-9BA2-4E1809DDE9D5}"/>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39" name="Group 38">
            <a:extLst>
              <a:ext uri="{FF2B5EF4-FFF2-40B4-BE49-F238E27FC236}">
                <a16:creationId xmlns:a16="http://schemas.microsoft.com/office/drawing/2014/main" id="{367D3E00-02C5-428A-88B3-06224C86E874}"/>
              </a:ext>
            </a:extLst>
          </p:cNvPr>
          <p:cNvGrpSpPr/>
          <p:nvPr userDrawn="1"/>
        </p:nvGrpSpPr>
        <p:grpSpPr>
          <a:xfrm rot="2880000">
            <a:off x="11252748" y="6237866"/>
            <a:ext cx="704315" cy="440773"/>
            <a:chOff x="2456597" y="2892287"/>
            <a:chExt cx="7143278" cy="3352800"/>
          </a:xfrm>
        </p:grpSpPr>
        <p:grpSp>
          <p:nvGrpSpPr>
            <p:cNvPr id="40" name="Group 39">
              <a:extLst>
                <a:ext uri="{FF2B5EF4-FFF2-40B4-BE49-F238E27FC236}">
                  <a16:creationId xmlns:a16="http://schemas.microsoft.com/office/drawing/2014/main" id="{9A2756A7-40A1-447D-8951-5C7243A9BB75}"/>
                </a:ext>
              </a:extLst>
            </p:cNvPr>
            <p:cNvGrpSpPr/>
            <p:nvPr/>
          </p:nvGrpSpPr>
          <p:grpSpPr>
            <a:xfrm flipH="1" flipV="1">
              <a:off x="7010802" y="3991135"/>
              <a:ext cx="2047030" cy="2014794"/>
              <a:chOff x="2956580" y="3099015"/>
              <a:chExt cx="2047031" cy="2014794"/>
            </a:xfrm>
          </p:grpSpPr>
          <p:sp>
            <p:nvSpPr>
              <p:cNvPr id="47" name="Flowchart: Process 46">
                <a:extLst>
                  <a:ext uri="{FF2B5EF4-FFF2-40B4-BE49-F238E27FC236}">
                    <a16:creationId xmlns:a16="http://schemas.microsoft.com/office/drawing/2014/main" id="{4F59812B-A1E7-4C47-AB7B-77FFEC0EC60D}"/>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Flowchart: Process 47">
                <a:extLst>
                  <a:ext uri="{FF2B5EF4-FFF2-40B4-BE49-F238E27FC236}">
                    <a16:creationId xmlns:a16="http://schemas.microsoft.com/office/drawing/2014/main" id="{2C7A44A9-8401-4E22-9A51-4576390F850A}"/>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1" name="Group 40">
              <a:extLst>
                <a:ext uri="{FF2B5EF4-FFF2-40B4-BE49-F238E27FC236}">
                  <a16:creationId xmlns:a16="http://schemas.microsoft.com/office/drawing/2014/main" id="{C735DE14-9445-4E8A-ABBD-55911B5BDB86}"/>
                </a:ext>
              </a:extLst>
            </p:cNvPr>
            <p:cNvGrpSpPr/>
            <p:nvPr/>
          </p:nvGrpSpPr>
          <p:grpSpPr>
            <a:xfrm>
              <a:off x="2956579" y="3099014"/>
              <a:ext cx="2047030" cy="2014794"/>
              <a:chOff x="2956581" y="3099014"/>
              <a:chExt cx="2047031" cy="2014796"/>
            </a:xfrm>
          </p:grpSpPr>
          <p:sp>
            <p:nvSpPr>
              <p:cNvPr id="45" name="Flowchart: Process 44">
                <a:extLst>
                  <a:ext uri="{FF2B5EF4-FFF2-40B4-BE49-F238E27FC236}">
                    <a16:creationId xmlns:a16="http://schemas.microsoft.com/office/drawing/2014/main" id="{EBA9C627-B7FA-4945-A2D6-857E0A27067B}"/>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Flowchart: Process 45">
                <a:extLst>
                  <a:ext uri="{FF2B5EF4-FFF2-40B4-BE49-F238E27FC236}">
                    <a16:creationId xmlns:a16="http://schemas.microsoft.com/office/drawing/2014/main" id="{4B28EED7-2C5F-418D-9E8B-95D55AB22496}"/>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2" name="Freeform 4">
              <a:extLst>
                <a:ext uri="{FF2B5EF4-FFF2-40B4-BE49-F238E27FC236}">
                  <a16:creationId xmlns:a16="http://schemas.microsoft.com/office/drawing/2014/main" id="{090198DE-B887-44C0-B8EF-97C34B66FBA3}"/>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3" name="Freeform 5">
              <a:extLst>
                <a:ext uri="{FF2B5EF4-FFF2-40B4-BE49-F238E27FC236}">
                  <a16:creationId xmlns:a16="http://schemas.microsoft.com/office/drawing/2014/main" id="{46ABC0D9-029E-465D-AF16-D079ED2C295C}"/>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4" name="Freeform 6">
              <a:extLst>
                <a:ext uri="{FF2B5EF4-FFF2-40B4-BE49-F238E27FC236}">
                  <a16:creationId xmlns:a16="http://schemas.microsoft.com/office/drawing/2014/main" id="{350CC62B-1072-4A7C-AE8A-2F85B7642E0D}"/>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121290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681B30-6A02-42A5-8510-49E1C4FE9A2A}"/>
              </a:ext>
            </a:extLst>
          </p:cNvPr>
          <p:cNvGrpSpPr/>
          <p:nvPr userDrawn="1"/>
        </p:nvGrpSpPr>
        <p:grpSpPr>
          <a:xfrm>
            <a:off x="141334" y="6159615"/>
            <a:ext cx="881617" cy="580477"/>
            <a:chOff x="515570" y="685797"/>
            <a:chExt cx="7504481" cy="6588154"/>
          </a:xfrm>
        </p:grpSpPr>
        <p:grpSp>
          <p:nvGrpSpPr>
            <p:cNvPr id="4" name="Group 3">
              <a:extLst>
                <a:ext uri="{FF2B5EF4-FFF2-40B4-BE49-F238E27FC236}">
                  <a16:creationId xmlns:a16="http://schemas.microsoft.com/office/drawing/2014/main" id="{F65F90C7-3CF0-49C3-9211-785F2C83CD1C}"/>
                </a:ext>
              </a:extLst>
            </p:cNvPr>
            <p:cNvGrpSpPr/>
            <p:nvPr/>
          </p:nvGrpSpPr>
          <p:grpSpPr>
            <a:xfrm rot="19968187">
              <a:off x="515570" y="2725655"/>
              <a:ext cx="5016922" cy="4548296"/>
              <a:chOff x="2553789" y="1716833"/>
              <a:chExt cx="2609850" cy="2366067"/>
            </a:xfrm>
          </p:grpSpPr>
          <p:sp>
            <p:nvSpPr>
              <p:cNvPr id="11" name="Freeform: Shape 10">
                <a:extLst>
                  <a:ext uri="{FF2B5EF4-FFF2-40B4-BE49-F238E27FC236}">
                    <a16:creationId xmlns:a16="http://schemas.microsoft.com/office/drawing/2014/main" id="{12AA539E-CB24-400A-9C12-24799676B41A}"/>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Shape 11">
                <a:extLst>
                  <a:ext uri="{FF2B5EF4-FFF2-40B4-BE49-F238E27FC236}">
                    <a16:creationId xmlns:a16="http://schemas.microsoft.com/office/drawing/2014/main" id="{599CA785-4CAD-4BAC-8EDF-FE76E5AC2FDF}"/>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Shape 12">
                <a:extLst>
                  <a:ext uri="{FF2B5EF4-FFF2-40B4-BE49-F238E27FC236}">
                    <a16:creationId xmlns:a16="http://schemas.microsoft.com/office/drawing/2014/main" id="{529CA65E-0DF3-483D-A5B2-5B649D6415A1}"/>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eeform: Shape 13">
                <a:extLst>
                  <a:ext uri="{FF2B5EF4-FFF2-40B4-BE49-F238E27FC236}">
                    <a16:creationId xmlns:a16="http://schemas.microsoft.com/office/drawing/2014/main" id="{22D0FEA2-3426-4968-B77F-BA3519FE5A80}"/>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5" name="Group 4">
              <a:extLst>
                <a:ext uri="{FF2B5EF4-FFF2-40B4-BE49-F238E27FC236}">
                  <a16:creationId xmlns:a16="http://schemas.microsoft.com/office/drawing/2014/main" id="{77E1B47E-F61A-497D-AF22-C0774DA755E1}"/>
                </a:ext>
              </a:extLst>
            </p:cNvPr>
            <p:cNvGrpSpPr/>
            <p:nvPr/>
          </p:nvGrpSpPr>
          <p:grpSpPr>
            <a:xfrm>
              <a:off x="5378880" y="685797"/>
              <a:ext cx="2641171" cy="2527890"/>
              <a:chOff x="5378880" y="685797"/>
              <a:chExt cx="2641171" cy="2527890"/>
            </a:xfrm>
          </p:grpSpPr>
          <p:sp>
            <p:nvSpPr>
              <p:cNvPr id="6" name="Freeform: Shape 5">
                <a:extLst>
                  <a:ext uri="{FF2B5EF4-FFF2-40B4-BE49-F238E27FC236}">
                    <a16:creationId xmlns:a16="http://schemas.microsoft.com/office/drawing/2014/main" id="{A29B1CF3-AA99-4C58-BC66-D429FA682CBF}"/>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reeform: Shape 6">
                <a:extLst>
                  <a:ext uri="{FF2B5EF4-FFF2-40B4-BE49-F238E27FC236}">
                    <a16:creationId xmlns:a16="http://schemas.microsoft.com/office/drawing/2014/main" id="{83917FC7-A396-4AC2-B7C0-8D8EB1804A2E}"/>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Shape 7">
                <a:extLst>
                  <a:ext uri="{FF2B5EF4-FFF2-40B4-BE49-F238E27FC236}">
                    <a16:creationId xmlns:a16="http://schemas.microsoft.com/office/drawing/2014/main" id="{B214AB95-F7A5-4EBD-B472-B089A22D8385}"/>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Shape 8">
                <a:extLst>
                  <a:ext uri="{FF2B5EF4-FFF2-40B4-BE49-F238E27FC236}">
                    <a16:creationId xmlns:a16="http://schemas.microsoft.com/office/drawing/2014/main" id="{88329A45-A026-4527-AB7F-AA0A60E810AC}"/>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ame 9">
                <a:extLst>
                  <a:ext uri="{FF2B5EF4-FFF2-40B4-BE49-F238E27FC236}">
                    <a16:creationId xmlns:a16="http://schemas.microsoft.com/office/drawing/2014/main" id="{50408598-E5C0-43A6-BEA2-5E9520668754}"/>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15" name="Group 14">
            <a:extLst>
              <a:ext uri="{FF2B5EF4-FFF2-40B4-BE49-F238E27FC236}">
                <a16:creationId xmlns:a16="http://schemas.microsoft.com/office/drawing/2014/main" id="{C3C3F5F9-7EFA-4847-A41B-B307AAEB9EFB}"/>
              </a:ext>
            </a:extLst>
          </p:cNvPr>
          <p:cNvGrpSpPr/>
          <p:nvPr userDrawn="1"/>
        </p:nvGrpSpPr>
        <p:grpSpPr>
          <a:xfrm rot="2880000">
            <a:off x="11252748" y="6237866"/>
            <a:ext cx="704315" cy="440773"/>
            <a:chOff x="2456597" y="2892287"/>
            <a:chExt cx="7143278" cy="3352800"/>
          </a:xfrm>
        </p:grpSpPr>
        <p:grpSp>
          <p:nvGrpSpPr>
            <p:cNvPr id="16" name="Group 15">
              <a:extLst>
                <a:ext uri="{FF2B5EF4-FFF2-40B4-BE49-F238E27FC236}">
                  <a16:creationId xmlns:a16="http://schemas.microsoft.com/office/drawing/2014/main" id="{25BF8767-8079-46F8-861C-A621FB723C5A}"/>
                </a:ext>
              </a:extLst>
            </p:cNvPr>
            <p:cNvGrpSpPr/>
            <p:nvPr/>
          </p:nvGrpSpPr>
          <p:grpSpPr>
            <a:xfrm flipH="1" flipV="1">
              <a:off x="7010802" y="3991135"/>
              <a:ext cx="2047030" cy="2014794"/>
              <a:chOff x="2956580" y="3099015"/>
              <a:chExt cx="2047031" cy="2014794"/>
            </a:xfrm>
          </p:grpSpPr>
          <p:sp>
            <p:nvSpPr>
              <p:cNvPr id="23" name="Flowchart: Process 22">
                <a:extLst>
                  <a:ext uri="{FF2B5EF4-FFF2-40B4-BE49-F238E27FC236}">
                    <a16:creationId xmlns:a16="http://schemas.microsoft.com/office/drawing/2014/main" id="{14248A57-F9CB-4E43-B86E-680A4288E152}"/>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lowchart: Process 23">
                <a:extLst>
                  <a:ext uri="{FF2B5EF4-FFF2-40B4-BE49-F238E27FC236}">
                    <a16:creationId xmlns:a16="http://schemas.microsoft.com/office/drawing/2014/main" id="{476D7C6F-2B44-490A-96EF-EBE909275819}"/>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1F2A0696-9A9D-4C76-9091-45FFFC6C18D9}"/>
                </a:ext>
              </a:extLst>
            </p:cNvPr>
            <p:cNvGrpSpPr/>
            <p:nvPr/>
          </p:nvGrpSpPr>
          <p:grpSpPr>
            <a:xfrm>
              <a:off x="2956579" y="3099014"/>
              <a:ext cx="2047030" cy="2014794"/>
              <a:chOff x="2956581" y="3099014"/>
              <a:chExt cx="2047031" cy="2014796"/>
            </a:xfrm>
          </p:grpSpPr>
          <p:sp>
            <p:nvSpPr>
              <p:cNvPr id="21" name="Flowchart: Process 20">
                <a:extLst>
                  <a:ext uri="{FF2B5EF4-FFF2-40B4-BE49-F238E27FC236}">
                    <a16:creationId xmlns:a16="http://schemas.microsoft.com/office/drawing/2014/main" id="{4AC68378-90AC-4141-B6A5-6DDB5A05CB8D}"/>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Flowchart: Process 21">
                <a:extLst>
                  <a:ext uri="{FF2B5EF4-FFF2-40B4-BE49-F238E27FC236}">
                    <a16:creationId xmlns:a16="http://schemas.microsoft.com/office/drawing/2014/main" id="{E5731F2F-7236-4CA7-9F12-26E186DF3707}"/>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8" name="Freeform 4">
              <a:extLst>
                <a:ext uri="{FF2B5EF4-FFF2-40B4-BE49-F238E27FC236}">
                  <a16:creationId xmlns:a16="http://schemas.microsoft.com/office/drawing/2014/main" id="{8067B854-5609-4695-98B6-6EA68235ABE4}"/>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19" name="Freeform 5">
              <a:extLst>
                <a:ext uri="{FF2B5EF4-FFF2-40B4-BE49-F238E27FC236}">
                  <a16:creationId xmlns:a16="http://schemas.microsoft.com/office/drawing/2014/main" id="{7B7B7295-A234-44CC-8B43-806E41D02751}"/>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20" name="Freeform 6">
              <a:extLst>
                <a:ext uri="{FF2B5EF4-FFF2-40B4-BE49-F238E27FC236}">
                  <a16:creationId xmlns:a16="http://schemas.microsoft.com/office/drawing/2014/main" id="{B41C17C1-CC66-4CC7-A627-975456B0A913}"/>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246177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74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0460BC-5963-4972-92A8-B972B783B04A}"/>
              </a:ext>
            </a:extLst>
          </p:cNvPr>
          <p:cNvSpPr>
            <a:spLocks noGrp="1"/>
          </p:cNvSpPr>
          <p:nvPr>
            <p:ph type="subTitle" idx="1"/>
          </p:nvPr>
        </p:nvSpPr>
        <p:spPr>
          <a:xfrm>
            <a:off x="0" y="0"/>
            <a:ext cx="12192000" cy="457200"/>
          </a:xfrm>
        </p:spPr>
        <p:txBody>
          <a:bodyPr/>
          <a:lstStyle>
            <a:lvl1pPr marL="0" indent="0" algn="ctr">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6957270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7E9D9CF-F6DA-4BF1-AE00-3B5E3A7840CC}"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143223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E9D9CF-F6DA-4BF1-AE00-3B5E3A7840CC}"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61530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298744"/>
      </p:ext>
    </p:extLst>
  </p:cSld>
  <p:clrMap bg1="lt1" tx1="dk1" bg2="lt2" tx2="dk2" accent1="accent1" accent2="accent2" accent3="accent3" accent4="accent4" accent5="accent5" accent6="accent6" hlink="hlink" folHlink="folHlink"/>
  <p:sldLayoutIdLst>
    <p:sldLayoutId id="2147483691" r:id="rId1"/>
    <p:sldLayoutId id="2147483680" r:id="rId2"/>
    <p:sldLayoutId id="2147483682" r:id="rId3"/>
    <p:sldLayoutId id="2147483681" r:id="rId4"/>
    <p:sldLayoutId id="2147483683" r:id="rId5"/>
    <p:sldLayoutId id="2147483679" r:id="rId6"/>
    <p:sldLayoutId id="2147483693" r:id="rId7"/>
    <p:sldLayoutId id="214748369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4928237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jpeg"/><Relationship Id="rId7" Type="http://schemas.openxmlformats.org/officeDocument/2006/relationships/image" Target="../media/image47.e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6.emf"/><Relationship Id="rId4" Type="http://schemas.openxmlformats.org/officeDocument/2006/relationships/oleObject" Target="../embeddings/oleObject1.bin"/><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jpeg"/><Relationship Id="rId1" Type="http://schemas.openxmlformats.org/officeDocument/2006/relationships/slideLayout" Target="../slideLayouts/slideLayout1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65.e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62.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oleObject" Target="../embeddings/oleObject6.bin"/><Relationship Id="rId14" Type="http://schemas.openxmlformats.org/officeDocument/2006/relationships/image" Target="../media/image6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png"/><Relationship Id="rId2" Type="http://schemas.openxmlformats.org/officeDocument/2006/relationships/image" Target="../media/image73.jpeg"/><Relationship Id="rId1" Type="http://schemas.openxmlformats.org/officeDocument/2006/relationships/slideLayout" Target="../slideLayouts/slideLayout15.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15.xml"/><Relationship Id="rId4" Type="http://schemas.openxmlformats.org/officeDocument/2006/relationships/image" Target="../media/image88.jpeg"/></Relationships>
</file>

<file path=ppt/slides/_rels/slide3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91.png"/><Relationship Id="rId7" Type="http://schemas.openxmlformats.org/officeDocument/2006/relationships/image" Target="../media/image93.png"/><Relationship Id="rId2" Type="http://schemas.openxmlformats.org/officeDocument/2006/relationships/image" Target="../media/image90.jpeg"/><Relationship Id="rId1" Type="http://schemas.openxmlformats.org/officeDocument/2006/relationships/slideLayout" Target="../slideLayouts/slideLayout15.xml"/><Relationship Id="rId6" Type="http://schemas.microsoft.com/office/2007/relationships/hdphoto" Target="../media/hdphoto6.wdp"/><Relationship Id="rId5" Type="http://schemas.openxmlformats.org/officeDocument/2006/relationships/image" Target="../media/image92.png"/><Relationship Id="rId4" Type="http://schemas.microsoft.com/office/2007/relationships/hdphoto" Target="../media/hdphoto5.wdp"/></Relationships>
</file>

<file path=ppt/slides/_rels/slide3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6.gif"/></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2.wdp"/><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gif"/><Relationship Id="rId10" Type="http://schemas.microsoft.com/office/2007/relationships/hdphoto" Target="../media/hdphoto1.wdp"/><Relationship Id="rId4" Type="http://schemas.openxmlformats.org/officeDocument/2006/relationships/image" Target="../media/image21.jpeg"/><Relationship Id="rId9"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7.jpeg"/></Relationships>
</file>

<file path=ppt/slides/_rels/slide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9.png"/></Relationships>
</file>

<file path=ppt/slides/_rels/slide4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0.png"/><Relationship Id="rId1" Type="http://schemas.openxmlformats.org/officeDocument/2006/relationships/slideLayout" Target="../slideLayouts/slideLayout15.xml"/><Relationship Id="rId5" Type="http://schemas.microsoft.com/office/2007/relationships/hdphoto" Target="../media/hdphoto9.wdp"/><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3.png"/><Relationship Id="rId7" Type="http://schemas.openxmlformats.org/officeDocument/2006/relationships/image" Target="../media/image106.png"/><Relationship Id="rId2" Type="http://schemas.openxmlformats.org/officeDocument/2006/relationships/image" Target="../media/image102.emf"/><Relationship Id="rId1" Type="http://schemas.openxmlformats.org/officeDocument/2006/relationships/slideLayout" Target="../slideLayouts/slideLayout15.xml"/><Relationship Id="rId6" Type="http://schemas.openxmlformats.org/officeDocument/2006/relationships/image" Target="../media/image105.png"/><Relationship Id="rId5" Type="http://schemas.microsoft.com/office/2007/relationships/hdphoto" Target="../media/hdphoto10.wdp"/><Relationship Id="rId4" Type="http://schemas.openxmlformats.org/officeDocument/2006/relationships/image" Target="../media/image104.jpeg"/><Relationship Id="rId9" Type="http://schemas.openxmlformats.org/officeDocument/2006/relationships/image" Target="../media/image108.jpeg"/></Relationships>
</file>

<file path=ppt/slides/_rels/slide4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15.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48.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22.jpeg"/><Relationship Id="rId7" Type="http://schemas.openxmlformats.org/officeDocument/2006/relationships/image" Target="../media/image121.e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20.e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s>
</file>

<file path=ppt/slides/_rels/slide50.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4.jpeg"/><Relationship Id="rId7" Type="http://schemas.openxmlformats.org/officeDocument/2006/relationships/image" Target="../media/image122.jpeg"/><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123.emf"/><Relationship Id="rId5" Type="http://schemas.openxmlformats.org/officeDocument/2006/relationships/oleObject" Target="../embeddings/oleObject11.bin"/><Relationship Id="rId4" Type="http://schemas.openxmlformats.org/officeDocument/2006/relationships/image" Target="../media/image125.png"/><Relationship Id="rId9" Type="http://schemas.openxmlformats.org/officeDocument/2006/relationships/image" Target="../media/image127.png"/></Relationships>
</file>

<file path=ppt/slides/_rels/slide51.xml.rels><?xml version="1.0" encoding="UTF-8" standalone="yes"?>
<Relationships xmlns="http://schemas.openxmlformats.org/package/2006/relationships"><Relationship Id="rId8" Type="http://schemas.openxmlformats.org/officeDocument/2006/relationships/image" Target="../media/image133.png"/><Relationship Id="rId3" Type="http://schemas.microsoft.com/office/2007/relationships/hdphoto" Target="../media/hdphoto11.wdp"/><Relationship Id="rId7" Type="http://schemas.openxmlformats.org/officeDocument/2006/relationships/image" Target="../media/image132.png"/><Relationship Id="rId12" Type="http://schemas.openxmlformats.org/officeDocument/2006/relationships/image" Target="../media/image137.jpeg"/><Relationship Id="rId2" Type="http://schemas.openxmlformats.org/officeDocument/2006/relationships/image" Target="../media/image128.png"/><Relationship Id="rId1" Type="http://schemas.openxmlformats.org/officeDocument/2006/relationships/slideLayout" Target="../slideLayouts/slideLayout15.xml"/><Relationship Id="rId6" Type="http://schemas.openxmlformats.org/officeDocument/2006/relationships/image" Target="../media/image131.jpeg"/><Relationship Id="rId11" Type="http://schemas.openxmlformats.org/officeDocument/2006/relationships/image" Target="../media/image136.jpeg"/><Relationship Id="rId5" Type="http://schemas.openxmlformats.org/officeDocument/2006/relationships/image" Target="../media/image130.jpeg"/><Relationship Id="rId10" Type="http://schemas.openxmlformats.org/officeDocument/2006/relationships/image" Target="../media/image135.jpeg"/><Relationship Id="rId4" Type="http://schemas.openxmlformats.org/officeDocument/2006/relationships/image" Target="../media/image129.jpeg"/><Relationship Id="rId9" Type="http://schemas.openxmlformats.org/officeDocument/2006/relationships/image" Target="../media/image134.jpeg"/></Relationships>
</file>

<file path=ppt/slides/_rels/slide52.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3.jpeg"/><Relationship Id="rId2" Type="http://schemas.openxmlformats.org/officeDocument/2006/relationships/image" Target="../media/image138.jpeg"/><Relationship Id="rId1" Type="http://schemas.openxmlformats.org/officeDocument/2006/relationships/slideLayout" Target="../slideLayouts/slideLayout15.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png"/></Relationships>
</file>

<file path=ppt/slides/_rels/slide53.xml.rels><?xml version="1.0" encoding="UTF-8" standalone="yes"?>
<Relationships xmlns="http://schemas.openxmlformats.org/package/2006/relationships"><Relationship Id="rId8" Type="http://schemas.openxmlformats.org/officeDocument/2006/relationships/image" Target="../media/image147.jpeg"/><Relationship Id="rId3" Type="http://schemas.openxmlformats.org/officeDocument/2006/relationships/oleObject" Target="../embeddings/oleObject12.bin"/><Relationship Id="rId7" Type="http://schemas.openxmlformats.org/officeDocument/2006/relationships/image" Target="../media/image146.jpeg"/><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145.wmf"/><Relationship Id="rId5" Type="http://schemas.openxmlformats.org/officeDocument/2006/relationships/oleObject" Target="../embeddings/oleObject13.bin"/><Relationship Id="rId4" Type="http://schemas.openxmlformats.org/officeDocument/2006/relationships/image" Target="../media/image144.wmf"/></Relationships>
</file>

<file path=ppt/slides/_rels/slide54.xml.rels><?xml version="1.0" encoding="UTF-8" standalone="yes"?>
<Relationships xmlns="http://schemas.openxmlformats.org/package/2006/relationships"><Relationship Id="rId8" Type="http://schemas.openxmlformats.org/officeDocument/2006/relationships/image" Target="../media/image154.jpeg"/><Relationship Id="rId3" Type="http://schemas.openxmlformats.org/officeDocument/2006/relationships/image" Target="../media/image149.jpeg"/><Relationship Id="rId7" Type="http://schemas.openxmlformats.org/officeDocument/2006/relationships/image" Target="../media/image153.jpeg"/><Relationship Id="rId2" Type="http://schemas.openxmlformats.org/officeDocument/2006/relationships/image" Target="../media/image148.png"/><Relationship Id="rId1" Type="http://schemas.openxmlformats.org/officeDocument/2006/relationships/slideLayout" Target="../slideLayouts/slideLayout15.xml"/><Relationship Id="rId6" Type="http://schemas.openxmlformats.org/officeDocument/2006/relationships/image" Target="../media/image152.jpeg"/><Relationship Id="rId5" Type="http://schemas.openxmlformats.org/officeDocument/2006/relationships/image" Target="../media/image151.jpeg"/><Relationship Id="rId4" Type="http://schemas.openxmlformats.org/officeDocument/2006/relationships/image" Target="../media/image150.png"/><Relationship Id="rId9" Type="http://schemas.openxmlformats.org/officeDocument/2006/relationships/image" Target="../media/image155.jpeg"/></Relationships>
</file>

<file path=ppt/slides/_rels/slide55.xml.rels><?xml version="1.0" encoding="UTF-8" standalone="yes"?>
<Relationships xmlns="http://schemas.openxmlformats.org/package/2006/relationships"><Relationship Id="rId8" Type="http://schemas.openxmlformats.org/officeDocument/2006/relationships/image" Target="../media/image157.emf"/><Relationship Id="rId13" Type="http://schemas.openxmlformats.org/officeDocument/2006/relationships/oleObject" Target="../embeddings/oleObject18.bin"/><Relationship Id="rId18" Type="http://schemas.openxmlformats.org/officeDocument/2006/relationships/image" Target="../media/image164.jpeg"/><Relationship Id="rId26" Type="http://schemas.openxmlformats.org/officeDocument/2006/relationships/image" Target="../media/image172.png"/><Relationship Id="rId3" Type="http://schemas.openxmlformats.org/officeDocument/2006/relationships/notesSlide" Target="../notesSlides/notesSlide7.xml"/><Relationship Id="rId21" Type="http://schemas.openxmlformats.org/officeDocument/2006/relationships/image" Target="../media/image167.jpeg"/><Relationship Id="rId7" Type="http://schemas.openxmlformats.org/officeDocument/2006/relationships/oleObject" Target="../embeddings/oleObject15.bin"/><Relationship Id="rId12" Type="http://schemas.openxmlformats.org/officeDocument/2006/relationships/image" Target="../media/image159.emf"/><Relationship Id="rId17" Type="http://schemas.openxmlformats.org/officeDocument/2006/relationships/image" Target="../media/image163.png"/><Relationship Id="rId25" Type="http://schemas.openxmlformats.org/officeDocument/2006/relationships/image" Target="../media/image171.jpeg"/><Relationship Id="rId2" Type="http://schemas.openxmlformats.org/officeDocument/2006/relationships/slideLayout" Target="../slideLayouts/slideLayout15.xml"/><Relationship Id="rId16" Type="http://schemas.openxmlformats.org/officeDocument/2006/relationships/image" Target="../media/image161.emf"/><Relationship Id="rId20" Type="http://schemas.openxmlformats.org/officeDocument/2006/relationships/image" Target="../media/image166.jpeg"/><Relationship Id="rId1" Type="http://schemas.openxmlformats.org/officeDocument/2006/relationships/vmlDrawing" Target="../drawings/vmlDrawing6.vml"/><Relationship Id="rId6" Type="http://schemas.openxmlformats.org/officeDocument/2006/relationships/image" Target="../media/image156.emf"/><Relationship Id="rId11" Type="http://schemas.openxmlformats.org/officeDocument/2006/relationships/oleObject" Target="../embeddings/oleObject17.bin"/><Relationship Id="rId24" Type="http://schemas.openxmlformats.org/officeDocument/2006/relationships/image" Target="../media/image170.jpeg"/><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image" Target="../media/image169.jpeg"/><Relationship Id="rId10" Type="http://schemas.openxmlformats.org/officeDocument/2006/relationships/image" Target="../media/image158.emf"/><Relationship Id="rId19" Type="http://schemas.openxmlformats.org/officeDocument/2006/relationships/image" Target="../media/image165.jpeg"/><Relationship Id="rId4" Type="http://schemas.openxmlformats.org/officeDocument/2006/relationships/image" Target="../media/image162.jpeg"/><Relationship Id="rId9" Type="http://schemas.openxmlformats.org/officeDocument/2006/relationships/oleObject" Target="../embeddings/oleObject16.bin"/><Relationship Id="rId14" Type="http://schemas.openxmlformats.org/officeDocument/2006/relationships/image" Target="../media/image160.emf"/><Relationship Id="rId22" Type="http://schemas.openxmlformats.org/officeDocument/2006/relationships/image" Target="../media/image168.jpeg"/><Relationship Id="rId27" Type="http://schemas.openxmlformats.org/officeDocument/2006/relationships/image" Target="../media/image173.jpeg"/></Relationships>
</file>

<file path=ppt/slides/_rels/slide56.xml.rels><?xml version="1.0" encoding="UTF-8" standalone="yes"?>
<Relationships xmlns="http://schemas.openxmlformats.org/package/2006/relationships"><Relationship Id="rId8" Type="http://schemas.openxmlformats.org/officeDocument/2006/relationships/image" Target="../media/image180.jpeg"/><Relationship Id="rId13" Type="http://schemas.openxmlformats.org/officeDocument/2006/relationships/hyperlink" Target="https://www.maritime-executive.com/article/adidas-uses-ocean-plastic-in-shoe" TargetMode="External"/><Relationship Id="rId3" Type="http://schemas.openxmlformats.org/officeDocument/2006/relationships/image" Target="../media/image175.jpeg"/><Relationship Id="rId7" Type="http://schemas.openxmlformats.org/officeDocument/2006/relationships/image" Target="../media/image179.jpeg"/><Relationship Id="rId12" Type="http://schemas.openxmlformats.org/officeDocument/2006/relationships/hyperlink" Target="http://www.parley.tv/updates/2015/7/3/adidas-x-parley" TargetMode="External"/><Relationship Id="rId2" Type="http://schemas.openxmlformats.org/officeDocument/2006/relationships/image" Target="../media/image174.jpeg"/><Relationship Id="rId1" Type="http://schemas.openxmlformats.org/officeDocument/2006/relationships/slideLayout" Target="../slideLayouts/slideLayout15.xml"/><Relationship Id="rId6" Type="http://schemas.openxmlformats.org/officeDocument/2006/relationships/image" Target="../media/image178.png"/><Relationship Id="rId11" Type="http://schemas.openxmlformats.org/officeDocument/2006/relationships/image" Target="../media/image183.jpeg"/><Relationship Id="rId5" Type="http://schemas.openxmlformats.org/officeDocument/2006/relationships/image" Target="../media/image177.png"/><Relationship Id="rId10" Type="http://schemas.openxmlformats.org/officeDocument/2006/relationships/image" Target="../media/image182.jpeg"/><Relationship Id="rId4" Type="http://schemas.openxmlformats.org/officeDocument/2006/relationships/image" Target="../media/image176.jpeg"/><Relationship Id="rId9" Type="http://schemas.openxmlformats.org/officeDocument/2006/relationships/image" Target="../media/image181.jpeg"/><Relationship Id="rId14" Type="http://schemas.openxmlformats.org/officeDocument/2006/relationships/hyperlink" Target="https://solecollector.com/news/2015/07/parley-adidas-ultra-boost-recycled-ocean-gillnet"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185.emf"/><Relationship Id="rId3" Type="http://schemas.openxmlformats.org/officeDocument/2006/relationships/image" Target="../media/image186.png"/><Relationship Id="rId7" Type="http://schemas.openxmlformats.org/officeDocument/2006/relationships/oleObject" Target="../embeddings/oleObject21.bin"/><Relationship Id="rId12" Type="http://schemas.microsoft.com/office/2007/relationships/hdphoto" Target="../media/hdphoto14.wdp"/><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184.emf"/><Relationship Id="rId11" Type="http://schemas.openxmlformats.org/officeDocument/2006/relationships/image" Target="../media/image188.png"/><Relationship Id="rId5" Type="http://schemas.openxmlformats.org/officeDocument/2006/relationships/oleObject" Target="../embeddings/oleObject20.bin"/><Relationship Id="rId10" Type="http://schemas.microsoft.com/office/2007/relationships/hdphoto" Target="../media/hdphoto13.wdp"/><Relationship Id="rId4" Type="http://schemas.microsoft.com/office/2007/relationships/hdphoto" Target="../media/hdphoto12.wdp"/><Relationship Id="rId9" Type="http://schemas.openxmlformats.org/officeDocument/2006/relationships/image" Target="../media/image187.png"/></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191.jpeg"/><Relationship Id="rId7" Type="http://schemas.openxmlformats.org/officeDocument/2006/relationships/image" Target="../media/image189.wmf"/><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image" Target="../media/image193.png"/><Relationship Id="rId4" Type="http://schemas.openxmlformats.org/officeDocument/2006/relationships/image" Target="../media/image192.png"/><Relationship Id="rId9" Type="http://schemas.openxmlformats.org/officeDocument/2006/relationships/image" Target="../media/image190.wmf"/></Relationships>
</file>

<file path=ppt/slides/_rels/slide59.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5.png"/><Relationship Id="rId7" Type="http://schemas.openxmlformats.org/officeDocument/2006/relationships/image" Target="../media/image199.png"/><Relationship Id="rId2" Type="http://schemas.openxmlformats.org/officeDocument/2006/relationships/image" Target="../media/image194.png"/><Relationship Id="rId1" Type="http://schemas.openxmlformats.org/officeDocument/2006/relationships/slideLayout" Target="../slideLayouts/slideLayout15.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196.png"/><Relationship Id="rId9" Type="http://schemas.openxmlformats.org/officeDocument/2006/relationships/image" Target="../media/image201.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image" Target="../media/image202.jpeg"/><Relationship Id="rId1" Type="http://schemas.openxmlformats.org/officeDocument/2006/relationships/slideLayout" Target="../slideLayouts/slideLayout15.xml"/><Relationship Id="rId6" Type="http://schemas.openxmlformats.org/officeDocument/2006/relationships/image" Target="../media/image206.jpeg"/><Relationship Id="rId5" Type="http://schemas.openxmlformats.org/officeDocument/2006/relationships/image" Target="../media/image205.jpeg"/><Relationship Id="rId4" Type="http://schemas.openxmlformats.org/officeDocument/2006/relationships/image" Target="../media/image204.jpeg"/></Relationships>
</file>

<file path=ppt/slides/_rels/slide61.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10.jpeg"/><Relationship Id="rId5" Type="http://schemas.openxmlformats.org/officeDocument/2006/relationships/image" Target="../media/image209.jpeg"/><Relationship Id="rId4" Type="http://schemas.openxmlformats.org/officeDocument/2006/relationships/image" Target="../media/image208.jpeg"/></Relationships>
</file>

<file path=ppt/slides/_rels/slide62.xml.rels><?xml version="1.0" encoding="UTF-8" standalone="yes"?>
<Relationships xmlns="http://schemas.openxmlformats.org/package/2006/relationships"><Relationship Id="rId2" Type="http://schemas.openxmlformats.org/officeDocument/2006/relationships/image" Target="../media/image211.jpe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212.jpe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214.jpeg"/><Relationship Id="rId2" Type="http://schemas.openxmlformats.org/officeDocument/2006/relationships/image" Target="../media/image213.jpeg"/><Relationship Id="rId1" Type="http://schemas.openxmlformats.org/officeDocument/2006/relationships/slideLayout" Target="../slideLayouts/slideLayout15.xml"/><Relationship Id="rId5" Type="http://schemas.openxmlformats.org/officeDocument/2006/relationships/image" Target="../media/image216.emf"/><Relationship Id="rId4" Type="http://schemas.openxmlformats.org/officeDocument/2006/relationships/image" Target="../media/image215.png"/></Relationships>
</file>

<file path=ppt/slides/_rels/slide65.xml.rels><?xml version="1.0" encoding="UTF-8" standalone="yes"?>
<Relationships xmlns="http://schemas.openxmlformats.org/package/2006/relationships"><Relationship Id="rId13" Type="http://schemas.openxmlformats.org/officeDocument/2006/relationships/image" Target="../media/image225.gif"/><Relationship Id="rId18" Type="http://schemas.openxmlformats.org/officeDocument/2006/relationships/image" Target="../media/image229.jpeg"/><Relationship Id="rId26" Type="http://schemas.microsoft.com/office/2007/relationships/hdphoto" Target="../media/hdphoto19.wdp"/><Relationship Id="rId39" Type="http://schemas.openxmlformats.org/officeDocument/2006/relationships/image" Target="../media/image245.jpeg"/><Relationship Id="rId21" Type="http://schemas.microsoft.com/office/2007/relationships/hdphoto" Target="../media/hdphoto18.wdp"/><Relationship Id="rId34" Type="http://schemas.openxmlformats.org/officeDocument/2006/relationships/image" Target="../media/image241.png"/><Relationship Id="rId42" Type="http://schemas.openxmlformats.org/officeDocument/2006/relationships/image" Target="../media/image248.jpeg"/><Relationship Id="rId47" Type="http://schemas.openxmlformats.org/officeDocument/2006/relationships/image" Target="../media/image252.png"/><Relationship Id="rId50" Type="http://schemas.microsoft.com/office/2007/relationships/hdphoto" Target="../media/hdphoto25.wdp"/><Relationship Id="rId55" Type="http://schemas.openxmlformats.org/officeDocument/2006/relationships/image" Target="../media/image257.jpeg"/><Relationship Id="rId7" Type="http://schemas.microsoft.com/office/2007/relationships/hdphoto" Target="../media/hdphoto16.wdp"/><Relationship Id="rId12" Type="http://schemas.openxmlformats.org/officeDocument/2006/relationships/image" Target="../media/image224.jpeg"/><Relationship Id="rId17" Type="http://schemas.openxmlformats.org/officeDocument/2006/relationships/image" Target="../media/image228.jpeg"/><Relationship Id="rId25" Type="http://schemas.openxmlformats.org/officeDocument/2006/relationships/image" Target="../media/image235.png"/><Relationship Id="rId33" Type="http://schemas.microsoft.com/office/2007/relationships/hdphoto" Target="../media/hdphoto21.wdp"/><Relationship Id="rId38" Type="http://schemas.openxmlformats.org/officeDocument/2006/relationships/image" Target="../media/image244.jpeg"/><Relationship Id="rId46" Type="http://schemas.openxmlformats.org/officeDocument/2006/relationships/image" Target="../media/image251.jpeg"/><Relationship Id="rId2" Type="http://schemas.openxmlformats.org/officeDocument/2006/relationships/notesSlide" Target="../notesSlides/notesSlide9.xml"/><Relationship Id="rId16" Type="http://schemas.microsoft.com/office/2007/relationships/hdphoto" Target="../media/hdphoto17.wdp"/><Relationship Id="rId20" Type="http://schemas.openxmlformats.org/officeDocument/2006/relationships/image" Target="../media/image231.png"/><Relationship Id="rId29" Type="http://schemas.openxmlformats.org/officeDocument/2006/relationships/image" Target="../media/image238.jpeg"/><Relationship Id="rId41" Type="http://schemas.openxmlformats.org/officeDocument/2006/relationships/image" Target="../media/image247.jpeg"/><Relationship Id="rId54" Type="http://schemas.microsoft.com/office/2007/relationships/hdphoto" Target="../media/hdphoto26.wdp"/><Relationship Id="rId1" Type="http://schemas.openxmlformats.org/officeDocument/2006/relationships/slideLayout" Target="../slideLayouts/slideLayout21.xml"/><Relationship Id="rId6" Type="http://schemas.openxmlformats.org/officeDocument/2006/relationships/image" Target="../media/image219.png"/><Relationship Id="rId11" Type="http://schemas.openxmlformats.org/officeDocument/2006/relationships/image" Target="../media/image223.jpeg"/><Relationship Id="rId24" Type="http://schemas.openxmlformats.org/officeDocument/2006/relationships/image" Target="../media/image234.jpeg"/><Relationship Id="rId32" Type="http://schemas.openxmlformats.org/officeDocument/2006/relationships/image" Target="../media/image240.png"/><Relationship Id="rId37" Type="http://schemas.openxmlformats.org/officeDocument/2006/relationships/image" Target="../media/image243.jpeg"/><Relationship Id="rId40" Type="http://schemas.openxmlformats.org/officeDocument/2006/relationships/image" Target="../media/image246.jpeg"/><Relationship Id="rId45" Type="http://schemas.openxmlformats.org/officeDocument/2006/relationships/image" Target="../media/image250.jpeg"/><Relationship Id="rId53" Type="http://schemas.openxmlformats.org/officeDocument/2006/relationships/image" Target="../media/image256.png"/><Relationship Id="rId58" Type="http://schemas.openxmlformats.org/officeDocument/2006/relationships/image" Target="../media/image260.jpeg"/><Relationship Id="rId5" Type="http://schemas.microsoft.com/office/2007/relationships/hdphoto" Target="../media/hdphoto15.wdp"/><Relationship Id="rId15" Type="http://schemas.openxmlformats.org/officeDocument/2006/relationships/image" Target="../media/image227.png"/><Relationship Id="rId23" Type="http://schemas.openxmlformats.org/officeDocument/2006/relationships/image" Target="../media/image233.jpeg"/><Relationship Id="rId28" Type="http://schemas.openxmlformats.org/officeDocument/2006/relationships/image" Target="../media/image237.jpeg"/><Relationship Id="rId36" Type="http://schemas.openxmlformats.org/officeDocument/2006/relationships/image" Target="../media/image242.jpeg"/><Relationship Id="rId49" Type="http://schemas.openxmlformats.org/officeDocument/2006/relationships/image" Target="../media/image253.png"/><Relationship Id="rId57" Type="http://schemas.openxmlformats.org/officeDocument/2006/relationships/image" Target="../media/image259.jpeg"/><Relationship Id="rId10" Type="http://schemas.openxmlformats.org/officeDocument/2006/relationships/image" Target="../media/image222.jpeg"/><Relationship Id="rId19" Type="http://schemas.openxmlformats.org/officeDocument/2006/relationships/image" Target="../media/image230.jpeg"/><Relationship Id="rId31" Type="http://schemas.microsoft.com/office/2007/relationships/hdphoto" Target="../media/hdphoto20.wdp"/><Relationship Id="rId44" Type="http://schemas.microsoft.com/office/2007/relationships/hdphoto" Target="../media/hdphoto23.wdp"/><Relationship Id="rId52" Type="http://schemas.openxmlformats.org/officeDocument/2006/relationships/image" Target="../media/image255.jpeg"/><Relationship Id="rId4" Type="http://schemas.openxmlformats.org/officeDocument/2006/relationships/image" Target="../media/image218.png"/><Relationship Id="rId9" Type="http://schemas.openxmlformats.org/officeDocument/2006/relationships/image" Target="../media/image221.jpeg"/><Relationship Id="rId14" Type="http://schemas.openxmlformats.org/officeDocument/2006/relationships/image" Target="../media/image226.jpeg"/><Relationship Id="rId22" Type="http://schemas.openxmlformats.org/officeDocument/2006/relationships/image" Target="../media/image232.jpeg"/><Relationship Id="rId27" Type="http://schemas.openxmlformats.org/officeDocument/2006/relationships/image" Target="../media/image236.jpeg"/><Relationship Id="rId30" Type="http://schemas.openxmlformats.org/officeDocument/2006/relationships/image" Target="../media/image239.png"/><Relationship Id="rId35" Type="http://schemas.microsoft.com/office/2007/relationships/hdphoto" Target="../media/hdphoto22.wdp"/><Relationship Id="rId43" Type="http://schemas.openxmlformats.org/officeDocument/2006/relationships/image" Target="../media/image249.png"/><Relationship Id="rId48" Type="http://schemas.microsoft.com/office/2007/relationships/hdphoto" Target="../media/hdphoto24.wdp"/><Relationship Id="rId56" Type="http://schemas.openxmlformats.org/officeDocument/2006/relationships/image" Target="../media/image258.jpeg"/><Relationship Id="rId8" Type="http://schemas.openxmlformats.org/officeDocument/2006/relationships/image" Target="../media/image220.jpeg"/><Relationship Id="rId51" Type="http://schemas.openxmlformats.org/officeDocument/2006/relationships/image" Target="../media/image254.jpeg"/><Relationship Id="rId3" Type="http://schemas.openxmlformats.org/officeDocument/2006/relationships/image" Target="../media/image217.png"/></Relationships>
</file>

<file path=ppt/slides/_rels/slide66.xml.rels><?xml version="1.0" encoding="UTF-8" standalone="yes"?>
<Relationships xmlns="http://schemas.openxmlformats.org/package/2006/relationships"><Relationship Id="rId3" Type="http://schemas.openxmlformats.org/officeDocument/2006/relationships/image" Target="../media/image262.jpeg"/><Relationship Id="rId2" Type="http://schemas.openxmlformats.org/officeDocument/2006/relationships/image" Target="../media/image261.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C62954-09B2-564F-AF7C-35DD98326D1C}"/>
              </a:ext>
            </a:extLst>
          </p:cNvPr>
          <p:cNvSpPr>
            <a:spLocks noGrp="1"/>
          </p:cNvSpPr>
          <p:nvPr>
            <p:ph type="ctrTitle"/>
          </p:nvPr>
        </p:nvSpPr>
        <p:spPr>
          <a:xfrm>
            <a:off x="1878700" y="1083896"/>
            <a:ext cx="8434597" cy="908175"/>
          </a:xfrm>
        </p:spPr>
        <p:txBody>
          <a:bodyPr>
            <a:noAutofit/>
          </a:bodyPr>
          <a:lstStyle/>
          <a:p>
            <a:r>
              <a:rPr lang="en-US" sz="3600" dirty="0">
                <a:solidFill>
                  <a:srgbClr val="00728A"/>
                </a:solidFill>
                <a:latin typeface="+mn-lt"/>
              </a:rPr>
              <a:t>Yale-UNIDO Train-the-Facilitator Workshop in Green Chemistry</a:t>
            </a:r>
            <a:endParaRPr lang="en-US" sz="3600" b="1" dirty="0">
              <a:solidFill>
                <a:srgbClr val="00728A"/>
              </a:solidFill>
              <a:latin typeface="+mn-lt"/>
            </a:endParaRPr>
          </a:p>
        </p:txBody>
      </p:sp>
      <p:sp>
        <p:nvSpPr>
          <p:cNvPr id="3" name="Subtitle 2"/>
          <p:cNvSpPr>
            <a:spLocks noGrp="1"/>
          </p:cNvSpPr>
          <p:nvPr>
            <p:ph type="subTitle" idx="1"/>
          </p:nvPr>
        </p:nvSpPr>
        <p:spPr>
          <a:xfrm>
            <a:off x="2666999" y="2149338"/>
            <a:ext cx="6858000" cy="315992"/>
          </a:xfrm>
        </p:spPr>
        <p:txBody>
          <a:bodyPr>
            <a:noAutofit/>
          </a:bodyPr>
          <a:lstStyle/>
          <a:p>
            <a:r>
              <a:rPr lang="en-US" sz="2400" dirty="0">
                <a:solidFill>
                  <a:srgbClr val="00728A"/>
                </a:solidFill>
              </a:rPr>
              <a:t>A </a:t>
            </a:r>
            <a:r>
              <a:rPr lang="en-US" dirty="0">
                <a:solidFill>
                  <a:srgbClr val="00728A"/>
                </a:solidFill>
              </a:rPr>
              <a:t>Big Picture </a:t>
            </a:r>
            <a:r>
              <a:rPr lang="en-US" sz="2400" dirty="0">
                <a:solidFill>
                  <a:srgbClr val="00728A"/>
                </a:solidFill>
              </a:rPr>
              <a:t>Introduction</a:t>
            </a:r>
          </a:p>
        </p:txBody>
      </p:sp>
      <p:sp>
        <p:nvSpPr>
          <p:cNvPr id="6" name="TextBox 5">
            <a:extLst>
              <a:ext uri="{FF2B5EF4-FFF2-40B4-BE49-F238E27FC236}">
                <a16:creationId xmlns:a16="http://schemas.microsoft.com/office/drawing/2014/main" id="{D9956D2F-7CCB-4003-8B17-95D77E1A2D20}"/>
              </a:ext>
            </a:extLst>
          </p:cNvPr>
          <p:cNvSpPr txBox="1"/>
          <p:nvPr/>
        </p:nvSpPr>
        <p:spPr>
          <a:xfrm>
            <a:off x="2056764" y="5751538"/>
            <a:ext cx="4137671" cy="230832"/>
          </a:xfrm>
          <a:prstGeom prst="rect">
            <a:avLst/>
          </a:prstGeom>
          <a:noFill/>
        </p:spPr>
        <p:txBody>
          <a:bodyPr wrap="none" rtlCol="0">
            <a:spAutoFit/>
          </a:bodyPr>
          <a:lstStyle/>
          <a:p>
            <a:r>
              <a:rPr lang="en-US" sz="900" dirty="0">
                <a:solidFill>
                  <a:schemeClr val="bg1">
                    <a:lumMod val="65000"/>
                  </a:schemeClr>
                </a:solidFill>
              </a:rPr>
              <a:t>Image: Wikipedia, Biodegradation of nanocellulose, Author: </a:t>
            </a:r>
            <a:r>
              <a:rPr lang="it-IT" sz="900" dirty="0">
                <a:solidFill>
                  <a:schemeClr val="bg1">
                    <a:lumMod val="65000"/>
                  </a:schemeClr>
                </a:solidFill>
              </a:rPr>
              <a:t>Shaohui Li, Pooi See Lee</a:t>
            </a:r>
            <a:endParaRPr lang="en-US" sz="900" dirty="0">
              <a:solidFill>
                <a:schemeClr val="bg1">
                  <a:lumMod val="65000"/>
                </a:schemeClr>
              </a:solidFill>
            </a:endParaRPr>
          </a:p>
        </p:txBody>
      </p:sp>
      <p:pic>
        <p:nvPicPr>
          <p:cNvPr id="5" name="Picture 4">
            <a:extLst>
              <a:ext uri="{FF2B5EF4-FFF2-40B4-BE49-F238E27FC236}">
                <a16:creationId xmlns:a16="http://schemas.microsoft.com/office/drawing/2014/main" id="{C6ACE764-F703-45AB-8FF4-D2AA2E8D95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041" y="2632307"/>
            <a:ext cx="4775927" cy="2952255"/>
          </a:xfrm>
          <a:prstGeom prst="rect">
            <a:avLst/>
          </a:prstGeom>
        </p:spPr>
      </p:pic>
      <p:sp>
        <p:nvSpPr>
          <p:cNvPr id="7" name="Rectangle 6"/>
          <p:cNvSpPr/>
          <p:nvPr/>
        </p:nvSpPr>
        <p:spPr>
          <a:xfrm>
            <a:off x="1950636" y="4760395"/>
            <a:ext cx="2050617" cy="923330"/>
          </a:xfrm>
          <a:prstGeom prst="rect">
            <a:avLst/>
          </a:prstGeom>
        </p:spPr>
        <p:txBody>
          <a:bodyPr wrap="square">
            <a:spAutoFit/>
          </a:bodyPr>
          <a:lstStyle/>
          <a:p>
            <a:br>
              <a:rPr lang="en-US" sz="900" dirty="0">
                <a:latin typeface="Times New Roman" charset="0"/>
              </a:rPr>
            </a:br>
            <a:endParaRPr lang="en-US" sz="900" dirty="0">
              <a:latin typeface="Times New Roman" charset="0"/>
            </a:endParaRPr>
          </a:p>
          <a:p>
            <a:br>
              <a:rPr lang="en-US" sz="900" dirty="0">
                <a:latin typeface="Times New Roman" charset="0"/>
              </a:rPr>
            </a:br>
            <a:endParaRPr lang="en-US" sz="900" dirty="0">
              <a:latin typeface="Times New Roman" charset="0"/>
            </a:endParaRPr>
          </a:p>
          <a:p>
            <a:r>
              <a:rPr lang="en-US" sz="900" dirty="0">
                <a:solidFill>
                  <a:srgbClr val="2F2A2B"/>
                </a:solidFill>
                <a:latin typeface="Times New Roman" charset="0"/>
              </a:rPr>
              <a:t>CENTER </a:t>
            </a:r>
            <a:r>
              <a:rPr lang="en-US" sz="900" i="1" dirty="0">
                <a:solidFill>
                  <a:srgbClr val="2F2A2B"/>
                </a:solidFill>
                <a:latin typeface="Times New Roman" charset="0"/>
              </a:rPr>
              <a:t>for </a:t>
            </a:r>
            <a:r>
              <a:rPr lang="en-US" sz="900" dirty="0">
                <a:solidFill>
                  <a:srgbClr val="2F2A2B"/>
                </a:solidFill>
                <a:latin typeface="Times New Roman" charset="0"/>
              </a:rPr>
              <a:t>GREEN CHEMISTRY</a:t>
            </a:r>
          </a:p>
          <a:p>
            <a:r>
              <a:rPr lang="en-US" sz="900" i="1" dirty="0">
                <a:solidFill>
                  <a:srgbClr val="2F2A2B"/>
                </a:solidFill>
                <a:latin typeface="Times New Roman" charset="0"/>
              </a:rPr>
              <a:t>and </a:t>
            </a:r>
            <a:r>
              <a:rPr lang="en-US" sz="900" dirty="0">
                <a:solidFill>
                  <a:srgbClr val="2F2A2B"/>
                </a:solidFill>
                <a:latin typeface="Times New Roman" charset="0"/>
              </a:rPr>
              <a:t>GREEN ENGINEERING </a:t>
            </a:r>
            <a:r>
              <a:rPr lang="en-US" sz="900" i="1" dirty="0">
                <a:solidFill>
                  <a:srgbClr val="2F2A2B"/>
                </a:solidFill>
                <a:latin typeface="Times New Roman" charset="0"/>
              </a:rPr>
              <a:t>at </a:t>
            </a:r>
            <a:r>
              <a:rPr lang="en-US" sz="900" dirty="0">
                <a:solidFill>
                  <a:srgbClr val="2F2A2B"/>
                </a:solidFill>
                <a:latin typeface="Times New Roman" charset="0"/>
              </a:rPr>
              <a:t>YALE</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9662" y="4192243"/>
            <a:ext cx="765149" cy="1122218"/>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3644" y="4952766"/>
            <a:ext cx="1982709" cy="515504"/>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7044" y="4113623"/>
            <a:ext cx="2155910" cy="646773"/>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88223" y="2969534"/>
            <a:ext cx="2274176" cy="1705632"/>
          </a:xfrm>
          <a:prstGeom prst="rect">
            <a:avLst/>
          </a:prstGeom>
        </p:spPr>
      </p:pic>
    </p:spTree>
    <p:extLst>
      <p:ext uri="{BB962C8B-B14F-4D97-AF65-F5344CB8AC3E}">
        <p14:creationId xmlns:p14="http://schemas.microsoft.com/office/powerpoint/2010/main" val="162777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1" y="1"/>
            <a:ext cx="4478405" cy="461665"/>
          </a:xfrm>
          <a:prstGeom prst="rect">
            <a:avLst/>
          </a:prstGeom>
          <a:noFill/>
        </p:spPr>
        <p:txBody>
          <a:bodyPr wrap="none" rtlCol="0">
            <a:spAutoFit/>
          </a:bodyPr>
          <a:lstStyle/>
          <a:p>
            <a:r>
              <a:rPr lang="en-US" sz="2400" b="1" dirty="0"/>
              <a:t>Polaroid Corporation – 1988-1997</a:t>
            </a:r>
          </a:p>
        </p:txBody>
      </p:sp>
      <p:grpSp>
        <p:nvGrpSpPr>
          <p:cNvPr id="3" name="Group 2"/>
          <p:cNvGrpSpPr/>
          <p:nvPr/>
        </p:nvGrpSpPr>
        <p:grpSpPr>
          <a:xfrm>
            <a:off x="2135437" y="497544"/>
            <a:ext cx="1444623" cy="1959977"/>
            <a:chOff x="296253" y="1602861"/>
            <a:chExt cx="2706050" cy="3671405"/>
          </a:xfrm>
        </p:grpSpPr>
        <p:pic>
          <p:nvPicPr>
            <p:cNvPr id="9" name="Picture 8"/>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10000"/>
                      </a14:imgEffect>
                    </a14:imgLayer>
                  </a14:imgProps>
                </a:ext>
                <a:ext uri="{28A0092B-C50C-407E-A947-70E740481C1C}">
                  <a14:useLocalDpi xmlns:a14="http://schemas.microsoft.com/office/drawing/2010/main"/>
                </a:ext>
              </a:extLst>
            </a:blip>
            <a:srcRect/>
            <a:stretch/>
          </p:blipFill>
          <p:spPr>
            <a:xfrm rot="5400000">
              <a:off x="145066" y="1754048"/>
              <a:ext cx="3008423" cy="2706050"/>
            </a:xfrm>
            <a:prstGeom prst="rect">
              <a:avLst/>
            </a:prstGeom>
            <a:ln w="38100">
              <a:solidFill>
                <a:schemeClr val="tx1"/>
              </a:solidFill>
            </a:ln>
          </p:spPr>
        </p:pic>
        <p:sp>
          <p:nvSpPr>
            <p:cNvPr id="15" name="Text Box 3"/>
            <p:cNvSpPr txBox="1">
              <a:spLocks noChangeArrowheads="1"/>
            </p:cNvSpPr>
            <p:nvPr/>
          </p:nvSpPr>
          <p:spPr bwMode="auto">
            <a:xfrm>
              <a:off x="489025" y="4697742"/>
              <a:ext cx="2320507" cy="57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dirty="0">
                  <a:latin typeface="+mn-lt"/>
                </a:rPr>
                <a:t>Lloyd D. Taylor</a:t>
              </a:r>
              <a:endParaRPr lang="en-US" dirty="0">
                <a:latin typeface="+mn-lt"/>
              </a:endParaRPr>
            </a:p>
          </p:txBody>
        </p:sp>
      </p:grpSp>
      <p:sp>
        <p:nvSpPr>
          <p:cNvPr id="5" name="TextBox 4"/>
          <p:cNvSpPr txBox="1"/>
          <p:nvPr/>
        </p:nvSpPr>
        <p:spPr>
          <a:xfrm>
            <a:off x="2857748" y="2442289"/>
            <a:ext cx="8458113" cy="4278094"/>
          </a:xfrm>
          <a:prstGeom prst="rect">
            <a:avLst/>
          </a:prstGeom>
          <a:noFill/>
        </p:spPr>
        <p:txBody>
          <a:bodyPr wrap="square" rtlCol="0">
            <a:spAutoFit/>
          </a:bodyPr>
          <a:lstStyle/>
          <a:p>
            <a:pPr marL="171450" indent="-171450">
              <a:buFont typeface="Wingdings" panose="05000000000000000000" pitchFamily="2" charset="2"/>
              <a:buChar char="§"/>
            </a:pPr>
            <a:r>
              <a:rPr lang="en-US" sz="800" dirty="0"/>
              <a:t>"Thermographic Recording Films."  </a:t>
            </a:r>
            <a:r>
              <a:rPr lang="en-US" sz="800" dirty="0" err="1"/>
              <a:t>Dombrowski</a:t>
            </a:r>
            <a:r>
              <a:rPr lang="en-US" sz="800" dirty="0"/>
              <a:t>, Edward J.; Jones, Robert L.; Warner, John C.; Yang, </a:t>
            </a:r>
            <a:r>
              <a:rPr lang="en-US" sz="800" dirty="0" err="1"/>
              <a:t>Jiyue</a:t>
            </a:r>
            <a:r>
              <a:rPr lang="en-US" sz="800" dirty="0"/>
              <a:t> US Patent 5,750,463. Filed April 22, 1997. Published May 12, 1998.</a:t>
            </a:r>
          </a:p>
          <a:p>
            <a:pPr marL="171450" indent="-171450">
              <a:buFont typeface="Wingdings" panose="05000000000000000000" pitchFamily="2" charset="2"/>
              <a:buChar char="§"/>
            </a:pPr>
            <a:r>
              <a:rPr lang="en-US" sz="800" dirty="0"/>
              <a:t>“Acid-Catalyzed Thermal Decomposition of Secondary Acid Generator and Formation of Second Acid; Copper Compound and Reactive Material Used to Decompose </a:t>
            </a:r>
            <a:r>
              <a:rPr lang="en-US" sz="800" dirty="0" err="1"/>
              <a:t>Superacid</a:t>
            </a:r>
            <a:r>
              <a:rPr lang="en-US" sz="800" dirty="0"/>
              <a:t> Precursor”  Marshall, John L.; Baker, Rita Shon S.; Takiff, Larry C.; Telfer, Stephen J.; Warner, John C. US Patent 5,741,630. Filed April 25, 1994. Published April 21, 1998.</a:t>
            </a:r>
          </a:p>
          <a:p>
            <a:pPr marL="171450" indent="-171450">
              <a:buFont typeface="Wingdings" panose="05000000000000000000" pitchFamily="2" charset="2"/>
              <a:buChar char="§"/>
            </a:pPr>
            <a:r>
              <a:rPr lang="en-US" sz="800" dirty="0"/>
              <a:t>“Copolymers having pendant functional thymine groups” </a:t>
            </a:r>
            <a:r>
              <a:rPr lang="en-US" sz="800" dirty="0" err="1"/>
              <a:t>Grasshoff</a:t>
            </a:r>
            <a:r>
              <a:rPr lang="en-US" sz="800" dirty="0"/>
              <a:t>, J. Michael; Taylor, Lloyd D.; Warner, John C. US Patent 5,708,106. Filed May 3, 1996. Published January 13, 1998.</a:t>
            </a:r>
          </a:p>
          <a:p>
            <a:pPr marL="171450" indent="-171450">
              <a:buFont typeface="Wingdings" panose="05000000000000000000" pitchFamily="2" charset="2"/>
              <a:buChar char="§"/>
            </a:pPr>
            <a:r>
              <a:rPr lang="en-US" sz="800" dirty="0"/>
              <a:t>“Photograph Development” </a:t>
            </a:r>
            <a:r>
              <a:rPr lang="en-US" sz="800" dirty="0" err="1"/>
              <a:t>Guarrera</a:t>
            </a:r>
            <a:r>
              <a:rPr lang="en-US" sz="800" dirty="0"/>
              <a:t>, Donna J.; </a:t>
            </a:r>
            <a:r>
              <a:rPr lang="en-US" sz="800" dirty="0" err="1"/>
              <a:t>Mattucci</a:t>
            </a:r>
            <a:r>
              <a:rPr lang="en-US" sz="800" dirty="0"/>
              <a:t>, Neil C.; Mehta, </a:t>
            </a:r>
            <a:r>
              <a:rPr lang="en-US" sz="800" dirty="0" err="1"/>
              <a:t>Avinash</a:t>
            </a:r>
            <a:r>
              <a:rPr lang="en-US" sz="800" dirty="0"/>
              <a:t> C.; Taylor, Lloyd D.; Warner, John C. US Patent 5,705,312. Filed Nov. 25, 1996. Published January 6, 1998.</a:t>
            </a:r>
          </a:p>
          <a:p>
            <a:pPr marL="171450" indent="-171450">
              <a:buFont typeface="Wingdings" panose="05000000000000000000" pitchFamily="2" charset="2"/>
              <a:buChar char="§"/>
            </a:pPr>
            <a:r>
              <a:rPr lang="en-US" sz="800" dirty="0"/>
              <a:t>“Photograph System” </a:t>
            </a:r>
            <a:r>
              <a:rPr lang="en-US" sz="800" dirty="0" err="1"/>
              <a:t>Guarrera</a:t>
            </a:r>
            <a:r>
              <a:rPr lang="en-US" sz="800" dirty="0"/>
              <a:t>, Donna J.; </a:t>
            </a:r>
            <a:r>
              <a:rPr lang="en-US" sz="800" dirty="0" err="1"/>
              <a:t>Mattucci</a:t>
            </a:r>
            <a:r>
              <a:rPr lang="en-US" sz="800" dirty="0"/>
              <a:t>, Neil C.; Mehta, </a:t>
            </a:r>
            <a:r>
              <a:rPr lang="en-US" sz="800" dirty="0" err="1"/>
              <a:t>Avinash</a:t>
            </a:r>
            <a:r>
              <a:rPr lang="en-US" sz="800" dirty="0"/>
              <a:t> C.; Taylor, Lloyd D.; Warner, John C. PCT Int. Appl. WO 1997029405. Filed January 21, 1997. August 14, 1997. DE 69701493. Filed January 21, 1997. Published April 27, 2000. EP 0820607. Filed January 21, 1997. Published January 28, 1998.</a:t>
            </a:r>
          </a:p>
          <a:p>
            <a:pPr marL="171450" indent="-171450">
              <a:buFont typeface="Wingdings" panose="05000000000000000000" pitchFamily="2" charset="2"/>
              <a:buChar char="§"/>
            </a:pPr>
            <a:r>
              <a:rPr lang="en-US" sz="800" dirty="0"/>
              <a:t>“Images by Exposure to Actinic Radiation; Solvent Removal of Non-Exposed Areas”  </a:t>
            </a:r>
            <a:r>
              <a:rPr lang="en-US" sz="800" dirty="0" err="1"/>
              <a:t>Grasshoff</a:t>
            </a:r>
            <a:r>
              <a:rPr lang="en-US" sz="800" dirty="0"/>
              <a:t>, J. Michael; Taylor, Lloyd D.; Warner, John C. US Patent 5,616,451. Filed May 24, 1995. Published April 1, 1997. </a:t>
            </a:r>
          </a:p>
          <a:p>
            <a:pPr marL="171450" indent="-171450">
              <a:buFont typeface="Wingdings" panose="05000000000000000000" pitchFamily="2" charset="2"/>
              <a:buChar char="§"/>
            </a:pPr>
            <a:r>
              <a:rPr lang="en-US" sz="800" dirty="0"/>
              <a:t>“Process for Fixing an Image, and Medium for Use Therein” </a:t>
            </a:r>
            <a:r>
              <a:rPr lang="en-US" sz="800" dirty="0" err="1"/>
              <a:t>Ehret</a:t>
            </a:r>
            <a:r>
              <a:rPr lang="en-US" sz="800" dirty="0"/>
              <a:t>, Anne; Marshall, John L.; Baker, Rita Shon S.; Takiff, Larry C.; Telfer, Stephen J.; Warner, John C. US Patent 5,582,956. Filed April 28, 1994. Published December 10, 1996.</a:t>
            </a:r>
          </a:p>
          <a:p>
            <a:pPr marL="171450" indent="-171450">
              <a:buFont typeface="Wingdings" panose="05000000000000000000" pitchFamily="2" charset="2"/>
              <a:buChar char="§"/>
            </a:pPr>
            <a:r>
              <a:rPr lang="en-US" sz="800" dirty="0"/>
              <a:t>“Low-Volatility, Substituted 2-Phenyl-4,6-bis[</a:t>
            </a:r>
            <a:r>
              <a:rPr lang="en-US" sz="800" dirty="0" err="1"/>
              <a:t>Halomethyl</a:t>
            </a:r>
            <a:r>
              <a:rPr lang="en-US" sz="800" dirty="0"/>
              <a:t>]-1,3,5-triazine for Lithographic Printing Plates.” Fitzgerald, Maurice J.; Kearney, Frederick R.; Liang, </a:t>
            </a:r>
            <a:r>
              <a:rPr lang="en-US" sz="800" dirty="0" err="1"/>
              <a:t>Rong</a:t>
            </a:r>
            <a:r>
              <a:rPr lang="en-US" sz="800" dirty="0"/>
              <a:t>-Chang; </a:t>
            </a:r>
            <a:r>
              <a:rPr lang="en-US" sz="800" dirty="0" err="1"/>
              <a:t>Schwarzel</a:t>
            </a:r>
            <a:r>
              <a:rPr lang="en-US" sz="800" dirty="0"/>
              <a:t>, William C.; </a:t>
            </a:r>
            <a:r>
              <a:rPr lang="en-US" sz="800" dirty="0" err="1"/>
              <a:t>Guarrera</a:t>
            </a:r>
            <a:r>
              <a:rPr lang="en-US" sz="800" dirty="0"/>
              <a:t>, Donna, J.; Hardin, John M.; Warner, John C. PCT Int. Appl. WO 1996034315. Filed April 19, 1996. Published October 31, 1996. CA 2189459. Filed April 19, 1996. Published October 31, 1996. DE 69609136. Filed April 19, 1996. Published August 10, 2000. EP 0767932. Filed April 19, 1996. Published April 16, 1997.</a:t>
            </a:r>
          </a:p>
          <a:p>
            <a:pPr marL="171450" indent="-171450">
              <a:buFont typeface="Wingdings" panose="05000000000000000000" pitchFamily="2" charset="2"/>
              <a:buChar char="§"/>
            </a:pPr>
            <a:r>
              <a:rPr lang="en-US" sz="800" dirty="0"/>
              <a:t>“Low-Volatility, Substituted 2-Phenyl-4,6-bis[</a:t>
            </a:r>
            <a:r>
              <a:rPr lang="en-US" sz="800" dirty="0" err="1"/>
              <a:t>Halomethyl</a:t>
            </a:r>
            <a:r>
              <a:rPr lang="en-US" sz="800" dirty="0"/>
              <a:t>]-1,3,5-triazine for Lithographic Printing Plate Preparation” Fitzgerald, Maurice J.; Kearney, Frederick R.; Liang, </a:t>
            </a:r>
            <a:r>
              <a:rPr lang="en-US" sz="800" dirty="0" err="1"/>
              <a:t>Rong</a:t>
            </a:r>
            <a:r>
              <a:rPr lang="en-US" sz="800" dirty="0"/>
              <a:t>-Chang; </a:t>
            </a:r>
            <a:r>
              <a:rPr lang="en-US" sz="800" dirty="0" err="1"/>
              <a:t>Schwarzel</a:t>
            </a:r>
            <a:r>
              <a:rPr lang="en-US" sz="800" dirty="0"/>
              <a:t>, William C.; </a:t>
            </a:r>
            <a:r>
              <a:rPr lang="en-US" sz="800" dirty="0" err="1"/>
              <a:t>Guarrera</a:t>
            </a:r>
            <a:r>
              <a:rPr lang="en-US" sz="800" dirty="0"/>
              <a:t>, Donna, J.; Hardin, John M.; Warner, John C. US Patent 5,561,029. Filed April 28, 1995. Published October 1, 1996.</a:t>
            </a:r>
          </a:p>
          <a:p>
            <a:pPr marL="171450" indent="-171450">
              <a:buFont typeface="Wingdings" panose="05000000000000000000" pitchFamily="2" charset="2"/>
              <a:buChar char="§"/>
            </a:pPr>
            <a:r>
              <a:rPr lang="en-US" sz="800" dirty="0"/>
              <a:t>“</a:t>
            </a:r>
            <a:r>
              <a:rPr lang="en-US" sz="800" dirty="0" err="1"/>
              <a:t>Vinylbenzyl</a:t>
            </a:r>
            <a:r>
              <a:rPr lang="en-US" sz="800" dirty="0"/>
              <a:t> Thymine Monomers and Polymers and Products Prepared from Same”  </a:t>
            </a:r>
            <a:r>
              <a:rPr lang="en-US" sz="800" dirty="0" err="1"/>
              <a:t>Grasshoff</a:t>
            </a:r>
            <a:r>
              <a:rPr lang="en-US" sz="800" dirty="0"/>
              <a:t>, J. Michael; Taylor, Lloyd D.; Warner, John C. PCT Int. Appl. WO 1995031755. Filed May 10, 1995. Published November 23, 1995. CA 2185144. Filed May 10, 1995. Published November 23, 1995. EP 0759193. Filed May 10, 1995. Published February 26, 1997. DE 69504652. Filed May 10, 1995. Published October 15, 1998. </a:t>
            </a:r>
          </a:p>
          <a:p>
            <a:pPr marL="171450" indent="-171450">
              <a:buFont typeface="Wingdings" panose="05000000000000000000" pitchFamily="2" charset="2"/>
              <a:buChar char="§"/>
            </a:pPr>
            <a:r>
              <a:rPr lang="en-US" sz="800" dirty="0"/>
              <a:t>“Process for Fixing an Image” </a:t>
            </a:r>
            <a:r>
              <a:rPr lang="en-US" sz="800" dirty="0" err="1"/>
              <a:t>Ehret</a:t>
            </a:r>
            <a:r>
              <a:rPr lang="en-US" sz="800" dirty="0"/>
              <a:t>, Anne; Marshall, John L.; Baker, Rita Shon S.; Takiff, Larry C.; Telfer, Stephen J.; Warner, John C. PCT Int. Appl. WO 95029067. Filed April 25, 1995. Published November 2, 1995. CA 2186514. Filed April 25, 1995. Published November 2, 1995. DE 69506396. Filed April 25, 1995. Published January 14, 1999.  EP 0757628. Filed April 25, 1995. Published February 12, 1997.</a:t>
            </a:r>
          </a:p>
          <a:p>
            <a:pPr marL="171450" indent="-171450">
              <a:buFont typeface="Wingdings" panose="05000000000000000000" pitchFamily="2" charset="2"/>
              <a:buChar char="§"/>
            </a:pPr>
            <a:r>
              <a:rPr lang="en-US" sz="800" dirty="0"/>
              <a:t>“</a:t>
            </a:r>
            <a:r>
              <a:rPr lang="en-US" sz="800" dirty="0" err="1"/>
              <a:t>Vinylbenzyl</a:t>
            </a:r>
            <a:r>
              <a:rPr lang="en-US" sz="800" dirty="0"/>
              <a:t> Thymine Monomers and their use in photoresists”  </a:t>
            </a:r>
            <a:r>
              <a:rPr lang="en-US" sz="800" dirty="0" err="1"/>
              <a:t>Grasshoff</a:t>
            </a:r>
            <a:r>
              <a:rPr lang="en-US" sz="800" dirty="0"/>
              <a:t>, J. Michael; Taylor, Lloyd D.; Warner, John C. US Patent 5,455,349. Filed May 13, 1994. Published October 3, 1995.</a:t>
            </a:r>
          </a:p>
          <a:p>
            <a:pPr marL="171450" indent="-171450">
              <a:buFont typeface="Wingdings" panose="05000000000000000000" pitchFamily="2" charset="2"/>
              <a:buChar char="§"/>
            </a:pPr>
            <a:r>
              <a:rPr lang="en-US" sz="800" dirty="0"/>
              <a:t>“Imaging Medium and Process.”  </a:t>
            </a:r>
            <a:r>
              <a:rPr lang="en-US" sz="800" dirty="0" err="1"/>
              <a:t>Fehervari</a:t>
            </a:r>
            <a:r>
              <a:rPr lang="en-US" sz="800" dirty="0"/>
              <a:t>, </a:t>
            </a:r>
            <a:r>
              <a:rPr lang="en-US" sz="800" dirty="0" err="1"/>
              <a:t>Agota</a:t>
            </a:r>
            <a:r>
              <a:rPr lang="en-US" sz="800" dirty="0"/>
              <a:t> F.; </a:t>
            </a:r>
            <a:r>
              <a:rPr lang="en-US" sz="800" dirty="0" err="1"/>
              <a:t>Gaudiana</a:t>
            </a:r>
            <a:r>
              <a:rPr lang="en-US" sz="800" dirty="0"/>
              <a:t>, Russell A.; Kolb, Eric S.; Mehta, Parag G.; Taylor, Lloyd D.; Warner, John C. US Patent 5,424,268. Filed May 13, 1994. Published June 13, 1995.</a:t>
            </a:r>
          </a:p>
          <a:p>
            <a:pPr marL="171450" indent="-171450">
              <a:buFont typeface="Wingdings" panose="05000000000000000000" pitchFamily="2" charset="2"/>
              <a:buChar char="§"/>
            </a:pPr>
            <a:r>
              <a:rPr lang="en-US" sz="800" dirty="0"/>
              <a:t>“Thermally-</a:t>
            </a:r>
            <a:r>
              <a:rPr lang="en-US" sz="800" dirty="0" err="1"/>
              <a:t>Processable</a:t>
            </a:r>
            <a:r>
              <a:rPr lang="en-US" sz="800" dirty="0"/>
              <a:t> Image Recording Materials Including Substituted Purine Compounds.”  Ford, Maureen F.; </a:t>
            </a:r>
            <a:r>
              <a:rPr lang="en-US" sz="800" dirty="0" err="1"/>
              <a:t>Guarrera</a:t>
            </a:r>
            <a:r>
              <a:rPr lang="en-US" sz="800" dirty="0"/>
              <a:t>, Donna J.; </a:t>
            </a:r>
            <a:r>
              <a:rPr lang="en-US" sz="800" dirty="0" err="1"/>
              <a:t>Mischke</a:t>
            </a:r>
            <a:r>
              <a:rPr lang="en-US" sz="800" dirty="0"/>
              <a:t>, Mark M.; </a:t>
            </a:r>
            <a:r>
              <a:rPr lang="en-US" sz="800" dirty="0" err="1"/>
              <a:t>Pai</a:t>
            </a:r>
            <a:r>
              <a:rPr lang="en-US" sz="800" dirty="0"/>
              <a:t>, </a:t>
            </a:r>
            <a:r>
              <a:rPr lang="en-US" sz="800" dirty="0" err="1"/>
              <a:t>Ramdas</a:t>
            </a:r>
            <a:r>
              <a:rPr lang="en-US" sz="800" dirty="0"/>
              <a:t>; Warner, John C. US Patent 5,411,929. Filed June 30, 1994. Published May 2, 1995. </a:t>
            </a:r>
          </a:p>
          <a:p>
            <a:pPr marL="171450" indent="-171450">
              <a:buFont typeface="Wingdings" panose="05000000000000000000" pitchFamily="2" charset="2"/>
              <a:buChar char="§"/>
            </a:pPr>
            <a:r>
              <a:rPr lang="en-US" sz="800" dirty="0"/>
              <a:t>"</a:t>
            </a:r>
            <a:r>
              <a:rPr lang="en-US" sz="800" dirty="0" err="1"/>
              <a:t>Copolymeric</a:t>
            </a:r>
            <a:r>
              <a:rPr lang="en-US" sz="800" dirty="0"/>
              <a:t> </a:t>
            </a:r>
            <a:r>
              <a:rPr lang="en-US" sz="800" dirty="0" err="1"/>
              <a:t>Mordants</a:t>
            </a:r>
            <a:r>
              <a:rPr lang="en-US" sz="800" dirty="0"/>
              <a:t> and Photographic Products and Processes Containing Them"  </a:t>
            </a:r>
            <a:r>
              <a:rPr lang="en-US" sz="800" dirty="0" err="1"/>
              <a:t>Grasshoff</a:t>
            </a:r>
            <a:r>
              <a:rPr lang="en-US" sz="800" dirty="0"/>
              <a:t>, J. Michael; Taylor, Lloyd D.; Warner, John C. US Patent 5,395,731. Filed May 13, 1994. Published March 7, 1995.</a:t>
            </a:r>
          </a:p>
          <a:p>
            <a:pPr marL="171450" indent="-171450">
              <a:buFont typeface="Wingdings" panose="05000000000000000000" pitchFamily="2" charset="2"/>
              <a:buChar char="§"/>
            </a:pPr>
            <a:r>
              <a:rPr lang="en-US" sz="800" dirty="0"/>
              <a:t>"Process and Composition for Use in Photographic Materials Containing </a:t>
            </a:r>
            <a:r>
              <a:rPr lang="en-US" sz="800" dirty="0" err="1"/>
              <a:t>Hydroquinones</a:t>
            </a:r>
            <a:r>
              <a:rPr lang="en-US" sz="800" dirty="0"/>
              <a:t>."  Taylor, Lloyd D.; Warner, John C. US Patent 5,338,644. Filed December 23, 1992. Published August 16, 1994.</a:t>
            </a:r>
          </a:p>
          <a:p>
            <a:pPr marL="171450" indent="-171450">
              <a:buFont typeface="Wingdings" panose="05000000000000000000" pitchFamily="2" charset="2"/>
              <a:buChar char="§"/>
            </a:pPr>
            <a:r>
              <a:rPr lang="en-US" sz="800" dirty="0"/>
              <a:t>“Process and Composition for Use in Photographic Materials Containing </a:t>
            </a:r>
            <a:r>
              <a:rPr lang="en-US" sz="800" dirty="0" err="1"/>
              <a:t>Hydroquinones</a:t>
            </a:r>
            <a:r>
              <a:rPr lang="en-US" sz="800" dirty="0"/>
              <a:t>."  Taylor, Lloyd D.; Warner, John C. US Patent 5,177,262. Filed July 19, 1991, Published January 5, 1993.  EP 0523470. Filed July 3, 1992, Published February 3, 1993. CA 2070450. Filed June 4, 1992, Published January 20, 1993. DE 69218312. Filed July 3, 1992, Published April 24, 1997. JP 06230540. Filed July 16, 1992.</a:t>
            </a:r>
          </a:p>
        </p:txBody>
      </p:sp>
      <p:sp>
        <p:nvSpPr>
          <p:cNvPr id="19" name="TextBox 18"/>
          <p:cNvSpPr txBox="1"/>
          <p:nvPr/>
        </p:nvSpPr>
        <p:spPr>
          <a:xfrm>
            <a:off x="1643379" y="4795616"/>
            <a:ext cx="1140249" cy="307777"/>
          </a:xfrm>
          <a:prstGeom prst="rect">
            <a:avLst/>
          </a:prstGeom>
          <a:noFill/>
        </p:spPr>
        <p:txBody>
          <a:bodyPr wrap="none" rtlCol="0">
            <a:spAutoFit/>
          </a:bodyPr>
          <a:lstStyle/>
          <a:p>
            <a:r>
              <a:rPr lang="en-US" sz="1400" dirty="0"/>
              <a:t>Warner 2014</a:t>
            </a:r>
          </a:p>
        </p:txBody>
      </p:sp>
      <p:grpSp>
        <p:nvGrpSpPr>
          <p:cNvPr id="6" name="Group 5">
            <a:extLst>
              <a:ext uri="{FF2B5EF4-FFF2-40B4-BE49-F238E27FC236}">
                <a16:creationId xmlns:a16="http://schemas.microsoft.com/office/drawing/2014/main" id="{19B53ECA-B794-447C-B10E-DF4FC6D0AAF7}"/>
              </a:ext>
            </a:extLst>
          </p:cNvPr>
          <p:cNvGrpSpPr/>
          <p:nvPr/>
        </p:nvGrpSpPr>
        <p:grpSpPr>
          <a:xfrm>
            <a:off x="1609341" y="2842962"/>
            <a:ext cx="1232412" cy="1945645"/>
            <a:chOff x="197171" y="2842961"/>
            <a:chExt cx="1232412" cy="1945645"/>
          </a:xfrm>
        </p:grpSpPr>
        <p:sp>
          <p:nvSpPr>
            <p:cNvPr id="11" name="TextBox 10"/>
            <p:cNvSpPr txBox="1"/>
            <p:nvPr/>
          </p:nvSpPr>
          <p:spPr>
            <a:xfrm>
              <a:off x="330691" y="4480829"/>
              <a:ext cx="941283" cy="307777"/>
            </a:xfrm>
            <a:prstGeom prst="rect">
              <a:avLst/>
            </a:prstGeom>
            <a:noFill/>
          </p:spPr>
          <p:txBody>
            <a:bodyPr wrap="none" rtlCol="0">
              <a:spAutoFit/>
            </a:bodyPr>
            <a:lstStyle/>
            <a:p>
              <a:r>
                <a:rPr lang="en-US" sz="1400" dirty="0"/>
                <a:t>Land 1974</a:t>
              </a:r>
            </a:p>
          </p:txBody>
        </p:sp>
        <p:sp>
          <p:nvSpPr>
            <p:cNvPr id="20" name="TextBox 19"/>
            <p:cNvSpPr txBox="1"/>
            <p:nvPr/>
          </p:nvSpPr>
          <p:spPr>
            <a:xfrm>
              <a:off x="197171" y="4112596"/>
              <a:ext cx="1175643" cy="307777"/>
            </a:xfrm>
            <a:prstGeom prst="rect">
              <a:avLst/>
            </a:prstGeom>
            <a:noFill/>
          </p:spPr>
          <p:txBody>
            <a:bodyPr wrap="none" rtlCol="0">
              <a:spAutoFit/>
            </a:bodyPr>
            <a:lstStyle/>
            <a:p>
              <a:r>
                <a:rPr lang="en-US" sz="1400" b="1" dirty="0"/>
                <a:t>Perkin Medal</a:t>
              </a:r>
            </a:p>
          </p:txBody>
        </p:sp>
        <p:pic>
          <p:nvPicPr>
            <p:cNvPr id="26" name="Picture 25">
              <a:extLst>
                <a:ext uri="{FF2B5EF4-FFF2-40B4-BE49-F238E27FC236}">
                  <a16:creationId xmlns:a16="http://schemas.microsoft.com/office/drawing/2014/main" id="{68F0CE1F-7625-4128-B27C-71E266E280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506" y="2842961"/>
              <a:ext cx="1172077" cy="1172077"/>
            </a:xfrm>
            <a:prstGeom prst="rect">
              <a:avLst/>
            </a:prstGeom>
          </p:spPr>
        </p:pic>
      </p:grpSp>
      <p:grpSp>
        <p:nvGrpSpPr>
          <p:cNvPr id="2" name="Group 1"/>
          <p:cNvGrpSpPr/>
          <p:nvPr/>
        </p:nvGrpSpPr>
        <p:grpSpPr>
          <a:xfrm>
            <a:off x="4708058" y="524155"/>
            <a:ext cx="2240539" cy="1806088"/>
            <a:chOff x="6176891" y="97250"/>
            <a:chExt cx="2882488" cy="2323560"/>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6891" y="97250"/>
              <a:ext cx="2882488" cy="1922913"/>
            </a:xfrm>
            <a:prstGeom prst="rect">
              <a:avLst/>
            </a:prstGeom>
            <a:ln w="38100">
              <a:solidFill>
                <a:schemeClr val="tx1"/>
              </a:solidFill>
            </a:ln>
          </p:spPr>
        </p:pic>
        <p:sp>
          <p:nvSpPr>
            <p:cNvPr id="16" name="Text Box 3"/>
            <p:cNvSpPr txBox="1">
              <a:spLocks noChangeArrowheads="1"/>
            </p:cNvSpPr>
            <p:nvPr/>
          </p:nvSpPr>
          <p:spPr bwMode="auto">
            <a:xfrm>
              <a:off x="6961750" y="2024850"/>
              <a:ext cx="1312771" cy="3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dirty="0">
                  <a:latin typeface="+mn-lt"/>
                </a:rPr>
                <a:t>Edwin Land</a:t>
              </a:r>
            </a:p>
          </p:txBody>
        </p:sp>
      </p:grpSp>
      <p:pic>
        <p:nvPicPr>
          <p:cNvPr id="22" name="Picture 21">
            <a:extLst>
              <a:ext uri="{FF2B5EF4-FFF2-40B4-BE49-F238E27FC236}">
                <a16:creationId xmlns:a16="http://schemas.microsoft.com/office/drawing/2014/main" id="{9DA72FF7-ED36-48C3-8F00-51F341EF868E}"/>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983" b="89974" l="9983" r="90668">
                        <a14:foregroundMark x1="56467" y1="33811" x2="56467" y2="33811"/>
                        <a14:foregroundMark x1="45313" y1="52865" x2="45313" y2="52865"/>
                        <a14:foregroundMark x1="74306" y1="49306" x2="74306" y2="49306"/>
                        <a14:foregroundMark x1="79601" y1="48828" x2="79601" y2="48828"/>
                        <a14:foregroundMark x1="77344" y1="43533" x2="77344" y2="43533"/>
                        <a14:foregroundMark x1="63238" y1="33247" x2="63238" y2="33247"/>
                        <a14:foregroundMark x1="63542" y1="53906" x2="63542" y2="53906"/>
                        <a14:foregroundMark x1="60373" y1="57335" x2="60373" y2="57335"/>
                        <a14:foregroundMark x1="56944" y1="63411" x2="56944" y2="63411"/>
                        <a14:foregroundMark x1="78125" y1="45399" x2="78125" y2="45399"/>
                        <a14:foregroundMark x1="83550" y1="55295" x2="83550" y2="55295"/>
                        <a14:foregroundMark x1="81293" y1="67274" x2="81293" y2="67274"/>
                        <a14:foregroundMark x1="73438" y1="68446" x2="73438" y2="68446"/>
                        <a14:foregroundMark x1="75477" y1="83247" x2="75477" y2="83247"/>
                        <a14:foregroundMark x1="42448" y1="72960" x2="42448" y2="72960"/>
                        <a14:foregroundMark x1="90668" y1="80686" x2="90668" y2="80686"/>
                      </a14:backgroundRemoval>
                    </a14:imgEffect>
                  </a14:imgLayer>
                </a14:imgProps>
              </a:ext>
              <a:ext uri="{28A0092B-C50C-407E-A947-70E740481C1C}">
                <a14:useLocalDpi xmlns:a14="http://schemas.microsoft.com/office/drawing/2010/main"/>
              </a:ext>
            </a:extLst>
          </a:blip>
          <a:stretch>
            <a:fillRect/>
          </a:stretch>
        </p:blipFill>
        <p:spPr>
          <a:xfrm>
            <a:off x="7898098" y="544831"/>
            <a:ext cx="1983441" cy="1983441"/>
          </a:xfrm>
          <a:prstGeom prst="rect">
            <a:avLst/>
          </a:prstGeom>
        </p:spPr>
      </p:pic>
      <p:grpSp>
        <p:nvGrpSpPr>
          <p:cNvPr id="27" name="Group 26">
            <a:extLst>
              <a:ext uri="{FF2B5EF4-FFF2-40B4-BE49-F238E27FC236}">
                <a16:creationId xmlns:a16="http://schemas.microsoft.com/office/drawing/2014/main" id="{EFB6B723-6B4E-461D-851D-68DE58F71A2B}"/>
              </a:ext>
            </a:extLst>
          </p:cNvPr>
          <p:cNvGrpSpPr/>
          <p:nvPr/>
        </p:nvGrpSpPr>
        <p:grpSpPr>
          <a:xfrm>
            <a:off x="7531787" y="29509"/>
            <a:ext cx="2940566" cy="923330"/>
            <a:chOff x="1194678" y="2553756"/>
            <a:chExt cx="2940566" cy="923330"/>
          </a:xfrm>
        </p:grpSpPr>
        <p:grpSp>
          <p:nvGrpSpPr>
            <p:cNvPr id="28" name="Group 27">
              <a:extLst>
                <a:ext uri="{FF2B5EF4-FFF2-40B4-BE49-F238E27FC236}">
                  <a16:creationId xmlns:a16="http://schemas.microsoft.com/office/drawing/2014/main" id="{A902C5CF-F0FD-4F5E-B7DF-D5935AEF3BFA}"/>
                </a:ext>
              </a:extLst>
            </p:cNvPr>
            <p:cNvGrpSpPr/>
            <p:nvPr/>
          </p:nvGrpSpPr>
          <p:grpSpPr>
            <a:xfrm rot="2700000">
              <a:off x="1197018" y="2826477"/>
              <a:ext cx="373207" cy="377888"/>
              <a:chOff x="2695099" y="3683237"/>
              <a:chExt cx="1220204" cy="1235508"/>
            </a:xfrm>
          </p:grpSpPr>
          <p:sp>
            <p:nvSpPr>
              <p:cNvPr id="30" name="Rectangle 29">
                <a:extLst>
                  <a:ext uri="{FF2B5EF4-FFF2-40B4-BE49-F238E27FC236}">
                    <a16:creationId xmlns:a16="http://schemas.microsoft.com/office/drawing/2014/main" id="{8E6C7190-EC93-4A56-8847-FC8908354743}"/>
                  </a:ext>
                </a:extLst>
              </p:cNvPr>
              <p:cNvSpPr/>
              <p:nvPr/>
            </p:nvSpPr>
            <p:spPr>
              <a:xfrm>
                <a:off x="2695099" y="3683237"/>
                <a:ext cx="410199" cy="4101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a:extLst>
                  <a:ext uri="{FF2B5EF4-FFF2-40B4-BE49-F238E27FC236}">
                    <a16:creationId xmlns:a16="http://schemas.microsoft.com/office/drawing/2014/main" id="{8F204FFD-40CA-472E-BF50-00771B8C6955}"/>
                  </a:ext>
                </a:extLst>
              </p:cNvPr>
              <p:cNvSpPr/>
              <p:nvPr/>
            </p:nvSpPr>
            <p:spPr>
              <a:xfrm>
                <a:off x="3099488" y="3683237"/>
                <a:ext cx="410199" cy="41019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a:extLst>
                  <a:ext uri="{FF2B5EF4-FFF2-40B4-BE49-F238E27FC236}">
                    <a16:creationId xmlns:a16="http://schemas.microsoft.com/office/drawing/2014/main" id="{363C32DD-BECD-462C-BD6B-CF50F2C8D24A}"/>
                  </a:ext>
                </a:extLst>
              </p:cNvPr>
              <p:cNvSpPr/>
              <p:nvPr/>
            </p:nvSpPr>
            <p:spPr>
              <a:xfrm>
                <a:off x="3505104" y="3683237"/>
                <a:ext cx="410199" cy="41019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a:extLst>
                  <a:ext uri="{FF2B5EF4-FFF2-40B4-BE49-F238E27FC236}">
                    <a16:creationId xmlns:a16="http://schemas.microsoft.com/office/drawing/2014/main" id="{64C7922A-4896-4294-B00C-B93B352BCFBC}"/>
                  </a:ext>
                </a:extLst>
              </p:cNvPr>
              <p:cNvSpPr/>
              <p:nvPr/>
            </p:nvSpPr>
            <p:spPr>
              <a:xfrm>
                <a:off x="2695099" y="4095891"/>
                <a:ext cx="410199" cy="410199"/>
              </a:xfrm>
              <a:prstGeom prst="rect">
                <a:avLst/>
              </a:prstGeom>
              <a:solidFill>
                <a:srgbClr val="FF0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a:extLst>
                  <a:ext uri="{FF2B5EF4-FFF2-40B4-BE49-F238E27FC236}">
                    <a16:creationId xmlns:a16="http://schemas.microsoft.com/office/drawing/2014/main" id="{87970377-442D-405E-95ED-7A4D9EF14277}"/>
                  </a:ext>
                </a:extLst>
              </p:cNvPr>
              <p:cNvSpPr/>
              <p:nvPr/>
            </p:nvSpPr>
            <p:spPr>
              <a:xfrm>
                <a:off x="3099488" y="4095891"/>
                <a:ext cx="410199" cy="410199"/>
              </a:xfrm>
              <a:prstGeom prst="rect">
                <a:avLst/>
              </a:prstGeom>
              <a:solidFill>
                <a:srgbClr val="9B9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ectangle 34">
                <a:extLst>
                  <a:ext uri="{FF2B5EF4-FFF2-40B4-BE49-F238E27FC236}">
                    <a16:creationId xmlns:a16="http://schemas.microsoft.com/office/drawing/2014/main" id="{B5BD6B87-CC70-4F0C-8137-109944E20A3A}"/>
                  </a:ext>
                </a:extLst>
              </p:cNvPr>
              <p:cNvSpPr/>
              <p:nvPr/>
            </p:nvSpPr>
            <p:spPr>
              <a:xfrm>
                <a:off x="3505104" y="4095891"/>
                <a:ext cx="410199" cy="410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75EB3683-4FD6-4D1E-A49B-3F03C47A5C3F}"/>
                  </a:ext>
                </a:extLst>
              </p:cNvPr>
              <p:cNvSpPr/>
              <p:nvPr/>
            </p:nvSpPr>
            <p:spPr>
              <a:xfrm>
                <a:off x="2695099" y="4508546"/>
                <a:ext cx="410199" cy="410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a:extLst>
                  <a:ext uri="{FF2B5EF4-FFF2-40B4-BE49-F238E27FC236}">
                    <a16:creationId xmlns:a16="http://schemas.microsoft.com/office/drawing/2014/main" id="{46790080-92A1-4F7B-94F4-5ACD2DD07419}"/>
                  </a:ext>
                </a:extLst>
              </p:cNvPr>
              <p:cNvSpPr/>
              <p:nvPr/>
            </p:nvSpPr>
            <p:spPr>
              <a:xfrm>
                <a:off x="3099488" y="4508546"/>
                <a:ext cx="410199" cy="410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a:extLst>
                  <a:ext uri="{FF2B5EF4-FFF2-40B4-BE49-F238E27FC236}">
                    <a16:creationId xmlns:a16="http://schemas.microsoft.com/office/drawing/2014/main" id="{92B1B133-FA23-4D91-A8EC-A98B964F9B4D}"/>
                  </a:ext>
                </a:extLst>
              </p:cNvPr>
              <p:cNvSpPr/>
              <p:nvPr/>
            </p:nvSpPr>
            <p:spPr>
              <a:xfrm>
                <a:off x="3505104" y="4508546"/>
                <a:ext cx="410199" cy="41019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71863205-2AD4-4889-9C90-9B80A4B83BA2}"/>
                </a:ext>
              </a:extLst>
            </p:cNvPr>
            <p:cNvSpPr txBox="1"/>
            <p:nvPr/>
          </p:nvSpPr>
          <p:spPr>
            <a:xfrm>
              <a:off x="1557679" y="2553756"/>
              <a:ext cx="2577565" cy="923330"/>
            </a:xfrm>
            <a:prstGeom prst="rect">
              <a:avLst/>
            </a:prstGeom>
            <a:noFill/>
          </p:spPr>
          <p:txBody>
            <a:bodyPr wrap="none" rtlCol="0">
              <a:spAutoFit/>
            </a:bodyPr>
            <a:lstStyle/>
            <a:p>
              <a:r>
                <a:rPr lang="en-US" sz="5400" b="1" dirty="0"/>
                <a:t>Polaroid</a:t>
              </a:r>
            </a:p>
          </p:txBody>
        </p:sp>
      </p:grpSp>
    </p:spTree>
    <p:extLst>
      <p:ext uri="{BB962C8B-B14F-4D97-AF65-F5344CB8AC3E}">
        <p14:creationId xmlns:p14="http://schemas.microsoft.com/office/powerpoint/2010/main" val="299147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Picture 359"/>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6117" y="603642"/>
            <a:ext cx="2151159" cy="161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4" name="TextBox 333"/>
          <p:cNvSpPr txBox="1"/>
          <p:nvPr/>
        </p:nvSpPr>
        <p:spPr>
          <a:xfrm>
            <a:off x="2182422" y="97329"/>
            <a:ext cx="3764172" cy="461665"/>
          </a:xfrm>
          <a:prstGeom prst="rect">
            <a:avLst/>
          </a:prstGeom>
          <a:noFill/>
        </p:spPr>
        <p:txBody>
          <a:bodyPr wrap="none" rtlCol="0">
            <a:spAutoFit/>
          </a:bodyPr>
          <a:lstStyle/>
          <a:p>
            <a:r>
              <a:rPr lang="en-US" sz="2400" b="1" dirty="0"/>
              <a:t>Non Covalent Derivatization</a:t>
            </a:r>
          </a:p>
        </p:txBody>
      </p:sp>
      <p:grpSp>
        <p:nvGrpSpPr>
          <p:cNvPr id="256" name="Group 255">
            <a:extLst>
              <a:ext uri="{FF2B5EF4-FFF2-40B4-BE49-F238E27FC236}">
                <a16:creationId xmlns:a16="http://schemas.microsoft.com/office/drawing/2014/main" id="{44D98B3D-325F-4951-A8D5-3B36721AD9B0}"/>
              </a:ext>
            </a:extLst>
          </p:cNvPr>
          <p:cNvGrpSpPr/>
          <p:nvPr/>
        </p:nvGrpSpPr>
        <p:grpSpPr>
          <a:xfrm>
            <a:off x="6231013" y="230832"/>
            <a:ext cx="4066665" cy="3065272"/>
            <a:chOff x="4384898" y="1569329"/>
            <a:chExt cx="4066665" cy="3065272"/>
          </a:xfrm>
          <a:solidFill>
            <a:schemeClr val="tx2"/>
          </a:solidFill>
        </p:grpSpPr>
        <p:grpSp>
          <p:nvGrpSpPr>
            <p:cNvPr id="337" name="Group 3">
              <a:extLst>
                <a:ext uri="{FF2B5EF4-FFF2-40B4-BE49-F238E27FC236}">
                  <a16:creationId xmlns:a16="http://schemas.microsoft.com/office/drawing/2014/main" id="{0FF2DDD7-D342-4673-8D4F-9650597E4989}"/>
                </a:ext>
              </a:extLst>
            </p:cNvPr>
            <p:cNvGrpSpPr>
              <a:grpSpLocks/>
            </p:cNvGrpSpPr>
            <p:nvPr/>
          </p:nvGrpSpPr>
          <p:grpSpPr bwMode="auto">
            <a:xfrm>
              <a:off x="4384898" y="1569329"/>
              <a:ext cx="4066665" cy="3060423"/>
              <a:chOff x="620" y="768"/>
              <a:chExt cx="4486" cy="3376"/>
            </a:xfrm>
            <a:grpFill/>
          </p:grpSpPr>
          <p:sp>
            <p:nvSpPr>
              <p:cNvPr id="338" name="Rectangle 4">
                <a:extLst>
                  <a:ext uri="{FF2B5EF4-FFF2-40B4-BE49-F238E27FC236}">
                    <a16:creationId xmlns:a16="http://schemas.microsoft.com/office/drawing/2014/main" id="{42CAFFDB-ACCF-4BFF-A3A1-DBC008663DF6}"/>
                  </a:ext>
                </a:extLst>
              </p:cNvPr>
              <p:cNvSpPr>
                <a:spLocks noChangeArrowheads="1"/>
              </p:cNvSpPr>
              <p:nvPr/>
            </p:nvSpPr>
            <p:spPr bwMode="auto">
              <a:xfrm>
                <a:off x="2544" y="3408"/>
                <a:ext cx="1004" cy="1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50" b="1"/>
                  <a:t>% </a:t>
                </a:r>
                <a:r>
                  <a:rPr lang="en-US" sz="1050"/>
                  <a:t>Hydroquinone</a:t>
                </a:r>
              </a:p>
            </p:txBody>
          </p:sp>
          <p:sp>
            <p:nvSpPr>
              <p:cNvPr id="339" name="Rectangle 5">
                <a:extLst>
                  <a:ext uri="{FF2B5EF4-FFF2-40B4-BE49-F238E27FC236}">
                    <a16:creationId xmlns:a16="http://schemas.microsoft.com/office/drawing/2014/main" id="{E4DBA8C1-C179-4FB1-8820-DCDFA8F47154}"/>
                  </a:ext>
                </a:extLst>
              </p:cNvPr>
              <p:cNvSpPr>
                <a:spLocks noChangeArrowheads="1"/>
              </p:cNvSpPr>
              <p:nvPr/>
            </p:nvSpPr>
            <p:spPr bwMode="auto">
              <a:xfrm rot="16200000">
                <a:off x="555" y="2119"/>
                <a:ext cx="792" cy="1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50"/>
                  <a:t>Temperature</a:t>
                </a:r>
              </a:p>
            </p:txBody>
          </p:sp>
          <p:sp>
            <p:nvSpPr>
              <p:cNvPr id="340" name="Rectangle 6">
                <a:extLst>
                  <a:ext uri="{FF2B5EF4-FFF2-40B4-BE49-F238E27FC236}">
                    <a16:creationId xmlns:a16="http://schemas.microsoft.com/office/drawing/2014/main" id="{06D7DC03-6F08-4CD8-A416-8C11FD85CF1A}"/>
                  </a:ext>
                </a:extLst>
              </p:cNvPr>
              <p:cNvSpPr>
                <a:spLocks noChangeArrowheads="1"/>
              </p:cNvSpPr>
              <p:nvPr/>
            </p:nvSpPr>
            <p:spPr bwMode="auto">
              <a:xfrm>
                <a:off x="1403" y="798"/>
                <a:ext cx="3578" cy="23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050"/>
              </a:p>
            </p:txBody>
          </p:sp>
          <p:sp>
            <p:nvSpPr>
              <p:cNvPr id="341" name="Rectangle 7">
                <a:extLst>
                  <a:ext uri="{FF2B5EF4-FFF2-40B4-BE49-F238E27FC236}">
                    <a16:creationId xmlns:a16="http://schemas.microsoft.com/office/drawing/2014/main" id="{AE4BF5ED-6880-434C-B072-D52EED2DB858}"/>
                  </a:ext>
                </a:extLst>
              </p:cNvPr>
              <p:cNvSpPr>
                <a:spLocks noChangeArrowheads="1"/>
              </p:cNvSpPr>
              <p:nvPr/>
            </p:nvSpPr>
            <p:spPr bwMode="auto">
              <a:xfrm>
                <a:off x="1392" y="816"/>
                <a:ext cx="3578" cy="2390"/>
              </a:xfrm>
              <a:prstGeom prst="rect">
                <a:avLst/>
              </a:prstGeom>
              <a:grpFill/>
              <a:ln w="0">
                <a:solidFill>
                  <a:schemeClr val="bg1"/>
                </a:solidFill>
                <a:miter lim="800000"/>
                <a:headEnd/>
                <a:tailEnd/>
              </a:ln>
              <a:extLst/>
            </p:spPr>
            <p:txBody>
              <a:bodyPr/>
              <a:lstStyle/>
              <a:p>
                <a:endParaRPr lang="en-US" sz="1050"/>
              </a:p>
            </p:txBody>
          </p:sp>
          <p:sp>
            <p:nvSpPr>
              <p:cNvPr id="342" name="Line 8">
                <a:extLst>
                  <a:ext uri="{FF2B5EF4-FFF2-40B4-BE49-F238E27FC236}">
                    <a16:creationId xmlns:a16="http://schemas.microsoft.com/office/drawing/2014/main" id="{2C332CEB-EB21-4164-8797-83125470C5DA}"/>
                  </a:ext>
                </a:extLst>
              </p:cNvPr>
              <p:cNvSpPr>
                <a:spLocks noChangeShapeType="1"/>
              </p:cNvSpPr>
              <p:nvPr/>
            </p:nvSpPr>
            <p:spPr bwMode="auto">
              <a:xfrm>
                <a:off x="1385" y="3188"/>
                <a:ext cx="18" cy="1"/>
              </a:xfrm>
              <a:prstGeom prst="line">
                <a:avLst/>
              </a:prstGeom>
              <a:grpFill/>
              <a:ln w="0">
                <a:solidFill>
                  <a:srgbClr val="000000"/>
                </a:solidFill>
                <a:round/>
                <a:headEnd/>
                <a:tailEnd/>
              </a:ln>
              <a:extLst/>
            </p:spPr>
            <p:txBody>
              <a:bodyPr/>
              <a:lstStyle/>
              <a:p>
                <a:endParaRPr lang="en-US" sz="1050"/>
              </a:p>
            </p:txBody>
          </p:sp>
          <p:sp>
            <p:nvSpPr>
              <p:cNvPr id="343" name="Line 9">
                <a:extLst>
                  <a:ext uri="{FF2B5EF4-FFF2-40B4-BE49-F238E27FC236}">
                    <a16:creationId xmlns:a16="http://schemas.microsoft.com/office/drawing/2014/main" id="{79131215-6C97-4A3E-9761-4253EB3D81CF}"/>
                  </a:ext>
                </a:extLst>
              </p:cNvPr>
              <p:cNvSpPr>
                <a:spLocks noChangeShapeType="1"/>
              </p:cNvSpPr>
              <p:nvPr/>
            </p:nvSpPr>
            <p:spPr bwMode="auto">
              <a:xfrm>
                <a:off x="1385" y="2921"/>
                <a:ext cx="18" cy="1"/>
              </a:xfrm>
              <a:prstGeom prst="line">
                <a:avLst/>
              </a:prstGeom>
              <a:grpFill/>
              <a:ln w="0">
                <a:solidFill>
                  <a:srgbClr val="000000"/>
                </a:solidFill>
                <a:round/>
                <a:headEnd/>
                <a:tailEnd/>
              </a:ln>
              <a:extLst/>
            </p:spPr>
            <p:txBody>
              <a:bodyPr/>
              <a:lstStyle/>
              <a:p>
                <a:endParaRPr lang="en-US" sz="1050"/>
              </a:p>
            </p:txBody>
          </p:sp>
          <p:sp>
            <p:nvSpPr>
              <p:cNvPr id="344" name="Line 10">
                <a:extLst>
                  <a:ext uri="{FF2B5EF4-FFF2-40B4-BE49-F238E27FC236}">
                    <a16:creationId xmlns:a16="http://schemas.microsoft.com/office/drawing/2014/main" id="{9CF71A35-F8F3-422D-B03A-F61C1730FDD8}"/>
                  </a:ext>
                </a:extLst>
              </p:cNvPr>
              <p:cNvSpPr>
                <a:spLocks noChangeShapeType="1"/>
              </p:cNvSpPr>
              <p:nvPr/>
            </p:nvSpPr>
            <p:spPr bwMode="auto">
              <a:xfrm>
                <a:off x="1385" y="2658"/>
                <a:ext cx="18" cy="1"/>
              </a:xfrm>
              <a:prstGeom prst="line">
                <a:avLst/>
              </a:prstGeom>
              <a:grpFill/>
              <a:ln w="0">
                <a:solidFill>
                  <a:srgbClr val="000000"/>
                </a:solidFill>
                <a:round/>
                <a:headEnd/>
                <a:tailEnd/>
              </a:ln>
              <a:extLst/>
            </p:spPr>
            <p:txBody>
              <a:bodyPr/>
              <a:lstStyle/>
              <a:p>
                <a:endParaRPr lang="en-US" sz="1050"/>
              </a:p>
            </p:txBody>
          </p:sp>
          <p:sp>
            <p:nvSpPr>
              <p:cNvPr id="345" name="Line 11">
                <a:extLst>
                  <a:ext uri="{FF2B5EF4-FFF2-40B4-BE49-F238E27FC236}">
                    <a16:creationId xmlns:a16="http://schemas.microsoft.com/office/drawing/2014/main" id="{A16B9F4E-987B-4EFB-AF4A-18AC93C10BC2}"/>
                  </a:ext>
                </a:extLst>
              </p:cNvPr>
              <p:cNvSpPr>
                <a:spLocks noChangeShapeType="1"/>
              </p:cNvSpPr>
              <p:nvPr/>
            </p:nvSpPr>
            <p:spPr bwMode="auto">
              <a:xfrm>
                <a:off x="1385" y="2390"/>
                <a:ext cx="18" cy="1"/>
              </a:xfrm>
              <a:prstGeom prst="line">
                <a:avLst/>
              </a:prstGeom>
              <a:grpFill/>
              <a:ln w="0">
                <a:solidFill>
                  <a:srgbClr val="000000"/>
                </a:solidFill>
                <a:round/>
                <a:headEnd/>
                <a:tailEnd/>
              </a:ln>
              <a:extLst/>
            </p:spPr>
            <p:txBody>
              <a:bodyPr/>
              <a:lstStyle/>
              <a:p>
                <a:endParaRPr lang="en-US" sz="1050"/>
              </a:p>
            </p:txBody>
          </p:sp>
          <p:sp>
            <p:nvSpPr>
              <p:cNvPr id="346" name="Line 12">
                <a:extLst>
                  <a:ext uri="{FF2B5EF4-FFF2-40B4-BE49-F238E27FC236}">
                    <a16:creationId xmlns:a16="http://schemas.microsoft.com/office/drawing/2014/main" id="{EF323494-E44E-401B-A42C-62DC8C24EB85}"/>
                  </a:ext>
                </a:extLst>
              </p:cNvPr>
              <p:cNvSpPr>
                <a:spLocks noChangeShapeType="1"/>
              </p:cNvSpPr>
              <p:nvPr/>
            </p:nvSpPr>
            <p:spPr bwMode="auto">
              <a:xfrm>
                <a:off x="1385" y="2128"/>
                <a:ext cx="18" cy="0"/>
              </a:xfrm>
              <a:prstGeom prst="line">
                <a:avLst/>
              </a:prstGeom>
              <a:grpFill/>
              <a:ln w="0">
                <a:solidFill>
                  <a:srgbClr val="000000"/>
                </a:solidFill>
                <a:round/>
                <a:headEnd/>
                <a:tailEnd/>
              </a:ln>
              <a:extLst/>
            </p:spPr>
            <p:txBody>
              <a:bodyPr/>
              <a:lstStyle/>
              <a:p>
                <a:endParaRPr lang="en-US" sz="1050"/>
              </a:p>
            </p:txBody>
          </p:sp>
          <p:sp>
            <p:nvSpPr>
              <p:cNvPr id="347" name="Line 13">
                <a:extLst>
                  <a:ext uri="{FF2B5EF4-FFF2-40B4-BE49-F238E27FC236}">
                    <a16:creationId xmlns:a16="http://schemas.microsoft.com/office/drawing/2014/main" id="{37B5A412-E0C4-417D-8881-D948D33A8388}"/>
                  </a:ext>
                </a:extLst>
              </p:cNvPr>
              <p:cNvSpPr>
                <a:spLocks noChangeShapeType="1"/>
              </p:cNvSpPr>
              <p:nvPr/>
            </p:nvSpPr>
            <p:spPr bwMode="auto">
              <a:xfrm>
                <a:off x="1385" y="1860"/>
                <a:ext cx="18" cy="0"/>
              </a:xfrm>
              <a:prstGeom prst="line">
                <a:avLst/>
              </a:prstGeom>
              <a:grpFill/>
              <a:ln w="0">
                <a:solidFill>
                  <a:srgbClr val="000000"/>
                </a:solidFill>
                <a:round/>
                <a:headEnd/>
                <a:tailEnd/>
              </a:ln>
              <a:extLst/>
            </p:spPr>
            <p:txBody>
              <a:bodyPr/>
              <a:lstStyle/>
              <a:p>
                <a:endParaRPr lang="en-US" sz="1050"/>
              </a:p>
            </p:txBody>
          </p:sp>
          <p:sp>
            <p:nvSpPr>
              <p:cNvPr id="348" name="Line 14">
                <a:extLst>
                  <a:ext uri="{FF2B5EF4-FFF2-40B4-BE49-F238E27FC236}">
                    <a16:creationId xmlns:a16="http://schemas.microsoft.com/office/drawing/2014/main" id="{D01CCCF5-8DF3-4EFD-9D13-DC596CF970C4}"/>
                  </a:ext>
                </a:extLst>
              </p:cNvPr>
              <p:cNvSpPr>
                <a:spLocks noChangeShapeType="1"/>
              </p:cNvSpPr>
              <p:nvPr/>
            </p:nvSpPr>
            <p:spPr bwMode="auto">
              <a:xfrm>
                <a:off x="1385" y="1597"/>
                <a:ext cx="18" cy="1"/>
              </a:xfrm>
              <a:prstGeom prst="line">
                <a:avLst/>
              </a:prstGeom>
              <a:grpFill/>
              <a:ln w="0">
                <a:solidFill>
                  <a:srgbClr val="000000"/>
                </a:solidFill>
                <a:round/>
                <a:headEnd/>
                <a:tailEnd/>
              </a:ln>
              <a:extLst/>
            </p:spPr>
            <p:txBody>
              <a:bodyPr/>
              <a:lstStyle/>
              <a:p>
                <a:endParaRPr lang="en-US" sz="1050"/>
              </a:p>
            </p:txBody>
          </p:sp>
          <p:sp>
            <p:nvSpPr>
              <p:cNvPr id="349" name="Line 15">
                <a:extLst>
                  <a:ext uri="{FF2B5EF4-FFF2-40B4-BE49-F238E27FC236}">
                    <a16:creationId xmlns:a16="http://schemas.microsoft.com/office/drawing/2014/main" id="{CF7C1EFB-B2AE-424F-A966-CDC6EF0B20D1}"/>
                  </a:ext>
                </a:extLst>
              </p:cNvPr>
              <p:cNvSpPr>
                <a:spLocks noChangeShapeType="1"/>
              </p:cNvSpPr>
              <p:nvPr/>
            </p:nvSpPr>
            <p:spPr bwMode="auto">
              <a:xfrm>
                <a:off x="1385" y="1329"/>
                <a:ext cx="18" cy="1"/>
              </a:xfrm>
              <a:prstGeom prst="line">
                <a:avLst/>
              </a:prstGeom>
              <a:grpFill/>
              <a:ln w="0">
                <a:solidFill>
                  <a:srgbClr val="000000"/>
                </a:solidFill>
                <a:round/>
                <a:headEnd/>
                <a:tailEnd/>
              </a:ln>
              <a:extLst/>
            </p:spPr>
            <p:txBody>
              <a:bodyPr/>
              <a:lstStyle/>
              <a:p>
                <a:endParaRPr lang="en-US" sz="1050"/>
              </a:p>
            </p:txBody>
          </p:sp>
          <p:sp>
            <p:nvSpPr>
              <p:cNvPr id="350" name="Line 16">
                <a:extLst>
                  <a:ext uri="{FF2B5EF4-FFF2-40B4-BE49-F238E27FC236}">
                    <a16:creationId xmlns:a16="http://schemas.microsoft.com/office/drawing/2014/main" id="{081BE62D-32BA-4914-811C-BAEB552F0CA9}"/>
                  </a:ext>
                </a:extLst>
              </p:cNvPr>
              <p:cNvSpPr>
                <a:spLocks noChangeShapeType="1"/>
              </p:cNvSpPr>
              <p:nvPr/>
            </p:nvSpPr>
            <p:spPr bwMode="auto">
              <a:xfrm>
                <a:off x="1385" y="1066"/>
                <a:ext cx="18" cy="1"/>
              </a:xfrm>
              <a:prstGeom prst="line">
                <a:avLst/>
              </a:prstGeom>
              <a:grpFill/>
              <a:ln w="0">
                <a:solidFill>
                  <a:srgbClr val="000000"/>
                </a:solidFill>
                <a:round/>
                <a:headEnd/>
                <a:tailEnd/>
              </a:ln>
              <a:extLst/>
            </p:spPr>
            <p:txBody>
              <a:bodyPr/>
              <a:lstStyle/>
              <a:p>
                <a:endParaRPr lang="en-US" sz="1050"/>
              </a:p>
            </p:txBody>
          </p:sp>
          <p:sp>
            <p:nvSpPr>
              <p:cNvPr id="351" name="Line 17">
                <a:extLst>
                  <a:ext uri="{FF2B5EF4-FFF2-40B4-BE49-F238E27FC236}">
                    <a16:creationId xmlns:a16="http://schemas.microsoft.com/office/drawing/2014/main" id="{250EF578-7A23-42C7-AAB3-A17384AA4590}"/>
                  </a:ext>
                </a:extLst>
              </p:cNvPr>
              <p:cNvSpPr>
                <a:spLocks noChangeShapeType="1"/>
              </p:cNvSpPr>
              <p:nvPr/>
            </p:nvSpPr>
            <p:spPr bwMode="auto">
              <a:xfrm>
                <a:off x="1385" y="798"/>
                <a:ext cx="18" cy="1"/>
              </a:xfrm>
              <a:prstGeom prst="line">
                <a:avLst/>
              </a:prstGeom>
              <a:grpFill/>
              <a:ln w="0">
                <a:solidFill>
                  <a:srgbClr val="000000"/>
                </a:solidFill>
                <a:round/>
                <a:headEnd/>
                <a:tailEnd/>
              </a:ln>
              <a:extLst/>
            </p:spPr>
            <p:txBody>
              <a:bodyPr/>
              <a:lstStyle/>
              <a:p>
                <a:endParaRPr lang="en-US" sz="1050"/>
              </a:p>
            </p:txBody>
          </p:sp>
          <p:sp>
            <p:nvSpPr>
              <p:cNvPr id="352" name="Line 19">
                <a:extLst>
                  <a:ext uri="{FF2B5EF4-FFF2-40B4-BE49-F238E27FC236}">
                    <a16:creationId xmlns:a16="http://schemas.microsoft.com/office/drawing/2014/main" id="{046B7AA7-825F-4EB0-A6B0-5B30354EAD22}"/>
                  </a:ext>
                </a:extLst>
              </p:cNvPr>
              <p:cNvSpPr>
                <a:spLocks noChangeShapeType="1"/>
              </p:cNvSpPr>
              <p:nvPr/>
            </p:nvSpPr>
            <p:spPr bwMode="auto">
              <a:xfrm flipV="1">
                <a:off x="1403" y="3188"/>
                <a:ext cx="1" cy="18"/>
              </a:xfrm>
              <a:prstGeom prst="line">
                <a:avLst/>
              </a:prstGeom>
              <a:grpFill/>
              <a:ln w="0">
                <a:solidFill>
                  <a:srgbClr val="000000"/>
                </a:solidFill>
                <a:round/>
                <a:headEnd/>
                <a:tailEnd/>
              </a:ln>
              <a:extLst/>
            </p:spPr>
            <p:txBody>
              <a:bodyPr/>
              <a:lstStyle/>
              <a:p>
                <a:endParaRPr lang="en-US" sz="1050"/>
              </a:p>
            </p:txBody>
          </p:sp>
          <p:sp>
            <p:nvSpPr>
              <p:cNvPr id="353" name="Line 20">
                <a:extLst>
                  <a:ext uri="{FF2B5EF4-FFF2-40B4-BE49-F238E27FC236}">
                    <a16:creationId xmlns:a16="http://schemas.microsoft.com/office/drawing/2014/main" id="{21EEFD46-4D1B-43F8-B305-A6F22DE19AC1}"/>
                  </a:ext>
                </a:extLst>
              </p:cNvPr>
              <p:cNvSpPr>
                <a:spLocks noChangeShapeType="1"/>
              </p:cNvSpPr>
              <p:nvPr/>
            </p:nvSpPr>
            <p:spPr bwMode="auto">
              <a:xfrm flipV="1">
                <a:off x="1759" y="3188"/>
                <a:ext cx="1" cy="18"/>
              </a:xfrm>
              <a:prstGeom prst="line">
                <a:avLst/>
              </a:prstGeom>
              <a:grpFill/>
              <a:ln w="0">
                <a:solidFill>
                  <a:srgbClr val="000000"/>
                </a:solidFill>
                <a:round/>
                <a:headEnd/>
                <a:tailEnd/>
              </a:ln>
              <a:extLst/>
            </p:spPr>
            <p:txBody>
              <a:bodyPr/>
              <a:lstStyle/>
              <a:p>
                <a:endParaRPr lang="en-US" sz="1050"/>
              </a:p>
            </p:txBody>
          </p:sp>
          <p:sp>
            <p:nvSpPr>
              <p:cNvPr id="354" name="Line 21">
                <a:extLst>
                  <a:ext uri="{FF2B5EF4-FFF2-40B4-BE49-F238E27FC236}">
                    <a16:creationId xmlns:a16="http://schemas.microsoft.com/office/drawing/2014/main" id="{7B3E26C0-C7D0-43F3-9E0D-60EFD26A6F7D}"/>
                  </a:ext>
                </a:extLst>
              </p:cNvPr>
              <p:cNvSpPr>
                <a:spLocks noChangeShapeType="1"/>
              </p:cNvSpPr>
              <p:nvPr/>
            </p:nvSpPr>
            <p:spPr bwMode="auto">
              <a:xfrm flipV="1">
                <a:off x="2117" y="3188"/>
                <a:ext cx="1" cy="18"/>
              </a:xfrm>
              <a:prstGeom prst="line">
                <a:avLst/>
              </a:prstGeom>
              <a:grpFill/>
              <a:ln w="0">
                <a:solidFill>
                  <a:srgbClr val="000000"/>
                </a:solidFill>
                <a:round/>
                <a:headEnd/>
                <a:tailEnd/>
              </a:ln>
              <a:extLst/>
            </p:spPr>
            <p:txBody>
              <a:bodyPr/>
              <a:lstStyle/>
              <a:p>
                <a:endParaRPr lang="en-US" sz="1050"/>
              </a:p>
            </p:txBody>
          </p:sp>
          <p:sp>
            <p:nvSpPr>
              <p:cNvPr id="355" name="Line 22">
                <a:extLst>
                  <a:ext uri="{FF2B5EF4-FFF2-40B4-BE49-F238E27FC236}">
                    <a16:creationId xmlns:a16="http://schemas.microsoft.com/office/drawing/2014/main" id="{61CDA3A4-21D1-41F5-837D-199F7A4232E1}"/>
                  </a:ext>
                </a:extLst>
              </p:cNvPr>
              <p:cNvSpPr>
                <a:spLocks noChangeShapeType="1"/>
              </p:cNvSpPr>
              <p:nvPr/>
            </p:nvSpPr>
            <p:spPr bwMode="auto">
              <a:xfrm flipV="1">
                <a:off x="2477" y="3188"/>
                <a:ext cx="2" cy="18"/>
              </a:xfrm>
              <a:prstGeom prst="line">
                <a:avLst/>
              </a:prstGeom>
              <a:grpFill/>
              <a:ln w="0">
                <a:solidFill>
                  <a:srgbClr val="000000"/>
                </a:solidFill>
                <a:round/>
                <a:headEnd/>
                <a:tailEnd/>
              </a:ln>
              <a:extLst/>
            </p:spPr>
            <p:txBody>
              <a:bodyPr/>
              <a:lstStyle/>
              <a:p>
                <a:endParaRPr lang="en-US" sz="1050"/>
              </a:p>
            </p:txBody>
          </p:sp>
          <p:sp>
            <p:nvSpPr>
              <p:cNvPr id="356" name="Line 23">
                <a:extLst>
                  <a:ext uri="{FF2B5EF4-FFF2-40B4-BE49-F238E27FC236}">
                    <a16:creationId xmlns:a16="http://schemas.microsoft.com/office/drawing/2014/main" id="{5A61C9D6-0213-4B48-9E04-336FDF6C201A}"/>
                  </a:ext>
                </a:extLst>
              </p:cNvPr>
              <p:cNvSpPr>
                <a:spLocks noChangeShapeType="1"/>
              </p:cNvSpPr>
              <p:nvPr/>
            </p:nvSpPr>
            <p:spPr bwMode="auto">
              <a:xfrm flipV="1">
                <a:off x="2835" y="3188"/>
                <a:ext cx="1" cy="18"/>
              </a:xfrm>
              <a:prstGeom prst="line">
                <a:avLst/>
              </a:prstGeom>
              <a:grpFill/>
              <a:ln w="0">
                <a:solidFill>
                  <a:srgbClr val="000000"/>
                </a:solidFill>
                <a:round/>
                <a:headEnd/>
                <a:tailEnd/>
              </a:ln>
              <a:extLst/>
            </p:spPr>
            <p:txBody>
              <a:bodyPr/>
              <a:lstStyle/>
              <a:p>
                <a:endParaRPr lang="en-US" sz="1050"/>
              </a:p>
            </p:txBody>
          </p:sp>
          <p:sp>
            <p:nvSpPr>
              <p:cNvPr id="357" name="Line 24">
                <a:extLst>
                  <a:ext uri="{FF2B5EF4-FFF2-40B4-BE49-F238E27FC236}">
                    <a16:creationId xmlns:a16="http://schemas.microsoft.com/office/drawing/2014/main" id="{2034CBAC-3D08-45F0-AD5F-15D82D581FFB}"/>
                  </a:ext>
                </a:extLst>
              </p:cNvPr>
              <p:cNvSpPr>
                <a:spLocks noChangeShapeType="1"/>
              </p:cNvSpPr>
              <p:nvPr/>
            </p:nvSpPr>
            <p:spPr bwMode="auto">
              <a:xfrm flipV="1">
                <a:off x="3192" y="3188"/>
                <a:ext cx="0" cy="18"/>
              </a:xfrm>
              <a:prstGeom prst="line">
                <a:avLst/>
              </a:prstGeom>
              <a:grpFill/>
              <a:ln w="0">
                <a:solidFill>
                  <a:srgbClr val="000000"/>
                </a:solidFill>
                <a:round/>
                <a:headEnd/>
                <a:tailEnd/>
              </a:ln>
              <a:extLst/>
            </p:spPr>
            <p:txBody>
              <a:bodyPr/>
              <a:lstStyle/>
              <a:p>
                <a:endParaRPr lang="en-US" sz="1050"/>
              </a:p>
            </p:txBody>
          </p:sp>
          <p:sp>
            <p:nvSpPr>
              <p:cNvPr id="358" name="Line 25">
                <a:extLst>
                  <a:ext uri="{FF2B5EF4-FFF2-40B4-BE49-F238E27FC236}">
                    <a16:creationId xmlns:a16="http://schemas.microsoft.com/office/drawing/2014/main" id="{4D97271F-9861-4E4C-A7E3-7CF0C4C573FF}"/>
                  </a:ext>
                </a:extLst>
              </p:cNvPr>
              <p:cNvSpPr>
                <a:spLocks noChangeShapeType="1"/>
              </p:cNvSpPr>
              <p:nvPr/>
            </p:nvSpPr>
            <p:spPr bwMode="auto">
              <a:xfrm flipV="1">
                <a:off x="3548" y="3188"/>
                <a:ext cx="1" cy="18"/>
              </a:xfrm>
              <a:prstGeom prst="line">
                <a:avLst/>
              </a:prstGeom>
              <a:grpFill/>
              <a:ln w="0">
                <a:solidFill>
                  <a:srgbClr val="000000"/>
                </a:solidFill>
                <a:round/>
                <a:headEnd/>
                <a:tailEnd/>
              </a:ln>
              <a:extLst/>
            </p:spPr>
            <p:txBody>
              <a:bodyPr/>
              <a:lstStyle/>
              <a:p>
                <a:endParaRPr lang="en-US" sz="1050"/>
              </a:p>
            </p:txBody>
          </p:sp>
          <p:sp>
            <p:nvSpPr>
              <p:cNvPr id="359" name="Line 26">
                <a:extLst>
                  <a:ext uri="{FF2B5EF4-FFF2-40B4-BE49-F238E27FC236}">
                    <a16:creationId xmlns:a16="http://schemas.microsoft.com/office/drawing/2014/main" id="{5FB41CE6-FFAD-4839-B91C-F236623B33B0}"/>
                  </a:ext>
                </a:extLst>
              </p:cNvPr>
              <p:cNvSpPr>
                <a:spLocks noChangeShapeType="1"/>
              </p:cNvSpPr>
              <p:nvPr/>
            </p:nvSpPr>
            <p:spPr bwMode="auto">
              <a:xfrm flipV="1">
                <a:off x="3905" y="3188"/>
                <a:ext cx="1" cy="18"/>
              </a:xfrm>
              <a:prstGeom prst="line">
                <a:avLst/>
              </a:prstGeom>
              <a:grpFill/>
              <a:ln w="0">
                <a:solidFill>
                  <a:srgbClr val="000000"/>
                </a:solidFill>
                <a:round/>
                <a:headEnd/>
                <a:tailEnd/>
              </a:ln>
              <a:extLst/>
            </p:spPr>
            <p:txBody>
              <a:bodyPr/>
              <a:lstStyle/>
              <a:p>
                <a:endParaRPr lang="en-US" sz="1050"/>
              </a:p>
            </p:txBody>
          </p:sp>
          <p:sp>
            <p:nvSpPr>
              <p:cNvPr id="360" name="Line 27">
                <a:extLst>
                  <a:ext uri="{FF2B5EF4-FFF2-40B4-BE49-F238E27FC236}">
                    <a16:creationId xmlns:a16="http://schemas.microsoft.com/office/drawing/2014/main" id="{8F07A762-BAE5-4021-8126-5253A6F5F33B}"/>
                  </a:ext>
                </a:extLst>
              </p:cNvPr>
              <p:cNvSpPr>
                <a:spLocks noChangeShapeType="1"/>
              </p:cNvSpPr>
              <p:nvPr/>
            </p:nvSpPr>
            <p:spPr bwMode="auto">
              <a:xfrm flipV="1">
                <a:off x="4266" y="3188"/>
                <a:ext cx="1" cy="18"/>
              </a:xfrm>
              <a:prstGeom prst="line">
                <a:avLst/>
              </a:prstGeom>
              <a:grpFill/>
              <a:ln w="0">
                <a:solidFill>
                  <a:srgbClr val="000000"/>
                </a:solidFill>
                <a:round/>
                <a:headEnd/>
                <a:tailEnd/>
              </a:ln>
              <a:extLst/>
            </p:spPr>
            <p:txBody>
              <a:bodyPr/>
              <a:lstStyle/>
              <a:p>
                <a:endParaRPr lang="en-US" sz="1050"/>
              </a:p>
            </p:txBody>
          </p:sp>
          <p:sp>
            <p:nvSpPr>
              <p:cNvPr id="361" name="Line 28">
                <a:extLst>
                  <a:ext uri="{FF2B5EF4-FFF2-40B4-BE49-F238E27FC236}">
                    <a16:creationId xmlns:a16="http://schemas.microsoft.com/office/drawing/2014/main" id="{C8634733-D78A-4467-AE3C-7DC348068C3B}"/>
                  </a:ext>
                </a:extLst>
              </p:cNvPr>
              <p:cNvSpPr>
                <a:spLocks noChangeShapeType="1"/>
              </p:cNvSpPr>
              <p:nvPr/>
            </p:nvSpPr>
            <p:spPr bwMode="auto">
              <a:xfrm flipV="1">
                <a:off x="4623" y="3188"/>
                <a:ext cx="1" cy="18"/>
              </a:xfrm>
              <a:prstGeom prst="line">
                <a:avLst/>
              </a:prstGeom>
              <a:grpFill/>
              <a:ln w="0">
                <a:solidFill>
                  <a:srgbClr val="000000"/>
                </a:solidFill>
                <a:round/>
                <a:headEnd/>
                <a:tailEnd/>
              </a:ln>
              <a:extLst/>
            </p:spPr>
            <p:txBody>
              <a:bodyPr/>
              <a:lstStyle/>
              <a:p>
                <a:endParaRPr lang="en-US" sz="1050"/>
              </a:p>
            </p:txBody>
          </p:sp>
          <p:sp>
            <p:nvSpPr>
              <p:cNvPr id="362" name="Line 29">
                <a:extLst>
                  <a:ext uri="{FF2B5EF4-FFF2-40B4-BE49-F238E27FC236}">
                    <a16:creationId xmlns:a16="http://schemas.microsoft.com/office/drawing/2014/main" id="{F0B0101B-A537-4916-BB04-38C4699DA5B5}"/>
                  </a:ext>
                </a:extLst>
              </p:cNvPr>
              <p:cNvSpPr>
                <a:spLocks noChangeShapeType="1"/>
              </p:cNvSpPr>
              <p:nvPr/>
            </p:nvSpPr>
            <p:spPr bwMode="auto">
              <a:xfrm flipV="1">
                <a:off x="4981" y="3188"/>
                <a:ext cx="0" cy="18"/>
              </a:xfrm>
              <a:prstGeom prst="line">
                <a:avLst/>
              </a:prstGeom>
              <a:grpFill/>
              <a:ln w="0">
                <a:solidFill>
                  <a:srgbClr val="000000"/>
                </a:solidFill>
                <a:round/>
                <a:headEnd/>
                <a:tailEnd/>
              </a:ln>
              <a:extLst/>
            </p:spPr>
            <p:txBody>
              <a:bodyPr/>
              <a:lstStyle/>
              <a:p>
                <a:endParaRPr lang="en-US" sz="1050"/>
              </a:p>
            </p:txBody>
          </p:sp>
          <p:sp>
            <p:nvSpPr>
              <p:cNvPr id="363" name="Line 30">
                <a:extLst>
                  <a:ext uri="{FF2B5EF4-FFF2-40B4-BE49-F238E27FC236}">
                    <a16:creationId xmlns:a16="http://schemas.microsoft.com/office/drawing/2014/main" id="{1335C9F2-5C06-4F1C-B0A2-4CBBB6612C1B}"/>
                  </a:ext>
                </a:extLst>
              </p:cNvPr>
              <p:cNvSpPr>
                <a:spLocks noChangeShapeType="1"/>
              </p:cNvSpPr>
              <p:nvPr/>
            </p:nvSpPr>
            <p:spPr bwMode="auto">
              <a:xfrm>
                <a:off x="1403" y="2341"/>
                <a:ext cx="714" cy="207"/>
              </a:xfrm>
              <a:prstGeom prst="line">
                <a:avLst/>
              </a:prstGeom>
              <a:grpFill/>
              <a:ln w="28575">
                <a:solidFill>
                  <a:srgbClr val="000080"/>
                </a:solidFill>
                <a:round/>
                <a:headEnd/>
                <a:tailEnd/>
              </a:ln>
              <a:extLst/>
            </p:spPr>
            <p:txBody>
              <a:bodyPr/>
              <a:lstStyle/>
              <a:p>
                <a:endParaRPr lang="en-US" sz="1050"/>
              </a:p>
            </p:txBody>
          </p:sp>
          <p:sp>
            <p:nvSpPr>
              <p:cNvPr id="364" name="Line 31">
                <a:extLst>
                  <a:ext uri="{FF2B5EF4-FFF2-40B4-BE49-F238E27FC236}">
                    <a16:creationId xmlns:a16="http://schemas.microsoft.com/office/drawing/2014/main" id="{3C4A386D-6822-458A-A442-303BBF831C40}"/>
                  </a:ext>
                </a:extLst>
              </p:cNvPr>
              <p:cNvSpPr>
                <a:spLocks noChangeShapeType="1"/>
              </p:cNvSpPr>
              <p:nvPr/>
            </p:nvSpPr>
            <p:spPr bwMode="auto">
              <a:xfrm>
                <a:off x="2117" y="2548"/>
                <a:ext cx="180" cy="138"/>
              </a:xfrm>
              <a:prstGeom prst="line">
                <a:avLst/>
              </a:prstGeom>
              <a:grpFill/>
              <a:ln w="28575">
                <a:solidFill>
                  <a:srgbClr val="000080"/>
                </a:solidFill>
                <a:round/>
                <a:headEnd/>
                <a:tailEnd/>
              </a:ln>
              <a:extLst/>
            </p:spPr>
            <p:txBody>
              <a:bodyPr/>
              <a:lstStyle/>
              <a:p>
                <a:endParaRPr lang="en-US" sz="1050"/>
              </a:p>
            </p:txBody>
          </p:sp>
          <p:sp>
            <p:nvSpPr>
              <p:cNvPr id="365" name="Line 32">
                <a:extLst>
                  <a:ext uri="{FF2B5EF4-FFF2-40B4-BE49-F238E27FC236}">
                    <a16:creationId xmlns:a16="http://schemas.microsoft.com/office/drawing/2014/main" id="{C768672A-FA80-47F8-8E65-B3192FF4C179}"/>
                  </a:ext>
                </a:extLst>
              </p:cNvPr>
              <p:cNvSpPr>
                <a:spLocks noChangeShapeType="1"/>
              </p:cNvSpPr>
              <p:nvPr/>
            </p:nvSpPr>
            <p:spPr bwMode="auto">
              <a:xfrm flipV="1">
                <a:off x="2297" y="2128"/>
                <a:ext cx="287" cy="558"/>
              </a:xfrm>
              <a:prstGeom prst="line">
                <a:avLst/>
              </a:prstGeom>
              <a:grpFill/>
              <a:ln w="28575">
                <a:solidFill>
                  <a:srgbClr val="000080"/>
                </a:solidFill>
                <a:round/>
                <a:headEnd/>
                <a:tailEnd/>
              </a:ln>
              <a:extLst/>
            </p:spPr>
            <p:txBody>
              <a:bodyPr/>
              <a:lstStyle/>
              <a:p>
                <a:endParaRPr lang="en-US" sz="1050"/>
              </a:p>
            </p:txBody>
          </p:sp>
          <p:sp>
            <p:nvSpPr>
              <p:cNvPr id="366" name="Line 33">
                <a:extLst>
                  <a:ext uri="{FF2B5EF4-FFF2-40B4-BE49-F238E27FC236}">
                    <a16:creationId xmlns:a16="http://schemas.microsoft.com/office/drawing/2014/main" id="{CF6DE802-4D2B-4A60-A1D9-AE7C8BE8B0CD}"/>
                  </a:ext>
                </a:extLst>
              </p:cNvPr>
              <p:cNvSpPr>
                <a:spLocks noChangeShapeType="1"/>
              </p:cNvSpPr>
              <p:nvPr/>
            </p:nvSpPr>
            <p:spPr bwMode="auto">
              <a:xfrm flipV="1">
                <a:off x="2584" y="1886"/>
                <a:ext cx="608" cy="242"/>
              </a:xfrm>
              <a:prstGeom prst="line">
                <a:avLst/>
              </a:prstGeom>
              <a:grpFill/>
              <a:ln w="28575">
                <a:solidFill>
                  <a:srgbClr val="000080"/>
                </a:solidFill>
                <a:round/>
                <a:headEnd/>
                <a:tailEnd/>
              </a:ln>
              <a:extLst/>
            </p:spPr>
            <p:txBody>
              <a:bodyPr/>
              <a:lstStyle/>
              <a:p>
                <a:endParaRPr lang="en-US" sz="1050"/>
              </a:p>
            </p:txBody>
          </p:sp>
          <p:sp>
            <p:nvSpPr>
              <p:cNvPr id="367" name="Line 34">
                <a:extLst>
                  <a:ext uri="{FF2B5EF4-FFF2-40B4-BE49-F238E27FC236}">
                    <a16:creationId xmlns:a16="http://schemas.microsoft.com/office/drawing/2014/main" id="{0B7F5634-BD25-41D0-A7C8-A6BC87BB9A40}"/>
                  </a:ext>
                </a:extLst>
              </p:cNvPr>
              <p:cNvSpPr>
                <a:spLocks noChangeShapeType="1"/>
              </p:cNvSpPr>
              <p:nvPr/>
            </p:nvSpPr>
            <p:spPr bwMode="auto">
              <a:xfrm>
                <a:off x="3192" y="1886"/>
                <a:ext cx="572" cy="504"/>
              </a:xfrm>
              <a:prstGeom prst="line">
                <a:avLst/>
              </a:prstGeom>
              <a:grpFill/>
              <a:ln w="28575">
                <a:solidFill>
                  <a:srgbClr val="000080"/>
                </a:solidFill>
                <a:round/>
                <a:headEnd/>
                <a:tailEnd/>
              </a:ln>
              <a:extLst/>
            </p:spPr>
            <p:txBody>
              <a:bodyPr/>
              <a:lstStyle/>
              <a:p>
                <a:endParaRPr lang="en-US" sz="1050"/>
              </a:p>
            </p:txBody>
          </p:sp>
          <p:sp>
            <p:nvSpPr>
              <p:cNvPr id="368" name="Line 35">
                <a:extLst>
                  <a:ext uri="{FF2B5EF4-FFF2-40B4-BE49-F238E27FC236}">
                    <a16:creationId xmlns:a16="http://schemas.microsoft.com/office/drawing/2014/main" id="{9F96B85C-3377-4BF7-80E5-C54283059C28}"/>
                  </a:ext>
                </a:extLst>
              </p:cNvPr>
              <p:cNvSpPr>
                <a:spLocks noChangeShapeType="1"/>
              </p:cNvSpPr>
              <p:nvPr/>
            </p:nvSpPr>
            <p:spPr bwMode="auto">
              <a:xfrm>
                <a:off x="3764" y="2390"/>
                <a:ext cx="321" cy="214"/>
              </a:xfrm>
              <a:prstGeom prst="line">
                <a:avLst/>
              </a:prstGeom>
              <a:grpFill/>
              <a:ln w="28575">
                <a:solidFill>
                  <a:srgbClr val="000080"/>
                </a:solidFill>
                <a:round/>
                <a:headEnd/>
                <a:tailEnd/>
              </a:ln>
              <a:extLst/>
            </p:spPr>
            <p:txBody>
              <a:bodyPr/>
              <a:lstStyle/>
              <a:p>
                <a:endParaRPr lang="en-US" sz="1050"/>
              </a:p>
            </p:txBody>
          </p:sp>
          <p:sp>
            <p:nvSpPr>
              <p:cNvPr id="369" name="Line 36">
                <a:extLst>
                  <a:ext uri="{FF2B5EF4-FFF2-40B4-BE49-F238E27FC236}">
                    <a16:creationId xmlns:a16="http://schemas.microsoft.com/office/drawing/2014/main" id="{525E89BC-3548-40BE-8A1F-CE3D6E34523F}"/>
                  </a:ext>
                </a:extLst>
              </p:cNvPr>
              <p:cNvSpPr>
                <a:spLocks noChangeShapeType="1"/>
              </p:cNvSpPr>
              <p:nvPr/>
            </p:nvSpPr>
            <p:spPr bwMode="auto">
              <a:xfrm flipV="1">
                <a:off x="4085" y="2128"/>
                <a:ext cx="181" cy="476"/>
              </a:xfrm>
              <a:prstGeom prst="line">
                <a:avLst/>
              </a:prstGeom>
              <a:grpFill/>
              <a:ln w="28575">
                <a:solidFill>
                  <a:srgbClr val="000080"/>
                </a:solidFill>
                <a:round/>
                <a:headEnd/>
                <a:tailEnd/>
              </a:ln>
              <a:extLst/>
            </p:spPr>
            <p:txBody>
              <a:bodyPr/>
              <a:lstStyle/>
              <a:p>
                <a:endParaRPr lang="en-US" sz="1050"/>
              </a:p>
            </p:txBody>
          </p:sp>
          <p:sp>
            <p:nvSpPr>
              <p:cNvPr id="370" name="Line 37">
                <a:extLst>
                  <a:ext uri="{FF2B5EF4-FFF2-40B4-BE49-F238E27FC236}">
                    <a16:creationId xmlns:a16="http://schemas.microsoft.com/office/drawing/2014/main" id="{A2167C0A-3CD4-439D-9B0E-803B9EC38EB3}"/>
                  </a:ext>
                </a:extLst>
              </p:cNvPr>
              <p:cNvSpPr>
                <a:spLocks noChangeShapeType="1"/>
              </p:cNvSpPr>
              <p:nvPr/>
            </p:nvSpPr>
            <p:spPr bwMode="auto">
              <a:xfrm flipV="1">
                <a:off x="4266" y="1116"/>
                <a:ext cx="715" cy="1012"/>
              </a:xfrm>
              <a:prstGeom prst="line">
                <a:avLst/>
              </a:prstGeom>
              <a:grpFill/>
              <a:ln w="28575">
                <a:solidFill>
                  <a:srgbClr val="000080"/>
                </a:solidFill>
                <a:round/>
                <a:headEnd/>
                <a:tailEnd/>
              </a:ln>
              <a:extLst/>
            </p:spPr>
            <p:txBody>
              <a:bodyPr/>
              <a:lstStyle/>
              <a:p>
                <a:endParaRPr lang="en-US" sz="1050"/>
              </a:p>
            </p:txBody>
          </p:sp>
          <p:sp>
            <p:nvSpPr>
              <p:cNvPr id="371" name="Line 38">
                <a:extLst>
                  <a:ext uri="{FF2B5EF4-FFF2-40B4-BE49-F238E27FC236}">
                    <a16:creationId xmlns:a16="http://schemas.microsoft.com/office/drawing/2014/main" id="{4EB02514-3F44-4BF4-A78E-92ABB289B19A}"/>
                  </a:ext>
                </a:extLst>
              </p:cNvPr>
              <p:cNvSpPr>
                <a:spLocks noChangeShapeType="1"/>
              </p:cNvSpPr>
              <p:nvPr/>
            </p:nvSpPr>
            <p:spPr bwMode="auto">
              <a:xfrm>
                <a:off x="1403" y="2686"/>
                <a:ext cx="714" cy="0"/>
              </a:xfrm>
              <a:prstGeom prst="line">
                <a:avLst/>
              </a:prstGeom>
              <a:grpFill/>
              <a:ln w="28575">
                <a:solidFill>
                  <a:srgbClr val="000000"/>
                </a:solidFill>
                <a:round/>
                <a:headEnd/>
                <a:tailEnd/>
              </a:ln>
              <a:extLst/>
            </p:spPr>
            <p:txBody>
              <a:bodyPr/>
              <a:lstStyle/>
              <a:p>
                <a:endParaRPr lang="en-US" sz="1050"/>
              </a:p>
            </p:txBody>
          </p:sp>
          <p:sp>
            <p:nvSpPr>
              <p:cNvPr id="372" name="Line 39">
                <a:extLst>
                  <a:ext uri="{FF2B5EF4-FFF2-40B4-BE49-F238E27FC236}">
                    <a16:creationId xmlns:a16="http://schemas.microsoft.com/office/drawing/2014/main" id="{2CDA1E23-49ED-4792-BB42-24E34B219E93}"/>
                  </a:ext>
                </a:extLst>
              </p:cNvPr>
              <p:cNvSpPr>
                <a:spLocks noChangeShapeType="1"/>
              </p:cNvSpPr>
              <p:nvPr/>
            </p:nvSpPr>
            <p:spPr bwMode="auto">
              <a:xfrm>
                <a:off x="2117" y="2686"/>
                <a:ext cx="180" cy="0"/>
              </a:xfrm>
              <a:prstGeom prst="line">
                <a:avLst/>
              </a:prstGeom>
              <a:grpFill/>
              <a:ln w="28575">
                <a:solidFill>
                  <a:srgbClr val="000000"/>
                </a:solidFill>
                <a:round/>
                <a:headEnd/>
                <a:tailEnd/>
              </a:ln>
              <a:extLst/>
            </p:spPr>
            <p:txBody>
              <a:bodyPr/>
              <a:lstStyle/>
              <a:p>
                <a:endParaRPr lang="en-US" sz="1050"/>
              </a:p>
            </p:txBody>
          </p:sp>
          <p:sp>
            <p:nvSpPr>
              <p:cNvPr id="373" name="Line 40">
                <a:extLst>
                  <a:ext uri="{FF2B5EF4-FFF2-40B4-BE49-F238E27FC236}">
                    <a16:creationId xmlns:a16="http://schemas.microsoft.com/office/drawing/2014/main" id="{326829A8-5E97-40CE-882E-EC01AE9E4604}"/>
                  </a:ext>
                </a:extLst>
              </p:cNvPr>
              <p:cNvSpPr>
                <a:spLocks noChangeShapeType="1"/>
              </p:cNvSpPr>
              <p:nvPr/>
            </p:nvSpPr>
            <p:spPr bwMode="auto">
              <a:xfrm>
                <a:off x="2297" y="2686"/>
                <a:ext cx="287" cy="0"/>
              </a:xfrm>
              <a:prstGeom prst="line">
                <a:avLst/>
              </a:prstGeom>
              <a:grpFill/>
              <a:ln w="28575">
                <a:solidFill>
                  <a:srgbClr val="000000"/>
                </a:solidFill>
                <a:round/>
                <a:headEnd/>
                <a:tailEnd/>
              </a:ln>
              <a:extLst/>
            </p:spPr>
            <p:txBody>
              <a:bodyPr/>
              <a:lstStyle/>
              <a:p>
                <a:endParaRPr lang="en-US" sz="1050"/>
              </a:p>
            </p:txBody>
          </p:sp>
          <p:sp>
            <p:nvSpPr>
              <p:cNvPr id="374" name="Line 41">
                <a:extLst>
                  <a:ext uri="{FF2B5EF4-FFF2-40B4-BE49-F238E27FC236}">
                    <a16:creationId xmlns:a16="http://schemas.microsoft.com/office/drawing/2014/main" id="{20004888-2276-4711-9CF7-A79FBD1B5347}"/>
                  </a:ext>
                </a:extLst>
              </p:cNvPr>
              <p:cNvSpPr>
                <a:spLocks noChangeShapeType="1"/>
              </p:cNvSpPr>
              <p:nvPr/>
            </p:nvSpPr>
            <p:spPr bwMode="auto">
              <a:xfrm>
                <a:off x="2584" y="2686"/>
                <a:ext cx="608" cy="0"/>
              </a:xfrm>
              <a:prstGeom prst="line">
                <a:avLst/>
              </a:prstGeom>
              <a:grpFill/>
              <a:ln w="28575">
                <a:solidFill>
                  <a:srgbClr val="000000"/>
                </a:solidFill>
                <a:round/>
                <a:headEnd/>
                <a:tailEnd/>
              </a:ln>
              <a:extLst/>
            </p:spPr>
            <p:txBody>
              <a:bodyPr/>
              <a:lstStyle/>
              <a:p>
                <a:endParaRPr lang="en-US" sz="1050"/>
              </a:p>
            </p:txBody>
          </p:sp>
          <p:sp>
            <p:nvSpPr>
              <p:cNvPr id="375" name="Line 42">
                <a:extLst>
                  <a:ext uri="{FF2B5EF4-FFF2-40B4-BE49-F238E27FC236}">
                    <a16:creationId xmlns:a16="http://schemas.microsoft.com/office/drawing/2014/main" id="{45648DA9-949F-404D-A577-A524DD54F43F}"/>
                  </a:ext>
                </a:extLst>
              </p:cNvPr>
              <p:cNvSpPr>
                <a:spLocks noChangeShapeType="1"/>
              </p:cNvSpPr>
              <p:nvPr/>
            </p:nvSpPr>
            <p:spPr bwMode="auto">
              <a:xfrm>
                <a:off x="3192" y="2604"/>
                <a:ext cx="572" cy="0"/>
              </a:xfrm>
              <a:prstGeom prst="line">
                <a:avLst/>
              </a:prstGeom>
              <a:grpFill/>
              <a:ln w="28575">
                <a:solidFill>
                  <a:srgbClr val="000000"/>
                </a:solidFill>
                <a:round/>
                <a:headEnd/>
                <a:tailEnd/>
              </a:ln>
              <a:extLst/>
            </p:spPr>
            <p:txBody>
              <a:bodyPr/>
              <a:lstStyle/>
              <a:p>
                <a:endParaRPr lang="en-US" sz="1050"/>
              </a:p>
            </p:txBody>
          </p:sp>
          <p:sp>
            <p:nvSpPr>
              <p:cNvPr id="376" name="Line 43">
                <a:extLst>
                  <a:ext uri="{FF2B5EF4-FFF2-40B4-BE49-F238E27FC236}">
                    <a16:creationId xmlns:a16="http://schemas.microsoft.com/office/drawing/2014/main" id="{1335A96E-CE2F-48B1-9496-40F875BE5098}"/>
                  </a:ext>
                </a:extLst>
              </p:cNvPr>
              <p:cNvSpPr>
                <a:spLocks noChangeShapeType="1"/>
              </p:cNvSpPr>
              <p:nvPr/>
            </p:nvSpPr>
            <p:spPr bwMode="auto">
              <a:xfrm>
                <a:off x="3764" y="2604"/>
                <a:ext cx="321" cy="0"/>
              </a:xfrm>
              <a:prstGeom prst="line">
                <a:avLst/>
              </a:prstGeom>
              <a:grpFill/>
              <a:ln w="28575">
                <a:solidFill>
                  <a:srgbClr val="000000"/>
                </a:solidFill>
                <a:round/>
                <a:headEnd/>
                <a:tailEnd/>
              </a:ln>
              <a:extLst/>
            </p:spPr>
            <p:txBody>
              <a:bodyPr/>
              <a:lstStyle/>
              <a:p>
                <a:endParaRPr lang="en-US" sz="1050"/>
              </a:p>
            </p:txBody>
          </p:sp>
          <p:sp>
            <p:nvSpPr>
              <p:cNvPr id="377" name="Line 44">
                <a:extLst>
                  <a:ext uri="{FF2B5EF4-FFF2-40B4-BE49-F238E27FC236}">
                    <a16:creationId xmlns:a16="http://schemas.microsoft.com/office/drawing/2014/main" id="{D84851B0-FF0D-4F9E-A0E5-9EAD4B41A7ED}"/>
                  </a:ext>
                </a:extLst>
              </p:cNvPr>
              <p:cNvSpPr>
                <a:spLocks noChangeShapeType="1"/>
              </p:cNvSpPr>
              <p:nvPr/>
            </p:nvSpPr>
            <p:spPr bwMode="auto">
              <a:xfrm>
                <a:off x="4085" y="2604"/>
                <a:ext cx="181" cy="0"/>
              </a:xfrm>
              <a:prstGeom prst="line">
                <a:avLst/>
              </a:prstGeom>
              <a:grpFill/>
              <a:ln w="28575">
                <a:solidFill>
                  <a:srgbClr val="000000"/>
                </a:solidFill>
                <a:round/>
                <a:headEnd/>
                <a:tailEnd/>
              </a:ln>
              <a:extLst/>
            </p:spPr>
            <p:txBody>
              <a:bodyPr/>
              <a:lstStyle/>
              <a:p>
                <a:endParaRPr lang="en-US" sz="1050"/>
              </a:p>
            </p:txBody>
          </p:sp>
          <p:sp>
            <p:nvSpPr>
              <p:cNvPr id="378" name="Line 45">
                <a:extLst>
                  <a:ext uri="{FF2B5EF4-FFF2-40B4-BE49-F238E27FC236}">
                    <a16:creationId xmlns:a16="http://schemas.microsoft.com/office/drawing/2014/main" id="{94D8C461-78A3-46C9-8F69-94354E84C791}"/>
                  </a:ext>
                </a:extLst>
              </p:cNvPr>
              <p:cNvSpPr>
                <a:spLocks noChangeShapeType="1"/>
              </p:cNvSpPr>
              <p:nvPr/>
            </p:nvSpPr>
            <p:spPr bwMode="auto">
              <a:xfrm>
                <a:off x="4266" y="2604"/>
                <a:ext cx="715" cy="0"/>
              </a:xfrm>
              <a:prstGeom prst="line">
                <a:avLst/>
              </a:prstGeom>
              <a:grpFill/>
              <a:ln w="28575">
                <a:solidFill>
                  <a:srgbClr val="000000"/>
                </a:solidFill>
                <a:round/>
                <a:headEnd/>
                <a:tailEnd/>
              </a:ln>
              <a:extLst/>
            </p:spPr>
            <p:txBody>
              <a:bodyPr/>
              <a:lstStyle/>
              <a:p>
                <a:endParaRPr lang="en-US" sz="1050"/>
              </a:p>
            </p:txBody>
          </p:sp>
          <p:sp>
            <p:nvSpPr>
              <p:cNvPr id="379" name="Freeform 46">
                <a:extLst>
                  <a:ext uri="{FF2B5EF4-FFF2-40B4-BE49-F238E27FC236}">
                    <a16:creationId xmlns:a16="http://schemas.microsoft.com/office/drawing/2014/main" id="{33DB05A9-9728-4B82-A2CF-87220C66AA82}"/>
                  </a:ext>
                </a:extLst>
              </p:cNvPr>
              <p:cNvSpPr>
                <a:spLocks/>
              </p:cNvSpPr>
              <p:nvPr/>
            </p:nvSpPr>
            <p:spPr bwMode="auto">
              <a:xfrm>
                <a:off x="1390" y="2326"/>
                <a:ext cx="26" cy="28"/>
              </a:xfrm>
              <a:custGeom>
                <a:avLst/>
                <a:gdLst>
                  <a:gd name="T0" fmla="*/ 1 w 36"/>
                  <a:gd name="T1" fmla="*/ 0 h 36"/>
                  <a:gd name="T2" fmla="*/ 1 w 36"/>
                  <a:gd name="T3" fmla="*/ 2 h 36"/>
                  <a:gd name="T4" fmla="*/ 1 w 36"/>
                  <a:gd name="T5" fmla="*/ 2 h 36"/>
                  <a:gd name="T6" fmla="*/ 0 w 36"/>
                  <a:gd name="T7" fmla="*/ 2 h 36"/>
                  <a:gd name="T8" fmla="*/ 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grpFill/>
              <a:ln w="9525">
                <a:solidFill>
                  <a:srgbClr val="000080"/>
                </a:solidFill>
                <a:round/>
                <a:headEnd/>
                <a:tailEnd/>
              </a:ln>
            </p:spPr>
            <p:txBody>
              <a:bodyPr/>
              <a:lstStyle/>
              <a:p>
                <a:endParaRPr lang="en-US" sz="1050"/>
              </a:p>
            </p:txBody>
          </p:sp>
          <p:sp>
            <p:nvSpPr>
              <p:cNvPr id="380" name="Freeform 47">
                <a:extLst>
                  <a:ext uri="{FF2B5EF4-FFF2-40B4-BE49-F238E27FC236}">
                    <a16:creationId xmlns:a16="http://schemas.microsoft.com/office/drawing/2014/main" id="{7B195A49-53A6-47FD-B9C7-D3BE86748D6A}"/>
                  </a:ext>
                </a:extLst>
              </p:cNvPr>
              <p:cNvSpPr>
                <a:spLocks/>
              </p:cNvSpPr>
              <p:nvPr/>
            </p:nvSpPr>
            <p:spPr bwMode="auto">
              <a:xfrm>
                <a:off x="2103" y="2536"/>
                <a:ext cx="28" cy="27"/>
              </a:xfrm>
              <a:custGeom>
                <a:avLst/>
                <a:gdLst>
                  <a:gd name="T0" fmla="*/ 2 w 36"/>
                  <a:gd name="T1" fmla="*/ 0 h 36"/>
                  <a:gd name="T2" fmla="*/ 2 w 36"/>
                  <a:gd name="T3" fmla="*/ 2 h 36"/>
                  <a:gd name="T4" fmla="*/ 2 w 36"/>
                  <a:gd name="T5" fmla="*/ 2 h 36"/>
                  <a:gd name="T6" fmla="*/ 0 w 36"/>
                  <a:gd name="T7" fmla="*/ 2 h 36"/>
                  <a:gd name="T8" fmla="*/ 2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grpFill/>
              <a:ln w="9525">
                <a:solidFill>
                  <a:srgbClr val="000080"/>
                </a:solidFill>
                <a:round/>
                <a:headEnd/>
                <a:tailEnd/>
              </a:ln>
            </p:spPr>
            <p:txBody>
              <a:bodyPr/>
              <a:lstStyle/>
              <a:p>
                <a:endParaRPr lang="en-US" sz="1050"/>
              </a:p>
            </p:txBody>
          </p:sp>
          <p:sp>
            <p:nvSpPr>
              <p:cNvPr id="381" name="Freeform 48">
                <a:extLst>
                  <a:ext uri="{FF2B5EF4-FFF2-40B4-BE49-F238E27FC236}">
                    <a16:creationId xmlns:a16="http://schemas.microsoft.com/office/drawing/2014/main" id="{B7F746A4-E774-405C-8CA6-A0D5BBE4DD0C}"/>
                  </a:ext>
                </a:extLst>
              </p:cNvPr>
              <p:cNvSpPr>
                <a:spLocks/>
              </p:cNvSpPr>
              <p:nvPr/>
            </p:nvSpPr>
            <p:spPr bwMode="auto">
              <a:xfrm>
                <a:off x="2284" y="2671"/>
                <a:ext cx="26" cy="27"/>
              </a:xfrm>
              <a:custGeom>
                <a:avLst/>
                <a:gdLst>
                  <a:gd name="T0" fmla="*/ 1 w 36"/>
                  <a:gd name="T1" fmla="*/ 0 h 36"/>
                  <a:gd name="T2" fmla="*/ 1 w 36"/>
                  <a:gd name="T3" fmla="*/ 2 h 36"/>
                  <a:gd name="T4" fmla="*/ 1 w 36"/>
                  <a:gd name="T5" fmla="*/ 2 h 36"/>
                  <a:gd name="T6" fmla="*/ 0 w 36"/>
                  <a:gd name="T7" fmla="*/ 2 h 36"/>
                  <a:gd name="T8" fmla="*/ 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grpFill/>
              <a:ln w="9525">
                <a:solidFill>
                  <a:srgbClr val="000080"/>
                </a:solidFill>
                <a:round/>
                <a:headEnd/>
                <a:tailEnd/>
              </a:ln>
            </p:spPr>
            <p:txBody>
              <a:bodyPr/>
              <a:lstStyle/>
              <a:p>
                <a:endParaRPr lang="en-US" sz="1050"/>
              </a:p>
            </p:txBody>
          </p:sp>
          <p:sp>
            <p:nvSpPr>
              <p:cNvPr id="382" name="Freeform 49">
                <a:extLst>
                  <a:ext uri="{FF2B5EF4-FFF2-40B4-BE49-F238E27FC236}">
                    <a16:creationId xmlns:a16="http://schemas.microsoft.com/office/drawing/2014/main" id="{17DBE043-D7E8-4532-95F1-4965806D1290}"/>
                  </a:ext>
                </a:extLst>
              </p:cNvPr>
              <p:cNvSpPr>
                <a:spLocks/>
              </p:cNvSpPr>
              <p:nvPr/>
            </p:nvSpPr>
            <p:spPr bwMode="auto">
              <a:xfrm>
                <a:off x="2571" y="2113"/>
                <a:ext cx="26" cy="28"/>
              </a:xfrm>
              <a:custGeom>
                <a:avLst/>
                <a:gdLst>
                  <a:gd name="T0" fmla="*/ 1 w 36"/>
                  <a:gd name="T1" fmla="*/ 0 h 36"/>
                  <a:gd name="T2" fmla="*/ 1 w 36"/>
                  <a:gd name="T3" fmla="*/ 2 h 36"/>
                  <a:gd name="T4" fmla="*/ 1 w 36"/>
                  <a:gd name="T5" fmla="*/ 2 h 36"/>
                  <a:gd name="T6" fmla="*/ 0 w 36"/>
                  <a:gd name="T7" fmla="*/ 2 h 36"/>
                  <a:gd name="T8" fmla="*/ 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grpFill/>
              <a:ln w="9525">
                <a:solidFill>
                  <a:srgbClr val="000080"/>
                </a:solidFill>
                <a:round/>
                <a:headEnd/>
                <a:tailEnd/>
              </a:ln>
            </p:spPr>
            <p:txBody>
              <a:bodyPr/>
              <a:lstStyle/>
              <a:p>
                <a:endParaRPr lang="en-US" sz="1050"/>
              </a:p>
            </p:txBody>
          </p:sp>
          <p:sp>
            <p:nvSpPr>
              <p:cNvPr id="383" name="Freeform 50">
                <a:extLst>
                  <a:ext uri="{FF2B5EF4-FFF2-40B4-BE49-F238E27FC236}">
                    <a16:creationId xmlns:a16="http://schemas.microsoft.com/office/drawing/2014/main" id="{20654D97-CC32-4AE8-9FDB-B7E5766D873E}"/>
                  </a:ext>
                </a:extLst>
              </p:cNvPr>
              <p:cNvSpPr>
                <a:spLocks/>
              </p:cNvSpPr>
              <p:nvPr/>
            </p:nvSpPr>
            <p:spPr bwMode="auto">
              <a:xfrm>
                <a:off x="3178" y="1874"/>
                <a:ext cx="26" cy="26"/>
              </a:xfrm>
              <a:custGeom>
                <a:avLst/>
                <a:gdLst>
                  <a:gd name="T0" fmla="*/ 1 w 36"/>
                  <a:gd name="T1" fmla="*/ 0 h 36"/>
                  <a:gd name="T2" fmla="*/ 1 w 36"/>
                  <a:gd name="T3" fmla="*/ 1 h 36"/>
                  <a:gd name="T4" fmla="*/ 1 w 36"/>
                  <a:gd name="T5" fmla="*/ 1 h 36"/>
                  <a:gd name="T6" fmla="*/ 0 w 36"/>
                  <a:gd name="T7" fmla="*/ 1 h 36"/>
                  <a:gd name="T8" fmla="*/ 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grpFill/>
              <a:ln w="9525">
                <a:solidFill>
                  <a:srgbClr val="000080"/>
                </a:solidFill>
                <a:round/>
                <a:headEnd/>
                <a:tailEnd/>
              </a:ln>
            </p:spPr>
            <p:txBody>
              <a:bodyPr/>
              <a:lstStyle/>
              <a:p>
                <a:endParaRPr lang="en-US" sz="1050"/>
              </a:p>
            </p:txBody>
          </p:sp>
          <p:sp>
            <p:nvSpPr>
              <p:cNvPr id="384" name="Freeform 51">
                <a:extLst>
                  <a:ext uri="{FF2B5EF4-FFF2-40B4-BE49-F238E27FC236}">
                    <a16:creationId xmlns:a16="http://schemas.microsoft.com/office/drawing/2014/main" id="{A6745789-6F9D-4899-BB9E-047F347B8020}"/>
                  </a:ext>
                </a:extLst>
              </p:cNvPr>
              <p:cNvSpPr>
                <a:spLocks/>
              </p:cNvSpPr>
              <p:nvPr/>
            </p:nvSpPr>
            <p:spPr bwMode="auto">
              <a:xfrm>
                <a:off x="3750" y="2376"/>
                <a:ext cx="27" cy="28"/>
              </a:xfrm>
              <a:custGeom>
                <a:avLst/>
                <a:gdLst>
                  <a:gd name="T0" fmla="*/ 2 w 36"/>
                  <a:gd name="T1" fmla="*/ 0 h 36"/>
                  <a:gd name="T2" fmla="*/ 2 w 36"/>
                  <a:gd name="T3" fmla="*/ 2 h 36"/>
                  <a:gd name="T4" fmla="*/ 2 w 36"/>
                  <a:gd name="T5" fmla="*/ 2 h 36"/>
                  <a:gd name="T6" fmla="*/ 0 w 36"/>
                  <a:gd name="T7" fmla="*/ 2 h 36"/>
                  <a:gd name="T8" fmla="*/ 2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grpFill/>
              <a:ln w="9525">
                <a:solidFill>
                  <a:srgbClr val="000080"/>
                </a:solidFill>
                <a:round/>
                <a:headEnd/>
                <a:tailEnd/>
              </a:ln>
            </p:spPr>
            <p:txBody>
              <a:bodyPr/>
              <a:lstStyle/>
              <a:p>
                <a:endParaRPr lang="en-US" sz="1050"/>
              </a:p>
            </p:txBody>
          </p:sp>
          <p:sp>
            <p:nvSpPr>
              <p:cNvPr id="385" name="Freeform 52">
                <a:extLst>
                  <a:ext uri="{FF2B5EF4-FFF2-40B4-BE49-F238E27FC236}">
                    <a16:creationId xmlns:a16="http://schemas.microsoft.com/office/drawing/2014/main" id="{EF316C0A-8D10-421E-A3F4-F8B612D5FE86}"/>
                  </a:ext>
                </a:extLst>
              </p:cNvPr>
              <p:cNvSpPr>
                <a:spLocks/>
              </p:cNvSpPr>
              <p:nvPr/>
            </p:nvSpPr>
            <p:spPr bwMode="auto">
              <a:xfrm>
                <a:off x="4072" y="2590"/>
                <a:ext cx="28" cy="27"/>
              </a:xfrm>
              <a:custGeom>
                <a:avLst/>
                <a:gdLst>
                  <a:gd name="T0" fmla="*/ 2 w 37"/>
                  <a:gd name="T1" fmla="*/ 0 h 36"/>
                  <a:gd name="T2" fmla="*/ 2 w 37"/>
                  <a:gd name="T3" fmla="*/ 2 h 36"/>
                  <a:gd name="T4" fmla="*/ 2 w 37"/>
                  <a:gd name="T5" fmla="*/ 2 h 36"/>
                  <a:gd name="T6" fmla="*/ 0 w 37"/>
                  <a:gd name="T7" fmla="*/ 2 h 36"/>
                  <a:gd name="T8" fmla="*/ 2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grpFill/>
              <a:ln w="9525">
                <a:solidFill>
                  <a:srgbClr val="000080"/>
                </a:solidFill>
                <a:round/>
                <a:headEnd/>
                <a:tailEnd/>
              </a:ln>
            </p:spPr>
            <p:txBody>
              <a:bodyPr/>
              <a:lstStyle/>
              <a:p>
                <a:endParaRPr lang="en-US" sz="1050"/>
              </a:p>
            </p:txBody>
          </p:sp>
          <p:sp>
            <p:nvSpPr>
              <p:cNvPr id="386" name="Freeform 53">
                <a:extLst>
                  <a:ext uri="{FF2B5EF4-FFF2-40B4-BE49-F238E27FC236}">
                    <a16:creationId xmlns:a16="http://schemas.microsoft.com/office/drawing/2014/main" id="{BE772ACF-0990-4CC7-BD8B-B8A7834F2A56}"/>
                  </a:ext>
                </a:extLst>
              </p:cNvPr>
              <p:cNvSpPr>
                <a:spLocks/>
              </p:cNvSpPr>
              <p:nvPr/>
            </p:nvSpPr>
            <p:spPr bwMode="auto">
              <a:xfrm>
                <a:off x="4254" y="2113"/>
                <a:ext cx="26" cy="28"/>
              </a:xfrm>
              <a:custGeom>
                <a:avLst/>
                <a:gdLst>
                  <a:gd name="T0" fmla="*/ 1 w 36"/>
                  <a:gd name="T1" fmla="*/ 0 h 36"/>
                  <a:gd name="T2" fmla="*/ 1 w 36"/>
                  <a:gd name="T3" fmla="*/ 2 h 36"/>
                  <a:gd name="T4" fmla="*/ 1 w 36"/>
                  <a:gd name="T5" fmla="*/ 2 h 36"/>
                  <a:gd name="T6" fmla="*/ 0 w 36"/>
                  <a:gd name="T7" fmla="*/ 2 h 36"/>
                  <a:gd name="T8" fmla="*/ 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grpFill/>
              <a:ln w="9525">
                <a:solidFill>
                  <a:srgbClr val="000080"/>
                </a:solidFill>
                <a:round/>
                <a:headEnd/>
                <a:tailEnd/>
              </a:ln>
            </p:spPr>
            <p:txBody>
              <a:bodyPr/>
              <a:lstStyle/>
              <a:p>
                <a:endParaRPr lang="en-US" sz="1050"/>
              </a:p>
            </p:txBody>
          </p:sp>
          <p:sp>
            <p:nvSpPr>
              <p:cNvPr id="387" name="Freeform 54">
                <a:extLst>
                  <a:ext uri="{FF2B5EF4-FFF2-40B4-BE49-F238E27FC236}">
                    <a16:creationId xmlns:a16="http://schemas.microsoft.com/office/drawing/2014/main" id="{CA5E144F-4558-42E1-B41E-F399BB899C0F}"/>
                  </a:ext>
                </a:extLst>
              </p:cNvPr>
              <p:cNvSpPr>
                <a:spLocks/>
              </p:cNvSpPr>
              <p:nvPr/>
            </p:nvSpPr>
            <p:spPr bwMode="auto">
              <a:xfrm>
                <a:off x="4967" y="1102"/>
                <a:ext cx="26" cy="28"/>
              </a:xfrm>
              <a:custGeom>
                <a:avLst/>
                <a:gdLst>
                  <a:gd name="T0" fmla="*/ 1 w 36"/>
                  <a:gd name="T1" fmla="*/ 0 h 36"/>
                  <a:gd name="T2" fmla="*/ 1 w 36"/>
                  <a:gd name="T3" fmla="*/ 2 h 36"/>
                  <a:gd name="T4" fmla="*/ 1 w 36"/>
                  <a:gd name="T5" fmla="*/ 2 h 36"/>
                  <a:gd name="T6" fmla="*/ 0 w 36"/>
                  <a:gd name="T7" fmla="*/ 2 h 36"/>
                  <a:gd name="T8" fmla="*/ 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grpFill/>
              <a:ln w="9525">
                <a:solidFill>
                  <a:srgbClr val="000080"/>
                </a:solidFill>
                <a:round/>
                <a:headEnd/>
                <a:tailEnd/>
              </a:ln>
            </p:spPr>
            <p:txBody>
              <a:bodyPr/>
              <a:lstStyle/>
              <a:p>
                <a:endParaRPr lang="en-US" sz="1050"/>
              </a:p>
            </p:txBody>
          </p:sp>
          <p:sp>
            <p:nvSpPr>
              <p:cNvPr id="388" name="Rectangle 55">
                <a:extLst>
                  <a:ext uri="{FF2B5EF4-FFF2-40B4-BE49-F238E27FC236}">
                    <a16:creationId xmlns:a16="http://schemas.microsoft.com/office/drawing/2014/main" id="{D80C95AD-ED9F-45F9-B410-82756EE6EB53}"/>
                  </a:ext>
                </a:extLst>
              </p:cNvPr>
              <p:cNvSpPr>
                <a:spLocks noChangeArrowheads="1"/>
              </p:cNvSpPr>
              <p:nvPr/>
            </p:nvSpPr>
            <p:spPr bwMode="auto">
              <a:xfrm>
                <a:off x="1390" y="2671"/>
                <a:ext cx="22" cy="23"/>
              </a:xfrm>
              <a:prstGeom prst="rect">
                <a:avLst/>
              </a:prstGeom>
              <a:grpFill/>
              <a:ln w="9525">
                <a:solidFill>
                  <a:srgbClr val="000000"/>
                </a:solidFill>
                <a:miter lim="800000"/>
                <a:headEnd/>
                <a:tailEnd/>
              </a:ln>
            </p:spPr>
            <p:txBody>
              <a:bodyPr/>
              <a:lstStyle/>
              <a:p>
                <a:endParaRPr lang="en-US" sz="1050"/>
              </a:p>
            </p:txBody>
          </p:sp>
          <p:sp>
            <p:nvSpPr>
              <p:cNvPr id="389" name="Rectangle 56">
                <a:extLst>
                  <a:ext uri="{FF2B5EF4-FFF2-40B4-BE49-F238E27FC236}">
                    <a16:creationId xmlns:a16="http://schemas.microsoft.com/office/drawing/2014/main" id="{01319F98-4705-465F-BAA5-733E5CEDC56A}"/>
                  </a:ext>
                </a:extLst>
              </p:cNvPr>
              <p:cNvSpPr>
                <a:spLocks noChangeArrowheads="1"/>
              </p:cNvSpPr>
              <p:nvPr/>
            </p:nvSpPr>
            <p:spPr bwMode="auto">
              <a:xfrm>
                <a:off x="2103" y="2671"/>
                <a:ext cx="24" cy="23"/>
              </a:xfrm>
              <a:prstGeom prst="rect">
                <a:avLst/>
              </a:prstGeom>
              <a:grpFill/>
              <a:ln w="9525">
                <a:solidFill>
                  <a:srgbClr val="000000"/>
                </a:solidFill>
                <a:miter lim="800000"/>
                <a:headEnd/>
                <a:tailEnd/>
              </a:ln>
            </p:spPr>
            <p:txBody>
              <a:bodyPr/>
              <a:lstStyle/>
              <a:p>
                <a:endParaRPr lang="en-US" sz="1050"/>
              </a:p>
            </p:txBody>
          </p:sp>
          <p:sp>
            <p:nvSpPr>
              <p:cNvPr id="390" name="Rectangle 57">
                <a:extLst>
                  <a:ext uri="{FF2B5EF4-FFF2-40B4-BE49-F238E27FC236}">
                    <a16:creationId xmlns:a16="http://schemas.microsoft.com/office/drawing/2014/main" id="{B8779F01-6F61-4A25-BBF0-ABA2BCA69815}"/>
                  </a:ext>
                </a:extLst>
              </p:cNvPr>
              <p:cNvSpPr>
                <a:spLocks noChangeArrowheads="1"/>
              </p:cNvSpPr>
              <p:nvPr/>
            </p:nvSpPr>
            <p:spPr bwMode="auto">
              <a:xfrm>
                <a:off x="2284" y="2671"/>
                <a:ext cx="22" cy="23"/>
              </a:xfrm>
              <a:prstGeom prst="rect">
                <a:avLst/>
              </a:prstGeom>
              <a:grpFill/>
              <a:ln w="9525">
                <a:solidFill>
                  <a:srgbClr val="000000"/>
                </a:solidFill>
                <a:miter lim="800000"/>
                <a:headEnd/>
                <a:tailEnd/>
              </a:ln>
            </p:spPr>
            <p:txBody>
              <a:bodyPr/>
              <a:lstStyle/>
              <a:p>
                <a:endParaRPr lang="en-US" sz="1050"/>
              </a:p>
            </p:txBody>
          </p:sp>
          <p:sp>
            <p:nvSpPr>
              <p:cNvPr id="391" name="Rectangle 58">
                <a:extLst>
                  <a:ext uri="{FF2B5EF4-FFF2-40B4-BE49-F238E27FC236}">
                    <a16:creationId xmlns:a16="http://schemas.microsoft.com/office/drawing/2014/main" id="{1BE1B4B3-D3C1-4D4B-99E0-914A711BA142}"/>
                  </a:ext>
                </a:extLst>
              </p:cNvPr>
              <p:cNvSpPr>
                <a:spLocks noChangeArrowheads="1"/>
              </p:cNvSpPr>
              <p:nvPr/>
            </p:nvSpPr>
            <p:spPr bwMode="auto">
              <a:xfrm>
                <a:off x="2571" y="2671"/>
                <a:ext cx="22" cy="23"/>
              </a:xfrm>
              <a:prstGeom prst="rect">
                <a:avLst/>
              </a:prstGeom>
              <a:grpFill/>
              <a:ln w="9525">
                <a:solidFill>
                  <a:srgbClr val="000000"/>
                </a:solidFill>
                <a:miter lim="800000"/>
                <a:headEnd/>
                <a:tailEnd/>
              </a:ln>
            </p:spPr>
            <p:txBody>
              <a:bodyPr/>
              <a:lstStyle/>
              <a:p>
                <a:endParaRPr lang="en-US" sz="1050"/>
              </a:p>
            </p:txBody>
          </p:sp>
          <p:sp>
            <p:nvSpPr>
              <p:cNvPr id="392" name="Rectangle 59">
                <a:extLst>
                  <a:ext uri="{FF2B5EF4-FFF2-40B4-BE49-F238E27FC236}">
                    <a16:creationId xmlns:a16="http://schemas.microsoft.com/office/drawing/2014/main" id="{59CE5453-2183-48EE-83C9-7A78CBAB8924}"/>
                  </a:ext>
                </a:extLst>
              </p:cNvPr>
              <p:cNvSpPr>
                <a:spLocks noChangeArrowheads="1"/>
              </p:cNvSpPr>
              <p:nvPr/>
            </p:nvSpPr>
            <p:spPr bwMode="auto">
              <a:xfrm>
                <a:off x="3178" y="2671"/>
                <a:ext cx="22" cy="23"/>
              </a:xfrm>
              <a:prstGeom prst="rect">
                <a:avLst/>
              </a:prstGeom>
              <a:grpFill/>
              <a:ln w="9525">
                <a:solidFill>
                  <a:srgbClr val="000000"/>
                </a:solidFill>
                <a:miter lim="800000"/>
                <a:headEnd/>
                <a:tailEnd/>
              </a:ln>
            </p:spPr>
            <p:txBody>
              <a:bodyPr/>
              <a:lstStyle/>
              <a:p>
                <a:endParaRPr lang="en-US" sz="1050"/>
              </a:p>
            </p:txBody>
          </p:sp>
          <p:sp>
            <p:nvSpPr>
              <p:cNvPr id="393" name="Freeform 60">
                <a:extLst>
                  <a:ext uri="{FF2B5EF4-FFF2-40B4-BE49-F238E27FC236}">
                    <a16:creationId xmlns:a16="http://schemas.microsoft.com/office/drawing/2014/main" id="{275BCF06-B052-4F2E-844A-81875E33F056}"/>
                  </a:ext>
                </a:extLst>
              </p:cNvPr>
              <p:cNvSpPr>
                <a:spLocks/>
              </p:cNvSpPr>
              <p:nvPr/>
            </p:nvSpPr>
            <p:spPr bwMode="auto">
              <a:xfrm>
                <a:off x="3178" y="2590"/>
                <a:ext cx="26" cy="27"/>
              </a:xfrm>
              <a:custGeom>
                <a:avLst/>
                <a:gdLst>
                  <a:gd name="T0" fmla="*/ 1 w 36"/>
                  <a:gd name="T1" fmla="*/ 0 h 36"/>
                  <a:gd name="T2" fmla="*/ 1 w 36"/>
                  <a:gd name="T3" fmla="*/ 2 h 36"/>
                  <a:gd name="T4" fmla="*/ 0 w 36"/>
                  <a:gd name="T5" fmla="*/ 2 h 36"/>
                  <a:gd name="T6" fmla="*/ 1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grpFill/>
              <a:ln w="9525">
                <a:solidFill>
                  <a:srgbClr val="000000"/>
                </a:solidFill>
                <a:round/>
                <a:headEnd/>
                <a:tailEnd/>
              </a:ln>
            </p:spPr>
            <p:txBody>
              <a:bodyPr/>
              <a:lstStyle/>
              <a:p>
                <a:endParaRPr lang="en-US" sz="1050"/>
              </a:p>
            </p:txBody>
          </p:sp>
          <p:sp>
            <p:nvSpPr>
              <p:cNvPr id="394" name="Freeform 61">
                <a:extLst>
                  <a:ext uri="{FF2B5EF4-FFF2-40B4-BE49-F238E27FC236}">
                    <a16:creationId xmlns:a16="http://schemas.microsoft.com/office/drawing/2014/main" id="{A0EBC56D-2BCA-49C0-87A1-F6EEBF861286}"/>
                  </a:ext>
                </a:extLst>
              </p:cNvPr>
              <p:cNvSpPr>
                <a:spLocks/>
              </p:cNvSpPr>
              <p:nvPr/>
            </p:nvSpPr>
            <p:spPr bwMode="auto">
              <a:xfrm>
                <a:off x="3750" y="2590"/>
                <a:ext cx="27" cy="27"/>
              </a:xfrm>
              <a:custGeom>
                <a:avLst/>
                <a:gdLst>
                  <a:gd name="T0" fmla="*/ 2 w 36"/>
                  <a:gd name="T1" fmla="*/ 0 h 36"/>
                  <a:gd name="T2" fmla="*/ 2 w 36"/>
                  <a:gd name="T3" fmla="*/ 2 h 36"/>
                  <a:gd name="T4" fmla="*/ 0 w 36"/>
                  <a:gd name="T5" fmla="*/ 2 h 36"/>
                  <a:gd name="T6" fmla="*/ 2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grpFill/>
              <a:ln w="9525">
                <a:solidFill>
                  <a:srgbClr val="000000"/>
                </a:solidFill>
                <a:round/>
                <a:headEnd/>
                <a:tailEnd/>
              </a:ln>
            </p:spPr>
            <p:txBody>
              <a:bodyPr/>
              <a:lstStyle/>
              <a:p>
                <a:endParaRPr lang="en-US" sz="1050"/>
              </a:p>
            </p:txBody>
          </p:sp>
          <p:sp>
            <p:nvSpPr>
              <p:cNvPr id="395" name="Freeform 62">
                <a:extLst>
                  <a:ext uri="{FF2B5EF4-FFF2-40B4-BE49-F238E27FC236}">
                    <a16:creationId xmlns:a16="http://schemas.microsoft.com/office/drawing/2014/main" id="{49D8C910-E990-4D47-BBD3-06B5B11595A3}"/>
                  </a:ext>
                </a:extLst>
              </p:cNvPr>
              <p:cNvSpPr>
                <a:spLocks/>
              </p:cNvSpPr>
              <p:nvPr/>
            </p:nvSpPr>
            <p:spPr bwMode="auto">
              <a:xfrm>
                <a:off x="4072" y="2590"/>
                <a:ext cx="28" cy="27"/>
              </a:xfrm>
              <a:custGeom>
                <a:avLst/>
                <a:gdLst>
                  <a:gd name="T0" fmla="*/ 2 w 37"/>
                  <a:gd name="T1" fmla="*/ 0 h 36"/>
                  <a:gd name="T2" fmla="*/ 2 w 37"/>
                  <a:gd name="T3" fmla="*/ 2 h 36"/>
                  <a:gd name="T4" fmla="*/ 0 w 37"/>
                  <a:gd name="T5" fmla="*/ 2 h 36"/>
                  <a:gd name="T6" fmla="*/ 2 w 37"/>
                  <a:gd name="T7" fmla="*/ 0 h 36"/>
                  <a:gd name="T8" fmla="*/ 0 60000 65536"/>
                  <a:gd name="T9" fmla="*/ 0 60000 65536"/>
                  <a:gd name="T10" fmla="*/ 0 60000 65536"/>
                  <a:gd name="T11" fmla="*/ 0 60000 65536"/>
                  <a:gd name="T12" fmla="*/ 0 w 37"/>
                  <a:gd name="T13" fmla="*/ 0 h 36"/>
                  <a:gd name="T14" fmla="*/ 37 w 37"/>
                  <a:gd name="T15" fmla="*/ 36 h 36"/>
                </a:gdLst>
                <a:ahLst/>
                <a:cxnLst>
                  <a:cxn ang="T8">
                    <a:pos x="T0" y="T1"/>
                  </a:cxn>
                  <a:cxn ang="T9">
                    <a:pos x="T2" y="T3"/>
                  </a:cxn>
                  <a:cxn ang="T10">
                    <a:pos x="T4" y="T5"/>
                  </a:cxn>
                  <a:cxn ang="T11">
                    <a:pos x="T6" y="T7"/>
                  </a:cxn>
                </a:cxnLst>
                <a:rect l="T12" t="T13" r="T14" b="T15"/>
                <a:pathLst>
                  <a:path w="37" h="36">
                    <a:moveTo>
                      <a:pt x="18" y="0"/>
                    </a:moveTo>
                    <a:lnTo>
                      <a:pt x="37" y="36"/>
                    </a:lnTo>
                    <a:lnTo>
                      <a:pt x="0" y="36"/>
                    </a:lnTo>
                    <a:lnTo>
                      <a:pt x="18" y="0"/>
                    </a:lnTo>
                    <a:close/>
                  </a:path>
                </a:pathLst>
              </a:custGeom>
              <a:grpFill/>
              <a:ln w="9525">
                <a:solidFill>
                  <a:srgbClr val="000000"/>
                </a:solidFill>
                <a:round/>
                <a:headEnd/>
                <a:tailEnd/>
              </a:ln>
            </p:spPr>
            <p:txBody>
              <a:bodyPr/>
              <a:lstStyle/>
              <a:p>
                <a:endParaRPr lang="en-US" sz="1050"/>
              </a:p>
            </p:txBody>
          </p:sp>
          <p:sp>
            <p:nvSpPr>
              <p:cNvPr id="396" name="Freeform 63">
                <a:extLst>
                  <a:ext uri="{FF2B5EF4-FFF2-40B4-BE49-F238E27FC236}">
                    <a16:creationId xmlns:a16="http://schemas.microsoft.com/office/drawing/2014/main" id="{733A7453-A07C-4382-AF85-7F46A0B0ED3F}"/>
                  </a:ext>
                </a:extLst>
              </p:cNvPr>
              <p:cNvSpPr>
                <a:spLocks/>
              </p:cNvSpPr>
              <p:nvPr/>
            </p:nvSpPr>
            <p:spPr bwMode="auto">
              <a:xfrm>
                <a:off x="4254" y="2590"/>
                <a:ext cx="26" cy="27"/>
              </a:xfrm>
              <a:custGeom>
                <a:avLst/>
                <a:gdLst>
                  <a:gd name="T0" fmla="*/ 1 w 36"/>
                  <a:gd name="T1" fmla="*/ 0 h 36"/>
                  <a:gd name="T2" fmla="*/ 1 w 36"/>
                  <a:gd name="T3" fmla="*/ 2 h 36"/>
                  <a:gd name="T4" fmla="*/ 0 w 36"/>
                  <a:gd name="T5" fmla="*/ 2 h 36"/>
                  <a:gd name="T6" fmla="*/ 1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grpFill/>
              <a:ln w="9525">
                <a:solidFill>
                  <a:srgbClr val="000000"/>
                </a:solidFill>
                <a:round/>
                <a:headEnd/>
                <a:tailEnd/>
              </a:ln>
            </p:spPr>
            <p:txBody>
              <a:bodyPr/>
              <a:lstStyle/>
              <a:p>
                <a:endParaRPr lang="en-US" sz="1050"/>
              </a:p>
            </p:txBody>
          </p:sp>
          <p:sp>
            <p:nvSpPr>
              <p:cNvPr id="397" name="Freeform 64">
                <a:extLst>
                  <a:ext uri="{FF2B5EF4-FFF2-40B4-BE49-F238E27FC236}">
                    <a16:creationId xmlns:a16="http://schemas.microsoft.com/office/drawing/2014/main" id="{C661A4C8-44E9-4DA6-B134-58DE2ABB0995}"/>
                  </a:ext>
                </a:extLst>
              </p:cNvPr>
              <p:cNvSpPr>
                <a:spLocks/>
              </p:cNvSpPr>
              <p:nvPr/>
            </p:nvSpPr>
            <p:spPr bwMode="auto">
              <a:xfrm>
                <a:off x="4967" y="2590"/>
                <a:ext cx="26" cy="27"/>
              </a:xfrm>
              <a:custGeom>
                <a:avLst/>
                <a:gdLst>
                  <a:gd name="T0" fmla="*/ 1 w 36"/>
                  <a:gd name="T1" fmla="*/ 0 h 36"/>
                  <a:gd name="T2" fmla="*/ 1 w 36"/>
                  <a:gd name="T3" fmla="*/ 2 h 36"/>
                  <a:gd name="T4" fmla="*/ 0 w 36"/>
                  <a:gd name="T5" fmla="*/ 2 h 36"/>
                  <a:gd name="T6" fmla="*/ 1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grpFill/>
              <a:ln w="9525">
                <a:solidFill>
                  <a:srgbClr val="000000"/>
                </a:solidFill>
                <a:round/>
                <a:headEnd/>
                <a:tailEnd/>
              </a:ln>
            </p:spPr>
            <p:txBody>
              <a:bodyPr/>
              <a:lstStyle/>
              <a:p>
                <a:endParaRPr lang="en-US" sz="1050"/>
              </a:p>
            </p:txBody>
          </p:sp>
          <p:sp>
            <p:nvSpPr>
              <p:cNvPr id="398" name="Rectangle 65">
                <a:extLst>
                  <a:ext uri="{FF2B5EF4-FFF2-40B4-BE49-F238E27FC236}">
                    <a16:creationId xmlns:a16="http://schemas.microsoft.com/office/drawing/2014/main" id="{C3D4E4B1-E74F-4864-A470-93E21B65419C}"/>
                  </a:ext>
                </a:extLst>
              </p:cNvPr>
              <p:cNvSpPr>
                <a:spLocks noChangeArrowheads="1"/>
              </p:cNvSpPr>
              <p:nvPr/>
            </p:nvSpPr>
            <p:spPr bwMode="auto">
              <a:xfrm>
                <a:off x="1183" y="3158"/>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100</a:t>
                </a:r>
                <a:endParaRPr lang="en-US" sz="800">
                  <a:latin typeface="Times New Roman" pitchFamily="18" charset="0"/>
                </a:endParaRPr>
              </a:p>
            </p:txBody>
          </p:sp>
          <p:sp>
            <p:nvSpPr>
              <p:cNvPr id="399" name="Rectangle 66">
                <a:extLst>
                  <a:ext uri="{FF2B5EF4-FFF2-40B4-BE49-F238E27FC236}">
                    <a16:creationId xmlns:a16="http://schemas.microsoft.com/office/drawing/2014/main" id="{09C91C23-8D5D-4FAA-A6C7-F653159F40C4}"/>
                  </a:ext>
                </a:extLst>
              </p:cNvPr>
              <p:cNvSpPr>
                <a:spLocks noChangeArrowheads="1"/>
              </p:cNvSpPr>
              <p:nvPr/>
            </p:nvSpPr>
            <p:spPr bwMode="auto">
              <a:xfrm>
                <a:off x="1183" y="2889"/>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110</a:t>
                </a:r>
                <a:endParaRPr lang="en-US" sz="800">
                  <a:latin typeface="Times New Roman" pitchFamily="18" charset="0"/>
                </a:endParaRPr>
              </a:p>
            </p:txBody>
          </p:sp>
          <p:sp>
            <p:nvSpPr>
              <p:cNvPr id="400" name="Rectangle 67">
                <a:extLst>
                  <a:ext uri="{FF2B5EF4-FFF2-40B4-BE49-F238E27FC236}">
                    <a16:creationId xmlns:a16="http://schemas.microsoft.com/office/drawing/2014/main" id="{5B36A342-B0D2-4B1B-B2A3-3CA0E4697F75}"/>
                  </a:ext>
                </a:extLst>
              </p:cNvPr>
              <p:cNvSpPr>
                <a:spLocks noChangeArrowheads="1"/>
              </p:cNvSpPr>
              <p:nvPr/>
            </p:nvSpPr>
            <p:spPr bwMode="auto">
              <a:xfrm>
                <a:off x="1183" y="2626"/>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120</a:t>
                </a:r>
                <a:endParaRPr lang="en-US" sz="800">
                  <a:latin typeface="Times New Roman" pitchFamily="18" charset="0"/>
                </a:endParaRPr>
              </a:p>
            </p:txBody>
          </p:sp>
          <p:sp>
            <p:nvSpPr>
              <p:cNvPr id="401" name="Rectangle 68">
                <a:extLst>
                  <a:ext uri="{FF2B5EF4-FFF2-40B4-BE49-F238E27FC236}">
                    <a16:creationId xmlns:a16="http://schemas.microsoft.com/office/drawing/2014/main" id="{A8B6C78D-DC84-4BC4-B655-ED6AA492C0BE}"/>
                  </a:ext>
                </a:extLst>
              </p:cNvPr>
              <p:cNvSpPr>
                <a:spLocks noChangeArrowheads="1"/>
              </p:cNvSpPr>
              <p:nvPr/>
            </p:nvSpPr>
            <p:spPr bwMode="auto">
              <a:xfrm>
                <a:off x="1183" y="2360"/>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130</a:t>
                </a:r>
                <a:endParaRPr lang="en-US" sz="800">
                  <a:latin typeface="Times New Roman" pitchFamily="18" charset="0"/>
                </a:endParaRPr>
              </a:p>
            </p:txBody>
          </p:sp>
          <p:sp>
            <p:nvSpPr>
              <p:cNvPr id="402" name="Rectangle 69">
                <a:extLst>
                  <a:ext uri="{FF2B5EF4-FFF2-40B4-BE49-F238E27FC236}">
                    <a16:creationId xmlns:a16="http://schemas.microsoft.com/office/drawing/2014/main" id="{ACFA61EE-DD00-43CF-9735-C50A20BE5250}"/>
                  </a:ext>
                </a:extLst>
              </p:cNvPr>
              <p:cNvSpPr>
                <a:spLocks noChangeArrowheads="1"/>
              </p:cNvSpPr>
              <p:nvPr/>
            </p:nvSpPr>
            <p:spPr bwMode="auto">
              <a:xfrm>
                <a:off x="1183" y="2096"/>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140</a:t>
                </a:r>
                <a:endParaRPr lang="en-US" sz="800">
                  <a:latin typeface="Times New Roman" pitchFamily="18" charset="0"/>
                </a:endParaRPr>
              </a:p>
            </p:txBody>
          </p:sp>
          <p:sp>
            <p:nvSpPr>
              <p:cNvPr id="403" name="Rectangle 70">
                <a:extLst>
                  <a:ext uri="{FF2B5EF4-FFF2-40B4-BE49-F238E27FC236}">
                    <a16:creationId xmlns:a16="http://schemas.microsoft.com/office/drawing/2014/main" id="{26FDB502-3AE4-46BF-9641-0EEB41141CBF}"/>
                  </a:ext>
                </a:extLst>
              </p:cNvPr>
              <p:cNvSpPr>
                <a:spLocks noChangeArrowheads="1"/>
              </p:cNvSpPr>
              <p:nvPr/>
            </p:nvSpPr>
            <p:spPr bwMode="auto">
              <a:xfrm>
                <a:off x="1183" y="1830"/>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150</a:t>
                </a:r>
                <a:endParaRPr lang="en-US" sz="800">
                  <a:latin typeface="Times New Roman" pitchFamily="18" charset="0"/>
                </a:endParaRPr>
              </a:p>
            </p:txBody>
          </p:sp>
          <p:sp>
            <p:nvSpPr>
              <p:cNvPr id="404" name="Rectangle 71">
                <a:extLst>
                  <a:ext uri="{FF2B5EF4-FFF2-40B4-BE49-F238E27FC236}">
                    <a16:creationId xmlns:a16="http://schemas.microsoft.com/office/drawing/2014/main" id="{518ADF9C-33F6-4242-A001-2422381057A7}"/>
                  </a:ext>
                </a:extLst>
              </p:cNvPr>
              <p:cNvSpPr>
                <a:spLocks noChangeArrowheads="1"/>
              </p:cNvSpPr>
              <p:nvPr/>
            </p:nvSpPr>
            <p:spPr bwMode="auto">
              <a:xfrm>
                <a:off x="1183" y="1565"/>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dirty="0"/>
                  <a:t>160</a:t>
                </a:r>
                <a:endParaRPr lang="en-US" sz="800" dirty="0">
                  <a:latin typeface="Times New Roman" pitchFamily="18" charset="0"/>
                </a:endParaRPr>
              </a:p>
            </p:txBody>
          </p:sp>
          <p:sp>
            <p:nvSpPr>
              <p:cNvPr id="405" name="Rectangle 72">
                <a:extLst>
                  <a:ext uri="{FF2B5EF4-FFF2-40B4-BE49-F238E27FC236}">
                    <a16:creationId xmlns:a16="http://schemas.microsoft.com/office/drawing/2014/main" id="{FCA0CDAC-822C-4E1E-B608-65FAF27F404A}"/>
                  </a:ext>
                </a:extLst>
              </p:cNvPr>
              <p:cNvSpPr>
                <a:spLocks noChangeArrowheads="1"/>
              </p:cNvSpPr>
              <p:nvPr/>
            </p:nvSpPr>
            <p:spPr bwMode="auto">
              <a:xfrm>
                <a:off x="1183" y="1299"/>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170</a:t>
                </a:r>
                <a:endParaRPr lang="en-US" sz="800">
                  <a:latin typeface="Times New Roman" pitchFamily="18" charset="0"/>
                </a:endParaRPr>
              </a:p>
            </p:txBody>
          </p:sp>
          <p:sp>
            <p:nvSpPr>
              <p:cNvPr id="406" name="Rectangle 73">
                <a:extLst>
                  <a:ext uri="{FF2B5EF4-FFF2-40B4-BE49-F238E27FC236}">
                    <a16:creationId xmlns:a16="http://schemas.microsoft.com/office/drawing/2014/main" id="{1DB083ED-A80A-4518-A45A-D2268B0F7A1C}"/>
                  </a:ext>
                </a:extLst>
              </p:cNvPr>
              <p:cNvSpPr>
                <a:spLocks noChangeArrowheads="1"/>
              </p:cNvSpPr>
              <p:nvPr/>
            </p:nvSpPr>
            <p:spPr bwMode="auto">
              <a:xfrm>
                <a:off x="1183" y="1035"/>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180</a:t>
                </a:r>
                <a:endParaRPr lang="en-US" sz="800">
                  <a:latin typeface="Times New Roman" pitchFamily="18" charset="0"/>
                </a:endParaRPr>
              </a:p>
            </p:txBody>
          </p:sp>
          <p:sp>
            <p:nvSpPr>
              <p:cNvPr id="407" name="Rectangle 74">
                <a:extLst>
                  <a:ext uri="{FF2B5EF4-FFF2-40B4-BE49-F238E27FC236}">
                    <a16:creationId xmlns:a16="http://schemas.microsoft.com/office/drawing/2014/main" id="{3AE08A78-9B81-4D88-A54D-F8C0FE78B961}"/>
                  </a:ext>
                </a:extLst>
              </p:cNvPr>
              <p:cNvSpPr>
                <a:spLocks noChangeArrowheads="1"/>
              </p:cNvSpPr>
              <p:nvPr/>
            </p:nvSpPr>
            <p:spPr bwMode="auto">
              <a:xfrm>
                <a:off x="1183" y="768"/>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190</a:t>
                </a:r>
                <a:endParaRPr lang="en-US" sz="800">
                  <a:latin typeface="Times New Roman" pitchFamily="18" charset="0"/>
                </a:endParaRPr>
              </a:p>
            </p:txBody>
          </p:sp>
          <p:sp>
            <p:nvSpPr>
              <p:cNvPr id="408" name="Rectangle 75">
                <a:extLst>
                  <a:ext uri="{FF2B5EF4-FFF2-40B4-BE49-F238E27FC236}">
                    <a16:creationId xmlns:a16="http://schemas.microsoft.com/office/drawing/2014/main" id="{2A76BC55-F414-484A-94CE-C9323972A171}"/>
                  </a:ext>
                </a:extLst>
              </p:cNvPr>
              <p:cNvSpPr>
                <a:spLocks noChangeArrowheads="1"/>
              </p:cNvSpPr>
              <p:nvPr/>
            </p:nvSpPr>
            <p:spPr bwMode="auto">
              <a:xfrm>
                <a:off x="1391" y="3238"/>
                <a:ext cx="57"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0</a:t>
                </a:r>
                <a:endParaRPr lang="en-US" sz="800">
                  <a:latin typeface="Times New Roman" pitchFamily="18" charset="0"/>
                </a:endParaRPr>
              </a:p>
            </p:txBody>
          </p:sp>
          <p:sp>
            <p:nvSpPr>
              <p:cNvPr id="409" name="Rectangle 76">
                <a:extLst>
                  <a:ext uri="{FF2B5EF4-FFF2-40B4-BE49-F238E27FC236}">
                    <a16:creationId xmlns:a16="http://schemas.microsoft.com/office/drawing/2014/main" id="{2916886D-D1F4-48F5-8498-558B4DC47E05}"/>
                  </a:ext>
                </a:extLst>
              </p:cNvPr>
              <p:cNvSpPr>
                <a:spLocks noChangeArrowheads="1"/>
              </p:cNvSpPr>
              <p:nvPr/>
            </p:nvSpPr>
            <p:spPr bwMode="auto">
              <a:xfrm>
                <a:off x="1727" y="3238"/>
                <a:ext cx="11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10</a:t>
                </a:r>
                <a:endParaRPr lang="en-US" sz="800">
                  <a:latin typeface="Times New Roman" pitchFamily="18" charset="0"/>
                </a:endParaRPr>
              </a:p>
            </p:txBody>
          </p:sp>
          <p:sp>
            <p:nvSpPr>
              <p:cNvPr id="410" name="Rectangle 77">
                <a:extLst>
                  <a:ext uri="{FF2B5EF4-FFF2-40B4-BE49-F238E27FC236}">
                    <a16:creationId xmlns:a16="http://schemas.microsoft.com/office/drawing/2014/main" id="{3C5EA6A9-783C-4C4D-8FA7-FE63BEACCDB5}"/>
                  </a:ext>
                </a:extLst>
              </p:cNvPr>
              <p:cNvSpPr>
                <a:spLocks noChangeArrowheads="1"/>
              </p:cNvSpPr>
              <p:nvPr/>
            </p:nvSpPr>
            <p:spPr bwMode="auto">
              <a:xfrm>
                <a:off x="2085" y="3238"/>
                <a:ext cx="11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20</a:t>
                </a:r>
                <a:endParaRPr lang="en-US" sz="800">
                  <a:latin typeface="Times New Roman" pitchFamily="18" charset="0"/>
                </a:endParaRPr>
              </a:p>
            </p:txBody>
          </p:sp>
          <p:sp>
            <p:nvSpPr>
              <p:cNvPr id="411" name="Rectangle 78">
                <a:extLst>
                  <a:ext uri="{FF2B5EF4-FFF2-40B4-BE49-F238E27FC236}">
                    <a16:creationId xmlns:a16="http://schemas.microsoft.com/office/drawing/2014/main" id="{6B9A10B2-9273-44A9-B0A4-01F2B12677C7}"/>
                  </a:ext>
                </a:extLst>
              </p:cNvPr>
              <p:cNvSpPr>
                <a:spLocks noChangeArrowheads="1"/>
              </p:cNvSpPr>
              <p:nvPr/>
            </p:nvSpPr>
            <p:spPr bwMode="auto">
              <a:xfrm>
                <a:off x="2448" y="3238"/>
                <a:ext cx="11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30</a:t>
                </a:r>
                <a:endParaRPr lang="en-US" sz="800">
                  <a:latin typeface="Times New Roman" pitchFamily="18" charset="0"/>
                </a:endParaRPr>
              </a:p>
            </p:txBody>
          </p:sp>
          <p:sp>
            <p:nvSpPr>
              <p:cNvPr id="412" name="Rectangle 79">
                <a:extLst>
                  <a:ext uri="{FF2B5EF4-FFF2-40B4-BE49-F238E27FC236}">
                    <a16:creationId xmlns:a16="http://schemas.microsoft.com/office/drawing/2014/main" id="{B336DA27-DA6A-4BDE-B4AA-B4B32AFAA466}"/>
                  </a:ext>
                </a:extLst>
              </p:cNvPr>
              <p:cNvSpPr>
                <a:spLocks noChangeArrowheads="1"/>
              </p:cNvSpPr>
              <p:nvPr/>
            </p:nvSpPr>
            <p:spPr bwMode="auto">
              <a:xfrm>
                <a:off x="2804" y="3238"/>
                <a:ext cx="11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40</a:t>
                </a:r>
                <a:endParaRPr lang="en-US" sz="800">
                  <a:latin typeface="Times New Roman" pitchFamily="18" charset="0"/>
                </a:endParaRPr>
              </a:p>
            </p:txBody>
          </p:sp>
          <p:sp>
            <p:nvSpPr>
              <p:cNvPr id="413" name="Rectangle 80">
                <a:extLst>
                  <a:ext uri="{FF2B5EF4-FFF2-40B4-BE49-F238E27FC236}">
                    <a16:creationId xmlns:a16="http://schemas.microsoft.com/office/drawing/2014/main" id="{5EF31622-68B8-4FFA-BF3C-885ED8751177}"/>
                  </a:ext>
                </a:extLst>
              </p:cNvPr>
              <p:cNvSpPr>
                <a:spLocks noChangeArrowheads="1"/>
              </p:cNvSpPr>
              <p:nvPr/>
            </p:nvSpPr>
            <p:spPr bwMode="auto">
              <a:xfrm>
                <a:off x="3160" y="3238"/>
                <a:ext cx="11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50</a:t>
                </a:r>
                <a:endParaRPr lang="en-US" sz="800">
                  <a:latin typeface="Times New Roman" pitchFamily="18" charset="0"/>
                </a:endParaRPr>
              </a:p>
            </p:txBody>
          </p:sp>
          <p:sp>
            <p:nvSpPr>
              <p:cNvPr id="414" name="Rectangle 81">
                <a:extLst>
                  <a:ext uri="{FF2B5EF4-FFF2-40B4-BE49-F238E27FC236}">
                    <a16:creationId xmlns:a16="http://schemas.microsoft.com/office/drawing/2014/main" id="{C8325DA4-F740-4516-B135-61370A371DB4}"/>
                  </a:ext>
                </a:extLst>
              </p:cNvPr>
              <p:cNvSpPr>
                <a:spLocks noChangeArrowheads="1"/>
              </p:cNvSpPr>
              <p:nvPr/>
            </p:nvSpPr>
            <p:spPr bwMode="auto">
              <a:xfrm>
                <a:off x="3518" y="3238"/>
                <a:ext cx="11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60</a:t>
                </a:r>
                <a:endParaRPr lang="en-US" sz="800">
                  <a:latin typeface="Times New Roman" pitchFamily="18" charset="0"/>
                </a:endParaRPr>
              </a:p>
            </p:txBody>
          </p:sp>
          <p:sp>
            <p:nvSpPr>
              <p:cNvPr id="415" name="Rectangle 82">
                <a:extLst>
                  <a:ext uri="{FF2B5EF4-FFF2-40B4-BE49-F238E27FC236}">
                    <a16:creationId xmlns:a16="http://schemas.microsoft.com/office/drawing/2014/main" id="{F707B993-6141-48B6-A7EC-59CE69B57389}"/>
                  </a:ext>
                </a:extLst>
              </p:cNvPr>
              <p:cNvSpPr>
                <a:spLocks noChangeArrowheads="1"/>
              </p:cNvSpPr>
              <p:nvPr/>
            </p:nvSpPr>
            <p:spPr bwMode="auto">
              <a:xfrm>
                <a:off x="3873" y="3238"/>
                <a:ext cx="11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70</a:t>
                </a:r>
                <a:endParaRPr lang="en-US" sz="800">
                  <a:latin typeface="Times New Roman" pitchFamily="18" charset="0"/>
                </a:endParaRPr>
              </a:p>
            </p:txBody>
          </p:sp>
          <p:sp>
            <p:nvSpPr>
              <p:cNvPr id="416" name="Rectangle 83">
                <a:extLst>
                  <a:ext uri="{FF2B5EF4-FFF2-40B4-BE49-F238E27FC236}">
                    <a16:creationId xmlns:a16="http://schemas.microsoft.com/office/drawing/2014/main" id="{1B340ACD-07CE-4EA5-A50B-56E1682CDBFE}"/>
                  </a:ext>
                </a:extLst>
              </p:cNvPr>
              <p:cNvSpPr>
                <a:spLocks noChangeArrowheads="1"/>
              </p:cNvSpPr>
              <p:nvPr/>
            </p:nvSpPr>
            <p:spPr bwMode="auto">
              <a:xfrm>
                <a:off x="4234" y="3238"/>
                <a:ext cx="11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80</a:t>
                </a:r>
                <a:endParaRPr lang="en-US" sz="800">
                  <a:latin typeface="Times New Roman" pitchFamily="18" charset="0"/>
                </a:endParaRPr>
              </a:p>
            </p:txBody>
          </p:sp>
          <p:sp>
            <p:nvSpPr>
              <p:cNvPr id="417" name="Rectangle 84">
                <a:extLst>
                  <a:ext uri="{FF2B5EF4-FFF2-40B4-BE49-F238E27FC236}">
                    <a16:creationId xmlns:a16="http://schemas.microsoft.com/office/drawing/2014/main" id="{B425F699-187B-4E88-852E-3E27C3C8D9E1}"/>
                  </a:ext>
                </a:extLst>
              </p:cNvPr>
              <p:cNvSpPr>
                <a:spLocks noChangeArrowheads="1"/>
              </p:cNvSpPr>
              <p:nvPr/>
            </p:nvSpPr>
            <p:spPr bwMode="auto">
              <a:xfrm>
                <a:off x="4592" y="3238"/>
                <a:ext cx="113"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90</a:t>
                </a:r>
                <a:endParaRPr lang="en-US" sz="800">
                  <a:latin typeface="Times New Roman" pitchFamily="18" charset="0"/>
                </a:endParaRPr>
              </a:p>
            </p:txBody>
          </p:sp>
          <p:sp>
            <p:nvSpPr>
              <p:cNvPr id="418" name="Rectangle 85">
                <a:extLst>
                  <a:ext uri="{FF2B5EF4-FFF2-40B4-BE49-F238E27FC236}">
                    <a16:creationId xmlns:a16="http://schemas.microsoft.com/office/drawing/2014/main" id="{56CA159E-DADA-4C79-A15F-1634E150329F}"/>
                  </a:ext>
                </a:extLst>
              </p:cNvPr>
              <p:cNvSpPr>
                <a:spLocks noChangeArrowheads="1"/>
              </p:cNvSpPr>
              <p:nvPr/>
            </p:nvSpPr>
            <p:spPr bwMode="auto">
              <a:xfrm>
                <a:off x="4936" y="3238"/>
                <a:ext cx="170" cy="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t>100</a:t>
                </a:r>
                <a:endParaRPr lang="en-US" sz="800">
                  <a:latin typeface="Times New Roman" pitchFamily="18" charset="0"/>
                </a:endParaRPr>
              </a:p>
            </p:txBody>
          </p:sp>
          <p:sp>
            <p:nvSpPr>
              <p:cNvPr id="419" name="Line 86">
                <a:extLst>
                  <a:ext uri="{FF2B5EF4-FFF2-40B4-BE49-F238E27FC236}">
                    <a16:creationId xmlns:a16="http://schemas.microsoft.com/office/drawing/2014/main" id="{F0CCE1F0-8C60-4836-9B2F-0C59C075CB60}"/>
                  </a:ext>
                </a:extLst>
              </p:cNvPr>
              <p:cNvSpPr>
                <a:spLocks noChangeShapeType="1"/>
              </p:cNvSpPr>
              <p:nvPr/>
            </p:nvSpPr>
            <p:spPr bwMode="auto">
              <a:xfrm>
                <a:off x="3197" y="1886"/>
                <a:ext cx="0" cy="1292"/>
              </a:xfrm>
              <a:prstGeom prst="line">
                <a:avLst/>
              </a:prstGeom>
              <a:grpFill/>
              <a:ln w="28575">
                <a:solidFill>
                  <a:srgbClr val="000000"/>
                </a:solidFill>
                <a:round/>
                <a:headEnd/>
                <a:tailEnd/>
              </a:ln>
              <a:extLst/>
            </p:spPr>
            <p:txBody>
              <a:bodyPr/>
              <a:lstStyle/>
              <a:p>
                <a:endParaRPr lang="en-US" sz="1050"/>
              </a:p>
            </p:txBody>
          </p:sp>
          <p:graphicFrame>
            <p:nvGraphicFramePr>
              <p:cNvPr id="420" name="Object 2">
                <a:extLst>
                  <a:ext uri="{FF2B5EF4-FFF2-40B4-BE49-F238E27FC236}">
                    <a16:creationId xmlns:a16="http://schemas.microsoft.com/office/drawing/2014/main" id="{5BE5E4DE-E5BE-4626-AE3E-C585D7085CEC}"/>
                  </a:ext>
                </a:extLst>
              </p:cNvPr>
              <p:cNvGraphicFramePr>
                <a:graphicFrameLocks noChangeAspect="1"/>
              </p:cNvGraphicFramePr>
              <p:nvPr>
                <p:extLst/>
              </p:nvPr>
            </p:nvGraphicFramePr>
            <p:xfrm>
              <a:off x="620" y="3458"/>
              <a:ext cx="1795" cy="686"/>
            </p:xfrm>
            <a:graphic>
              <a:graphicData uri="http://schemas.openxmlformats.org/presentationml/2006/ole">
                <mc:AlternateContent xmlns:mc="http://schemas.openxmlformats.org/markup-compatibility/2006">
                  <mc:Choice xmlns:v="urn:schemas-microsoft-com:vml" Requires="v">
                    <p:oleObj spid="_x0000_s83112" name="CS ChemDraw Drawing" r:id="rId4" imgW="2849632" imgH="1089228" progId="ChemDraw.Document.6.0">
                      <p:embed/>
                    </p:oleObj>
                  </mc:Choice>
                  <mc:Fallback>
                    <p:oleObj name="CS ChemDraw Drawing" r:id="rId4" imgW="2849632" imgH="1089228" progId="ChemDraw.Document.6.0">
                      <p:embed/>
                      <p:pic>
                        <p:nvPicPr>
                          <p:cNvPr id="420" name="Object 2">
                            <a:extLst>
                              <a:ext uri="{FF2B5EF4-FFF2-40B4-BE49-F238E27FC236}">
                                <a16:creationId xmlns:a16="http://schemas.microsoft.com/office/drawing/2014/main" id="{5BE5E4DE-E5BE-4626-AE3E-C585D7085CEC}"/>
                              </a:ext>
                            </a:extLst>
                          </p:cNvPr>
                          <p:cNvPicPr>
                            <a:picLocks noChangeAspect="1" noChangeArrowheads="1"/>
                          </p:cNvPicPr>
                          <p:nvPr/>
                        </p:nvPicPr>
                        <p:blipFill>
                          <a:blip r:embed="rId5"/>
                          <a:srcRect/>
                          <a:stretch>
                            <a:fillRect/>
                          </a:stretch>
                        </p:blipFill>
                        <p:spPr bwMode="auto">
                          <a:xfrm>
                            <a:off x="620" y="3458"/>
                            <a:ext cx="1795" cy="686"/>
                          </a:xfrm>
                          <a:prstGeom prst="rect">
                            <a:avLst/>
                          </a:prstGeom>
                          <a:noFill/>
                          <a:ln>
                            <a:noFill/>
                          </a:ln>
                          <a:effectLst/>
                          <a:extLst>
                            <a:ext uri="{909E8E84-426E-40DD-AFC4-6F175D3DCCD1}">
                              <a14:hiddenFill xmlns:a14="http://schemas.microsoft.com/office/drawing/2010/main">
                                <a:solidFill>
                                  <a:srgbClr val="272BC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aphicFrame>
          <p:nvGraphicFramePr>
            <p:cNvPr id="421" name="Object 420">
              <a:extLst>
                <a:ext uri="{FF2B5EF4-FFF2-40B4-BE49-F238E27FC236}">
                  <a16:creationId xmlns:a16="http://schemas.microsoft.com/office/drawing/2014/main" id="{C9C7FCF4-2E48-4D43-B140-8A5E8732EF04}"/>
                </a:ext>
              </a:extLst>
            </p:cNvPr>
            <p:cNvGraphicFramePr>
              <a:graphicFrameLocks noChangeAspect="1"/>
            </p:cNvGraphicFramePr>
            <p:nvPr>
              <p:extLst/>
            </p:nvPr>
          </p:nvGraphicFramePr>
          <p:xfrm>
            <a:off x="7627530" y="3989747"/>
            <a:ext cx="729228" cy="644854"/>
          </p:xfrm>
          <a:graphic>
            <a:graphicData uri="http://schemas.openxmlformats.org/presentationml/2006/ole">
              <mc:AlternateContent xmlns:mc="http://schemas.openxmlformats.org/markup-compatibility/2006">
                <mc:Choice xmlns:v="urn:schemas-microsoft-com:vml" Requires="v">
                  <p:oleObj spid="_x0000_s83113" name="CS ChemDraw Drawing" r:id="rId6" imgW="1153198" imgH="1019243" progId="ChemDraw.Document.6.0">
                    <p:embed/>
                  </p:oleObj>
                </mc:Choice>
                <mc:Fallback>
                  <p:oleObj name="CS ChemDraw Drawing" r:id="rId6" imgW="1153198" imgH="1019243" progId="ChemDraw.Document.6.0">
                    <p:embed/>
                    <p:pic>
                      <p:nvPicPr>
                        <p:cNvPr id="421" name="Object 420">
                          <a:extLst>
                            <a:ext uri="{FF2B5EF4-FFF2-40B4-BE49-F238E27FC236}">
                              <a16:creationId xmlns:a16="http://schemas.microsoft.com/office/drawing/2014/main" id="{C9C7FCF4-2E48-4D43-B140-8A5E8732EF04}"/>
                            </a:ext>
                          </a:extLst>
                        </p:cNvPr>
                        <p:cNvPicPr/>
                        <p:nvPr/>
                      </p:nvPicPr>
                      <p:blipFill>
                        <a:blip r:embed="rId7"/>
                        <a:stretch>
                          <a:fillRect/>
                        </a:stretch>
                      </p:blipFill>
                      <p:spPr>
                        <a:xfrm>
                          <a:off x="7627530" y="3989747"/>
                          <a:ext cx="729228" cy="644854"/>
                        </a:xfrm>
                        <a:prstGeom prst="rect">
                          <a:avLst/>
                        </a:prstGeom>
                      </p:spPr>
                    </p:pic>
                  </p:oleObj>
                </mc:Fallback>
              </mc:AlternateContent>
            </a:graphicData>
          </a:graphic>
        </p:graphicFrame>
      </p:grpSp>
      <p:grpSp>
        <p:nvGrpSpPr>
          <p:cNvPr id="8" name="Group 7">
            <a:extLst>
              <a:ext uri="{FF2B5EF4-FFF2-40B4-BE49-F238E27FC236}">
                <a16:creationId xmlns:a16="http://schemas.microsoft.com/office/drawing/2014/main" id="{BFEC1115-EAA3-4F2B-A6E4-200F2D215B01}"/>
              </a:ext>
            </a:extLst>
          </p:cNvPr>
          <p:cNvGrpSpPr/>
          <p:nvPr/>
        </p:nvGrpSpPr>
        <p:grpSpPr>
          <a:xfrm>
            <a:off x="2182422" y="2478272"/>
            <a:ext cx="3913579" cy="3944388"/>
            <a:chOff x="658421" y="2478272"/>
            <a:chExt cx="3913579" cy="3944388"/>
          </a:xfrm>
        </p:grpSpPr>
        <p:pic>
          <p:nvPicPr>
            <p:cNvPr id="427" name="Picture 2">
              <a:extLst>
                <a:ext uri="{FF2B5EF4-FFF2-40B4-BE49-F238E27FC236}">
                  <a16:creationId xmlns:a16="http://schemas.microsoft.com/office/drawing/2014/main" id="{77BC55F4-4FAD-49D4-9CE8-83C81F8B081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7409" y="2478272"/>
              <a:ext cx="3775602" cy="34793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8" name="Rectangle 1">
              <a:extLst>
                <a:ext uri="{FF2B5EF4-FFF2-40B4-BE49-F238E27FC236}">
                  <a16:creationId xmlns:a16="http://schemas.microsoft.com/office/drawing/2014/main" id="{DB7B407D-85F5-482A-96A4-81968B85A66A}"/>
                </a:ext>
              </a:extLst>
            </p:cNvPr>
            <p:cNvSpPr>
              <a:spLocks noChangeArrowheads="1"/>
            </p:cNvSpPr>
            <p:nvPr/>
          </p:nvSpPr>
          <p:spPr bwMode="auto">
            <a:xfrm>
              <a:off x="658421" y="6084106"/>
              <a:ext cx="39135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itchFamily="-106" charset="-128"/>
                </a:defRPr>
              </a:lvl1pPr>
              <a:lvl2pPr marL="742950" indent="-285750" eaLnBrk="0" hangingPunct="0">
                <a:defRPr sz="2400">
                  <a:solidFill>
                    <a:schemeClr val="tx1"/>
                  </a:solidFill>
                  <a:latin typeface="Arial" panose="020B0604020202020204" pitchFamily="34" charset="0"/>
                  <a:ea typeface="ＭＳ Ｐゴシック" pitchFamily="-106" charset="-128"/>
                </a:defRPr>
              </a:lvl2pPr>
              <a:lvl3pPr marL="1143000" indent="-228600" eaLnBrk="0" hangingPunct="0">
                <a:defRPr sz="2400">
                  <a:solidFill>
                    <a:schemeClr val="tx1"/>
                  </a:solidFill>
                  <a:latin typeface="Arial" panose="020B0604020202020204" pitchFamily="34" charset="0"/>
                  <a:ea typeface="ＭＳ Ｐゴシック" pitchFamily="-106" charset="-128"/>
                </a:defRPr>
              </a:lvl3pPr>
              <a:lvl4pPr marL="1600200" indent="-228600" eaLnBrk="0" hangingPunct="0">
                <a:defRPr sz="2400">
                  <a:solidFill>
                    <a:schemeClr val="tx1"/>
                  </a:solidFill>
                  <a:latin typeface="Arial" panose="020B0604020202020204" pitchFamily="34" charset="0"/>
                  <a:ea typeface="ＭＳ Ｐゴシック" pitchFamily="-106" charset="-128"/>
                </a:defRPr>
              </a:lvl4pPr>
              <a:lvl5pPr marL="2057400" indent="-228600" eaLnBrk="0" hangingPunct="0">
                <a:defRPr sz="2400">
                  <a:solidFill>
                    <a:schemeClr val="tx1"/>
                  </a:solidFill>
                  <a:latin typeface="Arial" panose="020B0604020202020204" pitchFamily="34"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06" charset="-128"/>
                </a:defRPr>
              </a:lvl9pPr>
            </a:lstStyle>
            <a:p>
              <a:pPr eaLnBrk="1" hangingPunct="1"/>
              <a:r>
                <a:rPr lang="en-US" altLang="en-US" sz="1600" dirty="0"/>
                <a:t>US Patent 5,177,262. </a:t>
              </a:r>
              <a:r>
                <a:rPr lang="en-US" altLang="en-US" sz="1600" dirty="0">
                  <a:highlight>
                    <a:srgbClr val="00FF00"/>
                  </a:highlight>
                </a:rPr>
                <a:t>Filed Jul 19, </a:t>
              </a:r>
              <a:r>
                <a:rPr lang="en-US" altLang="en-US" sz="1600" b="1" dirty="0">
                  <a:highlight>
                    <a:srgbClr val="00FF00"/>
                  </a:highlight>
                </a:rPr>
                <a:t>1991</a:t>
              </a:r>
              <a:r>
                <a:rPr lang="en-US" altLang="en-US" sz="1600" dirty="0">
                  <a:highlight>
                    <a:srgbClr val="00FF00"/>
                  </a:highlight>
                </a:rPr>
                <a:t>.</a:t>
              </a:r>
            </a:p>
          </p:txBody>
        </p:sp>
      </p:grpSp>
      <p:pic>
        <p:nvPicPr>
          <p:cNvPr id="7" name="Picture 6">
            <a:extLst>
              <a:ext uri="{FF2B5EF4-FFF2-40B4-BE49-F238E27FC236}">
                <a16:creationId xmlns:a16="http://schemas.microsoft.com/office/drawing/2014/main" id="{186B3FA9-E85A-4551-889F-123B2B3330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21829" y="3454430"/>
            <a:ext cx="3130356" cy="3159075"/>
          </a:xfrm>
          <a:prstGeom prst="rect">
            <a:avLst/>
          </a:prstGeom>
        </p:spPr>
      </p:pic>
    </p:spTree>
    <p:extLst>
      <p:ext uri="{BB962C8B-B14F-4D97-AF65-F5344CB8AC3E}">
        <p14:creationId xmlns:p14="http://schemas.microsoft.com/office/powerpoint/2010/main" val="120881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24002" y="92076"/>
            <a:ext cx="91439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800" b="1" dirty="0">
                <a:latin typeface="+mn-lt"/>
              </a:rPr>
              <a:t>EPA Approval</a:t>
            </a:r>
          </a:p>
          <a:p>
            <a:pPr algn="ctr" eaLnBrk="1" hangingPunct="1"/>
            <a:r>
              <a:rPr lang="en-US" sz="2800" b="1" dirty="0">
                <a:solidFill>
                  <a:srgbClr val="0000FF"/>
                </a:solidFill>
                <a:latin typeface="+mn-lt"/>
              </a:rPr>
              <a:t>L</a:t>
            </a:r>
            <a:r>
              <a:rPr lang="en-US" sz="2800" dirty="0">
                <a:latin typeface="+mn-lt"/>
              </a:rPr>
              <a:t>ow </a:t>
            </a:r>
            <a:r>
              <a:rPr lang="en-US" sz="2800" b="1" dirty="0">
                <a:solidFill>
                  <a:srgbClr val="0000FF"/>
                </a:solidFill>
                <a:latin typeface="+mn-lt"/>
              </a:rPr>
              <a:t>V</a:t>
            </a:r>
            <a:r>
              <a:rPr lang="en-US" sz="2800" dirty="0">
                <a:latin typeface="+mn-lt"/>
              </a:rPr>
              <a:t>olume </a:t>
            </a:r>
            <a:r>
              <a:rPr lang="en-US" sz="2800" b="1" dirty="0">
                <a:solidFill>
                  <a:srgbClr val="0000FF"/>
                </a:solidFill>
                <a:latin typeface="+mn-lt"/>
              </a:rPr>
              <a:t>E</a:t>
            </a:r>
            <a:r>
              <a:rPr lang="en-US" sz="2800" dirty="0">
                <a:latin typeface="+mn-lt"/>
              </a:rPr>
              <a:t>xemption</a:t>
            </a:r>
          </a:p>
          <a:p>
            <a:pPr algn="ctr" eaLnBrk="1" hangingPunct="1"/>
            <a:r>
              <a:rPr lang="en-US" sz="2800" b="1" dirty="0" err="1">
                <a:solidFill>
                  <a:srgbClr val="0000FF"/>
                </a:solidFill>
                <a:latin typeface="+mn-lt"/>
              </a:rPr>
              <a:t>P</a:t>
            </a:r>
            <a:r>
              <a:rPr lang="en-US" sz="2800" dirty="0" err="1">
                <a:latin typeface="+mn-lt"/>
              </a:rPr>
              <a:t>re</a:t>
            </a:r>
            <a:r>
              <a:rPr lang="en-US" sz="2800" b="1" dirty="0" err="1">
                <a:solidFill>
                  <a:srgbClr val="0000FF"/>
                </a:solidFill>
                <a:latin typeface="+mn-lt"/>
              </a:rPr>
              <a:t>M</a:t>
            </a:r>
            <a:r>
              <a:rPr lang="en-US" sz="2800" dirty="0" err="1">
                <a:latin typeface="+mn-lt"/>
              </a:rPr>
              <a:t>anufacturing</a:t>
            </a:r>
            <a:r>
              <a:rPr lang="en-US" sz="2800" dirty="0">
                <a:latin typeface="+mn-lt"/>
              </a:rPr>
              <a:t> </a:t>
            </a:r>
            <a:r>
              <a:rPr lang="en-US" sz="2800" b="1" dirty="0">
                <a:solidFill>
                  <a:srgbClr val="0000FF"/>
                </a:solidFill>
                <a:latin typeface="+mn-lt"/>
              </a:rPr>
              <a:t>N</a:t>
            </a:r>
            <a:r>
              <a:rPr lang="en-US" sz="2800" dirty="0">
                <a:latin typeface="+mn-lt"/>
              </a:rPr>
              <a:t>otification</a:t>
            </a:r>
          </a:p>
        </p:txBody>
      </p:sp>
      <p:sp>
        <p:nvSpPr>
          <p:cNvPr id="4" name="Text Box 22"/>
          <p:cNvSpPr txBox="1">
            <a:spLocks noChangeArrowheads="1"/>
          </p:cNvSpPr>
          <p:nvPr/>
        </p:nvSpPr>
        <p:spPr bwMode="auto">
          <a:xfrm>
            <a:off x="1524000" y="181769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200" i="1" dirty="0">
                <a:latin typeface="+mn-lt"/>
              </a:rPr>
              <a:t>“Small particles”</a:t>
            </a:r>
            <a:r>
              <a:rPr lang="en-US" sz="3200" dirty="0">
                <a:latin typeface="+mn-lt"/>
              </a:rPr>
              <a:t>?</a:t>
            </a:r>
          </a:p>
        </p:txBody>
      </p:sp>
      <p:sp>
        <p:nvSpPr>
          <p:cNvPr id="5" name="Text Box 23"/>
          <p:cNvSpPr txBox="1">
            <a:spLocks noChangeArrowheads="1"/>
          </p:cNvSpPr>
          <p:nvPr/>
        </p:nvSpPr>
        <p:spPr bwMode="auto">
          <a:xfrm>
            <a:off x="1524001" y="2433640"/>
            <a:ext cx="91439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200" i="1" dirty="0">
                <a:latin typeface="+mn-lt"/>
              </a:rPr>
              <a:t>“Molecular Complexes”?</a:t>
            </a:r>
          </a:p>
        </p:txBody>
      </p:sp>
      <p:grpSp>
        <p:nvGrpSpPr>
          <p:cNvPr id="13" name="Group 12">
            <a:extLst>
              <a:ext uri="{FF2B5EF4-FFF2-40B4-BE49-F238E27FC236}">
                <a16:creationId xmlns:a16="http://schemas.microsoft.com/office/drawing/2014/main" id="{B3B20015-F554-418E-9449-E1074D3F9767}"/>
              </a:ext>
            </a:extLst>
          </p:cNvPr>
          <p:cNvGrpSpPr/>
          <p:nvPr/>
        </p:nvGrpSpPr>
        <p:grpSpPr>
          <a:xfrm>
            <a:off x="2951538" y="3590363"/>
            <a:ext cx="6288927" cy="2751405"/>
            <a:chOff x="1639490" y="3590362"/>
            <a:chExt cx="6288927" cy="2751405"/>
          </a:xfrm>
        </p:grpSpPr>
        <p:pic>
          <p:nvPicPr>
            <p:cNvPr id="8" name="Picture 7">
              <a:extLst>
                <a:ext uri="{FF2B5EF4-FFF2-40B4-BE49-F238E27FC236}">
                  <a16:creationId xmlns:a16="http://schemas.microsoft.com/office/drawing/2014/main" id="{B8E2D76D-DC0F-467B-A710-D1F2A10B1D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39490" y="3590362"/>
              <a:ext cx="3144464" cy="2751405"/>
            </a:xfrm>
            <a:prstGeom prst="rect">
              <a:avLst/>
            </a:prstGeom>
          </p:spPr>
        </p:pic>
        <p:pic>
          <p:nvPicPr>
            <p:cNvPr id="12" name="Picture 11">
              <a:extLst>
                <a:ext uri="{FF2B5EF4-FFF2-40B4-BE49-F238E27FC236}">
                  <a16:creationId xmlns:a16="http://schemas.microsoft.com/office/drawing/2014/main" id="{98D03E1E-EA78-474B-A34F-147E7901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3954" y="3590362"/>
              <a:ext cx="3144463" cy="2751405"/>
            </a:xfrm>
            <a:prstGeom prst="rect">
              <a:avLst/>
            </a:prstGeom>
          </p:spPr>
        </p:pic>
      </p:grpSp>
    </p:spTree>
    <p:extLst>
      <p:ext uri="{BB962C8B-B14F-4D97-AF65-F5344CB8AC3E}">
        <p14:creationId xmlns:p14="http://schemas.microsoft.com/office/powerpoint/2010/main" val="10708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1puufbv[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1066800"/>
            <a:ext cx="693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8310564" y="2176464"/>
            <a:ext cx="123825" cy="123825"/>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 name="Rectangle 16"/>
          <p:cNvSpPr>
            <a:spLocks noChangeArrowheads="1"/>
          </p:cNvSpPr>
          <p:nvPr/>
        </p:nvSpPr>
        <p:spPr bwMode="auto">
          <a:xfrm>
            <a:off x="8207375" y="2260600"/>
            <a:ext cx="762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 name="Rectangle 21"/>
          <p:cNvSpPr>
            <a:spLocks noChangeArrowheads="1"/>
          </p:cNvSpPr>
          <p:nvPr/>
        </p:nvSpPr>
        <p:spPr bwMode="auto">
          <a:xfrm>
            <a:off x="8143876" y="3076576"/>
            <a:ext cx="123825" cy="119063"/>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 name="Rectangle 22"/>
          <p:cNvSpPr>
            <a:spLocks noChangeArrowheads="1"/>
          </p:cNvSpPr>
          <p:nvPr/>
        </p:nvSpPr>
        <p:spPr bwMode="auto">
          <a:xfrm>
            <a:off x="7854950" y="2559050"/>
            <a:ext cx="762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 name="Rectangle 23"/>
          <p:cNvSpPr>
            <a:spLocks noChangeArrowheads="1"/>
          </p:cNvSpPr>
          <p:nvPr/>
        </p:nvSpPr>
        <p:spPr bwMode="auto">
          <a:xfrm>
            <a:off x="7918450" y="2466975"/>
            <a:ext cx="762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24"/>
          <p:cNvSpPr>
            <a:spLocks noChangeArrowheads="1"/>
          </p:cNvSpPr>
          <p:nvPr/>
        </p:nvSpPr>
        <p:spPr bwMode="auto">
          <a:xfrm>
            <a:off x="8010525" y="2413000"/>
            <a:ext cx="762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 name="Rectangle 25"/>
          <p:cNvSpPr>
            <a:spLocks noChangeArrowheads="1"/>
          </p:cNvSpPr>
          <p:nvPr/>
        </p:nvSpPr>
        <p:spPr bwMode="auto">
          <a:xfrm>
            <a:off x="8102600" y="2327275"/>
            <a:ext cx="762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 name="Rectangle 26"/>
          <p:cNvSpPr>
            <a:spLocks noChangeArrowheads="1"/>
          </p:cNvSpPr>
          <p:nvPr/>
        </p:nvSpPr>
        <p:spPr bwMode="auto">
          <a:xfrm>
            <a:off x="8048625" y="3025775"/>
            <a:ext cx="762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 name="Rectangle 27"/>
          <p:cNvSpPr>
            <a:spLocks noChangeArrowheads="1"/>
          </p:cNvSpPr>
          <p:nvPr/>
        </p:nvSpPr>
        <p:spPr bwMode="auto">
          <a:xfrm>
            <a:off x="7953375" y="2952750"/>
            <a:ext cx="762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 name="Rectangle 28"/>
          <p:cNvSpPr>
            <a:spLocks noChangeArrowheads="1"/>
          </p:cNvSpPr>
          <p:nvPr/>
        </p:nvSpPr>
        <p:spPr bwMode="auto">
          <a:xfrm>
            <a:off x="7880350" y="2857500"/>
            <a:ext cx="762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 name="Rectangle 29"/>
          <p:cNvSpPr>
            <a:spLocks noChangeArrowheads="1"/>
          </p:cNvSpPr>
          <p:nvPr/>
        </p:nvSpPr>
        <p:spPr bwMode="auto">
          <a:xfrm>
            <a:off x="7823200" y="2762250"/>
            <a:ext cx="762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 name="Rectangle 30"/>
          <p:cNvSpPr>
            <a:spLocks noChangeArrowheads="1"/>
          </p:cNvSpPr>
          <p:nvPr/>
        </p:nvSpPr>
        <p:spPr bwMode="auto">
          <a:xfrm>
            <a:off x="7826375" y="2654300"/>
            <a:ext cx="762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6" name="Text Box 33"/>
          <p:cNvSpPr txBox="1">
            <a:spLocks noChangeArrowheads="1"/>
          </p:cNvSpPr>
          <p:nvPr/>
        </p:nvSpPr>
        <p:spPr bwMode="auto">
          <a:xfrm>
            <a:off x="8656638" y="1955801"/>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t>Cambridge, MA</a:t>
            </a:r>
          </a:p>
        </p:txBody>
      </p:sp>
      <p:sp>
        <p:nvSpPr>
          <p:cNvPr id="17" name="Text Box 34"/>
          <p:cNvSpPr txBox="1">
            <a:spLocks noChangeArrowheads="1"/>
          </p:cNvSpPr>
          <p:nvPr/>
        </p:nvSpPr>
        <p:spPr bwMode="auto">
          <a:xfrm>
            <a:off x="8366125" y="2898776"/>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t>Washington, DC</a:t>
            </a:r>
          </a:p>
        </p:txBody>
      </p:sp>
      <p:pic>
        <p:nvPicPr>
          <p:cNvPr id="20" name="Picture 19">
            <a:extLst>
              <a:ext uri="{FF2B5EF4-FFF2-40B4-BE49-F238E27FC236}">
                <a16:creationId xmlns:a16="http://schemas.microsoft.com/office/drawing/2014/main" id="{EE5917B4-53C7-491E-81D0-CDFD7CFE30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5939" y="3351213"/>
            <a:ext cx="1763889" cy="1746250"/>
          </a:xfrm>
          <a:prstGeom prst="rect">
            <a:avLst/>
          </a:prstGeom>
        </p:spPr>
      </p:pic>
      <p:grpSp>
        <p:nvGrpSpPr>
          <p:cNvPr id="21" name="Group 20">
            <a:extLst>
              <a:ext uri="{FF2B5EF4-FFF2-40B4-BE49-F238E27FC236}">
                <a16:creationId xmlns:a16="http://schemas.microsoft.com/office/drawing/2014/main" id="{CB535BE4-CF23-4F10-8A2A-6ECC71C91222}"/>
              </a:ext>
            </a:extLst>
          </p:cNvPr>
          <p:cNvGrpSpPr/>
          <p:nvPr/>
        </p:nvGrpSpPr>
        <p:grpSpPr>
          <a:xfrm>
            <a:off x="8763001" y="1371026"/>
            <a:ext cx="1844451" cy="584775"/>
            <a:chOff x="1194678" y="2553756"/>
            <a:chExt cx="2772280" cy="878939"/>
          </a:xfrm>
        </p:grpSpPr>
        <p:grpSp>
          <p:nvGrpSpPr>
            <p:cNvPr id="22" name="Group 21">
              <a:extLst>
                <a:ext uri="{FF2B5EF4-FFF2-40B4-BE49-F238E27FC236}">
                  <a16:creationId xmlns:a16="http://schemas.microsoft.com/office/drawing/2014/main" id="{9F27D471-09FB-4D51-9460-EBE171A5A41B}"/>
                </a:ext>
              </a:extLst>
            </p:cNvPr>
            <p:cNvGrpSpPr/>
            <p:nvPr/>
          </p:nvGrpSpPr>
          <p:grpSpPr>
            <a:xfrm rot="2700000">
              <a:off x="1197018" y="2826477"/>
              <a:ext cx="373207" cy="377888"/>
              <a:chOff x="2695099" y="3683237"/>
              <a:chExt cx="1220204" cy="1235508"/>
            </a:xfrm>
          </p:grpSpPr>
          <p:sp>
            <p:nvSpPr>
              <p:cNvPr id="24" name="Rectangle 23">
                <a:extLst>
                  <a:ext uri="{FF2B5EF4-FFF2-40B4-BE49-F238E27FC236}">
                    <a16:creationId xmlns:a16="http://schemas.microsoft.com/office/drawing/2014/main" id="{57E7A2CD-62CA-41E7-9ABC-5B6559DDD08B}"/>
                  </a:ext>
                </a:extLst>
              </p:cNvPr>
              <p:cNvSpPr/>
              <p:nvPr/>
            </p:nvSpPr>
            <p:spPr>
              <a:xfrm>
                <a:off x="2695099" y="3683237"/>
                <a:ext cx="410199" cy="4101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5" name="Rectangle 24">
                <a:extLst>
                  <a:ext uri="{FF2B5EF4-FFF2-40B4-BE49-F238E27FC236}">
                    <a16:creationId xmlns:a16="http://schemas.microsoft.com/office/drawing/2014/main" id="{7D93D3F6-63C3-4674-BB9F-B32FB497FA6A}"/>
                  </a:ext>
                </a:extLst>
              </p:cNvPr>
              <p:cNvSpPr/>
              <p:nvPr/>
            </p:nvSpPr>
            <p:spPr>
              <a:xfrm>
                <a:off x="3099488" y="3683237"/>
                <a:ext cx="410199" cy="41019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6" name="Rectangle 25">
                <a:extLst>
                  <a:ext uri="{FF2B5EF4-FFF2-40B4-BE49-F238E27FC236}">
                    <a16:creationId xmlns:a16="http://schemas.microsoft.com/office/drawing/2014/main" id="{A46C46CC-30B7-44EB-9F58-B68030BBF1C1}"/>
                  </a:ext>
                </a:extLst>
              </p:cNvPr>
              <p:cNvSpPr/>
              <p:nvPr/>
            </p:nvSpPr>
            <p:spPr>
              <a:xfrm>
                <a:off x="3505104" y="3683237"/>
                <a:ext cx="410199" cy="41019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7" name="Rectangle 26">
                <a:extLst>
                  <a:ext uri="{FF2B5EF4-FFF2-40B4-BE49-F238E27FC236}">
                    <a16:creationId xmlns:a16="http://schemas.microsoft.com/office/drawing/2014/main" id="{A28FE09E-CDBF-419D-9298-09054336254B}"/>
                  </a:ext>
                </a:extLst>
              </p:cNvPr>
              <p:cNvSpPr/>
              <p:nvPr/>
            </p:nvSpPr>
            <p:spPr>
              <a:xfrm>
                <a:off x="2695099" y="4095891"/>
                <a:ext cx="410199" cy="410199"/>
              </a:xfrm>
              <a:prstGeom prst="rect">
                <a:avLst/>
              </a:prstGeom>
              <a:solidFill>
                <a:srgbClr val="FF0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8" name="Rectangle 27">
                <a:extLst>
                  <a:ext uri="{FF2B5EF4-FFF2-40B4-BE49-F238E27FC236}">
                    <a16:creationId xmlns:a16="http://schemas.microsoft.com/office/drawing/2014/main" id="{CFB15917-F583-48C8-A82A-05FD78F89965}"/>
                  </a:ext>
                </a:extLst>
              </p:cNvPr>
              <p:cNvSpPr/>
              <p:nvPr/>
            </p:nvSpPr>
            <p:spPr>
              <a:xfrm>
                <a:off x="3099488" y="4095891"/>
                <a:ext cx="410199" cy="410199"/>
              </a:xfrm>
              <a:prstGeom prst="rect">
                <a:avLst/>
              </a:prstGeom>
              <a:solidFill>
                <a:srgbClr val="9B9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9" name="Rectangle 28">
                <a:extLst>
                  <a:ext uri="{FF2B5EF4-FFF2-40B4-BE49-F238E27FC236}">
                    <a16:creationId xmlns:a16="http://schemas.microsoft.com/office/drawing/2014/main" id="{C09D53B3-1062-4A99-A42F-8F2D4F33F00A}"/>
                  </a:ext>
                </a:extLst>
              </p:cNvPr>
              <p:cNvSpPr/>
              <p:nvPr/>
            </p:nvSpPr>
            <p:spPr>
              <a:xfrm>
                <a:off x="3505104" y="4095891"/>
                <a:ext cx="410199" cy="410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0" name="Rectangle 29">
                <a:extLst>
                  <a:ext uri="{FF2B5EF4-FFF2-40B4-BE49-F238E27FC236}">
                    <a16:creationId xmlns:a16="http://schemas.microsoft.com/office/drawing/2014/main" id="{55912A53-9E1B-40CD-9176-CDDA629DC897}"/>
                  </a:ext>
                </a:extLst>
              </p:cNvPr>
              <p:cNvSpPr/>
              <p:nvPr/>
            </p:nvSpPr>
            <p:spPr>
              <a:xfrm>
                <a:off x="2695099" y="4508546"/>
                <a:ext cx="410199" cy="410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1" name="Rectangle 30">
                <a:extLst>
                  <a:ext uri="{FF2B5EF4-FFF2-40B4-BE49-F238E27FC236}">
                    <a16:creationId xmlns:a16="http://schemas.microsoft.com/office/drawing/2014/main" id="{FC46B7B5-E357-4C65-A3AE-ABC8963A878F}"/>
                  </a:ext>
                </a:extLst>
              </p:cNvPr>
              <p:cNvSpPr/>
              <p:nvPr/>
            </p:nvSpPr>
            <p:spPr>
              <a:xfrm>
                <a:off x="3099488" y="4508546"/>
                <a:ext cx="410199" cy="410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2" name="Rectangle 31">
                <a:extLst>
                  <a:ext uri="{FF2B5EF4-FFF2-40B4-BE49-F238E27FC236}">
                    <a16:creationId xmlns:a16="http://schemas.microsoft.com/office/drawing/2014/main" id="{19B3C316-17C0-447F-82B4-5C109676E66B}"/>
                  </a:ext>
                </a:extLst>
              </p:cNvPr>
              <p:cNvSpPr/>
              <p:nvPr/>
            </p:nvSpPr>
            <p:spPr>
              <a:xfrm>
                <a:off x="3505104" y="4508546"/>
                <a:ext cx="410199" cy="41019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grpSp>
        <p:sp>
          <p:nvSpPr>
            <p:cNvPr id="23" name="TextBox 22">
              <a:extLst>
                <a:ext uri="{FF2B5EF4-FFF2-40B4-BE49-F238E27FC236}">
                  <a16:creationId xmlns:a16="http://schemas.microsoft.com/office/drawing/2014/main" id="{5C690DFC-5FE7-4973-943D-1DB1429DFBF9}"/>
                </a:ext>
              </a:extLst>
            </p:cNvPr>
            <p:cNvSpPr txBox="1"/>
            <p:nvPr/>
          </p:nvSpPr>
          <p:spPr>
            <a:xfrm>
              <a:off x="1557680" y="2553756"/>
              <a:ext cx="2409278" cy="878939"/>
            </a:xfrm>
            <a:prstGeom prst="rect">
              <a:avLst/>
            </a:prstGeom>
            <a:noFill/>
          </p:spPr>
          <p:txBody>
            <a:bodyPr wrap="none" rtlCol="0">
              <a:spAutoFit/>
            </a:bodyPr>
            <a:lstStyle/>
            <a:p>
              <a:r>
                <a:rPr lang="en-US" sz="3200" b="1" dirty="0"/>
                <a:t>Polaroid</a:t>
              </a:r>
            </a:p>
          </p:txBody>
        </p:sp>
      </p:grpSp>
    </p:spTree>
    <p:extLst>
      <p:ext uri="{BB962C8B-B14F-4D97-AF65-F5344CB8AC3E}">
        <p14:creationId xmlns:p14="http://schemas.microsoft.com/office/powerpoint/2010/main" val="112404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1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1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1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1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10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10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1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1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10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100"/>
                                  </p:stCondLst>
                                  <p:childTnLst>
                                    <p:set>
                                      <p:cBhvr>
                                        <p:cTn id="39" dur="1" fill="hold">
                                          <p:stCondLst>
                                            <p:cond delay="0"/>
                                          </p:stCondLst>
                                        </p:cTn>
                                        <p:tgtEl>
                                          <p:spTgt spid="11"/>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100"/>
                                  </p:stCondLst>
                                  <p:childTnLst>
                                    <p:set>
                                      <p:cBhvr>
                                        <p:cTn id="42" dur="1" fill="hold">
                                          <p:stCondLst>
                                            <p:cond delay="0"/>
                                          </p:stCondLst>
                                        </p:cTn>
                                        <p:tgtEl>
                                          <p:spTgt spid="6"/>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10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12649" y="1"/>
            <a:ext cx="8341112" cy="2926457"/>
            <a:chOff x="288649" y="0"/>
            <a:chExt cx="8341112" cy="2926457"/>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8649" y="65894"/>
              <a:ext cx="8341112" cy="2860563"/>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2654" y="0"/>
              <a:ext cx="1550018" cy="1800196"/>
            </a:xfrm>
            <a:prstGeom prst="rect">
              <a:avLst/>
            </a:prstGeom>
            <a:solidFill>
              <a:schemeClr val="tx1"/>
            </a:solidFill>
          </p:spPr>
        </p:pic>
      </p:grpSp>
      <p:grpSp>
        <p:nvGrpSpPr>
          <p:cNvPr id="6" name="Group 5"/>
          <p:cNvGrpSpPr>
            <a:grpSpLocks/>
          </p:cNvGrpSpPr>
          <p:nvPr/>
        </p:nvGrpSpPr>
        <p:grpSpPr bwMode="auto">
          <a:xfrm>
            <a:off x="4301942" y="2109872"/>
            <a:ext cx="6135653" cy="3659193"/>
            <a:chOff x="96" y="1632"/>
            <a:chExt cx="3793" cy="2524"/>
          </a:xfrm>
        </p:grpSpPr>
        <p:pic>
          <p:nvPicPr>
            <p:cNvPr id="7" name="Picture 6" descr="ATOB"/>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6" y="1632"/>
              <a:ext cx="3793"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7"/>
            <p:cNvSpPr>
              <a:spLocks noChangeArrowheads="1" noChangeShapeType="1" noTextEdit="1"/>
            </p:cNvSpPr>
            <p:nvPr/>
          </p:nvSpPr>
          <p:spPr bwMode="auto">
            <a:xfrm rot="304166">
              <a:off x="1019" y="3636"/>
              <a:ext cx="1218" cy="248"/>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defRPr/>
              </a:pPr>
              <a:r>
                <a:rPr lang="en-US" sz="3600" kern="10">
                  <a:ln w="9525">
                    <a:round/>
                    <a:headEnd/>
                    <a:tailEnd/>
                  </a:ln>
                  <a:latin typeface="Times New Roman"/>
                  <a:cs typeface="Times New Roman"/>
                </a:rPr>
                <a:t>A Touch of Brass</a:t>
              </a:r>
            </a:p>
          </p:txBody>
        </p:sp>
      </p:grpSp>
      <p:sp>
        <p:nvSpPr>
          <p:cNvPr id="9" name="Oval 8"/>
          <p:cNvSpPr>
            <a:spLocks noChangeArrowheads="1"/>
          </p:cNvSpPr>
          <p:nvPr/>
        </p:nvSpPr>
        <p:spPr bwMode="auto">
          <a:xfrm>
            <a:off x="9069951" y="2224773"/>
            <a:ext cx="1292512" cy="1403368"/>
          </a:xfrm>
          <a:prstGeom prst="ellipse">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Calibri"/>
            </a:endParaRPr>
          </a:p>
        </p:txBody>
      </p:sp>
      <p:sp>
        <p:nvSpPr>
          <p:cNvPr id="10" name="Oval 9"/>
          <p:cNvSpPr>
            <a:spLocks noChangeArrowheads="1"/>
          </p:cNvSpPr>
          <p:nvPr/>
        </p:nvSpPr>
        <p:spPr bwMode="auto">
          <a:xfrm>
            <a:off x="5983206" y="2175352"/>
            <a:ext cx="712427" cy="800267"/>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Calibri"/>
            </a:endParaRPr>
          </a:p>
        </p:txBody>
      </p:sp>
      <p:sp>
        <p:nvSpPr>
          <p:cNvPr id="11" name="Oval 10"/>
          <p:cNvSpPr>
            <a:spLocks noChangeArrowheads="1"/>
          </p:cNvSpPr>
          <p:nvPr/>
        </p:nvSpPr>
        <p:spPr bwMode="auto">
          <a:xfrm>
            <a:off x="6675031" y="2285356"/>
            <a:ext cx="1102278" cy="1113415"/>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Calibri"/>
            </a:endParaRPr>
          </a:p>
        </p:txBody>
      </p:sp>
      <p:sp>
        <p:nvSpPr>
          <p:cNvPr id="12" name="Oval 11"/>
          <p:cNvSpPr>
            <a:spLocks noChangeArrowheads="1"/>
          </p:cNvSpPr>
          <p:nvPr/>
        </p:nvSpPr>
        <p:spPr bwMode="auto">
          <a:xfrm>
            <a:off x="4484518" y="2285354"/>
            <a:ext cx="1123486" cy="1113416"/>
          </a:xfrm>
          <a:prstGeom prst="ellipse">
            <a:avLst/>
          </a:prstGeom>
          <a:noFill/>
          <a:ln w="76200">
            <a:solidFill>
              <a:srgbClr val="00FFFF"/>
            </a:solidFill>
            <a:round/>
            <a:headEnd/>
            <a:tailEnd/>
          </a:ln>
          <a:extLst/>
        </p:spPr>
        <p:txBody>
          <a:bodyPr wrap="none" anchor="ctr"/>
          <a:lstStyle/>
          <a:p>
            <a:pPr>
              <a:defRPr/>
            </a:pPr>
            <a:endParaRPr lang="en-US" dirty="0">
              <a:latin typeface="Calibri"/>
            </a:endParaRPr>
          </a:p>
        </p:txBody>
      </p:sp>
      <p:grpSp>
        <p:nvGrpSpPr>
          <p:cNvPr id="19" name="Group 18">
            <a:extLst>
              <a:ext uri="{FF2B5EF4-FFF2-40B4-BE49-F238E27FC236}">
                <a16:creationId xmlns:a16="http://schemas.microsoft.com/office/drawing/2014/main" id="{B1DAC0F3-19A7-488E-B57E-8259274615D7}"/>
              </a:ext>
            </a:extLst>
          </p:cNvPr>
          <p:cNvGrpSpPr/>
          <p:nvPr/>
        </p:nvGrpSpPr>
        <p:grpSpPr>
          <a:xfrm>
            <a:off x="1769363" y="5445532"/>
            <a:ext cx="2437590" cy="1346574"/>
            <a:chOff x="340351" y="5198804"/>
            <a:chExt cx="2437590" cy="1346574"/>
          </a:xfrm>
        </p:grpSpPr>
        <p:sp>
          <p:nvSpPr>
            <p:cNvPr id="4" name="Text Box 3"/>
            <p:cNvSpPr txBox="1">
              <a:spLocks noChangeArrowheads="1"/>
            </p:cNvSpPr>
            <p:nvPr/>
          </p:nvSpPr>
          <p:spPr bwMode="auto">
            <a:xfrm>
              <a:off x="340351" y="5899047"/>
              <a:ext cx="24375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dirty="0"/>
                <a:t>Office of Pollution </a:t>
              </a:r>
            </a:p>
            <a:p>
              <a:pPr algn="ctr" eaLnBrk="1" hangingPunct="1">
                <a:defRPr/>
              </a:pPr>
              <a:r>
                <a:rPr lang="en-US" dirty="0"/>
                <a:t>Prevention and Toxics</a:t>
              </a:r>
            </a:p>
          </p:txBody>
        </p:sp>
        <p:sp>
          <p:nvSpPr>
            <p:cNvPr id="18" name="TextBox 17">
              <a:extLst>
                <a:ext uri="{FF2B5EF4-FFF2-40B4-BE49-F238E27FC236}">
                  <a16:creationId xmlns:a16="http://schemas.microsoft.com/office/drawing/2014/main" id="{E2478E91-5208-4643-B794-C7B53E8EAEFF}"/>
                </a:ext>
              </a:extLst>
            </p:cNvPr>
            <p:cNvSpPr txBox="1"/>
            <p:nvPr/>
          </p:nvSpPr>
          <p:spPr>
            <a:xfrm>
              <a:off x="1002199" y="5198804"/>
              <a:ext cx="1113895" cy="830997"/>
            </a:xfrm>
            <a:prstGeom prst="rect">
              <a:avLst/>
            </a:prstGeom>
            <a:noFill/>
          </p:spPr>
          <p:txBody>
            <a:bodyPr wrap="none" rtlCol="0">
              <a:spAutoFit/>
            </a:bodyPr>
            <a:lstStyle/>
            <a:p>
              <a:r>
                <a:rPr lang="en-US" sz="4800" dirty="0"/>
                <a:t>EPA</a:t>
              </a:r>
            </a:p>
          </p:txBody>
        </p:sp>
      </p:grpSp>
      <p:grpSp>
        <p:nvGrpSpPr>
          <p:cNvPr id="21" name="Group 20">
            <a:extLst>
              <a:ext uri="{FF2B5EF4-FFF2-40B4-BE49-F238E27FC236}">
                <a16:creationId xmlns:a16="http://schemas.microsoft.com/office/drawing/2014/main" id="{1708AC92-D3AC-4B24-9668-10AB4510C5DB}"/>
              </a:ext>
            </a:extLst>
          </p:cNvPr>
          <p:cNvGrpSpPr/>
          <p:nvPr/>
        </p:nvGrpSpPr>
        <p:grpSpPr>
          <a:xfrm>
            <a:off x="2110065" y="2813172"/>
            <a:ext cx="1756186" cy="2473420"/>
            <a:chOff x="471949" y="2813172"/>
            <a:chExt cx="1756186" cy="2473420"/>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130" y="2813172"/>
              <a:ext cx="1349824" cy="2016300"/>
            </a:xfrm>
            <a:prstGeom prst="rect">
              <a:avLst/>
            </a:prstGeom>
          </p:spPr>
        </p:pic>
        <p:sp>
          <p:nvSpPr>
            <p:cNvPr id="20" name="TextBox 19">
              <a:extLst>
                <a:ext uri="{FF2B5EF4-FFF2-40B4-BE49-F238E27FC236}">
                  <a16:creationId xmlns:a16="http://schemas.microsoft.com/office/drawing/2014/main" id="{ED2DADD8-2C90-4F12-ADF1-2A8D32EC44B7}"/>
                </a:ext>
              </a:extLst>
            </p:cNvPr>
            <p:cNvSpPr txBox="1"/>
            <p:nvPr/>
          </p:nvSpPr>
          <p:spPr>
            <a:xfrm>
              <a:off x="471949" y="4824927"/>
              <a:ext cx="1756186" cy="461665"/>
            </a:xfrm>
            <a:prstGeom prst="rect">
              <a:avLst/>
            </a:prstGeom>
            <a:noFill/>
          </p:spPr>
          <p:txBody>
            <a:bodyPr wrap="none" rtlCol="0">
              <a:spAutoFit/>
            </a:bodyPr>
            <a:lstStyle/>
            <a:p>
              <a:r>
                <a:rPr lang="en-US" sz="2400" dirty="0"/>
                <a:t>Paul Anastas</a:t>
              </a:r>
            </a:p>
          </p:txBody>
        </p:sp>
      </p:grpSp>
      <p:grpSp>
        <p:nvGrpSpPr>
          <p:cNvPr id="24" name="Group 23">
            <a:extLst>
              <a:ext uri="{FF2B5EF4-FFF2-40B4-BE49-F238E27FC236}">
                <a16:creationId xmlns:a16="http://schemas.microsoft.com/office/drawing/2014/main" id="{52C6BC8A-4126-4445-B444-B88B94F66D0C}"/>
              </a:ext>
            </a:extLst>
          </p:cNvPr>
          <p:cNvGrpSpPr/>
          <p:nvPr/>
        </p:nvGrpSpPr>
        <p:grpSpPr>
          <a:xfrm>
            <a:off x="5771650" y="1396924"/>
            <a:ext cx="3113097" cy="4950152"/>
            <a:chOff x="2837876" y="1595227"/>
            <a:chExt cx="3113097" cy="4950152"/>
          </a:xfrm>
        </p:grpSpPr>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37876" y="1595227"/>
              <a:ext cx="3113097" cy="4950152"/>
            </a:xfrm>
            <a:prstGeom prst="rect">
              <a:avLst/>
            </a:prstGeom>
            <a:ln w="28575">
              <a:solidFill>
                <a:schemeClr val="tx1"/>
              </a:solidFill>
            </a:ln>
          </p:spPr>
        </p:pic>
        <p:pic>
          <p:nvPicPr>
            <p:cNvPr id="23" name="Picture 22">
              <a:extLst>
                <a:ext uri="{FF2B5EF4-FFF2-40B4-BE49-F238E27FC236}">
                  <a16:creationId xmlns:a16="http://schemas.microsoft.com/office/drawing/2014/main" id="{EFB371BA-CDDB-4726-87C5-7745996F06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37876" y="4683008"/>
              <a:ext cx="3094437" cy="1785932"/>
            </a:xfrm>
            <a:prstGeom prst="rect">
              <a:avLst/>
            </a:prstGeom>
          </p:spPr>
        </p:pic>
      </p:grpSp>
    </p:spTree>
    <p:extLst>
      <p:ext uri="{BB962C8B-B14F-4D97-AF65-F5344CB8AC3E}">
        <p14:creationId xmlns:p14="http://schemas.microsoft.com/office/powerpoint/2010/main" val="6471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9"/>
          <p:cNvSpPr txBox="1">
            <a:spLocks noChangeArrowheads="1"/>
          </p:cNvSpPr>
          <p:nvPr/>
        </p:nvSpPr>
        <p:spPr bwMode="auto">
          <a:xfrm>
            <a:off x="2981325" y="4754564"/>
            <a:ext cx="2330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dirty="0"/>
              <a:t>Old Technology</a:t>
            </a:r>
          </a:p>
          <a:p>
            <a:pPr algn="ctr" eaLnBrk="1" hangingPunct="1"/>
            <a:r>
              <a:rPr lang="en-US" dirty="0"/>
              <a:t>Several Solvents</a:t>
            </a:r>
          </a:p>
          <a:p>
            <a:pPr algn="ctr" eaLnBrk="1" hangingPunct="1"/>
            <a:r>
              <a:rPr lang="en-US" dirty="0"/>
              <a:t>High Energies</a:t>
            </a:r>
          </a:p>
          <a:p>
            <a:pPr algn="ctr" eaLnBrk="1" hangingPunct="1"/>
            <a:r>
              <a:rPr lang="en-US" dirty="0"/>
              <a:t>Hazardous Reagents</a:t>
            </a:r>
          </a:p>
        </p:txBody>
      </p:sp>
      <p:grpSp>
        <p:nvGrpSpPr>
          <p:cNvPr id="2" name="Group 1">
            <a:extLst>
              <a:ext uri="{FF2B5EF4-FFF2-40B4-BE49-F238E27FC236}">
                <a16:creationId xmlns:a16="http://schemas.microsoft.com/office/drawing/2014/main" id="{6EB7B66F-A9BD-453A-81D9-ED98E4D9E611}"/>
              </a:ext>
            </a:extLst>
          </p:cNvPr>
          <p:cNvGrpSpPr/>
          <p:nvPr/>
        </p:nvGrpSpPr>
        <p:grpSpPr>
          <a:xfrm>
            <a:off x="6886575" y="244390"/>
            <a:ext cx="3895725" cy="4148138"/>
            <a:chOff x="4929188" y="-552450"/>
            <a:chExt cx="3895725" cy="4148138"/>
          </a:xfrm>
        </p:grpSpPr>
        <p:sp>
          <p:nvSpPr>
            <p:cNvPr id="20" name="Rectangle 19"/>
            <p:cNvSpPr>
              <a:spLocks noChangeArrowheads="1"/>
            </p:cNvSpPr>
            <p:nvPr/>
          </p:nvSpPr>
          <p:spPr bwMode="auto">
            <a:xfrm>
              <a:off x="4950314" y="1836718"/>
              <a:ext cx="3853472" cy="1663244"/>
            </a:xfrm>
            <a:prstGeom prst="rect">
              <a:avLst/>
            </a:prstGeom>
            <a:solidFill>
              <a:schemeClr val="tx2">
                <a:lumMod val="90000"/>
              </a:schemeClr>
            </a:solidFill>
            <a:ln w="9525">
              <a:solidFill>
                <a:schemeClr val="tx1"/>
              </a:solidFill>
              <a:miter lim="800000"/>
              <a:headEnd/>
              <a:tailEnd/>
            </a:ln>
            <a:extLst/>
          </p:spPr>
          <p:txBody>
            <a:bodyPr wrap="none" anchor="ctr"/>
            <a:lstStyle/>
            <a:p>
              <a:endParaRPr lang="en-US"/>
            </a:p>
          </p:txBody>
        </p:sp>
        <p:sp>
          <p:nvSpPr>
            <p:cNvPr id="21" name="Oval 20"/>
            <p:cNvSpPr>
              <a:spLocks noChangeArrowheads="1"/>
            </p:cNvSpPr>
            <p:nvPr/>
          </p:nvSpPr>
          <p:spPr bwMode="auto">
            <a:xfrm>
              <a:off x="4960877" y="1712343"/>
              <a:ext cx="3832346" cy="253940"/>
            </a:xfrm>
            <a:prstGeom prst="ellipse">
              <a:avLst/>
            </a:prstGeom>
            <a:solidFill>
              <a:schemeClr val="tx2">
                <a:lumMod val="90000"/>
              </a:schemeClr>
            </a:solidFill>
            <a:ln w="9525">
              <a:solidFill>
                <a:schemeClr val="tx1"/>
              </a:solidFill>
              <a:round/>
              <a:headEnd/>
              <a:tailEnd/>
            </a:ln>
            <a:extLst/>
          </p:spPr>
          <p:txBody>
            <a:bodyPr wrap="none" anchor="ctr"/>
            <a:lstStyle/>
            <a:p>
              <a:endParaRPr lang="en-US"/>
            </a:p>
          </p:txBody>
        </p:sp>
        <p:sp>
          <p:nvSpPr>
            <p:cNvPr id="22" name="Oval 21"/>
            <p:cNvSpPr>
              <a:spLocks noChangeArrowheads="1"/>
            </p:cNvSpPr>
            <p:nvPr/>
          </p:nvSpPr>
          <p:spPr bwMode="auto">
            <a:xfrm>
              <a:off x="4929188" y="1056283"/>
              <a:ext cx="3874599" cy="2539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Line 22"/>
            <p:cNvSpPr>
              <a:spLocks noChangeShapeType="1"/>
            </p:cNvSpPr>
            <p:nvPr/>
          </p:nvSpPr>
          <p:spPr bwMode="auto">
            <a:xfrm>
              <a:off x="8803787" y="1194554"/>
              <a:ext cx="21126" cy="2285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 name="Group 23"/>
            <p:cNvGrpSpPr>
              <a:grpSpLocks/>
            </p:cNvGrpSpPr>
            <p:nvPr/>
          </p:nvGrpSpPr>
          <p:grpSpPr bwMode="auto">
            <a:xfrm>
              <a:off x="5017919" y="1939092"/>
              <a:ext cx="3681643" cy="1433235"/>
              <a:chOff x="2784" y="192"/>
              <a:chExt cx="2614" cy="1078"/>
            </a:xfrm>
          </p:grpSpPr>
          <p:sp>
            <p:nvSpPr>
              <p:cNvPr id="179" name="Oval 24"/>
              <p:cNvSpPr>
                <a:spLocks noChangeArrowheads="1"/>
              </p:cNvSpPr>
              <p:nvPr/>
            </p:nvSpPr>
            <p:spPr bwMode="auto">
              <a:xfrm>
                <a:off x="3312" y="240"/>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80" name="Oval 25"/>
              <p:cNvSpPr>
                <a:spLocks noChangeArrowheads="1"/>
              </p:cNvSpPr>
              <p:nvPr/>
            </p:nvSpPr>
            <p:spPr bwMode="auto">
              <a:xfrm>
                <a:off x="3696" y="720"/>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81" name="Oval 26"/>
              <p:cNvSpPr>
                <a:spLocks noChangeArrowheads="1"/>
              </p:cNvSpPr>
              <p:nvPr/>
            </p:nvSpPr>
            <p:spPr bwMode="auto">
              <a:xfrm>
                <a:off x="3936" y="240"/>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82" name="Oval 27"/>
              <p:cNvSpPr>
                <a:spLocks noChangeArrowheads="1"/>
              </p:cNvSpPr>
              <p:nvPr/>
            </p:nvSpPr>
            <p:spPr bwMode="auto">
              <a:xfrm>
                <a:off x="3024" y="1104"/>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83" name="Oval 28"/>
              <p:cNvSpPr>
                <a:spLocks noChangeArrowheads="1"/>
              </p:cNvSpPr>
              <p:nvPr/>
            </p:nvSpPr>
            <p:spPr bwMode="auto">
              <a:xfrm>
                <a:off x="3264" y="1152"/>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 name="Oval 29"/>
              <p:cNvSpPr>
                <a:spLocks noChangeArrowheads="1"/>
              </p:cNvSpPr>
              <p:nvPr/>
            </p:nvSpPr>
            <p:spPr bwMode="auto">
              <a:xfrm>
                <a:off x="2784" y="1008"/>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85" name="Oval 30"/>
              <p:cNvSpPr>
                <a:spLocks noChangeArrowheads="1"/>
              </p:cNvSpPr>
              <p:nvPr/>
            </p:nvSpPr>
            <p:spPr bwMode="auto">
              <a:xfrm>
                <a:off x="3696" y="192"/>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86" name="Oval 31"/>
              <p:cNvSpPr>
                <a:spLocks noChangeArrowheads="1"/>
              </p:cNvSpPr>
              <p:nvPr/>
            </p:nvSpPr>
            <p:spPr bwMode="auto">
              <a:xfrm>
                <a:off x="2880" y="864"/>
                <a:ext cx="119"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87" name="Oval 32"/>
              <p:cNvSpPr>
                <a:spLocks noChangeArrowheads="1"/>
              </p:cNvSpPr>
              <p:nvPr/>
            </p:nvSpPr>
            <p:spPr bwMode="auto">
              <a:xfrm>
                <a:off x="4848" y="624"/>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88" name="Oval 33"/>
              <p:cNvSpPr>
                <a:spLocks noChangeArrowheads="1"/>
              </p:cNvSpPr>
              <p:nvPr/>
            </p:nvSpPr>
            <p:spPr bwMode="auto">
              <a:xfrm>
                <a:off x="3552" y="336"/>
                <a:ext cx="119"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89" name="Oval 34"/>
              <p:cNvSpPr>
                <a:spLocks noChangeArrowheads="1"/>
              </p:cNvSpPr>
              <p:nvPr/>
            </p:nvSpPr>
            <p:spPr bwMode="auto">
              <a:xfrm>
                <a:off x="3984" y="576"/>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90" name="Oval 35"/>
              <p:cNvSpPr>
                <a:spLocks noChangeArrowheads="1"/>
              </p:cNvSpPr>
              <p:nvPr/>
            </p:nvSpPr>
            <p:spPr bwMode="auto">
              <a:xfrm>
                <a:off x="3600" y="1056"/>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91" name="Oval 36"/>
              <p:cNvSpPr>
                <a:spLocks noChangeArrowheads="1"/>
              </p:cNvSpPr>
              <p:nvPr/>
            </p:nvSpPr>
            <p:spPr bwMode="auto">
              <a:xfrm>
                <a:off x="3888" y="816"/>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92" name="Oval 37"/>
              <p:cNvSpPr>
                <a:spLocks noChangeArrowheads="1"/>
              </p:cNvSpPr>
              <p:nvPr/>
            </p:nvSpPr>
            <p:spPr bwMode="auto">
              <a:xfrm>
                <a:off x="3216" y="672"/>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93" name="Oval 38"/>
              <p:cNvSpPr>
                <a:spLocks noChangeArrowheads="1"/>
              </p:cNvSpPr>
              <p:nvPr/>
            </p:nvSpPr>
            <p:spPr bwMode="auto">
              <a:xfrm>
                <a:off x="4560" y="960"/>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94" name="Oval 39"/>
              <p:cNvSpPr>
                <a:spLocks noChangeArrowheads="1"/>
              </p:cNvSpPr>
              <p:nvPr/>
            </p:nvSpPr>
            <p:spPr bwMode="auto">
              <a:xfrm>
                <a:off x="3120" y="192"/>
                <a:ext cx="119"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95" name="Oval 40"/>
              <p:cNvSpPr>
                <a:spLocks noChangeArrowheads="1"/>
              </p:cNvSpPr>
              <p:nvPr/>
            </p:nvSpPr>
            <p:spPr bwMode="auto">
              <a:xfrm>
                <a:off x="4368" y="720"/>
                <a:ext cx="119"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96" name="Oval 41"/>
              <p:cNvSpPr>
                <a:spLocks noChangeArrowheads="1"/>
              </p:cNvSpPr>
              <p:nvPr/>
            </p:nvSpPr>
            <p:spPr bwMode="auto">
              <a:xfrm>
                <a:off x="4512" y="192"/>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97" name="Oval 42"/>
              <p:cNvSpPr>
                <a:spLocks noChangeArrowheads="1"/>
              </p:cNvSpPr>
              <p:nvPr/>
            </p:nvSpPr>
            <p:spPr bwMode="auto">
              <a:xfrm>
                <a:off x="2784" y="480"/>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98" name="Oval 43"/>
              <p:cNvSpPr>
                <a:spLocks noChangeArrowheads="1"/>
              </p:cNvSpPr>
              <p:nvPr/>
            </p:nvSpPr>
            <p:spPr bwMode="auto">
              <a:xfrm>
                <a:off x="3072" y="432"/>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199" name="Oval 44"/>
              <p:cNvSpPr>
                <a:spLocks noChangeArrowheads="1"/>
              </p:cNvSpPr>
              <p:nvPr/>
            </p:nvSpPr>
            <p:spPr bwMode="auto">
              <a:xfrm>
                <a:off x="4176" y="864"/>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200" name="Oval 45"/>
              <p:cNvSpPr>
                <a:spLocks noChangeArrowheads="1"/>
              </p:cNvSpPr>
              <p:nvPr/>
            </p:nvSpPr>
            <p:spPr bwMode="auto">
              <a:xfrm>
                <a:off x="4848" y="912"/>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201" name="Oval 46"/>
              <p:cNvSpPr>
                <a:spLocks noChangeArrowheads="1"/>
              </p:cNvSpPr>
              <p:nvPr/>
            </p:nvSpPr>
            <p:spPr bwMode="auto">
              <a:xfrm>
                <a:off x="3312" y="912"/>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202" name="Oval 47"/>
              <p:cNvSpPr>
                <a:spLocks noChangeArrowheads="1"/>
              </p:cNvSpPr>
              <p:nvPr/>
            </p:nvSpPr>
            <p:spPr bwMode="auto">
              <a:xfrm>
                <a:off x="4272" y="240"/>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203" name="Oval 48"/>
              <p:cNvSpPr>
                <a:spLocks noChangeArrowheads="1"/>
              </p:cNvSpPr>
              <p:nvPr/>
            </p:nvSpPr>
            <p:spPr bwMode="auto">
              <a:xfrm>
                <a:off x="5232" y="432"/>
                <a:ext cx="119"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204" name="Oval 49"/>
              <p:cNvSpPr>
                <a:spLocks noChangeArrowheads="1"/>
              </p:cNvSpPr>
              <p:nvPr/>
            </p:nvSpPr>
            <p:spPr bwMode="auto">
              <a:xfrm>
                <a:off x="5280" y="912"/>
                <a:ext cx="118" cy="119"/>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 name="Oval 50"/>
              <p:cNvSpPr>
                <a:spLocks noChangeArrowheads="1"/>
              </p:cNvSpPr>
              <p:nvPr/>
            </p:nvSpPr>
            <p:spPr bwMode="auto">
              <a:xfrm>
                <a:off x="4464" y="384"/>
                <a:ext cx="118" cy="119"/>
              </a:xfrm>
              <a:prstGeom prst="ellipse">
                <a:avLst/>
              </a:prstGeom>
              <a:solidFill>
                <a:srgbClr val="FF0000"/>
              </a:solidFill>
              <a:ln w="9525">
                <a:solidFill>
                  <a:schemeClr val="tx1"/>
                </a:solidFill>
                <a:round/>
                <a:headEnd/>
                <a:tailEnd/>
              </a:ln>
            </p:spPr>
            <p:txBody>
              <a:bodyPr wrap="none" anchor="ctr"/>
              <a:lstStyle/>
              <a:p>
                <a:endParaRPr lang="en-US"/>
              </a:p>
            </p:txBody>
          </p:sp>
          <p:sp>
            <p:nvSpPr>
              <p:cNvPr id="206" name="Oval 51"/>
              <p:cNvSpPr>
                <a:spLocks noChangeArrowheads="1"/>
              </p:cNvSpPr>
              <p:nvPr/>
            </p:nvSpPr>
            <p:spPr bwMode="auto">
              <a:xfrm>
                <a:off x="4320" y="1104"/>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207" name="Oval 52"/>
              <p:cNvSpPr>
                <a:spLocks noChangeArrowheads="1"/>
              </p:cNvSpPr>
              <p:nvPr/>
            </p:nvSpPr>
            <p:spPr bwMode="auto">
              <a:xfrm>
                <a:off x="4656" y="1104"/>
                <a:ext cx="118" cy="118"/>
              </a:xfrm>
              <a:prstGeom prst="ellipse">
                <a:avLst/>
              </a:prstGeom>
              <a:solidFill>
                <a:srgbClr val="FF0000"/>
              </a:solidFill>
              <a:ln w="9525">
                <a:solidFill>
                  <a:schemeClr val="tx1"/>
                </a:solidFill>
                <a:round/>
                <a:headEnd/>
                <a:tailEnd/>
              </a:ln>
            </p:spPr>
            <p:txBody>
              <a:bodyPr wrap="none" anchor="ctr"/>
              <a:lstStyle/>
              <a:p>
                <a:endParaRPr lang="en-US"/>
              </a:p>
            </p:txBody>
          </p:sp>
          <p:sp>
            <p:nvSpPr>
              <p:cNvPr id="208" name="Oval 53"/>
              <p:cNvSpPr>
                <a:spLocks noChangeArrowheads="1"/>
              </p:cNvSpPr>
              <p:nvPr/>
            </p:nvSpPr>
            <p:spPr bwMode="auto">
              <a:xfrm>
                <a:off x="4992" y="384"/>
                <a:ext cx="118" cy="118"/>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25" name="Oval 54"/>
            <p:cNvSpPr>
              <a:spLocks noChangeArrowheads="1"/>
            </p:cNvSpPr>
            <p:nvPr/>
          </p:nvSpPr>
          <p:spPr bwMode="auto">
            <a:xfrm>
              <a:off x="4950314" y="3341748"/>
              <a:ext cx="3874599" cy="253940"/>
            </a:xfrm>
            <a:prstGeom prst="ellipse">
              <a:avLst/>
            </a:prstGeom>
            <a:solidFill>
              <a:schemeClr val="tx2">
                <a:lumMod val="90000"/>
              </a:schemeClr>
            </a:solidFill>
            <a:ln w="9525">
              <a:solidFill>
                <a:schemeClr val="tx1"/>
              </a:solidFill>
              <a:round/>
              <a:headEnd/>
              <a:tailEnd/>
            </a:ln>
            <a:extLst/>
          </p:spPr>
          <p:txBody>
            <a:bodyPr wrap="none" anchor="ctr"/>
            <a:lstStyle/>
            <a:p>
              <a:endParaRPr lang="en-US"/>
            </a:p>
          </p:txBody>
        </p:sp>
        <p:grpSp>
          <p:nvGrpSpPr>
            <p:cNvPr id="26" name="Group 55"/>
            <p:cNvGrpSpPr>
              <a:grpSpLocks/>
            </p:cNvGrpSpPr>
            <p:nvPr/>
          </p:nvGrpSpPr>
          <p:grpSpPr bwMode="auto">
            <a:xfrm>
              <a:off x="5288338" y="2095977"/>
              <a:ext cx="3276015" cy="1050330"/>
              <a:chOff x="2400" y="2112"/>
              <a:chExt cx="2326" cy="790"/>
            </a:xfrm>
          </p:grpSpPr>
          <p:sp>
            <p:nvSpPr>
              <p:cNvPr id="161" name="Oval 56"/>
              <p:cNvSpPr>
                <a:spLocks noChangeArrowheads="1"/>
              </p:cNvSpPr>
              <p:nvPr/>
            </p:nvSpPr>
            <p:spPr bwMode="auto">
              <a:xfrm>
                <a:off x="2448" y="2448"/>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62" name="Oval 57"/>
              <p:cNvSpPr>
                <a:spLocks noChangeArrowheads="1"/>
              </p:cNvSpPr>
              <p:nvPr/>
            </p:nvSpPr>
            <p:spPr bwMode="auto">
              <a:xfrm>
                <a:off x="3888" y="2688"/>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63" name="Oval 58"/>
              <p:cNvSpPr>
                <a:spLocks noChangeArrowheads="1"/>
              </p:cNvSpPr>
              <p:nvPr/>
            </p:nvSpPr>
            <p:spPr bwMode="auto">
              <a:xfrm>
                <a:off x="3312" y="2400"/>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64" name="Oval 59"/>
              <p:cNvSpPr>
                <a:spLocks noChangeArrowheads="1"/>
              </p:cNvSpPr>
              <p:nvPr/>
            </p:nvSpPr>
            <p:spPr bwMode="auto">
              <a:xfrm>
                <a:off x="4176" y="2208"/>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65" name="Oval 60"/>
              <p:cNvSpPr>
                <a:spLocks noChangeArrowheads="1"/>
              </p:cNvSpPr>
              <p:nvPr/>
            </p:nvSpPr>
            <p:spPr bwMode="auto">
              <a:xfrm>
                <a:off x="3984" y="2400"/>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66" name="Oval 61"/>
              <p:cNvSpPr>
                <a:spLocks noChangeArrowheads="1"/>
              </p:cNvSpPr>
              <p:nvPr/>
            </p:nvSpPr>
            <p:spPr bwMode="auto">
              <a:xfrm>
                <a:off x="3312" y="2208"/>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67" name="Oval 62"/>
              <p:cNvSpPr>
                <a:spLocks noChangeArrowheads="1"/>
              </p:cNvSpPr>
              <p:nvPr/>
            </p:nvSpPr>
            <p:spPr bwMode="auto">
              <a:xfrm>
                <a:off x="2976" y="2304"/>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68" name="Oval 63"/>
              <p:cNvSpPr>
                <a:spLocks noChangeArrowheads="1"/>
              </p:cNvSpPr>
              <p:nvPr/>
            </p:nvSpPr>
            <p:spPr bwMode="auto">
              <a:xfrm>
                <a:off x="2400" y="2112"/>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69" name="Oval 64"/>
              <p:cNvSpPr>
                <a:spLocks noChangeArrowheads="1"/>
              </p:cNvSpPr>
              <p:nvPr/>
            </p:nvSpPr>
            <p:spPr bwMode="auto">
              <a:xfrm>
                <a:off x="2592" y="2688"/>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70" name="Oval 65"/>
              <p:cNvSpPr>
                <a:spLocks noChangeArrowheads="1"/>
              </p:cNvSpPr>
              <p:nvPr/>
            </p:nvSpPr>
            <p:spPr bwMode="auto">
              <a:xfrm rot="10292566">
                <a:off x="3650" y="2220"/>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71" name="Oval 66"/>
              <p:cNvSpPr>
                <a:spLocks noChangeArrowheads="1"/>
              </p:cNvSpPr>
              <p:nvPr/>
            </p:nvSpPr>
            <p:spPr bwMode="auto">
              <a:xfrm rot="10292566">
                <a:off x="2736" y="2304"/>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72" name="Oval 67"/>
              <p:cNvSpPr>
                <a:spLocks noChangeArrowheads="1"/>
              </p:cNvSpPr>
              <p:nvPr/>
            </p:nvSpPr>
            <p:spPr bwMode="auto">
              <a:xfrm rot="10292566">
                <a:off x="3648" y="2496"/>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73" name="Oval 68"/>
              <p:cNvSpPr>
                <a:spLocks noChangeArrowheads="1"/>
              </p:cNvSpPr>
              <p:nvPr/>
            </p:nvSpPr>
            <p:spPr bwMode="auto">
              <a:xfrm rot="10292566">
                <a:off x="2880" y="2640"/>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74" name="Oval 69"/>
              <p:cNvSpPr>
                <a:spLocks noChangeArrowheads="1"/>
              </p:cNvSpPr>
              <p:nvPr/>
            </p:nvSpPr>
            <p:spPr bwMode="auto">
              <a:xfrm rot="10292566">
                <a:off x="3216" y="2736"/>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75" name="Oval 70"/>
              <p:cNvSpPr>
                <a:spLocks noChangeArrowheads="1"/>
              </p:cNvSpPr>
              <p:nvPr/>
            </p:nvSpPr>
            <p:spPr bwMode="auto">
              <a:xfrm rot="10292566">
                <a:off x="3491" y="2777"/>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76" name="Oval 71"/>
              <p:cNvSpPr>
                <a:spLocks noChangeArrowheads="1"/>
              </p:cNvSpPr>
              <p:nvPr/>
            </p:nvSpPr>
            <p:spPr bwMode="auto">
              <a:xfrm rot="10292566">
                <a:off x="4176" y="2592"/>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77" name="Oval 72"/>
              <p:cNvSpPr>
                <a:spLocks noChangeArrowheads="1"/>
              </p:cNvSpPr>
              <p:nvPr/>
            </p:nvSpPr>
            <p:spPr bwMode="auto">
              <a:xfrm rot="10292566">
                <a:off x="4608" y="2496"/>
                <a:ext cx="118" cy="118"/>
              </a:xfrm>
              <a:prstGeom prst="ellipse">
                <a:avLst/>
              </a:prstGeom>
              <a:solidFill>
                <a:srgbClr val="0000FF"/>
              </a:solidFill>
              <a:ln w="9525">
                <a:solidFill>
                  <a:schemeClr val="tx1"/>
                </a:solidFill>
                <a:round/>
                <a:headEnd/>
                <a:tailEnd/>
              </a:ln>
            </p:spPr>
            <p:txBody>
              <a:bodyPr wrap="none" anchor="ctr"/>
              <a:lstStyle/>
              <a:p>
                <a:endParaRPr lang="en-US"/>
              </a:p>
            </p:txBody>
          </p:sp>
          <p:sp>
            <p:nvSpPr>
              <p:cNvPr id="178" name="Oval 73"/>
              <p:cNvSpPr>
                <a:spLocks noChangeArrowheads="1"/>
              </p:cNvSpPr>
              <p:nvPr/>
            </p:nvSpPr>
            <p:spPr bwMode="auto">
              <a:xfrm rot="10292566">
                <a:off x="4512" y="2784"/>
                <a:ext cx="118" cy="118"/>
              </a:xfrm>
              <a:prstGeom prst="ellipse">
                <a:avLst/>
              </a:prstGeom>
              <a:solidFill>
                <a:srgbClr val="0000FF"/>
              </a:solidFill>
              <a:ln w="9525">
                <a:solidFill>
                  <a:schemeClr val="tx1"/>
                </a:solidFill>
                <a:round/>
                <a:headEnd/>
                <a:tailEnd/>
              </a:ln>
            </p:spPr>
            <p:txBody>
              <a:bodyPr wrap="none" anchor="ctr"/>
              <a:lstStyle/>
              <a:p>
                <a:endParaRPr lang="en-US"/>
              </a:p>
            </p:txBody>
          </p:sp>
        </p:grpSp>
        <p:grpSp>
          <p:nvGrpSpPr>
            <p:cNvPr id="27" name="Group 74"/>
            <p:cNvGrpSpPr>
              <a:grpSpLocks/>
            </p:cNvGrpSpPr>
            <p:nvPr/>
          </p:nvGrpSpPr>
          <p:grpSpPr bwMode="auto">
            <a:xfrm>
              <a:off x="5085524" y="2030830"/>
              <a:ext cx="3583053" cy="1405315"/>
              <a:chOff x="2352" y="47"/>
              <a:chExt cx="2544" cy="1057"/>
            </a:xfrm>
          </p:grpSpPr>
          <p:sp>
            <p:nvSpPr>
              <p:cNvPr id="59" name="Rectangle 75"/>
              <p:cNvSpPr>
                <a:spLocks noChangeArrowheads="1"/>
              </p:cNvSpPr>
              <p:nvPr/>
            </p:nvSpPr>
            <p:spPr bwMode="auto">
              <a:xfrm>
                <a:off x="4848" y="14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0" name="Rectangle 76"/>
              <p:cNvSpPr>
                <a:spLocks noChangeArrowheads="1"/>
              </p:cNvSpPr>
              <p:nvPr/>
            </p:nvSpPr>
            <p:spPr bwMode="auto">
              <a:xfrm>
                <a:off x="4656" y="24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 name="Rectangle 77"/>
              <p:cNvSpPr>
                <a:spLocks noChangeArrowheads="1"/>
              </p:cNvSpPr>
              <p:nvPr/>
            </p:nvSpPr>
            <p:spPr bwMode="auto">
              <a:xfrm>
                <a:off x="4848" y="28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 name="Rectangle 78"/>
              <p:cNvSpPr>
                <a:spLocks noChangeArrowheads="1"/>
              </p:cNvSpPr>
              <p:nvPr/>
            </p:nvSpPr>
            <p:spPr bwMode="auto">
              <a:xfrm>
                <a:off x="4656" y="38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3" name="Rectangle 79"/>
              <p:cNvSpPr>
                <a:spLocks noChangeArrowheads="1"/>
              </p:cNvSpPr>
              <p:nvPr/>
            </p:nvSpPr>
            <p:spPr bwMode="auto">
              <a:xfrm>
                <a:off x="4848" y="43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4" name="Rectangle 80"/>
              <p:cNvSpPr>
                <a:spLocks noChangeArrowheads="1"/>
              </p:cNvSpPr>
              <p:nvPr/>
            </p:nvSpPr>
            <p:spPr bwMode="auto">
              <a:xfrm>
                <a:off x="4656" y="52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5" name="Rectangle 81"/>
              <p:cNvSpPr>
                <a:spLocks noChangeArrowheads="1"/>
              </p:cNvSpPr>
              <p:nvPr/>
            </p:nvSpPr>
            <p:spPr bwMode="auto">
              <a:xfrm>
                <a:off x="4848" y="576"/>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6" name="Rectangle 82"/>
              <p:cNvSpPr>
                <a:spLocks noChangeArrowheads="1"/>
              </p:cNvSpPr>
              <p:nvPr/>
            </p:nvSpPr>
            <p:spPr bwMode="auto">
              <a:xfrm>
                <a:off x="4656" y="67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7" name="Rectangle 83"/>
              <p:cNvSpPr>
                <a:spLocks noChangeArrowheads="1"/>
              </p:cNvSpPr>
              <p:nvPr/>
            </p:nvSpPr>
            <p:spPr bwMode="auto">
              <a:xfrm>
                <a:off x="4848" y="72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8" name="Rectangle 84"/>
              <p:cNvSpPr>
                <a:spLocks noChangeArrowheads="1"/>
              </p:cNvSpPr>
              <p:nvPr/>
            </p:nvSpPr>
            <p:spPr bwMode="auto">
              <a:xfrm>
                <a:off x="4656" y="816"/>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9" name="Rectangle 85"/>
              <p:cNvSpPr>
                <a:spLocks noChangeArrowheads="1"/>
              </p:cNvSpPr>
              <p:nvPr/>
            </p:nvSpPr>
            <p:spPr bwMode="auto">
              <a:xfrm>
                <a:off x="4848" y="86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 name="Rectangle 86"/>
              <p:cNvSpPr>
                <a:spLocks noChangeArrowheads="1"/>
              </p:cNvSpPr>
              <p:nvPr/>
            </p:nvSpPr>
            <p:spPr bwMode="auto">
              <a:xfrm>
                <a:off x="4656" y="96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 name="Rectangle 87"/>
              <p:cNvSpPr>
                <a:spLocks noChangeArrowheads="1"/>
              </p:cNvSpPr>
              <p:nvPr/>
            </p:nvSpPr>
            <p:spPr bwMode="auto">
              <a:xfrm>
                <a:off x="4560" y="38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2" name="Rectangle 88"/>
              <p:cNvSpPr>
                <a:spLocks noChangeArrowheads="1"/>
              </p:cNvSpPr>
              <p:nvPr/>
            </p:nvSpPr>
            <p:spPr bwMode="auto">
              <a:xfrm>
                <a:off x="4752" y="576"/>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3" name="Rectangle 89"/>
              <p:cNvSpPr>
                <a:spLocks noChangeArrowheads="1"/>
              </p:cNvSpPr>
              <p:nvPr/>
            </p:nvSpPr>
            <p:spPr bwMode="auto">
              <a:xfrm>
                <a:off x="4560" y="67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4" name="Rectangle 90"/>
              <p:cNvSpPr>
                <a:spLocks noChangeArrowheads="1"/>
              </p:cNvSpPr>
              <p:nvPr/>
            </p:nvSpPr>
            <p:spPr bwMode="auto">
              <a:xfrm>
                <a:off x="4752" y="86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5" name="Rectangle 91"/>
              <p:cNvSpPr>
                <a:spLocks noChangeArrowheads="1"/>
              </p:cNvSpPr>
              <p:nvPr/>
            </p:nvSpPr>
            <p:spPr bwMode="auto">
              <a:xfrm>
                <a:off x="4416" y="19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6" name="Rectangle 92"/>
              <p:cNvSpPr>
                <a:spLocks noChangeArrowheads="1"/>
              </p:cNvSpPr>
              <p:nvPr/>
            </p:nvSpPr>
            <p:spPr bwMode="auto">
              <a:xfrm>
                <a:off x="4224" y="28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7" name="Rectangle 93"/>
              <p:cNvSpPr>
                <a:spLocks noChangeArrowheads="1"/>
              </p:cNvSpPr>
              <p:nvPr/>
            </p:nvSpPr>
            <p:spPr bwMode="auto">
              <a:xfrm>
                <a:off x="4416" y="336"/>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8" name="Rectangle 94"/>
              <p:cNvSpPr>
                <a:spLocks noChangeArrowheads="1"/>
              </p:cNvSpPr>
              <p:nvPr/>
            </p:nvSpPr>
            <p:spPr bwMode="auto">
              <a:xfrm>
                <a:off x="4224" y="43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9" name="Rectangle 95"/>
              <p:cNvSpPr>
                <a:spLocks noChangeArrowheads="1"/>
              </p:cNvSpPr>
              <p:nvPr/>
            </p:nvSpPr>
            <p:spPr bwMode="auto">
              <a:xfrm>
                <a:off x="4416" y="48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0" name="Rectangle 96"/>
              <p:cNvSpPr>
                <a:spLocks noChangeArrowheads="1"/>
              </p:cNvSpPr>
              <p:nvPr/>
            </p:nvSpPr>
            <p:spPr bwMode="auto">
              <a:xfrm>
                <a:off x="4128" y="28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1" name="Rectangle 97"/>
              <p:cNvSpPr>
                <a:spLocks noChangeArrowheads="1"/>
              </p:cNvSpPr>
              <p:nvPr/>
            </p:nvSpPr>
            <p:spPr bwMode="auto">
              <a:xfrm>
                <a:off x="4320" y="48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2" name="Rectangle 98"/>
              <p:cNvSpPr>
                <a:spLocks noChangeArrowheads="1"/>
              </p:cNvSpPr>
              <p:nvPr/>
            </p:nvSpPr>
            <p:spPr bwMode="auto">
              <a:xfrm>
                <a:off x="4416" y="62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3" name="Rectangle 99"/>
              <p:cNvSpPr>
                <a:spLocks noChangeArrowheads="1"/>
              </p:cNvSpPr>
              <p:nvPr/>
            </p:nvSpPr>
            <p:spPr bwMode="auto">
              <a:xfrm>
                <a:off x="4224" y="72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4" name="Rectangle 100"/>
              <p:cNvSpPr>
                <a:spLocks noChangeArrowheads="1"/>
              </p:cNvSpPr>
              <p:nvPr/>
            </p:nvSpPr>
            <p:spPr bwMode="auto">
              <a:xfrm>
                <a:off x="4416" y="76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5" name="Rectangle 101"/>
              <p:cNvSpPr>
                <a:spLocks noChangeArrowheads="1"/>
              </p:cNvSpPr>
              <p:nvPr/>
            </p:nvSpPr>
            <p:spPr bwMode="auto">
              <a:xfrm>
                <a:off x="4224" y="86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6" name="Rectangle 102"/>
              <p:cNvSpPr>
                <a:spLocks noChangeArrowheads="1"/>
              </p:cNvSpPr>
              <p:nvPr/>
            </p:nvSpPr>
            <p:spPr bwMode="auto">
              <a:xfrm>
                <a:off x="4416" y="91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7" name="Rectangle 103"/>
              <p:cNvSpPr>
                <a:spLocks noChangeArrowheads="1"/>
              </p:cNvSpPr>
              <p:nvPr/>
            </p:nvSpPr>
            <p:spPr bwMode="auto">
              <a:xfrm>
                <a:off x="4128" y="72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8" name="Rectangle 104"/>
              <p:cNvSpPr>
                <a:spLocks noChangeArrowheads="1"/>
              </p:cNvSpPr>
              <p:nvPr/>
            </p:nvSpPr>
            <p:spPr bwMode="auto">
              <a:xfrm>
                <a:off x="4320" y="91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9" name="Rectangle 105"/>
              <p:cNvSpPr>
                <a:spLocks noChangeArrowheads="1"/>
              </p:cNvSpPr>
              <p:nvPr/>
            </p:nvSpPr>
            <p:spPr bwMode="auto">
              <a:xfrm>
                <a:off x="3984" y="48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0" name="Rectangle 106"/>
              <p:cNvSpPr>
                <a:spLocks noChangeArrowheads="1"/>
              </p:cNvSpPr>
              <p:nvPr/>
            </p:nvSpPr>
            <p:spPr bwMode="auto">
              <a:xfrm>
                <a:off x="4176" y="52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1" name="Rectangle 107"/>
              <p:cNvSpPr>
                <a:spLocks noChangeArrowheads="1"/>
              </p:cNvSpPr>
              <p:nvPr/>
            </p:nvSpPr>
            <p:spPr bwMode="auto">
              <a:xfrm>
                <a:off x="3984" y="62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 name="Rectangle 108"/>
              <p:cNvSpPr>
                <a:spLocks noChangeArrowheads="1"/>
              </p:cNvSpPr>
              <p:nvPr/>
            </p:nvSpPr>
            <p:spPr bwMode="auto">
              <a:xfrm>
                <a:off x="4080" y="52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3" name="Rectangle 109"/>
              <p:cNvSpPr>
                <a:spLocks noChangeArrowheads="1"/>
              </p:cNvSpPr>
              <p:nvPr/>
            </p:nvSpPr>
            <p:spPr bwMode="auto">
              <a:xfrm>
                <a:off x="3984" y="91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4" name="Rectangle 110"/>
              <p:cNvSpPr>
                <a:spLocks noChangeArrowheads="1"/>
              </p:cNvSpPr>
              <p:nvPr/>
            </p:nvSpPr>
            <p:spPr bwMode="auto">
              <a:xfrm>
                <a:off x="4176" y="96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5" name="Rectangle 111"/>
              <p:cNvSpPr>
                <a:spLocks noChangeArrowheads="1"/>
              </p:cNvSpPr>
              <p:nvPr/>
            </p:nvSpPr>
            <p:spPr bwMode="auto">
              <a:xfrm>
                <a:off x="3984" y="1056"/>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6" name="Rectangle 112"/>
              <p:cNvSpPr>
                <a:spLocks noChangeArrowheads="1"/>
              </p:cNvSpPr>
              <p:nvPr/>
            </p:nvSpPr>
            <p:spPr bwMode="auto">
              <a:xfrm>
                <a:off x="4080" y="96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7" name="Rectangle 113"/>
              <p:cNvSpPr>
                <a:spLocks noChangeArrowheads="1"/>
              </p:cNvSpPr>
              <p:nvPr/>
            </p:nvSpPr>
            <p:spPr bwMode="auto">
              <a:xfrm>
                <a:off x="3792" y="24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8" name="Rectangle 114"/>
              <p:cNvSpPr>
                <a:spLocks noChangeArrowheads="1"/>
              </p:cNvSpPr>
              <p:nvPr/>
            </p:nvSpPr>
            <p:spPr bwMode="auto">
              <a:xfrm>
                <a:off x="3984" y="28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9" name="Rectangle 115"/>
              <p:cNvSpPr>
                <a:spLocks noChangeArrowheads="1"/>
              </p:cNvSpPr>
              <p:nvPr/>
            </p:nvSpPr>
            <p:spPr bwMode="auto">
              <a:xfrm>
                <a:off x="3792" y="38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0" name="Rectangle 116"/>
              <p:cNvSpPr>
                <a:spLocks noChangeArrowheads="1"/>
              </p:cNvSpPr>
              <p:nvPr/>
            </p:nvSpPr>
            <p:spPr bwMode="auto">
              <a:xfrm>
                <a:off x="3888" y="28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1" name="Rectangle 117"/>
              <p:cNvSpPr>
                <a:spLocks noChangeArrowheads="1"/>
              </p:cNvSpPr>
              <p:nvPr/>
            </p:nvSpPr>
            <p:spPr bwMode="auto">
              <a:xfrm rot="10800000">
                <a:off x="2832" y="96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2" name="Rectangle 118"/>
              <p:cNvSpPr>
                <a:spLocks noChangeArrowheads="1"/>
              </p:cNvSpPr>
              <p:nvPr/>
            </p:nvSpPr>
            <p:spPr bwMode="auto">
              <a:xfrm rot="10800000">
                <a:off x="3024" y="86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3" name="Rectangle 119"/>
              <p:cNvSpPr>
                <a:spLocks noChangeArrowheads="1"/>
              </p:cNvSpPr>
              <p:nvPr/>
            </p:nvSpPr>
            <p:spPr bwMode="auto">
              <a:xfrm rot="10800000">
                <a:off x="2832" y="816"/>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4" name="Rectangle 120"/>
              <p:cNvSpPr>
                <a:spLocks noChangeArrowheads="1"/>
              </p:cNvSpPr>
              <p:nvPr/>
            </p:nvSpPr>
            <p:spPr bwMode="auto">
              <a:xfrm rot="10800000">
                <a:off x="3024" y="72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5" name="Rectangle 121"/>
              <p:cNvSpPr>
                <a:spLocks noChangeArrowheads="1"/>
              </p:cNvSpPr>
              <p:nvPr/>
            </p:nvSpPr>
            <p:spPr bwMode="auto">
              <a:xfrm rot="10800000">
                <a:off x="2832" y="67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6" name="Rectangle 122"/>
              <p:cNvSpPr>
                <a:spLocks noChangeArrowheads="1"/>
              </p:cNvSpPr>
              <p:nvPr/>
            </p:nvSpPr>
            <p:spPr bwMode="auto">
              <a:xfrm rot="10800000">
                <a:off x="3024" y="576"/>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7" name="Rectangle 123"/>
              <p:cNvSpPr>
                <a:spLocks noChangeArrowheads="1"/>
              </p:cNvSpPr>
              <p:nvPr/>
            </p:nvSpPr>
            <p:spPr bwMode="auto">
              <a:xfrm rot="10800000">
                <a:off x="2832" y="52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8" name="Rectangle 124"/>
              <p:cNvSpPr>
                <a:spLocks noChangeArrowheads="1"/>
              </p:cNvSpPr>
              <p:nvPr/>
            </p:nvSpPr>
            <p:spPr bwMode="auto">
              <a:xfrm rot="10800000">
                <a:off x="3024" y="43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9" name="Rectangle 125"/>
              <p:cNvSpPr>
                <a:spLocks noChangeArrowheads="1"/>
              </p:cNvSpPr>
              <p:nvPr/>
            </p:nvSpPr>
            <p:spPr bwMode="auto">
              <a:xfrm rot="10800000">
                <a:off x="2832" y="38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0" name="Rectangle 126"/>
              <p:cNvSpPr>
                <a:spLocks noChangeArrowheads="1"/>
              </p:cNvSpPr>
              <p:nvPr/>
            </p:nvSpPr>
            <p:spPr bwMode="auto">
              <a:xfrm rot="10800000">
                <a:off x="3024" y="28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1" name="Rectangle 127"/>
              <p:cNvSpPr>
                <a:spLocks noChangeArrowheads="1"/>
              </p:cNvSpPr>
              <p:nvPr/>
            </p:nvSpPr>
            <p:spPr bwMode="auto">
              <a:xfrm rot="10800000">
                <a:off x="2832" y="24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2" name="Rectangle 128"/>
              <p:cNvSpPr>
                <a:spLocks noChangeArrowheads="1"/>
              </p:cNvSpPr>
              <p:nvPr/>
            </p:nvSpPr>
            <p:spPr bwMode="auto">
              <a:xfrm rot="10800000">
                <a:off x="3024" y="14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3" name="Rectangle 129"/>
              <p:cNvSpPr>
                <a:spLocks noChangeArrowheads="1"/>
              </p:cNvSpPr>
              <p:nvPr/>
            </p:nvSpPr>
            <p:spPr bwMode="auto">
              <a:xfrm rot="10800000">
                <a:off x="3120" y="72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4" name="Rectangle 130"/>
              <p:cNvSpPr>
                <a:spLocks noChangeArrowheads="1"/>
              </p:cNvSpPr>
              <p:nvPr/>
            </p:nvSpPr>
            <p:spPr bwMode="auto">
              <a:xfrm rot="10800000">
                <a:off x="2928" y="52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5" name="Rectangle 131"/>
              <p:cNvSpPr>
                <a:spLocks noChangeArrowheads="1"/>
              </p:cNvSpPr>
              <p:nvPr/>
            </p:nvSpPr>
            <p:spPr bwMode="auto">
              <a:xfrm rot="10800000">
                <a:off x="3120" y="43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6" name="Rectangle 132"/>
              <p:cNvSpPr>
                <a:spLocks noChangeArrowheads="1"/>
              </p:cNvSpPr>
              <p:nvPr/>
            </p:nvSpPr>
            <p:spPr bwMode="auto">
              <a:xfrm rot="10800000">
                <a:off x="2928" y="24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7" name="Rectangle 133"/>
              <p:cNvSpPr>
                <a:spLocks noChangeArrowheads="1"/>
              </p:cNvSpPr>
              <p:nvPr/>
            </p:nvSpPr>
            <p:spPr bwMode="auto">
              <a:xfrm rot="10800000">
                <a:off x="3264" y="91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8" name="Rectangle 134"/>
              <p:cNvSpPr>
                <a:spLocks noChangeArrowheads="1"/>
              </p:cNvSpPr>
              <p:nvPr/>
            </p:nvSpPr>
            <p:spPr bwMode="auto">
              <a:xfrm rot="10800000">
                <a:off x="3456" y="816"/>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9" name="Rectangle 135"/>
              <p:cNvSpPr>
                <a:spLocks noChangeArrowheads="1"/>
              </p:cNvSpPr>
              <p:nvPr/>
            </p:nvSpPr>
            <p:spPr bwMode="auto">
              <a:xfrm rot="10800000">
                <a:off x="3264" y="76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0" name="Rectangle 136"/>
              <p:cNvSpPr>
                <a:spLocks noChangeArrowheads="1"/>
              </p:cNvSpPr>
              <p:nvPr/>
            </p:nvSpPr>
            <p:spPr bwMode="auto">
              <a:xfrm rot="10800000">
                <a:off x="3456" y="67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1" name="Rectangle 137"/>
              <p:cNvSpPr>
                <a:spLocks noChangeArrowheads="1"/>
              </p:cNvSpPr>
              <p:nvPr/>
            </p:nvSpPr>
            <p:spPr bwMode="auto">
              <a:xfrm rot="10800000">
                <a:off x="3264" y="62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2" name="Rectangle 138"/>
              <p:cNvSpPr>
                <a:spLocks noChangeArrowheads="1"/>
              </p:cNvSpPr>
              <p:nvPr/>
            </p:nvSpPr>
            <p:spPr bwMode="auto">
              <a:xfrm rot="10800000">
                <a:off x="3552" y="815"/>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3" name="Rectangle 139"/>
              <p:cNvSpPr>
                <a:spLocks noChangeArrowheads="1"/>
              </p:cNvSpPr>
              <p:nvPr/>
            </p:nvSpPr>
            <p:spPr bwMode="auto">
              <a:xfrm rot="10800000">
                <a:off x="3360" y="62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4" name="Rectangle 140"/>
              <p:cNvSpPr>
                <a:spLocks noChangeArrowheads="1"/>
              </p:cNvSpPr>
              <p:nvPr/>
            </p:nvSpPr>
            <p:spPr bwMode="auto">
              <a:xfrm rot="10800000">
                <a:off x="3264" y="479"/>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5" name="Rectangle 141"/>
              <p:cNvSpPr>
                <a:spLocks noChangeArrowheads="1"/>
              </p:cNvSpPr>
              <p:nvPr/>
            </p:nvSpPr>
            <p:spPr bwMode="auto">
              <a:xfrm rot="10800000">
                <a:off x="3456" y="383"/>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6" name="Rectangle 142"/>
              <p:cNvSpPr>
                <a:spLocks noChangeArrowheads="1"/>
              </p:cNvSpPr>
              <p:nvPr/>
            </p:nvSpPr>
            <p:spPr bwMode="auto">
              <a:xfrm rot="10800000">
                <a:off x="3264" y="335"/>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7" name="Rectangle 143"/>
              <p:cNvSpPr>
                <a:spLocks noChangeArrowheads="1"/>
              </p:cNvSpPr>
              <p:nvPr/>
            </p:nvSpPr>
            <p:spPr bwMode="auto">
              <a:xfrm rot="10800000">
                <a:off x="3456" y="239"/>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8" name="Rectangle 144"/>
              <p:cNvSpPr>
                <a:spLocks noChangeArrowheads="1"/>
              </p:cNvSpPr>
              <p:nvPr/>
            </p:nvSpPr>
            <p:spPr bwMode="auto">
              <a:xfrm rot="10800000">
                <a:off x="3264" y="191"/>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9" name="Rectangle 145"/>
              <p:cNvSpPr>
                <a:spLocks noChangeArrowheads="1"/>
              </p:cNvSpPr>
              <p:nvPr/>
            </p:nvSpPr>
            <p:spPr bwMode="auto">
              <a:xfrm rot="10800000">
                <a:off x="3552" y="383"/>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0" name="Rectangle 146"/>
              <p:cNvSpPr>
                <a:spLocks noChangeArrowheads="1"/>
              </p:cNvSpPr>
              <p:nvPr/>
            </p:nvSpPr>
            <p:spPr bwMode="auto">
              <a:xfrm rot="10800000">
                <a:off x="3360" y="191"/>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1" name="Rectangle 147"/>
              <p:cNvSpPr>
                <a:spLocks noChangeArrowheads="1"/>
              </p:cNvSpPr>
              <p:nvPr/>
            </p:nvSpPr>
            <p:spPr bwMode="auto">
              <a:xfrm rot="10800000">
                <a:off x="3696" y="623"/>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2" name="Rectangle 148"/>
              <p:cNvSpPr>
                <a:spLocks noChangeArrowheads="1"/>
              </p:cNvSpPr>
              <p:nvPr/>
            </p:nvSpPr>
            <p:spPr bwMode="auto">
              <a:xfrm rot="10800000">
                <a:off x="3504" y="575"/>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3" name="Rectangle 149"/>
              <p:cNvSpPr>
                <a:spLocks noChangeArrowheads="1"/>
              </p:cNvSpPr>
              <p:nvPr/>
            </p:nvSpPr>
            <p:spPr bwMode="auto">
              <a:xfrm rot="10800000">
                <a:off x="3696" y="479"/>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4" name="Rectangle 150"/>
              <p:cNvSpPr>
                <a:spLocks noChangeArrowheads="1"/>
              </p:cNvSpPr>
              <p:nvPr/>
            </p:nvSpPr>
            <p:spPr bwMode="auto">
              <a:xfrm rot="10800000">
                <a:off x="3600" y="575"/>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5" name="Rectangle 151"/>
              <p:cNvSpPr>
                <a:spLocks noChangeArrowheads="1"/>
              </p:cNvSpPr>
              <p:nvPr/>
            </p:nvSpPr>
            <p:spPr bwMode="auto">
              <a:xfrm rot="10800000">
                <a:off x="3696" y="191"/>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6" name="Rectangle 152"/>
              <p:cNvSpPr>
                <a:spLocks noChangeArrowheads="1"/>
              </p:cNvSpPr>
              <p:nvPr/>
            </p:nvSpPr>
            <p:spPr bwMode="auto">
              <a:xfrm rot="10800000">
                <a:off x="3504" y="143"/>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7" name="Rectangle 153"/>
              <p:cNvSpPr>
                <a:spLocks noChangeArrowheads="1"/>
              </p:cNvSpPr>
              <p:nvPr/>
            </p:nvSpPr>
            <p:spPr bwMode="auto">
              <a:xfrm rot="10800000">
                <a:off x="3696" y="47"/>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8" name="Rectangle 154"/>
              <p:cNvSpPr>
                <a:spLocks noChangeArrowheads="1"/>
              </p:cNvSpPr>
              <p:nvPr/>
            </p:nvSpPr>
            <p:spPr bwMode="auto">
              <a:xfrm rot="10800000">
                <a:off x="3600" y="143"/>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9" name="Rectangle 155"/>
              <p:cNvSpPr>
                <a:spLocks noChangeArrowheads="1"/>
              </p:cNvSpPr>
              <p:nvPr/>
            </p:nvSpPr>
            <p:spPr bwMode="auto">
              <a:xfrm rot="10800000">
                <a:off x="3888" y="863"/>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0" name="Rectangle 156"/>
              <p:cNvSpPr>
                <a:spLocks noChangeArrowheads="1"/>
              </p:cNvSpPr>
              <p:nvPr/>
            </p:nvSpPr>
            <p:spPr bwMode="auto">
              <a:xfrm rot="10800000">
                <a:off x="3696" y="815"/>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1" name="Rectangle 157"/>
              <p:cNvSpPr>
                <a:spLocks noChangeArrowheads="1"/>
              </p:cNvSpPr>
              <p:nvPr/>
            </p:nvSpPr>
            <p:spPr bwMode="auto">
              <a:xfrm rot="10800000">
                <a:off x="3888" y="719"/>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2" name="Rectangle 158"/>
              <p:cNvSpPr>
                <a:spLocks noChangeArrowheads="1"/>
              </p:cNvSpPr>
              <p:nvPr/>
            </p:nvSpPr>
            <p:spPr bwMode="auto">
              <a:xfrm rot="10800000">
                <a:off x="3792" y="815"/>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3" name="Rectangle 159"/>
              <p:cNvSpPr>
                <a:spLocks noChangeArrowheads="1"/>
              </p:cNvSpPr>
              <p:nvPr/>
            </p:nvSpPr>
            <p:spPr bwMode="auto">
              <a:xfrm>
                <a:off x="2688" y="19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4" name="Rectangle 160"/>
              <p:cNvSpPr>
                <a:spLocks noChangeArrowheads="1"/>
              </p:cNvSpPr>
              <p:nvPr/>
            </p:nvSpPr>
            <p:spPr bwMode="auto">
              <a:xfrm>
                <a:off x="2688" y="336"/>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5" name="Rectangle 161"/>
              <p:cNvSpPr>
                <a:spLocks noChangeArrowheads="1"/>
              </p:cNvSpPr>
              <p:nvPr/>
            </p:nvSpPr>
            <p:spPr bwMode="auto">
              <a:xfrm>
                <a:off x="2592" y="19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6" name="Rectangle 162"/>
              <p:cNvSpPr>
                <a:spLocks noChangeArrowheads="1"/>
              </p:cNvSpPr>
              <p:nvPr/>
            </p:nvSpPr>
            <p:spPr bwMode="auto">
              <a:xfrm>
                <a:off x="2688" y="62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7" name="Rectangle 163"/>
              <p:cNvSpPr>
                <a:spLocks noChangeArrowheads="1"/>
              </p:cNvSpPr>
              <p:nvPr/>
            </p:nvSpPr>
            <p:spPr bwMode="auto">
              <a:xfrm>
                <a:off x="2688" y="76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8" name="Rectangle 164"/>
              <p:cNvSpPr>
                <a:spLocks noChangeArrowheads="1"/>
              </p:cNvSpPr>
              <p:nvPr/>
            </p:nvSpPr>
            <p:spPr bwMode="auto">
              <a:xfrm>
                <a:off x="2592" y="62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9" name="Rectangle 165"/>
              <p:cNvSpPr>
                <a:spLocks noChangeArrowheads="1"/>
              </p:cNvSpPr>
              <p:nvPr/>
            </p:nvSpPr>
            <p:spPr bwMode="auto">
              <a:xfrm>
                <a:off x="2448" y="38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0" name="Rectangle 166"/>
              <p:cNvSpPr>
                <a:spLocks noChangeArrowheads="1"/>
              </p:cNvSpPr>
              <p:nvPr/>
            </p:nvSpPr>
            <p:spPr bwMode="auto">
              <a:xfrm>
                <a:off x="2640" y="43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1" name="Rectangle 167"/>
              <p:cNvSpPr>
                <a:spLocks noChangeArrowheads="1"/>
              </p:cNvSpPr>
              <p:nvPr/>
            </p:nvSpPr>
            <p:spPr bwMode="auto">
              <a:xfrm>
                <a:off x="2448" y="528"/>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2" name="Rectangle 168"/>
              <p:cNvSpPr>
                <a:spLocks noChangeArrowheads="1"/>
              </p:cNvSpPr>
              <p:nvPr/>
            </p:nvSpPr>
            <p:spPr bwMode="auto">
              <a:xfrm>
                <a:off x="2544" y="43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3" name="Rectangle 169"/>
              <p:cNvSpPr>
                <a:spLocks noChangeArrowheads="1"/>
              </p:cNvSpPr>
              <p:nvPr/>
            </p:nvSpPr>
            <p:spPr bwMode="auto">
              <a:xfrm>
                <a:off x="2448" y="816"/>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4" name="Rectangle 170"/>
              <p:cNvSpPr>
                <a:spLocks noChangeArrowheads="1"/>
              </p:cNvSpPr>
              <p:nvPr/>
            </p:nvSpPr>
            <p:spPr bwMode="auto">
              <a:xfrm>
                <a:off x="2640" y="86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5" name="Rectangle 171"/>
              <p:cNvSpPr>
                <a:spLocks noChangeArrowheads="1"/>
              </p:cNvSpPr>
              <p:nvPr/>
            </p:nvSpPr>
            <p:spPr bwMode="auto">
              <a:xfrm>
                <a:off x="2448" y="960"/>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6" name="Rectangle 172"/>
              <p:cNvSpPr>
                <a:spLocks noChangeArrowheads="1"/>
              </p:cNvSpPr>
              <p:nvPr/>
            </p:nvSpPr>
            <p:spPr bwMode="auto">
              <a:xfrm>
                <a:off x="2544" y="864"/>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7" name="Rectangle 173"/>
              <p:cNvSpPr>
                <a:spLocks noChangeArrowheads="1"/>
              </p:cNvSpPr>
              <p:nvPr/>
            </p:nvSpPr>
            <p:spPr bwMode="auto">
              <a:xfrm>
                <a:off x="2448" y="19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8" name="Rectangle 174"/>
              <p:cNvSpPr>
                <a:spLocks noChangeArrowheads="1"/>
              </p:cNvSpPr>
              <p:nvPr/>
            </p:nvSpPr>
            <p:spPr bwMode="auto">
              <a:xfrm>
                <a:off x="2352" y="192"/>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9" name="Rectangle 175"/>
              <p:cNvSpPr>
                <a:spLocks noChangeArrowheads="1"/>
              </p:cNvSpPr>
              <p:nvPr/>
            </p:nvSpPr>
            <p:spPr bwMode="auto">
              <a:xfrm rot="10800000">
                <a:off x="2352" y="767"/>
                <a:ext cx="48"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60" name="Rectangle 176"/>
              <p:cNvSpPr>
                <a:spLocks noChangeArrowheads="1"/>
              </p:cNvSpPr>
              <p:nvPr/>
            </p:nvSpPr>
            <p:spPr bwMode="auto">
              <a:xfrm rot="10800000">
                <a:off x="2352" y="623"/>
                <a:ext cx="48" cy="48"/>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28" name="Group 177"/>
            <p:cNvGrpSpPr>
              <a:grpSpLocks/>
            </p:cNvGrpSpPr>
            <p:nvPr/>
          </p:nvGrpSpPr>
          <p:grpSpPr bwMode="auto">
            <a:xfrm>
              <a:off x="5491153" y="2159794"/>
              <a:ext cx="2907005" cy="1276350"/>
              <a:chOff x="2592" y="2208"/>
              <a:chExt cx="2064" cy="960"/>
            </a:xfrm>
          </p:grpSpPr>
          <p:sp>
            <p:nvSpPr>
              <p:cNvPr id="37" name="Oval 178"/>
              <p:cNvSpPr>
                <a:spLocks noChangeArrowheads="1"/>
              </p:cNvSpPr>
              <p:nvPr/>
            </p:nvSpPr>
            <p:spPr bwMode="auto">
              <a:xfrm>
                <a:off x="3963" y="2325"/>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38" name="Oval 179"/>
              <p:cNvSpPr>
                <a:spLocks noChangeArrowheads="1"/>
              </p:cNvSpPr>
              <p:nvPr/>
            </p:nvSpPr>
            <p:spPr bwMode="auto">
              <a:xfrm>
                <a:off x="4237" y="2403"/>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39" name="Oval 180"/>
              <p:cNvSpPr>
                <a:spLocks noChangeArrowheads="1"/>
              </p:cNvSpPr>
              <p:nvPr/>
            </p:nvSpPr>
            <p:spPr bwMode="auto">
              <a:xfrm>
                <a:off x="3140" y="2442"/>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40" name="Oval 181"/>
              <p:cNvSpPr>
                <a:spLocks noChangeArrowheads="1"/>
              </p:cNvSpPr>
              <p:nvPr/>
            </p:nvSpPr>
            <p:spPr bwMode="auto">
              <a:xfrm>
                <a:off x="2957" y="2558"/>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41" name="Oval 182"/>
              <p:cNvSpPr>
                <a:spLocks noChangeArrowheads="1"/>
              </p:cNvSpPr>
              <p:nvPr/>
            </p:nvSpPr>
            <p:spPr bwMode="auto">
              <a:xfrm>
                <a:off x="3506" y="2752"/>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42" name="Oval 183"/>
              <p:cNvSpPr>
                <a:spLocks noChangeArrowheads="1"/>
              </p:cNvSpPr>
              <p:nvPr/>
            </p:nvSpPr>
            <p:spPr bwMode="auto">
              <a:xfrm>
                <a:off x="3780" y="2908"/>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43" name="Oval 184"/>
              <p:cNvSpPr>
                <a:spLocks noChangeArrowheads="1"/>
              </p:cNvSpPr>
              <p:nvPr/>
            </p:nvSpPr>
            <p:spPr bwMode="auto">
              <a:xfrm>
                <a:off x="4146" y="2986"/>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44" name="Oval 185"/>
              <p:cNvSpPr>
                <a:spLocks noChangeArrowheads="1"/>
              </p:cNvSpPr>
              <p:nvPr/>
            </p:nvSpPr>
            <p:spPr bwMode="auto">
              <a:xfrm>
                <a:off x="3689" y="2519"/>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45" name="Oval 186"/>
              <p:cNvSpPr>
                <a:spLocks noChangeArrowheads="1"/>
              </p:cNvSpPr>
              <p:nvPr/>
            </p:nvSpPr>
            <p:spPr bwMode="auto">
              <a:xfrm>
                <a:off x="4054" y="2675"/>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46" name="Oval 187"/>
              <p:cNvSpPr>
                <a:spLocks noChangeArrowheads="1"/>
              </p:cNvSpPr>
              <p:nvPr/>
            </p:nvSpPr>
            <p:spPr bwMode="auto">
              <a:xfrm>
                <a:off x="2774" y="2714"/>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47" name="Oval 188"/>
              <p:cNvSpPr>
                <a:spLocks noChangeArrowheads="1"/>
              </p:cNvSpPr>
              <p:nvPr/>
            </p:nvSpPr>
            <p:spPr bwMode="auto">
              <a:xfrm>
                <a:off x="3232" y="2791"/>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48" name="Oval 189"/>
              <p:cNvSpPr>
                <a:spLocks noChangeArrowheads="1"/>
              </p:cNvSpPr>
              <p:nvPr/>
            </p:nvSpPr>
            <p:spPr bwMode="auto">
              <a:xfrm>
                <a:off x="4329" y="2480"/>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49" name="Oval 190"/>
              <p:cNvSpPr>
                <a:spLocks noChangeArrowheads="1"/>
              </p:cNvSpPr>
              <p:nvPr/>
            </p:nvSpPr>
            <p:spPr bwMode="auto">
              <a:xfrm>
                <a:off x="4512" y="2208"/>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50" name="Oval 191"/>
              <p:cNvSpPr>
                <a:spLocks noChangeArrowheads="1"/>
              </p:cNvSpPr>
              <p:nvPr/>
            </p:nvSpPr>
            <p:spPr bwMode="auto">
              <a:xfrm>
                <a:off x="3049" y="2597"/>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51" name="Oval 192"/>
              <p:cNvSpPr>
                <a:spLocks noChangeArrowheads="1"/>
              </p:cNvSpPr>
              <p:nvPr/>
            </p:nvSpPr>
            <p:spPr bwMode="auto">
              <a:xfrm>
                <a:off x="2592" y="2636"/>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52" name="Oval 193"/>
              <p:cNvSpPr>
                <a:spLocks noChangeArrowheads="1"/>
              </p:cNvSpPr>
              <p:nvPr/>
            </p:nvSpPr>
            <p:spPr bwMode="auto">
              <a:xfrm>
                <a:off x="3872" y="2947"/>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53" name="Oval 194"/>
              <p:cNvSpPr>
                <a:spLocks noChangeArrowheads="1"/>
              </p:cNvSpPr>
              <p:nvPr/>
            </p:nvSpPr>
            <p:spPr bwMode="auto">
              <a:xfrm>
                <a:off x="2866" y="2247"/>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54" name="Oval 195"/>
              <p:cNvSpPr>
                <a:spLocks noChangeArrowheads="1"/>
              </p:cNvSpPr>
              <p:nvPr/>
            </p:nvSpPr>
            <p:spPr bwMode="auto">
              <a:xfrm>
                <a:off x="3597" y="3024"/>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55" name="Oval 196"/>
              <p:cNvSpPr>
                <a:spLocks noChangeArrowheads="1"/>
              </p:cNvSpPr>
              <p:nvPr/>
            </p:nvSpPr>
            <p:spPr bwMode="auto">
              <a:xfrm>
                <a:off x="3414" y="2364"/>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56" name="Oval 197"/>
              <p:cNvSpPr>
                <a:spLocks noChangeArrowheads="1"/>
              </p:cNvSpPr>
              <p:nvPr/>
            </p:nvSpPr>
            <p:spPr bwMode="auto">
              <a:xfrm>
                <a:off x="4420" y="2830"/>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57" name="Oval 198"/>
              <p:cNvSpPr>
                <a:spLocks noChangeArrowheads="1"/>
              </p:cNvSpPr>
              <p:nvPr/>
            </p:nvSpPr>
            <p:spPr bwMode="auto">
              <a:xfrm>
                <a:off x="3323" y="2869"/>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58" name="Oval 199"/>
              <p:cNvSpPr>
                <a:spLocks noChangeArrowheads="1"/>
              </p:cNvSpPr>
              <p:nvPr/>
            </p:nvSpPr>
            <p:spPr bwMode="auto">
              <a:xfrm>
                <a:off x="2683" y="2286"/>
                <a:ext cx="144" cy="144"/>
              </a:xfrm>
              <a:prstGeom prst="ellipse">
                <a:avLst/>
              </a:prstGeom>
              <a:solidFill>
                <a:srgbClr val="00FF00"/>
              </a:solidFill>
              <a:ln w="9525">
                <a:solidFill>
                  <a:schemeClr val="tx1"/>
                </a:solidFill>
                <a:round/>
                <a:headEnd/>
                <a:tailEnd/>
              </a:ln>
            </p:spPr>
            <p:txBody>
              <a:bodyPr wrap="none" anchor="ctr"/>
              <a:lstStyle/>
              <a:p>
                <a:endParaRPr lang="en-US"/>
              </a:p>
            </p:txBody>
          </p:sp>
        </p:grpSp>
        <p:grpSp>
          <p:nvGrpSpPr>
            <p:cNvPr id="29" name="Group 200"/>
            <p:cNvGrpSpPr>
              <a:grpSpLocks/>
            </p:cNvGrpSpPr>
            <p:nvPr/>
          </p:nvGrpSpPr>
          <p:grpSpPr bwMode="auto">
            <a:xfrm>
              <a:off x="5626362" y="-552450"/>
              <a:ext cx="2501377" cy="3733324"/>
              <a:chOff x="1056" y="1152"/>
              <a:chExt cx="1776" cy="2808"/>
            </a:xfrm>
          </p:grpSpPr>
          <p:grpSp>
            <p:nvGrpSpPr>
              <p:cNvPr id="32" name="Group 201"/>
              <p:cNvGrpSpPr>
                <a:grpSpLocks/>
              </p:cNvGrpSpPr>
              <p:nvPr/>
            </p:nvGrpSpPr>
            <p:grpSpPr bwMode="auto">
              <a:xfrm>
                <a:off x="1056" y="3720"/>
                <a:ext cx="1776" cy="240"/>
                <a:chOff x="1056" y="3720"/>
                <a:chExt cx="1776" cy="240"/>
              </a:xfrm>
            </p:grpSpPr>
            <p:sp>
              <p:nvSpPr>
                <p:cNvPr id="34" name="Rectangle 202"/>
                <p:cNvSpPr>
                  <a:spLocks noChangeArrowheads="1"/>
                </p:cNvSpPr>
                <p:nvPr/>
              </p:nvSpPr>
              <p:spPr bwMode="auto">
                <a:xfrm>
                  <a:off x="1056" y="3720"/>
                  <a:ext cx="576" cy="24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5" name="Rectangle 203"/>
                <p:cNvSpPr>
                  <a:spLocks noChangeArrowheads="1"/>
                </p:cNvSpPr>
                <p:nvPr/>
              </p:nvSpPr>
              <p:spPr bwMode="auto">
                <a:xfrm>
                  <a:off x="1584" y="3792"/>
                  <a:ext cx="720"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6" name="Rectangle 204"/>
                <p:cNvSpPr>
                  <a:spLocks noChangeArrowheads="1"/>
                </p:cNvSpPr>
                <p:nvPr/>
              </p:nvSpPr>
              <p:spPr bwMode="auto">
                <a:xfrm>
                  <a:off x="2256" y="3720"/>
                  <a:ext cx="576" cy="240"/>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33" name="Rectangle 205"/>
              <p:cNvSpPr>
                <a:spLocks noChangeArrowheads="1"/>
              </p:cNvSpPr>
              <p:nvPr/>
            </p:nvSpPr>
            <p:spPr bwMode="auto">
              <a:xfrm>
                <a:off x="1920" y="1152"/>
                <a:ext cx="48" cy="2688"/>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30" name="Rectangle 206"/>
            <p:cNvSpPr>
              <a:spLocks noChangeArrowheads="1"/>
            </p:cNvSpPr>
            <p:nvPr/>
          </p:nvSpPr>
          <p:spPr bwMode="auto">
            <a:xfrm>
              <a:off x="6843248" y="-520541"/>
              <a:ext cx="67605" cy="229743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1" name="Line 207"/>
            <p:cNvSpPr>
              <a:spLocks noChangeShapeType="1"/>
            </p:cNvSpPr>
            <p:nvPr/>
          </p:nvSpPr>
          <p:spPr bwMode="auto">
            <a:xfrm>
              <a:off x="4950314" y="1194554"/>
              <a:ext cx="21126" cy="22854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 name="AutoShape 208"/>
          <p:cNvSpPr>
            <a:spLocks noChangeArrowheads="1"/>
          </p:cNvSpPr>
          <p:nvPr/>
        </p:nvSpPr>
        <p:spPr bwMode="auto">
          <a:xfrm>
            <a:off x="3759200" y="6178550"/>
            <a:ext cx="5702300" cy="495300"/>
          </a:xfrm>
          <a:prstGeom prst="curvedUpArrow">
            <a:avLst>
              <a:gd name="adj1" fmla="val 230256"/>
              <a:gd name="adj2" fmla="val 460513"/>
              <a:gd name="adj3" fmla="val 33333"/>
            </a:avLst>
          </a:prstGeom>
          <a:solidFill>
            <a:schemeClr val="accent3">
              <a:lumMod val="50000"/>
            </a:schemeClr>
          </a:solidFill>
          <a:ln w="9525">
            <a:solidFill>
              <a:schemeClr val="bg1"/>
            </a:solidFill>
            <a:miter lim="800000"/>
            <a:headEnd/>
            <a:tailEnd/>
          </a:ln>
        </p:spPr>
        <p:txBody>
          <a:bodyPr wrap="none" anchor="ctr"/>
          <a:lstStyle/>
          <a:p>
            <a:endParaRPr lang="en-US"/>
          </a:p>
        </p:txBody>
      </p:sp>
      <p:sp>
        <p:nvSpPr>
          <p:cNvPr id="19" name="Text Box 210"/>
          <p:cNvSpPr txBox="1">
            <a:spLocks noChangeArrowheads="1"/>
          </p:cNvSpPr>
          <p:nvPr/>
        </p:nvSpPr>
        <p:spPr bwMode="auto">
          <a:xfrm>
            <a:off x="6886575" y="4754564"/>
            <a:ext cx="27876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dirty="0"/>
              <a:t>New Technology</a:t>
            </a:r>
          </a:p>
          <a:p>
            <a:pPr algn="ctr" eaLnBrk="1" hangingPunct="1"/>
            <a:r>
              <a:rPr lang="en-US" dirty="0"/>
              <a:t>Aqueous Conditions</a:t>
            </a:r>
          </a:p>
          <a:p>
            <a:pPr algn="ctr" eaLnBrk="1" hangingPunct="1"/>
            <a:r>
              <a:rPr lang="en-US" dirty="0"/>
              <a:t>Low Energies</a:t>
            </a:r>
          </a:p>
          <a:p>
            <a:pPr algn="ctr" eaLnBrk="1" hangingPunct="1"/>
            <a:r>
              <a:rPr lang="en-US" dirty="0"/>
              <a:t>Non-hazardous Reagents</a:t>
            </a:r>
          </a:p>
        </p:txBody>
      </p:sp>
      <p:graphicFrame>
        <p:nvGraphicFramePr>
          <p:cNvPr id="3" name="Object 2">
            <a:extLst>
              <a:ext uri="{FF2B5EF4-FFF2-40B4-BE49-F238E27FC236}">
                <a16:creationId xmlns:a16="http://schemas.microsoft.com/office/drawing/2014/main" id="{45E85BDF-C5B4-41FF-8559-A21CBC967B5D}"/>
              </a:ext>
            </a:extLst>
          </p:cNvPr>
          <p:cNvGraphicFramePr>
            <a:graphicFrameLocks noChangeAspect="1"/>
          </p:cNvGraphicFramePr>
          <p:nvPr>
            <p:extLst>
              <p:ext uri="{D42A27DB-BD31-4B8C-83A1-F6EECF244321}">
                <p14:modId xmlns:p14="http://schemas.microsoft.com/office/powerpoint/2010/main" val="3117175216"/>
              </p:ext>
            </p:extLst>
          </p:nvPr>
        </p:nvGraphicFramePr>
        <p:xfrm>
          <a:off x="1787283" y="242888"/>
          <a:ext cx="585781" cy="1379294"/>
        </p:xfrm>
        <a:graphic>
          <a:graphicData uri="http://schemas.openxmlformats.org/presentationml/2006/ole">
            <mc:AlternateContent xmlns:mc="http://schemas.openxmlformats.org/markup-compatibility/2006">
              <mc:Choice xmlns:v="urn:schemas-microsoft-com:vml" Requires="v">
                <p:oleObj spid="_x0000_s57228" name="CS ChemDraw Drawing" r:id="rId3" imgW="720606" imgH="1697509" progId="ChemDraw.Document.6.0">
                  <p:embed/>
                </p:oleObj>
              </mc:Choice>
              <mc:Fallback>
                <p:oleObj name="CS ChemDraw Drawing" r:id="rId3" imgW="720606" imgH="1697509" progId="ChemDraw.Document.6.0">
                  <p:embed/>
                  <p:pic>
                    <p:nvPicPr>
                      <p:cNvPr id="0" name=""/>
                      <p:cNvPicPr/>
                      <p:nvPr/>
                    </p:nvPicPr>
                    <p:blipFill>
                      <a:blip r:embed="rId4"/>
                      <a:stretch>
                        <a:fillRect/>
                      </a:stretch>
                    </p:blipFill>
                    <p:spPr>
                      <a:xfrm>
                        <a:off x="1787283" y="242888"/>
                        <a:ext cx="585781" cy="1379294"/>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7B90F778-CDBF-49E6-9B8D-8711A17E4520}"/>
              </a:ext>
            </a:extLst>
          </p:cNvPr>
          <p:cNvGrpSpPr/>
          <p:nvPr/>
        </p:nvGrpSpPr>
        <p:grpSpPr>
          <a:xfrm>
            <a:off x="2642676" y="242888"/>
            <a:ext cx="1255014" cy="1379294"/>
            <a:chOff x="1118676" y="242888"/>
            <a:chExt cx="1255014" cy="1379294"/>
          </a:xfrm>
        </p:grpSpPr>
        <p:graphicFrame>
          <p:nvGraphicFramePr>
            <p:cNvPr id="5" name="Object 4">
              <a:extLst>
                <a:ext uri="{FF2B5EF4-FFF2-40B4-BE49-F238E27FC236}">
                  <a16:creationId xmlns:a16="http://schemas.microsoft.com/office/drawing/2014/main" id="{EDDC067B-595A-4497-A1A1-88CDE7F9F5C2}"/>
                </a:ext>
              </a:extLst>
            </p:cNvPr>
            <p:cNvGraphicFramePr>
              <a:graphicFrameLocks noChangeAspect="1"/>
            </p:cNvGraphicFramePr>
            <p:nvPr>
              <p:extLst>
                <p:ext uri="{D42A27DB-BD31-4B8C-83A1-F6EECF244321}">
                  <p14:modId xmlns:p14="http://schemas.microsoft.com/office/powerpoint/2010/main" val="716859506"/>
                </p:ext>
              </p:extLst>
            </p:nvPr>
          </p:nvGraphicFramePr>
          <p:xfrm>
            <a:off x="1255029" y="242888"/>
            <a:ext cx="1118661" cy="1379294"/>
          </p:xfrm>
          <a:graphic>
            <a:graphicData uri="http://schemas.openxmlformats.org/presentationml/2006/ole">
              <mc:AlternateContent xmlns:mc="http://schemas.openxmlformats.org/markup-compatibility/2006">
                <mc:Choice xmlns:v="urn:schemas-microsoft-com:vml" Requires="v">
                  <p:oleObj spid="_x0000_s57229" name="CS ChemDraw Drawing" r:id="rId5" imgW="1375926" imgH="1697099" progId="ChemDraw.Document.6.0">
                    <p:embed/>
                  </p:oleObj>
                </mc:Choice>
                <mc:Fallback>
                  <p:oleObj name="CS ChemDraw Drawing" r:id="rId5" imgW="1375926" imgH="1697099" progId="ChemDraw.Document.6.0">
                    <p:embed/>
                    <p:pic>
                      <p:nvPicPr>
                        <p:cNvPr id="0" name=""/>
                        <p:cNvPicPr/>
                        <p:nvPr/>
                      </p:nvPicPr>
                      <p:blipFill>
                        <a:blip r:embed="rId6"/>
                        <a:stretch>
                          <a:fillRect/>
                        </a:stretch>
                      </p:blipFill>
                      <p:spPr>
                        <a:xfrm>
                          <a:off x="1255029" y="242888"/>
                          <a:ext cx="1118661" cy="1379294"/>
                        </a:xfrm>
                        <a:prstGeom prst="rect">
                          <a:avLst/>
                        </a:prstGeom>
                      </p:spPr>
                    </p:pic>
                  </p:oleObj>
                </mc:Fallback>
              </mc:AlternateContent>
            </a:graphicData>
          </a:graphic>
        </p:graphicFrame>
        <p:sp>
          <p:nvSpPr>
            <p:cNvPr id="10" name="Arrow: Right 9">
              <a:extLst>
                <a:ext uri="{FF2B5EF4-FFF2-40B4-BE49-F238E27FC236}">
                  <a16:creationId xmlns:a16="http://schemas.microsoft.com/office/drawing/2014/main" id="{BC88D771-C82B-4200-AD0A-E757DEB097EA}"/>
                </a:ext>
              </a:extLst>
            </p:cNvPr>
            <p:cNvSpPr/>
            <p:nvPr/>
          </p:nvSpPr>
          <p:spPr>
            <a:xfrm>
              <a:off x="1118676" y="657404"/>
              <a:ext cx="416858" cy="15464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a:extLst>
              <a:ext uri="{FF2B5EF4-FFF2-40B4-BE49-F238E27FC236}">
                <a16:creationId xmlns:a16="http://schemas.microsoft.com/office/drawing/2014/main" id="{95A4D28D-196B-4697-B690-7FD75654E281}"/>
              </a:ext>
            </a:extLst>
          </p:cNvPr>
          <p:cNvGrpSpPr/>
          <p:nvPr/>
        </p:nvGrpSpPr>
        <p:grpSpPr>
          <a:xfrm>
            <a:off x="4078192" y="268182"/>
            <a:ext cx="1207771" cy="1379294"/>
            <a:chOff x="2538511" y="45078"/>
            <a:chExt cx="1207771" cy="1379294"/>
          </a:xfrm>
        </p:grpSpPr>
        <p:graphicFrame>
          <p:nvGraphicFramePr>
            <p:cNvPr id="6" name="Object 5">
              <a:extLst>
                <a:ext uri="{FF2B5EF4-FFF2-40B4-BE49-F238E27FC236}">
                  <a16:creationId xmlns:a16="http://schemas.microsoft.com/office/drawing/2014/main" id="{58CC3000-89D1-47F6-91FF-7CE39B163580}"/>
                </a:ext>
              </a:extLst>
            </p:cNvPr>
            <p:cNvGraphicFramePr>
              <a:graphicFrameLocks noChangeAspect="1"/>
            </p:cNvGraphicFramePr>
            <p:nvPr>
              <p:extLst>
                <p:ext uri="{D42A27DB-BD31-4B8C-83A1-F6EECF244321}">
                  <p14:modId xmlns:p14="http://schemas.microsoft.com/office/powerpoint/2010/main" val="107575333"/>
                </p:ext>
              </p:extLst>
            </p:nvPr>
          </p:nvGraphicFramePr>
          <p:xfrm>
            <a:off x="2627621" y="45078"/>
            <a:ext cx="1118661" cy="1379294"/>
          </p:xfrm>
          <a:graphic>
            <a:graphicData uri="http://schemas.openxmlformats.org/presentationml/2006/ole">
              <mc:AlternateContent xmlns:mc="http://schemas.openxmlformats.org/markup-compatibility/2006">
                <mc:Choice xmlns:v="urn:schemas-microsoft-com:vml" Requires="v">
                  <p:oleObj spid="_x0000_s57230" name="CS ChemDraw Drawing" r:id="rId7" imgW="1375926" imgH="1697509" progId="ChemDraw.Document.6.0">
                    <p:embed/>
                  </p:oleObj>
                </mc:Choice>
                <mc:Fallback>
                  <p:oleObj name="CS ChemDraw Drawing" r:id="rId7" imgW="1375926" imgH="1697509" progId="ChemDraw.Document.6.0">
                    <p:embed/>
                    <p:pic>
                      <p:nvPicPr>
                        <p:cNvPr id="0" name=""/>
                        <p:cNvPicPr/>
                        <p:nvPr/>
                      </p:nvPicPr>
                      <p:blipFill>
                        <a:blip r:embed="rId8"/>
                        <a:stretch>
                          <a:fillRect/>
                        </a:stretch>
                      </p:blipFill>
                      <p:spPr>
                        <a:xfrm>
                          <a:off x="2627621" y="45078"/>
                          <a:ext cx="1118661" cy="1379294"/>
                        </a:xfrm>
                        <a:prstGeom prst="rect">
                          <a:avLst/>
                        </a:prstGeom>
                      </p:spPr>
                    </p:pic>
                  </p:oleObj>
                </mc:Fallback>
              </mc:AlternateContent>
            </a:graphicData>
          </a:graphic>
        </p:graphicFrame>
        <p:sp>
          <p:nvSpPr>
            <p:cNvPr id="216" name="Arrow: Right 215">
              <a:extLst>
                <a:ext uri="{FF2B5EF4-FFF2-40B4-BE49-F238E27FC236}">
                  <a16:creationId xmlns:a16="http://schemas.microsoft.com/office/drawing/2014/main" id="{8B6EDD8A-B2C3-4AC1-94B4-6A31101022E7}"/>
                </a:ext>
              </a:extLst>
            </p:cNvPr>
            <p:cNvSpPr/>
            <p:nvPr/>
          </p:nvSpPr>
          <p:spPr>
            <a:xfrm>
              <a:off x="2538511" y="650423"/>
              <a:ext cx="416858" cy="15464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9" name="Group 208">
            <a:extLst>
              <a:ext uri="{FF2B5EF4-FFF2-40B4-BE49-F238E27FC236}">
                <a16:creationId xmlns:a16="http://schemas.microsoft.com/office/drawing/2014/main" id="{E4FF7614-C023-400E-A722-41FF7DCA610D}"/>
              </a:ext>
            </a:extLst>
          </p:cNvPr>
          <p:cNvGrpSpPr/>
          <p:nvPr/>
        </p:nvGrpSpPr>
        <p:grpSpPr>
          <a:xfrm>
            <a:off x="1566925" y="2173815"/>
            <a:ext cx="3222425" cy="2232160"/>
            <a:chOff x="42924" y="2173815"/>
            <a:chExt cx="3222425" cy="2232160"/>
          </a:xfrm>
        </p:grpSpPr>
        <p:graphicFrame>
          <p:nvGraphicFramePr>
            <p:cNvPr id="9" name="Object 8">
              <a:extLst>
                <a:ext uri="{FF2B5EF4-FFF2-40B4-BE49-F238E27FC236}">
                  <a16:creationId xmlns:a16="http://schemas.microsoft.com/office/drawing/2014/main" id="{B4DF0CA2-C340-4202-8A7A-4713AD95D74F}"/>
                </a:ext>
              </a:extLst>
            </p:cNvPr>
            <p:cNvGraphicFramePr>
              <a:graphicFrameLocks noChangeAspect="1"/>
            </p:cNvGraphicFramePr>
            <p:nvPr>
              <p:extLst>
                <p:ext uri="{D42A27DB-BD31-4B8C-83A1-F6EECF244321}">
                  <p14:modId xmlns:p14="http://schemas.microsoft.com/office/powerpoint/2010/main" val="2667527600"/>
                </p:ext>
              </p:extLst>
            </p:nvPr>
          </p:nvGraphicFramePr>
          <p:xfrm>
            <a:off x="42924" y="2173815"/>
            <a:ext cx="2577951" cy="2232160"/>
          </p:xfrm>
          <a:graphic>
            <a:graphicData uri="http://schemas.openxmlformats.org/presentationml/2006/ole">
              <mc:AlternateContent xmlns:mc="http://schemas.openxmlformats.org/markup-compatibility/2006">
                <mc:Choice xmlns:v="urn:schemas-microsoft-com:vml" Requires="v">
                  <p:oleObj spid="_x0000_s57231" name="CS ChemDraw Drawing" r:id="rId9" imgW="3172307" imgH="2746066" progId="ChemDraw.Document.6.0">
                    <p:embed/>
                  </p:oleObj>
                </mc:Choice>
                <mc:Fallback>
                  <p:oleObj name="CS ChemDraw Drawing" r:id="rId9" imgW="3172307" imgH="2746066" progId="ChemDraw.Document.6.0">
                    <p:embed/>
                    <p:pic>
                      <p:nvPicPr>
                        <p:cNvPr id="0" name=""/>
                        <p:cNvPicPr/>
                        <p:nvPr/>
                      </p:nvPicPr>
                      <p:blipFill>
                        <a:blip r:embed="rId10"/>
                        <a:stretch>
                          <a:fillRect/>
                        </a:stretch>
                      </p:blipFill>
                      <p:spPr>
                        <a:xfrm>
                          <a:off x="42924" y="2173815"/>
                          <a:ext cx="2577951" cy="2232160"/>
                        </a:xfrm>
                        <a:prstGeom prst="rect">
                          <a:avLst/>
                        </a:prstGeom>
                      </p:spPr>
                    </p:pic>
                  </p:oleObj>
                </mc:Fallback>
              </mc:AlternateContent>
            </a:graphicData>
          </a:graphic>
        </p:graphicFrame>
        <p:sp>
          <p:nvSpPr>
            <p:cNvPr id="217" name="Arrow: Right 216">
              <a:extLst>
                <a:ext uri="{FF2B5EF4-FFF2-40B4-BE49-F238E27FC236}">
                  <a16:creationId xmlns:a16="http://schemas.microsoft.com/office/drawing/2014/main" id="{9641DA70-A3D9-4CAF-830A-3B331AC99D2E}"/>
                </a:ext>
              </a:extLst>
            </p:cNvPr>
            <p:cNvSpPr/>
            <p:nvPr/>
          </p:nvSpPr>
          <p:spPr>
            <a:xfrm flipH="1">
              <a:off x="2848491" y="3597030"/>
              <a:ext cx="416858" cy="15464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5D1499E9-D3CF-47F1-BF37-57243A7B29C3}"/>
              </a:ext>
            </a:extLst>
          </p:cNvPr>
          <p:cNvGrpSpPr/>
          <p:nvPr/>
        </p:nvGrpSpPr>
        <p:grpSpPr>
          <a:xfrm>
            <a:off x="4490823" y="2539289"/>
            <a:ext cx="1654121" cy="1853239"/>
            <a:chOff x="2966822" y="2539288"/>
            <a:chExt cx="1654121" cy="1853239"/>
          </a:xfrm>
        </p:grpSpPr>
        <p:graphicFrame>
          <p:nvGraphicFramePr>
            <p:cNvPr id="8" name="Object 7">
              <a:extLst>
                <a:ext uri="{FF2B5EF4-FFF2-40B4-BE49-F238E27FC236}">
                  <a16:creationId xmlns:a16="http://schemas.microsoft.com/office/drawing/2014/main" id="{22C3B9E5-7FEA-427A-B5FC-BEA26F79940F}"/>
                </a:ext>
              </a:extLst>
            </p:cNvPr>
            <p:cNvGraphicFramePr>
              <a:graphicFrameLocks noChangeAspect="1"/>
            </p:cNvGraphicFramePr>
            <p:nvPr>
              <p:extLst>
                <p:ext uri="{D42A27DB-BD31-4B8C-83A1-F6EECF244321}">
                  <p14:modId xmlns:p14="http://schemas.microsoft.com/office/powerpoint/2010/main" val="2935388798"/>
                </p:ext>
              </p:extLst>
            </p:nvPr>
          </p:nvGraphicFramePr>
          <p:xfrm>
            <a:off x="2966822" y="3013233"/>
            <a:ext cx="1654121" cy="1379294"/>
          </p:xfrm>
          <a:graphic>
            <a:graphicData uri="http://schemas.openxmlformats.org/presentationml/2006/ole">
              <mc:AlternateContent xmlns:mc="http://schemas.openxmlformats.org/markup-compatibility/2006">
                <mc:Choice xmlns:v="urn:schemas-microsoft-com:vml" Requires="v">
                  <p:oleObj spid="_x0000_s57232" name="CS ChemDraw Drawing" r:id="rId11" imgW="2035762" imgH="1697509" progId="ChemDraw.Document.6.0">
                    <p:embed/>
                  </p:oleObj>
                </mc:Choice>
                <mc:Fallback>
                  <p:oleObj name="CS ChemDraw Drawing" r:id="rId11" imgW="2035762" imgH="1697509" progId="ChemDraw.Document.6.0">
                    <p:embed/>
                    <p:pic>
                      <p:nvPicPr>
                        <p:cNvPr id="0" name=""/>
                        <p:cNvPicPr/>
                        <p:nvPr/>
                      </p:nvPicPr>
                      <p:blipFill>
                        <a:blip r:embed="rId12"/>
                        <a:stretch>
                          <a:fillRect/>
                        </a:stretch>
                      </p:blipFill>
                      <p:spPr>
                        <a:xfrm>
                          <a:off x="2966822" y="3013233"/>
                          <a:ext cx="1654121" cy="1379294"/>
                        </a:xfrm>
                        <a:prstGeom prst="rect">
                          <a:avLst/>
                        </a:prstGeom>
                      </p:spPr>
                    </p:pic>
                  </p:oleObj>
                </mc:Fallback>
              </mc:AlternateContent>
            </a:graphicData>
          </a:graphic>
        </p:graphicFrame>
        <p:sp>
          <p:nvSpPr>
            <p:cNvPr id="218" name="Arrow: Right 217">
              <a:extLst>
                <a:ext uri="{FF2B5EF4-FFF2-40B4-BE49-F238E27FC236}">
                  <a16:creationId xmlns:a16="http://schemas.microsoft.com/office/drawing/2014/main" id="{DA52ECF1-3292-4184-8DD6-7D8A0BDF2C80}"/>
                </a:ext>
              </a:extLst>
            </p:cNvPr>
            <p:cNvSpPr/>
            <p:nvPr/>
          </p:nvSpPr>
          <p:spPr>
            <a:xfrm rot="16200000" flipH="1">
              <a:off x="3831461" y="2670396"/>
              <a:ext cx="416858" cy="15464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a:extLst>
              <a:ext uri="{FF2B5EF4-FFF2-40B4-BE49-F238E27FC236}">
                <a16:creationId xmlns:a16="http://schemas.microsoft.com/office/drawing/2014/main" id="{9C9FD7D6-5764-42BA-A825-37AA7F6B6A8F}"/>
              </a:ext>
            </a:extLst>
          </p:cNvPr>
          <p:cNvGrpSpPr/>
          <p:nvPr/>
        </p:nvGrpSpPr>
        <p:grpSpPr>
          <a:xfrm>
            <a:off x="4490823" y="1175246"/>
            <a:ext cx="1654121" cy="1663693"/>
            <a:chOff x="2966822" y="1051692"/>
            <a:chExt cx="1654121" cy="1663693"/>
          </a:xfrm>
        </p:grpSpPr>
        <p:graphicFrame>
          <p:nvGraphicFramePr>
            <p:cNvPr id="7" name="Object 6">
              <a:extLst>
                <a:ext uri="{FF2B5EF4-FFF2-40B4-BE49-F238E27FC236}">
                  <a16:creationId xmlns:a16="http://schemas.microsoft.com/office/drawing/2014/main" id="{C6EDB17A-D76D-4710-BBFB-70DCE7AD0FBD}"/>
                </a:ext>
              </a:extLst>
            </p:cNvPr>
            <p:cNvGraphicFramePr>
              <a:graphicFrameLocks noChangeAspect="1"/>
            </p:cNvGraphicFramePr>
            <p:nvPr>
              <p:extLst>
                <p:ext uri="{D42A27DB-BD31-4B8C-83A1-F6EECF244321}">
                  <p14:modId xmlns:p14="http://schemas.microsoft.com/office/powerpoint/2010/main" val="1064666773"/>
                </p:ext>
              </p:extLst>
            </p:nvPr>
          </p:nvGraphicFramePr>
          <p:xfrm>
            <a:off x="2966822" y="1336091"/>
            <a:ext cx="1654121" cy="1379294"/>
          </p:xfrm>
          <a:graphic>
            <a:graphicData uri="http://schemas.openxmlformats.org/presentationml/2006/ole">
              <mc:AlternateContent xmlns:mc="http://schemas.openxmlformats.org/markup-compatibility/2006">
                <mc:Choice xmlns:v="urn:schemas-microsoft-com:vml" Requires="v">
                  <p:oleObj spid="_x0000_s57233" name="CS ChemDraw Drawing" r:id="rId13" imgW="2035762" imgH="1697509" progId="ChemDraw.Document.6.0">
                    <p:embed/>
                  </p:oleObj>
                </mc:Choice>
                <mc:Fallback>
                  <p:oleObj name="CS ChemDraw Drawing" r:id="rId13" imgW="2035762" imgH="1697509" progId="ChemDraw.Document.6.0">
                    <p:embed/>
                    <p:pic>
                      <p:nvPicPr>
                        <p:cNvPr id="0" name=""/>
                        <p:cNvPicPr/>
                        <p:nvPr/>
                      </p:nvPicPr>
                      <p:blipFill>
                        <a:blip r:embed="rId14"/>
                        <a:stretch>
                          <a:fillRect/>
                        </a:stretch>
                      </p:blipFill>
                      <p:spPr>
                        <a:xfrm>
                          <a:off x="2966822" y="1336091"/>
                          <a:ext cx="1654121" cy="1379294"/>
                        </a:xfrm>
                        <a:prstGeom prst="rect">
                          <a:avLst/>
                        </a:prstGeom>
                      </p:spPr>
                    </p:pic>
                  </p:oleObj>
                </mc:Fallback>
              </mc:AlternateContent>
            </a:graphicData>
          </a:graphic>
        </p:graphicFrame>
        <p:sp>
          <p:nvSpPr>
            <p:cNvPr id="219" name="Arrow: Right 218">
              <a:extLst>
                <a:ext uri="{FF2B5EF4-FFF2-40B4-BE49-F238E27FC236}">
                  <a16:creationId xmlns:a16="http://schemas.microsoft.com/office/drawing/2014/main" id="{46D7A557-F9DC-452A-A346-2B71D36D029C}"/>
                </a:ext>
              </a:extLst>
            </p:cNvPr>
            <p:cNvSpPr/>
            <p:nvPr/>
          </p:nvSpPr>
          <p:spPr>
            <a:xfrm rot="14422477" flipH="1">
              <a:off x="3855368" y="1182800"/>
              <a:ext cx="416858" cy="15464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92055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0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nodeType="afterEffect">
                                  <p:stCondLst>
                                    <p:cond delay="2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400"/>
                            </p:stCondLst>
                            <p:childTnLst>
                              <p:par>
                                <p:cTn id="18" presetID="1" presetClass="entr" presetSubtype="0" fill="hold" nodeType="afterEffect">
                                  <p:stCondLst>
                                    <p:cond delay="20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600"/>
                            </p:stCondLst>
                            <p:childTnLst>
                              <p:par>
                                <p:cTn id="21" presetID="1" presetClass="entr" presetSubtype="0" fill="hold" nodeType="afterEffect">
                                  <p:stCondLst>
                                    <p:cond delay="20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800"/>
                            </p:stCondLst>
                            <p:childTnLst>
                              <p:par>
                                <p:cTn id="24" presetID="1" presetClass="entr" presetSubtype="0" fill="hold" nodeType="afterEffect">
                                  <p:stCondLst>
                                    <p:cond delay="200"/>
                                  </p:stCondLst>
                                  <p:childTnLst>
                                    <p:set>
                                      <p:cBhvr>
                                        <p:cTn id="25" dur="1" fill="hold">
                                          <p:stCondLst>
                                            <p:cond delay="0"/>
                                          </p:stCondLst>
                                        </p:cTn>
                                        <p:tgtEl>
                                          <p:spTgt spid="20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7B518-D78C-41AF-BE0C-8907728700F6}"/>
              </a:ext>
            </a:extLst>
          </p:cNvPr>
          <p:cNvSpPr txBox="1"/>
          <p:nvPr/>
        </p:nvSpPr>
        <p:spPr>
          <a:xfrm>
            <a:off x="4776568" y="205041"/>
            <a:ext cx="2638864" cy="6447919"/>
          </a:xfrm>
          <a:prstGeom prst="rect">
            <a:avLst/>
          </a:prstGeom>
          <a:noFill/>
        </p:spPr>
        <p:txBody>
          <a:bodyPr wrap="none" rtlCol="0">
            <a:spAutoFit/>
          </a:bodyPr>
          <a:lstStyle/>
          <a:p>
            <a:r>
              <a:rPr lang="en-US" sz="41300" dirty="0">
                <a:solidFill>
                  <a:schemeClr val="tx1">
                    <a:lumMod val="65000"/>
                    <a:lumOff val="35000"/>
                  </a:schemeClr>
                </a:solidFill>
              </a:rPr>
              <a:t>?</a:t>
            </a:r>
          </a:p>
        </p:txBody>
      </p:sp>
      <p:sp>
        <p:nvSpPr>
          <p:cNvPr id="2" name="TextBox 1">
            <a:extLst>
              <a:ext uri="{FF2B5EF4-FFF2-40B4-BE49-F238E27FC236}">
                <a16:creationId xmlns:a16="http://schemas.microsoft.com/office/drawing/2014/main" id="{C1F49E46-F829-4E16-A2DA-3B5ECAEE1B70}"/>
              </a:ext>
            </a:extLst>
          </p:cNvPr>
          <p:cNvSpPr txBox="1"/>
          <p:nvPr/>
        </p:nvSpPr>
        <p:spPr>
          <a:xfrm>
            <a:off x="1524000" y="2590695"/>
            <a:ext cx="9144000" cy="954107"/>
          </a:xfrm>
          <a:prstGeom prst="rect">
            <a:avLst/>
          </a:prstGeom>
          <a:noFill/>
        </p:spPr>
        <p:txBody>
          <a:bodyPr wrap="square" rtlCol="0">
            <a:spAutoFit/>
          </a:bodyPr>
          <a:lstStyle/>
          <a:p>
            <a:pPr algn="ctr"/>
            <a:r>
              <a:rPr lang="en-US" sz="2800" dirty="0"/>
              <a:t>Isn’t anything “better” for human health and the environment going to be new and different?</a:t>
            </a:r>
          </a:p>
        </p:txBody>
      </p:sp>
    </p:spTree>
    <p:extLst>
      <p:ext uri="{BB962C8B-B14F-4D97-AF65-F5344CB8AC3E}">
        <p14:creationId xmlns:p14="http://schemas.microsoft.com/office/powerpoint/2010/main" val="172296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49E46-F829-4E16-A2DA-3B5ECAEE1B70}"/>
              </a:ext>
            </a:extLst>
          </p:cNvPr>
          <p:cNvSpPr txBox="1"/>
          <p:nvPr/>
        </p:nvSpPr>
        <p:spPr>
          <a:xfrm>
            <a:off x="5129646" y="3099848"/>
            <a:ext cx="2119876" cy="523220"/>
          </a:xfrm>
          <a:prstGeom prst="rect">
            <a:avLst/>
          </a:prstGeom>
          <a:noFill/>
        </p:spPr>
        <p:txBody>
          <a:bodyPr wrap="none" rtlCol="0">
            <a:spAutoFit/>
          </a:bodyPr>
          <a:lstStyle/>
          <a:p>
            <a:r>
              <a:rPr lang="en-US" sz="2800" b="1" dirty="0"/>
              <a:t>Meanwhile…</a:t>
            </a:r>
          </a:p>
        </p:txBody>
      </p:sp>
    </p:spTree>
    <p:extLst>
      <p:ext uri="{BB962C8B-B14F-4D97-AF65-F5344CB8AC3E}">
        <p14:creationId xmlns:p14="http://schemas.microsoft.com/office/powerpoint/2010/main" val="403359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0F23FEF-B521-4E06-BFB7-E64EF93E548B}"/>
              </a:ext>
            </a:extLst>
          </p:cNvPr>
          <p:cNvGrpSpPr/>
          <p:nvPr/>
        </p:nvGrpSpPr>
        <p:grpSpPr>
          <a:xfrm>
            <a:off x="2398691" y="362195"/>
            <a:ext cx="7394621" cy="5029200"/>
            <a:chOff x="1053343" y="362195"/>
            <a:chExt cx="7394621" cy="5029200"/>
          </a:xfrm>
        </p:grpSpPr>
        <p:pic>
          <p:nvPicPr>
            <p:cNvPr id="2" name="Picture 2" descr="EDD910B"/>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29307" y="362195"/>
              <a:ext cx="351865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Joh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3343" y="362195"/>
              <a:ext cx="351865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Box 4"/>
          <p:cNvSpPr txBox="1">
            <a:spLocks noChangeArrowheads="1"/>
          </p:cNvSpPr>
          <p:nvPr/>
        </p:nvSpPr>
        <p:spPr bwMode="auto">
          <a:xfrm>
            <a:off x="1524000" y="607117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200" dirty="0">
                <a:latin typeface="+mn-lt"/>
              </a:rPr>
              <a:t> [Nov 12, 1991- Mar 20 1993]</a:t>
            </a:r>
          </a:p>
        </p:txBody>
      </p:sp>
      <p:sp>
        <p:nvSpPr>
          <p:cNvPr id="5" name="Text Box 5"/>
          <p:cNvSpPr txBox="1">
            <a:spLocks noChangeArrowheads="1"/>
          </p:cNvSpPr>
          <p:nvPr/>
        </p:nvSpPr>
        <p:spPr bwMode="auto">
          <a:xfrm>
            <a:off x="1524000" y="551295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600" i="1" dirty="0">
                <a:latin typeface="+mn-lt"/>
              </a:rPr>
              <a:t>John Patrick Warner</a:t>
            </a:r>
          </a:p>
        </p:txBody>
      </p:sp>
    </p:spTree>
    <p:extLst>
      <p:ext uri="{BB962C8B-B14F-4D97-AF65-F5344CB8AC3E}">
        <p14:creationId xmlns:p14="http://schemas.microsoft.com/office/powerpoint/2010/main" val="201978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C8E85B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7053" y="1160930"/>
            <a:ext cx="3008586" cy="4536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261B592-AAAD-4A95-9D28-1E310BB442E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41140" y="2392184"/>
            <a:ext cx="2857500" cy="1600200"/>
          </a:xfrm>
          <a:prstGeom prst="rect">
            <a:avLst/>
          </a:prstGeom>
        </p:spPr>
      </p:pic>
      <p:sp>
        <p:nvSpPr>
          <p:cNvPr id="8" name="TextBox 7">
            <a:extLst>
              <a:ext uri="{FF2B5EF4-FFF2-40B4-BE49-F238E27FC236}">
                <a16:creationId xmlns:a16="http://schemas.microsoft.com/office/drawing/2014/main" id="{66112EEB-49B4-456B-9DE0-49AFE4CFEF01}"/>
              </a:ext>
            </a:extLst>
          </p:cNvPr>
          <p:cNvSpPr txBox="1"/>
          <p:nvPr/>
        </p:nvSpPr>
        <p:spPr>
          <a:xfrm>
            <a:off x="7109885" y="4067696"/>
            <a:ext cx="1920013" cy="369332"/>
          </a:xfrm>
          <a:prstGeom prst="rect">
            <a:avLst/>
          </a:prstGeom>
          <a:noFill/>
        </p:spPr>
        <p:txBody>
          <a:bodyPr wrap="none" rtlCol="0">
            <a:spAutoFit/>
          </a:bodyPr>
          <a:lstStyle/>
          <a:p>
            <a:r>
              <a:rPr lang="en-US" dirty="0"/>
              <a:t>John “Pete” Myers</a:t>
            </a:r>
          </a:p>
        </p:txBody>
      </p:sp>
    </p:spTree>
    <p:extLst>
      <p:ext uri="{BB962C8B-B14F-4D97-AF65-F5344CB8AC3E}">
        <p14:creationId xmlns:p14="http://schemas.microsoft.com/office/powerpoint/2010/main" val="75574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title"/>
          </p:nvPr>
        </p:nvSpPr>
        <p:spPr>
          <a:xfrm>
            <a:off x="3948953" y="1520160"/>
            <a:ext cx="4294094" cy="710207"/>
          </a:xfrm>
          <a:prstGeom prst="rect">
            <a:avLst/>
          </a:prstGeom>
          <a:noFill/>
          <a:effectLst/>
        </p:spPr>
        <p:txBody>
          <a:bodyPr rIns="116994">
            <a:normAutofit/>
          </a:bodyPr>
          <a:lstStyle/>
          <a:p>
            <a:pPr algn="ctr"/>
            <a:r>
              <a:rPr lang="en-US" dirty="0">
                <a:effectLst>
                  <a:outerShdw blurRad="38100" dist="38100" dir="2700000" algn="tl">
                    <a:srgbClr val="000000">
                      <a:alpha val="43137"/>
                    </a:srgbClr>
                  </a:outerShdw>
                </a:effectLst>
              </a:rPr>
              <a:t>John C. Warner</a:t>
            </a:r>
            <a:endParaRPr lang="en-US" sz="2400" dirty="0">
              <a:latin typeface="+mn-lt"/>
              <a:ea typeface="ＭＳ Ｐゴシック" pitchFamily="34" charset="-128"/>
            </a:endParaRPr>
          </a:p>
        </p:txBody>
      </p:sp>
      <p:sp>
        <p:nvSpPr>
          <p:cNvPr id="6" name="Rectangle 5"/>
          <p:cNvSpPr/>
          <p:nvPr/>
        </p:nvSpPr>
        <p:spPr>
          <a:xfrm>
            <a:off x="1524000" y="109707"/>
            <a:ext cx="9144000" cy="1446550"/>
          </a:xfrm>
          <a:prstGeom prst="rect">
            <a:avLst/>
          </a:prstGeom>
          <a:noFill/>
          <a:ln w="28575">
            <a:noFill/>
          </a:ln>
          <a:effectLst>
            <a:outerShdw blurRad="50800" dist="38100" dir="2700000" algn="tl" rotWithShape="0">
              <a:prstClr val="black">
                <a:alpha val="40000"/>
              </a:prstClr>
            </a:outerShdw>
          </a:effectLst>
        </p:spPr>
        <p:txBody>
          <a:bodyPr wrap="square">
            <a:spAutoFit/>
          </a:bodyPr>
          <a:lstStyle/>
          <a:p>
            <a:pPr algn="ctr"/>
            <a:r>
              <a:rPr lang="en-US" sz="4400" dirty="0">
                <a:effectLst>
                  <a:outerShdw blurRad="38100" dist="38100" dir="2700000" algn="tl">
                    <a:srgbClr val="000000">
                      <a:alpha val="43137"/>
                    </a:srgbClr>
                  </a:outerShdw>
                </a:effectLst>
              </a:rPr>
              <a:t>Green Chemistry:</a:t>
            </a:r>
          </a:p>
          <a:p>
            <a:pPr algn="ctr"/>
            <a:r>
              <a:rPr lang="en-US" sz="4400" dirty="0">
                <a:effectLst>
                  <a:outerShdw blurRad="38100" dist="38100" dir="2700000" algn="tl">
                    <a:srgbClr val="000000">
                      <a:alpha val="43137"/>
                    </a:srgbClr>
                  </a:outerShdw>
                </a:effectLst>
              </a:rPr>
              <a:t>The Missing Elements</a:t>
            </a:r>
          </a:p>
        </p:txBody>
      </p:sp>
      <p:grpSp>
        <p:nvGrpSpPr>
          <p:cNvPr id="8" name="Group 7">
            <a:extLst>
              <a:ext uri="{FF2B5EF4-FFF2-40B4-BE49-F238E27FC236}">
                <a16:creationId xmlns:a16="http://schemas.microsoft.com/office/drawing/2014/main" id="{605C5CDE-A1AD-44E7-B375-894FE9162D3F}"/>
              </a:ext>
            </a:extLst>
          </p:cNvPr>
          <p:cNvGrpSpPr/>
          <p:nvPr/>
        </p:nvGrpSpPr>
        <p:grpSpPr>
          <a:xfrm>
            <a:off x="4844761" y="5895930"/>
            <a:ext cx="5642039" cy="485708"/>
            <a:chOff x="2312230" y="6312490"/>
            <a:chExt cx="5642039" cy="485708"/>
          </a:xfrm>
        </p:grpSpPr>
        <p:grpSp>
          <p:nvGrpSpPr>
            <p:cNvPr id="38" name="Group 37">
              <a:extLst>
                <a:ext uri="{FF2B5EF4-FFF2-40B4-BE49-F238E27FC236}">
                  <a16:creationId xmlns:a16="http://schemas.microsoft.com/office/drawing/2014/main" id="{702BF05D-E918-434A-A665-F2C613F864CB}"/>
                </a:ext>
              </a:extLst>
            </p:cNvPr>
            <p:cNvGrpSpPr/>
            <p:nvPr/>
          </p:nvGrpSpPr>
          <p:grpSpPr>
            <a:xfrm>
              <a:off x="2312230" y="6312490"/>
              <a:ext cx="714015" cy="485708"/>
              <a:chOff x="445294" y="3613149"/>
              <a:chExt cx="3913367" cy="2636044"/>
            </a:xfrm>
          </p:grpSpPr>
          <p:sp>
            <p:nvSpPr>
              <p:cNvPr id="41" name="Freeform: Shape 40">
                <a:extLst>
                  <a:ext uri="{FF2B5EF4-FFF2-40B4-BE49-F238E27FC236}">
                    <a16:creationId xmlns:a16="http://schemas.microsoft.com/office/drawing/2014/main" id="{E62C9C8F-1876-41AD-9D31-D22398811782}"/>
                  </a:ext>
                </a:extLst>
              </p:cNvPr>
              <p:cNvSpPr/>
              <p:nvPr/>
            </p:nvSpPr>
            <p:spPr>
              <a:xfrm>
                <a:off x="445294"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315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Freeform: Shape 47">
                <a:extLst>
                  <a:ext uri="{FF2B5EF4-FFF2-40B4-BE49-F238E27FC236}">
                    <a16:creationId xmlns:a16="http://schemas.microsoft.com/office/drawing/2014/main" id="{4EF50140-8E3D-4012-9401-0E59C9DEC3FB}"/>
                  </a:ext>
                </a:extLst>
              </p:cNvPr>
              <p:cNvSpPr/>
              <p:nvPr/>
            </p:nvSpPr>
            <p:spPr>
              <a:xfrm flipH="1">
                <a:off x="2970392"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Freeform: Shape 48">
                <a:extLst>
                  <a:ext uri="{FF2B5EF4-FFF2-40B4-BE49-F238E27FC236}">
                    <a16:creationId xmlns:a16="http://schemas.microsoft.com/office/drawing/2014/main" id="{485D4261-5761-4B7F-8594-12C0CD3C75E6}"/>
                  </a:ext>
                </a:extLst>
              </p:cNvPr>
              <p:cNvSpPr/>
              <p:nvPr/>
            </p:nvSpPr>
            <p:spPr>
              <a:xfrm flipH="1">
                <a:off x="2595739"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Freeform: Shape 50">
                <a:extLst>
                  <a:ext uri="{FF2B5EF4-FFF2-40B4-BE49-F238E27FC236}">
                    <a16:creationId xmlns:a16="http://schemas.microsoft.com/office/drawing/2014/main" id="{EB9E8AB4-D8F6-47BF-8DAD-C8F6115E55C3}"/>
                  </a:ext>
                </a:extLst>
              </p:cNvPr>
              <p:cNvSpPr/>
              <p:nvPr/>
            </p:nvSpPr>
            <p:spPr>
              <a:xfrm>
                <a:off x="1498244"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Freeform: Shape 51">
                <a:extLst>
                  <a:ext uri="{FF2B5EF4-FFF2-40B4-BE49-F238E27FC236}">
                    <a16:creationId xmlns:a16="http://schemas.microsoft.com/office/drawing/2014/main" id="{1E1E3A4C-0C77-4EAA-9458-54060EF0A4A6}"/>
                  </a:ext>
                </a:extLst>
              </p:cNvPr>
              <p:cNvSpPr/>
              <p:nvPr/>
            </p:nvSpPr>
            <p:spPr>
              <a:xfrm flipH="1">
                <a:off x="1543586"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Freeform: Shape 52">
                <a:extLst>
                  <a:ext uri="{FF2B5EF4-FFF2-40B4-BE49-F238E27FC236}">
                    <a16:creationId xmlns:a16="http://schemas.microsoft.com/office/drawing/2014/main" id="{7E920A33-B755-4B1A-9A31-DC6A5A35C0DC}"/>
                  </a:ext>
                </a:extLst>
              </p:cNvPr>
              <p:cNvSpPr/>
              <p:nvPr/>
            </p:nvSpPr>
            <p:spPr>
              <a:xfrm>
                <a:off x="446091"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4" name="TextBox 53">
              <a:extLst>
                <a:ext uri="{FF2B5EF4-FFF2-40B4-BE49-F238E27FC236}">
                  <a16:creationId xmlns:a16="http://schemas.microsoft.com/office/drawing/2014/main" id="{E3036ECC-9BD4-4BAD-889A-32022B33470D}"/>
                </a:ext>
              </a:extLst>
            </p:cNvPr>
            <p:cNvSpPr txBox="1"/>
            <p:nvPr/>
          </p:nvSpPr>
          <p:spPr>
            <a:xfrm>
              <a:off x="3410605" y="6355289"/>
              <a:ext cx="4543664" cy="400110"/>
            </a:xfrm>
            <a:prstGeom prst="rect">
              <a:avLst/>
            </a:prstGeom>
            <a:noFill/>
          </p:spPr>
          <p:txBody>
            <a:bodyPr wrap="square" rtlCol="0">
              <a:spAutoFit/>
            </a:bodyPr>
            <a:lstStyle/>
            <a:p>
              <a:r>
                <a:rPr lang="en-US" sz="2000" dirty="0">
                  <a:solidFill>
                    <a:schemeClr val="tx1">
                      <a:lumMod val="50000"/>
                    </a:schemeClr>
                  </a:solidFill>
                </a:rPr>
                <a:t>@</a:t>
              </a:r>
              <a:r>
                <a:rPr lang="en-US" sz="2000" dirty="0" err="1">
                  <a:solidFill>
                    <a:srgbClr val="219E2F"/>
                  </a:solidFill>
                </a:rPr>
                <a:t>john</a:t>
              </a:r>
              <a:r>
                <a:rPr lang="en-US" sz="2000" dirty="0" err="1">
                  <a:solidFill>
                    <a:srgbClr val="00B0DA"/>
                  </a:solidFill>
                </a:rPr>
                <a:t>warner</a:t>
              </a:r>
              <a:r>
                <a:rPr lang="en-US" sz="2000" dirty="0" err="1">
                  <a:solidFill>
                    <a:schemeClr val="tx1">
                      <a:lumMod val="50000"/>
                    </a:schemeClr>
                  </a:solidFill>
                </a:rPr>
                <a:t>org</a:t>
              </a:r>
              <a:endParaRPr lang="en-US" sz="2000" dirty="0">
                <a:solidFill>
                  <a:schemeClr val="tx1">
                    <a:lumMod val="50000"/>
                  </a:schemeClr>
                </a:solidFill>
              </a:endParaRPr>
            </a:p>
          </p:txBody>
        </p:sp>
      </p:grpSp>
      <p:grpSp>
        <p:nvGrpSpPr>
          <p:cNvPr id="5" name="Group 4">
            <a:extLst>
              <a:ext uri="{FF2B5EF4-FFF2-40B4-BE49-F238E27FC236}">
                <a16:creationId xmlns:a16="http://schemas.microsoft.com/office/drawing/2014/main" id="{724F7753-4543-4DFD-954F-B3439C4818E8}"/>
              </a:ext>
            </a:extLst>
          </p:cNvPr>
          <p:cNvGrpSpPr/>
          <p:nvPr/>
        </p:nvGrpSpPr>
        <p:grpSpPr>
          <a:xfrm>
            <a:off x="5058176" y="4109108"/>
            <a:ext cx="5428787" cy="892552"/>
            <a:chOff x="2525645" y="4525668"/>
            <a:chExt cx="5428787" cy="892552"/>
          </a:xfrm>
        </p:grpSpPr>
        <p:grpSp>
          <p:nvGrpSpPr>
            <p:cNvPr id="55" name="Group 54">
              <a:extLst>
                <a:ext uri="{FF2B5EF4-FFF2-40B4-BE49-F238E27FC236}">
                  <a16:creationId xmlns:a16="http://schemas.microsoft.com/office/drawing/2014/main" id="{11026E17-D7AD-417D-BC4A-3F22D73AF32E}"/>
                </a:ext>
              </a:extLst>
            </p:cNvPr>
            <p:cNvGrpSpPr/>
            <p:nvPr/>
          </p:nvGrpSpPr>
          <p:grpSpPr>
            <a:xfrm rot="2880000">
              <a:off x="2360288" y="4828352"/>
              <a:ext cx="617898" cy="287184"/>
              <a:chOff x="2456597" y="2892287"/>
              <a:chExt cx="7143278" cy="3352800"/>
            </a:xfrm>
          </p:grpSpPr>
          <p:grpSp>
            <p:nvGrpSpPr>
              <p:cNvPr id="56" name="Group 55">
                <a:extLst>
                  <a:ext uri="{FF2B5EF4-FFF2-40B4-BE49-F238E27FC236}">
                    <a16:creationId xmlns:a16="http://schemas.microsoft.com/office/drawing/2014/main" id="{94376E21-14B4-45B2-8959-77EF38C3086F}"/>
                  </a:ext>
                </a:extLst>
              </p:cNvPr>
              <p:cNvGrpSpPr/>
              <p:nvPr/>
            </p:nvGrpSpPr>
            <p:grpSpPr>
              <a:xfrm flipH="1" flipV="1">
                <a:off x="7010802" y="3991135"/>
                <a:ext cx="2047030" cy="2014794"/>
                <a:chOff x="2956580" y="3099015"/>
                <a:chExt cx="2047031" cy="2014794"/>
              </a:xfrm>
            </p:grpSpPr>
            <p:sp>
              <p:nvSpPr>
                <p:cNvPr id="64" name="Flowchart: Process 63">
                  <a:extLst>
                    <a:ext uri="{FF2B5EF4-FFF2-40B4-BE49-F238E27FC236}">
                      <a16:creationId xmlns:a16="http://schemas.microsoft.com/office/drawing/2014/main" id="{CF25E33E-D829-441A-855B-0D453E0CEDB5}"/>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Flowchart: Process 64">
                  <a:extLst>
                    <a:ext uri="{FF2B5EF4-FFF2-40B4-BE49-F238E27FC236}">
                      <a16:creationId xmlns:a16="http://schemas.microsoft.com/office/drawing/2014/main" id="{14AFE2A8-3ABD-44C8-8FF3-C1E14804F032}"/>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7" name="Group 56">
                <a:extLst>
                  <a:ext uri="{FF2B5EF4-FFF2-40B4-BE49-F238E27FC236}">
                    <a16:creationId xmlns:a16="http://schemas.microsoft.com/office/drawing/2014/main" id="{AD6FC300-8AAF-4BA4-9C11-2D6C728FBE4B}"/>
                  </a:ext>
                </a:extLst>
              </p:cNvPr>
              <p:cNvGrpSpPr/>
              <p:nvPr/>
            </p:nvGrpSpPr>
            <p:grpSpPr>
              <a:xfrm>
                <a:off x="2956579" y="3099014"/>
                <a:ext cx="2047030" cy="2014794"/>
                <a:chOff x="2956581" y="3099014"/>
                <a:chExt cx="2047031" cy="2014796"/>
              </a:xfrm>
            </p:grpSpPr>
            <p:sp>
              <p:nvSpPr>
                <p:cNvPr id="62" name="Flowchart: Process 61">
                  <a:extLst>
                    <a:ext uri="{FF2B5EF4-FFF2-40B4-BE49-F238E27FC236}">
                      <a16:creationId xmlns:a16="http://schemas.microsoft.com/office/drawing/2014/main" id="{C5DE4934-4DEC-465B-B82F-C06E9D663512}"/>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Flowchart: Process 62">
                  <a:extLst>
                    <a:ext uri="{FF2B5EF4-FFF2-40B4-BE49-F238E27FC236}">
                      <a16:creationId xmlns:a16="http://schemas.microsoft.com/office/drawing/2014/main" id="{C8D33BD5-7D2C-4F55-8491-90D5E7B31169}"/>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8" name="Freeform 4">
                <a:extLst>
                  <a:ext uri="{FF2B5EF4-FFF2-40B4-BE49-F238E27FC236}">
                    <a16:creationId xmlns:a16="http://schemas.microsoft.com/office/drawing/2014/main" id="{AD473F2B-2A54-4F6C-B49A-1CC75C33DCB7}"/>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600"/>
              </a:p>
            </p:txBody>
          </p:sp>
          <p:sp>
            <p:nvSpPr>
              <p:cNvPr id="59" name="Freeform 5">
                <a:extLst>
                  <a:ext uri="{FF2B5EF4-FFF2-40B4-BE49-F238E27FC236}">
                    <a16:creationId xmlns:a16="http://schemas.microsoft.com/office/drawing/2014/main" id="{38159050-C54C-419E-A1F3-DC93E3D5D738}"/>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600"/>
              </a:p>
            </p:txBody>
          </p:sp>
          <p:sp>
            <p:nvSpPr>
              <p:cNvPr id="61" name="Freeform 6">
                <a:extLst>
                  <a:ext uri="{FF2B5EF4-FFF2-40B4-BE49-F238E27FC236}">
                    <a16:creationId xmlns:a16="http://schemas.microsoft.com/office/drawing/2014/main" id="{7AD4DB60-3971-4F96-913F-A54778A8DC6B}"/>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600"/>
              </a:p>
            </p:txBody>
          </p:sp>
        </p:grpSp>
        <p:sp>
          <p:nvSpPr>
            <p:cNvPr id="66" name="TextBox 65">
              <a:extLst>
                <a:ext uri="{FF2B5EF4-FFF2-40B4-BE49-F238E27FC236}">
                  <a16:creationId xmlns:a16="http://schemas.microsoft.com/office/drawing/2014/main" id="{92709ABE-F9AC-491F-89FD-E0C94F30A61D}"/>
                </a:ext>
              </a:extLst>
            </p:cNvPr>
            <p:cNvSpPr txBox="1"/>
            <p:nvPr/>
          </p:nvSpPr>
          <p:spPr>
            <a:xfrm>
              <a:off x="3365326" y="4525668"/>
              <a:ext cx="4589106" cy="892552"/>
            </a:xfrm>
            <a:prstGeom prst="rect">
              <a:avLst/>
            </a:prstGeom>
            <a:noFill/>
          </p:spPr>
          <p:txBody>
            <a:bodyPr wrap="square" rtlCol="0">
              <a:spAutoFit/>
            </a:bodyPr>
            <a:lstStyle/>
            <a:p>
              <a:r>
                <a:rPr lang="en-US" dirty="0">
                  <a:solidFill>
                    <a:srgbClr val="00738C"/>
                  </a:solidFill>
                </a:rPr>
                <a:t>Cofounder </a:t>
              </a:r>
            </a:p>
            <a:p>
              <a:r>
                <a:rPr lang="en-US" dirty="0" err="1">
                  <a:solidFill>
                    <a:srgbClr val="00738C"/>
                  </a:solidFill>
                </a:rPr>
                <a:t>beyond</a:t>
              </a:r>
              <a:r>
                <a:rPr lang="en-US" dirty="0" err="1">
                  <a:solidFill>
                    <a:srgbClr val="00B0DA"/>
                  </a:solidFill>
                </a:rPr>
                <a:t>benign</a:t>
              </a:r>
              <a:r>
                <a:rPr lang="en-US" dirty="0">
                  <a:solidFill>
                    <a:srgbClr val="00B0DA"/>
                  </a:solidFill>
                </a:rPr>
                <a:t> </a:t>
              </a:r>
              <a:r>
                <a:rPr lang="en-US" dirty="0">
                  <a:solidFill>
                    <a:srgbClr val="778490"/>
                  </a:solidFill>
                </a:rPr>
                <a:t>green chemistry education</a:t>
              </a:r>
              <a:endParaRPr lang="en-US" dirty="0">
                <a:solidFill>
                  <a:srgbClr val="00B0DA"/>
                </a:solidFill>
              </a:endParaRPr>
            </a:p>
            <a:p>
              <a:r>
                <a:rPr lang="en-US" sz="1400" dirty="0">
                  <a:solidFill>
                    <a:schemeClr val="tx1">
                      <a:lumMod val="50000"/>
                    </a:schemeClr>
                  </a:solidFill>
                </a:rPr>
                <a:t>john@</a:t>
              </a:r>
              <a:r>
                <a:rPr lang="en-US" sz="1400" dirty="0">
                  <a:solidFill>
                    <a:srgbClr val="00738C"/>
                  </a:solidFill>
                </a:rPr>
                <a:t>beyond</a:t>
              </a:r>
              <a:r>
                <a:rPr lang="en-US" sz="1400" dirty="0">
                  <a:solidFill>
                    <a:srgbClr val="00B0DA"/>
                  </a:solidFill>
                </a:rPr>
                <a:t>benign</a:t>
              </a:r>
              <a:r>
                <a:rPr lang="en-US" sz="1400" dirty="0">
                  <a:solidFill>
                    <a:schemeClr val="tx1">
                      <a:lumMod val="50000"/>
                    </a:schemeClr>
                  </a:solidFill>
                </a:rPr>
                <a:t>.org</a:t>
              </a:r>
            </a:p>
          </p:txBody>
        </p:sp>
      </p:grpSp>
      <p:grpSp>
        <p:nvGrpSpPr>
          <p:cNvPr id="3" name="Group 2">
            <a:extLst>
              <a:ext uri="{FF2B5EF4-FFF2-40B4-BE49-F238E27FC236}">
                <a16:creationId xmlns:a16="http://schemas.microsoft.com/office/drawing/2014/main" id="{A21358B8-A67B-4BA5-99E9-BA001697E835}"/>
              </a:ext>
            </a:extLst>
          </p:cNvPr>
          <p:cNvGrpSpPr/>
          <p:nvPr/>
        </p:nvGrpSpPr>
        <p:grpSpPr>
          <a:xfrm>
            <a:off x="4836380" y="2230367"/>
            <a:ext cx="5595024" cy="892552"/>
            <a:chOff x="2359243" y="3589188"/>
            <a:chExt cx="5595024" cy="892552"/>
          </a:xfrm>
        </p:grpSpPr>
        <p:sp>
          <p:nvSpPr>
            <p:cNvPr id="67" name="TextBox 66">
              <a:extLst>
                <a:ext uri="{FF2B5EF4-FFF2-40B4-BE49-F238E27FC236}">
                  <a16:creationId xmlns:a16="http://schemas.microsoft.com/office/drawing/2014/main" id="{56FD6E6D-C796-419E-B5B7-B1EB68421D95}"/>
                </a:ext>
              </a:extLst>
            </p:cNvPr>
            <p:cNvSpPr txBox="1"/>
            <p:nvPr/>
          </p:nvSpPr>
          <p:spPr>
            <a:xfrm>
              <a:off x="3410604" y="3589188"/>
              <a:ext cx="4543663" cy="892552"/>
            </a:xfrm>
            <a:prstGeom prst="rect">
              <a:avLst/>
            </a:prstGeom>
            <a:noFill/>
          </p:spPr>
          <p:txBody>
            <a:bodyPr wrap="square" rtlCol="0">
              <a:spAutoFit/>
            </a:bodyPr>
            <a:lstStyle/>
            <a:p>
              <a:r>
                <a:rPr lang="en-US" dirty="0">
                  <a:solidFill>
                    <a:srgbClr val="00738C"/>
                  </a:solidFill>
                </a:rPr>
                <a:t>President and CTO</a:t>
              </a:r>
            </a:p>
            <a:p>
              <a:r>
                <a:rPr lang="en-US" dirty="0" err="1">
                  <a:solidFill>
                    <a:srgbClr val="00B0DA"/>
                  </a:solidFill>
                </a:rPr>
                <a:t>warner</a:t>
              </a:r>
              <a:r>
                <a:rPr lang="en-US" dirty="0" err="1">
                  <a:solidFill>
                    <a:srgbClr val="00738C"/>
                  </a:solidFill>
                </a:rPr>
                <a:t>babcock</a:t>
              </a:r>
              <a:r>
                <a:rPr lang="en-US" dirty="0"/>
                <a:t> </a:t>
              </a:r>
              <a:r>
                <a:rPr lang="en-US" dirty="0">
                  <a:solidFill>
                    <a:schemeClr val="tx1">
                      <a:lumMod val="50000"/>
                    </a:schemeClr>
                  </a:solidFill>
                </a:rPr>
                <a:t>institute for green chemistry</a:t>
              </a:r>
            </a:p>
            <a:p>
              <a:r>
                <a:rPr lang="en-US" sz="1400" dirty="0">
                  <a:solidFill>
                    <a:schemeClr val="tx1">
                      <a:lumMod val="50000"/>
                    </a:schemeClr>
                  </a:solidFill>
                </a:rPr>
                <a:t>john.warner@</a:t>
              </a:r>
              <a:r>
                <a:rPr lang="en-US" sz="1400" dirty="0">
                  <a:solidFill>
                    <a:srgbClr val="00B0DA"/>
                  </a:solidFill>
                </a:rPr>
                <a:t>warner</a:t>
              </a:r>
              <a:r>
                <a:rPr lang="en-US" sz="1400" dirty="0">
                  <a:solidFill>
                    <a:srgbClr val="00738C"/>
                  </a:solidFill>
                </a:rPr>
                <a:t>babcock</a:t>
              </a:r>
              <a:r>
                <a:rPr lang="en-US" sz="1400" dirty="0">
                  <a:solidFill>
                    <a:schemeClr val="tx1">
                      <a:lumMod val="50000"/>
                    </a:schemeClr>
                  </a:solidFill>
                </a:rPr>
                <a:t>.com</a:t>
              </a:r>
            </a:p>
          </p:txBody>
        </p:sp>
        <p:grpSp>
          <p:nvGrpSpPr>
            <p:cNvPr id="68" name="Group 67">
              <a:extLst>
                <a:ext uri="{FF2B5EF4-FFF2-40B4-BE49-F238E27FC236}">
                  <a16:creationId xmlns:a16="http://schemas.microsoft.com/office/drawing/2014/main" id="{E06E0989-2C0E-40A8-8138-AE36F412E07E}"/>
                </a:ext>
              </a:extLst>
            </p:cNvPr>
            <p:cNvGrpSpPr/>
            <p:nvPr/>
          </p:nvGrpSpPr>
          <p:grpSpPr>
            <a:xfrm>
              <a:off x="2359243" y="3758898"/>
              <a:ext cx="619989" cy="553132"/>
              <a:chOff x="8800356" y="3484084"/>
              <a:chExt cx="961138" cy="852109"/>
            </a:xfrm>
          </p:grpSpPr>
          <p:grpSp>
            <p:nvGrpSpPr>
              <p:cNvPr id="69" name="Group 68">
                <a:extLst>
                  <a:ext uri="{FF2B5EF4-FFF2-40B4-BE49-F238E27FC236}">
                    <a16:creationId xmlns:a16="http://schemas.microsoft.com/office/drawing/2014/main" id="{777273A8-FB30-4DBA-AC74-B78244E90BD0}"/>
                  </a:ext>
                </a:extLst>
              </p:cNvPr>
              <p:cNvGrpSpPr/>
              <p:nvPr/>
            </p:nvGrpSpPr>
            <p:grpSpPr>
              <a:xfrm rot="19968187">
                <a:off x="8800356" y="3747918"/>
                <a:ext cx="642543" cy="588275"/>
                <a:chOff x="2553789" y="1716833"/>
                <a:chExt cx="2609850" cy="2366067"/>
              </a:xfrm>
            </p:grpSpPr>
            <p:sp>
              <p:nvSpPr>
                <p:cNvPr id="76" name="Freeform: Shape 75">
                  <a:extLst>
                    <a:ext uri="{FF2B5EF4-FFF2-40B4-BE49-F238E27FC236}">
                      <a16:creationId xmlns:a16="http://schemas.microsoft.com/office/drawing/2014/main" id="{EB1D1E4A-01AE-4AD8-83F4-6B13B6D70D60}"/>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Freeform: Shape 76">
                  <a:extLst>
                    <a:ext uri="{FF2B5EF4-FFF2-40B4-BE49-F238E27FC236}">
                      <a16:creationId xmlns:a16="http://schemas.microsoft.com/office/drawing/2014/main" id="{4796B70D-1BB9-4D47-9A8B-F038BC5D460C}"/>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Freeform: Shape 77">
                  <a:extLst>
                    <a:ext uri="{FF2B5EF4-FFF2-40B4-BE49-F238E27FC236}">
                      <a16:creationId xmlns:a16="http://schemas.microsoft.com/office/drawing/2014/main" id="{169E0F05-155C-4B84-91CA-088CF35271ED}"/>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Freeform: Shape 78">
                  <a:extLst>
                    <a:ext uri="{FF2B5EF4-FFF2-40B4-BE49-F238E27FC236}">
                      <a16:creationId xmlns:a16="http://schemas.microsoft.com/office/drawing/2014/main" id="{FDF2A8A3-53C4-4EF3-B5C6-A50C3ACCA311}"/>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70" name="Group 69">
                <a:extLst>
                  <a:ext uri="{FF2B5EF4-FFF2-40B4-BE49-F238E27FC236}">
                    <a16:creationId xmlns:a16="http://schemas.microsoft.com/office/drawing/2014/main" id="{E89441F7-DC95-4767-973F-FD76672525A3}"/>
                  </a:ext>
                </a:extLst>
              </p:cNvPr>
              <p:cNvGrpSpPr/>
              <p:nvPr/>
            </p:nvGrpSpPr>
            <p:grpSpPr>
              <a:xfrm>
                <a:off x="9423225" y="3484084"/>
                <a:ext cx="338269" cy="326956"/>
                <a:chOff x="5378880" y="685797"/>
                <a:chExt cx="2641171" cy="2527890"/>
              </a:xfrm>
            </p:grpSpPr>
            <p:sp>
              <p:nvSpPr>
                <p:cNvPr id="71" name="Freeform: Shape 70">
                  <a:extLst>
                    <a:ext uri="{FF2B5EF4-FFF2-40B4-BE49-F238E27FC236}">
                      <a16:creationId xmlns:a16="http://schemas.microsoft.com/office/drawing/2014/main" id="{404FCE5F-FB3A-483E-88CD-366F628FDEFB}"/>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Freeform: Shape 71">
                  <a:extLst>
                    <a:ext uri="{FF2B5EF4-FFF2-40B4-BE49-F238E27FC236}">
                      <a16:creationId xmlns:a16="http://schemas.microsoft.com/office/drawing/2014/main" id="{40CE8E2A-50BB-45BE-B0A1-5C2D04BD4B29}"/>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Freeform: Shape 72">
                  <a:extLst>
                    <a:ext uri="{FF2B5EF4-FFF2-40B4-BE49-F238E27FC236}">
                      <a16:creationId xmlns:a16="http://schemas.microsoft.com/office/drawing/2014/main" id="{AA3ECD1A-018F-47C8-B4D0-BD9B3C1B0B75}"/>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Freeform: Shape 73">
                  <a:extLst>
                    <a:ext uri="{FF2B5EF4-FFF2-40B4-BE49-F238E27FC236}">
                      <a16:creationId xmlns:a16="http://schemas.microsoft.com/office/drawing/2014/main" id="{CE78041B-421C-4F1C-88EC-F712CA2BFF15}"/>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Frame 74">
                  <a:extLst>
                    <a:ext uri="{FF2B5EF4-FFF2-40B4-BE49-F238E27FC236}">
                      <a16:creationId xmlns:a16="http://schemas.microsoft.com/office/drawing/2014/main" id="{03F8332B-D72C-446E-88B6-18011E6C321B}"/>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grpSp>
      <p:grpSp>
        <p:nvGrpSpPr>
          <p:cNvPr id="2" name="Group 1">
            <a:extLst>
              <a:ext uri="{FF2B5EF4-FFF2-40B4-BE49-F238E27FC236}">
                <a16:creationId xmlns:a16="http://schemas.microsoft.com/office/drawing/2014/main" id="{4F9F06E7-55EA-4699-B537-F40988B6C975}"/>
              </a:ext>
            </a:extLst>
          </p:cNvPr>
          <p:cNvGrpSpPr/>
          <p:nvPr/>
        </p:nvGrpSpPr>
        <p:grpSpPr>
          <a:xfrm>
            <a:off x="4824262" y="4990589"/>
            <a:ext cx="5614259" cy="830997"/>
            <a:chOff x="2340008" y="2714263"/>
            <a:chExt cx="5614259" cy="830997"/>
          </a:xfrm>
        </p:grpSpPr>
        <p:pic>
          <p:nvPicPr>
            <p:cNvPr id="80" name="Picture 79">
              <a:extLst>
                <a:ext uri="{FF2B5EF4-FFF2-40B4-BE49-F238E27FC236}">
                  <a16:creationId xmlns:a16="http://schemas.microsoft.com/office/drawing/2014/main" id="{D2B11097-DFD1-4E24-B6E8-2F298B5819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008" y="2805824"/>
              <a:ext cx="658458" cy="647875"/>
            </a:xfrm>
            <a:prstGeom prst="rect">
              <a:avLst/>
            </a:prstGeom>
          </p:spPr>
        </p:pic>
        <p:sp>
          <p:nvSpPr>
            <p:cNvPr id="81" name="TextBox 80">
              <a:extLst>
                <a:ext uri="{FF2B5EF4-FFF2-40B4-BE49-F238E27FC236}">
                  <a16:creationId xmlns:a16="http://schemas.microsoft.com/office/drawing/2014/main" id="{C1D1A881-C0FF-4AE4-A368-63D120D9BFE4}"/>
                </a:ext>
              </a:extLst>
            </p:cNvPr>
            <p:cNvSpPr txBox="1"/>
            <p:nvPr/>
          </p:nvSpPr>
          <p:spPr>
            <a:xfrm>
              <a:off x="3410604" y="2714263"/>
              <a:ext cx="4543663" cy="830997"/>
            </a:xfrm>
            <a:prstGeom prst="rect">
              <a:avLst/>
            </a:prstGeom>
            <a:noFill/>
          </p:spPr>
          <p:txBody>
            <a:bodyPr wrap="square" rtlCol="0">
              <a:spAutoFit/>
            </a:bodyPr>
            <a:lstStyle/>
            <a:p>
              <a:r>
                <a:rPr lang="en-US" sz="1600" b="1" dirty="0">
                  <a:solidFill>
                    <a:schemeClr val="bg1"/>
                  </a:solidFill>
                </a:rPr>
                <a:t>ENVR E-158A Green Chemistry</a:t>
              </a:r>
            </a:p>
            <a:p>
              <a:r>
                <a:rPr lang="en-US" dirty="0">
                  <a:solidFill>
                    <a:srgbClr val="C90016"/>
                  </a:solidFill>
                </a:rPr>
                <a:t>Harvard Extension School</a:t>
              </a:r>
            </a:p>
            <a:p>
              <a:r>
                <a:rPr lang="en-US" sz="1400" dirty="0" err="1">
                  <a:solidFill>
                    <a:srgbClr val="836C34"/>
                  </a:solidFill>
                </a:rPr>
                <a:t>John</a:t>
              </a:r>
              <a:r>
                <a:rPr lang="en-US" sz="1400" dirty="0" err="1">
                  <a:solidFill>
                    <a:srgbClr val="C90016"/>
                  </a:solidFill>
                </a:rPr>
                <a:t>Warner</a:t>
              </a:r>
              <a:r>
                <a:rPr lang="en-US" sz="1400" dirty="0" err="1">
                  <a:solidFill>
                    <a:schemeClr val="tx1">
                      <a:lumMod val="50000"/>
                    </a:schemeClr>
                  </a:solidFill>
                </a:rPr>
                <a:t>@FAS.Harvard.Edu</a:t>
              </a:r>
              <a:endParaRPr lang="en-US" sz="1400" dirty="0">
                <a:solidFill>
                  <a:schemeClr val="tx1">
                    <a:lumMod val="50000"/>
                  </a:schemeClr>
                </a:solidFill>
              </a:endParaRPr>
            </a:p>
          </p:txBody>
        </p:sp>
      </p:grpSp>
      <p:grpSp>
        <p:nvGrpSpPr>
          <p:cNvPr id="7" name="Group 6">
            <a:extLst>
              <a:ext uri="{FF2B5EF4-FFF2-40B4-BE49-F238E27FC236}">
                <a16:creationId xmlns:a16="http://schemas.microsoft.com/office/drawing/2014/main" id="{70A89454-5C32-42CC-9F50-851605779192}"/>
              </a:ext>
            </a:extLst>
          </p:cNvPr>
          <p:cNvGrpSpPr/>
          <p:nvPr/>
        </p:nvGrpSpPr>
        <p:grpSpPr>
          <a:xfrm>
            <a:off x="4864287" y="3221243"/>
            <a:ext cx="5598622" cy="861774"/>
            <a:chOff x="2355800" y="5462148"/>
            <a:chExt cx="5598622" cy="861774"/>
          </a:xfrm>
        </p:grpSpPr>
        <p:sp>
          <p:nvSpPr>
            <p:cNvPr id="82" name="TextBox 81">
              <a:extLst>
                <a:ext uri="{FF2B5EF4-FFF2-40B4-BE49-F238E27FC236}">
                  <a16:creationId xmlns:a16="http://schemas.microsoft.com/office/drawing/2014/main" id="{56643C3F-B837-4638-B270-395FACB01365}"/>
                </a:ext>
              </a:extLst>
            </p:cNvPr>
            <p:cNvSpPr txBox="1"/>
            <p:nvPr/>
          </p:nvSpPr>
          <p:spPr>
            <a:xfrm>
              <a:off x="3367875" y="5462148"/>
              <a:ext cx="4586547" cy="861774"/>
            </a:xfrm>
            <a:prstGeom prst="rect">
              <a:avLst/>
            </a:prstGeom>
            <a:noFill/>
          </p:spPr>
          <p:txBody>
            <a:bodyPr wrap="square" rtlCol="0">
              <a:spAutoFit/>
            </a:bodyPr>
            <a:lstStyle/>
            <a:p>
              <a:pPr>
                <a:defRPr/>
              </a:pPr>
              <a:r>
                <a:rPr lang="en-US" kern="0" dirty="0">
                  <a:solidFill>
                    <a:srgbClr val="1F975C"/>
                  </a:solidFill>
                </a:rPr>
                <a:t>Distinguished Professor of Green Chemistry </a:t>
              </a:r>
            </a:p>
            <a:p>
              <a:pPr>
                <a:defRPr/>
              </a:pPr>
              <a:r>
                <a:rPr lang="en-US" sz="1600" kern="0" dirty="0">
                  <a:solidFill>
                    <a:srgbClr val="00599D"/>
                  </a:solidFill>
                </a:rPr>
                <a:t>Monash University – School of Chemistry</a:t>
              </a:r>
            </a:p>
            <a:p>
              <a:pPr>
                <a:defRPr/>
              </a:pPr>
              <a:r>
                <a:rPr lang="en-US" sz="1400" kern="0" dirty="0">
                  <a:solidFill>
                    <a:srgbClr val="00599D"/>
                  </a:solidFill>
                </a:rPr>
                <a:t>John.Warner@Monash.edu</a:t>
              </a:r>
            </a:p>
          </p:txBody>
        </p:sp>
        <p:pic>
          <p:nvPicPr>
            <p:cNvPr id="83" name="Picture 82" descr="A close up of a sign&#10;&#10;Description automatically generated">
              <a:extLst>
                <a:ext uri="{FF2B5EF4-FFF2-40B4-BE49-F238E27FC236}">
                  <a16:creationId xmlns:a16="http://schemas.microsoft.com/office/drawing/2014/main" id="{AFB224C5-8797-455B-A9EF-4741305DBF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55800" y="5569448"/>
              <a:ext cx="626875" cy="647175"/>
            </a:xfrm>
            <a:prstGeom prst="rect">
              <a:avLst/>
            </a:prstGeom>
          </p:spPr>
        </p:pic>
      </p:grpSp>
      <p:pic>
        <p:nvPicPr>
          <p:cNvPr id="45" name="Picture 44">
            <a:extLst>
              <a:ext uri="{FF2B5EF4-FFF2-40B4-BE49-F238E27FC236}">
                <a16:creationId xmlns:a16="http://schemas.microsoft.com/office/drawing/2014/main" id="{BFECA973-B14A-4D6B-A83B-50C586883B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4140" y="2601855"/>
            <a:ext cx="2266957" cy="3014507"/>
          </a:xfrm>
          <a:prstGeom prst="rect">
            <a:avLst/>
          </a:prstGeom>
          <a:ln w="12700">
            <a:solidFill>
              <a:schemeClr val="tx1"/>
            </a:solidFill>
          </a:ln>
        </p:spPr>
      </p:pic>
    </p:spTree>
    <p:extLst>
      <p:ext uri="{BB962C8B-B14F-4D97-AF65-F5344CB8AC3E}">
        <p14:creationId xmlns:p14="http://schemas.microsoft.com/office/powerpoint/2010/main" val="385440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84188" y="1524001"/>
            <a:ext cx="8346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a:latin typeface="+mn-lt"/>
              </a:rPr>
              <a:t>I have never been taught what makes a chemical toxic!</a:t>
            </a:r>
          </a:p>
          <a:p>
            <a:pPr algn="ctr" eaLnBrk="1" hangingPunct="1"/>
            <a:r>
              <a:rPr lang="en-US" sz="2400" b="1">
                <a:latin typeface="+mn-lt"/>
              </a:rPr>
              <a:t>I have no idea what makes a chemical an environmental hazard!</a:t>
            </a:r>
          </a:p>
        </p:txBody>
      </p:sp>
      <p:sp>
        <p:nvSpPr>
          <p:cNvPr id="3" name="Text Box 3"/>
          <p:cNvSpPr txBox="1">
            <a:spLocks noChangeArrowheads="1"/>
          </p:cNvSpPr>
          <p:nvPr/>
        </p:nvSpPr>
        <p:spPr bwMode="auto">
          <a:xfrm>
            <a:off x="3827124" y="457201"/>
            <a:ext cx="4660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b="1" dirty="0">
                <a:latin typeface="+mn-lt"/>
              </a:rPr>
              <a:t>I have synthesized over 2500 compounds!</a:t>
            </a:r>
            <a:endParaRPr lang="en-US" sz="2000" dirty="0">
              <a:latin typeface="+mn-lt"/>
            </a:endParaRPr>
          </a:p>
        </p:txBody>
      </p:sp>
      <p:sp>
        <p:nvSpPr>
          <p:cNvPr id="4" name="Text Box 4"/>
          <p:cNvSpPr txBox="1">
            <a:spLocks noChangeArrowheads="1"/>
          </p:cNvSpPr>
          <p:nvPr/>
        </p:nvSpPr>
        <p:spPr bwMode="auto">
          <a:xfrm>
            <a:off x="2480924" y="3276600"/>
            <a:ext cx="7353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3200" b="1">
                <a:latin typeface="+mn-lt"/>
              </a:rPr>
              <a:t>I have synthesized over 2500 compounds!</a:t>
            </a:r>
            <a:endParaRPr lang="en-US" sz="3200">
              <a:latin typeface="+mn-lt"/>
            </a:endParaRPr>
          </a:p>
        </p:txBody>
      </p:sp>
      <p:sp>
        <p:nvSpPr>
          <p:cNvPr id="5" name="Text Box 5"/>
          <p:cNvSpPr txBox="1">
            <a:spLocks noChangeArrowheads="1"/>
          </p:cNvSpPr>
          <p:nvPr/>
        </p:nvSpPr>
        <p:spPr bwMode="auto">
          <a:xfrm>
            <a:off x="3434202" y="4648201"/>
            <a:ext cx="54467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600" b="1">
                <a:latin typeface="+mn-lt"/>
              </a:rPr>
              <a:t>I HAVE NO IDEA WHAT </a:t>
            </a:r>
          </a:p>
          <a:p>
            <a:pPr algn="ctr" eaLnBrk="1" hangingPunct="1"/>
            <a:r>
              <a:rPr lang="en-US" sz="3600" b="1">
                <a:latin typeface="+mn-lt"/>
              </a:rPr>
              <a:t>MAKES A CHEMICAL TOXIC!</a:t>
            </a:r>
          </a:p>
        </p:txBody>
      </p:sp>
    </p:spTree>
    <p:extLst>
      <p:ext uri="{BB962C8B-B14F-4D97-AF65-F5344CB8AC3E}">
        <p14:creationId xmlns:p14="http://schemas.microsoft.com/office/powerpoint/2010/main" val="403502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3212892"/>
            <a:ext cx="9144000" cy="2800767"/>
          </a:xfrm>
          <a:prstGeom prst="rect">
            <a:avLst/>
          </a:prstGeom>
          <a:solidFill>
            <a:schemeClr val="accent5">
              <a:lumMod val="20000"/>
              <a:lumOff val="80000"/>
            </a:schemeClr>
          </a:solidFill>
          <a:ln>
            <a:noFill/>
          </a:ln>
          <a:extLst/>
        </p:spPr>
        <p:txBody>
          <a:bodyPr anchor="ctr">
            <a:spAutoFit/>
          </a:bodyPr>
          <a:lstStyle/>
          <a:p>
            <a:r>
              <a:rPr lang="en-US" sz="1600" b="1" dirty="0"/>
              <a:t>What causes brain tumors?</a:t>
            </a:r>
          </a:p>
          <a:p>
            <a:pPr algn="just"/>
            <a:r>
              <a:rPr lang="en-US" sz="1600" dirty="0"/>
              <a:t>The majority of brain tumors have abnormalities of genes involved in cell cycle control, causing uncontrolled cell growth. These abnormalities are caused by alterations directly in the genes, or by chromosome rearrangements which change the function of a </a:t>
            </a:r>
            <a:r>
              <a:rPr lang="en-US" sz="1600" dirty="0" err="1"/>
              <a:t>gene.Patients</a:t>
            </a:r>
            <a:r>
              <a:rPr lang="en-US" sz="1600" dirty="0"/>
              <a:t> with certain genetic conditions (i.e., neurofibromatosis, von Hippel-Lindau disease, Li-Fraumeni syndrome, and retinoblastoma) also have an increased risk to develop tumors of the central nervous system. There have also been some reports of people in the same family developing brain tumors who do not have any of these genetic syndromes. Research has been investigating parents of children with brain tumors and their past exposure to certain chemicals. Some chemicals may change the structure of a gene that protects the body from diseases and cancer. </a:t>
            </a:r>
            <a:r>
              <a:rPr lang="en-US" sz="1600" b="1" dirty="0">
                <a:solidFill>
                  <a:srgbClr val="C00000"/>
                </a:solidFill>
              </a:rPr>
              <a:t>Workers in oil refining, rubber manufacturing, and chemists have a higher incidence of certain types of tumors</a:t>
            </a:r>
            <a:r>
              <a:rPr lang="en-US" sz="1600" b="1" dirty="0"/>
              <a:t>.</a:t>
            </a:r>
            <a:r>
              <a:rPr lang="en-US" sz="1600" dirty="0"/>
              <a:t> Which, if any, chemical toxin is related to this increase in tumors is unknown at this time. </a:t>
            </a:r>
          </a:p>
        </p:txBody>
      </p:sp>
      <p:sp>
        <p:nvSpPr>
          <p:cNvPr id="5" name="Rectangle 5"/>
          <p:cNvSpPr>
            <a:spLocks noChangeArrowheads="1"/>
          </p:cNvSpPr>
          <p:nvPr/>
        </p:nvSpPr>
        <p:spPr bwMode="auto">
          <a:xfrm>
            <a:off x="2558044" y="6390244"/>
            <a:ext cx="70759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http://cancer.stanfordhospital.com/healthInfo/cancerTypes/brain/default</a:t>
            </a:r>
          </a:p>
        </p:txBody>
      </p:sp>
      <p:grpSp>
        <p:nvGrpSpPr>
          <p:cNvPr id="8" name="Group 7">
            <a:extLst>
              <a:ext uri="{FF2B5EF4-FFF2-40B4-BE49-F238E27FC236}">
                <a16:creationId xmlns:a16="http://schemas.microsoft.com/office/drawing/2014/main" id="{FEE94B34-5210-4F89-B2EE-5D55F580D6F9}"/>
              </a:ext>
            </a:extLst>
          </p:cNvPr>
          <p:cNvGrpSpPr/>
          <p:nvPr/>
        </p:nvGrpSpPr>
        <p:grpSpPr>
          <a:xfrm>
            <a:off x="2609046" y="504825"/>
            <a:ext cx="6973911" cy="1962150"/>
            <a:chOff x="885825" y="504825"/>
            <a:chExt cx="6973911" cy="1962150"/>
          </a:xfrm>
        </p:grpSpPr>
        <p:pic>
          <p:nvPicPr>
            <p:cNvPr id="3" name="Picture 3" descr="ei_007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8005" y="504825"/>
              <a:ext cx="2971731"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93E6433-FF19-4DCB-A7C5-0F49B0C19C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5825" y="504825"/>
              <a:ext cx="3048000" cy="1962150"/>
            </a:xfrm>
            <a:prstGeom prst="rect">
              <a:avLst/>
            </a:prstGeom>
          </p:spPr>
        </p:pic>
      </p:grpSp>
    </p:spTree>
    <p:extLst>
      <p:ext uri="{BB962C8B-B14F-4D97-AF65-F5344CB8AC3E}">
        <p14:creationId xmlns:p14="http://schemas.microsoft.com/office/powerpoint/2010/main" val="2713327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43200" y="2361654"/>
            <a:ext cx="7239000" cy="1815882"/>
          </a:xfrm>
          <a:prstGeom prst="rect">
            <a:avLst/>
          </a:prstGeom>
          <a:solidFill>
            <a:schemeClr val="accent5">
              <a:lumMod val="20000"/>
              <a:lumOff val="80000"/>
            </a:schemeClr>
          </a:solidFill>
          <a:ln>
            <a:noFill/>
          </a:ln>
          <a:extLst/>
        </p:spPr>
        <p:txBody>
          <a:bodyPr anchor="ctr">
            <a:spAutoFit/>
          </a:bodyPr>
          <a:lstStyle/>
          <a:p>
            <a:pPr algn="just"/>
            <a:r>
              <a:rPr lang="en-US" sz="1600" dirty="0"/>
              <a:t>Recent scientific research has clearly demonstrated an association between organochlorines and breast cancer. An analysis of chemical plant workers in Hamburg, Germany discovered a two-fold increase in breast cancer among the women workers who had been exposed to dioxin contamination. Significantly higher levels of breast cancer have been found in separate studies of women living near organochlorine chemical plants in Minnesota and Long Island. </a:t>
            </a:r>
            <a:r>
              <a:rPr lang="en-US" sz="1600" b="1" dirty="0">
                <a:solidFill>
                  <a:srgbClr val="C00000"/>
                </a:solidFill>
              </a:rPr>
              <a:t>Other studies have revealed elevated breast cancer mortality among professional chemists</a:t>
            </a:r>
            <a:r>
              <a:rPr lang="en-US" sz="1600" b="1" dirty="0"/>
              <a:t>.</a:t>
            </a:r>
          </a:p>
        </p:txBody>
      </p:sp>
      <p:pic>
        <p:nvPicPr>
          <p:cNvPr id="3" name="Picture 3" descr="face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549900" y="18825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face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24388" y="18825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ace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98875" y="18825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face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73363" y="18825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face5"/>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57401" y="188258"/>
            <a:ext cx="822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ar_health"/>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524000" y="188259"/>
            <a:ext cx="539750" cy="59293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9" descr="face6"/>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477000" y="188258"/>
            <a:ext cx="977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a:spLocks noChangeArrowheads="1"/>
          </p:cNvSpPr>
          <p:nvPr/>
        </p:nvSpPr>
        <p:spPr bwMode="auto">
          <a:xfrm>
            <a:off x="4162425" y="6133267"/>
            <a:ext cx="386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http://www.fwhc.org/health/xeno.htm</a:t>
            </a:r>
          </a:p>
        </p:txBody>
      </p:sp>
    </p:spTree>
    <p:extLst>
      <p:ext uri="{BB962C8B-B14F-4D97-AF65-F5344CB8AC3E}">
        <p14:creationId xmlns:p14="http://schemas.microsoft.com/office/powerpoint/2010/main" val="364060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1828ABA-26DB-4700-A6EE-804E073D8303}"/>
              </a:ext>
            </a:extLst>
          </p:cNvPr>
          <p:cNvSpPr>
            <a:spLocks noChangeArrowheads="1"/>
          </p:cNvSpPr>
          <p:nvPr/>
        </p:nvSpPr>
        <p:spPr bwMode="auto">
          <a:xfrm>
            <a:off x="1671268" y="181684"/>
            <a:ext cx="8860971" cy="646331"/>
          </a:xfrm>
          <a:prstGeom prst="rect">
            <a:avLst/>
          </a:prstGeom>
          <a:solidFill>
            <a:schemeClr val="accent4">
              <a:lumMod val="20000"/>
              <a:lumOff val="80000"/>
            </a:schemeClr>
          </a:solidFill>
          <a:ln>
            <a:solidFill>
              <a:schemeClr val="bg1"/>
            </a:solidFill>
          </a:ln>
          <a:extLst/>
        </p:spPr>
        <p:txBody>
          <a:bodyPr wrap="square" anchor="ctr">
            <a:spAutoFit/>
          </a:bodyPr>
          <a:lstStyle/>
          <a:p>
            <a:pPr algn="just"/>
            <a:r>
              <a:rPr lang="en-US" dirty="0"/>
              <a:t>Christie, D., K. Robinson, et al. (1991). </a:t>
            </a:r>
            <a:r>
              <a:rPr lang="ja-JP" altLang="en-US" dirty="0"/>
              <a:t>“</a:t>
            </a:r>
            <a:r>
              <a:rPr lang="en-US" altLang="ja-JP" b="1" dirty="0"/>
              <a:t>A prospective study in the Australian petroleum industry. II. Incidence of cancer</a:t>
            </a:r>
            <a:r>
              <a:rPr lang="en-US" altLang="ja-JP" dirty="0"/>
              <a:t>.</a:t>
            </a:r>
            <a:r>
              <a:rPr lang="ja-JP" altLang="en-US" dirty="0"/>
              <a:t>”</a:t>
            </a:r>
            <a:r>
              <a:rPr lang="en-US" altLang="ja-JP" dirty="0"/>
              <a:t>  Br J Ind Med 48(8): 511-4.</a:t>
            </a:r>
            <a:endParaRPr lang="en-US" dirty="0"/>
          </a:p>
        </p:txBody>
      </p:sp>
      <p:sp>
        <p:nvSpPr>
          <p:cNvPr id="8" name="Rectangle 2">
            <a:extLst>
              <a:ext uri="{FF2B5EF4-FFF2-40B4-BE49-F238E27FC236}">
                <a16:creationId xmlns:a16="http://schemas.microsoft.com/office/drawing/2014/main" id="{FCE497FF-66EB-44E5-9DE3-0193A09A7F58}"/>
              </a:ext>
            </a:extLst>
          </p:cNvPr>
          <p:cNvSpPr>
            <a:spLocks noChangeArrowheads="1"/>
          </p:cNvSpPr>
          <p:nvPr/>
        </p:nvSpPr>
        <p:spPr bwMode="auto">
          <a:xfrm>
            <a:off x="1671268" y="3868596"/>
            <a:ext cx="8860971" cy="646331"/>
          </a:xfrm>
          <a:prstGeom prst="rect">
            <a:avLst/>
          </a:prstGeom>
          <a:solidFill>
            <a:schemeClr val="accent5">
              <a:lumMod val="20000"/>
              <a:lumOff val="80000"/>
            </a:schemeClr>
          </a:solidFill>
          <a:ln>
            <a:solidFill>
              <a:schemeClr val="bg1"/>
            </a:solidFill>
          </a:ln>
          <a:extLst/>
        </p:spPr>
        <p:txBody>
          <a:bodyPr wrap="square" anchor="ctr">
            <a:spAutoFit/>
          </a:bodyPr>
          <a:lstStyle/>
          <a:p>
            <a:pPr algn="just"/>
            <a:r>
              <a:rPr lang="en-US" dirty="0"/>
              <a:t>Walrath, J., F. P. Li, et al. (1985). </a:t>
            </a:r>
            <a:r>
              <a:rPr lang="ja-JP" altLang="en-US" dirty="0"/>
              <a:t>“</a:t>
            </a:r>
            <a:r>
              <a:rPr lang="en-US" altLang="ja-JP" b="1" dirty="0"/>
              <a:t>Causes of death among female chemists</a:t>
            </a:r>
            <a:r>
              <a:rPr lang="en-US" altLang="ja-JP" dirty="0"/>
              <a:t>.</a:t>
            </a:r>
            <a:r>
              <a:rPr lang="ja-JP" altLang="en-US" dirty="0"/>
              <a:t>”</a:t>
            </a:r>
            <a:r>
              <a:rPr lang="en-US" altLang="ja-JP" dirty="0"/>
              <a:t> Am J Public Health 75(8): 883-5.</a:t>
            </a:r>
            <a:endParaRPr lang="en-US" dirty="0"/>
          </a:p>
        </p:txBody>
      </p:sp>
      <p:sp>
        <p:nvSpPr>
          <p:cNvPr id="9" name="Rectangle 2">
            <a:extLst>
              <a:ext uri="{FF2B5EF4-FFF2-40B4-BE49-F238E27FC236}">
                <a16:creationId xmlns:a16="http://schemas.microsoft.com/office/drawing/2014/main" id="{5FFC9B02-DD26-45A2-92C3-CF91F8C5711F}"/>
              </a:ext>
            </a:extLst>
          </p:cNvPr>
          <p:cNvSpPr>
            <a:spLocks noChangeArrowheads="1"/>
          </p:cNvSpPr>
          <p:nvPr/>
        </p:nvSpPr>
        <p:spPr bwMode="auto">
          <a:xfrm>
            <a:off x="1671268" y="4790323"/>
            <a:ext cx="8860971" cy="923330"/>
          </a:xfrm>
          <a:prstGeom prst="rect">
            <a:avLst/>
          </a:prstGeom>
          <a:solidFill>
            <a:schemeClr val="accent6">
              <a:lumMod val="20000"/>
              <a:lumOff val="80000"/>
            </a:schemeClr>
          </a:solidFill>
          <a:ln>
            <a:solidFill>
              <a:schemeClr val="bg1"/>
            </a:solidFill>
          </a:ln>
          <a:extLst/>
        </p:spPr>
        <p:txBody>
          <a:bodyPr wrap="square" anchor="ctr">
            <a:spAutoFit/>
          </a:bodyPr>
          <a:lstStyle/>
          <a:p>
            <a:pPr algn="just"/>
            <a:r>
              <a:rPr lang="en-US" dirty="0"/>
              <a:t>Olsson, H. and L. Brandt (1981). </a:t>
            </a:r>
            <a:r>
              <a:rPr lang="ja-JP" altLang="en-US" dirty="0"/>
              <a:t>“</a:t>
            </a:r>
            <a:r>
              <a:rPr lang="en-US" altLang="ja-JP" b="1" dirty="0"/>
              <a:t>Supradiaphragmatic presentation of non-Hodgkin's lymphoma in men occupationally exposed to organic solvents</a:t>
            </a:r>
            <a:r>
              <a:rPr lang="en-US" altLang="ja-JP" dirty="0"/>
              <a:t>.</a:t>
            </a:r>
            <a:r>
              <a:rPr lang="ja-JP" altLang="en-US" dirty="0"/>
              <a:t>”</a:t>
            </a:r>
            <a:r>
              <a:rPr lang="en-US" altLang="ja-JP" dirty="0"/>
              <a:t> Acta Med </a:t>
            </a:r>
            <a:r>
              <a:rPr lang="en-US" altLang="ja-JP" dirty="0" err="1"/>
              <a:t>Scand</a:t>
            </a:r>
            <a:r>
              <a:rPr lang="en-US" altLang="ja-JP" dirty="0"/>
              <a:t> 210(5): 415-8.</a:t>
            </a:r>
            <a:endParaRPr lang="en-US" dirty="0"/>
          </a:p>
        </p:txBody>
      </p:sp>
      <p:sp>
        <p:nvSpPr>
          <p:cNvPr id="6" name="Rectangle 2">
            <a:extLst>
              <a:ext uri="{FF2B5EF4-FFF2-40B4-BE49-F238E27FC236}">
                <a16:creationId xmlns:a16="http://schemas.microsoft.com/office/drawing/2014/main" id="{44C687AA-BE2F-4F55-88EF-C00862D404E8}"/>
              </a:ext>
            </a:extLst>
          </p:cNvPr>
          <p:cNvSpPr>
            <a:spLocks noChangeArrowheads="1"/>
          </p:cNvSpPr>
          <p:nvPr/>
        </p:nvSpPr>
        <p:spPr bwMode="auto">
          <a:xfrm>
            <a:off x="1671268" y="5989051"/>
            <a:ext cx="8860971" cy="646331"/>
          </a:xfrm>
          <a:prstGeom prst="rect">
            <a:avLst/>
          </a:prstGeom>
          <a:solidFill>
            <a:schemeClr val="accent3">
              <a:lumMod val="20000"/>
              <a:lumOff val="80000"/>
            </a:schemeClr>
          </a:solidFill>
          <a:ln>
            <a:solidFill>
              <a:schemeClr val="bg1"/>
            </a:solidFill>
          </a:ln>
          <a:extLst/>
        </p:spPr>
        <p:txBody>
          <a:bodyPr wrap="square" anchor="ctr">
            <a:spAutoFit/>
          </a:bodyPr>
          <a:lstStyle/>
          <a:p>
            <a:pPr algn="just"/>
            <a:r>
              <a:rPr lang="en-US" dirty="0"/>
              <a:t>Persson, B., M. Fredriksson, et al. (1993). </a:t>
            </a:r>
            <a:r>
              <a:rPr lang="ja-JP" altLang="en-US" dirty="0"/>
              <a:t>“</a:t>
            </a:r>
            <a:r>
              <a:rPr lang="en-US" altLang="ja-JP" b="1" dirty="0"/>
              <a:t>Some occupational exposures as risk factors for malignant lymphomas</a:t>
            </a:r>
            <a:r>
              <a:rPr lang="en-US" altLang="ja-JP" dirty="0"/>
              <a:t>.</a:t>
            </a:r>
            <a:r>
              <a:rPr lang="ja-JP" altLang="en-US" dirty="0"/>
              <a:t>”</a:t>
            </a:r>
            <a:r>
              <a:rPr lang="en-US" altLang="ja-JP" dirty="0"/>
              <a:t> Cancer 72(5): 1773-8.</a:t>
            </a:r>
            <a:endParaRPr lang="en-US" dirty="0"/>
          </a:p>
        </p:txBody>
      </p:sp>
      <p:sp>
        <p:nvSpPr>
          <p:cNvPr id="5" name="Rectangle 2">
            <a:extLst>
              <a:ext uri="{FF2B5EF4-FFF2-40B4-BE49-F238E27FC236}">
                <a16:creationId xmlns:a16="http://schemas.microsoft.com/office/drawing/2014/main" id="{8F4D26F9-8E78-488D-9931-048C4D28CC28}"/>
              </a:ext>
            </a:extLst>
          </p:cNvPr>
          <p:cNvSpPr>
            <a:spLocks noChangeArrowheads="1"/>
          </p:cNvSpPr>
          <p:nvPr/>
        </p:nvSpPr>
        <p:spPr bwMode="auto">
          <a:xfrm>
            <a:off x="1671268" y="2946868"/>
            <a:ext cx="8860971" cy="646331"/>
          </a:xfrm>
          <a:prstGeom prst="rect">
            <a:avLst/>
          </a:prstGeom>
          <a:solidFill>
            <a:schemeClr val="accent2">
              <a:lumMod val="20000"/>
              <a:lumOff val="80000"/>
            </a:schemeClr>
          </a:solidFill>
          <a:ln>
            <a:solidFill>
              <a:schemeClr val="bg1"/>
            </a:solidFill>
          </a:ln>
          <a:extLst/>
        </p:spPr>
        <p:txBody>
          <a:bodyPr wrap="square" anchor="ctr">
            <a:spAutoFit/>
          </a:bodyPr>
          <a:lstStyle/>
          <a:p>
            <a:pPr algn="just"/>
            <a:r>
              <a:rPr lang="en-US" dirty="0"/>
              <a:t>Berlin, K., C. </a:t>
            </a:r>
            <a:r>
              <a:rPr lang="en-US" dirty="0" err="1"/>
              <a:t>Edling</a:t>
            </a:r>
            <a:r>
              <a:rPr lang="en-US" dirty="0"/>
              <a:t>, et al. (1995). </a:t>
            </a:r>
            <a:r>
              <a:rPr lang="ja-JP" altLang="en-US" dirty="0"/>
              <a:t>“</a:t>
            </a:r>
            <a:r>
              <a:rPr lang="en-US" altLang="ja-JP" b="1" dirty="0"/>
              <a:t>Cancer incidence and mortality of patients with suspected solvent- related disorders</a:t>
            </a:r>
            <a:r>
              <a:rPr lang="en-US" altLang="ja-JP" dirty="0"/>
              <a:t>.</a:t>
            </a:r>
            <a:r>
              <a:rPr lang="ja-JP" altLang="en-US" dirty="0"/>
              <a:t>”</a:t>
            </a:r>
            <a:r>
              <a:rPr lang="en-US" altLang="ja-JP" dirty="0"/>
              <a:t> </a:t>
            </a:r>
            <a:r>
              <a:rPr lang="en-US" altLang="ja-JP" dirty="0" err="1"/>
              <a:t>Scand</a:t>
            </a:r>
            <a:r>
              <a:rPr lang="en-US" altLang="ja-JP" dirty="0"/>
              <a:t> J Work Environ Health 21(5): 362-7.</a:t>
            </a:r>
            <a:endParaRPr lang="en-US" dirty="0"/>
          </a:p>
        </p:txBody>
      </p:sp>
      <p:sp>
        <p:nvSpPr>
          <p:cNvPr id="4" name="Rectangle 2">
            <a:extLst>
              <a:ext uri="{FF2B5EF4-FFF2-40B4-BE49-F238E27FC236}">
                <a16:creationId xmlns:a16="http://schemas.microsoft.com/office/drawing/2014/main" id="{64D9CE42-B5A1-42BF-B9D9-E430B83B9D25}"/>
              </a:ext>
            </a:extLst>
          </p:cNvPr>
          <p:cNvSpPr>
            <a:spLocks noChangeArrowheads="1"/>
          </p:cNvSpPr>
          <p:nvPr/>
        </p:nvSpPr>
        <p:spPr bwMode="auto">
          <a:xfrm>
            <a:off x="1671268" y="2025140"/>
            <a:ext cx="8860971" cy="646331"/>
          </a:xfrm>
          <a:prstGeom prst="rect">
            <a:avLst/>
          </a:prstGeom>
          <a:solidFill>
            <a:schemeClr val="bg2">
              <a:lumMod val="90000"/>
            </a:schemeClr>
          </a:solidFill>
          <a:ln>
            <a:solidFill>
              <a:schemeClr val="bg1"/>
            </a:solidFill>
          </a:ln>
          <a:extLst/>
        </p:spPr>
        <p:txBody>
          <a:bodyPr wrap="square" anchor="ctr">
            <a:spAutoFit/>
          </a:bodyPr>
          <a:lstStyle/>
          <a:p>
            <a:pPr algn="just"/>
            <a:r>
              <a:rPr lang="en-US" dirty="0"/>
              <a:t>Persson, B. (1996). </a:t>
            </a:r>
            <a:r>
              <a:rPr lang="ja-JP" altLang="en-US" dirty="0"/>
              <a:t>“</a:t>
            </a:r>
            <a:r>
              <a:rPr lang="en-US" altLang="ja-JP" b="1" dirty="0"/>
              <a:t>Occupational exposure and malignant lymphoma</a:t>
            </a:r>
            <a:r>
              <a:rPr lang="en-US" altLang="ja-JP" dirty="0"/>
              <a:t>.</a:t>
            </a:r>
            <a:r>
              <a:rPr lang="ja-JP" altLang="en-US" dirty="0"/>
              <a:t>”</a:t>
            </a:r>
            <a:r>
              <a:rPr lang="en-US" altLang="ja-JP" dirty="0"/>
              <a:t> Int J </a:t>
            </a:r>
            <a:r>
              <a:rPr lang="en-US" altLang="ja-JP" dirty="0" err="1"/>
              <a:t>Occup</a:t>
            </a:r>
            <a:r>
              <a:rPr lang="en-US" altLang="ja-JP" dirty="0"/>
              <a:t> Med Environ Health 9(4): 309-21.</a:t>
            </a:r>
            <a:endParaRPr lang="en-US" dirty="0"/>
          </a:p>
        </p:txBody>
      </p:sp>
      <p:sp>
        <p:nvSpPr>
          <p:cNvPr id="3" name="Rectangle 2">
            <a:extLst>
              <a:ext uri="{FF2B5EF4-FFF2-40B4-BE49-F238E27FC236}">
                <a16:creationId xmlns:a16="http://schemas.microsoft.com/office/drawing/2014/main" id="{E978A0C1-C20C-4380-A647-6D4AB896F1D1}"/>
              </a:ext>
            </a:extLst>
          </p:cNvPr>
          <p:cNvSpPr>
            <a:spLocks noChangeArrowheads="1"/>
          </p:cNvSpPr>
          <p:nvPr/>
        </p:nvSpPr>
        <p:spPr bwMode="auto">
          <a:xfrm>
            <a:off x="1671268" y="1103412"/>
            <a:ext cx="8860971" cy="646331"/>
          </a:xfrm>
          <a:prstGeom prst="rect">
            <a:avLst/>
          </a:prstGeom>
          <a:solidFill>
            <a:schemeClr val="tx2">
              <a:lumMod val="20000"/>
              <a:lumOff val="80000"/>
            </a:schemeClr>
          </a:solidFill>
          <a:ln>
            <a:solidFill>
              <a:schemeClr val="bg1"/>
            </a:solidFill>
          </a:ln>
          <a:extLst/>
        </p:spPr>
        <p:txBody>
          <a:bodyPr wrap="square" anchor="ctr">
            <a:spAutoFit/>
          </a:bodyPr>
          <a:lstStyle/>
          <a:p>
            <a:pPr algn="just"/>
            <a:r>
              <a:rPr lang="en-US" dirty="0" err="1"/>
              <a:t>Lynge</a:t>
            </a:r>
            <a:r>
              <a:rPr lang="en-US" dirty="0"/>
              <a:t>, E., A. </a:t>
            </a:r>
            <a:r>
              <a:rPr lang="en-US" dirty="0" err="1"/>
              <a:t>Anttila</a:t>
            </a:r>
            <a:r>
              <a:rPr lang="en-US" dirty="0"/>
              <a:t>, et al. (1997). </a:t>
            </a:r>
            <a:r>
              <a:rPr lang="ja-JP" altLang="en-US" dirty="0"/>
              <a:t>“</a:t>
            </a:r>
            <a:r>
              <a:rPr lang="en-US" altLang="ja-JP" b="1" dirty="0"/>
              <a:t>Organic solvents and cancer (review).</a:t>
            </a:r>
            <a:r>
              <a:rPr lang="ja-JP" altLang="en-US" dirty="0"/>
              <a:t>”</a:t>
            </a:r>
            <a:r>
              <a:rPr lang="en-US" altLang="ja-JP" dirty="0"/>
              <a:t> Cancer Causes Control 8(3): 406-19.</a:t>
            </a:r>
            <a:endParaRPr lang="en-US" dirty="0"/>
          </a:p>
        </p:txBody>
      </p:sp>
    </p:spTree>
    <p:extLst>
      <p:ext uri="{BB962C8B-B14F-4D97-AF65-F5344CB8AC3E}">
        <p14:creationId xmlns:p14="http://schemas.microsoft.com/office/powerpoint/2010/main" val="90352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827724" y="1889057"/>
            <a:ext cx="4519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dirty="0">
                <a:solidFill>
                  <a:srgbClr val="C00000"/>
                </a:solidFill>
              </a:rPr>
              <a:t>15,000</a:t>
            </a:r>
            <a:r>
              <a:rPr lang="en-US" sz="2400" dirty="0"/>
              <a:t> Undergraduate Degrees</a:t>
            </a:r>
          </a:p>
        </p:txBody>
      </p:sp>
      <p:sp>
        <p:nvSpPr>
          <p:cNvPr id="3" name="Text Box 3"/>
          <p:cNvSpPr txBox="1">
            <a:spLocks noChangeArrowheads="1"/>
          </p:cNvSpPr>
          <p:nvPr/>
        </p:nvSpPr>
        <p:spPr bwMode="auto">
          <a:xfrm>
            <a:off x="4394387" y="2701304"/>
            <a:ext cx="338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dirty="0">
                <a:solidFill>
                  <a:srgbClr val="C00000"/>
                </a:solidFill>
              </a:rPr>
              <a:t>3,000</a:t>
            </a:r>
            <a:r>
              <a:rPr lang="en-US" sz="2400" dirty="0"/>
              <a:t> Masters Degrees</a:t>
            </a:r>
          </a:p>
        </p:txBody>
      </p:sp>
      <p:sp>
        <p:nvSpPr>
          <p:cNvPr id="4" name="Text Box 4"/>
          <p:cNvSpPr txBox="1">
            <a:spLocks noChangeArrowheads="1"/>
          </p:cNvSpPr>
          <p:nvPr/>
        </p:nvSpPr>
        <p:spPr bwMode="auto">
          <a:xfrm>
            <a:off x="4367936" y="3580244"/>
            <a:ext cx="3438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dirty="0">
                <a:solidFill>
                  <a:srgbClr val="C00000"/>
                </a:solidFill>
              </a:rPr>
              <a:t>3,000</a:t>
            </a:r>
            <a:r>
              <a:rPr lang="en-US" sz="2400" dirty="0"/>
              <a:t> Doctoral Degrees</a:t>
            </a:r>
          </a:p>
        </p:txBody>
      </p:sp>
      <p:sp>
        <p:nvSpPr>
          <p:cNvPr id="5" name="Text Box 5"/>
          <p:cNvSpPr txBox="1">
            <a:spLocks noChangeArrowheads="1"/>
          </p:cNvSpPr>
          <p:nvPr/>
        </p:nvSpPr>
        <p:spPr bwMode="auto">
          <a:xfrm>
            <a:off x="3211882" y="497964"/>
            <a:ext cx="57508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3600" dirty="0"/>
              <a:t>Every Year: (United States)</a:t>
            </a:r>
          </a:p>
        </p:txBody>
      </p:sp>
      <p:sp>
        <p:nvSpPr>
          <p:cNvPr id="6" name="Text Box 6"/>
          <p:cNvSpPr txBox="1">
            <a:spLocks noChangeArrowheads="1"/>
          </p:cNvSpPr>
          <p:nvPr/>
        </p:nvSpPr>
        <p:spPr bwMode="auto">
          <a:xfrm>
            <a:off x="1630411" y="4814781"/>
            <a:ext cx="8913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200" dirty="0"/>
              <a:t>50.9 % Women Undergraduate Degrees  (2004)</a:t>
            </a:r>
          </a:p>
        </p:txBody>
      </p:sp>
      <p:sp>
        <p:nvSpPr>
          <p:cNvPr id="7" name="TextBox 6"/>
          <p:cNvSpPr txBox="1"/>
          <p:nvPr/>
        </p:nvSpPr>
        <p:spPr>
          <a:xfrm>
            <a:off x="2545610" y="1144294"/>
            <a:ext cx="7083414" cy="523220"/>
          </a:xfrm>
          <a:prstGeom prst="rect">
            <a:avLst/>
          </a:prstGeom>
          <a:noFill/>
        </p:spPr>
        <p:txBody>
          <a:bodyPr wrap="none" rtlCol="0">
            <a:spAutoFit/>
          </a:bodyPr>
          <a:lstStyle/>
          <a:p>
            <a:r>
              <a:rPr lang="en-US" sz="2800" dirty="0"/>
              <a:t>Chemistry and Chemical Engineering Graduates</a:t>
            </a:r>
          </a:p>
        </p:txBody>
      </p:sp>
    </p:spTree>
    <p:extLst>
      <p:ext uri="{BB962C8B-B14F-4D97-AF65-F5344CB8AC3E}">
        <p14:creationId xmlns:p14="http://schemas.microsoft.com/office/powerpoint/2010/main" val="195247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52600" y="3352800"/>
            <a:ext cx="86185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600" b="1" dirty="0">
                <a:latin typeface="Times New Roman" pitchFamily="18" charset="0"/>
              </a:rPr>
              <a:t>No universities require any demonstration </a:t>
            </a:r>
          </a:p>
          <a:p>
            <a:pPr algn="ctr" eaLnBrk="1" hangingPunct="1"/>
            <a:r>
              <a:rPr lang="en-US" sz="3600" b="1" dirty="0">
                <a:latin typeface="Times New Roman" pitchFamily="18" charset="0"/>
              </a:rPr>
              <a:t>of knowledge regarding</a:t>
            </a:r>
          </a:p>
          <a:p>
            <a:pPr algn="ctr" eaLnBrk="1" hangingPunct="1"/>
            <a:r>
              <a:rPr lang="en-US" sz="3600" b="1" dirty="0">
                <a:latin typeface="Times New Roman" pitchFamily="18" charset="0"/>
              </a:rPr>
              <a:t>toxicity or environmental impact!</a:t>
            </a:r>
          </a:p>
        </p:txBody>
      </p:sp>
      <p:sp>
        <p:nvSpPr>
          <p:cNvPr id="3" name="Text Box 3"/>
          <p:cNvSpPr txBox="1">
            <a:spLocks noChangeArrowheads="1"/>
          </p:cNvSpPr>
          <p:nvPr/>
        </p:nvSpPr>
        <p:spPr bwMode="auto">
          <a:xfrm>
            <a:off x="1905000" y="838201"/>
            <a:ext cx="8337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4800" b="1" dirty="0">
                <a:solidFill>
                  <a:srgbClr val="0000FF"/>
                </a:solidFill>
                <a:latin typeface="Times New Roman" pitchFamily="18" charset="0"/>
              </a:rPr>
              <a:t>To get a degree in Chemistry…</a:t>
            </a:r>
          </a:p>
        </p:txBody>
      </p:sp>
    </p:spTree>
    <p:extLst>
      <p:ext uri="{BB962C8B-B14F-4D97-AF65-F5344CB8AC3E}">
        <p14:creationId xmlns:p14="http://schemas.microsoft.com/office/powerpoint/2010/main" val="960449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61010" y="4242651"/>
            <a:ext cx="3705005" cy="2431435"/>
          </a:xfrm>
          <a:prstGeom prst="rect">
            <a:avLst/>
          </a:prstGeom>
          <a:noFill/>
        </p:spPr>
        <p:txBody>
          <a:bodyPr wrap="square" rtlCol="0">
            <a:spAutoFit/>
          </a:bodyPr>
          <a:lstStyle/>
          <a:p>
            <a:pPr algn="ctr"/>
            <a:r>
              <a:rPr lang="en-US" sz="2800" dirty="0"/>
              <a:t>There was no </a:t>
            </a:r>
            <a:r>
              <a:rPr lang="en-US" sz="4000" b="1" dirty="0">
                <a:solidFill>
                  <a:schemeClr val="accent6">
                    <a:lumMod val="75000"/>
                  </a:schemeClr>
                </a:solidFill>
              </a:rPr>
              <a:t>SCIENCE</a:t>
            </a:r>
            <a:r>
              <a:rPr lang="en-US" sz="2800" dirty="0"/>
              <a:t> for making things that were better for human health and the environment.</a:t>
            </a:r>
          </a:p>
        </p:txBody>
      </p:sp>
      <p:sp>
        <p:nvSpPr>
          <p:cNvPr id="4" name="TextBox 3"/>
          <p:cNvSpPr txBox="1"/>
          <p:nvPr/>
        </p:nvSpPr>
        <p:spPr>
          <a:xfrm rot="20166597">
            <a:off x="1780860" y="1682732"/>
            <a:ext cx="2829621" cy="1015663"/>
          </a:xfrm>
          <a:prstGeom prst="rect">
            <a:avLst/>
          </a:prstGeom>
          <a:noFill/>
        </p:spPr>
        <p:txBody>
          <a:bodyPr wrap="none" rtlCol="0">
            <a:spAutoFit/>
          </a:bodyPr>
          <a:lstStyle/>
          <a:p>
            <a:r>
              <a:rPr lang="en-US" sz="6000" b="1" dirty="0">
                <a:solidFill>
                  <a:srgbClr val="FF0000"/>
                </a:solidFill>
              </a:rPr>
              <a:t>Journals</a:t>
            </a:r>
          </a:p>
        </p:txBody>
      </p:sp>
      <p:sp>
        <p:nvSpPr>
          <p:cNvPr id="5" name="TextBox 4"/>
          <p:cNvSpPr txBox="1"/>
          <p:nvPr/>
        </p:nvSpPr>
        <p:spPr>
          <a:xfrm rot="1833126">
            <a:off x="4367060" y="1059909"/>
            <a:ext cx="3405099" cy="1015663"/>
          </a:xfrm>
          <a:prstGeom prst="rect">
            <a:avLst/>
          </a:prstGeom>
          <a:noFill/>
        </p:spPr>
        <p:txBody>
          <a:bodyPr wrap="none" rtlCol="0">
            <a:spAutoFit/>
          </a:bodyPr>
          <a:lstStyle/>
          <a:p>
            <a:r>
              <a:rPr lang="en-US" sz="6000" b="1" dirty="0">
                <a:solidFill>
                  <a:srgbClr val="7030A0"/>
                </a:solidFill>
              </a:rPr>
              <a:t>Textbooks</a:t>
            </a:r>
          </a:p>
        </p:txBody>
      </p:sp>
      <p:sp>
        <p:nvSpPr>
          <p:cNvPr id="6" name="TextBox 5"/>
          <p:cNvSpPr txBox="1"/>
          <p:nvPr/>
        </p:nvSpPr>
        <p:spPr>
          <a:xfrm rot="20722029">
            <a:off x="3168766" y="2769909"/>
            <a:ext cx="2467342" cy="1015663"/>
          </a:xfrm>
          <a:prstGeom prst="rect">
            <a:avLst/>
          </a:prstGeom>
          <a:noFill/>
        </p:spPr>
        <p:txBody>
          <a:bodyPr wrap="none" rtlCol="0">
            <a:spAutoFit/>
          </a:bodyPr>
          <a:lstStyle/>
          <a:p>
            <a:r>
              <a:rPr lang="en-US" sz="6000" b="1" dirty="0">
                <a:solidFill>
                  <a:srgbClr val="0070C0"/>
                </a:solidFill>
              </a:rPr>
              <a:t>Classes</a:t>
            </a:r>
          </a:p>
        </p:txBody>
      </p:sp>
      <p:sp>
        <p:nvSpPr>
          <p:cNvPr id="7" name="TextBox 6"/>
          <p:cNvSpPr txBox="1"/>
          <p:nvPr/>
        </p:nvSpPr>
        <p:spPr>
          <a:xfrm rot="1005031">
            <a:off x="6632513" y="916682"/>
            <a:ext cx="4116191" cy="1015663"/>
          </a:xfrm>
          <a:prstGeom prst="rect">
            <a:avLst/>
          </a:prstGeom>
          <a:noFill/>
        </p:spPr>
        <p:txBody>
          <a:bodyPr wrap="none" rtlCol="0">
            <a:spAutoFit/>
          </a:bodyPr>
          <a:lstStyle/>
          <a:p>
            <a:r>
              <a:rPr lang="en-US" sz="6000" b="1" dirty="0">
                <a:solidFill>
                  <a:schemeClr val="accent4">
                    <a:lumMod val="50000"/>
                  </a:schemeClr>
                </a:solidFill>
              </a:rPr>
              <a:t>Conferences</a:t>
            </a:r>
          </a:p>
        </p:txBody>
      </p:sp>
      <p:sp>
        <p:nvSpPr>
          <p:cNvPr id="8" name="TextBox 7"/>
          <p:cNvSpPr txBox="1"/>
          <p:nvPr/>
        </p:nvSpPr>
        <p:spPr>
          <a:xfrm rot="20989359">
            <a:off x="6054302" y="2737882"/>
            <a:ext cx="3751155" cy="1015663"/>
          </a:xfrm>
          <a:prstGeom prst="rect">
            <a:avLst/>
          </a:prstGeom>
          <a:noFill/>
        </p:spPr>
        <p:txBody>
          <a:bodyPr wrap="none" rtlCol="0">
            <a:spAutoFit/>
          </a:bodyPr>
          <a:lstStyle/>
          <a:p>
            <a:r>
              <a:rPr lang="en-US" sz="6000" b="1" dirty="0">
                <a:solidFill>
                  <a:schemeClr val="tx1">
                    <a:lumMod val="65000"/>
                  </a:schemeClr>
                </a:solidFill>
              </a:rPr>
              <a:t>Workshops</a:t>
            </a:r>
          </a:p>
        </p:txBody>
      </p:sp>
    </p:spTree>
    <p:extLst>
      <p:ext uri="{BB962C8B-B14F-4D97-AF65-F5344CB8AC3E}">
        <p14:creationId xmlns:p14="http://schemas.microsoft.com/office/powerpoint/2010/main" val="54031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1760" y="208592"/>
            <a:ext cx="2051503" cy="299245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8"/>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3206" y="386610"/>
            <a:ext cx="2037302" cy="299245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9"/>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4211" y="564627"/>
            <a:ext cx="2097744" cy="300282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A close up of a flower&#10;&#10;Description automatically generated">
            <a:extLst>
              <a:ext uri="{FF2B5EF4-FFF2-40B4-BE49-F238E27FC236}">
                <a16:creationId xmlns:a16="http://schemas.microsoft.com/office/drawing/2014/main" id="{9EBF5A62-FE83-4ABC-B32D-B0ABCDE38E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15718" y="753008"/>
            <a:ext cx="2157243" cy="2992459"/>
          </a:xfrm>
          <a:prstGeom prst="rect">
            <a:avLst/>
          </a:prstGeom>
          <a:ln w="28575">
            <a:solidFill>
              <a:schemeClr val="bg1"/>
            </a:solidFill>
          </a:ln>
        </p:spPr>
      </p:pic>
      <p:pic>
        <p:nvPicPr>
          <p:cNvPr id="5" name="Picture 10"/>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12299" y="527731"/>
            <a:ext cx="2363791" cy="35583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827551" y="4453664"/>
            <a:ext cx="8536898" cy="1962140"/>
          </a:xfrm>
          <a:prstGeom prst="rect">
            <a:avLst/>
          </a:prstGeom>
        </p:spPr>
        <p:txBody>
          <a:bodyPr wrap="square">
            <a:spAutoFit/>
          </a:bodyPr>
          <a:lstStyle/>
          <a:p>
            <a:pPr marL="39688" algn="ctr">
              <a:lnSpc>
                <a:spcPct val="75000"/>
              </a:lnSpc>
              <a:spcBef>
                <a:spcPts val="413"/>
              </a:spcBef>
            </a:pPr>
            <a:r>
              <a:rPr lang="en-US" sz="4800" dirty="0"/>
              <a:t>Green Chemistry </a:t>
            </a:r>
          </a:p>
          <a:p>
            <a:pPr marL="39688" algn="ctr">
              <a:lnSpc>
                <a:spcPct val="75000"/>
              </a:lnSpc>
              <a:spcBef>
                <a:spcPts val="413"/>
              </a:spcBef>
            </a:pPr>
            <a:r>
              <a:rPr lang="en-US" sz="3600" dirty="0"/>
              <a:t>is the </a:t>
            </a:r>
            <a:r>
              <a:rPr lang="en-US" sz="3600" i="1" dirty="0">
                <a:solidFill>
                  <a:schemeClr val="tx1">
                    <a:lumMod val="75000"/>
                    <a:lumOff val="25000"/>
                  </a:schemeClr>
                </a:solidFill>
              </a:rPr>
              <a:t>design</a:t>
            </a:r>
            <a:r>
              <a:rPr lang="en-US" sz="3600" dirty="0"/>
              <a:t> of chemical products and processes that reduce or eliminate the </a:t>
            </a:r>
            <a:r>
              <a:rPr lang="en-US" sz="3600" i="1" dirty="0">
                <a:solidFill>
                  <a:schemeClr val="tx1">
                    <a:lumMod val="75000"/>
                    <a:lumOff val="25000"/>
                  </a:schemeClr>
                </a:solidFill>
              </a:rPr>
              <a:t>use and/or generation</a:t>
            </a:r>
            <a:r>
              <a:rPr lang="en-US" sz="3600" dirty="0"/>
              <a:t> of hazardous substances.</a:t>
            </a:r>
          </a:p>
        </p:txBody>
      </p:sp>
    </p:spTree>
    <p:extLst>
      <p:ext uri="{BB962C8B-B14F-4D97-AF65-F5344CB8AC3E}">
        <p14:creationId xmlns:p14="http://schemas.microsoft.com/office/powerpoint/2010/main" val="2578102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919840" y="6255187"/>
            <a:ext cx="8552121" cy="523220"/>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12. </a:t>
            </a:r>
            <a:r>
              <a:rPr lang="en-US" sz="1400" b="1" dirty="0">
                <a:solidFill>
                  <a:srgbClr val="0000FF"/>
                </a:solidFill>
              </a:rPr>
              <a:t>Inherently Safer Chemistry for Accident Prevention.</a:t>
            </a:r>
            <a:r>
              <a:rPr lang="en-US" sz="1400" b="1" dirty="0">
                <a:solidFill>
                  <a:schemeClr val="bg1"/>
                </a:solidFill>
              </a:rPr>
              <a:t> </a:t>
            </a:r>
            <a:r>
              <a:rPr lang="en-US" sz="1400" dirty="0">
                <a:solidFill>
                  <a:schemeClr val="bg1"/>
                </a:solidFill>
              </a:rPr>
              <a:t>Substance and the form of a substance used in a chemical process should be chosen to minimize the potential for chemical accidents, including releases, explosions, and fires.</a:t>
            </a:r>
            <a:r>
              <a:rPr lang="ru-RU" sz="1400" dirty="0">
                <a:solidFill>
                  <a:schemeClr val="bg1"/>
                </a:solidFill>
              </a:rPr>
              <a:t> </a:t>
            </a:r>
          </a:p>
        </p:txBody>
      </p:sp>
      <p:sp>
        <p:nvSpPr>
          <p:cNvPr id="3" name="Text Box 9"/>
          <p:cNvSpPr txBox="1">
            <a:spLocks noChangeArrowheads="1"/>
          </p:cNvSpPr>
          <p:nvPr/>
        </p:nvSpPr>
        <p:spPr bwMode="auto">
          <a:xfrm>
            <a:off x="1524000" y="55688"/>
            <a:ext cx="9144000" cy="400110"/>
          </a:xfrm>
          <a:prstGeom prst="rect">
            <a:avLst/>
          </a:prstGeom>
          <a:solidFill>
            <a:schemeClr val="bg2">
              <a:lumMod val="75000"/>
            </a:schemeClr>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000" b="1" dirty="0">
                <a:solidFill>
                  <a:srgbClr val="0000FF"/>
                </a:solidFill>
                <a:latin typeface="+mn-lt"/>
              </a:rPr>
              <a:t>The Twelve Principles of Green Chemistry</a:t>
            </a:r>
          </a:p>
        </p:txBody>
      </p:sp>
      <p:sp>
        <p:nvSpPr>
          <p:cNvPr id="4" name="Rectangle 4">
            <a:extLst>
              <a:ext uri="{FF2B5EF4-FFF2-40B4-BE49-F238E27FC236}">
                <a16:creationId xmlns:a16="http://schemas.microsoft.com/office/drawing/2014/main" id="{DD3E8C95-084E-462B-AD4F-7B714EECC0B2}"/>
              </a:ext>
            </a:extLst>
          </p:cNvPr>
          <p:cNvSpPr>
            <a:spLocks noChangeArrowheads="1"/>
          </p:cNvSpPr>
          <p:nvPr/>
        </p:nvSpPr>
        <p:spPr bwMode="auto">
          <a:xfrm>
            <a:off x="1919840" y="5688801"/>
            <a:ext cx="8552121" cy="523220"/>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11. </a:t>
            </a:r>
            <a:r>
              <a:rPr lang="en-US" sz="1400" b="1" dirty="0">
                <a:solidFill>
                  <a:srgbClr val="0000FF"/>
                </a:solidFill>
              </a:rPr>
              <a:t>Real-time Analysis for Pollution Prevention.</a:t>
            </a:r>
            <a:r>
              <a:rPr lang="en-US" sz="1400" b="1" dirty="0">
                <a:solidFill>
                  <a:schemeClr val="bg1"/>
                </a:solidFill>
              </a:rPr>
              <a:t> </a:t>
            </a:r>
            <a:r>
              <a:rPr lang="en-US" sz="1400" dirty="0">
                <a:solidFill>
                  <a:schemeClr val="bg1"/>
                </a:solidFill>
              </a:rPr>
              <a:t>Analytical methodologies need to be further developed to allow for real-time in-process monitoring and control prior to the formation of hazardous substances.</a:t>
            </a:r>
          </a:p>
        </p:txBody>
      </p:sp>
      <p:sp>
        <p:nvSpPr>
          <p:cNvPr id="5" name="Rectangle 4">
            <a:extLst>
              <a:ext uri="{FF2B5EF4-FFF2-40B4-BE49-F238E27FC236}">
                <a16:creationId xmlns:a16="http://schemas.microsoft.com/office/drawing/2014/main" id="{CC8B5914-2E44-4053-BA11-AD7E9F60CF0B}"/>
              </a:ext>
            </a:extLst>
          </p:cNvPr>
          <p:cNvSpPr>
            <a:spLocks noChangeArrowheads="1"/>
          </p:cNvSpPr>
          <p:nvPr/>
        </p:nvSpPr>
        <p:spPr bwMode="auto">
          <a:xfrm>
            <a:off x="1919840" y="5122412"/>
            <a:ext cx="8552121" cy="523220"/>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10. </a:t>
            </a:r>
            <a:r>
              <a:rPr lang="en-US" sz="1400" b="1" dirty="0">
                <a:solidFill>
                  <a:srgbClr val="0000FF"/>
                </a:solidFill>
              </a:rPr>
              <a:t>Design for Degradation.</a:t>
            </a:r>
            <a:r>
              <a:rPr lang="en-US" sz="1400" b="1" dirty="0">
                <a:solidFill>
                  <a:schemeClr val="bg1"/>
                </a:solidFill>
              </a:rPr>
              <a:t> </a:t>
            </a:r>
            <a:r>
              <a:rPr lang="en-US" sz="1400" dirty="0">
                <a:solidFill>
                  <a:schemeClr val="bg1"/>
                </a:solidFill>
              </a:rPr>
              <a:t>Chemical products should be designed so that at the end of their function they do not persist in the environment and instead break down into innocuous degradation products.</a:t>
            </a:r>
            <a:r>
              <a:rPr lang="ru-RU" sz="1400" dirty="0">
                <a:solidFill>
                  <a:schemeClr val="bg1"/>
                </a:solidFill>
              </a:rPr>
              <a:t> </a:t>
            </a:r>
            <a:endParaRPr lang="en-US" sz="1400" dirty="0">
              <a:solidFill>
                <a:schemeClr val="bg1"/>
              </a:solidFill>
            </a:endParaRPr>
          </a:p>
        </p:txBody>
      </p:sp>
      <p:sp>
        <p:nvSpPr>
          <p:cNvPr id="6" name="Rectangle 4">
            <a:extLst>
              <a:ext uri="{FF2B5EF4-FFF2-40B4-BE49-F238E27FC236}">
                <a16:creationId xmlns:a16="http://schemas.microsoft.com/office/drawing/2014/main" id="{FC32AE55-986D-442B-BB7F-8A5C49F07355}"/>
              </a:ext>
            </a:extLst>
          </p:cNvPr>
          <p:cNvSpPr>
            <a:spLocks noChangeArrowheads="1"/>
          </p:cNvSpPr>
          <p:nvPr/>
        </p:nvSpPr>
        <p:spPr bwMode="auto">
          <a:xfrm>
            <a:off x="1919840" y="4771467"/>
            <a:ext cx="8552121" cy="307777"/>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9. </a:t>
            </a:r>
            <a:r>
              <a:rPr lang="en-US" sz="1400" b="1" dirty="0">
                <a:solidFill>
                  <a:srgbClr val="0000FF"/>
                </a:solidFill>
              </a:rPr>
              <a:t>Catalysis.</a:t>
            </a:r>
            <a:r>
              <a:rPr lang="en-US" sz="1400" b="1" dirty="0">
                <a:solidFill>
                  <a:schemeClr val="bg1"/>
                </a:solidFill>
              </a:rPr>
              <a:t> </a:t>
            </a:r>
            <a:r>
              <a:rPr lang="en-US" sz="1400" dirty="0">
                <a:solidFill>
                  <a:schemeClr val="bg1"/>
                </a:solidFill>
              </a:rPr>
              <a:t>Catalytic reagents (as selective as possible) are superior to stoichiometric reagents.</a:t>
            </a:r>
            <a:r>
              <a:rPr lang="ru-RU" sz="1400" dirty="0">
                <a:solidFill>
                  <a:schemeClr val="bg1"/>
                </a:solidFill>
              </a:rPr>
              <a:t> </a:t>
            </a:r>
            <a:endParaRPr lang="en-US" sz="1400" dirty="0">
              <a:solidFill>
                <a:schemeClr val="bg1"/>
              </a:solidFill>
            </a:endParaRPr>
          </a:p>
        </p:txBody>
      </p:sp>
      <p:sp>
        <p:nvSpPr>
          <p:cNvPr id="7" name="Rectangle 4">
            <a:extLst>
              <a:ext uri="{FF2B5EF4-FFF2-40B4-BE49-F238E27FC236}">
                <a16:creationId xmlns:a16="http://schemas.microsoft.com/office/drawing/2014/main" id="{2D5C5EA2-5405-4EB9-910F-48FB0E085F95}"/>
              </a:ext>
            </a:extLst>
          </p:cNvPr>
          <p:cNvSpPr>
            <a:spLocks noChangeArrowheads="1"/>
          </p:cNvSpPr>
          <p:nvPr/>
        </p:nvSpPr>
        <p:spPr bwMode="auto">
          <a:xfrm>
            <a:off x="1919840" y="4205077"/>
            <a:ext cx="8552121" cy="523220"/>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8. </a:t>
            </a:r>
            <a:r>
              <a:rPr lang="en-US" sz="1400" b="1" dirty="0">
                <a:solidFill>
                  <a:srgbClr val="0000FF"/>
                </a:solidFill>
              </a:rPr>
              <a:t>Reduce Derivatives.</a:t>
            </a:r>
            <a:r>
              <a:rPr lang="en-US" sz="1400" b="1" dirty="0">
                <a:solidFill>
                  <a:schemeClr val="bg1"/>
                </a:solidFill>
              </a:rPr>
              <a:t> </a:t>
            </a:r>
            <a:r>
              <a:rPr lang="en-US" sz="1400" dirty="0">
                <a:solidFill>
                  <a:schemeClr val="bg1"/>
                </a:solidFill>
              </a:rPr>
              <a:t>Unnecessary derivatization (blocking group, protection/deprotection, temporary modification of physical/chemical processes) should be avoided whenever possible</a:t>
            </a:r>
            <a:r>
              <a:rPr lang="ru-RU" sz="1400" dirty="0">
                <a:solidFill>
                  <a:schemeClr val="bg1"/>
                </a:solidFill>
              </a:rPr>
              <a:t> </a:t>
            </a:r>
            <a:r>
              <a:rPr lang="en-US" sz="1400" dirty="0">
                <a:solidFill>
                  <a:schemeClr val="bg1"/>
                </a:solidFill>
              </a:rPr>
              <a:t>.</a:t>
            </a:r>
          </a:p>
        </p:txBody>
      </p:sp>
      <p:sp>
        <p:nvSpPr>
          <p:cNvPr id="8" name="Rectangle 4">
            <a:extLst>
              <a:ext uri="{FF2B5EF4-FFF2-40B4-BE49-F238E27FC236}">
                <a16:creationId xmlns:a16="http://schemas.microsoft.com/office/drawing/2014/main" id="{BCA5FADE-A849-434F-9613-71B34AA67B9C}"/>
              </a:ext>
            </a:extLst>
          </p:cNvPr>
          <p:cNvSpPr>
            <a:spLocks noChangeArrowheads="1"/>
          </p:cNvSpPr>
          <p:nvPr/>
        </p:nvSpPr>
        <p:spPr bwMode="auto">
          <a:xfrm>
            <a:off x="1919840" y="3638688"/>
            <a:ext cx="8552121" cy="523220"/>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7. </a:t>
            </a:r>
            <a:r>
              <a:rPr lang="en-US" sz="1400" b="1" dirty="0">
                <a:solidFill>
                  <a:srgbClr val="0000FF"/>
                </a:solidFill>
              </a:rPr>
              <a:t>Use of Renewable </a:t>
            </a:r>
            <a:r>
              <a:rPr lang="en-US" sz="1400" b="1" dirty="0" err="1">
                <a:solidFill>
                  <a:srgbClr val="0000FF"/>
                </a:solidFill>
              </a:rPr>
              <a:t>Feedstocks</a:t>
            </a:r>
            <a:r>
              <a:rPr lang="en-US" sz="1400" b="1" dirty="0">
                <a:solidFill>
                  <a:srgbClr val="0000FF"/>
                </a:solidFill>
              </a:rPr>
              <a:t>.</a:t>
            </a:r>
            <a:r>
              <a:rPr lang="en-US" sz="1400" b="1" dirty="0">
                <a:solidFill>
                  <a:schemeClr val="bg1"/>
                </a:solidFill>
              </a:rPr>
              <a:t>  </a:t>
            </a:r>
            <a:r>
              <a:rPr lang="en-US" sz="1400" dirty="0">
                <a:solidFill>
                  <a:schemeClr val="bg1"/>
                </a:solidFill>
              </a:rPr>
              <a:t>A raw material or feedstock should be renewable rather than depleting whenever technically and economically practical. </a:t>
            </a:r>
            <a:endParaRPr lang="ru-RU" sz="1400" dirty="0">
              <a:solidFill>
                <a:schemeClr val="bg1"/>
              </a:solidFill>
            </a:endParaRPr>
          </a:p>
        </p:txBody>
      </p:sp>
      <p:sp>
        <p:nvSpPr>
          <p:cNvPr id="9" name="Rectangle 4">
            <a:extLst>
              <a:ext uri="{FF2B5EF4-FFF2-40B4-BE49-F238E27FC236}">
                <a16:creationId xmlns:a16="http://schemas.microsoft.com/office/drawing/2014/main" id="{AE387D6B-4398-407E-8E85-0F2700C16E9D}"/>
              </a:ext>
            </a:extLst>
          </p:cNvPr>
          <p:cNvSpPr>
            <a:spLocks noChangeArrowheads="1"/>
          </p:cNvSpPr>
          <p:nvPr/>
        </p:nvSpPr>
        <p:spPr bwMode="auto">
          <a:xfrm>
            <a:off x="1919840" y="3072299"/>
            <a:ext cx="8552121" cy="523220"/>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6. </a:t>
            </a:r>
            <a:r>
              <a:rPr lang="en-US" sz="1400" b="1" dirty="0">
                <a:solidFill>
                  <a:srgbClr val="0000FF"/>
                </a:solidFill>
              </a:rPr>
              <a:t>Design for Energy Efficiency.</a:t>
            </a:r>
            <a:r>
              <a:rPr lang="en-US" sz="1400" b="1" dirty="0">
                <a:solidFill>
                  <a:schemeClr val="bg1"/>
                </a:solidFill>
              </a:rPr>
              <a:t>  </a:t>
            </a:r>
            <a:r>
              <a:rPr lang="en-US" sz="1400" dirty="0">
                <a:solidFill>
                  <a:schemeClr val="bg1"/>
                </a:solidFill>
              </a:rPr>
              <a:t>Energy requirements should be recognized for their environmental and economic impacts and should be minimized.  Synthetic methods should be conducted at ambient temperature and pressure.</a:t>
            </a:r>
            <a:endParaRPr lang="ru-RU" sz="1400" dirty="0">
              <a:solidFill>
                <a:schemeClr val="bg1"/>
              </a:solidFill>
            </a:endParaRPr>
          </a:p>
        </p:txBody>
      </p:sp>
      <p:sp>
        <p:nvSpPr>
          <p:cNvPr id="10" name="Rectangle 4">
            <a:extLst>
              <a:ext uri="{FF2B5EF4-FFF2-40B4-BE49-F238E27FC236}">
                <a16:creationId xmlns:a16="http://schemas.microsoft.com/office/drawing/2014/main" id="{30C69DC5-FFD2-423D-B952-57EBDD7802CC}"/>
              </a:ext>
            </a:extLst>
          </p:cNvPr>
          <p:cNvSpPr>
            <a:spLocks noChangeArrowheads="1"/>
          </p:cNvSpPr>
          <p:nvPr/>
        </p:nvSpPr>
        <p:spPr bwMode="auto">
          <a:xfrm>
            <a:off x="1919840" y="2505910"/>
            <a:ext cx="8552121" cy="523220"/>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5. </a:t>
            </a:r>
            <a:r>
              <a:rPr lang="en-US" sz="1400" b="1" dirty="0">
                <a:solidFill>
                  <a:srgbClr val="0000FF"/>
                </a:solidFill>
              </a:rPr>
              <a:t>Safer Solvents and Auxiliaries.</a:t>
            </a:r>
            <a:r>
              <a:rPr lang="en-US" sz="1400" b="1" dirty="0">
                <a:solidFill>
                  <a:schemeClr val="bg1"/>
                </a:solidFill>
              </a:rPr>
              <a:t> </a:t>
            </a:r>
            <a:r>
              <a:rPr lang="en-US" sz="1400" dirty="0">
                <a:solidFill>
                  <a:schemeClr val="bg1"/>
                </a:solidFill>
              </a:rPr>
              <a:t>The use of auxiliary substances (solvents, separation agents, etc.) should be made unnecessary whenever possible and, when used, innocuous.</a:t>
            </a:r>
          </a:p>
        </p:txBody>
      </p:sp>
      <p:sp>
        <p:nvSpPr>
          <p:cNvPr id="11" name="Rectangle 4">
            <a:extLst>
              <a:ext uri="{FF2B5EF4-FFF2-40B4-BE49-F238E27FC236}">
                <a16:creationId xmlns:a16="http://schemas.microsoft.com/office/drawing/2014/main" id="{402600E5-B853-4AC6-B53F-536BC0A18C90}"/>
              </a:ext>
            </a:extLst>
          </p:cNvPr>
          <p:cNvSpPr>
            <a:spLocks noChangeArrowheads="1"/>
          </p:cNvSpPr>
          <p:nvPr/>
        </p:nvSpPr>
        <p:spPr bwMode="auto">
          <a:xfrm>
            <a:off x="1919840" y="1939521"/>
            <a:ext cx="8552121" cy="523220"/>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4. </a:t>
            </a:r>
            <a:r>
              <a:rPr lang="en-US" sz="1400" b="1" dirty="0">
                <a:solidFill>
                  <a:srgbClr val="0000FF"/>
                </a:solidFill>
              </a:rPr>
              <a:t>Designing Safer Chemicals.</a:t>
            </a:r>
            <a:r>
              <a:rPr lang="en-US" sz="1400" b="1" dirty="0">
                <a:solidFill>
                  <a:schemeClr val="bg1"/>
                </a:solidFill>
              </a:rPr>
              <a:t>  </a:t>
            </a:r>
            <a:r>
              <a:rPr lang="en-US" sz="1400" dirty="0">
                <a:solidFill>
                  <a:schemeClr val="bg1"/>
                </a:solidFill>
              </a:rPr>
              <a:t>Chemical products should be designed to preserve efficacy of the function while reducing toxicity.</a:t>
            </a:r>
            <a:endParaRPr lang="ru-RU" sz="1400" dirty="0">
              <a:solidFill>
                <a:schemeClr val="bg1"/>
              </a:solidFill>
            </a:endParaRPr>
          </a:p>
        </p:txBody>
      </p:sp>
      <p:sp>
        <p:nvSpPr>
          <p:cNvPr id="12" name="Rectangle 4">
            <a:extLst>
              <a:ext uri="{FF2B5EF4-FFF2-40B4-BE49-F238E27FC236}">
                <a16:creationId xmlns:a16="http://schemas.microsoft.com/office/drawing/2014/main" id="{CFDF3320-0FCF-446E-B4B3-EC792D8D754B}"/>
              </a:ext>
            </a:extLst>
          </p:cNvPr>
          <p:cNvSpPr>
            <a:spLocks noChangeArrowheads="1"/>
          </p:cNvSpPr>
          <p:nvPr/>
        </p:nvSpPr>
        <p:spPr bwMode="auto">
          <a:xfrm>
            <a:off x="1919840" y="1373132"/>
            <a:ext cx="8552121" cy="523220"/>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3. </a:t>
            </a:r>
            <a:r>
              <a:rPr lang="en-US" sz="1400" b="1" dirty="0">
                <a:solidFill>
                  <a:srgbClr val="0000FF"/>
                </a:solidFill>
              </a:rPr>
              <a:t>Less Hazardous Chemical Synthesis.</a:t>
            </a:r>
            <a:r>
              <a:rPr lang="en-US" sz="1400" dirty="0">
                <a:solidFill>
                  <a:schemeClr val="bg1"/>
                </a:solidFill>
              </a:rPr>
              <a:t> Whenever practicable, synthetic methodologies should be designed to use and generate substances that possess little or no toxicity to human health and the environment.</a:t>
            </a:r>
            <a:r>
              <a:rPr lang="ru-RU" sz="1400" dirty="0">
                <a:solidFill>
                  <a:schemeClr val="bg1"/>
                </a:solidFill>
              </a:rPr>
              <a:t> </a:t>
            </a:r>
          </a:p>
        </p:txBody>
      </p:sp>
      <p:sp>
        <p:nvSpPr>
          <p:cNvPr id="13" name="Rectangle 4">
            <a:extLst>
              <a:ext uri="{FF2B5EF4-FFF2-40B4-BE49-F238E27FC236}">
                <a16:creationId xmlns:a16="http://schemas.microsoft.com/office/drawing/2014/main" id="{FA85DD9B-D932-4D65-A8A8-E618877DD079}"/>
              </a:ext>
            </a:extLst>
          </p:cNvPr>
          <p:cNvSpPr>
            <a:spLocks noChangeArrowheads="1"/>
          </p:cNvSpPr>
          <p:nvPr/>
        </p:nvSpPr>
        <p:spPr bwMode="auto">
          <a:xfrm>
            <a:off x="1919840" y="806743"/>
            <a:ext cx="8552121" cy="523220"/>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2. </a:t>
            </a:r>
            <a:r>
              <a:rPr lang="en-US" sz="1400" b="1" dirty="0">
                <a:solidFill>
                  <a:srgbClr val="0000FF"/>
                </a:solidFill>
              </a:rPr>
              <a:t>Atom Economy.</a:t>
            </a:r>
            <a:r>
              <a:rPr lang="en-US" sz="1400" dirty="0">
                <a:solidFill>
                  <a:schemeClr val="bg1"/>
                </a:solidFill>
              </a:rPr>
              <a:t> Synthetic methods should be designed to maximize the incorporation of all materials used in the process into the final product.</a:t>
            </a:r>
          </a:p>
        </p:txBody>
      </p:sp>
      <p:sp>
        <p:nvSpPr>
          <p:cNvPr id="14" name="Rectangle 4">
            <a:extLst>
              <a:ext uri="{FF2B5EF4-FFF2-40B4-BE49-F238E27FC236}">
                <a16:creationId xmlns:a16="http://schemas.microsoft.com/office/drawing/2014/main" id="{4B998823-6F7A-4D6A-A8F2-32EE065A0CB5}"/>
              </a:ext>
            </a:extLst>
          </p:cNvPr>
          <p:cNvSpPr>
            <a:spLocks noChangeArrowheads="1"/>
          </p:cNvSpPr>
          <p:nvPr/>
        </p:nvSpPr>
        <p:spPr bwMode="auto">
          <a:xfrm>
            <a:off x="1919840" y="455798"/>
            <a:ext cx="8552121" cy="307777"/>
          </a:xfrm>
          <a:prstGeom prst="rect">
            <a:avLst/>
          </a:prstGeom>
          <a:solidFill>
            <a:schemeClr val="bg2">
              <a:lumMod val="75000"/>
            </a:schemeClr>
          </a:solidFill>
          <a:ln w="9525">
            <a:solidFill>
              <a:srgbClr val="000000"/>
            </a:solidFill>
            <a:miter lim="800000"/>
            <a:headEnd/>
            <a:tailEnd/>
          </a:ln>
          <a:extLst/>
        </p:spPr>
        <p:txBody>
          <a:bodyPr wrap="square">
            <a:spAutoFit/>
          </a:bodyPr>
          <a:lstStyle/>
          <a:p>
            <a:r>
              <a:rPr lang="en-US" sz="1400" b="1" dirty="0">
                <a:solidFill>
                  <a:schemeClr val="bg1"/>
                </a:solidFill>
              </a:rPr>
              <a:t>1. </a:t>
            </a:r>
            <a:r>
              <a:rPr lang="en-US" sz="1400" b="1" dirty="0">
                <a:solidFill>
                  <a:srgbClr val="0000FF"/>
                </a:solidFill>
              </a:rPr>
              <a:t>Prevention</a:t>
            </a:r>
            <a:r>
              <a:rPr lang="en-US" sz="1400" b="1" dirty="0">
                <a:solidFill>
                  <a:schemeClr val="bg1"/>
                </a:solidFill>
              </a:rPr>
              <a:t>.</a:t>
            </a:r>
            <a:r>
              <a:rPr lang="en-US" sz="1400" dirty="0">
                <a:solidFill>
                  <a:schemeClr val="bg1"/>
                </a:solidFill>
              </a:rPr>
              <a:t>  It is better to prevent waste than to treat or clean up waste after it is formed.</a:t>
            </a:r>
          </a:p>
        </p:txBody>
      </p:sp>
    </p:spTree>
    <p:extLst>
      <p:ext uri="{BB962C8B-B14F-4D97-AF65-F5344CB8AC3E}">
        <p14:creationId xmlns:p14="http://schemas.microsoft.com/office/powerpoint/2010/main" val="228270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grpId="0" nodeType="afterEffect">
                                  <p:stCondLst>
                                    <p:cond delay="20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200"/>
                                  </p:stCondLst>
                                  <p:childTnLst>
                                    <p:set>
                                      <p:cBhvr>
                                        <p:cTn id="30" dur="1" fill="hold">
                                          <p:stCondLst>
                                            <p:cond delay="0"/>
                                          </p:stCondLst>
                                        </p:cTn>
                                        <p:tgtEl>
                                          <p:spTgt spid="6"/>
                                        </p:tgtEl>
                                        <p:attrNameLst>
                                          <p:attrName>style.visibility</p:attrName>
                                        </p:attrNameLst>
                                      </p:cBhvr>
                                      <p:to>
                                        <p:strVal val="visible"/>
                                      </p:to>
                                    </p:set>
                                  </p:childTnLst>
                                </p:cTn>
                              </p:par>
                            </p:childTnLst>
                          </p:cTn>
                        </p:par>
                        <p:par>
                          <p:cTn id="31" fill="hold">
                            <p:stCondLst>
                              <p:cond delay="1600"/>
                            </p:stCondLst>
                            <p:childTnLst>
                              <p:par>
                                <p:cTn id="32" presetID="1" presetClass="entr" presetSubtype="0" fill="hold" grpId="0" nodeType="afterEffect">
                                  <p:stCondLst>
                                    <p:cond delay="200"/>
                                  </p:stCondLst>
                                  <p:childTnLst>
                                    <p:set>
                                      <p:cBhvr>
                                        <p:cTn id="33" dur="1" fill="hold">
                                          <p:stCondLst>
                                            <p:cond delay="0"/>
                                          </p:stCondLst>
                                        </p:cTn>
                                        <p:tgtEl>
                                          <p:spTgt spid="5"/>
                                        </p:tgtEl>
                                        <p:attrNameLst>
                                          <p:attrName>style.visibility</p:attrName>
                                        </p:attrNameLst>
                                      </p:cBhvr>
                                      <p:to>
                                        <p:strVal val="visible"/>
                                      </p:to>
                                    </p:set>
                                  </p:childTnLst>
                                </p:cTn>
                              </p:par>
                            </p:childTnLst>
                          </p:cTn>
                        </p:par>
                        <p:par>
                          <p:cTn id="34" fill="hold">
                            <p:stCondLst>
                              <p:cond delay="1800"/>
                            </p:stCondLst>
                            <p:childTnLst>
                              <p:par>
                                <p:cTn id="35" presetID="1" presetClass="entr" presetSubtype="0" fill="hold" grpId="0" nodeType="afterEffect">
                                  <p:stCondLst>
                                    <p:cond delay="200"/>
                                  </p:stCondLst>
                                  <p:childTnLst>
                                    <p:set>
                                      <p:cBhvr>
                                        <p:cTn id="36" dur="1" fill="hold">
                                          <p:stCondLst>
                                            <p:cond delay="0"/>
                                          </p:stCondLst>
                                        </p:cTn>
                                        <p:tgtEl>
                                          <p:spTgt spid="4"/>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20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14800" y="214389"/>
            <a:ext cx="3962400" cy="3425825"/>
            <a:chOff x="1584" y="0"/>
            <a:chExt cx="2496" cy="2158"/>
          </a:xfrm>
        </p:grpSpPr>
        <p:sp>
          <p:nvSpPr>
            <p:cNvPr id="3" name="AutoShape 3"/>
            <p:cNvSpPr>
              <a:spLocks noChangeArrowheads="1"/>
            </p:cNvSpPr>
            <p:nvPr/>
          </p:nvSpPr>
          <p:spPr bwMode="auto">
            <a:xfrm>
              <a:off x="2208" y="1079"/>
              <a:ext cx="1248" cy="1079"/>
            </a:xfrm>
            <a:prstGeom prst="triangle">
              <a:avLst>
                <a:gd name="adj" fmla="val 50000"/>
              </a:avLst>
            </a:prstGeom>
            <a:solidFill>
              <a:srgbClr val="FFFF00"/>
            </a:solidFill>
            <a:ln w="9525">
              <a:noFill/>
              <a:miter lim="800000"/>
              <a:headEnd/>
              <a:tailEnd/>
            </a:ln>
            <a:extLst/>
          </p:spPr>
          <p:txBody>
            <a:bodyPr wrap="none" anchor="ctr"/>
            <a:lstStyle/>
            <a:p>
              <a:endParaRPr lang="en-US"/>
            </a:p>
          </p:txBody>
        </p:sp>
        <p:sp>
          <p:nvSpPr>
            <p:cNvPr id="4" name="AutoShape 4"/>
            <p:cNvSpPr>
              <a:spLocks noChangeArrowheads="1"/>
            </p:cNvSpPr>
            <p:nvPr/>
          </p:nvSpPr>
          <p:spPr bwMode="auto">
            <a:xfrm rot="10800000">
              <a:off x="1584" y="1079"/>
              <a:ext cx="1248" cy="1079"/>
            </a:xfrm>
            <a:prstGeom prst="triangle">
              <a:avLst>
                <a:gd name="adj" fmla="val 50000"/>
              </a:avLst>
            </a:prstGeom>
            <a:solidFill>
              <a:srgbClr val="FFFF00"/>
            </a:solidFill>
            <a:ln w="9525">
              <a:noFill/>
              <a:miter lim="800000"/>
              <a:headEnd/>
              <a:tailEnd/>
            </a:ln>
            <a:extLst/>
          </p:spPr>
          <p:txBody>
            <a:bodyPr wrap="none" anchor="ctr"/>
            <a:lstStyle/>
            <a:p>
              <a:endParaRPr lang="en-US"/>
            </a:p>
          </p:txBody>
        </p:sp>
        <p:sp>
          <p:nvSpPr>
            <p:cNvPr id="5" name="AutoShape 5"/>
            <p:cNvSpPr>
              <a:spLocks noChangeArrowheads="1"/>
            </p:cNvSpPr>
            <p:nvPr/>
          </p:nvSpPr>
          <p:spPr bwMode="auto">
            <a:xfrm rot="10800000">
              <a:off x="2832" y="1079"/>
              <a:ext cx="1248" cy="1079"/>
            </a:xfrm>
            <a:prstGeom prst="triangle">
              <a:avLst>
                <a:gd name="adj" fmla="val 50000"/>
              </a:avLst>
            </a:prstGeom>
            <a:solidFill>
              <a:srgbClr val="FFFF00"/>
            </a:solidFill>
            <a:ln w="9525">
              <a:noFill/>
              <a:miter lim="800000"/>
              <a:headEnd/>
              <a:tailEnd/>
            </a:ln>
            <a:extLst/>
          </p:spPr>
          <p:txBody>
            <a:bodyPr wrap="none" anchor="ctr"/>
            <a:lstStyle/>
            <a:p>
              <a:endParaRPr lang="en-US"/>
            </a:p>
          </p:txBody>
        </p:sp>
        <p:sp>
          <p:nvSpPr>
            <p:cNvPr id="6" name="AutoShape 6"/>
            <p:cNvSpPr>
              <a:spLocks noChangeArrowheads="1"/>
            </p:cNvSpPr>
            <p:nvPr/>
          </p:nvSpPr>
          <p:spPr bwMode="auto">
            <a:xfrm flipV="1">
              <a:off x="2208" y="0"/>
              <a:ext cx="1248" cy="1079"/>
            </a:xfrm>
            <a:prstGeom prst="triangle">
              <a:avLst>
                <a:gd name="adj" fmla="val 50000"/>
              </a:avLst>
            </a:prstGeom>
            <a:solidFill>
              <a:srgbClr val="FFFF00"/>
            </a:solidFill>
            <a:ln w="9525">
              <a:noFill/>
              <a:miter lim="800000"/>
              <a:headEnd/>
              <a:tailEnd/>
            </a:ln>
            <a:extLst/>
          </p:spPr>
          <p:txBody>
            <a:bodyPr wrap="none" anchor="ctr"/>
            <a:lstStyle/>
            <a:p>
              <a:endParaRPr lang="en-US"/>
            </a:p>
          </p:txBody>
        </p:sp>
        <p:sp>
          <p:nvSpPr>
            <p:cNvPr id="7" name="AutoShape 7"/>
            <p:cNvSpPr>
              <a:spLocks noChangeArrowheads="1"/>
            </p:cNvSpPr>
            <p:nvPr/>
          </p:nvSpPr>
          <p:spPr bwMode="auto">
            <a:xfrm rot="10800000" flipV="1">
              <a:off x="1584" y="0"/>
              <a:ext cx="1248" cy="1079"/>
            </a:xfrm>
            <a:prstGeom prst="triangle">
              <a:avLst>
                <a:gd name="adj" fmla="val 50000"/>
              </a:avLst>
            </a:prstGeom>
            <a:solidFill>
              <a:srgbClr val="FFFF00"/>
            </a:solidFill>
            <a:ln w="9525">
              <a:noFill/>
              <a:miter lim="800000"/>
              <a:headEnd/>
              <a:tailEnd/>
            </a:ln>
            <a:extLst/>
          </p:spPr>
          <p:txBody>
            <a:bodyPr wrap="none" anchor="ctr"/>
            <a:lstStyle/>
            <a:p>
              <a:endParaRPr lang="en-US"/>
            </a:p>
          </p:txBody>
        </p:sp>
        <p:sp>
          <p:nvSpPr>
            <p:cNvPr id="8" name="AutoShape 8"/>
            <p:cNvSpPr>
              <a:spLocks noChangeArrowheads="1"/>
            </p:cNvSpPr>
            <p:nvPr/>
          </p:nvSpPr>
          <p:spPr bwMode="auto">
            <a:xfrm rot="10800000" flipV="1">
              <a:off x="2832" y="0"/>
              <a:ext cx="1248" cy="1079"/>
            </a:xfrm>
            <a:prstGeom prst="triangle">
              <a:avLst>
                <a:gd name="adj" fmla="val 50000"/>
              </a:avLst>
            </a:prstGeom>
            <a:solidFill>
              <a:srgbClr val="FFFF00"/>
            </a:solidFill>
            <a:ln w="9525">
              <a:noFill/>
              <a:miter lim="800000"/>
              <a:headEnd/>
              <a:tailEnd/>
            </a:ln>
            <a:extLst/>
          </p:spPr>
          <p:txBody>
            <a:bodyPr wrap="none" anchor="ctr"/>
            <a:lstStyle/>
            <a:p>
              <a:endParaRPr lang="en-US"/>
            </a:p>
          </p:txBody>
        </p:sp>
        <p:sp>
          <p:nvSpPr>
            <p:cNvPr id="9" name="Text Box 9"/>
            <p:cNvSpPr txBox="1">
              <a:spLocks noChangeArrowheads="1"/>
            </p:cNvSpPr>
            <p:nvPr/>
          </p:nvSpPr>
          <p:spPr bwMode="auto">
            <a:xfrm>
              <a:off x="1738" y="768"/>
              <a:ext cx="2177" cy="523"/>
            </a:xfrm>
            <a:prstGeom prst="rect">
              <a:avLst/>
            </a:prstGeom>
            <a:noFill/>
            <a:ln w="9525">
              <a:noFill/>
              <a:miter lim="800000"/>
              <a:headEnd/>
              <a:tailEnd/>
            </a:ln>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dirty="0"/>
                <a:t>More environmentally</a:t>
              </a:r>
            </a:p>
            <a:p>
              <a:pPr algn="ctr" eaLnBrk="1" hangingPunct="1"/>
              <a:r>
                <a:rPr lang="en-US" sz="2400" dirty="0"/>
                <a:t>benign than alternatives</a:t>
              </a:r>
            </a:p>
          </p:txBody>
        </p:sp>
      </p:grpSp>
      <p:grpSp>
        <p:nvGrpSpPr>
          <p:cNvPr id="10" name="Group 10"/>
          <p:cNvGrpSpPr>
            <a:grpSpLocks/>
          </p:cNvGrpSpPr>
          <p:nvPr/>
        </p:nvGrpSpPr>
        <p:grpSpPr bwMode="auto">
          <a:xfrm>
            <a:off x="1673893" y="3146503"/>
            <a:ext cx="3962400" cy="3429000"/>
            <a:chOff x="192" y="2160"/>
            <a:chExt cx="2496" cy="2160"/>
          </a:xfrm>
        </p:grpSpPr>
        <p:sp>
          <p:nvSpPr>
            <p:cNvPr id="11" name="AutoShape 11"/>
            <p:cNvSpPr>
              <a:spLocks noChangeArrowheads="1"/>
            </p:cNvSpPr>
            <p:nvPr/>
          </p:nvSpPr>
          <p:spPr bwMode="auto">
            <a:xfrm>
              <a:off x="1440" y="2160"/>
              <a:ext cx="1248" cy="1079"/>
            </a:xfrm>
            <a:prstGeom prst="triangle">
              <a:avLst>
                <a:gd name="adj" fmla="val 50000"/>
              </a:avLst>
            </a:prstGeom>
            <a:solidFill>
              <a:srgbClr val="FF0BFF"/>
            </a:solidFill>
            <a:ln w="9525">
              <a:noFill/>
              <a:miter lim="800000"/>
              <a:headEnd/>
              <a:tailEnd/>
            </a:ln>
            <a:extLst/>
          </p:spPr>
          <p:txBody>
            <a:bodyPr wrap="none" anchor="ctr"/>
            <a:lstStyle/>
            <a:p>
              <a:endParaRPr lang="en-US"/>
            </a:p>
          </p:txBody>
        </p:sp>
        <p:sp>
          <p:nvSpPr>
            <p:cNvPr id="12" name="AutoShape 12"/>
            <p:cNvSpPr>
              <a:spLocks noChangeArrowheads="1"/>
            </p:cNvSpPr>
            <p:nvPr/>
          </p:nvSpPr>
          <p:spPr bwMode="auto">
            <a:xfrm rot="10800000">
              <a:off x="816" y="2160"/>
              <a:ext cx="1248" cy="1079"/>
            </a:xfrm>
            <a:prstGeom prst="triangle">
              <a:avLst>
                <a:gd name="adj" fmla="val 50000"/>
              </a:avLst>
            </a:prstGeom>
            <a:solidFill>
              <a:srgbClr val="FF0BFF"/>
            </a:solidFill>
            <a:ln w="9525">
              <a:noFill/>
              <a:miter lim="800000"/>
              <a:headEnd/>
              <a:tailEnd/>
            </a:ln>
            <a:extLst/>
          </p:spPr>
          <p:txBody>
            <a:bodyPr wrap="none" anchor="ctr"/>
            <a:lstStyle/>
            <a:p>
              <a:endParaRPr lang="en-US"/>
            </a:p>
          </p:txBody>
        </p:sp>
        <p:sp>
          <p:nvSpPr>
            <p:cNvPr id="13" name="AutoShape 13"/>
            <p:cNvSpPr>
              <a:spLocks noChangeArrowheads="1"/>
            </p:cNvSpPr>
            <p:nvPr/>
          </p:nvSpPr>
          <p:spPr bwMode="auto">
            <a:xfrm flipV="1">
              <a:off x="1440" y="3241"/>
              <a:ext cx="1248" cy="1079"/>
            </a:xfrm>
            <a:prstGeom prst="triangle">
              <a:avLst>
                <a:gd name="adj" fmla="val 50000"/>
              </a:avLst>
            </a:prstGeom>
            <a:solidFill>
              <a:srgbClr val="FF0BFF"/>
            </a:solidFill>
            <a:ln w="9525">
              <a:noFill/>
              <a:miter lim="800000"/>
              <a:headEnd/>
              <a:tailEnd/>
            </a:ln>
            <a:extLst/>
          </p:spPr>
          <p:txBody>
            <a:bodyPr wrap="none" anchor="ctr"/>
            <a:lstStyle/>
            <a:p>
              <a:endParaRPr lang="en-US"/>
            </a:p>
          </p:txBody>
        </p:sp>
        <p:sp>
          <p:nvSpPr>
            <p:cNvPr id="14" name="AutoShape 14"/>
            <p:cNvSpPr>
              <a:spLocks noChangeArrowheads="1"/>
            </p:cNvSpPr>
            <p:nvPr/>
          </p:nvSpPr>
          <p:spPr bwMode="auto">
            <a:xfrm flipV="1">
              <a:off x="192" y="3241"/>
              <a:ext cx="1248" cy="1079"/>
            </a:xfrm>
            <a:prstGeom prst="triangle">
              <a:avLst>
                <a:gd name="adj" fmla="val 50000"/>
              </a:avLst>
            </a:prstGeom>
            <a:solidFill>
              <a:srgbClr val="FF0BFF"/>
            </a:solidFill>
            <a:ln w="9525">
              <a:noFill/>
              <a:miter lim="800000"/>
              <a:headEnd/>
              <a:tailEnd/>
            </a:ln>
            <a:extLst/>
          </p:spPr>
          <p:txBody>
            <a:bodyPr wrap="none" anchor="ctr"/>
            <a:lstStyle/>
            <a:p>
              <a:endParaRPr lang="en-US"/>
            </a:p>
          </p:txBody>
        </p:sp>
        <p:sp>
          <p:nvSpPr>
            <p:cNvPr id="15" name="AutoShape 15"/>
            <p:cNvSpPr>
              <a:spLocks noChangeArrowheads="1"/>
            </p:cNvSpPr>
            <p:nvPr/>
          </p:nvSpPr>
          <p:spPr bwMode="auto">
            <a:xfrm>
              <a:off x="192" y="2160"/>
              <a:ext cx="1248" cy="1079"/>
            </a:xfrm>
            <a:prstGeom prst="triangle">
              <a:avLst>
                <a:gd name="adj" fmla="val 50000"/>
              </a:avLst>
            </a:prstGeom>
            <a:solidFill>
              <a:srgbClr val="FF0BFF"/>
            </a:solidFill>
            <a:ln w="9525">
              <a:noFill/>
              <a:miter lim="800000"/>
              <a:headEnd/>
              <a:tailEnd/>
            </a:ln>
            <a:extLst/>
          </p:spPr>
          <p:txBody>
            <a:bodyPr wrap="none" anchor="ctr"/>
            <a:lstStyle/>
            <a:p>
              <a:endParaRPr lang="en-US"/>
            </a:p>
          </p:txBody>
        </p:sp>
        <p:sp>
          <p:nvSpPr>
            <p:cNvPr id="16" name="AutoShape 16"/>
            <p:cNvSpPr>
              <a:spLocks noChangeArrowheads="1"/>
            </p:cNvSpPr>
            <p:nvPr/>
          </p:nvSpPr>
          <p:spPr bwMode="auto">
            <a:xfrm rot="10800000" flipV="1">
              <a:off x="816" y="3241"/>
              <a:ext cx="1248" cy="1079"/>
            </a:xfrm>
            <a:prstGeom prst="triangle">
              <a:avLst>
                <a:gd name="adj" fmla="val 50000"/>
              </a:avLst>
            </a:prstGeom>
            <a:solidFill>
              <a:srgbClr val="FF0BFF"/>
            </a:solidFill>
            <a:ln w="9525">
              <a:noFill/>
              <a:miter lim="800000"/>
              <a:headEnd/>
              <a:tailEnd/>
            </a:ln>
            <a:extLst/>
          </p:spPr>
          <p:txBody>
            <a:bodyPr wrap="none" anchor="ctr"/>
            <a:lstStyle/>
            <a:p>
              <a:endParaRPr lang="en-US"/>
            </a:p>
          </p:txBody>
        </p:sp>
        <p:sp>
          <p:nvSpPr>
            <p:cNvPr id="17" name="Text Box 17"/>
            <p:cNvSpPr txBox="1">
              <a:spLocks noChangeArrowheads="1"/>
            </p:cNvSpPr>
            <p:nvPr/>
          </p:nvSpPr>
          <p:spPr bwMode="auto">
            <a:xfrm>
              <a:off x="664" y="2976"/>
              <a:ext cx="1540" cy="523"/>
            </a:xfrm>
            <a:prstGeom prst="rect">
              <a:avLst/>
            </a:prstGeom>
            <a:noFill/>
            <a:ln w="9525">
              <a:noFill/>
              <a:miter lim="800000"/>
              <a:headEnd/>
              <a:tailEnd/>
            </a:ln>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dirty="0"/>
                <a:t>Perform better</a:t>
              </a:r>
            </a:p>
            <a:p>
              <a:pPr algn="ctr" eaLnBrk="1" hangingPunct="1"/>
              <a:r>
                <a:rPr lang="en-US" sz="2400" dirty="0"/>
                <a:t>than alternatives</a:t>
              </a:r>
            </a:p>
          </p:txBody>
        </p:sp>
      </p:grpSp>
      <p:grpSp>
        <p:nvGrpSpPr>
          <p:cNvPr id="18" name="Group 18"/>
          <p:cNvGrpSpPr>
            <a:grpSpLocks/>
          </p:cNvGrpSpPr>
          <p:nvPr/>
        </p:nvGrpSpPr>
        <p:grpSpPr bwMode="auto">
          <a:xfrm>
            <a:off x="6626893" y="3146502"/>
            <a:ext cx="3962400" cy="3429000"/>
            <a:chOff x="2976" y="2160"/>
            <a:chExt cx="2496" cy="2160"/>
          </a:xfrm>
        </p:grpSpPr>
        <p:sp>
          <p:nvSpPr>
            <p:cNvPr id="19" name="AutoShape 19"/>
            <p:cNvSpPr>
              <a:spLocks noChangeArrowheads="1"/>
            </p:cNvSpPr>
            <p:nvPr/>
          </p:nvSpPr>
          <p:spPr bwMode="auto">
            <a:xfrm>
              <a:off x="2976" y="2160"/>
              <a:ext cx="1248" cy="1079"/>
            </a:xfrm>
            <a:prstGeom prst="triangle">
              <a:avLst>
                <a:gd name="adj" fmla="val 50000"/>
              </a:avLst>
            </a:prstGeom>
            <a:solidFill>
              <a:srgbClr val="00FFFF"/>
            </a:solidFill>
            <a:ln w="9525">
              <a:noFill/>
              <a:miter lim="800000"/>
              <a:headEnd/>
              <a:tailEnd/>
            </a:ln>
            <a:extLst/>
          </p:spPr>
          <p:txBody>
            <a:bodyPr wrap="none" anchor="ctr"/>
            <a:lstStyle/>
            <a:p>
              <a:endParaRPr lang="en-US"/>
            </a:p>
          </p:txBody>
        </p:sp>
        <p:sp>
          <p:nvSpPr>
            <p:cNvPr id="20" name="AutoShape 20"/>
            <p:cNvSpPr>
              <a:spLocks noChangeArrowheads="1"/>
            </p:cNvSpPr>
            <p:nvPr/>
          </p:nvSpPr>
          <p:spPr bwMode="auto">
            <a:xfrm flipV="1">
              <a:off x="2976" y="3241"/>
              <a:ext cx="1248" cy="1079"/>
            </a:xfrm>
            <a:prstGeom prst="triangle">
              <a:avLst>
                <a:gd name="adj" fmla="val 50000"/>
              </a:avLst>
            </a:prstGeom>
            <a:solidFill>
              <a:srgbClr val="00FFFF"/>
            </a:solidFill>
            <a:ln w="9525">
              <a:noFill/>
              <a:miter lim="800000"/>
              <a:headEnd/>
              <a:tailEnd/>
            </a:ln>
            <a:extLst/>
          </p:spPr>
          <p:txBody>
            <a:bodyPr wrap="none" anchor="ctr"/>
            <a:lstStyle/>
            <a:p>
              <a:endParaRPr lang="en-US"/>
            </a:p>
          </p:txBody>
        </p:sp>
        <p:sp>
          <p:nvSpPr>
            <p:cNvPr id="21" name="AutoShape 21"/>
            <p:cNvSpPr>
              <a:spLocks noChangeArrowheads="1"/>
            </p:cNvSpPr>
            <p:nvPr/>
          </p:nvSpPr>
          <p:spPr bwMode="auto">
            <a:xfrm rot="10800000">
              <a:off x="3600" y="2160"/>
              <a:ext cx="1248" cy="1079"/>
            </a:xfrm>
            <a:prstGeom prst="triangle">
              <a:avLst>
                <a:gd name="adj" fmla="val 50000"/>
              </a:avLst>
            </a:prstGeom>
            <a:solidFill>
              <a:srgbClr val="00FFFF"/>
            </a:solidFill>
            <a:ln w="9525">
              <a:noFill/>
              <a:miter lim="800000"/>
              <a:headEnd/>
              <a:tailEnd/>
            </a:ln>
            <a:extLst/>
          </p:spPr>
          <p:txBody>
            <a:bodyPr wrap="none" anchor="ctr"/>
            <a:lstStyle/>
            <a:p>
              <a:endParaRPr lang="en-US"/>
            </a:p>
          </p:txBody>
        </p:sp>
        <p:sp>
          <p:nvSpPr>
            <p:cNvPr id="22" name="AutoShape 22"/>
            <p:cNvSpPr>
              <a:spLocks noChangeArrowheads="1"/>
            </p:cNvSpPr>
            <p:nvPr/>
          </p:nvSpPr>
          <p:spPr bwMode="auto">
            <a:xfrm flipV="1">
              <a:off x="4224" y="3241"/>
              <a:ext cx="1248" cy="1079"/>
            </a:xfrm>
            <a:prstGeom prst="triangle">
              <a:avLst>
                <a:gd name="adj" fmla="val 50000"/>
              </a:avLst>
            </a:prstGeom>
            <a:solidFill>
              <a:srgbClr val="00FFFF"/>
            </a:solidFill>
            <a:ln w="9525">
              <a:noFill/>
              <a:miter lim="800000"/>
              <a:headEnd/>
              <a:tailEnd/>
            </a:ln>
            <a:extLst/>
          </p:spPr>
          <p:txBody>
            <a:bodyPr wrap="none" anchor="ctr"/>
            <a:lstStyle/>
            <a:p>
              <a:endParaRPr lang="en-US"/>
            </a:p>
          </p:txBody>
        </p:sp>
        <p:sp>
          <p:nvSpPr>
            <p:cNvPr id="23" name="AutoShape 23"/>
            <p:cNvSpPr>
              <a:spLocks noChangeArrowheads="1"/>
            </p:cNvSpPr>
            <p:nvPr/>
          </p:nvSpPr>
          <p:spPr bwMode="auto">
            <a:xfrm rot="10800000" flipV="1">
              <a:off x="3600" y="3241"/>
              <a:ext cx="1248" cy="1079"/>
            </a:xfrm>
            <a:prstGeom prst="triangle">
              <a:avLst>
                <a:gd name="adj" fmla="val 50000"/>
              </a:avLst>
            </a:prstGeom>
            <a:solidFill>
              <a:srgbClr val="00FFFF"/>
            </a:solidFill>
            <a:ln w="9525">
              <a:noFill/>
              <a:miter lim="800000"/>
              <a:headEnd/>
              <a:tailEnd/>
            </a:ln>
            <a:extLst/>
          </p:spPr>
          <p:txBody>
            <a:bodyPr wrap="none" anchor="ctr"/>
            <a:lstStyle/>
            <a:p>
              <a:endParaRPr lang="en-US"/>
            </a:p>
          </p:txBody>
        </p:sp>
        <p:sp>
          <p:nvSpPr>
            <p:cNvPr id="24" name="AutoShape 24"/>
            <p:cNvSpPr>
              <a:spLocks noChangeArrowheads="1"/>
            </p:cNvSpPr>
            <p:nvPr/>
          </p:nvSpPr>
          <p:spPr bwMode="auto">
            <a:xfrm>
              <a:off x="4224" y="2160"/>
              <a:ext cx="1248" cy="1079"/>
            </a:xfrm>
            <a:prstGeom prst="triangle">
              <a:avLst>
                <a:gd name="adj" fmla="val 50000"/>
              </a:avLst>
            </a:prstGeom>
            <a:solidFill>
              <a:srgbClr val="00FFFF"/>
            </a:solidFill>
            <a:ln w="9525">
              <a:noFill/>
              <a:miter lim="800000"/>
              <a:headEnd/>
              <a:tailEnd/>
            </a:ln>
            <a:extLst/>
          </p:spPr>
          <p:txBody>
            <a:bodyPr wrap="none" anchor="ctr"/>
            <a:lstStyle/>
            <a:p>
              <a:endParaRPr lang="en-US"/>
            </a:p>
          </p:txBody>
        </p:sp>
        <p:sp>
          <p:nvSpPr>
            <p:cNvPr id="25" name="Text Box 25"/>
            <p:cNvSpPr txBox="1">
              <a:spLocks noChangeArrowheads="1"/>
            </p:cNvSpPr>
            <p:nvPr/>
          </p:nvSpPr>
          <p:spPr bwMode="auto">
            <a:xfrm>
              <a:off x="3421" y="2976"/>
              <a:ext cx="1595" cy="523"/>
            </a:xfrm>
            <a:prstGeom prst="rect">
              <a:avLst/>
            </a:prstGeom>
            <a:noFill/>
            <a:ln w="9525">
              <a:noFill/>
              <a:miter lim="800000"/>
              <a:headEnd/>
              <a:tailEnd/>
            </a:ln>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dirty="0"/>
                <a:t>More economical</a:t>
              </a:r>
            </a:p>
            <a:p>
              <a:pPr algn="ctr" eaLnBrk="1" hangingPunct="1"/>
              <a:r>
                <a:rPr lang="en-US" sz="2400" dirty="0"/>
                <a:t>than alternatives</a:t>
              </a:r>
            </a:p>
          </p:txBody>
        </p:sp>
      </p:grpSp>
      <p:sp>
        <p:nvSpPr>
          <p:cNvPr id="26" name="TextBox 25"/>
          <p:cNvSpPr txBox="1"/>
          <p:nvPr/>
        </p:nvSpPr>
        <p:spPr>
          <a:xfrm>
            <a:off x="817058" y="282837"/>
            <a:ext cx="2985113" cy="584775"/>
          </a:xfrm>
          <a:prstGeom prst="rect">
            <a:avLst/>
          </a:prstGeom>
          <a:noFill/>
        </p:spPr>
        <p:txBody>
          <a:bodyPr wrap="none" rtlCol="0">
            <a:spAutoFit/>
          </a:bodyPr>
          <a:lstStyle/>
          <a:p>
            <a:r>
              <a:rPr lang="en-US" sz="3200" dirty="0"/>
              <a:t>Green Chemistry</a:t>
            </a:r>
          </a:p>
        </p:txBody>
      </p:sp>
    </p:spTree>
    <p:extLst>
      <p:ext uri="{BB962C8B-B14F-4D97-AF65-F5344CB8AC3E}">
        <p14:creationId xmlns:p14="http://schemas.microsoft.com/office/powerpoint/2010/main" val="40247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1A8A6-4712-42D3-8AEA-5A102FB317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2035" y="1318331"/>
            <a:ext cx="9482007" cy="5229327"/>
          </a:xfrm>
          <a:prstGeom prst="rect">
            <a:avLst/>
          </a:prstGeom>
        </p:spPr>
      </p:pic>
      <p:grpSp>
        <p:nvGrpSpPr>
          <p:cNvPr id="25" name="Group 24">
            <a:extLst>
              <a:ext uri="{FF2B5EF4-FFF2-40B4-BE49-F238E27FC236}">
                <a16:creationId xmlns:a16="http://schemas.microsoft.com/office/drawing/2014/main" id="{FB6918E1-B79B-4A98-9C26-58BBED06B6CC}"/>
              </a:ext>
            </a:extLst>
          </p:cNvPr>
          <p:cNvGrpSpPr/>
          <p:nvPr/>
        </p:nvGrpSpPr>
        <p:grpSpPr>
          <a:xfrm>
            <a:off x="5690410" y="1894263"/>
            <a:ext cx="2701637" cy="1587015"/>
            <a:chOff x="4625687" y="853786"/>
            <a:chExt cx="2701637" cy="1587015"/>
          </a:xfrm>
          <a:solidFill>
            <a:schemeClr val="accent1">
              <a:lumMod val="40000"/>
              <a:lumOff val="60000"/>
            </a:schemeClr>
          </a:solidFill>
        </p:grpSpPr>
        <p:sp>
          <p:nvSpPr>
            <p:cNvPr id="8" name="Oval 7">
              <a:extLst>
                <a:ext uri="{FF2B5EF4-FFF2-40B4-BE49-F238E27FC236}">
                  <a16:creationId xmlns:a16="http://schemas.microsoft.com/office/drawing/2014/main" id="{4A6B4A01-CFFA-40EF-9605-ED379C11CBAA}"/>
                </a:ext>
              </a:extLst>
            </p:cNvPr>
            <p:cNvSpPr/>
            <p:nvPr/>
          </p:nvSpPr>
          <p:spPr>
            <a:xfrm>
              <a:off x="4625687" y="853786"/>
              <a:ext cx="2701637" cy="158701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ED2A7B-8C56-48EC-9E7B-8B482A54AC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12840" y="1299599"/>
              <a:ext cx="1674415" cy="707494"/>
            </a:xfrm>
            <a:prstGeom prst="rect">
              <a:avLst/>
            </a:prstGeom>
            <a:grpFill/>
          </p:spPr>
        </p:pic>
        <p:pic>
          <p:nvPicPr>
            <p:cNvPr id="12" name="Picture 11">
              <a:extLst>
                <a:ext uri="{FF2B5EF4-FFF2-40B4-BE49-F238E27FC236}">
                  <a16:creationId xmlns:a16="http://schemas.microsoft.com/office/drawing/2014/main" id="{C0D02BA1-5D93-4967-B9D8-D8FC496713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5113" y="1330091"/>
              <a:ext cx="744628" cy="546185"/>
            </a:xfrm>
            <a:prstGeom prst="rect">
              <a:avLst/>
            </a:prstGeom>
            <a:grpFill/>
          </p:spPr>
        </p:pic>
        <p:sp>
          <p:nvSpPr>
            <p:cNvPr id="23" name="TextBox 22">
              <a:extLst>
                <a:ext uri="{FF2B5EF4-FFF2-40B4-BE49-F238E27FC236}">
                  <a16:creationId xmlns:a16="http://schemas.microsoft.com/office/drawing/2014/main" id="{8FF8DFB5-561E-4520-BE93-1BBF5C055E59}"/>
                </a:ext>
              </a:extLst>
            </p:cNvPr>
            <p:cNvSpPr txBox="1"/>
            <p:nvPr/>
          </p:nvSpPr>
          <p:spPr>
            <a:xfrm>
              <a:off x="4971037" y="946545"/>
              <a:ext cx="2010936" cy="369332"/>
            </a:xfrm>
            <a:prstGeom prst="rect">
              <a:avLst/>
            </a:prstGeom>
            <a:noFill/>
          </p:spPr>
          <p:txBody>
            <a:bodyPr wrap="none" rtlCol="0">
              <a:spAutoFit/>
            </a:bodyPr>
            <a:lstStyle/>
            <a:p>
              <a:pPr algn="ctr"/>
              <a:r>
                <a:rPr lang="en-US" b="1" dirty="0">
                  <a:solidFill>
                    <a:schemeClr val="bg1"/>
                  </a:solidFill>
                </a:rPr>
                <a:t>John </a:t>
              </a:r>
              <a:r>
                <a:rPr lang="en-US" sz="1600" b="1" dirty="0">
                  <a:solidFill>
                    <a:schemeClr val="bg1"/>
                  </a:solidFill>
                </a:rPr>
                <a:t>Warner</a:t>
              </a:r>
              <a:r>
                <a:rPr lang="en-US" b="1" dirty="0">
                  <a:solidFill>
                    <a:schemeClr val="bg1"/>
                  </a:solidFill>
                </a:rPr>
                <a:t> Center</a:t>
              </a:r>
            </a:p>
          </p:txBody>
        </p:sp>
        <p:sp>
          <p:nvSpPr>
            <p:cNvPr id="24" name="TextBox 23">
              <a:extLst>
                <a:ext uri="{FF2B5EF4-FFF2-40B4-BE49-F238E27FC236}">
                  <a16:creationId xmlns:a16="http://schemas.microsoft.com/office/drawing/2014/main" id="{8F5EDECA-E63E-4E90-8CCA-2B078104E9BF}"/>
                </a:ext>
              </a:extLst>
            </p:cNvPr>
            <p:cNvSpPr txBox="1"/>
            <p:nvPr/>
          </p:nvSpPr>
          <p:spPr>
            <a:xfrm>
              <a:off x="5212107" y="1910428"/>
              <a:ext cx="1412310" cy="523220"/>
            </a:xfrm>
            <a:prstGeom prst="rect">
              <a:avLst/>
            </a:prstGeom>
            <a:noFill/>
          </p:spPr>
          <p:txBody>
            <a:bodyPr wrap="none" rtlCol="0">
              <a:spAutoFit/>
            </a:bodyPr>
            <a:lstStyle/>
            <a:p>
              <a:pPr algn="ctr"/>
              <a:r>
                <a:rPr lang="en-US" sz="1400" dirty="0">
                  <a:solidFill>
                    <a:schemeClr val="bg1"/>
                  </a:solidFill>
                </a:rPr>
                <a:t>For Start-Ups in </a:t>
              </a:r>
            </a:p>
            <a:p>
              <a:pPr algn="ctr"/>
              <a:r>
                <a:rPr lang="en-US" sz="1400" dirty="0">
                  <a:solidFill>
                    <a:schemeClr val="bg1"/>
                  </a:solidFill>
                </a:rPr>
                <a:t>Green Chemistry</a:t>
              </a:r>
            </a:p>
          </p:txBody>
        </p:sp>
      </p:grpSp>
      <p:grpSp>
        <p:nvGrpSpPr>
          <p:cNvPr id="30" name="Group 29">
            <a:extLst>
              <a:ext uri="{FF2B5EF4-FFF2-40B4-BE49-F238E27FC236}">
                <a16:creationId xmlns:a16="http://schemas.microsoft.com/office/drawing/2014/main" id="{0D4EEAA6-3208-4E80-AC51-B5E3808C8E99}"/>
              </a:ext>
            </a:extLst>
          </p:cNvPr>
          <p:cNvGrpSpPr/>
          <p:nvPr/>
        </p:nvGrpSpPr>
        <p:grpSpPr>
          <a:xfrm>
            <a:off x="2807005" y="2016742"/>
            <a:ext cx="2701637" cy="1587015"/>
            <a:chOff x="607868" y="337704"/>
            <a:chExt cx="2701637" cy="1587015"/>
          </a:xfrm>
          <a:solidFill>
            <a:schemeClr val="accent1">
              <a:lumMod val="40000"/>
              <a:lumOff val="60000"/>
            </a:schemeClr>
          </a:solidFill>
        </p:grpSpPr>
        <p:grpSp>
          <p:nvGrpSpPr>
            <p:cNvPr id="6" name="Group 5">
              <a:extLst>
                <a:ext uri="{FF2B5EF4-FFF2-40B4-BE49-F238E27FC236}">
                  <a16:creationId xmlns:a16="http://schemas.microsoft.com/office/drawing/2014/main" id="{001679FD-C6C2-4B30-BFE9-EF8509D7481C}"/>
                </a:ext>
              </a:extLst>
            </p:cNvPr>
            <p:cNvGrpSpPr/>
            <p:nvPr/>
          </p:nvGrpSpPr>
          <p:grpSpPr>
            <a:xfrm>
              <a:off x="607868" y="337704"/>
              <a:ext cx="2701637" cy="1587015"/>
              <a:chOff x="3236768" y="2862695"/>
              <a:chExt cx="2701637" cy="1587015"/>
            </a:xfrm>
            <a:grpFill/>
          </p:grpSpPr>
          <p:sp>
            <p:nvSpPr>
              <p:cNvPr id="4" name="Oval 3">
                <a:extLst>
                  <a:ext uri="{FF2B5EF4-FFF2-40B4-BE49-F238E27FC236}">
                    <a16:creationId xmlns:a16="http://schemas.microsoft.com/office/drawing/2014/main" id="{3FE1209A-3EAD-452B-8CDE-B0FDDFC65608}"/>
                  </a:ext>
                </a:extLst>
              </p:cNvPr>
              <p:cNvSpPr/>
              <p:nvPr/>
            </p:nvSpPr>
            <p:spPr>
              <a:xfrm>
                <a:off x="3236768" y="2862695"/>
                <a:ext cx="2701637" cy="158701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0598B5-98EC-477D-9F05-11B868AAAB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6669" y="3483173"/>
                <a:ext cx="2017571" cy="820699"/>
              </a:xfrm>
              <a:prstGeom prst="rect">
                <a:avLst/>
              </a:prstGeom>
              <a:noFill/>
            </p:spPr>
          </p:pic>
        </p:grpSp>
        <p:sp>
          <p:nvSpPr>
            <p:cNvPr id="29" name="TextBox 28">
              <a:extLst>
                <a:ext uri="{FF2B5EF4-FFF2-40B4-BE49-F238E27FC236}">
                  <a16:creationId xmlns:a16="http://schemas.microsoft.com/office/drawing/2014/main" id="{C8522065-FFB3-4312-94B6-356BA898CC66}"/>
                </a:ext>
              </a:extLst>
            </p:cNvPr>
            <p:cNvSpPr txBox="1"/>
            <p:nvPr/>
          </p:nvSpPr>
          <p:spPr>
            <a:xfrm>
              <a:off x="1066904" y="411138"/>
              <a:ext cx="1783565" cy="369332"/>
            </a:xfrm>
            <a:prstGeom prst="rect">
              <a:avLst/>
            </a:prstGeom>
            <a:noFill/>
          </p:spPr>
          <p:txBody>
            <a:bodyPr wrap="none" rtlCol="0">
              <a:spAutoFit/>
            </a:bodyPr>
            <a:lstStyle/>
            <a:p>
              <a:r>
                <a:rPr lang="en-US" b="1" dirty="0">
                  <a:solidFill>
                    <a:schemeClr val="bg1"/>
                  </a:solidFill>
                </a:rPr>
                <a:t>Green Chemistry</a:t>
              </a:r>
            </a:p>
          </p:txBody>
        </p:sp>
      </p:grpSp>
      <p:grpSp>
        <p:nvGrpSpPr>
          <p:cNvPr id="37" name="Group 36">
            <a:extLst>
              <a:ext uri="{FF2B5EF4-FFF2-40B4-BE49-F238E27FC236}">
                <a16:creationId xmlns:a16="http://schemas.microsoft.com/office/drawing/2014/main" id="{2A89BDAB-51B5-40B2-8041-DD15BE0E639F}"/>
              </a:ext>
            </a:extLst>
          </p:cNvPr>
          <p:cNvGrpSpPr/>
          <p:nvPr/>
        </p:nvGrpSpPr>
        <p:grpSpPr>
          <a:xfrm>
            <a:off x="2282190" y="3841103"/>
            <a:ext cx="2701637" cy="1587015"/>
            <a:chOff x="-60614" y="4047503"/>
            <a:chExt cx="2701637" cy="1587015"/>
          </a:xfrm>
        </p:grpSpPr>
        <p:sp>
          <p:nvSpPr>
            <p:cNvPr id="27" name="Oval 26">
              <a:extLst>
                <a:ext uri="{FF2B5EF4-FFF2-40B4-BE49-F238E27FC236}">
                  <a16:creationId xmlns:a16="http://schemas.microsoft.com/office/drawing/2014/main" id="{0D5FF2C3-678A-49B0-8615-5EF67A452116}"/>
                </a:ext>
              </a:extLst>
            </p:cNvPr>
            <p:cNvSpPr/>
            <p:nvPr/>
          </p:nvSpPr>
          <p:spPr>
            <a:xfrm>
              <a:off x="-60614" y="4047503"/>
              <a:ext cx="2701637" cy="158701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6D25E80-B316-42D6-BB93-81964FDC0B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9048" y="4498240"/>
              <a:ext cx="1305790" cy="685540"/>
            </a:xfrm>
            <a:prstGeom prst="rect">
              <a:avLst/>
            </a:prstGeom>
          </p:spPr>
        </p:pic>
        <p:pic>
          <p:nvPicPr>
            <p:cNvPr id="35" name="Picture 34">
              <a:extLst>
                <a:ext uri="{FF2B5EF4-FFF2-40B4-BE49-F238E27FC236}">
                  <a16:creationId xmlns:a16="http://schemas.microsoft.com/office/drawing/2014/main" id="{2B64586C-548B-4587-876A-8735B3657A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7184" y="4430326"/>
              <a:ext cx="821368" cy="821368"/>
            </a:xfrm>
            <a:prstGeom prst="rect">
              <a:avLst/>
            </a:prstGeom>
          </p:spPr>
        </p:pic>
      </p:grpSp>
      <p:grpSp>
        <p:nvGrpSpPr>
          <p:cNvPr id="40" name="Group 39">
            <a:extLst>
              <a:ext uri="{FF2B5EF4-FFF2-40B4-BE49-F238E27FC236}">
                <a16:creationId xmlns:a16="http://schemas.microsoft.com/office/drawing/2014/main" id="{EAB1A6D9-A095-4570-ACDD-92BE098AA6C3}"/>
              </a:ext>
            </a:extLst>
          </p:cNvPr>
          <p:cNvGrpSpPr/>
          <p:nvPr/>
        </p:nvGrpSpPr>
        <p:grpSpPr>
          <a:xfrm>
            <a:off x="7185495" y="4823877"/>
            <a:ext cx="2701637" cy="1587015"/>
            <a:chOff x="4832300" y="5117618"/>
            <a:chExt cx="2701637" cy="1587015"/>
          </a:xfrm>
        </p:grpSpPr>
        <p:grpSp>
          <p:nvGrpSpPr>
            <p:cNvPr id="22" name="Group 21">
              <a:extLst>
                <a:ext uri="{FF2B5EF4-FFF2-40B4-BE49-F238E27FC236}">
                  <a16:creationId xmlns:a16="http://schemas.microsoft.com/office/drawing/2014/main" id="{D2D07D6A-8C0B-4DE2-9355-46C57B79D332}"/>
                </a:ext>
              </a:extLst>
            </p:cNvPr>
            <p:cNvGrpSpPr/>
            <p:nvPr/>
          </p:nvGrpSpPr>
          <p:grpSpPr>
            <a:xfrm>
              <a:off x="4832300" y="5117618"/>
              <a:ext cx="2701637" cy="1587015"/>
              <a:chOff x="4832300" y="5117618"/>
              <a:chExt cx="2701637" cy="1587015"/>
            </a:xfrm>
          </p:grpSpPr>
          <p:sp>
            <p:nvSpPr>
              <p:cNvPr id="15" name="Oval 14">
                <a:extLst>
                  <a:ext uri="{FF2B5EF4-FFF2-40B4-BE49-F238E27FC236}">
                    <a16:creationId xmlns:a16="http://schemas.microsoft.com/office/drawing/2014/main" id="{0062511B-5DBC-4A5A-B8ED-29E43D137785}"/>
                  </a:ext>
                </a:extLst>
              </p:cNvPr>
              <p:cNvSpPr/>
              <p:nvPr/>
            </p:nvSpPr>
            <p:spPr>
              <a:xfrm>
                <a:off x="4832300" y="5117618"/>
                <a:ext cx="2701637" cy="158701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90D6CFA-0F45-4CA1-A93B-D423862B29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3068" y="5580556"/>
                <a:ext cx="1029459" cy="824425"/>
              </a:xfrm>
              <a:prstGeom prst="rect">
                <a:avLst/>
              </a:prstGeom>
            </p:spPr>
          </p:pic>
          <p:sp>
            <p:nvSpPr>
              <p:cNvPr id="21" name="TextBox 20">
                <a:extLst>
                  <a:ext uri="{FF2B5EF4-FFF2-40B4-BE49-F238E27FC236}">
                    <a16:creationId xmlns:a16="http://schemas.microsoft.com/office/drawing/2014/main" id="{EAF8E4A0-E46F-4812-90F4-C31F9F6DB19E}"/>
                  </a:ext>
                </a:extLst>
              </p:cNvPr>
              <p:cNvSpPr txBox="1"/>
              <p:nvPr/>
            </p:nvSpPr>
            <p:spPr>
              <a:xfrm>
                <a:off x="5237761" y="5272779"/>
                <a:ext cx="1955792" cy="307777"/>
              </a:xfrm>
              <a:prstGeom prst="rect">
                <a:avLst/>
              </a:prstGeom>
              <a:noFill/>
            </p:spPr>
            <p:txBody>
              <a:bodyPr wrap="none" rtlCol="0">
                <a:spAutoFit/>
              </a:bodyPr>
              <a:lstStyle/>
              <a:p>
                <a:pPr algn="ctr"/>
                <a:r>
                  <a:rPr lang="en-US" sz="1400" b="1" dirty="0">
                    <a:solidFill>
                      <a:schemeClr val="bg1"/>
                    </a:solidFill>
                  </a:rPr>
                  <a:t>Green Chemical Futures</a:t>
                </a:r>
              </a:p>
            </p:txBody>
          </p:sp>
        </p:grpSp>
        <p:pic>
          <p:nvPicPr>
            <p:cNvPr id="39" name="Picture 38">
              <a:extLst>
                <a:ext uri="{FF2B5EF4-FFF2-40B4-BE49-F238E27FC236}">
                  <a16:creationId xmlns:a16="http://schemas.microsoft.com/office/drawing/2014/main" id="{05A87264-A13A-4B25-A00B-6B3192F3E02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15657" y="5707426"/>
              <a:ext cx="1204819" cy="396165"/>
            </a:xfrm>
            <a:prstGeom prst="rect">
              <a:avLst/>
            </a:prstGeom>
          </p:spPr>
        </p:pic>
      </p:grpSp>
      <p:grpSp>
        <p:nvGrpSpPr>
          <p:cNvPr id="69" name="Group 68">
            <a:extLst>
              <a:ext uri="{FF2B5EF4-FFF2-40B4-BE49-F238E27FC236}">
                <a16:creationId xmlns:a16="http://schemas.microsoft.com/office/drawing/2014/main" id="{8EC3F5AD-E0F9-4E02-A58F-32112BC11EDB}"/>
              </a:ext>
            </a:extLst>
          </p:cNvPr>
          <p:cNvGrpSpPr/>
          <p:nvPr/>
        </p:nvGrpSpPr>
        <p:grpSpPr>
          <a:xfrm>
            <a:off x="2077761" y="408433"/>
            <a:ext cx="3256942" cy="1103930"/>
            <a:chOff x="462321" y="12193"/>
            <a:chExt cx="3256942" cy="1103930"/>
          </a:xfrm>
        </p:grpSpPr>
        <p:grpSp>
          <p:nvGrpSpPr>
            <p:cNvPr id="68" name="Group 67">
              <a:extLst>
                <a:ext uri="{FF2B5EF4-FFF2-40B4-BE49-F238E27FC236}">
                  <a16:creationId xmlns:a16="http://schemas.microsoft.com/office/drawing/2014/main" id="{A848C6A4-B6C4-4F41-87EE-19F50E10F83D}"/>
                </a:ext>
              </a:extLst>
            </p:cNvPr>
            <p:cNvGrpSpPr/>
            <p:nvPr/>
          </p:nvGrpSpPr>
          <p:grpSpPr>
            <a:xfrm>
              <a:off x="462321" y="12193"/>
              <a:ext cx="681801" cy="598551"/>
              <a:chOff x="68143" y="12193"/>
              <a:chExt cx="1075979" cy="944598"/>
            </a:xfrm>
          </p:grpSpPr>
          <p:grpSp>
            <p:nvGrpSpPr>
              <p:cNvPr id="44" name="Group 43">
                <a:extLst>
                  <a:ext uri="{FF2B5EF4-FFF2-40B4-BE49-F238E27FC236}">
                    <a16:creationId xmlns:a16="http://schemas.microsoft.com/office/drawing/2014/main" id="{2C7A9E84-8D86-4E20-9EEA-551FC69EF33D}"/>
                  </a:ext>
                </a:extLst>
              </p:cNvPr>
              <p:cNvGrpSpPr/>
              <p:nvPr/>
            </p:nvGrpSpPr>
            <p:grpSpPr>
              <a:xfrm rot="19968187">
                <a:off x="68143" y="304664"/>
                <a:ext cx="719317" cy="652127"/>
                <a:chOff x="2553789" y="1716833"/>
                <a:chExt cx="2609850" cy="2366067"/>
              </a:xfrm>
            </p:grpSpPr>
            <p:sp>
              <p:nvSpPr>
                <p:cNvPr id="51" name="Freeform: Shape 50">
                  <a:extLst>
                    <a:ext uri="{FF2B5EF4-FFF2-40B4-BE49-F238E27FC236}">
                      <a16:creationId xmlns:a16="http://schemas.microsoft.com/office/drawing/2014/main" id="{F157D6AC-0D50-43F2-BEC0-2AD6B5989562}"/>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2" name="Freeform: Shape 51">
                  <a:extLst>
                    <a:ext uri="{FF2B5EF4-FFF2-40B4-BE49-F238E27FC236}">
                      <a16:creationId xmlns:a16="http://schemas.microsoft.com/office/drawing/2014/main" id="{29D9BD95-6DBA-4921-861D-FC13C1C203C3}"/>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3" name="Freeform: Shape 52">
                  <a:extLst>
                    <a:ext uri="{FF2B5EF4-FFF2-40B4-BE49-F238E27FC236}">
                      <a16:creationId xmlns:a16="http://schemas.microsoft.com/office/drawing/2014/main" id="{932965DA-08DF-41D6-9E54-B453DA0E9CBF}"/>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4" name="Freeform: Shape 53">
                  <a:extLst>
                    <a:ext uri="{FF2B5EF4-FFF2-40B4-BE49-F238E27FC236}">
                      <a16:creationId xmlns:a16="http://schemas.microsoft.com/office/drawing/2014/main" id="{464C4EC6-D53C-498D-8396-F38CB05EE2A5}"/>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45" name="Group 44">
                <a:extLst>
                  <a:ext uri="{FF2B5EF4-FFF2-40B4-BE49-F238E27FC236}">
                    <a16:creationId xmlns:a16="http://schemas.microsoft.com/office/drawing/2014/main" id="{96E79CAE-1358-4668-BF88-5878483D728F}"/>
                  </a:ext>
                </a:extLst>
              </p:cNvPr>
              <p:cNvGrpSpPr/>
              <p:nvPr/>
            </p:nvGrpSpPr>
            <p:grpSpPr>
              <a:xfrm>
                <a:off x="765436" y="12193"/>
                <a:ext cx="378686" cy="362444"/>
                <a:chOff x="5378880" y="685797"/>
                <a:chExt cx="2641171" cy="2527890"/>
              </a:xfrm>
            </p:grpSpPr>
            <p:sp>
              <p:nvSpPr>
                <p:cNvPr id="46" name="Freeform: Shape 45">
                  <a:extLst>
                    <a:ext uri="{FF2B5EF4-FFF2-40B4-BE49-F238E27FC236}">
                      <a16:creationId xmlns:a16="http://schemas.microsoft.com/office/drawing/2014/main" id="{8EA7810B-79F2-4901-B764-781A0003FE6B}"/>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7" name="Freeform: Shape 46">
                  <a:extLst>
                    <a:ext uri="{FF2B5EF4-FFF2-40B4-BE49-F238E27FC236}">
                      <a16:creationId xmlns:a16="http://schemas.microsoft.com/office/drawing/2014/main" id="{8B2E6F04-CB05-43C3-AB97-4E9303856481}"/>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8" name="Freeform: Shape 47">
                  <a:extLst>
                    <a:ext uri="{FF2B5EF4-FFF2-40B4-BE49-F238E27FC236}">
                      <a16:creationId xmlns:a16="http://schemas.microsoft.com/office/drawing/2014/main" id="{01B9DF0F-A957-4966-B95B-4D97BBC68E90}"/>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9" name="Freeform: Shape 48">
                  <a:extLst>
                    <a:ext uri="{FF2B5EF4-FFF2-40B4-BE49-F238E27FC236}">
                      <a16:creationId xmlns:a16="http://schemas.microsoft.com/office/drawing/2014/main" id="{7DDC5F29-B8C9-4716-9524-1882DF716CDB}"/>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0" name="Frame 49">
                  <a:extLst>
                    <a:ext uri="{FF2B5EF4-FFF2-40B4-BE49-F238E27FC236}">
                      <a16:creationId xmlns:a16="http://schemas.microsoft.com/office/drawing/2014/main" id="{992AE272-AE67-40DB-98A6-964149109820}"/>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grpSp>
        </p:grpSp>
        <p:sp>
          <p:nvSpPr>
            <p:cNvPr id="43" name="TextBox 42">
              <a:extLst>
                <a:ext uri="{FF2B5EF4-FFF2-40B4-BE49-F238E27FC236}">
                  <a16:creationId xmlns:a16="http://schemas.microsoft.com/office/drawing/2014/main" id="{8B9716AB-0F70-4C29-AC48-ACEDA8806DF0}"/>
                </a:ext>
              </a:extLst>
            </p:cNvPr>
            <p:cNvSpPr txBox="1"/>
            <p:nvPr/>
          </p:nvSpPr>
          <p:spPr>
            <a:xfrm>
              <a:off x="1049228" y="125864"/>
              <a:ext cx="2301527" cy="400110"/>
            </a:xfrm>
            <a:prstGeom prst="rect">
              <a:avLst/>
            </a:prstGeom>
            <a:noFill/>
          </p:spPr>
          <p:txBody>
            <a:bodyPr wrap="square" rtlCol="0">
              <a:spAutoFit/>
            </a:bodyPr>
            <a:lstStyle/>
            <a:p>
              <a:r>
                <a:rPr lang="en-US" sz="2000" dirty="0">
                  <a:solidFill>
                    <a:srgbClr val="00B0DA"/>
                  </a:solidFill>
                </a:rPr>
                <a:t>warner</a:t>
              </a:r>
              <a:r>
                <a:rPr lang="en-US" sz="2000" dirty="0">
                  <a:solidFill>
                    <a:srgbClr val="00738C"/>
                  </a:solidFill>
                </a:rPr>
                <a:t>babcock</a:t>
              </a:r>
              <a:r>
                <a:rPr lang="en-US" sz="2000" dirty="0">
                  <a:solidFill>
                    <a:srgbClr val="8D98A2"/>
                  </a:solidFill>
                </a:rPr>
                <a:t>.com</a:t>
              </a:r>
            </a:p>
          </p:txBody>
        </p:sp>
        <p:grpSp>
          <p:nvGrpSpPr>
            <p:cNvPr id="56" name="Group 55">
              <a:extLst>
                <a:ext uri="{FF2B5EF4-FFF2-40B4-BE49-F238E27FC236}">
                  <a16:creationId xmlns:a16="http://schemas.microsoft.com/office/drawing/2014/main" id="{12E8C9DF-D49F-462B-BF17-327806FD7671}"/>
                </a:ext>
              </a:extLst>
            </p:cNvPr>
            <p:cNvGrpSpPr/>
            <p:nvPr/>
          </p:nvGrpSpPr>
          <p:grpSpPr>
            <a:xfrm rot="2880000">
              <a:off x="1098457" y="644674"/>
              <a:ext cx="641704" cy="301193"/>
              <a:chOff x="2456597" y="2892287"/>
              <a:chExt cx="7143278" cy="3352800"/>
            </a:xfrm>
          </p:grpSpPr>
          <p:grpSp>
            <p:nvGrpSpPr>
              <p:cNvPr id="58" name="Group 57">
                <a:extLst>
                  <a:ext uri="{FF2B5EF4-FFF2-40B4-BE49-F238E27FC236}">
                    <a16:creationId xmlns:a16="http://schemas.microsoft.com/office/drawing/2014/main" id="{6B05C389-71D5-4ACA-84AA-9D77AD534797}"/>
                  </a:ext>
                </a:extLst>
              </p:cNvPr>
              <p:cNvGrpSpPr/>
              <p:nvPr/>
            </p:nvGrpSpPr>
            <p:grpSpPr>
              <a:xfrm flipH="1" flipV="1">
                <a:off x="7010802" y="3991135"/>
                <a:ext cx="2047030" cy="2014794"/>
                <a:chOff x="2956580" y="3099015"/>
                <a:chExt cx="2047031" cy="2014794"/>
              </a:xfrm>
            </p:grpSpPr>
            <p:sp>
              <p:nvSpPr>
                <p:cNvPr id="65" name="Flowchart: Process 64">
                  <a:extLst>
                    <a:ext uri="{FF2B5EF4-FFF2-40B4-BE49-F238E27FC236}">
                      <a16:creationId xmlns:a16="http://schemas.microsoft.com/office/drawing/2014/main" id="{930D9B25-0E40-4145-997A-6D9B62DE452C}"/>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66" name="Flowchart: Process 65">
                  <a:extLst>
                    <a:ext uri="{FF2B5EF4-FFF2-40B4-BE49-F238E27FC236}">
                      <a16:creationId xmlns:a16="http://schemas.microsoft.com/office/drawing/2014/main" id="{DAE2C9B4-2A7A-44E3-8307-9076BA4222F1}"/>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grpSp>
          <p:grpSp>
            <p:nvGrpSpPr>
              <p:cNvPr id="59" name="Group 58">
                <a:extLst>
                  <a:ext uri="{FF2B5EF4-FFF2-40B4-BE49-F238E27FC236}">
                    <a16:creationId xmlns:a16="http://schemas.microsoft.com/office/drawing/2014/main" id="{F895F6A0-CE9D-400D-9261-AF162BDB0EF9}"/>
                  </a:ext>
                </a:extLst>
              </p:cNvPr>
              <p:cNvGrpSpPr/>
              <p:nvPr/>
            </p:nvGrpSpPr>
            <p:grpSpPr>
              <a:xfrm>
                <a:off x="2956579" y="3099014"/>
                <a:ext cx="2047030" cy="2014794"/>
                <a:chOff x="2956581" y="3099014"/>
                <a:chExt cx="2047031" cy="2014796"/>
              </a:xfrm>
            </p:grpSpPr>
            <p:sp>
              <p:nvSpPr>
                <p:cNvPr id="63" name="Flowchart: Process 62">
                  <a:extLst>
                    <a:ext uri="{FF2B5EF4-FFF2-40B4-BE49-F238E27FC236}">
                      <a16:creationId xmlns:a16="http://schemas.microsoft.com/office/drawing/2014/main" id="{5D8D1BD4-366D-42B8-8147-B11EA24F98E2}"/>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64" name="Flowchart: Process 63">
                  <a:extLst>
                    <a:ext uri="{FF2B5EF4-FFF2-40B4-BE49-F238E27FC236}">
                      <a16:creationId xmlns:a16="http://schemas.microsoft.com/office/drawing/2014/main" id="{280F5299-6352-411B-BCFE-ADB474F74761}"/>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grpSp>
          <p:sp>
            <p:nvSpPr>
              <p:cNvPr id="60" name="Freeform 4">
                <a:extLst>
                  <a:ext uri="{FF2B5EF4-FFF2-40B4-BE49-F238E27FC236}">
                    <a16:creationId xmlns:a16="http://schemas.microsoft.com/office/drawing/2014/main" id="{DC17EF6B-00D1-46C7-A250-052B275F7B03}"/>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200"/>
              </a:p>
            </p:txBody>
          </p:sp>
          <p:sp>
            <p:nvSpPr>
              <p:cNvPr id="61" name="Freeform 5">
                <a:extLst>
                  <a:ext uri="{FF2B5EF4-FFF2-40B4-BE49-F238E27FC236}">
                    <a16:creationId xmlns:a16="http://schemas.microsoft.com/office/drawing/2014/main" id="{7D1596F5-EEB8-418A-931A-56B1A0B6ACF3}"/>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200"/>
              </a:p>
            </p:txBody>
          </p:sp>
          <p:sp>
            <p:nvSpPr>
              <p:cNvPr id="62" name="Freeform 6">
                <a:extLst>
                  <a:ext uri="{FF2B5EF4-FFF2-40B4-BE49-F238E27FC236}">
                    <a16:creationId xmlns:a16="http://schemas.microsoft.com/office/drawing/2014/main" id="{37D1ECC3-60DB-42DB-9B0C-708AD7D00B18}"/>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200"/>
              </a:p>
            </p:txBody>
          </p:sp>
        </p:grpSp>
        <p:sp>
          <p:nvSpPr>
            <p:cNvPr id="57" name="TextBox 56">
              <a:extLst>
                <a:ext uri="{FF2B5EF4-FFF2-40B4-BE49-F238E27FC236}">
                  <a16:creationId xmlns:a16="http://schemas.microsoft.com/office/drawing/2014/main" id="{364171E6-C0EF-4B86-95A3-1531E9E123BE}"/>
                </a:ext>
              </a:extLst>
            </p:cNvPr>
            <p:cNvSpPr txBox="1"/>
            <p:nvPr/>
          </p:nvSpPr>
          <p:spPr>
            <a:xfrm>
              <a:off x="1639976" y="506249"/>
              <a:ext cx="2079287" cy="400110"/>
            </a:xfrm>
            <a:prstGeom prst="rect">
              <a:avLst/>
            </a:prstGeom>
            <a:noFill/>
          </p:spPr>
          <p:txBody>
            <a:bodyPr wrap="none" rtlCol="0">
              <a:spAutoFit/>
            </a:bodyPr>
            <a:lstStyle/>
            <a:p>
              <a:r>
                <a:rPr lang="en-US" sz="2000" dirty="0">
                  <a:solidFill>
                    <a:srgbClr val="00738C"/>
                  </a:solidFill>
                </a:rPr>
                <a:t>beyond</a:t>
              </a:r>
              <a:r>
                <a:rPr lang="en-US" sz="2000" dirty="0">
                  <a:solidFill>
                    <a:srgbClr val="00B0DA"/>
                  </a:solidFill>
                </a:rPr>
                <a:t>benign</a:t>
              </a:r>
              <a:r>
                <a:rPr lang="en-US" sz="2000" dirty="0">
                  <a:solidFill>
                    <a:srgbClr val="8D98A2"/>
                  </a:solidFill>
                </a:rPr>
                <a:t>.org</a:t>
              </a:r>
              <a:endParaRPr lang="en-US" sz="2000" dirty="0">
                <a:solidFill>
                  <a:srgbClr val="00B0DA"/>
                </a:solidFill>
              </a:endParaRPr>
            </a:p>
          </p:txBody>
        </p:sp>
      </p:grpSp>
    </p:spTree>
    <p:extLst>
      <p:ext uri="{BB962C8B-B14F-4D97-AF65-F5344CB8AC3E}">
        <p14:creationId xmlns:p14="http://schemas.microsoft.com/office/powerpoint/2010/main" val="42513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5117622" y="2632165"/>
            <a:ext cx="1981200" cy="1712913"/>
          </a:xfrm>
          <a:prstGeom prst="triangle">
            <a:avLst>
              <a:gd name="adj" fmla="val 50000"/>
            </a:avLst>
          </a:prstGeom>
          <a:solidFill>
            <a:srgbClr val="000000"/>
          </a:solidFill>
          <a:ln w="9525">
            <a:noFill/>
            <a:miter lim="800000"/>
            <a:headEnd/>
            <a:tailEnd/>
          </a:ln>
          <a:extLst/>
        </p:spPr>
        <p:txBody>
          <a:bodyPr wrap="none" anchor="ctr"/>
          <a:lstStyle/>
          <a:p>
            <a:endParaRPr lang="en-US"/>
          </a:p>
        </p:txBody>
      </p:sp>
      <p:sp>
        <p:nvSpPr>
          <p:cNvPr id="3" name="AutoShape 3"/>
          <p:cNvSpPr>
            <a:spLocks noChangeArrowheads="1"/>
          </p:cNvSpPr>
          <p:nvPr/>
        </p:nvSpPr>
        <p:spPr bwMode="auto">
          <a:xfrm rot="10800000">
            <a:off x="4127022" y="2632165"/>
            <a:ext cx="1981200" cy="1712913"/>
          </a:xfrm>
          <a:prstGeom prst="triangle">
            <a:avLst>
              <a:gd name="adj" fmla="val 50000"/>
            </a:avLst>
          </a:prstGeom>
          <a:solidFill>
            <a:srgbClr val="FF0000"/>
          </a:solidFill>
          <a:ln w="9525">
            <a:noFill/>
            <a:miter lim="800000"/>
            <a:headEnd/>
            <a:tailEnd/>
          </a:ln>
          <a:extLst/>
        </p:spPr>
        <p:txBody>
          <a:bodyPr wrap="none" anchor="ctr"/>
          <a:lstStyle/>
          <a:p>
            <a:endParaRPr lang="en-US"/>
          </a:p>
        </p:txBody>
      </p:sp>
      <p:sp>
        <p:nvSpPr>
          <p:cNvPr id="4" name="AutoShape 4"/>
          <p:cNvSpPr>
            <a:spLocks noChangeArrowheads="1"/>
          </p:cNvSpPr>
          <p:nvPr/>
        </p:nvSpPr>
        <p:spPr bwMode="auto">
          <a:xfrm flipV="1">
            <a:off x="5117622" y="4341674"/>
            <a:ext cx="1981200" cy="1712912"/>
          </a:xfrm>
          <a:prstGeom prst="triangle">
            <a:avLst>
              <a:gd name="adj" fmla="val 50000"/>
            </a:avLst>
          </a:prstGeom>
          <a:solidFill>
            <a:srgbClr val="0000FF"/>
          </a:solidFill>
          <a:ln w="9525">
            <a:noFill/>
            <a:miter lim="800000"/>
            <a:headEnd/>
            <a:tailEnd/>
          </a:ln>
          <a:extLst/>
        </p:spPr>
        <p:txBody>
          <a:bodyPr wrap="none" anchor="ctr"/>
          <a:lstStyle/>
          <a:p>
            <a:endParaRPr lang="en-US"/>
          </a:p>
        </p:txBody>
      </p:sp>
      <p:sp>
        <p:nvSpPr>
          <p:cNvPr id="5" name="AutoShape 5"/>
          <p:cNvSpPr>
            <a:spLocks noChangeArrowheads="1"/>
          </p:cNvSpPr>
          <p:nvPr/>
        </p:nvSpPr>
        <p:spPr bwMode="auto">
          <a:xfrm rot="10800000">
            <a:off x="6108222" y="2632165"/>
            <a:ext cx="1981200" cy="1712913"/>
          </a:xfrm>
          <a:prstGeom prst="triangle">
            <a:avLst>
              <a:gd name="adj" fmla="val 50000"/>
            </a:avLst>
          </a:prstGeom>
          <a:solidFill>
            <a:srgbClr val="00FF00"/>
          </a:solidFill>
          <a:ln w="9525">
            <a:noFill/>
            <a:miter lim="800000"/>
            <a:headEnd/>
            <a:tailEnd/>
          </a:ln>
          <a:extLst/>
        </p:spPr>
        <p:txBody>
          <a:bodyPr wrap="none" anchor="ctr"/>
          <a:lstStyle/>
          <a:p>
            <a:endParaRPr lang="en-US"/>
          </a:p>
        </p:txBody>
      </p:sp>
      <p:sp>
        <p:nvSpPr>
          <p:cNvPr id="6" name="AutoShape 6"/>
          <p:cNvSpPr>
            <a:spLocks noChangeArrowheads="1"/>
          </p:cNvSpPr>
          <p:nvPr/>
        </p:nvSpPr>
        <p:spPr bwMode="auto">
          <a:xfrm flipV="1">
            <a:off x="7098822" y="4341674"/>
            <a:ext cx="1981200" cy="1712912"/>
          </a:xfrm>
          <a:prstGeom prst="triangle">
            <a:avLst>
              <a:gd name="adj" fmla="val 50000"/>
            </a:avLst>
          </a:prstGeom>
          <a:solidFill>
            <a:srgbClr val="00FFFF"/>
          </a:solidFill>
          <a:ln w="9525">
            <a:noFill/>
            <a:miter lim="800000"/>
            <a:headEnd/>
            <a:tailEnd/>
          </a:ln>
          <a:extLst/>
        </p:spPr>
        <p:txBody>
          <a:bodyPr wrap="none" anchor="ctr"/>
          <a:lstStyle/>
          <a:p>
            <a:endParaRPr lang="en-US"/>
          </a:p>
        </p:txBody>
      </p:sp>
      <p:sp>
        <p:nvSpPr>
          <p:cNvPr id="7" name="AutoShape 7"/>
          <p:cNvSpPr>
            <a:spLocks noChangeArrowheads="1"/>
          </p:cNvSpPr>
          <p:nvPr/>
        </p:nvSpPr>
        <p:spPr bwMode="auto">
          <a:xfrm rot="10800000" flipV="1">
            <a:off x="6108222" y="4341674"/>
            <a:ext cx="1981200" cy="1712912"/>
          </a:xfrm>
          <a:prstGeom prst="triangle">
            <a:avLst>
              <a:gd name="adj" fmla="val 50000"/>
            </a:avLst>
          </a:prstGeom>
          <a:solidFill>
            <a:srgbClr val="00FFFF"/>
          </a:solidFill>
          <a:ln w="9525">
            <a:noFill/>
            <a:miter lim="800000"/>
            <a:headEnd/>
            <a:tailEnd/>
          </a:ln>
          <a:extLst/>
        </p:spPr>
        <p:txBody>
          <a:bodyPr wrap="none" anchor="ctr"/>
          <a:lstStyle/>
          <a:p>
            <a:endParaRPr lang="en-US"/>
          </a:p>
        </p:txBody>
      </p:sp>
      <p:sp>
        <p:nvSpPr>
          <p:cNvPr id="8" name="AutoShape 8"/>
          <p:cNvSpPr>
            <a:spLocks noChangeArrowheads="1"/>
          </p:cNvSpPr>
          <p:nvPr/>
        </p:nvSpPr>
        <p:spPr bwMode="auto">
          <a:xfrm>
            <a:off x="7098822" y="2632165"/>
            <a:ext cx="1981200" cy="1712913"/>
          </a:xfrm>
          <a:prstGeom prst="triangle">
            <a:avLst>
              <a:gd name="adj" fmla="val 50000"/>
            </a:avLst>
          </a:prstGeom>
          <a:solidFill>
            <a:srgbClr val="00FFFF"/>
          </a:solidFill>
          <a:ln w="9525">
            <a:noFill/>
            <a:miter lim="800000"/>
            <a:headEnd/>
            <a:tailEnd/>
          </a:ln>
          <a:extLst/>
        </p:spPr>
        <p:txBody>
          <a:bodyPr wrap="none" anchor="ctr"/>
          <a:lstStyle/>
          <a:p>
            <a:endParaRPr lang="en-US"/>
          </a:p>
        </p:txBody>
      </p:sp>
      <p:sp>
        <p:nvSpPr>
          <p:cNvPr id="9" name="AutoShape 9"/>
          <p:cNvSpPr>
            <a:spLocks noChangeArrowheads="1"/>
          </p:cNvSpPr>
          <p:nvPr/>
        </p:nvSpPr>
        <p:spPr bwMode="auto">
          <a:xfrm flipV="1">
            <a:off x="3136422" y="4341674"/>
            <a:ext cx="1981200" cy="1712912"/>
          </a:xfrm>
          <a:prstGeom prst="triangle">
            <a:avLst>
              <a:gd name="adj" fmla="val 50000"/>
            </a:avLst>
          </a:prstGeom>
          <a:solidFill>
            <a:srgbClr val="FF00FF"/>
          </a:solidFill>
          <a:ln w="9525">
            <a:noFill/>
            <a:miter lim="800000"/>
            <a:headEnd/>
            <a:tailEnd/>
          </a:ln>
          <a:extLst/>
        </p:spPr>
        <p:txBody>
          <a:bodyPr rot="10800000" wrap="none" anchor="ctr"/>
          <a:lstStyle/>
          <a:p>
            <a:pPr algn="ctr"/>
            <a:endParaRPr lang="en-US"/>
          </a:p>
        </p:txBody>
      </p:sp>
      <p:sp>
        <p:nvSpPr>
          <p:cNvPr id="10" name="AutoShape 10"/>
          <p:cNvSpPr>
            <a:spLocks noChangeArrowheads="1"/>
          </p:cNvSpPr>
          <p:nvPr/>
        </p:nvSpPr>
        <p:spPr bwMode="auto">
          <a:xfrm>
            <a:off x="3136422" y="2632165"/>
            <a:ext cx="1981200" cy="1712913"/>
          </a:xfrm>
          <a:prstGeom prst="triangle">
            <a:avLst>
              <a:gd name="adj" fmla="val 50000"/>
            </a:avLst>
          </a:prstGeom>
          <a:solidFill>
            <a:srgbClr val="FF00FF"/>
          </a:solidFill>
          <a:ln w="9525">
            <a:noFill/>
            <a:miter lim="800000"/>
            <a:headEnd/>
            <a:tailEnd/>
          </a:ln>
          <a:extLst/>
        </p:spPr>
        <p:txBody>
          <a:bodyPr wrap="none" anchor="ctr"/>
          <a:lstStyle/>
          <a:p>
            <a:endParaRPr lang="en-US"/>
          </a:p>
        </p:txBody>
      </p:sp>
      <p:sp>
        <p:nvSpPr>
          <p:cNvPr id="11" name="AutoShape 11"/>
          <p:cNvSpPr>
            <a:spLocks noChangeArrowheads="1"/>
          </p:cNvSpPr>
          <p:nvPr/>
        </p:nvSpPr>
        <p:spPr bwMode="auto">
          <a:xfrm rot="10800000" flipV="1">
            <a:off x="4127022" y="4341674"/>
            <a:ext cx="1981200" cy="1712912"/>
          </a:xfrm>
          <a:prstGeom prst="triangle">
            <a:avLst>
              <a:gd name="adj" fmla="val 50000"/>
            </a:avLst>
          </a:prstGeom>
          <a:solidFill>
            <a:srgbClr val="FF00FF"/>
          </a:solidFill>
          <a:ln w="9525">
            <a:noFill/>
            <a:miter lim="800000"/>
            <a:headEnd/>
            <a:tailEnd/>
          </a:ln>
          <a:extLst/>
        </p:spPr>
        <p:txBody>
          <a:bodyPr wrap="none" anchor="ctr"/>
          <a:lstStyle/>
          <a:p>
            <a:endParaRPr lang="en-US"/>
          </a:p>
        </p:txBody>
      </p:sp>
      <p:sp>
        <p:nvSpPr>
          <p:cNvPr id="12" name="AutoShape 12"/>
          <p:cNvSpPr>
            <a:spLocks noChangeArrowheads="1"/>
          </p:cNvSpPr>
          <p:nvPr/>
        </p:nvSpPr>
        <p:spPr bwMode="auto">
          <a:xfrm flipV="1">
            <a:off x="5117622" y="919252"/>
            <a:ext cx="1981200" cy="1712912"/>
          </a:xfrm>
          <a:prstGeom prst="triangle">
            <a:avLst>
              <a:gd name="adj" fmla="val 50000"/>
            </a:avLst>
          </a:prstGeom>
          <a:solidFill>
            <a:srgbClr val="FFFF00"/>
          </a:solidFill>
          <a:ln w="9525">
            <a:noFill/>
            <a:miter lim="800000"/>
            <a:headEnd/>
            <a:tailEnd/>
          </a:ln>
          <a:extLst/>
        </p:spPr>
        <p:txBody>
          <a:bodyPr wrap="none" anchor="ctr"/>
          <a:lstStyle/>
          <a:p>
            <a:endParaRPr lang="en-US"/>
          </a:p>
        </p:txBody>
      </p:sp>
      <p:sp>
        <p:nvSpPr>
          <p:cNvPr id="13" name="AutoShape 13"/>
          <p:cNvSpPr>
            <a:spLocks noChangeArrowheads="1"/>
          </p:cNvSpPr>
          <p:nvPr/>
        </p:nvSpPr>
        <p:spPr bwMode="auto">
          <a:xfrm rot="10800000" flipV="1">
            <a:off x="4127022" y="919252"/>
            <a:ext cx="1981200" cy="1712912"/>
          </a:xfrm>
          <a:prstGeom prst="triangle">
            <a:avLst>
              <a:gd name="adj" fmla="val 50000"/>
            </a:avLst>
          </a:prstGeom>
          <a:solidFill>
            <a:srgbClr val="FFFF00"/>
          </a:solidFill>
          <a:ln w="9525">
            <a:noFill/>
            <a:miter lim="800000"/>
            <a:headEnd/>
            <a:tailEnd/>
          </a:ln>
          <a:extLst/>
        </p:spPr>
        <p:txBody>
          <a:bodyPr wrap="none" anchor="ctr"/>
          <a:lstStyle/>
          <a:p>
            <a:endParaRPr lang="en-US"/>
          </a:p>
        </p:txBody>
      </p:sp>
      <p:sp>
        <p:nvSpPr>
          <p:cNvPr id="14" name="AutoShape 14"/>
          <p:cNvSpPr>
            <a:spLocks noChangeArrowheads="1"/>
          </p:cNvSpPr>
          <p:nvPr/>
        </p:nvSpPr>
        <p:spPr bwMode="auto">
          <a:xfrm rot="10800000" flipV="1">
            <a:off x="6108222" y="919252"/>
            <a:ext cx="1981200" cy="1712912"/>
          </a:xfrm>
          <a:prstGeom prst="triangle">
            <a:avLst>
              <a:gd name="adj" fmla="val 50000"/>
            </a:avLst>
          </a:prstGeom>
          <a:solidFill>
            <a:srgbClr val="FFFF00"/>
          </a:solidFill>
          <a:ln w="9525">
            <a:noFill/>
            <a:miter lim="800000"/>
            <a:headEnd/>
            <a:tailEnd/>
          </a:ln>
          <a:extLst/>
        </p:spPr>
        <p:txBody>
          <a:bodyPr wrap="none" anchor="ctr"/>
          <a:lstStyle/>
          <a:p>
            <a:endParaRPr lang="en-US"/>
          </a:p>
        </p:txBody>
      </p:sp>
      <p:sp>
        <p:nvSpPr>
          <p:cNvPr id="18" name="Text Box 18"/>
          <p:cNvSpPr txBox="1">
            <a:spLocks noChangeArrowheads="1"/>
          </p:cNvSpPr>
          <p:nvPr/>
        </p:nvSpPr>
        <p:spPr bwMode="auto">
          <a:xfrm>
            <a:off x="5324178" y="3394165"/>
            <a:ext cx="1571264" cy="830997"/>
          </a:xfrm>
          <a:prstGeom prst="rect">
            <a:avLst/>
          </a:prstGeom>
          <a:noFill/>
          <a:ln w="9525">
            <a:noFill/>
            <a:miter lim="800000"/>
            <a:headEnd/>
            <a:tailEnd/>
          </a:ln>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dirty="0">
                <a:solidFill>
                  <a:srgbClr val="00B050"/>
                </a:solidFill>
              </a:rPr>
              <a:t>Green</a:t>
            </a:r>
          </a:p>
          <a:p>
            <a:pPr algn="ctr" eaLnBrk="1" hangingPunct="1"/>
            <a:r>
              <a:rPr lang="en-US" sz="2400" dirty="0">
                <a:solidFill>
                  <a:srgbClr val="00B050"/>
                </a:solidFill>
              </a:rPr>
              <a:t>Chemistry</a:t>
            </a:r>
          </a:p>
        </p:txBody>
      </p:sp>
      <p:sp>
        <p:nvSpPr>
          <p:cNvPr id="19" name="TextBox 18"/>
          <p:cNvSpPr txBox="1"/>
          <p:nvPr/>
        </p:nvSpPr>
        <p:spPr>
          <a:xfrm>
            <a:off x="1354634" y="218589"/>
            <a:ext cx="2985113" cy="584775"/>
          </a:xfrm>
          <a:prstGeom prst="rect">
            <a:avLst/>
          </a:prstGeom>
          <a:noFill/>
        </p:spPr>
        <p:txBody>
          <a:bodyPr wrap="none" rtlCol="0">
            <a:spAutoFit/>
          </a:bodyPr>
          <a:lstStyle/>
          <a:p>
            <a:r>
              <a:rPr lang="en-US" sz="3200" dirty="0"/>
              <a:t>Green Chemistry</a:t>
            </a:r>
          </a:p>
        </p:txBody>
      </p:sp>
      <p:sp>
        <p:nvSpPr>
          <p:cNvPr id="15" name="Text Box 15"/>
          <p:cNvSpPr txBox="1">
            <a:spLocks noChangeArrowheads="1"/>
          </p:cNvSpPr>
          <p:nvPr/>
        </p:nvSpPr>
        <p:spPr bwMode="auto">
          <a:xfrm>
            <a:off x="5589398" y="1793965"/>
            <a:ext cx="1056701" cy="461665"/>
          </a:xfrm>
          <a:prstGeom prst="rect">
            <a:avLst/>
          </a:prstGeom>
          <a:noFill/>
          <a:ln w="9525">
            <a:noFill/>
            <a:miter lim="800000"/>
            <a:headEnd/>
            <a:tailEnd/>
          </a:ln>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dirty="0"/>
              <a:t>Safety</a:t>
            </a:r>
          </a:p>
        </p:txBody>
      </p:sp>
      <p:sp>
        <p:nvSpPr>
          <p:cNvPr id="16" name="Text Box 16"/>
          <p:cNvSpPr txBox="1">
            <a:spLocks noChangeArrowheads="1"/>
          </p:cNvSpPr>
          <p:nvPr/>
        </p:nvSpPr>
        <p:spPr bwMode="auto">
          <a:xfrm>
            <a:off x="3365762" y="4460965"/>
            <a:ext cx="1947970" cy="461665"/>
          </a:xfrm>
          <a:prstGeom prst="rect">
            <a:avLst/>
          </a:prstGeom>
          <a:noFill/>
          <a:ln w="9525">
            <a:noFill/>
            <a:miter lim="800000"/>
            <a:headEnd/>
            <a:tailEnd/>
          </a:ln>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a:t>Performance</a:t>
            </a:r>
          </a:p>
        </p:txBody>
      </p:sp>
      <p:sp>
        <p:nvSpPr>
          <p:cNvPr id="17" name="Text Box 17"/>
          <p:cNvSpPr txBox="1">
            <a:spLocks noChangeArrowheads="1"/>
          </p:cNvSpPr>
          <p:nvPr/>
        </p:nvSpPr>
        <p:spPr bwMode="auto">
          <a:xfrm>
            <a:off x="7410622" y="4460965"/>
            <a:ext cx="817853" cy="461665"/>
          </a:xfrm>
          <a:prstGeom prst="rect">
            <a:avLst/>
          </a:prstGeom>
          <a:noFill/>
          <a:ln w="9525">
            <a:noFill/>
            <a:miter lim="800000"/>
            <a:headEnd/>
            <a:tailEnd/>
          </a:ln>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a:t>Cost</a:t>
            </a:r>
          </a:p>
        </p:txBody>
      </p:sp>
    </p:spTree>
    <p:extLst>
      <p:ext uri="{BB962C8B-B14F-4D97-AF65-F5344CB8AC3E}">
        <p14:creationId xmlns:p14="http://schemas.microsoft.com/office/powerpoint/2010/main" val="30462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3E5528-0236-42B1-A447-907768D4474B}"/>
              </a:ext>
            </a:extLst>
          </p:cNvPr>
          <p:cNvSpPr txBox="1"/>
          <p:nvPr/>
        </p:nvSpPr>
        <p:spPr>
          <a:xfrm>
            <a:off x="1524000" y="6121002"/>
            <a:ext cx="9144000" cy="523220"/>
          </a:xfrm>
          <a:prstGeom prst="rect">
            <a:avLst/>
          </a:prstGeom>
          <a:noFill/>
        </p:spPr>
        <p:txBody>
          <a:bodyPr wrap="square" rtlCol="0">
            <a:spAutoFit/>
          </a:bodyPr>
          <a:lstStyle/>
          <a:p>
            <a:pPr algn="r"/>
            <a:r>
              <a:rPr lang="en-US" sz="2800" dirty="0"/>
              <a:t>…Is its invention</a:t>
            </a:r>
          </a:p>
        </p:txBody>
      </p:sp>
      <p:pic>
        <p:nvPicPr>
          <p:cNvPr id="5" name="Picture 4">
            <a:extLst>
              <a:ext uri="{FF2B5EF4-FFF2-40B4-BE49-F238E27FC236}">
                <a16:creationId xmlns:a16="http://schemas.microsoft.com/office/drawing/2014/main" id="{7D7427B7-8723-4986-95A3-D91587A30B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1412819"/>
            <a:ext cx="9143999" cy="4445000"/>
          </a:xfrm>
          <a:prstGeom prst="rect">
            <a:avLst/>
          </a:prstGeom>
        </p:spPr>
      </p:pic>
      <p:sp>
        <p:nvSpPr>
          <p:cNvPr id="2" name="TextBox 1">
            <a:extLst>
              <a:ext uri="{FF2B5EF4-FFF2-40B4-BE49-F238E27FC236}">
                <a16:creationId xmlns:a16="http://schemas.microsoft.com/office/drawing/2014/main" id="{C1F49E46-F829-4E16-A2DA-3B5ECAEE1B70}"/>
              </a:ext>
            </a:extLst>
          </p:cNvPr>
          <p:cNvSpPr txBox="1"/>
          <p:nvPr/>
        </p:nvSpPr>
        <p:spPr>
          <a:xfrm>
            <a:off x="1524000" y="738571"/>
            <a:ext cx="9144000" cy="523220"/>
          </a:xfrm>
          <a:prstGeom prst="rect">
            <a:avLst/>
          </a:prstGeom>
          <a:noFill/>
        </p:spPr>
        <p:txBody>
          <a:bodyPr wrap="square" rtlCol="0">
            <a:spAutoFit/>
          </a:bodyPr>
          <a:lstStyle/>
          <a:p>
            <a:r>
              <a:rPr lang="en-US" sz="2800" dirty="0"/>
              <a:t>The biggest barrier for green chemistry…</a:t>
            </a:r>
          </a:p>
        </p:txBody>
      </p:sp>
    </p:spTree>
    <p:extLst>
      <p:ext uri="{BB962C8B-B14F-4D97-AF65-F5344CB8AC3E}">
        <p14:creationId xmlns:p14="http://schemas.microsoft.com/office/powerpoint/2010/main" val="67300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5"/>
                                        </p:tgtEl>
                                      </p:cBhvr>
                                    </p:animEffect>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MASS Boston (edited).jpg"/>
          <p:cNvPicPr>
            <a:picLocks noChangeAspect="1"/>
          </p:cNvPicPr>
          <p:nvPr/>
        </p:nvPicPr>
        <p:blipFill rotWithShape="1">
          <a:blip r:embed="rId2" cstate="email">
            <a:extLst>
              <a:ext uri="{28A0092B-C50C-407E-A947-70E740481C1C}">
                <a14:useLocalDpi xmlns:a14="http://schemas.microsoft.com/office/drawing/2010/main"/>
              </a:ext>
            </a:extLst>
          </a:blip>
          <a:srcRect b="-1036"/>
          <a:stretch/>
        </p:blipFill>
        <p:spPr>
          <a:xfrm>
            <a:off x="3710448" y="592059"/>
            <a:ext cx="4792442" cy="3318192"/>
          </a:xfrm>
          <a:prstGeom prst="rect">
            <a:avLst/>
          </a:prstGeom>
        </p:spPr>
      </p:pic>
      <p:pic>
        <p:nvPicPr>
          <p:cNvPr id="5" name="Picture 4" descr="UMass-Lowell-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3800" y="1088014"/>
            <a:ext cx="1639530" cy="1989667"/>
          </a:xfrm>
          <a:prstGeom prst="rect">
            <a:avLst/>
          </a:prstGeom>
        </p:spPr>
      </p:pic>
      <p:pic>
        <p:nvPicPr>
          <p:cNvPr id="6" name="Picture 5" descr="umb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7567" y="1088013"/>
            <a:ext cx="1694932" cy="1968500"/>
          </a:xfrm>
          <a:prstGeom prst="rect">
            <a:avLst/>
          </a:prstGeom>
        </p:spPr>
      </p:pic>
      <p:sp>
        <p:nvSpPr>
          <p:cNvPr id="8" name="TextBox 7"/>
          <p:cNvSpPr txBox="1"/>
          <p:nvPr/>
        </p:nvSpPr>
        <p:spPr>
          <a:xfrm>
            <a:off x="3207229" y="3935843"/>
            <a:ext cx="5798883" cy="2677656"/>
          </a:xfrm>
          <a:prstGeom prst="rect">
            <a:avLst/>
          </a:prstGeom>
          <a:noFill/>
        </p:spPr>
        <p:txBody>
          <a:bodyPr wrap="none" rtlCol="0">
            <a:spAutoFit/>
          </a:bodyPr>
          <a:lstStyle/>
          <a:p>
            <a:pPr algn="ctr"/>
            <a:r>
              <a:rPr lang="en-US" sz="2400" dirty="0"/>
              <a:t>1997 Assistant Professor</a:t>
            </a:r>
          </a:p>
          <a:p>
            <a:pPr algn="ctr"/>
            <a:r>
              <a:rPr lang="en-US" sz="2400" dirty="0"/>
              <a:t>1998 Associate Professor (Tenure)</a:t>
            </a:r>
          </a:p>
          <a:p>
            <a:pPr algn="ctr"/>
            <a:r>
              <a:rPr lang="en-US" sz="2400" dirty="0"/>
              <a:t>1999 Director of Biochemistry</a:t>
            </a:r>
          </a:p>
          <a:p>
            <a:pPr algn="ctr"/>
            <a:r>
              <a:rPr lang="en-US" sz="2400" dirty="0"/>
              <a:t>2000 Full Professor</a:t>
            </a:r>
          </a:p>
          <a:p>
            <a:pPr algn="ctr"/>
            <a:r>
              <a:rPr lang="en-US" sz="2400" dirty="0"/>
              <a:t>2001 Chair Chemistry Department</a:t>
            </a:r>
          </a:p>
          <a:p>
            <a:pPr algn="ctr"/>
            <a:r>
              <a:rPr lang="en-US" sz="2400" dirty="0"/>
              <a:t>2001 Director Green Chemistry PhD Program</a:t>
            </a:r>
          </a:p>
          <a:p>
            <a:pPr algn="ctr"/>
            <a:r>
              <a:rPr lang="en-US" sz="2400" dirty="0"/>
              <a:t>2004 Professor Plastics Engineering (UML)</a:t>
            </a:r>
          </a:p>
        </p:txBody>
      </p:sp>
      <p:sp>
        <p:nvSpPr>
          <p:cNvPr id="7" name="TextBox 6"/>
          <p:cNvSpPr txBox="1"/>
          <p:nvPr/>
        </p:nvSpPr>
        <p:spPr>
          <a:xfrm>
            <a:off x="1524001" y="104802"/>
            <a:ext cx="2762295" cy="461665"/>
          </a:xfrm>
          <a:prstGeom prst="rect">
            <a:avLst/>
          </a:prstGeom>
          <a:noFill/>
        </p:spPr>
        <p:txBody>
          <a:bodyPr wrap="none" rtlCol="0">
            <a:spAutoFit/>
          </a:bodyPr>
          <a:lstStyle/>
          <a:p>
            <a:r>
              <a:rPr lang="en-US" sz="2400" b="1" dirty="0"/>
              <a:t>UMASS – 1996-2007</a:t>
            </a:r>
          </a:p>
        </p:txBody>
      </p:sp>
    </p:spTree>
    <p:extLst>
      <p:ext uri="{BB962C8B-B14F-4D97-AF65-F5344CB8AC3E}">
        <p14:creationId xmlns:p14="http://schemas.microsoft.com/office/powerpoint/2010/main" val="354126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so5101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22288" y="304800"/>
            <a:ext cx="4699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76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9"/>
          <p:cNvSpPr txBox="1">
            <a:spLocks noChangeArrowheads="1"/>
          </p:cNvSpPr>
          <p:nvPr/>
        </p:nvSpPr>
        <p:spPr bwMode="auto">
          <a:xfrm>
            <a:off x="1486569" y="140625"/>
            <a:ext cx="91648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dirty="0">
                <a:solidFill>
                  <a:srgbClr val="0000FF"/>
                </a:solidFill>
                <a:latin typeface="+mn-lt"/>
              </a:rPr>
              <a:t>Of all the products and processes…</a:t>
            </a:r>
          </a:p>
        </p:txBody>
      </p:sp>
      <p:grpSp>
        <p:nvGrpSpPr>
          <p:cNvPr id="3" name="Group 62"/>
          <p:cNvGrpSpPr>
            <a:grpSpLocks/>
          </p:cNvGrpSpPr>
          <p:nvPr/>
        </p:nvGrpSpPr>
        <p:grpSpPr bwMode="auto">
          <a:xfrm>
            <a:off x="1752600" y="685800"/>
            <a:ext cx="7620000" cy="1455440"/>
            <a:chOff x="228600" y="685800"/>
            <a:chExt cx="7620000" cy="1455440"/>
          </a:xfrm>
        </p:grpSpPr>
        <p:sp>
          <p:nvSpPr>
            <p:cNvPr id="4" name="Rectangle 2"/>
            <p:cNvSpPr>
              <a:spLocks noChangeArrowheads="1"/>
            </p:cNvSpPr>
            <p:nvPr/>
          </p:nvSpPr>
          <p:spPr bwMode="auto">
            <a:xfrm>
              <a:off x="6705600" y="796925"/>
              <a:ext cx="381000" cy="304800"/>
            </a:xfrm>
            <a:prstGeom prst="rect">
              <a:avLst/>
            </a:prstGeom>
            <a:solidFill>
              <a:srgbClr val="00FF00"/>
            </a:solidFill>
            <a:ln w="9525">
              <a:solidFill>
                <a:schemeClr val="bg1"/>
              </a:solidFill>
              <a:miter lim="800000"/>
              <a:headEnd/>
              <a:tailEnd/>
            </a:ln>
          </p:spPr>
          <p:txBody>
            <a:bodyPr wrap="none" anchor="ctr"/>
            <a:lstStyle/>
            <a:p>
              <a:endParaRPr lang="en-US"/>
            </a:p>
          </p:txBody>
        </p:sp>
        <p:sp>
          <p:nvSpPr>
            <p:cNvPr id="5" name="Rectangle 3"/>
            <p:cNvSpPr>
              <a:spLocks noChangeArrowheads="1"/>
            </p:cNvSpPr>
            <p:nvPr/>
          </p:nvSpPr>
          <p:spPr bwMode="auto">
            <a:xfrm>
              <a:off x="6183313" y="685800"/>
              <a:ext cx="381000" cy="304800"/>
            </a:xfrm>
            <a:prstGeom prst="rect">
              <a:avLst/>
            </a:prstGeom>
            <a:solidFill>
              <a:srgbClr val="00FF00"/>
            </a:solidFill>
            <a:ln w="9525">
              <a:solidFill>
                <a:schemeClr val="bg1"/>
              </a:solidFill>
              <a:miter lim="800000"/>
              <a:headEnd/>
              <a:tailEnd/>
            </a:ln>
          </p:spPr>
          <p:txBody>
            <a:bodyPr wrap="none" anchor="ctr"/>
            <a:lstStyle/>
            <a:p>
              <a:endParaRPr lang="en-US"/>
            </a:p>
          </p:txBody>
        </p:sp>
        <p:sp>
          <p:nvSpPr>
            <p:cNvPr id="6" name="Rectangle 4"/>
            <p:cNvSpPr>
              <a:spLocks noChangeArrowheads="1"/>
            </p:cNvSpPr>
            <p:nvPr/>
          </p:nvSpPr>
          <p:spPr bwMode="auto">
            <a:xfrm>
              <a:off x="5835650" y="1128713"/>
              <a:ext cx="381000" cy="304800"/>
            </a:xfrm>
            <a:prstGeom prst="rect">
              <a:avLst/>
            </a:prstGeom>
            <a:solidFill>
              <a:srgbClr val="00FF00"/>
            </a:solidFill>
            <a:ln w="9525">
              <a:solidFill>
                <a:schemeClr val="bg1"/>
              </a:solidFill>
              <a:miter lim="800000"/>
              <a:headEnd/>
              <a:tailEnd/>
            </a:ln>
          </p:spPr>
          <p:txBody>
            <a:bodyPr wrap="none" anchor="ctr"/>
            <a:lstStyle/>
            <a:p>
              <a:endParaRPr lang="en-US"/>
            </a:p>
          </p:txBody>
        </p:sp>
        <p:sp>
          <p:nvSpPr>
            <p:cNvPr id="7" name="Rectangle 10"/>
            <p:cNvSpPr>
              <a:spLocks noChangeArrowheads="1"/>
            </p:cNvSpPr>
            <p:nvPr/>
          </p:nvSpPr>
          <p:spPr bwMode="auto">
            <a:xfrm>
              <a:off x="4964113" y="1017588"/>
              <a:ext cx="381000" cy="304800"/>
            </a:xfrm>
            <a:prstGeom prst="rect">
              <a:avLst/>
            </a:prstGeom>
            <a:solidFill>
              <a:srgbClr val="00FF00"/>
            </a:solidFill>
            <a:ln w="9525">
              <a:solidFill>
                <a:schemeClr val="bg1"/>
              </a:solidFill>
              <a:miter lim="800000"/>
              <a:headEnd/>
              <a:tailEnd/>
            </a:ln>
          </p:spPr>
          <p:txBody>
            <a:bodyPr wrap="none" anchor="ctr"/>
            <a:lstStyle/>
            <a:p>
              <a:endParaRPr lang="en-US"/>
            </a:p>
          </p:txBody>
        </p:sp>
        <p:sp>
          <p:nvSpPr>
            <p:cNvPr id="8" name="Rectangle 11"/>
            <p:cNvSpPr>
              <a:spLocks noChangeArrowheads="1"/>
            </p:cNvSpPr>
            <p:nvPr/>
          </p:nvSpPr>
          <p:spPr bwMode="auto">
            <a:xfrm>
              <a:off x="5410200" y="685800"/>
              <a:ext cx="381000" cy="304800"/>
            </a:xfrm>
            <a:prstGeom prst="rect">
              <a:avLst/>
            </a:prstGeom>
            <a:solidFill>
              <a:srgbClr val="00FF00"/>
            </a:solidFill>
            <a:ln w="9525">
              <a:solidFill>
                <a:schemeClr val="bg1"/>
              </a:solidFill>
              <a:miter lim="800000"/>
              <a:headEnd/>
              <a:tailEnd/>
            </a:ln>
          </p:spPr>
          <p:txBody>
            <a:bodyPr wrap="none" anchor="ctr"/>
            <a:lstStyle/>
            <a:p>
              <a:endParaRPr lang="en-US"/>
            </a:p>
          </p:txBody>
        </p:sp>
        <p:sp>
          <p:nvSpPr>
            <p:cNvPr id="9" name="Rectangle 31"/>
            <p:cNvSpPr>
              <a:spLocks noChangeArrowheads="1"/>
            </p:cNvSpPr>
            <p:nvPr/>
          </p:nvSpPr>
          <p:spPr bwMode="auto">
            <a:xfrm>
              <a:off x="7467600" y="914400"/>
              <a:ext cx="381000" cy="304800"/>
            </a:xfrm>
            <a:prstGeom prst="rect">
              <a:avLst/>
            </a:prstGeom>
            <a:solidFill>
              <a:srgbClr val="00FF00"/>
            </a:solidFill>
            <a:ln w="9525">
              <a:solidFill>
                <a:schemeClr val="bg1"/>
              </a:solidFill>
              <a:miter lim="800000"/>
              <a:headEnd/>
              <a:tailEnd/>
            </a:ln>
          </p:spPr>
          <p:txBody>
            <a:bodyPr wrap="none" anchor="ctr"/>
            <a:lstStyle/>
            <a:p>
              <a:endParaRPr lang="en-US"/>
            </a:p>
          </p:txBody>
        </p:sp>
        <p:sp>
          <p:nvSpPr>
            <p:cNvPr id="10" name="Text Box 60"/>
            <p:cNvSpPr txBox="1">
              <a:spLocks noChangeArrowheads="1"/>
            </p:cNvSpPr>
            <p:nvPr/>
          </p:nvSpPr>
          <p:spPr bwMode="auto">
            <a:xfrm>
              <a:off x="228600" y="1679575"/>
              <a:ext cx="3254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dirty="0">
                  <a:latin typeface="+mn-lt"/>
                </a:rPr>
                <a:t>Maybe 10% are benign…</a:t>
              </a:r>
            </a:p>
          </p:txBody>
        </p:sp>
      </p:grpSp>
      <p:grpSp>
        <p:nvGrpSpPr>
          <p:cNvPr id="11" name="Group 63"/>
          <p:cNvGrpSpPr>
            <a:grpSpLocks/>
          </p:cNvGrpSpPr>
          <p:nvPr/>
        </p:nvGrpSpPr>
        <p:grpSpPr bwMode="auto">
          <a:xfrm>
            <a:off x="1812926" y="1349376"/>
            <a:ext cx="8245475" cy="2035475"/>
            <a:chOff x="288925" y="1349375"/>
            <a:chExt cx="8245475" cy="2036210"/>
          </a:xfrm>
        </p:grpSpPr>
        <p:sp>
          <p:nvSpPr>
            <p:cNvPr id="12" name="Rectangle 5"/>
            <p:cNvSpPr>
              <a:spLocks noChangeArrowheads="1"/>
            </p:cNvSpPr>
            <p:nvPr/>
          </p:nvSpPr>
          <p:spPr bwMode="auto">
            <a:xfrm>
              <a:off x="6967538" y="1349375"/>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13" name="Rectangle 6"/>
            <p:cNvSpPr>
              <a:spLocks noChangeArrowheads="1"/>
            </p:cNvSpPr>
            <p:nvPr/>
          </p:nvSpPr>
          <p:spPr bwMode="auto">
            <a:xfrm>
              <a:off x="6553200" y="1905000"/>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14" name="Rectangle 7"/>
            <p:cNvSpPr>
              <a:spLocks noChangeArrowheads="1"/>
            </p:cNvSpPr>
            <p:nvPr/>
          </p:nvSpPr>
          <p:spPr bwMode="auto">
            <a:xfrm>
              <a:off x="5867400" y="1752600"/>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15" name="Rectangle 8"/>
            <p:cNvSpPr>
              <a:spLocks noChangeArrowheads="1"/>
            </p:cNvSpPr>
            <p:nvPr/>
          </p:nvSpPr>
          <p:spPr bwMode="auto">
            <a:xfrm>
              <a:off x="5748338" y="2452688"/>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16" name="Rectangle 9"/>
            <p:cNvSpPr>
              <a:spLocks noChangeArrowheads="1"/>
            </p:cNvSpPr>
            <p:nvPr/>
          </p:nvSpPr>
          <p:spPr bwMode="auto">
            <a:xfrm>
              <a:off x="6792913" y="2673350"/>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17" name="Rectangle 12"/>
            <p:cNvSpPr>
              <a:spLocks noChangeArrowheads="1"/>
            </p:cNvSpPr>
            <p:nvPr/>
          </p:nvSpPr>
          <p:spPr bwMode="auto">
            <a:xfrm>
              <a:off x="6324600" y="2286000"/>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18" name="Rectangle 13"/>
            <p:cNvSpPr>
              <a:spLocks noChangeArrowheads="1"/>
            </p:cNvSpPr>
            <p:nvPr/>
          </p:nvSpPr>
          <p:spPr bwMode="auto">
            <a:xfrm>
              <a:off x="5138738" y="1570038"/>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19" name="Rectangle 14"/>
            <p:cNvSpPr>
              <a:spLocks noChangeArrowheads="1"/>
            </p:cNvSpPr>
            <p:nvPr/>
          </p:nvSpPr>
          <p:spPr bwMode="auto">
            <a:xfrm>
              <a:off x="5051425" y="2343150"/>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20" name="Rectangle 15"/>
            <p:cNvSpPr>
              <a:spLocks noChangeArrowheads="1"/>
            </p:cNvSpPr>
            <p:nvPr/>
          </p:nvSpPr>
          <p:spPr bwMode="auto">
            <a:xfrm>
              <a:off x="4616450" y="2011363"/>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21" name="Rectangle 16"/>
            <p:cNvSpPr>
              <a:spLocks noChangeArrowheads="1"/>
            </p:cNvSpPr>
            <p:nvPr/>
          </p:nvSpPr>
          <p:spPr bwMode="auto">
            <a:xfrm>
              <a:off x="4354513" y="2563813"/>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22" name="Rectangle 17"/>
            <p:cNvSpPr>
              <a:spLocks noChangeArrowheads="1"/>
            </p:cNvSpPr>
            <p:nvPr/>
          </p:nvSpPr>
          <p:spPr bwMode="auto">
            <a:xfrm>
              <a:off x="5313363" y="2784475"/>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23" name="Rectangle 23"/>
            <p:cNvSpPr>
              <a:spLocks noChangeArrowheads="1"/>
            </p:cNvSpPr>
            <p:nvPr/>
          </p:nvSpPr>
          <p:spPr bwMode="auto">
            <a:xfrm>
              <a:off x="7620000" y="2362200"/>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24" name="Rectangle 30"/>
            <p:cNvSpPr>
              <a:spLocks noChangeArrowheads="1"/>
            </p:cNvSpPr>
            <p:nvPr/>
          </p:nvSpPr>
          <p:spPr bwMode="auto">
            <a:xfrm>
              <a:off x="8001000" y="1447800"/>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25" name="Rectangle 32"/>
            <p:cNvSpPr>
              <a:spLocks noChangeArrowheads="1"/>
            </p:cNvSpPr>
            <p:nvPr/>
          </p:nvSpPr>
          <p:spPr bwMode="auto">
            <a:xfrm>
              <a:off x="7402513" y="1790700"/>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26" name="Rectangle 33"/>
            <p:cNvSpPr>
              <a:spLocks noChangeArrowheads="1"/>
            </p:cNvSpPr>
            <p:nvPr/>
          </p:nvSpPr>
          <p:spPr bwMode="auto">
            <a:xfrm>
              <a:off x="7010400" y="2209800"/>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27" name="Rectangle 57"/>
            <p:cNvSpPr>
              <a:spLocks noChangeArrowheads="1"/>
            </p:cNvSpPr>
            <p:nvPr/>
          </p:nvSpPr>
          <p:spPr bwMode="auto">
            <a:xfrm>
              <a:off x="8153400" y="2133600"/>
              <a:ext cx="381000" cy="304800"/>
            </a:xfrm>
            <a:prstGeom prst="rect">
              <a:avLst/>
            </a:prstGeom>
            <a:solidFill>
              <a:srgbClr val="34B606"/>
            </a:solidFill>
            <a:ln w="9525">
              <a:solidFill>
                <a:schemeClr val="bg1"/>
              </a:solidFill>
              <a:miter lim="800000"/>
              <a:headEnd/>
              <a:tailEnd/>
            </a:ln>
          </p:spPr>
          <p:txBody>
            <a:bodyPr wrap="none" anchor="ctr"/>
            <a:lstStyle/>
            <a:p>
              <a:endParaRPr lang="en-US"/>
            </a:p>
          </p:txBody>
        </p:sp>
        <p:sp>
          <p:nvSpPr>
            <p:cNvPr id="28" name="Text Box 61"/>
            <p:cNvSpPr txBox="1">
              <a:spLocks noChangeArrowheads="1"/>
            </p:cNvSpPr>
            <p:nvPr/>
          </p:nvSpPr>
          <p:spPr bwMode="auto">
            <a:xfrm>
              <a:off x="288925" y="2554288"/>
              <a:ext cx="3035190" cy="83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dirty="0">
                  <a:latin typeface="+mn-lt"/>
                </a:rPr>
                <a:t>Maybe 25% have</a:t>
              </a:r>
            </a:p>
            <a:p>
              <a:pPr eaLnBrk="1" hangingPunct="1"/>
              <a:r>
                <a:rPr lang="en-US" sz="2400" dirty="0">
                  <a:latin typeface="+mn-lt"/>
                </a:rPr>
                <a:t>alternatives available…</a:t>
              </a:r>
            </a:p>
          </p:txBody>
        </p:sp>
      </p:grpSp>
      <p:grpSp>
        <p:nvGrpSpPr>
          <p:cNvPr id="29" name="Group 64"/>
          <p:cNvGrpSpPr>
            <a:grpSpLocks/>
          </p:cNvGrpSpPr>
          <p:nvPr/>
        </p:nvGrpSpPr>
        <p:grpSpPr bwMode="auto">
          <a:xfrm>
            <a:off x="1889126" y="2743200"/>
            <a:ext cx="8550275" cy="3810000"/>
            <a:chOff x="365125" y="2743200"/>
            <a:chExt cx="8550275" cy="3810000"/>
          </a:xfrm>
        </p:grpSpPr>
        <p:sp>
          <p:nvSpPr>
            <p:cNvPr id="30" name="Rectangle 18"/>
            <p:cNvSpPr>
              <a:spLocks noChangeArrowheads="1"/>
            </p:cNvSpPr>
            <p:nvPr/>
          </p:nvSpPr>
          <p:spPr bwMode="auto">
            <a:xfrm>
              <a:off x="6445250" y="3336925"/>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31" name="Rectangle 19"/>
            <p:cNvSpPr>
              <a:spLocks noChangeArrowheads="1"/>
            </p:cNvSpPr>
            <p:nvPr/>
          </p:nvSpPr>
          <p:spPr bwMode="auto">
            <a:xfrm>
              <a:off x="5922963" y="3116263"/>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32" name="Rectangle 20"/>
            <p:cNvSpPr>
              <a:spLocks noChangeArrowheads="1"/>
            </p:cNvSpPr>
            <p:nvPr/>
          </p:nvSpPr>
          <p:spPr bwMode="auto">
            <a:xfrm>
              <a:off x="5791200" y="38100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33" name="Rectangle 21"/>
            <p:cNvSpPr>
              <a:spLocks noChangeArrowheads="1"/>
            </p:cNvSpPr>
            <p:nvPr/>
          </p:nvSpPr>
          <p:spPr bwMode="auto">
            <a:xfrm>
              <a:off x="6619875" y="3998913"/>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34" name="Rectangle 22"/>
            <p:cNvSpPr>
              <a:spLocks noChangeArrowheads="1"/>
            </p:cNvSpPr>
            <p:nvPr/>
          </p:nvSpPr>
          <p:spPr bwMode="auto">
            <a:xfrm>
              <a:off x="8099425" y="3005138"/>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35" name="Rectangle 24"/>
            <p:cNvSpPr>
              <a:spLocks noChangeArrowheads="1"/>
            </p:cNvSpPr>
            <p:nvPr/>
          </p:nvSpPr>
          <p:spPr bwMode="auto">
            <a:xfrm>
              <a:off x="7315200" y="32258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36" name="Rectangle 25"/>
            <p:cNvSpPr>
              <a:spLocks noChangeArrowheads="1"/>
            </p:cNvSpPr>
            <p:nvPr/>
          </p:nvSpPr>
          <p:spPr bwMode="auto">
            <a:xfrm>
              <a:off x="8274050" y="3557588"/>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37" name="Rectangle 26"/>
            <p:cNvSpPr>
              <a:spLocks noChangeArrowheads="1"/>
            </p:cNvSpPr>
            <p:nvPr/>
          </p:nvSpPr>
          <p:spPr bwMode="auto">
            <a:xfrm>
              <a:off x="5226050" y="3667125"/>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38" name="Rectangle 27"/>
            <p:cNvSpPr>
              <a:spLocks noChangeArrowheads="1"/>
            </p:cNvSpPr>
            <p:nvPr/>
          </p:nvSpPr>
          <p:spPr bwMode="auto">
            <a:xfrm>
              <a:off x="4703763" y="3446463"/>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39" name="Rectangle 28"/>
            <p:cNvSpPr>
              <a:spLocks noChangeArrowheads="1"/>
            </p:cNvSpPr>
            <p:nvPr/>
          </p:nvSpPr>
          <p:spPr bwMode="auto">
            <a:xfrm>
              <a:off x="4441825" y="3887788"/>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0" name="Rectangle 29"/>
            <p:cNvSpPr>
              <a:spLocks noChangeArrowheads="1"/>
            </p:cNvSpPr>
            <p:nvPr/>
          </p:nvSpPr>
          <p:spPr bwMode="auto">
            <a:xfrm>
              <a:off x="5400675" y="4219575"/>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1" name="Rectangle 34"/>
            <p:cNvSpPr>
              <a:spLocks noChangeArrowheads="1"/>
            </p:cNvSpPr>
            <p:nvPr/>
          </p:nvSpPr>
          <p:spPr bwMode="auto">
            <a:xfrm>
              <a:off x="7924800" y="43307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2" name="Rectangle 35"/>
            <p:cNvSpPr>
              <a:spLocks noChangeArrowheads="1"/>
            </p:cNvSpPr>
            <p:nvPr/>
          </p:nvSpPr>
          <p:spPr bwMode="auto">
            <a:xfrm>
              <a:off x="7489825" y="4110038"/>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3" name="Rectangle 36"/>
            <p:cNvSpPr>
              <a:spLocks noChangeArrowheads="1"/>
            </p:cNvSpPr>
            <p:nvPr/>
          </p:nvSpPr>
          <p:spPr bwMode="auto">
            <a:xfrm>
              <a:off x="7142163" y="4440238"/>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4" name="Rectangle 37"/>
            <p:cNvSpPr>
              <a:spLocks noChangeArrowheads="1"/>
            </p:cNvSpPr>
            <p:nvPr/>
          </p:nvSpPr>
          <p:spPr bwMode="auto">
            <a:xfrm>
              <a:off x="7772400" y="36576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5" name="Rectangle 38"/>
            <p:cNvSpPr>
              <a:spLocks noChangeArrowheads="1"/>
            </p:cNvSpPr>
            <p:nvPr/>
          </p:nvSpPr>
          <p:spPr bwMode="auto">
            <a:xfrm>
              <a:off x="5486400" y="4881563"/>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 name="Rectangle 39"/>
            <p:cNvSpPr>
              <a:spLocks noChangeArrowheads="1"/>
            </p:cNvSpPr>
            <p:nvPr/>
          </p:nvSpPr>
          <p:spPr bwMode="auto">
            <a:xfrm>
              <a:off x="4876800" y="46609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7" name="Rectangle 40"/>
            <p:cNvSpPr>
              <a:spLocks noChangeArrowheads="1"/>
            </p:cNvSpPr>
            <p:nvPr/>
          </p:nvSpPr>
          <p:spPr bwMode="auto">
            <a:xfrm>
              <a:off x="4791075" y="5103813"/>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8" name="Rectangle 41"/>
            <p:cNvSpPr>
              <a:spLocks noChangeArrowheads="1"/>
            </p:cNvSpPr>
            <p:nvPr/>
          </p:nvSpPr>
          <p:spPr bwMode="auto">
            <a:xfrm>
              <a:off x="5573713" y="5324475"/>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9" name="Rectangle 42"/>
            <p:cNvSpPr>
              <a:spLocks noChangeArrowheads="1"/>
            </p:cNvSpPr>
            <p:nvPr/>
          </p:nvSpPr>
          <p:spPr bwMode="auto">
            <a:xfrm>
              <a:off x="6270625" y="4772025"/>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50" name="Rectangle 43"/>
            <p:cNvSpPr>
              <a:spLocks noChangeArrowheads="1"/>
            </p:cNvSpPr>
            <p:nvPr/>
          </p:nvSpPr>
          <p:spPr bwMode="auto">
            <a:xfrm>
              <a:off x="7229475" y="4992688"/>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51" name="Rectangle 44"/>
            <p:cNvSpPr>
              <a:spLocks noChangeArrowheads="1"/>
            </p:cNvSpPr>
            <p:nvPr/>
          </p:nvSpPr>
          <p:spPr bwMode="auto">
            <a:xfrm>
              <a:off x="8448675" y="5545138"/>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52" name="Rectangle 45"/>
            <p:cNvSpPr>
              <a:spLocks noChangeArrowheads="1"/>
            </p:cNvSpPr>
            <p:nvPr/>
          </p:nvSpPr>
          <p:spPr bwMode="auto">
            <a:xfrm>
              <a:off x="7839075" y="521335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53" name="Rectangle 46"/>
            <p:cNvSpPr>
              <a:spLocks noChangeArrowheads="1"/>
            </p:cNvSpPr>
            <p:nvPr/>
          </p:nvSpPr>
          <p:spPr bwMode="auto">
            <a:xfrm>
              <a:off x="7577138" y="57658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54" name="Rectangle 47"/>
            <p:cNvSpPr>
              <a:spLocks noChangeArrowheads="1"/>
            </p:cNvSpPr>
            <p:nvPr/>
          </p:nvSpPr>
          <p:spPr bwMode="auto">
            <a:xfrm>
              <a:off x="7937500" y="614045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55" name="Rectangle 48"/>
            <p:cNvSpPr>
              <a:spLocks noChangeArrowheads="1"/>
            </p:cNvSpPr>
            <p:nvPr/>
          </p:nvSpPr>
          <p:spPr bwMode="auto">
            <a:xfrm>
              <a:off x="6880225" y="5654675"/>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56" name="Rectangle 49"/>
            <p:cNvSpPr>
              <a:spLocks noChangeArrowheads="1"/>
            </p:cNvSpPr>
            <p:nvPr/>
          </p:nvSpPr>
          <p:spPr bwMode="auto">
            <a:xfrm>
              <a:off x="6357938" y="5434013"/>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57" name="Rectangle 50"/>
            <p:cNvSpPr>
              <a:spLocks noChangeArrowheads="1"/>
            </p:cNvSpPr>
            <p:nvPr/>
          </p:nvSpPr>
          <p:spPr bwMode="auto">
            <a:xfrm>
              <a:off x="6096000" y="5875338"/>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58" name="Rectangle 51"/>
            <p:cNvSpPr>
              <a:spLocks noChangeArrowheads="1"/>
            </p:cNvSpPr>
            <p:nvPr/>
          </p:nvSpPr>
          <p:spPr bwMode="auto">
            <a:xfrm>
              <a:off x="7054850" y="60960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59" name="Rectangle 52"/>
            <p:cNvSpPr>
              <a:spLocks noChangeArrowheads="1"/>
            </p:cNvSpPr>
            <p:nvPr/>
          </p:nvSpPr>
          <p:spPr bwMode="auto">
            <a:xfrm>
              <a:off x="6019800" y="43434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60" name="Rectangle 53"/>
            <p:cNvSpPr>
              <a:spLocks noChangeArrowheads="1"/>
            </p:cNvSpPr>
            <p:nvPr/>
          </p:nvSpPr>
          <p:spPr bwMode="auto">
            <a:xfrm>
              <a:off x="5181600" y="57150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61" name="Rectangle 54"/>
            <p:cNvSpPr>
              <a:spLocks noChangeArrowheads="1"/>
            </p:cNvSpPr>
            <p:nvPr/>
          </p:nvSpPr>
          <p:spPr bwMode="auto">
            <a:xfrm>
              <a:off x="5638800" y="62484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62" name="Rectangle 55"/>
            <p:cNvSpPr>
              <a:spLocks noChangeArrowheads="1"/>
            </p:cNvSpPr>
            <p:nvPr/>
          </p:nvSpPr>
          <p:spPr bwMode="auto">
            <a:xfrm>
              <a:off x="8534400" y="48006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63" name="Rectangle 56"/>
            <p:cNvSpPr>
              <a:spLocks noChangeArrowheads="1"/>
            </p:cNvSpPr>
            <p:nvPr/>
          </p:nvSpPr>
          <p:spPr bwMode="auto">
            <a:xfrm>
              <a:off x="8458200" y="41148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64" name="Rectangle 58"/>
            <p:cNvSpPr>
              <a:spLocks noChangeArrowheads="1"/>
            </p:cNvSpPr>
            <p:nvPr/>
          </p:nvSpPr>
          <p:spPr bwMode="auto">
            <a:xfrm>
              <a:off x="7467600" y="2743200"/>
              <a:ext cx="381000" cy="30480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65" name="Text Box 62"/>
            <p:cNvSpPr txBox="1">
              <a:spLocks noChangeArrowheads="1"/>
            </p:cNvSpPr>
            <p:nvPr/>
          </p:nvSpPr>
          <p:spPr bwMode="auto">
            <a:xfrm>
              <a:off x="365125" y="3773488"/>
              <a:ext cx="26870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dirty="0">
                  <a:latin typeface="+mn-lt"/>
                </a:rPr>
                <a:t>65% Still have to be </a:t>
              </a:r>
            </a:p>
            <a:p>
              <a:pPr eaLnBrk="1" hangingPunct="1"/>
              <a:r>
                <a:rPr lang="en-US" sz="2400" dirty="0">
                  <a:latin typeface="+mn-lt"/>
                </a:rPr>
                <a:t>invented!</a:t>
              </a:r>
            </a:p>
          </p:txBody>
        </p:sp>
      </p:grpSp>
    </p:spTree>
    <p:extLst>
      <p:ext uri="{BB962C8B-B14F-4D97-AF65-F5344CB8AC3E}">
        <p14:creationId xmlns:p14="http://schemas.microsoft.com/office/powerpoint/2010/main" val="1942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E6734B0E-7344-44B9-B750-BC783D7B33C8}"/>
              </a:ext>
            </a:extLst>
          </p:cNvPr>
          <p:cNvGrpSpPr/>
          <p:nvPr/>
        </p:nvGrpSpPr>
        <p:grpSpPr>
          <a:xfrm>
            <a:off x="1524000" y="1841659"/>
            <a:ext cx="7538605" cy="2769299"/>
            <a:chOff x="5094348" y="1173203"/>
            <a:chExt cx="3948545" cy="2484521"/>
          </a:xfrm>
        </p:grpSpPr>
        <p:sp>
          <p:nvSpPr>
            <p:cNvPr id="63" name="Oval 62">
              <a:extLst>
                <a:ext uri="{FF2B5EF4-FFF2-40B4-BE49-F238E27FC236}">
                  <a16:creationId xmlns:a16="http://schemas.microsoft.com/office/drawing/2014/main" id="{F14B9C23-9833-441E-B617-C0DE5219D82B}"/>
                </a:ext>
              </a:extLst>
            </p:cNvPr>
            <p:cNvSpPr/>
            <p:nvPr/>
          </p:nvSpPr>
          <p:spPr>
            <a:xfrm>
              <a:off x="5094348" y="1173203"/>
              <a:ext cx="3948545" cy="2484521"/>
            </a:xfrm>
            <a:prstGeom prst="ellipse">
              <a:avLst/>
            </a:prstGeom>
            <a:solidFill>
              <a:srgbClr val="00FF00">
                <a:alpha val="36863"/>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3C93E0AD-EAC0-488E-BECB-1D961C3540BC}"/>
                </a:ext>
              </a:extLst>
            </p:cNvPr>
            <p:cNvSpPr txBox="1"/>
            <p:nvPr/>
          </p:nvSpPr>
          <p:spPr>
            <a:xfrm rot="20346224">
              <a:off x="6021883" y="1193901"/>
              <a:ext cx="774025" cy="745542"/>
            </a:xfrm>
            <a:prstGeom prst="rect">
              <a:avLst/>
            </a:prstGeom>
            <a:noFill/>
          </p:spPr>
          <p:txBody>
            <a:bodyPr wrap="none" rtlCol="0">
              <a:spAutoFit/>
            </a:bodyPr>
            <a:lstStyle/>
            <a:p>
              <a:pPr algn="ctr"/>
              <a:r>
                <a:rPr lang="en-US" sz="2400" b="1" dirty="0">
                  <a:solidFill>
                    <a:srgbClr val="7030A0"/>
                  </a:solidFill>
                </a:rPr>
                <a:t>Green </a:t>
              </a:r>
            </a:p>
            <a:p>
              <a:pPr algn="ctr"/>
              <a:r>
                <a:rPr lang="en-US" sz="2400" b="1" dirty="0">
                  <a:solidFill>
                    <a:srgbClr val="7030A0"/>
                  </a:solidFill>
                </a:rPr>
                <a:t>Chemistry</a:t>
              </a:r>
            </a:p>
          </p:txBody>
        </p:sp>
      </p:grpSp>
      <p:grpSp>
        <p:nvGrpSpPr>
          <p:cNvPr id="28" name="Group 27">
            <a:extLst>
              <a:ext uri="{FF2B5EF4-FFF2-40B4-BE49-F238E27FC236}">
                <a16:creationId xmlns:a16="http://schemas.microsoft.com/office/drawing/2014/main" id="{43E96F95-EFCF-47BF-8CF2-F369D928EF6B}"/>
              </a:ext>
            </a:extLst>
          </p:cNvPr>
          <p:cNvGrpSpPr/>
          <p:nvPr/>
        </p:nvGrpSpPr>
        <p:grpSpPr>
          <a:xfrm>
            <a:off x="8211452" y="2091825"/>
            <a:ext cx="2399770" cy="2484521"/>
            <a:chOff x="5127561" y="1161847"/>
            <a:chExt cx="3948545" cy="2484521"/>
          </a:xfrm>
        </p:grpSpPr>
        <p:sp>
          <p:nvSpPr>
            <p:cNvPr id="26" name="Oval 25">
              <a:extLst>
                <a:ext uri="{FF2B5EF4-FFF2-40B4-BE49-F238E27FC236}">
                  <a16:creationId xmlns:a16="http://schemas.microsoft.com/office/drawing/2014/main" id="{E7A08581-4F89-4BB5-B69F-A4124AADA7EE}"/>
                </a:ext>
              </a:extLst>
            </p:cNvPr>
            <p:cNvSpPr/>
            <p:nvPr/>
          </p:nvSpPr>
          <p:spPr>
            <a:xfrm>
              <a:off x="5127561" y="1161847"/>
              <a:ext cx="3948545" cy="2484521"/>
            </a:xfrm>
            <a:prstGeom prst="ellipse">
              <a:avLst/>
            </a:prstGeom>
            <a:solidFill>
              <a:srgbClr val="FFFF00">
                <a:alpha val="36863"/>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0A04353-A724-4DAA-8714-4FA6914694AB}"/>
                </a:ext>
              </a:extLst>
            </p:cNvPr>
            <p:cNvSpPr txBox="1"/>
            <p:nvPr/>
          </p:nvSpPr>
          <p:spPr>
            <a:xfrm rot="1952468">
              <a:off x="5408326" y="1396227"/>
              <a:ext cx="2534904" cy="830997"/>
            </a:xfrm>
            <a:prstGeom prst="rect">
              <a:avLst/>
            </a:prstGeom>
            <a:noFill/>
          </p:spPr>
          <p:txBody>
            <a:bodyPr wrap="none" rtlCol="0">
              <a:spAutoFit/>
            </a:bodyPr>
            <a:lstStyle/>
            <a:p>
              <a:pPr algn="ctr"/>
              <a:r>
                <a:rPr lang="en-US" sz="2400" b="1" dirty="0">
                  <a:solidFill>
                    <a:srgbClr val="7030A0"/>
                  </a:solidFill>
                </a:rPr>
                <a:t>Chemicals </a:t>
              </a:r>
            </a:p>
            <a:p>
              <a:pPr algn="ctr"/>
              <a:r>
                <a:rPr lang="en-US" sz="2400" b="1" dirty="0">
                  <a:solidFill>
                    <a:srgbClr val="7030A0"/>
                  </a:solidFill>
                </a:rPr>
                <a:t>Policy</a:t>
              </a:r>
            </a:p>
          </p:txBody>
        </p:sp>
      </p:grpSp>
      <p:sp>
        <p:nvSpPr>
          <p:cNvPr id="2" name="Text Box 2"/>
          <p:cNvSpPr txBox="1">
            <a:spLocks noChangeArrowheads="1"/>
          </p:cNvSpPr>
          <p:nvPr/>
        </p:nvSpPr>
        <p:spPr bwMode="auto">
          <a:xfrm rot="-2817341">
            <a:off x="1836741" y="3204865"/>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dirty="0"/>
              <a:t>Molecules</a:t>
            </a:r>
          </a:p>
        </p:txBody>
      </p:sp>
      <p:sp>
        <p:nvSpPr>
          <p:cNvPr id="3" name="Text Box 3"/>
          <p:cNvSpPr txBox="1">
            <a:spLocks noChangeArrowheads="1"/>
          </p:cNvSpPr>
          <p:nvPr/>
        </p:nvSpPr>
        <p:spPr bwMode="auto">
          <a:xfrm rot="-2810871">
            <a:off x="3639347" y="3204071"/>
            <a:ext cx="150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dirty="0"/>
              <a:t>Materials</a:t>
            </a:r>
          </a:p>
        </p:txBody>
      </p:sp>
      <p:sp>
        <p:nvSpPr>
          <p:cNvPr id="4" name="Text Box 4"/>
          <p:cNvSpPr txBox="1">
            <a:spLocks noChangeArrowheads="1"/>
          </p:cNvSpPr>
          <p:nvPr/>
        </p:nvSpPr>
        <p:spPr bwMode="auto">
          <a:xfrm rot="-2810871">
            <a:off x="5231610" y="3204071"/>
            <a:ext cx="204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dirty="0"/>
              <a:t>Components</a:t>
            </a:r>
          </a:p>
        </p:txBody>
      </p:sp>
      <p:sp>
        <p:nvSpPr>
          <p:cNvPr id="5" name="Text Box 5"/>
          <p:cNvSpPr txBox="1">
            <a:spLocks noChangeArrowheads="1"/>
          </p:cNvSpPr>
          <p:nvPr/>
        </p:nvSpPr>
        <p:spPr bwMode="auto">
          <a:xfrm rot="-2810871">
            <a:off x="7389023" y="3204071"/>
            <a:ext cx="1338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dirty="0"/>
              <a:t>Devices</a:t>
            </a:r>
          </a:p>
        </p:txBody>
      </p:sp>
      <p:sp>
        <p:nvSpPr>
          <p:cNvPr id="6" name="Text Box 6"/>
          <p:cNvSpPr txBox="1">
            <a:spLocks noChangeArrowheads="1"/>
          </p:cNvSpPr>
          <p:nvPr/>
        </p:nvSpPr>
        <p:spPr bwMode="auto">
          <a:xfrm rot="-2817341">
            <a:off x="8923341" y="3204865"/>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dirty="0"/>
              <a:t>Products</a:t>
            </a:r>
          </a:p>
        </p:txBody>
      </p:sp>
      <p:sp>
        <p:nvSpPr>
          <p:cNvPr id="7" name="Text Box 7"/>
          <p:cNvSpPr txBox="1">
            <a:spLocks noChangeArrowheads="1"/>
          </p:cNvSpPr>
          <p:nvPr/>
        </p:nvSpPr>
        <p:spPr bwMode="auto">
          <a:xfrm>
            <a:off x="8843966" y="4851103"/>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Manufacturing</a:t>
            </a:r>
          </a:p>
        </p:txBody>
      </p:sp>
      <p:sp>
        <p:nvSpPr>
          <p:cNvPr id="8" name="AutoShape 8"/>
          <p:cNvSpPr>
            <a:spLocks noChangeArrowheads="1"/>
          </p:cNvSpPr>
          <p:nvPr/>
        </p:nvSpPr>
        <p:spPr bwMode="auto">
          <a:xfrm>
            <a:off x="3402016" y="3050877"/>
            <a:ext cx="304800" cy="762000"/>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p>
            <a:endParaRPr lang="en-US"/>
          </a:p>
        </p:txBody>
      </p:sp>
      <p:sp>
        <p:nvSpPr>
          <p:cNvPr id="9" name="AutoShape 9"/>
          <p:cNvSpPr>
            <a:spLocks noChangeArrowheads="1"/>
          </p:cNvSpPr>
          <p:nvPr/>
        </p:nvSpPr>
        <p:spPr bwMode="auto">
          <a:xfrm>
            <a:off x="5080004" y="3050877"/>
            <a:ext cx="304800" cy="762000"/>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p>
            <a:endParaRPr lang="en-US"/>
          </a:p>
        </p:txBody>
      </p:sp>
      <p:sp>
        <p:nvSpPr>
          <p:cNvPr id="10" name="AutoShape 10"/>
          <p:cNvSpPr>
            <a:spLocks noChangeArrowheads="1"/>
          </p:cNvSpPr>
          <p:nvPr/>
        </p:nvSpPr>
        <p:spPr bwMode="auto">
          <a:xfrm>
            <a:off x="7126291" y="3050877"/>
            <a:ext cx="304800" cy="762000"/>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p>
            <a:endParaRPr lang="en-US"/>
          </a:p>
        </p:txBody>
      </p:sp>
      <p:sp>
        <p:nvSpPr>
          <p:cNvPr id="11" name="AutoShape 11"/>
          <p:cNvSpPr>
            <a:spLocks noChangeArrowheads="1"/>
          </p:cNvSpPr>
          <p:nvPr/>
        </p:nvSpPr>
        <p:spPr bwMode="auto">
          <a:xfrm>
            <a:off x="8686804" y="3050877"/>
            <a:ext cx="304800" cy="762000"/>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p>
            <a:endParaRPr lang="en-US"/>
          </a:p>
        </p:txBody>
      </p:sp>
      <p:sp>
        <p:nvSpPr>
          <p:cNvPr id="12" name="Text Box 12"/>
          <p:cNvSpPr txBox="1">
            <a:spLocks noChangeArrowheads="1"/>
          </p:cNvSpPr>
          <p:nvPr/>
        </p:nvSpPr>
        <p:spPr bwMode="auto">
          <a:xfrm>
            <a:off x="1611316" y="4455815"/>
            <a:ext cx="188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Basic Research</a:t>
            </a:r>
          </a:p>
        </p:txBody>
      </p:sp>
      <p:sp>
        <p:nvSpPr>
          <p:cNvPr id="13" name="Text Box 13"/>
          <p:cNvSpPr txBox="1">
            <a:spLocks noChangeArrowheads="1"/>
          </p:cNvSpPr>
          <p:nvPr/>
        </p:nvSpPr>
        <p:spPr bwMode="auto">
          <a:xfrm>
            <a:off x="4033841" y="4587578"/>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Applied Research</a:t>
            </a:r>
          </a:p>
        </p:txBody>
      </p:sp>
      <p:sp>
        <p:nvSpPr>
          <p:cNvPr id="14" name="Text Box 14"/>
          <p:cNvSpPr txBox="1">
            <a:spLocks noChangeArrowheads="1"/>
          </p:cNvSpPr>
          <p:nvPr/>
        </p:nvSpPr>
        <p:spPr bwMode="auto">
          <a:xfrm>
            <a:off x="6686554" y="4719340"/>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a:solidFill>
                  <a:srgbClr val="FF0000"/>
                </a:solidFill>
              </a:rPr>
              <a:t>Development</a:t>
            </a:r>
          </a:p>
        </p:txBody>
      </p:sp>
      <p:sp>
        <p:nvSpPr>
          <p:cNvPr id="18" name="Text Box 18"/>
          <p:cNvSpPr txBox="1">
            <a:spLocks noChangeArrowheads="1"/>
          </p:cNvSpPr>
          <p:nvPr/>
        </p:nvSpPr>
        <p:spPr bwMode="auto">
          <a:xfrm>
            <a:off x="4903792" y="1712616"/>
            <a:ext cx="3007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ja-JP" altLang="en-US" sz="2400" b="1" dirty="0">
                <a:solidFill>
                  <a:schemeClr val="bg1"/>
                </a:solidFill>
              </a:rPr>
              <a:t>“</a:t>
            </a:r>
            <a:r>
              <a:rPr lang="en-US" altLang="ja-JP" sz="2400" b="1" dirty="0">
                <a:solidFill>
                  <a:schemeClr val="bg1"/>
                </a:solidFill>
              </a:rPr>
              <a:t>The Environment</a:t>
            </a:r>
            <a:r>
              <a:rPr lang="ja-JP" altLang="en-US" sz="2400" b="1" dirty="0">
                <a:solidFill>
                  <a:schemeClr val="bg1"/>
                </a:solidFill>
              </a:rPr>
              <a:t>”</a:t>
            </a:r>
            <a:endParaRPr lang="en-US" sz="2400" b="1" dirty="0">
              <a:solidFill>
                <a:schemeClr val="bg1"/>
              </a:solidFill>
            </a:endParaRPr>
          </a:p>
        </p:txBody>
      </p:sp>
      <p:sp>
        <p:nvSpPr>
          <p:cNvPr id="19" name="AutoShape 19"/>
          <p:cNvSpPr>
            <a:spLocks noChangeArrowheads="1"/>
          </p:cNvSpPr>
          <p:nvPr/>
        </p:nvSpPr>
        <p:spPr bwMode="auto">
          <a:xfrm rot="-5400000">
            <a:off x="9040816" y="1826915"/>
            <a:ext cx="9144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00FF"/>
          </a:solidFill>
          <a:ln w="9525">
            <a:solidFill>
              <a:schemeClr val="tx1"/>
            </a:solidFill>
            <a:miter lim="800000"/>
            <a:headEnd/>
            <a:tailEnd/>
          </a:ln>
        </p:spPr>
        <p:txBody>
          <a:bodyPr wrap="none" anchor="ctr"/>
          <a:lstStyle/>
          <a:p>
            <a:endParaRPr lang="en-US"/>
          </a:p>
        </p:txBody>
      </p:sp>
      <p:sp>
        <p:nvSpPr>
          <p:cNvPr id="20" name="AutoShape 20"/>
          <p:cNvSpPr>
            <a:spLocks noChangeArrowheads="1"/>
          </p:cNvSpPr>
          <p:nvPr/>
        </p:nvSpPr>
        <p:spPr bwMode="auto">
          <a:xfrm rot="10800000">
            <a:off x="2449516" y="1826915"/>
            <a:ext cx="9144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00FF"/>
          </a:solidFill>
          <a:ln w="9525">
            <a:solidFill>
              <a:schemeClr val="tx1"/>
            </a:solidFill>
            <a:miter lim="800000"/>
            <a:headEnd/>
            <a:tailEnd/>
          </a:ln>
        </p:spPr>
        <p:txBody>
          <a:bodyPr wrap="none" anchor="ctr"/>
          <a:lstStyle/>
          <a:p>
            <a:endParaRPr lang="en-US"/>
          </a:p>
        </p:txBody>
      </p:sp>
      <p:grpSp>
        <p:nvGrpSpPr>
          <p:cNvPr id="21" name="Group 21"/>
          <p:cNvGrpSpPr>
            <a:grpSpLocks/>
          </p:cNvGrpSpPr>
          <p:nvPr/>
        </p:nvGrpSpPr>
        <p:grpSpPr bwMode="auto">
          <a:xfrm>
            <a:off x="5192716" y="2093615"/>
            <a:ext cx="2286000" cy="914400"/>
            <a:chOff x="2304" y="528"/>
            <a:chExt cx="1440" cy="576"/>
          </a:xfrm>
        </p:grpSpPr>
        <p:sp>
          <p:nvSpPr>
            <p:cNvPr id="22" name="AutoShape 22"/>
            <p:cNvSpPr>
              <a:spLocks noChangeArrowheads="1"/>
            </p:cNvSpPr>
            <p:nvPr/>
          </p:nvSpPr>
          <p:spPr bwMode="auto">
            <a:xfrm rot="-3152367">
              <a:off x="2160" y="672"/>
              <a:ext cx="480" cy="192"/>
            </a:xfrm>
            <a:prstGeom prst="leftRightArrow">
              <a:avLst>
                <a:gd name="adj1" fmla="val 50000"/>
                <a:gd name="adj2" fmla="val 50000"/>
              </a:avLst>
            </a:prstGeom>
            <a:solidFill>
              <a:srgbClr val="0000FF"/>
            </a:solidFill>
            <a:ln w="9525">
              <a:solidFill>
                <a:schemeClr val="tx1"/>
              </a:solidFill>
              <a:miter lim="800000"/>
              <a:headEnd/>
              <a:tailEnd/>
            </a:ln>
          </p:spPr>
          <p:txBody>
            <a:bodyPr wrap="none" anchor="ctr"/>
            <a:lstStyle/>
            <a:p>
              <a:endParaRPr lang="en-US"/>
            </a:p>
          </p:txBody>
        </p:sp>
        <p:sp>
          <p:nvSpPr>
            <p:cNvPr id="23" name="AutoShape 23"/>
            <p:cNvSpPr>
              <a:spLocks noChangeArrowheads="1"/>
            </p:cNvSpPr>
            <p:nvPr/>
          </p:nvSpPr>
          <p:spPr bwMode="auto">
            <a:xfrm rot="-5131487">
              <a:off x="2736" y="768"/>
              <a:ext cx="480" cy="192"/>
            </a:xfrm>
            <a:prstGeom prst="leftRightArrow">
              <a:avLst>
                <a:gd name="adj1" fmla="val 50000"/>
                <a:gd name="adj2" fmla="val 50000"/>
              </a:avLst>
            </a:prstGeom>
            <a:solidFill>
              <a:srgbClr val="0000FF"/>
            </a:solidFill>
            <a:ln w="9525">
              <a:solidFill>
                <a:schemeClr val="tx1"/>
              </a:solidFill>
              <a:miter lim="800000"/>
              <a:headEnd/>
              <a:tailEnd/>
            </a:ln>
          </p:spPr>
          <p:txBody>
            <a:bodyPr wrap="none" anchor="ctr"/>
            <a:lstStyle/>
            <a:p>
              <a:endParaRPr lang="en-US"/>
            </a:p>
          </p:txBody>
        </p:sp>
        <p:sp>
          <p:nvSpPr>
            <p:cNvPr id="24" name="AutoShape 24"/>
            <p:cNvSpPr>
              <a:spLocks noChangeArrowheads="1"/>
            </p:cNvSpPr>
            <p:nvPr/>
          </p:nvSpPr>
          <p:spPr bwMode="auto">
            <a:xfrm rot="3152367" flipH="1">
              <a:off x="3408" y="720"/>
              <a:ext cx="480" cy="192"/>
            </a:xfrm>
            <a:prstGeom prst="leftRightArrow">
              <a:avLst>
                <a:gd name="adj1" fmla="val 50000"/>
                <a:gd name="adj2" fmla="val 50000"/>
              </a:avLst>
            </a:prstGeom>
            <a:solidFill>
              <a:srgbClr val="0000FF"/>
            </a:solidFill>
            <a:ln w="9525">
              <a:solidFill>
                <a:schemeClr val="tx1"/>
              </a:solidFill>
              <a:miter lim="800000"/>
              <a:headEnd/>
              <a:tailEnd/>
            </a:ln>
          </p:spPr>
          <p:txBody>
            <a:bodyPr wrap="none" anchor="ctr"/>
            <a:lstStyle/>
            <a:p>
              <a:endParaRPr lang="en-US"/>
            </a:p>
          </p:txBody>
        </p:sp>
      </p:grpSp>
      <p:sp>
        <p:nvSpPr>
          <p:cNvPr id="25" name="Text Box 25"/>
          <p:cNvSpPr txBox="1">
            <a:spLocks noChangeArrowheads="1"/>
          </p:cNvSpPr>
          <p:nvPr/>
        </p:nvSpPr>
        <p:spPr bwMode="auto">
          <a:xfrm>
            <a:off x="1505852" y="165849"/>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dirty="0">
                <a:solidFill>
                  <a:srgbClr val="0000FF"/>
                </a:solidFill>
                <a:latin typeface="+mn-lt"/>
              </a:rPr>
              <a:t>Where do products come from?</a:t>
            </a:r>
          </a:p>
        </p:txBody>
      </p:sp>
    </p:spTree>
    <p:extLst>
      <p:ext uri="{BB962C8B-B14F-4D97-AF65-F5344CB8AC3E}">
        <p14:creationId xmlns:p14="http://schemas.microsoft.com/office/powerpoint/2010/main" val="76796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animBg="1"/>
      <p:bldP spid="10" grpId="0" animBg="1"/>
      <p:bldP spid="11" grpId="0" animBg="1"/>
      <p:bldP spid="12" grpId="0"/>
      <p:bldP spid="13" grpId="0"/>
      <p:bldP spid="14" grpId="0"/>
      <p:bldP spid="18" grpId="0"/>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Pj03901460000[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91045" y="3929884"/>
            <a:ext cx="2005250" cy="28249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Box 1"/>
          <p:cNvSpPr txBox="1">
            <a:spLocks noChangeArrowheads="1"/>
          </p:cNvSpPr>
          <p:nvPr/>
        </p:nvSpPr>
        <p:spPr bwMode="auto">
          <a:xfrm>
            <a:off x="1524000" y="12928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dirty="0">
                <a:solidFill>
                  <a:srgbClr val="0000FF"/>
                </a:solidFill>
                <a:latin typeface="+mn-lt"/>
              </a:rPr>
              <a:t>Chemists ALWAYS cared about Health and the Environment!</a:t>
            </a:r>
          </a:p>
        </p:txBody>
      </p:sp>
      <p:pic>
        <p:nvPicPr>
          <p:cNvPr id="8" name="Picture 7">
            <a:extLst>
              <a:ext uri="{FF2B5EF4-FFF2-40B4-BE49-F238E27FC236}">
                <a16:creationId xmlns:a16="http://schemas.microsoft.com/office/drawing/2014/main" id="{98115350-0243-491C-8F07-50709FAED3D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rot="4992309">
            <a:off x="2949307" y="1115880"/>
            <a:ext cx="2347903" cy="2947827"/>
          </a:xfrm>
          <a:prstGeom prst="rect">
            <a:avLst/>
          </a:prstGeom>
        </p:spPr>
      </p:pic>
      <p:pic>
        <p:nvPicPr>
          <p:cNvPr id="16" name="Picture 15">
            <a:extLst>
              <a:ext uri="{FF2B5EF4-FFF2-40B4-BE49-F238E27FC236}">
                <a16:creationId xmlns:a16="http://schemas.microsoft.com/office/drawing/2014/main" id="{2A64DE50-8F26-4340-87D6-AB6E12ECD157}"/>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foregroundMark x1="7560" y1="40678" x2="7560" y2="40678"/>
                        <a14:foregroundMark x1="6873" y1="18644" x2="6873" y2="18644"/>
                        <a14:foregroundMark x1="53952" y1="2542" x2="53952" y2="2542"/>
                        <a14:foregroundMark x1="73540" y1="7627" x2="73540" y2="7627"/>
                        <a14:foregroundMark x1="57732" y1="2119" x2="57732" y2="2119"/>
                        <a14:foregroundMark x1="69072" y1="5508" x2="69072" y2="5508"/>
                        <a14:foregroundMark x1="67010" y1="4237" x2="67010" y2="4237"/>
                        <a14:foregroundMark x1="55670" y1="2966" x2="55670" y2="2966"/>
                        <a14:foregroundMark x1="62543" y1="2966" x2="62543" y2="2966"/>
                        <a14:foregroundMark x1="82474" y1="11864" x2="82474" y2="11864"/>
                        <a14:foregroundMark x1="95876" y1="23729" x2="95876" y2="23729"/>
                        <a14:foregroundMark x1="82474" y1="42373" x2="82474" y2="42373"/>
                        <a14:foregroundMark x1="89003" y1="44915" x2="89003" y2="44915"/>
                        <a14:foregroundMark x1="91753" y1="39407" x2="91753" y2="39407"/>
                        <a14:foregroundMark x1="96220" y1="36864" x2="96220" y2="36864"/>
                        <a14:foregroundMark x1="97595" y1="27542" x2="97595" y2="27542"/>
                        <a14:foregroundMark x1="97595" y1="33475" x2="97595" y2="33475"/>
                        <a14:foregroundMark x1="65292" y1="3814" x2="65292" y2="3814"/>
                        <a14:foregroundMark x1="61168" y1="2966" x2="61168" y2="2966"/>
                        <a14:foregroundMark x1="13058" y1="71610" x2="13058" y2="71610"/>
                        <a14:foregroundMark x1="2405" y1="77542" x2="2405" y2="77542"/>
                        <a14:foregroundMark x1="9966" y1="87288" x2="9966" y2="87288"/>
                        <a14:foregroundMark x1="14777" y1="86441" x2="14777" y2="86441"/>
                        <a14:foregroundMark x1="2749" y1="81780" x2="2749" y2="81780"/>
                        <a14:foregroundMark x1="1375" y1="24153" x2="1375" y2="24153"/>
                        <a14:foregroundMark x1="82131" y1="72881" x2="82131" y2="72881"/>
                        <a14:foregroundMark x1="78351" y1="89831" x2="78351" y2="89831"/>
                        <a14:foregroundMark x1="88660" y1="86864" x2="88660" y2="86864"/>
                        <a14:foregroundMark x1="87285" y1="75424" x2="87285" y2="75424"/>
                        <a14:foregroundMark x1="90034" y1="80508" x2="90034" y2="80508"/>
                        <a14:foregroundMark x1="90034" y1="85593" x2="90034" y2="85593"/>
                        <a14:foregroundMark x1="90378" y1="83051" x2="90378" y2="83051"/>
                        <a14:foregroundMark x1="37457" y1="2966" x2="37457" y2="2966"/>
                        <a14:backgroundMark x1="83849" y1="81780" x2="83849" y2="81780"/>
                        <a14:backgroundMark x1="52234" y1="5085" x2="52234" y2="5085"/>
                      </a14:backgroundRemoval>
                    </a14:imgEffect>
                  </a14:imgLayer>
                </a14:imgProps>
              </a:ext>
              <a:ext uri="{28A0092B-C50C-407E-A947-70E740481C1C}">
                <a14:useLocalDpi xmlns:a14="http://schemas.microsoft.com/office/drawing/2010/main"/>
              </a:ext>
            </a:extLst>
          </a:blip>
          <a:srcRect/>
          <a:stretch/>
        </p:blipFill>
        <p:spPr>
          <a:xfrm>
            <a:off x="6466287" y="1249700"/>
            <a:ext cx="2930008" cy="2370258"/>
          </a:xfrm>
          <a:prstGeom prst="rect">
            <a:avLst/>
          </a:prstGeom>
        </p:spPr>
      </p:pic>
      <p:pic>
        <p:nvPicPr>
          <p:cNvPr id="20" name="Picture 19">
            <a:extLst>
              <a:ext uri="{FF2B5EF4-FFF2-40B4-BE49-F238E27FC236}">
                <a16:creationId xmlns:a16="http://schemas.microsoft.com/office/drawing/2014/main" id="{82C79F12-1898-46BB-BB33-43A2FF01C758}"/>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9810" b="89898" l="5469" r="94141">
                        <a14:foregroundMark x1="10449" y1="59444" x2="10449" y2="59444"/>
                        <a14:foregroundMark x1="5469" y1="67350" x2="5469" y2="67350"/>
                        <a14:foregroundMark x1="92773" y1="38946" x2="92773" y2="38946"/>
                        <a14:foregroundMark x1="94141" y1="25476" x2="94141" y2="25476"/>
                        <a14:backgroundMark x1="44531" y1="28404" x2="44531" y2="28404"/>
                        <a14:backgroundMark x1="42383" y1="30015" x2="42383" y2="30015"/>
                        <a14:backgroundMark x1="39063" y1="30307" x2="39063" y2="30307"/>
                        <a14:backgroundMark x1="53125" y1="27086" x2="53125" y2="27086"/>
                        <a14:backgroundMark x1="54492" y1="26647" x2="54492" y2="26647"/>
                        <a14:backgroundMark x1="55566" y1="26208" x2="55566" y2="26208"/>
                        <a14:backgroundMark x1="56152" y1="26208" x2="56152" y2="26208"/>
                      </a14:backgroundRemoval>
                    </a14:imgEffect>
                  </a14:imgLayer>
                </a14:imgProps>
              </a:ext>
              <a:ext uri="{28A0092B-C50C-407E-A947-70E740481C1C}">
                <a14:useLocalDpi xmlns:a14="http://schemas.microsoft.com/office/drawing/2010/main"/>
              </a:ext>
            </a:extLst>
          </a:blip>
          <a:srcRect l="2950" t="9223" r="2167" b="12840"/>
          <a:stretch/>
        </p:blipFill>
        <p:spPr>
          <a:xfrm>
            <a:off x="2589443" y="4489063"/>
            <a:ext cx="3533634" cy="1935950"/>
          </a:xfrm>
          <a:prstGeom prst="rect">
            <a:avLst/>
          </a:prstGeom>
        </p:spPr>
      </p:pic>
    </p:spTree>
    <p:extLst>
      <p:ext uri="{BB962C8B-B14F-4D97-AF65-F5344CB8AC3E}">
        <p14:creationId xmlns:p14="http://schemas.microsoft.com/office/powerpoint/2010/main" val="357532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7068574" y="248529"/>
            <a:ext cx="2012950" cy="641350"/>
          </a:xfrm>
          <a:prstGeom prst="rect">
            <a:avLst/>
          </a:prstGeom>
          <a:noFill/>
          <a:ln>
            <a:noFill/>
          </a:ln>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3600" dirty="0"/>
              <a:t>x </a:t>
            </a:r>
            <a:r>
              <a:rPr lang="en-US" sz="3600" dirty="0">
                <a:solidFill>
                  <a:srgbClr val="008000"/>
                </a:solidFill>
              </a:rPr>
              <a:t>Hazard</a:t>
            </a:r>
          </a:p>
        </p:txBody>
      </p:sp>
      <p:sp>
        <p:nvSpPr>
          <p:cNvPr id="4" name="Text Box 4"/>
          <p:cNvSpPr txBox="1">
            <a:spLocks noChangeArrowheads="1"/>
          </p:cNvSpPr>
          <p:nvPr/>
        </p:nvSpPr>
        <p:spPr bwMode="auto">
          <a:xfrm>
            <a:off x="3518924" y="248529"/>
            <a:ext cx="3524250" cy="641350"/>
          </a:xfrm>
          <a:prstGeom prst="rect">
            <a:avLst/>
          </a:prstGeom>
          <a:noFill/>
          <a:ln>
            <a:noFill/>
          </a:ln>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3600" dirty="0"/>
              <a:t>Risk = </a:t>
            </a:r>
            <a:r>
              <a:rPr lang="en-US" sz="3600" dirty="0">
                <a:solidFill>
                  <a:srgbClr val="FF0000"/>
                </a:solidFill>
              </a:rPr>
              <a:t>Exposure</a:t>
            </a:r>
            <a:endParaRPr lang="en-US" sz="3600" dirty="0">
              <a:solidFill>
                <a:srgbClr val="0000FF"/>
              </a:solidFill>
            </a:endParaRPr>
          </a:p>
        </p:txBody>
      </p:sp>
      <p:pic>
        <p:nvPicPr>
          <p:cNvPr id="6" name="Picture 5">
            <a:extLst>
              <a:ext uri="{FF2B5EF4-FFF2-40B4-BE49-F238E27FC236}">
                <a16:creationId xmlns:a16="http://schemas.microsoft.com/office/drawing/2014/main" id="{5ADC38BE-8C80-48EE-BF18-E15F04AB90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8924" y="1024252"/>
            <a:ext cx="5572345" cy="5683348"/>
          </a:xfrm>
          <a:prstGeom prst="rect">
            <a:avLst/>
          </a:prstGeom>
        </p:spPr>
      </p:pic>
    </p:spTree>
    <p:extLst>
      <p:ext uri="{BB962C8B-B14F-4D97-AF65-F5344CB8AC3E}">
        <p14:creationId xmlns:p14="http://schemas.microsoft.com/office/powerpoint/2010/main" val="133908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0" y="9412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dirty="0">
                <a:solidFill>
                  <a:srgbClr val="0000FF"/>
                </a:solidFill>
                <a:latin typeface="+mn-lt"/>
              </a:rPr>
              <a:t>The cost of using hazardous materials:</a:t>
            </a:r>
          </a:p>
        </p:txBody>
      </p:sp>
      <p:sp>
        <p:nvSpPr>
          <p:cNvPr id="3" name="Text Box 4"/>
          <p:cNvSpPr txBox="1">
            <a:spLocks noChangeArrowheads="1"/>
          </p:cNvSpPr>
          <p:nvPr/>
        </p:nvSpPr>
        <p:spPr bwMode="auto">
          <a:xfrm>
            <a:off x="4641851" y="2124075"/>
            <a:ext cx="423866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dirty="0"/>
              <a:t>Storage</a:t>
            </a:r>
          </a:p>
          <a:p>
            <a:pPr eaLnBrk="1" hangingPunct="1"/>
            <a:r>
              <a:rPr lang="en-US" sz="2400" b="1" dirty="0"/>
              <a:t>Transportation</a:t>
            </a:r>
          </a:p>
          <a:p>
            <a:pPr eaLnBrk="1" hangingPunct="1"/>
            <a:r>
              <a:rPr lang="en-US" sz="2400" b="1" dirty="0"/>
              <a:t>Treatment </a:t>
            </a:r>
          </a:p>
          <a:p>
            <a:pPr eaLnBrk="1" hangingPunct="1"/>
            <a:r>
              <a:rPr lang="en-US" sz="2400" b="1" dirty="0"/>
              <a:t>Disposal</a:t>
            </a:r>
          </a:p>
          <a:p>
            <a:pPr eaLnBrk="1" hangingPunct="1"/>
            <a:r>
              <a:rPr lang="en-US" sz="2400" b="1" dirty="0"/>
              <a:t>Regulatory Costs</a:t>
            </a:r>
          </a:p>
          <a:p>
            <a:pPr eaLnBrk="1" hangingPunct="1"/>
            <a:r>
              <a:rPr lang="en-US" sz="2400" b="1" dirty="0"/>
              <a:t>Liability</a:t>
            </a:r>
          </a:p>
          <a:p>
            <a:pPr eaLnBrk="1" hangingPunct="1"/>
            <a:r>
              <a:rPr lang="en-US" sz="2400" b="1" dirty="0"/>
              <a:t>Worker Health and Safety</a:t>
            </a:r>
          </a:p>
          <a:p>
            <a:pPr eaLnBrk="1" hangingPunct="1"/>
            <a:r>
              <a:rPr lang="en-US" sz="2400" b="1" dirty="0"/>
              <a:t>Corporate Reputation</a:t>
            </a:r>
          </a:p>
          <a:p>
            <a:pPr eaLnBrk="1" hangingPunct="1"/>
            <a:r>
              <a:rPr lang="en-US" sz="2400" b="1" dirty="0"/>
              <a:t>Community Relations</a:t>
            </a:r>
          </a:p>
          <a:p>
            <a:pPr eaLnBrk="1" hangingPunct="1"/>
            <a:r>
              <a:rPr lang="en-US" sz="2400" b="1" dirty="0"/>
              <a:t>New Employee Recruitment</a:t>
            </a:r>
          </a:p>
        </p:txBody>
      </p:sp>
    </p:spTree>
    <p:extLst>
      <p:ext uri="{BB962C8B-B14F-4D97-AF65-F5344CB8AC3E}">
        <p14:creationId xmlns:p14="http://schemas.microsoft.com/office/powerpoint/2010/main" val="34550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7E349278-8351-4EA7-A542-C85DDEDC7DFD}"/>
              </a:ext>
            </a:extLst>
          </p:cNvPr>
          <p:cNvGrpSpPr/>
          <p:nvPr/>
        </p:nvGrpSpPr>
        <p:grpSpPr>
          <a:xfrm>
            <a:off x="3006726" y="2041272"/>
            <a:ext cx="6157913" cy="4246563"/>
            <a:chOff x="1482725" y="2041271"/>
            <a:chExt cx="6157913" cy="4246563"/>
          </a:xfrm>
        </p:grpSpPr>
        <p:sp>
          <p:nvSpPr>
            <p:cNvPr id="170" name="Freeform 45"/>
            <p:cNvSpPr>
              <a:spLocks/>
            </p:cNvSpPr>
            <p:nvPr/>
          </p:nvSpPr>
          <p:spPr bwMode="auto">
            <a:xfrm>
              <a:off x="6436295" y="3266063"/>
              <a:ext cx="882981" cy="1699553"/>
            </a:xfrm>
            <a:custGeom>
              <a:avLst/>
              <a:gdLst>
                <a:gd name="T0" fmla="*/ 0 w 577"/>
                <a:gd name="T1" fmla="*/ 1098 h 1099"/>
                <a:gd name="T2" fmla="*/ 24 w 577"/>
                <a:gd name="T3" fmla="*/ 936 h 1099"/>
                <a:gd name="T4" fmla="*/ 66 w 577"/>
                <a:gd name="T5" fmla="*/ 855 h 1099"/>
                <a:gd name="T6" fmla="*/ 87 w 577"/>
                <a:gd name="T7" fmla="*/ 807 h 1099"/>
                <a:gd name="T8" fmla="*/ 135 w 577"/>
                <a:gd name="T9" fmla="*/ 795 h 1099"/>
                <a:gd name="T10" fmla="*/ 183 w 577"/>
                <a:gd name="T11" fmla="*/ 666 h 1099"/>
                <a:gd name="T12" fmla="*/ 234 w 577"/>
                <a:gd name="T13" fmla="*/ 570 h 1099"/>
                <a:gd name="T14" fmla="*/ 258 w 577"/>
                <a:gd name="T15" fmla="*/ 369 h 1099"/>
                <a:gd name="T16" fmla="*/ 291 w 577"/>
                <a:gd name="T17" fmla="*/ 339 h 1099"/>
                <a:gd name="T18" fmla="*/ 327 w 577"/>
                <a:gd name="T19" fmla="*/ 171 h 1099"/>
                <a:gd name="T20" fmla="*/ 405 w 577"/>
                <a:gd name="T21" fmla="*/ 156 h 1099"/>
                <a:gd name="T22" fmla="*/ 459 w 577"/>
                <a:gd name="T23" fmla="*/ 141 h 1099"/>
                <a:gd name="T24" fmla="*/ 495 w 577"/>
                <a:gd name="T25" fmla="*/ 90 h 1099"/>
                <a:gd name="T26" fmla="*/ 537 w 577"/>
                <a:gd name="T27" fmla="*/ 57 h 1099"/>
                <a:gd name="T28" fmla="*/ 576 w 577"/>
                <a:gd name="T29" fmla="*/ 0 h 10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7"/>
                <a:gd name="T46" fmla="*/ 0 h 1099"/>
                <a:gd name="T47" fmla="*/ 577 w 577"/>
                <a:gd name="T48" fmla="*/ 1099 h 10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7" h="1099">
                  <a:moveTo>
                    <a:pt x="0" y="1098"/>
                  </a:moveTo>
                  <a:lnTo>
                    <a:pt x="24" y="936"/>
                  </a:lnTo>
                  <a:lnTo>
                    <a:pt x="66" y="855"/>
                  </a:lnTo>
                  <a:lnTo>
                    <a:pt x="87" y="807"/>
                  </a:lnTo>
                  <a:lnTo>
                    <a:pt x="135" y="795"/>
                  </a:lnTo>
                  <a:lnTo>
                    <a:pt x="183" y="666"/>
                  </a:lnTo>
                  <a:lnTo>
                    <a:pt x="234" y="570"/>
                  </a:lnTo>
                  <a:lnTo>
                    <a:pt x="258" y="369"/>
                  </a:lnTo>
                  <a:lnTo>
                    <a:pt x="291" y="339"/>
                  </a:lnTo>
                  <a:lnTo>
                    <a:pt x="327" y="171"/>
                  </a:lnTo>
                  <a:lnTo>
                    <a:pt x="405" y="156"/>
                  </a:lnTo>
                  <a:lnTo>
                    <a:pt x="459" y="141"/>
                  </a:lnTo>
                  <a:lnTo>
                    <a:pt x="495" y="90"/>
                  </a:lnTo>
                  <a:lnTo>
                    <a:pt x="537" y="57"/>
                  </a:lnTo>
                  <a:lnTo>
                    <a:pt x="576" y="0"/>
                  </a:lnTo>
                </a:path>
              </a:pathLst>
            </a:custGeom>
            <a:noFill/>
            <a:ln w="50800"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6"/>
            <p:cNvSpPr>
              <a:spLocks/>
            </p:cNvSpPr>
            <p:nvPr/>
          </p:nvSpPr>
          <p:spPr bwMode="auto">
            <a:xfrm>
              <a:off x="7313155" y="2041271"/>
              <a:ext cx="327483" cy="1230977"/>
            </a:xfrm>
            <a:custGeom>
              <a:avLst/>
              <a:gdLst>
                <a:gd name="T0" fmla="*/ 0 w 214"/>
                <a:gd name="T1" fmla="*/ 795 h 796"/>
                <a:gd name="T2" fmla="*/ 42 w 214"/>
                <a:gd name="T3" fmla="*/ 537 h 796"/>
                <a:gd name="T4" fmla="*/ 63 w 214"/>
                <a:gd name="T5" fmla="*/ 510 h 796"/>
                <a:gd name="T6" fmla="*/ 93 w 214"/>
                <a:gd name="T7" fmla="*/ 165 h 796"/>
                <a:gd name="T8" fmla="*/ 147 w 214"/>
                <a:gd name="T9" fmla="*/ 123 h 796"/>
                <a:gd name="T10" fmla="*/ 213 w 214"/>
                <a:gd name="T11" fmla="*/ 0 h 796"/>
                <a:gd name="T12" fmla="*/ 0 60000 65536"/>
                <a:gd name="T13" fmla="*/ 0 60000 65536"/>
                <a:gd name="T14" fmla="*/ 0 60000 65536"/>
                <a:gd name="T15" fmla="*/ 0 60000 65536"/>
                <a:gd name="T16" fmla="*/ 0 60000 65536"/>
                <a:gd name="T17" fmla="*/ 0 60000 65536"/>
                <a:gd name="T18" fmla="*/ 0 w 214"/>
                <a:gd name="T19" fmla="*/ 0 h 796"/>
                <a:gd name="T20" fmla="*/ 214 w 214"/>
                <a:gd name="T21" fmla="*/ 796 h 796"/>
              </a:gdLst>
              <a:ahLst/>
              <a:cxnLst>
                <a:cxn ang="T12">
                  <a:pos x="T0" y="T1"/>
                </a:cxn>
                <a:cxn ang="T13">
                  <a:pos x="T2" y="T3"/>
                </a:cxn>
                <a:cxn ang="T14">
                  <a:pos x="T4" y="T5"/>
                </a:cxn>
                <a:cxn ang="T15">
                  <a:pos x="T6" y="T7"/>
                </a:cxn>
                <a:cxn ang="T16">
                  <a:pos x="T8" y="T9"/>
                </a:cxn>
                <a:cxn ang="T17">
                  <a:pos x="T10" y="T11"/>
                </a:cxn>
              </a:cxnLst>
              <a:rect l="T18" t="T19" r="T20" b="T21"/>
              <a:pathLst>
                <a:path w="214" h="796">
                  <a:moveTo>
                    <a:pt x="0" y="795"/>
                  </a:moveTo>
                  <a:lnTo>
                    <a:pt x="42" y="537"/>
                  </a:lnTo>
                  <a:lnTo>
                    <a:pt x="63" y="510"/>
                  </a:lnTo>
                  <a:lnTo>
                    <a:pt x="93" y="165"/>
                  </a:lnTo>
                  <a:lnTo>
                    <a:pt x="147" y="123"/>
                  </a:lnTo>
                  <a:lnTo>
                    <a:pt x="213" y="0"/>
                  </a:lnTo>
                </a:path>
              </a:pathLst>
            </a:custGeom>
            <a:noFill/>
            <a:ln w="50800"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3"/>
            <p:cNvSpPr>
              <a:spLocks/>
            </p:cNvSpPr>
            <p:nvPr/>
          </p:nvSpPr>
          <p:spPr bwMode="auto">
            <a:xfrm>
              <a:off x="1482725" y="6063598"/>
              <a:ext cx="2820336" cy="224236"/>
            </a:xfrm>
            <a:custGeom>
              <a:avLst/>
              <a:gdLst>
                <a:gd name="T0" fmla="*/ 0 w 1843"/>
                <a:gd name="T1" fmla="*/ 144 h 145"/>
                <a:gd name="T2" fmla="*/ 834 w 1843"/>
                <a:gd name="T3" fmla="*/ 108 h 145"/>
                <a:gd name="T4" fmla="*/ 1065 w 1843"/>
                <a:gd name="T5" fmla="*/ 105 h 145"/>
                <a:gd name="T6" fmla="*/ 1182 w 1843"/>
                <a:gd name="T7" fmla="*/ 90 h 145"/>
                <a:gd name="T8" fmla="*/ 1251 w 1843"/>
                <a:gd name="T9" fmla="*/ 63 h 145"/>
                <a:gd name="T10" fmla="*/ 1302 w 1843"/>
                <a:gd name="T11" fmla="*/ 51 h 145"/>
                <a:gd name="T12" fmla="*/ 1461 w 1843"/>
                <a:gd name="T13" fmla="*/ 18 h 145"/>
                <a:gd name="T14" fmla="*/ 1842 w 1843"/>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1843"/>
                <a:gd name="T25" fmla="*/ 0 h 145"/>
                <a:gd name="T26" fmla="*/ 1843 w 1843"/>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3" h="145">
                  <a:moveTo>
                    <a:pt x="0" y="144"/>
                  </a:moveTo>
                  <a:lnTo>
                    <a:pt x="834" y="108"/>
                  </a:lnTo>
                  <a:lnTo>
                    <a:pt x="1065" y="105"/>
                  </a:lnTo>
                  <a:lnTo>
                    <a:pt x="1182" y="90"/>
                  </a:lnTo>
                  <a:lnTo>
                    <a:pt x="1251" y="63"/>
                  </a:lnTo>
                  <a:lnTo>
                    <a:pt x="1302" y="51"/>
                  </a:lnTo>
                  <a:lnTo>
                    <a:pt x="1461" y="18"/>
                  </a:lnTo>
                  <a:lnTo>
                    <a:pt x="1842" y="0"/>
                  </a:lnTo>
                </a:path>
              </a:pathLst>
            </a:custGeom>
            <a:noFill/>
            <a:ln w="50800"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4"/>
            <p:cNvSpPr>
              <a:spLocks/>
            </p:cNvSpPr>
            <p:nvPr/>
          </p:nvSpPr>
          <p:spPr bwMode="auto">
            <a:xfrm>
              <a:off x="4301531" y="4959430"/>
              <a:ext cx="2136294" cy="1110354"/>
            </a:xfrm>
            <a:custGeom>
              <a:avLst/>
              <a:gdLst>
                <a:gd name="T0" fmla="*/ 0 w 1396"/>
                <a:gd name="T1" fmla="*/ 717 h 718"/>
                <a:gd name="T2" fmla="*/ 192 w 1396"/>
                <a:gd name="T3" fmla="*/ 645 h 718"/>
                <a:gd name="T4" fmla="*/ 261 w 1396"/>
                <a:gd name="T5" fmla="*/ 597 h 718"/>
                <a:gd name="T6" fmla="*/ 330 w 1396"/>
                <a:gd name="T7" fmla="*/ 579 h 718"/>
                <a:gd name="T8" fmla="*/ 390 w 1396"/>
                <a:gd name="T9" fmla="*/ 549 h 718"/>
                <a:gd name="T10" fmla="*/ 633 w 1396"/>
                <a:gd name="T11" fmla="*/ 540 h 718"/>
                <a:gd name="T12" fmla="*/ 840 w 1396"/>
                <a:gd name="T13" fmla="*/ 519 h 718"/>
                <a:gd name="T14" fmla="*/ 906 w 1396"/>
                <a:gd name="T15" fmla="*/ 510 h 718"/>
                <a:gd name="T16" fmla="*/ 963 w 1396"/>
                <a:gd name="T17" fmla="*/ 480 h 718"/>
                <a:gd name="T18" fmla="*/ 993 w 1396"/>
                <a:gd name="T19" fmla="*/ 441 h 718"/>
                <a:gd name="T20" fmla="*/ 1050 w 1396"/>
                <a:gd name="T21" fmla="*/ 399 h 718"/>
                <a:gd name="T22" fmla="*/ 1173 w 1396"/>
                <a:gd name="T23" fmla="*/ 378 h 718"/>
                <a:gd name="T24" fmla="*/ 1224 w 1396"/>
                <a:gd name="T25" fmla="*/ 330 h 718"/>
                <a:gd name="T26" fmla="*/ 1257 w 1396"/>
                <a:gd name="T27" fmla="*/ 285 h 718"/>
                <a:gd name="T28" fmla="*/ 1302 w 1396"/>
                <a:gd name="T29" fmla="*/ 255 h 718"/>
                <a:gd name="T30" fmla="*/ 1335 w 1396"/>
                <a:gd name="T31" fmla="*/ 204 h 718"/>
                <a:gd name="T32" fmla="*/ 1359 w 1396"/>
                <a:gd name="T33" fmla="*/ 180 h 718"/>
                <a:gd name="T34" fmla="*/ 1395 w 1396"/>
                <a:gd name="T35" fmla="*/ 0 h 7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6"/>
                <a:gd name="T55" fmla="*/ 0 h 718"/>
                <a:gd name="T56" fmla="*/ 1396 w 1396"/>
                <a:gd name="T57" fmla="*/ 718 h 7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6" h="718">
                  <a:moveTo>
                    <a:pt x="0" y="717"/>
                  </a:moveTo>
                  <a:lnTo>
                    <a:pt x="192" y="645"/>
                  </a:lnTo>
                  <a:lnTo>
                    <a:pt x="261" y="597"/>
                  </a:lnTo>
                  <a:lnTo>
                    <a:pt x="330" y="579"/>
                  </a:lnTo>
                  <a:lnTo>
                    <a:pt x="390" y="549"/>
                  </a:lnTo>
                  <a:lnTo>
                    <a:pt x="633" y="540"/>
                  </a:lnTo>
                  <a:lnTo>
                    <a:pt x="840" y="519"/>
                  </a:lnTo>
                  <a:lnTo>
                    <a:pt x="906" y="510"/>
                  </a:lnTo>
                  <a:lnTo>
                    <a:pt x="963" y="480"/>
                  </a:lnTo>
                  <a:lnTo>
                    <a:pt x="993" y="441"/>
                  </a:lnTo>
                  <a:lnTo>
                    <a:pt x="1050" y="399"/>
                  </a:lnTo>
                  <a:lnTo>
                    <a:pt x="1173" y="378"/>
                  </a:lnTo>
                  <a:lnTo>
                    <a:pt x="1224" y="330"/>
                  </a:lnTo>
                  <a:lnTo>
                    <a:pt x="1257" y="285"/>
                  </a:lnTo>
                  <a:lnTo>
                    <a:pt x="1302" y="255"/>
                  </a:lnTo>
                  <a:lnTo>
                    <a:pt x="1335" y="204"/>
                  </a:lnTo>
                  <a:lnTo>
                    <a:pt x="1359" y="180"/>
                  </a:lnTo>
                  <a:lnTo>
                    <a:pt x="1395" y="0"/>
                  </a:lnTo>
                </a:path>
              </a:pathLst>
            </a:custGeom>
            <a:noFill/>
            <a:ln w="50800"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2" name="Rectangle 2"/>
          <p:cNvSpPr txBox="1">
            <a:spLocks noChangeArrowheads="1"/>
          </p:cNvSpPr>
          <p:nvPr/>
        </p:nvSpPr>
        <p:spPr>
          <a:xfrm>
            <a:off x="1524000" y="221738"/>
            <a:ext cx="9143999" cy="672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00FF"/>
                </a:solidFill>
                <a:latin typeface="+mn-lt"/>
                <a:ea typeface="ＭＳ Ｐゴシック" pitchFamily="34" charset="-128"/>
              </a:rPr>
              <a:t>Environmental Regulations</a:t>
            </a:r>
          </a:p>
        </p:txBody>
      </p:sp>
      <p:sp>
        <p:nvSpPr>
          <p:cNvPr id="4" name="Rectangle 4"/>
          <p:cNvSpPr>
            <a:spLocks noChangeArrowheads="1"/>
          </p:cNvSpPr>
          <p:nvPr/>
        </p:nvSpPr>
        <p:spPr bwMode="auto">
          <a:xfrm>
            <a:off x="2333626" y="1295401"/>
            <a:ext cx="7712075" cy="539432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8"/>
          <p:cNvSpPr>
            <a:spLocks/>
          </p:cNvSpPr>
          <p:nvPr/>
        </p:nvSpPr>
        <p:spPr bwMode="auto">
          <a:xfrm>
            <a:off x="9167813" y="1368171"/>
            <a:ext cx="266700" cy="660400"/>
          </a:xfrm>
          <a:custGeom>
            <a:avLst/>
            <a:gdLst>
              <a:gd name="T0" fmla="*/ 52 w 175"/>
              <a:gd name="T1" fmla="*/ 0 h 427"/>
              <a:gd name="T2" fmla="*/ 52 w 175"/>
              <a:gd name="T3" fmla="*/ 74 h 427"/>
              <a:gd name="T4" fmla="*/ 52 w 175"/>
              <a:gd name="T5" fmla="*/ 36 h 427"/>
              <a:gd name="T6" fmla="*/ 14 w 175"/>
              <a:gd name="T7" fmla="*/ 36 h 427"/>
              <a:gd name="T8" fmla="*/ 0 w 175"/>
              <a:gd name="T9" fmla="*/ 195 h 427"/>
              <a:gd name="T10" fmla="*/ 0 60000 65536"/>
              <a:gd name="T11" fmla="*/ 0 60000 65536"/>
              <a:gd name="T12" fmla="*/ 0 60000 65536"/>
              <a:gd name="T13" fmla="*/ 0 60000 65536"/>
              <a:gd name="T14" fmla="*/ 0 60000 65536"/>
              <a:gd name="T15" fmla="*/ 0 w 175"/>
              <a:gd name="T16" fmla="*/ 0 h 427"/>
              <a:gd name="T17" fmla="*/ 175 w 175"/>
              <a:gd name="T18" fmla="*/ 427 h 427"/>
            </a:gdLst>
            <a:ahLst/>
            <a:cxnLst>
              <a:cxn ang="T10">
                <a:pos x="T0" y="T1"/>
              </a:cxn>
              <a:cxn ang="T11">
                <a:pos x="T2" y="T3"/>
              </a:cxn>
              <a:cxn ang="T12">
                <a:pos x="T4" y="T5"/>
              </a:cxn>
              <a:cxn ang="T13">
                <a:pos x="T6" y="T7"/>
              </a:cxn>
              <a:cxn ang="T14">
                <a:pos x="T8" y="T9"/>
              </a:cxn>
            </a:cxnLst>
            <a:rect l="T15" t="T16" r="T17" b="T18"/>
            <a:pathLst>
              <a:path w="175" h="427">
                <a:moveTo>
                  <a:pt x="174" y="0"/>
                </a:moveTo>
                <a:lnTo>
                  <a:pt x="174" y="159"/>
                </a:lnTo>
                <a:lnTo>
                  <a:pt x="174" y="75"/>
                </a:lnTo>
                <a:lnTo>
                  <a:pt x="51" y="75"/>
                </a:lnTo>
                <a:lnTo>
                  <a:pt x="0" y="426"/>
                </a:lnTo>
              </a:path>
            </a:pathLst>
          </a:custGeom>
          <a:noFill/>
          <a:ln w="12700" cap="rnd">
            <a:no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86"/>
          <p:cNvSpPr>
            <a:spLocks/>
          </p:cNvSpPr>
          <p:nvPr/>
        </p:nvSpPr>
        <p:spPr bwMode="auto">
          <a:xfrm>
            <a:off x="2984500" y="1817433"/>
            <a:ext cx="6927850" cy="4489450"/>
          </a:xfrm>
          <a:custGeom>
            <a:avLst/>
            <a:gdLst>
              <a:gd name="T0" fmla="*/ 0 w 4528"/>
              <a:gd name="T1" fmla="*/ 0 h 2902"/>
              <a:gd name="T2" fmla="*/ 0 w 4528"/>
              <a:gd name="T3" fmla="*/ 1336 h 2902"/>
              <a:gd name="T4" fmla="*/ 1498 w 4528"/>
              <a:gd name="T5" fmla="*/ 1336 h 2902"/>
              <a:gd name="T6" fmla="*/ 0 60000 65536"/>
              <a:gd name="T7" fmla="*/ 0 60000 65536"/>
              <a:gd name="T8" fmla="*/ 0 60000 65536"/>
              <a:gd name="T9" fmla="*/ 0 w 4528"/>
              <a:gd name="T10" fmla="*/ 0 h 2902"/>
              <a:gd name="T11" fmla="*/ 4528 w 4528"/>
              <a:gd name="T12" fmla="*/ 2902 h 2902"/>
            </a:gdLst>
            <a:ahLst/>
            <a:cxnLst>
              <a:cxn ang="T6">
                <a:pos x="T0" y="T1"/>
              </a:cxn>
              <a:cxn ang="T7">
                <a:pos x="T2" y="T3"/>
              </a:cxn>
              <a:cxn ang="T8">
                <a:pos x="T4" y="T5"/>
              </a:cxn>
            </a:cxnLst>
            <a:rect l="T9" t="T10" r="T11" b="T12"/>
            <a:pathLst>
              <a:path w="4528" h="2902">
                <a:moveTo>
                  <a:pt x="0" y="0"/>
                </a:moveTo>
                <a:lnTo>
                  <a:pt x="0" y="2901"/>
                </a:lnTo>
                <a:lnTo>
                  <a:pt x="4527" y="290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Rectangle 87"/>
          <p:cNvSpPr>
            <a:spLocks noChangeArrowheads="1"/>
          </p:cNvSpPr>
          <p:nvPr/>
        </p:nvSpPr>
        <p:spPr bwMode="auto">
          <a:xfrm>
            <a:off x="2568121" y="1728271"/>
            <a:ext cx="375104" cy="47710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algn="r" eaLnBrk="0" hangingPunct="0">
              <a:lnSpc>
                <a:spcPct val="234000"/>
              </a:lnSpc>
            </a:pPr>
            <a:r>
              <a:rPr lang="en-US" sz="1000" b="1" dirty="0">
                <a:latin typeface="Times New Roman" pitchFamily="18" charset="0"/>
              </a:rPr>
              <a:t>120</a:t>
            </a:r>
          </a:p>
          <a:p>
            <a:pPr algn="r" eaLnBrk="0" hangingPunct="0">
              <a:lnSpc>
                <a:spcPct val="234000"/>
              </a:lnSpc>
            </a:pPr>
            <a:r>
              <a:rPr lang="en-US" sz="1000" b="1" dirty="0">
                <a:latin typeface="Times New Roman" pitchFamily="18" charset="0"/>
              </a:rPr>
              <a:t>110</a:t>
            </a:r>
          </a:p>
          <a:p>
            <a:pPr algn="r" eaLnBrk="0" hangingPunct="0">
              <a:lnSpc>
                <a:spcPct val="234000"/>
              </a:lnSpc>
            </a:pPr>
            <a:r>
              <a:rPr lang="en-US" sz="1000" b="1" dirty="0">
                <a:latin typeface="Times New Roman" pitchFamily="18" charset="0"/>
              </a:rPr>
              <a:t>100</a:t>
            </a:r>
          </a:p>
          <a:p>
            <a:pPr algn="r" eaLnBrk="0" hangingPunct="0">
              <a:lnSpc>
                <a:spcPct val="234000"/>
              </a:lnSpc>
            </a:pPr>
            <a:r>
              <a:rPr lang="en-US" sz="1000" b="1" dirty="0">
                <a:latin typeface="Times New Roman" pitchFamily="18" charset="0"/>
              </a:rPr>
              <a:t>90</a:t>
            </a:r>
          </a:p>
          <a:p>
            <a:pPr algn="r" eaLnBrk="0" hangingPunct="0">
              <a:lnSpc>
                <a:spcPct val="234000"/>
              </a:lnSpc>
            </a:pPr>
            <a:r>
              <a:rPr lang="en-US" sz="1000" b="1" dirty="0">
                <a:latin typeface="Times New Roman" pitchFamily="18" charset="0"/>
              </a:rPr>
              <a:t>80</a:t>
            </a:r>
          </a:p>
          <a:p>
            <a:pPr algn="r" eaLnBrk="0" hangingPunct="0">
              <a:lnSpc>
                <a:spcPct val="234000"/>
              </a:lnSpc>
            </a:pPr>
            <a:r>
              <a:rPr lang="en-US" sz="1000" b="1" dirty="0">
                <a:latin typeface="Times New Roman" pitchFamily="18" charset="0"/>
              </a:rPr>
              <a:t>70</a:t>
            </a:r>
          </a:p>
          <a:p>
            <a:pPr algn="r" eaLnBrk="0" hangingPunct="0">
              <a:lnSpc>
                <a:spcPct val="234000"/>
              </a:lnSpc>
            </a:pPr>
            <a:r>
              <a:rPr lang="en-US" sz="1000" b="1" dirty="0">
                <a:latin typeface="Times New Roman" pitchFamily="18" charset="0"/>
              </a:rPr>
              <a:t>60</a:t>
            </a:r>
          </a:p>
          <a:p>
            <a:pPr algn="r" eaLnBrk="0" hangingPunct="0">
              <a:lnSpc>
                <a:spcPct val="234000"/>
              </a:lnSpc>
            </a:pPr>
            <a:r>
              <a:rPr lang="en-US" sz="1000" b="1" dirty="0">
                <a:latin typeface="Times New Roman" pitchFamily="18" charset="0"/>
              </a:rPr>
              <a:t>50</a:t>
            </a:r>
          </a:p>
          <a:p>
            <a:pPr algn="r" eaLnBrk="0" hangingPunct="0">
              <a:lnSpc>
                <a:spcPct val="234000"/>
              </a:lnSpc>
            </a:pPr>
            <a:r>
              <a:rPr lang="en-US" sz="1000" b="1" dirty="0">
                <a:latin typeface="Times New Roman" pitchFamily="18" charset="0"/>
              </a:rPr>
              <a:t>40</a:t>
            </a:r>
          </a:p>
          <a:p>
            <a:pPr algn="r" eaLnBrk="0" hangingPunct="0">
              <a:lnSpc>
                <a:spcPct val="234000"/>
              </a:lnSpc>
            </a:pPr>
            <a:r>
              <a:rPr lang="en-US" sz="1000" b="1" dirty="0">
                <a:latin typeface="Times New Roman" pitchFamily="18" charset="0"/>
              </a:rPr>
              <a:t>30</a:t>
            </a:r>
          </a:p>
          <a:p>
            <a:pPr algn="r" eaLnBrk="0" hangingPunct="0">
              <a:lnSpc>
                <a:spcPct val="234000"/>
              </a:lnSpc>
            </a:pPr>
            <a:r>
              <a:rPr lang="en-US" sz="1000" b="1" dirty="0">
                <a:latin typeface="Times New Roman" pitchFamily="18" charset="0"/>
              </a:rPr>
              <a:t>20</a:t>
            </a:r>
          </a:p>
          <a:p>
            <a:pPr algn="r" eaLnBrk="0" hangingPunct="0">
              <a:lnSpc>
                <a:spcPct val="234000"/>
              </a:lnSpc>
            </a:pPr>
            <a:r>
              <a:rPr lang="en-US" sz="1000" b="1" dirty="0">
                <a:latin typeface="Times New Roman" pitchFamily="18" charset="0"/>
              </a:rPr>
              <a:t>10</a:t>
            </a:r>
          </a:p>
          <a:p>
            <a:pPr algn="r" eaLnBrk="0" hangingPunct="0">
              <a:lnSpc>
                <a:spcPct val="234000"/>
              </a:lnSpc>
            </a:pPr>
            <a:r>
              <a:rPr lang="en-US" sz="1000" b="1" dirty="0">
                <a:latin typeface="Times New Roman" pitchFamily="18" charset="0"/>
              </a:rPr>
              <a:t>0</a:t>
            </a:r>
            <a:endParaRPr lang="en-US" sz="800" b="1" dirty="0">
              <a:latin typeface="Times New Roman" pitchFamily="18" charset="0"/>
            </a:endParaRPr>
          </a:p>
        </p:txBody>
      </p:sp>
      <p:sp>
        <p:nvSpPr>
          <p:cNvPr id="84" name="Rectangle 88"/>
          <p:cNvSpPr>
            <a:spLocks noChangeArrowheads="1"/>
          </p:cNvSpPr>
          <p:nvPr/>
        </p:nvSpPr>
        <p:spPr bwMode="auto">
          <a:xfrm>
            <a:off x="2787650" y="6475413"/>
            <a:ext cx="7245351" cy="2186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p>
            <a:pPr eaLnBrk="0" hangingPunct="0">
              <a:lnSpc>
                <a:spcPct val="67000"/>
              </a:lnSpc>
              <a:tabLst>
                <a:tab pos="571500" algn="ctr"/>
                <a:tab pos="1028700" algn="ctr"/>
                <a:tab pos="1543050" algn="ctr"/>
                <a:tab pos="2114550" algn="ctr"/>
                <a:tab pos="2571750" algn="ctr"/>
                <a:tab pos="3143250" algn="ctr"/>
                <a:tab pos="3657600" algn="ctr"/>
                <a:tab pos="4171950" algn="ctr"/>
                <a:tab pos="4686300" algn="ctr"/>
                <a:tab pos="5200650" algn="ctr"/>
                <a:tab pos="5715000" algn="ctr"/>
                <a:tab pos="6229350" algn="ctr"/>
                <a:tab pos="6800850" algn="ctr"/>
              </a:tabLst>
            </a:pPr>
            <a:r>
              <a:rPr lang="en-US" sz="1200" b="1" dirty="0">
                <a:latin typeface="Times New Roman" pitchFamily="18" charset="0"/>
              </a:rPr>
              <a:t>1870				                                                                                                                                        2010</a:t>
            </a:r>
            <a:endParaRPr lang="en-US" sz="800" b="1" dirty="0">
              <a:latin typeface="Times New Roman" pitchFamily="18" charset="0"/>
            </a:endParaRPr>
          </a:p>
        </p:txBody>
      </p:sp>
      <p:grpSp>
        <p:nvGrpSpPr>
          <p:cNvPr id="202" name="Group 201">
            <a:extLst>
              <a:ext uri="{FF2B5EF4-FFF2-40B4-BE49-F238E27FC236}">
                <a16:creationId xmlns:a16="http://schemas.microsoft.com/office/drawing/2014/main" id="{6F03C172-F412-4EBC-B758-F57FDA288B9B}"/>
              </a:ext>
            </a:extLst>
          </p:cNvPr>
          <p:cNvGrpSpPr/>
          <p:nvPr/>
        </p:nvGrpSpPr>
        <p:grpSpPr>
          <a:xfrm>
            <a:off x="3038476" y="1566609"/>
            <a:ext cx="7008813" cy="4633913"/>
            <a:chOff x="1514475" y="1625600"/>
            <a:chExt cx="7008813" cy="4633913"/>
          </a:xfrm>
        </p:grpSpPr>
        <p:sp>
          <p:nvSpPr>
            <p:cNvPr id="12" name="Line 12"/>
            <p:cNvSpPr>
              <a:spLocks noChangeShapeType="1"/>
            </p:cNvSpPr>
            <p:nvPr/>
          </p:nvSpPr>
          <p:spPr bwMode="auto">
            <a:xfrm>
              <a:off x="7158038" y="3530600"/>
              <a:ext cx="176213" cy="11271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Rectangle 101"/>
            <p:cNvSpPr>
              <a:spLocks noChangeArrowheads="1"/>
            </p:cNvSpPr>
            <p:nvPr/>
          </p:nvSpPr>
          <p:spPr bwMode="auto">
            <a:xfrm>
              <a:off x="7243763" y="3686175"/>
              <a:ext cx="438150"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dirty="0">
                  <a:latin typeface="Times New Roman" pitchFamily="18" charset="0"/>
                </a:rPr>
                <a:t>MPRSAA</a:t>
              </a:r>
            </a:p>
          </p:txBody>
        </p:sp>
        <p:grpSp>
          <p:nvGrpSpPr>
            <p:cNvPr id="201" name="Group 200">
              <a:extLst>
                <a:ext uri="{FF2B5EF4-FFF2-40B4-BE49-F238E27FC236}">
                  <a16:creationId xmlns:a16="http://schemas.microsoft.com/office/drawing/2014/main" id="{09A063E8-1626-4FA6-B8EC-445DF5E08051}"/>
                </a:ext>
              </a:extLst>
            </p:cNvPr>
            <p:cNvGrpSpPr/>
            <p:nvPr/>
          </p:nvGrpSpPr>
          <p:grpSpPr>
            <a:xfrm>
              <a:off x="1514475" y="1625600"/>
              <a:ext cx="7008813" cy="4633913"/>
              <a:chOff x="1514475" y="1625600"/>
              <a:chExt cx="7008813" cy="4633913"/>
            </a:xfrm>
          </p:grpSpPr>
          <p:sp>
            <p:nvSpPr>
              <p:cNvPr id="39" name="Freeform 39"/>
              <p:cNvSpPr>
                <a:spLocks/>
              </p:cNvSpPr>
              <p:nvPr/>
            </p:nvSpPr>
            <p:spPr bwMode="auto">
              <a:xfrm>
                <a:off x="6018213" y="3606800"/>
                <a:ext cx="787400" cy="577850"/>
              </a:xfrm>
              <a:custGeom>
                <a:avLst/>
                <a:gdLst>
                  <a:gd name="T0" fmla="*/ 0 w 514"/>
                  <a:gd name="T1" fmla="*/ 0 h 373"/>
                  <a:gd name="T2" fmla="*/ 0 w 514"/>
                  <a:gd name="T3" fmla="*/ 130 h 373"/>
                  <a:gd name="T4" fmla="*/ 0 w 514"/>
                  <a:gd name="T5" fmla="*/ 97 h 373"/>
                  <a:gd name="T6" fmla="*/ 132 w 514"/>
                  <a:gd name="T7" fmla="*/ 97 h 373"/>
                  <a:gd name="T8" fmla="*/ 176 w 514"/>
                  <a:gd name="T9" fmla="*/ 178 h 373"/>
                  <a:gd name="T10" fmla="*/ 0 60000 65536"/>
                  <a:gd name="T11" fmla="*/ 0 60000 65536"/>
                  <a:gd name="T12" fmla="*/ 0 60000 65536"/>
                  <a:gd name="T13" fmla="*/ 0 60000 65536"/>
                  <a:gd name="T14" fmla="*/ 0 60000 65536"/>
                  <a:gd name="T15" fmla="*/ 0 w 514"/>
                  <a:gd name="T16" fmla="*/ 0 h 373"/>
                  <a:gd name="T17" fmla="*/ 514 w 514"/>
                  <a:gd name="T18" fmla="*/ 373 h 373"/>
                </a:gdLst>
                <a:ahLst/>
                <a:cxnLst>
                  <a:cxn ang="T10">
                    <a:pos x="T0" y="T1"/>
                  </a:cxn>
                  <a:cxn ang="T11">
                    <a:pos x="T2" y="T3"/>
                  </a:cxn>
                  <a:cxn ang="T12">
                    <a:pos x="T4" y="T5"/>
                  </a:cxn>
                  <a:cxn ang="T13">
                    <a:pos x="T6" y="T7"/>
                  </a:cxn>
                  <a:cxn ang="T14">
                    <a:pos x="T8" y="T9"/>
                  </a:cxn>
                </a:cxnLst>
                <a:rect l="T15" t="T16" r="T17" b="T18"/>
                <a:pathLst>
                  <a:path w="514" h="373">
                    <a:moveTo>
                      <a:pt x="0" y="0"/>
                    </a:moveTo>
                    <a:lnTo>
                      <a:pt x="0" y="267"/>
                    </a:lnTo>
                    <a:lnTo>
                      <a:pt x="0" y="201"/>
                    </a:lnTo>
                    <a:lnTo>
                      <a:pt x="384" y="201"/>
                    </a:lnTo>
                    <a:lnTo>
                      <a:pt x="513" y="372"/>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Rectangle 131"/>
              <p:cNvSpPr>
                <a:spLocks noChangeArrowheads="1"/>
              </p:cNvSpPr>
              <p:nvPr/>
            </p:nvSpPr>
            <p:spPr bwMode="auto">
              <a:xfrm>
                <a:off x="5602288" y="3621088"/>
                <a:ext cx="390525" cy="4254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eaLnBrk="0" hangingPunct="0">
                  <a:lnSpc>
                    <a:spcPct val="67000"/>
                  </a:lnSpc>
                </a:pPr>
                <a:r>
                  <a:rPr lang="en-US" sz="800" b="1">
                    <a:latin typeface="Times New Roman" pitchFamily="18" charset="0"/>
                  </a:rPr>
                  <a:t>CAAA</a:t>
                </a:r>
              </a:p>
              <a:p>
                <a:pPr algn="r" eaLnBrk="0" hangingPunct="0">
                  <a:lnSpc>
                    <a:spcPct val="67000"/>
                  </a:lnSpc>
                </a:pPr>
                <a:r>
                  <a:rPr lang="en-US" sz="800" b="1">
                    <a:latin typeface="Times New Roman" pitchFamily="18" charset="0"/>
                  </a:rPr>
                  <a:t>CWA</a:t>
                </a:r>
              </a:p>
              <a:p>
                <a:pPr algn="r" eaLnBrk="0" hangingPunct="0">
                  <a:lnSpc>
                    <a:spcPct val="67000"/>
                  </a:lnSpc>
                </a:pPr>
                <a:r>
                  <a:rPr lang="en-US" sz="800" b="1">
                    <a:latin typeface="Times New Roman" pitchFamily="18" charset="0"/>
                  </a:rPr>
                  <a:t>SMCRA</a:t>
                </a:r>
              </a:p>
              <a:p>
                <a:pPr algn="r" eaLnBrk="0" hangingPunct="0">
                  <a:lnSpc>
                    <a:spcPct val="67000"/>
                  </a:lnSpc>
                </a:pPr>
                <a:r>
                  <a:rPr lang="en-US" sz="800" b="1">
                    <a:latin typeface="Times New Roman" pitchFamily="18" charset="0"/>
                  </a:rPr>
                  <a:t>SWRCA</a:t>
                </a:r>
              </a:p>
              <a:p>
                <a:pPr algn="r" eaLnBrk="0" hangingPunct="0">
                  <a:lnSpc>
                    <a:spcPct val="67000"/>
                  </a:lnSpc>
                </a:pPr>
                <a:r>
                  <a:rPr lang="en-US" sz="800" b="1">
                    <a:latin typeface="Times New Roman" pitchFamily="18" charset="0"/>
                  </a:rPr>
                  <a:t>SDWAA</a:t>
                </a:r>
              </a:p>
            </p:txBody>
          </p:sp>
          <p:grpSp>
            <p:nvGrpSpPr>
              <p:cNvPr id="200" name="Group 199">
                <a:extLst>
                  <a:ext uri="{FF2B5EF4-FFF2-40B4-BE49-F238E27FC236}">
                    <a16:creationId xmlns:a16="http://schemas.microsoft.com/office/drawing/2014/main" id="{F15BC113-E156-4EDB-A335-29C09BB46D20}"/>
                  </a:ext>
                </a:extLst>
              </p:cNvPr>
              <p:cNvGrpSpPr/>
              <p:nvPr/>
            </p:nvGrpSpPr>
            <p:grpSpPr>
              <a:xfrm>
                <a:off x="1514475" y="1625600"/>
                <a:ext cx="7008813" cy="4633913"/>
                <a:chOff x="1514475" y="1625600"/>
                <a:chExt cx="7008813" cy="4633913"/>
              </a:xfrm>
            </p:grpSpPr>
            <p:sp>
              <p:nvSpPr>
                <p:cNvPr id="25" name="Line 25"/>
                <p:cNvSpPr>
                  <a:spLocks noChangeShapeType="1"/>
                </p:cNvSpPr>
                <p:nvPr/>
              </p:nvSpPr>
              <p:spPr bwMode="auto">
                <a:xfrm>
                  <a:off x="5207000" y="5683250"/>
                  <a:ext cx="61913" cy="1079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 name="Rectangle 111"/>
                <p:cNvSpPr>
                  <a:spLocks noChangeArrowheads="1"/>
                </p:cNvSpPr>
                <p:nvPr/>
              </p:nvSpPr>
              <p:spPr bwMode="auto">
                <a:xfrm>
                  <a:off x="5076825" y="5602288"/>
                  <a:ext cx="312738"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dirty="0">
                      <a:latin typeface="Times New Roman" pitchFamily="18" charset="0"/>
                    </a:rPr>
                    <a:t>FIFRA</a:t>
                  </a:r>
                </a:p>
              </p:txBody>
            </p:sp>
            <p:grpSp>
              <p:nvGrpSpPr>
                <p:cNvPr id="199" name="Group 198">
                  <a:extLst>
                    <a:ext uri="{FF2B5EF4-FFF2-40B4-BE49-F238E27FC236}">
                      <a16:creationId xmlns:a16="http://schemas.microsoft.com/office/drawing/2014/main" id="{895B3113-74C5-455C-BA76-293724F090E8}"/>
                    </a:ext>
                  </a:extLst>
                </p:cNvPr>
                <p:cNvGrpSpPr/>
                <p:nvPr/>
              </p:nvGrpSpPr>
              <p:grpSpPr>
                <a:xfrm>
                  <a:off x="1514475" y="1625600"/>
                  <a:ext cx="7008813" cy="4633913"/>
                  <a:chOff x="1514475" y="1625600"/>
                  <a:chExt cx="7008813" cy="4633913"/>
                </a:xfrm>
              </p:grpSpPr>
              <p:sp>
                <p:nvSpPr>
                  <p:cNvPr id="90" name="Rectangle 94"/>
                  <p:cNvSpPr>
                    <a:spLocks noChangeArrowheads="1"/>
                  </p:cNvSpPr>
                  <p:nvPr/>
                </p:nvSpPr>
                <p:spPr bwMode="auto">
                  <a:xfrm>
                    <a:off x="7859713" y="4811713"/>
                    <a:ext cx="649288" cy="7620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lnSpc>
                        <a:spcPct val="67000"/>
                      </a:lnSpc>
                    </a:pPr>
                    <a:r>
                      <a:rPr lang="en-US" sz="800" b="1">
                        <a:latin typeface="Times New Roman" pitchFamily="18" charset="0"/>
                      </a:rPr>
                      <a:t>NEPA</a:t>
                    </a:r>
                  </a:p>
                  <a:p>
                    <a:pPr eaLnBrk="0" hangingPunct="0">
                      <a:lnSpc>
                        <a:spcPct val="67000"/>
                      </a:lnSpc>
                    </a:pPr>
                    <a:r>
                      <a:rPr lang="en-US" sz="800" b="1">
                        <a:latin typeface="Times New Roman" pitchFamily="18" charset="0"/>
                      </a:rPr>
                      <a:t>EQIA</a:t>
                    </a:r>
                  </a:p>
                  <a:p>
                    <a:pPr eaLnBrk="0" hangingPunct="0">
                      <a:lnSpc>
                        <a:spcPct val="67000"/>
                      </a:lnSpc>
                    </a:pPr>
                    <a:r>
                      <a:rPr lang="en-US" sz="800" b="1">
                        <a:latin typeface="Times New Roman" pitchFamily="18" charset="0"/>
                      </a:rPr>
                      <a:t>CAA</a:t>
                    </a:r>
                  </a:p>
                  <a:p>
                    <a:pPr eaLnBrk="0" hangingPunct="0">
                      <a:lnSpc>
                        <a:spcPct val="67000"/>
                      </a:lnSpc>
                    </a:pPr>
                    <a:r>
                      <a:rPr lang="en-US" sz="800" b="1">
                        <a:latin typeface="Times New Roman" pitchFamily="18" charset="0"/>
                      </a:rPr>
                      <a:t>EPA</a:t>
                    </a:r>
                  </a:p>
                  <a:p>
                    <a:pPr eaLnBrk="0" hangingPunct="0">
                      <a:lnSpc>
                        <a:spcPct val="67000"/>
                      </a:lnSpc>
                    </a:pPr>
                    <a:r>
                      <a:rPr lang="en-US" sz="800" b="1">
                        <a:latin typeface="Times New Roman" pitchFamily="18" charset="0"/>
                      </a:rPr>
                      <a:t>EEA</a:t>
                    </a:r>
                  </a:p>
                  <a:p>
                    <a:pPr eaLnBrk="0" hangingPunct="0">
                      <a:lnSpc>
                        <a:spcPct val="67000"/>
                      </a:lnSpc>
                    </a:pPr>
                    <a:r>
                      <a:rPr lang="en-US" sz="800" b="1">
                        <a:latin typeface="Times New Roman" pitchFamily="18" charset="0"/>
                      </a:rPr>
                      <a:t>OSHA</a:t>
                    </a:r>
                  </a:p>
                  <a:p>
                    <a:pPr eaLnBrk="0" hangingPunct="0">
                      <a:lnSpc>
                        <a:spcPct val="67000"/>
                      </a:lnSpc>
                    </a:pPr>
                    <a:r>
                      <a:rPr lang="en-US" sz="800" b="1">
                        <a:latin typeface="Times New Roman" pitchFamily="18" charset="0"/>
                      </a:rPr>
                      <a:t>FAWRAA</a:t>
                    </a:r>
                  </a:p>
                  <a:p>
                    <a:pPr eaLnBrk="0" hangingPunct="0">
                      <a:lnSpc>
                        <a:spcPct val="67000"/>
                      </a:lnSpc>
                    </a:pPr>
                    <a:r>
                      <a:rPr lang="en-US" sz="800" b="1">
                        <a:latin typeface="Times New Roman" pitchFamily="18" charset="0"/>
                      </a:rPr>
                      <a:t>NPAA</a:t>
                    </a:r>
                  </a:p>
                </p:txBody>
              </p:sp>
              <p:grpSp>
                <p:nvGrpSpPr>
                  <p:cNvPr id="194" name="Group 193">
                    <a:extLst>
                      <a:ext uri="{FF2B5EF4-FFF2-40B4-BE49-F238E27FC236}">
                        <a16:creationId xmlns:a16="http://schemas.microsoft.com/office/drawing/2014/main" id="{5A94CE6D-B1DD-4C95-AB8A-C13903F82C1F}"/>
                      </a:ext>
                    </a:extLst>
                  </p:cNvPr>
                  <p:cNvGrpSpPr/>
                  <p:nvPr/>
                </p:nvGrpSpPr>
                <p:grpSpPr>
                  <a:xfrm>
                    <a:off x="5595938" y="5324475"/>
                    <a:ext cx="1878013" cy="800100"/>
                    <a:chOff x="5595938" y="5324475"/>
                    <a:chExt cx="1878013" cy="800100"/>
                  </a:xfrm>
                </p:grpSpPr>
                <p:sp>
                  <p:nvSpPr>
                    <p:cNvPr id="18" name="Freeform 18"/>
                    <p:cNvSpPr>
                      <a:spLocks/>
                    </p:cNvSpPr>
                    <p:nvPr/>
                  </p:nvSpPr>
                  <p:spPr bwMode="auto">
                    <a:xfrm>
                      <a:off x="6353175" y="5324475"/>
                      <a:ext cx="561975" cy="354013"/>
                    </a:xfrm>
                    <a:custGeom>
                      <a:avLst/>
                      <a:gdLst>
                        <a:gd name="T0" fmla="*/ 123 w 367"/>
                        <a:gd name="T1" fmla="*/ 45 h 229"/>
                        <a:gd name="T2" fmla="*/ 123 w 367"/>
                        <a:gd name="T3" fmla="*/ 103 h 229"/>
                        <a:gd name="T4" fmla="*/ 123 w 367"/>
                        <a:gd name="T5" fmla="*/ 71 h 229"/>
                        <a:gd name="T6" fmla="*/ 0 w 367"/>
                        <a:gd name="T7" fmla="*/ 0 h 229"/>
                        <a:gd name="T8" fmla="*/ 0 60000 65536"/>
                        <a:gd name="T9" fmla="*/ 0 60000 65536"/>
                        <a:gd name="T10" fmla="*/ 0 60000 65536"/>
                        <a:gd name="T11" fmla="*/ 0 60000 65536"/>
                        <a:gd name="T12" fmla="*/ 0 w 367"/>
                        <a:gd name="T13" fmla="*/ 0 h 229"/>
                        <a:gd name="T14" fmla="*/ 367 w 367"/>
                        <a:gd name="T15" fmla="*/ 229 h 229"/>
                      </a:gdLst>
                      <a:ahLst/>
                      <a:cxnLst>
                        <a:cxn ang="T8">
                          <a:pos x="T0" y="T1"/>
                        </a:cxn>
                        <a:cxn ang="T9">
                          <a:pos x="T2" y="T3"/>
                        </a:cxn>
                        <a:cxn ang="T10">
                          <a:pos x="T4" y="T5"/>
                        </a:cxn>
                        <a:cxn ang="T11">
                          <a:pos x="T6" y="T7"/>
                        </a:cxn>
                      </a:cxnLst>
                      <a:rect l="T12" t="T13" r="T14" b="T15"/>
                      <a:pathLst>
                        <a:path w="367" h="229">
                          <a:moveTo>
                            <a:pt x="366" y="93"/>
                          </a:moveTo>
                          <a:lnTo>
                            <a:pt x="366" y="228"/>
                          </a:lnTo>
                          <a:lnTo>
                            <a:pt x="366" y="156"/>
                          </a:ln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Line 20"/>
                    <p:cNvSpPr>
                      <a:spLocks noChangeShapeType="1"/>
                    </p:cNvSpPr>
                    <p:nvPr/>
                  </p:nvSpPr>
                  <p:spPr bwMode="auto">
                    <a:xfrm>
                      <a:off x="6249988" y="5441950"/>
                      <a:ext cx="138113" cy="1492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1"/>
                    <p:cNvSpPr>
                      <a:spLocks noChangeShapeType="1"/>
                    </p:cNvSpPr>
                    <p:nvPr/>
                  </p:nvSpPr>
                  <p:spPr bwMode="auto">
                    <a:xfrm>
                      <a:off x="6121400" y="5594350"/>
                      <a:ext cx="130175" cy="1460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2"/>
                    <p:cNvSpPr>
                      <a:spLocks noChangeShapeType="1"/>
                    </p:cNvSpPr>
                    <p:nvPr/>
                  </p:nvSpPr>
                  <p:spPr bwMode="auto">
                    <a:xfrm>
                      <a:off x="5840413" y="5697538"/>
                      <a:ext cx="207963" cy="1349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3"/>
                    <p:cNvSpPr>
                      <a:spLocks noChangeShapeType="1"/>
                    </p:cNvSpPr>
                    <p:nvPr/>
                  </p:nvSpPr>
                  <p:spPr bwMode="auto">
                    <a:xfrm>
                      <a:off x="5726113" y="5818188"/>
                      <a:ext cx="111125" cy="889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4"/>
                    <p:cNvSpPr>
                      <a:spLocks noChangeShapeType="1"/>
                    </p:cNvSpPr>
                    <p:nvPr/>
                  </p:nvSpPr>
                  <p:spPr bwMode="auto">
                    <a:xfrm>
                      <a:off x="5619750" y="5822950"/>
                      <a:ext cx="30163" cy="1778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Rectangle 96"/>
                    <p:cNvSpPr>
                      <a:spLocks noChangeArrowheads="1"/>
                    </p:cNvSpPr>
                    <p:nvPr/>
                  </p:nvSpPr>
                  <p:spPr bwMode="auto">
                    <a:xfrm>
                      <a:off x="6862763" y="5429250"/>
                      <a:ext cx="611188" cy="3492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lnSpc>
                          <a:spcPct val="67000"/>
                        </a:lnSpc>
                      </a:pPr>
                      <a:r>
                        <a:rPr lang="en-US" sz="800" b="1" dirty="0">
                          <a:latin typeface="Times New Roman" pitchFamily="18" charset="0"/>
                        </a:rPr>
                        <a:t>WSRA</a:t>
                      </a:r>
                    </a:p>
                    <a:p>
                      <a:pPr eaLnBrk="0" hangingPunct="0">
                        <a:lnSpc>
                          <a:spcPct val="67000"/>
                        </a:lnSpc>
                      </a:pPr>
                      <a:r>
                        <a:rPr lang="en-US" sz="800" b="1" dirty="0">
                          <a:latin typeface="Times New Roman" pitchFamily="18" charset="0"/>
                        </a:rPr>
                        <a:t>EA</a:t>
                      </a:r>
                    </a:p>
                    <a:p>
                      <a:pPr eaLnBrk="0" hangingPunct="0">
                        <a:lnSpc>
                          <a:spcPct val="67000"/>
                        </a:lnSpc>
                      </a:pPr>
                      <a:r>
                        <a:rPr lang="en-US" sz="800" b="1" dirty="0">
                          <a:latin typeface="Times New Roman" pitchFamily="18" charset="0"/>
                        </a:rPr>
                        <a:t>RCFHSA</a:t>
                      </a:r>
                    </a:p>
                  </p:txBody>
                </p:sp>
                <p:sp>
                  <p:nvSpPr>
                    <p:cNvPr id="101" name="Rectangle 105"/>
                    <p:cNvSpPr>
                      <a:spLocks noChangeArrowheads="1"/>
                    </p:cNvSpPr>
                    <p:nvPr/>
                  </p:nvSpPr>
                  <p:spPr bwMode="auto">
                    <a:xfrm>
                      <a:off x="6330950" y="5621338"/>
                      <a:ext cx="290513"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NHPA</a:t>
                      </a:r>
                    </a:p>
                  </p:txBody>
                </p:sp>
                <p:sp>
                  <p:nvSpPr>
                    <p:cNvPr id="102" name="Rectangle 106"/>
                    <p:cNvSpPr>
                      <a:spLocks noChangeArrowheads="1"/>
                    </p:cNvSpPr>
                    <p:nvPr/>
                  </p:nvSpPr>
                  <p:spPr bwMode="auto">
                    <a:xfrm>
                      <a:off x="6178550" y="5768975"/>
                      <a:ext cx="319088"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WLDA</a:t>
                      </a:r>
                    </a:p>
                  </p:txBody>
                </p:sp>
                <p:sp>
                  <p:nvSpPr>
                    <p:cNvPr id="103" name="Rectangle 107"/>
                    <p:cNvSpPr>
                      <a:spLocks noChangeArrowheads="1"/>
                    </p:cNvSpPr>
                    <p:nvPr/>
                  </p:nvSpPr>
                  <p:spPr bwMode="auto">
                    <a:xfrm>
                      <a:off x="5945188" y="5862638"/>
                      <a:ext cx="385763"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FWCAA</a:t>
                      </a:r>
                    </a:p>
                  </p:txBody>
                </p:sp>
                <p:sp>
                  <p:nvSpPr>
                    <p:cNvPr id="104" name="Rectangle 108"/>
                    <p:cNvSpPr>
                      <a:spLocks noChangeArrowheads="1"/>
                    </p:cNvSpPr>
                    <p:nvPr/>
                  </p:nvSpPr>
                  <p:spPr bwMode="auto">
                    <a:xfrm>
                      <a:off x="5797550" y="5954713"/>
                      <a:ext cx="238125"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FWA</a:t>
                      </a:r>
                    </a:p>
                  </p:txBody>
                </p:sp>
                <p:sp>
                  <p:nvSpPr>
                    <p:cNvPr id="105" name="Rectangle 109"/>
                    <p:cNvSpPr>
                      <a:spLocks noChangeArrowheads="1"/>
                    </p:cNvSpPr>
                    <p:nvPr/>
                  </p:nvSpPr>
                  <p:spPr bwMode="auto">
                    <a:xfrm>
                      <a:off x="5595938" y="6038850"/>
                      <a:ext cx="215900"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AEA</a:t>
                      </a:r>
                    </a:p>
                  </p:txBody>
                </p:sp>
              </p:grpSp>
              <p:grpSp>
                <p:nvGrpSpPr>
                  <p:cNvPr id="192" name="Group 191">
                    <a:extLst>
                      <a:ext uri="{FF2B5EF4-FFF2-40B4-BE49-F238E27FC236}">
                        <a16:creationId xmlns:a16="http://schemas.microsoft.com/office/drawing/2014/main" id="{5364EC56-8E5B-41C8-8CF5-05C934A52830}"/>
                      </a:ext>
                    </a:extLst>
                  </p:cNvPr>
                  <p:cNvGrpSpPr/>
                  <p:nvPr/>
                </p:nvGrpSpPr>
                <p:grpSpPr>
                  <a:xfrm>
                    <a:off x="1514475" y="5834063"/>
                    <a:ext cx="1954213" cy="425450"/>
                    <a:chOff x="1514475" y="5834063"/>
                    <a:chExt cx="1954213" cy="425450"/>
                  </a:xfrm>
                </p:grpSpPr>
                <p:sp>
                  <p:nvSpPr>
                    <p:cNvPr id="31" name="Line 31"/>
                    <p:cNvSpPr>
                      <a:spLocks noChangeShapeType="1"/>
                    </p:cNvSpPr>
                    <p:nvPr/>
                  </p:nvSpPr>
                  <p:spPr bwMode="auto">
                    <a:xfrm>
                      <a:off x="3321050" y="5919788"/>
                      <a:ext cx="147638" cy="23336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2"/>
                    <p:cNvSpPr>
                      <a:spLocks noChangeShapeType="1"/>
                    </p:cNvSpPr>
                    <p:nvPr/>
                  </p:nvSpPr>
                  <p:spPr bwMode="auto">
                    <a:xfrm>
                      <a:off x="3292475" y="6076950"/>
                      <a:ext cx="79375" cy="857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3"/>
                    <p:cNvSpPr>
                      <a:spLocks noChangeShapeType="1"/>
                    </p:cNvSpPr>
                    <p:nvPr/>
                  </p:nvSpPr>
                  <p:spPr bwMode="auto">
                    <a:xfrm>
                      <a:off x="3081338" y="5984875"/>
                      <a:ext cx="190500" cy="2286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4"/>
                    <p:cNvSpPr>
                      <a:spLocks noChangeShapeType="1"/>
                    </p:cNvSpPr>
                    <p:nvPr/>
                  </p:nvSpPr>
                  <p:spPr bwMode="auto">
                    <a:xfrm>
                      <a:off x="3003550" y="6137275"/>
                      <a:ext cx="120650" cy="11271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5"/>
                    <p:cNvSpPr>
                      <a:spLocks noChangeShapeType="1"/>
                    </p:cNvSpPr>
                    <p:nvPr/>
                  </p:nvSpPr>
                  <p:spPr bwMode="auto">
                    <a:xfrm>
                      <a:off x="2654300" y="6151563"/>
                      <a:ext cx="84138"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 name="Rectangle 116"/>
                    <p:cNvSpPr>
                      <a:spLocks noChangeArrowheads="1"/>
                    </p:cNvSpPr>
                    <p:nvPr/>
                  </p:nvSpPr>
                  <p:spPr bwMode="auto">
                    <a:xfrm>
                      <a:off x="3217863" y="5834063"/>
                      <a:ext cx="176213"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WA</a:t>
                      </a:r>
                    </a:p>
                  </p:txBody>
                </p:sp>
                <p:sp>
                  <p:nvSpPr>
                    <p:cNvPr id="113" name="Rectangle 117"/>
                    <p:cNvSpPr>
                      <a:spLocks noChangeArrowheads="1"/>
                    </p:cNvSpPr>
                    <p:nvPr/>
                  </p:nvSpPr>
                  <p:spPr bwMode="auto">
                    <a:xfrm>
                      <a:off x="3236913" y="5997575"/>
                      <a:ext cx="114300"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dirty="0">
                          <a:latin typeface="Times New Roman" pitchFamily="18" charset="0"/>
                        </a:rPr>
                        <a:t>IA</a:t>
                      </a:r>
                    </a:p>
                  </p:txBody>
                </p:sp>
                <p:sp>
                  <p:nvSpPr>
                    <p:cNvPr id="114" name="Rectangle 118"/>
                    <p:cNvSpPr>
                      <a:spLocks noChangeArrowheads="1"/>
                    </p:cNvSpPr>
                    <p:nvPr/>
                  </p:nvSpPr>
                  <p:spPr bwMode="auto">
                    <a:xfrm>
                      <a:off x="2955925" y="5894388"/>
                      <a:ext cx="290513"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NBRA</a:t>
                      </a:r>
                    </a:p>
                  </p:txBody>
                </p:sp>
                <p:sp>
                  <p:nvSpPr>
                    <p:cNvPr id="115" name="Rectangle 119"/>
                    <p:cNvSpPr>
                      <a:spLocks noChangeArrowheads="1"/>
                    </p:cNvSpPr>
                    <p:nvPr/>
                  </p:nvSpPr>
                  <p:spPr bwMode="auto">
                    <a:xfrm>
                      <a:off x="2909888" y="6062663"/>
                      <a:ext cx="147638"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AA</a:t>
                      </a:r>
                    </a:p>
                  </p:txBody>
                </p:sp>
                <p:sp>
                  <p:nvSpPr>
                    <p:cNvPr id="116" name="Rectangle 120"/>
                    <p:cNvSpPr>
                      <a:spLocks noChangeArrowheads="1"/>
                    </p:cNvSpPr>
                    <p:nvPr/>
                  </p:nvSpPr>
                  <p:spPr bwMode="auto">
                    <a:xfrm>
                      <a:off x="2543175" y="6067425"/>
                      <a:ext cx="227013"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dirty="0">
                          <a:latin typeface="Times New Roman" pitchFamily="18" charset="0"/>
                        </a:rPr>
                        <a:t>RHA</a:t>
                      </a:r>
                    </a:p>
                  </p:txBody>
                </p:sp>
                <p:sp>
                  <p:nvSpPr>
                    <p:cNvPr id="117" name="Rectangle 121"/>
                    <p:cNvSpPr>
                      <a:spLocks noChangeArrowheads="1"/>
                    </p:cNvSpPr>
                    <p:nvPr/>
                  </p:nvSpPr>
                  <p:spPr bwMode="auto">
                    <a:xfrm>
                      <a:off x="1514475" y="6173788"/>
                      <a:ext cx="147638"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dirty="0">
                          <a:latin typeface="Times New Roman" pitchFamily="18" charset="0"/>
                        </a:rPr>
                        <a:t>YA</a:t>
                      </a:r>
                    </a:p>
                  </p:txBody>
                </p:sp>
              </p:grpSp>
              <p:grpSp>
                <p:nvGrpSpPr>
                  <p:cNvPr id="193" name="Group 192">
                    <a:extLst>
                      <a:ext uri="{FF2B5EF4-FFF2-40B4-BE49-F238E27FC236}">
                        <a16:creationId xmlns:a16="http://schemas.microsoft.com/office/drawing/2014/main" id="{A0608FCA-FB63-4A37-916C-92E69D489F0C}"/>
                      </a:ext>
                    </a:extLst>
                  </p:cNvPr>
                  <p:cNvGrpSpPr/>
                  <p:nvPr/>
                </p:nvGrpSpPr>
                <p:grpSpPr>
                  <a:xfrm>
                    <a:off x="3540125" y="5541963"/>
                    <a:ext cx="1890713" cy="701675"/>
                    <a:chOff x="3540125" y="5541963"/>
                    <a:chExt cx="1890713" cy="701675"/>
                  </a:xfrm>
                </p:grpSpPr>
                <p:sp>
                  <p:nvSpPr>
                    <p:cNvPr id="27" name="Line 27"/>
                    <p:cNvSpPr>
                      <a:spLocks noChangeShapeType="1"/>
                    </p:cNvSpPr>
                    <p:nvPr/>
                  </p:nvSpPr>
                  <p:spPr bwMode="auto">
                    <a:xfrm>
                      <a:off x="4821238" y="5692775"/>
                      <a:ext cx="61913" cy="1222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8"/>
                    <p:cNvSpPr>
                      <a:spLocks noChangeShapeType="1"/>
                    </p:cNvSpPr>
                    <p:nvPr/>
                  </p:nvSpPr>
                  <p:spPr bwMode="auto">
                    <a:xfrm>
                      <a:off x="4849813" y="5905500"/>
                      <a:ext cx="171450" cy="5238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9"/>
                    <p:cNvSpPr>
                      <a:spLocks noChangeShapeType="1"/>
                    </p:cNvSpPr>
                    <p:nvPr/>
                  </p:nvSpPr>
                  <p:spPr bwMode="auto">
                    <a:xfrm>
                      <a:off x="4233863" y="5984875"/>
                      <a:ext cx="74613" cy="10318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30"/>
                    <p:cNvSpPr>
                      <a:spLocks noChangeShapeType="1"/>
                    </p:cNvSpPr>
                    <p:nvPr/>
                  </p:nvSpPr>
                  <p:spPr bwMode="auto">
                    <a:xfrm>
                      <a:off x="3656013" y="6011863"/>
                      <a:ext cx="42863" cy="857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Freeform 36"/>
                    <p:cNvSpPr>
                      <a:spLocks/>
                    </p:cNvSpPr>
                    <p:nvPr/>
                  </p:nvSpPr>
                  <p:spPr bwMode="auto">
                    <a:xfrm>
                      <a:off x="4283075" y="5541963"/>
                      <a:ext cx="322263" cy="447675"/>
                    </a:xfrm>
                    <a:custGeom>
                      <a:avLst/>
                      <a:gdLst>
                        <a:gd name="T0" fmla="*/ 0 w 211"/>
                        <a:gd name="T1" fmla="*/ 0 h 289"/>
                        <a:gd name="T2" fmla="*/ 0 w 211"/>
                        <a:gd name="T3" fmla="*/ 73 h 289"/>
                        <a:gd name="T4" fmla="*/ 0 w 211"/>
                        <a:gd name="T5" fmla="*/ 44 h 289"/>
                        <a:gd name="T6" fmla="*/ 29 w 211"/>
                        <a:gd name="T7" fmla="*/ 44 h 289"/>
                        <a:gd name="T8" fmla="*/ 65 w 211"/>
                        <a:gd name="T9" fmla="*/ 138 h 289"/>
                        <a:gd name="T10" fmla="*/ 0 60000 65536"/>
                        <a:gd name="T11" fmla="*/ 0 60000 65536"/>
                        <a:gd name="T12" fmla="*/ 0 60000 65536"/>
                        <a:gd name="T13" fmla="*/ 0 60000 65536"/>
                        <a:gd name="T14" fmla="*/ 0 60000 65536"/>
                        <a:gd name="T15" fmla="*/ 0 w 211"/>
                        <a:gd name="T16" fmla="*/ 0 h 289"/>
                        <a:gd name="T17" fmla="*/ 211 w 211"/>
                        <a:gd name="T18" fmla="*/ 289 h 289"/>
                      </a:gdLst>
                      <a:ahLst/>
                      <a:cxnLst>
                        <a:cxn ang="T10">
                          <a:pos x="T0" y="T1"/>
                        </a:cxn>
                        <a:cxn ang="T11">
                          <a:pos x="T2" y="T3"/>
                        </a:cxn>
                        <a:cxn ang="T12">
                          <a:pos x="T4" y="T5"/>
                        </a:cxn>
                        <a:cxn ang="T13">
                          <a:pos x="T6" y="T7"/>
                        </a:cxn>
                        <a:cxn ang="T14">
                          <a:pos x="T8" y="T9"/>
                        </a:cxn>
                      </a:cxnLst>
                      <a:rect l="T15" t="T16" r="T17" b="T18"/>
                      <a:pathLst>
                        <a:path w="211" h="289">
                          <a:moveTo>
                            <a:pt x="0" y="0"/>
                          </a:moveTo>
                          <a:lnTo>
                            <a:pt x="0" y="150"/>
                          </a:lnTo>
                          <a:lnTo>
                            <a:pt x="0" y="87"/>
                          </a:lnTo>
                          <a:lnTo>
                            <a:pt x="87" y="87"/>
                          </a:lnTo>
                          <a:lnTo>
                            <a:pt x="210" y="288"/>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37"/>
                    <p:cNvSpPr>
                      <a:spLocks/>
                    </p:cNvSpPr>
                    <p:nvPr/>
                  </p:nvSpPr>
                  <p:spPr bwMode="auto">
                    <a:xfrm>
                      <a:off x="4710113" y="5932488"/>
                      <a:ext cx="120650" cy="274638"/>
                    </a:xfrm>
                    <a:custGeom>
                      <a:avLst/>
                      <a:gdLst>
                        <a:gd name="T0" fmla="*/ 26 w 79"/>
                        <a:gd name="T1" fmla="*/ 76 h 178"/>
                        <a:gd name="T2" fmla="*/ 26 w 79"/>
                        <a:gd name="T3" fmla="*/ 41 h 178"/>
                        <a:gd name="T4" fmla="*/ 26 w 79"/>
                        <a:gd name="T5" fmla="*/ 54 h 178"/>
                        <a:gd name="T6" fmla="*/ 13 w 79"/>
                        <a:gd name="T7" fmla="*/ 54 h 178"/>
                        <a:gd name="T8" fmla="*/ 0 w 79"/>
                        <a:gd name="T9" fmla="*/ 0 h 178"/>
                        <a:gd name="T10" fmla="*/ 0 60000 65536"/>
                        <a:gd name="T11" fmla="*/ 0 60000 65536"/>
                        <a:gd name="T12" fmla="*/ 0 60000 65536"/>
                        <a:gd name="T13" fmla="*/ 0 60000 65536"/>
                        <a:gd name="T14" fmla="*/ 0 60000 65536"/>
                        <a:gd name="T15" fmla="*/ 0 w 79"/>
                        <a:gd name="T16" fmla="*/ 0 h 178"/>
                        <a:gd name="T17" fmla="*/ 79 w 79"/>
                        <a:gd name="T18" fmla="*/ 178 h 178"/>
                      </a:gdLst>
                      <a:ahLst/>
                      <a:cxnLst>
                        <a:cxn ang="T10">
                          <a:pos x="T0" y="T1"/>
                        </a:cxn>
                        <a:cxn ang="T11">
                          <a:pos x="T2" y="T3"/>
                        </a:cxn>
                        <a:cxn ang="T12">
                          <a:pos x="T4" y="T5"/>
                        </a:cxn>
                        <a:cxn ang="T13">
                          <a:pos x="T6" y="T7"/>
                        </a:cxn>
                        <a:cxn ang="T14">
                          <a:pos x="T8" y="T9"/>
                        </a:cxn>
                      </a:cxnLst>
                      <a:rect l="T15" t="T16" r="T17" b="T18"/>
                      <a:pathLst>
                        <a:path w="79" h="178">
                          <a:moveTo>
                            <a:pt x="78" y="177"/>
                          </a:moveTo>
                          <a:lnTo>
                            <a:pt x="78" y="90"/>
                          </a:lnTo>
                          <a:lnTo>
                            <a:pt x="78" y="129"/>
                          </a:lnTo>
                          <a:lnTo>
                            <a:pt x="30" y="129"/>
                          </a:ln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Rectangle 110"/>
                    <p:cNvSpPr>
                      <a:spLocks noChangeArrowheads="1"/>
                    </p:cNvSpPr>
                    <p:nvPr/>
                  </p:nvSpPr>
                  <p:spPr bwMode="auto">
                    <a:xfrm>
                      <a:off x="4691063" y="5607050"/>
                      <a:ext cx="279400"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dirty="0">
                          <a:latin typeface="Times New Roman" pitchFamily="18" charset="0"/>
                        </a:rPr>
                        <a:t>AEPA</a:t>
                      </a:r>
                    </a:p>
                  </p:txBody>
                </p:sp>
                <p:sp>
                  <p:nvSpPr>
                    <p:cNvPr id="109" name="Rectangle 113"/>
                    <p:cNvSpPr>
                      <a:spLocks noChangeArrowheads="1"/>
                    </p:cNvSpPr>
                    <p:nvPr/>
                  </p:nvSpPr>
                  <p:spPr bwMode="auto">
                    <a:xfrm>
                      <a:off x="5045075" y="5937250"/>
                      <a:ext cx="385763"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FAWRA</a:t>
                      </a:r>
                    </a:p>
                  </p:txBody>
                </p:sp>
                <p:sp>
                  <p:nvSpPr>
                    <p:cNvPr id="110" name="Rectangle 114"/>
                    <p:cNvSpPr>
                      <a:spLocks noChangeArrowheads="1"/>
                    </p:cNvSpPr>
                    <p:nvPr/>
                  </p:nvSpPr>
                  <p:spPr bwMode="auto">
                    <a:xfrm>
                      <a:off x="4117975" y="5899150"/>
                      <a:ext cx="312738"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MBCA</a:t>
                      </a:r>
                    </a:p>
                  </p:txBody>
                </p:sp>
                <p:sp>
                  <p:nvSpPr>
                    <p:cNvPr id="111" name="Rectangle 115"/>
                    <p:cNvSpPr>
                      <a:spLocks noChangeArrowheads="1"/>
                    </p:cNvSpPr>
                    <p:nvPr/>
                  </p:nvSpPr>
                  <p:spPr bwMode="auto">
                    <a:xfrm>
                      <a:off x="3540125" y="5927725"/>
                      <a:ext cx="193675"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NPS</a:t>
                      </a:r>
                    </a:p>
                  </p:txBody>
                </p:sp>
                <p:sp>
                  <p:nvSpPr>
                    <p:cNvPr id="118" name="Rectangle 122"/>
                    <p:cNvSpPr>
                      <a:spLocks noChangeArrowheads="1"/>
                    </p:cNvSpPr>
                    <p:nvPr/>
                  </p:nvSpPr>
                  <p:spPr bwMode="auto">
                    <a:xfrm>
                      <a:off x="3948265" y="5541963"/>
                      <a:ext cx="312586" cy="2473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eaLnBrk="0" hangingPunct="0">
                        <a:lnSpc>
                          <a:spcPct val="67000"/>
                        </a:lnSpc>
                      </a:pPr>
                      <a:r>
                        <a:rPr lang="en-US" sz="800" b="1" dirty="0">
                          <a:latin typeface="Times New Roman" pitchFamily="18" charset="0"/>
                        </a:rPr>
                        <a:t>TA</a:t>
                      </a:r>
                    </a:p>
                    <a:p>
                      <a:pPr algn="r" eaLnBrk="0" hangingPunct="0">
                        <a:lnSpc>
                          <a:spcPct val="67000"/>
                        </a:lnSpc>
                      </a:pPr>
                      <a:r>
                        <a:rPr lang="en-US" sz="800" b="1" dirty="0">
                          <a:latin typeface="Times New Roman" pitchFamily="18" charset="0"/>
                        </a:rPr>
                        <a:t>FWCA</a:t>
                      </a:r>
                    </a:p>
                    <a:p>
                      <a:pPr algn="r" eaLnBrk="0" hangingPunct="0">
                        <a:lnSpc>
                          <a:spcPct val="67000"/>
                        </a:lnSpc>
                      </a:pPr>
                      <a:r>
                        <a:rPr lang="en-US" sz="800" b="1" dirty="0">
                          <a:latin typeface="Times New Roman" pitchFamily="18" charset="0"/>
                        </a:rPr>
                        <a:t>BPA</a:t>
                      </a:r>
                    </a:p>
                  </p:txBody>
                </p:sp>
                <p:sp>
                  <p:nvSpPr>
                    <p:cNvPr id="119" name="Rectangle 123"/>
                    <p:cNvSpPr>
                      <a:spLocks noChangeArrowheads="1"/>
                    </p:cNvSpPr>
                    <p:nvPr/>
                  </p:nvSpPr>
                  <p:spPr bwMode="auto">
                    <a:xfrm>
                      <a:off x="4865688" y="6075363"/>
                      <a:ext cx="290513" cy="1682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NLRA</a:t>
                      </a:r>
                    </a:p>
                    <a:p>
                      <a:pPr eaLnBrk="0" hangingPunct="0">
                        <a:lnSpc>
                          <a:spcPct val="67000"/>
                        </a:lnSpc>
                      </a:pPr>
                      <a:r>
                        <a:rPr lang="en-US" sz="800" b="1">
                          <a:latin typeface="Times New Roman" pitchFamily="18" charset="0"/>
                        </a:rPr>
                        <a:t>WPA</a:t>
                      </a:r>
                    </a:p>
                  </p:txBody>
                </p:sp>
              </p:grpSp>
              <p:grpSp>
                <p:nvGrpSpPr>
                  <p:cNvPr id="196" name="Group 195">
                    <a:extLst>
                      <a:ext uri="{FF2B5EF4-FFF2-40B4-BE49-F238E27FC236}">
                        <a16:creationId xmlns:a16="http://schemas.microsoft.com/office/drawing/2014/main" id="{3314C88F-73B8-44F8-A210-50F35972139E}"/>
                      </a:ext>
                    </a:extLst>
                  </p:cNvPr>
                  <p:cNvGrpSpPr/>
                  <p:nvPr/>
                </p:nvGrpSpPr>
                <p:grpSpPr>
                  <a:xfrm>
                    <a:off x="5437188" y="4929188"/>
                    <a:ext cx="928687" cy="447675"/>
                    <a:chOff x="5437188" y="4929188"/>
                    <a:chExt cx="928687" cy="447675"/>
                  </a:xfrm>
                </p:grpSpPr>
                <p:sp>
                  <p:nvSpPr>
                    <p:cNvPr id="19" name="Line 19"/>
                    <p:cNvSpPr>
                      <a:spLocks noChangeShapeType="1"/>
                    </p:cNvSpPr>
                    <p:nvPr/>
                  </p:nvSpPr>
                  <p:spPr bwMode="auto">
                    <a:xfrm>
                      <a:off x="6245225" y="5116513"/>
                      <a:ext cx="120650" cy="1365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Rectangle 104"/>
                    <p:cNvSpPr>
                      <a:spLocks noChangeArrowheads="1"/>
                    </p:cNvSpPr>
                    <p:nvPr/>
                  </p:nvSpPr>
                  <p:spPr bwMode="auto">
                    <a:xfrm>
                      <a:off x="5885433" y="5010149"/>
                      <a:ext cx="444500"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FCMHSA</a:t>
                      </a:r>
                    </a:p>
                  </p:txBody>
                </p:sp>
                <p:sp>
                  <p:nvSpPr>
                    <p:cNvPr id="120" name="Rectangle 124"/>
                    <p:cNvSpPr>
                      <a:spLocks noChangeArrowheads="1"/>
                    </p:cNvSpPr>
                    <p:nvPr/>
                  </p:nvSpPr>
                  <p:spPr bwMode="auto">
                    <a:xfrm>
                      <a:off x="5437188" y="4933950"/>
                      <a:ext cx="257175" cy="1682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eaLnBrk="0" hangingPunct="0">
                        <a:lnSpc>
                          <a:spcPct val="67000"/>
                        </a:lnSpc>
                      </a:pPr>
                      <a:r>
                        <a:rPr lang="en-US" sz="800" b="1">
                          <a:latin typeface="Times New Roman" pitchFamily="18" charset="0"/>
                        </a:rPr>
                        <a:t>AQA</a:t>
                      </a:r>
                    </a:p>
                    <a:p>
                      <a:pPr algn="r" eaLnBrk="0" hangingPunct="0">
                        <a:lnSpc>
                          <a:spcPct val="67000"/>
                        </a:lnSpc>
                      </a:pPr>
                      <a:r>
                        <a:rPr lang="en-US" sz="800" b="1">
                          <a:latin typeface="Times New Roman" pitchFamily="18" charset="0"/>
                        </a:rPr>
                        <a:t>FOIA</a:t>
                      </a:r>
                    </a:p>
                  </p:txBody>
                </p:sp>
                <p:sp>
                  <p:nvSpPr>
                    <p:cNvPr id="129" name="Freeform 133"/>
                    <p:cNvSpPr>
                      <a:spLocks/>
                    </p:cNvSpPr>
                    <p:nvPr/>
                  </p:nvSpPr>
                  <p:spPr bwMode="auto">
                    <a:xfrm>
                      <a:off x="5710238" y="4929188"/>
                      <a:ext cx="585788" cy="447675"/>
                    </a:xfrm>
                    <a:custGeom>
                      <a:avLst/>
                      <a:gdLst>
                        <a:gd name="T0" fmla="*/ 0 w 382"/>
                        <a:gd name="T1" fmla="*/ 0 h 289"/>
                        <a:gd name="T2" fmla="*/ 0 w 382"/>
                        <a:gd name="T3" fmla="*/ 50 h 289"/>
                        <a:gd name="T4" fmla="*/ 0 w 382"/>
                        <a:gd name="T5" fmla="*/ 20 h 289"/>
                        <a:gd name="T6" fmla="*/ 22 w 382"/>
                        <a:gd name="T7" fmla="*/ 20 h 289"/>
                        <a:gd name="T8" fmla="*/ 135 w 382"/>
                        <a:gd name="T9" fmla="*/ 138 h 289"/>
                        <a:gd name="T10" fmla="*/ 0 60000 65536"/>
                        <a:gd name="T11" fmla="*/ 0 60000 65536"/>
                        <a:gd name="T12" fmla="*/ 0 60000 65536"/>
                        <a:gd name="T13" fmla="*/ 0 60000 65536"/>
                        <a:gd name="T14" fmla="*/ 0 60000 65536"/>
                        <a:gd name="T15" fmla="*/ 0 w 382"/>
                        <a:gd name="T16" fmla="*/ 0 h 289"/>
                        <a:gd name="T17" fmla="*/ 382 w 382"/>
                        <a:gd name="T18" fmla="*/ 289 h 289"/>
                      </a:gdLst>
                      <a:ahLst/>
                      <a:cxnLst>
                        <a:cxn ang="T10">
                          <a:pos x="T0" y="T1"/>
                        </a:cxn>
                        <a:cxn ang="T11">
                          <a:pos x="T2" y="T3"/>
                        </a:cxn>
                        <a:cxn ang="T12">
                          <a:pos x="T4" y="T5"/>
                        </a:cxn>
                        <a:cxn ang="T13">
                          <a:pos x="T6" y="T7"/>
                        </a:cxn>
                        <a:cxn ang="T14">
                          <a:pos x="T8" y="T9"/>
                        </a:cxn>
                      </a:cxnLst>
                      <a:rect l="T15" t="T16" r="T17" b="T18"/>
                      <a:pathLst>
                        <a:path w="382" h="289">
                          <a:moveTo>
                            <a:pt x="0" y="0"/>
                          </a:moveTo>
                          <a:lnTo>
                            <a:pt x="0" y="99"/>
                          </a:lnTo>
                          <a:lnTo>
                            <a:pt x="0" y="48"/>
                          </a:lnTo>
                          <a:lnTo>
                            <a:pt x="60" y="48"/>
                          </a:lnTo>
                          <a:lnTo>
                            <a:pt x="381" y="288"/>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98" name="Group 197">
                    <a:extLst>
                      <a:ext uri="{FF2B5EF4-FFF2-40B4-BE49-F238E27FC236}">
                        <a16:creationId xmlns:a16="http://schemas.microsoft.com/office/drawing/2014/main" id="{4DCD71B5-653E-4980-B1C6-AF63D9F9FEF4}"/>
                      </a:ext>
                    </a:extLst>
                  </p:cNvPr>
                  <p:cNvGrpSpPr/>
                  <p:nvPr/>
                </p:nvGrpSpPr>
                <p:grpSpPr>
                  <a:xfrm>
                    <a:off x="5040313" y="1625600"/>
                    <a:ext cx="3482975" cy="1906588"/>
                    <a:chOff x="5040313" y="1625600"/>
                    <a:chExt cx="3482975" cy="1906588"/>
                  </a:xfrm>
                </p:grpSpPr>
                <p:sp>
                  <p:nvSpPr>
                    <p:cNvPr id="5" name="Line 5"/>
                    <p:cNvSpPr>
                      <a:spLocks noChangeShapeType="1"/>
                    </p:cNvSpPr>
                    <p:nvPr/>
                  </p:nvSpPr>
                  <p:spPr bwMode="auto">
                    <a:xfrm>
                      <a:off x="7254875" y="2686050"/>
                      <a:ext cx="147638" cy="1587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6"/>
                    <p:cNvSpPr>
                      <a:spLocks noChangeShapeType="1"/>
                    </p:cNvSpPr>
                    <p:nvPr/>
                  </p:nvSpPr>
                  <p:spPr bwMode="auto">
                    <a:xfrm>
                      <a:off x="7162800" y="3108325"/>
                      <a:ext cx="139700" cy="1730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7"/>
                    <p:cNvSpPr>
                      <a:spLocks noChangeShapeType="1"/>
                    </p:cNvSpPr>
                    <p:nvPr/>
                  </p:nvSpPr>
                  <p:spPr bwMode="auto">
                    <a:xfrm>
                      <a:off x="6864350" y="3354388"/>
                      <a:ext cx="180975" cy="1778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Freeform 9"/>
                    <p:cNvSpPr>
                      <a:spLocks/>
                    </p:cNvSpPr>
                    <p:nvPr/>
                  </p:nvSpPr>
                  <p:spPr bwMode="auto">
                    <a:xfrm>
                      <a:off x="7483475" y="1825625"/>
                      <a:ext cx="431800" cy="1249363"/>
                    </a:xfrm>
                    <a:custGeom>
                      <a:avLst/>
                      <a:gdLst>
                        <a:gd name="T0" fmla="*/ 85 w 283"/>
                        <a:gd name="T1" fmla="*/ 367 h 808"/>
                        <a:gd name="T2" fmla="*/ 85 w 283"/>
                        <a:gd name="T3" fmla="*/ 0 h 808"/>
                        <a:gd name="T4" fmla="*/ 85 w 283"/>
                        <a:gd name="T5" fmla="*/ 155 h 808"/>
                        <a:gd name="T6" fmla="*/ 0 w 283"/>
                        <a:gd name="T7" fmla="*/ 155 h 808"/>
                        <a:gd name="T8" fmla="*/ 0 60000 65536"/>
                        <a:gd name="T9" fmla="*/ 0 60000 65536"/>
                        <a:gd name="T10" fmla="*/ 0 60000 65536"/>
                        <a:gd name="T11" fmla="*/ 0 60000 65536"/>
                        <a:gd name="T12" fmla="*/ 0 w 283"/>
                        <a:gd name="T13" fmla="*/ 0 h 808"/>
                        <a:gd name="T14" fmla="*/ 283 w 283"/>
                        <a:gd name="T15" fmla="*/ 808 h 808"/>
                      </a:gdLst>
                      <a:ahLst/>
                      <a:cxnLst>
                        <a:cxn ang="T8">
                          <a:pos x="T0" y="T1"/>
                        </a:cxn>
                        <a:cxn ang="T9">
                          <a:pos x="T2" y="T3"/>
                        </a:cxn>
                        <a:cxn ang="T10">
                          <a:pos x="T4" y="T5"/>
                        </a:cxn>
                        <a:cxn ang="T11">
                          <a:pos x="T6" y="T7"/>
                        </a:cxn>
                      </a:cxnLst>
                      <a:rect l="T12" t="T13" r="T14" b="T15"/>
                      <a:pathLst>
                        <a:path w="283" h="808">
                          <a:moveTo>
                            <a:pt x="282" y="807"/>
                          </a:moveTo>
                          <a:lnTo>
                            <a:pt x="282" y="0"/>
                          </a:lnTo>
                          <a:lnTo>
                            <a:pt x="282" y="341"/>
                          </a:lnTo>
                          <a:lnTo>
                            <a:pt x="0" y="341"/>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p:cNvSpPr>
                      <a:spLocks/>
                    </p:cNvSpPr>
                    <p:nvPr/>
                  </p:nvSpPr>
                  <p:spPr bwMode="auto">
                    <a:xfrm>
                      <a:off x="7267575" y="3282950"/>
                      <a:ext cx="642938" cy="122238"/>
                    </a:xfrm>
                    <a:custGeom>
                      <a:avLst/>
                      <a:gdLst>
                        <a:gd name="T0" fmla="*/ 131 w 421"/>
                        <a:gd name="T1" fmla="*/ 0 h 79"/>
                        <a:gd name="T2" fmla="*/ 131 w 421"/>
                        <a:gd name="T3" fmla="*/ 38 h 79"/>
                        <a:gd name="T4" fmla="*/ 131 w 421"/>
                        <a:gd name="T5" fmla="*/ 19 h 79"/>
                        <a:gd name="T6" fmla="*/ 0 w 421"/>
                        <a:gd name="T7" fmla="*/ 34 h 79"/>
                        <a:gd name="T8" fmla="*/ 0 60000 65536"/>
                        <a:gd name="T9" fmla="*/ 0 60000 65536"/>
                        <a:gd name="T10" fmla="*/ 0 60000 65536"/>
                        <a:gd name="T11" fmla="*/ 0 60000 65536"/>
                        <a:gd name="T12" fmla="*/ 0 w 421"/>
                        <a:gd name="T13" fmla="*/ 0 h 79"/>
                        <a:gd name="T14" fmla="*/ 421 w 421"/>
                        <a:gd name="T15" fmla="*/ 79 h 79"/>
                      </a:gdLst>
                      <a:ahLst/>
                      <a:cxnLst>
                        <a:cxn ang="T8">
                          <a:pos x="T0" y="T1"/>
                        </a:cxn>
                        <a:cxn ang="T9">
                          <a:pos x="T2" y="T3"/>
                        </a:cxn>
                        <a:cxn ang="T10">
                          <a:pos x="T4" y="T5"/>
                        </a:cxn>
                        <a:cxn ang="T11">
                          <a:pos x="T6" y="T7"/>
                        </a:cxn>
                      </a:cxnLst>
                      <a:rect l="T12" t="T13" r="T14" b="T15"/>
                      <a:pathLst>
                        <a:path w="421" h="79">
                          <a:moveTo>
                            <a:pt x="420" y="0"/>
                          </a:moveTo>
                          <a:lnTo>
                            <a:pt x="420" y="78"/>
                          </a:lnTo>
                          <a:lnTo>
                            <a:pt x="420" y="36"/>
                          </a:lnTo>
                          <a:lnTo>
                            <a:pt x="0" y="69"/>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p:cNvSpPr>
                      <a:spLocks/>
                    </p:cNvSpPr>
                    <p:nvPr/>
                  </p:nvSpPr>
                  <p:spPr bwMode="auto">
                    <a:xfrm>
                      <a:off x="6753225" y="2981325"/>
                      <a:ext cx="436563" cy="455613"/>
                    </a:xfrm>
                    <a:custGeom>
                      <a:avLst/>
                      <a:gdLst>
                        <a:gd name="T0" fmla="*/ 0 w 286"/>
                        <a:gd name="T1" fmla="*/ 0 h 295"/>
                        <a:gd name="T2" fmla="*/ 0 w 286"/>
                        <a:gd name="T3" fmla="*/ 51 h 295"/>
                        <a:gd name="T4" fmla="*/ 0 w 286"/>
                        <a:gd name="T5" fmla="*/ 18 h 295"/>
                        <a:gd name="T6" fmla="*/ 31 w 286"/>
                        <a:gd name="T7" fmla="*/ 18 h 295"/>
                        <a:gd name="T8" fmla="*/ 88 w 286"/>
                        <a:gd name="T9" fmla="*/ 128 h 295"/>
                        <a:gd name="T10" fmla="*/ 0 60000 65536"/>
                        <a:gd name="T11" fmla="*/ 0 60000 65536"/>
                        <a:gd name="T12" fmla="*/ 0 60000 65536"/>
                        <a:gd name="T13" fmla="*/ 0 60000 65536"/>
                        <a:gd name="T14" fmla="*/ 0 60000 65536"/>
                        <a:gd name="T15" fmla="*/ 0 w 286"/>
                        <a:gd name="T16" fmla="*/ 0 h 295"/>
                        <a:gd name="T17" fmla="*/ 286 w 286"/>
                        <a:gd name="T18" fmla="*/ 295 h 295"/>
                      </a:gdLst>
                      <a:ahLst/>
                      <a:cxnLst>
                        <a:cxn ang="T10">
                          <a:pos x="T0" y="T1"/>
                        </a:cxn>
                        <a:cxn ang="T11">
                          <a:pos x="T2" y="T3"/>
                        </a:cxn>
                        <a:cxn ang="T12">
                          <a:pos x="T4" y="T5"/>
                        </a:cxn>
                        <a:cxn ang="T13">
                          <a:pos x="T6" y="T7"/>
                        </a:cxn>
                        <a:cxn ang="T14">
                          <a:pos x="T8" y="T9"/>
                        </a:cxn>
                      </a:cxnLst>
                      <a:rect l="T15" t="T16" r="T17" b="T18"/>
                      <a:pathLst>
                        <a:path w="286" h="295">
                          <a:moveTo>
                            <a:pt x="0" y="0"/>
                          </a:moveTo>
                          <a:lnTo>
                            <a:pt x="0" y="117"/>
                          </a:lnTo>
                          <a:lnTo>
                            <a:pt x="0" y="48"/>
                          </a:lnTo>
                          <a:lnTo>
                            <a:pt x="93" y="48"/>
                          </a:lnTo>
                          <a:lnTo>
                            <a:pt x="285" y="294"/>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Rectangle 85"/>
                    <p:cNvSpPr>
                      <a:spLocks noChangeArrowheads="1"/>
                    </p:cNvSpPr>
                    <p:nvPr/>
                  </p:nvSpPr>
                  <p:spPr bwMode="auto">
                    <a:xfrm>
                      <a:off x="5040313" y="1903413"/>
                      <a:ext cx="1027113" cy="10922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algn="r" eaLnBrk="0" hangingPunct="0">
                        <a:lnSpc>
                          <a:spcPct val="67000"/>
                        </a:lnSpc>
                      </a:pPr>
                      <a:r>
                        <a:rPr lang="en-US" sz="800" b="1" dirty="0">
                          <a:latin typeface="Times New Roman" pitchFamily="18" charset="0"/>
                        </a:rPr>
                        <a:t>AMFA</a:t>
                      </a:r>
                    </a:p>
                    <a:p>
                      <a:pPr algn="r" eaLnBrk="0" hangingPunct="0">
                        <a:lnSpc>
                          <a:spcPct val="67000"/>
                        </a:lnSpc>
                      </a:pPr>
                      <a:r>
                        <a:rPr lang="en-US" sz="800" b="1" dirty="0">
                          <a:latin typeface="Times New Roman" pitchFamily="18" charset="0"/>
                        </a:rPr>
                        <a:t>ARPAA</a:t>
                      </a:r>
                    </a:p>
                    <a:p>
                      <a:pPr algn="r" eaLnBrk="0" hangingPunct="0">
                        <a:lnSpc>
                          <a:spcPct val="67000"/>
                        </a:lnSpc>
                      </a:pPr>
                      <a:r>
                        <a:rPr lang="en-US" sz="800" b="1" dirty="0">
                          <a:latin typeface="Times New Roman" pitchFamily="18" charset="0"/>
                        </a:rPr>
                        <a:t>AJA</a:t>
                      </a:r>
                    </a:p>
                    <a:p>
                      <a:pPr algn="r" eaLnBrk="0" hangingPunct="0">
                        <a:lnSpc>
                          <a:spcPct val="67000"/>
                        </a:lnSpc>
                      </a:pPr>
                      <a:r>
                        <a:rPr lang="en-US" sz="800" b="1" dirty="0">
                          <a:latin typeface="Times New Roman" pitchFamily="18" charset="0"/>
                        </a:rPr>
                        <a:t>ASBCAA</a:t>
                      </a:r>
                    </a:p>
                    <a:p>
                      <a:pPr algn="r" eaLnBrk="0" hangingPunct="0">
                        <a:lnSpc>
                          <a:spcPct val="67000"/>
                        </a:lnSpc>
                      </a:pPr>
                      <a:r>
                        <a:rPr lang="en-US" sz="800" b="1" dirty="0">
                          <a:latin typeface="Times New Roman" pitchFamily="18" charset="0"/>
                        </a:rPr>
                        <a:t>ESAA-AECA</a:t>
                      </a:r>
                    </a:p>
                    <a:p>
                      <a:pPr algn="r" eaLnBrk="0" hangingPunct="0">
                        <a:lnSpc>
                          <a:spcPct val="67000"/>
                        </a:lnSpc>
                      </a:pPr>
                      <a:r>
                        <a:rPr lang="en-US" sz="800" b="1" dirty="0">
                          <a:latin typeface="Times New Roman" pitchFamily="18" charset="0"/>
                        </a:rPr>
                        <a:t>FFRAA</a:t>
                      </a:r>
                    </a:p>
                    <a:p>
                      <a:pPr algn="r" eaLnBrk="0" hangingPunct="0">
                        <a:lnSpc>
                          <a:spcPct val="67000"/>
                        </a:lnSpc>
                      </a:pPr>
                      <a:r>
                        <a:rPr lang="en-US" sz="800" b="1" dirty="0">
                          <a:latin typeface="Times New Roman" pitchFamily="18" charset="0"/>
                        </a:rPr>
                        <a:t>FEAPRA</a:t>
                      </a:r>
                    </a:p>
                    <a:p>
                      <a:pPr algn="r" eaLnBrk="0" hangingPunct="0">
                        <a:lnSpc>
                          <a:spcPct val="67000"/>
                        </a:lnSpc>
                      </a:pPr>
                      <a:r>
                        <a:rPr lang="en-US" sz="800" b="1" dirty="0">
                          <a:latin typeface="Times New Roman" pitchFamily="18" charset="0"/>
                        </a:rPr>
                        <a:t>IRA</a:t>
                      </a:r>
                    </a:p>
                    <a:p>
                      <a:pPr algn="r" eaLnBrk="0" hangingPunct="0">
                        <a:lnSpc>
                          <a:spcPct val="67000"/>
                        </a:lnSpc>
                      </a:pPr>
                      <a:r>
                        <a:rPr lang="en-US" sz="800" b="1" dirty="0">
                          <a:latin typeface="Times New Roman" pitchFamily="18" charset="0"/>
                        </a:rPr>
                        <a:t>NWPAA</a:t>
                      </a:r>
                    </a:p>
                    <a:p>
                      <a:pPr algn="r" eaLnBrk="0" hangingPunct="0">
                        <a:lnSpc>
                          <a:spcPct val="67000"/>
                        </a:lnSpc>
                      </a:pPr>
                      <a:r>
                        <a:rPr lang="en-US" sz="800" b="1" dirty="0">
                          <a:latin typeface="Times New Roman" pitchFamily="18" charset="0"/>
                        </a:rPr>
                        <a:t>CODRA/NMSPAA</a:t>
                      </a:r>
                    </a:p>
                    <a:p>
                      <a:pPr algn="r" eaLnBrk="0" hangingPunct="0">
                        <a:lnSpc>
                          <a:spcPct val="67000"/>
                        </a:lnSpc>
                      </a:pPr>
                      <a:r>
                        <a:rPr lang="en-US" sz="800" b="1" dirty="0">
                          <a:latin typeface="Times New Roman" pitchFamily="18" charset="0"/>
                        </a:rPr>
                        <a:t>FCRPA</a:t>
                      </a:r>
                    </a:p>
                    <a:p>
                      <a:pPr algn="r" eaLnBrk="0" hangingPunct="0">
                        <a:lnSpc>
                          <a:spcPct val="67000"/>
                        </a:lnSpc>
                      </a:pPr>
                      <a:r>
                        <a:rPr lang="en-US" sz="800" b="1" dirty="0">
                          <a:latin typeface="Times New Roman" pitchFamily="18" charset="0"/>
                        </a:rPr>
                        <a:t>MMPAA</a:t>
                      </a:r>
                    </a:p>
                  </p:txBody>
                </p:sp>
                <p:sp>
                  <p:nvSpPr>
                    <p:cNvPr id="85" name="Rectangle 89"/>
                    <p:cNvSpPr>
                      <a:spLocks noChangeArrowheads="1"/>
                    </p:cNvSpPr>
                    <p:nvPr/>
                  </p:nvSpPr>
                  <p:spPr bwMode="auto">
                    <a:xfrm>
                      <a:off x="7378141" y="1625600"/>
                      <a:ext cx="542925" cy="4318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lnSpc>
                          <a:spcPct val="67000"/>
                        </a:lnSpc>
                      </a:pPr>
                      <a:r>
                        <a:rPr lang="en-US" sz="800" b="1" dirty="0">
                          <a:latin typeface="Times New Roman" pitchFamily="18" charset="0"/>
                        </a:rPr>
                        <a:t>EPACT</a:t>
                      </a:r>
                    </a:p>
                    <a:p>
                      <a:pPr eaLnBrk="0" hangingPunct="0">
                        <a:lnSpc>
                          <a:spcPct val="67000"/>
                        </a:lnSpc>
                      </a:pPr>
                      <a:r>
                        <a:rPr lang="en-US" sz="800" b="1" dirty="0">
                          <a:latin typeface="Times New Roman" pitchFamily="18" charset="0"/>
                        </a:rPr>
                        <a:t>FFCA</a:t>
                      </a:r>
                    </a:p>
                    <a:p>
                      <a:pPr eaLnBrk="0" hangingPunct="0">
                        <a:lnSpc>
                          <a:spcPct val="67000"/>
                        </a:lnSpc>
                      </a:pPr>
                      <a:r>
                        <a:rPr lang="en-US" sz="800" b="1" dirty="0">
                          <a:latin typeface="Times New Roman" pitchFamily="18" charset="0"/>
                        </a:rPr>
                        <a:t>CERFA</a:t>
                      </a:r>
                    </a:p>
                    <a:p>
                      <a:pPr eaLnBrk="0" hangingPunct="0">
                        <a:lnSpc>
                          <a:spcPct val="67000"/>
                        </a:lnSpc>
                      </a:pPr>
                      <a:r>
                        <a:rPr lang="en-US" sz="800" b="1" dirty="0">
                          <a:latin typeface="Times New Roman" pitchFamily="18" charset="0"/>
                        </a:rPr>
                        <a:t>CRAA</a:t>
                      </a:r>
                    </a:p>
                  </p:txBody>
                </p:sp>
                <p:sp>
                  <p:nvSpPr>
                    <p:cNvPr id="86" name="Rectangle 90"/>
                    <p:cNvSpPr>
                      <a:spLocks noChangeArrowheads="1"/>
                    </p:cNvSpPr>
                    <p:nvPr/>
                  </p:nvSpPr>
                  <p:spPr bwMode="auto">
                    <a:xfrm>
                      <a:off x="7872413" y="1803400"/>
                      <a:ext cx="650875" cy="14224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lnSpc>
                          <a:spcPct val="67000"/>
                        </a:lnSpc>
                      </a:pPr>
                      <a:r>
                        <a:rPr lang="en-US" sz="800" b="1">
                          <a:latin typeface="Times New Roman" pitchFamily="18" charset="0"/>
                        </a:rPr>
                        <a:t>PPA</a:t>
                      </a:r>
                    </a:p>
                    <a:p>
                      <a:pPr eaLnBrk="0" hangingPunct="0">
                        <a:lnSpc>
                          <a:spcPct val="67000"/>
                        </a:lnSpc>
                      </a:pPr>
                      <a:r>
                        <a:rPr lang="en-US" sz="800" b="1">
                          <a:latin typeface="Times New Roman" pitchFamily="18" charset="0"/>
                        </a:rPr>
                        <a:t>PPVA</a:t>
                      </a:r>
                    </a:p>
                    <a:p>
                      <a:pPr eaLnBrk="0" hangingPunct="0">
                        <a:lnSpc>
                          <a:spcPct val="67000"/>
                        </a:lnSpc>
                      </a:pPr>
                      <a:r>
                        <a:rPr lang="en-US" sz="800" b="1">
                          <a:latin typeface="Times New Roman" pitchFamily="18" charset="0"/>
                        </a:rPr>
                        <a:t>IEREA</a:t>
                      </a:r>
                    </a:p>
                    <a:p>
                      <a:pPr eaLnBrk="0" hangingPunct="0">
                        <a:lnSpc>
                          <a:spcPct val="67000"/>
                        </a:lnSpc>
                      </a:pPr>
                      <a:r>
                        <a:rPr lang="en-US" sz="800" b="1">
                          <a:latin typeface="Times New Roman" pitchFamily="18" charset="0"/>
                        </a:rPr>
                        <a:t>ANTPA</a:t>
                      </a:r>
                    </a:p>
                    <a:p>
                      <a:pPr eaLnBrk="0" hangingPunct="0">
                        <a:lnSpc>
                          <a:spcPct val="67000"/>
                        </a:lnSpc>
                      </a:pPr>
                      <a:r>
                        <a:rPr lang="en-US" sz="800" b="1">
                          <a:latin typeface="Times New Roman" pitchFamily="18" charset="0"/>
                        </a:rPr>
                        <a:t>GLCPA</a:t>
                      </a:r>
                    </a:p>
                    <a:p>
                      <a:pPr eaLnBrk="0" hangingPunct="0">
                        <a:lnSpc>
                          <a:spcPct val="67000"/>
                        </a:lnSpc>
                      </a:pPr>
                      <a:r>
                        <a:rPr lang="en-US" sz="800" b="1">
                          <a:latin typeface="Times New Roman" pitchFamily="18" charset="0"/>
                        </a:rPr>
                        <a:t>ABA</a:t>
                      </a:r>
                    </a:p>
                    <a:p>
                      <a:pPr eaLnBrk="0" hangingPunct="0">
                        <a:lnSpc>
                          <a:spcPct val="67000"/>
                        </a:lnSpc>
                      </a:pPr>
                      <a:r>
                        <a:rPr lang="en-US" sz="800" b="1">
                          <a:latin typeface="Times New Roman" pitchFamily="18" charset="0"/>
                        </a:rPr>
                        <a:t>CZARA</a:t>
                      </a:r>
                    </a:p>
                    <a:p>
                      <a:pPr eaLnBrk="0" hangingPunct="0">
                        <a:lnSpc>
                          <a:spcPct val="67000"/>
                        </a:lnSpc>
                      </a:pPr>
                      <a:r>
                        <a:rPr lang="en-US" sz="800" b="1">
                          <a:latin typeface="Times New Roman" pitchFamily="18" charset="0"/>
                        </a:rPr>
                        <a:t>WRDA</a:t>
                      </a:r>
                    </a:p>
                    <a:p>
                      <a:pPr eaLnBrk="0" hangingPunct="0">
                        <a:lnSpc>
                          <a:spcPct val="67000"/>
                        </a:lnSpc>
                      </a:pPr>
                      <a:r>
                        <a:rPr lang="en-US" sz="800" b="1">
                          <a:latin typeface="Times New Roman" pitchFamily="18" charset="0"/>
                        </a:rPr>
                        <a:t>EDP</a:t>
                      </a:r>
                    </a:p>
                    <a:p>
                      <a:pPr eaLnBrk="0" hangingPunct="0">
                        <a:lnSpc>
                          <a:spcPct val="67000"/>
                        </a:lnSpc>
                      </a:pPr>
                      <a:r>
                        <a:rPr lang="en-US" sz="800" b="1">
                          <a:latin typeface="Times New Roman" pitchFamily="18" charset="0"/>
                        </a:rPr>
                        <a:t>OPA</a:t>
                      </a:r>
                    </a:p>
                    <a:p>
                      <a:pPr eaLnBrk="0" hangingPunct="0">
                        <a:lnSpc>
                          <a:spcPct val="67000"/>
                        </a:lnSpc>
                      </a:pPr>
                      <a:r>
                        <a:rPr lang="en-US" sz="800" b="1">
                          <a:latin typeface="Times New Roman" pitchFamily="18" charset="0"/>
                        </a:rPr>
                        <a:t>RECA</a:t>
                      </a:r>
                    </a:p>
                    <a:p>
                      <a:pPr eaLnBrk="0" hangingPunct="0">
                        <a:lnSpc>
                          <a:spcPct val="67000"/>
                        </a:lnSpc>
                      </a:pPr>
                      <a:r>
                        <a:rPr lang="en-US" sz="800" b="1">
                          <a:latin typeface="Times New Roman" pitchFamily="18" charset="0"/>
                        </a:rPr>
                        <a:t>CAAA</a:t>
                      </a:r>
                    </a:p>
                    <a:p>
                      <a:pPr eaLnBrk="0" hangingPunct="0">
                        <a:lnSpc>
                          <a:spcPct val="67000"/>
                        </a:lnSpc>
                      </a:pPr>
                      <a:r>
                        <a:rPr lang="en-US" sz="800" b="1">
                          <a:latin typeface="Times New Roman" pitchFamily="18" charset="0"/>
                        </a:rPr>
                        <a:t>GCRA</a:t>
                      </a:r>
                    </a:p>
                    <a:p>
                      <a:pPr eaLnBrk="0" hangingPunct="0">
                        <a:lnSpc>
                          <a:spcPct val="67000"/>
                        </a:lnSpc>
                      </a:pPr>
                      <a:r>
                        <a:rPr lang="en-US" sz="800" b="1">
                          <a:latin typeface="Times New Roman" pitchFamily="18" charset="0"/>
                        </a:rPr>
                        <a:t>GLFWRA</a:t>
                      </a:r>
                    </a:p>
                    <a:p>
                      <a:pPr eaLnBrk="0" hangingPunct="0">
                        <a:lnSpc>
                          <a:spcPct val="67000"/>
                        </a:lnSpc>
                      </a:pPr>
                      <a:r>
                        <a:rPr lang="en-US" sz="800" b="1">
                          <a:latin typeface="Times New Roman" pitchFamily="18" charset="0"/>
                        </a:rPr>
                        <a:t>HMTUSA</a:t>
                      </a:r>
                    </a:p>
                    <a:p>
                      <a:pPr eaLnBrk="0" hangingPunct="0">
                        <a:lnSpc>
                          <a:spcPct val="67000"/>
                        </a:lnSpc>
                      </a:pPr>
                      <a:r>
                        <a:rPr lang="en-US" sz="800" b="1">
                          <a:latin typeface="Times New Roman" pitchFamily="18" charset="0"/>
                        </a:rPr>
                        <a:t>NEEA</a:t>
                      </a:r>
                    </a:p>
                  </p:txBody>
                </p:sp>
                <p:sp>
                  <p:nvSpPr>
                    <p:cNvPr id="87" name="Rectangle 91"/>
                    <p:cNvSpPr>
                      <a:spLocks noChangeArrowheads="1"/>
                    </p:cNvSpPr>
                    <p:nvPr/>
                  </p:nvSpPr>
                  <p:spPr bwMode="auto">
                    <a:xfrm>
                      <a:off x="7859713" y="3248025"/>
                      <a:ext cx="564258" cy="25468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lnSpc>
                          <a:spcPct val="67000"/>
                        </a:lnSpc>
                      </a:pPr>
                      <a:r>
                        <a:rPr lang="en-US" sz="800" b="1">
                          <a:latin typeface="Times New Roman" pitchFamily="18" charset="0"/>
                        </a:rPr>
                        <a:t>SDWAA</a:t>
                      </a:r>
                    </a:p>
                    <a:p>
                      <a:pPr eaLnBrk="0" hangingPunct="0">
                        <a:lnSpc>
                          <a:spcPct val="67000"/>
                        </a:lnSpc>
                      </a:pPr>
                      <a:r>
                        <a:rPr lang="en-US" sz="800" b="1">
                          <a:latin typeface="Times New Roman" pitchFamily="18" charset="0"/>
                        </a:rPr>
                        <a:t>SARA</a:t>
                      </a:r>
                    </a:p>
                  </p:txBody>
                </p:sp>
                <p:sp>
                  <p:nvSpPr>
                    <p:cNvPr id="93" name="Rectangle 97"/>
                    <p:cNvSpPr>
                      <a:spLocks noChangeArrowheads="1"/>
                    </p:cNvSpPr>
                    <p:nvPr/>
                  </p:nvSpPr>
                  <p:spPr bwMode="auto">
                    <a:xfrm>
                      <a:off x="7187742" y="2076450"/>
                      <a:ext cx="233821" cy="8245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eaLnBrk="0" hangingPunct="0">
                        <a:lnSpc>
                          <a:spcPct val="67000"/>
                        </a:lnSpc>
                      </a:pPr>
                      <a:r>
                        <a:rPr lang="en-US" sz="800" b="1" dirty="0">
                          <a:latin typeface="Times New Roman" pitchFamily="18" charset="0"/>
                        </a:rPr>
                        <a:t>AQA</a:t>
                      </a:r>
                    </a:p>
                  </p:txBody>
                </p:sp>
                <p:sp>
                  <p:nvSpPr>
                    <p:cNvPr id="94" name="Rectangle 98"/>
                    <p:cNvSpPr>
                      <a:spLocks noChangeArrowheads="1"/>
                    </p:cNvSpPr>
                    <p:nvPr/>
                  </p:nvSpPr>
                  <p:spPr bwMode="auto">
                    <a:xfrm>
                      <a:off x="7078663" y="2590800"/>
                      <a:ext cx="396875"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NAWCA</a:t>
                      </a:r>
                    </a:p>
                  </p:txBody>
                </p:sp>
                <p:sp>
                  <p:nvSpPr>
                    <p:cNvPr id="95" name="Rectangle 99"/>
                    <p:cNvSpPr>
                      <a:spLocks noChangeArrowheads="1"/>
                    </p:cNvSpPr>
                    <p:nvPr/>
                  </p:nvSpPr>
                  <p:spPr bwMode="auto">
                    <a:xfrm>
                      <a:off x="7042150" y="3013075"/>
                      <a:ext cx="257175"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WQA</a:t>
                      </a:r>
                    </a:p>
                  </p:txBody>
                </p:sp>
                <p:sp>
                  <p:nvSpPr>
                    <p:cNvPr id="96" name="Rectangle 100"/>
                    <p:cNvSpPr>
                      <a:spLocks noChangeArrowheads="1"/>
                    </p:cNvSpPr>
                    <p:nvPr/>
                  </p:nvSpPr>
                  <p:spPr bwMode="auto">
                    <a:xfrm>
                      <a:off x="6748463" y="3273425"/>
                      <a:ext cx="312738"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NWPA</a:t>
                      </a:r>
                    </a:p>
                  </p:txBody>
                </p:sp>
                <p:sp>
                  <p:nvSpPr>
                    <p:cNvPr id="125" name="Rectangle 129"/>
                    <p:cNvSpPr>
                      <a:spLocks noChangeArrowheads="1"/>
                    </p:cNvSpPr>
                    <p:nvPr/>
                  </p:nvSpPr>
                  <p:spPr bwMode="auto">
                    <a:xfrm>
                      <a:off x="6345238" y="2990850"/>
                      <a:ext cx="368300" cy="1682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eaLnBrk="0" hangingPunct="0">
                        <a:lnSpc>
                          <a:spcPct val="67000"/>
                        </a:lnSpc>
                      </a:pPr>
                      <a:r>
                        <a:rPr lang="en-US" sz="800" b="1">
                          <a:latin typeface="Times New Roman" pitchFamily="18" charset="0"/>
                        </a:rPr>
                        <a:t>RCRAA</a:t>
                      </a:r>
                    </a:p>
                    <a:p>
                      <a:pPr algn="r" eaLnBrk="0" hangingPunct="0">
                        <a:lnSpc>
                          <a:spcPct val="67000"/>
                        </a:lnSpc>
                      </a:pPr>
                      <a:r>
                        <a:rPr lang="en-US" sz="800" b="1">
                          <a:latin typeface="Times New Roman" pitchFamily="18" charset="0"/>
                        </a:rPr>
                        <a:t>WLDI</a:t>
                      </a:r>
                    </a:p>
                  </p:txBody>
                </p:sp>
                <p:sp>
                  <p:nvSpPr>
                    <p:cNvPr id="128" name="Freeform 132"/>
                    <p:cNvSpPr>
                      <a:spLocks/>
                    </p:cNvSpPr>
                    <p:nvPr/>
                  </p:nvSpPr>
                  <p:spPr bwMode="auto">
                    <a:xfrm>
                      <a:off x="6018213" y="1946275"/>
                      <a:ext cx="1350963" cy="966788"/>
                    </a:xfrm>
                    <a:custGeom>
                      <a:avLst/>
                      <a:gdLst>
                        <a:gd name="T0" fmla="*/ 0 w 883"/>
                        <a:gd name="T1" fmla="*/ 0 h 625"/>
                        <a:gd name="T2" fmla="*/ 0 w 883"/>
                        <a:gd name="T3" fmla="*/ 278 h 625"/>
                        <a:gd name="T4" fmla="*/ 0 w 883"/>
                        <a:gd name="T5" fmla="*/ 259 h 625"/>
                        <a:gd name="T6" fmla="*/ 271 w 883"/>
                        <a:gd name="T7" fmla="*/ 259 h 625"/>
                        <a:gd name="T8" fmla="*/ 290 w 883"/>
                        <a:gd name="T9" fmla="*/ 286 h 625"/>
                        <a:gd name="T10" fmla="*/ 0 60000 65536"/>
                        <a:gd name="T11" fmla="*/ 0 60000 65536"/>
                        <a:gd name="T12" fmla="*/ 0 60000 65536"/>
                        <a:gd name="T13" fmla="*/ 0 60000 65536"/>
                        <a:gd name="T14" fmla="*/ 0 60000 65536"/>
                        <a:gd name="T15" fmla="*/ 0 w 883"/>
                        <a:gd name="T16" fmla="*/ 0 h 625"/>
                        <a:gd name="T17" fmla="*/ 883 w 883"/>
                        <a:gd name="T18" fmla="*/ 625 h 625"/>
                      </a:gdLst>
                      <a:ahLst/>
                      <a:cxnLst>
                        <a:cxn ang="T10">
                          <a:pos x="T0" y="T1"/>
                        </a:cxn>
                        <a:cxn ang="T11">
                          <a:pos x="T2" y="T3"/>
                        </a:cxn>
                        <a:cxn ang="T12">
                          <a:pos x="T4" y="T5"/>
                        </a:cxn>
                        <a:cxn ang="T13">
                          <a:pos x="T6" y="T7"/>
                        </a:cxn>
                        <a:cxn ang="T14">
                          <a:pos x="T8" y="T9"/>
                        </a:cxn>
                      </a:cxnLst>
                      <a:rect l="T15" t="T16" r="T17" b="T18"/>
                      <a:pathLst>
                        <a:path w="883" h="625">
                          <a:moveTo>
                            <a:pt x="0" y="0"/>
                          </a:moveTo>
                          <a:lnTo>
                            <a:pt x="0" y="606"/>
                          </a:lnTo>
                          <a:lnTo>
                            <a:pt x="0" y="564"/>
                          </a:lnTo>
                          <a:lnTo>
                            <a:pt x="822" y="564"/>
                          </a:lnTo>
                          <a:lnTo>
                            <a:pt x="882" y="624"/>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Line 134"/>
                    <p:cNvSpPr>
                      <a:spLocks noChangeShapeType="1"/>
                    </p:cNvSpPr>
                    <p:nvPr/>
                  </p:nvSpPr>
                  <p:spPr bwMode="auto">
                    <a:xfrm>
                      <a:off x="7383463" y="2165350"/>
                      <a:ext cx="161925" cy="952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5" name="Group 194">
                    <a:extLst>
                      <a:ext uri="{FF2B5EF4-FFF2-40B4-BE49-F238E27FC236}">
                        <a16:creationId xmlns:a16="http://schemas.microsoft.com/office/drawing/2014/main" id="{335FACDE-AB51-49CC-95F4-CD025789C156}"/>
                      </a:ext>
                    </a:extLst>
                  </p:cNvPr>
                  <p:cNvGrpSpPr/>
                  <p:nvPr/>
                </p:nvGrpSpPr>
                <p:grpSpPr>
                  <a:xfrm>
                    <a:off x="5314950" y="5162550"/>
                    <a:ext cx="838201" cy="554038"/>
                    <a:chOff x="5314950" y="5162550"/>
                    <a:chExt cx="838201" cy="554038"/>
                  </a:xfrm>
                </p:grpSpPr>
                <p:sp>
                  <p:nvSpPr>
                    <p:cNvPr id="26" name="Line 26"/>
                    <p:cNvSpPr>
                      <a:spLocks noChangeShapeType="1"/>
                    </p:cNvSpPr>
                    <p:nvPr/>
                  </p:nvSpPr>
                  <p:spPr bwMode="auto">
                    <a:xfrm>
                      <a:off x="5665788" y="5664200"/>
                      <a:ext cx="79375" cy="5238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Rectangle 112"/>
                    <p:cNvSpPr>
                      <a:spLocks noChangeArrowheads="1"/>
                    </p:cNvSpPr>
                    <p:nvPr/>
                  </p:nvSpPr>
                  <p:spPr bwMode="auto">
                    <a:xfrm>
                      <a:off x="5476875" y="5616575"/>
                      <a:ext cx="209550"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dirty="0">
                          <a:latin typeface="Times New Roman" pitchFamily="18" charset="0"/>
                        </a:rPr>
                        <a:t>PAA</a:t>
                      </a:r>
                    </a:p>
                  </p:txBody>
                </p:sp>
                <p:sp>
                  <p:nvSpPr>
                    <p:cNvPr id="121" name="Rectangle 125"/>
                    <p:cNvSpPr>
                      <a:spLocks noChangeArrowheads="1"/>
                    </p:cNvSpPr>
                    <p:nvPr/>
                  </p:nvSpPr>
                  <p:spPr bwMode="auto">
                    <a:xfrm>
                      <a:off x="5381625" y="5175250"/>
                      <a:ext cx="312738" cy="1682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eaLnBrk="0" hangingPunct="0">
                        <a:lnSpc>
                          <a:spcPct val="67000"/>
                        </a:lnSpc>
                      </a:pPr>
                      <a:r>
                        <a:rPr lang="en-US" sz="800" b="1" dirty="0">
                          <a:latin typeface="Times New Roman" pitchFamily="18" charset="0"/>
                        </a:rPr>
                        <a:t>WRPA</a:t>
                      </a:r>
                    </a:p>
                    <a:p>
                      <a:pPr algn="r" eaLnBrk="0" hangingPunct="0">
                        <a:lnSpc>
                          <a:spcPct val="67000"/>
                        </a:lnSpc>
                      </a:pPr>
                      <a:r>
                        <a:rPr lang="en-US" sz="800" b="1" dirty="0">
                          <a:latin typeface="Times New Roman" pitchFamily="18" charset="0"/>
                        </a:rPr>
                        <a:t>AFCA</a:t>
                      </a:r>
                    </a:p>
                  </p:txBody>
                </p:sp>
                <p:sp>
                  <p:nvSpPr>
                    <p:cNvPr id="122" name="Rectangle 126"/>
                    <p:cNvSpPr>
                      <a:spLocks noChangeArrowheads="1"/>
                    </p:cNvSpPr>
                    <p:nvPr/>
                  </p:nvSpPr>
                  <p:spPr bwMode="auto">
                    <a:xfrm>
                      <a:off x="5314950" y="5416550"/>
                      <a:ext cx="379413" cy="1682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eaLnBrk="0" hangingPunct="0">
                        <a:lnSpc>
                          <a:spcPct val="67000"/>
                        </a:lnSpc>
                      </a:pPr>
                      <a:r>
                        <a:rPr lang="en-US" sz="800" b="1">
                          <a:latin typeface="Times New Roman" pitchFamily="18" charset="0"/>
                        </a:rPr>
                        <a:t>FHSA</a:t>
                      </a:r>
                    </a:p>
                    <a:p>
                      <a:pPr algn="r" eaLnBrk="0" hangingPunct="0">
                        <a:lnSpc>
                          <a:spcPct val="67000"/>
                        </a:lnSpc>
                      </a:pPr>
                      <a:r>
                        <a:rPr lang="en-US" sz="800" b="1">
                          <a:latin typeface="Times New Roman" pitchFamily="18" charset="0"/>
                        </a:rPr>
                        <a:t>NFMUA</a:t>
                      </a:r>
                    </a:p>
                  </p:txBody>
                </p:sp>
                <p:sp>
                  <p:nvSpPr>
                    <p:cNvPr id="132" name="Freeform 136"/>
                    <p:cNvSpPr>
                      <a:spLocks/>
                    </p:cNvSpPr>
                    <p:nvPr/>
                  </p:nvSpPr>
                  <p:spPr bwMode="auto">
                    <a:xfrm>
                      <a:off x="5710238" y="5162550"/>
                      <a:ext cx="442913" cy="339725"/>
                    </a:xfrm>
                    <a:custGeom>
                      <a:avLst/>
                      <a:gdLst>
                        <a:gd name="T0" fmla="*/ 0 w 289"/>
                        <a:gd name="T1" fmla="*/ 44 h 220"/>
                        <a:gd name="T2" fmla="*/ 0 w 289"/>
                        <a:gd name="T3" fmla="*/ 0 h 220"/>
                        <a:gd name="T4" fmla="*/ 0 w 289"/>
                        <a:gd name="T5" fmla="*/ 24 h 220"/>
                        <a:gd name="T6" fmla="*/ 15 w 289"/>
                        <a:gd name="T7" fmla="*/ 24 h 220"/>
                        <a:gd name="T8" fmla="*/ 99 w 289"/>
                        <a:gd name="T9" fmla="*/ 95 h 220"/>
                        <a:gd name="T10" fmla="*/ 0 60000 65536"/>
                        <a:gd name="T11" fmla="*/ 0 60000 65536"/>
                        <a:gd name="T12" fmla="*/ 0 60000 65536"/>
                        <a:gd name="T13" fmla="*/ 0 60000 65536"/>
                        <a:gd name="T14" fmla="*/ 0 60000 65536"/>
                        <a:gd name="T15" fmla="*/ 0 w 289"/>
                        <a:gd name="T16" fmla="*/ 0 h 220"/>
                        <a:gd name="T17" fmla="*/ 289 w 289"/>
                        <a:gd name="T18" fmla="*/ 220 h 220"/>
                      </a:gdLst>
                      <a:ahLst/>
                      <a:cxnLst>
                        <a:cxn ang="T10">
                          <a:pos x="T0" y="T1"/>
                        </a:cxn>
                        <a:cxn ang="T11">
                          <a:pos x="T2" y="T3"/>
                        </a:cxn>
                        <a:cxn ang="T12">
                          <a:pos x="T4" y="T5"/>
                        </a:cxn>
                        <a:cxn ang="T13">
                          <a:pos x="T6" y="T7"/>
                        </a:cxn>
                        <a:cxn ang="T14">
                          <a:pos x="T8" y="T9"/>
                        </a:cxn>
                      </a:cxnLst>
                      <a:rect l="T15" t="T16" r="T17" b="T18"/>
                      <a:pathLst>
                        <a:path w="289" h="220">
                          <a:moveTo>
                            <a:pt x="0" y="96"/>
                          </a:moveTo>
                          <a:lnTo>
                            <a:pt x="0" y="0"/>
                          </a:lnTo>
                          <a:lnTo>
                            <a:pt x="0" y="54"/>
                          </a:lnTo>
                          <a:lnTo>
                            <a:pt x="48" y="54"/>
                          </a:lnTo>
                          <a:lnTo>
                            <a:pt x="288" y="219"/>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137"/>
                    <p:cNvSpPr>
                      <a:spLocks/>
                    </p:cNvSpPr>
                    <p:nvPr/>
                  </p:nvSpPr>
                  <p:spPr bwMode="auto">
                    <a:xfrm>
                      <a:off x="5705475" y="5421313"/>
                      <a:ext cx="200025" cy="187325"/>
                    </a:xfrm>
                    <a:custGeom>
                      <a:avLst/>
                      <a:gdLst>
                        <a:gd name="T0" fmla="*/ 0 w 130"/>
                        <a:gd name="T1" fmla="*/ 0 h 121"/>
                        <a:gd name="T2" fmla="*/ 0 w 130"/>
                        <a:gd name="T3" fmla="*/ 43 h 121"/>
                        <a:gd name="T4" fmla="*/ 0 w 130"/>
                        <a:gd name="T5" fmla="*/ 20 h 121"/>
                        <a:gd name="T6" fmla="*/ 27 w 130"/>
                        <a:gd name="T7" fmla="*/ 20 h 121"/>
                        <a:gd name="T8" fmla="*/ 50 w 130"/>
                        <a:gd name="T9" fmla="*/ 56 h 121"/>
                        <a:gd name="T10" fmla="*/ 0 60000 65536"/>
                        <a:gd name="T11" fmla="*/ 0 60000 65536"/>
                        <a:gd name="T12" fmla="*/ 0 60000 65536"/>
                        <a:gd name="T13" fmla="*/ 0 60000 65536"/>
                        <a:gd name="T14" fmla="*/ 0 60000 65536"/>
                        <a:gd name="T15" fmla="*/ 0 w 130"/>
                        <a:gd name="T16" fmla="*/ 0 h 121"/>
                        <a:gd name="T17" fmla="*/ 130 w 130"/>
                        <a:gd name="T18" fmla="*/ 121 h 121"/>
                      </a:gdLst>
                      <a:ahLst/>
                      <a:cxnLst>
                        <a:cxn ang="T10">
                          <a:pos x="T0" y="T1"/>
                        </a:cxn>
                        <a:cxn ang="T11">
                          <a:pos x="T2" y="T3"/>
                        </a:cxn>
                        <a:cxn ang="T12">
                          <a:pos x="T4" y="T5"/>
                        </a:cxn>
                        <a:cxn ang="T13">
                          <a:pos x="T6" y="T7"/>
                        </a:cxn>
                        <a:cxn ang="T14">
                          <a:pos x="T8" y="T9"/>
                        </a:cxn>
                      </a:cxnLst>
                      <a:rect l="T15" t="T16" r="T17" b="T18"/>
                      <a:pathLst>
                        <a:path w="130" h="121">
                          <a:moveTo>
                            <a:pt x="0" y="0"/>
                          </a:moveTo>
                          <a:lnTo>
                            <a:pt x="0" y="87"/>
                          </a:lnTo>
                          <a:lnTo>
                            <a:pt x="0" y="42"/>
                          </a:lnTo>
                          <a:lnTo>
                            <a:pt x="66" y="42"/>
                          </a:lnTo>
                          <a:lnTo>
                            <a:pt x="129" y="12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97" name="Group 196">
                    <a:extLst>
                      <a:ext uri="{FF2B5EF4-FFF2-40B4-BE49-F238E27FC236}">
                        <a16:creationId xmlns:a16="http://schemas.microsoft.com/office/drawing/2014/main" id="{82A5B79A-C065-40E0-8E75-A0BCFBC2F828}"/>
                      </a:ext>
                    </a:extLst>
                  </p:cNvPr>
                  <p:cNvGrpSpPr/>
                  <p:nvPr/>
                </p:nvGrpSpPr>
                <p:grpSpPr>
                  <a:xfrm>
                    <a:off x="5502275" y="3000375"/>
                    <a:ext cx="3011488" cy="2468563"/>
                    <a:chOff x="5502275" y="3000375"/>
                    <a:chExt cx="3011488" cy="2468563"/>
                  </a:xfrm>
                </p:grpSpPr>
                <p:sp>
                  <p:nvSpPr>
                    <p:cNvPr id="13" name="Line 13"/>
                    <p:cNvSpPr>
                      <a:spLocks noChangeShapeType="1"/>
                    </p:cNvSpPr>
                    <p:nvPr/>
                  </p:nvSpPr>
                  <p:spPr bwMode="auto">
                    <a:xfrm>
                      <a:off x="6667500" y="3706813"/>
                      <a:ext cx="212725" cy="984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p:cNvSpPr>
                      <a:spLocks noChangeShapeType="1"/>
                    </p:cNvSpPr>
                    <p:nvPr/>
                  </p:nvSpPr>
                  <p:spPr bwMode="auto">
                    <a:xfrm>
                      <a:off x="6483350" y="4259263"/>
                      <a:ext cx="157163" cy="24288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Freeform 15"/>
                    <p:cNvSpPr>
                      <a:spLocks/>
                    </p:cNvSpPr>
                    <p:nvPr/>
                  </p:nvSpPr>
                  <p:spPr bwMode="auto">
                    <a:xfrm>
                      <a:off x="6862763" y="3589338"/>
                      <a:ext cx="1044575" cy="614363"/>
                    </a:xfrm>
                    <a:custGeom>
                      <a:avLst/>
                      <a:gdLst>
                        <a:gd name="T0" fmla="*/ 233 w 682"/>
                        <a:gd name="T1" fmla="*/ 0 h 397"/>
                        <a:gd name="T2" fmla="*/ 233 w 682"/>
                        <a:gd name="T3" fmla="*/ 184 h 397"/>
                        <a:gd name="T4" fmla="*/ 233 w 682"/>
                        <a:gd name="T5" fmla="*/ 91 h 397"/>
                        <a:gd name="T6" fmla="*/ 0 w 682"/>
                        <a:gd name="T7" fmla="*/ 91 h 397"/>
                        <a:gd name="T8" fmla="*/ 0 60000 65536"/>
                        <a:gd name="T9" fmla="*/ 0 60000 65536"/>
                        <a:gd name="T10" fmla="*/ 0 60000 65536"/>
                        <a:gd name="T11" fmla="*/ 0 60000 65536"/>
                        <a:gd name="T12" fmla="*/ 0 w 682"/>
                        <a:gd name="T13" fmla="*/ 0 h 397"/>
                        <a:gd name="T14" fmla="*/ 682 w 682"/>
                        <a:gd name="T15" fmla="*/ 397 h 397"/>
                      </a:gdLst>
                      <a:ahLst/>
                      <a:cxnLst>
                        <a:cxn ang="T8">
                          <a:pos x="T0" y="T1"/>
                        </a:cxn>
                        <a:cxn ang="T9">
                          <a:pos x="T2" y="T3"/>
                        </a:cxn>
                        <a:cxn ang="T10">
                          <a:pos x="T4" y="T5"/>
                        </a:cxn>
                        <a:cxn ang="T11">
                          <a:pos x="T6" y="T7"/>
                        </a:cxn>
                      </a:cxnLst>
                      <a:rect l="T12" t="T13" r="T14" b="T15"/>
                      <a:pathLst>
                        <a:path w="682" h="397">
                          <a:moveTo>
                            <a:pt x="681" y="0"/>
                          </a:moveTo>
                          <a:lnTo>
                            <a:pt x="681" y="396"/>
                          </a:lnTo>
                          <a:lnTo>
                            <a:pt x="681" y="195"/>
                          </a:lnTo>
                          <a:lnTo>
                            <a:pt x="0" y="195"/>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6"/>
                    <p:cNvSpPr>
                      <a:spLocks/>
                    </p:cNvSpPr>
                    <p:nvPr/>
                  </p:nvSpPr>
                  <p:spPr bwMode="auto">
                    <a:xfrm>
                      <a:off x="6729413" y="4330700"/>
                      <a:ext cx="1177925" cy="355600"/>
                    </a:xfrm>
                    <a:custGeom>
                      <a:avLst/>
                      <a:gdLst>
                        <a:gd name="T0" fmla="*/ 262 w 769"/>
                        <a:gd name="T1" fmla="*/ 12 h 229"/>
                        <a:gd name="T2" fmla="*/ 262 w 769"/>
                        <a:gd name="T3" fmla="*/ 117 h 229"/>
                        <a:gd name="T4" fmla="*/ 262 w 769"/>
                        <a:gd name="T5" fmla="*/ 70 h 229"/>
                        <a:gd name="T6" fmla="*/ 0 w 769"/>
                        <a:gd name="T7" fmla="*/ 0 h 229"/>
                        <a:gd name="T8" fmla="*/ 0 60000 65536"/>
                        <a:gd name="T9" fmla="*/ 0 60000 65536"/>
                        <a:gd name="T10" fmla="*/ 0 60000 65536"/>
                        <a:gd name="T11" fmla="*/ 0 60000 65536"/>
                        <a:gd name="T12" fmla="*/ 0 w 769"/>
                        <a:gd name="T13" fmla="*/ 0 h 229"/>
                        <a:gd name="T14" fmla="*/ 769 w 769"/>
                        <a:gd name="T15" fmla="*/ 229 h 229"/>
                      </a:gdLst>
                      <a:ahLst/>
                      <a:cxnLst>
                        <a:cxn ang="T8">
                          <a:pos x="T0" y="T1"/>
                        </a:cxn>
                        <a:cxn ang="T9">
                          <a:pos x="T2" y="T3"/>
                        </a:cxn>
                        <a:cxn ang="T10">
                          <a:pos x="T4" y="T5"/>
                        </a:cxn>
                        <a:cxn ang="T11">
                          <a:pos x="T6" y="T7"/>
                        </a:cxn>
                      </a:cxnLst>
                      <a:rect l="T12" t="T13" r="T14" b="T15"/>
                      <a:pathLst>
                        <a:path w="769" h="229">
                          <a:moveTo>
                            <a:pt x="768" y="12"/>
                          </a:moveTo>
                          <a:lnTo>
                            <a:pt x="768" y="228"/>
                          </a:lnTo>
                          <a:lnTo>
                            <a:pt x="768" y="138"/>
                          </a:ln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7"/>
                    <p:cNvSpPr>
                      <a:spLocks/>
                    </p:cNvSpPr>
                    <p:nvPr/>
                  </p:nvSpPr>
                  <p:spPr bwMode="auto">
                    <a:xfrm>
                      <a:off x="6445250" y="4841875"/>
                      <a:ext cx="1462088" cy="627063"/>
                    </a:xfrm>
                    <a:custGeom>
                      <a:avLst/>
                      <a:gdLst>
                        <a:gd name="T0" fmla="*/ 323 w 955"/>
                        <a:gd name="T1" fmla="*/ 0 h 406"/>
                        <a:gd name="T2" fmla="*/ 323 w 955"/>
                        <a:gd name="T3" fmla="*/ 178 h 406"/>
                        <a:gd name="T4" fmla="*/ 323 w 955"/>
                        <a:gd name="T5" fmla="*/ 44 h 406"/>
                        <a:gd name="T6" fmla="*/ 0 w 955"/>
                        <a:gd name="T7" fmla="*/ 44 h 406"/>
                        <a:gd name="T8" fmla="*/ 0 60000 65536"/>
                        <a:gd name="T9" fmla="*/ 0 60000 65536"/>
                        <a:gd name="T10" fmla="*/ 0 60000 65536"/>
                        <a:gd name="T11" fmla="*/ 0 60000 65536"/>
                        <a:gd name="T12" fmla="*/ 0 w 955"/>
                        <a:gd name="T13" fmla="*/ 0 h 406"/>
                        <a:gd name="T14" fmla="*/ 955 w 955"/>
                        <a:gd name="T15" fmla="*/ 406 h 406"/>
                      </a:gdLst>
                      <a:ahLst/>
                      <a:cxnLst>
                        <a:cxn ang="T8">
                          <a:pos x="T0" y="T1"/>
                        </a:cxn>
                        <a:cxn ang="T9">
                          <a:pos x="T2" y="T3"/>
                        </a:cxn>
                        <a:cxn ang="T10">
                          <a:pos x="T4" y="T5"/>
                        </a:cxn>
                        <a:cxn ang="T11">
                          <a:pos x="T6" y="T7"/>
                        </a:cxn>
                      </a:cxnLst>
                      <a:rect l="T12" t="T13" r="T14" b="T15"/>
                      <a:pathLst>
                        <a:path w="955" h="406">
                          <a:moveTo>
                            <a:pt x="954" y="0"/>
                          </a:moveTo>
                          <a:lnTo>
                            <a:pt x="954" y="405"/>
                          </a:lnTo>
                          <a:lnTo>
                            <a:pt x="954" y="96"/>
                          </a:lnTo>
                          <a:lnTo>
                            <a:pt x="0" y="96"/>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38"/>
                    <p:cNvSpPr>
                      <a:spLocks/>
                    </p:cNvSpPr>
                    <p:nvPr/>
                  </p:nvSpPr>
                  <p:spPr bwMode="auto">
                    <a:xfrm>
                      <a:off x="6018213" y="4117975"/>
                      <a:ext cx="455613" cy="636588"/>
                    </a:xfrm>
                    <a:custGeom>
                      <a:avLst/>
                      <a:gdLst>
                        <a:gd name="T0" fmla="*/ 0 w 298"/>
                        <a:gd name="T1" fmla="*/ 0 h 412"/>
                        <a:gd name="T2" fmla="*/ 0 w 298"/>
                        <a:gd name="T3" fmla="*/ 182 h 412"/>
                        <a:gd name="T4" fmla="*/ 0 w 298"/>
                        <a:gd name="T5" fmla="*/ 146 h 412"/>
                        <a:gd name="T6" fmla="*/ 66 w 298"/>
                        <a:gd name="T7" fmla="*/ 146 h 412"/>
                        <a:gd name="T8" fmla="*/ 96 w 298"/>
                        <a:gd name="T9" fmla="*/ 181 h 412"/>
                        <a:gd name="T10" fmla="*/ 0 60000 65536"/>
                        <a:gd name="T11" fmla="*/ 0 60000 65536"/>
                        <a:gd name="T12" fmla="*/ 0 60000 65536"/>
                        <a:gd name="T13" fmla="*/ 0 60000 65536"/>
                        <a:gd name="T14" fmla="*/ 0 60000 65536"/>
                        <a:gd name="T15" fmla="*/ 0 w 298"/>
                        <a:gd name="T16" fmla="*/ 0 h 412"/>
                        <a:gd name="T17" fmla="*/ 298 w 298"/>
                        <a:gd name="T18" fmla="*/ 412 h 412"/>
                      </a:gdLst>
                      <a:ahLst/>
                      <a:cxnLst>
                        <a:cxn ang="T10">
                          <a:pos x="T0" y="T1"/>
                        </a:cxn>
                        <a:cxn ang="T11">
                          <a:pos x="T2" y="T3"/>
                        </a:cxn>
                        <a:cxn ang="T12">
                          <a:pos x="T4" y="T5"/>
                        </a:cxn>
                        <a:cxn ang="T13">
                          <a:pos x="T6" y="T7"/>
                        </a:cxn>
                        <a:cxn ang="T14">
                          <a:pos x="T8" y="T9"/>
                        </a:cxn>
                      </a:cxnLst>
                      <a:rect l="T15" t="T16" r="T17" b="T18"/>
                      <a:pathLst>
                        <a:path w="298" h="412">
                          <a:moveTo>
                            <a:pt x="0" y="0"/>
                          </a:moveTo>
                          <a:lnTo>
                            <a:pt x="0" y="411"/>
                          </a:lnTo>
                          <a:lnTo>
                            <a:pt x="0" y="327"/>
                          </a:lnTo>
                          <a:lnTo>
                            <a:pt x="207" y="327"/>
                          </a:lnTo>
                          <a:lnTo>
                            <a:pt x="297" y="408"/>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40"/>
                    <p:cNvSpPr>
                      <a:spLocks/>
                    </p:cNvSpPr>
                    <p:nvPr/>
                  </p:nvSpPr>
                  <p:spPr bwMode="auto">
                    <a:xfrm>
                      <a:off x="6573838" y="4572000"/>
                      <a:ext cx="409575" cy="322263"/>
                    </a:xfrm>
                    <a:custGeom>
                      <a:avLst/>
                      <a:gdLst>
                        <a:gd name="T0" fmla="*/ 85 w 268"/>
                        <a:gd name="T1" fmla="*/ 20 h 208"/>
                        <a:gd name="T2" fmla="*/ 85 w 268"/>
                        <a:gd name="T3" fmla="*/ 100 h 208"/>
                        <a:gd name="T4" fmla="*/ 85 w 268"/>
                        <a:gd name="T5" fmla="*/ 46 h 208"/>
                        <a:gd name="T6" fmla="*/ 62 w 268"/>
                        <a:gd name="T7" fmla="*/ 46 h 208"/>
                        <a:gd name="T8" fmla="*/ 0 w 268"/>
                        <a:gd name="T9" fmla="*/ 0 h 208"/>
                        <a:gd name="T10" fmla="*/ 0 60000 65536"/>
                        <a:gd name="T11" fmla="*/ 0 60000 65536"/>
                        <a:gd name="T12" fmla="*/ 0 60000 65536"/>
                        <a:gd name="T13" fmla="*/ 0 60000 65536"/>
                        <a:gd name="T14" fmla="*/ 0 60000 65536"/>
                        <a:gd name="T15" fmla="*/ 0 w 268"/>
                        <a:gd name="T16" fmla="*/ 0 h 208"/>
                        <a:gd name="T17" fmla="*/ 268 w 268"/>
                        <a:gd name="T18" fmla="*/ 208 h 208"/>
                      </a:gdLst>
                      <a:ahLst/>
                      <a:cxnLst>
                        <a:cxn ang="T10">
                          <a:pos x="T0" y="T1"/>
                        </a:cxn>
                        <a:cxn ang="T11">
                          <a:pos x="T2" y="T3"/>
                        </a:cxn>
                        <a:cxn ang="T12">
                          <a:pos x="T4" y="T5"/>
                        </a:cxn>
                        <a:cxn ang="T13">
                          <a:pos x="T6" y="T7"/>
                        </a:cxn>
                        <a:cxn ang="T14">
                          <a:pos x="T8" y="T9"/>
                        </a:cxn>
                      </a:cxnLst>
                      <a:rect l="T15" t="T16" r="T17" b="T18"/>
                      <a:pathLst>
                        <a:path w="268" h="208">
                          <a:moveTo>
                            <a:pt x="267" y="48"/>
                          </a:moveTo>
                          <a:lnTo>
                            <a:pt x="267" y="207"/>
                          </a:lnTo>
                          <a:lnTo>
                            <a:pt x="267" y="90"/>
                          </a:lnTo>
                          <a:lnTo>
                            <a:pt x="192" y="90"/>
                          </a:ln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41"/>
                    <p:cNvSpPr>
                      <a:spLocks/>
                    </p:cNvSpPr>
                    <p:nvPr/>
                  </p:nvSpPr>
                  <p:spPr bwMode="auto">
                    <a:xfrm>
                      <a:off x="6022975" y="3027363"/>
                      <a:ext cx="933450" cy="544513"/>
                    </a:xfrm>
                    <a:custGeom>
                      <a:avLst/>
                      <a:gdLst>
                        <a:gd name="T0" fmla="*/ 0 w 610"/>
                        <a:gd name="T1" fmla="*/ 0 h 352"/>
                        <a:gd name="T2" fmla="*/ 0 w 610"/>
                        <a:gd name="T3" fmla="*/ 151 h 352"/>
                        <a:gd name="T4" fmla="*/ 0 w 610"/>
                        <a:gd name="T5" fmla="*/ 126 h 352"/>
                        <a:gd name="T6" fmla="*/ 156 w 610"/>
                        <a:gd name="T7" fmla="*/ 126 h 352"/>
                        <a:gd name="T8" fmla="*/ 202 w 610"/>
                        <a:gd name="T9" fmla="*/ 162 h 352"/>
                        <a:gd name="T10" fmla="*/ 0 60000 65536"/>
                        <a:gd name="T11" fmla="*/ 0 60000 65536"/>
                        <a:gd name="T12" fmla="*/ 0 60000 65536"/>
                        <a:gd name="T13" fmla="*/ 0 60000 65536"/>
                        <a:gd name="T14" fmla="*/ 0 60000 65536"/>
                        <a:gd name="T15" fmla="*/ 0 w 610"/>
                        <a:gd name="T16" fmla="*/ 0 h 352"/>
                        <a:gd name="T17" fmla="*/ 610 w 610"/>
                        <a:gd name="T18" fmla="*/ 352 h 352"/>
                      </a:gdLst>
                      <a:ahLst/>
                      <a:cxnLst>
                        <a:cxn ang="T10">
                          <a:pos x="T0" y="T1"/>
                        </a:cxn>
                        <a:cxn ang="T11">
                          <a:pos x="T2" y="T3"/>
                        </a:cxn>
                        <a:cxn ang="T12">
                          <a:pos x="T4" y="T5"/>
                        </a:cxn>
                        <a:cxn ang="T13">
                          <a:pos x="T6" y="T7"/>
                        </a:cxn>
                        <a:cxn ang="T14">
                          <a:pos x="T8" y="T9"/>
                        </a:cxn>
                      </a:cxnLst>
                      <a:rect l="T15" t="T16" r="T17" b="T18"/>
                      <a:pathLst>
                        <a:path w="610" h="352">
                          <a:moveTo>
                            <a:pt x="0" y="0"/>
                          </a:moveTo>
                          <a:lnTo>
                            <a:pt x="0" y="327"/>
                          </a:lnTo>
                          <a:lnTo>
                            <a:pt x="0" y="273"/>
                          </a:lnTo>
                          <a:lnTo>
                            <a:pt x="471" y="273"/>
                          </a:lnTo>
                          <a:lnTo>
                            <a:pt x="609" y="351"/>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Rectangle 92"/>
                    <p:cNvSpPr>
                      <a:spLocks noChangeArrowheads="1"/>
                    </p:cNvSpPr>
                    <p:nvPr/>
                  </p:nvSpPr>
                  <p:spPr bwMode="auto">
                    <a:xfrm>
                      <a:off x="7864475" y="3494088"/>
                      <a:ext cx="649288" cy="8445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lnSpc>
                          <a:spcPct val="67000"/>
                        </a:lnSpc>
                      </a:pPr>
                      <a:r>
                        <a:rPr lang="en-US" sz="800" b="1">
                          <a:latin typeface="Times New Roman" pitchFamily="18" charset="0"/>
                        </a:rPr>
                        <a:t>BLRA</a:t>
                      </a:r>
                    </a:p>
                    <a:p>
                      <a:pPr eaLnBrk="0" hangingPunct="0">
                        <a:lnSpc>
                          <a:spcPct val="67000"/>
                        </a:lnSpc>
                      </a:pPr>
                      <a:r>
                        <a:rPr lang="en-US" sz="800" b="1">
                          <a:latin typeface="Times New Roman" pitchFamily="18" charset="0"/>
                        </a:rPr>
                        <a:t>ERDDAA</a:t>
                      </a:r>
                    </a:p>
                    <a:p>
                      <a:pPr eaLnBrk="0" hangingPunct="0">
                        <a:lnSpc>
                          <a:spcPct val="67000"/>
                        </a:lnSpc>
                      </a:pPr>
                      <a:r>
                        <a:rPr lang="en-US" sz="800" b="1">
                          <a:latin typeface="Times New Roman" pitchFamily="18" charset="0"/>
                        </a:rPr>
                        <a:t>EAWA</a:t>
                      </a:r>
                    </a:p>
                    <a:p>
                      <a:pPr eaLnBrk="0" hangingPunct="0">
                        <a:lnSpc>
                          <a:spcPct val="67000"/>
                        </a:lnSpc>
                      </a:pPr>
                      <a:r>
                        <a:rPr lang="en-US" sz="800" b="1">
                          <a:latin typeface="Times New Roman" pitchFamily="18" charset="0"/>
                        </a:rPr>
                        <a:t>NOPPA</a:t>
                      </a:r>
                    </a:p>
                    <a:p>
                      <a:pPr eaLnBrk="0" hangingPunct="0">
                        <a:lnSpc>
                          <a:spcPct val="67000"/>
                        </a:lnSpc>
                      </a:pPr>
                      <a:r>
                        <a:rPr lang="en-US" sz="800" b="1">
                          <a:latin typeface="Times New Roman" pitchFamily="18" charset="0"/>
                        </a:rPr>
                        <a:t>PTSA</a:t>
                      </a:r>
                    </a:p>
                    <a:p>
                      <a:pPr eaLnBrk="0" hangingPunct="0">
                        <a:lnSpc>
                          <a:spcPct val="67000"/>
                        </a:lnSpc>
                      </a:pPr>
                      <a:r>
                        <a:rPr lang="en-US" sz="800" b="1">
                          <a:latin typeface="Times New Roman" pitchFamily="18" charset="0"/>
                        </a:rPr>
                        <a:t>UMTRCA</a:t>
                      </a:r>
                    </a:p>
                    <a:p>
                      <a:pPr eaLnBrk="0" hangingPunct="0">
                        <a:lnSpc>
                          <a:spcPct val="67000"/>
                        </a:lnSpc>
                      </a:pPr>
                      <a:r>
                        <a:rPr lang="en-US" sz="800" b="1">
                          <a:latin typeface="Times New Roman" pitchFamily="18" charset="0"/>
                        </a:rPr>
                        <a:t>ESAA</a:t>
                      </a:r>
                    </a:p>
                    <a:p>
                      <a:pPr eaLnBrk="0" hangingPunct="0">
                        <a:lnSpc>
                          <a:spcPct val="67000"/>
                        </a:lnSpc>
                      </a:pPr>
                      <a:r>
                        <a:rPr lang="en-US" sz="800" b="1">
                          <a:latin typeface="Times New Roman" pitchFamily="18" charset="0"/>
                        </a:rPr>
                        <a:t>QGA</a:t>
                      </a:r>
                    </a:p>
                    <a:p>
                      <a:pPr eaLnBrk="0" hangingPunct="0">
                        <a:lnSpc>
                          <a:spcPct val="67000"/>
                        </a:lnSpc>
                      </a:pPr>
                      <a:r>
                        <a:rPr lang="en-US" sz="800" b="1">
                          <a:latin typeface="Times New Roman" pitchFamily="18" charset="0"/>
                        </a:rPr>
                        <a:t>NCPA</a:t>
                      </a:r>
                    </a:p>
                  </p:txBody>
                </p:sp>
                <p:sp>
                  <p:nvSpPr>
                    <p:cNvPr id="89" name="Rectangle 93"/>
                    <p:cNvSpPr>
                      <a:spLocks noChangeArrowheads="1"/>
                    </p:cNvSpPr>
                    <p:nvPr/>
                  </p:nvSpPr>
                  <p:spPr bwMode="auto">
                    <a:xfrm>
                      <a:off x="7859713" y="4302125"/>
                      <a:ext cx="576263" cy="5143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lnSpc>
                          <a:spcPct val="67000"/>
                        </a:lnSpc>
                      </a:pPr>
                      <a:r>
                        <a:rPr lang="en-US" sz="800" b="1">
                          <a:latin typeface="Times New Roman" pitchFamily="18" charset="0"/>
                        </a:rPr>
                        <a:t>TSCA</a:t>
                      </a:r>
                    </a:p>
                    <a:p>
                      <a:pPr eaLnBrk="0" hangingPunct="0">
                        <a:lnSpc>
                          <a:spcPct val="67000"/>
                        </a:lnSpc>
                      </a:pPr>
                      <a:r>
                        <a:rPr lang="en-US" sz="800" b="1">
                          <a:latin typeface="Times New Roman" pitchFamily="18" charset="0"/>
                        </a:rPr>
                        <a:t>FLPMA</a:t>
                      </a:r>
                    </a:p>
                    <a:p>
                      <a:pPr eaLnBrk="0" hangingPunct="0">
                        <a:lnSpc>
                          <a:spcPct val="67000"/>
                        </a:lnSpc>
                      </a:pPr>
                      <a:r>
                        <a:rPr lang="en-US" sz="800" b="1">
                          <a:latin typeface="Times New Roman" pitchFamily="18" charset="0"/>
                        </a:rPr>
                        <a:t>RCRA</a:t>
                      </a:r>
                    </a:p>
                    <a:p>
                      <a:pPr eaLnBrk="0" hangingPunct="0">
                        <a:lnSpc>
                          <a:spcPct val="67000"/>
                        </a:lnSpc>
                      </a:pPr>
                      <a:r>
                        <a:rPr lang="en-US" sz="800" b="1">
                          <a:latin typeface="Times New Roman" pitchFamily="18" charset="0"/>
                        </a:rPr>
                        <a:t>NFMA</a:t>
                      </a:r>
                    </a:p>
                    <a:p>
                      <a:pPr eaLnBrk="0" hangingPunct="0">
                        <a:lnSpc>
                          <a:spcPct val="67000"/>
                        </a:lnSpc>
                      </a:pPr>
                      <a:r>
                        <a:rPr lang="en-US" sz="800" b="1">
                          <a:latin typeface="Times New Roman" pitchFamily="18" charset="0"/>
                        </a:rPr>
                        <a:t>CZMAA</a:t>
                      </a:r>
                    </a:p>
                  </p:txBody>
                </p:sp>
                <p:sp>
                  <p:nvSpPr>
                    <p:cNvPr id="91" name="Rectangle 95"/>
                    <p:cNvSpPr>
                      <a:spLocks noChangeArrowheads="1"/>
                    </p:cNvSpPr>
                    <p:nvPr/>
                  </p:nvSpPr>
                  <p:spPr bwMode="auto">
                    <a:xfrm>
                      <a:off x="6931025" y="4613275"/>
                      <a:ext cx="609600" cy="3492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lnSpc>
                          <a:spcPct val="67000"/>
                        </a:lnSpc>
                      </a:pPr>
                      <a:r>
                        <a:rPr lang="en-US" sz="800" b="1">
                          <a:latin typeface="Times New Roman" pitchFamily="18" charset="0"/>
                        </a:rPr>
                        <a:t>FRRRPA</a:t>
                      </a:r>
                    </a:p>
                    <a:p>
                      <a:pPr eaLnBrk="0" hangingPunct="0">
                        <a:lnSpc>
                          <a:spcPct val="67000"/>
                        </a:lnSpc>
                      </a:pPr>
                      <a:r>
                        <a:rPr lang="en-US" sz="800" b="1">
                          <a:latin typeface="Times New Roman" pitchFamily="18" charset="0"/>
                        </a:rPr>
                        <a:t>SOWA</a:t>
                      </a:r>
                    </a:p>
                    <a:p>
                      <a:pPr eaLnBrk="0" hangingPunct="0">
                        <a:lnSpc>
                          <a:spcPct val="67000"/>
                        </a:lnSpc>
                      </a:pPr>
                      <a:r>
                        <a:rPr lang="en-US" sz="800" b="1">
                          <a:latin typeface="Times New Roman" pitchFamily="18" charset="0"/>
                        </a:rPr>
                        <a:t>DPA</a:t>
                      </a:r>
                    </a:p>
                  </p:txBody>
                </p:sp>
                <p:sp>
                  <p:nvSpPr>
                    <p:cNvPr id="98" name="Rectangle 102"/>
                    <p:cNvSpPr>
                      <a:spLocks noChangeArrowheads="1"/>
                    </p:cNvSpPr>
                    <p:nvPr/>
                  </p:nvSpPr>
                  <p:spPr bwMode="auto">
                    <a:xfrm>
                      <a:off x="6532563" y="3630613"/>
                      <a:ext cx="284163"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ARPA</a:t>
                      </a:r>
                    </a:p>
                  </p:txBody>
                </p:sp>
                <p:sp>
                  <p:nvSpPr>
                    <p:cNvPr id="99" name="Rectangle 103"/>
                    <p:cNvSpPr>
                      <a:spLocks noChangeArrowheads="1"/>
                    </p:cNvSpPr>
                    <p:nvPr/>
                  </p:nvSpPr>
                  <p:spPr bwMode="auto">
                    <a:xfrm>
                      <a:off x="6357938" y="4164013"/>
                      <a:ext cx="319088" cy="857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lnSpc>
                          <a:spcPct val="67000"/>
                        </a:lnSpc>
                      </a:pPr>
                      <a:r>
                        <a:rPr lang="en-US" sz="800" b="1">
                          <a:latin typeface="Times New Roman" pitchFamily="18" charset="0"/>
                        </a:rPr>
                        <a:t>HMTA</a:t>
                      </a:r>
                    </a:p>
                  </p:txBody>
                </p:sp>
                <p:sp>
                  <p:nvSpPr>
                    <p:cNvPr id="123" name="Rectangle 127"/>
                    <p:cNvSpPr>
                      <a:spLocks noChangeArrowheads="1"/>
                    </p:cNvSpPr>
                    <p:nvPr/>
                  </p:nvSpPr>
                  <p:spPr bwMode="auto">
                    <a:xfrm>
                      <a:off x="5594350" y="4113213"/>
                      <a:ext cx="384175" cy="6731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eaLnBrk="0" hangingPunct="0">
                        <a:lnSpc>
                          <a:spcPct val="67000"/>
                        </a:lnSpc>
                      </a:pPr>
                      <a:r>
                        <a:rPr lang="en-US" sz="800" b="1">
                          <a:latin typeface="Times New Roman" pitchFamily="18" charset="0"/>
                        </a:rPr>
                        <a:t>BLBA</a:t>
                      </a:r>
                    </a:p>
                    <a:p>
                      <a:pPr algn="r" eaLnBrk="0" hangingPunct="0">
                        <a:lnSpc>
                          <a:spcPct val="67000"/>
                        </a:lnSpc>
                      </a:pPr>
                      <a:r>
                        <a:rPr lang="en-US" sz="800" b="1">
                          <a:latin typeface="Times New Roman" pitchFamily="18" charset="0"/>
                        </a:rPr>
                        <a:t>FWPCA</a:t>
                      </a:r>
                    </a:p>
                    <a:p>
                      <a:pPr algn="r" eaLnBrk="0" hangingPunct="0">
                        <a:lnSpc>
                          <a:spcPct val="67000"/>
                        </a:lnSpc>
                      </a:pPr>
                      <a:r>
                        <a:rPr lang="en-US" sz="800" b="1">
                          <a:latin typeface="Times New Roman" pitchFamily="18" charset="0"/>
                        </a:rPr>
                        <a:t>MPRSA</a:t>
                      </a:r>
                    </a:p>
                    <a:p>
                      <a:pPr algn="r" eaLnBrk="0" hangingPunct="0">
                        <a:lnSpc>
                          <a:spcPct val="67000"/>
                        </a:lnSpc>
                      </a:pPr>
                      <a:r>
                        <a:rPr lang="en-US" sz="800" b="1">
                          <a:latin typeface="Times New Roman" pitchFamily="18" charset="0"/>
                        </a:rPr>
                        <a:t>CZMA</a:t>
                      </a:r>
                    </a:p>
                    <a:p>
                      <a:pPr algn="r" eaLnBrk="0" hangingPunct="0">
                        <a:lnSpc>
                          <a:spcPct val="67000"/>
                        </a:lnSpc>
                      </a:pPr>
                      <a:r>
                        <a:rPr lang="en-US" sz="800" b="1">
                          <a:latin typeface="Times New Roman" pitchFamily="18" charset="0"/>
                        </a:rPr>
                        <a:t>NCA</a:t>
                      </a:r>
                    </a:p>
                    <a:p>
                      <a:pPr algn="r" eaLnBrk="0" hangingPunct="0">
                        <a:lnSpc>
                          <a:spcPct val="67000"/>
                        </a:lnSpc>
                      </a:pPr>
                      <a:r>
                        <a:rPr lang="en-US" sz="800" b="1">
                          <a:latin typeface="Times New Roman" pitchFamily="18" charset="0"/>
                        </a:rPr>
                        <a:t>FEPCA</a:t>
                      </a:r>
                    </a:p>
                    <a:p>
                      <a:pPr algn="r" eaLnBrk="0" hangingPunct="0">
                        <a:lnSpc>
                          <a:spcPct val="67000"/>
                        </a:lnSpc>
                      </a:pPr>
                      <a:r>
                        <a:rPr lang="en-US" sz="800" b="1">
                          <a:latin typeface="Times New Roman" pitchFamily="18" charset="0"/>
                        </a:rPr>
                        <a:t>PWSA</a:t>
                      </a:r>
                    </a:p>
                    <a:p>
                      <a:pPr algn="r" eaLnBrk="0" hangingPunct="0">
                        <a:lnSpc>
                          <a:spcPct val="67000"/>
                        </a:lnSpc>
                      </a:pPr>
                      <a:r>
                        <a:rPr lang="en-US" sz="800" b="1">
                          <a:latin typeface="Times New Roman" pitchFamily="18" charset="0"/>
                        </a:rPr>
                        <a:t>MMPA</a:t>
                      </a:r>
                    </a:p>
                  </p:txBody>
                </p:sp>
                <p:sp>
                  <p:nvSpPr>
                    <p:cNvPr id="124" name="Rectangle 128"/>
                    <p:cNvSpPr>
                      <a:spLocks noChangeArrowheads="1"/>
                    </p:cNvSpPr>
                    <p:nvPr/>
                  </p:nvSpPr>
                  <p:spPr bwMode="auto">
                    <a:xfrm>
                      <a:off x="6057900" y="4340225"/>
                      <a:ext cx="279400" cy="1682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eaLnBrk="0" hangingPunct="0">
                        <a:lnSpc>
                          <a:spcPct val="67000"/>
                        </a:lnSpc>
                      </a:pPr>
                      <a:r>
                        <a:rPr lang="en-US" sz="800" b="1">
                          <a:latin typeface="Times New Roman" pitchFamily="18" charset="0"/>
                        </a:rPr>
                        <a:t>ESA</a:t>
                      </a:r>
                    </a:p>
                    <a:p>
                      <a:pPr algn="r" eaLnBrk="0" hangingPunct="0">
                        <a:lnSpc>
                          <a:spcPct val="67000"/>
                        </a:lnSpc>
                      </a:pPr>
                      <a:r>
                        <a:rPr lang="en-US" sz="800" b="1">
                          <a:latin typeface="Times New Roman" pitchFamily="18" charset="0"/>
                        </a:rPr>
                        <a:t>TAPA</a:t>
                      </a:r>
                    </a:p>
                  </p:txBody>
                </p:sp>
                <p:sp>
                  <p:nvSpPr>
                    <p:cNvPr id="126" name="Rectangle 130"/>
                    <p:cNvSpPr>
                      <a:spLocks noChangeArrowheads="1"/>
                    </p:cNvSpPr>
                    <p:nvPr/>
                  </p:nvSpPr>
                  <p:spPr bwMode="auto">
                    <a:xfrm>
                      <a:off x="5502275" y="3000375"/>
                      <a:ext cx="481013" cy="5905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eaLnBrk="0" hangingPunct="0">
                        <a:lnSpc>
                          <a:spcPct val="67000"/>
                        </a:lnSpc>
                      </a:pPr>
                      <a:r>
                        <a:rPr lang="en-US" sz="800" b="1">
                          <a:latin typeface="Times New Roman" pitchFamily="18" charset="0"/>
                        </a:rPr>
                        <a:t>APA</a:t>
                      </a:r>
                    </a:p>
                    <a:p>
                      <a:pPr algn="r" eaLnBrk="0" hangingPunct="0">
                        <a:lnSpc>
                          <a:spcPct val="67000"/>
                        </a:lnSpc>
                      </a:pPr>
                      <a:r>
                        <a:rPr lang="en-US" sz="800" b="1">
                          <a:latin typeface="Times New Roman" pitchFamily="18" charset="0"/>
                        </a:rPr>
                        <a:t>SWDA</a:t>
                      </a:r>
                    </a:p>
                    <a:p>
                      <a:pPr algn="r" eaLnBrk="0" hangingPunct="0">
                        <a:lnSpc>
                          <a:spcPct val="67000"/>
                        </a:lnSpc>
                      </a:pPr>
                      <a:r>
                        <a:rPr lang="en-US" sz="800" b="1">
                          <a:latin typeface="Times New Roman" pitchFamily="18" charset="0"/>
                        </a:rPr>
                        <a:t>CERCLA</a:t>
                      </a:r>
                    </a:p>
                    <a:p>
                      <a:pPr algn="r" eaLnBrk="0" hangingPunct="0">
                        <a:lnSpc>
                          <a:spcPct val="67000"/>
                        </a:lnSpc>
                      </a:pPr>
                      <a:r>
                        <a:rPr lang="en-US" sz="800" b="1">
                          <a:latin typeface="Times New Roman" pitchFamily="18" charset="0"/>
                        </a:rPr>
                        <a:t>CZMIA</a:t>
                      </a:r>
                    </a:p>
                    <a:p>
                      <a:pPr algn="r" eaLnBrk="0" hangingPunct="0">
                        <a:lnSpc>
                          <a:spcPct val="67000"/>
                        </a:lnSpc>
                      </a:pPr>
                      <a:r>
                        <a:rPr lang="en-US" sz="800" b="1">
                          <a:latin typeface="Times New Roman" pitchFamily="18" charset="0"/>
                        </a:rPr>
                        <a:t>COWLDA</a:t>
                      </a:r>
                    </a:p>
                    <a:p>
                      <a:pPr algn="r" eaLnBrk="0" hangingPunct="0">
                        <a:lnSpc>
                          <a:spcPct val="67000"/>
                        </a:lnSpc>
                      </a:pPr>
                      <a:r>
                        <a:rPr lang="en-US" sz="800" b="1">
                          <a:latin typeface="Times New Roman" pitchFamily="18" charset="0"/>
                        </a:rPr>
                        <a:t>FWLCA</a:t>
                      </a:r>
                    </a:p>
                    <a:p>
                      <a:pPr algn="r" eaLnBrk="0" hangingPunct="0">
                        <a:lnSpc>
                          <a:spcPct val="67000"/>
                        </a:lnSpc>
                      </a:pPr>
                      <a:r>
                        <a:rPr lang="en-US" sz="800" b="1">
                          <a:latin typeface="Times New Roman" pitchFamily="18" charset="0"/>
                        </a:rPr>
                        <a:t>MPRSAA</a:t>
                      </a:r>
                    </a:p>
                  </p:txBody>
                </p:sp>
                <p:sp>
                  <p:nvSpPr>
                    <p:cNvPr id="134" name="Freeform 138"/>
                    <p:cNvSpPr>
                      <a:spLocks/>
                    </p:cNvSpPr>
                    <p:nvPr/>
                  </p:nvSpPr>
                  <p:spPr bwMode="auto">
                    <a:xfrm>
                      <a:off x="6357938" y="4340225"/>
                      <a:ext cx="166688" cy="288925"/>
                    </a:xfrm>
                    <a:custGeom>
                      <a:avLst/>
                      <a:gdLst>
                        <a:gd name="T0" fmla="*/ 0 w 109"/>
                        <a:gd name="T1" fmla="*/ 0 h 187"/>
                        <a:gd name="T2" fmla="*/ 0 w 109"/>
                        <a:gd name="T3" fmla="*/ 45 h 187"/>
                        <a:gd name="T4" fmla="*/ 0 w 109"/>
                        <a:gd name="T5" fmla="*/ 18 h 187"/>
                        <a:gd name="T6" fmla="*/ 36 w 109"/>
                        <a:gd name="T7" fmla="*/ 83 h 187"/>
                        <a:gd name="T8" fmla="*/ 0 60000 65536"/>
                        <a:gd name="T9" fmla="*/ 0 60000 65536"/>
                        <a:gd name="T10" fmla="*/ 0 60000 65536"/>
                        <a:gd name="T11" fmla="*/ 0 60000 65536"/>
                        <a:gd name="T12" fmla="*/ 0 w 109"/>
                        <a:gd name="T13" fmla="*/ 0 h 187"/>
                        <a:gd name="T14" fmla="*/ 109 w 109"/>
                        <a:gd name="T15" fmla="*/ 187 h 187"/>
                      </a:gdLst>
                      <a:ahLst/>
                      <a:cxnLst>
                        <a:cxn ang="T8">
                          <a:pos x="T0" y="T1"/>
                        </a:cxn>
                        <a:cxn ang="T9">
                          <a:pos x="T2" y="T3"/>
                        </a:cxn>
                        <a:cxn ang="T10">
                          <a:pos x="T4" y="T5"/>
                        </a:cxn>
                        <a:cxn ang="T11">
                          <a:pos x="T6" y="T7"/>
                        </a:cxn>
                      </a:cxnLst>
                      <a:rect l="T12" t="T13" r="T14" b="T15"/>
                      <a:pathLst>
                        <a:path w="109" h="187">
                          <a:moveTo>
                            <a:pt x="0" y="0"/>
                          </a:moveTo>
                          <a:lnTo>
                            <a:pt x="0" y="96"/>
                          </a:lnTo>
                          <a:lnTo>
                            <a:pt x="0" y="42"/>
                          </a:lnTo>
                          <a:lnTo>
                            <a:pt x="108" y="186"/>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grpSp>
      <p:grpSp>
        <p:nvGrpSpPr>
          <p:cNvPr id="140" name="Group 144"/>
          <p:cNvGrpSpPr>
            <a:grpSpLocks/>
          </p:cNvGrpSpPr>
          <p:nvPr/>
        </p:nvGrpSpPr>
        <p:grpSpPr bwMode="auto">
          <a:xfrm>
            <a:off x="2979738" y="6300534"/>
            <a:ext cx="6427788" cy="93663"/>
            <a:chOff x="1326" y="3954"/>
            <a:chExt cx="4201" cy="61"/>
          </a:xfrm>
        </p:grpSpPr>
        <p:sp>
          <p:nvSpPr>
            <p:cNvPr id="154" name="Freeform 145"/>
            <p:cNvSpPr>
              <a:spLocks/>
            </p:cNvSpPr>
            <p:nvPr/>
          </p:nvSpPr>
          <p:spPr bwMode="auto">
            <a:xfrm>
              <a:off x="1326"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146"/>
            <p:cNvSpPr>
              <a:spLocks/>
            </p:cNvSpPr>
            <p:nvPr/>
          </p:nvSpPr>
          <p:spPr bwMode="auto">
            <a:xfrm>
              <a:off x="1602"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147"/>
            <p:cNvSpPr>
              <a:spLocks/>
            </p:cNvSpPr>
            <p:nvPr/>
          </p:nvSpPr>
          <p:spPr bwMode="auto">
            <a:xfrm>
              <a:off x="1926"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148"/>
            <p:cNvSpPr>
              <a:spLocks/>
            </p:cNvSpPr>
            <p:nvPr/>
          </p:nvSpPr>
          <p:spPr bwMode="auto">
            <a:xfrm>
              <a:off x="2250"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149"/>
            <p:cNvSpPr>
              <a:spLocks/>
            </p:cNvSpPr>
            <p:nvPr/>
          </p:nvSpPr>
          <p:spPr bwMode="auto">
            <a:xfrm>
              <a:off x="2580"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150"/>
            <p:cNvSpPr>
              <a:spLocks/>
            </p:cNvSpPr>
            <p:nvPr/>
          </p:nvSpPr>
          <p:spPr bwMode="auto">
            <a:xfrm>
              <a:off x="2892"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151"/>
            <p:cNvSpPr>
              <a:spLocks/>
            </p:cNvSpPr>
            <p:nvPr/>
          </p:nvSpPr>
          <p:spPr bwMode="auto">
            <a:xfrm>
              <a:off x="3234"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152"/>
            <p:cNvSpPr>
              <a:spLocks/>
            </p:cNvSpPr>
            <p:nvPr/>
          </p:nvSpPr>
          <p:spPr bwMode="auto">
            <a:xfrm>
              <a:off x="3552"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153"/>
            <p:cNvSpPr>
              <a:spLocks/>
            </p:cNvSpPr>
            <p:nvPr/>
          </p:nvSpPr>
          <p:spPr bwMode="auto">
            <a:xfrm>
              <a:off x="3870"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154"/>
            <p:cNvSpPr>
              <a:spLocks/>
            </p:cNvSpPr>
            <p:nvPr/>
          </p:nvSpPr>
          <p:spPr bwMode="auto">
            <a:xfrm>
              <a:off x="4200"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155"/>
            <p:cNvSpPr>
              <a:spLocks/>
            </p:cNvSpPr>
            <p:nvPr/>
          </p:nvSpPr>
          <p:spPr bwMode="auto">
            <a:xfrm>
              <a:off x="4530"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156"/>
            <p:cNvSpPr>
              <a:spLocks/>
            </p:cNvSpPr>
            <p:nvPr/>
          </p:nvSpPr>
          <p:spPr bwMode="auto">
            <a:xfrm>
              <a:off x="4842"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157"/>
            <p:cNvSpPr>
              <a:spLocks/>
            </p:cNvSpPr>
            <p:nvPr/>
          </p:nvSpPr>
          <p:spPr bwMode="auto">
            <a:xfrm>
              <a:off x="5184"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158"/>
            <p:cNvSpPr>
              <a:spLocks/>
            </p:cNvSpPr>
            <p:nvPr/>
          </p:nvSpPr>
          <p:spPr bwMode="auto">
            <a:xfrm>
              <a:off x="5526" y="3954"/>
              <a:ext cx="1" cy="61"/>
            </a:xfrm>
            <a:custGeom>
              <a:avLst/>
              <a:gdLst>
                <a:gd name="T0" fmla="*/ 0 w 1"/>
                <a:gd name="T1" fmla="*/ 60 h 61"/>
                <a:gd name="T2" fmla="*/ 0 w 1"/>
                <a:gd name="T3" fmla="*/ 0 h 61"/>
                <a:gd name="T4" fmla="*/ 0 60000 65536"/>
                <a:gd name="T5" fmla="*/ 0 60000 65536"/>
                <a:gd name="T6" fmla="*/ 0 w 1"/>
                <a:gd name="T7" fmla="*/ 0 h 61"/>
                <a:gd name="T8" fmla="*/ 1 w 1"/>
                <a:gd name="T9" fmla="*/ 61 h 61"/>
              </a:gdLst>
              <a:ahLst/>
              <a:cxnLst>
                <a:cxn ang="T4">
                  <a:pos x="T0" y="T1"/>
                </a:cxn>
                <a:cxn ang="T5">
                  <a:pos x="T2" y="T3"/>
                </a:cxn>
              </a:cxnLst>
              <a:rect l="T6" t="T7" r="T8" b="T9"/>
              <a:pathLst>
                <a:path w="1" h="61">
                  <a:moveTo>
                    <a:pt x="0" y="60"/>
                  </a:move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1" name="Group 159"/>
          <p:cNvGrpSpPr>
            <a:grpSpLocks/>
          </p:cNvGrpSpPr>
          <p:nvPr/>
        </p:nvGrpSpPr>
        <p:grpSpPr bwMode="auto">
          <a:xfrm>
            <a:off x="2992438" y="1985709"/>
            <a:ext cx="146050" cy="3954463"/>
            <a:chOff x="1335" y="1248"/>
            <a:chExt cx="67" cy="2473"/>
          </a:xfrm>
        </p:grpSpPr>
        <p:sp>
          <p:nvSpPr>
            <p:cNvPr id="142" name="Freeform 160"/>
            <p:cNvSpPr>
              <a:spLocks/>
            </p:cNvSpPr>
            <p:nvPr/>
          </p:nvSpPr>
          <p:spPr bwMode="auto">
            <a:xfrm>
              <a:off x="1335" y="1248"/>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161"/>
            <p:cNvSpPr>
              <a:spLocks/>
            </p:cNvSpPr>
            <p:nvPr/>
          </p:nvSpPr>
          <p:spPr bwMode="auto">
            <a:xfrm>
              <a:off x="1335" y="1464"/>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162"/>
            <p:cNvSpPr>
              <a:spLocks/>
            </p:cNvSpPr>
            <p:nvPr/>
          </p:nvSpPr>
          <p:spPr bwMode="auto">
            <a:xfrm>
              <a:off x="1335" y="1692"/>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163"/>
            <p:cNvSpPr>
              <a:spLocks/>
            </p:cNvSpPr>
            <p:nvPr/>
          </p:nvSpPr>
          <p:spPr bwMode="auto">
            <a:xfrm>
              <a:off x="1335" y="1914"/>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164"/>
            <p:cNvSpPr>
              <a:spLocks/>
            </p:cNvSpPr>
            <p:nvPr/>
          </p:nvSpPr>
          <p:spPr bwMode="auto">
            <a:xfrm>
              <a:off x="1335" y="2148"/>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165"/>
            <p:cNvSpPr>
              <a:spLocks/>
            </p:cNvSpPr>
            <p:nvPr/>
          </p:nvSpPr>
          <p:spPr bwMode="auto">
            <a:xfrm>
              <a:off x="1335" y="2382"/>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66"/>
            <p:cNvSpPr>
              <a:spLocks/>
            </p:cNvSpPr>
            <p:nvPr/>
          </p:nvSpPr>
          <p:spPr bwMode="auto">
            <a:xfrm>
              <a:off x="1335" y="2598"/>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67"/>
            <p:cNvSpPr>
              <a:spLocks/>
            </p:cNvSpPr>
            <p:nvPr/>
          </p:nvSpPr>
          <p:spPr bwMode="auto">
            <a:xfrm>
              <a:off x="1335" y="2838"/>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68"/>
            <p:cNvSpPr>
              <a:spLocks/>
            </p:cNvSpPr>
            <p:nvPr/>
          </p:nvSpPr>
          <p:spPr bwMode="auto">
            <a:xfrm>
              <a:off x="1335" y="3060"/>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69"/>
            <p:cNvSpPr>
              <a:spLocks/>
            </p:cNvSpPr>
            <p:nvPr/>
          </p:nvSpPr>
          <p:spPr bwMode="auto">
            <a:xfrm>
              <a:off x="1335" y="3276"/>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70"/>
            <p:cNvSpPr>
              <a:spLocks/>
            </p:cNvSpPr>
            <p:nvPr/>
          </p:nvSpPr>
          <p:spPr bwMode="auto">
            <a:xfrm>
              <a:off x="1335" y="3504"/>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171"/>
            <p:cNvSpPr>
              <a:spLocks/>
            </p:cNvSpPr>
            <p:nvPr/>
          </p:nvSpPr>
          <p:spPr bwMode="auto">
            <a:xfrm>
              <a:off x="1335" y="3720"/>
              <a:ext cx="67" cy="1"/>
            </a:xfrm>
            <a:custGeom>
              <a:avLst/>
              <a:gdLst>
                <a:gd name="T0" fmla="*/ 0 w 67"/>
                <a:gd name="T1" fmla="*/ 0 h 1"/>
                <a:gd name="T2" fmla="*/ 66 w 67"/>
                <a:gd name="T3" fmla="*/ 0 h 1"/>
                <a:gd name="T4" fmla="*/ 0 60000 65536"/>
                <a:gd name="T5" fmla="*/ 0 60000 65536"/>
                <a:gd name="T6" fmla="*/ 0 w 67"/>
                <a:gd name="T7" fmla="*/ 0 h 1"/>
                <a:gd name="T8" fmla="*/ 67 w 67"/>
                <a:gd name="T9" fmla="*/ 1 h 1"/>
              </a:gdLst>
              <a:ahLst/>
              <a:cxnLst>
                <a:cxn ang="T4">
                  <a:pos x="T0" y="T1"/>
                </a:cxn>
                <a:cxn ang="T5">
                  <a:pos x="T2" y="T3"/>
                </a:cxn>
              </a:cxnLst>
              <a:rect l="T6" t="T7" r="T8" b="T9"/>
              <a:pathLst>
                <a:path w="67" h="1">
                  <a:moveTo>
                    <a:pt x="0" y="0"/>
                  </a:moveTo>
                  <a:lnTo>
                    <a:pt x="66"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2" name="Rectangle 172"/>
          <p:cNvSpPr>
            <a:spLocks noChangeArrowheads="1"/>
          </p:cNvSpPr>
          <p:nvPr/>
        </p:nvSpPr>
        <p:spPr bwMode="auto">
          <a:xfrm rot="-5400000">
            <a:off x="1061138" y="3254797"/>
            <a:ext cx="2671763" cy="64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eaLnBrk="0" hangingPunct="0">
              <a:lnSpc>
                <a:spcPct val="234000"/>
              </a:lnSpc>
            </a:pPr>
            <a:r>
              <a:rPr lang="en-US" dirty="0"/>
              <a:t>Number of Laws</a:t>
            </a:r>
          </a:p>
        </p:txBody>
      </p:sp>
      <p:grpSp>
        <p:nvGrpSpPr>
          <p:cNvPr id="191" name="Group 190">
            <a:extLst>
              <a:ext uri="{FF2B5EF4-FFF2-40B4-BE49-F238E27FC236}">
                <a16:creationId xmlns:a16="http://schemas.microsoft.com/office/drawing/2014/main" id="{CE0E93E3-D869-4166-B86A-E1271AF0F036}"/>
              </a:ext>
            </a:extLst>
          </p:cNvPr>
          <p:cNvGrpSpPr/>
          <p:nvPr/>
        </p:nvGrpSpPr>
        <p:grpSpPr>
          <a:xfrm>
            <a:off x="6753226" y="1985709"/>
            <a:ext cx="2447925" cy="3822701"/>
            <a:chOff x="5229225" y="2044700"/>
            <a:chExt cx="2447925" cy="3822701"/>
          </a:xfrm>
          <a:solidFill>
            <a:srgbClr val="FF0000"/>
          </a:solidFill>
        </p:grpSpPr>
        <p:grpSp>
          <p:nvGrpSpPr>
            <p:cNvPr id="190" name="Group 189">
              <a:extLst>
                <a:ext uri="{FF2B5EF4-FFF2-40B4-BE49-F238E27FC236}">
                  <a16:creationId xmlns:a16="http://schemas.microsoft.com/office/drawing/2014/main" id="{8EFEB50F-E418-4978-B8CB-924C27307785}"/>
                </a:ext>
              </a:extLst>
            </p:cNvPr>
            <p:cNvGrpSpPr/>
            <p:nvPr/>
          </p:nvGrpSpPr>
          <p:grpSpPr>
            <a:xfrm>
              <a:off x="6427788" y="2044700"/>
              <a:ext cx="1249362" cy="2752726"/>
              <a:chOff x="6427788" y="2044700"/>
              <a:chExt cx="1249362" cy="2752726"/>
            </a:xfrm>
            <a:grpFill/>
          </p:grpSpPr>
          <p:grpSp>
            <p:nvGrpSpPr>
              <p:cNvPr id="186" name="Group 185">
                <a:extLst>
                  <a:ext uri="{FF2B5EF4-FFF2-40B4-BE49-F238E27FC236}">
                    <a16:creationId xmlns:a16="http://schemas.microsoft.com/office/drawing/2014/main" id="{D2DAA82B-8591-4CEB-8014-0F90D0D1D4F8}"/>
                  </a:ext>
                </a:extLst>
              </p:cNvPr>
              <p:cNvGrpSpPr/>
              <p:nvPr/>
            </p:nvGrpSpPr>
            <p:grpSpPr>
              <a:xfrm>
                <a:off x="6427788" y="3529013"/>
                <a:ext cx="557212" cy="1268413"/>
                <a:chOff x="6427788" y="3529013"/>
                <a:chExt cx="557212" cy="1268413"/>
              </a:xfrm>
              <a:grpFill/>
            </p:grpSpPr>
            <p:sp>
              <p:nvSpPr>
                <p:cNvPr id="65" name="Oval 69"/>
                <p:cNvSpPr>
                  <a:spLocks noChangeArrowheads="1"/>
                </p:cNvSpPr>
                <p:nvPr/>
              </p:nvSpPr>
              <p:spPr bwMode="auto">
                <a:xfrm>
                  <a:off x="6427788" y="4710113"/>
                  <a:ext cx="80963" cy="87313"/>
                </a:xfrm>
                <a:prstGeom prst="ellipse">
                  <a:avLst/>
                </a:prstGeom>
                <a:grpFill/>
                <a:ln w="12700">
                  <a:solidFill>
                    <a:schemeClr val="bg1"/>
                  </a:solidFill>
                  <a:round/>
                  <a:headEnd/>
                  <a:tailEnd/>
                </a:ln>
              </p:spPr>
              <p:txBody>
                <a:bodyPr wrap="none" anchor="ctr"/>
                <a:lstStyle/>
                <a:p>
                  <a:endParaRPr lang="en-US"/>
                </a:p>
              </p:txBody>
            </p:sp>
            <p:sp>
              <p:nvSpPr>
                <p:cNvPr id="66" name="Oval 70"/>
                <p:cNvSpPr>
                  <a:spLocks noChangeArrowheads="1"/>
                </p:cNvSpPr>
                <p:nvPr/>
              </p:nvSpPr>
              <p:spPr bwMode="auto">
                <a:xfrm>
                  <a:off x="6526213" y="4511675"/>
                  <a:ext cx="79375" cy="87313"/>
                </a:xfrm>
                <a:prstGeom prst="ellipse">
                  <a:avLst/>
                </a:prstGeom>
                <a:grpFill/>
                <a:ln w="12700">
                  <a:solidFill>
                    <a:schemeClr val="bg1"/>
                  </a:solidFill>
                  <a:round/>
                  <a:headEnd/>
                  <a:tailEnd/>
                </a:ln>
              </p:spPr>
              <p:txBody>
                <a:bodyPr wrap="none" anchor="ctr"/>
                <a:lstStyle/>
                <a:p>
                  <a:endParaRPr lang="en-US"/>
                </a:p>
              </p:txBody>
            </p:sp>
            <p:sp>
              <p:nvSpPr>
                <p:cNvPr id="67" name="Oval 71"/>
                <p:cNvSpPr>
                  <a:spLocks noChangeArrowheads="1"/>
                </p:cNvSpPr>
                <p:nvPr/>
              </p:nvSpPr>
              <p:spPr bwMode="auto">
                <a:xfrm>
                  <a:off x="6678613" y="4295775"/>
                  <a:ext cx="80963" cy="87313"/>
                </a:xfrm>
                <a:prstGeom prst="ellipse">
                  <a:avLst/>
                </a:prstGeom>
                <a:grpFill/>
                <a:ln w="12700">
                  <a:solidFill>
                    <a:schemeClr val="bg1"/>
                  </a:solidFill>
                  <a:round/>
                  <a:headEnd/>
                  <a:tailEnd/>
                </a:ln>
              </p:spPr>
              <p:txBody>
                <a:bodyPr wrap="none" anchor="ctr"/>
                <a:lstStyle/>
                <a:p>
                  <a:endParaRPr lang="en-US"/>
                </a:p>
              </p:txBody>
            </p:sp>
            <p:sp>
              <p:nvSpPr>
                <p:cNvPr id="68" name="Oval 72"/>
                <p:cNvSpPr>
                  <a:spLocks noChangeArrowheads="1"/>
                </p:cNvSpPr>
                <p:nvPr/>
              </p:nvSpPr>
              <p:spPr bwMode="auto">
                <a:xfrm>
                  <a:off x="6759575" y="4135438"/>
                  <a:ext cx="79375" cy="85725"/>
                </a:xfrm>
                <a:prstGeom prst="ellipse">
                  <a:avLst/>
                </a:prstGeom>
                <a:grpFill/>
                <a:ln w="12700">
                  <a:solidFill>
                    <a:schemeClr val="bg1"/>
                  </a:solidFill>
                  <a:round/>
                  <a:headEnd/>
                  <a:tailEnd/>
                </a:ln>
              </p:spPr>
              <p:txBody>
                <a:bodyPr wrap="none" anchor="ctr"/>
                <a:lstStyle/>
                <a:p>
                  <a:endParaRPr lang="en-US"/>
                </a:p>
              </p:txBody>
            </p:sp>
            <p:sp>
              <p:nvSpPr>
                <p:cNvPr id="69" name="Oval 73"/>
                <p:cNvSpPr>
                  <a:spLocks noChangeArrowheads="1"/>
                </p:cNvSpPr>
                <p:nvPr/>
              </p:nvSpPr>
              <p:spPr bwMode="auto">
                <a:xfrm>
                  <a:off x="6807200" y="3844925"/>
                  <a:ext cx="80963" cy="85725"/>
                </a:xfrm>
                <a:prstGeom prst="ellipse">
                  <a:avLst/>
                </a:prstGeom>
                <a:grpFill/>
                <a:ln w="12700">
                  <a:solidFill>
                    <a:schemeClr val="bg1"/>
                  </a:solidFill>
                  <a:round/>
                  <a:headEnd/>
                  <a:tailEnd/>
                </a:ln>
              </p:spPr>
              <p:txBody>
                <a:bodyPr wrap="none" anchor="ctr"/>
                <a:lstStyle/>
                <a:p>
                  <a:endParaRPr lang="en-US"/>
                </a:p>
              </p:txBody>
            </p:sp>
            <p:sp>
              <p:nvSpPr>
                <p:cNvPr id="70" name="Oval 74"/>
                <p:cNvSpPr>
                  <a:spLocks noChangeArrowheads="1"/>
                </p:cNvSpPr>
                <p:nvPr/>
              </p:nvSpPr>
              <p:spPr bwMode="auto">
                <a:xfrm>
                  <a:off x="6605588" y="4494213"/>
                  <a:ext cx="79375" cy="85725"/>
                </a:xfrm>
                <a:prstGeom prst="ellipse">
                  <a:avLst/>
                </a:prstGeom>
                <a:grpFill/>
                <a:ln w="12700">
                  <a:solidFill>
                    <a:schemeClr val="bg1"/>
                  </a:solidFill>
                  <a:round/>
                  <a:headEnd/>
                  <a:tailEnd/>
                </a:ln>
              </p:spPr>
              <p:txBody>
                <a:bodyPr wrap="none" anchor="ctr"/>
                <a:lstStyle/>
                <a:p>
                  <a:endParaRPr lang="en-US"/>
                </a:p>
              </p:txBody>
            </p:sp>
            <p:sp>
              <p:nvSpPr>
                <p:cNvPr id="71" name="Oval 75"/>
                <p:cNvSpPr>
                  <a:spLocks noChangeArrowheads="1"/>
                </p:cNvSpPr>
                <p:nvPr/>
              </p:nvSpPr>
              <p:spPr bwMode="auto">
                <a:xfrm>
                  <a:off x="6850063" y="3776663"/>
                  <a:ext cx="80963" cy="85725"/>
                </a:xfrm>
                <a:prstGeom prst="ellipse">
                  <a:avLst/>
                </a:prstGeom>
                <a:grpFill/>
                <a:ln w="12700">
                  <a:solidFill>
                    <a:schemeClr val="bg1"/>
                  </a:solidFill>
                  <a:round/>
                  <a:headEnd/>
                  <a:tailEnd/>
                </a:ln>
              </p:spPr>
              <p:txBody>
                <a:bodyPr wrap="none" anchor="ctr"/>
                <a:lstStyle/>
                <a:p>
                  <a:endParaRPr lang="en-US"/>
                </a:p>
              </p:txBody>
            </p:sp>
            <p:sp>
              <p:nvSpPr>
                <p:cNvPr id="72" name="Oval 76"/>
                <p:cNvSpPr>
                  <a:spLocks noChangeArrowheads="1"/>
                </p:cNvSpPr>
                <p:nvPr/>
              </p:nvSpPr>
              <p:spPr bwMode="auto">
                <a:xfrm>
                  <a:off x="6905625" y="3529013"/>
                  <a:ext cx="79375" cy="85725"/>
                </a:xfrm>
                <a:prstGeom prst="ellipse">
                  <a:avLst/>
                </a:prstGeom>
                <a:grpFill/>
                <a:ln w="12700">
                  <a:solidFill>
                    <a:schemeClr val="bg1"/>
                  </a:solidFill>
                  <a:round/>
                  <a:headEnd/>
                  <a:tailEnd/>
                </a:ln>
              </p:spPr>
              <p:txBody>
                <a:bodyPr wrap="none" anchor="ctr"/>
                <a:lstStyle/>
                <a:p>
                  <a:endParaRPr lang="en-US"/>
                </a:p>
              </p:txBody>
            </p:sp>
            <p:sp>
              <p:nvSpPr>
                <p:cNvPr id="137" name="Oval 141"/>
                <p:cNvSpPr>
                  <a:spLocks noChangeArrowheads="1"/>
                </p:cNvSpPr>
                <p:nvPr/>
              </p:nvSpPr>
              <p:spPr bwMode="auto">
                <a:xfrm>
                  <a:off x="6489700" y="4592638"/>
                  <a:ext cx="79375" cy="87313"/>
                </a:xfrm>
                <a:prstGeom prst="ellipse">
                  <a:avLst/>
                </a:prstGeom>
                <a:grpFill/>
                <a:ln w="12700">
                  <a:solidFill>
                    <a:schemeClr val="bg1"/>
                  </a:solidFill>
                  <a:round/>
                  <a:headEnd/>
                  <a:tailEnd/>
                </a:ln>
              </p:spPr>
              <p:txBody>
                <a:bodyPr wrap="none" anchor="ctr"/>
                <a:lstStyle/>
                <a:p>
                  <a:endParaRPr lang="en-US"/>
                </a:p>
              </p:txBody>
            </p:sp>
          </p:grpSp>
          <p:grpSp>
            <p:nvGrpSpPr>
              <p:cNvPr id="189" name="Group 188">
                <a:extLst>
                  <a:ext uri="{FF2B5EF4-FFF2-40B4-BE49-F238E27FC236}">
                    <a16:creationId xmlns:a16="http://schemas.microsoft.com/office/drawing/2014/main" id="{6E26F148-8104-47D1-9C46-52C7DFD021BF}"/>
                  </a:ext>
                </a:extLst>
              </p:cNvPr>
              <p:cNvGrpSpPr/>
              <p:nvPr/>
            </p:nvGrpSpPr>
            <p:grpSpPr>
              <a:xfrm>
                <a:off x="7010400" y="2044700"/>
                <a:ext cx="666750" cy="1539876"/>
                <a:chOff x="7010400" y="2044700"/>
                <a:chExt cx="666750" cy="1539876"/>
              </a:xfrm>
              <a:grpFill/>
            </p:grpSpPr>
            <p:grpSp>
              <p:nvGrpSpPr>
                <p:cNvPr id="187" name="Group 186">
                  <a:extLst>
                    <a:ext uri="{FF2B5EF4-FFF2-40B4-BE49-F238E27FC236}">
                      <a16:creationId xmlns:a16="http://schemas.microsoft.com/office/drawing/2014/main" id="{B066E259-6535-4C32-8A6C-6FF92B6C0EA2}"/>
                    </a:ext>
                  </a:extLst>
                </p:cNvPr>
                <p:cNvGrpSpPr/>
                <p:nvPr/>
              </p:nvGrpSpPr>
              <p:grpSpPr>
                <a:xfrm>
                  <a:off x="7010400" y="2805113"/>
                  <a:ext cx="439738" cy="779463"/>
                  <a:chOff x="7010400" y="2805113"/>
                  <a:chExt cx="439738" cy="779463"/>
                </a:xfrm>
                <a:grpFill/>
              </p:grpSpPr>
              <p:sp>
                <p:nvSpPr>
                  <p:cNvPr id="73" name="Oval 77"/>
                  <p:cNvSpPr>
                    <a:spLocks noChangeArrowheads="1"/>
                  </p:cNvSpPr>
                  <p:nvPr/>
                </p:nvSpPr>
                <p:spPr bwMode="auto">
                  <a:xfrm>
                    <a:off x="7010400" y="3497263"/>
                    <a:ext cx="79375" cy="87313"/>
                  </a:xfrm>
                  <a:prstGeom prst="ellipse">
                    <a:avLst/>
                  </a:prstGeom>
                  <a:grpFill/>
                  <a:ln w="12700">
                    <a:solidFill>
                      <a:schemeClr val="bg1"/>
                    </a:solidFill>
                    <a:round/>
                    <a:headEnd/>
                    <a:tailEnd/>
                  </a:ln>
                </p:spPr>
                <p:txBody>
                  <a:bodyPr wrap="none" anchor="ctr"/>
                  <a:lstStyle/>
                  <a:p>
                    <a:endParaRPr lang="en-US"/>
                  </a:p>
                </p:txBody>
              </p:sp>
              <p:sp>
                <p:nvSpPr>
                  <p:cNvPr id="74" name="Oval 78"/>
                  <p:cNvSpPr>
                    <a:spLocks noChangeArrowheads="1"/>
                  </p:cNvSpPr>
                  <p:nvPr/>
                </p:nvSpPr>
                <p:spPr bwMode="auto">
                  <a:xfrm>
                    <a:off x="7089775" y="3467100"/>
                    <a:ext cx="79375" cy="85725"/>
                  </a:xfrm>
                  <a:prstGeom prst="ellipse">
                    <a:avLst/>
                  </a:prstGeom>
                  <a:grpFill/>
                  <a:ln w="12700">
                    <a:solidFill>
                      <a:schemeClr val="bg1"/>
                    </a:solidFill>
                    <a:round/>
                    <a:headEnd/>
                    <a:tailEnd/>
                  </a:ln>
                </p:spPr>
                <p:txBody>
                  <a:bodyPr wrap="none" anchor="ctr"/>
                  <a:lstStyle/>
                  <a:p>
                    <a:endParaRPr lang="en-US"/>
                  </a:p>
                </p:txBody>
              </p:sp>
              <p:sp>
                <p:nvSpPr>
                  <p:cNvPr id="75" name="Oval 79"/>
                  <p:cNvSpPr>
                    <a:spLocks noChangeArrowheads="1"/>
                  </p:cNvSpPr>
                  <p:nvPr/>
                </p:nvSpPr>
                <p:spPr bwMode="auto">
                  <a:xfrm>
                    <a:off x="7156450" y="3405188"/>
                    <a:ext cx="79375" cy="85725"/>
                  </a:xfrm>
                  <a:prstGeom prst="ellipse">
                    <a:avLst/>
                  </a:prstGeom>
                  <a:grpFill/>
                  <a:ln w="12700">
                    <a:solidFill>
                      <a:schemeClr val="bg1"/>
                    </a:solidFill>
                    <a:round/>
                    <a:headEnd/>
                    <a:tailEnd/>
                  </a:ln>
                </p:spPr>
                <p:txBody>
                  <a:bodyPr wrap="none" anchor="ctr"/>
                  <a:lstStyle/>
                  <a:p>
                    <a:endParaRPr lang="en-US"/>
                  </a:p>
                </p:txBody>
              </p:sp>
              <p:sp>
                <p:nvSpPr>
                  <p:cNvPr id="76" name="Oval 80"/>
                  <p:cNvSpPr>
                    <a:spLocks noChangeArrowheads="1"/>
                  </p:cNvSpPr>
                  <p:nvPr/>
                </p:nvSpPr>
                <p:spPr bwMode="auto">
                  <a:xfrm>
                    <a:off x="7218363" y="3349625"/>
                    <a:ext cx="79375" cy="85725"/>
                  </a:xfrm>
                  <a:prstGeom prst="ellipse">
                    <a:avLst/>
                  </a:prstGeom>
                  <a:grpFill/>
                  <a:ln w="12700">
                    <a:solidFill>
                      <a:schemeClr val="bg1"/>
                    </a:solidFill>
                    <a:round/>
                    <a:headEnd/>
                    <a:tailEnd/>
                  </a:ln>
                </p:spPr>
                <p:txBody>
                  <a:bodyPr wrap="none" anchor="ctr"/>
                  <a:lstStyle/>
                  <a:p>
                    <a:endParaRPr lang="en-US"/>
                  </a:p>
                </p:txBody>
              </p:sp>
              <p:sp>
                <p:nvSpPr>
                  <p:cNvPr id="77" name="Oval 81"/>
                  <p:cNvSpPr>
                    <a:spLocks noChangeArrowheads="1"/>
                  </p:cNvSpPr>
                  <p:nvPr/>
                </p:nvSpPr>
                <p:spPr bwMode="auto">
                  <a:xfrm>
                    <a:off x="7278688" y="3249613"/>
                    <a:ext cx="79375" cy="87313"/>
                  </a:xfrm>
                  <a:prstGeom prst="ellipse">
                    <a:avLst/>
                  </a:prstGeom>
                  <a:grpFill/>
                  <a:ln w="12700">
                    <a:solidFill>
                      <a:schemeClr val="bg1"/>
                    </a:solidFill>
                    <a:round/>
                    <a:headEnd/>
                    <a:tailEnd/>
                  </a:ln>
                </p:spPr>
                <p:txBody>
                  <a:bodyPr wrap="none" anchor="ctr"/>
                  <a:lstStyle/>
                  <a:p>
                    <a:endParaRPr lang="en-US"/>
                  </a:p>
                </p:txBody>
              </p:sp>
              <p:sp>
                <p:nvSpPr>
                  <p:cNvPr id="78" name="Oval 82"/>
                  <p:cNvSpPr>
                    <a:spLocks noChangeArrowheads="1"/>
                  </p:cNvSpPr>
                  <p:nvPr/>
                </p:nvSpPr>
                <p:spPr bwMode="auto">
                  <a:xfrm>
                    <a:off x="7370763" y="2805113"/>
                    <a:ext cx="79375" cy="85725"/>
                  </a:xfrm>
                  <a:prstGeom prst="ellipse">
                    <a:avLst/>
                  </a:prstGeom>
                  <a:grpFill/>
                  <a:ln w="12700">
                    <a:solidFill>
                      <a:schemeClr val="bg1"/>
                    </a:solidFill>
                    <a:round/>
                    <a:headEnd/>
                    <a:tailEnd/>
                  </a:ln>
                </p:spPr>
                <p:txBody>
                  <a:bodyPr wrap="none" anchor="ctr"/>
                  <a:lstStyle/>
                  <a:p>
                    <a:endParaRPr lang="en-US"/>
                  </a:p>
                </p:txBody>
              </p:sp>
              <p:sp>
                <p:nvSpPr>
                  <p:cNvPr id="138" name="Oval 142"/>
                  <p:cNvSpPr>
                    <a:spLocks noChangeArrowheads="1"/>
                  </p:cNvSpPr>
                  <p:nvPr/>
                </p:nvSpPr>
                <p:spPr bwMode="auto">
                  <a:xfrm>
                    <a:off x="7334250" y="2867025"/>
                    <a:ext cx="79375" cy="85725"/>
                  </a:xfrm>
                  <a:prstGeom prst="ellipse">
                    <a:avLst/>
                  </a:prstGeom>
                  <a:grpFill/>
                  <a:ln w="12700">
                    <a:solidFill>
                      <a:schemeClr val="bg1"/>
                    </a:solidFill>
                    <a:round/>
                    <a:headEnd/>
                    <a:tailEnd/>
                  </a:ln>
                </p:spPr>
                <p:txBody>
                  <a:bodyPr wrap="none" anchor="ctr"/>
                  <a:lstStyle/>
                  <a:p>
                    <a:endParaRPr lang="en-US"/>
                  </a:p>
                </p:txBody>
              </p:sp>
            </p:grpSp>
            <p:grpSp>
              <p:nvGrpSpPr>
                <p:cNvPr id="188" name="Group 187">
                  <a:extLst>
                    <a:ext uri="{FF2B5EF4-FFF2-40B4-BE49-F238E27FC236}">
                      <a16:creationId xmlns:a16="http://schemas.microsoft.com/office/drawing/2014/main" id="{0B9AC9A7-81F9-4C2E-BA90-B595A817F646}"/>
                    </a:ext>
                  </a:extLst>
                </p:cNvPr>
                <p:cNvGrpSpPr/>
                <p:nvPr/>
              </p:nvGrpSpPr>
              <p:grpSpPr>
                <a:xfrm>
                  <a:off x="7426325" y="2044700"/>
                  <a:ext cx="250825" cy="333376"/>
                  <a:chOff x="7426325" y="2044700"/>
                  <a:chExt cx="250825" cy="333376"/>
                </a:xfrm>
                <a:grpFill/>
              </p:grpSpPr>
              <p:sp>
                <p:nvSpPr>
                  <p:cNvPr id="79" name="Oval 83"/>
                  <p:cNvSpPr>
                    <a:spLocks noChangeArrowheads="1"/>
                  </p:cNvSpPr>
                  <p:nvPr/>
                </p:nvSpPr>
                <p:spPr bwMode="auto">
                  <a:xfrm>
                    <a:off x="7426325" y="2290763"/>
                    <a:ext cx="79375" cy="87313"/>
                  </a:xfrm>
                  <a:prstGeom prst="ellipse">
                    <a:avLst/>
                  </a:prstGeom>
                  <a:grpFill/>
                  <a:ln w="12700">
                    <a:solidFill>
                      <a:schemeClr val="bg1"/>
                    </a:solidFill>
                    <a:round/>
                    <a:headEnd/>
                    <a:tailEnd/>
                  </a:ln>
                </p:spPr>
                <p:txBody>
                  <a:bodyPr wrap="none" anchor="ctr"/>
                  <a:lstStyle/>
                  <a:p>
                    <a:endParaRPr lang="en-US"/>
                  </a:p>
                </p:txBody>
              </p:sp>
              <p:sp>
                <p:nvSpPr>
                  <p:cNvPr id="80" name="Oval 84"/>
                  <p:cNvSpPr>
                    <a:spLocks noChangeArrowheads="1"/>
                  </p:cNvSpPr>
                  <p:nvPr/>
                </p:nvSpPr>
                <p:spPr bwMode="auto">
                  <a:xfrm>
                    <a:off x="7597775" y="2044700"/>
                    <a:ext cx="79375" cy="85725"/>
                  </a:xfrm>
                  <a:prstGeom prst="ellipse">
                    <a:avLst/>
                  </a:prstGeom>
                  <a:grpFill/>
                  <a:ln w="12700">
                    <a:solidFill>
                      <a:schemeClr val="bg1"/>
                    </a:solidFill>
                    <a:round/>
                    <a:headEnd/>
                    <a:tailEnd/>
                  </a:ln>
                </p:spPr>
                <p:txBody>
                  <a:bodyPr wrap="none" anchor="ctr"/>
                  <a:lstStyle/>
                  <a:p>
                    <a:endParaRPr lang="en-US"/>
                  </a:p>
                </p:txBody>
              </p:sp>
              <p:sp>
                <p:nvSpPr>
                  <p:cNvPr id="139" name="Oval 143"/>
                  <p:cNvSpPr>
                    <a:spLocks noChangeArrowheads="1"/>
                  </p:cNvSpPr>
                  <p:nvPr/>
                </p:nvSpPr>
                <p:spPr bwMode="auto">
                  <a:xfrm>
                    <a:off x="7505700" y="2224088"/>
                    <a:ext cx="79375" cy="85725"/>
                  </a:xfrm>
                  <a:prstGeom prst="ellipse">
                    <a:avLst/>
                  </a:prstGeom>
                  <a:grpFill/>
                  <a:ln w="12700">
                    <a:solidFill>
                      <a:schemeClr val="bg1"/>
                    </a:solidFill>
                    <a:round/>
                    <a:headEnd/>
                    <a:tailEnd/>
                  </a:ln>
                </p:spPr>
                <p:txBody>
                  <a:bodyPr wrap="none" anchor="ctr"/>
                  <a:lstStyle/>
                  <a:p>
                    <a:endParaRPr lang="en-US"/>
                  </a:p>
                </p:txBody>
              </p:sp>
            </p:grpSp>
          </p:grpSp>
        </p:grpSp>
        <p:grpSp>
          <p:nvGrpSpPr>
            <p:cNvPr id="185" name="Group 184">
              <a:extLst>
                <a:ext uri="{FF2B5EF4-FFF2-40B4-BE49-F238E27FC236}">
                  <a16:creationId xmlns:a16="http://schemas.microsoft.com/office/drawing/2014/main" id="{D3A14FC3-FA76-45A2-8021-1EB27A6B5B2F}"/>
                </a:ext>
              </a:extLst>
            </p:cNvPr>
            <p:cNvGrpSpPr/>
            <p:nvPr/>
          </p:nvGrpSpPr>
          <p:grpSpPr>
            <a:xfrm>
              <a:off x="5229225" y="4964113"/>
              <a:ext cx="1236663" cy="903288"/>
              <a:chOff x="5229225" y="4964113"/>
              <a:chExt cx="1236663" cy="903288"/>
            </a:xfrm>
            <a:grpFill/>
          </p:grpSpPr>
          <p:sp>
            <p:nvSpPr>
              <p:cNvPr id="55" name="Oval 59"/>
              <p:cNvSpPr>
                <a:spLocks noChangeArrowheads="1"/>
              </p:cNvSpPr>
              <p:nvPr/>
            </p:nvSpPr>
            <p:spPr bwMode="auto">
              <a:xfrm>
                <a:off x="5229225" y="5780088"/>
                <a:ext cx="79375" cy="87313"/>
              </a:xfrm>
              <a:prstGeom prst="ellipse">
                <a:avLst/>
              </a:prstGeom>
              <a:grpFill/>
              <a:ln w="12700">
                <a:solidFill>
                  <a:schemeClr val="bg1"/>
                </a:solidFill>
                <a:round/>
                <a:headEnd/>
                <a:tailEnd/>
              </a:ln>
            </p:spPr>
            <p:txBody>
              <a:bodyPr wrap="none" anchor="ctr"/>
              <a:lstStyle/>
              <a:p>
                <a:endParaRPr lang="en-US"/>
              </a:p>
            </p:txBody>
          </p:sp>
          <p:sp>
            <p:nvSpPr>
              <p:cNvPr id="56" name="Oval 60"/>
              <p:cNvSpPr>
                <a:spLocks noChangeArrowheads="1"/>
              </p:cNvSpPr>
              <p:nvPr/>
            </p:nvSpPr>
            <p:spPr bwMode="auto">
              <a:xfrm>
                <a:off x="5540375" y="5743575"/>
                <a:ext cx="79375" cy="85725"/>
              </a:xfrm>
              <a:prstGeom prst="ellipse">
                <a:avLst/>
              </a:prstGeom>
              <a:grpFill/>
              <a:ln w="12700">
                <a:solidFill>
                  <a:schemeClr val="bg1"/>
                </a:solidFill>
                <a:round/>
                <a:headEnd/>
                <a:tailEnd/>
              </a:ln>
            </p:spPr>
            <p:txBody>
              <a:bodyPr wrap="none" anchor="ctr"/>
              <a:lstStyle/>
              <a:p>
                <a:endParaRPr lang="en-US"/>
              </a:p>
            </p:txBody>
          </p:sp>
          <p:sp>
            <p:nvSpPr>
              <p:cNvPr id="57" name="Oval 61"/>
              <p:cNvSpPr>
                <a:spLocks noChangeArrowheads="1"/>
              </p:cNvSpPr>
              <p:nvPr/>
            </p:nvSpPr>
            <p:spPr bwMode="auto">
              <a:xfrm>
                <a:off x="5645150" y="5737225"/>
                <a:ext cx="79375" cy="87313"/>
              </a:xfrm>
              <a:prstGeom prst="ellipse">
                <a:avLst/>
              </a:prstGeom>
              <a:grpFill/>
              <a:ln w="12700">
                <a:solidFill>
                  <a:schemeClr val="bg1"/>
                </a:solidFill>
                <a:round/>
                <a:headEnd/>
                <a:tailEnd/>
              </a:ln>
            </p:spPr>
            <p:txBody>
              <a:bodyPr wrap="none" anchor="ctr"/>
              <a:lstStyle/>
              <a:p>
                <a:endParaRPr lang="en-US"/>
              </a:p>
            </p:txBody>
          </p:sp>
          <p:sp>
            <p:nvSpPr>
              <p:cNvPr id="58" name="Oval 62"/>
              <p:cNvSpPr>
                <a:spLocks noChangeArrowheads="1"/>
              </p:cNvSpPr>
              <p:nvPr/>
            </p:nvSpPr>
            <p:spPr bwMode="auto">
              <a:xfrm>
                <a:off x="5718175" y="5694363"/>
                <a:ext cx="79375" cy="85725"/>
              </a:xfrm>
              <a:prstGeom prst="ellipse">
                <a:avLst/>
              </a:prstGeom>
              <a:grpFill/>
              <a:ln w="12700">
                <a:solidFill>
                  <a:schemeClr val="bg1"/>
                </a:solidFill>
                <a:round/>
                <a:headEnd/>
                <a:tailEnd/>
              </a:ln>
            </p:spPr>
            <p:txBody>
              <a:bodyPr wrap="none" anchor="ctr"/>
              <a:lstStyle/>
              <a:p>
                <a:endParaRPr lang="en-US"/>
              </a:p>
            </p:txBody>
          </p:sp>
          <p:sp>
            <p:nvSpPr>
              <p:cNvPr id="59" name="Oval 63"/>
              <p:cNvSpPr>
                <a:spLocks noChangeArrowheads="1"/>
              </p:cNvSpPr>
              <p:nvPr/>
            </p:nvSpPr>
            <p:spPr bwMode="auto">
              <a:xfrm>
                <a:off x="5780088" y="5632450"/>
                <a:ext cx="79375" cy="85725"/>
              </a:xfrm>
              <a:prstGeom prst="ellipse">
                <a:avLst/>
              </a:prstGeom>
              <a:grpFill/>
              <a:ln w="12700">
                <a:solidFill>
                  <a:schemeClr val="bg1"/>
                </a:solidFill>
                <a:round/>
                <a:headEnd/>
                <a:tailEnd/>
              </a:ln>
            </p:spPr>
            <p:txBody>
              <a:bodyPr wrap="none" anchor="ctr"/>
              <a:lstStyle/>
              <a:p>
                <a:endParaRPr lang="en-US"/>
              </a:p>
            </p:txBody>
          </p:sp>
          <p:sp>
            <p:nvSpPr>
              <p:cNvPr id="60" name="Oval 64"/>
              <p:cNvSpPr>
                <a:spLocks noChangeArrowheads="1"/>
              </p:cNvSpPr>
              <p:nvPr/>
            </p:nvSpPr>
            <p:spPr bwMode="auto">
              <a:xfrm>
                <a:off x="6054725" y="5538788"/>
                <a:ext cx="79375" cy="87313"/>
              </a:xfrm>
              <a:prstGeom prst="ellipse">
                <a:avLst/>
              </a:prstGeom>
              <a:grpFill/>
              <a:ln w="12700">
                <a:solidFill>
                  <a:schemeClr val="bg1"/>
                </a:solidFill>
                <a:round/>
                <a:headEnd/>
                <a:tailEnd/>
              </a:ln>
            </p:spPr>
            <p:txBody>
              <a:bodyPr wrap="none" anchor="ctr"/>
              <a:lstStyle/>
              <a:p>
                <a:endParaRPr lang="en-US"/>
              </a:p>
            </p:txBody>
          </p:sp>
          <p:sp>
            <p:nvSpPr>
              <p:cNvPr id="61" name="Oval 65"/>
              <p:cNvSpPr>
                <a:spLocks noChangeArrowheads="1"/>
              </p:cNvSpPr>
              <p:nvPr/>
            </p:nvSpPr>
            <p:spPr bwMode="auto">
              <a:xfrm>
                <a:off x="6189663" y="5391150"/>
                <a:ext cx="79375" cy="85725"/>
              </a:xfrm>
              <a:prstGeom prst="ellipse">
                <a:avLst/>
              </a:prstGeom>
              <a:grpFill/>
              <a:ln w="12700">
                <a:solidFill>
                  <a:schemeClr val="bg1"/>
                </a:solidFill>
                <a:round/>
                <a:headEnd/>
                <a:tailEnd/>
              </a:ln>
            </p:spPr>
            <p:txBody>
              <a:bodyPr wrap="none" anchor="ctr"/>
              <a:lstStyle/>
              <a:p>
                <a:endParaRPr lang="en-US"/>
              </a:p>
            </p:txBody>
          </p:sp>
          <p:sp>
            <p:nvSpPr>
              <p:cNvPr id="62" name="Oval 66"/>
              <p:cNvSpPr>
                <a:spLocks noChangeArrowheads="1"/>
              </p:cNvSpPr>
              <p:nvPr/>
            </p:nvSpPr>
            <p:spPr bwMode="auto">
              <a:xfrm>
                <a:off x="6299200" y="5273675"/>
                <a:ext cx="80963" cy="85725"/>
              </a:xfrm>
              <a:prstGeom prst="ellipse">
                <a:avLst/>
              </a:prstGeom>
              <a:grpFill/>
              <a:ln w="12700">
                <a:solidFill>
                  <a:schemeClr val="bg1"/>
                </a:solidFill>
                <a:round/>
                <a:headEnd/>
                <a:tailEnd/>
              </a:ln>
            </p:spPr>
            <p:txBody>
              <a:bodyPr wrap="none" anchor="ctr"/>
              <a:lstStyle/>
              <a:p>
                <a:endParaRPr lang="en-US"/>
              </a:p>
            </p:txBody>
          </p:sp>
          <p:sp>
            <p:nvSpPr>
              <p:cNvPr id="63" name="Oval 67"/>
              <p:cNvSpPr>
                <a:spLocks noChangeArrowheads="1"/>
              </p:cNvSpPr>
              <p:nvPr/>
            </p:nvSpPr>
            <p:spPr bwMode="auto">
              <a:xfrm>
                <a:off x="6342063" y="5229225"/>
                <a:ext cx="80963" cy="87313"/>
              </a:xfrm>
              <a:prstGeom prst="ellipse">
                <a:avLst/>
              </a:prstGeom>
              <a:grpFill/>
              <a:ln w="12700">
                <a:solidFill>
                  <a:schemeClr val="bg1"/>
                </a:solidFill>
                <a:round/>
                <a:headEnd/>
                <a:tailEnd/>
              </a:ln>
            </p:spPr>
            <p:txBody>
              <a:bodyPr wrap="none" anchor="ctr"/>
              <a:lstStyle/>
              <a:p>
                <a:endParaRPr lang="en-US"/>
              </a:p>
            </p:txBody>
          </p:sp>
          <p:sp>
            <p:nvSpPr>
              <p:cNvPr id="131" name="Oval 135"/>
              <p:cNvSpPr>
                <a:spLocks noChangeArrowheads="1"/>
              </p:cNvSpPr>
              <p:nvPr/>
            </p:nvSpPr>
            <p:spPr bwMode="auto">
              <a:xfrm>
                <a:off x="6269038" y="5341938"/>
                <a:ext cx="79375" cy="85725"/>
              </a:xfrm>
              <a:prstGeom prst="ellipse">
                <a:avLst/>
              </a:prstGeom>
              <a:grpFill/>
              <a:ln w="12700">
                <a:solidFill>
                  <a:schemeClr val="bg1"/>
                </a:solidFill>
                <a:round/>
                <a:headEnd/>
                <a:tailEnd/>
              </a:ln>
            </p:spPr>
            <p:txBody>
              <a:bodyPr wrap="none" anchor="ctr"/>
              <a:lstStyle/>
              <a:p>
                <a:endParaRPr lang="en-US"/>
              </a:p>
            </p:txBody>
          </p:sp>
          <p:sp>
            <p:nvSpPr>
              <p:cNvPr id="135" name="Oval 139"/>
              <p:cNvSpPr>
                <a:spLocks noChangeArrowheads="1"/>
              </p:cNvSpPr>
              <p:nvPr/>
            </p:nvSpPr>
            <p:spPr bwMode="auto">
              <a:xfrm>
                <a:off x="5865813" y="5576888"/>
                <a:ext cx="79375" cy="85725"/>
              </a:xfrm>
              <a:prstGeom prst="ellipse">
                <a:avLst/>
              </a:prstGeom>
              <a:grpFill/>
              <a:ln w="12700">
                <a:solidFill>
                  <a:schemeClr val="bg1"/>
                </a:solidFill>
                <a:round/>
                <a:headEnd/>
                <a:tailEnd/>
              </a:ln>
            </p:spPr>
            <p:txBody>
              <a:bodyPr wrap="none" anchor="ctr"/>
              <a:lstStyle/>
              <a:p>
                <a:endParaRPr lang="en-US"/>
              </a:p>
            </p:txBody>
          </p:sp>
          <p:sp>
            <p:nvSpPr>
              <p:cNvPr id="136" name="Oval 140"/>
              <p:cNvSpPr>
                <a:spLocks noChangeArrowheads="1"/>
              </p:cNvSpPr>
              <p:nvPr/>
            </p:nvSpPr>
            <p:spPr bwMode="auto">
              <a:xfrm>
                <a:off x="6127750" y="5470525"/>
                <a:ext cx="80963" cy="87313"/>
              </a:xfrm>
              <a:prstGeom prst="ellipse">
                <a:avLst/>
              </a:prstGeom>
              <a:grpFill/>
              <a:ln w="12700">
                <a:solidFill>
                  <a:schemeClr val="bg1"/>
                </a:solidFill>
                <a:round/>
                <a:headEnd/>
                <a:tailEnd/>
              </a:ln>
            </p:spPr>
            <p:txBody>
              <a:bodyPr wrap="none" anchor="ctr"/>
              <a:lstStyle/>
              <a:p>
                <a:endParaRPr lang="en-US"/>
              </a:p>
            </p:txBody>
          </p:sp>
          <p:sp>
            <p:nvSpPr>
              <p:cNvPr id="64" name="Oval 68"/>
              <p:cNvSpPr>
                <a:spLocks noChangeArrowheads="1"/>
              </p:cNvSpPr>
              <p:nvPr/>
            </p:nvSpPr>
            <p:spPr bwMode="auto">
              <a:xfrm>
                <a:off x="6384925" y="4964113"/>
                <a:ext cx="80963" cy="85725"/>
              </a:xfrm>
              <a:prstGeom prst="ellipse">
                <a:avLst/>
              </a:prstGeom>
              <a:grpFill/>
              <a:ln w="12700">
                <a:solidFill>
                  <a:schemeClr val="bg1"/>
                </a:solidFill>
                <a:round/>
                <a:headEnd/>
                <a:tailEnd/>
              </a:ln>
            </p:spPr>
            <p:txBody>
              <a:bodyPr wrap="none" anchor="ctr"/>
              <a:lstStyle/>
              <a:p>
                <a:endParaRPr lang="en-US"/>
              </a:p>
            </p:txBody>
          </p:sp>
        </p:grpSp>
      </p:grpSp>
      <p:grpSp>
        <p:nvGrpSpPr>
          <p:cNvPr id="184" name="Group 183">
            <a:extLst>
              <a:ext uri="{FF2B5EF4-FFF2-40B4-BE49-F238E27FC236}">
                <a16:creationId xmlns:a16="http://schemas.microsoft.com/office/drawing/2014/main" id="{649EF22A-5E39-4E36-87CD-DD0AABAE5F3F}"/>
              </a:ext>
            </a:extLst>
          </p:cNvPr>
          <p:cNvGrpSpPr/>
          <p:nvPr/>
        </p:nvGrpSpPr>
        <p:grpSpPr>
          <a:xfrm>
            <a:off x="2957514" y="5740147"/>
            <a:ext cx="3502025" cy="574675"/>
            <a:chOff x="1433513" y="5799138"/>
            <a:chExt cx="3502025" cy="574675"/>
          </a:xfrm>
          <a:solidFill>
            <a:srgbClr val="FF0000"/>
          </a:solidFill>
        </p:grpSpPr>
        <p:sp>
          <p:nvSpPr>
            <p:cNvPr id="51" name="Oval 55"/>
            <p:cNvSpPr>
              <a:spLocks noChangeArrowheads="1"/>
            </p:cNvSpPr>
            <p:nvPr/>
          </p:nvSpPr>
          <p:spPr bwMode="auto">
            <a:xfrm>
              <a:off x="4567238" y="5953125"/>
              <a:ext cx="79375" cy="87313"/>
            </a:xfrm>
            <a:prstGeom prst="ellipse">
              <a:avLst/>
            </a:prstGeom>
            <a:grpFill/>
            <a:ln w="12700">
              <a:solidFill>
                <a:schemeClr val="bg1"/>
              </a:solidFill>
              <a:round/>
              <a:headEnd/>
              <a:tailEnd/>
            </a:ln>
          </p:spPr>
          <p:txBody>
            <a:bodyPr wrap="none" anchor="ctr"/>
            <a:lstStyle/>
            <a:p>
              <a:endParaRPr lang="en-US"/>
            </a:p>
          </p:txBody>
        </p:sp>
        <p:sp>
          <p:nvSpPr>
            <p:cNvPr id="52" name="Oval 56"/>
            <p:cNvSpPr>
              <a:spLocks noChangeArrowheads="1"/>
            </p:cNvSpPr>
            <p:nvPr/>
          </p:nvSpPr>
          <p:spPr bwMode="auto">
            <a:xfrm>
              <a:off x="4672013" y="5873750"/>
              <a:ext cx="79375" cy="85725"/>
            </a:xfrm>
            <a:prstGeom prst="ellipse">
              <a:avLst/>
            </a:prstGeom>
            <a:grpFill/>
            <a:ln w="12700">
              <a:solidFill>
                <a:schemeClr val="bg1"/>
              </a:solidFill>
              <a:round/>
              <a:headEnd/>
              <a:tailEnd/>
            </a:ln>
          </p:spPr>
          <p:txBody>
            <a:bodyPr wrap="none" anchor="ctr"/>
            <a:lstStyle/>
            <a:p>
              <a:endParaRPr lang="en-US"/>
            </a:p>
          </p:txBody>
        </p:sp>
        <p:sp>
          <p:nvSpPr>
            <p:cNvPr id="53" name="Oval 57"/>
            <p:cNvSpPr>
              <a:spLocks noChangeArrowheads="1"/>
            </p:cNvSpPr>
            <p:nvPr/>
          </p:nvSpPr>
          <p:spPr bwMode="auto">
            <a:xfrm>
              <a:off x="4764088" y="5835650"/>
              <a:ext cx="79375" cy="87313"/>
            </a:xfrm>
            <a:prstGeom prst="ellipse">
              <a:avLst/>
            </a:prstGeom>
            <a:grpFill/>
            <a:ln w="12700">
              <a:solidFill>
                <a:schemeClr val="bg1"/>
              </a:solidFill>
              <a:round/>
              <a:headEnd/>
              <a:tailEnd/>
            </a:ln>
          </p:spPr>
          <p:txBody>
            <a:bodyPr wrap="none" anchor="ctr"/>
            <a:lstStyle/>
            <a:p>
              <a:endParaRPr lang="en-US"/>
            </a:p>
          </p:txBody>
        </p:sp>
        <p:sp>
          <p:nvSpPr>
            <p:cNvPr id="54" name="Oval 58"/>
            <p:cNvSpPr>
              <a:spLocks noChangeArrowheads="1"/>
            </p:cNvSpPr>
            <p:nvPr/>
          </p:nvSpPr>
          <p:spPr bwMode="auto">
            <a:xfrm>
              <a:off x="4854575" y="5799138"/>
              <a:ext cx="80963" cy="87313"/>
            </a:xfrm>
            <a:prstGeom prst="ellipse">
              <a:avLst/>
            </a:prstGeom>
            <a:grpFill/>
            <a:ln w="12700">
              <a:solidFill>
                <a:schemeClr val="bg1"/>
              </a:solidFill>
              <a:round/>
              <a:headEnd/>
              <a:tailEnd/>
            </a:ln>
          </p:spPr>
          <p:txBody>
            <a:bodyPr wrap="none" anchor="ctr"/>
            <a:lstStyle/>
            <a:p>
              <a:endParaRPr lang="en-US"/>
            </a:p>
          </p:txBody>
        </p:sp>
        <p:grpSp>
          <p:nvGrpSpPr>
            <p:cNvPr id="183" name="Group 182">
              <a:extLst>
                <a:ext uri="{FF2B5EF4-FFF2-40B4-BE49-F238E27FC236}">
                  <a16:creationId xmlns:a16="http://schemas.microsoft.com/office/drawing/2014/main" id="{642B6CCA-263E-4CFC-88A6-7FF980E75BD2}"/>
                </a:ext>
              </a:extLst>
            </p:cNvPr>
            <p:cNvGrpSpPr/>
            <p:nvPr/>
          </p:nvGrpSpPr>
          <p:grpSpPr>
            <a:xfrm>
              <a:off x="1433513" y="6065838"/>
              <a:ext cx="2908300" cy="307975"/>
              <a:chOff x="1433513" y="6065838"/>
              <a:chExt cx="2908300" cy="307975"/>
            </a:xfrm>
            <a:grpFill/>
          </p:grpSpPr>
          <p:sp>
            <p:nvSpPr>
              <p:cNvPr id="43" name="Oval 47"/>
              <p:cNvSpPr>
                <a:spLocks noChangeArrowheads="1"/>
              </p:cNvSpPr>
              <p:nvPr/>
            </p:nvSpPr>
            <p:spPr bwMode="auto">
              <a:xfrm>
                <a:off x="1433513" y="6288088"/>
                <a:ext cx="79375" cy="85725"/>
              </a:xfrm>
              <a:prstGeom prst="ellipse">
                <a:avLst/>
              </a:prstGeom>
              <a:grpFill/>
              <a:ln w="12700">
                <a:solidFill>
                  <a:schemeClr val="bg1"/>
                </a:solidFill>
                <a:round/>
                <a:headEnd/>
                <a:tailEnd/>
              </a:ln>
            </p:spPr>
            <p:txBody>
              <a:bodyPr wrap="none" anchor="ctr"/>
              <a:lstStyle/>
              <a:p>
                <a:endParaRPr lang="en-US" dirty="0"/>
              </a:p>
            </p:txBody>
          </p:sp>
          <p:sp>
            <p:nvSpPr>
              <p:cNvPr id="44" name="Oval 48"/>
              <p:cNvSpPr>
                <a:spLocks noChangeArrowheads="1"/>
              </p:cNvSpPr>
              <p:nvPr/>
            </p:nvSpPr>
            <p:spPr bwMode="auto">
              <a:xfrm>
                <a:off x="2706688" y="6213475"/>
                <a:ext cx="79375" cy="87313"/>
              </a:xfrm>
              <a:prstGeom prst="ellipse">
                <a:avLst/>
              </a:prstGeom>
              <a:grpFill/>
              <a:ln w="12700">
                <a:solidFill>
                  <a:schemeClr val="bg1"/>
                </a:solidFill>
                <a:round/>
                <a:headEnd/>
                <a:tailEnd/>
              </a:ln>
            </p:spPr>
            <p:txBody>
              <a:bodyPr wrap="none" anchor="ctr"/>
              <a:lstStyle/>
              <a:p>
                <a:endParaRPr lang="en-US"/>
              </a:p>
            </p:txBody>
          </p:sp>
          <p:sp>
            <p:nvSpPr>
              <p:cNvPr id="45" name="Oval 49"/>
              <p:cNvSpPr>
                <a:spLocks noChangeArrowheads="1"/>
              </p:cNvSpPr>
              <p:nvPr/>
            </p:nvSpPr>
            <p:spPr bwMode="auto">
              <a:xfrm>
                <a:off x="3068638" y="6213475"/>
                <a:ext cx="79375" cy="87313"/>
              </a:xfrm>
              <a:prstGeom prst="ellipse">
                <a:avLst/>
              </a:prstGeom>
              <a:grpFill/>
              <a:ln w="12700">
                <a:solidFill>
                  <a:schemeClr val="bg1"/>
                </a:solidFill>
                <a:round/>
                <a:headEnd/>
                <a:tailEnd/>
              </a:ln>
            </p:spPr>
            <p:txBody>
              <a:bodyPr wrap="none" anchor="ctr"/>
              <a:lstStyle/>
              <a:p>
                <a:endParaRPr lang="en-US"/>
              </a:p>
            </p:txBody>
          </p:sp>
          <p:sp>
            <p:nvSpPr>
              <p:cNvPr id="46" name="Oval 50"/>
              <p:cNvSpPr>
                <a:spLocks noChangeArrowheads="1"/>
              </p:cNvSpPr>
              <p:nvPr/>
            </p:nvSpPr>
            <p:spPr bwMode="auto">
              <a:xfrm>
                <a:off x="3240088" y="6189663"/>
                <a:ext cx="79375" cy="85725"/>
              </a:xfrm>
              <a:prstGeom prst="ellipse">
                <a:avLst/>
              </a:prstGeom>
              <a:grpFill/>
              <a:ln w="12700">
                <a:solidFill>
                  <a:schemeClr val="bg1"/>
                </a:solidFill>
                <a:round/>
                <a:headEnd/>
                <a:tailEnd/>
              </a:ln>
            </p:spPr>
            <p:txBody>
              <a:bodyPr wrap="none" anchor="ctr"/>
              <a:lstStyle/>
              <a:p>
                <a:endParaRPr lang="en-US"/>
              </a:p>
            </p:txBody>
          </p:sp>
          <p:sp>
            <p:nvSpPr>
              <p:cNvPr id="47" name="Oval 51"/>
              <p:cNvSpPr>
                <a:spLocks noChangeArrowheads="1"/>
              </p:cNvSpPr>
              <p:nvPr/>
            </p:nvSpPr>
            <p:spPr bwMode="auto">
              <a:xfrm>
                <a:off x="3349625" y="6145213"/>
                <a:ext cx="79375" cy="87313"/>
              </a:xfrm>
              <a:prstGeom prst="ellipse">
                <a:avLst/>
              </a:prstGeom>
              <a:grpFill/>
              <a:ln w="12700">
                <a:solidFill>
                  <a:schemeClr val="bg1"/>
                </a:solidFill>
                <a:round/>
                <a:headEnd/>
                <a:tailEnd/>
              </a:ln>
            </p:spPr>
            <p:txBody>
              <a:bodyPr wrap="none" anchor="ctr"/>
              <a:lstStyle/>
              <a:p>
                <a:endParaRPr lang="en-US"/>
              </a:p>
            </p:txBody>
          </p:sp>
          <p:sp>
            <p:nvSpPr>
              <p:cNvPr id="48" name="Oval 52"/>
              <p:cNvSpPr>
                <a:spLocks noChangeArrowheads="1"/>
              </p:cNvSpPr>
              <p:nvPr/>
            </p:nvSpPr>
            <p:spPr bwMode="auto">
              <a:xfrm>
                <a:off x="3435350" y="6121400"/>
                <a:ext cx="79375" cy="85725"/>
              </a:xfrm>
              <a:prstGeom prst="ellipse">
                <a:avLst/>
              </a:prstGeom>
              <a:grpFill/>
              <a:ln w="12700">
                <a:solidFill>
                  <a:schemeClr val="bg1"/>
                </a:solidFill>
                <a:round/>
                <a:headEnd/>
                <a:tailEnd/>
              </a:ln>
            </p:spPr>
            <p:txBody>
              <a:bodyPr wrap="none" anchor="ctr"/>
              <a:lstStyle/>
              <a:p>
                <a:endParaRPr lang="en-US"/>
              </a:p>
            </p:txBody>
          </p:sp>
          <p:sp>
            <p:nvSpPr>
              <p:cNvPr id="49" name="Oval 53"/>
              <p:cNvSpPr>
                <a:spLocks noChangeArrowheads="1"/>
              </p:cNvSpPr>
              <p:nvPr/>
            </p:nvSpPr>
            <p:spPr bwMode="auto">
              <a:xfrm>
                <a:off x="3673475" y="6076950"/>
                <a:ext cx="79375" cy="87313"/>
              </a:xfrm>
              <a:prstGeom prst="ellipse">
                <a:avLst/>
              </a:prstGeom>
              <a:grpFill/>
              <a:ln w="12700">
                <a:solidFill>
                  <a:schemeClr val="bg1"/>
                </a:solidFill>
                <a:round/>
                <a:headEnd/>
                <a:tailEnd/>
              </a:ln>
            </p:spPr>
            <p:txBody>
              <a:bodyPr wrap="none" anchor="ctr"/>
              <a:lstStyle/>
              <a:p>
                <a:endParaRPr lang="en-US"/>
              </a:p>
            </p:txBody>
          </p:sp>
          <p:sp>
            <p:nvSpPr>
              <p:cNvPr id="50" name="Oval 54"/>
              <p:cNvSpPr>
                <a:spLocks noChangeArrowheads="1"/>
              </p:cNvSpPr>
              <p:nvPr/>
            </p:nvSpPr>
            <p:spPr bwMode="auto">
              <a:xfrm>
                <a:off x="4260850" y="6065838"/>
                <a:ext cx="80963" cy="85725"/>
              </a:xfrm>
              <a:prstGeom prst="ellipse">
                <a:avLst/>
              </a:prstGeom>
              <a:grpFill/>
              <a:ln w="12700">
                <a:solidFill>
                  <a:schemeClr val="bg1"/>
                </a:solidFill>
                <a:round/>
                <a:headEnd/>
                <a:tailEnd/>
              </a:ln>
            </p:spPr>
            <p:txBody>
              <a:bodyPr wrap="none" anchor="ctr"/>
              <a:lstStyle/>
              <a:p>
                <a:endParaRPr lang="en-US" dirty="0"/>
              </a:p>
            </p:txBody>
          </p:sp>
        </p:grpSp>
      </p:grpSp>
      <p:grpSp>
        <p:nvGrpSpPr>
          <p:cNvPr id="208" name="Group 207">
            <a:extLst>
              <a:ext uri="{FF2B5EF4-FFF2-40B4-BE49-F238E27FC236}">
                <a16:creationId xmlns:a16="http://schemas.microsoft.com/office/drawing/2014/main" id="{46AC1BE5-F8DD-4ED6-8888-BF4A02A29D20}"/>
              </a:ext>
            </a:extLst>
          </p:cNvPr>
          <p:cNvGrpSpPr/>
          <p:nvPr/>
        </p:nvGrpSpPr>
        <p:grpSpPr>
          <a:xfrm>
            <a:off x="3363539" y="2482297"/>
            <a:ext cx="2773527" cy="1576686"/>
            <a:chOff x="1839538" y="2482297"/>
            <a:chExt cx="2773527" cy="1576686"/>
          </a:xfrm>
        </p:grpSpPr>
        <p:pic>
          <p:nvPicPr>
            <p:cNvPr id="204" name="Picture 203">
              <a:extLst>
                <a:ext uri="{FF2B5EF4-FFF2-40B4-BE49-F238E27FC236}">
                  <a16:creationId xmlns:a16="http://schemas.microsoft.com/office/drawing/2014/main" id="{D20CCFDE-1734-4BD5-BF8A-57903D9220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9538" y="2482297"/>
              <a:ext cx="1597556" cy="1576686"/>
            </a:xfrm>
            <a:prstGeom prst="rect">
              <a:avLst/>
            </a:prstGeom>
          </p:spPr>
        </p:pic>
        <p:pic>
          <p:nvPicPr>
            <p:cNvPr id="206" name="Picture 205">
              <a:extLst>
                <a:ext uri="{FF2B5EF4-FFF2-40B4-BE49-F238E27FC236}">
                  <a16:creationId xmlns:a16="http://schemas.microsoft.com/office/drawing/2014/main" id="{7B1921F7-A667-4437-A535-A2F321EF46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0400" y="2498321"/>
              <a:ext cx="1072665" cy="1544637"/>
            </a:xfrm>
            <a:prstGeom prst="rect">
              <a:avLst/>
            </a:prstGeom>
          </p:spPr>
        </p:pic>
      </p:grpSp>
    </p:spTree>
    <p:extLst>
      <p:ext uri="{BB962C8B-B14F-4D97-AF65-F5344CB8AC3E}">
        <p14:creationId xmlns:p14="http://schemas.microsoft.com/office/powerpoint/2010/main" val="5851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914F160C-D0C9-41DF-A867-84E73BCE35BE}"/>
              </a:ext>
            </a:extLst>
          </p:cNvPr>
          <p:cNvGrpSpPr/>
          <p:nvPr/>
        </p:nvGrpSpPr>
        <p:grpSpPr>
          <a:xfrm>
            <a:off x="2957776" y="1046996"/>
            <a:ext cx="5996146" cy="5147159"/>
            <a:chOff x="2344420" y="553720"/>
            <a:chExt cx="7142915" cy="6131560"/>
          </a:xfrm>
        </p:grpSpPr>
        <p:sp>
          <p:nvSpPr>
            <p:cNvPr id="59" name="Freeform: Shape 58">
              <a:extLst>
                <a:ext uri="{FF2B5EF4-FFF2-40B4-BE49-F238E27FC236}">
                  <a16:creationId xmlns:a16="http://schemas.microsoft.com/office/drawing/2014/main" id="{E6EC539F-66BF-4959-8D55-1E5500220865}"/>
                </a:ext>
              </a:extLst>
            </p:cNvPr>
            <p:cNvSpPr/>
            <p:nvPr/>
          </p:nvSpPr>
          <p:spPr>
            <a:xfrm>
              <a:off x="2346525" y="553720"/>
              <a:ext cx="4114800" cy="5364480"/>
            </a:xfrm>
            <a:custGeom>
              <a:avLst/>
              <a:gdLst>
                <a:gd name="connsiteX0" fmla="*/ 2418080 w 4114800"/>
                <a:gd name="connsiteY0" fmla="*/ 35560 h 5364480"/>
                <a:gd name="connsiteX1" fmla="*/ 2946400 w 4114800"/>
                <a:gd name="connsiteY1" fmla="*/ 0 h 5364480"/>
                <a:gd name="connsiteX2" fmla="*/ 609600 w 4114800"/>
                <a:gd name="connsiteY2" fmla="*/ 3931920 h 5364480"/>
                <a:gd name="connsiteX3" fmla="*/ 3906520 w 4114800"/>
                <a:gd name="connsiteY3" fmla="*/ 4927600 h 5364480"/>
                <a:gd name="connsiteX4" fmla="*/ 4114800 w 4114800"/>
                <a:gd name="connsiteY4" fmla="*/ 5364480 h 5364480"/>
                <a:gd name="connsiteX5" fmla="*/ 0 w 4114800"/>
                <a:gd name="connsiteY5" fmla="*/ 4165600 h 5364480"/>
                <a:gd name="connsiteX6" fmla="*/ 2418080 w 4114800"/>
                <a:gd name="connsiteY6" fmla="*/ 35560 h 536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4800" h="5364480">
                  <a:moveTo>
                    <a:pt x="2418080" y="35560"/>
                  </a:moveTo>
                  <a:lnTo>
                    <a:pt x="2946400" y="0"/>
                  </a:lnTo>
                  <a:lnTo>
                    <a:pt x="609600" y="3931920"/>
                  </a:lnTo>
                  <a:lnTo>
                    <a:pt x="3906520" y="4927600"/>
                  </a:lnTo>
                  <a:lnTo>
                    <a:pt x="4114800" y="5364480"/>
                  </a:lnTo>
                  <a:lnTo>
                    <a:pt x="0" y="4165600"/>
                  </a:lnTo>
                  <a:lnTo>
                    <a:pt x="2418080" y="35560"/>
                  </a:lnTo>
                  <a:close/>
                </a:path>
              </a:pathLst>
            </a:custGeom>
            <a:solidFill>
              <a:srgbClr val="0B6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0599645-B4F1-4D42-BDF4-5E2F8370E626}"/>
                </a:ext>
              </a:extLst>
            </p:cNvPr>
            <p:cNvSpPr/>
            <p:nvPr/>
          </p:nvSpPr>
          <p:spPr>
            <a:xfrm>
              <a:off x="2923975" y="553720"/>
              <a:ext cx="6563360" cy="5242560"/>
            </a:xfrm>
            <a:custGeom>
              <a:avLst/>
              <a:gdLst>
                <a:gd name="connsiteX0" fmla="*/ 4079240 w 6563360"/>
                <a:gd name="connsiteY0" fmla="*/ 5242560 h 5242560"/>
                <a:gd name="connsiteX1" fmla="*/ 2397760 w 6563360"/>
                <a:gd name="connsiteY1" fmla="*/ 1132840 h 5242560"/>
                <a:gd name="connsiteX2" fmla="*/ 508000 w 6563360"/>
                <a:gd name="connsiteY2" fmla="*/ 4084320 h 5242560"/>
                <a:gd name="connsiteX3" fmla="*/ 0 w 6563360"/>
                <a:gd name="connsiteY3" fmla="*/ 3937000 h 5242560"/>
                <a:gd name="connsiteX4" fmla="*/ 2341880 w 6563360"/>
                <a:gd name="connsiteY4" fmla="*/ 0 h 5242560"/>
                <a:gd name="connsiteX5" fmla="*/ 6355080 w 6563360"/>
                <a:gd name="connsiteY5" fmla="*/ 802640 h 5242560"/>
                <a:gd name="connsiteX6" fmla="*/ 6563360 w 6563360"/>
                <a:gd name="connsiteY6" fmla="*/ 1285240 h 5242560"/>
                <a:gd name="connsiteX7" fmla="*/ 2895600 w 6563360"/>
                <a:gd name="connsiteY7" fmla="*/ 594360 h 5242560"/>
                <a:gd name="connsiteX8" fmla="*/ 4384040 w 6563360"/>
                <a:gd name="connsiteY8" fmla="*/ 4521200 h 5242560"/>
                <a:gd name="connsiteX9" fmla="*/ 4079240 w 6563360"/>
                <a:gd name="connsiteY9" fmla="*/ 5242560 h 5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3360" h="5242560">
                  <a:moveTo>
                    <a:pt x="4079240" y="5242560"/>
                  </a:moveTo>
                  <a:lnTo>
                    <a:pt x="2397760" y="1132840"/>
                  </a:lnTo>
                  <a:lnTo>
                    <a:pt x="508000" y="4084320"/>
                  </a:lnTo>
                  <a:lnTo>
                    <a:pt x="0" y="3937000"/>
                  </a:lnTo>
                  <a:lnTo>
                    <a:pt x="2341880" y="0"/>
                  </a:lnTo>
                  <a:lnTo>
                    <a:pt x="6355080" y="802640"/>
                  </a:lnTo>
                  <a:lnTo>
                    <a:pt x="6563360" y="1285240"/>
                  </a:lnTo>
                  <a:lnTo>
                    <a:pt x="2895600" y="594360"/>
                  </a:lnTo>
                  <a:lnTo>
                    <a:pt x="4384040" y="4521200"/>
                  </a:lnTo>
                  <a:lnTo>
                    <a:pt x="4079240" y="5242560"/>
                  </a:lnTo>
                  <a:close/>
                </a:path>
              </a:pathLst>
            </a:custGeom>
            <a:solidFill>
              <a:srgbClr val="219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3BDA27EC-79AC-4CEE-A32A-23F57E202724}"/>
                </a:ext>
              </a:extLst>
            </p:cNvPr>
            <p:cNvSpPr/>
            <p:nvPr/>
          </p:nvSpPr>
          <p:spPr>
            <a:xfrm>
              <a:off x="2344420" y="1668885"/>
              <a:ext cx="6649719" cy="4927600"/>
            </a:xfrm>
            <a:custGeom>
              <a:avLst/>
              <a:gdLst>
                <a:gd name="connsiteX0" fmla="*/ 4917440 w 6649720"/>
                <a:gd name="connsiteY0" fmla="*/ 4927600 h 4927600"/>
                <a:gd name="connsiteX1" fmla="*/ 6649720 w 6649720"/>
                <a:gd name="connsiteY1" fmla="*/ 482600 h 4927600"/>
                <a:gd name="connsiteX2" fmla="*/ 6136640 w 6649720"/>
                <a:gd name="connsiteY2" fmla="*/ 391160 h 4927600"/>
                <a:gd name="connsiteX3" fmla="*/ 4683760 w 6649720"/>
                <a:gd name="connsiteY3" fmla="*/ 4074160 h 4927600"/>
                <a:gd name="connsiteX4" fmla="*/ 2987040 w 6649720"/>
                <a:gd name="connsiteY4" fmla="*/ 0 h 4927600"/>
                <a:gd name="connsiteX5" fmla="*/ 2661920 w 6649720"/>
                <a:gd name="connsiteY5" fmla="*/ 513080 h 4927600"/>
                <a:gd name="connsiteX6" fmla="*/ 4048760 w 6649720"/>
                <a:gd name="connsiteY6" fmla="*/ 4211320 h 4927600"/>
                <a:gd name="connsiteX7" fmla="*/ 0 w 6649720"/>
                <a:gd name="connsiteY7" fmla="*/ 3017520 h 4927600"/>
                <a:gd name="connsiteX8" fmla="*/ 106680 w 6649720"/>
                <a:gd name="connsiteY8" fmla="*/ 3540760 h 4927600"/>
                <a:gd name="connsiteX9" fmla="*/ 4917440 w 6649720"/>
                <a:gd name="connsiteY9" fmla="*/ 4927600 h 49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9720" h="4927600">
                  <a:moveTo>
                    <a:pt x="4917440" y="4927600"/>
                  </a:moveTo>
                  <a:lnTo>
                    <a:pt x="6649720" y="482600"/>
                  </a:lnTo>
                  <a:lnTo>
                    <a:pt x="6136640" y="391160"/>
                  </a:lnTo>
                  <a:lnTo>
                    <a:pt x="4683760" y="4074160"/>
                  </a:lnTo>
                  <a:lnTo>
                    <a:pt x="2987040" y="0"/>
                  </a:lnTo>
                  <a:lnTo>
                    <a:pt x="2661920" y="513080"/>
                  </a:lnTo>
                  <a:lnTo>
                    <a:pt x="4048760" y="4211320"/>
                  </a:lnTo>
                  <a:lnTo>
                    <a:pt x="0" y="3017520"/>
                  </a:lnTo>
                  <a:lnTo>
                    <a:pt x="106680" y="3540760"/>
                  </a:lnTo>
                  <a:lnTo>
                    <a:pt x="4917440" y="4927600"/>
                  </a:lnTo>
                  <a:close/>
                </a:path>
              </a:pathLst>
            </a:custGeom>
            <a:solidFill>
              <a:srgbClr val="00B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F2250EBD-B979-4C1C-9871-910FEBFAABA5}"/>
                </a:ext>
              </a:extLst>
            </p:cNvPr>
            <p:cNvSpPr/>
            <p:nvPr/>
          </p:nvSpPr>
          <p:spPr>
            <a:xfrm>
              <a:off x="5816600" y="1112520"/>
              <a:ext cx="3642360" cy="5572760"/>
            </a:xfrm>
            <a:custGeom>
              <a:avLst/>
              <a:gdLst>
                <a:gd name="connsiteX0" fmla="*/ 0 w 3642360"/>
                <a:gd name="connsiteY0" fmla="*/ 0 h 5572760"/>
                <a:gd name="connsiteX1" fmla="*/ 3642360 w 3642360"/>
                <a:gd name="connsiteY1" fmla="*/ 701040 h 5572760"/>
                <a:gd name="connsiteX2" fmla="*/ 1742440 w 3642360"/>
                <a:gd name="connsiteY2" fmla="*/ 5572760 h 5572760"/>
                <a:gd name="connsiteX3" fmla="*/ 1427480 w 3642360"/>
                <a:gd name="connsiteY3" fmla="*/ 5476240 h 5572760"/>
                <a:gd name="connsiteX4" fmla="*/ 3154680 w 3642360"/>
                <a:gd name="connsiteY4" fmla="*/ 1041400 h 5572760"/>
                <a:gd name="connsiteX5" fmla="*/ 167640 w 3642360"/>
                <a:gd name="connsiteY5" fmla="*/ 477520 h 5572760"/>
                <a:gd name="connsiteX6" fmla="*/ 0 w 3642360"/>
                <a:gd name="connsiteY6" fmla="*/ 0 h 557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2360" h="5572760">
                  <a:moveTo>
                    <a:pt x="0" y="0"/>
                  </a:moveTo>
                  <a:lnTo>
                    <a:pt x="3642360" y="701040"/>
                  </a:lnTo>
                  <a:lnTo>
                    <a:pt x="1742440" y="5572760"/>
                  </a:lnTo>
                  <a:lnTo>
                    <a:pt x="1427480" y="5476240"/>
                  </a:lnTo>
                  <a:lnTo>
                    <a:pt x="3154680" y="1041400"/>
                  </a:lnTo>
                  <a:lnTo>
                    <a:pt x="167640" y="477520"/>
                  </a:lnTo>
                  <a:lnTo>
                    <a:pt x="0" y="0"/>
                  </a:lnTo>
                  <a:close/>
                </a:path>
              </a:pathLst>
            </a:custGeom>
            <a:solidFill>
              <a:srgbClr val="0B6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C9077E8-5882-4449-AB53-4D75DD1EDFC2}"/>
              </a:ext>
            </a:extLst>
          </p:cNvPr>
          <p:cNvGrpSpPr/>
          <p:nvPr/>
        </p:nvGrpSpPr>
        <p:grpSpPr>
          <a:xfrm>
            <a:off x="1896653" y="619092"/>
            <a:ext cx="2940566" cy="3408227"/>
            <a:chOff x="372653" y="619091"/>
            <a:chExt cx="2940566" cy="3408227"/>
          </a:xfrm>
        </p:grpSpPr>
        <p:sp>
          <p:nvSpPr>
            <p:cNvPr id="6" name="TextBox 5"/>
            <p:cNvSpPr txBox="1"/>
            <p:nvPr/>
          </p:nvSpPr>
          <p:spPr>
            <a:xfrm rot="17999782">
              <a:off x="1351324" y="2444289"/>
              <a:ext cx="2642839" cy="523220"/>
            </a:xfrm>
            <a:prstGeom prst="rect">
              <a:avLst/>
            </a:prstGeom>
            <a:noFill/>
            <a:ln>
              <a:noFill/>
            </a:ln>
          </p:spPr>
          <p:txBody>
            <a:bodyPr wrap="none" rtlCol="0">
              <a:spAutoFit/>
            </a:bodyPr>
            <a:lstStyle/>
            <a:p>
              <a:pPr algn="ctr">
                <a:defRPr/>
              </a:pPr>
              <a:r>
                <a:rPr lang="en-US" sz="2800" b="1" dirty="0">
                  <a:solidFill>
                    <a:schemeClr val="tx2"/>
                  </a:solidFill>
                  <a:latin typeface="Calibri"/>
                </a:rPr>
                <a:t>Doing Chemistry</a:t>
              </a:r>
            </a:p>
          </p:txBody>
        </p:sp>
        <p:pic>
          <p:nvPicPr>
            <p:cNvPr id="3" name="Picture 2">
              <a:extLst>
                <a:ext uri="{FF2B5EF4-FFF2-40B4-BE49-F238E27FC236}">
                  <a16:creationId xmlns:a16="http://schemas.microsoft.com/office/drawing/2014/main" id="{6B575C0C-9F4B-44ED-A2CB-DD51062882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299" y="1624198"/>
              <a:ext cx="1172077" cy="1172077"/>
            </a:xfrm>
            <a:prstGeom prst="rect">
              <a:avLst/>
            </a:prstGeom>
          </p:spPr>
        </p:pic>
        <p:grpSp>
          <p:nvGrpSpPr>
            <p:cNvPr id="67" name="Group 66">
              <a:extLst>
                <a:ext uri="{FF2B5EF4-FFF2-40B4-BE49-F238E27FC236}">
                  <a16:creationId xmlns:a16="http://schemas.microsoft.com/office/drawing/2014/main" id="{2667C765-DFB0-4553-B46A-B1909292927D}"/>
                </a:ext>
              </a:extLst>
            </p:cNvPr>
            <p:cNvGrpSpPr/>
            <p:nvPr/>
          </p:nvGrpSpPr>
          <p:grpSpPr>
            <a:xfrm>
              <a:off x="372653" y="619091"/>
              <a:ext cx="2940566" cy="923330"/>
              <a:chOff x="1194678" y="2553756"/>
              <a:chExt cx="2940566" cy="923330"/>
            </a:xfrm>
          </p:grpSpPr>
          <p:grpSp>
            <p:nvGrpSpPr>
              <p:cNvPr id="73" name="Group 72">
                <a:extLst>
                  <a:ext uri="{FF2B5EF4-FFF2-40B4-BE49-F238E27FC236}">
                    <a16:creationId xmlns:a16="http://schemas.microsoft.com/office/drawing/2014/main" id="{BBF1502A-3E75-49D6-8D8D-7B8B42AA7054}"/>
                  </a:ext>
                </a:extLst>
              </p:cNvPr>
              <p:cNvGrpSpPr/>
              <p:nvPr/>
            </p:nvGrpSpPr>
            <p:grpSpPr>
              <a:xfrm rot="2700000">
                <a:off x="1197018" y="2826477"/>
                <a:ext cx="373207" cy="377888"/>
                <a:chOff x="2695099" y="3683237"/>
                <a:chExt cx="1220204" cy="1235508"/>
              </a:xfrm>
            </p:grpSpPr>
            <p:sp>
              <p:nvSpPr>
                <p:cNvPr id="75" name="Rectangle 74">
                  <a:extLst>
                    <a:ext uri="{FF2B5EF4-FFF2-40B4-BE49-F238E27FC236}">
                      <a16:creationId xmlns:a16="http://schemas.microsoft.com/office/drawing/2014/main" id="{45ED5D35-B206-4BA1-BB7A-EA610857AECD}"/>
                    </a:ext>
                  </a:extLst>
                </p:cNvPr>
                <p:cNvSpPr/>
                <p:nvPr/>
              </p:nvSpPr>
              <p:spPr>
                <a:xfrm>
                  <a:off x="2695099" y="3683237"/>
                  <a:ext cx="410199" cy="4101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9337C26-FC56-4D5D-8446-38BDA5A6B918}"/>
                    </a:ext>
                  </a:extLst>
                </p:cNvPr>
                <p:cNvSpPr/>
                <p:nvPr/>
              </p:nvSpPr>
              <p:spPr>
                <a:xfrm>
                  <a:off x="3099488" y="3683237"/>
                  <a:ext cx="410199" cy="41019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0E502FE-2E92-4E2C-9D87-803B18BF6783}"/>
                    </a:ext>
                  </a:extLst>
                </p:cNvPr>
                <p:cNvSpPr/>
                <p:nvPr/>
              </p:nvSpPr>
              <p:spPr>
                <a:xfrm>
                  <a:off x="3505104" y="3683237"/>
                  <a:ext cx="410199" cy="41019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1018BF2-2D17-4A73-9CEA-81344CEC400E}"/>
                    </a:ext>
                  </a:extLst>
                </p:cNvPr>
                <p:cNvSpPr/>
                <p:nvPr/>
              </p:nvSpPr>
              <p:spPr>
                <a:xfrm>
                  <a:off x="2695099" y="4095891"/>
                  <a:ext cx="410199" cy="410199"/>
                </a:xfrm>
                <a:prstGeom prst="rect">
                  <a:avLst/>
                </a:prstGeom>
                <a:solidFill>
                  <a:srgbClr val="FF0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873A992-7A25-4A79-831E-6CC2C671C518}"/>
                    </a:ext>
                  </a:extLst>
                </p:cNvPr>
                <p:cNvSpPr/>
                <p:nvPr/>
              </p:nvSpPr>
              <p:spPr>
                <a:xfrm>
                  <a:off x="3099488" y="4095891"/>
                  <a:ext cx="410199" cy="410199"/>
                </a:xfrm>
                <a:prstGeom prst="rect">
                  <a:avLst/>
                </a:prstGeom>
                <a:solidFill>
                  <a:srgbClr val="9B9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CFA99E7-A982-4556-BE8D-E611F265A495}"/>
                    </a:ext>
                  </a:extLst>
                </p:cNvPr>
                <p:cNvSpPr/>
                <p:nvPr/>
              </p:nvSpPr>
              <p:spPr>
                <a:xfrm>
                  <a:off x="3505104" y="4095891"/>
                  <a:ext cx="410199" cy="410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F3AF84D-592C-4444-9D50-D59B66BEB118}"/>
                    </a:ext>
                  </a:extLst>
                </p:cNvPr>
                <p:cNvSpPr/>
                <p:nvPr/>
              </p:nvSpPr>
              <p:spPr>
                <a:xfrm>
                  <a:off x="2695099" y="4508546"/>
                  <a:ext cx="410199" cy="410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941036F-CC6F-47B0-A534-9BDB628A30CA}"/>
                    </a:ext>
                  </a:extLst>
                </p:cNvPr>
                <p:cNvSpPr/>
                <p:nvPr/>
              </p:nvSpPr>
              <p:spPr>
                <a:xfrm>
                  <a:off x="3099488" y="4508546"/>
                  <a:ext cx="410199" cy="410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DB4B8778-6C7D-4BC3-960D-7A30E13FD083}"/>
                    </a:ext>
                  </a:extLst>
                </p:cNvPr>
                <p:cNvSpPr/>
                <p:nvPr/>
              </p:nvSpPr>
              <p:spPr>
                <a:xfrm>
                  <a:off x="3505104" y="4508546"/>
                  <a:ext cx="410199" cy="41019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a:extLst>
                  <a:ext uri="{FF2B5EF4-FFF2-40B4-BE49-F238E27FC236}">
                    <a16:creationId xmlns:a16="http://schemas.microsoft.com/office/drawing/2014/main" id="{3F9DEB91-6201-489A-B193-F966216D68A7}"/>
                  </a:ext>
                </a:extLst>
              </p:cNvPr>
              <p:cNvSpPr txBox="1"/>
              <p:nvPr/>
            </p:nvSpPr>
            <p:spPr>
              <a:xfrm>
                <a:off x="1557679" y="2553756"/>
                <a:ext cx="2577565" cy="923330"/>
              </a:xfrm>
              <a:prstGeom prst="rect">
                <a:avLst/>
              </a:prstGeom>
              <a:noFill/>
            </p:spPr>
            <p:txBody>
              <a:bodyPr wrap="none" rtlCol="0">
                <a:spAutoFit/>
              </a:bodyPr>
              <a:lstStyle/>
              <a:p>
                <a:r>
                  <a:rPr lang="en-US" sz="5400" b="1" dirty="0"/>
                  <a:t>Polaroid</a:t>
                </a:r>
              </a:p>
            </p:txBody>
          </p:sp>
        </p:grpSp>
      </p:grpSp>
      <p:grpSp>
        <p:nvGrpSpPr>
          <p:cNvPr id="87" name="Group 86">
            <a:extLst>
              <a:ext uri="{FF2B5EF4-FFF2-40B4-BE49-F238E27FC236}">
                <a16:creationId xmlns:a16="http://schemas.microsoft.com/office/drawing/2014/main" id="{DF750869-6B15-4F69-8339-13EE7CB558B4}"/>
              </a:ext>
            </a:extLst>
          </p:cNvPr>
          <p:cNvGrpSpPr/>
          <p:nvPr/>
        </p:nvGrpSpPr>
        <p:grpSpPr>
          <a:xfrm>
            <a:off x="7425561" y="2515842"/>
            <a:ext cx="3135566" cy="4166504"/>
            <a:chOff x="5901561" y="2515842"/>
            <a:chExt cx="3135566" cy="4166504"/>
          </a:xfrm>
        </p:grpSpPr>
        <p:pic>
          <p:nvPicPr>
            <p:cNvPr id="66" name="Picture 65">
              <a:extLst>
                <a:ext uri="{FF2B5EF4-FFF2-40B4-BE49-F238E27FC236}">
                  <a16:creationId xmlns:a16="http://schemas.microsoft.com/office/drawing/2014/main" id="{5BF0E6E2-973E-4209-A162-44A8D0CCAE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26465" y="4806407"/>
              <a:ext cx="710662" cy="1158939"/>
            </a:xfrm>
            <a:prstGeom prst="rect">
              <a:avLst/>
            </a:prstGeom>
          </p:spPr>
        </p:pic>
        <p:pic>
          <p:nvPicPr>
            <p:cNvPr id="68" name="Picture 67">
              <a:extLst>
                <a:ext uri="{FF2B5EF4-FFF2-40B4-BE49-F238E27FC236}">
                  <a16:creationId xmlns:a16="http://schemas.microsoft.com/office/drawing/2014/main" id="{BE2FA945-9C8E-4B23-ABD6-35EB1467B3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1561" y="5919290"/>
              <a:ext cx="1497587" cy="763056"/>
            </a:xfrm>
            <a:prstGeom prst="rect">
              <a:avLst/>
            </a:prstGeom>
          </p:spPr>
        </p:pic>
        <p:sp>
          <p:nvSpPr>
            <p:cNvPr id="17" name="TextBox 16"/>
            <p:cNvSpPr txBox="1"/>
            <p:nvPr/>
          </p:nvSpPr>
          <p:spPr>
            <a:xfrm rot="17466947">
              <a:off x="4819629" y="3882627"/>
              <a:ext cx="3256789" cy="523220"/>
            </a:xfrm>
            <a:prstGeom prst="rect">
              <a:avLst/>
            </a:prstGeom>
            <a:noFill/>
            <a:ln>
              <a:noFill/>
            </a:ln>
          </p:spPr>
          <p:txBody>
            <a:bodyPr wrap="none" rtlCol="0">
              <a:spAutoFit/>
            </a:bodyPr>
            <a:lstStyle/>
            <a:p>
              <a:pPr algn="ctr">
                <a:defRPr/>
              </a:pPr>
              <a:r>
                <a:rPr lang="en-US" sz="2800" b="1" dirty="0">
                  <a:solidFill>
                    <a:schemeClr val="tx2"/>
                  </a:solidFill>
                  <a:latin typeface="Calibri"/>
                </a:rPr>
                <a:t>Managing Chemistry</a:t>
              </a:r>
            </a:p>
          </p:txBody>
        </p:sp>
        <p:pic>
          <p:nvPicPr>
            <p:cNvPr id="13" name="Picture 12">
              <a:extLst>
                <a:ext uri="{FF2B5EF4-FFF2-40B4-BE49-F238E27FC236}">
                  <a16:creationId xmlns:a16="http://schemas.microsoft.com/office/drawing/2014/main" id="{F556E9BE-BD7A-460E-A5D6-2FC31B5803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76117" y="3755289"/>
              <a:ext cx="806215" cy="1064204"/>
            </a:xfrm>
            <a:prstGeom prst="rect">
              <a:avLst/>
            </a:prstGeom>
          </p:spPr>
        </p:pic>
        <p:grpSp>
          <p:nvGrpSpPr>
            <p:cNvPr id="21" name="Group 20">
              <a:extLst>
                <a:ext uri="{FF2B5EF4-FFF2-40B4-BE49-F238E27FC236}">
                  <a16:creationId xmlns:a16="http://schemas.microsoft.com/office/drawing/2014/main" id="{EDFFF8AE-0CA7-490D-B530-88F3B0176FCE}"/>
                </a:ext>
              </a:extLst>
            </p:cNvPr>
            <p:cNvGrpSpPr/>
            <p:nvPr/>
          </p:nvGrpSpPr>
          <p:grpSpPr>
            <a:xfrm>
              <a:off x="7769861" y="3310696"/>
              <a:ext cx="1227695" cy="1275882"/>
              <a:chOff x="4484555" y="4562736"/>
              <a:chExt cx="1714501" cy="2340584"/>
            </a:xfrm>
          </p:grpSpPr>
          <p:sp>
            <p:nvSpPr>
              <p:cNvPr id="20" name="TextBox 19">
                <a:extLst>
                  <a:ext uri="{FF2B5EF4-FFF2-40B4-BE49-F238E27FC236}">
                    <a16:creationId xmlns:a16="http://schemas.microsoft.com/office/drawing/2014/main" id="{57B305FE-A246-408E-AA6B-B81329E6DBFC}"/>
                  </a:ext>
                </a:extLst>
              </p:cNvPr>
              <p:cNvSpPr txBox="1"/>
              <p:nvPr/>
            </p:nvSpPr>
            <p:spPr>
              <a:xfrm>
                <a:off x="4484555" y="6056403"/>
                <a:ext cx="1714501" cy="846917"/>
              </a:xfrm>
              <a:prstGeom prst="rect">
                <a:avLst/>
              </a:prstGeom>
              <a:solidFill>
                <a:schemeClr val="tx1"/>
              </a:solidFill>
              <a:ln>
                <a:noFill/>
              </a:ln>
            </p:spPr>
            <p:txBody>
              <a:bodyPr wrap="square" rtlCol="0">
                <a:spAutoFit/>
              </a:bodyPr>
              <a:lstStyle/>
              <a:p>
                <a:pPr algn="ctr"/>
                <a:endParaRPr lang="en-US" sz="800" i="1" dirty="0">
                  <a:solidFill>
                    <a:schemeClr val="accent3">
                      <a:lumMod val="75000"/>
                    </a:schemeClr>
                  </a:solidFill>
                </a:endParaRPr>
              </a:p>
              <a:p>
                <a:pPr algn="ctr"/>
                <a:r>
                  <a:rPr lang="en-US" sz="800" i="1" dirty="0">
                    <a:solidFill>
                      <a:schemeClr val="accent3">
                        <a:lumMod val="75000"/>
                      </a:schemeClr>
                    </a:solidFill>
                  </a:rPr>
                  <a:t>California Department of</a:t>
                </a:r>
              </a:p>
              <a:p>
                <a:pPr algn="ctr"/>
                <a:r>
                  <a:rPr lang="en-US" sz="800" i="1" dirty="0">
                    <a:solidFill>
                      <a:schemeClr val="accent3">
                        <a:lumMod val="75000"/>
                      </a:schemeClr>
                    </a:solidFill>
                  </a:rPr>
                  <a:t>Toxic Substances Control</a:t>
                </a:r>
              </a:p>
            </p:txBody>
          </p:sp>
          <p:pic>
            <p:nvPicPr>
              <p:cNvPr id="18" name="Picture 17">
                <a:extLst>
                  <a:ext uri="{FF2B5EF4-FFF2-40B4-BE49-F238E27FC236}">
                    <a16:creationId xmlns:a16="http://schemas.microsoft.com/office/drawing/2014/main" id="{12C88E3D-B768-48CA-AD09-125ADC4595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84555" y="4562736"/>
                <a:ext cx="1714500" cy="1714500"/>
              </a:xfrm>
              <a:prstGeom prst="rect">
                <a:avLst/>
              </a:prstGeom>
            </p:spPr>
          </p:pic>
        </p:grpSp>
        <p:pic>
          <p:nvPicPr>
            <p:cNvPr id="24" name="Picture 23">
              <a:extLst>
                <a:ext uri="{FF2B5EF4-FFF2-40B4-BE49-F238E27FC236}">
                  <a16:creationId xmlns:a16="http://schemas.microsoft.com/office/drawing/2014/main" id="{F9F16050-ADB0-41BB-B6BC-9B7A39D73AC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81381" y="4822372"/>
              <a:ext cx="1152338" cy="1152338"/>
            </a:xfrm>
            <a:prstGeom prst="rect">
              <a:avLst/>
            </a:prstGeom>
          </p:spPr>
        </p:pic>
      </p:grpSp>
      <p:grpSp>
        <p:nvGrpSpPr>
          <p:cNvPr id="28" name="Group 27">
            <a:extLst>
              <a:ext uri="{FF2B5EF4-FFF2-40B4-BE49-F238E27FC236}">
                <a16:creationId xmlns:a16="http://schemas.microsoft.com/office/drawing/2014/main" id="{6ADC29CF-FEB9-487C-A380-D4E52E019851}"/>
              </a:ext>
            </a:extLst>
          </p:cNvPr>
          <p:cNvGrpSpPr/>
          <p:nvPr/>
        </p:nvGrpSpPr>
        <p:grpSpPr>
          <a:xfrm>
            <a:off x="5551565" y="386187"/>
            <a:ext cx="5136145" cy="2428434"/>
            <a:chOff x="4027564" y="386187"/>
            <a:chExt cx="5136145" cy="2428434"/>
          </a:xfrm>
        </p:grpSpPr>
        <p:grpSp>
          <p:nvGrpSpPr>
            <p:cNvPr id="7" name="Group 6">
              <a:extLst>
                <a:ext uri="{FF2B5EF4-FFF2-40B4-BE49-F238E27FC236}">
                  <a16:creationId xmlns:a16="http://schemas.microsoft.com/office/drawing/2014/main" id="{92AB4111-AEDA-4ADD-B29C-5281F1C93E63}"/>
                </a:ext>
              </a:extLst>
            </p:cNvPr>
            <p:cNvGrpSpPr/>
            <p:nvPr/>
          </p:nvGrpSpPr>
          <p:grpSpPr>
            <a:xfrm>
              <a:off x="5343033" y="386187"/>
              <a:ext cx="3625463" cy="830997"/>
              <a:chOff x="5191185" y="273276"/>
              <a:chExt cx="3625463" cy="830997"/>
            </a:xfrm>
          </p:grpSpPr>
          <p:grpSp>
            <p:nvGrpSpPr>
              <p:cNvPr id="30" name="Group 29">
                <a:extLst>
                  <a:ext uri="{FF2B5EF4-FFF2-40B4-BE49-F238E27FC236}">
                    <a16:creationId xmlns:a16="http://schemas.microsoft.com/office/drawing/2014/main" id="{C8ACFA89-96F2-4A8E-A35B-09C233C36C09}"/>
                  </a:ext>
                </a:extLst>
              </p:cNvPr>
              <p:cNvGrpSpPr/>
              <p:nvPr/>
            </p:nvGrpSpPr>
            <p:grpSpPr>
              <a:xfrm>
                <a:off x="5191185" y="276028"/>
                <a:ext cx="903965" cy="793587"/>
                <a:chOff x="515570" y="685797"/>
                <a:chExt cx="7504481" cy="6588154"/>
              </a:xfrm>
            </p:grpSpPr>
            <p:grpSp>
              <p:nvGrpSpPr>
                <p:cNvPr id="32" name="Group 31">
                  <a:extLst>
                    <a:ext uri="{FF2B5EF4-FFF2-40B4-BE49-F238E27FC236}">
                      <a16:creationId xmlns:a16="http://schemas.microsoft.com/office/drawing/2014/main" id="{1F955EAA-0B66-4275-9D3A-3A4362130284}"/>
                    </a:ext>
                  </a:extLst>
                </p:cNvPr>
                <p:cNvGrpSpPr/>
                <p:nvPr/>
              </p:nvGrpSpPr>
              <p:grpSpPr>
                <a:xfrm rot="19968187">
                  <a:off x="515570" y="2725655"/>
                  <a:ext cx="5016922" cy="4548296"/>
                  <a:chOff x="2553789" y="1716833"/>
                  <a:chExt cx="2609850" cy="2366067"/>
                </a:xfrm>
              </p:grpSpPr>
              <p:sp>
                <p:nvSpPr>
                  <p:cNvPr id="39" name="Freeform: Shape 38">
                    <a:extLst>
                      <a:ext uri="{FF2B5EF4-FFF2-40B4-BE49-F238E27FC236}">
                        <a16:creationId xmlns:a16="http://schemas.microsoft.com/office/drawing/2014/main" id="{7D175024-866F-4529-BA3D-3E8E16A6ED2C}"/>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Freeform: Shape 39">
                    <a:extLst>
                      <a:ext uri="{FF2B5EF4-FFF2-40B4-BE49-F238E27FC236}">
                        <a16:creationId xmlns:a16="http://schemas.microsoft.com/office/drawing/2014/main" id="{6B15ECDE-875E-4326-A04F-873D5EB201F7}"/>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Freeform: Shape 40">
                    <a:extLst>
                      <a:ext uri="{FF2B5EF4-FFF2-40B4-BE49-F238E27FC236}">
                        <a16:creationId xmlns:a16="http://schemas.microsoft.com/office/drawing/2014/main" id="{DB2BA1EC-1240-4F8B-8F9D-668E523F8C3A}"/>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Freeform: Shape 41">
                    <a:extLst>
                      <a:ext uri="{FF2B5EF4-FFF2-40B4-BE49-F238E27FC236}">
                        <a16:creationId xmlns:a16="http://schemas.microsoft.com/office/drawing/2014/main" id="{8007822D-F505-4D59-95D1-B0BF2E9CF572}"/>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33" name="Group 32">
                  <a:extLst>
                    <a:ext uri="{FF2B5EF4-FFF2-40B4-BE49-F238E27FC236}">
                      <a16:creationId xmlns:a16="http://schemas.microsoft.com/office/drawing/2014/main" id="{5382625E-90FA-4F94-A850-7C3EE4DF1193}"/>
                    </a:ext>
                  </a:extLst>
                </p:cNvPr>
                <p:cNvGrpSpPr/>
                <p:nvPr/>
              </p:nvGrpSpPr>
              <p:grpSpPr>
                <a:xfrm>
                  <a:off x="5378880" y="685797"/>
                  <a:ext cx="2641171" cy="2527890"/>
                  <a:chOff x="5378880" y="685797"/>
                  <a:chExt cx="2641171" cy="2527890"/>
                </a:xfrm>
              </p:grpSpPr>
              <p:sp>
                <p:nvSpPr>
                  <p:cNvPr id="34" name="Freeform: Shape 33">
                    <a:extLst>
                      <a:ext uri="{FF2B5EF4-FFF2-40B4-BE49-F238E27FC236}">
                        <a16:creationId xmlns:a16="http://schemas.microsoft.com/office/drawing/2014/main" id="{4F60F026-F87E-452F-9E3D-CD5187D0315E}"/>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Freeform: Shape 34">
                    <a:extLst>
                      <a:ext uri="{FF2B5EF4-FFF2-40B4-BE49-F238E27FC236}">
                        <a16:creationId xmlns:a16="http://schemas.microsoft.com/office/drawing/2014/main" id="{D2074908-4B27-4AB6-97E0-78EA92ADB06D}"/>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 name="Freeform: Shape 35">
                    <a:extLst>
                      <a:ext uri="{FF2B5EF4-FFF2-40B4-BE49-F238E27FC236}">
                        <a16:creationId xmlns:a16="http://schemas.microsoft.com/office/drawing/2014/main" id="{06E205E8-FEA5-4DB2-9F49-9B0AEEDB7967}"/>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Freeform: Shape 36">
                    <a:extLst>
                      <a:ext uri="{FF2B5EF4-FFF2-40B4-BE49-F238E27FC236}">
                        <a16:creationId xmlns:a16="http://schemas.microsoft.com/office/drawing/2014/main" id="{025A3C76-AB25-4C15-B34F-D7E9B571E236}"/>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Frame 37">
                    <a:extLst>
                      <a:ext uri="{FF2B5EF4-FFF2-40B4-BE49-F238E27FC236}">
                        <a16:creationId xmlns:a16="http://schemas.microsoft.com/office/drawing/2014/main" id="{904EEBFF-5F38-4F54-A8DC-E65DC110EA79}"/>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grpSp>
          </p:grpSp>
          <p:sp>
            <p:nvSpPr>
              <p:cNvPr id="31" name="TextBox 30">
                <a:extLst>
                  <a:ext uri="{FF2B5EF4-FFF2-40B4-BE49-F238E27FC236}">
                    <a16:creationId xmlns:a16="http://schemas.microsoft.com/office/drawing/2014/main" id="{E8DD5C5A-4EBD-4E4D-84A1-61D1F4CCACE9}"/>
                  </a:ext>
                </a:extLst>
              </p:cNvPr>
              <p:cNvSpPr txBox="1"/>
              <p:nvPr/>
            </p:nvSpPr>
            <p:spPr>
              <a:xfrm>
                <a:off x="6012675" y="273276"/>
                <a:ext cx="2803973" cy="830997"/>
              </a:xfrm>
              <a:prstGeom prst="rect">
                <a:avLst/>
              </a:prstGeom>
              <a:noFill/>
            </p:spPr>
            <p:txBody>
              <a:bodyPr wrap="none" rtlCol="0">
                <a:spAutoFit/>
              </a:bodyPr>
              <a:lstStyle/>
              <a:p>
                <a:r>
                  <a:rPr lang="en-US" sz="3200" dirty="0" err="1">
                    <a:solidFill>
                      <a:srgbClr val="00B0DA"/>
                    </a:solidFill>
                    <a:latin typeface="+mj-lt"/>
                  </a:rPr>
                  <a:t>warner</a:t>
                </a:r>
                <a:r>
                  <a:rPr lang="en-US" sz="3200" dirty="0" err="1">
                    <a:solidFill>
                      <a:srgbClr val="00738C"/>
                    </a:solidFill>
                    <a:latin typeface="+mj-lt"/>
                  </a:rPr>
                  <a:t>babcock</a:t>
                </a:r>
                <a:r>
                  <a:rPr lang="en-US" dirty="0">
                    <a:solidFill>
                      <a:srgbClr val="00738C"/>
                    </a:solidFill>
                  </a:rPr>
                  <a:t> </a:t>
                </a:r>
              </a:p>
              <a:p>
                <a:r>
                  <a:rPr lang="en-US" sz="1600" dirty="0">
                    <a:solidFill>
                      <a:schemeClr val="bg1">
                        <a:lumMod val="65000"/>
                        <a:lumOff val="35000"/>
                      </a:schemeClr>
                    </a:solidFill>
                  </a:rPr>
                  <a:t>institute for green chemistry</a:t>
                </a:r>
                <a:endParaRPr lang="en-US" sz="1400" dirty="0">
                  <a:solidFill>
                    <a:schemeClr val="bg1">
                      <a:lumMod val="65000"/>
                      <a:lumOff val="35000"/>
                    </a:schemeClr>
                  </a:solidFill>
                </a:endParaRPr>
              </a:p>
            </p:txBody>
          </p:sp>
        </p:grpSp>
        <p:sp>
          <p:nvSpPr>
            <p:cNvPr id="11" name="TextBox 10"/>
            <p:cNvSpPr txBox="1"/>
            <p:nvPr/>
          </p:nvSpPr>
          <p:spPr>
            <a:xfrm rot="667039">
              <a:off x="4027564" y="1285221"/>
              <a:ext cx="3169714" cy="523220"/>
            </a:xfrm>
            <a:prstGeom prst="rect">
              <a:avLst/>
            </a:prstGeom>
            <a:noFill/>
            <a:ln>
              <a:noFill/>
            </a:ln>
          </p:spPr>
          <p:txBody>
            <a:bodyPr wrap="none" rtlCol="0">
              <a:spAutoFit/>
            </a:bodyPr>
            <a:lstStyle/>
            <a:p>
              <a:pPr algn="ctr">
                <a:defRPr/>
              </a:pPr>
              <a:r>
                <a:rPr lang="en-US" sz="2800" b="1" dirty="0">
                  <a:solidFill>
                    <a:schemeClr val="tx2"/>
                  </a:solidFill>
                  <a:latin typeface="Calibri"/>
                </a:rPr>
                <a:t>Inventing Chemistry</a:t>
              </a:r>
            </a:p>
          </p:txBody>
        </p:sp>
        <p:grpSp>
          <p:nvGrpSpPr>
            <p:cNvPr id="25" name="Group 24">
              <a:extLst>
                <a:ext uri="{FF2B5EF4-FFF2-40B4-BE49-F238E27FC236}">
                  <a16:creationId xmlns:a16="http://schemas.microsoft.com/office/drawing/2014/main" id="{ABB30F9A-19FC-4AD5-837E-94535D6AC1BC}"/>
                </a:ext>
              </a:extLst>
            </p:cNvPr>
            <p:cNvGrpSpPr/>
            <p:nvPr/>
          </p:nvGrpSpPr>
          <p:grpSpPr>
            <a:xfrm>
              <a:off x="7273255" y="1542421"/>
              <a:ext cx="1890454" cy="1272200"/>
              <a:chOff x="7356882" y="1429429"/>
              <a:chExt cx="1890454" cy="1272200"/>
            </a:xfrm>
          </p:grpSpPr>
          <p:sp>
            <p:nvSpPr>
              <p:cNvPr id="43" name="TextBox 42">
                <a:extLst>
                  <a:ext uri="{FF2B5EF4-FFF2-40B4-BE49-F238E27FC236}">
                    <a16:creationId xmlns:a16="http://schemas.microsoft.com/office/drawing/2014/main" id="{8537B50B-5792-4B8C-BE29-B75FD02D1AFA}"/>
                  </a:ext>
                </a:extLst>
              </p:cNvPr>
              <p:cNvSpPr txBox="1"/>
              <p:nvPr/>
            </p:nvSpPr>
            <p:spPr>
              <a:xfrm>
                <a:off x="7356882" y="2178409"/>
                <a:ext cx="1890454" cy="523220"/>
              </a:xfrm>
              <a:prstGeom prst="rect">
                <a:avLst/>
              </a:prstGeom>
              <a:noFill/>
            </p:spPr>
            <p:txBody>
              <a:bodyPr wrap="none" rtlCol="0">
                <a:spAutoFit/>
              </a:bodyPr>
              <a:lstStyle/>
              <a:p>
                <a:pPr algn="ctr"/>
                <a:r>
                  <a:rPr lang="en-US" sz="1400" b="1" dirty="0">
                    <a:solidFill>
                      <a:srgbClr val="0A507C"/>
                    </a:solidFill>
                  </a:rPr>
                  <a:t>AAAS-LEMELSON</a:t>
                </a:r>
              </a:p>
              <a:p>
                <a:r>
                  <a:rPr lang="en-US" sz="1400" dirty="0">
                    <a:solidFill>
                      <a:schemeClr val="bg1">
                        <a:lumMod val="65000"/>
                        <a:lumOff val="35000"/>
                      </a:schemeClr>
                    </a:solidFill>
                  </a:rPr>
                  <a:t>Invention Ambassadors</a:t>
                </a:r>
              </a:p>
            </p:txBody>
          </p:sp>
          <p:pic>
            <p:nvPicPr>
              <p:cNvPr id="86" name="Picture 85">
                <a:extLst>
                  <a:ext uri="{FF2B5EF4-FFF2-40B4-BE49-F238E27FC236}">
                    <a16:creationId xmlns:a16="http://schemas.microsoft.com/office/drawing/2014/main" id="{ABEEFEA6-1B98-4F01-9872-F0F2F0F7C3B3}"/>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10000" b="90000" l="10000" r="90000">
                            <a14:backgroundMark x1="91743" y1="17886" x2="91743" y2="17886"/>
                            <a14:backgroundMark x1="49541" y1="34959" x2="49541" y2="34959"/>
                          </a14:backgroundRemoval>
                        </a14:imgEffect>
                      </a14:imgLayer>
                    </a14:imgProps>
                  </a:ext>
                  <a:ext uri="{28A0092B-C50C-407E-A947-70E740481C1C}">
                    <a14:useLocalDpi xmlns:a14="http://schemas.microsoft.com/office/drawing/2010/main"/>
                  </a:ext>
                </a:extLst>
              </a:blip>
              <a:srcRect/>
              <a:stretch/>
            </p:blipFill>
            <p:spPr>
              <a:xfrm>
                <a:off x="7955696" y="1429429"/>
                <a:ext cx="692826" cy="779750"/>
              </a:xfrm>
              <a:prstGeom prst="rect">
                <a:avLst/>
              </a:prstGeom>
            </p:spPr>
          </p:pic>
        </p:grpSp>
      </p:grpSp>
      <p:grpSp>
        <p:nvGrpSpPr>
          <p:cNvPr id="89" name="Group 88">
            <a:extLst>
              <a:ext uri="{FF2B5EF4-FFF2-40B4-BE49-F238E27FC236}">
                <a16:creationId xmlns:a16="http://schemas.microsoft.com/office/drawing/2014/main" id="{3A857FF3-7B0B-4073-A36F-89558C72BA32}"/>
              </a:ext>
            </a:extLst>
          </p:cNvPr>
          <p:cNvGrpSpPr/>
          <p:nvPr/>
        </p:nvGrpSpPr>
        <p:grpSpPr>
          <a:xfrm>
            <a:off x="1613412" y="4395404"/>
            <a:ext cx="5087891" cy="2302638"/>
            <a:chOff x="89411" y="4395404"/>
            <a:chExt cx="5087891" cy="2302638"/>
          </a:xfrm>
        </p:grpSpPr>
        <p:grpSp>
          <p:nvGrpSpPr>
            <p:cNvPr id="10" name="Group 9">
              <a:extLst>
                <a:ext uri="{FF2B5EF4-FFF2-40B4-BE49-F238E27FC236}">
                  <a16:creationId xmlns:a16="http://schemas.microsoft.com/office/drawing/2014/main" id="{CA7C73F8-0965-4863-85B8-E2B32D7E8EDE}"/>
                </a:ext>
              </a:extLst>
            </p:cNvPr>
            <p:cNvGrpSpPr/>
            <p:nvPr/>
          </p:nvGrpSpPr>
          <p:grpSpPr>
            <a:xfrm>
              <a:off x="1510775" y="5869175"/>
              <a:ext cx="3061225" cy="828867"/>
              <a:chOff x="1381362" y="5890204"/>
              <a:chExt cx="3061225" cy="828867"/>
            </a:xfrm>
          </p:grpSpPr>
          <p:grpSp>
            <p:nvGrpSpPr>
              <p:cNvPr id="45" name="Group 44">
                <a:extLst>
                  <a:ext uri="{FF2B5EF4-FFF2-40B4-BE49-F238E27FC236}">
                    <a16:creationId xmlns:a16="http://schemas.microsoft.com/office/drawing/2014/main" id="{DF8B5714-879A-4C67-9B06-310274727EA0}"/>
                  </a:ext>
                </a:extLst>
              </p:cNvPr>
              <p:cNvGrpSpPr/>
              <p:nvPr/>
            </p:nvGrpSpPr>
            <p:grpSpPr>
              <a:xfrm rot="2880000">
                <a:off x="1179021" y="6158774"/>
                <a:ext cx="762638" cy="357955"/>
                <a:chOff x="2456597" y="2892287"/>
                <a:chExt cx="7143278" cy="3352800"/>
              </a:xfrm>
            </p:grpSpPr>
            <p:grpSp>
              <p:nvGrpSpPr>
                <p:cNvPr id="46" name="Group 45">
                  <a:extLst>
                    <a:ext uri="{FF2B5EF4-FFF2-40B4-BE49-F238E27FC236}">
                      <a16:creationId xmlns:a16="http://schemas.microsoft.com/office/drawing/2014/main" id="{C9671083-8B16-4317-93CB-9D90AD8113F7}"/>
                    </a:ext>
                  </a:extLst>
                </p:cNvPr>
                <p:cNvGrpSpPr/>
                <p:nvPr/>
              </p:nvGrpSpPr>
              <p:grpSpPr>
                <a:xfrm flipH="1" flipV="1">
                  <a:off x="7010802" y="3991135"/>
                  <a:ext cx="2047030" cy="2014794"/>
                  <a:chOff x="2956580" y="3099015"/>
                  <a:chExt cx="2047031" cy="2014794"/>
                </a:xfrm>
              </p:grpSpPr>
              <p:sp>
                <p:nvSpPr>
                  <p:cNvPr id="53" name="Flowchart: Process 52">
                    <a:extLst>
                      <a:ext uri="{FF2B5EF4-FFF2-40B4-BE49-F238E27FC236}">
                        <a16:creationId xmlns:a16="http://schemas.microsoft.com/office/drawing/2014/main" id="{D9442DD9-1E2E-4274-B132-0986767DE138}"/>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Process 53">
                    <a:extLst>
                      <a:ext uri="{FF2B5EF4-FFF2-40B4-BE49-F238E27FC236}">
                        <a16:creationId xmlns:a16="http://schemas.microsoft.com/office/drawing/2014/main" id="{411A0C2C-91AE-425A-BAA9-8C2B1D4E00E3}"/>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B3B6AD87-4B8F-4549-9C52-2A3C18B7D37F}"/>
                    </a:ext>
                  </a:extLst>
                </p:cNvPr>
                <p:cNvGrpSpPr/>
                <p:nvPr/>
              </p:nvGrpSpPr>
              <p:grpSpPr>
                <a:xfrm>
                  <a:off x="2956579" y="3099014"/>
                  <a:ext cx="2047030" cy="2014794"/>
                  <a:chOff x="2956581" y="3099014"/>
                  <a:chExt cx="2047031" cy="2014796"/>
                </a:xfrm>
              </p:grpSpPr>
              <p:sp>
                <p:nvSpPr>
                  <p:cNvPr id="51" name="Flowchart: Process 50">
                    <a:extLst>
                      <a:ext uri="{FF2B5EF4-FFF2-40B4-BE49-F238E27FC236}">
                        <a16:creationId xmlns:a16="http://schemas.microsoft.com/office/drawing/2014/main" id="{0D5D74DE-6B25-4E43-8A80-6687C9E88977}"/>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Process 51">
                    <a:extLst>
                      <a:ext uri="{FF2B5EF4-FFF2-40B4-BE49-F238E27FC236}">
                        <a16:creationId xmlns:a16="http://schemas.microsoft.com/office/drawing/2014/main" id="{A4B42F1A-F376-439B-85EE-4EF82B849377}"/>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4">
                  <a:extLst>
                    <a:ext uri="{FF2B5EF4-FFF2-40B4-BE49-F238E27FC236}">
                      <a16:creationId xmlns:a16="http://schemas.microsoft.com/office/drawing/2014/main" id="{8EF28C86-E57B-4F8B-875E-ED0696A0457C}"/>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a:p>
              </p:txBody>
            </p:sp>
            <p:sp>
              <p:nvSpPr>
                <p:cNvPr id="49" name="Freeform 5">
                  <a:extLst>
                    <a:ext uri="{FF2B5EF4-FFF2-40B4-BE49-F238E27FC236}">
                      <a16:creationId xmlns:a16="http://schemas.microsoft.com/office/drawing/2014/main" id="{6C22FF02-B4EA-4A19-B2B1-21F60E3F1910}"/>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a:p>
              </p:txBody>
            </p:sp>
            <p:sp>
              <p:nvSpPr>
                <p:cNvPr id="50" name="Freeform 6">
                  <a:extLst>
                    <a:ext uri="{FF2B5EF4-FFF2-40B4-BE49-F238E27FC236}">
                      <a16:creationId xmlns:a16="http://schemas.microsoft.com/office/drawing/2014/main" id="{5294D3F7-43E0-4F97-9EAA-347B95C8A775}"/>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a:p>
              </p:txBody>
            </p:sp>
          </p:grpSp>
          <p:grpSp>
            <p:nvGrpSpPr>
              <p:cNvPr id="58" name="Group 57">
                <a:extLst>
                  <a:ext uri="{FF2B5EF4-FFF2-40B4-BE49-F238E27FC236}">
                    <a16:creationId xmlns:a16="http://schemas.microsoft.com/office/drawing/2014/main" id="{2F159666-17E9-4DC0-8C74-5EA95AB782C8}"/>
                  </a:ext>
                </a:extLst>
              </p:cNvPr>
              <p:cNvGrpSpPr/>
              <p:nvPr/>
            </p:nvGrpSpPr>
            <p:grpSpPr>
              <a:xfrm>
                <a:off x="1868869" y="5890204"/>
                <a:ext cx="2573718" cy="745401"/>
                <a:chOff x="2059447" y="5923578"/>
                <a:chExt cx="2573718" cy="745401"/>
              </a:xfrm>
            </p:grpSpPr>
            <p:sp>
              <p:nvSpPr>
                <p:cNvPr id="56" name="TextBox 55">
                  <a:extLst>
                    <a:ext uri="{FF2B5EF4-FFF2-40B4-BE49-F238E27FC236}">
                      <a16:creationId xmlns:a16="http://schemas.microsoft.com/office/drawing/2014/main" id="{24849FB2-5834-46C6-94F2-1838F685EC7D}"/>
                    </a:ext>
                  </a:extLst>
                </p:cNvPr>
                <p:cNvSpPr txBox="1"/>
                <p:nvPr/>
              </p:nvSpPr>
              <p:spPr>
                <a:xfrm>
                  <a:off x="2059447" y="5923578"/>
                  <a:ext cx="2573718" cy="584775"/>
                </a:xfrm>
                <a:prstGeom prst="rect">
                  <a:avLst/>
                </a:prstGeom>
                <a:noFill/>
              </p:spPr>
              <p:txBody>
                <a:bodyPr wrap="none" rtlCol="0">
                  <a:spAutoFit/>
                </a:bodyPr>
                <a:lstStyle/>
                <a:p>
                  <a:r>
                    <a:rPr lang="en-US" sz="3200" dirty="0" err="1">
                      <a:solidFill>
                        <a:srgbClr val="00738C"/>
                      </a:solidFill>
                    </a:rPr>
                    <a:t>beyond</a:t>
                  </a:r>
                  <a:r>
                    <a:rPr lang="en-US" sz="3200" dirty="0" err="1">
                      <a:solidFill>
                        <a:srgbClr val="00B0DA"/>
                      </a:solidFill>
                    </a:rPr>
                    <a:t>benign</a:t>
                  </a:r>
                  <a:endParaRPr lang="en-US" sz="3200" dirty="0">
                    <a:solidFill>
                      <a:srgbClr val="00B0DA"/>
                    </a:solidFill>
                  </a:endParaRPr>
                </a:p>
              </p:txBody>
            </p:sp>
            <p:sp>
              <p:nvSpPr>
                <p:cNvPr id="57" name="TextBox 56">
                  <a:extLst>
                    <a:ext uri="{FF2B5EF4-FFF2-40B4-BE49-F238E27FC236}">
                      <a16:creationId xmlns:a16="http://schemas.microsoft.com/office/drawing/2014/main" id="{CE41FF29-9A4D-4AA9-94AB-37110D52375A}"/>
                    </a:ext>
                  </a:extLst>
                </p:cNvPr>
                <p:cNvSpPr txBox="1"/>
                <p:nvPr/>
              </p:nvSpPr>
              <p:spPr>
                <a:xfrm>
                  <a:off x="2059447" y="6330425"/>
                  <a:ext cx="2405210" cy="338554"/>
                </a:xfrm>
                <a:prstGeom prst="rect">
                  <a:avLst/>
                </a:prstGeom>
                <a:noFill/>
              </p:spPr>
              <p:txBody>
                <a:bodyPr wrap="none" rtlCol="0">
                  <a:spAutoFit/>
                </a:bodyPr>
                <a:lstStyle/>
                <a:p>
                  <a:r>
                    <a:rPr lang="en-US" sz="1600" dirty="0">
                      <a:solidFill>
                        <a:schemeClr val="bg1">
                          <a:lumMod val="50000"/>
                          <a:lumOff val="50000"/>
                        </a:schemeClr>
                      </a:solidFill>
                    </a:rPr>
                    <a:t>green chemistry education</a:t>
                  </a:r>
                </a:p>
              </p:txBody>
            </p:sp>
          </p:grpSp>
        </p:grpSp>
        <p:sp>
          <p:nvSpPr>
            <p:cNvPr id="9" name="TextBox 8"/>
            <p:cNvSpPr txBox="1"/>
            <p:nvPr/>
          </p:nvSpPr>
          <p:spPr>
            <a:xfrm rot="961253">
              <a:off x="2103832" y="5063141"/>
              <a:ext cx="3073470" cy="523220"/>
            </a:xfrm>
            <a:prstGeom prst="rect">
              <a:avLst/>
            </a:prstGeom>
            <a:noFill/>
            <a:ln>
              <a:noFill/>
            </a:ln>
          </p:spPr>
          <p:txBody>
            <a:bodyPr wrap="none" rtlCol="0">
              <a:spAutoFit/>
            </a:bodyPr>
            <a:lstStyle/>
            <a:p>
              <a:pPr algn="ctr">
                <a:defRPr/>
              </a:pPr>
              <a:r>
                <a:rPr lang="en-US" sz="2800" b="1" dirty="0">
                  <a:solidFill>
                    <a:schemeClr val="tx2"/>
                  </a:solidFill>
                  <a:latin typeface="Calibri"/>
                </a:rPr>
                <a:t>Teaching Chemistry</a:t>
              </a:r>
            </a:p>
          </p:txBody>
        </p:sp>
        <p:pic>
          <p:nvPicPr>
            <p:cNvPr id="84" name="Picture 83">
              <a:extLst>
                <a:ext uri="{FF2B5EF4-FFF2-40B4-BE49-F238E27FC236}">
                  <a16:creationId xmlns:a16="http://schemas.microsoft.com/office/drawing/2014/main" id="{37C877C9-4D72-4BF1-8C38-93C35AE3145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70306" y="4395404"/>
              <a:ext cx="1118543" cy="923330"/>
            </a:xfrm>
            <a:prstGeom prst="rect">
              <a:avLst/>
            </a:prstGeom>
          </p:spPr>
        </p:pic>
        <p:sp>
          <p:nvSpPr>
            <p:cNvPr id="88" name="Oval 87">
              <a:extLst>
                <a:ext uri="{FF2B5EF4-FFF2-40B4-BE49-F238E27FC236}">
                  <a16:creationId xmlns:a16="http://schemas.microsoft.com/office/drawing/2014/main" id="{895B2173-2501-46AA-9859-F18C8106146A}"/>
                </a:ext>
              </a:extLst>
            </p:cNvPr>
            <p:cNvSpPr/>
            <p:nvPr/>
          </p:nvSpPr>
          <p:spPr>
            <a:xfrm>
              <a:off x="89411" y="5464220"/>
              <a:ext cx="1148083" cy="1148083"/>
            </a:xfrm>
            <a:prstGeom prst="ellipse">
              <a:avLst/>
            </a:prstGeom>
            <a:blipFill dpi="0"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048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p:cNvGrpSpPr>
            <a:grpSpLocks/>
          </p:cNvGrpSpPr>
          <p:nvPr/>
        </p:nvGrpSpPr>
        <p:grpSpPr bwMode="auto">
          <a:xfrm>
            <a:off x="1943100" y="381000"/>
            <a:ext cx="8153400" cy="990600"/>
            <a:chOff x="419100" y="381000"/>
            <a:chExt cx="8153400" cy="990600"/>
          </a:xfrm>
        </p:grpSpPr>
        <p:sp>
          <p:nvSpPr>
            <p:cNvPr id="3" name="Block Arc 1"/>
            <p:cNvSpPr>
              <a:spLocks/>
            </p:cNvSpPr>
            <p:nvPr/>
          </p:nvSpPr>
          <p:spPr bwMode="auto">
            <a:xfrm>
              <a:off x="419100" y="381000"/>
              <a:ext cx="8153400" cy="990600"/>
            </a:xfrm>
            <a:custGeom>
              <a:avLst/>
              <a:gdLst>
                <a:gd name="T0" fmla="*/ 0 w 8153400"/>
                <a:gd name="T1" fmla="*/ 495300 h 990600"/>
                <a:gd name="T2" fmla="*/ 4076700 w 8153400"/>
                <a:gd name="T3" fmla="*/ 0 h 990600"/>
                <a:gd name="T4" fmla="*/ 8153400 w 8153400"/>
                <a:gd name="T5" fmla="*/ 495300 h 990600"/>
                <a:gd name="T6" fmla="*/ 7905750 w 8153400"/>
                <a:gd name="T7" fmla="*/ 495300 h 990600"/>
                <a:gd name="T8" fmla="*/ 4076700 w 8153400"/>
                <a:gd name="T9" fmla="*/ 247650 h 990600"/>
                <a:gd name="T10" fmla="*/ 247650 w 8153400"/>
                <a:gd name="T11" fmla="*/ 495300 h 990600"/>
                <a:gd name="T12" fmla="*/ 0 w 8153400"/>
                <a:gd name="T13" fmla="*/ 495300 h 990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53400" h="990600">
                  <a:moveTo>
                    <a:pt x="0" y="495300"/>
                  </a:moveTo>
                  <a:cubicBezTo>
                    <a:pt x="0" y="221753"/>
                    <a:pt x="1825201" y="0"/>
                    <a:pt x="4076700" y="0"/>
                  </a:cubicBezTo>
                  <a:cubicBezTo>
                    <a:pt x="6328199" y="0"/>
                    <a:pt x="8153400" y="221753"/>
                    <a:pt x="8153400" y="495300"/>
                  </a:cubicBezTo>
                  <a:lnTo>
                    <a:pt x="7905750" y="495300"/>
                  </a:lnTo>
                  <a:cubicBezTo>
                    <a:pt x="7905750" y="358527"/>
                    <a:pt x="6191426" y="247650"/>
                    <a:pt x="4076700" y="247650"/>
                  </a:cubicBezTo>
                  <a:cubicBezTo>
                    <a:pt x="1961974" y="247650"/>
                    <a:pt x="247650" y="358527"/>
                    <a:pt x="247650" y="495300"/>
                  </a:cubicBezTo>
                  <a:lnTo>
                    <a:pt x="0" y="495300"/>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4" name="TextBox 2"/>
            <p:cNvSpPr txBox="1">
              <a:spLocks noChangeArrowheads="1"/>
            </p:cNvSpPr>
            <p:nvPr/>
          </p:nvSpPr>
          <p:spPr bwMode="auto">
            <a:xfrm>
              <a:off x="3105027" y="496669"/>
              <a:ext cx="2904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3600">
                  <a:solidFill>
                    <a:prstClr val="black"/>
                  </a:solidFill>
                </a:rPr>
                <a:t>Sustainability</a:t>
              </a:r>
            </a:p>
          </p:txBody>
        </p:sp>
      </p:grpSp>
      <p:grpSp>
        <p:nvGrpSpPr>
          <p:cNvPr id="5" name="Group 18"/>
          <p:cNvGrpSpPr>
            <a:grpSpLocks/>
          </p:cNvGrpSpPr>
          <p:nvPr/>
        </p:nvGrpSpPr>
        <p:grpSpPr bwMode="auto">
          <a:xfrm>
            <a:off x="1943100" y="1295400"/>
            <a:ext cx="1447800" cy="642938"/>
            <a:chOff x="609600" y="1295400"/>
            <a:chExt cx="1447800" cy="643354"/>
          </a:xfrm>
        </p:grpSpPr>
        <p:sp>
          <p:nvSpPr>
            <p:cNvPr id="6" name="Block Arc 3"/>
            <p:cNvSpPr>
              <a:spLocks/>
            </p:cNvSpPr>
            <p:nvPr/>
          </p:nvSpPr>
          <p:spPr bwMode="auto">
            <a:xfrm>
              <a:off x="6096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7" name="TextBox 11"/>
            <p:cNvSpPr txBox="1">
              <a:spLocks noChangeArrowheads="1"/>
            </p:cNvSpPr>
            <p:nvPr/>
          </p:nvSpPr>
          <p:spPr bwMode="auto">
            <a:xfrm>
              <a:off x="716854" y="1600200"/>
              <a:ext cx="11881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Economics</a:t>
              </a:r>
            </a:p>
          </p:txBody>
        </p:sp>
      </p:grpSp>
      <p:grpSp>
        <p:nvGrpSpPr>
          <p:cNvPr id="8" name="Group 19"/>
          <p:cNvGrpSpPr>
            <a:grpSpLocks/>
          </p:cNvGrpSpPr>
          <p:nvPr/>
        </p:nvGrpSpPr>
        <p:grpSpPr bwMode="auto">
          <a:xfrm>
            <a:off x="3086100" y="1295400"/>
            <a:ext cx="1447800" cy="642938"/>
            <a:chOff x="1752600" y="1295400"/>
            <a:chExt cx="1447800" cy="643354"/>
          </a:xfrm>
        </p:grpSpPr>
        <p:sp>
          <p:nvSpPr>
            <p:cNvPr id="9" name="Block Arc 4"/>
            <p:cNvSpPr>
              <a:spLocks/>
            </p:cNvSpPr>
            <p:nvPr/>
          </p:nvSpPr>
          <p:spPr bwMode="auto">
            <a:xfrm>
              <a:off x="17526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0" name="TextBox 12"/>
            <p:cNvSpPr txBox="1">
              <a:spLocks noChangeArrowheads="1"/>
            </p:cNvSpPr>
            <p:nvPr/>
          </p:nvSpPr>
          <p:spPr bwMode="auto">
            <a:xfrm>
              <a:off x="1905000" y="1600200"/>
              <a:ext cx="116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Agriculture</a:t>
              </a:r>
            </a:p>
          </p:txBody>
        </p:sp>
      </p:grpSp>
      <p:grpSp>
        <p:nvGrpSpPr>
          <p:cNvPr id="11" name="Group 20"/>
          <p:cNvGrpSpPr>
            <a:grpSpLocks/>
          </p:cNvGrpSpPr>
          <p:nvPr/>
        </p:nvGrpSpPr>
        <p:grpSpPr bwMode="auto">
          <a:xfrm>
            <a:off x="4229100" y="1295400"/>
            <a:ext cx="1447800" cy="642938"/>
            <a:chOff x="2895600" y="1295400"/>
            <a:chExt cx="1447800" cy="643354"/>
          </a:xfrm>
        </p:grpSpPr>
        <p:sp>
          <p:nvSpPr>
            <p:cNvPr id="12" name="Block Arc 5"/>
            <p:cNvSpPr>
              <a:spLocks/>
            </p:cNvSpPr>
            <p:nvPr/>
          </p:nvSpPr>
          <p:spPr bwMode="auto">
            <a:xfrm>
              <a:off x="28956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3" name="TextBox 13"/>
            <p:cNvSpPr txBox="1">
              <a:spLocks noChangeArrowheads="1"/>
            </p:cNvSpPr>
            <p:nvPr/>
          </p:nvSpPr>
          <p:spPr bwMode="auto">
            <a:xfrm>
              <a:off x="3105941" y="1600200"/>
              <a:ext cx="109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Education</a:t>
              </a:r>
            </a:p>
          </p:txBody>
        </p:sp>
      </p:grpSp>
      <p:grpSp>
        <p:nvGrpSpPr>
          <p:cNvPr id="14" name="Group 21"/>
          <p:cNvGrpSpPr>
            <a:grpSpLocks/>
          </p:cNvGrpSpPr>
          <p:nvPr/>
        </p:nvGrpSpPr>
        <p:grpSpPr bwMode="auto">
          <a:xfrm>
            <a:off x="5372100" y="1295400"/>
            <a:ext cx="1447800" cy="642938"/>
            <a:chOff x="4038600" y="1295400"/>
            <a:chExt cx="1447800" cy="643354"/>
          </a:xfrm>
        </p:grpSpPr>
        <p:sp>
          <p:nvSpPr>
            <p:cNvPr id="15" name="Block Arc 6"/>
            <p:cNvSpPr>
              <a:spLocks/>
            </p:cNvSpPr>
            <p:nvPr/>
          </p:nvSpPr>
          <p:spPr bwMode="auto">
            <a:xfrm>
              <a:off x="40386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6" name="TextBox 14"/>
            <p:cNvSpPr txBox="1">
              <a:spLocks noChangeArrowheads="1"/>
            </p:cNvSpPr>
            <p:nvPr/>
          </p:nvSpPr>
          <p:spPr bwMode="auto">
            <a:xfrm>
              <a:off x="4240574" y="1600200"/>
              <a:ext cx="101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Business</a:t>
              </a:r>
            </a:p>
          </p:txBody>
        </p:sp>
      </p:grpSp>
      <p:grpSp>
        <p:nvGrpSpPr>
          <p:cNvPr id="17" name="Group 26"/>
          <p:cNvGrpSpPr>
            <a:grpSpLocks/>
          </p:cNvGrpSpPr>
          <p:nvPr/>
        </p:nvGrpSpPr>
        <p:grpSpPr bwMode="auto">
          <a:xfrm>
            <a:off x="6438900" y="1295400"/>
            <a:ext cx="1447800" cy="642938"/>
            <a:chOff x="5105400" y="1295400"/>
            <a:chExt cx="1447800" cy="643354"/>
          </a:xfrm>
        </p:grpSpPr>
        <p:sp>
          <p:nvSpPr>
            <p:cNvPr id="18" name="Block Arc 7"/>
            <p:cNvSpPr>
              <a:spLocks/>
            </p:cNvSpPr>
            <p:nvPr/>
          </p:nvSpPr>
          <p:spPr bwMode="auto">
            <a:xfrm>
              <a:off x="51054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9" name="TextBox 15"/>
            <p:cNvSpPr txBox="1">
              <a:spLocks noChangeArrowheads="1"/>
            </p:cNvSpPr>
            <p:nvPr/>
          </p:nvSpPr>
          <p:spPr bwMode="auto">
            <a:xfrm>
              <a:off x="5257800" y="1600200"/>
              <a:ext cx="1108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Chemistry</a:t>
              </a:r>
            </a:p>
          </p:txBody>
        </p:sp>
      </p:grpSp>
      <p:grpSp>
        <p:nvGrpSpPr>
          <p:cNvPr id="20" name="Group 24"/>
          <p:cNvGrpSpPr>
            <a:grpSpLocks/>
          </p:cNvGrpSpPr>
          <p:nvPr/>
        </p:nvGrpSpPr>
        <p:grpSpPr bwMode="auto">
          <a:xfrm>
            <a:off x="8724900" y="1295400"/>
            <a:ext cx="1447800" cy="642938"/>
            <a:chOff x="7391400" y="1295400"/>
            <a:chExt cx="1447800" cy="643354"/>
          </a:xfrm>
        </p:grpSpPr>
        <p:sp>
          <p:nvSpPr>
            <p:cNvPr id="21" name="Block Arc 9"/>
            <p:cNvSpPr>
              <a:spLocks/>
            </p:cNvSpPr>
            <p:nvPr/>
          </p:nvSpPr>
          <p:spPr bwMode="auto">
            <a:xfrm>
              <a:off x="73914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22" name="TextBox 16"/>
            <p:cNvSpPr txBox="1">
              <a:spLocks noChangeArrowheads="1"/>
            </p:cNvSpPr>
            <p:nvPr/>
          </p:nvSpPr>
          <p:spPr bwMode="auto">
            <a:xfrm>
              <a:off x="7733981" y="1600200"/>
              <a:ext cx="800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Others</a:t>
              </a:r>
            </a:p>
          </p:txBody>
        </p:sp>
      </p:grpSp>
      <p:grpSp>
        <p:nvGrpSpPr>
          <p:cNvPr id="23" name="Group 64"/>
          <p:cNvGrpSpPr>
            <a:grpSpLocks/>
          </p:cNvGrpSpPr>
          <p:nvPr/>
        </p:nvGrpSpPr>
        <p:grpSpPr bwMode="auto">
          <a:xfrm>
            <a:off x="7581900" y="1295400"/>
            <a:ext cx="1447800" cy="642938"/>
            <a:chOff x="6248400" y="1295400"/>
            <a:chExt cx="1447800" cy="643354"/>
          </a:xfrm>
        </p:grpSpPr>
        <p:sp>
          <p:nvSpPr>
            <p:cNvPr id="24" name="Block Arc 8"/>
            <p:cNvSpPr>
              <a:spLocks/>
            </p:cNvSpPr>
            <p:nvPr/>
          </p:nvSpPr>
          <p:spPr bwMode="auto">
            <a:xfrm>
              <a:off x="62484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25" name="TextBox 17"/>
            <p:cNvSpPr txBox="1">
              <a:spLocks noChangeArrowheads="1"/>
            </p:cNvSpPr>
            <p:nvPr/>
          </p:nvSpPr>
          <p:spPr bwMode="auto">
            <a:xfrm>
              <a:off x="6332392" y="1600200"/>
              <a:ext cx="12798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Engineering</a:t>
              </a:r>
            </a:p>
          </p:txBody>
        </p:sp>
      </p:grpSp>
      <p:grpSp>
        <p:nvGrpSpPr>
          <p:cNvPr id="26" name="Group 119"/>
          <p:cNvGrpSpPr>
            <a:grpSpLocks/>
          </p:cNvGrpSpPr>
          <p:nvPr/>
        </p:nvGrpSpPr>
        <p:grpSpPr bwMode="auto">
          <a:xfrm>
            <a:off x="1905000" y="1600201"/>
            <a:ext cx="8153400" cy="1960563"/>
            <a:chOff x="381000" y="1600199"/>
            <a:chExt cx="8153400" cy="1959978"/>
          </a:xfrm>
        </p:grpSpPr>
        <p:cxnSp>
          <p:nvCxnSpPr>
            <p:cNvPr id="27" name="Straight Connector 26"/>
            <p:cNvCxnSpPr>
              <a:cxnSpLocks noChangeShapeType="1"/>
              <a:stCxn id="30" idx="0"/>
              <a:endCxn id="18" idx="0"/>
            </p:cNvCxnSpPr>
            <p:nvPr/>
          </p:nvCxnSpPr>
          <p:spPr bwMode="auto">
            <a:xfrm rot="5400000" flipH="1" flipV="1">
              <a:off x="2015550" y="89474"/>
              <a:ext cx="1464826" cy="4486275"/>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a:stCxn id="18" idx="1"/>
              <a:endCxn id="30" idx="1"/>
            </p:cNvCxnSpPr>
            <p:nvPr/>
          </p:nvCxnSpPr>
          <p:spPr bwMode="auto">
            <a:xfrm rot="16200000" flipH="1">
              <a:off x="6616125" y="1270574"/>
              <a:ext cx="1464826" cy="2124075"/>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29" name="Group 117"/>
            <p:cNvGrpSpPr>
              <a:grpSpLocks/>
            </p:cNvGrpSpPr>
            <p:nvPr/>
          </p:nvGrpSpPr>
          <p:grpSpPr bwMode="auto">
            <a:xfrm>
              <a:off x="381000" y="2569577"/>
              <a:ext cx="8153400" cy="990600"/>
              <a:chOff x="381000" y="2569577"/>
              <a:chExt cx="8153400" cy="990600"/>
            </a:xfrm>
          </p:grpSpPr>
          <p:sp>
            <p:nvSpPr>
              <p:cNvPr id="30" name="Block Arc 25"/>
              <p:cNvSpPr>
                <a:spLocks/>
              </p:cNvSpPr>
              <p:nvPr/>
            </p:nvSpPr>
            <p:spPr bwMode="auto">
              <a:xfrm>
                <a:off x="381000" y="2569873"/>
                <a:ext cx="8153400" cy="990304"/>
              </a:xfrm>
              <a:custGeom>
                <a:avLst/>
                <a:gdLst>
                  <a:gd name="T0" fmla="*/ 0 w 8153400"/>
                  <a:gd name="T1" fmla="*/ 495152 h 990304"/>
                  <a:gd name="T2" fmla="*/ 4076700 w 8153400"/>
                  <a:gd name="T3" fmla="*/ 0 h 990304"/>
                  <a:gd name="T4" fmla="*/ 8153400 w 8153400"/>
                  <a:gd name="T5" fmla="*/ 495152 h 990304"/>
                  <a:gd name="T6" fmla="*/ 7905824 w 8153400"/>
                  <a:gd name="T7" fmla="*/ 495152 h 990304"/>
                  <a:gd name="T8" fmla="*/ 4076700 w 8153400"/>
                  <a:gd name="T9" fmla="*/ 247576 h 990304"/>
                  <a:gd name="T10" fmla="*/ 247576 w 8153400"/>
                  <a:gd name="T11" fmla="*/ 495152 h 990304"/>
                  <a:gd name="T12" fmla="*/ 0 w 8153400"/>
                  <a:gd name="T13" fmla="*/ 495152 h 990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53400" h="990304">
                    <a:moveTo>
                      <a:pt x="0" y="495152"/>
                    </a:moveTo>
                    <a:cubicBezTo>
                      <a:pt x="0" y="221687"/>
                      <a:pt x="1825201" y="0"/>
                      <a:pt x="4076700" y="0"/>
                    </a:cubicBezTo>
                    <a:cubicBezTo>
                      <a:pt x="6328199" y="0"/>
                      <a:pt x="8153400" y="221687"/>
                      <a:pt x="8153400" y="495152"/>
                    </a:cubicBezTo>
                    <a:lnTo>
                      <a:pt x="7905824" y="495152"/>
                    </a:lnTo>
                    <a:cubicBezTo>
                      <a:pt x="7905824" y="358420"/>
                      <a:pt x="6191467" y="247576"/>
                      <a:pt x="4076700" y="247576"/>
                    </a:cubicBezTo>
                    <a:cubicBezTo>
                      <a:pt x="1961933" y="247576"/>
                      <a:pt x="247576" y="358420"/>
                      <a:pt x="247576" y="495152"/>
                    </a:cubicBezTo>
                    <a:lnTo>
                      <a:pt x="0" y="495152"/>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31" name="TextBox 31"/>
              <p:cNvSpPr txBox="1">
                <a:spLocks noChangeArrowheads="1"/>
              </p:cNvSpPr>
              <p:nvPr/>
            </p:nvSpPr>
            <p:spPr bwMode="auto">
              <a:xfrm>
                <a:off x="2104490" y="2761446"/>
                <a:ext cx="4905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3600">
                    <a:solidFill>
                      <a:prstClr val="black"/>
                    </a:solidFill>
                  </a:rPr>
                  <a:t>Sustainable Chemistry</a:t>
                </a:r>
              </a:p>
            </p:txBody>
          </p:sp>
        </p:grpSp>
      </p:grpSp>
      <p:grpSp>
        <p:nvGrpSpPr>
          <p:cNvPr id="32" name="Group 57"/>
          <p:cNvGrpSpPr>
            <a:grpSpLocks/>
          </p:cNvGrpSpPr>
          <p:nvPr/>
        </p:nvGrpSpPr>
        <p:grpSpPr bwMode="auto">
          <a:xfrm>
            <a:off x="1981200" y="3432175"/>
            <a:ext cx="1447800" cy="890588"/>
            <a:chOff x="533400" y="3911024"/>
            <a:chExt cx="1447800" cy="889576"/>
          </a:xfrm>
        </p:grpSpPr>
        <p:sp>
          <p:nvSpPr>
            <p:cNvPr id="33" name="Block Arc 37"/>
            <p:cNvSpPr>
              <a:spLocks/>
            </p:cNvSpPr>
            <p:nvPr/>
          </p:nvSpPr>
          <p:spPr bwMode="auto">
            <a:xfrm>
              <a:off x="533400"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34" name="TextBox 38"/>
            <p:cNvSpPr txBox="1">
              <a:spLocks noChangeArrowheads="1"/>
            </p:cNvSpPr>
            <p:nvPr/>
          </p:nvSpPr>
          <p:spPr bwMode="auto">
            <a:xfrm>
              <a:off x="686070" y="4215824"/>
              <a:ext cx="114246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Chemicals</a:t>
              </a:r>
            </a:p>
            <a:p>
              <a:pPr algn="ctr" eaLnBrk="1" hangingPunct="1">
                <a:defRPr/>
              </a:pPr>
              <a:r>
                <a:rPr lang="en-US" sz="1600">
                  <a:solidFill>
                    <a:prstClr val="black"/>
                  </a:solidFill>
                </a:rPr>
                <a:t>Policy</a:t>
              </a:r>
            </a:p>
          </p:txBody>
        </p:sp>
      </p:grpSp>
      <p:grpSp>
        <p:nvGrpSpPr>
          <p:cNvPr id="35" name="Group 58"/>
          <p:cNvGrpSpPr>
            <a:grpSpLocks/>
          </p:cNvGrpSpPr>
          <p:nvPr/>
        </p:nvGrpSpPr>
        <p:grpSpPr bwMode="auto">
          <a:xfrm>
            <a:off x="3167063" y="3432175"/>
            <a:ext cx="1447800" cy="890588"/>
            <a:chOff x="1719905" y="3911024"/>
            <a:chExt cx="1447800" cy="889576"/>
          </a:xfrm>
        </p:grpSpPr>
        <p:sp>
          <p:nvSpPr>
            <p:cNvPr id="36" name="Block Arc 40"/>
            <p:cNvSpPr>
              <a:spLocks/>
            </p:cNvSpPr>
            <p:nvPr/>
          </p:nvSpPr>
          <p:spPr bwMode="auto">
            <a:xfrm>
              <a:off x="1719905"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37" name="TextBox 41"/>
            <p:cNvSpPr txBox="1">
              <a:spLocks noChangeArrowheads="1"/>
            </p:cNvSpPr>
            <p:nvPr/>
          </p:nvSpPr>
          <p:spPr bwMode="auto">
            <a:xfrm>
              <a:off x="1752600" y="4215824"/>
              <a:ext cx="138241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Remediation</a:t>
              </a:r>
            </a:p>
            <a:p>
              <a:pPr eaLnBrk="1" hangingPunct="1">
                <a:defRPr/>
              </a:pPr>
              <a:r>
                <a:rPr lang="en-US" sz="1600">
                  <a:solidFill>
                    <a:prstClr val="black"/>
                  </a:solidFill>
                </a:rPr>
                <a:t>Technologies</a:t>
              </a:r>
            </a:p>
          </p:txBody>
        </p:sp>
      </p:grpSp>
      <p:grpSp>
        <p:nvGrpSpPr>
          <p:cNvPr id="38" name="Group 59"/>
          <p:cNvGrpSpPr>
            <a:grpSpLocks/>
          </p:cNvGrpSpPr>
          <p:nvPr/>
        </p:nvGrpSpPr>
        <p:grpSpPr bwMode="auto">
          <a:xfrm>
            <a:off x="4268788" y="3432175"/>
            <a:ext cx="1447800" cy="890588"/>
            <a:chOff x="2820592" y="3911024"/>
            <a:chExt cx="1447800" cy="889576"/>
          </a:xfrm>
        </p:grpSpPr>
        <p:sp>
          <p:nvSpPr>
            <p:cNvPr id="39" name="Block Arc 43"/>
            <p:cNvSpPr>
              <a:spLocks/>
            </p:cNvSpPr>
            <p:nvPr/>
          </p:nvSpPr>
          <p:spPr bwMode="auto">
            <a:xfrm>
              <a:off x="2820592"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40" name="TextBox 44"/>
            <p:cNvSpPr txBox="1">
              <a:spLocks noChangeArrowheads="1"/>
            </p:cNvSpPr>
            <p:nvPr/>
          </p:nvSpPr>
          <p:spPr bwMode="auto">
            <a:xfrm>
              <a:off x="3018747" y="4215824"/>
              <a:ext cx="105149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Exposure</a:t>
              </a:r>
            </a:p>
            <a:p>
              <a:pPr algn="ctr" eaLnBrk="1" hangingPunct="1">
                <a:defRPr/>
              </a:pPr>
              <a:r>
                <a:rPr lang="en-US" sz="1600">
                  <a:solidFill>
                    <a:prstClr val="black"/>
                  </a:solidFill>
                </a:rPr>
                <a:t>Controls</a:t>
              </a:r>
            </a:p>
          </p:txBody>
        </p:sp>
      </p:grpSp>
      <p:grpSp>
        <p:nvGrpSpPr>
          <p:cNvPr id="41" name="Group 60"/>
          <p:cNvGrpSpPr>
            <a:grpSpLocks/>
          </p:cNvGrpSpPr>
          <p:nvPr/>
        </p:nvGrpSpPr>
        <p:grpSpPr bwMode="auto">
          <a:xfrm>
            <a:off x="5410200" y="3432175"/>
            <a:ext cx="1447800" cy="890588"/>
            <a:chOff x="3962400" y="3911024"/>
            <a:chExt cx="1447800" cy="889576"/>
          </a:xfrm>
        </p:grpSpPr>
        <p:sp>
          <p:nvSpPr>
            <p:cNvPr id="42" name="Block Arc 46"/>
            <p:cNvSpPr>
              <a:spLocks/>
            </p:cNvSpPr>
            <p:nvPr/>
          </p:nvSpPr>
          <p:spPr bwMode="auto">
            <a:xfrm>
              <a:off x="3962400"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43" name="TextBox 47"/>
            <p:cNvSpPr txBox="1">
              <a:spLocks noChangeArrowheads="1"/>
            </p:cNvSpPr>
            <p:nvPr/>
          </p:nvSpPr>
          <p:spPr bwMode="auto">
            <a:xfrm>
              <a:off x="4132252" y="4215824"/>
              <a:ext cx="110809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Green</a:t>
              </a:r>
            </a:p>
            <a:p>
              <a:pPr algn="ctr" eaLnBrk="1" hangingPunct="1">
                <a:defRPr/>
              </a:pPr>
              <a:r>
                <a:rPr lang="en-US" sz="1600">
                  <a:solidFill>
                    <a:prstClr val="black"/>
                  </a:solidFill>
                </a:rPr>
                <a:t>Chemistry</a:t>
              </a:r>
            </a:p>
          </p:txBody>
        </p:sp>
      </p:grpSp>
      <p:grpSp>
        <p:nvGrpSpPr>
          <p:cNvPr id="44" name="Group 61"/>
          <p:cNvGrpSpPr>
            <a:grpSpLocks/>
          </p:cNvGrpSpPr>
          <p:nvPr/>
        </p:nvGrpSpPr>
        <p:grpSpPr bwMode="auto">
          <a:xfrm>
            <a:off x="6477000" y="3432175"/>
            <a:ext cx="1447800" cy="890588"/>
            <a:chOff x="5029200" y="3911024"/>
            <a:chExt cx="1447800" cy="889576"/>
          </a:xfrm>
        </p:grpSpPr>
        <p:sp>
          <p:nvSpPr>
            <p:cNvPr id="45" name="Block Arc 49"/>
            <p:cNvSpPr>
              <a:spLocks/>
            </p:cNvSpPr>
            <p:nvPr/>
          </p:nvSpPr>
          <p:spPr bwMode="auto">
            <a:xfrm>
              <a:off x="5029200"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46" name="TextBox 50"/>
            <p:cNvSpPr txBox="1">
              <a:spLocks noChangeArrowheads="1"/>
            </p:cNvSpPr>
            <p:nvPr/>
          </p:nvSpPr>
          <p:spPr bwMode="auto">
            <a:xfrm>
              <a:off x="5153267" y="4215824"/>
              <a:ext cx="119966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Water</a:t>
              </a:r>
            </a:p>
            <a:p>
              <a:pPr algn="ctr" eaLnBrk="1" hangingPunct="1">
                <a:defRPr/>
              </a:pPr>
              <a:r>
                <a:rPr lang="en-US" sz="1600">
                  <a:solidFill>
                    <a:prstClr val="black"/>
                  </a:solidFill>
                </a:rPr>
                <a:t>Purification</a:t>
              </a:r>
            </a:p>
          </p:txBody>
        </p:sp>
      </p:grpSp>
      <p:grpSp>
        <p:nvGrpSpPr>
          <p:cNvPr id="47" name="Group 63"/>
          <p:cNvGrpSpPr>
            <a:grpSpLocks/>
          </p:cNvGrpSpPr>
          <p:nvPr/>
        </p:nvGrpSpPr>
        <p:grpSpPr bwMode="auto">
          <a:xfrm>
            <a:off x="8763000" y="3432176"/>
            <a:ext cx="1447800" cy="644525"/>
            <a:chOff x="7315200" y="3911024"/>
            <a:chExt cx="1447800" cy="643354"/>
          </a:xfrm>
        </p:grpSpPr>
        <p:sp>
          <p:nvSpPr>
            <p:cNvPr id="48" name="Block Arc 52"/>
            <p:cNvSpPr>
              <a:spLocks/>
            </p:cNvSpPr>
            <p:nvPr/>
          </p:nvSpPr>
          <p:spPr bwMode="auto">
            <a:xfrm>
              <a:off x="7315200" y="3911024"/>
              <a:ext cx="1447800" cy="610078"/>
            </a:xfrm>
            <a:custGeom>
              <a:avLst/>
              <a:gdLst>
                <a:gd name="T0" fmla="*/ 0 w 1447800"/>
                <a:gd name="T1" fmla="*/ 305039 h 610078"/>
                <a:gd name="T2" fmla="*/ 723900 w 1447800"/>
                <a:gd name="T3" fmla="*/ 0 h 610078"/>
                <a:gd name="T4" fmla="*/ 1447800 w 1447800"/>
                <a:gd name="T5" fmla="*/ 305039 h 610078"/>
                <a:gd name="T6" fmla="*/ 1295281 w 1447800"/>
                <a:gd name="T7" fmla="*/ 305039 h 610078"/>
                <a:gd name="T8" fmla="*/ 723900 w 1447800"/>
                <a:gd name="T9" fmla="*/ 152519 h 610078"/>
                <a:gd name="T10" fmla="*/ 152519 w 1447800"/>
                <a:gd name="T11" fmla="*/ 305039 h 610078"/>
                <a:gd name="T12" fmla="*/ 0 w 1447800"/>
                <a:gd name="T13" fmla="*/ 305039 h 6100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10078">
                  <a:moveTo>
                    <a:pt x="0" y="305039"/>
                  </a:moveTo>
                  <a:cubicBezTo>
                    <a:pt x="0" y="136571"/>
                    <a:pt x="324101" y="0"/>
                    <a:pt x="723900" y="0"/>
                  </a:cubicBezTo>
                  <a:cubicBezTo>
                    <a:pt x="1123699" y="0"/>
                    <a:pt x="1447800" y="136571"/>
                    <a:pt x="1447800" y="305039"/>
                  </a:cubicBezTo>
                  <a:lnTo>
                    <a:pt x="1295281" y="305039"/>
                  </a:lnTo>
                  <a:cubicBezTo>
                    <a:pt x="1295281" y="220805"/>
                    <a:pt x="1039465" y="152519"/>
                    <a:pt x="723900" y="152519"/>
                  </a:cubicBezTo>
                  <a:cubicBezTo>
                    <a:pt x="408335" y="152519"/>
                    <a:pt x="152519" y="220805"/>
                    <a:pt x="152519" y="305039"/>
                  </a:cubicBezTo>
                  <a:lnTo>
                    <a:pt x="0" y="305039"/>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49" name="TextBox 53"/>
            <p:cNvSpPr txBox="1">
              <a:spLocks noChangeArrowheads="1"/>
            </p:cNvSpPr>
            <p:nvPr/>
          </p:nvSpPr>
          <p:spPr bwMode="auto">
            <a:xfrm>
              <a:off x="7638891" y="4215824"/>
              <a:ext cx="800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Others</a:t>
              </a:r>
            </a:p>
          </p:txBody>
        </p:sp>
      </p:grpSp>
      <p:grpSp>
        <p:nvGrpSpPr>
          <p:cNvPr id="50" name="Group 62"/>
          <p:cNvGrpSpPr>
            <a:grpSpLocks/>
          </p:cNvGrpSpPr>
          <p:nvPr/>
        </p:nvGrpSpPr>
        <p:grpSpPr bwMode="auto">
          <a:xfrm>
            <a:off x="7624763" y="3432175"/>
            <a:ext cx="1447800" cy="890588"/>
            <a:chOff x="6177741" y="3911024"/>
            <a:chExt cx="1447800" cy="889576"/>
          </a:xfrm>
        </p:grpSpPr>
        <p:sp>
          <p:nvSpPr>
            <p:cNvPr id="51" name="Block Arc 55"/>
            <p:cNvSpPr>
              <a:spLocks/>
            </p:cNvSpPr>
            <p:nvPr/>
          </p:nvSpPr>
          <p:spPr bwMode="auto">
            <a:xfrm>
              <a:off x="6177741"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52" name="TextBox 56"/>
            <p:cNvSpPr txBox="1">
              <a:spLocks noChangeArrowheads="1"/>
            </p:cNvSpPr>
            <p:nvPr/>
          </p:nvSpPr>
          <p:spPr bwMode="auto">
            <a:xfrm>
              <a:off x="6324600" y="4215824"/>
              <a:ext cx="115408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Alternative</a:t>
              </a:r>
            </a:p>
            <a:p>
              <a:pPr algn="ctr" eaLnBrk="1" hangingPunct="1">
                <a:defRPr/>
              </a:pPr>
              <a:r>
                <a:rPr lang="en-US" sz="1600">
                  <a:solidFill>
                    <a:prstClr val="black"/>
                  </a:solidFill>
                </a:rPr>
                <a:t>Energy</a:t>
              </a:r>
            </a:p>
          </p:txBody>
        </p:sp>
      </p:grpSp>
      <p:grpSp>
        <p:nvGrpSpPr>
          <p:cNvPr id="53" name="Group 120"/>
          <p:cNvGrpSpPr>
            <a:grpSpLocks/>
          </p:cNvGrpSpPr>
          <p:nvPr/>
        </p:nvGrpSpPr>
        <p:grpSpPr bwMode="auto">
          <a:xfrm>
            <a:off x="1981200" y="3733800"/>
            <a:ext cx="8153400" cy="2209800"/>
            <a:chOff x="457200" y="3733800"/>
            <a:chExt cx="8153400" cy="2209800"/>
          </a:xfrm>
        </p:grpSpPr>
        <p:cxnSp>
          <p:nvCxnSpPr>
            <p:cNvPr id="54" name="Straight Connector 53"/>
            <p:cNvCxnSpPr>
              <a:cxnSpLocks noChangeShapeType="1"/>
              <a:stCxn id="57" idx="0"/>
              <a:endCxn id="42" idx="0"/>
            </p:cNvCxnSpPr>
            <p:nvPr/>
          </p:nvCxnSpPr>
          <p:spPr bwMode="auto">
            <a:xfrm rot="5400000" flipH="1" flipV="1">
              <a:off x="1416050" y="2901950"/>
              <a:ext cx="1711325" cy="3381375"/>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a:endCxn id="57" idx="1"/>
            </p:cNvCxnSpPr>
            <p:nvPr/>
          </p:nvCxnSpPr>
          <p:spPr bwMode="auto">
            <a:xfrm>
              <a:off x="5257800" y="3733800"/>
              <a:ext cx="3228975" cy="1714500"/>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56" name="Group 118"/>
            <p:cNvGrpSpPr>
              <a:grpSpLocks/>
            </p:cNvGrpSpPr>
            <p:nvPr/>
          </p:nvGrpSpPr>
          <p:grpSpPr bwMode="auto">
            <a:xfrm>
              <a:off x="457200" y="4953000"/>
              <a:ext cx="8153400" cy="990600"/>
              <a:chOff x="457200" y="4953000"/>
              <a:chExt cx="8153400" cy="990600"/>
            </a:xfrm>
          </p:grpSpPr>
          <p:sp>
            <p:nvSpPr>
              <p:cNvPr id="57" name="Block Arc 65"/>
              <p:cNvSpPr>
                <a:spLocks/>
              </p:cNvSpPr>
              <p:nvPr/>
            </p:nvSpPr>
            <p:spPr bwMode="auto">
              <a:xfrm>
                <a:off x="457200" y="4953000"/>
                <a:ext cx="8153400" cy="990600"/>
              </a:xfrm>
              <a:custGeom>
                <a:avLst/>
                <a:gdLst>
                  <a:gd name="T0" fmla="*/ 0 w 8153400"/>
                  <a:gd name="T1" fmla="*/ 495300 h 990600"/>
                  <a:gd name="T2" fmla="*/ 4076700 w 8153400"/>
                  <a:gd name="T3" fmla="*/ 0 h 990600"/>
                  <a:gd name="T4" fmla="*/ 8153400 w 8153400"/>
                  <a:gd name="T5" fmla="*/ 495300 h 990600"/>
                  <a:gd name="T6" fmla="*/ 7905750 w 8153400"/>
                  <a:gd name="T7" fmla="*/ 495300 h 990600"/>
                  <a:gd name="T8" fmla="*/ 4076700 w 8153400"/>
                  <a:gd name="T9" fmla="*/ 247650 h 990600"/>
                  <a:gd name="T10" fmla="*/ 247650 w 8153400"/>
                  <a:gd name="T11" fmla="*/ 495300 h 990600"/>
                  <a:gd name="T12" fmla="*/ 0 w 8153400"/>
                  <a:gd name="T13" fmla="*/ 495300 h 990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53400" h="990600">
                    <a:moveTo>
                      <a:pt x="0" y="495300"/>
                    </a:moveTo>
                    <a:cubicBezTo>
                      <a:pt x="0" y="221753"/>
                      <a:pt x="1825201" y="0"/>
                      <a:pt x="4076700" y="0"/>
                    </a:cubicBezTo>
                    <a:cubicBezTo>
                      <a:pt x="6328199" y="0"/>
                      <a:pt x="8153400" y="221753"/>
                      <a:pt x="8153400" y="495300"/>
                    </a:cubicBezTo>
                    <a:lnTo>
                      <a:pt x="7905750" y="495300"/>
                    </a:lnTo>
                    <a:cubicBezTo>
                      <a:pt x="7905750" y="358527"/>
                      <a:pt x="6191426" y="247650"/>
                      <a:pt x="4076700" y="247650"/>
                    </a:cubicBezTo>
                    <a:cubicBezTo>
                      <a:pt x="1961974" y="247650"/>
                      <a:pt x="247650" y="358527"/>
                      <a:pt x="247650" y="495300"/>
                    </a:cubicBezTo>
                    <a:lnTo>
                      <a:pt x="0" y="495300"/>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58" name="TextBox 66"/>
              <p:cNvSpPr txBox="1">
                <a:spLocks noChangeArrowheads="1"/>
              </p:cNvSpPr>
              <p:nvPr/>
            </p:nvSpPr>
            <p:spPr bwMode="auto">
              <a:xfrm>
                <a:off x="2720569" y="5257800"/>
                <a:ext cx="3673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3600">
                    <a:solidFill>
                      <a:prstClr val="black"/>
                    </a:solidFill>
                  </a:rPr>
                  <a:t>Green Chemistry</a:t>
                </a:r>
              </a:p>
            </p:txBody>
          </p:sp>
        </p:grpSp>
      </p:grpSp>
      <p:grpSp>
        <p:nvGrpSpPr>
          <p:cNvPr id="59" name="Group 57"/>
          <p:cNvGrpSpPr>
            <a:grpSpLocks/>
          </p:cNvGrpSpPr>
          <p:nvPr/>
        </p:nvGrpSpPr>
        <p:grpSpPr bwMode="auto">
          <a:xfrm>
            <a:off x="1981200" y="5892800"/>
            <a:ext cx="1447800" cy="642938"/>
            <a:chOff x="533400" y="3911024"/>
            <a:chExt cx="1447800" cy="643354"/>
          </a:xfrm>
        </p:grpSpPr>
        <p:sp>
          <p:nvSpPr>
            <p:cNvPr id="60" name="Block Arc 100"/>
            <p:cNvSpPr>
              <a:spLocks/>
            </p:cNvSpPr>
            <p:nvPr/>
          </p:nvSpPr>
          <p:spPr bwMode="auto">
            <a:xfrm>
              <a:off x="533400" y="3911024"/>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61" name="TextBox 103"/>
            <p:cNvSpPr txBox="1">
              <a:spLocks noChangeArrowheads="1"/>
            </p:cNvSpPr>
            <p:nvPr/>
          </p:nvSpPr>
          <p:spPr bwMode="auto">
            <a:xfrm>
              <a:off x="771481" y="4215824"/>
              <a:ext cx="971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Solvents</a:t>
              </a:r>
            </a:p>
          </p:txBody>
        </p:sp>
      </p:grpSp>
      <p:grpSp>
        <p:nvGrpSpPr>
          <p:cNvPr id="62" name="Group 58"/>
          <p:cNvGrpSpPr>
            <a:grpSpLocks/>
          </p:cNvGrpSpPr>
          <p:nvPr/>
        </p:nvGrpSpPr>
        <p:grpSpPr bwMode="auto">
          <a:xfrm>
            <a:off x="3167063" y="5892800"/>
            <a:ext cx="1447800" cy="642938"/>
            <a:chOff x="1719905" y="3911024"/>
            <a:chExt cx="1447800" cy="643354"/>
          </a:xfrm>
        </p:grpSpPr>
        <p:sp>
          <p:nvSpPr>
            <p:cNvPr id="63" name="Block Arc 107"/>
            <p:cNvSpPr>
              <a:spLocks/>
            </p:cNvSpPr>
            <p:nvPr/>
          </p:nvSpPr>
          <p:spPr bwMode="auto">
            <a:xfrm>
              <a:off x="1719905" y="3911024"/>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64" name="TextBox 108"/>
            <p:cNvSpPr txBox="1">
              <a:spLocks noChangeArrowheads="1"/>
            </p:cNvSpPr>
            <p:nvPr/>
          </p:nvSpPr>
          <p:spPr bwMode="auto">
            <a:xfrm>
              <a:off x="1752600" y="4215824"/>
              <a:ext cx="1199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   Catalysts</a:t>
              </a:r>
            </a:p>
          </p:txBody>
        </p:sp>
      </p:grpSp>
      <p:grpSp>
        <p:nvGrpSpPr>
          <p:cNvPr id="65" name="Group 59"/>
          <p:cNvGrpSpPr>
            <a:grpSpLocks/>
          </p:cNvGrpSpPr>
          <p:nvPr/>
        </p:nvGrpSpPr>
        <p:grpSpPr bwMode="auto">
          <a:xfrm>
            <a:off x="4268788" y="5892800"/>
            <a:ext cx="1447800" cy="889000"/>
            <a:chOff x="2820592" y="3911024"/>
            <a:chExt cx="1447800" cy="889576"/>
          </a:xfrm>
        </p:grpSpPr>
        <p:sp>
          <p:nvSpPr>
            <p:cNvPr id="66" name="Block Arc 110"/>
            <p:cNvSpPr>
              <a:spLocks/>
            </p:cNvSpPr>
            <p:nvPr/>
          </p:nvSpPr>
          <p:spPr bwMode="auto">
            <a:xfrm>
              <a:off x="2820592" y="3911024"/>
              <a:ext cx="1447800" cy="609995"/>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67" name="TextBox 112"/>
            <p:cNvSpPr txBox="1">
              <a:spLocks noChangeArrowheads="1"/>
            </p:cNvSpPr>
            <p:nvPr/>
          </p:nvSpPr>
          <p:spPr bwMode="auto">
            <a:xfrm>
              <a:off x="2927578" y="4215824"/>
              <a:ext cx="123383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Renewable</a:t>
              </a:r>
            </a:p>
            <a:p>
              <a:pPr algn="ctr" eaLnBrk="1" hangingPunct="1">
                <a:defRPr/>
              </a:pPr>
              <a:r>
                <a:rPr lang="en-US" sz="1600">
                  <a:solidFill>
                    <a:prstClr val="black"/>
                  </a:solidFill>
                </a:rPr>
                <a:t>Feedstocks</a:t>
              </a:r>
            </a:p>
          </p:txBody>
        </p:sp>
      </p:grpSp>
      <p:grpSp>
        <p:nvGrpSpPr>
          <p:cNvPr id="68" name="Group 60"/>
          <p:cNvGrpSpPr>
            <a:grpSpLocks/>
          </p:cNvGrpSpPr>
          <p:nvPr/>
        </p:nvGrpSpPr>
        <p:grpSpPr bwMode="auto">
          <a:xfrm>
            <a:off x="5410200" y="5892800"/>
            <a:ext cx="1447800" cy="889000"/>
            <a:chOff x="3962400" y="3911024"/>
            <a:chExt cx="1447800" cy="889576"/>
          </a:xfrm>
        </p:grpSpPr>
        <p:sp>
          <p:nvSpPr>
            <p:cNvPr id="69" name="Block Arc 115"/>
            <p:cNvSpPr>
              <a:spLocks/>
            </p:cNvSpPr>
            <p:nvPr/>
          </p:nvSpPr>
          <p:spPr bwMode="auto">
            <a:xfrm>
              <a:off x="3962400" y="3911024"/>
              <a:ext cx="1447800" cy="609995"/>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70" name="TextBox 116"/>
            <p:cNvSpPr txBox="1">
              <a:spLocks noChangeArrowheads="1"/>
            </p:cNvSpPr>
            <p:nvPr/>
          </p:nvSpPr>
          <p:spPr bwMode="auto">
            <a:xfrm>
              <a:off x="4183298" y="4215824"/>
              <a:ext cx="100600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Reduced</a:t>
              </a:r>
            </a:p>
            <a:p>
              <a:pPr algn="ctr" eaLnBrk="1" hangingPunct="1">
                <a:defRPr/>
              </a:pPr>
              <a:r>
                <a:rPr lang="en-US" sz="1600">
                  <a:solidFill>
                    <a:prstClr val="black"/>
                  </a:solidFill>
                </a:rPr>
                <a:t>Toxicity</a:t>
              </a:r>
            </a:p>
          </p:txBody>
        </p:sp>
      </p:grpSp>
      <p:grpSp>
        <p:nvGrpSpPr>
          <p:cNvPr id="71" name="Group 61"/>
          <p:cNvGrpSpPr>
            <a:grpSpLocks/>
          </p:cNvGrpSpPr>
          <p:nvPr/>
        </p:nvGrpSpPr>
        <p:grpSpPr bwMode="auto">
          <a:xfrm>
            <a:off x="6477000" y="5892800"/>
            <a:ext cx="1447800" cy="889000"/>
            <a:chOff x="5029200" y="3911024"/>
            <a:chExt cx="1447800" cy="889576"/>
          </a:xfrm>
        </p:grpSpPr>
        <p:sp>
          <p:nvSpPr>
            <p:cNvPr id="72" name="Block Arc 118"/>
            <p:cNvSpPr>
              <a:spLocks/>
            </p:cNvSpPr>
            <p:nvPr/>
          </p:nvSpPr>
          <p:spPr bwMode="auto">
            <a:xfrm>
              <a:off x="5029200" y="3911024"/>
              <a:ext cx="1447800" cy="609995"/>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73" name="TextBox 119"/>
            <p:cNvSpPr txBox="1">
              <a:spLocks noChangeArrowheads="1"/>
            </p:cNvSpPr>
            <p:nvPr/>
          </p:nvSpPr>
          <p:spPr bwMode="auto">
            <a:xfrm>
              <a:off x="5204614" y="4215824"/>
              <a:ext cx="109697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Non</a:t>
              </a:r>
            </a:p>
            <a:p>
              <a:pPr algn="ctr" eaLnBrk="1" hangingPunct="1">
                <a:defRPr/>
              </a:pPr>
              <a:r>
                <a:rPr lang="en-US" sz="1600">
                  <a:solidFill>
                    <a:prstClr val="black"/>
                  </a:solidFill>
                </a:rPr>
                <a:t>Persistent</a:t>
              </a:r>
            </a:p>
          </p:txBody>
        </p:sp>
      </p:grpSp>
      <p:grpSp>
        <p:nvGrpSpPr>
          <p:cNvPr id="74" name="Group 63"/>
          <p:cNvGrpSpPr>
            <a:grpSpLocks/>
          </p:cNvGrpSpPr>
          <p:nvPr/>
        </p:nvGrpSpPr>
        <p:grpSpPr bwMode="auto">
          <a:xfrm>
            <a:off x="8763000" y="5892800"/>
            <a:ext cx="1447800" cy="642938"/>
            <a:chOff x="7315200" y="3911024"/>
            <a:chExt cx="1447800" cy="643354"/>
          </a:xfrm>
        </p:grpSpPr>
        <p:sp>
          <p:nvSpPr>
            <p:cNvPr id="75" name="Block Arc 121"/>
            <p:cNvSpPr>
              <a:spLocks/>
            </p:cNvSpPr>
            <p:nvPr/>
          </p:nvSpPr>
          <p:spPr bwMode="auto">
            <a:xfrm>
              <a:off x="7315200" y="3911024"/>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76" name="TextBox 122"/>
            <p:cNvSpPr txBox="1">
              <a:spLocks noChangeArrowheads="1"/>
            </p:cNvSpPr>
            <p:nvPr/>
          </p:nvSpPr>
          <p:spPr bwMode="auto">
            <a:xfrm>
              <a:off x="7638891" y="4215824"/>
              <a:ext cx="800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Others</a:t>
              </a:r>
            </a:p>
          </p:txBody>
        </p:sp>
      </p:grpSp>
      <p:grpSp>
        <p:nvGrpSpPr>
          <p:cNvPr id="77" name="Group 62"/>
          <p:cNvGrpSpPr>
            <a:grpSpLocks/>
          </p:cNvGrpSpPr>
          <p:nvPr/>
        </p:nvGrpSpPr>
        <p:grpSpPr bwMode="auto">
          <a:xfrm>
            <a:off x="7624763" y="5892800"/>
            <a:ext cx="1447800" cy="889000"/>
            <a:chOff x="6177741" y="3911024"/>
            <a:chExt cx="1447800" cy="889576"/>
          </a:xfrm>
        </p:grpSpPr>
        <p:sp>
          <p:nvSpPr>
            <p:cNvPr id="78" name="Block Arc 124"/>
            <p:cNvSpPr>
              <a:spLocks/>
            </p:cNvSpPr>
            <p:nvPr/>
          </p:nvSpPr>
          <p:spPr bwMode="auto">
            <a:xfrm>
              <a:off x="6177741" y="3911024"/>
              <a:ext cx="1447800" cy="609995"/>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79" name="TextBox 125"/>
            <p:cNvSpPr txBox="1">
              <a:spLocks noChangeArrowheads="1"/>
            </p:cNvSpPr>
            <p:nvPr/>
          </p:nvSpPr>
          <p:spPr bwMode="auto">
            <a:xfrm>
              <a:off x="6398639" y="4215824"/>
              <a:ext cx="100600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Reduced</a:t>
              </a:r>
            </a:p>
            <a:p>
              <a:pPr algn="ctr" eaLnBrk="1" hangingPunct="1">
                <a:defRPr/>
              </a:pPr>
              <a:r>
                <a:rPr lang="en-US" sz="1600">
                  <a:solidFill>
                    <a:prstClr val="black"/>
                  </a:solidFill>
                </a:rPr>
                <a:t>Energy</a:t>
              </a:r>
            </a:p>
          </p:txBody>
        </p:sp>
      </p:grpSp>
    </p:spTree>
    <p:extLst>
      <p:ext uri="{BB962C8B-B14F-4D97-AF65-F5344CB8AC3E}">
        <p14:creationId xmlns:p14="http://schemas.microsoft.com/office/powerpoint/2010/main" val="376534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p:cNvGrpSpPr>
            <a:grpSpLocks/>
          </p:cNvGrpSpPr>
          <p:nvPr/>
        </p:nvGrpSpPr>
        <p:grpSpPr bwMode="auto">
          <a:xfrm>
            <a:off x="1943100" y="381000"/>
            <a:ext cx="8153400" cy="990600"/>
            <a:chOff x="419100" y="381000"/>
            <a:chExt cx="8153400" cy="990600"/>
          </a:xfrm>
        </p:grpSpPr>
        <p:sp>
          <p:nvSpPr>
            <p:cNvPr id="3" name="Block Arc 1"/>
            <p:cNvSpPr>
              <a:spLocks/>
            </p:cNvSpPr>
            <p:nvPr/>
          </p:nvSpPr>
          <p:spPr bwMode="auto">
            <a:xfrm>
              <a:off x="419100" y="381000"/>
              <a:ext cx="8153400" cy="990600"/>
            </a:xfrm>
            <a:custGeom>
              <a:avLst/>
              <a:gdLst>
                <a:gd name="T0" fmla="*/ 0 w 8153400"/>
                <a:gd name="T1" fmla="*/ 495300 h 990600"/>
                <a:gd name="T2" fmla="*/ 4076700 w 8153400"/>
                <a:gd name="T3" fmla="*/ 0 h 990600"/>
                <a:gd name="T4" fmla="*/ 8153400 w 8153400"/>
                <a:gd name="T5" fmla="*/ 495300 h 990600"/>
                <a:gd name="T6" fmla="*/ 7905750 w 8153400"/>
                <a:gd name="T7" fmla="*/ 495300 h 990600"/>
                <a:gd name="T8" fmla="*/ 4076700 w 8153400"/>
                <a:gd name="T9" fmla="*/ 247650 h 990600"/>
                <a:gd name="T10" fmla="*/ 247650 w 8153400"/>
                <a:gd name="T11" fmla="*/ 495300 h 990600"/>
                <a:gd name="T12" fmla="*/ 0 w 8153400"/>
                <a:gd name="T13" fmla="*/ 495300 h 990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53400" h="990600">
                  <a:moveTo>
                    <a:pt x="0" y="495300"/>
                  </a:moveTo>
                  <a:cubicBezTo>
                    <a:pt x="0" y="221753"/>
                    <a:pt x="1825201" y="0"/>
                    <a:pt x="4076700" y="0"/>
                  </a:cubicBezTo>
                  <a:cubicBezTo>
                    <a:pt x="6328199" y="0"/>
                    <a:pt x="8153400" y="221753"/>
                    <a:pt x="8153400" y="495300"/>
                  </a:cubicBezTo>
                  <a:lnTo>
                    <a:pt x="7905750" y="495300"/>
                  </a:lnTo>
                  <a:cubicBezTo>
                    <a:pt x="7905750" y="358527"/>
                    <a:pt x="6191426" y="247650"/>
                    <a:pt x="4076700" y="247650"/>
                  </a:cubicBezTo>
                  <a:cubicBezTo>
                    <a:pt x="1961974" y="247650"/>
                    <a:pt x="247650" y="358527"/>
                    <a:pt x="247650" y="495300"/>
                  </a:cubicBezTo>
                  <a:lnTo>
                    <a:pt x="0" y="495300"/>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4" name="TextBox 2"/>
            <p:cNvSpPr txBox="1">
              <a:spLocks noChangeArrowheads="1"/>
            </p:cNvSpPr>
            <p:nvPr/>
          </p:nvSpPr>
          <p:spPr bwMode="auto">
            <a:xfrm>
              <a:off x="3105027" y="496669"/>
              <a:ext cx="2904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3600">
                  <a:solidFill>
                    <a:prstClr val="black"/>
                  </a:solidFill>
                </a:rPr>
                <a:t>Sustainability</a:t>
              </a:r>
            </a:p>
          </p:txBody>
        </p:sp>
      </p:grpSp>
      <p:grpSp>
        <p:nvGrpSpPr>
          <p:cNvPr id="5" name="Group 18"/>
          <p:cNvGrpSpPr>
            <a:grpSpLocks/>
          </p:cNvGrpSpPr>
          <p:nvPr/>
        </p:nvGrpSpPr>
        <p:grpSpPr bwMode="auto">
          <a:xfrm>
            <a:off x="1943100" y="1295400"/>
            <a:ext cx="1447800" cy="642938"/>
            <a:chOff x="609600" y="1295400"/>
            <a:chExt cx="1447800" cy="643354"/>
          </a:xfrm>
        </p:grpSpPr>
        <p:sp>
          <p:nvSpPr>
            <p:cNvPr id="6" name="Block Arc 3"/>
            <p:cNvSpPr>
              <a:spLocks/>
            </p:cNvSpPr>
            <p:nvPr/>
          </p:nvSpPr>
          <p:spPr bwMode="auto">
            <a:xfrm>
              <a:off x="6096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7" name="TextBox 11"/>
            <p:cNvSpPr txBox="1">
              <a:spLocks noChangeArrowheads="1"/>
            </p:cNvSpPr>
            <p:nvPr/>
          </p:nvSpPr>
          <p:spPr bwMode="auto">
            <a:xfrm>
              <a:off x="716854" y="1600200"/>
              <a:ext cx="11881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Economics</a:t>
              </a:r>
            </a:p>
          </p:txBody>
        </p:sp>
      </p:grpSp>
      <p:grpSp>
        <p:nvGrpSpPr>
          <p:cNvPr id="8" name="Group 19"/>
          <p:cNvGrpSpPr>
            <a:grpSpLocks/>
          </p:cNvGrpSpPr>
          <p:nvPr/>
        </p:nvGrpSpPr>
        <p:grpSpPr bwMode="auto">
          <a:xfrm>
            <a:off x="3086100" y="1295400"/>
            <a:ext cx="1447800" cy="642938"/>
            <a:chOff x="1752600" y="1295400"/>
            <a:chExt cx="1447800" cy="643354"/>
          </a:xfrm>
        </p:grpSpPr>
        <p:sp>
          <p:nvSpPr>
            <p:cNvPr id="9" name="Block Arc 4"/>
            <p:cNvSpPr>
              <a:spLocks/>
            </p:cNvSpPr>
            <p:nvPr/>
          </p:nvSpPr>
          <p:spPr bwMode="auto">
            <a:xfrm>
              <a:off x="17526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0" name="TextBox 12"/>
            <p:cNvSpPr txBox="1">
              <a:spLocks noChangeArrowheads="1"/>
            </p:cNvSpPr>
            <p:nvPr/>
          </p:nvSpPr>
          <p:spPr bwMode="auto">
            <a:xfrm>
              <a:off x="1905000" y="1600200"/>
              <a:ext cx="116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Agriculture</a:t>
              </a:r>
            </a:p>
          </p:txBody>
        </p:sp>
      </p:grpSp>
      <p:grpSp>
        <p:nvGrpSpPr>
          <p:cNvPr id="11" name="Group 20"/>
          <p:cNvGrpSpPr>
            <a:grpSpLocks/>
          </p:cNvGrpSpPr>
          <p:nvPr/>
        </p:nvGrpSpPr>
        <p:grpSpPr bwMode="auto">
          <a:xfrm>
            <a:off x="4229100" y="1295400"/>
            <a:ext cx="1447800" cy="642938"/>
            <a:chOff x="2895600" y="1295400"/>
            <a:chExt cx="1447800" cy="643354"/>
          </a:xfrm>
        </p:grpSpPr>
        <p:sp>
          <p:nvSpPr>
            <p:cNvPr id="12" name="Block Arc 5"/>
            <p:cNvSpPr>
              <a:spLocks/>
            </p:cNvSpPr>
            <p:nvPr/>
          </p:nvSpPr>
          <p:spPr bwMode="auto">
            <a:xfrm>
              <a:off x="28956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3" name="TextBox 13"/>
            <p:cNvSpPr txBox="1">
              <a:spLocks noChangeArrowheads="1"/>
            </p:cNvSpPr>
            <p:nvPr/>
          </p:nvSpPr>
          <p:spPr bwMode="auto">
            <a:xfrm>
              <a:off x="3105941" y="1600200"/>
              <a:ext cx="10972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Education</a:t>
              </a:r>
            </a:p>
          </p:txBody>
        </p:sp>
      </p:grpSp>
      <p:grpSp>
        <p:nvGrpSpPr>
          <p:cNvPr id="14" name="Group 21"/>
          <p:cNvGrpSpPr>
            <a:grpSpLocks/>
          </p:cNvGrpSpPr>
          <p:nvPr/>
        </p:nvGrpSpPr>
        <p:grpSpPr bwMode="auto">
          <a:xfrm>
            <a:off x="5372100" y="1295400"/>
            <a:ext cx="1447800" cy="642938"/>
            <a:chOff x="4038600" y="1295400"/>
            <a:chExt cx="1447800" cy="643354"/>
          </a:xfrm>
        </p:grpSpPr>
        <p:sp>
          <p:nvSpPr>
            <p:cNvPr id="15" name="Block Arc 6"/>
            <p:cNvSpPr>
              <a:spLocks/>
            </p:cNvSpPr>
            <p:nvPr/>
          </p:nvSpPr>
          <p:spPr bwMode="auto">
            <a:xfrm>
              <a:off x="40386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6" name="TextBox 14"/>
            <p:cNvSpPr txBox="1">
              <a:spLocks noChangeArrowheads="1"/>
            </p:cNvSpPr>
            <p:nvPr/>
          </p:nvSpPr>
          <p:spPr bwMode="auto">
            <a:xfrm>
              <a:off x="4240574" y="1600200"/>
              <a:ext cx="101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Business</a:t>
              </a:r>
            </a:p>
          </p:txBody>
        </p:sp>
      </p:grpSp>
      <p:grpSp>
        <p:nvGrpSpPr>
          <p:cNvPr id="17" name="Group 26"/>
          <p:cNvGrpSpPr>
            <a:grpSpLocks/>
          </p:cNvGrpSpPr>
          <p:nvPr/>
        </p:nvGrpSpPr>
        <p:grpSpPr bwMode="auto">
          <a:xfrm>
            <a:off x="6438900" y="1295400"/>
            <a:ext cx="1447800" cy="642938"/>
            <a:chOff x="5105400" y="1295400"/>
            <a:chExt cx="1447800" cy="643354"/>
          </a:xfrm>
        </p:grpSpPr>
        <p:sp>
          <p:nvSpPr>
            <p:cNvPr id="18" name="Block Arc 7"/>
            <p:cNvSpPr>
              <a:spLocks/>
            </p:cNvSpPr>
            <p:nvPr/>
          </p:nvSpPr>
          <p:spPr bwMode="auto">
            <a:xfrm>
              <a:off x="51054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9" name="TextBox 15"/>
            <p:cNvSpPr txBox="1">
              <a:spLocks noChangeArrowheads="1"/>
            </p:cNvSpPr>
            <p:nvPr/>
          </p:nvSpPr>
          <p:spPr bwMode="auto">
            <a:xfrm>
              <a:off x="5257800" y="1600200"/>
              <a:ext cx="1108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Chemistry</a:t>
              </a:r>
            </a:p>
          </p:txBody>
        </p:sp>
      </p:grpSp>
      <p:grpSp>
        <p:nvGrpSpPr>
          <p:cNvPr id="20" name="Group 24"/>
          <p:cNvGrpSpPr>
            <a:grpSpLocks/>
          </p:cNvGrpSpPr>
          <p:nvPr/>
        </p:nvGrpSpPr>
        <p:grpSpPr bwMode="auto">
          <a:xfrm>
            <a:off x="8724900" y="1295400"/>
            <a:ext cx="1447800" cy="642938"/>
            <a:chOff x="7391400" y="1295400"/>
            <a:chExt cx="1447800" cy="643354"/>
          </a:xfrm>
        </p:grpSpPr>
        <p:sp>
          <p:nvSpPr>
            <p:cNvPr id="21" name="Block Arc 9"/>
            <p:cNvSpPr>
              <a:spLocks/>
            </p:cNvSpPr>
            <p:nvPr/>
          </p:nvSpPr>
          <p:spPr bwMode="auto">
            <a:xfrm>
              <a:off x="73914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22" name="TextBox 16"/>
            <p:cNvSpPr txBox="1">
              <a:spLocks noChangeArrowheads="1"/>
            </p:cNvSpPr>
            <p:nvPr/>
          </p:nvSpPr>
          <p:spPr bwMode="auto">
            <a:xfrm>
              <a:off x="7733981" y="1600200"/>
              <a:ext cx="800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Others</a:t>
              </a:r>
            </a:p>
          </p:txBody>
        </p:sp>
      </p:grpSp>
      <p:grpSp>
        <p:nvGrpSpPr>
          <p:cNvPr id="23" name="Group 64"/>
          <p:cNvGrpSpPr>
            <a:grpSpLocks/>
          </p:cNvGrpSpPr>
          <p:nvPr/>
        </p:nvGrpSpPr>
        <p:grpSpPr bwMode="auto">
          <a:xfrm>
            <a:off x="7581900" y="1295400"/>
            <a:ext cx="1447800" cy="642938"/>
            <a:chOff x="6248400" y="1295400"/>
            <a:chExt cx="1447800" cy="643354"/>
          </a:xfrm>
        </p:grpSpPr>
        <p:sp>
          <p:nvSpPr>
            <p:cNvPr id="24" name="Block Arc 8"/>
            <p:cNvSpPr>
              <a:spLocks/>
            </p:cNvSpPr>
            <p:nvPr/>
          </p:nvSpPr>
          <p:spPr bwMode="auto">
            <a:xfrm>
              <a:off x="6248400" y="1295400"/>
              <a:ext cx="1447800" cy="609994"/>
            </a:xfrm>
            <a:custGeom>
              <a:avLst/>
              <a:gdLst>
                <a:gd name="T0" fmla="*/ 0 w 1447800"/>
                <a:gd name="T1" fmla="*/ 304997 h 609994"/>
                <a:gd name="T2" fmla="*/ 723900 w 1447800"/>
                <a:gd name="T3" fmla="*/ 0 h 609994"/>
                <a:gd name="T4" fmla="*/ 1447800 w 1447800"/>
                <a:gd name="T5" fmla="*/ 304997 h 609994"/>
                <a:gd name="T6" fmla="*/ 1295302 w 1447800"/>
                <a:gd name="T7" fmla="*/ 304997 h 609994"/>
                <a:gd name="T8" fmla="*/ 723900 w 1447800"/>
                <a:gd name="T9" fmla="*/ 152498 h 609994"/>
                <a:gd name="T10" fmla="*/ 152498 w 1447800"/>
                <a:gd name="T11" fmla="*/ 304997 h 609994"/>
                <a:gd name="T12" fmla="*/ 0 w 1447800"/>
                <a:gd name="T13" fmla="*/ 304997 h 609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4">
                  <a:moveTo>
                    <a:pt x="0" y="304997"/>
                  </a:moveTo>
                  <a:cubicBezTo>
                    <a:pt x="0" y="136552"/>
                    <a:pt x="324101" y="0"/>
                    <a:pt x="723900" y="0"/>
                  </a:cubicBezTo>
                  <a:cubicBezTo>
                    <a:pt x="1123699" y="0"/>
                    <a:pt x="1447800" y="136552"/>
                    <a:pt x="1447800" y="304997"/>
                  </a:cubicBezTo>
                  <a:lnTo>
                    <a:pt x="1295302" y="304997"/>
                  </a:lnTo>
                  <a:cubicBezTo>
                    <a:pt x="1295302" y="220774"/>
                    <a:pt x="1039477" y="152498"/>
                    <a:pt x="723900" y="152498"/>
                  </a:cubicBezTo>
                  <a:cubicBezTo>
                    <a:pt x="408323" y="152498"/>
                    <a:pt x="152498" y="220774"/>
                    <a:pt x="152498" y="304997"/>
                  </a:cubicBezTo>
                  <a:lnTo>
                    <a:pt x="0" y="304997"/>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25" name="TextBox 17"/>
            <p:cNvSpPr txBox="1">
              <a:spLocks noChangeArrowheads="1"/>
            </p:cNvSpPr>
            <p:nvPr/>
          </p:nvSpPr>
          <p:spPr bwMode="auto">
            <a:xfrm>
              <a:off x="6332392" y="1600200"/>
              <a:ext cx="12798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Engineering</a:t>
              </a:r>
            </a:p>
          </p:txBody>
        </p:sp>
      </p:grpSp>
      <p:grpSp>
        <p:nvGrpSpPr>
          <p:cNvPr id="26" name="Group 119"/>
          <p:cNvGrpSpPr>
            <a:grpSpLocks/>
          </p:cNvGrpSpPr>
          <p:nvPr/>
        </p:nvGrpSpPr>
        <p:grpSpPr bwMode="auto">
          <a:xfrm>
            <a:off x="1905000" y="1600201"/>
            <a:ext cx="8153400" cy="1960563"/>
            <a:chOff x="381000" y="1600199"/>
            <a:chExt cx="8153400" cy="1959978"/>
          </a:xfrm>
        </p:grpSpPr>
        <p:cxnSp>
          <p:nvCxnSpPr>
            <p:cNvPr id="27" name="Straight Connector 26"/>
            <p:cNvCxnSpPr>
              <a:cxnSpLocks noChangeShapeType="1"/>
              <a:stCxn id="30" idx="0"/>
              <a:endCxn id="18" idx="0"/>
            </p:cNvCxnSpPr>
            <p:nvPr/>
          </p:nvCxnSpPr>
          <p:spPr bwMode="auto">
            <a:xfrm rot="5400000" flipH="1" flipV="1">
              <a:off x="2015550" y="89474"/>
              <a:ext cx="1464826" cy="4486275"/>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a:stCxn id="18" idx="1"/>
              <a:endCxn id="30" idx="1"/>
            </p:cNvCxnSpPr>
            <p:nvPr/>
          </p:nvCxnSpPr>
          <p:spPr bwMode="auto">
            <a:xfrm rot="16200000" flipH="1">
              <a:off x="6616125" y="1270574"/>
              <a:ext cx="1464826" cy="2124075"/>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29" name="Group 117"/>
            <p:cNvGrpSpPr>
              <a:grpSpLocks/>
            </p:cNvGrpSpPr>
            <p:nvPr/>
          </p:nvGrpSpPr>
          <p:grpSpPr bwMode="auto">
            <a:xfrm>
              <a:off x="381000" y="2569577"/>
              <a:ext cx="8153400" cy="990600"/>
              <a:chOff x="381000" y="2569577"/>
              <a:chExt cx="8153400" cy="990600"/>
            </a:xfrm>
          </p:grpSpPr>
          <p:sp>
            <p:nvSpPr>
              <p:cNvPr id="30" name="Block Arc 25"/>
              <p:cNvSpPr>
                <a:spLocks/>
              </p:cNvSpPr>
              <p:nvPr/>
            </p:nvSpPr>
            <p:spPr bwMode="auto">
              <a:xfrm>
                <a:off x="381000" y="2569873"/>
                <a:ext cx="8153400" cy="990304"/>
              </a:xfrm>
              <a:custGeom>
                <a:avLst/>
                <a:gdLst>
                  <a:gd name="T0" fmla="*/ 0 w 8153400"/>
                  <a:gd name="T1" fmla="*/ 495152 h 990304"/>
                  <a:gd name="T2" fmla="*/ 4076700 w 8153400"/>
                  <a:gd name="T3" fmla="*/ 0 h 990304"/>
                  <a:gd name="T4" fmla="*/ 8153400 w 8153400"/>
                  <a:gd name="T5" fmla="*/ 495152 h 990304"/>
                  <a:gd name="T6" fmla="*/ 7905824 w 8153400"/>
                  <a:gd name="T7" fmla="*/ 495152 h 990304"/>
                  <a:gd name="T8" fmla="*/ 4076700 w 8153400"/>
                  <a:gd name="T9" fmla="*/ 247576 h 990304"/>
                  <a:gd name="T10" fmla="*/ 247576 w 8153400"/>
                  <a:gd name="T11" fmla="*/ 495152 h 990304"/>
                  <a:gd name="T12" fmla="*/ 0 w 8153400"/>
                  <a:gd name="T13" fmla="*/ 495152 h 990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53400" h="990304">
                    <a:moveTo>
                      <a:pt x="0" y="495152"/>
                    </a:moveTo>
                    <a:cubicBezTo>
                      <a:pt x="0" y="221687"/>
                      <a:pt x="1825201" y="0"/>
                      <a:pt x="4076700" y="0"/>
                    </a:cubicBezTo>
                    <a:cubicBezTo>
                      <a:pt x="6328199" y="0"/>
                      <a:pt x="8153400" y="221687"/>
                      <a:pt x="8153400" y="495152"/>
                    </a:cubicBezTo>
                    <a:lnTo>
                      <a:pt x="7905824" y="495152"/>
                    </a:lnTo>
                    <a:cubicBezTo>
                      <a:pt x="7905824" y="358420"/>
                      <a:pt x="6191467" y="247576"/>
                      <a:pt x="4076700" y="247576"/>
                    </a:cubicBezTo>
                    <a:cubicBezTo>
                      <a:pt x="1961933" y="247576"/>
                      <a:pt x="247576" y="358420"/>
                      <a:pt x="247576" y="495152"/>
                    </a:cubicBezTo>
                    <a:lnTo>
                      <a:pt x="0" y="495152"/>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31" name="TextBox 31"/>
              <p:cNvSpPr txBox="1">
                <a:spLocks noChangeArrowheads="1"/>
              </p:cNvSpPr>
              <p:nvPr/>
            </p:nvSpPr>
            <p:spPr bwMode="auto">
              <a:xfrm>
                <a:off x="2104490" y="2761446"/>
                <a:ext cx="4905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3600">
                    <a:solidFill>
                      <a:prstClr val="black"/>
                    </a:solidFill>
                  </a:rPr>
                  <a:t>Sustainable Chemistry</a:t>
                </a:r>
              </a:p>
            </p:txBody>
          </p:sp>
        </p:grpSp>
      </p:grpSp>
      <p:grpSp>
        <p:nvGrpSpPr>
          <p:cNvPr id="32" name="Group 57"/>
          <p:cNvGrpSpPr>
            <a:grpSpLocks/>
          </p:cNvGrpSpPr>
          <p:nvPr/>
        </p:nvGrpSpPr>
        <p:grpSpPr bwMode="auto">
          <a:xfrm>
            <a:off x="1981200" y="3432175"/>
            <a:ext cx="1447800" cy="890588"/>
            <a:chOff x="533400" y="3911024"/>
            <a:chExt cx="1447800" cy="889576"/>
          </a:xfrm>
        </p:grpSpPr>
        <p:sp>
          <p:nvSpPr>
            <p:cNvPr id="33" name="Block Arc 37"/>
            <p:cNvSpPr>
              <a:spLocks/>
            </p:cNvSpPr>
            <p:nvPr/>
          </p:nvSpPr>
          <p:spPr bwMode="auto">
            <a:xfrm>
              <a:off x="533400"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34" name="TextBox 38"/>
            <p:cNvSpPr txBox="1">
              <a:spLocks noChangeArrowheads="1"/>
            </p:cNvSpPr>
            <p:nvPr/>
          </p:nvSpPr>
          <p:spPr bwMode="auto">
            <a:xfrm>
              <a:off x="686070" y="4215824"/>
              <a:ext cx="114246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Chemicals</a:t>
              </a:r>
            </a:p>
            <a:p>
              <a:pPr algn="ctr" eaLnBrk="1" hangingPunct="1">
                <a:defRPr/>
              </a:pPr>
              <a:r>
                <a:rPr lang="en-US" sz="1600">
                  <a:solidFill>
                    <a:prstClr val="black"/>
                  </a:solidFill>
                </a:rPr>
                <a:t>Policy</a:t>
              </a:r>
            </a:p>
          </p:txBody>
        </p:sp>
      </p:grpSp>
      <p:grpSp>
        <p:nvGrpSpPr>
          <p:cNvPr id="35" name="Group 58"/>
          <p:cNvGrpSpPr>
            <a:grpSpLocks/>
          </p:cNvGrpSpPr>
          <p:nvPr/>
        </p:nvGrpSpPr>
        <p:grpSpPr bwMode="auto">
          <a:xfrm>
            <a:off x="3167063" y="3432175"/>
            <a:ext cx="1447800" cy="890588"/>
            <a:chOff x="1719905" y="3911024"/>
            <a:chExt cx="1447800" cy="889576"/>
          </a:xfrm>
        </p:grpSpPr>
        <p:sp>
          <p:nvSpPr>
            <p:cNvPr id="36" name="Block Arc 40"/>
            <p:cNvSpPr>
              <a:spLocks/>
            </p:cNvSpPr>
            <p:nvPr/>
          </p:nvSpPr>
          <p:spPr bwMode="auto">
            <a:xfrm>
              <a:off x="1719905"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37" name="TextBox 41"/>
            <p:cNvSpPr txBox="1">
              <a:spLocks noChangeArrowheads="1"/>
            </p:cNvSpPr>
            <p:nvPr/>
          </p:nvSpPr>
          <p:spPr bwMode="auto">
            <a:xfrm>
              <a:off x="1752600" y="4215824"/>
              <a:ext cx="138241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Remediation</a:t>
              </a:r>
            </a:p>
            <a:p>
              <a:pPr eaLnBrk="1" hangingPunct="1">
                <a:defRPr/>
              </a:pPr>
              <a:r>
                <a:rPr lang="en-US" sz="1600">
                  <a:solidFill>
                    <a:prstClr val="black"/>
                  </a:solidFill>
                </a:rPr>
                <a:t>Technologies</a:t>
              </a:r>
            </a:p>
          </p:txBody>
        </p:sp>
      </p:grpSp>
      <p:grpSp>
        <p:nvGrpSpPr>
          <p:cNvPr id="38" name="Group 59"/>
          <p:cNvGrpSpPr>
            <a:grpSpLocks/>
          </p:cNvGrpSpPr>
          <p:nvPr/>
        </p:nvGrpSpPr>
        <p:grpSpPr bwMode="auto">
          <a:xfrm>
            <a:off x="4268788" y="3432175"/>
            <a:ext cx="1447800" cy="890588"/>
            <a:chOff x="2820592" y="3911024"/>
            <a:chExt cx="1447800" cy="889576"/>
          </a:xfrm>
        </p:grpSpPr>
        <p:sp>
          <p:nvSpPr>
            <p:cNvPr id="39" name="Block Arc 43"/>
            <p:cNvSpPr>
              <a:spLocks/>
            </p:cNvSpPr>
            <p:nvPr/>
          </p:nvSpPr>
          <p:spPr bwMode="auto">
            <a:xfrm>
              <a:off x="2820592"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40" name="TextBox 44"/>
            <p:cNvSpPr txBox="1">
              <a:spLocks noChangeArrowheads="1"/>
            </p:cNvSpPr>
            <p:nvPr/>
          </p:nvSpPr>
          <p:spPr bwMode="auto">
            <a:xfrm>
              <a:off x="3018747" y="4215824"/>
              <a:ext cx="105149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Exposure</a:t>
              </a:r>
            </a:p>
            <a:p>
              <a:pPr algn="ctr" eaLnBrk="1" hangingPunct="1">
                <a:defRPr/>
              </a:pPr>
              <a:r>
                <a:rPr lang="en-US" sz="1600">
                  <a:solidFill>
                    <a:prstClr val="black"/>
                  </a:solidFill>
                </a:rPr>
                <a:t>Controls</a:t>
              </a:r>
            </a:p>
          </p:txBody>
        </p:sp>
      </p:grpSp>
      <p:grpSp>
        <p:nvGrpSpPr>
          <p:cNvPr id="41" name="Group 60"/>
          <p:cNvGrpSpPr>
            <a:grpSpLocks/>
          </p:cNvGrpSpPr>
          <p:nvPr/>
        </p:nvGrpSpPr>
        <p:grpSpPr bwMode="auto">
          <a:xfrm>
            <a:off x="5410200" y="3432175"/>
            <a:ext cx="1447800" cy="890588"/>
            <a:chOff x="3962400" y="3911024"/>
            <a:chExt cx="1447800" cy="889576"/>
          </a:xfrm>
        </p:grpSpPr>
        <p:sp>
          <p:nvSpPr>
            <p:cNvPr id="42" name="Block Arc 46"/>
            <p:cNvSpPr>
              <a:spLocks/>
            </p:cNvSpPr>
            <p:nvPr/>
          </p:nvSpPr>
          <p:spPr bwMode="auto">
            <a:xfrm>
              <a:off x="3962400"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43" name="TextBox 47"/>
            <p:cNvSpPr txBox="1">
              <a:spLocks noChangeArrowheads="1"/>
            </p:cNvSpPr>
            <p:nvPr/>
          </p:nvSpPr>
          <p:spPr bwMode="auto">
            <a:xfrm>
              <a:off x="4132252" y="4215824"/>
              <a:ext cx="110809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Green</a:t>
              </a:r>
            </a:p>
            <a:p>
              <a:pPr algn="ctr" eaLnBrk="1" hangingPunct="1">
                <a:defRPr/>
              </a:pPr>
              <a:r>
                <a:rPr lang="en-US" sz="1600">
                  <a:solidFill>
                    <a:prstClr val="black"/>
                  </a:solidFill>
                </a:rPr>
                <a:t>Chemistry</a:t>
              </a:r>
            </a:p>
          </p:txBody>
        </p:sp>
      </p:grpSp>
      <p:grpSp>
        <p:nvGrpSpPr>
          <p:cNvPr id="44" name="Group 61"/>
          <p:cNvGrpSpPr>
            <a:grpSpLocks/>
          </p:cNvGrpSpPr>
          <p:nvPr/>
        </p:nvGrpSpPr>
        <p:grpSpPr bwMode="auto">
          <a:xfrm>
            <a:off x="6477000" y="3432175"/>
            <a:ext cx="1447800" cy="890588"/>
            <a:chOff x="5029200" y="3911024"/>
            <a:chExt cx="1447800" cy="889576"/>
          </a:xfrm>
        </p:grpSpPr>
        <p:sp>
          <p:nvSpPr>
            <p:cNvPr id="45" name="Block Arc 49"/>
            <p:cNvSpPr>
              <a:spLocks/>
            </p:cNvSpPr>
            <p:nvPr/>
          </p:nvSpPr>
          <p:spPr bwMode="auto">
            <a:xfrm>
              <a:off x="5029200"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46" name="TextBox 50"/>
            <p:cNvSpPr txBox="1">
              <a:spLocks noChangeArrowheads="1"/>
            </p:cNvSpPr>
            <p:nvPr/>
          </p:nvSpPr>
          <p:spPr bwMode="auto">
            <a:xfrm>
              <a:off x="5153267" y="4215824"/>
              <a:ext cx="119966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Water</a:t>
              </a:r>
            </a:p>
            <a:p>
              <a:pPr algn="ctr" eaLnBrk="1" hangingPunct="1">
                <a:defRPr/>
              </a:pPr>
              <a:r>
                <a:rPr lang="en-US" sz="1600">
                  <a:solidFill>
                    <a:prstClr val="black"/>
                  </a:solidFill>
                </a:rPr>
                <a:t>Purification</a:t>
              </a:r>
            </a:p>
          </p:txBody>
        </p:sp>
      </p:grpSp>
      <p:grpSp>
        <p:nvGrpSpPr>
          <p:cNvPr id="47" name="Group 63"/>
          <p:cNvGrpSpPr>
            <a:grpSpLocks/>
          </p:cNvGrpSpPr>
          <p:nvPr/>
        </p:nvGrpSpPr>
        <p:grpSpPr bwMode="auto">
          <a:xfrm>
            <a:off x="8763000" y="3432176"/>
            <a:ext cx="1447800" cy="644525"/>
            <a:chOff x="7315200" y="3911024"/>
            <a:chExt cx="1447800" cy="643354"/>
          </a:xfrm>
        </p:grpSpPr>
        <p:sp>
          <p:nvSpPr>
            <p:cNvPr id="48" name="Block Arc 52"/>
            <p:cNvSpPr>
              <a:spLocks/>
            </p:cNvSpPr>
            <p:nvPr/>
          </p:nvSpPr>
          <p:spPr bwMode="auto">
            <a:xfrm>
              <a:off x="7315200" y="3911024"/>
              <a:ext cx="1447800" cy="610078"/>
            </a:xfrm>
            <a:custGeom>
              <a:avLst/>
              <a:gdLst>
                <a:gd name="T0" fmla="*/ 0 w 1447800"/>
                <a:gd name="T1" fmla="*/ 305039 h 610078"/>
                <a:gd name="T2" fmla="*/ 723900 w 1447800"/>
                <a:gd name="T3" fmla="*/ 0 h 610078"/>
                <a:gd name="T4" fmla="*/ 1447800 w 1447800"/>
                <a:gd name="T5" fmla="*/ 305039 h 610078"/>
                <a:gd name="T6" fmla="*/ 1295281 w 1447800"/>
                <a:gd name="T7" fmla="*/ 305039 h 610078"/>
                <a:gd name="T8" fmla="*/ 723900 w 1447800"/>
                <a:gd name="T9" fmla="*/ 152519 h 610078"/>
                <a:gd name="T10" fmla="*/ 152519 w 1447800"/>
                <a:gd name="T11" fmla="*/ 305039 h 610078"/>
                <a:gd name="T12" fmla="*/ 0 w 1447800"/>
                <a:gd name="T13" fmla="*/ 305039 h 6100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10078">
                  <a:moveTo>
                    <a:pt x="0" y="305039"/>
                  </a:moveTo>
                  <a:cubicBezTo>
                    <a:pt x="0" y="136571"/>
                    <a:pt x="324101" y="0"/>
                    <a:pt x="723900" y="0"/>
                  </a:cubicBezTo>
                  <a:cubicBezTo>
                    <a:pt x="1123699" y="0"/>
                    <a:pt x="1447800" y="136571"/>
                    <a:pt x="1447800" y="305039"/>
                  </a:cubicBezTo>
                  <a:lnTo>
                    <a:pt x="1295281" y="305039"/>
                  </a:lnTo>
                  <a:cubicBezTo>
                    <a:pt x="1295281" y="220805"/>
                    <a:pt x="1039465" y="152519"/>
                    <a:pt x="723900" y="152519"/>
                  </a:cubicBezTo>
                  <a:cubicBezTo>
                    <a:pt x="408335" y="152519"/>
                    <a:pt x="152519" y="220805"/>
                    <a:pt x="152519" y="305039"/>
                  </a:cubicBezTo>
                  <a:lnTo>
                    <a:pt x="0" y="305039"/>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49" name="TextBox 53"/>
            <p:cNvSpPr txBox="1">
              <a:spLocks noChangeArrowheads="1"/>
            </p:cNvSpPr>
            <p:nvPr/>
          </p:nvSpPr>
          <p:spPr bwMode="auto">
            <a:xfrm>
              <a:off x="7638891" y="4215824"/>
              <a:ext cx="800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600">
                  <a:solidFill>
                    <a:prstClr val="black"/>
                  </a:solidFill>
                </a:rPr>
                <a:t>Others</a:t>
              </a:r>
            </a:p>
          </p:txBody>
        </p:sp>
      </p:grpSp>
      <p:grpSp>
        <p:nvGrpSpPr>
          <p:cNvPr id="50" name="Group 62"/>
          <p:cNvGrpSpPr>
            <a:grpSpLocks/>
          </p:cNvGrpSpPr>
          <p:nvPr/>
        </p:nvGrpSpPr>
        <p:grpSpPr bwMode="auto">
          <a:xfrm>
            <a:off x="7624763" y="3432175"/>
            <a:ext cx="1447800" cy="890588"/>
            <a:chOff x="6177741" y="3911024"/>
            <a:chExt cx="1447800" cy="889576"/>
          </a:xfrm>
        </p:grpSpPr>
        <p:sp>
          <p:nvSpPr>
            <p:cNvPr id="51" name="Block Arc 55"/>
            <p:cNvSpPr>
              <a:spLocks/>
            </p:cNvSpPr>
            <p:nvPr/>
          </p:nvSpPr>
          <p:spPr bwMode="auto">
            <a:xfrm>
              <a:off x="6177741" y="3911024"/>
              <a:ext cx="1447800" cy="608907"/>
            </a:xfrm>
            <a:custGeom>
              <a:avLst/>
              <a:gdLst>
                <a:gd name="T0" fmla="*/ 0 w 1447800"/>
                <a:gd name="T1" fmla="*/ 304454 h 608907"/>
                <a:gd name="T2" fmla="*/ 723900 w 1447800"/>
                <a:gd name="T3" fmla="*/ 0 h 608907"/>
                <a:gd name="T4" fmla="*/ 1447800 w 1447800"/>
                <a:gd name="T5" fmla="*/ 304454 h 608907"/>
                <a:gd name="T6" fmla="*/ 1295573 w 1447800"/>
                <a:gd name="T7" fmla="*/ 304454 h 608907"/>
                <a:gd name="T8" fmla="*/ 723900 w 1447800"/>
                <a:gd name="T9" fmla="*/ 152227 h 608907"/>
                <a:gd name="T10" fmla="*/ 152227 w 1447800"/>
                <a:gd name="T11" fmla="*/ 304454 h 608907"/>
                <a:gd name="T12" fmla="*/ 0 w 1447800"/>
                <a:gd name="T13" fmla="*/ 304454 h 608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8907">
                  <a:moveTo>
                    <a:pt x="0" y="304454"/>
                  </a:moveTo>
                  <a:cubicBezTo>
                    <a:pt x="0" y="136309"/>
                    <a:pt x="324101" y="0"/>
                    <a:pt x="723900" y="0"/>
                  </a:cubicBezTo>
                  <a:cubicBezTo>
                    <a:pt x="1123699" y="0"/>
                    <a:pt x="1447800" y="136309"/>
                    <a:pt x="1447800" y="304454"/>
                  </a:cubicBezTo>
                  <a:lnTo>
                    <a:pt x="1295573" y="304454"/>
                  </a:lnTo>
                  <a:cubicBezTo>
                    <a:pt x="1295573" y="220381"/>
                    <a:pt x="1039626" y="152227"/>
                    <a:pt x="723900" y="152227"/>
                  </a:cubicBezTo>
                  <a:cubicBezTo>
                    <a:pt x="408174" y="152227"/>
                    <a:pt x="152227" y="220381"/>
                    <a:pt x="152227" y="304454"/>
                  </a:cubicBezTo>
                  <a:lnTo>
                    <a:pt x="0" y="304454"/>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52" name="TextBox 56"/>
            <p:cNvSpPr txBox="1">
              <a:spLocks noChangeArrowheads="1"/>
            </p:cNvSpPr>
            <p:nvPr/>
          </p:nvSpPr>
          <p:spPr bwMode="auto">
            <a:xfrm>
              <a:off x="6324600" y="4215824"/>
              <a:ext cx="115408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600">
                  <a:solidFill>
                    <a:prstClr val="black"/>
                  </a:solidFill>
                </a:rPr>
                <a:t>Alternative</a:t>
              </a:r>
            </a:p>
            <a:p>
              <a:pPr algn="ctr" eaLnBrk="1" hangingPunct="1">
                <a:defRPr/>
              </a:pPr>
              <a:r>
                <a:rPr lang="en-US" sz="1600">
                  <a:solidFill>
                    <a:prstClr val="black"/>
                  </a:solidFill>
                </a:rPr>
                <a:t>Energy</a:t>
              </a:r>
            </a:p>
          </p:txBody>
        </p:sp>
      </p:grpSp>
      <p:grpSp>
        <p:nvGrpSpPr>
          <p:cNvPr id="53" name="Group 120"/>
          <p:cNvGrpSpPr>
            <a:grpSpLocks/>
          </p:cNvGrpSpPr>
          <p:nvPr/>
        </p:nvGrpSpPr>
        <p:grpSpPr bwMode="auto">
          <a:xfrm>
            <a:off x="1981200" y="3733800"/>
            <a:ext cx="8153400" cy="2209800"/>
            <a:chOff x="457200" y="3733800"/>
            <a:chExt cx="8153400" cy="2209800"/>
          </a:xfrm>
        </p:grpSpPr>
        <p:cxnSp>
          <p:nvCxnSpPr>
            <p:cNvPr id="54" name="Straight Connector 53"/>
            <p:cNvCxnSpPr>
              <a:cxnSpLocks noChangeShapeType="1"/>
              <a:stCxn id="57" idx="0"/>
              <a:endCxn id="42" idx="0"/>
            </p:cNvCxnSpPr>
            <p:nvPr/>
          </p:nvCxnSpPr>
          <p:spPr bwMode="auto">
            <a:xfrm rot="5400000" flipH="1" flipV="1">
              <a:off x="1416050" y="2901950"/>
              <a:ext cx="1711325" cy="3381375"/>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a:endCxn id="57" idx="1"/>
            </p:cNvCxnSpPr>
            <p:nvPr/>
          </p:nvCxnSpPr>
          <p:spPr bwMode="auto">
            <a:xfrm>
              <a:off x="5257800" y="3733800"/>
              <a:ext cx="3228975" cy="1714500"/>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56" name="Group 118"/>
            <p:cNvGrpSpPr>
              <a:grpSpLocks/>
            </p:cNvGrpSpPr>
            <p:nvPr/>
          </p:nvGrpSpPr>
          <p:grpSpPr bwMode="auto">
            <a:xfrm>
              <a:off x="457200" y="4953000"/>
              <a:ext cx="8153400" cy="990600"/>
              <a:chOff x="457200" y="4953000"/>
              <a:chExt cx="8153400" cy="990600"/>
            </a:xfrm>
          </p:grpSpPr>
          <p:sp>
            <p:nvSpPr>
              <p:cNvPr id="57" name="Block Arc 65"/>
              <p:cNvSpPr>
                <a:spLocks/>
              </p:cNvSpPr>
              <p:nvPr/>
            </p:nvSpPr>
            <p:spPr bwMode="auto">
              <a:xfrm>
                <a:off x="457200" y="4953000"/>
                <a:ext cx="8153400" cy="990600"/>
              </a:xfrm>
              <a:custGeom>
                <a:avLst/>
                <a:gdLst>
                  <a:gd name="T0" fmla="*/ 0 w 8153400"/>
                  <a:gd name="T1" fmla="*/ 495300 h 990600"/>
                  <a:gd name="T2" fmla="*/ 4076700 w 8153400"/>
                  <a:gd name="T3" fmla="*/ 0 h 990600"/>
                  <a:gd name="T4" fmla="*/ 8153400 w 8153400"/>
                  <a:gd name="T5" fmla="*/ 495300 h 990600"/>
                  <a:gd name="T6" fmla="*/ 7905750 w 8153400"/>
                  <a:gd name="T7" fmla="*/ 495300 h 990600"/>
                  <a:gd name="T8" fmla="*/ 4076700 w 8153400"/>
                  <a:gd name="T9" fmla="*/ 247650 h 990600"/>
                  <a:gd name="T10" fmla="*/ 247650 w 8153400"/>
                  <a:gd name="T11" fmla="*/ 495300 h 990600"/>
                  <a:gd name="T12" fmla="*/ 0 w 8153400"/>
                  <a:gd name="T13" fmla="*/ 495300 h 990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53400" h="990600">
                    <a:moveTo>
                      <a:pt x="0" y="495300"/>
                    </a:moveTo>
                    <a:cubicBezTo>
                      <a:pt x="0" y="221753"/>
                      <a:pt x="1825201" y="0"/>
                      <a:pt x="4076700" y="0"/>
                    </a:cubicBezTo>
                    <a:cubicBezTo>
                      <a:pt x="6328199" y="0"/>
                      <a:pt x="8153400" y="221753"/>
                      <a:pt x="8153400" y="495300"/>
                    </a:cubicBezTo>
                    <a:lnTo>
                      <a:pt x="7905750" y="495300"/>
                    </a:lnTo>
                    <a:cubicBezTo>
                      <a:pt x="7905750" y="358527"/>
                      <a:pt x="6191426" y="247650"/>
                      <a:pt x="4076700" y="247650"/>
                    </a:cubicBezTo>
                    <a:cubicBezTo>
                      <a:pt x="1961974" y="247650"/>
                      <a:pt x="247650" y="358527"/>
                      <a:pt x="247650" y="495300"/>
                    </a:cubicBezTo>
                    <a:lnTo>
                      <a:pt x="0" y="495300"/>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58" name="TextBox 66"/>
              <p:cNvSpPr txBox="1">
                <a:spLocks noChangeArrowheads="1"/>
              </p:cNvSpPr>
              <p:nvPr/>
            </p:nvSpPr>
            <p:spPr bwMode="auto">
              <a:xfrm>
                <a:off x="2720569" y="5257800"/>
                <a:ext cx="3673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3600">
                    <a:solidFill>
                      <a:prstClr val="black"/>
                    </a:solidFill>
                  </a:rPr>
                  <a:t>Green Chemistry</a:t>
                </a:r>
              </a:p>
            </p:txBody>
          </p:sp>
        </p:grpSp>
      </p:grpSp>
      <p:grpSp>
        <p:nvGrpSpPr>
          <p:cNvPr id="59" name="Group 58"/>
          <p:cNvGrpSpPr/>
          <p:nvPr/>
        </p:nvGrpSpPr>
        <p:grpSpPr>
          <a:xfrm>
            <a:off x="1630343" y="5903467"/>
            <a:ext cx="8915400" cy="858837"/>
            <a:chOff x="106343" y="5903466"/>
            <a:chExt cx="8915400" cy="858837"/>
          </a:xfrm>
        </p:grpSpPr>
        <p:grpSp>
          <p:nvGrpSpPr>
            <p:cNvPr id="80" name="Group 121"/>
            <p:cNvGrpSpPr>
              <a:grpSpLocks/>
            </p:cNvGrpSpPr>
            <p:nvPr/>
          </p:nvGrpSpPr>
          <p:grpSpPr bwMode="auto">
            <a:xfrm>
              <a:off x="106343" y="5903466"/>
              <a:ext cx="8915400" cy="858837"/>
              <a:chOff x="76200" y="5909846"/>
              <a:chExt cx="8915402" cy="859158"/>
            </a:xfrm>
          </p:grpSpPr>
          <p:grpSp>
            <p:nvGrpSpPr>
              <p:cNvPr id="81" name="Group 67"/>
              <p:cNvGrpSpPr>
                <a:grpSpLocks/>
              </p:cNvGrpSpPr>
              <p:nvPr/>
            </p:nvGrpSpPr>
            <p:grpSpPr bwMode="auto">
              <a:xfrm>
                <a:off x="76200" y="5909846"/>
                <a:ext cx="914399" cy="609995"/>
                <a:chOff x="388620" y="3911024"/>
                <a:chExt cx="1737358" cy="609995"/>
              </a:xfrm>
            </p:grpSpPr>
            <p:sp>
              <p:nvSpPr>
                <p:cNvPr id="115" name="Block Arc 68"/>
                <p:cNvSpPr>
                  <a:spLocks/>
                </p:cNvSpPr>
                <p:nvPr/>
              </p:nvSpPr>
              <p:spPr bwMode="auto">
                <a:xfrm>
                  <a:off x="533400" y="3911024"/>
                  <a:ext cx="1447800" cy="609828"/>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16" name="TextBox 69"/>
                <p:cNvSpPr txBox="1">
                  <a:spLocks noChangeArrowheads="1"/>
                </p:cNvSpPr>
                <p:nvPr/>
              </p:nvSpPr>
              <p:spPr bwMode="auto">
                <a:xfrm>
                  <a:off x="388620" y="4215824"/>
                  <a:ext cx="1737358" cy="24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a:solidFill>
                        <a:prstClr val="black"/>
                      </a:solidFill>
                    </a:rPr>
                    <a:t>Prevention </a:t>
                  </a:r>
                </a:p>
              </p:txBody>
            </p:sp>
          </p:grpSp>
          <p:grpSp>
            <p:nvGrpSpPr>
              <p:cNvPr id="82" name="Group 73"/>
              <p:cNvGrpSpPr>
                <a:grpSpLocks/>
              </p:cNvGrpSpPr>
              <p:nvPr/>
            </p:nvGrpSpPr>
            <p:grpSpPr bwMode="auto">
              <a:xfrm>
                <a:off x="1573400" y="5909846"/>
                <a:ext cx="841589" cy="859158"/>
                <a:chOff x="2756509" y="3911024"/>
                <a:chExt cx="1599019" cy="859158"/>
              </a:xfrm>
            </p:grpSpPr>
            <p:sp>
              <p:nvSpPr>
                <p:cNvPr id="113" name="Block Arc 74"/>
                <p:cNvSpPr>
                  <a:spLocks/>
                </p:cNvSpPr>
                <p:nvPr/>
              </p:nvSpPr>
              <p:spPr bwMode="auto">
                <a:xfrm>
                  <a:off x="2819494" y="3911024"/>
                  <a:ext cx="1447800" cy="609828"/>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14" name="TextBox 75"/>
                <p:cNvSpPr txBox="1">
                  <a:spLocks noChangeArrowheads="1"/>
                </p:cNvSpPr>
                <p:nvPr/>
              </p:nvSpPr>
              <p:spPr bwMode="auto">
                <a:xfrm>
                  <a:off x="2756509" y="4215824"/>
                  <a:ext cx="1599019" cy="55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dirty="0">
                      <a:solidFill>
                        <a:prstClr val="black"/>
                      </a:solidFill>
                    </a:rPr>
                    <a:t>Less Hazardous Synthesis </a:t>
                  </a:r>
                </a:p>
              </p:txBody>
            </p:sp>
          </p:grpSp>
          <p:grpSp>
            <p:nvGrpSpPr>
              <p:cNvPr id="83" name="Group 76"/>
              <p:cNvGrpSpPr>
                <a:grpSpLocks/>
              </p:cNvGrpSpPr>
              <p:nvPr/>
            </p:nvGrpSpPr>
            <p:grpSpPr bwMode="auto">
              <a:xfrm>
                <a:off x="2274337" y="5909846"/>
                <a:ext cx="886894" cy="705169"/>
                <a:chOff x="3848104" y="3911024"/>
                <a:chExt cx="1685098" cy="705169"/>
              </a:xfrm>
            </p:grpSpPr>
            <p:sp>
              <p:nvSpPr>
                <p:cNvPr id="111" name="Block Arc 77"/>
                <p:cNvSpPr>
                  <a:spLocks/>
                </p:cNvSpPr>
                <p:nvPr/>
              </p:nvSpPr>
              <p:spPr bwMode="auto">
                <a:xfrm>
                  <a:off x="3963768" y="3911024"/>
                  <a:ext cx="1447799" cy="609827"/>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12" name="TextBox 78"/>
                <p:cNvSpPr txBox="1">
                  <a:spLocks noChangeArrowheads="1"/>
                </p:cNvSpPr>
                <p:nvPr/>
              </p:nvSpPr>
              <p:spPr bwMode="auto">
                <a:xfrm>
                  <a:off x="3848104" y="4215823"/>
                  <a:ext cx="1685098" cy="40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a:solidFill>
                        <a:prstClr val="black"/>
                      </a:solidFill>
                    </a:rPr>
                    <a:t>Safer Chemicals </a:t>
                  </a:r>
                </a:p>
              </p:txBody>
            </p:sp>
          </p:grpSp>
          <p:grpSp>
            <p:nvGrpSpPr>
              <p:cNvPr id="84" name="Group 79"/>
              <p:cNvGrpSpPr>
                <a:grpSpLocks/>
              </p:cNvGrpSpPr>
              <p:nvPr/>
            </p:nvGrpSpPr>
            <p:grpSpPr bwMode="auto">
              <a:xfrm>
                <a:off x="2958945" y="5909846"/>
                <a:ext cx="960187" cy="609995"/>
                <a:chOff x="4833671" y="3911024"/>
                <a:chExt cx="1824356" cy="609995"/>
              </a:xfrm>
            </p:grpSpPr>
            <p:sp>
              <p:nvSpPr>
                <p:cNvPr id="109" name="Block Arc 80"/>
                <p:cNvSpPr>
                  <a:spLocks/>
                </p:cNvSpPr>
                <p:nvPr/>
              </p:nvSpPr>
              <p:spPr bwMode="auto">
                <a:xfrm>
                  <a:off x="5030025" y="3911024"/>
                  <a:ext cx="1447801" cy="609828"/>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10" name="TextBox 81"/>
                <p:cNvSpPr txBox="1">
                  <a:spLocks noChangeArrowheads="1"/>
                </p:cNvSpPr>
                <p:nvPr/>
              </p:nvSpPr>
              <p:spPr bwMode="auto">
                <a:xfrm>
                  <a:off x="4833671" y="4215823"/>
                  <a:ext cx="1824356" cy="24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a:solidFill>
                        <a:prstClr val="black"/>
                      </a:solidFill>
                    </a:rPr>
                    <a:t>Solvents </a:t>
                  </a:r>
                </a:p>
              </p:txBody>
            </p:sp>
          </p:grpSp>
          <p:grpSp>
            <p:nvGrpSpPr>
              <p:cNvPr id="85" name="Group 82"/>
              <p:cNvGrpSpPr>
                <a:grpSpLocks/>
              </p:cNvGrpSpPr>
              <p:nvPr/>
            </p:nvGrpSpPr>
            <p:grpSpPr bwMode="auto">
              <a:xfrm>
                <a:off x="4516438" y="5909846"/>
                <a:ext cx="762000" cy="705169"/>
                <a:chOff x="7314923" y="3911024"/>
                <a:chExt cx="1447800" cy="705169"/>
              </a:xfrm>
            </p:grpSpPr>
            <p:sp>
              <p:nvSpPr>
                <p:cNvPr id="107" name="Block Arc 83"/>
                <p:cNvSpPr>
                  <a:spLocks/>
                </p:cNvSpPr>
                <p:nvPr/>
              </p:nvSpPr>
              <p:spPr bwMode="auto">
                <a:xfrm>
                  <a:off x="7314925" y="3911024"/>
                  <a:ext cx="1447800" cy="609827"/>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08" name="TextBox 84"/>
                <p:cNvSpPr txBox="1">
                  <a:spLocks noChangeArrowheads="1"/>
                </p:cNvSpPr>
                <p:nvPr/>
              </p:nvSpPr>
              <p:spPr bwMode="auto">
                <a:xfrm>
                  <a:off x="7473841" y="4215823"/>
                  <a:ext cx="1217210" cy="40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1000">
                      <a:solidFill>
                        <a:prstClr val="black"/>
                      </a:solidFill>
                    </a:rPr>
                    <a:t>Feed-stocks </a:t>
                  </a:r>
                </a:p>
              </p:txBody>
            </p:sp>
          </p:grpSp>
          <p:grpSp>
            <p:nvGrpSpPr>
              <p:cNvPr id="86" name="Group 85"/>
              <p:cNvGrpSpPr>
                <a:grpSpLocks/>
              </p:cNvGrpSpPr>
              <p:nvPr/>
            </p:nvGrpSpPr>
            <p:grpSpPr bwMode="auto">
              <a:xfrm>
                <a:off x="3707594" y="5909846"/>
                <a:ext cx="923700" cy="609995"/>
                <a:chOff x="6022652" y="3911024"/>
                <a:chExt cx="1755030" cy="609995"/>
              </a:xfrm>
            </p:grpSpPr>
            <p:sp>
              <p:nvSpPr>
                <p:cNvPr id="105" name="Block Arc 86"/>
                <p:cNvSpPr>
                  <a:spLocks/>
                </p:cNvSpPr>
                <p:nvPr/>
              </p:nvSpPr>
              <p:spPr bwMode="auto">
                <a:xfrm>
                  <a:off x="6178015" y="3911024"/>
                  <a:ext cx="1447800" cy="609828"/>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06" name="TextBox 87"/>
                <p:cNvSpPr txBox="1">
                  <a:spLocks noChangeArrowheads="1"/>
                </p:cNvSpPr>
                <p:nvPr/>
              </p:nvSpPr>
              <p:spPr bwMode="auto">
                <a:xfrm>
                  <a:off x="6022652" y="4215823"/>
                  <a:ext cx="1755030" cy="24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a:solidFill>
                        <a:prstClr val="black"/>
                      </a:solidFill>
                    </a:rPr>
                    <a:t>Energy </a:t>
                  </a:r>
                </a:p>
              </p:txBody>
            </p:sp>
          </p:grpSp>
          <p:grpSp>
            <p:nvGrpSpPr>
              <p:cNvPr id="87" name="Group 88"/>
              <p:cNvGrpSpPr>
                <a:grpSpLocks/>
              </p:cNvGrpSpPr>
              <p:nvPr/>
            </p:nvGrpSpPr>
            <p:grpSpPr bwMode="auto">
              <a:xfrm>
                <a:off x="5210220" y="5909846"/>
                <a:ext cx="841589" cy="609995"/>
                <a:chOff x="2756509" y="3911024"/>
                <a:chExt cx="1599019" cy="609995"/>
              </a:xfrm>
            </p:grpSpPr>
            <p:sp>
              <p:nvSpPr>
                <p:cNvPr id="103" name="Block Arc 89"/>
                <p:cNvSpPr>
                  <a:spLocks/>
                </p:cNvSpPr>
                <p:nvPr/>
              </p:nvSpPr>
              <p:spPr bwMode="auto">
                <a:xfrm>
                  <a:off x="2819768" y="3911024"/>
                  <a:ext cx="1447800" cy="609828"/>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04" name="TextBox 90"/>
                <p:cNvSpPr txBox="1">
                  <a:spLocks noChangeArrowheads="1"/>
                </p:cNvSpPr>
                <p:nvPr/>
              </p:nvSpPr>
              <p:spPr bwMode="auto">
                <a:xfrm>
                  <a:off x="2756509" y="4215823"/>
                  <a:ext cx="1599019" cy="24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a:solidFill>
                        <a:prstClr val="black"/>
                      </a:solidFill>
                    </a:rPr>
                    <a:t>Derivatives </a:t>
                  </a:r>
                </a:p>
              </p:txBody>
            </p:sp>
          </p:grpSp>
          <p:grpSp>
            <p:nvGrpSpPr>
              <p:cNvPr id="88" name="Group 91"/>
              <p:cNvGrpSpPr>
                <a:grpSpLocks/>
              </p:cNvGrpSpPr>
              <p:nvPr/>
            </p:nvGrpSpPr>
            <p:grpSpPr bwMode="auto">
              <a:xfrm>
                <a:off x="5911156" y="5909846"/>
                <a:ext cx="886894" cy="609995"/>
                <a:chOff x="3848103" y="3911024"/>
                <a:chExt cx="1685099" cy="609995"/>
              </a:xfrm>
            </p:grpSpPr>
            <p:sp>
              <p:nvSpPr>
                <p:cNvPr id="101" name="Block Arc 92"/>
                <p:cNvSpPr>
                  <a:spLocks/>
                </p:cNvSpPr>
                <p:nvPr/>
              </p:nvSpPr>
              <p:spPr bwMode="auto">
                <a:xfrm>
                  <a:off x="3961026" y="3911024"/>
                  <a:ext cx="1447800" cy="609828"/>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02" name="TextBox 93"/>
                <p:cNvSpPr txBox="1">
                  <a:spLocks noChangeArrowheads="1"/>
                </p:cNvSpPr>
                <p:nvPr/>
              </p:nvSpPr>
              <p:spPr bwMode="auto">
                <a:xfrm>
                  <a:off x="3848103" y="4215823"/>
                  <a:ext cx="1685099" cy="24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a:solidFill>
                        <a:prstClr val="black"/>
                      </a:solidFill>
                    </a:rPr>
                    <a:t>Catalysis </a:t>
                  </a:r>
                </a:p>
              </p:txBody>
            </p:sp>
          </p:grpSp>
          <p:grpSp>
            <p:nvGrpSpPr>
              <p:cNvPr id="89" name="Group 94"/>
              <p:cNvGrpSpPr>
                <a:grpSpLocks/>
              </p:cNvGrpSpPr>
              <p:nvPr/>
            </p:nvGrpSpPr>
            <p:grpSpPr bwMode="auto">
              <a:xfrm>
                <a:off x="6595764" y="5909846"/>
                <a:ext cx="960187" cy="609995"/>
                <a:chOff x="4833671" y="3911024"/>
                <a:chExt cx="1824356" cy="609995"/>
              </a:xfrm>
            </p:grpSpPr>
            <p:sp>
              <p:nvSpPr>
                <p:cNvPr id="99" name="Block Arc 95"/>
                <p:cNvSpPr>
                  <a:spLocks/>
                </p:cNvSpPr>
                <p:nvPr/>
              </p:nvSpPr>
              <p:spPr bwMode="auto">
                <a:xfrm>
                  <a:off x="5030296" y="3911024"/>
                  <a:ext cx="1447801" cy="609828"/>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100" name="TextBox 96"/>
                <p:cNvSpPr txBox="1">
                  <a:spLocks noChangeArrowheads="1"/>
                </p:cNvSpPr>
                <p:nvPr/>
              </p:nvSpPr>
              <p:spPr bwMode="auto">
                <a:xfrm>
                  <a:off x="4833671" y="4215823"/>
                  <a:ext cx="1824356" cy="24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dirty="0">
                      <a:solidFill>
                        <a:prstClr val="black"/>
                      </a:solidFill>
                    </a:rPr>
                    <a:t>Degradation </a:t>
                  </a:r>
                </a:p>
              </p:txBody>
            </p:sp>
          </p:grpSp>
          <p:grpSp>
            <p:nvGrpSpPr>
              <p:cNvPr id="90" name="Group 97"/>
              <p:cNvGrpSpPr>
                <a:grpSpLocks/>
              </p:cNvGrpSpPr>
              <p:nvPr/>
            </p:nvGrpSpPr>
            <p:grpSpPr bwMode="auto">
              <a:xfrm>
                <a:off x="8153399" y="5909846"/>
                <a:ext cx="838203" cy="705169"/>
                <a:chOff x="7315196" y="3911024"/>
                <a:chExt cx="1592585" cy="705169"/>
              </a:xfrm>
            </p:grpSpPr>
            <p:sp>
              <p:nvSpPr>
                <p:cNvPr id="97" name="Block Arc 98"/>
                <p:cNvSpPr>
                  <a:spLocks/>
                </p:cNvSpPr>
                <p:nvPr/>
              </p:nvSpPr>
              <p:spPr bwMode="auto">
                <a:xfrm>
                  <a:off x="7315202" y="3911024"/>
                  <a:ext cx="1447799" cy="609827"/>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98" name="TextBox 99"/>
                <p:cNvSpPr txBox="1">
                  <a:spLocks noChangeArrowheads="1"/>
                </p:cNvSpPr>
                <p:nvPr/>
              </p:nvSpPr>
              <p:spPr bwMode="auto">
                <a:xfrm>
                  <a:off x="7315196" y="4215823"/>
                  <a:ext cx="1592585" cy="40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a:solidFill>
                        <a:prstClr val="black"/>
                      </a:solidFill>
                    </a:rPr>
                    <a:t>Accident Prevention </a:t>
                  </a:r>
                </a:p>
              </p:txBody>
            </p:sp>
          </p:grpSp>
          <p:sp>
            <p:nvSpPr>
              <p:cNvPr id="95" name="Block Arc 101"/>
              <p:cNvSpPr>
                <a:spLocks/>
              </p:cNvSpPr>
              <p:nvPr/>
            </p:nvSpPr>
            <p:spPr bwMode="auto">
              <a:xfrm>
                <a:off x="7426327" y="5909846"/>
                <a:ext cx="762000" cy="609827"/>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grpSp>
            <p:nvGrpSpPr>
              <p:cNvPr id="92" name="Group 103"/>
              <p:cNvGrpSpPr>
                <a:grpSpLocks/>
              </p:cNvGrpSpPr>
              <p:nvPr/>
            </p:nvGrpSpPr>
            <p:grpSpPr bwMode="auto">
              <a:xfrm>
                <a:off x="846036" y="5909846"/>
                <a:ext cx="841589" cy="705168"/>
                <a:chOff x="2756509" y="3911024"/>
                <a:chExt cx="1599019" cy="705168"/>
              </a:xfrm>
            </p:grpSpPr>
            <p:sp>
              <p:nvSpPr>
                <p:cNvPr id="93" name="Block Arc 104"/>
                <p:cNvSpPr>
                  <a:spLocks/>
                </p:cNvSpPr>
                <p:nvPr/>
              </p:nvSpPr>
              <p:spPr bwMode="auto">
                <a:xfrm>
                  <a:off x="2820043" y="3911024"/>
                  <a:ext cx="1447800" cy="609827"/>
                </a:xfrm>
                <a:custGeom>
                  <a:avLst/>
                  <a:gdLst>
                    <a:gd name="T0" fmla="*/ 0 w 1447800"/>
                    <a:gd name="T1" fmla="*/ 304998 h 609995"/>
                    <a:gd name="T2" fmla="*/ 723900 w 1447800"/>
                    <a:gd name="T3" fmla="*/ 0 h 609995"/>
                    <a:gd name="T4" fmla="*/ 1447800 w 1447800"/>
                    <a:gd name="T5" fmla="*/ 304998 h 609995"/>
                    <a:gd name="T6" fmla="*/ 1295301 w 1447800"/>
                    <a:gd name="T7" fmla="*/ 304998 h 609995"/>
                    <a:gd name="T8" fmla="*/ 723900 w 1447800"/>
                    <a:gd name="T9" fmla="*/ 152499 h 609995"/>
                    <a:gd name="T10" fmla="*/ 152499 w 1447800"/>
                    <a:gd name="T11" fmla="*/ 304998 h 609995"/>
                    <a:gd name="T12" fmla="*/ 0 w 1447800"/>
                    <a:gd name="T13" fmla="*/ 304998 h 609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7800" h="609995">
                      <a:moveTo>
                        <a:pt x="0" y="304998"/>
                      </a:moveTo>
                      <a:cubicBezTo>
                        <a:pt x="0" y="136552"/>
                        <a:pt x="324101" y="0"/>
                        <a:pt x="723900" y="0"/>
                      </a:cubicBezTo>
                      <a:cubicBezTo>
                        <a:pt x="1123699" y="0"/>
                        <a:pt x="1447800" y="136552"/>
                        <a:pt x="1447800" y="304998"/>
                      </a:cubicBezTo>
                      <a:lnTo>
                        <a:pt x="1295301" y="304998"/>
                      </a:lnTo>
                      <a:cubicBezTo>
                        <a:pt x="1295301" y="220775"/>
                        <a:pt x="1039476" y="152499"/>
                        <a:pt x="723900" y="152499"/>
                      </a:cubicBezTo>
                      <a:cubicBezTo>
                        <a:pt x="408324" y="152499"/>
                        <a:pt x="152499" y="220775"/>
                        <a:pt x="152499" y="304998"/>
                      </a:cubicBezTo>
                      <a:lnTo>
                        <a:pt x="0" y="304998"/>
                      </a:lnTo>
                      <a:close/>
                    </a:path>
                  </a:pathLst>
                </a:custGeom>
                <a:gradFill rotWithShape="1">
                  <a:gsLst>
                    <a:gs pos="0">
                      <a:srgbClr val="0000FF"/>
                    </a:gs>
                    <a:gs pos="73000">
                      <a:srgbClr val="0000FF"/>
                    </a:gs>
                    <a:gs pos="100000">
                      <a:srgbClr val="FFFFFF"/>
                    </a:gs>
                  </a:gsLst>
                  <a:path path="rect">
                    <a:fillToRect l="50000" t="50000" r="50000" b="50000"/>
                  </a:path>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solidFill>
                      <a:prstClr val="black"/>
                    </a:solidFill>
                    <a:latin typeface="Calibri"/>
                  </a:endParaRPr>
                </a:p>
              </p:txBody>
            </p:sp>
            <p:sp>
              <p:nvSpPr>
                <p:cNvPr id="94" name="TextBox 105"/>
                <p:cNvSpPr txBox="1">
                  <a:spLocks noChangeArrowheads="1"/>
                </p:cNvSpPr>
                <p:nvPr/>
              </p:nvSpPr>
              <p:spPr bwMode="auto">
                <a:xfrm>
                  <a:off x="2756509" y="4215822"/>
                  <a:ext cx="1599019" cy="40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a:solidFill>
                        <a:prstClr val="black"/>
                      </a:solidFill>
                    </a:rPr>
                    <a:t>Atom Economy </a:t>
                  </a:r>
                </a:p>
              </p:txBody>
            </p:sp>
          </p:grpSp>
        </p:grpSp>
        <p:sp>
          <p:nvSpPr>
            <p:cNvPr id="117" name="TextBox 96"/>
            <p:cNvSpPr txBox="1">
              <a:spLocks noChangeArrowheads="1"/>
            </p:cNvSpPr>
            <p:nvPr/>
          </p:nvSpPr>
          <p:spPr bwMode="auto">
            <a:xfrm>
              <a:off x="7379017" y="6213745"/>
              <a:ext cx="96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000" dirty="0">
                  <a:solidFill>
                    <a:prstClr val="black"/>
                  </a:solidFill>
                </a:rPr>
                <a:t>Real Time Analysis </a:t>
              </a:r>
            </a:p>
          </p:txBody>
        </p:sp>
      </p:grpSp>
    </p:spTree>
    <p:extLst>
      <p:ext uri="{BB962C8B-B14F-4D97-AF65-F5344CB8AC3E}">
        <p14:creationId xmlns:p14="http://schemas.microsoft.com/office/powerpoint/2010/main" val="1024277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C8BBFB8-1F0F-48A7-AD69-9E4040B8F8BC}"/>
              </a:ext>
            </a:extLst>
          </p:cNvPr>
          <p:cNvGraphicFramePr>
            <a:graphicFrameLocks noGrp="1"/>
          </p:cNvGraphicFramePr>
          <p:nvPr>
            <p:extLst>
              <p:ext uri="{D42A27DB-BD31-4B8C-83A1-F6EECF244321}">
                <p14:modId xmlns:p14="http://schemas.microsoft.com/office/powerpoint/2010/main" val="4263601176"/>
              </p:ext>
            </p:extLst>
          </p:nvPr>
        </p:nvGraphicFramePr>
        <p:xfrm>
          <a:off x="1569993" y="73694"/>
          <a:ext cx="8664087" cy="628741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C55AEC87-2675-4E07-B16B-7D82916F0B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78711" y="3293919"/>
            <a:ext cx="818535" cy="1284693"/>
          </a:xfrm>
          <a:prstGeom prst="rect">
            <a:avLst/>
          </a:prstGeom>
        </p:spPr>
      </p:pic>
      <p:sp>
        <p:nvSpPr>
          <p:cNvPr id="7" name="Arrow: Down 6">
            <a:extLst>
              <a:ext uri="{FF2B5EF4-FFF2-40B4-BE49-F238E27FC236}">
                <a16:creationId xmlns:a16="http://schemas.microsoft.com/office/drawing/2014/main" id="{6EBD2F74-B408-498F-BAD7-8E5CBFFD53AE}"/>
              </a:ext>
            </a:extLst>
          </p:cNvPr>
          <p:cNvSpPr/>
          <p:nvPr/>
        </p:nvSpPr>
        <p:spPr>
          <a:xfrm>
            <a:off x="4301678" y="4790210"/>
            <a:ext cx="571500" cy="774123"/>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2330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3F2E77A-9AFD-4BBA-9106-BCD5DB45EB17}"/>
              </a:ext>
            </a:extLst>
          </p:cNvPr>
          <p:cNvGrpSpPr/>
          <p:nvPr/>
        </p:nvGrpSpPr>
        <p:grpSpPr>
          <a:xfrm>
            <a:off x="1671484" y="533400"/>
            <a:ext cx="8849032" cy="6086168"/>
            <a:chOff x="147484" y="609600"/>
            <a:chExt cx="8849032" cy="6086168"/>
          </a:xfrm>
          <a:noFill/>
        </p:grpSpPr>
        <p:sp>
          <p:nvSpPr>
            <p:cNvPr id="4" name="Rectangle 3">
              <a:extLst>
                <a:ext uri="{FF2B5EF4-FFF2-40B4-BE49-F238E27FC236}">
                  <a16:creationId xmlns:a16="http://schemas.microsoft.com/office/drawing/2014/main" id="{FD0A85C0-46D5-466F-9245-FADCEF46B53E}"/>
                </a:ext>
              </a:extLst>
            </p:cNvPr>
            <p:cNvSpPr/>
            <p:nvPr/>
          </p:nvSpPr>
          <p:spPr>
            <a:xfrm>
              <a:off x="147484" y="5493774"/>
              <a:ext cx="8849032" cy="12019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09600"/>
              <a:ext cx="8839200" cy="524827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6174" y="5767326"/>
              <a:ext cx="3048000" cy="728472"/>
            </a:xfrm>
            <a:prstGeom prst="rect">
              <a:avLst/>
            </a:prstGeom>
            <a:grpFill/>
          </p:spPr>
        </p:pic>
        <p:sp>
          <p:nvSpPr>
            <p:cNvPr id="5" name="Rectangle 4">
              <a:extLst>
                <a:ext uri="{FF2B5EF4-FFF2-40B4-BE49-F238E27FC236}">
                  <a16:creationId xmlns:a16="http://schemas.microsoft.com/office/drawing/2014/main" id="{94C56567-80A4-499C-89C8-9FF7A05A4049}"/>
                </a:ext>
              </a:extLst>
            </p:cNvPr>
            <p:cNvSpPr/>
            <p:nvPr/>
          </p:nvSpPr>
          <p:spPr>
            <a:xfrm>
              <a:off x="152400" y="609600"/>
              <a:ext cx="1056968" cy="260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2194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137525" y="4918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2400">
              <a:latin typeface="Times New Roman" pitchFamily="18" charset="0"/>
            </a:endParaRPr>
          </a:p>
        </p:txBody>
      </p:sp>
      <p:grpSp>
        <p:nvGrpSpPr>
          <p:cNvPr id="3" name="Group 3"/>
          <p:cNvGrpSpPr>
            <a:grpSpLocks/>
          </p:cNvGrpSpPr>
          <p:nvPr/>
        </p:nvGrpSpPr>
        <p:grpSpPr bwMode="auto">
          <a:xfrm>
            <a:off x="6781801" y="2057401"/>
            <a:ext cx="3343276" cy="2384425"/>
            <a:chOff x="3312" y="1296"/>
            <a:chExt cx="2106" cy="1502"/>
          </a:xfrm>
        </p:grpSpPr>
        <p:sp>
          <p:nvSpPr>
            <p:cNvPr id="4" name="Text Box 4"/>
            <p:cNvSpPr txBox="1">
              <a:spLocks noChangeArrowheads="1"/>
            </p:cNvSpPr>
            <p:nvPr/>
          </p:nvSpPr>
          <p:spPr bwMode="auto">
            <a:xfrm>
              <a:off x="3552" y="1344"/>
              <a:ext cx="1866" cy="14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dirty="0">
                  <a:latin typeface="Times New Roman" pitchFamily="18" charset="0"/>
                </a:rPr>
                <a:t>Carbon-Carbon Bonds</a:t>
              </a:r>
            </a:p>
            <a:p>
              <a:pPr eaLnBrk="1" hangingPunct="1"/>
              <a:r>
                <a:rPr lang="en-US" sz="2400" dirty="0">
                  <a:latin typeface="Times New Roman" pitchFamily="18" charset="0"/>
                </a:rPr>
                <a:t>Oxidations</a:t>
              </a:r>
            </a:p>
            <a:p>
              <a:pPr eaLnBrk="1" hangingPunct="1"/>
              <a:r>
                <a:rPr lang="en-US" sz="2400" dirty="0">
                  <a:latin typeface="Times New Roman" pitchFamily="18" charset="0"/>
                </a:rPr>
                <a:t>Reductions</a:t>
              </a:r>
            </a:p>
            <a:p>
              <a:pPr eaLnBrk="1" hangingPunct="1"/>
              <a:r>
                <a:rPr lang="en-US" sz="2400" dirty="0" err="1">
                  <a:latin typeface="Times New Roman" pitchFamily="18" charset="0"/>
                </a:rPr>
                <a:t>Hydroxylations</a:t>
              </a:r>
              <a:endParaRPr lang="en-US" sz="2400" dirty="0">
                <a:latin typeface="Times New Roman" pitchFamily="18" charset="0"/>
              </a:endParaRPr>
            </a:p>
            <a:p>
              <a:pPr eaLnBrk="1" hangingPunct="1"/>
              <a:r>
                <a:rPr lang="en-US" sz="2400" dirty="0">
                  <a:latin typeface="Times New Roman" pitchFamily="18" charset="0"/>
                </a:rPr>
                <a:t>Polymer Syntheses</a:t>
              </a:r>
            </a:p>
            <a:p>
              <a:pPr eaLnBrk="1" hangingPunct="1"/>
              <a:endParaRPr lang="en-US" sz="2400" dirty="0">
                <a:latin typeface="Times New Roman" pitchFamily="18" charset="0"/>
              </a:endParaRPr>
            </a:p>
          </p:txBody>
        </p:sp>
        <p:sp>
          <p:nvSpPr>
            <p:cNvPr id="5" name="AutoShape 5"/>
            <p:cNvSpPr>
              <a:spLocks/>
            </p:cNvSpPr>
            <p:nvPr/>
          </p:nvSpPr>
          <p:spPr bwMode="auto">
            <a:xfrm>
              <a:off x="3312" y="1296"/>
              <a:ext cx="96" cy="1296"/>
            </a:xfrm>
            <a:prstGeom prst="leftBrace">
              <a:avLst>
                <a:gd name="adj1" fmla="val 112500"/>
                <a:gd name="adj2" fmla="val 50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8" name="Group 17">
            <a:extLst>
              <a:ext uri="{FF2B5EF4-FFF2-40B4-BE49-F238E27FC236}">
                <a16:creationId xmlns:a16="http://schemas.microsoft.com/office/drawing/2014/main" id="{2EC70F57-6A43-4363-9E38-4A7E0530361A}"/>
              </a:ext>
            </a:extLst>
          </p:cNvPr>
          <p:cNvGrpSpPr/>
          <p:nvPr/>
        </p:nvGrpSpPr>
        <p:grpSpPr>
          <a:xfrm>
            <a:off x="6358786" y="346378"/>
            <a:ext cx="3325761" cy="6092523"/>
            <a:chOff x="4977580" y="346377"/>
            <a:chExt cx="3325761" cy="6092523"/>
          </a:xfrm>
        </p:grpSpPr>
        <p:sp>
          <p:nvSpPr>
            <p:cNvPr id="9" name="Text Box 4"/>
            <p:cNvSpPr txBox="1">
              <a:spLocks noChangeArrowheads="1"/>
            </p:cNvSpPr>
            <p:nvPr/>
          </p:nvSpPr>
          <p:spPr bwMode="auto">
            <a:xfrm>
              <a:off x="5394273" y="5981700"/>
              <a:ext cx="249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dirty="0">
                  <a:latin typeface="Times New Roman" pitchFamily="18" charset="0"/>
                </a:rPr>
                <a:t>Green Alternatives</a:t>
              </a:r>
            </a:p>
          </p:txBody>
        </p:sp>
        <p:pic>
          <p:nvPicPr>
            <p:cNvPr id="14" name="Picture 13">
              <a:extLst>
                <a:ext uri="{FF2B5EF4-FFF2-40B4-BE49-F238E27FC236}">
                  <a16:creationId xmlns:a16="http://schemas.microsoft.com/office/drawing/2014/main" id="{10880E89-D983-48F6-A42A-DFE8BCCABFA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2643" b="97252" l="7313" r="93236">
                          <a14:foregroundMark x1="8592" y1="5497" x2="8592" y2="5497"/>
                          <a14:foregroundMark x1="22121" y1="5074" x2="22121" y2="5074"/>
                          <a14:foregroundMark x1="93236" y1="4228" x2="93236" y2="4228"/>
                          <a14:foregroundMark x1="70201" y1="3277" x2="70201" y2="3277"/>
                          <a14:foregroundMark x1="50640" y1="2643" x2="50640" y2="2643"/>
                          <a14:foregroundMark x1="93053" y1="19556" x2="93053" y2="19556"/>
                          <a14:foregroundMark x1="16819" y1="41860" x2="16819" y2="41860"/>
                          <a14:foregroundMark x1="84826" y1="42072" x2="84826" y2="42072"/>
                          <a14:foregroundMark x1="83912" y1="46195" x2="83912" y2="46195"/>
                          <a14:foregroundMark x1="91225" y1="70719" x2="91225" y2="70719"/>
                          <a14:foregroundMark x1="71298" y1="78330" x2="71298" y2="78330"/>
                          <a14:foregroundMark x1="54845" y1="79281" x2="54845" y2="79281"/>
                          <a14:foregroundMark x1="41133" y1="85201" x2="41133" y2="85201"/>
                          <a14:foregroundMark x1="21938" y1="95032" x2="21938" y2="95032"/>
                          <a14:foregroundMark x1="81170" y1="95455" x2="81170" y2="95455"/>
                          <a14:foregroundMark x1="84278" y1="97357" x2="84278" y2="97357"/>
                          <a14:foregroundMark x1="53382" y1="24313" x2="53382" y2="24313"/>
                          <a14:foregroundMark x1="50457" y1="28858" x2="50457" y2="28858"/>
                          <a14:foregroundMark x1="65631" y1="32347" x2="65631" y2="32347"/>
                          <a14:foregroundMark x1="16819" y1="26744" x2="16819" y2="26744"/>
                          <a14:foregroundMark x1="19378" y1="29810" x2="19378" y2="29810"/>
                          <a14:foregroundMark x1="7313" y1="22199" x2="7313" y2="22199"/>
                          <a14:foregroundMark x1="86472" y1="50423" x2="86472" y2="50423"/>
                        </a14:backgroundRemoval>
                      </a14:imgEffect>
                    </a14:imgLayer>
                  </a14:imgProps>
                </a:ext>
                <a:ext uri="{28A0092B-C50C-407E-A947-70E740481C1C}">
                  <a14:useLocalDpi xmlns:a14="http://schemas.microsoft.com/office/drawing/2010/main"/>
                </a:ext>
              </a:extLst>
            </a:blip>
            <a:srcRect/>
            <a:stretch/>
          </p:blipFill>
          <p:spPr>
            <a:xfrm>
              <a:off x="4977580" y="346377"/>
              <a:ext cx="3325761" cy="5762626"/>
            </a:xfrm>
            <a:prstGeom prst="rect">
              <a:avLst/>
            </a:prstGeom>
          </p:spPr>
        </p:pic>
      </p:grpSp>
      <p:grpSp>
        <p:nvGrpSpPr>
          <p:cNvPr id="17" name="Group 16">
            <a:extLst>
              <a:ext uri="{FF2B5EF4-FFF2-40B4-BE49-F238E27FC236}">
                <a16:creationId xmlns:a16="http://schemas.microsoft.com/office/drawing/2014/main" id="{3302168B-9EB6-4B5C-B858-FF7674583D4A}"/>
              </a:ext>
            </a:extLst>
          </p:cNvPr>
          <p:cNvGrpSpPr/>
          <p:nvPr/>
        </p:nvGrpSpPr>
        <p:grpSpPr>
          <a:xfrm>
            <a:off x="2438631" y="317956"/>
            <a:ext cx="3325761" cy="6120944"/>
            <a:chOff x="914630" y="317956"/>
            <a:chExt cx="3325761" cy="6120944"/>
          </a:xfrm>
        </p:grpSpPr>
        <p:sp>
          <p:nvSpPr>
            <p:cNvPr id="6" name="Text Box 3"/>
            <p:cNvSpPr txBox="1">
              <a:spLocks noChangeArrowheads="1"/>
            </p:cNvSpPr>
            <p:nvPr/>
          </p:nvSpPr>
          <p:spPr bwMode="auto">
            <a:xfrm>
              <a:off x="1178923" y="5981700"/>
              <a:ext cx="279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dirty="0">
                  <a:latin typeface="Times New Roman" pitchFamily="18" charset="0"/>
                </a:rPr>
                <a:t>Traditional Processes</a:t>
              </a:r>
            </a:p>
          </p:txBody>
        </p:sp>
        <p:pic>
          <p:nvPicPr>
            <p:cNvPr id="16" name="Picture 15">
              <a:extLst>
                <a:ext uri="{FF2B5EF4-FFF2-40B4-BE49-F238E27FC236}">
                  <a16:creationId xmlns:a16="http://schemas.microsoft.com/office/drawing/2014/main" id="{0D7516E4-CE8A-4A0F-A9E2-956601B9572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3766" b="97176" l="2930" r="98535">
                          <a14:foregroundMark x1="31319" y1="6276" x2="31319" y2="6276"/>
                          <a14:foregroundMark x1="35348" y1="3870" x2="35348" y2="3870"/>
                          <a14:foregroundMark x1="6044" y1="4393" x2="6044" y2="4393"/>
                          <a14:foregroundMark x1="9524" y1="14331" x2="9524" y2="14331"/>
                          <a14:foregroundMark x1="17216" y1="37866" x2="17216" y2="37866"/>
                          <a14:foregroundMark x1="91209" y1="19979" x2="91209" y2="19979"/>
                          <a14:foregroundMark x1="95421" y1="11402" x2="95421" y2="11402"/>
                          <a14:foregroundMark x1="92308" y1="49163" x2="92308" y2="49163"/>
                          <a14:foregroundMark x1="87363" y1="42155" x2="87363" y2="42155"/>
                          <a14:foregroundMark x1="32051" y1="80335" x2="32051" y2="80335"/>
                          <a14:foregroundMark x1="91941" y1="70921" x2="91941" y2="70921"/>
                          <a14:foregroundMark x1="95421" y1="81172" x2="95421" y2="81172"/>
                          <a14:foregroundMark x1="76557" y1="81172" x2="76557" y2="81172"/>
                          <a14:foregroundMark x1="46154" y1="86192" x2="46154" y2="86192"/>
                          <a14:foregroundMark x1="31136" y1="84100" x2="31136" y2="84100"/>
                          <a14:foregroundMark x1="12454" y1="82636" x2="12454" y2="82636"/>
                          <a14:foregroundMark x1="34799" y1="89958" x2="34799" y2="89958"/>
                          <a14:foregroundMark x1="48352" y1="89226" x2="48352" y2="89226"/>
                          <a14:foregroundMark x1="20513" y1="92992" x2="20513" y2="92992"/>
                          <a14:foregroundMark x1="22711" y1="46339" x2="22711" y2="46339"/>
                          <a14:foregroundMark x1="19414" y1="54393" x2="19414" y2="54393"/>
                          <a14:foregroundMark x1="21795" y1="62552" x2="21795" y2="62552"/>
                          <a14:foregroundMark x1="87546" y1="91318" x2="87546" y2="91318"/>
                          <a14:foregroundMark x1="87546" y1="92573" x2="87546" y2="92573"/>
                          <a14:foregroundMark x1="91941" y1="91841" x2="91941" y2="91841"/>
                          <a14:foregroundMark x1="82784" y1="91109" x2="82784" y2="91109"/>
                          <a14:foregroundMark x1="87546" y1="97176" x2="87546" y2="97176"/>
                          <a14:foregroundMark x1="3846" y1="26255" x2="3846" y2="26255"/>
                          <a14:foregroundMark x1="97985" y1="27720" x2="97985" y2="27720"/>
                          <a14:foregroundMark x1="98535" y1="26569" x2="98535" y2="26569"/>
                          <a14:foregroundMark x1="97985" y1="28033" x2="97985" y2="28033"/>
                          <a14:foregroundMark x1="98352" y1="26987" x2="98352" y2="26987"/>
                          <a14:foregroundMark x1="3846" y1="27406" x2="3846" y2="27406"/>
                          <a14:foregroundMark x1="2930" y1="27510" x2="2930" y2="27510"/>
                          <a14:foregroundMark x1="17582" y1="42050" x2="17582" y2="42050"/>
                          <a14:foregroundMark x1="17766" y1="46653" x2="17766" y2="46653"/>
                          <a14:foregroundMark x1="85897" y1="46130" x2="85897" y2="46130"/>
                          <a14:foregroundMark x1="82784" y1="54184" x2="82784" y2="54184"/>
                          <a14:foregroundMark x1="84249" y1="62762" x2="84249" y2="62762"/>
                        </a14:backgroundRemoval>
                      </a14:imgEffect>
                    </a14:imgLayer>
                  </a14:imgProps>
                </a:ext>
                <a:ext uri="{28A0092B-C50C-407E-A947-70E740481C1C}">
                  <a14:useLocalDpi xmlns:a14="http://schemas.microsoft.com/office/drawing/2010/main"/>
                </a:ext>
              </a:extLst>
            </a:blip>
            <a:srcRect/>
            <a:stretch/>
          </p:blipFill>
          <p:spPr>
            <a:xfrm>
              <a:off x="914630" y="317956"/>
              <a:ext cx="3325761" cy="5819468"/>
            </a:xfrm>
            <a:prstGeom prst="rect">
              <a:avLst/>
            </a:prstGeom>
          </p:spPr>
        </p:pic>
      </p:grpSp>
    </p:spTree>
    <p:extLst>
      <p:ext uri="{BB962C8B-B14F-4D97-AF65-F5344CB8AC3E}">
        <p14:creationId xmlns:p14="http://schemas.microsoft.com/office/powerpoint/2010/main" val="15495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8712" y="3145536"/>
            <a:ext cx="3041762" cy="3392402"/>
          </a:xfrm>
          <a:prstGeom prst="rect">
            <a:avLst/>
          </a:prstGeom>
          <a:ln w="57150">
            <a:solidFill>
              <a:srgbClr val="0000FF"/>
            </a:solidFill>
          </a:ln>
        </p:spPr>
      </p:pic>
      <p:grpSp>
        <p:nvGrpSpPr>
          <p:cNvPr id="3" name="Group 2"/>
          <p:cNvGrpSpPr/>
          <p:nvPr/>
        </p:nvGrpSpPr>
        <p:grpSpPr>
          <a:xfrm>
            <a:off x="3637200" y="3450260"/>
            <a:ext cx="1307592" cy="392327"/>
            <a:chOff x="7525512" y="2386584"/>
            <a:chExt cx="1307592" cy="392327"/>
          </a:xfrm>
          <a:solidFill>
            <a:schemeClr val="tx1"/>
          </a:solidFill>
        </p:grpSpPr>
        <p:sp>
          <p:nvSpPr>
            <p:cNvPr id="4" name="Rectangle 3"/>
            <p:cNvSpPr/>
            <p:nvPr/>
          </p:nvSpPr>
          <p:spPr>
            <a:xfrm>
              <a:off x="7525512" y="2386584"/>
              <a:ext cx="1307592" cy="392327"/>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5804" y="2418588"/>
              <a:ext cx="1207008" cy="328319"/>
            </a:xfrm>
            <a:prstGeom prst="rect">
              <a:avLst/>
            </a:prstGeom>
            <a:grpFill/>
          </p:spPr>
        </p:pic>
      </p:grpSp>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7000"/>
                    </a14:imgEffect>
                  </a14:imgLayer>
                </a14:imgProps>
              </a:ext>
              <a:ext uri="{28A0092B-C50C-407E-A947-70E740481C1C}">
                <a14:useLocalDpi xmlns:a14="http://schemas.microsoft.com/office/drawing/2010/main"/>
              </a:ext>
            </a:extLst>
          </a:blip>
          <a:stretch>
            <a:fillRect/>
          </a:stretch>
        </p:blipFill>
        <p:spPr>
          <a:xfrm>
            <a:off x="7010669" y="3145538"/>
            <a:ext cx="2004166" cy="2672221"/>
          </a:xfrm>
          <a:prstGeom prst="rect">
            <a:avLst/>
          </a:prstGeom>
          <a:ln w="28575">
            <a:solidFill>
              <a:srgbClr val="0000FF"/>
            </a:solidFill>
          </a:ln>
        </p:spPr>
      </p:pic>
      <p:sp>
        <p:nvSpPr>
          <p:cNvPr id="7" name="TextBox 6"/>
          <p:cNvSpPr txBox="1"/>
          <p:nvPr/>
        </p:nvSpPr>
        <p:spPr>
          <a:xfrm>
            <a:off x="6617352" y="5817757"/>
            <a:ext cx="2642518" cy="707886"/>
          </a:xfrm>
          <a:prstGeom prst="rect">
            <a:avLst/>
          </a:prstGeom>
          <a:noFill/>
        </p:spPr>
        <p:txBody>
          <a:bodyPr wrap="none" rtlCol="0">
            <a:spAutoFit/>
          </a:bodyPr>
          <a:lstStyle/>
          <a:p>
            <a:pPr algn="ctr"/>
            <a:r>
              <a:rPr lang="en-US" sz="2000" b="1" dirty="0"/>
              <a:t>100 Research Drive</a:t>
            </a:r>
          </a:p>
          <a:p>
            <a:pPr algn="ctr"/>
            <a:r>
              <a:rPr lang="en-US" sz="2000" b="1" dirty="0"/>
              <a:t>Wilmington, MA 01887</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79575" y="502302"/>
            <a:ext cx="5054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3768583" y="2708324"/>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b="1" dirty="0"/>
              <a:t>John Warner</a:t>
            </a:r>
          </a:p>
        </p:txBody>
      </p:sp>
      <p:sp>
        <p:nvSpPr>
          <p:cNvPr id="10" name="TextBox 9"/>
          <p:cNvSpPr txBox="1">
            <a:spLocks noChangeArrowheads="1"/>
          </p:cNvSpPr>
          <p:nvPr/>
        </p:nvSpPr>
        <p:spPr bwMode="auto">
          <a:xfrm>
            <a:off x="5254252" y="2723760"/>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b="1" dirty="0"/>
              <a:t>Amy Cannon</a:t>
            </a:r>
          </a:p>
        </p:txBody>
      </p:sp>
      <p:pic>
        <p:nvPicPr>
          <p:cNvPr id="11" name="Picture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886575" y="767765"/>
            <a:ext cx="1574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7038975" y="2720387"/>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b="1"/>
              <a:t>Jim Babcock</a:t>
            </a:r>
          </a:p>
        </p:txBody>
      </p:sp>
      <p:sp>
        <p:nvSpPr>
          <p:cNvPr id="13" name="TextBox 8"/>
          <p:cNvSpPr txBox="1">
            <a:spLocks noChangeArrowheads="1"/>
          </p:cNvSpPr>
          <p:nvPr/>
        </p:nvSpPr>
        <p:spPr bwMode="auto">
          <a:xfrm>
            <a:off x="8680453" y="2720387"/>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b="1"/>
              <a:t>Joe Pont, CEO</a:t>
            </a:r>
          </a:p>
        </p:txBody>
      </p:sp>
      <p:pic>
        <p:nvPicPr>
          <p:cNvPr id="15" name="Picture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807453" y="574087"/>
            <a:ext cx="14319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79068" y="3855172"/>
            <a:ext cx="1216848" cy="359217"/>
          </a:xfrm>
          <a:prstGeom prst="rect">
            <a:avLst/>
          </a:prstGeom>
          <a:solidFill>
            <a:schemeClr val="tx1"/>
          </a:solidFill>
        </p:spPr>
      </p:pic>
      <p:sp>
        <p:nvSpPr>
          <p:cNvPr id="17" name="TextBox 16"/>
          <p:cNvSpPr txBox="1"/>
          <p:nvPr/>
        </p:nvSpPr>
        <p:spPr>
          <a:xfrm>
            <a:off x="1524000" y="0"/>
            <a:ext cx="2165978" cy="523220"/>
          </a:xfrm>
          <a:prstGeom prst="rect">
            <a:avLst/>
          </a:prstGeom>
          <a:noFill/>
        </p:spPr>
        <p:txBody>
          <a:bodyPr wrap="none" rtlCol="0">
            <a:spAutoFit/>
          </a:bodyPr>
          <a:lstStyle/>
          <a:p>
            <a:r>
              <a:rPr lang="en-US" sz="2800" dirty="0">
                <a:solidFill>
                  <a:srgbClr val="0000FF"/>
                </a:solidFill>
              </a:rPr>
              <a:t>WBI - 2007 -&gt;</a:t>
            </a:r>
          </a:p>
        </p:txBody>
      </p:sp>
    </p:spTree>
    <p:extLst>
      <p:ext uri="{BB962C8B-B14F-4D97-AF65-F5344CB8AC3E}">
        <p14:creationId xmlns:p14="http://schemas.microsoft.com/office/powerpoint/2010/main" val="163535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4" descr="No-Crop.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66900" y="313138"/>
            <a:ext cx="8458200"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158702" y="818098"/>
            <a:ext cx="8102600" cy="5076825"/>
            <a:chOff x="584200" y="971550"/>
            <a:chExt cx="8102600" cy="5076825"/>
          </a:xfrm>
        </p:grpSpPr>
        <p:sp>
          <p:nvSpPr>
            <p:cNvPr id="4" name="Rounded Rectangle 75"/>
            <p:cNvSpPr>
              <a:spLocks noChangeArrowheads="1"/>
            </p:cNvSpPr>
            <p:nvPr/>
          </p:nvSpPr>
          <p:spPr bwMode="auto">
            <a:xfrm>
              <a:off x="1295400" y="971550"/>
              <a:ext cx="2333625" cy="990600"/>
            </a:xfrm>
            <a:prstGeom prst="roundRect">
              <a:avLst>
                <a:gd name="adj" fmla="val 16667"/>
              </a:avLst>
            </a:prstGeom>
            <a:solidFill>
              <a:srgbClr val="92D050">
                <a:alpha val="43137"/>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5" name="TextBox 76"/>
            <p:cNvSpPr txBox="1">
              <a:spLocks noChangeArrowheads="1"/>
            </p:cNvSpPr>
            <p:nvPr/>
          </p:nvSpPr>
          <p:spPr bwMode="auto">
            <a:xfrm>
              <a:off x="1676400" y="1116012"/>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dirty="0">
                  <a:solidFill>
                    <a:srgbClr val="000000"/>
                  </a:solidFill>
                  <a:latin typeface="Calibri" pitchFamily="34" charset="0"/>
                </a:rPr>
                <a:t>Fabrication &amp; Physical Testing, </a:t>
              </a:r>
            </a:p>
          </p:txBody>
        </p:sp>
        <p:sp>
          <p:nvSpPr>
            <p:cNvPr id="6" name="Rounded Rectangle 77"/>
            <p:cNvSpPr>
              <a:spLocks noChangeArrowheads="1"/>
            </p:cNvSpPr>
            <p:nvPr/>
          </p:nvSpPr>
          <p:spPr bwMode="auto">
            <a:xfrm>
              <a:off x="3886200" y="2038350"/>
              <a:ext cx="990600" cy="838200"/>
            </a:xfrm>
            <a:prstGeom prst="roundRect">
              <a:avLst>
                <a:gd name="adj" fmla="val 16667"/>
              </a:avLst>
            </a:prstGeom>
            <a:solidFill>
              <a:srgbClr val="92D050">
                <a:alpha val="50195"/>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7" name="TextBox 78"/>
            <p:cNvSpPr txBox="1">
              <a:spLocks noChangeArrowheads="1"/>
            </p:cNvSpPr>
            <p:nvPr/>
          </p:nvSpPr>
          <p:spPr bwMode="auto">
            <a:xfrm>
              <a:off x="3857625" y="2159000"/>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Analytical Separations</a:t>
              </a:r>
            </a:p>
            <a:p>
              <a:pPr algn="ctr" eaLnBrk="1" hangingPunct="1"/>
              <a:r>
                <a:rPr lang="en-US" altLang="ja-JP" sz="1200" b="1">
                  <a:solidFill>
                    <a:srgbClr val="000000"/>
                  </a:solidFill>
                  <a:latin typeface="Calibri" pitchFamily="34" charset="0"/>
                </a:rPr>
                <a:t>Lab</a:t>
              </a:r>
            </a:p>
          </p:txBody>
        </p:sp>
        <p:sp>
          <p:nvSpPr>
            <p:cNvPr id="8" name="Rounded Rectangle 79"/>
            <p:cNvSpPr>
              <a:spLocks noChangeArrowheads="1"/>
            </p:cNvSpPr>
            <p:nvPr/>
          </p:nvSpPr>
          <p:spPr bwMode="auto">
            <a:xfrm>
              <a:off x="3810000" y="2876550"/>
              <a:ext cx="1120775" cy="685800"/>
            </a:xfrm>
            <a:prstGeom prst="roundRect">
              <a:avLst>
                <a:gd name="adj" fmla="val 16667"/>
              </a:avLst>
            </a:prstGeom>
            <a:solidFill>
              <a:srgbClr val="92D050">
                <a:alpha val="59999"/>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9" name="TextBox 80"/>
            <p:cNvSpPr txBox="1">
              <a:spLocks noChangeArrowheads="1"/>
            </p:cNvSpPr>
            <p:nvPr/>
          </p:nvSpPr>
          <p:spPr bwMode="auto">
            <a:xfrm>
              <a:off x="3778250" y="2884487"/>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Microscopy &amp; Surface Analysis</a:t>
              </a:r>
            </a:p>
            <a:p>
              <a:pPr algn="ctr" eaLnBrk="1" hangingPunct="1"/>
              <a:r>
                <a:rPr lang="en-US" altLang="ja-JP" sz="1200" b="1">
                  <a:solidFill>
                    <a:srgbClr val="000000"/>
                  </a:solidFill>
                  <a:latin typeface="Calibri" pitchFamily="34" charset="0"/>
                </a:rPr>
                <a:t>Lab</a:t>
              </a:r>
            </a:p>
          </p:txBody>
        </p:sp>
        <p:sp>
          <p:nvSpPr>
            <p:cNvPr id="10" name="Rounded Rectangle 81"/>
            <p:cNvSpPr>
              <a:spLocks noChangeArrowheads="1"/>
            </p:cNvSpPr>
            <p:nvPr/>
          </p:nvSpPr>
          <p:spPr bwMode="auto">
            <a:xfrm>
              <a:off x="6400800" y="3714750"/>
              <a:ext cx="533400" cy="1066800"/>
            </a:xfrm>
            <a:prstGeom prst="roundRect">
              <a:avLst>
                <a:gd name="adj" fmla="val 16667"/>
              </a:avLst>
            </a:prstGeom>
            <a:solidFill>
              <a:srgbClr val="92D050">
                <a:alpha val="49019"/>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11" name="TextBox 82"/>
            <p:cNvSpPr txBox="1">
              <a:spLocks noChangeArrowheads="1"/>
            </p:cNvSpPr>
            <p:nvPr/>
          </p:nvSpPr>
          <p:spPr bwMode="auto">
            <a:xfrm>
              <a:off x="6400800" y="4083050"/>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NMR</a:t>
              </a:r>
            </a:p>
            <a:p>
              <a:pPr algn="ctr" eaLnBrk="1" hangingPunct="1"/>
              <a:r>
                <a:rPr lang="en-US" altLang="ja-JP" sz="1200" b="1">
                  <a:solidFill>
                    <a:srgbClr val="000000"/>
                  </a:solidFill>
                  <a:latin typeface="Calibri" pitchFamily="34" charset="0"/>
                </a:rPr>
                <a:t>Lab</a:t>
              </a:r>
            </a:p>
          </p:txBody>
        </p:sp>
        <p:sp>
          <p:nvSpPr>
            <p:cNvPr id="12" name="Rounded Rectangle 83"/>
            <p:cNvSpPr>
              <a:spLocks noChangeArrowheads="1"/>
            </p:cNvSpPr>
            <p:nvPr/>
          </p:nvSpPr>
          <p:spPr bwMode="auto">
            <a:xfrm>
              <a:off x="2951163" y="3714750"/>
              <a:ext cx="1677987" cy="1054100"/>
            </a:xfrm>
            <a:prstGeom prst="roundRect">
              <a:avLst>
                <a:gd name="adj" fmla="val 16667"/>
              </a:avLst>
            </a:prstGeom>
            <a:solidFill>
              <a:srgbClr val="92D050">
                <a:alpha val="50980"/>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13" name="TextBox 84"/>
            <p:cNvSpPr txBox="1">
              <a:spLocks noChangeArrowheads="1"/>
            </p:cNvSpPr>
            <p:nvPr/>
          </p:nvSpPr>
          <p:spPr bwMode="auto">
            <a:xfrm>
              <a:off x="2940050" y="4083050"/>
              <a:ext cx="1668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Particle Size &amp; Surface Characterization Lab</a:t>
              </a:r>
            </a:p>
          </p:txBody>
        </p:sp>
        <p:sp>
          <p:nvSpPr>
            <p:cNvPr id="14" name="Rounded Rectangle 87"/>
            <p:cNvSpPr>
              <a:spLocks noChangeArrowheads="1"/>
            </p:cNvSpPr>
            <p:nvPr/>
          </p:nvSpPr>
          <p:spPr bwMode="auto">
            <a:xfrm>
              <a:off x="584200" y="1390650"/>
              <a:ext cx="515938" cy="2366962"/>
            </a:xfrm>
            <a:prstGeom prst="roundRect">
              <a:avLst>
                <a:gd name="adj" fmla="val 16667"/>
              </a:avLst>
            </a:prstGeom>
            <a:solidFill>
              <a:srgbClr val="CC0099">
                <a:alpha val="50195"/>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15" name="TextBox 88"/>
            <p:cNvSpPr txBox="1">
              <a:spLocks noChangeArrowheads="1"/>
            </p:cNvSpPr>
            <p:nvPr/>
          </p:nvSpPr>
          <p:spPr bwMode="auto">
            <a:xfrm rot="16200000">
              <a:off x="-212724" y="2387599"/>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sz="1200" b="1">
                  <a:solidFill>
                    <a:srgbClr val="000000"/>
                  </a:solidFill>
                  <a:latin typeface="Calibri" pitchFamily="34" charset="0"/>
                </a:rPr>
                <a:t>Metal Oxide Research Labs</a:t>
              </a:r>
            </a:p>
          </p:txBody>
        </p:sp>
        <p:sp>
          <p:nvSpPr>
            <p:cNvPr id="16" name="Rounded Rectangle 93"/>
            <p:cNvSpPr>
              <a:spLocks noChangeArrowheads="1"/>
            </p:cNvSpPr>
            <p:nvPr/>
          </p:nvSpPr>
          <p:spPr bwMode="auto">
            <a:xfrm>
              <a:off x="4660900" y="992187"/>
              <a:ext cx="1657350" cy="1022350"/>
            </a:xfrm>
            <a:prstGeom prst="roundRect">
              <a:avLst>
                <a:gd name="adj" fmla="val 16667"/>
              </a:avLst>
            </a:prstGeom>
            <a:solidFill>
              <a:srgbClr val="FFC000">
                <a:alpha val="52156"/>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17" name="TextBox 94"/>
            <p:cNvSpPr txBox="1">
              <a:spLocks noChangeArrowheads="1"/>
            </p:cNvSpPr>
            <p:nvPr/>
          </p:nvSpPr>
          <p:spPr bwMode="auto">
            <a:xfrm>
              <a:off x="4724400" y="1155700"/>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Organic &amp; Polymer Synthesis </a:t>
              </a:r>
            </a:p>
            <a:p>
              <a:pPr algn="ctr" eaLnBrk="1" hangingPunct="1"/>
              <a:r>
                <a:rPr lang="en-US" altLang="ja-JP" sz="1200" b="1">
                  <a:solidFill>
                    <a:srgbClr val="000000"/>
                  </a:solidFill>
                  <a:latin typeface="Calibri" pitchFamily="34" charset="0"/>
                </a:rPr>
                <a:t>Lab</a:t>
              </a:r>
            </a:p>
          </p:txBody>
        </p:sp>
        <p:sp>
          <p:nvSpPr>
            <p:cNvPr id="18" name="Rounded Rectangle 95"/>
            <p:cNvSpPr>
              <a:spLocks noChangeArrowheads="1"/>
            </p:cNvSpPr>
            <p:nvPr/>
          </p:nvSpPr>
          <p:spPr bwMode="auto">
            <a:xfrm>
              <a:off x="6986588" y="1004887"/>
              <a:ext cx="1687512" cy="1022350"/>
            </a:xfrm>
            <a:prstGeom prst="roundRect">
              <a:avLst>
                <a:gd name="adj" fmla="val 16667"/>
              </a:avLst>
            </a:prstGeom>
            <a:solidFill>
              <a:srgbClr val="FFC000">
                <a:alpha val="52156"/>
              </a:srgbClr>
            </a:solidFill>
            <a:ln w="25400">
              <a:solidFill>
                <a:schemeClr val="tx2"/>
              </a:solidFill>
              <a:round/>
              <a:headEnd/>
              <a:tailEnd/>
            </a:ln>
          </p:spPr>
          <p:txBody>
            <a:bodyPr anchor="ctr"/>
            <a:lstStyle/>
            <a:p>
              <a:pPr algn="ctr"/>
              <a:r>
                <a:rPr lang="en-US" altLang="ja-JP" sz="1200" b="1">
                  <a:solidFill>
                    <a:srgbClr val="000000"/>
                  </a:solidFill>
                  <a:latin typeface="Calibri" pitchFamily="34" charset="0"/>
                </a:rPr>
                <a:t>Biomaterials</a:t>
              </a:r>
            </a:p>
            <a:p>
              <a:pPr algn="ctr"/>
              <a:r>
                <a:rPr lang="en-US" altLang="ja-JP" sz="1200" b="1">
                  <a:solidFill>
                    <a:srgbClr val="000000"/>
                  </a:solidFill>
                  <a:latin typeface="Calibri" pitchFamily="34" charset="0"/>
                </a:rPr>
                <a:t>Lab</a:t>
              </a:r>
            </a:p>
          </p:txBody>
        </p:sp>
        <p:sp>
          <p:nvSpPr>
            <p:cNvPr id="19" name="Rounded Rectangle 96"/>
            <p:cNvSpPr>
              <a:spLocks noChangeArrowheads="1"/>
            </p:cNvSpPr>
            <p:nvPr/>
          </p:nvSpPr>
          <p:spPr bwMode="auto">
            <a:xfrm>
              <a:off x="4630738" y="3714750"/>
              <a:ext cx="1741487" cy="1022350"/>
            </a:xfrm>
            <a:prstGeom prst="roundRect">
              <a:avLst>
                <a:gd name="adj" fmla="val 16667"/>
              </a:avLst>
            </a:prstGeom>
            <a:solidFill>
              <a:srgbClr val="FFC000">
                <a:alpha val="52156"/>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20" name="TextBox 97"/>
            <p:cNvSpPr txBox="1">
              <a:spLocks noChangeArrowheads="1"/>
            </p:cNvSpPr>
            <p:nvPr/>
          </p:nvSpPr>
          <p:spPr bwMode="auto">
            <a:xfrm>
              <a:off x="4714875" y="4083050"/>
              <a:ext cx="156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Thermal Analysis &amp; Spectroscopy Lab</a:t>
              </a:r>
            </a:p>
          </p:txBody>
        </p:sp>
        <p:sp>
          <p:nvSpPr>
            <p:cNvPr id="21" name="Rounded Rectangle 98"/>
            <p:cNvSpPr>
              <a:spLocks noChangeArrowheads="1"/>
            </p:cNvSpPr>
            <p:nvPr/>
          </p:nvSpPr>
          <p:spPr bwMode="auto">
            <a:xfrm>
              <a:off x="6985000" y="3714750"/>
              <a:ext cx="1689100" cy="1022350"/>
            </a:xfrm>
            <a:prstGeom prst="roundRect">
              <a:avLst>
                <a:gd name="adj" fmla="val 21931"/>
              </a:avLst>
            </a:prstGeom>
            <a:solidFill>
              <a:srgbClr val="FFC000">
                <a:alpha val="52156"/>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22" name="Rounded Rectangle 99"/>
            <p:cNvSpPr>
              <a:spLocks noChangeArrowheads="1"/>
            </p:cNvSpPr>
            <p:nvPr/>
          </p:nvSpPr>
          <p:spPr bwMode="auto">
            <a:xfrm>
              <a:off x="2489200" y="3714750"/>
              <a:ext cx="461963" cy="1031875"/>
            </a:xfrm>
            <a:prstGeom prst="roundRect">
              <a:avLst>
                <a:gd name="adj" fmla="val 16667"/>
              </a:avLst>
            </a:prstGeom>
            <a:solidFill>
              <a:srgbClr val="92D050">
                <a:alpha val="49019"/>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23" name="TextBox 100"/>
            <p:cNvSpPr txBox="1">
              <a:spLocks noChangeArrowheads="1"/>
            </p:cNvSpPr>
            <p:nvPr/>
          </p:nvSpPr>
          <p:spPr bwMode="auto">
            <a:xfrm rot="16200000">
              <a:off x="2164557" y="4223543"/>
              <a:ext cx="1128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sz="1200" b="1">
                  <a:solidFill>
                    <a:srgbClr val="000000"/>
                  </a:solidFill>
                  <a:latin typeface="Calibri" pitchFamily="34" charset="0"/>
                </a:rPr>
                <a:t>         X-ray  Lab</a:t>
              </a:r>
            </a:p>
          </p:txBody>
        </p:sp>
        <p:sp>
          <p:nvSpPr>
            <p:cNvPr id="24" name="Rounded Rectangle 101"/>
            <p:cNvSpPr>
              <a:spLocks noChangeArrowheads="1"/>
            </p:cNvSpPr>
            <p:nvPr/>
          </p:nvSpPr>
          <p:spPr bwMode="auto">
            <a:xfrm>
              <a:off x="1273175" y="2122487"/>
              <a:ext cx="892175" cy="1516063"/>
            </a:xfrm>
            <a:prstGeom prst="roundRect">
              <a:avLst>
                <a:gd name="adj" fmla="val 16667"/>
              </a:avLst>
            </a:prstGeom>
            <a:solidFill>
              <a:srgbClr val="CC0099">
                <a:alpha val="39999"/>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25" name="TextBox 102"/>
            <p:cNvSpPr txBox="1">
              <a:spLocks noChangeArrowheads="1"/>
            </p:cNvSpPr>
            <p:nvPr/>
          </p:nvSpPr>
          <p:spPr bwMode="auto">
            <a:xfrm>
              <a:off x="1338263" y="2347912"/>
              <a:ext cx="773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ja-JP" altLang="en-US" sz="1200" b="1">
                <a:solidFill>
                  <a:srgbClr val="000000"/>
                </a:solidFill>
                <a:latin typeface="Calibri" pitchFamily="34" charset="0"/>
              </a:endParaRPr>
            </a:p>
          </p:txBody>
        </p:sp>
        <p:sp>
          <p:nvSpPr>
            <p:cNvPr id="26" name="Rounded Rectangle 103"/>
            <p:cNvSpPr>
              <a:spLocks noChangeArrowheads="1"/>
            </p:cNvSpPr>
            <p:nvPr/>
          </p:nvSpPr>
          <p:spPr bwMode="auto">
            <a:xfrm>
              <a:off x="3649663" y="971550"/>
              <a:ext cx="1011237" cy="1011237"/>
            </a:xfrm>
            <a:prstGeom prst="roundRect">
              <a:avLst>
                <a:gd name="adj" fmla="val 16667"/>
              </a:avLst>
            </a:prstGeom>
            <a:solidFill>
              <a:srgbClr val="92D050">
                <a:alpha val="45097"/>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27" name="TextBox 104"/>
            <p:cNvSpPr txBox="1">
              <a:spLocks noChangeArrowheads="1"/>
            </p:cNvSpPr>
            <p:nvPr/>
          </p:nvSpPr>
          <p:spPr bwMode="auto">
            <a:xfrm>
              <a:off x="3657600" y="1192212"/>
              <a:ext cx="1011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Environment &amp; Toxicology</a:t>
              </a:r>
            </a:p>
            <a:p>
              <a:pPr algn="ctr" eaLnBrk="1" hangingPunct="1"/>
              <a:r>
                <a:rPr lang="en-US" altLang="ja-JP" sz="1200" b="1">
                  <a:solidFill>
                    <a:srgbClr val="000000"/>
                  </a:solidFill>
                  <a:latin typeface="Calibri" pitchFamily="34" charset="0"/>
                </a:rPr>
                <a:t>Lab</a:t>
              </a:r>
            </a:p>
          </p:txBody>
        </p:sp>
        <p:sp>
          <p:nvSpPr>
            <p:cNvPr id="28" name="TextBox 105"/>
            <p:cNvSpPr txBox="1">
              <a:spLocks noChangeArrowheads="1"/>
            </p:cNvSpPr>
            <p:nvPr/>
          </p:nvSpPr>
          <p:spPr bwMode="auto">
            <a:xfrm>
              <a:off x="7010400" y="4083050"/>
              <a:ext cx="164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Multi-use Chemistry </a:t>
              </a:r>
            </a:p>
            <a:p>
              <a:pPr algn="ctr" eaLnBrk="1" hangingPunct="1"/>
              <a:r>
                <a:rPr lang="en-US" altLang="ja-JP" sz="1200" b="1">
                  <a:solidFill>
                    <a:srgbClr val="000000"/>
                  </a:solidFill>
                  <a:latin typeface="Calibri" pitchFamily="34" charset="0"/>
                </a:rPr>
                <a:t>Lab</a:t>
              </a:r>
            </a:p>
          </p:txBody>
        </p:sp>
        <p:sp>
          <p:nvSpPr>
            <p:cNvPr id="29" name="Rounded Rectangle 106"/>
            <p:cNvSpPr>
              <a:spLocks noChangeArrowheads="1"/>
            </p:cNvSpPr>
            <p:nvPr/>
          </p:nvSpPr>
          <p:spPr bwMode="auto">
            <a:xfrm>
              <a:off x="584200" y="3783012"/>
              <a:ext cx="1990725" cy="2265363"/>
            </a:xfrm>
            <a:prstGeom prst="roundRect">
              <a:avLst>
                <a:gd name="adj" fmla="val 16667"/>
              </a:avLst>
            </a:prstGeom>
            <a:solidFill>
              <a:srgbClr val="4F81BD">
                <a:alpha val="50195"/>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30" name="TextBox 107"/>
            <p:cNvSpPr txBox="1">
              <a:spLocks noChangeArrowheads="1"/>
            </p:cNvSpPr>
            <p:nvPr/>
          </p:nvSpPr>
          <p:spPr bwMode="auto">
            <a:xfrm>
              <a:off x="942975" y="5259387"/>
              <a:ext cx="1419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sz="1200" b="1">
                  <a:solidFill>
                    <a:srgbClr val="000000"/>
                  </a:solidFill>
                  <a:latin typeface="Calibri" pitchFamily="34" charset="0"/>
                </a:rPr>
                <a:t>Beyond Benign</a:t>
              </a:r>
            </a:p>
          </p:txBody>
        </p:sp>
        <p:sp>
          <p:nvSpPr>
            <p:cNvPr id="31" name="TextBox 108"/>
            <p:cNvSpPr txBox="1">
              <a:spLocks noChangeArrowheads="1"/>
            </p:cNvSpPr>
            <p:nvPr/>
          </p:nvSpPr>
          <p:spPr bwMode="auto">
            <a:xfrm rot="16200000">
              <a:off x="1159669" y="2488039"/>
              <a:ext cx="1149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Applications and Coatings</a:t>
              </a:r>
            </a:p>
            <a:p>
              <a:pPr algn="ctr" eaLnBrk="1" hangingPunct="1"/>
              <a:r>
                <a:rPr lang="en-US" altLang="ja-JP" sz="1200" b="1">
                  <a:solidFill>
                    <a:srgbClr val="000000"/>
                  </a:solidFill>
                  <a:latin typeface="Calibri" pitchFamily="34" charset="0"/>
                </a:rPr>
                <a:t>Research Lab</a:t>
              </a:r>
            </a:p>
            <a:p>
              <a:pPr algn="ctr" eaLnBrk="1" hangingPunct="1"/>
              <a:r>
                <a:rPr lang="en-US" altLang="ja-JP" sz="1200" b="1">
                  <a:solidFill>
                    <a:srgbClr val="000000"/>
                  </a:solidFill>
                  <a:latin typeface="Calibri" pitchFamily="34" charset="0"/>
                </a:rPr>
                <a:t>…</a:t>
              </a:r>
            </a:p>
          </p:txBody>
        </p:sp>
        <p:sp>
          <p:nvSpPr>
            <p:cNvPr id="32" name="TextBox 110"/>
            <p:cNvSpPr txBox="1">
              <a:spLocks noChangeArrowheads="1"/>
            </p:cNvSpPr>
            <p:nvPr/>
          </p:nvSpPr>
          <p:spPr bwMode="auto">
            <a:xfrm>
              <a:off x="3352800" y="5183187"/>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chemeClr val="bg1"/>
                  </a:solidFill>
                  <a:latin typeface="Calibri" pitchFamily="34" charset="0"/>
                </a:rPr>
                <a:t>WBI Executive Office Space</a:t>
              </a:r>
            </a:p>
          </p:txBody>
        </p:sp>
        <p:sp>
          <p:nvSpPr>
            <p:cNvPr id="33" name="TextBox 111"/>
            <p:cNvSpPr txBox="1">
              <a:spLocks noChangeArrowheads="1"/>
            </p:cNvSpPr>
            <p:nvPr/>
          </p:nvSpPr>
          <p:spPr bwMode="auto">
            <a:xfrm>
              <a:off x="5334000" y="2640012"/>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dirty="0">
                  <a:solidFill>
                    <a:schemeClr val="bg1"/>
                  </a:solidFill>
                  <a:latin typeface="Calibri" pitchFamily="34" charset="0"/>
                </a:rPr>
                <a:t>WBI Scientists </a:t>
              </a:r>
            </a:p>
            <a:p>
              <a:pPr algn="ctr" eaLnBrk="1" hangingPunct="1"/>
              <a:r>
                <a:rPr lang="en-US" altLang="ja-JP" sz="1200" b="1" dirty="0">
                  <a:solidFill>
                    <a:schemeClr val="bg1"/>
                  </a:solidFill>
                  <a:latin typeface="Calibri" pitchFamily="34" charset="0"/>
                </a:rPr>
                <a:t>Office Space</a:t>
              </a:r>
            </a:p>
          </p:txBody>
        </p:sp>
        <p:sp>
          <p:nvSpPr>
            <p:cNvPr id="34" name="TextBox 113"/>
            <p:cNvSpPr txBox="1">
              <a:spLocks noChangeArrowheads="1"/>
            </p:cNvSpPr>
            <p:nvPr/>
          </p:nvSpPr>
          <p:spPr bwMode="auto">
            <a:xfrm>
              <a:off x="990600" y="4011612"/>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Learning Center</a:t>
              </a:r>
            </a:p>
          </p:txBody>
        </p:sp>
        <p:sp>
          <p:nvSpPr>
            <p:cNvPr id="35" name="TextBox 114"/>
            <p:cNvSpPr txBox="1">
              <a:spLocks noChangeArrowheads="1"/>
            </p:cNvSpPr>
            <p:nvPr/>
          </p:nvSpPr>
          <p:spPr bwMode="auto">
            <a:xfrm>
              <a:off x="7772400" y="5459412"/>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Cafe</a:t>
              </a:r>
            </a:p>
          </p:txBody>
        </p:sp>
        <p:sp>
          <p:nvSpPr>
            <p:cNvPr id="36" name="TextBox 115"/>
            <p:cNvSpPr txBox="1">
              <a:spLocks noChangeArrowheads="1"/>
            </p:cNvSpPr>
            <p:nvPr/>
          </p:nvSpPr>
          <p:spPr bwMode="auto">
            <a:xfrm rot="16200000">
              <a:off x="7257257" y="2668556"/>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000" b="1">
                  <a:solidFill>
                    <a:srgbClr val="000000"/>
                  </a:solidFill>
                  <a:latin typeface="Calibri" pitchFamily="34" charset="0"/>
                </a:rPr>
                <a:t>Chemicals &amp; Lab Supplies</a:t>
              </a:r>
            </a:p>
          </p:txBody>
        </p:sp>
      </p:grpSp>
    </p:spTree>
    <p:extLst>
      <p:ext uri="{BB962C8B-B14F-4D97-AF65-F5344CB8AC3E}">
        <p14:creationId xmlns:p14="http://schemas.microsoft.com/office/powerpoint/2010/main" val="3960673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04A108-8F22-49BA-8452-8CC3986F96A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4161" y="5243530"/>
            <a:ext cx="4197928" cy="1620983"/>
          </a:xfrm>
          <a:prstGeom prst="rect">
            <a:avLst/>
          </a:prstGeom>
        </p:spPr>
      </p:pic>
      <p:pic>
        <p:nvPicPr>
          <p:cNvPr id="6" name="Picture 5">
            <a:extLst>
              <a:ext uri="{FF2B5EF4-FFF2-40B4-BE49-F238E27FC236}">
                <a16:creationId xmlns:a16="http://schemas.microsoft.com/office/drawing/2014/main" id="{C5765603-2E2A-4A6C-B726-F6C21309C0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7437" y="5192074"/>
            <a:ext cx="3241964" cy="1662545"/>
          </a:xfrm>
          <a:prstGeom prst="rect">
            <a:avLst/>
          </a:prstGeom>
        </p:spPr>
      </p:pic>
      <p:pic>
        <p:nvPicPr>
          <p:cNvPr id="8" name="Picture 7">
            <a:extLst>
              <a:ext uri="{FF2B5EF4-FFF2-40B4-BE49-F238E27FC236}">
                <a16:creationId xmlns:a16="http://schemas.microsoft.com/office/drawing/2014/main" id="{FB6F6143-B0A0-483B-A0D8-FD921E2018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62252" y="23853"/>
            <a:ext cx="4145974" cy="1808018"/>
          </a:xfrm>
          <a:prstGeom prst="rect">
            <a:avLst/>
          </a:prstGeom>
        </p:spPr>
      </p:pic>
      <p:grpSp>
        <p:nvGrpSpPr>
          <p:cNvPr id="2" name="Group 1">
            <a:extLst>
              <a:ext uri="{FF2B5EF4-FFF2-40B4-BE49-F238E27FC236}">
                <a16:creationId xmlns:a16="http://schemas.microsoft.com/office/drawing/2014/main" id="{BAF660FD-8303-445D-B37A-45A91BFA9E04}"/>
              </a:ext>
            </a:extLst>
          </p:cNvPr>
          <p:cNvGrpSpPr/>
          <p:nvPr/>
        </p:nvGrpSpPr>
        <p:grpSpPr>
          <a:xfrm>
            <a:off x="1868335" y="-3278"/>
            <a:ext cx="3053479" cy="2700669"/>
            <a:chOff x="83126" y="113815"/>
            <a:chExt cx="3053479" cy="2700669"/>
          </a:xfrm>
        </p:grpSpPr>
        <p:pic>
          <p:nvPicPr>
            <p:cNvPr id="3" name="Picture 2">
              <a:extLst>
                <a:ext uri="{FF2B5EF4-FFF2-40B4-BE49-F238E27FC236}">
                  <a16:creationId xmlns:a16="http://schemas.microsoft.com/office/drawing/2014/main" id="{2AF8A4F3-25E7-41B9-9149-06492DDF5F3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126" y="113815"/>
              <a:ext cx="3053479" cy="2700669"/>
            </a:xfrm>
            <a:prstGeom prst="rect">
              <a:avLst/>
            </a:prstGeom>
          </p:spPr>
        </p:pic>
        <p:pic>
          <p:nvPicPr>
            <p:cNvPr id="10" name="Picture 9">
              <a:extLst>
                <a:ext uri="{FF2B5EF4-FFF2-40B4-BE49-F238E27FC236}">
                  <a16:creationId xmlns:a16="http://schemas.microsoft.com/office/drawing/2014/main" id="{9010284D-CD13-433C-BF8D-210F3C7B4A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90846" y="1533261"/>
              <a:ext cx="1022335" cy="1265275"/>
            </a:xfrm>
            <a:prstGeom prst="rect">
              <a:avLst/>
            </a:prstGeom>
          </p:spPr>
        </p:pic>
      </p:grpSp>
      <p:grpSp>
        <p:nvGrpSpPr>
          <p:cNvPr id="13" name="Group 12">
            <a:extLst>
              <a:ext uri="{FF2B5EF4-FFF2-40B4-BE49-F238E27FC236}">
                <a16:creationId xmlns:a16="http://schemas.microsoft.com/office/drawing/2014/main" id="{7C0B6ABB-7D85-4B2E-8233-C336B5161BB0}"/>
              </a:ext>
            </a:extLst>
          </p:cNvPr>
          <p:cNvGrpSpPr/>
          <p:nvPr/>
        </p:nvGrpSpPr>
        <p:grpSpPr>
          <a:xfrm>
            <a:off x="1892863" y="2561266"/>
            <a:ext cx="4064578" cy="2841916"/>
            <a:chOff x="4062846" y="1610589"/>
            <a:chExt cx="4064578" cy="2841916"/>
          </a:xfrm>
        </p:grpSpPr>
        <p:pic>
          <p:nvPicPr>
            <p:cNvPr id="5" name="Picture 4">
              <a:extLst>
                <a:ext uri="{FF2B5EF4-FFF2-40B4-BE49-F238E27FC236}">
                  <a16:creationId xmlns:a16="http://schemas.microsoft.com/office/drawing/2014/main" id="{FA2077AD-056D-4386-ABA8-A44EC819251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62846" y="1610589"/>
              <a:ext cx="4000500" cy="2753591"/>
            </a:xfrm>
            <a:prstGeom prst="rect">
              <a:avLst/>
            </a:prstGeom>
          </p:spPr>
        </p:pic>
        <p:pic>
          <p:nvPicPr>
            <p:cNvPr id="11" name="Picture 10">
              <a:extLst>
                <a:ext uri="{FF2B5EF4-FFF2-40B4-BE49-F238E27FC236}">
                  <a16:creationId xmlns:a16="http://schemas.microsoft.com/office/drawing/2014/main" id="{C2BD5887-29A4-4B93-A338-95531D6F1A0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091797" y="3215987"/>
              <a:ext cx="1035627" cy="1236518"/>
            </a:xfrm>
            <a:prstGeom prst="rect">
              <a:avLst/>
            </a:prstGeom>
          </p:spPr>
        </p:pic>
      </p:grpSp>
      <p:grpSp>
        <p:nvGrpSpPr>
          <p:cNvPr id="4" name="Group 3">
            <a:extLst>
              <a:ext uri="{FF2B5EF4-FFF2-40B4-BE49-F238E27FC236}">
                <a16:creationId xmlns:a16="http://schemas.microsoft.com/office/drawing/2014/main" id="{00EC7594-7E77-47DA-8992-E33C0A328778}"/>
              </a:ext>
            </a:extLst>
          </p:cNvPr>
          <p:cNvGrpSpPr/>
          <p:nvPr/>
        </p:nvGrpSpPr>
        <p:grpSpPr>
          <a:xfrm>
            <a:off x="6262252" y="2578751"/>
            <a:ext cx="4145974" cy="2774374"/>
            <a:chOff x="-1128280" y="2535371"/>
            <a:chExt cx="4145974" cy="2774374"/>
          </a:xfrm>
        </p:grpSpPr>
        <p:pic>
          <p:nvPicPr>
            <p:cNvPr id="9" name="Picture 8">
              <a:extLst>
                <a:ext uri="{FF2B5EF4-FFF2-40B4-BE49-F238E27FC236}">
                  <a16:creationId xmlns:a16="http://schemas.microsoft.com/office/drawing/2014/main" id="{CBF31D11-45A8-4E85-89B7-0EFD1BB8431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28280" y="2535371"/>
              <a:ext cx="4145974" cy="2774374"/>
            </a:xfrm>
            <a:prstGeom prst="rect">
              <a:avLst/>
            </a:prstGeom>
          </p:spPr>
        </p:pic>
        <p:pic>
          <p:nvPicPr>
            <p:cNvPr id="12" name="Picture 11">
              <a:extLst>
                <a:ext uri="{FF2B5EF4-FFF2-40B4-BE49-F238E27FC236}">
                  <a16:creationId xmlns:a16="http://schemas.microsoft.com/office/drawing/2014/main" id="{91AEBA55-0354-41AD-8CDF-2673253FA6D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49350" y="4135568"/>
              <a:ext cx="934436" cy="1169582"/>
            </a:xfrm>
            <a:prstGeom prst="rect">
              <a:avLst/>
            </a:prstGeom>
          </p:spPr>
        </p:pic>
      </p:grpSp>
      <p:sp>
        <p:nvSpPr>
          <p:cNvPr id="14" name="TextBox 13">
            <a:extLst>
              <a:ext uri="{FF2B5EF4-FFF2-40B4-BE49-F238E27FC236}">
                <a16:creationId xmlns:a16="http://schemas.microsoft.com/office/drawing/2014/main" id="{34F96B06-ED18-434E-886C-444E98B6A974}"/>
              </a:ext>
            </a:extLst>
          </p:cNvPr>
          <p:cNvSpPr txBox="1"/>
          <p:nvPr/>
        </p:nvSpPr>
        <p:spPr>
          <a:xfrm>
            <a:off x="4667250" y="1677058"/>
            <a:ext cx="5056512" cy="646331"/>
          </a:xfrm>
          <a:prstGeom prst="rect">
            <a:avLst/>
          </a:prstGeom>
          <a:noFill/>
        </p:spPr>
        <p:txBody>
          <a:bodyPr wrap="none" rtlCol="0">
            <a:spAutoFit/>
          </a:bodyPr>
          <a:lstStyle/>
          <a:p>
            <a:r>
              <a:rPr lang="en-US" sz="3600" dirty="0"/>
              <a:t>www.warnerbabcock.com</a:t>
            </a:r>
          </a:p>
        </p:txBody>
      </p:sp>
    </p:spTree>
    <p:extLst>
      <p:ext uri="{BB962C8B-B14F-4D97-AF65-F5344CB8AC3E}">
        <p14:creationId xmlns:p14="http://schemas.microsoft.com/office/powerpoint/2010/main" val="3360087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EF3FC7-644C-42F9-B110-10C8C8D634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41333" y="1205345"/>
            <a:ext cx="7509335" cy="4229100"/>
          </a:xfrm>
          <a:prstGeom prst="rect">
            <a:avLst/>
          </a:prstGeom>
        </p:spPr>
      </p:pic>
      <p:sp>
        <p:nvSpPr>
          <p:cNvPr id="3" name="Rectangle 2">
            <a:extLst>
              <a:ext uri="{FF2B5EF4-FFF2-40B4-BE49-F238E27FC236}">
                <a16:creationId xmlns:a16="http://schemas.microsoft.com/office/drawing/2014/main" id="{C56D4660-0B88-457B-B4C2-6A6F84124859}"/>
              </a:ext>
            </a:extLst>
          </p:cNvPr>
          <p:cNvSpPr/>
          <p:nvPr/>
        </p:nvSpPr>
        <p:spPr>
          <a:xfrm>
            <a:off x="1524001" y="5884167"/>
            <a:ext cx="9143999" cy="523220"/>
          </a:xfrm>
          <a:prstGeom prst="rect">
            <a:avLst/>
          </a:prstGeom>
        </p:spPr>
        <p:txBody>
          <a:bodyPr wrap="square">
            <a:spAutoFit/>
          </a:bodyPr>
          <a:lstStyle/>
          <a:p>
            <a:pPr algn="ctr"/>
            <a:r>
              <a:rPr lang="en-US" sz="2800" dirty="0" err="1">
                <a:solidFill>
                  <a:srgbClr val="00B0DA"/>
                </a:solidFill>
              </a:rPr>
              <a:t>warner</a:t>
            </a:r>
            <a:r>
              <a:rPr lang="en-US" sz="2800" dirty="0" err="1">
                <a:solidFill>
                  <a:srgbClr val="00738C"/>
                </a:solidFill>
              </a:rPr>
              <a:t>babcock</a:t>
            </a:r>
            <a:r>
              <a:rPr lang="en-US" sz="2800" dirty="0"/>
              <a:t> </a:t>
            </a:r>
            <a:r>
              <a:rPr lang="en-US" sz="2800" dirty="0">
                <a:solidFill>
                  <a:schemeClr val="tx1">
                    <a:lumMod val="50000"/>
                  </a:schemeClr>
                </a:solidFill>
              </a:rPr>
              <a:t>institute for green chemistry</a:t>
            </a:r>
          </a:p>
        </p:txBody>
      </p:sp>
    </p:spTree>
    <p:extLst>
      <p:ext uri="{BB962C8B-B14F-4D97-AF65-F5344CB8AC3E}">
        <p14:creationId xmlns:p14="http://schemas.microsoft.com/office/powerpoint/2010/main" val="3068313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2473020"/>
            <a:ext cx="9144000" cy="3693319"/>
          </a:xfrm>
          <a:prstGeom prst="rect">
            <a:avLst/>
          </a:prstGeom>
          <a:noFill/>
        </p:spPr>
        <p:txBody>
          <a:bodyPr wrap="square" rtlCol="0">
            <a:spAutoFit/>
          </a:bodyPr>
          <a:lstStyle/>
          <a:p>
            <a:pPr lvl="0"/>
            <a:r>
              <a:rPr lang="en-US" b="1" dirty="0"/>
              <a:t>“Dihydro-6-Azaphenalene Derivatives for the Treatment of CNS, Oncological Diseases and Related Disorders” </a:t>
            </a:r>
            <a:r>
              <a:rPr lang="en-US" dirty="0"/>
              <a:t>Warner, John C.; Nguyen, </a:t>
            </a:r>
            <a:r>
              <a:rPr lang="en-US" dirty="0" err="1"/>
              <a:t>Dieu</a:t>
            </a:r>
            <a:r>
              <a:rPr lang="en-US" dirty="0"/>
              <a:t>; Gladding, Jeffery A.; Cheruku, Srinivasa R.; Loebelenz, Jean R.; Norman, James J.; Thota, Sambaiah; Lee, John W.; Rosenfeld, Craig. US Pat. Appl. US 20140094487. Filed September 27, 2013. Published April 3, 2014. PCT Int. Appl. WO 2014052906. Filed September 27, 2013. Published April 3, 2014. CA 2886749. Filed September 27, 2013. Published April 3, 2014.</a:t>
            </a:r>
          </a:p>
          <a:p>
            <a:endParaRPr lang="en-US" dirty="0"/>
          </a:p>
          <a:p>
            <a:r>
              <a:rPr lang="en-US" dirty="0"/>
              <a:t>“</a:t>
            </a:r>
            <a:r>
              <a:rPr lang="en-US" b="1" dirty="0"/>
              <a:t>Preparation of </a:t>
            </a:r>
            <a:r>
              <a:rPr lang="en-US" b="1" dirty="0" err="1"/>
              <a:t>Rilyazine</a:t>
            </a:r>
            <a:r>
              <a:rPr lang="en-US" b="1" dirty="0"/>
              <a:t> Derivatives Useful in Treatment of Cancer</a:t>
            </a:r>
            <a:r>
              <a:rPr lang="en-US" dirty="0"/>
              <a:t>” Warner, John C.; Gladding, Jeffery A.;  Gero, Thomas W.; Cheruku, Srinivasa R. US Pat. Appl. US 20150065510. Filed August 29, 2014.  Published March 5, 2015.</a:t>
            </a:r>
          </a:p>
          <a:p>
            <a:endParaRPr lang="en-US" b="1" dirty="0"/>
          </a:p>
          <a:p>
            <a:r>
              <a:rPr lang="en-US" b="1" dirty="0"/>
              <a:t>“</a:t>
            </a:r>
            <a:r>
              <a:rPr lang="en-US" b="1" dirty="0" err="1"/>
              <a:t>Chillmauric</a:t>
            </a:r>
            <a:r>
              <a:rPr lang="en-US" b="1" dirty="0"/>
              <a:t> Acids and Amylin/Amyloid Protein Disaggregation” </a:t>
            </a:r>
            <a:r>
              <a:rPr lang="en-US" dirty="0"/>
              <a:t>Warner, John C.; Cheruku, Srinivasa R.; Loebelenz, Jean R. Provisional Patent Application 2015.</a:t>
            </a:r>
          </a:p>
        </p:txBody>
      </p:sp>
      <p:grpSp>
        <p:nvGrpSpPr>
          <p:cNvPr id="7" name="Group 6">
            <a:extLst>
              <a:ext uri="{FF2B5EF4-FFF2-40B4-BE49-F238E27FC236}">
                <a16:creationId xmlns:a16="http://schemas.microsoft.com/office/drawing/2014/main" id="{303467BA-F744-4C63-B466-50FA384E0B84}"/>
              </a:ext>
            </a:extLst>
          </p:cNvPr>
          <p:cNvGrpSpPr/>
          <p:nvPr/>
        </p:nvGrpSpPr>
        <p:grpSpPr>
          <a:xfrm>
            <a:off x="1537436" y="141830"/>
            <a:ext cx="8973991" cy="2153050"/>
            <a:chOff x="8644" y="2351630"/>
            <a:chExt cx="8973991" cy="2153050"/>
          </a:xfrm>
        </p:grpSpPr>
        <p:pic>
          <p:nvPicPr>
            <p:cNvPr id="8" name="Picture 7">
              <a:extLst>
                <a:ext uri="{FF2B5EF4-FFF2-40B4-BE49-F238E27FC236}">
                  <a16:creationId xmlns:a16="http://schemas.microsoft.com/office/drawing/2014/main" id="{987FE43A-3E90-46F3-B9AD-31DBEBB33D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2486" y="2466319"/>
              <a:ext cx="2572352" cy="750270"/>
            </a:xfrm>
            <a:prstGeom prst="rect">
              <a:avLst/>
            </a:prstGeom>
            <a:ln>
              <a:noFill/>
            </a:ln>
          </p:spPr>
        </p:pic>
        <p:sp>
          <p:nvSpPr>
            <p:cNvPr id="9" name="TextBox 8">
              <a:extLst>
                <a:ext uri="{FF2B5EF4-FFF2-40B4-BE49-F238E27FC236}">
                  <a16:creationId xmlns:a16="http://schemas.microsoft.com/office/drawing/2014/main" id="{8797BC78-81AD-4923-B65B-4A2516DC795F}"/>
                </a:ext>
              </a:extLst>
            </p:cNvPr>
            <p:cNvSpPr txBox="1"/>
            <p:nvPr/>
          </p:nvSpPr>
          <p:spPr>
            <a:xfrm>
              <a:off x="1301249" y="2919384"/>
              <a:ext cx="1273105" cy="1200329"/>
            </a:xfrm>
            <a:prstGeom prst="rect">
              <a:avLst/>
            </a:prstGeom>
            <a:noFill/>
            <a:ln>
              <a:noFill/>
            </a:ln>
          </p:spPr>
          <p:txBody>
            <a:bodyPr wrap="none" rtlCol="0">
              <a:spAutoFit/>
            </a:bodyPr>
            <a:lstStyle/>
            <a:p>
              <a:r>
                <a:rPr lang="en-US" dirty="0"/>
                <a:t>ALS</a:t>
              </a:r>
            </a:p>
            <a:p>
              <a:r>
                <a:rPr lang="en-US" dirty="0"/>
                <a:t>Alzheimer's</a:t>
              </a:r>
            </a:p>
            <a:p>
              <a:r>
                <a:rPr lang="en-US" dirty="0"/>
                <a:t>Oncology</a:t>
              </a:r>
            </a:p>
            <a:p>
              <a:r>
                <a:rPr lang="en-US" dirty="0"/>
                <a:t>Diabetes</a:t>
              </a:r>
            </a:p>
          </p:txBody>
        </p:sp>
        <p:graphicFrame>
          <p:nvGraphicFramePr>
            <p:cNvPr id="10" name="Object 9">
              <a:extLst>
                <a:ext uri="{FF2B5EF4-FFF2-40B4-BE49-F238E27FC236}">
                  <a16:creationId xmlns:a16="http://schemas.microsoft.com/office/drawing/2014/main" id="{60FC3183-0F46-4510-AD55-A7F28C4B94D3}"/>
                </a:ext>
              </a:extLst>
            </p:cNvPr>
            <p:cNvGraphicFramePr>
              <a:graphicFrameLocks noChangeAspect="1"/>
            </p:cNvGraphicFramePr>
            <p:nvPr>
              <p:extLst/>
            </p:nvPr>
          </p:nvGraphicFramePr>
          <p:xfrm>
            <a:off x="2956885" y="2487692"/>
            <a:ext cx="1272854" cy="1632021"/>
          </p:xfrm>
          <a:graphic>
            <a:graphicData uri="http://schemas.openxmlformats.org/presentationml/2006/ole">
              <mc:AlternateContent xmlns:mc="http://schemas.openxmlformats.org/markup-compatibility/2006">
                <mc:Choice xmlns:v="urn:schemas-microsoft-com:vml" Requires="v">
                  <p:oleObj spid="_x0000_s97408" name="MDLDrawObject Class" r:id="rId4" imgW="2306894" imgH="2957580" progId="MDLDrawOLE.MDLDrawObject.1">
                    <p:embed/>
                  </p:oleObj>
                </mc:Choice>
                <mc:Fallback>
                  <p:oleObj name="MDLDrawObject Class" r:id="rId4" imgW="2306894" imgH="2957580" progId="MDLDrawOLE.MDLDrawObject.1">
                    <p:embed/>
                    <p:pic>
                      <p:nvPicPr>
                        <p:cNvPr id="10" name="Object 9">
                          <a:extLst>
                            <a:ext uri="{FF2B5EF4-FFF2-40B4-BE49-F238E27FC236}">
                              <a16:creationId xmlns:a16="http://schemas.microsoft.com/office/drawing/2014/main" id="{60FC3183-0F46-4510-AD55-A7F28C4B94D3}"/>
                            </a:ext>
                          </a:extLst>
                        </p:cNvPr>
                        <p:cNvPicPr/>
                        <p:nvPr/>
                      </p:nvPicPr>
                      <p:blipFill>
                        <a:blip r:embed="rId5"/>
                        <a:stretch>
                          <a:fillRect/>
                        </a:stretch>
                      </p:blipFill>
                      <p:spPr>
                        <a:xfrm>
                          <a:off x="2956885" y="2487692"/>
                          <a:ext cx="1272854" cy="163202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29682DA-B188-4938-9730-9637D7D6F8BB}"/>
                </a:ext>
              </a:extLst>
            </p:cNvPr>
            <p:cNvGraphicFramePr>
              <a:graphicFrameLocks noChangeAspect="1"/>
            </p:cNvGraphicFramePr>
            <p:nvPr>
              <p:extLst/>
            </p:nvPr>
          </p:nvGraphicFramePr>
          <p:xfrm>
            <a:off x="4405415" y="2487909"/>
            <a:ext cx="1467181" cy="1665539"/>
          </p:xfrm>
          <a:graphic>
            <a:graphicData uri="http://schemas.openxmlformats.org/presentationml/2006/ole">
              <mc:AlternateContent xmlns:mc="http://schemas.openxmlformats.org/markup-compatibility/2006">
                <mc:Choice xmlns:v="urn:schemas-microsoft-com:vml" Requires="v">
                  <p:oleObj spid="_x0000_s97409" name="MDLDrawObject Class" r:id="rId6" imgW="2101129" imgH="2386260" progId="MDLDrawOLE.MDLDrawObject.1">
                    <p:embed/>
                  </p:oleObj>
                </mc:Choice>
                <mc:Fallback>
                  <p:oleObj name="MDLDrawObject Class" r:id="rId6" imgW="2101129" imgH="2386260" progId="MDLDrawOLE.MDLDrawObject.1">
                    <p:embed/>
                    <p:pic>
                      <p:nvPicPr>
                        <p:cNvPr id="12" name="Object 11">
                          <a:extLst>
                            <a:ext uri="{FF2B5EF4-FFF2-40B4-BE49-F238E27FC236}">
                              <a16:creationId xmlns:a16="http://schemas.microsoft.com/office/drawing/2014/main" id="{A29682DA-B188-4938-9730-9637D7D6F8BB}"/>
                            </a:ext>
                          </a:extLst>
                        </p:cNvPr>
                        <p:cNvPicPr/>
                        <p:nvPr/>
                      </p:nvPicPr>
                      <p:blipFill>
                        <a:blip r:embed="rId7"/>
                        <a:stretch>
                          <a:fillRect/>
                        </a:stretch>
                      </p:blipFill>
                      <p:spPr>
                        <a:xfrm>
                          <a:off x="4405415" y="2487909"/>
                          <a:ext cx="1467181" cy="1665539"/>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F27B222-C4E9-49F7-923F-D7860F7617C5}"/>
                </a:ext>
              </a:extLst>
            </p:cNvPr>
            <p:cNvSpPr txBox="1"/>
            <p:nvPr/>
          </p:nvSpPr>
          <p:spPr>
            <a:xfrm>
              <a:off x="8644" y="2351630"/>
              <a:ext cx="2638351" cy="523220"/>
            </a:xfrm>
            <a:prstGeom prst="rect">
              <a:avLst/>
            </a:prstGeom>
            <a:noFill/>
            <a:ln>
              <a:noFill/>
            </a:ln>
          </p:spPr>
          <p:txBody>
            <a:bodyPr wrap="none" rtlCol="0">
              <a:spAutoFit/>
            </a:bodyPr>
            <a:lstStyle/>
            <a:p>
              <a:r>
                <a:rPr lang="en-US" sz="2800" dirty="0">
                  <a:solidFill>
                    <a:srgbClr val="0000FF"/>
                  </a:solidFill>
                </a:rPr>
                <a:t>Pharmaceuticals</a:t>
              </a:r>
            </a:p>
          </p:txBody>
        </p:sp>
        <p:sp>
          <p:nvSpPr>
            <p:cNvPr id="14" name="Rectangle 13">
              <a:extLst>
                <a:ext uri="{FF2B5EF4-FFF2-40B4-BE49-F238E27FC236}">
                  <a16:creationId xmlns:a16="http://schemas.microsoft.com/office/drawing/2014/main" id="{263932DF-0FCD-4A48-9891-A63DD92D62F0}"/>
                </a:ext>
              </a:extLst>
            </p:cNvPr>
            <p:cNvSpPr/>
            <p:nvPr/>
          </p:nvSpPr>
          <p:spPr>
            <a:xfrm>
              <a:off x="151780" y="2351630"/>
              <a:ext cx="8830855" cy="21530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4860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655279">
            <a:off x="4612595" y="707167"/>
            <a:ext cx="5384147" cy="1081983"/>
            <a:chOff x="4509187" y="-345218"/>
            <a:chExt cx="5384147" cy="1081983"/>
          </a:xfrm>
          <a:solidFill>
            <a:schemeClr val="tx1"/>
          </a:solidFill>
        </p:grpSpPr>
        <p:sp>
          <p:nvSpPr>
            <p:cNvPr id="3" name="Rectangle 2"/>
            <p:cNvSpPr/>
            <p:nvPr/>
          </p:nvSpPr>
          <p:spPr>
            <a:xfrm>
              <a:off x="4509187" y="-345218"/>
              <a:ext cx="5384147" cy="1081983"/>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sp>
          <p:nvSpPr>
            <p:cNvPr id="4" name="TextBox 3"/>
            <p:cNvSpPr txBox="1"/>
            <p:nvPr/>
          </p:nvSpPr>
          <p:spPr>
            <a:xfrm>
              <a:off x="4599116" y="390749"/>
              <a:ext cx="5147050" cy="307777"/>
            </a:xfrm>
            <a:prstGeom prst="rect">
              <a:avLst/>
            </a:prstGeom>
            <a:noFill/>
            <a:ln>
              <a:noFill/>
            </a:ln>
          </p:spPr>
          <p:txBody>
            <a:bodyPr wrap="none" rtlCol="0">
              <a:spAutoFit/>
            </a:bodyPr>
            <a:lstStyle/>
            <a:p>
              <a:r>
                <a:rPr lang="en-US" sz="1400" b="1" dirty="0">
                  <a:solidFill>
                    <a:schemeClr val="bg1">
                      <a:lumMod val="65000"/>
                      <a:lumOff val="35000"/>
                    </a:schemeClr>
                  </a:solidFill>
                  <a:latin typeface="+mj-lt"/>
                </a:rPr>
                <a:t>EPA Is Reconsidering Dry Cleaners' Use of Cancer-Causing Chemical</a:t>
              </a:r>
              <a:endParaRPr lang="en-US" sz="1400" dirty="0">
                <a:solidFill>
                  <a:schemeClr val="bg1">
                    <a:lumMod val="65000"/>
                    <a:lumOff val="35000"/>
                  </a:schemeClr>
                </a:solidFill>
                <a:latin typeface="+mj-l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0229" y="-299021"/>
              <a:ext cx="5024823" cy="771701"/>
            </a:xfrm>
            <a:prstGeom prst="rect">
              <a:avLst/>
            </a:prstGeom>
            <a:grpFill/>
            <a:ln>
              <a:noFill/>
            </a:ln>
          </p:spPr>
        </p:pic>
      </p:grpSp>
      <p:grpSp>
        <p:nvGrpSpPr>
          <p:cNvPr id="6" name="Group 5"/>
          <p:cNvGrpSpPr/>
          <p:nvPr/>
        </p:nvGrpSpPr>
        <p:grpSpPr>
          <a:xfrm rot="1139831">
            <a:off x="2247871" y="4364858"/>
            <a:ext cx="2759974" cy="1883106"/>
            <a:chOff x="106378" y="3097208"/>
            <a:chExt cx="2759974" cy="1883106"/>
          </a:xfrm>
          <a:solidFill>
            <a:schemeClr val="tx1"/>
          </a:solidFill>
        </p:grpSpPr>
        <p:sp>
          <p:nvSpPr>
            <p:cNvPr id="7" name="Rectangle 6"/>
            <p:cNvSpPr/>
            <p:nvPr/>
          </p:nvSpPr>
          <p:spPr>
            <a:xfrm>
              <a:off x="106378" y="3097208"/>
              <a:ext cx="2759974" cy="1883106"/>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sp>
          <p:nvSpPr>
            <p:cNvPr id="8" name="TextBox 7"/>
            <p:cNvSpPr txBox="1"/>
            <p:nvPr/>
          </p:nvSpPr>
          <p:spPr>
            <a:xfrm>
              <a:off x="195209" y="4223447"/>
              <a:ext cx="2582310" cy="707886"/>
            </a:xfrm>
            <a:prstGeom prst="rect">
              <a:avLst/>
            </a:prstGeom>
            <a:noFill/>
            <a:ln>
              <a:noFill/>
            </a:ln>
          </p:spPr>
          <p:txBody>
            <a:bodyPr wrap="none" rtlCol="0">
              <a:spAutoFit/>
            </a:bodyPr>
            <a:lstStyle/>
            <a:p>
              <a:pPr algn="ctr"/>
              <a:r>
                <a:rPr lang="en-US" sz="2000" dirty="0">
                  <a:solidFill>
                    <a:schemeClr val="bg1">
                      <a:lumMod val="65000"/>
                      <a:lumOff val="35000"/>
                    </a:schemeClr>
                  </a:solidFill>
                </a:rPr>
                <a:t>5,000 evacuated after </a:t>
              </a:r>
            </a:p>
            <a:p>
              <a:pPr algn="ctr"/>
              <a:r>
                <a:rPr lang="en-US" sz="2000" dirty="0">
                  <a:solidFill>
                    <a:schemeClr val="bg1">
                      <a:lumMod val="65000"/>
                      <a:lumOff val="35000"/>
                    </a:schemeClr>
                  </a:solidFill>
                </a:rPr>
                <a:t>hazardous Pa. acid spill</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627" y="3132833"/>
              <a:ext cx="2657475" cy="1126239"/>
            </a:xfrm>
            <a:prstGeom prst="rect">
              <a:avLst/>
            </a:prstGeom>
            <a:grpFill/>
            <a:ln>
              <a:noFill/>
            </a:ln>
          </p:spPr>
        </p:pic>
      </p:grpSp>
      <p:grpSp>
        <p:nvGrpSpPr>
          <p:cNvPr id="10" name="Group 9"/>
          <p:cNvGrpSpPr/>
          <p:nvPr/>
        </p:nvGrpSpPr>
        <p:grpSpPr>
          <a:xfrm rot="1661818">
            <a:off x="6818836" y="1773089"/>
            <a:ext cx="4397614" cy="1517565"/>
            <a:chOff x="8427894" y="3431062"/>
            <a:chExt cx="4397614" cy="1517565"/>
          </a:xfrm>
          <a:solidFill>
            <a:schemeClr val="tx1"/>
          </a:solidFill>
        </p:grpSpPr>
        <p:sp>
          <p:nvSpPr>
            <p:cNvPr id="11" name="Rectangle 10"/>
            <p:cNvSpPr/>
            <p:nvPr/>
          </p:nvSpPr>
          <p:spPr>
            <a:xfrm>
              <a:off x="8427894" y="3431062"/>
              <a:ext cx="4397614" cy="1517565"/>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sp>
          <p:nvSpPr>
            <p:cNvPr id="12" name="TextBox 11"/>
            <p:cNvSpPr txBox="1"/>
            <p:nvPr/>
          </p:nvSpPr>
          <p:spPr>
            <a:xfrm>
              <a:off x="8427894" y="4578966"/>
              <a:ext cx="4397614" cy="369332"/>
            </a:xfrm>
            <a:prstGeom prst="rect">
              <a:avLst/>
            </a:prstGeom>
            <a:noFill/>
            <a:ln>
              <a:noFill/>
            </a:ln>
          </p:spPr>
          <p:txBody>
            <a:bodyPr wrap="none" rtlCol="0">
              <a:spAutoFit/>
            </a:bodyPr>
            <a:lstStyle/>
            <a:p>
              <a:r>
                <a:rPr lang="en-US" dirty="0">
                  <a:solidFill>
                    <a:schemeClr val="bg1">
                      <a:lumMod val="65000"/>
                      <a:lumOff val="35000"/>
                    </a:schemeClr>
                  </a:solidFill>
                </a:rPr>
                <a:t>Child obesity is linked to chemicals in plastics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12151" y="3502641"/>
              <a:ext cx="4229100" cy="1076325"/>
            </a:xfrm>
            <a:prstGeom prst="rect">
              <a:avLst/>
            </a:prstGeom>
            <a:grpFill/>
            <a:ln>
              <a:solidFill>
                <a:schemeClr val="tx1"/>
              </a:solidFill>
            </a:ln>
          </p:spPr>
        </p:pic>
      </p:grpSp>
      <p:grpSp>
        <p:nvGrpSpPr>
          <p:cNvPr id="14" name="Group 13"/>
          <p:cNvGrpSpPr/>
          <p:nvPr/>
        </p:nvGrpSpPr>
        <p:grpSpPr>
          <a:xfrm rot="1486004">
            <a:off x="2832851" y="1062504"/>
            <a:ext cx="2682803" cy="2393016"/>
            <a:chOff x="-70988" y="-420109"/>
            <a:chExt cx="2682803" cy="2393016"/>
          </a:xfrm>
          <a:solidFill>
            <a:schemeClr val="tx1"/>
          </a:solidFill>
        </p:grpSpPr>
        <p:sp>
          <p:nvSpPr>
            <p:cNvPr id="15" name="Rectangle 14"/>
            <p:cNvSpPr/>
            <p:nvPr/>
          </p:nvSpPr>
          <p:spPr>
            <a:xfrm>
              <a:off x="-35232" y="-420109"/>
              <a:ext cx="2647047" cy="2388205"/>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04" y="-367725"/>
              <a:ext cx="2466975" cy="1462227"/>
            </a:xfrm>
            <a:prstGeom prst="rect">
              <a:avLst/>
            </a:prstGeom>
            <a:grpFill/>
            <a:ln>
              <a:solidFill>
                <a:schemeClr val="tx1"/>
              </a:solidFill>
            </a:ln>
          </p:spPr>
        </p:pic>
        <p:sp>
          <p:nvSpPr>
            <p:cNvPr id="17" name="TextBox 16"/>
            <p:cNvSpPr txBox="1"/>
            <p:nvPr/>
          </p:nvSpPr>
          <p:spPr>
            <a:xfrm>
              <a:off x="-70988" y="1141910"/>
              <a:ext cx="2681083" cy="830997"/>
            </a:xfrm>
            <a:prstGeom prst="rect">
              <a:avLst/>
            </a:prstGeom>
            <a:noFill/>
            <a:ln>
              <a:noFill/>
            </a:ln>
          </p:spPr>
          <p:txBody>
            <a:bodyPr wrap="square" rtlCol="0">
              <a:spAutoFit/>
            </a:bodyPr>
            <a:lstStyle/>
            <a:p>
              <a:pPr algn="ctr"/>
              <a:r>
                <a:rPr lang="en-US" sz="2400" dirty="0">
                  <a:solidFill>
                    <a:schemeClr val="bg1">
                      <a:lumMod val="65000"/>
                      <a:lumOff val="35000"/>
                    </a:schemeClr>
                  </a:solidFill>
                </a:rPr>
                <a:t>Babies exposed to </a:t>
              </a:r>
            </a:p>
            <a:p>
              <a:pPr algn="ctr"/>
              <a:r>
                <a:rPr lang="en-US" sz="2400" dirty="0">
                  <a:solidFill>
                    <a:schemeClr val="bg1">
                      <a:lumMod val="65000"/>
                      <a:lumOff val="35000"/>
                    </a:schemeClr>
                  </a:solidFill>
                </a:rPr>
                <a:t>cancer chemicals</a:t>
              </a:r>
            </a:p>
          </p:txBody>
        </p:sp>
      </p:grpSp>
      <p:grpSp>
        <p:nvGrpSpPr>
          <p:cNvPr id="18" name="Group 17"/>
          <p:cNvGrpSpPr/>
          <p:nvPr/>
        </p:nvGrpSpPr>
        <p:grpSpPr>
          <a:xfrm rot="635308">
            <a:off x="7053852" y="3595786"/>
            <a:ext cx="3117520" cy="1348457"/>
            <a:chOff x="10347914" y="300317"/>
            <a:chExt cx="3117520" cy="1348457"/>
          </a:xfrm>
          <a:solidFill>
            <a:schemeClr val="tx1"/>
          </a:solidFill>
        </p:grpSpPr>
        <p:sp>
          <p:nvSpPr>
            <p:cNvPr id="19" name="Rectangle 18"/>
            <p:cNvSpPr/>
            <p:nvPr/>
          </p:nvSpPr>
          <p:spPr>
            <a:xfrm>
              <a:off x="10347914" y="300317"/>
              <a:ext cx="3117520" cy="1348457"/>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pic>
          <p:nvPicPr>
            <p:cNvPr id="20" name="Picture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835112" y="350488"/>
              <a:ext cx="2143125" cy="640080"/>
            </a:xfrm>
            <a:prstGeom prst="rect">
              <a:avLst/>
            </a:prstGeom>
            <a:grpFill/>
          </p:spPr>
        </p:pic>
        <p:sp>
          <p:nvSpPr>
            <p:cNvPr id="21" name="TextBox 20"/>
            <p:cNvSpPr txBox="1"/>
            <p:nvPr/>
          </p:nvSpPr>
          <p:spPr>
            <a:xfrm>
              <a:off x="10347914" y="1002443"/>
              <a:ext cx="3117520" cy="646331"/>
            </a:xfrm>
            <a:prstGeom prst="rect">
              <a:avLst/>
            </a:prstGeom>
            <a:noFill/>
          </p:spPr>
          <p:txBody>
            <a:bodyPr wrap="none" rtlCol="0">
              <a:spAutoFit/>
            </a:bodyPr>
            <a:lstStyle/>
            <a:p>
              <a:pPr algn="ctr"/>
              <a:r>
                <a:rPr lang="en-US" dirty="0">
                  <a:solidFill>
                    <a:schemeClr val="bg1">
                      <a:lumMod val="65000"/>
                      <a:lumOff val="35000"/>
                    </a:schemeClr>
                  </a:solidFill>
                </a:rPr>
                <a:t>Serious contamination threat </a:t>
              </a:r>
            </a:p>
            <a:p>
              <a:pPr algn="ctr"/>
              <a:r>
                <a:rPr lang="en-US" dirty="0">
                  <a:solidFill>
                    <a:schemeClr val="bg1">
                      <a:lumMod val="65000"/>
                      <a:lumOff val="35000"/>
                    </a:schemeClr>
                  </a:solidFill>
                </a:rPr>
                <a:t>from Africa’s mounting e-waste</a:t>
              </a:r>
            </a:p>
          </p:txBody>
        </p:sp>
      </p:grpSp>
      <p:grpSp>
        <p:nvGrpSpPr>
          <p:cNvPr id="22" name="Group 21"/>
          <p:cNvGrpSpPr/>
          <p:nvPr/>
        </p:nvGrpSpPr>
        <p:grpSpPr>
          <a:xfrm>
            <a:off x="199178" y="2621700"/>
            <a:ext cx="3744457" cy="1604181"/>
            <a:chOff x="6266033" y="-1963027"/>
            <a:chExt cx="3744457" cy="1604181"/>
          </a:xfrm>
          <a:solidFill>
            <a:schemeClr val="tx1"/>
          </a:solidFill>
        </p:grpSpPr>
        <p:sp>
          <p:nvSpPr>
            <p:cNvPr id="23" name="Rectangle 22"/>
            <p:cNvSpPr/>
            <p:nvPr/>
          </p:nvSpPr>
          <p:spPr>
            <a:xfrm>
              <a:off x="6266033" y="-1963027"/>
              <a:ext cx="3744457" cy="1604181"/>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pic>
          <p:nvPicPr>
            <p:cNvPr id="24" name="Picture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60195" y="-1918245"/>
              <a:ext cx="3556133" cy="1152367"/>
            </a:xfrm>
            <a:prstGeom prst="rect">
              <a:avLst/>
            </a:prstGeom>
            <a:grpFill/>
          </p:spPr>
        </p:pic>
        <p:sp>
          <p:nvSpPr>
            <p:cNvPr id="25" name="TextBox 24"/>
            <p:cNvSpPr txBox="1"/>
            <p:nvPr/>
          </p:nvSpPr>
          <p:spPr>
            <a:xfrm>
              <a:off x="6420278" y="-836985"/>
              <a:ext cx="3349891" cy="461665"/>
            </a:xfrm>
            <a:prstGeom prst="rect">
              <a:avLst/>
            </a:prstGeom>
            <a:noFill/>
          </p:spPr>
          <p:txBody>
            <a:bodyPr wrap="none" rtlCol="0">
              <a:spAutoFit/>
            </a:bodyPr>
            <a:lstStyle/>
            <a:p>
              <a:r>
                <a:rPr lang="en-US" sz="2400" dirty="0">
                  <a:solidFill>
                    <a:schemeClr val="bg1">
                      <a:lumMod val="65000"/>
                      <a:lumOff val="35000"/>
                    </a:schemeClr>
                  </a:solidFill>
                </a:rPr>
                <a:t>The Poisoning of America</a:t>
              </a:r>
            </a:p>
          </p:txBody>
        </p:sp>
      </p:grpSp>
      <p:grpSp>
        <p:nvGrpSpPr>
          <p:cNvPr id="26" name="Group 25"/>
          <p:cNvGrpSpPr/>
          <p:nvPr/>
        </p:nvGrpSpPr>
        <p:grpSpPr>
          <a:xfrm rot="20925677">
            <a:off x="1793924" y="3868022"/>
            <a:ext cx="5530195" cy="1013583"/>
            <a:chOff x="1667156" y="5311057"/>
            <a:chExt cx="5530195" cy="1013583"/>
          </a:xfrm>
          <a:solidFill>
            <a:schemeClr val="tx1"/>
          </a:solidFill>
        </p:grpSpPr>
        <p:sp>
          <p:nvSpPr>
            <p:cNvPr id="27" name="Rectangle 26"/>
            <p:cNvSpPr/>
            <p:nvPr/>
          </p:nvSpPr>
          <p:spPr>
            <a:xfrm>
              <a:off x="1667156" y="5333122"/>
              <a:ext cx="5530195" cy="967768"/>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84253" y="5311057"/>
              <a:ext cx="5320678" cy="790575"/>
            </a:xfrm>
            <a:prstGeom prst="rect">
              <a:avLst/>
            </a:prstGeom>
            <a:grpFill/>
          </p:spPr>
        </p:pic>
        <p:sp>
          <p:nvSpPr>
            <p:cNvPr id="29" name="TextBox 28"/>
            <p:cNvSpPr txBox="1"/>
            <p:nvPr/>
          </p:nvSpPr>
          <p:spPr>
            <a:xfrm>
              <a:off x="1676294" y="5955308"/>
              <a:ext cx="5511919" cy="369332"/>
            </a:xfrm>
            <a:prstGeom prst="rect">
              <a:avLst/>
            </a:prstGeom>
            <a:grpFill/>
          </p:spPr>
          <p:txBody>
            <a:bodyPr wrap="none" rtlCol="0">
              <a:spAutoFit/>
            </a:bodyPr>
            <a:lstStyle/>
            <a:p>
              <a:r>
                <a:rPr lang="en-US" dirty="0">
                  <a:solidFill>
                    <a:schemeClr val="bg1">
                      <a:lumMod val="65000"/>
                      <a:lumOff val="35000"/>
                    </a:schemeClr>
                  </a:solidFill>
                </a:rPr>
                <a:t>Yes, </a:t>
              </a:r>
              <a:r>
                <a:rPr lang="en-US" dirty="0" err="1">
                  <a:solidFill>
                    <a:schemeClr val="bg1">
                      <a:lumMod val="65000"/>
                      <a:lumOff val="35000"/>
                    </a:schemeClr>
                  </a:solidFill>
                </a:rPr>
                <a:t>Bisphenol</a:t>
              </a:r>
              <a:r>
                <a:rPr lang="en-US" dirty="0">
                  <a:solidFill>
                    <a:schemeClr val="bg1">
                      <a:lumMod val="65000"/>
                      <a:lumOff val="35000"/>
                    </a:schemeClr>
                  </a:solidFill>
                </a:rPr>
                <a:t>-A Does Enter the Body from Plastic Bottles</a:t>
              </a:r>
            </a:p>
          </p:txBody>
        </p:sp>
      </p:grpSp>
      <p:grpSp>
        <p:nvGrpSpPr>
          <p:cNvPr id="30" name="Group 29"/>
          <p:cNvGrpSpPr/>
          <p:nvPr/>
        </p:nvGrpSpPr>
        <p:grpSpPr>
          <a:xfrm rot="20561947">
            <a:off x="6973342" y="4556799"/>
            <a:ext cx="4694747" cy="1458501"/>
            <a:chOff x="-4765702" y="2044140"/>
            <a:chExt cx="4694747" cy="1458501"/>
          </a:xfrm>
          <a:solidFill>
            <a:schemeClr val="tx1"/>
          </a:solidFill>
        </p:grpSpPr>
        <p:sp>
          <p:nvSpPr>
            <p:cNvPr id="31" name="Rectangle 30"/>
            <p:cNvSpPr/>
            <p:nvPr/>
          </p:nvSpPr>
          <p:spPr>
            <a:xfrm>
              <a:off x="-4765702" y="2044140"/>
              <a:ext cx="4694747" cy="1458501"/>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pic>
          <p:nvPicPr>
            <p:cNvPr id="32" name="Picture 3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676045" y="2142305"/>
              <a:ext cx="4515432" cy="1005840"/>
            </a:xfrm>
            <a:prstGeom prst="rect">
              <a:avLst/>
            </a:prstGeom>
            <a:grpFill/>
          </p:spPr>
        </p:pic>
        <p:sp>
          <p:nvSpPr>
            <p:cNvPr id="33" name="TextBox 32"/>
            <p:cNvSpPr txBox="1"/>
            <p:nvPr/>
          </p:nvSpPr>
          <p:spPr>
            <a:xfrm>
              <a:off x="-4765702" y="3094572"/>
              <a:ext cx="4694747" cy="369332"/>
            </a:xfrm>
            <a:prstGeom prst="rect">
              <a:avLst/>
            </a:prstGeom>
            <a:noFill/>
          </p:spPr>
          <p:txBody>
            <a:bodyPr wrap="none" rtlCol="0">
              <a:spAutoFit/>
            </a:bodyPr>
            <a:lstStyle/>
            <a:p>
              <a:r>
                <a:rPr lang="en-US" dirty="0">
                  <a:solidFill>
                    <a:schemeClr val="bg1">
                      <a:lumMod val="65000"/>
                      <a:lumOff val="35000"/>
                    </a:schemeClr>
                  </a:solidFill>
                </a:rPr>
                <a:t>Household Dust Contains Highly Toxic Chemicals</a:t>
              </a:r>
            </a:p>
          </p:txBody>
        </p:sp>
      </p:grpSp>
      <p:grpSp>
        <p:nvGrpSpPr>
          <p:cNvPr id="34" name="Group 33"/>
          <p:cNvGrpSpPr/>
          <p:nvPr/>
        </p:nvGrpSpPr>
        <p:grpSpPr>
          <a:xfrm rot="650074">
            <a:off x="5535148" y="2554017"/>
            <a:ext cx="2493818" cy="616009"/>
            <a:chOff x="9631130" y="573081"/>
            <a:chExt cx="2493818" cy="616009"/>
          </a:xfrm>
          <a:solidFill>
            <a:schemeClr val="tx1"/>
          </a:solidFill>
        </p:grpSpPr>
        <p:sp>
          <p:nvSpPr>
            <p:cNvPr id="35" name="Rectangle 34"/>
            <p:cNvSpPr/>
            <p:nvPr/>
          </p:nvSpPr>
          <p:spPr>
            <a:xfrm>
              <a:off x="9631130" y="573081"/>
              <a:ext cx="2493818" cy="616009"/>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sp>
          <p:nvSpPr>
            <p:cNvPr id="37" name="TextBox 36"/>
            <p:cNvSpPr txBox="1"/>
            <p:nvPr/>
          </p:nvSpPr>
          <p:spPr>
            <a:xfrm>
              <a:off x="9644849" y="912091"/>
              <a:ext cx="2466381" cy="276999"/>
            </a:xfrm>
            <a:prstGeom prst="rect">
              <a:avLst/>
            </a:prstGeom>
            <a:noFill/>
            <a:ln>
              <a:noFill/>
            </a:ln>
          </p:spPr>
          <p:txBody>
            <a:bodyPr wrap="none" rtlCol="0">
              <a:spAutoFit/>
            </a:bodyPr>
            <a:lstStyle/>
            <a:p>
              <a:r>
                <a:rPr lang="en-US" sz="1200" dirty="0">
                  <a:solidFill>
                    <a:schemeClr val="bg1">
                      <a:lumMod val="65000"/>
                      <a:lumOff val="35000"/>
                    </a:schemeClr>
                  </a:solidFill>
                </a:rPr>
                <a:t>Oceans awash in toxic seas of plastic</a:t>
              </a:r>
            </a:p>
          </p:txBody>
        </p:sp>
        <p:pic>
          <p:nvPicPr>
            <p:cNvPr id="36" name="Picture 3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64545" y="642004"/>
              <a:ext cx="2426988" cy="370098"/>
            </a:xfrm>
            <a:prstGeom prst="rect">
              <a:avLst/>
            </a:prstGeom>
            <a:grpFill/>
            <a:ln>
              <a:noFill/>
            </a:ln>
          </p:spPr>
        </p:pic>
      </p:grpSp>
      <p:grpSp>
        <p:nvGrpSpPr>
          <p:cNvPr id="38" name="Group 37"/>
          <p:cNvGrpSpPr/>
          <p:nvPr/>
        </p:nvGrpSpPr>
        <p:grpSpPr>
          <a:xfrm>
            <a:off x="4655364" y="4916463"/>
            <a:ext cx="3085715" cy="1103677"/>
            <a:chOff x="9811129" y="1603718"/>
            <a:chExt cx="3085715" cy="1103677"/>
          </a:xfrm>
          <a:solidFill>
            <a:schemeClr val="tx1"/>
          </a:solidFill>
        </p:grpSpPr>
        <p:sp>
          <p:nvSpPr>
            <p:cNvPr id="39" name="Rectangle 38"/>
            <p:cNvSpPr/>
            <p:nvPr/>
          </p:nvSpPr>
          <p:spPr>
            <a:xfrm>
              <a:off x="9811129" y="1603718"/>
              <a:ext cx="3085715" cy="1103677"/>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pic>
          <p:nvPicPr>
            <p:cNvPr id="40" name="Picture 3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901209" y="1662110"/>
              <a:ext cx="2905554" cy="671948"/>
            </a:xfrm>
            <a:prstGeom prst="rect">
              <a:avLst/>
            </a:prstGeom>
            <a:grpFill/>
          </p:spPr>
        </p:pic>
        <p:sp>
          <p:nvSpPr>
            <p:cNvPr id="41" name="TextBox 40"/>
            <p:cNvSpPr txBox="1"/>
            <p:nvPr/>
          </p:nvSpPr>
          <p:spPr>
            <a:xfrm>
              <a:off x="10131921" y="2245730"/>
              <a:ext cx="2444131" cy="461665"/>
            </a:xfrm>
            <a:prstGeom prst="rect">
              <a:avLst/>
            </a:prstGeom>
            <a:noFill/>
          </p:spPr>
          <p:txBody>
            <a:bodyPr wrap="none" rtlCol="0">
              <a:spAutoFit/>
            </a:bodyPr>
            <a:lstStyle/>
            <a:p>
              <a:r>
                <a:rPr lang="en-US" sz="2400" dirty="0">
                  <a:solidFill>
                    <a:schemeClr val="bg1">
                      <a:lumMod val="65000"/>
                      <a:lumOff val="35000"/>
                    </a:schemeClr>
                  </a:solidFill>
                </a:rPr>
                <a:t>Chicago’s Toxic Air</a:t>
              </a:r>
            </a:p>
          </p:txBody>
        </p:sp>
      </p:grpSp>
    </p:spTree>
    <p:extLst>
      <p:ext uri="{BB962C8B-B14F-4D97-AF65-F5344CB8AC3E}">
        <p14:creationId xmlns:p14="http://schemas.microsoft.com/office/powerpoint/2010/main" val="33584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60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nodeType="afterEffect">
                                  <p:stCondLst>
                                    <p:cond delay="6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p:stCondLst>
                              <p:cond delay="1800"/>
                            </p:stCondLst>
                            <p:childTnLst>
                              <p:par>
                                <p:cTn id="17" presetID="1" presetClass="entr" presetSubtype="0" fill="hold" nodeType="afterEffect">
                                  <p:stCondLst>
                                    <p:cond delay="6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400"/>
                            </p:stCondLst>
                            <p:childTnLst>
                              <p:par>
                                <p:cTn id="20" presetID="1" presetClass="entr" presetSubtype="0" fill="hold" nodeType="afterEffect">
                                  <p:stCondLst>
                                    <p:cond delay="6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60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3600"/>
                            </p:stCondLst>
                            <p:childTnLst>
                              <p:par>
                                <p:cTn id="26" presetID="1" presetClass="entr" presetSubtype="0" fill="hold" nodeType="afterEffect">
                                  <p:stCondLst>
                                    <p:cond delay="60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4200"/>
                            </p:stCondLst>
                            <p:childTnLst>
                              <p:par>
                                <p:cTn id="29" presetID="1" presetClass="entr" presetSubtype="0" fill="hold" nodeType="afterEffect">
                                  <p:stCondLst>
                                    <p:cond delay="600"/>
                                  </p:stCondLst>
                                  <p:childTnLst>
                                    <p:set>
                                      <p:cBhvr>
                                        <p:cTn id="30" dur="1" fill="hold">
                                          <p:stCondLst>
                                            <p:cond delay="0"/>
                                          </p:stCondLst>
                                        </p:cTn>
                                        <p:tgtEl>
                                          <p:spTgt spid="38"/>
                                        </p:tgtEl>
                                        <p:attrNameLst>
                                          <p:attrName>style.visibility</p:attrName>
                                        </p:attrNameLst>
                                      </p:cBhvr>
                                      <p:to>
                                        <p:strVal val="visible"/>
                                      </p:to>
                                    </p:set>
                                  </p:childTnLst>
                                </p:cTn>
                              </p:par>
                            </p:childTnLst>
                          </p:cTn>
                        </p:par>
                        <p:par>
                          <p:cTn id="31" fill="hold">
                            <p:stCondLst>
                              <p:cond delay="4800"/>
                            </p:stCondLst>
                            <p:childTnLst>
                              <p:par>
                                <p:cTn id="32" presetID="1" presetClass="entr" presetSubtype="0" fill="hold" nodeType="afterEffect">
                                  <p:stCondLst>
                                    <p:cond delay="600"/>
                                  </p:stCondLst>
                                  <p:childTnLst>
                                    <p:set>
                                      <p:cBhvr>
                                        <p:cTn id="3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81801" y="1816902"/>
            <a:ext cx="2844985" cy="2619227"/>
            <a:chOff x="4913770" y="915649"/>
            <a:chExt cx="3254419" cy="2996171"/>
          </a:xfrm>
        </p:grpSpPr>
        <p:pic>
          <p:nvPicPr>
            <p:cNvPr id="440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3770" y="2384205"/>
              <a:ext cx="3254419" cy="152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0717" y="915649"/>
              <a:ext cx="3220524" cy="1068140"/>
            </a:xfrm>
            <a:prstGeom prst="rect">
              <a:avLst/>
            </a:prstGeom>
          </p:spPr>
        </p:pic>
      </p:grpSp>
      <p:sp>
        <p:nvSpPr>
          <p:cNvPr id="4" name="Rectangle 3"/>
          <p:cNvSpPr/>
          <p:nvPr/>
        </p:nvSpPr>
        <p:spPr>
          <a:xfrm>
            <a:off x="1506353" y="53247"/>
            <a:ext cx="5490862" cy="523220"/>
          </a:xfrm>
          <a:prstGeom prst="rect">
            <a:avLst/>
          </a:prstGeom>
        </p:spPr>
        <p:txBody>
          <a:bodyPr wrap="none">
            <a:spAutoFit/>
          </a:bodyPr>
          <a:lstStyle/>
          <a:p>
            <a:r>
              <a:rPr lang="en-US" sz="2800" dirty="0">
                <a:solidFill>
                  <a:srgbClr val="0000FF"/>
                </a:solidFill>
              </a:rPr>
              <a:t>Parkinson’s/ALS Disease Therapeutic</a:t>
            </a:r>
          </a:p>
        </p:txBody>
      </p:sp>
      <p:grpSp>
        <p:nvGrpSpPr>
          <p:cNvPr id="8" name="Group 7"/>
          <p:cNvGrpSpPr/>
          <p:nvPr/>
        </p:nvGrpSpPr>
        <p:grpSpPr>
          <a:xfrm>
            <a:off x="3488006" y="551367"/>
            <a:ext cx="2398888" cy="1181884"/>
            <a:chOff x="620066" y="2765913"/>
            <a:chExt cx="2811463" cy="1385152"/>
          </a:xfrm>
        </p:grpSpPr>
        <p:graphicFrame>
          <p:nvGraphicFramePr>
            <p:cNvPr id="6" name="Object 5"/>
            <p:cNvGraphicFramePr>
              <a:graphicFrameLocks noChangeAspect="1"/>
            </p:cNvGraphicFramePr>
            <p:nvPr>
              <p:extLst/>
            </p:nvPr>
          </p:nvGraphicFramePr>
          <p:xfrm>
            <a:off x="620066" y="2765913"/>
            <a:ext cx="2811463" cy="1382713"/>
          </p:xfrm>
          <a:graphic>
            <a:graphicData uri="http://schemas.openxmlformats.org/presentationml/2006/ole">
              <mc:AlternateContent xmlns:mc="http://schemas.openxmlformats.org/markup-compatibility/2006">
                <mc:Choice xmlns:v="urn:schemas-microsoft-com:vml" Requires="v">
                  <p:oleObj spid="_x0000_s98369" name="CS ChemDraw Drawing" r:id="rId5" imgW="2811274" imgH="1383219" progId="ChemDraw.Document.6.0">
                    <p:embed/>
                  </p:oleObj>
                </mc:Choice>
                <mc:Fallback>
                  <p:oleObj name="CS ChemDraw Drawing" r:id="rId5" imgW="2811274" imgH="1383219" progId="ChemDraw.Document.6.0">
                    <p:embed/>
                    <p:pic>
                      <p:nvPicPr>
                        <p:cNvPr id="6" name="Object 5"/>
                        <p:cNvPicPr/>
                        <p:nvPr/>
                      </p:nvPicPr>
                      <p:blipFill>
                        <a:blip r:embed="rId6"/>
                        <a:stretch>
                          <a:fillRect/>
                        </a:stretch>
                      </p:blipFill>
                      <p:spPr>
                        <a:xfrm>
                          <a:off x="620066" y="2765913"/>
                          <a:ext cx="2811463" cy="1382713"/>
                        </a:xfrm>
                        <a:prstGeom prst="rect">
                          <a:avLst/>
                        </a:prstGeom>
                      </p:spPr>
                    </p:pic>
                  </p:oleObj>
                </mc:Fallback>
              </mc:AlternateContent>
            </a:graphicData>
          </a:graphic>
        </p:graphicFrame>
        <p:sp>
          <p:nvSpPr>
            <p:cNvPr id="7" name="TextBox 6"/>
            <p:cNvSpPr txBox="1"/>
            <p:nvPr/>
          </p:nvSpPr>
          <p:spPr>
            <a:xfrm>
              <a:off x="1580047" y="3826426"/>
              <a:ext cx="877727" cy="324639"/>
            </a:xfrm>
            <a:prstGeom prst="rect">
              <a:avLst/>
            </a:prstGeom>
            <a:noFill/>
            <a:ln>
              <a:noFill/>
            </a:ln>
          </p:spPr>
          <p:txBody>
            <a:bodyPr wrap="none" rtlCol="0">
              <a:spAutoFit/>
            </a:bodyPr>
            <a:lstStyle/>
            <a:p>
              <a:r>
                <a:rPr lang="en-US" sz="1200" b="1" dirty="0"/>
                <a:t>Cu ATSM</a:t>
              </a:r>
            </a:p>
          </p:txBody>
        </p:sp>
      </p:grpSp>
      <p:sp>
        <p:nvSpPr>
          <p:cNvPr id="9" name="TextBox 8"/>
          <p:cNvSpPr txBox="1"/>
          <p:nvPr/>
        </p:nvSpPr>
        <p:spPr>
          <a:xfrm>
            <a:off x="2430212" y="2332155"/>
            <a:ext cx="3132870" cy="2462213"/>
          </a:xfrm>
          <a:prstGeom prst="rect">
            <a:avLst/>
          </a:prstGeom>
          <a:noFill/>
        </p:spPr>
        <p:txBody>
          <a:bodyPr wrap="square" rtlCol="0">
            <a:spAutoFit/>
          </a:bodyPr>
          <a:lstStyle/>
          <a:p>
            <a:pPr lvl="0"/>
            <a:r>
              <a:rPr lang="en-US" b="1" dirty="0"/>
              <a:t>“Metal Complexes and Methods of Treatment” </a:t>
            </a:r>
            <a:r>
              <a:rPr lang="en-US" dirty="0"/>
              <a:t>Warner, John C., </a:t>
            </a:r>
            <a:r>
              <a:rPr lang="en-US" dirty="0" err="1"/>
              <a:t>Chreuku</a:t>
            </a:r>
            <a:r>
              <a:rPr lang="en-US" dirty="0"/>
              <a:t>, Srinivasa R., Hari, Anitha; Norman, James J. PCT Int. Appl. WO 2015070177 Filed November 10, 2014. Published May 14, 2015.</a:t>
            </a:r>
          </a:p>
          <a:p>
            <a:endParaRPr lang="en-US" sz="1000" dirty="0"/>
          </a:p>
        </p:txBody>
      </p:sp>
      <p:grpSp>
        <p:nvGrpSpPr>
          <p:cNvPr id="20" name="Group 19"/>
          <p:cNvGrpSpPr/>
          <p:nvPr/>
        </p:nvGrpSpPr>
        <p:grpSpPr>
          <a:xfrm>
            <a:off x="2557035" y="4895851"/>
            <a:ext cx="2286000" cy="1281719"/>
            <a:chOff x="1033035" y="4895850"/>
            <a:chExt cx="2286000" cy="1281719"/>
          </a:xfrm>
        </p:grpSpPr>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3035" y="4895850"/>
              <a:ext cx="2286000" cy="666750"/>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21911" y="5562600"/>
              <a:ext cx="1708248" cy="614969"/>
            </a:xfrm>
            <a:prstGeom prst="rect">
              <a:avLst/>
            </a:prstGeom>
          </p:spPr>
        </p:pic>
      </p:grpSp>
      <p:pic>
        <p:nvPicPr>
          <p:cNvPr id="11" name="Picture 1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263160" y="4895851"/>
            <a:ext cx="5124046" cy="1772635"/>
          </a:xfrm>
          <a:prstGeom prst="rect">
            <a:avLst/>
          </a:prstGeom>
          <a:ln>
            <a:solidFill>
              <a:schemeClr val="tx1"/>
            </a:solidFill>
          </a:ln>
        </p:spPr>
      </p:pic>
      <p:grpSp>
        <p:nvGrpSpPr>
          <p:cNvPr id="17" name="Group 16">
            <a:extLst>
              <a:ext uri="{FF2B5EF4-FFF2-40B4-BE49-F238E27FC236}">
                <a16:creationId xmlns:a16="http://schemas.microsoft.com/office/drawing/2014/main" id="{2E201035-1496-442E-BDC9-0B3CF37FEA6D}"/>
              </a:ext>
            </a:extLst>
          </p:cNvPr>
          <p:cNvGrpSpPr/>
          <p:nvPr/>
        </p:nvGrpSpPr>
        <p:grpSpPr>
          <a:xfrm>
            <a:off x="6204689" y="796048"/>
            <a:ext cx="2476577" cy="707886"/>
            <a:chOff x="3225658" y="970660"/>
            <a:chExt cx="2476577" cy="707886"/>
          </a:xfrm>
        </p:grpSpPr>
        <p:grpSp>
          <p:nvGrpSpPr>
            <p:cNvPr id="13" name="Group 12">
              <a:extLst>
                <a:ext uri="{FF2B5EF4-FFF2-40B4-BE49-F238E27FC236}">
                  <a16:creationId xmlns:a16="http://schemas.microsoft.com/office/drawing/2014/main" id="{7CF9AA37-8718-4647-B939-8B8B807E28D8}"/>
                </a:ext>
              </a:extLst>
            </p:cNvPr>
            <p:cNvGrpSpPr/>
            <p:nvPr/>
          </p:nvGrpSpPr>
          <p:grpSpPr>
            <a:xfrm>
              <a:off x="3252355" y="970660"/>
              <a:ext cx="2449880" cy="707886"/>
              <a:chOff x="3252355" y="970660"/>
              <a:chExt cx="2449880" cy="707886"/>
            </a:xfrm>
          </p:grpSpPr>
          <p:sp>
            <p:nvSpPr>
              <p:cNvPr id="2" name="Arrow: Right 1">
                <a:extLst>
                  <a:ext uri="{FF2B5EF4-FFF2-40B4-BE49-F238E27FC236}">
                    <a16:creationId xmlns:a16="http://schemas.microsoft.com/office/drawing/2014/main" id="{27DD24A7-E33B-4107-97D7-10517229B9E0}"/>
                  </a:ext>
                </a:extLst>
              </p:cNvPr>
              <p:cNvSpPr/>
              <p:nvPr/>
            </p:nvSpPr>
            <p:spPr>
              <a:xfrm>
                <a:off x="3252355" y="1049482"/>
                <a:ext cx="599844" cy="581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8CEFF189-AA4F-4FFF-9BE3-3D02717B5313}"/>
                  </a:ext>
                </a:extLst>
              </p:cNvPr>
              <p:cNvSpPr txBox="1"/>
              <p:nvPr/>
            </p:nvSpPr>
            <p:spPr>
              <a:xfrm>
                <a:off x="4018184" y="970660"/>
                <a:ext cx="1684051" cy="707886"/>
              </a:xfrm>
              <a:prstGeom prst="rect">
                <a:avLst/>
              </a:prstGeom>
              <a:noFill/>
            </p:spPr>
            <p:txBody>
              <a:bodyPr wrap="none" rtlCol="0">
                <a:spAutoFit/>
              </a:bodyPr>
              <a:lstStyle/>
              <a:p>
                <a:pPr algn="ctr"/>
                <a:r>
                  <a:rPr lang="en-US" sz="2000" b="1" dirty="0"/>
                  <a:t>Increased </a:t>
                </a:r>
              </a:p>
              <a:p>
                <a:pPr algn="ctr"/>
                <a:r>
                  <a:rPr lang="en-US" sz="2000" b="1" dirty="0"/>
                  <a:t>Bioavailability</a:t>
                </a:r>
              </a:p>
            </p:txBody>
          </p:sp>
        </p:grpSp>
        <p:sp>
          <p:nvSpPr>
            <p:cNvPr id="15" name="TextBox 14">
              <a:extLst>
                <a:ext uri="{FF2B5EF4-FFF2-40B4-BE49-F238E27FC236}">
                  <a16:creationId xmlns:a16="http://schemas.microsoft.com/office/drawing/2014/main" id="{8F7C764D-FB03-43E3-9D84-BED1CBAD6FCA}"/>
                </a:ext>
              </a:extLst>
            </p:cNvPr>
            <p:cNvSpPr txBox="1"/>
            <p:nvPr/>
          </p:nvSpPr>
          <p:spPr>
            <a:xfrm>
              <a:off x="3225658" y="1154329"/>
              <a:ext cx="599844" cy="369332"/>
            </a:xfrm>
            <a:prstGeom prst="rect">
              <a:avLst/>
            </a:prstGeom>
            <a:noFill/>
          </p:spPr>
          <p:txBody>
            <a:bodyPr wrap="none" rtlCol="0">
              <a:spAutoFit/>
            </a:bodyPr>
            <a:lstStyle/>
            <a:p>
              <a:r>
                <a:rPr lang="en-US" dirty="0"/>
                <a:t>NCD</a:t>
              </a:r>
            </a:p>
          </p:txBody>
        </p:sp>
      </p:grpSp>
    </p:spTree>
    <p:extLst>
      <p:ext uri="{BB962C8B-B14F-4D97-AF65-F5344CB8AC3E}">
        <p14:creationId xmlns:p14="http://schemas.microsoft.com/office/powerpoint/2010/main" val="66806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ackgroundRemoval t="9483" b="89943" l="6609" r="95115">
                        <a14:foregroundMark x1="95402" y1="35632" x2="95402" y2="35632"/>
                        <a14:foregroundMark x1="6609" y1="39368" x2="6609" y2="39368"/>
                      </a14:backgroundRemoval>
                    </a14:imgEffect>
                  </a14:imgLayer>
                </a14:imgProps>
              </a:ext>
              <a:ext uri="{28A0092B-C50C-407E-A947-70E740481C1C}">
                <a14:useLocalDpi xmlns:a14="http://schemas.microsoft.com/office/drawing/2010/main"/>
              </a:ext>
            </a:extLst>
          </a:blip>
          <a:stretch>
            <a:fillRect/>
          </a:stretch>
        </p:blipFill>
        <p:spPr>
          <a:xfrm>
            <a:off x="5416482" y="3049975"/>
            <a:ext cx="1445699" cy="1445699"/>
          </a:xfrm>
          <a:prstGeom prst="rect">
            <a:avLst/>
          </a:prstGeom>
        </p:spPr>
      </p:pic>
      <p:pic>
        <p:nvPicPr>
          <p:cNvPr id="20" name="Picture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129010" y="2129369"/>
            <a:ext cx="2089216" cy="2376150"/>
          </a:xfrm>
          <a:prstGeom prst="rect">
            <a:avLst/>
          </a:prstGeom>
        </p:spPr>
      </p:pic>
      <p:sp>
        <p:nvSpPr>
          <p:cNvPr id="4" name="Rectangle 3"/>
          <p:cNvSpPr/>
          <p:nvPr/>
        </p:nvSpPr>
        <p:spPr>
          <a:xfrm>
            <a:off x="1524000" y="8621"/>
            <a:ext cx="9144000" cy="4395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800" dirty="0">
                <a:solidFill>
                  <a:srgbClr val="0000FF"/>
                </a:solidFill>
                <a:ea typeface="ＭＳ Ｐゴシック" charset="0"/>
              </a:rPr>
              <a:t>Construction Materials: Asphalt Paving</a:t>
            </a:r>
          </a:p>
        </p:txBody>
      </p:sp>
      <p:sp>
        <p:nvSpPr>
          <p:cNvPr id="2" name="TextBox 1"/>
          <p:cNvSpPr txBox="1"/>
          <p:nvPr/>
        </p:nvSpPr>
        <p:spPr>
          <a:xfrm>
            <a:off x="5416481" y="2420255"/>
            <a:ext cx="1245854" cy="369332"/>
          </a:xfrm>
          <a:prstGeom prst="rect">
            <a:avLst/>
          </a:prstGeom>
          <a:noFill/>
        </p:spPr>
        <p:txBody>
          <a:bodyPr wrap="none" rtlCol="0">
            <a:spAutoFit/>
          </a:bodyPr>
          <a:lstStyle/>
          <a:p>
            <a:r>
              <a:rPr lang="en-US" dirty="0"/>
              <a:t>17</a:t>
            </a:r>
            <a:r>
              <a:rPr lang="en-US" baseline="30000" dirty="0"/>
              <a:t>o</a:t>
            </a:r>
            <a:r>
              <a:rPr lang="en-US" dirty="0"/>
              <a:t>F (-8</a:t>
            </a:r>
            <a:r>
              <a:rPr lang="en-US" baseline="30000" dirty="0"/>
              <a:t>o</a:t>
            </a:r>
            <a:r>
              <a:rPr lang="en-US" dirty="0"/>
              <a:t>C) </a:t>
            </a:r>
          </a:p>
        </p:txBody>
      </p:sp>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8032812" y="2269302"/>
            <a:ext cx="2044193" cy="2218262"/>
          </a:xfrm>
          <a:prstGeom prst="rect">
            <a:avLst/>
          </a:prstGeom>
        </p:spPr>
      </p:pic>
      <p:pic>
        <p:nvPicPr>
          <p:cNvPr id="10" name="Picture 9" descr="IMG_3750.jpe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41419" y="4491413"/>
            <a:ext cx="7391400" cy="1684553"/>
          </a:xfrm>
          <a:prstGeom prst="rect">
            <a:avLst/>
          </a:prstGeom>
        </p:spPr>
      </p:pic>
      <p:pic>
        <p:nvPicPr>
          <p:cNvPr id="15" name="Picture 14" descr="CA Logo.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59957" y="6266848"/>
            <a:ext cx="2196826" cy="455463"/>
          </a:xfrm>
          <a:prstGeom prst="rect">
            <a:avLst/>
          </a:prstGeom>
        </p:spPr>
      </p:pic>
      <p:sp>
        <p:nvSpPr>
          <p:cNvPr id="16" name="TextBox 15"/>
          <p:cNvSpPr txBox="1"/>
          <p:nvPr/>
        </p:nvSpPr>
        <p:spPr>
          <a:xfrm>
            <a:off x="1524001" y="6407214"/>
            <a:ext cx="6098747" cy="415498"/>
          </a:xfrm>
          <a:prstGeom prst="rect">
            <a:avLst/>
          </a:prstGeom>
          <a:noFill/>
        </p:spPr>
        <p:txBody>
          <a:bodyPr wrap="square" rtlCol="0">
            <a:spAutoFit/>
          </a:bodyPr>
          <a:lstStyle/>
          <a:p>
            <a:pPr lvl="0"/>
            <a:r>
              <a:rPr lang="en-US" sz="1050" b="1" dirty="0"/>
              <a:t>“Asphalt Binder Additive Compositions and Related Materials” </a:t>
            </a:r>
            <a:r>
              <a:rPr lang="en-US" sz="1050" dirty="0"/>
              <a:t>Warner, John C., Muollo, Laura R.; Walker, Rowan L., Bianchini, J. R. PCT Int. Appl. WO 2015070180. Filed November 10, 2014. Published May 14, 2015.</a:t>
            </a:r>
          </a:p>
        </p:txBody>
      </p:sp>
      <p:grpSp>
        <p:nvGrpSpPr>
          <p:cNvPr id="7" name="Group 6"/>
          <p:cNvGrpSpPr/>
          <p:nvPr/>
        </p:nvGrpSpPr>
        <p:grpSpPr>
          <a:xfrm>
            <a:off x="9793404" y="5774161"/>
            <a:ext cx="821959" cy="968131"/>
            <a:chOff x="8229059" y="4545235"/>
            <a:chExt cx="821959" cy="968131"/>
          </a:xfrm>
        </p:grpSpPr>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29059" y="4545235"/>
              <a:ext cx="821959" cy="879770"/>
            </a:xfrm>
            <a:prstGeom prst="rect">
              <a:avLst/>
            </a:prstGeom>
          </p:spPr>
        </p:pic>
        <p:sp>
          <p:nvSpPr>
            <p:cNvPr id="25" name="TextBox 24"/>
            <p:cNvSpPr txBox="1"/>
            <p:nvPr/>
          </p:nvSpPr>
          <p:spPr>
            <a:xfrm>
              <a:off x="8318412" y="5236367"/>
              <a:ext cx="643253" cy="276999"/>
            </a:xfrm>
            <a:prstGeom prst="rect">
              <a:avLst/>
            </a:prstGeom>
            <a:noFill/>
          </p:spPr>
          <p:txBody>
            <a:bodyPr wrap="none" rtlCol="0">
              <a:spAutoFit/>
            </a:bodyPr>
            <a:lstStyle/>
            <a:p>
              <a:r>
                <a:rPr lang="en-US" sz="1200" b="1" dirty="0"/>
                <a:t>Delta-S</a:t>
              </a:r>
            </a:p>
          </p:txBody>
        </p:sp>
      </p:grpSp>
      <p:sp>
        <p:nvSpPr>
          <p:cNvPr id="18" name="TextBox 17"/>
          <p:cNvSpPr txBox="1"/>
          <p:nvPr/>
        </p:nvSpPr>
        <p:spPr>
          <a:xfrm>
            <a:off x="5029201" y="2742463"/>
            <a:ext cx="2305055" cy="369332"/>
          </a:xfrm>
          <a:prstGeom prst="rect">
            <a:avLst/>
          </a:prstGeom>
          <a:noFill/>
        </p:spPr>
        <p:txBody>
          <a:bodyPr wrap="none" rtlCol="0">
            <a:spAutoFit/>
          </a:bodyPr>
          <a:lstStyle/>
          <a:p>
            <a:r>
              <a:rPr lang="en-US" dirty="0"/>
              <a:t>70% Recycled Material</a:t>
            </a:r>
          </a:p>
        </p:txBody>
      </p:sp>
      <p:sp>
        <p:nvSpPr>
          <p:cNvPr id="3" name="TextBox 2"/>
          <p:cNvSpPr txBox="1"/>
          <p:nvPr/>
        </p:nvSpPr>
        <p:spPr>
          <a:xfrm>
            <a:off x="2006632" y="2185569"/>
            <a:ext cx="2333972" cy="307777"/>
          </a:xfrm>
          <a:prstGeom prst="rect">
            <a:avLst/>
          </a:prstGeom>
          <a:noFill/>
        </p:spPr>
        <p:txBody>
          <a:bodyPr wrap="none" rtlCol="0">
            <a:spAutoFit/>
          </a:bodyPr>
          <a:lstStyle/>
          <a:p>
            <a:r>
              <a:rPr lang="en-US" sz="1400" b="1" dirty="0"/>
              <a:t>Monday, November 25, 2013</a:t>
            </a:r>
          </a:p>
        </p:txBody>
      </p:sp>
      <p:pic>
        <p:nvPicPr>
          <p:cNvPr id="19" name="Picture 18">
            <a:extLst>
              <a:ext uri="{FF2B5EF4-FFF2-40B4-BE49-F238E27FC236}">
                <a16:creationId xmlns:a16="http://schemas.microsoft.com/office/drawing/2014/main" id="{436891A9-492E-4C71-A3E0-198F546ADB4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5264" y="441464"/>
            <a:ext cx="3591008" cy="1774488"/>
          </a:xfrm>
          <a:prstGeom prst="rect">
            <a:avLst/>
          </a:prstGeom>
        </p:spPr>
      </p:pic>
      <p:pic>
        <p:nvPicPr>
          <p:cNvPr id="17" name="Picture 16">
            <a:extLst>
              <a:ext uri="{FF2B5EF4-FFF2-40B4-BE49-F238E27FC236}">
                <a16:creationId xmlns:a16="http://schemas.microsoft.com/office/drawing/2014/main" id="{C5646E34-5F3B-436B-9F58-B869DDB8011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875264" y="441464"/>
            <a:ext cx="3591008" cy="1774488"/>
          </a:xfrm>
          <a:prstGeom prst="rect">
            <a:avLst/>
          </a:prstGeom>
        </p:spPr>
      </p:pic>
      <p:pic>
        <p:nvPicPr>
          <p:cNvPr id="22" name="Picture 21">
            <a:extLst>
              <a:ext uri="{FF2B5EF4-FFF2-40B4-BE49-F238E27FC236}">
                <a16:creationId xmlns:a16="http://schemas.microsoft.com/office/drawing/2014/main" id="{637F88FC-2B38-4E79-BC08-6C591F49198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937168" y="457253"/>
            <a:ext cx="1832290" cy="1758700"/>
          </a:xfrm>
          <a:prstGeom prst="rect">
            <a:avLst/>
          </a:prstGeom>
        </p:spPr>
      </p:pic>
      <p:pic>
        <p:nvPicPr>
          <p:cNvPr id="23" name="Picture 22">
            <a:extLst>
              <a:ext uri="{FF2B5EF4-FFF2-40B4-BE49-F238E27FC236}">
                <a16:creationId xmlns:a16="http://schemas.microsoft.com/office/drawing/2014/main" id="{27997858-D07B-46BA-8C54-1B0BD97AF6D5}"/>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627194" y="457253"/>
            <a:ext cx="3204168" cy="1758699"/>
          </a:xfrm>
          <a:prstGeom prst="rect">
            <a:avLst/>
          </a:prstGeom>
        </p:spPr>
      </p:pic>
    </p:spTree>
    <p:extLst>
      <p:ext uri="{BB962C8B-B14F-4D97-AF65-F5344CB8AC3E}">
        <p14:creationId xmlns:p14="http://schemas.microsoft.com/office/powerpoint/2010/main" val="131575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3000"/>
                                        <p:tgtEl>
                                          <p:spTgt spid="17"/>
                                        </p:tgtEl>
                                      </p:cBhvr>
                                    </p:animEffect>
                                    <p:set>
                                      <p:cBhvr>
                                        <p:cTn id="15" dur="1" fill="hold">
                                          <p:stCondLst>
                                            <p:cond delay="2999"/>
                                          </p:stCondLst>
                                        </p:cTn>
                                        <p:tgtEl>
                                          <p:spTgt spid="1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8"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4538833" y="4784254"/>
            <a:ext cx="5533697" cy="1387365"/>
          </a:xfrm>
          <a:custGeom>
            <a:avLst/>
            <a:gdLst>
              <a:gd name="connsiteX0" fmla="*/ 189186 w 4493172"/>
              <a:gd name="connsiteY0" fmla="*/ 1355834 h 1387365"/>
              <a:gd name="connsiteX1" fmla="*/ 4493172 w 4493172"/>
              <a:gd name="connsiteY1" fmla="*/ 1371600 h 1387365"/>
              <a:gd name="connsiteX2" fmla="*/ 4303986 w 4493172"/>
              <a:gd name="connsiteY2" fmla="*/ 882869 h 1387365"/>
              <a:gd name="connsiteX3" fmla="*/ 4193628 w 4493172"/>
              <a:gd name="connsiteY3" fmla="*/ 914400 h 1387365"/>
              <a:gd name="connsiteX4" fmla="*/ 4035972 w 4493172"/>
              <a:gd name="connsiteY4" fmla="*/ 677917 h 1387365"/>
              <a:gd name="connsiteX5" fmla="*/ 3862552 w 4493172"/>
              <a:gd name="connsiteY5" fmla="*/ 677917 h 1387365"/>
              <a:gd name="connsiteX6" fmla="*/ 3704897 w 4493172"/>
              <a:gd name="connsiteY6" fmla="*/ 378372 h 1387365"/>
              <a:gd name="connsiteX7" fmla="*/ 3499945 w 4493172"/>
              <a:gd name="connsiteY7" fmla="*/ 394138 h 1387365"/>
              <a:gd name="connsiteX8" fmla="*/ 3168869 w 4493172"/>
              <a:gd name="connsiteY8" fmla="*/ 157655 h 1387365"/>
              <a:gd name="connsiteX9" fmla="*/ 2916621 w 4493172"/>
              <a:gd name="connsiteY9" fmla="*/ 204952 h 1387365"/>
              <a:gd name="connsiteX10" fmla="*/ 2191407 w 4493172"/>
              <a:gd name="connsiteY10" fmla="*/ 0 h 1387365"/>
              <a:gd name="connsiteX11" fmla="*/ 2049517 w 4493172"/>
              <a:gd name="connsiteY11" fmla="*/ 94593 h 1387365"/>
              <a:gd name="connsiteX12" fmla="*/ 1560786 w 4493172"/>
              <a:gd name="connsiteY12" fmla="*/ 15765 h 1387365"/>
              <a:gd name="connsiteX13" fmla="*/ 1481959 w 4493172"/>
              <a:gd name="connsiteY13" fmla="*/ 283779 h 1387365"/>
              <a:gd name="connsiteX14" fmla="*/ 977462 w 4493172"/>
              <a:gd name="connsiteY14" fmla="*/ 551793 h 1387365"/>
              <a:gd name="connsiteX15" fmla="*/ 677917 w 4493172"/>
              <a:gd name="connsiteY15" fmla="*/ 599090 h 1387365"/>
              <a:gd name="connsiteX16" fmla="*/ 646386 w 4493172"/>
              <a:gd name="connsiteY16" fmla="*/ 867103 h 1387365"/>
              <a:gd name="connsiteX17" fmla="*/ 189186 w 4493172"/>
              <a:gd name="connsiteY17" fmla="*/ 1040524 h 1387365"/>
              <a:gd name="connsiteX18" fmla="*/ 204952 w 4493172"/>
              <a:gd name="connsiteY18" fmla="*/ 1245476 h 1387365"/>
              <a:gd name="connsiteX19" fmla="*/ 0 w 4493172"/>
              <a:gd name="connsiteY19" fmla="*/ 1387365 h 1387365"/>
              <a:gd name="connsiteX20" fmla="*/ 189186 w 4493172"/>
              <a:gd name="connsiteY20" fmla="*/ 1355834 h 138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93172" h="1387365">
                <a:moveTo>
                  <a:pt x="189186" y="1355834"/>
                </a:moveTo>
                <a:lnTo>
                  <a:pt x="4493172" y="1371600"/>
                </a:lnTo>
                <a:lnTo>
                  <a:pt x="4303986" y="882869"/>
                </a:lnTo>
                <a:lnTo>
                  <a:pt x="4193628" y="914400"/>
                </a:lnTo>
                <a:lnTo>
                  <a:pt x="4035972" y="677917"/>
                </a:lnTo>
                <a:lnTo>
                  <a:pt x="3862552" y="677917"/>
                </a:lnTo>
                <a:lnTo>
                  <a:pt x="3704897" y="378372"/>
                </a:lnTo>
                <a:lnTo>
                  <a:pt x="3499945" y="394138"/>
                </a:lnTo>
                <a:lnTo>
                  <a:pt x="3168869" y="157655"/>
                </a:lnTo>
                <a:lnTo>
                  <a:pt x="2916621" y="204952"/>
                </a:lnTo>
                <a:lnTo>
                  <a:pt x="2191407" y="0"/>
                </a:lnTo>
                <a:lnTo>
                  <a:pt x="2049517" y="94593"/>
                </a:lnTo>
                <a:lnTo>
                  <a:pt x="1560786" y="15765"/>
                </a:lnTo>
                <a:lnTo>
                  <a:pt x="1481959" y="283779"/>
                </a:lnTo>
                <a:lnTo>
                  <a:pt x="977462" y="551793"/>
                </a:lnTo>
                <a:lnTo>
                  <a:pt x="677917" y="599090"/>
                </a:lnTo>
                <a:lnTo>
                  <a:pt x="646386" y="867103"/>
                </a:lnTo>
                <a:lnTo>
                  <a:pt x="189186" y="1040524"/>
                </a:lnTo>
                <a:lnTo>
                  <a:pt x="204952" y="1245476"/>
                </a:lnTo>
                <a:lnTo>
                  <a:pt x="0" y="1387365"/>
                </a:lnTo>
                <a:lnTo>
                  <a:pt x="189186" y="1355834"/>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740965" y="1860334"/>
            <a:ext cx="1765737" cy="3294993"/>
            <a:chOff x="1954920" y="2096814"/>
            <a:chExt cx="1765737" cy="3294993"/>
          </a:xfrm>
        </p:grpSpPr>
        <p:grpSp>
          <p:nvGrpSpPr>
            <p:cNvPr id="13" name="Group 12"/>
            <p:cNvGrpSpPr/>
            <p:nvPr/>
          </p:nvGrpSpPr>
          <p:grpSpPr>
            <a:xfrm>
              <a:off x="1954920" y="2096814"/>
              <a:ext cx="1765737" cy="3294993"/>
              <a:chOff x="3216166" y="1954924"/>
              <a:chExt cx="1765737" cy="3294993"/>
            </a:xfrm>
          </p:grpSpPr>
          <p:sp>
            <p:nvSpPr>
              <p:cNvPr id="2" name="Oval 1"/>
              <p:cNvSpPr/>
              <p:nvPr/>
            </p:nvSpPr>
            <p:spPr>
              <a:xfrm>
                <a:off x="3626069" y="1954924"/>
                <a:ext cx="756745" cy="80404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stCxn id="2" idx="4"/>
              </p:cNvCxnSpPr>
              <p:nvPr/>
            </p:nvCxnSpPr>
            <p:spPr>
              <a:xfrm>
                <a:off x="4004442" y="2758966"/>
                <a:ext cx="0" cy="13400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52648" y="3294993"/>
                <a:ext cx="1529255" cy="472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16166" y="4099034"/>
                <a:ext cx="788275" cy="11508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04442" y="4099034"/>
                <a:ext cx="740979" cy="11508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2191402" y="3436882"/>
              <a:ext cx="0" cy="520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6254" y="1420712"/>
            <a:ext cx="1002733" cy="1527800"/>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00000" flipH="1">
            <a:off x="5708969" y="2821467"/>
            <a:ext cx="4852947" cy="2450954"/>
          </a:xfrm>
          <a:prstGeom prst="rect">
            <a:avLst/>
          </a:prstGeom>
          <a:ln>
            <a:noFill/>
          </a:ln>
        </p:spPr>
      </p:pic>
      <p:grpSp>
        <p:nvGrpSpPr>
          <p:cNvPr id="38" name="Group 37"/>
          <p:cNvGrpSpPr/>
          <p:nvPr/>
        </p:nvGrpSpPr>
        <p:grpSpPr>
          <a:xfrm>
            <a:off x="6015750" y="4768486"/>
            <a:ext cx="3075479" cy="1119352"/>
            <a:chOff x="4491747" y="4768486"/>
            <a:chExt cx="3075479" cy="1119352"/>
          </a:xfrm>
        </p:grpSpPr>
        <p:sp>
          <p:nvSpPr>
            <p:cNvPr id="22" name="Freeform 21"/>
            <p:cNvSpPr/>
            <p:nvPr/>
          </p:nvSpPr>
          <p:spPr>
            <a:xfrm>
              <a:off x="4491747" y="4768486"/>
              <a:ext cx="1119352" cy="1119352"/>
            </a:xfrm>
            <a:custGeom>
              <a:avLst/>
              <a:gdLst>
                <a:gd name="connsiteX0" fmla="*/ 772511 w 1119352"/>
                <a:gd name="connsiteY0" fmla="*/ 0 h 1119352"/>
                <a:gd name="connsiteX1" fmla="*/ 772511 w 1119352"/>
                <a:gd name="connsiteY1" fmla="*/ 0 h 1119352"/>
                <a:gd name="connsiteX2" fmla="*/ 914400 w 1119352"/>
                <a:gd name="connsiteY2" fmla="*/ 31531 h 1119352"/>
                <a:gd name="connsiteX3" fmla="*/ 961697 w 1119352"/>
                <a:gd name="connsiteY3" fmla="*/ 47297 h 1119352"/>
                <a:gd name="connsiteX4" fmla="*/ 1119352 w 1119352"/>
                <a:gd name="connsiteY4" fmla="*/ 47297 h 1119352"/>
                <a:gd name="connsiteX5" fmla="*/ 945931 w 1119352"/>
                <a:gd name="connsiteY5" fmla="*/ 867104 h 1119352"/>
                <a:gd name="connsiteX6" fmla="*/ 220717 w 1119352"/>
                <a:gd name="connsiteY6" fmla="*/ 1119352 h 1119352"/>
                <a:gd name="connsiteX7" fmla="*/ 0 w 1119352"/>
                <a:gd name="connsiteY7" fmla="*/ 882869 h 1119352"/>
                <a:gd name="connsiteX8" fmla="*/ 630621 w 1119352"/>
                <a:gd name="connsiteY8" fmla="*/ 583324 h 1119352"/>
                <a:gd name="connsiteX9" fmla="*/ 772511 w 1119352"/>
                <a:gd name="connsiteY9" fmla="*/ 0 h 111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9352" h="1119352">
                  <a:moveTo>
                    <a:pt x="772511" y="0"/>
                  </a:moveTo>
                  <a:lnTo>
                    <a:pt x="772511" y="0"/>
                  </a:lnTo>
                  <a:cubicBezTo>
                    <a:pt x="819807" y="10510"/>
                    <a:pt x="867397" y="19780"/>
                    <a:pt x="914400" y="31531"/>
                  </a:cubicBezTo>
                  <a:cubicBezTo>
                    <a:pt x="930522" y="35562"/>
                    <a:pt x="945127" y="46022"/>
                    <a:pt x="961697" y="47297"/>
                  </a:cubicBezTo>
                  <a:cubicBezTo>
                    <a:pt x="1014094" y="51328"/>
                    <a:pt x="1066800" y="47297"/>
                    <a:pt x="1119352" y="47297"/>
                  </a:cubicBezTo>
                  <a:lnTo>
                    <a:pt x="945931" y="867104"/>
                  </a:lnTo>
                  <a:lnTo>
                    <a:pt x="220717" y="1119352"/>
                  </a:lnTo>
                  <a:lnTo>
                    <a:pt x="0" y="882869"/>
                  </a:lnTo>
                  <a:lnTo>
                    <a:pt x="630621" y="583324"/>
                  </a:lnTo>
                  <a:lnTo>
                    <a:pt x="772511" y="0"/>
                  </a:lnTo>
                  <a:close/>
                </a:path>
              </a:pathLst>
            </a:cu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6447874" y="4768486"/>
              <a:ext cx="1119352" cy="1119352"/>
            </a:xfrm>
            <a:custGeom>
              <a:avLst/>
              <a:gdLst>
                <a:gd name="connsiteX0" fmla="*/ 772511 w 1119352"/>
                <a:gd name="connsiteY0" fmla="*/ 0 h 1119352"/>
                <a:gd name="connsiteX1" fmla="*/ 772511 w 1119352"/>
                <a:gd name="connsiteY1" fmla="*/ 0 h 1119352"/>
                <a:gd name="connsiteX2" fmla="*/ 914400 w 1119352"/>
                <a:gd name="connsiteY2" fmla="*/ 31531 h 1119352"/>
                <a:gd name="connsiteX3" fmla="*/ 961697 w 1119352"/>
                <a:gd name="connsiteY3" fmla="*/ 47297 h 1119352"/>
                <a:gd name="connsiteX4" fmla="*/ 1119352 w 1119352"/>
                <a:gd name="connsiteY4" fmla="*/ 47297 h 1119352"/>
                <a:gd name="connsiteX5" fmla="*/ 945931 w 1119352"/>
                <a:gd name="connsiteY5" fmla="*/ 867104 h 1119352"/>
                <a:gd name="connsiteX6" fmla="*/ 220717 w 1119352"/>
                <a:gd name="connsiteY6" fmla="*/ 1119352 h 1119352"/>
                <a:gd name="connsiteX7" fmla="*/ 0 w 1119352"/>
                <a:gd name="connsiteY7" fmla="*/ 882869 h 1119352"/>
                <a:gd name="connsiteX8" fmla="*/ 630621 w 1119352"/>
                <a:gd name="connsiteY8" fmla="*/ 583324 h 1119352"/>
                <a:gd name="connsiteX9" fmla="*/ 772511 w 1119352"/>
                <a:gd name="connsiteY9" fmla="*/ 0 h 111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9352" h="1119352">
                  <a:moveTo>
                    <a:pt x="772511" y="0"/>
                  </a:moveTo>
                  <a:lnTo>
                    <a:pt x="772511" y="0"/>
                  </a:lnTo>
                  <a:cubicBezTo>
                    <a:pt x="819807" y="10510"/>
                    <a:pt x="867397" y="19780"/>
                    <a:pt x="914400" y="31531"/>
                  </a:cubicBezTo>
                  <a:cubicBezTo>
                    <a:pt x="930522" y="35562"/>
                    <a:pt x="945127" y="46022"/>
                    <a:pt x="961697" y="47297"/>
                  </a:cubicBezTo>
                  <a:cubicBezTo>
                    <a:pt x="1014094" y="51328"/>
                    <a:pt x="1066800" y="47297"/>
                    <a:pt x="1119352" y="47297"/>
                  </a:cubicBezTo>
                  <a:lnTo>
                    <a:pt x="945931" y="867104"/>
                  </a:lnTo>
                  <a:lnTo>
                    <a:pt x="220717" y="1119352"/>
                  </a:lnTo>
                  <a:lnTo>
                    <a:pt x="0" y="882869"/>
                  </a:lnTo>
                  <a:lnTo>
                    <a:pt x="630621" y="583324"/>
                  </a:lnTo>
                  <a:lnTo>
                    <a:pt x="772511" y="0"/>
                  </a:lnTo>
                  <a:close/>
                </a:path>
              </a:pathLst>
            </a:cu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23"/>
          <p:cNvSpPr/>
          <p:nvPr/>
        </p:nvSpPr>
        <p:spPr>
          <a:xfrm>
            <a:off x="6811906" y="1245476"/>
            <a:ext cx="2175642" cy="851338"/>
          </a:xfrm>
          <a:custGeom>
            <a:avLst/>
            <a:gdLst>
              <a:gd name="connsiteX0" fmla="*/ 299545 w 2175642"/>
              <a:gd name="connsiteY0" fmla="*/ 851338 h 851338"/>
              <a:gd name="connsiteX1" fmla="*/ 2175642 w 2175642"/>
              <a:gd name="connsiteY1" fmla="*/ 851338 h 851338"/>
              <a:gd name="connsiteX2" fmla="*/ 2175642 w 2175642"/>
              <a:gd name="connsiteY2" fmla="*/ 756745 h 851338"/>
              <a:gd name="connsiteX3" fmla="*/ 1324304 w 2175642"/>
              <a:gd name="connsiteY3" fmla="*/ 709448 h 851338"/>
              <a:gd name="connsiteX4" fmla="*/ 1229711 w 2175642"/>
              <a:gd name="connsiteY4" fmla="*/ 126124 h 851338"/>
              <a:gd name="connsiteX5" fmla="*/ 394138 w 2175642"/>
              <a:gd name="connsiteY5" fmla="*/ 0 h 851338"/>
              <a:gd name="connsiteX6" fmla="*/ 0 w 2175642"/>
              <a:gd name="connsiteY6" fmla="*/ 646386 h 851338"/>
              <a:gd name="connsiteX7" fmla="*/ 299545 w 2175642"/>
              <a:gd name="connsiteY7" fmla="*/ 851338 h 8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5642" h="851338">
                <a:moveTo>
                  <a:pt x="299545" y="851338"/>
                </a:moveTo>
                <a:lnTo>
                  <a:pt x="2175642" y="851338"/>
                </a:lnTo>
                <a:lnTo>
                  <a:pt x="2175642" y="756745"/>
                </a:lnTo>
                <a:lnTo>
                  <a:pt x="1324304" y="709448"/>
                </a:lnTo>
                <a:lnTo>
                  <a:pt x="1229711" y="126124"/>
                </a:lnTo>
                <a:lnTo>
                  <a:pt x="394138" y="0"/>
                </a:lnTo>
                <a:lnTo>
                  <a:pt x="0" y="646386"/>
                </a:lnTo>
                <a:lnTo>
                  <a:pt x="299545" y="851338"/>
                </a:lnTo>
                <a:close/>
              </a:path>
            </a:pathLst>
          </a:cu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089467">
            <a:off x="8430674" y="2766851"/>
            <a:ext cx="453587" cy="867103"/>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5715" y="266851"/>
            <a:ext cx="1384212" cy="1107370"/>
          </a:xfrm>
          <a:prstGeom prst="rect">
            <a:avLst/>
          </a:prstGeom>
        </p:spPr>
      </p:pic>
      <p:pic>
        <p:nvPicPr>
          <p:cNvPr id="29" name="Picture 2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80618" y="1236359"/>
            <a:ext cx="1738421" cy="1151704"/>
          </a:xfrm>
          <a:prstGeom prst="rect">
            <a:avLst/>
          </a:prstGeom>
        </p:spPr>
      </p:pic>
      <p:pic>
        <p:nvPicPr>
          <p:cNvPr id="30" name="Picture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00222" y="2149052"/>
            <a:ext cx="1133344" cy="1700016"/>
          </a:xfrm>
          <a:prstGeom prst="rect">
            <a:avLst/>
          </a:prstGeom>
        </p:spPr>
      </p:pic>
      <p:pic>
        <p:nvPicPr>
          <p:cNvPr id="31" name="Picture 3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28168" y="1634391"/>
            <a:ext cx="1133344" cy="1700016"/>
          </a:xfrm>
          <a:prstGeom prst="rect">
            <a:avLst/>
          </a:prstGeom>
        </p:spPr>
      </p:pic>
      <p:pic>
        <p:nvPicPr>
          <p:cNvPr id="32" name="Picture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0942" y="2484399"/>
            <a:ext cx="1133344" cy="1700016"/>
          </a:xfrm>
          <a:prstGeom prst="rect">
            <a:avLst/>
          </a:prstGeom>
        </p:spPr>
      </p:pic>
      <p:grpSp>
        <p:nvGrpSpPr>
          <p:cNvPr id="37" name="Group 36"/>
          <p:cNvGrpSpPr/>
          <p:nvPr/>
        </p:nvGrpSpPr>
        <p:grpSpPr>
          <a:xfrm>
            <a:off x="1316351" y="32960"/>
            <a:ext cx="6616170" cy="4077982"/>
            <a:chOff x="-207649" y="32960"/>
            <a:chExt cx="6616170" cy="4077982"/>
          </a:xfrm>
          <a:noFill/>
        </p:grpSpPr>
        <p:sp>
          <p:nvSpPr>
            <p:cNvPr id="33" name="Oval 32"/>
            <p:cNvSpPr/>
            <p:nvPr/>
          </p:nvSpPr>
          <p:spPr>
            <a:xfrm>
              <a:off x="5914749" y="1245476"/>
              <a:ext cx="493772" cy="27819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305254" y="762984"/>
              <a:ext cx="952847" cy="53684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832604" y="32960"/>
              <a:ext cx="2135899" cy="120339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0561330">
              <a:off x="-207649" y="187163"/>
              <a:ext cx="5518380" cy="392377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84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524000" y="0"/>
            <a:ext cx="528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2800" dirty="0">
                <a:solidFill>
                  <a:srgbClr val="0000FF"/>
                </a:solidFill>
                <a:latin typeface="Calibri"/>
              </a:rPr>
              <a:t>Hair and Fabric Shaping and Toning</a:t>
            </a:r>
          </a:p>
        </p:txBody>
      </p:sp>
      <p:graphicFrame>
        <p:nvGraphicFramePr>
          <p:cNvPr id="14" name="Object 2"/>
          <p:cNvGraphicFramePr>
            <a:graphicFrameLocks noChangeAspect="1"/>
          </p:cNvGraphicFramePr>
          <p:nvPr>
            <p:extLst>
              <p:ext uri="{D42A27DB-BD31-4B8C-83A1-F6EECF244321}">
                <p14:modId xmlns:p14="http://schemas.microsoft.com/office/powerpoint/2010/main" val="1861358422"/>
              </p:ext>
            </p:extLst>
          </p:nvPr>
        </p:nvGraphicFramePr>
        <p:xfrm>
          <a:off x="3813003" y="558152"/>
          <a:ext cx="5285550" cy="2281023"/>
        </p:xfrm>
        <a:graphic>
          <a:graphicData uri="http://schemas.openxmlformats.org/presentationml/2006/ole">
            <mc:AlternateContent xmlns:mc="http://schemas.openxmlformats.org/markup-compatibility/2006">
              <mc:Choice xmlns:v="urn:schemas-microsoft-com:vml" Requires="v">
                <p:oleObj spid="_x0000_s99454" name="CS ChemDraw Drawing" r:id="rId3" imgW="6753860" imgH="3238500" progId="ChemDraw.Document.6.0">
                  <p:embed/>
                </p:oleObj>
              </mc:Choice>
              <mc:Fallback>
                <p:oleObj name="CS ChemDraw Drawing" r:id="rId3" imgW="6753860" imgH="3238500" progId="ChemDraw.Document.6.0">
                  <p:embed/>
                  <p:pic>
                    <p:nvPicPr>
                      <p:cNvPr id="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003" y="558152"/>
                        <a:ext cx="5285550" cy="2281023"/>
                      </a:xfrm>
                      <a:prstGeom prst="rect">
                        <a:avLst/>
                      </a:prstGeom>
                      <a:noFill/>
                      <a:ln>
                        <a:noFill/>
                      </a:ln>
                      <a:effectLst/>
                      <a:extLst/>
                    </p:spPr>
                  </p:pic>
                </p:oleObj>
              </mc:Fallback>
            </mc:AlternateContent>
          </a:graphicData>
        </a:graphic>
      </p:graphicFrame>
      <p:graphicFrame>
        <p:nvGraphicFramePr>
          <p:cNvPr id="18" name="Object 4"/>
          <p:cNvGraphicFramePr>
            <a:graphicFrameLocks noChangeAspect="1"/>
          </p:cNvGraphicFramePr>
          <p:nvPr>
            <p:extLst/>
          </p:nvPr>
        </p:nvGraphicFramePr>
        <p:xfrm>
          <a:off x="1628793" y="3113296"/>
          <a:ext cx="3463925" cy="2155825"/>
        </p:xfrm>
        <a:graphic>
          <a:graphicData uri="http://schemas.openxmlformats.org/presentationml/2006/ole">
            <mc:AlternateContent xmlns:mc="http://schemas.openxmlformats.org/markup-compatibility/2006">
              <mc:Choice xmlns:v="urn:schemas-microsoft-com:vml" Requires="v">
                <p:oleObj spid="_x0000_s99455" name="CS ChemDraw Drawing" r:id="rId5" imgW="5402580" imgH="3362960" progId="ChemDraw.Document.6.0">
                  <p:embed/>
                </p:oleObj>
              </mc:Choice>
              <mc:Fallback>
                <p:oleObj name="CS ChemDraw Drawing" r:id="rId5" imgW="5402580" imgH="3362960" progId="ChemDraw.Document.6.0">
                  <p:embed/>
                  <p:pic>
                    <p:nvPicPr>
                      <p:cNvPr id="1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8793" y="3113296"/>
                        <a:ext cx="3463925"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19" name="Picture 4" descr="MVC-010X"/>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347849" y="3200401"/>
            <a:ext cx="2382738" cy="20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rotWithShape="1">
          <a:blip r:embed="rId8"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rot="5400000">
            <a:off x="8168868" y="3032244"/>
            <a:ext cx="2016438" cy="2382736"/>
          </a:xfrm>
          <a:prstGeom prst="rect">
            <a:avLst/>
          </a:prstGeom>
        </p:spPr>
      </p:pic>
      <p:sp>
        <p:nvSpPr>
          <p:cNvPr id="21" name="TextBox 20"/>
          <p:cNvSpPr txBox="1"/>
          <p:nvPr/>
        </p:nvSpPr>
        <p:spPr>
          <a:xfrm>
            <a:off x="2594132" y="5780074"/>
            <a:ext cx="7321235" cy="984885"/>
          </a:xfrm>
          <a:prstGeom prst="rect">
            <a:avLst/>
          </a:prstGeom>
          <a:noFill/>
        </p:spPr>
        <p:txBody>
          <a:bodyPr wrap="none" rtlCol="0">
            <a:spAutoFit/>
          </a:bodyPr>
          <a:lstStyle/>
          <a:p>
            <a:pPr>
              <a:defRPr/>
            </a:pPr>
            <a:r>
              <a:rPr lang="en-US" sz="1100" dirty="0">
                <a:solidFill>
                  <a:prstClr val="black"/>
                </a:solidFill>
                <a:latin typeface="Calibri"/>
              </a:rPr>
              <a:t>“</a:t>
            </a:r>
            <a:r>
              <a:rPr lang="en-US" sz="1100" dirty="0" err="1">
                <a:solidFill>
                  <a:prstClr val="black"/>
                </a:solidFill>
                <a:latin typeface="Calibri"/>
              </a:rPr>
              <a:t>Photoreactive</a:t>
            </a:r>
            <a:r>
              <a:rPr lang="en-US" sz="1100" dirty="0">
                <a:solidFill>
                  <a:prstClr val="black"/>
                </a:solidFill>
                <a:latin typeface="Calibri"/>
              </a:rPr>
              <a:t> Polymers and Devices for use in Hair Treatments” Warner, John C.; Cannon, Amy S.; </a:t>
            </a:r>
            <a:r>
              <a:rPr lang="en-US" sz="1100" dirty="0" err="1">
                <a:solidFill>
                  <a:prstClr val="black"/>
                </a:solidFill>
                <a:latin typeface="Calibri"/>
              </a:rPr>
              <a:t>Raudys</a:t>
            </a:r>
            <a:r>
              <a:rPr lang="en-US" sz="1100" dirty="0">
                <a:solidFill>
                  <a:prstClr val="black"/>
                </a:solidFill>
                <a:latin typeface="Calibri"/>
              </a:rPr>
              <a:t>, Jennifer; </a:t>
            </a:r>
          </a:p>
          <a:p>
            <a:pPr>
              <a:defRPr/>
            </a:pPr>
            <a:r>
              <a:rPr lang="en-US" sz="1100" dirty="0" err="1">
                <a:solidFill>
                  <a:prstClr val="black"/>
                </a:solidFill>
                <a:latin typeface="Calibri"/>
              </a:rPr>
              <a:t>Undurti</a:t>
            </a:r>
            <a:r>
              <a:rPr lang="en-US" sz="1100" dirty="0">
                <a:solidFill>
                  <a:prstClr val="black"/>
                </a:solidFill>
                <a:latin typeface="Calibri"/>
              </a:rPr>
              <a:t>, Arundhati;  PCT Int. Appl. WO 2004058187. Filed December 22, </a:t>
            </a:r>
            <a:r>
              <a:rPr lang="en-US" sz="1400" dirty="0">
                <a:solidFill>
                  <a:prstClr val="black"/>
                </a:solidFill>
                <a:latin typeface="Calibri"/>
              </a:rPr>
              <a:t>2003</a:t>
            </a:r>
            <a:r>
              <a:rPr lang="en-US" sz="1100" dirty="0">
                <a:solidFill>
                  <a:prstClr val="black"/>
                </a:solidFill>
                <a:latin typeface="Calibri"/>
              </a:rPr>
              <a:t>. Published December 23, 2004. CA 2510162. </a:t>
            </a:r>
          </a:p>
          <a:p>
            <a:pPr>
              <a:defRPr/>
            </a:pPr>
            <a:r>
              <a:rPr lang="en-US" sz="1100" dirty="0">
                <a:solidFill>
                  <a:prstClr val="black"/>
                </a:solidFill>
                <a:latin typeface="Calibri"/>
              </a:rPr>
              <a:t>Filed December 22, 2003. Published July 15, 2004. EP 1575537. Filed December 22, 2003. Published September 21, 2005.</a:t>
            </a:r>
          </a:p>
          <a:p>
            <a:pPr>
              <a:defRPr/>
            </a:pPr>
            <a:r>
              <a:rPr lang="en-US" sz="1100" dirty="0">
                <a:solidFill>
                  <a:prstClr val="black"/>
                </a:solidFill>
                <a:latin typeface="Calibri"/>
              </a:rPr>
              <a:t>“</a:t>
            </a:r>
            <a:r>
              <a:rPr lang="en-US" sz="1100" dirty="0" err="1">
                <a:solidFill>
                  <a:prstClr val="black"/>
                </a:solidFill>
                <a:latin typeface="Calibri"/>
              </a:rPr>
              <a:t>Photoinduced</a:t>
            </a:r>
            <a:r>
              <a:rPr lang="en-US" sz="1100" dirty="0">
                <a:solidFill>
                  <a:prstClr val="black"/>
                </a:solidFill>
                <a:latin typeface="Calibri"/>
              </a:rPr>
              <a:t> Copolymer Functionalized Substrates”  Warner, John C.; Cannon, Amy S.; Dye, Kevin  PCT Int. Appl. </a:t>
            </a:r>
          </a:p>
          <a:p>
            <a:pPr>
              <a:defRPr/>
            </a:pPr>
            <a:r>
              <a:rPr lang="en-US" sz="1100" dirty="0">
                <a:solidFill>
                  <a:prstClr val="black"/>
                </a:solidFill>
                <a:latin typeface="Calibri"/>
              </a:rPr>
              <a:t>WO 2007139810. Filed May 23, 2007. Published December 6, 2007.</a:t>
            </a:r>
          </a:p>
        </p:txBody>
      </p:sp>
    </p:spTree>
    <p:extLst>
      <p:ext uri="{BB962C8B-B14F-4D97-AF65-F5344CB8AC3E}">
        <p14:creationId xmlns:p14="http://schemas.microsoft.com/office/powerpoint/2010/main" val="391318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11113"/>
            <a:ext cx="8993188" cy="539750"/>
          </a:xfrm>
          <a:prstGeom prst="rect">
            <a:avLst/>
          </a:prstGeom>
        </p:spPr>
        <p:txBody>
          <a:bodyPr/>
          <a:lstStyle/>
          <a:p>
            <a:pPr algn="l"/>
            <a:r>
              <a:rPr lang="en-US" sz="2400" dirty="0">
                <a:solidFill>
                  <a:srgbClr val="0000FF"/>
                </a:solidFill>
                <a:latin typeface="Calibri" pitchFamily="39" charset="0"/>
              </a:rPr>
              <a:t>Formaldehyde Free Wood Composites</a:t>
            </a:r>
            <a:endParaRPr lang="en-US" sz="2400" baseline="30000" dirty="0">
              <a:solidFill>
                <a:srgbClr val="0000FF"/>
              </a:solidFill>
              <a:latin typeface="Calibri" pitchFamily="39" charset="0"/>
            </a:endParaRPr>
          </a:p>
        </p:txBody>
      </p:sp>
      <p:pic>
        <p:nvPicPr>
          <p:cNvPr id="12" name="Picture 11" descr="CA 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7992" y="5567646"/>
            <a:ext cx="3307804" cy="685800"/>
          </a:xfrm>
          <a:prstGeom prst="rect">
            <a:avLst/>
          </a:prstGeom>
        </p:spPr>
      </p:pic>
      <p:grpSp>
        <p:nvGrpSpPr>
          <p:cNvPr id="7" name="Group 6">
            <a:extLst>
              <a:ext uri="{FF2B5EF4-FFF2-40B4-BE49-F238E27FC236}">
                <a16:creationId xmlns:a16="http://schemas.microsoft.com/office/drawing/2014/main" id="{ED20DA84-59B4-42AE-9D96-CABEE30DBCA6}"/>
              </a:ext>
            </a:extLst>
          </p:cNvPr>
          <p:cNvGrpSpPr/>
          <p:nvPr/>
        </p:nvGrpSpPr>
        <p:grpSpPr>
          <a:xfrm>
            <a:off x="1642959" y="578795"/>
            <a:ext cx="7058998" cy="2230354"/>
            <a:chOff x="395763" y="628688"/>
            <a:chExt cx="7058998" cy="2230354"/>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763" y="685800"/>
              <a:ext cx="2031661" cy="1523746"/>
            </a:xfrm>
            <a:prstGeom prst="rect">
              <a:avLst/>
            </a:prstGeom>
            <a:ln w="28575">
              <a:solidFill>
                <a:schemeClr val="tx1">
                  <a:lumMod val="85000"/>
                  <a:lumOff val="15000"/>
                </a:schemeClr>
              </a:solidFill>
            </a:ln>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64946" y="657225"/>
              <a:ext cx="1963829" cy="2201817"/>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38800" y="628688"/>
              <a:ext cx="1815961" cy="1992704"/>
            </a:xfrm>
            <a:prstGeom prst="rect">
              <a:avLst/>
            </a:prstGeom>
          </p:spPr>
        </p:pic>
      </p:grpSp>
      <p:grpSp>
        <p:nvGrpSpPr>
          <p:cNvPr id="11" name="Group 10">
            <a:extLst>
              <a:ext uri="{FF2B5EF4-FFF2-40B4-BE49-F238E27FC236}">
                <a16:creationId xmlns:a16="http://schemas.microsoft.com/office/drawing/2014/main" id="{8992DD6D-BC1A-446B-B5B0-632686F8FD96}"/>
              </a:ext>
            </a:extLst>
          </p:cNvPr>
          <p:cNvGrpSpPr/>
          <p:nvPr/>
        </p:nvGrpSpPr>
        <p:grpSpPr>
          <a:xfrm>
            <a:off x="1806205" y="280989"/>
            <a:ext cx="8761473" cy="5352521"/>
            <a:chOff x="376106" y="304801"/>
            <a:chExt cx="8761473" cy="5352521"/>
          </a:xfrm>
        </p:grpSpPr>
        <p:grpSp>
          <p:nvGrpSpPr>
            <p:cNvPr id="10" name="Group 9">
              <a:extLst>
                <a:ext uri="{FF2B5EF4-FFF2-40B4-BE49-F238E27FC236}">
                  <a16:creationId xmlns:a16="http://schemas.microsoft.com/office/drawing/2014/main" id="{EE6AD569-5C2E-4780-A8EA-F25294297905}"/>
                </a:ext>
              </a:extLst>
            </p:cNvPr>
            <p:cNvGrpSpPr/>
            <p:nvPr/>
          </p:nvGrpSpPr>
          <p:grpSpPr>
            <a:xfrm>
              <a:off x="376106" y="2678504"/>
              <a:ext cx="6259922" cy="2978818"/>
              <a:chOff x="376106" y="2678504"/>
              <a:chExt cx="6259922" cy="2978818"/>
            </a:xfrm>
          </p:grpSpPr>
          <p:grpSp>
            <p:nvGrpSpPr>
              <p:cNvPr id="8" name="Group 7">
                <a:extLst>
                  <a:ext uri="{FF2B5EF4-FFF2-40B4-BE49-F238E27FC236}">
                    <a16:creationId xmlns:a16="http://schemas.microsoft.com/office/drawing/2014/main" id="{1E633591-2541-447E-AF46-A9AAEF0CCE45}"/>
                  </a:ext>
                </a:extLst>
              </p:cNvPr>
              <p:cNvGrpSpPr/>
              <p:nvPr/>
            </p:nvGrpSpPr>
            <p:grpSpPr>
              <a:xfrm>
                <a:off x="376106" y="2678504"/>
                <a:ext cx="6259922" cy="2959768"/>
                <a:chOff x="376106" y="2678504"/>
                <a:chExt cx="6259922" cy="2959768"/>
              </a:xfrm>
            </p:grpSpPr>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6135" y="3048475"/>
                  <a:ext cx="2959768" cy="2219826"/>
                </a:xfrm>
                <a:prstGeom prst="rect">
                  <a:avLst/>
                </a:prstGeom>
                <a:ln w="28575">
                  <a:solidFill>
                    <a:schemeClr val="tx1">
                      <a:lumMod val="85000"/>
                      <a:lumOff val="15000"/>
                    </a:schemeClr>
                  </a:solidFill>
                </a:ln>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3243745" y="2992729"/>
                  <a:ext cx="3392283" cy="2544212"/>
                </a:xfrm>
                <a:prstGeom prst="rect">
                  <a:avLst/>
                </a:prstGeom>
              </p:spPr>
            </p:pic>
          </p:grpSp>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39032" y="5013365"/>
                <a:ext cx="1407748" cy="643957"/>
              </a:xfrm>
              <a:prstGeom prst="rect">
                <a:avLst/>
              </a:prstGeom>
            </p:spPr>
          </p:pic>
        </p:grpSp>
        <p:pic>
          <p:nvPicPr>
            <p:cNvPr id="15" name="Picture 14">
              <a:extLst>
                <a:ext uri="{FF2B5EF4-FFF2-40B4-BE49-F238E27FC236}">
                  <a16:creationId xmlns:a16="http://schemas.microsoft.com/office/drawing/2014/main" id="{22801139-6646-47A6-8652-79DC015A102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7018958" y="607461"/>
              <a:ext cx="2421282" cy="1815961"/>
            </a:xfrm>
            <a:prstGeom prst="rect">
              <a:avLst/>
            </a:prstGeom>
          </p:spPr>
        </p:pic>
      </p:grpSp>
      <p:sp>
        <p:nvSpPr>
          <p:cNvPr id="16" name="TextBox 15">
            <a:extLst>
              <a:ext uri="{FF2B5EF4-FFF2-40B4-BE49-F238E27FC236}">
                <a16:creationId xmlns:a16="http://schemas.microsoft.com/office/drawing/2014/main" id="{FB0F15FB-5160-434C-989E-EB248C2C33A6}"/>
              </a:ext>
            </a:extLst>
          </p:cNvPr>
          <p:cNvSpPr txBox="1"/>
          <p:nvPr/>
        </p:nvSpPr>
        <p:spPr>
          <a:xfrm>
            <a:off x="2783782" y="6376958"/>
            <a:ext cx="6624436" cy="400110"/>
          </a:xfrm>
          <a:prstGeom prst="rect">
            <a:avLst/>
          </a:prstGeom>
          <a:noFill/>
        </p:spPr>
        <p:txBody>
          <a:bodyPr wrap="square" rtlCol="0">
            <a:spAutoFit/>
          </a:bodyPr>
          <a:lstStyle/>
          <a:p>
            <a:r>
              <a:rPr lang="en-US" sz="1000" b="1" dirty="0"/>
              <a:t>Lignocellulosic composites and methods of making same. </a:t>
            </a:r>
            <a:r>
              <a:rPr lang="en-US" sz="1000" dirty="0"/>
              <a:t>Warner, John C.; Whitfield, Justin R.; Gladding, Jeffery A.; Allen, Richard M., Priority Date: May 26, 2016, US 2018/0147824. WO 2016/191521, EP 3302969, CA 2986427, JP 2018516784.</a:t>
            </a:r>
          </a:p>
        </p:txBody>
      </p:sp>
    </p:spTree>
    <p:extLst>
      <p:ext uri="{BB962C8B-B14F-4D97-AF65-F5344CB8AC3E}">
        <p14:creationId xmlns:p14="http://schemas.microsoft.com/office/powerpoint/2010/main" val="34144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84"/>
          <p:cNvSpPr/>
          <p:nvPr/>
        </p:nvSpPr>
        <p:spPr>
          <a:xfrm>
            <a:off x="3201385" y="1631624"/>
            <a:ext cx="193733" cy="330485"/>
          </a:xfrm>
          <a:custGeom>
            <a:avLst/>
            <a:gdLst>
              <a:gd name="connsiteX0" fmla="*/ 32479 w 227351"/>
              <a:gd name="connsiteY0" fmla="*/ 0 h 552137"/>
              <a:gd name="connsiteX1" fmla="*/ 32479 w 227351"/>
              <a:gd name="connsiteY1" fmla="*/ 464695 h 552137"/>
              <a:gd name="connsiteX2" fmla="*/ 227351 w 227351"/>
              <a:gd name="connsiteY2" fmla="*/ 524655 h 552137"/>
            </a:gdLst>
            <a:ahLst/>
            <a:cxnLst>
              <a:cxn ang="0">
                <a:pos x="connsiteX0" y="connsiteY0"/>
              </a:cxn>
              <a:cxn ang="0">
                <a:pos x="connsiteX1" y="connsiteY1"/>
              </a:cxn>
              <a:cxn ang="0">
                <a:pos x="connsiteX2" y="connsiteY2"/>
              </a:cxn>
            </a:cxnLst>
            <a:rect l="l" t="t" r="r" b="b"/>
            <a:pathLst>
              <a:path w="227351" h="552137">
                <a:moveTo>
                  <a:pt x="32479" y="0"/>
                </a:moveTo>
                <a:cubicBezTo>
                  <a:pt x="16239" y="188626"/>
                  <a:pt x="0" y="377253"/>
                  <a:pt x="32479" y="464695"/>
                </a:cubicBezTo>
                <a:cubicBezTo>
                  <a:pt x="64958" y="552137"/>
                  <a:pt x="146154" y="538396"/>
                  <a:pt x="227351" y="524655"/>
                </a:cubicBezTo>
              </a:path>
            </a:pathLst>
          </a:custGeom>
          <a:no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2846909" y="1629723"/>
            <a:ext cx="193733" cy="330485"/>
          </a:xfrm>
          <a:custGeom>
            <a:avLst/>
            <a:gdLst>
              <a:gd name="connsiteX0" fmla="*/ 32479 w 227351"/>
              <a:gd name="connsiteY0" fmla="*/ 0 h 552137"/>
              <a:gd name="connsiteX1" fmla="*/ 32479 w 227351"/>
              <a:gd name="connsiteY1" fmla="*/ 464695 h 552137"/>
              <a:gd name="connsiteX2" fmla="*/ 227351 w 227351"/>
              <a:gd name="connsiteY2" fmla="*/ 524655 h 552137"/>
            </a:gdLst>
            <a:ahLst/>
            <a:cxnLst>
              <a:cxn ang="0">
                <a:pos x="connsiteX0" y="connsiteY0"/>
              </a:cxn>
              <a:cxn ang="0">
                <a:pos x="connsiteX1" y="connsiteY1"/>
              </a:cxn>
              <a:cxn ang="0">
                <a:pos x="connsiteX2" y="connsiteY2"/>
              </a:cxn>
            </a:cxnLst>
            <a:rect l="l" t="t" r="r" b="b"/>
            <a:pathLst>
              <a:path w="227351" h="552137">
                <a:moveTo>
                  <a:pt x="32479" y="0"/>
                </a:moveTo>
                <a:cubicBezTo>
                  <a:pt x="16239" y="188626"/>
                  <a:pt x="0" y="377253"/>
                  <a:pt x="32479" y="464695"/>
                </a:cubicBezTo>
                <a:cubicBezTo>
                  <a:pt x="64958" y="552137"/>
                  <a:pt x="146154" y="538396"/>
                  <a:pt x="227351" y="524655"/>
                </a:cubicBezTo>
              </a:path>
            </a:pathLst>
          </a:custGeom>
          <a:no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2356877" y="1629723"/>
            <a:ext cx="193733" cy="330485"/>
          </a:xfrm>
          <a:custGeom>
            <a:avLst/>
            <a:gdLst>
              <a:gd name="connsiteX0" fmla="*/ 32479 w 227351"/>
              <a:gd name="connsiteY0" fmla="*/ 0 h 552137"/>
              <a:gd name="connsiteX1" fmla="*/ 32479 w 227351"/>
              <a:gd name="connsiteY1" fmla="*/ 464695 h 552137"/>
              <a:gd name="connsiteX2" fmla="*/ 227351 w 227351"/>
              <a:gd name="connsiteY2" fmla="*/ 524655 h 552137"/>
            </a:gdLst>
            <a:ahLst/>
            <a:cxnLst>
              <a:cxn ang="0">
                <a:pos x="connsiteX0" y="connsiteY0"/>
              </a:cxn>
              <a:cxn ang="0">
                <a:pos x="connsiteX1" y="connsiteY1"/>
              </a:cxn>
              <a:cxn ang="0">
                <a:pos x="connsiteX2" y="connsiteY2"/>
              </a:cxn>
            </a:cxnLst>
            <a:rect l="l" t="t" r="r" b="b"/>
            <a:pathLst>
              <a:path w="227351" h="552137">
                <a:moveTo>
                  <a:pt x="32479" y="0"/>
                </a:moveTo>
                <a:cubicBezTo>
                  <a:pt x="16239" y="188626"/>
                  <a:pt x="0" y="377253"/>
                  <a:pt x="32479" y="464695"/>
                </a:cubicBezTo>
                <a:cubicBezTo>
                  <a:pt x="64958" y="552137"/>
                  <a:pt x="146154" y="538396"/>
                  <a:pt x="227351" y="524655"/>
                </a:cubicBezTo>
              </a:path>
            </a:pathLst>
          </a:custGeom>
          <a:no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483894" y="1570771"/>
            <a:ext cx="193733" cy="330485"/>
          </a:xfrm>
          <a:custGeom>
            <a:avLst/>
            <a:gdLst>
              <a:gd name="connsiteX0" fmla="*/ 32479 w 227351"/>
              <a:gd name="connsiteY0" fmla="*/ 0 h 552137"/>
              <a:gd name="connsiteX1" fmla="*/ 32479 w 227351"/>
              <a:gd name="connsiteY1" fmla="*/ 464695 h 552137"/>
              <a:gd name="connsiteX2" fmla="*/ 227351 w 227351"/>
              <a:gd name="connsiteY2" fmla="*/ 524655 h 552137"/>
            </a:gdLst>
            <a:ahLst/>
            <a:cxnLst>
              <a:cxn ang="0">
                <a:pos x="connsiteX0" y="connsiteY0"/>
              </a:cxn>
              <a:cxn ang="0">
                <a:pos x="connsiteX1" y="connsiteY1"/>
              </a:cxn>
              <a:cxn ang="0">
                <a:pos x="connsiteX2" y="connsiteY2"/>
              </a:cxn>
            </a:cxnLst>
            <a:rect l="l" t="t" r="r" b="b"/>
            <a:pathLst>
              <a:path w="227351" h="552137">
                <a:moveTo>
                  <a:pt x="32479" y="0"/>
                </a:moveTo>
                <a:cubicBezTo>
                  <a:pt x="16239" y="188626"/>
                  <a:pt x="0" y="377253"/>
                  <a:pt x="32479" y="464695"/>
                </a:cubicBezTo>
                <a:cubicBezTo>
                  <a:pt x="64958" y="552137"/>
                  <a:pt x="146154" y="538396"/>
                  <a:pt x="227351" y="524655"/>
                </a:cubicBezTo>
              </a:path>
            </a:pathLst>
          </a:custGeom>
          <a:no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2941265" y="1527161"/>
            <a:ext cx="193733" cy="330485"/>
          </a:xfrm>
          <a:custGeom>
            <a:avLst/>
            <a:gdLst>
              <a:gd name="connsiteX0" fmla="*/ 32479 w 227351"/>
              <a:gd name="connsiteY0" fmla="*/ 0 h 552137"/>
              <a:gd name="connsiteX1" fmla="*/ 32479 w 227351"/>
              <a:gd name="connsiteY1" fmla="*/ 464695 h 552137"/>
              <a:gd name="connsiteX2" fmla="*/ 227351 w 227351"/>
              <a:gd name="connsiteY2" fmla="*/ 524655 h 552137"/>
            </a:gdLst>
            <a:ahLst/>
            <a:cxnLst>
              <a:cxn ang="0">
                <a:pos x="connsiteX0" y="connsiteY0"/>
              </a:cxn>
              <a:cxn ang="0">
                <a:pos x="connsiteX1" y="connsiteY1"/>
              </a:cxn>
              <a:cxn ang="0">
                <a:pos x="connsiteX2" y="connsiteY2"/>
              </a:cxn>
            </a:cxnLst>
            <a:rect l="l" t="t" r="r" b="b"/>
            <a:pathLst>
              <a:path w="227351" h="552137">
                <a:moveTo>
                  <a:pt x="32479" y="0"/>
                </a:moveTo>
                <a:cubicBezTo>
                  <a:pt x="16239" y="188626"/>
                  <a:pt x="0" y="377253"/>
                  <a:pt x="32479" y="464695"/>
                </a:cubicBezTo>
                <a:cubicBezTo>
                  <a:pt x="64958" y="552137"/>
                  <a:pt x="146154" y="538396"/>
                  <a:pt x="227351" y="524655"/>
                </a:cubicBezTo>
              </a:path>
            </a:pathLst>
          </a:custGeom>
          <a:no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327660" y="1548051"/>
            <a:ext cx="193733" cy="330485"/>
          </a:xfrm>
          <a:custGeom>
            <a:avLst/>
            <a:gdLst>
              <a:gd name="connsiteX0" fmla="*/ 32479 w 227351"/>
              <a:gd name="connsiteY0" fmla="*/ 0 h 552137"/>
              <a:gd name="connsiteX1" fmla="*/ 32479 w 227351"/>
              <a:gd name="connsiteY1" fmla="*/ 464695 h 552137"/>
              <a:gd name="connsiteX2" fmla="*/ 227351 w 227351"/>
              <a:gd name="connsiteY2" fmla="*/ 524655 h 552137"/>
            </a:gdLst>
            <a:ahLst/>
            <a:cxnLst>
              <a:cxn ang="0">
                <a:pos x="connsiteX0" y="connsiteY0"/>
              </a:cxn>
              <a:cxn ang="0">
                <a:pos x="connsiteX1" y="connsiteY1"/>
              </a:cxn>
              <a:cxn ang="0">
                <a:pos x="connsiteX2" y="connsiteY2"/>
              </a:cxn>
            </a:cxnLst>
            <a:rect l="l" t="t" r="r" b="b"/>
            <a:pathLst>
              <a:path w="227351" h="552137">
                <a:moveTo>
                  <a:pt x="32479" y="0"/>
                </a:moveTo>
                <a:cubicBezTo>
                  <a:pt x="16239" y="188626"/>
                  <a:pt x="0" y="377253"/>
                  <a:pt x="32479" y="464695"/>
                </a:cubicBezTo>
                <a:cubicBezTo>
                  <a:pt x="64958" y="552137"/>
                  <a:pt x="146154" y="538396"/>
                  <a:pt x="227351" y="524655"/>
                </a:cubicBezTo>
              </a:path>
            </a:pathLst>
          </a:custGeom>
          <a:no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Chord 97"/>
          <p:cNvSpPr/>
          <p:nvPr/>
        </p:nvSpPr>
        <p:spPr>
          <a:xfrm rot="6846324">
            <a:off x="2251994" y="935862"/>
            <a:ext cx="1236097" cy="1109656"/>
          </a:xfrm>
          <a:prstGeom prst="chord">
            <a:avLst>
              <a:gd name="adj1" fmla="val 2709711"/>
              <a:gd name="adj2" fmla="val 161380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7" name="Chord 86"/>
          <p:cNvSpPr/>
          <p:nvPr/>
        </p:nvSpPr>
        <p:spPr>
          <a:xfrm rot="6846324">
            <a:off x="2051082" y="732584"/>
            <a:ext cx="1602585" cy="1438656"/>
          </a:xfrm>
          <a:prstGeom prst="chord">
            <a:avLst>
              <a:gd name="adj1" fmla="val 2709711"/>
              <a:gd name="adj2" fmla="val 1613809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0" name="Chord 99"/>
          <p:cNvSpPr/>
          <p:nvPr/>
        </p:nvSpPr>
        <p:spPr>
          <a:xfrm rot="6846324">
            <a:off x="2051082" y="732584"/>
            <a:ext cx="1602585" cy="1438656"/>
          </a:xfrm>
          <a:prstGeom prst="chord">
            <a:avLst>
              <a:gd name="adj1" fmla="val 2709711"/>
              <a:gd name="adj2" fmla="val 16138090"/>
            </a:avLst>
          </a:prstGeom>
          <a:solidFill>
            <a:srgbClr val="F5B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4" name="Picture 9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089" y="88215"/>
            <a:ext cx="1940146" cy="1772621"/>
          </a:xfrm>
          <a:prstGeom prst="rect">
            <a:avLst/>
          </a:prstGeom>
        </p:spPr>
      </p:pic>
      <p:sp>
        <p:nvSpPr>
          <p:cNvPr id="95" name="Oval 94"/>
          <p:cNvSpPr/>
          <p:nvPr/>
        </p:nvSpPr>
        <p:spPr bwMode="auto">
          <a:xfrm>
            <a:off x="5198072" y="874170"/>
            <a:ext cx="1066800" cy="228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53" name="Rectangle 52"/>
          <p:cNvSpPr/>
          <p:nvPr/>
        </p:nvSpPr>
        <p:spPr>
          <a:xfrm>
            <a:off x="1524001" y="2752"/>
            <a:ext cx="3777755" cy="4395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800" dirty="0">
                <a:solidFill>
                  <a:srgbClr val="0000FF"/>
                </a:solidFill>
                <a:ea typeface="ＭＳ Ｐゴシック" charset="0"/>
              </a:rPr>
              <a:t>Hair </a:t>
            </a:r>
            <a:r>
              <a:rPr lang="en-US" sz="2400" dirty="0">
                <a:solidFill>
                  <a:srgbClr val="0000FF"/>
                </a:solidFill>
                <a:ea typeface="ＭＳ Ｐゴシック" charset="0"/>
              </a:rPr>
              <a:t>Color</a:t>
            </a:r>
            <a:r>
              <a:rPr lang="en-US" sz="2800" dirty="0">
                <a:solidFill>
                  <a:srgbClr val="0000FF"/>
                </a:solidFill>
                <a:ea typeface="ＭＳ Ｐゴシック" charset="0"/>
              </a:rPr>
              <a:t> Restoration</a:t>
            </a:r>
          </a:p>
        </p:txBody>
      </p:sp>
      <p:sp>
        <p:nvSpPr>
          <p:cNvPr id="59" name="Chord 58"/>
          <p:cNvSpPr/>
          <p:nvPr/>
        </p:nvSpPr>
        <p:spPr>
          <a:xfrm rot="6846324">
            <a:off x="2051082" y="732584"/>
            <a:ext cx="1602585" cy="1438656"/>
          </a:xfrm>
          <a:prstGeom prst="chord">
            <a:avLst>
              <a:gd name="adj1" fmla="val 2709711"/>
              <a:gd name="adj2" fmla="val 16138090"/>
            </a:avLst>
          </a:prstGeom>
          <a:solidFill>
            <a:srgbClr val="674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Chord 59"/>
          <p:cNvSpPr/>
          <p:nvPr/>
        </p:nvSpPr>
        <p:spPr>
          <a:xfrm rot="6846324">
            <a:off x="2051082" y="732584"/>
            <a:ext cx="1602585" cy="1438656"/>
          </a:xfrm>
          <a:prstGeom prst="chord">
            <a:avLst>
              <a:gd name="adj1" fmla="val 2709711"/>
              <a:gd name="adj2" fmla="val 161380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p:cNvGrpSpPr/>
          <p:nvPr/>
        </p:nvGrpSpPr>
        <p:grpSpPr>
          <a:xfrm>
            <a:off x="1646073" y="1875551"/>
            <a:ext cx="2439291" cy="2254550"/>
            <a:chOff x="393717" y="735787"/>
            <a:chExt cx="3301193" cy="3051175"/>
          </a:xfrm>
        </p:grpSpPr>
        <p:graphicFrame>
          <p:nvGraphicFramePr>
            <p:cNvPr id="62" name="Object 1"/>
            <p:cNvGraphicFramePr>
              <a:graphicFrameLocks noChangeAspect="1"/>
            </p:cNvGraphicFramePr>
            <p:nvPr>
              <p:extLst/>
            </p:nvPr>
          </p:nvGraphicFramePr>
          <p:xfrm>
            <a:off x="393717" y="735787"/>
            <a:ext cx="783153" cy="603046"/>
          </p:xfrm>
          <a:graphic>
            <a:graphicData uri="http://schemas.openxmlformats.org/presentationml/2006/ole">
              <mc:AlternateContent xmlns:mc="http://schemas.openxmlformats.org/markup-compatibility/2006">
                <mc:Choice xmlns:v="urn:schemas-microsoft-com:vml" Requires="v">
                  <p:oleObj spid="_x0000_s107630" name="CS ChemDraw Drawing" r:id="rId5" imgW="1409700" imgH="977900" progId="">
                    <p:embed/>
                  </p:oleObj>
                </mc:Choice>
                <mc:Fallback>
                  <p:oleObj name="CS ChemDraw Drawing" r:id="rId5" imgW="1409700" imgH="977900" progId="">
                    <p:embed/>
                    <p:pic>
                      <p:nvPicPr>
                        <p:cNvPr id="6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17" y="735787"/>
                          <a:ext cx="783153" cy="60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3" name="Object 2"/>
            <p:cNvGraphicFramePr>
              <a:graphicFrameLocks noChangeAspect="1"/>
            </p:cNvGraphicFramePr>
            <p:nvPr>
              <p:extLst/>
            </p:nvPr>
          </p:nvGraphicFramePr>
          <p:xfrm>
            <a:off x="607791" y="1550499"/>
            <a:ext cx="804560" cy="631002"/>
          </p:xfrm>
          <a:graphic>
            <a:graphicData uri="http://schemas.openxmlformats.org/presentationml/2006/ole">
              <mc:AlternateContent xmlns:mc="http://schemas.openxmlformats.org/markup-compatibility/2006">
                <mc:Choice xmlns:v="urn:schemas-microsoft-com:vml" Requires="v">
                  <p:oleObj spid="_x0000_s107631" name="CS ChemDraw Drawing" r:id="rId7" imgW="1435100" imgH="1016000" progId="ChemDraw.Document.6.0">
                    <p:embed/>
                  </p:oleObj>
                </mc:Choice>
                <mc:Fallback>
                  <p:oleObj name="CS ChemDraw Drawing" r:id="rId7" imgW="1435100" imgH="1016000" progId="ChemDraw.Document.6.0">
                    <p:embed/>
                    <p:pic>
                      <p:nvPicPr>
                        <p:cNvPr id="63"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791" y="1550499"/>
                          <a:ext cx="804560" cy="63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5" name="Object 3"/>
            <p:cNvGraphicFramePr>
              <a:graphicFrameLocks noChangeAspect="1"/>
            </p:cNvGraphicFramePr>
            <p:nvPr>
              <p:extLst/>
            </p:nvPr>
          </p:nvGraphicFramePr>
          <p:xfrm>
            <a:off x="1335641" y="2125589"/>
            <a:ext cx="765313" cy="630004"/>
          </p:xfrm>
          <a:graphic>
            <a:graphicData uri="http://schemas.openxmlformats.org/presentationml/2006/ole">
              <mc:AlternateContent xmlns:mc="http://schemas.openxmlformats.org/markup-compatibility/2006">
                <mc:Choice xmlns:v="urn:schemas-microsoft-com:vml" Requires="v">
                  <p:oleObj spid="_x0000_s107632" name="CS ChemDraw Drawing" r:id="rId9" imgW="1371600" imgH="1016000" progId="">
                    <p:embed/>
                  </p:oleObj>
                </mc:Choice>
                <mc:Fallback>
                  <p:oleObj name="CS ChemDraw Drawing" r:id="rId9" imgW="1371600" imgH="1016000" progId="">
                    <p:embed/>
                    <p:pic>
                      <p:nvPicPr>
                        <p:cNvPr id="65"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5641" y="2125589"/>
                          <a:ext cx="765313" cy="63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6" name="Object 4"/>
            <p:cNvGraphicFramePr>
              <a:graphicFrameLocks noChangeAspect="1"/>
            </p:cNvGraphicFramePr>
            <p:nvPr>
              <p:extLst/>
            </p:nvPr>
          </p:nvGraphicFramePr>
          <p:xfrm>
            <a:off x="1506900" y="3036149"/>
            <a:ext cx="825076" cy="546137"/>
          </p:xfrm>
          <a:graphic>
            <a:graphicData uri="http://schemas.openxmlformats.org/presentationml/2006/ole">
              <mc:AlternateContent xmlns:mc="http://schemas.openxmlformats.org/markup-compatibility/2006">
                <mc:Choice xmlns:v="urn:schemas-microsoft-com:vml" Requires="v">
                  <p:oleObj spid="_x0000_s107633" name="CS ChemDraw Drawing" r:id="rId11" imgW="1473200" imgH="876300" progId="">
                    <p:embed/>
                  </p:oleObj>
                </mc:Choice>
                <mc:Fallback>
                  <p:oleObj name="CS ChemDraw Drawing" r:id="rId11" imgW="1473200" imgH="876300" progId="">
                    <p:embed/>
                    <p:pic>
                      <p:nvPicPr>
                        <p:cNvPr id="66"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6900" y="3036149"/>
                          <a:ext cx="825076" cy="5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0" name="Object 5"/>
            <p:cNvGraphicFramePr>
              <a:graphicFrameLocks noChangeAspect="1"/>
            </p:cNvGraphicFramePr>
            <p:nvPr>
              <p:extLst/>
            </p:nvPr>
          </p:nvGraphicFramePr>
          <p:xfrm>
            <a:off x="2705712" y="3227846"/>
            <a:ext cx="910705" cy="559116"/>
          </p:xfrm>
          <a:graphic>
            <a:graphicData uri="http://schemas.openxmlformats.org/presentationml/2006/ole">
              <mc:AlternateContent xmlns:mc="http://schemas.openxmlformats.org/markup-compatibility/2006">
                <mc:Choice xmlns:v="urn:schemas-microsoft-com:vml" Requires="v">
                  <p:oleObj spid="_x0000_s107634" name="CS ChemDraw Drawing" r:id="rId13" imgW="1625600" imgH="901700" progId="">
                    <p:embed/>
                  </p:oleObj>
                </mc:Choice>
                <mc:Fallback>
                  <p:oleObj name="CS ChemDraw Drawing" r:id="rId13" imgW="1625600" imgH="901700" progId="">
                    <p:embed/>
                    <p:pic>
                      <p:nvPicPr>
                        <p:cNvPr id="8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5712" y="3227846"/>
                          <a:ext cx="910705" cy="55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96" name="Object 6"/>
            <p:cNvGraphicFramePr>
              <a:graphicFrameLocks noChangeAspect="1"/>
            </p:cNvGraphicFramePr>
            <p:nvPr>
              <p:extLst/>
            </p:nvPr>
          </p:nvGraphicFramePr>
          <p:xfrm>
            <a:off x="2662897" y="2461059"/>
            <a:ext cx="1032013" cy="675931"/>
          </p:xfrm>
          <a:graphic>
            <a:graphicData uri="http://schemas.openxmlformats.org/presentationml/2006/ole">
              <mc:AlternateContent xmlns:mc="http://schemas.openxmlformats.org/markup-compatibility/2006">
                <mc:Choice xmlns:v="urn:schemas-microsoft-com:vml" Requires="v">
                  <p:oleObj spid="_x0000_s107635" name="CS ChemDraw Drawing" r:id="rId15" imgW="1854200" imgH="1092200" progId="">
                    <p:embed/>
                  </p:oleObj>
                </mc:Choice>
                <mc:Fallback>
                  <p:oleObj name="CS ChemDraw Drawing" r:id="rId15" imgW="1854200" imgH="1092200" progId="">
                    <p:embed/>
                    <p:pic>
                      <p:nvPicPr>
                        <p:cNvPr id="96"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2897" y="2461059"/>
                          <a:ext cx="1032013" cy="67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7" name="Circular Arrow 96"/>
            <p:cNvSpPr/>
            <p:nvPr/>
          </p:nvSpPr>
          <p:spPr bwMode="auto">
            <a:xfrm rot="2700000">
              <a:off x="958073" y="1090594"/>
              <a:ext cx="477837" cy="514350"/>
            </a:xfrm>
            <a:prstGeom prst="circularArrow">
              <a:avLst/>
            </a:prstGeom>
            <a:solidFill>
              <a:srgbClr val="00ADD0"/>
            </a:solidFill>
            <a:ln w="9525" cap="flat" cmpd="sng" algn="ctr">
              <a:solidFill>
                <a:schemeClr val="accent2"/>
              </a:solidFill>
              <a:prstDash val="solid"/>
              <a:round/>
              <a:headEnd type="none" w="med" len="med"/>
              <a:tailEnd type="none" w="med" len="med"/>
            </a:ln>
            <a:effectLst/>
          </p:spPr>
          <p:txBody>
            <a:bodyPr/>
            <a:lstStyle/>
            <a:p>
              <a:pPr>
                <a:defRPr/>
              </a:pPr>
              <a:endParaRPr lang="en-US" sz="900">
                <a:latin typeface="Arial" charset="0"/>
                <a:ea typeface="ＭＳ Ｐゴシック" charset="0"/>
                <a:cs typeface="ＭＳ Ｐゴシック" charset="0"/>
              </a:endParaRPr>
            </a:p>
          </p:txBody>
        </p:sp>
        <p:sp>
          <p:nvSpPr>
            <p:cNvPr id="101" name="Circular Arrow 100"/>
            <p:cNvSpPr/>
            <p:nvPr/>
          </p:nvSpPr>
          <p:spPr bwMode="auto">
            <a:xfrm rot="3756565" flipV="1">
              <a:off x="1040623" y="1901806"/>
              <a:ext cx="479425" cy="617538"/>
            </a:xfrm>
            <a:prstGeom prst="circularArrow">
              <a:avLst>
                <a:gd name="adj1" fmla="val 12500"/>
                <a:gd name="adj2" fmla="val 1142319"/>
                <a:gd name="adj3" fmla="val 20457681"/>
                <a:gd name="adj4" fmla="val 14343032"/>
                <a:gd name="adj5" fmla="val 12500"/>
              </a:avLst>
            </a:prstGeom>
            <a:solidFill>
              <a:srgbClr val="00ADD0"/>
            </a:solidFill>
            <a:ln w="9525" cap="flat" cmpd="sng" algn="ctr">
              <a:solidFill>
                <a:schemeClr val="accent2"/>
              </a:solidFill>
              <a:prstDash val="solid"/>
              <a:round/>
              <a:headEnd type="none" w="med" len="med"/>
              <a:tailEnd type="none" w="med" len="med"/>
            </a:ln>
            <a:effectLst/>
          </p:spPr>
          <p:txBody>
            <a:bodyPr/>
            <a:lstStyle/>
            <a:p>
              <a:pPr>
                <a:defRPr/>
              </a:pPr>
              <a:endParaRPr lang="en-US" sz="900">
                <a:latin typeface="Arial" charset="0"/>
                <a:ea typeface="ＭＳ Ｐゴシック" charset="0"/>
                <a:cs typeface="ＭＳ Ｐゴシック" charset="0"/>
              </a:endParaRPr>
            </a:p>
          </p:txBody>
        </p:sp>
        <p:sp>
          <p:nvSpPr>
            <p:cNvPr id="102" name="TextBox 12"/>
            <p:cNvSpPr txBox="1">
              <a:spLocks noChangeArrowheads="1"/>
            </p:cNvSpPr>
            <p:nvPr/>
          </p:nvSpPr>
          <p:spPr bwMode="auto">
            <a:xfrm>
              <a:off x="1335105" y="1070750"/>
              <a:ext cx="1013548" cy="31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900" dirty="0"/>
                <a:t>Tyrosinase</a:t>
              </a:r>
            </a:p>
          </p:txBody>
        </p:sp>
        <p:sp>
          <p:nvSpPr>
            <p:cNvPr id="103" name="TextBox 13"/>
            <p:cNvSpPr txBox="1">
              <a:spLocks noChangeArrowheads="1"/>
            </p:cNvSpPr>
            <p:nvPr/>
          </p:nvSpPr>
          <p:spPr bwMode="auto">
            <a:xfrm>
              <a:off x="393717" y="2364561"/>
              <a:ext cx="1013548" cy="31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900" dirty="0" err="1"/>
                <a:t>Tyrosinase</a:t>
              </a:r>
              <a:endParaRPr lang="en-US" sz="900" dirty="0"/>
            </a:p>
          </p:txBody>
        </p:sp>
        <p:sp>
          <p:nvSpPr>
            <p:cNvPr id="104" name="Circular Arrow 103"/>
            <p:cNvSpPr/>
            <p:nvPr/>
          </p:nvSpPr>
          <p:spPr bwMode="auto">
            <a:xfrm rot="2700000">
              <a:off x="1813736" y="2481243"/>
              <a:ext cx="479425" cy="512763"/>
            </a:xfrm>
            <a:prstGeom prst="circularArrow">
              <a:avLst>
                <a:gd name="adj1" fmla="val 12500"/>
                <a:gd name="adj2" fmla="val 1142319"/>
                <a:gd name="adj3" fmla="val 20457681"/>
                <a:gd name="adj4" fmla="val 13536296"/>
                <a:gd name="adj5" fmla="val 12500"/>
              </a:avLst>
            </a:prstGeom>
            <a:solidFill>
              <a:srgbClr val="00ADD0"/>
            </a:solidFill>
            <a:ln w="9525" cap="flat" cmpd="sng" algn="ctr">
              <a:solidFill>
                <a:schemeClr val="accent2"/>
              </a:solidFill>
              <a:prstDash val="solid"/>
              <a:round/>
              <a:headEnd type="none" w="med" len="med"/>
              <a:tailEnd type="none" w="med" len="med"/>
            </a:ln>
            <a:effectLst/>
          </p:spPr>
          <p:txBody>
            <a:bodyPr/>
            <a:lstStyle/>
            <a:p>
              <a:pPr>
                <a:defRPr/>
              </a:pPr>
              <a:endParaRPr lang="en-US" sz="900">
                <a:latin typeface="Arial" charset="0"/>
                <a:ea typeface="ＭＳ Ｐゴシック" charset="0"/>
                <a:cs typeface="ＭＳ Ｐゴシック" charset="0"/>
              </a:endParaRPr>
            </a:p>
          </p:txBody>
        </p:sp>
        <p:sp>
          <p:nvSpPr>
            <p:cNvPr id="105" name="Circular Arrow 104"/>
            <p:cNvSpPr/>
            <p:nvPr/>
          </p:nvSpPr>
          <p:spPr bwMode="auto">
            <a:xfrm rot="18266101">
              <a:off x="2284429" y="2851925"/>
              <a:ext cx="479425" cy="514350"/>
            </a:xfrm>
            <a:prstGeom prst="circularArrow">
              <a:avLst>
                <a:gd name="adj1" fmla="val 12500"/>
                <a:gd name="adj2" fmla="val 1142319"/>
                <a:gd name="adj3" fmla="val 20457681"/>
                <a:gd name="adj4" fmla="val 15125377"/>
                <a:gd name="adj5" fmla="val 12500"/>
              </a:avLst>
            </a:prstGeom>
            <a:solidFill>
              <a:srgbClr val="00ADD0"/>
            </a:solidFill>
            <a:ln w="9525" cap="flat" cmpd="sng" algn="ctr">
              <a:solidFill>
                <a:schemeClr val="accent2"/>
              </a:solidFill>
              <a:prstDash val="solid"/>
              <a:round/>
              <a:headEnd type="none" w="med" len="med"/>
              <a:tailEnd type="none" w="med" len="med"/>
            </a:ln>
            <a:effectLst/>
          </p:spPr>
          <p:txBody>
            <a:bodyPr/>
            <a:lstStyle/>
            <a:p>
              <a:pPr>
                <a:defRPr/>
              </a:pPr>
              <a:endParaRPr lang="en-US" sz="900">
                <a:latin typeface="Arial" charset="0"/>
                <a:ea typeface="ＭＳ Ｐゴシック" charset="0"/>
                <a:cs typeface="ＭＳ Ｐゴシック" charset="0"/>
              </a:endParaRPr>
            </a:p>
          </p:txBody>
        </p:sp>
        <p:sp>
          <p:nvSpPr>
            <p:cNvPr id="106" name="Circular Arrow 105"/>
            <p:cNvSpPr/>
            <p:nvPr/>
          </p:nvSpPr>
          <p:spPr bwMode="auto">
            <a:xfrm rot="1983873" flipV="1">
              <a:off x="2265380" y="3117037"/>
              <a:ext cx="428625" cy="619125"/>
            </a:xfrm>
            <a:prstGeom prst="circularArrow">
              <a:avLst>
                <a:gd name="adj1" fmla="val 12500"/>
                <a:gd name="adj2" fmla="val 1142319"/>
                <a:gd name="adj3" fmla="val 20457681"/>
                <a:gd name="adj4" fmla="val 15004426"/>
                <a:gd name="adj5" fmla="val 12500"/>
              </a:avLst>
            </a:prstGeom>
            <a:solidFill>
              <a:srgbClr val="00ADD0"/>
            </a:solidFill>
            <a:ln w="9525" cap="flat" cmpd="sng" algn="ctr">
              <a:solidFill>
                <a:schemeClr val="accent2"/>
              </a:solidFill>
              <a:prstDash val="solid"/>
              <a:round/>
              <a:headEnd type="none" w="med" len="med"/>
              <a:tailEnd type="none" w="med" len="med"/>
            </a:ln>
            <a:effectLst/>
          </p:spPr>
          <p:txBody>
            <a:bodyPr/>
            <a:lstStyle/>
            <a:p>
              <a:pPr>
                <a:defRPr/>
              </a:pPr>
              <a:endParaRPr lang="en-US" sz="900">
                <a:latin typeface="Arial" charset="0"/>
                <a:ea typeface="ＭＳ Ｐゴシック" charset="0"/>
                <a:cs typeface="ＭＳ Ｐゴシック" charset="0"/>
              </a:endParaRPr>
            </a:p>
          </p:txBody>
        </p:sp>
      </p:grpSp>
      <p:pic>
        <p:nvPicPr>
          <p:cNvPr id="109" name="Picture 108"/>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4265425" y="2056679"/>
            <a:ext cx="2789777" cy="2113467"/>
          </a:xfrm>
          <a:prstGeom prst="rect">
            <a:avLst/>
          </a:prstGeom>
        </p:spPr>
      </p:pic>
      <p:pic>
        <p:nvPicPr>
          <p:cNvPr id="110" name="Picture 109"/>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4265425" y="2056679"/>
            <a:ext cx="2789777" cy="2113467"/>
          </a:xfrm>
          <a:prstGeom prst="rect">
            <a:avLst/>
          </a:prstGeom>
        </p:spPr>
      </p:pic>
      <p:pic>
        <p:nvPicPr>
          <p:cNvPr id="113" name="Picture 112" descr="Smiley Before.JPG"/>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7189450" y="1891983"/>
            <a:ext cx="1645800" cy="1055494"/>
          </a:xfrm>
          <a:prstGeom prst="rect">
            <a:avLst/>
          </a:prstGeom>
          <a:ln w="19050">
            <a:solidFill>
              <a:schemeClr val="tx1"/>
            </a:solidFill>
          </a:ln>
        </p:spPr>
      </p:pic>
      <p:pic>
        <p:nvPicPr>
          <p:cNvPr id="114" name="Picture 113" descr="Smiley After.JP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8930393" y="1882231"/>
            <a:ext cx="1652654" cy="1075005"/>
          </a:xfrm>
          <a:prstGeom prst="rect">
            <a:avLst/>
          </a:prstGeom>
          <a:ln w="19050">
            <a:solidFill>
              <a:schemeClr val="tx1"/>
            </a:solidFill>
          </a:ln>
        </p:spPr>
      </p:pic>
      <p:pic>
        <p:nvPicPr>
          <p:cNvPr id="115" name="Picture 114" descr="Jennifer Jerde Before.JPG"/>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188043" y="2998239"/>
            <a:ext cx="1648621" cy="1081737"/>
          </a:xfrm>
          <a:prstGeom prst="rect">
            <a:avLst/>
          </a:prstGeom>
          <a:ln w="19050">
            <a:solidFill>
              <a:schemeClr val="tx1"/>
            </a:solidFill>
          </a:ln>
        </p:spPr>
      </p:pic>
      <p:pic>
        <p:nvPicPr>
          <p:cNvPr id="116" name="Picture 115" descr="Jennifer Jerde After.JPG"/>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898563" y="3000482"/>
            <a:ext cx="1716314" cy="1077251"/>
          </a:xfrm>
          <a:prstGeom prst="rect">
            <a:avLst/>
          </a:prstGeom>
          <a:ln w="19050">
            <a:solidFill>
              <a:schemeClr val="tx1"/>
            </a:solidFill>
          </a:ln>
        </p:spPr>
      </p:pic>
      <p:sp>
        <p:nvSpPr>
          <p:cNvPr id="12" name="TextBox 11"/>
          <p:cNvSpPr txBox="1"/>
          <p:nvPr/>
        </p:nvSpPr>
        <p:spPr>
          <a:xfrm>
            <a:off x="1524000" y="6352146"/>
            <a:ext cx="9144000" cy="553998"/>
          </a:xfrm>
          <a:prstGeom prst="rect">
            <a:avLst/>
          </a:prstGeom>
          <a:noFill/>
        </p:spPr>
        <p:txBody>
          <a:bodyPr wrap="square" rtlCol="0">
            <a:spAutoFit/>
          </a:bodyPr>
          <a:lstStyle/>
          <a:p>
            <a:pPr lvl="0"/>
            <a:r>
              <a:rPr lang="en-US" sz="1000" b="1" dirty="0"/>
              <a:t>Formulation and processes for hair coloring, continuation.</a:t>
            </a:r>
            <a:r>
              <a:rPr lang="en-US" sz="1000" dirty="0"/>
              <a:t> Warner, John C.; Muollo, Laura; Stewart, Amie, Priority Date: October 14, 2013, US 9,522,102. </a:t>
            </a:r>
          </a:p>
          <a:p>
            <a:pPr lvl="0"/>
            <a:r>
              <a:rPr lang="en-US" sz="1000" b="1" dirty="0"/>
              <a:t>Formulation and processes for hair coloring. </a:t>
            </a:r>
            <a:r>
              <a:rPr lang="en-US" sz="1000" dirty="0"/>
              <a:t>Warner, John C.; Muollo, Laura; Stewart, Amie, Priority Date: October 14, 2013, US 8,828,100, WO 2015/057254, EP 3057561, JP 2016533376, KR 20160068958, CN 105792797. </a:t>
            </a:r>
          </a:p>
        </p:txBody>
      </p:sp>
      <p:grpSp>
        <p:nvGrpSpPr>
          <p:cNvPr id="13" name="Group 12"/>
          <p:cNvGrpSpPr/>
          <p:nvPr/>
        </p:nvGrpSpPr>
        <p:grpSpPr>
          <a:xfrm>
            <a:off x="3091457" y="514537"/>
            <a:ext cx="1136906" cy="1081837"/>
            <a:chOff x="1567457" y="514534"/>
            <a:chExt cx="1136906" cy="1081837"/>
          </a:xfrm>
        </p:grpSpPr>
        <p:sp>
          <p:nvSpPr>
            <p:cNvPr id="88" name="Freeform 87"/>
            <p:cNvSpPr/>
            <p:nvPr/>
          </p:nvSpPr>
          <p:spPr>
            <a:xfrm rot="17513597">
              <a:off x="2239412" y="627007"/>
              <a:ext cx="577424" cy="352478"/>
            </a:xfrm>
            <a:custGeom>
              <a:avLst/>
              <a:gdLst>
                <a:gd name="connsiteX0" fmla="*/ 0 w 1171731"/>
                <a:gd name="connsiteY0" fmla="*/ 0 h 841948"/>
                <a:gd name="connsiteX1" fmla="*/ 1004341 w 1171731"/>
                <a:gd name="connsiteY1" fmla="*/ 239843 h 841948"/>
                <a:gd name="connsiteX2" fmla="*/ 1004341 w 1171731"/>
                <a:gd name="connsiteY2" fmla="*/ 764499 h 841948"/>
                <a:gd name="connsiteX3" fmla="*/ 599607 w 1171731"/>
                <a:gd name="connsiteY3" fmla="*/ 704538 h 841948"/>
              </a:gdLst>
              <a:ahLst/>
              <a:cxnLst>
                <a:cxn ang="0">
                  <a:pos x="connsiteX0" y="connsiteY0"/>
                </a:cxn>
                <a:cxn ang="0">
                  <a:pos x="connsiteX1" y="connsiteY1"/>
                </a:cxn>
                <a:cxn ang="0">
                  <a:pos x="connsiteX2" y="connsiteY2"/>
                </a:cxn>
                <a:cxn ang="0">
                  <a:pos x="connsiteX3" y="connsiteY3"/>
                </a:cxn>
              </a:cxnLst>
              <a:rect l="l" t="t" r="r" b="b"/>
              <a:pathLst>
                <a:path w="1171731" h="841948">
                  <a:moveTo>
                    <a:pt x="0" y="0"/>
                  </a:moveTo>
                  <a:cubicBezTo>
                    <a:pt x="418475" y="56213"/>
                    <a:pt x="836951" y="112427"/>
                    <a:pt x="1004341" y="239843"/>
                  </a:cubicBezTo>
                  <a:cubicBezTo>
                    <a:pt x="1171731" y="367260"/>
                    <a:pt x="1071797" y="687050"/>
                    <a:pt x="1004341" y="764499"/>
                  </a:cubicBezTo>
                  <a:cubicBezTo>
                    <a:pt x="936885" y="841948"/>
                    <a:pt x="768246" y="773243"/>
                    <a:pt x="599607" y="704538"/>
                  </a:cubicBez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rot="4086403" flipH="1">
              <a:off x="1454984" y="640302"/>
              <a:ext cx="577424" cy="352478"/>
            </a:xfrm>
            <a:custGeom>
              <a:avLst/>
              <a:gdLst>
                <a:gd name="connsiteX0" fmla="*/ 0 w 1171731"/>
                <a:gd name="connsiteY0" fmla="*/ 0 h 841948"/>
                <a:gd name="connsiteX1" fmla="*/ 1004341 w 1171731"/>
                <a:gd name="connsiteY1" fmla="*/ 239843 h 841948"/>
                <a:gd name="connsiteX2" fmla="*/ 1004341 w 1171731"/>
                <a:gd name="connsiteY2" fmla="*/ 764499 h 841948"/>
                <a:gd name="connsiteX3" fmla="*/ 599607 w 1171731"/>
                <a:gd name="connsiteY3" fmla="*/ 704538 h 841948"/>
              </a:gdLst>
              <a:ahLst/>
              <a:cxnLst>
                <a:cxn ang="0">
                  <a:pos x="connsiteX0" y="connsiteY0"/>
                </a:cxn>
                <a:cxn ang="0">
                  <a:pos x="connsiteX1" y="connsiteY1"/>
                </a:cxn>
                <a:cxn ang="0">
                  <a:pos x="connsiteX2" y="connsiteY2"/>
                </a:cxn>
                <a:cxn ang="0">
                  <a:pos x="connsiteX3" y="connsiteY3"/>
                </a:cxn>
              </a:cxnLst>
              <a:rect l="l" t="t" r="r" b="b"/>
              <a:pathLst>
                <a:path w="1171731" h="841948">
                  <a:moveTo>
                    <a:pt x="0" y="0"/>
                  </a:moveTo>
                  <a:cubicBezTo>
                    <a:pt x="418475" y="56213"/>
                    <a:pt x="836951" y="112427"/>
                    <a:pt x="1004341" y="239843"/>
                  </a:cubicBezTo>
                  <a:cubicBezTo>
                    <a:pt x="1171731" y="367260"/>
                    <a:pt x="1071797" y="687050"/>
                    <a:pt x="1004341" y="764499"/>
                  </a:cubicBezTo>
                  <a:cubicBezTo>
                    <a:pt x="936885" y="841948"/>
                    <a:pt x="768246" y="773243"/>
                    <a:pt x="599607" y="704538"/>
                  </a:cubicBez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89"/>
            <p:cNvSpPr/>
            <p:nvPr/>
          </p:nvSpPr>
          <p:spPr>
            <a:xfrm>
              <a:off x="1835406" y="964408"/>
              <a:ext cx="619323" cy="631963"/>
            </a:xfrm>
            <a:prstGeom prst="ellipse">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Arc 90"/>
            <p:cNvSpPr/>
            <p:nvPr/>
          </p:nvSpPr>
          <p:spPr>
            <a:xfrm rot="5400000">
              <a:off x="1936404" y="1122992"/>
              <a:ext cx="420184" cy="371441"/>
            </a:xfrm>
            <a:prstGeom prst="arc">
              <a:avLst>
                <a:gd name="adj1" fmla="val 16200000"/>
                <a:gd name="adj2" fmla="val 505737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 name="Oval 91"/>
            <p:cNvSpPr/>
            <p:nvPr/>
          </p:nvSpPr>
          <p:spPr>
            <a:xfrm>
              <a:off x="2186403" y="1127062"/>
              <a:ext cx="113960" cy="12535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Oval 92"/>
            <p:cNvSpPr/>
            <p:nvPr/>
          </p:nvSpPr>
          <p:spPr>
            <a:xfrm>
              <a:off x="2005966" y="1127062"/>
              <a:ext cx="113960" cy="12535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5" name="Picture 54">
            <a:extLst>
              <a:ext uri="{FF2B5EF4-FFF2-40B4-BE49-F238E27FC236}">
                <a16:creationId xmlns:a16="http://schemas.microsoft.com/office/drawing/2014/main" id="{3887A410-648B-46A6-B2F6-CF9394FE5E11}"/>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rot="5400000">
            <a:off x="8963017" y="259673"/>
            <a:ext cx="1546148" cy="1622429"/>
          </a:xfrm>
          <a:prstGeom prst="rect">
            <a:avLst/>
          </a:prstGeom>
        </p:spPr>
      </p:pic>
      <p:pic>
        <p:nvPicPr>
          <p:cNvPr id="56" name="Picture 55">
            <a:extLst>
              <a:ext uri="{FF2B5EF4-FFF2-40B4-BE49-F238E27FC236}">
                <a16:creationId xmlns:a16="http://schemas.microsoft.com/office/drawing/2014/main" id="{5E5D966C-2436-4FDB-B2FC-78EA94BCC45F}"/>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rot="5400000">
            <a:off x="7160469" y="273932"/>
            <a:ext cx="1610801" cy="1593909"/>
          </a:xfrm>
          <a:prstGeom prst="rect">
            <a:avLst/>
          </a:prstGeom>
        </p:spPr>
      </p:pic>
      <p:pic>
        <p:nvPicPr>
          <p:cNvPr id="5" name="Picture 4">
            <a:extLst>
              <a:ext uri="{FF2B5EF4-FFF2-40B4-BE49-F238E27FC236}">
                <a16:creationId xmlns:a16="http://schemas.microsoft.com/office/drawing/2014/main" id="{3C334B29-A9A1-4F14-B8C3-90AB88BB57BC}"/>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729087" y="4203162"/>
            <a:ext cx="3146190" cy="2100082"/>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AF09CE8B-B614-420F-8B01-1C5B02C140EC}"/>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5094617" y="4271207"/>
            <a:ext cx="1456378" cy="2110292"/>
          </a:xfrm>
          <a:prstGeom prst="rect">
            <a:avLst/>
          </a:prstGeom>
        </p:spPr>
      </p:pic>
      <p:pic>
        <p:nvPicPr>
          <p:cNvPr id="10" name="Picture 9" descr="A person wearing a white shirt&#10;&#10;Description generated with high confidence">
            <a:extLst>
              <a:ext uri="{FF2B5EF4-FFF2-40B4-BE49-F238E27FC236}">
                <a16:creationId xmlns:a16="http://schemas.microsoft.com/office/drawing/2014/main" id="{711134B5-AFD1-465A-9B96-E3439766C519}"/>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6770335" y="4439392"/>
            <a:ext cx="3578682" cy="1773922"/>
          </a:xfrm>
          <a:prstGeom prst="rect">
            <a:avLst/>
          </a:prstGeom>
          <a:ln>
            <a:solidFill>
              <a:schemeClr val="bg1"/>
            </a:solidFill>
          </a:ln>
        </p:spPr>
      </p:pic>
    </p:spTree>
    <p:extLst>
      <p:ext uri="{BB962C8B-B14F-4D97-AF65-F5344CB8AC3E}">
        <p14:creationId xmlns:p14="http://schemas.microsoft.com/office/powerpoint/2010/main" val="108585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0" grpId="0" animBg="1"/>
      <p:bldP spid="95" grpId="0" animBg="1"/>
      <p:bldP spid="59" grpId="0" animBg="1"/>
      <p:bldP spid="60" grpId="0" animBg="1"/>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66850" y="487876"/>
            <a:ext cx="2474038" cy="1790377"/>
          </a:xfrm>
          <a:prstGeom prst="rect">
            <a:avLst/>
          </a:prstGeom>
        </p:spPr>
      </p:pic>
      <p:sp>
        <p:nvSpPr>
          <p:cNvPr id="22" name="Title 1"/>
          <p:cNvSpPr txBox="1">
            <a:spLocks/>
          </p:cNvSpPr>
          <p:nvPr/>
        </p:nvSpPr>
        <p:spPr>
          <a:xfrm>
            <a:off x="1524000" y="0"/>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000FF"/>
                </a:solidFill>
                <a:latin typeface="Calibri" pitchFamily="39" charset="0"/>
              </a:rPr>
              <a:t>Ocean Plastics Recycling and Reclamation</a:t>
            </a:r>
            <a:endParaRPr lang="en-US" sz="2400" baseline="30000" dirty="0">
              <a:solidFill>
                <a:srgbClr val="0000FF"/>
              </a:solidFill>
              <a:latin typeface="Calibri" pitchFamily="39" charset="0"/>
            </a:endParaRPr>
          </a:p>
        </p:txBody>
      </p:sp>
      <p:pic>
        <p:nvPicPr>
          <p:cNvPr id="6" name="Picture 5">
            <a:extLst>
              <a:ext uri="{FF2B5EF4-FFF2-40B4-BE49-F238E27FC236}">
                <a16:creationId xmlns:a16="http://schemas.microsoft.com/office/drawing/2014/main" id="{A4A2E1BC-F3C9-4C58-B3E6-0C954D023C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56017" y="2373549"/>
            <a:ext cx="1168714" cy="1837128"/>
          </a:xfrm>
          <a:prstGeom prst="rect">
            <a:avLst/>
          </a:prstGeom>
        </p:spPr>
      </p:pic>
      <p:pic>
        <p:nvPicPr>
          <p:cNvPr id="12" name="Picture 11">
            <a:extLst>
              <a:ext uri="{FF2B5EF4-FFF2-40B4-BE49-F238E27FC236}">
                <a16:creationId xmlns:a16="http://schemas.microsoft.com/office/drawing/2014/main" id="{CFA92E38-9794-4A98-A143-58AF6149E1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7112" y="2368376"/>
            <a:ext cx="2187419" cy="1846665"/>
          </a:xfrm>
          <a:prstGeom prst="rect">
            <a:avLst/>
          </a:prstGeom>
        </p:spPr>
      </p:pic>
      <p:grpSp>
        <p:nvGrpSpPr>
          <p:cNvPr id="15" name="Group 14">
            <a:extLst>
              <a:ext uri="{FF2B5EF4-FFF2-40B4-BE49-F238E27FC236}">
                <a16:creationId xmlns:a16="http://schemas.microsoft.com/office/drawing/2014/main" id="{1052BF2D-20EA-4217-B450-17238297FE71}"/>
              </a:ext>
            </a:extLst>
          </p:cNvPr>
          <p:cNvGrpSpPr/>
          <p:nvPr/>
        </p:nvGrpSpPr>
        <p:grpSpPr>
          <a:xfrm>
            <a:off x="2133233" y="585610"/>
            <a:ext cx="1483098" cy="1618143"/>
            <a:chOff x="276726" y="476677"/>
            <a:chExt cx="1483098" cy="1618143"/>
          </a:xfrm>
        </p:grpSpPr>
        <p:sp>
          <p:nvSpPr>
            <p:cNvPr id="8" name="TextBox 7"/>
            <p:cNvSpPr txBox="1"/>
            <p:nvPr/>
          </p:nvSpPr>
          <p:spPr>
            <a:xfrm>
              <a:off x="276726" y="476677"/>
              <a:ext cx="1483098" cy="369332"/>
            </a:xfrm>
            <a:prstGeom prst="rect">
              <a:avLst/>
            </a:prstGeom>
            <a:noFill/>
          </p:spPr>
          <p:txBody>
            <a:bodyPr wrap="none" rtlCol="0">
              <a:spAutoFit/>
            </a:bodyPr>
            <a:lstStyle/>
            <a:p>
              <a:r>
                <a:rPr lang="en-US" b="1" dirty="0">
                  <a:solidFill>
                    <a:schemeClr val="bg1"/>
                  </a:solidFill>
                </a:rPr>
                <a:t>June 29, 2015</a:t>
              </a:r>
            </a:p>
          </p:txBody>
        </p:sp>
        <p:pic>
          <p:nvPicPr>
            <p:cNvPr id="14" name="Picture 13" descr="A close up of a logo&#10;&#10;Description generated with very high confidence">
              <a:extLst>
                <a:ext uri="{FF2B5EF4-FFF2-40B4-BE49-F238E27FC236}">
                  <a16:creationId xmlns:a16="http://schemas.microsoft.com/office/drawing/2014/main" id="{8DC60508-5222-4922-9BC1-DDFB9E9E76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552" y="880238"/>
              <a:ext cx="1431446" cy="1214582"/>
            </a:xfrm>
            <a:prstGeom prst="rect">
              <a:avLst/>
            </a:prstGeom>
          </p:spPr>
        </p:pic>
      </p:grpSp>
      <p:pic>
        <p:nvPicPr>
          <p:cNvPr id="19" name="Picture 18" descr="A close up of a logo&#10;&#10;Description generated with very high confidence">
            <a:extLst>
              <a:ext uri="{FF2B5EF4-FFF2-40B4-BE49-F238E27FC236}">
                <a16:creationId xmlns:a16="http://schemas.microsoft.com/office/drawing/2014/main" id="{50C87B45-543D-47C4-9C36-31E66B00DA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7951" y="4348629"/>
            <a:ext cx="2492561" cy="1683725"/>
          </a:xfrm>
          <a:prstGeom prst="rect">
            <a:avLst/>
          </a:prstGeom>
        </p:spPr>
      </p:pic>
      <p:pic>
        <p:nvPicPr>
          <p:cNvPr id="36" name="Picture 35" descr="A picture containing sitting, green, clothing, footwear&#10;&#10;Description generated with very high confidence">
            <a:extLst>
              <a:ext uri="{FF2B5EF4-FFF2-40B4-BE49-F238E27FC236}">
                <a16:creationId xmlns:a16="http://schemas.microsoft.com/office/drawing/2014/main" id="{D26B6B3F-A17B-4142-8446-5B70CCCAA37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96579" y="4332968"/>
            <a:ext cx="2391010" cy="1709389"/>
          </a:xfrm>
          <a:prstGeom prst="rect">
            <a:avLst/>
          </a:prstGeom>
        </p:spPr>
      </p:pic>
      <p:pic>
        <p:nvPicPr>
          <p:cNvPr id="40" name="Picture 39" descr="A group of people posing for a photo&#10;&#10;Description generated with very high confidence">
            <a:extLst>
              <a:ext uri="{FF2B5EF4-FFF2-40B4-BE49-F238E27FC236}">
                <a16:creationId xmlns:a16="http://schemas.microsoft.com/office/drawing/2014/main" id="{746C4007-BE3C-445F-9428-867C2F4F125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992918" y="4332968"/>
            <a:ext cx="2416580" cy="1709389"/>
          </a:xfrm>
          <a:prstGeom prst="rect">
            <a:avLst/>
          </a:prstGeom>
        </p:spPr>
      </p:pic>
      <p:pic>
        <p:nvPicPr>
          <p:cNvPr id="42" name="Picture 41" descr="A group of people on a beach&#10;&#10;Description generated with very high confidence">
            <a:extLst>
              <a:ext uri="{FF2B5EF4-FFF2-40B4-BE49-F238E27FC236}">
                <a16:creationId xmlns:a16="http://schemas.microsoft.com/office/drawing/2014/main" id="{7A199C6A-73D1-46FA-9EC6-C533320F9D4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04736" y="2355339"/>
            <a:ext cx="2438779" cy="1870701"/>
          </a:xfrm>
          <a:prstGeom prst="rect">
            <a:avLst/>
          </a:prstGeom>
        </p:spPr>
      </p:pic>
      <p:pic>
        <p:nvPicPr>
          <p:cNvPr id="44" name="Picture 43" descr="A boat in the water&#10;&#10;Description generated with very high confidence">
            <a:extLst>
              <a:ext uri="{FF2B5EF4-FFF2-40B4-BE49-F238E27FC236}">
                <a16:creationId xmlns:a16="http://schemas.microsoft.com/office/drawing/2014/main" id="{F78B7F6D-2049-4A2C-A433-5C3DC0CEC3A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76466" y="2375986"/>
            <a:ext cx="1221756" cy="1832635"/>
          </a:xfrm>
          <a:prstGeom prst="rect">
            <a:avLst/>
          </a:prstGeom>
        </p:spPr>
      </p:pic>
      <p:pic>
        <p:nvPicPr>
          <p:cNvPr id="46" name="Picture 45" descr="A picture containing indoor&#10;&#10;Description generated with very high confidence">
            <a:extLst>
              <a:ext uri="{FF2B5EF4-FFF2-40B4-BE49-F238E27FC236}">
                <a16:creationId xmlns:a16="http://schemas.microsoft.com/office/drawing/2014/main" id="{3D65F340-4061-471F-8B6C-142FBFFA0DA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45179" y="481687"/>
            <a:ext cx="2653601" cy="1769931"/>
          </a:xfrm>
          <a:prstGeom prst="rect">
            <a:avLst/>
          </a:prstGeom>
        </p:spPr>
      </p:pic>
      <p:sp>
        <p:nvSpPr>
          <p:cNvPr id="2" name="Rectangle 1">
            <a:extLst>
              <a:ext uri="{FF2B5EF4-FFF2-40B4-BE49-F238E27FC236}">
                <a16:creationId xmlns:a16="http://schemas.microsoft.com/office/drawing/2014/main" id="{00641D06-F6C8-4666-BFB8-F0B39F362545}"/>
              </a:ext>
            </a:extLst>
          </p:cNvPr>
          <p:cNvSpPr/>
          <p:nvPr/>
        </p:nvSpPr>
        <p:spPr>
          <a:xfrm>
            <a:off x="3408043" y="6166039"/>
            <a:ext cx="5182440" cy="577081"/>
          </a:xfrm>
          <a:prstGeom prst="rect">
            <a:avLst/>
          </a:prstGeom>
        </p:spPr>
        <p:txBody>
          <a:bodyPr wrap="square">
            <a:spAutoFit/>
          </a:bodyPr>
          <a:lstStyle/>
          <a:p>
            <a:pPr algn="ctr"/>
            <a:r>
              <a:rPr lang="en-US" sz="1050" dirty="0">
                <a:solidFill>
                  <a:schemeClr val="bg1"/>
                </a:solidFill>
                <a:hlinkClick r:id="rId12"/>
              </a:rPr>
              <a:t>http://www.parley.tv/updates/2015/7/3/adidas-x-parley</a:t>
            </a:r>
            <a:r>
              <a:rPr lang="en-US" sz="1050" dirty="0">
                <a:solidFill>
                  <a:schemeClr val="bg1"/>
                </a:solidFill>
              </a:rPr>
              <a:t> </a:t>
            </a:r>
          </a:p>
          <a:p>
            <a:pPr algn="ctr"/>
            <a:r>
              <a:rPr lang="en-US" sz="1050" dirty="0">
                <a:solidFill>
                  <a:schemeClr val="bg1"/>
                </a:solidFill>
                <a:hlinkClick r:id="rId13"/>
              </a:rPr>
              <a:t>https://www.maritime-executive.com/article/adidas-uses-ocean-plastic-in-shoe</a:t>
            </a:r>
            <a:r>
              <a:rPr lang="en-US" sz="1050" dirty="0">
                <a:solidFill>
                  <a:schemeClr val="bg1"/>
                </a:solidFill>
              </a:rPr>
              <a:t> </a:t>
            </a:r>
          </a:p>
          <a:p>
            <a:pPr algn="ctr"/>
            <a:r>
              <a:rPr lang="en-US" sz="1050" dirty="0">
                <a:solidFill>
                  <a:schemeClr val="bg1"/>
                </a:solidFill>
                <a:hlinkClick r:id="rId14"/>
              </a:rPr>
              <a:t>https://solecollector.com/news/2015/07/parley-adidas-ultra-boost-recycled-ocean-gillnet</a:t>
            </a:r>
            <a:r>
              <a:rPr lang="en-US" sz="1050" dirty="0">
                <a:solidFill>
                  <a:schemeClr val="bg1"/>
                </a:solidFill>
              </a:rPr>
              <a:t>     </a:t>
            </a:r>
          </a:p>
        </p:txBody>
      </p:sp>
    </p:spTree>
    <p:extLst>
      <p:ext uri="{BB962C8B-B14F-4D97-AF65-F5344CB8AC3E}">
        <p14:creationId xmlns:p14="http://schemas.microsoft.com/office/powerpoint/2010/main" val="2381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0"/>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00FF"/>
                </a:solidFill>
                <a:latin typeface="Calibri" pitchFamily="39" charset="0"/>
              </a:rPr>
              <a:t>Electronics Recycling and Reclamation</a:t>
            </a:r>
            <a:endParaRPr lang="en-US" sz="2800" baseline="30000" dirty="0">
              <a:solidFill>
                <a:srgbClr val="0000FF"/>
              </a:solidFill>
              <a:latin typeface="Calibri" pitchFamily="39" charset="0"/>
            </a:endParaRPr>
          </a:p>
        </p:txBody>
      </p:sp>
      <p:pic>
        <p:nvPicPr>
          <p:cNvPr id="891" name="Picture 890"/>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56405" y="436816"/>
            <a:ext cx="2465290" cy="2372569"/>
          </a:xfrm>
          <a:prstGeom prst="rect">
            <a:avLst/>
          </a:prstGeom>
        </p:spPr>
      </p:pic>
      <p:grpSp>
        <p:nvGrpSpPr>
          <p:cNvPr id="4" name="Group 3">
            <a:extLst>
              <a:ext uri="{FF2B5EF4-FFF2-40B4-BE49-F238E27FC236}">
                <a16:creationId xmlns:a16="http://schemas.microsoft.com/office/drawing/2014/main" id="{693FDCD3-4EA2-4B7A-A494-4DA04234A9E3}"/>
              </a:ext>
            </a:extLst>
          </p:cNvPr>
          <p:cNvGrpSpPr/>
          <p:nvPr/>
        </p:nvGrpSpPr>
        <p:grpSpPr>
          <a:xfrm>
            <a:off x="5402250" y="731720"/>
            <a:ext cx="4509507" cy="1782763"/>
            <a:chOff x="2934031" y="820730"/>
            <a:chExt cx="4509507" cy="1782763"/>
          </a:xfrm>
        </p:grpSpPr>
        <p:graphicFrame>
          <p:nvGraphicFramePr>
            <p:cNvPr id="892" name="Object 891"/>
            <p:cNvGraphicFramePr>
              <a:graphicFrameLocks noChangeAspect="1"/>
            </p:cNvGraphicFramePr>
            <p:nvPr>
              <p:extLst/>
            </p:nvPr>
          </p:nvGraphicFramePr>
          <p:xfrm>
            <a:off x="2934031" y="820730"/>
            <a:ext cx="723900" cy="1782763"/>
          </p:xfrm>
          <a:graphic>
            <a:graphicData uri="http://schemas.openxmlformats.org/presentationml/2006/ole">
              <mc:AlternateContent xmlns:mc="http://schemas.openxmlformats.org/markup-compatibility/2006">
                <mc:Choice xmlns:v="urn:schemas-microsoft-com:vml" Requires="v">
                  <p:oleObj spid="_x0000_s101502" name="MDLDrawObject Class" r:id="rId5" imgW="723419" imgH="1782810" progId="MDLDrawOLE.MDLDrawObject.1">
                    <p:embed/>
                  </p:oleObj>
                </mc:Choice>
                <mc:Fallback>
                  <p:oleObj name="MDLDrawObject Class" r:id="rId5" imgW="723419" imgH="1782810" progId="MDLDrawOLE.MDLDrawObject.1">
                    <p:embed/>
                    <p:pic>
                      <p:nvPicPr>
                        <p:cNvPr id="892" name="Object 891"/>
                        <p:cNvPicPr/>
                        <p:nvPr/>
                      </p:nvPicPr>
                      <p:blipFill>
                        <a:blip r:embed="rId6"/>
                        <a:stretch>
                          <a:fillRect/>
                        </a:stretch>
                      </p:blipFill>
                      <p:spPr>
                        <a:xfrm>
                          <a:off x="2934031" y="820730"/>
                          <a:ext cx="723900" cy="1782763"/>
                        </a:xfrm>
                        <a:prstGeom prst="rect">
                          <a:avLst/>
                        </a:prstGeom>
                      </p:spPr>
                    </p:pic>
                  </p:oleObj>
                </mc:Fallback>
              </mc:AlternateContent>
            </a:graphicData>
          </a:graphic>
        </p:graphicFrame>
        <p:sp>
          <p:nvSpPr>
            <p:cNvPr id="894" name="Right Arrow 893"/>
            <p:cNvSpPr/>
            <p:nvPr/>
          </p:nvSpPr>
          <p:spPr>
            <a:xfrm>
              <a:off x="3936061" y="1550027"/>
              <a:ext cx="532738" cy="16208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97" name="Group 896"/>
            <p:cNvGrpSpPr/>
            <p:nvPr/>
          </p:nvGrpSpPr>
          <p:grpSpPr>
            <a:xfrm>
              <a:off x="4679509" y="895527"/>
              <a:ext cx="2764029" cy="1511434"/>
              <a:chOff x="4301654" y="1002017"/>
              <a:chExt cx="2764029" cy="1511434"/>
            </a:xfrm>
          </p:grpSpPr>
          <p:graphicFrame>
            <p:nvGraphicFramePr>
              <p:cNvPr id="893" name="Object 892"/>
              <p:cNvGraphicFramePr>
                <a:graphicFrameLocks noChangeAspect="1"/>
              </p:cNvGraphicFramePr>
              <p:nvPr>
                <p:extLst/>
              </p:nvPr>
            </p:nvGraphicFramePr>
            <p:xfrm>
              <a:off x="4510392" y="1195826"/>
              <a:ext cx="2300287" cy="1317625"/>
            </p:xfrm>
            <a:graphic>
              <a:graphicData uri="http://schemas.openxmlformats.org/presentationml/2006/ole">
                <mc:AlternateContent xmlns:mc="http://schemas.openxmlformats.org/markup-compatibility/2006">
                  <mc:Choice xmlns:v="urn:schemas-microsoft-com:vml" Requires="v">
                    <p:oleObj spid="_x0000_s101503" name="MDLDrawObject Class" r:id="rId7" imgW="2300953" imgH="1317870" progId="MDLDrawOLE.MDLDrawObject.1">
                      <p:embed/>
                    </p:oleObj>
                  </mc:Choice>
                  <mc:Fallback>
                    <p:oleObj name="MDLDrawObject Class" r:id="rId7" imgW="2300953" imgH="1317870" progId="MDLDrawOLE.MDLDrawObject.1">
                      <p:embed/>
                      <p:pic>
                        <p:nvPicPr>
                          <p:cNvPr id="893" name="Object 892"/>
                          <p:cNvPicPr/>
                          <p:nvPr/>
                        </p:nvPicPr>
                        <p:blipFill>
                          <a:blip r:embed="rId8"/>
                          <a:stretch>
                            <a:fillRect/>
                          </a:stretch>
                        </p:blipFill>
                        <p:spPr>
                          <a:xfrm>
                            <a:off x="4510392" y="1195826"/>
                            <a:ext cx="2300287" cy="1317625"/>
                          </a:xfrm>
                          <a:prstGeom prst="rect">
                            <a:avLst/>
                          </a:prstGeom>
                        </p:spPr>
                      </p:pic>
                    </p:oleObj>
                  </mc:Fallback>
                </mc:AlternateContent>
              </a:graphicData>
            </a:graphic>
          </p:graphicFrame>
          <p:sp>
            <p:nvSpPr>
              <p:cNvPr id="895" name="Left Brace 894"/>
              <p:cNvSpPr/>
              <p:nvPr/>
            </p:nvSpPr>
            <p:spPr>
              <a:xfrm>
                <a:off x="4301654" y="1002017"/>
                <a:ext cx="174929" cy="1471083"/>
              </a:xfrm>
              <a:prstGeom prst="lef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6" name="Left Brace 895"/>
              <p:cNvSpPr/>
              <p:nvPr/>
            </p:nvSpPr>
            <p:spPr>
              <a:xfrm flipH="1">
                <a:off x="6890754" y="1002017"/>
                <a:ext cx="174929" cy="1471083"/>
              </a:xfrm>
              <a:prstGeom prst="lef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 name="TextBox 1"/>
          <p:cNvSpPr txBox="1"/>
          <p:nvPr/>
        </p:nvSpPr>
        <p:spPr>
          <a:xfrm>
            <a:off x="1524000" y="4409433"/>
            <a:ext cx="9144000" cy="2462213"/>
          </a:xfrm>
          <a:prstGeom prst="rect">
            <a:avLst/>
          </a:prstGeom>
          <a:noFill/>
        </p:spPr>
        <p:txBody>
          <a:bodyPr wrap="square" rtlCol="0">
            <a:spAutoFit/>
          </a:bodyPr>
          <a:lstStyle/>
          <a:p>
            <a:pPr lvl="0"/>
            <a:r>
              <a:rPr lang="en-US" sz="1100" dirty="0"/>
              <a:t>“</a:t>
            </a:r>
            <a:r>
              <a:rPr lang="en-US" sz="1100" b="1" dirty="0"/>
              <a:t>Method for the recovery of lithium cobalt oxide from lithium ion batteries</a:t>
            </a:r>
            <a:r>
              <a:rPr lang="en-US" sz="1100" dirty="0"/>
              <a:t>” Poe, Sarah L.; Paradise, Christopher L.; Muollo, Laura R.; Pal, Reshma; Warner, John C.; Korzenski, Michael B. US Pat. Appl. US 20140306162. Filed June 19, 2012. Published October 16, 2014.</a:t>
            </a:r>
          </a:p>
          <a:p>
            <a:pPr lvl="0"/>
            <a:endParaRPr lang="en-US" sz="1100" dirty="0"/>
          </a:p>
          <a:p>
            <a:pPr lvl="0"/>
            <a:r>
              <a:rPr lang="en-US" sz="1100" dirty="0"/>
              <a:t>“</a:t>
            </a:r>
            <a:r>
              <a:rPr lang="en-US" sz="1100" b="1" dirty="0"/>
              <a:t>Sustainable process for reclaiming precious metals and base metals from electronic waste</a:t>
            </a:r>
            <a:r>
              <a:rPr lang="en-US" sz="1100" dirty="0"/>
              <a:t>” Korzenski, Michael B.; Jiang, Ping; Norman, James; Warner, John C.; Ingalls, Laura; </a:t>
            </a:r>
            <a:r>
              <a:rPr lang="en-US" sz="1100" dirty="0" err="1"/>
              <a:t>Gnanamgari</a:t>
            </a:r>
            <a:r>
              <a:rPr lang="en-US" sz="1100" dirty="0"/>
              <a:t>, </a:t>
            </a:r>
            <a:r>
              <a:rPr lang="en-US" sz="1100" dirty="0" err="1"/>
              <a:t>Dinakar</a:t>
            </a:r>
            <a:r>
              <a:rPr lang="en-US" sz="1100" dirty="0"/>
              <a:t>; </a:t>
            </a:r>
            <a:r>
              <a:rPr lang="en-US" sz="1100" dirty="0" err="1"/>
              <a:t>Strickler</a:t>
            </a:r>
            <a:r>
              <a:rPr lang="en-US" sz="1100" dirty="0"/>
              <a:t>, Fred; </a:t>
            </a:r>
            <a:r>
              <a:rPr lang="en-US" sz="1100" dirty="0" err="1"/>
              <a:t>Mendum</a:t>
            </a:r>
            <a:r>
              <a:rPr lang="en-US" sz="1100" dirty="0"/>
              <a:t>, Ted. US Pat. Appl. US 20130336857. Filed August 19, 2011. Published December 19, 2013.</a:t>
            </a:r>
          </a:p>
          <a:p>
            <a:pPr lvl="0"/>
            <a:endParaRPr lang="en-US" sz="1100" dirty="0"/>
          </a:p>
          <a:p>
            <a:pPr lvl="0"/>
            <a:r>
              <a:rPr lang="en-US" sz="1100" dirty="0"/>
              <a:t>“</a:t>
            </a:r>
            <a:r>
              <a:rPr lang="en-US" sz="1100" b="1" dirty="0"/>
              <a:t>Sustainable process for reclaiming precious metals and base metals from electronic waste</a:t>
            </a:r>
            <a:r>
              <a:rPr lang="en-US" sz="1100" dirty="0"/>
              <a:t>” Korzenski, Michael B.; Jiang, Ping; Norman, James; Warner, John C.; Ingalls, Laura; </a:t>
            </a:r>
            <a:r>
              <a:rPr lang="en-US" sz="1100" dirty="0" err="1"/>
              <a:t>Gnanamgari</a:t>
            </a:r>
            <a:r>
              <a:rPr lang="en-US" sz="1100" dirty="0"/>
              <a:t>, </a:t>
            </a:r>
            <a:r>
              <a:rPr lang="en-US" sz="1100" dirty="0" err="1"/>
              <a:t>Dinakar</a:t>
            </a:r>
            <a:r>
              <a:rPr lang="en-US" sz="1100" dirty="0"/>
              <a:t>; </a:t>
            </a:r>
            <a:r>
              <a:rPr lang="en-US" sz="1100" dirty="0" err="1"/>
              <a:t>Strickler</a:t>
            </a:r>
            <a:r>
              <a:rPr lang="en-US" sz="1100" dirty="0"/>
              <a:t>, Fred; </a:t>
            </a:r>
            <a:r>
              <a:rPr lang="en-US" sz="1100" dirty="0" err="1"/>
              <a:t>Mendum</a:t>
            </a:r>
            <a:r>
              <a:rPr lang="en-US" sz="1100" dirty="0"/>
              <a:t>, Ted. PCT Int. Appl. WO 2012024603. Filed August 19, 2011. Published February 23, 2013. CN 103249849. Filed August 19, 2011. Published August 14, 2013. EP 2606158. Filed August 19, 2011. Published June 26, 2013.</a:t>
            </a:r>
          </a:p>
          <a:p>
            <a:pPr lvl="0"/>
            <a:endParaRPr lang="en-US" sz="1100" dirty="0"/>
          </a:p>
          <a:p>
            <a:r>
              <a:rPr lang="en-US" sz="1100" dirty="0"/>
              <a:t>“</a:t>
            </a:r>
            <a:r>
              <a:rPr lang="en-US" sz="1100" b="1" dirty="0"/>
              <a:t>Non-fluoride containing composition for removal of polymers and other organic material from a surface</a:t>
            </a:r>
            <a:r>
              <a:rPr lang="en-US" sz="1100" dirty="0"/>
              <a:t>” Korzenski, Michael B.; Jiang, Ping; Warner, John C.; </a:t>
            </a:r>
            <a:r>
              <a:rPr lang="en-US" sz="1100" dirty="0" err="1"/>
              <a:t>Mendum</a:t>
            </a:r>
            <a:r>
              <a:rPr lang="en-US" sz="1100" dirty="0"/>
              <a:t>, Ted; Lugus, Michelle;  Whitfield, Justin; </a:t>
            </a:r>
            <a:r>
              <a:rPr lang="en-US" sz="1100" dirty="0" err="1"/>
              <a:t>Vanbenschoten</a:t>
            </a:r>
            <a:r>
              <a:rPr lang="en-US" sz="1100" dirty="0"/>
              <a:t>, Helen; Payne, Makonnen  PCT Int. Appl. WO 2010091045. Filed Feb 3, 2010. Published August 12, 2010.</a:t>
            </a:r>
          </a:p>
        </p:txBody>
      </p:sp>
      <p:grpSp>
        <p:nvGrpSpPr>
          <p:cNvPr id="9" name="Group 8">
            <a:extLst>
              <a:ext uri="{FF2B5EF4-FFF2-40B4-BE49-F238E27FC236}">
                <a16:creationId xmlns:a16="http://schemas.microsoft.com/office/drawing/2014/main" id="{ABA9976D-9D20-439B-BA9E-E30256541961}"/>
              </a:ext>
            </a:extLst>
          </p:cNvPr>
          <p:cNvGrpSpPr/>
          <p:nvPr/>
        </p:nvGrpSpPr>
        <p:grpSpPr>
          <a:xfrm>
            <a:off x="2347237" y="2872861"/>
            <a:ext cx="7614976" cy="1210138"/>
            <a:chOff x="648307" y="2872861"/>
            <a:chExt cx="7614976" cy="1210138"/>
          </a:xfrm>
        </p:grpSpPr>
        <p:pic>
          <p:nvPicPr>
            <p:cNvPr id="900" name="Picture 899"/>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202447" y="2872861"/>
              <a:ext cx="1387740" cy="1170383"/>
            </a:xfrm>
            <a:prstGeom prst="rect">
              <a:avLst/>
            </a:prstGeom>
          </p:spPr>
        </p:pic>
        <p:sp>
          <p:nvSpPr>
            <p:cNvPr id="901" name="Right Arrow 900"/>
            <p:cNvSpPr/>
            <p:nvPr/>
          </p:nvSpPr>
          <p:spPr>
            <a:xfrm>
              <a:off x="6151253" y="3377010"/>
              <a:ext cx="532738" cy="16208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2" name="TextBox 901"/>
            <p:cNvSpPr txBox="1"/>
            <p:nvPr/>
          </p:nvSpPr>
          <p:spPr>
            <a:xfrm>
              <a:off x="7245056" y="3227220"/>
              <a:ext cx="1018227" cy="461665"/>
            </a:xfrm>
            <a:prstGeom prst="rect">
              <a:avLst/>
            </a:prstGeom>
            <a:noFill/>
          </p:spPr>
          <p:txBody>
            <a:bodyPr wrap="none" rtlCol="0">
              <a:spAutoFit/>
            </a:bodyPr>
            <a:lstStyle/>
            <a:p>
              <a:r>
                <a:rPr lang="en-US" sz="2400" dirty="0"/>
                <a:t>LiCoO</a:t>
              </a:r>
              <a:r>
                <a:rPr lang="en-US" sz="2400" baseline="-25000" dirty="0"/>
                <a:t>2</a:t>
              </a:r>
            </a:p>
          </p:txBody>
        </p:sp>
        <p:pic>
          <p:nvPicPr>
            <p:cNvPr id="8" name="Picture 7">
              <a:extLst>
                <a:ext uri="{FF2B5EF4-FFF2-40B4-BE49-F238E27FC236}">
                  <a16:creationId xmlns:a16="http://schemas.microsoft.com/office/drawing/2014/main" id="{27B17097-A611-4E22-98EB-A30E7A2FBF8C}"/>
                </a:ext>
              </a:extLst>
            </p:cNvPr>
            <p:cNvPicPr>
              <a:picLocks noChangeAspect="1"/>
            </p:cNvPicPr>
            <p:nvPr/>
          </p:nvPicPr>
          <p:blipFill>
            <a:blip r:embed="rId11" cstate="email">
              <a:extLst>
                <a:ext uri="{BEBA8EAE-BF5A-486C-A8C5-ECC9F3942E4B}">
                  <a14:imgProps xmlns:a14="http://schemas.microsoft.com/office/drawing/2010/main">
                    <a14:imgLayer r:embed="rId12">
                      <a14:imgEffect>
                        <a14:backgroundRemoval t="5091" b="92182" l="8778" r="92111">
                          <a14:foregroundMark x1="62222" y1="5091" x2="62222" y2="5091"/>
                          <a14:foregroundMark x1="92333" y1="30182" x2="92333" y2="30182"/>
                          <a14:foregroundMark x1="40000" y1="92182" x2="40000" y2="92182"/>
                          <a14:foregroundMark x1="8778" y1="56182" x2="8778" y2="56182"/>
                          <a14:backgroundMark x1="37556" y1="96182" x2="37556" y2="96182"/>
                        </a14:backgroundRemoval>
                      </a14:imgEffect>
                    </a14:imgLayer>
                  </a14:imgProps>
                </a:ext>
                <a:ext uri="{28A0092B-C50C-407E-A947-70E740481C1C}">
                  <a14:useLocalDpi xmlns:a14="http://schemas.microsoft.com/office/drawing/2010/main"/>
                </a:ext>
              </a:extLst>
            </a:blip>
            <a:stretch>
              <a:fillRect/>
            </a:stretch>
          </p:blipFill>
          <p:spPr>
            <a:xfrm>
              <a:off x="648307" y="2912616"/>
              <a:ext cx="1915172" cy="1170383"/>
            </a:xfrm>
            <a:prstGeom prst="rect">
              <a:avLst/>
            </a:prstGeom>
          </p:spPr>
        </p:pic>
        <p:sp>
          <p:nvSpPr>
            <p:cNvPr id="21" name="Right Arrow 900">
              <a:extLst>
                <a:ext uri="{FF2B5EF4-FFF2-40B4-BE49-F238E27FC236}">
                  <a16:creationId xmlns:a16="http://schemas.microsoft.com/office/drawing/2014/main" id="{E74B18D7-648E-4ECF-BCB8-5ECAA1C12899}"/>
                </a:ext>
              </a:extLst>
            </p:cNvPr>
            <p:cNvSpPr/>
            <p:nvPr/>
          </p:nvSpPr>
          <p:spPr>
            <a:xfrm>
              <a:off x="3108643" y="3377010"/>
              <a:ext cx="532738" cy="16208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6569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0"/>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00FF"/>
                </a:solidFill>
                <a:latin typeface="Calibri" pitchFamily="39" charset="0"/>
              </a:rPr>
              <a:t>Direct Photolithographic Semiconductors</a:t>
            </a:r>
            <a:endParaRPr lang="en-US" sz="2800" baseline="30000" dirty="0">
              <a:solidFill>
                <a:srgbClr val="0000FF"/>
              </a:solidFill>
              <a:latin typeface="Calibri" pitchFamily="39"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6542" y="43260"/>
            <a:ext cx="2340602" cy="1321625"/>
          </a:xfrm>
          <a:prstGeom prst="rect">
            <a:avLst/>
          </a:prstGeom>
        </p:spPr>
      </p:pic>
      <p:pic>
        <p:nvPicPr>
          <p:cNvPr id="4" name="Picture 3">
            <a:extLst>
              <a:ext uri="{FF2B5EF4-FFF2-40B4-BE49-F238E27FC236}">
                <a16:creationId xmlns:a16="http://schemas.microsoft.com/office/drawing/2014/main" id="{C69E0F82-B246-455E-B5EC-7ED4D73D13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310" y="4172285"/>
            <a:ext cx="7163290" cy="2247307"/>
          </a:xfrm>
          <a:prstGeom prst="rect">
            <a:avLst/>
          </a:prstGeom>
        </p:spPr>
      </p:pic>
      <p:pic>
        <p:nvPicPr>
          <p:cNvPr id="8" name="Picture 7">
            <a:extLst>
              <a:ext uri="{FF2B5EF4-FFF2-40B4-BE49-F238E27FC236}">
                <a16:creationId xmlns:a16="http://schemas.microsoft.com/office/drawing/2014/main" id="{CD82A560-A2C8-47A4-9495-37A7630AA2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8512" y="1691140"/>
            <a:ext cx="2791234" cy="2409462"/>
          </a:xfrm>
          <a:prstGeom prst="rect">
            <a:avLst/>
          </a:prstGeom>
        </p:spPr>
      </p:pic>
      <p:grpSp>
        <p:nvGrpSpPr>
          <p:cNvPr id="11" name="Group 14">
            <a:extLst>
              <a:ext uri="{FF2B5EF4-FFF2-40B4-BE49-F238E27FC236}">
                <a16:creationId xmlns:a16="http://schemas.microsoft.com/office/drawing/2014/main" id="{C9A5F38D-6D27-4FD9-9089-4F132FFE3FD8}"/>
              </a:ext>
            </a:extLst>
          </p:cNvPr>
          <p:cNvGrpSpPr>
            <a:grpSpLocks/>
          </p:cNvGrpSpPr>
          <p:nvPr/>
        </p:nvGrpSpPr>
        <p:grpSpPr bwMode="auto">
          <a:xfrm>
            <a:off x="4573448" y="852992"/>
            <a:ext cx="2616241" cy="2659490"/>
            <a:chOff x="168" y="2168"/>
            <a:chExt cx="1808" cy="1784"/>
          </a:xfrm>
        </p:grpSpPr>
        <p:graphicFrame>
          <p:nvGraphicFramePr>
            <p:cNvPr id="13" name="Object 15">
              <a:extLst>
                <a:ext uri="{FF2B5EF4-FFF2-40B4-BE49-F238E27FC236}">
                  <a16:creationId xmlns:a16="http://schemas.microsoft.com/office/drawing/2014/main" id="{DF50C194-4C95-49A4-960B-295BCD5DE939}"/>
                </a:ext>
              </a:extLst>
            </p:cNvPr>
            <p:cNvGraphicFramePr>
              <a:graphicFrameLocks noChangeAspect="1"/>
            </p:cNvGraphicFramePr>
            <p:nvPr/>
          </p:nvGraphicFramePr>
          <p:xfrm>
            <a:off x="648" y="2224"/>
            <a:ext cx="815" cy="1728"/>
          </p:xfrm>
          <a:graphic>
            <a:graphicData uri="http://schemas.openxmlformats.org/presentationml/2006/ole">
              <mc:AlternateContent xmlns:mc="http://schemas.openxmlformats.org/markup-compatibility/2006">
                <mc:Choice xmlns:v="urn:schemas-microsoft-com:vml" Requires="v">
                  <p:oleObj spid="_x0000_s106564" name="CS ChemDraw Drawing" r:id="rId6" imgW="1369080" imgH="2905560" progId="ChemDraw.Document.4.0">
                    <p:embed/>
                  </p:oleObj>
                </mc:Choice>
                <mc:Fallback>
                  <p:oleObj name="CS ChemDraw Drawing" r:id="rId6" imgW="1369080" imgH="2905560" progId="ChemDraw.Document.4.0">
                    <p:embed/>
                    <p:pic>
                      <p:nvPicPr>
                        <p:cNvPr id="944143" name="Object 15">
                          <a:extLst>
                            <a:ext uri="{FF2B5EF4-FFF2-40B4-BE49-F238E27FC236}">
                              <a16:creationId xmlns:a16="http://schemas.microsoft.com/office/drawing/2014/main" id="{E7E5F3A8-4486-487D-8159-4462C7A582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 y="2224"/>
                          <a:ext cx="815"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Oval 16">
              <a:extLst>
                <a:ext uri="{FF2B5EF4-FFF2-40B4-BE49-F238E27FC236}">
                  <a16:creationId xmlns:a16="http://schemas.microsoft.com/office/drawing/2014/main" id="{653555E0-1089-40EC-A75E-A04F0DA68B96}"/>
                </a:ext>
              </a:extLst>
            </p:cNvPr>
            <p:cNvSpPr>
              <a:spLocks noChangeArrowheads="1"/>
            </p:cNvSpPr>
            <p:nvPr/>
          </p:nvSpPr>
          <p:spPr bwMode="auto">
            <a:xfrm>
              <a:off x="168" y="2168"/>
              <a:ext cx="1808" cy="1728"/>
            </a:xfrm>
            <a:prstGeom prst="ellipse">
              <a:avLst/>
            </a:pr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Comic Sans MS" panose="030F0702030302020204" pitchFamily="66" charset="0"/>
              </a:endParaRPr>
            </a:p>
          </p:txBody>
        </p:sp>
      </p:grpSp>
      <p:grpSp>
        <p:nvGrpSpPr>
          <p:cNvPr id="15" name="Group 20">
            <a:extLst>
              <a:ext uri="{FF2B5EF4-FFF2-40B4-BE49-F238E27FC236}">
                <a16:creationId xmlns:a16="http://schemas.microsoft.com/office/drawing/2014/main" id="{878F84C7-A5B2-4FCD-9CCA-9D3F03DC72AA}"/>
              </a:ext>
            </a:extLst>
          </p:cNvPr>
          <p:cNvGrpSpPr>
            <a:grpSpLocks/>
          </p:cNvGrpSpPr>
          <p:nvPr/>
        </p:nvGrpSpPr>
        <p:grpSpPr bwMode="auto">
          <a:xfrm>
            <a:off x="1782254" y="852992"/>
            <a:ext cx="2408916" cy="2576008"/>
            <a:chOff x="4184" y="2688"/>
            <a:chExt cx="1384" cy="1480"/>
          </a:xfrm>
        </p:grpSpPr>
        <p:graphicFrame>
          <p:nvGraphicFramePr>
            <p:cNvPr id="16" name="Object 21">
              <a:extLst>
                <a:ext uri="{FF2B5EF4-FFF2-40B4-BE49-F238E27FC236}">
                  <a16:creationId xmlns:a16="http://schemas.microsoft.com/office/drawing/2014/main" id="{3AB0F47E-60D8-4AFF-AD4A-B306683E9499}"/>
                </a:ext>
              </a:extLst>
            </p:cNvPr>
            <p:cNvGraphicFramePr>
              <a:graphicFrameLocks noChangeAspect="1"/>
            </p:cNvGraphicFramePr>
            <p:nvPr/>
          </p:nvGraphicFramePr>
          <p:xfrm>
            <a:off x="4343" y="2714"/>
            <a:ext cx="1169" cy="1454"/>
          </p:xfrm>
          <a:graphic>
            <a:graphicData uri="http://schemas.openxmlformats.org/presentationml/2006/ole">
              <mc:AlternateContent xmlns:mc="http://schemas.openxmlformats.org/markup-compatibility/2006">
                <mc:Choice xmlns:v="urn:schemas-microsoft-com:vml" Requires="v">
                  <p:oleObj spid="_x0000_s106565" name="CS ChemDraw Drawing" r:id="rId8" imgW="1856520" imgH="2308680" progId="ChemDraw.Document.4.0">
                    <p:embed/>
                  </p:oleObj>
                </mc:Choice>
                <mc:Fallback>
                  <p:oleObj name="CS ChemDraw Drawing" r:id="rId8" imgW="1856520" imgH="2308680" progId="ChemDraw.Document.4.0">
                    <p:embed/>
                    <p:pic>
                      <p:nvPicPr>
                        <p:cNvPr id="943125" name="Object 21">
                          <a:extLst>
                            <a:ext uri="{FF2B5EF4-FFF2-40B4-BE49-F238E27FC236}">
                              <a16:creationId xmlns:a16="http://schemas.microsoft.com/office/drawing/2014/main" id="{D9639EC6-F3D2-43A2-9872-D294266BF9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 y="2714"/>
                          <a:ext cx="1169" cy="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Oval 22">
              <a:extLst>
                <a:ext uri="{FF2B5EF4-FFF2-40B4-BE49-F238E27FC236}">
                  <a16:creationId xmlns:a16="http://schemas.microsoft.com/office/drawing/2014/main" id="{41A2E934-00C3-4A70-BB6E-148A1032CC29}"/>
                </a:ext>
              </a:extLst>
            </p:cNvPr>
            <p:cNvSpPr>
              <a:spLocks noChangeArrowheads="1"/>
            </p:cNvSpPr>
            <p:nvPr/>
          </p:nvSpPr>
          <p:spPr bwMode="auto">
            <a:xfrm>
              <a:off x="4184" y="2688"/>
              <a:ext cx="1384" cy="1480"/>
            </a:xfrm>
            <a:prstGeom prst="ellipse">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extBox 1">
            <a:extLst>
              <a:ext uri="{FF2B5EF4-FFF2-40B4-BE49-F238E27FC236}">
                <a16:creationId xmlns:a16="http://schemas.microsoft.com/office/drawing/2014/main" id="{0BAF5E28-BF41-48D3-BA8D-6FED509710AD}"/>
              </a:ext>
            </a:extLst>
          </p:cNvPr>
          <p:cNvSpPr txBox="1"/>
          <p:nvPr/>
        </p:nvSpPr>
        <p:spPr>
          <a:xfrm>
            <a:off x="2274185" y="6396336"/>
            <a:ext cx="7643631" cy="461665"/>
          </a:xfrm>
          <a:prstGeom prst="rect">
            <a:avLst/>
          </a:prstGeom>
          <a:noFill/>
        </p:spPr>
        <p:txBody>
          <a:bodyPr wrap="none" rtlCol="0">
            <a:spAutoFit/>
          </a:bodyPr>
          <a:lstStyle/>
          <a:p>
            <a:r>
              <a:rPr lang="en-US" sz="1200" dirty="0"/>
              <a:t>“Methods of producing metal oxide films, patterned metal oxide surfaces, and filtration of volatile organic compounds” </a:t>
            </a:r>
          </a:p>
          <a:p>
            <a:r>
              <a:rPr lang="en-US" sz="1200" dirty="0"/>
              <a:t>Warner, John C. et al., June 2, 2017, WO 2018/222976.</a:t>
            </a:r>
          </a:p>
        </p:txBody>
      </p:sp>
    </p:spTree>
    <p:extLst>
      <p:ext uri="{BB962C8B-B14F-4D97-AF65-F5344CB8AC3E}">
        <p14:creationId xmlns:p14="http://schemas.microsoft.com/office/powerpoint/2010/main" val="53967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F99195-5721-46EA-BC55-6BA3070805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3724" y="36805"/>
            <a:ext cx="1289971" cy="725609"/>
          </a:xfrm>
          <a:prstGeom prst="rect">
            <a:avLst/>
          </a:prstGeom>
        </p:spPr>
      </p:pic>
      <p:sp>
        <p:nvSpPr>
          <p:cNvPr id="3" name="Title 1">
            <a:extLst>
              <a:ext uri="{FF2B5EF4-FFF2-40B4-BE49-F238E27FC236}">
                <a16:creationId xmlns:a16="http://schemas.microsoft.com/office/drawing/2014/main" id="{53560EB2-1A8E-43BB-81A3-ACB207FBDF24}"/>
              </a:ext>
            </a:extLst>
          </p:cNvPr>
          <p:cNvSpPr txBox="1">
            <a:spLocks/>
          </p:cNvSpPr>
          <p:nvPr/>
        </p:nvSpPr>
        <p:spPr>
          <a:xfrm>
            <a:off x="1524000" y="0"/>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00FF"/>
                </a:solidFill>
                <a:latin typeface="Calibri" pitchFamily="39" charset="0"/>
              </a:rPr>
              <a:t>NCD Molecular Signal Amplification</a:t>
            </a:r>
            <a:endParaRPr lang="en-US" sz="2800" baseline="30000" dirty="0">
              <a:solidFill>
                <a:srgbClr val="0000FF"/>
              </a:solidFill>
              <a:latin typeface="Calibri" pitchFamily="39" charset="0"/>
            </a:endParaRPr>
          </a:p>
        </p:txBody>
      </p:sp>
      <p:pic>
        <p:nvPicPr>
          <p:cNvPr id="209" name="Picture 208">
            <a:extLst>
              <a:ext uri="{FF2B5EF4-FFF2-40B4-BE49-F238E27FC236}">
                <a16:creationId xmlns:a16="http://schemas.microsoft.com/office/drawing/2014/main" id="{373FA789-5BB6-4379-8673-5FB8DD0B0B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7270" y="889796"/>
            <a:ext cx="7797460" cy="5078408"/>
          </a:xfrm>
          <a:prstGeom prst="rect">
            <a:avLst/>
          </a:prstGeom>
        </p:spPr>
      </p:pic>
      <p:pic>
        <p:nvPicPr>
          <p:cNvPr id="5" name="Picture 4">
            <a:extLst>
              <a:ext uri="{FF2B5EF4-FFF2-40B4-BE49-F238E27FC236}">
                <a16:creationId xmlns:a16="http://schemas.microsoft.com/office/drawing/2014/main" id="{9DCD65B4-13D9-4DF7-AA56-277B25005D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5077" y="844072"/>
            <a:ext cx="7821846" cy="5169856"/>
          </a:xfrm>
          <a:prstGeom prst="rect">
            <a:avLst/>
          </a:prstGeom>
        </p:spPr>
      </p:pic>
      <p:pic>
        <p:nvPicPr>
          <p:cNvPr id="6" name="Picture 5">
            <a:extLst>
              <a:ext uri="{FF2B5EF4-FFF2-40B4-BE49-F238E27FC236}">
                <a16:creationId xmlns:a16="http://schemas.microsoft.com/office/drawing/2014/main" id="{15E6C3EF-8325-4DD9-BE62-459B95B307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69836" y="844072"/>
            <a:ext cx="7852329" cy="5169856"/>
          </a:xfrm>
          <a:prstGeom prst="rect">
            <a:avLst/>
          </a:prstGeom>
        </p:spPr>
      </p:pic>
      <p:pic>
        <p:nvPicPr>
          <p:cNvPr id="7" name="Picture 6">
            <a:extLst>
              <a:ext uri="{FF2B5EF4-FFF2-40B4-BE49-F238E27FC236}">
                <a16:creationId xmlns:a16="http://schemas.microsoft.com/office/drawing/2014/main" id="{01108E92-670C-41E8-B85E-C33EDF2468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69836" y="828831"/>
            <a:ext cx="7852329" cy="5200339"/>
          </a:xfrm>
          <a:prstGeom prst="rect">
            <a:avLst/>
          </a:prstGeom>
        </p:spPr>
      </p:pic>
      <p:pic>
        <p:nvPicPr>
          <p:cNvPr id="8" name="Picture 7">
            <a:extLst>
              <a:ext uri="{FF2B5EF4-FFF2-40B4-BE49-F238E27FC236}">
                <a16:creationId xmlns:a16="http://schemas.microsoft.com/office/drawing/2014/main" id="{1DBE59EC-26CA-434E-888D-479928AFD0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66788" y="828831"/>
            <a:ext cx="7858425" cy="5200339"/>
          </a:xfrm>
          <a:prstGeom prst="rect">
            <a:avLst/>
          </a:prstGeom>
        </p:spPr>
      </p:pic>
      <p:pic>
        <p:nvPicPr>
          <p:cNvPr id="9" name="Picture 8">
            <a:extLst>
              <a:ext uri="{FF2B5EF4-FFF2-40B4-BE49-F238E27FC236}">
                <a16:creationId xmlns:a16="http://schemas.microsoft.com/office/drawing/2014/main" id="{5E15EDCB-81D9-479A-AE36-EC1EE94E92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04897" y="830564"/>
            <a:ext cx="7858425" cy="5200339"/>
          </a:xfrm>
          <a:prstGeom prst="rect">
            <a:avLst/>
          </a:prstGeom>
        </p:spPr>
      </p:pic>
      <p:pic>
        <p:nvPicPr>
          <p:cNvPr id="10" name="Picture 9">
            <a:extLst>
              <a:ext uri="{FF2B5EF4-FFF2-40B4-BE49-F238E27FC236}">
                <a16:creationId xmlns:a16="http://schemas.microsoft.com/office/drawing/2014/main" id="{C8E9DB22-946C-4916-A95D-CDC80BD1CE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84118" y="851356"/>
            <a:ext cx="7858425" cy="5200339"/>
          </a:xfrm>
          <a:prstGeom prst="rect">
            <a:avLst/>
          </a:prstGeom>
        </p:spPr>
      </p:pic>
      <p:sp>
        <p:nvSpPr>
          <p:cNvPr id="4" name="TextBox 3">
            <a:extLst>
              <a:ext uri="{FF2B5EF4-FFF2-40B4-BE49-F238E27FC236}">
                <a16:creationId xmlns:a16="http://schemas.microsoft.com/office/drawing/2014/main" id="{2B722469-ECFB-451F-B0FC-116E36EBA01B}"/>
              </a:ext>
            </a:extLst>
          </p:cNvPr>
          <p:cNvSpPr txBox="1"/>
          <p:nvPr/>
        </p:nvSpPr>
        <p:spPr>
          <a:xfrm>
            <a:off x="1730221" y="6544198"/>
            <a:ext cx="8731557" cy="276999"/>
          </a:xfrm>
          <a:prstGeom prst="rect">
            <a:avLst/>
          </a:prstGeom>
          <a:noFill/>
        </p:spPr>
        <p:txBody>
          <a:bodyPr wrap="none" rtlCol="0">
            <a:spAutoFit/>
          </a:bodyPr>
          <a:lstStyle/>
          <a:p>
            <a:r>
              <a:rPr lang="en-US" sz="1200" dirty="0"/>
              <a:t>“Wearable Personal Hydrazine Monitoring System” NASA Shared Services Center SBIR NNX17CJ36P $125,000 June 2017-December 2017.</a:t>
            </a:r>
          </a:p>
        </p:txBody>
      </p:sp>
    </p:spTree>
    <p:extLst>
      <p:ext uri="{BB962C8B-B14F-4D97-AF65-F5344CB8AC3E}">
        <p14:creationId xmlns:p14="http://schemas.microsoft.com/office/powerpoint/2010/main" val="66492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hoto.jpg"/>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bwMode="auto">
          <a:xfrm>
            <a:off x="2160895" y="232010"/>
            <a:ext cx="7870209" cy="590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Shape 5">
            <a:extLst>
              <a:ext uri="{FF2B5EF4-FFF2-40B4-BE49-F238E27FC236}">
                <a16:creationId xmlns:a16="http://schemas.microsoft.com/office/drawing/2014/main" id="{0EF4DB76-2D94-4CBB-BB52-3B51499937BF}"/>
              </a:ext>
            </a:extLst>
          </p:cNvPr>
          <p:cNvSpPr/>
          <p:nvPr/>
        </p:nvSpPr>
        <p:spPr>
          <a:xfrm>
            <a:off x="4993586" y="2388358"/>
            <a:ext cx="2204825" cy="4346906"/>
          </a:xfrm>
          <a:custGeom>
            <a:avLst/>
            <a:gdLst>
              <a:gd name="connsiteX0" fmla="*/ 6197600 w 7124700"/>
              <a:gd name="connsiteY0" fmla="*/ 13208000 h 13208000"/>
              <a:gd name="connsiteX1" fmla="*/ 7035800 w 7124700"/>
              <a:gd name="connsiteY1" fmla="*/ 12979400 h 13208000"/>
              <a:gd name="connsiteX2" fmla="*/ 7124700 w 7124700"/>
              <a:gd name="connsiteY2" fmla="*/ 6400800 h 13208000"/>
              <a:gd name="connsiteX3" fmla="*/ 6527800 w 7124700"/>
              <a:gd name="connsiteY3" fmla="*/ 4813300 h 13208000"/>
              <a:gd name="connsiteX4" fmla="*/ 6540500 w 7124700"/>
              <a:gd name="connsiteY4" fmla="*/ 3340100 h 13208000"/>
              <a:gd name="connsiteX5" fmla="*/ 6413500 w 7124700"/>
              <a:gd name="connsiteY5" fmla="*/ 3187700 h 13208000"/>
              <a:gd name="connsiteX6" fmla="*/ 6007100 w 7124700"/>
              <a:gd name="connsiteY6" fmla="*/ 1054100 h 13208000"/>
              <a:gd name="connsiteX7" fmla="*/ 5308600 w 7124700"/>
              <a:gd name="connsiteY7" fmla="*/ 419100 h 13208000"/>
              <a:gd name="connsiteX8" fmla="*/ 4699000 w 7124700"/>
              <a:gd name="connsiteY8" fmla="*/ 127000 h 13208000"/>
              <a:gd name="connsiteX9" fmla="*/ 4483100 w 7124700"/>
              <a:gd name="connsiteY9" fmla="*/ 0 h 13208000"/>
              <a:gd name="connsiteX10" fmla="*/ 3581400 w 7124700"/>
              <a:gd name="connsiteY10" fmla="*/ 0 h 13208000"/>
              <a:gd name="connsiteX11" fmla="*/ 2298700 w 7124700"/>
              <a:gd name="connsiteY11" fmla="*/ 1104900 h 13208000"/>
              <a:gd name="connsiteX12" fmla="*/ 1371600 w 7124700"/>
              <a:gd name="connsiteY12" fmla="*/ 1485900 h 13208000"/>
              <a:gd name="connsiteX13" fmla="*/ 1485900 w 7124700"/>
              <a:gd name="connsiteY13" fmla="*/ 2260600 h 13208000"/>
              <a:gd name="connsiteX14" fmla="*/ 1739900 w 7124700"/>
              <a:gd name="connsiteY14" fmla="*/ 2794000 h 13208000"/>
              <a:gd name="connsiteX15" fmla="*/ 1892300 w 7124700"/>
              <a:gd name="connsiteY15" fmla="*/ 2870200 h 13208000"/>
              <a:gd name="connsiteX16" fmla="*/ 1638300 w 7124700"/>
              <a:gd name="connsiteY16" fmla="*/ 3340100 h 13208000"/>
              <a:gd name="connsiteX17" fmla="*/ 1638300 w 7124700"/>
              <a:gd name="connsiteY17" fmla="*/ 3594100 h 13208000"/>
              <a:gd name="connsiteX18" fmla="*/ 1739900 w 7124700"/>
              <a:gd name="connsiteY18" fmla="*/ 3797300 h 13208000"/>
              <a:gd name="connsiteX19" fmla="*/ 1574800 w 7124700"/>
              <a:gd name="connsiteY19" fmla="*/ 4597400 h 13208000"/>
              <a:gd name="connsiteX20" fmla="*/ 1016000 w 7124700"/>
              <a:gd name="connsiteY20" fmla="*/ 5448300 h 13208000"/>
              <a:gd name="connsiteX21" fmla="*/ 596900 w 7124700"/>
              <a:gd name="connsiteY21" fmla="*/ 6019800 h 13208000"/>
              <a:gd name="connsiteX22" fmla="*/ 0 w 7124700"/>
              <a:gd name="connsiteY22" fmla="*/ 6807200 h 13208000"/>
              <a:gd name="connsiteX23" fmla="*/ 63500 w 7124700"/>
              <a:gd name="connsiteY23" fmla="*/ 7696200 h 13208000"/>
              <a:gd name="connsiteX24" fmla="*/ 520700 w 7124700"/>
              <a:gd name="connsiteY24" fmla="*/ 8724900 h 13208000"/>
              <a:gd name="connsiteX25" fmla="*/ 0 w 7124700"/>
              <a:gd name="connsiteY25" fmla="*/ 10998200 h 13208000"/>
              <a:gd name="connsiteX26" fmla="*/ 25400 w 7124700"/>
              <a:gd name="connsiteY26" fmla="*/ 12382500 h 13208000"/>
              <a:gd name="connsiteX27" fmla="*/ 2527300 w 7124700"/>
              <a:gd name="connsiteY27" fmla="*/ 13195300 h 13208000"/>
              <a:gd name="connsiteX28" fmla="*/ 6197600 w 7124700"/>
              <a:gd name="connsiteY28" fmla="*/ 13208000 h 132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24700" h="13208000">
                <a:moveTo>
                  <a:pt x="6197600" y="13208000"/>
                </a:moveTo>
                <a:lnTo>
                  <a:pt x="7035800" y="12979400"/>
                </a:lnTo>
                <a:lnTo>
                  <a:pt x="7124700" y="6400800"/>
                </a:lnTo>
                <a:lnTo>
                  <a:pt x="6527800" y="4813300"/>
                </a:lnTo>
                <a:lnTo>
                  <a:pt x="6540500" y="3340100"/>
                </a:lnTo>
                <a:lnTo>
                  <a:pt x="6413500" y="3187700"/>
                </a:lnTo>
                <a:lnTo>
                  <a:pt x="6007100" y="1054100"/>
                </a:lnTo>
                <a:lnTo>
                  <a:pt x="5308600" y="419100"/>
                </a:lnTo>
                <a:lnTo>
                  <a:pt x="4699000" y="127000"/>
                </a:lnTo>
                <a:lnTo>
                  <a:pt x="4483100" y="0"/>
                </a:lnTo>
                <a:lnTo>
                  <a:pt x="3581400" y="0"/>
                </a:lnTo>
                <a:lnTo>
                  <a:pt x="2298700" y="1104900"/>
                </a:lnTo>
                <a:lnTo>
                  <a:pt x="1371600" y="1485900"/>
                </a:lnTo>
                <a:lnTo>
                  <a:pt x="1485900" y="2260600"/>
                </a:lnTo>
                <a:lnTo>
                  <a:pt x="1739900" y="2794000"/>
                </a:lnTo>
                <a:lnTo>
                  <a:pt x="1892300" y="2870200"/>
                </a:lnTo>
                <a:lnTo>
                  <a:pt x="1638300" y="3340100"/>
                </a:lnTo>
                <a:lnTo>
                  <a:pt x="1638300" y="3594100"/>
                </a:lnTo>
                <a:lnTo>
                  <a:pt x="1739900" y="3797300"/>
                </a:lnTo>
                <a:lnTo>
                  <a:pt x="1574800" y="4597400"/>
                </a:lnTo>
                <a:lnTo>
                  <a:pt x="1016000" y="5448300"/>
                </a:lnTo>
                <a:lnTo>
                  <a:pt x="596900" y="6019800"/>
                </a:lnTo>
                <a:lnTo>
                  <a:pt x="0" y="6807200"/>
                </a:lnTo>
                <a:lnTo>
                  <a:pt x="63500" y="7696200"/>
                </a:lnTo>
                <a:lnTo>
                  <a:pt x="520700" y="8724900"/>
                </a:lnTo>
                <a:lnTo>
                  <a:pt x="0" y="10998200"/>
                </a:lnTo>
                <a:lnTo>
                  <a:pt x="25400" y="12382500"/>
                </a:lnTo>
                <a:lnTo>
                  <a:pt x="2527300" y="13195300"/>
                </a:lnTo>
                <a:lnTo>
                  <a:pt x="6197600" y="1320800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16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5082" y="5177786"/>
            <a:ext cx="9144000" cy="1675239"/>
          </a:xfrm>
          <a:prstGeom prst="rect">
            <a:avLst/>
          </a:prstGeom>
        </p:spPr>
      </p:pic>
      <p:pic>
        <p:nvPicPr>
          <p:cNvPr id="40" name="Picture 3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48608" y="2134638"/>
            <a:ext cx="2781707" cy="3451778"/>
          </a:xfrm>
          <a:prstGeom prst="rect">
            <a:avLst/>
          </a:prstGeom>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8488" y="1739907"/>
            <a:ext cx="2286000" cy="1524000"/>
          </a:xfrm>
          <a:prstGeom prst="rect">
            <a:avLst/>
          </a:prstGeom>
        </p:spPr>
      </p:pic>
      <p:pic>
        <p:nvPicPr>
          <p:cNvPr id="30" name="Picture 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2053" y="1744853"/>
            <a:ext cx="2438401" cy="1524000"/>
          </a:xfrm>
          <a:prstGeom prst="rect">
            <a:avLst/>
          </a:prstGeom>
        </p:spPr>
      </p:pic>
      <p:sp>
        <p:nvSpPr>
          <p:cNvPr id="31" name="Freeform 30"/>
          <p:cNvSpPr/>
          <p:nvPr/>
        </p:nvSpPr>
        <p:spPr>
          <a:xfrm>
            <a:off x="4076747" y="5671090"/>
            <a:ext cx="4345127" cy="416313"/>
          </a:xfrm>
          <a:custGeom>
            <a:avLst/>
            <a:gdLst>
              <a:gd name="connsiteX0" fmla="*/ 0 w 1984918"/>
              <a:gd name="connsiteY0" fmla="*/ 0 h 416313"/>
              <a:gd name="connsiteX1" fmla="*/ 319669 w 1984918"/>
              <a:gd name="connsiteY1" fmla="*/ 416313 h 416313"/>
              <a:gd name="connsiteX2" fmla="*/ 1694986 w 1984918"/>
              <a:gd name="connsiteY2" fmla="*/ 408878 h 416313"/>
              <a:gd name="connsiteX3" fmla="*/ 1984918 w 1984918"/>
              <a:gd name="connsiteY3" fmla="*/ 22303 h 416313"/>
              <a:gd name="connsiteX4" fmla="*/ 0 w 1984918"/>
              <a:gd name="connsiteY4" fmla="*/ 0 h 416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918" h="416313">
                <a:moveTo>
                  <a:pt x="0" y="0"/>
                </a:moveTo>
                <a:lnTo>
                  <a:pt x="319669" y="416313"/>
                </a:lnTo>
                <a:lnTo>
                  <a:pt x="1694986" y="408878"/>
                </a:lnTo>
                <a:lnTo>
                  <a:pt x="1984918" y="22303"/>
                </a:lnTo>
                <a:lnTo>
                  <a:pt x="0" y="0"/>
                </a:ln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p:cNvSpPr txBox="1">
            <a:spLocks/>
          </p:cNvSpPr>
          <p:nvPr/>
        </p:nvSpPr>
        <p:spPr>
          <a:xfrm>
            <a:off x="1524000" y="0"/>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00FF"/>
                </a:solidFill>
                <a:latin typeface="Calibri" pitchFamily="39" charset="0"/>
              </a:rPr>
              <a:t>Water Harvesting Technologies</a:t>
            </a:r>
            <a:endParaRPr lang="en-US" sz="2800" baseline="30000" dirty="0">
              <a:solidFill>
                <a:srgbClr val="0000FF"/>
              </a:solidFill>
              <a:latin typeface="Calibri" pitchFamily="39" charset="0"/>
            </a:endParaRPr>
          </a:p>
        </p:txBody>
      </p:sp>
      <p:grpSp>
        <p:nvGrpSpPr>
          <p:cNvPr id="46" name="Group 45"/>
          <p:cNvGrpSpPr/>
          <p:nvPr/>
        </p:nvGrpSpPr>
        <p:grpSpPr>
          <a:xfrm>
            <a:off x="2474851" y="707895"/>
            <a:ext cx="3352800" cy="720357"/>
            <a:chOff x="950851" y="707894"/>
            <a:chExt cx="3352800" cy="720357"/>
          </a:xfrm>
          <a:solidFill>
            <a:schemeClr val="accent1"/>
          </a:solidFill>
        </p:grpSpPr>
        <p:grpSp>
          <p:nvGrpSpPr>
            <p:cNvPr id="44" name="Group 43"/>
            <p:cNvGrpSpPr/>
            <p:nvPr/>
          </p:nvGrpSpPr>
          <p:grpSpPr>
            <a:xfrm>
              <a:off x="950851" y="1278391"/>
              <a:ext cx="3352800" cy="149860"/>
              <a:chOff x="950851" y="1278391"/>
              <a:chExt cx="3352800" cy="149860"/>
            </a:xfrm>
            <a:grpFill/>
          </p:grpSpPr>
          <p:sp>
            <p:nvSpPr>
              <p:cNvPr id="24" name="Oval 23"/>
              <p:cNvSpPr/>
              <p:nvPr/>
            </p:nvSpPr>
            <p:spPr>
              <a:xfrm rot="10800000">
                <a:off x="3541651" y="1313951"/>
                <a:ext cx="762000" cy="1143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Oval 24"/>
              <p:cNvSpPr/>
              <p:nvPr/>
            </p:nvSpPr>
            <p:spPr>
              <a:xfrm rot="10800000">
                <a:off x="2678051" y="1313951"/>
                <a:ext cx="762000" cy="1143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Oval 25"/>
              <p:cNvSpPr/>
              <p:nvPr/>
            </p:nvSpPr>
            <p:spPr>
              <a:xfrm rot="10800000">
                <a:off x="1814451" y="1313951"/>
                <a:ext cx="762000" cy="1143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p:cNvSpPr/>
              <p:nvPr/>
            </p:nvSpPr>
            <p:spPr>
              <a:xfrm rot="10800000">
                <a:off x="950851" y="1313951"/>
                <a:ext cx="762000" cy="1143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p:cNvSpPr/>
              <p:nvPr/>
            </p:nvSpPr>
            <p:spPr>
              <a:xfrm rot="10800000">
                <a:off x="950851" y="1278391"/>
                <a:ext cx="3352800" cy="76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42" name="TextBox 41"/>
            <p:cNvSpPr txBox="1"/>
            <p:nvPr/>
          </p:nvSpPr>
          <p:spPr>
            <a:xfrm>
              <a:off x="2091990" y="707894"/>
              <a:ext cx="1250663" cy="369332"/>
            </a:xfrm>
            <a:prstGeom prst="rect">
              <a:avLst/>
            </a:prstGeom>
            <a:grpFill/>
          </p:spPr>
          <p:txBody>
            <a:bodyPr wrap="none" rtlCol="0">
              <a:spAutoFit/>
            </a:bodyPr>
            <a:lstStyle/>
            <a:p>
              <a:r>
                <a:rPr lang="en-US" dirty="0">
                  <a:solidFill>
                    <a:schemeClr val="bg1"/>
                  </a:solidFill>
                </a:rPr>
                <a:t>Hydrophilic</a:t>
              </a:r>
            </a:p>
          </p:txBody>
        </p:sp>
      </p:grpSp>
      <p:grpSp>
        <p:nvGrpSpPr>
          <p:cNvPr id="38" name="Group 37"/>
          <p:cNvGrpSpPr/>
          <p:nvPr/>
        </p:nvGrpSpPr>
        <p:grpSpPr>
          <a:xfrm>
            <a:off x="6395089" y="707894"/>
            <a:ext cx="3352800" cy="872890"/>
            <a:chOff x="4871089" y="707894"/>
            <a:chExt cx="3352800" cy="872890"/>
          </a:xfrm>
        </p:grpSpPr>
        <p:grpSp>
          <p:nvGrpSpPr>
            <p:cNvPr id="13" name="Group 12"/>
            <p:cNvGrpSpPr/>
            <p:nvPr/>
          </p:nvGrpSpPr>
          <p:grpSpPr>
            <a:xfrm rot="10800000">
              <a:off x="4871089" y="1273444"/>
              <a:ext cx="3352800" cy="307340"/>
              <a:chOff x="838200" y="4343400"/>
              <a:chExt cx="3352800" cy="307340"/>
            </a:xfrm>
          </p:grpSpPr>
          <p:sp>
            <p:nvSpPr>
              <p:cNvPr id="14" name="Oval 13"/>
              <p:cNvSpPr/>
              <p:nvPr/>
            </p:nvSpPr>
            <p:spPr>
              <a:xfrm>
                <a:off x="914400" y="434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Oval 14"/>
              <p:cNvSpPr/>
              <p:nvPr/>
            </p:nvSpPr>
            <p:spPr>
              <a:xfrm>
                <a:off x="1328057" y="434594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15"/>
              <p:cNvSpPr/>
              <p:nvPr/>
            </p:nvSpPr>
            <p:spPr>
              <a:xfrm>
                <a:off x="1741714" y="434594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p:cNvSpPr/>
              <p:nvPr/>
            </p:nvSpPr>
            <p:spPr>
              <a:xfrm>
                <a:off x="2155371" y="434594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Oval 17"/>
              <p:cNvSpPr/>
              <p:nvPr/>
            </p:nvSpPr>
            <p:spPr>
              <a:xfrm>
                <a:off x="2569028" y="434594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Oval 18"/>
              <p:cNvSpPr/>
              <p:nvPr/>
            </p:nvSpPr>
            <p:spPr>
              <a:xfrm>
                <a:off x="2982685" y="434594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9"/>
              <p:cNvSpPr/>
              <p:nvPr/>
            </p:nvSpPr>
            <p:spPr>
              <a:xfrm>
                <a:off x="3396342" y="434594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Oval 20"/>
              <p:cNvSpPr/>
              <p:nvPr/>
            </p:nvSpPr>
            <p:spPr>
              <a:xfrm>
                <a:off x="3810000" y="434594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p:cNvSpPr/>
              <p:nvPr/>
            </p:nvSpPr>
            <p:spPr>
              <a:xfrm>
                <a:off x="838200" y="4574540"/>
                <a:ext cx="3352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43" name="TextBox 42"/>
            <p:cNvSpPr txBox="1"/>
            <p:nvPr/>
          </p:nvSpPr>
          <p:spPr>
            <a:xfrm>
              <a:off x="5732455" y="707894"/>
              <a:ext cx="1388522" cy="369332"/>
            </a:xfrm>
            <a:prstGeom prst="rect">
              <a:avLst/>
            </a:prstGeom>
            <a:solidFill>
              <a:schemeClr val="accent1"/>
            </a:solidFill>
          </p:spPr>
          <p:txBody>
            <a:bodyPr wrap="none" rtlCol="0">
              <a:spAutoFit/>
            </a:bodyPr>
            <a:lstStyle/>
            <a:p>
              <a:r>
                <a:rPr lang="en-US" dirty="0">
                  <a:solidFill>
                    <a:schemeClr val="bg1"/>
                  </a:solidFill>
                </a:rPr>
                <a:t>Hydrophobic</a:t>
              </a:r>
            </a:p>
          </p:txBody>
        </p:sp>
      </p:grpSp>
      <p:grpSp>
        <p:nvGrpSpPr>
          <p:cNvPr id="49" name="Group 48"/>
          <p:cNvGrpSpPr/>
          <p:nvPr/>
        </p:nvGrpSpPr>
        <p:grpSpPr>
          <a:xfrm>
            <a:off x="5483220" y="856116"/>
            <a:ext cx="1166774" cy="72888"/>
            <a:chOff x="4121458" y="1226287"/>
            <a:chExt cx="1166774" cy="72888"/>
          </a:xfrm>
        </p:grpSpPr>
        <p:cxnSp>
          <p:nvCxnSpPr>
            <p:cNvPr id="45" name="Straight Arrow Connector 44"/>
            <p:cNvCxnSpPr/>
            <p:nvPr/>
          </p:nvCxnSpPr>
          <p:spPr>
            <a:xfrm>
              <a:off x="4121458" y="1226287"/>
              <a:ext cx="1166774"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121458" y="1299175"/>
              <a:ext cx="1166774"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4256730" y="4637639"/>
            <a:ext cx="3985161" cy="1054244"/>
            <a:chOff x="8045690" y="2065445"/>
            <a:chExt cx="3985161" cy="1054244"/>
          </a:xfrm>
        </p:grpSpPr>
        <p:sp>
          <p:nvSpPr>
            <p:cNvPr id="34" name="Rectangle 33"/>
            <p:cNvSpPr/>
            <p:nvPr/>
          </p:nvSpPr>
          <p:spPr>
            <a:xfrm>
              <a:off x="9928422" y="2606733"/>
              <a:ext cx="219697" cy="51295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32"/>
            <p:cNvSpPr/>
            <p:nvPr/>
          </p:nvSpPr>
          <p:spPr>
            <a:xfrm>
              <a:off x="8045690" y="2065445"/>
              <a:ext cx="3985161" cy="569583"/>
            </a:xfrm>
            <a:custGeom>
              <a:avLst/>
              <a:gdLst>
                <a:gd name="connsiteX0" fmla="*/ 0 w 1761893"/>
                <a:gd name="connsiteY0" fmla="*/ 446049 h 446049"/>
                <a:gd name="connsiteX1" fmla="*/ 200722 w 1761893"/>
                <a:gd name="connsiteY1" fmla="*/ 156118 h 446049"/>
                <a:gd name="connsiteX2" fmla="*/ 453483 w 1761893"/>
                <a:gd name="connsiteY2" fmla="*/ 0 h 446049"/>
                <a:gd name="connsiteX3" fmla="*/ 735981 w 1761893"/>
                <a:gd name="connsiteY3" fmla="*/ 0 h 446049"/>
                <a:gd name="connsiteX4" fmla="*/ 1375317 w 1761893"/>
                <a:gd name="connsiteY4" fmla="*/ 7435 h 446049"/>
                <a:gd name="connsiteX5" fmla="*/ 1583473 w 1761893"/>
                <a:gd name="connsiteY5" fmla="*/ 148683 h 446049"/>
                <a:gd name="connsiteX6" fmla="*/ 1761893 w 1761893"/>
                <a:gd name="connsiteY6" fmla="*/ 438615 h 446049"/>
                <a:gd name="connsiteX7" fmla="*/ 0 w 1761893"/>
                <a:gd name="connsiteY7" fmla="*/ 446049 h 4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893" h="446049">
                  <a:moveTo>
                    <a:pt x="0" y="446049"/>
                  </a:moveTo>
                  <a:lnTo>
                    <a:pt x="200722" y="156118"/>
                  </a:lnTo>
                  <a:lnTo>
                    <a:pt x="453483" y="0"/>
                  </a:lnTo>
                  <a:lnTo>
                    <a:pt x="735981" y="0"/>
                  </a:lnTo>
                  <a:lnTo>
                    <a:pt x="1375317" y="7435"/>
                  </a:lnTo>
                  <a:lnTo>
                    <a:pt x="1583473" y="148683"/>
                  </a:lnTo>
                  <a:lnTo>
                    <a:pt x="1761893" y="438615"/>
                  </a:lnTo>
                  <a:lnTo>
                    <a:pt x="0" y="446049"/>
                  </a:ln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254619" y="4632295"/>
            <a:ext cx="3985161" cy="569583"/>
            <a:chOff x="2479408" y="4577024"/>
            <a:chExt cx="3985161" cy="569583"/>
          </a:xfrm>
        </p:grpSpPr>
        <p:sp>
          <p:nvSpPr>
            <p:cNvPr id="61" name="Freeform 32"/>
            <p:cNvSpPr/>
            <p:nvPr/>
          </p:nvSpPr>
          <p:spPr>
            <a:xfrm>
              <a:off x="2479408" y="4577024"/>
              <a:ext cx="3985161" cy="569583"/>
            </a:xfrm>
            <a:custGeom>
              <a:avLst/>
              <a:gdLst>
                <a:gd name="connsiteX0" fmla="*/ 0 w 1761893"/>
                <a:gd name="connsiteY0" fmla="*/ 446049 h 446049"/>
                <a:gd name="connsiteX1" fmla="*/ 200722 w 1761893"/>
                <a:gd name="connsiteY1" fmla="*/ 156118 h 446049"/>
                <a:gd name="connsiteX2" fmla="*/ 453483 w 1761893"/>
                <a:gd name="connsiteY2" fmla="*/ 0 h 446049"/>
                <a:gd name="connsiteX3" fmla="*/ 735981 w 1761893"/>
                <a:gd name="connsiteY3" fmla="*/ 0 h 446049"/>
                <a:gd name="connsiteX4" fmla="*/ 1375317 w 1761893"/>
                <a:gd name="connsiteY4" fmla="*/ 7435 h 446049"/>
                <a:gd name="connsiteX5" fmla="*/ 1583473 w 1761893"/>
                <a:gd name="connsiteY5" fmla="*/ 148683 h 446049"/>
                <a:gd name="connsiteX6" fmla="*/ 1761893 w 1761893"/>
                <a:gd name="connsiteY6" fmla="*/ 438615 h 446049"/>
                <a:gd name="connsiteX7" fmla="*/ 0 w 1761893"/>
                <a:gd name="connsiteY7" fmla="*/ 446049 h 4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893" h="446049">
                  <a:moveTo>
                    <a:pt x="0" y="446049"/>
                  </a:moveTo>
                  <a:lnTo>
                    <a:pt x="200722" y="156118"/>
                  </a:lnTo>
                  <a:lnTo>
                    <a:pt x="453483" y="0"/>
                  </a:lnTo>
                  <a:lnTo>
                    <a:pt x="735981" y="0"/>
                  </a:lnTo>
                  <a:lnTo>
                    <a:pt x="1375317" y="7435"/>
                  </a:lnTo>
                  <a:lnTo>
                    <a:pt x="1583473" y="148683"/>
                  </a:lnTo>
                  <a:lnTo>
                    <a:pt x="1761893" y="438615"/>
                  </a:lnTo>
                  <a:lnTo>
                    <a:pt x="0" y="446049"/>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32"/>
            <p:cNvSpPr/>
            <p:nvPr/>
          </p:nvSpPr>
          <p:spPr>
            <a:xfrm>
              <a:off x="2617361" y="4746233"/>
              <a:ext cx="3709255" cy="400374"/>
            </a:xfrm>
            <a:custGeom>
              <a:avLst/>
              <a:gdLst>
                <a:gd name="connsiteX0" fmla="*/ 0 w 1761893"/>
                <a:gd name="connsiteY0" fmla="*/ 446049 h 446049"/>
                <a:gd name="connsiteX1" fmla="*/ 200722 w 1761893"/>
                <a:gd name="connsiteY1" fmla="*/ 156118 h 446049"/>
                <a:gd name="connsiteX2" fmla="*/ 453483 w 1761893"/>
                <a:gd name="connsiteY2" fmla="*/ 0 h 446049"/>
                <a:gd name="connsiteX3" fmla="*/ 735981 w 1761893"/>
                <a:gd name="connsiteY3" fmla="*/ 0 h 446049"/>
                <a:gd name="connsiteX4" fmla="*/ 1375317 w 1761893"/>
                <a:gd name="connsiteY4" fmla="*/ 7435 h 446049"/>
                <a:gd name="connsiteX5" fmla="*/ 1583473 w 1761893"/>
                <a:gd name="connsiteY5" fmla="*/ 148683 h 446049"/>
                <a:gd name="connsiteX6" fmla="*/ 1761893 w 1761893"/>
                <a:gd name="connsiteY6" fmla="*/ 438615 h 446049"/>
                <a:gd name="connsiteX7" fmla="*/ 0 w 1761893"/>
                <a:gd name="connsiteY7" fmla="*/ 446049 h 4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893" h="446049">
                  <a:moveTo>
                    <a:pt x="0" y="446049"/>
                  </a:moveTo>
                  <a:lnTo>
                    <a:pt x="200722" y="156118"/>
                  </a:lnTo>
                  <a:lnTo>
                    <a:pt x="453483" y="0"/>
                  </a:lnTo>
                  <a:lnTo>
                    <a:pt x="735981" y="0"/>
                  </a:lnTo>
                  <a:lnTo>
                    <a:pt x="1375317" y="7435"/>
                  </a:lnTo>
                  <a:lnTo>
                    <a:pt x="1583473" y="148683"/>
                  </a:lnTo>
                  <a:lnTo>
                    <a:pt x="1761893" y="438615"/>
                  </a:lnTo>
                  <a:lnTo>
                    <a:pt x="0" y="446049"/>
                  </a:ln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p:cNvGrpSpPr/>
          <p:nvPr/>
        </p:nvGrpSpPr>
        <p:grpSpPr>
          <a:xfrm>
            <a:off x="5137664" y="4707834"/>
            <a:ext cx="2403422" cy="988087"/>
            <a:chOff x="8627687" y="3801626"/>
            <a:chExt cx="1694824" cy="572756"/>
          </a:xfrm>
        </p:grpSpPr>
        <p:cxnSp>
          <p:nvCxnSpPr>
            <p:cNvPr id="64" name="Straight Connector 63"/>
            <p:cNvCxnSpPr>
              <a:cxnSpLocks/>
            </p:cNvCxnSpPr>
            <p:nvPr/>
          </p:nvCxnSpPr>
          <p:spPr>
            <a:xfrm>
              <a:off x="8627687"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a:off x="8781762"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a:off x="8935837"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9243987"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9089912"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9398062"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a:off x="9552137"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a:off x="9860287"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9706212"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a:xfrm>
              <a:off x="10014362"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p:cNvCxnSpPr>
            <p:nvPr/>
          </p:nvCxnSpPr>
          <p:spPr>
            <a:xfrm>
              <a:off x="10168437"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10322511" y="3801626"/>
              <a:ext cx="0" cy="5727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B2CCBC2E-F623-4340-94EA-9DD3655ACA9E}"/>
              </a:ext>
            </a:extLst>
          </p:cNvPr>
          <p:cNvSpPr/>
          <p:nvPr/>
        </p:nvSpPr>
        <p:spPr>
          <a:xfrm>
            <a:off x="2812451" y="6295483"/>
            <a:ext cx="9124706" cy="461665"/>
          </a:xfrm>
          <a:prstGeom prst="rect">
            <a:avLst/>
          </a:prstGeom>
        </p:spPr>
        <p:txBody>
          <a:bodyPr wrap="square">
            <a:spAutoFit/>
          </a:bodyPr>
          <a:lstStyle/>
          <a:p>
            <a:r>
              <a:rPr lang="en-US" sz="1200" dirty="0">
                <a:solidFill>
                  <a:schemeClr val="bg1"/>
                </a:solidFill>
                <a:latin typeface="Calibri" panose="020F0502020204030204" pitchFamily="34" charset="0"/>
                <a:ea typeface="Times New Roman" panose="02020603050405020304" pitchFamily="18" charset="0"/>
              </a:rPr>
              <a:t>“Photochromic water harvesting platform.” Warner, John C.; Cheruku, Srinivasa R.; Trakhtenberg, Sofia</a:t>
            </a:r>
          </a:p>
          <a:p>
            <a:r>
              <a:rPr lang="en-US" sz="1200" dirty="0">
                <a:solidFill>
                  <a:schemeClr val="bg1"/>
                </a:solidFill>
                <a:latin typeface="Calibri" panose="020F0502020204030204" pitchFamily="34" charset="0"/>
                <a:ea typeface="Times New Roman" panose="02020603050405020304" pitchFamily="18" charset="0"/>
              </a:rPr>
              <a:t>June 23, 2016., WO 2017/223397. </a:t>
            </a:r>
            <a:endParaRPr lang="en-US" sz="20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936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up)">
                                      <p:cBhvr>
                                        <p:cTn id="39" dur="500"/>
                                        <p:tgtEl>
                                          <p:spTgt spid="8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0" y="0"/>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itchFamily="39" charset="0"/>
              </a:rPr>
              <a:t>Photo Osmotic Desalination</a:t>
            </a:r>
            <a:endParaRPr lang="en-US" sz="2800" baseline="30000" dirty="0">
              <a:latin typeface="Calibri" pitchFamily="39"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1560" y="97362"/>
            <a:ext cx="3273427" cy="822935"/>
          </a:xfrm>
          <a:prstGeom prst="rect">
            <a:avLst/>
          </a:prstGeom>
        </p:spPr>
      </p:pic>
      <p:sp>
        <p:nvSpPr>
          <p:cNvPr id="2" name="Rectangle 1">
            <a:extLst>
              <a:ext uri="{FF2B5EF4-FFF2-40B4-BE49-F238E27FC236}">
                <a16:creationId xmlns:a16="http://schemas.microsoft.com/office/drawing/2014/main" id="{71C576D0-CCF5-4B71-B348-BDCA4E32FCB3}"/>
              </a:ext>
            </a:extLst>
          </p:cNvPr>
          <p:cNvSpPr/>
          <p:nvPr/>
        </p:nvSpPr>
        <p:spPr>
          <a:xfrm>
            <a:off x="1850009" y="4230093"/>
            <a:ext cx="4253949" cy="2170707"/>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B6FC3EA9-1C25-429C-8ED1-2D8309B8B150}"/>
              </a:ext>
            </a:extLst>
          </p:cNvPr>
          <p:cNvSpPr/>
          <p:nvPr/>
        </p:nvSpPr>
        <p:spPr>
          <a:xfrm>
            <a:off x="6111918" y="4230092"/>
            <a:ext cx="4253949" cy="2170707"/>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AD530F2-18CD-48C5-9324-FAB7385A5F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01365" y="1112597"/>
            <a:ext cx="4386633" cy="2924422"/>
          </a:xfrm>
          <a:prstGeom prst="rect">
            <a:avLst/>
          </a:prstGeom>
        </p:spPr>
      </p:pic>
      <p:sp>
        <p:nvSpPr>
          <p:cNvPr id="4" name="Rectangle 3">
            <a:extLst>
              <a:ext uri="{FF2B5EF4-FFF2-40B4-BE49-F238E27FC236}">
                <a16:creationId xmlns:a16="http://schemas.microsoft.com/office/drawing/2014/main" id="{1C59FD17-84C7-4936-A07E-AF3366C69821}"/>
              </a:ext>
            </a:extLst>
          </p:cNvPr>
          <p:cNvSpPr/>
          <p:nvPr/>
        </p:nvSpPr>
        <p:spPr>
          <a:xfrm>
            <a:off x="6261666" y="5971430"/>
            <a:ext cx="4104201" cy="429369"/>
          </a:xfrm>
          <a:prstGeom prst="rect">
            <a:avLst/>
          </a:prstGeom>
          <a:pattFill prst="dashHorz">
            <a:fgClr>
              <a:schemeClr val="bg1"/>
            </a:fgClr>
            <a:bgClr>
              <a:schemeClr val="tx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EBDF667B-34E5-403B-8DE8-B9A8D287C3B3}"/>
              </a:ext>
            </a:extLst>
          </p:cNvPr>
          <p:cNvSpPr/>
          <p:nvPr/>
        </p:nvSpPr>
        <p:spPr>
          <a:xfrm>
            <a:off x="6111918" y="4230092"/>
            <a:ext cx="4253949" cy="2170707"/>
          </a:xfrm>
          <a:prstGeom prst="rect">
            <a:avLst/>
          </a:prstGeom>
          <a:pattFill prst="pct90">
            <a:fgClr>
              <a:schemeClr val="tx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249A7A70-37E0-49CF-B6F8-40A3BA47B142}"/>
              </a:ext>
            </a:extLst>
          </p:cNvPr>
          <p:cNvSpPr/>
          <p:nvPr/>
        </p:nvSpPr>
        <p:spPr>
          <a:xfrm>
            <a:off x="6103957" y="4229706"/>
            <a:ext cx="4253949" cy="217070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B7278365-4F4F-410B-9299-4042A6A94B7B}"/>
              </a:ext>
            </a:extLst>
          </p:cNvPr>
          <p:cNvSpPr/>
          <p:nvPr/>
        </p:nvSpPr>
        <p:spPr>
          <a:xfrm>
            <a:off x="5943605" y="4230093"/>
            <a:ext cx="310101" cy="2170707"/>
          </a:xfrm>
          <a:prstGeom prst="rect">
            <a:avLst/>
          </a:prstGeom>
          <a:pattFill prst="divot">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B4AFD53E-762F-4E27-B5AD-5C619D98D19E}"/>
              </a:ext>
            </a:extLst>
          </p:cNvPr>
          <p:cNvSpPr/>
          <p:nvPr/>
        </p:nvSpPr>
        <p:spPr>
          <a:xfrm>
            <a:off x="6255033" y="5971431"/>
            <a:ext cx="4104201" cy="429369"/>
          </a:xfrm>
          <a:prstGeom prst="rect">
            <a:avLst/>
          </a:prstGeom>
          <a:pattFill prst="dashHorz">
            <a:fgClr>
              <a:schemeClr val="bg1"/>
            </a:fgClr>
            <a:bgClr>
              <a:schemeClr val="bg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a:extLst>
              <a:ext uri="{FF2B5EF4-FFF2-40B4-BE49-F238E27FC236}">
                <a16:creationId xmlns:a16="http://schemas.microsoft.com/office/drawing/2014/main" id="{E3639122-64F9-4EE3-B7A6-EDFCD3CF8D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01365" y="1112597"/>
            <a:ext cx="4386633" cy="2924422"/>
          </a:xfrm>
          <a:prstGeom prst="rect">
            <a:avLst/>
          </a:prstGeom>
        </p:spPr>
      </p:pic>
      <p:sp>
        <p:nvSpPr>
          <p:cNvPr id="17" name="Rectangle 16">
            <a:extLst>
              <a:ext uri="{FF2B5EF4-FFF2-40B4-BE49-F238E27FC236}">
                <a16:creationId xmlns:a16="http://schemas.microsoft.com/office/drawing/2014/main" id="{A208CC39-1720-4B5D-9EC2-562FBBE4E8C9}"/>
              </a:ext>
            </a:extLst>
          </p:cNvPr>
          <p:cNvSpPr/>
          <p:nvPr/>
        </p:nvSpPr>
        <p:spPr>
          <a:xfrm>
            <a:off x="6253715" y="5971041"/>
            <a:ext cx="4104201" cy="429369"/>
          </a:xfrm>
          <a:prstGeom prst="rect">
            <a:avLst/>
          </a:prstGeom>
          <a:pattFill prst="dashHorz">
            <a:fgClr>
              <a:schemeClr val="bg1"/>
            </a:fgClr>
            <a:bgClr>
              <a:schemeClr val="tx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9381C9BA-5A3E-4768-9B03-85E557DCD091}"/>
              </a:ext>
            </a:extLst>
          </p:cNvPr>
          <p:cNvSpPr txBox="1"/>
          <p:nvPr/>
        </p:nvSpPr>
        <p:spPr>
          <a:xfrm>
            <a:off x="1981201" y="6457951"/>
            <a:ext cx="7376763" cy="461665"/>
          </a:xfrm>
          <a:prstGeom prst="rect">
            <a:avLst/>
          </a:prstGeom>
          <a:noFill/>
        </p:spPr>
        <p:txBody>
          <a:bodyPr wrap="none" rtlCol="0">
            <a:spAutoFit/>
          </a:bodyPr>
          <a:lstStyle/>
          <a:p>
            <a:r>
              <a:rPr lang="en-US" sz="1200" dirty="0"/>
              <a:t>“Reversibly switchable surfactants and methods of extracting natural products, coating surfaces, cleaning laundry, </a:t>
            </a:r>
          </a:p>
          <a:p>
            <a:r>
              <a:rPr lang="en-US" sz="1200" dirty="0"/>
              <a:t>and osmotic extraction using same.” Warner, John C.; Cheruku, Srinivasa, June 23, 2016. WO 2017/223413. </a:t>
            </a:r>
          </a:p>
        </p:txBody>
      </p:sp>
    </p:spTree>
    <p:extLst>
      <p:ext uri="{BB962C8B-B14F-4D97-AF65-F5344CB8AC3E}">
        <p14:creationId xmlns:p14="http://schemas.microsoft.com/office/powerpoint/2010/main" val="92681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par>
                                <p:cTn id="12" presetID="2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2000"/>
                                        <p:tgtEl>
                                          <p:spTgt spid="12"/>
                                        </p:tgtEl>
                                      </p:cBhvr>
                                    </p:animEffect>
                                  </p:childTnLst>
                                </p:cTn>
                              </p:par>
                            </p:childTnLst>
                          </p:cTn>
                        </p:par>
                        <p:par>
                          <p:cTn id="15" fill="hold">
                            <p:stCondLst>
                              <p:cond delay="2000"/>
                            </p:stCondLst>
                            <p:childTnLst>
                              <p:par>
                                <p:cTn id="16" presetID="10" presetClass="exit" presetSubtype="0" fill="hold" grpId="1" nodeType="afterEffect">
                                  <p:stCondLst>
                                    <p:cond delay="0"/>
                                  </p:stCondLst>
                                  <p:childTnLst>
                                    <p:animEffect transition="out" filter="fade">
                                      <p:cBhvr>
                                        <p:cTn id="17" dur="2000"/>
                                        <p:tgtEl>
                                          <p:spTgt spid="12"/>
                                        </p:tgtEl>
                                      </p:cBhvr>
                                    </p:animEffect>
                                    <p:set>
                                      <p:cBhvr>
                                        <p:cTn id="18" dur="1" fill="hold">
                                          <p:stCondLst>
                                            <p:cond delay="1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8" fill="hold" grpId="1" nodeType="clickEffect">
                                  <p:stCondLst>
                                    <p:cond delay="0"/>
                                  </p:stCondLst>
                                  <p:childTnLst>
                                    <p:animEffect transition="out" filter="wipe(left)">
                                      <p:cBhvr>
                                        <p:cTn id="37" dur="2000"/>
                                        <p:tgtEl>
                                          <p:spTgt spid="14"/>
                                        </p:tgtEl>
                                      </p:cBhvr>
                                    </p:animEffect>
                                    <p:set>
                                      <p:cBhvr>
                                        <p:cTn id="38" dur="1" fill="hold">
                                          <p:stCondLst>
                                            <p:cond delay="1999"/>
                                          </p:stCondLst>
                                        </p:cTn>
                                        <p:tgtEl>
                                          <p:spTgt spid="14"/>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2" grpId="1" animBg="1"/>
      <p:bldP spid="14" grpId="0" animBg="1"/>
      <p:bldP spid="14" grpId="1" animBg="1"/>
      <p:bldP spid="15" grpId="0" animBg="1"/>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2592"/>
            <a:ext cx="91440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00FF"/>
                </a:solidFill>
                <a:latin typeface="Calibri" pitchFamily="39" charset="0"/>
              </a:rPr>
              <a:t>BPA Free Can Lining</a:t>
            </a:r>
            <a:endParaRPr lang="en-US" sz="2800" baseline="30000" dirty="0">
              <a:solidFill>
                <a:srgbClr val="0000FF"/>
              </a:solidFill>
              <a:latin typeface="Calibri" pitchFamily="39" charset="0"/>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5116"/>
          <a:stretch/>
        </p:blipFill>
        <p:spPr>
          <a:xfrm>
            <a:off x="4065379" y="420201"/>
            <a:ext cx="3739101" cy="5690420"/>
          </a:xfrm>
          <a:prstGeom prst="rect">
            <a:avLst/>
          </a:prstGeom>
        </p:spPr>
      </p:pic>
      <p:sp>
        <p:nvSpPr>
          <p:cNvPr id="7" name="Rectangle: Rounded Corners 6">
            <a:extLst>
              <a:ext uri="{FF2B5EF4-FFF2-40B4-BE49-F238E27FC236}">
                <a16:creationId xmlns:a16="http://schemas.microsoft.com/office/drawing/2014/main" id="{D8CA8EDF-8BB0-4D21-9442-1A7B3D30BC60}"/>
              </a:ext>
            </a:extLst>
          </p:cNvPr>
          <p:cNvSpPr/>
          <p:nvPr/>
        </p:nvSpPr>
        <p:spPr>
          <a:xfrm>
            <a:off x="4519597" y="3967702"/>
            <a:ext cx="2830665" cy="194806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04BB1C0E-73AE-4670-829B-4DA0CE068BD8}"/>
              </a:ext>
            </a:extLst>
          </p:cNvPr>
          <p:cNvGrpSpPr/>
          <p:nvPr/>
        </p:nvGrpSpPr>
        <p:grpSpPr>
          <a:xfrm>
            <a:off x="8080903" y="1757437"/>
            <a:ext cx="2014603" cy="914400"/>
            <a:chOff x="6556902" y="1757437"/>
            <a:chExt cx="2014603" cy="914400"/>
          </a:xfrm>
        </p:grpSpPr>
        <p:sp>
          <p:nvSpPr>
            <p:cNvPr id="9" name="Flowchart: Stored Data 8">
              <a:extLst>
                <a:ext uri="{FF2B5EF4-FFF2-40B4-BE49-F238E27FC236}">
                  <a16:creationId xmlns:a16="http://schemas.microsoft.com/office/drawing/2014/main" id="{1CD1FDEA-2D49-4E04-8812-57FAD836572F}"/>
                </a:ext>
              </a:extLst>
            </p:cNvPr>
            <p:cNvSpPr/>
            <p:nvPr/>
          </p:nvSpPr>
          <p:spPr>
            <a:xfrm rot="5400000">
              <a:off x="7107004" y="1207335"/>
              <a:ext cx="914400" cy="2014603"/>
            </a:xfrm>
            <a:prstGeom prst="flowChartOnlineStorag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F3EF4CF-B540-4E0F-A7CD-D59B719706B0}"/>
                </a:ext>
              </a:extLst>
            </p:cNvPr>
            <p:cNvSpPr txBox="1"/>
            <p:nvPr/>
          </p:nvSpPr>
          <p:spPr>
            <a:xfrm>
              <a:off x="6746993" y="1889418"/>
              <a:ext cx="1634422" cy="523220"/>
            </a:xfrm>
            <a:prstGeom prst="rect">
              <a:avLst/>
            </a:prstGeom>
            <a:noFill/>
          </p:spPr>
          <p:txBody>
            <a:bodyPr wrap="none" rtlCol="0">
              <a:spAutoFit/>
            </a:bodyPr>
            <a:lstStyle/>
            <a:p>
              <a:r>
                <a:rPr lang="en-US" sz="2800" b="1" i="1" dirty="0"/>
                <a:t>SAMHWA</a:t>
              </a:r>
            </a:p>
          </p:txBody>
        </p:sp>
      </p:grpSp>
      <p:sp>
        <p:nvSpPr>
          <p:cNvPr id="2" name="TextBox 1">
            <a:extLst>
              <a:ext uri="{FF2B5EF4-FFF2-40B4-BE49-F238E27FC236}">
                <a16:creationId xmlns:a16="http://schemas.microsoft.com/office/drawing/2014/main" id="{2F1F4B9F-13F4-4B19-B815-B414D61BDD6A}"/>
              </a:ext>
            </a:extLst>
          </p:cNvPr>
          <p:cNvSpPr txBox="1"/>
          <p:nvPr/>
        </p:nvSpPr>
        <p:spPr>
          <a:xfrm>
            <a:off x="2739736" y="6383744"/>
            <a:ext cx="7086620" cy="461665"/>
          </a:xfrm>
          <a:prstGeom prst="rect">
            <a:avLst/>
          </a:prstGeom>
          <a:noFill/>
        </p:spPr>
        <p:txBody>
          <a:bodyPr wrap="none" rtlCol="0">
            <a:spAutoFit/>
          </a:bodyPr>
          <a:lstStyle/>
          <a:p>
            <a:r>
              <a:rPr lang="en-US" sz="1200" dirty="0"/>
              <a:t>“Bisphenol-A free crosslinked polymer compositions.” Warner, John C.; Whitfield, Justin; Kearney, Frederick R.; </a:t>
            </a:r>
          </a:p>
          <a:p>
            <a:r>
              <a:rPr lang="en-US" sz="1200" dirty="0"/>
              <a:t>Gladding, Jeffrey; Hari, Anitha, June 27, 2016. WO 2018/005430. </a:t>
            </a:r>
          </a:p>
        </p:txBody>
      </p:sp>
    </p:spTree>
    <p:extLst>
      <p:ext uri="{BB962C8B-B14F-4D97-AF65-F5344CB8AC3E}">
        <p14:creationId xmlns:p14="http://schemas.microsoft.com/office/powerpoint/2010/main" val="347339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0"/>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00FF"/>
                </a:solidFill>
                <a:latin typeface="Calibri" pitchFamily="39" charset="0"/>
              </a:rPr>
              <a:t>BPA Free Thermal Printing</a:t>
            </a:r>
            <a:endParaRPr lang="en-US" sz="2800" baseline="30000" dirty="0">
              <a:solidFill>
                <a:srgbClr val="0000FF"/>
              </a:solidFill>
              <a:latin typeface="Calibri" pitchFamily="39" charset="0"/>
            </a:endParaRPr>
          </a:p>
        </p:txBody>
      </p:sp>
      <p:sp>
        <p:nvSpPr>
          <p:cNvPr id="3" name="TextBox 2"/>
          <p:cNvSpPr txBox="1"/>
          <p:nvPr/>
        </p:nvSpPr>
        <p:spPr>
          <a:xfrm>
            <a:off x="1524000" y="5646882"/>
            <a:ext cx="9144000" cy="1415772"/>
          </a:xfrm>
          <a:prstGeom prst="rect">
            <a:avLst/>
          </a:prstGeom>
          <a:noFill/>
        </p:spPr>
        <p:txBody>
          <a:bodyPr wrap="square" rtlCol="0">
            <a:spAutoFit/>
          </a:bodyPr>
          <a:lstStyle/>
          <a:p>
            <a:pPr lvl="0"/>
            <a:r>
              <a:rPr lang="en-US" sz="1200" dirty="0"/>
              <a:t>“</a:t>
            </a:r>
            <a:r>
              <a:rPr lang="en-US" sz="1200" b="1" dirty="0"/>
              <a:t>Thermal Recording Media</a:t>
            </a:r>
            <a:r>
              <a:rPr lang="en-US" sz="1200" dirty="0"/>
              <a:t>” </a:t>
            </a:r>
            <a:r>
              <a:rPr lang="en-US" sz="1200" dirty="0" err="1"/>
              <a:t>Cakar</a:t>
            </a:r>
            <a:r>
              <a:rPr lang="en-US" sz="1200" dirty="0"/>
              <a:t>, </a:t>
            </a:r>
            <a:r>
              <a:rPr lang="en-US" sz="1200" dirty="0" err="1"/>
              <a:t>Fadi</a:t>
            </a:r>
            <a:r>
              <a:rPr lang="en-US" sz="1200" dirty="0"/>
              <a:t> Selim; Warner, John Charles; Whitfield, Justin Robert; Lugus, Michelle </a:t>
            </a:r>
            <a:r>
              <a:rPr lang="en-US" sz="1200" dirty="0" err="1"/>
              <a:t>Wanch</a:t>
            </a:r>
            <a:r>
              <a:rPr lang="en-US" sz="1200" dirty="0"/>
              <a:t> Li;  Banerjee, Deboshri, PCT Int. Appl. WO 2015094630. June 25, 2015.</a:t>
            </a:r>
          </a:p>
          <a:p>
            <a:pPr lvl="0"/>
            <a:r>
              <a:rPr lang="en-US" sz="1200" dirty="0"/>
              <a:t>“</a:t>
            </a:r>
            <a:r>
              <a:rPr lang="en-US" sz="1200" b="1" dirty="0"/>
              <a:t>Thermal Recording Materials Containing Phosphate Modifier</a:t>
            </a:r>
            <a:r>
              <a:rPr lang="en-US" sz="1200" dirty="0"/>
              <a:t>” </a:t>
            </a:r>
            <a:r>
              <a:rPr lang="en-US" sz="1200" dirty="0" err="1"/>
              <a:t>Chakar</a:t>
            </a:r>
            <a:r>
              <a:rPr lang="en-US" sz="1200" dirty="0"/>
              <a:t>, </a:t>
            </a:r>
            <a:r>
              <a:rPr lang="en-US" sz="1200" dirty="0" err="1"/>
              <a:t>Fadi</a:t>
            </a:r>
            <a:r>
              <a:rPr lang="en-US" sz="1200" dirty="0"/>
              <a:t> </a:t>
            </a:r>
            <a:r>
              <a:rPr lang="en-US" sz="1200" dirty="0" err="1"/>
              <a:t>Selim</a:t>
            </a:r>
            <a:r>
              <a:rPr lang="en-US" sz="1200" dirty="0"/>
              <a:t>; Warner, John Charles; Whitfield, Justin Robert; Lugus, Michelle </a:t>
            </a:r>
            <a:r>
              <a:rPr lang="en-US" sz="1200" dirty="0" err="1"/>
              <a:t>Wanch</a:t>
            </a:r>
            <a:r>
              <a:rPr lang="en-US" sz="1200" dirty="0"/>
              <a:t> Li; Banerjee, Deboshri, US Pat. Appl. US 20150165806. June 18, 2015.</a:t>
            </a:r>
          </a:p>
          <a:p>
            <a:r>
              <a:rPr lang="en-US" sz="1200" dirty="0"/>
              <a:t>“</a:t>
            </a:r>
            <a:r>
              <a:rPr lang="en-US" sz="1200" b="1" dirty="0"/>
              <a:t>Thermal Imaging</a:t>
            </a:r>
            <a:r>
              <a:rPr lang="en-US" sz="1200" dirty="0"/>
              <a:t>” Warner, John C. US Pat. Appl. US 20140371064. December 18, 2014.</a:t>
            </a:r>
          </a:p>
          <a:p>
            <a:pPr lvl="0"/>
            <a:r>
              <a:rPr lang="en-US" sz="1200" dirty="0"/>
              <a:t>"</a:t>
            </a:r>
            <a:r>
              <a:rPr lang="en-US" sz="1200" b="1" dirty="0"/>
              <a:t>Thermographic Recording Films.</a:t>
            </a:r>
            <a:r>
              <a:rPr lang="en-US" sz="1200" dirty="0"/>
              <a:t>"  </a:t>
            </a:r>
            <a:r>
              <a:rPr lang="en-US" sz="1200" dirty="0" err="1"/>
              <a:t>Dombrowski</a:t>
            </a:r>
            <a:r>
              <a:rPr lang="en-US" sz="1200" dirty="0"/>
              <a:t>, Edward J.; Jones, Robert L.; Warner, John C.; Yang, </a:t>
            </a:r>
            <a:r>
              <a:rPr lang="en-US" sz="1200" dirty="0" err="1"/>
              <a:t>Jiyue</a:t>
            </a:r>
            <a:r>
              <a:rPr lang="en-US" sz="1200" dirty="0"/>
              <a:t> US Patent 5,750,463. May 12, 1998.</a:t>
            </a:r>
          </a:p>
          <a:p>
            <a:endParaRPr lang="en-US" sz="14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37668" y="1013886"/>
            <a:ext cx="7202913" cy="3784343"/>
          </a:xfrm>
          <a:prstGeom prst="rect">
            <a:avLst/>
          </a:prstGeom>
        </p:spPr>
      </p:pic>
    </p:spTree>
    <p:extLst>
      <p:ext uri="{BB962C8B-B14F-4D97-AF65-F5344CB8AC3E}">
        <p14:creationId xmlns:p14="http://schemas.microsoft.com/office/powerpoint/2010/main" val="381380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26E7-084F-4BDC-8CEA-02C07091F4F7}"/>
              </a:ext>
            </a:extLst>
          </p:cNvPr>
          <p:cNvSpPr txBox="1">
            <a:spLocks/>
          </p:cNvSpPr>
          <p:nvPr/>
        </p:nvSpPr>
        <p:spPr>
          <a:xfrm>
            <a:off x="1524000" y="0"/>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00FF"/>
                </a:solidFill>
                <a:latin typeface="Calibri" pitchFamily="39" charset="0"/>
              </a:rPr>
              <a:t>High Performance, Printable, Copper Based Solar Cells</a:t>
            </a:r>
            <a:endParaRPr lang="en-US" sz="2800" baseline="30000" dirty="0">
              <a:solidFill>
                <a:srgbClr val="0000FF"/>
              </a:solidFill>
              <a:latin typeface="Calibri" pitchFamily="39" charset="0"/>
            </a:endParaRPr>
          </a:p>
        </p:txBody>
      </p:sp>
      <p:pic>
        <p:nvPicPr>
          <p:cNvPr id="3" name="Picture 2">
            <a:extLst>
              <a:ext uri="{FF2B5EF4-FFF2-40B4-BE49-F238E27FC236}">
                <a16:creationId xmlns:a16="http://schemas.microsoft.com/office/drawing/2014/main" id="{1CD98962-2A99-4389-9061-5F436E43382D}"/>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7830348" y="4096619"/>
            <a:ext cx="1731650" cy="3094004"/>
          </a:xfrm>
          <a:prstGeom prst="rect">
            <a:avLst/>
          </a:prstGeom>
          <a:noFill/>
          <a:ln>
            <a:noFill/>
          </a:ln>
        </p:spPr>
      </p:pic>
      <p:pic>
        <p:nvPicPr>
          <p:cNvPr id="5" name="Picture 4">
            <a:extLst>
              <a:ext uri="{FF2B5EF4-FFF2-40B4-BE49-F238E27FC236}">
                <a16:creationId xmlns:a16="http://schemas.microsoft.com/office/drawing/2014/main" id="{DBD61AF8-7C10-415B-8B1F-16B8341167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227360" y="1024898"/>
            <a:ext cx="3881175" cy="2910881"/>
          </a:xfrm>
          <a:prstGeom prst="rect">
            <a:avLst/>
          </a:prstGeom>
        </p:spPr>
      </p:pic>
      <p:pic>
        <p:nvPicPr>
          <p:cNvPr id="7" name="Picture 6">
            <a:extLst>
              <a:ext uri="{FF2B5EF4-FFF2-40B4-BE49-F238E27FC236}">
                <a16:creationId xmlns:a16="http://schemas.microsoft.com/office/drawing/2014/main" id="{D26F8828-998F-46A2-865B-6C62859CEB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3093" y="724612"/>
            <a:ext cx="6620690" cy="2254377"/>
          </a:xfrm>
          <a:prstGeom prst="rect">
            <a:avLst/>
          </a:prstGeom>
        </p:spPr>
      </p:pic>
      <p:pic>
        <p:nvPicPr>
          <p:cNvPr id="9" name="Picture 8">
            <a:extLst>
              <a:ext uri="{FF2B5EF4-FFF2-40B4-BE49-F238E27FC236}">
                <a16:creationId xmlns:a16="http://schemas.microsoft.com/office/drawing/2014/main" id="{B66236F8-6D2F-41EE-8D1C-20A165BCE2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7298"/>
          <a:stretch/>
        </p:blipFill>
        <p:spPr>
          <a:xfrm>
            <a:off x="2093562" y="3248864"/>
            <a:ext cx="4650835" cy="3040619"/>
          </a:xfrm>
          <a:prstGeom prst="rect">
            <a:avLst/>
          </a:prstGeom>
        </p:spPr>
      </p:pic>
      <p:sp>
        <p:nvSpPr>
          <p:cNvPr id="4" name="TextBox 3">
            <a:extLst>
              <a:ext uri="{FF2B5EF4-FFF2-40B4-BE49-F238E27FC236}">
                <a16:creationId xmlns:a16="http://schemas.microsoft.com/office/drawing/2014/main" id="{6A21F8BB-A77C-498A-B7D4-5FEC334EB433}"/>
              </a:ext>
            </a:extLst>
          </p:cNvPr>
          <p:cNvSpPr txBox="1"/>
          <p:nvPr/>
        </p:nvSpPr>
        <p:spPr>
          <a:xfrm>
            <a:off x="2245234" y="6646354"/>
            <a:ext cx="7005700" cy="276999"/>
          </a:xfrm>
          <a:prstGeom prst="rect">
            <a:avLst/>
          </a:prstGeom>
          <a:noFill/>
        </p:spPr>
        <p:txBody>
          <a:bodyPr wrap="none" rtlCol="0">
            <a:spAutoFit/>
          </a:bodyPr>
          <a:lstStyle/>
          <a:p>
            <a:r>
              <a:rPr lang="en-US" sz="1200" dirty="0">
                <a:solidFill>
                  <a:schemeClr val="bg1"/>
                </a:solidFill>
              </a:rPr>
              <a:t>“Stilbene and fused stilbene derivatives as solar cell dyes” Warner, John C. May 9, 2017. WO 2018/208712.</a:t>
            </a:r>
          </a:p>
        </p:txBody>
      </p:sp>
    </p:spTree>
    <p:extLst>
      <p:ext uri="{BB962C8B-B14F-4D97-AF65-F5344CB8AC3E}">
        <p14:creationId xmlns:p14="http://schemas.microsoft.com/office/powerpoint/2010/main" val="14466790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152">
            <a:extLst>
              <a:ext uri="{FF2B5EF4-FFF2-40B4-BE49-F238E27FC236}">
                <a16:creationId xmlns:a16="http://schemas.microsoft.com/office/drawing/2014/main" id="{7B60E1B1-C20F-47E9-A4B1-662C90EACE1A}"/>
              </a:ext>
            </a:extLst>
          </p:cNvPr>
          <p:cNvGrpSpPr/>
          <p:nvPr/>
        </p:nvGrpSpPr>
        <p:grpSpPr>
          <a:xfrm>
            <a:off x="1440450" y="-50457"/>
            <a:ext cx="2127974" cy="6897169"/>
            <a:chOff x="-83550" y="-50457"/>
            <a:chExt cx="2127974" cy="6897169"/>
          </a:xfrm>
        </p:grpSpPr>
        <p:sp>
          <p:nvSpPr>
            <p:cNvPr id="154" name="Rectangle 153">
              <a:extLst>
                <a:ext uri="{FF2B5EF4-FFF2-40B4-BE49-F238E27FC236}">
                  <a16:creationId xmlns:a16="http://schemas.microsoft.com/office/drawing/2014/main" id="{19DA59B4-FD39-45E2-B7FA-30A186DF5CEB}"/>
                </a:ext>
              </a:extLst>
            </p:cNvPr>
            <p:cNvSpPr/>
            <p:nvPr/>
          </p:nvSpPr>
          <p:spPr>
            <a:xfrm>
              <a:off x="-3578" y="-11288"/>
              <a:ext cx="2048002" cy="6858000"/>
            </a:xfrm>
            <a:prstGeom prst="rect">
              <a:avLst/>
            </a:prstGeom>
            <a:gradFill flip="none" rotWithShape="1">
              <a:gsLst>
                <a:gs pos="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3877FFCB-123B-42DF-B658-9C56B003BD3B}"/>
                </a:ext>
              </a:extLst>
            </p:cNvPr>
            <p:cNvSpPr txBox="1"/>
            <p:nvPr/>
          </p:nvSpPr>
          <p:spPr>
            <a:xfrm rot="16200000">
              <a:off x="-935385" y="801378"/>
              <a:ext cx="2165336" cy="461665"/>
            </a:xfrm>
            <a:prstGeom prst="rect">
              <a:avLst/>
            </a:prstGeom>
            <a:noFill/>
            <a:ln>
              <a:noFill/>
            </a:ln>
          </p:spPr>
          <p:txBody>
            <a:bodyPr wrap="none" rtlCol="0">
              <a:spAutoFit/>
            </a:bodyPr>
            <a:lstStyle/>
            <a:p>
              <a:pPr algn="ctr"/>
              <a:r>
                <a:rPr lang="en-US" sz="2400" b="1" i="1" dirty="0">
                  <a:effectLst>
                    <a:outerShdw blurRad="38100" dist="38100" dir="2700000" algn="tl">
                      <a:srgbClr val="000000">
                        <a:alpha val="43137"/>
                      </a:srgbClr>
                    </a:outerShdw>
                  </a:effectLst>
                </a:rPr>
                <a:t>Early Chemistry</a:t>
              </a:r>
            </a:p>
          </p:txBody>
        </p:sp>
        <p:cxnSp>
          <p:nvCxnSpPr>
            <p:cNvPr id="156" name="Straight Connector 155">
              <a:extLst>
                <a:ext uri="{FF2B5EF4-FFF2-40B4-BE49-F238E27FC236}">
                  <a16:creationId xmlns:a16="http://schemas.microsoft.com/office/drawing/2014/main" id="{8E66CF96-C3A9-42FB-96A3-31815D24AF04}"/>
                </a:ext>
              </a:extLst>
            </p:cNvPr>
            <p:cNvCxnSpPr>
              <a:cxnSpLocks/>
            </p:cNvCxnSpPr>
            <p:nvPr/>
          </p:nvCxnSpPr>
          <p:spPr>
            <a:xfrm flipH="1">
              <a:off x="-49891" y="-13341"/>
              <a:ext cx="42251"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86B7BB26-0E6E-4776-87B8-F488F0F9E995}"/>
              </a:ext>
            </a:extLst>
          </p:cNvPr>
          <p:cNvGrpSpPr/>
          <p:nvPr/>
        </p:nvGrpSpPr>
        <p:grpSpPr>
          <a:xfrm>
            <a:off x="3529383" y="-39169"/>
            <a:ext cx="2327583" cy="6897169"/>
            <a:chOff x="2017835" y="-50457"/>
            <a:chExt cx="2327583" cy="6897169"/>
          </a:xfrm>
        </p:grpSpPr>
        <p:sp>
          <p:nvSpPr>
            <p:cNvPr id="158" name="Rectangle 157">
              <a:extLst>
                <a:ext uri="{FF2B5EF4-FFF2-40B4-BE49-F238E27FC236}">
                  <a16:creationId xmlns:a16="http://schemas.microsoft.com/office/drawing/2014/main" id="{EEA8EFA4-7BB0-4749-A37D-3CE5C9601AF9}"/>
                </a:ext>
              </a:extLst>
            </p:cNvPr>
            <p:cNvSpPr/>
            <p:nvPr/>
          </p:nvSpPr>
          <p:spPr>
            <a:xfrm>
              <a:off x="2062024" y="-11288"/>
              <a:ext cx="2283394" cy="6858000"/>
            </a:xfrm>
            <a:prstGeom prst="rect">
              <a:avLst/>
            </a:prstGeom>
            <a:gradFill flip="none" rotWithShape="1">
              <a:gsLst>
                <a:gs pos="0">
                  <a:schemeClr val="bg2">
                    <a:lumMod val="9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a:extLst>
                <a:ext uri="{FF2B5EF4-FFF2-40B4-BE49-F238E27FC236}">
                  <a16:creationId xmlns:a16="http://schemas.microsoft.com/office/drawing/2014/main" id="{213874E2-021B-40F9-A4FA-4DE80257133E}"/>
                </a:ext>
              </a:extLst>
            </p:cNvPr>
            <p:cNvCxnSpPr>
              <a:cxnSpLocks/>
            </p:cNvCxnSpPr>
            <p:nvPr/>
          </p:nvCxnSpPr>
          <p:spPr>
            <a:xfrm flipH="1">
              <a:off x="2057312" y="-13341"/>
              <a:ext cx="42251" cy="685800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31A8D06-6F6C-44EF-AE3A-F2A202D4DC90}"/>
                </a:ext>
              </a:extLst>
            </p:cNvPr>
            <p:cNvSpPr txBox="1"/>
            <p:nvPr/>
          </p:nvSpPr>
          <p:spPr>
            <a:xfrm rot="16200000">
              <a:off x="1349095" y="618283"/>
              <a:ext cx="1799146" cy="461665"/>
            </a:xfrm>
            <a:prstGeom prst="rect">
              <a:avLst/>
            </a:prstGeom>
            <a:noFill/>
          </p:spPr>
          <p:txBody>
            <a:bodyPr wrap="none" rtlCol="0">
              <a:spAutoFit/>
            </a:bodyPr>
            <a:lstStyle/>
            <a:p>
              <a:pPr algn="ctr"/>
              <a:r>
                <a:rPr lang="en-US" sz="2400" b="1" i="1" dirty="0">
                  <a:solidFill>
                    <a:srgbClr val="0000FF"/>
                  </a:solidFill>
                  <a:effectLst>
                    <a:outerShdw blurRad="38100" dist="38100" dir="2700000" algn="tl">
                      <a:srgbClr val="000000">
                        <a:alpha val="43137"/>
                      </a:srgbClr>
                    </a:outerShdw>
                  </a:effectLst>
                </a:rPr>
                <a:t>First Century</a:t>
              </a:r>
            </a:p>
          </p:txBody>
        </p:sp>
      </p:grpSp>
      <p:grpSp>
        <p:nvGrpSpPr>
          <p:cNvPr id="170" name="Group 169">
            <a:extLst>
              <a:ext uri="{FF2B5EF4-FFF2-40B4-BE49-F238E27FC236}">
                <a16:creationId xmlns:a16="http://schemas.microsoft.com/office/drawing/2014/main" id="{E47643BD-9D2B-4EDF-87F1-A464FF79DAEA}"/>
              </a:ext>
            </a:extLst>
          </p:cNvPr>
          <p:cNvGrpSpPr/>
          <p:nvPr/>
        </p:nvGrpSpPr>
        <p:grpSpPr>
          <a:xfrm>
            <a:off x="5801452" y="-46719"/>
            <a:ext cx="4452825" cy="6897169"/>
            <a:chOff x="3840273" y="238469"/>
            <a:chExt cx="4452825" cy="6897169"/>
          </a:xfrm>
        </p:grpSpPr>
        <p:sp>
          <p:nvSpPr>
            <p:cNvPr id="171" name="Rectangle 170">
              <a:extLst>
                <a:ext uri="{FF2B5EF4-FFF2-40B4-BE49-F238E27FC236}">
                  <a16:creationId xmlns:a16="http://schemas.microsoft.com/office/drawing/2014/main" id="{6F0A7D4A-A460-4CE4-95E3-42D3FF7EA9EF}"/>
                </a:ext>
              </a:extLst>
            </p:cNvPr>
            <p:cNvSpPr/>
            <p:nvPr/>
          </p:nvSpPr>
          <p:spPr>
            <a:xfrm>
              <a:off x="3892550" y="277638"/>
              <a:ext cx="4400548" cy="6858000"/>
            </a:xfrm>
            <a:prstGeom prst="rect">
              <a:avLst/>
            </a:prstGeom>
            <a:gradFill flip="none" rotWithShape="1">
              <a:gsLst>
                <a:gs pos="0">
                  <a:srgbClr val="FF7979"/>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290770DF-2477-4CAC-8CD7-A2AC04A50186}"/>
                </a:ext>
              </a:extLst>
            </p:cNvPr>
            <p:cNvCxnSpPr>
              <a:cxnSpLocks/>
            </p:cNvCxnSpPr>
            <p:nvPr/>
          </p:nvCxnSpPr>
          <p:spPr>
            <a:xfrm flipH="1">
              <a:off x="3873666" y="275585"/>
              <a:ext cx="42251" cy="6858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74CBDD3D-B8E6-41E1-85F6-7500B36E26C8}"/>
                </a:ext>
              </a:extLst>
            </p:cNvPr>
            <p:cNvSpPr txBox="1"/>
            <p:nvPr/>
          </p:nvSpPr>
          <p:spPr>
            <a:xfrm rot="16200000">
              <a:off x="2995651" y="1083091"/>
              <a:ext cx="2150910" cy="461665"/>
            </a:xfrm>
            <a:prstGeom prst="rect">
              <a:avLst/>
            </a:prstGeom>
            <a:noFill/>
            <a:ln>
              <a:noFill/>
            </a:ln>
          </p:spPr>
          <p:txBody>
            <a:bodyPr wrap="none" rtlCol="0">
              <a:spAutoFit/>
            </a:bodyPr>
            <a:lstStyle/>
            <a:p>
              <a:pPr algn="ctr"/>
              <a:r>
                <a:rPr lang="en-US" sz="2400" b="1" i="1" dirty="0">
                  <a:solidFill>
                    <a:srgbClr val="FF0000"/>
                  </a:solidFill>
                  <a:effectLst>
                    <a:outerShdw blurRad="38100" dist="38100" dir="2700000" algn="tl">
                      <a:srgbClr val="000000">
                        <a:alpha val="43137"/>
                      </a:srgbClr>
                    </a:outerShdw>
                  </a:effectLst>
                </a:rPr>
                <a:t>Second Century</a:t>
              </a:r>
            </a:p>
          </p:txBody>
        </p:sp>
      </p:grpSp>
      <p:grpSp>
        <p:nvGrpSpPr>
          <p:cNvPr id="14" name="Group 13">
            <a:extLst>
              <a:ext uri="{FF2B5EF4-FFF2-40B4-BE49-F238E27FC236}">
                <a16:creationId xmlns:a16="http://schemas.microsoft.com/office/drawing/2014/main" id="{67A4C58E-0FFE-4228-B16C-097182F01E9C}"/>
              </a:ext>
            </a:extLst>
          </p:cNvPr>
          <p:cNvGrpSpPr/>
          <p:nvPr/>
        </p:nvGrpSpPr>
        <p:grpSpPr>
          <a:xfrm>
            <a:off x="1431199" y="3004255"/>
            <a:ext cx="785793" cy="1173002"/>
            <a:chOff x="70860" y="135156"/>
            <a:chExt cx="785793" cy="1173002"/>
          </a:xfrm>
        </p:grpSpPr>
        <p:pic>
          <p:nvPicPr>
            <p:cNvPr id="25" name="Picture 24">
              <a:extLst>
                <a:ext uri="{FF2B5EF4-FFF2-40B4-BE49-F238E27FC236}">
                  <a16:creationId xmlns:a16="http://schemas.microsoft.com/office/drawing/2014/main" id="{D8F30692-87BB-4D70-A502-43F1B20A92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913" y="135156"/>
              <a:ext cx="515687" cy="770467"/>
            </a:xfrm>
            <a:prstGeom prst="rect">
              <a:avLst/>
            </a:prstGeom>
          </p:spPr>
        </p:pic>
        <p:sp>
          <p:nvSpPr>
            <p:cNvPr id="2" name="TextBox 1">
              <a:extLst>
                <a:ext uri="{FF2B5EF4-FFF2-40B4-BE49-F238E27FC236}">
                  <a16:creationId xmlns:a16="http://schemas.microsoft.com/office/drawing/2014/main" id="{67A73C65-FEC7-4E79-87AB-BF19F64E874C}"/>
                </a:ext>
              </a:extLst>
            </p:cNvPr>
            <p:cNvSpPr txBox="1"/>
            <p:nvPr/>
          </p:nvSpPr>
          <p:spPr>
            <a:xfrm>
              <a:off x="70860" y="908048"/>
              <a:ext cx="785793" cy="400110"/>
            </a:xfrm>
            <a:prstGeom prst="rect">
              <a:avLst/>
            </a:prstGeom>
            <a:noFill/>
          </p:spPr>
          <p:txBody>
            <a:bodyPr wrap="none" rtlCol="0">
              <a:spAutoFit/>
            </a:bodyPr>
            <a:lstStyle/>
            <a:p>
              <a:pPr algn="ctr"/>
              <a:r>
                <a:rPr lang="en-US" sz="1000" dirty="0"/>
                <a:t>Democritus</a:t>
              </a:r>
            </a:p>
            <a:p>
              <a:pPr algn="ctr"/>
              <a:r>
                <a:rPr lang="en-US" sz="1000" dirty="0"/>
                <a:t>~450 BC</a:t>
              </a:r>
            </a:p>
          </p:txBody>
        </p:sp>
      </p:grpSp>
      <p:grpSp>
        <p:nvGrpSpPr>
          <p:cNvPr id="16" name="Group 15">
            <a:extLst>
              <a:ext uri="{FF2B5EF4-FFF2-40B4-BE49-F238E27FC236}">
                <a16:creationId xmlns:a16="http://schemas.microsoft.com/office/drawing/2014/main" id="{11BCBA4E-DBFE-4D57-9EEE-FC6F4474F72F}"/>
              </a:ext>
            </a:extLst>
          </p:cNvPr>
          <p:cNvGrpSpPr/>
          <p:nvPr/>
        </p:nvGrpSpPr>
        <p:grpSpPr>
          <a:xfrm>
            <a:off x="2688189" y="3004255"/>
            <a:ext cx="561372" cy="1172580"/>
            <a:chOff x="1836227" y="135578"/>
            <a:chExt cx="561372" cy="1172580"/>
          </a:xfrm>
        </p:grpSpPr>
        <p:pic>
          <p:nvPicPr>
            <p:cNvPr id="35" name="Picture 34">
              <a:extLst>
                <a:ext uri="{FF2B5EF4-FFF2-40B4-BE49-F238E27FC236}">
                  <a16:creationId xmlns:a16="http://schemas.microsoft.com/office/drawing/2014/main" id="{9470B7AA-6D27-49D8-BC33-B3EC34C7913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1859068" y="135578"/>
              <a:ext cx="515688" cy="770045"/>
            </a:xfrm>
            <a:prstGeom prst="rect">
              <a:avLst/>
            </a:prstGeom>
          </p:spPr>
        </p:pic>
        <p:sp>
          <p:nvSpPr>
            <p:cNvPr id="4" name="TextBox 3">
              <a:extLst>
                <a:ext uri="{FF2B5EF4-FFF2-40B4-BE49-F238E27FC236}">
                  <a16:creationId xmlns:a16="http://schemas.microsoft.com/office/drawing/2014/main" id="{A8DBBCFB-5AC6-47BD-8885-8281F333B87D}"/>
                </a:ext>
              </a:extLst>
            </p:cNvPr>
            <p:cNvSpPr txBox="1"/>
            <p:nvPr/>
          </p:nvSpPr>
          <p:spPr>
            <a:xfrm>
              <a:off x="1836227" y="908048"/>
              <a:ext cx="561372" cy="400110"/>
            </a:xfrm>
            <a:prstGeom prst="rect">
              <a:avLst/>
            </a:prstGeom>
            <a:noFill/>
          </p:spPr>
          <p:txBody>
            <a:bodyPr wrap="none" rtlCol="0">
              <a:spAutoFit/>
            </a:bodyPr>
            <a:lstStyle/>
            <a:p>
              <a:pPr algn="ctr"/>
              <a:r>
                <a:rPr lang="en-US" sz="1000" dirty="0"/>
                <a:t>Boyle</a:t>
              </a:r>
            </a:p>
            <a:p>
              <a:pPr algn="ctr"/>
              <a:r>
                <a:rPr lang="en-US" sz="1000" dirty="0"/>
                <a:t>~1660s</a:t>
              </a:r>
            </a:p>
          </p:txBody>
        </p:sp>
      </p:grpSp>
      <p:grpSp>
        <p:nvGrpSpPr>
          <p:cNvPr id="15" name="Group 14">
            <a:extLst>
              <a:ext uri="{FF2B5EF4-FFF2-40B4-BE49-F238E27FC236}">
                <a16:creationId xmlns:a16="http://schemas.microsoft.com/office/drawing/2014/main" id="{E7A93B8D-AC74-4D0E-AC51-B69AA78FB87C}"/>
              </a:ext>
            </a:extLst>
          </p:cNvPr>
          <p:cNvGrpSpPr/>
          <p:nvPr/>
        </p:nvGrpSpPr>
        <p:grpSpPr>
          <a:xfrm>
            <a:off x="2034867" y="3004255"/>
            <a:ext cx="731289" cy="1175670"/>
            <a:chOff x="1033197" y="132488"/>
            <a:chExt cx="731289" cy="1175670"/>
          </a:xfrm>
        </p:grpSpPr>
        <p:pic>
          <p:nvPicPr>
            <p:cNvPr id="51" name="Picture 50">
              <a:extLst>
                <a:ext uri="{FF2B5EF4-FFF2-40B4-BE49-F238E27FC236}">
                  <a16:creationId xmlns:a16="http://schemas.microsoft.com/office/drawing/2014/main" id="{9A8F3720-3484-4688-B360-D862651ADDB5}"/>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1138698" y="132488"/>
              <a:ext cx="520287" cy="773135"/>
            </a:xfrm>
            <a:prstGeom prst="rect">
              <a:avLst/>
            </a:prstGeom>
          </p:spPr>
        </p:pic>
        <p:sp>
          <p:nvSpPr>
            <p:cNvPr id="23" name="TextBox 22">
              <a:extLst>
                <a:ext uri="{FF2B5EF4-FFF2-40B4-BE49-F238E27FC236}">
                  <a16:creationId xmlns:a16="http://schemas.microsoft.com/office/drawing/2014/main" id="{63D4A41F-7669-4254-8E28-7232B1AE0326}"/>
                </a:ext>
              </a:extLst>
            </p:cNvPr>
            <p:cNvSpPr txBox="1"/>
            <p:nvPr/>
          </p:nvSpPr>
          <p:spPr>
            <a:xfrm>
              <a:off x="1033197" y="908048"/>
              <a:ext cx="731289" cy="400110"/>
            </a:xfrm>
            <a:prstGeom prst="rect">
              <a:avLst/>
            </a:prstGeom>
            <a:noFill/>
          </p:spPr>
          <p:txBody>
            <a:bodyPr wrap="none" rtlCol="0">
              <a:spAutoFit/>
            </a:bodyPr>
            <a:lstStyle/>
            <a:p>
              <a:pPr algn="ctr"/>
              <a:r>
                <a:rPr lang="en-US" sz="1000" dirty="0"/>
                <a:t>Paracelsus</a:t>
              </a:r>
            </a:p>
            <a:p>
              <a:pPr algn="ctr"/>
              <a:r>
                <a:rPr lang="en-US" sz="1000" dirty="0"/>
                <a:t>~1530s</a:t>
              </a:r>
            </a:p>
          </p:txBody>
        </p:sp>
      </p:grpSp>
      <p:grpSp>
        <p:nvGrpSpPr>
          <p:cNvPr id="17" name="Group 16">
            <a:extLst>
              <a:ext uri="{FF2B5EF4-FFF2-40B4-BE49-F238E27FC236}">
                <a16:creationId xmlns:a16="http://schemas.microsoft.com/office/drawing/2014/main" id="{F661F13D-4A12-419E-AA25-5BD75FD22451}"/>
              </a:ext>
            </a:extLst>
          </p:cNvPr>
          <p:cNvGrpSpPr/>
          <p:nvPr/>
        </p:nvGrpSpPr>
        <p:grpSpPr>
          <a:xfrm>
            <a:off x="3831179" y="3014940"/>
            <a:ext cx="631904" cy="1170928"/>
            <a:chOff x="2695087" y="137230"/>
            <a:chExt cx="631904" cy="1170928"/>
          </a:xfrm>
        </p:grpSpPr>
        <p:pic>
          <p:nvPicPr>
            <p:cNvPr id="33" name="Picture 32">
              <a:extLst>
                <a:ext uri="{FF2B5EF4-FFF2-40B4-BE49-F238E27FC236}">
                  <a16:creationId xmlns:a16="http://schemas.microsoft.com/office/drawing/2014/main" id="{A668990F-B69A-4A6E-8996-5A1D9E57977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53195" y="137230"/>
              <a:ext cx="515688" cy="768393"/>
            </a:xfrm>
            <a:prstGeom prst="rect">
              <a:avLst/>
            </a:prstGeom>
          </p:spPr>
        </p:pic>
        <p:sp>
          <p:nvSpPr>
            <p:cNvPr id="24" name="TextBox 23">
              <a:extLst>
                <a:ext uri="{FF2B5EF4-FFF2-40B4-BE49-F238E27FC236}">
                  <a16:creationId xmlns:a16="http://schemas.microsoft.com/office/drawing/2014/main" id="{C7CD1F3E-4587-473C-8522-033C1B23BB2B}"/>
                </a:ext>
              </a:extLst>
            </p:cNvPr>
            <p:cNvSpPr txBox="1"/>
            <p:nvPr/>
          </p:nvSpPr>
          <p:spPr>
            <a:xfrm>
              <a:off x="2695087" y="908048"/>
              <a:ext cx="631904" cy="400110"/>
            </a:xfrm>
            <a:prstGeom prst="rect">
              <a:avLst/>
            </a:prstGeom>
            <a:noFill/>
          </p:spPr>
          <p:txBody>
            <a:bodyPr wrap="none" rtlCol="0">
              <a:spAutoFit/>
            </a:bodyPr>
            <a:lstStyle/>
            <a:p>
              <a:pPr algn="ctr"/>
              <a:r>
                <a:rPr lang="en-US" sz="1000" dirty="0"/>
                <a:t>Priestley</a:t>
              </a:r>
            </a:p>
            <a:p>
              <a:pPr algn="ctr"/>
              <a:r>
                <a:rPr lang="en-US" sz="1000" dirty="0"/>
                <a:t>~1780s</a:t>
              </a:r>
            </a:p>
          </p:txBody>
        </p:sp>
      </p:grpSp>
      <p:grpSp>
        <p:nvGrpSpPr>
          <p:cNvPr id="18" name="Group 17">
            <a:extLst>
              <a:ext uri="{FF2B5EF4-FFF2-40B4-BE49-F238E27FC236}">
                <a16:creationId xmlns:a16="http://schemas.microsoft.com/office/drawing/2014/main" id="{3F16768E-50EE-4FAA-89F4-912BBCFE9352}"/>
              </a:ext>
            </a:extLst>
          </p:cNvPr>
          <p:cNvGrpSpPr/>
          <p:nvPr/>
        </p:nvGrpSpPr>
        <p:grpSpPr>
          <a:xfrm>
            <a:off x="3252414" y="3013614"/>
            <a:ext cx="641522" cy="1173002"/>
            <a:chOff x="3491378" y="135156"/>
            <a:chExt cx="641522" cy="1173002"/>
          </a:xfrm>
        </p:grpSpPr>
        <p:pic>
          <p:nvPicPr>
            <p:cNvPr id="8" name="Picture 7">
              <a:extLst>
                <a:ext uri="{FF2B5EF4-FFF2-40B4-BE49-F238E27FC236}">
                  <a16:creationId xmlns:a16="http://schemas.microsoft.com/office/drawing/2014/main" id="{E23D4343-EE85-4868-8466-49A451A6492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550335" y="135156"/>
              <a:ext cx="523608" cy="770467"/>
            </a:xfrm>
            <a:prstGeom prst="rect">
              <a:avLst/>
            </a:prstGeom>
          </p:spPr>
        </p:pic>
        <p:sp>
          <p:nvSpPr>
            <p:cNvPr id="27" name="TextBox 26">
              <a:extLst>
                <a:ext uri="{FF2B5EF4-FFF2-40B4-BE49-F238E27FC236}">
                  <a16:creationId xmlns:a16="http://schemas.microsoft.com/office/drawing/2014/main" id="{1531982A-40B6-4C9F-A22F-649B583A87E4}"/>
                </a:ext>
              </a:extLst>
            </p:cNvPr>
            <p:cNvSpPr txBox="1"/>
            <p:nvPr/>
          </p:nvSpPr>
          <p:spPr>
            <a:xfrm>
              <a:off x="3491378" y="908048"/>
              <a:ext cx="641522" cy="400110"/>
            </a:xfrm>
            <a:prstGeom prst="rect">
              <a:avLst/>
            </a:prstGeom>
            <a:noFill/>
          </p:spPr>
          <p:txBody>
            <a:bodyPr wrap="none" rtlCol="0">
              <a:spAutoFit/>
            </a:bodyPr>
            <a:lstStyle/>
            <a:p>
              <a:pPr algn="ctr"/>
              <a:r>
                <a:rPr lang="en-US" sz="1000" dirty="0"/>
                <a:t>Lavoisier</a:t>
              </a:r>
            </a:p>
            <a:p>
              <a:pPr algn="ctr"/>
              <a:r>
                <a:rPr lang="en-US" sz="1000" dirty="0"/>
                <a:t>~1770s</a:t>
              </a:r>
            </a:p>
          </p:txBody>
        </p:sp>
      </p:grpSp>
      <p:grpSp>
        <p:nvGrpSpPr>
          <p:cNvPr id="20" name="Group 19">
            <a:extLst>
              <a:ext uri="{FF2B5EF4-FFF2-40B4-BE49-F238E27FC236}">
                <a16:creationId xmlns:a16="http://schemas.microsoft.com/office/drawing/2014/main" id="{1E147841-63A9-480E-A221-B9FD22C07480}"/>
              </a:ext>
            </a:extLst>
          </p:cNvPr>
          <p:cNvGrpSpPr/>
          <p:nvPr/>
        </p:nvGrpSpPr>
        <p:grpSpPr>
          <a:xfrm>
            <a:off x="4417260" y="3008910"/>
            <a:ext cx="561372" cy="1174168"/>
            <a:chOff x="4310077" y="133990"/>
            <a:chExt cx="561372" cy="1174168"/>
          </a:xfrm>
        </p:grpSpPr>
        <p:pic>
          <p:nvPicPr>
            <p:cNvPr id="37" name="Picture 36">
              <a:extLst>
                <a:ext uri="{FF2B5EF4-FFF2-40B4-BE49-F238E27FC236}">
                  <a16:creationId xmlns:a16="http://schemas.microsoft.com/office/drawing/2014/main" id="{3D41B71F-BB05-47E3-8653-C4E99D91F37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329984" y="133990"/>
              <a:ext cx="521556" cy="771633"/>
            </a:xfrm>
            <a:prstGeom prst="rect">
              <a:avLst/>
            </a:prstGeom>
          </p:spPr>
        </p:pic>
        <p:sp>
          <p:nvSpPr>
            <p:cNvPr id="28" name="TextBox 27">
              <a:extLst>
                <a:ext uri="{FF2B5EF4-FFF2-40B4-BE49-F238E27FC236}">
                  <a16:creationId xmlns:a16="http://schemas.microsoft.com/office/drawing/2014/main" id="{A630A7B2-E266-44EE-A0A1-1F0E9C8DFE2A}"/>
                </a:ext>
              </a:extLst>
            </p:cNvPr>
            <p:cNvSpPr txBox="1"/>
            <p:nvPr/>
          </p:nvSpPr>
          <p:spPr>
            <a:xfrm>
              <a:off x="4310077" y="908048"/>
              <a:ext cx="561372" cy="400110"/>
            </a:xfrm>
            <a:prstGeom prst="rect">
              <a:avLst/>
            </a:prstGeom>
            <a:noFill/>
          </p:spPr>
          <p:txBody>
            <a:bodyPr wrap="none" rtlCol="0">
              <a:spAutoFit/>
            </a:bodyPr>
            <a:lstStyle/>
            <a:p>
              <a:pPr algn="ctr"/>
              <a:r>
                <a:rPr lang="en-US" sz="1000" dirty="0"/>
                <a:t>Dalton</a:t>
              </a:r>
            </a:p>
            <a:p>
              <a:pPr algn="ctr"/>
              <a:r>
                <a:rPr lang="en-US" sz="1000" dirty="0"/>
                <a:t>~1800s</a:t>
              </a:r>
            </a:p>
          </p:txBody>
        </p:sp>
      </p:grpSp>
      <p:grpSp>
        <p:nvGrpSpPr>
          <p:cNvPr id="21" name="Group 20">
            <a:extLst>
              <a:ext uri="{FF2B5EF4-FFF2-40B4-BE49-F238E27FC236}">
                <a16:creationId xmlns:a16="http://schemas.microsoft.com/office/drawing/2014/main" id="{E355C52B-3036-4115-BC6A-FE06D869AA3F}"/>
              </a:ext>
            </a:extLst>
          </p:cNvPr>
          <p:cNvGrpSpPr/>
          <p:nvPr/>
        </p:nvGrpSpPr>
        <p:grpSpPr>
          <a:xfrm>
            <a:off x="5005454" y="3011700"/>
            <a:ext cx="561372" cy="1174168"/>
            <a:chOff x="5104150" y="133990"/>
            <a:chExt cx="561372" cy="1174168"/>
          </a:xfrm>
        </p:grpSpPr>
        <p:pic>
          <p:nvPicPr>
            <p:cNvPr id="45" name="Picture 44">
              <a:extLst>
                <a:ext uri="{FF2B5EF4-FFF2-40B4-BE49-F238E27FC236}">
                  <a16:creationId xmlns:a16="http://schemas.microsoft.com/office/drawing/2014/main" id="{84278AA3-1528-4074-AF1A-9CCFF0A400C8}"/>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123031" y="133990"/>
              <a:ext cx="523608" cy="771633"/>
            </a:xfrm>
            <a:prstGeom prst="rect">
              <a:avLst/>
            </a:prstGeom>
          </p:spPr>
        </p:pic>
        <p:sp>
          <p:nvSpPr>
            <p:cNvPr id="29" name="TextBox 28">
              <a:extLst>
                <a:ext uri="{FF2B5EF4-FFF2-40B4-BE49-F238E27FC236}">
                  <a16:creationId xmlns:a16="http://schemas.microsoft.com/office/drawing/2014/main" id="{E298DC2B-A0ED-4144-A361-7A18A3525CE9}"/>
                </a:ext>
              </a:extLst>
            </p:cNvPr>
            <p:cNvSpPr txBox="1"/>
            <p:nvPr/>
          </p:nvSpPr>
          <p:spPr>
            <a:xfrm>
              <a:off x="5104150" y="908048"/>
              <a:ext cx="561372" cy="400110"/>
            </a:xfrm>
            <a:prstGeom prst="rect">
              <a:avLst/>
            </a:prstGeom>
            <a:noFill/>
          </p:spPr>
          <p:txBody>
            <a:bodyPr wrap="none" rtlCol="0">
              <a:spAutoFit/>
            </a:bodyPr>
            <a:lstStyle/>
            <a:p>
              <a:pPr algn="ctr"/>
              <a:r>
                <a:rPr lang="en-US" sz="1000" dirty="0"/>
                <a:t>Liebig</a:t>
              </a:r>
            </a:p>
            <a:p>
              <a:pPr algn="ctr"/>
              <a:r>
                <a:rPr lang="en-US" sz="1000" dirty="0"/>
                <a:t>~1830s</a:t>
              </a:r>
            </a:p>
          </p:txBody>
        </p:sp>
      </p:grpSp>
      <p:grpSp>
        <p:nvGrpSpPr>
          <p:cNvPr id="63" name="Group 62">
            <a:extLst>
              <a:ext uri="{FF2B5EF4-FFF2-40B4-BE49-F238E27FC236}">
                <a16:creationId xmlns:a16="http://schemas.microsoft.com/office/drawing/2014/main" id="{54049C56-F6A3-4443-9E84-F22B4A774985}"/>
              </a:ext>
            </a:extLst>
          </p:cNvPr>
          <p:cNvGrpSpPr/>
          <p:nvPr/>
        </p:nvGrpSpPr>
        <p:grpSpPr>
          <a:xfrm>
            <a:off x="6009484" y="2359728"/>
            <a:ext cx="803425" cy="1181280"/>
            <a:chOff x="62044" y="2091852"/>
            <a:chExt cx="803425" cy="1181280"/>
          </a:xfrm>
        </p:grpSpPr>
        <p:pic>
          <p:nvPicPr>
            <p:cNvPr id="6" name="Picture 5">
              <a:extLst>
                <a:ext uri="{FF2B5EF4-FFF2-40B4-BE49-F238E27FC236}">
                  <a16:creationId xmlns:a16="http://schemas.microsoft.com/office/drawing/2014/main" id="{AE215713-EEF9-4866-978D-D2E28E24D839}"/>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01952" y="2091852"/>
              <a:ext cx="523609" cy="770045"/>
            </a:xfrm>
            <a:prstGeom prst="rect">
              <a:avLst/>
            </a:prstGeom>
          </p:spPr>
        </p:pic>
        <p:sp>
          <p:nvSpPr>
            <p:cNvPr id="30" name="TextBox 29">
              <a:extLst>
                <a:ext uri="{FF2B5EF4-FFF2-40B4-BE49-F238E27FC236}">
                  <a16:creationId xmlns:a16="http://schemas.microsoft.com/office/drawing/2014/main" id="{E77E8A71-73CE-4287-98B5-C3DB56F3A499}"/>
                </a:ext>
              </a:extLst>
            </p:cNvPr>
            <p:cNvSpPr txBox="1"/>
            <p:nvPr/>
          </p:nvSpPr>
          <p:spPr>
            <a:xfrm>
              <a:off x="62044" y="2873022"/>
              <a:ext cx="803425" cy="400110"/>
            </a:xfrm>
            <a:prstGeom prst="rect">
              <a:avLst/>
            </a:prstGeom>
            <a:noFill/>
          </p:spPr>
          <p:txBody>
            <a:bodyPr wrap="none" rtlCol="0">
              <a:spAutoFit/>
            </a:bodyPr>
            <a:lstStyle/>
            <a:p>
              <a:pPr algn="ctr"/>
              <a:r>
                <a:rPr lang="en-US" sz="1000" dirty="0"/>
                <a:t>Chardonnet</a:t>
              </a:r>
            </a:p>
            <a:p>
              <a:pPr algn="ctr"/>
              <a:r>
                <a:rPr lang="en-US" sz="1000" dirty="0"/>
                <a:t>~1880s</a:t>
              </a:r>
            </a:p>
          </p:txBody>
        </p:sp>
      </p:grpSp>
      <p:grpSp>
        <p:nvGrpSpPr>
          <p:cNvPr id="60" name="Group 59">
            <a:extLst>
              <a:ext uri="{FF2B5EF4-FFF2-40B4-BE49-F238E27FC236}">
                <a16:creationId xmlns:a16="http://schemas.microsoft.com/office/drawing/2014/main" id="{60C392C9-8F4D-4FF9-88A5-8A52FBDD0229}"/>
              </a:ext>
            </a:extLst>
          </p:cNvPr>
          <p:cNvGrpSpPr/>
          <p:nvPr/>
        </p:nvGrpSpPr>
        <p:grpSpPr>
          <a:xfrm>
            <a:off x="5559665" y="3772648"/>
            <a:ext cx="561372" cy="1172580"/>
            <a:chOff x="6660875" y="135578"/>
            <a:chExt cx="561372" cy="1172580"/>
          </a:xfrm>
        </p:grpSpPr>
        <p:pic>
          <p:nvPicPr>
            <p:cNvPr id="43" name="Picture 42">
              <a:extLst>
                <a:ext uri="{FF2B5EF4-FFF2-40B4-BE49-F238E27FC236}">
                  <a16:creationId xmlns:a16="http://schemas.microsoft.com/office/drawing/2014/main" id="{88063A10-8D27-4E08-9F62-DD1A92175F6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7268" r="9114" b="15541"/>
            <a:stretch/>
          </p:blipFill>
          <p:spPr>
            <a:xfrm>
              <a:off x="6679756" y="135578"/>
              <a:ext cx="523608" cy="770045"/>
            </a:xfrm>
            <a:prstGeom prst="rect">
              <a:avLst/>
            </a:prstGeom>
          </p:spPr>
        </p:pic>
        <p:sp>
          <p:nvSpPr>
            <p:cNvPr id="32" name="TextBox 31">
              <a:extLst>
                <a:ext uri="{FF2B5EF4-FFF2-40B4-BE49-F238E27FC236}">
                  <a16:creationId xmlns:a16="http://schemas.microsoft.com/office/drawing/2014/main" id="{2E03904F-E046-4A1E-900F-8881F02F71CE}"/>
                </a:ext>
              </a:extLst>
            </p:cNvPr>
            <p:cNvSpPr txBox="1"/>
            <p:nvPr/>
          </p:nvSpPr>
          <p:spPr>
            <a:xfrm>
              <a:off x="6660875" y="908048"/>
              <a:ext cx="561372" cy="400110"/>
            </a:xfrm>
            <a:prstGeom prst="rect">
              <a:avLst/>
            </a:prstGeom>
            <a:noFill/>
          </p:spPr>
          <p:txBody>
            <a:bodyPr wrap="none" rtlCol="0">
              <a:spAutoFit/>
            </a:bodyPr>
            <a:lstStyle/>
            <a:p>
              <a:pPr algn="ctr"/>
              <a:r>
                <a:rPr lang="en-US" sz="1000" dirty="0" err="1"/>
                <a:t>Kekulé</a:t>
              </a:r>
              <a:endParaRPr lang="en-US" sz="1000" dirty="0"/>
            </a:p>
            <a:p>
              <a:pPr algn="ctr"/>
              <a:r>
                <a:rPr lang="en-US" sz="1000" dirty="0"/>
                <a:t>~1860s</a:t>
              </a:r>
            </a:p>
          </p:txBody>
        </p:sp>
      </p:grpSp>
      <p:grpSp>
        <p:nvGrpSpPr>
          <p:cNvPr id="22" name="Group 21">
            <a:extLst>
              <a:ext uri="{FF2B5EF4-FFF2-40B4-BE49-F238E27FC236}">
                <a16:creationId xmlns:a16="http://schemas.microsoft.com/office/drawing/2014/main" id="{8DAB9579-F860-4B98-974A-609C4729D902}"/>
              </a:ext>
            </a:extLst>
          </p:cNvPr>
          <p:cNvGrpSpPr/>
          <p:nvPr/>
        </p:nvGrpSpPr>
        <p:grpSpPr>
          <a:xfrm>
            <a:off x="5559664" y="2621881"/>
            <a:ext cx="561372" cy="1174168"/>
            <a:chOff x="5789837" y="133990"/>
            <a:chExt cx="561372" cy="1174168"/>
          </a:xfrm>
        </p:grpSpPr>
        <p:pic>
          <p:nvPicPr>
            <p:cNvPr id="9" name="Picture 8">
              <a:extLst>
                <a:ext uri="{FF2B5EF4-FFF2-40B4-BE49-F238E27FC236}">
                  <a16:creationId xmlns:a16="http://schemas.microsoft.com/office/drawing/2014/main" id="{0A92884B-4EAA-41E5-A797-8C1B6CB0F99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5808719" y="133990"/>
              <a:ext cx="523608" cy="771633"/>
            </a:xfrm>
            <a:prstGeom prst="rect">
              <a:avLst/>
            </a:prstGeom>
          </p:spPr>
        </p:pic>
        <p:sp>
          <p:nvSpPr>
            <p:cNvPr id="36" name="TextBox 35">
              <a:extLst>
                <a:ext uri="{FF2B5EF4-FFF2-40B4-BE49-F238E27FC236}">
                  <a16:creationId xmlns:a16="http://schemas.microsoft.com/office/drawing/2014/main" id="{4C81D915-4427-4A53-A2DE-C39A8811E6F2}"/>
                </a:ext>
              </a:extLst>
            </p:cNvPr>
            <p:cNvSpPr txBox="1"/>
            <p:nvPr/>
          </p:nvSpPr>
          <p:spPr>
            <a:xfrm>
              <a:off x="5789837" y="908048"/>
              <a:ext cx="561372" cy="400110"/>
            </a:xfrm>
            <a:prstGeom prst="rect">
              <a:avLst/>
            </a:prstGeom>
            <a:noFill/>
          </p:spPr>
          <p:txBody>
            <a:bodyPr wrap="none" rtlCol="0">
              <a:spAutoFit/>
            </a:bodyPr>
            <a:lstStyle/>
            <a:p>
              <a:pPr algn="ctr"/>
              <a:r>
                <a:rPr lang="en-US" sz="1000" dirty="0"/>
                <a:t>Perkin</a:t>
              </a:r>
            </a:p>
            <a:p>
              <a:pPr algn="ctr"/>
              <a:r>
                <a:rPr lang="en-US" sz="1000" dirty="0"/>
                <a:t>~1850s</a:t>
              </a:r>
            </a:p>
          </p:txBody>
        </p:sp>
      </p:grpSp>
      <p:grpSp>
        <p:nvGrpSpPr>
          <p:cNvPr id="62" name="Group 61">
            <a:extLst>
              <a:ext uri="{FF2B5EF4-FFF2-40B4-BE49-F238E27FC236}">
                <a16:creationId xmlns:a16="http://schemas.microsoft.com/office/drawing/2014/main" id="{24CF2346-74BB-439C-86C5-5D61A34FAF47}"/>
              </a:ext>
            </a:extLst>
          </p:cNvPr>
          <p:cNvGrpSpPr/>
          <p:nvPr/>
        </p:nvGrpSpPr>
        <p:grpSpPr>
          <a:xfrm>
            <a:off x="6682366" y="4318442"/>
            <a:ext cx="561372" cy="1172580"/>
            <a:chOff x="8420020" y="135578"/>
            <a:chExt cx="561372" cy="1172580"/>
          </a:xfrm>
        </p:grpSpPr>
        <p:pic>
          <p:nvPicPr>
            <p:cNvPr id="3" name="Picture 2">
              <a:extLst>
                <a:ext uri="{FF2B5EF4-FFF2-40B4-BE49-F238E27FC236}">
                  <a16:creationId xmlns:a16="http://schemas.microsoft.com/office/drawing/2014/main" id="{F008384F-04CA-4358-A8B7-F47D521E60C6}"/>
                </a:ext>
              </a:extLst>
            </p:cNvPr>
            <p:cNvPicPr>
              <a:picLocks noChangeAspect="1"/>
            </p:cNvPicPr>
            <p:nvPr/>
          </p:nvPicPr>
          <p:blipFill rotWithShape="1">
            <a:blip r:embed="rId15" cstate="email">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p:blipFill>
          <p:spPr>
            <a:xfrm>
              <a:off x="8438901" y="135578"/>
              <a:ext cx="523608" cy="770045"/>
            </a:xfrm>
            <a:prstGeom prst="rect">
              <a:avLst/>
            </a:prstGeom>
          </p:spPr>
        </p:pic>
        <p:sp>
          <p:nvSpPr>
            <p:cNvPr id="38" name="TextBox 37">
              <a:extLst>
                <a:ext uri="{FF2B5EF4-FFF2-40B4-BE49-F238E27FC236}">
                  <a16:creationId xmlns:a16="http://schemas.microsoft.com/office/drawing/2014/main" id="{10CF79E4-1105-4AE4-8396-F7447FDB9EAD}"/>
                </a:ext>
              </a:extLst>
            </p:cNvPr>
            <p:cNvSpPr txBox="1"/>
            <p:nvPr/>
          </p:nvSpPr>
          <p:spPr>
            <a:xfrm>
              <a:off x="8420020" y="908048"/>
              <a:ext cx="561372" cy="400110"/>
            </a:xfrm>
            <a:prstGeom prst="rect">
              <a:avLst/>
            </a:prstGeom>
            <a:noFill/>
          </p:spPr>
          <p:txBody>
            <a:bodyPr wrap="none" rtlCol="0">
              <a:spAutoFit/>
            </a:bodyPr>
            <a:lstStyle/>
            <a:p>
              <a:pPr algn="ctr"/>
              <a:r>
                <a:rPr lang="en-US" sz="1000" dirty="0"/>
                <a:t>Gibbs</a:t>
              </a:r>
            </a:p>
            <a:p>
              <a:pPr algn="ctr"/>
              <a:r>
                <a:rPr lang="en-US" sz="1000" dirty="0"/>
                <a:t>~1870s</a:t>
              </a:r>
            </a:p>
          </p:txBody>
        </p:sp>
      </p:grpSp>
      <p:grpSp>
        <p:nvGrpSpPr>
          <p:cNvPr id="61" name="Group 60">
            <a:extLst>
              <a:ext uri="{FF2B5EF4-FFF2-40B4-BE49-F238E27FC236}">
                <a16:creationId xmlns:a16="http://schemas.microsoft.com/office/drawing/2014/main" id="{96AF34C1-F70C-4CD2-B4B1-74C016295A37}"/>
              </a:ext>
            </a:extLst>
          </p:cNvPr>
          <p:cNvGrpSpPr/>
          <p:nvPr/>
        </p:nvGrpSpPr>
        <p:grpSpPr>
          <a:xfrm>
            <a:off x="6025514" y="4044751"/>
            <a:ext cx="771365" cy="1174168"/>
            <a:chOff x="7448943" y="133990"/>
            <a:chExt cx="771365" cy="1174168"/>
          </a:xfrm>
        </p:grpSpPr>
        <p:pic>
          <p:nvPicPr>
            <p:cNvPr id="39" name="Picture 38">
              <a:extLst>
                <a:ext uri="{FF2B5EF4-FFF2-40B4-BE49-F238E27FC236}">
                  <a16:creationId xmlns:a16="http://schemas.microsoft.com/office/drawing/2014/main" id="{8B3E0323-BB48-4DD5-9593-3239E310A4BF}"/>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572821" y="133990"/>
              <a:ext cx="523608" cy="771633"/>
            </a:xfrm>
            <a:prstGeom prst="rect">
              <a:avLst/>
            </a:prstGeom>
          </p:spPr>
        </p:pic>
        <p:sp>
          <p:nvSpPr>
            <p:cNvPr id="40" name="TextBox 39">
              <a:extLst>
                <a:ext uri="{FF2B5EF4-FFF2-40B4-BE49-F238E27FC236}">
                  <a16:creationId xmlns:a16="http://schemas.microsoft.com/office/drawing/2014/main" id="{5B9F5E88-69F8-43AE-B18D-7A05660C8EA5}"/>
                </a:ext>
              </a:extLst>
            </p:cNvPr>
            <p:cNvSpPr txBox="1"/>
            <p:nvPr/>
          </p:nvSpPr>
          <p:spPr>
            <a:xfrm>
              <a:off x="7448943" y="908048"/>
              <a:ext cx="771365" cy="400110"/>
            </a:xfrm>
            <a:prstGeom prst="rect">
              <a:avLst/>
            </a:prstGeom>
            <a:noFill/>
          </p:spPr>
          <p:txBody>
            <a:bodyPr wrap="none" rtlCol="0">
              <a:spAutoFit/>
            </a:bodyPr>
            <a:lstStyle/>
            <a:p>
              <a:pPr algn="ctr"/>
              <a:r>
                <a:rPr lang="en-US" sz="1000" dirty="0"/>
                <a:t>Mendeleev</a:t>
              </a:r>
            </a:p>
            <a:p>
              <a:pPr algn="ctr"/>
              <a:r>
                <a:rPr lang="en-US" sz="1000" dirty="0"/>
                <a:t>~1870s</a:t>
              </a:r>
            </a:p>
          </p:txBody>
        </p:sp>
      </p:grpSp>
      <p:grpSp>
        <p:nvGrpSpPr>
          <p:cNvPr id="65" name="Group 64">
            <a:extLst>
              <a:ext uri="{FF2B5EF4-FFF2-40B4-BE49-F238E27FC236}">
                <a16:creationId xmlns:a16="http://schemas.microsoft.com/office/drawing/2014/main" id="{24AB7DD9-C021-47A7-BE0D-E6FC937FBFE4}"/>
              </a:ext>
            </a:extLst>
          </p:cNvPr>
          <p:cNvGrpSpPr/>
          <p:nvPr/>
        </p:nvGrpSpPr>
        <p:grpSpPr>
          <a:xfrm>
            <a:off x="6599812" y="2097573"/>
            <a:ext cx="726481" cy="1181280"/>
            <a:chOff x="1753672" y="2091852"/>
            <a:chExt cx="726481" cy="1181280"/>
          </a:xfrm>
        </p:grpSpPr>
        <p:pic>
          <p:nvPicPr>
            <p:cNvPr id="19" name="Picture 18">
              <a:extLst>
                <a:ext uri="{FF2B5EF4-FFF2-40B4-BE49-F238E27FC236}">
                  <a16:creationId xmlns:a16="http://schemas.microsoft.com/office/drawing/2014/main" id="{04C910A4-118F-43A3-BB5D-AABBF38FA5DE}"/>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855108" y="2091852"/>
              <a:ext cx="523609" cy="770045"/>
            </a:xfrm>
            <a:prstGeom prst="rect">
              <a:avLst/>
            </a:prstGeom>
          </p:spPr>
        </p:pic>
        <p:sp>
          <p:nvSpPr>
            <p:cNvPr id="42" name="TextBox 41">
              <a:extLst>
                <a:ext uri="{FF2B5EF4-FFF2-40B4-BE49-F238E27FC236}">
                  <a16:creationId xmlns:a16="http://schemas.microsoft.com/office/drawing/2014/main" id="{4D9CF26D-91AB-4305-82EC-211EF6B8DAEE}"/>
                </a:ext>
              </a:extLst>
            </p:cNvPr>
            <p:cNvSpPr txBox="1"/>
            <p:nvPr/>
          </p:nvSpPr>
          <p:spPr>
            <a:xfrm>
              <a:off x="1753672" y="2873022"/>
              <a:ext cx="726481" cy="400110"/>
            </a:xfrm>
            <a:prstGeom prst="rect">
              <a:avLst/>
            </a:prstGeom>
            <a:noFill/>
          </p:spPr>
          <p:txBody>
            <a:bodyPr wrap="none" rtlCol="0">
              <a:spAutoFit/>
            </a:bodyPr>
            <a:lstStyle/>
            <a:p>
              <a:pPr algn="ctr"/>
              <a:r>
                <a:rPr lang="en-US" sz="1000" dirty="0"/>
                <a:t>Baekeland</a:t>
              </a:r>
            </a:p>
            <a:p>
              <a:pPr algn="ctr"/>
              <a:r>
                <a:rPr lang="en-US" sz="1000" dirty="0"/>
                <a:t>~1910s</a:t>
              </a:r>
            </a:p>
          </p:txBody>
        </p:sp>
      </p:grpSp>
      <p:grpSp>
        <p:nvGrpSpPr>
          <p:cNvPr id="66" name="Group 65">
            <a:extLst>
              <a:ext uri="{FF2B5EF4-FFF2-40B4-BE49-F238E27FC236}">
                <a16:creationId xmlns:a16="http://schemas.microsoft.com/office/drawing/2014/main" id="{2A26465C-CEEC-4C66-A9A0-07B3E0933093}"/>
              </a:ext>
            </a:extLst>
          </p:cNvPr>
          <p:cNvGrpSpPr/>
          <p:nvPr/>
        </p:nvGrpSpPr>
        <p:grpSpPr>
          <a:xfrm>
            <a:off x="7222060" y="1835418"/>
            <a:ext cx="601447" cy="1181280"/>
            <a:chOff x="2710316" y="2091852"/>
            <a:chExt cx="601447" cy="1181280"/>
          </a:xfrm>
        </p:grpSpPr>
        <p:pic>
          <p:nvPicPr>
            <p:cNvPr id="26" name="Picture 25">
              <a:extLst>
                <a:ext uri="{FF2B5EF4-FFF2-40B4-BE49-F238E27FC236}">
                  <a16:creationId xmlns:a16="http://schemas.microsoft.com/office/drawing/2014/main" id="{3AFC08EB-CC93-478A-95F2-2CE543178B6B}"/>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2749235" y="2091852"/>
              <a:ext cx="523609" cy="770045"/>
            </a:xfrm>
            <a:prstGeom prst="rect">
              <a:avLst/>
            </a:prstGeom>
          </p:spPr>
        </p:pic>
        <p:sp>
          <p:nvSpPr>
            <p:cNvPr id="44" name="TextBox 43">
              <a:extLst>
                <a:ext uri="{FF2B5EF4-FFF2-40B4-BE49-F238E27FC236}">
                  <a16:creationId xmlns:a16="http://schemas.microsoft.com/office/drawing/2014/main" id="{5A301C65-3AF6-4DF9-8087-A742E5237668}"/>
                </a:ext>
              </a:extLst>
            </p:cNvPr>
            <p:cNvSpPr txBox="1"/>
            <p:nvPr/>
          </p:nvSpPr>
          <p:spPr>
            <a:xfrm>
              <a:off x="2710316" y="2873022"/>
              <a:ext cx="601447" cy="400110"/>
            </a:xfrm>
            <a:prstGeom prst="rect">
              <a:avLst/>
            </a:prstGeom>
            <a:noFill/>
          </p:spPr>
          <p:txBody>
            <a:bodyPr wrap="none" rtlCol="0">
              <a:spAutoFit/>
            </a:bodyPr>
            <a:lstStyle/>
            <a:p>
              <a:pPr algn="ctr"/>
              <a:r>
                <a:rPr lang="en-US" sz="1000" dirty="0"/>
                <a:t>Midgley</a:t>
              </a:r>
            </a:p>
            <a:p>
              <a:pPr algn="ctr"/>
              <a:r>
                <a:rPr lang="en-US" sz="1000" dirty="0"/>
                <a:t>~1920s</a:t>
              </a:r>
            </a:p>
          </p:txBody>
        </p:sp>
      </p:grpSp>
      <p:grpSp>
        <p:nvGrpSpPr>
          <p:cNvPr id="64" name="Group 63">
            <a:extLst>
              <a:ext uri="{FF2B5EF4-FFF2-40B4-BE49-F238E27FC236}">
                <a16:creationId xmlns:a16="http://schemas.microsoft.com/office/drawing/2014/main" id="{84EF54F8-9980-423E-A6FA-B04A7B836B37}"/>
              </a:ext>
            </a:extLst>
          </p:cNvPr>
          <p:cNvGrpSpPr/>
          <p:nvPr/>
        </p:nvGrpSpPr>
        <p:grpSpPr>
          <a:xfrm>
            <a:off x="7242097" y="4590546"/>
            <a:ext cx="561372" cy="1183973"/>
            <a:chOff x="1118156" y="2089159"/>
            <a:chExt cx="561372" cy="1183973"/>
          </a:xfrm>
        </p:grpSpPr>
        <p:pic>
          <p:nvPicPr>
            <p:cNvPr id="31" name="Picture 30">
              <a:extLst>
                <a:ext uri="{FF2B5EF4-FFF2-40B4-BE49-F238E27FC236}">
                  <a16:creationId xmlns:a16="http://schemas.microsoft.com/office/drawing/2014/main" id="{D407F0AD-962F-4186-AE1A-BECB3350AD3C}"/>
                </a:ext>
              </a:extLst>
            </p:cNvPr>
            <p:cNvPicPr>
              <a:picLocks noChangeAspect="1"/>
            </p:cNvPicPr>
            <p:nvPr/>
          </p:nvPicPr>
          <p:blipFill>
            <a:blip r:embed="rId20" cstate="email">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a:ext>
              </a:extLst>
            </a:blip>
            <a:stretch>
              <a:fillRect/>
            </a:stretch>
          </p:blipFill>
          <p:spPr>
            <a:xfrm>
              <a:off x="1140997" y="2089159"/>
              <a:ext cx="515688" cy="772738"/>
            </a:xfrm>
            <a:prstGeom prst="rect">
              <a:avLst/>
            </a:prstGeom>
          </p:spPr>
        </p:pic>
        <p:sp>
          <p:nvSpPr>
            <p:cNvPr id="46" name="TextBox 45">
              <a:extLst>
                <a:ext uri="{FF2B5EF4-FFF2-40B4-BE49-F238E27FC236}">
                  <a16:creationId xmlns:a16="http://schemas.microsoft.com/office/drawing/2014/main" id="{F0328A0B-EB0A-4D33-BC35-AFE0DA24F758}"/>
                </a:ext>
              </a:extLst>
            </p:cNvPr>
            <p:cNvSpPr txBox="1"/>
            <p:nvPr/>
          </p:nvSpPr>
          <p:spPr>
            <a:xfrm>
              <a:off x="1118156" y="2873022"/>
              <a:ext cx="561372" cy="400110"/>
            </a:xfrm>
            <a:prstGeom prst="rect">
              <a:avLst/>
            </a:prstGeom>
            <a:noFill/>
          </p:spPr>
          <p:txBody>
            <a:bodyPr wrap="none" rtlCol="0">
              <a:spAutoFit/>
            </a:bodyPr>
            <a:lstStyle/>
            <a:p>
              <a:pPr algn="ctr"/>
              <a:r>
                <a:rPr lang="en-US" sz="1000" dirty="0"/>
                <a:t>Curie</a:t>
              </a:r>
            </a:p>
            <a:p>
              <a:pPr algn="ctr"/>
              <a:r>
                <a:rPr lang="en-US" sz="1000" dirty="0"/>
                <a:t>~1900s</a:t>
              </a:r>
            </a:p>
          </p:txBody>
        </p:sp>
      </p:grpSp>
      <p:grpSp>
        <p:nvGrpSpPr>
          <p:cNvPr id="71" name="Group 70">
            <a:extLst>
              <a:ext uri="{FF2B5EF4-FFF2-40B4-BE49-F238E27FC236}">
                <a16:creationId xmlns:a16="http://schemas.microsoft.com/office/drawing/2014/main" id="{989A109E-BEE7-4799-9638-46CE71C06F85}"/>
              </a:ext>
            </a:extLst>
          </p:cNvPr>
          <p:cNvGrpSpPr/>
          <p:nvPr/>
        </p:nvGrpSpPr>
        <p:grpSpPr>
          <a:xfrm>
            <a:off x="8942401" y="5440325"/>
            <a:ext cx="599844" cy="1179206"/>
            <a:chOff x="6641638" y="2093926"/>
            <a:chExt cx="599844" cy="1179206"/>
          </a:xfrm>
        </p:grpSpPr>
        <p:pic>
          <p:nvPicPr>
            <p:cNvPr id="34" name="Picture 33">
              <a:extLst>
                <a:ext uri="{FF2B5EF4-FFF2-40B4-BE49-F238E27FC236}">
                  <a16:creationId xmlns:a16="http://schemas.microsoft.com/office/drawing/2014/main" id="{2CFACBF7-C89D-4904-A282-C6F7E201731D}"/>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6683716" y="2093926"/>
              <a:ext cx="515688" cy="767971"/>
            </a:xfrm>
            <a:prstGeom prst="rect">
              <a:avLst/>
            </a:prstGeom>
          </p:spPr>
        </p:pic>
        <p:sp>
          <p:nvSpPr>
            <p:cNvPr id="48" name="TextBox 47">
              <a:extLst>
                <a:ext uri="{FF2B5EF4-FFF2-40B4-BE49-F238E27FC236}">
                  <a16:creationId xmlns:a16="http://schemas.microsoft.com/office/drawing/2014/main" id="{2EE827B0-72BF-4C18-ABAC-382533BA022C}"/>
                </a:ext>
              </a:extLst>
            </p:cNvPr>
            <p:cNvSpPr txBox="1"/>
            <p:nvPr/>
          </p:nvSpPr>
          <p:spPr>
            <a:xfrm>
              <a:off x="6641638" y="2873022"/>
              <a:ext cx="599844" cy="400110"/>
            </a:xfrm>
            <a:prstGeom prst="rect">
              <a:avLst/>
            </a:prstGeom>
            <a:noFill/>
          </p:spPr>
          <p:txBody>
            <a:bodyPr wrap="none" rtlCol="0">
              <a:spAutoFit/>
            </a:bodyPr>
            <a:lstStyle/>
            <a:p>
              <a:pPr algn="ctr"/>
              <a:r>
                <a:rPr lang="en-US" sz="1000" dirty="0"/>
                <a:t>Franklin</a:t>
              </a:r>
            </a:p>
            <a:p>
              <a:pPr algn="ctr"/>
              <a:r>
                <a:rPr lang="en-US" sz="1000" dirty="0"/>
                <a:t>~1950s</a:t>
              </a:r>
            </a:p>
          </p:txBody>
        </p:sp>
      </p:grpSp>
      <p:grpSp>
        <p:nvGrpSpPr>
          <p:cNvPr id="72" name="Group 71">
            <a:extLst>
              <a:ext uri="{FF2B5EF4-FFF2-40B4-BE49-F238E27FC236}">
                <a16:creationId xmlns:a16="http://schemas.microsoft.com/office/drawing/2014/main" id="{8C9D6D61-787F-453A-AFBF-724C8B3198B6}"/>
              </a:ext>
            </a:extLst>
          </p:cNvPr>
          <p:cNvGrpSpPr/>
          <p:nvPr/>
        </p:nvGrpSpPr>
        <p:grpSpPr>
          <a:xfrm>
            <a:off x="9502894" y="784789"/>
            <a:ext cx="651140" cy="1182868"/>
            <a:chOff x="7509055" y="2090264"/>
            <a:chExt cx="651140" cy="1182868"/>
          </a:xfrm>
        </p:grpSpPr>
        <p:pic>
          <p:nvPicPr>
            <p:cNvPr id="41" name="Picture 40">
              <a:extLst>
                <a:ext uri="{FF2B5EF4-FFF2-40B4-BE49-F238E27FC236}">
                  <a16:creationId xmlns:a16="http://schemas.microsoft.com/office/drawing/2014/main" id="{6BF3A2A7-D21A-4A41-9A41-F2317EDA187E}"/>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7576782" y="2090264"/>
              <a:ext cx="515687" cy="771633"/>
            </a:xfrm>
            <a:prstGeom prst="rect">
              <a:avLst/>
            </a:prstGeom>
          </p:spPr>
        </p:pic>
        <p:sp>
          <p:nvSpPr>
            <p:cNvPr id="50" name="TextBox 49">
              <a:extLst>
                <a:ext uri="{FF2B5EF4-FFF2-40B4-BE49-F238E27FC236}">
                  <a16:creationId xmlns:a16="http://schemas.microsoft.com/office/drawing/2014/main" id="{DC850955-1291-426A-8144-46D90CF136C7}"/>
                </a:ext>
              </a:extLst>
            </p:cNvPr>
            <p:cNvSpPr txBox="1"/>
            <p:nvPr/>
          </p:nvSpPr>
          <p:spPr>
            <a:xfrm>
              <a:off x="7509055" y="2873022"/>
              <a:ext cx="651140" cy="400110"/>
            </a:xfrm>
            <a:prstGeom prst="rect">
              <a:avLst/>
            </a:prstGeom>
            <a:noFill/>
          </p:spPr>
          <p:txBody>
            <a:bodyPr wrap="none" rtlCol="0">
              <a:spAutoFit/>
            </a:bodyPr>
            <a:lstStyle/>
            <a:p>
              <a:pPr algn="ctr"/>
              <a:r>
                <a:rPr lang="en-US" sz="1000" dirty="0"/>
                <a:t>Sherman</a:t>
              </a:r>
            </a:p>
            <a:p>
              <a:pPr algn="ctr"/>
              <a:r>
                <a:rPr lang="en-US" sz="1000" dirty="0"/>
                <a:t>~1970s</a:t>
              </a:r>
            </a:p>
          </p:txBody>
        </p:sp>
      </p:grpSp>
      <p:grpSp>
        <p:nvGrpSpPr>
          <p:cNvPr id="69" name="Group 68">
            <a:extLst>
              <a:ext uri="{FF2B5EF4-FFF2-40B4-BE49-F238E27FC236}">
                <a16:creationId xmlns:a16="http://schemas.microsoft.com/office/drawing/2014/main" id="{63A5DE67-FE67-41C9-9380-78A4016208FF}"/>
              </a:ext>
            </a:extLst>
          </p:cNvPr>
          <p:cNvGrpSpPr/>
          <p:nvPr/>
        </p:nvGrpSpPr>
        <p:grpSpPr>
          <a:xfrm>
            <a:off x="8397157" y="5156432"/>
            <a:ext cx="561372" cy="1184370"/>
            <a:chOff x="5104150" y="2088762"/>
            <a:chExt cx="561372" cy="1184370"/>
          </a:xfrm>
        </p:grpSpPr>
        <p:pic>
          <p:nvPicPr>
            <p:cNvPr id="47" name="Picture 46">
              <a:extLst>
                <a:ext uri="{FF2B5EF4-FFF2-40B4-BE49-F238E27FC236}">
                  <a16:creationId xmlns:a16="http://schemas.microsoft.com/office/drawing/2014/main" id="{54FC137F-F858-4135-84E0-2BEFF1047BB0}"/>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111505" y="2088762"/>
              <a:ext cx="546661" cy="773135"/>
            </a:xfrm>
            <a:prstGeom prst="rect">
              <a:avLst/>
            </a:prstGeom>
          </p:spPr>
        </p:pic>
        <p:sp>
          <p:nvSpPr>
            <p:cNvPr id="52" name="TextBox 51">
              <a:extLst>
                <a:ext uri="{FF2B5EF4-FFF2-40B4-BE49-F238E27FC236}">
                  <a16:creationId xmlns:a16="http://schemas.microsoft.com/office/drawing/2014/main" id="{B33DD2B3-A86F-4DFF-8CC9-E22D7E208C7D}"/>
                </a:ext>
              </a:extLst>
            </p:cNvPr>
            <p:cNvSpPr txBox="1"/>
            <p:nvPr/>
          </p:nvSpPr>
          <p:spPr>
            <a:xfrm>
              <a:off x="5104150" y="2873022"/>
              <a:ext cx="561372" cy="400110"/>
            </a:xfrm>
            <a:prstGeom prst="rect">
              <a:avLst/>
            </a:prstGeom>
            <a:noFill/>
          </p:spPr>
          <p:txBody>
            <a:bodyPr wrap="none" rtlCol="0">
              <a:spAutoFit/>
            </a:bodyPr>
            <a:lstStyle/>
            <a:p>
              <a:pPr algn="ctr"/>
              <a:r>
                <a:rPr lang="en-US" sz="1000" dirty="0"/>
                <a:t>Cori</a:t>
              </a:r>
            </a:p>
            <a:p>
              <a:pPr algn="ctr"/>
              <a:r>
                <a:rPr lang="en-US" sz="1000" dirty="0"/>
                <a:t>~1930s</a:t>
              </a:r>
            </a:p>
          </p:txBody>
        </p:sp>
      </p:grpSp>
      <p:grpSp>
        <p:nvGrpSpPr>
          <p:cNvPr id="67" name="Group 66">
            <a:extLst>
              <a:ext uri="{FF2B5EF4-FFF2-40B4-BE49-F238E27FC236}">
                <a16:creationId xmlns:a16="http://schemas.microsoft.com/office/drawing/2014/main" id="{740FBB81-8661-4705-8AFD-71C9B52E1499}"/>
              </a:ext>
            </a:extLst>
          </p:cNvPr>
          <p:cNvGrpSpPr/>
          <p:nvPr/>
        </p:nvGrpSpPr>
        <p:grpSpPr>
          <a:xfrm>
            <a:off x="7765851" y="4874041"/>
            <a:ext cx="663964" cy="1182868"/>
            <a:chOff x="3480157" y="2090264"/>
            <a:chExt cx="663964" cy="1182868"/>
          </a:xfrm>
        </p:grpSpPr>
        <p:pic>
          <p:nvPicPr>
            <p:cNvPr id="49" name="Picture 48">
              <a:extLst>
                <a:ext uri="{FF2B5EF4-FFF2-40B4-BE49-F238E27FC236}">
                  <a16:creationId xmlns:a16="http://schemas.microsoft.com/office/drawing/2014/main" id="{F0068328-E23F-4818-8CC6-646B6101EEDD}"/>
                </a:ext>
              </a:extLst>
            </p:cNvPr>
            <p:cNvPicPr>
              <a:picLocks noChangeAspect="1"/>
            </p:cNvPicPr>
            <p:nvPr/>
          </p:nvPicPr>
          <p:blipFill rotWithShape="1">
            <a:blip r:embed="rId25" cstate="email">
              <a:extLst>
                <a:ext uri="{BEBA8EAE-BF5A-486C-A8C5-ECC9F3942E4B}">
                  <a14:imgProps xmlns:a14="http://schemas.microsoft.com/office/drawing/2010/main">
                    <a14:imgLayer r:embed="rId26">
                      <a14:imgEffect>
                        <a14:saturation sat="0"/>
                      </a14:imgEffect>
                    </a14:imgLayer>
                  </a14:imgProps>
                </a:ext>
                <a:ext uri="{28A0092B-C50C-407E-A947-70E740481C1C}">
                  <a14:useLocalDpi xmlns:a14="http://schemas.microsoft.com/office/drawing/2010/main"/>
                </a:ext>
              </a:extLst>
            </a:blip>
            <a:srcRect/>
            <a:stretch/>
          </p:blipFill>
          <p:spPr>
            <a:xfrm>
              <a:off x="3538808" y="2090264"/>
              <a:ext cx="546662" cy="771633"/>
            </a:xfrm>
            <a:prstGeom prst="rect">
              <a:avLst/>
            </a:prstGeom>
          </p:spPr>
        </p:pic>
        <p:sp>
          <p:nvSpPr>
            <p:cNvPr id="55" name="TextBox 54">
              <a:extLst>
                <a:ext uri="{FF2B5EF4-FFF2-40B4-BE49-F238E27FC236}">
                  <a16:creationId xmlns:a16="http://schemas.microsoft.com/office/drawing/2014/main" id="{BE367882-D0A7-4DEC-9DB0-BDC6DF513024}"/>
                </a:ext>
              </a:extLst>
            </p:cNvPr>
            <p:cNvSpPr txBox="1"/>
            <p:nvPr/>
          </p:nvSpPr>
          <p:spPr>
            <a:xfrm>
              <a:off x="3480157" y="2873022"/>
              <a:ext cx="663964" cy="400110"/>
            </a:xfrm>
            <a:prstGeom prst="rect">
              <a:avLst/>
            </a:prstGeom>
            <a:noFill/>
          </p:spPr>
          <p:txBody>
            <a:bodyPr wrap="none" rtlCol="0">
              <a:spAutoFit/>
            </a:bodyPr>
            <a:lstStyle/>
            <a:p>
              <a:pPr algn="ctr"/>
              <a:r>
                <a:rPr lang="en-US" sz="1000" dirty="0"/>
                <a:t>Hamilton</a:t>
              </a:r>
            </a:p>
            <a:p>
              <a:pPr algn="ctr"/>
              <a:r>
                <a:rPr lang="en-US" sz="1000" dirty="0"/>
                <a:t>~1920s</a:t>
              </a:r>
            </a:p>
          </p:txBody>
        </p:sp>
      </p:grpSp>
      <p:grpSp>
        <p:nvGrpSpPr>
          <p:cNvPr id="73" name="Group 72">
            <a:extLst>
              <a:ext uri="{FF2B5EF4-FFF2-40B4-BE49-F238E27FC236}">
                <a16:creationId xmlns:a16="http://schemas.microsoft.com/office/drawing/2014/main" id="{74ACA583-0ABF-4112-80A2-2FED6457F829}"/>
              </a:ext>
            </a:extLst>
          </p:cNvPr>
          <p:cNvGrpSpPr/>
          <p:nvPr/>
        </p:nvGrpSpPr>
        <p:grpSpPr>
          <a:xfrm>
            <a:off x="9547779" y="5719051"/>
            <a:ext cx="561372" cy="1184352"/>
            <a:chOff x="8420020" y="2088780"/>
            <a:chExt cx="561372" cy="1184352"/>
          </a:xfrm>
        </p:grpSpPr>
        <p:pic>
          <p:nvPicPr>
            <p:cNvPr id="56" name="Picture 55">
              <a:extLst>
                <a:ext uri="{FF2B5EF4-FFF2-40B4-BE49-F238E27FC236}">
                  <a16:creationId xmlns:a16="http://schemas.microsoft.com/office/drawing/2014/main" id="{C0D01325-1152-42C6-9AE8-C319F75B7132}"/>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8427374" y="2088780"/>
              <a:ext cx="546662" cy="773117"/>
            </a:xfrm>
            <a:prstGeom prst="rect">
              <a:avLst/>
            </a:prstGeom>
          </p:spPr>
        </p:pic>
        <p:sp>
          <p:nvSpPr>
            <p:cNvPr id="57" name="TextBox 56">
              <a:extLst>
                <a:ext uri="{FF2B5EF4-FFF2-40B4-BE49-F238E27FC236}">
                  <a16:creationId xmlns:a16="http://schemas.microsoft.com/office/drawing/2014/main" id="{F4F4E275-CC08-4A97-8201-CBCDC53C3DD1}"/>
                </a:ext>
              </a:extLst>
            </p:cNvPr>
            <p:cNvSpPr txBox="1"/>
            <p:nvPr/>
          </p:nvSpPr>
          <p:spPr>
            <a:xfrm>
              <a:off x="8420020" y="2873022"/>
              <a:ext cx="561372" cy="400110"/>
            </a:xfrm>
            <a:prstGeom prst="rect">
              <a:avLst/>
            </a:prstGeom>
            <a:noFill/>
          </p:spPr>
          <p:txBody>
            <a:bodyPr wrap="none" rtlCol="0">
              <a:spAutoFit/>
            </a:bodyPr>
            <a:lstStyle/>
            <a:p>
              <a:pPr algn="ctr"/>
              <a:r>
                <a:rPr lang="en-US" sz="1000" dirty="0"/>
                <a:t>Carson</a:t>
              </a:r>
            </a:p>
            <a:p>
              <a:pPr algn="ctr"/>
              <a:r>
                <a:rPr lang="en-US" sz="1000" dirty="0"/>
                <a:t>~1960s</a:t>
              </a:r>
            </a:p>
          </p:txBody>
        </p:sp>
      </p:grpSp>
      <p:grpSp>
        <p:nvGrpSpPr>
          <p:cNvPr id="70" name="Group 69">
            <a:extLst>
              <a:ext uri="{FF2B5EF4-FFF2-40B4-BE49-F238E27FC236}">
                <a16:creationId xmlns:a16="http://schemas.microsoft.com/office/drawing/2014/main" id="{74175736-E20A-46E8-ABCF-DAD127731211}"/>
              </a:ext>
            </a:extLst>
          </p:cNvPr>
          <p:cNvGrpSpPr/>
          <p:nvPr/>
        </p:nvGrpSpPr>
        <p:grpSpPr>
          <a:xfrm>
            <a:off x="7749821" y="1555359"/>
            <a:ext cx="696024" cy="1199185"/>
            <a:chOff x="5722511" y="2073947"/>
            <a:chExt cx="696024" cy="1199185"/>
          </a:xfrm>
        </p:grpSpPr>
        <p:pic>
          <p:nvPicPr>
            <p:cNvPr id="58" name="Picture 57">
              <a:extLst>
                <a:ext uri="{FF2B5EF4-FFF2-40B4-BE49-F238E27FC236}">
                  <a16:creationId xmlns:a16="http://schemas.microsoft.com/office/drawing/2014/main" id="{6B4CC766-71C4-4074-ADA6-CDF0C785F6CF}"/>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a:xfrm>
              <a:off x="5806684" y="2073947"/>
              <a:ext cx="527679" cy="787950"/>
            </a:xfrm>
            <a:prstGeom prst="rect">
              <a:avLst/>
            </a:prstGeom>
          </p:spPr>
        </p:pic>
        <p:sp>
          <p:nvSpPr>
            <p:cNvPr id="59" name="TextBox 58">
              <a:extLst>
                <a:ext uri="{FF2B5EF4-FFF2-40B4-BE49-F238E27FC236}">
                  <a16:creationId xmlns:a16="http://schemas.microsoft.com/office/drawing/2014/main" id="{78AA2BFA-BD44-49FF-8B99-C8F3D0C75104}"/>
                </a:ext>
              </a:extLst>
            </p:cNvPr>
            <p:cNvSpPr txBox="1"/>
            <p:nvPr/>
          </p:nvSpPr>
          <p:spPr>
            <a:xfrm>
              <a:off x="5722511" y="2873022"/>
              <a:ext cx="696024" cy="400110"/>
            </a:xfrm>
            <a:prstGeom prst="rect">
              <a:avLst/>
            </a:prstGeom>
            <a:noFill/>
          </p:spPr>
          <p:txBody>
            <a:bodyPr wrap="none" rtlCol="0">
              <a:spAutoFit/>
            </a:bodyPr>
            <a:lstStyle/>
            <a:p>
              <a:pPr algn="ctr"/>
              <a:r>
                <a:rPr lang="en-US" sz="1000" dirty="0"/>
                <a:t>Carothers</a:t>
              </a:r>
            </a:p>
            <a:p>
              <a:pPr algn="ctr"/>
              <a:r>
                <a:rPr lang="en-US" sz="1000" dirty="0"/>
                <a:t>~1930s</a:t>
              </a:r>
            </a:p>
          </p:txBody>
        </p:sp>
      </p:grpSp>
      <p:grpSp>
        <p:nvGrpSpPr>
          <p:cNvPr id="78" name="Group 77">
            <a:extLst>
              <a:ext uri="{FF2B5EF4-FFF2-40B4-BE49-F238E27FC236}">
                <a16:creationId xmlns:a16="http://schemas.microsoft.com/office/drawing/2014/main" id="{1823523E-B270-416C-B66B-9DB7B5BBF440}"/>
              </a:ext>
            </a:extLst>
          </p:cNvPr>
          <p:cNvGrpSpPr/>
          <p:nvPr/>
        </p:nvGrpSpPr>
        <p:grpSpPr>
          <a:xfrm>
            <a:off x="8295365" y="1293259"/>
            <a:ext cx="764954" cy="1181225"/>
            <a:chOff x="7792226" y="602015"/>
            <a:chExt cx="764954" cy="1181225"/>
          </a:xfrm>
        </p:grpSpPr>
        <p:pic>
          <p:nvPicPr>
            <p:cNvPr id="76" name="Picture 75">
              <a:extLst>
                <a:ext uri="{FF2B5EF4-FFF2-40B4-BE49-F238E27FC236}">
                  <a16:creationId xmlns:a16="http://schemas.microsoft.com/office/drawing/2014/main" id="{FDD85EF4-41D9-4423-90FA-EFCC8D4B9F9A}"/>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901373" y="602015"/>
              <a:ext cx="546661" cy="773135"/>
            </a:xfrm>
            <a:prstGeom prst="rect">
              <a:avLst/>
            </a:prstGeom>
          </p:spPr>
        </p:pic>
        <p:sp>
          <p:nvSpPr>
            <p:cNvPr id="77" name="TextBox 76">
              <a:extLst>
                <a:ext uri="{FF2B5EF4-FFF2-40B4-BE49-F238E27FC236}">
                  <a16:creationId xmlns:a16="http://schemas.microsoft.com/office/drawing/2014/main" id="{1639D91B-1AE6-4B31-A0FC-E96455FA9BA9}"/>
                </a:ext>
              </a:extLst>
            </p:cNvPr>
            <p:cNvSpPr txBox="1"/>
            <p:nvPr/>
          </p:nvSpPr>
          <p:spPr>
            <a:xfrm>
              <a:off x="7792226" y="1383130"/>
              <a:ext cx="764954" cy="400110"/>
            </a:xfrm>
            <a:prstGeom prst="rect">
              <a:avLst/>
            </a:prstGeom>
            <a:noFill/>
          </p:spPr>
          <p:txBody>
            <a:bodyPr wrap="none" rtlCol="0">
              <a:spAutoFit/>
            </a:bodyPr>
            <a:lstStyle/>
            <a:p>
              <a:pPr algn="ctr"/>
              <a:r>
                <a:rPr lang="en-US" sz="1000" dirty="0"/>
                <a:t>Woodward</a:t>
              </a:r>
            </a:p>
            <a:p>
              <a:pPr algn="ctr"/>
              <a:r>
                <a:rPr lang="en-US" sz="1000" dirty="0"/>
                <a:t>~1950s</a:t>
              </a:r>
            </a:p>
          </p:txBody>
        </p:sp>
      </p:grpSp>
      <p:grpSp>
        <p:nvGrpSpPr>
          <p:cNvPr id="81" name="Group 80">
            <a:extLst>
              <a:ext uri="{FF2B5EF4-FFF2-40B4-BE49-F238E27FC236}">
                <a16:creationId xmlns:a16="http://schemas.microsoft.com/office/drawing/2014/main" id="{D37D2FC2-98C1-4133-97D4-459936999792}"/>
              </a:ext>
            </a:extLst>
          </p:cNvPr>
          <p:cNvGrpSpPr/>
          <p:nvPr/>
        </p:nvGrpSpPr>
        <p:grpSpPr>
          <a:xfrm>
            <a:off x="8961637" y="1048533"/>
            <a:ext cx="561372" cy="1163851"/>
            <a:chOff x="8320442" y="309026"/>
            <a:chExt cx="561372" cy="1163851"/>
          </a:xfrm>
        </p:grpSpPr>
        <p:pic>
          <p:nvPicPr>
            <p:cNvPr id="79" name="Picture 78">
              <a:extLst>
                <a:ext uri="{FF2B5EF4-FFF2-40B4-BE49-F238E27FC236}">
                  <a16:creationId xmlns:a16="http://schemas.microsoft.com/office/drawing/2014/main" id="{8058769A-118A-4475-970E-57BC1F02E0C9}"/>
                </a:ext>
              </a:extLst>
            </p:cNvPr>
            <p:cNvPicPr>
              <a:picLocks noChangeAspect="1"/>
            </p:cNvPicPr>
            <p:nvPr/>
          </p:nvPicPr>
          <p:blipFill rotWithShape="1">
            <a:blip r:embed="rId30" cstate="email">
              <a:extLst>
                <a:ext uri="{BEBA8EAE-BF5A-486C-A8C5-ECC9F3942E4B}">
                  <a14:imgProps xmlns:a14="http://schemas.microsoft.com/office/drawing/2010/main">
                    <a14:imgLayer r:embed="rId31">
                      <a14:imgEffect>
                        <a14:saturation sat="0"/>
                      </a14:imgEffect>
                    </a14:imgLayer>
                  </a14:imgProps>
                </a:ext>
                <a:ext uri="{28A0092B-C50C-407E-A947-70E740481C1C}">
                  <a14:useLocalDpi xmlns:a14="http://schemas.microsoft.com/office/drawing/2010/main"/>
                </a:ext>
              </a:extLst>
            </a:blip>
            <a:srcRect/>
            <a:stretch/>
          </p:blipFill>
          <p:spPr>
            <a:xfrm>
              <a:off x="8343284" y="309026"/>
              <a:ext cx="515688" cy="758396"/>
            </a:xfrm>
            <a:prstGeom prst="rect">
              <a:avLst/>
            </a:prstGeom>
          </p:spPr>
        </p:pic>
        <p:sp>
          <p:nvSpPr>
            <p:cNvPr id="80" name="TextBox 79">
              <a:extLst>
                <a:ext uri="{FF2B5EF4-FFF2-40B4-BE49-F238E27FC236}">
                  <a16:creationId xmlns:a16="http://schemas.microsoft.com/office/drawing/2014/main" id="{BA344FC0-0266-4280-89E8-A04020C369B2}"/>
                </a:ext>
              </a:extLst>
            </p:cNvPr>
            <p:cNvSpPr txBox="1"/>
            <p:nvPr/>
          </p:nvSpPr>
          <p:spPr>
            <a:xfrm>
              <a:off x="8320442" y="1072767"/>
              <a:ext cx="561372" cy="400110"/>
            </a:xfrm>
            <a:prstGeom prst="rect">
              <a:avLst/>
            </a:prstGeom>
            <a:noFill/>
          </p:spPr>
          <p:txBody>
            <a:bodyPr wrap="none" rtlCol="0">
              <a:spAutoFit/>
            </a:bodyPr>
            <a:lstStyle/>
            <a:p>
              <a:pPr algn="ctr"/>
              <a:r>
                <a:rPr lang="en-US" sz="1000" dirty="0" err="1"/>
                <a:t>Kwolek</a:t>
              </a:r>
              <a:endParaRPr lang="en-US" sz="1000" dirty="0"/>
            </a:p>
            <a:p>
              <a:pPr algn="ctr"/>
              <a:r>
                <a:rPr lang="en-US" sz="1000" dirty="0"/>
                <a:t>~1950s</a:t>
              </a:r>
            </a:p>
          </p:txBody>
        </p:sp>
      </p:grpSp>
      <p:grpSp>
        <p:nvGrpSpPr>
          <p:cNvPr id="74" name="Group 73">
            <a:extLst>
              <a:ext uri="{FF2B5EF4-FFF2-40B4-BE49-F238E27FC236}">
                <a16:creationId xmlns:a16="http://schemas.microsoft.com/office/drawing/2014/main" id="{C377EAEE-22FC-4418-92FB-58239BC12CE2}"/>
              </a:ext>
            </a:extLst>
          </p:cNvPr>
          <p:cNvGrpSpPr/>
          <p:nvPr/>
        </p:nvGrpSpPr>
        <p:grpSpPr>
          <a:xfrm>
            <a:off x="1862587" y="1571868"/>
            <a:ext cx="2306761" cy="3980504"/>
            <a:chOff x="205913" y="135156"/>
            <a:chExt cx="515687" cy="889860"/>
          </a:xfrm>
          <a:solidFill>
            <a:schemeClr val="bg1"/>
          </a:solidFill>
        </p:grpSpPr>
        <p:pic>
          <p:nvPicPr>
            <p:cNvPr id="75" name="Picture 74">
              <a:extLst>
                <a:ext uri="{FF2B5EF4-FFF2-40B4-BE49-F238E27FC236}">
                  <a16:creationId xmlns:a16="http://schemas.microsoft.com/office/drawing/2014/main" id="{27E285B7-C8A5-4109-B936-E553119123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913" y="135156"/>
              <a:ext cx="515687" cy="770467"/>
            </a:xfrm>
            <a:prstGeom prst="rect">
              <a:avLst/>
            </a:prstGeom>
            <a:grpFill/>
          </p:spPr>
        </p:pic>
        <p:sp>
          <p:nvSpPr>
            <p:cNvPr id="82" name="TextBox 81">
              <a:extLst>
                <a:ext uri="{FF2B5EF4-FFF2-40B4-BE49-F238E27FC236}">
                  <a16:creationId xmlns:a16="http://schemas.microsoft.com/office/drawing/2014/main" id="{9AEAF1EC-E78D-4726-981E-E5C6BFC43B45}"/>
                </a:ext>
              </a:extLst>
            </p:cNvPr>
            <p:cNvSpPr txBox="1"/>
            <p:nvPr/>
          </p:nvSpPr>
          <p:spPr>
            <a:xfrm>
              <a:off x="348867" y="908048"/>
              <a:ext cx="229780" cy="116968"/>
            </a:xfrm>
            <a:prstGeom prst="rect">
              <a:avLst/>
            </a:prstGeom>
            <a:grpFill/>
          </p:spPr>
          <p:txBody>
            <a:bodyPr wrap="none" rtlCol="0">
              <a:spAutoFit/>
            </a:bodyPr>
            <a:lstStyle/>
            <a:p>
              <a:pPr algn="ctr"/>
              <a:r>
                <a:rPr lang="en-US" sz="1400" dirty="0"/>
                <a:t>Democritus</a:t>
              </a:r>
            </a:p>
            <a:p>
              <a:pPr algn="ctr"/>
              <a:r>
                <a:rPr lang="en-US" sz="1400" dirty="0"/>
                <a:t>~450 BC</a:t>
              </a:r>
            </a:p>
          </p:txBody>
        </p:sp>
      </p:grpSp>
      <p:grpSp>
        <p:nvGrpSpPr>
          <p:cNvPr id="84" name="Group 83">
            <a:extLst>
              <a:ext uri="{FF2B5EF4-FFF2-40B4-BE49-F238E27FC236}">
                <a16:creationId xmlns:a16="http://schemas.microsoft.com/office/drawing/2014/main" id="{3085DC83-DBEB-469B-9671-B9A5F4A7DD64}"/>
              </a:ext>
            </a:extLst>
          </p:cNvPr>
          <p:cNvGrpSpPr/>
          <p:nvPr/>
        </p:nvGrpSpPr>
        <p:grpSpPr>
          <a:xfrm>
            <a:off x="2240955" y="1538290"/>
            <a:ext cx="2306765" cy="3978615"/>
            <a:chOff x="1859068" y="135578"/>
            <a:chExt cx="515688" cy="889438"/>
          </a:xfrm>
          <a:solidFill>
            <a:schemeClr val="bg1"/>
          </a:solidFill>
        </p:grpSpPr>
        <p:pic>
          <p:nvPicPr>
            <p:cNvPr id="85" name="Picture 84">
              <a:extLst>
                <a:ext uri="{FF2B5EF4-FFF2-40B4-BE49-F238E27FC236}">
                  <a16:creationId xmlns:a16="http://schemas.microsoft.com/office/drawing/2014/main" id="{9E4EB660-F15E-4EB0-B36A-458C816388C0}"/>
                </a:ext>
              </a:extLst>
            </p:cNvPr>
            <p:cNvPicPr>
              <a:picLocks noChangeAspect="1"/>
            </p:cNvPicPr>
            <p:nvPr/>
          </p:nvPicPr>
          <p:blipFill rotWithShape="1">
            <a:blip r:embed="rId32" cstate="screen">
              <a:extLst>
                <a:ext uri="{BEBA8EAE-BF5A-486C-A8C5-ECC9F3942E4B}">
                  <a14:imgProps xmlns:a14="http://schemas.microsoft.com/office/drawing/2010/main">
                    <a14:imgLayer r:embed="rId33">
                      <a14:imgEffect>
                        <a14:saturation sat="0"/>
                      </a14:imgEffect>
                    </a14:imgLayer>
                  </a14:imgProps>
                </a:ext>
                <a:ext uri="{28A0092B-C50C-407E-A947-70E740481C1C}">
                  <a14:useLocalDpi xmlns:a14="http://schemas.microsoft.com/office/drawing/2010/main"/>
                </a:ext>
              </a:extLst>
            </a:blip>
            <a:srcRect/>
            <a:stretch/>
          </p:blipFill>
          <p:spPr>
            <a:xfrm>
              <a:off x="1859068" y="135578"/>
              <a:ext cx="515688" cy="770045"/>
            </a:xfrm>
            <a:prstGeom prst="rect">
              <a:avLst/>
            </a:prstGeom>
            <a:grpFill/>
          </p:spPr>
        </p:pic>
        <p:sp>
          <p:nvSpPr>
            <p:cNvPr id="86" name="TextBox 85">
              <a:extLst>
                <a:ext uri="{FF2B5EF4-FFF2-40B4-BE49-F238E27FC236}">
                  <a16:creationId xmlns:a16="http://schemas.microsoft.com/office/drawing/2014/main" id="{2ED530BE-C511-45C1-8EE6-ED7F819FCA15}"/>
                </a:ext>
              </a:extLst>
            </p:cNvPr>
            <p:cNvSpPr txBox="1"/>
            <p:nvPr/>
          </p:nvSpPr>
          <p:spPr>
            <a:xfrm>
              <a:off x="2037501" y="908048"/>
              <a:ext cx="158825" cy="116968"/>
            </a:xfrm>
            <a:prstGeom prst="rect">
              <a:avLst/>
            </a:prstGeom>
            <a:grpFill/>
          </p:spPr>
          <p:txBody>
            <a:bodyPr wrap="none" rtlCol="0">
              <a:spAutoFit/>
            </a:bodyPr>
            <a:lstStyle/>
            <a:p>
              <a:pPr algn="ctr"/>
              <a:r>
                <a:rPr lang="en-US" sz="1400" dirty="0"/>
                <a:t>Boyle</a:t>
              </a:r>
            </a:p>
            <a:p>
              <a:pPr algn="ctr"/>
              <a:r>
                <a:rPr lang="en-US" sz="1400" dirty="0"/>
                <a:t>~1660s</a:t>
              </a:r>
            </a:p>
          </p:txBody>
        </p:sp>
      </p:grpSp>
      <p:grpSp>
        <p:nvGrpSpPr>
          <p:cNvPr id="87" name="Group 86">
            <a:extLst>
              <a:ext uri="{FF2B5EF4-FFF2-40B4-BE49-F238E27FC236}">
                <a16:creationId xmlns:a16="http://schemas.microsoft.com/office/drawing/2014/main" id="{65DCC61B-EDBA-4C35-8DE2-2DB49674E908}"/>
              </a:ext>
            </a:extLst>
          </p:cNvPr>
          <p:cNvGrpSpPr/>
          <p:nvPr/>
        </p:nvGrpSpPr>
        <p:grpSpPr>
          <a:xfrm>
            <a:off x="2164066" y="1544790"/>
            <a:ext cx="2327337" cy="3992437"/>
            <a:chOff x="1138698" y="132488"/>
            <a:chExt cx="520287" cy="892528"/>
          </a:xfrm>
          <a:solidFill>
            <a:schemeClr val="bg1"/>
          </a:solidFill>
        </p:grpSpPr>
        <p:pic>
          <p:nvPicPr>
            <p:cNvPr id="88" name="Picture 87">
              <a:extLst>
                <a:ext uri="{FF2B5EF4-FFF2-40B4-BE49-F238E27FC236}">
                  <a16:creationId xmlns:a16="http://schemas.microsoft.com/office/drawing/2014/main" id="{F225F6D2-082C-4D08-9D5F-41FAF16D1750}"/>
                </a:ext>
              </a:extLst>
            </p:cNvPr>
            <p:cNvPicPr>
              <a:picLocks noChangeAspect="1"/>
            </p:cNvPicPr>
            <p:nvPr/>
          </p:nvPicPr>
          <p:blipFill rotWithShape="1">
            <a:blip r:embed="rId34" cstate="email">
              <a:extLst>
                <a:ext uri="{BEBA8EAE-BF5A-486C-A8C5-ECC9F3942E4B}">
                  <a14:imgProps xmlns:a14="http://schemas.microsoft.com/office/drawing/2010/main">
                    <a14:imgLayer r:embed="rId35">
                      <a14:imgEffect>
                        <a14:saturation sat="0"/>
                      </a14:imgEffect>
                    </a14:imgLayer>
                  </a14:imgProps>
                </a:ext>
                <a:ext uri="{28A0092B-C50C-407E-A947-70E740481C1C}">
                  <a14:useLocalDpi xmlns:a14="http://schemas.microsoft.com/office/drawing/2010/main"/>
                </a:ext>
              </a:extLst>
            </a:blip>
            <a:srcRect/>
            <a:stretch/>
          </p:blipFill>
          <p:spPr>
            <a:xfrm>
              <a:off x="1138698" y="132488"/>
              <a:ext cx="520287" cy="773135"/>
            </a:xfrm>
            <a:prstGeom prst="rect">
              <a:avLst/>
            </a:prstGeom>
            <a:grpFill/>
          </p:spPr>
        </p:pic>
        <p:sp>
          <p:nvSpPr>
            <p:cNvPr id="89" name="TextBox 88">
              <a:extLst>
                <a:ext uri="{FF2B5EF4-FFF2-40B4-BE49-F238E27FC236}">
                  <a16:creationId xmlns:a16="http://schemas.microsoft.com/office/drawing/2014/main" id="{A2D3342D-03DF-4E7D-B359-F74E2DF33E28}"/>
                </a:ext>
              </a:extLst>
            </p:cNvPr>
            <p:cNvSpPr txBox="1"/>
            <p:nvPr/>
          </p:nvSpPr>
          <p:spPr>
            <a:xfrm>
              <a:off x="1292853" y="908048"/>
              <a:ext cx="211977" cy="116968"/>
            </a:xfrm>
            <a:prstGeom prst="rect">
              <a:avLst/>
            </a:prstGeom>
            <a:grpFill/>
          </p:spPr>
          <p:txBody>
            <a:bodyPr wrap="none" rtlCol="0">
              <a:spAutoFit/>
            </a:bodyPr>
            <a:lstStyle/>
            <a:p>
              <a:pPr algn="ctr"/>
              <a:r>
                <a:rPr lang="en-US" sz="1400" dirty="0"/>
                <a:t>Paracelsus</a:t>
              </a:r>
            </a:p>
            <a:p>
              <a:pPr algn="ctr"/>
              <a:r>
                <a:rPr lang="en-US" sz="1400" dirty="0"/>
                <a:t>~1530s</a:t>
              </a:r>
            </a:p>
          </p:txBody>
        </p:sp>
      </p:grpSp>
      <p:grpSp>
        <p:nvGrpSpPr>
          <p:cNvPr id="92" name="Group 91">
            <a:extLst>
              <a:ext uri="{FF2B5EF4-FFF2-40B4-BE49-F238E27FC236}">
                <a16:creationId xmlns:a16="http://schemas.microsoft.com/office/drawing/2014/main" id="{E3F8F9ED-759A-46E2-B589-26328FC3E86F}"/>
              </a:ext>
            </a:extLst>
          </p:cNvPr>
          <p:cNvGrpSpPr/>
          <p:nvPr/>
        </p:nvGrpSpPr>
        <p:grpSpPr>
          <a:xfrm>
            <a:off x="2803517" y="1519798"/>
            <a:ext cx="2306765" cy="3971225"/>
            <a:chOff x="2753195" y="137230"/>
            <a:chExt cx="515688" cy="887786"/>
          </a:xfrm>
          <a:solidFill>
            <a:schemeClr val="bg1"/>
          </a:solidFill>
        </p:grpSpPr>
        <p:pic>
          <p:nvPicPr>
            <p:cNvPr id="93" name="Picture 92">
              <a:extLst>
                <a:ext uri="{FF2B5EF4-FFF2-40B4-BE49-F238E27FC236}">
                  <a16:creationId xmlns:a16="http://schemas.microsoft.com/office/drawing/2014/main" id="{1A1ED23B-18A9-4D4E-AFD1-6189A3D6EA07}"/>
                </a:ext>
              </a:extLst>
            </p:cNvPr>
            <p:cNvPicPr>
              <a:picLocks noChangeAspect="1"/>
            </p:cNvPicPr>
            <p:nvPr/>
          </p:nvPicPr>
          <p:blipFill rotWithShape="1">
            <a:blip r:embed="rId36" cstate="email">
              <a:extLst>
                <a:ext uri="{28A0092B-C50C-407E-A947-70E740481C1C}">
                  <a14:useLocalDpi xmlns:a14="http://schemas.microsoft.com/office/drawing/2010/main"/>
                </a:ext>
              </a:extLst>
            </a:blip>
            <a:srcRect/>
            <a:stretch/>
          </p:blipFill>
          <p:spPr>
            <a:xfrm>
              <a:off x="2753195" y="137230"/>
              <a:ext cx="515688" cy="768393"/>
            </a:xfrm>
            <a:prstGeom prst="rect">
              <a:avLst/>
            </a:prstGeom>
            <a:grpFill/>
          </p:spPr>
        </p:pic>
        <p:sp>
          <p:nvSpPr>
            <p:cNvPr id="94" name="TextBox 93">
              <a:extLst>
                <a:ext uri="{FF2B5EF4-FFF2-40B4-BE49-F238E27FC236}">
                  <a16:creationId xmlns:a16="http://schemas.microsoft.com/office/drawing/2014/main" id="{493CBC35-28D3-4A3B-B99E-D5D318D5F4DF}"/>
                </a:ext>
              </a:extLst>
            </p:cNvPr>
            <p:cNvSpPr txBox="1"/>
            <p:nvPr/>
          </p:nvSpPr>
          <p:spPr>
            <a:xfrm>
              <a:off x="2920153" y="908048"/>
              <a:ext cx="181774" cy="116968"/>
            </a:xfrm>
            <a:prstGeom prst="rect">
              <a:avLst/>
            </a:prstGeom>
            <a:grpFill/>
          </p:spPr>
          <p:txBody>
            <a:bodyPr wrap="none" rtlCol="0">
              <a:spAutoFit/>
            </a:bodyPr>
            <a:lstStyle/>
            <a:p>
              <a:pPr algn="ctr"/>
              <a:r>
                <a:rPr lang="en-US" sz="1400" dirty="0"/>
                <a:t>Priestley</a:t>
              </a:r>
            </a:p>
            <a:p>
              <a:pPr algn="ctr"/>
              <a:r>
                <a:rPr lang="en-US" sz="1400" dirty="0"/>
                <a:t>~1780s</a:t>
              </a:r>
            </a:p>
          </p:txBody>
        </p:sp>
      </p:grpSp>
      <p:grpSp>
        <p:nvGrpSpPr>
          <p:cNvPr id="95" name="Group 94">
            <a:extLst>
              <a:ext uri="{FF2B5EF4-FFF2-40B4-BE49-F238E27FC236}">
                <a16:creationId xmlns:a16="http://schemas.microsoft.com/office/drawing/2014/main" id="{F4D321B8-562E-4518-A486-A82AD9F309FC}"/>
              </a:ext>
            </a:extLst>
          </p:cNvPr>
          <p:cNvGrpSpPr/>
          <p:nvPr/>
        </p:nvGrpSpPr>
        <p:grpSpPr>
          <a:xfrm>
            <a:off x="2944969" y="1538290"/>
            <a:ext cx="2342193" cy="3980503"/>
            <a:chOff x="3550335" y="135156"/>
            <a:chExt cx="523608" cy="889860"/>
          </a:xfrm>
          <a:solidFill>
            <a:schemeClr val="bg1"/>
          </a:solidFill>
        </p:grpSpPr>
        <p:pic>
          <p:nvPicPr>
            <p:cNvPr id="96" name="Picture 95">
              <a:extLst>
                <a:ext uri="{FF2B5EF4-FFF2-40B4-BE49-F238E27FC236}">
                  <a16:creationId xmlns:a16="http://schemas.microsoft.com/office/drawing/2014/main" id="{89938DE9-2178-4D6F-A545-BDC34A371832}"/>
                </a:ext>
              </a:extLst>
            </p:cNvPr>
            <p:cNvPicPr>
              <a:picLocks noChangeAspect="1"/>
            </p:cNvPicPr>
            <p:nvPr/>
          </p:nvPicPr>
          <p:blipFill rotWithShape="1">
            <a:blip r:embed="rId37" cstate="screen">
              <a:extLst>
                <a:ext uri="{28A0092B-C50C-407E-A947-70E740481C1C}">
                  <a14:useLocalDpi xmlns:a14="http://schemas.microsoft.com/office/drawing/2010/main"/>
                </a:ext>
              </a:extLst>
            </a:blip>
            <a:srcRect/>
            <a:stretch/>
          </p:blipFill>
          <p:spPr>
            <a:xfrm>
              <a:off x="3550335" y="135156"/>
              <a:ext cx="523608" cy="770467"/>
            </a:xfrm>
            <a:prstGeom prst="rect">
              <a:avLst/>
            </a:prstGeom>
            <a:grpFill/>
          </p:spPr>
        </p:pic>
        <p:sp>
          <p:nvSpPr>
            <p:cNvPr id="97" name="TextBox 96">
              <a:extLst>
                <a:ext uri="{FF2B5EF4-FFF2-40B4-BE49-F238E27FC236}">
                  <a16:creationId xmlns:a16="http://schemas.microsoft.com/office/drawing/2014/main" id="{1327D4B2-69B0-4A55-B3DA-BD7A0897C88A}"/>
                </a:ext>
              </a:extLst>
            </p:cNvPr>
            <p:cNvSpPr txBox="1"/>
            <p:nvPr/>
          </p:nvSpPr>
          <p:spPr>
            <a:xfrm>
              <a:off x="3719983" y="908048"/>
              <a:ext cx="184311" cy="116968"/>
            </a:xfrm>
            <a:prstGeom prst="rect">
              <a:avLst/>
            </a:prstGeom>
            <a:grpFill/>
          </p:spPr>
          <p:txBody>
            <a:bodyPr wrap="none" rtlCol="0">
              <a:spAutoFit/>
            </a:bodyPr>
            <a:lstStyle/>
            <a:p>
              <a:pPr algn="ctr"/>
              <a:r>
                <a:rPr lang="en-US" sz="1400" dirty="0"/>
                <a:t>Lavoisier</a:t>
              </a:r>
            </a:p>
            <a:p>
              <a:pPr algn="ctr"/>
              <a:r>
                <a:rPr lang="en-US" sz="1400" dirty="0"/>
                <a:t>~1770s</a:t>
              </a:r>
            </a:p>
          </p:txBody>
        </p:sp>
      </p:grpSp>
      <p:grpSp>
        <p:nvGrpSpPr>
          <p:cNvPr id="98" name="Group 97">
            <a:extLst>
              <a:ext uri="{FF2B5EF4-FFF2-40B4-BE49-F238E27FC236}">
                <a16:creationId xmlns:a16="http://schemas.microsoft.com/office/drawing/2014/main" id="{D6105158-B011-4C70-B68B-2FE806FB8116}"/>
              </a:ext>
            </a:extLst>
          </p:cNvPr>
          <p:cNvGrpSpPr/>
          <p:nvPr/>
        </p:nvGrpSpPr>
        <p:grpSpPr>
          <a:xfrm>
            <a:off x="3282093" y="1516845"/>
            <a:ext cx="2333014" cy="3985719"/>
            <a:chOff x="4329984" y="133990"/>
            <a:chExt cx="521556" cy="891026"/>
          </a:xfrm>
          <a:solidFill>
            <a:schemeClr val="bg1"/>
          </a:solidFill>
        </p:grpSpPr>
        <p:pic>
          <p:nvPicPr>
            <p:cNvPr id="99" name="Picture 98">
              <a:extLst>
                <a:ext uri="{FF2B5EF4-FFF2-40B4-BE49-F238E27FC236}">
                  <a16:creationId xmlns:a16="http://schemas.microsoft.com/office/drawing/2014/main" id="{078F5991-8DB6-4021-9754-03E629F4F5B9}"/>
                </a:ext>
              </a:extLst>
            </p:cNvPr>
            <p:cNvPicPr>
              <a:picLocks noChangeAspect="1"/>
            </p:cNvPicPr>
            <p:nvPr/>
          </p:nvPicPr>
          <p:blipFill rotWithShape="1">
            <a:blip r:embed="rId38" cstate="screen">
              <a:extLst>
                <a:ext uri="{28A0092B-C50C-407E-A947-70E740481C1C}">
                  <a14:useLocalDpi xmlns:a14="http://schemas.microsoft.com/office/drawing/2010/main"/>
                </a:ext>
              </a:extLst>
            </a:blip>
            <a:srcRect/>
            <a:stretch/>
          </p:blipFill>
          <p:spPr>
            <a:xfrm>
              <a:off x="4329984" y="133990"/>
              <a:ext cx="521556" cy="771633"/>
            </a:xfrm>
            <a:prstGeom prst="rect">
              <a:avLst/>
            </a:prstGeom>
            <a:grpFill/>
          </p:spPr>
        </p:pic>
        <p:sp>
          <p:nvSpPr>
            <p:cNvPr id="100" name="TextBox 99">
              <a:extLst>
                <a:ext uri="{FF2B5EF4-FFF2-40B4-BE49-F238E27FC236}">
                  <a16:creationId xmlns:a16="http://schemas.microsoft.com/office/drawing/2014/main" id="{FACE4DFE-6654-4715-9536-AF4C12D149EB}"/>
                </a:ext>
              </a:extLst>
            </p:cNvPr>
            <p:cNvSpPr txBox="1"/>
            <p:nvPr/>
          </p:nvSpPr>
          <p:spPr>
            <a:xfrm>
              <a:off x="4511350" y="908048"/>
              <a:ext cx="158825" cy="116968"/>
            </a:xfrm>
            <a:prstGeom prst="rect">
              <a:avLst/>
            </a:prstGeom>
            <a:grpFill/>
          </p:spPr>
          <p:txBody>
            <a:bodyPr wrap="none" rtlCol="0">
              <a:spAutoFit/>
            </a:bodyPr>
            <a:lstStyle/>
            <a:p>
              <a:pPr algn="ctr"/>
              <a:r>
                <a:rPr lang="en-US" sz="1400" dirty="0"/>
                <a:t>Dalton</a:t>
              </a:r>
            </a:p>
            <a:p>
              <a:pPr algn="ctr"/>
              <a:r>
                <a:rPr lang="en-US" sz="1400" dirty="0"/>
                <a:t>~1800s</a:t>
              </a:r>
            </a:p>
          </p:txBody>
        </p:sp>
      </p:grpSp>
      <p:grpSp>
        <p:nvGrpSpPr>
          <p:cNvPr id="101" name="Group 100">
            <a:extLst>
              <a:ext uri="{FF2B5EF4-FFF2-40B4-BE49-F238E27FC236}">
                <a16:creationId xmlns:a16="http://schemas.microsoft.com/office/drawing/2014/main" id="{9FDD2972-8E16-476F-8D15-88F43C465CEF}"/>
              </a:ext>
            </a:extLst>
          </p:cNvPr>
          <p:cNvGrpSpPr/>
          <p:nvPr/>
        </p:nvGrpSpPr>
        <p:grpSpPr>
          <a:xfrm>
            <a:off x="3593115" y="1516845"/>
            <a:ext cx="2342193" cy="3985719"/>
            <a:chOff x="5123031" y="133990"/>
            <a:chExt cx="523608" cy="891026"/>
          </a:xfrm>
          <a:solidFill>
            <a:schemeClr val="bg1"/>
          </a:solidFill>
        </p:grpSpPr>
        <p:pic>
          <p:nvPicPr>
            <p:cNvPr id="102" name="Picture 101">
              <a:extLst>
                <a:ext uri="{FF2B5EF4-FFF2-40B4-BE49-F238E27FC236}">
                  <a16:creationId xmlns:a16="http://schemas.microsoft.com/office/drawing/2014/main" id="{FCA46806-7F8A-4915-9DD3-8A80A64F7FF1}"/>
                </a:ext>
              </a:extLst>
            </p:cNvPr>
            <p:cNvPicPr>
              <a:picLocks noChangeAspect="1"/>
            </p:cNvPicPr>
            <p:nvPr/>
          </p:nvPicPr>
          <p:blipFill rotWithShape="1">
            <a:blip r:embed="rId39" cstate="print">
              <a:extLst>
                <a:ext uri="{28A0092B-C50C-407E-A947-70E740481C1C}">
                  <a14:useLocalDpi xmlns:a14="http://schemas.microsoft.com/office/drawing/2010/main"/>
                </a:ext>
              </a:extLst>
            </a:blip>
            <a:srcRect/>
            <a:stretch/>
          </p:blipFill>
          <p:spPr>
            <a:xfrm>
              <a:off x="5123031" y="133990"/>
              <a:ext cx="523608" cy="771633"/>
            </a:xfrm>
            <a:prstGeom prst="rect">
              <a:avLst/>
            </a:prstGeom>
            <a:grpFill/>
          </p:spPr>
        </p:pic>
        <p:sp>
          <p:nvSpPr>
            <p:cNvPr id="103" name="TextBox 102">
              <a:extLst>
                <a:ext uri="{FF2B5EF4-FFF2-40B4-BE49-F238E27FC236}">
                  <a16:creationId xmlns:a16="http://schemas.microsoft.com/office/drawing/2014/main" id="{56B4B551-225A-49A8-9F3B-12DA4F715F73}"/>
                </a:ext>
              </a:extLst>
            </p:cNvPr>
            <p:cNvSpPr txBox="1"/>
            <p:nvPr/>
          </p:nvSpPr>
          <p:spPr>
            <a:xfrm>
              <a:off x="5305424" y="908048"/>
              <a:ext cx="158825" cy="116968"/>
            </a:xfrm>
            <a:prstGeom prst="rect">
              <a:avLst/>
            </a:prstGeom>
            <a:grpFill/>
          </p:spPr>
          <p:txBody>
            <a:bodyPr wrap="none" rtlCol="0">
              <a:spAutoFit/>
            </a:bodyPr>
            <a:lstStyle/>
            <a:p>
              <a:pPr algn="ctr"/>
              <a:r>
                <a:rPr lang="en-US" sz="1400" dirty="0"/>
                <a:t>Liebig</a:t>
              </a:r>
            </a:p>
            <a:p>
              <a:pPr algn="ctr"/>
              <a:r>
                <a:rPr lang="en-US" sz="1400" dirty="0"/>
                <a:t>~1830s</a:t>
              </a:r>
            </a:p>
          </p:txBody>
        </p:sp>
      </p:grpSp>
      <p:grpSp>
        <p:nvGrpSpPr>
          <p:cNvPr id="104" name="Group 103">
            <a:extLst>
              <a:ext uri="{FF2B5EF4-FFF2-40B4-BE49-F238E27FC236}">
                <a16:creationId xmlns:a16="http://schemas.microsoft.com/office/drawing/2014/main" id="{5BB82A6E-8586-48E4-ACB2-D23B852EF21E}"/>
              </a:ext>
            </a:extLst>
          </p:cNvPr>
          <p:cNvGrpSpPr/>
          <p:nvPr/>
        </p:nvGrpSpPr>
        <p:grpSpPr>
          <a:xfrm>
            <a:off x="6156364" y="1010885"/>
            <a:ext cx="2342198" cy="4017533"/>
            <a:chOff x="201952" y="2091852"/>
            <a:chExt cx="523609" cy="898138"/>
          </a:xfrm>
          <a:solidFill>
            <a:schemeClr val="bg1"/>
          </a:solidFill>
        </p:grpSpPr>
        <p:pic>
          <p:nvPicPr>
            <p:cNvPr id="105" name="Picture 104">
              <a:extLst>
                <a:ext uri="{FF2B5EF4-FFF2-40B4-BE49-F238E27FC236}">
                  <a16:creationId xmlns:a16="http://schemas.microsoft.com/office/drawing/2014/main" id="{C9D82B8E-C79F-462D-B0D8-EE00AB841C48}"/>
                </a:ext>
              </a:extLst>
            </p:cNvPr>
            <p:cNvPicPr>
              <a:picLocks noChangeAspect="1"/>
            </p:cNvPicPr>
            <p:nvPr/>
          </p:nvPicPr>
          <p:blipFill rotWithShape="1">
            <a:blip r:embed="rId40" cstate="email">
              <a:extLst>
                <a:ext uri="{28A0092B-C50C-407E-A947-70E740481C1C}">
                  <a14:useLocalDpi xmlns:a14="http://schemas.microsoft.com/office/drawing/2010/main"/>
                </a:ext>
              </a:extLst>
            </a:blip>
            <a:srcRect/>
            <a:stretch/>
          </p:blipFill>
          <p:spPr>
            <a:xfrm>
              <a:off x="201952" y="2091852"/>
              <a:ext cx="523609" cy="770045"/>
            </a:xfrm>
            <a:prstGeom prst="rect">
              <a:avLst/>
            </a:prstGeom>
            <a:grpFill/>
          </p:spPr>
        </p:pic>
        <p:sp>
          <p:nvSpPr>
            <p:cNvPr id="106" name="TextBox 105">
              <a:extLst>
                <a:ext uri="{FF2B5EF4-FFF2-40B4-BE49-F238E27FC236}">
                  <a16:creationId xmlns:a16="http://schemas.microsoft.com/office/drawing/2014/main" id="{6D75A93C-02D6-4DBD-AC6C-D1BA5C4DD7E0}"/>
                </a:ext>
              </a:extLst>
            </p:cNvPr>
            <p:cNvSpPr txBox="1"/>
            <p:nvPr/>
          </p:nvSpPr>
          <p:spPr>
            <a:xfrm>
              <a:off x="346381" y="2873022"/>
              <a:ext cx="234754" cy="116968"/>
            </a:xfrm>
            <a:prstGeom prst="rect">
              <a:avLst/>
            </a:prstGeom>
            <a:grpFill/>
          </p:spPr>
          <p:txBody>
            <a:bodyPr wrap="none" rtlCol="0">
              <a:spAutoFit/>
            </a:bodyPr>
            <a:lstStyle/>
            <a:p>
              <a:pPr algn="ctr"/>
              <a:r>
                <a:rPr lang="en-US" sz="1400" dirty="0"/>
                <a:t>Chardonnet</a:t>
              </a:r>
            </a:p>
            <a:p>
              <a:pPr algn="ctr"/>
              <a:r>
                <a:rPr lang="en-US" sz="1400" dirty="0"/>
                <a:t>~1880s</a:t>
              </a:r>
            </a:p>
          </p:txBody>
        </p:sp>
      </p:grpSp>
      <p:grpSp>
        <p:nvGrpSpPr>
          <p:cNvPr id="107" name="Group 106">
            <a:extLst>
              <a:ext uri="{FF2B5EF4-FFF2-40B4-BE49-F238E27FC236}">
                <a16:creationId xmlns:a16="http://schemas.microsoft.com/office/drawing/2014/main" id="{5C84B536-371C-4418-9E28-16CFB32BE67F}"/>
              </a:ext>
            </a:extLst>
          </p:cNvPr>
          <p:cNvGrpSpPr/>
          <p:nvPr/>
        </p:nvGrpSpPr>
        <p:grpSpPr>
          <a:xfrm>
            <a:off x="5331346" y="1639082"/>
            <a:ext cx="2342193" cy="3978615"/>
            <a:chOff x="6679756" y="135578"/>
            <a:chExt cx="523608" cy="889438"/>
          </a:xfrm>
          <a:solidFill>
            <a:schemeClr val="bg1"/>
          </a:solidFill>
        </p:grpSpPr>
        <p:pic>
          <p:nvPicPr>
            <p:cNvPr id="108" name="Picture 107">
              <a:extLst>
                <a:ext uri="{FF2B5EF4-FFF2-40B4-BE49-F238E27FC236}">
                  <a16:creationId xmlns:a16="http://schemas.microsoft.com/office/drawing/2014/main" id="{BFD78F2E-309D-46CB-9F82-92AACEDB408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7268" r="9114" b="15541"/>
            <a:stretch/>
          </p:blipFill>
          <p:spPr>
            <a:xfrm>
              <a:off x="6679756" y="135578"/>
              <a:ext cx="523608" cy="770045"/>
            </a:xfrm>
            <a:prstGeom prst="rect">
              <a:avLst/>
            </a:prstGeom>
            <a:grpFill/>
          </p:spPr>
        </p:pic>
        <p:sp>
          <p:nvSpPr>
            <p:cNvPr id="109" name="TextBox 108">
              <a:extLst>
                <a:ext uri="{FF2B5EF4-FFF2-40B4-BE49-F238E27FC236}">
                  <a16:creationId xmlns:a16="http://schemas.microsoft.com/office/drawing/2014/main" id="{CC83A9C0-AE9C-4704-8BCF-381BF1116529}"/>
                </a:ext>
              </a:extLst>
            </p:cNvPr>
            <p:cNvSpPr txBox="1"/>
            <p:nvPr/>
          </p:nvSpPr>
          <p:spPr>
            <a:xfrm>
              <a:off x="6862149" y="908048"/>
              <a:ext cx="158825" cy="116968"/>
            </a:xfrm>
            <a:prstGeom prst="rect">
              <a:avLst/>
            </a:prstGeom>
            <a:grpFill/>
          </p:spPr>
          <p:txBody>
            <a:bodyPr wrap="none" rtlCol="0">
              <a:spAutoFit/>
            </a:bodyPr>
            <a:lstStyle/>
            <a:p>
              <a:pPr algn="ctr"/>
              <a:r>
                <a:rPr lang="en-US" sz="1400" dirty="0" err="1"/>
                <a:t>Kekulé</a:t>
              </a:r>
              <a:endParaRPr lang="en-US" sz="1400" dirty="0"/>
            </a:p>
            <a:p>
              <a:pPr algn="ctr"/>
              <a:r>
                <a:rPr lang="en-US" sz="1400" dirty="0"/>
                <a:t>~1860s</a:t>
              </a:r>
            </a:p>
          </p:txBody>
        </p:sp>
      </p:grpSp>
      <p:grpSp>
        <p:nvGrpSpPr>
          <p:cNvPr id="110" name="Group 109">
            <a:extLst>
              <a:ext uri="{FF2B5EF4-FFF2-40B4-BE49-F238E27FC236}">
                <a16:creationId xmlns:a16="http://schemas.microsoft.com/office/drawing/2014/main" id="{80B445A8-AE62-4D9E-A758-EF3B8F36096E}"/>
              </a:ext>
            </a:extLst>
          </p:cNvPr>
          <p:cNvGrpSpPr/>
          <p:nvPr/>
        </p:nvGrpSpPr>
        <p:grpSpPr>
          <a:xfrm>
            <a:off x="5900458" y="1162755"/>
            <a:ext cx="2342193" cy="3985719"/>
            <a:chOff x="5808719" y="133990"/>
            <a:chExt cx="523608" cy="891026"/>
          </a:xfrm>
          <a:solidFill>
            <a:schemeClr val="bg1"/>
          </a:solidFill>
        </p:grpSpPr>
        <p:pic>
          <p:nvPicPr>
            <p:cNvPr id="111" name="Picture 110">
              <a:extLst>
                <a:ext uri="{FF2B5EF4-FFF2-40B4-BE49-F238E27FC236}">
                  <a16:creationId xmlns:a16="http://schemas.microsoft.com/office/drawing/2014/main" id="{A4276988-78D3-413B-AE07-009E3672D467}"/>
                </a:ext>
              </a:extLst>
            </p:cNvPr>
            <p:cNvPicPr>
              <a:picLocks noChangeAspect="1"/>
            </p:cNvPicPr>
            <p:nvPr/>
          </p:nvPicPr>
          <p:blipFill rotWithShape="1">
            <a:blip r:embed="rId41" cstate="screen">
              <a:extLst>
                <a:ext uri="{28A0092B-C50C-407E-A947-70E740481C1C}">
                  <a14:useLocalDpi xmlns:a14="http://schemas.microsoft.com/office/drawing/2010/main"/>
                </a:ext>
              </a:extLst>
            </a:blip>
            <a:srcRect/>
            <a:stretch/>
          </p:blipFill>
          <p:spPr>
            <a:xfrm>
              <a:off x="5808719" y="133990"/>
              <a:ext cx="523608" cy="771633"/>
            </a:xfrm>
            <a:prstGeom prst="rect">
              <a:avLst/>
            </a:prstGeom>
            <a:grpFill/>
          </p:spPr>
        </p:pic>
        <p:sp>
          <p:nvSpPr>
            <p:cNvPr id="112" name="TextBox 111">
              <a:extLst>
                <a:ext uri="{FF2B5EF4-FFF2-40B4-BE49-F238E27FC236}">
                  <a16:creationId xmlns:a16="http://schemas.microsoft.com/office/drawing/2014/main" id="{FFDA94BF-ADB3-49C1-A245-1C32F540A20E}"/>
                </a:ext>
              </a:extLst>
            </p:cNvPr>
            <p:cNvSpPr txBox="1"/>
            <p:nvPr/>
          </p:nvSpPr>
          <p:spPr>
            <a:xfrm>
              <a:off x="5991110" y="908048"/>
              <a:ext cx="158825" cy="116968"/>
            </a:xfrm>
            <a:prstGeom prst="rect">
              <a:avLst/>
            </a:prstGeom>
            <a:grpFill/>
          </p:spPr>
          <p:txBody>
            <a:bodyPr wrap="none" rtlCol="0">
              <a:spAutoFit/>
            </a:bodyPr>
            <a:lstStyle/>
            <a:p>
              <a:pPr algn="ctr"/>
              <a:r>
                <a:rPr lang="en-US" sz="1400" dirty="0"/>
                <a:t>Perkin</a:t>
              </a:r>
            </a:p>
            <a:p>
              <a:pPr algn="ctr"/>
              <a:r>
                <a:rPr lang="en-US" sz="1400" dirty="0"/>
                <a:t>~1850s</a:t>
              </a:r>
            </a:p>
          </p:txBody>
        </p:sp>
      </p:grpSp>
      <p:grpSp>
        <p:nvGrpSpPr>
          <p:cNvPr id="116" name="Group 115">
            <a:extLst>
              <a:ext uri="{FF2B5EF4-FFF2-40B4-BE49-F238E27FC236}">
                <a16:creationId xmlns:a16="http://schemas.microsoft.com/office/drawing/2014/main" id="{9F736921-6692-4AB1-97BB-E415DF364A06}"/>
              </a:ext>
            </a:extLst>
          </p:cNvPr>
          <p:cNvGrpSpPr/>
          <p:nvPr/>
        </p:nvGrpSpPr>
        <p:grpSpPr>
          <a:xfrm>
            <a:off x="5693431" y="1795787"/>
            <a:ext cx="2342193" cy="3985718"/>
            <a:chOff x="7572821" y="133990"/>
            <a:chExt cx="523608" cy="891026"/>
          </a:xfrm>
          <a:solidFill>
            <a:schemeClr val="bg1"/>
          </a:solidFill>
        </p:grpSpPr>
        <p:pic>
          <p:nvPicPr>
            <p:cNvPr id="117" name="Picture 116">
              <a:extLst>
                <a:ext uri="{FF2B5EF4-FFF2-40B4-BE49-F238E27FC236}">
                  <a16:creationId xmlns:a16="http://schemas.microsoft.com/office/drawing/2014/main" id="{1346C358-0BC0-4302-933D-9FF6FE9FA0A2}"/>
                </a:ext>
              </a:extLst>
            </p:cNvPr>
            <p:cNvPicPr>
              <a:picLocks noChangeAspect="1"/>
            </p:cNvPicPr>
            <p:nvPr/>
          </p:nvPicPr>
          <p:blipFill rotWithShape="1">
            <a:blip r:embed="rId42" cstate="email">
              <a:extLst>
                <a:ext uri="{28A0092B-C50C-407E-A947-70E740481C1C}">
                  <a14:useLocalDpi xmlns:a14="http://schemas.microsoft.com/office/drawing/2010/main"/>
                </a:ext>
              </a:extLst>
            </a:blip>
            <a:srcRect/>
            <a:stretch/>
          </p:blipFill>
          <p:spPr>
            <a:xfrm>
              <a:off x="7572821" y="133990"/>
              <a:ext cx="523608" cy="771633"/>
            </a:xfrm>
            <a:prstGeom prst="rect">
              <a:avLst/>
            </a:prstGeom>
            <a:grpFill/>
          </p:spPr>
        </p:pic>
        <p:sp>
          <p:nvSpPr>
            <p:cNvPr id="118" name="TextBox 117">
              <a:extLst>
                <a:ext uri="{FF2B5EF4-FFF2-40B4-BE49-F238E27FC236}">
                  <a16:creationId xmlns:a16="http://schemas.microsoft.com/office/drawing/2014/main" id="{7DE319D7-A278-4B2C-AD83-0382FF55D690}"/>
                </a:ext>
              </a:extLst>
            </p:cNvPr>
            <p:cNvSpPr txBox="1"/>
            <p:nvPr/>
          </p:nvSpPr>
          <p:spPr>
            <a:xfrm>
              <a:off x="7721807" y="908048"/>
              <a:ext cx="225637" cy="116968"/>
            </a:xfrm>
            <a:prstGeom prst="rect">
              <a:avLst/>
            </a:prstGeom>
            <a:grpFill/>
          </p:spPr>
          <p:txBody>
            <a:bodyPr wrap="none" rtlCol="0">
              <a:spAutoFit/>
            </a:bodyPr>
            <a:lstStyle/>
            <a:p>
              <a:pPr algn="ctr"/>
              <a:r>
                <a:rPr lang="en-US" sz="1400" dirty="0"/>
                <a:t>Mendeleev</a:t>
              </a:r>
            </a:p>
            <a:p>
              <a:pPr algn="ctr"/>
              <a:r>
                <a:rPr lang="en-US" sz="1400" dirty="0"/>
                <a:t>~1870s</a:t>
              </a:r>
            </a:p>
          </p:txBody>
        </p:sp>
      </p:grpSp>
      <p:grpSp>
        <p:nvGrpSpPr>
          <p:cNvPr id="113" name="Group 112">
            <a:extLst>
              <a:ext uri="{FF2B5EF4-FFF2-40B4-BE49-F238E27FC236}">
                <a16:creationId xmlns:a16="http://schemas.microsoft.com/office/drawing/2014/main" id="{A2B06321-DB5E-4321-975C-65690FBB11AA}"/>
              </a:ext>
            </a:extLst>
          </p:cNvPr>
          <p:cNvGrpSpPr/>
          <p:nvPr/>
        </p:nvGrpSpPr>
        <p:grpSpPr>
          <a:xfrm>
            <a:off x="6055516" y="1959597"/>
            <a:ext cx="2342193" cy="3978615"/>
            <a:chOff x="8438901" y="135578"/>
            <a:chExt cx="523608" cy="889438"/>
          </a:xfrm>
          <a:solidFill>
            <a:schemeClr val="bg1"/>
          </a:solidFill>
        </p:grpSpPr>
        <p:pic>
          <p:nvPicPr>
            <p:cNvPr id="114" name="Picture 113">
              <a:extLst>
                <a:ext uri="{FF2B5EF4-FFF2-40B4-BE49-F238E27FC236}">
                  <a16:creationId xmlns:a16="http://schemas.microsoft.com/office/drawing/2014/main" id="{813624CF-4DB8-4118-8807-763EDDAA6B9E}"/>
                </a:ext>
              </a:extLst>
            </p:cNvPr>
            <p:cNvPicPr>
              <a:picLocks noChangeAspect="1"/>
            </p:cNvPicPr>
            <p:nvPr/>
          </p:nvPicPr>
          <p:blipFill rotWithShape="1">
            <a:blip r:embed="rId43" cstate="email">
              <a:extLst>
                <a:ext uri="{BEBA8EAE-BF5A-486C-A8C5-ECC9F3942E4B}">
                  <a14:imgProps xmlns:a14="http://schemas.microsoft.com/office/drawing/2010/main">
                    <a14:imgLayer r:embed="rId44">
                      <a14:imgEffect>
                        <a14:saturation sat="0"/>
                      </a14:imgEffect>
                    </a14:imgLayer>
                  </a14:imgProps>
                </a:ext>
                <a:ext uri="{28A0092B-C50C-407E-A947-70E740481C1C}">
                  <a14:useLocalDpi xmlns:a14="http://schemas.microsoft.com/office/drawing/2010/main"/>
                </a:ext>
              </a:extLst>
            </a:blip>
            <a:srcRect/>
            <a:stretch/>
          </p:blipFill>
          <p:spPr>
            <a:xfrm>
              <a:off x="8438901" y="135578"/>
              <a:ext cx="523608" cy="770045"/>
            </a:xfrm>
            <a:prstGeom prst="rect">
              <a:avLst/>
            </a:prstGeom>
            <a:grpFill/>
          </p:spPr>
        </p:pic>
        <p:sp>
          <p:nvSpPr>
            <p:cNvPr id="115" name="TextBox 114">
              <a:extLst>
                <a:ext uri="{FF2B5EF4-FFF2-40B4-BE49-F238E27FC236}">
                  <a16:creationId xmlns:a16="http://schemas.microsoft.com/office/drawing/2014/main" id="{8DC6A51E-F168-4FB3-A461-44FB18591691}"/>
                </a:ext>
              </a:extLst>
            </p:cNvPr>
            <p:cNvSpPr txBox="1"/>
            <p:nvPr/>
          </p:nvSpPr>
          <p:spPr>
            <a:xfrm>
              <a:off x="8621294" y="908048"/>
              <a:ext cx="158825" cy="116968"/>
            </a:xfrm>
            <a:prstGeom prst="rect">
              <a:avLst/>
            </a:prstGeom>
            <a:grpFill/>
          </p:spPr>
          <p:txBody>
            <a:bodyPr wrap="none" rtlCol="0">
              <a:spAutoFit/>
            </a:bodyPr>
            <a:lstStyle/>
            <a:p>
              <a:pPr algn="ctr"/>
              <a:r>
                <a:rPr lang="en-US" sz="1400" dirty="0"/>
                <a:t>Gibbs</a:t>
              </a:r>
            </a:p>
            <a:p>
              <a:pPr algn="ctr"/>
              <a:r>
                <a:rPr lang="en-US" sz="1400" dirty="0"/>
                <a:t>~1870s</a:t>
              </a:r>
            </a:p>
          </p:txBody>
        </p:sp>
      </p:grpSp>
      <p:grpSp>
        <p:nvGrpSpPr>
          <p:cNvPr id="122" name="Group 121">
            <a:extLst>
              <a:ext uri="{FF2B5EF4-FFF2-40B4-BE49-F238E27FC236}">
                <a16:creationId xmlns:a16="http://schemas.microsoft.com/office/drawing/2014/main" id="{898E2C9F-F673-41ED-B5F6-47E5DE27B742}"/>
              </a:ext>
            </a:extLst>
          </p:cNvPr>
          <p:cNvGrpSpPr/>
          <p:nvPr/>
        </p:nvGrpSpPr>
        <p:grpSpPr>
          <a:xfrm>
            <a:off x="6668187" y="707140"/>
            <a:ext cx="2342198" cy="4017533"/>
            <a:chOff x="2749235" y="2091852"/>
            <a:chExt cx="523609" cy="898138"/>
          </a:xfrm>
          <a:solidFill>
            <a:schemeClr val="bg1"/>
          </a:solidFill>
        </p:grpSpPr>
        <p:pic>
          <p:nvPicPr>
            <p:cNvPr id="123" name="Picture 122">
              <a:extLst>
                <a:ext uri="{FF2B5EF4-FFF2-40B4-BE49-F238E27FC236}">
                  <a16:creationId xmlns:a16="http://schemas.microsoft.com/office/drawing/2014/main" id="{EE5A5394-6F80-4456-B078-05D0B8B684BA}"/>
                </a:ext>
              </a:extLst>
            </p:cNvPr>
            <p:cNvPicPr>
              <a:picLocks noChangeAspect="1"/>
            </p:cNvPicPr>
            <p:nvPr/>
          </p:nvPicPr>
          <p:blipFill rotWithShape="1">
            <a:blip r:embed="rId45" cstate="screen">
              <a:extLst>
                <a:ext uri="{28A0092B-C50C-407E-A947-70E740481C1C}">
                  <a14:useLocalDpi xmlns:a14="http://schemas.microsoft.com/office/drawing/2010/main"/>
                </a:ext>
              </a:extLst>
            </a:blip>
            <a:srcRect/>
            <a:stretch/>
          </p:blipFill>
          <p:spPr>
            <a:xfrm>
              <a:off x="2749235" y="2091852"/>
              <a:ext cx="523609" cy="770045"/>
            </a:xfrm>
            <a:prstGeom prst="rect">
              <a:avLst/>
            </a:prstGeom>
            <a:grpFill/>
          </p:spPr>
        </p:pic>
        <p:sp>
          <p:nvSpPr>
            <p:cNvPr id="124" name="TextBox 123">
              <a:extLst>
                <a:ext uri="{FF2B5EF4-FFF2-40B4-BE49-F238E27FC236}">
                  <a16:creationId xmlns:a16="http://schemas.microsoft.com/office/drawing/2014/main" id="{5BA8F516-DC4D-43F7-A59C-C55D62ADDECA}"/>
                </a:ext>
              </a:extLst>
            </p:cNvPr>
            <p:cNvSpPr txBox="1"/>
            <p:nvPr/>
          </p:nvSpPr>
          <p:spPr>
            <a:xfrm>
              <a:off x="2924769" y="2873022"/>
              <a:ext cx="172543" cy="116968"/>
            </a:xfrm>
            <a:prstGeom prst="rect">
              <a:avLst/>
            </a:prstGeom>
            <a:grpFill/>
          </p:spPr>
          <p:txBody>
            <a:bodyPr wrap="none" rtlCol="0">
              <a:spAutoFit/>
            </a:bodyPr>
            <a:lstStyle/>
            <a:p>
              <a:pPr algn="ctr"/>
              <a:r>
                <a:rPr lang="en-US" sz="1400" dirty="0"/>
                <a:t>Midgley</a:t>
              </a:r>
            </a:p>
            <a:p>
              <a:pPr algn="ctr"/>
              <a:r>
                <a:rPr lang="en-US" sz="1400" dirty="0"/>
                <a:t>~1920s</a:t>
              </a:r>
            </a:p>
          </p:txBody>
        </p:sp>
      </p:grpSp>
      <p:grpSp>
        <p:nvGrpSpPr>
          <p:cNvPr id="119" name="Group 118">
            <a:extLst>
              <a:ext uri="{FF2B5EF4-FFF2-40B4-BE49-F238E27FC236}">
                <a16:creationId xmlns:a16="http://schemas.microsoft.com/office/drawing/2014/main" id="{309B310F-A699-4659-9C6B-304D8335090B}"/>
              </a:ext>
            </a:extLst>
          </p:cNvPr>
          <p:cNvGrpSpPr/>
          <p:nvPr/>
        </p:nvGrpSpPr>
        <p:grpSpPr>
          <a:xfrm>
            <a:off x="6412277" y="859012"/>
            <a:ext cx="2342197" cy="4017532"/>
            <a:chOff x="1855108" y="2091852"/>
            <a:chExt cx="523609" cy="898138"/>
          </a:xfrm>
          <a:solidFill>
            <a:schemeClr val="bg1"/>
          </a:solidFill>
        </p:grpSpPr>
        <p:pic>
          <p:nvPicPr>
            <p:cNvPr id="120" name="Picture 119">
              <a:extLst>
                <a:ext uri="{FF2B5EF4-FFF2-40B4-BE49-F238E27FC236}">
                  <a16:creationId xmlns:a16="http://schemas.microsoft.com/office/drawing/2014/main" id="{4366A6CE-C8B5-4F47-98B6-4333F4D3EAFF}"/>
                </a:ext>
              </a:extLst>
            </p:cNvPr>
            <p:cNvPicPr>
              <a:picLocks noChangeAspect="1"/>
            </p:cNvPicPr>
            <p:nvPr/>
          </p:nvPicPr>
          <p:blipFill rotWithShape="1">
            <a:blip r:embed="rId46" cstate="screen">
              <a:extLst>
                <a:ext uri="{28A0092B-C50C-407E-A947-70E740481C1C}">
                  <a14:useLocalDpi xmlns:a14="http://schemas.microsoft.com/office/drawing/2010/main"/>
                </a:ext>
              </a:extLst>
            </a:blip>
            <a:srcRect/>
            <a:stretch/>
          </p:blipFill>
          <p:spPr>
            <a:xfrm>
              <a:off x="1855108" y="2091852"/>
              <a:ext cx="523609" cy="770045"/>
            </a:xfrm>
            <a:prstGeom prst="rect">
              <a:avLst/>
            </a:prstGeom>
            <a:grpFill/>
          </p:spPr>
        </p:pic>
        <p:sp>
          <p:nvSpPr>
            <p:cNvPr id="121" name="TextBox 120">
              <a:extLst>
                <a:ext uri="{FF2B5EF4-FFF2-40B4-BE49-F238E27FC236}">
                  <a16:creationId xmlns:a16="http://schemas.microsoft.com/office/drawing/2014/main" id="{9EAADDEA-F3AB-40EC-9C16-3700B6F1CCB5}"/>
                </a:ext>
              </a:extLst>
            </p:cNvPr>
            <p:cNvSpPr txBox="1"/>
            <p:nvPr/>
          </p:nvSpPr>
          <p:spPr>
            <a:xfrm>
              <a:off x="2011627" y="2873022"/>
              <a:ext cx="210572" cy="116968"/>
            </a:xfrm>
            <a:prstGeom prst="rect">
              <a:avLst/>
            </a:prstGeom>
            <a:grpFill/>
          </p:spPr>
          <p:txBody>
            <a:bodyPr wrap="none" rtlCol="0">
              <a:spAutoFit/>
            </a:bodyPr>
            <a:lstStyle/>
            <a:p>
              <a:pPr algn="ctr"/>
              <a:r>
                <a:rPr lang="en-US" sz="1400" dirty="0"/>
                <a:t>Baekeland</a:t>
              </a:r>
            </a:p>
            <a:p>
              <a:pPr algn="ctr"/>
              <a:r>
                <a:rPr lang="en-US" sz="1400" dirty="0"/>
                <a:t>~1910s</a:t>
              </a:r>
            </a:p>
          </p:txBody>
        </p:sp>
      </p:grpSp>
      <p:grpSp>
        <p:nvGrpSpPr>
          <p:cNvPr id="125" name="Group 124">
            <a:extLst>
              <a:ext uri="{FF2B5EF4-FFF2-40B4-BE49-F238E27FC236}">
                <a16:creationId xmlns:a16="http://schemas.microsoft.com/office/drawing/2014/main" id="{E26F52ED-4631-4635-AB73-9F1017D79358}"/>
              </a:ext>
            </a:extLst>
          </p:cNvPr>
          <p:cNvGrpSpPr/>
          <p:nvPr/>
        </p:nvGrpSpPr>
        <p:grpSpPr>
          <a:xfrm>
            <a:off x="6417601" y="2116302"/>
            <a:ext cx="2306765" cy="3920394"/>
            <a:chOff x="1140997" y="2113567"/>
            <a:chExt cx="515688" cy="876423"/>
          </a:xfrm>
          <a:solidFill>
            <a:schemeClr val="bg1"/>
          </a:solidFill>
        </p:grpSpPr>
        <p:pic>
          <p:nvPicPr>
            <p:cNvPr id="126" name="Picture 125">
              <a:extLst>
                <a:ext uri="{FF2B5EF4-FFF2-40B4-BE49-F238E27FC236}">
                  <a16:creationId xmlns:a16="http://schemas.microsoft.com/office/drawing/2014/main" id="{44A8073C-A104-4E94-8B6B-CAE459180654}"/>
                </a:ext>
              </a:extLst>
            </p:cNvPr>
            <p:cNvPicPr>
              <a:picLocks noChangeAspect="1"/>
            </p:cNvPicPr>
            <p:nvPr/>
          </p:nvPicPr>
          <p:blipFill>
            <a:blip r:embed="rId47" cstate="print">
              <a:extLst>
                <a:ext uri="{BEBA8EAE-BF5A-486C-A8C5-ECC9F3942E4B}">
                  <a14:imgProps xmlns:a14="http://schemas.microsoft.com/office/drawing/2010/main">
                    <a14:imgLayer r:embed="rId48">
                      <a14:imgEffect>
                        <a14:saturation sat="0"/>
                      </a14:imgEffect>
                    </a14:imgLayer>
                  </a14:imgProps>
                </a:ext>
                <a:ext uri="{28A0092B-C50C-407E-A947-70E740481C1C}">
                  <a14:useLocalDpi xmlns:a14="http://schemas.microsoft.com/office/drawing/2010/main"/>
                </a:ext>
              </a:extLst>
            </a:blip>
            <a:stretch>
              <a:fillRect/>
            </a:stretch>
          </p:blipFill>
          <p:spPr>
            <a:xfrm>
              <a:off x="1140997" y="2113567"/>
              <a:ext cx="515688" cy="772738"/>
            </a:xfrm>
            <a:prstGeom prst="rect">
              <a:avLst/>
            </a:prstGeom>
            <a:grpFill/>
          </p:spPr>
        </p:pic>
        <p:sp>
          <p:nvSpPr>
            <p:cNvPr id="127" name="TextBox 126">
              <a:extLst>
                <a:ext uri="{FF2B5EF4-FFF2-40B4-BE49-F238E27FC236}">
                  <a16:creationId xmlns:a16="http://schemas.microsoft.com/office/drawing/2014/main" id="{E6876279-F350-4B02-9223-D378969D9EEF}"/>
                </a:ext>
              </a:extLst>
            </p:cNvPr>
            <p:cNvSpPr txBox="1"/>
            <p:nvPr/>
          </p:nvSpPr>
          <p:spPr>
            <a:xfrm>
              <a:off x="1319430" y="2873022"/>
              <a:ext cx="158825" cy="116968"/>
            </a:xfrm>
            <a:prstGeom prst="rect">
              <a:avLst/>
            </a:prstGeom>
            <a:grpFill/>
          </p:spPr>
          <p:txBody>
            <a:bodyPr wrap="none" rtlCol="0">
              <a:spAutoFit/>
            </a:bodyPr>
            <a:lstStyle/>
            <a:p>
              <a:pPr algn="ctr"/>
              <a:r>
                <a:rPr lang="en-US" sz="1400" dirty="0"/>
                <a:t>Curie</a:t>
              </a:r>
            </a:p>
            <a:p>
              <a:pPr algn="ctr"/>
              <a:r>
                <a:rPr lang="en-US" sz="1400" dirty="0"/>
                <a:t>~1900s</a:t>
              </a:r>
            </a:p>
          </p:txBody>
        </p:sp>
      </p:grpSp>
      <p:grpSp>
        <p:nvGrpSpPr>
          <p:cNvPr id="137" name="Group 136">
            <a:extLst>
              <a:ext uri="{FF2B5EF4-FFF2-40B4-BE49-F238E27FC236}">
                <a16:creationId xmlns:a16="http://schemas.microsoft.com/office/drawing/2014/main" id="{AD0683A9-9DC7-4635-AE36-2596E485E34E}"/>
              </a:ext>
            </a:extLst>
          </p:cNvPr>
          <p:cNvGrpSpPr/>
          <p:nvPr/>
        </p:nvGrpSpPr>
        <p:grpSpPr>
          <a:xfrm>
            <a:off x="6744258" y="2214788"/>
            <a:ext cx="2445317" cy="4024635"/>
            <a:chOff x="3538808" y="2090264"/>
            <a:chExt cx="546662" cy="899726"/>
          </a:xfrm>
          <a:solidFill>
            <a:schemeClr val="bg1"/>
          </a:solidFill>
        </p:grpSpPr>
        <p:pic>
          <p:nvPicPr>
            <p:cNvPr id="138" name="Picture 137">
              <a:extLst>
                <a:ext uri="{FF2B5EF4-FFF2-40B4-BE49-F238E27FC236}">
                  <a16:creationId xmlns:a16="http://schemas.microsoft.com/office/drawing/2014/main" id="{70450D1A-4990-4EB4-86D7-F61228468435}"/>
                </a:ext>
              </a:extLst>
            </p:cNvPr>
            <p:cNvPicPr>
              <a:picLocks noChangeAspect="1"/>
            </p:cNvPicPr>
            <p:nvPr/>
          </p:nvPicPr>
          <p:blipFill rotWithShape="1">
            <a:blip r:embed="rId49" cstate="email">
              <a:extLst>
                <a:ext uri="{BEBA8EAE-BF5A-486C-A8C5-ECC9F3942E4B}">
                  <a14:imgProps xmlns:a14="http://schemas.microsoft.com/office/drawing/2010/main">
                    <a14:imgLayer r:embed="rId50">
                      <a14:imgEffect>
                        <a14:saturation sat="0"/>
                      </a14:imgEffect>
                    </a14:imgLayer>
                  </a14:imgProps>
                </a:ext>
                <a:ext uri="{28A0092B-C50C-407E-A947-70E740481C1C}">
                  <a14:useLocalDpi xmlns:a14="http://schemas.microsoft.com/office/drawing/2010/main"/>
                </a:ext>
              </a:extLst>
            </a:blip>
            <a:srcRect/>
            <a:stretch/>
          </p:blipFill>
          <p:spPr>
            <a:xfrm>
              <a:off x="3538808" y="2090264"/>
              <a:ext cx="546662" cy="771633"/>
            </a:xfrm>
            <a:prstGeom prst="rect">
              <a:avLst/>
            </a:prstGeom>
            <a:grpFill/>
          </p:spPr>
        </p:pic>
        <p:sp>
          <p:nvSpPr>
            <p:cNvPr id="139" name="TextBox 138">
              <a:extLst>
                <a:ext uri="{FF2B5EF4-FFF2-40B4-BE49-F238E27FC236}">
                  <a16:creationId xmlns:a16="http://schemas.microsoft.com/office/drawing/2014/main" id="{FB4B2BEF-8797-49C2-91F4-C1EC9FE67457}"/>
                </a:ext>
              </a:extLst>
            </p:cNvPr>
            <p:cNvSpPr txBox="1"/>
            <p:nvPr/>
          </p:nvSpPr>
          <p:spPr>
            <a:xfrm>
              <a:off x="3716256" y="2873022"/>
              <a:ext cx="191765" cy="116968"/>
            </a:xfrm>
            <a:prstGeom prst="rect">
              <a:avLst/>
            </a:prstGeom>
            <a:grpFill/>
          </p:spPr>
          <p:txBody>
            <a:bodyPr wrap="none" rtlCol="0">
              <a:spAutoFit/>
            </a:bodyPr>
            <a:lstStyle/>
            <a:p>
              <a:pPr algn="ctr"/>
              <a:r>
                <a:rPr lang="en-US" sz="1400" dirty="0"/>
                <a:t>Hamilton</a:t>
              </a:r>
            </a:p>
            <a:p>
              <a:pPr algn="ctr"/>
              <a:r>
                <a:rPr lang="en-US" sz="1400" dirty="0"/>
                <a:t>~1920s</a:t>
              </a:r>
            </a:p>
          </p:txBody>
        </p:sp>
      </p:grpSp>
      <p:grpSp>
        <p:nvGrpSpPr>
          <p:cNvPr id="134" name="Group 133">
            <a:extLst>
              <a:ext uri="{FF2B5EF4-FFF2-40B4-BE49-F238E27FC236}">
                <a16:creationId xmlns:a16="http://schemas.microsoft.com/office/drawing/2014/main" id="{7B2CDB07-9928-4915-81EF-AA2DCCADC9D3}"/>
              </a:ext>
            </a:extLst>
          </p:cNvPr>
          <p:cNvGrpSpPr/>
          <p:nvPr/>
        </p:nvGrpSpPr>
        <p:grpSpPr>
          <a:xfrm>
            <a:off x="7209467" y="2417513"/>
            <a:ext cx="2445313" cy="4031354"/>
            <a:chOff x="5111505" y="2088762"/>
            <a:chExt cx="546661" cy="901228"/>
          </a:xfrm>
          <a:solidFill>
            <a:schemeClr val="bg1"/>
          </a:solidFill>
        </p:grpSpPr>
        <p:pic>
          <p:nvPicPr>
            <p:cNvPr id="135" name="Picture 134">
              <a:extLst>
                <a:ext uri="{FF2B5EF4-FFF2-40B4-BE49-F238E27FC236}">
                  <a16:creationId xmlns:a16="http://schemas.microsoft.com/office/drawing/2014/main" id="{DAB7FFE9-23C0-47D3-86B5-3D86784FB885}"/>
                </a:ext>
              </a:extLst>
            </p:cNvPr>
            <p:cNvPicPr>
              <a:picLocks noChangeAspect="1"/>
            </p:cNvPicPr>
            <p:nvPr/>
          </p:nvPicPr>
          <p:blipFill>
            <a:blip r:embed="rId51" cstate="print">
              <a:extLst>
                <a:ext uri="{28A0092B-C50C-407E-A947-70E740481C1C}">
                  <a14:useLocalDpi xmlns:a14="http://schemas.microsoft.com/office/drawing/2010/main"/>
                </a:ext>
              </a:extLst>
            </a:blip>
            <a:stretch>
              <a:fillRect/>
            </a:stretch>
          </p:blipFill>
          <p:spPr>
            <a:xfrm>
              <a:off x="5111505" y="2088762"/>
              <a:ext cx="546661" cy="773135"/>
            </a:xfrm>
            <a:prstGeom prst="rect">
              <a:avLst/>
            </a:prstGeom>
            <a:grpFill/>
          </p:spPr>
        </p:pic>
        <p:sp>
          <p:nvSpPr>
            <p:cNvPr id="136" name="TextBox 135">
              <a:extLst>
                <a:ext uri="{FF2B5EF4-FFF2-40B4-BE49-F238E27FC236}">
                  <a16:creationId xmlns:a16="http://schemas.microsoft.com/office/drawing/2014/main" id="{47612165-BB05-4FE2-80FC-65BFE0B6ACEA}"/>
                </a:ext>
              </a:extLst>
            </p:cNvPr>
            <p:cNvSpPr txBox="1"/>
            <p:nvPr/>
          </p:nvSpPr>
          <p:spPr>
            <a:xfrm>
              <a:off x="5305424" y="2873022"/>
              <a:ext cx="158825" cy="116968"/>
            </a:xfrm>
            <a:prstGeom prst="rect">
              <a:avLst/>
            </a:prstGeom>
            <a:grpFill/>
          </p:spPr>
          <p:txBody>
            <a:bodyPr wrap="none" rtlCol="0">
              <a:spAutoFit/>
            </a:bodyPr>
            <a:lstStyle/>
            <a:p>
              <a:pPr algn="ctr"/>
              <a:r>
                <a:rPr lang="en-US" sz="1400" dirty="0"/>
                <a:t>Cori</a:t>
              </a:r>
            </a:p>
            <a:p>
              <a:pPr algn="ctr"/>
              <a:r>
                <a:rPr lang="en-US" sz="1400" dirty="0"/>
                <a:t>~1930s</a:t>
              </a:r>
            </a:p>
          </p:txBody>
        </p:sp>
      </p:grpSp>
      <p:grpSp>
        <p:nvGrpSpPr>
          <p:cNvPr id="128" name="Group 127">
            <a:extLst>
              <a:ext uri="{FF2B5EF4-FFF2-40B4-BE49-F238E27FC236}">
                <a16:creationId xmlns:a16="http://schemas.microsoft.com/office/drawing/2014/main" id="{45328A52-91F3-44A5-886B-A423EDF8E6E9}"/>
              </a:ext>
            </a:extLst>
          </p:cNvPr>
          <p:cNvGrpSpPr/>
          <p:nvPr/>
        </p:nvGrpSpPr>
        <p:grpSpPr>
          <a:xfrm>
            <a:off x="7674672" y="2626958"/>
            <a:ext cx="2306765" cy="4008254"/>
            <a:chOff x="6683716" y="2093926"/>
            <a:chExt cx="515688" cy="896064"/>
          </a:xfrm>
          <a:solidFill>
            <a:schemeClr val="bg1"/>
          </a:solidFill>
        </p:grpSpPr>
        <p:pic>
          <p:nvPicPr>
            <p:cNvPr id="129" name="Picture 128">
              <a:extLst>
                <a:ext uri="{FF2B5EF4-FFF2-40B4-BE49-F238E27FC236}">
                  <a16:creationId xmlns:a16="http://schemas.microsoft.com/office/drawing/2014/main" id="{41830BDD-EC9A-4084-9EE5-DD5DB0A8613A}"/>
                </a:ext>
              </a:extLst>
            </p:cNvPr>
            <p:cNvPicPr>
              <a:picLocks noChangeAspect="1"/>
            </p:cNvPicPr>
            <p:nvPr/>
          </p:nvPicPr>
          <p:blipFill rotWithShape="1">
            <a:blip r:embed="rId52" cstate="email">
              <a:extLst>
                <a:ext uri="{28A0092B-C50C-407E-A947-70E740481C1C}">
                  <a14:useLocalDpi xmlns:a14="http://schemas.microsoft.com/office/drawing/2010/main"/>
                </a:ext>
              </a:extLst>
            </a:blip>
            <a:srcRect/>
            <a:stretch/>
          </p:blipFill>
          <p:spPr>
            <a:xfrm>
              <a:off x="6683716" y="2093926"/>
              <a:ext cx="515688" cy="767971"/>
            </a:xfrm>
            <a:prstGeom prst="rect">
              <a:avLst/>
            </a:prstGeom>
            <a:grpFill/>
          </p:spPr>
        </p:pic>
        <p:sp>
          <p:nvSpPr>
            <p:cNvPr id="130" name="TextBox 129">
              <a:extLst>
                <a:ext uri="{FF2B5EF4-FFF2-40B4-BE49-F238E27FC236}">
                  <a16:creationId xmlns:a16="http://schemas.microsoft.com/office/drawing/2014/main" id="{9D6AB4A8-2684-442D-8D7A-0730197621E5}"/>
                </a:ext>
              </a:extLst>
            </p:cNvPr>
            <p:cNvSpPr txBox="1"/>
            <p:nvPr/>
          </p:nvSpPr>
          <p:spPr>
            <a:xfrm>
              <a:off x="6855927" y="2873022"/>
              <a:ext cx="171267" cy="116968"/>
            </a:xfrm>
            <a:prstGeom prst="rect">
              <a:avLst/>
            </a:prstGeom>
            <a:grpFill/>
          </p:spPr>
          <p:txBody>
            <a:bodyPr wrap="none" rtlCol="0">
              <a:spAutoFit/>
            </a:bodyPr>
            <a:lstStyle/>
            <a:p>
              <a:pPr algn="ctr"/>
              <a:r>
                <a:rPr lang="en-US" sz="1400" dirty="0"/>
                <a:t>Franklin</a:t>
              </a:r>
            </a:p>
            <a:p>
              <a:pPr algn="ctr"/>
              <a:r>
                <a:rPr lang="en-US" sz="1400" dirty="0"/>
                <a:t>~1950s</a:t>
              </a:r>
            </a:p>
          </p:txBody>
        </p:sp>
      </p:grpSp>
      <p:grpSp>
        <p:nvGrpSpPr>
          <p:cNvPr id="149" name="Group 148">
            <a:extLst>
              <a:ext uri="{FF2B5EF4-FFF2-40B4-BE49-F238E27FC236}">
                <a16:creationId xmlns:a16="http://schemas.microsoft.com/office/drawing/2014/main" id="{F2694109-DB9C-4EA4-B96E-A291F9E62028}"/>
              </a:ext>
            </a:extLst>
          </p:cNvPr>
          <p:cNvGrpSpPr/>
          <p:nvPr/>
        </p:nvGrpSpPr>
        <p:grpSpPr>
          <a:xfrm>
            <a:off x="7557244" y="249640"/>
            <a:ext cx="2306765" cy="3939569"/>
            <a:chOff x="8343284" y="309026"/>
            <a:chExt cx="515688" cy="880709"/>
          </a:xfrm>
          <a:solidFill>
            <a:schemeClr val="bg1"/>
          </a:solidFill>
        </p:grpSpPr>
        <p:pic>
          <p:nvPicPr>
            <p:cNvPr id="150" name="Picture 149">
              <a:extLst>
                <a:ext uri="{FF2B5EF4-FFF2-40B4-BE49-F238E27FC236}">
                  <a16:creationId xmlns:a16="http://schemas.microsoft.com/office/drawing/2014/main" id="{105607C1-A48C-4C78-AA96-67C98DA7C5E9}"/>
                </a:ext>
              </a:extLst>
            </p:cNvPr>
            <p:cNvPicPr>
              <a:picLocks noChangeAspect="1"/>
            </p:cNvPicPr>
            <p:nvPr/>
          </p:nvPicPr>
          <p:blipFill rotWithShape="1">
            <a:blip r:embed="rId53" cstate="email">
              <a:extLst>
                <a:ext uri="{BEBA8EAE-BF5A-486C-A8C5-ECC9F3942E4B}">
                  <a14:imgProps xmlns:a14="http://schemas.microsoft.com/office/drawing/2010/main">
                    <a14:imgLayer r:embed="rId54">
                      <a14:imgEffect>
                        <a14:saturation sat="0"/>
                      </a14:imgEffect>
                    </a14:imgLayer>
                  </a14:imgProps>
                </a:ext>
                <a:ext uri="{28A0092B-C50C-407E-A947-70E740481C1C}">
                  <a14:useLocalDpi xmlns:a14="http://schemas.microsoft.com/office/drawing/2010/main"/>
                </a:ext>
              </a:extLst>
            </a:blip>
            <a:srcRect/>
            <a:stretch/>
          </p:blipFill>
          <p:spPr>
            <a:xfrm>
              <a:off x="8343284" y="309026"/>
              <a:ext cx="515688" cy="758396"/>
            </a:xfrm>
            <a:prstGeom prst="rect">
              <a:avLst/>
            </a:prstGeom>
            <a:grpFill/>
          </p:spPr>
        </p:pic>
        <p:sp>
          <p:nvSpPr>
            <p:cNvPr id="151" name="TextBox 150">
              <a:extLst>
                <a:ext uri="{FF2B5EF4-FFF2-40B4-BE49-F238E27FC236}">
                  <a16:creationId xmlns:a16="http://schemas.microsoft.com/office/drawing/2014/main" id="{B4849EFB-4F6B-4418-912D-EED82C057464}"/>
                </a:ext>
              </a:extLst>
            </p:cNvPr>
            <p:cNvSpPr txBox="1"/>
            <p:nvPr/>
          </p:nvSpPr>
          <p:spPr>
            <a:xfrm>
              <a:off x="8521715" y="1072767"/>
              <a:ext cx="158825" cy="116968"/>
            </a:xfrm>
            <a:prstGeom prst="rect">
              <a:avLst/>
            </a:prstGeom>
            <a:grpFill/>
          </p:spPr>
          <p:txBody>
            <a:bodyPr wrap="none" rtlCol="0">
              <a:spAutoFit/>
            </a:bodyPr>
            <a:lstStyle/>
            <a:p>
              <a:pPr algn="ctr"/>
              <a:r>
                <a:rPr lang="en-US" sz="1400" dirty="0" err="1"/>
                <a:t>Kwolek</a:t>
              </a:r>
              <a:endParaRPr lang="en-US" sz="1400" dirty="0"/>
            </a:p>
            <a:p>
              <a:pPr algn="ctr"/>
              <a:r>
                <a:rPr lang="en-US" sz="1400" dirty="0"/>
                <a:t>~1950s</a:t>
              </a:r>
            </a:p>
          </p:txBody>
        </p:sp>
      </p:grpSp>
      <p:grpSp>
        <p:nvGrpSpPr>
          <p:cNvPr id="146" name="Group 145">
            <a:extLst>
              <a:ext uri="{FF2B5EF4-FFF2-40B4-BE49-F238E27FC236}">
                <a16:creationId xmlns:a16="http://schemas.microsoft.com/office/drawing/2014/main" id="{0E2FA6D3-7849-4F83-B278-A7F1034DCF35}"/>
              </a:ext>
            </a:extLst>
          </p:cNvPr>
          <p:cNvGrpSpPr/>
          <p:nvPr/>
        </p:nvGrpSpPr>
        <p:grpSpPr>
          <a:xfrm>
            <a:off x="7198217" y="323548"/>
            <a:ext cx="2445313" cy="4017286"/>
            <a:chOff x="7901373" y="602015"/>
            <a:chExt cx="546661" cy="898083"/>
          </a:xfrm>
          <a:solidFill>
            <a:schemeClr val="bg1"/>
          </a:solidFill>
        </p:grpSpPr>
        <p:pic>
          <p:nvPicPr>
            <p:cNvPr id="147" name="Picture 146">
              <a:extLst>
                <a:ext uri="{FF2B5EF4-FFF2-40B4-BE49-F238E27FC236}">
                  <a16:creationId xmlns:a16="http://schemas.microsoft.com/office/drawing/2014/main" id="{F3CC446C-82D7-4D26-8825-F784896D37F0}"/>
                </a:ext>
              </a:extLst>
            </p:cNvPr>
            <p:cNvPicPr>
              <a:picLocks noChangeAspect="1"/>
            </p:cNvPicPr>
            <p:nvPr/>
          </p:nvPicPr>
          <p:blipFill>
            <a:blip r:embed="rId55" cstate="print">
              <a:extLst>
                <a:ext uri="{28A0092B-C50C-407E-A947-70E740481C1C}">
                  <a14:useLocalDpi xmlns:a14="http://schemas.microsoft.com/office/drawing/2010/main"/>
                </a:ext>
              </a:extLst>
            </a:blip>
            <a:stretch>
              <a:fillRect/>
            </a:stretch>
          </p:blipFill>
          <p:spPr>
            <a:xfrm>
              <a:off x="7901373" y="602015"/>
              <a:ext cx="546661" cy="773135"/>
            </a:xfrm>
            <a:prstGeom prst="rect">
              <a:avLst/>
            </a:prstGeom>
            <a:grpFill/>
          </p:spPr>
        </p:pic>
        <p:sp>
          <p:nvSpPr>
            <p:cNvPr id="148" name="TextBox 147">
              <a:extLst>
                <a:ext uri="{FF2B5EF4-FFF2-40B4-BE49-F238E27FC236}">
                  <a16:creationId xmlns:a16="http://schemas.microsoft.com/office/drawing/2014/main" id="{A05D29CD-9565-42D1-8DAA-927AF69F6F56}"/>
                </a:ext>
              </a:extLst>
            </p:cNvPr>
            <p:cNvSpPr txBox="1"/>
            <p:nvPr/>
          </p:nvSpPr>
          <p:spPr>
            <a:xfrm>
              <a:off x="8064199" y="1383130"/>
              <a:ext cx="221007" cy="116968"/>
            </a:xfrm>
            <a:prstGeom prst="rect">
              <a:avLst/>
            </a:prstGeom>
            <a:grpFill/>
          </p:spPr>
          <p:txBody>
            <a:bodyPr wrap="none" rtlCol="0">
              <a:spAutoFit/>
            </a:bodyPr>
            <a:lstStyle/>
            <a:p>
              <a:pPr algn="ctr"/>
              <a:r>
                <a:rPr lang="en-US" sz="1400" dirty="0"/>
                <a:t>Woodward</a:t>
              </a:r>
            </a:p>
            <a:p>
              <a:pPr algn="ctr"/>
              <a:r>
                <a:rPr lang="en-US" sz="1400" dirty="0"/>
                <a:t>~1950s</a:t>
              </a:r>
            </a:p>
          </p:txBody>
        </p:sp>
      </p:grpSp>
      <p:grpSp>
        <p:nvGrpSpPr>
          <p:cNvPr id="143" name="Group 142">
            <a:extLst>
              <a:ext uri="{FF2B5EF4-FFF2-40B4-BE49-F238E27FC236}">
                <a16:creationId xmlns:a16="http://schemas.microsoft.com/office/drawing/2014/main" id="{04DD34E2-5BF8-4357-854B-08B84B8AF884}"/>
              </a:ext>
            </a:extLst>
          </p:cNvPr>
          <p:cNvGrpSpPr/>
          <p:nvPr/>
        </p:nvGrpSpPr>
        <p:grpSpPr>
          <a:xfrm>
            <a:off x="6924100" y="475175"/>
            <a:ext cx="2360403" cy="4097625"/>
            <a:chOff x="5806684" y="2073947"/>
            <a:chExt cx="527679" cy="916043"/>
          </a:xfrm>
          <a:solidFill>
            <a:schemeClr val="bg1"/>
          </a:solidFill>
        </p:grpSpPr>
        <p:pic>
          <p:nvPicPr>
            <p:cNvPr id="144" name="Picture 143">
              <a:extLst>
                <a:ext uri="{FF2B5EF4-FFF2-40B4-BE49-F238E27FC236}">
                  <a16:creationId xmlns:a16="http://schemas.microsoft.com/office/drawing/2014/main" id="{0702B2F2-A7EE-4B0C-AF1F-E3D1787E36B6}"/>
                </a:ext>
              </a:extLst>
            </p:cNvPr>
            <p:cNvPicPr>
              <a:picLocks noChangeAspect="1"/>
            </p:cNvPicPr>
            <p:nvPr/>
          </p:nvPicPr>
          <p:blipFill rotWithShape="1">
            <a:blip r:embed="rId56" cstate="email">
              <a:extLst>
                <a:ext uri="{28A0092B-C50C-407E-A947-70E740481C1C}">
                  <a14:useLocalDpi xmlns:a14="http://schemas.microsoft.com/office/drawing/2010/main"/>
                </a:ext>
              </a:extLst>
            </a:blip>
            <a:srcRect/>
            <a:stretch/>
          </p:blipFill>
          <p:spPr>
            <a:xfrm>
              <a:off x="5806684" y="2073947"/>
              <a:ext cx="527679" cy="787950"/>
            </a:xfrm>
            <a:prstGeom prst="rect">
              <a:avLst/>
            </a:prstGeom>
            <a:grpFill/>
          </p:spPr>
        </p:pic>
        <p:sp>
          <p:nvSpPr>
            <p:cNvPr id="145" name="TextBox 144">
              <a:extLst>
                <a:ext uri="{FF2B5EF4-FFF2-40B4-BE49-F238E27FC236}">
                  <a16:creationId xmlns:a16="http://schemas.microsoft.com/office/drawing/2014/main" id="{7467BCD6-7FBA-45A2-ADDA-FD5C2E028CF0}"/>
                </a:ext>
              </a:extLst>
            </p:cNvPr>
            <p:cNvSpPr txBox="1"/>
            <p:nvPr/>
          </p:nvSpPr>
          <p:spPr>
            <a:xfrm>
              <a:off x="5970276" y="2873022"/>
              <a:ext cx="200495" cy="116968"/>
            </a:xfrm>
            <a:prstGeom prst="rect">
              <a:avLst/>
            </a:prstGeom>
            <a:grpFill/>
          </p:spPr>
          <p:txBody>
            <a:bodyPr wrap="none" rtlCol="0">
              <a:spAutoFit/>
            </a:bodyPr>
            <a:lstStyle/>
            <a:p>
              <a:pPr algn="ctr"/>
              <a:r>
                <a:rPr lang="en-US" sz="1400" dirty="0"/>
                <a:t>Carothers</a:t>
              </a:r>
            </a:p>
            <a:p>
              <a:pPr algn="ctr"/>
              <a:r>
                <a:rPr lang="en-US" sz="1400" dirty="0"/>
                <a:t>~1930s</a:t>
              </a:r>
            </a:p>
          </p:txBody>
        </p:sp>
      </p:grpSp>
      <p:grpSp>
        <p:nvGrpSpPr>
          <p:cNvPr id="131" name="Group 130">
            <a:extLst>
              <a:ext uri="{FF2B5EF4-FFF2-40B4-BE49-F238E27FC236}">
                <a16:creationId xmlns:a16="http://schemas.microsoft.com/office/drawing/2014/main" id="{AB0F553A-F6B2-41C0-980C-1BE891F8C88E}"/>
              </a:ext>
            </a:extLst>
          </p:cNvPr>
          <p:cNvGrpSpPr/>
          <p:nvPr/>
        </p:nvGrpSpPr>
        <p:grpSpPr>
          <a:xfrm>
            <a:off x="7777720" y="90665"/>
            <a:ext cx="2306760" cy="4024635"/>
            <a:chOff x="7576782" y="2090264"/>
            <a:chExt cx="515687" cy="899726"/>
          </a:xfrm>
          <a:solidFill>
            <a:schemeClr val="bg1"/>
          </a:solidFill>
        </p:grpSpPr>
        <p:pic>
          <p:nvPicPr>
            <p:cNvPr id="132" name="Picture 131">
              <a:extLst>
                <a:ext uri="{FF2B5EF4-FFF2-40B4-BE49-F238E27FC236}">
                  <a16:creationId xmlns:a16="http://schemas.microsoft.com/office/drawing/2014/main" id="{9AC299AC-229E-4A97-ADFF-7ACA18D34A86}"/>
                </a:ext>
              </a:extLst>
            </p:cNvPr>
            <p:cNvPicPr>
              <a:picLocks noChangeAspect="1"/>
            </p:cNvPicPr>
            <p:nvPr/>
          </p:nvPicPr>
          <p:blipFill rotWithShape="1">
            <a:blip r:embed="rId57" cstate="email">
              <a:extLst>
                <a:ext uri="{28A0092B-C50C-407E-A947-70E740481C1C}">
                  <a14:useLocalDpi xmlns:a14="http://schemas.microsoft.com/office/drawing/2010/main"/>
                </a:ext>
              </a:extLst>
            </a:blip>
            <a:srcRect/>
            <a:stretch/>
          </p:blipFill>
          <p:spPr>
            <a:xfrm>
              <a:off x="7576782" y="2090264"/>
              <a:ext cx="515687" cy="771633"/>
            </a:xfrm>
            <a:prstGeom prst="rect">
              <a:avLst/>
            </a:prstGeom>
            <a:grpFill/>
          </p:spPr>
        </p:pic>
        <p:sp>
          <p:nvSpPr>
            <p:cNvPr id="133" name="TextBox 132">
              <a:extLst>
                <a:ext uri="{FF2B5EF4-FFF2-40B4-BE49-F238E27FC236}">
                  <a16:creationId xmlns:a16="http://schemas.microsoft.com/office/drawing/2014/main" id="{2DC73262-92EF-4A6D-A08B-AF10C15E2880}"/>
                </a:ext>
              </a:extLst>
            </p:cNvPr>
            <p:cNvSpPr txBox="1"/>
            <p:nvPr/>
          </p:nvSpPr>
          <p:spPr>
            <a:xfrm>
              <a:off x="7741058" y="2873022"/>
              <a:ext cx="187135" cy="116968"/>
            </a:xfrm>
            <a:prstGeom prst="rect">
              <a:avLst/>
            </a:prstGeom>
            <a:grpFill/>
          </p:spPr>
          <p:txBody>
            <a:bodyPr wrap="none" rtlCol="0">
              <a:spAutoFit/>
            </a:bodyPr>
            <a:lstStyle/>
            <a:p>
              <a:pPr algn="ctr"/>
              <a:r>
                <a:rPr lang="en-US" sz="1400" dirty="0"/>
                <a:t>Sherman</a:t>
              </a:r>
            </a:p>
            <a:p>
              <a:pPr algn="ctr"/>
              <a:r>
                <a:rPr lang="en-US" sz="1400" dirty="0"/>
                <a:t>~1970s</a:t>
              </a:r>
            </a:p>
          </p:txBody>
        </p:sp>
      </p:grpSp>
      <p:grpSp>
        <p:nvGrpSpPr>
          <p:cNvPr id="140" name="Group 139">
            <a:extLst>
              <a:ext uri="{FF2B5EF4-FFF2-40B4-BE49-F238E27FC236}">
                <a16:creationId xmlns:a16="http://schemas.microsoft.com/office/drawing/2014/main" id="{89BAB659-D995-4E8E-9681-549C905F329A}"/>
              </a:ext>
            </a:extLst>
          </p:cNvPr>
          <p:cNvGrpSpPr/>
          <p:nvPr/>
        </p:nvGrpSpPr>
        <p:grpSpPr>
          <a:xfrm>
            <a:off x="8001329" y="2813301"/>
            <a:ext cx="2445318" cy="4031274"/>
            <a:chOff x="8427374" y="2088780"/>
            <a:chExt cx="546662" cy="901210"/>
          </a:xfrm>
          <a:solidFill>
            <a:schemeClr val="bg1"/>
          </a:solidFill>
        </p:grpSpPr>
        <p:pic>
          <p:nvPicPr>
            <p:cNvPr id="141" name="Picture 140">
              <a:extLst>
                <a:ext uri="{FF2B5EF4-FFF2-40B4-BE49-F238E27FC236}">
                  <a16:creationId xmlns:a16="http://schemas.microsoft.com/office/drawing/2014/main" id="{6A60D12D-898D-4C14-BCD6-E035328ECC20}"/>
                </a:ext>
              </a:extLst>
            </p:cNvPr>
            <p:cNvPicPr>
              <a:picLocks noChangeAspect="1"/>
            </p:cNvPicPr>
            <p:nvPr/>
          </p:nvPicPr>
          <p:blipFill rotWithShape="1">
            <a:blip r:embed="rId58" cstate="screen">
              <a:extLst>
                <a:ext uri="{28A0092B-C50C-407E-A947-70E740481C1C}">
                  <a14:useLocalDpi xmlns:a14="http://schemas.microsoft.com/office/drawing/2010/main"/>
                </a:ext>
              </a:extLst>
            </a:blip>
            <a:srcRect/>
            <a:stretch/>
          </p:blipFill>
          <p:spPr>
            <a:xfrm>
              <a:off x="8427374" y="2088780"/>
              <a:ext cx="546662" cy="773117"/>
            </a:xfrm>
            <a:prstGeom prst="rect">
              <a:avLst/>
            </a:prstGeom>
            <a:grpFill/>
          </p:spPr>
        </p:pic>
        <p:sp>
          <p:nvSpPr>
            <p:cNvPr id="142" name="TextBox 141">
              <a:extLst>
                <a:ext uri="{FF2B5EF4-FFF2-40B4-BE49-F238E27FC236}">
                  <a16:creationId xmlns:a16="http://schemas.microsoft.com/office/drawing/2014/main" id="{4B991E20-61E0-4D99-80B1-85806C2E360A}"/>
                </a:ext>
              </a:extLst>
            </p:cNvPr>
            <p:cNvSpPr txBox="1"/>
            <p:nvPr/>
          </p:nvSpPr>
          <p:spPr>
            <a:xfrm>
              <a:off x="8621294" y="2873022"/>
              <a:ext cx="158825" cy="116968"/>
            </a:xfrm>
            <a:prstGeom prst="rect">
              <a:avLst/>
            </a:prstGeom>
            <a:grpFill/>
          </p:spPr>
          <p:txBody>
            <a:bodyPr wrap="none" rtlCol="0">
              <a:spAutoFit/>
            </a:bodyPr>
            <a:lstStyle/>
            <a:p>
              <a:pPr algn="ctr"/>
              <a:r>
                <a:rPr lang="en-US" sz="1400" dirty="0"/>
                <a:t>Carson</a:t>
              </a:r>
            </a:p>
            <a:p>
              <a:pPr algn="ctr"/>
              <a:r>
                <a:rPr lang="en-US" sz="1400" dirty="0"/>
                <a:t>~1960s</a:t>
              </a:r>
            </a:p>
          </p:txBody>
        </p:sp>
      </p:grpSp>
      <p:grpSp>
        <p:nvGrpSpPr>
          <p:cNvPr id="175" name="Group 174">
            <a:extLst>
              <a:ext uri="{FF2B5EF4-FFF2-40B4-BE49-F238E27FC236}">
                <a16:creationId xmlns:a16="http://schemas.microsoft.com/office/drawing/2014/main" id="{F8E76D7E-7037-481D-9858-07726B205485}"/>
              </a:ext>
            </a:extLst>
          </p:cNvPr>
          <p:cNvGrpSpPr/>
          <p:nvPr/>
        </p:nvGrpSpPr>
        <p:grpSpPr>
          <a:xfrm>
            <a:off x="9811689" y="-4000"/>
            <a:ext cx="833777" cy="6858000"/>
            <a:chOff x="8287688" y="112008"/>
            <a:chExt cx="833777" cy="6858000"/>
          </a:xfrm>
        </p:grpSpPr>
        <p:sp>
          <p:nvSpPr>
            <p:cNvPr id="177" name="Rectangle 176">
              <a:extLst>
                <a:ext uri="{FF2B5EF4-FFF2-40B4-BE49-F238E27FC236}">
                  <a16:creationId xmlns:a16="http://schemas.microsoft.com/office/drawing/2014/main" id="{4DB7B19D-0E51-4716-8E59-9060A6C2DBF6}"/>
                </a:ext>
              </a:extLst>
            </p:cNvPr>
            <p:cNvSpPr/>
            <p:nvPr/>
          </p:nvSpPr>
          <p:spPr>
            <a:xfrm>
              <a:off x="8674227" y="112008"/>
              <a:ext cx="447238" cy="6858000"/>
            </a:xfrm>
            <a:prstGeom prst="rect">
              <a:avLst/>
            </a:prstGeom>
            <a:gradFill flip="none" rotWithShape="1">
              <a:gsLst>
                <a:gs pos="0">
                  <a:schemeClr val="accent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Arrow: Bent 175">
              <a:extLst>
                <a:ext uri="{FF2B5EF4-FFF2-40B4-BE49-F238E27FC236}">
                  <a16:creationId xmlns:a16="http://schemas.microsoft.com/office/drawing/2014/main" id="{5E5C8086-C365-4A02-90E0-517B8B14AA6F}"/>
                </a:ext>
              </a:extLst>
            </p:cNvPr>
            <p:cNvSpPr/>
            <p:nvPr/>
          </p:nvSpPr>
          <p:spPr>
            <a:xfrm>
              <a:off x="8287688" y="3901902"/>
              <a:ext cx="309608" cy="1754897"/>
            </a:xfrm>
            <a:prstGeom prst="bentArrow">
              <a:avLst/>
            </a:prstGeom>
            <a:solidFill>
              <a:srgbClr val="00B050"/>
            </a:solidFill>
            <a:ln>
              <a:solidFill>
                <a:srgbClr val="00B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8" name="Straight Connector 177">
              <a:extLst>
                <a:ext uri="{FF2B5EF4-FFF2-40B4-BE49-F238E27FC236}">
                  <a16:creationId xmlns:a16="http://schemas.microsoft.com/office/drawing/2014/main" id="{A7EF32D7-8F78-4A33-8250-4C86EAC3F717}"/>
                </a:ext>
              </a:extLst>
            </p:cNvPr>
            <p:cNvCxnSpPr>
              <a:cxnSpLocks/>
            </p:cNvCxnSpPr>
            <p:nvPr/>
          </p:nvCxnSpPr>
          <p:spPr>
            <a:xfrm flipH="1">
              <a:off x="8645575" y="112008"/>
              <a:ext cx="42251" cy="6858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C9D1DCBA-FB28-45C5-BAE6-35813475895D}"/>
                </a:ext>
              </a:extLst>
            </p:cNvPr>
            <p:cNvSpPr txBox="1"/>
            <p:nvPr/>
          </p:nvSpPr>
          <p:spPr>
            <a:xfrm rot="16200000">
              <a:off x="7927486" y="939772"/>
              <a:ext cx="1908536" cy="461665"/>
            </a:xfrm>
            <a:prstGeom prst="rect">
              <a:avLst/>
            </a:prstGeom>
            <a:noFill/>
            <a:ln>
              <a:noFill/>
            </a:ln>
          </p:spPr>
          <p:txBody>
            <a:bodyPr wrap="none" rtlCol="0">
              <a:spAutoFit/>
            </a:bodyPr>
            <a:lstStyle/>
            <a:p>
              <a:pPr algn="ctr"/>
              <a:r>
                <a:rPr lang="en-US" sz="2400" b="1" i="1" dirty="0">
                  <a:solidFill>
                    <a:srgbClr val="00B050"/>
                  </a:solidFill>
                  <a:effectLst>
                    <a:outerShdw blurRad="38100" dist="38100" dir="2700000" algn="tl">
                      <a:srgbClr val="000000">
                        <a:alpha val="43137"/>
                      </a:srgbClr>
                    </a:outerShdw>
                  </a:effectLst>
                </a:rPr>
                <a:t>Third Century</a:t>
              </a:r>
            </a:p>
          </p:txBody>
        </p:sp>
        <p:sp>
          <p:nvSpPr>
            <p:cNvPr id="180" name="Arrow: Bent 179">
              <a:extLst>
                <a:ext uri="{FF2B5EF4-FFF2-40B4-BE49-F238E27FC236}">
                  <a16:creationId xmlns:a16="http://schemas.microsoft.com/office/drawing/2014/main" id="{00A58D03-EBCB-4509-8737-0C1188CFD784}"/>
                </a:ext>
              </a:extLst>
            </p:cNvPr>
            <p:cNvSpPr/>
            <p:nvPr/>
          </p:nvSpPr>
          <p:spPr>
            <a:xfrm flipV="1">
              <a:off x="8287688" y="2075810"/>
              <a:ext cx="309608" cy="1826092"/>
            </a:xfrm>
            <a:prstGeom prst="bentArrow">
              <a:avLst/>
            </a:prstGeom>
            <a:solidFill>
              <a:srgbClr val="00B050"/>
            </a:solidFill>
            <a:ln>
              <a:solidFill>
                <a:srgbClr val="00B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1" name="TextBox 180">
            <a:extLst>
              <a:ext uri="{FF2B5EF4-FFF2-40B4-BE49-F238E27FC236}">
                <a16:creationId xmlns:a16="http://schemas.microsoft.com/office/drawing/2014/main" id="{A33BD957-C7E8-4CAF-B02F-C7B2C7083439}"/>
              </a:ext>
            </a:extLst>
          </p:cNvPr>
          <p:cNvSpPr txBox="1"/>
          <p:nvPr/>
        </p:nvSpPr>
        <p:spPr>
          <a:xfrm rot="16200000">
            <a:off x="8922324" y="3515061"/>
            <a:ext cx="3000822" cy="523220"/>
          </a:xfrm>
          <a:prstGeom prst="rect">
            <a:avLst/>
          </a:prstGeom>
          <a:noFill/>
          <a:ln>
            <a:noFill/>
          </a:ln>
        </p:spPr>
        <p:txBody>
          <a:bodyPr wrap="none" rtlCol="0">
            <a:spAutoFit/>
          </a:bodyPr>
          <a:lstStyle/>
          <a:p>
            <a:pPr algn="ctr"/>
            <a:r>
              <a:rPr lang="en-US" sz="2800" b="1" i="1" dirty="0">
                <a:solidFill>
                  <a:schemeClr val="accent4">
                    <a:lumMod val="50000"/>
                  </a:schemeClr>
                </a:solidFill>
                <a:effectLst>
                  <a:outerShdw blurRad="38100" dist="38100" dir="2700000" algn="tl">
                    <a:srgbClr val="000000">
                      <a:alpha val="43137"/>
                    </a:srgbClr>
                  </a:outerShdw>
                </a:effectLst>
              </a:rPr>
              <a:t>GREEN CHEMISTRY</a:t>
            </a:r>
          </a:p>
        </p:txBody>
      </p:sp>
    </p:spTree>
    <p:extLst>
      <p:ext uri="{BB962C8B-B14F-4D97-AF65-F5344CB8AC3E}">
        <p14:creationId xmlns:p14="http://schemas.microsoft.com/office/powerpoint/2010/main" val="16390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9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92"/>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98"/>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01"/>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7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1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10"/>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04"/>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6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1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119"/>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2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122"/>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4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143"/>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7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4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nodeType="clickEffect">
                                  <p:stCondLst>
                                    <p:cond delay="0"/>
                                  </p:stCondLst>
                                  <p:childTnLst>
                                    <p:set>
                                      <p:cBhvr>
                                        <p:cTn id="138" dur="1" fill="hold">
                                          <p:stCondLst>
                                            <p:cond delay="0"/>
                                          </p:stCondLst>
                                        </p:cTn>
                                        <p:tgtEl>
                                          <p:spTgt spid="146"/>
                                        </p:tgtEl>
                                        <p:attrNameLst>
                                          <p:attrName>style.visibility</p:attrName>
                                        </p:attrNameLst>
                                      </p:cBhvr>
                                      <p:to>
                                        <p:strVal val="hidden"/>
                                      </p:to>
                                    </p:set>
                                  </p:childTnLst>
                                </p:cTn>
                              </p:par>
                              <p:par>
                                <p:cTn id="139" presetID="1" presetClass="entr" presetSubtype="0" fill="hold" nodeType="withEffect">
                                  <p:stCondLst>
                                    <p:cond delay="0"/>
                                  </p:stCondLst>
                                  <p:childTnLst>
                                    <p:set>
                                      <p:cBhvr>
                                        <p:cTn id="140" dur="1" fill="hold">
                                          <p:stCondLst>
                                            <p:cond delay="0"/>
                                          </p:stCondLst>
                                        </p:cTn>
                                        <p:tgtEl>
                                          <p:spTgt spid="7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49"/>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149"/>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8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3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nodeType="clickEffect">
                                  <p:stCondLst>
                                    <p:cond delay="0"/>
                                  </p:stCondLst>
                                  <p:childTnLst>
                                    <p:set>
                                      <p:cBhvr>
                                        <p:cTn id="158" dur="1" fill="hold">
                                          <p:stCondLst>
                                            <p:cond delay="0"/>
                                          </p:stCondLst>
                                        </p:cTn>
                                        <p:tgtEl>
                                          <p:spTgt spid="131"/>
                                        </p:tgtEl>
                                        <p:attrNameLst>
                                          <p:attrName>style.visibility</p:attrName>
                                        </p:attrNameLst>
                                      </p:cBhvr>
                                      <p:to>
                                        <p:strVal val="hidden"/>
                                      </p:to>
                                    </p:set>
                                  </p:childTnLst>
                                </p:cTn>
                              </p:par>
                              <p:par>
                                <p:cTn id="159" presetID="1" presetClass="entr" presetSubtype="0" fill="hold" nodeType="withEffect">
                                  <p:stCondLst>
                                    <p:cond delay="0"/>
                                  </p:stCondLst>
                                  <p:childTnLst>
                                    <p:set>
                                      <p:cBhvr>
                                        <p:cTn id="160" dur="1" fill="hold">
                                          <p:stCondLst>
                                            <p:cond delay="0"/>
                                          </p:stCondLst>
                                        </p:cTn>
                                        <p:tgtEl>
                                          <p:spTgt spid="72"/>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0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nodeType="clickEffect">
                                  <p:stCondLst>
                                    <p:cond delay="0"/>
                                  </p:stCondLst>
                                  <p:childTnLst>
                                    <p:set>
                                      <p:cBhvr>
                                        <p:cTn id="168" dur="1" fill="hold">
                                          <p:stCondLst>
                                            <p:cond delay="0"/>
                                          </p:stCondLst>
                                        </p:cTn>
                                        <p:tgtEl>
                                          <p:spTgt spid="107"/>
                                        </p:tgtEl>
                                        <p:attrNameLst>
                                          <p:attrName>style.visibility</p:attrName>
                                        </p:attrNameLst>
                                      </p:cBhvr>
                                      <p:to>
                                        <p:strVal val="hidden"/>
                                      </p:to>
                                    </p:set>
                                  </p:childTnLst>
                                </p:cTn>
                              </p:par>
                              <p:par>
                                <p:cTn id="169" presetID="1" presetClass="entr" presetSubtype="0" fill="hold" nodeType="withEffect">
                                  <p:stCondLst>
                                    <p:cond delay="0"/>
                                  </p:stCondLst>
                                  <p:childTnLst>
                                    <p:set>
                                      <p:cBhvr>
                                        <p:cTn id="170" dur="1" fill="hold">
                                          <p:stCondLst>
                                            <p:cond delay="0"/>
                                          </p:stCondLst>
                                        </p:cTn>
                                        <p:tgtEl>
                                          <p:spTgt spid="60"/>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16"/>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116"/>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61"/>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113"/>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113"/>
                                        </p:tgtEl>
                                        <p:attrNameLst>
                                          <p:attrName>style.visibility</p:attrName>
                                        </p:attrNameLst>
                                      </p:cBhvr>
                                      <p:to>
                                        <p:strVal val="hidden"/>
                                      </p:to>
                                    </p:set>
                                  </p:childTnLst>
                                </p:cTn>
                              </p:par>
                              <p:par>
                                <p:cTn id="189" presetID="1" presetClass="entr" presetSubtype="0" fill="hold" nodeType="withEffect">
                                  <p:stCondLst>
                                    <p:cond delay="0"/>
                                  </p:stCondLst>
                                  <p:childTnLst>
                                    <p:set>
                                      <p:cBhvr>
                                        <p:cTn id="190" dur="1" fill="hold">
                                          <p:stCondLst>
                                            <p:cond delay="0"/>
                                          </p:stCondLst>
                                        </p:cTn>
                                        <p:tgtEl>
                                          <p:spTgt spid="62"/>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25"/>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xit" presetSubtype="0" fill="hold" nodeType="clickEffect">
                                  <p:stCondLst>
                                    <p:cond delay="0"/>
                                  </p:stCondLst>
                                  <p:childTnLst>
                                    <p:set>
                                      <p:cBhvr>
                                        <p:cTn id="198" dur="1" fill="hold">
                                          <p:stCondLst>
                                            <p:cond delay="0"/>
                                          </p:stCondLst>
                                        </p:cTn>
                                        <p:tgtEl>
                                          <p:spTgt spid="125"/>
                                        </p:tgtEl>
                                        <p:attrNameLst>
                                          <p:attrName>style.visibility</p:attrName>
                                        </p:attrNameLst>
                                      </p:cBhvr>
                                      <p:to>
                                        <p:strVal val="hidden"/>
                                      </p:to>
                                    </p:set>
                                  </p:childTnLst>
                                </p:cTn>
                              </p:par>
                              <p:par>
                                <p:cTn id="199" presetID="1" presetClass="entr" presetSubtype="0" fill="hold" nodeType="withEffect">
                                  <p:stCondLst>
                                    <p:cond delay="0"/>
                                  </p:stCondLst>
                                  <p:childTnLst>
                                    <p:set>
                                      <p:cBhvr>
                                        <p:cTn id="200" dur="1" fill="hold">
                                          <p:stCondLst>
                                            <p:cond delay="0"/>
                                          </p:stCondLst>
                                        </p:cTn>
                                        <p:tgtEl>
                                          <p:spTgt spid="64"/>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nodeType="clickEffect">
                                  <p:stCondLst>
                                    <p:cond delay="0"/>
                                  </p:stCondLst>
                                  <p:childTnLst>
                                    <p:set>
                                      <p:cBhvr>
                                        <p:cTn id="204" dur="1" fill="hold">
                                          <p:stCondLst>
                                            <p:cond delay="0"/>
                                          </p:stCondLst>
                                        </p:cTn>
                                        <p:tgtEl>
                                          <p:spTgt spid="137"/>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137"/>
                                        </p:tgtEl>
                                        <p:attrNameLst>
                                          <p:attrName>style.visibility</p:attrName>
                                        </p:attrNameLst>
                                      </p:cBhvr>
                                      <p:to>
                                        <p:strVal val="hidden"/>
                                      </p:to>
                                    </p:set>
                                  </p:childTnLst>
                                </p:cTn>
                              </p:par>
                              <p:par>
                                <p:cTn id="209" presetID="1" presetClass="entr" presetSubtype="0" fill="hold" nodeType="withEffect">
                                  <p:stCondLst>
                                    <p:cond delay="0"/>
                                  </p:stCondLst>
                                  <p:childTnLst>
                                    <p:set>
                                      <p:cBhvr>
                                        <p:cTn id="210" dur="1" fill="hold">
                                          <p:stCondLst>
                                            <p:cond delay="0"/>
                                          </p:stCondLst>
                                        </p:cTn>
                                        <p:tgtEl>
                                          <p:spTgt spid="67"/>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134"/>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nodeType="clickEffect">
                                  <p:stCondLst>
                                    <p:cond delay="0"/>
                                  </p:stCondLst>
                                  <p:childTnLst>
                                    <p:set>
                                      <p:cBhvr>
                                        <p:cTn id="218" dur="1" fill="hold">
                                          <p:stCondLst>
                                            <p:cond delay="0"/>
                                          </p:stCondLst>
                                        </p:cTn>
                                        <p:tgtEl>
                                          <p:spTgt spid="134"/>
                                        </p:tgtEl>
                                        <p:attrNameLst>
                                          <p:attrName>style.visibility</p:attrName>
                                        </p:attrNameLst>
                                      </p:cBhvr>
                                      <p:to>
                                        <p:strVal val="hidden"/>
                                      </p:to>
                                    </p:set>
                                  </p:childTnLst>
                                </p:cTn>
                              </p:par>
                              <p:par>
                                <p:cTn id="219" presetID="1" presetClass="entr" presetSubtype="0" fill="hold" nodeType="withEffect">
                                  <p:stCondLst>
                                    <p:cond delay="0"/>
                                  </p:stCondLst>
                                  <p:childTnLst>
                                    <p:set>
                                      <p:cBhvr>
                                        <p:cTn id="220" dur="1" fill="hold">
                                          <p:stCondLst>
                                            <p:cond delay="0"/>
                                          </p:stCondLst>
                                        </p:cTn>
                                        <p:tgtEl>
                                          <p:spTgt spid="69"/>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nodeType="clickEffect">
                                  <p:stCondLst>
                                    <p:cond delay="0"/>
                                  </p:stCondLst>
                                  <p:childTnLst>
                                    <p:set>
                                      <p:cBhvr>
                                        <p:cTn id="224" dur="1" fill="hold">
                                          <p:stCondLst>
                                            <p:cond delay="0"/>
                                          </p:stCondLst>
                                        </p:cTn>
                                        <p:tgtEl>
                                          <p:spTgt spid="128"/>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xit" presetSubtype="0" fill="hold" nodeType="clickEffect">
                                  <p:stCondLst>
                                    <p:cond delay="0"/>
                                  </p:stCondLst>
                                  <p:childTnLst>
                                    <p:set>
                                      <p:cBhvr>
                                        <p:cTn id="228" dur="1" fill="hold">
                                          <p:stCondLst>
                                            <p:cond delay="0"/>
                                          </p:stCondLst>
                                        </p:cTn>
                                        <p:tgtEl>
                                          <p:spTgt spid="128"/>
                                        </p:tgtEl>
                                        <p:attrNameLst>
                                          <p:attrName>style.visibility</p:attrName>
                                        </p:attrNameLst>
                                      </p:cBhvr>
                                      <p:to>
                                        <p:strVal val="hidden"/>
                                      </p:to>
                                    </p:set>
                                  </p:childTnLst>
                                </p:cTn>
                              </p:par>
                              <p:par>
                                <p:cTn id="229" presetID="1" presetClass="entr" presetSubtype="0" fill="hold" nodeType="withEffect">
                                  <p:stCondLst>
                                    <p:cond delay="0"/>
                                  </p:stCondLst>
                                  <p:childTnLst>
                                    <p:set>
                                      <p:cBhvr>
                                        <p:cTn id="230" dur="1" fill="hold">
                                          <p:stCondLst>
                                            <p:cond delay="0"/>
                                          </p:stCondLst>
                                        </p:cTn>
                                        <p:tgtEl>
                                          <p:spTgt spid="71"/>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nodeType="clickEffect">
                                  <p:stCondLst>
                                    <p:cond delay="0"/>
                                  </p:stCondLst>
                                  <p:childTnLst>
                                    <p:set>
                                      <p:cBhvr>
                                        <p:cTn id="234" dur="1" fill="hold">
                                          <p:stCondLst>
                                            <p:cond delay="0"/>
                                          </p:stCondLst>
                                        </p:cTn>
                                        <p:tgtEl>
                                          <p:spTgt spid="140"/>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nodeType="clickEffect">
                                  <p:stCondLst>
                                    <p:cond delay="0"/>
                                  </p:stCondLst>
                                  <p:childTnLst>
                                    <p:set>
                                      <p:cBhvr>
                                        <p:cTn id="238" dur="1" fill="hold">
                                          <p:stCondLst>
                                            <p:cond delay="0"/>
                                          </p:stCondLst>
                                        </p:cTn>
                                        <p:tgtEl>
                                          <p:spTgt spid="140"/>
                                        </p:tgtEl>
                                        <p:attrNameLst>
                                          <p:attrName>style.visibility</p:attrName>
                                        </p:attrNameLst>
                                      </p:cBhvr>
                                      <p:to>
                                        <p:strVal val="hidden"/>
                                      </p:to>
                                    </p:set>
                                  </p:childTnLst>
                                </p:cTn>
                              </p:par>
                              <p:par>
                                <p:cTn id="239" presetID="1" presetClass="entr" presetSubtype="0" fill="hold" nodeType="withEffect">
                                  <p:stCondLst>
                                    <p:cond delay="0"/>
                                  </p:stCondLst>
                                  <p:childTnLst>
                                    <p:set>
                                      <p:cBhvr>
                                        <p:cTn id="240" dur="1" fill="hold">
                                          <p:stCondLst>
                                            <p:cond delay="0"/>
                                          </p:stCondLst>
                                        </p:cTn>
                                        <p:tgtEl>
                                          <p:spTgt spid="73"/>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nodeType="clickEffect">
                                  <p:stCondLst>
                                    <p:cond delay="0"/>
                                  </p:stCondLst>
                                  <p:childTnLst>
                                    <p:set>
                                      <p:cBhvr>
                                        <p:cTn id="244" dur="1" fill="hold">
                                          <p:stCondLst>
                                            <p:cond delay="0"/>
                                          </p:stCondLst>
                                        </p:cTn>
                                        <p:tgtEl>
                                          <p:spTgt spid="175"/>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16B2530D-AFAC-4E7E-A472-5E55E92D10C9}"/>
              </a:ext>
            </a:extLst>
          </p:cNvPr>
          <p:cNvGrpSpPr/>
          <p:nvPr/>
        </p:nvGrpSpPr>
        <p:grpSpPr>
          <a:xfrm>
            <a:off x="3135483" y="1401430"/>
            <a:ext cx="4469394" cy="1031592"/>
            <a:chOff x="835667" y="1552886"/>
            <a:chExt cx="4469394" cy="1031592"/>
          </a:xfrm>
        </p:grpSpPr>
        <p:grpSp>
          <p:nvGrpSpPr>
            <p:cNvPr id="15" name="Group 14">
              <a:extLst>
                <a:ext uri="{FF2B5EF4-FFF2-40B4-BE49-F238E27FC236}">
                  <a16:creationId xmlns:a16="http://schemas.microsoft.com/office/drawing/2014/main" id="{DBF6671B-F429-4DC4-8066-C03BDFFFC0EB}"/>
                </a:ext>
              </a:extLst>
            </p:cNvPr>
            <p:cNvGrpSpPr/>
            <p:nvPr/>
          </p:nvGrpSpPr>
          <p:grpSpPr>
            <a:xfrm rot="2880000">
              <a:off x="561967" y="1826586"/>
              <a:ext cx="1031592" cy="484192"/>
              <a:chOff x="2456597" y="2892287"/>
              <a:chExt cx="7143278" cy="3352800"/>
            </a:xfrm>
          </p:grpSpPr>
          <p:grpSp>
            <p:nvGrpSpPr>
              <p:cNvPr id="19" name="Group 18">
                <a:extLst>
                  <a:ext uri="{FF2B5EF4-FFF2-40B4-BE49-F238E27FC236}">
                    <a16:creationId xmlns:a16="http://schemas.microsoft.com/office/drawing/2014/main" id="{2B380777-F6A6-414D-8D5E-300EFFBB76CD}"/>
                  </a:ext>
                </a:extLst>
              </p:cNvPr>
              <p:cNvGrpSpPr/>
              <p:nvPr/>
            </p:nvGrpSpPr>
            <p:grpSpPr>
              <a:xfrm flipH="1" flipV="1">
                <a:off x="7010802" y="3991135"/>
                <a:ext cx="2047030" cy="2014794"/>
                <a:chOff x="2956580" y="3099015"/>
                <a:chExt cx="2047031" cy="2014794"/>
              </a:xfrm>
            </p:grpSpPr>
            <p:sp>
              <p:nvSpPr>
                <p:cNvPr id="26" name="Flowchart: Process 25">
                  <a:extLst>
                    <a:ext uri="{FF2B5EF4-FFF2-40B4-BE49-F238E27FC236}">
                      <a16:creationId xmlns:a16="http://schemas.microsoft.com/office/drawing/2014/main" id="{66DEC43D-F60E-45E7-885B-0B9DDE077C76}"/>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Flowchart: Process 26">
                  <a:extLst>
                    <a:ext uri="{FF2B5EF4-FFF2-40B4-BE49-F238E27FC236}">
                      <a16:creationId xmlns:a16="http://schemas.microsoft.com/office/drawing/2014/main" id="{650DB2CA-4D12-4F02-BF01-244EEC7CFF3A}"/>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0" name="Group 19">
                <a:extLst>
                  <a:ext uri="{FF2B5EF4-FFF2-40B4-BE49-F238E27FC236}">
                    <a16:creationId xmlns:a16="http://schemas.microsoft.com/office/drawing/2014/main" id="{8B45690E-B709-4809-B59A-C575C796B858}"/>
                  </a:ext>
                </a:extLst>
              </p:cNvPr>
              <p:cNvGrpSpPr/>
              <p:nvPr/>
            </p:nvGrpSpPr>
            <p:grpSpPr>
              <a:xfrm>
                <a:off x="2956579" y="3099014"/>
                <a:ext cx="2047030" cy="2014794"/>
                <a:chOff x="2956581" y="3099014"/>
                <a:chExt cx="2047031" cy="2014796"/>
              </a:xfrm>
            </p:grpSpPr>
            <p:sp>
              <p:nvSpPr>
                <p:cNvPr id="24" name="Flowchart: Process 23">
                  <a:extLst>
                    <a:ext uri="{FF2B5EF4-FFF2-40B4-BE49-F238E27FC236}">
                      <a16:creationId xmlns:a16="http://schemas.microsoft.com/office/drawing/2014/main" id="{24BF68EE-DD3B-45BB-8264-569D61B9910A}"/>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Flowchart: Process 24">
                  <a:extLst>
                    <a:ext uri="{FF2B5EF4-FFF2-40B4-BE49-F238E27FC236}">
                      <a16:creationId xmlns:a16="http://schemas.microsoft.com/office/drawing/2014/main" id="{F4524E6D-CE14-4E7A-A726-65E5867324AF}"/>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21" name="Freeform 4">
                <a:extLst>
                  <a:ext uri="{FF2B5EF4-FFF2-40B4-BE49-F238E27FC236}">
                    <a16:creationId xmlns:a16="http://schemas.microsoft.com/office/drawing/2014/main" id="{FCBE2D30-C508-4D40-BB50-499D8C69E4D9}"/>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600"/>
              </a:p>
            </p:txBody>
          </p:sp>
          <p:sp>
            <p:nvSpPr>
              <p:cNvPr id="22" name="Freeform 5">
                <a:extLst>
                  <a:ext uri="{FF2B5EF4-FFF2-40B4-BE49-F238E27FC236}">
                    <a16:creationId xmlns:a16="http://schemas.microsoft.com/office/drawing/2014/main" id="{1C6271D6-1D7C-4E7B-A0F6-B8D75B805C53}"/>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600"/>
              </a:p>
            </p:txBody>
          </p:sp>
          <p:sp>
            <p:nvSpPr>
              <p:cNvPr id="23" name="Freeform 6">
                <a:extLst>
                  <a:ext uri="{FF2B5EF4-FFF2-40B4-BE49-F238E27FC236}">
                    <a16:creationId xmlns:a16="http://schemas.microsoft.com/office/drawing/2014/main" id="{C70FAC9E-391A-4DD3-A63B-D5BC83448175}"/>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600"/>
              </a:p>
            </p:txBody>
          </p:sp>
        </p:grpSp>
        <p:sp>
          <p:nvSpPr>
            <p:cNvPr id="17" name="TextBox 16">
              <a:extLst>
                <a:ext uri="{FF2B5EF4-FFF2-40B4-BE49-F238E27FC236}">
                  <a16:creationId xmlns:a16="http://schemas.microsoft.com/office/drawing/2014/main" id="{8B72B8F8-A45C-49BE-8DE9-0AE56FE77A80}"/>
                </a:ext>
              </a:extLst>
            </p:cNvPr>
            <p:cNvSpPr txBox="1"/>
            <p:nvPr/>
          </p:nvSpPr>
          <p:spPr>
            <a:xfrm>
              <a:off x="1709397" y="1745517"/>
              <a:ext cx="3595664" cy="646331"/>
            </a:xfrm>
            <a:prstGeom prst="rect">
              <a:avLst/>
            </a:prstGeom>
            <a:noFill/>
          </p:spPr>
          <p:txBody>
            <a:bodyPr wrap="none" rtlCol="0">
              <a:spAutoFit/>
            </a:bodyPr>
            <a:lstStyle/>
            <a:p>
              <a:r>
                <a:rPr lang="en-US" sz="3600" dirty="0">
                  <a:solidFill>
                    <a:srgbClr val="00738C"/>
                  </a:solidFill>
                </a:rPr>
                <a:t>beyond</a:t>
              </a:r>
              <a:r>
                <a:rPr lang="en-US" sz="3600" dirty="0">
                  <a:solidFill>
                    <a:srgbClr val="00B0DA"/>
                  </a:solidFill>
                </a:rPr>
                <a:t>benign</a:t>
              </a:r>
              <a:r>
                <a:rPr lang="en-US" sz="3600" dirty="0">
                  <a:solidFill>
                    <a:srgbClr val="8D98A2"/>
                  </a:solidFill>
                </a:rPr>
                <a:t>.org</a:t>
              </a:r>
              <a:endParaRPr lang="en-US" sz="3600" dirty="0">
                <a:solidFill>
                  <a:srgbClr val="00B0DA"/>
                </a:solidFill>
              </a:endParaRPr>
            </a:p>
          </p:txBody>
        </p:sp>
      </p:grpSp>
      <p:grpSp>
        <p:nvGrpSpPr>
          <p:cNvPr id="64" name="Group 63">
            <a:extLst>
              <a:ext uri="{FF2B5EF4-FFF2-40B4-BE49-F238E27FC236}">
                <a16:creationId xmlns:a16="http://schemas.microsoft.com/office/drawing/2014/main" id="{F2E685CB-FE37-4E4C-BD91-BED468D64918}"/>
              </a:ext>
            </a:extLst>
          </p:cNvPr>
          <p:cNvGrpSpPr/>
          <p:nvPr/>
        </p:nvGrpSpPr>
        <p:grpSpPr>
          <a:xfrm>
            <a:off x="2768865" y="197362"/>
            <a:ext cx="5159754" cy="944598"/>
            <a:chOff x="539774" y="248207"/>
            <a:chExt cx="5159754" cy="944598"/>
          </a:xfrm>
        </p:grpSpPr>
        <p:grpSp>
          <p:nvGrpSpPr>
            <p:cNvPr id="28" name="Group 27">
              <a:extLst>
                <a:ext uri="{FF2B5EF4-FFF2-40B4-BE49-F238E27FC236}">
                  <a16:creationId xmlns:a16="http://schemas.microsoft.com/office/drawing/2014/main" id="{29A38EEB-3650-4E70-A298-30DBD4566DF3}"/>
                </a:ext>
              </a:extLst>
            </p:cNvPr>
            <p:cNvGrpSpPr/>
            <p:nvPr/>
          </p:nvGrpSpPr>
          <p:grpSpPr>
            <a:xfrm>
              <a:off x="539774" y="248207"/>
              <a:ext cx="1075979" cy="944598"/>
              <a:chOff x="515570" y="685797"/>
              <a:chExt cx="7504481" cy="6588154"/>
            </a:xfrm>
          </p:grpSpPr>
          <p:grpSp>
            <p:nvGrpSpPr>
              <p:cNvPr id="29" name="Group 28">
                <a:extLst>
                  <a:ext uri="{FF2B5EF4-FFF2-40B4-BE49-F238E27FC236}">
                    <a16:creationId xmlns:a16="http://schemas.microsoft.com/office/drawing/2014/main" id="{B8B99A46-BB3B-43B4-B27A-8CBC4FD7D07E}"/>
                  </a:ext>
                </a:extLst>
              </p:cNvPr>
              <p:cNvGrpSpPr/>
              <p:nvPr/>
            </p:nvGrpSpPr>
            <p:grpSpPr>
              <a:xfrm rot="19968187">
                <a:off x="515570" y="2725655"/>
                <a:ext cx="5016922" cy="4548296"/>
                <a:chOff x="2553789" y="1716833"/>
                <a:chExt cx="2609850" cy="2366067"/>
              </a:xfrm>
            </p:grpSpPr>
            <p:sp>
              <p:nvSpPr>
                <p:cNvPr id="36" name="Freeform: Shape 35">
                  <a:extLst>
                    <a:ext uri="{FF2B5EF4-FFF2-40B4-BE49-F238E27FC236}">
                      <a16:creationId xmlns:a16="http://schemas.microsoft.com/office/drawing/2014/main" id="{68255FA7-8BC6-4722-8CE6-78966D99C14B}"/>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622AAA4-D72A-49E3-8325-D269DF63162D}"/>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91D2BED-930E-49FA-A2BA-25521D6AA246}"/>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D5BFA18-18EC-4FD6-8B68-29356F04038B}"/>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379323B-9FA2-4AAC-AAAE-86560CFF4E34}"/>
                  </a:ext>
                </a:extLst>
              </p:cNvPr>
              <p:cNvGrpSpPr/>
              <p:nvPr/>
            </p:nvGrpSpPr>
            <p:grpSpPr>
              <a:xfrm>
                <a:off x="5378880" y="685797"/>
                <a:ext cx="2641171" cy="2527890"/>
                <a:chOff x="5378880" y="685797"/>
                <a:chExt cx="2641171" cy="2527890"/>
              </a:xfrm>
            </p:grpSpPr>
            <p:sp>
              <p:nvSpPr>
                <p:cNvPr id="31" name="Freeform: Shape 30">
                  <a:extLst>
                    <a:ext uri="{FF2B5EF4-FFF2-40B4-BE49-F238E27FC236}">
                      <a16:creationId xmlns:a16="http://schemas.microsoft.com/office/drawing/2014/main" id="{588C5583-47B4-48D1-BE78-3EAC040F3F78}"/>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7B61C18A-51E5-40D6-B060-F13556259EF0}"/>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C61CC99-43FC-42D0-9CCB-5EBB27993987}"/>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9FF7B8E-D5F9-4BDD-9D8F-2DE479DA5AE7}"/>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ame 34">
                  <a:extLst>
                    <a:ext uri="{FF2B5EF4-FFF2-40B4-BE49-F238E27FC236}">
                      <a16:creationId xmlns:a16="http://schemas.microsoft.com/office/drawing/2014/main" id="{CC93021B-3EC9-484D-AE9A-BE5D2C680000}"/>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1" name="TextBox 40">
              <a:extLst>
                <a:ext uri="{FF2B5EF4-FFF2-40B4-BE49-F238E27FC236}">
                  <a16:creationId xmlns:a16="http://schemas.microsoft.com/office/drawing/2014/main" id="{BEB0FDF4-398E-491F-92DA-D20E9C054913}"/>
                </a:ext>
              </a:extLst>
            </p:cNvPr>
            <p:cNvSpPr txBox="1"/>
            <p:nvPr/>
          </p:nvSpPr>
          <p:spPr>
            <a:xfrm>
              <a:off x="1709397" y="397341"/>
              <a:ext cx="3990131" cy="646331"/>
            </a:xfrm>
            <a:prstGeom prst="rect">
              <a:avLst/>
            </a:prstGeom>
            <a:noFill/>
          </p:spPr>
          <p:txBody>
            <a:bodyPr wrap="none" rtlCol="0">
              <a:spAutoFit/>
            </a:bodyPr>
            <a:lstStyle/>
            <a:p>
              <a:r>
                <a:rPr lang="en-US" sz="3600" dirty="0">
                  <a:solidFill>
                    <a:srgbClr val="00B0DA"/>
                  </a:solidFill>
                </a:rPr>
                <a:t>warner</a:t>
              </a:r>
              <a:r>
                <a:rPr lang="en-US" sz="3600" dirty="0">
                  <a:solidFill>
                    <a:srgbClr val="00738C"/>
                  </a:solidFill>
                </a:rPr>
                <a:t>babcock</a:t>
              </a:r>
              <a:r>
                <a:rPr lang="en-US" sz="3600" dirty="0">
                  <a:solidFill>
                    <a:srgbClr val="8D98A2"/>
                  </a:solidFill>
                </a:rPr>
                <a:t>.com</a:t>
              </a:r>
            </a:p>
          </p:txBody>
        </p:sp>
      </p:grpSp>
      <p:grpSp>
        <p:nvGrpSpPr>
          <p:cNvPr id="62" name="Group 61">
            <a:extLst>
              <a:ext uri="{FF2B5EF4-FFF2-40B4-BE49-F238E27FC236}">
                <a16:creationId xmlns:a16="http://schemas.microsoft.com/office/drawing/2014/main" id="{24E9C8EB-62CB-4D24-89F0-3AE3DFC21636}"/>
              </a:ext>
            </a:extLst>
          </p:cNvPr>
          <p:cNvGrpSpPr/>
          <p:nvPr/>
        </p:nvGrpSpPr>
        <p:grpSpPr>
          <a:xfrm>
            <a:off x="2879856" y="2973493"/>
            <a:ext cx="4292550" cy="830712"/>
            <a:chOff x="461142" y="2880596"/>
            <a:chExt cx="4292550" cy="830712"/>
          </a:xfrm>
        </p:grpSpPr>
        <p:grpSp>
          <p:nvGrpSpPr>
            <p:cNvPr id="43" name="Group 42">
              <a:extLst>
                <a:ext uri="{FF2B5EF4-FFF2-40B4-BE49-F238E27FC236}">
                  <a16:creationId xmlns:a16="http://schemas.microsoft.com/office/drawing/2014/main" id="{FB14280D-42B5-4452-9275-BCE6FE7D5E47}"/>
                </a:ext>
              </a:extLst>
            </p:cNvPr>
            <p:cNvGrpSpPr/>
            <p:nvPr/>
          </p:nvGrpSpPr>
          <p:grpSpPr>
            <a:xfrm>
              <a:off x="461142" y="2880596"/>
              <a:ext cx="1233242" cy="830712"/>
              <a:chOff x="445294" y="3613149"/>
              <a:chExt cx="3913367" cy="2636044"/>
            </a:xfrm>
          </p:grpSpPr>
          <p:sp>
            <p:nvSpPr>
              <p:cNvPr id="44" name="Freeform: Shape 43">
                <a:extLst>
                  <a:ext uri="{FF2B5EF4-FFF2-40B4-BE49-F238E27FC236}">
                    <a16:creationId xmlns:a16="http://schemas.microsoft.com/office/drawing/2014/main" id="{DBA72EB5-A02A-40C0-BA2B-D832F44CB22A}"/>
                  </a:ext>
                </a:extLst>
              </p:cNvPr>
              <p:cNvSpPr/>
              <p:nvPr/>
            </p:nvSpPr>
            <p:spPr>
              <a:xfrm>
                <a:off x="445294"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315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25B7EBE-F8EF-487B-9DA8-12C4F1960CEA}"/>
                  </a:ext>
                </a:extLst>
              </p:cNvPr>
              <p:cNvSpPr/>
              <p:nvPr/>
            </p:nvSpPr>
            <p:spPr>
              <a:xfrm flipH="1">
                <a:off x="2970392"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197DE64D-3A0A-4D48-A789-A22AB0D085FB}"/>
                  </a:ext>
                </a:extLst>
              </p:cNvPr>
              <p:cNvSpPr/>
              <p:nvPr/>
            </p:nvSpPr>
            <p:spPr>
              <a:xfrm flipH="1">
                <a:off x="2595739"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DFEE75F-C0F1-4341-820A-6C269C7D54B1}"/>
                  </a:ext>
                </a:extLst>
              </p:cNvPr>
              <p:cNvSpPr/>
              <p:nvPr/>
            </p:nvSpPr>
            <p:spPr>
              <a:xfrm>
                <a:off x="1498244"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A4655FE-3F5E-40AA-9D8B-4EEBF2DC6E79}"/>
                  </a:ext>
                </a:extLst>
              </p:cNvPr>
              <p:cNvSpPr/>
              <p:nvPr/>
            </p:nvSpPr>
            <p:spPr>
              <a:xfrm flipH="1">
                <a:off x="1543586"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F2DF884-4EF2-4355-9EEE-EE0B459614C1}"/>
                  </a:ext>
                </a:extLst>
              </p:cNvPr>
              <p:cNvSpPr/>
              <p:nvPr/>
            </p:nvSpPr>
            <p:spPr>
              <a:xfrm>
                <a:off x="446091"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90519A78-FC88-4E80-BF7A-2C7A3FED05CA}"/>
                </a:ext>
              </a:extLst>
            </p:cNvPr>
            <p:cNvSpPr txBox="1"/>
            <p:nvPr/>
          </p:nvSpPr>
          <p:spPr>
            <a:xfrm>
              <a:off x="1709397" y="2890237"/>
              <a:ext cx="3044295" cy="646331"/>
            </a:xfrm>
            <a:prstGeom prst="rect">
              <a:avLst/>
            </a:prstGeom>
            <a:noFill/>
          </p:spPr>
          <p:txBody>
            <a:bodyPr wrap="none" rtlCol="0">
              <a:spAutoFit/>
            </a:bodyPr>
            <a:lstStyle/>
            <a:p>
              <a:r>
                <a:rPr lang="en-US" sz="3600" dirty="0">
                  <a:solidFill>
                    <a:srgbClr val="1F975C"/>
                  </a:solidFill>
                </a:rPr>
                <a:t>john</a:t>
              </a:r>
              <a:r>
                <a:rPr lang="en-US" sz="3600" dirty="0">
                  <a:solidFill>
                    <a:srgbClr val="00AFDC"/>
                  </a:solidFill>
                </a:rPr>
                <a:t>warner</a:t>
              </a:r>
              <a:r>
                <a:rPr lang="en-US" sz="3600" dirty="0">
                  <a:solidFill>
                    <a:srgbClr val="778490"/>
                  </a:solidFill>
                </a:rPr>
                <a:t>.org</a:t>
              </a:r>
            </a:p>
          </p:txBody>
        </p:sp>
      </p:grpSp>
      <p:pic>
        <p:nvPicPr>
          <p:cNvPr id="52" name="Picture 51">
            <a:extLst>
              <a:ext uri="{FF2B5EF4-FFF2-40B4-BE49-F238E27FC236}">
                <a16:creationId xmlns:a16="http://schemas.microsoft.com/office/drawing/2014/main" id="{CCB02671-B097-4277-A1D8-0CE1108123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3041" y="544206"/>
            <a:ext cx="1736596" cy="2309255"/>
          </a:xfrm>
          <a:prstGeom prst="rect">
            <a:avLst/>
          </a:prstGeom>
          <a:ln w="12700">
            <a:solidFill>
              <a:schemeClr val="tx1"/>
            </a:solidFill>
          </a:ln>
        </p:spPr>
      </p:pic>
      <p:grpSp>
        <p:nvGrpSpPr>
          <p:cNvPr id="51" name="Group 50">
            <a:extLst>
              <a:ext uri="{FF2B5EF4-FFF2-40B4-BE49-F238E27FC236}">
                <a16:creationId xmlns:a16="http://schemas.microsoft.com/office/drawing/2014/main" id="{09B3E56C-B17E-4047-829F-44DC98347DC5}"/>
              </a:ext>
            </a:extLst>
          </p:cNvPr>
          <p:cNvGrpSpPr/>
          <p:nvPr/>
        </p:nvGrpSpPr>
        <p:grpSpPr>
          <a:xfrm>
            <a:off x="3098603" y="4537307"/>
            <a:ext cx="4216469" cy="560829"/>
            <a:chOff x="2470081" y="5310292"/>
            <a:chExt cx="4216469" cy="560829"/>
          </a:xfrm>
        </p:grpSpPr>
        <p:sp>
          <p:nvSpPr>
            <p:cNvPr id="149507" name="Rectangle 8"/>
            <p:cNvSpPr>
              <a:spLocks/>
            </p:cNvSpPr>
            <p:nvPr/>
          </p:nvSpPr>
          <p:spPr bwMode="auto">
            <a:xfrm>
              <a:off x="3231544" y="5452207"/>
              <a:ext cx="345500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40638" bIns="0">
              <a:spAutoFit/>
            </a:bodyPr>
            <a:lstStyle/>
            <a:p>
              <a:pPr marL="39688"/>
              <a:r>
                <a:rPr lang="en-US" b="1" dirty="0">
                  <a:solidFill>
                    <a:srgbClr val="00B0DA"/>
                  </a:solidFill>
                </a:rPr>
                <a:t>John</a:t>
              </a:r>
              <a:r>
                <a:rPr lang="en-US" b="1" dirty="0">
                  <a:solidFill>
                    <a:schemeClr val="bg1"/>
                  </a:solidFill>
                </a:rPr>
                <a:t>.</a:t>
              </a:r>
              <a:r>
                <a:rPr lang="en-US" b="1" dirty="0">
                  <a:solidFill>
                    <a:srgbClr val="00738C"/>
                  </a:solidFill>
                </a:rPr>
                <a:t>Warner</a:t>
              </a:r>
              <a:r>
                <a:rPr lang="en-US" b="1" dirty="0">
                  <a:solidFill>
                    <a:schemeClr val="bg1"/>
                  </a:solidFill>
                </a:rPr>
                <a:t>@</a:t>
              </a:r>
              <a:r>
                <a:rPr lang="en-US" b="1" dirty="0">
                  <a:solidFill>
                    <a:schemeClr val="tx1">
                      <a:lumMod val="65000"/>
                    </a:schemeClr>
                  </a:solidFill>
                </a:rPr>
                <a:t>WarnerBabcock.com</a:t>
              </a:r>
            </a:p>
          </p:txBody>
        </p:sp>
        <p:grpSp>
          <p:nvGrpSpPr>
            <p:cNvPr id="55" name="Group 54">
              <a:extLst>
                <a:ext uri="{FF2B5EF4-FFF2-40B4-BE49-F238E27FC236}">
                  <a16:creationId xmlns:a16="http://schemas.microsoft.com/office/drawing/2014/main" id="{819F6EF5-BCF3-4ABF-9D7F-0ADC091EA76E}"/>
                </a:ext>
              </a:extLst>
            </p:cNvPr>
            <p:cNvGrpSpPr/>
            <p:nvPr/>
          </p:nvGrpSpPr>
          <p:grpSpPr>
            <a:xfrm>
              <a:off x="2470081" y="5310292"/>
              <a:ext cx="560829" cy="560829"/>
              <a:chOff x="4120738" y="3426031"/>
              <a:chExt cx="706582" cy="706582"/>
            </a:xfrm>
            <a:solidFill>
              <a:schemeClr val="tx2">
                <a:lumMod val="60000"/>
                <a:lumOff val="40000"/>
              </a:schemeClr>
            </a:solidFill>
          </p:grpSpPr>
          <p:sp>
            <p:nvSpPr>
              <p:cNvPr id="56" name="Rectangle: Rounded Corners 55">
                <a:extLst>
                  <a:ext uri="{FF2B5EF4-FFF2-40B4-BE49-F238E27FC236}">
                    <a16:creationId xmlns:a16="http://schemas.microsoft.com/office/drawing/2014/main" id="{41439F99-B342-4FD0-A28C-AB0E76B960A7}"/>
                  </a:ext>
                </a:extLst>
              </p:cNvPr>
              <p:cNvSpPr/>
              <p:nvPr/>
            </p:nvSpPr>
            <p:spPr>
              <a:xfrm>
                <a:off x="4120738" y="3426031"/>
                <a:ext cx="706582" cy="706582"/>
              </a:xfrm>
              <a:prstGeom prst="roundRect">
                <a:avLst>
                  <a:gd name="adj" fmla="val 22269"/>
                </a:avLst>
              </a:prstGeom>
              <a:grpFill/>
              <a:scene3d>
                <a:camera prst="perspectiveHeroicExtremeLeftFacing"/>
                <a:lightRig rig="threePt" dir="t"/>
              </a:scene3d>
              <a:sp3d contourW="12700" prstMaterial="dkEdge">
                <a:bevelT/>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57" name="TextBox 56">
                <a:extLst>
                  <a:ext uri="{FF2B5EF4-FFF2-40B4-BE49-F238E27FC236}">
                    <a16:creationId xmlns:a16="http://schemas.microsoft.com/office/drawing/2014/main" id="{5F51C161-CAA4-4128-9F95-43842E76FCE7}"/>
                  </a:ext>
                </a:extLst>
              </p:cNvPr>
              <p:cNvSpPr txBox="1"/>
              <p:nvPr/>
            </p:nvSpPr>
            <p:spPr>
              <a:xfrm rot="337877">
                <a:off x="4249786" y="3495017"/>
                <a:ext cx="503252" cy="504094"/>
              </a:xfrm>
              <a:prstGeom prst="rect">
                <a:avLst/>
              </a:prstGeom>
              <a:grp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in</a:t>
                </a:r>
              </a:p>
            </p:txBody>
          </p:sp>
        </p:grpSp>
      </p:grpSp>
      <p:grpSp>
        <p:nvGrpSpPr>
          <p:cNvPr id="53" name="Group 52">
            <a:extLst>
              <a:ext uri="{FF2B5EF4-FFF2-40B4-BE49-F238E27FC236}">
                <a16:creationId xmlns:a16="http://schemas.microsoft.com/office/drawing/2014/main" id="{634EB27C-F5CC-44CB-941C-8D24DBB29292}"/>
              </a:ext>
            </a:extLst>
          </p:cNvPr>
          <p:cNvGrpSpPr/>
          <p:nvPr/>
        </p:nvGrpSpPr>
        <p:grpSpPr>
          <a:xfrm>
            <a:off x="4054667" y="5501057"/>
            <a:ext cx="2647870" cy="567628"/>
            <a:chOff x="2470081" y="6103633"/>
            <a:chExt cx="2647870" cy="567628"/>
          </a:xfrm>
        </p:grpSpPr>
        <p:sp>
          <p:nvSpPr>
            <p:cNvPr id="9" name="Rectangle 8"/>
            <p:cNvSpPr>
              <a:spLocks/>
            </p:cNvSpPr>
            <p:nvPr/>
          </p:nvSpPr>
          <p:spPr bwMode="auto">
            <a:xfrm>
              <a:off x="3231544" y="6248948"/>
              <a:ext cx="188640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40638" bIns="0">
              <a:spAutoFit/>
            </a:bodyPr>
            <a:lstStyle/>
            <a:p>
              <a:pPr marL="39688"/>
              <a:r>
                <a:rPr lang="en-US" b="1" dirty="0">
                  <a:solidFill>
                    <a:schemeClr val="bg1"/>
                  </a:solidFill>
                </a:rPr>
                <a:t>@</a:t>
              </a:r>
              <a:r>
                <a:rPr lang="en-US" b="1" dirty="0" err="1">
                  <a:solidFill>
                    <a:srgbClr val="1F975C"/>
                  </a:solidFill>
                </a:rPr>
                <a:t>John</a:t>
              </a:r>
              <a:r>
                <a:rPr lang="en-US" b="1" dirty="0" err="1">
                  <a:solidFill>
                    <a:srgbClr val="00AFDC"/>
                  </a:solidFill>
                </a:rPr>
                <a:t>Warner</a:t>
              </a:r>
              <a:r>
                <a:rPr lang="en-US" b="1" dirty="0" err="1">
                  <a:solidFill>
                    <a:schemeClr val="tx1">
                      <a:lumMod val="65000"/>
                    </a:schemeClr>
                  </a:solidFill>
                </a:rPr>
                <a:t>Org</a:t>
              </a:r>
              <a:endParaRPr lang="en-US" b="1" dirty="0">
                <a:solidFill>
                  <a:schemeClr val="tx1">
                    <a:lumMod val="65000"/>
                  </a:schemeClr>
                </a:solidFill>
              </a:endParaRPr>
            </a:p>
          </p:txBody>
        </p:sp>
        <p:grpSp>
          <p:nvGrpSpPr>
            <p:cNvPr id="58" name="Group 57">
              <a:extLst>
                <a:ext uri="{FF2B5EF4-FFF2-40B4-BE49-F238E27FC236}">
                  <a16:creationId xmlns:a16="http://schemas.microsoft.com/office/drawing/2014/main" id="{A9C922F8-9AFB-4430-9B8D-B495130FBAA2}"/>
                </a:ext>
              </a:extLst>
            </p:cNvPr>
            <p:cNvGrpSpPr/>
            <p:nvPr/>
          </p:nvGrpSpPr>
          <p:grpSpPr>
            <a:xfrm>
              <a:off x="2470081" y="6103633"/>
              <a:ext cx="560829" cy="567628"/>
              <a:chOff x="5779202" y="3417467"/>
              <a:chExt cx="706582" cy="715147"/>
            </a:xfrm>
          </p:grpSpPr>
          <p:sp>
            <p:nvSpPr>
              <p:cNvPr id="59" name="Rectangle: Rounded Corners 58">
                <a:extLst>
                  <a:ext uri="{FF2B5EF4-FFF2-40B4-BE49-F238E27FC236}">
                    <a16:creationId xmlns:a16="http://schemas.microsoft.com/office/drawing/2014/main" id="{863C5F8C-FD31-45C4-9F8D-CB5147FF03DF}"/>
                  </a:ext>
                </a:extLst>
              </p:cNvPr>
              <p:cNvSpPr/>
              <p:nvPr/>
            </p:nvSpPr>
            <p:spPr>
              <a:xfrm>
                <a:off x="5779202" y="3426032"/>
                <a:ext cx="706582" cy="706582"/>
              </a:xfrm>
              <a:prstGeom prst="roundRect">
                <a:avLst>
                  <a:gd name="adj" fmla="val 22269"/>
                </a:avLst>
              </a:prstGeom>
              <a:solidFill>
                <a:srgbClr val="00B0DA"/>
              </a:solidFill>
              <a:scene3d>
                <a:camera prst="perspectiveHeroicExtremeLeftFacing"/>
                <a:lightRig rig="threePt" dir="t"/>
              </a:scene3d>
              <a:sp3d contourW="12700" prstMaterial="dkEdge">
                <a:bevelT/>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60" name="TextBox 59">
                <a:extLst>
                  <a:ext uri="{FF2B5EF4-FFF2-40B4-BE49-F238E27FC236}">
                    <a16:creationId xmlns:a16="http://schemas.microsoft.com/office/drawing/2014/main" id="{822B5083-0B91-49DE-8D4B-581F92EE610A}"/>
                  </a:ext>
                </a:extLst>
              </p:cNvPr>
              <p:cNvSpPr txBox="1"/>
              <p:nvPr/>
            </p:nvSpPr>
            <p:spPr>
              <a:xfrm rot="322716">
                <a:off x="5954968" y="3417467"/>
                <a:ext cx="503252" cy="659198"/>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t</a:t>
                </a:r>
                <a:endParaRPr lang="en-US" b="1" dirty="0">
                  <a:solidFill>
                    <a:schemeClr val="bg1"/>
                  </a:solidFill>
                  <a:effectLst>
                    <a:outerShdw blurRad="38100" dist="38100" dir="2700000" algn="tl">
                      <a:srgbClr val="000000">
                        <a:alpha val="43137"/>
                      </a:srgbClr>
                    </a:outerShdw>
                  </a:effectLst>
                </a:endParaRPr>
              </a:p>
            </p:txBody>
          </p:sp>
        </p:grpSp>
      </p:grpSp>
      <p:pic>
        <p:nvPicPr>
          <p:cNvPr id="61" name="Picture 60">
            <a:extLst>
              <a:ext uri="{FF2B5EF4-FFF2-40B4-BE49-F238E27FC236}">
                <a16:creationId xmlns:a16="http://schemas.microsoft.com/office/drawing/2014/main" id="{751CBB8F-A457-4535-9EF4-F39F57A60A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184" y="3315712"/>
            <a:ext cx="1736596" cy="2683831"/>
          </a:xfrm>
          <a:prstGeom prst="rect">
            <a:avLst/>
          </a:prstGeom>
          <a:ln>
            <a:solidFill>
              <a:schemeClr val="tx1"/>
            </a:solidFill>
          </a:ln>
        </p:spPr>
      </p:pic>
    </p:spTree>
    <p:extLst>
      <p:ext uri="{BB962C8B-B14F-4D97-AF65-F5344CB8AC3E}">
        <p14:creationId xmlns:p14="http://schemas.microsoft.com/office/powerpoint/2010/main" val="407771506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E75F9C-28BD-451D-97E2-94EF55CC3774}"/>
              </a:ext>
            </a:extLst>
          </p:cNvPr>
          <p:cNvSpPr txBox="1">
            <a:spLocks noChangeArrowheads="1"/>
          </p:cNvSpPr>
          <p:nvPr/>
        </p:nvSpPr>
        <p:spPr bwMode="auto">
          <a:xfrm>
            <a:off x="4128634" y="4636720"/>
            <a:ext cx="28939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dirty="0">
                <a:latin typeface="+mn-lt"/>
              </a:rPr>
              <a:t>BROMINATED FLAME</a:t>
            </a:r>
          </a:p>
          <a:p>
            <a:pPr algn="ctr" eaLnBrk="1" hangingPunct="1"/>
            <a:r>
              <a:rPr lang="en-US" sz="2400" b="1" dirty="0">
                <a:latin typeface="+mn-lt"/>
              </a:rPr>
              <a:t>RETARDANTS</a:t>
            </a:r>
          </a:p>
        </p:txBody>
      </p:sp>
      <p:sp>
        <p:nvSpPr>
          <p:cNvPr id="4" name="Freeform: Shape 3">
            <a:extLst>
              <a:ext uri="{FF2B5EF4-FFF2-40B4-BE49-F238E27FC236}">
                <a16:creationId xmlns:a16="http://schemas.microsoft.com/office/drawing/2014/main" id="{5636328D-A46E-443F-BB92-377C6E73660A}"/>
              </a:ext>
            </a:extLst>
          </p:cNvPr>
          <p:cNvSpPr/>
          <p:nvPr/>
        </p:nvSpPr>
        <p:spPr>
          <a:xfrm>
            <a:off x="4762097" y="1604013"/>
            <a:ext cx="1627007" cy="3021012"/>
          </a:xfrm>
          <a:custGeom>
            <a:avLst/>
            <a:gdLst>
              <a:gd name="connsiteX0" fmla="*/ 6197600 w 7124700"/>
              <a:gd name="connsiteY0" fmla="*/ 13208000 h 13208000"/>
              <a:gd name="connsiteX1" fmla="*/ 7035800 w 7124700"/>
              <a:gd name="connsiteY1" fmla="*/ 12979400 h 13208000"/>
              <a:gd name="connsiteX2" fmla="*/ 7124700 w 7124700"/>
              <a:gd name="connsiteY2" fmla="*/ 6400800 h 13208000"/>
              <a:gd name="connsiteX3" fmla="*/ 6527800 w 7124700"/>
              <a:gd name="connsiteY3" fmla="*/ 4813300 h 13208000"/>
              <a:gd name="connsiteX4" fmla="*/ 6540500 w 7124700"/>
              <a:gd name="connsiteY4" fmla="*/ 3340100 h 13208000"/>
              <a:gd name="connsiteX5" fmla="*/ 6413500 w 7124700"/>
              <a:gd name="connsiteY5" fmla="*/ 3187700 h 13208000"/>
              <a:gd name="connsiteX6" fmla="*/ 6007100 w 7124700"/>
              <a:gd name="connsiteY6" fmla="*/ 1054100 h 13208000"/>
              <a:gd name="connsiteX7" fmla="*/ 5308600 w 7124700"/>
              <a:gd name="connsiteY7" fmla="*/ 419100 h 13208000"/>
              <a:gd name="connsiteX8" fmla="*/ 4699000 w 7124700"/>
              <a:gd name="connsiteY8" fmla="*/ 127000 h 13208000"/>
              <a:gd name="connsiteX9" fmla="*/ 4483100 w 7124700"/>
              <a:gd name="connsiteY9" fmla="*/ 0 h 13208000"/>
              <a:gd name="connsiteX10" fmla="*/ 3581400 w 7124700"/>
              <a:gd name="connsiteY10" fmla="*/ 0 h 13208000"/>
              <a:gd name="connsiteX11" fmla="*/ 2298700 w 7124700"/>
              <a:gd name="connsiteY11" fmla="*/ 1104900 h 13208000"/>
              <a:gd name="connsiteX12" fmla="*/ 1371600 w 7124700"/>
              <a:gd name="connsiteY12" fmla="*/ 1485900 h 13208000"/>
              <a:gd name="connsiteX13" fmla="*/ 1485900 w 7124700"/>
              <a:gd name="connsiteY13" fmla="*/ 2260600 h 13208000"/>
              <a:gd name="connsiteX14" fmla="*/ 1739900 w 7124700"/>
              <a:gd name="connsiteY14" fmla="*/ 2794000 h 13208000"/>
              <a:gd name="connsiteX15" fmla="*/ 1892300 w 7124700"/>
              <a:gd name="connsiteY15" fmla="*/ 2870200 h 13208000"/>
              <a:gd name="connsiteX16" fmla="*/ 1638300 w 7124700"/>
              <a:gd name="connsiteY16" fmla="*/ 3340100 h 13208000"/>
              <a:gd name="connsiteX17" fmla="*/ 1638300 w 7124700"/>
              <a:gd name="connsiteY17" fmla="*/ 3594100 h 13208000"/>
              <a:gd name="connsiteX18" fmla="*/ 1739900 w 7124700"/>
              <a:gd name="connsiteY18" fmla="*/ 3797300 h 13208000"/>
              <a:gd name="connsiteX19" fmla="*/ 1574800 w 7124700"/>
              <a:gd name="connsiteY19" fmla="*/ 4597400 h 13208000"/>
              <a:gd name="connsiteX20" fmla="*/ 1016000 w 7124700"/>
              <a:gd name="connsiteY20" fmla="*/ 5448300 h 13208000"/>
              <a:gd name="connsiteX21" fmla="*/ 596900 w 7124700"/>
              <a:gd name="connsiteY21" fmla="*/ 6019800 h 13208000"/>
              <a:gd name="connsiteX22" fmla="*/ 0 w 7124700"/>
              <a:gd name="connsiteY22" fmla="*/ 6807200 h 13208000"/>
              <a:gd name="connsiteX23" fmla="*/ 63500 w 7124700"/>
              <a:gd name="connsiteY23" fmla="*/ 7696200 h 13208000"/>
              <a:gd name="connsiteX24" fmla="*/ 520700 w 7124700"/>
              <a:gd name="connsiteY24" fmla="*/ 8724900 h 13208000"/>
              <a:gd name="connsiteX25" fmla="*/ 0 w 7124700"/>
              <a:gd name="connsiteY25" fmla="*/ 10998200 h 13208000"/>
              <a:gd name="connsiteX26" fmla="*/ 25400 w 7124700"/>
              <a:gd name="connsiteY26" fmla="*/ 12382500 h 13208000"/>
              <a:gd name="connsiteX27" fmla="*/ 2527300 w 7124700"/>
              <a:gd name="connsiteY27" fmla="*/ 13195300 h 13208000"/>
              <a:gd name="connsiteX28" fmla="*/ 6197600 w 7124700"/>
              <a:gd name="connsiteY28" fmla="*/ 13208000 h 132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24700" h="13208000">
                <a:moveTo>
                  <a:pt x="6197600" y="13208000"/>
                </a:moveTo>
                <a:lnTo>
                  <a:pt x="7035800" y="12979400"/>
                </a:lnTo>
                <a:lnTo>
                  <a:pt x="7124700" y="6400800"/>
                </a:lnTo>
                <a:lnTo>
                  <a:pt x="6527800" y="4813300"/>
                </a:lnTo>
                <a:lnTo>
                  <a:pt x="6540500" y="3340100"/>
                </a:lnTo>
                <a:lnTo>
                  <a:pt x="6413500" y="3187700"/>
                </a:lnTo>
                <a:lnTo>
                  <a:pt x="6007100" y="1054100"/>
                </a:lnTo>
                <a:lnTo>
                  <a:pt x="5308600" y="419100"/>
                </a:lnTo>
                <a:lnTo>
                  <a:pt x="4699000" y="127000"/>
                </a:lnTo>
                <a:lnTo>
                  <a:pt x="4483100" y="0"/>
                </a:lnTo>
                <a:lnTo>
                  <a:pt x="3581400" y="0"/>
                </a:lnTo>
                <a:lnTo>
                  <a:pt x="2298700" y="1104900"/>
                </a:lnTo>
                <a:lnTo>
                  <a:pt x="1371600" y="1485900"/>
                </a:lnTo>
                <a:lnTo>
                  <a:pt x="1485900" y="2260600"/>
                </a:lnTo>
                <a:lnTo>
                  <a:pt x="1739900" y="2794000"/>
                </a:lnTo>
                <a:lnTo>
                  <a:pt x="1892300" y="2870200"/>
                </a:lnTo>
                <a:lnTo>
                  <a:pt x="1638300" y="3340100"/>
                </a:lnTo>
                <a:lnTo>
                  <a:pt x="1638300" y="3594100"/>
                </a:lnTo>
                <a:lnTo>
                  <a:pt x="1739900" y="3797300"/>
                </a:lnTo>
                <a:lnTo>
                  <a:pt x="1574800" y="4597400"/>
                </a:lnTo>
                <a:lnTo>
                  <a:pt x="1016000" y="5448300"/>
                </a:lnTo>
                <a:lnTo>
                  <a:pt x="596900" y="6019800"/>
                </a:lnTo>
                <a:lnTo>
                  <a:pt x="0" y="6807200"/>
                </a:lnTo>
                <a:lnTo>
                  <a:pt x="63500" y="7696200"/>
                </a:lnTo>
                <a:lnTo>
                  <a:pt x="520700" y="8724900"/>
                </a:lnTo>
                <a:lnTo>
                  <a:pt x="0" y="10998200"/>
                </a:lnTo>
                <a:lnTo>
                  <a:pt x="25400" y="12382500"/>
                </a:lnTo>
                <a:lnTo>
                  <a:pt x="2527300" y="13195300"/>
                </a:lnTo>
                <a:lnTo>
                  <a:pt x="6197600" y="1320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Freeform: Shape 4">
            <a:extLst>
              <a:ext uri="{FF2B5EF4-FFF2-40B4-BE49-F238E27FC236}">
                <a16:creationId xmlns:a16="http://schemas.microsoft.com/office/drawing/2014/main" id="{1A3C8BF8-B36D-416C-ACE0-22B7559296CD}"/>
              </a:ext>
            </a:extLst>
          </p:cNvPr>
          <p:cNvSpPr/>
          <p:nvPr/>
        </p:nvSpPr>
        <p:spPr>
          <a:xfrm>
            <a:off x="5191754" y="481543"/>
            <a:ext cx="3016138" cy="1525004"/>
          </a:xfrm>
          <a:custGeom>
            <a:avLst/>
            <a:gdLst>
              <a:gd name="connsiteX0" fmla="*/ 3581400 w 20307300"/>
              <a:gd name="connsiteY0" fmla="*/ 11404600 h 11404600"/>
              <a:gd name="connsiteX1" fmla="*/ 2260600 w 20307300"/>
              <a:gd name="connsiteY1" fmla="*/ 11379200 h 11404600"/>
              <a:gd name="connsiteX2" fmla="*/ 368300 w 20307300"/>
              <a:gd name="connsiteY2" fmla="*/ 10693400 h 11404600"/>
              <a:gd name="connsiteX3" fmla="*/ 0 w 20307300"/>
              <a:gd name="connsiteY3" fmla="*/ 7874000 h 11404600"/>
              <a:gd name="connsiteX4" fmla="*/ 0 w 20307300"/>
              <a:gd name="connsiteY4" fmla="*/ 1130300 h 11404600"/>
              <a:gd name="connsiteX5" fmla="*/ 152400 w 20307300"/>
              <a:gd name="connsiteY5" fmla="*/ 368300 h 11404600"/>
              <a:gd name="connsiteX6" fmla="*/ 647700 w 20307300"/>
              <a:gd name="connsiteY6" fmla="*/ 0 h 11404600"/>
              <a:gd name="connsiteX7" fmla="*/ 5461000 w 20307300"/>
              <a:gd name="connsiteY7" fmla="*/ 25400 h 11404600"/>
              <a:gd name="connsiteX8" fmla="*/ 6159500 w 20307300"/>
              <a:gd name="connsiteY8" fmla="*/ 431800 h 11404600"/>
              <a:gd name="connsiteX9" fmla="*/ 6426200 w 20307300"/>
              <a:gd name="connsiteY9" fmla="*/ 3365500 h 11404600"/>
              <a:gd name="connsiteX10" fmla="*/ 19570700 w 20307300"/>
              <a:gd name="connsiteY10" fmla="*/ 533400 h 11404600"/>
              <a:gd name="connsiteX11" fmla="*/ 20307300 w 20307300"/>
              <a:gd name="connsiteY11" fmla="*/ 1041400 h 11404600"/>
              <a:gd name="connsiteX12" fmla="*/ 20256500 w 20307300"/>
              <a:gd name="connsiteY12" fmla="*/ 3263900 h 11404600"/>
              <a:gd name="connsiteX13" fmla="*/ 6400800 w 20307300"/>
              <a:gd name="connsiteY13" fmla="*/ 6654800 h 11404600"/>
              <a:gd name="connsiteX14" fmla="*/ 6273800 w 20307300"/>
              <a:gd name="connsiteY14" fmla="*/ 10515600 h 11404600"/>
              <a:gd name="connsiteX15" fmla="*/ 3581400 w 20307300"/>
              <a:gd name="connsiteY15" fmla="*/ 11404600 h 1140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07300" h="11404600">
                <a:moveTo>
                  <a:pt x="3581400" y="11404600"/>
                </a:moveTo>
                <a:lnTo>
                  <a:pt x="2260600" y="11379200"/>
                </a:lnTo>
                <a:lnTo>
                  <a:pt x="368300" y="10693400"/>
                </a:lnTo>
                <a:lnTo>
                  <a:pt x="0" y="7874000"/>
                </a:lnTo>
                <a:lnTo>
                  <a:pt x="0" y="1130300"/>
                </a:lnTo>
                <a:lnTo>
                  <a:pt x="152400" y="368300"/>
                </a:lnTo>
                <a:lnTo>
                  <a:pt x="647700" y="0"/>
                </a:lnTo>
                <a:lnTo>
                  <a:pt x="5461000" y="25400"/>
                </a:lnTo>
                <a:lnTo>
                  <a:pt x="6159500" y="431800"/>
                </a:lnTo>
                <a:lnTo>
                  <a:pt x="6426200" y="3365500"/>
                </a:lnTo>
                <a:lnTo>
                  <a:pt x="19570700" y="533400"/>
                </a:lnTo>
                <a:lnTo>
                  <a:pt x="20307300" y="1041400"/>
                </a:lnTo>
                <a:lnTo>
                  <a:pt x="20256500" y="3263900"/>
                </a:lnTo>
                <a:lnTo>
                  <a:pt x="6400800" y="6654800"/>
                </a:lnTo>
                <a:lnTo>
                  <a:pt x="6273800" y="10515600"/>
                </a:lnTo>
                <a:lnTo>
                  <a:pt x="3581400" y="1140460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6624B648-EF9D-42E5-B966-57F983AC3E74}"/>
              </a:ext>
            </a:extLst>
          </p:cNvPr>
          <p:cNvSpPr txBox="1">
            <a:spLocks noChangeArrowheads="1"/>
          </p:cNvSpPr>
          <p:nvPr/>
        </p:nvSpPr>
        <p:spPr bwMode="auto">
          <a:xfrm>
            <a:off x="287357" y="4640295"/>
            <a:ext cx="1957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dirty="0">
                <a:latin typeface="+mn-lt"/>
              </a:rPr>
              <a:t>BIS PHENOL A</a:t>
            </a:r>
          </a:p>
        </p:txBody>
      </p:sp>
      <p:sp>
        <p:nvSpPr>
          <p:cNvPr id="7" name="Freeform: Shape 6">
            <a:extLst>
              <a:ext uri="{FF2B5EF4-FFF2-40B4-BE49-F238E27FC236}">
                <a16:creationId xmlns:a16="http://schemas.microsoft.com/office/drawing/2014/main" id="{35CBF476-611D-4E93-BCEA-A71B3EA265EC}"/>
              </a:ext>
            </a:extLst>
          </p:cNvPr>
          <p:cNvSpPr/>
          <p:nvPr/>
        </p:nvSpPr>
        <p:spPr>
          <a:xfrm>
            <a:off x="452648" y="1462629"/>
            <a:ext cx="1627007" cy="3021012"/>
          </a:xfrm>
          <a:custGeom>
            <a:avLst/>
            <a:gdLst>
              <a:gd name="connsiteX0" fmla="*/ 6197600 w 7124700"/>
              <a:gd name="connsiteY0" fmla="*/ 13208000 h 13208000"/>
              <a:gd name="connsiteX1" fmla="*/ 7035800 w 7124700"/>
              <a:gd name="connsiteY1" fmla="*/ 12979400 h 13208000"/>
              <a:gd name="connsiteX2" fmla="*/ 7124700 w 7124700"/>
              <a:gd name="connsiteY2" fmla="*/ 6400800 h 13208000"/>
              <a:gd name="connsiteX3" fmla="*/ 6527800 w 7124700"/>
              <a:gd name="connsiteY3" fmla="*/ 4813300 h 13208000"/>
              <a:gd name="connsiteX4" fmla="*/ 6540500 w 7124700"/>
              <a:gd name="connsiteY4" fmla="*/ 3340100 h 13208000"/>
              <a:gd name="connsiteX5" fmla="*/ 6413500 w 7124700"/>
              <a:gd name="connsiteY5" fmla="*/ 3187700 h 13208000"/>
              <a:gd name="connsiteX6" fmla="*/ 6007100 w 7124700"/>
              <a:gd name="connsiteY6" fmla="*/ 1054100 h 13208000"/>
              <a:gd name="connsiteX7" fmla="*/ 5308600 w 7124700"/>
              <a:gd name="connsiteY7" fmla="*/ 419100 h 13208000"/>
              <a:gd name="connsiteX8" fmla="*/ 4699000 w 7124700"/>
              <a:gd name="connsiteY8" fmla="*/ 127000 h 13208000"/>
              <a:gd name="connsiteX9" fmla="*/ 4483100 w 7124700"/>
              <a:gd name="connsiteY9" fmla="*/ 0 h 13208000"/>
              <a:gd name="connsiteX10" fmla="*/ 3581400 w 7124700"/>
              <a:gd name="connsiteY10" fmla="*/ 0 h 13208000"/>
              <a:gd name="connsiteX11" fmla="*/ 2298700 w 7124700"/>
              <a:gd name="connsiteY11" fmla="*/ 1104900 h 13208000"/>
              <a:gd name="connsiteX12" fmla="*/ 1371600 w 7124700"/>
              <a:gd name="connsiteY12" fmla="*/ 1485900 h 13208000"/>
              <a:gd name="connsiteX13" fmla="*/ 1485900 w 7124700"/>
              <a:gd name="connsiteY13" fmla="*/ 2260600 h 13208000"/>
              <a:gd name="connsiteX14" fmla="*/ 1739900 w 7124700"/>
              <a:gd name="connsiteY14" fmla="*/ 2794000 h 13208000"/>
              <a:gd name="connsiteX15" fmla="*/ 1892300 w 7124700"/>
              <a:gd name="connsiteY15" fmla="*/ 2870200 h 13208000"/>
              <a:gd name="connsiteX16" fmla="*/ 1638300 w 7124700"/>
              <a:gd name="connsiteY16" fmla="*/ 3340100 h 13208000"/>
              <a:gd name="connsiteX17" fmla="*/ 1638300 w 7124700"/>
              <a:gd name="connsiteY17" fmla="*/ 3594100 h 13208000"/>
              <a:gd name="connsiteX18" fmla="*/ 1739900 w 7124700"/>
              <a:gd name="connsiteY18" fmla="*/ 3797300 h 13208000"/>
              <a:gd name="connsiteX19" fmla="*/ 1574800 w 7124700"/>
              <a:gd name="connsiteY19" fmla="*/ 4597400 h 13208000"/>
              <a:gd name="connsiteX20" fmla="*/ 1016000 w 7124700"/>
              <a:gd name="connsiteY20" fmla="*/ 5448300 h 13208000"/>
              <a:gd name="connsiteX21" fmla="*/ 596900 w 7124700"/>
              <a:gd name="connsiteY21" fmla="*/ 6019800 h 13208000"/>
              <a:gd name="connsiteX22" fmla="*/ 0 w 7124700"/>
              <a:gd name="connsiteY22" fmla="*/ 6807200 h 13208000"/>
              <a:gd name="connsiteX23" fmla="*/ 63500 w 7124700"/>
              <a:gd name="connsiteY23" fmla="*/ 7696200 h 13208000"/>
              <a:gd name="connsiteX24" fmla="*/ 520700 w 7124700"/>
              <a:gd name="connsiteY24" fmla="*/ 8724900 h 13208000"/>
              <a:gd name="connsiteX25" fmla="*/ 0 w 7124700"/>
              <a:gd name="connsiteY25" fmla="*/ 10998200 h 13208000"/>
              <a:gd name="connsiteX26" fmla="*/ 25400 w 7124700"/>
              <a:gd name="connsiteY26" fmla="*/ 12382500 h 13208000"/>
              <a:gd name="connsiteX27" fmla="*/ 2527300 w 7124700"/>
              <a:gd name="connsiteY27" fmla="*/ 13195300 h 13208000"/>
              <a:gd name="connsiteX28" fmla="*/ 6197600 w 7124700"/>
              <a:gd name="connsiteY28" fmla="*/ 13208000 h 132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24700" h="13208000">
                <a:moveTo>
                  <a:pt x="6197600" y="13208000"/>
                </a:moveTo>
                <a:lnTo>
                  <a:pt x="7035800" y="12979400"/>
                </a:lnTo>
                <a:lnTo>
                  <a:pt x="7124700" y="6400800"/>
                </a:lnTo>
                <a:lnTo>
                  <a:pt x="6527800" y="4813300"/>
                </a:lnTo>
                <a:lnTo>
                  <a:pt x="6540500" y="3340100"/>
                </a:lnTo>
                <a:lnTo>
                  <a:pt x="6413500" y="3187700"/>
                </a:lnTo>
                <a:lnTo>
                  <a:pt x="6007100" y="1054100"/>
                </a:lnTo>
                <a:lnTo>
                  <a:pt x="5308600" y="419100"/>
                </a:lnTo>
                <a:lnTo>
                  <a:pt x="4699000" y="127000"/>
                </a:lnTo>
                <a:lnTo>
                  <a:pt x="4483100" y="0"/>
                </a:lnTo>
                <a:lnTo>
                  <a:pt x="3581400" y="0"/>
                </a:lnTo>
                <a:lnTo>
                  <a:pt x="2298700" y="1104900"/>
                </a:lnTo>
                <a:lnTo>
                  <a:pt x="1371600" y="1485900"/>
                </a:lnTo>
                <a:lnTo>
                  <a:pt x="1485900" y="2260600"/>
                </a:lnTo>
                <a:lnTo>
                  <a:pt x="1739900" y="2794000"/>
                </a:lnTo>
                <a:lnTo>
                  <a:pt x="1892300" y="2870200"/>
                </a:lnTo>
                <a:lnTo>
                  <a:pt x="1638300" y="3340100"/>
                </a:lnTo>
                <a:lnTo>
                  <a:pt x="1638300" y="3594100"/>
                </a:lnTo>
                <a:lnTo>
                  <a:pt x="1739900" y="3797300"/>
                </a:lnTo>
                <a:lnTo>
                  <a:pt x="1574800" y="4597400"/>
                </a:lnTo>
                <a:lnTo>
                  <a:pt x="1016000" y="5448300"/>
                </a:lnTo>
                <a:lnTo>
                  <a:pt x="596900" y="6019800"/>
                </a:lnTo>
                <a:lnTo>
                  <a:pt x="0" y="6807200"/>
                </a:lnTo>
                <a:lnTo>
                  <a:pt x="63500" y="7696200"/>
                </a:lnTo>
                <a:lnTo>
                  <a:pt x="520700" y="8724900"/>
                </a:lnTo>
                <a:lnTo>
                  <a:pt x="0" y="10998200"/>
                </a:lnTo>
                <a:lnTo>
                  <a:pt x="25400" y="12382500"/>
                </a:lnTo>
                <a:lnTo>
                  <a:pt x="2527300" y="13195300"/>
                </a:lnTo>
                <a:lnTo>
                  <a:pt x="6197600" y="1320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Freeform: Shape 7">
            <a:extLst>
              <a:ext uri="{FF2B5EF4-FFF2-40B4-BE49-F238E27FC236}">
                <a16:creationId xmlns:a16="http://schemas.microsoft.com/office/drawing/2014/main" id="{922BFAFD-AA86-4013-80C5-DBB39E305643}"/>
              </a:ext>
            </a:extLst>
          </p:cNvPr>
          <p:cNvSpPr/>
          <p:nvPr/>
        </p:nvSpPr>
        <p:spPr>
          <a:xfrm>
            <a:off x="795946" y="455388"/>
            <a:ext cx="3016138" cy="1525004"/>
          </a:xfrm>
          <a:custGeom>
            <a:avLst/>
            <a:gdLst>
              <a:gd name="connsiteX0" fmla="*/ 3581400 w 20307300"/>
              <a:gd name="connsiteY0" fmla="*/ 11404600 h 11404600"/>
              <a:gd name="connsiteX1" fmla="*/ 2260600 w 20307300"/>
              <a:gd name="connsiteY1" fmla="*/ 11379200 h 11404600"/>
              <a:gd name="connsiteX2" fmla="*/ 368300 w 20307300"/>
              <a:gd name="connsiteY2" fmla="*/ 10693400 h 11404600"/>
              <a:gd name="connsiteX3" fmla="*/ 0 w 20307300"/>
              <a:gd name="connsiteY3" fmla="*/ 7874000 h 11404600"/>
              <a:gd name="connsiteX4" fmla="*/ 0 w 20307300"/>
              <a:gd name="connsiteY4" fmla="*/ 1130300 h 11404600"/>
              <a:gd name="connsiteX5" fmla="*/ 152400 w 20307300"/>
              <a:gd name="connsiteY5" fmla="*/ 368300 h 11404600"/>
              <a:gd name="connsiteX6" fmla="*/ 647700 w 20307300"/>
              <a:gd name="connsiteY6" fmla="*/ 0 h 11404600"/>
              <a:gd name="connsiteX7" fmla="*/ 5461000 w 20307300"/>
              <a:gd name="connsiteY7" fmla="*/ 25400 h 11404600"/>
              <a:gd name="connsiteX8" fmla="*/ 6159500 w 20307300"/>
              <a:gd name="connsiteY8" fmla="*/ 431800 h 11404600"/>
              <a:gd name="connsiteX9" fmla="*/ 6426200 w 20307300"/>
              <a:gd name="connsiteY9" fmla="*/ 3365500 h 11404600"/>
              <a:gd name="connsiteX10" fmla="*/ 19570700 w 20307300"/>
              <a:gd name="connsiteY10" fmla="*/ 533400 h 11404600"/>
              <a:gd name="connsiteX11" fmla="*/ 20307300 w 20307300"/>
              <a:gd name="connsiteY11" fmla="*/ 1041400 h 11404600"/>
              <a:gd name="connsiteX12" fmla="*/ 20256500 w 20307300"/>
              <a:gd name="connsiteY12" fmla="*/ 3263900 h 11404600"/>
              <a:gd name="connsiteX13" fmla="*/ 6400800 w 20307300"/>
              <a:gd name="connsiteY13" fmla="*/ 6654800 h 11404600"/>
              <a:gd name="connsiteX14" fmla="*/ 6273800 w 20307300"/>
              <a:gd name="connsiteY14" fmla="*/ 10515600 h 11404600"/>
              <a:gd name="connsiteX15" fmla="*/ 3581400 w 20307300"/>
              <a:gd name="connsiteY15" fmla="*/ 11404600 h 1140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07300" h="11404600">
                <a:moveTo>
                  <a:pt x="3581400" y="11404600"/>
                </a:moveTo>
                <a:lnTo>
                  <a:pt x="2260600" y="11379200"/>
                </a:lnTo>
                <a:lnTo>
                  <a:pt x="368300" y="10693400"/>
                </a:lnTo>
                <a:lnTo>
                  <a:pt x="0" y="7874000"/>
                </a:lnTo>
                <a:lnTo>
                  <a:pt x="0" y="1130300"/>
                </a:lnTo>
                <a:lnTo>
                  <a:pt x="152400" y="368300"/>
                </a:lnTo>
                <a:lnTo>
                  <a:pt x="647700" y="0"/>
                </a:lnTo>
                <a:lnTo>
                  <a:pt x="5461000" y="25400"/>
                </a:lnTo>
                <a:lnTo>
                  <a:pt x="6159500" y="431800"/>
                </a:lnTo>
                <a:lnTo>
                  <a:pt x="6426200" y="3365500"/>
                </a:lnTo>
                <a:lnTo>
                  <a:pt x="19570700" y="533400"/>
                </a:lnTo>
                <a:lnTo>
                  <a:pt x="20307300" y="1041400"/>
                </a:lnTo>
                <a:lnTo>
                  <a:pt x="20256500" y="3263900"/>
                </a:lnTo>
                <a:lnTo>
                  <a:pt x="6400800" y="6654800"/>
                </a:lnTo>
                <a:lnTo>
                  <a:pt x="6273800" y="10515600"/>
                </a:lnTo>
                <a:lnTo>
                  <a:pt x="3581400" y="1140460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a:extLst>
              <a:ext uri="{FF2B5EF4-FFF2-40B4-BE49-F238E27FC236}">
                <a16:creationId xmlns:a16="http://schemas.microsoft.com/office/drawing/2014/main" id="{92E892DC-6E43-42CC-8B58-65F3F0B9B5A2}"/>
              </a:ext>
            </a:extLst>
          </p:cNvPr>
          <p:cNvSpPr txBox="1">
            <a:spLocks noChangeArrowheads="1"/>
          </p:cNvSpPr>
          <p:nvPr/>
        </p:nvSpPr>
        <p:spPr bwMode="auto">
          <a:xfrm>
            <a:off x="8748412" y="4486860"/>
            <a:ext cx="1617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dirty="0">
                <a:latin typeface="+mn-lt"/>
              </a:rPr>
              <a:t>PTHALATES</a:t>
            </a:r>
          </a:p>
        </p:txBody>
      </p:sp>
      <p:sp>
        <p:nvSpPr>
          <p:cNvPr id="10" name="Freeform: Shape 9">
            <a:extLst>
              <a:ext uri="{FF2B5EF4-FFF2-40B4-BE49-F238E27FC236}">
                <a16:creationId xmlns:a16="http://schemas.microsoft.com/office/drawing/2014/main" id="{234922B2-B9CB-4CB2-B1F9-3B8878BF7409}"/>
              </a:ext>
            </a:extLst>
          </p:cNvPr>
          <p:cNvSpPr/>
          <p:nvPr/>
        </p:nvSpPr>
        <p:spPr>
          <a:xfrm>
            <a:off x="8664077" y="1540956"/>
            <a:ext cx="1627007" cy="3021012"/>
          </a:xfrm>
          <a:custGeom>
            <a:avLst/>
            <a:gdLst>
              <a:gd name="connsiteX0" fmla="*/ 6197600 w 7124700"/>
              <a:gd name="connsiteY0" fmla="*/ 13208000 h 13208000"/>
              <a:gd name="connsiteX1" fmla="*/ 7035800 w 7124700"/>
              <a:gd name="connsiteY1" fmla="*/ 12979400 h 13208000"/>
              <a:gd name="connsiteX2" fmla="*/ 7124700 w 7124700"/>
              <a:gd name="connsiteY2" fmla="*/ 6400800 h 13208000"/>
              <a:gd name="connsiteX3" fmla="*/ 6527800 w 7124700"/>
              <a:gd name="connsiteY3" fmla="*/ 4813300 h 13208000"/>
              <a:gd name="connsiteX4" fmla="*/ 6540500 w 7124700"/>
              <a:gd name="connsiteY4" fmla="*/ 3340100 h 13208000"/>
              <a:gd name="connsiteX5" fmla="*/ 6413500 w 7124700"/>
              <a:gd name="connsiteY5" fmla="*/ 3187700 h 13208000"/>
              <a:gd name="connsiteX6" fmla="*/ 6007100 w 7124700"/>
              <a:gd name="connsiteY6" fmla="*/ 1054100 h 13208000"/>
              <a:gd name="connsiteX7" fmla="*/ 5308600 w 7124700"/>
              <a:gd name="connsiteY7" fmla="*/ 419100 h 13208000"/>
              <a:gd name="connsiteX8" fmla="*/ 4699000 w 7124700"/>
              <a:gd name="connsiteY8" fmla="*/ 127000 h 13208000"/>
              <a:gd name="connsiteX9" fmla="*/ 4483100 w 7124700"/>
              <a:gd name="connsiteY9" fmla="*/ 0 h 13208000"/>
              <a:gd name="connsiteX10" fmla="*/ 3581400 w 7124700"/>
              <a:gd name="connsiteY10" fmla="*/ 0 h 13208000"/>
              <a:gd name="connsiteX11" fmla="*/ 2298700 w 7124700"/>
              <a:gd name="connsiteY11" fmla="*/ 1104900 h 13208000"/>
              <a:gd name="connsiteX12" fmla="*/ 1371600 w 7124700"/>
              <a:gd name="connsiteY12" fmla="*/ 1485900 h 13208000"/>
              <a:gd name="connsiteX13" fmla="*/ 1485900 w 7124700"/>
              <a:gd name="connsiteY13" fmla="*/ 2260600 h 13208000"/>
              <a:gd name="connsiteX14" fmla="*/ 1739900 w 7124700"/>
              <a:gd name="connsiteY14" fmla="*/ 2794000 h 13208000"/>
              <a:gd name="connsiteX15" fmla="*/ 1892300 w 7124700"/>
              <a:gd name="connsiteY15" fmla="*/ 2870200 h 13208000"/>
              <a:gd name="connsiteX16" fmla="*/ 1638300 w 7124700"/>
              <a:gd name="connsiteY16" fmla="*/ 3340100 h 13208000"/>
              <a:gd name="connsiteX17" fmla="*/ 1638300 w 7124700"/>
              <a:gd name="connsiteY17" fmla="*/ 3594100 h 13208000"/>
              <a:gd name="connsiteX18" fmla="*/ 1739900 w 7124700"/>
              <a:gd name="connsiteY18" fmla="*/ 3797300 h 13208000"/>
              <a:gd name="connsiteX19" fmla="*/ 1574800 w 7124700"/>
              <a:gd name="connsiteY19" fmla="*/ 4597400 h 13208000"/>
              <a:gd name="connsiteX20" fmla="*/ 1016000 w 7124700"/>
              <a:gd name="connsiteY20" fmla="*/ 5448300 h 13208000"/>
              <a:gd name="connsiteX21" fmla="*/ 596900 w 7124700"/>
              <a:gd name="connsiteY21" fmla="*/ 6019800 h 13208000"/>
              <a:gd name="connsiteX22" fmla="*/ 0 w 7124700"/>
              <a:gd name="connsiteY22" fmla="*/ 6807200 h 13208000"/>
              <a:gd name="connsiteX23" fmla="*/ 63500 w 7124700"/>
              <a:gd name="connsiteY23" fmla="*/ 7696200 h 13208000"/>
              <a:gd name="connsiteX24" fmla="*/ 520700 w 7124700"/>
              <a:gd name="connsiteY24" fmla="*/ 8724900 h 13208000"/>
              <a:gd name="connsiteX25" fmla="*/ 0 w 7124700"/>
              <a:gd name="connsiteY25" fmla="*/ 10998200 h 13208000"/>
              <a:gd name="connsiteX26" fmla="*/ 25400 w 7124700"/>
              <a:gd name="connsiteY26" fmla="*/ 12382500 h 13208000"/>
              <a:gd name="connsiteX27" fmla="*/ 2527300 w 7124700"/>
              <a:gd name="connsiteY27" fmla="*/ 13195300 h 13208000"/>
              <a:gd name="connsiteX28" fmla="*/ 6197600 w 7124700"/>
              <a:gd name="connsiteY28" fmla="*/ 13208000 h 132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24700" h="13208000">
                <a:moveTo>
                  <a:pt x="6197600" y="13208000"/>
                </a:moveTo>
                <a:lnTo>
                  <a:pt x="7035800" y="12979400"/>
                </a:lnTo>
                <a:lnTo>
                  <a:pt x="7124700" y="6400800"/>
                </a:lnTo>
                <a:lnTo>
                  <a:pt x="6527800" y="4813300"/>
                </a:lnTo>
                <a:lnTo>
                  <a:pt x="6540500" y="3340100"/>
                </a:lnTo>
                <a:lnTo>
                  <a:pt x="6413500" y="3187700"/>
                </a:lnTo>
                <a:lnTo>
                  <a:pt x="6007100" y="1054100"/>
                </a:lnTo>
                <a:lnTo>
                  <a:pt x="5308600" y="419100"/>
                </a:lnTo>
                <a:lnTo>
                  <a:pt x="4699000" y="127000"/>
                </a:lnTo>
                <a:lnTo>
                  <a:pt x="4483100" y="0"/>
                </a:lnTo>
                <a:lnTo>
                  <a:pt x="3581400" y="0"/>
                </a:lnTo>
                <a:lnTo>
                  <a:pt x="2298700" y="1104900"/>
                </a:lnTo>
                <a:lnTo>
                  <a:pt x="1371600" y="1485900"/>
                </a:lnTo>
                <a:lnTo>
                  <a:pt x="1485900" y="2260600"/>
                </a:lnTo>
                <a:lnTo>
                  <a:pt x="1739900" y="2794000"/>
                </a:lnTo>
                <a:lnTo>
                  <a:pt x="1892300" y="2870200"/>
                </a:lnTo>
                <a:lnTo>
                  <a:pt x="1638300" y="3340100"/>
                </a:lnTo>
                <a:lnTo>
                  <a:pt x="1638300" y="3594100"/>
                </a:lnTo>
                <a:lnTo>
                  <a:pt x="1739900" y="3797300"/>
                </a:lnTo>
                <a:lnTo>
                  <a:pt x="1574800" y="4597400"/>
                </a:lnTo>
                <a:lnTo>
                  <a:pt x="1016000" y="5448300"/>
                </a:lnTo>
                <a:lnTo>
                  <a:pt x="596900" y="6019800"/>
                </a:lnTo>
                <a:lnTo>
                  <a:pt x="0" y="6807200"/>
                </a:lnTo>
                <a:lnTo>
                  <a:pt x="63500" y="7696200"/>
                </a:lnTo>
                <a:lnTo>
                  <a:pt x="520700" y="8724900"/>
                </a:lnTo>
                <a:lnTo>
                  <a:pt x="0" y="10998200"/>
                </a:lnTo>
                <a:lnTo>
                  <a:pt x="25400" y="12382500"/>
                </a:lnTo>
                <a:lnTo>
                  <a:pt x="2527300" y="13195300"/>
                </a:lnTo>
                <a:lnTo>
                  <a:pt x="6197600" y="1320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Freeform: Shape 10">
            <a:extLst>
              <a:ext uri="{FF2B5EF4-FFF2-40B4-BE49-F238E27FC236}">
                <a16:creationId xmlns:a16="http://schemas.microsoft.com/office/drawing/2014/main" id="{F89F658A-9005-45EE-8968-7B370599AA7F}"/>
              </a:ext>
            </a:extLst>
          </p:cNvPr>
          <p:cNvSpPr/>
          <p:nvPr/>
        </p:nvSpPr>
        <p:spPr>
          <a:xfrm>
            <a:off x="9086961" y="455388"/>
            <a:ext cx="3016138" cy="1525004"/>
          </a:xfrm>
          <a:custGeom>
            <a:avLst/>
            <a:gdLst>
              <a:gd name="connsiteX0" fmla="*/ 3581400 w 20307300"/>
              <a:gd name="connsiteY0" fmla="*/ 11404600 h 11404600"/>
              <a:gd name="connsiteX1" fmla="*/ 2260600 w 20307300"/>
              <a:gd name="connsiteY1" fmla="*/ 11379200 h 11404600"/>
              <a:gd name="connsiteX2" fmla="*/ 368300 w 20307300"/>
              <a:gd name="connsiteY2" fmla="*/ 10693400 h 11404600"/>
              <a:gd name="connsiteX3" fmla="*/ 0 w 20307300"/>
              <a:gd name="connsiteY3" fmla="*/ 7874000 h 11404600"/>
              <a:gd name="connsiteX4" fmla="*/ 0 w 20307300"/>
              <a:gd name="connsiteY4" fmla="*/ 1130300 h 11404600"/>
              <a:gd name="connsiteX5" fmla="*/ 152400 w 20307300"/>
              <a:gd name="connsiteY5" fmla="*/ 368300 h 11404600"/>
              <a:gd name="connsiteX6" fmla="*/ 647700 w 20307300"/>
              <a:gd name="connsiteY6" fmla="*/ 0 h 11404600"/>
              <a:gd name="connsiteX7" fmla="*/ 5461000 w 20307300"/>
              <a:gd name="connsiteY7" fmla="*/ 25400 h 11404600"/>
              <a:gd name="connsiteX8" fmla="*/ 6159500 w 20307300"/>
              <a:gd name="connsiteY8" fmla="*/ 431800 h 11404600"/>
              <a:gd name="connsiteX9" fmla="*/ 6426200 w 20307300"/>
              <a:gd name="connsiteY9" fmla="*/ 3365500 h 11404600"/>
              <a:gd name="connsiteX10" fmla="*/ 19570700 w 20307300"/>
              <a:gd name="connsiteY10" fmla="*/ 533400 h 11404600"/>
              <a:gd name="connsiteX11" fmla="*/ 20307300 w 20307300"/>
              <a:gd name="connsiteY11" fmla="*/ 1041400 h 11404600"/>
              <a:gd name="connsiteX12" fmla="*/ 20256500 w 20307300"/>
              <a:gd name="connsiteY12" fmla="*/ 3263900 h 11404600"/>
              <a:gd name="connsiteX13" fmla="*/ 6400800 w 20307300"/>
              <a:gd name="connsiteY13" fmla="*/ 6654800 h 11404600"/>
              <a:gd name="connsiteX14" fmla="*/ 6273800 w 20307300"/>
              <a:gd name="connsiteY14" fmla="*/ 10515600 h 11404600"/>
              <a:gd name="connsiteX15" fmla="*/ 3581400 w 20307300"/>
              <a:gd name="connsiteY15" fmla="*/ 11404600 h 1140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07300" h="11404600">
                <a:moveTo>
                  <a:pt x="3581400" y="11404600"/>
                </a:moveTo>
                <a:lnTo>
                  <a:pt x="2260600" y="11379200"/>
                </a:lnTo>
                <a:lnTo>
                  <a:pt x="368300" y="10693400"/>
                </a:lnTo>
                <a:lnTo>
                  <a:pt x="0" y="7874000"/>
                </a:lnTo>
                <a:lnTo>
                  <a:pt x="0" y="1130300"/>
                </a:lnTo>
                <a:lnTo>
                  <a:pt x="152400" y="368300"/>
                </a:lnTo>
                <a:lnTo>
                  <a:pt x="647700" y="0"/>
                </a:lnTo>
                <a:lnTo>
                  <a:pt x="5461000" y="25400"/>
                </a:lnTo>
                <a:lnTo>
                  <a:pt x="6159500" y="431800"/>
                </a:lnTo>
                <a:lnTo>
                  <a:pt x="6426200" y="3365500"/>
                </a:lnTo>
                <a:lnTo>
                  <a:pt x="19570700" y="533400"/>
                </a:lnTo>
                <a:lnTo>
                  <a:pt x="20307300" y="1041400"/>
                </a:lnTo>
                <a:lnTo>
                  <a:pt x="20256500" y="3263900"/>
                </a:lnTo>
                <a:lnTo>
                  <a:pt x="6400800" y="6654800"/>
                </a:lnTo>
                <a:lnTo>
                  <a:pt x="6273800" y="10515600"/>
                </a:lnTo>
                <a:lnTo>
                  <a:pt x="3581400" y="1140460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a:extLst>
              <a:ext uri="{FF2B5EF4-FFF2-40B4-BE49-F238E27FC236}">
                <a16:creationId xmlns:a16="http://schemas.microsoft.com/office/drawing/2014/main" id="{E85A68F7-40CF-4E14-9B2D-169C2428C4FD}"/>
              </a:ext>
            </a:extLst>
          </p:cNvPr>
          <p:cNvSpPr txBox="1">
            <a:spLocks noChangeArrowheads="1"/>
          </p:cNvSpPr>
          <p:nvPr/>
        </p:nvSpPr>
        <p:spPr bwMode="auto">
          <a:xfrm>
            <a:off x="6445859" y="5747413"/>
            <a:ext cx="23025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dirty="0">
                <a:latin typeface="+mn-lt"/>
              </a:rPr>
              <a:t>NANOPARTICLES</a:t>
            </a:r>
          </a:p>
        </p:txBody>
      </p:sp>
      <p:sp>
        <p:nvSpPr>
          <p:cNvPr id="13" name="Freeform: Shape 12">
            <a:extLst>
              <a:ext uri="{FF2B5EF4-FFF2-40B4-BE49-F238E27FC236}">
                <a16:creationId xmlns:a16="http://schemas.microsoft.com/office/drawing/2014/main" id="{74F4169E-05C9-43E5-862E-6424D07CB7A4}"/>
              </a:ext>
            </a:extLst>
          </p:cNvPr>
          <p:cNvSpPr/>
          <p:nvPr/>
        </p:nvSpPr>
        <p:spPr>
          <a:xfrm>
            <a:off x="6917546" y="2726401"/>
            <a:ext cx="1627007" cy="3021012"/>
          </a:xfrm>
          <a:custGeom>
            <a:avLst/>
            <a:gdLst>
              <a:gd name="connsiteX0" fmla="*/ 6197600 w 7124700"/>
              <a:gd name="connsiteY0" fmla="*/ 13208000 h 13208000"/>
              <a:gd name="connsiteX1" fmla="*/ 7035800 w 7124700"/>
              <a:gd name="connsiteY1" fmla="*/ 12979400 h 13208000"/>
              <a:gd name="connsiteX2" fmla="*/ 7124700 w 7124700"/>
              <a:gd name="connsiteY2" fmla="*/ 6400800 h 13208000"/>
              <a:gd name="connsiteX3" fmla="*/ 6527800 w 7124700"/>
              <a:gd name="connsiteY3" fmla="*/ 4813300 h 13208000"/>
              <a:gd name="connsiteX4" fmla="*/ 6540500 w 7124700"/>
              <a:gd name="connsiteY4" fmla="*/ 3340100 h 13208000"/>
              <a:gd name="connsiteX5" fmla="*/ 6413500 w 7124700"/>
              <a:gd name="connsiteY5" fmla="*/ 3187700 h 13208000"/>
              <a:gd name="connsiteX6" fmla="*/ 6007100 w 7124700"/>
              <a:gd name="connsiteY6" fmla="*/ 1054100 h 13208000"/>
              <a:gd name="connsiteX7" fmla="*/ 5308600 w 7124700"/>
              <a:gd name="connsiteY7" fmla="*/ 419100 h 13208000"/>
              <a:gd name="connsiteX8" fmla="*/ 4699000 w 7124700"/>
              <a:gd name="connsiteY8" fmla="*/ 127000 h 13208000"/>
              <a:gd name="connsiteX9" fmla="*/ 4483100 w 7124700"/>
              <a:gd name="connsiteY9" fmla="*/ 0 h 13208000"/>
              <a:gd name="connsiteX10" fmla="*/ 3581400 w 7124700"/>
              <a:gd name="connsiteY10" fmla="*/ 0 h 13208000"/>
              <a:gd name="connsiteX11" fmla="*/ 2298700 w 7124700"/>
              <a:gd name="connsiteY11" fmla="*/ 1104900 h 13208000"/>
              <a:gd name="connsiteX12" fmla="*/ 1371600 w 7124700"/>
              <a:gd name="connsiteY12" fmla="*/ 1485900 h 13208000"/>
              <a:gd name="connsiteX13" fmla="*/ 1485900 w 7124700"/>
              <a:gd name="connsiteY13" fmla="*/ 2260600 h 13208000"/>
              <a:gd name="connsiteX14" fmla="*/ 1739900 w 7124700"/>
              <a:gd name="connsiteY14" fmla="*/ 2794000 h 13208000"/>
              <a:gd name="connsiteX15" fmla="*/ 1892300 w 7124700"/>
              <a:gd name="connsiteY15" fmla="*/ 2870200 h 13208000"/>
              <a:gd name="connsiteX16" fmla="*/ 1638300 w 7124700"/>
              <a:gd name="connsiteY16" fmla="*/ 3340100 h 13208000"/>
              <a:gd name="connsiteX17" fmla="*/ 1638300 w 7124700"/>
              <a:gd name="connsiteY17" fmla="*/ 3594100 h 13208000"/>
              <a:gd name="connsiteX18" fmla="*/ 1739900 w 7124700"/>
              <a:gd name="connsiteY18" fmla="*/ 3797300 h 13208000"/>
              <a:gd name="connsiteX19" fmla="*/ 1574800 w 7124700"/>
              <a:gd name="connsiteY19" fmla="*/ 4597400 h 13208000"/>
              <a:gd name="connsiteX20" fmla="*/ 1016000 w 7124700"/>
              <a:gd name="connsiteY20" fmla="*/ 5448300 h 13208000"/>
              <a:gd name="connsiteX21" fmla="*/ 596900 w 7124700"/>
              <a:gd name="connsiteY21" fmla="*/ 6019800 h 13208000"/>
              <a:gd name="connsiteX22" fmla="*/ 0 w 7124700"/>
              <a:gd name="connsiteY22" fmla="*/ 6807200 h 13208000"/>
              <a:gd name="connsiteX23" fmla="*/ 63500 w 7124700"/>
              <a:gd name="connsiteY23" fmla="*/ 7696200 h 13208000"/>
              <a:gd name="connsiteX24" fmla="*/ 520700 w 7124700"/>
              <a:gd name="connsiteY24" fmla="*/ 8724900 h 13208000"/>
              <a:gd name="connsiteX25" fmla="*/ 0 w 7124700"/>
              <a:gd name="connsiteY25" fmla="*/ 10998200 h 13208000"/>
              <a:gd name="connsiteX26" fmla="*/ 25400 w 7124700"/>
              <a:gd name="connsiteY26" fmla="*/ 12382500 h 13208000"/>
              <a:gd name="connsiteX27" fmla="*/ 2527300 w 7124700"/>
              <a:gd name="connsiteY27" fmla="*/ 13195300 h 13208000"/>
              <a:gd name="connsiteX28" fmla="*/ 6197600 w 7124700"/>
              <a:gd name="connsiteY28" fmla="*/ 13208000 h 132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24700" h="13208000">
                <a:moveTo>
                  <a:pt x="6197600" y="13208000"/>
                </a:moveTo>
                <a:lnTo>
                  <a:pt x="7035800" y="12979400"/>
                </a:lnTo>
                <a:lnTo>
                  <a:pt x="7124700" y="6400800"/>
                </a:lnTo>
                <a:lnTo>
                  <a:pt x="6527800" y="4813300"/>
                </a:lnTo>
                <a:lnTo>
                  <a:pt x="6540500" y="3340100"/>
                </a:lnTo>
                <a:lnTo>
                  <a:pt x="6413500" y="3187700"/>
                </a:lnTo>
                <a:lnTo>
                  <a:pt x="6007100" y="1054100"/>
                </a:lnTo>
                <a:lnTo>
                  <a:pt x="5308600" y="419100"/>
                </a:lnTo>
                <a:lnTo>
                  <a:pt x="4699000" y="127000"/>
                </a:lnTo>
                <a:lnTo>
                  <a:pt x="4483100" y="0"/>
                </a:lnTo>
                <a:lnTo>
                  <a:pt x="3581400" y="0"/>
                </a:lnTo>
                <a:lnTo>
                  <a:pt x="2298700" y="1104900"/>
                </a:lnTo>
                <a:lnTo>
                  <a:pt x="1371600" y="1485900"/>
                </a:lnTo>
                <a:lnTo>
                  <a:pt x="1485900" y="2260600"/>
                </a:lnTo>
                <a:lnTo>
                  <a:pt x="1739900" y="2794000"/>
                </a:lnTo>
                <a:lnTo>
                  <a:pt x="1892300" y="2870200"/>
                </a:lnTo>
                <a:lnTo>
                  <a:pt x="1638300" y="3340100"/>
                </a:lnTo>
                <a:lnTo>
                  <a:pt x="1638300" y="3594100"/>
                </a:lnTo>
                <a:lnTo>
                  <a:pt x="1739900" y="3797300"/>
                </a:lnTo>
                <a:lnTo>
                  <a:pt x="1574800" y="4597400"/>
                </a:lnTo>
                <a:lnTo>
                  <a:pt x="1016000" y="5448300"/>
                </a:lnTo>
                <a:lnTo>
                  <a:pt x="596900" y="6019800"/>
                </a:lnTo>
                <a:lnTo>
                  <a:pt x="0" y="6807200"/>
                </a:lnTo>
                <a:lnTo>
                  <a:pt x="63500" y="7696200"/>
                </a:lnTo>
                <a:lnTo>
                  <a:pt x="520700" y="8724900"/>
                </a:lnTo>
                <a:lnTo>
                  <a:pt x="0" y="10998200"/>
                </a:lnTo>
                <a:lnTo>
                  <a:pt x="25400" y="12382500"/>
                </a:lnTo>
                <a:lnTo>
                  <a:pt x="2527300" y="13195300"/>
                </a:lnTo>
                <a:lnTo>
                  <a:pt x="6197600" y="1320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Freeform: Shape 13">
            <a:extLst>
              <a:ext uri="{FF2B5EF4-FFF2-40B4-BE49-F238E27FC236}">
                <a16:creationId xmlns:a16="http://schemas.microsoft.com/office/drawing/2014/main" id="{DAF9BCD9-0F0B-41A3-A4B5-37E461762D03}"/>
              </a:ext>
            </a:extLst>
          </p:cNvPr>
          <p:cNvSpPr/>
          <p:nvPr/>
        </p:nvSpPr>
        <p:spPr>
          <a:xfrm>
            <a:off x="7273525" y="1462629"/>
            <a:ext cx="3016138" cy="1525004"/>
          </a:xfrm>
          <a:custGeom>
            <a:avLst/>
            <a:gdLst>
              <a:gd name="connsiteX0" fmla="*/ 3581400 w 20307300"/>
              <a:gd name="connsiteY0" fmla="*/ 11404600 h 11404600"/>
              <a:gd name="connsiteX1" fmla="*/ 2260600 w 20307300"/>
              <a:gd name="connsiteY1" fmla="*/ 11379200 h 11404600"/>
              <a:gd name="connsiteX2" fmla="*/ 368300 w 20307300"/>
              <a:gd name="connsiteY2" fmla="*/ 10693400 h 11404600"/>
              <a:gd name="connsiteX3" fmla="*/ 0 w 20307300"/>
              <a:gd name="connsiteY3" fmla="*/ 7874000 h 11404600"/>
              <a:gd name="connsiteX4" fmla="*/ 0 w 20307300"/>
              <a:gd name="connsiteY4" fmla="*/ 1130300 h 11404600"/>
              <a:gd name="connsiteX5" fmla="*/ 152400 w 20307300"/>
              <a:gd name="connsiteY5" fmla="*/ 368300 h 11404600"/>
              <a:gd name="connsiteX6" fmla="*/ 647700 w 20307300"/>
              <a:gd name="connsiteY6" fmla="*/ 0 h 11404600"/>
              <a:gd name="connsiteX7" fmla="*/ 5461000 w 20307300"/>
              <a:gd name="connsiteY7" fmla="*/ 25400 h 11404600"/>
              <a:gd name="connsiteX8" fmla="*/ 6159500 w 20307300"/>
              <a:gd name="connsiteY8" fmla="*/ 431800 h 11404600"/>
              <a:gd name="connsiteX9" fmla="*/ 6426200 w 20307300"/>
              <a:gd name="connsiteY9" fmla="*/ 3365500 h 11404600"/>
              <a:gd name="connsiteX10" fmla="*/ 19570700 w 20307300"/>
              <a:gd name="connsiteY10" fmla="*/ 533400 h 11404600"/>
              <a:gd name="connsiteX11" fmla="*/ 20307300 w 20307300"/>
              <a:gd name="connsiteY11" fmla="*/ 1041400 h 11404600"/>
              <a:gd name="connsiteX12" fmla="*/ 20256500 w 20307300"/>
              <a:gd name="connsiteY12" fmla="*/ 3263900 h 11404600"/>
              <a:gd name="connsiteX13" fmla="*/ 6400800 w 20307300"/>
              <a:gd name="connsiteY13" fmla="*/ 6654800 h 11404600"/>
              <a:gd name="connsiteX14" fmla="*/ 6273800 w 20307300"/>
              <a:gd name="connsiteY14" fmla="*/ 10515600 h 11404600"/>
              <a:gd name="connsiteX15" fmla="*/ 3581400 w 20307300"/>
              <a:gd name="connsiteY15" fmla="*/ 11404600 h 1140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07300" h="11404600">
                <a:moveTo>
                  <a:pt x="3581400" y="11404600"/>
                </a:moveTo>
                <a:lnTo>
                  <a:pt x="2260600" y="11379200"/>
                </a:lnTo>
                <a:lnTo>
                  <a:pt x="368300" y="10693400"/>
                </a:lnTo>
                <a:lnTo>
                  <a:pt x="0" y="7874000"/>
                </a:lnTo>
                <a:lnTo>
                  <a:pt x="0" y="1130300"/>
                </a:lnTo>
                <a:lnTo>
                  <a:pt x="152400" y="368300"/>
                </a:lnTo>
                <a:lnTo>
                  <a:pt x="647700" y="0"/>
                </a:lnTo>
                <a:lnTo>
                  <a:pt x="5461000" y="25400"/>
                </a:lnTo>
                <a:lnTo>
                  <a:pt x="6159500" y="431800"/>
                </a:lnTo>
                <a:lnTo>
                  <a:pt x="6426200" y="3365500"/>
                </a:lnTo>
                <a:lnTo>
                  <a:pt x="19570700" y="533400"/>
                </a:lnTo>
                <a:lnTo>
                  <a:pt x="20307300" y="1041400"/>
                </a:lnTo>
                <a:lnTo>
                  <a:pt x="20256500" y="3263900"/>
                </a:lnTo>
                <a:lnTo>
                  <a:pt x="6400800" y="6654800"/>
                </a:lnTo>
                <a:lnTo>
                  <a:pt x="6273800" y="10515600"/>
                </a:lnTo>
                <a:lnTo>
                  <a:pt x="3581400" y="1140460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TextBox 14">
            <a:extLst>
              <a:ext uri="{FF2B5EF4-FFF2-40B4-BE49-F238E27FC236}">
                <a16:creationId xmlns:a16="http://schemas.microsoft.com/office/drawing/2014/main" id="{E13BAA05-A50E-4672-AA85-B87A579D8FAA}"/>
              </a:ext>
            </a:extLst>
          </p:cNvPr>
          <p:cNvSpPr txBox="1">
            <a:spLocks noChangeArrowheads="1"/>
          </p:cNvSpPr>
          <p:nvPr/>
        </p:nvSpPr>
        <p:spPr bwMode="auto">
          <a:xfrm>
            <a:off x="2640009" y="5652383"/>
            <a:ext cx="13502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dirty="0">
                <a:latin typeface="+mn-lt"/>
              </a:rPr>
              <a:t>OCEAN</a:t>
            </a:r>
          </a:p>
          <a:p>
            <a:pPr algn="ctr" eaLnBrk="1" hangingPunct="1"/>
            <a:r>
              <a:rPr lang="en-US" sz="2400" b="1" dirty="0">
                <a:latin typeface="+mn-lt"/>
              </a:rPr>
              <a:t>PLASTICS</a:t>
            </a:r>
          </a:p>
        </p:txBody>
      </p:sp>
      <p:sp>
        <p:nvSpPr>
          <p:cNvPr id="16" name="Freeform: Shape 15">
            <a:extLst>
              <a:ext uri="{FF2B5EF4-FFF2-40B4-BE49-F238E27FC236}">
                <a16:creationId xmlns:a16="http://schemas.microsoft.com/office/drawing/2014/main" id="{142676B3-93B2-42F0-A1D2-CECB731C4FD1}"/>
              </a:ext>
            </a:extLst>
          </p:cNvPr>
          <p:cNvSpPr/>
          <p:nvPr/>
        </p:nvSpPr>
        <p:spPr>
          <a:xfrm>
            <a:off x="2501627" y="2631371"/>
            <a:ext cx="1627007" cy="3021012"/>
          </a:xfrm>
          <a:custGeom>
            <a:avLst/>
            <a:gdLst>
              <a:gd name="connsiteX0" fmla="*/ 6197600 w 7124700"/>
              <a:gd name="connsiteY0" fmla="*/ 13208000 h 13208000"/>
              <a:gd name="connsiteX1" fmla="*/ 7035800 w 7124700"/>
              <a:gd name="connsiteY1" fmla="*/ 12979400 h 13208000"/>
              <a:gd name="connsiteX2" fmla="*/ 7124700 w 7124700"/>
              <a:gd name="connsiteY2" fmla="*/ 6400800 h 13208000"/>
              <a:gd name="connsiteX3" fmla="*/ 6527800 w 7124700"/>
              <a:gd name="connsiteY3" fmla="*/ 4813300 h 13208000"/>
              <a:gd name="connsiteX4" fmla="*/ 6540500 w 7124700"/>
              <a:gd name="connsiteY4" fmla="*/ 3340100 h 13208000"/>
              <a:gd name="connsiteX5" fmla="*/ 6413500 w 7124700"/>
              <a:gd name="connsiteY5" fmla="*/ 3187700 h 13208000"/>
              <a:gd name="connsiteX6" fmla="*/ 6007100 w 7124700"/>
              <a:gd name="connsiteY6" fmla="*/ 1054100 h 13208000"/>
              <a:gd name="connsiteX7" fmla="*/ 5308600 w 7124700"/>
              <a:gd name="connsiteY7" fmla="*/ 419100 h 13208000"/>
              <a:gd name="connsiteX8" fmla="*/ 4699000 w 7124700"/>
              <a:gd name="connsiteY8" fmla="*/ 127000 h 13208000"/>
              <a:gd name="connsiteX9" fmla="*/ 4483100 w 7124700"/>
              <a:gd name="connsiteY9" fmla="*/ 0 h 13208000"/>
              <a:gd name="connsiteX10" fmla="*/ 3581400 w 7124700"/>
              <a:gd name="connsiteY10" fmla="*/ 0 h 13208000"/>
              <a:gd name="connsiteX11" fmla="*/ 2298700 w 7124700"/>
              <a:gd name="connsiteY11" fmla="*/ 1104900 h 13208000"/>
              <a:gd name="connsiteX12" fmla="*/ 1371600 w 7124700"/>
              <a:gd name="connsiteY12" fmla="*/ 1485900 h 13208000"/>
              <a:gd name="connsiteX13" fmla="*/ 1485900 w 7124700"/>
              <a:gd name="connsiteY13" fmla="*/ 2260600 h 13208000"/>
              <a:gd name="connsiteX14" fmla="*/ 1739900 w 7124700"/>
              <a:gd name="connsiteY14" fmla="*/ 2794000 h 13208000"/>
              <a:gd name="connsiteX15" fmla="*/ 1892300 w 7124700"/>
              <a:gd name="connsiteY15" fmla="*/ 2870200 h 13208000"/>
              <a:gd name="connsiteX16" fmla="*/ 1638300 w 7124700"/>
              <a:gd name="connsiteY16" fmla="*/ 3340100 h 13208000"/>
              <a:gd name="connsiteX17" fmla="*/ 1638300 w 7124700"/>
              <a:gd name="connsiteY17" fmla="*/ 3594100 h 13208000"/>
              <a:gd name="connsiteX18" fmla="*/ 1739900 w 7124700"/>
              <a:gd name="connsiteY18" fmla="*/ 3797300 h 13208000"/>
              <a:gd name="connsiteX19" fmla="*/ 1574800 w 7124700"/>
              <a:gd name="connsiteY19" fmla="*/ 4597400 h 13208000"/>
              <a:gd name="connsiteX20" fmla="*/ 1016000 w 7124700"/>
              <a:gd name="connsiteY20" fmla="*/ 5448300 h 13208000"/>
              <a:gd name="connsiteX21" fmla="*/ 596900 w 7124700"/>
              <a:gd name="connsiteY21" fmla="*/ 6019800 h 13208000"/>
              <a:gd name="connsiteX22" fmla="*/ 0 w 7124700"/>
              <a:gd name="connsiteY22" fmla="*/ 6807200 h 13208000"/>
              <a:gd name="connsiteX23" fmla="*/ 63500 w 7124700"/>
              <a:gd name="connsiteY23" fmla="*/ 7696200 h 13208000"/>
              <a:gd name="connsiteX24" fmla="*/ 520700 w 7124700"/>
              <a:gd name="connsiteY24" fmla="*/ 8724900 h 13208000"/>
              <a:gd name="connsiteX25" fmla="*/ 0 w 7124700"/>
              <a:gd name="connsiteY25" fmla="*/ 10998200 h 13208000"/>
              <a:gd name="connsiteX26" fmla="*/ 25400 w 7124700"/>
              <a:gd name="connsiteY26" fmla="*/ 12382500 h 13208000"/>
              <a:gd name="connsiteX27" fmla="*/ 2527300 w 7124700"/>
              <a:gd name="connsiteY27" fmla="*/ 13195300 h 13208000"/>
              <a:gd name="connsiteX28" fmla="*/ 6197600 w 7124700"/>
              <a:gd name="connsiteY28" fmla="*/ 13208000 h 132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24700" h="13208000">
                <a:moveTo>
                  <a:pt x="6197600" y="13208000"/>
                </a:moveTo>
                <a:lnTo>
                  <a:pt x="7035800" y="12979400"/>
                </a:lnTo>
                <a:lnTo>
                  <a:pt x="7124700" y="6400800"/>
                </a:lnTo>
                <a:lnTo>
                  <a:pt x="6527800" y="4813300"/>
                </a:lnTo>
                <a:lnTo>
                  <a:pt x="6540500" y="3340100"/>
                </a:lnTo>
                <a:lnTo>
                  <a:pt x="6413500" y="3187700"/>
                </a:lnTo>
                <a:lnTo>
                  <a:pt x="6007100" y="1054100"/>
                </a:lnTo>
                <a:lnTo>
                  <a:pt x="5308600" y="419100"/>
                </a:lnTo>
                <a:lnTo>
                  <a:pt x="4699000" y="127000"/>
                </a:lnTo>
                <a:lnTo>
                  <a:pt x="4483100" y="0"/>
                </a:lnTo>
                <a:lnTo>
                  <a:pt x="3581400" y="0"/>
                </a:lnTo>
                <a:lnTo>
                  <a:pt x="2298700" y="1104900"/>
                </a:lnTo>
                <a:lnTo>
                  <a:pt x="1371600" y="1485900"/>
                </a:lnTo>
                <a:lnTo>
                  <a:pt x="1485900" y="2260600"/>
                </a:lnTo>
                <a:lnTo>
                  <a:pt x="1739900" y="2794000"/>
                </a:lnTo>
                <a:lnTo>
                  <a:pt x="1892300" y="2870200"/>
                </a:lnTo>
                <a:lnTo>
                  <a:pt x="1638300" y="3340100"/>
                </a:lnTo>
                <a:lnTo>
                  <a:pt x="1638300" y="3594100"/>
                </a:lnTo>
                <a:lnTo>
                  <a:pt x="1739900" y="3797300"/>
                </a:lnTo>
                <a:lnTo>
                  <a:pt x="1574800" y="4597400"/>
                </a:lnTo>
                <a:lnTo>
                  <a:pt x="1016000" y="5448300"/>
                </a:lnTo>
                <a:lnTo>
                  <a:pt x="596900" y="6019800"/>
                </a:lnTo>
                <a:lnTo>
                  <a:pt x="0" y="6807200"/>
                </a:lnTo>
                <a:lnTo>
                  <a:pt x="63500" y="7696200"/>
                </a:lnTo>
                <a:lnTo>
                  <a:pt x="520700" y="8724900"/>
                </a:lnTo>
                <a:lnTo>
                  <a:pt x="0" y="10998200"/>
                </a:lnTo>
                <a:lnTo>
                  <a:pt x="25400" y="12382500"/>
                </a:lnTo>
                <a:lnTo>
                  <a:pt x="2527300" y="13195300"/>
                </a:lnTo>
                <a:lnTo>
                  <a:pt x="6197600" y="1320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Freeform: Shape 16">
            <a:extLst>
              <a:ext uri="{FF2B5EF4-FFF2-40B4-BE49-F238E27FC236}">
                <a16:creationId xmlns:a16="http://schemas.microsoft.com/office/drawing/2014/main" id="{D415D95A-C095-4548-A379-2A740DE295F6}"/>
              </a:ext>
            </a:extLst>
          </p:cNvPr>
          <p:cNvSpPr/>
          <p:nvPr/>
        </p:nvSpPr>
        <p:spPr>
          <a:xfrm>
            <a:off x="2827870" y="1462629"/>
            <a:ext cx="3016138" cy="1525004"/>
          </a:xfrm>
          <a:custGeom>
            <a:avLst/>
            <a:gdLst>
              <a:gd name="connsiteX0" fmla="*/ 3581400 w 20307300"/>
              <a:gd name="connsiteY0" fmla="*/ 11404600 h 11404600"/>
              <a:gd name="connsiteX1" fmla="*/ 2260600 w 20307300"/>
              <a:gd name="connsiteY1" fmla="*/ 11379200 h 11404600"/>
              <a:gd name="connsiteX2" fmla="*/ 368300 w 20307300"/>
              <a:gd name="connsiteY2" fmla="*/ 10693400 h 11404600"/>
              <a:gd name="connsiteX3" fmla="*/ 0 w 20307300"/>
              <a:gd name="connsiteY3" fmla="*/ 7874000 h 11404600"/>
              <a:gd name="connsiteX4" fmla="*/ 0 w 20307300"/>
              <a:gd name="connsiteY4" fmla="*/ 1130300 h 11404600"/>
              <a:gd name="connsiteX5" fmla="*/ 152400 w 20307300"/>
              <a:gd name="connsiteY5" fmla="*/ 368300 h 11404600"/>
              <a:gd name="connsiteX6" fmla="*/ 647700 w 20307300"/>
              <a:gd name="connsiteY6" fmla="*/ 0 h 11404600"/>
              <a:gd name="connsiteX7" fmla="*/ 5461000 w 20307300"/>
              <a:gd name="connsiteY7" fmla="*/ 25400 h 11404600"/>
              <a:gd name="connsiteX8" fmla="*/ 6159500 w 20307300"/>
              <a:gd name="connsiteY8" fmla="*/ 431800 h 11404600"/>
              <a:gd name="connsiteX9" fmla="*/ 6426200 w 20307300"/>
              <a:gd name="connsiteY9" fmla="*/ 3365500 h 11404600"/>
              <a:gd name="connsiteX10" fmla="*/ 19570700 w 20307300"/>
              <a:gd name="connsiteY10" fmla="*/ 533400 h 11404600"/>
              <a:gd name="connsiteX11" fmla="*/ 20307300 w 20307300"/>
              <a:gd name="connsiteY11" fmla="*/ 1041400 h 11404600"/>
              <a:gd name="connsiteX12" fmla="*/ 20256500 w 20307300"/>
              <a:gd name="connsiteY12" fmla="*/ 3263900 h 11404600"/>
              <a:gd name="connsiteX13" fmla="*/ 6400800 w 20307300"/>
              <a:gd name="connsiteY13" fmla="*/ 6654800 h 11404600"/>
              <a:gd name="connsiteX14" fmla="*/ 6273800 w 20307300"/>
              <a:gd name="connsiteY14" fmla="*/ 10515600 h 11404600"/>
              <a:gd name="connsiteX15" fmla="*/ 3581400 w 20307300"/>
              <a:gd name="connsiteY15" fmla="*/ 11404600 h 1140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07300" h="11404600">
                <a:moveTo>
                  <a:pt x="3581400" y="11404600"/>
                </a:moveTo>
                <a:lnTo>
                  <a:pt x="2260600" y="11379200"/>
                </a:lnTo>
                <a:lnTo>
                  <a:pt x="368300" y="10693400"/>
                </a:lnTo>
                <a:lnTo>
                  <a:pt x="0" y="7874000"/>
                </a:lnTo>
                <a:lnTo>
                  <a:pt x="0" y="1130300"/>
                </a:lnTo>
                <a:lnTo>
                  <a:pt x="152400" y="368300"/>
                </a:lnTo>
                <a:lnTo>
                  <a:pt x="647700" y="0"/>
                </a:lnTo>
                <a:lnTo>
                  <a:pt x="5461000" y="25400"/>
                </a:lnTo>
                <a:lnTo>
                  <a:pt x="6159500" y="431800"/>
                </a:lnTo>
                <a:lnTo>
                  <a:pt x="6426200" y="3365500"/>
                </a:lnTo>
                <a:lnTo>
                  <a:pt x="19570700" y="533400"/>
                </a:lnTo>
                <a:lnTo>
                  <a:pt x="20307300" y="1041400"/>
                </a:lnTo>
                <a:lnTo>
                  <a:pt x="20256500" y="3263900"/>
                </a:lnTo>
                <a:lnTo>
                  <a:pt x="6400800" y="6654800"/>
                </a:lnTo>
                <a:lnTo>
                  <a:pt x="6273800" y="10515600"/>
                </a:lnTo>
                <a:lnTo>
                  <a:pt x="3581400" y="1140460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1744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300" fill="hold"/>
                                        <p:tgtEl>
                                          <p:spTgt spid="4"/>
                                        </p:tgtEl>
                                        <p:attrNameLst>
                                          <p:attrName>ppt_x</p:attrName>
                                        </p:attrNameLst>
                                      </p:cBhvr>
                                      <p:tavLst>
                                        <p:tav tm="0">
                                          <p:val>
                                            <p:strVal val="#ppt_x"/>
                                          </p:val>
                                        </p:tav>
                                        <p:tav tm="100000">
                                          <p:val>
                                            <p:strVal val="#ppt_x"/>
                                          </p:val>
                                        </p:tav>
                                      </p:tavLst>
                                    </p:anim>
                                    <p:anim calcmode="lin" valueType="num">
                                      <p:cBhvr additive="base">
                                        <p:cTn id="10" dur="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 fill="hold"/>
                                        <p:tgtEl>
                                          <p:spTgt spid="5"/>
                                        </p:tgtEl>
                                        <p:attrNameLst>
                                          <p:attrName>ppt_x</p:attrName>
                                        </p:attrNameLst>
                                      </p:cBhvr>
                                      <p:tavLst>
                                        <p:tav tm="0">
                                          <p:val>
                                            <p:strVal val="#ppt_x"/>
                                          </p:val>
                                        </p:tav>
                                        <p:tav tm="100000">
                                          <p:val>
                                            <p:strVal val="#ppt_x"/>
                                          </p:val>
                                        </p:tav>
                                      </p:tavLst>
                                    </p:anim>
                                    <p:anim calcmode="lin" valueType="num">
                                      <p:cBhvr additive="base">
                                        <p:cTn id="16" dur="1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100"/>
                            </p:stCondLst>
                            <p:childTnLst>
                              <p:par>
                                <p:cTn id="18" presetID="1" presetClass="exit" presetSubtype="0" fill="hold" grpId="1" nodeType="afterEffect">
                                  <p:stCondLst>
                                    <p:cond delay="0"/>
                                  </p:stCondLst>
                                  <p:childTnLst>
                                    <p:set>
                                      <p:cBhvr>
                                        <p:cTn id="19" dur="1" fill="hold">
                                          <p:stCondLst>
                                            <p:cond delay="0"/>
                                          </p:stCondLst>
                                        </p:cTn>
                                        <p:tgtEl>
                                          <p:spTgt spid="3"/>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300"/>
                                        <p:tgtEl>
                                          <p:spTgt spid="4"/>
                                        </p:tgtEl>
                                        <p:attrNameLst>
                                          <p:attrName>ppt_x</p:attrName>
                                        </p:attrNameLst>
                                      </p:cBhvr>
                                      <p:tavLst>
                                        <p:tav tm="0">
                                          <p:val>
                                            <p:strVal val="ppt_x"/>
                                          </p:val>
                                        </p:tav>
                                        <p:tav tm="100000">
                                          <p:val>
                                            <p:strVal val="ppt_x"/>
                                          </p:val>
                                        </p:tav>
                                      </p:tavLst>
                                    </p:anim>
                                    <p:anim calcmode="lin" valueType="num">
                                      <p:cBhvr additive="base">
                                        <p:cTn id="22" dur="300"/>
                                        <p:tgtEl>
                                          <p:spTgt spid="4"/>
                                        </p:tgtEl>
                                        <p:attrNameLst>
                                          <p:attrName>ppt_y</p:attrName>
                                        </p:attrNameLst>
                                      </p:cBhvr>
                                      <p:tavLst>
                                        <p:tav tm="0">
                                          <p:val>
                                            <p:strVal val="ppt_y"/>
                                          </p:val>
                                        </p:tav>
                                        <p:tav tm="100000">
                                          <p:val>
                                            <p:strVal val="1+ppt_h/2"/>
                                          </p:val>
                                        </p:tav>
                                      </p:tavLst>
                                    </p:anim>
                                    <p:set>
                                      <p:cBhvr>
                                        <p:cTn id="23" dur="1" fill="hold">
                                          <p:stCondLst>
                                            <p:cond delay="299"/>
                                          </p:stCondLst>
                                        </p:cTn>
                                        <p:tgtEl>
                                          <p:spTgt spid="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300" fill="hold"/>
                                        <p:tgtEl>
                                          <p:spTgt spid="7"/>
                                        </p:tgtEl>
                                        <p:attrNameLst>
                                          <p:attrName>ppt_x</p:attrName>
                                        </p:attrNameLst>
                                      </p:cBhvr>
                                      <p:tavLst>
                                        <p:tav tm="0">
                                          <p:val>
                                            <p:strVal val="#ppt_x"/>
                                          </p:val>
                                        </p:tav>
                                        <p:tav tm="100000">
                                          <p:val>
                                            <p:strVal val="#ppt_x"/>
                                          </p:val>
                                        </p:tav>
                                      </p:tavLst>
                                    </p:anim>
                                    <p:anim calcmode="lin" valueType="num">
                                      <p:cBhvr additive="base">
                                        <p:cTn id="33" dur="3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 fill="hold"/>
                                        <p:tgtEl>
                                          <p:spTgt spid="8"/>
                                        </p:tgtEl>
                                        <p:attrNameLst>
                                          <p:attrName>ppt_x</p:attrName>
                                        </p:attrNameLst>
                                      </p:cBhvr>
                                      <p:tavLst>
                                        <p:tav tm="0">
                                          <p:val>
                                            <p:strVal val="#ppt_x"/>
                                          </p:val>
                                        </p:tav>
                                        <p:tav tm="100000">
                                          <p:val>
                                            <p:strVal val="#ppt_x"/>
                                          </p:val>
                                        </p:tav>
                                      </p:tavLst>
                                    </p:anim>
                                    <p:anim calcmode="lin" valueType="num">
                                      <p:cBhvr additive="base">
                                        <p:cTn id="39" dur="100" fill="hold"/>
                                        <p:tgtEl>
                                          <p:spTgt spid="8"/>
                                        </p:tgtEl>
                                        <p:attrNameLst>
                                          <p:attrName>ppt_y</p:attrName>
                                        </p:attrNameLst>
                                      </p:cBhvr>
                                      <p:tavLst>
                                        <p:tav tm="0">
                                          <p:val>
                                            <p:strVal val="0-#ppt_h/2"/>
                                          </p:val>
                                        </p:tav>
                                        <p:tav tm="100000">
                                          <p:val>
                                            <p:strVal val="#ppt_y"/>
                                          </p:val>
                                        </p:tav>
                                      </p:tavLst>
                                    </p:anim>
                                  </p:childTnLst>
                                </p:cTn>
                              </p:par>
                            </p:childTnLst>
                          </p:cTn>
                        </p:par>
                        <p:par>
                          <p:cTn id="40" fill="hold">
                            <p:stCondLst>
                              <p:cond delay="100"/>
                            </p:stCondLst>
                            <p:childTnLst>
                              <p:par>
                                <p:cTn id="41" presetID="1" presetClass="exit" presetSubtype="0" fill="hold" grpId="1" nodeType="after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300"/>
                                        <p:tgtEl>
                                          <p:spTgt spid="7"/>
                                        </p:tgtEl>
                                        <p:attrNameLst>
                                          <p:attrName>ppt_x</p:attrName>
                                        </p:attrNameLst>
                                      </p:cBhvr>
                                      <p:tavLst>
                                        <p:tav tm="0">
                                          <p:val>
                                            <p:strVal val="ppt_x"/>
                                          </p:val>
                                        </p:tav>
                                        <p:tav tm="100000">
                                          <p:val>
                                            <p:strVal val="ppt_x"/>
                                          </p:val>
                                        </p:tav>
                                      </p:tavLst>
                                    </p:anim>
                                    <p:anim calcmode="lin" valueType="num">
                                      <p:cBhvr additive="base">
                                        <p:cTn id="45" dur="300"/>
                                        <p:tgtEl>
                                          <p:spTgt spid="7"/>
                                        </p:tgtEl>
                                        <p:attrNameLst>
                                          <p:attrName>ppt_y</p:attrName>
                                        </p:attrNameLst>
                                      </p:cBhvr>
                                      <p:tavLst>
                                        <p:tav tm="0">
                                          <p:val>
                                            <p:strVal val="ppt_y"/>
                                          </p:val>
                                        </p:tav>
                                        <p:tav tm="100000">
                                          <p:val>
                                            <p:strVal val="1+ppt_h/2"/>
                                          </p:val>
                                        </p:tav>
                                      </p:tavLst>
                                    </p:anim>
                                    <p:set>
                                      <p:cBhvr>
                                        <p:cTn id="46" dur="1" fill="hold">
                                          <p:stCondLst>
                                            <p:cond delay="299"/>
                                          </p:stCondLst>
                                        </p:cTn>
                                        <p:tgtEl>
                                          <p:spTgt spid="7"/>
                                        </p:tgtEl>
                                        <p:attrNameLst>
                                          <p:attrName>style.visibility</p:attrName>
                                        </p:attrNameLst>
                                      </p:cBhvr>
                                      <p:to>
                                        <p:strVal val="hidden"/>
                                      </p:to>
                                    </p:set>
                                  </p:childTnLst>
                                </p:cTn>
                              </p:par>
                              <p:par>
                                <p:cTn id="47" presetID="1" presetClass="exit" presetSubtype="0" fill="hold" grpId="1" nodeType="withEffect">
                                  <p:stCondLst>
                                    <p:cond delay="50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300" fill="hold"/>
                                        <p:tgtEl>
                                          <p:spTgt spid="10"/>
                                        </p:tgtEl>
                                        <p:attrNameLst>
                                          <p:attrName>ppt_x</p:attrName>
                                        </p:attrNameLst>
                                      </p:cBhvr>
                                      <p:tavLst>
                                        <p:tav tm="0">
                                          <p:val>
                                            <p:strVal val="#ppt_x"/>
                                          </p:val>
                                        </p:tav>
                                        <p:tav tm="100000">
                                          <p:val>
                                            <p:strVal val="#ppt_x"/>
                                          </p:val>
                                        </p:tav>
                                      </p:tavLst>
                                    </p:anim>
                                    <p:anim calcmode="lin" valueType="num">
                                      <p:cBhvr additive="base">
                                        <p:cTn id="56" dur="3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 fill="hold"/>
                                        <p:tgtEl>
                                          <p:spTgt spid="11"/>
                                        </p:tgtEl>
                                        <p:attrNameLst>
                                          <p:attrName>ppt_x</p:attrName>
                                        </p:attrNameLst>
                                      </p:cBhvr>
                                      <p:tavLst>
                                        <p:tav tm="0">
                                          <p:val>
                                            <p:strVal val="#ppt_x"/>
                                          </p:val>
                                        </p:tav>
                                        <p:tav tm="100000">
                                          <p:val>
                                            <p:strVal val="#ppt_x"/>
                                          </p:val>
                                        </p:tav>
                                      </p:tavLst>
                                    </p:anim>
                                    <p:anim calcmode="lin" valueType="num">
                                      <p:cBhvr additive="base">
                                        <p:cTn id="62" dur="100" fill="hold"/>
                                        <p:tgtEl>
                                          <p:spTgt spid="11"/>
                                        </p:tgtEl>
                                        <p:attrNameLst>
                                          <p:attrName>ppt_y</p:attrName>
                                        </p:attrNameLst>
                                      </p:cBhvr>
                                      <p:tavLst>
                                        <p:tav tm="0">
                                          <p:val>
                                            <p:strVal val="0-#ppt_h/2"/>
                                          </p:val>
                                        </p:tav>
                                        <p:tav tm="100000">
                                          <p:val>
                                            <p:strVal val="#ppt_y"/>
                                          </p:val>
                                        </p:tav>
                                      </p:tavLst>
                                    </p:anim>
                                  </p:childTnLst>
                                </p:cTn>
                              </p:par>
                            </p:childTnLst>
                          </p:cTn>
                        </p:par>
                        <p:par>
                          <p:cTn id="63" fill="hold">
                            <p:stCondLst>
                              <p:cond delay="100"/>
                            </p:stCondLst>
                            <p:childTnLst>
                              <p:par>
                                <p:cTn id="64" presetID="1" presetClass="exit" presetSubtype="0" fill="hold" grpId="1" nodeType="after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300"/>
                                        <p:tgtEl>
                                          <p:spTgt spid="10"/>
                                        </p:tgtEl>
                                        <p:attrNameLst>
                                          <p:attrName>ppt_x</p:attrName>
                                        </p:attrNameLst>
                                      </p:cBhvr>
                                      <p:tavLst>
                                        <p:tav tm="0">
                                          <p:val>
                                            <p:strVal val="ppt_x"/>
                                          </p:val>
                                        </p:tav>
                                        <p:tav tm="100000">
                                          <p:val>
                                            <p:strVal val="ppt_x"/>
                                          </p:val>
                                        </p:tav>
                                      </p:tavLst>
                                    </p:anim>
                                    <p:anim calcmode="lin" valueType="num">
                                      <p:cBhvr additive="base">
                                        <p:cTn id="68" dur="300"/>
                                        <p:tgtEl>
                                          <p:spTgt spid="10"/>
                                        </p:tgtEl>
                                        <p:attrNameLst>
                                          <p:attrName>ppt_y</p:attrName>
                                        </p:attrNameLst>
                                      </p:cBhvr>
                                      <p:tavLst>
                                        <p:tav tm="0">
                                          <p:val>
                                            <p:strVal val="ppt_y"/>
                                          </p:val>
                                        </p:tav>
                                        <p:tav tm="100000">
                                          <p:val>
                                            <p:strVal val="1+ppt_h/2"/>
                                          </p:val>
                                        </p:tav>
                                      </p:tavLst>
                                    </p:anim>
                                    <p:set>
                                      <p:cBhvr>
                                        <p:cTn id="69" dur="1" fill="hold">
                                          <p:stCondLst>
                                            <p:cond delay="299"/>
                                          </p:stCondLst>
                                        </p:cTn>
                                        <p:tgtEl>
                                          <p:spTgt spid="10"/>
                                        </p:tgtEl>
                                        <p:attrNameLst>
                                          <p:attrName>style.visibility</p:attrName>
                                        </p:attrNameLst>
                                      </p:cBhvr>
                                      <p:to>
                                        <p:strVal val="hidden"/>
                                      </p:to>
                                    </p:set>
                                  </p:childTnLst>
                                </p:cTn>
                              </p:par>
                              <p:par>
                                <p:cTn id="70" presetID="1" presetClass="exit" presetSubtype="0" fill="hold" grpId="1" nodeType="withEffect">
                                  <p:stCondLst>
                                    <p:cond delay="500"/>
                                  </p:stCondLst>
                                  <p:childTnLst>
                                    <p:set>
                                      <p:cBhvr>
                                        <p:cTn id="71" dur="1" fill="hold">
                                          <p:stCondLst>
                                            <p:cond delay="0"/>
                                          </p:stCondLst>
                                        </p:cTn>
                                        <p:tgtEl>
                                          <p:spTgt spid="1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par>
                                <p:cTn id="76" presetID="2" presetClass="entr" presetSubtype="4"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300" fill="hold"/>
                                        <p:tgtEl>
                                          <p:spTgt spid="13"/>
                                        </p:tgtEl>
                                        <p:attrNameLst>
                                          <p:attrName>ppt_x</p:attrName>
                                        </p:attrNameLst>
                                      </p:cBhvr>
                                      <p:tavLst>
                                        <p:tav tm="0">
                                          <p:val>
                                            <p:strVal val="#ppt_x"/>
                                          </p:val>
                                        </p:tav>
                                        <p:tav tm="100000">
                                          <p:val>
                                            <p:strVal val="#ppt_x"/>
                                          </p:val>
                                        </p:tav>
                                      </p:tavLst>
                                    </p:anim>
                                    <p:anim calcmode="lin" valueType="num">
                                      <p:cBhvr additive="base">
                                        <p:cTn id="79" dur="3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100" fill="hold"/>
                                        <p:tgtEl>
                                          <p:spTgt spid="14"/>
                                        </p:tgtEl>
                                        <p:attrNameLst>
                                          <p:attrName>ppt_x</p:attrName>
                                        </p:attrNameLst>
                                      </p:cBhvr>
                                      <p:tavLst>
                                        <p:tav tm="0">
                                          <p:val>
                                            <p:strVal val="#ppt_x"/>
                                          </p:val>
                                        </p:tav>
                                        <p:tav tm="100000">
                                          <p:val>
                                            <p:strVal val="#ppt_x"/>
                                          </p:val>
                                        </p:tav>
                                      </p:tavLst>
                                    </p:anim>
                                    <p:anim calcmode="lin" valueType="num">
                                      <p:cBhvr additive="base">
                                        <p:cTn id="85" dur="100" fill="hold"/>
                                        <p:tgtEl>
                                          <p:spTgt spid="14"/>
                                        </p:tgtEl>
                                        <p:attrNameLst>
                                          <p:attrName>ppt_y</p:attrName>
                                        </p:attrNameLst>
                                      </p:cBhvr>
                                      <p:tavLst>
                                        <p:tav tm="0">
                                          <p:val>
                                            <p:strVal val="0-#ppt_h/2"/>
                                          </p:val>
                                        </p:tav>
                                        <p:tav tm="100000">
                                          <p:val>
                                            <p:strVal val="#ppt_y"/>
                                          </p:val>
                                        </p:tav>
                                      </p:tavLst>
                                    </p:anim>
                                  </p:childTnLst>
                                </p:cTn>
                              </p:par>
                            </p:childTnLst>
                          </p:cTn>
                        </p:par>
                        <p:par>
                          <p:cTn id="86" fill="hold">
                            <p:stCondLst>
                              <p:cond delay="100"/>
                            </p:stCondLst>
                            <p:childTnLst>
                              <p:par>
                                <p:cTn id="87" presetID="1" presetClass="exit" presetSubtype="0" fill="hold" grpId="1" nodeType="afterEffect">
                                  <p:stCondLst>
                                    <p:cond delay="0"/>
                                  </p:stCondLst>
                                  <p:childTnLst>
                                    <p:set>
                                      <p:cBhvr>
                                        <p:cTn id="88" dur="1" fill="hold">
                                          <p:stCondLst>
                                            <p:cond delay="0"/>
                                          </p:stCondLst>
                                        </p:cTn>
                                        <p:tgtEl>
                                          <p:spTgt spid="12"/>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300"/>
                                        <p:tgtEl>
                                          <p:spTgt spid="13"/>
                                        </p:tgtEl>
                                        <p:attrNameLst>
                                          <p:attrName>ppt_x</p:attrName>
                                        </p:attrNameLst>
                                      </p:cBhvr>
                                      <p:tavLst>
                                        <p:tav tm="0">
                                          <p:val>
                                            <p:strVal val="ppt_x"/>
                                          </p:val>
                                        </p:tav>
                                        <p:tav tm="100000">
                                          <p:val>
                                            <p:strVal val="ppt_x"/>
                                          </p:val>
                                        </p:tav>
                                      </p:tavLst>
                                    </p:anim>
                                    <p:anim calcmode="lin" valueType="num">
                                      <p:cBhvr additive="base">
                                        <p:cTn id="91" dur="300"/>
                                        <p:tgtEl>
                                          <p:spTgt spid="13"/>
                                        </p:tgtEl>
                                        <p:attrNameLst>
                                          <p:attrName>ppt_y</p:attrName>
                                        </p:attrNameLst>
                                      </p:cBhvr>
                                      <p:tavLst>
                                        <p:tav tm="0">
                                          <p:val>
                                            <p:strVal val="ppt_y"/>
                                          </p:val>
                                        </p:tav>
                                        <p:tav tm="100000">
                                          <p:val>
                                            <p:strVal val="1+ppt_h/2"/>
                                          </p:val>
                                        </p:tav>
                                      </p:tavLst>
                                    </p:anim>
                                    <p:set>
                                      <p:cBhvr>
                                        <p:cTn id="92" dur="1" fill="hold">
                                          <p:stCondLst>
                                            <p:cond delay="299"/>
                                          </p:stCondLst>
                                        </p:cTn>
                                        <p:tgtEl>
                                          <p:spTgt spid="13"/>
                                        </p:tgtEl>
                                        <p:attrNameLst>
                                          <p:attrName>style.visibility</p:attrName>
                                        </p:attrNameLst>
                                      </p:cBhvr>
                                      <p:to>
                                        <p:strVal val="hidden"/>
                                      </p:to>
                                    </p:set>
                                  </p:childTnLst>
                                </p:cTn>
                              </p:par>
                              <p:par>
                                <p:cTn id="93" presetID="1" presetClass="exit" presetSubtype="0" fill="hold" grpId="1" nodeType="withEffect">
                                  <p:stCondLst>
                                    <p:cond delay="500"/>
                                  </p:stCondLst>
                                  <p:childTnLst>
                                    <p:set>
                                      <p:cBhvr>
                                        <p:cTn id="94" dur="1" fill="hold">
                                          <p:stCondLst>
                                            <p:cond delay="0"/>
                                          </p:stCondLst>
                                        </p:cTn>
                                        <p:tgtEl>
                                          <p:spTgt spid="1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par>
                                <p:cTn id="99" presetID="2" presetClass="entr" presetSubtype="4" fill="hold" grpId="0" nodeType="with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additive="base">
                                        <p:cTn id="101" dur="300" fill="hold"/>
                                        <p:tgtEl>
                                          <p:spTgt spid="16"/>
                                        </p:tgtEl>
                                        <p:attrNameLst>
                                          <p:attrName>ppt_x</p:attrName>
                                        </p:attrNameLst>
                                      </p:cBhvr>
                                      <p:tavLst>
                                        <p:tav tm="0">
                                          <p:val>
                                            <p:strVal val="#ppt_x"/>
                                          </p:val>
                                        </p:tav>
                                        <p:tav tm="100000">
                                          <p:val>
                                            <p:strVal val="#ppt_x"/>
                                          </p:val>
                                        </p:tav>
                                      </p:tavLst>
                                    </p:anim>
                                    <p:anim calcmode="lin" valueType="num">
                                      <p:cBhvr additive="base">
                                        <p:cTn id="102" dur="3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1"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100" fill="hold"/>
                                        <p:tgtEl>
                                          <p:spTgt spid="17"/>
                                        </p:tgtEl>
                                        <p:attrNameLst>
                                          <p:attrName>ppt_x</p:attrName>
                                        </p:attrNameLst>
                                      </p:cBhvr>
                                      <p:tavLst>
                                        <p:tav tm="0">
                                          <p:val>
                                            <p:strVal val="#ppt_x"/>
                                          </p:val>
                                        </p:tav>
                                        <p:tav tm="100000">
                                          <p:val>
                                            <p:strVal val="#ppt_x"/>
                                          </p:val>
                                        </p:tav>
                                      </p:tavLst>
                                    </p:anim>
                                    <p:anim calcmode="lin" valueType="num">
                                      <p:cBhvr additive="base">
                                        <p:cTn id="108" dur="100" fill="hold"/>
                                        <p:tgtEl>
                                          <p:spTgt spid="17"/>
                                        </p:tgtEl>
                                        <p:attrNameLst>
                                          <p:attrName>ppt_y</p:attrName>
                                        </p:attrNameLst>
                                      </p:cBhvr>
                                      <p:tavLst>
                                        <p:tav tm="0">
                                          <p:val>
                                            <p:strVal val="0-#ppt_h/2"/>
                                          </p:val>
                                        </p:tav>
                                        <p:tav tm="100000">
                                          <p:val>
                                            <p:strVal val="#ppt_y"/>
                                          </p:val>
                                        </p:tav>
                                      </p:tavLst>
                                    </p:anim>
                                  </p:childTnLst>
                                </p:cTn>
                              </p:par>
                            </p:childTnLst>
                          </p:cTn>
                        </p:par>
                        <p:par>
                          <p:cTn id="109" fill="hold">
                            <p:stCondLst>
                              <p:cond delay="100"/>
                            </p:stCondLst>
                            <p:childTnLst>
                              <p:par>
                                <p:cTn id="110" presetID="1" presetClass="exit" presetSubtype="0" fill="hold" grpId="1" nodeType="afterEffect">
                                  <p:stCondLst>
                                    <p:cond delay="0"/>
                                  </p:stCondLst>
                                  <p:childTnLst>
                                    <p:set>
                                      <p:cBhvr>
                                        <p:cTn id="111" dur="1" fill="hold">
                                          <p:stCondLst>
                                            <p:cond delay="0"/>
                                          </p:stCondLst>
                                        </p:cTn>
                                        <p:tgtEl>
                                          <p:spTgt spid="15"/>
                                        </p:tgtEl>
                                        <p:attrNameLst>
                                          <p:attrName>style.visibility</p:attrName>
                                        </p:attrNameLst>
                                      </p:cBhvr>
                                      <p:to>
                                        <p:strVal val="hidden"/>
                                      </p:to>
                                    </p:set>
                                  </p:childTnLst>
                                </p:cTn>
                              </p:par>
                              <p:par>
                                <p:cTn id="112" presetID="2" presetClass="exit" presetSubtype="4" fill="hold" grpId="1" nodeType="withEffect">
                                  <p:stCondLst>
                                    <p:cond delay="0"/>
                                  </p:stCondLst>
                                  <p:childTnLst>
                                    <p:anim calcmode="lin" valueType="num">
                                      <p:cBhvr additive="base">
                                        <p:cTn id="113" dur="300"/>
                                        <p:tgtEl>
                                          <p:spTgt spid="16"/>
                                        </p:tgtEl>
                                        <p:attrNameLst>
                                          <p:attrName>ppt_x</p:attrName>
                                        </p:attrNameLst>
                                      </p:cBhvr>
                                      <p:tavLst>
                                        <p:tav tm="0">
                                          <p:val>
                                            <p:strVal val="ppt_x"/>
                                          </p:val>
                                        </p:tav>
                                        <p:tav tm="100000">
                                          <p:val>
                                            <p:strVal val="ppt_x"/>
                                          </p:val>
                                        </p:tav>
                                      </p:tavLst>
                                    </p:anim>
                                    <p:anim calcmode="lin" valueType="num">
                                      <p:cBhvr additive="base">
                                        <p:cTn id="114" dur="300"/>
                                        <p:tgtEl>
                                          <p:spTgt spid="16"/>
                                        </p:tgtEl>
                                        <p:attrNameLst>
                                          <p:attrName>ppt_y</p:attrName>
                                        </p:attrNameLst>
                                      </p:cBhvr>
                                      <p:tavLst>
                                        <p:tav tm="0">
                                          <p:val>
                                            <p:strVal val="ppt_y"/>
                                          </p:val>
                                        </p:tav>
                                        <p:tav tm="100000">
                                          <p:val>
                                            <p:strVal val="1+ppt_h/2"/>
                                          </p:val>
                                        </p:tav>
                                      </p:tavLst>
                                    </p:anim>
                                    <p:set>
                                      <p:cBhvr>
                                        <p:cTn id="115" dur="1" fill="hold">
                                          <p:stCondLst>
                                            <p:cond delay="299"/>
                                          </p:stCondLst>
                                        </p:cTn>
                                        <p:tgtEl>
                                          <p:spTgt spid="16"/>
                                        </p:tgtEl>
                                        <p:attrNameLst>
                                          <p:attrName>style.visibility</p:attrName>
                                        </p:attrNameLst>
                                      </p:cBhvr>
                                      <p:to>
                                        <p:strVal val="hidden"/>
                                      </p:to>
                                    </p:set>
                                  </p:childTnLst>
                                </p:cTn>
                              </p:par>
                              <p:par>
                                <p:cTn id="116" presetID="1" presetClass="exit" presetSubtype="0" fill="hold" grpId="1" nodeType="withEffect">
                                  <p:stCondLst>
                                    <p:cond delay="500"/>
                                  </p:stCondLst>
                                  <p:childTnLst>
                                    <p:set>
                                      <p:cBhvr>
                                        <p:cTn id="117"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5" grpId="1" animBg="1"/>
      <p:bldP spid="6" grpId="0"/>
      <p:bldP spid="6" grpId="1"/>
      <p:bldP spid="7" grpId="0" animBg="1"/>
      <p:bldP spid="7" grpId="1" animBg="1"/>
      <p:bldP spid="8" grpId="0" animBg="1"/>
      <p:bldP spid="8" grpId="1" animBg="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5" grpId="0"/>
      <p:bldP spid="15" grpId="1"/>
      <p:bldP spid="16" grpId="0" animBg="1"/>
      <p:bldP spid="16"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241800" y="2838450"/>
            <a:ext cx="337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7200" dirty="0"/>
              <a:t>Despair</a:t>
            </a:r>
          </a:p>
        </p:txBody>
      </p:sp>
      <p:grpSp>
        <p:nvGrpSpPr>
          <p:cNvPr id="5" name="Group 4">
            <a:extLst>
              <a:ext uri="{FF2B5EF4-FFF2-40B4-BE49-F238E27FC236}">
                <a16:creationId xmlns:a16="http://schemas.microsoft.com/office/drawing/2014/main" id="{3524264C-D9F2-40C6-82CF-8401DCDF06FF}"/>
              </a:ext>
            </a:extLst>
          </p:cNvPr>
          <p:cNvGrpSpPr/>
          <p:nvPr/>
        </p:nvGrpSpPr>
        <p:grpSpPr>
          <a:xfrm>
            <a:off x="4114800" y="1600200"/>
            <a:ext cx="3657600" cy="3657600"/>
            <a:chOff x="2590800" y="1600200"/>
            <a:chExt cx="3657600" cy="3657600"/>
          </a:xfrm>
        </p:grpSpPr>
        <p:sp>
          <p:nvSpPr>
            <p:cNvPr id="3" name="Oval 2"/>
            <p:cNvSpPr>
              <a:spLocks noChangeArrowheads="1"/>
            </p:cNvSpPr>
            <p:nvPr/>
          </p:nvSpPr>
          <p:spPr bwMode="auto">
            <a:xfrm>
              <a:off x="2590800" y="1600200"/>
              <a:ext cx="3657600" cy="3657600"/>
            </a:xfrm>
            <a:prstGeom prst="ellipse">
              <a:avLst/>
            </a:prstGeom>
            <a:noFill/>
            <a:ln w="635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Arial" charset="0"/>
                <a:ea typeface="ＭＳ Ｐゴシック" charset="0"/>
              </a:endParaRPr>
            </a:p>
          </p:txBody>
        </p:sp>
        <p:cxnSp>
          <p:nvCxnSpPr>
            <p:cNvPr id="4" name="Straight Connector 3"/>
            <p:cNvCxnSpPr>
              <a:cxnSpLocks noChangeShapeType="1"/>
              <a:stCxn id="3" idx="7"/>
              <a:endCxn id="3" idx="3"/>
            </p:cNvCxnSpPr>
            <p:nvPr/>
          </p:nvCxnSpPr>
          <p:spPr bwMode="auto">
            <a:xfrm rot="-5400000" flipH="1" flipV="1">
              <a:off x="3125788" y="2135188"/>
              <a:ext cx="2587625" cy="2587625"/>
            </a:xfrm>
            <a:prstGeom prst="line">
              <a:avLst/>
            </a:prstGeom>
            <a:noFill/>
            <a:ln w="635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6449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786063" y="2589214"/>
            <a:ext cx="67992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4000" dirty="0"/>
              <a:t>Why would a chemist</a:t>
            </a:r>
          </a:p>
          <a:p>
            <a:pPr algn="ctr" eaLnBrk="1" hangingPunct="1"/>
            <a:r>
              <a:rPr lang="en-US" sz="4000" dirty="0"/>
              <a:t> make a hazardous material?</a:t>
            </a:r>
          </a:p>
        </p:txBody>
      </p:sp>
      <p:sp>
        <p:nvSpPr>
          <p:cNvPr id="3" name="TextBox 4"/>
          <p:cNvSpPr txBox="1">
            <a:spLocks noChangeArrowheads="1"/>
          </p:cNvSpPr>
          <p:nvPr/>
        </p:nvSpPr>
        <p:spPr bwMode="auto">
          <a:xfrm>
            <a:off x="2730500" y="1030289"/>
            <a:ext cx="6910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4000" b="1" dirty="0">
                <a:solidFill>
                  <a:srgbClr val="0000FF"/>
                </a:solidFill>
              </a:rPr>
              <a:t>Asking the Right Questions</a:t>
            </a:r>
          </a:p>
        </p:txBody>
      </p:sp>
      <p:sp>
        <p:nvSpPr>
          <p:cNvPr id="4" name="TextBox 3"/>
          <p:cNvSpPr txBox="1">
            <a:spLocks noChangeArrowheads="1"/>
          </p:cNvSpPr>
          <p:nvPr/>
        </p:nvSpPr>
        <p:spPr bwMode="auto">
          <a:xfrm>
            <a:off x="3028950" y="4764089"/>
            <a:ext cx="6313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4000">
                <a:solidFill>
                  <a:schemeClr val="bg1"/>
                </a:solidFill>
              </a:rPr>
              <a:t>How do we train chemists?</a:t>
            </a:r>
          </a:p>
        </p:txBody>
      </p:sp>
    </p:spTree>
    <p:extLst>
      <p:ext uri="{BB962C8B-B14F-4D97-AF65-F5344CB8AC3E}">
        <p14:creationId xmlns:p14="http://schemas.microsoft.com/office/powerpoint/2010/main" val="161311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7712</TotalTime>
  <Words>4450</Words>
  <Application>Microsoft Office PowerPoint</Application>
  <PresentationFormat>Widescreen</PresentationFormat>
  <Paragraphs>694</Paragraphs>
  <Slides>66</Slides>
  <Notes>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66</vt:i4>
      </vt:variant>
    </vt:vector>
  </HeadingPairs>
  <TitlesOfParts>
    <vt:vector size="78" baseType="lpstr">
      <vt:lpstr>ＭＳ Ｐゴシック</vt:lpstr>
      <vt:lpstr>游ゴシック</vt:lpstr>
      <vt:lpstr>Arial</vt:lpstr>
      <vt:lpstr>Calibri</vt:lpstr>
      <vt:lpstr>Calibri Light</vt:lpstr>
      <vt:lpstr>Comic Sans MS</vt:lpstr>
      <vt:lpstr>Times New Roman</vt:lpstr>
      <vt:lpstr>Wingdings</vt:lpstr>
      <vt:lpstr>Office Theme</vt:lpstr>
      <vt:lpstr>1_Office Theme</vt:lpstr>
      <vt:lpstr>CS ChemDraw Drawing</vt:lpstr>
      <vt:lpstr>MDLDrawObject Class</vt:lpstr>
      <vt:lpstr>Yale-UNIDO Train-the-Facilitator Workshop in Green Chemistry</vt:lpstr>
      <vt:lpstr>John C. Warner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Formaldehyde Free Wood Composites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Warner</dc:creator>
  <cp:lastModifiedBy>Chapman, Kimberly</cp:lastModifiedBy>
  <cp:revision>617</cp:revision>
  <cp:lastPrinted>2013-08-07T15:44:39Z</cp:lastPrinted>
  <dcterms:created xsi:type="dcterms:W3CDTF">2013-06-24T19:57:25Z</dcterms:created>
  <dcterms:modified xsi:type="dcterms:W3CDTF">2019-03-04T16:58:57Z</dcterms:modified>
</cp:coreProperties>
</file>