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0"/>
    <p:restoredTop sz="94613"/>
  </p:normalViewPr>
  <p:slideViewPr>
    <p:cSldViewPr snapToGrid="0" snapToObjects="1">
      <p:cViewPr varScale="1">
        <p:scale>
          <a:sx n="111" d="100"/>
          <a:sy n="111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B4E5-EAAA-5748-981E-D8DDF9B09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F0C46-AF70-4143-8CC2-B75FEE3E9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2A300-A187-8444-98CA-867D1F3B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766DF-A4C1-834D-A5F0-A2C3E6040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BC39-B30D-9543-984B-397AF0C0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1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9727-E411-C548-9EA2-30A86356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8C3FC-51B4-4340-B603-580B2C06C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044F9-2786-CC48-94BF-37047CAE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00563-36C4-C044-9E35-233F436E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FFFB3-CC4E-8644-AA7F-F8DBB4A3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2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AB1607-3654-BC43-889B-8FF9F57F6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152C4-6002-5F4B-85DB-1D905343E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310E1-1DAB-1641-A244-FD4FC2F7D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9AF53-CFA1-E940-A162-D15DDC11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AA37E-FCDC-E341-B1E8-05799A64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1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991C-A234-C14C-B0E5-AEEED79D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F967-046B-114C-BC58-CD32332F2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D3779-B650-3C4B-AB32-A1C01FA2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48239-3986-4A41-AFC1-8C005D2E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33D8C-EB1F-0241-A7A3-DCA84179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1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94A93-8863-D449-8BC2-F472983F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B5CC6-99C4-E941-AC1A-E84FE0A68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ED383-3550-5D48-8084-28D48ABC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8AA45-34AE-BA4E-B9AC-750E92EA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DBBB2-AE20-404E-922D-4EDC1FE6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F408-8C9B-7D40-BC7A-DD78418CA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04DB-E160-5447-AC65-8A3C9A971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D9F53-3AF0-184A-A2F0-2C301A98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DFDEF-B187-014F-9DE3-6D376D03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F9BC6-8D9C-B740-BC28-37B20735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5DED6-42D0-4D46-8AA3-174DAD64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FADB-8027-8441-BDAC-0A82C91B3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53F12-3DA9-C640-AC60-F8FB243E9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2929B-A5C5-BB46-8922-07247C8EE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D7A05-1E59-8749-A56F-2C7191410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3D4864-F865-2A41-821D-3488720A1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D5058F-A65D-A347-9E1F-9240D0DC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CED04-2077-4A42-90CD-5FBB6D7B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21850-B3B3-F14A-96A4-8914C52F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6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64DC-2D2F-3F48-9ABD-50213C2D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08A01-6776-9C44-9079-241E8AC5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38B1A-7836-254E-A2EA-43E2E85C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8701F-1E4A-5F4F-B9EF-716C2F72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BB256-D857-2040-8D74-888DBEF3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F3033-CB85-C24F-8E4D-0CDDFAB6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6C1AD-8903-4A46-A1BB-55AD37D6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70FFE-867F-8B44-9E93-A7BF1972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4CA4E-D569-204D-BD62-6493A0CAE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AA483-78D3-7F43-BC0B-CD110F5F9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21001-10C8-FC47-922F-C0DBCBF8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59B37-796F-9B4C-A6A1-FFF1796F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2AE46-0636-914A-A493-9A2009ED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2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0FECD-5E19-FD49-94AA-53440307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378578-9DFC-7244-B681-227EE9B83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34450-6183-A248-8802-111879C1E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A1F2F-222E-614E-88C0-27D1D69F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B9819-8F2E-DE42-A271-747C0054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7AB73-2E0F-334B-8FBA-32DB0950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9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22BA9C-D769-D847-9CD1-1E68FE56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5813A-68DD-244E-BCA0-EDFE0DEB8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14838-3617-F94C-BA8E-AA6D3599E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AE00-25B5-4D4C-9454-9F683C1AD10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9870B-4623-CD4C-8CD7-7347313F0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871A-EB64-324A-B8C9-F72990436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FE168-9CAE-A746-8782-3E505BF4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ubchem.ncbi.nlm.nih.gov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E8D89-EE5E-5F4B-BB0A-2C7607E931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Relationship Between </a:t>
            </a:r>
            <a:r>
              <a:rPr lang="en-US" sz="3600" b="1" dirty="0" err="1"/>
              <a:t>pKa</a:t>
            </a:r>
            <a:r>
              <a:rPr lang="en-US" sz="3600" b="1" dirty="0"/>
              <a:t> and Skin Irritation</a:t>
            </a:r>
            <a:br>
              <a:rPr lang="en-US" sz="3600" dirty="0"/>
            </a:br>
            <a:r>
              <a:rPr lang="en-US" sz="3600" dirty="0"/>
              <a:t>Answer key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B1F74-9321-1646-B92E-7508F72BAB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6F7FD8-46B8-CC4E-9011-A0597FFBF82A}"/>
              </a:ext>
            </a:extLst>
          </p:cNvPr>
          <p:cNvSpPr txBox="1"/>
          <p:nvPr/>
        </p:nvSpPr>
        <p:spPr>
          <a:xfrm>
            <a:off x="552091" y="473195"/>
            <a:ext cx="10714007" cy="258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</a:t>
            </a:r>
            <a:r>
              <a:rPr lang="en-US" dirty="0" err="1"/>
              <a:t>Berner</a:t>
            </a:r>
            <a:r>
              <a:rPr lang="en-US" dirty="0"/>
              <a:t> et al., researchers found that the severity of irritation from reduced sets of organic acids and bases in humans correlated with the acid and base strengths measured by </a:t>
            </a:r>
            <a:r>
              <a:rPr lang="en-US" dirty="0" err="1"/>
              <a:t>pKa</a:t>
            </a:r>
            <a:r>
              <a:rPr lang="en-US" dirty="0"/>
              <a:t>. Bases with a </a:t>
            </a:r>
            <a:r>
              <a:rPr lang="en-US" dirty="0" err="1"/>
              <a:t>pKa</a:t>
            </a:r>
            <a:r>
              <a:rPr lang="en-US" dirty="0"/>
              <a:t> &gt;8 and acids with </a:t>
            </a:r>
            <a:r>
              <a:rPr lang="en-US" dirty="0" err="1"/>
              <a:t>pKa</a:t>
            </a:r>
            <a:r>
              <a:rPr lang="en-US" dirty="0"/>
              <a:t> ≤ 4 have significant has been previously reported; </a:t>
            </a:r>
            <a:r>
              <a:rPr lang="en-US" dirty="0" err="1"/>
              <a:t>pKa</a:t>
            </a:r>
            <a:r>
              <a:rPr lang="en-US" dirty="0"/>
              <a:t> appears highly predictive of acute skin irritation for acids and bases in man.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Find the structures of each compound and draw them in the corresponding box within the table below. </a:t>
            </a:r>
          </a:p>
          <a:p>
            <a:pPr lvl="0"/>
            <a:r>
              <a:rPr lang="en-US" dirty="0"/>
              <a:t>Look up the </a:t>
            </a:r>
            <a:r>
              <a:rPr lang="en-US" dirty="0" err="1"/>
              <a:t>pKa</a:t>
            </a:r>
            <a:r>
              <a:rPr lang="en-US" dirty="0"/>
              <a:t> for each compound and make a prediction based on </a:t>
            </a:r>
            <a:r>
              <a:rPr lang="en-US" dirty="0" err="1"/>
              <a:t>Berner</a:t>
            </a:r>
            <a:r>
              <a:rPr lang="en-US" dirty="0"/>
              <a:t> et al.’s </a:t>
            </a:r>
            <a:r>
              <a:rPr lang="en-US" dirty="0" err="1"/>
              <a:t>pKa</a:t>
            </a:r>
            <a:r>
              <a:rPr lang="en-US" dirty="0"/>
              <a:t> value for skin irritants. Check to see if the prediction was correct based on the results of the reading.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181DFB-A6EA-AA41-8818-44895CA3D6F2}"/>
              </a:ext>
            </a:extLst>
          </p:cNvPr>
          <p:cNvSpPr txBox="1"/>
          <p:nvPr/>
        </p:nvSpPr>
        <p:spPr>
          <a:xfrm>
            <a:off x="565619" y="2917005"/>
            <a:ext cx="24120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Where to find </a:t>
            </a:r>
            <a:r>
              <a:rPr lang="en-US" sz="1600" b="1" dirty="0" err="1"/>
              <a:t>pKa</a:t>
            </a:r>
            <a:r>
              <a:rPr lang="en-US" sz="1600" b="1" dirty="0"/>
              <a:t> info? </a:t>
            </a:r>
          </a:p>
          <a:p>
            <a:endParaRPr lang="en-US" sz="1400" dirty="0"/>
          </a:p>
          <a:p>
            <a:r>
              <a:rPr lang="en-US" sz="1400" dirty="0"/>
              <a:t>Point students to PubChem, NIH:</a:t>
            </a:r>
          </a:p>
          <a:p>
            <a:r>
              <a:rPr lang="en-US" sz="1400" dirty="0">
                <a:hlinkClick r:id="rId2"/>
              </a:rPr>
              <a:t>https://pubchem.ncbi.nlm.nih.gov/</a:t>
            </a:r>
            <a:r>
              <a:rPr lang="en-US" sz="1400" dirty="0"/>
              <a:t> - an open database for finding information about chemicals</a:t>
            </a:r>
          </a:p>
          <a:p>
            <a:r>
              <a:rPr lang="en-US" sz="1400" dirty="0"/>
              <a:t>After searching for the chemical in the search bar, pull up </a:t>
            </a:r>
            <a:r>
              <a:rPr lang="en-US" sz="1400" dirty="0" err="1"/>
              <a:t>pKa</a:t>
            </a:r>
            <a:r>
              <a:rPr lang="en-US" sz="1400" dirty="0"/>
              <a:t> data by clicking on </a:t>
            </a:r>
            <a:r>
              <a:rPr lang="en-US" sz="1400" b="1" dirty="0"/>
              <a:t>Chemical and Physical Properties </a:t>
            </a:r>
            <a:r>
              <a:rPr lang="en-US" sz="1400" dirty="0"/>
              <a:t>on the left side Contents, find hazard information under </a:t>
            </a:r>
            <a:r>
              <a:rPr lang="en-US" sz="1400" b="1" dirty="0"/>
              <a:t>Safety and Hazards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1B85506-37BA-3F4B-B555-5ED94F0A34C5}"/>
              </a:ext>
            </a:extLst>
          </p:cNvPr>
          <p:cNvGrpSpPr/>
          <p:nvPr/>
        </p:nvGrpSpPr>
        <p:grpSpPr>
          <a:xfrm>
            <a:off x="3339183" y="3065117"/>
            <a:ext cx="7527110" cy="3585296"/>
            <a:chOff x="3339183" y="3065117"/>
            <a:chExt cx="7527110" cy="358529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1B9B41C-28FF-444F-B8B2-BC279CA19DEA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183" y="3065117"/>
              <a:ext cx="7222512" cy="34690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E3FFF89-7453-444C-9F72-F058FEC5B2E6}"/>
                </a:ext>
              </a:extLst>
            </p:cNvPr>
            <p:cNvSpPr txBox="1"/>
            <p:nvPr/>
          </p:nvSpPr>
          <p:spPr>
            <a:xfrm>
              <a:off x="4424926" y="5338887"/>
              <a:ext cx="444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9.4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0AAFED2-C09A-2740-8A13-B5E5E0DCAABC}"/>
                </a:ext>
              </a:extLst>
            </p:cNvPr>
            <p:cNvSpPr txBox="1"/>
            <p:nvPr/>
          </p:nvSpPr>
          <p:spPr>
            <a:xfrm>
              <a:off x="3948385" y="5750782"/>
              <a:ext cx="18417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Irritant – based on </a:t>
              </a:r>
              <a:r>
                <a:rPr lang="en-US" sz="1400" dirty="0" err="1">
                  <a:solidFill>
                    <a:srgbClr val="FF0000"/>
                  </a:solidFill>
                </a:rPr>
                <a:t>pKa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AEA0571-9BD9-2443-8B7A-3A403AFF9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16852" y="3256491"/>
              <a:ext cx="1460500" cy="17653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2B1523A-7ACA-BF4D-9EB7-DFA359D1F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50389" y="3516841"/>
              <a:ext cx="800100" cy="1244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0894F7-8839-8C45-88AD-F667E5755F9F}"/>
                </a:ext>
              </a:extLst>
            </p:cNvPr>
            <p:cNvSpPr txBox="1"/>
            <p:nvPr/>
          </p:nvSpPr>
          <p:spPr>
            <a:xfrm>
              <a:off x="6843413" y="53388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8.5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F20C633-F9BA-7540-9B10-AEFEF1919FDB}"/>
                </a:ext>
              </a:extLst>
            </p:cNvPr>
            <p:cNvSpPr txBox="1"/>
            <p:nvPr/>
          </p:nvSpPr>
          <p:spPr>
            <a:xfrm>
              <a:off x="6160726" y="5753469"/>
              <a:ext cx="18417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Irritant – based on </a:t>
              </a:r>
              <a:r>
                <a:rPr lang="en-US" sz="1400" dirty="0" err="1">
                  <a:solidFill>
                    <a:srgbClr val="FF0000"/>
                  </a:solidFill>
                </a:rPr>
                <a:t>pKa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086D161-FC07-5B4B-A944-3DBFEC4809CB}"/>
                </a:ext>
              </a:extLst>
            </p:cNvPr>
            <p:cNvSpPr txBox="1"/>
            <p:nvPr/>
          </p:nvSpPr>
          <p:spPr>
            <a:xfrm>
              <a:off x="6160726" y="6127193"/>
              <a:ext cx="19743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Irritant – can be fatal at high doses  (H310)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E80CB9-9178-4F49-93DA-06CADA95CF56}"/>
                </a:ext>
              </a:extLst>
            </p:cNvPr>
            <p:cNvSpPr txBox="1"/>
            <p:nvPr/>
          </p:nvSpPr>
          <p:spPr>
            <a:xfrm>
              <a:off x="4264433" y="6117881"/>
              <a:ext cx="765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Irritant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F01A33F-1418-BF44-9B4E-5DB6F4C71F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19592" y="3456501"/>
              <a:ext cx="927100" cy="12954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4BB86B0-4343-4E48-AC2B-6C4CE1C8B9FB}"/>
                </a:ext>
              </a:extLst>
            </p:cNvPr>
            <p:cNvSpPr txBox="1"/>
            <p:nvPr/>
          </p:nvSpPr>
          <p:spPr>
            <a:xfrm>
              <a:off x="9198144" y="5354276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9.44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AEB5A0-AD11-DF4C-A5CD-2A2A97DF9AE2}"/>
                </a:ext>
              </a:extLst>
            </p:cNvPr>
            <p:cNvSpPr txBox="1"/>
            <p:nvPr/>
          </p:nvSpPr>
          <p:spPr>
            <a:xfrm>
              <a:off x="8578437" y="5750782"/>
              <a:ext cx="18417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Irritant – based on </a:t>
              </a:r>
              <a:r>
                <a:rPr lang="en-US" sz="1400" dirty="0" err="1">
                  <a:solidFill>
                    <a:srgbClr val="FF0000"/>
                  </a:solidFill>
                </a:rPr>
                <a:t>pKa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161894E-1AED-954A-B7FE-A5EEF1AF1B64}"/>
                </a:ext>
              </a:extLst>
            </p:cNvPr>
            <p:cNvSpPr txBox="1"/>
            <p:nvPr/>
          </p:nvSpPr>
          <p:spPr>
            <a:xfrm>
              <a:off x="8627090" y="6148658"/>
              <a:ext cx="22392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H315 – causes skin irritation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809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F208D7-C7F3-5240-AB1F-05B974B2B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520" y="887095"/>
            <a:ext cx="5799968" cy="3505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2C7786-AD27-3F4C-8FA0-C8FDA20DC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423" y="1550025"/>
            <a:ext cx="965200" cy="939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B9A236-B6AD-9A49-9324-85DCECF12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6412" y="1550025"/>
            <a:ext cx="927100" cy="749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A7F4D9-4244-4D4A-82F1-5DE76658FA4F}"/>
              </a:ext>
            </a:extLst>
          </p:cNvPr>
          <p:cNvSpPr txBox="1"/>
          <p:nvPr/>
        </p:nvSpPr>
        <p:spPr>
          <a:xfrm>
            <a:off x="3417421" y="4025893"/>
            <a:ext cx="2239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H315 – causes skin irritation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E4C8E-0681-F340-AE14-B7322E55308C}"/>
              </a:ext>
            </a:extLst>
          </p:cNvPr>
          <p:cNvSpPr txBox="1"/>
          <p:nvPr/>
        </p:nvSpPr>
        <p:spPr>
          <a:xfrm>
            <a:off x="6716657" y="4016756"/>
            <a:ext cx="2239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H315 – causes skin irritation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BAE1CD-B439-B849-AF70-7CCCFEA7FEC8}"/>
              </a:ext>
            </a:extLst>
          </p:cNvPr>
          <p:cNvSpPr txBox="1"/>
          <p:nvPr/>
        </p:nvSpPr>
        <p:spPr>
          <a:xfrm>
            <a:off x="7389962" y="319396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5.3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D5BC8A-E127-AB42-9E51-1B6E774B3574}"/>
              </a:ext>
            </a:extLst>
          </p:cNvPr>
          <p:cNvSpPr txBox="1"/>
          <p:nvPr/>
        </p:nvSpPr>
        <p:spPr>
          <a:xfrm>
            <a:off x="4314846" y="319396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3.8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65810F-2905-A64A-96E7-59FCD1CA3E21}"/>
              </a:ext>
            </a:extLst>
          </p:cNvPr>
          <p:cNvSpPr txBox="1"/>
          <p:nvPr/>
        </p:nvSpPr>
        <p:spPr>
          <a:xfrm>
            <a:off x="6716657" y="3659287"/>
            <a:ext cx="1942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Not an irritant based on </a:t>
            </a:r>
            <a:r>
              <a:rPr lang="en-US" sz="1200" dirty="0" err="1">
                <a:solidFill>
                  <a:srgbClr val="FF0000"/>
                </a:solidFill>
              </a:rPr>
              <a:t>pKa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D57C82-D43B-C943-872C-8CF3D4ABB1B3}"/>
              </a:ext>
            </a:extLst>
          </p:cNvPr>
          <p:cNvSpPr txBox="1"/>
          <p:nvPr/>
        </p:nvSpPr>
        <p:spPr>
          <a:xfrm>
            <a:off x="3616129" y="3659287"/>
            <a:ext cx="1841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Irritant – based on </a:t>
            </a:r>
            <a:r>
              <a:rPr lang="en-US" sz="1400" dirty="0" err="1">
                <a:solidFill>
                  <a:srgbClr val="FF0000"/>
                </a:solidFill>
              </a:rPr>
              <a:t>pKa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1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5003BA-D537-9149-B875-4D8721E0FE46}"/>
              </a:ext>
            </a:extLst>
          </p:cNvPr>
          <p:cNvSpPr txBox="1"/>
          <p:nvPr/>
        </p:nvSpPr>
        <p:spPr>
          <a:xfrm>
            <a:off x="1053297" y="289678"/>
            <a:ext cx="91902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Group Discussion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Compare results in a small group. How far off were the predictions versus the results?</a:t>
            </a: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</a:p>
          <a:p>
            <a:r>
              <a:rPr lang="en-US" b="1" dirty="0">
                <a:solidFill>
                  <a:srgbClr val="FF0000"/>
                </a:solidFill>
              </a:rPr>
              <a:t>Results will vary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How could skin pH play a role in the skin irritation and permeation of these chemicals?</a:t>
            </a:r>
          </a:p>
          <a:p>
            <a:r>
              <a:rPr lang="en-US" dirty="0"/>
              <a:t> </a:t>
            </a:r>
          </a:p>
          <a:p>
            <a:r>
              <a:rPr lang="en-US" b="1" dirty="0">
                <a:solidFill>
                  <a:srgbClr val="FF0000"/>
                </a:solidFill>
              </a:rPr>
              <a:t>The pH and </a:t>
            </a:r>
            <a:r>
              <a:rPr lang="en-US" b="1" dirty="0" err="1">
                <a:solidFill>
                  <a:srgbClr val="FF0000"/>
                </a:solidFill>
              </a:rPr>
              <a:t>pKa</a:t>
            </a:r>
            <a:r>
              <a:rPr lang="en-US" b="1" dirty="0">
                <a:solidFill>
                  <a:srgbClr val="FF0000"/>
                </a:solidFill>
              </a:rPr>
              <a:t> are related and can change in relation to </a:t>
            </a:r>
            <a:r>
              <a:rPr lang="en-US" b="1" dirty="0" err="1">
                <a:solidFill>
                  <a:srgbClr val="FF0000"/>
                </a:solidFill>
              </a:rPr>
              <a:t>eachother</a:t>
            </a:r>
            <a:r>
              <a:rPr lang="en-US" b="1" dirty="0">
                <a:solidFill>
                  <a:srgbClr val="FF0000"/>
                </a:solidFill>
              </a:rPr>
              <a:t> (pH = </a:t>
            </a:r>
            <a:r>
              <a:rPr lang="en-US" b="1" dirty="0" err="1">
                <a:solidFill>
                  <a:srgbClr val="FF0000"/>
                </a:solidFill>
              </a:rPr>
              <a:t>pKa</a:t>
            </a:r>
            <a:r>
              <a:rPr lang="en-US" b="1" dirty="0">
                <a:solidFill>
                  <a:srgbClr val="FF0000"/>
                </a:solidFill>
              </a:rPr>
              <a:t> + log (A-/HA), so depending on the pH of the skin, it could change the </a:t>
            </a:r>
            <a:r>
              <a:rPr lang="en-US" b="1" dirty="0" err="1">
                <a:solidFill>
                  <a:srgbClr val="FF0000"/>
                </a:solidFill>
              </a:rPr>
              <a:t>pKa</a:t>
            </a:r>
            <a:r>
              <a:rPr lang="en-US" b="1" dirty="0">
                <a:solidFill>
                  <a:srgbClr val="FF0000"/>
                </a:solidFill>
              </a:rPr>
              <a:t> in one direction or the other, therefore potentially changing the skin irritation. </a:t>
            </a:r>
          </a:p>
          <a:p>
            <a:endParaRPr lang="en-US" dirty="0"/>
          </a:p>
          <a:p>
            <a:pPr lvl="0"/>
            <a:r>
              <a:rPr lang="en-US" dirty="0"/>
              <a:t>Do you think this type of exposure or risk of skin irritation is manageable? Why or why not?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Results will vary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5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201</Words>
  <Application>Microsoft Macintosh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Relationship Between pKa and Skin Irritation Answer key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Cannon</dc:creator>
  <cp:lastModifiedBy>Amy Cannon</cp:lastModifiedBy>
  <cp:revision>7</cp:revision>
  <dcterms:created xsi:type="dcterms:W3CDTF">2019-01-15T17:29:08Z</dcterms:created>
  <dcterms:modified xsi:type="dcterms:W3CDTF">2019-01-15T19:43:15Z</dcterms:modified>
</cp:coreProperties>
</file>