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5"/>
  </p:notesMasterIdLst>
  <p:sldIdLst>
    <p:sldId id="309" r:id="rId2"/>
    <p:sldId id="310" r:id="rId3"/>
    <p:sldId id="308" r:id="rId4"/>
    <p:sldId id="379" r:id="rId5"/>
    <p:sldId id="381" r:id="rId6"/>
    <p:sldId id="284" r:id="rId7"/>
    <p:sldId id="285" r:id="rId8"/>
    <p:sldId id="286" r:id="rId9"/>
    <p:sldId id="315" r:id="rId10"/>
    <p:sldId id="287" r:id="rId11"/>
    <p:sldId id="385" r:id="rId12"/>
    <p:sldId id="383" r:id="rId13"/>
    <p:sldId id="384" r:id="rId14"/>
    <p:sldId id="288" r:id="rId15"/>
    <p:sldId id="387" r:id="rId16"/>
    <p:sldId id="257" r:id="rId17"/>
    <p:sldId id="290" r:id="rId18"/>
    <p:sldId id="258" r:id="rId19"/>
    <p:sldId id="386" r:id="rId20"/>
    <p:sldId id="259" r:id="rId21"/>
    <p:sldId id="260" r:id="rId22"/>
    <p:sldId id="261" r:id="rId23"/>
    <p:sldId id="262" r:id="rId24"/>
    <p:sldId id="263" r:id="rId25"/>
    <p:sldId id="264" r:id="rId26"/>
    <p:sldId id="265" r:id="rId27"/>
    <p:sldId id="320" r:id="rId28"/>
    <p:sldId id="319" r:id="rId29"/>
    <p:sldId id="321" r:id="rId30"/>
    <p:sldId id="270" r:id="rId31"/>
    <p:sldId id="271" r:id="rId32"/>
    <p:sldId id="272" r:id="rId33"/>
    <p:sldId id="273" r:id="rId34"/>
    <p:sldId id="296" r:id="rId35"/>
    <p:sldId id="388" r:id="rId36"/>
    <p:sldId id="389" r:id="rId37"/>
    <p:sldId id="390" r:id="rId38"/>
    <p:sldId id="391" r:id="rId39"/>
    <p:sldId id="323" r:id="rId40"/>
    <p:sldId id="324" r:id="rId41"/>
    <p:sldId id="392" r:id="rId42"/>
    <p:sldId id="325" r:id="rId43"/>
    <p:sldId id="393" r:id="rId44"/>
    <p:sldId id="326" r:id="rId45"/>
    <p:sldId id="394" r:id="rId46"/>
    <p:sldId id="327" r:id="rId47"/>
    <p:sldId id="297" r:id="rId48"/>
    <p:sldId id="298" r:id="rId49"/>
    <p:sldId id="307" r:id="rId50"/>
    <p:sldId id="304" r:id="rId51"/>
    <p:sldId id="306" r:id="rId52"/>
    <p:sldId id="312" r:id="rId53"/>
    <p:sldId id="311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D18E"/>
    <a:srgbClr val="FFFF00"/>
    <a:srgbClr val="FFC000"/>
    <a:srgbClr val="FF0000"/>
    <a:srgbClr val="C00000"/>
    <a:srgbClr val="70A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8" autoAdjust="0"/>
    <p:restoredTop sz="95055" autoAdjust="0"/>
  </p:normalViewPr>
  <p:slideViewPr>
    <p:cSldViewPr snapToGrid="0" snapToObjects="1">
      <p:cViewPr varScale="1">
        <p:scale>
          <a:sx n="68" d="100"/>
          <a:sy n="68" d="100"/>
        </p:scale>
        <p:origin x="792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1BF97C-89B4-4B16-B01A-1246FBFAAF13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C655D470-3387-4AAE-8A40-DBC4F5E4DF64}">
      <dgm:prSet phldrT="[Text]" custT="1"/>
      <dgm:spPr>
        <a:solidFill>
          <a:srgbClr val="66FF33"/>
        </a:solidFill>
      </dgm:spPr>
      <dgm:t>
        <a:bodyPr anchor="t" anchorCtr="0"/>
        <a:lstStyle/>
        <a:p>
          <a:pPr algn="ctr"/>
          <a:r>
            <a:rPr lang="en-US" sz="1800" b="1" dirty="0">
              <a:solidFill>
                <a:srgbClr val="0000FF"/>
              </a:solidFill>
            </a:rPr>
            <a:t>Common Effluent Treatment Plant (CETP)</a:t>
          </a:r>
        </a:p>
        <a:p>
          <a:pPr algn="l"/>
          <a:endParaRPr lang="en-US" sz="800" b="1" dirty="0">
            <a:solidFill>
              <a:srgbClr val="0000FF"/>
            </a:solidFill>
          </a:endParaRPr>
        </a:p>
        <a:p>
          <a:pPr algn="l"/>
          <a:r>
            <a:rPr lang="en-US" sz="1400" b="0" dirty="0">
              <a:solidFill>
                <a:srgbClr val="0000FF"/>
              </a:solidFill>
            </a:rPr>
            <a:t> </a:t>
          </a:r>
          <a:r>
            <a:rPr lang="en-US" sz="1400" b="0" dirty="0">
              <a:solidFill>
                <a:schemeClr val="tx1"/>
              </a:solidFill>
            </a:rPr>
            <a:t>    </a:t>
          </a:r>
          <a:r>
            <a:rPr lang="en-US" sz="1800" b="0" dirty="0">
              <a:solidFill>
                <a:schemeClr val="tx1"/>
              </a:solidFill>
            </a:rPr>
            <a:t> -  Capital intensive</a:t>
          </a:r>
        </a:p>
        <a:p>
          <a:pPr algn="l"/>
          <a:r>
            <a:rPr lang="en-US" sz="1400" b="0" dirty="0">
              <a:solidFill>
                <a:schemeClr val="tx1"/>
              </a:solidFill>
            </a:rPr>
            <a:t>      </a:t>
          </a:r>
          <a:r>
            <a:rPr lang="en-US" sz="1800" b="0" dirty="0">
              <a:solidFill>
                <a:schemeClr val="tx1"/>
              </a:solidFill>
            </a:rPr>
            <a:t>-  Cost centric approach</a:t>
          </a:r>
        </a:p>
        <a:p>
          <a:pPr algn="l"/>
          <a:r>
            <a:rPr lang="en-US" sz="1400" b="0" dirty="0">
              <a:solidFill>
                <a:schemeClr val="tx1"/>
              </a:solidFill>
            </a:rPr>
            <a:t>      </a:t>
          </a:r>
          <a:r>
            <a:rPr lang="en-US" sz="1800" b="0" dirty="0">
              <a:solidFill>
                <a:schemeClr val="tx1"/>
              </a:solidFill>
            </a:rPr>
            <a:t>-  Ineffective – same treatment            	to wide variety of effluents</a:t>
          </a:r>
        </a:p>
      </dgm:t>
    </dgm:pt>
    <dgm:pt modelId="{B2882E2E-3901-48B3-80B8-70C251C3E994}" type="parTrans" cxnId="{EC65727A-84A1-4507-A6B8-BCF55FE8EB1E}">
      <dgm:prSet/>
      <dgm:spPr/>
      <dgm:t>
        <a:bodyPr/>
        <a:lstStyle/>
        <a:p>
          <a:endParaRPr lang="en-IN"/>
        </a:p>
      </dgm:t>
    </dgm:pt>
    <dgm:pt modelId="{F3C70C4C-AC03-4E66-82F5-AB7852F18A9C}" type="sibTrans" cxnId="{EC65727A-84A1-4507-A6B8-BCF55FE8EB1E}">
      <dgm:prSet/>
      <dgm:spPr/>
      <dgm:t>
        <a:bodyPr/>
        <a:lstStyle/>
        <a:p>
          <a:endParaRPr lang="en-IN"/>
        </a:p>
      </dgm:t>
    </dgm:pt>
    <dgm:pt modelId="{83F09C31-EFBB-43D5-8FB2-06DD90B1DD06}">
      <dgm:prSet phldrT="[Text]" custT="1"/>
      <dgm:spPr>
        <a:solidFill>
          <a:srgbClr val="66FF33"/>
        </a:solidFill>
      </dgm:spPr>
      <dgm:t>
        <a:bodyPr anchor="t" anchorCtr="0"/>
        <a:lstStyle/>
        <a:p>
          <a:pPr algn="ctr"/>
          <a:r>
            <a:rPr lang="en-US" sz="1800" b="1" dirty="0">
              <a:solidFill>
                <a:srgbClr val="0000FF"/>
              </a:solidFill>
              <a:latin typeface="+mn-lt"/>
            </a:rPr>
            <a:t>End-of-the-pipe Treatment (ETP)</a:t>
          </a:r>
        </a:p>
        <a:p>
          <a:pPr algn="l"/>
          <a:endParaRPr lang="en-US" sz="800" b="1" dirty="0">
            <a:solidFill>
              <a:srgbClr val="0000FF"/>
            </a:solidFill>
            <a:latin typeface="+mn-lt"/>
          </a:endParaRPr>
        </a:p>
        <a:p>
          <a:pPr algn="l"/>
          <a:r>
            <a:rPr lang="en-US" sz="1400" b="0" dirty="0">
              <a:solidFill>
                <a:schemeClr val="tx1"/>
              </a:solidFill>
              <a:latin typeface="+mn-lt"/>
            </a:rPr>
            <a:t>    </a:t>
          </a:r>
          <a:r>
            <a:rPr lang="en-US" sz="1800" b="0" dirty="0">
              <a:solidFill>
                <a:schemeClr val="tx1"/>
              </a:solidFill>
              <a:latin typeface="+mn-lt"/>
            </a:rPr>
            <a:t> -  Capital intensive</a:t>
          </a:r>
        </a:p>
        <a:p>
          <a:pPr algn="l"/>
          <a:r>
            <a:rPr lang="en-US" sz="1400" b="0" dirty="0">
              <a:solidFill>
                <a:schemeClr val="tx1"/>
              </a:solidFill>
              <a:latin typeface="+mn-lt"/>
            </a:rPr>
            <a:t>     </a:t>
          </a:r>
          <a:r>
            <a:rPr lang="en-US" sz="1800" b="0" dirty="0">
              <a:solidFill>
                <a:schemeClr val="tx1"/>
              </a:solidFill>
              <a:latin typeface="+mn-lt"/>
            </a:rPr>
            <a:t>-  Cost centric approach</a:t>
          </a:r>
        </a:p>
        <a:p>
          <a:pPr algn="l"/>
          <a:r>
            <a:rPr lang="en-US" sz="1400" b="0" dirty="0">
              <a:solidFill>
                <a:schemeClr val="tx1"/>
              </a:solidFill>
              <a:latin typeface="+mn-lt"/>
            </a:rPr>
            <a:t>     </a:t>
          </a:r>
          <a:r>
            <a:rPr lang="en-US" sz="1800" b="0" dirty="0">
              <a:solidFill>
                <a:schemeClr val="tx1"/>
              </a:solidFill>
              <a:latin typeface="+mn-lt"/>
            </a:rPr>
            <a:t>-  Converts one type of effluent 	in to another</a:t>
          </a:r>
        </a:p>
      </dgm:t>
    </dgm:pt>
    <dgm:pt modelId="{A2085E27-6347-42FC-B9BB-090515F850A4}" type="parTrans" cxnId="{100F851D-3A30-4CEA-925E-42EB7BACA2E1}">
      <dgm:prSet/>
      <dgm:spPr/>
      <dgm:t>
        <a:bodyPr/>
        <a:lstStyle/>
        <a:p>
          <a:endParaRPr lang="en-IN"/>
        </a:p>
      </dgm:t>
    </dgm:pt>
    <dgm:pt modelId="{60FCCB8F-7D9D-4387-8287-18A41EE2F821}" type="sibTrans" cxnId="{100F851D-3A30-4CEA-925E-42EB7BACA2E1}">
      <dgm:prSet/>
      <dgm:spPr/>
      <dgm:t>
        <a:bodyPr/>
        <a:lstStyle/>
        <a:p>
          <a:endParaRPr lang="en-IN"/>
        </a:p>
      </dgm:t>
    </dgm:pt>
    <dgm:pt modelId="{4AF69A3A-A681-41FC-B6D0-479DD6D7483B}">
      <dgm:prSet phldrT="[Text]" custT="1"/>
      <dgm:spPr>
        <a:solidFill>
          <a:srgbClr val="66FF33"/>
        </a:solidFill>
      </dgm:spPr>
      <dgm:t>
        <a:bodyPr tIns="0" anchor="t" anchorCtr="0"/>
        <a:lstStyle/>
        <a:p>
          <a:pPr algn="ctr">
            <a:spcAft>
              <a:spcPct val="35000"/>
            </a:spcAft>
          </a:pPr>
          <a:r>
            <a:rPr lang="en-US" sz="1800" b="1" dirty="0">
              <a:solidFill>
                <a:srgbClr val="0000FF"/>
              </a:solidFill>
            </a:rPr>
            <a:t>Industrial Ecology</a:t>
          </a:r>
        </a:p>
        <a:p>
          <a:pPr algn="l">
            <a:spcAft>
              <a:spcPct val="35000"/>
            </a:spcAft>
          </a:pPr>
          <a:endParaRPr lang="en-US" sz="800" b="1" dirty="0">
            <a:solidFill>
              <a:schemeClr val="tx1"/>
            </a:solidFill>
          </a:endParaRPr>
        </a:p>
        <a:p>
          <a:pPr algn="l">
            <a:spcAft>
              <a:spcPct val="35000"/>
            </a:spcAft>
          </a:pPr>
          <a:r>
            <a:rPr lang="en-US" sz="1400" b="0" dirty="0">
              <a:solidFill>
                <a:schemeClr val="tx1"/>
              </a:solidFill>
            </a:rPr>
            <a:t>      </a:t>
          </a:r>
          <a:r>
            <a:rPr lang="en-US" sz="1800" b="0" dirty="0">
              <a:solidFill>
                <a:schemeClr val="tx1"/>
              </a:solidFill>
            </a:rPr>
            <a:t>-  Low value creation</a:t>
          </a:r>
        </a:p>
        <a:p>
          <a:pPr algn="l">
            <a:spcAft>
              <a:spcPct val="35000"/>
            </a:spcAft>
          </a:pPr>
          <a:r>
            <a:rPr lang="en-US" sz="1400" b="0" dirty="0">
              <a:solidFill>
                <a:schemeClr val="tx1"/>
              </a:solidFill>
            </a:rPr>
            <a:t>     </a:t>
          </a:r>
          <a:r>
            <a:rPr lang="en-US" sz="1800" b="0" dirty="0">
              <a:solidFill>
                <a:schemeClr val="tx1"/>
              </a:solidFill>
            </a:rPr>
            <a:t> -  Logistics &amp; capacity mismatch</a:t>
          </a:r>
        </a:p>
        <a:p>
          <a:pPr algn="l">
            <a:spcAft>
              <a:spcPts val="300"/>
            </a:spcAft>
          </a:pPr>
          <a:r>
            <a:rPr lang="en-US" sz="1400" b="0" dirty="0">
              <a:solidFill>
                <a:schemeClr val="tx1"/>
              </a:solidFill>
            </a:rPr>
            <a:t>      </a:t>
          </a:r>
          <a:r>
            <a:rPr lang="en-US" sz="1800" b="0" dirty="0">
              <a:solidFill>
                <a:schemeClr val="tx1"/>
              </a:solidFill>
            </a:rPr>
            <a:t>-  Better than ETP, Doesn’t    </a:t>
          </a:r>
        </a:p>
        <a:p>
          <a:pPr algn="l">
            <a:spcAft>
              <a:spcPct val="35000"/>
            </a:spcAft>
          </a:pPr>
          <a:r>
            <a:rPr lang="en-US" sz="1800" b="0" dirty="0">
              <a:solidFill>
                <a:schemeClr val="tx1"/>
              </a:solidFill>
            </a:rPr>
            <a:t>        address problem at source</a:t>
          </a:r>
        </a:p>
      </dgm:t>
    </dgm:pt>
    <dgm:pt modelId="{3506DB26-5130-4C9B-AA85-11CCB0ADE099}" type="parTrans" cxnId="{D53A29EC-222F-4F9F-AE1D-E4203041CEF3}">
      <dgm:prSet/>
      <dgm:spPr/>
      <dgm:t>
        <a:bodyPr/>
        <a:lstStyle/>
        <a:p>
          <a:endParaRPr lang="en-IN"/>
        </a:p>
      </dgm:t>
    </dgm:pt>
    <dgm:pt modelId="{879C5B61-8D3C-4ED2-8C69-31F75680918F}" type="sibTrans" cxnId="{D53A29EC-222F-4F9F-AE1D-E4203041CEF3}">
      <dgm:prSet/>
      <dgm:spPr/>
      <dgm:t>
        <a:bodyPr/>
        <a:lstStyle/>
        <a:p>
          <a:endParaRPr lang="en-IN"/>
        </a:p>
      </dgm:t>
    </dgm:pt>
    <dgm:pt modelId="{6175369D-6F2C-4942-A424-BEC3945D1868}">
      <dgm:prSet phldrT="[Text]" custT="1"/>
      <dgm:spPr>
        <a:solidFill>
          <a:srgbClr val="66FF33"/>
        </a:solidFill>
      </dgm:spPr>
      <dgm:t>
        <a:bodyPr anchor="t" anchorCtr="0"/>
        <a:lstStyle/>
        <a:p>
          <a:pPr algn="ctr"/>
          <a:r>
            <a:rPr lang="en-US" sz="1800" b="1" dirty="0">
              <a:solidFill>
                <a:srgbClr val="0000FF"/>
              </a:solidFill>
            </a:rPr>
            <a:t>Green Chemistry</a:t>
          </a:r>
        </a:p>
        <a:p>
          <a:pPr algn="l"/>
          <a:endParaRPr lang="en-US" sz="800" b="1" dirty="0">
            <a:solidFill>
              <a:schemeClr val="tx1"/>
            </a:solidFill>
          </a:endParaRPr>
        </a:p>
        <a:p>
          <a:pPr algn="l"/>
          <a:r>
            <a:rPr lang="en-US" sz="1400" b="0" dirty="0">
              <a:solidFill>
                <a:schemeClr val="tx1"/>
              </a:solidFill>
            </a:rPr>
            <a:t>    </a:t>
          </a:r>
          <a:r>
            <a:rPr lang="en-US" sz="1800" b="0" dirty="0">
              <a:solidFill>
                <a:schemeClr val="tx1"/>
              </a:solidFill>
            </a:rPr>
            <a:t>-  Address problem at source</a:t>
          </a:r>
        </a:p>
        <a:p>
          <a:pPr algn="l"/>
          <a:r>
            <a:rPr lang="en-US" sz="1400" b="0" dirty="0">
              <a:solidFill>
                <a:schemeClr val="tx1"/>
              </a:solidFill>
            </a:rPr>
            <a:t>    </a:t>
          </a:r>
          <a:r>
            <a:rPr lang="en-US" sz="1800" b="0" dirty="0">
              <a:solidFill>
                <a:schemeClr val="tx1"/>
              </a:solidFill>
            </a:rPr>
            <a:t>-  Profit centric approach, high 	value creation</a:t>
          </a:r>
        </a:p>
        <a:p>
          <a:pPr algn="l"/>
          <a:r>
            <a:rPr lang="en-US" sz="1400" b="0" dirty="0">
              <a:solidFill>
                <a:schemeClr val="tx1"/>
              </a:solidFill>
            </a:rPr>
            <a:t>    </a:t>
          </a:r>
          <a:r>
            <a:rPr lang="en-US" sz="1800" b="0" dirty="0">
              <a:solidFill>
                <a:schemeClr val="tx1"/>
              </a:solidFill>
            </a:rPr>
            <a:t>-  Less capital intensive</a:t>
          </a:r>
        </a:p>
      </dgm:t>
    </dgm:pt>
    <dgm:pt modelId="{CF509558-0585-428E-974C-DD602CD0F2E8}" type="parTrans" cxnId="{27EA3362-9AF1-4589-BDF6-685C2AE7AD15}">
      <dgm:prSet/>
      <dgm:spPr/>
      <dgm:t>
        <a:bodyPr/>
        <a:lstStyle/>
        <a:p>
          <a:endParaRPr lang="en-IN"/>
        </a:p>
      </dgm:t>
    </dgm:pt>
    <dgm:pt modelId="{475B8401-A901-4854-BEB6-5C75CAF57E46}" type="sibTrans" cxnId="{27EA3362-9AF1-4589-BDF6-685C2AE7AD15}">
      <dgm:prSet/>
      <dgm:spPr/>
      <dgm:t>
        <a:bodyPr/>
        <a:lstStyle/>
        <a:p>
          <a:endParaRPr lang="en-IN"/>
        </a:p>
      </dgm:t>
    </dgm:pt>
    <dgm:pt modelId="{30938634-3F80-4284-A927-F2EB6FBFA7C3}">
      <dgm:prSet phldrT="[Text]" custT="1"/>
      <dgm:spPr>
        <a:solidFill>
          <a:srgbClr val="66FFFF"/>
        </a:solidFill>
      </dgm:spPr>
      <dgm:t>
        <a:bodyPr anchor="ctr" anchorCtr="0"/>
        <a:lstStyle/>
        <a:p>
          <a:pPr>
            <a:lnSpc>
              <a:spcPct val="114000"/>
            </a:lnSpc>
            <a:spcBef>
              <a:spcPts val="600"/>
            </a:spcBef>
          </a:pPr>
          <a:r>
            <a:rPr lang="en-US" sz="1600" b="1" dirty="0">
              <a:solidFill>
                <a:schemeClr val="tx1"/>
              </a:solidFill>
            </a:rPr>
            <a:t>Economics &amp; Environmental Footprint</a:t>
          </a:r>
          <a:endParaRPr lang="en-IN" sz="1600" b="1" dirty="0">
            <a:solidFill>
              <a:schemeClr val="tx1"/>
            </a:solidFill>
          </a:endParaRPr>
        </a:p>
      </dgm:t>
    </dgm:pt>
    <dgm:pt modelId="{196911B4-DD39-4765-9F92-8553B8A75C9D}" type="sibTrans" cxnId="{75578F58-14F7-47AF-89E5-87A0DF9B6BFE}">
      <dgm:prSet/>
      <dgm:spPr/>
      <dgm:t>
        <a:bodyPr/>
        <a:lstStyle/>
        <a:p>
          <a:endParaRPr lang="en-IN"/>
        </a:p>
      </dgm:t>
    </dgm:pt>
    <dgm:pt modelId="{D89AAC54-8C44-4A37-87D4-99B760BD28BD}" type="parTrans" cxnId="{75578F58-14F7-47AF-89E5-87A0DF9B6BFE}">
      <dgm:prSet/>
      <dgm:spPr/>
      <dgm:t>
        <a:bodyPr/>
        <a:lstStyle/>
        <a:p>
          <a:endParaRPr lang="en-IN"/>
        </a:p>
      </dgm:t>
    </dgm:pt>
    <dgm:pt modelId="{5AC0A889-DF8D-4A4A-9486-478CB5A3C8BC}" type="pres">
      <dgm:prSet presAssocID="{F71BF97C-89B4-4B16-B01A-1246FBFAAF13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DB5F96B-7ADB-46CB-ABCD-39F878CECCBC}" type="pres">
      <dgm:prSet presAssocID="{F71BF97C-89B4-4B16-B01A-1246FBFAAF13}" presName="matrix" presStyleCnt="0"/>
      <dgm:spPr/>
    </dgm:pt>
    <dgm:pt modelId="{B6064056-32BE-4A92-BDB0-51CC04D1FA67}" type="pres">
      <dgm:prSet presAssocID="{F71BF97C-89B4-4B16-B01A-1246FBFAAF13}" presName="tile1" presStyleLbl="node1" presStyleIdx="0" presStyleCnt="4" custLinFactNeighborX="-1811" custLinFactNeighborY="-9451"/>
      <dgm:spPr/>
    </dgm:pt>
    <dgm:pt modelId="{C60E2B76-58E9-4A10-96BB-48964AB25B3B}" type="pres">
      <dgm:prSet presAssocID="{F71BF97C-89B4-4B16-B01A-1246FBFAAF13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234A26E4-C529-49C0-987D-D99CAAA36AA3}" type="pres">
      <dgm:prSet presAssocID="{F71BF97C-89B4-4B16-B01A-1246FBFAAF13}" presName="tile2" presStyleLbl="node1" presStyleIdx="1" presStyleCnt="4" custLinFactNeighborX="-2020"/>
      <dgm:spPr/>
    </dgm:pt>
    <dgm:pt modelId="{8B680AF8-1F6A-40FA-AFF9-0A9FA68EB8C5}" type="pres">
      <dgm:prSet presAssocID="{F71BF97C-89B4-4B16-B01A-1246FBFAAF13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4582C6DF-2883-4E19-BEB6-70ACEBDE72F4}" type="pres">
      <dgm:prSet presAssocID="{F71BF97C-89B4-4B16-B01A-1246FBFAAF13}" presName="tile3" presStyleLbl="node1" presStyleIdx="2" presStyleCnt="4" custLinFactNeighborX="-404"/>
      <dgm:spPr/>
    </dgm:pt>
    <dgm:pt modelId="{D3C54C3A-75EC-43C3-B593-72A22732B1EB}" type="pres">
      <dgm:prSet presAssocID="{F71BF97C-89B4-4B16-B01A-1246FBFAAF13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9C83D4BF-EE7F-41BA-AFCD-26C1BF4BA39B}" type="pres">
      <dgm:prSet presAssocID="{F71BF97C-89B4-4B16-B01A-1246FBFAAF13}" presName="tile4" presStyleLbl="node1" presStyleIdx="3" presStyleCnt="4" custLinFactNeighborX="-2020" custLinFactNeighborY="571"/>
      <dgm:spPr/>
    </dgm:pt>
    <dgm:pt modelId="{2E41A495-2FDE-438D-883C-23FC9D34F5AA}" type="pres">
      <dgm:prSet presAssocID="{F71BF97C-89B4-4B16-B01A-1246FBFAAF13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101CCC46-0B3E-4B17-AE52-D859E8B7050F}" type="pres">
      <dgm:prSet presAssocID="{F71BF97C-89B4-4B16-B01A-1246FBFAAF13}" presName="centerTile" presStyleLbl="fgShp" presStyleIdx="0" presStyleCnt="1" custScaleX="78408" custScaleY="73569" custLinFactNeighborX="-3370" custLinFactNeighborY="-2577">
        <dgm:presLayoutVars>
          <dgm:chMax val="0"/>
          <dgm:chPref val="0"/>
        </dgm:presLayoutVars>
      </dgm:prSet>
      <dgm:spPr/>
    </dgm:pt>
  </dgm:ptLst>
  <dgm:cxnLst>
    <dgm:cxn modelId="{100F851D-3A30-4CEA-925E-42EB7BACA2E1}" srcId="{30938634-3F80-4284-A927-F2EB6FBFA7C3}" destId="{83F09C31-EFBB-43D5-8FB2-06DD90B1DD06}" srcOrd="1" destOrd="0" parTransId="{A2085E27-6347-42FC-B9BB-090515F850A4}" sibTransId="{60FCCB8F-7D9D-4387-8287-18A41EE2F821}"/>
    <dgm:cxn modelId="{8FCD542F-7199-4FEF-B928-F066E1FA09AF}" type="presOf" srcId="{4AF69A3A-A681-41FC-B6D0-479DD6D7483B}" destId="{4582C6DF-2883-4E19-BEB6-70ACEBDE72F4}" srcOrd="0" destOrd="0" presId="urn:microsoft.com/office/officeart/2005/8/layout/matrix1"/>
    <dgm:cxn modelId="{0AFB0A3A-1B43-48F7-BF9C-B20F7D0E7B99}" type="presOf" srcId="{6175369D-6F2C-4942-A424-BEC3945D1868}" destId="{2E41A495-2FDE-438D-883C-23FC9D34F5AA}" srcOrd="1" destOrd="0" presId="urn:microsoft.com/office/officeart/2005/8/layout/matrix1"/>
    <dgm:cxn modelId="{27EA3362-9AF1-4589-BDF6-685C2AE7AD15}" srcId="{30938634-3F80-4284-A927-F2EB6FBFA7C3}" destId="{6175369D-6F2C-4942-A424-BEC3945D1868}" srcOrd="3" destOrd="0" parTransId="{CF509558-0585-428E-974C-DD602CD0F2E8}" sibTransId="{475B8401-A901-4854-BEB6-5C75CAF57E46}"/>
    <dgm:cxn modelId="{70B0D46E-81DD-4862-ACB9-DDA2BAF64B53}" type="presOf" srcId="{C655D470-3387-4AAE-8A40-DBC4F5E4DF64}" destId="{C60E2B76-58E9-4A10-96BB-48964AB25B3B}" srcOrd="1" destOrd="0" presId="urn:microsoft.com/office/officeart/2005/8/layout/matrix1"/>
    <dgm:cxn modelId="{D5414875-5EAB-4E02-A615-6A613A6D9B26}" type="presOf" srcId="{C655D470-3387-4AAE-8A40-DBC4F5E4DF64}" destId="{B6064056-32BE-4A92-BDB0-51CC04D1FA67}" srcOrd="0" destOrd="0" presId="urn:microsoft.com/office/officeart/2005/8/layout/matrix1"/>
    <dgm:cxn modelId="{75578F58-14F7-47AF-89E5-87A0DF9B6BFE}" srcId="{F71BF97C-89B4-4B16-B01A-1246FBFAAF13}" destId="{30938634-3F80-4284-A927-F2EB6FBFA7C3}" srcOrd="0" destOrd="0" parTransId="{D89AAC54-8C44-4A37-87D4-99B760BD28BD}" sibTransId="{196911B4-DD39-4765-9F92-8553B8A75C9D}"/>
    <dgm:cxn modelId="{7C455159-D416-495A-AFC1-D8E3DF4591CB}" type="presOf" srcId="{83F09C31-EFBB-43D5-8FB2-06DD90B1DD06}" destId="{234A26E4-C529-49C0-987D-D99CAAA36AA3}" srcOrd="0" destOrd="0" presId="urn:microsoft.com/office/officeart/2005/8/layout/matrix1"/>
    <dgm:cxn modelId="{EC65727A-84A1-4507-A6B8-BCF55FE8EB1E}" srcId="{30938634-3F80-4284-A927-F2EB6FBFA7C3}" destId="{C655D470-3387-4AAE-8A40-DBC4F5E4DF64}" srcOrd="0" destOrd="0" parTransId="{B2882E2E-3901-48B3-80B8-70C251C3E994}" sibTransId="{F3C70C4C-AC03-4E66-82F5-AB7852F18A9C}"/>
    <dgm:cxn modelId="{04770CBF-112B-4725-8B7B-82D74122AE7C}" type="presOf" srcId="{30938634-3F80-4284-A927-F2EB6FBFA7C3}" destId="{101CCC46-0B3E-4B17-AE52-D859E8B7050F}" srcOrd="0" destOrd="0" presId="urn:microsoft.com/office/officeart/2005/8/layout/matrix1"/>
    <dgm:cxn modelId="{21BB5ECA-29BE-4F3C-AD98-10D261603561}" type="presOf" srcId="{F71BF97C-89B4-4B16-B01A-1246FBFAAF13}" destId="{5AC0A889-DF8D-4A4A-9486-478CB5A3C8BC}" srcOrd="0" destOrd="0" presId="urn:microsoft.com/office/officeart/2005/8/layout/matrix1"/>
    <dgm:cxn modelId="{9E40A2CA-0828-471E-944F-0F67DC6FF237}" type="presOf" srcId="{4AF69A3A-A681-41FC-B6D0-479DD6D7483B}" destId="{D3C54C3A-75EC-43C3-B593-72A22732B1EB}" srcOrd="1" destOrd="0" presId="urn:microsoft.com/office/officeart/2005/8/layout/matrix1"/>
    <dgm:cxn modelId="{37EE5AD1-095B-4952-8D98-BA3977777842}" type="presOf" srcId="{6175369D-6F2C-4942-A424-BEC3945D1868}" destId="{9C83D4BF-EE7F-41BA-AFCD-26C1BF4BA39B}" srcOrd="0" destOrd="0" presId="urn:microsoft.com/office/officeart/2005/8/layout/matrix1"/>
    <dgm:cxn modelId="{D53A29EC-222F-4F9F-AE1D-E4203041CEF3}" srcId="{30938634-3F80-4284-A927-F2EB6FBFA7C3}" destId="{4AF69A3A-A681-41FC-B6D0-479DD6D7483B}" srcOrd="2" destOrd="0" parTransId="{3506DB26-5130-4C9B-AA85-11CCB0ADE099}" sibTransId="{879C5B61-8D3C-4ED2-8C69-31F75680918F}"/>
    <dgm:cxn modelId="{9A89ACFF-A382-451D-A3EA-3058DC987339}" type="presOf" srcId="{83F09C31-EFBB-43D5-8FB2-06DD90B1DD06}" destId="{8B680AF8-1F6A-40FA-AFF9-0A9FA68EB8C5}" srcOrd="1" destOrd="0" presId="urn:microsoft.com/office/officeart/2005/8/layout/matrix1"/>
    <dgm:cxn modelId="{FC87A86F-E8F0-4313-8728-93A44D4B765B}" type="presParOf" srcId="{5AC0A889-DF8D-4A4A-9486-478CB5A3C8BC}" destId="{ADB5F96B-7ADB-46CB-ABCD-39F878CECCBC}" srcOrd="0" destOrd="0" presId="urn:microsoft.com/office/officeart/2005/8/layout/matrix1"/>
    <dgm:cxn modelId="{2F3C8AC0-F131-4FBD-A534-3FADD1C408C0}" type="presParOf" srcId="{ADB5F96B-7ADB-46CB-ABCD-39F878CECCBC}" destId="{B6064056-32BE-4A92-BDB0-51CC04D1FA67}" srcOrd="0" destOrd="0" presId="urn:microsoft.com/office/officeart/2005/8/layout/matrix1"/>
    <dgm:cxn modelId="{77DD61B1-9DB7-4BE4-85B2-906C2D60E503}" type="presParOf" srcId="{ADB5F96B-7ADB-46CB-ABCD-39F878CECCBC}" destId="{C60E2B76-58E9-4A10-96BB-48964AB25B3B}" srcOrd="1" destOrd="0" presId="urn:microsoft.com/office/officeart/2005/8/layout/matrix1"/>
    <dgm:cxn modelId="{03B8F0E9-F0A1-47FA-A09F-13BF531433A5}" type="presParOf" srcId="{ADB5F96B-7ADB-46CB-ABCD-39F878CECCBC}" destId="{234A26E4-C529-49C0-987D-D99CAAA36AA3}" srcOrd="2" destOrd="0" presId="urn:microsoft.com/office/officeart/2005/8/layout/matrix1"/>
    <dgm:cxn modelId="{19453F41-09DB-4580-9D8D-43058B3A301B}" type="presParOf" srcId="{ADB5F96B-7ADB-46CB-ABCD-39F878CECCBC}" destId="{8B680AF8-1F6A-40FA-AFF9-0A9FA68EB8C5}" srcOrd="3" destOrd="0" presId="urn:microsoft.com/office/officeart/2005/8/layout/matrix1"/>
    <dgm:cxn modelId="{4BF6B508-CF7C-43EF-A588-FF458C705229}" type="presParOf" srcId="{ADB5F96B-7ADB-46CB-ABCD-39F878CECCBC}" destId="{4582C6DF-2883-4E19-BEB6-70ACEBDE72F4}" srcOrd="4" destOrd="0" presId="urn:microsoft.com/office/officeart/2005/8/layout/matrix1"/>
    <dgm:cxn modelId="{1086A842-623E-452C-8D77-259DDDAE3A29}" type="presParOf" srcId="{ADB5F96B-7ADB-46CB-ABCD-39F878CECCBC}" destId="{D3C54C3A-75EC-43C3-B593-72A22732B1EB}" srcOrd="5" destOrd="0" presId="urn:microsoft.com/office/officeart/2005/8/layout/matrix1"/>
    <dgm:cxn modelId="{D14FDBEA-2385-4C26-B7E8-142E40F7AE5D}" type="presParOf" srcId="{ADB5F96B-7ADB-46CB-ABCD-39F878CECCBC}" destId="{9C83D4BF-EE7F-41BA-AFCD-26C1BF4BA39B}" srcOrd="6" destOrd="0" presId="urn:microsoft.com/office/officeart/2005/8/layout/matrix1"/>
    <dgm:cxn modelId="{7041C053-268D-4582-9A21-1173D4AA34DF}" type="presParOf" srcId="{ADB5F96B-7ADB-46CB-ABCD-39F878CECCBC}" destId="{2E41A495-2FDE-438D-883C-23FC9D34F5AA}" srcOrd="7" destOrd="0" presId="urn:microsoft.com/office/officeart/2005/8/layout/matrix1"/>
    <dgm:cxn modelId="{FE54EAF0-03D3-4D7D-9AD1-95F1299ED422}" type="presParOf" srcId="{5AC0A889-DF8D-4A4A-9486-478CB5A3C8BC}" destId="{101CCC46-0B3E-4B17-AE52-D859E8B7050F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63B5B2B-F6A6-8441-A576-D26F920DC37F}" type="doc">
      <dgm:prSet loTypeId="urn:microsoft.com/office/officeart/2005/8/layout/pyramid1" loCatId="" qsTypeId="urn:microsoft.com/office/officeart/2005/8/quickstyle/simple4" qsCatId="simple" csTypeId="urn:microsoft.com/office/officeart/2005/8/colors/colorful3" csCatId="colorful" phldr="1"/>
      <dgm:spPr/>
    </dgm:pt>
    <dgm:pt modelId="{7B85411E-E25C-6F42-91E4-53D6A772A7AE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1200" dirty="0"/>
            <a:t>Reduction</a:t>
          </a:r>
        </a:p>
      </dgm:t>
    </dgm:pt>
    <dgm:pt modelId="{1F49EEF7-00DB-F24E-ABA1-76F8D1DAA17B}" type="parTrans" cxnId="{F4BD41E2-66AF-FD41-B3E4-D1D9BA0E0489}">
      <dgm:prSet/>
      <dgm:spPr/>
      <dgm:t>
        <a:bodyPr/>
        <a:lstStyle/>
        <a:p>
          <a:endParaRPr lang="en-US" sz="1200"/>
        </a:p>
      </dgm:t>
    </dgm:pt>
    <dgm:pt modelId="{7E267195-F0D2-F446-B54C-EC6424F5757D}" type="sibTrans" cxnId="{F4BD41E2-66AF-FD41-B3E4-D1D9BA0E0489}">
      <dgm:prSet/>
      <dgm:spPr/>
      <dgm:t>
        <a:bodyPr/>
        <a:lstStyle/>
        <a:p>
          <a:endParaRPr lang="en-US" sz="1200"/>
        </a:p>
      </dgm:t>
    </dgm:pt>
    <dgm:pt modelId="{761DA577-FE2E-1D4B-90D0-641EE07F9D88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1200" dirty="0"/>
            <a:t>Reuse</a:t>
          </a:r>
        </a:p>
      </dgm:t>
    </dgm:pt>
    <dgm:pt modelId="{233C13BD-E584-CC4A-841F-18ABEF05A60D}" type="parTrans" cxnId="{E81B47A4-8275-714F-AAE4-11DDDFB37008}">
      <dgm:prSet/>
      <dgm:spPr/>
      <dgm:t>
        <a:bodyPr/>
        <a:lstStyle/>
        <a:p>
          <a:endParaRPr lang="en-US" sz="1200"/>
        </a:p>
      </dgm:t>
    </dgm:pt>
    <dgm:pt modelId="{EE783346-9836-534D-84F2-4BD295C9BE78}" type="sibTrans" cxnId="{E81B47A4-8275-714F-AAE4-11DDDFB37008}">
      <dgm:prSet/>
      <dgm:spPr/>
      <dgm:t>
        <a:bodyPr/>
        <a:lstStyle/>
        <a:p>
          <a:endParaRPr lang="en-US" sz="1200"/>
        </a:p>
      </dgm:t>
    </dgm:pt>
    <dgm:pt modelId="{13EE726E-487B-BC42-956A-027D42CABA5C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1200"/>
            <a:t>Recycling</a:t>
          </a:r>
          <a:endParaRPr lang="en-US" sz="1200" dirty="0"/>
        </a:p>
      </dgm:t>
    </dgm:pt>
    <dgm:pt modelId="{64E3511B-7E49-764F-99C6-260A3CE823FF}" type="parTrans" cxnId="{48C3A3BC-42BB-574B-B352-676F1D08287C}">
      <dgm:prSet/>
      <dgm:spPr/>
      <dgm:t>
        <a:bodyPr/>
        <a:lstStyle/>
        <a:p>
          <a:endParaRPr lang="en-US" sz="1200"/>
        </a:p>
      </dgm:t>
    </dgm:pt>
    <dgm:pt modelId="{730F1F49-C290-164E-95BF-400B875FFE30}" type="sibTrans" cxnId="{48C3A3BC-42BB-574B-B352-676F1D08287C}">
      <dgm:prSet/>
      <dgm:spPr/>
      <dgm:t>
        <a:bodyPr/>
        <a:lstStyle/>
        <a:p>
          <a:endParaRPr lang="en-US" sz="1200"/>
        </a:p>
      </dgm:t>
    </dgm:pt>
    <dgm:pt modelId="{9070CC88-EB24-E342-9919-2FCA608334E5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200"/>
            <a:t>Energy recovery</a:t>
          </a:r>
          <a:endParaRPr lang="en-US" sz="1200" dirty="0"/>
        </a:p>
      </dgm:t>
    </dgm:pt>
    <dgm:pt modelId="{30E0EEE2-ED8D-344C-BEF1-43872E0C324F}" type="parTrans" cxnId="{5956DCBB-16F7-5D44-958D-C05DEB8C222C}">
      <dgm:prSet/>
      <dgm:spPr/>
      <dgm:t>
        <a:bodyPr/>
        <a:lstStyle/>
        <a:p>
          <a:endParaRPr lang="en-US" sz="1200"/>
        </a:p>
      </dgm:t>
    </dgm:pt>
    <dgm:pt modelId="{2ECC5143-3180-3C4B-811C-998BB359243F}" type="sibTrans" cxnId="{5956DCBB-16F7-5D44-958D-C05DEB8C222C}">
      <dgm:prSet/>
      <dgm:spPr/>
      <dgm:t>
        <a:bodyPr/>
        <a:lstStyle/>
        <a:p>
          <a:endParaRPr lang="en-US" sz="1200"/>
        </a:p>
      </dgm:t>
    </dgm:pt>
    <dgm:pt modelId="{17F7B346-7E44-884B-B208-34553535058F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200" dirty="0"/>
            <a:t>Disposal</a:t>
          </a:r>
        </a:p>
      </dgm:t>
    </dgm:pt>
    <dgm:pt modelId="{AE3C9A01-2803-544D-9237-2EC60AD9C246}" type="parTrans" cxnId="{70E05AA2-8852-724A-AC88-971615452AC0}">
      <dgm:prSet/>
      <dgm:spPr/>
      <dgm:t>
        <a:bodyPr/>
        <a:lstStyle/>
        <a:p>
          <a:endParaRPr lang="en-US" sz="1200"/>
        </a:p>
      </dgm:t>
    </dgm:pt>
    <dgm:pt modelId="{E9E48421-DF2E-E243-AFA0-DCCF2D7A210A}" type="sibTrans" cxnId="{70E05AA2-8852-724A-AC88-971615452AC0}">
      <dgm:prSet/>
      <dgm:spPr/>
      <dgm:t>
        <a:bodyPr/>
        <a:lstStyle/>
        <a:p>
          <a:endParaRPr lang="en-US" sz="1200"/>
        </a:p>
      </dgm:t>
    </dgm:pt>
    <dgm:pt modelId="{487C6DDB-16EA-8048-89A6-EBE7F5139E87}">
      <dgm:prSet phldrT="[Text]" custT="1"/>
      <dgm:spPr>
        <a:solidFill>
          <a:schemeClr val="accent6"/>
        </a:solidFill>
      </dgm:spPr>
      <dgm:t>
        <a:bodyPr/>
        <a:lstStyle/>
        <a:p>
          <a:endParaRPr lang="en-US" sz="1200" dirty="0"/>
        </a:p>
      </dgm:t>
    </dgm:pt>
    <dgm:pt modelId="{B187C270-F206-EB47-969D-F237983DA29B}" type="sibTrans" cxnId="{FE5729D9-B480-4043-AF2B-FAAE076BAE54}">
      <dgm:prSet/>
      <dgm:spPr/>
      <dgm:t>
        <a:bodyPr/>
        <a:lstStyle/>
        <a:p>
          <a:endParaRPr lang="en-US" sz="1200"/>
        </a:p>
      </dgm:t>
    </dgm:pt>
    <dgm:pt modelId="{F4C6CB43-A4A1-B344-B75F-5C507D5AB346}" type="parTrans" cxnId="{FE5729D9-B480-4043-AF2B-FAAE076BAE54}">
      <dgm:prSet/>
      <dgm:spPr/>
      <dgm:t>
        <a:bodyPr/>
        <a:lstStyle/>
        <a:p>
          <a:endParaRPr lang="en-US" sz="1200"/>
        </a:p>
      </dgm:t>
    </dgm:pt>
    <dgm:pt modelId="{6ECD5B3B-9384-5444-8A5D-3417A6E94D0F}" type="pres">
      <dgm:prSet presAssocID="{E63B5B2B-F6A6-8441-A576-D26F920DC37F}" presName="Name0" presStyleCnt="0">
        <dgm:presLayoutVars>
          <dgm:dir/>
          <dgm:animLvl val="lvl"/>
          <dgm:resizeHandles val="exact"/>
        </dgm:presLayoutVars>
      </dgm:prSet>
      <dgm:spPr/>
    </dgm:pt>
    <dgm:pt modelId="{4C6A5A9E-52EB-664C-8E84-0B6237493D5E}" type="pres">
      <dgm:prSet presAssocID="{487C6DDB-16EA-8048-89A6-EBE7F5139E87}" presName="Name8" presStyleCnt="0"/>
      <dgm:spPr/>
    </dgm:pt>
    <dgm:pt modelId="{F18AD3D4-3EBF-6740-A7F5-A34CCB8DAF75}" type="pres">
      <dgm:prSet presAssocID="{487C6DDB-16EA-8048-89A6-EBE7F5139E87}" presName="level" presStyleLbl="node1" presStyleIdx="0" presStyleCnt="6" custLinFactNeighborY="0">
        <dgm:presLayoutVars>
          <dgm:chMax val="1"/>
          <dgm:bulletEnabled val="1"/>
        </dgm:presLayoutVars>
      </dgm:prSet>
      <dgm:spPr/>
    </dgm:pt>
    <dgm:pt modelId="{6C68EA97-559F-5B4C-BAEF-7523CDE8859F}" type="pres">
      <dgm:prSet presAssocID="{487C6DDB-16EA-8048-89A6-EBE7F5139E8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D8399FB-5995-A348-BEB7-AC598E062549}" type="pres">
      <dgm:prSet presAssocID="{7B85411E-E25C-6F42-91E4-53D6A772A7AE}" presName="Name8" presStyleCnt="0"/>
      <dgm:spPr/>
    </dgm:pt>
    <dgm:pt modelId="{E4AD5763-DCE8-8646-9423-0796D183EB64}" type="pres">
      <dgm:prSet presAssocID="{7B85411E-E25C-6F42-91E4-53D6A772A7AE}" presName="level" presStyleLbl="node1" presStyleIdx="1" presStyleCnt="6">
        <dgm:presLayoutVars>
          <dgm:chMax val="1"/>
          <dgm:bulletEnabled val="1"/>
        </dgm:presLayoutVars>
      </dgm:prSet>
      <dgm:spPr/>
    </dgm:pt>
    <dgm:pt modelId="{AC8E9D14-6819-8F4A-9C5D-059395C22341}" type="pres">
      <dgm:prSet presAssocID="{7B85411E-E25C-6F42-91E4-53D6A772A7A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E4AA830-91D0-0541-A272-2817ECCF0C25}" type="pres">
      <dgm:prSet presAssocID="{761DA577-FE2E-1D4B-90D0-641EE07F9D88}" presName="Name8" presStyleCnt="0"/>
      <dgm:spPr/>
    </dgm:pt>
    <dgm:pt modelId="{49A2C099-09E7-5845-9B71-7892FA5F19FA}" type="pres">
      <dgm:prSet presAssocID="{761DA577-FE2E-1D4B-90D0-641EE07F9D88}" presName="level" presStyleLbl="node1" presStyleIdx="2" presStyleCnt="6">
        <dgm:presLayoutVars>
          <dgm:chMax val="1"/>
          <dgm:bulletEnabled val="1"/>
        </dgm:presLayoutVars>
      </dgm:prSet>
      <dgm:spPr/>
    </dgm:pt>
    <dgm:pt modelId="{3E34D7F9-55F3-AE4B-82A2-173B2B147DA6}" type="pres">
      <dgm:prSet presAssocID="{761DA577-FE2E-1D4B-90D0-641EE07F9D8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F559EEF-40ED-164D-BA25-7684CFE7966F}" type="pres">
      <dgm:prSet presAssocID="{13EE726E-487B-BC42-956A-027D42CABA5C}" presName="Name8" presStyleCnt="0"/>
      <dgm:spPr/>
    </dgm:pt>
    <dgm:pt modelId="{10773469-3A0F-944C-A64E-5813C95065EA}" type="pres">
      <dgm:prSet presAssocID="{13EE726E-487B-BC42-956A-027D42CABA5C}" presName="level" presStyleLbl="node1" presStyleIdx="3" presStyleCnt="6">
        <dgm:presLayoutVars>
          <dgm:chMax val="1"/>
          <dgm:bulletEnabled val="1"/>
        </dgm:presLayoutVars>
      </dgm:prSet>
      <dgm:spPr/>
    </dgm:pt>
    <dgm:pt modelId="{FA4DB1DE-A406-3B45-877A-D855E498BDD6}" type="pres">
      <dgm:prSet presAssocID="{13EE726E-487B-BC42-956A-027D42CABA5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751D3CF-4B1F-6745-90AB-D68983DE85B9}" type="pres">
      <dgm:prSet presAssocID="{9070CC88-EB24-E342-9919-2FCA608334E5}" presName="Name8" presStyleCnt="0"/>
      <dgm:spPr/>
    </dgm:pt>
    <dgm:pt modelId="{7D0C00B8-FBB5-E542-BB8C-D7C0963864DD}" type="pres">
      <dgm:prSet presAssocID="{9070CC88-EB24-E342-9919-2FCA608334E5}" presName="level" presStyleLbl="node1" presStyleIdx="4" presStyleCnt="6">
        <dgm:presLayoutVars>
          <dgm:chMax val="1"/>
          <dgm:bulletEnabled val="1"/>
        </dgm:presLayoutVars>
      </dgm:prSet>
      <dgm:spPr/>
    </dgm:pt>
    <dgm:pt modelId="{7F1E56D0-FCE2-0E43-AE50-B92A1C2A4023}" type="pres">
      <dgm:prSet presAssocID="{9070CC88-EB24-E342-9919-2FCA608334E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8AD44FA-A843-7B4C-B095-72629FE63ABF}" type="pres">
      <dgm:prSet presAssocID="{17F7B346-7E44-884B-B208-34553535058F}" presName="Name8" presStyleCnt="0"/>
      <dgm:spPr/>
    </dgm:pt>
    <dgm:pt modelId="{E0640EEF-CCD0-A143-B7C0-98B8459BB784}" type="pres">
      <dgm:prSet presAssocID="{17F7B346-7E44-884B-B208-34553535058F}" presName="level" presStyleLbl="node1" presStyleIdx="5" presStyleCnt="6">
        <dgm:presLayoutVars>
          <dgm:chMax val="1"/>
          <dgm:bulletEnabled val="1"/>
        </dgm:presLayoutVars>
      </dgm:prSet>
      <dgm:spPr/>
    </dgm:pt>
    <dgm:pt modelId="{DBA6EBB8-21A0-894A-BA2E-6E7C6406075C}" type="pres">
      <dgm:prSet presAssocID="{17F7B346-7E44-884B-B208-34553535058F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D256FA1F-3155-6149-9200-843C7A0C4C1E}" type="presOf" srcId="{487C6DDB-16EA-8048-89A6-EBE7F5139E87}" destId="{6C68EA97-559F-5B4C-BAEF-7523CDE8859F}" srcOrd="1" destOrd="0" presId="urn:microsoft.com/office/officeart/2005/8/layout/pyramid1"/>
    <dgm:cxn modelId="{CF21072C-575D-2F4E-93E4-CEDCCDBF386D}" type="presOf" srcId="{17F7B346-7E44-884B-B208-34553535058F}" destId="{E0640EEF-CCD0-A143-B7C0-98B8459BB784}" srcOrd="0" destOrd="0" presId="urn:microsoft.com/office/officeart/2005/8/layout/pyramid1"/>
    <dgm:cxn modelId="{46D4912C-7830-9547-AEDF-D900520E6F1A}" type="presOf" srcId="{13EE726E-487B-BC42-956A-027D42CABA5C}" destId="{FA4DB1DE-A406-3B45-877A-D855E498BDD6}" srcOrd="1" destOrd="0" presId="urn:microsoft.com/office/officeart/2005/8/layout/pyramid1"/>
    <dgm:cxn modelId="{4178185E-9538-0547-98BD-A530CB2F1DAC}" type="presOf" srcId="{13EE726E-487B-BC42-956A-027D42CABA5C}" destId="{10773469-3A0F-944C-A64E-5813C95065EA}" srcOrd="0" destOrd="0" presId="urn:microsoft.com/office/officeart/2005/8/layout/pyramid1"/>
    <dgm:cxn modelId="{9D33C196-5164-CC4F-B1E8-87B97FE06648}" type="presOf" srcId="{E63B5B2B-F6A6-8441-A576-D26F920DC37F}" destId="{6ECD5B3B-9384-5444-8A5D-3417A6E94D0F}" srcOrd="0" destOrd="0" presId="urn:microsoft.com/office/officeart/2005/8/layout/pyramid1"/>
    <dgm:cxn modelId="{CC249697-8844-2B42-88A9-22A59EC37AA4}" type="presOf" srcId="{7B85411E-E25C-6F42-91E4-53D6A772A7AE}" destId="{AC8E9D14-6819-8F4A-9C5D-059395C22341}" srcOrd="1" destOrd="0" presId="urn:microsoft.com/office/officeart/2005/8/layout/pyramid1"/>
    <dgm:cxn modelId="{70E05AA2-8852-724A-AC88-971615452AC0}" srcId="{E63B5B2B-F6A6-8441-A576-D26F920DC37F}" destId="{17F7B346-7E44-884B-B208-34553535058F}" srcOrd="5" destOrd="0" parTransId="{AE3C9A01-2803-544D-9237-2EC60AD9C246}" sibTransId="{E9E48421-DF2E-E243-AFA0-DCCF2D7A210A}"/>
    <dgm:cxn modelId="{E81B47A4-8275-714F-AAE4-11DDDFB37008}" srcId="{E63B5B2B-F6A6-8441-A576-D26F920DC37F}" destId="{761DA577-FE2E-1D4B-90D0-641EE07F9D88}" srcOrd="2" destOrd="0" parTransId="{233C13BD-E584-CC4A-841F-18ABEF05A60D}" sibTransId="{EE783346-9836-534D-84F2-4BD295C9BE78}"/>
    <dgm:cxn modelId="{394BB1A5-A348-6741-B1D1-1511E3546EEE}" type="presOf" srcId="{17F7B346-7E44-884B-B208-34553535058F}" destId="{DBA6EBB8-21A0-894A-BA2E-6E7C6406075C}" srcOrd="1" destOrd="0" presId="urn:microsoft.com/office/officeart/2005/8/layout/pyramid1"/>
    <dgm:cxn modelId="{48E423AD-18E3-5449-9DDC-353EF8464CCD}" type="presOf" srcId="{761DA577-FE2E-1D4B-90D0-641EE07F9D88}" destId="{49A2C099-09E7-5845-9B71-7892FA5F19FA}" srcOrd="0" destOrd="0" presId="urn:microsoft.com/office/officeart/2005/8/layout/pyramid1"/>
    <dgm:cxn modelId="{07103FB3-B31A-4949-B1AE-90FA3DB140AF}" type="presOf" srcId="{9070CC88-EB24-E342-9919-2FCA608334E5}" destId="{7D0C00B8-FBB5-E542-BB8C-D7C0963864DD}" srcOrd="0" destOrd="0" presId="urn:microsoft.com/office/officeart/2005/8/layout/pyramid1"/>
    <dgm:cxn modelId="{40220FB7-89F5-F447-AFAC-4208393A193C}" type="presOf" srcId="{761DA577-FE2E-1D4B-90D0-641EE07F9D88}" destId="{3E34D7F9-55F3-AE4B-82A2-173B2B147DA6}" srcOrd="1" destOrd="0" presId="urn:microsoft.com/office/officeart/2005/8/layout/pyramid1"/>
    <dgm:cxn modelId="{5956DCBB-16F7-5D44-958D-C05DEB8C222C}" srcId="{E63B5B2B-F6A6-8441-A576-D26F920DC37F}" destId="{9070CC88-EB24-E342-9919-2FCA608334E5}" srcOrd="4" destOrd="0" parTransId="{30E0EEE2-ED8D-344C-BEF1-43872E0C324F}" sibTransId="{2ECC5143-3180-3C4B-811C-998BB359243F}"/>
    <dgm:cxn modelId="{53F322BC-37DA-7D4A-9153-7D7FAE8A4959}" type="presOf" srcId="{487C6DDB-16EA-8048-89A6-EBE7F5139E87}" destId="{F18AD3D4-3EBF-6740-A7F5-A34CCB8DAF75}" srcOrd="0" destOrd="0" presId="urn:microsoft.com/office/officeart/2005/8/layout/pyramid1"/>
    <dgm:cxn modelId="{48C3A3BC-42BB-574B-B352-676F1D08287C}" srcId="{E63B5B2B-F6A6-8441-A576-D26F920DC37F}" destId="{13EE726E-487B-BC42-956A-027D42CABA5C}" srcOrd="3" destOrd="0" parTransId="{64E3511B-7E49-764F-99C6-260A3CE823FF}" sibTransId="{730F1F49-C290-164E-95BF-400B875FFE30}"/>
    <dgm:cxn modelId="{75B68CD2-F4CE-984E-AF23-770AB3E12A04}" type="presOf" srcId="{7B85411E-E25C-6F42-91E4-53D6A772A7AE}" destId="{E4AD5763-DCE8-8646-9423-0796D183EB64}" srcOrd="0" destOrd="0" presId="urn:microsoft.com/office/officeart/2005/8/layout/pyramid1"/>
    <dgm:cxn modelId="{FE5729D9-B480-4043-AF2B-FAAE076BAE54}" srcId="{E63B5B2B-F6A6-8441-A576-D26F920DC37F}" destId="{487C6DDB-16EA-8048-89A6-EBE7F5139E87}" srcOrd="0" destOrd="0" parTransId="{F4C6CB43-A4A1-B344-B75F-5C507D5AB346}" sibTransId="{B187C270-F206-EB47-969D-F237983DA29B}"/>
    <dgm:cxn modelId="{0F38DDDB-4936-6642-B107-CD0B73EB4D34}" type="presOf" srcId="{9070CC88-EB24-E342-9919-2FCA608334E5}" destId="{7F1E56D0-FCE2-0E43-AE50-B92A1C2A4023}" srcOrd="1" destOrd="0" presId="urn:microsoft.com/office/officeart/2005/8/layout/pyramid1"/>
    <dgm:cxn modelId="{F4BD41E2-66AF-FD41-B3E4-D1D9BA0E0489}" srcId="{E63B5B2B-F6A6-8441-A576-D26F920DC37F}" destId="{7B85411E-E25C-6F42-91E4-53D6A772A7AE}" srcOrd="1" destOrd="0" parTransId="{1F49EEF7-00DB-F24E-ABA1-76F8D1DAA17B}" sibTransId="{7E267195-F0D2-F446-B54C-EC6424F5757D}"/>
    <dgm:cxn modelId="{FECBA123-C91B-8B4D-BF4C-FB439FA2C695}" type="presParOf" srcId="{6ECD5B3B-9384-5444-8A5D-3417A6E94D0F}" destId="{4C6A5A9E-52EB-664C-8E84-0B6237493D5E}" srcOrd="0" destOrd="0" presId="urn:microsoft.com/office/officeart/2005/8/layout/pyramid1"/>
    <dgm:cxn modelId="{A0BCF445-F5D1-1B41-9D3D-253CA10CD8EC}" type="presParOf" srcId="{4C6A5A9E-52EB-664C-8E84-0B6237493D5E}" destId="{F18AD3D4-3EBF-6740-A7F5-A34CCB8DAF75}" srcOrd="0" destOrd="0" presId="urn:microsoft.com/office/officeart/2005/8/layout/pyramid1"/>
    <dgm:cxn modelId="{67E35574-273D-7E40-8030-619D24D72EFF}" type="presParOf" srcId="{4C6A5A9E-52EB-664C-8E84-0B6237493D5E}" destId="{6C68EA97-559F-5B4C-BAEF-7523CDE8859F}" srcOrd="1" destOrd="0" presId="urn:microsoft.com/office/officeart/2005/8/layout/pyramid1"/>
    <dgm:cxn modelId="{C4D48264-982B-F94F-905E-93A8BDBDB777}" type="presParOf" srcId="{6ECD5B3B-9384-5444-8A5D-3417A6E94D0F}" destId="{7D8399FB-5995-A348-BEB7-AC598E062549}" srcOrd="1" destOrd="0" presId="urn:microsoft.com/office/officeart/2005/8/layout/pyramid1"/>
    <dgm:cxn modelId="{FEE54F2C-1D91-C147-A432-936938169FC6}" type="presParOf" srcId="{7D8399FB-5995-A348-BEB7-AC598E062549}" destId="{E4AD5763-DCE8-8646-9423-0796D183EB64}" srcOrd="0" destOrd="0" presId="urn:microsoft.com/office/officeart/2005/8/layout/pyramid1"/>
    <dgm:cxn modelId="{6483BC9D-ED3C-F240-BF59-077192B5A631}" type="presParOf" srcId="{7D8399FB-5995-A348-BEB7-AC598E062549}" destId="{AC8E9D14-6819-8F4A-9C5D-059395C22341}" srcOrd="1" destOrd="0" presId="urn:microsoft.com/office/officeart/2005/8/layout/pyramid1"/>
    <dgm:cxn modelId="{0E246D9A-9336-9340-BBFD-C7D726AB2718}" type="presParOf" srcId="{6ECD5B3B-9384-5444-8A5D-3417A6E94D0F}" destId="{9E4AA830-91D0-0541-A272-2817ECCF0C25}" srcOrd="2" destOrd="0" presId="urn:microsoft.com/office/officeart/2005/8/layout/pyramid1"/>
    <dgm:cxn modelId="{C7856B67-25F0-9943-9476-A748DB803868}" type="presParOf" srcId="{9E4AA830-91D0-0541-A272-2817ECCF0C25}" destId="{49A2C099-09E7-5845-9B71-7892FA5F19FA}" srcOrd="0" destOrd="0" presId="urn:microsoft.com/office/officeart/2005/8/layout/pyramid1"/>
    <dgm:cxn modelId="{9D0C15BB-610E-6E4B-AC15-CA023C31375D}" type="presParOf" srcId="{9E4AA830-91D0-0541-A272-2817ECCF0C25}" destId="{3E34D7F9-55F3-AE4B-82A2-173B2B147DA6}" srcOrd="1" destOrd="0" presId="urn:microsoft.com/office/officeart/2005/8/layout/pyramid1"/>
    <dgm:cxn modelId="{039CB13C-FA33-414A-952A-5C5BB0D944CE}" type="presParOf" srcId="{6ECD5B3B-9384-5444-8A5D-3417A6E94D0F}" destId="{3F559EEF-40ED-164D-BA25-7684CFE7966F}" srcOrd="3" destOrd="0" presId="urn:microsoft.com/office/officeart/2005/8/layout/pyramid1"/>
    <dgm:cxn modelId="{C5C9B4C8-0856-2D41-990E-6B86989ECA1A}" type="presParOf" srcId="{3F559EEF-40ED-164D-BA25-7684CFE7966F}" destId="{10773469-3A0F-944C-A64E-5813C95065EA}" srcOrd="0" destOrd="0" presId="urn:microsoft.com/office/officeart/2005/8/layout/pyramid1"/>
    <dgm:cxn modelId="{FAB375E3-A609-7240-98E6-48CE56BBBBD4}" type="presParOf" srcId="{3F559EEF-40ED-164D-BA25-7684CFE7966F}" destId="{FA4DB1DE-A406-3B45-877A-D855E498BDD6}" srcOrd="1" destOrd="0" presId="urn:microsoft.com/office/officeart/2005/8/layout/pyramid1"/>
    <dgm:cxn modelId="{90D54F32-9252-D648-9338-1AFB068038FD}" type="presParOf" srcId="{6ECD5B3B-9384-5444-8A5D-3417A6E94D0F}" destId="{6751D3CF-4B1F-6745-90AB-D68983DE85B9}" srcOrd="4" destOrd="0" presId="urn:microsoft.com/office/officeart/2005/8/layout/pyramid1"/>
    <dgm:cxn modelId="{4777B3F6-D00F-054D-BA89-046D451C66AA}" type="presParOf" srcId="{6751D3CF-4B1F-6745-90AB-D68983DE85B9}" destId="{7D0C00B8-FBB5-E542-BB8C-D7C0963864DD}" srcOrd="0" destOrd="0" presId="urn:microsoft.com/office/officeart/2005/8/layout/pyramid1"/>
    <dgm:cxn modelId="{CCEA2522-52CB-F543-BC4E-25FC3F1C0F70}" type="presParOf" srcId="{6751D3CF-4B1F-6745-90AB-D68983DE85B9}" destId="{7F1E56D0-FCE2-0E43-AE50-B92A1C2A4023}" srcOrd="1" destOrd="0" presId="urn:microsoft.com/office/officeart/2005/8/layout/pyramid1"/>
    <dgm:cxn modelId="{489C8C7A-65A1-A548-8471-CF5535921105}" type="presParOf" srcId="{6ECD5B3B-9384-5444-8A5D-3417A6E94D0F}" destId="{D8AD44FA-A843-7B4C-B095-72629FE63ABF}" srcOrd="5" destOrd="0" presId="urn:microsoft.com/office/officeart/2005/8/layout/pyramid1"/>
    <dgm:cxn modelId="{814440EC-0796-1648-92F5-15EDD6CE0D54}" type="presParOf" srcId="{D8AD44FA-A843-7B4C-B095-72629FE63ABF}" destId="{E0640EEF-CCD0-A143-B7C0-98B8459BB784}" srcOrd="0" destOrd="0" presId="urn:microsoft.com/office/officeart/2005/8/layout/pyramid1"/>
    <dgm:cxn modelId="{EC2BFBA6-342A-5144-96EE-7F0F5746A0FD}" type="presParOf" srcId="{D8AD44FA-A843-7B4C-B095-72629FE63ABF}" destId="{DBA6EBB8-21A0-894A-BA2E-6E7C6406075C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63B5B2B-F6A6-8441-A576-D26F920DC37F}" type="doc">
      <dgm:prSet loTypeId="urn:microsoft.com/office/officeart/2005/8/layout/pyramid1" loCatId="" qsTypeId="urn:microsoft.com/office/officeart/2005/8/quickstyle/simple4" qsCatId="simple" csTypeId="urn:microsoft.com/office/officeart/2005/8/colors/colorful3" csCatId="colorful" phldr="1"/>
      <dgm:spPr/>
    </dgm:pt>
    <dgm:pt modelId="{7B85411E-E25C-6F42-91E4-53D6A772A7AE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1200" dirty="0"/>
            <a:t>Reduction</a:t>
          </a:r>
        </a:p>
      </dgm:t>
    </dgm:pt>
    <dgm:pt modelId="{1F49EEF7-00DB-F24E-ABA1-76F8D1DAA17B}" type="parTrans" cxnId="{F4BD41E2-66AF-FD41-B3E4-D1D9BA0E0489}">
      <dgm:prSet/>
      <dgm:spPr/>
      <dgm:t>
        <a:bodyPr/>
        <a:lstStyle/>
        <a:p>
          <a:endParaRPr lang="en-US" sz="1200"/>
        </a:p>
      </dgm:t>
    </dgm:pt>
    <dgm:pt modelId="{7E267195-F0D2-F446-B54C-EC6424F5757D}" type="sibTrans" cxnId="{F4BD41E2-66AF-FD41-B3E4-D1D9BA0E0489}">
      <dgm:prSet/>
      <dgm:spPr/>
      <dgm:t>
        <a:bodyPr/>
        <a:lstStyle/>
        <a:p>
          <a:endParaRPr lang="en-US" sz="1200"/>
        </a:p>
      </dgm:t>
    </dgm:pt>
    <dgm:pt modelId="{761DA577-FE2E-1D4B-90D0-641EE07F9D88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1200" dirty="0"/>
            <a:t>Reuse</a:t>
          </a:r>
        </a:p>
      </dgm:t>
    </dgm:pt>
    <dgm:pt modelId="{233C13BD-E584-CC4A-841F-18ABEF05A60D}" type="parTrans" cxnId="{E81B47A4-8275-714F-AAE4-11DDDFB37008}">
      <dgm:prSet/>
      <dgm:spPr/>
      <dgm:t>
        <a:bodyPr/>
        <a:lstStyle/>
        <a:p>
          <a:endParaRPr lang="en-US" sz="1200"/>
        </a:p>
      </dgm:t>
    </dgm:pt>
    <dgm:pt modelId="{EE783346-9836-534D-84F2-4BD295C9BE78}" type="sibTrans" cxnId="{E81B47A4-8275-714F-AAE4-11DDDFB37008}">
      <dgm:prSet/>
      <dgm:spPr/>
      <dgm:t>
        <a:bodyPr/>
        <a:lstStyle/>
        <a:p>
          <a:endParaRPr lang="en-US" sz="1200"/>
        </a:p>
      </dgm:t>
    </dgm:pt>
    <dgm:pt modelId="{13EE726E-487B-BC42-956A-027D42CABA5C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1200"/>
            <a:t>Recycling</a:t>
          </a:r>
          <a:endParaRPr lang="en-US" sz="1200" dirty="0"/>
        </a:p>
      </dgm:t>
    </dgm:pt>
    <dgm:pt modelId="{64E3511B-7E49-764F-99C6-260A3CE823FF}" type="parTrans" cxnId="{48C3A3BC-42BB-574B-B352-676F1D08287C}">
      <dgm:prSet/>
      <dgm:spPr/>
      <dgm:t>
        <a:bodyPr/>
        <a:lstStyle/>
        <a:p>
          <a:endParaRPr lang="en-US" sz="1200"/>
        </a:p>
      </dgm:t>
    </dgm:pt>
    <dgm:pt modelId="{730F1F49-C290-164E-95BF-400B875FFE30}" type="sibTrans" cxnId="{48C3A3BC-42BB-574B-B352-676F1D08287C}">
      <dgm:prSet/>
      <dgm:spPr/>
      <dgm:t>
        <a:bodyPr/>
        <a:lstStyle/>
        <a:p>
          <a:endParaRPr lang="en-US" sz="1200"/>
        </a:p>
      </dgm:t>
    </dgm:pt>
    <dgm:pt modelId="{9070CC88-EB24-E342-9919-2FCA608334E5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200"/>
            <a:t>Energy recovery</a:t>
          </a:r>
          <a:endParaRPr lang="en-US" sz="1200" dirty="0"/>
        </a:p>
      </dgm:t>
    </dgm:pt>
    <dgm:pt modelId="{30E0EEE2-ED8D-344C-BEF1-43872E0C324F}" type="parTrans" cxnId="{5956DCBB-16F7-5D44-958D-C05DEB8C222C}">
      <dgm:prSet/>
      <dgm:spPr/>
      <dgm:t>
        <a:bodyPr/>
        <a:lstStyle/>
        <a:p>
          <a:endParaRPr lang="en-US" sz="1200"/>
        </a:p>
      </dgm:t>
    </dgm:pt>
    <dgm:pt modelId="{2ECC5143-3180-3C4B-811C-998BB359243F}" type="sibTrans" cxnId="{5956DCBB-16F7-5D44-958D-C05DEB8C222C}">
      <dgm:prSet/>
      <dgm:spPr/>
      <dgm:t>
        <a:bodyPr/>
        <a:lstStyle/>
        <a:p>
          <a:endParaRPr lang="en-US" sz="1200"/>
        </a:p>
      </dgm:t>
    </dgm:pt>
    <dgm:pt modelId="{17F7B346-7E44-884B-B208-34553535058F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200" dirty="0"/>
            <a:t>Disposal</a:t>
          </a:r>
        </a:p>
      </dgm:t>
    </dgm:pt>
    <dgm:pt modelId="{AE3C9A01-2803-544D-9237-2EC60AD9C246}" type="parTrans" cxnId="{70E05AA2-8852-724A-AC88-971615452AC0}">
      <dgm:prSet/>
      <dgm:spPr/>
      <dgm:t>
        <a:bodyPr/>
        <a:lstStyle/>
        <a:p>
          <a:endParaRPr lang="en-US" sz="1200"/>
        </a:p>
      </dgm:t>
    </dgm:pt>
    <dgm:pt modelId="{E9E48421-DF2E-E243-AFA0-DCCF2D7A210A}" type="sibTrans" cxnId="{70E05AA2-8852-724A-AC88-971615452AC0}">
      <dgm:prSet/>
      <dgm:spPr/>
      <dgm:t>
        <a:bodyPr/>
        <a:lstStyle/>
        <a:p>
          <a:endParaRPr lang="en-US" sz="1200"/>
        </a:p>
      </dgm:t>
    </dgm:pt>
    <dgm:pt modelId="{487C6DDB-16EA-8048-89A6-EBE7F5139E87}">
      <dgm:prSet phldrT="[Text]" custT="1"/>
      <dgm:spPr>
        <a:solidFill>
          <a:schemeClr val="accent6"/>
        </a:solidFill>
      </dgm:spPr>
      <dgm:t>
        <a:bodyPr/>
        <a:lstStyle/>
        <a:p>
          <a:endParaRPr lang="en-US" sz="1200" dirty="0"/>
        </a:p>
      </dgm:t>
    </dgm:pt>
    <dgm:pt modelId="{B187C270-F206-EB47-969D-F237983DA29B}" type="sibTrans" cxnId="{FE5729D9-B480-4043-AF2B-FAAE076BAE54}">
      <dgm:prSet/>
      <dgm:spPr/>
      <dgm:t>
        <a:bodyPr/>
        <a:lstStyle/>
        <a:p>
          <a:endParaRPr lang="en-US" sz="1200"/>
        </a:p>
      </dgm:t>
    </dgm:pt>
    <dgm:pt modelId="{F4C6CB43-A4A1-B344-B75F-5C507D5AB346}" type="parTrans" cxnId="{FE5729D9-B480-4043-AF2B-FAAE076BAE54}">
      <dgm:prSet/>
      <dgm:spPr/>
      <dgm:t>
        <a:bodyPr/>
        <a:lstStyle/>
        <a:p>
          <a:endParaRPr lang="en-US" sz="1200"/>
        </a:p>
      </dgm:t>
    </dgm:pt>
    <dgm:pt modelId="{6ECD5B3B-9384-5444-8A5D-3417A6E94D0F}" type="pres">
      <dgm:prSet presAssocID="{E63B5B2B-F6A6-8441-A576-D26F920DC37F}" presName="Name0" presStyleCnt="0">
        <dgm:presLayoutVars>
          <dgm:dir/>
          <dgm:animLvl val="lvl"/>
          <dgm:resizeHandles val="exact"/>
        </dgm:presLayoutVars>
      </dgm:prSet>
      <dgm:spPr/>
    </dgm:pt>
    <dgm:pt modelId="{4C6A5A9E-52EB-664C-8E84-0B6237493D5E}" type="pres">
      <dgm:prSet presAssocID="{487C6DDB-16EA-8048-89A6-EBE7F5139E87}" presName="Name8" presStyleCnt="0"/>
      <dgm:spPr/>
    </dgm:pt>
    <dgm:pt modelId="{F18AD3D4-3EBF-6740-A7F5-A34CCB8DAF75}" type="pres">
      <dgm:prSet presAssocID="{487C6DDB-16EA-8048-89A6-EBE7F5139E87}" presName="level" presStyleLbl="node1" presStyleIdx="0" presStyleCnt="6" custLinFactNeighborY="0">
        <dgm:presLayoutVars>
          <dgm:chMax val="1"/>
          <dgm:bulletEnabled val="1"/>
        </dgm:presLayoutVars>
      </dgm:prSet>
      <dgm:spPr/>
    </dgm:pt>
    <dgm:pt modelId="{6C68EA97-559F-5B4C-BAEF-7523CDE8859F}" type="pres">
      <dgm:prSet presAssocID="{487C6DDB-16EA-8048-89A6-EBE7F5139E8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D8399FB-5995-A348-BEB7-AC598E062549}" type="pres">
      <dgm:prSet presAssocID="{7B85411E-E25C-6F42-91E4-53D6A772A7AE}" presName="Name8" presStyleCnt="0"/>
      <dgm:spPr/>
    </dgm:pt>
    <dgm:pt modelId="{E4AD5763-DCE8-8646-9423-0796D183EB64}" type="pres">
      <dgm:prSet presAssocID="{7B85411E-E25C-6F42-91E4-53D6A772A7AE}" presName="level" presStyleLbl="node1" presStyleIdx="1" presStyleCnt="6">
        <dgm:presLayoutVars>
          <dgm:chMax val="1"/>
          <dgm:bulletEnabled val="1"/>
        </dgm:presLayoutVars>
      </dgm:prSet>
      <dgm:spPr/>
    </dgm:pt>
    <dgm:pt modelId="{AC8E9D14-6819-8F4A-9C5D-059395C22341}" type="pres">
      <dgm:prSet presAssocID="{7B85411E-E25C-6F42-91E4-53D6A772A7A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E4AA830-91D0-0541-A272-2817ECCF0C25}" type="pres">
      <dgm:prSet presAssocID="{761DA577-FE2E-1D4B-90D0-641EE07F9D88}" presName="Name8" presStyleCnt="0"/>
      <dgm:spPr/>
    </dgm:pt>
    <dgm:pt modelId="{49A2C099-09E7-5845-9B71-7892FA5F19FA}" type="pres">
      <dgm:prSet presAssocID="{761DA577-FE2E-1D4B-90D0-641EE07F9D88}" presName="level" presStyleLbl="node1" presStyleIdx="2" presStyleCnt="6">
        <dgm:presLayoutVars>
          <dgm:chMax val="1"/>
          <dgm:bulletEnabled val="1"/>
        </dgm:presLayoutVars>
      </dgm:prSet>
      <dgm:spPr/>
    </dgm:pt>
    <dgm:pt modelId="{3E34D7F9-55F3-AE4B-82A2-173B2B147DA6}" type="pres">
      <dgm:prSet presAssocID="{761DA577-FE2E-1D4B-90D0-641EE07F9D8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F559EEF-40ED-164D-BA25-7684CFE7966F}" type="pres">
      <dgm:prSet presAssocID="{13EE726E-487B-BC42-956A-027D42CABA5C}" presName="Name8" presStyleCnt="0"/>
      <dgm:spPr/>
    </dgm:pt>
    <dgm:pt modelId="{10773469-3A0F-944C-A64E-5813C95065EA}" type="pres">
      <dgm:prSet presAssocID="{13EE726E-487B-BC42-956A-027D42CABA5C}" presName="level" presStyleLbl="node1" presStyleIdx="3" presStyleCnt="6">
        <dgm:presLayoutVars>
          <dgm:chMax val="1"/>
          <dgm:bulletEnabled val="1"/>
        </dgm:presLayoutVars>
      </dgm:prSet>
      <dgm:spPr/>
    </dgm:pt>
    <dgm:pt modelId="{FA4DB1DE-A406-3B45-877A-D855E498BDD6}" type="pres">
      <dgm:prSet presAssocID="{13EE726E-487B-BC42-956A-027D42CABA5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751D3CF-4B1F-6745-90AB-D68983DE85B9}" type="pres">
      <dgm:prSet presAssocID="{9070CC88-EB24-E342-9919-2FCA608334E5}" presName="Name8" presStyleCnt="0"/>
      <dgm:spPr/>
    </dgm:pt>
    <dgm:pt modelId="{7D0C00B8-FBB5-E542-BB8C-D7C0963864DD}" type="pres">
      <dgm:prSet presAssocID="{9070CC88-EB24-E342-9919-2FCA608334E5}" presName="level" presStyleLbl="node1" presStyleIdx="4" presStyleCnt="6">
        <dgm:presLayoutVars>
          <dgm:chMax val="1"/>
          <dgm:bulletEnabled val="1"/>
        </dgm:presLayoutVars>
      </dgm:prSet>
      <dgm:spPr/>
    </dgm:pt>
    <dgm:pt modelId="{7F1E56D0-FCE2-0E43-AE50-B92A1C2A4023}" type="pres">
      <dgm:prSet presAssocID="{9070CC88-EB24-E342-9919-2FCA608334E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8AD44FA-A843-7B4C-B095-72629FE63ABF}" type="pres">
      <dgm:prSet presAssocID="{17F7B346-7E44-884B-B208-34553535058F}" presName="Name8" presStyleCnt="0"/>
      <dgm:spPr/>
    </dgm:pt>
    <dgm:pt modelId="{E0640EEF-CCD0-A143-B7C0-98B8459BB784}" type="pres">
      <dgm:prSet presAssocID="{17F7B346-7E44-884B-B208-34553535058F}" presName="level" presStyleLbl="node1" presStyleIdx="5" presStyleCnt="6">
        <dgm:presLayoutVars>
          <dgm:chMax val="1"/>
          <dgm:bulletEnabled val="1"/>
        </dgm:presLayoutVars>
      </dgm:prSet>
      <dgm:spPr/>
    </dgm:pt>
    <dgm:pt modelId="{DBA6EBB8-21A0-894A-BA2E-6E7C6406075C}" type="pres">
      <dgm:prSet presAssocID="{17F7B346-7E44-884B-B208-34553535058F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D256FA1F-3155-6149-9200-843C7A0C4C1E}" type="presOf" srcId="{487C6DDB-16EA-8048-89A6-EBE7F5139E87}" destId="{6C68EA97-559F-5B4C-BAEF-7523CDE8859F}" srcOrd="1" destOrd="0" presId="urn:microsoft.com/office/officeart/2005/8/layout/pyramid1"/>
    <dgm:cxn modelId="{CF21072C-575D-2F4E-93E4-CEDCCDBF386D}" type="presOf" srcId="{17F7B346-7E44-884B-B208-34553535058F}" destId="{E0640EEF-CCD0-A143-B7C0-98B8459BB784}" srcOrd="0" destOrd="0" presId="urn:microsoft.com/office/officeart/2005/8/layout/pyramid1"/>
    <dgm:cxn modelId="{46D4912C-7830-9547-AEDF-D900520E6F1A}" type="presOf" srcId="{13EE726E-487B-BC42-956A-027D42CABA5C}" destId="{FA4DB1DE-A406-3B45-877A-D855E498BDD6}" srcOrd="1" destOrd="0" presId="urn:microsoft.com/office/officeart/2005/8/layout/pyramid1"/>
    <dgm:cxn modelId="{4178185E-9538-0547-98BD-A530CB2F1DAC}" type="presOf" srcId="{13EE726E-487B-BC42-956A-027D42CABA5C}" destId="{10773469-3A0F-944C-A64E-5813C95065EA}" srcOrd="0" destOrd="0" presId="urn:microsoft.com/office/officeart/2005/8/layout/pyramid1"/>
    <dgm:cxn modelId="{9D33C196-5164-CC4F-B1E8-87B97FE06648}" type="presOf" srcId="{E63B5B2B-F6A6-8441-A576-D26F920DC37F}" destId="{6ECD5B3B-9384-5444-8A5D-3417A6E94D0F}" srcOrd="0" destOrd="0" presId="urn:microsoft.com/office/officeart/2005/8/layout/pyramid1"/>
    <dgm:cxn modelId="{CC249697-8844-2B42-88A9-22A59EC37AA4}" type="presOf" srcId="{7B85411E-E25C-6F42-91E4-53D6A772A7AE}" destId="{AC8E9D14-6819-8F4A-9C5D-059395C22341}" srcOrd="1" destOrd="0" presId="urn:microsoft.com/office/officeart/2005/8/layout/pyramid1"/>
    <dgm:cxn modelId="{70E05AA2-8852-724A-AC88-971615452AC0}" srcId="{E63B5B2B-F6A6-8441-A576-D26F920DC37F}" destId="{17F7B346-7E44-884B-B208-34553535058F}" srcOrd="5" destOrd="0" parTransId="{AE3C9A01-2803-544D-9237-2EC60AD9C246}" sibTransId="{E9E48421-DF2E-E243-AFA0-DCCF2D7A210A}"/>
    <dgm:cxn modelId="{E81B47A4-8275-714F-AAE4-11DDDFB37008}" srcId="{E63B5B2B-F6A6-8441-A576-D26F920DC37F}" destId="{761DA577-FE2E-1D4B-90D0-641EE07F9D88}" srcOrd="2" destOrd="0" parTransId="{233C13BD-E584-CC4A-841F-18ABEF05A60D}" sibTransId="{EE783346-9836-534D-84F2-4BD295C9BE78}"/>
    <dgm:cxn modelId="{394BB1A5-A348-6741-B1D1-1511E3546EEE}" type="presOf" srcId="{17F7B346-7E44-884B-B208-34553535058F}" destId="{DBA6EBB8-21A0-894A-BA2E-6E7C6406075C}" srcOrd="1" destOrd="0" presId="urn:microsoft.com/office/officeart/2005/8/layout/pyramid1"/>
    <dgm:cxn modelId="{48E423AD-18E3-5449-9DDC-353EF8464CCD}" type="presOf" srcId="{761DA577-FE2E-1D4B-90D0-641EE07F9D88}" destId="{49A2C099-09E7-5845-9B71-7892FA5F19FA}" srcOrd="0" destOrd="0" presId="urn:microsoft.com/office/officeart/2005/8/layout/pyramid1"/>
    <dgm:cxn modelId="{07103FB3-B31A-4949-B1AE-90FA3DB140AF}" type="presOf" srcId="{9070CC88-EB24-E342-9919-2FCA608334E5}" destId="{7D0C00B8-FBB5-E542-BB8C-D7C0963864DD}" srcOrd="0" destOrd="0" presId="urn:microsoft.com/office/officeart/2005/8/layout/pyramid1"/>
    <dgm:cxn modelId="{40220FB7-89F5-F447-AFAC-4208393A193C}" type="presOf" srcId="{761DA577-FE2E-1D4B-90D0-641EE07F9D88}" destId="{3E34D7F9-55F3-AE4B-82A2-173B2B147DA6}" srcOrd="1" destOrd="0" presId="urn:microsoft.com/office/officeart/2005/8/layout/pyramid1"/>
    <dgm:cxn modelId="{5956DCBB-16F7-5D44-958D-C05DEB8C222C}" srcId="{E63B5B2B-F6A6-8441-A576-D26F920DC37F}" destId="{9070CC88-EB24-E342-9919-2FCA608334E5}" srcOrd="4" destOrd="0" parTransId="{30E0EEE2-ED8D-344C-BEF1-43872E0C324F}" sibTransId="{2ECC5143-3180-3C4B-811C-998BB359243F}"/>
    <dgm:cxn modelId="{53F322BC-37DA-7D4A-9153-7D7FAE8A4959}" type="presOf" srcId="{487C6DDB-16EA-8048-89A6-EBE7F5139E87}" destId="{F18AD3D4-3EBF-6740-A7F5-A34CCB8DAF75}" srcOrd="0" destOrd="0" presId="urn:microsoft.com/office/officeart/2005/8/layout/pyramid1"/>
    <dgm:cxn modelId="{48C3A3BC-42BB-574B-B352-676F1D08287C}" srcId="{E63B5B2B-F6A6-8441-A576-D26F920DC37F}" destId="{13EE726E-487B-BC42-956A-027D42CABA5C}" srcOrd="3" destOrd="0" parTransId="{64E3511B-7E49-764F-99C6-260A3CE823FF}" sibTransId="{730F1F49-C290-164E-95BF-400B875FFE30}"/>
    <dgm:cxn modelId="{75B68CD2-F4CE-984E-AF23-770AB3E12A04}" type="presOf" srcId="{7B85411E-E25C-6F42-91E4-53D6A772A7AE}" destId="{E4AD5763-DCE8-8646-9423-0796D183EB64}" srcOrd="0" destOrd="0" presId="urn:microsoft.com/office/officeart/2005/8/layout/pyramid1"/>
    <dgm:cxn modelId="{FE5729D9-B480-4043-AF2B-FAAE076BAE54}" srcId="{E63B5B2B-F6A6-8441-A576-D26F920DC37F}" destId="{487C6DDB-16EA-8048-89A6-EBE7F5139E87}" srcOrd="0" destOrd="0" parTransId="{F4C6CB43-A4A1-B344-B75F-5C507D5AB346}" sibTransId="{B187C270-F206-EB47-969D-F237983DA29B}"/>
    <dgm:cxn modelId="{0F38DDDB-4936-6642-B107-CD0B73EB4D34}" type="presOf" srcId="{9070CC88-EB24-E342-9919-2FCA608334E5}" destId="{7F1E56D0-FCE2-0E43-AE50-B92A1C2A4023}" srcOrd="1" destOrd="0" presId="urn:microsoft.com/office/officeart/2005/8/layout/pyramid1"/>
    <dgm:cxn modelId="{F4BD41E2-66AF-FD41-B3E4-D1D9BA0E0489}" srcId="{E63B5B2B-F6A6-8441-A576-D26F920DC37F}" destId="{7B85411E-E25C-6F42-91E4-53D6A772A7AE}" srcOrd="1" destOrd="0" parTransId="{1F49EEF7-00DB-F24E-ABA1-76F8D1DAA17B}" sibTransId="{7E267195-F0D2-F446-B54C-EC6424F5757D}"/>
    <dgm:cxn modelId="{FECBA123-C91B-8B4D-BF4C-FB439FA2C695}" type="presParOf" srcId="{6ECD5B3B-9384-5444-8A5D-3417A6E94D0F}" destId="{4C6A5A9E-52EB-664C-8E84-0B6237493D5E}" srcOrd="0" destOrd="0" presId="urn:microsoft.com/office/officeart/2005/8/layout/pyramid1"/>
    <dgm:cxn modelId="{A0BCF445-F5D1-1B41-9D3D-253CA10CD8EC}" type="presParOf" srcId="{4C6A5A9E-52EB-664C-8E84-0B6237493D5E}" destId="{F18AD3D4-3EBF-6740-A7F5-A34CCB8DAF75}" srcOrd="0" destOrd="0" presId="urn:microsoft.com/office/officeart/2005/8/layout/pyramid1"/>
    <dgm:cxn modelId="{67E35574-273D-7E40-8030-619D24D72EFF}" type="presParOf" srcId="{4C6A5A9E-52EB-664C-8E84-0B6237493D5E}" destId="{6C68EA97-559F-5B4C-BAEF-7523CDE8859F}" srcOrd="1" destOrd="0" presId="urn:microsoft.com/office/officeart/2005/8/layout/pyramid1"/>
    <dgm:cxn modelId="{C4D48264-982B-F94F-905E-93A8BDBDB777}" type="presParOf" srcId="{6ECD5B3B-9384-5444-8A5D-3417A6E94D0F}" destId="{7D8399FB-5995-A348-BEB7-AC598E062549}" srcOrd="1" destOrd="0" presId="urn:microsoft.com/office/officeart/2005/8/layout/pyramid1"/>
    <dgm:cxn modelId="{FEE54F2C-1D91-C147-A432-936938169FC6}" type="presParOf" srcId="{7D8399FB-5995-A348-BEB7-AC598E062549}" destId="{E4AD5763-DCE8-8646-9423-0796D183EB64}" srcOrd="0" destOrd="0" presId="urn:microsoft.com/office/officeart/2005/8/layout/pyramid1"/>
    <dgm:cxn modelId="{6483BC9D-ED3C-F240-BF59-077192B5A631}" type="presParOf" srcId="{7D8399FB-5995-A348-BEB7-AC598E062549}" destId="{AC8E9D14-6819-8F4A-9C5D-059395C22341}" srcOrd="1" destOrd="0" presId="urn:microsoft.com/office/officeart/2005/8/layout/pyramid1"/>
    <dgm:cxn modelId="{0E246D9A-9336-9340-BBFD-C7D726AB2718}" type="presParOf" srcId="{6ECD5B3B-9384-5444-8A5D-3417A6E94D0F}" destId="{9E4AA830-91D0-0541-A272-2817ECCF0C25}" srcOrd="2" destOrd="0" presId="urn:microsoft.com/office/officeart/2005/8/layout/pyramid1"/>
    <dgm:cxn modelId="{C7856B67-25F0-9943-9476-A748DB803868}" type="presParOf" srcId="{9E4AA830-91D0-0541-A272-2817ECCF0C25}" destId="{49A2C099-09E7-5845-9B71-7892FA5F19FA}" srcOrd="0" destOrd="0" presId="urn:microsoft.com/office/officeart/2005/8/layout/pyramid1"/>
    <dgm:cxn modelId="{9D0C15BB-610E-6E4B-AC15-CA023C31375D}" type="presParOf" srcId="{9E4AA830-91D0-0541-A272-2817ECCF0C25}" destId="{3E34D7F9-55F3-AE4B-82A2-173B2B147DA6}" srcOrd="1" destOrd="0" presId="urn:microsoft.com/office/officeart/2005/8/layout/pyramid1"/>
    <dgm:cxn modelId="{039CB13C-FA33-414A-952A-5C5BB0D944CE}" type="presParOf" srcId="{6ECD5B3B-9384-5444-8A5D-3417A6E94D0F}" destId="{3F559EEF-40ED-164D-BA25-7684CFE7966F}" srcOrd="3" destOrd="0" presId="urn:microsoft.com/office/officeart/2005/8/layout/pyramid1"/>
    <dgm:cxn modelId="{C5C9B4C8-0856-2D41-990E-6B86989ECA1A}" type="presParOf" srcId="{3F559EEF-40ED-164D-BA25-7684CFE7966F}" destId="{10773469-3A0F-944C-A64E-5813C95065EA}" srcOrd="0" destOrd="0" presId="urn:microsoft.com/office/officeart/2005/8/layout/pyramid1"/>
    <dgm:cxn modelId="{FAB375E3-A609-7240-98E6-48CE56BBBBD4}" type="presParOf" srcId="{3F559EEF-40ED-164D-BA25-7684CFE7966F}" destId="{FA4DB1DE-A406-3B45-877A-D855E498BDD6}" srcOrd="1" destOrd="0" presId="urn:microsoft.com/office/officeart/2005/8/layout/pyramid1"/>
    <dgm:cxn modelId="{90D54F32-9252-D648-9338-1AFB068038FD}" type="presParOf" srcId="{6ECD5B3B-9384-5444-8A5D-3417A6E94D0F}" destId="{6751D3CF-4B1F-6745-90AB-D68983DE85B9}" srcOrd="4" destOrd="0" presId="urn:microsoft.com/office/officeart/2005/8/layout/pyramid1"/>
    <dgm:cxn modelId="{4777B3F6-D00F-054D-BA89-046D451C66AA}" type="presParOf" srcId="{6751D3CF-4B1F-6745-90AB-D68983DE85B9}" destId="{7D0C00B8-FBB5-E542-BB8C-D7C0963864DD}" srcOrd="0" destOrd="0" presId="urn:microsoft.com/office/officeart/2005/8/layout/pyramid1"/>
    <dgm:cxn modelId="{CCEA2522-52CB-F543-BC4E-25FC3F1C0F70}" type="presParOf" srcId="{6751D3CF-4B1F-6745-90AB-D68983DE85B9}" destId="{7F1E56D0-FCE2-0E43-AE50-B92A1C2A4023}" srcOrd="1" destOrd="0" presId="urn:microsoft.com/office/officeart/2005/8/layout/pyramid1"/>
    <dgm:cxn modelId="{489C8C7A-65A1-A548-8471-CF5535921105}" type="presParOf" srcId="{6ECD5B3B-9384-5444-8A5D-3417A6E94D0F}" destId="{D8AD44FA-A843-7B4C-B095-72629FE63ABF}" srcOrd="5" destOrd="0" presId="urn:microsoft.com/office/officeart/2005/8/layout/pyramid1"/>
    <dgm:cxn modelId="{814440EC-0796-1648-92F5-15EDD6CE0D54}" type="presParOf" srcId="{D8AD44FA-A843-7B4C-B095-72629FE63ABF}" destId="{E0640EEF-CCD0-A143-B7C0-98B8459BB784}" srcOrd="0" destOrd="0" presId="urn:microsoft.com/office/officeart/2005/8/layout/pyramid1"/>
    <dgm:cxn modelId="{EC2BFBA6-342A-5144-96EE-7F0F5746A0FD}" type="presParOf" srcId="{D8AD44FA-A843-7B4C-B095-72629FE63ABF}" destId="{DBA6EBB8-21A0-894A-BA2E-6E7C6406075C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3B5B2B-F6A6-8441-A576-D26F920DC37F}" type="doc">
      <dgm:prSet loTypeId="urn:microsoft.com/office/officeart/2005/8/layout/pyramid1" loCatId="" qsTypeId="urn:microsoft.com/office/officeart/2005/8/quickstyle/simple4" qsCatId="simple" csTypeId="urn:microsoft.com/office/officeart/2005/8/colors/colorful3" csCatId="colorful" phldr="1"/>
      <dgm:spPr/>
    </dgm:pt>
    <dgm:pt modelId="{7B85411E-E25C-6F42-91E4-53D6A772A7AE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2000" dirty="0"/>
            <a:t>Reduction</a:t>
          </a:r>
        </a:p>
      </dgm:t>
    </dgm:pt>
    <dgm:pt modelId="{1F49EEF7-00DB-F24E-ABA1-76F8D1DAA17B}" type="parTrans" cxnId="{F4BD41E2-66AF-FD41-B3E4-D1D9BA0E0489}">
      <dgm:prSet/>
      <dgm:spPr/>
      <dgm:t>
        <a:bodyPr/>
        <a:lstStyle/>
        <a:p>
          <a:endParaRPr lang="en-US"/>
        </a:p>
      </dgm:t>
    </dgm:pt>
    <dgm:pt modelId="{7E267195-F0D2-F446-B54C-EC6424F5757D}" type="sibTrans" cxnId="{F4BD41E2-66AF-FD41-B3E4-D1D9BA0E0489}">
      <dgm:prSet/>
      <dgm:spPr/>
      <dgm:t>
        <a:bodyPr/>
        <a:lstStyle/>
        <a:p>
          <a:endParaRPr lang="en-US"/>
        </a:p>
      </dgm:t>
    </dgm:pt>
    <dgm:pt modelId="{761DA577-FE2E-1D4B-90D0-641EE07F9D88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2000" dirty="0"/>
            <a:t>Reuse</a:t>
          </a:r>
        </a:p>
      </dgm:t>
    </dgm:pt>
    <dgm:pt modelId="{233C13BD-E584-CC4A-841F-18ABEF05A60D}" type="parTrans" cxnId="{E81B47A4-8275-714F-AAE4-11DDDFB37008}">
      <dgm:prSet/>
      <dgm:spPr/>
      <dgm:t>
        <a:bodyPr/>
        <a:lstStyle/>
        <a:p>
          <a:endParaRPr lang="en-US"/>
        </a:p>
      </dgm:t>
    </dgm:pt>
    <dgm:pt modelId="{EE783346-9836-534D-84F2-4BD295C9BE78}" type="sibTrans" cxnId="{E81B47A4-8275-714F-AAE4-11DDDFB37008}">
      <dgm:prSet/>
      <dgm:spPr/>
      <dgm:t>
        <a:bodyPr/>
        <a:lstStyle/>
        <a:p>
          <a:endParaRPr lang="en-US"/>
        </a:p>
      </dgm:t>
    </dgm:pt>
    <dgm:pt modelId="{13EE726E-487B-BC42-956A-027D42CABA5C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2000"/>
            <a:t>Recycling</a:t>
          </a:r>
          <a:endParaRPr lang="en-US" sz="2000" dirty="0"/>
        </a:p>
      </dgm:t>
    </dgm:pt>
    <dgm:pt modelId="{64E3511B-7E49-764F-99C6-260A3CE823FF}" type="parTrans" cxnId="{48C3A3BC-42BB-574B-B352-676F1D08287C}">
      <dgm:prSet/>
      <dgm:spPr/>
      <dgm:t>
        <a:bodyPr/>
        <a:lstStyle/>
        <a:p>
          <a:endParaRPr lang="en-US"/>
        </a:p>
      </dgm:t>
    </dgm:pt>
    <dgm:pt modelId="{730F1F49-C290-164E-95BF-400B875FFE30}" type="sibTrans" cxnId="{48C3A3BC-42BB-574B-B352-676F1D08287C}">
      <dgm:prSet/>
      <dgm:spPr/>
      <dgm:t>
        <a:bodyPr/>
        <a:lstStyle/>
        <a:p>
          <a:endParaRPr lang="en-US"/>
        </a:p>
      </dgm:t>
    </dgm:pt>
    <dgm:pt modelId="{9070CC88-EB24-E342-9919-2FCA608334E5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2000"/>
            <a:t>Energy recovery</a:t>
          </a:r>
          <a:endParaRPr lang="en-US" sz="2000" dirty="0"/>
        </a:p>
      </dgm:t>
    </dgm:pt>
    <dgm:pt modelId="{30E0EEE2-ED8D-344C-BEF1-43872E0C324F}" type="parTrans" cxnId="{5956DCBB-16F7-5D44-958D-C05DEB8C222C}">
      <dgm:prSet/>
      <dgm:spPr/>
      <dgm:t>
        <a:bodyPr/>
        <a:lstStyle/>
        <a:p>
          <a:endParaRPr lang="en-US"/>
        </a:p>
      </dgm:t>
    </dgm:pt>
    <dgm:pt modelId="{2ECC5143-3180-3C4B-811C-998BB359243F}" type="sibTrans" cxnId="{5956DCBB-16F7-5D44-958D-C05DEB8C222C}">
      <dgm:prSet/>
      <dgm:spPr/>
      <dgm:t>
        <a:bodyPr/>
        <a:lstStyle/>
        <a:p>
          <a:endParaRPr lang="en-US"/>
        </a:p>
      </dgm:t>
    </dgm:pt>
    <dgm:pt modelId="{17F7B346-7E44-884B-B208-34553535058F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2000" dirty="0"/>
            <a:t>Disposal</a:t>
          </a:r>
        </a:p>
      </dgm:t>
    </dgm:pt>
    <dgm:pt modelId="{AE3C9A01-2803-544D-9237-2EC60AD9C246}" type="parTrans" cxnId="{70E05AA2-8852-724A-AC88-971615452AC0}">
      <dgm:prSet/>
      <dgm:spPr/>
      <dgm:t>
        <a:bodyPr/>
        <a:lstStyle/>
        <a:p>
          <a:endParaRPr lang="en-US"/>
        </a:p>
      </dgm:t>
    </dgm:pt>
    <dgm:pt modelId="{E9E48421-DF2E-E243-AFA0-DCCF2D7A210A}" type="sibTrans" cxnId="{70E05AA2-8852-724A-AC88-971615452AC0}">
      <dgm:prSet/>
      <dgm:spPr/>
      <dgm:t>
        <a:bodyPr/>
        <a:lstStyle/>
        <a:p>
          <a:endParaRPr lang="en-US"/>
        </a:p>
      </dgm:t>
    </dgm:pt>
    <dgm:pt modelId="{487C6DDB-16EA-8048-89A6-EBE7F5139E87}">
      <dgm:prSet phldrT="[Text]"/>
      <dgm:spPr>
        <a:solidFill>
          <a:schemeClr val="accent6"/>
        </a:solidFill>
      </dgm:spPr>
      <dgm:t>
        <a:bodyPr/>
        <a:lstStyle/>
        <a:p>
          <a:endParaRPr lang="en-US" dirty="0"/>
        </a:p>
      </dgm:t>
    </dgm:pt>
    <dgm:pt modelId="{B187C270-F206-EB47-969D-F237983DA29B}" type="sibTrans" cxnId="{FE5729D9-B480-4043-AF2B-FAAE076BAE54}">
      <dgm:prSet/>
      <dgm:spPr/>
      <dgm:t>
        <a:bodyPr/>
        <a:lstStyle/>
        <a:p>
          <a:endParaRPr lang="en-US"/>
        </a:p>
      </dgm:t>
    </dgm:pt>
    <dgm:pt modelId="{F4C6CB43-A4A1-B344-B75F-5C507D5AB346}" type="parTrans" cxnId="{FE5729D9-B480-4043-AF2B-FAAE076BAE54}">
      <dgm:prSet/>
      <dgm:spPr/>
      <dgm:t>
        <a:bodyPr/>
        <a:lstStyle/>
        <a:p>
          <a:endParaRPr lang="en-US"/>
        </a:p>
      </dgm:t>
    </dgm:pt>
    <dgm:pt modelId="{6ECD5B3B-9384-5444-8A5D-3417A6E94D0F}" type="pres">
      <dgm:prSet presAssocID="{E63B5B2B-F6A6-8441-A576-D26F920DC37F}" presName="Name0" presStyleCnt="0">
        <dgm:presLayoutVars>
          <dgm:dir/>
          <dgm:animLvl val="lvl"/>
          <dgm:resizeHandles val="exact"/>
        </dgm:presLayoutVars>
      </dgm:prSet>
      <dgm:spPr/>
    </dgm:pt>
    <dgm:pt modelId="{4C6A5A9E-52EB-664C-8E84-0B6237493D5E}" type="pres">
      <dgm:prSet presAssocID="{487C6DDB-16EA-8048-89A6-EBE7F5139E87}" presName="Name8" presStyleCnt="0"/>
      <dgm:spPr/>
    </dgm:pt>
    <dgm:pt modelId="{F18AD3D4-3EBF-6740-A7F5-A34CCB8DAF75}" type="pres">
      <dgm:prSet presAssocID="{487C6DDB-16EA-8048-89A6-EBE7F5139E87}" presName="level" presStyleLbl="node1" presStyleIdx="0" presStyleCnt="6" custLinFactNeighborY="0">
        <dgm:presLayoutVars>
          <dgm:chMax val="1"/>
          <dgm:bulletEnabled val="1"/>
        </dgm:presLayoutVars>
      </dgm:prSet>
      <dgm:spPr/>
    </dgm:pt>
    <dgm:pt modelId="{6C68EA97-559F-5B4C-BAEF-7523CDE8859F}" type="pres">
      <dgm:prSet presAssocID="{487C6DDB-16EA-8048-89A6-EBE7F5139E8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D8399FB-5995-A348-BEB7-AC598E062549}" type="pres">
      <dgm:prSet presAssocID="{7B85411E-E25C-6F42-91E4-53D6A772A7AE}" presName="Name8" presStyleCnt="0"/>
      <dgm:spPr/>
    </dgm:pt>
    <dgm:pt modelId="{E4AD5763-DCE8-8646-9423-0796D183EB64}" type="pres">
      <dgm:prSet presAssocID="{7B85411E-E25C-6F42-91E4-53D6A772A7AE}" presName="level" presStyleLbl="node1" presStyleIdx="1" presStyleCnt="6">
        <dgm:presLayoutVars>
          <dgm:chMax val="1"/>
          <dgm:bulletEnabled val="1"/>
        </dgm:presLayoutVars>
      </dgm:prSet>
      <dgm:spPr/>
    </dgm:pt>
    <dgm:pt modelId="{AC8E9D14-6819-8F4A-9C5D-059395C22341}" type="pres">
      <dgm:prSet presAssocID="{7B85411E-E25C-6F42-91E4-53D6A772A7A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E4AA830-91D0-0541-A272-2817ECCF0C25}" type="pres">
      <dgm:prSet presAssocID="{761DA577-FE2E-1D4B-90D0-641EE07F9D88}" presName="Name8" presStyleCnt="0"/>
      <dgm:spPr/>
    </dgm:pt>
    <dgm:pt modelId="{49A2C099-09E7-5845-9B71-7892FA5F19FA}" type="pres">
      <dgm:prSet presAssocID="{761DA577-FE2E-1D4B-90D0-641EE07F9D88}" presName="level" presStyleLbl="node1" presStyleIdx="2" presStyleCnt="6">
        <dgm:presLayoutVars>
          <dgm:chMax val="1"/>
          <dgm:bulletEnabled val="1"/>
        </dgm:presLayoutVars>
      </dgm:prSet>
      <dgm:spPr/>
    </dgm:pt>
    <dgm:pt modelId="{3E34D7F9-55F3-AE4B-82A2-173B2B147DA6}" type="pres">
      <dgm:prSet presAssocID="{761DA577-FE2E-1D4B-90D0-641EE07F9D8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F559EEF-40ED-164D-BA25-7684CFE7966F}" type="pres">
      <dgm:prSet presAssocID="{13EE726E-487B-BC42-956A-027D42CABA5C}" presName="Name8" presStyleCnt="0"/>
      <dgm:spPr/>
    </dgm:pt>
    <dgm:pt modelId="{10773469-3A0F-944C-A64E-5813C95065EA}" type="pres">
      <dgm:prSet presAssocID="{13EE726E-487B-BC42-956A-027D42CABA5C}" presName="level" presStyleLbl="node1" presStyleIdx="3" presStyleCnt="6">
        <dgm:presLayoutVars>
          <dgm:chMax val="1"/>
          <dgm:bulletEnabled val="1"/>
        </dgm:presLayoutVars>
      </dgm:prSet>
      <dgm:spPr/>
    </dgm:pt>
    <dgm:pt modelId="{FA4DB1DE-A406-3B45-877A-D855E498BDD6}" type="pres">
      <dgm:prSet presAssocID="{13EE726E-487B-BC42-956A-027D42CABA5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751D3CF-4B1F-6745-90AB-D68983DE85B9}" type="pres">
      <dgm:prSet presAssocID="{9070CC88-EB24-E342-9919-2FCA608334E5}" presName="Name8" presStyleCnt="0"/>
      <dgm:spPr/>
    </dgm:pt>
    <dgm:pt modelId="{7D0C00B8-FBB5-E542-BB8C-D7C0963864DD}" type="pres">
      <dgm:prSet presAssocID="{9070CC88-EB24-E342-9919-2FCA608334E5}" presName="level" presStyleLbl="node1" presStyleIdx="4" presStyleCnt="6">
        <dgm:presLayoutVars>
          <dgm:chMax val="1"/>
          <dgm:bulletEnabled val="1"/>
        </dgm:presLayoutVars>
      </dgm:prSet>
      <dgm:spPr/>
    </dgm:pt>
    <dgm:pt modelId="{7F1E56D0-FCE2-0E43-AE50-B92A1C2A4023}" type="pres">
      <dgm:prSet presAssocID="{9070CC88-EB24-E342-9919-2FCA608334E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8AD44FA-A843-7B4C-B095-72629FE63ABF}" type="pres">
      <dgm:prSet presAssocID="{17F7B346-7E44-884B-B208-34553535058F}" presName="Name8" presStyleCnt="0"/>
      <dgm:spPr/>
    </dgm:pt>
    <dgm:pt modelId="{E0640EEF-CCD0-A143-B7C0-98B8459BB784}" type="pres">
      <dgm:prSet presAssocID="{17F7B346-7E44-884B-B208-34553535058F}" presName="level" presStyleLbl="node1" presStyleIdx="5" presStyleCnt="6">
        <dgm:presLayoutVars>
          <dgm:chMax val="1"/>
          <dgm:bulletEnabled val="1"/>
        </dgm:presLayoutVars>
      </dgm:prSet>
      <dgm:spPr/>
    </dgm:pt>
    <dgm:pt modelId="{DBA6EBB8-21A0-894A-BA2E-6E7C6406075C}" type="pres">
      <dgm:prSet presAssocID="{17F7B346-7E44-884B-B208-34553535058F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5225D632-6F84-C446-ABE1-22101DA8FCEC}" type="presOf" srcId="{7B85411E-E25C-6F42-91E4-53D6A772A7AE}" destId="{E4AD5763-DCE8-8646-9423-0796D183EB64}" srcOrd="0" destOrd="0" presId="urn:microsoft.com/office/officeart/2005/8/layout/pyramid1"/>
    <dgm:cxn modelId="{D925753D-07D3-E64F-837B-27A7E849106E}" type="presOf" srcId="{487C6DDB-16EA-8048-89A6-EBE7F5139E87}" destId="{6C68EA97-559F-5B4C-BAEF-7523CDE8859F}" srcOrd="1" destOrd="0" presId="urn:microsoft.com/office/officeart/2005/8/layout/pyramid1"/>
    <dgm:cxn modelId="{E2412A5B-50B9-2240-BA99-AF7B4A36FC96}" type="presOf" srcId="{9070CC88-EB24-E342-9919-2FCA608334E5}" destId="{7D0C00B8-FBB5-E542-BB8C-D7C0963864DD}" srcOrd="0" destOrd="0" presId="urn:microsoft.com/office/officeart/2005/8/layout/pyramid1"/>
    <dgm:cxn modelId="{8D7B9641-3008-5145-9316-8BA398CF2DB3}" type="presOf" srcId="{761DA577-FE2E-1D4B-90D0-641EE07F9D88}" destId="{3E34D7F9-55F3-AE4B-82A2-173B2B147DA6}" srcOrd="1" destOrd="0" presId="urn:microsoft.com/office/officeart/2005/8/layout/pyramid1"/>
    <dgm:cxn modelId="{2425DA43-E55A-8D4E-B178-D82D6DBC63EA}" type="presOf" srcId="{17F7B346-7E44-884B-B208-34553535058F}" destId="{E0640EEF-CCD0-A143-B7C0-98B8459BB784}" srcOrd="0" destOrd="0" presId="urn:microsoft.com/office/officeart/2005/8/layout/pyramid1"/>
    <dgm:cxn modelId="{E311BA49-721A-F448-AA5A-C7ADB2E9CF33}" type="presOf" srcId="{13EE726E-487B-BC42-956A-027D42CABA5C}" destId="{FA4DB1DE-A406-3B45-877A-D855E498BDD6}" srcOrd="1" destOrd="0" presId="urn:microsoft.com/office/officeart/2005/8/layout/pyramid1"/>
    <dgm:cxn modelId="{CDF1C7A0-FB09-BC41-A93F-06095DA71800}" type="presOf" srcId="{7B85411E-E25C-6F42-91E4-53D6A772A7AE}" destId="{AC8E9D14-6819-8F4A-9C5D-059395C22341}" srcOrd="1" destOrd="0" presId="urn:microsoft.com/office/officeart/2005/8/layout/pyramid1"/>
    <dgm:cxn modelId="{70E05AA2-8852-724A-AC88-971615452AC0}" srcId="{E63B5B2B-F6A6-8441-A576-D26F920DC37F}" destId="{17F7B346-7E44-884B-B208-34553535058F}" srcOrd="5" destOrd="0" parTransId="{AE3C9A01-2803-544D-9237-2EC60AD9C246}" sibTransId="{E9E48421-DF2E-E243-AFA0-DCCF2D7A210A}"/>
    <dgm:cxn modelId="{E81B47A4-8275-714F-AAE4-11DDDFB37008}" srcId="{E63B5B2B-F6A6-8441-A576-D26F920DC37F}" destId="{761DA577-FE2E-1D4B-90D0-641EE07F9D88}" srcOrd="2" destOrd="0" parTransId="{233C13BD-E584-CC4A-841F-18ABEF05A60D}" sibTransId="{EE783346-9836-534D-84F2-4BD295C9BE78}"/>
    <dgm:cxn modelId="{31DF11B9-28BD-8444-BC6B-0860BF508713}" type="presOf" srcId="{9070CC88-EB24-E342-9919-2FCA608334E5}" destId="{7F1E56D0-FCE2-0E43-AE50-B92A1C2A4023}" srcOrd="1" destOrd="0" presId="urn:microsoft.com/office/officeart/2005/8/layout/pyramid1"/>
    <dgm:cxn modelId="{057EE2BA-FABE-B544-8988-EEBB0153F960}" type="presOf" srcId="{13EE726E-487B-BC42-956A-027D42CABA5C}" destId="{10773469-3A0F-944C-A64E-5813C95065EA}" srcOrd="0" destOrd="0" presId="urn:microsoft.com/office/officeart/2005/8/layout/pyramid1"/>
    <dgm:cxn modelId="{00631FBB-398A-AA4A-BEB4-46CD0B0DE9B1}" type="presOf" srcId="{761DA577-FE2E-1D4B-90D0-641EE07F9D88}" destId="{49A2C099-09E7-5845-9B71-7892FA5F19FA}" srcOrd="0" destOrd="0" presId="urn:microsoft.com/office/officeart/2005/8/layout/pyramid1"/>
    <dgm:cxn modelId="{5956DCBB-16F7-5D44-958D-C05DEB8C222C}" srcId="{E63B5B2B-F6A6-8441-A576-D26F920DC37F}" destId="{9070CC88-EB24-E342-9919-2FCA608334E5}" srcOrd="4" destOrd="0" parTransId="{30E0EEE2-ED8D-344C-BEF1-43872E0C324F}" sibTransId="{2ECC5143-3180-3C4B-811C-998BB359243F}"/>
    <dgm:cxn modelId="{48C3A3BC-42BB-574B-B352-676F1D08287C}" srcId="{E63B5B2B-F6A6-8441-A576-D26F920DC37F}" destId="{13EE726E-487B-BC42-956A-027D42CABA5C}" srcOrd="3" destOrd="0" parTransId="{64E3511B-7E49-764F-99C6-260A3CE823FF}" sibTransId="{730F1F49-C290-164E-95BF-400B875FFE30}"/>
    <dgm:cxn modelId="{B4DDD9BE-ED5A-4D4F-BF54-A31679B56A41}" type="presOf" srcId="{487C6DDB-16EA-8048-89A6-EBE7F5139E87}" destId="{F18AD3D4-3EBF-6740-A7F5-A34CCB8DAF75}" srcOrd="0" destOrd="0" presId="urn:microsoft.com/office/officeart/2005/8/layout/pyramid1"/>
    <dgm:cxn modelId="{9756B3CB-DC13-5349-BF0E-B7F1AF44FF53}" type="presOf" srcId="{17F7B346-7E44-884B-B208-34553535058F}" destId="{DBA6EBB8-21A0-894A-BA2E-6E7C6406075C}" srcOrd="1" destOrd="0" presId="urn:microsoft.com/office/officeart/2005/8/layout/pyramid1"/>
    <dgm:cxn modelId="{545827D1-534E-8944-81FA-18BF15D762F1}" type="presOf" srcId="{E63B5B2B-F6A6-8441-A576-D26F920DC37F}" destId="{6ECD5B3B-9384-5444-8A5D-3417A6E94D0F}" srcOrd="0" destOrd="0" presId="urn:microsoft.com/office/officeart/2005/8/layout/pyramid1"/>
    <dgm:cxn modelId="{FE5729D9-B480-4043-AF2B-FAAE076BAE54}" srcId="{E63B5B2B-F6A6-8441-A576-D26F920DC37F}" destId="{487C6DDB-16EA-8048-89A6-EBE7F5139E87}" srcOrd="0" destOrd="0" parTransId="{F4C6CB43-A4A1-B344-B75F-5C507D5AB346}" sibTransId="{B187C270-F206-EB47-969D-F237983DA29B}"/>
    <dgm:cxn modelId="{F4BD41E2-66AF-FD41-B3E4-D1D9BA0E0489}" srcId="{E63B5B2B-F6A6-8441-A576-D26F920DC37F}" destId="{7B85411E-E25C-6F42-91E4-53D6A772A7AE}" srcOrd="1" destOrd="0" parTransId="{1F49EEF7-00DB-F24E-ABA1-76F8D1DAA17B}" sibTransId="{7E267195-F0D2-F446-B54C-EC6424F5757D}"/>
    <dgm:cxn modelId="{943B753D-8CC2-FE4C-BA32-85C08B2DB20D}" type="presParOf" srcId="{6ECD5B3B-9384-5444-8A5D-3417A6E94D0F}" destId="{4C6A5A9E-52EB-664C-8E84-0B6237493D5E}" srcOrd="0" destOrd="0" presId="urn:microsoft.com/office/officeart/2005/8/layout/pyramid1"/>
    <dgm:cxn modelId="{E7DC9BE4-E765-1944-8BF7-D9603623CE62}" type="presParOf" srcId="{4C6A5A9E-52EB-664C-8E84-0B6237493D5E}" destId="{F18AD3D4-3EBF-6740-A7F5-A34CCB8DAF75}" srcOrd="0" destOrd="0" presId="urn:microsoft.com/office/officeart/2005/8/layout/pyramid1"/>
    <dgm:cxn modelId="{91562870-9BE7-6C47-BC4D-6695CA6E0FB1}" type="presParOf" srcId="{4C6A5A9E-52EB-664C-8E84-0B6237493D5E}" destId="{6C68EA97-559F-5B4C-BAEF-7523CDE8859F}" srcOrd="1" destOrd="0" presId="urn:microsoft.com/office/officeart/2005/8/layout/pyramid1"/>
    <dgm:cxn modelId="{14AC3ABF-0EF8-A34E-BF12-FE2D73AF3607}" type="presParOf" srcId="{6ECD5B3B-9384-5444-8A5D-3417A6E94D0F}" destId="{7D8399FB-5995-A348-BEB7-AC598E062549}" srcOrd="1" destOrd="0" presId="urn:microsoft.com/office/officeart/2005/8/layout/pyramid1"/>
    <dgm:cxn modelId="{DAD0D453-1C1A-A346-8187-4C36DF6EAA64}" type="presParOf" srcId="{7D8399FB-5995-A348-BEB7-AC598E062549}" destId="{E4AD5763-DCE8-8646-9423-0796D183EB64}" srcOrd="0" destOrd="0" presId="urn:microsoft.com/office/officeart/2005/8/layout/pyramid1"/>
    <dgm:cxn modelId="{7F7FAF88-3B4B-A647-8485-574330972E2D}" type="presParOf" srcId="{7D8399FB-5995-A348-BEB7-AC598E062549}" destId="{AC8E9D14-6819-8F4A-9C5D-059395C22341}" srcOrd="1" destOrd="0" presId="urn:microsoft.com/office/officeart/2005/8/layout/pyramid1"/>
    <dgm:cxn modelId="{4F64D8AB-F4FC-194B-94B8-5200E6F43C6D}" type="presParOf" srcId="{6ECD5B3B-9384-5444-8A5D-3417A6E94D0F}" destId="{9E4AA830-91D0-0541-A272-2817ECCF0C25}" srcOrd="2" destOrd="0" presId="urn:microsoft.com/office/officeart/2005/8/layout/pyramid1"/>
    <dgm:cxn modelId="{8D7B6460-E088-0945-94B0-878A3CC9306A}" type="presParOf" srcId="{9E4AA830-91D0-0541-A272-2817ECCF0C25}" destId="{49A2C099-09E7-5845-9B71-7892FA5F19FA}" srcOrd="0" destOrd="0" presId="urn:microsoft.com/office/officeart/2005/8/layout/pyramid1"/>
    <dgm:cxn modelId="{4F5468FF-4D9F-7C43-86A2-A8208995528D}" type="presParOf" srcId="{9E4AA830-91D0-0541-A272-2817ECCF0C25}" destId="{3E34D7F9-55F3-AE4B-82A2-173B2B147DA6}" srcOrd="1" destOrd="0" presId="urn:microsoft.com/office/officeart/2005/8/layout/pyramid1"/>
    <dgm:cxn modelId="{CB3B1B2B-BB34-1148-9A98-65EFEC96659D}" type="presParOf" srcId="{6ECD5B3B-9384-5444-8A5D-3417A6E94D0F}" destId="{3F559EEF-40ED-164D-BA25-7684CFE7966F}" srcOrd="3" destOrd="0" presId="urn:microsoft.com/office/officeart/2005/8/layout/pyramid1"/>
    <dgm:cxn modelId="{EF954714-1FAC-C241-B45F-86FAE407EAD9}" type="presParOf" srcId="{3F559EEF-40ED-164D-BA25-7684CFE7966F}" destId="{10773469-3A0F-944C-A64E-5813C95065EA}" srcOrd="0" destOrd="0" presId="urn:microsoft.com/office/officeart/2005/8/layout/pyramid1"/>
    <dgm:cxn modelId="{9B72028D-01D0-0846-9E79-6A3FB14C4FB4}" type="presParOf" srcId="{3F559EEF-40ED-164D-BA25-7684CFE7966F}" destId="{FA4DB1DE-A406-3B45-877A-D855E498BDD6}" srcOrd="1" destOrd="0" presId="urn:microsoft.com/office/officeart/2005/8/layout/pyramid1"/>
    <dgm:cxn modelId="{EF11517F-4384-3248-859D-B7716DD2CEB0}" type="presParOf" srcId="{6ECD5B3B-9384-5444-8A5D-3417A6E94D0F}" destId="{6751D3CF-4B1F-6745-90AB-D68983DE85B9}" srcOrd="4" destOrd="0" presId="urn:microsoft.com/office/officeart/2005/8/layout/pyramid1"/>
    <dgm:cxn modelId="{24E7CCE3-6A8A-7245-9595-DB9FEAAE39E0}" type="presParOf" srcId="{6751D3CF-4B1F-6745-90AB-D68983DE85B9}" destId="{7D0C00B8-FBB5-E542-BB8C-D7C0963864DD}" srcOrd="0" destOrd="0" presId="urn:microsoft.com/office/officeart/2005/8/layout/pyramid1"/>
    <dgm:cxn modelId="{2B71CFC6-2B33-A24A-A633-34BF1768A2BC}" type="presParOf" srcId="{6751D3CF-4B1F-6745-90AB-D68983DE85B9}" destId="{7F1E56D0-FCE2-0E43-AE50-B92A1C2A4023}" srcOrd="1" destOrd="0" presId="urn:microsoft.com/office/officeart/2005/8/layout/pyramid1"/>
    <dgm:cxn modelId="{E209C192-614A-BC44-841B-9073B331322C}" type="presParOf" srcId="{6ECD5B3B-9384-5444-8A5D-3417A6E94D0F}" destId="{D8AD44FA-A843-7B4C-B095-72629FE63ABF}" srcOrd="5" destOrd="0" presId="urn:microsoft.com/office/officeart/2005/8/layout/pyramid1"/>
    <dgm:cxn modelId="{8BC4D18C-216B-C841-8ADA-329013A0C6B9}" type="presParOf" srcId="{D8AD44FA-A843-7B4C-B095-72629FE63ABF}" destId="{E0640EEF-CCD0-A143-B7C0-98B8459BB784}" srcOrd="0" destOrd="0" presId="urn:microsoft.com/office/officeart/2005/8/layout/pyramid1"/>
    <dgm:cxn modelId="{A56B9947-26B6-BA49-8577-D0F6B194466A}" type="presParOf" srcId="{D8AD44FA-A843-7B4C-B095-72629FE63ABF}" destId="{DBA6EBB8-21A0-894A-BA2E-6E7C6406075C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63B5B2B-F6A6-8441-A576-D26F920DC37F}" type="doc">
      <dgm:prSet loTypeId="urn:microsoft.com/office/officeart/2005/8/layout/pyramid1" loCatId="" qsTypeId="urn:microsoft.com/office/officeart/2005/8/quickstyle/simple4" qsCatId="simple" csTypeId="urn:microsoft.com/office/officeart/2005/8/colors/colorful3" csCatId="colorful" phldr="1"/>
      <dgm:spPr/>
    </dgm:pt>
    <dgm:pt modelId="{7B85411E-E25C-6F42-91E4-53D6A772A7AE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1200" dirty="0"/>
            <a:t>Reduction</a:t>
          </a:r>
        </a:p>
      </dgm:t>
    </dgm:pt>
    <dgm:pt modelId="{1F49EEF7-00DB-F24E-ABA1-76F8D1DAA17B}" type="parTrans" cxnId="{F4BD41E2-66AF-FD41-B3E4-D1D9BA0E0489}">
      <dgm:prSet/>
      <dgm:spPr/>
      <dgm:t>
        <a:bodyPr/>
        <a:lstStyle/>
        <a:p>
          <a:endParaRPr lang="en-US" sz="1200"/>
        </a:p>
      </dgm:t>
    </dgm:pt>
    <dgm:pt modelId="{7E267195-F0D2-F446-B54C-EC6424F5757D}" type="sibTrans" cxnId="{F4BD41E2-66AF-FD41-B3E4-D1D9BA0E0489}">
      <dgm:prSet/>
      <dgm:spPr/>
      <dgm:t>
        <a:bodyPr/>
        <a:lstStyle/>
        <a:p>
          <a:endParaRPr lang="en-US" sz="1200"/>
        </a:p>
      </dgm:t>
    </dgm:pt>
    <dgm:pt modelId="{761DA577-FE2E-1D4B-90D0-641EE07F9D88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1200" dirty="0"/>
            <a:t>Reuse</a:t>
          </a:r>
        </a:p>
      </dgm:t>
    </dgm:pt>
    <dgm:pt modelId="{233C13BD-E584-CC4A-841F-18ABEF05A60D}" type="parTrans" cxnId="{E81B47A4-8275-714F-AAE4-11DDDFB37008}">
      <dgm:prSet/>
      <dgm:spPr/>
      <dgm:t>
        <a:bodyPr/>
        <a:lstStyle/>
        <a:p>
          <a:endParaRPr lang="en-US" sz="1200"/>
        </a:p>
      </dgm:t>
    </dgm:pt>
    <dgm:pt modelId="{EE783346-9836-534D-84F2-4BD295C9BE78}" type="sibTrans" cxnId="{E81B47A4-8275-714F-AAE4-11DDDFB37008}">
      <dgm:prSet/>
      <dgm:spPr/>
      <dgm:t>
        <a:bodyPr/>
        <a:lstStyle/>
        <a:p>
          <a:endParaRPr lang="en-US" sz="1200"/>
        </a:p>
      </dgm:t>
    </dgm:pt>
    <dgm:pt modelId="{13EE726E-487B-BC42-956A-027D42CABA5C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1200"/>
            <a:t>Recycling</a:t>
          </a:r>
          <a:endParaRPr lang="en-US" sz="1200" dirty="0"/>
        </a:p>
      </dgm:t>
    </dgm:pt>
    <dgm:pt modelId="{64E3511B-7E49-764F-99C6-260A3CE823FF}" type="parTrans" cxnId="{48C3A3BC-42BB-574B-B352-676F1D08287C}">
      <dgm:prSet/>
      <dgm:spPr/>
      <dgm:t>
        <a:bodyPr/>
        <a:lstStyle/>
        <a:p>
          <a:endParaRPr lang="en-US" sz="1200"/>
        </a:p>
      </dgm:t>
    </dgm:pt>
    <dgm:pt modelId="{730F1F49-C290-164E-95BF-400B875FFE30}" type="sibTrans" cxnId="{48C3A3BC-42BB-574B-B352-676F1D08287C}">
      <dgm:prSet/>
      <dgm:spPr/>
      <dgm:t>
        <a:bodyPr/>
        <a:lstStyle/>
        <a:p>
          <a:endParaRPr lang="en-US" sz="1200"/>
        </a:p>
      </dgm:t>
    </dgm:pt>
    <dgm:pt modelId="{9070CC88-EB24-E342-9919-2FCA608334E5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200"/>
            <a:t>Energy recovery</a:t>
          </a:r>
          <a:endParaRPr lang="en-US" sz="1200" dirty="0"/>
        </a:p>
      </dgm:t>
    </dgm:pt>
    <dgm:pt modelId="{30E0EEE2-ED8D-344C-BEF1-43872E0C324F}" type="parTrans" cxnId="{5956DCBB-16F7-5D44-958D-C05DEB8C222C}">
      <dgm:prSet/>
      <dgm:spPr/>
      <dgm:t>
        <a:bodyPr/>
        <a:lstStyle/>
        <a:p>
          <a:endParaRPr lang="en-US" sz="1200"/>
        </a:p>
      </dgm:t>
    </dgm:pt>
    <dgm:pt modelId="{2ECC5143-3180-3C4B-811C-998BB359243F}" type="sibTrans" cxnId="{5956DCBB-16F7-5D44-958D-C05DEB8C222C}">
      <dgm:prSet/>
      <dgm:spPr/>
      <dgm:t>
        <a:bodyPr/>
        <a:lstStyle/>
        <a:p>
          <a:endParaRPr lang="en-US" sz="1200"/>
        </a:p>
      </dgm:t>
    </dgm:pt>
    <dgm:pt modelId="{17F7B346-7E44-884B-B208-34553535058F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200" dirty="0"/>
            <a:t>Disposal</a:t>
          </a:r>
        </a:p>
      </dgm:t>
    </dgm:pt>
    <dgm:pt modelId="{AE3C9A01-2803-544D-9237-2EC60AD9C246}" type="parTrans" cxnId="{70E05AA2-8852-724A-AC88-971615452AC0}">
      <dgm:prSet/>
      <dgm:spPr/>
      <dgm:t>
        <a:bodyPr/>
        <a:lstStyle/>
        <a:p>
          <a:endParaRPr lang="en-US" sz="1200"/>
        </a:p>
      </dgm:t>
    </dgm:pt>
    <dgm:pt modelId="{E9E48421-DF2E-E243-AFA0-DCCF2D7A210A}" type="sibTrans" cxnId="{70E05AA2-8852-724A-AC88-971615452AC0}">
      <dgm:prSet/>
      <dgm:spPr/>
      <dgm:t>
        <a:bodyPr/>
        <a:lstStyle/>
        <a:p>
          <a:endParaRPr lang="en-US" sz="1200"/>
        </a:p>
      </dgm:t>
    </dgm:pt>
    <dgm:pt modelId="{487C6DDB-16EA-8048-89A6-EBE7F5139E87}">
      <dgm:prSet phldrT="[Text]" custT="1"/>
      <dgm:spPr>
        <a:solidFill>
          <a:schemeClr val="accent6"/>
        </a:solidFill>
      </dgm:spPr>
      <dgm:t>
        <a:bodyPr/>
        <a:lstStyle/>
        <a:p>
          <a:endParaRPr lang="en-US" sz="1200" dirty="0"/>
        </a:p>
      </dgm:t>
    </dgm:pt>
    <dgm:pt modelId="{B187C270-F206-EB47-969D-F237983DA29B}" type="sibTrans" cxnId="{FE5729D9-B480-4043-AF2B-FAAE076BAE54}">
      <dgm:prSet/>
      <dgm:spPr/>
      <dgm:t>
        <a:bodyPr/>
        <a:lstStyle/>
        <a:p>
          <a:endParaRPr lang="en-US" sz="1200"/>
        </a:p>
      </dgm:t>
    </dgm:pt>
    <dgm:pt modelId="{F4C6CB43-A4A1-B344-B75F-5C507D5AB346}" type="parTrans" cxnId="{FE5729D9-B480-4043-AF2B-FAAE076BAE54}">
      <dgm:prSet/>
      <dgm:spPr/>
      <dgm:t>
        <a:bodyPr/>
        <a:lstStyle/>
        <a:p>
          <a:endParaRPr lang="en-US" sz="1200"/>
        </a:p>
      </dgm:t>
    </dgm:pt>
    <dgm:pt modelId="{6ECD5B3B-9384-5444-8A5D-3417A6E94D0F}" type="pres">
      <dgm:prSet presAssocID="{E63B5B2B-F6A6-8441-A576-D26F920DC37F}" presName="Name0" presStyleCnt="0">
        <dgm:presLayoutVars>
          <dgm:dir/>
          <dgm:animLvl val="lvl"/>
          <dgm:resizeHandles val="exact"/>
        </dgm:presLayoutVars>
      </dgm:prSet>
      <dgm:spPr/>
    </dgm:pt>
    <dgm:pt modelId="{4C6A5A9E-52EB-664C-8E84-0B6237493D5E}" type="pres">
      <dgm:prSet presAssocID="{487C6DDB-16EA-8048-89A6-EBE7F5139E87}" presName="Name8" presStyleCnt="0"/>
      <dgm:spPr/>
    </dgm:pt>
    <dgm:pt modelId="{F18AD3D4-3EBF-6740-A7F5-A34CCB8DAF75}" type="pres">
      <dgm:prSet presAssocID="{487C6DDB-16EA-8048-89A6-EBE7F5139E87}" presName="level" presStyleLbl="node1" presStyleIdx="0" presStyleCnt="6" custLinFactNeighborY="0">
        <dgm:presLayoutVars>
          <dgm:chMax val="1"/>
          <dgm:bulletEnabled val="1"/>
        </dgm:presLayoutVars>
      </dgm:prSet>
      <dgm:spPr/>
    </dgm:pt>
    <dgm:pt modelId="{6C68EA97-559F-5B4C-BAEF-7523CDE8859F}" type="pres">
      <dgm:prSet presAssocID="{487C6DDB-16EA-8048-89A6-EBE7F5139E8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D8399FB-5995-A348-BEB7-AC598E062549}" type="pres">
      <dgm:prSet presAssocID="{7B85411E-E25C-6F42-91E4-53D6A772A7AE}" presName="Name8" presStyleCnt="0"/>
      <dgm:spPr/>
    </dgm:pt>
    <dgm:pt modelId="{E4AD5763-DCE8-8646-9423-0796D183EB64}" type="pres">
      <dgm:prSet presAssocID="{7B85411E-E25C-6F42-91E4-53D6A772A7AE}" presName="level" presStyleLbl="node1" presStyleIdx="1" presStyleCnt="6">
        <dgm:presLayoutVars>
          <dgm:chMax val="1"/>
          <dgm:bulletEnabled val="1"/>
        </dgm:presLayoutVars>
      </dgm:prSet>
      <dgm:spPr/>
    </dgm:pt>
    <dgm:pt modelId="{AC8E9D14-6819-8F4A-9C5D-059395C22341}" type="pres">
      <dgm:prSet presAssocID="{7B85411E-E25C-6F42-91E4-53D6A772A7A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E4AA830-91D0-0541-A272-2817ECCF0C25}" type="pres">
      <dgm:prSet presAssocID="{761DA577-FE2E-1D4B-90D0-641EE07F9D88}" presName="Name8" presStyleCnt="0"/>
      <dgm:spPr/>
    </dgm:pt>
    <dgm:pt modelId="{49A2C099-09E7-5845-9B71-7892FA5F19FA}" type="pres">
      <dgm:prSet presAssocID="{761DA577-FE2E-1D4B-90D0-641EE07F9D88}" presName="level" presStyleLbl="node1" presStyleIdx="2" presStyleCnt="6">
        <dgm:presLayoutVars>
          <dgm:chMax val="1"/>
          <dgm:bulletEnabled val="1"/>
        </dgm:presLayoutVars>
      </dgm:prSet>
      <dgm:spPr/>
    </dgm:pt>
    <dgm:pt modelId="{3E34D7F9-55F3-AE4B-82A2-173B2B147DA6}" type="pres">
      <dgm:prSet presAssocID="{761DA577-FE2E-1D4B-90D0-641EE07F9D8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F559EEF-40ED-164D-BA25-7684CFE7966F}" type="pres">
      <dgm:prSet presAssocID="{13EE726E-487B-BC42-956A-027D42CABA5C}" presName="Name8" presStyleCnt="0"/>
      <dgm:spPr/>
    </dgm:pt>
    <dgm:pt modelId="{10773469-3A0F-944C-A64E-5813C95065EA}" type="pres">
      <dgm:prSet presAssocID="{13EE726E-487B-BC42-956A-027D42CABA5C}" presName="level" presStyleLbl="node1" presStyleIdx="3" presStyleCnt="6">
        <dgm:presLayoutVars>
          <dgm:chMax val="1"/>
          <dgm:bulletEnabled val="1"/>
        </dgm:presLayoutVars>
      </dgm:prSet>
      <dgm:spPr/>
    </dgm:pt>
    <dgm:pt modelId="{FA4DB1DE-A406-3B45-877A-D855E498BDD6}" type="pres">
      <dgm:prSet presAssocID="{13EE726E-487B-BC42-956A-027D42CABA5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751D3CF-4B1F-6745-90AB-D68983DE85B9}" type="pres">
      <dgm:prSet presAssocID="{9070CC88-EB24-E342-9919-2FCA608334E5}" presName="Name8" presStyleCnt="0"/>
      <dgm:spPr/>
    </dgm:pt>
    <dgm:pt modelId="{7D0C00B8-FBB5-E542-BB8C-D7C0963864DD}" type="pres">
      <dgm:prSet presAssocID="{9070CC88-EB24-E342-9919-2FCA608334E5}" presName="level" presStyleLbl="node1" presStyleIdx="4" presStyleCnt="6">
        <dgm:presLayoutVars>
          <dgm:chMax val="1"/>
          <dgm:bulletEnabled val="1"/>
        </dgm:presLayoutVars>
      </dgm:prSet>
      <dgm:spPr/>
    </dgm:pt>
    <dgm:pt modelId="{7F1E56D0-FCE2-0E43-AE50-B92A1C2A4023}" type="pres">
      <dgm:prSet presAssocID="{9070CC88-EB24-E342-9919-2FCA608334E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8AD44FA-A843-7B4C-B095-72629FE63ABF}" type="pres">
      <dgm:prSet presAssocID="{17F7B346-7E44-884B-B208-34553535058F}" presName="Name8" presStyleCnt="0"/>
      <dgm:spPr/>
    </dgm:pt>
    <dgm:pt modelId="{E0640EEF-CCD0-A143-B7C0-98B8459BB784}" type="pres">
      <dgm:prSet presAssocID="{17F7B346-7E44-884B-B208-34553535058F}" presName="level" presStyleLbl="node1" presStyleIdx="5" presStyleCnt="6">
        <dgm:presLayoutVars>
          <dgm:chMax val="1"/>
          <dgm:bulletEnabled val="1"/>
        </dgm:presLayoutVars>
      </dgm:prSet>
      <dgm:spPr/>
    </dgm:pt>
    <dgm:pt modelId="{DBA6EBB8-21A0-894A-BA2E-6E7C6406075C}" type="pres">
      <dgm:prSet presAssocID="{17F7B346-7E44-884B-B208-34553535058F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D256FA1F-3155-6149-9200-843C7A0C4C1E}" type="presOf" srcId="{487C6DDB-16EA-8048-89A6-EBE7F5139E87}" destId="{6C68EA97-559F-5B4C-BAEF-7523CDE8859F}" srcOrd="1" destOrd="0" presId="urn:microsoft.com/office/officeart/2005/8/layout/pyramid1"/>
    <dgm:cxn modelId="{CF21072C-575D-2F4E-93E4-CEDCCDBF386D}" type="presOf" srcId="{17F7B346-7E44-884B-B208-34553535058F}" destId="{E0640EEF-CCD0-A143-B7C0-98B8459BB784}" srcOrd="0" destOrd="0" presId="urn:microsoft.com/office/officeart/2005/8/layout/pyramid1"/>
    <dgm:cxn modelId="{46D4912C-7830-9547-AEDF-D900520E6F1A}" type="presOf" srcId="{13EE726E-487B-BC42-956A-027D42CABA5C}" destId="{FA4DB1DE-A406-3B45-877A-D855E498BDD6}" srcOrd="1" destOrd="0" presId="urn:microsoft.com/office/officeart/2005/8/layout/pyramid1"/>
    <dgm:cxn modelId="{4178185E-9538-0547-98BD-A530CB2F1DAC}" type="presOf" srcId="{13EE726E-487B-BC42-956A-027D42CABA5C}" destId="{10773469-3A0F-944C-A64E-5813C95065EA}" srcOrd="0" destOrd="0" presId="urn:microsoft.com/office/officeart/2005/8/layout/pyramid1"/>
    <dgm:cxn modelId="{9D33C196-5164-CC4F-B1E8-87B97FE06648}" type="presOf" srcId="{E63B5B2B-F6A6-8441-A576-D26F920DC37F}" destId="{6ECD5B3B-9384-5444-8A5D-3417A6E94D0F}" srcOrd="0" destOrd="0" presId="urn:microsoft.com/office/officeart/2005/8/layout/pyramid1"/>
    <dgm:cxn modelId="{CC249697-8844-2B42-88A9-22A59EC37AA4}" type="presOf" srcId="{7B85411E-E25C-6F42-91E4-53D6A772A7AE}" destId="{AC8E9D14-6819-8F4A-9C5D-059395C22341}" srcOrd="1" destOrd="0" presId="urn:microsoft.com/office/officeart/2005/8/layout/pyramid1"/>
    <dgm:cxn modelId="{70E05AA2-8852-724A-AC88-971615452AC0}" srcId="{E63B5B2B-F6A6-8441-A576-D26F920DC37F}" destId="{17F7B346-7E44-884B-B208-34553535058F}" srcOrd="5" destOrd="0" parTransId="{AE3C9A01-2803-544D-9237-2EC60AD9C246}" sibTransId="{E9E48421-DF2E-E243-AFA0-DCCF2D7A210A}"/>
    <dgm:cxn modelId="{E81B47A4-8275-714F-AAE4-11DDDFB37008}" srcId="{E63B5B2B-F6A6-8441-A576-D26F920DC37F}" destId="{761DA577-FE2E-1D4B-90D0-641EE07F9D88}" srcOrd="2" destOrd="0" parTransId="{233C13BD-E584-CC4A-841F-18ABEF05A60D}" sibTransId="{EE783346-9836-534D-84F2-4BD295C9BE78}"/>
    <dgm:cxn modelId="{394BB1A5-A348-6741-B1D1-1511E3546EEE}" type="presOf" srcId="{17F7B346-7E44-884B-B208-34553535058F}" destId="{DBA6EBB8-21A0-894A-BA2E-6E7C6406075C}" srcOrd="1" destOrd="0" presId="urn:microsoft.com/office/officeart/2005/8/layout/pyramid1"/>
    <dgm:cxn modelId="{48E423AD-18E3-5449-9DDC-353EF8464CCD}" type="presOf" srcId="{761DA577-FE2E-1D4B-90D0-641EE07F9D88}" destId="{49A2C099-09E7-5845-9B71-7892FA5F19FA}" srcOrd="0" destOrd="0" presId="urn:microsoft.com/office/officeart/2005/8/layout/pyramid1"/>
    <dgm:cxn modelId="{07103FB3-B31A-4949-B1AE-90FA3DB140AF}" type="presOf" srcId="{9070CC88-EB24-E342-9919-2FCA608334E5}" destId="{7D0C00B8-FBB5-E542-BB8C-D7C0963864DD}" srcOrd="0" destOrd="0" presId="urn:microsoft.com/office/officeart/2005/8/layout/pyramid1"/>
    <dgm:cxn modelId="{40220FB7-89F5-F447-AFAC-4208393A193C}" type="presOf" srcId="{761DA577-FE2E-1D4B-90D0-641EE07F9D88}" destId="{3E34D7F9-55F3-AE4B-82A2-173B2B147DA6}" srcOrd="1" destOrd="0" presId="urn:microsoft.com/office/officeart/2005/8/layout/pyramid1"/>
    <dgm:cxn modelId="{5956DCBB-16F7-5D44-958D-C05DEB8C222C}" srcId="{E63B5B2B-F6A6-8441-A576-D26F920DC37F}" destId="{9070CC88-EB24-E342-9919-2FCA608334E5}" srcOrd="4" destOrd="0" parTransId="{30E0EEE2-ED8D-344C-BEF1-43872E0C324F}" sibTransId="{2ECC5143-3180-3C4B-811C-998BB359243F}"/>
    <dgm:cxn modelId="{53F322BC-37DA-7D4A-9153-7D7FAE8A4959}" type="presOf" srcId="{487C6DDB-16EA-8048-89A6-EBE7F5139E87}" destId="{F18AD3D4-3EBF-6740-A7F5-A34CCB8DAF75}" srcOrd="0" destOrd="0" presId="urn:microsoft.com/office/officeart/2005/8/layout/pyramid1"/>
    <dgm:cxn modelId="{48C3A3BC-42BB-574B-B352-676F1D08287C}" srcId="{E63B5B2B-F6A6-8441-A576-D26F920DC37F}" destId="{13EE726E-487B-BC42-956A-027D42CABA5C}" srcOrd="3" destOrd="0" parTransId="{64E3511B-7E49-764F-99C6-260A3CE823FF}" sibTransId="{730F1F49-C290-164E-95BF-400B875FFE30}"/>
    <dgm:cxn modelId="{75B68CD2-F4CE-984E-AF23-770AB3E12A04}" type="presOf" srcId="{7B85411E-E25C-6F42-91E4-53D6A772A7AE}" destId="{E4AD5763-DCE8-8646-9423-0796D183EB64}" srcOrd="0" destOrd="0" presId="urn:microsoft.com/office/officeart/2005/8/layout/pyramid1"/>
    <dgm:cxn modelId="{FE5729D9-B480-4043-AF2B-FAAE076BAE54}" srcId="{E63B5B2B-F6A6-8441-A576-D26F920DC37F}" destId="{487C6DDB-16EA-8048-89A6-EBE7F5139E87}" srcOrd="0" destOrd="0" parTransId="{F4C6CB43-A4A1-B344-B75F-5C507D5AB346}" sibTransId="{B187C270-F206-EB47-969D-F237983DA29B}"/>
    <dgm:cxn modelId="{0F38DDDB-4936-6642-B107-CD0B73EB4D34}" type="presOf" srcId="{9070CC88-EB24-E342-9919-2FCA608334E5}" destId="{7F1E56D0-FCE2-0E43-AE50-B92A1C2A4023}" srcOrd="1" destOrd="0" presId="urn:microsoft.com/office/officeart/2005/8/layout/pyramid1"/>
    <dgm:cxn modelId="{F4BD41E2-66AF-FD41-B3E4-D1D9BA0E0489}" srcId="{E63B5B2B-F6A6-8441-A576-D26F920DC37F}" destId="{7B85411E-E25C-6F42-91E4-53D6A772A7AE}" srcOrd="1" destOrd="0" parTransId="{1F49EEF7-00DB-F24E-ABA1-76F8D1DAA17B}" sibTransId="{7E267195-F0D2-F446-B54C-EC6424F5757D}"/>
    <dgm:cxn modelId="{FECBA123-C91B-8B4D-BF4C-FB439FA2C695}" type="presParOf" srcId="{6ECD5B3B-9384-5444-8A5D-3417A6E94D0F}" destId="{4C6A5A9E-52EB-664C-8E84-0B6237493D5E}" srcOrd="0" destOrd="0" presId="urn:microsoft.com/office/officeart/2005/8/layout/pyramid1"/>
    <dgm:cxn modelId="{A0BCF445-F5D1-1B41-9D3D-253CA10CD8EC}" type="presParOf" srcId="{4C6A5A9E-52EB-664C-8E84-0B6237493D5E}" destId="{F18AD3D4-3EBF-6740-A7F5-A34CCB8DAF75}" srcOrd="0" destOrd="0" presId="urn:microsoft.com/office/officeart/2005/8/layout/pyramid1"/>
    <dgm:cxn modelId="{67E35574-273D-7E40-8030-619D24D72EFF}" type="presParOf" srcId="{4C6A5A9E-52EB-664C-8E84-0B6237493D5E}" destId="{6C68EA97-559F-5B4C-BAEF-7523CDE8859F}" srcOrd="1" destOrd="0" presId="urn:microsoft.com/office/officeart/2005/8/layout/pyramid1"/>
    <dgm:cxn modelId="{C4D48264-982B-F94F-905E-93A8BDBDB777}" type="presParOf" srcId="{6ECD5B3B-9384-5444-8A5D-3417A6E94D0F}" destId="{7D8399FB-5995-A348-BEB7-AC598E062549}" srcOrd="1" destOrd="0" presId="urn:microsoft.com/office/officeart/2005/8/layout/pyramid1"/>
    <dgm:cxn modelId="{FEE54F2C-1D91-C147-A432-936938169FC6}" type="presParOf" srcId="{7D8399FB-5995-A348-BEB7-AC598E062549}" destId="{E4AD5763-DCE8-8646-9423-0796D183EB64}" srcOrd="0" destOrd="0" presId="urn:microsoft.com/office/officeart/2005/8/layout/pyramid1"/>
    <dgm:cxn modelId="{6483BC9D-ED3C-F240-BF59-077192B5A631}" type="presParOf" srcId="{7D8399FB-5995-A348-BEB7-AC598E062549}" destId="{AC8E9D14-6819-8F4A-9C5D-059395C22341}" srcOrd="1" destOrd="0" presId="urn:microsoft.com/office/officeart/2005/8/layout/pyramid1"/>
    <dgm:cxn modelId="{0E246D9A-9336-9340-BBFD-C7D726AB2718}" type="presParOf" srcId="{6ECD5B3B-9384-5444-8A5D-3417A6E94D0F}" destId="{9E4AA830-91D0-0541-A272-2817ECCF0C25}" srcOrd="2" destOrd="0" presId="urn:microsoft.com/office/officeart/2005/8/layout/pyramid1"/>
    <dgm:cxn modelId="{C7856B67-25F0-9943-9476-A748DB803868}" type="presParOf" srcId="{9E4AA830-91D0-0541-A272-2817ECCF0C25}" destId="{49A2C099-09E7-5845-9B71-7892FA5F19FA}" srcOrd="0" destOrd="0" presId="urn:microsoft.com/office/officeart/2005/8/layout/pyramid1"/>
    <dgm:cxn modelId="{9D0C15BB-610E-6E4B-AC15-CA023C31375D}" type="presParOf" srcId="{9E4AA830-91D0-0541-A272-2817ECCF0C25}" destId="{3E34D7F9-55F3-AE4B-82A2-173B2B147DA6}" srcOrd="1" destOrd="0" presId="urn:microsoft.com/office/officeart/2005/8/layout/pyramid1"/>
    <dgm:cxn modelId="{039CB13C-FA33-414A-952A-5C5BB0D944CE}" type="presParOf" srcId="{6ECD5B3B-9384-5444-8A5D-3417A6E94D0F}" destId="{3F559EEF-40ED-164D-BA25-7684CFE7966F}" srcOrd="3" destOrd="0" presId="urn:microsoft.com/office/officeart/2005/8/layout/pyramid1"/>
    <dgm:cxn modelId="{C5C9B4C8-0856-2D41-990E-6B86989ECA1A}" type="presParOf" srcId="{3F559EEF-40ED-164D-BA25-7684CFE7966F}" destId="{10773469-3A0F-944C-A64E-5813C95065EA}" srcOrd="0" destOrd="0" presId="urn:microsoft.com/office/officeart/2005/8/layout/pyramid1"/>
    <dgm:cxn modelId="{FAB375E3-A609-7240-98E6-48CE56BBBBD4}" type="presParOf" srcId="{3F559EEF-40ED-164D-BA25-7684CFE7966F}" destId="{FA4DB1DE-A406-3B45-877A-D855E498BDD6}" srcOrd="1" destOrd="0" presId="urn:microsoft.com/office/officeart/2005/8/layout/pyramid1"/>
    <dgm:cxn modelId="{90D54F32-9252-D648-9338-1AFB068038FD}" type="presParOf" srcId="{6ECD5B3B-9384-5444-8A5D-3417A6E94D0F}" destId="{6751D3CF-4B1F-6745-90AB-D68983DE85B9}" srcOrd="4" destOrd="0" presId="urn:microsoft.com/office/officeart/2005/8/layout/pyramid1"/>
    <dgm:cxn modelId="{4777B3F6-D00F-054D-BA89-046D451C66AA}" type="presParOf" srcId="{6751D3CF-4B1F-6745-90AB-D68983DE85B9}" destId="{7D0C00B8-FBB5-E542-BB8C-D7C0963864DD}" srcOrd="0" destOrd="0" presId="urn:microsoft.com/office/officeart/2005/8/layout/pyramid1"/>
    <dgm:cxn modelId="{CCEA2522-52CB-F543-BC4E-25FC3F1C0F70}" type="presParOf" srcId="{6751D3CF-4B1F-6745-90AB-D68983DE85B9}" destId="{7F1E56D0-FCE2-0E43-AE50-B92A1C2A4023}" srcOrd="1" destOrd="0" presId="urn:microsoft.com/office/officeart/2005/8/layout/pyramid1"/>
    <dgm:cxn modelId="{489C8C7A-65A1-A548-8471-CF5535921105}" type="presParOf" srcId="{6ECD5B3B-9384-5444-8A5D-3417A6E94D0F}" destId="{D8AD44FA-A843-7B4C-B095-72629FE63ABF}" srcOrd="5" destOrd="0" presId="urn:microsoft.com/office/officeart/2005/8/layout/pyramid1"/>
    <dgm:cxn modelId="{814440EC-0796-1648-92F5-15EDD6CE0D54}" type="presParOf" srcId="{D8AD44FA-A843-7B4C-B095-72629FE63ABF}" destId="{E0640EEF-CCD0-A143-B7C0-98B8459BB784}" srcOrd="0" destOrd="0" presId="urn:microsoft.com/office/officeart/2005/8/layout/pyramid1"/>
    <dgm:cxn modelId="{EC2BFBA6-342A-5144-96EE-7F0F5746A0FD}" type="presParOf" srcId="{D8AD44FA-A843-7B4C-B095-72629FE63ABF}" destId="{DBA6EBB8-21A0-894A-BA2E-6E7C6406075C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63B5B2B-F6A6-8441-A576-D26F920DC37F}" type="doc">
      <dgm:prSet loTypeId="urn:microsoft.com/office/officeart/2005/8/layout/pyramid1" loCatId="" qsTypeId="urn:microsoft.com/office/officeart/2005/8/quickstyle/simple4" qsCatId="simple" csTypeId="urn:microsoft.com/office/officeart/2005/8/colors/colorful3" csCatId="colorful" phldr="1"/>
      <dgm:spPr/>
    </dgm:pt>
    <dgm:pt modelId="{7B85411E-E25C-6F42-91E4-53D6A772A7AE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1200" dirty="0"/>
            <a:t>Reduction</a:t>
          </a:r>
        </a:p>
      </dgm:t>
    </dgm:pt>
    <dgm:pt modelId="{1F49EEF7-00DB-F24E-ABA1-76F8D1DAA17B}" type="parTrans" cxnId="{F4BD41E2-66AF-FD41-B3E4-D1D9BA0E0489}">
      <dgm:prSet/>
      <dgm:spPr/>
      <dgm:t>
        <a:bodyPr/>
        <a:lstStyle/>
        <a:p>
          <a:endParaRPr lang="en-US" sz="1200"/>
        </a:p>
      </dgm:t>
    </dgm:pt>
    <dgm:pt modelId="{7E267195-F0D2-F446-B54C-EC6424F5757D}" type="sibTrans" cxnId="{F4BD41E2-66AF-FD41-B3E4-D1D9BA0E0489}">
      <dgm:prSet/>
      <dgm:spPr/>
      <dgm:t>
        <a:bodyPr/>
        <a:lstStyle/>
        <a:p>
          <a:endParaRPr lang="en-US" sz="1200"/>
        </a:p>
      </dgm:t>
    </dgm:pt>
    <dgm:pt modelId="{761DA577-FE2E-1D4B-90D0-641EE07F9D88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1200" dirty="0"/>
            <a:t>Reuse</a:t>
          </a:r>
        </a:p>
      </dgm:t>
    </dgm:pt>
    <dgm:pt modelId="{233C13BD-E584-CC4A-841F-18ABEF05A60D}" type="parTrans" cxnId="{E81B47A4-8275-714F-AAE4-11DDDFB37008}">
      <dgm:prSet/>
      <dgm:spPr/>
      <dgm:t>
        <a:bodyPr/>
        <a:lstStyle/>
        <a:p>
          <a:endParaRPr lang="en-US" sz="1200"/>
        </a:p>
      </dgm:t>
    </dgm:pt>
    <dgm:pt modelId="{EE783346-9836-534D-84F2-4BD295C9BE78}" type="sibTrans" cxnId="{E81B47A4-8275-714F-AAE4-11DDDFB37008}">
      <dgm:prSet/>
      <dgm:spPr/>
      <dgm:t>
        <a:bodyPr/>
        <a:lstStyle/>
        <a:p>
          <a:endParaRPr lang="en-US" sz="1200"/>
        </a:p>
      </dgm:t>
    </dgm:pt>
    <dgm:pt modelId="{13EE726E-487B-BC42-956A-027D42CABA5C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1200"/>
            <a:t>Recycling</a:t>
          </a:r>
          <a:endParaRPr lang="en-US" sz="1200" dirty="0"/>
        </a:p>
      </dgm:t>
    </dgm:pt>
    <dgm:pt modelId="{64E3511B-7E49-764F-99C6-260A3CE823FF}" type="parTrans" cxnId="{48C3A3BC-42BB-574B-B352-676F1D08287C}">
      <dgm:prSet/>
      <dgm:spPr/>
      <dgm:t>
        <a:bodyPr/>
        <a:lstStyle/>
        <a:p>
          <a:endParaRPr lang="en-US" sz="1200"/>
        </a:p>
      </dgm:t>
    </dgm:pt>
    <dgm:pt modelId="{730F1F49-C290-164E-95BF-400B875FFE30}" type="sibTrans" cxnId="{48C3A3BC-42BB-574B-B352-676F1D08287C}">
      <dgm:prSet/>
      <dgm:spPr/>
      <dgm:t>
        <a:bodyPr/>
        <a:lstStyle/>
        <a:p>
          <a:endParaRPr lang="en-US" sz="1200"/>
        </a:p>
      </dgm:t>
    </dgm:pt>
    <dgm:pt modelId="{9070CC88-EB24-E342-9919-2FCA608334E5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200"/>
            <a:t>Energy recovery</a:t>
          </a:r>
          <a:endParaRPr lang="en-US" sz="1200" dirty="0"/>
        </a:p>
      </dgm:t>
    </dgm:pt>
    <dgm:pt modelId="{30E0EEE2-ED8D-344C-BEF1-43872E0C324F}" type="parTrans" cxnId="{5956DCBB-16F7-5D44-958D-C05DEB8C222C}">
      <dgm:prSet/>
      <dgm:spPr/>
      <dgm:t>
        <a:bodyPr/>
        <a:lstStyle/>
        <a:p>
          <a:endParaRPr lang="en-US" sz="1200"/>
        </a:p>
      </dgm:t>
    </dgm:pt>
    <dgm:pt modelId="{2ECC5143-3180-3C4B-811C-998BB359243F}" type="sibTrans" cxnId="{5956DCBB-16F7-5D44-958D-C05DEB8C222C}">
      <dgm:prSet/>
      <dgm:spPr/>
      <dgm:t>
        <a:bodyPr/>
        <a:lstStyle/>
        <a:p>
          <a:endParaRPr lang="en-US" sz="1200"/>
        </a:p>
      </dgm:t>
    </dgm:pt>
    <dgm:pt modelId="{17F7B346-7E44-884B-B208-34553535058F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200" dirty="0"/>
            <a:t>Disposal</a:t>
          </a:r>
        </a:p>
      </dgm:t>
    </dgm:pt>
    <dgm:pt modelId="{AE3C9A01-2803-544D-9237-2EC60AD9C246}" type="parTrans" cxnId="{70E05AA2-8852-724A-AC88-971615452AC0}">
      <dgm:prSet/>
      <dgm:spPr/>
      <dgm:t>
        <a:bodyPr/>
        <a:lstStyle/>
        <a:p>
          <a:endParaRPr lang="en-US" sz="1200"/>
        </a:p>
      </dgm:t>
    </dgm:pt>
    <dgm:pt modelId="{E9E48421-DF2E-E243-AFA0-DCCF2D7A210A}" type="sibTrans" cxnId="{70E05AA2-8852-724A-AC88-971615452AC0}">
      <dgm:prSet/>
      <dgm:spPr/>
      <dgm:t>
        <a:bodyPr/>
        <a:lstStyle/>
        <a:p>
          <a:endParaRPr lang="en-US" sz="1200"/>
        </a:p>
      </dgm:t>
    </dgm:pt>
    <dgm:pt modelId="{487C6DDB-16EA-8048-89A6-EBE7F5139E87}">
      <dgm:prSet phldrT="[Text]" custT="1"/>
      <dgm:spPr>
        <a:solidFill>
          <a:schemeClr val="accent6"/>
        </a:solidFill>
      </dgm:spPr>
      <dgm:t>
        <a:bodyPr/>
        <a:lstStyle/>
        <a:p>
          <a:endParaRPr lang="en-US" sz="1200" dirty="0"/>
        </a:p>
      </dgm:t>
    </dgm:pt>
    <dgm:pt modelId="{B187C270-F206-EB47-969D-F237983DA29B}" type="sibTrans" cxnId="{FE5729D9-B480-4043-AF2B-FAAE076BAE54}">
      <dgm:prSet/>
      <dgm:spPr/>
      <dgm:t>
        <a:bodyPr/>
        <a:lstStyle/>
        <a:p>
          <a:endParaRPr lang="en-US" sz="1200"/>
        </a:p>
      </dgm:t>
    </dgm:pt>
    <dgm:pt modelId="{F4C6CB43-A4A1-B344-B75F-5C507D5AB346}" type="parTrans" cxnId="{FE5729D9-B480-4043-AF2B-FAAE076BAE54}">
      <dgm:prSet/>
      <dgm:spPr/>
      <dgm:t>
        <a:bodyPr/>
        <a:lstStyle/>
        <a:p>
          <a:endParaRPr lang="en-US" sz="1200"/>
        </a:p>
      </dgm:t>
    </dgm:pt>
    <dgm:pt modelId="{6ECD5B3B-9384-5444-8A5D-3417A6E94D0F}" type="pres">
      <dgm:prSet presAssocID="{E63B5B2B-F6A6-8441-A576-D26F920DC37F}" presName="Name0" presStyleCnt="0">
        <dgm:presLayoutVars>
          <dgm:dir/>
          <dgm:animLvl val="lvl"/>
          <dgm:resizeHandles val="exact"/>
        </dgm:presLayoutVars>
      </dgm:prSet>
      <dgm:spPr/>
    </dgm:pt>
    <dgm:pt modelId="{4C6A5A9E-52EB-664C-8E84-0B6237493D5E}" type="pres">
      <dgm:prSet presAssocID="{487C6DDB-16EA-8048-89A6-EBE7F5139E87}" presName="Name8" presStyleCnt="0"/>
      <dgm:spPr/>
    </dgm:pt>
    <dgm:pt modelId="{F18AD3D4-3EBF-6740-A7F5-A34CCB8DAF75}" type="pres">
      <dgm:prSet presAssocID="{487C6DDB-16EA-8048-89A6-EBE7F5139E87}" presName="level" presStyleLbl="node1" presStyleIdx="0" presStyleCnt="6" custLinFactNeighborY="0">
        <dgm:presLayoutVars>
          <dgm:chMax val="1"/>
          <dgm:bulletEnabled val="1"/>
        </dgm:presLayoutVars>
      </dgm:prSet>
      <dgm:spPr/>
    </dgm:pt>
    <dgm:pt modelId="{6C68EA97-559F-5B4C-BAEF-7523CDE8859F}" type="pres">
      <dgm:prSet presAssocID="{487C6DDB-16EA-8048-89A6-EBE7F5139E8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D8399FB-5995-A348-BEB7-AC598E062549}" type="pres">
      <dgm:prSet presAssocID="{7B85411E-E25C-6F42-91E4-53D6A772A7AE}" presName="Name8" presStyleCnt="0"/>
      <dgm:spPr/>
    </dgm:pt>
    <dgm:pt modelId="{E4AD5763-DCE8-8646-9423-0796D183EB64}" type="pres">
      <dgm:prSet presAssocID="{7B85411E-E25C-6F42-91E4-53D6A772A7AE}" presName="level" presStyleLbl="node1" presStyleIdx="1" presStyleCnt="6">
        <dgm:presLayoutVars>
          <dgm:chMax val="1"/>
          <dgm:bulletEnabled val="1"/>
        </dgm:presLayoutVars>
      </dgm:prSet>
      <dgm:spPr/>
    </dgm:pt>
    <dgm:pt modelId="{AC8E9D14-6819-8F4A-9C5D-059395C22341}" type="pres">
      <dgm:prSet presAssocID="{7B85411E-E25C-6F42-91E4-53D6A772A7A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E4AA830-91D0-0541-A272-2817ECCF0C25}" type="pres">
      <dgm:prSet presAssocID="{761DA577-FE2E-1D4B-90D0-641EE07F9D88}" presName="Name8" presStyleCnt="0"/>
      <dgm:spPr/>
    </dgm:pt>
    <dgm:pt modelId="{49A2C099-09E7-5845-9B71-7892FA5F19FA}" type="pres">
      <dgm:prSet presAssocID="{761DA577-FE2E-1D4B-90D0-641EE07F9D88}" presName="level" presStyleLbl="node1" presStyleIdx="2" presStyleCnt="6">
        <dgm:presLayoutVars>
          <dgm:chMax val="1"/>
          <dgm:bulletEnabled val="1"/>
        </dgm:presLayoutVars>
      </dgm:prSet>
      <dgm:spPr/>
    </dgm:pt>
    <dgm:pt modelId="{3E34D7F9-55F3-AE4B-82A2-173B2B147DA6}" type="pres">
      <dgm:prSet presAssocID="{761DA577-FE2E-1D4B-90D0-641EE07F9D8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F559EEF-40ED-164D-BA25-7684CFE7966F}" type="pres">
      <dgm:prSet presAssocID="{13EE726E-487B-BC42-956A-027D42CABA5C}" presName="Name8" presStyleCnt="0"/>
      <dgm:spPr/>
    </dgm:pt>
    <dgm:pt modelId="{10773469-3A0F-944C-A64E-5813C95065EA}" type="pres">
      <dgm:prSet presAssocID="{13EE726E-487B-BC42-956A-027D42CABA5C}" presName="level" presStyleLbl="node1" presStyleIdx="3" presStyleCnt="6">
        <dgm:presLayoutVars>
          <dgm:chMax val="1"/>
          <dgm:bulletEnabled val="1"/>
        </dgm:presLayoutVars>
      </dgm:prSet>
      <dgm:spPr/>
    </dgm:pt>
    <dgm:pt modelId="{FA4DB1DE-A406-3B45-877A-D855E498BDD6}" type="pres">
      <dgm:prSet presAssocID="{13EE726E-487B-BC42-956A-027D42CABA5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751D3CF-4B1F-6745-90AB-D68983DE85B9}" type="pres">
      <dgm:prSet presAssocID="{9070CC88-EB24-E342-9919-2FCA608334E5}" presName="Name8" presStyleCnt="0"/>
      <dgm:spPr/>
    </dgm:pt>
    <dgm:pt modelId="{7D0C00B8-FBB5-E542-BB8C-D7C0963864DD}" type="pres">
      <dgm:prSet presAssocID="{9070CC88-EB24-E342-9919-2FCA608334E5}" presName="level" presStyleLbl="node1" presStyleIdx="4" presStyleCnt="6">
        <dgm:presLayoutVars>
          <dgm:chMax val="1"/>
          <dgm:bulletEnabled val="1"/>
        </dgm:presLayoutVars>
      </dgm:prSet>
      <dgm:spPr/>
    </dgm:pt>
    <dgm:pt modelId="{7F1E56D0-FCE2-0E43-AE50-B92A1C2A4023}" type="pres">
      <dgm:prSet presAssocID="{9070CC88-EB24-E342-9919-2FCA608334E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8AD44FA-A843-7B4C-B095-72629FE63ABF}" type="pres">
      <dgm:prSet presAssocID="{17F7B346-7E44-884B-B208-34553535058F}" presName="Name8" presStyleCnt="0"/>
      <dgm:spPr/>
    </dgm:pt>
    <dgm:pt modelId="{E0640EEF-CCD0-A143-B7C0-98B8459BB784}" type="pres">
      <dgm:prSet presAssocID="{17F7B346-7E44-884B-B208-34553535058F}" presName="level" presStyleLbl="node1" presStyleIdx="5" presStyleCnt="6">
        <dgm:presLayoutVars>
          <dgm:chMax val="1"/>
          <dgm:bulletEnabled val="1"/>
        </dgm:presLayoutVars>
      </dgm:prSet>
      <dgm:spPr/>
    </dgm:pt>
    <dgm:pt modelId="{DBA6EBB8-21A0-894A-BA2E-6E7C6406075C}" type="pres">
      <dgm:prSet presAssocID="{17F7B346-7E44-884B-B208-34553535058F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D256FA1F-3155-6149-9200-843C7A0C4C1E}" type="presOf" srcId="{487C6DDB-16EA-8048-89A6-EBE7F5139E87}" destId="{6C68EA97-559F-5B4C-BAEF-7523CDE8859F}" srcOrd="1" destOrd="0" presId="urn:microsoft.com/office/officeart/2005/8/layout/pyramid1"/>
    <dgm:cxn modelId="{CF21072C-575D-2F4E-93E4-CEDCCDBF386D}" type="presOf" srcId="{17F7B346-7E44-884B-B208-34553535058F}" destId="{E0640EEF-CCD0-A143-B7C0-98B8459BB784}" srcOrd="0" destOrd="0" presId="urn:microsoft.com/office/officeart/2005/8/layout/pyramid1"/>
    <dgm:cxn modelId="{46D4912C-7830-9547-AEDF-D900520E6F1A}" type="presOf" srcId="{13EE726E-487B-BC42-956A-027D42CABA5C}" destId="{FA4DB1DE-A406-3B45-877A-D855E498BDD6}" srcOrd="1" destOrd="0" presId="urn:microsoft.com/office/officeart/2005/8/layout/pyramid1"/>
    <dgm:cxn modelId="{4178185E-9538-0547-98BD-A530CB2F1DAC}" type="presOf" srcId="{13EE726E-487B-BC42-956A-027D42CABA5C}" destId="{10773469-3A0F-944C-A64E-5813C95065EA}" srcOrd="0" destOrd="0" presId="urn:microsoft.com/office/officeart/2005/8/layout/pyramid1"/>
    <dgm:cxn modelId="{9D33C196-5164-CC4F-B1E8-87B97FE06648}" type="presOf" srcId="{E63B5B2B-F6A6-8441-A576-D26F920DC37F}" destId="{6ECD5B3B-9384-5444-8A5D-3417A6E94D0F}" srcOrd="0" destOrd="0" presId="urn:microsoft.com/office/officeart/2005/8/layout/pyramid1"/>
    <dgm:cxn modelId="{CC249697-8844-2B42-88A9-22A59EC37AA4}" type="presOf" srcId="{7B85411E-E25C-6F42-91E4-53D6A772A7AE}" destId="{AC8E9D14-6819-8F4A-9C5D-059395C22341}" srcOrd="1" destOrd="0" presId="urn:microsoft.com/office/officeart/2005/8/layout/pyramid1"/>
    <dgm:cxn modelId="{70E05AA2-8852-724A-AC88-971615452AC0}" srcId="{E63B5B2B-F6A6-8441-A576-D26F920DC37F}" destId="{17F7B346-7E44-884B-B208-34553535058F}" srcOrd="5" destOrd="0" parTransId="{AE3C9A01-2803-544D-9237-2EC60AD9C246}" sibTransId="{E9E48421-DF2E-E243-AFA0-DCCF2D7A210A}"/>
    <dgm:cxn modelId="{E81B47A4-8275-714F-AAE4-11DDDFB37008}" srcId="{E63B5B2B-F6A6-8441-A576-D26F920DC37F}" destId="{761DA577-FE2E-1D4B-90D0-641EE07F9D88}" srcOrd="2" destOrd="0" parTransId="{233C13BD-E584-CC4A-841F-18ABEF05A60D}" sibTransId="{EE783346-9836-534D-84F2-4BD295C9BE78}"/>
    <dgm:cxn modelId="{394BB1A5-A348-6741-B1D1-1511E3546EEE}" type="presOf" srcId="{17F7B346-7E44-884B-B208-34553535058F}" destId="{DBA6EBB8-21A0-894A-BA2E-6E7C6406075C}" srcOrd="1" destOrd="0" presId="urn:microsoft.com/office/officeart/2005/8/layout/pyramid1"/>
    <dgm:cxn modelId="{48E423AD-18E3-5449-9DDC-353EF8464CCD}" type="presOf" srcId="{761DA577-FE2E-1D4B-90D0-641EE07F9D88}" destId="{49A2C099-09E7-5845-9B71-7892FA5F19FA}" srcOrd="0" destOrd="0" presId="urn:microsoft.com/office/officeart/2005/8/layout/pyramid1"/>
    <dgm:cxn modelId="{07103FB3-B31A-4949-B1AE-90FA3DB140AF}" type="presOf" srcId="{9070CC88-EB24-E342-9919-2FCA608334E5}" destId="{7D0C00B8-FBB5-E542-BB8C-D7C0963864DD}" srcOrd="0" destOrd="0" presId="urn:microsoft.com/office/officeart/2005/8/layout/pyramid1"/>
    <dgm:cxn modelId="{40220FB7-89F5-F447-AFAC-4208393A193C}" type="presOf" srcId="{761DA577-FE2E-1D4B-90D0-641EE07F9D88}" destId="{3E34D7F9-55F3-AE4B-82A2-173B2B147DA6}" srcOrd="1" destOrd="0" presId="urn:microsoft.com/office/officeart/2005/8/layout/pyramid1"/>
    <dgm:cxn modelId="{5956DCBB-16F7-5D44-958D-C05DEB8C222C}" srcId="{E63B5B2B-F6A6-8441-A576-D26F920DC37F}" destId="{9070CC88-EB24-E342-9919-2FCA608334E5}" srcOrd="4" destOrd="0" parTransId="{30E0EEE2-ED8D-344C-BEF1-43872E0C324F}" sibTransId="{2ECC5143-3180-3C4B-811C-998BB359243F}"/>
    <dgm:cxn modelId="{53F322BC-37DA-7D4A-9153-7D7FAE8A4959}" type="presOf" srcId="{487C6DDB-16EA-8048-89A6-EBE7F5139E87}" destId="{F18AD3D4-3EBF-6740-A7F5-A34CCB8DAF75}" srcOrd="0" destOrd="0" presId="urn:microsoft.com/office/officeart/2005/8/layout/pyramid1"/>
    <dgm:cxn modelId="{48C3A3BC-42BB-574B-B352-676F1D08287C}" srcId="{E63B5B2B-F6A6-8441-A576-D26F920DC37F}" destId="{13EE726E-487B-BC42-956A-027D42CABA5C}" srcOrd="3" destOrd="0" parTransId="{64E3511B-7E49-764F-99C6-260A3CE823FF}" sibTransId="{730F1F49-C290-164E-95BF-400B875FFE30}"/>
    <dgm:cxn modelId="{75B68CD2-F4CE-984E-AF23-770AB3E12A04}" type="presOf" srcId="{7B85411E-E25C-6F42-91E4-53D6A772A7AE}" destId="{E4AD5763-DCE8-8646-9423-0796D183EB64}" srcOrd="0" destOrd="0" presId="urn:microsoft.com/office/officeart/2005/8/layout/pyramid1"/>
    <dgm:cxn modelId="{FE5729D9-B480-4043-AF2B-FAAE076BAE54}" srcId="{E63B5B2B-F6A6-8441-A576-D26F920DC37F}" destId="{487C6DDB-16EA-8048-89A6-EBE7F5139E87}" srcOrd="0" destOrd="0" parTransId="{F4C6CB43-A4A1-B344-B75F-5C507D5AB346}" sibTransId="{B187C270-F206-EB47-969D-F237983DA29B}"/>
    <dgm:cxn modelId="{0F38DDDB-4936-6642-B107-CD0B73EB4D34}" type="presOf" srcId="{9070CC88-EB24-E342-9919-2FCA608334E5}" destId="{7F1E56D0-FCE2-0E43-AE50-B92A1C2A4023}" srcOrd="1" destOrd="0" presId="urn:microsoft.com/office/officeart/2005/8/layout/pyramid1"/>
    <dgm:cxn modelId="{F4BD41E2-66AF-FD41-B3E4-D1D9BA0E0489}" srcId="{E63B5B2B-F6A6-8441-A576-D26F920DC37F}" destId="{7B85411E-E25C-6F42-91E4-53D6A772A7AE}" srcOrd="1" destOrd="0" parTransId="{1F49EEF7-00DB-F24E-ABA1-76F8D1DAA17B}" sibTransId="{7E267195-F0D2-F446-B54C-EC6424F5757D}"/>
    <dgm:cxn modelId="{FECBA123-C91B-8B4D-BF4C-FB439FA2C695}" type="presParOf" srcId="{6ECD5B3B-9384-5444-8A5D-3417A6E94D0F}" destId="{4C6A5A9E-52EB-664C-8E84-0B6237493D5E}" srcOrd="0" destOrd="0" presId="urn:microsoft.com/office/officeart/2005/8/layout/pyramid1"/>
    <dgm:cxn modelId="{A0BCF445-F5D1-1B41-9D3D-253CA10CD8EC}" type="presParOf" srcId="{4C6A5A9E-52EB-664C-8E84-0B6237493D5E}" destId="{F18AD3D4-3EBF-6740-A7F5-A34CCB8DAF75}" srcOrd="0" destOrd="0" presId="urn:microsoft.com/office/officeart/2005/8/layout/pyramid1"/>
    <dgm:cxn modelId="{67E35574-273D-7E40-8030-619D24D72EFF}" type="presParOf" srcId="{4C6A5A9E-52EB-664C-8E84-0B6237493D5E}" destId="{6C68EA97-559F-5B4C-BAEF-7523CDE8859F}" srcOrd="1" destOrd="0" presId="urn:microsoft.com/office/officeart/2005/8/layout/pyramid1"/>
    <dgm:cxn modelId="{C4D48264-982B-F94F-905E-93A8BDBDB777}" type="presParOf" srcId="{6ECD5B3B-9384-5444-8A5D-3417A6E94D0F}" destId="{7D8399FB-5995-A348-BEB7-AC598E062549}" srcOrd="1" destOrd="0" presId="urn:microsoft.com/office/officeart/2005/8/layout/pyramid1"/>
    <dgm:cxn modelId="{FEE54F2C-1D91-C147-A432-936938169FC6}" type="presParOf" srcId="{7D8399FB-5995-A348-BEB7-AC598E062549}" destId="{E4AD5763-DCE8-8646-9423-0796D183EB64}" srcOrd="0" destOrd="0" presId="urn:microsoft.com/office/officeart/2005/8/layout/pyramid1"/>
    <dgm:cxn modelId="{6483BC9D-ED3C-F240-BF59-077192B5A631}" type="presParOf" srcId="{7D8399FB-5995-A348-BEB7-AC598E062549}" destId="{AC8E9D14-6819-8F4A-9C5D-059395C22341}" srcOrd="1" destOrd="0" presId="urn:microsoft.com/office/officeart/2005/8/layout/pyramid1"/>
    <dgm:cxn modelId="{0E246D9A-9336-9340-BBFD-C7D726AB2718}" type="presParOf" srcId="{6ECD5B3B-9384-5444-8A5D-3417A6E94D0F}" destId="{9E4AA830-91D0-0541-A272-2817ECCF0C25}" srcOrd="2" destOrd="0" presId="urn:microsoft.com/office/officeart/2005/8/layout/pyramid1"/>
    <dgm:cxn modelId="{C7856B67-25F0-9943-9476-A748DB803868}" type="presParOf" srcId="{9E4AA830-91D0-0541-A272-2817ECCF0C25}" destId="{49A2C099-09E7-5845-9B71-7892FA5F19FA}" srcOrd="0" destOrd="0" presId="urn:microsoft.com/office/officeart/2005/8/layout/pyramid1"/>
    <dgm:cxn modelId="{9D0C15BB-610E-6E4B-AC15-CA023C31375D}" type="presParOf" srcId="{9E4AA830-91D0-0541-A272-2817ECCF0C25}" destId="{3E34D7F9-55F3-AE4B-82A2-173B2B147DA6}" srcOrd="1" destOrd="0" presId="urn:microsoft.com/office/officeart/2005/8/layout/pyramid1"/>
    <dgm:cxn modelId="{039CB13C-FA33-414A-952A-5C5BB0D944CE}" type="presParOf" srcId="{6ECD5B3B-9384-5444-8A5D-3417A6E94D0F}" destId="{3F559EEF-40ED-164D-BA25-7684CFE7966F}" srcOrd="3" destOrd="0" presId="urn:microsoft.com/office/officeart/2005/8/layout/pyramid1"/>
    <dgm:cxn modelId="{C5C9B4C8-0856-2D41-990E-6B86989ECA1A}" type="presParOf" srcId="{3F559EEF-40ED-164D-BA25-7684CFE7966F}" destId="{10773469-3A0F-944C-A64E-5813C95065EA}" srcOrd="0" destOrd="0" presId="urn:microsoft.com/office/officeart/2005/8/layout/pyramid1"/>
    <dgm:cxn modelId="{FAB375E3-A609-7240-98E6-48CE56BBBBD4}" type="presParOf" srcId="{3F559EEF-40ED-164D-BA25-7684CFE7966F}" destId="{FA4DB1DE-A406-3B45-877A-D855E498BDD6}" srcOrd="1" destOrd="0" presId="urn:microsoft.com/office/officeart/2005/8/layout/pyramid1"/>
    <dgm:cxn modelId="{90D54F32-9252-D648-9338-1AFB068038FD}" type="presParOf" srcId="{6ECD5B3B-9384-5444-8A5D-3417A6E94D0F}" destId="{6751D3CF-4B1F-6745-90AB-D68983DE85B9}" srcOrd="4" destOrd="0" presId="urn:microsoft.com/office/officeart/2005/8/layout/pyramid1"/>
    <dgm:cxn modelId="{4777B3F6-D00F-054D-BA89-046D451C66AA}" type="presParOf" srcId="{6751D3CF-4B1F-6745-90AB-D68983DE85B9}" destId="{7D0C00B8-FBB5-E542-BB8C-D7C0963864DD}" srcOrd="0" destOrd="0" presId="urn:microsoft.com/office/officeart/2005/8/layout/pyramid1"/>
    <dgm:cxn modelId="{CCEA2522-52CB-F543-BC4E-25FC3F1C0F70}" type="presParOf" srcId="{6751D3CF-4B1F-6745-90AB-D68983DE85B9}" destId="{7F1E56D0-FCE2-0E43-AE50-B92A1C2A4023}" srcOrd="1" destOrd="0" presId="urn:microsoft.com/office/officeart/2005/8/layout/pyramid1"/>
    <dgm:cxn modelId="{489C8C7A-65A1-A548-8471-CF5535921105}" type="presParOf" srcId="{6ECD5B3B-9384-5444-8A5D-3417A6E94D0F}" destId="{D8AD44FA-A843-7B4C-B095-72629FE63ABF}" srcOrd="5" destOrd="0" presId="urn:microsoft.com/office/officeart/2005/8/layout/pyramid1"/>
    <dgm:cxn modelId="{814440EC-0796-1648-92F5-15EDD6CE0D54}" type="presParOf" srcId="{D8AD44FA-A843-7B4C-B095-72629FE63ABF}" destId="{E0640EEF-CCD0-A143-B7C0-98B8459BB784}" srcOrd="0" destOrd="0" presId="urn:microsoft.com/office/officeart/2005/8/layout/pyramid1"/>
    <dgm:cxn modelId="{EC2BFBA6-342A-5144-96EE-7F0F5746A0FD}" type="presParOf" srcId="{D8AD44FA-A843-7B4C-B095-72629FE63ABF}" destId="{DBA6EBB8-21A0-894A-BA2E-6E7C6406075C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63B5B2B-F6A6-8441-A576-D26F920DC37F}" type="doc">
      <dgm:prSet loTypeId="urn:microsoft.com/office/officeart/2005/8/layout/pyramid1" loCatId="" qsTypeId="urn:microsoft.com/office/officeart/2005/8/quickstyle/simple4" qsCatId="simple" csTypeId="urn:microsoft.com/office/officeart/2005/8/colors/colorful3" csCatId="colorful" phldr="1"/>
      <dgm:spPr/>
    </dgm:pt>
    <dgm:pt modelId="{7B85411E-E25C-6F42-91E4-53D6A772A7AE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1200" dirty="0"/>
            <a:t>Reduction</a:t>
          </a:r>
        </a:p>
      </dgm:t>
    </dgm:pt>
    <dgm:pt modelId="{1F49EEF7-00DB-F24E-ABA1-76F8D1DAA17B}" type="parTrans" cxnId="{F4BD41E2-66AF-FD41-B3E4-D1D9BA0E0489}">
      <dgm:prSet/>
      <dgm:spPr/>
      <dgm:t>
        <a:bodyPr/>
        <a:lstStyle/>
        <a:p>
          <a:endParaRPr lang="en-US" sz="1200"/>
        </a:p>
      </dgm:t>
    </dgm:pt>
    <dgm:pt modelId="{7E267195-F0D2-F446-B54C-EC6424F5757D}" type="sibTrans" cxnId="{F4BD41E2-66AF-FD41-B3E4-D1D9BA0E0489}">
      <dgm:prSet/>
      <dgm:spPr/>
      <dgm:t>
        <a:bodyPr/>
        <a:lstStyle/>
        <a:p>
          <a:endParaRPr lang="en-US" sz="1200"/>
        </a:p>
      </dgm:t>
    </dgm:pt>
    <dgm:pt modelId="{761DA577-FE2E-1D4B-90D0-641EE07F9D88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1200" dirty="0"/>
            <a:t>Reuse</a:t>
          </a:r>
        </a:p>
      </dgm:t>
    </dgm:pt>
    <dgm:pt modelId="{233C13BD-E584-CC4A-841F-18ABEF05A60D}" type="parTrans" cxnId="{E81B47A4-8275-714F-AAE4-11DDDFB37008}">
      <dgm:prSet/>
      <dgm:spPr/>
      <dgm:t>
        <a:bodyPr/>
        <a:lstStyle/>
        <a:p>
          <a:endParaRPr lang="en-US" sz="1200"/>
        </a:p>
      </dgm:t>
    </dgm:pt>
    <dgm:pt modelId="{EE783346-9836-534D-84F2-4BD295C9BE78}" type="sibTrans" cxnId="{E81B47A4-8275-714F-AAE4-11DDDFB37008}">
      <dgm:prSet/>
      <dgm:spPr/>
      <dgm:t>
        <a:bodyPr/>
        <a:lstStyle/>
        <a:p>
          <a:endParaRPr lang="en-US" sz="1200"/>
        </a:p>
      </dgm:t>
    </dgm:pt>
    <dgm:pt modelId="{13EE726E-487B-BC42-956A-027D42CABA5C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1200"/>
            <a:t>Recycling</a:t>
          </a:r>
          <a:endParaRPr lang="en-US" sz="1200" dirty="0"/>
        </a:p>
      </dgm:t>
    </dgm:pt>
    <dgm:pt modelId="{64E3511B-7E49-764F-99C6-260A3CE823FF}" type="parTrans" cxnId="{48C3A3BC-42BB-574B-B352-676F1D08287C}">
      <dgm:prSet/>
      <dgm:spPr/>
      <dgm:t>
        <a:bodyPr/>
        <a:lstStyle/>
        <a:p>
          <a:endParaRPr lang="en-US" sz="1200"/>
        </a:p>
      </dgm:t>
    </dgm:pt>
    <dgm:pt modelId="{730F1F49-C290-164E-95BF-400B875FFE30}" type="sibTrans" cxnId="{48C3A3BC-42BB-574B-B352-676F1D08287C}">
      <dgm:prSet/>
      <dgm:spPr/>
      <dgm:t>
        <a:bodyPr/>
        <a:lstStyle/>
        <a:p>
          <a:endParaRPr lang="en-US" sz="1200"/>
        </a:p>
      </dgm:t>
    </dgm:pt>
    <dgm:pt modelId="{9070CC88-EB24-E342-9919-2FCA608334E5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200" dirty="0"/>
            <a:t>Energy recovery</a:t>
          </a:r>
        </a:p>
      </dgm:t>
    </dgm:pt>
    <dgm:pt modelId="{30E0EEE2-ED8D-344C-BEF1-43872E0C324F}" type="parTrans" cxnId="{5956DCBB-16F7-5D44-958D-C05DEB8C222C}">
      <dgm:prSet/>
      <dgm:spPr/>
      <dgm:t>
        <a:bodyPr/>
        <a:lstStyle/>
        <a:p>
          <a:endParaRPr lang="en-US" sz="1200"/>
        </a:p>
      </dgm:t>
    </dgm:pt>
    <dgm:pt modelId="{2ECC5143-3180-3C4B-811C-998BB359243F}" type="sibTrans" cxnId="{5956DCBB-16F7-5D44-958D-C05DEB8C222C}">
      <dgm:prSet/>
      <dgm:spPr/>
      <dgm:t>
        <a:bodyPr/>
        <a:lstStyle/>
        <a:p>
          <a:endParaRPr lang="en-US" sz="1200"/>
        </a:p>
      </dgm:t>
    </dgm:pt>
    <dgm:pt modelId="{17F7B346-7E44-884B-B208-34553535058F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200" dirty="0"/>
            <a:t>Disposal</a:t>
          </a:r>
        </a:p>
      </dgm:t>
    </dgm:pt>
    <dgm:pt modelId="{AE3C9A01-2803-544D-9237-2EC60AD9C246}" type="parTrans" cxnId="{70E05AA2-8852-724A-AC88-971615452AC0}">
      <dgm:prSet/>
      <dgm:spPr/>
      <dgm:t>
        <a:bodyPr/>
        <a:lstStyle/>
        <a:p>
          <a:endParaRPr lang="en-US" sz="1200"/>
        </a:p>
      </dgm:t>
    </dgm:pt>
    <dgm:pt modelId="{E9E48421-DF2E-E243-AFA0-DCCF2D7A210A}" type="sibTrans" cxnId="{70E05AA2-8852-724A-AC88-971615452AC0}">
      <dgm:prSet/>
      <dgm:spPr/>
      <dgm:t>
        <a:bodyPr/>
        <a:lstStyle/>
        <a:p>
          <a:endParaRPr lang="en-US" sz="1200"/>
        </a:p>
      </dgm:t>
    </dgm:pt>
    <dgm:pt modelId="{487C6DDB-16EA-8048-89A6-EBE7F5139E87}">
      <dgm:prSet phldrT="[Text]" custT="1"/>
      <dgm:spPr>
        <a:solidFill>
          <a:schemeClr val="accent6"/>
        </a:solidFill>
      </dgm:spPr>
      <dgm:t>
        <a:bodyPr/>
        <a:lstStyle/>
        <a:p>
          <a:endParaRPr lang="en-US" sz="1200" dirty="0"/>
        </a:p>
      </dgm:t>
    </dgm:pt>
    <dgm:pt modelId="{B187C270-F206-EB47-969D-F237983DA29B}" type="sibTrans" cxnId="{FE5729D9-B480-4043-AF2B-FAAE076BAE54}">
      <dgm:prSet/>
      <dgm:spPr/>
      <dgm:t>
        <a:bodyPr/>
        <a:lstStyle/>
        <a:p>
          <a:endParaRPr lang="en-US" sz="1200"/>
        </a:p>
      </dgm:t>
    </dgm:pt>
    <dgm:pt modelId="{F4C6CB43-A4A1-B344-B75F-5C507D5AB346}" type="parTrans" cxnId="{FE5729D9-B480-4043-AF2B-FAAE076BAE54}">
      <dgm:prSet/>
      <dgm:spPr/>
      <dgm:t>
        <a:bodyPr/>
        <a:lstStyle/>
        <a:p>
          <a:endParaRPr lang="en-US" sz="1200"/>
        </a:p>
      </dgm:t>
    </dgm:pt>
    <dgm:pt modelId="{6ECD5B3B-9384-5444-8A5D-3417A6E94D0F}" type="pres">
      <dgm:prSet presAssocID="{E63B5B2B-F6A6-8441-A576-D26F920DC37F}" presName="Name0" presStyleCnt="0">
        <dgm:presLayoutVars>
          <dgm:dir/>
          <dgm:animLvl val="lvl"/>
          <dgm:resizeHandles val="exact"/>
        </dgm:presLayoutVars>
      </dgm:prSet>
      <dgm:spPr/>
    </dgm:pt>
    <dgm:pt modelId="{4C6A5A9E-52EB-664C-8E84-0B6237493D5E}" type="pres">
      <dgm:prSet presAssocID="{487C6DDB-16EA-8048-89A6-EBE7F5139E87}" presName="Name8" presStyleCnt="0"/>
      <dgm:spPr/>
    </dgm:pt>
    <dgm:pt modelId="{F18AD3D4-3EBF-6740-A7F5-A34CCB8DAF75}" type="pres">
      <dgm:prSet presAssocID="{487C6DDB-16EA-8048-89A6-EBE7F5139E87}" presName="level" presStyleLbl="node1" presStyleIdx="0" presStyleCnt="6" custLinFactNeighborY="0">
        <dgm:presLayoutVars>
          <dgm:chMax val="1"/>
          <dgm:bulletEnabled val="1"/>
        </dgm:presLayoutVars>
      </dgm:prSet>
      <dgm:spPr/>
    </dgm:pt>
    <dgm:pt modelId="{6C68EA97-559F-5B4C-BAEF-7523CDE8859F}" type="pres">
      <dgm:prSet presAssocID="{487C6DDB-16EA-8048-89A6-EBE7F5139E8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D8399FB-5995-A348-BEB7-AC598E062549}" type="pres">
      <dgm:prSet presAssocID="{7B85411E-E25C-6F42-91E4-53D6A772A7AE}" presName="Name8" presStyleCnt="0"/>
      <dgm:spPr/>
    </dgm:pt>
    <dgm:pt modelId="{E4AD5763-DCE8-8646-9423-0796D183EB64}" type="pres">
      <dgm:prSet presAssocID="{7B85411E-E25C-6F42-91E4-53D6A772A7AE}" presName="level" presStyleLbl="node1" presStyleIdx="1" presStyleCnt="6">
        <dgm:presLayoutVars>
          <dgm:chMax val="1"/>
          <dgm:bulletEnabled val="1"/>
        </dgm:presLayoutVars>
      </dgm:prSet>
      <dgm:spPr/>
    </dgm:pt>
    <dgm:pt modelId="{AC8E9D14-6819-8F4A-9C5D-059395C22341}" type="pres">
      <dgm:prSet presAssocID="{7B85411E-E25C-6F42-91E4-53D6A772A7A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E4AA830-91D0-0541-A272-2817ECCF0C25}" type="pres">
      <dgm:prSet presAssocID="{761DA577-FE2E-1D4B-90D0-641EE07F9D88}" presName="Name8" presStyleCnt="0"/>
      <dgm:spPr/>
    </dgm:pt>
    <dgm:pt modelId="{49A2C099-09E7-5845-9B71-7892FA5F19FA}" type="pres">
      <dgm:prSet presAssocID="{761DA577-FE2E-1D4B-90D0-641EE07F9D88}" presName="level" presStyleLbl="node1" presStyleIdx="2" presStyleCnt="6">
        <dgm:presLayoutVars>
          <dgm:chMax val="1"/>
          <dgm:bulletEnabled val="1"/>
        </dgm:presLayoutVars>
      </dgm:prSet>
      <dgm:spPr/>
    </dgm:pt>
    <dgm:pt modelId="{3E34D7F9-55F3-AE4B-82A2-173B2B147DA6}" type="pres">
      <dgm:prSet presAssocID="{761DA577-FE2E-1D4B-90D0-641EE07F9D8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F559EEF-40ED-164D-BA25-7684CFE7966F}" type="pres">
      <dgm:prSet presAssocID="{13EE726E-487B-BC42-956A-027D42CABA5C}" presName="Name8" presStyleCnt="0"/>
      <dgm:spPr/>
    </dgm:pt>
    <dgm:pt modelId="{10773469-3A0F-944C-A64E-5813C95065EA}" type="pres">
      <dgm:prSet presAssocID="{13EE726E-487B-BC42-956A-027D42CABA5C}" presName="level" presStyleLbl="node1" presStyleIdx="3" presStyleCnt="6" custLinFactNeighborX="0">
        <dgm:presLayoutVars>
          <dgm:chMax val="1"/>
          <dgm:bulletEnabled val="1"/>
        </dgm:presLayoutVars>
      </dgm:prSet>
      <dgm:spPr/>
    </dgm:pt>
    <dgm:pt modelId="{FA4DB1DE-A406-3B45-877A-D855E498BDD6}" type="pres">
      <dgm:prSet presAssocID="{13EE726E-487B-BC42-956A-027D42CABA5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751D3CF-4B1F-6745-90AB-D68983DE85B9}" type="pres">
      <dgm:prSet presAssocID="{9070CC88-EB24-E342-9919-2FCA608334E5}" presName="Name8" presStyleCnt="0"/>
      <dgm:spPr/>
    </dgm:pt>
    <dgm:pt modelId="{7D0C00B8-FBB5-E542-BB8C-D7C0963864DD}" type="pres">
      <dgm:prSet presAssocID="{9070CC88-EB24-E342-9919-2FCA608334E5}" presName="level" presStyleLbl="node1" presStyleIdx="4" presStyleCnt="6">
        <dgm:presLayoutVars>
          <dgm:chMax val="1"/>
          <dgm:bulletEnabled val="1"/>
        </dgm:presLayoutVars>
      </dgm:prSet>
      <dgm:spPr/>
    </dgm:pt>
    <dgm:pt modelId="{7F1E56D0-FCE2-0E43-AE50-B92A1C2A4023}" type="pres">
      <dgm:prSet presAssocID="{9070CC88-EB24-E342-9919-2FCA608334E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8AD44FA-A843-7B4C-B095-72629FE63ABF}" type="pres">
      <dgm:prSet presAssocID="{17F7B346-7E44-884B-B208-34553535058F}" presName="Name8" presStyleCnt="0"/>
      <dgm:spPr/>
    </dgm:pt>
    <dgm:pt modelId="{E0640EEF-CCD0-A143-B7C0-98B8459BB784}" type="pres">
      <dgm:prSet presAssocID="{17F7B346-7E44-884B-B208-34553535058F}" presName="level" presStyleLbl="node1" presStyleIdx="5" presStyleCnt="6">
        <dgm:presLayoutVars>
          <dgm:chMax val="1"/>
          <dgm:bulletEnabled val="1"/>
        </dgm:presLayoutVars>
      </dgm:prSet>
      <dgm:spPr/>
    </dgm:pt>
    <dgm:pt modelId="{DBA6EBB8-21A0-894A-BA2E-6E7C6406075C}" type="pres">
      <dgm:prSet presAssocID="{17F7B346-7E44-884B-B208-34553535058F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D256FA1F-3155-6149-9200-843C7A0C4C1E}" type="presOf" srcId="{487C6DDB-16EA-8048-89A6-EBE7F5139E87}" destId="{6C68EA97-559F-5B4C-BAEF-7523CDE8859F}" srcOrd="1" destOrd="0" presId="urn:microsoft.com/office/officeart/2005/8/layout/pyramid1"/>
    <dgm:cxn modelId="{CF21072C-575D-2F4E-93E4-CEDCCDBF386D}" type="presOf" srcId="{17F7B346-7E44-884B-B208-34553535058F}" destId="{E0640EEF-CCD0-A143-B7C0-98B8459BB784}" srcOrd="0" destOrd="0" presId="urn:microsoft.com/office/officeart/2005/8/layout/pyramid1"/>
    <dgm:cxn modelId="{46D4912C-7830-9547-AEDF-D900520E6F1A}" type="presOf" srcId="{13EE726E-487B-BC42-956A-027D42CABA5C}" destId="{FA4DB1DE-A406-3B45-877A-D855E498BDD6}" srcOrd="1" destOrd="0" presId="urn:microsoft.com/office/officeart/2005/8/layout/pyramid1"/>
    <dgm:cxn modelId="{4178185E-9538-0547-98BD-A530CB2F1DAC}" type="presOf" srcId="{13EE726E-487B-BC42-956A-027D42CABA5C}" destId="{10773469-3A0F-944C-A64E-5813C95065EA}" srcOrd="0" destOrd="0" presId="urn:microsoft.com/office/officeart/2005/8/layout/pyramid1"/>
    <dgm:cxn modelId="{9D33C196-5164-CC4F-B1E8-87B97FE06648}" type="presOf" srcId="{E63B5B2B-F6A6-8441-A576-D26F920DC37F}" destId="{6ECD5B3B-9384-5444-8A5D-3417A6E94D0F}" srcOrd="0" destOrd="0" presId="urn:microsoft.com/office/officeart/2005/8/layout/pyramid1"/>
    <dgm:cxn modelId="{CC249697-8844-2B42-88A9-22A59EC37AA4}" type="presOf" srcId="{7B85411E-E25C-6F42-91E4-53D6A772A7AE}" destId="{AC8E9D14-6819-8F4A-9C5D-059395C22341}" srcOrd="1" destOrd="0" presId="urn:microsoft.com/office/officeart/2005/8/layout/pyramid1"/>
    <dgm:cxn modelId="{70E05AA2-8852-724A-AC88-971615452AC0}" srcId="{E63B5B2B-F6A6-8441-A576-D26F920DC37F}" destId="{17F7B346-7E44-884B-B208-34553535058F}" srcOrd="5" destOrd="0" parTransId="{AE3C9A01-2803-544D-9237-2EC60AD9C246}" sibTransId="{E9E48421-DF2E-E243-AFA0-DCCF2D7A210A}"/>
    <dgm:cxn modelId="{E81B47A4-8275-714F-AAE4-11DDDFB37008}" srcId="{E63B5B2B-F6A6-8441-A576-D26F920DC37F}" destId="{761DA577-FE2E-1D4B-90D0-641EE07F9D88}" srcOrd="2" destOrd="0" parTransId="{233C13BD-E584-CC4A-841F-18ABEF05A60D}" sibTransId="{EE783346-9836-534D-84F2-4BD295C9BE78}"/>
    <dgm:cxn modelId="{394BB1A5-A348-6741-B1D1-1511E3546EEE}" type="presOf" srcId="{17F7B346-7E44-884B-B208-34553535058F}" destId="{DBA6EBB8-21A0-894A-BA2E-6E7C6406075C}" srcOrd="1" destOrd="0" presId="urn:microsoft.com/office/officeart/2005/8/layout/pyramid1"/>
    <dgm:cxn modelId="{48E423AD-18E3-5449-9DDC-353EF8464CCD}" type="presOf" srcId="{761DA577-FE2E-1D4B-90D0-641EE07F9D88}" destId="{49A2C099-09E7-5845-9B71-7892FA5F19FA}" srcOrd="0" destOrd="0" presId="urn:microsoft.com/office/officeart/2005/8/layout/pyramid1"/>
    <dgm:cxn modelId="{07103FB3-B31A-4949-B1AE-90FA3DB140AF}" type="presOf" srcId="{9070CC88-EB24-E342-9919-2FCA608334E5}" destId="{7D0C00B8-FBB5-E542-BB8C-D7C0963864DD}" srcOrd="0" destOrd="0" presId="urn:microsoft.com/office/officeart/2005/8/layout/pyramid1"/>
    <dgm:cxn modelId="{40220FB7-89F5-F447-AFAC-4208393A193C}" type="presOf" srcId="{761DA577-FE2E-1D4B-90D0-641EE07F9D88}" destId="{3E34D7F9-55F3-AE4B-82A2-173B2B147DA6}" srcOrd="1" destOrd="0" presId="urn:microsoft.com/office/officeart/2005/8/layout/pyramid1"/>
    <dgm:cxn modelId="{5956DCBB-16F7-5D44-958D-C05DEB8C222C}" srcId="{E63B5B2B-F6A6-8441-A576-D26F920DC37F}" destId="{9070CC88-EB24-E342-9919-2FCA608334E5}" srcOrd="4" destOrd="0" parTransId="{30E0EEE2-ED8D-344C-BEF1-43872E0C324F}" sibTransId="{2ECC5143-3180-3C4B-811C-998BB359243F}"/>
    <dgm:cxn modelId="{53F322BC-37DA-7D4A-9153-7D7FAE8A4959}" type="presOf" srcId="{487C6DDB-16EA-8048-89A6-EBE7F5139E87}" destId="{F18AD3D4-3EBF-6740-A7F5-A34CCB8DAF75}" srcOrd="0" destOrd="0" presId="urn:microsoft.com/office/officeart/2005/8/layout/pyramid1"/>
    <dgm:cxn modelId="{48C3A3BC-42BB-574B-B352-676F1D08287C}" srcId="{E63B5B2B-F6A6-8441-A576-D26F920DC37F}" destId="{13EE726E-487B-BC42-956A-027D42CABA5C}" srcOrd="3" destOrd="0" parTransId="{64E3511B-7E49-764F-99C6-260A3CE823FF}" sibTransId="{730F1F49-C290-164E-95BF-400B875FFE30}"/>
    <dgm:cxn modelId="{75B68CD2-F4CE-984E-AF23-770AB3E12A04}" type="presOf" srcId="{7B85411E-E25C-6F42-91E4-53D6A772A7AE}" destId="{E4AD5763-DCE8-8646-9423-0796D183EB64}" srcOrd="0" destOrd="0" presId="urn:microsoft.com/office/officeart/2005/8/layout/pyramid1"/>
    <dgm:cxn modelId="{FE5729D9-B480-4043-AF2B-FAAE076BAE54}" srcId="{E63B5B2B-F6A6-8441-A576-D26F920DC37F}" destId="{487C6DDB-16EA-8048-89A6-EBE7F5139E87}" srcOrd="0" destOrd="0" parTransId="{F4C6CB43-A4A1-B344-B75F-5C507D5AB346}" sibTransId="{B187C270-F206-EB47-969D-F237983DA29B}"/>
    <dgm:cxn modelId="{0F38DDDB-4936-6642-B107-CD0B73EB4D34}" type="presOf" srcId="{9070CC88-EB24-E342-9919-2FCA608334E5}" destId="{7F1E56D0-FCE2-0E43-AE50-B92A1C2A4023}" srcOrd="1" destOrd="0" presId="urn:microsoft.com/office/officeart/2005/8/layout/pyramid1"/>
    <dgm:cxn modelId="{F4BD41E2-66AF-FD41-B3E4-D1D9BA0E0489}" srcId="{E63B5B2B-F6A6-8441-A576-D26F920DC37F}" destId="{7B85411E-E25C-6F42-91E4-53D6A772A7AE}" srcOrd="1" destOrd="0" parTransId="{1F49EEF7-00DB-F24E-ABA1-76F8D1DAA17B}" sibTransId="{7E267195-F0D2-F446-B54C-EC6424F5757D}"/>
    <dgm:cxn modelId="{FECBA123-C91B-8B4D-BF4C-FB439FA2C695}" type="presParOf" srcId="{6ECD5B3B-9384-5444-8A5D-3417A6E94D0F}" destId="{4C6A5A9E-52EB-664C-8E84-0B6237493D5E}" srcOrd="0" destOrd="0" presId="urn:microsoft.com/office/officeart/2005/8/layout/pyramid1"/>
    <dgm:cxn modelId="{A0BCF445-F5D1-1B41-9D3D-253CA10CD8EC}" type="presParOf" srcId="{4C6A5A9E-52EB-664C-8E84-0B6237493D5E}" destId="{F18AD3D4-3EBF-6740-A7F5-A34CCB8DAF75}" srcOrd="0" destOrd="0" presId="urn:microsoft.com/office/officeart/2005/8/layout/pyramid1"/>
    <dgm:cxn modelId="{67E35574-273D-7E40-8030-619D24D72EFF}" type="presParOf" srcId="{4C6A5A9E-52EB-664C-8E84-0B6237493D5E}" destId="{6C68EA97-559F-5B4C-BAEF-7523CDE8859F}" srcOrd="1" destOrd="0" presId="urn:microsoft.com/office/officeart/2005/8/layout/pyramid1"/>
    <dgm:cxn modelId="{C4D48264-982B-F94F-905E-93A8BDBDB777}" type="presParOf" srcId="{6ECD5B3B-9384-5444-8A5D-3417A6E94D0F}" destId="{7D8399FB-5995-A348-BEB7-AC598E062549}" srcOrd="1" destOrd="0" presId="urn:microsoft.com/office/officeart/2005/8/layout/pyramid1"/>
    <dgm:cxn modelId="{FEE54F2C-1D91-C147-A432-936938169FC6}" type="presParOf" srcId="{7D8399FB-5995-A348-BEB7-AC598E062549}" destId="{E4AD5763-DCE8-8646-9423-0796D183EB64}" srcOrd="0" destOrd="0" presId="urn:microsoft.com/office/officeart/2005/8/layout/pyramid1"/>
    <dgm:cxn modelId="{6483BC9D-ED3C-F240-BF59-077192B5A631}" type="presParOf" srcId="{7D8399FB-5995-A348-BEB7-AC598E062549}" destId="{AC8E9D14-6819-8F4A-9C5D-059395C22341}" srcOrd="1" destOrd="0" presId="urn:microsoft.com/office/officeart/2005/8/layout/pyramid1"/>
    <dgm:cxn modelId="{0E246D9A-9336-9340-BBFD-C7D726AB2718}" type="presParOf" srcId="{6ECD5B3B-9384-5444-8A5D-3417A6E94D0F}" destId="{9E4AA830-91D0-0541-A272-2817ECCF0C25}" srcOrd="2" destOrd="0" presId="urn:microsoft.com/office/officeart/2005/8/layout/pyramid1"/>
    <dgm:cxn modelId="{C7856B67-25F0-9943-9476-A748DB803868}" type="presParOf" srcId="{9E4AA830-91D0-0541-A272-2817ECCF0C25}" destId="{49A2C099-09E7-5845-9B71-7892FA5F19FA}" srcOrd="0" destOrd="0" presId="urn:microsoft.com/office/officeart/2005/8/layout/pyramid1"/>
    <dgm:cxn modelId="{9D0C15BB-610E-6E4B-AC15-CA023C31375D}" type="presParOf" srcId="{9E4AA830-91D0-0541-A272-2817ECCF0C25}" destId="{3E34D7F9-55F3-AE4B-82A2-173B2B147DA6}" srcOrd="1" destOrd="0" presId="urn:microsoft.com/office/officeart/2005/8/layout/pyramid1"/>
    <dgm:cxn modelId="{039CB13C-FA33-414A-952A-5C5BB0D944CE}" type="presParOf" srcId="{6ECD5B3B-9384-5444-8A5D-3417A6E94D0F}" destId="{3F559EEF-40ED-164D-BA25-7684CFE7966F}" srcOrd="3" destOrd="0" presId="urn:microsoft.com/office/officeart/2005/8/layout/pyramid1"/>
    <dgm:cxn modelId="{C5C9B4C8-0856-2D41-990E-6B86989ECA1A}" type="presParOf" srcId="{3F559EEF-40ED-164D-BA25-7684CFE7966F}" destId="{10773469-3A0F-944C-A64E-5813C95065EA}" srcOrd="0" destOrd="0" presId="urn:microsoft.com/office/officeart/2005/8/layout/pyramid1"/>
    <dgm:cxn modelId="{FAB375E3-A609-7240-98E6-48CE56BBBBD4}" type="presParOf" srcId="{3F559EEF-40ED-164D-BA25-7684CFE7966F}" destId="{FA4DB1DE-A406-3B45-877A-D855E498BDD6}" srcOrd="1" destOrd="0" presId="urn:microsoft.com/office/officeart/2005/8/layout/pyramid1"/>
    <dgm:cxn modelId="{90D54F32-9252-D648-9338-1AFB068038FD}" type="presParOf" srcId="{6ECD5B3B-9384-5444-8A5D-3417A6E94D0F}" destId="{6751D3CF-4B1F-6745-90AB-D68983DE85B9}" srcOrd="4" destOrd="0" presId="urn:microsoft.com/office/officeart/2005/8/layout/pyramid1"/>
    <dgm:cxn modelId="{4777B3F6-D00F-054D-BA89-046D451C66AA}" type="presParOf" srcId="{6751D3CF-4B1F-6745-90AB-D68983DE85B9}" destId="{7D0C00B8-FBB5-E542-BB8C-D7C0963864DD}" srcOrd="0" destOrd="0" presId="urn:microsoft.com/office/officeart/2005/8/layout/pyramid1"/>
    <dgm:cxn modelId="{CCEA2522-52CB-F543-BC4E-25FC3F1C0F70}" type="presParOf" srcId="{6751D3CF-4B1F-6745-90AB-D68983DE85B9}" destId="{7F1E56D0-FCE2-0E43-AE50-B92A1C2A4023}" srcOrd="1" destOrd="0" presId="urn:microsoft.com/office/officeart/2005/8/layout/pyramid1"/>
    <dgm:cxn modelId="{489C8C7A-65A1-A548-8471-CF5535921105}" type="presParOf" srcId="{6ECD5B3B-9384-5444-8A5D-3417A6E94D0F}" destId="{D8AD44FA-A843-7B4C-B095-72629FE63ABF}" srcOrd="5" destOrd="0" presId="urn:microsoft.com/office/officeart/2005/8/layout/pyramid1"/>
    <dgm:cxn modelId="{814440EC-0796-1648-92F5-15EDD6CE0D54}" type="presParOf" srcId="{D8AD44FA-A843-7B4C-B095-72629FE63ABF}" destId="{E0640EEF-CCD0-A143-B7C0-98B8459BB784}" srcOrd="0" destOrd="0" presId="urn:microsoft.com/office/officeart/2005/8/layout/pyramid1"/>
    <dgm:cxn modelId="{EC2BFBA6-342A-5144-96EE-7F0F5746A0FD}" type="presParOf" srcId="{D8AD44FA-A843-7B4C-B095-72629FE63ABF}" destId="{DBA6EBB8-21A0-894A-BA2E-6E7C6406075C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63B5B2B-F6A6-8441-A576-D26F920DC37F}" type="doc">
      <dgm:prSet loTypeId="urn:microsoft.com/office/officeart/2005/8/layout/pyramid1" loCatId="" qsTypeId="urn:microsoft.com/office/officeart/2005/8/quickstyle/simple4" qsCatId="simple" csTypeId="urn:microsoft.com/office/officeart/2005/8/colors/colorful3" csCatId="colorful" phldr="1"/>
      <dgm:spPr/>
    </dgm:pt>
    <dgm:pt modelId="{7B85411E-E25C-6F42-91E4-53D6A772A7AE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1200" dirty="0"/>
            <a:t>Reduction</a:t>
          </a:r>
        </a:p>
      </dgm:t>
    </dgm:pt>
    <dgm:pt modelId="{1F49EEF7-00DB-F24E-ABA1-76F8D1DAA17B}" type="parTrans" cxnId="{F4BD41E2-66AF-FD41-B3E4-D1D9BA0E0489}">
      <dgm:prSet/>
      <dgm:spPr/>
      <dgm:t>
        <a:bodyPr/>
        <a:lstStyle/>
        <a:p>
          <a:endParaRPr lang="en-US" sz="1200"/>
        </a:p>
      </dgm:t>
    </dgm:pt>
    <dgm:pt modelId="{7E267195-F0D2-F446-B54C-EC6424F5757D}" type="sibTrans" cxnId="{F4BD41E2-66AF-FD41-B3E4-D1D9BA0E0489}">
      <dgm:prSet/>
      <dgm:spPr/>
      <dgm:t>
        <a:bodyPr/>
        <a:lstStyle/>
        <a:p>
          <a:endParaRPr lang="en-US" sz="1200"/>
        </a:p>
      </dgm:t>
    </dgm:pt>
    <dgm:pt modelId="{761DA577-FE2E-1D4B-90D0-641EE07F9D88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1200" dirty="0"/>
            <a:t>Reuse</a:t>
          </a:r>
        </a:p>
      </dgm:t>
    </dgm:pt>
    <dgm:pt modelId="{233C13BD-E584-CC4A-841F-18ABEF05A60D}" type="parTrans" cxnId="{E81B47A4-8275-714F-AAE4-11DDDFB37008}">
      <dgm:prSet/>
      <dgm:spPr/>
      <dgm:t>
        <a:bodyPr/>
        <a:lstStyle/>
        <a:p>
          <a:endParaRPr lang="en-US" sz="1200"/>
        </a:p>
      </dgm:t>
    </dgm:pt>
    <dgm:pt modelId="{EE783346-9836-534D-84F2-4BD295C9BE78}" type="sibTrans" cxnId="{E81B47A4-8275-714F-AAE4-11DDDFB37008}">
      <dgm:prSet/>
      <dgm:spPr/>
      <dgm:t>
        <a:bodyPr/>
        <a:lstStyle/>
        <a:p>
          <a:endParaRPr lang="en-US" sz="1200"/>
        </a:p>
      </dgm:t>
    </dgm:pt>
    <dgm:pt modelId="{13EE726E-487B-BC42-956A-027D42CABA5C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1200"/>
            <a:t>Recycling</a:t>
          </a:r>
          <a:endParaRPr lang="en-US" sz="1200" dirty="0"/>
        </a:p>
      </dgm:t>
    </dgm:pt>
    <dgm:pt modelId="{64E3511B-7E49-764F-99C6-260A3CE823FF}" type="parTrans" cxnId="{48C3A3BC-42BB-574B-B352-676F1D08287C}">
      <dgm:prSet/>
      <dgm:spPr/>
      <dgm:t>
        <a:bodyPr/>
        <a:lstStyle/>
        <a:p>
          <a:endParaRPr lang="en-US" sz="1200"/>
        </a:p>
      </dgm:t>
    </dgm:pt>
    <dgm:pt modelId="{730F1F49-C290-164E-95BF-400B875FFE30}" type="sibTrans" cxnId="{48C3A3BC-42BB-574B-B352-676F1D08287C}">
      <dgm:prSet/>
      <dgm:spPr/>
      <dgm:t>
        <a:bodyPr/>
        <a:lstStyle/>
        <a:p>
          <a:endParaRPr lang="en-US" sz="1200"/>
        </a:p>
      </dgm:t>
    </dgm:pt>
    <dgm:pt modelId="{9070CC88-EB24-E342-9919-2FCA608334E5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200"/>
            <a:t>Energy recovery</a:t>
          </a:r>
          <a:endParaRPr lang="en-US" sz="1200" dirty="0"/>
        </a:p>
      </dgm:t>
    </dgm:pt>
    <dgm:pt modelId="{30E0EEE2-ED8D-344C-BEF1-43872E0C324F}" type="parTrans" cxnId="{5956DCBB-16F7-5D44-958D-C05DEB8C222C}">
      <dgm:prSet/>
      <dgm:spPr/>
      <dgm:t>
        <a:bodyPr/>
        <a:lstStyle/>
        <a:p>
          <a:endParaRPr lang="en-US" sz="1200"/>
        </a:p>
      </dgm:t>
    </dgm:pt>
    <dgm:pt modelId="{2ECC5143-3180-3C4B-811C-998BB359243F}" type="sibTrans" cxnId="{5956DCBB-16F7-5D44-958D-C05DEB8C222C}">
      <dgm:prSet/>
      <dgm:spPr/>
      <dgm:t>
        <a:bodyPr/>
        <a:lstStyle/>
        <a:p>
          <a:endParaRPr lang="en-US" sz="1200"/>
        </a:p>
      </dgm:t>
    </dgm:pt>
    <dgm:pt modelId="{17F7B346-7E44-884B-B208-34553535058F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200" dirty="0"/>
            <a:t>Disposal</a:t>
          </a:r>
        </a:p>
      </dgm:t>
    </dgm:pt>
    <dgm:pt modelId="{AE3C9A01-2803-544D-9237-2EC60AD9C246}" type="parTrans" cxnId="{70E05AA2-8852-724A-AC88-971615452AC0}">
      <dgm:prSet/>
      <dgm:spPr/>
      <dgm:t>
        <a:bodyPr/>
        <a:lstStyle/>
        <a:p>
          <a:endParaRPr lang="en-US" sz="1200"/>
        </a:p>
      </dgm:t>
    </dgm:pt>
    <dgm:pt modelId="{E9E48421-DF2E-E243-AFA0-DCCF2D7A210A}" type="sibTrans" cxnId="{70E05AA2-8852-724A-AC88-971615452AC0}">
      <dgm:prSet/>
      <dgm:spPr/>
      <dgm:t>
        <a:bodyPr/>
        <a:lstStyle/>
        <a:p>
          <a:endParaRPr lang="en-US" sz="1200"/>
        </a:p>
      </dgm:t>
    </dgm:pt>
    <dgm:pt modelId="{487C6DDB-16EA-8048-89A6-EBE7F5139E87}">
      <dgm:prSet phldrT="[Text]" custT="1"/>
      <dgm:spPr>
        <a:solidFill>
          <a:schemeClr val="accent6"/>
        </a:solidFill>
      </dgm:spPr>
      <dgm:t>
        <a:bodyPr/>
        <a:lstStyle/>
        <a:p>
          <a:endParaRPr lang="en-US" sz="1200" dirty="0"/>
        </a:p>
      </dgm:t>
    </dgm:pt>
    <dgm:pt modelId="{B187C270-F206-EB47-969D-F237983DA29B}" type="sibTrans" cxnId="{FE5729D9-B480-4043-AF2B-FAAE076BAE54}">
      <dgm:prSet/>
      <dgm:spPr/>
      <dgm:t>
        <a:bodyPr/>
        <a:lstStyle/>
        <a:p>
          <a:endParaRPr lang="en-US" sz="1200"/>
        </a:p>
      </dgm:t>
    </dgm:pt>
    <dgm:pt modelId="{F4C6CB43-A4A1-B344-B75F-5C507D5AB346}" type="parTrans" cxnId="{FE5729D9-B480-4043-AF2B-FAAE076BAE54}">
      <dgm:prSet/>
      <dgm:spPr/>
      <dgm:t>
        <a:bodyPr/>
        <a:lstStyle/>
        <a:p>
          <a:endParaRPr lang="en-US" sz="1200"/>
        </a:p>
      </dgm:t>
    </dgm:pt>
    <dgm:pt modelId="{6ECD5B3B-9384-5444-8A5D-3417A6E94D0F}" type="pres">
      <dgm:prSet presAssocID="{E63B5B2B-F6A6-8441-A576-D26F920DC37F}" presName="Name0" presStyleCnt="0">
        <dgm:presLayoutVars>
          <dgm:dir/>
          <dgm:animLvl val="lvl"/>
          <dgm:resizeHandles val="exact"/>
        </dgm:presLayoutVars>
      </dgm:prSet>
      <dgm:spPr/>
    </dgm:pt>
    <dgm:pt modelId="{4C6A5A9E-52EB-664C-8E84-0B6237493D5E}" type="pres">
      <dgm:prSet presAssocID="{487C6DDB-16EA-8048-89A6-EBE7F5139E87}" presName="Name8" presStyleCnt="0"/>
      <dgm:spPr/>
    </dgm:pt>
    <dgm:pt modelId="{F18AD3D4-3EBF-6740-A7F5-A34CCB8DAF75}" type="pres">
      <dgm:prSet presAssocID="{487C6DDB-16EA-8048-89A6-EBE7F5139E87}" presName="level" presStyleLbl="node1" presStyleIdx="0" presStyleCnt="6" custLinFactNeighborY="0">
        <dgm:presLayoutVars>
          <dgm:chMax val="1"/>
          <dgm:bulletEnabled val="1"/>
        </dgm:presLayoutVars>
      </dgm:prSet>
      <dgm:spPr/>
    </dgm:pt>
    <dgm:pt modelId="{6C68EA97-559F-5B4C-BAEF-7523CDE8859F}" type="pres">
      <dgm:prSet presAssocID="{487C6DDB-16EA-8048-89A6-EBE7F5139E8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D8399FB-5995-A348-BEB7-AC598E062549}" type="pres">
      <dgm:prSet presAssocID="{7B85411E-E25C-6F42-91E4-53D6A772A7AE}" presName="Name8" presStyleCnt="0"/>
      <dgm:spPr/>
    </dgm:pt>
    <dgm:pt modelId="{E4AD5763-DCE8-8646-9423-0796D183EB64}" type="pres">
      <dgm:prSet presAssocID="{7B85411E-E25C-6F42-91E4-53D6A772A7AE}" presName="level" presStyleLbl="node1" presStyleIdx="1" presStyleCnt="6">
        <dgm:presLayoutVars>
          <dgm:chMax val="1"/>
          <dgm:bulletEnabled val="1"/>
        </dgm:presLayoutVars>
      </dgm:prSet>
      <dgm:spPr/>
    </dgm:pt>
    <dgm:pt modelId="{AC8E9D14-6819-8F4A-9C5D-059395C22341}" type="pres">
      <dgm:prSet presAssocID="{7B85411E-E25C-6F42-91E4-53D6A772A7A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E4AA830-91D0-0541-A272-2817ECCF0C25}" type="pres">
      <dgm:prSet presAssocID="{761DA577-FE2E-1D4B-90D0-641EE07F9D88}" presName="Name8" presStyleCnt="0"/>
      <dgm:spPr/>
    </dgm:pt>
    <dgm:pt modelId="{49A2C099-09E7-5845-9B71-7892FA5F19FA}" type="pres">
      <dgm:prSet presAssocID="{761DA577-FE2E-1D4B-90D0-641EE07F9D88}" presName="level" presStyleLbl="node1" presStyleIdx="2" presStyleCnt="6">
        <dgm:presLayoutVars>
          <dgm:chMax val="1"/>
          <dgm:bulletEnabled val="1"/>
        </dgm:presLayoutVars>
      </dgm:prSet>
      <dgm:spPr/>
    </dgm:pt>
    <dgm:pt modelId="{3E34D7F9-55F3-AE4B-82A2-173B2B147DA6}" type="pres">
      <dgm:prSet presAssocID="{761DA577-FE2E-1D4B-90D0-641EE07F9D8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F559EEF-40ED-164D-BA25-7684CFE7966F}" type="pres">
      <dgm:prSet presAssocID="{13EE726E-487B-BC42-956A-027D42CABA5C}" presName="Name8" presStyleCnt="0"/>
      <dgm:spPr/>
    </dgm:pt>
    <dgm:pt modelId="{10773469-3A0F-944C-A64E-5813C95065EA}" type="pres">
      <dgm:prSet presAssocID="{13EE726E-487B-BC42-956A-027D42CABA5C}" presName="level" presStyleLbl="node1" presStyleIdx="3" presStyleCnt="6">
        <dgm:presLayoutVars>
          <dgm:chMax val="1"/>
          <dgm:bulletEnabled val="1"/>
        </dgm:presLayoutVars>
      </dgm:prSet>
      <dgm:spPr/>
    </dgm:pt>
    <dgm:pt modelId="{FA4DB1DE-A406-3B45-877A-D855E498BDD6}" type="pres">
      <dgm:prSet presAssocID="{13EE726E-487B-BC42-956A-027D42CABA5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751D3CF-4B1F-6745-90AB-D68983DE85B9}" type="pres">
      <dgm:prSet presAssocID="{9070CC88-EB24-E342-9919-2FCA608334E5}" presName="Name8" presStyleCnt="0"/>
      <dgm:spPr/>
    </dgm:pt>
    <dgm:pt modelId="{7D0C00B8-FBB5-E542-BB8C-D7C0963864DD}" type="pres">
      <dgm:prSet presAssocID="{9070CC88-EB24-E342-9919-2FCA608334E5}" presName="level" presStyleLbl="node1" presStyleIdx="4" presStyleCnt="6">
        <dgm:presLayoutVars>
          <dgm:chMax val="1"/>
          <dgm:bulletEnabled val="1"/>
        </dgm:presLayoutVars>
      </dgm:prSet>
      <dgm:spPr/>
    </dgm:pt>
    <dgm:pt modelId="{7F1E56D0-FCE2-0E43-AE50-B92A1C2A4023}" type="pres">
      <dgm:prSet presAssocID="{9070CC88-EB24-E342-9919-2FCA608334E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8AD44FA-A843-7B4C-B095-72629FE63ABF}" type="pres">
      <dgm:prSet presAssocID="{17F7B346-7E44-884B-B208-34553535058F}" presName="Name8" presStyleCnt="0"/>
      <dgm:spPr/>
    </dgm:pt>
    <dgm:pt modelId="{E0640EEF-CCD0-A143-B7C0-98B8459BB784}" type="pres">
      <dgm:prSet presAssocID="{17F7B346-7E44-884B-B208-34553535058F}" presName="level" presStyleLbl="node1" presStyleIdx="5" presStyleCnt="6">
        <dgm:presLayoutVars>
          <dgm:chMax val="1"/>
          <dgm:bulletEnabled val="1"/>
        </dgm:presLayoutVars>
      </dgm:prSet>
      <dgm:spPr/>
    </dgm:pt>
    <dgm:pt modelId="{DBA6EBB8-21A0-894A-BA2E-6E7C6406075C}" type="pres">
      <dgm:prSet presAssocID="{17F7B346-7E44-884B-B208-34553535058F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D256FA1F-3155-6149-9200-843C7A0C4C1E}" type="presOf" srcId="{487C6DDB-16EA-8048-89A6-EBE7F5139E87}" destId="{6C68EA97-559F-5B4C-BAEF-7523CDE8859F}" srcOrd="1" destOrd="0" presId="urn:microsoft.com/office/officeart/2005/8/layout/pyramid1"/>
    <dgm:cxn modelId="{CF21072C-575D-2F4E-93E4-CEDCCDBF386D}" type="presOf" srcId="{17F7B346-7E44-884B-B208-34553535058F}" destId="{E0640EEF-CCD0-A143-B7C0-98B8459BB784}" srcOrd="0" destOrd="0" presId="urn:microsoft.com/office/officeart/2005/8/layout/pyramid1"/>
    <dgm:cxn modelId="{46D4912C-7830-9547-AEDF-D900520E6F1A}" type="presOf" srcId="{13EE726E-487B-BC42-956A-027D42CABA5C}" destId="{FA4DB1DE-A406-3B45-877A-D855E498BDD6}" srcOrd="1" destOrd="0" presId="urn:microsoft.com/office/officeart/2005/8/layout/pyramid1"/>
    <dgm:cxn modelId="{4178185E-9538-0547-98BD-A530CB2F1DAC}" type="presOf" srcId="{13EE726E-487B-BC42-956A-027D42CABA5C}" destId="{10773469-3A0F-944C-A64E-5813C95065EA}" srcOrd="0" destOrd="0" presId="urn:microsoft.com/office/officeart/2005/8/layout/pyramid1"/>
    <dgm:cxn modelId="{9D33C196-5164-CC4F-B1E8-87B97FE06648}" type="presOf" srcId="{E63B5B2B-F6A6-8441-A576-D26F920DC37F}" destId="{6ECD5B3B-9384-5444-8A5D-3417A6E94D0F}" srcOrd="0" destOrd="0" presId="urn:microsoft.com/office/officeart/2005/8/layout/pyramid1"/>
    <dgm:cxn modelId="{CC249697-8844-2B42-88A9-22A59EC37AA4}" type="presOf" srcId="{7B85411E-E25C-6F42-91E4-53D6A772A7AE}" destId="{AC8E9D14-6819-8F4A-9C5D-059395C22341}" srcOrd="1" destOrd="0" presId="urn:microsoft.com/office/officeart/2005/8/layout/pyramid1"/>
    <dgm:cxn modelId="{70E05AA2-8852-724A-AC88-971615452AC0}" srcId="{E63B5B2B-F6A6-8441-A576-D26F920DC37F}" destId="{17F7B346-7E44-884B-B208-34553535058F}" srcOrd="5" destOrd="0" parTransId="{AE3C9A01-2803-544D-9237-2EC60AD9C246}" sibTransId="{E9E48421-DF2E-E243-AFA0-DCCF2D7A210A}"/>
    <dgm:cxn modelId="{E81B47A4-8275-714F-AAE4-11DDDFB37008}" srcId="{E63B5B2B-F6A6-8441-A576-D26F920DC37F}" destId="{761DA577-FE2E-1D4B-90D0-641EE07F9D88}" srcOrd="2" destOrd="0" parTransId="{233C13BD-E584-CC4A-841F-18ABEF05A60D}" sibTransId="{EE783346-9836-534D-84F2-4BD295C9BE78}"/>
    <dgm:cxn modelId="{394BB1A5-A348-6741-B1D1-1511E3546EEE}" type="presOf" srcId="{17F7B346-7E44-884B-B208-34553535058F}" destId="{DBA6EBB8-21A0-894A-BA2E-6E7C6406075C}" srcOrd="1" destOrd="0" presId="urn:microsoft.com/office/officeart/2005/8/layout/pyramid1"/>
    <dgm:cxn modelId="{48E423AD-18E3-5449-9DDC-353EF8464CCD}" type="presOf" srcId="{761DA577-FE2E-1D4B-90D0-641EE07F9D88}" destId="{49A2C099-09E7-5845-9B71-7892FA5F19FA}" srcOrd="0" destOrd="0" presId="urn:microsoft.com/office/officeart/2005/8/layout/pyramid1"/>
    <dgm:cxn modelId="{07103FB3-B31A-4949-B1AE-90FA3DB140AF}" type="presOf" srcId="{9070CC88-EB24-E342-9919-2FCA608334E5}" destId="{7D0C00B8-FBB5-E542-BB8C-D7C0963864DD}" srcOrd="0" destOrd="0" presId="urn:microsoft.com/office/officeart/2005/8/layout/pyramid1"/>
    <dgm:cxn modelId="{40220FB7-89F5-F447-AFAC-4208393A193C}" type="presOf" srcId="{761DA577-FE2E-1D4B-90D0-641EE07F9D88}" destId="{3E34D7F9-55F3-AE4B-82A2-173B2B147DA6}" srcOrd="1" destOrd="0" presId="urn:microsoft.com/office/officeart/2005/8/layout/pyramid1"/>
    <dgm:cxn modelId="{5956DCBB-16F7-5D44-958D-C05DEB8C222C}" srcId="{E63B5B2B-F6A6-8441-A576-D26F920DC37F}" destId="{9070CC88-EB24-E342-9919-2FCA608334E5}" srcOrd="4" destOrd="0" parTransId="{30E0EEE2-ED8D-344C-BEF1-43872E0C324F}" sibTransId="{2ECC5143-3180-3C4B-811C-998BB359243F}"/>
    <dgm:cxn modelId="{53F322BC-37DA-7D4A-9153-7D7FAE8A4959}" type="presOf" srcId="{487C6DDB-16EA-8048-89A6-EBE7F5139E87}" destId="{F18AD3D4-3EBF-6740-A7F5-A34CCB8DAF75}" srcOrd="0" destOrd="0" presId="urn:microsoft.com/office/officeart/2005/8/layout/pyramid1"/>
    <dgm:cxn modelId="{48C3A3BC-42BB-574B-B352-676F1D08287C}" srcId="{E63B5B2B-F6A6-8441-A576-D26F920DC37F}" destId="{13EE726E-487B-BC42-956A-027D42CABA5C}" srcOrd="3" destOrd="0" parTransId="{64E3511B-7E49-764F-99C6-260A3CE823FF}" sibTransId="{730F1F49-C290-164E-95BF-400B875FFE30}"/>
    <dgm:cxn modelId="{75B68CD2-F4CE-984E-AF23-770AB3E12A04}" type="presOf" srcId="{7B85411E-E25C-6F42-91E4-53D6A772A7AE}" destId="{E4AD5763-DCE8-8646-9423-0796D183EB64}" srcOrd="0" destOrd="0" presId="urn:microsoft.com/office/officeart/2005/8/layout/pyramid1"/>
    <dgm:cxn modelId="{FE5729D9-B480-4043-AF2B-FAAE076BAE54}" srcId="{E63B5B2B-F6A6-8441-A576-D26F920DC37F}" destId="{487C6DDB-16EA-8048-89A6-EBE7F5139E87}" srcOrd="0" destOrd="0" parTransId="{F4C6CB43-A4A1-B344-B75F-5C507D5AB346}" sibTransId="{B187C270-F206-EB47-969D-F237983DA29B}"/>
    <dgm:cxn modelId="{0F38DDDB-4936-6642-B107-CD0B73EB4D34}" type="presOf" srcId="{9070CC88-EB24-E342-9919-2FCA608334E5}" destId="{7F1E56D0-FCE2-0E43-AE50-B92A1C2A4023}" srcOrd="1" destOrd="0" presId="urn:microsoft.com/office/officeart/2005/8/layout/pyramid1"/>
    <dgm:cxn modelId="{F4BD41E2-66AF-FD41-B3E4-D1D9BA0E0489}" srcId="{E63B5B2B-F6A6-8441-A576-D26F920DC37F}" destId="{7B85411E-E25C-6F42-91E4-53D6A772A7AE}" srcOrd="1" destOrd="0" parTransId="{1F49EEF7-00DB-F24E-ABA1-76F8D1DAA17B}" sibTransId="{7E267195-F0D2-F446-B54C-EC6424F5757D}"/>
    <dgm:cxn modelId="{FECBA123-C91B-8B4D-BF4C-FB439FA2C695}" type="presParOf" srcId="{6ECD5B3B-9384-5444-8A5D-3417A6E94D0F}" destId="{4C6A5A9E-52EB-664C-8E84-0B6237493D5E}" srcOrd="0" destOrd="0" presId="urn:microsoft.com/office/officeart/2005/8/layout/pyramid1"/>
    <dgm:cxn modelId="{A0BCF445-F5D1-1B41-9D3D-253CA10CD8EC}" type="presParOf" srcId="{4C6A5A9E-52EB-664C-8E84-0B6237493D5E}" destId="{F18AD3D4-3EBF-6740-A7F5-A34CCB8DAF75}" srcOrd="0" destOrd="0" presId="urn:microsoft.com/office/officeart/2005/8/layout/pyramid1"/>
    <dgm:cxn modelId="{67E35574-273D-7E40-8030-619D24D72EFF}" type="presParOf" srcId="{4C6A5A9E-52EB-664C-8E84-0B6237493D5E}" destId="{6C68EA97-559F-5B4C-BAEF-7523CDE8859F}" srcOrd="1" destOrd="0" presId="urn:microsoft.com/office/officeart/2005/8/layout/pyramid1"/>
    <dgm:cxn modelId="{C4D48264-982B-F94F-905E-93A8BDBDB777}" type="presParOf" srcId="{6ECD5B3B-9384-5444-8A5D-3417A6E94D0F}" destId="{7D8399FB-5995-A348-BEB7-AC598E062549}" srcOrd="1" destOrd="0" presId="urn:microsoft.com/office/officeart/2005/8/layout/pyramid1"/>
    <dgm:cxn modelId="{FEE54F2C-1D91-C147-A432-936938169FC6}" type="presParOf" srcId="{7D8399FB-5995-A348-BEB7-AC598E062549}" destId="{E4AD5763-DCE8-8646-9423-0796D183EB64}" srcOrd="0" destOrd="0" presId="urn:microsoft.com/office/officeart/2005/8/layout/pyramid1"/>
    <dgm:cxn modelId="{6483BC9D-ED3C-F240-BF59-077192B5A631}" type="presParOf" srcId="{7D8399FB-5995-A348-BEB7-AC598E062549}" destId="{AC8E9D14-6819-8F4A-9C5D-059395C22341}" srcOrd="1" destOrd="0" presId="urn:microsoft.com/office/officeart/2005/8/layout/pyramid1"/>
    <dgm:cxn modelId="{0E246D9A-9336-9340-BBFD-C7D726AB2718}" type="presParOf" srcId="{6ECD5B3B-9384-5444-8A5D-3417A6E94D0F}" destId="{9E4AA830-91D0-0541-A272-2817ECCF0C25}" srcOrd="2" destOrd="0" presId="urn:microsoft.com/office/officeart/2005/8/layout/pyramid1"/>
    <dgm:cxn modelId="{C7856B67-25F0-9943-9476-A748DB803868}" type="presParOf" srcId="{9E4AA830-91D0-0541-A272-2817ECCF0C25}" destId="{49A2C099-09E7-5845-9B71-7892FA5F19FA}" srcOrd="0" destOrd="0" presId="urn:microsoft.com/office/officeart/2005/8/layout/pyramid1"/>
    <dgm:cxn modelId="{9D0C15BB-610E-6E4B-AC15-CA023C31375D}" type="presParOf" srcId="{9E4AA830-91D0-0541-A272-2817ECCF0C25}" destId="{3E34D7F9-55F3-AE4B-82A2-173B2B147DA6}" srcOrd="1" destOrd="0" presId="urn:microsoft.com/office/officeart/2005/8/layout/pyramid1"/>
    <dgm:cxn modelId="{039CB13C-FA33-414A-952A-5C5BB0D944CE}" type="presParOf" srcId="{6ECD5B3B-9384-5444-8A5D-3417A6E94D0F}" destId="{3F559EEF-40ED-164D-BA25-7684CFE7966F}" srcOrd="3" destOrd="0" presId="urn:microsoft.com/office/officeart/2005/8/layout/pyramid1"/>
    <dgm:cxn modelId="{C5C9B4C8-0856-2D41-990E-6B86989ECA1A}" type="presParOf" srcId="{3F559EEF-40ED-164D-BA25-7684CFE7966F}" destId="{10773469-3A0F-944C-A64E-5813C95065EA}" srcOrd="0" destOrd="0" presId="urn:microsoft.com/office/officeart/2005/8/layout/pyramid1"/>
    <dgm:cxn modelId="{FAB375E3-A609-7240-98E6-48CE56BBBBD4}" type="presParOf" srcId="{3F559EEF-40ED-164D-BA25-7684CFE7966F}" destId="{FA4DB1DE-A406-3B45-877A-D855E498BDD6}" srcOrd="1" destOrd="0" presId="urn:microsoft.com/office/officeart/2005/8/layout/pyramid1"/>
    <dgm:cxn modelId="{90D54F32-9252-D648-9338-1AFB068038FD}" type="presParOf" srcId="{6ECD5B3B-9384-5444-8A5D-3417A6E94D0F}" destId="{6751D3CF-4B1F-6745-90AB-D68983DE85B9}" srcOrd="4" destOrd="0" presId="urn:microsoft.com/office/officeart/2005/8/layout/pyramid1"/>
    <dgm:cxn modelId="{4777B3F6-D00F-054D-BA89-046D451C66AA}" type="presParOf" srcId="{6751D3CF-4B1F-6745-90AB-D68983DE85B9}" destId="{7D0C00B8-FBB5-E542-BB8C-D7C0963864DD}" srcOrd="0" destOrd="0" presId="urn:microsoft.com/office/officeart/2005/8/layout/pyramid1"/>
    <dgm:cxn modelId="{CCEA2522-52CB-F543-BC4E-25FC3F1C0F70}" type="presParOf" srcId="{6751D3CF-4B1F-6745-90AB-D68983DE85B9}" destId="{7F1E56D0-FCE2-0E43-AE50-B92A1C2A4023}" srcOrd="1" destOrd="0" presId="urn:microsoft.com/office/officeart/2005/8/layout/pyramid1"/>
    <dgm:cxn modelId="{489C8C7A-65A1-A548-8471-CF5535921105}" type="presParOf" srcId="{6ECD5B3B-9384-5444-8A5D-3417A6E94D0F}" destId="{D8AD44FA-A843-7B4C-B095-72629FE63ABF}" srcOrd="5" destOrd="0" presId="urn:microsoft.com/office/officeart/2005/8/layout/pyramid1"/>
    <dgm:cxn modelId="{814440EC-0796-1648-92F5-15EDD6CE0D54}" type="presParOf" srcId="{D8AD44FA-A843-7B4C-B095-72629FE63ABF}" destId="{E0640EEF-CCD0-A143-B7C0-98B8459BB784}" srcOrd="0" destOrd="0" presId="urn:microsoft.com/office/officeart/2005/8/layout/pyramid1"/>
    <dgm:cxn modelId="{EC2BFBA6-342A-5144-96EE-7F0F5746A0FD}" type="presParOf" srcId="{D8AD44FA-A843-7B4C-B095-72629FE63ABF}" destId="{DBA6EBB8-21A0-894A-BA2E-6E7C6406075C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63B5B2B-F6A6-8441-A576-D26F920DC37F}" type="doc">
      <dgm:prSet loTypeId="urn:microsoft.com/office/officeart/2005/8/layout/pyramid1" loCatId="" qsTypeId="urn:microsoft.com/office/officeart/2005/8/quickstyle/simple4" qsCatId="simple" csTypeId="urn:microsoft.com/office/officeart/2005/8/colors/colorful3" csCatId="colorful" phldr="1"/>
      <dgm:spPr/>
    </dgm:pt>
    <dgm:pt modelId="{7B85411E-E25C-6F42-91E4-53D6A772A7AE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1200" dirty="0"/>
            <a:t>Reduction</a:t>
          </a:r>
        </a:p>
      </dgm:t>
    </dgm:pt>
    <dgm:pt modelId="{1F49EEF7-00DB-F24E-ABA1-76F8D1DAA17B}" type="parTrans" cxnId="{F4BD41E2-66AF-FD41-B3E4-D1D9BA0E0489}">
      <dgm:prSet/>
      <dgm:spPr/>
      <dgm:t>
        <a:bodyPr/>
        <a:lstStyle/>
        <a:p>
          <a:endParaRPr lang="en-US" sz="1200"/>
        </a:p>
      </dgm:t>
    </dgm:pt>
    <dgm:pt modelId="{7E267195-F0D2-F446-B54C-EC6424F5757D}" type="sibTrans" cxnId="{F4BD41E2-66AF-FD41-B3E4-D1D9BA0E0489}">
      <dgm:prSet/>
      <dgm:spPr/>
      <dgm:t>
        <a:bodyPr/>
        <a:lstStyle/>
        <a:p>
          <a:endParaRPr lang="en-US" sz="1200"/>
        </a:p>
      </dgm:t>
    </dgm:pt>
    <dgm:pt modelId="{761DA577-FE2E-1D4B-90D0-641EE07F9D88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1200" dirty="0"/>
            <a:t>Reuse</a:t>
          </a:r>
        </a:p>
      </dgm:t>
    </dgm:pt>
    <dgm:pt modelId="{233C13BD-E584-CC4A-841F-18ABEF05A60D}" type="parTrans" cxnId="{E81B47A4-8275-714F-AAE4-11DDDFB37008}">
      <dgm:prSet/>
      <dgm:spPr/>
      <dgm:t>
        <a:bodyPr/>
        <a:lstStyle/>
        <a:p>
          <a:endParaRPr lang="en-US" sz="1200"/>
        </a:p>
      </dgm:t>
    </dgm:pt>
    <dgm:pt modelId="{EE783346-9836-534D-84F2-4BD295C9BE78}" type="sibTrans" cxnId="{E81B47A4-8275-714F-AAE4-11DDDFB37008}">
      <dgm:prSet/>
      <dgm:spPr/>
      <dgm:t>
        <a:bodyPr/>
        <a:lstStyle/>
        <a:p>
          <a:endParaRPr lang="en-US" sz="1200"/>
        </a:p>
      </dgm:t>
    </dgm:pt>
    <dgm:pt modelId="{13EE726E-487B-BC42-956A-027D42CABA5C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1200"/>
            <a:t>Recycling</a:t>
          </a:r>
          <a:endParaRPr lang="en-US" sz="1200" dirty="0"/>
        </a:p>
      </dgm:t>
    </dgm:pt>
    <dgm:pt modelId="{64E3511B-7E49-764F-99C6-260A3CE823FF}" type="parTrans" cxnId="{48C3A3BC-42BB-574B-B352-676F1D08287C}">
      <dgm:prSet/>
      <dgm:spPr/>
      <dgm:t>
        <a:bodyPr/>
        <a:lstStyle/>
        <a:p>
          <a:endParaRPr lang="en-US" sz="1200"/>
        </a:p>
      </dgm:t>
    </dgm:pt>
    <dgm:pt modelId="{730F1F49-C290-164E-95BF-400B875FFE30}" type="sibTrans" cxnId="{48C3A3BC-42BB-574B-B352-676F1D08287C}">
      <dgm:prSet/>
      <dgm:spPr/>
      <dgm:t>
        <a:bodyPr/>
        <a:lstStyle/>
        <a:p>
          <a:endParaRPr lang="en-US" sz="1200"/>
        </a:p>
      </dgm:t>
    </dgm:pt>
    <dgm:pt modelId="{9070CC88-EB24-E342-9919-2FCA608334E5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200"/>
            <a:t>Energy recovery</a:t>
          </a:r>
          <a:endParaRPr lang="en-US" sz="1200" dirty="0"/>
        </a:p>
      </dgm:t>
    </dgm:pt>
    <dgm:pt modelId="{30E0EEE2-ED8D-344C-BEF1-43872E0C324F}" type="parTrans" cxnId="{5956DCBB-16F7-5D44-958D-C05DEB8C222C}">
      <dgm:prSet/>
      <dgm:spPr/>
      <dgm:t>
        <a:bodyPr/>
        <a:lstStyle/>
        <a:p>
          <a:endParaRPr lang="en-US" sz="1200"/>
        </a:p>
      </dgm:t>
    </dgm:pt>
    <dgm:pt modelId="{2ECC5143-3180-3C4B-811C-998BB359243F}" type="sibTrans" cxnId="{5956DCBB-16F7-5D44-958D-C05DEB8C222C}">
      <dgm:prSet/>
      <dgm:spPr/>
      <dgm:t>
        <a:bodyPr/>
        <a:lstStyle/>
        <a:p>
          <a:endParaRPr lang="en-US" sz="1200"/>
        </a:p>
      </dgm:t>
    </dgm:pt>
    <dgm:pt modelId="{17F7B346-7E44-884B-B208-34553535058F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200" dirty="0"/>
            <a:t>Disposal</a:t>
          </a:r>
        </a:p>
      </dgm:t>
    </dgm:pt>
    <dgm:pt modelId="{AE3C9A01-2803-544D-9237-2EC60AD9C246}" type="parTrans" cxnId="{70E05AA2-8852-724A-AC88-971615452AC0}">
      <dgm:prSet/>
      <dgm:spPr/>
      <dgm:t>
        <a:bodyPr/>
        <a:lstStyle/>
        <a:p>
          <a:endParaRPr lang="en-US" sz="1200"/>
        </a:p>
      </dgm:t>
    </dgm:pt>
    <dgm:pt modelId="{E9E48421-DF2E-E243-AFA0-DCCF2D7A210A}" type="sibTrans" cxnId="{70E05AA2-8852-724A-AC88-971615452AC0}">
      <dgm:prSet/>
      <dgm:spPr/>
      <dgm:t>
        <a:bodyPr/>
        <a:lstStyle/>
        <a:p>
          <a:endParaRPr lang="en-US" sz="1200"/>
        </a:p>
      </dgm:t>
    </dgm:pt>
    <dgm:pt modelId="{487C6DDB-16EA-8048-89A6-EBE7F5139E87}">
      <dgm:prSet phldrT="[Text]" custT="1"/>
      <dgm:spPr>
        <a:solidFill>
          <a:schemeClr val="accent6"/>
        </a:solidFill>
      </dgm:spPr>
      <dgm:t>
        <a:bodyPr/>
        <a:lstStyle/>
        <a:p>
          <a:endParaRPr lang="en-US" sz="1200" dirty="0"/>
        </a:p>
      </dgm:t>
    </dgm:pt>
    <dgm:pt modelId="{B187C270-F206-EB47-969D-F237983DA29B}" type="sibTrans" cxnId="{FE5729D9-B480-4043-AF2B-FAAE076BAE54}">
      <dgm:prSet/>
      <dgm:spPr/>
      <dgm:t>
        <a:bodyPr/>
        <a:lstStyle/>
        <a:p>
          <a:endParaRPr lang="en-US" sz="1200"/>
        </a:p>
      </dgm:t>
    </dgm:pt>
    <dgm:pt modelId="{F4C6CB43-A4A1-B344-B75F-5C507D5AB346}" type="parTrans" cxnId="{FE5729D9-B480-4043-AF2B-FAAE076BAE54}">
      <dgm:prSet/>
      <dgm:spPr/>
      <dgm:t>
        <a:bodyPr/>
        <a:lstStyle/>
        <a:p>
          <a:endParaRPr lang="en-US" sz="1200"/>
        </a:p>
      </dgm:t>
    </dgm:pt>
    <dgm:pt modelId="{6ECD5B3B-9384-5444-8A5D-3417A6E94D0F}" type="pres">
      <dgm:prSet presAssocID="{E63B5B2B-F6A6-8441-A576-D26F920DC37F}" presName="Name0" presStyleCnt="0">
        <dgm:presLayoutVars>
          <dgm:dir/>
          <dgm:animLvl val="lvl"/>
          <dgm:resizeHandles val="exact"/>
        </dgm:presLayoutVars>
      </dgm:prSet>
      <dgm:spPr/>
    </dgm:pt>
    <dgm:pt modelId="{4C6A5A9E-52EB-664C-8E84-0B6237493D5E}" type="pres">
      <dgm:prSet presAssocID="{487C6DDB-16EA-8048-89A6-EBE7F5139E87}" presName="Name8" presStyleCnt="0"/>
      <dgm:spPr/>
    </dgm:pt>
    <dgm:pt modelId="{F18AD3D4-3EBF-6740-A7F5-A34CCB8DAF75}" type="pres">
      <dgm:prSet presAssocID="{487C6DDB-16EA-8048-89A6-EBE7F5139E87}" presName="level" presStyleLbl="node1" presStyleIdx="0" presStyleCnt="6" custLinFactNeighborY="0">
        <dgm:presLayoutVars>
          <dgm:chMax val="1"/>
          <dgm:bulletEnabled val="1"/>
        </dgm:presLayoutVars>
      </dgm:prSet>
      <dgm:spPr/>
    </dgm:pt>
    <dgm:pt modelId="{6C68EA97-559F-5B4C-BAEF-7523CDE8859F}" type="pres">
      <dgm:prSet presAssocID="{487C6DDB-16EA-8048-89A6-EBE7F5139E8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D8399FB-5995-A348-BEB7-AC598E062549}" type="pres">
      <dgm:prSet presAssocID="{7B85411E-E25C-6F42-91E4-53D6A772A7AE}" presName="Name8" presStyleCnt="0"/>
      <dgm:spPr/>
    </dgm:pt>
    <dgm:pt modelId="{E4AD5763-DCE8-8646-9423-0796D183EB64}" type="pres">
      <dgm:prSet presAssocID="{7B85411E-E25C-6F42-91E4-53D6A772A7AE}" presName="level" presStyleLbl="node1" presStyleIdx="1" presStyleCnt="6">
        <dgm:presLayoutVars>
          <dgm:chMax val="1"/>
          <dgm:bulletEnabled val="1"/>
        </dgm:presLayoutVars>
      </dgm:prSet>
      <dgm:spPr/>
    </dgm:pt>
    <dgm:pt modelId="{AC8E9D14-6819-8F4A-9C5D-059395C22341}" type="pres">
      <dgm:prSet presAssocID="{7B85411E-E25C-6F42-91E4-53D6A772A7A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E4AA830-91D0-0541-A272-2817ECCF0C25}" type="pres">
      <dgm:prSet presAssocID="{761DA577-FE2E-1D4B-90D0-641EE07F9D88}" presName="Name8" presStyleCnt="0"/>
      <dgm:spPr/>
    </dgm:pt>
    <dgm:pt modelId="{49A2C099-09E7-5845-9B71-7892FA5F19FA}" type="pres">
      <dgm:prSet presAssocID="{761DA577-FE2E-1D4B-90D0-641EE07F9D88}" presName="level" presStyleLbl="node1" presStyleIdx="2" presStyleCnt="6">
        <dgm:presLayoutVars>
          <dgm:chMax val="1"/>
          <dgm:bulletEnabled val="1"/>
        </dgm:presLayoutVars>
      </dgm:prSet>
      <dgm:spPr/>
    </dgm:pt>
    <dgm:pt modelId="{3E34D7F9-55F3-AE4B-82A2-173B2B147DA6}" type="pres">
      <dgm:prSet presAssocID="{761DA577-FE2E-1D4B-90D0-641EE07F9D8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F559EEF-40ED-164D-BA25-7684CFE7966F}" type="pres">
      <dgm:prSet presAssocID="{13EE726E-487B-BC42-956A-027D42CABA5C}" presName="Name8" presStyleCnt="0"/>
      <dgm:spPr/>
    </dgm:pt>
    <dgm:pt modelId="{10773469-3A0F-944C-A64E-5813C95065EA}" type="pres">
      <dgm:prSet presAssocID="{13EE726E-487B-BC42-956A-027D42CABA5C}" presName="level" presStyleLbl="node1" presStyleIdx="3" presStyleCnt="6">
        <dgm:presLayoutVars>
          <dgm:chMax val="1"/>
          <dgm:bulletEnabled val="1"/>
        </dgm:presLayoutVars>
      </dgm:prSet>
      <dgm:spPr/>
    </dgm:pt>
    <dgm:pt modelId="{FA4DB1DE-A406-3B45-877A-D855E498BDD6}" type="pres">
      <dgm:prSet presAssocID="{13EE726E-487B-BC42-956A-027D42CABA5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751D3CF-4B1F-6745-90AB-D68983DE85B9}" type="pres">
      <dgm:prSet presAssocID="{9070CC88-EB24-E342-9919-2FCA608334E5}" presName="Name8" presStyleCnt="0"/>
      <dgm:spPr/>
    </dgm:pt>
    <dgm:pt modelId="{7D0C00B8-FBB5-E542-BB8C-D7C0963864DD}" type="pres">
      <dgm:prSet presAssocID="{9070CC88-EB24-E342-9919-2FCA608334E5}" presName="level" presStyleLbl="node1" presStyleIdx="4" presStyleCnt="6">
        <dgm:presLayoutVars>
          <dgm:chMax val="1"/>
          <dgm:bulletEnabled val="1"/>
        </dgm:presLayoutVars>
      </dgm:prSet>
      <dgm:spPr/>
    </dgm:pt>
    <dgm:pt modelId="{7F1E56D0-FCE2-0E43-AE50-B92A1C2A4023}" type="pres">
      <dgm:prSet presAssocID="{9070CC88-EB24-E342-9919-2FCA608334E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8AD44FA-A843-7B4C-B095-72629FE63ABF}" type="pres">
      <dgm:prSet presAssocID="{17F7B346-7E44-884B-B208-34553535058F}" presName="Name8" presStyleCnt="0"/>
      <dgm:spPr/>
    </dgm:pt>
    <dgm:pt modelId="{E0640EEF-CCD0-A143-B7C0-98B8459BB784}" type="pres">
      <dgm:prSet presAssocID="{17F7B346-7E44-884B-B208-34553535058F}" presName="level" presStyleLbl="node1" presStyleIdx="5" presStyleCnt="6">
        <dgm:presLayoutVars>
          <dgm:chMax val="1"/>
          <dgm:bulletEnabled val="1"/>
        </dgm:presLayoutVars>
      </dgm:prSet>
      <dgm:spPr/>
    </dgm:pt>
    <dgm:pt modelId="{DBA6EBB8-21A0-894A-BA2E-6E7C6406075C}" type="pres">
      <dgm:prSet presAssocID="{17F7B346-7E44-884B-B208-34553535058F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D256FA1F-3155-6149-9200-843C7A0C4C1E}" type="presOf" srcId="{487C6DDB-16EA-8048-89A6-EBE7F5139E87}" destId="{6C68EA97-559F-5B4C-BAEF-7523CDE8859F}" srcOrd="1" destOrd="0" presId="urn:microsoft.com/office/officeart/2005/8/layout/pyramid1"/>
    <dgm:cxn modelId="{CF21072C-575D-2F4E-93E4-CEDCCDBF386D}" type="presOf" srcId="{17F7B346-7E44-884B-B208-34553535058F}" destId="{E0640EEF-CCD0-A143-B7C0-98B8459BB784}" srcOrd="0" destOrd="0" presId="urn:microsoft.com/office/officeart/2005/8/layout/pyramid1"/>
    <dgm:cxn modelId="{46D4912C-7830-9547-AEDF-D900520E6F1A}" type="presOf" srcId="{13EE726E-487B-BC42-956A-027D42CABA5C}" destId="{FA4DB1DE-A406-3B45-877A-D855E498BDD6}" srcOrd="1" destOrd="0" presId="urn:microsoft.com/office/officeart/2005/8/layout/pyramid1"/>
    <dgm:cxn modelId="{4178185E-9538-0547-98BD-A530CB2F1DAC}" type="presOf" srcId="{13EE726E-487B-BC42-956A-027D42CABA5C}" destId="{10773469-3A0F-944C-A64E-5813C95065EA}" srcOrd="0" destOrd="0" presId="urn:microsoft.com/office/officeart/2005/8/layout/pyramid1"/>
    <dgm:cxn modelId="{9D33C196-5164-CC4F-B1E8-87B97FE06648}" type="presOf" srcId="{E63B5B2B-F6A6-8441-A576-D26F920DC37F}" destId="{6ECD5B3B-9384-5444-8A5D-3417A6E94D0F}" srcOrd="0" destOrd="0" presId="urn:microsoft.com/office/officeart/2005/8/layout/pyramid1"/>
    <dgm:cxn modelId="{CC249697-8844-2B42-88A9-22A59EC37AA4}" type="presOf" srcId="{7B85411E-E25C-6F42-91E4-53D6A772A7AE}" destId="{AC8E9D14-6819-8F4A-9C5D-059395C22341}" srcOrd="1" destOrd="0" presId="urn:microsoft.com/office/officeart/2005/8/layout/pyramid1"/>
    <dgm:cxn modelId="{70E05AA2-8852-724A-AC88-971615452AC0}" srcId="{E63B5B2B-F6A6-8441-A576-D26F920DC37F}" destId="{17F7B346-7E44-884B-B208-34553535058F}" srcOrd="5" destOrd="0" parTransId="{AE3C9A01-2803-544D-9237-2EC60AD9C246}" sibTransId="{E9E48421-DF2E-E243-AFA0-DCCF2D7A210A}"/>
    <dgm:cxn modelId="{E81B47A4-8275-714F-AAE4-11DDDFB37008}" srcId="{E63B5B2B-F6A6-8441-A576-D26F920DC37F}" destId="{761DA577-FE2E-1D4B-90D0-641EE07F9D88}" srcOrd="2" destOrd="0" parTransId="{233C13BD-E584-CC4A-841F-18ABEF05A60D}" sibTransId="{EE783346-9836-534D-84F2-4BD295C9BE78}"/>
    <dgm:cxn modelId="{394BB1A5-A348-6741-B1D1-1511E3546EEE}" type="presOf" srcId="{17F7B346-7E44-884B-B208-34553535058F}" destId="{DBA6EBB8-21A0-894A-BA2E-6E7C6406075C}" srcOrd="1" destOrd="0" presId="urn:microsoft.com/office/officeart/2005/8/layout/pyramid1"/>
    <dgm:cxn modelId="{48E423AD-18E3-5449-9DDC-353EF8464CCD}" type="presOf" srcId="{761DA577-FE2E-1D4B-90D0-641EE07F9D88}" destId="{49A2C099-09E7-5845-9B71-7892FA5F19FA}" srcOrd="0" destOrd="0" presId="urn:microsoft.com/office/officeart/2005/8/layout/pyramid1"/>
    <dgm:cxn modelId="{07103FB3-B31A-4949-B1AE-90FA3DB140AF}" type="presOf" srcId="{9070CC88-EB24-E342-9919-2FCA608334E5}" destId="{7D0C00B8-FBB5-E542-BB8C-D7C0963864DD}" srcOrd="0" destOrd="0" presId="urn:microsoft.com/office/officeart/2005/8/layout/pyramid1"/>
    <dgm:cxn modelId="{40220FB7-89F5-F447-AFAC-4208393A193C}" type="presOf" srcId="{761DA577-FE2E-1D4B-90D0-641EE07F9D88}" destId="{3E34D7F9-55F3-AE4B-82A2-173B2B147DA6}" srcOrd="1" destOrd="0" presId="urn:microsoft.com/office/officeart/2005/8/layout/pyramid1"/>
    <dgm:cxn modelId="{5956DCBB-16F7-5D44-958D-C05DEB8C222C}" srcId="{E63B5B2B-F6A6-8441-A576-D26F920DC37F}" destId="{9070CC88-EB24-E342-9919-2FCA608334E5}" srcOrd="4" destOrd="0" parTransId="{30E0EEE2-ED8D-344C-BEF1-43872E0C324F}" sibTransId="{2ECC5143-3180-3C4B-811C-998BB359243F}"/>
    <dgm:cxn modelId="{53F322BC-37DA-7D4A-9153-7D7FAE8A4959}" type="presOf" srcId="{487C6DDB-16EA-8048-89A6-EBE7F5139E87}" destId="{F18AD3D4-3EBF-6740-A7F5-A34CCB8DAF75}" srcOrd="0" destOrd="0" presId="urn:microsoft.com/office/officeart/2005/8/layout/pyramid1"/>
    <dgm:cxn modelId="{48C3A3BC-42BB-574B-B352-676F1D08287C}" srcId="{E63B5B2B-F6A6-8441-A576-D26F920DC37F}" destId="{13EE726E-487B-BC42-956A-027D42CABA5C}" srcOrd="3" destOrd="0" parTransId="{64E3511B-7E49-764F-99C6-260A3CE823FF}" sibTransId="{730F1F49-C290-164E-95BF-400B875FFE30}"/>
    <dgm:cxn modelId="{75B68CD2-F4CE-984E-AF23-770AB3E12A04}" type="presOf" srcId="{7B85411E-E25C-6F42-91E4-53D6A772A7AE}" destId="{E4AD5763-DCE8-8646-9423-0796D183EB64}" srcOrd="0" destOrd="0" presId="urn:microsoft.com/office/officeart/2005/8/layout/pyramid1"/>
    <dgm:cxn modelId="{FE5729D9-B480-4043-AF2B-FAAE076BAE54}" srcId="{E63B5B2B-F6A6-8441-A576-D26F920DC37F}" destId="{487C6DDB-16EA-8048-89A6-EBE7F5139E87}" srcOrd="0" destOrd="0" parTransId="{F4C6CB43-A4A1-B344-B75F-5C507D5AB346}" sibTransId="{B187C270-F206-EB47-969D-F237983DA29B}"/>
    <dgm:cxn modelId="{0F38DDDB-4936-6642-B107-CD0B73EB4D34}" type="presOf" srcId="{9070CC88-EB24-E342-9919-2FCA608334E5}" destId="{7F1E56D0-FCE2-0E43-AE50-B92A1C2A4023}" srcOrd="1" destOrd="0" presId="urn:microsoft.com/office/officeart/2005/8/layout/pyramid1"/>
    <dgm:cxn modelId="{F4BD41E2-66AF-FD41-B3E4-D1D9BA0E0489}" srcId="{E63B5B2B-F6A6-8441-A576-D26F920DC37F}" destId="{7B85411E-E25C-6F42-91E4-53D6A772A7AE}" srcOrd="1" destOrd="0" parTransId="{1F49EEF7-00DB-F24E-ABA1-76F8D1DAA17B}" sibTransId="{7E267195-F0D2-F446-B54C-EC6424F5757D}"/>
    <dgm:cxn modelId="{FECBA123-C91B-8B4D-BF4C-FB439FA2C695}" type="presParOf" srcId="{6ECD5B3B-9384-5444-8A5D-3417A6E94D0F}" destId="{4C6A5A9E-52EB-664C-8E84-0B6237493D5E}" srcOrd="0" destOrd="0" presId="urn:microsoft.com/office/officeart/2005/8/layout/pyramid1"/>
    <dgm:cxn modelId="{A0BCF445-F5D1-1B41-9D3D-253CA10CD8EC}" type="presParOf" srcId="{4C6A5A9E-52EB-664C-8E84-0B6237493D5E}" destId="{F18AD3D4-3EBF-6740-A7F5-A34CCB8DAF75}" srcOrd="0" destOrd="0" presId="urn:microsoft.com/office/officeart/2005/8/layout/pyramid1"/>
    <dgm:cxn modelId="{67E35574-273D-7E40-8030-619D24D72EFF}" type="presParOf" srcId="{4C6A5A9E-52EB-664C-8E84-0B6237493D5E}" destId="{6C68EA97-559F-5B4C-BAEF-7523CDE8859F}" srcOrd="1" destOrd="0" presId="urn:microsoft.com/office/officeart/2005/8/layout/pyramid1"/>
    <dgm:cxn modelId="{C4D48264-982B-F94F-905E-93A8BDBDB777}" type="presParOf" srcId="{6ECD5B3B-9384-5444-8A5D-3417A6E94D0F}" destId="{7D8399FB-5995-A348-BEB7-AC598E062549}" srcOrd="1" destOrd="0" presId="urn:microsoft.com/office/officeart/2005/8/layout/pyramid1"/>
    <dgm:cxn modelId="{FEE54F2C-1D91-C147-A432-936938169FC6}" type="presParOf" srcId="{7D8399FB-5995-A348-BEB7-AC598E062549}" destId="{E4AD5763-DCE8-8646-9423-0796D183EB64}" srcOrd="0" destOrd="0" presId="urn:microsoft.com/office/officeart/2005/8/layout/pyramid1"/>
    <dgm:cxn modelId="{6483BC9D-ED3C-F240-BF59-077192B5A631}" type="presParOf" srcId="{7D8399FB-5995-A348-BEB7-AC598E062549}" destId="{AC8E9D14-6819-8F4A-9C5D-059395C22341}" srcOrd="1" destOrd="0" presId="urn:microsoft.com/office/officeart/2005/8/layout/pyramid1"/>
    <dgm:cxn modelId="{0E246D9A-9336-9340-BBFD-C7D726AB2718}" type="presParOf" srcId="{6ECD5B3B-9384-5444-8A5D-3417A6E94D0F}" destId="{9E4AA830-91D0-0541-A272-2817ECCF0C25}" srcOrd="2" destOrd="0" presId="urn:microsoft.com/office/officeart/2005/8/layout/pyramid1"/>
    <dgm:cxn modelId="{C7856B67-25F0-9943-9476-A748DB803868}" type="presParOf" srcId="{9E4AA830-91D0-0541-A272-2817ECCF0C25}" destId="{49A2C099-09E7-5845-9B71-7892FA5F19FA}" srcOrd="0" destOrd="0" presId="urn:microsoft.com/office/officeart/2005/8/layout/pyramid1"/>
    <dgm:cxn modelId="{9D0C15BB-610E-6E4B-AC15-CA023C31375D}" type="presParOf" srcId="{9E4AA830-91D0-0541-A272-2817ECCF0C25}" destId="{3E34D7F9-55F3-AE4B-82A2-173B2B147DA6}" srcOrd="1" destOrd="0" presId="urn:microsoft.com/office/officeart/2005/8/layout/pyramid1"/>
    <dgm:cxn modelId="{039CB13C-FA33-414A-952A-5C5BB0D944CE}" type="presParOf" srcId="{6ECD5B3B-9384-5444-8A5D-3417A6E94D0F}" destId="{3F559EEF-40ED-164D-BA25-7684CFE7966F}" srcOrd="3" destOrd="0" presId="urn:microsoft.com/office/officeart/2005/8/layout/pyramid1"/>
    <dgm:cxn modelId="{C5C9B4C8-0856-2D41-990E-6B86989ECA1A}" type="presParOf" srcId="{3F559EEF-40ED-164D-BA25-7684CFE7966F}" destId="{10773469-3A0F-944C-A64E-5813C95065EA}" srcOrd="0" destOrd="0" presId="urn:microsoft.com/office/officeart/2005/8/layout/pyramid1"/>
    <dgm:cxn modelId="{FAB375E3-A609-7240-98E6-48CE56BBBBD4}" type="presParOf" srcId="{3F559EEF-40ED-164D-BA25-7684CFE7966F}" destId="{FA4DB1DE-A406-3B45-877A-D855E498BDD6}" srcOrd="1" destOrd="0" presId="urn:microsoft.com/office/officeart/2005/8/layout/pyramid1"/>
    <dgm:cxn modelId="{90D54F32-9252-D648-9338-1AFB068038FD}" type="presParOf" srcId="{6ECD5B3B-9384-5444-8A5D-3417A6E94D0F}" destId="{6751D3CF-4B1F-6745-90AB-D68983DE85B9}" srcOrd="4" destOrd="0" presId="urn:microsoft.com/office/officeart/2005/8/layout/pyramid1"/>
    <dgm:cxn modelId="{4777B3F6-D00F-054D-BA89-046D451C66AA}" type="presParOf" srcId="{6751D3CF-4B1F-6745-90AB-D68983DE85B9}" destId="{7D0C00B8-FBB5-E542-BB8C-D7C0963864DD}" srcOrd="0" destOrd="0" presId="urn:microsoft.com/office/officeart/2005/8/layout/pyramid1"/>
    <dgm:cxn modelId="{CCEA2522-52CB-F543-BC4E-25FC3F1C0F70}" type="presParOf" srcId="{6751D3CF-4B1F-6745-90AB-D68983DE85B9}" destId="{7F1E56D0-FCE2-0E43-AE50-B92A1C2A4023}" srcOrd="1" destOrd="0" presId="urn:microsoft.com/office/officeart/2005/8/layout/pyramid1"/>
    <dgm:cxn modelId="{489C8C7A-65A1-A548-8471-CF5535921105}" type="presParOf" srcId="{6ECD5B3B-9384-5444-8A5D-3417A6E94D0F}" destId="{D8AD44FA-A843-7B4C-B095-72629FE63ABF}" srcOrd="5" destOrd="0" presId="urn:microsoft.com/office/officeart/2005/8/layout/pyramid1"/>
    <dgm:cxn modelId="{814440EC-0796-1648-92F5-15EDD6CE0D54}" type="presParOf" srcId="{D8AD44FA-A843-7B4C-B095-72629FE63ABF}" destId="{E0640EEF-CCD0-A143-B7C0-98B8459BB784}" srcOrd="0" destOrd="0" presId="urn:microsoft.com/office/officeart/2005/8/layout/pyramid1"/>
    <dgm:cxn modelId="{EC2BFBA6-342A-5144-96EE-7F0F5746A0FD}" type="presParOf" srcId="{D8AD44FA-A843-7B4C-B095-72629FE63ABF}" destId="{DBA6EBB8-21A0-894A-BA2E-6E7C6406075C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63B5B2B-F6A6-8441-A576-D26F920DC37F}" type="doc">
      <dgm:prSet loTypeId="urn:microsoft.com/office/officeart/2005/8/layout/pyramid1" loCatId="" qsTypeId="urn:microsoft.com/office/officeart/2005/8/quickstyle/simple4" qsCatId="simple" csTypeId="urn:microsoft.com/office/officeart/2005/8/colors/colorful3" csCatId="colorful" phldr="1"/>
      <dgm:spPr/>
    </dgm:pt>
    <dgm:pt modelId="{7B85411E-E25C-6F42-91E4-53D6A772A7AE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1200" dirty="0"/>
            <a:t>Reduction</a:t>
          </a:r>
        </a:p>
      </dgm:t>
    </dgm:pt>
    <dgm:pt modelId="{1F49EEF7-00DB-F24E-ABA1-76F8D1DAA17B}" type="parTrans" cxnId="{F4BD41E2-66AF-FD41-B3E4-D1D9BA0E0489}">
      <dgm:prSet/>
      <dgm:spPr/>
      <dgm:t>
        <a:bodyPr/>
        <a:lstStyle/>
        <a:p>
          <a:endParaRPr lang="en-US" sz="1200"/>
        </a:p>
      </dgm:t>
    </dgm:pt>
    <dgm:pt modelId="{7E267195-F0D2-F446-B54C-EC6424F5757D}" type="sibTrans" cxnId="{F4BD41E2-66AF-FD41-B3E4-D1D9BA0E0489}">
      <dgm:prSet/>
      <dgm:spPr/>
      <dgm:t>
        <a:bodyPr/>
        <a:lstStyle/>
        <a:p>
          <a:endParaRPr lang="en-US" sz="1200"/>
        </a:p>
      </dgm:t>
    </dgm:pt>
    <dgm:pt modelId="{761DA577-FE2E-1D4B-90D0-641EE07F9D88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1200" dirty="0"/>
            <a:t>Reuse</a:t>
          </a:r>
        </a:p>
      </dgm:t>
    </dgm:pt>
    <dgm:pt modelId="{233C13BD-E584-CC4A-841F-18ABEF05A60D}" type="parTrans" cxnId="{E81B47A4-8275-714F-AAE4-11DDDFB37008}">
      <dgm:prSet/>
      <dgm:spPr/>
      <dgm:t>
        <a:bodyPr/>
        <a:lstStyle/>
        <a:p>
          <a:endParaRPr lang="en-US" sz="1200"/>
        </a:p>
      </dgm:t>
    </dgm:pt>
    <dgm:pt modelId="{EE783346-9836-534D-84F2-4BD295C9BE78}" type="sibTrans" cxnId="{E81B47A4-8275-714F-AAE4-11DDDFB37008}">
      <dgm:prSet/>
      <dgm:spPr/>
      <dgm:t>
        <a:bodyPr/>
        <a:lstStyle/>
        <a:p>
          <a:endParaRPr lang="en-US" sz="1200"/>
        </a:p>
      </dgm:t>
    </dgm:pt>
    <dgm:pt modelId="{13EE726E-487B-BC42-956A-027D42CABA5C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1200"/>
            <a:t>Recycling</a:t>
          </a:r>
          <a:endParaRPr lang="en-US" sz="1200" dirty="0"/>
        </a:p>
      </dgm:t>
    </dgm:pt>
    <dgm:pt modelId="{64E3511B-7E49-764F-99C6-260A3CE823FF}" type="parTrans" cxnId="{48C3A3BC-42BB-574B-B352-676F1D08287C}">
      <dgm:prSet/>
      <dgm:spPr/>
      <dgm:t>
        <a:bodyPr/>
        <a:lstStyle/>
        <a:p>
          <a:endParaRPr lang="en-US" sz="1200"/>
        </a:p>
      </dgm:t>
    </dgm:pt>
    <dgm:pt modelId="{730F1F49-C290-164E-95BF-400B875FFE30}" type="sibTrans" cxnId="{48C3A3BC-42BB-574B-B352-676F1D08287C}">
      <dgm:prSet/>
      <dgm:spPr/>
      <dgm:t>
        <a:bodyPr/>
        <a:lstStyle/>
        <a:p>
          <a:endParaRPr lang="en-US" sz="1200"/>
        </a:p>
      </dgm:t>
    </dgm:pt>
    <dgm:pt modelId="{9070CC88-EB24-E342-9919-2FCA608334E5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200" dirty="0"/>
            <a:t>Energy recovery</a:t>
          </a:r>
        </a:p>
      </dgm:t>
    </dgm:pt>
    <dgm:pt modelId="{30E0EEE2-ED8D-344C-BEF1-43872E0C324F}" type="parTrans" cxnId="{5956DCBB-16F7-5D44-958D-C05DEB8C222C}">
      <dgm:prSet/>
      <dgm:spPr/>
      <dgm:t>
        <a:bodyPr/>
        <a:lstStyle/>
        <a:p>
          <a:endParaRPr lang="en-US" sz="1200"/>
        </a:p>
      </dgm:t>
    </dgm:pt>
    <dgm:pt modelId="{2ECC5143-3180-3C4B-811C-998BB359243F}" type="sibTrans" cxnId="{5956DCBB-16F7-5D44-958D-C05DEB8C222C}">
      <dgm:prSet/>
      <dgm:spPr/>
      <dgm:t>
        <a:bodyPr/>
        <a:lstStyle/>
        <a:p>
          <a:endParaRPr lang="en-US" sz="1200"/>
        </a:p>
      </dgm:t>
    </dgm:pt>
    <dgm:pt modelId="{17F7B346-7E44-884B-B208-34553535058F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200" dirty="0"/>
            <a:t>Disposal</a:t>
          </a:r>
        </a:p>
      </dgm:t>
    </dgm:pt>
    <dgm:pt modelId="{AE3C9A01-2803-544D-9237-2EC60AD9C246}" type="parTrans" cxnId="{70E05AA2-8852-724A-AC88-971615452AC0}">
      <dgm:prSet/>
      <dgm:spPr/>
      <dgm:t>
        <a:bodyPr/>
        <a:lstStyle/>
        <a:p>
          <a:endParaRPr lang="en-US" sz="1200"/>
        </a:p>
      </dgm:t>
    </dgm:pt>
    <dgm:pt modelId="{E9E48421-DF2E-E243-AFA0-DCCF2D7A210A}" type="sibTrans" cxnId="{70E05AA2-8852-724A-AC88-971615452AC0}">
      <dgm:prSet/>
      <dgm:spPr/>
      <dgm:t>
        <a:bodyPr/>
        <a:lstStyle/>
        <a:p>
          <a:endParaRPr lang="en-US" sz="1200"/>
        </a:p>
      </dgm:t>
    </dgm:pt>
    <dgm:pt modelId="{487C6DDB-16EA-8048-89A6-EBE7F5139E87}">
      <dgm:prSet phldrT="[Text]" custT="1"/>
      <dgm:spPr>
        <a:solidFill>
          <a:schemeClr val="accent6"/>
        </a:solidFill>
      </dgm:spPr>
      <dgm:t>
        <a:bodyPr/>
        <a:lstStyle/>
        <a:p>
          <a:endParaRPr lang="en-US" sz="1200" dirty="0"/>
        </a:p>
      </dgm:t>
    </dgm:pt>
    <dgm:pt modelId="{B187C270-F206-EB47-969D-F237983DA29B}" type="sibTrans" cxnId="{FE5729D9-B480-4043-AF2B-FAAE076BAE54}">
      <dgm:prSet/>
      <dgm:spPr/>
      <dgm:t>
        <a:bodyPr/>
        <a:lstStyle/>
        <a:p>
          <a:endParaRPr lang="en-US" sz="1200"/>
        </a:p>
      </dgm:t>
    </dgm:pt>
    <dgm:pt modelId="{F4C6CB43-A4A1-B344-B75F-5C507D5AB346}" type="parTrans" cxnId="{FE5729D9-B480-4043-AF2B-FAAE076BAE54}">
      <dgm:prSet/>
      <dgm:spPr/>
      <dgm:t>
        <a:bodyPr/>
        <a:lstStyle/>
        <a:p>
          <a:endParaRPr lang="en-US" sz="1200"/>
        </a:p>
      </dgm:t>
    </dgm:pt>
    <dgm:pt modelId="{6ECD5B3B-9384-5444-8A5D-3417A6E94D0F}" type="pres">
      <dgm:prSet presAssocID="{E63B5B2B-F6A6-8441-A576-D26F920DC37F}" presName="Name0" presStyleCnt="0">
        <dgm:presLayoutVars>
          <dgm:dir/>
          <dgm:animLvl val="lvl"/>
          <dgm:resizeHandles val="exact"/>
        </dgm:presLayoutVars>
      </dgm:prSet>
      <dgm:spPr/>
    </dgm:pt>
    <dgm:pt modelId="{4C6A5A9E-52EB-664C-8E84-0B6237493D5E}" type="pres">
      <dgm:prSet presAssocID="{487C6DDB-16EA-8048-89A6-EBE7F5139E87}" presName="Name8" presStyleCnt="0"/>
      <dgm:spPr/>
    </dgm:pt>
    <dgm:pt modelId="{F18AD3D4-3EBF-6740-A7F5-A34CCB8DAF75}" type="pres">
      <dgm:prSet presAssocID="{487C6DDB-16EA-8048-89A6-EBE7F5139E87}" presName="level" presStyleLbl="node1" presStyleIdx="0" presStyleCnt="6" custLinFactNeighborY="0">
        <dgm:presLayoutVars>
          <dgm:chMax val="1"/>
          <dgm:bulletEnabled val="1"/>
        </dgm:presLayoutVars>
      </dgm:prSet>
      <dgm:spPr/>
    </dgm:pt>
    <dgm:pt modelId="{6C68EA97-559F-5B4C-BAEF-7523CDE8859F}" type="pres">
      <dgm:prSet presAssocID="{487C6DDB-16EA-8048-89A6-EBE7F5139E8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D8399FB-5995-A348-BEB7-AC598E062549}" type="pres">
      <dgm:prSet presAssocID="{7B85411E-E25C-6F42-91E4-53D6A772A7AE}" presName="Name8" presStyleCnt="0"/>
      <dgm:spPr/>
    </dgm:pt>
    <dgm:pt modelId="{E4AD5763-DCE8-8646-9423-0796D183EB64}" type="pres">
      <dgm:prSet presAssocID="{7B85411E-E25C-6F42-91E4-53D6A772A7AE}" presName="level" presStyleLbl="node1" presStyleIdx="1" presStyleCnt="6">
        <dgm:presLayoutVars>
          <dgm:chMax val="1"/>
          <dgm:bulletEnabled val="1"/>
        </dgm:presLayoutVars>
      </dgm:prSet>
      <dgm:spPr/>
    </dgm:pt>
    <dgm:pt modelId="{AC8E9D14-6819-8F4A-9C5D-059395C22341}" type="pres">
      <dgm:prSet presAssocID="{7B85411E-E25C-6F42-91E4-53D6A772A7A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E4AA830-91D0-0541-A272-2817ECCF0C25}" type="pres">
      <dgm:prSet presAssocID="{761DA577-FE2E-1D4B-90D0-641EE07F9D88}" presName="Name8" presStyleCnt="0"/>
      <dgm:spPr/>
    </dgm:pt>
    <dgm:pt modelId="{49A2C099-09E7-5845-9B71-7892FA5F19FA}" type="pres">
      <dgm:prSet presAssocID="{761DA577-FE2E-1D4B-90D0-641EE07F9D88}" presName="level" presStyleLbl="node1" presStyleIdx="2" presStyleCnt="6">
        <dgm:presLayoutVars>
          <dgm:chMax val="1"/>
          <dgm:bulletEnabled val="1"/>
        </dgm:presLayoutVars>
      </dgm:prSet>
      <dgm:spPr/>
    </dgm:pt>
    <dgm:pt modelId="{3E34D7F9-55F3-AE4B-82A2-173B2B147DA6}" type="pres">
      <dgm:prSet presAssocID="{761DA577-FE2E-1D4B-90D0-641EE07F9D8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F559EEF-40ED-164D-BA25-7684CFE7966F}" type="pres">
      <dgm:prSet presAssocID="{13EE726E-487B-BC42-956A-027D42CABA5C}" presName="Name8" presStyleCnt="0"/>
      <dgm:spPr/>
    </dgm:pt>
    <dgm:pt modelId="{10773469-3A0F-944C-A64E-5813C95065EA}" type="pres">
      <dgm:prSet presAssocID="{13EE726E-487B-BC42-956A-027D42CABA5C}" presName="level" presStyleLbl="node1" presStyleIdx="3" presStyleCnt="6">
        <dgm:presLayoutVars>
          <dgm:chMax val="1"/>
          <dgm:bulletEnabled val="1"/>
        </dgm:presLayoutVars>
      </dgm:prSet>
      <dgm:spPr/>
    </dgm:pt>
    <dgm:pt modelId="{FA4DB1DE-A406-3B45-877A-D855E498BDD6}" type="pres">
      <dgm:prSet presAssocID="{13EE726E-487B-BC42-956A-027D42CABA5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751D3CF-4B1F-6745-90AB-D68983DE85B9}" type="pres">
      <dgm:prSet presAssocID="{9070CC88-EB24-E342-9919-2FCA608334E5}" presName="Name8" presStyleCnt="0"/>
      <dgm:spPr/>
    </dgm:pt>
    <dgm:pt modelId="{7D0C00B8-FBB5-E542-BB8C-D7C0963864DD}" type="pres">
      <dgm:prSet presAssocID="{9070CC88-EB24-E342-9919-2FCA608334E5}" presName="level" presStyleLbl="node1" presStyleIdx="4" presStyleCnt="6">
        <dgm:presLayoutVars>
          <dgm:chMax val="1"/>
          <dgm:bulletEnabled val="1"/>
        </dgm:presLayoutVars>
      </dgm:prSet>
      <dgm:spPr/>
    </dgm:pt>
    <dgm:pt modelId="{7F1E56D0-FCE2-0E43-AE50-B92A1C2A4023}" type="pres">
      <dgm:prSet presAssocID="{9070CC88-EB24-E342-9919-2FCA608334E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8AD44FA-A843-7B4C-B095-72629FE63ABF}" type="pres">
      <dgm:prSet presAssocID="{17F7B346-7E44-884B-B208-34553535058F}" presName="Name8" presStyleCnt="0"/>
      <dgm:spPr/>
    </dgm:pt>
    <dgm:pt modelId="{E0640EEF-CCD0-A143-B7C0-98B8459BB784}" type="pres">
      <dgm:prSet presAssocID="{17F7B346-7E44-884B-B208-34553535058F}" presName="level" presStyleLbl="node1" presStyleIdx="5" presStyleCnt="6">
        <dgm:presLayoutVars>
          <dgm:chMax val="1"/>
          <dgm:bulletEnabled val="1"/>
        </dgm:presLayoutVars>
      </dgm:prSet>
      <dgm:spPr/>
    </dgm:pt>
    <dgm:pt modelId="{DBA6EBB8-21A0-894A-BA2E-6E7C6406075C}" type="pres">
      <dgm:prSet presAssocID="{17F7B346-7E44-884B-B208-34553535058F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D256FA1F-3155-6149-9200-843C7A0C4C1E}" type="presOf" srcId="{487C6DDB-16EA-8048-89A6-EBE7F5139E87}" destId="{6C68EA97-559F-5B4C-BAEF-7523CDE8859F}" srcOrd="1" destOrd="0" presId="urn:microsoft.com/office/officeart/2005/8/layout/pyramid1"/>
    <dgm:cxn modelId="{CF21072C-575D-2F4E-93E4-CEDCCDBF386D}" type="presOf" srcId="{17F7B346-7E44-884B-B208-34553535058F}" destId="{E0640EEF-CCD0-A143-B7C0-98B8459BB784}" srcOrd="0" destOrd="0" presId="urn:microsoft.com/office/officeart/2005/8/layout/pyramid1"/>
    <dgm:cxn modelId="{46D4912C-7830-9547-AEDF-D900520E6F1A}" type="presOf" srcId="{13EE726E-487B-BC42-956A-027D42CABA5C}" destId="{FA4DB1DE-A406-3B45-877A-D855E498BDD6}" srcOrd="1" destOrd="0" presId="urn:microsoft.com/office/officeart/2005/8/layout/pyramid1"/>
    <dgm:cxn modelId="{4178185E-9538-0547-98BD-A530CB2F1DAC}" type="presOf" srcId="{13EE726E-487B-BC42-956A-027D42CABA5C}" destId="{10773469-3A0F-944C-A64E-5813C95065EA}" srcOrd="0" destOrd="0" presId="urn:microsoft.com/office/officeart/2005/8/layout/pyramid1"/>
    <dgm:cxn modelId="{9D33C196-5164-CC4F-B1E8-87B97FE06648}" type="presOf" srcId="{E63B5B2B-F6A6-8441-A576-D26F920DC37F}" destId="{6ECD5B3B-9384-5444-8A5D-3417A6E94D0F}" srcOrd="0" destOrd="0" presId="urn:microsoft.com/office/officeart/2005/8/layout/pyramid1"/>
    <dgm:cxn modelId="{CC249697-8844-2B42-88A9-22A59EC37AA4}" type="presOf" srcId="{7B85411E-E25C-6F42-91E4-53D6A772A7AE}" destId="{AC8E9D14-6819-8F4A-9C5D-059395C22341}" srcOrd="1" destOrd="0" presId="urn:microsoft.com/office/officeart/2005/8/layout/pyramid1"/>
    <dgm:cxn modelId="{70E05AA2-8852-724A-AC88-971615452AC0}" srcId="{E63B5B2B-F6A6-8441-A576-D26F920DC37F}" destId="{17F7B346-7E44-884B-B208-34553535058F}" srcOrd="5" destOrd="0" parTransId="{AE3C9A01-2803-544D-9237-2EC60AD9C246}" sibTransId="{E9E48421-DF2E-E243-AFA0-DCCF2D7A210A}"/>
    <dgm:cxn modelId="{E81B47A4-8275-714F-AAE4-11DDDFB37008}" srcId="{E63B5B2B-F6A6-8441-A576-D26F920DC37F}" destId="{761DA577-FE2E-1D4B-90D0-641EE07F9D88}" srcOrd="2" destOrd="0" parTransId="{233C13BD-E584-CC4A-841F-18ABEF05A60D}" sibTransId="{EE783346-9836-534D-84F2-4BD295C9BE78}"/>
    <dgm:cxn modelId="{394BB1A5-A348-6741-B1D1-1511E3546EEE}" type="presOf" srcId="{17F7B346-7E44-884B-B208-34553535058F}" destId="{DBA6EBB8-21A0-894A-BA2E-6E7C6406075C}" srcOrd="1" destOrd="0" presId="urn:microsoft.com/office/officeart/2005/8/layout/pyramid1"/>
    <dgm:cxn modelId="{48E423AD-18E3-5449-9DDC-353EF8464CCD}" type="presOf" srcId="{761DA577-FE2E-1D4B-90D0-641EE07F9D88}" destId="{49A2C099-09E7-5845-9B71-7892FA5F19FA}" srcOrd="0" destOrd="0" presId="urn:microsoft.com/office/officeart/2005/8/layout/pyramid1"/>
    <dgm:cxn modelId="{07103FB3-B31A-4949-B1AE-90FA3DB140AF}" type="presOf" srcId="{9070CC88-EB24-E342-9919-2FCA608334E5}" destId="{7D0C00B8-FBB5-E542-BB8C-D7C0963864DD}" srcOrd="0" destOrd="0" presId="urn:microsoft.com/office/officeart/2005/8/layout/pyramid1"/>
    <dgm:cxn modelId="{40220FB7-89F5-F447-AFAC-4208393A193C}" type="presOf" srcId="{761DA577-FE2E-1D4B-90D0-641EE07F9D88}" destId="{3E34D7F9-55F3-AE4B-82A2-173B2B147DA6}" srcOrd="1" destOrd="0" presId="urn:microsoft.com/office/officeart/2005/8/layout/pyramid1"/>
    <dgm:cxn modelId="{5956DCBB-16F7-5D44-958D-C05DEB8C222C}" srcId="{E63B5B2B-F6A6-8441-A576-D26F920DC37F}" destId="{9070CC88-EB24-E342-9919-2FCA608334E5}" srcOrd="4" destOrd="0" parTransId="{30E0EEE2-ED8D-344C-BEF1-43872E0C324F}" sibTransId="{2ECC5143-3180-3C4B-811C-998BB359243F}"/>
    <dgm:cxn modelId="{53F322BC-37DA-7D4A-9153-7D7FAE8A4959}" type="presOf" srcId="{487C6DDB-16EA-8048-89A6-EBE7F5139E87}" destId="{F18AD3D4-3EBF-6740-A7F5-A34CCB8DAF75}" srcOrd="0" destOrd="0" presId="urn:microsoft.com/office/officeart/2005/8/layout/pyramid1"/>
    <dgm:cxn modelId="{48C3A3BC-42BB-574B-B352-676F1D08287C}" srcId="{E63B5B2B-F6A6-8441-A576-D26F920DC37F}" destId="{13EE726E-487B-BC42-956A-027D42CABA5C}" srcOrd="3" destOrd="0" parTransId="{64E3511B-7E49-764F-99C6-260A3CE823FF}" sibTransId="{730F1F49-C290-164E-95BF-400B875FFE30}"/>
    <dgm:cxn modelId="{75B68CD2-F4CE-984E-AF23-770AB3E12A04}" type="presOf" srcId="{7B85411E-E25C-6F42-91E4-53D6A772A7AE}" destId="{E4AD5763-DCE8-8646-9423-0796D183EB64}" srcOrd="0" destOrd="0" presId="urn:microsoft.com/office/officeart/2005/8/layout/pyramid1"/>
    <dgm:cxn modelId="{FE5729D9-B480-4043-AF2B-FAAE076BAE54}" srcId="{E63B5B2B-F6A6-8441-A576-D26F920DC37F}" destId="{487C6DDB-16EA-8048-89A6-EBE7F5139E87}" srcOrd="0" destOrd="0" parTransId="{F4C6CB43-A4A1-B344-B75F-5C507D5AB346}" sibTransId="{B187C270-F206-EB47-969D-F237983DA29B}"/>
    <dgm:cxn modelId="{0F38DDDB-4936-6642-B107-CD0B73EB4D34}" type="presOf" srcId="{9070CC88-EB24-E342-9919-2FCA608334E5}" destId="{7F1E56D0-FCE2-0E43-AE50-B92A1C2A4023}" srcOrd="1" destOrd="0" presId="urn:microsoft.com/office/officeart/2005/8/layout/pyramid1"/>
    <dgm:cxn modelId="{F4BD41E2-66AF-FD41-B3E4-D1D9BA0E0489}" srcId="{E63B5B2B-F6A6-8441-A576-D26F920DC37F}" destId="{7B85411E-E25C-6F42-91E4-53D6A772A7AE}" srcOrd="1" destOrd="0" parTransId="{1F49EEF7-00DB-F24E-ABA1-76F8D1DAA17B}" sibTransId="{7E267195-F0D2-F446-B54C-EC6424F5757D}"/>
    <dgm:cxn modelId="{FECBA123-C91B-8B4D-BF4C-FB439FA2C695}" type="presParOf" srcId="{6ECD5B3B-9384-5444-8A5D-3417A6E94D0F}" destId="{4C6A5A9E-52EB-664C-8E84-0B6237493D5E}" srcOrd="0" destOrd="0" presId="urn:microsoft.com/office/officeart/2005/8/layout/pyramid1"/>
    <dgm:cxn modelId="{A0BCF445-F5D1-1B41-9D3D-253CA10CD8EC}" type="presParOf" srcId="{4C6A5A9E-52EB-664C-8E84-0B6237493D5E}" destId="{F18AD3D4-3EBF-6740-A7F5-A34CCB8DAF75}" srcOrd="0" destOrd="0" presId="urn:microsoft.com/office/officeart/2005/8/layout/pyramid1"/>
    <dgm:cxn modelId="{67E35574-273D-7E40-8030-619D24D72EFF}" type="presParOf" srcId="{4C6A5A9E-52EB-664C-8E84-0B6237493D5E}" destId="{6C68EA97-559F-5B4C-BAEF-7523CDE8859F}" srcOrd="1" destOrd="0" presId="urn:microsoft.com/office/officeart/2005/8/layout/pyramid1"/>
    <dgm:cxn modelId="{C4D48264-982B-F94F-905E-93A8BDBDB777}" type="presParOf" srcId="{6ECD5B3B-9384-5444-8A5D-3417A6E94D0F}" destId="{7D8399FB-5995-A348-BEB7-AC598E062549}" srcOrd="1" destOrd="0" presId="urn:microsoft.com/office/officeart/2005/8/layout/pyramid1"/>
    <dgm:cxn modelId="{FEE54F2C-1D91-C147-A432-936938169FC6}" type="presParOf" srcId="{7D8399FB-5995-A348-BEB7-AC598E062549}" destId="{E4AD5763-DCE8-8646-9423-0796D183EB64}" srcOrd="0" destOrd="0" presId="urn:microsoft.com/office/officeart/2005/8/layout/pyramid1"/>
    <dgm:cxn modelId="{6483BC9D-ED3C-F240-BF59-077192B5A631}" type="presParOf" srcId="{7D8399FB-5995-A348-BEB7-AC598E062549}" destId="{AC8E9D14-6819-8F4A-9C5D-059395C22341}" srcOrd="1" destOrd="0" presId="urn:microsoft.com/office/officeart/2005/8/layout/pyramid1"/>
    <dgm:cxn modelId="{0E246D9A-9336-9340-BBFD-C7D726AB2718}" type="presParOf" srcId="{6ECD5B3B-9384-5444-8A5D-3417A6E94D0F}" destId="{9E4AA830-91D0-0541-A272-2817ECCF0C25}" srcOrd="2" destOrd="0" presId="urn:microsoft.com/office/officeart/2005/8/layout/pyramid1"/>
    <dgm:cxn modelId="{C7856B67-25F0-9943-9476-A748DB803868}" type="presParOf" srcId="{9E4AA830-91D0-0541-A272-2817ECCF0C25}" destId="{49A2C099-09E7-5845-9B71-7892FA5F19FA}" srcOrd="0" destOrd="0" presId="urn:microsoft.com/office/officeart/2005/8/layout/pyramid1"/>
    <dgm:cxn modelId="{9D0C15BB-610E-6E4B-AC15-CA023C31375D}" type="presParOf" srcId="{9E4AA830-91D0-0541-A272-2817ECCF0C25}" destId="{3E34D7F9-55F3-AE4B-82A2-173B2B147DA6}" srcOrd="1" destOrd="0" presId="urn:microsoft.com/office/officeart/2005/8/layout/pyramid1"/>
    <dgm:cxn modelId="{039CB13C-FA33-414A-952A-5C5BB0D944CE}" type="presParOf" srcId="{6ECD5B3B-9384-5444-8A5D-3417A6E94D0F}" destId="{3F559EEF-40ED-164D-BA25-7684CFE7966F}" srcOrd="3" destOrd="0" presId="urn:microsoft.com/office/officeart/2005/8/layout/pyramid1"/>
    <dgm:cxn modelId="{C5C9B4C8-0856-2D41-990E-6B86989ECA1A}" type="presParOf" srcId="{3F559EEF-40ED-164D-BA25-7684CFE7966F}" destId="{10773469-3A0F-944C-A64E-5813C95065EA}" srcOrd="0" destOrd="0" presId="urn:microsoft.com/office/officeart/2005/8/layout/pyramid1"/>
    <dgm:cxn modelId="{FAB375E3-A609-7240-98E6-48CE56BBBBD4}" type="presParOf" srcId="{3F559EEF-40ED-164D-BA25-7684CFE7966F}" destId="{FA4DB1DE-A406-3B45-877A-D855E498BDD6}" srcOrd="1" destOrd="0" presId="urn:microsoft.com/office/officeart/2005/8/layout/pyramid1"/>
    <dgm:cxn modelId="{90D54F32-9252-D648-9338-1AFB068038FD}" type="presParOf" srcId="{6ECD5B3B-9384-5444-8A5D-3417A6E94D0F}" destId="{6751D3CF-4B1F-6745-90AB-D68983DE85B9}" srcOrd="4" destOrd="0" presId="urn:microsoft.com/office/officeart/2005/8/layout/pyramid1"/>
    <dgm:cxn modelId="{4777B3F6-D00F-054D-BA89-046D451C66AA}" type="presParOf" srcId="{6751D3CF-4B1F-6745-90AB-D68983DE85B9}" destId="{7D0C00B8-FBB5-E542-BB8C-D7C0963864DD}" srcOrd="0" destOrd="0" presId="urn:microsoft.com/office/officeart/2005/8/layout/pyramid1"/>
    <dgm:cxn modelId="{CCEA2522-52CB-F543-BC4E-25FC3F1C0F70}" type="presParOf" srcId="{6751D3CF-4B1F-6745-90AB-D68983DE85B9}" destId="{7F1E56D0-FCE2-0E43-AE50-B92A1C2A4023}" srcOrd="1" destOrd="0" presId="urn:microsoft.com/office/officeart/2005/8/layout/pyramid1"/>
    <dgm:cxn modelId="{489C8C7A-65A1-A548-8471-CF5535921105}" type="presParOf" srcId="{6ECD5B3B-9384-5444-8A5D-3417A6E94D0F}" destId="{D8AD44FA-A843-7B4C-B095-72629FE63ABF}" srcOrd="5" destOrd="0" presId="urn:microsoft.com/office/officeart/2005/8/layout/pyramid1"/>
    <dgm:cxn modelId="{814440EC-0796-1648-92F5-15EDD6CE0D54}" type="presParOf" srcId="{D8AD44FA-A843-7B4C-B095-72629FE63ABF}" destId="{E0640EEF-CCD0-A143-B7C0-98B8459BB784}" srcOrd="0" destOrd="0" presId="urn:microsoft.com/office/officeart/2005/8/layout/pyramid1"/>
    <dgm:cxn modelId="{EC2BFBA6-342A-5144-96EE-7F0F5746A0FD}" type="presParOf" srcId="{D8AD44FA-A843-7B4C-B095-72629FE63ABF}" destId="{DBA6EBB8-21A0-894A-BA2E-6E7C6406075C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63B5B2B-F6A6-8441-A576-D26F920DC37F}" type="doc">
      <dgm:prSet loTypeId="urn:microsoft.com/office/officeart/2005/8/layout/pyramid1" loCatId="" qsTypeId="urn:microsoft.com/office/officeart/2005/8/quickstyle/simple4" qsCatId="simple" csTypeId="urn:microsoft.com/office/officeart/2005/8/colors/colorful3" csCatId="colorful" phldr="1"/>
      <dgm:spPr/>
    </dgm:pt>
    <dgm:pt modelId="{7B85411E-E25C-6F42-91E4-53D6A772A7AE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1200" dirty="0"/>
            <a:t>Reduction</a:t>
          </a:r>
        </a:p>
      </dgm:t>
    </dgm:pt>
    <dgm:pt modelId="{1F49EEF7-00DB-F24E-ABA1-76F8D1DAA17B}" type="parTrans" cxnId="{F4BD41E2-66AF-FD41-B3E4-D1D9BA0E0489}">
      <dgm:prSet/>
      <dgm:spPr/>
      <dgm:t>
        <a:bodyPr/>
        <a:lstStyle/>
        <a:p>
          <a:endParaRPr lang="en-US" sz="1200"/>
        </a:p>
      </dgm:t>
    </dgm:pt>
    <dgm:pt modelId="{7E267195-F0D2-F446-B54C-EC6424F5757D}" type="sibTrans" cxnId="{F4BD41E2-66AF-FD41-B3E4-D1D9BA0E0489}">
      <dgm:prSet/>
      <dgm:spPr/>
      <dgm:t>
        <a:bodyPr/>
        <a:lstStyle/>
        <a:p>
          <a:endParaRPr lang="en-US" sz="1200"/>
        </a:p>
      </dgm:t>
    </dgm:pt>
    <dgm:pt modelId="{761DA577-FE2E-1D4B-90D0-641EE07F9D88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1200" dirty="0"/>
            <a:t>Reuse</a:t>
          </a:r>
        </a:p>
      </dgm:t>
    </dgm:pt>
    <dgm:pt modelId="{233C13BD-E584-CC4A-841F-18ABEF05A60D}" type="parTrans" cxnId="{E81B47A4-8275-714F-AAE4-11DDDFB37008}">
      <dgm:prSet/>
      <dgm:spPr/>
      <dgm:t>
        <a:bodyPr/>
        <a:lstStyle/>
        <a:p>
          <a:endParaRPr lang="en-US" sz="1200"/>
        </a:p>
      </dgm:t>
    </dgm:pt>
    <dgm:pt modelId="{EE783346-9836-534D-84F2-4BD295C9BE78}" type="sibTrans" cxnId="{E81B47A4-8275-714F-AAE4-11DDDFB37008}">
      <dgm:prSet/>
      <dgm:spPr/>
      <dgm:t>
        <a:bodyPr/>
        <a:lstStyle/>
        <a:p>
          <a:endParaRPr lang="en-US" sz="1200"/>
        </a:p>
      </dgm:t>
    </dgm:pt>
    <dgm:pt modelId="{13EE726E-487B-BC42-956A-027D42CABA5C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1200"/>
            <a:t>Recycling</a:t>
          </a:r>
          <a:endParaRPr lang="en-US" sz="1200" dirty="0"/>
        </a:p>
      </dgm:t>
    </dgm:pt>
    <dgm:pt modelId="{64E3511B-7E49-764F-99C6-260A3CE823FF}" type="parTrans" cxnId="{48C3A3BC-42BB-574B-B352-676F1D08287C}">
      <dgm:prSet/>
      <dgm:spPr/>
      <dgm:t>
        <a:bodyPr/>
        <a:lstStyle/>
        <a:p>
          <a:endParaRPr lang="en-US" sz="1200"/>
        </a:p>
      </dgm:t>
    </dgm:pt>
    <dgm:pt modelId="{730F1F49-C290-164E-95BF-400B875FFE30}" type="sibTrans" cxnId="{48C3A3BC-42BB-574B-B352-676F1D08287C}">
      <dgm:prSet/>
      <dgm:spPr/>
      <dgm:t>
        <a:bodyPr/>
        <a:lstStyle/>
        <a:p>
          <a:endParaRPr lang="en-US" sz="1200"/>
        </a:p>
      </dgm:t>
    </dgm:pt>
    <dgm:pt modelId="{9070CC88-EB24-E342-9919-2FCA608334E5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200" dirty="0"/>
            <a:t>Energy recovery</a:t>
          </a:r>
        </a:p>
      </dgm:t>
    </dgm:pt>
    <dgm:pt modelId="{30E0EEE2-ED8D-344C-BEF1-43872E0C324F}" type="parTrans" cxnId="{5956DCBB-16F7-5D44-958D-C05DEB8C222C}">
      <dgm:prSet/>
      <dgm:spPr/>
      <dgm:t>
        <a:bodyPr/>
        <a:lstStyle/>
        <a:p>
          <a:endParaRPr lang="en-US" sz="1200"/>
        </a:p>
      </dgm:t>
    </dgm:pt>
    <dgm:pt modelId="{2ECC5143-3180-3C4B-811C-998BB359243F}" type="sibTrans" cxnId="{5956DCBB-16F7-5D44-958D-C05DEB8C222C}">
      <dgm:prSet/>
      <dgm:spPr/>
      <dgm:t>
        <a:bodyPr/>
        <a:lstStyle/>
        <a:p>
          <a:endParaRPr lang="en-US" sz="1200"/>
        </a:p>
      </dgm:t>
    </dgm:pt>
    <dgm:pt modelId="{17F7B346-7E44-884B-B208-34553535058F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200" dirty="0"/>
            <a:t>Disposal</a:t>
          </a:r>
        </a:p>
      </dgm:t>
    </dgm:pt>
    <dgm:pt modelId="{AE3C9A01-2803-544D-9237-2EC60AD9C246}" type="parTrans" cxnId="{70E05AA2-8852-724A-AC88-971615452AC0}">
      <dgm:prSet/>
      <dgm:spPr/>
      <dgm:t>
        <a:bodyPr/>
        <a:lstStyle/>
        <a:p>
          <a:endParaRPr lang="en-US" sz="1200"/>
        </a:p>
      </dgm:t>
    </dgm:pt>
    <dgm:pt modelId="{E9E48421-DF2E-E243-AFA0-DCCF2D7A210A}" type="sibTrans" cxnId="{70E05AA2-8852-724A-AC88-971615452AC0}">
      <dgm:prSet/>
      <dgm:spPr/>
      <dgm:t>
        <a:bodyPr/>
        <a:lstStyle/>
        <a:p>
          <a:endParaRPr lang="en-US" sz="1200"/>
        </a:p>
      </dgm:t>
    </dgm:pt>
    <dgm:pt modelId="{487C6DDB-16EA-8048-89A6-EBE7F5139E87}">
      <dgm:prSet phldrT="[Text]" custT="1"/>
      <dgm:spPr>
        <a:solidFill>
          <a:schemeClr val="accent6"/>
        </a:solidFill>
      </dgm:spPr>
      <dgm:t>
        <a:bodyPr/>
        <a:lstStyle/>
        <a:p>
          <a:endParaRPr lang="en-US" sz="1200" dirty="0"/>
        </a:p>
      </dgm:t>
    </dgm:pt>
    <dgm:pt modelId="{B187C270-F206-EB47-969D-F237983DA29B}" type="sibTrans" cxnId="{FE5729D9-B480-4043-AF2B-FAAE076BAE54}">
      <dgm:prSet/>
      <dgm:spPr/>
      <dgm:t>
        <a:bodyPr/>
        <a:lstStyle/>
        <a:p>
          <a:endParaRPr lang="en-US" sz="1200"/>
        </a:p>
      </dgm:t>
    </dgm:pt>
    <dgm:pt modelId="{F4C6CB43-A4A1-B344-B75F-5C507D5AB346}" type="parTrans" cxnId="{FE5729D9-B480-4043-AF2B-FAAE076BAE54}">
      <dgm:prSet/>
      <dgm:spPr/>
      <dgm:t>
        <a:bodyPr/>
        <a:lstStyle/>
        <a:p>
          <a:endParaRPr lang="en-US" sz="1200"/>
        </a:p>
      </dgm:t>
    </dgm:pt>
    <dgm:pt modelId="{6ECD5B3B-9384-5444-8A5D-3417A6E94D0F}" type="pres">
      <dgm:prSet presAssocID="{E63B5B2B-F6A6-8441-A576-D26F920DC37F}" presName="Name0" presStyleCnt="0">
        <dgm:presLayoutVars>
          <dgm:dir/>
          <dgm:animLvl val="lvl"/>
          <dgm:resizeHandles val="exact"/>
        </dgm:presLayoutVars>
      </dgm:prSet>
      <dgm:spPr/>
    </dgm:pt>
    <dgm:pt modelId="{4C6A5A9E-52EB-664C-8E84-0B6237493D5E}" type="pres">
      <dgm:prSet presAssocID="{487C6DDB-16EA-8048-89A6-EBE7F5139E87}" presName="Name8" presStyleCnt="0"/>
      <dgm:spPr/>
    </dgm:pt>
    <dgm:pt modelId="{F18AD3D4-3EBF-6740-A7F5-A34CCB8DAF75}" type="pres">
      <dgm:prSet presAssocID="{487C6DDB-16EA-8048-89A6-EBE7F5139E87}" presName="level" presStyleLbl="node1" presStyleIdx="0" presStyleCnt="6" custLinFactNeighborY="0">
        <dgm:presLayoutVars>
          <dgm:chMax val="1"/>
          <dgm:bulletEnabled val="1"/>
        </dgm:presLayoutVars>
      </dgm:prSet>
      <dgm:spPr/>
    </dgm:pt>
    <dgm:pt modelId="{6C68EA97-559F-5B4C-BAEF-7523CDE8859F}" type="pres">
      <dgm:prSet presAssocID="{487C6DDB-16EA-8048-89A6-EBE7F5139E8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D8399FB-5995-A348-BEB7-AC598E062549}" type="pres">
      <dgm:prSet presAssocID="{7B85411E-E25C-6F42-91E4-53D6A772A7AE}" presName="Name8" presStyleCnt="0"/>
      <dgm:spPr/>
    </dgm:pt>
    <dgm:pt modelId="{E4AD5763-DCE8-8646-9423-0796D183EB64}" type="pres">
      <dgm:prSet presAssocID="{7B85411E-E25C-6F42-91E4-53D6A772A7AE}" presName="level" presStyleLbl="node1" presStyleIdx="1" presStyleCnt="6">
        <dgm:presLayoutVars>
          <dgm:chMax val="1"/>
          <dgm:bulletEnabled val="1"/>
        </dgm:presLayoutVars>
      </dgm:prSet>
      <dgm:spPr/>
    </dgm:pt>
    <dgm:pt modelId="{AC8E9D14-6819-8F4A-9C5D-059395C22341}" type="pres">
      <dgm:prSet presAssocID="{7B85411E-E25C-6F42-91E4-53D6A772A7A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E4AA830-91D0-0541-A272-2817ECCF0C25}" type="pres">
      <dgm:prSet presAssocID="{761DA577-FE2E-1D4B-90D0-641EE07F9D88}" presName="Name8" presStyleCnt="0"/>
      <dgm:spPr/>
    </dgm:pt>
    <dgm:pt modelId="{49A2C099-09E7-5845-9B71-7892FA5F19FA}" type="pres">
      <dgm:prSet presAssocID="{761DA577-FE2E-1D4B-90D0-641EE07F9D88}" presName="level" presStyleLbl="node1" presStyleIdx="2" presStyleCnt="6">
        <dgm:presLayoutVars>
          <dgm:chMax val="1"/>
          <dgm:bulletEnabled val="1"/>
        </dgm:presLayoutVars>
      </dgm:prSet>
      <dgm:spPr/>
    </dgm:pt>
    <dgm:pt modelId="{3E34D7F9-55F3-AE4B-82A2-173B2B147DA6}" type="pres">
      <dgm:prSet presAssocID="{761DA577-FE2E-1D4B-90D0-641EE07F9D8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F559EEF-40ED-164D-BA25-7684CFE7966F}" type="pres">
      <dgm:prSet presAssocID="{13EE726E-487B-BC42-956A-027D42CABA5C}" presName="Name8" presStyleCnt="0"/>
      <dgm:spPr/>
    </dgm:pt>
    <dgm:pt modelId="{10773469-3A0F-944C-A64E-5813C95065EA}" type="pres">
      <dgm:prSet presAssocID="{13EE726E-487B-BC42-956A-027D42CABA5C}" presName="level" presStyleLbl="node1" presStyleIdx="3" presStyleCnt="6">
        <dgm:presLayoutVars>
          <dgm:chMax val="1"/>
          <dgm:bulletEnabled val="1"/>
        </dgm:presLayoutVars>
      </dgm:prSet>
      <dgm:spPr/>
    </dgm:pt>
    <dgm:pt modelId="{FA4DB1DE-A406-3B45-877A-D855E498BDD6}" type="pres">
      <dgm:prSet presAssocID="{13EE726E-487B-BC42-956A-027D42CABA5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751D3CF-4B1F-6745-90AB-D68983DE85B9}" type="pres">
      <dgm:prSet presAssocID="{9070CC88-EB24-E342-9919-2FCA608334E5}" presName="Name8" presStyleCnt="0"/>
      <dgm:spPr/>
    </dgm:pt>
    <dgm:pt modelId="{7D0C00B8-FBB5-E542-BB8C-D7C0963864DD}" type="pres">
      <dgm:prSet presAssocID="{9070CC88-EB24-E342-9919-2FCA608334E5}" presName="level" presStyleLbl="node1" presStyleIdx="4" presStyleCnt="6">
        <dgm:presLayoutVars>
          <dgm:chMax val="1"/>
          <dgm:bulletEnabled val="1"/>
        </dgm:presLayoutVars>
      </dgm:prSet>
      <dgm:spPr/>
    </dgm:pt>
    <dgm:pt modelId="{7F1E56D0-FCE2-0E43-AE50-B92A1C2A4023}" type="pres">
      <dgm:prSet presAssocID="{9070CC88-EB24-E342-9919-2FCA608334E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8AD44FA-A843-7B4C-B095-72629FE63ABF}" type="pres">
      <dgm:prSet presAssocID="{17F7B346-7E44-884B-B208-34553535058F}" presName="Name8" presStyleCnt="0"/>
      <dgm:spPr/>
    </dgm:pt>
    <dgm:pt modelId="{E0640EEF-CCD0-A143-B7C0-98B8459BB784}" type="pres">
      <dgm:prSet presAssocID="{17F7B346-7E44-884B-B208-34553535058F}" presName="level" presStyleLbl="node1" presStyleIdx="5" presStyleCnt="6">
        <dgm:presLayoutVars>
          <dgm:chMax val="1"/>
          <dgm:bulletEnabled val="1"/>
        </dgm:presLayoutVars>
      </dgm:prSet>
      <dgm:spPr/>
    </dgm:pt>
    <dgm:pt modelId="{DBA6EBB8-21A0-894A-BA2E-6E7C6406075C}" type="pres">
      <dgm:prSet presAssocID="{17F7B346-7E44-884B-B208-34553535058F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D256FA1F-3155-6149-9200-843C7A0C4C1E}" type="presOf" srcId="{487C6DDB-16EA-8048-89A6-EBE7F5139E87}" destId="{6C68EA97-559F-5B4C-BAEF-7523CDE8859F}" srcOrd="1" destOrd="0" presId="urn:microsoft.com/office/officeart/2005/8/layout/pyramid1"/>
    <dgm:cxn modelId="{CF21072C-575D-2F4E-93E4-CEDCCDBF386D}" type="presOf" srcId="{17F7B346-7E44-884B-B208-34553535058F}" destId="{E0640EEF-CCD0-A143-B7C0-98B8459BB784}" srcOrd="0" destOrd="0" presId="urn:microsoft.com/office/officeart/2005/8/layout/pyramid1"/>
    <dgm:cxn modelId="{46D4912C-7830-9547-AEDF-D900520E6F1A}" type="presOf" srcId="{13EE726E-487B-BC42-956A-027D42CABA5C}" destId="{FA4DB1DE-A406-3B45-877A-D855E498BDD6}" srcOrd="1" destOrd="0" presId="urn:microsoft.com/office/officeart/2005/8/layout/pyramid1"/>
    <dgm:cxn modelId="{4178185E-9538-0547-98BD-A530CB2F1DAC}" type="presOf" srcId="{13EE726E-487B-BC42-956A-027D42CABA5C}" destId="{10773469-3A0F-944C-A64E-5813C95065EA}" srcOrd="0" destOrd="0" presId="urn:microsoft.com/office/officeart/2005/8/layout/pyramid1"/>
    <dgm:cxn modelId="{9D33C196-5164-CC4F-B1E8-87B97FE06648}" type="presOf" srcId="{E63B5B2B-F6A6-8441-A576-D26F920DC37F}" destId="{6ECD5B3B-9384-5444-8A5D-3417A6E94D0F}" srcOrd="0" destOrd="0" presId="urn:microsoft.com/office/officeart/2005/8/layout/pyramid1"/>
    <dgm:cxn modelId="{CC249697-8844-2B42-88A9-22A59EC37AA4}" type="presOf" srcId="{7B85411E-E25C-6F42-91E4-53D6A772A7AE}" destId="{AC8E9D14-6819-8F4A-9C5D-059395C22341}" srcOrd="1" destOrd="0" presId="urn:microsoft.com/office/officeart/2005/8/layout/pyramid1"/>
    <dgm:cxn modelId="{70E05AA2-8852-724A-AC88-971615452AC0}" srcId="{E63B5B2B-F6A6-8441-A576-D26F920DC37F}" destId="{17F7B346-7E44-884B-B208-34553535058F}" srcOrd="5" destOrd="0" parTransId="{AE3C9A01-2803-544D-9237-2EC60AD9C246}" sibTransId="{E9E48421-DF2E-E243-AFA0-DCCF2D7A210A}"/>
    <dgm:cxn modelId="{E81B47A4-8275-714F-AAE4-11DDDFB37008}" srcId="{E63B5B2B-F6A6-8441-A576-D26F920DC37F}" destId="{761DA577-FE2E-1D4B-90D0-641EE07F9D88}" srcOrd="2" destOrd="0" parTransId="{233C13BD-E584-CC4A-841F-18ABEF05A60D}" sibTransId="{EE783346-9836-534D-84F2-4BD295C9BE78}"/>
    <dgm:cxn modelId="{394BB1A5-A348-6741-B1D1-1511E3546EEE}" type="presOf" srcId="{17F7B346-7E44-884B-B208-34553535058F}" destId="{DBA6EBB8-21A0-894A-BA2E-6E7C6406075C}" srcOrd="1" destOrd="0" presId="urn:microsoft.com/office/officeart/2005/8/layout/pyramid1"/>
    <dgm:cxn modelId="{48E423AD-18E3-5449-9DDC-353EF8464CCD}" type="presOf" srcId="{761DA577-FE2E-1D4B-90D0-641EE07F9D88}" destId="{49A2C099-09E7-5845-9B71-7892FA5F19FA}" srcOrd="0" destOrd="0" presId="urn:microsoft.com/office/officeart/2005/8/layout/pyramid1"/>
    <dgm:cxn modelId="{07103FB3-B31A-4949-B1AE-90FA3DB140AF}" type="presOf" srcId="{9070CC88-EB24-E342-9919-2FCA608334E5}" destId="{7D0C00B8-FBB5-E542-BB8C-D7C0963864DD}" srcOrd="0" destOrd="0" presId="urn:microsoft.com/office/officeart/2005/8/layout/pyramid1"/>
    <dgm:cxn modelId="{40220FB7-89F5-F447-AFAC-4208393A193C}" type="presOf" srcId="{761DA577-FE2E-1D4B-90D0-641EE07F9D88}" destId="{3E34D7F9-55F3-AE4B-82A2-173B2B147DA6}" srcOrd="1" destOrd="0" presId="urn:microsoft.com/office/officeart/2005/8/layout/pyramid1"/>
    <dgm:cxn modelId="{5956DCBB-16F7-5D44-958D-C05DEB8C222C}" srcId="{E63B5B2B-F6A6-8441-A576-D26F920DC37F}" destId="{9070CC88-EB24-E342-9919-2FCA608334E5}" srcOrd="4" destOrd="0" parTransId="{30E0EEE2-ED8D-344C-BEF1-43872E0C324F}" sibTransId="{2ECC5143-3180-3C4B-811C-998BB359243F}"/>
    <dgm:cxn modelId="{53F322BC-37DA-7D4A-9153-7D7FAE8A4959}" type="presOf" srcId="{487C6DDB-16EA-8048-89A6-EBE7F5139E87}" destId="{F18AD3D4-3EBF-6740-A7F5-A34CCB8DAF75}" srcOrd="0" destOrd="0" presId="urn:microsoft.com/office/officeart/2005/8/layout/pyramid1"/>
    <dgm:cxn modelId="{48C3A3BC-42BB-574B-B352-676F1D08287C}" srcId="{E63B5B2B-F6A6-8441-A576-D26F920DC37F}" destId="{13EE726E-487B-BC42-956A-027D42CABA5C}" srcOrd="3" destOrd="0" parTransId="{64E3511B-7E49-764F-99C6-260A3CE823FF}" sibTransId="{730F1F49-C290-164E-95BF-400B875FFE30}"/>
    <dgm:cxn modelId="{75B68CD2-F4CE-984E-AF23-770AB3E12A04}" type="presOf" srcId="{7B85411E-E25C-6F42-91E4-53D6A772A7AE}" destId="{E4AD5763-DCE8-8646-9423-0796D183EB64}" srcOrd="0" destOrd="0" presId="urn:microsoft.com/office/officeart/2005/8/layout/pyramid1"/>
    <dgm:cxn modelId="{FE5729D9-B480-4043-AF2B-FAAE076BAE54}" srcId="{E63B5B2B-F6A6-8441-A576-D26F920DC37F}" destId="{487C6DDB-16EA-8048-89A6-EBE7F5139E87}" srcOrd="0" destOrd="0" parTransId="{F4C6CB43-A4A1-B344-B75F-5C507D5AB346}" sibTransId="{B187C270-F206-EB47-969D-F237983DA29B}"/>
    <dgm:cxn modelId="{0F38DDDB-4936-6642-B107-CD0B73EB4D34}" type="presOf" srcId="{9070CC88-EB24-E342-9919-2FCA608334E5}" destId="{7F1E56D0-FCE2-0E43-AE50-B92A1C2A4023}" srcOrd="1" destOrd="0" presId="urn:microsoft.com/office/officeart/2005/8/layout/pyramid1"/>
    <dgm:cxn modelId="{F4BD41E2-66AF-FD41-B3E4-D1D9BA0E0489}" srcId="{E63B5B2B-F6A6-8441-A576-D26F920DC37F}" destId="{7B85411E-E25C-6F42-91E4-53D6A772A7AE}" srcOrd="1" destOrd="0" parTransId="{1F49EEF7-00DB-F24E-ABA1-76F8D1DAA17B}" sibTransId="{7E267195-F0D2-F446-B54C-EC6424F5757D}"/>
    <dgm:cxn modelId="{FECBA123-C91B-8B4D-BF4C-FB439FA2C695}" type="presParOf" srcId="{6ECD5B3B-9384-5444-8A5D-3417A6E94D0F}" destId="{4C6A5A9E-52EB-664C-8E84-0B6237493D5E}" srcOrd="0" destOrd="0" presId="urn:microsoft.com/office/officeart/2005/8/layout/pyramid1"/>
    <dgm:cxn modelId="{A0BCF445-F5D1-1B41-9D3D-253CA10CD8EC}" type="presParOf" srcId="{4C6A5A9E-52EB-664C-8E84-0B6237493D5E}" destId="{F18AD3D4-3EBF-6740-A7F5-A34CCB8DAF75}" srcOrd="0" destOrd="0" presId="urn:microsoft.com/office/officeart/2005/8/layout/pyramid1"/>
    <dgm:cxn modelId="{67E35574-273D-7E40-8030-619D24D72EFF}" type="presParOf" srcId="{4C6A5A9E-52EB-664C-8E84-0B6237493D5E}" destId="{6C68EA97-559F-5B4C-BAEF-7523CDE8859F}" srcOrd="1" destOrd="0" presId="urn:microsoft.com/office/officeart/2005/8/layout/pyramid1"/>
    <dgm:cxn modelId="{C4D48264-982B-F94F-905E-93A8BDBDB777}" type="presParOf" srcId="{6ECD5B3B-9384-5444-8A5D-3417A6E94D0F}" destId="{7D8399FB-5995-A348-BEB7-AC598E062549}" srcOrd="1" destOrd="0" presId="urn:microsoft.com/office/officeart/2005/8/layout/pyramid1"/>
    <dgm:cxn modelId="{FEE54F2C-1D91-C147-A432-936938169FC6}" type="presParOf" srcId="{7D8399FB-5995-A348-BEB7-AC598E062549}" destId="{E4AD5763-DCE8-8646-9423-0796D183EB64}" srcOrd="0" destOrd="0" presId="urn:microsoft.com/office/officeart/2005/8/layout/pyramid1"/>
    <dgm:cxn modelId="{6483BC9D-ED3C-F240-BF59-077192B5A631}" type="presParOf" srcId="{7D8399FB-5995-A348-BEB7-AC598E062549}" destId="{AC8E9D14-6819-8F4A-9C5D-059395C22341}" srcOrd="1" destOrd="0" presId="urn:microsoft.com/office/officeart/2005/8/layout/pyramid1"/>
    <dgm:cxn modelId="{0E246D9A-9336-9340-BBFD-C7D726AB2718}" type="presParOf" srcId="{6ECD5B3B-9384-5444-8A5D-3417A6E94D0F}" destId="{9E4AA830-91D0-0541-A272-2817ECCF0C25}" srcOrd="2" destOrd="0" presId="urn:microsoft.com/office/officeart/2005/8/layout/pyramid1"/>
    <dgm:cxn modelId="{C7856B67-25F0-9943-9476-A748DB803868}" type="presParOf" srcId="{9E4AA830-91D0-0541-A272-2817ECCF0C25}" destId="{49A2C099-09E7-5845-9B71-7892FA5F19FA}" srcOrd="0" destOrd="0" presId="urn:microsoft.com/office/officeart/2005/8/layout/pyramid1"/>
    <dgm:cxn modelId="{9D0C15BB-610E-6E4B-AC15-CA023C31375D}" type="presParOf" srcId="{9E4AA830-91D0-0541-A272-2817ECCF0C25}" destId="{3E34D7F9-55F3-AE4B-82A2-173B2B147DA6}" srcOrd="1" destOrd="0" presId="urn:microsoft.com/office/officeart/2005/8/layout/pyramid1"/>
    <dgm:cxn modelId="{039CB13C-FA33-414A-952A-5C5BB0D944CE}" type="presParOf" srcId="{6ECD5B3B-9384-5444-8A5D-3417A6E94D0F}" destId="{3F559EEF-40ED-164D-BA25-7684CFE7966F}" srcOrd="3" destOrd="0" presId="urn:microsoft.com/office/officeart/2005/8/layout/pyramid1"/>
    <dgm:cxn modelId="{C5C9B4C8-0856-2D41-990E-6B86989ECA1A}" type="presParOf" srcId="{3F559EEF-40ED-164D-BA25-7684CFE7966F}" destId="{10773469-3A0F-944C-A64E-5813C95065EA}" srcOrd="0" destOrd="0" presId="urn:microsoft.com/office/officeart/2005/8/layout/pyramid1"/>
    <dgm:cxn modelId="{FAB375E3-A609-7240-98E6-48CE56BBBBD4}" type="presParOf" srcId="{3F559EEF-40ED-164D-BA25-7684CFE7966F}" destId="{FA4DB1DE-A406-3B45-877A-D855E498BDD6}" srcOrd="1" destOrd="0" presId="urn:microsoft.com/office/officeart/2005/8/layout/pyramid1"/>
    <dgm:cxn modelId="{90D54F32-9252-D648-9338-1AFB068038FD}" type="presParOf" srcId="{6ECD5B3B-9384-5444-8A5D-3417A6E94D0F}" destId="{6751D3CF-4B1F-6745-90AB-D68983DE85B9}" srcOrd="4" destOrd="0" presId="urn:microsoft.com/office/officeart/2005/8/layout/pyramid1"/>
    <dgm:cxn modelId="{4777B3F6-D00F-054D-BA89-046D451C66AA}" type="presParOf" srcId="{6751D3CF-4B1F-6745-90AB-D68983DE85B9}" destId="{7D0C00B8-FBB5-E542-BB8C-D7C0963864DD}" srcOrd="0" destOrd="0" presId="urn:microsoft.com/office/officeart/2005/8/layout/pyramid1"/>
    <dgm:cxn modelId="{CCEA2522-52CB-F543-BC4E-25FC3F1C0F70}" type="presParOf" srcId="{6751D3CF-4B1F-6745-90AB-D68983DE85B9}" destId="{7F1E56D0-FCE2-0E43-AE50-B92A1C2A4023}" srcOrd="1" destOrd="0" presId="urn:microsoft.com/office/officeart/2005/8/layout/pyramid1"/>
    <dgm:cxn modelId="{489C8C7A-65A1-A548-8471-CF5535921105}" type="presParOf" srcId="{6ECD5B3B-9384-5444-8A5D-3417A6E94D0F}" destId="{D8AD44FA-A843-7B4C-B095-72629FE63ABF}" srcOrd="5" destOrd="0" presId="urn:microsoft.com/office/officeart/2005/8/layout/pyramid1"/>
    <dgm:cxn modelId="{814440EC-0796-1648-92F5-15EDD6CE0D54}" type="presParOf" srcId="{D8AD44FA-A843-7B4C-B095-72629FE63ABF}" destId="{E0640EEF-CCD0-A143-B7C0-98B8459BB784}" srcOrd="0" destOrd="0" presId="urn:microsoft.com/office/officeart/2005/8/layout/pyramid1"/>
    <dgm:cxn modelId="{EC2BFBA6-342A-5144-96EE-7F0F5746A0FD}" type="presParOf" srcId="{D8AD44FA-A843-7B4C-B095-72629FE63ABF}" destId="{DBA6EBB8-21A0-894A-BA2E-6E7C6406075C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064056-32BE-4A92-BDB0-51CC04D1FA67}">
      <dsp:nvSpPr>
        <dsp:cNvPr id="0" name=""/>
        <dsp:cNvSpPr/>
      </dsp:nvSpPr>
      <dsp:spPr>
        <a:xfrm rot="16200000">
          <a:off x="453684" y="-453684"/>
          <a:ext cx="2644723" cy="3552092"/>
        </a:xfrm>
        <a:prstGeom prst="round1Rect">
          <a:avLst/>
        </a:prstGeom>
        <a:solidFill>
          <a:srgbClr val="66FF3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0000FF"/>
              </a:solidFill>
            </a:rPr>
            <a:t>Common Effluent Treatment Plant (CETP)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b="1" kern="1200" dirty="0">
            <a:solidFill>
              <a:srgbClr val="0000FF"/>
            </a:solidFill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>
              <a:solidFill>
                <a:srgbClr val="0000FF"/>
              </a:solidFill>
            </a:rPr>
            <a:t> </a:t>
          </a:r>
          <a:r>
            <a:rPr lang="en-US" sz="1400" b="0" kern="1200" dirty="0">
              <a:solidFill>
                <a:schemeClr val="tx1"/>
              </a:solidFill>
            </a:rPr>
            <a:t>    </a:t>
          </a:r>
          <a:r>
            <a:rPr lang="en-US" sz="1800" b="0" kern="1200" dirty="0">
              <a:solidFill>
                <a:schemeClr val="tx1"/>
              </a:solidFill>
            </a:rPr>
            <a:t> -  Capital intensive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>
              <a:solidFill>
                <a:schemeClr val="tx1"/>
              </a:solidFill>
            </a:rPr>
            <a:t>      </a:t>
          </a:r>
          <a:r>
            <a:rPr lang="en-US" sz="1800" b="0" kern="1200" dirty="0">
              <a:solidFill>
                <a:schemeClr val="tx1"/>
              </a:solidFill>
            </a:rPr>
            <a:t>-  Cost centric approach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>
              <a:solidFill>
                <a:schemeClr val="tx1"/>
              </a:solidFill>
            </a:rPr>
            <a:t>      </a:t>
          </a:r>
          <a:r>
            <a:rPr lang="en-US" sz="1800" b="0" kern="1200" dirty="0">
              <a:solidFill>
                <a:schemeClr val="tx1"/>
              </a:solidFill>
            </a:rPr>
            <a:t>-  Ineffective – same treatment            	to wide variety of effluents</a:t>
          </a:r>
        </a:p>
      </dsp:txBody>
      <dsp:txXfrm rot="5400000">
        <a:off x="0" y="0"/>
        <a:ext cx="3552092" cy="1983543"/>
      </dsp:txXfrm>
    </dsp:sp>
    <dsp:sp modelId="{234A26E4-C529-49C0-987D-D99CAAA36AA3}">
      <dsp:nvSpPr>
        <dsp:cNvPr id="0" name=""/>
        <dsp:cNvSpPr/>
      </dsp:nvSpPr>
      <dsp:spPr>
        <a:xfrm>
          <a:off x="3480339" y="0"/>
          <a:ext cx="3552092" cy="2644723"/>
        </a:xfrm>
        <a:prstGeom prst="round1Rect">
          <a:avLst/>
        </a:prstGeom>
        <a:solidFill>
          <a:srgbClr val="66FF3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0000FF"/>
              </a:solidFill>
              <a:latin typeface="+mn-lt"/>
            </a:rPr>
            <a:t>End-of-the-pipe Treatment (ETP)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b="1" kern="1200" dirty="0">
            <a:solidFill>
              <a:srgbClr val="0000FF"/>
            </a:solidFill>
            <a:latin typeface="+mn-lt"/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>
              <a:solidFill>
                <a:schemeClr val="tx1"/>
              </a:solidFill>
              <a:latin typeface="+mn-lt"/>
            </a:rPr>
            <a:t>    </a:t>
          </a:r>
          <a:r>
            <a:rPr lang="en-US" sz="1800" b="0" kern="1200" dirty="0">
              <a:solidFill>
                <a:schemeClr val="tx1"/>
              </a:solidFill>
              <a:latin typeface="+mn-lt"/>
            </a:rPr>
            <a:t> -  Capital intensive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>
              <a:solidFill>
                <a:schemeClr val="tx1"/>
              </a:solidFill>
              <a:latin typeface="+mn-lt"/>
            </a:rPr>
            <a:t>     </a:t>
          </a:r>
          <a:r>
            <a:rPr lang="en-US" sz="1800" b="0" kern="1200" dirty="0">
              <a:solidFill>
                <a:schemeClr val="tx1"/>
              </a:solidFill>
              <a:latin typeface="+mn-lt"/>
            </a:rPr>
            <a:t>-  Cost centric approach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>
              <a:solidFill>
                <a:schemeClr val="tx1"/>
              </a:solidFill>
              <a:latin typeface="+mn-lt"/>
            </a:rPr>
            <a:t>     </a:t>
          </a:r>
          <a:r>
            <a:rPr lang="en-US" sz="1800" b="0" kern="1200" dirty="0">
              <a:solidFill>
                <a:schemeClr val="tx1"/>
              </a:solidFill>
              <a:latin typeface="+mn-lt"/>
            </a:rPr>
            <a:t>-  Converts one type of effluent 	in to another</a:t>
          </a:r>
        </a:p>
      </dsp:txBody>
      <dsp:txXfrm>
        <a:off x="3480339" y="0"/>
        <a:ext cx="3552092" cy="1983543"/>
      </dsp:txXfrm>
    </dsp:sp>
    <dsp:sp modelId="{4582C6DF-2883-4E19-BEB6-70ACEBDE72F4}">
      <dsp:nvSpPr>
        <dsp:cNvPr id="0" name=""/>
        <dsp:cNvSpPr/>
      </dsp:nvSpPr>
      <dsp:spPr>
        <a:xfrm rot="10800000">
          <a:off x="0" y="2644723"/>
          <a:ext cx="3552092" cy="2644723"/>
        </a:xfrm>
        <a:prstGeom prst="round1Rect">
          <a:avLst/>
        </a:prstGeom>
        <a:solidFill>
          <a:srgbClr val="66FF3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0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0000FF"/>
              </a:solidFill>
            </a:rPr>
            <a:t>Industrial Ecology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b="1" kern="1200" dirty="0">
            <a:solidFill>
              <a:schemeClr val="tx1"/>
            </a:solidFill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>
              <a:solidFill>
                <a:schemeClr val="tx1"/>
              </a:solidFill>
            </a:rPr>
            <a:t>      </a:t>
          </a:r>
          <a:r>
            <a:rPr lang="en-US" sz="1800" b="0" kern="1200" dirty="0">
              <a:solidFill>
                <a:schemeClr val="tx1"/>
              </a:solidFill>
            </a:rPr>
            <a:t>-  Low value creation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>
              <a:solidFill>
                <a:schemeClr val="tx1"/>
              </a:solidFill>
            </a:rPr>
            <a:t>     </a:t>
          </a:r>
          <a:r>
            <a:rPr lang="en-US" sz="1800" b="0" kern="1200" dirty="0">
              <a:solidFill>
                <a:schemeClr val="tx1"/>
              </a:solidFill>
            </a:rPr>
            <a:t> -  Logistics &amp; capacity mismatch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ts val="300"/>
            </a:spcAft>
            <a:buNone/>
          </a:pPr>
          <a:r>
            <a:rPr lang="en-US" sz="1400" b="0" kern="1200" dirty="0">
              <a:solidFill>
                <a:schemeClr val="tx1"/>
              </a:solidFill>
            </a:rPr>
            <a:t>      </a:t>
          </a:r>
          <a:r>
            <a:rPr lang="en-US" sz="1800" b="0" kern="1200" dirty="0">
              <a:solidFill>
                <a:schemeClr val="tx1"/>
              </a:solidFill>
            </a:rPr>
            <a:t>-  Better than ETP, Doesn’t   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solidFill>
                <a:schemeClr val="tx1"/>
              </a:solidFill>
            </a:rPr>
            <a:t>        address problem at source</a:t>
          </a:r>
        </a:p>
      </dsp:txBody>
      <dsp:txXfrm rot="10800000">
        <a:off x="0" y="3305904"/>
        <a:ext cx="3552092" cy="1983543"/>
      </dsp:txXfrm>
    </dsp:sp>
    <dsp:sp modelId="{9C83D4BF-EE7F-41BA-AFCD-26C1BF4BA39B}">
      <dsp:nvSpPr>
        <dsp:cNvPr id="0" name=""/>
        <dsp:cNvSpPr/>
      </dsp:nvSpPr>
      <dsp:spPr>
        <a:xfrm rot="5400000">
          <a:off x="3934023" y="2191039"/>
          <a:ext cx="2644723" cy="3552092"/>
        </a:xfrm>
        <a:prstGeom prst="round1Rect">
          <a:avLst/>
        </a:prstGeom>
        <a:solidFill>
          <a:srgbClr val="66FF3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0000FF"/>
              </a:solidFill>
            </a:rPr>
            <a:t>Green Chemistry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b="1" kern="1200" dirty="0">
            <a:solidFill>
              <a:schemeClr val="tx1"/>
            </a:solidFill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>
              <a:solidFill>
                <a:schemeClr val="tx1"/>
              </a:solidFill>
            </a:rPr>
            <a:t>    </a:t>
          </a:r>
          <a:r>
            <a:rPr lang="en-US" sz="1800" b="0" kern="1200" dirty="0">
              <a:solidFill>
                <a:schemeClr val="tx1"/>
              </a:solidFill>
            </a:rPr>
            <a:t>-  Address problem at source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>
              <a:solidFill>
                <a:schemeClr val="tx1"/>
              </a:solidFill>
            </a:rPr>
            <a:t>    </a:t>
          </a:r>
          <a:r>
            <a:rPr lang="en-US" sz="1800" b="0" kern="1200" dirty="0">
              <a:solidFill>
                <a:schemeClr val="tx1"/>
              </a:solidFill>
            </a:rPr>
            <a:t>-  Profit centric approach, high 	value creation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>
              <a:solidFill>
                <a:schemeClr val="tx1"/>
              </a:solidFill>
            </a:rPr>
            <a:t>    </a:t>
          </a:r>
          <a:r>
            <a:rPr lang="en-US" sz="1800" b="0" kern="1200" dirty="0">
              <a:solidFill>
                <a:schemeClr val="tx1"/>
              </a:solidFill>
            </a:rPr>
            <a:t>-  Less capital intensive</a:t>
          </a:r>
        </a:p>
      </dsp:txBody>
      <dsp:txXfrm rot="-5400000">
        <a:off x="3480340" y="3305904"/>
        <a:ext cx="3552092" cy="1983543"/>
      </dsp:txXfrm>
    </dsp:sp>
    <dsp:sp modelId="{101CCC46-0B3E-4B17-AE52-D859E8B7050F}">
      <dsp:nvSpPr>
        <dsp:cNvPr id="0" name=""/>
        <dsp:cNvSpPr/>
      </dsp:nvSpPr>
      <dsp:spPr>
        <a:xfrm>
          <a:off x="2644731" y="2124222"/>
          <a:ext cx="1671074" cy="972848"/>
        </a:xfrm>
        <a:prstGeom prst="roundRect">
          <a:avLst/>
        </a:prstGeom>
        <a:solidFill>
          <a:srgbClr val="66FF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114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Economics &amp; Environmental Footprint</a:t>
          </a:r>
          <a:endParaRPr lang="en-IN" sz="1600" b="1" kern="1200" dirty="0">
            <a:solidFill>
              <a:schemeClr val="tx1"/>
            </a:solidFill>
          </a:endParaRPr>
        </a:p>
      </dsp:txBody>
      <dsp:txXfrm>
        <a:off x="2692222" y="2171713"/>
        <a:ext cx="1576092" cy="87786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8AD3D4-3EBF-6740-A7F5-A34CCB8DAF75}">
      <dsp:nvSpPr>
        <dsp:cNvPr id="0" name=""/>
        <dsp:cNvSpPr/>
      </dsp:nvSpPr>
      <dsp:spPr>
        <a:xfrm>
          <a:off x="1350228" y="0"/>
          <a:ext cx="540091" cy="360061"/>
        </a:xfrm>
        <a:prstGeom prst="trapezoid">
          <a:avLst>
            <a:gd name="adj" fmla="val 75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</dsp:txBody>
      <dsp:txXfrm>
        <a:off x="1350228" y="0"/>
        <a:ext cx="540091" cy="360061"/>
      </dsp:txXfrm>
    </dsp:sp>
    <dsp:sp modelId="{E4AD5763-DCE8-8646-9423-0796D183EB64}">
      <dsp:nvSpPr>
        <dsp:cNvPr id="0" name=""/>
        <dsp:cNvSpPr/>
      </dsp:nvSpPr>
      <dsp:spPr>
        <a:xfrm>
          <a:off x="1080183" y="360061"/>
          <a:ext cx="1080183" cy="360061"/>
        </a:xfrm>
        <a:prstGeom prst="trapezoid">
          <a:avLst>
            <a:gd name="adj" fmla="val 75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Reduction</a:t>
          </a:r>
        </a:p>
      </dsp:txBody>
      <dsp:txXfrm>
        <a:off x="1269215" y="360061"/>
        <a:ext cx="702118" cy="360061"/>
      </dsp:txXfrm>
    </dsp:sp>
    <dsp:sp modelId="{49A2C099-09E7-5845-9B71-7892FA5F19FA}">
      <dsp:nvSpPr>
        <dsp:cNvPr id="0" name=""/>
        <dsp:cNvSpPr/>
      </dsp:nvSpPr>
      <dsp:spPr>
        <a:xfrm>
          <a:off x="810137" y="720122"/>
          <a:ext cx="1620274" cy="360061"/>
        </a:xfrm>
        <a:prstGeom prst="trapezoid">
          <a:avLst>
            <a:gd name="adj" fmla="val 75000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Reuse</a:t>
          </a:r>
        </a:p>
      </dsp:txBody>
      <dsp:txXfrm>
        <a:off x="1093685" y="720122"/>
        <a:ext cx="1053178" cy="360061"/>
      </dsp:txXfrm>
    </dsp:sp>
    <dsp:sp modelId="{10773469-3A0F-944C-A64E-5813C95065EA}">
      <dsp:nvSpPr>
        <dsp:cNvPr id="0" name=""/>
        <dsp:cNvSpPr/>
      </dsp:nvSpPr>
      <dsp:spPr>
        <a:xfrm>
          <a:off x="540091" y="1080183"/>
          <a:ext cx="2160366" cy="360061"/>
        </a:xfrm>
        <a:prstGeom prst="trapezoid">
          <a:avLst>
            <a:gd name="adj" fmla="val 75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Recycling</a:t>
          </a:r>
          <a:endParaRPr lang="en-US" sz="1200" kern="1200" dirty="0"/>
        </a:p>
      </dsp:txBody>
      <dsp:txXfrm>
        <a:off x="918155" y="1080183"/>
        <a:ext cx="1404237" cy="360061"/>
      </dsp:txXfrm>
    </dsp:sp>
    <dsp:sp modelId="{7D0C00B8-FBB5-E542-BB8C-D7C0963864DD}">
      <dsp:nvSpPr>
        <dsp:cNvPr id="0" name=""/>
        <dsp:cNvSpPr/>
      </dsp:nvSpPr>
      <dsp:spPr>
        <a:xfrm>
          <a:off x="270045" y="1440244"/>
          <a:ext cx="2700457" cy="360061"/>
        </a:xfrm>
        <a:prstGeom prst="trapezoid">
          <a:avLst>
            <a:gd name="adj" fmla="val 75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Energy recovery</a:t>
          </a:r>
          <a:endParaRPr lang="en-US" sz="1200" kern="1200" dirty="0"/>
        </a:p>
      </dsp:txBody>
      <dsp:txXfrm>
        <a:off x="742625" y="1440244"/>
        <a:ext cx="1755297" cy="360061"/>
      </dsp:txXfrm>
    </dsp:sp>
    <dsp:sp modelId="{E0640EEF-CCD0-A143-B7C0-98B8459BB784}">
      <dsp:nvSpPr>
        <dsp:cNvPr id="0" name=""/>
        <dsp:cNvSpPr/>
      </dsp:nvSpPr>
      <dsp:spPr>
        <a:xfrm>
          <a:off x="0" y="1800305"/>
          <a:ext cx="3240548" cy="360061"/>
        </a:xfrm>
        <a:prstGeom prst="trapezoid">
          <a:avLst>
            <a:gd name="adj" fmla="val 75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Disposal</a:t>
          </a:r>
        </a:p>
      </dsp:txBody>
      <dsp:txXfrm>
        <a:off x="567096" y="1800305"/>
        <a:ext cx="2106356" cy="36006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8AD3D4-3EBF-6740-A7F5-A34CCB8DAF75}">
      <dsp:nvSpPr>
        <dsp:cNvPr id="0" name=""/>
        <dsp:cNvSpPr/>
      </dsp:nvSpPr>
      <dsp:spPr>
        <a:xfrm>
          <a:off x="1350228" y="0"/>
          <a:ext cx="540091" cy="360061"/>
        </a:xfrm>
        <a:prstGeom prst="trapezoid">
          <a:avLst>
            <a:gd name="adj" fmla="val 75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</dsp:txBody>
      <dsp:txXfrm>
        <a:off x="1350228" y="0"/>
        <a:ext cx="540091" cy="360061"/>
      </dsp:txXfrm>
    </dsp:sp>
    <dsp:sp modelId="{E4AD5763-DCE8-8646-9423-0796D183EB64}">
      <dsp:nvSpPr>
        <dsp:cNvPr id="0" name=""/>
        <dsp:cNvSpPr/>
      </dsp:nvSpPr>
      <dsp:spPr>
        <a:xfrm>
          <a:off x="1080183" y="360061"/>
          <a:ext cx="1080183" cy="360061"/>
        </a:xfrm>
        <a:prstGeom prst="trapezoid">
          <a:avLst>
            <a:gd name="adj" fmla="val 75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Reduction</a:t>
          </a:r>
        </a:p>
      </dsp:txBody>
      <dsp:txXfrm>
        <a:off x="1269215" y="360061"/>
        <a:ext cx="702118" cy="360061"/>
      </dsp:txXfrm>
    </dsp:sp>
    <dsp:sp modelId="{49A2C099-09E7-5845-9B71-7892FA5F19FA}">
      <dsp:nvSpPr>
        <dsp:cNvPr id="0" name=""/>
        <dsp:cNvSpPr/>
      </dsp:nvSpPr>
      <dsp:spPr>
        <a:xfrm>
          <a:off x="810137" y="720122"/>
          <a:ext cx="1620274" cy="360061"/>
        </a:xfrm>
        <a:prstGeom prst="trapezoid">
          <a:avLst>
            <a:gd name="adj" fmla="val 75000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Reuse</a:t>
          </a:r>
        </a:p>
      </dsp:txBody>
      <dsp:txXfrm>
        <a:off x="1093685" y="720122"/>
        <a:ext cx="1053178" cy="360061"/>
      </dsp:txXfrm>
    </dsp:sp>
    <dsp:sp modelId="{10773469-3A0F-944C-A64E-5813C95065EA}">
      <dsp:nvSpPr>
        <dsp:cNvPr id="0" name=""/>
        <dsp:cNvSpPr/>
      </dsp:nvSpPr>
      <dsp:spPr>
        <a:xfrm>
          <a:off x="540091" y="1080183"/>
          <a:ext cx="2160366" cy="360061"/>
        </a:xfrm>
        <a:prstGeom prst="trapezoid">
          <a:avLst>
            <a:gd name="adj" fmla="val 75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Recycling</a:t>
          </a:r>
          <a:endParaRPr lang="en-US" sz="1200" kern="1200" dirty="0"/>
        </a:p>
      </dsp:txBody>
      <dsp:txXfrm>
        <a:off x="918155" y="1080183"/>
        <a:ext cx="1404237" cy="360061"/>
      </dsp:txXfrm>
    </dsp:sp>
    <dsp:sp modelId="{7D0C00B8-FBB5-E542-BB8C-D7C0963864DD}">
      <dsp:nvSpPr>
        <dsp:cNvPr id="0" name=""/>
        <dsp:cNvSpPr/>
      </dsp:nvSpPr>
      <dsp:spPr>
        <a:xfrm>
          <a:off x="270045" y="1440244"/>
          <a:ext cx="2700457" cy="360061"/>
        </a:xfrm>
        <a:prstGeom prst="trapezoid">
          <a:avLst>
            <a:gd name="adj" fmla="val 75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Energy recovery</a:t>
          </a:r>
          <a:endParaRPr lang="en-US" sz="1200" kern="1200" dirty="0"/>
        </a:p>
      </dsp:txBody>
      <dsp:txXfrm>
        <a:off x="742625" y="1440244"/>
        <a:ext cx="1755297" cy="360061"/>
      </dsp:txXfrm>
    </dsp:sp>
    <dsp:sp modelId="{E0640EEF-CCD0-A143-B7C0-98B8459BB784}">
      <dsp:nvSpPr>
        <dsp:cNvPr id="0" name=""/>
        <dsp:cNvSpPr/>
      </dsp:nvSpPr>
      <dsp:spPr>
        <a:xfrm>
          <a:off x="0" y="1800305"/>
          <a:ext cx="3240548" cy="360061"/>
        </a:xfrm>
        <a:prstGeom prst="trapezoid">
          <a:avLst>
            <a:gd name="adj" fmla="val 75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Disposal</a:t>
          </a:r>
        </a:p>
      </dsp:txBody>
      <dsp:txXfrm>
        <a:off x="567096" y="1800305"/>
        <a:ext cx="2106356" cy="3600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8AD3D4-3EBF-6740-A7F5-A34CCB8DAF75}">
      <dsp:nvSpPr>
        <dsp:cNvPr id="0" name=""/>
        <dsp:cNvSpPr/>
      </dsp:nvSpPr>
      <dsp:spPr>
        <a:xfrm>
          <a:off x="2448882" y="0"/>
          <a:ext cx="979553" cy="664896"/>
        </a:xfrm>
        <a:prstGeom prst="trapezoid">
          <a:avLst>
            <a:gd name="adj" fmla="val 73662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0" kern="1200" dirty="0"/>
        </a:p>
      </dsp:txBody>
      <dsp:txXfrm>
        <a:off x="2448882" y="0"/>
        <a:ext cx="979553" cy="664896"/>
      </dsp:txXfrm>
    </dsp:sp>
    <dsp:sp modelId="{E4AD5763-DCE8-8646-9423-0796D183EB64}">
      <dsp:nvSpPr>
        <dsp:cNvPr id="0" name=""/>
        <dsp:cNvSpPr/>
      </dsp:nvSpPr>
      <dsp:spPr>
        <a:xfrm>
          <a:off x="1959106" y="664896"/>
          <a:ext cx="1959106" cy="664896"/>
        </a:xfrm>
        <a:prstGeom prst="trapezoid">
          <a:avLst>
            <a:gd name="adj" fmla="val 73662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Reduction</a:t>
          </a:r>
        </a:p>
      </dsp:txBody>
      <dsp:txXfrm>
        <a:off x="2301949" y="664896"/>
        <a:ext cx="1273419" cy="664896"/>
      </dsp:txXfrm>
    </dsp:sp>
    <dsp:sp modelId="{49A2C099-09E7-5845-9B71-7892FA5F19FA}">
      <dsp:nvSpPr>
        <dsp:cNvPr id="0" name=""/>
        <dsp:cNvSpPr/>
      </dsp:nvSpPr>
      <dsp:spPr>
        <a:xfrm>
          <a:off x="1469329" y="1329793"/>
          <a:ext cx="2938659" cy="664896"/>
        </a:xfrm>
        <a:prstGeom prst="trapezoid">
          <a:avLst>
            <a:gd name="adj" fmla="val 73662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Reuse</a:t>
          </a:r>
        </a:p>
      </dsp:txBody>
      <dsp:txXfrm>
        <a:off x="1983595" y="1329793"/>
        <a:ext cx="1910128" cy="664896"/>
      </dsp:txXfrm>
    </dsp:sp>
    <dsp:sp modelId="{10773469-3A0F-944C-A64E-5813C95065EA}">
      <dsp:nvSpPr>
        <dsp:cNvPr id="0" name=""/>
        <dsp:cNvSpPr/>
      </dsp:nvSpPr>
      <dsp:spPr>
        <a:xfrm>
          <a:off x="979553" y="1994690"/>
          <a:ext cx="3918212" cy="664896"/>
        </a:xfrm>
        <a:prstGeom prst="trapezoid">
          <a:avLst>
            <a:gd name="adj" fmla="val 73662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Recycling</a:t>
          </a:r>
          <a:endParaRPr lang="en-US" sz="2000" kern="1200" dirty="0"/>
        </a:p>
      </dsp:txBody>
      <dsp:txXfrm>
        <a:off x="1665240" y="1994690"/>
        <a:ext cx="2546838" cy="664896"/>
      </dsp:txXfrm>
    </dsp:sp>
    <dsp:sp modelId="{7D0C00B8-FBB5-E542-BB8C-D7C0963864DD}">
      <dsp:nvSpPr>
        <dsp:cNvPr id="0" name=""/>
        <dsp:cNvSpPr/>
      </dsp:nvSpPr>
      <dsp:spPr>
        <a:xfrm>
          <a:off x="489776" y="2659587"/>
          <a:ext cx="4897765" cy="664896"/>
        </a:xfrm>
        <a:prstGeom prst="trapezoid">
          <a:avLst>
            <a:gd name="adj" fmla="val 73662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Energy recovery</a:t>
          </a:r>
          <a:endParaRPr lang="en-US" sz="2000" kern="1200" dirty="0"/>
        </a:p>
      </dsp:txBody>
      <dsp:txXfrm>
        <a:off x="1346885" y="2659587"/>
        <a:ext cx="3183547" cy="664896"/>
      </dsp:txXfrm>
    </dsp:sp>
    <dsp:sp modelId="{E0640EEF-CCD0-A143-B7C0-98B8459BB784}">
      <dsp:nvSpPr>
        <dsp:cNvPr id="0" name=""/>
        <dsp:cNvSpPr/>
      </dsp:nvSpPr>
      <dsp:spPr>
        <a:xfrm>
          <a:off x="0" y="3324484"/>
          <a:ext cx="5877319" cy="664896"/>
        </a:xfrm>
        <a:prstGeom prst="trapezoid">
          <a:avLst>
            <a:gd name="adj" fmla="val 73662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Disposal</a:t>
          </a:r>
        </a:p>
      </dsp:txBody>
      <dsp:txXfrm>
        <a:off x="1028530" y="3324484"/>
        <a:ext cx="3820257" cy="6648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8AD3D4-3EBF-6740-A7F5-A34CCB8DAF75}">
      <dsp:nvSpPr>
        <dsp:cNvPr id="0" name=""/>
        <dsp:cNvSpPr/>
      </dsp:nvSpPr>
      <dsp:spPr>
        <a:xfrm>
          <a:off x="1350228" y="0"/>
          <a:ext cx="540091" cy="360061"/>
        </a:xfrm>
        <a:prstGeom prst="trapezoid">
          <a:avLst>
            <a:gd name="adj" fmla="val 75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</dsp:txBody>
      <dsp:txXfrm>
        <a:off x="1350228" y="0"/>
        <a:ext cx="540091" cy="360061"/>
      </dsp:txXfrm>
    </dsp:sp>
    <dsp:sp modelId="{E4AD5763-DCE8-8646-9423-0796D183EB64}">
      <dsp:nvSpPr>
        <dsp:cNvPr id="0" name=""/>
        <dsp:cNvSpPr/>
      </dsp:nvSpPr>
      <dsp:spPr>
        <a:xfrm>
          <a:off x="1080183" y="360061"/>
          <a:ext cx="1080183" cy="360061"/>
        </a:xfrm>
        <a:prstGeom prst="trapezoid">
          <a:avLst>
            <a:gd name="adj" fmla="val 75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Reduction</a:t>
          </a:r>
        </a:p>
      </dsp:txBody>
      <dsp:txXfrm>
        <a:off x="1269215" y="360061"/>
        <a:ext cx="702118" cy="360061"/>
      </dsp:txXfrm>
    </dsp:sp>
    <dsp:sp modelId="{49A2C099-09E7-5845-9B71-7892FA5F19FA}">
      <dsp:nvSpPr>
        <dsp:cNvPr id="0" name=""/>
        <dsp:cNvSpPr/>
      </dsp:nvSpPr>
      <dsp:spPr>
        <a:xfrm>
          <a:off x="810137" y="720122"/>
          <a:ext cx="1620274" cy="360061"/>
        </a:xfrm>
        <a:prstGeom prst="trapezoid">
          <a:avLst>
            <a:gd name="adj" fmla="val 75000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Reuse</a:t>
          </a:r>
        </a:p>
      </dsp:txBody>
      <dsp:txXfrm>
        <a:off x="1093685" y="720122"/>
        <a:ext cx="1053178" cy="360061"/>
      </dsp:txXfrm>
    </dsp:sp>
    <dsp:sp modelId="{10773469-3A0F-944C-A64E-5813C95065EA}">
      <dsp:nvSpPr>
        <dsp:cNvPr id="0" name=""/>
        <dsp:cNvSpPr/>
      </dsp:nvSpPr>
      <dsp:spPr>
        <a:xfrm>
          <a:off x="540091" y="1080183"/>
          <a:ext cx="2160366" cy="360061"/>
        </a:xfrm>
        <a:prstGeom prst="trapezoid">
          <a:avLst>
            <a:gd name="adj" fmla="val 75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Recycling</a:t>
          </a:r>
          <a:endParaRPr lang="en-US" sz="1200" kern="1200" dirty="0"/>
        </a:p>
      </dsp:txBody>
      <dsp:txXfrm>
        <a:off x="918155" y="1080183"/>
        <a:ext cx="1404237" cy="360061"/>
      </dsp:txXfrm>
    </dsp:sp>
    <dsp:sp modelId="{7D0C00B8-FBB5-E542-BB8C-D7C0963864DD}">
      <dsp:nvSpPr>
        <dsp:cNvPr id="0" name=""/>
        <dsp:cNvSpPr/>
      </dsp:nvSpPr>
      <dsp:spPr>
        <a:xfrm>
          <a:off x="270045" y="1440244"/>
          <a:ext cx="2700457" cy="360061"/>
        </a:xfrm>
        <a:prstGeom prst="trapezoid">
          <a:avLst>
            <a:gd name="adj" fmla="val 75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Energy recovery</a:t>
          </a:r>
          <a:endParaRPr lang="en-US" sz="1200" kern="1200" dirty="0"/>
        </a:p>
      </dsp:txBody>
      <dsp:txXfrm>
        <a:off x="742625" y="1440244"/>
        <a:ext cx="1755297" cy="360061"/>
      </dsp:txXfrm>
    </dsp:sp>
    <dsp:sp modelId="{E0640EEF-CCD0-A143-B7C0-98B8459BB784}">
      <dsp:nvSpPr>
        <dsp:cNvPr id="0" name=""/>
        <dsp:cNvSpPr/>
      </dsp:nvSpPr>
      <dsp:spPr>
        <a:xfrm>
          <a:off x="0" y="1800305"/>
          <a:ext cx="3240548" cy="360061"/>
        </a:xfrm>
        <a:prstGeom prst="trapezoid">
          <a:avLst>
            <a:gd name="adj" fmla="val 75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Disposal</a:t>
          </a:r>
        </a:p>
      </dsp:txBody>
      <dsp:txXfrm>
        <a:off x="567096" y="1800305"/>
        <a:ext cx="2106356" cy="36006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8AD3D4-3EBF-6740-A7F5-A34CCB8DAF75}">
      <dsp:nvSpPr>
        <dsp:cNvPr id="0" name=""/>
        <dsp:cNvSpPr/>
      </dsp:nvSpPr>
      <dsp:spPr>
        <a:xfrm>
          <a:off x="1350228" y="0"/>
          <a:ext cx="540091" cy="360061"/>
        </a:xfrm>
        <a:prstGeom prst="trapezoid">
          <a:avLst>
            <a:gd name="adj" fmla="val 75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</dsp:txBody>
      <dsp:txXfrm>
        <a:off x="1350228" y="0"/>
        <a:ext cx="540091" cy="360061"/>
      </dsp:txXfrm>
    </dsp:sp>
    <dsp:sp modelId="{E4AD5763-DCE8-8646-9423-0796D183EB64}">
      <dsp:nvSpPr>
        <dsp:cNvPr id="0" name=""/>
        <dsp:cNvSpPr/>
      </dsp:nvSpPr>
      <dsp:spPr>
        <a:xfrm>
          <a:off x="1080183" y="360061"/>
          <a:ext cx="1080183" cy="360061"/>
        </a:xfrm>
        <a:prstGeom prst="trapezoid">
          <a:avLst>
            <a:gd name="adj" fmla="val 75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Reduction</a:t>
          </a:r>
        </a:p>
      </dsp:txBody>
      <dsp:txXfrm>
        <a:off x="1269215" y="360061"/>
        <a:ext cx="702118" cy="360061"/>
      </dsp:txXfrm>
    </dsp:sp>
    <dsp:sp modelId="{49A2C099-09E7-5845-9B71-7892FA5F19FA}">
      <dsp:nvSpPr>
        <dsp:cNvPr id="0" name=""/>
        <dsp:cNvSpPr/>
      </dsp:nvSpPr>
      <dsp:spPr>
        <a:xfrm>
          <a:off x="810137" y="720122"/>
          <a:ext cx="1620274" cy="360061"/>
        </a:xfrm>
        <a:prstGeom prst="trapezoid">
          <a:avLst>
            <a:gd name="adj" fmla="val 75000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Reuse</a:t>
          </a:r>
        </a:p>
      </dsp:txBody>
      <dsp:txXfrm>
        <a:off x="1093685" y="720122"/>
        <a:ext cx="1053178" cy="360061"/>
      </dsp:txXfrm>
    </dsp:sp>
    <dsp:sp modelId="{10773469-3A0F-944C-A64E-5813C95065EA}">
      <dsp:nvSpPr>
        <dsp:cNvPr id="0" name=""/>
        <dsp:cNvSpPr/>
      </dsp:nvSpPr>
      <dsp:spPr>
        <a:xfrm>
          <a:off x="540091" y="1080183"/>
          <a:ext cx="2160366" cy="360061"/>
        </a:xfrm>
        <a:prstGeom prst="trapezoid">
          <a:avLst>
            <a:gd name="adj" fmla="val 75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Recycling</a:t>
          </a:r>
          <a:endParaRPr lang="en-US" sz="1200" kern="1200" dirty="0"/>
        </a:p>
      </dsp:txBody>
      <dsp:txXfrm>
        <a:off x="918155" y="1080183"/>
        <a:ext cx="1404237" cy="360061"/>
      </dsp:txXfrm>
    </dsp:sp>
    <dsp:sp modelId="{7D0C00B8-FBB5-E542-BB8C-D7C0963864DD}">
      <dsp:nvSpPr>
        <dsp:cNvPr id="0" name=""/>
        <dsp:cNvSpPr/>
      </dsp:nvSpPr>
      <dsp:spPr>
        <a:xfrm>
          <a:off x="270045" y="1440244"/>
          <a:ext cx="2700457" cy="360061"/>
        </a:xfrm>
        <a:prstGeom prst="trapezoid">
          <a:avLst>
            <a:gd name="adj" fmla="val 75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Energy recovery</a:t>
          </a:r>
          <a:endParaRPr lang="en-US" sz="1200" kern="1200" dirty="0"/>
        </a:p>
      </dsp:txBody>
      <dsp:txXfrm>
        <a:off x="742625" y="1440244"/>
        <a:ext cx="1755297" cy="360061"/>
      </dsp:txXfrm>
    </dsp:sp>
    <dsp:sp modelId="{E0640EEF-CCD0-A143-B7C0-98B8459BB784}">
      <dsp:nvSpPr>
        <dsp:cNvPr id="0" name=""/>
        <dsp:cNvSpPr/>
      </dsp:nvSpPr>
      <dsp:spPr>
        <a:xfrm>
          <a:off x="0" y="1800305"/>
          <a:ext cx="3240548" cy="360061"/>
        </a:xfrm>
        <a:prstGeom prst="trapezoid">
          <a:avLst>
            <a:gd name="adj" fmla="val 75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Disposal</a:t>
          </a:r>
        </a:p>
      </dsp:txBody>
      <dsp:txXfrm>
        <a:off x="567096" y="1800305"/>
        <a:ext cx="2106356" cy="36006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8AD3D4-3EBF-6740-A7F5-A34CCB8DAF75}">
      <dsp:nvSpPr>
        <dsp:cNvPr id="0" name=""/>
        <dsp:cNvSpPr/>
      </dsp:nvSpPr>
      <dsp:spPr>
        <a:xfrm>
          <a:off x="1350228" y="0"/>
          <a:ext cx="540091" cy="360061"/>
        </a:xfrm>
        <a:prstGeom prst="trapezoid">
          <a:avLst>
            <a:gd name="adj" fmla="val 75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</dsp:txBody>
      <dsp:txXfrm>
        <a:off x="1350228" y="0"/>
        <a:ext cx="540091" cy="360061"/>
      </dsp:txXfrm>
    </dsp:sp>
    <dsp:sp modelId="{E4AD5763-DCE8-8646-9423-0796D183EB64}">
      <dsp:nvSpPr>
        <dsp:cNvPr id="0" name=""/>
        <dsp:cNvSpPr/>
      </dsp:nvSpPr>
      <dsp:spPr>
        <a:xfrm>
          <a:off x="1080183" y="360061"/>
          <a:ext cx="1080183" cy="360061"/>
        </a:xfrm>
        <a:prstGeom prst="trapezoid">
          <a:avLst>
            <a:gd name="adj" fmla="val 75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Reduction</a:t>
          </a:r>
        </a:p>
      </dsp:txBody>
      <dsp:txXfrm>
        <a:off x="1269215" y="360061"/>
        <a:ext cx="702118" cy="360061"/>
      </dsp:txXfrm>
    </dsp:sp>
    <dsp:sp modelId="{49A2C099-09E7-5845-9B71-7892FA5F19FA}">
      <dsp:nvSpPr>
        <dsp:cNvPr id="0" name=""/>
        <dsp:cNvSpPr/>
      </dsp:nvSpPr>
      <dsp:spPr>
        <a:xfrm>
          <a:off x="810137" y="720122"/>
          <a:ext cx="1620274" cy="360061"/>
        </a:xfrm>
        <a:prstGeom prst="trapezoid">
          <a:avLst>
            <a:gd name="adj" fmla="val 75000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Reuse</a:t>
          </a:r>
        </a:p>
      </dsp:txBody>
      <dsp:txXfrm>
        <a:off x="1093685" y="720122"/>
        <a:ext cx="1053178" cy="360061"/>
      </dsp:txXfrm>
    </dsp:sp>
    <dsp:sp modelId="{10773469-3A0F-944C-A64E-5813C95065EA}">
      <dsp:nvSpPr>
        <dsp:cNvPr id="0" name=""/>
        <dsp:cNvSpPr/>
      </dsp:nvSpPr>
      <dsp:spPr>
        <a:xfrm>
          <a:off x="540091" y="1080183"/>
          <a:ext cx="2160366" cy="360061"/>
        </a:xfrm>
        <a:prstGeom prst="trapezoid">
          <a:avLst>
            <a:gd name="adj" fmla="val 75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Recycling</a:t>
          </a:r>
          <a:endParaRPr lang="en-US" sz="1200" kern="1200" dirty="0"/>
        </a:p>
      </dsp:txBody>
      <dsp:txXfrm>
        <a:off x="918155" y="1080183"/>
        <a:ext cx="1404237" cy="360061"/>
      </dsp:txXfrm>
    </dsp:sp>
    <dsp:sp modelId="{7D0C00B8-FBB5-E542-BB8C-D7C0963864DD}">
      <dsp:nvSpPr>
        <dsp:cNvPr id="0" name=""/>
        <dsp:cNvSpPr/>
      </dsp:nvSpPr>
      <dsp:spPr>
        <a:xfrm>
          <a:off x="270045" y="1440244"/>
          <a:ext cx="2700457" cy="360061"/>
        </a:xfrm>
        <a:prstGeom prst="trapezoid">
          <a:avLst>
            <a:gd name="adj" fmla="val 75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Energy recovery</a:t>
          </a:r>
        </a:p>
      </dsp:txBody>
      <dsp:txXfrm>
        <a:off x="742625" y="1440244"/>
        <a:ext cx="1755297" cy="360061"/>
      </dsp:txXfrm>
    </dsp:sp>
    <dsp:sp modelId="{E0640EEF-CCD0-A143-B7C0-98B8459BB784}">
      <dsp:nvSpPr>
        <dsp:cNvPr id="0" name=""/>
        <dsp:cNvSpPr/>
      </dsp:nvSpPr>
      <dsp:spPr>
        <a:xfrm>
          <a:off x="0" y="1800305"/>
          <a:ext cx="3240548" cy="360061"/>
        </a:xfrm>
        <a:prstGeom prst="trapezoid">
          <a:avLst>
            <a:gd name="adj" fmla="val 75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Disposal</a:t>
          </a:r>
        </a:p>
      </dsp:txBody>
      <dsp:txXfrm>
        <a:off x="567096" y="1800305"/>
        <a:ext cx="2106356" cy="36006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8AD3D4-3EBF-6740-A7F5-A34CCB8DAF75}">
      <dsp:nvSpPr>
        <dsp:cNvPr id="0" name=""/>
        <dsp:cNvSpPr/>
      </dsp:nvSpPr>
      <dsp:spPr>
        <a:xfrm>
          <a:off x="1350228" y="0"/>
          <a:ext cx="540091" cy="360061"/>
        </a:xfrm>
        <a:prstGeom prst="trapezoid">
          <a:avLst>
            <a:gd name="adj" fmla="val 75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</dsp:txBody>
      <dsp:txXfrm>
        <a:off x="1350228" y="0"/>
        <a:ext cx="540091" cy="360061"/>
      </dsp:txXfrm>
    </dsp:sp>
    <dsp:sp modelId="{E4AD5763-DCE8-8646-9423-0796D183EB64}">
      <dsp:nvSpPr>
        <dsp:cNvPr id="0" name=""/>
        <dsp:cNvSpPr/>
      </dsp:nvSpPr>
      <dsp:spPr>
        <a:xfrm>
          <a:off x="1080183" y="360061"/>
          <a:ext cx="1080183" cy="360061"/>
        </a:xfrm>
        <a:prstGeom prst="trapezoid">
          <a:avLst>
            <a:gd name="adj" fmla="val 75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Reduction</a:t>
          </a:r>
        </a:p>
      </dsp:txBody>
      <dsp:txXfrm>
        <a:off x="1269215" y="360061"/>
        <a:ext cx="702118" cy="360061"/>
      </dsp:txXfrm>
    </dsp:sp>
    <dsp:sp modelId="{49A2C099-09E7-5845-9B71-7892FA5F19FA}">
      <dsp:nvSpPr>
        <dsp:cNvPr id="0" name=""/>
        <dsp:cNvSpPr/>
      </dsp:nvSpPr>
      <dsp:spPr>
        <a:xfrm>
          <a:off x="810137" y="720122"/>
          <a:ext cx="1620274" cy="360061"/>
        </a:xfrm>
        <a:prstGeom prst="trapezoid">
          <a:avLst>
            <a:gd name="adj" fmla="val 75000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Reuse</a:t>
          </a:r>
        </a:p>
      </dsp:txBody>
      <dsp:txXfrm>
        <a:off x="1093685" y="720122"/>
        <a:ext cx="1053178" cy="360061"/>
      </dsp:txXfrm>
    </dsp:sp>
    <dsp:sp modelId="{10773469-3A0F-944C-A64E-5813C95065EA}">
      <dsp:nvSpPr>
        <dsp:cNvPr id="0" name=""/>
        <dsp:cNvSpPr/>
      </dsp:nvSpPr>
      <dsp:spPr>
        <a:xfrm>
          <a:off x="540091" y="1080183"/>
          <a:ext cx="2160366" cy="360061"/>
        </a:xfrm>
        <a:prstGeom prst="trapezoid">
          <a:avLst>
            <a:gd name="adj" fmla="val 75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Recycling</a:t>
          </a:r>
          <a:endParaRPr lang="en-US" sz="1200" kern="1200" dirty="0"/>
        </a:p>
      </dsp:txBody>
      <dsp:txXfrm>
        <a:off x="918155" y="1080183"/>
        <a:ext cx="1404237" cy="360061"/>
      </dsp:txXfrm>
    </dsp:sp>
    <dsp:sp modelId="{7D0C00B8-FBB5-E542-BB8C-D7C0963864DD}">
      <dsp:nvSpPr>
        <dsp:cNvPr id="0" name=""/>
        <dsp:cNvSpPr/>
      </dsp:nvSpPr>
      <dsp:spPr>
        <a:xfrm>
          <a:off x="270045" y="1440244"/>
          <a:ext cx="2700457" cy="360061"/>
        </a:xfrm>
        <a:prstGeom prst="trapezoid">
          <a:avLst>
            <a:gd name="adj" fmla="val 75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Energy recovery</a:t>
          </a:r>
          <a:endParaRPr lang="en-US" sz="1200" kern="1200" dirty="0"/>
        </a:p>
      </dsp:txBody>
      <dsp:txXfrm>
        <a:off x="742625" y="1440244"/>
        <a:ext cx="1755297" cy="360061"/>
      </dsp:txXfrm>
    </dsp:sp>
    <dsp:sp modelId="{E0640EEF-CCD0-A143-B7C0-98B8459BB784}">
      <dsp:nvSpPr>
        <dsp:cNvPr id="0" name=""/>
        <dsp:cNvSpPr/>
      </dsp:nvSpPr>
      <dsp:spPr>
        <a:xfrm>
          <a:off x="0" y="1800305"/>
          <a:ext cx="3240548" cy="360061"/>
        </a:xfrm>
        <a:prstGeom prst="trapezoid">
          <a:avLst>
            <a:gd name="adj" fmla="val 75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Disposal</a:t>
          </a:r>
        </a:p>
      </dsp:txBody>
      <dsp:txXfrm>
        <a:off x="567096" y="1800305"/>
        <a:ext cx="2106356" cy="36006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8AD3D4-3EBF-6740-A7F5-A34CCB8DAF75}">
      <dsp:nvSpPr>
        <dsp:cNvPr id="0" name=""/>
        <dsp:cNvSpPr/>
      </dsp:nvSpPr>
      <dsp:spPr>
        <a:xfrm>
          <a:off x="1350228" y="0"/>
          <a:ext cx="540091" cy="360061"/>
        </a:xfrm>
        <a:prstGeom prst="trapezoid">
          <a:avLst>
            <a:gd name="adj" fmla="val 75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</dsp:txBody>
      <dsp:txXfrm>
        <a:off x="1350228" y="0"/>
        <a:ext cx="540091" cy="360061"/>
      </dsp:txXfrm>
    </dsp:sp>
    <dsp:sp modelId="{E4AD5763-DCE8-8646-9423-0796D183EB64}">
      <dsp:nvSpPr>
        <dsp:cNvPr id="0" name=""/>
        <dsp:cNvSpPr/>
      </dsp:nvSpPr>
      <dsp:spPr>
        <a:xfrm>
          <a:off x="1080183" y="360061"/>
          <a:ext cx="1080183" cy="360061"/>
        </a:xfrm>
        <a:prstGeom prst="trapezoid">
          <a:avLst>
            <a:gd name="adj" fmla="val 75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Reduction</a:t>
          </a:r>
        </a:p>
      </dsp:txBody>
      <dsp:txXfrm>
        <a:off x="1269215" y="360061"/>
        <a:ext cx="702118" cy="360061"/>
      </dsp:txXfrm>
    </dsp:sp>
    <dsp:sp modelId="{49A2C099-09E7-5845-9B71-7892FA5F19FA}">
      <dsp:nvSpPr>
        <dsp:cNvPr id="0" name=""/>
        <dsp:cNvSpPr/>
      </dsp:nvSpPr>
      <dsp:spPr>
        <a:xfrm>
          <a:off x="810137" y="720122"/>
          <a:ext cx="1620274" cy="360061"/>
        </a:xfrm>
        <a:prstGeom prst="trapezoid">
          <a:avLst>
            <a:gd name="adj" fmla="val 75000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Reuse</a:t>
          </a:r>
        </a:p>
      </dsp:txBody>
      <dsp:txXfrm>
        <a:off x="1093685" y="720122"/>
        <a:ext cx="1053178" cy="360061"/>
      </dsp:txXfrm>
    </dsp:sp>
    <dsp:sp modelId="{10773469-3A0F-944C-A64E-5813C95065EA}">
      <dsp:nvSpPr>
        <dsp:cNvPr id="0" name=""/>
        <dsp:cNvSpPr/>
      </dsp:nvSpPr>
      <dsp:spPr>
        <a:xfrm>
          <a:off x="540091" y="1080183"/>
          <a:ext cx="2160366" cy="360061"/>
        </a:xfrm>
        <a:prstGeom prst="trapezoid">
          <a:avLst>
            <a:gd name="adj" fmla="val 75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Recycling</a:t>
          </a:r>
          <a:endParaRPr lang="en-US" sz="1200" kern="1200" dirty="0"/>
        </a:p>
      </dsp:txBody>
      <dsp:txXfrm>
        <a:off x="918155" y="1080183"/>
        <a:ext cx="1404237" cy="360061"/>
      </dsp:txXfrm>
    </dsp:sp>
    <dsp:sp modelId="{7D0C00B8-FBB5-E542-BB8C-D7C0963864DD}">
      <dsp:nvSpPr>
        <dsp:cNvPr id="0" name=""/>
        <dsp:cNvSpPr/>
      </dsp:nvSpPr>
      <dsp:spPr>
        <a:xfrm>
          <a:off x="270045" y="1440244"/>
          <a:ext cx="2700457" cy="360061"/>
        </a:xfrm>
        <a:prstGeom prst="trapezoid">
          <a:avLst>
            <a:gd name="adj" fmla="val 75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Energy recovery</a:t>
          </a:r>
          <a:endParaRPr lang="en-US" sz="1200" kern="1200" dirty="0"/>
        </a:p>
      </dsp:txBody>
      <dsp:txXfrm>
        <a:off x="742625" y="1440244"/>
        <a:ext cx="1755297" cy="360061"/>
      </dsp:txXfrm>
    </dsp:sp>
    <dsp:sp modelId="{E0640EEF-CCD0-A143-B7C0-98B8459BB784}">
      <dsp:nvSpPr>
        <dsp:cNvPr id="0" name=""/>
        <dsp:cNvSpPr/>
      </dsp:nvSpPr>
      <dsp:spPr>
        <a:xfrm>
          <a:off x="0" y="1800305"/>
          <a:ext cx="3240548" cy="360061"/>
        </a:xfrm>
        <a:prstGeom prst="trapezoid">
          <a:avLst>
            <a:gd name="adj" fmla="val 75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Disposal</a:t>
          </a:r>
        </a:p>
      </dsp:txBody>
      <dsp:txXfrm>
        <a:off x="567096" y="1800305"/>
        <a:ext cx="2106356" cy="36006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8AD3D4-3EBF-6740-A7F5-A34CCB8DAF75}">
      <dsp:nvSpPr>
        <dsp:cNvPr id="0" name=""/>
        <dsp:cNvSpPr/>
      </dsp:nvSpPr>
      <dsp:spPr>
        <a:xfrm>
          <a:off x="1350228" y="0"/>
          <a:ext cx="540091" cy="360061"/>
        </a:xfrm>
        <a:prstGeom prst="trapezoid">
          <a:avLst>
            <a:gd name="adj" fmla="val 75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</dsp:txBody>
      <dsp:txXfrm>
        <a:off x="1350228" y="0"/>
        <a:ext cx="540091" cy="360061"/>
      </dsp:txXfrm>
    </dsp:sp>
    <dsp:sp modelId="{E4AD5763-DCE8-8646-9423-0796D183EB64}">
      <dsp:nvSpPr>
        <dsp:cNvPr id="0" name=""/>
        <dsp:cNvSpPr/>
      </dsp:nvSpPr>
      <dsp:spPr>
        <a:xfrm>
          <a:off x="1080183" y="360061"/>
          <a:ext cx="1080183" cy="360061"/>
        </a:xfrm>
        <a:prstGeom prst="trapezoid">
          <a:avLst>
            <a:gd name="adj" fmla="val 75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Reduction</a:t>
          </a:r>
        </a:p>
      </dsp:txBody>
      <dsp:txXfrm>
        <a:off x="1269215" y="360061"/>
        <a:ext cx="702118" cy="360061"/>
      </dsp:txXfrm>
    </dsp:sp>
    <dsp:sp modelId="{49A2C099-09E7-5845-9B71-7892FA5F19FA}">
      <dsp:nvSpPr>
        <dsp:cNvPr id="0" name=""/>
        <dsp:cNvSpPr/>
      </dsp:nvSpPr>
      <dsp:spPr>
        <a:xfrm>
          <a:off x="810137" y="720122"/>
          <a:ext cx="1620274" cy="360061"/>
        </a:xfrm>
        <a:prstGeom prst="trapezoid">
          <a:avLst>
            <a:gd name="adj" fmla="val 75000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Reuse</a:t>
          </a:r>
        </a:p>
      </dsp:txBody>
      <dsp:txXfrm>
        <a:off x="1093685" y="720122"/>
        <a:ext cx="1053178" cy="360061"/>
      </dsp:txXfrm>
    </dsp:sp>
    <dsp:sp modelId="{10773469-3A0F-944C-A64E-5813C95065EA}">
      <dsp:nvSpPr>
        <dsp:cNvPr id="0" name=""/>
        <dsp:cNvSpPr/>
      </dsp:nvSpPr>
      <dsp:spPr>
        <a:xfrm>
          <a:off x="540091" y="1080183"/>
          <a:ext cx="2160366" cy="360061"/>
        </a:xfrm>
        <a:prstGeom prst="trapezoid">
          <a:avLst>
            <a:gd name="adj" fmla="val 75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Recycling</a:t>
          </a:r>
          <a:endParaRPr lang="en-US" sz="1200" kern="1200" dirty="0"/>
        </a:p>
      </dsp:txBody>
      <dsp:txXfrm>
        <a:off x="918155" y="1080183"/>
        <a:ext cx="1404237" cy="360061"/>
      </dsp:txXfrm>
    </dsp:sp>
    <dsp:sp modelId="{7D0C00B8-FBB5-E542-BB8C-D7C0963864DD}">
      <dsp:nvSpPr>
        <dsp:cNvPr id="0" name=""/>
        <dsp:cNvSpPr/>
      </dsp:nvSpPr>
      <dsp:spPr>
        <a:xfrm>
          <a:off x="270045" y="1440244"/>
          <a:ext cx="2700457" cy="360061"/>
        </a:xfrm>
        <a:prstGeom prst="trapezoid">
          <a:avLst>
            <a:gd name="adj" fmla="val 75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Energy recovery</a:t>
          </a:r>
        </a:p>
      </dsp:txBody>
      <dsp:txXfrm>
        <a:off x="742625" y="1440244"/>
        <a:ext cx="1755297" cy="360061"/>
      </dsp:txXfrm>
    </dsp:sp>
    <dsp:sp modelId="{E0640EEF-CCD0-A143-B7C0-98B8459BB784}">
      <dsp:nvSpPr>
        <dsp:cNvPr id="0" name=""/>
        <dsp:cNvSpPr/>
      </dsp:nvSpPr>
      <dsp:spPr>
        <a:xfrm>
          <a:off x="0" y="1800305"/>
          <a:ext cx="3240548" cy="360061"/>
        </a:xfrm>
        <a:prstGeom prst="trapezoid">
          <a:avLst>
            <a:gd name="adj" fmla="val 75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Disposal</a:t>
          </a:r>
        </a:p>
      </dsp:txBody>
      <dsp:txXfrm>
        <a:off x="567096" y="1800305"/>
        <a:ext cx="2106356" cy="36006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8AD3D4-3EBF-6740-A7F5-A34CCB8DAF75}">
      <dsp:nvSpPr>
        <dsp:cNvPr id="0" name=""/>
        <dsp:cNvSpPr/>
      </dsp:nvSpPr>
      <dsp:spPr>
        <a:xfrm>
          <a:off x="1350228" y="0"/>
          <a:ext cx="540091" cy="360061"/>
        </a:xfrm>
        <a:prstGeom prst="trapezoid">
          <a:avLst>
            <a:gd name="adj" fmla="val 75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</dsp:txBody>
      <dsp:txXfrm>
        <a:off x="1350228" y="0"/>
        <a:ext cx="540091" cy="360061"/>
      </dsp:txXfrm>
    </dsp:sp>
    <dsp:sp modelId="{E4AD5763-DCE8-8646-9423-0796D183EB64}">
      <dsp:nvSpPr>
        <dsp:cNvPr id="0" name=""/>
        <dsp:cNvSpPr/>
      </dsp:nvSpPr>
      <dsp:spPr>
        <a:xfrm>
          <a:off x="1080183" y="360061"/>
          <a:ext cx="1080183" cy="360061"/>
        </a:xfrm>
        <a:prstGeom prst="trapezoid">
          <a:avLst>
            <a:gd name="adj" fmla="val 75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Reduction</a:t>
          </a:r>
        </a:p>
      </dsp:txBody>
      <dsp:txXfrm>
        <a:off x="1269215" y="360061"/>
        <a:ext cx="702118" cy="360061"/>
      </dsp:txXfrm>
    </dsp:sp>
    <dsp:sp modelId="{49A2C099-09E7-5845-9B71-7892FA5F19FA}">
      <dsp:nvSpPr>
        <dsp:cNvPr id="0" name=""/>
        <dsp:cNvSpPr/>
      </dsp:nvSpPr>
      <dsp:spPr>
        <a:xfrm>
          <a:off x="810137" y="720122"/>
          <a:ext cx="1620274" cy="360061"/>
        </a:xfrm>
        <a:prstGeom prst="trapezoid">
          <a:avLst>
            <a:gd name="adj" fmla="val 75000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Reuse</a:t>
          </a:r>
        </a:p>
      </dsp:txBody>
      <dsp:txXfrm>
        <a:off x="1093685" y="720122"/>
        <a:ext cx="1053178" cy="360061"/>
      </dsp:txXfrm>
    </dsp:sp>
    <dsp:sp modelId="{10773469-3A0F-944C-A64E-5813C95065EA}">
      <dsp:nvSpPr>
        <dsp:cNvPr id="0" name=""/>
        <dsp:cNvSpPr/>
      </dsp:nvSpPr>
      <dsp:spPr>
        <a:xfrm>
          <a:off x="540091" y="1080183"/>
          <a:ext cx="2160366" cy="360061"/>
        </a:xfrm>
        <a:prstGeom prst="trapezoid">
          <a:avLst>
            <a:gd name="adj" fmla="val 75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Recycling</a:t>
          </a:r>
          <a:endParaRPr lang="en-US" sz="1200" kern="1200" dirty="0"/>
        </a:p>
      </dsp:txBody>
      <dsp:txXfrm>
        <a:off x="918155" y="1080183"/>
        <a:ext cx="1404237" cy="360061"/>
      </dsp:txXfrm>
    </dsp:sp>
    <dsp:sp modelId="{7D0C00B8-FBB5-E542-BB8C-D7C0963864DD}">
      <dsp:nvSpPr>
        <dsp:cNvPr id="0" name=""/>
        <dsp:cNvSpPr/>
      </dsp:nvSpPr>
      <dsp:spPr>
        <a:xfrm>
          <a:off x="270045" y="1440244"/>
          <a:ext cx="2700457" cy="360061"/>
        </a:xfrm>
        <a:prstGeom prst="trapezoid">
          <a:avLst>
            <a:gd name="adj" fmla="val 75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Energy recovery</a:t>
          </a:r>
        </a:p>
      </dsp:txBody>
      <dsp:txXfrm>
        <a:off x="742625" y="1440244"/>
        <a:ext cx="1755297" cy="360061"/>
      </dsp:txXfrm>
    </dsp:sp>
    <dsp:sp modelId="{E0640EEF-CCD0-A143-B7C0-98B8459BB784}">
      <dsp:nvSpPr>
        <dsp:cNvPr id="0" name=""/>
        <dsp:cNvSpPr/>
      </dsp:nvSpPr>
      <dsp:spPr>
        <a:xfrm>
          <a:off x="0" y="1800305"/>
          <a:ext cx="3240548" cy="360061"/>
        </a:xfrm>
        <a:prstGeom prst="trapezoid">
          <a:avLst>
            <a:gd name="adj" fmla="val 75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Disposal</a:t>
          </a:r>
        </a:p>
      </dsp:txBody>
      <dsp:txXfrm>
        <a:off x="567096" y="1800305"/>
        <a:ext cx="2106356" cy="3600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2" Type="http://schemas.openxmlformats.org/officeDocument/2006/relationships/image" Target="../media/image19.emf"/><Relationship Id="rId1" Type="http://schemas.openxmlformats.org/officeDocument/2006/relationships/image" Target="../media/image18.emf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AA18FA-3DDD-E443-AB34-FCB1DBE67AE3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A41AE4-D752-D446-A178-A30358F2C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503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Calibri Regular" charset="0"/>
              </a:rPr>
              <a:t>Need for technologies to Reduce and Reuse waste. Ultimately, the waste production should be Prevented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31CE-E645-0646-B1C4-4C867113CE4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0952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CA" dirty="0"/>
              <a:t>Conventional process to manufacture Chitin – Demineralization of Shells using HCl in huge quantity of water, then treating demineralized shells with NaOH solution to extract all the proteins. The Chitin/deproteinized shells are removed &amp; dried. Huge quantity of HCl and NaOH containing wastes. Chitin obtained still not of very high purity.</a:t>
            </a:r>
          </a:p>
        </p:txBody>
      </p:sp>
    </p:spTree>
    <p:extLst>
      <p:ext uri="{BB962C8B-B14F-4D97-AF65-F5344CB8AC3E}">
        <p14:creationId xmlns:p14="http://schemas.microsoft.com/office/powerpoint/2010/main" val="2003897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Increasing number</a:t>
            </a:r>
            <a:r>
              <a:rPr lang="en-US" baseline="0" dirty="0"/>
              <a:t> of rings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C52FA-F26A-BA4B-BA31-030E4B5E63A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6606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Increasing number</a:t>
            </a:r>
            <a:r>
              <a:rPr lang="en-US" baseline="0" dirty="0"/>
              <a:t> of rings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C52FA-F26A-BA4B-BA31-030E4B5E63A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247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51686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Process Intensification - </a:t>
            </a:r>
            <a:r>
              <a:rPr lang="en-I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simple definition of </a:t>
            </a:r>
            <a:r>
              <a:rPr lang="en-I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Stankiewicz</a:t>
            </a:r>
            <a:r>
              <a:rPr lang="en-I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I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Moulijn</a:t>
            </a:r>
            <a:r>
              <a:rPr lang="en-I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(2000), PI is ‘Any chemical engineering development that leads to a substantially smaller, cleaner, safer, and more energy efficient technology.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</a:t>
            </a:r>
            <a:r>
              <a:rPr lang="en-I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aterial</a:t>
            </a:r>
            <a:r>
              <a:rPr lang="en-I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Deposition – deposition of powder-sized materials on various surfaces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41AE4-D752-D446-A178-A30358F2C97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57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just a</a:t>
            </a:r>
            <a:r>
              <a:rPr lang="en-US" baseline="0" dirty="0"/>
              <a:t> handful of examples of what we could do with glycerol so BURNING it is definitely not the most efficient way to use the limited resources nature offers.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7339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Also,</a:t>
            </a:r>
            <a:r>
              <a:rPr lang="en-US" baseline="0" dirty="0"/>
              <a:t> this catalyst works well in alkaline environment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90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http://www.aluminiumleader.com/production/aluminum_production/</a:t>
            </a:r>
          </a:p>
        </p:txBody>
      </p:sp>
    </p:spTree>
    <p:extLst>
      <p:ext uri="{BB962C8B-B14F-4D97-AF65-F5344CB8AC3E}">
        <p14:creationId xmlns:p14="http://schemas.microsoft.com/office/powerpoint/2010/main" val="205097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http://www.theguardian.com/environment/2014/jan/08/devecser-hungary-eco-town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http://www.theatlantic.com/photo/2011/09/a-flood-of-red-sludge-one-year-later/100158/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http://lacoastpost.com/blog/?p=13160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http://redmud.org/red-mud/disposal/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6321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http://www.aluminiumleader.com/production/aluminum_production/</a:t>
            </a:r>
          </a:p>
        </p:txBody>
      </p:sp>
    </p:spTree>
    <p:extLst>
      <p:ext uri="{BB962C8B-B14F-4D97-AF65-F5344CB8AC3E}">
        <p14:creationId xmlns:p14="http://schemas.microsoft.com/office/powerpoint/2010/main" val="33886614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8919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7893-AA25-8441-AE6A-2F619A5D3FB0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8C93-D731-2648-834C-5B49D6FC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924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7893-AA25-8441-AE6A-2F619A5D3FB0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8C93-D731-2648-834C-5B49D6FC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541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7893-AA25-8441-AE6A-2F619A5D3FB0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8C93-D731-2648-834C-5B49D6FC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321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914400" y="1981200"/>
            <a:ext cx="10363200" cy="4343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224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7893-AA25-8441-AE6A-2F619A5D3FB0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8C93-D731-2648-834C-5B49D6FC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267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7893-AA25-8441-AE6A-2F619A5D3FB0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8C93-D731-2648-834C-5B49D6FC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37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7893-AA25-8441-AE6A-2F619A5D3FB0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8C93-D731-2648-834C-5B49D6FC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423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7893-AA25-8441-AE6A-2F619A5D3FB0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8C93-D731-2648-834C-5B49D6FC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74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7893-AA25-8441-AE6A-2F619A5D3FB0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8C93-D731-2648-834C-5B49D6FC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287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7893-AA25-8441-AE6A-2F619A5D3FB0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8C93-D731-2648-834C-5B49D6FC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276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7893-AA25-8441-AE6A-2F619A5D3FB0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8C93-D731-2648-834C-5B49D6FC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843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7893-AA25-8441-AE6A-2F619A5D3FB0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8C93-D731-2648-834C-5B49D6FC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040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47893-AA25-8441-AE6A-2F619A5D3FB0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D8C93-D731-2648-834C-5B49D6FC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97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11.tiff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oi.org/10.1039/1463-9270/1999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7.jpg"/><Relationship Id="rId4" Type="http://schemas.openxmlformats.org/officeDocument/2006/relationships/image" Target="../media/image16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22.em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9.emf"/><Relationship Id="rId12" Type="http://schemas.openxmlformats.org/officeDocument/2006/relationships/oleObject" Target="../embeddings/oleObject7.bin"/><Relationship Id="rId17" Type="http://schemas.openxmlformats.org/officeDocument/2006/relationships/image" Target="../media/image24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9.bin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21.emf"/><Relationship Id="rId5" Type="http://schemas.openxmlformats.org/officeDocument/2006/relationships/image" Target="../media/image18.emf"/><Relationship Id="rId15" Type="http://schemas.openxmlformats.org/officeDocument/2006/relationships/image" Target="../media/image23.e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20.emf"/><Relationship Id="rId14" Type="http://schemas.openxmlformats.org/officeDocument/2006/relationships/oleObject" Target="../embeddings/oleObject8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wmf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4.png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49.emf"/><Relationship Id="rId4" Type="http://schemas.openxmlformats.org/officeDocument/2006/relationships/oleObject" Target="../embeddings/oleObject11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49.emf"/><Relationship Id="rId4" Type="http://schemas.openxmlformats.org/officeDocument/2006/relationships/oleObject" Target="../embeddings/oleObject1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50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50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51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51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52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52.e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emf"/><Relationship Id="rId4" Type="http://schemas.openxmlformats.org/officeDocument/2006/relationships/image" Target="../media/image58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60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8.tiff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9.jp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11C9E5-B25B-4F46-BD1E-142F6BA6AEB1}"/>
              </a:ext>
            </a:extLst>
          </p:cNvPr>
          <p:cNvSpPr/>
          <p:nvPr/>
        </p:nvSpPr>
        <p:spPr>
          <a:xfrm>
            <a:off x="4326923" y="1555973"/>
            <a:ext cx="35381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728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Waste Prevention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954D4A-B9A9-4DE5-AE30-A6405586B69C}"/>
              </a:ext>
            </a:extLst>
          </p:cNvPr>
          <p:cNvSpPr txBox="1"/>
          <p:nvPr/>
        </p:nvSpPr>
        <p:spPr>
          <a:xfrm>
            <a:off x="604140" y="6550223"/>
            <a:ext cx="5643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Wikimedia 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</a:rPr>
              <a:t>Commons, Anacortes Refinery,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Author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</a:rPr>
              <a:t>: Walter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</a:rPr>
              <a:t>Siegmund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CC1083-CD6D-41DB-9615-37C5FAB05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504" y="2258944"/>
            <a:ext cx="5640495" cy="41863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4533" y="5204193"/>
            <a:ext cx="27341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200" dirty="0">
                <a:latin typeface="Times New Roman" charset="0"/>
              </a:rPr>
            </a:br>
            <a:endParaRPr lang="en-US" sz="1200" dirty="0">
              <a:latin typeface="Times New Roman" charset="0"/>
            </a:endParaRPr>
          </a:p>
          <a:p>
            <a:br>
              <a:rPr lang="en-US" sz="1200" dirty="0">
                <a:latin typeface="Times New Roman" charset="0"/>
              </a:rPr>
            </a:br>
            <a:endParaRPr lang="en-US" sz="1200" dirty="0">
              <a:latin typeface="Times New Roman" charset="0"/>
            </a:endParaRPr>
          </a:p>
          <a:p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CENTER </a:t>
            </a:r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for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GREEN CHEMISTRY</a:t>
            </a:r>
          </a:p>
          <a:p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and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GREEN ENGINEERING </a:t>
            </a:r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at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YALE</a:t>
            </a:r>
            <a:endParaRPr lang="en-US" sz="1200" dirty="0">
              <a:solidFill>
                <a:srgbClr val="2F2A2B"/>
              </a:solidFill>
              <a:effectLst/>
              <a:latin typeface="Times New Roman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234" y="4446658"/>
            <a:ext cx="1020198" cy="14962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6191" y="5460687"/>
            <a:ext cx="2643612" cy="6873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0384" y="4341829"/>
            <a:ext cx="2874547" cy="86236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6F60F9A-D5FF-DE4C-9BED-0576452613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3674" y="320448"/>
            <a:ext cx="11246129" cy="1210900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00728A"/>
                </a:solidFill>
                <a:latin typeface="+mn-lt"/>
              </a:rPr>
              <a:t>Yale-UNIDO Train-the-Facilitator Workshop in Green Chemistry</a:t>
            </a:r>
            <a:endParaRPr lang="en-US" sz="4800" b="1" dirty="0">
              <a:solidFill>
                <a:srgbClr val="00728A"/>
              </a:solidFill>
              <a:latin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34C36E-C37E-1148-9CBE-23DF881173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64" y="2816379"/>
            <a:ext cx="3032234" cy="227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821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6100" y="294278"/>
            <a:ext cx="6019800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Recycling and Composting</a:t>
            </a:r>
          </a:p>
        </p:txBody>
      </p:sp>
      <p:sp>
        <p:nvSpPr>
          <p:cNvPr id="5" name="Striped Right Arrow 4"/>
          <p:cNvSpPr/>
          <p:nvPr/>
        </p:nvSpPr>
        <p:spPr>
          <a:xfrm>
            <a:off x="7931237" y="2244792"/>
            <a:ext cx="500743" cy="468086"/>
          </a:xfrm>
          <a:prstGeom prst="strip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09783" y="1461666"/>
            <a:ext cx="6727372" cy="4655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14000"/>
              </a:lnSpc>
              <a:buNone/>
            </a:pPr>
            <a:r>
              <a:rPr lang="en-US" sz="2600" dirty="0">
                <a:latin typeface="+mn-lt"/>
              </a:rPr>
              <a:t>Composting</a:t>
            </a:r>
          </a:p>
          <a:p>
            <a:pPr marL="541338" lvl="1" indent="-342900">
              <a:lnSpc>
                <a:spcPct val="114000"/>
              </a:lnSpc>
              <a:buFont typeface="Arial" charset="0"/>
              <a:buChar char="•"/>
            </a:pPr>
            <a:r>
              <a:rPr lang="en-US" sz="2000" dirty="0"/>
              <a:t>Organics undergo a biological decomposition to form a material (compost) that is non-toxic to plant growth. </a:t>
            </a:r>
          </a:p>
          <a:p>
            <a:pPr marL="541338" lvl="1" indent="-342900">
              <a:lnSpc>
                <a:spcPct val="114000"/>
              </a:lnSpc>
              <a:buFont typeface="Arial" charset="0"/>
              <a:buChar char="•"/>
            </a:pPr>
            <a:r>
              <a:rPr lang="en-US" sz="2000" dirty="0"/>
              <a:t>By-product of </a:t>
            </a:r>
            <a:r>
              <a:rPr lang="en-US" sz="2000" dirty="0">
                <a:latin typeface="+mn-lt"/>
              </a:rPr>
              <a:t>the reaction are CO</a:t>
            </a:r>
            <a:r>
              <a:rPr lang="en-US" sz="2000" baseline="-25000" dirty="0">
                <a:latin typeface="+mn-lt"/>
              </a:rPr>
              <a:t>2</a:t>
            </a:r>
            <a:r>
              <a:rPr lang="en-US" sz="2000" dirty="0">
                <a:latin typeface="+mn-lt"/>
              </a:rPr>
              <a:t>, water and heat.</a:t>
            </a:r>
          </a:p>
          <a:p>
            <a:pPr marL="541338" lvl="1" indent="-342900">
              <a:lnSpc>
                <a:spcPct val="114000"/>
              </a:lnSpc>
              <a:buFont typeface="Arial" charset="0"/>
              <a:buChar char="•"/>
            </a:pPr>
            <a:endParaRPr lang="en-US" sz="2000" dirty="0">
              <a:latin typeface="+mn-lt"/>
            </a:endParaRPr>
          </a:p>
          <a:p>
            <a:pPr marL="0" indent="0">
              <a:lnSpc>
                <a:spcPct val="114000"/>
              </a:lnSpc>
              <a:buNone/>
            </a:pPr>
            <a:r>
              <a:rPr lang="en-US" sz="2600" dirty="0">
                <a:latin typeface="+mn-lt"/>
              </a:rPr>
              <a:t>Anaerobic conditions and biogas production</a:t>
            </a:r>
          </a:p>
          <a:p>
            <a:pPr marL="541338" lvl="1" indent="-342900">
              <a:lnSpc>
                <a:spcPct val="114000"/>
              </a:lnSpc>
              <a:buFont typeface="Arial" charset="0"/>
              <a:buChar char="•"/>
            </a:pPr>
            <a:r>
              <a:rPr lang="en-US" sz="2000" dirty="0"/>
              <a:t>Adopted for farm waste.</a:t>
            </a:r>
          </a:p>
          <a:p>
            <a:pPr marL="541338" lvl="1" indent="-342900">
              <a:lnSpc>
                <a:spcPct val="114000"/>
              </a:lnSpc>
              <a:buFont typeface="Arial" charset="0"/>
              <a:buChar char="•"/>
            </a:pPr>
            <a:r>
              <a:rPr lang="en-US" sz="2000" dirty="0"/>
              <a:t>Can reduce greenhouse gas emissions and can provide a cost-effective source of renewable energy. </a:t>
            </a:r>
          </a:p>
          <a:p>
            <a:pPr marL="541338" lvl="1" indent="-342900">
              <a:lnSpc>
                <a:spcPct val="114000"/>
              </a:lnSpc>
              <a:buFont typeface="Arial" charset="0"/>
              <a:buChar char="•"/>
            </a:pPr>
            <a:r>
              <a:rPr lang="en-US" sz="2000" dirty="0"/>
              <a:t>Recovered biogas can be an energy source for electricity, heating or </a:t>
            </a:r>
            <a:r>
              <a:rPr lang="en-US" sz="2000" dirty="0">
                <a:latin typeface="+mn-lt"/>
              </a:rPr>
              <a:t>transportation fuel.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32AF2F5E-113B-41D8-8149-1B559A6303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8919261"/>
              </p:ext>
            </p:extLst>
          </p:nvPr>
        </p:nvGraphicFramePr>
        <p:xfrm>
          <a:off x="7952748" y="1219537"/>
          <a:ext cx="3240549" cy="2160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A22B1C7-098C-4E78-AA22-E26A5D34C70B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2358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2862" y="280210"/>
            <a:ext cx="6433038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Recycling (Aqueous Wastes)</a:t>
            </a:r>
          </a:p>
        </p:txBody>
      </p:sp>
      <p:sp>
        <p:nvSpPr>
          <p:cNvPr id="5" name="Striped Right Arrow 4"/>
          <p:cNvSpPr/>
          <p:nvPr/>
        </p:nvSpPr>
        <p:spPr>
          <a:xfrm>
            <a:off x="8198529" y="2244792"/>
            <a:ext cx="500743" cy="468086"/>
          </a:xfrm>
          <a:prstGeom prst="strip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32AF2F5E-113B-41D8-8149-1B559A6303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12114"/>
              </p:ext>
            </p:extLst>
          </p:nvPr>
        </p:nvGraphicFramePr>
        <p:xfrm>
          <a:off x="8220040" y="1219537"/>
          <a:ext cx="3240549" cy="2160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A22B1C7-098C-4E78-AA22-E26A5D34C70B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9">
            <a:extLst>
              <a:ext uri="{FF2B5EF4-FFF2-40B4-BE49-F238E27FC236}">
                <a16:creationId xmlns:a16="http://schemas.microsoft.com/office/drawing/2014/main" id="{EC1C296A-814C-4B5A-8E09-E4545A4A7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544" y="1411456"/>
            <a:ext cx="774895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200" b="1" dirty="0">
                <a:latin typeface="+mn-lt"/>
                <a:cs typeface="Arial" charset="0"/>
              </a:rPr>
              <a:t>Solvent &amp; Water contribute more than 90% of the Reaction Mass</a:t>
            </a:r>
            <a:endParaRPr lang="en-IN" sz="2200" b="1" dirty="0">
              <a:latin typeface="+mn-lt"/>
              <a:cs typeface="Arial" charset="0"/>
            </a:endParaRPr>
          </a:p>
        </p:txBody>
      </p:sp>
      <p:sp>
        <p:nvSpPr>
          <p:cNvPr id="13" name="TextBox 21">
            <a:extLst>
              <a:ext uri="{FF2B5EF4-FFF2-40B4-BE49-F238E27FC236}">
                <a16:creationId xmlns:a16="http://schemas.microsoft.com/office/drawing/2014/main" id="{D93E42D1-D034-4586-9148-FCB60D50E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206218"/>
            <a:ext cx="9295228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en-US" sz="2000" b="1" dirty="0">
                <a:latin typeface="+mn-lt"/>
                <a:cs typeface="Arial" charset="0"/>
              </a:rPr>
              <a:t>Most cases, average composition of Effluents will be close to composition of reaction &amp; extraction medium.</a:t>
            </a:r>
          </a:p>
          <a:p>
            <a:pPr>
              <a:spcAft>
                <a:spcPts val="600"/>
              </a:spcAft>
              <a:defRPr/>
            </a:pPr>
            <a:r>
              <a:rPr lang="en-US" sz="2000" b="1" dirty="0">
                <a:solidFill>
                  <a:srgbClr val="000099"/>
                </a:solidFill>
                <a:latin typeface="+mn-lt"/>
                <a:cs typeface="Arial" charset="0"/>
              </a:rPr>
              <a:t>Recycle of reaction &amp; extraction medium can take care of 90% of effluent problems.</a:t>
            </a:r>
            <a:endParaRPr lang="en-IN" sz="2000" b="1" dirty="0">
              <a:solidFill>
                <a:srgbClr val="000099"/>
              </a:solidFill>
              <a:latin typeface="+mn-lt"/>
              <a:cs typeface="Arial" charset="0"/>
            </a:endParaRPr>
          </a:p>
        </p:txBody>
      </p:sp>
      <p:sp>
        <p:nvSpPr>
          <p:cNvPr id="14" name="TextBox 20">
            <a:extLst>
              <a:ext uri="{FF2B5EF4-FFF2-40B4-BE49-F238E27FC236}">
                <a16:creationId xmlns:a16="http://schemas.microsoft.com/office/drawing/2014/main" id="{E81C2AAD-A115-4410-A987-60459A1DA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2396" y="4783014"/>
            <a:ext cx="4876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 dirty="0"/>
              <a:t>Source Data: ACS GCI Pharmaceutical Roundtable benchmarking exercise 2007</a:t>
            </a:r>
            <a:endParaRPr lang="en-IN" altLang="en-US" sz="1000" dirty="0"/>
          </a:p>
        </p:txBody>
      </p:sp>
      <p:graphicFrame>
        <p:nvGraphicFramePr>
          <p:cNvPr id="16" name="Chart 18">
            <a:extLst>
              <a:ext uri="{FF2B5EF4-FFF2-40B4-BE49-F238E27FC236}">
                <a16:creationId xmlns:a16="http://schemas.microsoft.com/office/drawing/2014/main" id="{519FA459-8A62-4ED3-B00A-9CC1E53F81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3627627"/>
              </p:ext>
            </p:extLst>
          </p:nvPr>
        </p:nvGraphicFramePr>
        <p:xfrm>
          <a:off x="1828800" y="2130088"/>
          <a:ext cx="5334000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77" name="Worksheet" r:id="rId8" imgW="5238784" imgH="2552700" progId="Excel.Sheet.8">
                  <p:embed/>
                </p:oleObj>
              </mc:Choice>
              <mc:Fallback>
                <p:oleObj name="Worksheet" r:id="rId8" imgW="5238784" imgH="2552700" progId="Excel.Sheet.8">
                  <p:embed/>
                  <p:pic>
                    <p:nvPicPr>
                      <p:cNvPr id="9" name="Chart 18">
                        <a:extLst>
                          <a:ext uri="{FF2B5EF4-FFF2-40B4-BE49-F238E27FC236}">
                            <a16:creationId xmlns:a16="http://schemas.microsoft.com/office/drawing/2014/main" id="{057BC532-4A62-484C-AD2C-844F92A8BCE0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2130088"/>
                        <a:ext cx="5334000" cy="259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8617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OleChart spid="16" grpId="0" 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62FDCB4-4B97-4E87-A77D-683C73F7DE4E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E7D5DC07-3B3A-4931-A2CF-0A01083029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0681315"/>
              </p:ext>
            </p:extLst>
          </p:nvPr>
        </p:nvGraphicFramePr>
        <p:xfrm>
          <a:off x="8571727" y="1219537"/>
          <a:ext cx="3240549" cy="2160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Striped Right Arrow 4">
            <a:extLst>
              <a:ext uri="{FF2B5EF4-FFF2-40B4-BE49-F238E27FC236}">
                <a16:creationId xmlns:a16="http://schemas.microsoft.com/office/drawing/2014/main" id="{8E9E0613-31D8-4BA3-BC71-1648A37BC7F9}"/>
              </a:ext>
            </a:extLst>
          </p:cNvPr>
          <p:cNvSpPr/>
          <p:nvPr/>
        </p:nvSpPr>
        <p:spPr>
          <a:xfrm>
            <a:off x="8564281" y="2216656"/>
            <a:ext cx="500743" cy="468086"/>
          </a:xfrm>
          <a:prstGeom prst="strip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8C52D0C8-426E-4285-919D-1F3289C4B0D7}"/>
              </a:ext>
            </a:extLst>
          </p:cNvPr>
          <p:cNvSpPr txBox="1">
            <a:spLocks noChangeArrowheads="1"/>
          </p:cNvSpPr>
          <p:nvPr/>
        </p:nvSpPr>
        <p:spPr>
          <a:xfrm>
            <a:off x="533400" y="1244602"/>
            <a:ext cx="8153400" cy="5183165"/>
          </a:xfrm>
          <a:prstGeom prst="rect">
            <a:avLst/>
          </a:prstGeom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108000" rIns="91440" bIns="10800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en-US" sz="1800" b="1" dirty="0"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en-US" sz="1800" b="1" dirty="0"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en-US" sz="1800" b="1" dirty="0"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en-US" sz="1800" b="1" dirty="0"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en-US" sz="1800" b="1" dirty="0"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en-US" sz="1800" b="1" dirty="0"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en-US" sz="1800" b="1" dirty="0">
              <a:cs typeface="Arial" panose="020B0604020202020204" pitchFamily="34" charset="0"/>
            </a:endParaRPr>
          </a:p>
          <a:p>
            <a:pPr marL="0" indent="0" algn="just">
              <a:buNone/>
              <a:defRPr/>
            </a:pPr>
            <a:r>
              <a:rPr lang="en-US" sz="1800" b="1" dirty="0">
                <a:cs typeface="Arial" panose="020B0604020202020204" pitchFamily="34" charset="0"/>
              </a:rPr>
              <a:t>Process for a Dye-Stuff Intermediate (high volume, 50 TPM)</a:t>
            </a:r>
          </a:p>
          <a:p>
            <a:pPr marL="182880" indent="-182880" algn="just"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cs typeface="Arial" panose="020B0604020202020204" pitchFamily="34" charset="0"/>
              </a:rPr>
              <a:t>Reaction Medium – Fresh Water</a:t>
            </a:r>
          </a:p>
          <a:p>
            <a:pPr marL="182880" indent="-182880" algn="just"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cs typeface="Arial" panose="020B0604020202020204" pitchFamily="34" charset="0"/>
              </a:rPr>
              <a:t>Step 1 – Reduction of Dinitro to Diamine</a:t>
            </a:r>
          </a:p>
          <a:p>
            <a:pPr marL="182880" indent="-182880" algn="just"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cs typeface="Arial" panose="020B0604020202020204" pitchFamily="34" charset="0"/>
              </a:rPr>
              <a:t>Step 2 – Neutralization with Soda Ash, Diamine solubilizes</a:t>
            </a:r>
          </a:p>
          <a:p>
            <a:pPr marL="182880" indent="-182880" algn="just"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cs typeface="Arial" panose="020B0604020202020204" pitchFamily="34" charset="0"/>
              </a:rPr>
              <a:t>Step 3 – Filtration of iron Oxide, Filtrate contains product</a:t>
            </a:r>
          </a:p>
          <a:p>
            <a:pPr marL="182880" indent="-182880" algn="just"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cs typeface="Arial" panose="020B0604020202020204" pitchFamily="34" charset="0"/>
              </a:rPr>
              <a:t>Step 4 – Isolation of Product using NaCl for Salting</a:t>
            </a:r>
          </a:p>
          <a:p>
            <a:pPr marL="182880" indent="-182880" algn="just"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cs typeface="Arial" panose="020B0604020202020204" pitchFamily="34" charset="0"/>
              </a:rPr>
              <a:t>Step 5 – Filtration of product, High TDS Mother Liquor taken for</a:t>
            </a:r>
          </a:p>
          <a:p>
            <a:pPr marL="0" indent="0" algn="just">
              <a:buNone/>
              <a:defRPr/>
            </a:pPr>
            <a:r>
              <a:rPr lang="en-US" sz="1500" dirty="0">
                <a:cs typeface="Arial" panose="020B0604020202020204" pitchFamily="34" charset="0"/>
              </a:rPr>
              <a:t>	effluent treatment (multiple effect evaporation, incineration, </a:t>
            </a:r>
            <a:r>
              <a:rPr lang="en-US" sz="1500" dirty="0" err="1">
                <a:cs typeface="Arial" panose="020B0604020202020204" pitchFamily="34" charset="0"/>
              </a:rPr>
              <a:t>etc</a:t>
            </a:r>
            <a:r>
              <a:rPr lang="en-US" sz="1500" dirty="0">
                <a:cs typeface="Arial" panose="020B0604020202020204" pitchFamily="34" charset="0"/>
              </a:rPr>
              <a:t>)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en-US" sz="1400" dirty="0"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03E5CFA-2488-461D-B6BC-E8850D4C8D5A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2057400"/>
            <a:ext cx="7772400" cy="1752600"/>
            <a:chOff x="533400" y="2057400"/>
            <a:chExt cx="7772400" cy="1653288"/>
          </a:xfrm>
        </p:grpSpPr>
        <p:sp>
          <p:nvSpPr>
            <p:cNvPr id="19" name="Rounded Rectangle 3">
              <a:extLst>
                <a:ext uri="{FF2B5EF4-FFF2-40B4-BE49-F238E27FC236}">
                  <a16:creationId xmlns:a16="http://schemas.microsoft.com/office/drawing/2014/main" id="{FDF3DBFD-0D7B-4861-B544-E808E1FD239C}"/>
                </a:ext>
              </a:extLst>
            </p:cNvPr>
            <p:cNvSpPr/>
            <p:nvPr/>
          </p:nvSpPr>
          <p:spPr>
            <a:xfrm>
              <a:off x="990600" y="2057400"/>
              <a:ext cx="1371600" cy="685875"/>
            </a:xfrm>
            <a:prstGeom prst="roundRect">
              <a:avLst/>
            </a:prstGeom>
            <a:solidFill>
              <a:srgbClr val="FF99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1400" b="1" dirty="0">
                  <a:solidFill>
                    <a:schemeClr val="tx1"/>
                  </a:solidFill>
                </a:rPr>
                <a:t>Reduction</a:t>
              </a:r>
              <a:endParaRPr lang="en-IN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20" name="Rounded Rectangle 5">
              <a:extLst>
                <a:ext uri="{FF2B5EF4-FFF2-40B4-BE49-F238E27FC236}">
                  <a16:creationId xmlns:a16="http://schemas.microsoft.com/office/drawing/2014/main" id="{68138116-A1AA-4FA6-844C-FC8CFFCBFEEF}"/>
                </a:ext>
              </a:extLst>
            </p:cNvPr>
            <p:cNvSpPr/>
            <p:nvPr/>
          </p:nvSpPr>
          <p:spPr>
            <a:xfrm>
              <a:off x="2819400" y="2057400"/>
              <a:ext cx="1371600" cy="685875"/>
            </a:xfrm>
            <a:prstGeom prst="roundRect">
              <a:avLst/>
            </a:prstGeom>
            <a:solidFill>
              <a:srgbClr val="FF99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1400" b="1" dirty="0">
                  <a:solidFill>
                    <a:schemeClr val="tx1"/>
                  </a:solidFill>
                </a:rPr>
                <a:t>Neutralization</a:t>
              </a:r>
              <a:endParaRPr lang="en-IN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Rounded Rectangle 7">
              <a:extLst>
                <a:ext uri="{FF2B5EF4-FFF2-40B4-BE49-F238E27FC236}">
                  <a16:creationId xmlns:a16="http://schemas.microsoft.com/office/drawing/2014/main" id="{C291ABBA-C3F5-4A21-B7E5-6DF850BA992E}"/>
                </a:ext>
              </a:extLst>
            </p:cNvPr>
            <p:cNvSpPr/>
            <p:nvPr/>
          </p:nvSpPr>
          <p:spPr>
            <a:xfrm>
              <a:off x="4648200" y="2057400"/>
              <a:ext cx="1371600" cy="685875"/>
            </a:xfrm>
            <a:prstGeom prst="roundRect">
              <a:avLst/>
            </a:prstGeom>
            <a:solidFill>
              <a:srgbClr val="FF99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1400" b="1" dirty="0">
                  <a:solidFill>
                    <a:schemeClr val="tx1"/>
                  </a:solidFill>
                </a:rPr>
                <a:t>Filtration</a:t>
              </a:r>
              <a:endParaRPr lang="en-IN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22" name="Rounded Rectangle 8">
              <a:extLst>
                <a:ext uri="{FF2B5EF4-FFF2-40B4-BE49-F238E27FC236}">
                  <a16:creationId xmlns:a16="http://schemas.microsoft.com/office/drawing/2014/main" id="{F390B97F-2C30-4242-A259-1BD9B18ACFC4}"/>
                </a:ext>
              </a:extLst>
            </p:cNvPr>
            <p:cNvSpPr/>
            <p:nvPr/>
          </p:nvSpPr>
          <p:spPr>
            <a:xfrm>
              <a:off x="6477000" y="2057400"/>
              <a:ext cx="1371600" cy="685875"/>
            </a:xfrm>
            <a:prstGeom prst="roundRect">
              <a:avLst/>
            </a:prstGeom>
            <a:solidFill>
              <a:srgbClr val="FF99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1400" b="1" dirty="0">
                  <a:solidFill>
                    <a:schemeClr val="tx1"/>
                  </a:solidFill>
                </a:rPr>
                <a:t>Isolation</a:t>
              </a:r>
              <a:endParaRPr lang="en-IN" sz="1400" b="1" dirty="0">
                <a:solidFill>
                  <a:schemeClr val="tx1"/>
                </a:solidFill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E9856F57-E8C9-45E4-BFCA-ED4161BFF215}"/>
                </a:ext>
              </a:extLst>
            </p:cNvPr>
            <p:cNvCxnSpPr/>
            <p:nvPr/>
          </p:nvCxnSpPr>
          <p:spPr>
            <a:xfrm>
              <a:off x="533400" y="2362899"/>
              <a:ext cx="457200" cy="1498"/>
            </a:xfrm>
            <a:prstGeom prst="straightConnector1">
              <a:avLst/>
            </a:prstGeom>
            <a:ln cap="sq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625FC43F-3CA7-40C0-AD0F-B6E9F82228CD}"/>
                </a:ext>
              </a:extLst>
            </p:cNvPr>
            <p:cNvCxnSpPr/>
            <p:nvPr/>
          </p:nvCxnSpPr>
          <p:spPr>
            <a:xfrm>
              <a:off x="2362200" y="2362899"/>
              <a:ext cx="457200" cy="1498"/>
            </a:xfrm>
            <a:prstGeom prst="straightConnector1">
              <a:avLst/>
            </a:prstGeom>
            <a:ln cap="sq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5E0A6DEA-7D02-44A1-B4EF-DB6F34985484}"/>
                </a:ext>
              </a:extLst>
            </p:cNvPr>
            <p:cNvCxnSpPr/>
            <p:nvPr/>
          </p:nvCxnSpPr>
          <p:spPr>
            <a:xfrm>
              <a:off x="4191000" y="2362899"/>
              <a:ext cx="457200" cy="1498"/>
            </a:xfrm>
            <a:prstGeom prst="straightConnector1">
              <a:avLst/>
            </a:prstGeom>
            <a:ln cap="sq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89D905E-E538-41FA-B9C3-75A131E16AE5}"/>
                </a:ext>
              </a:extLst>
            </p:cNvPr>
            <p:cNvCxnSpPr/>
            <p:nvPr/>
          </p:nvCxnSpPr>
          <p:spPr>
            <a:xfrm>
              <a:off x="6019800" y="2362899"/>
              <a:ext cx="457200" cy="1498"/>
            </a:xfrm>
            <a:prstGeom prst="straightConnector1">
              <a:avLst/>
            </a:prstGeom>
            <a:ln cap="sq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D663F45A-025A-4FF2-AB04-CA4A329406E3}"/>
                </a:ext>
              </a:extLst>
            </p:cNvPr>
            <p:cNvCxnSpPr/>
            <p:nvPr/>
          </p:nvCxnSpPr>
          <p:spPr>
            <a:xfrm>
              <a:off x="7848600" y="3709191"/>
              <a:ext cx="457200" cy="1497"/>
            </a:xfrm>
            <a:prstGeom prst="straightConnector1">
              <a:avLst/>
            </a:prstGeom>
            <a:ln w="44450" cap="sq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A39B4A0-D65E-40F4-B5A6-F7541E8DB9A2}"/>
              </a:ext>
            </a:extLst>
          </p:cNvPr>
          <p:cNvCxnSpPr/>
          <p:nvPr/>
        </p:nvCxnSpPr>
        <p:spPr>
          <a:xfrm flipH="1">
            <a:off x="3733800" y="1676400"/>
            <a:ext cx="1588" cy="346075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C1F54B3-CC8F-4438-94B2-64D5366AA7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1371600"/>
            <a:ext cx="1219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Soda Ash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13AD821-09AF-4125-9A5E-A1FA0E8DF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4721225"/>
            <a:ext cx="160020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/>
              <a:t>Mother Liquor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00" dirty="0" err="1"/>
              <a:t>Colour</a:t>
            </a:r>
            <a:r>
              <a:rPr lang="en-US" altLang="en-US" sz="1300" dirty="0"/>
              <a:t>   Reddish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00" dirty="0"/>
              <a:t>pH          6 - 7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00" dirty="0"/>
              <a:t>TDS       20-25%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00" dirty="0"/>
              <a:t>COD      &gt; 15000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00" dirty="0"/>
              <a:t>MPDSA  2.5-3.0%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8627B98-01A2-4847-B872-CA7B7D7D9D14}"/>
              </a:ext>
            </a:extLst>
          </p:cNvPr>
          <p:cNvCxnSpPr/>
          <p:nvPr/>
        </p:nvCxnSpPr>
        <p:spPr>
          <a:xfrm flipH="1">
            <a:off x="5332413" y="2778125"/>
            <a:ext cx="1587" cy="346075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205679F-750F-43A1-8A1F-1298E6FB46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3048000"/>
            <a:ext cx="1219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Iron Oxide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2F3B49-3802-4543-A2A8-9117035693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4505325"/>
            <a:ext cx="12192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/>
              <a:t>Effluent Treatment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7BED1BB-3041-4BC9-ABAC-896067F23CC8}"/>
              </a:ext>
            </a:extLst>
          </p:cNvPr>
          <p:cNvCxnSpPr/>
          <p:nvPr/>
        </p:nvCxnSpPr>
        <p:spPr>
          <a:xfrm flipH="1">
            <a:off x="7315200" y="1676400"/>
            <a:ext cx="1588" cy="346075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EFC9825-5CBE-40FC-93B3-B354DE05D5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1371600"/>
            <a:ext cx="1219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NaCl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1CB6E23-A008-49BB-BEEB-EAD4BB92C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901825"/>
            <a:ext cx="1219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Fresh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Water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AA91A70-C999-4CB1-BBE0-56F726DE9FF0}"/>
              </a:ext>
            </a:extLst>
          </p:cNvPr>
          <p:cNvCxnSpPr/>
          <p:nvPr/>
        </p:nvCxnSpPr>
        <p:spPr>
          <a:xfrm flipH="1">
            <a:off x="1676400" y="1676400"/>
            <a:ext cx="1588" cy="346075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AE3F22CB-29F5-4DAA-9DC8-658C6964D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1371600"/>
            <a:ext cx="1219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Dinitro, Acid &amp; Iron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F648320-0124-4CA7-97E0-F909BA62F7CF}"/>
              </a:ext>
            </a:extLst>
          </p:cNvPr>
          <p:cNvCxnSpPr/>
          <p:nvPr/>
        </p:nvCxnSpPr>
        <p:spPr>
          <a:xfrm flipH="1">
            <a:off x="7315200" y="2778125"/>
            <a:ext cx="1588" cy="68580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CACF3E95-7A68-4414-9951-9DFE2E914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8327" y="3878104"/>
            <a:ext cx="1371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/>
              <a:t>Product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0142B6B-D2C5-4E14-92E5-5795937160A6}"/>
              </a:ext>
            </a:extLst>
          </p:cNvPr>
          <p:cNvCxnSpPr/>
          <p:nvPr/>
        </p:nvCxnSpPr>
        <p:spPr>
          <a:xfrm flipH="1">
            <a:off x="7315200" y="4213225"/>
            <a:ext cx="1588" cy="50800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B12ED056-C58A-4AA7-B54A-638839DCD107}"/>
              </a:ext>
            </a:extLst>
          </p:cNvPr>
          <p:cNvSpPr/>
          <p:nvPr/>
        </p:nvSpPr>
        <p:spPr bwMode="auto">
          <a:xfrm>
            <a:off x="6629400" y="3463925"/>
            <a:ext cx="1371600" cy="727075"/>
          </a:xfrm>
          <a:prstGeom prst="roundRect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400" b="1" dirty="0">
                <a:solidFill>
                  <a:schemeClr val="tx1"/>
                </a:solidFill>
              </a:rPr>
              <a:t>Product Filtration</a:t>
            </a:r>
            <a:endParaRPr lang="en-IN" sz="1400" b="1" dirty="0">
              <a:solidFill>
                <a:schemeClr val="tx1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FFE26B9-A4BD-4C13-AFA7-57D3E878F7EF}"/>
              </a:ext>
            </a:extLst>
          </p:cNvPr>
          <p:cNvSpPr txBox="1"/>
          <p:nvPr/>
        </p:nvSpPr>
        <p:spPr>
          <a:xfrm>
            <a:off x="7316788" y="6096698"/>
            <a:ext cx="18937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Source: Newreka</a:t>
            </a:r>
            <a:endParaRPr lang="en-IN" sz="1400" dirty="0"/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0DF33F15-9CC3-4C0B-ABF7-C333BB53E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2862" y="280210"/>
            <a:ext cx="6433038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Recycling (Aqueous Wastes)</a:t>
            </a:r>
          </a:p>
        </p:txBody>
      </p:sp>
    </p:spTree>
    <p:extLst>
      <p:ext uri="{BB962C8B-B14F-4D97-AF65-F5344CB8AC3E}">
        <p14:creationId xmlns:p14="http://schemas.microsoft.com/office/powerpoint/2010/main" val="551841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62FDCB4-4B97-4E87-A77D-683C73F7DE4E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E7D5DC07-3B3A-4931-A2CF-0A0108302918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8571727" y="1219537"/>
          <a:ext cx="3240549" cy="2160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Striped Right Arrow 4">
            <a:extLst>
              <a:ext uri="{FF2B5EF4-FFF2-40B4-BE49-F238E27FC236}">
                <a16:creationId xmlns:a16="http://schemas.microsoft.com/office/drawing/2014/main" id="{8E9E0613-31D8-4BA3-BC71-1648A37BC7F9}"/>
              </a:ext>
            </a:extLst>
          </p:cNvPr>
          <p:cNvSpPr/>
          <p:nvPr/>
        </p:nvSpPr>
        <p:spPr>
          <a:xfrm>
            <a:off x="8592420" y="2230724"/>
            <a:ext cx="500743" cy="468086"/>
          </a:xfrm>
          <a:prstGeom prst="strip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8C52D0C8-426E-4285-919D-1F3289C4B0D7}"/>
              </a:ext>
            </a:extLst>
          </p:cNvPr>
          <p:cNvSpPr txBox="1">
            <a:spLocks noChangeArrowheads="1"/>
          </p:cNvSpPr>
          <p:nvPr/>
        </p:nvSpPr>
        <p:spPr>
          <a:xfrm>
            <a:off x="533400" y="1244602"/>
            <a:ext cx="8153400" cy="5183165"/>
          </a:xfrm>
          <a:prstGeom prst="rect">
            <a:avLst/>
          </a:prstGeom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108000" rIns="91440" bIns="108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en-US" sz="1800" b="1" dirty="0"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en-US" sz="1800" b="1" dirty="0"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en-US" sz="1800" b="1" dirty="0"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en-US" sz="1800" b="1" dirty="0"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en-US" sz="1800" b="1" dirty="0"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en-US" sz="1800" b="1" dirty="0"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en-US" sz="1800" b="1" dirty="0"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en-US" sz="1400" dirty="0"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03E5CFA-2488-461D-B6BC-E8850D4C8D5A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2057400"/>
            <a:ext cx="7772400" cy="1752600"/>
            <a:chOff x="533400" y="2057400"/>
            <a:chExt cx="7772400" cy="1653288"/>
          </a:xfrm>
        </p:grpSpPr>
        <p:sp>
          <p:nvSpPr>
            <p:cNvPr id="19" name="Rounded Rectangle 3">
              <a:extLst>
                <a:ext uri="{FF2B5EF4-FFF2-40B4-BE49-F238E27FC236}">
                  <a16:creationId xmlns:a16="http://schemas.microsoft.com/office/drawing/2014/main" id="{FDF3DBFD-0D7B-4861-B544-E808E1FD239C}"/>
                </a:ext>
              </a:extLst>
            </p:cNvPr>
            <p:cNvSpPr/>
            <p:nvPr/>
          </p:nvSpPr>
          <p:spPr>
            <a:xfrm>
              <a:off x="990600" y="2057400"/>
              <a:ext cx="1371600" cy="685875"/>
            </a:xfrm>
            <a:prstGeom prst="roundRect">
              <a:avLst/>
            </a:prstGeom>
            <a:solidFill>
              <a:srgbClr val="FF99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1400" b="1" dirty="0">
                  <a:solidFill>
                    <a:schemeClr val="tx1"/>
                  </a:solidFill>
                </a:rPr>
                <a:t>Reduction</a:t>
              </a:r>
              <a:endParaRPr lang="en-IN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20" name="Rounded Rectangle 5">
              <a:extLst>
                <a:ext uri="{FF2B5EF4-FFF2-40B4-BE49-F238E27FC236}">
                  <a16:creationId xmlns:a16="http://schemas.microsoft.com/office/drawing/2014/main" id="{68138116-A1AA-4FA6-844C-FC8CFFCBFEEF}"/>
                </a:ext>
              </a:extLst>
            </p:cNvPr>
            <p:cNvSpPr/>
            <p:nvPr/>
          </p:nvSpPr>
          <p:spPr>
            <a:xfrm>
              <a:off x="2819400" y="2057400"/>
              <a:ext cx="1371600" cy="685875"/>
            </a:xfrm>
            <a:prstGeom prst="roundRect">
              <a:avLst/>
            </a:prstGeom>
            <a:solidFill>
              <a:srgbClr val="FF99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1400" b="1" dirty="0">
                  <a:solidFill>
                    <a:schemeClr val="tx1"/>
                  </a:solidFill>
                </a:rPr>
                <a:t>Neutralization</a:t>
              </a:r>
              <a:endParaRPr lang="en-IN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Rounded Rectangle 7">
              <a:extLst>
                <a:ext uri="{FF2B5EF4-FFF2-40B4-BE49-F238E27FC236}">
                  <a16:creationId xmlns:a16="http://schemas.microsoft.com/office/drawing/2014/main" id="{C291ABBA-C3F5-4A21-B7E5-6DF850BA992E}"/>
                </a:ext>
              </a:extLst>
            </p:cNvPr>
            <p:cNvSpPr/>
            <p:nvPr/>
          </p:nvSpPr>
          <p:spPr>
            <a:xfrm>
              <a:off x="4648200" y="2057400"/>
              <a:ext cx="1371600" cy="685875"/>
            </a:xfrm>
            <a:prstGeom prst="roundRect">
              <a:avLst/>
            </a:prstGeom>
            <a:solidFill>
              <a:srgbClr val="FF99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1400" b="1" dirty="0">
                  <a:solidFill>
                    <a:schemeClr val="tx1"/>
                  </a:solidFill>
                </a:rPr>
                <a:t>Filtration</a:t>
              </a:r>
              <a:endParaRPr lang="en-IN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22" name="Rounded Rectangle 8">
              <a:extLst>
                <a:ext uri="{FF2B5EF4-FFF2-40B4-BE49-F238E27FC236}">
                  <a16:creationId xmlns:a16="http://schemas.microsoft.com/office/drawing/2014/main" id="{F390B97F-2C30-4242-A259-1BD9B18ACFC4}"/>
                </a:ext>
              </a:extLst>
            </p:cNvPr>
            <p:cNvSpPr/>
            <p:nvPr/>
          </p:nvSpPr>
          <p:spPr>
            <a:xfrm>
              <a:off x="6477000" y="2057400"/>
              <a:ext cx="1371600" cy="685875"/>
            </a:xfrm>
            <a:prstGeom prst="roundRect">
              <a:avLst/>
            </a:prstGeom>
            <a:solidFill>
              <a:srgbClr val="FF99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1400" b="1" dirty="0">
                  <a:solidFill>
                    <a:schemeClr val="tx1"/>
                  </a:solidFill>
                </a:rPr>
                <a:t>Isolation</a:t>
              </a:r>
              <a:endParaRPr lang="en-IN" sz="1400" b="1" dirty="0">
                <a:solidFill>
                  <a:schemeClr val="tx1"/>
                </a:solidFill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E9856F57-E8C9-45E4-BFCA-ED4161BFF215}"/>
                </a:ext>
              </a:extLst>
            </p:cNvPr>
            <p:cNvCxnSpPr/>
            <p:nvPr/>
          </p:nvCxnSpPr>
          <p:spPr>
            <a:xfrm>
              <a:off x="533400" y="2362899"/>
              <a:ext cx="457200" cy="1498"/>
            </a:xfrm>
            <a:prstGeom prst="straightConnector1">
              <a:avLst/>
            </a:prstGeom>
            <a:ln cap="sq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625FC43F-3CA7-40C0-AD0F-B6E9F82228CD}"/>
                </a:ext>
              </a:extLst>
            </p:cNvPr>
            <p:cNvCxnSpPr/>
            <p:nvPr/>
          </p:nvCxnSpPr>
          <p:spPr>
            <a:xfrm>
              <a:off x="2362200" y="2362899"/>
              <a:ext cx="457200" cy="1498"/>
            </a:xfrm>
            <a:prstGeom prst="straightConnector1">
              <a:avLst/>
            </a:prstGeom>
            <a:ln cap="sq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5E0A6DEA-7D02-44A1-B4EF-DB6F34985484}"/>
                </a:ext>
              </a:extLst>
            </p:cNvPr>
            <p:cNvCxnSpPr/>
            <p:nvPr/>
          </p:nvCxnSpPr>
          <p:spPr>
            <a:xfrm>
              <a:off x="4191000" y="2362899"/>
              <a:ext cx="457200" cy="1498"/>
            </a:xfrm>
            <a:prstGeom prst="straightConnector1">
              <a:avLst/>
            </a:prstGeom>
            <a:ln cap="sq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89D905E-E538-41FA-B9C3-75A131E16AE5}"/>
                </a:ext>
              </a:extLst>
            </p:cNvPr>
            <p:cNvCxnSpPr/>
            <p:nvPr/>
          </p:nvCxnSpPr>
          <p:spPr>
            <a:xfrm>
              <a:off x="6019800" y="2362899"/>
              <a:ext cx="457200" cy="1498"/>
            </a:xfrm>
            <a:prstGeom prst="straightConnector1">
              <a:avLst/>
            </a:prstGeom>
            <a:ln cap="sq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D663F45A-025A-4FF2-AB04-CA4A329406E3}"/>
                </a:ext>
              </a:extLst>
            </p:cNvPr>
            <p:cNvCxnSpPr/>
            <p:nvPr/>
          </p:nvCxnSpPr>
          <p:spPr>
            <a:xfrm>
              <a:off x="7848600" y="3709191"/>
              <a:ext cx="457200" cy="1497"/>
            </a:xfrm>
            <a:prstGeom prst="straightConnector1">
              <a:avLst/>
            </a:prstGeom>
            <a:ln w="44450" cap="sq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A39B4A0-D65E-40F4-B5A6-F7541E8DB9A2}"/>
              </a:ext>
            </a:extLst>
          </p:cNvPr>
          <p:cNvCxnSpPr/>
          <p:nvPr/>
        </p:nvCxnSpPr>
        <p:spPr>
          <a:xfrm flipH="1">
            <a:off x="3733800" y="1676400"/>
            <a:ext cx="1588" cy="346075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C1F54B3-CC8F-4438-94B2-64D5366AA7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1371600"/>
            <a:ext cx="1219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Soda Ash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8627B98-01A2-4847-B872-CA7B7D7D9D14}"/>
              </a:ext>
            </a:extLst>
          </p:cNvPr>
          <p:cNvCxnSpPr/>
          <p:nvPr/>
        </p:nvCxnSpPr>
        <p:spPr>
          <a:xfrm flipH="1">
            <a:off x="5332413" y="2778125"/>
            <a:ext cx="1587" cy="346075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205679F-750F-43A1-8A1F-1298E6FB46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3048000"/>
            <a:ext cx="1219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Iron Oxide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7BED1BB-3041-4BC9-ABAC-896067F23CC8}"/>
              </a:ext>
            </a:extLst>
          </p:cNvPr>
          <p:cNvCxnSpPr/>
          <p:nvPr/>
        </p:nvCxnSpPr>
        <p:spPr>
          <a:xfrm flipH="1">
            <a:off x="7315200" y="1676400"/>
            <a:ext cx="1588" cy="346075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EFC9825-5CBE-40FC-93B3-B354DE05D5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1371600"/>
            <a:ext cx="1219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NaCl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1CB6E23-A008-49BB-BEEB-EAD4BB92C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901825"/>
            <a:ext cx="1219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Fresh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Water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AA91A70-C999-4CB1-BBE0-56F726DE9FF0}"/>
              </a:ext>
            </a:extLst>
          </p:cNvPr>
          <p:cNvCxnSpPr/>
          <p:nvPr/>
        </p:nvCxnSpPr>
        <p:spPr>
          <a:xfrm flipH="1">
            <a:off x="1676400" y="1676400"/>
            <a:ext cx="1588" cy="346075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AE3F22CB-29F5-4DAA-9DC8-658C6964D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1371600"/>
            <a:ext cx="1219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Dinitro, Acid &amp; Iron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F648320-0124-4CA7-97E0-F909BA62F7CF}"/>
              </a:ext>
            </a:extLst>
          </p:cNvPr>
          <p:cNvCxnSpPr/>
          <p:nvPr/>
        </p:nvCxnSpPr>
        <p:spPr>
          <a:xfrm flipH="1">
            <a:off x="7315200" y="2778125"/>
            <a:ext cx="1588" cy="68580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CACF3E95-7A68-4414-9951-9DFE2E914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8327" y="3878104"/>
            <a:ext cx="1371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/>
              <a:t>Product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0142B6B-D2C5-4E14-92E5-5795937160A6}"/>
              </a:ext>
            </a:extLst>
          </p:cNvPr>
          <p:cNvCxnSpPr/>
          <p:nvPr/>
        </p:nvCxnSpPr>
        <p:spPr>
          <a:xfrm flipH="1">
            <a:off x="7315200" y="4213225"/>
            <a:ext cx="1588" cy="50800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B12ED056-C58A-4AA7-B54A-638839DCD107}"/>
              </a:ext>
            </a:extLst>
          </p:cNvPr>
          <p:cNvSpPr/>
          <p:nvPr/>
        </p:nvSpPr>
        <p:spPr bwMode="auto">
          <a:xfrm>
            <a:off x="6629400" y="3463925"/>
            <a:ext cx="1371600" cy="727075"/>
          </a:xfrm>
          <a:prstGeom prst="roundRect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400" b="1" dirty="0">
                <a:solidFill>
                  <a:schemeClr val="tx1"/>
                </a:solidFill>
              </a:rPr>
              <a:t>Product Filtration</a:t>
            </a:r>
            <a:endParaRPr lang="en-IN" sz="1400" b="1" dirty="0">
              <a:solidFill>
                <a:schemeClr val="tx1"/>
              </a:solidFill>
            </a:endParaRPr>
          </a:p>
        </p:txBody>
      </p:sp>
      <p:sp>
        <p:nvSpPr>
          <p:cNvPr id="43" name="Rounded Rectangle 40">
            <a:extLst>
              <a:ext uri="{FF2B5EF4-FFF2-40B4-BE49-F238E27FC236}">
                <a16:creationId xmlns:a16="http://schemas.microsoft.com/office/drawing/2014/main" id="{8DC227AB-D544-447D-86EC-89C496B0C54F}"/>
              </a:ext>
            </a:extLst>
          </p:cNvPr>
          <p:cNvSpPr/>
          <p:nvPr/>
        </p:nvSpPr>
        <p:spPr bwMode="auto">
          <a:xfrm>
            <a:off x="4114800" y="4793086"/>
            <a:ext cx="1371600" cy="727075"/>
          </a:xfrm>
          <a:prstGeom prst="roundRect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400" b="1" dirty="0" err="1">
                <a:solidFill>
                  <a:schemeClr val="tx1"/>
                </a:solidFill>
              </a:rPr>
              <a:t>RCat</a:t>
            </a:r>
            <a:r>
              <a:rPr lang="en-US" sz="1400" b="1" dirty="0">
                <a:solidFill>
                  <a:schemeClr val="tx1"/>
                </a:solidFill>
              </a:rPr>
              <a:t> Treatment</a:t>
            </a:r>
            <a:endParaRPr lang="en-IN" sz="1400" b="1" dirty="0">
              <a:solidFill>
                <a:schemeClr val="tx1"/>
              </a:solidFill>
            </a:endParaRPr>
          </a:p>
        </p:txBody>
      </p:sp>
      <p:sp>
        <p:nvSpPr>
          <p:cNvPr id="44" name="Rounded Rectangle 42">
            <a:extLst>
              <a:ext uri="{FF2B5EF4-FFF2-40B4-BE49-F238E27FC236}">
                <a16:creationId xmlns:a16="http://schemas.microsoft.com/office/drawing/2014/main" id="{34F33476-AF4D-4534-A82B-FE7D39E67A36}"/>
              </a:ext>
            </a:extLst>
          </p:cNvPr>
          <p:cNvSpPr/>
          <p:nvPr/>
        </p:nvSpPr>
        <p:spPr bwMode="auto">
          <a:xfrm>
            <a:off x="1981200" y="4793086"/>
            <a:ext cx="1371600" cy="727075"/>
          </a:xfrm>
          <a:prstGeom prst="roundRect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400" b="1" dirty="0">
                <a:solidFill>
                  <a:schemeClr val="tx1"/>
                </a:solidFill>
              </a:rPr>
              <a:t>Spent </a:t>
            </a:r>
            <a:r>
              <a:rPr lang="en-US" sz="1400" b="1" dirty="0" err="1">
                <a:solidFill>
                  <a:schemeClr val="tx1"/>
                </a:solidFill>
              </a:rPr>
              <a:t>RCat</a:t>
            </a:r>
            <a:r>
              <a:rPr lang="en-US" sz="1400" b="1" dirty="0">
                <a:solidFill>
                  <a:schemeClr val="tx1"/>
                </a:solidFill>
              </a:rPr>
              <a:t> Filtration</a:t>
            </a:r>
            <a:endParaRPr lang="en-IN" sz="1400" b="1" dirty="0">
              <a:solidFill>
                <a:schemeClr val="tx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145FB04-AB64-40AF-B086-6E3AC01371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5180436"/>
            <a:ext cx="1219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/>
              <a:t>Mother Liquor (ML)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7B07E52-3C55-4912-9776-D2CD82675348}"/>
              </a:ext>
            </a:extLst>
          </p:cNvPr>
          <p:cNvCxnSpPr/>
          <p:nvPr/>
        </p:nvCxnSpPr>
        <p:spPr>
          <a:xfrm flipH="1">
            <a:off x="2667000" y="5520161"/>
            <a:ext cx="1588" cy="346075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5917A90B-4FE8-4B9C-A979-5CE51155D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5897986"/>
            <a:ext cx="1219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Spent RCat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6A2F5E66-88C3-4032-874A-F286FBF2774E}"/>
              </a:ext>
            </a:extLst>
          </p:cNvPr>
          <p:cNvCxnSpPr>
            <a:cxnSpLocks/>
          </p:cNvCxnSpPr>
          <p:nvPr/>
        </p:nvCxnSpPr>
        <p:spPr>
          <a:xfrm>
            <a:off x="954256" y="2425700"/>
            <a:ext cx="0" cy="2749974"/>
          </a:xfrm>
          <a:prstGeom prst="straightConnector1">
            <a:avLst/>
          </a:prstGeom>
          <a:ln w="38100">
            <a:solidFill>
              <a:srgbClr val="0000FF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8E21E4B0-02F4-42B8-BFAD-B423D7741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872" y="3470209"/>
            <a:ext cx="1600200" cy="9540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/>
              <a:t>Recycled ML (Solution containing NaCl &amp; Product)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1439C641-D2A6-4336-A46B-075A717D677D}"/>
              </a:ext>
            </a:extLst>
          </p:cNvPr>
          <p:cNvCxnSpPr>
            <a:cxnSpLocks/>
            <a:stCxn id="44" idx="1"/>
          </p:cNvCxnSpPr>
          <p:nvPr/>
        </p:nvCxnSpPr>
        <p:spPr>
          <a:xfrm flipH="1">
            <a:off x="990600" y="5156624"/>
            <a:ext cx="990600" cy="1905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E6757EFA-A336-4116-8B03-28A00133F23F}"/>
              </a:ext>
            </a:extLst>
          </p:cNvPr>
          <p:cNvCxnSpPr>
            <a:stCxn id="43" idx="1"/>
          </p:cNvCxnSpPr>
          <p:nvPr/>
        </p:nvCxnSpPr>
        <p:spPr>
          <a:xfrm flipH="1">
            <a:off x="3352800" y="5156624"/>
            <a:ext cx="762000" cy="1587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796AB4C-02E0-4973-9D23-03D8349BD568}"/>
              </a:ext>
            </a:extLst>
          </p:cNvPr>
          <p:cNvCxnSpPr/>
          <p:nvPr/>
        </p:nvCxnSpPr>
        <p:spPr>
          <a:xfrm flipH="1">
            <a:off x="4648200" y="4412086"/>
            <a:ext cx="1588" cy="346075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E754E18A-1831-4F3B-A956-8D48E6BC0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4107286"/>
            <a:ext cx="1219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/>
              <a:t>RCat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AAA78568-8D88-4B5F-9394-6CAD2311620E}"/>
              </a:ext>
            </a:extLst>
          </p:cNvPr>
          <p:cNvCxnSpPr/>
          <p:nvPr/>
        </p:nvCxnSpPr>
        <p:spPr bwMode="auto">
          <a:xfrm>
            <a:off x="5486400" y="5156624"/>
            <a:ext cx="1524000" cy="0"/>
          </a:xfrm>
          <a:prstGeom prst="straightConnector1">
            <a:avLst/>
          </a:prstGeom>
          <a:ln w="44450" cap="sq">
            <a:headEnd type="triangle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5" name="Rounded Rectangle 41">
            <a:extLst>
              <a:ext uri="{FF2B5EF4-FFF2-40B4-BE49-F238E27FC236}">
                <a16:creationId xmlns:a16="http://schemas.microsoft.com/office/drawing/2014/main" id="{929770E9-810F-4197-9ABE-CC7AF1FC6BFB}"/>
              </a:ext>
            </a:extLst>
          </p:cNvPr>
          <p:cNvSpPr/>
          <p:nvPr/>
        </p:nvSpPr>
        <p:spPr bwMode="auto">
          <a:xfrm>
            <a:off x="6858000" y="4793086"/>
            <a:ext cx="1371600" cy="727075"/>
          </a:xfrm>
          <a:prstGeom prst="roundRect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400" b="1" dirty="0">
                <a:solidFill>
                  <a:schemeClr val="tx1"/>
                </a:solidFill>
              </a:rPr>
              <a:t>ML Storage</a:t>
            </a:r>
            <a:endParaRPr lang="en-IN" sz="1400" b="1" dirty="0">
              <a:solidFill>
                <a:schemeClr val="tx1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2749ACA-3CB1-4DB8-AF4F-ACA74EB46F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7130" y="4721225"/>
            <a:ext cx="2555081" cy="1427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300"/>
              </a:spcAft>
              <a:buNone/>
            </a:pPr>
            <a:r>
              <a:rPr lang="en-US" altLang="en-US" sz="1700" b="1" dirty="0">
                <a:latin typeface="Comic Sans MS" panose="030F0702030302020204" pitchFamily="66" charset="0"/>
              </a:rPr>
              <a:t>Patented Technology</a:t>
            </a:r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en-US" altLang="en-US" sz="1500" b="1" dirty="0">
                <a:solidFill>
                  <a:srgbClr val="000099"/>
                </a:solidFill>
                <a:latin typeface="Comic Sans MS" panose="030F0702030302020204" pitchFamily="66" charset="0"/>
              </a:rPr>
              <a:t>More than 10 recycles</a:t>
            </a:r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en-US" altLang="en-US" sz="1500" b="1" dirty="0">
                <a:solidFill>
                  <a:srgbClr val="000099"/>
                </a:solidFill>
                <a:latin typeface="Comic Sans MS" panose="030F0702030302020204" pitchFamily="66" charset="0"/>
              </a:rPr>
              <a:t>E-Factor = 90% reduced</a:t>
            </a:r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en-US" altLang="en-US" sz="1500" b="1" dirty="0">
                <a:solidFill>
                  <a:srgbClr val="000099"/>
                </a:solidFill>
                <a:latin typeface="Comic Sans MS" panose="030F0702030302020204" pitchFamily="66" charset="0"/>
              </a:rPr>
              <a:t>Yield = 8 - 10%</a:t>
            </a:r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en-US" altLang="en-US" sz="1500" b="1" dirty="0">
                <a:solidFill>
                  <a:srgbClr val="000099"/>
                </a:solidFill>
                <a:latin typeface="Comic Sans MS" panose="030F0702030302020204" pitchFamily="66" charset="0"/>
              </a:rPr>
              <a:t>Salt Savings</a:t>
            </a:r>
            <a:endParaRPr lang="en-IN" altLang="en-US" sz="1500" b="1" dirty="0">
              <a:solidFill>
                <a:srgbClr val="000099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F50FCD-0CE1-405D-A489-91494AA80EFC}"/>
              </a:ext>
            </a:extLst>
          </p:cNvPr>
          <p:cNvSpPr txBox="1"/>
          <p:nvPr/>
        </p:nvSpPr>
        <p:spPr>
          <a:xfrm>
            <a:off x="7316788" y="6096698"/>
            <a:ext cx="18937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Source: Newreka</a:t>
            </a:r>
            <a:endParaRPr lang="en-IN" sz="1400" dirty="0"/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108CD859-681D-4BC7-AE8F-74C7C67B6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2862" y="266142"/>
            <a:ext cx="6433038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Recycling (Aqueous Wastes)</a:t>
            </a:r>
          </a:p>
        </p:txBody>
      </p:sp>
    </p:spTree>
    <p:extLst>
      <p:ext uri="{BB962C8B-B14F-4D97-AF65-F5344CB8AC3E}">
        <p14:creationId xmlns:p14="http://schemas.microsoft.com/office/powerpoint/2010/main" val="428514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/>
      <p:bldP spid="47" grpId="0"/>
      <p:bldP spid="49" grpId="0" animBg="1"/>
      <p:bldP spid="53" grpId="0"/>
      <p:bldP spid="5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231068"/>
            <a:ext cx="5791200" cy="707886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Reuse and Repurpose</a:t>
            </a:r>
          </a:p>
        </p:txBody>
      </p:sp>
      <p:sp>
        <p:nvSpPr>
          <p:cNvPr id="6" name="Striped Right Arrow 5"/>
          <p:cNvSpPr/>
          <p:nvPr/>
        </p:nvSpPr>
        <p:spPr>
          <a:xfrm>
            <a:off x="8063054" y="1888094"/>
            <a:ext cx="481323" cy="468086"/>
          </a:xfrm>
          <a:prstGeom prst="striped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6B60D04D-999E-4E3F-9789-F27CC2DC98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7980836"/>
              </p:ext>
            </p:extLst>
          </p:nvPr>
        </p:nvGraphicFramePr>
        <p:xfrm>
          <a:off x="7800866" y="1241839"/>
          <a:ext cx="3240549" cy="2160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62FDCB4-4B97-4E87-A77D-683C73F7DE4E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2045B39-DB5B-B645-98A4-74F17CA72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72" y="1375449"/>
            <a:ext cx="10259487" cy="2054999"/>
          </a:xfrm>
        </p:spPr>
        <p:txBody>
          <a:bodyPr/>
          <a:lstStyle/>
          <a:p>
            <a:pPr marL="0" indent="0">
              <a:lnSpc>
                <a:spcPct val="114000"/>
              </a:lnSpc>
              <a:buNone/>
            </a:pPr>
            <a:r>
              <a:rPr lang="en-US" sz="2600" dirty="0"/>
              <a:t>Reuse and Repurpose</a:t>
            </a:r>
          </a:p>
          <a:p>
            <a:pPr marL="541338" lvl="1" indent="-342900">
              <a:lnSpc>
                <a:spcPct val="114000"/>
              </a:lnSpc>
              <a:buFont typeface="Arial" charset="0"/>
              <a:buChar char="•"/>
            </a:pPr>
            <a:r>
              <a:rPr lang="en-US" sz="2000" dirty="0"/>
              <a:t>Converting waste materials into new materials and objects.</a:t>
            </a:r>
          </a:p>
          <a:p>
            <a:pPr marL="541338" lvl="1" indent="-342900">
              <a:lnSpc>
                <a:spcPct val="114000"/>
              </a:lnSpc>
              <a:buFont typeface="Arial" charset="0"/>
              <a:buChar char="•"/>
            </a:pPr>
            <a:r>
              <a:rPr lang="en-US" sz="2000" dirty="0"/>
              <a:t>Available for metals, plastic, paper, glass.</a:t>
            </a:r>
          </a:p>
          <a:p>
            <a:pPr marL="541338" lvl="1" indent="-342900">
              <a:lnSpc>
                <a:spcPct val="114000"/>
              </a:lnSpc>
              <a:buFont typeface="Arial" charset="0"/>
              <a:buChar char="•"/>
            </a:pPr>
            <a:r>
              <a:rPr lang="en-US" sz="2000" dirty="0"/>
              <a:t>E.g. PET reuse and repurposing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4A97F2-9A0C-5B48-B5B9-D9963F0DB0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6881" y="3248044"/>
            <a:ext cx="6383369" cy="30853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3A89D11-D615-EA42-9B8F-DC226145C43A}"/>
              </a:ext>
            </a:extLst>
          </p:cNvPr>
          <p:cNvSpPr txBox="1"/>
          <p:nvPr/>
        </p:nvSpPr>
        <p:spPr>
          <a:xfrm>
            <a:off x="1178740" y="6570660"/>
            <a:ext cx="100050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www.packagingtoday.co.uk</a:t>
            </a:r>
            <a:r>
              <a:rPr lang="en-US" sz="1200" dirty="0"/>
              <a:t>/news/newsgermans-recycle-more-and-more-effectively-success-in-pet-bottle-recycling-according-to-study-5699219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205362" y="6084033"/>
            <a:ext cx="4340670" cy="484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1" dirty="0">
                <a:latin typeface="+mn-lt"/>
              </a:rPr>
              <a:t>Cost-benefit of recycling: energy savings</a:t>
            </a:r>
          </a:p>
        </p:txBody>
      </p:sp>
      <p:graphicFrame>
        <p:nvGraphicFramePr>
          <p:cNvPr id="12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6653067"/>
              </p:ext>
            </p:extLst>
          </p:nvPr>
        </p:nvGraphicFramePr>
        <p:xfrm>
          <a:off x="7839725" y="3488428"/>
          <a:ext cx="3128962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44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44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Energy savings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Aluminum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95%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Cardboard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24%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Glass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5-30%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Paper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40%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Plastics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70%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Steel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60%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90668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E773710-567B-48EA-8A1B-E8C069DE471D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1">
            <a:extLst>
              <a:ext uri="{FF2B5EF4-FFF2-40B4-BE49-F238E27FC236}">
                <a16:creationId xmlns:a16="http://schemas.microsoft.com/office/drawing/2014/main" id="{C44A6E09-50F7-4C5A-802B-74E1A5F68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7690" y="357980"/>
            <a:ext cx="9350478" cy="550856"/>
          </a:xfrm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Recovery of Sodium Sulphate from Brine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A4025A14-FA08-4E2B-B114-A5336782E3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6912" y="1491175"/>
            <a:ext cx="8229600" cy="4881489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1900" b="1" dirty="0"/>
              <a:t>Industry</a:t>
            </a:r>
            <a:r>
              <a:rPr lang="en-US" sz="1900" dirty="0"/>
              <a:t>		: Caustic Soda/</a:t>
            </a:r>
            <a:r>
              <a:rPr lang="en-US" sz="1900" dirty="0" err="1"/>
              <a:t>Chlor</a:t>
            </a:r>
            <a:r>
              <a:rPr lang="en-US" sz="1900" dirty="0"/>
              <a:t>-Alkali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1900" b="1" dirty="0"/>
              <a:t>Problem Definition</a:t>
            </a:r>
            <a:r>
              <a:rPr lang="en-US" sz="1900" dirty="0"/>
              <a:t>	:</a:t>
            </a:r>
          </a:p>
          <a:p>
            <a:pPr lvl="1" algn="just">
              <a:lnSpc>
                <a:spcPct val="114000"/>
              </a:lnSpc>
              <a:spcBef>
                <a:spcPts val="0"/>
              </a:spcBef>
            </a:pPr>
            <a:r>
              <a:rPr lang="en-US" sz="1900" dirty="0"/>
              <a:t>Sulphate is an impurity (introduced from raw material – Sodium Chloride)</a:t>
            </a:r>
          </a:p>
          <a:p>
            <a:pPr lvl="1" algn="just">
              <a:lnSpc>
                <a:spcPct val="114000"/>
              </a:lnSpc>
              <a:spcBef>
                <a:spcPts val="0"/>
              </a:spcBef>
            </a:pPr>
            <a:r>
              <a:rPr lang="en-US" sz="1900" dirty="0"/>
              <a:t>Current Treatment Method: (a) Sulphate containing stream is purged from system (b) Barium Salt used to precipitate Barium Sulphate which is then disposed to landfill.</a:t>
            </a:r>
          </a:p>
          <a:p>
            <a:pPr algn="just">
              <a:lnSpc>
                <a:spcPct val="114000"/>
              </a:lnSpc>
              <a:spcBef>
                <a:spcPts val="0"/>
              </a:spcBef>
            </a:pPr>
            <a:r>
              <a:rPr lang="en-US" sz="1900" b="1" dirty="0"/>
              <a:t>Geist’s Solution</a:t>
            </a:r>
          </a:p>
          <a:p>
            <a:pPr lvl="1" algn="just">
              <a:lnSpc>
                <a:spcPct val="114000"/>
              </a:lnSpc>
              <a:spcBef>
                <a:spcPts val="0"/>
              </a:spcBef>
            </a:pPr>
            <a:r>
              <a:rPr lang="en-US" sz="1900" dirty="0"/>
              <a:t>Sulphate is recovered as </a:t>
            </a:r>
            <a:r>
              <a:rPr lang="en-US" sz="1900" b="1" i="1" dirty="0"/>
              <a:t>Anhydrous Sodium Sulphate</a:t>
            </a:r>
            <a:r>
              <a:rPr lang="en-US" sz="1900" dirty="0"/>
              <a:t> - a White, Crystalline &amp; Free Flowing Powder meeting all the quality specifications.</a:t>
            </a:r>
          </a:p>
          <a:p>
            <a:pPr lvl="1" algn="just">
              <a:lnSpc>
                <a:spcPct val="114000"/>
              </a:lnSpc>
              <a:spcBef>
                <a:spcPts val="0"/>
              </a:spcBef>
            </a:pPr>
            <a:r>
              <a:rPr lang="en-US" sz="1900" dirty="0"/>
              <a:t>Sale of Anhydrous Sodium Sulphate generates revenue &amp; save on the existing treatment cost such as Brine Purging &amp; Barium Treatment.</a:t>
            </a:r>
          </a:p>
          <a:p>
            <a:pPr lvl="1" algn="just">
              <a:lnSpc>
                <a:spcPct val="114000"/>
              </a:lnSpc>
              <a:spcBef>
                <a:spcPts val="0"/>
              </a:spcBef>
            </a:pPr>
            <a:r>
              <a:rPr lang="en-US" sz="1900" dirty="0"/>
              <a:t>Final Aqueous Stream is completely recycled to the parent process thus achieving a Zero Discharge </a:t>
            </a:r>
          </a:p>
          <a:p>
            <a:pPr algn="just">
              <a:lnSpc>
                <a:spcPct val="114000"/>
              </a:lnSpc>
              <a:spcBef>
                <a:spcPts val="0"/>
              </a:spcBef>
            </a:pPr>
            <a:r>
              <a:rPr lang="en-US" sz="1900" b="1" dirty="0"/>
              <a:t>Present Installation:</a:t>
            </a:r>
            <a:r>
              <a:rPr lang="en-US" sz="1900" dirty="0"/>
              <a:t> Gujarat </a:t>
            </a:r>
            <a:r>
              <a:rPr lang="en-US" sz="1900" dirty="0" err="1"/>
              <a:t>Alkalies</a:t>
            </a:r>
            <a:r>
              <a:rPr lang="en-US" sz="1900" dirty="0"/>
              <a:t> &amp; Chemicals Limited, </a:t>
            </a:r>
            <a:r>
              <a:rPr lang="en-US" sz="1900" dirty="0" err="1"/>
              <a:t>Dahej</a:t>
            </a:r>
            <a:r>
              <a:rPr lang="en-US" sz="1900" dirty="0"/>
              <a:t>, India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E39504-8596-4427-884A-65B68A955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1495" y="1177756"/>
            <a:ext cx="3400792" cy="107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9679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4623" y="233536"/>
            <a:ext cx="8735173" cy="707886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The Reduction and Elimination of Waste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9129" y="1694675"/>
            <a:ext cx="6604000" cy="2862322"/>
          </a:xfrm>
        </p:spPr>
        <p:txBody>
          <a:bodyPr wrap="square">
            <a:spAutoFit/>
          </a:bodyPr>
          <a:lstStyle/>
          <a:p>
            <a:pPr marL="274320" indent="-274320">
              <a:lnSpc>
                <a:spcPct val="100000"/>
              </a:lnSpc>
              <a:spcBef>
                <a:spcPts val="1200"/>
              </a:spcBef>
            </a:pPr>
            <a:r>
              <a:rPr lang="en-US" b="1" dirty="0">
                <a:latin typeface="+mn-lt"/>
              </a:rPr>
              <a:t>Reduced solvent or </a:t>
            </a:r>
            <a:r>
              <a:rPr lang="en-US" b="1" dirty="0" err="1">
                <a:latin typeface="+mn-lt"/>
              </a:rPr>
              <a:t>solventless</a:t>
            </a:r>
            <a:r>
              <a:rPr lang="en-US" b="1" dirty="0">
                <a:latin typeface="+mn-lt"/>
              </a:rPr>
              <a:t> processes</a:t>
            </a:r>
          </a:p>
          <a:p>
            <a:pPr marL="274320" indent="-274320">
              <a:lnSpc>
                <a:spcPct val="100000"/>
              </a:lnSpc>
              <a:spcBef>
                <a:spcPts val="1200"/>
              </a:spcBef>
            </a:pPr>
            <a:r>
              <a:rPr lang="en-US" dirty="0">
                <a:latin typeface="+mn-lt"/>
              </a:rPr>
              <a:t>Process intensification</a:t>
            </a:r>
          </a:p>
          <a:p>
            <a:pPr marL="274320" indent="-274320">
              <a:lnSpc>
                <a:spcPct val="100000"/>
              </a:lnSpc>
              <a:spcBef>
                <a:spcPts val="1200"/>
              </a:spcBef>
            </a:pPr>
            <a:r>
              <a:rPr lang="en-US" dirty="0">
                <a:latin typeface="+mn-lt"/>
              </a:rPr>
              <a:t>Material deposition</a:t>
            </a:r>
          </a:p>
          <a:p>
            <a:pPr marL="274320" indent="-274320">
              <a:lnSpc>
                <a:spcPct val="100000"/>
              </a:lnSpc>
              <a:spcBef>
                <a:spcPts val="1200"/>
              </a:spcBef>
            </a:pPr>
            <a:r>
              <a:rPr lang="en-US" dirty="0">
                <a:latin typeface="+mn-lt"/>
              </a:rPr>
              <a:t>Self separation</a:t>
            </a:r>
          </a:p>
          <a:p>
            <a:pPr marL="274320" indent="-274320">
              <a:lnSpc>
                <a:spcPct val="100000"/>
              </a:lnSpc>
              <a:spcBef>
                <a:spcPts val="1200"/>
              </a:spcBef>
            </a:pPr>
            <a:r>
              <a:rPr lang="en-US" b="1" dirty="0">
                <a:latin typeface="+mn-lt"/>
              </a:rPr>
              <a:t>Use waste as a feedstock</a:t>
            </a:r>
          </a:p>
        </p:txBody>
      </p:sp>
      <p:sp>
        <p:nvSpPr>
          <p:cNvPr id="5" name="Striped Right Arrow 4"/>
          <p:cNvSpPr/>
          <p:nvPr/>
        </p:nvSpPr>
        <p:spPr>
          <a:xfrm>
            <a:off x="8355515" y="1516904"/>
            <a:ext cx="500743" cy="468086"/>
          </a:xfrm>
          <a:prstGeom prst="stripedRightArrow">
            <a:avLst/>
          </a:prstGeom>
          <a:solidFill>
            <a:srgbClr val="A9D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0FAB45D-9C80-44D5-8007-2AD94E3BEA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1677262"/>
              </p:ext>
            </p:extLst>
          </p:nvPr>
        </p:nvGraphicFramePr>
        <p:xfrm>
          <a:off x="7800872" y="1219537"/>
          <a:ext cx="3240549" cy="2160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DCD7C3D-CF0B-4C8B-8F9E-61CCA7356905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02955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" t="3588" r="5472"/>
          <a:stretch/>
        </p:blipFill>
        <p:spPr>
          <a:xfrm>
            <a:off x="6210026" y="2125252"/>
            <a:ext cx="5029200" cy="35996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59331" y="238691"/>
            <a:ext cx="10073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Reduced Solvent: Sildenafil Citrate Production </a:t>
            </a:r>
          </a:p>
        </p:txBody>
      </p:sp>
      <p:sp>
        <p:nvSpPr>
          <p:cNvPr id="8" name="Rectangle 7"/>
          <p:cNvSpPr/>
          <p:nvPr/>
        </p:nvSpPr>
        <p:spPr>
          <a:xfrm>
            <a:off x="470435" y="1262177"/>
            <a:ext cx="113887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Sildenafil citrate, commonly known as Viagra, is a selective inhibitor of phosphodiesterase 5 (PDE5). This new drug has immediately became a major seller, achieving sales of more than $1 billion during its first year on the market. With such a rapid sales take off it was critical that the environmental performance of the synthesis was good from the outset.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02" t="14551" b="28810"/>
          <a:stretch/>
        </p:blipFill>
        <p:spPr>
          <a:xfrm>
            <a:off x="2145552" y="4496666"/>
            <a:ext cx="2008386" cy="199901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48921" y="2465341"/>
            <a:ext cx="5673689" cy="2031325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Average yield of last three steps = 97% yield.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Reduction of the ratio of solvent waste/kg product over 17 years from 1300 L/kg to only 7 L/kg by minimizing solvent use, increasing solvent recovery, improving solvent selection, and telescoping steps.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Only the solvents </a:t>
            </a:r>
            <a:r>
              <a:rPr lang="en-US" i="1" dirty="0"/>
              <a:t>t</a:t>
            </a:r>
            <a:r>
              <a:rPr lang="en-US" dirty="0"/>
              <a:t>-butanol, ethyl acetate, 2-butanone, and a trace of toluene still require disposal.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699818" y="5664686"/>
            <a:ext cx="6049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Comparison of organic and aqueous waste and vapor emissions for the sildenafil citrate process at three time points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839200" y="6495683"/>
            <a:ext cx="28652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Dunn, P.J et al </a:t>
            </a:r>
            <a:r>
              <a:rPr lang="is-IS" sz="1200" i="1" dirty="0">
                <a:solidFill>
                  <a:schemeClr val="bg1">
                    <a:lumMod val="50000"/>
                  </a:schemeClr>
                </a:solidFill>
                <a:hlinkClick r:id="rId4" tooltip="Link to journal home page"/>
              </a:rPr>
              <a:t>Green Chem.</a:t>
            </a:r>
            <a:r>
              <a:rPr lang="is-IS" sz="1200" dirty="0">
                <a:solidFill>
                  <a:schemeClr val="bg1">
                    <a:lumMod val="50000"/>
                  </a:schemeClr>
                </a:solidFill>
              </a:rPr>
              <a:t>, 2004, </a:t>
            </a:r>
            <a:r>
              <a:rPr lang="is-IS" sz="1200" b="1" dirty="0">
                <a:solidFill>
                  <a:schemeClr val="bg1">
                    <a:lumMod val="50000"/>
                  </a:schemeClr>
                </a:solidFill>
              </a:rPr>
              <a:t>6</a:t>
            </a:r>
            <a:r>
              <a:rPr lang="is-IS" sz="1200" dirty="0">
                <a:solidFill>
                  <a:schemeClr val="bg1">
                    <a:lumMod val="50000"/>
                  </a:schemeClr>
                </a:solidFill>
              </a:rPr>
              <a:t>, 43-48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0A22A81-B30C-4520-8D52-D62A6EE1D6F4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20492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06" y="269042"/>
            <a:ext cx="10803987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Utilizing Waste as a Feedstock – Industrial Ecology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7489" y="1635116"/>
            <a:ext cx="8793327" cy="4034631"/>
          </a:xfrm>
        </p:spPr>
        <p:txBody>
          <a:bodyPr wrap="square">
            <a:spAutoFit/>
          </a:bodyPr>
          <a:lstStyle/>
          <a:p>
            <a:pPr marL="0" indent="0">
              <a:lnSpc>
                <a:spcPct val="114000"/>
              </a:lnSpc>
              <a:buNone/>
            </a:pPr>
            <a:r>
              <a:rPr lang="en-US" dirty="0"/>
              <a:t>Some e</a:t>
            </a:r>
            <a:r>
              <a:rPr lang="en-US" dirty="0">
                <a:latin typeface="+mn-lt"/>
              </a:rPr>
              <a:t>xamples:</a:t>
            </a:r>
          </a:p>
          <a:p>
            <a:pPr marL="731520">
              <a:lnSpc>
                <a:spcPct val="114000"/>
              </a:lnSpc>
              <a:spcAft>
                <a:spcPts val="600"/>
              </a:spcAft>
            </a:pPr>
            <a:r>
              <a:rPr lang="en-US" sz="2400" dirty="0"/>
              <a:t>Waste cooking oil for biodiesel</a:t>
            </a:r>
          </a:p>
          <a:p>
            <a:pPr marL="731520">
              <a:lnSpc>
                <a:spcPct val="114000"/>
              </a:lnSpc>
              <a:spcAft>
                <a:spcPts val="600"/>
              </a:spcAft>
            </a:pPr>
            <a:r>
              <a:rPr lang="en-US" sz="2400" dirty="0"/>
              <a:t>Glycerol for lactic acid using catalyst</a:t>
            </a:r>
          </a:p>
          <a:p>
            <a:pPr marL="731520">
              <a:lnSpc>
                <a:spcPct val="114000"/>
              </a:lnSpc>
              <a:spcAft>
                <a:spcPts val="600"/>
              </a:spcAft>
            </a:pPr>
            <a:r>
              <a:rPr lang="en-US" sz="2400" dirty="0"/>
              <a:t>Red mud for bricks</a:t>
            </a:r>
          </a:p>
          <a:p>
            <a:pPr marL="731520">
              <a:lnSpc>
                <a:spcPct val="114000"/>
              </a:lnSpc>
              <a:spcAft>
                <a:spcPts val="600"/>
              </a:spcAft>
            </a:pPr>
            <a:r>
              <a:rPr lang="en-US" sz="2400" dirty="0"/>
              <a:t>Crustacean (crab, lobster, shrimp, </a:t>
            </a:r>
            <a:r>
              <a:rPr lang="en-US" sz="2400" dirty="0" err="1"/>
              <a:t>etc</a:t>
            </a:r>
            <a:r>
              <a:rPr lang="en-US" sz="2400" dirty="0"/>
              <a:t>) shell waste for chitosan based products</a:t>
            </a:r>
          </a:p>
          <a:p>
            <a:pPr marL="731520">
              <a:lnSpc>
                <a:spcPct val="114000"/>
              </a:lnSpc>
              <a:spcAft>
                <a:spcPts val="600"/>
              </a:spcAft>
            </a:pPr>
            <a:r>
              <a:rPr lang="en-US" sz="2400" dirty="0"/>
              <a:t>Gypsum/</a:t>
            </a:r>
            <a:r>
              <a:rPr lang="en-US" sz="2400" dirty="0" err="1"/>
              <a:t>Gluaber’s</a:t>
            </a:r>
            <a:r>
              <a:rPr lang="en-US" sz="2400" dirty="0"/>
              <a:t> Salt used in Cement manufacturing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A36AF81-313D-4214-8496-F5E127F2AB18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29165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06" y="269042"/>
            <a:ext cx="10803987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Utilizing Waste as a Feedstock – Industrial Ecology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A36AF81-313D-4214-8496-F5E127F2AB18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C59CE5C1-619C-4A2A-94C6-AA8293230C5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587" y="1275912"/>
            <a:ext cx="8356209" cy="520049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1EEDAB-98A3-4BBB-AC78-378DA4D78998}"/>
              </a:ext>
            </a:extLst>
          </p:cNvPr>
          <p:cNvSpPr txBox="1"/>
          <p:nvPr/>
        </p:nvSpPr>
        <p:spPr>
          <a:xfrm>
            <a:off x="858129" y="1406763"/>
            <a:ext cx="3193366" cy="4495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dirty="0" err="1"/>
              <a:t>Kalundborg</a:t>
            </a:r>
            <a:r>
              <a:rPr lang="en-US" dirty="0"/>
              <a:t>, Denmark provides currently best known example of industrial symbiosis in action.</a:t>
            </a:r>
          </a:p>
          <a:p>
            <a:pPr marL="182880" indent="-18288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182880" indent="-18288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dirty="0"/>
              <a:t>An oil refinery, a power station, gypsum board manufacturer, a pharma company, a cement company, </a:t>
            </a:r>
            <a:r>
              <a:rPr lang="en-US" dirty="0" err="1"/>
              <a:t>etc</a:t>
            </a:r>
            <a:r>
              <a:rPr lang="en-US" dirty="0"/>
              <a:t> – they share ground water, surface water, waste water, steam, and fuel and exchange a variety of byproducts that become in other processes.</a:t>
            </a:r>
            <a:endParaRPr lang="en-I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AAA046-4C98-40CF-A07E-2FE1C312D960}"/>
              </a:ext>
            </a:extLst>
          </p:cNvPr>
          <p:cNvSpPr txBox="1"/>
          <p:nvPr/>
        </p:nvSpPr>
        <p:spPr>
          <a:xfrm>
            <a:off x="1308291" y="6485204"/>
            <a:ext cx="541606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300" dirty="0"/>
              <a:t>http://www.ehrn.co.za/publications/download/09.pdf</a:t>
            </a:r>
          </a:p>
        </p:txBody>
      </p:sp>
    </p:spTree>
    <p:extLst>
      <p:ext uri="{BB962C8B-B14F-4D97-AF65-F5344CB8AC3E}">
        <p14:creationId xmlns:p14="http://schemas.microsoft.com/office/powerpoint/2010/main" val="3090560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82" y="133220"/>
            <a:ext cx="1900766" cy="12366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25148" y="365685"/>
            <a:ext cx="39562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28A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Waste Prevention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8790" y="1685591"/>
            <a:ext cx="10054418" cy="489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It is better to prevent waste than to treat or clean up waste after it is formed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.</a:t>
            </a: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-1" y="1420882"/>
            <a:ext cx="1219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153C28BD-6B63-46FB-9BE1-6E17B8948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1585" y="2417919"/>
            <a:ext cx="5196283" cy="34993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E65BDFB-04E5-44EF-AD70-A751F54F4D57}"/>
              </a:ext>
            </a:extLst>
          </p:cNvPr>
          <p:cNvSpPr txBox="1"/>
          <p:nvPr/>
        </p:nvSpPr>
        <p:spPr>
          <a:xfrm>
            <a:off x="3352798" y="6148481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Harshaw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Chemical Company discharges waste water into the Cuyahoga river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National Archives and Records Administration</a:t>
            </a:r>
          </a:p>
        </p:txBody>
      </p:sp>
    </p:spTree>
    <p:extLst>
      <p:ext uri="{BB962C8B-B14F-4D97-AF65-F5344CB8AC3E}">
        <p14:creationId xmlns:p14="http://schemas.microsoft.com/office/powerpoint/2010/main" val="6433171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7514" y="346259"/>
            <a:ext cx="8756971" cy="550856"/>
          </a:xfrm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altLang="en-US" sz="3600" b="1" dirty="0">
                <a:latin typeface="+mn-lt"/>
              </a:rPr>
              <a:t>Example: Used oils as biofuel source</a:t>
            </a:r>
            <a:endParaRPr lang="en-US" sz="3600" b="1" dirty="0">
              <a:latin typeface="+mn-lt"/>
            </a:endParaRPr>
          </a:p>
        </p:txBody>
      </p:sp>
      <p:graphicFrame>
        <p:nvGraphicFramePr>
          <p:cNvPr id="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0489240"/>
              </p:ext>
            </p:extLst>
          </p:nvPr>
        </p:nvGraphicFramePr>
        <p:xfrm>
          <a:off x="4505993" y="2871266"/>
          <a:ext cx="6521728" cy="27745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5" name="CS ChemDraw Drawing" r:id="rId3" imgW="3940878" imgH="1678160" progId="ChemDraw.Document.6.0">
                  <p:embed/>
                </p:oleObj>
              </mc:Choice>
              <mc:Fallback>
                <p:oleObj name="CS ChemDraw Drawing" r:id="rId3" imgW="3940878" imgH="167816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5993" y="2871266"/>
                        <a:ext cx="6521728" cy="27745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9597509" y="5879186"/>
            <a:ext cx="15382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 dirty="0"/>
              <a:t>Bio-diesel</a:t>
            </a:r>
          </a:p>
        </p:txBody>
      </p:sp>
      <p:sp>
        <p:nvSpPr>
          <p:cNvPr id="9" name="Right Arrow 10"/>
          <p:cNvSpPr>
            <a:spLocks noChangeArrowheads="1"/>
          </p:cNvSpPr>
          <p:nvPr/>
        </p:nvSpPr>
        <p:spPr bwMode="auto">
          <a:xfrm>
            <a:off x="3625650" y="4130786"/>
            <a:ext cx="631825" cy="381000"/>
          </a:xfrm>
          <a:prstGeom prst="rightArrow">
            <a:avLst>
              <a:gd name="adj1" fmla="val 50000"/>
              <a:gd name="adj2" fmla="val 49911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AC9BE1-96D3-4F28-B751-53430409F6CF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8879726"/>
              </p:ext>
            </p:extLst>
          </p:nvPr>
        </p:nvGraphicFramePr>
        <p:xfrm>
          <a:off x="120446" y="6502098"/>
          <a:ext cx="12140380" cy="304800"/>
        </p:xfrm>
        <a:graphic>
          <a:graphicData uri="http://schemas.openxmlformats.org/drawingml/2006/table">
            <a:tbl>
              <a:tblPr/>
              <a:tblGrid>
                <a:gridCol w="12140380">
                  <a:extLst>
                    <a:ext uri="{9D8B030D-6E8A-4147-A177-3AD203B41FA5}">
                      <a16:colId xmlns:a16="http://schemas.microsoft.com/office/drawing/2014/main" val="198805029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Leung, D. Y. C., &amp; Guo, Y. (2006). Transesterification of neat and used frying oil: optimization for biodiesel production. </a:t>
                      </a:r>
                      <a:r>
                        <a:rPr lang="en-US" sz="1400" i="1" dirty="0"/>
                        <a:t>Fuel processing technology</a:t>
                      </a:r>
                      <a:r>
                        <a:rPr lang="en-US" sz="1400" dirty="0"/>
                        <a:t>, </a:t>
                      </a:r>
                      <a:r>
                        <a:rPr lang="en-US" sz="1400" i="1" dirty="0"/>
                        <a:t>87</a:t>
                      </a:r>
                      <a:r>
                        <a:rPr lang="en-US" sz="1400" dirty="0"/>
                        <a:t>(10), 883-890.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5791996"/>
                  </a:ext>
                </a:extLst>
              </a:tr>
            </a:tbl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77" y="3463620"/>
            <a:ext cx="2326942" cy="181497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83245" y="5290124"/>
            <a:ext cx="1585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Used frying oil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75668" y="1345853"/>
            <a:ext cx="10052053" cy="1331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400" dirty="0"/>
              <a:t>Biodiesel from virgin vegetable oil is considered first generation biofuel because it competes with food</a:t>
            </a:r>
          </a:p>
          <a:p>
            <a:pPr>
              <a:lnSpc>
                <a:spcPct val="114000"/>
              </a:lnSpc>
            </a:pPr>
            <a:r>
              <a:rPr lang="en-US" sz="2400" dirty="0"/>
              <a:t>=&gt; Turning to waste can offer a solution: frying oil can be used instead. </a:t>
            </a: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6C0A88CA-6B42-4980-946A-7B2CF642AB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0540" y="5858190"/>
            <a:ext cx="1257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 dirty="0"/>
              <a:t>“Waste”</a:t>
            </a: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A7F6917D-36ED-4215-829F-02F2BE65BA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1082" y="5732444"/>
            <a:ext cx="3315644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>
              <a:spcBef>
                <a:spcPts val="600"/>
              </a:spcBef>
              <a:buClrTx/>
              <a:buNone/>
            </a:pPr>
            <a:r>
              <a:rPr lang="en-US" altLang="en-US" sz="1900" b="1" dirty="0">
                <a:latin typeface="+mn-lt"/>
              </a:rPr>
              <a:t>Current treatment:</a:t>
            </a:r>
          </a:p>
          <a:p>
            <a:pPr marL="457200" lvl="1" indent="-18288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1900" dirty="0">
                <a:latin typeface="+mn-lt"/>
              </a:rPr>
              <a:t>Dispose / Combust as fuel.</a:t>
            </a:r>
          </a:p>
        </p:txBody>
      </p:sp>
    </p:spTree>
    <p:extLst>
      <p:ext uri="{BB962C8B-B14F-4D97-AF65-F5344CB8AC3E}">
        <p14:creationId xmlns:p14="http://schemas.microsoft.com/office/powerpoint/2010/main" val="14262638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015613" y="267471"/>
            <a:ext cx="8107659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altLang="en-US" sz="4000" b="1" dirty="0">
                <a:latin typeface="+mn-lt"/>
              </a:rPr>
              <a:t>Glycerol: a waste of biodiesel</a:t>
            </a:r>
          </a:p>
        </p:txBody>
      </p:sp>
      <p:graphicFrame>
        <p:nvGraphicFramePr>
          <p:cNvPr id="2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6963393"/>
              </p:ext>
            </p:extLst>
          </p:nvPr>
        </p:nvGraphicFramePr>
        <p:xfrm>
          <a:off x="5410200" y="3429000"/>
          <a:ext cx="122555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56" name="CS ChemDraw Drawing" r:id="rId4" imgW="958821" imgH="621886" progId="ChemDraw.Document.6.0">
                  <p:embed/>
                </p:oleObj>
              </mc:Choice>
              <mc:Fallback>
                <p:oleObj name="CS ChemDraw Drawing" r:id="rId4" imgW="958821" imgH="621886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3429000"/>
                        <a:ext cx="1225550" cy="80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ight Arrow 20"/>
          <p:cNvSpPr>
            <a:spLocks noChangeAspect="1"/>
          </p:cNvSpPr>
          <p:nvPr/>
        </p:nvSpPr>
        <p:spPr>
          <a:xfrm rot="19923074">
            <a:off x="6747455" y="2842656"/>
            <a:ext cx="904875" cy="2825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Right Arrow 21"/>
          <p:cNvSpPr>
            <a:spLocks noChangeAspect="1"/>
          </p:cNvSpPr>
          <p:nvPr/>
        </p:nvSpPr>
        <p:spPr>
          <a:xfrm>
            <a:off x="6913565" y="3602041"/>
            <a:ext cx="904875" cy="2825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ight Arrow 22"/>
          <p:cNvSpPr>
            <a:spLocks noChangeAspect="1"/>
          </p:cNvSpPr>
          <p:nvPr/>
        </p:nvSpPr>
        <p:spPr>
          <a:xfrm rot="1890968">
            <a:off x="6699036" y="4430950"/>
            <a:ext cx="904875" cy="2825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24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4763797"/>
              </p:ext>
            </p:extLst>
          </p:nvPr>
        </p:nvGraphicFramePr>
        <p:xfrm>
          <a:off x="7665780" y="2164964"/>
          <a:ext cx="846137" cy="106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57" name="CS ChemDraw Drawing" r:id="rId6" imgW="663245" imgH="833565" progId="ChemDraw.Document.6.0">
                  <p:embed/>
                </p:oleObj>
              </mc:Choice>
              <mc:Fallback>
                <p:oleObj name="CS ChemDraw Drawing" r:id="rId6" imgW="663245" imgH="833565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5780" y="2164964"/>
                        <a:ext cx="846137" cy="1063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7759001"/>
              </p:ext>
            </p:extLst>
          </p:nvPr>
        </p:nvGraphicFramePr>
        <p:xfrm>
          <a:off x="7941661" y="3383433"/>
          <a:ext cx="1227138" cy="106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58" name="CS ChemDraw Drawing" r:id="rId8" imgW="961790" imgH="833565" progId="ChemDraw.Document.6.0">
                  <p:embed/>
                </p:oleObj>
              </mc:Choice>
              <mc:Fallback>
                <p:oleObj name="CS ChemDraw Drawing" r:id="rId8" imgW="961790" imgH="833565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41661" y="3383433"/>
                        <a:ext cx="1227138" cy="1063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2160233"/>
              </p:ext>
            </p:extLst>
          </p:nvPr>
        </p:nvGraphicFramePr>
        <p:xfrm>
          <a:off x="7547403" y="4644744"/>
          <a:ext cx="1327150" cy="839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59" name="CS ChemDraw Drawing" r:id="rId10" imgW="1040667" imgH="658368" progId="ChemDraw.Document.6.0">
                  <p:embed/>
                </p:oleObj>
              </mc:Choice>
              <mc:Fallback>
                <p:oleObj name="CS ChemDraw Drawing" r:id="rId10" imgW="1040667" imgH="658368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7403" y="4644744"/>
                        <a:ext cx="1327150" cy="839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/>
          <p:cNvSpPr txBox="1">
            <a:spLocks noChangeAspect="1"/>
          </p:cNvSpPr>
          <p:nvPr/>
        </p:nvSpPr>
        <p:spPr>
          <a:xfrm>
            <a:off x="8594009" y="2385475"/>
            <a:ext cx="1388192" cy="357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en-US" sz="1600" b="1" dirty="0"/>
              <a:t>Polylactic acid</a:t>
            </a:r>
          </a:p>
        </p:txBody>
      </p:sp>
      <p:sp>
        <p:nvSpPr>
          <p:cNvPr id="28" name="TextBox 13"/>
          <p:cNvSpPr txBox="1">
            <a:spLocks noChangeAspect="1" noChangeArrowheads="1"/>
          </p:cNvSpPr>
          <p:nvPr/>
        </p:nvSpPr>
        <p:spPr bwMode="auto">
          <a:xfrm>
            <a:off x="9351575" y="3519246"/>
            <a:ext cx="1136650" cy="918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14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b="1" dirty="0">
                <a:latin typeface="+mn-lt"/>
              </a:rPr>
              <a:t>Valuable medicinal product</a:t>
            </a:r>
          </a:p>
        </p:txBody>
      </p:sp>
      <p:sp>
        <p:nvSpPr>
          <p:cNvPr id="29" name="TextBox 14"/>
          <p:cNvSpPr txBox="1">
            <a:spLocks noChangeAspect="1" noChangeArrowheads="1"/>
          </p:cNvSpPr>
          <p:nvPr/>
        </p:nvSpPr>
        <p:spPr bwMode="auto">
          <a:xfrm>
            <a:off x="9120677" y="4724705"/>
            <a:ext cx="1311276" cy="918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14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b="1" dirty="0">
                <a:latin typeface="+mn-lt"/>
              </a:rPr>
              <a:t>Sunless tanning product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8311487"/>
              </p:ext>
            </p:extLst>
          </p:nvPr>
        </p:nvGraphicFramePr>
        <p:xfrm>
          <a:off x="2875253" y="3505202"/>
          <a:ext cx="1053649" cy="795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60" name="CS ChemDraw Drawing" r:id="rId12" imgW="829056" imgH="626128" progId="ChemDraw.Document.6.0">
                  <p:embed/>
                </p:oleObj>
              </mc:Choice>
              <mc:Fallback>
                <p:oleObj name="CS ChemDraw Drawing" r:id="rId12" imgW="829056" imgH="62612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875253" y="3505202"/>
                        <a:ext cx="1053649" cy="7954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6885092"/>
              </p:ext>
            </p:extLst>
          </p:nvPr>
        </p:nvGraphicFramePr>
        <p:xfrm>
          <a:off x="2985703" y="4673061"/>
          <a:ext cx="1689100" cy="1171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61" name="CS ChemDraw Drawing" r:id="rId14" imgW="1258638" imgH="873441" progId="ChemDraw.Document.6.0">
                  <p:embed/>
                </p:oleObj>
              </mc:Choice>
              <mc:Fallback>
                <p:oleObj name="CS ChemDraw Drawing" r:id="rId14" imgW="1258638" imgH="87344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985703" y="4673061"/>
                        <a:ext cx="1689100" cy="1171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ight Arrow 29"/>
          <p:cNvSpPr>
            <a:spLocks noChangeAspect="1"/>
          </p:cNvSpPr>
          <p:nvPr/>
        </p:nvSpPr>
        <p:spPr>
          <a:xfrm rot="10800000">
            <a:off x="4138780" y="3602040"/>
            <a:ext cx="904875" cy="2825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Right Arrow 30"/>
          <p:cNvSpPr>
            <a:spLocks noChangeAspect="1"/>
          </p:cNvSpPr>
          <p:nvPr/>
        </p:nvSpPr>
        <p:spPr>
          <a:xfrm rot="9062402">
            <a:off x="4437326" y="4400536"/>
            <a:ext cx="904875" cy="2825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TextBox 13"/>
          <p:cNvSpPr txBox="1">
            <a:spLocks noChangeAspect="1" noChangeArrowheads="1"/>
          </p:cNvSpPr>
          <p:nvPr/>
        </p:nvSpPr>
        <p:spPr bwMode="auto">
          <a:xfrm>
            <a:off x="2074981" y="4881651"/>
            <a:ext cx="1386489" cy="357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14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b="1" dirty="0">
                <a:latin typeface="+mn-lt"/>
              </a:rPr>
              <a:t>Anti-freeze</a:t>
            </a:r>
          </a:p>
        </p:txBody>
      </p:sp>
      <p:sp>
        <p:nvSpPr>
          <p:cNvPr id="33" name="TextBox 13"/>
          <p:cNvSpPr txBox="1">
            <a:spLocks noChangeAspect="1" noChangeArrowheads="1"/>
          </p:cNvSpPr>
          <p:nvPr/>
        </p:nvSpPr>
        <p:spPr bwMode="auto">
          <a:xfrm>
            <a:off x="1731055" y="3482539"/>
            <a:ext cx="1386489" cy="918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14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b="1" dirty="0">
                <a:latin typeface="+mn-lt"/>
              </a:rPr>
              <a:t>Industrial chemical precursors</a:t>
            </a: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643408"/>
              </p:ext>
            </p:extLst>
          </p:nvPr>
        </p:nvGraphicFramePr>
        <p:xfrm>
          <a:off x="3374980" y="2164964"/>
          <a:ext cx="968413" cy="7840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62" name="CS ChemDraw Drawing" r:id="rId16" imgW="800219" imgH="652429" progId="ChemDraw.Document.6.0">
                  <p:embed/>
                </p:oleObj>
              </mc:Choice>
              <mc:Fallback>
                <p:oleObj name="CS ChemDraw Drawing" r:id="rId16" imgW="800219" imgH="65242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374980" y="2164964"/>
                        <a:ext cx="968413" cy="7840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ight Arrow 34"/>
          <p:cNvSpPr>
            <a:spLocks noChangeAspect="1"/>
          </p:cNvSpPr>
          <p:nvPr/>
        </p:nvSpPr>
        <p:spPr>
          <a:xfrm rot="12632703">
            <a:off x="4434508" y="2812299"/>
            <a:ext cx="904875" cy="2825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TextBox 13"/>
          <p:cNvSpPr txBox="1">
            <a:spLocks noChangeAspect="1" noChangeArrowheads="1"/>
          </p:cNvSpPr>
          <p:nvPr/>
        </p:nvSpPr>
        <p:spPr bwMode="auto">
          <a:xfrm>
            <a:off x="2226919" y="2048793"/>
            <a:ext cx="1070273" cy="918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14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b="1" dirty="0">
                <a:latin typeface="+mn-lt"/>
              </a:rPr>
              <a:t>Skin exfoliating reagent</a:t>
            </a:r>
          </a:p>
        </p:txBody>
      </p:sp>
      <p:sp>
        <p:nvSpPr>
          <p:cNvPr id="5" name="Oval 4"/>
          <p:cNvSpPr>
            <a:spLocks noChangeAspect="1"/>
          </p:cNvSpPr>
          <p:nvPr/>
        </p:nvSpPr>
        <p:spPr>
          <a:xfrm>
            <a:off x="7151472" y="1908474"/>
            <a:ext cx="2971800" cy="1447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3CDC005-7562-4329-9A5F-DCE316E4A62E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360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914400" y="-134203"/>
            <a:ext cx="10363200" cy="1323439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en-US" sz="4000" b="1" dirty="0">
                <a:latin typeface="+mn-lt"/>
              </a:rPr>
              <a:t>Production and Applications of Lactic Acid- Conventional process</a:t>
            </a: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1235894" y="4166108"/>
            <a:ext cx="4700672" cy="1826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>
              <a:lnSpc>
                <a:spcPct val="114000"/>
              </a:lnSpc>
              <a:spcBef>
                <a:spcPct val="0"/>
              </a:spcBef>
              <a:buClrTx/>
              <a:buNone/>
            </a:pPr>
            <a:r>
              <a:rPr lang="en-US" altLang="en-US" sz="2000" dirty="0">
                <a:solidFill>
                  <a:srgbClr val="FF0000"/>
                </a:solidFill>
                <a:latin typeface="+mn-lt"/>
              </a:rPr>
              <a:t>90% of lactic acid </a:t>
            </a:r>
            <a:r>
              <a:rPr lang="en-US" altLang="en-US" sz="2000" dirty="0">
                <a:latin typeface="+mn-lt"/>
              </a:rPr>
              <a:t>comes from anaerobic fermentation of hexose sugar (e.g. corn starch).</a:t>
            </a:r>
          </a:p>
          <a:p>
            <a:pPr marL="457200" indent="-228600">
              <a:lnSpc>
                <a:spcPct val="114000"/>
              </a:lnSpc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+mn-lt"/>
              </a:rPr>
              <a:t>Compete with food sources.</a:t>
            </a:r>
          </a:p>
          <a:p>
            <a:pPr marL="457200" indent="-228600">
              <a:lnSpc>
                <a:spcPct val="114000"/>
              </a:lnSpc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+mn-lt"/>
              </a:rPr>
              <a:t>Slow and requires a lot of purifications.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869" y="1441236"/>
            <a:ext cx="5026282" cy="490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274886" y="6411058"/>
            <a:ext cx="78403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Dusselier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M.; Van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Wouwe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P.;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Dewaele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A.;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Makshina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E.;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Sels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B. F.,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Energy &amp; Environmental Science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2013,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6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(5), 1415-1442.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1235894" y="1514906"/>
            <a:ext cx="4440896" cy="2520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lvl="1" indent="-274320">
              <a:lnSpc>
                <a:spcPct val="114000"/>
              </a:lnSpc>
              <a:spcBef>
                <a:spcPts val="600"/>
              </a:spcBef>
              <a:buNone/>
            </a:pPr>
            <a:r>
              <a:rPr lang="en-US" altLang="en-US" sz="2200" dirty="0">
                <a:latin typeface="+mn-lt"/>
              </a:rPr>
              <a:t>Other applications of Lactic Acid:</a:t>
            </a:r>
          </a:p>
          <a:p>
            <a:pPr marL="457200" lvl="1" indent="-228600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+mn-lt"/>
              </a:rPr>
              <a:t>Food preservatives</a:t>
            </a:r>
          </a:p>
          <a:p>
            <a:pPr marL="457200" lvl="1" indent="-228600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+mn-lt"/>
              </a:rPr>
              <a:t>Edible pH modifier</a:t>
            </a:r>
          </a:p>
          <a:p>
            <a:pPr marL="457200" lvl="1" indent="-228600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+mn-lt"/>
              </a:rPr>
              <a:t>Textile industry </a:t>
            </a:r>
          </a:p>
          <a:p>
            <a:pPr marL="457200" lvl="1" indent="-228600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+mn-lt"/>
              </a:rPr>
              <a:t>Cosmetic and pharmaceutical industries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9930E18-9DAF-4FE2-8DF4-C16AE97F9FB8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9337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270260" y="270616"/>
            <a:ext cx="11651479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altLang="en-US" sz="4000" b="1" dirty="0">
                <a:latin typeface="+mn-lt"/>
              </a:rPr>
              <a:t>Water Electrolysis with Earth Abundant Metal Catalyst</a:t>
            </a:r>
          </a:p>
        </p:txBody>
      </p:sp>
      <p:sp>
        <p:nvSpPr>
          <p:cNvPr id="31755" name="TextBox 11"/>
          <p:cNvSpPr txBox="1">
            <a:spLocks noChangeArrowheads="1"/>
          </p:cNvSpPr>
          <p:nvPr/>
        </p:nvSpPr>
        <p:spPr bwMode="auto">
          <a:xfrm>
            <a:off x="2332385" y="3337834"/>
            <a:ext cx="25759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latin typeface="+mn-lt"/>
              </a:rPr>
              <a:t>2H</a:t>
            </a:r>
            <a:r>
              <a:rPr lang="en-US" altLang="en-US" sz="1800" baseline="-25000" dirty="0">
                <a:latin typeface="+mn-lt"/>
              </a:rPr>
              <a:t>2</a:t>
            </a:r>
            <a:r>
              <a:rPr lang="en-US" altLang="en-US" sz="1800" dirty="0">
                <a:latin typeface="+mn-lt"/>
              </a:rPr>
              <a:t>O ---&gt; O</a:t>
            </a:r>
            <a:r>
              <a:rPr lang="en-US" altLang="en-US" sz="1800" baseline="-25000" dirty="0">
                <a:latin typeface="+mn-lt"/>
              </a:rPr>
              <a:t>2</a:t>
            </a:r>
            <a:r>
              <a:rPr lang="en-US" altLang="en-US" sz="1800" dirty="0">
                <a:latin typeface="+mn-lt"/>
              </a:rPr>
              <a:t> + 4H</a:t>
            </a:r>
            <a:r>
              <a:rPr lang="en-US" altLang="en-US" sz="1800" baseline="30000" dirty="0">
                <a:latin typeface="+mn-lt"/>
              </a:rPr>
              <a:t>+</a:t>
            </a:r>
            <a:r>
              <a:rPr lang="en-US" altLang="en-US" sz="1800" dirty="0">
                <a:latin typeface="+mn-lt"/>
              </a:rPr>
              <a:t> + 4e</a:t>
            </a:r>
            <a:r>
              <a:rPr lang="en-US" altLang="en-US" sz="1800" baseline="30000" dirty="0">
                <a:latin typeface="+mn-lt"/>
              </a:rPr>
              <a:t>-</a:t>
            </a:r>
          </a:p>
        </p:txBody>
      </p:sp>
      <p:sp>
        <p:nvSpPr>
          <p:cNvPr id="31758" name="TextBox 14"/>
          <p:cNvSpPr txBox="1">
            <a:spLocks noChangeArrowheads="1"/>
          </p:cNvSpPr>
          <p:nvPr/>
        </p:nvSpPr>
        <p:spPr bwMode="auto">
          <a:xfrm>
            <a:off x="8246749" y="3367026"/>
            <a:ext cx="17828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latin typeface="+mn-lt"/>
              </a:rPr>
              <a:t>2H</a:t>
            </a:r>
            <a:r>
              <a:rPr lang="en-US" altLang="en-US" sz="1800" baseline="30000" dirty="0">
                <a:latin typeface="+mn-lt"/>
              </a:rPr>
              <a:t>+</a:t>
            </a:r>
            <a:r>
              <a:rPr lang="en-US" altLang="en-US" sz="1800" dirty="0">
                <a:latin typeface="+mn-lt"/>
              </a:rPr>
              <a:t> + 2e</a:t>
            </a:r>
            <a:r>
              <a:rPr lang="en-US" altLang="en-US" sz="1800" baseline="30000" dirty="0">
                <a:latin typeface="+mn-lt"/>
              </a:rPr>
              <a:t>- </a:t>
            </a:r>
            <a:r>
              <a:rPr lang="en-US" altLang="en-US" sz="1800" dirty="0">
                <a:latin typeface="+mn-lt"/>
              </a:rPr>
              <a:t>---&gt; H</a:t>
            </a:r>
            <a:r>
              <a:rPr lang="en-US" altLang="en-US" sz="1800" baseline="-25000" dirty="0">
                <a:latin typeface="+mn-lt"/>
              </a:rPr>
              <a:t>2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033000" y="1479720"/>
            <a:ext cx="4898021" cy="4579937"/>
            <a:chOff x="3798888" y="1846263"/>
            <a:chExt cx="4898021" cy="4579937"/>
          </a:xfrm>
        </p:grpSpPr>
        <p:sp>
          <p:nvSpPr>
            <p:cNvPr id="4" name="Cube 3"/>
            <p:cNvSpPr/>
            <p:nvPr/>
          </p:nvSpPr>
          <p:spPr>
            <a:xfrm>
              <a:off x="3968750" y="3641725"/>
              <a:ext cx="1230313" cy="2487613"/>
            </a:xfrm>
            <a:prstGeom prst="cube">
              <a:avLst>
                <a:gd name="adj" fmla="val 7418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5" name="Can 4"/>
            <p:cNvSpPr/>
            <p:nvPr/>
          </p:nvSpPr>
          <p:spPr>
            <a:xfrm>
              <a:off x="3798888" y="2498725"/>
              <a:ext cx="2984500" cy="3927475"/>
            </a:xfrm>
            <a:prstGeom prst="can">
              <a:avLst>
                <a:gd name="adj" fmla="val 1479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4583113" y="2232025"/>
              <a:ext cx="0" cy="182562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Cube 6"/>
            <p:cNvSpPr/>
            <p:nvPr/>
          </p:nvSpPr>
          <p:spPr>
            <a:xfrm>
              <a:off x="5443538" y="3641725"/>
              <a:ext cx="1179512" cy="2487613"/>
            </a:xfrm>
            <a:prstGeom prst="cube">
              <a:avLst>
                <a:gd name="adj" fmla="val 74180"/>
              </a:avLst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6072188" y="2222500"/>
              <a:ext cx="0" cy="18351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4594225" y="2222500"/>
              <a:ext cx="1477963" cy="952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753" name="TextBox 9"/>
            <p:cNvSpPr txBox="1">
              <a:spLocks noChangeArrowheads="1"/>
            </p:cNvSpPr>
            <p:nvPr/>
          </p:nvSpPr>
          <p:spPr bwMode="auto">
            <a:xfrm rot="19211803">
              <a:off x="5715000" y="4772025"/>
              <a:ext cx="95885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dirty="0">
                  <a:solidFill>
                    <a:schemeClr val="bg1"/>
                  </a:solidFill>
                </a:rPr>
                <a:t>Cathode</a:t>
              </a:r>
            </a:p>
          </p:txBody>
        </p:sp>
        <p:sp>
          <p:nvSpPr>
            <p:cNvPr id="31754" name="TextBox 10"/>
            <p:cNvSpPr txBox="1">
              <a:spLocks noChangeArrowheads="1"/>
            </p:cNvSpPr>
            <p:nvPr/>
          </p:nvSpPr>
          <p:spPr bwMode="auto">
            <a:xfrm rot="19209261">
              <a:off x="4384675" y="4783138"/>
              <a:ext cx="776288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dirty="0">
                  <a:solidFill>
                    <a:schemeClr val="bg1"/>
                  </a:solidFill>
                </a:rPr>
                <a:t>Anode</a:t>
              </a:r>
            </a:p>
          </p:txBody>
        </p:sp>
        <p:sp>
          <p:nvSpPr>
            <p:cNvPr id="14" name="Rounded Rectangular Callout 13"/>
            <p:cNvSpPr/>
            <p:nvPr/>
          </p:nvSpPr>
          <p:spPr>
            <a:xfrm>
              <a:off x="6998284" y="3744666"/>
              <a:ext cx="1698625" cy="366712"/>
            </a:xfrm>
            <a:prstGeom prst="wedgeRoundRectCallout">
              <a:avLst>
                <a:gd name="adj1" fmla="val -73174"/>
                <a:gd name="adj2" fmla="val 71298"/>
                <a:gd name="adj3" fmla="val 16667"/>
              </a:avLst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16" name="Can 15"/>
            <p:cNvSpPr/>
            <p:nvPr/>
          </p:nvSpPr>
          <p:spPr>
            <a:xfrm>
              <a:off x="3798888" y="4703763"/>
              <a:ext cx="2984500" cy="1711325"/>
            </a:xfrm>
            <a:prstGeom prst="can">
              <a:avLst>
                <a:gd name="adj" fmla="val 21472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4881563" y="1873250"/>
              <a:ext cx="895350" cy="64135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Power</a:t>
              </a:r>
            </a:p>
            <a:p>
              <a:pPr algn="ctr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Supply</a:t>
              </a:r>
            </a:p>
          </p:txBody>
        </p:sp>
        <p:sp>
          <p:nvSpPr>
            <p:cNvPr id="31762" name="TextBox 18"/>
            <p:cNvSpPr txBox="1">
              <a:spLocks noChangeArrowheads="1"/>
            </p:cNvSpPr>
            <p:nvPr/>
          </p:nvSpPr>
          <p:spPr bwMode="auto">
            <a:xfrm>
              <a:off x="4213225" y="3070225"/>
              <a:ext cx="34290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/>
                <a:t>e</a:t>
              </a:r>
              <a:r>
                <a:rPr lang="en-US" altLang="en-US" sz="1600" baseline="30000"/>
                <a:t>-</a:t>
              </a:r>
            </a:p>
          </p:txBody>
        </p:sp>
        <p:sp>
          <p:nvSpPr>
            <p:cNvPr id="31763" name="TextBox 19"/>
            <p:cNvSpPr txBox="1">
              <a:spLocks noChangeArrowheads="1"/>
            </p:cNvSpPr>
            <p:nvPr/>
          </p:nvSpPr>
          <p:spPr bwMode="auto">
            <a:xfrm>
              <a:off x="4213225" y="2433638"/>
              <a:ext cx="342900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/>
                <a:t>e</a:t>
              </a:r>
              <a:r>
                <a:rPr lang="en-US" altLang="en-US" sz="1600" baseline="30000"/>
                <a:t>-</a:t>
              </a:r>
            </a:p>
          </p:txBody>
        </p:sp>
        <p:sp>
          <p:nvSpPr>
            <p:cNvPr id="31764" name="TextBox 20"/>
            <p:cNvSpPr txBox="1">
              <a:spLocks noChangeArrowheads="1"/>
            </p:cNvSpPr>
            <p:nvPr/>
          </p:nvSpPr>
          <p:spPr bwMode="auto">
            <a:xfrm>
              <a:off x="4371975" y="1852613"/>
              <a:ext cx="342900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/>
                <a:t>e</a:t>
              </a:r>
              <a:r>
                <a:rPr lang="en-US" altLang="en-US" sz="1600" baseline="30000"/>
                <a:t>-</a:t>
              </a:r>
            </a:p>
          </p:txBody>
        </p:sp>
        <p:sp>
          <p:nvSpPr>
            <p:cNvPr id="31765" name="TextBox 21"/>
            <p:cNvSpPr txBox="1">
              <a:spLocks noChangeArrowheads="1"/>
            </p:cNvSpPr>
            <p:nvPr/>
          </p:nvSpPr>
          <p:spPr bwMode="auto">
            <a:xfrm>
              <a:off x="5918200" y="1846263"/>
              <a:ext cx="342900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/>
                <a:t>e</a:t>
              </a:r>
              <a:r>
                <a:rPr lang="en-US" altLang="en-US" sz="1600" baseline="30000"/>
                <a:t>-</a:t>
              </a:r>
            </a:p>
          </p:txBody>
        </p:sp>
        <p:sp>
          <p:nvSpPr>
            <p:cNvPr id="31766" name="TextBox 22"/>
            <p:cNvSpPr txBox="1">
              <a:spLocks noChangeArrowheads="1"/>
            </p:cNvSpPr>
            <p:nvPr/>
          </p:nvSpPr>
          <p:spPr bwMode="auto">
            <a:xfrm>
              <a:off x="6089650" y="2270125"/>
              <a:ext cx="342900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/>
                <a:t>e</a:t>
              </a:r>
              <a:r>
                <a:rPr lang="en-US" altLang="en-US" sz="1600" baseline="30000"/>
                <a:t>-</a:t>
              </a:r>
            </a:p>
          </p:txBody>
        </p:sp>
        <p:sp>
          <p:nvSpPr>
            <p:cNvPr id="31767" name="TextBox 23"/>
            <p:cNvSpPr txBox="1">
              <a:spLocks noChangeArrowheads="1"/>
            </p:cNvSpPr>
            <p:nvPr/>
          </p:nvSpPr>
          <p:spPr bwMode="auto">
            <a:xfrm>
              <a:off x="6100763" y="2801938"/>
              <a:ext cx="342900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/>
                <a:t>e</a:t>
              </a:r>
              <a:r>
                <a:rPr lang="en-US" altLang="en-US" sz="1600" baseline="30000"/>
                <a:t>-</a:t>
              </a:r>
            </a:p>
          </p:txBody>
        </p:sp>
        <p:sp>
          <p:nvSpPr>
            <p:cNvPr id="31768" name="TextBox 24"/>
            <p:cNvSpPr txBox="1">
              <a:spLocks noChangeArrowheads="1"/>
            </p:cNvSpPr>
            <p:nvPr/>
          </p:nvSpPr>
          <p:spPr bwMode="auto">
            <a:xfrm>
              <a:off x="6100763" y="3333750"/>
              <a:ext cx="34290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/>
                <a:t>e</a:t>
              </a:r>
              <a:r>
                <a:rPr lang="en-US" altLang="en-US" sz="1600" baseline="30000"/>
                <a:t>-</a:t>
              </a:r>
            </a:p>
          </p:txBody>
        </p:sp>
        <p:sp>
          <p:nvSpPr>
            <p:cNvPr id="26" name="Right Arrow 25"/>
            <p:cNvSpPr/>
            <p:nvPr/>
          </p:nvSpPr>
          <p:spPr>
            <a:xfrm rot="16200000">
              <a:off x="3736182" y="3061493"/>
              <a:ext cx="723900" cy="36671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27" name="Right Arrow 26"/>
            <p:cNvSpPr/>
            <p:nvPr/>
          </p:nvSpPr>
          <p:spPr>
            <a:xfrm rot="5400000">
              <a:off x="6115050" y="2484438"/>
              <a:ext cx="723900" cy="3683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</p:grpSp>
      <p:sp>
        <p:nvSpPr>
          <p:cNvPr id="17" name="Rounded Rectangular Callout 16"/>
          <p:cNvSpPr/>
          <p:nvPr/>
        </p:nvSpPr>
        <p:spPr>
          <a:xfrm>
            <a:off x="2269973" y="3312244"/>
            <a:ext cx="2466282" cy="432591"/>
          </a:xfrm>
          <a:prstGeom prst="wedgeRoundRectCallout">
            <a:avLst>
              <a:gd name="adj1" fmla="val 67856"/>
              <a:gd name="adj2" fmla="val 142387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75350" y="3814592"/>
            <a:ext cx="2728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Cathode:</a:t>
            </a:r>
          </a:p>
          <a:p>
            <a:r>
              <a:rPr lang="en-US" dirty="0"/>
              <a:t>Any conductive materials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418703" y="3988869"/>
            <a:ext cx="3528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Anode:</a:t>
            </a:r>
          </a:p>
          <a:p>
            <a:r>
              <a:rPr lang="en-US" dirty="0"/>
              <a:t>Expansive platinum group metals</a:t>
            </a:r>
          </a:p>
        </p:txBody>
      </p:sp>
      <p:sp>
        <p:nvSpPr>
          <p:cNvPr id="12" name="Down Arrow 11"/>
          <p:cNvSpPr/>
          <p:nvPr/>
        </p:nvSpPr>
        <p:spPr>
          <a:xfrm>
            <a:off x="3085515" y="4761812"/>
            <a:ext cx="381000" cy="5549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1491175" y="5208129"/>
            <a:ext cx="34722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Cobalt 1,2‐bis(diphenylphosphino)ethane </a:t>
            </a:r>
          </a:p>
          <a:p>
            <a:pPr algn="ctr"/>
            <a:r>
              <a:rPr lang="en-US" dirty="0"/>
              <a:t>(Co-DPPE)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84862" y="6398479"/>
            <a:ext cx="7467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Bloomfield, A. J.; Sheehan, S. W.; Collom, S. L.; Crabtree, R. H.; Anastas, P. T., A heterogeneous water oxidation catalyst from dicobalt octacarbonyl and 1,2-bis(diphenylphosphino)ethane.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New J. Chem.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2014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38 (4), 1540-1545.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B1D86B6-2905-4FA3-A7FE-4EC6F1754F06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09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2" grpId="0" animBg="1"/>
      <p:bldP spid="3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1994950" y="257267"/>
            <a:ext cx="8202100" cy="646331"/>
          </a:xfrm>
        </p:spPr>
        <p:txBody>
          <a:bodyPr>
            <a:spAutoFit/>
          </a:bodyPr>
          <a:lstStyle/>
          <a:p>
            <a:pPr algn="ctr"/>
            <a:r>
              <a:rPr lang="en-US" altLang="en-US" sz="4000" b="1" dirty="0">
                <a:latin typeface="+mn-lt"/>
              </a:rPr>
              <a:t>Electrocatalytic Oxidation of Glycerol</a:t>
            </a:r>
          </a:p>
        </p:txBody>
      </p:sp>
      <p:sp>
        <p:nvSpPr>
          <p:cNvPr id="31755" name="TextBox 11"/>
          <p:cNvSpPr txBox="1">
            <a:spLocks noChangeArrowheads="1"/>
          </p:cNvSpPr>
          <p:nvPr/>
        </p:nvSpPr>
        <p:spPr bwMode="auto">
          <a:xfrm>
            <a:off x="1364695" y="4209424"/>
            <a:ext cx="26404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000" dirty="0">
                <a:latin typeface="+mn-lt"/>
              </a:rPr>
              <a:t>2H</a:t>
            </a:r>
            <a:r>
              <a:rPr lang="en-US" altLang="en-US" sz="2000" baseline="-25000" dirty="0">
                <a:latin typeface="+mn-lt"/>
              </a:rPr>
              <a:t>2</a:t>
            </a:r>
            <a:r>
              <a:rPr lang="en-US" altLang="en-US" sz="2000" dirty="0">
                <a:latin typeface="+mn-lt"/>
              </a:rPr>
              <a:t>O ---&gt; O</a:t>
            </a:r>
            <a:r>
              <a:rPr lang="en-US" altLang="en-US" sz="2000" baseline="-25000" dirty="0">
                <a:latin typeface="+mn-lt"/>
              </a:rPr>
              <a:t>2</a:t>
            </a:r>
            <a:r>
              <a:rPr lang="en-US" altLang="en-US" sz="2000" dirty="0">
                <a:latin typeface="+mn-lt"/>
              </a:rPr>
              <a:t> + 4H</a:t>
            </a:r>
            <a:r>
              <a:rPr lang="en-US" altLang="en-US" sz="2000" baseline="30000" dirty="0">
                <a:latin typeface="+mn-lt"/>
              </a:rPr>
              <a:t>+</a:t>
            </a:r>
            <a:r>
              <a:rPr lang="en-US" altLang="en-US" sz="2000" dirty="0">
                <a:latin typeface="+mn-lt"/>
              </a:rPr>
              <a:t> + 4e</a:t>
            </a:r>
            <a:r>
              <a:rPr lang="en-US" altLang="en-US" sz="2000" baseline="30000" dirty="0">
                <a:latin typeface="+mn-lt"/>
              </a:rPr>
              <a:t>-</a:t>
            </a:r>
          </a:p>
        </p:txBody>
      </p:sp>
      <p:graphicFrame>
        <p:nvGraphicFramePr>
          <p:cNvPr id="31756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8114554"/>
              </p:ext>
            </p:extLst>
          </p:nvPr>
        </p:nvGraphicFramePr>
        <p:xfrm>
          <a:off x="1172586" y="4624384"/>
          <a:ext cx="3189287" cy="773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2" name="CS ChemDraw Drawing" r:id="rId3" imgW="3188579" imgH="772904" progId="ChemDraw.Document.6.0">
                  <p:embed/>
                </p:oleObj>
              </mc:Choice>
              <mc:Fallback>
                <p:oleObj name="CS ChemDraw Drawing" r:id="rId3" imgW="3188579" imgH="772904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2586" y="4624384"/>
                        <a:ext cx="3189287" cy="773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8" name="TextBox 14"/>
          <p:cNvSpPr txBox="1">
            <a:spLocks noChangeArrowheads="1"/>
          </p:cNvSpPr>
          <p:nvPr/>
        </p:nvSpPr>
        <p:spPr bwMode="auto">
          <a:xfrm>
            <a:off x="8835799" y="3504954"/>
            <a:ext cx="16610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latin typeface="+mn-lt"/>
              </a:rPr>
              <a:t>2H</a:t>
            </a:r>
            <a:r>
              <a:rPr lang="en-US" altLang="en-US" sz="1800" baseline="30000" dirty="0">
                <a:latin typeface="+mn-lt"/>
              </a:rPr>
              <a:t>+</a:t>
            </a:r>
            <a:r>
              <a:rPr lang="en-US" altLang="en-US" sz="1800" dirty="0">
                <a:latin typeface="+mn-lt"/>
              </a:rPr>
              <a:t> + 2e</a:t>
            </a:r>
            <a:r>
              <a:rPr lang="en-US" altLang="en-US" sz="1800" baseline="30000" dirty="0">
                <a:latin typeface="+mn-lt"/>
              </a:rPr>
              <a:t>- </a:t>
            </a:r>
            <a:r>
              <a:rPr lang="en-US" altLang="en-US" sz="1800" dirty="0">
                <a:latin typeface="+mn-lt"/>
              </a:rPr>
              <a:t>---&gt; H</a:t>
            </a:r>
            <a:r>
              <a:rPr lang="en-US" altLang="en-US" sz="1800" baseline="-25000" dirty="0">
                <a:latin typeface="+mn-lt"/>
              </a:rPr>
              <a:t>2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967102" y="4097337"/>
            <a:ext cx="3661169" cy="1431263"/>
          </a:xfrm>
          <a:prstGeom prst="wedgeRoundRectCallout">
            <a:avLst>
              <a:gd name="adj1" fmla="val 74656"/>
              <a:gd name="adj2" fmla="val 34582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20693" y="2346447"/>
            <a:ext cx="3332503" cy="14757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Water-compatible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Atmospheric pressure 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Room temp. or above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Very low current / voltage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EBE5E6F-B4DD-4791-B090-93258822BCD3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1F01FED-D929-4CFC-9773-0386D5771BC1}"/>
              </a:ext>
            </a:extLst>
          </p:cNvPr>
          <p:cNvGrpSpPr/>
          <p:nvPr/>
        </p:nvGrpSpPr>
        <p:grpSpPr>
          <a:xfrm>
            <a:off x="5736385" y="1592264"/>
            <a:ext cx="4785482" cy="4579937"/>
            <a:chOff x="3798888" y="1846263"/>
            <a:chExt cx="4785482" cy="4579937"/>
          </a:xfrm>
        </p:grpSpPr>
        <p:sp>
          <p:nvSpPr>
            <p:cNvPr id="32" name="Cube 31">
              <a:extLst>
                <a:ext uri="{FF2B5EF4-FFF2-40B4-BE49-F238E27FC236}">
                  <a16:creationId xmlns:a16="http://schemas.microsoft.com/office/drawing/2014/main" id="{6BCD5720-BE24-4FC4-9B27-8B3A4A73FC79}"/>
                </a:ext>
              </a:extLst>
            </p:cNvPr>
            <p:cNvSpPr/>
            <p:nvPr/>
          </p:nvSpPr>
          <p:spPr>
            <a:xfrm>
              <a:off x="3968750" y="3641725"/>
              <a:ext cx="1230313" cy="2487613"/>
            </a:xfrm>
            <a:prstGeom prst="cube">
              <a:avLst>
                <a:gd name="adj" fmla="val 7418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33" name="Can 4">
              <a:extLst>
                <a:ext uri="{FF2B5EF4-FFF2-40B4-BE49-F238E27FC236}">
                  <a16:creationId xmlns:a16="http://schemas.microsoft.com/office/drawing/2014/main" id="{DEEA42E8-A31A-46F6-AEBA-572F734B4467}"/>
                </a:ext>
              </a:extLst>
            </p:cNvPr>
            <p:cNvSpPr/>
            <p:nvPr/>
          </p:nvSpPr>
          <p:spPr>
            <a:xfrm>
              <a:off x="3798888" y="2498725"/>
              <a:ext cx="2984500" cy="3927475"/>
            </a:xfrm>
            <a:prstGeom prst="can">
              <a:avLst>
                <a:gd name="adj" fmla="val 1479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29F5CAF-4379-43C9-85C3-31A07B0B8C1C}"/>
                </a:ext>
              </a:extLst>
            </p:cNvPr>
            <p:cNvCxnSpPr/>
            <p:nvPr/>
          </p:nvCxnSpPr>
          <p:spPr>
            <a:xfrm>
              <a:off x="4583113" y="2232025"/>
              <a:ext cx="0" cy="182562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Cube 34">
              <a:extLst>
                <a:ext uri="{FF2B5EF4-FFF2-40B4-BE49-F238E27FC236}">
                  <a16:creationId xmlns:a16="http://schemas.microsoft.com/office/drawing/2014/main" id="{0AE137B8-501F-4565-B1CD-07E89104026E}"/>
                </a:ext>
              </a:extLst>
            </p:cNvPr>
            <p:cNvSpPr/>
            <p:nvPr/>
          </p:nvSpPr>
          <p:spPr>
            <a:xfrm>
              <a:off x="5443538" y="3641725"/>
              <a:ext cx="1179512" cy="2487613"/>
            </a:xfrm>
            <a:prstGeom prst="cube">
              <a:avLst>
                <a:gd name="adj" fmla="val 74180"/>
              </a:avLst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3CA3E39-3AF2-44C7-BBFA-A850FAD4214F}"/>
                </a:ext>
              </a:extLst>
            </p:cNvPr>
            <p:cNvCxnSpPr/>
            <p:nvPr/>
          </p:nvCxnSpPr>
          <p:spPr>
            <a:xfrm>
              <a:off x="6072188" y="2222500"/>
              <a:ext cx="0" cy="18351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CA40736-841D-49F6-AEC3-EC48A713FC70}"/>
                </a:ext>
              </a:extLst>
            </p:cNvPr>
            <p:cNvCxnSpPr/>
            <p:nvPr/>
          </p:nvCxnSpPr>
          <p:spPr>
            <a:xfrm flipH="1">
              <a:off x="4594225" y="2222500"/>
              <a:ext cx="1477963" cy="952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9">
              <a:extLst>
                <a:ext uri="{FF2B5EF4-FFF2-40B4-BE49-F238E27FC236}">
                  <a16:creationId xmlns:a16="http://schemas.microsoft.com/office/drawing/2014/main" id="{819E49BF-2C72-4D88-AC12-1106F18526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211803">
              <a:off x="5715000" y="4772025"/>
              <a:ext cx="95885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dirty="0">
                  <a:solidFill>
                    <a:schemeClr val="bg1"/>
                  </a:solidFill>
                </a:rPr>
                <a:t>Cathode</a:t>
              </a:r>
            </a:p>
          </p:txBody>
        </p:sp>
        <p:sp>
          <p:nvSpPr>
            <p:cNvPr id="39" name="TextBox 10">
              <a:extLst>
                <a:ext uri="{FF2B5EF4-FFF2-40B4-BE49-F238E27FC236}">
                  <a16:creationId xmlns:a16="http://schemas.microsoft.com/office/drawing/2014/main" id="{763DFAA8-8699-42C1-BB63-61DCC8BC2F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209261">
              <a:off x="4384675" y="4783138"/>
              <a:ext cx="776288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dirty="0">
                  <a:solidFill>
                    <a:schemeClr val="bg1"/>
                  </a:solidFill>
                </a:rPr>
                <a:t>Anode</a:t>
              </a:r>
            </a:p>
          </p:txBody>
        </p:sp>
        <p:sp>
          <p:nvSpPr>
            <p:cNvPr id="40" name="Rounded Rectangular Callout 13">
              <a:extLst>
                <a:ext uri="{FF2B5EF4-FFF2-40B4-BE49-F238E27FC236}">
                  <a16:creationId xmlns:a16="http://schemas.microsoft.com/office/drawing/2014/main" id="{E13766CB-97D4-4119-8D10-7AC6342A59DE}"/>
                </a:ext>
              </a:extLst>
            </p:cNvPr>
            <p:cNvSpPr/>
            <p:nvPr/>
          </p:nvSpPr>
          <p:spPr>
            <a:xfrm>
              <a:off x="6885745" y="3744666"/>
              <a:ext cx="1698625" cy="366712"/>
            </a:xfrm>
            <a:prstGeom prst="wedgeRoundRectCallout">
              <a:avLst>
                <a:gd name="adj1" fmla="val -73174"/>
                <a:gd name="adj2" fmla="val 71298"/>
                <a:gd name="adj3" fmla="val 16667"/>
              </a:avLst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41" name="Can 15">
              <a:extLst>
                <a:ext uri="{FF2B5EF4-FFF2-40B4-BE49-F238E27FC236}">
                  <a16:creationId xmlns:a16="http://schemas.microsoft.com/office/drawing/2014/main" id="{AABDE42E-9336-4227-994C-389FF8F89870}"/>
                </a:ext>
              </a:extLst>
            </p:cNvPr>
            <p:cNvSpPr/>
            <p:nvPr/>
          </p:nvSpPr>
          <p:spPr>
            <a:xfrm>
              <a:off x="3798888" y="4703763"/>
              <a:ext cx="2984500" cy="1711325"/>
            </a:xfrm>
            <a:prstGeom prst="can">
              <a:avLst>
                <a:gd name="adj" fmla="val 21472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42" name="Rounded Rectangle 17">
              <a:extLst>
                <a:ext uri="{FF2B5EF4-FFF2-40B4-BE49-F238E27FC236}">
                  <a16:creationId xmlns:a16="http://schemas.microsoft.com/office/drawing/2014/main" id="{7E114F63-0A45-43E5-A4CD-632B7300F90F}"/>
                </a:ext>
              </a:extLst>
            </p:cNvPr>
            <p:cNvSpPr/>
            <p:nvPr/>
          </p:nvSpPr>
          <p:spPr>
            <a:xfrm>
              <a:off x="4881563" y="1873250"/>
              <a:ext cx="895350" cy="64135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Power</a:t>
              </a:r>
            </a:p>
            <a:p>
              <a:pPr algn="ctr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Supply</a:t>
              </a:r>
            </a:p>
          </p:txBody>
        </p:sp>
        <p:sp>
          <p:nvSpPr>
            <p:cNvPr id="43" name="TextBox 18">
              <a:extLst>
                <a:ext uri="{FF2B5EF4-FFF2-40B4-BE49-F238E27FC236}">
                  <a16:creationId xmlns:a16="http://schemas.microsoft.com/office/drawing/2014/main" id="{FC8A56F7-95BA-473A-BAD9-4A0BB3477F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13225" y="3070225"/>
              <a:ext cx="34290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/>
                <a:t>e</a:t>
              </a:r>
              <a:r>
                <a:rPr lang="en-US" altLang="en-US" sz="1600" baseline="30000"/>
                <a:t>-</a:t>
              </a:r>
            </a:p>
          </p:txBody>
        </p:sp>
        <p:sp>
          <p:nvSpPr>
            <p:cNvPr id="44" name="TextBox 19">
              <a:extLst>
                <a:ext uri="{FF2B5EF4-FFF2-40B4-BE49-F238E27FC236}">
                  <a16:creationId xmlns:a16="http://schemas.microsoft.com/office/drawing/2014/main" id="{D785FDEA-1F22-4C7D-A465-9DAC92590C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13225" y="2433638"/>
              <a:ext cx="342900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/>
                <a:t>e</a:t>
              </a:r>
              <a:r>
                <a:rPr lang="en-US" altLang="en-US" sz="1600" baseline="30000"/>
                <a:t>-</a:t>
              </a:r>
            </a:p>
          </p:txBody>
        </p:sp>
        <p:sp>
          <p:nvSpPr>
            <p:cNvPr id="45" name="TextBox 20">
              <a:extLst>
                <a:ext uri="{FF2B5EF4-FFF2-40B4-BE49-F238E27FC236}">
                  <a16:creationId xmlns:a16="http://schemas.microsoft.com/office/drawing/2014/main" id="{5CFFDCDD-12D8-4BB3-BBD4-9BA31DECB3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71975" y="1852613"/>
              <a:ext cx="342900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/>
                <a:t>e</a:t>
              </a:r>
              <a:r>
                <a:rPr lang="en-US" altLang="en-US" sz="1600" baseline="30000"/>
                <a:t>-</a:t>
              </a:r>
            </a:p>
          </p:txBody>
        </p:sp>
        <p:sp>
          <p:nvSpPr>
            <p:cNvPr id="46" name="TextBox 21">
              <a:extLst>
                <a:ext uri="{FF2B5EF4-FFF2-40B4-BE49-F238E27FC236}">
                  <a16:creationId xmlns:a16="http://schemas.microsoft.com/office/drawing/2014/main" id="{AE43145E-2FA8-404E-9D47-5ECE4F2CE1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18200" y="1846263"/>
              <a:ext cx="342900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dirty="0"/>
                <a:t>e</a:t>
              </a:r>
              <a:r>
                <a:rPr lang="en-US" altLang="en-US" sz="1600" baseline="30000" dirty="0"/>
                <a:t>-</a:t>
              </a:r>
            </a:p>
          </p:txBody>
        </p:sp>
        <p:sp>
          <p:nvSpPr>
            <p:cNvPr id="47" name="TextBox 22">
              <a:extLst>
                <a:ext uri="{FF2B5EF4-FFF2-40B4-BE49-F238E27FC236}">
                  <a16:creationId xmlns:a16="http://schemas.microsoft.com/office/drawing/2014/main" id="{5D52BDFC-484F-4E02-BDE9-9F40D515A8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89650" y="2270125"/>
              <a:ext cx="342900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/>
                <a:t>e</a:t>
              </a:r>
              <a:r>
                <a:rPr lang="en-US" altLang="en-US" sz="1600" baseline="30000"/>
                <a:t>-</a:t>
              </a:r>
            </a:p>
          </p:txBody>
        </p:sp>
        <p:sp>
          <p:nvSpPr>
            <p:cNvPr id="48" name="TextBox 23">
              <a:extLst>
                <a:ext uri="{FF2B5EF4-FFF2-40B4-BE49-F238E27FC236}">
                  <a16:creationId xmlns:a16="http://schemas.microsoft.com/office/drawing/2014/main" id="{093E0686-18FD-4900-82A0-43B8B8E993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00763" y="2801938"/>
              <a:ext cx="342900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/>
                <a:t>e</a:t>
              </a:r>
              <a:r>
                <a:rPr lang="en-US" altLang="en-US" sz="1600" baseline="30000"/>
                <a:t>-</a:t>
              </a:r>
            </a:p>
          </p:txBody>
        </p:sp>
        <p:sp>
          <p:nvSpPr>
            <p:cNvPr id="49" name="TextBox 24">
              <a:extLst>
                <a:ext uri="{FF2B5EF4-FFF2-40B4-BE49-F238E27FC236}">
                  <a16:creationId xmlns:a16="http://schemas.microsoft.com/office/drawing/2014/main" id="{DD1A88FC-CBA2-4912-8CEB-1D675D7474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00763" y="3333750"/>
              <a:ext cx="34290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/>
                <a:t>e</a:t>
              </a:r>
              <a:r>
                <a:rPr lang="en-US" altLang="en-US" sz="1600" baseline="30000"/>
                <a:t>-</a:t>
              </a:r>
            </a:p>
          </p:txBody>
        </p:sp>
        <p:sp>
          <p:nvSpPr>
            <p:cNvPr id="50" name="Right Arrow 25">
              <a:extLst>
                <a:ext uri="{FF2B5EF4-FFF2-40B4-BE49-F238E27FC236}">
                  <a16:creationId xmlns:a16="http://schemas.microsoft.com/office/drawing/2014/main" id="{41FFCDE8-118B-46E2-8E78-B222AF27DE07}"/>
                </a:ext>
              </a:extLst>
            </p:cNvPr>
            <p:cNvSpPr/>
            <p:nvPr/>
          </p:nvSpPr>
          <p:spPr>
            <a:xfrm rot="16200000">
              <a:off x="3736182" y="3061493"/>
              <a:ext cx="723900" cy="36671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51" name="Right Arrow 26">
              <a:extLst>
                <a:ext uri="{FF2B5EF4-FFF2-40B4-BE49-F238E27FC236}">
                  <a16:creationId xmlns:a16="http://schemas.microsoft.com/office/drawing/2014/main" id="{F29AB5CC-FA41-4092-B8BF-00C3FF0F4240}"/>
                </a:ext>
              </a:extLst>
            </p:cNvPr>
            <p:cNvSpPr/>
            <p:nvPr/>
          </p:nvSpPr>
          <p:spPr>
            <a:xfrm rot="5400000">
              <a:off x="6115050" y="2484438"/>
              <a:ext cx="723900" cy="3683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69482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304" y="1309591"/>
            <a:ext cx="7296884" cy="1082348"/>
          </a:xfrm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latin typeface="+mn-lt"/>
              </a:rPr>
              <a:t>The Bayer Process (Karl Bayer, 1887)</a:t>
            </a:r>
          </a:p>
          <a:p>
            <a:pPr marL="0" indent="0">
              <a:lnSpc>
                <a:spcPct val="100000"/>
              </a:lnSpc>
              <a:buNone/>
            </a:pPr>
            <a:endParaRPr lang="en-US" b="1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" r="11134"/>
          <a:stretch/>
        </p:blipFill>
        <p:spPr>
          <a:xfrm>
            <a:off x="885811" y="3300613"/>
            <a:ext cx="1132217" cy="1045953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2152302" y="3747868"/>
            <a:ext cx="1717822" cy="317021"/>
          </a:xfrm>
          <a:prstGeom prst="rightArrow">
            <a:avLst/>
          </a:prstGeom>
          <a:solidFill>
            <a:schemeClr val="accent1">
              <a:lumMod val="75000"/>
              <a:alpha val="50000"/>
            </a:schemeClr>
          </a:solidFill>
          <a:ln>
            <a:solidFill>
              <a:schemeClr val="accent1">
                <a:shade val="50000"/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989" y="5696981"/>
            <a:ext cx="808517" cy="808517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7295755"/>
              </p:ext>
            </p:extLst>
          </p:nvPr>
        </p:nvGraphicFramePr>
        <p:xfrm>
          <a:off x="6080228" y="4264770"/>
          <a:ext cx="1892960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54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74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Element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Composition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</a:t>
                      </a:r>
                      <a:r>
                        <a:rPr lang="en-US" sz="10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0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30-60wt%</a:t>
                      </a:r>
                    </a:p>
                  </a:txBody>
                  <a:tcPr marL="40005" marR="40005" marT="22860" marB="2286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</a:t>
                      </a:r>
                      <a:r>
                        <a:rPr lang="en-US" sz="10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0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10-20wt%</a:t>
                      </a:r>
                    </a:p>
                  </a:txBody>
                  <a:tcPr marL="40005" marR="40005" marT="22860" marB="2286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SiO</a:t>
                      </a:r>
                      <a:r>
                        <a:rPr lang="en-US" sz="10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3-50wt%</a:t>
                      </a:r>
                    </a:p>
                  </a:txBody>
                  <a:tcPr marL="40005" marR="40005" marT="22860" marB="2286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US" sz="10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2-10wt%</a:t>
                      </a:r>
                    </a:p>
                  </a:txBody>
                  <a:tcPr marL="40005" marR="40005" marT="22860" marB="2286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2-8wt%</a:t>
                      </a:r>
                    </a:p>
                  </a:txBody>
                  <a:tcPr marL="40005" marR="40005" marT="22860" marB="2286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TiO</a:t>
                      </a:r>
                      <a:r>
                        <a:rPr lang="en-US" sz="10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trace-25wt%</a:t>
                      </a:r>
                    </a:p>
                  </a:txBody>
                  <a:tcPr marL="40005" marR="40005" marT="22860" marB="2286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0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K, Cr, V, Ni, Ba, Cu, Mn, Pb, Zn</a:t>
                      </a: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0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Sc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Traces</a:t>
                      </a:r>
                    </a:p>
                  </a:txBody>
                  <a:tcPr marL="40005" marR="40005" marT="22860" marB="2286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241619" y="3356885"/>
            <a:ext cx="1418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NaOH, 170 – 180 °C</a:t>
            </a:r>
          </a:p>
          <a:p>
            <a:pPr algn="ctr"/>
            <a:r>
              <a:rPr lang="en-US" sz="1200" dirty="0"/>
              <a:t>1 – 6 atm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691" y="4590229"/>
            <a:ext cx="811706" cy="54440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089729" y="3529882"/>
            <a:ext cx="1509916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Sodium aluminate</a:t>
            </a:r>
          </a:p>
          <a:p>
            <a:pPr algn="ctr"/>
            <a:r>
              <a:rPr lang="en-US" sz="1400" dirty="0"/>
              <a:t>Na</a:t>
            </a:r>
            <a:r>
              <a:rPr lang="en-US" sz="1400" baseline="30000" dirty="0"/>
              <a:t>+ </a:t>
            </a:r>
            <a:r>
              <a:rPr lang="en-US" sz="1400" dirty="0"/>
              <a:t>Al(OH)</a:t>
            </a:r>
            <a:r>
              <a:rPr lang="en-US" sz="1400" baseline="-25000" dirty="0"/>
              <a:t>4</a:t>
            </a:r>
            <a:r>
              <a:rPr lang="en-US" sz="1400" baseline="30000" dirty="0"/>
              <a:t>-</a:t>
            </a:r>
            <a:endParaRPr lang="en-US" sz="1400" dirty="0"/>
          </a:p>
        </p:txBody>
      </p:sp>
      <p:sp>
        <p:nvSpPr>
          <p:cNvPr id="14" name="Right Arrow 13"/>
          <p:cNvSpPr/>
          <p:nvPr/>
        </p:nvSpPr>
        <p:spPr>
          <a:xfrm rot="5400000">
            <a:off x="4790255" y="4165760"/>
            <a:ext cx="438961" cy="325533"/>
          </a:xfrm>
          <a:prstGeom prst="rightArrow">
            <a:avLst/>
          </a:prstGeom>
          <a:solidFill>
            <a:schemeClr val="accent1">
              <a:lumMod val="75000"/>
              <a:alpha val="50000"/>
            </a:schemeClr>
          </a:solidFill>
          <a:ln>
            <a:solidFill>
              <a:schemeClr val="accent1">
                <a:shade val="50000"/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5" name="Right Arrow 14"/>
          <p:cNvSpPr/>
          <p:nvPr/>
        </p:nvSpPr>
        <p:spPr>
          <a:xfrm rot="5400000">
            <a:off x="4792000" y="5240335"/>
            <a:ext cx="443982" cy="317021"/>
          </a:xfrm>
          <a:prstGeom prst="rightArrow">
            <a:avLst/>
          </a:prstGeom>
          <a:solidFill>
            <a:schemeClr val="accent1">
              <a:lumMod val="75000"/>
              <a:alpha val="50000"/>
            </a:schemeClr>
          </a:solidFill>
          <a:ln>
            <a:solidFill>
              <a:schemeClr val="accent1">
                <a:shade val="50000"/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6" name="TextBox 15"/>
          <p:cNvSpPr txBox="1"/>
          <p:nvPr/>
        </p:nvSpPr>
        <p:spPr>
          <a:xfrm>
            <a:off x="3890890" y="4137107"/>
            <a:ext cx="10039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Precipitation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01631" y="5309793"/>
            <a:ext cx="15807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Electrolytic Reduction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78047" y="3655205"/>
            <a:ext cx="846770" cy="30777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Red Mud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95305" y="4518280"/>
            <a:ext cx="837216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Alumina </a:t>
            </a:r>
          </a:p>
          <a:p>
            <a:pPr algn="ctr"/>
            <a:r>
              <a:rPr lang="en-US" sz="1200" dirty="0"/>
              <a:t>Al</a:t>
            </a:r>
            <a:r>
              <a:rPr lang="en-US" sz="1200" baseline="-25000" dirty="0"/>
              <a:t>2</a:t>
            </a:r>
            <a:r>
              <a:rPr lang="en-US" sz="1200" dirty="0"/>
              <a:t>O</a:t>
            </a:r>
            <a:r>
              <a:rPr lang="en-US" sz="1200" baseline="-25000" dirty="0"/>
              <a:t>3</a:t>
            </a:r>
          </a:p>
          <a:p>
            <a:pPr algn="ctr"/>
            <a:r>
              <a:rPr lang="en-US" sz="1200" dirty="0"/>
              <a:t>(~2 tonne)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07730" y="5818001"/>
            <a:ext cx="837216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Aluminum</a:t>
            </a:r>
          </a:p>
          <a:p>
            <a:pPr algn="ctr"/>
            <a:r>
              <a:rPr lang="en-US" sz="1200" dirty="0"/>
              <a:t>(~1 tonne)</a:t>
            </a:r>
            <a:endParaRPr lang="en-US" sz="1200" baseline="-25000" dirty="0"/>
          </a:p>
        </p:txBody>
      </p:sp>
      <p:sp>
        <p:nvSpPr>
          <p:cNvPr id="22" name="TextBox 21"/>
          <p:cNvSpPr txBox="1"/>
          <p:nvPr/>
        </p:nvSpPr>
        <p:spPr>
          <a:xfrm>
            <a:off x="958769" y="4360587"/>
            <a:ext cx="986296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Bauxites</a:t>
            </a:r>
          </a:p>
          <a:p>
            <a:pPr algn="ctr"/>
            <a:r>
              <a:rPr lang="en-US" sz="1200" dirty="0"/>
              <a:t>(4 – 5 tonne)</a:t>
            </a:r>
            <a:endParaRPr lang="en-US" sz="1200" baseline="-25000" dirty="0"/>
          </a:p>
        </p:txBody>
      </p:sp>
      <p:sp>
        <p:nvSpPr>
          <p:cNvPr id="24" name="Rectangle 23"/>
          <p:cNvSpPr/>
          <p:nvPr/>
        </p:nvSpPr>
        <p:spPr>
          <a:xfrm>
            <a:off x="634100" y="6493980"/>
            <a:ext cx="50583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Source: http://www.aluminiumleader.com/production/aluminum_production</a:t>
            </a:r>
          </a:p>
        </p:txBody>
      </p:sp>
      <p:sp>
        <p:nvSpPr>
          <p:cNvPr id="26" name="Plus 25"/>
          <p:cNvSpPr/>
          <p:nvPr/>
        </p:nvSpPr>
        <p:spPr>
          <a:xfrm>
            <a:off x="5821310" y="3607689"/>
            <a:ext cx="435077" cy="43507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8" name="TextBox 7"/>
          <p:cNvSpPr txBox="1"/>
          <p:nvPr/>
        </p:nvSpPr>
        <p:spPr>
          <a:xfrm>
            <a:off x="8213341" y="4548005"/>
            <a:ext cx="3238305" cy="1969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b="1" dirty="0"/>
              <a:t>Red mud </a:t>
            </a:r>
          </a:p>
          <a:p>
            <a:pPr marL="285750" indent="-285750">
              <a:lnSpc>
                <a:spcPct val="114000"/>
              </a:lnSpc>
              <a:buFontTx/>
              <a:buChar char="-"/>
            </a:pPr>
            <a:r>
              <a:rPr lang="en-US" dirty="0"/>
              <a:t>toxic sludge (highly basic </a:t>
            </a:r>
            <a:r>
              <a:rPr lang="en-US" b="1" dirty="0"/>
              <a:t>pH=14</a:t>
            </a:r>
            <a:r>
              <a:rPr lang="en-US" dirty="0"/>
              <a:t>)</a:t>
            </a:r>
          </a:p>
          <a:p>
            <a:pPr marL="285750" indent="-285750">
              <a:lnSpc>
                <a:spcPct val="114000"/>
              </a:lnSpc>
              <a:buFontTx/>
              <a:buChar char="-"/>
            </a:pPr>
            <a:r>
              <a:rPr lang="en-US" dirty="0"/>
              <a:t>byproduct of Bayer process</a:t>
            </a:r>
          </a:p>
          <a:p>
            <a:pPr marL="285750" indent="-285750">
              <a:lnSpc>
                <a:spcPct val="114000"/>
              </a:lnSpc>
              <a:buFontTx/>
              <a:buChar char="-"/>
            </a:pPr>
            <a:r>
              <a:rPr lang="en-US" dirty="0"/>
              <a:t>1 ton of Al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3</a:t>
            </a:r>
            <a:r>
              <a:rPr lang="en-US" dirty="0"/>
              <a:t> =&gt; 1/3 to 2 tons of red mud.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E773710-567B-48EA-8A1B-E8C069DE471D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" descr="Image result for red mu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586" y="2661033"/>
            <a:ext cx="2980312" cy="173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bayer_proces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66410" y="1808438"/>
            <a:ext cx="4211637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7969843" y="1418970"/>
            <a:ext cx="3734477" cy="1021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b="1" dirty="0"/>
              <a:t>Bayer Process: </a:t>
            </a:r>
            <a:r>
              <a:rPr lang="en-US" dirty="0"/>
              <a:t>industrial process that refines bauxite, raw aluminum ore, into aluminum oxide, or alumina.</a:t>
            </a:r>
          </a:p>
        </p:txBody>
      </p: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1739118" y="133560"/>
            <a:ext cx="8713763" cy="999697"/>
          </a:xfrm>
        </p:spPr>
        <p:txBody>
          <a:bodyPr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Example: Neutralization of Red Mud through generation of biofuels</a:t>
            </a:r>
          </a:p>
        </p:txBody>
      </p:sp>
    </p:spTree>
    <p:extLst>
      <p:ext uri="{BB962C8B-B14F-4D97-AF65-F5344CB8AC3E}">
        <p14:creationId xmlns:p14="http://schemas.microsoft.com/office/powerpoint/2010/main" val="15863160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404" y="240221"/>
            <a:ext cx="8259711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Red Mud: Pollution and Accidents</a:t>
            </a:r>
          </a:p>
        </p:txBody>
      </p:sp>
      <p:pic>
        <p:nvPicPr>
          <p:cNvPr id="4" name="Picture 2" descr="https://upload.wikimedia.org/wikipedia/commons/c/c2/Luftaufnahmen_Nordseekueste_2012-05-by-RaBoe-47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4"/>
          <a:stretch/>
        </p:blipFill>
        <p:spPr bwMode="auto">
          <a:xfrm>
            <a:off x="660160" y="1496402"/>
            <a:ext cx="2882593" cy="207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26785" y="3518226"/>
            <a:ext cx="13493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Stade, Germany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740816" y="3538491"/>
            <a:ext cx="18834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Kolontar</a:t>
            </a:r>
            <a:r>
              <a:rPr lang="en-US" sz="1400" dirty="0"/>
              <a:t>, Hungary</a:t>
            </a:r>
          </a:p>
        </p:txBody>
      </p:sp>
      <p:pic>
        <p:nvPicPr>
          <p:cNvPr id="3080" name="Picture 8" descr="http://cdn.theatlantic.com/static/infocus/sludge092811/s_s03_0801127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194"/>
          <a:stretch/>
        </p:blipFill>
        <p:spPr bwMode="auto">
          <a:xfrm>
            <a:off x="4397275" y="1496402"/>
            <a:ext cx="2880001" cy="207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Figure 1: Noranda Alumina plant at Gramercy located between Mississippi River and Manchac Swamp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64" b="4702"/>
          <a:stretch/>
        </p:blipFill>
        <p:spPr bwMode="auto">
          <a:xfrm>
            <a:off x="660161" y="4028037"/>
            <a:ext cx="2882593" cy="207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74178" y="6104044"/>
            <a:ext cx="3054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Noranda Alumina plant at Gramercy - located alongside the Mississippi River</a:t>
            </a:r>
          </a:p>
        </p:txBody>
      </p:sp>
      <p:pic>
        <p:nvPicPr>
          <p:cNvPr id="3086" name="Picture 14" descr="Disposal_India (1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684" y="4028037"/>
            <a:ext cx="2882592" cy="207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150739" y="6104044"/>
            <a:ext cx="15215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/>
              <a:t>Damandjodi</a:t>
            </a:r>
            <a:r>
              <a:rPr lang="en-US" sz="1400" dirty="0"/>
              <a:t>, India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4838" y="1111357"/>
            <a:ext cx="3813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red mud is kept in reservoirs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955B9D7-13BF-4D82-9250-5B50DC5D4803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ight Arrow 7"/>
          <p:cNvSpPr/>
          <p:nvPr/>
        </p:nvSpPr>
        <p:spPr>
          <a:xfrm>
            <a:off x="7306084" y="2477974"/>
            <a:ext cx="314732" cy="3637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620817" y="1742838"/>
            <a:ext cx="4153842" cy="41796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fr-CA" dirty="0"/>
              <a:t>Oct. 4, 2010: A </a:t>
            </a:r>
            <a:r>
              <a:rPr lang="fr-CA" dirty="0" err="1"/>
              <a:t>hungarian</a:t>
            </a:r>
            <a:r>
              <a:rPr lang="fr-CA" dirty="0"/>
              <a:t> village, </a:t>
            </a:r>
            <a:r>
              <a:rPr lang="fr-CA" dirty="0" err="1"/>
              <a:t>Kolontar</a:t>
            </a:r>
            <a:r>
              <a:rPr lang="fr-CA" dirty="0"/>
              <a:t>, </a:t>
            </a:r>
            <a:r>
              <a:rPr lang="fr-CA" dirty="0" err="1"/>
              <a:t>is</a:t>
            </a:r>
            <a:r>
              <a:rPr lang="fr-CA" dirty="0"/>
              <a:t> </a:t>
            </a:r>
            <a:r>
              <a:rPr lang="fr-CA" dirty="0" err="1"/>
              <a:t>flooded</a:t>
            </a:r>
            <a:r>
              <a:rPr lang="fr-CA" dirty="0"/>
              <a:t> with </a:t>
            </a:r>
            <a:r>
              <a:rPr lang="fr-CA" dirty="0" err="1"/>
              <a:t>toxic</a:t>
            </a:r>
            <a:r>
              <a:rPr lang="fr-CA" dirty="0"/>
              <a:t> </a:t>
            </a:r>
            <a:r>
              <a:rPr lang="fr-CA" dirty="0" err="1"/>
              <a:t>red</a:t>
            </a:r>
            <a:r>
              <a:rPr lang="fr-CA" dirty="0"/>
              <a:t> </a:t>
            </a:r>
            <a:r>
              <a:rPr lang="fr-CA" dirty="0" err="1"/>
              <a:t>mud</a:t>
            </a:r>
            <a:r>
              <a:rPr lang="fr-CA" dirty="0"/>
              <a:t>.</a:t>
            </a:r>
          </a:p>
          <a:p>
            <a:pPr marL="285750" indent="-285750">
              <a:lnSpc>
                <a:spcPct val="114000"/>
              </a:lnSpc>
              <a:buFontTx/>
              <a:buChar char="-"/>
            </a:pPr>
            <a:r>
              <a:rPr lang="en-US" dirty="0"/>
              <a:t>one million cubic </a:t>
            </a:r>
            <a:r>
              <a:rPr lang="en-US" dirty="0" err="1"/>
              <a:t>metres</a:t>
            </a:r>
            <a:r>
              <a:rPr lang="en-US" dirty="0"/>
              <a:t> of red mud</a:t>
            </a:r>
          </a:p>
          <a:p>
            <a:pPr marL="285750" indent="-285750">
              <a:lnSpc>
                <a:spcPct val="114000"/>
              </a:lnSpc>
              <a:buFontTx/>
              <a:buChar char="-"/>
            </a:pPr>
            <a:r>
              <a:rPr lang="en-US" dirty="0"/>
              <a:t>Ten people died, and 150 people were injured</a:t>
            </a:r>
          </a:p>
          <a:p>
            <a:pPr marL="285750" indent="-285750">
              <a:lnSpc>
                <a:spcPct val="114000"/>
              </a:lnSpc>
              <a:buFontTx/>
              <a:buChar char="-"/>
            </a:pPr>
            <a:r>
              <a:rPr lang="en-US" dirty="0"/>
              <a:t>About 40 square </a:t>
            </a:r>
            <a:r>
              <a:rPr lang="en-US" dirty="0" err="1"/>
              <a:t>kilometres</a:t>
            </a:r>
            <a:r>
              <a:rPr lang="en-US" dirty="0"/>
              <a:t> (15 </a:t>
            </a:r>
            <a:r>
              <a:rPr lang="en-US" dirty="0" err="1"/>
              <a:t>sq</a:t>
            </a:r>
            <a:r>
              <a:rPr lang="en-US" dirty="0"/>
              <a:t> mi) of land affected </a:t>
            </a:r>
          </a:p>
          <a:p>
            <a:pPr marL="285750" indent="-285750">
              <a:lnSpc>
                <a:spcPct val="114000"/>
              </a:lnSpc>
              <a:buFontTx/>
              <a:buChar char="-"/>
            </a:pPr>
            <a:r>
              <a:rPr lang="en-US" dirty="0"/>
              <a:t>3 days later the spill reached the </a:t>
            </a:r>
            <a:r>
              <a:rPr lang="en-US" dirty="0" err="1"/>
              <a:t>Danude</a:t>
            </a:r>
            <a:endParaRPr lang="en-US" dirty="0"/>
          </a:p>
          <a:p>
            <a:pPr marL="285750" indent="-285750">
              <a:lnSpc>
                <a:spcPct val="114000"/>
              </a:lnSpc>
              <a:buFontTx/>
              <a:buChar char="-"/>
            </a:pPr>
            <a:r>
              <a:rPr lang="en-US" dirty="0"/>
              <a:t>The base is strong enough to kill plant and animal life, and to cause burns and damage to airways if the fumes are breathed.</a:t>
            </a:r>
          </a:p>
        </p:txBody>
      </p:sp>
    </p:spTree>
    <p:extLst>
      <p:ext uri="{BB962C8B-B14F-4D97-AF65-F5344CB8AC3E}">
        <p14:creationId xmlns:p14="http://schemas.microsoft.com/office/powerpoint/2010/main" val="3632021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9118" y="133560"/>
            <a:ext cx="8713763" cy="999697"/>
          </a:xfrm>
        </p:spPr>
        <p:txBody>
          <a:bodyPr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Example: Neutralization of Red Mud through generation of biofuels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6126" y="1323659"/>
            <a:ext cx="9818782" cy="1829540"/>
          </a:xfrm>
        </p:spPr>
        <p:txBody>
          <a:bodyPr wrap="square">
            <a:spAutoFit/>
          </a:bodyPr>
          <a:lstStyle/>
          <a:p>
            <a:pPr marL="0" indent="0">
              <a:lnSpc>
                <a:spcPct val="114000"/>
              </a:lnSpc>
              <a:buNone/>
            </a:pPr>
            <a:r>
              <a:rPr lang="en-US" b="1" dirty="0">
                <a:latin typeface="+mn-lt"/>
              </a:rPr>
              <a:t>Pyrolysis of biomass</a:t>
            </a:r>
          </a:p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endParaRPr lang="en-US" sz="1000" b="1" dirty="0"/>
          </a:p>
          <a:p>
            <a:pPr marL="0" indent="0">
              <a:lnSpc>
                <a:spcPct val="114000"/>
              </a:lnSpc>
              <a:buNone/>
            </a:pPr>
            <a:r>
              <a:rPr lang="en-US" sz="2000" dirty="0"/>
              <a:t>Pyrolysis of biomass (500°C) affords a mixture of solid, liquid and gas carbonaceous materials</a:t>
            </a:r>
          </a:p>
          <a:p>
            <a:pPr marL="0" indent="0">
              <a:lnSpc>
                <a:spcPct val="114000"/>
              </a:lnSpc>
              <a:buNone/>
            </a:pPr>
            <a:endParaRPr lang="en-US" b="1" dirty="0">
              <a:latin typeface="+mn-lt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E773710-567B-48EA-8A1B-E8C069DE471D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8162495" y="1489310"/>
            <a:ext cx="3411676" cy="3901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b="1" dirty="0"/>
              <a:t>See class on renewable feedstock</a:t>
            </a:r>
            <a:endParaRPr lang="en-US" dirty="0"/>
          </a:p>
        </p:txBody>
      </p:sp>
      <p:pic>
        <p:nvPicPr>
          <p:cNvPr id="29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6077" y="5401390"/>
            <a:ext cx="1719263" cy="113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3" descr="biopact_bio-oil_samp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4677" y="3271094"/>
            <a:ext cx="1189038" cy="203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6378677" y="2656731"/>
            <a:ext cx="21336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Century Schoolbook" pitchFamily="18" charset="0"/>
              </a:rPr>
              <a:t>Gas (10-20 %)</a:t>
            </a:r>
          </a:p>
          <a:p>
            <a:pPr>
              <a:spcBef>
                <a:spcPts val="600"/>
              </a:spcBef>
            </a:pPr>
            <a:r>
              <a:rPr lang="en-US" b="1" dirty="0">
                <a:solidFill>
                  <a:srgbClr val="FF0000"/>
                </a:solidFill>
                <a:latin typeface="Century Schoolbook" pitchFamily="18" charset="0"/>
                <a:cs typeface="Arial" charset="0"/>
              </a:rPr>
              <a:t>→ </a:t>
            </a:r>
            <a:r>
              <a:rPr lang="en-US" b="1" dirty="0">
                <a:solidFill>
                  <a:srgbClr val="FF0000"/>
                </a:solidFill>
                <a:latin typeface="Century Schoolbook" pitchFamily="18" charset="0"/>
              </a:rPr>
              <a:t>Energy</a:t>
            </a:r>
          </a:p>
          <a:p>
            <a:pPr>
              <a:spcBef>
                <a:spcPct val="50000"/>
              </a:spcBef>
            </a:pPr>
            <a:endParaRPr lang="en-US" b="1" dirty="0">
              <a:solidFill>
                <a:schemeClr val="hlink"/>
              </a:solidFill>
            </a:endParaRPr>
          </a:p>
        </p:txBody>
      </p:sp>
      <p:sp>
        <p:nvSpPr>
          <p:cNvPr id="32" name="Text Box 15"/>
          <p:cNvSpPr txBox="1">
            <a:spLocks noChangeArrowheads="1"/>
          </p:cNvSpPr>
          <p:nvPr/>
        </p:nvSpPr>
        <p:spPr bwMode="auto">
          <a:xfrm>
            <a:off x="4729264" y="2666515"/>
            <a:ext cx="1439863" cy="3667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CO/H</a:t>
            </a:r>
            <a:r>
              <a:rPr lang="en-US" baseline="-25000" dirty="0"/>
              <a:t>2</a:t>
            </a:r>
            <a:r>
              <a:rPr lang="en-US" dirty="0"/>
              <a:t>/CO</a:t>
            </a:r>
            <a:r>
              <a:rPr lang="en-US" baseline="-25000" dirty="0"/>
              <a:t>2</a:t>
            </a:r>
            <a:endParaRPr lang="en-US" dirty="0"/>
          </a:p>
        </p:txBody>
      </p:sp>
      <p:pic>
        <p:nvPicPr>
          <p:cNvPr id="3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877" y="301868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ight Arrow 33"/>
          <p:cNvSpPr/>
          <p:nvPr/>
        </p:nvSpPr>
        <p:spPr>
          <a:xfrm>
            <a:off x="3711677" y="3933080"/>
            <a:ext cx="914400" cy="685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378677" y="5628531"/>
            <a:ext cx="2895600" cy="7794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latin typeface="Century Schoolbook" pitchFamily="18" charset="0"/>
              </a:rPr>
              <a:t>Bio-coal (15-20 %)</a:t>
            </a:r>
          </a:p>
          <a:p>
            <a:pPr>
              <a:spcBef>
                <a:spcPct val="50000"/>
              </a:spcBef>
            </a:pPr>
            <a:r>
              <a:rPr lang="en-US" b="1">
                <a:latin typeface="Century Schoolbook" pitchFamily="18" charset="0"/>
              </a:rPr>
              <a:t>→ Soil improvement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378677" y="3848944"/>
            <a:ext cx="2895600" cy="7794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hlink"/>
                </a:solidFill>
                <a:latin typeface="Century Schoolbook" pitchFamily="18" charset="0"/>
              </a:rPr>
              <a:t>Bio-crude (60-75%)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hlink"/>
                </a:solidFill>
                <a:latin typeface="Century Schoolbook" pitchFamily="18" charset="0"/>
                <a:cs typeface="Arial" charset="0"/>
              </a:rPr>
              <a:t>→ </a:t>
            </a:r>
            <a:r>
              <a:rPr lang="en-US" b="1" dirty="0">
                <a:solidFill>
                  <a:schemeClr val="hlink"/>
                </a:solidFill>
                <a:latin typeface="Century Schoolbook" pitchFamily="18" charset="0"/>
              </a:rPr>
              <a:t>Fuel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635477" y="3399680"/>
            <a:ext cx="914400" cy="381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/>
              <a:t>500°C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795175" y="3649290"/>
            <a:ext cx="2654710" cy="139149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en-US" dirty="0"/>
              <a:t>Further treatments are needed for fuel production =&gt; highly acidic (</a:t>
            </a:r>
            <a:r>
              <a:rPr lang="en-US" b="1" dirty="0"/>
              <a:t>pH 2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021332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5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835746" y="1338483"/>
            <a:ext cx="10746653" cy="4873625"/>
          </a:xfrm>
        </p:spPr>
        <p:txBody>
          <a:bodyPr/>
          <a:lstStyle/>
          <a:p>
            <a:pPr marL="0" indent="0">
              <a:lnSpc>
                <a:spcPct val="114000"/>
              </a:lnSpc>
              <a:buNone/>
            </a:pPr>
            <a:r>
              <a:rPr lang="fr-CA" sz="2400" dirty="0"/>
              <a:t>Prof. Marcel Schlaf, </a:t>
            </a:r>
            <a:r>
              <a:rPr lang="fr-CA" sz="2400" dirty="0" err="1"/>
              <a:t>University</a:t>
            </a:r>
            <a:r>
              <a:rPr lang="fr-CA" sz="2400" dirty="0"/>
              <a:t> of Guelph mixed the </a:t>
            </a:r>
            <a:r>
              <a:rPr lang="fr-CA" sz="2400" dirty="0" err="1"/>
              <a:t>two</a:t>
            </a:r>
            <a:r>
              <a:rPr lang="fr-CA" sz="2400" dirty="0"/>
              <a:t> </a:t>
            </a:r>
            <a:r>
              <a:rPr lang="fr-CA" sz="2400" dirty="0" err="1"/>
              <a:t>waste</a:t>
            </a:r>
            <a:r>
              <a:rPr lang="fr-CA" sz="2400" dirty="0"/>
              <a:t> </a:t>
            </a:r>
            <a:r>
              <a:rPr lang="fr-CA" sz="2400" dirty="0" err="1"/>
              <a:t>streams</a:t>
            </a:r>
            <a:endParaRPr lang="fr-CA" sz="2400" dirty="0"/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fr-CA" sz="2000" dirty="0" err="1"/>
              <a:t>Neutralization</a:t>
            </a:r>
            <a:r>
              <a:rPr lang="fr-CA" sz="2000" dirty="0"/>
              <a:t> </a:t>
            </a:r>
            <a:r>
              <a:rPr lang="fr-CA" sz="2000" dirty="0" err="1"/>
              <a:t>takes</a:t>
            </a:r>
            <a:r>
              <a:rPr lang="fr-CA" sz="2000" dirty="0"/>
              <a:t> place by </a:t>
            </a:r>
            <a:r>
              <a:rPr lang="fr-CA" sz="2000" dirty="0" err="1"/>
              <a:t>mixing</a:t>
            </a:r>
            <a:r>
              <a:rPr lang="fr-CA" sz="2000" dirty="0"/>
              <a:t> the </a:t>
            </a:r>
            <a:r>
              <a:rPr lang="fr-CA" sz="2000" dirty="0" err="1"/>
              <a:t>waste</a:t>
            </a:r>
            <a:r>
              <a:rPr lang="fr-CA" sz="2000" dirty="0"/>
              <a:t> </a:t>
            </a:r>
            <a:r>
              <a:rPr lang="fr-CA" sz="2000" dirty="0" err="1"/>
              <a:t>streams</a:t>
            </a:r>
            <a:r>
              <a:rPr lang="fr-CA" sz="2000" dirty="0"/>
              <a:t> </a:t>
            </a:r>
            <a:r>
              <a:rPr lang="fr-CA" sz="2000" dirty="0" err="1"/>
              <a:t>together</a:t>
            </a:r>
            <a:endParaRPr lang="fr-CA" sz="2000" dirty="0"/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fr-CA" sz="2000" dirty="0" err="1"/>
              <a:t>Metals</a:t>
            </a:r>
            <a:r>
              <a:rPr lang="fr-CA" sz="2000" dirty="0"/>
              <a:t> </a:t>
            </a:r>
            <a:r>
              <a:rPr lang="fr-CA" sz="2000" dirty="0" err="1"/>
              <a:t>present</a:t>
            </a:r>
            <a:r>
              <a:rPr lang="fr-CA" sz="2000" dirty="0"/>
              <a:t> in the </a:t>
            </a:r>
            <a:r>
              <a:rPr lang="fr-CA" sz="2000" dirty="0" err="1"/>
              <a:t>red</a:t>
            </a:r>
            <a:r>
              <a:rPr lang="fr-CA" sz="2000" dirty="0"/>
              <a:t> </a:t>
            </a:r>
            <a:r>
              <a:rPr lang="fr-CA" sz="2000" dirty="0" err="1"/>
              <a:t>mud</a:t>
            </a:r>
            <a:r>
              <a:rPr lang="fr-CA" sz="2000" dirty="0"/>
              <a:t> </a:t>
            </a:r>
            <a:r>
              <a:rPr lang="fr-CA" sz="2000" dirty="0" err="1"/>
              <a:t>catalyze</a:t>
            </a:r>
            <a:r>
              <a:rPr lang="fr-CA" sz="2000" dirty="0"/>
              <a:t> the </a:t>
            </a:r>
            <a:r>
              <a:rPr lang="fr-CA" sz="2000" dirty="0" err="1"/>
              <a:t>reduction</a:t>
            </a:r>
            <a:r>
              <a:rPr lang="fr-CA" sz="2000" dirty="0"/>
              <a:t> of the </a:t>
            </a:r>
            <a:r>
              <a:rPr lang="fr-CA" sz="2000" dirty="0" err="1"/>
              <a:t>biofuels</a:t>
            </a:r>
            <a:r>
              <a:rPr lang="fr-CA" sz="2000" dirty="0"/>
              <a:t> to </a:t>
            </a:r>
            <a:r>
              <a:rPr lang="fr-CA" sz="2000" dirty="0" err="1"/>
              <a:t>obtain</a:t>
            </a:r>
            <a:r>
              <a:rPr lang="fr-CA" sz="2000" dirty="0"/>
              <a:t> </a:t>
            </a:r>
            <a:r>
              <a:rPr lang="fr-CA" sz="2000" dirty="0" err="1"/>
              <a:t>higher</a:t>
            </a:r>
            <a:r>
              <a:rPr lang="fr-CA" sz="2000" dirty="0"/>
              <a:t> </a:t>
            </a:r>
            <a:r>
              <a:rPr lang="fr-CA" sz="2000" dirty="0" err="1"/>
              <a:t>quality</a:t>
            </a:r>
            <a:r>
              <a:rPr lang="fr-CA" sz="2000" dirty="0"/>
              <a:t> fuel</a:t>
            </a:r>
          </a:p>
          <a:p>
            <a:pPr lvl="2" eaLnBrk="1" hangingPunct="1">
              <a:lnSpc>
                <a:spcPct val="114000"/>
              </a:lnSpc>
            </a:pPr>
            <a:endParaRPr lang="fr-CA" dirty="0"/>
          </a:p>
          <a:p>
            <a:pPr lvl="2" eaLnBrk="1" hangingPunct="1">
              <a:lnSpc>
                <a:spcPct val="114000"/>
              </a:lnSpc>
            </a:pPr>
            <a:endParaRPr lang="fr-CA" dirty="0"/>
          </a:p>
        </p:txBody>
      </p:sp>
      <p:pic>
        <p:nvPicPr>
          <p:cNvPr id="120836" name="Picture 13" descr="biopact_bio-oil_samp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4902" y="2642419"/>
            <a:ext cx="1189038" cy="203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7" name="Picture 3" descr="P6220045"/>
          <p:cNvPicPr>
            <a:picLocks noChangeAspect="1" noChangeArrowheads="1"/>
          </p:cNvPicPr>
          <p:nvPr/>
        </p:nvPicPr>
        <p:blipFill>
          <a:blip r:embed="rId4" cstate="print"/>
          <a:srcRect l="7407" t="19281" r="46297" b="24652"/>
          <a:stretch>
            <a:fillRect/>
          </a:stretch>
        </p:blipFill>
        <p:spPr bwMode="auto">
          <a:xfrm>
            <a:off x="3292576" y="2642419"/>
            <a:ext cx="2149052" cy="203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8" name="Picture 3" descr="P6220045"/>
          <p:cNvPicPr>
            <a:picLocks noChangeAspect="1" noChangeArrowheads="1"/>
          </p:cNvPicPr>
          <p:nvPr/>
        </p:nvPicPr>
        <p:blipFill>
          <a:blip r:embed="rId5" cstate="print"/>
          <a:srcRect l="51852" t="19281" r="4974" b="24652"/>
          <a:stretch>
            <a:fillRect/>
          </a:stretch>
        </p:blipFill>
        <p:spPr bwMode="auto">
          <a:xfrm>
            <a:off x="9573213" y="2597816"/>
            <a:ext cx="2215483" cy="2134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Plus 20"/>
          <p:cNvSpPr/>
          <p:nvPr/>
        </p:nvSpPr>
        <p:spPr>
          <a:xfrm>
            <a:off x="2317953" y="3460955"/>
            <a:ext cx="914400" cy="9144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5608638" y="3571567"/>
            <a:ext cx="1051626" cy="685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20841" name="Picture 10" descr="C:\Users\Audrey Moores\AppData\Local\Microsoft\Windows\Temporary Internet Files\Content.IE5\5ILAVHPR\MC900155503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8400" y="3796707"/>
            <a:ext cx="2566988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Plus 25"/>
          <p:cNvSpPr/>
          <p:nvPr/>
        </p:nvSpPr>
        <p:spPr>
          <a:xfrm>
            <a:off x="8472488" y="3460955"/>
            <a:ext cx="838200" cy="8382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00664" y="4753898"/>
            <a:ext cx="20574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chemeClr val="hlink"/>
                </a:solidFill>
                <a:latin typeface="Century Schoolbook" pitchFamily="18" charset="0"/>
              </a:rPr>
              <a:t>Bio-crude: </a:t>
            </a:r>
            <a:r>
              <a:rPr lang="en-US" b="1" dirty="0" err="1">
                <a:solidFill>
                  <a:schemeClr val="hlink"/>
                </a:solidFill>
                <a:latin typeface="Century Schoolbook" pitchFamily="18" charset="0"/>
              </a:rPr>
              <a:t>biowaste</a:t>
            </a:r>
            <a:endParaRPr lang="en-US" b="1" dirty="0">
              <a:solidFill>
                <a:schemeClr val="hlink"/>
              </a:solidFill>
              <a:latin typeface="Century Schoolbook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301178" y="4758879"/>
            <a:ext cx="2133600" cy="6413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Century Schoolbook" pitchFamily="18" charset="0"/>
              </a:rPr>
              <a:t>Red mud: industrial waste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435371" y="5047566"/>
            <a:ext cx="1219200" cy="3667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3F75"/>
                </a:solidFill>
                <a:latin typeface="Century Schoolbook" pitchFamily="18" charset="0"/>
              </a:rPr>
              <a:t>Fuel</a:t>
            </a:r>
            <a:r>
              <a:rPr lang="en-US" b="1" dirty="0">
                <a:solidFill>
                  <a:srgbClr val="FF0000"/>
                </a:solidFill>
                <a:latin typeface="Century Schoolbook" pitchFamily="18" charset="0"/>
              </a:rPr>
              <a:t> </a:t>
            </a:r>
          </a:p>
        </p:txBody>
      </p:sp>
      <p:sp>
        <p:nvSpPr>
          <p:cNvPr id="120846" name="Text Box 5"/>
          <p:cNvSpPr txBox="1">
            <a:spLocks noChangeArrowheads="1"/>
          </p:cNvSpPr>
          <p:nvPr/>
        </p:nvSpPr>
        <p:spPr bwMode="auto">
          <a:xfrm>
            <a:off x="2514601" y="6605252"/>
            <a:ext cx="71278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/>
              <a:t>Karimi, E.; Gomez, A.; Kycia, S. W.; Schlaf, M. </a:t>
            </a:r>
            <a:r>
              <a:rPr lang="en-US" sz="1200" i="1"/>
              <a:t>Energy &amp; Fuels</a:t>
            </a:r>
            <a:r>
              <a:rPr lang="en-US" sz="1200"/>
              <a:t> </a:t>
            </a:r>
            <a:r>
              <a:rPr lang="en-US" sz="1200" b="1"/>
              <a:t>2010</a:t>
            </a:r>
            <a:r>
              <a:rPr lang="en-US" sz="1200"/>
              <a:t>, </a:t>
            </a:r>
            <a:r>
              <a:rPr lang="en-US" sz="1200" i="1"/>
              <a:t>24</a:t>
            </a:r>
            <a:r>
              <a:rPr lang="en-US" sz="1200"/>
              <a:t>, 2747.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873494" y="4889337"/>
            <a:ext cx="1905000" cy="1465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latin typeface="Century Schoolbook" pitchFamily="18" charset="0"/>
              </a:rPr>
              <a:t>Neutral, magnetic powder could be used to make cement.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60551" y="5419381"/>
            <a:ext cx="1214617" cy="634155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pH 2</a:t>
            </a:r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3752065" y="5416271"/>
            <a:ext cx="1214617" cy="634155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pH 14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808405" y="3080082"/>
            <a:ext cx="439995" cy="3992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</a:t>
            </a:r>
            <a:r>
              <a:rPr lang="en-US" baseline="-25000" dirty="0"/>
              <a:t>2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05583" y="6096003"/>
            <a:ext cx="20574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chemeClr val="hlink"/>
                </a:solidFill>
                <a:latin typeface="Century Schoolbook" pitchFamily="18" charset="0"/>
              </a:rPr>
              <a:t>C source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979174" y="6050549"/>
            <a:ext cx="27137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Century Schoolbook" pitchFamily="18" charset="0"/>
              </a:rPr>
              <a:t>Source of metals for catalytic reduction 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1739118" y="133560"/>
            <a:ext cx="8713763" cy="999697"/>
          </a:xfrm>
        </p:spPr>
        <p:txBody>
          <a:bodyPr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Example: Neutralization of Red Mud through generation of biofuels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E773710-567B-48EA-8A1B-E8C069DE471D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03786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5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026942" y="1497760"/>
            <a:ext cx="8146555" cy="4770620"/>
          </a:xfrm>
        </p:spPr>
        <p:txBody>
          <a:bodyPr/>
          <a:lstStyle/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en-CA" sz="1800" dirty="0"/>
              <a:t>Robin Rogers and </a:t>
            </a:r>
            <a:r>
              <a:rPr lang="en-US" sz="1800" dirty="0"/>
              <a:t>Mari </a:t>
            </a:r>
            <a:r>
              <a:rPr lang="en-US" sz="1800" dirty="0" err="1"/>
              <a:t>Signum</a:t>
            </a:r>
            <a:r>
              <a:rPr lang="en-US" sz="1800" dirty="0"/>
              <a:t> Mid-Atlantic, LLC, are commercializing a safe, environmentally friendly, low energy-demanding and overall less costly process to produce chitin from seafood waste. Chitin is used in a variety of applications, such as food processing, biodegradable plastics and biomedical applications. This zero-discharge process produces a very high-grade and pure chitin, making use of and monetizing this seafood processing waste. </a:t>
            </a:r>
          </a:p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endParaRPr lang="en-CA" dirty="0"/>
          </a:p>
          <a:p>
            <a:pPr lvl="2" eaLnBrk="1" hangingPunct="1">
              <a:lnSpc>
                <a:spcPct val="114000"/>
              </a:lnSpc>
              <a:spcBef>
                <a:spcPts val="0"/>
              </a:spcBef>
            </a:pPr>
            <a:endParaRPr lang="en-CA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1307690" y="362821"/>
            <a:ext cx="9350478" cy="541174"/>
          </a:xfrm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Example: Extracting chitin with an ionic liquid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E773710-567B-48EA-8A1B-E8C069DE471D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006" y="2206014"/>
            <a:ext cx="2998840" cy="200172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080091" y="4232581"/>
            <a:ext cx="30037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Dr. Connelly (ACS), Robin Rogers, Julia Shamshina and John Keyes (awardees)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736" y="170016"/>
            <a:ext cx="1569110" cy="18161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658" y="6325765"/>
            <a:ext cx="120346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https://communities.acs.org/community/science/sustainability/green-chemistry-nexus-blog/blog/2018/10/18/american-chemical-society-announces-2018-green-chemistry-challenge-award-winners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639" y="4685461"/>
            <a:ext cx="2123728" cy="1253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717" y="4246680"/>
            <a:ext cx="1018241" cy="1018241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416107" y="5949832"/>
            <a:ext cx="1682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chitin</a:t>
            </a:r>
          </a:p>
        </p:txBody>
      </p:sp>
      <p:grpSp>
        <p:nvGrpSpPr>
          <p:cNvPr id="34" name="Chemistry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2638945" y="4516810"/>
            <a:ext cx="1136642" cy="1392770"/>
            <a:chOff x="2010927" y="2232917"/>
            <a:chExt cx="2370877" cy="2905125"/>
          </a:xfrm>
          <a:solidFill>
            <a:srgbClr val="FFC000"/>
          </a:solidFill>
        </p:grpSpPr>
        <p:sp>
          <p:nvSpPr>
            <p:cNvPr id="35" name="Freeform: Shape 1808"/>
            <p:cNvSpPr>
              <a:spLocks/>
            </p:cNvSpPr>
            <p:nvPr/>
          </p:nvSpPr>
          <p:spPr bwMode="auto">
            <a:xfrm>
              <a:off x="2010927" y="2232917"/>
              <a:ext cx="2370877" cy="2905125"/>
            </a:xfrm>
            <a:custGeom>
              <a:avLst/>
              <a:gdLst>
                <a:gd name="connsiteX0" fmla="*/ 882676 w 2370877"/>
                <a:gd name="connsiteY0" fmla="*/ 76200 h 2905125"/>
                <a:gd name="connsiteX1" fmla="*/ 844152 w 2370877"/>
                <a:gd name="connsiteY1" fmla="*/ 115523 h 2905125"/>
                <a:gd name="connsiteX2" fmla="*/ 844152 w 2370877"/>
                <a:gd name="connsiteY2" fmla="*/ 157974 h 2905125"/>
                <a:gd name="connsiteX3" fmla="*/ 882676 w 2370877"/>
                <a:gd name="connsiteY3" fmla="*/ 196850 h 2905125"/>
                <a:gd name="connsiteX4" fmla="*/ 896540 w 2370877"/>
                <a:gd name="connsiteY4" fmla="*/ 196850 h 2905125"/>
                <a:gd name="connsiteX5" fmla="*/ 896540 w 2370877"/>
                <a:gd name="connsiteY5" fmla="*/ 1173827 h 2905125"/>
                <a:gd name="connsiteX6" fmla="*/ 879957 w 2370877"/>
                <a:gd name="connsiteY6" fmla="*/ 1200487 h 2905125"/>
                <a:gd name="connsiteX7" fmla="*/ 841527 w 2370877"/>
                <a:gd name="connsiteY7" fmla="*/ 1274296 h 2905125"/>
                <a:gd name="connsiteX8" fmla="*/ 204640 w 2370877"/>
                <a:gd name="connsiteY8" fmla="*/ 2454129 h 2905125"/>
                <a:gd name="connsiteX9" fmla="*/ 407205 w 2370877"/>
                <a:gd name="connsiteY9" fmla="*/ 2797175 h 2905125"/>
                <a:gd name="connsiteX10" fmla="*/ 1962712 w 2370877"/>
                <a:gd name="connsiteY10" fmla="*/ 2797175 h 2905125"/>
                <a:gd name="connsiteX11" fmla="*/ 2165277 w 2370877"/>
                <a:gd name="connsiteY11" fmla="*/ 2454129 h 2905125"/>
                <a:gd name="connsiteX12" fmla="*/ 1528391 w 2370877"/>
                <a:gd name="connsiteY12" fmla="*/ 1274296 h 2905125"/>
                <a:gd name="connsiteX13" fmla="*/ 1489961 w 2370877"/>
                <a:gd name="connsiteY13" fmla="*/ 1200487 h 2905125"/>
                <a:gd name="connsiteX14" fmla="*/ 1474390 w 2370877"/>
                <a:gd name="connsiteY14" fmla="*/ 1175456 h 2905125"/>
                <a:gd name="connsiteX15" fmla="*/ 1474390 w 2370877"/>
                <a:gd name="connsiteY15" fmla="*/ 196850 h 2905125"/>
                <a:gd name="connsiteX16" fmla="*/ 1486223 w 2370877"/>
                <a:gd name="connsiteY16" fmla="*/ 196850 h 2905125"/>
                <a:gd name="connsiteX17" fmla="*/ 1525190 w 2370877"/>
                <a:gd name="connsiteY17" fmla="*/ 157974 h 2905125"/>
                <a:gd name="connsiteX18" fmla="*/ 1525190 w 2370877"/>
                <a:gd name="connsiteY18" fmla="*/ 115523 h 2905125"/>
                <a:gd name="connsiteX19" fmla="*/ 1486223 w 2370877"/>
                <a:gd name="connsiteY19" fmla="*/ 76200 h 2905125"/>
                <a:gd name="connsiteX20" fmla="*/ 845347 w 2370877"/>
                <a:gd name="connsiteY20" fmla="*/ 0 h 2905125"/>
                <a:gd name="connsiteX21" fmla="*/ 1524961 w 2370877"/>
                <a:gd name="connsiteY21" fmla="*/ 0 h 2905125"/>
                <a:gd name="connsiteX22" fmla="*/ 1615163 w 2370877"/>
                <a:gd name="connsiteY22" fmla="*/ 108156 h 2905125"/>
                <a:gd name="connsiteX23" fmla="*/ 1615163 w 2370877"/>
                <a:gd name="connsiteY23" fmla="*/ 151152 h 2905125"/>
                <a:gd name="connsiteX24" fmla="*/ 1565198 w 2370877"/>
                <a:gd name="connsiteY24" fmla="*/ 231825 h 2905125"/>
                <a:gd name="connsiteX25" fmla="*/ 1566082 w 2370877"/>
                <a:gd name="connsiteY25" fmla="*/ 249555 h 2905125"/>
                <a:gd name="connsiteX26" fmla="*/ 1566082 w 2370877"/>
                <a:gd name="connsiteY26" fmla="*/ 1101944 h 2905125"/>
                <a:gd name="connsiteX27" fmla="*/ 1606320 w 2370877"/>
                <a:gd name="connsiteY27" fmla="*/ 1179515 h 2905125"/>
                <a:gd name="connsiteX28" fmla="*/ 2336783 w 2370877"/>
                <a:gd name="connsiteY28" fmla="*/ 2503975 h 2905125"/>
                <a:gd name="connsiteX29" fmla="*/ 2098896 w 2370877"/>
                <a:gd name="connsiteY29" fmla="*/ 2905125 h 2905125"/>
                <a:gd name="connsiteX30" fmla="*/ 270969 w 2370877"/>
                <a:gd name="connsiteY30" fmla="*/ 2905125 h 2905125"/>
                <a:gd name="connsiteX31" fmla="*/ 33082 w 2370877"/>
                <a:gd name="connsiteY31" fmla="*/ 2503975 h 2905125"/>
                <a:gd name="connsiteX32" fmla="*/ 763545 w 2370877"/>
                <a:gd name="connsiteY32" fmla="*/ 1179515 h 2905125"/>
                <a:gd name="connsiteX33" fmla="*/ 803783 w 2370877"/>
                <a:gd name="connsiteY33" fmla="*/ 1101944 h 2905125"/>
                <a:gd name="connsiteX34" fmla="*/ 803783 w 2370877"/>
                <a:gd name="connsiteY34" fmla="*/ 249555 h 2905125"/>
                <a:gd name="connsiteX35" fmla="*/ 804667 w 2370877"/>
                <a:gd name="connsiteY35" fmla="*/ 231825 h 2905125"/>
                <a:gd name="connsiteX36" fmla="*/ 755144 w 2370877"/>
                <a:gd name="connsiteY36" fmla="*/ 151152 h 2905125"/>
                <a:gd name="connsiteX37" fmla="*/ 755144 w 2370877"/>
                <a:gd name="connsiteY37" fmla="*/ 108156 h 2905125"/>
                <a:gd name="connsiteX38" fmla="*/ 845347 w 2370877"/>
                <a:gd name="connsiteY38" fmla="*/ 0 h 2905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370877" h="2905125">
                  <a:moveTo>
                    <a:pt x="882676" y="76200"/>
                  </a:moveTo>
                  <a:cubicBezTo>
                    <a:pt x="861422" y="76200"/>
                    <a:pt x="844152" y="93627"/>
                    <a:pt x="844152" y="115523"/>
                  </a:cubicBezTo>
                  <a:lnTo>
                    <a:pt x="844152" y="157974"/>
                  </a:lnTo>
                  <a:cubicBezTo>
                    <a:pt x="844152" y="179423"/>
                    <a:pt x="861422" y="196850"/>
                    <a:pt x="882676" y="196850"/>
                  </a:cubicBezTo>
                  <a:lnTo>
                    <a:pt x="896540" y="196850"/>
                  </a:lnTo>
                  <a:lnTo>
                    <a:pt x="896540" y="1173827"/>
                  </a:lnTo>
                  <a:lnTo>
                    <a:pt x="879957" y="1200487"/>
                  </a:lnTo>
                  <a:cubicBezTo>
                    <a:pt x="867234" y="1224296"/>
                    <a:pt x="854906" y="1249476"/>
                    <a:pt x="841527" y="1274296"/>
                  </a:cubicBezTo>
                  <a:lnTo>
                    <a:pt x="204640" y="2454129"/>
                  </a:lnTo>
                  <a:cubicBezTo>
                    <a:pt x="90089" y="2666427"/>
                    <a:pt x="294866" y="2797175"/>
                    <a:pt x="407205" y="2797175"/>
                  </a:cubicBezTo>
                  <a:lnTo>
                    <a:pt x="1962712" y="2797175"/>
                  </a:lnTo>
                  <a:cubicBezTo>
                    <a:pt x="2074609" y="2797175"/>
                    <a:pt x="2293539" y="2692134"/>
                    <a:pt x="2165277" y="2454129"/>
                  </a:cubicBezTo>
                  <a:lnTo>
                    <a:pt x="1528391" y="1274296"/>
                  </a:lnTo>
                  <a:cubicBezTo>
                    <a:pt x="1515012" y="1249476"/>
                    <a:pt x="1502683" y="1224296"/>
                    <a:pt x="1489961" y="1200487"/>
                  </a:cubicBezTo>
                  <a:lnTo>
                    <a:pt x="1474390" y="1175456"/>
                  </a:lnTo>
                  <a:lnTo>
                    <a:pt x="1474390" y="196850"/>
                  </a:lnTo>
                  <a:lnTo>
                    <a:pt x="1486223" y="196850"/>
                  </a:lnTo>
                  <a:cubicBezTo>
                    <a:pt x="1507921" y="196850"/>
                    <a:pt x="1525190" y="179423"/>
                    <a:pt x="1525190" y="157974"/>
                  </a:cubicBezTo>
                  <a:lnTo>
                    <a:pt x="1525190" y="115523"/>
                  </a:lnTo>
                  <a:cubicBezTo>
                    <a:pt x="1525190" y="93627"/>
                    <a:pt x="1507921" y="76200"/>
                    <a:pt x="1486223" y="76200"/>
                  </a:cubicBezTo>
                  <a:close/>
                  <a:moveTo>
                    <a:pt x="845347" y="0"/>
                  </a:moveTo>
                  <a:lnTo>
                    <a:pt x="1524961" y="0"/>
                  </a:lnTo>
                  <a:cubicBezTo>
                    <a:pt x="1574926" y="0"/>
                    <a:pt x="1615163" y="58067"/>
                    <a:pt x="1615163" y="108156"/>
                  </a:cubicBezTo>
                  <a:lnTo>
                    <a:pt x="1615163" y="151152"/>
                  </a:lnTo>
                  <a:cubicBezTo>
                    <a:pt x="1615163" y="186613"/>
                    <a:pt x="1594381" y="217197"/>
                    <a:pt x="1565198" y="231825"/>
                  </a:cubicBezTo>
                  <a:cubicBezTo>
                    <a:pt x="1565640" y="237587"/>
                    <a:pt x="1566082" y="243793"/>
                    <a:pt x="1566082" y="249555"/>
                  </a:cubicBezTo>
                  <a:lnTo>
                    <a:pt x="1566082" y="1101944"/>
                  </a:lnTo>
                  <a:cubicBezTo>
                    <a:pt x="1579348" y="1127210"/>
                    <a:pt x="1592170" y="1153362"/>
                    <a:pt x="1606320" y="1179515"/>
                  </a:cubicBezTo>
                  <a:lnTo>
                    <a:pt x="2336783" y="2503975"/>
                  </a:lnTo>
                  <a:cubicBezTo>
                    <a:pt x="2457053" y="2725162"/>
                    <a:pt x="2230663" y="2905125"/>
                    <a:pt x="2098896" y="2905125"/>
                  </a:cubicBezTo>
                  <a:lnTo>
                    <a:pt x="270969" y="2905125"/>
                  </a:lnTo>
                  <a:cubicBezTo>
                    <a:pt x="139203" y="2905125"/>
                    <a:pt x="-84535" y="2720729"/>
                    <a:pt x="33082" y="2503975"/>
                  </a:cubicBezTo>
                  <a:lnTo>
                    <a:pt x="763545" y="1179515"/>
                  </a:lnTo>
                  <a:cubicBezTo>
                    <a:pt x="777695" y="1153362"/>
                    <a:pt x="790518" y="1127210"/>
                    <a:pt x="803783" y="1101944"/>
                  </a:cubicBezTo>
                  <a:lnTo>
                    <a:pt x="803783" y="249555"/>
                  </a:lnTo>
                  <a:cubicBezTo>
                    <a:pt x="803783" y="243793"/>
                    <a:pt x="804225" y="237587"/>
                    <a:pt x="804667" y="231825"/>
                  </a:cubicBezTo>
                  <a:cubicBezTo>
                    <a:pt x="775484" y="217197"/>
                    <a:pt x="755144" y="186613"/>
                    <a:pt x="755144" y="151152"/>
                  </a:cubicBezTo>
                  <a:lnTo>
                    <a:pt x="755144" y="108156"/>
                  </a:lnTo>
                  <a:cubicBezTo>
                    <a:pt x="755144" y="58067"/>
                    <a:pt x="795382" y="0"/>
                    <a:pt x="845347" y="0"/>
                  </a:cubicBezTo>
                  <a:close/>
                </a:path>
              </a:pathLst>
            </a:custGeom>
            <a:grpFill/>
            <a:ln w="0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36" name="Freeform: Shape 1809"/>
            <p:cNvSpPr>
              <a:spLocks/>
            </p:cNvSpPr>
            <p:nvPr/>
          </p:nvSpPr>
          <p:spPr bwMode="auto">
            <a:xfrm>
              <a:off x="2312457" y="3603813"/>
              <a:ext cx="1796940" cy="1348492"/>
            </a:xfrm>
            <a:custGeom>
              <a:avLst/>
              <a:gdLst>
                <a:gd name="connsiteX0" fmla="*/ 615647 w 1796940"/>
                <a:gd name="connsiteY0" fmla="*/ 486479 h 1348492"/>
                <a:gd name="connsiteX1" fmla="*/ 518809 w 1796940"/>
                <a:gd name="connsiteY1" fmla="*/ 584111 h 1348492"/>
                <a:gd name="connsiteX2" fmla="*/ 615647 w 1796940"/>
                <a:gd name="connsiteY2" fmla="*/ 681743 h 1348492"/>
                <a:gd name="connsiteX3" fmla="*/ 653341 w 1796940"/>
                <a:gd name="connsiteY3" fmla="*/ 674071 h 1348492"/>
                <a:gd name="connsiteX4" fmla="*/ 663961 w 1796940"/>
                <a:gd name="connsiteY4" fmla="*/ 666852 h 1348492"/>
                <a:gd name="connsiteX5" fmla="*/ 630146 w 1796940"/>
                <a:gd name="connsiteY5" fmla="*/ 717006 h 1348492"/>
                <a:gd name="connsiteX6" fmla="*/ 617234 w 1796940"/>
                <a:gd name="connsiteY6" fmla="*/ 780961 h 1348492"/>
                <a:gd name="connsiteX7" fmla="*/ 781541 w 1796940"/>
                <a:gd name="connsiteY7" fmla="*/ 945268 h 1348492"/>
                <a:gd name="connsiteX8" fmla="*/ 945848 w 1796940"/>
                <a:gd name="connsiteY8" fmla="*/ 780961 h 1348492"/>
                <a:gd name="connsiteX9" fmla="*/ 781541 w 1796940"/>
                <a:gd name="connsiteY9" fmla="*/ 616654 h 1348492"/>
                <a:gd name="connsiteX10" fmla="*/ 717586 w 1796940"/>
                <a:gd name="connsiteY10" fmla="*/ 629566 h 1348492"/>
                <a:gd name="connsiteX11" fmla="*/ 685364 w 1796940"/>
                <a:gd name="connsiteY11" fmla="*/ 651291 h 1348492"/>
                <a:gd name="connsiteX12" fmla="*/ 704875 w 1796940"/>
                <a:gd name="connsiteY12" fmla="*/ 622114 h 1348492"/>
                <a:gd name="connsiteX13" fmla="*/ 712485 w 1796940"/>
                <a:gd name="connsiteY13" fmla="*/ 584111 h 1348492"/>
                <a:gd name="connsiteX14" fmla="*/ 615647 w 1796940"/>
                <a:gd name="connsiteY14" fmla="*/ 486479 h 1348492"/>
                <a:gd name="connsiteX15" fmla="*/ 1037922 w 1796940"/>
                <a:gd name="connsiteY15" fmla="*/ 337254 h 1348492"/>
                <a:gd name="connsiteX16" fmla="*/ 980772 w 1796940"/>
                <a:gd name="connsiteY16" fmla="*/ 394404 h 1348492"/>
                <a:gd name="connsiteX17" fmla="*/ 1037922 w 1796940"/>
                <a:gd name="connsiteY17" fmla="*/ 451554 h 1348492"/>
                <a:gd name="connsiteX18" fmla="*/ 1095072 w 1796940"/>
                <a:gd name="connsiteY18" fmla="*/ 394404 h 1348492"/>
                <a:gd name="connsiteX19" fmla="*/ 1037922 w 1796940"/>
                <a:gd name="connsiteY19" fmla="*/ 337254 h 1348492"/>
                <a:gd name="connsiteX20" fmla="*/ 1150202 w 1796940"/>
                <a:gd name="connsiteY20" fmla="*/ 1095 h 1348492"/>
                <a:gd name="connsiteX21" fmla="*/ 1254963 w 1796940"/>
                <a:gd name="connsiteY21" fmla="*/ 77918 h 1348492"/>
                <a:gd name="connsiteX22" fmla="*/ 1763091 w 1796940"/>
                <a:gd name="connsiteY22" fmla="*/ 1045131 h 1348492"/>
                <a:gd name="connsiteX23" fmla="*/ 1583986 w 1796940"/>
                <a:gd name="connsiteY23" fmla="*/ 1348492 h 1348492"/>
                <a:gd name="connsiteX24" fmla="*/ 209078 w 1796940"/>
                <a:gd name="connsiteY24" fmla="*/ 1348492 h 1348492"/>
                <a:gd name="connsiteX25" fmla="*/ 29973 w 1796940"/>
                <a:gd name="connsiteY25" fmla="*/ 1045131 h 1348492"/>
                <a:gd name="connsiteX26" fmla="*/ 528372 w 1796940"/>
                <a:gd name="connsiteY26" fmla="*/ 127519 h 1348492"/>
                <a:gd name="connsiteX27" fmla="*/ 1150202 w 1796940"/>
                <a:gd name="connsiteY27" fmla="*/ 1095 h 1348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796940" h="1348492">
                  <a:moveTo>
                    <a:pt x="615647" y="486479"/>
                  </a:moveTo>
                  <a:cubicBezTo>
                    <a:pt x="562165" y="486479"/>
                    <a:pt x="518809" y="530190"/>
                    <a:pt x="518809" y="584111"/>
                  </a:cubicBezTo>
                  <a:cubicBezTo>
                    <a:pt x="518809" y="638032"/>
                    <a:pt x="562165" y="681743"/>
                    <a:pt x="615647" y="681743"/>
                  </a:cubicBezTo>
                  <a:cubicBezTo>
                    <a:pt x="629018" y="681743"/>
                    <a:pt x="641755" y="679011"/>
                    <a:pt x="653341" y="674071"/>
                  </a:cubicBezTo>
                  <a:lnTo>
                    <a:pt x="663961" y="666852"/>
                  </a:lnTo>
                  <a:lnTo>
                    <a:pt x="630146" y="717006"/>
                  </a:lnTo>
                  <a:cubicBezTo>
                    <a:pt x="621832" y="736663"/>
                    <a:pt x="617234" y="758275"/>
                    <a:pt x="617234" y="780961"/>
                  </a:cubicBezTo>
                  <a:cubicBezTo>
                    <a:pt x="617234" y="871705"/>
                    <a:pt x="690797" y="945268"/>
                    <a:pt x="781541" y="945268"/>
                  </a:cubicBezTo>
                  <a:cubicBezTo>
                    <a:pt x="872285" y="945268"/>
                    <a:pt x="945848" y="871705"/>
                    <a:pt x="945848" y="780961"/>
                  </a:cubicBezTo>
                  <a:cubicBezTo>
                    <a:pt x="945848" y="690217"/>
                    <a:pt x="872285" y="616654"/>
                    <a:pt x="781541" y="616654"/>
                  </a:cubicBezTo>
                  <a:cubicBezTo>
                    <a:pt x="758855" y="616654"/>
                    <a:pt x="737243" y="621252"/>
                    <a:pt x="717586" y="629566"/>
                  </a:cubicBezTo>
                  <a:lnTo>
                    <a:pt x="685364" y="651291"/>
                  </a:lnTo>
                  <a:lnTo>
                    <a:pt x="704875" y="622114"/>
                  </a:lnTo>
                  <a:cubicBezTo>
                    <a:pt x="709776" y="610434"/>
                    <a:pt x="712485" y="597592"/>
                    <a:pt x="712485" y="584111"/>
                  </a:cubicBezTo>
                  <a:cubicBezTo>
                    <a:pt x="712485" y="530190"/>
                    <a:pt x="669129" y="486479"/>
                    <a:pt x="615647" y="486479"/>
                  </a:cubicBezTo>
                  <a:close/>
                  <a:moveTo>
                    <a:pt x="1037922" y="337254"/>
                  </a:moveTo>
                  <a:cubicBezTo>
                    <a:pt x="1006359" y="337254"/>
                    <a:pt x="980772" y="362841"/>
                    <a:pt x="980772" y="394404"/>
                  </a:cubicBezTo>
                  <a:cubicBezTo>
                    <a:pt x="980772" y="425967"/>
                    <a:pt x="1006359" y="451554"/>
                    <a:pt x="1037922" y="451554"/>
                  </a:cubicBezTo>
                  <a:cubicBezTo>
                    <a:pt x="1069485" y="451554"/>
                    <a:pt x="1095072" y="425967"/>
                    <a:pt x="1095072" y="394404"/>
                  </a:cubicBezTo>
                  <a:cubicBezTo>
                    <a:pt x="1095072" y="362841"/>
                    <a:pt x="1069485" y="337254"/>
                    <a:pt x="1037922" y="337254"/>
                  </a:cubicBezTo>
                  <a:close/>
                  <a:moveTo>
                    <a:pt x="1150202" y="1095"/>
                  </a:moveTo>
                  <a:cubicBezTo>
                    <a:pt x="1189817" y="-4980"/>
                    <a:pt x="1223454" y="13371"/>
                    <a:pt x="1254963" y="77918"/>
                  </a:cubicBezTo>
                  <a:lnTo>
                    <a:pt x="1763091" y="1045131"/>
                  </a:lnTo>
                  <a:cubicBezTo>
                    <a:pt x="1874534" y="1256820"/>
                    <a:pt x="1683489" y="1348492"/>
                    <a:pt x="1583986" y="1348492"/>
                  </a:cubicBezTo>
                  <a:lnTo>
                    <a:pt x="209078" y="1348492"/>
                  </a:lnTo>
                  <a:cubicBezTo>
                    <a:pt x="110018" y="1348492"/>
                    <a:pt x="-71741" y="1232462"/>
                    <a:pt x="29973" y="1045131"/>
                  </a:cubicBezTo>
                  <a:lnTo>
                    <a:pt x="528372" y="127519"/>
                  </a:lnTo>
                  <a:cubicBezTo>
                    <a:pt x="858721" y="257389"/>
                    <a:pt x="1031358" y="19322"/>
                    <a:pt x="1150202" y="1095"/>
                  </a:cubicBezTo>
                  <a:close/>
                </a:path>
              </a:pathLst>
            </a:custGeom>
            <a:grpFill/>
            <a:ln w="0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37" name="Freeform 67"/>
            <p:cNvSpPr>
              <a:spLocks/>
            </p:cNvSpPr>
            <p:nvPr/>
          </p:nvSpPr>
          <p:spPr bwMode="auto">
            <a:xfrm>
              <a:off x="3301166" y="2437705"/>
              <a:ext cx="84138" cy="909638"/>
            </a:xfrm>
            <a:custGeom>
              <a:avLst/>
              <a:gdLst>
                <a:gd name="T0" fmla="*/ 94 w 188"/>
                <a:gd name="T1" fmla="*/ 0 h 2052"/>
                <a:gd name="T2" fmla="*/ 94 w 188"/>
                <a:gd name="T3" fmla="*/ 0 h 2052"/>
                <a:gd name="T4" fmla="*/ 188 w 188"/>
                <a:gd name="T5" fmla="*/ 94 h 2052"/>
                <a:gd name="T6" fmla="*/ 188 w 188"/>
                <a:gd name="T7" fmla="*/ 1957 h 2052"/>
                <a:gd name="T8" fmla="*/ 94 w 188"/>
                <a:gd name="T9" fmla="*/ 2052 h 2052"/>
                <a:gd name="T10" fmla="*/ 94 w 188"/>
                <a:gd name="T11" fmla="*/ 2052 h 2052"/>
                <a:gd name="T12" fmla="*/ 0 w 188"/>
                <a:gd name="T13" fmla="*/ 1957 h 2052"/>
                <a:gd name="T14" fmla="*/ 0 w 188"/>
                <a:gd name="T15" fmla="*/ 94 h 2052"/>
                <a:gd name="T16" fmla="*/ 94 w 188"/>
                <a:gd name="T17" fmla="*/ 0 h 2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8" h="2052">
                  <a:moveTo>
                    <a:pt x="94" y="0"/>
                  </a:moveTo>
                  <a:lnTo>
                    <a:pt x="94" y="0"/>
                  </a:lnTo>
                  <a:cubicBezTo>
                    <a:pt x="146" y="0"/>
                    <a:pt x="188" y="42"/>
                    <a:pt x="188" y="94"/>
                  </a:cubicBezTo>
                  <a:lnTo>
                    <a:pt x="188" y="1957"/>
                  </a:lnTo>
                  <a:cubicBezTo>
                    <a:pt x="188" y="2009"/>
                    <a:pt x="146" y="2052"/>
                    <a:pt x="94" y="2052"/>
                  </a:cubicBezTo>
                  <a:lnTo>
                    <a:pt x="94" y="2052"/>
                  </a:lnTo>
                  <a:cubicBezTo>
                    <a:pt x="42" y="2052"/>
                    <a:pt x="0" y="2009"/>
                    <a:pt x="0" y="1957"/>
                  </a:cubicBezTo>
                  <a:lnTo>
                    <a:pt x="0" y="94"/>
                  </a:lnTo>
                  <a:cubicBezTo>
                    <a:pt x="0" y="42"/>
                    <a:pt x="42" y="0"/>
                    <a:pt x="94" y="0"/>
                  </a:cubicBezTo>
                  <a:close/>
                </a:path>
              </a:pathLst>
            </a:custGeom>
            <a:grpFill/>
            <a:ln w="0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2783504" y="5947648"/>
            <a:ext cx="113664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FFC000"/>
                </a:solidFill>
              </a:rPr>
              <a:t>Ionic liquid</a:t>
            </a:r>
          </a:p>
        </p:txBody>
      </p:sp>
      <p:sp>
        <p:nvSpPr>
          <p:cNvPr id="7" name="Curved Down Arrow 6"/>
          <p:cNvSpPr/>
          <p:nvPr/>
        </p:nvSpPr>
        <p:spPr>
          <a:xfrm>
            <a:off x="1976284" y="4048477"/>
            <a:ext cx="1230982" cy="37053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3824019" y="5194581"/>
            <a:ext cx="786248" cy="3198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/>
          <p:cNvSpPr/>
          <p:nvPr/>
        </p:nvSpPr>
        <p:spPr>
          <a:xfrm>
            <a:off x="7100641" y="5179026"/>
            <a:ext cx="786248" cy="3198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840" y="4696514"/>
            <a:ext cx="1608633" cy="160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412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8A95427-3833-4554-9530-FFA11871C6B5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B4221CC-BEBC-4283-B0AD-C9ED7755C0E8}"/>
              </a:ext>
            </a:extLst>
          </p:cNvPr>
          <p:cNvSpPr txBox="1"/>
          <p:nvPr/>
        </p:nvSpPr>
        <p:spPr>
          <a:xfrm>
            <a:off x="1356486" y="1598066"/>
            <a:ext cx="8969201" cy="4165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Approaches to deal with Environmental Challenges</a:t>
            </a:r>
          </a:p>
          <a:p>
            <a:pPr marL="514350" marR="0" lvl="0" indent="-51435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The Waste Treatment Pyramid</a:t>
            </a:r>
          </a:p>
          <a:p>
            <a:pPr marL="514350" marR="0" lvl="0" indent="-51435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Reduced Solvent Use</a:t>
            </a:r>
          </a:p>
          <a:p>
            <a:pPr marL="514350" marR="0" lvl="0" indent="-51435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 dirty="0">
                <a:solidFill>
                  <a:prstClr val="black"/>
                </a:solidFill>
              </a:rPr>
              <a:t>Waste as a Feedstock</a:t>
            </a:r>
          </a:p>
          <a:p>
            <a:pPr marL="514350" marR="0" lvl="0" indent="-51435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 dirty="0">
                <a:solidFill>
                  <a:prstClr val="black"/>
                </a:solidFill>
              </a:rPr>
              <a:t>Biodegradation of Waste</a:t>
            </a:r>
          </a:p>
          <a:p>
            <a:pPr marL="514350" marR="0" lvl="0" indent="-51435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Designing</a:t>
            </a:r>
            <a:r>
              <a:rPr lang="en-US" sz="2800" dirty="0">
                <a:solidFill>
                  <a:prstClr val="black"/>
                </a:solidFill>
              </a:rPr>
              <a:t> Processes to Include Biodegradation of Waste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3785992" y="254887"/>
            <a:ext cx="46200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Topics To Be Covered</a:t>
            </a:r>
          </a:p>
        </p:txBody>
      </p:sp>
    </p:spTree>
    <p:extLst>
      <p:ext uri="{BB962C8B-B14F-4D97-AF65-F5344CB8AC3E}">
        <p14:creationId xmlns:p14="http://schemas.microsoft.com/office/powerpoint/2010/main" val="13707783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6226" y="210339"/>
            <a:ext cx="5759548" cy="707886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Biodegrade the Waste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207220" y="1678168"/>
            <a:ext cx="9990667" cy="4091056"/>
          </a:xfr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300" dirty="0">
                <a:latin typeface="+mn-lt"/>
              </a:rPr>
              <a:t>Biodegradation - "A process by which microbial organisms transform or alter (through metabolic or enzymatic action) the structure of chemicals introduced into the environment." – US EPA, 2009</a:t>
            </a:r>
          </a:p>
          <a:p>
            <a:pPr marL="0" indent="0">
              <a:lnSpc>
                <a:spcPct val="114000"/>
              </a:lnSpc>
              <a:buNone/>
            </a:pPr>
            <a:endParaRPr lang="en-US" sz="800" dirty="0">
              <a:latin typeface="+mn-lt"/>
            </a:endParaRPr>
          </a:p>
          <a:p>
            <a:pPr>
              <a:lnSpc>
                <a:spcPct val="114000"/>
              </a:lnSpc>
            </a:pPr>
            <a:r>
              <a:rPr lang="en-US" sz="2300" dirty="0">
                <a:latin typeface="+mn-lt"/>
              </a:rPr>
              <a:t>“Ready” biodegradability – remove 70% of dissolved organic carbon AND achieve 60% theoretical oxygen demand or CO</a:t>
            </a:r>
            <a:r>
              <a:rPr lang="en-US" sz="2300" baseline="-25000" dirty="0">
                <a:latin typeface="+mn-lt"/>
              </a:rPr>
              <a:t>2</a:t>
            </a:r>
            <a:r>
              <a:rPr lang="en-US" sz="2300" dirty="0">
                <a:latin typeface="+mn-lt"/>
              </a:rPr>
              <a:t> production within a 10-day window in a 28-day test. – OECD</a:t>
            </a:r>
          </a:p>
          <a:p>
            <a:pPr marL="0" indent="0">
              <a:lnSpc>
                <a:spcPct val="114000"/>
              </a:lnSpc>
              <a:buNone/>
            </a:pPr>
            <a:endParaRPr lang="en-US" sz="800" dirty="0">
              <a:latin typeface="+mn-lt"/>
            </a:endParaRPr>
          </a:p>
          <a:p>
            <a:pPr>
              <a:lnSpc>
                <a:spcPct val="114000"/>
              </a:lnSpc>
            </a:pPr>
            <a:r>
              <a:rPr lang="en-US" sz="2300" dirty="0">
                <a:latin typeface="+mn-lt"/>
              </a:rPr>
              <a:t>“Ultimate” biodegradability – 60-70% of organic carbon converted to CO</a:t>
            </a:r>
            <a:r>
              <a:rPr lang="en-US" sz="2300" baseline="-25000" dirty="0">
                <a:latin typeface="+mn-lt"/>
              </a:rPr>
              <a:t>2</a:t>
            </a:r>
            <a:r>
              <a:rPr lang="en-US" sz="2300" dirty="0">
                <a:latin typeface="+mn-lt"/>
              </a:rPr>
              <a:t> within 28 days.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6CCEFE-AD2D-4D8F-ABF3-9A9100E83998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44582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3186" y="273277"/>
            <a:ext cx="8685628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Aerobic Versus Anaerobic Digestion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629494"/>
            <a:ext cx="10515600" cy="1319528"/>
          </a:xfrm>
        </p:spPr>
        <p:txBody>
          <a:bodyPr>
            <a:spAutoFit/>
          </a:bodyPr>
          <a:lstStyle/>
          <a:p>
            <a:pPr marL="0" indent="0" algn="ctr">
              <a:lnSpc>
                <a:spcPct val="114000"/>
              </a:lnSpc>
              <a:buNone/>
            </a:pPr>
            <a:r>
              <a:rPr lang="en-US" sz="3600" dirty="0">
                <a:latin typeface="+mn-lt"/>
              </a:rPr>
              <a:t>Difference in oxygen supply, organism types, and products formed.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6734ADF-08A3-455E-80E8-52EAFA10ACC2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18517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6437" y="287227"/>
            <a:ext cx="4979126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Aerobic Digestion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3288" y="1883146"/>
            <a:ext cx="10007986" cy="2644763"/>
          </a:xfrm>
        </p:spPr>
        <p:txBody>
          <a:bodyPr wrap="square">
            <a:spAutoFit/>
          </a:bodyPr>
          <a:lstStyle/>
          <a:p>
            <a:pPr marL="365760" indent="-274320">
              <a:lnSpc>
                <a:spcPct val="114000"/>
              </a:lnSpc>
              <a:spcAft>
                <a:spcPts val="600"/>
              </a:spcAft>
            </a:pPr>
            <a:r>
              <a:rPr lang="en-US" dirty="0">
                <a:latin typeface="+mn-lt"/>
              </a:rPr>
              <a:t>Bacteria consume organic matter.</a:t>
            </a:r>
          </a:p>
          <a:p>
            <a:pPr marL="365760" indent="-274320">
              <a:lnSpc>
                <a:spcPct val="114000"/>
              </a:lnSpc>
              <a:spcAft>
                <a:spcPts val="600"/>
              </a:spcAft>
            </a:pPr>
            <a:r>
              <a:rPr lang="en-US" dirty="0">
                <a:latin typeface="+mn-lt"/>
              </a:rPr>
              <a:t>Needs a constant supply of oxygen, pH adjustments, and mixing.</a:t>
            </a:r>
          </a:p>
          <a:p>
            <a:pPr marL="365760" indent="-274320">
              <a:lnSpc>
                <a:spcPct val="114000"/>
              </a:lnSpc>
              <a:spcAft>
                <a:spcPts val="600"/>
              </a:spcAft>
            </a:pPr>
            <a:r>
              <a:rPr lang="en-US" dirty="0">
                <a:latin typeface="+mn-lt"/>
              </a:rPr>
              <a:t>Byproducts: heat, CO</a:t>
            </a:r>
            <a:r>
              <a:rPr lang="en-US" baseline="-25000" dirty="0">
                <a:latin typeface="+mn-lt"/>
              </a:rPr>
              <a:t>2</a:t>
            </a:r>
            <a:r>
              <a:rPr lang="en-US" dirty="0">
                <a:latin typeface="+mn-lt"/>
              </a:rPr>
              <a:t>, and H</a:t>
            </a:r>
            <a:r>
              <a:rPr lang="en-US" baseline="-25000" dirty="0">
                <a:latin typeface="+mn-lt"/>
              </a:rPr>
              <a:t>2</a:t>
            </a:r>
            <a:r>
              <a:rPr lang="en-US" dirty="0">
                <a:latin typeface="+mn-lt"/>
              </a:rPr>
              <a:t>O.</a:t>
            </a:r>
          </a:p>
          <a:p>
            <a:pPr marL="365760" indent="-274320">
              <a:lnSpc>
                <a:spcPct val="114000"/>
              </a:lnSpc>
              <a:spcAft>
                <a:spcPts val="600"/>
              </a:spcAft>
            </a:pPr>
            <a:r>
              <a:rPr lang="en-US" dirty="0">
                <a:latin typeface="+mn-lt"/>
              </a:rPr>
              <a:t>Frequently used by water treatment plants or in composting.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CB58E6F-8881-415E-8F12-147D33ED162A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48024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5100" y="272809"/>
            <a:ext cx="6781800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Anaerobic Digestion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3243" y="1966855"/>
            <a:ext cx="9859558" cy="2439579"/>
          </a:xfrm>
        </p:spPr>
        <p:txBody>
          <a:bodyPr wrap="square">
            <a:spAutoFit/>
          </a:bodyPr>
          <a:lstStyle/>
          <a:p>
            <a:pPr marL="365760" indent="-274320">
              <a:lnSpc>
                <a:spcPct val="114000"/>
              </a:lnSpc>
              <a:spcAft>
                <a:spcPts val="600"/>
              </a:spcAft>
            </a:pPr>
            <a:r>
              <a:rPr lang="en-US" dirty="0">
                <a:latin typeface="+mn-lt"/>
              </a:rPr>
              <a:t>Bacteria consume organic matter in the absence of oxygen.</a:t>
            </a:r>
          </a:p>
          <a:p>
            <a:pPr marL="365760" indent="-274320">
              <a:lnSpc>
                <a:spcPct val="114000"/>
              </a:lnSpc>
              <a:spcAft>
                <a:spcPts val="600"/>
              </a:spcAft>
            </a:pPr>
            <a:r>
              <a:rPr lang="en-US" dirty="0">
                <a:latin typeface="+mn-lt"/>
              </a:rPr>
              <a:t>Common in fermentation and landfill; produces biogas consisting of methane, ammonia, hydrogen sulfide.</a:t>
            </a:r>
          </a:p>
          <a:p>
            <a:pPr marL="365760" indent="-274320">
              <a:lnSpc>
                <a:spcPct val="114000"/>
              </a:lnSpc>
              <a:spcAft>
                <a:spcPts val="600"/>
              </a:spcAft>
            </a:pPr>
            <a:r>
              <a:rPr lang="en-US" dirty="0">
                <a:latin typeface="+mn-lt"/>
              </a:rPr>
              <a:t>Biogas is considered a renewable energy</a:t>
            </a:r>
            <a:r>
              <a:rPr lang="en-US" dirty="0"/>
              <a:t>.</a:t>
            </a:r>
            <a:endParaRPr lang="en-US" baseline="-25000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8577D52-60BA-4B8D-90D7-3AA8DA7FDC19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5411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3900" y="271420"/>
            <a:ext cx="8204200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Digestion versus Chemical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5152" y="1684945"/>
            <a:ext cx="10359679" cy="4052007"/>
          </a:xfrm>
        </p:spPr>
        <p:txBody>
          <a:bodyPr wrap="square">
            <a:spAutoFit/>
          </a:bodyPr>
          <a:lstStyle/>
          <a:p>
            <a:pPr marL="274320" indent="-274320">
              <a:lnSpc>
                <a:spcPct val="114000"/>
              </a:lnSpc>
              <a:spcAft>
                <a:spcPts val="600"/>
              </a:spcAft>
            </a:pPr>
            <a:r>
              <a:rPr lang="en-US" sz="2400" dirty="0">
                <a:latin typeface="+mn-lt"/>
              </a:rPr>
              <a:t>Not all chemicals will biodegrade at the same rate (think plastic vs paper).</a:t>
            </a:r>
          </a:p>
          <a:p>
            <a:pPr marL="274320" indent="-274320">
              <a:lnSpc>
                <a:spcPct val="114000"/>
              </a:lnSpc>
              <a:spcAft>
                <a:spcPts val="600"/>
              </a:spcAft>
            </a:pPr>
            <a:r>
              <a:rPr lang="en-US" sz="2400" dirty="0">
                <a:latin typeface="+mn-lt"/>
              </a:rPr>
              <a:t>The rate of biodegradation depends on the microorganism, but also a chemical structure of the molecule.</a:t>
            </a:r>
          </a:p>
          <a:p>
            <a:pPr marL="274320" indent="-274320">
              <a:lnSpc>
                <a:spcPct val="114000"/>
              </a:lnSpc>
              <a:spcAft>
                <a:spcPts val="600"/>
              </a:spcAft>
            </a:pPr>
            <a:r>
              <a:rPr lang="en-US" sz="2400" dirty="0">
                <a:latin typeface="+mn-lt"/>
              </a:rPr>
              <a:t>Some parts of the molecule are known to be more biodegradable than the others.</a:t>
            </a:r>
          </a:p>
          <a:p>
            <a:pPr marL="274320" indent="-274320">
              <a:lnSpc>
                <a:spcPct val="114000"/>
              </a:lnSpc>
              <a:spcAft>
                <a:spcPts val="600"/>
              </a:spcAft>
            </a:pPr>
            <a:r>
              <a:rPr lang="en-US" sz="2400" dirty="0">
                <a:latin typeface="+mn-lt"/>
              </a:rPr>
              <a:t>There is a publically available software that analyses the chemical structure and predicts whether the molecule will degrade slower (days) or slower (months, years).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2052EDB-F98E-4C27-B338-E7B67AA4DA0A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438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247B0-451E-C648-9CA8-58787A9C9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1742"/>
            <a:ext cx="11606561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Some chemical structures favor biodegradation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A92F7F6-C64D-5147-B306-E698D88A5A2B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9A5121C-ECE1-5749-9521-D2DE082C4A48}"/>
              </a:ext>
            </a:extLst>
          </p:cNvPr>
          <p:cNvSpPr txBox="1"/>
          <p:nvPr/>
        </p:nvSpPr>
        <p:spPr>
          <a:xfrm>
            <a:off x="1224265" y="1744933"/>
            <a:ext cx="258410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Favors biodegradation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OH</a:t>
            </a:r>
          </a:p>
          <a:p>
            <a:pPr marL="285750" indent="-285750">
              <a:buFontTx/>
              <a:buChar char="-"/>
            </a:pPr>
            <a:r>
              <a:rPr lang="en-US" dirty="0"/>
              <a:t>Linear chains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Cyclo</a:t>
            </a:r>
            <a:r>
              <a:rPr lang="en-US" dirty="0"/>
              <a:t> </a:t>
            </a:r>
          </a:p>
          <a:p>
            <a:pPr marL="285750" indent="-285750">
              <a:buFontTx/>
              <a:buChar char="-"/>
            </a:pPr>
            <a:r>
              <a:rPr lang="en-US" dirty="0"/>
              <a:t>Esters</a:t>
            </a:r>
          </a:p>
          <a:p>
            <a:r>
              <a:rPr lang="en-US" dirty="0"/>
              <a:t>-    Low molecular weight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9C4B22-EAB1-3C4D-A149-4266BAFCC5A9}"/>
              </a:ext>
            </a:extLst>
          </p:cNvPr>
          <p:cNvSpPr txBox="1"/>
          <p:nvPr/>
        </p:nvSpPr>
        <p:spPr>
          <a:xfrm>
            <a:off x="1224265" y="3899369"/>
            <a:ext cx="413435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Disfavors biodegradation</a:t>
            </a:r>
          </a:p>
          <a:p>
            <a:r>
              <a:rPr lang="en-US" dirty="0"/>
              <a:t>-    High molecular weight</a:t>
            </a:r>
          </a:p>
          <a:p>
            <a:pPr marL="285750" indent="-285750">
              <a:buFontTx/>
              <a:buChar char="-"/>
            </a:pPr>
            <a:r>
              <a:rPr lang="en-US" dirty="0"/>
              <a:t>Halogens  (F, Cl)</a:t>
            </a:r>
          </a:p>
          <a:p>
            <a:pPr marL="285750" indent="-285750">
              <a:buFontTx/>
              <a:buChar char="-"/>
            </a:pPr>
            <a:r>
              <a:rPr lang="en-US" dirty="0"/>
              <a:t>Tertiary carbon</a:t>
            </a:r>
          </a:p>
          <a:p>
            <a:pPr marL="285750" indent="-285750">
              <a:buFontTx/>
              <a:buChar char="-"/>
            </a:pPr>
            <a:r>
              <a:rPr lang="en-US" dirty="0"/>
              <a:t>Side chains and branching</a:t>
            </a:r>
          </a:p>
          <a:p>
            <a:pPr marL="285750" indent="-285750">
              <a:buFontTx/>
              <a:buChar char="-"/>
            </a:pPr>
            <a:r>
              <a:rPr lang="en-US" dirty="0"/>
              <a:t>Ethers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9B65E9-4907-E740-A2EF-0CAC73DD6B56}"/>
              </a:ext>
            </a:extLst>
          </p:cNvPr>
          <p:cNvSpPr txBox="1"/>
          <p:nvPr/>
        </p:nvSpPr>
        <p:spPr>
          <a:xfrm>
            <a:off x="7281733" y="1248369"/>
            <a:ext cx="1892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Poorly degraded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445F2C6-2228-434A-B32A-5A39AB52D75B}"/>
              </a:ext>
            </a:extLst>
          </p:cNvPr>
          <p:cNvCxnSpPr>
            <a:stCxn id="15" idx="2"/>
            <a:endCxn id="17" idx="0"/>
          </p:cNvCxnSpPr>
          <p:nvPr/>
        </p:nvCxnSpPr>
        <p:spPr>
          <a:xfrm>
            <a:off x="8228082" y="1648479"/>
            <a:ext cx="46808" cy="44842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C8B5FFE-BAC8-1147-B651-90B6FE2F6BFD}"/>
              </a:ext>
            </a:extLst>
          </p:cNvPr>
          <p:cNvSpPr txBox="1"/>
          <p:nvPr/>
        </p:nvSpPr>
        <p:spPr>
          <a:xfrm>
            <a:off x="7281733" y="6132750"/>
            <a:ext cx="1986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Readily degraded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1B68AA7-24E5-2146-A882-EFFEFD95E7F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684677" y="1156169"/>
          <a:ext cx="1553928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3928">
                  <a:extLst>
                    <a:ext uri="{9D8B030D-6E8A-4147-A177-3AD203B41FA5}">
                      <a16:colId xmlns:a16="http://schemas.microsoft.com/office/drawing/2014/main" val="1126716246"/>
                    </a:ext>
                  </a:extLst>
                </a:gridCol>
              </a:tblGrid>
              <a:tr h="280764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7395670"/>
                  </a:ext>
                </a:extLst>
              </a:tr>
              <a:tr h="280764">
                <a:tc>
                  <a:txBody>
                    <a:bodyPr/>
                    <a:lstStyle/>
                    <a:p>
                      <a:r>
                        <a:rPr lang="en-US" sz="1400" dirty="0"/>
                        <a:t>Tertiary amine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403437"/>
                  </a:ext>
                </a:extLst>
              </a:tr>
              <a:tr h="280764">
                <a:tc>
                  <a:txBody>
                    <a:bodyPr/>
                    <a:lstStyle/>
                    <a:p>
                      <a:r>
                        <a:rPr lang="en-US" sz="1400" dirty="0"/>
                        <a:t>Aromatic NO2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0042713"/>
                  </a:ext>
                </a:extLst>
              </a:tr>
              <a:tr h="280764">
                <a:tc>
                  <a:txBody>
                    <a:bodyPr/>
                    <a:lstStyle/>
                    <a:p>
                      <a:r>
                        <a:rPr lang="en-US" sz="1400" dirty="0"/>
                        <a:t>Aliphatic ether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5912119"/>
                  </a:ext>
                </a:extLst>
              </a:tr>
              <a:tr h="280764">
                <a:tc>
                  <a:txBody>
                    <a:bodyPr/>
                    <a:lstStyle/>
                    <a:p>
                      <a:r>
                        <a:rPr lang="en-US" sz="1400" dirty="0"/>
                        <a:t>Pyridine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2709430"/>
                  </a:ext>
                </a:extLst>
              </a:tr>
              <a:tr h="280764">
                <a:tc>
                  <a:txBody>
                    <a:bodyPr/>
                    <a:lstStyle/>
                    <a:p>
                      <a:r>
                        <a:rPr lang="en-US" sz="1400" dirty="0"/>
                        <a:t>Aromatic Cl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1508450"/>
                  </a:ext>
                </a:extLst>
              </a:tr>
              <a:tr h="280764">
                <a:tc>
                  <a:txBody>
                    <a:bodyPr/>
                    <a:lstStyle/>
                    <a:p>
                      <a:r>
                        <a:rPr lang="en-US" sz="1400" dirty="0"/>
                        <a:t>Aliphatic Cl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8044840"/>
                  </a:ext>
                </a:extLst>
              </a:tr>
              <a:tr h="280764">
                <a:tc>
                  <a:txBody>
                    <a:bodyPr/>
                    <a:lstStyle/>
                    <a:p>
                      <a:r>
                        <a:rPr lang="en-US" sz="1400" dirty="0"/>
                        <a:t>Aromatic Br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2998483"/>
                  </a:ext>
                </a:extLst>
              </a:tr>
              <a:tr h="280764">
                <a:tc>
                  <a:txBody>
                    <a:bodyPr/>
                    <a:lstStyle/>
                    <a:p>
                      <a:r>
                        <a:rPr lang="en-US" sz="1400" dirty="0"/>
                        <a:t>ketone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622928"/>
                  </a:ext>
                </a:extLst>
              </a:tr>
              <a:tr h="280764">
                <a:tc>
                  <a:txBody>
                    <a:bodyPr/>
                    <a:lstStyle/>
                    <a:p>
                      <a:r>
                        <a:rPr lang="en-US" sz="1400" dirty="0"/>
                        <a:t>nitrile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0345283"/>
                  </a:ext>
                </a:extLst>
              </a:tr>
              <a:tr h="280764">
                <a:tc>
                  <a:txBody>
                    <a:bodyPr/>
                    <a:lstStyle/>
                    <a:p>
                      <a:r>
                        <a:rPr lang="en-US" sz="1400" dirty="0"/>
                        <a:t>Aromatic ether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7591618"/>
                  </a:ext>
                </a:extLst>
              </a:tr>
              <a:tr h="280764">
                <a:tc>
                  <a:txBody>
                    <a:bodyPr/>
                    <a:lstStyle/>
                    <a:p>
                      <a:r>
                        <a:rPr lang="en-US" sz="1400" dirty="0"/>
                        <a:t>phenyl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6753082"/>
                  </a:ext>
                </a:extLst>
              </a:tr>
              <a:tr h="280764">
                <a:tc>
                  <a:txBody>
                    <a:bodyPr/>
                    <a:lstStyle/>
                    <a:p>
                      <a:r>
                        <a:rPr lang="en-US" sz="1400" dirty="0"/>
                        <a:t>Aromatic OH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1845524"/>
                  </a:ext>
                </a:extLst>
              </a:tr>
              <a:tr h="280764">
                <a:tc>
                  <a:txBody>
                    <a:bodyPr/>
                    <a:lstStyle/>
                    <a:p>
                      <a:r>
                        <a:rPr lang="en-US" sz="1400" dirty="0"/>
                        <a:t>Aliphatic OH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6688899"/>
                  </a:ext>
                </a:extLst>
              </a:tr>
              <a:tr h="280764">
                <a:tc>
                  <a:txBody>
                    <a:bodyPr/>
                    <a:lstStyle/>
                    <a:p>
                      <a:r>
                        <a:rPr lang="en-US" sz="1400" dirty="0"/>
                        <a:t>Aromatic acid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2321760"/>
                  </a:ext>
                </a:extLst>
              </a:tr>
              <a:tr h="280764">
                <a:tc>
                  <a:txBody>
                    <a:bodyPr/>
                    <a:lstStyle/>
                    <a:p>
                      <a:r>
                        <a:rPr lang="en-US" sz="1400" dirty="0"/>
                        <a:t>Aliphatic Acid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4809776"/>
                  </a:ext>
                </a:extLst>
              </a:tr>
              <a:tr h="280764">
                <a:tc>
                  <a:txBody>
                    <a:bodyPr/>
                    <a:lstStyle/>
                    <a:p>
                      <a:r>
                        <a:rPr lang="en-US" sz="1400" dirty="0"/>
                        <a:t>Aldehyde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4574612"/>
                  </a:ext>
                </a:extLst>
              </a:tr>
              <a:tr h="280764">
                <a:tc>
                  <a:txBody>
                    <a:bodyPr/>
                    <a:lstStyle/>
                    <a:p>
                      <a:r>
                        <a:rPr lang="en-US" sz="1400" dirty="0"/>
                        <a:t>Ester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6788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9712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87275" y="163262"/>
            <a:ext cx="9817449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Predicting Biodegradation: EPA, </a:t>
            </a:r>
            <a:r>
              <a:rPr lang="en-US" sz="4000" b="1" dirty="0" err="1">
                <a:latin typeface="+mn-lt"/>
              </a:rPr>
              <a:t>EPISuite</a:t>
            </a:r>
            <a:endParaRPr lang="en-US" sz="4000" b="1" dirty="0">
              <a:latin typeface="+mn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433466" y="6060509"/>
            <a:ext cx="7325066" cy="757130"/>
          </a:xfr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>
                <a:latin typeface="+mn-lt"/>
              </a:rPr>
              <a:t>EPI = Estimation Programs Interface http://www.epa.gov/oppt/exposure/pubs/episuitedl.htm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7275" y="1259522"/>
            <a:ext cx="9801628" cy="480098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127B86F-A0C9-4BC4-9B02-47C4DD21460C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39246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6025" y="124300"/>
            <a:ext cx="7219950" cy="990015"/>
          </a:xfrm>
        </p:spPr>
        <p:txBody>
          <a:bodyPr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BIOWIN Models Based on Molecular Fragment Contributions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1063" y="1236318"/>
            <a:ext cx="10515600" cy="1195840"/>
          </a:xfr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en-US" dirty="0"/>
              <a:t>A</a:t>
            </a:r>
            <a:r>
              <a:rPr lang="en-US" dirty="0">
                <a:latin typeface="+mn-lt"/>
              </a:rPr>
              <a:t>erobic degradation models</a:t>
            </a:r>
          </a:p>
          <a:p>
            <a:pPr marL="457200" lvl="1" indent="0">
              <a:lnSpc>
                <a:spcPct val="115000"/>
              </a:lnSpc>
              <a:spcBef>
                <a:spcPts val="0"/>
              </a:spcBef>
              <a:buNone/>
            </a:pPr>
            <a:endParaRPr lang="en-US" sz="800" dirty="0">
              <a:latin typeface="+mn-lt"/>
            </a:endParaRPr>
          </a:p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en-US" dirty="0"/>
              <a:t>A</a:t>
            </a:r>
            <a:r>
              <a:rPr lang="en-US" dirty="0">
                <a:latin typeface="+mn-lt"/>
              </a:rPr>
              <a:t>naerobic degradation model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097CFC1-8F03-47A1-8360-986CDC186F92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954C0879-D1D9-B942-AC13-C1966827BA9D}"/>
              </a:ext>
            </a:extLst>
          </p:cNvPr>
          <p:cNvSpPr/>
          <p:nvPr/>
        </p:nvSpPr>
        <p:spPr>
          <a:xfrm>
            <a:off x="1168245" y="4682354"/>
            <a:ext cx="9931161" cy="17399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900" dirty="0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The program analyses the chemical structure of each molecule within the group, and assesses its biodegradation potential based on the molecule fragment and functional groups. The result is presented as a probability for degradation. If the number is greater or equal to 0.5, then the molecule will degrade faster. In contrast, values less than 0.5 indicate persistence and low biodegradation potential.</a:t>
            </a:r>
            <a:r>
              <a:rPr lang="en-US" sz="190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C6DBB2-95E5-3843-A988-166D82FF83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132671" y="2828986"/>
            <a:ext cx="7725936" cy="167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077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1F771951-1113-47D5-8A3B-CB4E45760D86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487331" y="1319563"/>
          <a:ext cx="1909763" cy="494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4" name="CS ChemDraw Drawing" r:id="rId4" imgW="2565400" imgH="6604000" progId="ChemDraw.Document.6.0">
                  <p:embed/>
                </p:oleObj>
              </mc:Choice>
              <mc:Fallback>
                <p:oleObj name="CS ChemDraw Drawing" r:id="rId4" imgW="2565400" imgH="6604000" progId="ChemDraw.Document.6.0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1F771951-1113-47D5-8A3B-CB4E45760D8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7331" y="1319563"/>
                        <a:ext cx="1909763" cy="4940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716760" y="1507196"/>
            <a:ext cx="50402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Increasing number of rings &amp; molecular weight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74357" y="1337919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74357" y="2181374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74357" y="3124681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77250" y="4172765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77250" y="5371872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5.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852488" y="2366640"/>
            <a:ext cx="23729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Favors biodegradation</a:t>
            </a:r>
          </a:p>
          <a:p>
            <a:r>
              <a:rPr lang="en-US" dirty="0"/>
              <a:t>- OH</a:t>
            </a:r>
          </a:p>
          <a:p>
            <a:r>
              <a:rPr lang="en-US" dirty="0"/>
              <a:t>- Low molecular weight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222540" y="2366640"/>
            <a:ext cx="26102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Disfavors biodegradation</a:t>
            </a:r>
          </a:p>
          <a:p>
            <a:r>
              <a:rPr lang="en-US" dirty="0"/>
              <a:t>- High molecular weight</a:t>
            </a:r>
          </a:p>
          <a:p>
            <a:r>
              <a:rPr lang="en-US" dirty="0"/>
              <a:t>- Cl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818811" y="2281567"/>
            <a:ext cx="4938162" cy="116746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4987CB9-7E41-493A-864C-7F2DB4B7675B}"/>
              </a:ext>
            </a:extLst>
          </p:cNvPr>
          <p:cNvSpPr txBox="1"/>
          <p:nvPr/>
        </p:nvSpPr>
        <p:spPr>
          <a:xfrm>
            <a:off x="1021435" y="586432"/>
            <a:ext cx="2099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Ring structures</a:t>
            </a:r>
          </a:p>
        </p:txBody>
      </p:sp>
    </p:spTree>
    <p:extLst>
      <p:ext uri="{BB962C8B-B14F-4D97-AF65-F5344CB8AC3E}">
        <p14:creationId xmlns:p14="http://schemas.microsoft.com/office/powerpoint/2010/main" val="66816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250"/>
    </mc:Choice>
    <mc:Fallback xmlns=""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1F771951-1113-47D5-8A3B-CB4E45760D86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487331" y="1319563"/>
          <a:ext cx="1909763" cy="494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8" name="CS ChemDraw Drawing" r:id="rId4" imgW="2565400" imgH="6604000" progId="ChemDraw.Document.6.0">
                  <p:embed/>
                </p:oleObj>
              </mc:Choice>
              <mc:Fallback>
                <p:oleObj name="CS ChemDraw Drawing" r:id="rId4" imgW="2565400" imgH="6604000" progId="ChemDraw.Document.6.0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1F771951-1113-47D5-8A3B-CB4E45760D8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7331" y="1319563"/>
                        <a:ext cx="1909763" cy="4940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716760" y="1507196"/>
            <a:ext cx="50402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Increasing number of rings &amp; molecular weight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74357" y="1337919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74357" y="2181374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74357" y="3124681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77250" y="4172765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77250" y="5371872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539209" y="4109077"/>
            <a:ext cx="123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1&gt;2&gt;4&gt;3&gt;5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55427" y="3895766"/>
            <a:ext cx="1567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biodegradable (aerobic)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051698" y="3888742"/>
            <a:ext cx="1579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Least biodegradable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852488" y="2366640"/>
            <a:ext cx="23729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Favors biodegradation</a:t>
            </a:r>
          </a:p>
          <a:p>
            <a:r>
              <a:rPr lang="en-US" dirty="0"/>
              <a:t>- OH</a:t>
            </a:r>
          </a:p>
          <a:p>
            <a:r>
              <a:rPr lang="en-US" dirty="0"/>
              <a:t>- Low molecular weight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222540" y="2366640"/>
            <a:ext cx="26102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Disfavors biodegradation</a:t>
            </a:r>
          </a:p>
          <a:p>
            <a:r>
              <a:rPr lang="en-US" dirty="0"/>
              <a:t>- High molecular weight</a:t>
            </a:r>
          </a:p>
          <a:p>
            <a:r>
              <a:rPr lang="en-US" dirty="0"/>
              <a:t>- Cl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818811" y="2281567"/>
            <a:ext cx="4938162" cy="116746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553429" y="5371872"/>
            <a:ext cx="123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4&gt;1&gt;2&gt;3&gt;5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53452" y="5141898"/>
            <a:ext cx="1567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biodegradable (anaerobic)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049723" y="5141898"/>
            <a:ext cx="1579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Least biodegradable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4987CB9-7E41-493A-864C-7F2DB4B7675B}"/>
              </a:ext>
            </a:extLst>
          </p:cNvPr>
          <p:cNvSpPr txBox="1"/>
          <p:nvPr/>
        </p:nvSpPr>
        <p:spPr>
          <a:xfrm>
            <a:off x="1021435" y="586432"/>
            <a:ext cx="2099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Ring structures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DE5B1C-1EE3-1B40-A219-325D9F77B013}"/>
              </a:ext>
            </a:extLst>
          </p:cNvPr>
          <p:cNvSpPr txBox="1"/>
          <p:nvPr/>
        </p:nvSpPr>
        <p:spPr>
          <a:xfrm>
            <a:off x="3471620" y="1363851"/>
            <a:ext cx="17650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Aerobic: 0.4468</a:t>
            </a:r>
          </a:p>
          <a:p>
            <a:r>
              <a:rPr lang="en-US" sz="1600" dirty="0"/>
              <a:t>Anaerobic: -0.1909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D3B7D6-566F-7548-8A83-29F50B8FB353}"/>
              </a:ext>
            </a:extLst>
          </p:cNvPr>
          <p:cNvSpPr txBox="1"/>
          <p:nvPr/>
        </p:nvSpPr>
        <p:spPr>
          <a:xfrm>
            <a:off x="3611105" y="2185261"/>
            <a:ext cx="17650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Aerobic: 0.0677</a:t>
            </a:r>
          </a:p>
          <a:p>
            <a:r>
              <a:rPr lang="en-US" sz="1600" dirty="0"/>
              <a:t>Anaerobic: -0.3091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5E72CE-286D-D146-AE02-E473FD71AEC8}"/>
              </a:ext>
            </a:extLst>
          </p:cNvPr>
          <p:cNvSpPr txBox="1"/>
          <p:nvPr/>
        </p:nvSpPr>
        <p:spPr>
          <a:xfrm>
            <a:off x="3642104" y="3053166"/>
            <a:ext cx="17650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Aerobic: 0.0213</a:t>
            </a:r>
          </a:p>
          <a:p>
            <a:r>
              <a:rPr lang="en-US" sz="1600" dirty="0"/>
              <a:t>Anaerobic: -0.4999</a:t>
            </a:r>
          </a:p>
          <a:p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322A85-8C92-4A4A-86E5-12434405C349}"/>
              </a:ext>
            </a:extLst>
          </p:cNvPr>
          <p:cNvSpPr txBox="1"/>
          <p:nvPr/>
        </p:nvSpPr>
        <p:spPr>
          <a:xfrm>
            <a:off x="3704096" y="4045059"/>
            <a:ext cx="17025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Aerobic: 0.0102</a:t>
            </a:r>
          </a:p>
          <a:p>
            <a:r>
              <a:rPr lang="en-US" sz="1600" dirty="0"/>
              <a:t>Anaerobic: 0.9093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9778DE-FCAA-F441-8804-A924ACC87A1C}"/>
              </a:ext>
            </a:extLst>
          </p:cNvPr>
          <p:cNvSpPr txBox="1"/>
          <p:nvPr/>
        </p:nvSpPr>
        <p:spPr>
          <a:xfrm>
            <a:off x="3719593" y="5052454"/>
            <a:ext cx="17650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Aerobic: 0.000</a:t>
            </a:r>
          </a:p>
          <a:p>
            <a:r>
              <a:rPr lang="en-US" sz="1600" dirty="0"/>
              <a:t>Anaerobic: -2.9547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0483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25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E7722782-CEE6-4D6A-B519-5610C69C41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5340546"/>
              </p:ext>
            </p:extLst>
          </p:nvPr>
        </p:nvGraphicFramePr>
        <p:xfrm>
          <a:off x="2574388" y="1406771"/>
          <a:ext cx="7104184" cy="5289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CD1752A2-E912-4973-BB38-BD27AF2B7739}"/>
              </a:ext>
            </a:extLst>
          </p:cNvPr>
          <p:cNvSpPr txBox="1">
            <a:spLocks/>
          </p:cNvSpPr>
          <p:nvPr/>
        </p:nvSpPr>
        <p:spPr>
          <a:xfrm>
            <a:off x="912055" y="306127"/>
            <a:ext cx="10367889" cy="59093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n-lt"/>
              </a:rPr>
              <a:t>Approaches to deal with Environmental Challenges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CDAEABC-64A8-4E94-9853-6DF076F90F8F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92101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D59472A9-05B9-4251-A348-D17EF04F130B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489541" y="1335702"/>
          <a:ext cx="1603375" cy="481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2" name="CS ChemDraw Drawing" r:id="rId3" imgW="2146300" imgH="6438900" progId="ChemDraw.Document.6.0">
                  <p:embed/>
                </p:oleObj>
              </mc:Choice>
              <mc:Fallback>
                <p:oleObj name="CS ChemDraw Drawing" r:id="rId3" imgW="2146300" imgH="6438900" progId="ChemDraw.Document.6.0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D59472A9-05B9-4251-A348-D17EF04F130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9541" y="1335702"/>
                        <a:ext cx="1603375" cy="4818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19927" y="1397290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19927" y="2214749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19927" y="3058684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19927" y="4060809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9927" y="4790282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19927" y="5528946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06379" y="1519126"/>
            <a:ext cx="5141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Bisphenol A derivatives: Halogenated and BPS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126788" y="2299052"/>
            <a:ext cx="26831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Disfavors biodegradation</a:t>
            </a:r>
          </a:p>
          <a:p>
            <a:r>
              <a:rPr lang="en-US" dirty="0"/>
              <a:t>- High molecular weight</a:t>
            </a:r>
          </a:p>
          <a:p>
            <a:pPr marL="285750" indent="-285750">
              <a:buFontTx/>
              <a:buChar char="-"/>
            </a:pPr>
            <a:r>
              <a:rPr lang="en-US" dirty="0"/>
              <a:t>Tertiary carbon </a:t>
            </a:r>
          </a:p>
          <a:p>
            <a:pPr marL="285750" indent="-285750">
              <a:buFontTx/>
              <a:buChar char="-"/>
            </a:pPr>
            <a:r>
              <a:rPr lang="en-US" dirty="0"/>
              <a:t>Halogens, but Cl better than F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06379" y="2299052"/>
            <a:ext cx="2372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Favors biodegradation</a:t>
            </a:r>
          </a:p>
          <a:p>
            <a:r>
              <a:rPr lang="en-US" dirty="0"/>
              <a:t>- Low molecular weight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706379" y="2299052"/>
            <a:ext cx="5106310" cy="147732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CF3DC7-B45A-4009-A795-FE0C8B85ABFC}"/>
              </a:ext>
            </a:extLst>
          </p:cNvPr>
          <p:cNvSpPr txBox="1"/>
          <p:nvPr/>
        </p:nvSpPr>
        <p:spPr>
          <a:xfrm>
            <a:off x="977384" y="575484"/>
            <a:ext cx="3172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Bisphenol A derivatives</a:t>
            </a:r>
          </a:p>
        </p:txBody>
      </p:sp>
    </p:spTree>
    <p:extLst>
      <p:ext uri="{BB962C8B-B14F-4D97-AF65-F5344CB8AC3E}">
        <p14:creationId xmlns:p14="http://schemas.microsoft.com/office/powerpoint/2010/main" val="29913707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D59472A9-05B9-4251-A348-D17EF04F130B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489541" y="1335702"/>
          <a:ext cx="1603375" cy="481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6" name="CS ChemDraw Drawing" r:id="rId3" imgW="2146300" imgH="6438900" progId="ChemDraw.Document.6.0">
                  <p:embed/>
                </p:oleObj>
              </mc:Choice>
              <mc:Fallback>
                <p:oleObj name="CS ChemDraw Drawing" r:id="rId3" imgW="2146300" imgH="6438900" progId="ChemDraw.Document.6.0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D59472A9-05B9-4251-A348-D17EF04F130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9541" y="1335702"/>
                        <a:ext cx="1603375" cy="4818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19927" y="1397290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19927" y="2214749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19927" y="3058684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19927" y="4060809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9927" y="4790282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19927" y="5528946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06379" y="1519126"/>
            <a:ext cx="5141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Bisphenol A derivatives: Halogenated and BPS</a:t>
            </a:r>
          </a:p>
        </p:txBody>
      </p:sp>
      <p:sp>
        <p:nvSpPr>
          <p:cNvPr id="11" name="Left Bracket 10"/>
          <p:cNvSpPr/>
          <p:nvPr/>
        </p:nvSpPr>
        <p:spPr>
          <a:xfrm flipH="1">
            <a:off x="4467821" y="2044627"/>
            <a:ext cx="463138" cy="3265714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30959" y="3058684"/>
            <a:ext cx="1971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Poor biodegradation due to high MW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126788" y="2299052"/>
            <a:ext cx="26831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Disfavors biodegradation</a:t>
            </a:r>
          </a:p>
          <a:p>
            <a:r>
              <a:rPr lang="en-US" dirty="0"/>
              <a:t>- High molecular weight</a:t>
            </a:r>
          </a:p>
          <a:p>
            <a:pPr marL="285750" indent="-285750">
              <a:buFontTx/>
              <a:buChar char="-"/>
            </a:pPr>
            <a:r>
              <a:rPr lang="en-US" dirty="0"/>
              <a:t>Tertiary carbon </a:t>
            </a:r>
          </a:p>
          <a:p>
            <a:pPr marL="285750" indent="-285750">
              <a:buFontTx/>
              <a:buChar char="-"/>
            </a:pPr>
            <a:r>
              <a:rPr lang="en-US" dirty="0"/>
              <a:t>Halogens, but Cl better than F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06379" y="2299052"/>
            <a:ext cx="2372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Favors biodegradation</a:t>
            </a:r>
          </a:p>
          <a:p>
            <a:r>
              <a:rPr lang="en-US" dirty="0"/>
              <a:t>- Low molecular weight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706379" y="2299052"/>
            <a:ext cx="5106310" cy="147732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714048" y="4349740"/>
            <a:ext cx="1463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1&gt;6&gt;3&gt;4&gt;2&gt;5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68762" y="4066607"/>
            <a:ext cx="1567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biodegradable (aerobic)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177910" y="4066607"/>
            <a:ext cx="1579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Least biodegradable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714048" y="5561814"/>
            <a:ext cx="1463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6&gt;2&gt;4=5&gt;3&gt;1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68762" y="5292432"/>
            <a:ext cx="1567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biodegradable (anaerobic)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189618" y="5292432"/>
            <a:ext cx="1579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Least biodegradable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CF3DC7-B45A-4009-A795-FE0C8B85ABFC}"/>
              </a:ext>
            </a:extLst>
          </p:cNvPr>
          <p:cNvSpPr txBox="1"/>
          <p:nvPr/>
        </p:nvSpPr>
        <p:spPr>
          <a:xfrm>
            <a:off x="977384" y="575484"/>
            <a:ext cx="3172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Bisphenol A derivatives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A181E6-ADA3-0346-8126-EA5502859D21}"/>
              </a:ext>
            </a:extLst>
          </p:cNvPr>
          <p:cNvSpPr txBox="1"/>
          <p:nvPr/>
        </p:nvSpPr>
        <p:spPr>
          <a:xfrm>
            <a:off x="3234088" y="1333561"/>
            <a:ext cx="17650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Aerobic: 0.1559</a:t>
            </a:r>
          </a:p>
          <a:p>
            <a:r>
              <a:rPr lang="en-US" sz="1600" dirty="0"/>
              <a:t>Anaerobic: -0.2593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096B26-E2C2-504B-B557-7BC06CF8CA77}"/>
              </a:ext>
            </a:extLst>
          </p:cNvPr>
          <p:cNvSpPr txBox="1"/>
          <p:nvPr/>
        </p:nvSpPr>
        <p:spPr>
          <a:xfrm>
            <a:off x="3238620" y="2135405"/>
            <a:ext cx="17025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Aerobic: 0.000</a:t>
            </a:r>
          </a:p>
          <a:p>
            <a:r>
              <a:rPr lang="en-US" sz="1600" dirty="0"/>
              <a:t>Anaerobic: 0.1224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9177F36-6E4C-D244-ACA9-DF0F40F932F9}"/>
              </a:ext>
            </a:extLst>
          </p:cNvPr>
          <p:cNvSpPr txBox="1"/>
          <p:nvPr/>
        </p:nvSpPr>
        <p:spPr>
          <a:xfrm>
            <a:off x="3234087" y="3057784"/>
            <a:ext cx="17650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Aerobic: 0.0009</a:t>
            </a:r>
          </a:p>
          <a:p>
            <a:r>
              <a:rPr lang="en-US" sz="1600" dirty="0"/>
              <a:t>Anaerobic: -1.4867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78440C9-04DE-5B49-9897-22F5BB9D1384}"/>
              </a:ext>
            </a:extLst>
          </p:cNvPr>
          <p:cNvSpPr txBox="1"/>
          <p:nvPr/>
        </p:nvSpPr>
        <p:spPr>
          <a:xfrm>
            <a:off x="3265345" y="3902181"/>
            <a:ext cx="17025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Aerobic: 0.0051</a:t>
            </a:r>
          </a:p>
          <a:p>
            <a:r>
              <a:rPr lang="en-US" sz="1600" dirty="0"/>
              <a:t>Anaerobic: 0.1224</a:t>
            </a:r>
          </a:p>
          <a:p>
            <a:endParaRPr lang="en-US" sz="16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10077C6-3E54-7646-B7A0-E019134AB4E8}"/>
              </a:ext>
            </a:extLst>
          </p:cNvPr>
          <p:cNvSpPr txBox="1"/>
          <p:nvPr/>
        </p:nvSpPr>
        <p:spPr>
          <a:xfrm>
            <a:off x="3270500" y="4729372"/>
            <a:ext cx="17025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Aerobic: 0.000</a:t>
            </a:r>
          </a:p>
          <a:p>
            <a:r>
              <a:rPr lang="en-US" sz="1600" dirty="0"/>
              <a:t>Anaerobic: 0.1224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C8B4AC-F6FF-B141-9157-9747159D1CC2}"/>
              </a:ext>
            </a:extLst>
          </p:cNvPr>
          <p:cNvSpPr txBox="1"/>
          <p:nvPr/>
        </p:nvSpPr>
        <p:spPr>
          <a:xfrm>
            <a:off x="3265345" y="5566664"/>
            <a:ext cx="17025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Aerobic: 0.0594</a:t>
            </a:r>
          </a:p>
          <a:p>
            <a:r>
              <a:rPr lang="en-US" sz="1600" dirty="0"/>
              <a:t>Anaerobic: 0.2341</a:t>
            </a:r>
          </a:p>
        </p:txBody>
      </p:sp>
    </p:spTree>
    <p:extLst>
      <p:ext uri="{BB962C8B-B14F-4D97-AF65-F5344CB8AC3E}">
        <p14:creationId xmlns:p14="http://schemas.microsoft.com/office/powerpoint/2010/main" val="30220335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34744" y="1298154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0370" y="2414435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70370" y="3411962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70370" y="4540118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82245" y="5537645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66113" y="682601"/>
            <a:ext cx="626326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Different plasticizers </a:t>
            </a:r>
          </a:p>
          <a:p>
            <a:endParaRPr lang="en-US" dirty="0"/>
          </a:p>
          <a:p>
            <a:r>
              <a:rPr lang="en-US" dirty="0"/>
              <a:t>Linear and branched;</a:t>
            </a:r>
          </a:p>
          <a:p>
            <a:r>
              <a:rPr lang="en-US" dirty="0"/>
              <a:t>Two green plasticizers: Reduced ring to </a:t>
            </a:r>
            <a:r>
              <a:rPr lang="en-US" dirty="0" err="1"/>
              <a:t>cyclo</a:t>
            </a:r>
            <a:r>
              <a:rPr lang="en-US" dirty="0"/>
              <a:t> and isosorbide ring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19550" y="2414435"/>
            <a:ext cx="2790777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/>
              <a:t>Disfavors biodegradation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Side chains and branching</a:t>
            </a:r>
          </a:p>
          <a:p>
            <a:pPr marL="285750" indent="-285750">
              <a:buFontTx/>
              <a:buChar char="-"/>
            </a:pPr>
            <a:r>
              <a:rPr lang="en-US" dirty="0"/>
              <a:t>Ethers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arenes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335007" y="2414435"/>
            <a:ext cx="23078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Favors biodegradation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Linear chains</a:t>
            </a:r>
          </a:p>
          <a:p>
            <a:pPr marL="285750" indent="-285750">
              <a:buFontTx/>
              <a:buChar char="-"/>
            </a:pPr>
            <a:r>
              <a:rPr lang="en-US" dirty="0"/>
              <a:t>Saturated </a:t>
            </a:r>
            <a:r>
              <a:rPr lang="en-US" dirty="0" err="1"/>
              <a:t>cyclo</a:t>
            </a:r>
            <a:r>
              <a:rPr lang="en-US" dirty="0"/>
              <a:t> </a:t>
            </a:r>
          </a:p>
          <a:p>
            <a:pPr marL="285750" indent="-285750">
              <a:buFontTx/>
              <a:buChar char="-"/>
            </a:pPr>
            <a:r>
              <a:rPr lang="en-US" dirty="0"/>
              <a:t>Esters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335007" y="2295091"/>
            <a:ext cx="5125476" cy="140327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1F73DE-9236-4274-8FA3-E27C820701C4}"/>
              </a:ext>
            </a:extLst>
          </p:cNvPr>
          <p:cNvSpPr txBox="1"/>
          <p:nvPr/>
        </p:nvSpPr>
        <p:spPr>
          <a:xfrm>
            <a:off x="1280125" y="586432"/>
            <a:ext cx="1582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Plasticizers</a:t>
            </a:r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2F510A43-46F1-436D-9D8A-FCE6363F826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489541" y="1075124"/>
          <a:ext cx="2432050" cy="556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0" name="CS ChemDraw Drawing" r:id="rId3" imgW="3251200" imgH="7442200" progId="ChemDraw.Document.6.0">
                  <p:embed/>
                </p:oleObj>
              </mc:Choice>
              <mc:Fallback>
                <p:oleObj name="CS ChemDraw Drawing" r:id="rId3" imgW="3251200" imgH="7442200" progId="ChemDraw.Document.6.0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2F510A43-46F1-436D-9D8A-FCE6363F826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9541" y="1075124"/>
                        <a:ext cx="2432050" cy="55657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151303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34744" y="1298154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0370" y="2414435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70370" y="3411962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70370" y="4540118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82245" y="5537645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66113" y="682601"/>
            <a:ext cx="626326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Different plasticizers </a:t>
            </a:r>
          </a:p>
          <a:p>
            <a:endParaRPr lang="en-US" dirty="0"/>
          </a:p>
          <a:p>
            <a:r>
              <a:rPr lang="en-US" dirty="0"/>
              <a:t>Linear and branched;</a:t>
            </a:r>
          </a:p>
          <a:p>
            <a:r>
              <a:rPr lang="en-US" dirty="0"/>
              <a:t>Two green plasticizers: Reduced ring to </a:t>
            </a:r>
            <a:r>
              <a:rPr lang="en-US" dirty="0" err="1"/>
              <a:t>cyclo</a:t>
            </a:r>
            <a:r>
              <a:rPr lang="en-US" dirty="0"/>
              <a:t> and isosorbide ring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19550" y="2414435"/>
            <a:ext cx="2790777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/>
              <a:t>Disfavors biodegradation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Side chains and branching</a:t>
            </a:r>
          </a:p>
          <a:p>
            <a:pPr marL="285750" indent="-285750">
              <a:buFontTx/>
              <a:buChar char="-"/>
            </a:pPr>
            <a:r>
              <a:rPr lang="en-US" dirty="0"/>
              <a:t>Ethers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arenes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335007" y="2414435"/>
            <a:ext cx="23078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Favors biodegradation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Linear chains</a:t>
            </a:r>
          </a:p>
          <a:p>
            <a:pPr marL="285750" indent="-285750">
              <a:buFontTx/>
              <a:buChar char="-"/>
            </a:pPr>
            <a:r>
              <a:rPr lang="en-US" dirty="0"/>
              <a:t>Saturated </a:t>
            </a:r>
            <a:r>
              <a:rPr lang="en-US" dirty="0" err="1"/>
              <a:t>cyclo</a:t>
            </a:r>
            <a:r>
              <a:rPr lang="en-US" dirty="0"/>
              <a:t> </a:t>
            </a:r>
          </a:p>
          <a:p>
            <a:pPr marL="285750" indent="-285750">
              <a:buFontTx/>
              <a:buChar char="-"/>
            </a:pPr>
            <a:r>
              <a:rPr lang="en-US" dirty="0"/>
              <a:t>Esters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335007" y="2295091"/>
            <a:ext cx="5125476" cy="140327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198940" y="4417416"/>
            <a:ext cx="123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1&gt;4&gt;2&gt;3&gt;5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29420" y="4145149"/>
            <a:ext cx="1567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biodegradable (aerobic)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695234" y="4145149"/>
            <a:ext cx="1579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Least biodegradable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198940" y="5537645"/>
            <a:ext cx="123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1&gt;5&gt;2&gt;4&gt;3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29420" y="5271557"/>
            <a:ext cx="1567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biodegradable (anaerobic)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693259" y="5271557"/>
            <a:ext cx="1579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Least biodegradable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1F73DE-9236-4274-8FA3-E27C820701C4}"/>
              </a:ext>
            </a:extLst>
          </p:cNvPr>
          <p:cNvSpPr txBox="1"/>
          <p:nvPr/>
        </p:nvSpPr>
        <p:spPr>
          <a:xfrm>
            <a:off x="1280125" y="586432"/>
            <a:ext cx="1582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Plasticizers</a:t>
            </a:r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2F510A43-46F1-436D-9D8A-FCE6363F826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489541" y="1075124"/>
          <a:ext cx="2432050" cy="556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4" name="CS ChemDraw Drawing" r:id="rId3" imgW="3251200" imgH="7442200" progId="ChemDraw.Document.6.0">
                  <p:embed/>
                </p:oleObj>
              </mc:Choice>
              <mc:Fallback>
                <p:oleObj name="CS ChemDraw Drawing" r:id="rId3" imgW="3251200" imgH="7442200" progId="ChemDraw.Document.6.0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2F510A43-46F1-436D-9D8A-FCE6363F826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9541" y="1075124"/>
                        <a:ext cx="2432050" cy="55657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FD78BDD5-4B9D-6546-9454-0CB3EAAA2A8A}"/>
              </a:ext>
            </a:extLst>
          </p:cNvPr>
          <p:cNvSpPr txBox="1"/>
          <p:nvPr/>
        </p:nvSpPr>
        <p:spPr>
          <a:xfrm>
            <a:off x="3781591" y="1301858"/>
            <a:ext cx="17025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Aerobic: 0.9355</a:t>
            </a:r>
          </a:p>
          <a:p>
            <a:r>
              <a:rPr lang="en-US" sz="1600" dirty="0"/>
              <a:t>Anaerobic: 0.3673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7127BA-811E-2D49-9D3E-9C525BEBA535}"/>
              </a:ext>
            </a:extLst>
          </p:cNvPr>
          <p:cNvSpPr txBox="1"/>
          <p:nvPr/>
        </p:nvSpPr>
        <p:spPr>
          <a:xfrm>
            <a:off x="3766097" y="2309248"/>
            <a:ext cx="17650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Aerobic: 0.6892</a:t>
            </a:r>
          </a:p>
          <a:p>
            <a:r>
              <a:rPr lang="en-US" sz="1600" dirty="0"/>
              <a:t>Anaerobic: -0.2275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49EA90-CB2D-9747-8F68-D451FC216CE3}"/>
              </a:ext>
            </a:extLst>
          </p:cNvPr>
          <p:cNvSpPr txBox="1"/>
          <p:nvPr/>
        </p:nvSpPr>
        <p:spPr>
          <a:xfrm>
            <a:off x="3797090" y="3394129"/>
            <a:ext cx="17650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Aerobic: 0.3258</a:t>
            </a:r>
          </a:p>
          <a:p>
            <a:r>
              <a:rPr lang="en-US" sz="1600" dirty="0"/>
              <a:t>Anaerobic: -1.2826</a:t>
            </a:r>
          </a:p>
          <a:p>
            <a:endParaRPr lang="en-US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88B52D-FEC3-1347-BF9E-4E7211A4E8D6}"/>
              </a:ext>
            </a:extLst>
          </p:cNvPr>
          <p:cNvSpPr txBox="1"/>
          <p:nvPr/>
        </p:nvSpPr>
        <p:spPr>
          <a:xfrm>
            <a:off x="3797090" y="4556502"/>
            <a:ext cx="17650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Aerobic: 0.6960</a:t>
            </a:r>
          </a:p>
          <a:p>
            <a:r>
              <a:rPr lang="en-US" sz="1600" dirty="0"/>
              <a:t>Anaerobic: -0.2469</a:t>
            </a:r>
          </a:p>
          <a:p>
            <a:endParaRPr lang="en-US" sz="1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FEC7A67-77DC-5D4A-B725-94FFB5AD8AA6}"/>
              </a:ext>
            </a:extLst>
          </p:cNvPr>
          <p:cNvSpPr txBox="1"/>
          <p:nvPr/>
        </p:nvSpPr>
        <p:spPr>
          <a:xfrm>
            <a:off x="4091557" y="5811864"/>
            <a:ext cx="17025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Aerobic: 0.2626</a:t>
            </a:r>
          </a:p>
          <a:p>
            <a:r>
              <a:rPr lang="en-US" sz="1600" dirty="0"/>
              <a:t>Anaerobic: 0.1410</a:t>
            </a:r>
          </a:p>
        </p:txBody>
      </p:sp>
    </p:spTree>
    <p:extLst>
      <p:ext uri="{BB962C8B-B14F-4D97-AF65-F5344CB8AC3E}">
        <p14:creationId xmlns:p14="http://schemas.microsoft.com/office/powerpoint/2010/main" val="24416895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281751" y="1541826"/>
            <a:ext cx="3418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Explosives (TNT, nitroglycerine)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46551" y="1321710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6551" y="2441227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6551" y="3516479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46551" y="4638162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44187" y="5676144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04843" y="2372896"/>
            <a:ext cx="26603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Favors biodegradation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Small molecular weight</a:t>
            </a:r>
          </a:p>
          <a:p>
            <a:pPr marL="285750" indent="-285750">
              <a:buFontTx/>
              <a:buChar char="-"/>
            </a:pPr>
            <a:r>
              <a:rPr lang="en-US" dirty="0"/>
              <a:t>OH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011727" y="2368523"/>
            <a:ext cx="25655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Disfavors biodegradation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CH</a:t>
            </a:r>
            <a:r>
              <a:rPr lang="en-US" baseline="-25000" dirty="0"/>
              <a:t>3</a:t>
            </a:r>
          </a:p>
          <a:p>
            <a:pPr marL="285750" indent="-285750">
              <a:buFontTx/>
              <a:buChar char="-"/>
            </a:pPr>
            <a:r>
              <a:rPr lang="en-US" dirty="0"/>
              <a:t>Large MW</a:t>
            </a:r>
          </a:p>
          <a:p>
            <a:pPr marL="285750" indent="-285750">
              <a:buFontTx/>
              <a:buChar char="-"/>
            </a:pPr>
            <a:r>
              <a:rPr lang="en-US" dirty="0"/>
              <a:t>NNO</a:t>
            </a:r>
            <a:r>
              <a:rPr lang="en-US" baseline="-25000" dirty="0"/>
              <a:t>2</a:t>
            </a:r>
            <a:r>
              <a:rPr lang="en-US" dirty="0"/>
              <a:t>CH</a:t>
            </a:r>
            <a:r>
              <a:rPr lang="en-US" baseline="-25000" dirty="0"/>
              <a:t>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04843" y="2284968"/>
            <a:ext cx="5172446" cy="151318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91DCF8-3250-4120-B3AC-EAC649D67217}"/>
              </a:ext>
            </a:extLst>
          </p:cNvPr>
          <p:cNvSpPr txBox="1"/>
          <p:nvPr/>
        </p:nvSpPr>
        <p:spPr>
          <a:xfrm>
            <a:off x="1319977" y="586432"/>
            <a:ext cx="1502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Explosives</a:t>
            </a: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5F4F4DA2-D7EE-470B-949D-3B66AD376B65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489541" y="1178364"/>
          <a:ext cx="1501775" cy="5430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8" name="CS ChemDraw Drawing" r:id="rId3" imgW="2019300" imgH="7251700" progId="ChemDraw.Document.6.0">
                  <p:embed/>
                </p:oleObj>
              </mc:Choice>
              <mc:Fallback>
                <p:oleObj name="CS ChemDraw Drawing" r:id="rId3" imgW="2019300" imgH="7251700" progId="ChemDraw.Document.6.0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5F4F4DA2-D7EE-470B-949D-3B66AD376B6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9541" y="1178364"/>
                        <a:ext cx="1501775" cy="54308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585396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281751" y="1541826"/>
            <a:ext cx="3418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Explosives (TNT, nitroglycerine)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46551" y="1321710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6551" y="2441227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6551" y="3516479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46551" y="4638162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44187" y="5676144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04843" y="2372896"/>
            <a:ext cx="26603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Favors biodegradation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Small molecular weight</a:t>
            </a:r>
          </a:p>
          <a:p>
            <a:pPr marL="285750" indent="-285750">
              <a:buFontTx/>
              <a:buChar char="-"/>
            </a:pPr>
            <a:r>
              <a:rPr lang="en-US" dirty="0"/>
              <a:t>OH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011727" y="2368523"/>
            <a:ext cx="25655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Disfavors biodegradation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CH</a:t>
            </a:r>
            <a:r>
              <a:rPr lang="en-US" baseline="-25000" dirty="0"/>
              <a:t>3</a:t>
            </a:r>
          </a:p>
          <a:p>
            <a:pPr marL="285750" indent="-285750">
              <a:buFontTx/>
              <a:buChar char="-"/>
            </a:pPr>
            <a:r>
              <a:rPr lang="en-US" dirty="0"/>
              <a:t>Large MW</a:t>
            </a:r>
          </a:p>
          <a:p>
            <a:pPr marL="285750" indent="-285750">
              <a:buFontTx/>
              <a:buChar char="-"/>
            </a:pPr>
            <a:r>
              <a:rPr lang="en-US" dirty="0"/>
              <a:t>NNO</a:t>
            </a:r>
            <a:r>
              <a:rPr lang="en-US" baseline="-25000" dirty="0"/>
              <a:t>2</a:t>
            </a:r>
            <a:r>
              <a:rPr lang="en-US" dirty="0"/>
              <a:t>CH</a:t>
            </a:r>
            <a:r>
              <a:rPr lang="en-US" baseline="-25000" dirty="0"/>
              <a:t>3</a:t>
            </a:r>
          </a:p>
        </p:txBody>
      </p:sp>
      <p:sp>
        <p:nvSpPr>
          <p:cNvPr id="12" name="Left Bracket 11"/>
          <p:cNvSpPr/>
          <p:nvPr/>
        </p:nvSpPr>
        <p:spPr>
          <a:xfrm flipH="1">
            <a:off x="4695597" y="4836402"/>
            <a:ext cx="463138" cy="1402485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240143" y="4937479"/>
            <a:ext cx="12144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Degrades faster due to small MW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04843" y="2284968"/>
            <a:ext cx="5172446" cy="151318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538900" y="4422148"/>
            <a:ext cx="123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4&gt;5&gt;1=2=3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29968" y="4117928"/>
            <a:ext cx="1567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biodegradable (aerobic)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770327" y="4178428"/>
            <a:ext cx="1579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Least biodegradable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38901" y="5519233"/>
            <a:ext cx="123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4&gt;5&gt;2&gt;1&gt;3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29968" y="5214479"/>
            <a:ext cx="1567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biodegradable (anaerobic)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770328" y="5242234"/>
            <a:ext cx="1579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Least biodegradable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91DCF8-3250-4120-B3AC-EAC649D67217}"/>
              </a:ext>
            </a:extLst>
          </p:cNvPr>
          <p:cNvSpPr txBox="1"/>
          <p:nvPr/>
        </p:nvSpPr>
        <p:spPr>
          <a:xfrm>
            <a:off x="1319977" y="586432"/>
            <a:ext cx="1502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Explosives</a:t>
            </a: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5F4F4DA2-D7EE-470B-949D-3B66AD376B65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489541" y="1178364"/>
          <a:ext cx="1501775" cy="5430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2" name="CS ChemDraw Drawing" r:id="rId3" imgW="2019300" imgH="7251700" progId="ChemDraw.Document.6.0">
                  <p:embed/>
                </p:oleObj>
              </mc:Choice>
              <mc:Fallback>
                <p:oleObj name="CS ChemDraw Drawing" r:id="rId3" imgW="2019300" imgH="7251700" progId="ChemDraw.Document.6.0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5F4F4DA2-D7EE-470B-949D-3B66AD376B6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9541" y="1178364"/>
                        <a:ext cx="1501775" cy="54308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B1188E22-E19F-0D4A-AEC0-C5430EC025B4}"/>
              </a:ext>
            </a:extLst>
          </p:cNvPr>
          <p:cNvSpPr/>
          <p:nvPr/>
        </p:nvSpPr>
        <p:spPr>
          <a:xfrm>
            <a:off x="2882830" y="1321710"/>
            <a:ext cx="17650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Aerobic: 0.0000</a:t>
            </a:r>
          </a:p>
          <a:p>
            <a:r>
              <a:rPr lang="en-US" sz="1600" dirty="0"/>
              <a:t>Anaerobic: -0.3687</a:t>
            </a:r>
          </a:p>
          <a:p>
            <a:endParaRPr lang="en-US" sz="1600" dirty="0">
              <a:effectLst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1BAC89-3A92-E744-89F7-C5CDC1720F70}"/>
              </a:ext>
            </a:extLst>
          </p:cNvPr>
          <p:cNvSpPr txBox="1"/>
          <p:nvPr/>
        </p:nvSpPr>
        <p:spPr>
          <a:xfrm>
            <a:off x="2929182" y="2417738"/>
            <a:ext cx="17025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Aerobic: 0.000</a:t>
            </a:r>
          </a:p>
          <a:p>
            <a:r>
              <a:rPr lang="en-US" sz="1600" dirty="0"/>
              <a:t>Anaerobic: 0.0837</a:t>
            </a:r>
          </a:p>
          <a:p>
            <a:endParaRPr lang="en-US" sz="1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56F1CC-508F-834B-8738-005592E9ADCE}"/>
              </a:ext>
            </a:extLst>
          </p:cNvPr>
          <p:cNvSpPr txBox="1"/>
          <p:nvPr/>
        </p:nvSpPr>
        <p:spPr>
          <a:xfrm>
            <a:off x="3006672" y="3564613"/>
            <a:ext cx="17650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Aerobic: 0.000</a:t>
            </a:r>
          </a:p>
          <a:p>
            <a:r>
              <a:rPr lang="en-US" sz="1600" dirty="0"/>
              <a:t>Anaerobic: -0.0765</a:t>
            </a:r>
          </a:p>
          <a:p>
            <a:endParaRPr lang="en-US" sz="16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9D48940-C623-C241-8DC5-245A67C28354}"/>
              </a:ext>
            </a:extLst>
          </p:cNvPr>
          <p:cNvSpPr txBox="1"/>
          <p:nvPr/>
        </p:nvSpPr>
        <p:spPr>
          <a:xfrm>
            <a:off x="3033246" y="4697850"/>
            <a:ext cx="18785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Aerobic: 0.0366</a:t>
            </a:r>
          </a:p>
          <a:p>
            <a:r>
              <a:rPr lang="en-US" sz="1600" dirty="0"/>
              <a:t>Anaerobic: 0.7222</a:t>
            </a:r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9839586-8341-6C4F-83E4-C1E6C20256C0}"/>
              </a:ext>
            </a:extLst>
          </p:cNvPr>
          <p:cNvSpPr txBox="1"/>
          <p:nvPr/>
        </p:nvSpPr>
        <p:spPr>
          <a:xfrm>
            <a:off x="3037018" y="5778204"/>
            <a:ext cx="17025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Aerobic: 0.0112</a:t>
            </a:r>
          </a:p>
          <a:p>
            <a:r>
              <a:rPr lang="en-US" sz="1600" dirty="0"/>
              <a:t>Anaerobic: 0.6058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630972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FC55E8-C7FE-C24A-8894-1F2D1AC68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926" y="0"/>
            <a:ext cx="54281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9261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10920" y="219126"/>
            <a:ext cx="59701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Design for Biodegradation?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23925" y="2112773"/>
            <a:ext cx="10344150" cy="1434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2600" dirty="0"/>
              <a:t>Since we know the chemical moieties, functional groups, and types of bonds which make the molecule biodegradable, can we build-in biodegradability into chemical products?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31284" y="3999141"/>
            <a:ext cx="1262269" cy="8863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4800" dirty="0">
                <a:solidFill>
                  <a:srgbClr val="00B050"/>
                </a:solidFill>
              </a:rPr>
              <a:t>YES!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43644EF-8334-4DA5-82C5-77F03E3BE910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94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05501" y="230317"/>
            <a:ext cx="45809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Example: Plasticizers</a:t>
            </a:r>
          </a:p>
        </p:txBody>
      </p:sp>
      <p:pic>
        <p:nvPicPr>
          <p:cNvPr id="4" name="Picture 5" descr="nicell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186"/>
          <a:stretch/>
        </p:blipFill>
        <p:spPr bwMode="auto">
          <a:xfrm>
            <a:off x="413657" y="2432843"/>
            <a:ext cx="3707812" cy="1215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4964210" y="1805474"/>
            <a:ext cx="19017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600" dirty="0">
                <a:solidFill>
                  <a:srgbClr val="FF0000"/>
                </a:solidFill>
              </a:rPr>
              <a:t>kills bacteria,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</a:rPr>
              <a:t>biodegradation halts</a:t>
            </a:r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3828254" y="5239620"/>
            <a:ext cx="35829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dirty="0">
                <a:solidFill>
                  <a:srgbClr val="00B050"/>
                </a:solidFill>
              </a:rPr>
              <a:t>complete degradation to CO</a:t>
            </a:r>
            <a:r>
              <a:rPr lang="en-US" baseline="-25000" dirty="0">
                <a:solidFill>
                  <a:srgbClr val="00B050"/>
                </a:solidFill>
              </a:rPr>
              <a:t>2</a:t>
            </a:r>
            <a:r>
              <a:rPr lang="en-US" dirty="0">
                <a:solidFill>
                  <a:srgbClr val="00B050"/>
                </a:solidFill>
              </a:rPr>
              <a:t> + H</a:t>
            </a:r>
            <a:r>
              <a:rPr lang="en-US" baseline="-25000" dirty="0">
                <a:solidFill>
                  <a:srgbClr val="00B050"/>
                </a:solidFill>
              </a:rPr>
              <a:t>2</a:t>
            </a:r>
            <a:r>
              <a:rPr lang="en-US" dirty="0">
                <a:solidFill>
                  <a:srgbClr val="00B050"/>
                </a:solidFill>
              </a:rPr>
              <a:t>O</a:t>
            </a:r>
          </a:p>
        </p:txBody>
      </p:sp>
      <p:pic>
        <p:nvPicPr>
          <p:cNvPr id="11" name="Picture 5" descr="nicell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73"/>
          <a:stretch/>
        </p:blipFill>
        <p:spPr bwMode="auto">
          <a:xfrm>
            <a:off x="4120241" y="2395877"/>
            <a:ext cx="4013327" cy="1215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nicell2.ti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01"/>
          <a:stretch/>
        </p:blipFill>
        <p:spPr bwMode="auto">
          <a:xfrm>
            <a:off x="399143" y="4291694"/>
            <a:ext cx="2593796" cy="1215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nicell2.ti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1" b="26077"/>
          <a:stretch/>
        </p:blipFill>
        <p:spPr bwMode="auto">
          <a:xfrm>
            <a:off x="3335960" y="4539994"/>
            <a:ext cx="2741630" cy="6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nicell2.ti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37"/>
          <a:stretch/>
        </p:blipFill>
        <p:spPr bwMode="auto">
          <a:xfrm>
            <a:off x="5373005" y="4544941"/>
            <a:ext cx="3049859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>
            <a:off x="3889241" y="2972520"/>
            <a:ext cx="61843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089962" y="4751068"/>
            <a:ext cx="61843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619748" y="4751068"/>
            <a:ext cx="61843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471983" y="1877281"/>
            <a:ext cx="4283761" cy="417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dirty="0"/>
              <a:t>Plasticizers are additives in plastic applications. Almost 90% of </a:t>
            </a:r>
            <a:r>
              <a:rPr lang="en-US" b="1" dirty="0"/>
              <a:t>plasticizers</a:t>
            </a:r>
            <a:r>
              <a:rPr lang="en-US" dirty="0"/>
              <a:t> are used in PVC, giving this material improved flexibility and durability.</a:t>
            </a:r>
          </a:p>
          <a:p>
            <a:pPr>
              <a:lnSpc>
                <a:spcPct val="114000"/>
              </a:lnSpc>
            </a:pPr>
            <a:endParaRPr lang="en-US" dirty="0"/>
          </a:p>
          <a:p>
            <a:pPr>
              <a:lnSpc>
                <a:spcPct val="114000"/>
              </a:lnSpc>
            </a:pPr>
            <a:r>
              <a:rPr lang="en-US" dirty="0"/>
              <a:t>Di-propylene glycol </a:t>
            </a:r>
            <a:r>
              <a:rPr lang="en-US" dirty="0" err="1"/>
              <a:t>dibenzoate</a:t>
            </a:r>
            <a:r>
              <a:rPr lang="en-US" dirty="0"/>
              <a:t> decomposes into a product which is toxic to bacteria, and therefore stops the biodegradation process.</a:t>
            </a:r>
          </a:p>
          <a:p>
            <a:pPr>
              <a:lnSpc>
                <a:spcPct val="114000"/>
              </a:lnSpc>
            </a:pPr>
            <a:endParaRPr lang="en-US" dirty="0"/>
          </a:p>
          <a:p>
            <a:pPr>
              <a:lnSpc>
                <a:spcPct val="114000"/>
              </a:lnSpc>
            </a:pPr>
            <a:r>
              <a:rPr lang="en-US" dirty="0"/>
              <a:t>With slightly changed structure, 1,5-pentanediol </a:t>
            </a:r>
            <a:r>
              <a:rPr lang="en-US" dirty="0" err="1"/>
              <a:t>dibenzoate</a:t>
            </a:r>
            <a:r>
              <a:rPr lang="en-US" dirty="0"/>
              <a:t> biodegrades into CO</a:t>
            </a:r>
            <a:r>
              <a:rPr lang="en-US" baseline="-25000" dirty="0"/>
              <a:t>2</a:t>
            </a:r>
            <a:r>
              <a:rPr lang="en-US" dirty="0"/>
              <a:t> and H</a:t>
            </a:r>
            <a:r>
              <a:rPr lang="en-US" baseline="-25000" dirty="0"/>
              <a:t>2</a:t>
            </a:r>
            <a:r>
              <a:rPr lang="en-US" dirty="0"/>
              <a:t>O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F6A984F-9F62-4A1D-B28C-28B6CFA7D009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815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17968" y="222974"/>
            <a:ext cx="43560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Example: Pesticides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403" y="1585358"/>
            <a:ext cx="2184174" cy="12560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46389" y="2979512"/>
            <a:ext cx="579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DDT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47000" y="1538073"/>
            <a:ext cx="3959222" cy="2284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dirty="0"/>
              <a:t>DDT – Dichlorodiphenyltrichloroethane, which was used as agricultural pesticide, is persistent in the environment.</a:t>
            </a:r>
          </a:p>
          <a:p>
            <a:pPr>
              <a:lnSpc>
                <a:spcPct val="114000"/>
              </a:lnSpc>
            </a:pPr>
            <a:endParaRPr lang="en-US" dirty="0"/>
          </a:p>
          <a:p>
            <a:pPr>
              <a:lnSpc>
                <a:spcPct val="114000"/>
              </a:lnSpc>
            </a:pPr>
            <a:r>
              <a:rPr lang="en-US" dirty="0"/>
              <a:t>Not only does it bioaccumulates, but it undergoes a reaction to DDE which is even more toxic than DDT.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005233" y="2213377"/>
            <a:ext cx="8382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0039" y="1608515"/>
            <a:ext cx="2680607" cy="13709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03405" y="3244951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DDE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8" y="3963408"/>
            <a:ext cx="3083532" cy="17417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19063" y="6053465"/>
            <a:ext cx="1474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methoxychlor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957462" y="4834265"/>
            <a:ext cx="8382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747000" y="4149781"/>
            <a:ext cx="3959222" cy="2284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dirty="0" err="1"/>
              <a:t>Methoxychlor</a:t>
            </a:r>
            <a:r>
              <a:rPr lang="en-US" dirty="0"/>
              <a:t> shares many insecticidal properties as DDT and it’s potency, but it is not persistent.</a:t>
            </a:r>
          </a:p>
          <a:p>
            <a:pPr>
              <a:lnSpc>
                <a:spcPct val="114000"/>
              </a:lnSpc>
            </a:pPr>
            <a:endParaRPr lang="en-US" dirty="0"/>
          </a:p>
          <a:p>
            <a:pPr>
              <a:lnSpc>
                <a:spcPct val="114000"/>
              </a:lnSpc>
            </a:pPr>
            <a:r>
              <a:rPr lang="en-US" dirty="0"/>
              <a:t>It degrades into </a:t>
            </a:r>
            <a:r>
              <a:rPr lang="en-US" dirty="0" err="1"/>
              <a:t>methoxychlor</a:t>
            </a:r>
            <a:r>
              <a:rPr lang="en-US" dirty="0"/>
              <a:t> phenol, which has also low toxicity and it is easily excreted.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0477" y="4174773"/>
            <a:ext cx="2971800" cy="16891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958948" y="6227636"/>
            <a:ext cx="2196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Methoxychlor</a:t>
            </a:r>
            <a:r>
              <a:rPr lang="en-US" dirty="0"/>
              <a:t> phenol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43163" y="3201562"/>
            <a:ext cx="1818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Slow degradation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55127" y="5491757"/>
            <a:ext cx="1747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Fast degradation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ECECFD1-E82B-45FF-B6CB-6F0DDD85B89C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43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CDAEABC-64A8-4E94-9853-6DF076F90F8F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3">
            <a:extLst>
              <a:ext uri="{FF2B5EF4-FFF2-40B4-BE49-F238E27FC236}">
                <a16:creationId xmlns:a16="http://schemas.microsoft.com/office/drawing/2014/main" id="{57C989B6-55DC-4242-8DD5-71F1014E6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1565" y="1287195"/>
            <a:ext cx="7832035" cy="51521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tIns="108000" bIns="108000"/>
          <a:lstStyle/>
          <a:p>
            <a:pPr algn="just">
              <a:lnSpc>
                <a:spcPct val="114000"/>
              </a:lnSpc>
              <a:defRPr/>
            </a:pPr>
            <a:r>
              <a:rPr lang="en-US" sz="800" b="1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Aft>
                <a:spcPts val="600"/>
              </a:spcAft>
              <a:defRPr/>
            </a:pPr>
            <a:r>
              <a:rPr lang="en-US" b="1" kern="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 of End-of-Pipe</a:t>
            </a:r>
            <a:r>
              <a:rPr lang="en-US" b="1" kern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huge threat to water bodies &amp; human health</a:t>
            </a:r>
          </a:p>
          <a:p>
            <a:pPr marL="360000" algn="just">
              <a:lnSpc>
                <a:spcPct val="114000"/>
              </a:lnSpc>
              <a:spcBef>
                <a:spcPts val="200"/>
              </a:spcBef>
              <a:buFont typeface="Wingdings" pitchFamily="2" charset="2"/>
              <a:buChar char="§"/>
              <a:defRPr/>
            </a:pP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b="1" kern="0" dirty="0">
                <a:latin typeface="Arial" panose="020B0604020202020204" pitchFamily="34" charset="0"/>
                <a:cs typeface="Arial" panose="020B0604020202020204" pitchFamily="34" charset="0"/>
              </a:rPr>
              <a:t>Quantity    	 :</a:t>
            </a: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</a:rPr>
              <a:t>Billions of </a:t>
            </a:r>
            <a:r>
              <a:rPr lang="en-US" sz="1400" kern="0" dirty="0" err="1">
                <a:latin typeface="Arial" panose="020B0604020202020204" pitchFamily="34" charset="0"/>
                <a:cs typeface="Arial" panose="020B0604020202020204" pitchFamily="34" charset="0"/>
              </a:rPr>
              <a:t>kgs</a:t>
            </a: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</a:rPr>
              <a:t> of liquid effluents from Chemical Industries</a:t>
            </a:r>
          </a:p>
          <a:p>
            <a:pPr marL="360000" algn="just">
              <a:lnSpc>
                <a:spcPct val="114000"/>
              </a:lnSpc>
              <a:spcBef>
                <a:spcPts val="200"/>
              </a:spcBef>
              <a:defRPr/>
            </a:pP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</a:rPr>
              <a:t>		    include solid &amp; gaseous effluents</a:t>
            </a:r>
          </a:p>
          <a:p>
            <a:pPr marL="360000" algn="just">
              <a:lnSpc>
                <a:spcPct val="114000"/>
              </a:lnSpc>
              <a:spcBef>
                <a:spcPts val="200"/>
              </a:spcBef>
              <a:spcAft>
                <a:spcPts val="1200"/>
              </a:spcAft>
              <a:defRPr/>
            </a:pP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</a:rPr>
              <a:t>		    include all wastes from all other sectors (mining, steel, power,…..)</a:t>
            </a:r>
          </a:p>
          <a:p>
            <a:pPr marL="360000" algn="just">
              <a:lnSpc>
                <a:spcPct val="114000"/>
              </a:lnSpc>
              <a:spcBef>
                <a:spcPts val="200"/>
              </a:spcBef>
              <a:spcAft>
                <a:spcPts val="1200"/>
              </a:spcAft>
              <a:buFont typeface="Wingdings" pitchFamily="2" charset="2"/>
              <a:buChar char="§"/>
              <a:defRPr/>
            </a:pPr>
            <a:r>
              <a:rPr lang="en-US" sz="1400" b="1" kern="0" dirty="0">
                <a:latin typeface="Arial" panose="020B0604020202020204" pitchFamily="34" charset="0"/>
                <a:cs typeface="Arial" panose="020B0604020202020204" pitchFamily="34" charset="0"/>
              </a:rPr>
              <a:t>  Practice 	 :</a:t>
            </a: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</a:rPr>
              <a:t>  End-of-pipe-treatment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</a:rPr>
              <a:t>converting one kind of effluent in to other)</a:t>
            </a:r>
          </a:p>
          <a:p>
            <a:pPr marL="360000" algn="just">
              <a:lnSpc>
                <a:spcPct val="114000"/>
              </a:lnSpc>
              <a:buFont typeface="Wingdings" pitchFamily="2" charset="2"/>
              <a:buChar char="§"/>
              <a:defRPr/>
            </a:pP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b="1" kern="0" dirty="0">
                <a:latin typeface="Arial" panose="020B0604020202020204" pitchFamily="34" charset="0"/>
                <a:cs typeface="Arial" panose="020B0604020202020204" pitchFamily="34" charset="0"/>
              </a:rPr>
              <a:t>Issue 	 :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</a:rPr>
              <a:t>Toxicity not fully known (</a:t>
            </a:r>
            <a:r>
              <a:rPr lang="en-US" sz="1400" kern="0" dirty="0" err="1">
                <a:latin typeface="Arial" panose="020B0604020202020204" pitchFamily="34" charset="0"/>
                <a:cs typeface="Arial" panose="020B0604020202020204" pitchFamily="34" charset="0"/>
              </a:rPr>
              <a:t>Ecotoxicity</a:t>
            </a: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</a:rPr>
              <a:t> data available for less than 			     1% of human pharmaceuticals…Ref: journal “Regulatory</a:t>
            </a:r>
          </a:p>
          <a:p>
            <a:pPr marL="360000" algn="just">
              <a:lnSpc>
                <a:spcPct val="114000"/>
              </a:lnSpc>
              <a:spcAft>
                <a:spcPts val="600"/>
              </a:spcAft>
              <a:defRPr/>
            </a:pP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</a:rPr>
              <a:t>		     Toxicology Pharmacology, April’2004)”</a:t>
            </a:r>
          </a:p>
          <a:p>
            <a:pPr marL="360000" algn="just">
              <a:lnSpc>
                <a:spcPct val="114000"/>
              </a:lnSpc>
              <a:spcBef>
                <a:spcPct val="20000"/>
              </a:spcBef>
              <a:spcAft>
                <a:spcPts val="1800"/>
              </a:spcAft>
              <a:buFont typeface="Wingdings" pitchFamily="2" charset="2"/>
              <a:buChar char="§"/>
              <a:defRPr/>
            </a:pP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b="1" kern="0" dirty="0">
                <a:latin typeface="Arial" panose="020B0604020202020204" pitchFamily="34" charset="0"/>
                <a:cs typeface="Arial" panose="020B0604020202020204" pitchFamily="34" charset="0"/>
              </a:rPr>
              <a:t>Degradation 	 :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</a:rPr>
              <a:t>very slow, impact unknown after degradation</a:t>
            </a:r>
          </a:p>
          <a:p>
            <a:pPr algn="just">
              <a:lnSpc>
                <a:spcPct val="114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en-US" b="1" kern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 on Economics</a:t>
            </a:r>
          </a:p>
          <a:p>
            <a:pPr marL="360000" algn="just">
              <a:lnSpc>
                <a:spcPct val="114000"/>
              </a:lnSpc>
              <a:spcBef>
                <a:spcPct val="20000"/>
              </a:spcBef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US" sz="1400" b="1" kern="0" dirty="0">
                <a:latin typeface="Arial" panose="020B0604020202020204" pitchFamily="34" charset="0"/>
                <a:cs typeface="Arial" panose="020B0604020202020204" pitchFamily="34" charset="0"/>
              </a:rPr>
              <a:t>  Direct Cost 	:</a:t>
            </a: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</a:rPr>
              <a:t>loss of solvent, raw material &amp; finished product, loss of utilities,			     treatment cost, higher overheads, loss of business…</a:t>
            </a:r>
          </a:p>
          <a:p>
            <a:pPr marL="360000" algn="just">
              <a:lnSpc>
                <a:spcPct val="114000"/>
              </a:lnSpc>
              <a:spcBef>
                <a:spcPct val="20000"/>
              </a:spcBef>
              <a:spcAft>
                <a:spcPts val="1200"/>
              </a:spcAft>
              <a:buFont typeface="Wingdings" pitchFamily="2" charset="2"/>
              <a:buChar char="§"/>
              <a:defRPr/>
            </a:pP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b="1" kern="0" dirty="0">
                <a:latin typeface="Arial" panose="020B0604020202020204" pitchFamily="34" charset="0"/>
                <a:cs typeface="Arial" panose="020B0604020202020204" pitchFamily="34" charset="0"/>
              </a:rPr>
              <a:t>Indirect Cost    :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</a:rPr>
              <a:t>unreliable supplies, loss of credibility in market, anxiety, etc.</a:t>
            </a:r>
            <a:endParaRPr lang="en-US" sz="14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EA7E757-66CC-4F6D-98A4-4B800A323E96}"/>
              </a:ext>
            </a:extLst>
          </p:cNvPr>
          <p:cNvSpPr txBox="1">
            <a:spLocks/>
          </p:cNvSpPr>
          <p:nvPr/>
        </p:nvSpPr>
        <p:spPr>
          <a:xfrm>
            <a:off x="912055" y="306127"/>
            <a:ext cx="10367889" cy="59093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n-lt"/>
              </a:rPr>
              <a:t>Approaches to deal with Environmental Challenges</a:t>
            </a:r>
          </a:p>
        </p:txBody>
      </p:sp>
    </p:spTree>
    <p:extLst>
      <p:ext uri="{BB962C8B-B14F-4D97-AF65-F5344CB8AC3E}">
        <p14:creationId xmlns:p14="http://schemas.microsoft.com/office/powerpoint/2010/main" val="367487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79837" y="2174650"/>
            <a:ext cx="3917419" cy="2600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dirty="0" err="1"/>
              <a:t>Tetrapropylene</a:t>
            </a:r>
            <a:r>
              <a:rPr lang="en-US" dirty="0"/>
              <a:t> alkylbenzene sulfonate (TPPS) was used as a surfactant for laundry detergents and accumulated into the water supply due to incomplete degradation.</a:t>
            </a:r>
          </a:p>
          <a:p>
            <a:pPr>
              <a:lnSpc>
                <a:spcPct val="114000"/>
              </a:lnSpc>
            </a:pPr>
            <a:endParaRPr lang="en-US" dirty="0"/>
          </a:p>
          <a:p>
            <a:pPr>
              <a:lnSpc>
                <a:spcPct val="114000"/>
              </a:lnSpc>
            </a:pPr>
            <a:r>
              <a:rPr lang="en-US" dirty="0"/>
              <a:t>Water tended to foam when coming out of the tap.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03769" y="219000"/>
            <a:ext cx="45844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Example: Detergents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95185" y="5677816"/>
            <a:ext cx="9401627" cy="705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dirty="0"/>
              <a:t>TPPS was replaced by linear alkylbenzene sulfonate (LAS).</a:t>
            </a:r>
          </a:p>
          <a:p>
            <a:pPr>
              <a:lnSpc>
                <a:spcPct val="114000"/>
              </a:lnSpc>
            </a:pPr>
            <a:r>
              <a:rPr lang="en-US" dirty="0"/>
              <a:t>Replacing the methyl branched chain of TPPS by a linear carbon chain reduces the </a:t>
            </a:r>
            <a:r>
              <a:rPr lang="en-US" dirty="0" err="1"/>
              <a:t>biopersistence</a:t>
            </a:r>
            <a:r>
              <a:rPr lang="en-US" dirty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11506" y="2105659"/>
            <a:ext cx="2054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Low biodegradation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89514" y="4262932"/>
            <a:ext cx="2098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High biodegradation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A55D7CD-9246-49C4-A220-34187C55F204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3EE76105-A4B5-42DC-B8D1-7E6F50DD60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6363882"/>
              </p:ext>
            </p:extLst>
          </p:nvPr>
        </p:nvGraphicFramePr>
        <p:xfrm>
          <a:off x="1145646" y="1433215"/>
          <a:ext cx="3917420" cy="40574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03" name="CS ChemDraw Drawing" r:id="rId3" imgW="2619629" imgH="2713788" progId="ChemDraw.Document.6.0">
                  <p:embed/>
                </p:oleObj>
              </mc:Choice>
              <mc:Fallback>
                <p:oleObj name="CS ChemDraw Drawing" r:id="rId3" imgW="2619629" imgH="271378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45646" y="1433215"/>
                        <a:ext cx="3917420" cy="40574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423877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982" y="1605132"/>
            <a:ext cx="3897462" cy="20177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496" y="4603085"/>
            <a:ext cx="3627122" cy="16655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10812" y="1685636"/>
            <a:ext cx="4865914" cy="1969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dirty="0" err="1"/>
              <a:t>Triclosan</a:t>
            </a:r>
            <a:r>
              <a:rPr lang="en-US" dirty="0"/>
              <a:t> is an antibacterial and antifungal agent found in some consumer products, including toothpaste, soaps, detergents, toys, and surgical cleaning treatments.</a:t>
            </a:r>
          </a:p>
          <a:p>
            <a:pPr>
              <a:lnSpc>
                <a:spcPct val="114000"/>
              </a:lnSpc>
            </a:pPr>
            <a:endParaRPr lang="en-US" dirty="0"/>
          </a:p>
          <a:p>
            <a:pPr>
              <a:lnSpc>
                <a:spcPct val="114000"/>
              </a:lnSpc>
            </a:pPr>
            <a:r>
              <a:rPr lang="en-US" dirty="0"/>
              <a:t>It persists in the environment.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01934" y="227722"/>
            <a:ext cx="69881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Example: Antibacterial Products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24880" y="4478687"/>
            <a:ext cx="4865914" cy="1653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dirty="0" err="1"/>
              <a:t>Chlorophene</a:t>
            </a:r>
            <a:r>
              <a:rPr lang="en-US" dirty="0"/>
              <a:t> is a </a:t>
            </a:r>
            <a:r>
              <a:rPr lang="en-US" dirty="0" err="1"/>
              <a:t>bacteriocide</a:t>
            </a:r>
            <a:r>
              <a:rPr lang="en-US" dirty="0"/>
              <a:t> and fungicide in cosmetics.</a:t>
            </a:r>
          </a:p>
          <a:p>
            <a:pPr>
              <a:lnSpc>
                <a:spcPct val="114000"/>
              </a:lnSpc>
            </a:pPr>
            <a:endParaRPr lang="en-US" dirty="0"/>
          </a:p>
          <a:p>
            <a:pPr>
              <a:lnSpc>
                <a:spcPct val="114000"/>
              </a:lnSpc>
            </a:pPr>
            <a:r>
              <a:rPr lang="en-US" dirty="0"/>
              <a:t>It is very biodegradable in the media and entirely removeable from the wastewater.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7F6841-C817-4D4D-BC8C-46DA2935C0A7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678747" y="2388733"/>
            <a:ext cx="2054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Low biodegradation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56755" y="5078115"/>
            <a:ext cx="2098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High biodegradation</a:t>
            </a:r>
          </a:p>
        </p:txBody>
      </p:sp>
    </p:spTree>
    <p:extLst>
      <p:ext uri="{BB962C8B-B14F-4D97-AF65-F5344CB8AC3E}">
        <p14:creationId xmlns:p14="http://schemas.microsoft.com/office/powerpoint/2010/main" val="13515803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8A95427-3833-4554-9530-FFA11871C6B5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B4221CC-BEBC-4283-B0AD-C9ED7755C0E8}"/>
              </a:ext>
            </a:extLst>
          </p:cNvPr>
          <p:cNvSpPr txBox="1"/>
          <p:nvPr/>
        </p:nvSpPr>
        <p:spPr>
          <a:xfrm>
            <a:off x="1233360" y="1705370"/>
            <a:ext cx="8853177" cy="3781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Approaches to deal with Environmental Challenges</a:t>
            </a:r>
          </a:p>
          <a:p>
            <a:pPr marL="514350" marR="0" lvl="0" indent="-51435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The Waste Treatment Pyramid</a:t>
            </a:r>
          </a:p>
          <a:p>
            <a:pPr marL="514350" marR="0" lvl="0" indent="-51435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Reduced Solvent Use</a:t>
            </a:r>
          </a:p>
          <a:p>
            <a:pPr marL="514350" marR="0" lvl="0" indent="-51435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 dirty="0">
                <a:solidFill>
                  <a:prstClr val="black"/>
                </a:solidFill>
              </a:rPr>
              <a:t>Waste as a Feedstock</a:t>
            </a:r>
          </a:p>
          <a:p>
            <a:pPr marL="514350" marR="0" lvl="0" indent="-51435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 dirty="0">
                <a:solidFill>
                  <a:prstClr val="black"/>
                </a:solidFill>
              </a:rPr>
              <a:t>Biodegradation of Waste</a:t>
            </a:r>
          </a:p>
          <a:p>
            <a:pPr marL="514350" marR="0" lvl="0" indent="-51435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Designing</a:t>
            </a:r>
            <a:r>
              <a:rPr lang="en-US" sz="2800" dirty="0">
                <a:solidFill>
                  <a:prstClr val="black"/>
                </a:solidFill>
              </a:rPr>
              <a:t> Processes to Include Biodegradation of Waste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4416357" y="240818"/>
            <a:ext cx="3359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Topics Covered</a:t>
            </a:r>
          </a:p>
        </p:txBody>
      </p:sp>
    </p:spTree>
    <p:extLst>
      <p:ext uri="{BB962C8B-B14F-4D97-AF65-F5344CB8AC3E}">
        <p14:creationId xmlns:p14="http://schemas.microsoft.com/office/powerpoint/2010/main" val="143057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53345" y="2701636"/>
            <a:ext cx="3782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/>
              <a:t>QUESTIONS?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990599" y="110836"/>
            <a:ext cx="8340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Sponsored by Yale-UNIDO Initiative</a:t>
            </a:r>
          </a:p>
        </p:txBody>
      </p:sp>
      <p:sp>
        <p:nvSpPr>
          <p:cNvPr id="4" name="Rectangle 3"/>
          <p:cNvSpPr/>
          <p:nvPr/>
        </p:nvSpPr>
        <p:spPr>
          <a:xfrm>
            <a:off x="1628651" y="4954158"/>
            <a:ext cx="46620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r>
              <a:rPr lang="en-US" dirty="0">
                <a:solidFill>
                  <a:srgbClr val="2F2A2B"/>
                </a:solidFill>
                <a:latin typeface="Times New Roman" charset="0"/>
              </a:rPr>
              <a:t>CENTER </a:t>
            </a:r>
            <a:r>
              <a:rPr lang="en-US" i="1" dirty="0">
                <a:solidFill>
                  <a:srgbClr val="2F2A2B"/>
                </a:solidFill>
                <a:latin typeface="Times New Roman" charset="0"/>
              </a:rPr>
              <a:t>for </a:t>
            </a:r>
            <a:r>
              <a:rPr lang="en-US" dirty="0">
                <a:solidFill>
                  <a:srgbClr val="2F2A2B"/>
                </a:solidFill>
                <a:latin typeface="Times New Roman" charset="0"/>
              </a:rPr>
              <a:t>GREEN CHEMISTRY</a:t>
            </a:r>
          </a:p>
          <a:p>
            <a:r>
              <a:rPr lang="en-US" i="1" dirty="0">
                <a:solidFill>
                  <a:srgbClr val="2F2A2B"/>
                </a:solidFill>
                <a:latin typeface="Times New Roman" charset="0"/>
              </a:rPr>
              <a:t>and </a:t>
            </a:r>
            <a:r>
              <a:rPr lang="en-US" dirty="0">
                <a:solidFill>
                  <a:srgbClr val="2F2A2B"/>
                </a:solidFill>
                <a:latin typeface="Times New Roman" charset="0"/>
              </a:rPr>
              <a:t>GREEN ENGINEERING </a:t>
            </a:r>
            <a:r>
              <a:rPr lang="en-US" i="1" dirty="0">
                <a:solidFill>
                  <a:srgbClr val="2F2A2B"/>
                </a:solidFill>
                <a:latin typeface="Times New Roman" charset="0"/>
              </a:rPr>
              <a:t>at </a:t>
            </a:r>
            <a:r>
              <a:rPr lang="en-US" dirty="0">
                <a:solidFill>
                  <a:srgbClr val="2F2A2B"/>
                </a:solidFill>
                <a:latin typeface="Times New Roman" charset="0"/>
              </a:rPr>
              <a:t>YALE</a:t>
            </a:r>
            <a:endParaRPr lang="en-US" dirty="0">
              <a:solidFill>
                <a:srgbClr val="2F2A2B"/>
              </a:solidFill>
              <a:effectLst/>
              <a:latin typeface="Times New Roman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0" y="282883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br>
              <a:rPr lang="en-US" dirty="0">
                <a:latin typeface="Times New Roman" charset="0"/>
              </a:rPr>
            </a:br>
            <a:endParaRPr lang="en-US" dirty="0">
              <a:effectLst/>
              <a:latin typeface="Times New Roma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347" y="5212194"/>
            <a:ext cx="1020198" cy="14962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5636" y="5831321"/>
            <a:ext cx="3810000" cy="99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5636" y="4446658"/>
            <a:ext cx="4064000" cy="1219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B38E7D-B866-3841-B4F7-8CB5ED8683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64" y="2816379"/>
            <a:ext cx="3032234" cy="227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59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61914"/>
            <a:ext cx="7886700" cy="1089529"/>
          </a:xfrm>
        </p:spPr>
        <p:txBody>
          <a:bodyPr>
            <a:spAutoFit/>
          </a:bodyPr>
          <a:lstStyle/>
          <a:p>
            <a:pPr marL="355600" algn="ctr"/>
            <a:r>
              <a:rPr lang="en-US" sz="3600" b="1" dirty="0">
                <a:latin typeface="+mn-lt"/>
              </a:rPr>
              <a:t>Waste treatment pyramid: The 4 </a:t>
            </a:r>
            <a:r>
              <a:rPr lang="en-US" sz="3600" b="1" dirty="0" err="1">
                <a:latin typeface="+mn-lt"/>
              </a:rPr>
              <a:t>Rs</a:t>
            </a:r>
            <a:br>
              <a:rPr lang="en-US" sz="3600" b="1" dirty="0">
                <a:latin typeface="+mn-lt"/>
              </a:rPr>
            </a:br>
            <a:r>
              <a:rPr lang="en-US" sz="3600" b="1" dirty="0">
                <a:latin typeface="+mn-lt"/>
              </a:rPr>
              <a:t>Reduce, Reuse, Recycle, Recover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479884" y="2159844"/>
            <a:ext cx="7554775" cy="4108609"/>
            <a:chOff x="-50178" y="1668231"/>
            <a:chExt cx="7835870" cy="4185458"/>
          </a:xfrm>
        </p:grpSpPr>
        <p:graphicFrame>
          <p:nvGraphicFramePr>
            <p:cNvPr id="4" name="Diagram 3"/>
            <p:cNvGraphicFramePr/>
            <p:nvPr>
              <p:extLst>
                <p:ext uri="{D42A27DB-BD31-4B8C-83A1-F6EECF244321}">
                  <p14:modId xmlns:p14="http://schemas.microsoft.com/office/powerpoint/2010/main" val="2135205554"/>
                </p:ext>
              </p:extLst>
            </p:nvPr>
          </p:nvGraphicFramePr>
          <p:xfrm>
            <a:off x="1689692" y="1668231"/>
            <a:ext cx="6096000" cy="4064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5" name="Up-Down Arrow 4"/>
            <p:cNvSpPr/>
            <p:nvPr/>
          </p:nvSpPr>
          <p:spPr>
            <a:xfrm>
              <a:off x="1048218" y="1668231"/>
              <a:ext cx="423746" cy="4064001"/>
            </a:xfrm>
            <a:prstGeom prst="upDownArrow">
              <a:avLst/>
            </a:prstGeom>
            <a:gradFill flip="none" rotWithShape="1">
              <a:gsLst>
                <a:gs pos="0">
                  <a:srgbClr val="C00000"/>
                </a:gs>
                <a:gs pos="45000">
                  <a:schemeClr val="accent4"/>
                </a:gs>
                <a:gs pos="100000">
                  <a:schemeClr val="accent6"/>
                </a:gs>
              </a:gsLst>
              <a:path path="circle">
                <a:fillToRect l="100000" t="100000"/>
              </a:path>
              <a:tileRect r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Regular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-39026" y="1672919"/>
              <a:ext cx="1293542" cy="995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alibri Regular" charset="0"/>
                </a:rPr>
                <a:t>Most favored option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-50178" y="4858195"/>
              <a:ext cx="1304693" cy="995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alibri Regular" charset="0"/>
                </a:rPr>
                <a:t>Least favored option</a:t>
              </a:r>
            </a:p>
          </p:txBody>
        </p:sp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id="{CECEC876-D218-4046-8693-ECC3F804671D}"/>
              </a:ext>
            </a:extLst>
          </p:cNvPr>
          <p:cNvSpPr txBox="1"/>
          <p:nvPr/>
        </p:nvSpPr>
        <p:spPr>
          <a:xfrm>
            <a:off x="5323288" y="1674208"/>
            <a:ext cx="1545424" cy="461665"/>
          </a:xfrm>
          <a:prstGeom prst="rect">
            <a:avLst/>
          </a:prstGeom>
          <a:noFill/>
          <a:ln w="19050">
            <a:solidFill>
              <a:srgbClr val="70AD47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Prevention</a:t>
            </a:r>
          </a:p>
        </p:txBody>
      </p: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DB3897E3-1384-411D-A562-3B4EBA7289CD}"/>
              </a:ext>
            </a:extLst>
          </p:cNvPr>
          <p:cNvGrpSpPr/>
          <p:nvPr/>
        </p:nvGrpSpPr>
        <p:grpSpPr>
          <a:xfrm>
            <a:off x="7600950" y="4082494"/>
            <a:ext cx="2834214" cy="1833386"/>
            <a:chOff x="5739043" y="3748666"/>
            <a:chExt cx="2834214" cy="1833386"/>
          </a:xfrm>
        </p:grpSpPr>
        <p:grpSp>
          <p:nvGrpSpPr>
            <p:cNvPr id="13" name="Group 12"/>
            <p:cNvGrpSpPr/>
            <p:nvPr/>
          </p:nvGrpSpPr>
          <p:grpSpPr>
            <a:xfrm>
              <a:off x="6950200" y="3748666"/>
              <a:ext cx="1623057" cy="1833386"/>
              <a:chOff x="7431350" y="3747193"/>
              <a:chExt cx="1749910" cy="1976676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7633681" y="4609710"/>
                <a:ext cx="1547579" cy="4313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/>
                  <a:t>Incineration</a:t>
                </a: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8166409" y="5292488"/>
                <a:ext cx="1014851" cy="4313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/>
                  <a:t>Landfill</a:t>
                </a: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7431350" y="3747193"/>
                <a:ext cx="1241534" cy="4313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/>
                  <a:t>Recycling</a:t>
                </a: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7431350" y="4127364"/>
                <a:ext cx="1540597" cy="4313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/>
                  <a:t>Composting</a:t>
                </a:r>
              </a:p>
            </p:txBody>
          </p:sp>
        </p:grpSp>
        <p:sp>
          <p:nvSpPr>
            <p:cNvPr id="16" name="Chave Esquerda 15">
              <a:extLst>
                <a:ext uri="{FF2B5EF4-FFF2-40B4-BE49-F238E27FC236}">
                  <a16:creationId xmlns:a16="http://schemas.microsoft.com/office/drawing/2014/main" id="{F6F9EC33-29A3-4BFC-A99B-80F543DD274F}"/>
                </a:ext>
              </a:extLst>
            </p:cNvPr>
            <p:cNvSpPr/>
            <p:nvPr/>
          </p:nvSpPr>
          <p:spPr>
            <a:xfrm>
              <a:off x="6826288" y="3786740"/>
              <a:ext cx="173063" cy="657098"/>
            </a:xfrm>
            <a:prstGeom prst="leftBrace">
              <a:avLst>
                <a:gd name="adj1" fmla="val 79831"/>
                <a:gd name="adj2" fmla="val 50000"/>
              </a:avLst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Conector reto 22">
              <a:extLst>
                <a:ext uri="{FF2B5EF4-FFF2-40B4-BE49-F238E27FC236}">
                  <a16:creationId xmlns:a16="http://schemas.microsoft.com/office/drawing/2014/main" id="{A1F6F73E-1702-49D1-8731-8026CB9CD6DB}"/>
                </a:ext>
              </a:extLst>
            </p:cNvPr>
            <p:cNvCxnSpPr>
              <a:cxnSpLocks/>
            </p:cNvCxnSpPr>
            <p:nvPr/>
          </p:nvCxnSpPr>
          <p:spPr>
            <a:xfrm>
              <a:off x="5739043" y="4101278"/>
              <a:ext cx="1013388" cy="13495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to 24">
              <a:extLst>
                <a:ext uri="{FF2B5EF4-FFF2-40B4-BE49-F238E27FC236}">
                  <a16:creationId xmlns:a16="http://schemas.microsoft.com/office/drawing/2014/main" id="{01247C47-D9CA-42E2-A56A-D79D6C8C90EF}"/>
                </a:ext>
              </a:extLst>
            </p:cNvPr>
            <p:cNvCxnSpPr>
              <a:cxnSpLocks/>
            </p:cNvCxnSpPr>
            <p:nvPr/>
          </p:nvCxnSpPr>
          <p:spPr>
            <a:xfrm>
              <a:off x="6184106" y="4756150"/>
              <a:ext cx="102914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to 25">
              <a:extLst>
                <a:ext uri="{FF2B5EF4-FFF2-40B4-BE49-F238E27FC236}">
                  <a16:creationId xmlns:a16="http://schemas.microsoft.com/office/drawing/2014/main" id="{E2BBEC2F-AC48-4EBA-BE47-68B2FB579547}"/>
                </a:ext>
              </a:extLst>
            </p:cNvPr>
            <p:cNvCxnSpPr>
              <a:cxnSpLocks/>
            </p:cNvCxnSpPr>
            <p:nvPr/>
          </p:nvCxnSpPr>
          <p:spPr>
            <a:xfrm>
              <a:off x="6752431" y="5381799"/>
              <a:ext cx="927894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8094087" y="1558609"/>
            <a:ext cx="34121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We need various types of technology to reduce and reuse waste.</a:t>
            </a:r>
          </a:p>
          <a:p>
            <a:endParaRPr lang="en-US" sz="2000" dirty="0"/>
          </a:p>
          <a:p>
            <a:r>
              <a:rPr lang="en-US" sz="2000" dirty="0"/>
              <a:t>Ultimately, the production of waste should be prevented.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77E1828-2328-4252-B5FB-EEE730641B22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9707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600" y="276732"/>
            <a:ext cx="3352800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Landfills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0224" y="3623343"/>
            <a:ext cx="5032572" cy="2893677"/>
          </a:xfrm>
        </p:spPr>
        <p:txBody>
          <a:bodyPr wrap="square">
            <a:spAutoFit/>
          </a:bodyPr>
          <a:lstStyle/>
          <a:p>
            <a:pPr marL="274320" lvl="1" indent="-274320">
              <a:lnSpc>
                <a:spcPct val="114000"/>
              </a:lnSpc>
              <a:spcBef>
                <a:spcPts val="600"/>
              </a:spcBef>
            </a:pPr>
            <a:r>
              <a:rPr lang="en-US" sz="1900" dirty="0">
                <a:latin typeface="+mn-lt"/>
              </a:rPr>
              <a:t>Consolidated material is buried with mud and other sealing agents to enable chemical, bacteriological, and physical degradation.</a:t>
            </a:r>
          </a:p>
          <a:p>
            <a:pPr marL="274320" lvl="1" indent="-274320">
              <a:lnSpc>
                <a:spcPct val="114000"/>
              </a:lnSpc>
              <a:spcBef>
                <a:spcPts val="600"/>
              </a:spcBef>
            </a:pPr>
            <a:r>
              <a:rPr lang="en-US" sz="1900" dirty="0">
                <a:latin typeface="+mn-lt"/>
              </a:rPr>
              <a:t>Semi-anaerobic conditions lead to production of methane and CO</a:t>
            </a:r>
            <a:r>
              <a:rPr lang="en-US" sz="1900" baseline="-25000" dirty="0">
                <a:latin typeface="+mn-lt"/>
              </a:rPr>
              <a:t>2</a:t>
            </a:r>
            <a:r>
              <a:rPr lang="en-US" sz="1900" dirty="0">
                <a:latin typeface="+mn-lt"/>
              </a:rPr>
              <a:t>.</a:t>
            </a:r>
          </a:p>
          <a:p>
            <a:pPr marL="274320" lvl="1" indent="-274320">
              <a:lnSpc>
                <a:spcPct val="114000"/>
              </a:lnSpc>
              <a:spcBef>
                <a:spcPts val="600"/>
              </a:spcBef>
            </a:pPr>
            <a:r>
              <a:rPr lang="en-US" sz="1900" dirty="0">
                <a:latin typeface="+mn-lt"/>
              </a:rPr>
              <a:t>If captured, landfill gas (methane) from decomposing garbage can be used to produce electricity, heat, and fuels.</a:t>
            </a:r>
          </a:p>
        </p:txBody>
      </p:sp>
      <p:graphicFrame>
        <p:nvGraphicFramePr>
          <p:cNvPr id="10" name="Diagram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2069774"/>
              </p:ext>
            </p:extLst>
          </p:nvPr>
        </p:nvGraphicFramePr>
        <p:xfrm>
          <a:off x="7783932" y="1219537"/>
          <a:ext cx="3240549" cy="2160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Striped Right Arrow 13"/>
          <p:cNvSpPr/>
          <p:nvPr/>
        </p:nvSpPr>
        <p:spPr>
          <a:xfrm>
            <a:off x="7283189" y="2981819"/>
            <a:ext cx="500743" cy="468086"/>
          </a:xfrm>
          <a:prstGeom prst="striped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2871" t="4314" r="3815" b="2208"/>
          <a:stretch/>
        </p:blipFill>
        <p:spPr>
          <a:xfrm>
            <a:off x="200416" y="1599876"/>
            <a:ext cx="6513535" cy="471324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FA21D36-7A48-4AC2-A5C7-8A230B03A408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66700E81-3DF4-084D-AC58-7CC65382E470}"/>
              </a:ext>
            </a:extLst>
          </p:cNvPr>
          <p:cNvSpPr/>
          <p:nvPr/>
        </p:nvSpPr>
        <p:spPr>
          <a:xfrm>
            <a:off x="1128884" y="6391747"/>
            <a:ext cx="19803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prstClr val="white">
                    <a:lumMod val="50000"/>
                  </a:prstClr>
                </a:solidFill>
              </a:rPr>
              <a:t>Image: Wikimedia Commons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67144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8771" y="227928"/>
            <a:ext cx="5654458" cy="707886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Incineration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5235" y="1511950"/>
            <a:ext cx="6610404" cy="4594078"/>
          </a:xfrm>
        </p:spPr>
        <p:txBody>
          <a:bodyPr wrap="square">
            <a:spAutoFit/>
          </a:bodyPr>
          <a:lstStyle/>
          <a:p>
            <a:pPr marL="365760" indent="-274320">
              <a:lnSpc>
                <a:spcPct val="114000"/>
              </a:lnSpc>
              <a:spcBef>
                <a:spcPts val="0"/>
              </a:spcBef>
            </a:pPr>
            <a:r>
              <a:rPr lang="en-US" sz="2200" dirty="0"/>
              <a:t>Thermal decomposition of wastes through Combustion (in presence of oxygen)</a:t>
            </a:r>
          </a:p>
          <a:p>
            <a:pPr marL="365760" indent="-274320">
              <a:lnSpc>
                <a:spcPct val="114000"/>
              </a:lnSpc>
              <a:spcBef>
                <a:spcPts val="0"/>
              </a:spcBef>
            </a:pPr>
            <a:r>
              <a:rPr lang="en-US" sz="2200" dirty="0"/>
              <a:t>Better than landfills</a:t>
            </a:r>
          </a:p>
          <a:p>
            <a:pPr marL="365760" indent="-274320">
              <a:lnSpc>
                <a:spcPct val="114000"/>
              </a:lnSpc>
              <a:spcBef>
                <a:spcPts val="0"/>
              </a:spcBef>
            </a:pPr>
            <a:r>
              <a:rPr lang="en-US" sz="2200" dirty="0">
                <a:latin typeface="+mn-lt"/>
              </a:rPr>
              <a:t>Reduces solid waste mass by 95 - 96%</a:t>
            </a:r>
          </a:p>
          <a:p>
            <a:pPr marL="365760" indent="-274320">
              <a:lnSpc>
                <a:spcPct val="114000"/>
              </a:lnSpc>
              <a:spcBef>
                <a:spcPts val="0"/>
              </a:spcBef>
            </a:pPr>
            <a:r>
              <a:rPr lang="en-US" sz="2200" dirty="0"/>
              <a:t>Converts wastes in to:</a:t>
            </a:r>
          </a:p>
          <a:p>
            <a:pPr marL="1005840" lvl="2">
              <a:lnSpc>
                <a:spcPct val="114000"/>
              </a:lnSpc>
              <a:spcBef>
                <a:spcPts val="0"/>
              </a:spcBef>
            </a:pPr>
            <a:r>
              <a:rPr lang="en-US" dirty="0"/>
              <a:t>Heat – (Use: electricity, steam)</a:t>
            </a:r>
          </a:p>
          <a:p>
            <a:pPr marL="1005840" lvl="2">
              <a:lnSpc>
                <a:spcPct val="114000"/>
              </a:lnSpc>
              <a:spcBef>
                <a:spcPts val="0"/>
              </a:spcBef>
            </a:pPr>
            <a:r>
              <a:rPr lang="en-US" dirty="0">
                <a:latin typeface="+mn-lt"/>
              </a:rPr>
              <a:t>Flue Gas – (Use: indirect heating)</a:t>
            </a:r>
          </a:p>
          <a:p>
            <a:pPr marL="1005840" lvl="2">
              <a:lnSpc>
                <a:spcPct val="114000"/>
              </a:lnSpc>
              <a:spcBef>
                <a:spcPts val="0"/>
              </a:spcBef>
            </a:pPr>
            <a:r>
              <a:rPr lang="en-US" dirty="0"/>
              <a:t>Ash – (cement,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marL="365760" indent="-274320">
              <a:lnSpc>
                <a:spcPct val="114000"/>
              </a:lnSpc>
              <a:spcBef>
                <a:spcPts val="0"/>
              </a:spcBef>
            </a:pPr>
            <a:r>
              <a:rPr lang="en-US" sz="2200" dirty="0"/>
              <a:t>Disadvantages</a:t>
            </a:r>
          </a:p>
          <a:p>
            <a:pPr marL="1005840" lvl="2">
              <a:lnSpc>
                <a:spcPct val="114000"/>
              </a:lnSpc>
              <a:spcBef>
                <a:spcPts val="0"/>
              </a:spcBef>
            </a:pPr>
            <a:r>
              <a:rPr lang="en-US" dirty="0"/>
              <a:t>Releases gases such as CO2</a:t>
            </a:r>
          </a:p>
          <a:p>
            <a:pPr marL="1005840" lvl="2">
              <a:lnSpc>
                <a:spcPct val="114000"/>
              </a:lnSpc>
              <a:spcBef>
                <a:spcPts val="0"/>
              </a:spcBef>
            </a:pPr>
            <a:r>
              <a:rPr lang="en-US" dirty="0"/>
              <a:t>Emits hazardous end products</a:t>
            </a:r>
          </a:p>
          <a:p>
            <a:pPr marL="1005840" lvl="2">
              <a:lnSpc>
                <a:spcPct val="114000"/>
              </a:lnSpc>
              <a:spcBef>
                <a:spcPts val="0"/>
              </a:spcBef>
            </a:pPr>
            <a:r>
              <a:rPr lang="en-US" dirty="0"/>
              <a:t>No recycling possible</a:t>
            </a:r>
          </a:p>
        </p:txBody>
      </p:sp>
      <p:sp>
        <p:nvSpPr>
          <p:cNvPr id="5" name="Striped Right Arrow 4"/>
          <p:cNvSpPr/>
          <p:nvPr/>
        </p:nvSpPr>
        <p:spPr>
          <a:xfrm>
            <a:off x="7585639" y="2625378"/>
            <a:ext cx="500743" cy="468086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FC63AB80-0171-4FA3-85E9-6BB74398CE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8743849"/>
              </p:ext>
            </p:extLst>
          </p:nvPr>
        </p:nvGraphicFramePr>
        <p:xfrm>
          <a:off x="7851662" y="1219537"/>
          <a:ext cx="3240549" cy="2160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4142B3C-6781-4C3B-9BFA-928F755E44B1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3FD71B1-F76E-40C4-B5EB-FDF63B977F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6557" y="3821524"/>
            <a:ext cx="4543865" cy="24193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AC2F40B-31E7-6741-BA82-660297C32AA0}"/>
              </a:ext>
            </a:extLst>
          </p:cNvPr>
          <p:cNvSpPr/>
          <p:nvPr/>
        </p:nvSpPr>
        <p:spPr>
          <a:xfrm>
            <a:off x="9378104" y="6322068"/>
            <a:ext cx="19803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prstClr val="white">
                    <a:lumMod val="50000"/>
                  </a:prstClr>
                </a:solidFill>
              </a:rPr>
              <a:t>Image: Wikimedia Commons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4939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6100" y="280210"/>
            <a:ext cx="6019800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Recycling and Composting</a:t>
            </a:r>
          </a:p>
        </p:txBody>
      </p:sp>
      <p:sp>
        <p:nvSpPr>
          <p:cNvPr id="5" name="Striped Right Arrow 4"/>
          <p:cNvSpPr/>
          <p:nvPr/>
        </p:nvSpPr>
        <p:spPr>
          <a:xfrm>
            <a:off x="7987509" y="2258860"/>
            <a:ext cx="500743" cy="468086"/>
          </a:xfrm>
          <a:prstGeom prst="strip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32AF2F5E-113B-41D8-8149-1B559A6303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3091797"/>
              </p:ext>
            </p:extLst>
          </p:nvPr>
        </p:nvGraphicFramePr>
        <p:xfrm>
          <a:off x="7994954" y="1275807"/>
          <a:ext cx="3240549" cy="2160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A22B1C7-098C-4E78-AA22-E26A5D34C70B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DCC0D63-5AD1-E14A-993F-1CCEB9DF0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2939" y="1360858"/>
            <a:ext cx="7184796" cy="5230856"/>
          </a:xfrm>
        </p:spPr>
        <p:txBody>
          <a:bodyPr wrap="square">
            <a:spAutoFit/>
          </a:bodyPr>
          <a:lstStyle/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en-US" sz="2600" dirty="0">
                <a:latin typeface="+mn-lt"/>
              </a:rPr>
              <a:t>Gasification:</a:t>
            </a:r>
          </a:p>
          <a:p>
            <a:pPr marL="533400" lvl="1">
              <a:lnSpc>
                <a:spcPct val="114000"/>
              </a:lnSpc>
              <a:spcBef>
                <a:spcPts val="0"/>
              </a:spcBef>
            </a:pPr>
            <a:r>
              <a:rPr lang="en-US" sz="1900" dirty="0">
                <a:latin typeface="+mn-lt"/>
              </a:rPr>
              <a:t>Converts organic based materials into CO, H</a:t>
            </a:r>
            <a:r>
              <a:rPr lang="en-US" sz="1900" baseline="-25000" dirty="0">
                <a:latin typeface="+mn-lt"/>
              </a:rPr>
              <a:t>2</a:t>
            </a:r>
            <a:r>
              <a:rPr lang="en-US" sz="1900" dirty="0">
                <a:latin typeface="+mn-lt"/>
              </a:rPr>
              <a:t> and CO</a:t>
            </a:r>
            <a:r>
              <a:rPr lang="en-US" sz="1900" baseline="-25000" dirty="0">
                <a:latin typeface="+mn-lt"/>
              </a:rPr>
              <a:t>2</a:t>
            </a:r>
            <a:r>
              <a:rPr lang="en-US" sz="1900" dirty="0">
                <a:latin typeface="+mn-lt"/>
              </a:rPr>
              <a:t>.</a:t>
            </a:r>
          </a:p>
          <a:p>
            <a:pPr marL="533400" lvl="1">
              <a:lnSpc>
                <a:spcPct val="114000"/>
              </a:lnSpc>
              <a:spcBef>
                <a:spcPts val="0"/>
              </a:spcBef>
            </a:pPr>
            <a:r>
              <a:rPr lang="en-US" sz="1900" dirty="0">
                <a:latin typeface="+mn-lt"/>
              </a:rPr>
              <a:t>Achieved by reacting the material at high temperatures (&gt;700 °C), without combustion, with a controlled amount of oxygen and/or steam.</a:t>
            </a:r>
          </a:p>
          <a:p>
            <a:pPr marL="533400" lvl="1">
              <a:lnSpc>
                <a:spcPct val="114000"/>
              </a:lnSpc>
              <a:spcBef>
                <a:spcPts val="0"/>
              </a:spcBef>
            </a:pPr>
            <a:r>
              <a:rPr lang="en-US" sz="1900" dirty="0">
                <a:latin typeface="+mn-lt"/>
              </a:rPr>
              <a:t>The resulting gas mixture is called syngas.</a:t>
            </a:r>
          </a:p>
          <a:p>
            <a:pPr marL="533400" lvl="1">
              <a:lnSpc>
                <a:spcPct val="114000"/>
              </a:lnSpc>
              <a:spcBef>
                <a:spcPts val="0"/>
              </a:spcBef>
            </a:pPr>
            <a:r>
              <a:rPr lang="en-US" sz="1900" dirty="0">
                <a:latin typeface="+mn-lt"/>
              </a:rPr>
              <a:t>Syngas is combustible and often used as a fuel.</a:t>
            </a:r>
          </a:p>
          <a:p>
            <a:pPr marL="533400" lvl="1">
              <a:lnSpc>
                <a:spcPct val="114000"/>
              </a:lnSpc>
              <a:spcBef>
                <a:spcPts val="0"/>
              </a:spcBef>
            </a:pPr>
            <a:endParaRPr lang="en-US" sz="1000" dirty="0"/>
          </a:p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en-US" sz="2600" dirty="0"/>
              <a:t>Pyrolysis: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US" sz="1900" dirty="0"/>
              <a:t>Thermal decomposition at </a:t>
            </a:r>
            <a:r>
              <a:rPr lang="hu-HU" sz="1900" dirty="0"/>
              <a:t>200</a:t>
            </a:r>
            <a:r>
              <a:rPr lang="en-US" sz="1900" dirty="0"/>
              <a:t>-</a:t>
            </a:r>
            <a:r>
              <a:rPr lang="hu-HU" sz="1900" dirty="0"/>
              <a:t>300°C </a:t>
            </a:r>
            <a:r>
              <a:rPr lang="en-US" sz="1900" dirty="0"/>
              <a:t>occurring in the absence of oxygen.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US" sz="1900" dirty="0"/>
              <a:t>Precursor of both the combustion and gasification processes.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US" sz="1900" dirty="0"/>
              <a:t>The products of biomass pyrolysis include biochar, bio-oil, and gases - such as methane, hydrogen, carbon monoxide, and carbon dioxide.</a:t>
            </a:r>
          </a:p>
        </p:txBody>
      </p:sp>
    </p:spTree>
    <p:extLst>
      <p:ext uri="{BB962C8B-B14F-4D97-AF65-F5344CB8AC3E}">
        <p14:creationId xmlns:p14="http://schemas.microsoft.com/office/powerpoint/2010/main" val="232900929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chemistry*flask*becker*science*experiment*chemical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4423</TotalTime>
  <Words>3475</Words>
  <Application>Microsoft Office PowerPoint</Application>
  <PresentationFormat>Widescreen</PresentationFormat>
  <Paragraphs>753</Paragraphs>
  <Slides>53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53</vt:i4>
      </vt:variant>
    </vt:vector>
  </HeadingPairs>
  <TitlesOfParts>
    <vt:vector size="67" baseType="lpstr">
      <vt:lpstr>MS Mincho</vt:lpstr>
      <vt:lpstr>ＭＳ Ｐゴシック</vt:lpstr>
      <vt:lpstr>Arial</vt:lpstr>
      <vt:lpstr>Calibri</vt:lpstr>
      <vt:lpstr>Calibri Light</vt:lpstr>
      <vt:lpstr>Calibri Regular</vt:lpstr>
      <vt:lpstr>Century Schoolbook</vt:lpstr>
      <vt:lpstr>Comic Sans MS</vt:lpstr>
      <vt:lpstr>Times</vt:lpstr>
      <vt:lpstr>Times New Roman</vt:lpstr>
      <vt:lpstr>Wingdings</vt:lpstr>
      <vt:lpstr>Office Theme</vt:lpstr>
      <vt:lpstr>CS ChemDraw Drawing</vt:lpstr>
      <vt:lpstr>Worksheet</vt:lpstr>
      <vt:lpstr>Yale-UNIDO Train-the-Facilitator Workshop in Green Chemistry</vt:lpstr>
      <vt:lpstr>PowerPoint Presentation</vt:lpstr>
      <vt:lpstr>PowerPoint Presentation</vt:lpstr>
      <vt:lpstr>PowerPoint Presentation</vt:lpstr>
      <vt:lpstr>PowerPoint Presentation</vt:lpstr>
      <vt:lpstr>Waste treatment pyramid: The 4 Rs Reduce, Reuse, Recycle, Recover</vt:lpstr>
      <vt:lpstr>Landfills</vt:lpstr>
      <vt:lpstr>Incineration</vt:lpstr>
      <vt:lpstr>Recycling and Composting</vt:lpstr>
      <vt:lpstr>Recycling and Composting</vt:lpstr>
      <vt:lpstr>Recycling (Aqueous Wastes)</vt:lpstr>
      <vt:lpstr>Recycling (Aqueous Wastes)</vt:lpstr>
      <vt:lpstr>Recycling (Aqueous Wastes)</vt:lpstr>
      <vt:lpstr>Reuse and Repurpose</vt:lpstr>
      <vt:lpstr>Recovery of Sodium Sulphate from Brine</vt:lpstr>
      <vt:lpstr>The Reduction and Elimination of Waste</vt:lpstr>
      <vt:lpstr>PowerPoint Presentation</vt:lpstr>
      <vt:lpstr>Utilizing Waste as a Feedstock – Industrial Ecology</vt:lpstr>
      <vt:lpstr>Utilizing Waste as a Feedstock – Industrial Ecology</vt:lpstr>
      <vt:lpstr>Example: Used oils as biofuel source</vt:lpstr>
      <vt:lpstr>Glycerol: a waste of biodiesel</vt:lpstr>
      <vt:lpstr>Production and Applications of Lactic Acid- Conventional process</vt:lpstr>
      <vt:lpstr>Water Electrolysis with Earth Abundant Metal Catalyst</vt:lpstr>
      <vt:lpstr>Electrocatalytic Oxidation of Glycerol</vt:lpstr>
      <vt:lpstr>Example: Neutralization of Red Mud through generation of biofuels</vt:lpstr>
      <vt:lpstr>Red Mud: Pollution and Accidents</vt:lpstr>
      <vt:lpstr>Example: Neutralization of Red Mud through generation of biofuels</vt:lpstr>
      <vt:lpstr>Example: Neutralization of Red Mud through generation of biofuels</vt:lpstr>
      <vt:lpstr>Example: Extracting chitin with an ionic liquid</vt:lpstr>
      <vt:lpstr>Biodegrade the Waste</vt:lpstr>
      <vt:lpstr>Aerobic Versus Anaerobic Digestion</vt:lpstr>
      <vt:lpstr>Aerobic Digestion</vt:lpstr>
      <vt:lpstr>Anaerobic Digestion</vt:lpstr>
      <vt:lpstr>Digestion versus Chemical Structure</vt:lpstr>
      <vt:lpstr>Some chemical structures favor biodegradation</vt:lpstr>
      <vt:lpstr>Predicting Biodegradation: EPA, EPISuite</vt:lpstr>
      <vt:lpstr>BIOWIN Models Based on Molecular Fragment Contributions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Karolina Mellor</dc:creator>
  <cp:lastModifiedBy>Nitesh Mehta</cp:lastModifiedBy>
  <cp:revision>316</cp:revision>
  <dcterms:created xsi:type="dcterms:W3CDTF">2018-01-20T18:10:52Z</dcterms:created>
  <dcterms:modified xsi:type="dcterms:W3CDTF">2019-01-08T01:54:28Z</dcterms:modified>
</cp:coreProperties>
</file>