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2" r:id="rId3"/>
  </p:sldMasterIdLst>
  <p:notesMasterIdLst>
    <p:notesMasterId r:id="rId39"/>
  </p:notesMasterIdLst>
  <p:handoutMasterIdLst>
    <p:handoutMasterId r:id="rId40"/>
  </p:handoutMasterIdLst>
  <p:sldIdLst>
    <p:sldId id="1300" r:id="rId4"/>
    <p:sldId id="1003" r:id="rId5"/>
    <p:sldId id="499" r:id="rId6"/>
    <p:sldId id="706" r:id="rId7"/>
    <p:sldId id="826" r:id="rId8"/>
    <p:sldId id="827" r:id="rId9"/>
    <p:sldId id="1299" r:id="rId10"/>
    <p:sldId id="1184" r:id="rId11"/>
    <p:sldId id="486" r:id="rId12"/>
    <p:sldId id="487" r:id="rId13"/>
    <p:sldId id="488" r:id="rId14"/>
    <p:sldId id="729" r:id="rId15"/>
    <p:sldId id="489" r:id="rId16"/>
    <p:sldId id="490" r:id="rId17"/>
    <p:sldId id="491" r:id="rId18"/>
    <p:sldId id="492" r:id="rId19"/>
    <p:sldId id="493" r:id="rId20"/>
    <p:sldId id="494" r:id="rId21"/>
    <p:sldId id="495" r:id="rId22"/>
    <p:sldId id="496" r:id="rId23"/>
    <p:sldId id="555" r:id="rId24"/>
    <p:sldId id="459" r:id="rId25"/>
    <p:sldId id="506" r:id="rId26"/>
    <p:sldId id="580" r:id="rId27"/>
    <p:sldId id="581" r:id="rId28"/>
    <p:sldId id="582" r:id="rId29"/>
    <p:sldId id="583" r:id="rId30"/>
    <p:sldId id="584" r:id="rId31"/>
    <p:sldId id="585" r:id="rId32"/>
    <p:sldId id="586" r:id="rId33"/>
    <p:sldId id="587" r:id="rId34"/>
    <p:sldId id="588" r:id="rId35"/>
    <p:sldId id="589" r:id="rId36"/>
    <p:sldId id="256" r:id="rId37"/>
    <p:sldId id="1272"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0BFF"/>
    <a:srgbClr val="00FFFF"/>
    <a:srgbClr val="000000"/>
    <a:srgbClr val="FF0000"/>
    <a:srgbClr val="00FF00"/>
    <a:srgbClr val="FF00FF"/>
    <a:srgbClr val="FFC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7" autoAdjust="0"/>
    <p:restoredTop sz="94643" autoAdjust="0"/>
  </p:normalViewPr>
  <p:slideViewPr>
    <p:cSldViewPr snapToGrid="0">
      <p:cViewPr varScale="1">
        <p:scale>
          <a:sx n="82" d="100"/>
          <a:sy n="82" d="100"/>
        </p:scale>
        <p:origin x="504" y="78"/>
      </p:cViewPr>
      <p:guideLst>
        <p:guide orient="horz" pos="2160"/>
        <p:guide pos="512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5532"/>
    </p:cViewPr>
  </p:sorterViewPr>
  <p:notesViewPr>
    <p:cSldViewPr snapToGrid="0">
      <p:cViewPr varScale="1">
        <p:scale>
          <a:sx n="100" d="100"/>
          <a:sy n="100" d="100"/>
        </p:scale>
        <p:origin x="-355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D112CD-489B-4D83-B1D0-5607861CD2C4}" type="datetimeFigureOut">
              <a:rPr lang="en-US" smtClean="0"/>
              <a:t>3/4/2019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BA39DF-4874-4360-9FBA-1495A32E8A95}" type="slidenum">
              <a:rPr lang="en-US" smtClean="0"/>
              <a:t>‹#›</a:t>
            </a:fld>
            <a:endParaRPr lang="en-US"/>
          </a:p>
        </p:txBody>
      </p:sp>
    </p:spTree>
    <p:extLst>
      <p:ext uri="{BB962C8B-B14F-4D97-AF65-F5344CB8AC3E}">
        <p14:creationId xmlns:p14="http://schemas.microsoft.com/office/powerpoint/2010/main" val="186524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63C6748-CF5A-4FD7-8650-F76255B64B49}" type="datetimeFigureOut">
              <a:rPr lang="en-US" smtClean="0"/>
              <a:t>3/4/2019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228D29-2E37-4AE4-BB7F-0AD5545A65D8}" type="slidenum">
              <a:rPr lang="en-US" smtClean="0"/>
              <a:t>‹#›</a:t>
            </a:fld>
            <a:endParaRPr lang="en-US"/>
          </a:p>
        </p:txBody>
      </p:sp>
    </p:spTree>
    <p:extLst>
      <p:ext uri="{BB962C8B-B14F-4D97-AF65-F5344CB8AC3E}">
        <p14:creationId xmlns:p14="http://schemas.microsoft.com/office/powerpoint/2010/main" val="42561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208591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228D29-2E37-4AE4-BB7F-0AD5545A65D8}" type="slidenum">
              <a:rPr lang="en-US" smtClean="0"/>
              <a:t>2</a:t>
            </a:fld>
            <a:endParaRPr lang="en-US"/>
          </a:p>
        </p:txBody>
      </p:sp>
    </p:spTree>
    <p:extLst>
      <p:ext uri="{BB962C8B-B14F-4D97-AF65-F5344CB8AC3E}">
        <p14:creationId xmlns:p14="http://schemas.microsoft.com/office/powerpoint/2010/main" val="1018717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9651224" y="6096924"/>
            <a:ext cx="2420507" cy="677316"/>
            <a:chOff x="4314868" y="3294900"/>
            <a:chExt cx="4348041" cy="1622249"/>
          </a:xfrm>
        </p:grpSpPr>
        <p:pic>
          <p:nvPicPr>
            <p:cNvPr id="9" name="Picture 11"/>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2422" r="70510"/>
            <a:stretch/>
          </p:blipFill>
          <p:spPr bwMode="auto">
            <a:xfrm>
              <a:off x="7482723" y="3294900"/>
              <a:ext cx="1180186" cy="1622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0" name="Picture 11"/>
            <p:cNvPicPr>
              <a:picLocks noChangeArrowheads="1"/>
            </p:cNvPicPr>
            <p:nvPr userDrawn="1"/>
          </p:nvPicPr>
          <p:blipFill rotWithShape="1">
            <a:blip r:embed="rId3" cstate="print">
              <a:extLst>
                <a:ext uri="{28A0092B-C50C-407E-A947-70E740481C1C}">
                  <a14:useLocalDpi xmlns:a14="http://schemas.microsoft.com/office/drawing/2010/main" val="0"/>
                </a:ext>
              </a:extLst>
            </a:blip>
            <a:srcRect l="29719" t="18398" r="4093" b="54338"/>
            <a:stretch/>
          </p:blipFill>
          <p:spPr bwMode="auto">
            <a:xfrm>
              <a:off x="4314868" y="4168200"/>
              <a:ext cx="3579682" cy="548640"/>
            </a:xfrm>
            <a:prstGeom prst="rect">
              <a:avLst/>
            </a:prstGeom>
            <a:noFill/>
            <a:ln>
              <a:noFill/>
            </a:ln>
            <a:extLst/>
          </p:spPr>
        </p:pic>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156" y="6193105"/>
            <a:ext cx="3019656" cy="616034"/>
          </a:xfrm>
          <a:prstGeom prst="rect">
            <a:avLst/>
          </a:prstGeom>
        </p:spPr>
      </p:pic>
      <p:pic>
        <p:nvPicPr>
          <p:cNvPr id="14" name="Picture 13"/>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775032" y="329627"/>
            <a:ext cx="7876192" cy="5696174"/>
          </a:xfrm>
          <a:prstGeom prst="rect">
            <a:avLst/>
          </a:prstGeom>
        </p:spPr>
      </p:pic>
    </p:spTree>
    <p:extLst>
      <p:ext uri="{BB962C8B-B14F-4D97-AF65-F5344CB8AC3E}">
        <p14:creationId xmlns:p14="http://schemas.microsoft.com/office/powerpoint/2010/main" val="14750972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ustom Layout">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75032" y="329627"/>
            <a:ext cx="7876192" cy="5696174"/>
          </a:xfrm>
          <a:prstGeom prst="rect">
            <a:avLst/>
          </a:prstGeom>
        </p:spPr>
      </p:pic>
    </p:spTree>
    <p:extLst>
      <p:ext uri="{BB962C8B-B14F-4D97-AF65-F5344CB8AC3E}">
        <p14:creationId xmlns:p14="http://schemas.microsoft.com/office/powerpoint/2010/main" val="41275712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de Water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t="-3" r="-23951"/>
          <a:stretch/>
        </p:blipFill>
        <p:spPr>
          <a:xfrm>
            <a:off x="0" y="1198540"/>
            <a:ext cx="1341120" cy="1645920"/>
          </a:xfrm>
          <a:prstGeom prst="rect">
            <a:avLst/>
          </a:prstGeom>
        </p:spPr>
      </p:pic>
      <p:pic>
        <p:nvPicPr>
          <p:cNvPr id="9" name="Picture 8"/>
          <p:cNvPicPr>
            <a:picLocks noChangeAspect="1"/>
          </p:cNvPicPr>
          <p:nvPr userDrawn="1"/>
        </p:nvPicPr>
        <p:blipFill rotWithShape="1">
          <a:blip r:embed="rId3" cstate="email">
            <a:lum bright="70000" contrast="-70000"/>
            <a:extLst>
              <a:ext uri="{28A0092B-C50C-407E-A947-70E740481C1C}">
                <a14:useLocalDpi xmlns:a14="http://schemas.microsoft.com/office/drawing/2010/main"/>
              </a:ext>
            </a:extLst>
          </a:blip>
          <a:srcRect l="-9"/>
          <a:stretch/>
        </p:blipFill>
        <p:spPr>
          <a:xfrm>
            <a:off x="10241280" y="587642"/>
            <a:ext cx="1950720" cy="4126286"/>
          </a:xfrm>
          <a:prstGeom prst="rect">
            <a:avLst/>
          </a:prstGeom>
        </p:spPr>
      </p:pic>
      <p:grpSp>
        <p:nvGrpSpPr>
          <p:cNvPr id="5" name="Group 4"/>
          <p:cNvGrpSpPr/>
          <p:nvPr userDrawn="1"/>
        </p:nvGrpSpPr>
        <p:grpSpPr>
          <a:xfrm>
            <a:off x="132181" y="6079709"/>
            <a:ext cx="1208939" cy="755929"/>
            <a:chOff x="99136" y="6079706"/>
            <a:chExt cx="906704" cy="755929"/>
          </a:xfrm>
        </p:grpSpPr>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r="69960"/>
            <a:stretch/>
          </p:blipFill>
          <p:spPr>
            <a:xfrm>
              <a:off x="99136" y="6079706"/>
              <a:ext cx="834908" cy="755929"/>
            </a:xfrm>
            <a:prstGeom prst="rect">
              <a:avLst/>
            </a:prstGeom>
          </p:spPr>
        </p:pic>
        <p:sp>
          <p:nvSpPr>
            <p:cNvPr id="10" name="Rectangle 9"/>
            <p:cNvSpPr/>
            <p:nvPr userDrawn="1"/>
          </p:nvSpPr>
          <p:spPr>
            <a:xfrm>
              <a:off x="686745" y="6430427"/>
              <a:ext cx="319095" cy="35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p:cNvSpPr txBox="1"/>
          <p:nvPr userDrawn="1"/>
        </p:nvSpPr>
        <p:spPr>
          <a:xfrm>
            <a:off x="4021407" y="6620183"/>
            <a:ext cx="3591048" cy="246221"/>
          </a:xfrm>
          <a:prstGeom prst="rect">
            <a:avLst/>
          </a:prstGeom>
          <a:noFill/>
        </p:spPr>
        <p:txBody>
          <a:bodyPr wrap="none" rtlCol="0">
            <a:spAutoFit/>
          </a:bodyPr>
          <a:lstStyle/>
          <a:p>
            <a:r>
              <a:rPr lang="en-US" sz="1000" dirty="0">
                <a:solidFill>
                  <a:schemeClr val="bg1">
                    <a:lumMod val="50000"/>
                  </a:schemeClr>
                </a:solidFill>
              </a:rPr>
              <a:t>Confidential -  Warner Babcock Institute for Green Chemistry, LLC</a:t>
            </a:r>
          </a:p>
        </p:txBody>
      </p:sp>
      <p:sp>
        <p:nvSpPr>
          <p:cNvPr id="12" name="Slide Number Placeholder 2"/>
          <p:cNvSpPr>
            <a:spLocks noGrp="1"/>
          </p:cNvSpPr>
          <p:nvPr>
            <p:ph type="sldNum" sz="quarter" idx="4"/>
          </p:nvPr>
        </p:nvSpPr>
        <p:spPr>
          <a:xfrm>
            <a:off x="11603916" y="6569660"/>
            <a:ext cx="588085" cy="288343"/>
          </a:xfrm>
          <a:prstGeom prst="rect">
            <a:avLst/>
          </a:prstGeom>
        </p:spPr>
        <p:txBody>
          <a:bodyPr vert="horz" lIns="91440" tIns="45720" rIns="91440" bIns="45720" rtlCol="0" anchor="ctr"/>
          <a:lstStyle>
            <a:lvl1pPr algn="r">
              <a:defRPr sz="1200" b="1">
                <a:solidFill>
                  <a:schemeClr val="tx1"/>
                </a:solidFill>
              </a:defRPr>
            </a:lvl1pPr>
          </a:lstStyle>
          <a:p>
            <a:fld id="{4B49F913-FD18-4B5A-8172-0FA27686399A}" type="slidenum">
              <a:rPr lang="en-US" smtClean="0"/>
              <a:pPr/>
              <a:t>‹#›</a:t>
            </a:fld>
            <a:endParaRPr lang="en-US" dirty="0"/>
          </a:p>
        </p:txBody>
      </p:sp>
    </p:spTree>
    <p:extLst>
      <p:ext uri="{BB962C8B-B14F-4D97-AF65-F5344CB8AC3E}">
        <p14:creationId xmlns:p14="http://schemas.microsoft.com/office/powerpoint/2010/main" val="423652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0">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13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1F82F604-23A6-458D-A09A-8F8068A53ACE}" type="slidenum">
              <a:rPr lang="en-US"/>
              <a:pPr>
                <a:defRPr/>
              </a:pPr>
              <a:t>‹#›</a:t>
            </a:fld>
            <a:endParaRPr lang="en-US"/>
          </a:p>
        </p:txBody>
      </p:sp>
    </p:spTree>
    <p:extLst>
      <p:ext uri="{BB962C8B-B14F-4D97-AF65-F5344CB8AC3E}">
        <p14:creationId xmlns:p14="http://schemas.microsoft.com/office/powerpoint/2010/main" val="185863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o Watermark">
    <p:spTree>
      <p:nvGrpSpPr>
        <p:cNvPr id="1" name=""/>
        <p:cNvGrpSpPr/>
        <p:nvPr/>
      </p:nvGrpSpPr>
      <p:grpSpPr>
        <a:xfrm>
          <a:off x="0" y="0"/>
          <a:ext cx="0" cy="0"/>
          <a:chOff x="0" y="0"/>
          <a:chExt cx="0" cy="0"/>
        </a:xfrm>
      </p:grpSpPr>
      <p:grpSp>
        <p:nvGrpSpPr>
          <p:cNvPr id="4" name="Group 3"/>
          <p:cNvGrpSpPr/>
          <p:nvPr userDrawn="1"/>
        </p:nvGrpSpPr>
        <p:grpSpPr>
          <a:xfrm>
            <a:off x="132181" y="6079709"/>
            <a:ext cx="1208939" cy="755929"/>
            <a:chOff x="99136" y="6079706"/>
            <a:chExt cx="906704" cy="755929"/>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69960"/>
            <a:stretch/>
          </p:blipFill>
          <p:spPr>
            <a:xfrm>
              <a:off x="99136" y="6079706"/>
              <a:ext cx="834908" cy="755929"/>
            </a:xfrm>
            <a:prstGeom prst="rect">
              <a:avLst/>
            </a:prstGeom>
          </p:spPr>
        </p:pic>
        <p:sp>
          <p:nvSpPr>
            <p:cNvPr id="6" name="Rectangle 5"/>
            <p:cNvSpPr/>
            <p:nvPr userDrawn="1"/>
          </p:nvSpPr>
          <p:spPr>
            <a:xfrm>
              <a:off x="686745" y="6430427"/>
              <a:ext cx="319095" cy="35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TextBox 6"/>
          <p:cNvSpPr txBox="1"/>
          <p:nvPr userDrawn="1"/>
        </p:nvSpPr>
        <p:spPr>
          <a:xfrm>
            <a:off x="4021407" y="6620183"/>
            <a:ext cx="3591048" cy="246221"/>
          </a:xfrm>
          <a:prstGeom prst="rect">
            <a:avLst/>
          </a:prstGeom>
          <a:noFill/>
        </p:spPr>
        <p:txBody>
          <a:bodyPr wrap="none" rtlCol="0">
            <a:spAutoFit/>
          </a:bodyPr>
          <a:lstStyle/>
          <a:p>
            <a:r>
              <a:rPr lang="en-US" sz="1000" dirty="0">
                <a:solidFill>
                  <a:schemeClr val="bg1">
                    <a:lumMod val="50000"/>
                  </a:schemeClr>
                </a:solidFill>
              </a:rPr>
              <a:t>Confidential -  Warner Babcock Institute for Green Chemistry, LLC</a:t>
            </a:r>
          </a:p>
        </p:txBody>
      </p:sp>
      <p:sp>
        <p:nvSpPr>
          <p:cNvPr id="8" name="Slide Number Placeholder 2"/>
          <p:cNvSpPr>
            <a:spLocks noGrp="1"/>
          </p:cNvSpPr>
          <p:nvPr>
            <p:ph type="sldNum" sz="quarter" idx="4"/>
          </p:nvPr>
        </p:nvSpPr>
        <p:spPr>
          <a:xfrm>
            <a:off x="11603916" y="6569660"/>
            <a:ext cx="588085" cy="288343"/>
          </a:xfrm>
          <a:prstGeom prst="rect">
            <a:avLst/>
          </a:prstGeom>
        </p:spPr>
        <p:txBody>
          <a:bodyPr vert="horz" lIns="91440" tIns="45720" rIns="91440" bIns="45720" rtlCol="0" anchor="ctr"/>
          <a:lstStyle>
            <a:lvl1pPr algn="r">
              <a:defRPr sz="1200" b="1">
                <a:solidFill>
                  <a:schemeClr val="tx1"/>
                </a:solidFill>
              </a:defRPr>
            </a:lvl1pPr>
          </a:lstStyle>
          <a:p>
            <a:fld id="{4B49F913-FD18-4B5A-8172-0FA27686399A}" type="slidenum">
              <a:rPr lang="en-US" smtClean="0"/>
              <a:pPr/>
              <a:t>‹#›</a:t>
            </a:fld>
            <a:endParaRPr lang="en-US" dirty="0"/>
          </a:p>
        </p:txBody>
      </p:sp>
    </p:spTree>
    <p:extLst>
      <p:ext uri="{BB962C8B-B14F-4D97-AF65-F5344CB8AC3E}">
        <p14:creationId xmlns:p14="http://schemas.microsoft.com/office/powerpoint/2010/main" val="3089649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ne">
    <p:spTree>
      <p:nvGrpSpPr>
        <p:cNvPr id="1" name=""/>
        <p:cNvGrpSpPr/>
        <p:nvPr/>
      </p:nvGrpSpPr>
      <p:grpSpPr>
        <a:xfrm>
          <a:off x="0" y="0"/>
          <a:ext cx="0" cy="0"/>
          <a:chOff x="0" y="0"/>
          <a:chExt cx="0" cy="0"/>
        </a:xfrm>
      </p:grpSpPr>
      <p:pic>
        <p:nvPicPr>
          <p:cNvPr id="12" name="Picture 11"/>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279926" y="6041708"/>
            <a:ext cx="791804" cy="816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989" y="6004757"/>
            <a:ext cx="1105975" cy="799857"/>
          </a:xfrm>
          <a:prstGeom prst="rect">
            <a:avLst/>
          </a:prstGeom>
        </p:spPr>
      </p:pic>
    </p:spTree>
    <p:extLst>
      <p:ext uri="{BB962C8B-B14F-4D97-AF65-F5344CB8AC3E}">
        <p14:creationId xmlns:p14="http://schemas.microsoft.com/office/powerpoint/2010/main" val="420701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2734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582DB2-141B-4B81-8C3E-B5633E5F6CD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538D-4C68-4A13-AD1F-750079034B7E}" type="slidenum">
              <a:rPr lang="en-US" smtClean="0"/>
              <a:t>‹#›</a:t>
            </a:fld>
            <a:endParaRPr lang="en-US"/>
          </a:p>
        </p:txBody>
      </p:sp>
    </p:spTree>
    <p:extLst>
      <p:ext uri="{BB962C8B-B14F-4D97-AF65-F5344CB8AC3E}">
        <p14:creationId xmlns:p14="http://schemas.microsoft.com/office/powerpoint/2010/main" val="171401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2118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2115D-C7F4-4F9D-B940-FADBC9084053}"/>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942543" y="580913"/>
            <a:ext cx="7876192" cy="5696174"/>
          </a:xfrm>
          <a:prstGeom prst="rect">
            <a:avLst/>
          </a:prstGeom>
        </p:spPr>
      </p:pic>
      <p:sp>
        <p:nvSpPr>
          <p:cNvPr id="16" name="TextBox 15">
            <a:extLst>
              <a:ext uri="{FF2B5EF4-FFF2-40B4-BE49-F238E27FC236}">
                <a16:creationId xmlns:a16="http://schemas.microsoft.com/office/drawing/2014/main" id="{3688BF0C-0A04-4C27-8573-82C5B98DF1F1}"/>
              </a:ext>
            </a:extLst>
          </p:cNvPr>
          <p:cNvSpPr txBox="1"/>
          <p:nvPr userDrawn="1"/>
        </p:nvSpPr>
        <p:spPr>
          <a:xfrm>
            <a:off x="821415" y="6282519"/>
            <a:ext cx="2301527" cy="400110"/>
          </a:xfrm>
          <a:prstGeom prst="rect">
            <a:avLst/>
          </a:prstGeom>
          <a:noFill/>
        </p:spPr>
        <p:txBody>
          <a:bodyPr wrap="none" rtlCol="0">
            <a:spAutoFit/>
          </a:bodyPr>
          <a:lstStyle/>
          <a:p>
            <a:r>
              <a:rPr lang="en-US" sz="2000" dirty="0">
                <a:solidFill>
                  <a:srgbClr val="00B0DA"/>
                </a:solidFill>
              </a:rPr>
              <a:t>warner</a:t>
            </a:r>
            <a:r>
              <a:rPr lang="en-US" sz="2000" dirty="0">
                <a:solidFill>
                  <a:srgbClr val="00738C"/>
                </a:solidFill>
              </a:rPr>
              <a:t>babcock</a:t>
            </a:r>
            <a:r>
              <a:rPr lang="en-US" sz="2000" dirty="0">
                <a:solidFill>
                  <a:srgbClr val="8D98A2"/>
                </a:solidFill>
              </a:rPr>
              <a:t>.com</a:t>
            </a:r>
          </a:p>
        </p:txBody>
      </p:sp>
      <p:sp>
        <p:nvSpPr>
          <p:cNvPr id="27" name="TextBox 26">
            <a:extLst>
              <a:ext uri="{FF2B5EF4-FFF2-40B4-BE49-F238E27FC236}">
                <a16:creationId xmlns:a16="http://schemas.microsoft.com/office/drawing/2014/main" id="{087F4CD5-0FAF-467D-962A-E14164C1EEF1}"/>
              </a:ext>
            </a:extLst>
          </p:cNvPr>
          <p:cNvSpPr txBox="1"/>
          <p:nvPr userDrawn="1"/>
        </p:nvSpPr>
        <p:spPr>
          <a:xfrm>
            <a:off x="8577805" y="6282519"/>
            <a:ext cx="2079287" cy="400110"/>
          </a:xfrm>
          <a:prstGeom prst="rect">
            <a:avLst/>
          </a:prstGeom>
          <a:noFill/>
        </p:spPr>
        <p:txBody>
          <a:bodyPr wrap="none" rtlCol="0">
            <a:spAutoFit/>
          </a:bodyPr>
          <a:lstStyle/>
          <a:p>
            <a:r>
              <a:rPr lang="en-US" sz="2000" dirty="0">
                <a:solidFill>
                  <a:srgbClr val="00738C"/>
                </a:solidFill>
              </a:rPr>
              <a:t>beyond</a:t>
            </a:r>
            <a:r>
              <a:rPr lang="en-US" sz="2000" dirty="0">
                <a:solidFill>
                  <a:srgbClr val="00B0DA"/>
                </a:solidFill>
              </a:rPr>
              <a:t>benign</a:t>
            </a:r>
            <a:r>
              <a:rPr lang="en-US" sz="2000" dirty="0">
                <a:solidFill>
                  <a:srgbClr val="8D98A2"/>
                </a:solidFill>
              </a:rPr>
              <a:t>.org</a:t>
            </a:r>
            <a:endParaRPr lang="en-US" sz="2000" dirty="0">
              <a:solidFill>
                <a:srgbClr val="00B0DA"/>
              </a:solidFill>
            </a:endParaRPr>
          </a:p>
        </p:txBody>
      </p:sp>
      <p:grpSp>
        <p:nvGrpSpPr>
          <p:cNvPr id="28" name="Group 27">
            <a:extLst>
              <a:ext uri="{FF2B5EF4-FFF2-40B4-BE49-F238E27FC236}">
                <a16:creationId xmlns:a16="http://schemas.microsoft.com/office/drawing/2014/main" id="{79316EB7-6D78-48B3-807A-0B43E4E36566}"/>
              </a:ext>
            </a:extLst>
          </p:cNvPr>
          <p:cNvGrpSpPr/>
          <p:nvPr userDrawn="1"/>
        </p:nvGrpSpPr>
        <p:grpSpPr>
          <a:xfrm>
            <a:off x="141334" y="6159615"/>
            <a:ext cx="881617" cy="580477"/>
            <a:chOff x="515570" y="685797"/>
            <a:chExt cx="7504481" cy="6588154"/>
          </a:xfrm>
        </p:grpSpPr>
        <p:grpSp>
          <p:nvGrpSpPr>
            <p:cNvPr id="29" name="Group 28">
              <a:extLst>
                <a:ext uri="{FF2B5EF4-FFF2-40B4-BE49-F238E27FC236}">
                  <a16:creationId xmlns:a16="http://schemas.microsoft.com/office/drawing/2014/main" id="{805C5158-B339-40AF-B68C-4C866EE591DB}"/>
                </a:ext>
              </a:extLst>
            </p:cNvPr>
            <p:cNvGrpSpPr/>
            <p:nvPr/>
          </p:nvGrpSpPr>
          <p:grpSpPr>
            <a:xfrm rot="19968187">
              <a:off x="515570" y="2725655"/>
              <a:ext cx="5016922" cy="4548296"/>
              <a:chOff x="2553789" y="1716833"/>
              <a:chExt cx="2609850" cy="2366067"/>
            </a:xfrm>
          </p:grpSpPr>
          <p:sp>
            <p:nvSpPr>
              <p:cNvPr id="36" name="Freeform: Shape 35">
                <a:extLst>
                  <a:ext uri="{FF2B5EF4-FFF2-40B4-BE49-F238E27FC236}">
                    <a16:creationId xmlns:a16="http://schemas.microsoft.com/office/drawing/2014/main" id="{07D42BC0-ED03-401D-8ED7-9A3013D5A98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Shape 36">
                <a:extLst>
                  <a:ext uri="{FF2B5EF4-FFF2-40B4-BE49-F238E27FC236}">
                    <a16:creationId xmlns:a16="http://schemas.microsoft.com/office/drawing/2014/main" id="{DC95C6FF-79D9-4FB3-B329-163932FD28CE}"/>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Shape 37">
                <a:extLst>
                  <a:ext uri="{FF2B5EF4-FFF2-40B4-BE49-F238E27FC236}">
                    <a16:creationId xmlns:a16="http://schemas.microsoft.com/office/drawing/2014/main" id="{A47EA76D-EE56-4EA4-B7A9-67E5FB67C0AB}"/>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Freeform: Shape 38">
                <a:extLst>
                  <a:ext uri="{FF2B5EF4-FFF2-40B4-BE49-F238E27FC236}">
                    <a16:creationId xmlns:a16="http://schemas.microsoft.com/office/drawing/2014/main" id="{9BDF7C04-5E96-4A9C-B2A1-349D35933343}"/>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0" name="Group 29">
              <a:extLst>
                <a:ext uri="{FF2B5EF4-FFF2-40B4-BE49-F238E27FC236}">
                  <a16:creationId xmlns:a16="http://schemas.microsoft.com/office/drawing/2014/main" id="{8914D43A-BE83-4195-83CF-B4B407B2B199}"/>
                </a:ext>
              </a:extLst>
            </p:cNvPr>
            <p:cNvGrpSpPr/>
            <p:nvPr/>
          </p:nvGrpSpPr>
          <p:grpSpPr>
            <a:xfrm>
              <a:off x="5378880" y="685797"/>
              <a:ext cx="2641171" cy="2527890"/>
              <a:chOff x="5378880" y="685797"/>
              <a:chExt cx="2641171" cy="2527890"/>
            </a:xfrm>
          </p:grpSpPr>
          <p:sp>
            <p:nvSpPr>
              <p:cNvPr id="31" name="Freeform: Shape 30">
                <a:extLst>
                  <a:ext uri="{FF2B5EF4-FFF2-40B4-BE49-F238E27FC236}">
                    <a16:creationId xmlns:a16="http://schemas.microsoft.com/office/drawing/2014/main" id="{F9A1AD43-5854-4ED6-96C3-23DB5008E6A7}"/>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Shape 31">
                <a:extLst>
                  <a:ext uri="{FF2B5EF4-FFF2-40B4-BE49-F238E27FC236}">
                    <a16:creationId xmlns:a16="http://schemas.microsoft.com/office/drawing/2014/main" id="{928987B2-C8F4-40D0-8509-99EDBBDCD7FE}"/>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reeform: Shape 32">
                <a:extLst>
                  <a:ext uri="{FF2B5EF4-FFF2-40B4-BE49-F238E27FC236}">
                    <a16:creationId xmlns:a16="http://schemas.microsoft.com/office/drawing/2014/main" id="{78CE4211-DA08-45A7-96FE-7E3E819397E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Shape 33">
                <a:extLst>
                  <a:ext uri="{FF2B5EF4-FFF2-40B4-BE49-F238E27FC236}">
                    <a16:creationId xmlns:a16="http://schemas.microsoft.com/office/drawing/2014/main" id="{C72522E1-1BFD-43A8-8A6F-F68B7B9D0C19}"/>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ame 34">
                <a:extLst>
                  <a:ext uri="{FF2B5EF4-FFF2-40B4-BE49-F238E27FC236}">
                    <a16:creationId xmlns:a16="http://schemas.microsoft.com/office/drawing/2014/main" id="{F43FAF75-1D01-4F2E-B444-83006815045E}"/>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40" name="Group 39">
            <a:extLst>
              <a:ext uri="{FF2B5EF4-FFF2-40B4-BE49-F238E27FC236}">
                <a16:creationId xmlns:a16="http://schemas.microsoft.com/office/drawing/2014/main" id="{124BA7CE-38C7-43FD-931A-DC83CD293FC4}"/>
              </a:ext>
            </a:extLst>
          </p:cNvPr>
          <p:cNvGrpSpPr/>
          <p:nvPr userDrawn="1"/>
        </p:nvGrpSpPr>
        <p:grpSpPr>
          <a:xfrm rot="2880000">
            <a:off x="11252748" y="6237866"/>
            <a:ext cx="704315" cy="440773"/>
            <a:chOff x="2456597" y="2892287"/>
            <a:chExt cx="7143278" cy="3352800"/>
          </a:xfrm>
        </p:grpSpPr>
        <p:grpSp>
          <p:nvGrpSpPr>
            <p:cNvPr id="41" name="Group 40">
              <a:extLst>
                <a:ext uri="{FF2B5EF4-FFF2-40B4-BE49-F238E27FC236}">
                  <a16:creationId xmlns:a16="http://schemas.microsoft.com/office/drawing/2014/main" id="{F80FCECE-4E80-444B-B99A-E774D04DBB92}"/>
                </a:ext>
              </a:extLst>
            </p:cNvPr>
            <p:cNvGrpSpPr/>
            <p:nvPr/>
          </p:nvGrpSpPr>
          <p:grpSpPr>
            <a:xfrm flipH="1" flipV="1">
              <a:off x="7010802" y="3991135"/>
              <a:ext cx="2047030" cy="2014794"/>
              <a:chOff x="2956580" y="3099015"/>
              <a:chExt cx="2047031" cy="2014794"/>
            </a:xfrm>
          </p:grpSpPr>
          <p:sp>
            <p:nvSpPr>
              <p:cNvPr id="48" name="Flowchart: Process 47">
                <a:extLst>
                  <a:ext uri="{FF2B5EF4-FFF2-40B4-BE49-F238E27FC236}">
                    <a16:creationId xmlns:a16="http://schemas.microsoft.com/office/drawing/2014/main" id="{4D986AC1-B6A4-4038-9652-F15C47ECFBAE}"/>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Flowchart: Process 48">
                <a:extLst>
                  <a:ext uri="{FF2B5EF4-FFF2-40B4-BE49-F238E27FC236}">
                    <a16:creationId xmlns:a16="http://schemas.microsoft.com/office/drawing/2014/main" id="{EE448EFA-CB70-4345-9339-E4FD673A61A4}"/>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2" name="Group 41">
              <a:extLst>
                <a:ext uri="{FF2B5EF4-FFF2-40B4-BE49-F238E27FC236}">
                  <a16:creationId xmlns:a16="http://schemas.microsoft.com/office/drawing/2014/main" id="{C3994A37-74BC-491C-8D84-4EF2998E5238}"/>
                </a:ext>
              </a:extLst>
            </p:cNvPr>
            <p:cNvGrpSpPr/>
            <p:nvPr/>
          </p:nvGrpSpPr>
          <p:grpSpPr>
            <a:xfrm>
              <a:off x="2956579" y="3099014"/>
              <a:ext cx="2047030" cy="2014794"/>
              <a:chOff x="2956581" y="3099014"/>
              <a:chExt cx="2047031" cy="2014796"/>
            </a:xfrm>
          </p:grpSpPr>
          <p:sp>
            <p:nvSpPr>
              <p:cNvPr id="46" name="Flowchart: Process 45">
                <a:extLst>
                  <a:ext uri="{FF2B5EF4-FFF2-40B4-BE49-F238E27FC236}">
                    <a16:creationId xmlns:a16="http://schemas.microsoft.com/office/drawing/2014/main" id="{E3F74333-CA7A-454D-BE15-E863BFB19035}"/>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Flowchart: Process 46">
                <a:extLst>
                  <a:ext uri="{FF2B5EF4-FFF2-40B4-BE49-F238E27FC236}">
                    <a16:creationId xmlns:a16="http://schemas.microsoft.com/office/drawing/2014/main" id="{ACF8E4F6-CAEF-46A2-BC14-62984BD75691}"/>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 name="Freeform 4">
              <a:extLst>
                <a:ext uri="{FF2B5EF4-FFF2-40B4-BE49-F238E27FC236}">
                  <a16:creationId xmlns:a16="http://schemas.microsoft.com/office/drawing/2014/main" id="{02060794-D8C0-4B6A-9E24-2089691CE3A1}"/>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4" name="Freeform 5">
              <a:extLst>
                <a:ext uri="{FF2B5EF4-FFF2-40B4-BE49-F238E27FC236}">
                  <a16:creationId xmlns:a16="http://schemas.microsoft.com/office/drawing/2014/main" id="{5A3DDE28-49AA-4B9E-AFD9-63CE9FC90630}"/>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5" name="Freeform 6">
              <a:extLst>
                <a:ext uri="{FF2B5EF4-FFF2-40B4-BE49-F238E27FC236}">
                  <a16:creationId xmlns:a16="http://schemas.microsoft.com/office/drawing/2014/main" id="{89B269FA-5791-4399-A445-05F2A1140039}"/>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116991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11"/>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2422" r="70510"/>
          <a:stretch/>
        </p:blipFill>
        <p:spPr bwMode="auto">
          <a:xfrm>
            <a:off x="11279926" y="6041708"/>
            <a:ext cx="791804" cy="816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989" y="6004757"/>
            <a:ext cx="1105975" cy="799857"/>
          </a:xfrm>
          <a:prstGeom prst="rect">
            <a:avLst/>
          </a:prstGeom>
        </p:spPr>
      </p:pic>
      <p:pic>
        <p:nvPicPr>
          <p:cNvPr id="7" name="Picture 6"/>
          <p:cNvPicPr>
            <a:picLocks noChangeAspect="1"/>
          </p:cNvPicPr>
          <p:nvPr userDrawn="1"/>
        </p:nvPicPr>
        <p:blipFill rotWithShape="1">
          <a:blip r:embed="rId4" cstate="print">
            <a:lum bright="70000" contrast="-70000"/>
            <a:extLst>
              <a:ext uri="{28A0092B-C50C-407E-A947-70E740481C1C}">
                <a14:useLocalDpi xmlns:a14="http://schemas.microsoft.com/office/drawing/2010/main" val="0"/>
              </a:ext>
            </a:extLst>
          </a:blip>
          <a:srcRect l="81036" t="-1" r="-4542" b="60112"/>
          <a:stretch/>
        </p:blipFill>
        <p:spPr>
          <a:xfrm>
            <a:off x="0" y="1198540"/>
            <a:ext cx="1341120" cy="1645920"/>
          </a:xfrm>
          <a:prstGeom prst="rect">
            <a:avLst/>
          </a:prstGeom>
        </p:spPr>
      </p:pic>
      <p:pic>
        <p:nvPicPr>
          <p:cNvPr id="8" name="Picture 7"/>
          <p:cNvPicPr>
            <a:picLocks noChangeAspect="1"/>
          </p:cNvPicPr>
          <p:nvPr userDrawn="1"/>
        </p:nvPicPr>
        <p:blipFill rotWithShape="1">
          <a:blip r:embed="rId4" cstate="print">
            <a:lum bright="70000" contrast="-70000"/>
            <a:extLst>
              <a:ext uri="{28A0092B-C50C-407E-A947-70E740481C1C}">
                <a14:useLocalDpi xmlns:a14="http://schemas.microsoft.com/office/drawing/2010/main" val="0"/>
              </a:ext>
            </a:extLst>
          </a:blip>
          <a:srcRect l="-3" r="65812"/>
          <a:stretch/>
        </p:blipFill>
        <p:spPr>
          <a:xfrm>
            <a:off x="10241280" y="587642"/>
            <a:ext cx="1950720" cy="4126286"/>
          </a:xfrm>
          <a:prstGeom prst="rect">
            <a:avLst/>
          </a:prstGeom>
        </p:spPr>
      </p:pic>
    </p:spTree>
    <p:extLst>
      <p:ext uri="{BB962C8B-B14F-4D97-AF65-F5344CB8AC3E}">
        <p14:creationId xmlns:p14="http://schemas.microsoft.com/office/powerpoint/2010/main" val="3804186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0EA05-07DC-40F2-B004-41D65DEFFBB8}"/>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75032" y="580913"/>
            <a:ext cx="7876192" cy="5696174"/>
          </a:xfrm>
          <a:prstGeom prst="rect">
            <a:avLst/>
          </a:prstGeom>
        </p:spPr>
      </p:pic>
      <p:grpSp>
        <p:nvGrpSpPr>
          <p:cNvPr id="4" name="Group 3">
            <a:extLst>
              <a:ext uri="{FF2B5EF4-FFF2-40B4-BE49-F238E27FC236}">
                <a16:creationId xmlns:a16="http://schemas.microsoft.com/office/drawing/2014/main" id="{05925A1B-7034-422E-A38B-A89B24703031}"/>
              </a:ext>
            </a:extLst>
          </p:cNvPr>
          <p:cNvGrpSpPr/>
          <p:nvPr userDrawn="1"/>
        </p:nvGrpSpPr>
        <p:grpSpPr>
          <a:xfrm>
            <a:off x="141334" y="6159615"/>
            <a:ext cx="881617" cy="580477"/>
            <a:chOff x="515570" y="685797"/>
            <a:chExt cx="7504481" cy="6588154"/>
          </a:xfrm>
        </p:grpSpPr>
        <p:grpSp>
          <p:nvGrpSpPr>
            <p:cNvPr id="5" name="Group 4">
              <a:extLst>
                <a:ext uri="{FF2B5EF4-FFF2-40B4-BE49-F238E27FC236}">
                  <a16:creationId xmlns:a16="http://schemas.microsoft.com/office/drawing/2014/main" id="{53D5D6D5-79DF-499A-86BC-03BF38C918A7}"/>
                </a:ext>
              </a:extLst>
            </p:cNvPr>
            <p:cNvGrpSpPr/>
            <p:nvPr/>
          </p:nvGrpSpPr>
          <p:grpSpPr>
            <a:xfrm rot="19968187">
              <a:off x="515570" y="2725655"/>
              <a:ext cx="5016922" cy="4548296"/>
              <a:chOff x="2553789" y="1716833"/>
              <a:chExt cx="2609850" cy="2366067"/>
            </a:xfrm>
          </p:grpSpPr>
          <p:sp>
            <p:nvSpPr>
              <p:cNvPr id="12" name="Freeform: Shape 11">
                <a:extLst>
                  <a:ext uri="{FF2B5EF4-FFF2-40B4-BE49-F238E27FC236}">
                    <a16:creationId xmlns:a16="http://schemas.microsoft.com/office/drawing/2014/main" id="{184698CC-6199-4DAD-9D12-22E906E4B68A}"/>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B3C974E0-293C-4D8E-8587-2F3790565E4F}"/>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B70FF1F1-4934-48F4-BE53-40259D9A394B}"/>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Shape 14">
                <a:extLst>
                  <a:ext uri="{FF2B5EF4-FFF2-40B4-BE49-F238E27FC236}">
                    <a16:creationId xmlns:a16="http://schemas.microsoft.com/office/drawing/2014/main" id="{B04D035C-819F-44B7-9B06-FECE79EE4B8D}"/>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 name="Group 5">
              <a:extLst>
                <a:ext uri="{FF2B5EF4-FFF2-40B4-BE49-F238E27FC236}">
                  <a16:creationId xmlns:a16="http://schemas.microsoft.com/office/drawing/2014/main" id="{96389674-9856-4E63-AFFD-940709630328}"/>
                </a:ext>
              </a:extLst>
            </p:cNvPr>
            <p:cNvGrpSpPr/>
            <p:nvPr/>
          </p:nvGrpSpPr>
          <p:grpSpPr>
            <a:xfrm>
              <a:off x="5378880" y="685797"/>
              <a:ext cx="2641171" cy="2527890"/>
              <a:chOff x="5378880" y="685797"/>
              <a:chExt cx="2641171" cy="2527890"/>
            </a:xfrm>
          </p:grpSpPr>
          <p:sp>
            <p:nvSpPr>
              <p:cNvPr id="7" name="Freeform: Shape 6">
                <a:extLst>
                  <a:ext uri="{FF2B5EF4-FFF2-40B4-BE49-F238E27FC236}">
                    <a16:creationId xmlns:a16="http://schemas.microsoft.com/office/drawing/2014/main" id="{D9244183-22E3-45ED-A220-EAEBB94FA82E}"/>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6E7CC313-D5F3-4E72-A806-53D14F1BDF3C}"/>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41964C14-D89C-4460-99CD-F27E5DB19650}"/>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Shape 9">
                <a:extLst>
                  <a:ext uri="{FF2B5EF4-FFF2-40B4-BE49-F238E27FC236}">
                    <a16:creationId xmlns:a16="http://schemas.microsoft.com/office/drawing/2014/main" id="{B48FDB48-0C7B-481C-A588-36F88ABC7439}"/>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ame 10">
                <a:extLst>
                  <a:ext uri="{FF2B5EF4-FFF2-40B4-BE49-F238E27FC236}">
                    <a16:creationId xmlns:a16="http://schemas.microsoft.com/office/drawing/2014/main" id="{57F97347-60CC-4AF5-82F6-7E63EB7C6DA4}"/>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16" name="Group 15">
            <a:extLst>
              <a:ext uri="{FF2B5EF4-FFF2-40B4-BE49-F238E27FC236}">
                <a16:creationId xmlns:a16="http://schemas.microsoft.com/office/drawing/2014/main" id="{B33E528E-786C-46BC-9CBD-9E384982DDD8}"/>
              </a:ext>
            </a:extLst>
          </p:cNvPr>
          <p:cNvGrpSpPr/>
          <p:nvPr userDrawn="1"/>
        </p:nvGrpSpPr>
        <p:grpSpPr>
          <a:xfrm rot="2880000">
            <a:off x="11252748" y="6237866"/>
            <a:ext cx="704315" cy="440773"/>
            <a:chOff x="2456597" y="2892287"/>
            <a:chExt cx="7143278" cy="3352800"/>
          </a:xfrm>
        </p:grpSpPr>
        <p:grpSp>
          <p:nvGrpSpPr>
            <p:cNvPr id="17" name="Group 16">
              <a:extLst>
                <a:ext uri="{FF2B5EF4-FFF2-40B4-BE49-F238E27FC236}">
                  <a16:creationId xmlns:a16="http://schemas.microsoft.com/office/drawing/2014/main" id="{72FD3A14-14BF-4ABC-B44F-68D1B9906365}"/>
                </a:ext>
              </a:extLst>
            </p:cNvPr>
            <p:cNvGrpSpPr/>
            <p:nvPr/>
          </p:nvGrpSpPr>
          <p:grpSpPr>
            <a:xfrm flipH="1" flipV="1">
              <a:off x="7010802" y="3991135"/>
              <a:ext cx="2047030" cy="2014794"/>
              <a:chOff x="2956580" y="3099015"/>
              <a:chExt cx="2047031" cy="2014794"/>
            </a:xfrm>
          </p:grpSpPr>
          <p:sp>
            <p:nvSpPr>
              <p:cNvPr id="24" name="Flowchart: Process 23">
                <a:extLst>
                  <a:ext uri="{FF2B5EF4-FFF2-40B4-BE49-F238E27FC236}">
                    <a16:creationId xmlns:a16="http://schemas.microsoft.com/office/drawing/2014/main" id="{A014EF17-0AB1-4C65-8AD0-9C29D7D082FC}"/>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lowchart: Process 24">
                <a:extLst>
                  <a:ext uri="{FF2B5EF4-FFF2-40B4-BE49-F238E27FC236}">
                    <a16:creationId xmlns:a16="http://schemas.microsoft.com/office/drawing/2014/main" id="{96A56113-7F15-428D-BF46-CC7D62CEBF8D}"/>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B9D0F0AE-5E0C-48FB-BDFC-CF0B71A1142C}"/>
                </a:ext>
              </a:extLst>
            </p:cNvPr>
            <p:cNvGrpSpPr/>
            <p:nvPr/>
          </p:nvGrpSpPr>
          <p:grpSpPr>
            <a:xfrm>
              <a:off x="2956579" y="3099014"/>
              <a:ext cx="2047030" cy="2014794"/>
              <a:chOff x="2956581" y="3099014"/>
              <a:chExt cx="2047031" cy="2014796"/>
            </a:xfrm>
          </p:grpSpPr>
          <p:sp>
            <p:nvSpPr>
              <p:cNvPr id="22" name="Flowchart: Process 21">
                <a:extLst>
                  <a:ext uri="{FF2B5EF4-FFF2-40B4-BE49-F238E27FC236}">
                    <a16:creationId xmlns:a16="http://schemas.microsoft.com/office/drawing/2014/main" id="{D6329941-5210-41B8-87CF-5C95C30B227C}"/>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lowchart: Process 22">
                <a:extLst>
                  <a:ext uri="{FF2B5EF4-FFF2-40B4-BE49-F238E27FC236}">
                    <a16:creationId xmlns:a16="http://schemas.microsoft.com/office/drawing/2014/main" id="{E868CAF0-7EDC-43A6-BD05-613A31A2393A}"/>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 name="Freeform 4">
              <a:extLst>
                <a:ext uri="{FF2B5EF4-FFF2-40B4-BE49-F238E27FC236}">
                  <a16:creationId xmlns:a16="http://schemas.microsoft.com/office/drawing/2014/main" id="{00A6B5C4-9B06-448A-A8CA-AC461D851F4F}"/>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0" name="Freeform 5">
              <a:extLst>
                <a:ext uri="{FF2B5EF4-FFF2-40B4-BE49-F238E27FC236}">
                  <a16:creationId xmlns:a16="http://schemas.microsoft.com/office/drawing/2014/main" id="{BA31E1BA-A268-47E4-90FC-212701B8D70E}"/>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1" name="Freeform 6">
              <a:extLst>
                <a:ext uri="{FF2B5EF4-FFF2-40B4-BE49-F238E27FC236}">
                  <a16:creationId xmlns:a16="http://schemas.microsoft.com/office/drawing/2014/main" id="{94B2AB5A-C284-4A44-89EB-DED196BFFCB1}"/>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274102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BF3C0-ACF7-40CD-993B-52B56D738A2F}"/>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t="-3" r="-23951"/>
          <a:stretch/>
        </p:blipFill>
        <p:spPr>
          <a:xfrm>
            <a:off x="0" y="1198540"/>
            <a:ext cx="1341120" cy="1645920"/>
          </a:xfrm>
          <a:prstGeom prst="rect">
            <a:avLst/>
          </a:prstGeom>
        </p:spPr>
      </p:pic>
      <p:pic>
        <p:nvPicPr>
          <p:cNvPr id="4" name="Picture 3">
            <a:extLst>
              <a:ext uri="{FF2B5EF4-FFF2-40B4-BE49-F238E27FC236}">
                <a16:creationId xmlns:a16="http://schemas.microsoft.com/office/drawing/2014/main" id="{3A876FB3-052E-4778-8773-D8084B34745E}"/>
              </a:ext>
            </a:extLst>
          </p:cNvPr>
          <p:cNvPicPr>
            <a:picLocks noChangeAspect="1"/>
          </p:cNvPicPr>
          <p:nvPr userDrawn="1"/>
        </p:nvPicPr>
        <p:blipFill rotWithShape="1">
          <a:blip r:embed="rId3" cstate="email">
            <a:lum bright="70000" contrast="-70000"/>
            <a:extLst>
              <a:ext uri="{28A0092B-C50C-407E-A947-70E740481C1C}">
                <a14:useLocalDpi xmlns:a14="http://schemas.microsoft.com/office/drawing/2010/main"/>
              </a:ext>
            </a:extLst>
          </a:blip>
          <a:srcRect l="-9"/>
          <a:stretch/>
        </p:blipFill>
        <p:spPr>
          <a:xfrm>
            <a:off x="10241280" y="587642"/>
            <a:ext cx="1950720" cy="4126286"/>
          </a:xfrm>
          <a:prstGeom prst="rect">
            <a:avLst/>
          </a:prstGeom>
        </p:spPr>
      </p:pic>
      <p:grpSp>
        <p:nvGrpSpPr>
          <p:cNvPr id="27" name="Group 26">
            <a:extLst>
              <a:ext uri="{FF2B5EF4-FFF2-40B4-BE49-F238E27FC236}">
                <a16:creationId xmlns:a16="http://schemas.microsoft.com/office/drawing/2014/main" id="{346A5751-E150-42A9-A64B-0C7B3BC921E4}"/>
              </a:ext>
            </a:extLst>
          </p:cNvPr>
          <p:cNvGrpSpPr/>
          <p:nvPr userDrawn="1"/>
        </p:nvGrpSpPr>
        <p:grpSpPr>
          <a:xfrm>
            <a:off x="141334" y="6159615"/>
            <a:ext cx="881617" cy="580477"/>
            <a:chOff x="515570" y="685797"/>
            <a:chExt cx="7504481" cy="6588154"/>
          </a:xfrm>
        </p:grpSpPr>
        <p:grpSp>
          <p:nvGrpSpPr>
            <p:cNvPr id="28" name="Group 27">
              <a:extLst>
                <a:ext uri="{FF2B5EF4-FFF2-40B4-BE49-F238E27FC236}">
                  <a16:creationId xmlns:a16="http://schemas.microsoft.com/office/drawing/2014/main" id="{A40696B7-1A56-4462-9DBF-A1F0EEB31C35}"/>
                </a:ext>
              </a:extLst>
            </p:cNvPr>
            <p:cNvGrpSpPr/>
            <p:nvPr/>
          </p:nvGrpSpPr>
          <p:grpSpPr>
            <a:xfrm rot="19968187">
              <a:off x="515570" y="2725655"/>
              <a:ext cx="5016922" cy="4548296"/>
              <a:chOff x="2553789" y="1716833"/>
              <a:chExt cx="2609850" cy="2366067"/>
            </a:xfrm>
          </p:grpSpPr>
          <p:sp>
            <p:nvSpPr>
              <p:cNvPr id="35" name="Freeform: Shape 34">
                <a:extLst>
                  <a:ext uri="{FF2B5EF4-FFF2-40B4-BE49-F238E27FC236}">
                    <a16:creationId xmlns:a16="http://schemas.microsoft.com/office/drawing/2014/main" id="{9428DF89-1FEB-451C-8A72-AF0DA4BC562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reeform: Shape 35">
                <a:extLst>
                  <a:ext uri="{FF2B5EF4-FFF2-40B4-BE49-F238E27FC236}">
                    <a16:creationId xmlns:a16="http://schemas.microsoft.com/office/drawing/2014/main" id="{68C4A057-51EB-4C1F-9640-F54D14AC6F96}"/>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Shape 36">
                <a:extLst>
                  <a:ext uri="{FF2B5EF4-FFF2-40B4-BE49-F238E27FC236}">
                    <a16:creationId xmlns:a16="http://schemas.microsoft.com/office/drawing/2014/main" id="{4324B5DE-FB09-4436-AD24-50347A308FC5}"/>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Shape 37">
                <a:extLst>
                  <a:ext uri="{FF2B5EF4-FFF2-40B4-BE49-F238E27FC236}">
                    <a16:creationId xmlns:a16="http://schemas.microsoft.com/office/drawing/2014/main" id="{949CA4F7-74DD-47C3-986B-A7897E62ABE7}"/>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9" name="Group 28">
              <a:extLst>
                <a:ext uri="{FF2B5EF4-FFF2-40B4-BE49-F238E27FC236}">
                  <a16:creationId xmlns:a16="http://schemas.microsoft.com/office/drawing/2014/main" id="{22FB8F64-8AA9-478D-BE1F-5702F1237233}"/>
                </a:ext>
              </a:extLst>
            </p:cNvPr>
            <p:cNvGrpSpPr/>
            <p:nvPr/>
          </p:nvGrpSpPr>
          <p:grpSpPr>
            <a:xfrm>
              <a:off x="5378880" y="685797"/>
              <a:ext cx="2641171" cy="2527890"/>
              <a:chOff x="5378880" y="685797"/>
              <a:chExt cx="2641171" cy="2527890"/>
            </a:xfrm>
          </p:grpSpPr>
          <p:sp>
            <p:nvSpPr>
              <p:cNvPr id="30" name="Freeform: Shape 29">
                <a:extLst>
                  <a:ext uri="{FF2B5EF4-FFF2-40B4-BE49-F238E27FC236}">
                    <a16:creationId xmlns:a16="http://schemas.microsoft.com/office/drawing/2014/main" id="{B2FEA8F5-5A82-4C47-980D-90CEA607417F}"/>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reeform: Shape 30">
                <a:extLst>
                  <a:ext uri="{FF2B5EF4-FFF2-40B4-BE49-F238E27FC236}">
                    <a16:creationId xmlns:a16="http://schemas.microsoft.com/office/drawing/2014/main" id="{6BB1B6F8-BBFB-46AF-9E87-470504DD98D6}"/>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Shape 31">
                <a:extLst>
                  <a:ext uri="{FF2B5EF4-FFF2-40B4-BE49-F238E27FC236}">
                    <a16:creationId xmlns:a16="http://schemas.microsoft.com/office/drawing/2014/main" id="{909F1F72-6B2C-42B3-968B-36C6DAEB56C9}"/>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reeform: Shape 32">
                <a:extLst>
                  <a:ext uri="{FF2B5EF4-FFF2-40B4-BE49-F238E27FC236}">
                    <a16:creationId xmlns:a16="http://schemas.microsoft.com/office/drawing/2014/main" id="{77C675CE-3463-431A-8EF5-74E0395D5872}"/>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ame 33">
                <a:extLst>
                  <a:ext uri="{FF2B5EF4-FFF2-40B4-BE49-F238E27FC236}">
                    <a16:creationId xmlns:a16="http://schemas.microsoft.com/office/drawing/2014/main" id="{77C2241D-896D-49DD-9BA2-4E1809DDE9D5}"/>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39" name="Group 38">
            <a:extLst>
              <a:ext uri="{FF2B5EF4-FFF2-40B4-BE49-F238E27FC236}">
                <a16:creationId xmlns:a16="http://schemas.microsoft.com/office/drawing/2014/main" id="{367D3E00-02C5-428A-88B3-06224C86E874}"/>
              </a:ext>
            </a:extLst>
          </p:cNvPr>
          <p:cNvGrpSpPr/>
          <p:nvPr userDrawn="1"/>
        </p:nvGrpSpPr>
        <p:grpSpPr>
          <a:xfrm rot="2880000">
            <a:off x="11252748" y="6237866"/>
            <a:ext cx="704315" cy="440773"/>
            <a:chOff x="2456597" y="2892287"/>
            <a:chExt cx="7143278" cy="3352800"/>
          </a:xfrm>
        </p:grpSpPr>
        <p:grpSp>
          <p:nvGrpSpPr>
            <p:cNvPr id="40" name="Group 39">
              <a:extLst>
                <a:ext uri="{FF2B5EF4-FFF2-40B4-BE49-F238E27FC236}">
                  <a16:creationId xmlns:a16="http://schemas.microsoft.com/office/drawing/2014/main" id="{9A2756A7-40A1-447D-8951-5C7243A9BB75}"/>
                </a:ext>
              </a:extLst>
            </p:cNvPr>
            <p:cNvGrpSpPr/>
            <p:nvPr/>
          </p:nvGrpSpPr>
          <p:grpSpPr>
            <a:xfrm flipH="1" flipV="1">
              <a:off x="7010802" y="3991135"/>
              <a:ext cx="2047030" cy="2014794"/>
              <a:chOff x="2956580" y="3099015"/>
              <a:chExt cx="2047031" cy="2014794"/>
            </a:xfrm>
          </p:grpSpPr>
          <p:sp>
            <p:nvSpPr>
              <p:cNvPr id="47" name="Flowchart: Process 46">
                <a:extLst>
                  <a:ext uri="{FF2B5EF4-FFF2-40B4-BE49-F238E27FC236}">
                    <a16:creationId xmlns:a16="http://schemas.microsoft.com/office/drawing/2014/main" id="{4F59812B-A1E7-4C47-AB7B-77FFEC0EC60D}"/>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Flowchart: Process 47">
                <a:extLst>
                  <a:ext uri="{FF2B5EF4-FFF2-40B4-BE49-F238E27FC236}">
                    <a16:creationId xmlns:a16="http://schemas.microsoft.com/office/drawing/2014/main" id="{2C7A44A9-8401-4E22-9A51-4576390F850A}"/>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1" name="Group 40">
              <a:extLst>
                <a:ext uri="{FF2B5EF4-FFF2-40B4-BE49-F238E27FC236}">
                  <a16:creationId xmlns:a16="http://schemas.microsoft.com/office/drawing/2014/main" id="{C735DE14-9445-4E8A-ABBD-55911B5BDB86}"/>
                </a:ext>
              </a:extLst>
            </p:cNvPr>
            <p:cNvGrpSpPr/>
            <p:nvPr/>
          </p:nvGrpSpPr>
          <p:grpSpPr>
            <a:xfrm>
              <a:off x="2956579" y="3099014"/>
              <a:ext cx="2047030" cy="2014794"/>
              <a:chOff x="2956581" y="3099014"/>
              <a:chExt cx="2047031" cy="2014796"/>
            </a:xfrm>
          </p:grpSpPr>
          <p:sp>
            <p:nvSpPr>
              <p:cNvPr id="45" name="Flowchart: Process 44">
                <a:extLst>
                  <a:ext uri="{FF2B5EF4-FFF2-40B4-BE49-F238E27FC236}">
                    <a16:creationId xmlns:a16="http://schemas.microsoft.com/office/drawing/2014/main" id="{EBA9C627-B7FA-4945-A2D6-857E0A27067B}"/>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Flowchart: Process 45">
                <a:extLst>
                  <a:ext uri="{FF2B5EF4-FFF2-40B4-BE49-F238E27FC236}">
                    <a16:creationId xmlns:a16="http://schemas.microsoft.com/office/drawing/2014/main" id="{4B28EED7-2C5F-418D-9E8B-95D55AB22496}"/>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2" name="Freeform 4">
              <a:extLst>
                <a:ext uri="{FF2B5EF4-FFF2-40B4-BE49-F238E27FC236}">
                  <a16:creationId xmlns:a16="http://schemas.microsoft.com/office/drawing/2014/main" id="{090198DE-B887-44C0-B8EF-97C34B66FBA3}"/>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3" name="Freeform 5">
              <a:extLst>
                <a:ext uri="{FF2B5EF4-FFF2-40B4-BE49-F238E27FC236}">
                  <a16:creationId xmlns:a16="http://schemas.microsoft.com/office/drawing/2014/main" id="{46ABC0D9-029E-465D-AF16-D079ED2C295C}"/>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4" name="Freeform 6">
              <a:extLst>
                <a:ext uri="{FF2B5EF4-FFF2-40B4-BE49-F238E27FC236}">
                  <a16:creationId xmlns:a16="http://schemas.microsoft.com/office/drawing/2014/main" id="{350CC62B-1072-4A7C-AE8A-2F85B7642E0D}"/>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2170252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681B30-6A02-42A5-8510-49E1C4FE9A2A}"/>
              </a:ext>
            </a:extLst>
          </p:cNvPr>
          <p:cNvGrpSpPr/>
          <p:nvPr userDrawn="1"/>
        </p:nvGrpSpPr>
        <p:grpSpPr>
          <a:xfrm>
            <a:off x="141334" y="6159615"/>
            <a:ext cx="881617" cy="580477"/>
            <a:chOff x="515570" y="685797"/>
            <a:chExt cx="7504481" cy="6588154"/>
          </a:xfrm>
        </p:grpSpPr>
        <p:grpSp>
          <p:nvGrpSpPr>
            <p:cNvPr id="4" name="Group 3">
              <a:extLst>
                <a:ext uri="{FF2B5EF4-FFF2-40B4-BE49-F238E27FC236}">
                  <a16:creationId xmlns:a16="http://schemas.microsoft.com/office/drawing/2014/main" id="{F65F90C7-3CF0-49C3-9211-785F2C83CD1C}"/>
                </a:ext>
              </a:extLst>
            </p:cNvPr>
            <p:cNvGrpSpPr/>
            <p:nvPr/>
          </p:nvGrpSpPr>
          <p:grpSpPr>
            <a:xfrm rot="19968187">
              <a:off x="515570" y="2725655"/>
              <a:ext cx="5016922" cy="4548296"/>
              <a:chOff x="2553789" y="1716833"/>
              <a:chExt cx="2609850" cy="2366067"/>
            </a:xfrm>
          </p:grpSpPr>
          <p:sp>
            <p:nvSpPr>
              <p:cNvPr id="11" name="Freeform: Shape 10">
                <a:extLst>
                  <a:ext uri="{FF2B5EF4-FFF2-40B4-BE49-F238E27FC236}">
                    <a16:creationId xmlns:a16="http://schemas.microsoft.com/office/drawing/2014/main" id="{12AA539E-CB24-400A-9C12-24799676B41A}"/>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Shape 11">
                <a:extLst>
                  <a:ext uri="{FF2B5EF4-FFF2-40B4-BE49-F238E27FC236}">
                    <a16:creationId xmlns:a16="http://schemas.microsoft.com/office/drawing/2014/main" id="{599CA785-4CAD-4BAC-8EDF-FE76E5AC2FDF}"/>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529CA65E-0DF3-483D-A5B2-5B649D6415A1}"/>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22D0FEA2-3426-4968-B77F-BA3519FE5A80}"/>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5" name="Group 4">
              <a:extLst>
                <a:ext uri="{FF2B5EF4-FFF2-40B4-BE49-F238E27FC236}">
                  <a16:creationId xmlns:a16="http://schemas.microsoft.com/office/drawing/2014/main" id="{77E1B47E-F61A-497D-AF22-C0774DA755E1}"/>
                </a:ext>
              </a:extLst>
            </p:cNvPr>
            <p:cNvGrpSpPr/>
            <p:nvPr/>
          </p:nvGrpSpPr>
          <p:grpSpPr>
            <a:xfrm>
              <a:off x="5378880" y="685797"/>
              <a:ext cx="2641171" cy="2527890"/>
              <a:chOff x="5378880" y="685797"/>
              <a:chExt cx="2641171" cy="2527890"/>
            </a:xfrm>
          </p:grpSpPr>
          <p:sp>
            <p:nvSpPr>
              <p:cNvPr id="6" name="Freeform: Shape 5">
                <a:extLst>
                  <a:ext uri="{FF2B5EF4-FFF2-40B4-BE49-F238E27FC236}">
                    <a16:creationId xmlns:a16="http://schemas.microsoft.com/office/drawing/2014/main" id="{A29B1CF3-AA99-4C58-BC66-D429FA682CBF}"/>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Shape 6">
                <a:extLst>
                  <a:ext uri="{FF2B5EF4-FFF2-40B4-BE49-F238E27FC236}">
                    <a16:creationId xmlns:a16="http://schemas.microsoft.com/office/drawing/2014/main" id="{83917FC7-A396-4AC2-B7C0-8D8EB1804A2E}"/>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B214AB95-F7A5-4EBD-B472-B089A22D8385}"/>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88329A45-A026-4527-AB7F-AA0A60E810AC}"/>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ame 9">
                <a:extLst>
                  <a:ext uri="{FF2B5EF4-FFF2-40B4-BE49-F238E27FC236}">
                    <a16:creationId xmlns:a16="http://schemas.microsoft.com/office/drawing/2014/main" id="{50408598-E5C0-43A6-BEA2-5E9520668754}"/>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15" name="Group 14">
            <a:extLst>
              <a:ext uri="{FF2B5EF4-FFF2-40B4-BE49-F238E27FC236}">
                <a16:creationId xmlns:a16="http://schemas.microsoft.com/office/drawing/2014/main" id="{C3C3F5F9-7EFA-4847-A41B-B307AAEB9EFB}"/>
              </a:ext>
            </a:extLst>
          </p:cNvPr>
          <p:cNvGrpSpPr/>
          <p:nvPr userDrawn="1"/>
        </p:nvGrpSpPr>
        <p:grpSpPr>
          <a:xfrm rot="2880000">
            <a:off x="11252748" y="6237866"/>
            <a:ext cx="704315" cy="440773"/>
            <a:chOff x="2456597" y="2892287"/>
            <a:chExt cx="7143278" cy="3352800"/>
          </a:xfrm>
        </p:grpSpPr>
        <p:grpSp>
          <p:nvGrpSpPr>
            <p:cNvPr id="16" name="Group 15">
              <a:extLst>
                <a:ext uri="{FF2B5EF4-FFF2-40B4-BE49-F238E27FC236}">
                  <a16:creationId xmlns:a16="http://schemas.microsoft.com/office/drawing/2014/main" id="{25BF8767-8079-46F8-861C-A621FB723C5A}"/>
                </a:ext>
              </a:extLst>
            </p:cNvPr>
            <p:cNvGrpSpPr/>
            <p:nvPr/>
          </p:nvGrpSpPr>
          <p:grpSpPr>
            <a:xfrm flipH="1" flipV="1">
              <a:off x="7010802" y="3991135"/>
              <a:ext cx="2047030" cy="2014794"/>
              <a:chOff x="2956580" y="3099015"/>
              <a:chExt cx="2047031" cy="2014794"/>
            </a:xfrm>
          </p:grpSpPr>
          <p:sp>
            <p:nvSpPr>
              <p:cNvPr id="23" name="Flowchart: Process 22">
                <a:extLst>
                  <a:ext uri="{FF2B5EF4-FFF2-40B4-BE49-F238E27FC236}">
                    <a16:creationId xmlns:a16="http://schemas.microsoft.com/office/drawing/2014/main" id="{14248A57-F9CB-4E43-B86E-680A4288E152}"/>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76D7C6F-2B44-490A-96EF-EBE909275819}"/>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F2A0696-9A9D-4C76-9091-45FFFC6C18D9}"/>
                </a:ext>
              </a:extLst>
            </p:cNvPr>
            <p:cNvGrpSpPr/>
            <p:nvPr/>
          </p:nvGrpSpPr>
          <p:grpSpPr>
            <a:xfrm>
              <a:off x="2956579" y="3099014"/>
              <a:ext cx="2047030" cy="2014794"/>
              <a:chOff x="2956581" y="3099014"/>
              <a:chExt cx="2047031" cy="2014796"/>
            </a:xfrm>
          </p:grpSpPr>
          <p:sp>
            <p:nvSpPr>
              <p:cNvPr id="21" name="Flowchart: Process 20">
                <a:extLst>
                  <a:ext uri="{FF2B5EF4-FFF2-40B4-BE49-F238E27FC236}">
                    <a16:creationId xmlns:a16="http://schemas.microsoft.com/office/drawing/2014/main" id="{4AC68378-90AC-4141-B6A5-6DDB5A05CB8D}"/>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Flowchart: Process 21">
                <a:extLst>
                  <a:ext uri="{FF2B5EF4-FFF2-40B4-BE49-F238E27FC236}">
                    <a16:creationId xmlns:a16="http://schemas.microsoft.com/office/drawing/2014/main" id="{E5731F2F-7236-4CA7-9F12-26E186DF3707}"/>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Freeform 4">
              <a:extLst>
                <a:ext uri="{FF2B5EF4-FFF2-40B4-BE49-F238E27FC236}">
                  <a16:creationId xmlns:a16="http://schemas.microsoft.com/office/drawing/2014/main" id="{8067B854-5609-4695-98B6-6EA68235ABE4}"/>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19" name="Freeform 5">
              <a:extLst>
                <a:ext uri="{FF2B5EF4-FFF2-40B4-BE49-F238E27FC236}">
                  <a16:creationId xmlns:a16="http://schemas.microsoft.com/office/drawing/2014/main" id="{7B7B7295-A234-44CC-8B43-806E41D02751}"/>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0" name="Freeform 6">
              <a:extLst>
                <a:ext uri="{FF2B5EF4-FFF2-40B4-BE49-F238E27FC236}">
                  <a16:creationId xmlns:a16="http://schemas.microsoft.com/office/drawing/2014/main" id="{B41C17C1-CC66-4CC7-A627-975456B0A913}"/>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2062966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36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7103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5743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1209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046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937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19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2422" r="70510"/>
          <a:stretch/>
        </p:blipFill>
        <p:spPr bwMode="auto">
          <a:xfrm>
            <a:off x="11279926" y="6041708"/>
            <a:ext cx="791804" cy="816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989" y="6004757"/>
            <a:ext cx="1105975" cy="799857"/>
          </a:xfrm>
          <a:prstGeom prst="rect">
            <a:avLst/>
          </a:prstGeom>
        </p:spPr>
      </p:pic>
      <p:pic>
        <p:nvPicPr>
          <p:cNvPr id="11" name="Picture 10"/>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1775032" y="580913"/>
            <a:ext cx="7876192" cy="5696174"/>
          </a:xfrm>
          <a:prstGeom prst="rect">
            <a:avLst/>
          </a:prstGeom>
        </p:spPr>
      </p:pic>
    </p:spTree>
    <p:extLst>
      <p:ext uri="{BB962C8B-B14F-4D97-AF65-F5344CB8AC3E}">
        <p14:creationId xmlns:p14="http://schemas.microsoft.com/office/powerpoint/2010/main" val="271559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69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9751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1679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583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6113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0">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2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2" name="Picture 11"/>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2422" r="70510"/>
          <a:stretch/>
        </p:blipFill>
        <p:spPr bwMode="auto">
          <a:xfrm>
            <a:off x="11279926" y="6041708"/>
            <a:ext cx="791804" cy="816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989" y="6004757"/>
            <a:ext cx="1105975" cy="799857"/>
          </a:xfrm>
          <a:prstGeom prst="rect">
            <a:avLst/>
          </a:prstGeom>
        </p:spPr>
      </p:pic>
    </p:spTree>
    <p:extLst>
      <p:ext uri="{BB962C8B-B14F-4D97-AF65-F5344CB8AC3E}">
        <p14:creationId xmlns:p14="http://schemas.microsoft.com/office/powerpoint/2010/main" val="31267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5DC226CD-B151-4B07-B6D7-CA916C9B6EDC}" type="slidenum">
              <a:rPr lang="en-US"/>
              <a:pPr>
                <a:defRPr/>
              </a:pPr>
              <a:t>‹#›</a:t>
            </a:fld>
            <a:endParaRPr lang="en-US"/>
          </a:p>
        </p:txBody>
      </p:sp>
    </p:spTree>
    <p:extLst>
      <p:ext uri="{BB962C8B-B14F-4D97-AF65-F5344CB8AC3E}">
        <p14:creationId xmlns:p14="http://schemas.microsoft.com/office/powerpoint/2010/main" val="263121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795E2366-3BE1-4A39-AD35-06DFA85149FD}" type="slidenum">
              <a:rPr lang="en-US"/>
              <a:pPr>
                <a:defRPr/>
              </a:pPr>
              <a:t>‹#›</a:t>
            </a:fld>
            <a:endParaRPr lang="en-US"/>
          </a:p>
        </p:txBody>
      </p:sp>
    </p:spTree>
    <p:extLst>
      <p:ext uri="{BB962C8B-B14F-4D97-AF65-F5344CB8AC3E}">
        <p14:creationId xmlns:p14="http://schemas.microsoft.com/office/powerpoint/2010/main" val="222948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610913D1-B03D-4DAB-BD07-4BDEB9D18590}" type="slidenum">
              <a:rPr lang="en-US"/>
              <a:pPr>
                <a:defRPr/>
              </a:pPr>
              <a:t>‹#›</a:t>
            </a:fld>
            <a:endParaRPr lang="en-US"/>
          </a:p>
        </p:txBody>
      </p:sp>
    </p:spTree>
    <p:extLst>
      <p:ext uri="{BB962C8B-B14F-4D97-AF65-F5344CB8AC3E}">
        <p14:creationId xmlns:p14="http://schemas.microsoft.com/office/powerpoint/2010/main" val="3128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025E713C-37F9-4E4B-8876-BEBC4535A147}" type="slidenum">
              <a:rPr lang="en-US"/>
              <a:pPr>
                <a:defRPr/>
              </a:pPr>
              <a:t>‹#›</a:t>
            </a:fld>
            <a:endParaRPr lang="en-US"/>
          </a:p>
        </p:txBody>
      </p:sp>
    </p:spTree>
    <p:extLst>
      <p:ext uri="{BB962C8B-B14F-4D97-AF65-F5344CB8AC3E}">
        <p14:creationId xmlns:p14="http://schemas.microsoft.com/office/powerpoint/2010/main" val="10043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4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298744"/>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7" r:id="rId3"/>
    <p:sldLayoutId id="2147483669" r:id="rId4"/>
    <p:sldLayoutId id="2147483671" r:id="rId5"/>
    <p:sldLayoutId id="2147483672" r:id="rId6"/>
    <p:sldLayoutId id="2147483674" r:id="rId7"/>
    <p:sldLayoutId id="2147483675"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418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597600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tiff"/><Relationship Id="rId4" Type="http://schemas.openxmlformats.org/officeDocument/2006/relationships/image" Target="../media/image17.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9.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9.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9.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emf"/><Relationship Id="rId1" Type="http://schemas.openxmlformats.org/officeDocument/2006/relationships/slideLayout" Target="../slideLayouts/slideLayout35.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jpeg"/><Relationship Id="rId9" Type="http://schemas.openxmlformats.org/officeDocument/2006/relationships/image" Target="../media/image28.jpeg"/></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g"/><Relationship Id="rId2" Type="http://schemas.openxmlformats.org/officeDocument/2006/relationships/image" Target="../media/image60.jpeg"/><Relationship Id="rId1" Type="http://schemas.openxmlformats.org/officeDocument/2006/relationships/slideLayout" Target="../slideLayouts/slideLayout23.xml"/><Relationship Id="rId6" Type="http://schemas.openxmlformats.org/officeDocument/2006/relationships/image" Target="../media/image64.jpg"/><Relationship Id="rId5" Type="http://schemas.openxmlformats.org/officeDocument/2006/relationships/image" Target="../media/image63.jpeg"/><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9.xml"/><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C62954-09B2-564F-AF7C-35DD98326D1C}"/>
              </a:ext>
            </a:extLst>
          </p:cNvPr>
          <p:cNvSpPr>
            <a:spLocks noGrp="1"/>
          </p:cNvSpPr>
          <p:nvPr>
            <p:ph type="ctrTitle"/>
          </p:nvPr>
        </p:nvSpPr>
        <p:spPr>
          <a:xfrm>
            <a:off x="1878700" y="1083896"/>
            <a:ext cx="8434597" cy="908175"/>
          </a:xfrm>
        </p:spPr>
        <p:txBody>
          <a:bodyPr>
            <a:noAutofit/>
          </a:bodyPr>
          <a:lstStyle/>
          <a:p>
            <a:r>
              <a:rPr lang="en-US" sz="3600" dirty="0">
                <a:solidFill>
                  <a:srgbClr val="00728A"/>
                </a:solidFill>
                <a:latin typeface="+mn-lt"/>
              </a:rPr>
              <a:t>Yale-UNIDO Train-the-Facilitator Workshop in Green Chemistry</a:t>
            </a:r>
            <a:endParaRPr lang="en-US" sz="3600" b="1" dirty="0">
              <a:solidFill>
                <a:srgbClr val="00728A"/>
              </a:solidFill>
              <a:latin typeface="+mn-lt"/>
            </a:endParaRPr>
          </a:p>
        </p:txBody>
      </p:sp>
      <p:sp>
        <p:nvSpPr>
          <p:cNvPr id="3" name="Subtitle 2"/>
          <p:cNvSpPr>
            <a:spLocks noGrp="1"/>
          </p:cNvSpPr>
          <p:nvPr>
            <p:ph type="subTitle" idx="1"/>
          </p:nvPr>
        </p:nvSpPr>
        <p:spPr>
          <a:xfrm>
            <a:off x="2666999" y="2149338"/>
            <a:ext cx="6858000" cy="315992"/>
          </a:xfrm>
        </p:spPr>
        <p:txBody>
          <a:bodyPr>
            <a:noAutofit/>
          </a:bodyPr>
          <a:lstStyle/>
          <a:p>
            <a:r>
              <a:rPr lang="en-US" dirty="0">
                <a:solidFill>
                  <a:srgbClr val="00728A"/>
                </a:solidFill>
              </a:rPr>
              <a:t>Green Chemistry and Innovation</a:t>
            </a:r>
          </a:p>
        </p:txBody>
      </p:sp>
      <p:sp>
        <p:nvSpPr>
          <p:cNvPr id="7" name="Rectangle 6"/>
          <p:cNvSpPr/>
          <p:nvPr/>
        </p:nvSpPr>
        <p:spPr>
          <a:xfrm>
            <a:off x="3450252" y="4667329"/>
            <a:ext cx="2050617" cy="923330"/>
          </a:xfrm>
          <a:prstGeom prst="rect">
            <a:avLst/>
          </a:prstGeom>
        </p:spPr>
        <p:txBody>
          <a:bodyPr wrap="square">
            <a:spAutoFit/>
          </a:bodyPr>
          <a:lstStyle/>
          <a:p>
            <a:br>
              <a:rPr lang="en-US" sz="900" dirty="0">
                <a:latin typeface="Times New Roman" charset="0"/>
              </a:rPr>
            </a:br>
            <a:endParaRPr lang="en-US" sz="900" dirty="0">
              <a:latin typeface="Times New Roman" charset="0"/>
            </a:endParaRPr>
          </a:p>
          <a:p>
            <a:br>
              <a:rPr lang="en-US" sz="900" dirty="0">
                <a:latin typeface="Times New Roman" charset="0"/>
              </a:rPr>
            </a:br>
            <a:endParaRPr lang="en-US" sz="900" dirty="0">
              <a:latin typeface="Times New Roman" charset="0"/>
            </a:endParaRPr>
          </a:p>
          <a:p>
            <a:r>
              <a:rPr lang="en-US" sz="900" dirty="0">
                <a:solidFill>
                  <a:srgbClr val="2F2A2B"/>
                </a:solidFill>
                <a:latin typeface="Times New Roman" charset="0"/>
              </a:rPr>
              <a:t>CENTER </a:t>
            </a:r>
            <a:r>
              <a:rPr lang="en-US" sz="900" i="1" dirty="0">
                <a:solidFill>
                  <a:srgbClr val="2F2A2B"/>
                </a:solidFill>
                <a:latin typeface="Times New Roman" charset="0"/>
              </a:rPr>
              <a:t>for </a:t>
            </a:r>
            <a:r>
              <a:rPr lang="en-US" sz="900" dirty="0">
                <a:solidFill>
                  <a:srgbClr val="2F2A2B"/>
                </a:solidFill>
                <a:latin typeface="Times New Roman" charset="0"/>
              </a:rPr>
              <a:t>GREEN CHEMISTRY</a:t>
            </a:r>
          </a:p>
          <a:p>
            <a:r>
              <a:rPr lang="en-US" sz="900" i="1" dirty="0">
                <a:solidFill>
                  <a:srgbClr val="2F2A2B"/>
                </a:solidFill>
                <a:latin typeface="Times New Roman" charset="0"/>
              </a:rPr>
              <a:t>and </a:t>
            </a:r>
            <a:r>
              <a:rPr lang="en-US" sz="900" dirty="0">
                <a:solidFill>
                  <a:srgbClr val="2F2A2B"/>
                </a:solidFill>
                <a:latin typeface="Times New Roman" charset="0"/>
              </a:rPr>
              <a:t>GREEN ENGINEERING </a:t>
            </a:r>
            <a:r>
              <a:rPr lang="en-US" sz="900" i="1" dirty="0">
                <a:solidFill>
                  <a:srgbClr val="2F2A2B"/>
                </a:solidFill>
                <a:latin typeface="Times New Roman" charset="0"/>
              </a:rPr>
              <a:t>at </a:t>
            </a:r>
            <a:r>
              <a:rPr lang="en-US" sz="900" dirty="0">
                <a:solidFill>
                  <a:srgbClr val="2F2A2B"/>
                </a:solidFill>
                <a:latin typeface="Times New Roman" charset="0"/>
              </a:rPr>
              <a:t>YALE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9278" y="4099177"/>
            <a:ext cx="765149" cy="112221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0045" y="5056709"/>
            <a:ext cx="1982709" cy="51550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0045" y="3175577"/>
            <a:ext cx="2155910" cy="64677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9071" y="2576184"/>
            <a:ext cx="2274176" cy="1705632"/>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3200401" y="533401"/>
            <a:ext cx="6104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John Warner’s 5 Elements of Innovation</a:t>
            </a:r>
          </a:p>
        </p:txBody>
      </p:sp>
      <p:sp>
        <p:nvSpPr>
          <p:cNvPr id="7171" name="TextBox 2"/>
          <p:cNvSpPr txBox="1">
            <a:spLocks noChangeArrowheads="1"/>
          </p:cNvSpPr>
          <p:nvPr/>
        </p:nvSpPr>
        <p:spPr bwMode="auto">
          <a:xfrm>
            <a:off x="1676400" y="1524001"/>
            <a:ext cx="8763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FF"/>
                </a:solidFill>
              </a:rPr>
              <a:t>1. 	All innovation begins with science fiction.</a:t>
            </a:r>
          </a:p>
          <a:p>
            <a:pPr eaLnBrk="1" hangingPunct="1"/>
            <a:r>
              <a:rPr lang="en-US" dirty="0"/>
              <a:t> </a:t>
            </a:r>
          </a:p>
          <a:p>
            <a:pPr eaLnBrk="1" hangingPunct="1"/>
            <a:r>
              <a:rPr lang="en-US" dirty="0"/>
              <a:t>2. 	Innovation happens not within the field of focus but in 	the periphery.</a:t>
            </a:r>
          </a:p>
          <a:p>
            <a:pPr eaLnBrk="1" hangingPunct="1"/>
            <a:r>
              <a:rPr lang="en-US" dirty="0"/>
              <a:t> </a:t>
            </a:r>
          </a:p>
          <a:p>
            <a:pPr eaLnBrk="1" hangingPunct="1"/>
            <a:r>
              <a:rPr lang="en-US" dirty="0"/>
              <a:t>3. 	Encyclopedic knowledge inhibits innovation in the 	absence of intuitive knowledge.</a:t>
            </a:r>
          </a:p>
          <a:p>
            <a:pPr eaLnBrk="1" hangingPunct="1"/>
            <a:r>
              <a:rPr lang="en-US" dirty="0"/>
              <a:t> </a:t>
            </a:r>
          </a:p>
          <a:p>
            <a:pPr eaLnBrk="1" hangingPunct="1"/>
            <a:r>
              <a:rPr lang="en-US" dirty="0"/>
              <a:t>4. 	The ability to innovate is simultaneously proportional to 	wisdom and the tolerance of intellectual risk.</a:t>
            </a:r>
          </a:p>
          <a:p>
            <a:pPr eaLnBrk="1" hangingPunct="1"/>
            <a:r>
              <a:rPr lang="en-US" dirty="0"/>
              <a:t> </a:t>
            </a:r>
          </a:p>
          <a:p>
            <a:pPr eaLnBrk="1" hangingPunct="1"/>
            <a:r>
              <a:rPr lang="en-US" dirty="0"/>
              <a:t>5.	Innovation is orthogonal to complexity.</a:t>
            </a:r>
          </a:p>
          <a:p>
            <a:pPr eaLnBrk="1" hangingPunct="1"/>
            <a:endParaRPr lang="en-US" dirty="0"/>
          </a:p>
        </p:txBody>
      </p:sp>
    </p:spTree>
    <p:extLst>
      <p:ext uri="{BB962C8B-B14F-4D97-AF65-F5344CB8AC3E}">
        <p14:creationId xmlns:p14="http://schemas.microsoft.com/office/powerpoint/2010/main" val="136309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065" y="1520215"/>
            <a:ext cx="2995612" cy="326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2"/>
          <p:cNvSpPr>
            <a:spLocks noChangeArrowheads="1"/>
          </p:cNvSpPr>
          <p:nvPr/>
        </p:nvSpPr>
        <p:spPr bwMode="auto">
          <a:xfrm>
            <a:off x="5246077" y="2815615"/>
            <a:ext cx="4876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b="1"/>
              <a:t>Renovation</a:t>
            </a:r>
          </a:p>
          <a:p>
            <a:r>
              <a:rPr lang="en-US"/>
              <a:t>The 2011 World Science Fiction Convention</a:t>
            </a:r>
          </a:p>
          <a:p>
            <a:r>
              <a:rPr lang="en-US"/>
              <a:t>August 17-21, 2011, Reno, Nevada</a:t>
            </a:r>
          </a:p>
        </p:txBody>
      </p:sp>
    </p:spTree>
    <p:extLst>
      <p:ext uri="{BB962C8B-B14F-4D97-AF65-F5344CB8AC3E}">
        <p14:creationId xmlns:p14="http://schemas.microsoft.com/office/powerpoint/2010/main" val="11333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320" y="425450"/>
            <a:ext cx="8233974" cy="5934251"/>
          </a:xfrm>
          <a:prstGeom prst="rect">
            <a:avLst/>
          </a:prstGeom>
        </p:spPr>
      </p:pic>
    </p:spTree>
    <p:extLst>
      <p:ext uri="{BB962C8B-B14F-4D97-AF65-F5344CB8AC3E}">
        <p14:creationId xmlns:p14="http://schemas.microsoft.com/office/powerpoint/2010/main" val="247208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200401" y="533401"/>
            <a:ext cx="6104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John Warner</a:t>
            </a:r>
            <a:r>
              <a:rPr lang="ja-JP" altLang="en-US" b="1"/>
              <a:t>’</a:t>
            </a:r>
            <a:r>
              <a:rPr lang="en-US" b="1"/>
              <a:t>s 5 Elements of Innovation</a:t>
            </a:r>
          </a:p>
        </p:txBody>
      </p:sp>
      <p:sp>
        <p:nvSpPr>
          <p:cNvPr id="9219" name="TextBox 2"/>
          <p:cNvSpPr txBox="1">
            <a:spLocks noChangeArrowheads="1"/>
          </p:cNvSpPr>
          <p:nvPr/>
        </p:nvSpPr>
        <p:spPr bwMode="auto">
          <a:xfrm>
            <a:off x="1676400" y="1524001"/>
            <a:ext cx="8763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1. 	All innovation begins with science fiction.</a:t>
            </a:r>
          </a:p>
          <a:p>
            <a:pPr eaLnBrk="1" hangingPunct="1"/>
            <a:r>
              <a:rPr lang="en-US" dirty="0"/>
              <a:t> </a:t>
            </a:r>
          </a:p>
          <a:p>
            <a:pPr eaLnBrk="1" hangingPunct="1"/>
            <a:r>
              <a:rPr lang="en-US" dirty="0">
                <a:solidFill>
                  <a:srgbClr val="0000FF"/>
                </a:solidFill>
              </a:rPr>
              <a:t>2. 	Innovation happens not within the field of focus but in 	the periphery.</a:t>
            </a:r>
          </a:p>
          <a:p>
            <a:pPr eaLnBrk="1" hangingPunct="1"/>
            <a:r>
              <a:rPr lang="en-US" dirty="0"/>
              <a:t> </a:t>
            </a:r>
          </a:p>
          <a:p>
            <a:pPr eaLnBrk="1" hangingPunct="1"/>
            <a:r>
              <a:rPr lang="en-US" dirty="0"/>
              <a:t>3. 	Encyclopedic knowledge inhibits innovation in the 	absence of intuitive knowledge.</a:t>
            </a:r>
          </a:p>
          <a:p>
            <a:pPr eaLnBrk="1" hangingPunct="1"/>
            <a:r>
              <a:rPr lang="en-US" dirty="0"/>
              <a:t> </a:t>
            </a:r>
          </a:p>
          <a:p>
            <a:pPr eaLnBrk="1" hangingPunct="1"/>
            <a:r>
              <a:rPr lang="en-US" dirty="0"/>
              <a:t>4. 	The ability to innovate is simultaneously proportional to 	wisdom and the tolerance of intellectual risk.</a:t>
            </a:r>
          </a:p>
          <a:p>
            <a:pPr eaLnBrk="1" hangingPunct="1"/>
            <a:r>
              <a:rPr lang="en-US" dirty="0"/>
              <a:t> </a:t>
            </a:r>
          </a:p>
          <a:p>
            <a:pPr eaLnBrk="1" hangingPunct="1"/>
            <a:r>
              <a:rPr lang="en-US" dirty="0"/>
              <a:t>5.	Innovation is orthogonal to complexity.</a:t>
            </a:r>
          </a:p>
          <a:p>
            <a:pPr eaLnBrk="1" hangingPunct="1"/>
            <a:endParaRPr lang="en-US" dirty="0"/>
          </a:p>
        </p:txBody>
      </p:sp>
    </p:spTree>
    <p:extLst>
      <p:ext uri="{BB962C8B-B14F-4D97-AF65-F5344CB8AC3E}">
        <p14:creationId xmlns:p14="http://schemas.microsoft.com/office/powerpoint/2010/main" val="366160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ature.com/ki/journal/v62/n5/images/4493262f1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8497888"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30539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200401" y="533401"/>
            <a:ext cx="6104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John Warner’s 5 Elements of Innovation</a:t>
            </a:r>
          </a:p>
        </p:txBody>
      </p:sp>
      <p:sp>
        <p:nvSpPr>
          <p:cNvPr id="11267" name="TextBox 2"/>
          <p:cNvSpPr txBox="1">
            <a:spLocks noChangeArrowheads="1"/>
          </p:cNvSpPr>
          <p:nvPr/>
        </p:nvSpPr>
        <p:spPr bwMode="auto">
          <a:xfrm>
            <a:off x="1676400" y="1524001"/>
            <a:ext cx="8763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1. 	All innovation begins with science fiction.</a:t>
            </a:r>
          </a:p>
          <a:p>
            <a:pPr eaLnBrk="1" hangingPunct="1"/>
            <a:r>
              <a:rPr lang="en-US" dirty="0"/>
              <a:t> </a:t>
            </a:r>
          </a:p>
          <a:p>
            <a:pPr eaLnBrk="1" hangingPunct="1"/>
            <a:r>
              <a:rPr lang="en-US" dirty="0"/>
              <a:t>2. 	Innovation happens not within the field of focus but in 	the periphery.</a:t>
            </a:r>
          </a:p>
          <a:p>
            <a:pPr eaLnBrk="1" hangingPunct="1"/>
            <a:r>
              <a:rPr lang="en-US" dirty="0"/>
              <a:t> </a:t>
            </a:r>
          </a:p>
          <a:p>
            <a:pPr eaLnBrk="1" hangingPunct="1"/>
            <a:r>
              <a:rPr lang="en-US" dirty="0">
                <a:solidFill>
                  <a:srgbClr val="0000FF"/>
                </a:solidFill>
              </a:rPr>
              <a:t>3. 	Encyclopedic knowledge inhibits innovation in the 	absence of intuitive knowledge.</a:t>
            </a:r>
          </a:p>
          <a:p>
            <a:pPr eaLnBrk="1" hangingPunct="1"/>
            <a:r>
              <a:rPr lang="en-US" dirty="0"/>
              <a:t> </a:t>
            </a:r>
          </a:p>
          <a:p>
            <a:pPr eaLnBrk="1" hangingPunct="1"/>
            <a:r>
              <a:rPr lang="en-US" dirty="0"/>
              <a:t>4. 	The ability to innovate is simultaneously proportional to 	wisdom and the tolerance of intellectual risk.</a:t>
            </a:r>
          </a:p>
          <a:p>
            <a:pPr eaLnBrk="1" hangingPunct="1"/>
            <a:r>
              <a:rPr lang="en-US" dirty="0"/>
              <a:t> </a:t>
            </a:r>
          </a:p>
          <a:p>
            <a:pPr eaLnBrk="1" hangingPunct="1"/>
            <a:r>
              <a:rPr lang="en-US" dirty="0"/>
              <a:t>5.	Innovation is orthogonal to complexity.</a:t>
            </a:r>
          </a:p>
          <a:p>
            <a:pPr eaLnBrk="1" hangingPunct="1"/>
            <a:endParaRPr lang="en-US" dirty="0"/>
          </a:p>
        </p:txBody>
      </p:sp>
    </p:spTree>
    <p:extLst>
      <p:ext uri="{BB962C8B-B14F-4D97-AF65-F5344CB8AC3E}">
        <p14:creationId xmlns:p14="http://schemas.microsoft.com/office/powerpoint/2010/main" val="429147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49847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Box 4"/>
          <p:cNvSpPr txBox="1">
            <a:spLocks noChangeArrowheads="1"/>
          </p:cNvSpPr>
          <p:nvPr/>
        </p:nvSpPr>
        <p:spPr bwMode="auto">
          <a:xfrm>
            <a:off x="7391400" y="2286000"/>
            <a:ext cx="27511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Encyclopedic Knowledge</a:t>
            </a:r>
          </a:p>
        </p:txBody>
      </p:sp>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200400"/>
            <a:ext cx="91440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5592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200401" y="533401"/>
            <a:ext cx="6104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John Warner’s 5 Elements of Innovation</a:t>
            </a:r>
          </a:p>
        </p:txBody>
      </p:sp>
      <p:sp>
        <p:nvSpPr>
          <p:cNvPr id="13315" name="TextBox 2"/>
          <p:cNvSpPr txBox="1">
            <a:spLocks noChangeArrowheads="1"/>
          </p:cNvSpPr>
          <p:nvPr/>
        </p:nvSpPr>
        <p:spPr bwMode="auto">
          <a:xfrm>
            <a:off x="1676400" y="1524001"/>
            <a:ext cx="8763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1. 	All innovation begins with science fiction.</a:t>
            </a:r>
          </a:p>
          <a:p>
            <a:pPr eaLnBrk="1" hangingPunct="1"/>
            <a:r>
              <a:rPr lang="en-US" dirty="0"/>
              <a:t> </a:t>
            </a:r>
          </a:p>
          <a:p>
            <a:pPr eaLnBrk="1" hangingPunct="1"/>
            <a:r>
              <a:rPr lang="en-US" dirty="0"/>
              <a:t>2. 	Innovation happens not within the field of focus but in 	the periphery.</a:t>
            </a:r>
          </a:p>
          <a:p>
            <a:pPr eaLnBrk="1" hangingPunct="1"/>
            <a:r>
              <a:rPr lang="en-US" dirty="0"/>
              <a:t> </a:t>
            </a:r>
          </a:p>
          <a:p>
            <a:pPr eaLnBrk="1" hangingPunct="1"/>
            <a:r>
              <a:rPr lang="en-US" dirty="0"/>
              <a:t>3. 	Encyclopedic knowledge inhibits innovation in the 	absence of intuitive knowledge.</a:t>
            </a:r>
          </a:p>
          <a:p>
            <a:pPr eaLnBrk="1" hangingPunct="1"/>
            <a:r>
              <a:rPr lang="en-US" dirty="0"/>
              <a:t> </a:t>
            </a:r>
          </a:p>
          <a:p>
            <a:pPr eaLnBrk="1" hangingPunct="1"/>
            <a:r>
              <a:rPr lang="en-US" dirty="0">
                <a:solidFill>
                  <a:srgbClr val="0000FF"/>
                </a:solidFill>
              </a:rPr>
              <a:t>4. 	The ability to innovate is simultaneously proportional to 	wisdom and the tolerance of intellectual risk.</a:t>
            </a:r>
          </a:p>
          <a:p>
            <a:pPr eaLnBrk="1" hangingPunct="1"/>
            <a:r>
              <a:rPr lang="en-US" dirty="0"/>
              <a:t> </a:t>
            </a:r>
          </a:p>
          <a:p>
            <a:pPr eaLnBrk="1" hangingPunct="1"/>
            <a:r>
              <a:rPr lang="en-US" dirty="0"/>
              <a:t>5.	Innovation is orthogonal to complexity.</a:t>
            </a:r>
          </a:p>
          <a:p>
            <a:pPr eaLnBrk="1" hangingPunct="1"/>
            <a:endParaRPr lang="en-US" dirty="0"/>
          </a:p>
        </p:txBody>
      </p:sp>
    </p:spTree>
    <p:extLst>
      <p:ext uri="{BB962C8B-B14F-4D97-AF65-F5344CB8AC3E}">
        <p14:creationId xmlns:p14="http://schemas.microsoft.com/office/powerpoint/2010/main" val="70307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76200"/>
            <a:ext cx="3946525" cy="670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339" name="Rectangle 1"/>
          <p:cNvSpPr>
            <a:spLocks noChangeArrowheads="1"/>
          </p:cNvSpPr>
          <p:nvPr/>
        </p:nvSpPr>
        <p:spPr bwMode="auto">
          <a:xfrm>
            <a:off x="6096000" y="490538"/>
            <a:ext cx="4572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a:t>Daniel Shechtman</a:t>
            </a:r>
            <a:r>
              <a:rPr lang="en-US" sz="1600"/>
              <a:t>, who has won the chemistry Nobel for discovering quasicrystals, was initially lambasted for 'bringing disgrace' on his research group</a:t>
            </a:r>
          </a:p>
        </p:txBody>
      </p:sp>
      <p:sp>
        <p:nvSpPr>
          <p:cNvPr id="14340" name="Rectangle 2"/>
          <p:cNvSpPr>
            <a:spLocks noChangeArrowheads="1"/>
          </p:cNvSpPr>
          <p:nvPr/>
        </p:nvSpPr>
        <p:spPr bwMode="auto">
          <a:xfrm>
            <a:off x="6121400" y="1800226"/>
            <a:ext cx="457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dirty="0"/>
              <a:t>"His discovery was extremely controversial. In the course of defending his findings, he was asked to leave his research group," the Nobel committee at the Royal Swedish Academy of Sciences said in a statement. </a:t>
            </a:r>
          </a:p>
        </p:txBody>
      </p:sp>
      <p:pic>
        <p:nvPicPr>
          <p:cNvPr id="143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733800"/>
            <a:ext cx="438150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5769708" y="1044536"/>
            <a:ext cx="4330700" cy="1500187"/>
            <a:chOff x="4597400" y="1090980"/>
            <a:chExt cx="4330700" cy="1499820"/>
          </a:xfrm>
        </p:grpSpPr>
        <p:sp>
          <p:nvSpPr>
            <p:cNvPr id="5" name="Rectangle 4"/>
            <p:cNvSpPr/>
            <p:nvPr/>
          </p:nvSpPr>
          <p:spPr>
            <a:xfrm>
              <a:off x="6934200" y="1090980"/>
              <a:ext cx="1993900" cy="3571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045808" y="1326665"/>
              <a:ext cx="1803400" cy="24282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7" name="Rectangle 6"/>
            <p:cNvSpPr/>
            <p:nvPr/>
          </p:nvSpPr>
          <p:spPr>
            <a:xfrm>
              <a:off x="7931150" y="2133712"/>
              <a:ext cx="831850" cy="22854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597400" y="2362256"/>
              <a:ext cx="3175000" cy="22854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29004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200401" y="533401"/>
            <a:ext cx="60226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John Warner’s 5 Elements of Innovation</a:t>
            </a:r>
          </a:p>
        </p:txBody>
      </p:sp>
      <p:sp>
        <p:nvSpPr>
          <p:cNvPr id="15363" name="TextBox 2"/>
          <p:cNvSpPr txBox="1">
            <a:spLocks noChangeArrowheads="1"/>
          </p:cNvSpPr>
          <p:nvPr/>
        </p:nvSpPr>
        <p:spPr bwMode="auto">
          <a:xfrm>
            <a:off x="1676400" y="1524001"/>
            <a:ext cx="8763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1. 	All innovation begins with science fiction.</a:t>
            </a:r>
          </a:p>
          <a:p>
            <a:pPr eaLnBrk="1" hangingPunct="1"/>
            <a:r>
              <a:rPr lang="en-US" dirty="0"/>
              <a:t> </a:t>
            </a:r>
          </a:p>
          <a:p>
            <a:pPr eaLnBrk="1" hangingPunct="1"/>
            <a:r>
              <a:rPr lang="en-US" dirty="0"/>
              <a:t>2. 	Innovation happens not within the field of focus but in 	the periphery.</a:t>
            </a:r>
          </a:p>
          <a:p>
            <a:pPr eaLnBrk="1" hangingPunct="1"/>
            <a:r>
              <a:rPr lang="en-US" dirty="0"/>
              <a:t> </a:t>
            </a:r>
          </a:p>
          <a:p>
            <a:pPr eaLnBrk="1" hangingPunct="1"/>
            <a:r>
              <a:rPr lang="en-US" dirty="0"/>
              <a:t>3. 	Encyclopedic knowledge inhibits innovation in the 	absence of intuitive knowledge.</a:t>
            </a:r>
          </a:p>
          <a:p>
            <a:pPr eaLnBrk="1" hangingPunct="1"/>
            <a:r>
              <a:rPr lang="en-US" dirty="0"/>
              <a:t> </a:t>
            </a:r>
          </a:p>
          <a:p>
            <a:pPr eaLnBrk="1" hangingPunct="1"/>
            <a:r>
              <a:rPr lang="en-US" dirty="0"/>
              <a:t>4. 	The ability to innovate is simultaneously proportional to 	wisdom and the tolerance of intellectual risk.</a:t>
            </a:r>
          </a:p>
          <a:p>
            <a:pPr eaLnBrk="1" hangingPunct="1"/>
            <a:r>
              <a:rPr lang="en-US" dirty="0"/>
              <a:t> </a:t>
            </a:r>
          </a:p>
          <a:p>
            <a:pPr eaLnBrk="1" hangingPunct="1"/>
            <a:r>
              <a:rPr lang="en-US" dirty="0">
                <a:solidFill>
                  <a:srgbClr val="0000FF"/>
                </a:solidFill>
              </a:rPr>
              <a:t>5.	Innovation is orthogonal to complexity.</a:t>
            </a:r>
          </a:p>
          <a:p>
            <a:pPr eaLnBrk="1" hangingPunct="1"/>
            <a:endParaRPr lang="en-US" dirty="0"/>
          </a:p>
        </p:txBody>
      </p:sp>
    </p:spTree>
    <p:extLst>
      <p:ext uri="{BB962C8B-B14F-4D97-AF65-F5344CB8AC3E}">
        <p14:creationId xmlns:p14="http://schemas.microsoft.com/office/powerpoint/2010/main" val="153790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idx="4294967295"/>
          </p:nvPr>
        </p:nvSpPr>
        <p:spPr>
          <a:xfrm>
            <a:off x="1524000" y="1655858"/>
            <a:ext cx="9144000" cy="617538"/>
          </a:xfrm>
          <a:prstGeom prst="rect">
            <a:avLst/>
          </a:prstGeom>
          <a:noFill/>
          <a:effectLst/>
        </p:spPr>
        <p:txBody>
          <a:bodyPr rIns="116994">
            <a:normAutofit fontScale="90000"/>
          </a:bodyPr>
          <a:lstStyle/>
          <a:p>
            <a:pPr algn="ctr"/>
            <a:r>
              <a:rPr lang="en-US" dirty="0">
                <a:effectLst>
                  <a:outerShdw blurRad="38100" dist="38100" dir="2700000" algn="tl">
                    <a:srgbClr val="000000">
                      <a:alpha val="43137"/>
                    </a:srgbClr>
                  </a:outerShdw>
                </a:effectLst>
              </a:rPr>
              <a:t>John C. Warner</a:t>
            </a:r>
            <a:endParaRPr lang="en-US" sz="2400" dirty="0">
              <a:latin typeface="+mn-lt"/>
              <a:ea typeface="ＭＳ Ｐゴシック" pitchFamily="34" charset="-128"/>
            </a:endParaRPr>
          </a:p>
        </p:txBody>
      </p:sp>
      <p:sp>
        <p:nvSpPr>
          <p:cNvPr id="6" name="Rectangle 5"/>
          <p:cNvSpPr/>
          <p:nvPr/>
        </p:nvSpPr>
        <p:spPr>
          <a:xfrm>
            <a:off x="1524000" y="676352"/>
            <a:ext cx="9144000" cy="707886"/>
          </a:xfrm>
          <a:prstGeom prst="rect">
            <a:avLst/>
          </a:prstGeom>
          <a:noFill/>
          <a:ln w="28575">
            <a:noFill/>
          </a:ln>
          <a:effectLst>
            <a:outerShdw blurRad="50800" dist="38100" dir="2700000" algn="tl" rotWithShape="0">
              <a:prstClr val="black">
                <a:alpha val="40000"/>
              </a:prstClr>
            </a:outerShdw>
          </a:effectLst>
        </p:spPr>
        <p:txBody>
          <a:bodyPr wrap="square">
            <a:spAutoFit/>
          </a:bodyPr>
          <a:lstStyle/>
          <a:p>
            <a:pPr algn="ctr">
              <a:defRPr/>
            </a:pPr>
            <a:r>
              <a:rPr lang="en-US" sz="4000" dirty="0">
                <a:latin typeface="Calibri"/>
              </a:rPr>
              <a:t>Green Chemistry and Innovation</a:t>
            </a:r>
          </a:p>
        </p:txBody>
      </p:sp>
      <p:grpSp>
        <p:nvGrpSpPr>
          <p:cNvPr id="8" name="Group 7">
            <a:extLst>
              <a:ext uri="{FF2B5EF4-FFF2-40B4-BE49-F238E27FC236}">
                <a16:creationId xmlns:a16="http://schemas.microsoft.com/office/drawing/2014/main" id="{605C5CDE-A1AD-44E7-B375-894FE9162D3F}"/>
              </a:ext>
            </a:extLst>
          </p:cNvPr>
          <p:cNvGrpSpPr/>
          <p:nvPr/>
        </p:nvGrpSpPr>
        <p:grpSpPr>
          <a:xfrm>
            <a:off x="3472816" y="6188241"/>
            <a:ext cx="5642039" cy="485708"/>
            <a:chOff x="2312230" y="6312490"/>
            <a:chExt cx="5642039" cy="485708"/>
          </a:xfrm>
        </p:grpSpPr>
        <p:grpSp>
          <p:nvGrpSpPr>
            <p:cNvPr id="38" name="Group 37">
              <a:extLst>
                <a:ext uri="{FF2B5EF4-FFF2-40B4-BE49-F238E27FC236}">
                  <a16:creationId xmlns:a16="http://schemas.microsoft.com/office/drawing/2014/main" id="{702BF05D-E918-434A-A665-F2C613F864CB}"/>
                </a:ext>
              </a:extLst>
            </p:cNvPr>
            <p:cNvGrpSpPr/>
            <p:nvPr/>
          </p:nvGrpSpPr>
          <p:grpSpPr>
            <a:xfrm>
              <a:off x="2312230" y="6312490"/>
              <a:ext cx="714015" cy="485708"/>
              <a:chOff x="445294" y="3613149"/>
              <a:chExt cx="3913367" cy="2636044"/>
            </a:xfrm>
          </p:grpSpPr>
          <p:sp>
            <p:nvSpPr>
              <p:cNvPr id="41" name="Freeform: Shape 40">
                <a:extLst>
                  <a:ext uri="{FF2B5EF4-FFF2-40B4-BE49-F238E27FC236}">
                    <a16:creationId xmlns:a16="http://schemas.microsoft.com/office/drawing/2014/main" id="{E62C9C8F-1876-41AD-9D31-D22398811782}"/>
                  </a:ext>
                </a:extLst>
              </p:cNvPr>
              <p:cNvSpPr/>
              <p:nvPr/>
            </p:nvSpPr>
            <p:spPr>
              <a:xfrm>
                <a:off x="445294"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48" name="Freeform: Shape 47">
                <a:extLst>
                  <a:ext uri="{FF2B5EF4-FFF2-40B4-BE49-F238E27FC236}">
                    <a16:creationId xmlns:a16="http://schemas.microsoft.com/office/drawing/2014/main" id="{4EF50140-8E3D-4012-9401-0E59C9DEC3FB}"/>
                  </a:ext>
                </a:extLst>
              </p:cNvPr>
              <p:cNvSpPr/>
              <p:nvPr/>
            </p:nvSpPr>
            <p:spPr>
              <a:xfrm flipH="1">
                <a:off x="2970392"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49" name="Freeform: Shape 48">
                <a:extLst>
                  <a:ext uri="{FF2B5EF4-FFF2-40B4-BE49-F238E27FC236}">
                    <a16:creationId xmlns:a16="http://schemas.microsoft.com/office/drawing/2014/main" id="{485D4261-5761-4B7F-8594-12C0CD3C75E6}"/>
                  </a:ext>
                </a:extLst>
              </p:cNvPr>
              <p:cNvSpPr/>
              <p:nvPr/>
            </p:nvSpPr>
            <p:spPr>
              <a:xfrm flipH="1">
                <a:off x="2595739"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51" name="Freeform: Shape 50">
                <a:extLst>
                  <a:ext uri="{FF2B5EF4-FFF2-40B4-BE49-F238E27FC236}">
                    <a16:creationId xmlns:a16="http://schemas.microsoft.com/office/drawing/2014/main" id="{EB9E8AB4-D8F6-47BF-8DAD-C8F6115E55C3}"/>
                  </a:ext>
                </a:extLst>
              </p:cNvPr>
              <p:cNvSpPr/>
              <p:nvPr/>
            </p:nvSpPr>
            <p:spPr>
              <a:xfrm>
                <a:off x="1498244"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52" name="Freeform: Shape 51">
                <a:extLst>
                  <a:ext uri="{FF2B5EF4-FFF2-40B4-BE49-F238E27FC236}">
                    <a16:creationId xmlns:a16="http://schemas.microsoft.com/office/drawing/2014/main" id="{1E1E3A4C-0C77-4EAA-9458-54060EF0A4A6}"/>
                  </a:ext>
                </a:extLst>
              </p:cNvPr>
              <p:cNvSpPr/>
              <p:nvPr/>
            </p:nvSpPr>
            <p:spPr>
              <a:xfrm flipH="1">
                <a:off x="1543586"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53" name="Freeform: Shape 52">
                <a:extLst>
                  <a:ext uri="{FF2B5EF4-FFF2-40B4-BE49-F238E27FC236}">
                    <a16:creationId xmlns:a16="http://schemas.microsoft.com/office/drawing/2014/main" id="{7E920A33-B755-4B1A-9A31-DC6A5A35C0DC}"/>
                  </a:ext>
                </a:extLst>
              </p:cNvPr>
              <p:cNvSpPr/>
              <p:nvPr/>
            </p:nvSpPr>
            <p:spPr>
              <a:xfrm>
                <a:off x="446091"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grpSp>
        <p:sp>
          <p:nvSpPr>
            <p:cNvPr id="54" name="TextBox 53">
              <a:extLst>
                <a:ext uri="{FF2B5EF4-FFF2-40B4-BE49-F238E27FC236}">
                  <a16:creationId xmlns:a16="http://schemas.microsoft.com/office/drawing/2014/main" id="{E3036ECC-9BD4-4BAD-889A-32022B33470D}"/>
                </a:ext>
              </a:extLst>
            </p:cNvPr>
            <p:cNvSpPr txBox="1"/>
            <p:nvPr/>
          </p:nvSpPr>
          <p:spPr>
            <a:xfrm>
              <a:off x="3410605" y="6355289"/>
              <a:ext cx="4543664" cy="400110"/>
            </a:xfrm>
            <a:prstGeom prst="rect">
              <a:avLst/>
            </a:prstGeom>
            <a:noFill/>
          </p:spPr>
          <p:txBody>
            <a:bodyPr wrap="square" rtlCol="0">
              <a:spAutoFit/>
            </a:bodyPr>
            <a:lstStyle/>
            <a:p>
              <a:pPr>
                <a:defRPr/>
              </a:pPr>
              <a:r>
                <a:rPr lang="en-US" sz="2000" dirty="0">
                  <a:solidFill>
                    <a:prstClr val="white">
                      <a:lumMod val="50000"/>
                    </a:prstClr>
                  </a:solidFill>
                  <a:latin typeface="Calibri"/>
                </a:rPr>
                <a:t>@</a:t>
              </a:r>
              <a:r>
                <a:rPr lang="en-US" sz="2000" dirty="0" err="1">
                  <a:solidFill>
                    <a:srgbClr val="219E2F"/>
                  </a:solidFill>
                  <a:latin typeface="Calibri"/>
                </a:rPr>
                <a:t>john</a:t>
              </a:r>
              <a:r>
                <a:rPr lang="en-US" sz="2000" dirty="0" err="1">
                  <a:solidFill>
                    <a:srgbClr val="00B0DA"/>
                  </a:solidFill>
                  <a:latin typeface="Calibri"/>
                </a:rPr>
                <a:t>warner</a:t>
              </a:r>
              <a:r>
                <a:rPr lang="en-US" sz="2000" dirty="0" err="1">
                  <a:solidFill>
                    <a:prstClr val="white">
                      <a:lumMod val="50000"/>
                    </a:prstClr>
                  </a:solidFill>
                  <a:latin typeface="Calibri"/>
                </a:rPr>
                <a:t>org</a:t>
              </a:r>
              <a:endParaRPr lang="en-US" sz="2000" dirty="0">
                <a:solidFill>
                  <a:prstClr val="white">
                    <a:lumMod val="50000"/>
                  </a:prstClr>
                </a:solidFill>
                <a:latin typeface="Calibri"/>
              </a:endParaRPr>
            </a:p>
          </p:txBody>
        </p:sp>
      </p:grpSp>
      <p:grpSp>
        <p:nvGrpSpPr>
          <p:cNvPr id="5" name="Group 4">
            <a:extLst>
              <a:ext uri="{FF2B5EF4-FFF2-40B4-BE49-F238E27FC236}">
                <a16:creationId xmlns:a16="http://schemas.microsoft.com/office/drawing/2014/main" id="{724F7753-4543-4DFD-954F-B3439C4818E8}"/>
              </a:ext>
            </a:extLst>
          </p:cNvPr>
          <p:cNvGrpSpPr/>
          <p:nvPr/>
        </p:nvGrpSpPr>
        <p:grpSpPr>
          <a:xfrm>
            <a:off x="3686231" y="4401419"/>
            <a:ext cx="5428787" cy="892552"/>
            <a:chOff x="2525645" y="4525668"/>
            <a:chExt cx="5428787" cy="892552"/>
          </a:xfrm>
        </p:grpSpPr>
        <p:grpSp>
          <p:nvGrpSpPr>
            <p:cNvPr id="55" name="Group 54">
              <a:extLst>
                <a:ext uri="{FF2B5EF4-FFF2-40B4-BE49-F238E27FC236}">
                  <a16:creationId xmlns:a16="http://schemas.microsoft.com/office/drawing/2014/main" id="{11026E17-D7AD-417D-BC4A-3F22D73AF32E}"/>
                </a:ext>
              </a:extLst>
            </p:cNvPr>
            <p:cNvGrpSpPr/>
            <p:nvPr/>
          </p:nvGrpSpPr>
          <p:grpSpPr>
            <a:xfrm rot="2880000">
              <a:off x="2360288" y="4828352"/>
              <a:ext cx="617898" cy="287184"/>
              <a:chOff x="2456597" y="2892287"/>
              <a:chExt cx="7143278" cy="3352800"/>
            </a:xfrm>
          </p:grpSpPr>
          <p:grpSp>
            <p:nvGrpSpPr>
              <p:cNvPr id="56" name="Group 55">
                <a:extLst>
                  <a:ext uri="{FF2B5EF4-FFF2-40B4-BE49-F238E27FC236}">
                    <a16:creationId xmlns:a16="http://schemas.microsoft.com/office/drawing/2014/main" id="{94376E21-14B4-45B2-8959-77EF38C3086F}"/>
                  </a:ext>
                </a:extLst>
              </p:cNvPr>
              <p:cNvGrpSpPr/>
              <p:nvPr/>
            </p:nvGrpSpPr>
            <p:grpSpPr>
              <a:xfrm flipH="1" flipV="1">
                <a:off x="7010802" y="3991135"/>
                <a:ext cx="2047030" cy="2014794"/>
                <a:chOff x="2956580" y="3099015"/>
                <a:chExt cx="2047031" cy="2014794"/>
              </a:xfrm>
            </p:grpSpPr>
            <p:sp>
              <p:nvSpPr>
                <p:cNvPr id="64" name="Flowchart: Process 63">
                  <a:extLst>
                    <a:ext uri="{FF2B5EF4-FFF2-40B4-BE49-F238E27FC236}">
                      <a16:creationId xmlns:a16="http://schemas.microsoft.com/office/drawing/2014/main" id="{CF25E33E-D829-441A-855B-0D453E0CEDB5}"/>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65" name="Flowchart: Process 64">
                  <a:extLst>
                    <a:ext uri="{FF2B5EF4-FFF2-40B4-BE49-F238E27FC236}">
                      <a16:creationId xmlns:a16="http://schemas.microsoft.com/office/drawing/2014/main" id="{14AFE2A8-3ABD-44C8-8FF3-C1E14804F032}"/>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grpSp>
          <p:grpSp>
            <p:nvGrpSpPr>
              <p:cNvPr id="57" name="Group 56">
                <a:extLst>
                  <a:ext uri="{FF2B5EF4-FFF2-40B4-BE49-F238E27FC236}">
                    <a16:creationId xmlns:a16="http://schemas.microsoft.com/office/drawing/2014/main" id="{AD6FC300-8AAF-4BA4-9C11-2D6C728FBE4B}"/>
                  </a:ext>
                </a:extLst>
              </p:cNvPr>
              <p:cNvGrpSpPr/>
              <p:nvPr/>
            </p:nvGrpSpPr>
            <p:grpSpPr>
              <a:xfrm>
                <a:off x="2956579" y="3099014"/>
                <a:ext cx="2047030" cy="2014794"/>
                <a:chOff x="2956581" y="3099014"/>
                <a:chExt cx="2047031" cy="2014796"/>
              </a:xfrm>
            </p:grpSpPr>
            <p:sp>
              <p:nvSpPr>
                <p:cNvPr id="62" name="Flowchart: Process 61">
                  <a:extLst>
                    <a:ext uri="{FF2B5EF4-FFF2-40B4-BE49-F238E27FC236}">
                      <a16:creationId xmlns:a16="http://schemas.microsoft.com/office/drawing/2014/main" id="{C5DE4934-4DEC-465B-B82F-C06E9D663512}"/>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63" name="Flowchart: Process 62">
                  <a:extLst>
                    <a:ext uri="{FF2B5EF4-FFF2-40B4-BE49-F238E27FC236}">
                      <a16:creationId xmlns:a16="http://schemas.microsoft.com/office/drawing/2014/main" id="{C8D33BD5-7D2C-4F55-8491-90D5E7B31169}"/>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grpSp>
          <p:sp>
            <p:nvSpPr>
              <p:cNvPr id="58" name="Freeform 4">
                <a:extLst>
                  <a:ext uri="{FF2B5EF4-FFF2-40B4-BE49-F238E27FC236}">
                    <a16:creationId xmlns:a16="http://schemas.microsoft.com/office/drawing/2014/main" id="{AD473F2B-2A54-4F6C-B49A-1CC75C33DCB7}"/>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pPr>
                  <a:defRPr/>
                </a:pPr>
                <a:endParaRPr lang="en-US" sz="1600">
                  <a:solidFill>
                    <a:prstClr val="white"/>
                  </a:solidFill>
                  <a:latin typeface="Calibri"/>
                </a:endParaRPr>
              </a:p>
            </p:txBody>
          </p:sp>
          <p:sp>
            <p:nvSpPr>
              <p:cNvPr id="59" name="Freeform 5">
                <a:extLst>
                  <a:ext uri="{FF2B5EF4-FFF2-40B4-BE49-F238E27FC236}">
                    <a16:creationId xmlns:a16="http://schemas.microsoft.com/office/drawing/2014/main" id="{38159050-C54C-419E-A1F3-DC93E3D5D738}"/>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pPr>
                  <a:defRPr/>
                </a:pPr>
                <a:endParaRPr lang="en-US" sz="1600">
                  <a:solidFill>
                    <a:prstClr val="white"/>
                  </a:solidFill>
                  <a:latin typeface="Calibri"/>
                </a:endParaRPr>
              </a:p>
            </p:txBody>
          </p:sp>
          <p:sp>
            <p:nvSpPr>
              <p:cNvPr id="61" name="Freeform 6">
                <a:extLst>
                  <a:ext uri="{FF2B5EF4-FFF2-40B4-BE49-F238E27FC236}">
                    <a16:creationId xmlns:a16="http://schemas.microsoft.com/office/drawing/2014/main" id="{7AD4DB60-3971-4F96-913F-A54778A8DC6B}"/>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pPr>
                  <a:defRPr/>
                </a:pPr>
                <a:endParaRPr lang="en-US" sz="1600">
                  <a:solidFill>
                    <a:prstClr val="white"/>
                  </a:solidFill>
                  <a:latin typeface="Calibri"/>
                </a:endParaRPr>
              </a:p>
            </p:txBody>
          </p:sp>
        </p:grpSp>
        <p:sp>
          <p:nvSpPr>
            <p:cNvPr id="66" name="TextBox 65">
              <a:extLst>
                <a:ext uri="{FF2B5EF4-FFF2-40B4-BE49-F238E27FC236}">
                  <a16:creationId xmlns:a16="http://schemas.microsoft.com/office/drawing/2014/main" id="{92709ABE-F9AC-491F-89FD-E0C94F30A61D}"/>
                </a:ext>
              </a:extLst>
            </p:cNvPr>
            <p:cNvSpPr txBox="1"/>
            <p:nvPr/>
          </p:nvSpPr>
          <p:spPr>
            <a:xfrm>
              <a:off x="3365326" y="4525668"/>
              <a:ext cx="4589106" cy="892552"/>
            </a:xfrm>
            <a:prstGeom prst="rect">
              <a:avLst/>
            </a:prstGeom>
            <a:noFill/>
          </p:spPr>
          <p:txBody>
            <a:bodyPr wrap="square" rtlCol="0">
              <a:spAutoFit/>
            </a:bodyPr>
            <a:lstStyle/>
            <a:p>
              <a:pPr>
                <a:defRPr/>
              </a:pPr>
              <a:r>
                <a:rPr lang="en-US" dirty="0">
                  <a:solidFill>
                    <a:srgbClr val="00738C"/>
                  </a:solidFill>
                  <a:latin typeface="Calibri"/>
                </a:rPr>
                <a:t>Cofounder </a:t>
              </a:r>
            </a:p>
            <a:p>
              <a:pPr>
                <a:defRPr/>
              </a:pPr>
              <a:r>
                <a:rPr lang="en-US" dirty="0" err="1">
                  <a:solidFill>
                    <a:srgbClr val="00738C"/>
                  </a:solidFill>
                  <a:latin typeface="Calibri"/>
                </a:rPr>
                <a:t>beyond</a:t>
              </a:r>
              <a:r>
                <a:rPr lang="en-US" dirty="0" err="1">
                  <a:solidFill>
                    <a:srgbClr val="00B0DA"/>
                  </a:solidFill>
                  <a:latin typeface="Calibri"/>
                </a:rPr>
                <a:t>benign</a:t>
              </a:r>
              <a:r>
                <a:rPr lang="en-US" dirty="0">
                  <a:solidFill>
                    <a:srgbClr val="00B0DA"/>
                  </a:solidFill>
                  <a:latin typeface="Calibri"/>
                </a:rPr>
                <a:t> </a:t>
              </a:r>
              <a:r>
                <a:rPr lang="en-US" dirty="0">
                  <a:solidFill>
                    <a:srgbClr val="778490"/>
                  </a:solidFill>
                  <a:latin typeface="Calibri"/>
                </a:rPr>
                <a:t>green chemistry education</a:t>
              </a:r>
              <a:endParaRPr lang="en-US" dirty="0">
                <a:solidFill>
                  <a:srgbClr val="00B0DA"/>
                </a:solidFill>
                <a:latin typeface="Calibri"/>
              </a:endParaRPr>
            </a:p>
            <a:p>
              <a:pPr>
                <a:defRPr/>
              </a:pPr>
              <a:r>
                <a:rPr lang="en-US" sz="1400" dirty="0">
                  <a:solidFill>
                    <a:prstClr val="white">
                      <a:lumMod val="50000"/>
                    </a:prstClr>
                  </a:solidFill>
                  <a:latin typeface="Calibri"/>
                </a:rPr>
                <a:t>john@</a:t>
              </a:r>
              <a:r>
                <a:rPr lang="en-US" sz="1400" dirty="0">
                  <a:solidFill>
                    <a:srgbClr val="00738C"/>
                  </a:solidFill>
                  <a:latin typeface="Calibri"/>
                </a:rPr>
                <a:t>beyond</a:t>
              </a:r>
              <a:r>
                <a:rPr lang="en-US" sz="1400" dirty="0">
                  <a:solidFill>
                    <a:srgbClr val="00B0DA"/>
                  </a:solidFill>
                  <a:latin typeface="Calibri"/>
                </a:rPr>
                <a:t>benign</a:t>
              </a:r>
              <a:r>
                <a:rPr lang="en-US" sz="1400" dirty="0">
                  <a:solidFill>
                    <a:prstClr val="white">
                      <a:lumMod val="50000"/>
                    </a:prstClr>
                  </a:solidFill>
                  <a:latin typeface="Calibri"/>
                </a:rPr>
                <a:t>.org</a:t>
              </a:r>
            </a:p>
          </p:txBody>
        </p:sp>
      </p:grpSp>
      <p:grpSp>
        <p:nvGrpSpPr>
          <p:cNvPr id="3" name="Group 2">
            <a:extLst>
              <a:ext uri="{FF2B5EF4-FFF2-40B4-BE49-F238E27FC236}">
                <a16:creationId xmlns:a16="http://schemas.microsoft.com/office/drawing/2014/main" id="{A21358B8-A67B-4BA5-99E9-BA001697E835}"/>
              </a:ext>
            </a:extLst>
          </p:cNvPr>
          <p:cNvGrpSpPr/>
          <p:nvPr/>
        </p:nvGrpSpPr>
        <p:grpSpPr>
          <a:xfrm>
            <a:off x="3464435" y="2522678"/>
            <a:ext cx="5595024" cy="892552"/>
            <a:chOff x="2359243" y="3589188"/>
            <a:chExt cx="5595024" cy="892552"/>
          </a:xfrm>
        </p:grpSpPr>
        <p:sp>
          <p:nvSpPr>
            <p:cNvPr id="67" name="TextBox 66">
              <a:extLst>
                <a:ext uri="{FF2B5EF4-FFF2-40B4-BE49-F238E27FC236}">
                  <a16:creationId xmlns:a16="http://schemas.microsoft.com/office/drawing/2014/main" id="{56FD6E6D-C796-419E-B5B7-B1EB68421D95}"/>
                </a:ext>
              </a:extLst>
            </p:cNvPr>
            <p:cNvSpPr txBox="1"/>
            <p:nvPr/>
          </p:nvSpPr>
          <p:spPr>
            <a:xfrm>
              <a:off x="3410604" y="3589188"/>
              <a:ext cx="4543663" cy="892552"/>
            </a:xfrm>
            <a:prstGeom prst="rect">
              <a:avLst/>
            </a:prstGeom>
            <a:noFill/>
          </p:spPr>
          <p:txBody>
            <a:bodyPr wrap="square" rtlCol="0">
              <a:spAutoFit/>
            </a:bodyPr>
            <a:lstStyle/>
            <a:p>
              <a:pPr>
                <a:defRPr/>
              </a:pPr>
              <a:r>
                <a:rPr lang="en-US" dirty="0">
                  <a:solidFill>
                    <a:srgbClr val="00738C"/>
                  </a:solidFill>
                  <a:latin typeface="Calibri"/>
                </a:rPr>
                <a:t>President and CTO</a:t>
              </a:r>
            </a:p>
            <a:p>
              <a:pPr>
                <a:defRPr/>
              </a:pPr>
              <a:r>
                <a:rPr lang="en-US" dirty="0" err="1">
                  <a:solidFill>
                    <a:srgbClr val="00B0DA"/>
                  </a:solidFill>
                  <a:latin typeface="Calibri"/>
                </a:rPr>
                <a:t>warner</a:t>
              </a:r>
              <a:r>
                <a:rPr lang="en-US" dirty="0" err="1">
                  <a:solidFill>
                    <a:srgbClr val="00738C"/>
                  </a:solidFill>
                  <a:latin typeface="Calibri"/>
                </a:rPr>
                <a:t>babcock</a:t>
              </a:r>
              <a:r>
                <a:rPr lang="en-US" dirty="0">
                  <a:solidFill>
                    <a:prstClr val="white"/>
                  </a:solidFill>
                  <a:latin typeface="Calibri"/>
                </a:rPr>
                <a:t> </a:t>
              </a:r>
              <a:r>
                <a:rPr lang="en-US" dirty="0">
                  <a:solidFill>
                    <a:prstClr val="white">
                      <a:lumMod val="50000"/>
                    </a:prstClr>
                  </a:solidFill>
                  <a:latin typeface="Calibri"/>
                </a:rPr>
                <a:t>institute for green chemistry</a:t>
              </a:r>
            </a:p>
            <a:p>
              <a:pPr>
                <a:defRPr/>
              </a:pPr>
              <a:r>
                <a:rPr lang="en-US" sz="1400" dirty="0">
                  <a:solidFill>
                    <a:prstClr val="white">
                      <a:lumMod val="50000"/>
                    </a:prstClr>
                  </a:solidFill>
                  <a:latin typeface="Calibri"/>
                </a:rPr>
                <a:t>john.warner@</a:t>
              </a:r>
              <a:r>
                <a:rPr lang="en-US" sz="1400" dirty="0">
                  <a:solidFill>
                    <a:srgbClr val="00B0DA"/>
                  </a:solidFill>
                  <a:latin typeface="Calibri"/>
                </a:rPr>
                <a:t>warner</a:t>
              </a:r>
              <a:r>
                <a:rPr lang="en-US" sz="1400" dirty="0">
                  <a:solidFill>
                    <a:srgbClr val="00738C"/>
                  </a:solidFill>
                  <a:latin typeface="Calibri"/>
                </a:rPr>
                <a:t>babcock</a:t>
              </a:r>
              <a:r>
                <a:rPr lang="en-US" sz="1400" dirty="0">
                  <a:solidFill>
                    <a:prstClr val="white">
                      <a:lumMod val="50000"/>
                    </a:prstClr>
                  </a:solidFill>
                  <a:latin typeface="Calibri"/>
                </a:rPr>
                <a:t>.com</a:t>
              </a:r>
            </a:p>
          </p:txBody>
        </p:sp>
        <p:grpSp>
          <p:nvGrpSpPr>
            <p:cNvPr id="68" name="Group 67">
              <a:extLst>
                <a:ext uri="{FF2B5EF4-FFF2-40B4-BE49-F238E27FC236}">
                  <a16:creationId xmlns:a16="http://schemas.microsoft.com/office/drawing/2014/main" id="{E06E0989-2C0E-40A8-8138-AE36F412E07E}"/>
                </a:ext>
              </a:extLst>
            </p:cNvPr>
            <p:cNvGrpSpPr/>
            <p:nvPr/>
          </p:nvGrpSpPr>
          <p:grpSpPr>
            <a:xfrm>
              <a:off x="2359243" y="3758898"/>
              <a:ext cx="619989" cy="553132"/>
              <a:chOff x="8800356" y="3484084"/>
              <a:chExt cx="961138" cy="852109"/>
            </a:xfrm>
          </p:grpSpPr>
          <p:grpSp>
            <p:nvGrpSpPr>
              <p:cNvPr id="69" name="Group 68">
                <a:extLst>
                  <a:ext uri="{FF2B5EF4-FFF2-40B4-BE49-F238E27FC236}">
                    <a16:creationId xmlns:a16="http://schemas.microsoft.com/office/drawing/2014/main" id="{777273A8-FB30-4DBA-AC74-B78244E90BD0}"/>
                  </a:ext>
                </a:extLst>
              </p:cNvPr>
              <p:cNvGrpSpPr/>
              <p:nvPr/>
            </p:nvGrpSpPr>
            <p:grpSpPr>
              <a:xfrm rot="19968187">
                <a:off x="8800356" y="3747918"/>
                <a:ext cx="642543" cy="588275"/>
                <a:chOff x="2553789" y="1716833"/>
                <a:chExt cx="2609850" cy="2366067"/>
              </a:xfrm>
            </p:grpSpPr>
            <p:sp>
              <p:nvSpPr>
                <p:cNvPr id="76" name="Freeform: Shape 75">
                  <a:extLst>
                    <a:ext uri="{FF2B5EF4-FFF2-40B4-BE49-F238E27FC236}">
                      <a16:creationId xmlns:a16="http://schemas.microsoft.com/office/drawing/2014/main" id="{EB1D1E4A-01AE-4AD8-83F4-6B13B6D70D60}"/>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7" name="Freeform: Shape 76">
                  <a:extLst>
                    <a:ext uri="{FF2B5EF4-FFF2-40B4-BE49-F238E27FC236}">
                      <a16:creationId xmlns:a16="http://schemas.microsoft.com/office/drawing/2014/main" id="{4796B70D-1BB9-4D47-9A8B-F038BC5D460C}"/>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8" name="Freeform: Shape 77">
                  <a:extLst>
                    <a:ext uri="{FF2B5EF4-FFF2-40B4-BE49-F238E27FC236}">
                      <a16:creationId xmlns:a16="http://schemas.microsoft.com/office/drawing/2014/main" id="{169E0F05-155C-4B84-91CA-088CF35271ED}"/>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9" name="Freeform: Shape 78">
                  <a:extLst>
                    <a:ext uri="{FF2B5EF4-FFF2-40B4-BE49-F238E27FC236}">
                      <a16:creationId xmlns:a16="http://schemas.microsoft.com/office/drawing/2014/main" id="{FDF2A8A3-53C4-4EF3-B5C6-A50C3ACCA311}"/>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prstClr val="white"/>
                    </a:solidFill>
                    <a:latin typeface="Calibri"/>
                  </a:endParaRPr>
                </a:p>
              </p:txBody>
            </p:sp>
          </p:grpSp>
          <p:grpSp>
            <p:nvGrpSpPr>
              <p:cNvPr id="70" name="Group 69">
                <a:extLst>
                  <a:ext uri="{FF2B5EF4-FFF2-40B4-BE49-F238E27FC236}">
                    <a16:creationId xmlns:a16="http://schemas.microsoft.com/office/drawing/2014/main" id="{E89441F7-DC95-4767-973F-FD76672525A3}"/>
                  </a:ext>
                </a:extLst>
              </p:cNvPr>
              <p:cNvGrpSpPr/>
              <p:nvPr/>
            </p:nvGrpSpPr>
            <p:grpSpPr>
              <a:xfrm>
                <a:off x="9423225" y="3484084"/>
                <a:ext cx="338269" cy="326956"/>
                <a:chOff x="5378880" y="685797"/>
                <a:chExt cx="2641171" cy="2527890"/>
              </a:xfrm>
            </p:grpSpPr>
            <p:sp>
              <p:nvSpPr>
                <p:cNvPr id="71" name="Freeform: Shape 70">
                  <a:extLst>
                    <a:ext uri="{FF2B5EF4-FFF2-40B4-BE49-F238E27FC236}">
                      <a16:creationId xmlns:a16="http://schemas.microsoft.com/office/drawing/2014/main" id="{404FCE5F-FB3A-483E-88CD-366F628FDEFB}"/>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2" name="Freeform: Shape 71">
                  <a:extLst>
                    <a:ext uri="{FF2B5EF4-FFF2-40B4-BE49-F238E27FC236}">
                      <a16:creationId xmlns:a16="http://schemas.microsoft.com/office/drawing/2014/main" id="{40CE8E2A-50BB-45BE-B0A1-5C2D04BD4B29}"/>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3" name="Freeform: Shape 72">
                  <a:extLst>
                    <a:ext uri="{FF2B5EF4-FFF2-40B4-BE49-F238E27FC236}">
                      <a16:creationId xmlns:a16="http://schemas.microsoft.com/office/drawing/2014/main" id="{AA3ECD1A-018F-47C8-B4D0-BD9B3C1B0B75}"/>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4" name="Freeform: Shape 73">
                  <a:extLst>
                    <a:ext uri="{FF2B5EF4-FFF2-40B4-BE49-F238E27FC236}">
                      <a16:creationId xmlns:a16="http://schemas.microsoft.com/office/drawing/2014/main" id="{CE78041B-421C-4F1C-88EC-F712CA2BFF15}"/>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sp>
              <p:nvSpPr>
                <p:cNvPr id="75" name="Frame 74">
                  <a:extLst>
                    <a:ext uri="{FF2B5EF4-FFF2-40B4-BE49-F238E27FC236}">
                      <a16:creationId xmlns:a16="http://schemas.microsoft.com/office/drawing/2014/main" id="{03F8332B-D72C-446E-88B6-18011E6C321B}"/>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a:endParaRPr>
                </a:p>
              </p:txBody>
            </p:sp>
          </p:grpSp>
        </p:grpSp>
      </p:grpSp>
      <p:grpSp>
        <p:nvGrpSpPr>
          <p:cNvPr id="2" name="Group 1">
            <a:extLst>
              <a:ext uri="{FF2B5EF4-FFF2-40B4-BE49-F238E27FC236}">
                <a16:creationId xmlns:a16="http://schemas.microsoft.com/office/drawing/2014/main" id="{4F9F06E7-55EA-4699-B537-F40988B6C975}"/>
              </a:ext>
            </a:extLst>
          </p:cNvPr>
          <p:cNvGrpSpPr/>
          <p:nvPr/>
        </p:nvGrpSpPr>
        <p:grpSpPr>
          <a:xfrm>
            <a:off x="3452317" y="5282900"/>
            <a:ext cx="5614259" cy="830997"/>
            <a:chOff x="2340008" y="2714263"/>
            <a:chExt cx="5614259" cy="830997"/>
          </a:xfrm>
        </p:grpSpPr>
        <p:pic>
          <p:nvPicPr>
            <p:cNvPr id="80" name="Picture 79">
              <a:extLst>
                <a:ext uri="{FF2B5EF4-FFF2-40B4-BE49-F238E27FC236}">
                  <a16:creationId xmlns:a16="http://schemas.microsoft.com/office/drawing/2014/main" id="{D2B11097-DFD1-4E24-B6E8-2F298B581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08" y="2805824"/>
              <a:ext cx="658458" cy="647875"/>
            </a:xfrm>
            <a:prstGeom prst="rect">
              <a:avLst/>
            </a:prstGeom>
          </p:spPr>
        </p:pic>
        <p:sp>
          <p:nvSpPr>
            <p:cNvPr id="81" name="TextBox 80">
              <a:extLst>
                <a:ext uri="{FF2B5EF4-FFF2-40B4-BE49-F238E27FC236}">
                  <a16:creationId xmlns:a16="http://schemas.microsoft.com/office/drawing/2014/main" id="{C1D1A881-C0FF-4AE4-A368-63D120D9BFE4}"/>
                </a:ext>
              </a:extLst>
            </p:cNvPr>
            <p:cNvSpPr txBox="1"/>
            <p:nvPr/>
          </p:nvSpPr>
          <p:spPr>
            <a:xfrm>
              <a:off x="3410604" y="2714263"/>
              <a:ext cx="4543663" cy="830997"/>
            </a:xfrm>
            <a:prstGeom prst="rect">
              <a:avLst/>
            </a:prstGeom>
            <a:noFill/>
          </p:spPr>
          <p:txBody>
            <a:bodyPr wrap="square" rtlCol="0">
              <a:spAutoFit/>
            </a:bodyPr>
            <a:lstStyle/>
            <a:p>
              <a:pPr>
                <a:defRPr/>
              </a:pPr>
              <a:r>
                <a:rPr lang="en-US" sz="1600" b="1" dirty="0">
                  <a:solidFill>
                    <a:prstClr val="black"/>
                  </a:solidFill>
                  <a:latin typeface="Calibri"/>
                </a:rPr>
                <a:t>ENVR E-158A Green Chemistry</a:t>
              </a:r>
            </a:p>
            <a:p>
              <a:pPr>
                <a:defRPr/>
              </a:pPr>
              <a:r>
                <a:rPr lang="en-US" dirty="0">
                  <a:solidFill>
                    <a:srgbClr val="C90016"/>
                  </a:solidFill>
                  <a:latin typeface="Calibri"/>
                </a:rPr>
                <a:t>Harvard Extension School</a:t>
              </a:r>
            </a:p>
            <a:p>
              <a:pPr>
                <a:defRPr/>
              </a:pPr>
              <a:r>
                <a:rPr lang="en-US" sz="1400" dirty="0" err="1">
                  <a:solidFill>
                    <a:srgbClr val="836C34"/>
                  </a:solidFill>
                  <a:latin typeface="Calibri"/>
                </a:rPr>
                <a:t>John</a:t>
              </a:r>
              <a:r>
                <a:rPr lang="en-US" sz="1400" dirty="0" err="1">
                  <a:solidFill>
                    <a:srgbClr val="C90016"/>
                  </a:solidFill>
                  <a:latin typeface="Calibri"/>
                </a:rPr>
                <a:t>Warner</a:t>
              </a:r>
              <a:r>
                <a:rPr lang="en-US" sz="1400" dirty="0" err="1">
                  <a:solidFill>
                    <a:prstClr val="white">
                      <a:lumMod val="50000"/>
                    </a:prstClr>
                  </a:solidFill>
                  <a:latin typeface="Calibri"/>
                </a:rPr>
                <a:t>@FAS.Harvard.Edu</a:t>
              </a:r>
              <a:endParaRPr lang="en-US" sz="1400" dirty="0">
                <a:solidFill>
                  <a:prstClr val="white">
                    <a:lumMod val="50000"/>
                  </a:prstClr>
                </a:solidFill>
                <a:latin typeface="Calibri"/>
              </a:endParaRPr>
            </a:p>
          </p:txBody>
        </p:sp>
      </p:grpSp>
      <p:grpSp>
        <p:nvGrpSpPr>
          <p:cNvPr id="7" name="Group 6">
            <a:extLst>
              <a:ext uri="{FF2B5EF4-FFF2-40B4-BE49-F238E27FC236}">
                <a16:creationId xmlns:a16="http://schemas.microsoft.com/office/drawing/2014/main" id="{70A89454-5C32-42CC-9F50-851605779192}"/>
              </a:ext>
            </a:extLst>
          </p:cNvPr>
          <p:cNvGrpSpPr/>
          <p:nvPr/>
        </p:nvGrpSpPr>
        <p:grpSpPr>
          <a:xfrm>
            <a:off x="3492342" y="3513554"/>
            <a:ext cx="5598622" cy="861774"/>
            <a:chOff x="2355800" y="5462148"/>
            <a:chExt cx="5598622" cy="861774"/>
          </a:xfrm>
        </p:grpSpPr>
        <p:sp>
          <p:nvSpPr>
            <p:cNvPr id="82" name="TextBox 81">
              <a:extLst>
                <a:ext uri="{FF2B5EF4-FFF2-40B4-BE49-F238E27FC236}">
                  <a16:creationId xmlns:a16="http://schemas.microsoft.com/office/drawing/2014/main" id="{56643C3F-B837-4638-B270-395FACB01365}"/>
                </a:ext>
              </a:extLst>
            </p:cNvPr>
            <p:cNvSpPr txBox="1"/>
            <p:nvPr/>
          </p:nvSpPr>
          <p:spPr>
            <a:xfrm>
              <a:off x="3367875" y="5462148"/>
              <a:ext cx="4586547" cy="861774"/>
            </a:xfrm>
            <a:prstGeom prst="rect">
              <a:avLst/>
            </a:prstGeom>
            <a:noFill/>
          </p:spPr>
          <p:txBody>
            <a:bodyPr wrap="square" rtlCol="0">
              <a:spAutoFit/>
            </a:bodyPr>
            <a:lstStyle/>
            <a:p>
              <a:pPr>
                <a:defRPr/>
              </a:pPr>
              <a:r>
                <a:rPr lang="en-US" kern="0" dirty="0">
                  <a:solidFill>
                    <a:srgbClr val="1F975C"/>
                  </a:solidFill>
                  <a:latin typeface="Calibri"/>
                </a:rPr>
                <a:t>Distinguished Professor of Green Chemistry </a:t>
              </a:r>
            </a:p>
            <a:p>
              <a:pPr>
                <a:defRPr/>
              </a:pPr>
              <a:r>
                <a:rPr lang="en-US" sz="1600" kern="0" dirty="0">
                  <a:solidFill>
                    <a:srgbClr val="00599D"/>
                  </a:solidFill>
                  <a:latin typeface="Calibri"/>
                </a:rPr>
                <a:t>Monash University – School of Chemistry</a:t>
              </a:r>
            </a:p>
            <a:p>
              <a:pPr>
                <a:defRPr/>
              </a:pPr>
              <a:r>
                <a:rPr lang="en-US" sz="1400" kern="0" dirty="0">
                  <a:solidFill>
                    <a:srgbClr val="00599D"/>
                  </a:solidFill>
                  <a:latin typeface="Calibri"/>
                </a:rPr>
                <a:t>John.Warner@Monash.edu</a:t>
              </a:r>
            </a:p>
          </p:txBody>
        </p:sp>
        <p:pic>
          <p:nvPicPr>
            <p:cNvPr id="83" name="Picture 82" descr="A close up of a sign&#10;&#10;Description automatically generated">
              <a:extLst>
                <a:ext uri="{FF2B5EF4-FFF2-40B4-BE49-F238E27FC236}">
                  <a16:creationId xmlns:a16="http://schemas.microsoft.com/office/drawing/2014/main" id="{AFB224C5-8797-455B-A9EF-4741305DBF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55800" y="5569448"/>
              <a:ext cx="626875" cy="647175"/>
            </a:xfrm>
            <a:prstGeom prst="rect">
              <a:avLst/>
            </a:prstGeom>
          </p:spPr>
        </p:pic>
      </p:grpSp>
    </p:spTree>
    <p:extLst>
      <p:ext uri="{BB962C8B-B14F-4D97-AF65-F5344CB8AC3E}">
        <p14:creationId xmlns:p14="http://schemas.microsoft.com/office/powerpoint/2010/main" val="122395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paulahawks.wikispaces.com/file/view/rube-goldberg.jpg/132992821/rube-gold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533400"/>
            <a:ext cx="7643813"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244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25445" y="693514"/>
            <a:ext cx="8341112" cy="2860563"/>
          </a:xfrm>
          <a:prstGeom prst="rect">
            <a:avLst/>
          </a:prstGeom>
        </p:spPr>
      </p:pic>
      <p:pic>
        <p:nvPicPr>
          <p:cNvPr id="3" name="Picture 3" descr="UMASS I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59263" y="3554077"/>
            <a:ext cx="3434575" cy="21828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1460" y="160581"/>
            <a:ext cx="1550018" cy="1800196"/>
          </a:xfrm>
          <a:prstGeom prst="rect">
            <a:avLst/>
          </a:prstGeom>
          <a:solidFill>
            <a:schemeClr val="bg1"/>
          </a:solidFill>
        </p:spPr>
      </p:pic>
      <p:sp>
        <p:nvSpPr>
          <p:cNvPr id="7" name="TextBox 6"/>
          <p:cNvSpPr txBox="1"/>
          <p:nvPr/>
        </p:nvSpPr>
        <p:spPr>
          <a:xfrm>
            <a:off x="1524001" y="1"/>
            <a:ext cx="3724033" cy="461665"/>
          </a:xfrm>
          <a:prstGeom prst="rect">
            <a:avLst/>
          </a:prstGeom>
          <a:noFill/>
        </p:spPr>
        <p:txBody>
          <a:bodyPr wrap="none" rtlCol="0">
            <a:spAutoFit/>
          </a:bodyPr>
          <a:lstStyle/>
          <a:p>
            <a:r>
              <a:rPr lang="en-US" sz="2400" b="1" dirty="0"/>
              <a:t>UMASS Boston – 1980-1984</a:t>
            </a:r>
          </a:p>
        </p:txBody>
      </p:sp>
      <p:grpSp>
        <p:nvGrpSpPr>
          <p:cNvPr id="4" name="Group 3"/>
          <p:cNvGrpSpPr/>
          <p:nvPr/>
        </p:nvGrpSpPr>
        <p:grpSpPr>
          <a:xfrm>
            <a:off x="5774938" y="3122842"/>
            <a:ext cx="4335502" cy="3506894"/>
            <a:chOff x="4250938" y="3122842"/>
            <a:chExt cx="4335502" cy="3506894"/>
          </a:xfrm>
        </p:grpSpPr>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50938" y="3122842"/>
              <a:ext cx="4335502" cy="2866862"/>
            </a:xfrm>
            <a:prstGeom prst="rect">
              <a:avLst/>
            </a:prstGeom>
            <a:ln w="38100">
              <a:solidFill>
                <a:schemeClr val="tx1"/>
              </a:solidFill>
            </a:ln>
          </p:spPr>
        </p:pic>
        <p:sp>
          <p:nvSpPr>
            <p:cNvPr id="8" name="TextBox 7"/>
            <p:cNvSpPr txBox="1"/>
            <p:nvPr/>
          </p:nvSpPr>
          <p:spPr>
            <a:xfrm>
              <a:off x="5124905" y="5983405"/>
              <a:ext cx="2587568" cy="646331"/>
            </a:xfrm>
            <a:prstGeom prst="rect">
              <a:avLst/>
            </a:prstGeom>
            <a:noFill/>
          </p:spPr>
          <p:txBody>
            <a:bodyPr wrap="none" rtlCol="0">
              <a:spAutoFit/>
            </a:bodyPr>
            <a:lstStyle/>
            <a:p>
              <a:r>
                <a:rPr lang="en-US" sz="3600" b="1" i="1" cap="small" dirty="0">
                  <a:solidFill>
                    <a:schemeClr val="bg2">
                      <a:lumMod val="50000"/>
                    </a:schemeClr>
                  </a:solidFill>
                  <a:effectLst>
                    <a:outerShdw blurRad="38100" dist="38100" dir="2700000" algn="tl">
                      <a:srgbClr val="000000">
                        <a:alpha val="43137"/>
                      </a:srgbClr>
                    </a:outerShdw>
                  </a:effectLst>
                </a:rPr>
                <a:t>The Elements</a:t>
              </a:r>
            </a:p>
          </p:txBody>
        </p:sp>
      </p:grpSp>
    </p:spTree>
    <p:extLst>
      <p:ext uri="{BB962C8B-B14F-4D97-AF65-F5344CB8AC3E}">
        <p14:creationId xmlns:p14="http://schemas.microsoft.com/office/powerpoint/2010/main" val="6065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sotw9_temp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71800" y="529684"/>
            <a:ext cx="62484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4796606" y="5076621"/>
            <a:ext cx="259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b="1" dirty="0">
                <a:latin typeface="+mn-lt"/>
              </a:rPr>
              <a:t>James </a:t>
            </a:r>
            <a:r>
              <a:rPr lang="ja-JP" altLang="en-US" sz="2400" b="1" dirty="0">
                <a:latin typeface="+mn-lt"/>
              </a:rPr>
              <a:t>“</a:t>
            </a:r>
            <a:r>
              <a:rPr lang="en-US" altLang="ja-JP" sz="2400" b="1" dirty="0">
                <a:latin typeface="+mn-lt"/>
              </a:rPr>
              <a:t>Opie</a:t>
            </a:r>
            <a:r>
              <a:rPr lang="ja-JP" altLang="en-US" sz="2400" b="1" dirty="0">
                <a:latin typeface="+mn-lt"/>
              </a:rPr>
              <a:t>”</a:t>
            </a:r>
            <a:r>
              <a:rPr lang="en-US" altLang="ja-JP" sz="2400" dirty="0">
                <a:latin typeface="+mn-lt"/>
              </a:rPr>
              <a:t> </a:t>
            </a:r>
            <a:r>
              <a:rPr lang="en-US" altLang="ja-JP" sz="2400" b="1" dirty="0">
                <a:latin typeface="+mn-lt"/>
              </a:rPr>
              <a:t>Neil </a:t>
            </a:r>
          </a:p>
          <a:p>
            <a:pPr algn="ctr" eaLnBrk="1" hangingPunct="1"/>
            <a:r>
              <a:rPr lang="en-US" altLang="ja-JP" sz="2400" b="1" dirty="0">
                <a:latin typeface="+mn-lt"/>
              </a:rPr>
              <a:t>[1962 – 1981]</a:t>
            </a:r>
            <a:endParaRPr lang="en-US" sz="2400" b="1" dirty="0">
              <a:latin typeface="+mn-lt"/>
            </a:endParaRPr>
          </a:p>
        </p:txBody>
      </p:sp>
    </p:spTree>
    <p:extLst>
      <p:ext uri="{BB962C8B-B14F-4D97-AF65-F5344CB8AC3E}">
        <p14:creationId xmlns:p14="http://schemas.microsoft.com/office/powerpoint/2010/main" val="400909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38039" y="254465"/>
            <a:ext cx="7620000" cy="2988469"/>
          </a:xfrm>
          <a:prstGeom prst="rect">
            <a:avLst/>
          </a:prstGeom>
        </p:spPr>
      </p:pic>
      <p:grpSp>
        <p:nvGrpSpPr>
          <p:cNvPr id="6" name="Group 5"/>
          <p:cNvGrpSpPr/>
          <p:nvPr/>
        </p:nvGrpSpPr>
        <p:grpSpPr>
          <a:xfrm>
            <a:off x="1613211" y="1748700"/>
            <a:ext cx="2341757" cy="2966925"/>
            <a:chOff x="434898" y="1582773"/>
            <a:chExt cx="2341757" cy="2966925"/>
          </a:xfrm>
        </p:grpSpPr>
        <p:pic>
          <p:nvPicPr>
            <p:cNvPr id="3" name="Picture 7" descr="Picture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4898" y="1582773"/>
              <a:ext cx="2341757" cy="243096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483" y="4180366"/>
              <a:ext cx="2328586" cy="369332"/>
            </a:xfrm>
            <a:prstGeom prst="rect">
              <a:avLst/>
            </a:prstGeom>
            <a:noFill/>
          </p:spPr>
          <p:txBody>
            <a:bodyPr wrap="none" rtlCol="0">
              <a:spAutoFit/>
            </a:bodyPr>
            <a:lstStyle/>
            <a:p>
              <a:r>
                <a:rPr lang="en-US" dirty="0"/>
                <a:t>Professor J.-P. </a:t>
              </a:r>
              <a:r>
                <a:rPr lang="en-US" dirty="0" err="1"/>
                <a:t>Anselme</a:t>
              </a:r>
              <a:endParaRPr lang="en-US" dirty="0"/>
            </a:p>
          </p:txBody>
        </p:sp>
      </p:grpSp>
      <p:sp>
        <p:nvSpPr>
          <p:cNvPr id="7" name="Rectangle 6"/>
          <p:cNvSpPr/>
          <p:nvPr/>
        </p:nvSpPr>
        <p:spPr>
          <a:xfrm>
            <a:off x="4066478" y="3492972"/>
            <a:ext cx="5653669" cy="3046988"/>
          </a:xfrm>
          <a:prstGeom prst="rect">
            <a:avLst/>
          </a:prstGeom>
        </p:spPr>
        <p:txBody>
          <a:bodyPr wrap="square">
            <a:spAutoFit/>
          </a:bodyPr>
          <a:lstStyle/>
          <a:p>
            <a:r>
              <a:rPr lang="en-US" sz="1200" dirty="0"/>
              <a:t>"N-Nitrosamines from the Reaction of N-</a:t>
            </a:r>
            <a:r>
              <a:rPr lang="en-US" sz="1200" dirty="0" err="1"/>
              <a:t>Chlorodialkylamines</a:t>
            </a:r>
            <a:r>
              <a:rPr lang="en-US" sz="1200" dirty="0"/>
              <a:t> with Sodium Nitrite." Nakajima, M.; </a:t>
            </a:r>
            <a:r>
              <a:rPr lang="en-US" sz="1200" dirty="0">
                <a:solidFill>
                  <a:schemeClr val="tx2"/>
                </a:solidFill>
              </a:rPr>
              <a:t>Warner, J. C.</a:t>
            </a:r>
            <a:r>
              <a:rPr lang="en-US" sz="1200" dirty="0"/>
              <a:t>;  </a:t>
            </a:r>
            <a:r>
              <a:rPr lang="en-US" sz="1200" dirty="0" err="1"/>
              <a:t>Anselme</a:t>
            </a:r>
            <a:r>
              <a:rPr lang="en-US" sz="1200" dirty="0"/>
              <a:t>, J.-P. </a:t>
            </a:r>
            <a:r>
              <a:rPr lang="en-US" sz="1200" i="1" dirty="0"/>
              <a:t>J. Chem. Soc., Chem. </a:t>
            </a:r>
            <a:r>
              <a:rPr lang="en-US" sz="1200" i="1" dirty="0" err="1"/>
              <a:t>Commun</a:t>
            </a:r>
            <a:r>
              <a:rPr lang="en-US" sz="1200" i="1" dirty="0"/>
              <a:t>.,</a:t>
            </a:r>
            <a:r>
              <a:rPr lang="en-US" sz="1200" dirty="0"/>
              <a:t> </a:t>
            </a:r>
            <a:r>
              <a:rPr lang="en-US" sz="1200" b="1" dirty="0"/>
              <a:t>1984</a:t>
            </a:r>
            <a:r>
              <a:rPr lang="en-US" sz="1200" dirty="0"/>
              <a:t>, 451.</a:t>
            </a:r>
          </a:p>
          <a:p>
            <a:endParaRPr lang="en-US" sz="1200" dirty="0"/>
          </a:p>
          <a:p>
            <a:r>
              <a:rPr lang="en-US" sz="1200" dirty="0"/>
              <a:t>"N-Nitrosamines </a:t>
            </a:r>
            <a:r>
              <a:rPr lang="en-US" sz="1200" i="1" dirty="0"/>
              <a:t>via</a:t>
            </a:r>
            <a:r>
              <a:rPr lang="en-US" sz="1200" dirty="0"/>
              <a:t> the Phase-Transfer mediated </a:t>
            </a:r>
            <a:r>
              <a:rPr lang="en-US" sz="1200" dirty="0" err="1"/>
              <a:t>Nitrosation</a:t>
            </a:r>
            <a:r>
              <a:rPr lang="en-US" sz="1200" dirty="0"/>
              <a:t> of Secondary Amines with Sodium Nitrite and N-</a:t>
            </a:r>
            <a:r>
              <a:rPr lang="en-US" sz="1200" dirty="0" err="1"/>
              <a:t>Haloamides</a:t>
            </a:r>
            <a:r>
              <a:rPr lang="en-US" sz="1200" dirty="0"/>
              <a:t>." Nakajima, M.; </a:t>
            </a:r>
            <a:r>
              <a:rPr lang="en-US" sz="1200" dirty="0">
                <a:solidFill>
                  <a:schemeClr val="tx2"/>
                </a:solidFill>
              </a:rPr>
              <a:t>Warner, J. C.</a:t>
            </a:r>
            <a:r>
              <a:rPr lang="en-US" sz="1200" dirty="0"/>
              <a:t>; </a:t>
            </a:r>
            <a:r>
              <a:rPr lang="en-US" sz="1200" dirty="0" err="1"/>
              <a:t>Anselme</a:t>
            </a:r>
            <a:r>
              <a:rPr lang="en-US" sz="1200" dirty="0"/>
              <a:t>, J.-P. </a:t>
            </a:r>
            <a:r>
              <a:rPr lang="en-US" sz="1200" i="1" dirty="0"/>
              <a:t>Tetrahedron </a:t>
            </a:r>
            <a:r>
              <a:rPr lang="en-US" sz="1200" i="1" dirty="0" err="1"/>
              <a:t>Lett</a:t>
            </a:r>
            <a:r>
              <a:rPr lang="en-US" sz="1200" i="1" dirty="0"/>
              <a:t>.</a:t>
            </a:r>
            <a:r>
              <a:rPr lang="en-US" sz="1200" dirty="0"/>
              <a:t>, </a:t>
            </a:r>
            <a:r>
              <a:rPr lang="en-US" sz="1200" b="1" dirty="0"/>
              <a:t>1984</a:t>
            </a:r>
            <a:r>
              <a:rPr lang="en-US" sz="1200" dirty="0"/>
              <a:t>, </a:t>
            </a:r>
            <a:r>
              <a:rPr lang="en-US" sz="1200" i="1" dirty="0"/>
              <a:t>25</a:t>
            </a:r>
            <a:r>
              <a:rPr lang="en-US" sz="1200" dirty="0"/>
              <a:t>, 2619.</a:t>
            </a:r>
          </a:p>
          <a:p>
            <a:endParaRPr lang="en-US" sz="1200" dirty="0"/>
          </a:p>
          <a:p>
            <a:r>
              <a:rPr lang="en-US" sz="1200" dirty="0"/>
              <a:t>"N-Nitrosamines from the Reaction of </a:t>
            </a:r>
            <a:r>
              <a:rPr lang="en-US" sz="1200" dirty="0" err="1"/>
              <a:t>Sulfamoyl</a:t>
            </a:r>
            <a:r>
              <a:rPr lang="en-US" sz="1200" dirty="0"/>
              <a:t> Chlorides with Sodium Nitrite." </a:t>
            </a:r>
            <a:r>
              <a:rPr lang="en-US" sz="1200" dirty="0">
                <a:solidFill>
                  <a:schemeClr val="tx2"/>
                </a:solidFill>
              </a:rPr>
              <a:t>Warner, J. C.</a:t>
            </a:r>
            <a:r>
              <a:rPr lang="en-US" sz="1200" dirty="0"/>
              <a:t>; Nakajima, M.;  </a:t>
            </a:r>
            <a:r>
              <a:rPr lang="en-US" sz="1200" dirty="0" err="1"/>
              <a:t>Anselme</a:t>
            </a:r>
            <a:r>
              <a:rPr lang="en-US" sz="1200" dirty="0"/>
              <a:t>, J.-P. </a:t>
            </a:r>
            <a:r>
              <a:rPr lang="en-US" sz="1200" i="1" dirty="0"/>
              <a:t>Bull. Soc. </a:t>
            </a:r>
            <a:r>
              <a:rPr lang="en-US" sz="1200" i="1" dirty="0" err="1"/>
              <a:t>Chim</a:t>
            </a:r>
            <a:r>
              <a:rPr lang="en-US" sz="1200" i="1" dirty="0"/>
              <a:t>. </a:t>
            </a:r>
            <a:r>
              <a:rPr lang="en-US" sz="1200" i="1" dirty="0" err="1"/>
              <a:t>Belges</a:t>
            </a:r>
            <a:r>
              <a:rPr lang="en-US" sz="1200" i="1" dirty="0"/>
              <a:t>,</a:t>
            </a:r>
            <a:r>
              <a:rPr lang="en-US" sz="1200" dirty="0"/>
              <a:t> </a:t>
            </a:r>
            <a:r>
              <a:rPr lang="en-US" sz="1200" b="1" dirty="0"/>
              <a:t>1984</a:t>
            </a:r>
            <a:r>
              <a:rPr lang="en-US" sz="1200" dirty="0"/>
              <a:t>, </a:t>
            </a:r>
            <a:r>
              <a:rPr lang="en-US" sz="1200" i="1" dirty="0"/>
              <a:t>93</a:t>
            </a:r>
            <a:r>
              <a:rPr lang="en-US" sz="1200" dirty="0"/>
              <a:t>, 919.</a:t>
            </a:r>
          </a:p>
          <a:p>
            <a:endParaRPr lang="en-US" sz="1200" dirty="0"/>
          </a:p>
          <a:p>
            <a:r>
              <a:rPr lang="en-US" sz="1200" dirty="0"/>
              <a:t>"The Wittig Reaction in the Undergraduate Organic Laboratory."  </a:t>
            </a:r>
            <a:r>
              <a:rPr lang="en-US" sz="1200" dirty="0">
                <a:solidFill>
                  <a:schemeClr val="tx2"/>
                </a:solidFill>
              </a:rPr>
              <a:t>Warner, J. C.</a:t>
            </a:r>
            <a:r>
              <a:rPr lang="en-US" sz="1200" dirty="0"/>
              <a:t>; Anastas, P. T.; </a:t>
            </a:r>
            <a:r>
              <a:rPr lang="en-US" sz="1200" dirty="0" err="1"/>
              <a:t>Anselme</a:t>
            </a:r>
            <a:r>
              <a:rPr lang="en-US" sz="1200" dirty="0"/>
              <a:t>, J.-P.  </a:t>
            </a:r>
            <a:r>
              <a:rPr lang="en-US" sz="1200" i="1" dirty="0"/>
              <a:t>J. Chem. Ed.</a:t>
            </a:r>
            <a:r>
              <a:rPr lang="en-US" sz="1200" dirty="0"/>
              <a:t>, </a:t>
            </a:r>
            <a:r>
              <a:rPr lang="en-US" sz="1200" b="1" dirty="0"/>
              <a:t>1985</a:t>
            </a:r>
            <a:r>
              <a:rPr lang="en-US" sz="1200" dirty="0"/>
              <a:t>, </a:t>
            </a:r>
            <a:r>
              <a:rPr lang="en-US" sz="1200" i="1" dirty="0"/>
              <a:t>62</a:t>
            </a:r>
            <a:r>
              <a:rPr lang="en-US" sz="1200" dirty="0"/>
              <a:t>, 346.</a:t>
            </a:r>
          </a:p>
          <a:p>
            <a:endParaRPr lang="en-US" sz="1200" dirty="0"/>
          </a:p>
          <a:p>
            <a:r>
              <a:rPr lang="en-US" sz="1200" dirty="0"/>
              <a:t>"Benzoyl Phenyl 1-Methylpyrazoles. Synthesis, Characterization, and Spectra."  Kano, K.; </a:t>
            </a:r>
            <a:r>
              <a:rPr lang="en-US" sz="1200" dirty="0" err="1"/>
              <a:t>Scarpetti</a:t>
            </a:r>
            <a:r>
              <a:rPr lang="en-US" sz="1200" dirty="0"/>
              <a:t>, D.; </a:t>
            </a:r>
            <a:r>
              <a:rPr lang="en-US" sz="1200" dirty="0">
                <a:solidFill>
                  <a:schemeClr val="tx2"/>
                </a:solidFill>
              </a:rPr>
              <a:t>Warner, J. C.</a:t>
            </a:r>
            <a:r>
              <a:rPr lang="en-US" sz="1200" dirty="0"/>
              <a:t>;  </a:t>
            </a:r>
            <a:r>
              <a:rPr lang="en-US" sz="1200" dirty="0" err="1"/>
              <a:t>Anselme</a:t>
            </a:r>
            <a:r>
              <a:rPr lang="en-US" sz="1200" dirty="0"/>
              <a:t>, J.-P.; Springer, J. P.; </a:t>
            </a:r>
            <a:r>
              <a:rPr lang="en-US" sz="1200" dirty="0" err="1"/>
              <a:t>Arison</a:t>
            </a:r>
            <a:r>
              <a:rPr lang="en-US" sz="1200" dirty="0"/>
              <a:t>, B. H. </a:t>
            </a:r>
            <a:r>
              <a:rPr lang="en-US" sz="1200" i="1" dirty="0"/>
              <a:t>Can. J. Chem.</a:t>
            </a:r>
            <a:r>
              <a:rPr lang="en-US" sz="1200" dirty="0"/>
              <a:t>, </a:t>
            </a:r>
            <a:r>
              <a:rPr lang="en-US" sz="1200" b="1" dirty="0"/>
              <a:t>1986</a:t>
            </a:r>
            <a:r>
              <a:rPr lang="en-US" sz="1200" dirty="0"/>
              <a:t>, </a:t>
            </a:r>
            <a:r>
              <a:rPr lang="en-US" sz="1200" i="1" dirty="0"/>
              <a:t>64</a:t>
            </a:r>
            <a:r>
              <a:rPr lang="en-US" sz="1200" dirty="0"/>
              <a:t>, 2211.</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2293" y="0"/>
            <a:ext cx="1550018" cy="1800196"/>
          </a:xfrm>
          <a:prstGeom prst="rect">
            <a:avLst/>
          </a:prstGeom>
          <a:solidFill>
            <a:schemeClr val="bg1"/>
          </a:solidFill>
        </p:spPr>
      </p:pic>
    </p:spTree>
    <p:extLst>
      <p:ext uri="{BB962C8B-B14F-4D97-AF65-F5344CB8AC3E}">
        <p14:creationId xmlns:p14="http://schemas.microsoft.com/office/powerpoint/2010/main" val="28875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2209800" y="30480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15" name="Rectangle 5"/>
          <p:cNvSpPr>
            <a:spLocks noChangeArrowheads="1"/>
          </p:cNvSpPr>
          <p:nvPr/>
        </p:nvSpPr>
        <p:spPr bwMode="auto">
          <a:xfrm>
            <a:off x="3124200" y="30480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16" name="Rectangle 6"/>
          <p:cNvSpPr>
            <a:spLocks noChangeArrowheads="1"/>
          </p:cNvSpPr>
          <p:nvPr/>
        </p:nvSpPr>
        <p:spPr bwMode="auto">
          <a:xfrm>
            <a:off x="4038600" y="30480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17" name="Rectangle 7"/>
          <p:cNvSpPr>
            <a:spLocks noChangeArrowheads="1"/>
          </p:cNvSpPr>
          <p:nvPr/>
        </p:nvSpPr>
        <p:spPr bwMode="auto">
          <a:xfrm>
            <a:off x="4953000" y="27432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18" name="Rectangle 8"/>
          <p:cNvSpPr>
            <a:spLocks noChangeArrowheads="1"/>
          </p:cNvSpPr>
          <p:nvPr/>
        </p:nvSpPr>
        <p:spPr bwMode="auto">
          <a:xfrm>
            <a:off x="4953000" y="35052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19" name="Rectangle 9"/>
          <p:cNvSpPr>
            <a:spLocks noChangeArrowheads="1"/>
          </p:cNvSpPr>
          <p:nvPr/>
        </p:nvSpPr>
        <p:spPr bwMode="auto">
          <a:xfrm>
            <a:off x="6019800" y="25146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0" name="Rectangle 10"/>
          <p:cNvSpPr>
            <a:spLocks noChangeArrowheads="1"/>
          </p:cNvSpPr>
          <p:nvPr/>
        </p:nvSpPr>
        <p:spPr bwMode="auto">
          <a:xfrm>
            <a:off x="5943600" y="38862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1" name="Rectangle 11"/>
          <p:cNvSpPr>
            <a:spLocks noChangeArrowheads="1"/>
          </p:cNvSpPr>
          <p:nvPr/>
        </p:nvSpPr>
        <p:spPr bwMode="auto">
          <a:xfrm>
            <a:off x="6934200" y="41910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2" name="Rectangle 12"/>
          <p:cNvSpPr>
            <a:spLocks noChangeArrowheads="1"/>
          </p:cNvSpPr>
          <p:nvPr/>
        </p:nvSpPr>
        <p:spPr bwMode="auto">
          <a:xfrm>
            <a:off x="7010400" y="23622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3" name="Rectangle 13"/>
          <p:cNvSpPr>
            <a:spLocks noChangeArrowheads="1"/>
          </p:cNvSpPr>
          <p:nvPr/>
        </p:nvSpPr>
        <p:spPr bwMode="auto">
          <a:xfrm>
            <a:off x="8229600" y="22860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4" name="Rectangle 14"/>
          <p:cNvSpPr>
            <a:spLocks noChangeArrowheads="1"/>
          </p:cNvSpPr>
          <p:nvPr/>
        </p:nvSpPr>
        <p:spPr bwMode="auto">
          <a:xfrm>
            <a:off x="8077200" y="42672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5" name="Rectangle 15"/>
          <p:cNvSpPr>
            <a:spLocks noChangeArrowheads="1"/>
          </p:cNvSpPr>
          <p:nvPr/>
        </p:nvSpPr>
        <p:spPr bwMode="auto">
          <a:xfrm>
            <a:off x="9144000" y="42672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64526" name="Rectangle 16"/>
          <p:cNvSpPr>
            <a:spLocks noChangeArrowheads="1"/>
          </p:cNvSpPr>
          <p:nvPr/>
        </p:nvSpPr>
        <p:spPr bwMode="auto">
          <a:xfrm>
            <a:off x="9372600" y="2286000"/>
            <a:ext cx="685800" cy="381000"/>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64527" name="Group 26"/>
          <p:cNvGrpSpPr>
            <a:grpSpLocks/>
          </p:cNvGrpSpPr>
          <p:nvPr/>
        </p:nvGrpSpPr>
        <p:grpSpPr bwMode="auto">
          <a:xfrm>
            <a:off x="3794125" y="2017714"/>
            <a:ext cx="1301750" cy="877887"/>
            <a:chOff x="1430" y="1271"/>
            <a:chExt cx="820" cy="553"/>
          </a:xfrm>
        </p:grpSpPr>
        <p:sp>
          <p:nvSpPr>
            <p:cNvPr id="64530" name="Text Box 19"/>
            <p:cNvSpPr txBox="1">
              <a:spLocks noChangeArrowheads="1"/>
            </p:cNvSpPr>
            <p:nvPr/>
          </p:nvSpPr>
          <p:spPr bwMode="auto">
            <a:xfrm>
              <a:off x="1430" y="1271"/>
              <a:ext cx="8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4 years old</a:t>
              </a:r>
            </a:p>
          </p:txBody>
        </p:sp>
        <p:sp>
          <p:nvSpPr>
            <p:cNvPr id="64531" name="AutoShape 20"/>
            <p:cNvSpPr>
              <a:spLocks noChangeArrowheads="1"/>
            </p:cNvSpPr>
            <p:nvPr/>
          </p:nvSpPr>
          <p:spPr bwMode="auto">
            <a:xfrm rot="10655844">
              <a:off x="1632" y="1536"/>
              <a:ext cx="384" cy="288"/>
            </a:xfrm>
            <a:prstGeom prst="upArrow">
              <a:avLst>
                <a:gd name="adj1" fmla="val 50000"/>
                <a:gd name="adj2" fmla="val 25000"/>
              </a:avLst>
            </a:prstGeom>
            <a:solidFill>
              <a:srgbClr val="FF0000"/>
            </a:solidFill>
            <a:ln w="9525">
              <a:solidFill>
                <a:schemeClr val="tx1"/>
              </a:solidFill>
              <a:miter lim="800000"/>
              <a:headEnd/>
              <a:tailEnd/>
            </a:ln>
          </p:spPr>
          <p:txBody>
            <a:bodyPr vert="eaVert" wrap="none" anchor="ctr"/>
            <a:lstStyle/>
            <a:p>
              <a:endParaRPr lang="en-US"/>
            </a:p>
          </p:txBody>
        </p:sp>
      </p:grpSp>
      <p:sp>
        <p:nvSpPr>
          <p:cNvPr id="64528" name="WordArt 22"/>
          <p:cNvSpPr>
            <a:spLocks noChangeArrowheads="1" noChangeShapeType="1" noTextEdit="1"/>
          </p:cNvSpPr>
          <p:nvPr/>
        </p:nvSpPr>
        <p:spPr bwMode="auto">
          <a:xfrm>
            <a:off x="5562601" y="914401"/>
            <a:ext cx="2009775" cy="14573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Science</a:t>
            </a:r>
          </a:p>
        </p:txBody>
      </p:sp>
      <p:sp>
        <p:nvSpPr>
          <p:cNvPr id="64529" name="WordArt 24"/>
          <p:cNvSpPr>
            <a:spLocks noChangeArrowheads="1" noChangeShapeType="1" noTextEdit="1"/>
          </p:cNvSpPr>
          <p:nvPr/>
        </p:nvSpPr>
        <p:spPr bwMode="auto">
          <a:xfrm>
            <a:off x="5334000" y="4343401"/>
            <a:ext cx="1447800" cy="1662113"/>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rPr>
              <a:t>Art</a:t>
            </a:r>
          </a:p>
        </p:txBody>
      </p:sp>
    </p:spTree>
    <p:extLst>
      <p:ext uri="{BB962C8B-B14F-4D97-AF65-F5344CB8AC3E}">
        <p14:creationId xmlns:p14="http://schemas.microsoft.com/office/powerpoint/2010/main" val="117817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346450" y="254000"/>
            <a:ext cx="54991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34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607050" y="1092200"/>
            <a:ext cx="579438" cy="4206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3366FF"/>
                </a:solidFill>
              </a:rPr>
              <a:t>TS</a:t>
            </a:r>
            <a:endParaRPr lang="en-US"/>
          </a:p>
        </p:txBody>
      </p:sp>
      <p:grpSp>
        <p:nvGrpSpPr>
          <p:cNvPr id="66563" name="Group 3"/>
          <p:cNvGrpSpPr>
            <a:grpSpLocks/>
          </p:cNvGrpSpPr>
          <p:nvPr/>
        </p:nvGrpSpPr>
        <p:grpSpPr bwMode="auto">
          <a:xfrm>
            <a:off x="4862513" y="1320800"/>
            <a:ext cx="2792412" cy="3251200"/>
            <a:chOff x="2160" y="1008"/>
            <a:chExt cx="1759" cy="2048"/>
          </a:xfrm>
        </p:grpSpPr>
        <p:sp>
          <p:nvSpPr>
            <p:cNvPr id="66567" name="Line 4"/>
            <p:cNvSpPr>
              <a:spLocks noChangeShapeType="1"/>
            </p:cNvSpPr>
            <p:nvPr/>
          </p:nvSpPr>
          <p:spPr bwMode="auto">
            <a:xfrm flipH="1" flipV="1">
              <a:off x="2160" y="1110"/>
              <a:ext cx="1" cy="1931"/>
            </a:xfrm>
            <a:prstGeom prst="line">
              <a:avLst/>
            </a:prstGeom>
            <a:noFill/>
            <a:ln w="2857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68" name="Line 5"/>
            <p:cNvSpPr>
              <a:spLocks noChangeShapeType="1"/>
            </p:cNvSpPr>
            <p:nvPr/>
          </p:nvSpPr>
          <p:spPr bwMode="auto">
            <a:xfrm>
              <a:off x="3186" y="2783"/>
              <a:ext cx="359"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569" name="Line 6"/>
            <p:cNvSpPr>
              <a:spLocks noChangeShapeType="1"/>
            </p:cNvSpPr>
            <p:nvPr/>
          </p:nvSpPr>
          <p:spPr bwMode="auto">
            <a:xfrm>
              <a:off x="2274" y="1721"/>
              <a:ext cx="359"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570" name="Line 7"/>
            <p:cNvSpPr>
              <a:spLocks noChangeShapeType="1"/>
            </p:cNvSpPr>
            <p:nvPr/>
          </p:nvSpPr>
          <p:spPr bwMode="auto">
            <a:xfrm>
              <a:off x="2736" y="1133"/>
              <a:ext cx="144" cy="1"/>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571" name="Freeform 8"/>
            <p:cNvSpPr>
              <a:spLocks/>
            </p:cNvSpPr>
            <p:nvPr/>
          </p:nvSpPr>
          <p:spPr bwMode="auto">
            <a:xfrm>
              <a:off x="2334" y="1008"/>
              <a:ext cx="1149" cy="1859"/>
            </a:xfrm>
            <a:custGeom>
              <a:avLst/>
              <a:gdLst>
                <a:gd name="T0" fmla="*/ 0 w 2880"/>
                <a:gd name="T1" fmla="*/ 0 h 4650"/>
                <a:gd name="T2" fmla="*/ 0 w 2880"/>
                <a:gd name="T3" fmla="*/ 0 h 4650"/>
                <a:gd name="T4" fmla="*/ 0 w 2880"/>
                <a:gd name="T5" fmla="*/ 0 h 4650"/>
                <a:gd name="T6" fmla="*/ 0 w 2880"/>
                <a:gd name="T7" fmla="*/ 0 h 4650"/>
                <a:gd name="T8" fmla="*/ 0 w 2880"/>
                <a:gd name="T9" fmla="*/ 0 h 4650"/>
                <a:gd name="T10" fmla="*/ 0 60000 65536"/>
                <a:gd name="T11" fmla="*/ 0 60000 65536"/>
                <a:gd name="T12" fmla="*/ 0 60000 65536"/>
                <a:gd name="T13" fmla="*/ 0 60000 65536"/>
                <a:gd name="T14" fmla="*/ 0 60000 65536"/>
                <a:gd name="T15" fmla="*/ 0 w 2880"/>
                <a:gd name="T16" fmla="*/ 0 h 4650"/>
                <a:gd name="T17" fmla="*/ 2880 w 2880"/>
                <a:gd name="T18" fmla="*/ 4650 h 4650"/>
              </a:gdLst>
              <a:ahLst/>
              <a:cxnLst>
                <a:cxn ang="T10">
                  <a:pos x="T0" y="T1"/>
                </a:cxn>
                <a:cxn ang="T11">
                  <a:pos x="T2" y="T3"/>
                </a:cxn>
                <a:cxn ang="T12">
                  <a:pos x="T4" y="T5"/>
                </a:cxn>
                <a:cxn ang="T13">
                  <a:pos x="T6" y="T7"/>
                </a:cxn>
                <a:cxn ang="T14">
                  <a:pos x="T8" y="T9"/>
                </a:cxn>
              </a:cxnLst>
              <a:rect l="T15" t="T16" r="T17" b="T18"/>
              <a:pathLst>
                <a:path w="2880" h="4650">
                  <a:moveTo>
                    <a:pt x="0" y="1650"/>
                  </a:moveTo>
                  <a:cubicBezTo>
                    <a:pt x="165" y="1755"/>
                    <a:pt x="330" y="1860"/>
                    <a:pt x="540" y="1650"/>
                  </a:cubicBezTo>
                  <a:cubicBezTo>
                    <a:pt x="750" y="1440"/>
                    <a:pt x="990" y="0"/>
                    <a:pt x="1260" y="390"/>
                  </a:cubicBezTo>
                  <a:cubicBezTo>
                    <a:pt x="1530" y="780"/>
                    <a:pt x="1890" y="3330"/>
                    <a:pt x="2160" y="3990"/>
                  </a:cubicBezTo>
                  <a:cubicBezTo>
                    <a:pt x="2430" y="4650"/>
                    <a:pt x="2760" y="4290"/>
                    <a:pt x="2880" y="4350"/>
                  </a:cubicBezTo>
                </a:path>
              </a:pathLst>
            </a:custGeom>
            <a:noFill/>
            <a:ln w="285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6572" name="Text Box 9"/>
            <p:cNvSpPr txBox="1">
              <a:spLocks noChangeArrowheads="1"/>
            </p:cNvSpPr>
            <p:nvPr/>
          </p:nvSpPr>
          <p:spPr bwMode="auto">
            <a:xfrm>
              <a:off x="2232" y="1670"/>
              <a:ext cx="574" cy="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3366FF"/>
                  </a:solidFill>
                </a:rPr>
                <a:t>SM</a:t>
              </a:r>
              <a:endParaRPr lang="en-US"/>
            </a:p>
          </p:txBody>
        </p:sp>
        <p:sp>
          <p:nvSpPr>
            <p:cNvPr id="66573" name="Text Box 10"/>
            <p:cNvSpPr txBox="1">
              <a:spLocks noChangeArrowheads="1"/>
            </p:cNvSpPr>
            <p:nvPr/>
          </p:nvSpPr>
          <p:spPr bwMode="auto">
            <a:xfrm>
              <a:off x="3252" y="2765"/>
              <a:ext cx="209"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3366FF"/>
                  </a:solidFill>
                </a:rPr>
                <a:t>P</a:t>
              </a:r>
              <a:endParaRPr lang="en-US"/>
            </a:p>
          </p:txBody>
        </p:sp>
        <p:sp>
          <p:nvSpPr>
            <p:cNvPr id="66574" name="Line 11"/>
            <p:cNvSpPr>
              <a:spLocks noChangeShapeType="1"/>
            </p:cNvSpPr>
            <p:nvPr/>
          </p:nvSpPr>
          <p:spPr bwMode="auto">
            <a:xfrm>
              <a:off x="2160" y="3055"/>
              <a:ext cx="1759" cy="1"/>
            </a:xfrm>
            <a:prstGeom prst="line">
              <a:avLst/>
            </a:prstGeom>
            <a:noFill/>
            <a:ln w="2857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6575" name="AutoShape 12"/>
            <p:cNvSpPr>
              <a:spLocks noChangeArrowheads="1"/>
            </p:cNvSpPr>
            <p:nvPr/>
          </p:nvSpPr>
          <p:spPr bwMode="auto">
            <a:xfrm>
              <a:off x="2688" y="1724"/>
              <a:ext cx="186" cy="1061"/>
            </a:xfrm>
            <a:prstGeom prst="upDownArrow">
              <a:avLst>
                <a:gd name="adj1" fmla="val 50000"/>
                <a:gd name="adj2" fmla="val 114086"/>
              </a:avLst>
            </a:prstGeom>
            <a:solidFill>
              <a:srgbClr val="FFFFFF"/>
            </a:solidFill>
            <a:ln w="9525">
              <a:solidFill>
                <a:srgbClr val="000000"/>
              </a:solidFill>
              <a:miter lim="800000"/>
              <a:headEnd/>
              <a:tailEnd/>
            </a:ln>
          </p:spPr>
          <p:txBody>
            <a:bodyPr/>
            <a:lstStyle/>
            <a:p>
              <a:endParaRPr lang="en-US"/>
            </a:p>
          </p:txBody>
        </p:sp>
        <p:sp>
          <p:nvSpPr>
            <p:cNvPr id="66576" name="Text Box 13"/>
            <p:cNvSpPr txBox="1">
              <a:spLocks noChangeArrowheads="1"/>
            </p:cNvSpPr>
            <p:nvPr/>
          </p:nvSpPr>
          <p:spPr bwMode="auto">
            <a:xfrm>
              <a:off x="2574" y="2054"/>
              <a:ext cx="425" cy="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latin typeface="Symbol" pitchFamily="18" charset="2"/>
                </a:rPr>
                <a:t>D</a:t>
              </a:r>
              <a:r>
                <a:rPr lang="en-US" sz="2400" b="1">
                  <a:solidFill>
                    <a:srgbClr val="FF0000"/>
                  </a:solidFill>
                </a:rPr>
                <a:t>G</a:t>
              </a:r>
              <a:endParaRPr lang="en-US"/>
            </a:p>
          </p:txBody>
        </p:sp>
        <p:sp>
          <p:nvSpPr>
            <p:cNvPr id="66577" name="AutoShape 14"/>
            <p:cNvSpPr>
              <a:spLocks noChangeArrowheads="1"/>
            </p:cNvSpPr>
            <p:nvPr/>
          </p:nvSpPr>
          <p:spPr bwMode="auto">
            <a:xfrm>
              <a:off x="2346" y="1082"/>
              <a:ext cx="221" cy="624"/>
            </a:xfrm>
            <a:prstGeom prst="upDownArrow">
              <a:avLst>
                <a:gd name="adj1" fmla="val 50000"/>
                <a:gd name="adj2" fmla="val 56471"/>
              </a:avLst>
            </a:prstGeom>
            <a:solidFill>
              <a:srgbClr val="FFFFFF"/>
            </a:solidFill>
            <a:ln w="9525">
              <a:solidFill>
                <a:srgbClr val="000000"/>
              </a:solidFill>
              <a:miter lim="800000"/>
              <a:headEnd/>
              <a:tailEnd/>
            </a:ln>
          </p:spPr>
          <p:txBody>
            <a:bodyPr/>
            <a:lstStyle/>
            <a:p>
              <a:endParaRPr lang="en-US"/>
            </a:p>
          </p:txBody>
        </p:sp>
        <p:sp>
          <p:nvSpPr>
            <p:cNvPr id="66578" name="Text Box 15"/>
            <p:cNvSpPr txBox="1">
              <a:spLocks noChangeArrowheads="1"/>
            </p:cNvSpPr>
            <p:nvPr/>
          </p:nvSpPr>
          <p:spPr bwMode="auto">
            <a:xfrm>
              <a:off x="2220" y="1269"/>
              <a:ext cx="468"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a:solidFill>
                    <a:srgbClr val="FF0000"/>
                  </a:solidFill>
                </a:rPr>
                <a:t>E</a:t>
              </a:r>
              <a:r>
                <a:rPr lang="en-US" sz="1200" b="1">
                  <a:solidFill>
                    <a:srgbClr val="FF0000"/>
                  </a:solidFill>
                </a:rPr>
                <a:t>act</a:t>
              </a:r>
              <a:endParaRPr lang="en-US"/>
            </a:p>
          </p:txBody>
        </p:sp>
      </p:grpSp>
      <p:sp>
        <p:nvSpPr>
          <p:cNvPr id="66564" name="Text Box 16"/>
          <p:cNvSpPr txBox="1">
            <a:spLocks noChangeArrowheads="1"/>
          </p:cNvSpPr>
          <p:nvPr/>
        </p:nvSpPr>
        <p:spPr bwMode="auto">
          <a:xfrm>
            <a:off x="3567113" y="2921001"/>
            <a:ext cx="1352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a:t>Energy</a:t>
            </a:r>
            <a:endParaRPr lang="en-US"/>
          </a:p>
        </p:txBody>
      </p:sp>
      <p:sp>
        <p:nvSpPr>
          <p:cNvPr id="66565" name="Text Box 17"/>
          <p:cNvSpPr txBox="1">
            <a:spLocks noChangeArrowheads="1"/>
          </p:cNvSpPr>
          <p:nvPr/>
        </p:nvSpPr>
        <p:spPr bwMode="auto">
          <a:xfrm>
            <a:off x="4757739" y="4632326"/>
            <a:ext cx="3519487" cy="4667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a:t>Reaction Coordinate</a:t>
            </a:r>
            <a:endParaRPr lang="en-US"/>
          </a:p>
        </p:txBody>
      </p:sp>
      <p:sp>
        <p:nvSpPr>
          <p:cNvPr id="66566" name="Line 18"/>
          <p:cNvSpPr>
            <a:spLocks noChangeShapeType="1"/>
          </p:cNvSpPr>
          <p:nvPr/>
        </p:nvSpPr>
        <p:spPr bwMode="auto">
          <a:xfrm flipV="1">
            <a:off x="4195763" y="2216150"/>
            <a:ext cx="0" cy="55245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9246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698" y="3381153"/>
            <a:ext cx="3644789" cy="24450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808" y="325845"/>
            <a:ext cx="3353643" cy="518137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781" y="120170"/>
            <a:ext cx="2796364" cy="2796364"/>
          </a:xfrm>
          <a:prstGeom prst="rect">
            <a:avLst/>
          </a:prstGeom>
        </p:spPr>
      </p:pic>
    </p:spTree>
    <p:extLst>
      <p:ext uri="{BB962C8B-B14F-4D97-AF65-F5344CB8AC3E}">
        <p14:creationId xmlns:p14="http://schemas.microsoft.com/office/powerpoint/2010/main" val="299258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260725" y="685801"/>
            <a:ext cx="3473450" cy="1698625"/>
            <a:chOff x="1094" y="432"/>
            <a:chExt cx="2188" cy="1070"/>
          </a:xfrm>
        </p:grpSpPr>
        <p:sp>
          <p:nvSpPr>
            <p:cNvPr id="69660" name="Text Box 7"/>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69661" name="Text Box 8"/>
            <p:cNvSpPr txBox="1">
              <a:spLocks noChangeArrowheads="1"/>
            </p:cNvSpPr>
            <p:nvPr/>
          </p:nvSpPr>
          <p:spPr bwMode="auto">
            <a:xfrm>
              <a:off x="2198" y="117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69662" name="Text Box 11"/>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69663" name="Text Box 12"/>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69664" name="Line 13"/>
            <p:cNvSpPr>
              <a:spLocks noChangeShapeType="1"/>
            </p:cNvSpPr>
            <p:nvPr/>
          </p:nvSpPr>
          <p:spPr bwMode="auto">
            <a:xfrm flipV="1">
              <a:off x="1584" y="768"/>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5" name="Line 15"/>
            <p:cNvSpPr>
              <a:spLocks noChangeShapeType="1"/>
            </p:cNvSpPr>
            <p:nvPr/>
          </p:nvSpPr>
          <p:spPr bwMode="auto">
            <a:xfrm flipV="1">
              <a:off x="1584" y="720"/>
              <a:ext cx="384"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6" name="Line 16"/>
            <p:cNvSpPr>
              <a:spLocks noChangeShapeType="1"/>
            </p:cNvSpPr>
            <p:nvPr/>
          </p:nvSpPr>
          <p:spPr bwMode="auto">
            <a:xfrm flipV="1">
              <a:off x="1968" y="432"/>
              <a:ext cx="432"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7" name="Line 17"/>
            <p:cNvSpPr>
              <a:spLocks noChangeShapeType="1"/>
            </p:cNvSpPr>
            <p:nvPr/>
          </p:nvSpPr>
          <p:spPr bwMode="auto">
            <a:xfrm>
              <a:off x="2400" y="432"/>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8" name="Line 18"/>
            <p:cNvSpPr>
              <a:spLocks noChangeShapeType="1"/>
            </p:cNvSpPr>
            <p:nvPr/>
          </p:nvSpPr>
          <p:spPr bwMode="auto">
            <a:xfrm>
              <a:off x="196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9" name="Line 19"/>
            <p:cNvSpPr>
              <a:spLocks noChangeShapeType="1"/>
            </p:cNvSpPr>
            <p:nvPr/>
          </p:nvSpPr>
          <p:spPr bwMode="auto">
            <a:xfrm>
              <a:off x="2112" y="1104"/>
              <a:ext cx="144"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0" name="Line 20"/>
            <p:cNvSpPr>
              <a:spLocks noChangeShapeType="1"/>
            </p:cNvSpPr>
            <p:nvPr/>
          </p:nvSpPr>
          <p:spPr bwMode="auto">
            <a:xfrm>
              <a:off x="2736" y="62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1" name="Line 21"/>
            <p:cNvSpPr>
              <a:spLocks noChangeShapeType="1"/>
            </p:cNvSpPr>
            <p:nvPr/>
          </p:nvSpPr>
          <p:spPr bwMode="auto">
            <a:xfrm flipH="1">
              <a:off x="1296" y="1152"/>
              <a:ext cx="24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2" name="Text Box 22"/>
            <p:cNvSpPr txBox="1">
              <a:spLocks noChangeArrowheads="1"/>
            </p:cNvSpPr>
            <p:nvPr/>
          </p:nvSpPr>
          <p:spPr bwMode="auto">
            <a:xfrm>
              <a:off x="1094" y="1271"/>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69673" name="Text Box 23"/>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grpSp>
      <p:grpSp>
        <p:nvGrpSpPr>
          <p:cNvPr id="3" name="Group 32"/>
          <p:cNvGrpSpPr>
            <a:grpSpLocks/>
          </p:cNvGrpSpPr>
          <p:nvPr/>
        </p:nvGrpSpPr>
        <p:grpSpPr bwMode="auto">
          <a:xfrm>
            <a:off x="4251325" y="2855913"/>
            <a:ext cx="717550" cy="747712"/>
            <a:chOff x="1718" y="1799"/>
            <a:chExt cx="452" cy="471"/>
          </a:xfrm>
        </p:grpSpPr>
        <p:sp>
          <p:nvSpPr>
            <p:cNvPr id="69656" name="Text Box 10"/>
            <p:cNvSpPr txBox="1">
              <a:spLocks noChangeArrowheads="1"/>
            </p:cNvSpPr>
            <p:nvPr/>
          </p:nvSpPr>
          <p:spPr bwMode="auto">
            <a:xfrm>
              <a:off x="1718" y="1799"/>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R</a:t>
              </a:r>
            </a:p>
          </p:txBody>
        </p:sp>
        <p:grpSp>
          <p:nvGrpSpPr>
            <p:cNvPr id="69657" name="Group 31"/>
            <p:cNvGrpSpPr>
              <a:grpSpLocks/>
            </p:cNvGrpSpPr>
            <p:nvPr/>
          </p:nvGrpSpPr>
          <p:grpSpPr bwMode="auto">
            <a:xfrm>
              <a:off x="1920" y="1968"/>
              <a:ext cx="250" cy="302"/>
              <a:chOff x="1920" y="1968"/>
              <a:chExt cx="250" cy="302"/>
            </a:xfrm>
          </p:grpSpPr>
          <p:sp>
            <p:nvSpPr>
              <p:cNvPr id="69658" name="Text Box 9"/>
              <p:cNvSpPr txBox="1">
                <a:spLocks noChangeArrowheads="1"/>
              </p:cNvSpPr>
              <p:nvPr/>
            </p:nvSpPr>
            <p:spPr bwMode="auto">
              <a:xfrm>
                <a:off x="1958" y="2039"/>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X</a:t>
                </a:r>
              </a:p>
            </p:txBody>
          </p:sp>
          <p:sp>
            <p:nvSpPr>
              <p:cNvPr id="69659" name="Line 29"/>
              <p:cNvSpPr>
                <a:spLocks noChangeShapeType="1"/>
              </p:cNvSpPr>
              <p:nvPr/>
            </p:nvSpPr>
            <p:spPr bwMode="auto">
              <a:xfrm>
                <a:off x="1920" y="1968"/>
                <a:ext cx="96"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grpSp>
        <p:nvGrpSpPr>
          <p:cNvPr id="5" name="Group 33"/>
          <p:cNvGrpSpPr>
            <a:grpSpLocks/>
          </p:cNvGrpSpPr>
          <p:nvPr/>
        </p:nvGrpSpPr>
        <p:grpSpPr bwMode="auto">
          <a:xfrm>
            <a:off x="3260725" y="685801"/>
            <a:ext cx="3689350" cy="1698625"/>
            <a:chOff x="1094" y="432"/>
            <a:chExt cx="2324" cy="1070"/>
          </a:xfrm>
        </p:grpSpPr>
        <p:sp>
          <p:nvSpPr>
            <p:cNvPr id="69639" name="Text Box 34"/>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69640" name="Text Box 35"/>
            <p:cNvSpPr txBox="1">
              <a:spLocks noChangeArrowheads="1"/>
            </p:cNvSpPr>
            <p:nvPr/>
          </p:nvSpPr>
          <p:spPr bwMode="auto">
            <a:xfrm>
              <a:off x="2198" y="117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69641" name="Text Box 36"/>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69642" name="Text Box 37"/>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69643" name="Line 38"/>
            <p:cNvSpPr>
              <a:spLocks noChangeShapeType="1"/>
            </p:cNvSpPr>
            <p:nvPr/>
          </p:nvSpPr>
          <p:spPr bwMode="auto">
            <a:xfrm flipV="1">
              <a:off x="1584" y="768"/>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4" name="Line 39"/>
            <p:cNvSpPr>
              <a:spLocks noChangeShapeType="1"/>
            </p:cNvSpPr>
            <p:nvPr/>
          </p:nvSpPr>
          <p:spPr bwMode="auto">
            <a:xfrm flipV="1">
              <a:off x="1584" y="720"/>
              <a:ext cx="384"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5" name="Line 40"/>
            <p:cNvSpPr>
              <a:spLocks noChangeShapeType="1"/>
            </p:cNvSpPr>
            <p:nvPr/>
          </p:nvSpPr>
          <p:spPr bwMode="auto">
            <a:xfrm flipV="1">
              <a:off x="1968" y="432"/>
              <a:ext cx="432"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6" name="Line 41"/>
            <p:cNvSpPr>
              <a:spLocks noChangeShapeType="1"/>
            </p:cNvSpPr>
            <p:nvPr/>
          </p:nvSpPr>
          <p:spPr bwMode="auto">
            <a:xfrm>
              <a:off x="2400" y="432"/>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7" name="Line 42"/>
            <p:cNvSpPr>
              <a:spLocks noChangeShapeType="1"/>
            </p:cNvSpPr>
            <p:nvPr/>
          </p:nvSpPr>
          <p:spPr bwMode="auto">
            <a:xfrm>
              <a:off x="196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8" name="Line 43"/>
            <p:cNvSpPr>
              <a:spLocks noChangeShapeType="1"/>
            </p:cNvSpPr>
            <p:nvPr/>
          </p:nvSpPr>
          <p:spPr bwMode="auto">
            <a:xfrm>
              <a:off x="2112" y="1104"/>
              <a:ext cx="144"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9" name="Line 44"/>
            <p:cNvSpPr>
              <a:spLocks noChangeShapeType="1"/>
            </p:cNvSpPr>
            <p:nvPr/>
          </p:nvSpPr>
          <p:spPr bwMode="auto">
            <a:xfrm flipH="1">
              <a:off x="1296" y="1152"/>
              <a:ext cx="24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50" name="Text Box 45"/>
            <p:cNvSpPr txBox="1">
              <a:spLocks noChangeArrowheads="1"/>
            </p:cNvSpPr>
            <p:nvPr/>
          </p:nvSpPr>
          <p:spPr bwMode="auto">
            <a:xfrm>
              <a:off x="1094" y="1271"/>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69651" name="Text Box 46"/>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69652" name="Line 47"/>
            <p:cNvSpPr>
              <a:spLocks noChangeShapeType="1"/>
            </p:cNvSpPr>
            <p:nvPr/>
          </p:nvSpPr>
          <p:spPr bwMode="auto">
            <a:xfrm>
              <a:off x="2688" y="720"/>
              <a:ext cx="96"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53" name="Text Box 48"/>
            <p:cNvSpPr txBox="1">
              <a:spLocks noChangeArrowheads="1"/>
            </p:cNvSpPr>
            <p:nvPr/>
          </p:nvSpPr>
          <p:spPr bwMode="auto">
            <a:xfrm>
              <a:off x="2736" y="864"/>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R</a:t>
              </a:r>
            </a:p>
          </p:txBody>
        </p:sp>
        <p:sp>
          <p:nvSpPr>
            <p:cNvPr id="69654" name="Line 49"/>
            <p:cNvSpPr>
              <a:spLocks noChangeShapeType="1"/>
            </p:cNvSpPr>
            <p:nvPr/>
          </p:nvSpPr>
          <p:spPr bwMode="auto">
            <a:xfrm>
              <a:off x="3216" y="672"/>
              <a:ext cx="48"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55" name="Text Box 50"/>
            <p:cNvSpPr txBox="1">
              <a:spLocks noChangeArrowheads="1"/>
            </p:cNvSpPr>
            <p:nvPr/>
          </p:nvSpPr>
          <p:spPr bwMode="auto">
            <a:xfrm>
              <a:off x="3206" y="839"/>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X</a:t>
              </a:r>
            </a:p>
          </p:txBody>
        </p:sp>
      </p:grpSp>
      <p:pic>
        <p:nvPicPr>
          <p:cNvPr id="42" name="Picture 5" descr="DSC_913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4267200"/>
            <a:ext cx="15128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 Box 6"/>
          <p:cNvSpPr txBox="1">
            <a:spLocks noChangeArrowheads="1"/>
          </p:cNvSpPr>
          <p:nvPr/>
        </p:nvSpPr>
        <p:spPr bwMode="auto">
          <a:xfrm>
            <a:off x="3810001" y="6158498"/>
            <a:ext cx="12089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t>Ed Cannon</a:t>
            </a:r>
          </a:p>
        </p:txBody>
      </p:sp>
    </p:spTree>
    <p:extLst>
      <p:ext uri="{BB962C8B-B14F-4D97-AF65-F5344CB8AC3E}">
        <p14:creationId xmlns:p14="http://schemas.microsoft.com/office/powerpoint/2010/main" val="162859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2.22222E-6 6.2963E-6 C 0.00364 -0.00092 0.00764 -0.00069 0.01111 -0.00277 C 0.01285 -0.00393 0.01285 -0.00786 0.01458 -0.00925 C 0.01962 -0.01319 0.02535 -0.01504 0.03055 -0.01851 C 0.04149 -0.02592 0.05208 -0.03217 0.0625 -0.04073 C 0.0658 -0.04351 0.0684 -0.04583 0.07153 -0.04907 C 0.07604 -0.05393 0.08541 -0.06296 0.08541 -0.06296 C 0.09166 -0.07661 0.09896 -0.08749 0.10625 -0.09999 C 0.11319 -0.11203 0.11632 -0.12708 0.12639 -0.1361 C 0.12969 -0.14907 0.12969 -0.16411 0.13472 -0.17592 C 0.13576 -0.19097 0.13889 -0.2074 0.14305 -0.22129 C 0.14305 -0.22198 0.14427 -0.24722 0.14444 -0.24907 C 0.14531 -0.25624 0.14861 -0.26203 0.14861 -0.26944 " pathEditMode="relative" ptsTypes="ffffffffffffA">
                                      <p:cBhvr>
                                        <p:cTn id="14" dur="2000" fill="hold"/>
                                        <p:tgtEl>
                                          <p:spTgt spid="3"/>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3"/>
                                        </p:tgtEl>
                                        <p:attrNameLst>
                                          <p:attrName>style.visibility</p:attrName>
                                        </p:attrNameLst>
                                      </p:cBhvr>
                                      <p:to>
                                        <p:strVal val="hidden"/>
                                      </p:to>
                                    </p:set>
                                  </p:sub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3260725" y="685801"/>
            <a:ext cx="3473450" cy="1698625"/>
            <a:chOff x="1094" y="432"/>
            <a:chExt cx="2188" cy="1070"/>
          </a:xfrm>
        </p:grpSpPr>
        <p:sp>
          <p:nvSpPr>
            <p:cNvPr id="70684" name="Text Box 4"/>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0685" name="Text Box 5"/>
            <p:cNvSpPr txBox="1">
              <a:spLocks noChangeArrowheads="1"/>
            </p:cNvSpPr>
            <p:nvPr/>
          </p:nvSpPr>
          <p:spPr bwMode="auto">
            <a:xfrm>
              <a:off x="2198" y="117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70686" name="Text Box 8"/>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0687" name="Text Box 9"/>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0688" name="Line 10"/>
            <p:cNvSpPr>
              <a:spLocks noChangeShapeType="1"/>
            </p:cNvSpPr>
            <p:nvPr/>
          </p:nvSpPr>
          <p:spPr bwMode="auto">
            <a:xfrm flipV="1">
              <a:off x="1584" y="768"/>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89" name="Line 11"/>
            <p:cNvSpPr>
              <a:spLocks noChangeShapeType="1"/>
            </p:cNvSpPr>
            <p:nvPr/>
          </p:nvSpPr>
          <p:spPr bwMode="auto">
            <a:xfrm flipV="1">
              <a:off x="1584" y="720"/>
              <a:ext cx="384"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0" name="Line 12"/>
            <p:cNvSpPr>
              <a:spLocks noChangeShapeType="1"/>
            </p:cNvSpPr>
            <p:nvPr/>
          </p:nvSpPr>
          <p:spPr bwMode="auto">
            <a:xfrm flipV="1">
              <a:off x="1968" y="432"/>
              <a:ext cx="432"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1" name="Line 13"/>
            <p:cNvSpPr>
              <a:spLocks noChangeShapeType="1"/>
            </p:cNvSpPr>
            <p:nvPr/>
          </p:nvSpPr>
          <p:spPr bwMode="auto">
            <a:xfrm>
              <a:off x="2400" y="432"/>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2" name="Line 14"/>
            <p:cNvSpPr>
              <a:spLocks noChangeShapeType="1"/>
            </p:cNvSpPr>
            <p:nvPr/>
          </p:nvSpPr>
          <p:spPr bwMode="auto">
            <a:xfrm>
              <a:off x="196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3" name="Line 15"/>
            <p:cNvSpPr>
              <a:spLocks noChangeShapeType="1"/>
            </p:cNvSpPr>
            <p:nvPr/>
          </p:nvSpPr>
          <p:spPr bwMode="auto">
            <a:xfrm>
              <a:off x="2112" y="1104"/>
              <a:ext cx="144"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4" name="Line 16"/>
            <p:cNvSpPr>
              <a:spLocks noChangeShapeType="1"/>
            </p:cNvSpPr>
            <p:nvPr/>
          </p:nvSpPr>
          <p:spPr bwMode="auto">
            <a:xfrm>
              <a:off x="2736" y="62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5" name="Line 17"/>
            <p:cNvSpPr>
              <a:spLocks noChangeShapeType="1"/>
            </p:cNvSpPr>
            <p:nvPr/>
          </p:nvSpPr>
          <p:spPr bwMode="auto">
            <a:xfrm flipH="1">
              <a:off x="1296" y="1152"/>
              <a:ext cx="24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96" name="Text Box 18"/>
            <p:cNvSpPr txBox="1">
              <a:spLocks noChangeArrowheads="1"/>
            </p:cNvSpPr>
            <p:nvPr/>
          </p:nvSpPr>
          <p:spPr bwMode="auto">
            <a:xfrm>
              <a:off x="1094" y="1271"/>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70697" name="Text Box 19"/>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grpSp>
      <p:grpSp>
        <p:nvGrpSpPr>
          <p:cNvPr id="3" name="Group 26"/>
          <p:cNvGrpSpPr>
            <a:grpSpLocks/>
          </p:cNvGrpSpPr>
          <p:nvPr/>
        </p:nvGrpSpPr>
        <p:grpSpPr bwMode="auto">
          <a:xfrm>
            <a:off x="4724400" y="1524000"/>
            <a:ext cx="914400" cy="1295400"/>
            <a:chOff x="528" y="1728"/>
            <a:chExt cx="576" cy="816"/>
          </a:xfrm>
        </p:grpSpPr>
        <p:sp>
          <p:nvSpPr>
            <p:cNvPr id="70679" name="Line 20"/>
            <p:cNvSpPr>
              <a:spLocks noChangeShapeType="1"/>
            </p:cNvSpPr>
            <p:nvPr/>
          </p:nvSpPr>
          <p:spPr bwMode="auto">
            <a:xfrm flipV="1">
              <a:off x="528" y="2304"/>
              <a:ext cx="33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80" name="Line 21"/>
            <p:cNvSpPr>
              <a:spLocks noChangeShapeType="1"/>
            </p:cNvSpPr>
            <p:nvPr/>
          </p:nvSpPr>
          <p:spPr bwMode="auto">
            <a:xfrm>
              <a:off x="864" y="2304"/>
              <a:ext cx="24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81" name="Line 22"/>
            <p:cNvSpPr>
              <a:spLocks noChangeShapeType="1"/>
            </p:cNvSpPr>
            <p:nvPr/>
          </p:nvSpPr>
          <p:spPr bwMode="auto">
            <a:xfrm flipV="1">
              <a:off x="864" y="1968"/>
              <a:ext cx="48" cy="33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82" name="Line 23"/>
            <p:cNvSpPr>
              <a:spLocks noChangeShapeType="1"/>
            </p:cNvSpPr>
            <p:nvPr/>
          </p:nvSpPr>
          <p:spPr bwMode="auto">
            <a:xfrm flipV="1">
              <a:off x="912" y="1968"/>
              <a:ext cx="48" cy="33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83" name="Text Box 24"/>
            <p:cNvSpPr txBox="1">
              <a:spLocks noChangeArrowheads="1"/>
            </p:cNvSpPr>
            <p:nvPr/>
          </p:nvSpPr>
          <p:spPr bwMode="auto">
            <a:xfrm>
              <a:off x="816" y="1728"/>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grpSp>
      <p:grpSp>
        <p:nvGrpSpPr>
          <p:cNvPr id="4" name="Group 28"/>
          <p:cNvGrpSpPr>
            <a:grpSpLocks/>
          </p:cNvGrpSpPr>
          <p:nvPr/>
        </p:nvGrpSpPr>
        <p:grpSpPr bwMode="auto">
          <a:xfrm>
            <a:off x="2819401" y="685800"/>
            <a:ext cx="3914775" cy="1600200"/>
            <a:chOff x="816" y="432"/>
            <a:chExt cx="2466" cy="1008"/>
          </a:xfrm>
        </p:grpSpPr>
        <p:sp>
          <p:nvSpPr>
            <p:cNvPr id="70664" name="Text Box 29"/>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0665" name="Text Box 30"/>
            <p:cNvSpPr txBox="1">
              <a:spLocks noChangeArrowheads="1"/>
            </p:cNvSpPr>
            <p:nvPr/>
          </p:nvSpPr>
          <p:spPr bwMode="auto">
            <a:xfrm>
              <a:off x="816" y="1056"/>
              <a:ext cx="38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r>
                <a:rPr lang="en-US" baseline="-25000"/>
                <a:t>2</a:t>
              </a:r>
              <a:r>
                <a:rPr lang="en-US"/>
                <a:t>O</a:t>
              </a:r>
            </a:p>
          </p:txBody>
        </p:sp>
        <p:sp>
          <p:nvSpPr>
            <p:cNvPr id="70666" name="Text Box 31"/>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0667" name="Text Box 32"/>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0668" name="Line 33"/>
            <p:cNvSpPr>
              <a:spLocks noChangeShapeType="1"/>
            </p:cNvSpPr>
            <p:nvPr/>
          </p:nvSpPr>
          <p:spPr bwMode="auto">
            <a:xfrm flipV="1">
              <a:off x="1584" y="768"/>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69" name="Line 34"/>
            <p:cNvSpPr>
              <a:spLocks noChangeShapeType="1"/>
            </p:cNvSpPr>
            <p:nvPr/>
          </p:nvSpPr>
          <p:spPr bwMode="auto">
            <a:xfrm flipV="1">
              <a:off x="1584" y="720"/>
              <a:ext cx="384"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0" name="Line 35"/>
            <p:cNvSpPr>
              <a:spLocks noChangeShapeType="1"/>
            </p:cNvSpPr>
            <p:nvPr/>
          </p:nvSpPr>
          <p:spPr bwMode="auto">
            <a:xfrm flipV="1">
              <a:off x="1968" y="432"/>
              <a:ext cx="432"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1" name="Line 36"/>
            <p:cNvSpPr>
              <a:spLocks noChangeShapeType="1"/>
            </p:cNvSpPr>
            <p:nvPr/>
          </p:nvSpPr>
          <p:spPr bwMode="auto">
            <a:xfrm>
              <a:off x="2400" y="432"/>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2" name="Line 37"/>
            <p:cNvSpPr>
              <a:spLocks noChangeShapeType="1"/>
            </p:cNvSpPr>
            <p:nvPr/>
          </p:nvSpPr>
          <p:spPr bwMode="auto">
            <a:xfrm>
              <a:off x="196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3" name="Line 38"/>
            <p:cNvSpPr>
              <a:spLocks noChangeShapeType="1"/>
            </p:cNvSpPr>
            <p:nvPr/>
          </p:nvSpPr>
          <p:spPr bwMode="auto">
            <a:xfrm>
              <a:off x="1632" y="1200"/>
              <a:ext cx="144"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4" name="Line 39"/>
            <p:cNvSpPr>
              <a:spLocks noChangeShapeType="1"/>
            </p:cNvSpPr>
            <p:nvPr/>
          </p:nvSpPr>
          <p:spPr bwMode="auto">
            <a:xfrm>
              <a:off x="2736" y="62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5" name="Line 40"/>
            <p:cNvSpPr>
              <a:spLocks noChangeShapeType="1"/>
            </p:cNvSpPr>
            <p:nvPr/>
          </p:nvSpPr>
          <p:spPr bwMode="auto">
            <a:xfrm flipH="1">
              <a:off x="1776" y="1104"/>
              <a:ext cx="24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6" name="Text Box 41"/>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70677" name="Line 42"/>
            <p:cNvSpPr>
              <a:spLocks noChangeShapeType="1"/>
            </p:cNvSpPr>
            <p:nvPr/>
          </p:nvSpPr>
          <p:spPr bwMode="auto">
            <a:xfrm flipH="1">
              <a:off x="1584" y="1296"/>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678" name="Line 43"/>
            <p:cNvSpPr>
              <a:spLocks noChangeShapeType="1"/>
            </p:cNvSpPr>
            <p:nvPr/>
          </p:nvSpPr>
          <p:spPr bwMode="auto">
            <a:xfrm>
              <a:off x="1776" y="1296"/>
              <a:ext cx="28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42" name="Picture 5" descr="DSC_913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4267200"/>
            <a:ext cx="15128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 Box 6"/>
          <p:cNvSpPr txBox="1">
            <a:spLocks noChangeArrowheads="1"/>
          </p:cNvSpPr>
          <p:nvPr/>
        </p:nvSpPr>
        <p:spPr bwMode="auto">
          <a:xfrm>
            <a:off x="3810001" y="6158498"/>
            <a:ext cx="12089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t>Ed Cannon</a:t>
            </a:r>
          </a:p>
        </p:txBody>
      </p:sp>
    </p:spTree>
    <p:extLst>
      <p:ext uri="{BB962C8B-B14F-4D97-AF65-F5344CB8AC3E}">
        <p14:creationId xmlns:p14="http://schemas.microsoft.com/office/powerpoint/2010/main" val="3227075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8712" y="3145536"/>
            <a:ext cx="3041762" cy="3392402"/>
          </a:xfrm>
          <a:prstGeom prst="rect">
            <a:avLst/>
          </a:prstGeom>
          <a:ln w="57150">
            <a:solidFill>
              <a:srgbClr val="0000FF"/>
            </a:solidFill>
          </a:ln>
        </p:spPr>
      </p:pic>
      <p:grpSp>
        <p:nvGrpSpPr>
          <p:cNvPr id="3" name="Group 2"/>
          <p:cNvGrpSpPr/>
          <p:nvPr/>
        </p:nvGrpSpPr>
        <p:grpSpPr>
          <a:xfrm>
            <a:off x="3637200" y="3450260"/>
            <a:ext cx="1307592" cy="392327"/>
            <a:chOff x="7525512" y="2386584"/>
            <a:chExt cx="1307592" cy="392327"/>
          </a:xfrm>
        </p:grpSpPr>
        <p:sp>
          <p:nvSpPr>
            <p:cNvPr id="4" name="Rectangle 3"/>
            <p:cNvSpPr/>
            <p:nvPr/>
          </p:nvSpPr>
          <p:spPr>
            <a:xfrm>
              <a:off x="7525512" y="2386584"/>
              <a:ext cx="1307592" cy="3923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5804" y="2418588"/>
              <a:ext cx="1207008" cy="328319"/>
            </a:xfrm>
            <a:prstGeom prst="rect">
              <a:avLst/>
            </a:prstGeom>
          </p:spPr>
        </p:pic>
      </p:grpSp>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7000"/>
                    </a14:imgEffect>
                  </a14:imgLayer>
                </a14:imgProps>
              </a:ext>
              <a:ext uri="{28A0092B-C50C-407E-A947-70E740481C1C}">
                <a14:useLocalDpi xmlns:a14="http://schemas.microsoft.com/office/drawing/2010/main"/>
              </a:ext>
            </a:extLst>
          </a:blip>
          <a:stretch>
            <a:fillRect/>
          </a:stretch>
        </p:blipFill>
        <p:spPr>
          <a:xfrm>
            <a:off x="7010669" y="3145538"/>
            <a:ext cx="2004166" cy="2672221"/>
          </a:xfrm>
          <a:prstGeom prst="rect">
            <a:avLst/>
          </a:prstGeom>
          <a:ln w="28575">
            <a:solidFill>
              <a:schemeClr val="tx1"/>
            </a:solidFill>
          </a:ln>
        </p:spPr>
      </p:pic>
      <p:sp>
        <p:nvSpPr>
          <p:cNvPr id="7" name="TextBox 6"/>
          <p:cNvSpPr txBox="1"/>
          <p:nvPr/>
        </p:nvSpPr>
        <p:spPr>
          <a:xfrm>
            <a:off x="6617352" y="5817757"/>
            <a:ext cx="2642518" cy="707886"/>
          </a:xfrm>
          <a:prstGeom prst="rect">
            <a:avLst/>
          </a:prstGeom>
          <a:noFill/>
        </p:spPr>
        <p:txBody>
          <a:bodyPr wrap="none" rtlCol="0">
            <a:spAutoFit/>
          </a:bodyPr>
          <a:lstStyle/>
          <a:p>
            <a:pPr algn="ctr"/>
            <a:r>
              <a:rPr lang="en-US" sz="2000" b="1" dirty="0"/>
              <a:t>100 Research Drive</a:t>
            </a:r>
          </a:p>
          <a:p>
            <a:pPr algn="ctr"/>
            <a:r>
              <a:rPr lang="en-US" sz="2000" b="1" dirty="0"/>
              <a:t>Wilmington, MA 01887</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9575" y="502302"/>
            <a:ext cx="5054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3768583" y="2708324"/>
            <a:ext cx="158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dirty="0"/>
              <a:t>John Warner</a:t>
            </a:r>
          </a:p>
        </p:txBody>
      </p:sp>
      <p:sp>
        <p:nvSpPr>
          <p:cNvPr id="10" name="TextBox 9"/>
          <p:cNvSpPr txBox="1">
            <a:spLocks noChangeArrowheads="1"/>
          </p:cNvSpPr>
          <p:nvPr/>
        </p:nvSpPr>
        <p:spPr bwMode="auto">
          <a:xfrm>
            <a:off x="5254252" y="2723760"/>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dirty="0"/>
              <a:t>Amy Cannon</a:t>
            </a:r>
          </a:p>
        </p:txBody>
      </p:sp>
      <p:pic>
        <p:nvPicPr>
          <p:cNvPr id="11"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886575" y="767765"/>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7038975" y="2720387"/>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a:t>Jim Babcock</a:t>
            </a:r>
          </a:p>
        </p:txBody>
      </p:sp>
      <p:sp>
        <p:nvSpPr>
          <p:cNvPr id="13" name="TextBox 8"/>
          <p:cNvSpPr txBox="1">
            <a:spLocks noChangeArrowheads="1"/>
          </p:cNvSpPr>
          <p:nvPr/>
        </p:nvSpPr>
        <p:spPr bwMode="auto">
          <a:xfrm>
            <a:off x="8680453" y="2720387"/>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b="1"/>
              <a:t>Joe Pont, CEO</a:t>
            </a:r>
          </a:p>
        </p:txBody>
      </p:sp>
      <p:pic>
        <p:nvPicPr>
          <p:cNvPr id="15"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807453" y="574087"/>
            <a:ext cx="14319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79068" y="3855172"/>
            <a:ext cx="1216848" cy="359217"/>
          </a:xfrm>
          <a:prstGeom prst="rect">
            <a:avLst/>
          </a:prstGeom>
        </p:spPr>
      </p:pic>
      <p:sp>
        <p:nvSpPr>
          <p:cNvPr id="17" name="TextBox 16"/>
          <p:cNvSpPr txBox="1"/>
          <p:nvPr/>
        </p:nvSpPr>
        <p:spPr>
          <a:xfrm>
            <a:off x="1524003" y="3"/>
            <a:ext cx="1890261" cy="461665"/>
          </a:xfrm>
          <a:prstGeom prst="rect">
            <a:avLst/>
          </a:prstGeom>
          <a:solidFill>
            <a:srgbClr val="FFFFFF"/>
          </a:solidFill>
        </p:spPr>
        <p:txBody>
          <a:bodyPr wrap="none" rtlCol="0">
            <a:spAutoFit/>
          </a:bodyPr>
          <a:lstStyle/>
          <a:p>
            <a:r>
              <a:rPr lang="en-US" sz="2400" b="1" dirty="0"/>
              <a:t>WBI - 2007 -&gt;</a:t>
            </a:r>
          </a:p>
        </p:txBody>
      </p:sp>
    </p:spTree>
    <p:extLst>
      <p:ext uri="{BB962C8B-B14F-4D97-AF65-F5344CB8AC3E}">
        <p14:creationId xmlns:p14="http://schemas.microsoft.com/office/powerpoint/2010/main" val="419110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4251325" y="2855913"/>
            <a:ext cx="717550" cy="747712"/>
            <a:chOff x="1718" y="1799"/>
            <a:chExt cx="452" cy="471"/>
          </a:xfrm>
        </p:grpSpPr>
        <p:sp>
          <p:nvSpPr>
            <p:cNvPr id="71716" name="Text Box 25"/>
            <p:cNvSpPr txBox="1">
              <a:spLocks noChangeArrowheads="1"/>
            </p:cNvSpPr>
            <p:nvPr/>
          </p:nvSpPr>
          <p:spPr bwMode="auto">
            <a:xfrm>
              <a:off x="1718" y="1799"/>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R</a:t>
              </a:r>
            </a:p>
          </p:txBody>
        </p:sp>
        <p:grpSp>
          <p:nvGrpSpPr>
            <p:cNvPr id="71717" name="Group 26"/>
            <p:cNvGrpSpPr>
              <a:grpSpLocks/>
            </p:cNvGrpSpPr>
            <p:nvPr/>
          </p:nvGrpSpPr>
          <p:grpSpPr bwMode="auto">
            <a:xfrm>
              <a:off x="1920" y="1968"/>
              <a:ext cx="250" cy="302"/>
              <a:chOff x="1920" y="1968"/>
              <a:chExt cx="250" cy="302"/>
            </a:xfrm>
          </p:grpSpPr>
          <p:sp>
            <p:nvSpPr>
              <p:cNvPr id="71718" name="Text Box 27"/>
              <p:cNvSpPr txBox="1">
                <a:spLocks noChangeArrowheads="1"/>
              </p:cNvSpPr>
              <p:nvPr/>
            </p:nvSpPr>
            <p:spPr bwMode="auto">
              <a:xfrm>
                <a:off x="1958" y="2039"/>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X</a:t>
                </a:r>
              </a:p>
            </p:txBody>
          </p:sp>
          <p:sp>
            <p:nvSpPr>
              <p:cNvPr id="71719" name="Line 28"/>
              <p:cNvSpPr>
                <a:spLocks noChangeShapeType="1"/>
              </p:cNvSpPr>
              <p:nvPr/>
            </p:nvSpPr>
            <p:spPr bwMode="auto">
              <a:xfrm>
                <a:off x="1920" y="1968"/>
                <a:ext cx="96"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grpSp>
        <p:nvGrpSpPr>
          <p:cNvPr id="4" name="Group 63"/>
          <p:cNvGrpSpPr>
            <a:grpSpLocks/>
          </p:cNvGrpSpPr>
          <p:nvPr/>
        </p:nvGrpSpPr>
        <p:grpSpPr bwMode="auto">
          <a:xfrm>
            <a:off x="3870325" y="685800"/>
            <a:ext cx="2863850" cy="1600200"/>
            <a:chOff x="1478" y="432"/>
            <a:chExt cx="1804" cy="1008"/>
          </a:xfrm>
        </p:grpSpPr>
        <p:sp>
          <p:nvSpPr>
            <p:cNvPr id="71702" name="Text Box 48"/>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1703" name="Text Box 50"/>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1704" name="Text Box 51"/>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1705" name="Line 52"/>
            <p:cNvSpPr>
              <a:spLocks noChangeShapeType="1"/>
            </p:cNvSpPr>
            <p:nvPr/>
          </p:nvSpPr>
          <p:spPr bwMode="auto">
            <a:xfrm flipV="1">
              <a:off x="1584" y="768"/>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6" name="Line 53"/>
            <p:cNvSpPr>
              <a:spLocks noChangeShapeType="1"/>
            </p:cNvSpPr>
            <p:nvPr/>
          </p:nvSpPr>
          <p:spPr bwMode="auto">
            <a:xfrm flipV="1">
              <a:off x="1584" y="720"/>
              <a:ext cx="384"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7" name="Line 54"/>
            <p:cNvSpPr>
              <a:spLocks noChangeShapeType="1"/>
            </p:cNvSpPr>
            <p:nvPr/>
          </p:nvSpPr>
          <p:spPr bwMode="auto">
            <a:xfrm flipV="1">
              <a:off x="1968" y="432"/>
              <a:ext cx="432"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8" name="Line 55"/>
            <p:cNvSpPr>
              <a:spLocks noChangeShapeType="1"/>
            </p:cNvSpPr>
            <p:nvPr/>
          </p:nvSpPr>
          <p:spPr bwMode="auto">
            <a:xfrm>
              <a:off x="2400" y="432"/>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9" name="Line 56"/>
            <p:cNvSpPr>
              <a:spLocks noChangeShapeType="1"/>
            </p:cNvSpPr>
            <p:nvPr/>
          </p:nvSpPr>
          <p:spPr bwMode="auto">
            <a:xfrm>
              <a:off x="196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0" name="Line 57"/>
            <p:cNvSpPr>
              <a:spLocks noChangeShapeType="1"/>
            </p:cNvSpPr>
            <p:nvPr/>
          </p:nvSpPr>
          <p:spPr bwMode="auto">
            <a:xfrm>
              <a:off x="1632" y="1200"/>
              <a:ext cx="144"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1" name="Line 58"/>
            <p:cNvSpPr>
              <a:spLocks noChangeShapeType="1"/>
            </p:cNvSpPr>
            <p:nvPr/>
          </p:nvSpPr>
          <p:spPr bwMode="auto">
            <a:xfrm>
              <a:off x="2736" y="624"/>
              <a:ext cx="2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2" name="Line 59"/>
            <p:cNvSpPr>
              <a:spLocks noChangeShapeType="1"/>
            </p:cNvSpPr>
            <p:nvPr/>
          </p:nvSpPr>
          <p:spPr bwMode="auto">
            <a:xfrm flipH="1">
              <a:off x="1776" y="1104"/>
              <a:ext cx="24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3" name="Text Box 60"/>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71714" name="Line 61"/>
            <p:cNvSpPr>
              <a:spLocks noChangeShapeType="1"/>
            </p:cNvSpPr>
            <p:nvPr/>
          </p:nvSpPr>
          <p:spPr bwMode="auto">
            <a:xfrm flipH="1">
              <a:off x="1584" y="1296"/>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5" name="Line 62"/>
            <p:cNvSpPr>
              <a:spLocks noChangeShapeType="1"/>
            </p:cNvSpPr>
            <p:nvPr/>
          </p:nvSpPr>
          <p:spPr bwMode="auto">
            <a:xfrm>
              <a:off x="1776" y="1296"/>
              <a:ext cx="28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 name="Group 64"/>
          <p:cNvGrpSpPr>
            <a:grpSpLocks/>
          </p:cNvGrpSpPr>
          <p:nvPr/>
        </p:nvGrpSpPr>
        <p:grpSpPr bwMode="auto">
          <a:xfrm>
            <a:off x="3870325" y="685800"/>
            <a:ext cx="2927350" cy="1600200"/>
            <a:chOff x="1478" y="432"/>
            <a:chExt cx="1844" cy="1008"/>
          </a:xfrm>
        </p:grpSpPr>
        <p:sp>
          <p:nvSpPr>
            <p:cNvPr id="71685" name="Text Box 65"/>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1686" name="Text Box 66"/>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1687" name="Text Box 67"/>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O</a:t>
              </a:r>
            </a:p>
          </p:txBody>
        </p:sp>
        <p:sp>
          <p:nvSpPr>
            <p:cNvPr id="71688" name="Line 68"/>
            <p:cNvSpPr>
              <a:spLocks noChangeShapeType="1"/>
            </p:cNvSpPr>
            <p:nvPr/>
          </p:nvSpPr>
          <p:spPr bwMode="auto">
            <a:xfrm flipV="1">
              <a:off x="1584" y="768"/>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89" name="Line 69"/>
            <p:cNvSpPr>
              <a:spLocks noChangeShapeType="1"/>
            </p:cNvSpPr>
            <p:nvPr/>
          </p:nvSpPr>
          <p:spPr bwMode="auto">
            <a:xfrm flipV="1">
              <a:off x="1584" y="720"/>
              <a:ext cx="384" cy="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0" name="Line 70"/>
            <p:cNvSpPr>
              <a:spLocks noChangeShapeType="1"/>
            </p:cNvSpPr>
            <p:nvPr/>
          </p:nvSpPr>
          <p:spPr bwMode="auto">
            <a:xfrm flipV="1">
              <a:off x="1968" y="432"/>
              <a:ext cx="432" cy="2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1" name="Line 71"/>
            <p:cNvSpPr>
              <a:spLocks noChangeShapeType="1"/>
            </p:cNvSpPr>
            <p:nvPr/>
          </p:nvSpPr>
          <p:spPr bwMode="auto">
            <a:xfrm>
              <a:off x="2400" y="432"/>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2" name="Line 72"/>
            <p:cNvSpPr>
              <a:spLocks noChangeShapeType="1"/>
            </p:cNvSpPr>
            <p:nvPr/>
          </p:nvSpPr>
          <p:spPr bwMode="auto">
            <a:xfrm>
              <a:off x="196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3" name="Line 73"/>
            <p:cNvSpPr>
              <a:spLocks noChangeShapeType="1"/>
            </p:cNvSpPr>
            <p:nvPr/>
          </p:nvSpPr>
          <p:spPr bwMode="auto">
            <a:xfrm>
              <a:off x="1632" y="1200"/>
              <a:ext cx="144" cy="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4" name="Line 74"/>
            <p:cNvSpPr>
              <a:spLocks noChangeShapeType="1"/>
            </p:cNvSpPr>
            <p:nvPr/>
          </p:nvSpPr>
          <p:spPr bwMode="auto">
            <a:xfrm>
              <a:off x="2688" y="720"/>
              <a:ext cx="48"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5" name="Line 75"/>
            <p:cNvSpPr>
              <a:spLocks noChangeShapeType="1"/>
            </p:cNvSpPr>
            <p:nvPr/>
          </p:nvSpPr>
          <p:spPr bwMode="auto">
            <a:xfrm flipH="1">
              <a:off x="1776" y="1104"/>
              <a:ext cx="240" cy="19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6" name="Text Box 76"/>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H</a:t>
              </a:r>
            </a:p>
          </p:txBody>
        </p:sp>
        <p:sp>
          <p:nvSpPr>
            <p:cNvPr id="71697" name="Line 77"/>
            <p:cNvSpPr>
              <a:spLocks noChangeShapeType="1"/>
            </p:cNvSpPr>
            <p:nvPr/>
          </p:nvSpPr>
          <p:spPr bwMode="auto">
            <a:xfrm flipH="1">
              <a:off x="1584" y="1296"/>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8" name="Line 78"/>
            <p:cNvSpPr>
              <a:spLocks noChangeShapeType="1"/>
            </p:cNvSpPr>
            <p:nvPr/>
          </p:nvSpPr>
          <p:spPr bwMode="auto">
            <a:xfrm>
              <a:off x="1776" y="1296"/>
              <a:ext cx="28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9" name="Line 79"/>
            <p:cNvSpPr>
              <a:spLocks noChangeShapeType="1"/>
            </p:cNvSpPr>
            <p:nvPr/>
          </p:nvSpPr>
          <p:spPr bwMode="auto">
            <a:xfrm>
              <a:off x="3168" y="672"/>
              <a:ext cx="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0" name="Text Box 80"/>
            <p:cNvSpPr txBox="1">
              <a:spLocks noChangeArrowheads="1"/>
            </p:cNvSpPr>
            <p:nvPr/>
          </p:nvSpPr>
          <p:spPr bwMode="auto">
            <a:xfrm>
              <a:off x="2678" y="887"/>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R</a:t>
              </a:r>
            </a:p>
          </p:txBody>
        </p:sp>
        <p:sp>
          <p:nvSpPr>
            <p:cNvPr id="71701" name="Text Box 81"/>
            <p:cNvSpPr txBox="1">
              <a:spLocks noChangeArrowheads="1"/>
            </p:cNvSpPr>
            <p:nvPr/>
          </p:nvSpPr>
          <p:spPr bwMode="auto">
            <a:xfrm>
              <a:off x="3110" y="887"/>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X</a:t>
              </a:r>
            </a:p>
          </p:txBody>
        </p:sp>
      </p:grpSp>
      <p:pic>
        <p:nvPicPr>
          <p:cNvPr id="40" name="Picture 5" descr="DSC_913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4267200"/>
            <a:ext cx="15128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 Box 6"/>
          <p:cNvSpPr txBox="1">
            <a:spLocks noChangeArrowheads="1"/>
          </p:cNvSpPr>
          <p:nvPr/>
        </p:nvSpPr>
        <p:spPr bwMode="auto">
          <a:xfrm>
            <a:off x="3810001" y="6158498"/>
            <a:ext cx="12089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t>Ed Cannon</a:t>
            </a:r>
          </a:p>
        </p:txBody>
      </p:sp>
    </p:spTree>
    <p:extLst>
      <p:ext uri="{BB962C8B-B14F-4D97-AF65-F5344CB8AC3E}">
        <p14:creationId xmlns:p14="http://schemas.microsoft.com/office/powerpoint/2010/main" val="482533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22222E-6 3.7037E-7 C 0.00972 -0.00694 0.01875 -0.01527 0.02847 -0.02222 C 0.05278 -0.03958 0.03386 -0.02222 0.04653 -0.03426 C 0.04948 -0.04097 0.05209 -0.04815 0.05556 -0.05463 C 0.06129 -0.06527 0.06042 -0.05648 0.06389 -0.06666 C 0.06841 -0.08009 0.07379 -0.09236 0.07847 -0.10555 C 0.07917 -0.1074 0.08125 -0.11643 0.08264 -0.11852 C 0.08542 -0.12245 0.08889 -0.12477 0.09167 -0.1287 C 0.10052 -0.1412 0.10764 -0.15648 0.11667 -0.16852 C 0.12084 -0.17407 0.12691 -0.17453 0.13195 -0.17777 C 0.13472 -0.18217 0.13716 -0.18727 0.14097 -0.18981 C 0.1441 -0.20208 0.14879 -0.18889 0.1375 -0.20833 C 0.14184 -0.22176 0.13646 -0.20926 0.14445 -0.21759 C 0.14757 -0.22083 0.15 -0.225 0.15278 -0.2287 C 0.15434 -0.23078 0.15625 -0.2331 0.15625 -0.23611 C 0.15625 -0.24143 0.15625 -0.24652 0.15625 -0.25185 " pathEditMode="relative" ptsTypes="fffffffffffffffA">
                                      <p:cBhvr>
                                        <p:cTn id="6"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what are you doing after the ga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609600"/>
            <a:ext cx="9144000" cy="693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7" name="Picture 5" descr="DSC_91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4267200"/>
            <a:ext cx="15128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8" name="Text Box 6"/>
          <p:cNvSpPr txBox="1">
            <a:spLocks noChangeArrowheads="1"/>
          </p:cNvSpPr>
          <p:nvPr/>
        </p:nvSpPr>
        <p:spPr bwMode="auto">
          <a:xfrm>
            <a:off x="3810001" y="6158498"/>
            <a:ext cx="12089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t>Ed Cannon</a:t>
            </a:r>
          </a:p>
        </p:txBody>
      </p:sp>
    </p:spTree>
    <p:extLst>
      <p:ext uri="{BB962C8B-B14F-4D97-AF65-F5344CB8AC3E}">
        <p14:creationId xmlns:p14="http://schemas.microsoft.com/office/powerpoint/2010/main" val="3943098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2" descr="what are you doing after the ga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609600"/>
            <a:ext cx="9144000" cy="693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1" name="Text Box 2"/>
          <p:cNvSpPr txBox="1">
            <a:spLocks noChangeArrowheads="1"/>
          </p:cNvSpPr>
          <p:nvPr/>
        </p:nvSpPr>
        <p:spPr bwMode="auto">
          <a:xfrm>
            <a:off x="4632325" y="3236913"/>
            <a:ext cx="3365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X</a:t>
            </a:r>
          </a:p>
        </p:txBody>
      </p:sp>
      <p:sp>
        <p:nvSpPr>
          <p:cNvPr id="73732" name="Text Box 3"/>
          <p:cNvSpPr txBox="1">
            <a:spLocks noChangeArrowheads="1"/>
          </p:cNvSpPr>
          <p:nvPr/>
        </p:nvSpPr>
        <p:spPr bwMode="auto">
          <a:xfrm>
            <a:off x="4251325" y="28559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R</a:t>
            </a:r>
          </a:p>
        </p:txBody>
      </p:sp>
      <p:grpSp>
        <p:nvGrpSpPr>
          <p:cNvPr id="2" name="Group 4"/>
          <p:cNvGrpSpPr>
            <a:grpSpLocks/>
          </p:cNvGrpSpPr>
          <p:nvPr/>
        </p:nvGrpSpPr>
        <p:grpSpPr bwMode="auto">
          <a:xfrm>
            <a:off x="3260725" y="685801"/>
            <a:ext cx="3473450" cy="1698625"/>
            <a:chOff x="1094" y="432"/>
            <a:chExt cx="2188" cy="1070"/>
          </a:xfrm>
        </p:grpSpPr>
        <p:sp>
          <p:nvSpPr>
            <p:cNvPr id="73757" name="Text Box 5"/>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3758" name="Text Box 6"/>
            <p:cNvSpPr txBox="1">
              <a:spLocks noChangeArrowheads="1"/>
            </p:cNvSpPr>
            <p:nvPr/>
          </p:nvSpPr>
          <p:spPr bwMode="auto">
            <a:xfrm>
              <a:off x="2198" y="117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p>
          </p:txBody>
        </p:sp>
        <p:sp>
          <p:nvSpPr>
            <p:cNvPr id="73759" name="Text Box 7"/>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3760" name="Text Box 8"/>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3761" name="Line 9"/>
            <p:cNvSpPr>
              <a:spLocks noChangeShapeType="1"/>
            </p:cNvSpPr>
            <p:nvPr/>
          </p:nvSpPr>
          <p:spPr bwMode="auto">
            <a:xfrm flipV="1">
              <a:off x="1584" y="768"/>
              <a:ext cx="0"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2" name="Line 10"/>
            <p:cNvSpPr>
              <a:spLocks noChangeShapeType="1"/>
            </p:cNvSpPr>
            <p:nvPr/>
          </p:nvSpPr>
          <p:spPr bwMode="auto">
            <a:xfrm flipV="1">
              <a:off x="1584" y="720"/>
              <a:ext cx="384" cy="4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3" name="Line 11"/>
            <p:cNvSpPr>
              <a:spLocks noChangeShapeType="1"/>
            </p:cNvSpPr>
            <p:nvPr/>
          </p:nvSpPr>
          <p:spPr bwMode="auto">
            <a:xfrm flipV="1">
              <a:off x="1968" y="432"/>
              <a:ext cx="432" cy="28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4" name="Line 12"/>
            <p:cNvSpPr>
              <a:spLocks noChangeShapeType="1"/>
            </p:cNvSpPr>
            <p:nvPr/>
          </p:nvSpPr>
          <p:spPr bwMode="auto">
            <a:xfrm>
              <a:off x="2400" y="432"/>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5" name="Line 13"/>
            <p:cNvSpPr>
              <a:spLocks noChangeShapeType="1"/>
            </p:cNvSpPr>
            <p:nvPr/>
          </p:nvSpPr>
          <p:spPr bwMode="auto">
            <a:xfrm>
              <a:off x="1968" y="720"/>
              <a:ext cx="48"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6" name="Line 14"/>
            <p:cNvSpPr>
              <a:spLocks noChangeShapeType="1"/>
            </p:cNvSpPr>
            <p:nvPr/>
          </p:nvSpPr>
          <p:spPr bwMode="auto">
            <a:xfrm>
              <a:off x="2112" y="1104"/>
              <a:ext cx="144" cy="9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7" name="Line 15"/>
            <p:cNvSpPr>
              <a:spLocks noChangeShapeType="1"/>
            </p:cNvSpPr>
            <p:nvPr/>
          </p:nvSpPr>
          <p:spPr bwMode="auto">
            <a:xfrm>
              <a:off x="2736" y="624"/>
              <a:ext cx="288"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8" name="Line 16"/>
            <p:cNvSpPr>
              <a:spLocks noChangeShapeType="1"/>
            </p:cNvSpPr>
            <p:nvPr/>
          </p:nvSpPr>
          <p:spPr bwMode="auto">
            <a:xfrm flipH="1">
              <a:off x="1296" y="1152"/>
              <a:ext cx="240" cy="192"/>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69" name="Text Box 17"/>
            <p:cNvSpPr txBox="1">
              <a:spLocks noChangeArrowheads="1"/>
            </p:cNvSpPr>
            <p:nvPr/>
          </p:nvSpPr>
          <p:spPr bwMode="auto">
            <a:xfrm>
              <a:off x="1094" y="1271"/>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p>
          </p:txBody>
        </p:sp>
        <p:sp>
          <p:nvSpPr>
            <p:cNvPr id="73770" name="Text Box 18"/>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p>
          </p:txBody>
        </p:sp>
      </p:grpSp>
      <p:grpSp>
        <p:nvGrpSpPr>
          <p:cNvPr id="3" name="Group 19"/>
          <p:cNvGrpSpPr>
            <a:grpSpLocks/>
          </p:cNvGrpSpPr>
          <p:nvPr/>
        </p:nvGrpSpPr>
        <p:grpSpPr bwMode="auto">
          <a:xfrm>
            <a:off x="4724400" y="1524000"/>
            <a:ext cx="914400" cy="1295400"/>
            <a:chOff x="528" y="1728"/>
            <a:chExt cx="576" cy="816"/>
          </a:xfrm>
        </p:grpSpPr>
        <p:sp>
          <p:nvSpPr>
            <p:cNvPr id="73752" name="Line 20"/>
            <p:cNvSpPr>
              <a:spLocks noChangeShapeType="1"/>
            </p:cNvSpPr>
            <p:nvPr/>
          </p:nvSpPr>
          <p:spPr bwMode="auto">
            <a:xfrm flipV="1">
              <a:off x="528" y="2304"/>
              <a:ext cx="336"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3" name="Line 21"/>
            <p:cNvSpPr>
              <a:spLocks noChangeShapeType="1"/>
            </p:cNvSpPr>
            <p:nvPr/>
          </p:nvSpPr>
          <p:spPr bwMode="auto">
            <a:xfrm>
              <a:off x="864" y="2304"/>
              <a:ext cx="240"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4" name="Line 22"/>
            <p:cNvSpPr>
              <a:spLocks noChangeShapeType="1"/>
            </p:cNvSpPr>
            <p:nvPr/>
          </p:nvSpPr>
          <p:spPr bwMode="auto">
            <a:xfrm flipV="1">
              <a:off x="864" y="1968"/>
              <a:ext cx="48" cy="33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5" name="Line 23"/>
            <p:cNvSpPr>
              <a:spLocks noChangeShapeType="1"/>
            </p:cNvSpPr>
            <p:nvPr/>
          </p:nvSpPr>
          <p:spPr bwMode="auto">
            <a:xfrm flipV="1">
              <a:off x="912" y="1968"/>
              <a:ext cx="48" cy="33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6" name="Text Box 24"/>
            <p:cNvSpPr txBox="1">
              <a:spLocks noChangeArrowheads="1"/>
            </p:cNvSpPr>
            <p:nvPr/>
          </p:nvSpPr>
          <p:spPr bwMode="auto">
            <a:xfrm>
              <a:off x="816" y="1728"/>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grpSp>
      <p:sp>
        <p:nvSpPr>
          <p:cNvPr id="73735" name="Line 25"/>
          <p:cNvSpPr>
            <a:spLocks noChangeShapeType="1"/>
          </p:cNvSpPr>
          <p:nvPr/>
        </p:nvSpPr>
        <p:spPr bwMode="auto">
          <a:xfrm>
            <a:off x="4572000" y="3124200"/>
            <a:ext cx="152400" cy="152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4" name="Group 26"/>
          <p:cNvGrpSpPr>
            <a:grpSpLocks/>
          </p:cNvGrpSpPr>
          <p:nvPr/>
        </p:nvGrpSpPr>
        <p:grpSpPr bwMode="auto">
          <a:xfrm>
            <a:off x="2819401" y="685800"/>
            <a:ext cx="3914775" cy="1600200"/>
            <a:chOff x="816" y="432"/>
            <a:chExt cx="2466" cy="1008"/>
          </a:xfrm>
        </p:grpSpPr>
        <p:sp>
          <p:nvSpPr>
            <p:cNvPr id="73737" name="Text Box 27"/>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3738" name="Text Box 28"/>
            <p:cNvSpPr txBox="1">
              <a:spLocks noChangeArrowheads="1"/>
            </p:cNvSpPr>
            <p:nvPr/>
          </p:nvSpPr>
          <p:spPr bwMode="auto">
            <a:xfrm>
              <a:off x="816" y="1056"/>
              <a:ext cx="38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r>
                <a:rPr lang="en-US" baseline="-25000">
                  <a:solidFill>
                    <a:srgbClr val="FF0000"/>
                  </a:solidFill>
                </a:rPr>
                <a:t>2</a:t>
              </a:r>
              <a:r>
                <a:rPr lang="en-US">
                  <a:solidFill>
                    <a:srgbClr val="FF0000"/>
                  </a:solidFill>
                </a:rPr>
                <a:t>O</a:t>
              </a:r>
            </a:p>
          </p:txBody>
        </p:sp>
        <p:sp>
          <p:nvSpPr>
            <p:cNvPr id="73739" name="Text Box 29"/>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3740" name="Text Box 30"/>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3741" name="Line 31"/>
            <p:cNvSpPr>
              <a:spLocks noChangeShapeType="1"/>
            </p:cNvSpPr>
            <p:nvPr/>
          </p:nvSpPr>
          <p:spPr bwMode="auto">
            <a:xfrm flipV="1">
              <a:off x="1584" y="768"/>
              <a:ext cx="0"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2" name="Line 32"/>
            <p:cNvSpPr>
              <a:spLocks noChangeShapeType="1"/>
            </p:cNvSpPr>
            <p:nvPr/>
          </p:nvSpPr>
          <p:spPr bwMode="auto">
            <a:xfrm flipV="1">
              <a:off x="1584" y="720"/>
              <a:ext cx="384" cy="4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3" name="Line 33"/>
            <p:cNvSpPr>
              <a:spLocks noChangeShapeType="1"/>
            </p:cNvSpPr>
            <p:nvPr/>
          </p:nvSpPr>
          <p:spPr bwMode="auto">
            <a:xfrm flipV="1">
              <a:off x="1968" y="432"/>
              <a:ext cx="432" cy="28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4" name="Line 34"/>
            <p:cNvSpPr>
              <a:spLocks noChangeShapeType="1"/>
            </p:cNvSpPr>
            <p:nvPr/>
          </p:nvSpPr>
          <p:spPr bwMode="auto">
            <a:xfrm>
              <a:off x="2400" y="432"/>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5" name="Line 35"/>
            <p:cNvSpPr>
              <a:spLocks noChangeShapeType="1"/>
            </p:cNvSpPr>
            <p:nvPr/>
          </p:nvSpPr>
          <p:spPr bwMode="auto">
            <a:xfrm>
              <a:off x="1968" y="720"/>
              <a:ext cx="48"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6" name="Line 36"/>
            <p:cNvSpPr>
              <a:spLocks noChangeShapeType="1"/>
            </p:cNvSpPr>
            <p:nvPr/>
          </p:nvSpPr>
          <p:spPr bwMode="auto">
            <a:xfrm>
              <a:off x="1632" y="1200"/>
              <a:ext cx="144" cy="9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7" name="Line 37"/>
            <p:cNvSpPr>
              <a:spLocks noChangeShapeType="1"/>
            </p:cNvSpPr>
            <p:nvPr/>
          </p:nvSpPr>
          <p:spPr bwMode="auto">
            <a:xfrm>
              <a:off x="2736" y="624"/>
              <a:ext cx="288"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8" name="Line 38"/>
            <p:cNvSpPr>
              <a:spLocks noChangeShapeType="1"/>
            </p:cNvSpPr>
            <p:nvPr/>
          </p:nvSpPr>
          <p:spPr bwMode="auto">
            <a:xfrm flipH="1">
              <a:off x="1776" y="1104"/>
              <a:ext cx="240" cy="192"/>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49" name="Text Box 39"/>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p>
          </p:txBody>
        </p:sp>
        <p:sp>
          <p:nvSpPr>
            <p:cNvPr id="73750" name="Line 40"/>
            <p:cNvSpPr>
              <a:spLocks noChangeShapeType="1"/>
            </p:cNvSpPr>
            <p:nvPr/>
          </p:nvSpPr>
          <p:spPr bwMode="auto">
            <a:xfrm flipH="1">
              <a:off x="1584" y="1296"/>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751" name="Line 41"/>
            <p:cNvSpPr>
              <a:spLocks noChangeShapeType="1"/>
            </p:cNvSpPr>
            <p:nvPr/>
          </p:nvSpPr>
          <p:spPr bwMode="auto">
            <a:xfrm>
              <a:off x="1776" y="1296"/>
              <a:ext cx="288"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43" name="Picture 5" descr="DSC_91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4267200"/>
            <a:ext cx="15128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Text Box 6"/>
          <p:cNvSpPr txBox="1">
            <a:spLocks noChangeArrowheads="1"/>
          </p:cNvSpPr>
          <p:nvPr/>
        </p:nvSpPr>
        <p:spPr bwMode="auto">
          <a:xfrm>
            <a:off x="3810001" y="6158498"/>
            <a:ext cx="12089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t>Ed Cannon</a:t>
            </a:r>
          </a:p>
        </p:txBody>
      </p:sp>
    </p:spTree>
    <p:extLst>
      <p:ext uri="{BB962C8B-B14F-4D97-AF65-F5344CB8AC3E}">
        <p14:creationId xmlns:p14="http://schemas.microsoft.com/office/powerpoint/2010/main" val="1860802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1" descr="what are you doing after the ga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609600"/>
            <a:ext cx="9144000" cy="693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4251325" y="2855913"/>
            <a:ext cx="717550" cy="747712"/>
            <a:chOff x="1718" y="1799"/>
            <a:chExt cx="452" cy="471"/>
          </a:xfrm>
        </p:grpSpPr>
        <p:sp>
          <p:nvSpPr>
            <p:cNvPr id="74789" name="Text Box 3"/>
            <p:cNvSpPr txBox="1">
              <a:spLocks noChangeArrowheads="1"/>
            </p:cNvSpPr>
            <p:nvPr/>
          </p:nvSpPr>
          <p:spPr bwMode="auto">
            <a:xfrm>
              <a:off x="1718" y="1799"/>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R</a:t>
              </a:r>
            </a:p>
          </p:txBody>
        </p:sp>
        <p:grpSp>
          <p:nvGrpSpPr>
            <p:cNvPr id="74790" name="Group 4"/>
            <p:cNvGrpSpPr>
              <a:grpSpLocks/>
            </p:cNvGrpSpPr>
            <p:nvPr/>
          </p:nvGrpSpPr>
          <p:grpSpPr bwMode="auto">
            <a:xfrm>
              <a:off x="1920" y="1968"/>
              <a:ext cx="250" cy="302"/>
              <a:chOff x="1920" y="1968"/>
              <a:chExt cx="250" cy="302"/>
            </a:xfrm>
          </p:grpSpPr>
          <p:sp>
            <p:nvSpPr>
              <p:cNvPr id="74791" name="Text Box 5"/>
              <p:cNvSpPr txBox="1">
                <a:spLocks noChangeArrowheads="1"/>
              </p:cNvSpPr>
              <p:nvPr/>
            </p:nvSpPr>
            <p:spPr bwMode="auto">
              <a:xfrm>
                <a:off x="1958" y="2039"/>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X</a:t>
                </a:r>
              </a:p>
            </p:txBody>
          </p:sp>
          <p:sp>
            <p:nvSpPr>
              <p:cNvPr id="74792" name="Line 6"/>
              <p:cNvSpPr>
                <a:spLocks noChangeShapeType="1"/>
              </p:cNvSpPr>
              <p:nvPr/>
            </p:nvSpPr>
            <p:spPr bwMode="auto">
              <a:xfrm>
                <a:off x="1920" y="1968"/>
                <a:ext cx="96" cy="9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grpSp>
        <p:nvGrpSpPr>
          <p:cNvPr id="4" name="Group 7"/>
          <p:cNvGrpSpPr>
            <a:grpSpLocks/>
          </p:cNvGrpSpPr>
          <p:nvPr/>
        </p:nvGrpSpPr>
        <p:grpSpPr bwMode="auto">
          <a:xfrm>
            <a:off x="3870325" y="685800"/>
            <a:ext cx="2863850" cy="1600200"/>
            <a:chOff x="1478" y="432"/>
            <a:chExt cx="1804" cy="1008"/>
          </a:xfrm>
        </p:grpSpPr>
        <p:sp>
          <p:nvSpPr>
            <p:cNvPr id="74775" name="Text Box 8"/>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4776" name="Text Box 9"/>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4777" name="Text Box 10"/>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4778" name="Line 11"/>
            <p:cNvSpPr>
              <a:spLocks noChangeShapeType="1"/>
            </p:cNvSpPr>
            <p:nvPr/>
          </p:nvSpPr>
          <p:spPr bwMode="auto">
            <a:xfrm flipV="1">
              <a:off x="1584" y="768"/>
              <a:ext cx="0"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79" name="Line 12"/>
            <p:cNvSpPr>
              <a:spLocks noChangeShapeType="1"/>
            </p:cNvSpPr>
            <p:nvPr/>
          </p:nvSpPr>
          <p:spPr bwMode="auto">
            <a:xfrm flipV="1">
              <a:off x="1584" y="720"/>
              <a:ext cx="384" cy="4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0" name="Line 13"/>
            <p:cNvSpPr>
              <a:spLocks noChangeShapeType="1"/>
            </p:cNvSpPr>
            <p:nvPr/>
          </p:nvSpPr>
          <p:spPr bwMode="auto">
            <a:xfrm flipV="1">
              <a:off x="1968" y="432"/>
              <a:ext cx="432" cy="28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1" name="Line 14"/>
            <p:cNvSpPr>
              <a:spLocks noChangeShapeType="1"/>
            </p:cNvSpPr>
            <p:nvPr/>
          </p:nvSpPr>
          <p:spPr bwMode="auto">
            <a:xfrm>
              <a:off x="2400" y="432"/>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2" name="Line 15"/>
            <p:cNvSpPr>
              <a:spLocks noChangeShapeType="1"/>
            </p:cNvSpPr>
            <p:nvPr/>
          </p:nvSpPr>
          <p:spPr bwMode="auto">
            <a:xfrm>
              <a:off x="1968" y="720"/>
              <a:ext cx="48"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3" name="Line 16"/>
            <p:cNvSpPr>
              <a:spLocks noChangeShapeType="1"/>
            </p:cNvSpPr>
            <p:nvPr/>
          </p:nvSpPr>
          <p:spPr bwMode="auto">
            <a:xfrm>
              <a:off x="1632" y="1200"/>
              <a:ext cx="144" cy="9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4" name="Line 17"/>
            <p:cNvSpPr>
              <a:spLocks noChangeShapeType="1"/>
            </p:cNvSpPr>
            <p:nvPr/>
          </p:nvSpPr>
          <p:spPr bwMode="auto">
            <a:xfrm>
              <a:off x="2736" y="624"/>
              <a:ext cx="288" cy="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5" name="Line 18"/>
            <p:cNvSpPr>
              <a:spLocks noChangeShapeType="1"/>
            </p:cNvSpPr>
            <p:nvPr/>
          </p:nvSpPr>
          <p:spPr bwMode="auto">
            <a:xfrm flipH="1">
              <a:off x="1776" y="1104"/>
              <a:ext cx="240" cy="192"/>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6" name="Text Box 19"/>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p>
          </p:txBody>
        </p:sp>
        <p:sp>
          <p:nvSpPr>
            <p:cNvPr id="74787" name="Line 20"/>
            <p:cNvSpPr>
              <a:spLocks noChangeShapeType="1"/>
            </p:cNvSpPr>
            <p:nvPr/>
          </p:nvSpPr>
          <p:spPr bwMode="auto">
            <a:xfrm flipH="1">
              <a:off x="1584" y="1296"/>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88" name="Line 21"/>
            <p:cNvSpPr>
              <a:spLocks noChangeShapeType="1"/>
            </p:cNvSpPr>
            <p:nvPr/>
          </p:nvSpPr>
          <p:spPr bwMode="auto">
            <a:xfrm>
              <a:off x="1776" y="1296"/>
              <a:ext cx="288"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3870325" y="685800"/>
            <a:ext cx="2927350" cy="1600200"/>
            <a:chOff x="1478" y="432"/>
            <a:chExt cx="1844" cy="1008"/>
          </a:xfrm>
        </p:grpSpPr>
        <p:sp>
          <p:nvSpPr>
            <p:cNvPr id="74758" name="Text Box 23"/>
            <p:cNvSpPr txBox="1">
              <a:spLocks noChangeArrowheads="1"/>
            </p:cNvSpPr>
            <p:nvPr/>
          </p:nvSpPr>
          <p:spPr bwMode="auto">
            <a:xfrm>
              <a:off x="2534" y="50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4759" name="Text Box 24"/>
            <p:cNvSpPr txBox="1">
              <a:spLocks noChangeArrowheads="1"/>
            </p:cNvSpPr>
            <p:nvPr/>
          </p:nvSpPr>
          <p:spPr bwMode="auto">
            <a:xfrm>
              <a:off x="1958" y="935"/>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4760" name="Text Box 25"/>
            <p:cNvSpPr txBox="1">
              <a:spLocks noChangeArrowheads="1"/>
            </p:cNvSpPr>
            <p:nvPr/>
          </p:nvSpPr>
          <p:spPr bwMode="auto">
            <a:xfrm>
              <a:off x="1478" y="983"/>
              <a:ext cx="2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O</a:t>
              </a:r>
            </a:p>
          </p:txBody>
        </p:sp>
        <p:sp>
          <p:nvSpPr>
            <p:cNvPr id="74761" name="Line 26"/>
            <p:cNvSpPr>
              <a:spLocks noChangeShapeType="1"/>
            </p:cNvSpPr>
            <p:nvPr/>
          </p:nvSpPr>
          <p:spPr bwMode="auto">
            <a:xfrm flipV="1">
              <a:off x="1584" y="768"/>
              <a:ext cx="0"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2" name="Line 27"/>
            <p:cNvSpPr>
              <a:spLocks noChangeShapeType="1"/>
            </p:cNvSpPr>
            <p:nvPr/>
          </p:nvSpPr>
          <p:spPr bwMode="auto">
            <a:xfrm flipV="1">
              <a:off x="1584" y="720"/>
              <a:ext cx="384" cy="4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3" name="Line 28"/>
            <p:cNvSpPr>
              <a:spLocks noChangeShapeType="1"/>
            </p:cNvSpPr>
            <p:nvPr/>
          </p:nvSpPr>
          <p:spPr bwMode="auto">
            <a:xfrm flipV="1">
              <a:off x="1968" y="432"/>
              <a:ext cx="432" cy="28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4" name="Line 29"/>
            <p:cNvSpPr>
              <a:spLocks noChangeShapeType="1"/>
            </p:cNvSpPr>
            <p:nvPr/>
          </p:nvSpPr>
          <p:spPr bwMode="auto">
            <a:xfrm>
              <a:off x="2400" y="432"/>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5" name="Line 30"/>
            <p:cNvSpPr>
              <a:spLocks noChangeShapeType="1"/>
            </p:cNvSpPr>
            <p:nvPr/>
          </p:nvSpPr>
          <p:spPr bwMode="auto">
            <a:xfrm>
              <a:off x="1968" y="720"/>
              <a:ext cx="48"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6" name="Line 31"/>
            <p:cNvSpPr>
              <a:spLocks noChangeShapeType="1"/>
            </p:cNvSpPr>
            <p:nvPr/>
          </p:nvSpPr>
          <p:spPr bwMode="auto">
            <a:xfrm>
              <a:off x="1632" y="1200"/>
              <a:ext cx="144" cy="96"/>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7" name="Line 32"/>
            <p:cNvSpPr>
              <a:spLocks noChangeShapeType="1"/>
            </p:cNvSpPr>
            <p:nvPr/>
          </p:nvSpPr>
          <p:spPr bwMode="auto">
            <a:xfrm>
              <a:off x="2688" y="720"/>
              <a:ext cx="48"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8" name="Line 33"/>
            <p:cNvSpPr>
              <a:spLocks noChangeShapeType="1"/>
            </p:cNvSpPr>
            <p:nvPr/>
          </p:nvSpPr>
          <p:spPr bwMode="auto">
            <a:xfrm flipH="1">
              <a:off x="1776" y="1104"/>
              <a:ext cx="240" cy="192"/>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69" name="Text Box 34"/>
            <p:cNvSpPr txBox="1">
              <a:spLocks noChangeArrowheads="1"/>
            </p:cNvSpPr>
            <p:nvPr/>
          </p:nvSpPr>
          <p:spPr bwMode="auto">
            <a:xfrm>
              <a:off x="3062" y="455"/>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H</a:t>
              </a:r>
            </a:p>
          </p:txBody>
        </p:sp>
        <p:sp>
          <p:nvSpPr>
            <p:cNvPr id="74770" name="Line 35"/>
            <p:cNvSpPr>
              <a:spLocks noChangeShapeType="1"/>
            </p:cNvSpPr>
            <p:nvPr/>
          </p:nvSpPr>
          <p:spPr bwMode="auto">
            <a:xfrm flipH="1">
              <a:off x="1584" y="1296"/>
              <a:ext cx="192"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71" name="Line 36"/>
            <p:cNvSpPr>
              <a:spLocks noChangeShapeType="1"/>
            </p:cNvSpPr>
            <p:nvPr/>
          </p:nvSpPr>
          <p:spPr bwMode="auto">
            <a:xfrm>
              <a:off x="1776" y="1296"/>
              <a:ext cx="288" cy="144"/>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72" name="Line 37"/>
            <p:cNvSpPr>
              <a:spLocks noChangeShapeType="1"/>
            </p:cNvSpPr>
            <p:nvPr/>
          </p:nvSpPr>
          <p:spPr bwMode="auto">
            <a:xfrm>
              <a:off x="3168" y="672"/>
              <a:ext cx="0" cy="24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773" name="Text Box 38"/>
            <p:cNvSpPr txBox="1">
              <a:spLocks noChangeArrowheads="1"/>
            </p:cNvSpPr>
            <p:nvPr/>
          </p:nvSpPr>
          <p:spPr bwMode="auto">
            <a:xfrm>
              <a:off x="2678" y="887"/>
              <a:ext cx="22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R</a:t>
              </a:r>
            </a:p>
          </p:txBody>
        </p:sp>
        <p:sp>
          <p:nvSpPr>
            <p:cNvPr id="74774" name="Text Box 39"/>
            <p:cNvSpPr txBox="1">
              <a:spLocks noChangeArrowheads="1"/>
            </p:cNvSpPr>
            <p:nvPr/>
          </p:nvSpPr>
          <p:spPr bwMode="auto">
            <a:xfrm>
              <a:off x="3110" y="887"/>
              <a:ext cx="21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solidFill>
                    <a:srgbClr val="FF0000"/>
                  </a:solidFill>
                </a:rPr>
                <a:t>X</a:t>
              </a:r>
            </a:p>
          </p:txBody>
        </p:sp>
      </p:grpSp>
      <p:pic>
        <p:nvPicPr>
          <p:cNvPr id="41" name="Picture 5" descr="DSC_91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4267200"/>
            <a:ext cx="15128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 Box 6"/>
          <p:cNvSpPr txBox="1">
            <a:spLocks noChangeArrowheads="1"/>
          </p:cNvSpPr>
          <p:nvPr/>
        </p:nvSpPr>
        <p:spPr bwMode="auto">
          <a:xfrm>
            <a:off x="3810001" y="6158498"/>
            <a:ext cx="120898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dirty="0"/>
              <a:t>Ed Cannon</a:t>
            </a:r>
          </a:p>
        </p:txBody>
      </p:sp>
    </p:spTree>
    <p:extLst>
      <p:ext uri="{BB962C8B-B14F-4D97-AF65-F5344CB8AC3E}">
        <p14:creationId xmlns:p14="http://schemas.microsoft.com/office/powerpoint/2010/main" val="351469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22222E-6 3.7037E-7 C 0.00972 -0.00694 0.01875 -0.01527 0.02847 -0.02222 C 0.05278 -0.03958 0.03386 -0.02222 0.04653 -0.03426 C 0.04948 -0.04097 0.05209 -0.04815 0.05556 -0.05463 C 0.06129 -0.06527 0.06042 -0.05648 0.06389 -0.06666 C 0.06841 -0.08009 0.07379 -0.09236 0.07847 -0.10555 C 0.07917 -0.1074 0.08125 -0.11643 0.08264 -0.11852 C 0.08542 -0.12245 0.08889 -0.12477 0.09167 -0.1287 C 0.10052 -0.1412 0.10764 -0.15648 0.11667 -0.16852 C 0.12084 -0.17407 0.12691 -0.17453 0.13195 -0.17777 C 0.13472 -0.18217 0.13716 -0.18727 0.14097 -0.18981 C 0.1441 -0.20208 0.14879 -0.18889 0.1375 -0.20833 C 0.14184 -0.22176 0.13646 -0.20926 0.14445 -0.21759 C 0.14757 -0.22083 0.15 -0.225 0.15278 -0.2287 C 0.15434 -0.23078 0.15625 -0.2331 0.15625 -0.23611 C 0.15625 -0.24143 0.15625 -0.24652 0.15625 -0.25185 " pathEditMode="relative" ptsTypes="fffffffffffffffA">
                                      <p:cBhvr>
                                        <p:cTn id="6"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071E1-67B3-445D-8B3E-975685380A9B}"/>
              </a:ext>
            </a:extLst>
          </p:cNvPr>
          <p:cNvGrpSpPr/>
          <p:nvPr/>
        </p:nvGrpSpPr>
        <p:grpSpPr>
          <a:xfrm>
            <a:off x="1612190" y="729795"/>
            <a:ext cx="4891094" cy="1472763"/>
            <a:chOff x="88190" y="729794"/>
            <a:chExt cx="4891094" cy="1472763"/>
          </a:xfrm>
        </p:grpSpPr>
        <p:sp>
          <p:nvSpPr>
            <p:cNvPr id="4" name="TextBox 3"/>
            <p:cNvSpPr txBox="1"/>
            <p:nvPr/>
          </p:nvSpPr>
          <p:spPr>
            <a:xfrm>
              <a:off x="88190" y="729794"/>
              <a:ext cx="3508288" cy="1200329"/>
            </a:xfrm>
            <a:prstGeom prst="rect">
              <a:avLst/>
            </a:prstGeom>
            <a:noFill/>
          </p:spPr>
          <p:txBody>
            <a:bodyPr wrap="square" rtlCol="0">
              <a:spAutoFit/>
            </a:bodyPr>
            <a:lstStyle/>
            <a:p>
              <a:pPr algn="r"/>
              <a:r>
                <a:rPr lang="en-US" sz="1200" dirty="0"/>
                <a:t>A new scientific truth does not triumph by convincing its opponents and making them see the light, but rather because its opponents eventually die, and a new generation grows up that is familiar with it.</a:t>
              </a:r>
            </a:p>
            <a:p>
              <a:pPr algn="r"/>
              <a:endParaRPr lang="en-US" sz="1200" dirty="0"/>
            </a:p>
            <a:p>
              <a:pPr algn="r"/>
              <a:r>
                <a:rPr lang="en-US" sz="1200" dirty="0"/>
                <a:t>(Max Plank)</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1699"/>
            <a:stretch/>
          </p:blipFill>
          <p:spPr>
            <a:xfrm>
              <a:off x="3650533" y="729794"/>
              <a:ext cx="1328751" cy="1472763"/>
            </a:xfrm>
            <a:prstGeom prst="rect">
              <a:avLst/>
            </a:prstGeom>
          </p:spPr>
        </p:pic>
      </p:grpSp>
      <p:grpSp>
        <p:nvGrpSpPr>
          <p:cNvPr id="15" name="Group 14">
            <a:extLst>
              <a:ext uri="{FF2B5EF4-FFF2-40B4-BE49-F238E27FC236}">
                <a16:creationId xmlns:a16="http://schemas.microsoft.com/office/drawing/2014/main" id="{C77DCFBF-6861-427A-B80A-535C9FF60098}"/>
              </a:ext>
            </a:extLst>
          </p:cNvPr>
          <p:cNvGrpSpPr/>
          <p:nvPr/>
        </p:nvGrpSpPr>
        <p:grpSpPr>
          <a:xfrm>
            <a:off x="5330082" y="2713149"/>
            <a:ext cx="4945260" cy="1502602"/>
            <a:chOff x="3806082" y="2713149"/>
            <a:chExt cx="4945260" cy="1502602"/>
          </a:xfrm>
        </p:grpSpPr>
        <p:sp>
          <p:nvSpPr>
            <p:cNvPr id="6" name="TextBox 5"/>
            <p:cNvSpPr txBox="1"/>
            <p:nvPr/>
          </p:nvSpPr>
          <p:spPr>
            <a:xfrm>
              <a:off x="5396205" y="2851946"/>
              <a:ext cx="3355137" cy="1200329"/>
            </a:xfrm>
            <a:prstGeom prst="rect">
              <a:avLst/>
            </a:prstGeom>
            <a:noFill/>
          </p:spPr>
          <p:txBody>
            <a:bodyPr wrap="square" rtlCol="0">
              <a:spAutoFit/>
            </a:bodyPr>
            <a:lstStyle/>
            <a:p>
              <a:r>
                <a:rPr lang="en-US" sz="1200" dirty="0"/>
                <a:t>The Intuitive mind is a sacred gift and the rational mind is a faithful servant. We have created a society that honors the servant and has forgotten the gift. </a:t>
              </a:r>
            </a:p>
            <a:p>
              <a:endParaRPr lang="en-US" sz="1200" dirty="0"/>
            </a:p>
            <a:p>
              <a:r>
                <a:rPr lang="en-US" sz="1200" dirty="0"/>
                <a:t>(Albert Einstein)</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139" b="6293"/>
            <a:stretch/>
          </p:blipFill>
          <p:spPr>
            <a:xfrm>
              <a:off x="3806082" y="2713149"/>
              <a:ext cx="1378421" cy="1502602"/>
            </a:xfrm>
            <a:prstGeom prst="rect">
              <a:avLst/>
            </a:prstGeom>
          </p:spPr>
        </p:pic>
      </p:grpSp>
      <p:grpSp>
        <p:nvGrpSpPr>
          <p:cNvPr id="14" name="Group 13">
            <a:extLst>
              <a:ext uri="{FF2B5EF4-FFF2-40B4-BE49-F238E27FC236}">
                <a16:creationId xmlns:a16="http://schemas.microsoft.com/office/drawing/2014/main" id="{75D3F2B4-2906-4F77-81D9-15BE26BAE71D}"/>
              </a:ext>
            </a:extLst>
          </p:cNvPr>
          <p:cNvGrpSpPr/>
          <p:nvPr/>
        </p:nvGrpSpPr>
        <p:grpSpPr>
          <a:xfrm>
            <a:off x="1718042" y="2713149"/>
            <a:ext cx="3544787" cy="1502602"/>
            <a:chOff x="194041" y="2713149"/>
            <a:chExt cx="3544787" cy="1502602"/>
          </a:xfrm>
        </p:grpSpPr>
        <p:sp>
          <p:nvSpPr>
            <p:cNvPr id="8" name="TextBox 7"/>
            <p:cNvSpPr txBox="1"/>
            <p:nvPr/>
          </p:nvSpPr>
          <p:spPr>
            <a:xfrm>
              <a:off x="194041" y="2851946"/>
              <a:ext cx="2092604" cy="1015663"/>
            </a:xfrm>
            <a:prstGeom prst="rect">
              <a:avLst/>
            </a:prstGeom>
            <a:noFill/>
          </p:spPr>
          <p:txBody>
            <a:bodyPr wrap="square" rtlCol="0">
              <a:spAutoFit/>
            </a:bodyPr>
            <a:lstStyle/>
            <a:p>
              <a:pPr algn="r"/>
              <a:r>
                <a:rPr lang="en-US" sz="1200" dirty="0"/>
                <a:t>Never interrupt someone doing what you said couldn’t be done. </a:t>
              </a:r>
            </a:p>
            <a:p>
              <a:pPr algn="r"/>
              <a:endParaRPr lang="en-US" sz="1200" dirty="0"/>
            </a:p>
            <a:p>
              <a:pPr algn="r"/>
              <a:r>
                <a:rPr lang="en-US" sz="1200" dirty="0"/>
                <a:t>(Amelia Earhart )</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415" t="6503" r="5819" b="14013"/>
            <a:stretch/>
          </p:blipFill>
          <p:spPr>
            <a:xfrm>
              <a:off x="2392496" y="2713149"/>
              <a:ext cx="1346332" cy="1502602"/>
            </a:xfrm>
            <a:prstGeom prst="rect">
              <a:avLst/>
            </a:prstGeom>
          </p:spPr>
        </p:pic>
      </p:grpSp>
      <p:grpSp>
        <p:nvGrpSpPr>
          <p:cNvPr id="19" name="Group 18">
            <a:extLst>
              <a:ext uri="{FF2B5EF4-FFF2-40B4-BE49-F238E27FC236}">
                <a16:creationId xmlns:a16="http://schemas.microsoft.com/office/drawing/2014/main" id="{1A789431-2B66-4464-A479-406F8A379CB1}"/>
              </a:ext>
            </a:extLst>
          </p:cNvPr>
          <p:cNvGrpSpPr/>
          <p:nvPr/>
        </p:nvGrpSpPr>
        <p:grpSpPr>
          <a:xfrm>
            <a:off x="6375672" y="4610966"/>
            <a:ext cx="3721203" cy="1453743"/>
            <a:chOff x="4851671" y="4610965"/>
            <a:chExt cx="3721203" cy="1453743"/>
          </a:xfrm>
        </p:grpSpPr>
        <p:sp>
          <p:nvSpPr>
            <p:cNvPr id="10" name="TextBox 9"/>
            <p:cNvSpPr txBox="1"/>
            <p:nvPr/>
          </p:nvSpPr>
          <p:spPr>
            <a:xfrm>
              <a:off x="6382322" y="4646543"/>
              <a:ext cx="2190552" cy="1015663"/>
            </a:xfrm>
            <a:prstGeom prst="rect">
              <a:avLst/>
            </a:prstGeom>
            <a:noFill/>
          </p:spPr>
          <p:txBody>
            <a:bodyPr wrap="square" rtlCol="0">
              <a:spAutoFit/>
            </a:bodyPr>
            <a:lstStyle/>
            <a:p>
              <a:r>
                <a:rPr lang="en-US" sz="1200" dirty="0"/>
                <a:t>First they ignore you, then they laugh at you, then they fight you, then you win. </a:t>
              </a:r>
            </a:p>
            <a:p>
              <a:endParaRPr lang="en-US" sz="1200" dirty="0"/>
            </a:p>
            <a:p>
              <a:r>
                <a:rPr lang="en-US" sz="1200" dirty="0"/>
                <a:t>(Mahatma Gandhi)</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14834"/>
            <a:stretch/>
          </p:blipFill>
          <p:spPr>
            <a:xfrm>
              <a:off x="4851671" y="4610965"/>
              <a:ext cx="1340750" cy="1453743"/>
            </a:xfrm>
            <a:prstGeom prst="rect">
              <a:avLst/>
            </a:prstGeom>
          </p:spPr>
        </p:pic>
      </p:grpSp>
      <p:grpSp>
        <p:nvGrpSpPr>
          <p:cNvPr id="13" name="Group 12">
            <a:extLst>
              <a:ext uri="{FF2B5EF4-FFF2-40B4-BE49-F238E27FC236}">
                <a16:creationId xmlns:a16="http://schemas.microsoft.com/office/drawing/2014/main" id="{2A654449-8EC0-4988-9145-13408F648090}"/>
              </a:ext>
            </a:extLst>
          </p:cNvPr>
          <p:cNvGrpSpPr/>
          <p:nvPr/>
        </p:nvGrpSpPr>
        <p:grpSpPr>
          <a:xfrm>
            <a:off x="6708504" y="637461"/>
            <a:ext cx="3959497" cy="1555275"/>
            <a:chOff x="5184503" y="637460"/>
            <a:chExt cx="3959497" cy="1555275"/>
          </a:xfrm>
        </p:grpSpPr>
        <p:sp>
          <p:nvSpPr>
            <p:cNvPr id="16" name="TextBox 15"/>
            <p:cNvSpPr txBox="1"/>
            <p:nvPr/>
          </p:nvSpPr>
          <p:spPr>
            <a:xfrm>
              <a:off x="6619100" y="637460"/>
              <a:ext cx="2524900" cy="1384995"/>
            </a:xfrm>
            <a:prstGeom prst="rect">
              <a:avLst/>
            </a:prstGeom>
            <a:noFill/>
          </p:spPr>
          <p:txBody>
            <a:bodyPr wrap="square" rtlCol="0">
              <a:spAutoFit/>
            </a:bodyPr>
            <a:lstStyle/>
            <a:p>
              <a:r>
                <a:rPr lang="en-US" sz="1200" dirty="0"/>
                <a:t>Don’t do anything someone else can do. Don’t undertake a project unless it is manifestly important and nearly impossible. </a:t>
              </a:r>
            </a:p>
            <a:p>
              <a:endParaRPr lang="en-US" sz="1200" dirty="0"/>
            </a:p>
            <a:p>
              <a:endParaRPr lang="en-US" sz="1200" dirty="0"/>
            </a:p>
            <a:p>
              <a:r>
                <a:rPr lang="en-US" sz="1200" dirty="0"/>
                <a:t>(Edwin Land )</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42888" r="7124" b="17844"/>
            <a:stretch/>
          </p:blipFill>
          <p:spPr>
            <a:xfrm>
              <a:off x="5184503" y="729794"/>
              <a:ext cx="1334332" cy="1462941"/>
            </a:xfrm>
            <a:prstGeom prst="rect">
              <a:avLst/>
            </a:prstGeom>
          </p:spPr>
        </p:pic>
      </p:grpSp>
      <p:grpSp>
        <p:nvGrpSpPr>
          <p:cNvPr id="18" name="Group 17">
            <a:extLst>
              <a:ext uri="{FF2B5EF4-FFF2-40B4-BE49-F238E27FC236}">
                <a16:creationId xmlns:a16="http://schemas.microsoft.com/office/drawing/2014/main" id="{4BF97E45-2811-4453-A5A1-F57C732F5691}"/>
              </a:ext>
            </a:extLst>
          </p:cNvPr>
          <p:cNvGrpSpPr/>
          <p:nvPr/>
        </p:nvGrpSpPr>
        <p:grpSpPr>
          <a:xfrm>
            <a:off x="2271058" y="4610965"/>
            <a:ext cx="3914712" cy="1505558"/>
            <a:chOff x="747058" y="4610965"/>
            <a:chExt cx="3914712" cy="1505558"/>
          </a:xfrm>
        </p:grpSpPr>
        <p:sp>
          <p:nvSpPr>
            <p:cNvPr id="17" name="TextBox 16"/>
            <p:cNvSpPr txBox="1"/>
            <p:nvPr/>
          </p:nvSpPr>
          <p:spPr>
            <a:xfrm>
              <a:off x="747058" y="4778384"/>
              <a:ext cx="2190552" cy="1015663"/>
            </a:xfrm>
            <a:prstGeom prst="rect">
              <a:avLst/>
            </a:prstGeom>
            <a:noFill/>
          </p:spPr>
          <p:txBody>
            <a:bodyPr wrap="square" rtlCol="0">
              <a:spAutoFit/>
            </a:bodyPr>
            <a:lstStyle/>
            <a:p>
              <a:pPr algn="r"/>
              <a:r>
                <a:rPr lang="en-US" sz="1200" dirty="0"/>
                <a:t>Somewhere, something incredible is waiting to be known. </a:t>
              </a:r>
            </a:p>
            <a:p>
              <a:pPr algn="r"/>
              <a:endParaRPr lang="en-US" sz="1200" dirty="0"/>
            </a:p>
            <a:p>
              <a:pPr algn="r"/>
              <a:r>
                <a:rPr lang="en-US" sz="1200" dirty="0"/>
                <a:t>(Carl Sagan)</a:t>
              </a: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21037"/>
            <a:stretch/>
          </p:blipFill>
          <p:spPr>
            <a:xfrm>
              <a:off x="3315885" y="4610965"/>
              <a:ext cx="1345885" cy="1505558"/>
            </a:xfrm>
            <a:prstGeom prst="rect">
              <a:avLst/>
            </a:prstGeom>
          </p:spPr>
        </p:pic>
      </p:grpSp>
    </p:spTree>
    <p:extLst>
      <p:ext uri="{BB962C8B-B14F-4D97-AF65-F5344CB8AC3E}">
        <p14:creationId xmlns:p14="http://schemas.microsoft.com/office/powerpoint/2010/main" val="1818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16B2530D-AFAC-4E7E-A472-5E55E92D10C9}"/>
              </a:ext>
            </a:extLst>
          </p:cNvPr>
          <p:cNvGrpSpPr/>
          <p:nvPr/>
        </p:nvGrpSpPr>
        <p:grpSpPr>
          <a:xfrm>
            <a:off x="3135483" y="1401430"/>
            <a:ext cx="4469394" cy="1031592"/>
            <a:chOff x="835667" y="1552886"/>
            <a:chExt cx="4469394" cy="1031592"/>
          </a:xfrm>
        </p:grpSpPr>
        <p:grpSp>
          <p:nvGrpSpPr>
            <p:cNvPr id="15" name="Group 14">
              <a:extLst>
                <a:ext uri="{FF2B5EF4-FFF2-40B4-BE49-F238E27FC236}">
                  <a16:creationId xmlns:a16="http://schemas.microsoft.com/office/drawing/2014/main" id="{DBF6671B-F429-4DC4-8066-C03BDFFFC0EB}"/>
                </a:ext>
              </a:extLst>
            </p:cNvPr>
            <p:cNvGrpSpPr/>
            <p:nvPr/>
          </p:nvGrpSpPr>
          <p:grpSpPr>
            <a:xfrm rot="2880000">
              <a:off x="561967" y="1826586"/>
              <a:ext cx="1031592" cy="484192"/>
              <a:chOff x="2456597" y="2892287"/>
              <a:chExt cx="7143278" cy="3352800"/>
            </a:xfrm>
          </p:grpSpPr>
          <p:grpSp>
            <p:nvGrpSpPr>
              <p:cNvPr id="19" name="Group 18">
                <a:extLst>
                  <a:ext uri="{FF2B5EF4-FFF2-40B4-BE49-F238E27FC236}">
                    <a16:creationId xmlns:a16="http://schemas.microsoft.com/office/drawing/2014/main" id="{2B380777-F6A6-414D-8D5E-300EFFBB76CD}"/>
                  </a:ext>
                </a:extLst>
              </p:cNvPr>
              <p:cNvGrpSpPr/>
              <p:nvPr/>
            </p:nvGrpSpPr>
            <p:grpSpPr>
              <a:xfrm flipH="1" flipV="1">
                <a:off x="7010802" y="3991135"/>
                <a:ext cx="2047030" cy="2014794"/>
                <a:chOff x="2956580" y="3099015"/>
                <a:chExt cx="2047031" cy="2014794"/>
              </a:xfrm>
            </p:grpSpPr>
            <p:sp>
              <p:nvSpPr>
                <p:cNvPr id="26" name="Flowchart: Process 25">
                  <a:extLst>
                    <a:ext uri="{FF2B5EF4-FFF2-40B4-BE49-F238E27FC236}">
                      <a16:creationId xmlns:a16="http://schemas.microsoft.com/office/drawing/2014/main" id="{66DEC43D-F60E-45E7-885B-0B9DDE077C76}"/>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Flowchart: Process 26">
                  <a:extLst>
                    <a:ext uri="{FF2B5EF4-FFF2-40B4-BE49-F238E27FC236}">
                      <a16:creationId xmlns:a16="http://schemas.microsoft.com/office/drawing/2014/main" id="{650DB2CA-4D12-4F02-BF01-244EEC7CFF3A}"/>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grpSp>
            <p:nvGrpSpPr>
              <p:cNvPr id="20" name="Group 19">
                <a:extLst>
                  <a:ext uri="{FF2B5EF4-FFF2-40B4-BE49-F238E27FC236}">
                    <a16:creationId xmlns:a16="http://schemas.microsoft.com/office/drawing/2014/main" id="{8B45690E-B709-4809-B59A-C575C796B858}"/>
                  </a:ext>
                </a:extLst>
              </p:cNvPr>
              <p:cNvGrpSpPr/>
              <p:nvPr/>
            </p:nvGrpSpPr>
            <p:grpSpPr>
              <a:xfrm>
                <a:off x="2956579" y="3099014"/>
                <a:ext cx="2047030" cy="2014794"/>
                <a:chOff x="2956581" y="3099014"/>
                <a:chExt cx="2047031" cy="2014796"/>
              </a:xfrm>
            </p:grpSpPr>
            <p:sp>
              <p:nvSpPr>
                <p:cNvPr id="24" name="Flowchart: Process 23">
                  <a:extLst>
                    <a:ext uri="{FF2B5EF4-FFF2-40B4-BE49-F238E27FC236}">
                      <a16:creationId xmlns:a16="http://schemas.microsoft.com/office/drawing/2014/main" id="{24BF68EE-DD3B-45BB-8264-569D61B9910A}"/>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Flowchart: Process 24">
                  <a:extLst>
                    <a:ext uri="{FF2B5EF4-FFF2-40B4-BE49-F238E27FC236}">
                      <a16:creationId xmlns:a16="http://schemas.microsoft.com/office/drawing/2014/main" id="{F4524E6D-CE14-4E7A-A726-65E5867324AF}"/>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21" name="Freeform 4">
                <a:extLst>
                  <a:ext uri="{FF2B5EF4-FFF2-40B4-BE49-F238E27FC236}">
                    <a16:creationId xmlns:a16="http://schemas.microsoft.com/office/drawing/2014/main" id="{FCBE2D30-C508-4D40-BB50-499D8C69E4D9}"/>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600"/>
              </a:p>
            </p:txBody>
          </p:sp>
          <p:sp>
            <p:nvSpPr>
              <p:cNvPr id="22" name="Freeform 5">
                <a:extLst>
                  <a:ext uri="{FF2B5EF4-FFF2-40B4-BE49-F238E27FC236}">
                    <a16:creationId xmlns:a16="http://schemas.microsoft.com/office/drawing/2014/main" id="{1C6271D6-1D7C-4E7B-A0F6-B8D75B805C53}"/>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600"/>
              </a:p>
            </p:txBody>
          </p:sp>
          <p:sp>
            <p:nvSpPr>
              <p:cNvPr id="23" name="Freeform 6">
                <a:extLst>
                  <a:ext uri="{FF2B5EF4-FFF2-40B4-BE49-F238E27FC236}">
                    <a16:creationId xmlns:a16="http://schemas.microsoft.com/office/drawing/2014/main" id="{C70FAC9E-391A-4DD3-A63B-D5BC83448175}"/>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600"/>
              </a:p>
            </p:txBody>
          </p:sp>
        </p:grpSp>
        <p:sp>
          <p:nvSpPr>
            <p:cNvPr id="17" name="TextBox 16">
              <a:extLst>
                <a:ext uri="{FF2B5EF4-FFF2-40B4-BE49-F238E27FC236}">
                  <a16:creationId xmlns:a16="http://schemas.microsoft.com/office/drawing/2014/main" id="{8B72B8F8-A45C-49BE-8DE9-0AE56FE77A80}"/>
                </a:ext>
              </a:extLst>
            </p:cNvPr>
            <p:cNvSpPr txBox="1"/>
            <p:nvPr/>
          </p:nvSpPr>
          <p:spPr>
            <a:xfrm>
              <a:off x="1709397" y="1745517"/>
              <a:ext cx="3595664" cy="646331"/>
            </a:xfrm>
            <a:prstGeom prst="rect">
              <a:avLst/>
            </a:prstGeom>
            <a:noFill/>
          </p:spPr>
          <p:txBody>
            <a:bodyPr wrap="none" rtlCol="0">
              <a:spAutoFit/>
            </a:bodyPr>
            <a:lstStyle/>
            <a:p>
              <a:r>
                <a:rPr lang="en-US" sz="3600" dirty="0">
                  <a:solidFill>
                    <a:srgbClr val="00738C"/>
                  </a:solidFill>
                </a:rPr>
                <a:t>beyond</a:t>
              </a:r>
              <a:r>
                <a:rPr lang="en-US" sz="3600" dirty="0">
                  <a:solidFill>
                    <a:srgbClr val="00B0DA"/>
                  </a:solidFill>
                </a:rPr>
                <a:t>benign</a:t>
              </a:r>
              <a:r>
                <a:rPr lang="en-US" sz="3600" dirty="0">
                  <a:solidFill>
                    <a:srgbClr val="8D98A2"/>
                  </a:solidFill>
                </a:rPr>
                <a:t>.org</a:t>
              </a:r>
              <a:endParaRPr lang="en-US" sz="3600" dirty="0">
                <a:solidFill>
                  <a:srgbClr val="00B0DA"/>
                </a:solidFill>
              </a:endParaRPr>
            </a:p>
          </p:txBody>
        </p:sp>
      </p:grpSp>
      <p:grpSp>
        <p:nvGrpSpPr>
          <p:cNvPr id="64" name="Group 63">
            <a:extLst>
              <a:ext uri="{FF2B5EF4-FFF2-40B4-BE49-F238E27FC236}">
                <a16:creationId xmlns:a16="http://schemas.microsoft.com/office/drawing/2014/main" id="{F2E685CB-FE37-4E4C-BD91-BED468D64918}"/>
              </a:ext>
            </a:extLst>
          </p:cNvPr>
          <p:cNvGrpSpPr/>
          <p:nvPr/>
        </p:nvGrpSpPr>
        <p:grpSpPr>
          <a:xfrm>
            <a:off x="2768865" y="197362"/>
            <a:ext cx="5159754" cy="944598"/>
            <a:chOff x="539774" y="248207"/>
            <a:chExt cx="5159754" cy="944598"/>
          </a:xfrm>
        </p:grpSpPr>
        <p:grpSp>
          <p:nvGrpSpPr>
            <p:cNvPr id="28" name="Group 27">
              <a:extLst>
                <a:ext uri="{FF2B5EF4-FFF2-40B4-BE49-F238E27FC236}">
                  <a16:creationId xmlns:a16="http://schemas.microsoft.com/office/drawing/2014/main" id="{29A38EEB-3650-4E70-A298-30DBD4566DF3}"/>
                </a:ext>
              </a:extLst>
            </p:cNvPr>
            <p:cNvGrpSpPr/>
            <p:nvPr/>
          </p:nvGrpSpPr>
          <p:grpSpPr>
            <a:xfrm>
              <a:off x="539774" y="248207"/>
              <a:ext cx="1075979" cy="944598"/>
              <a:chOff x="515570" y="685797"/>
              <a:chExt cx="7504481" cy="6588154"/>
            </a:xfrm>
          </p:grpSpPr>
          <p:grpSp>
            <p:nvGrpSpPr>
              <p:cNvPr id="29" name="Group 28">
                <a:extLst>
                  <a:ext uri="{FF2B5EF4-FFF2-40B4-BE49-F238E27FC236}">
                    <a16:creationId xmlns:a16="http://schemas.microsoft.com/office/drawing/2014/main" id="{B8B99A46-BB3B-43B4-B27A-8CBC4FD7D07E}"/>
                  </a:ext>
                </a:extLst>
              </p:cNvPr>
              <p:cNvGrpSpPr/>
              <p:nvPr/>
            </p:nvGrpSpPr>
            <p:grpSpPr>
              <a:xfrm rot="19968187">
                <a:off x="515570" y="2725655"/>
                <a:ext cx="5016922" cy="4548296"/>
                <a:chOff x="2553789" y="1716833"/>
                <a:chExt cx="2609850" cy="2366067"/>
              </a:xfrm>
            </p:grpSpPr>
            <p:sp>
              <p:nvSpPr>
                <p:cNvPr id="36" name="Freeform: Shape 35">
                  <a:extLst>
                    <a:ext uri="{FF2B5EF4-FFF2-40B4-BE49-F238E27FC236}">
                      <a16:creationId xmlns:a16="http://schemas.microsoft.com/office/drawing/2014/main" id="{68255FA7-8BC6-4722-8CE6-78966D99C14B}"/>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622AAA4-D72A-49E3-8325-D269DF63162D}"/>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91D2BED-930E-49FA-A2BA-25521D6AA246}"/>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D5BFA18-18EC-4FD6-8B68-29356F04038B}"/>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379323B-9FA2-4AAC-AAAE-86560CFF4E34}"/>
                  </a:ext>
                </a:extLst>
              </p:cNvPr>
              <p:cNvGrpSpPr/>
              <p:nvPr/>
            </p:nvGrpSpPr>
            <p:grpSpPr>
              <a:xfrm>
                <a:off x="5378880" y="685797"/>
                <a:ext cx="2641171" cy="2527890"/>
                <a:chOff x="5378880" y="685797"/>
                <a:chExt cx="2641171" cy="2527890"/>
              </a:xfrm>
            </p:grpSpPr>
            <p:sp>
              <p:nvSpPr>
                <p:cNvPr id="31" name="Freeform: Shape 30">
                  <a:extLst>
                    <a:ext uri="{FF2B5EF4-FFF2-40B4-BE49-F238E27FC236}">
                      <a16:creationId xmlns:a16="http://schemas.microsoft.com/office/drawing/2014/main" id="{588C5583-47B4-48D1-BE78-3EAC040F3F78}"/>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7B61C18A-51E5-40D6-B060-F13556259EF0}"/>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C61CC99-43FC-42D0-9CCB-5EBB2799398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9FF7B8E-D5F9-4BDD-9D8F-2DE479DA5AE7}"/>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a:extLst>
                    <a:ext uri="{FF2B5EF4-FFF2-40B4-BE49-F238E27FC236}">
                      <a16:creationId xmlns:a16="http://schemas.microsoft.com/office/drawing/2014/main" id="{CC93021B-3EC9-484D-AE9A-BE5D2C680000}"/>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1" name="TextBox 40">
              <a:extLst>
                <a:ext uri="{FF2B5EF4-FFF2-40B4-BE49-F238E27FC236}">
                  <a16:creationId xmlns:a16="http://schemas.microsoft.com/office/drawing/2014/main" id="{BEB0FDF4-398E-491F-92DA-D20E9C054913}"/>
                </a:ext>
              </a:extLst>
            </p:cNvPr>
            <p:cNvSpPr txBox="1"/>
            <p:nvPr/>
          </p:nvSpPr>
          <p:spPr>
            <a:xfrm>
              <a:off x="1709397" y="397341"/>
              <a:ext cx="3990131" cy="646331"/>
            </a:xfrm>
            <a:prstGeom prst="rect">
              <a:avLst/>
            </a:prstGeom>
            <a:noFill/>
          </p:spPr>
          <p:txBody>
            <a:bodyPr wrap="none" rtlCol="0">
              <a:spAutoFit/>
            </a:bodyPr>
            <a:lstStyle/>
            <a:p>
              <a:r>
                <a:rPr lang="en-US" sz="3600" dirty="0">
                  <a:solidFill>
                    <a:srgbClr val="00B0DA"/>
                  </a:solidFill>
                </a:rPr>
                <a:t>warner</a:t>
              </a:r>
              <a:r>
                <a:rPr lang="en-US" sz="3600" dirty="0">
                  <a:solidFill>
                    <a:srgbClr val="00738C"/>
                  </a:solidFill>
                </a:rPr>
                <a:t>babcock</a:t>
              </a:r>
              <a:r>
                <a:rPr lang="en-US" sz="3600" dirty="0">
                  <a:solidFill>
                    <a:srgbClr val="8D98A2"/>
                  </a:solidFill>
                </a:rPr>
                <a:t>.com</a:t>
              </a:r>
            </a:p>
          </p:txBody>
        </p:sp>
      </p:grpSp>
      <p:grpSp>
        <p:nvGrpSpPr>
          <p:cNvPr id="62" name="Group 61">
            <a:extLst>
              <a:ext uri="{FF2B5EF4-FFF2-40B4-BE49-F238E27FC236}">
                <a16:creationId xmlns:a16="http://schemas.microsoft.com/office/drawing/2014/main" id="{24E9C8EB-62CB-4D24-89F0-3AE3DFC21636}"/>
              </a:ext>
            </a:extLst>
          </p:cNvPr>
          <p:cNvGrpSpPr/>
          <p:nvPr/>
        </p:nvGrpSpPr>
        <p:grpSpPr>
          <a:xfrm>
            <a:off x="2879856" y="2973493"/>
            <a:ext cx="4292550" cy="830712"/>
            <a:chOff x="461142" y="2880596"/>
            <a:chExt cx="4292550" cy="830712"/>
          </a:xfrm>
        </p:grpSpPr>
        <p:grpSp>
          <p:nvGrpSpPr>
            <p:cNvPr id="43" name="Group 42">
              <a:extLst>
                <a:ext uri="{FF2B5EF4-FFF2-40B4-BE49-F238E27FC236}">
                  <a16:creationId xmlns:a16="http://schemas.microsoft.com/office/drawing/2014/main" id="{FB14280D-42B5-4452-9275-BCE6FE7D5E47}"/>
                </a:ext>
              </a:extLst>
            </p:cNvPr>
            <p:cNvGrpSpPr/>
            <p:nvPr/>
          </p:nvGrpSpPr>
          <p:grpSpPr>
            <a:xfrm>
              <a:off x="461142" y="2880596"/>
              <a:ext cx="1233242" cy="830712"/>
              <a:chOff x="445294" y="3613149"/>
              <a:chExt cx="3913367" cy="2636044"/>
            </a:xfrm>
          </p:grpSpPr>
          <p:sp>
            <p:nvSpPr>
              <p:cNvPr id="44" name="Freeform: Shape 43">
                <a:extLst>
                  <a:ext uri="{FF2B5EF4-FFF2-40B4-BE49-F238E27FC236}">
                    <a16:creationId xmlns:a16="http://schemas.microsoft.com/office/drawing/2014/main" id="{DBA72EB5-A02A-40C0-BA2B-D832F44CB22A}"/>
                  </a:ext>
                </a:extLst>
              </p:cNvPr>
              <p:cNvSpPr/>
              <p:nvPr/>
            </p:nvSpPr>
            <p:spPr>
              <a:xfrm>
                <a:off x="445294"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315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25B7EBE-F8EF-487B-9DA8-12C4F1960CEA}"/>
                  </a:ext>
                </a:extLst>
              </p:cNvPr>
              <p:cNvSpPr/>
              <p:nvPr/>
            </p:nvSpPr>
            <p:spPr>
              <a:xfrm flipH="1">
                <a:off x="2970392" y="3614738"/>
                <a:ext cx="1388269" cy="607218"/>
              </a:xfrm>
              <a:custGeom>
                <a:avLst/>
                <a:gdLst>
                  <a:gd name="connsiteX0" fmla="*/ 330994 w 1388269"/>
                  <a:gd name="connsiteY0" fmla="*/ 0 h 607218"/>
                  <a:gd name="connsiteX1" fmla="*/ 1388269 w 1388269"/>
                  <a:gd name="connsiteY1" fmla="*/ 0 h 607218"/>
                  <a:gd name="connsiteX2" fmla="*/ 1057275 w 1388269"/>
                  <a:gd name="connsiteY2" fmla="*/ 602456 h 607218"/>
                  <a:gd name="connsiteX3" fmla="*/ 0 w 1388269"/>
                  <a:gd name="connsiteY3" fmla="*/ 607218 h 607218"/>
                  <a:gd name="connsiteX4" fmla="*/ 330994 w 1388269"/>
                  <a:gd name="connsiteY4" fmla="*/ 0 h 60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269" h="607218">
                    <a:moveTo>
                      <a:pt x="330994" y="0"/>
                    </a:moveTo>
                    <a:lnTo>
                      <a:pt x="1388269" y="0"/>
                    </a:lnTo>
                    <a:lnTo>
                      <a:pt x="1057275" y="602456"/>
                    </a:lnTo>
                    <a:lnTo>
                      <a:pt x="0" y="607218"/>
                    </a:lnTo>
                    <a:lnTo>
                      <a:pt x="330994"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197DE64D-3A0A-4D48-A789-A22AB0D085FB}"/>
                  </a:ext>
                </a:extLst>
              </p:cNvPr>
              <p:cNvSpPr/>
              <p:nvPr/>
            </p:nvSpPr>
            <p:spPr>
              <a:xfrm flipH="1">
                <a:off x="2595739"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DFEE75F-C0F1-4341-820A-6C269C7D54B1}"/>
                  </a:ext>
                </a:extLst>
              </p:cNvPr>
              <p:cNvSpPr/>
              <p:nvPr/>
            </p:nvSpPr>
            <p:spPr>
              <a:xfrm>
                <a:off x="1498244"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A4655FE-3F5E-40AA-9D8B-4EEBF2DC6E79}"/>
                  </a:ext>
                </a:extLst>
              </p:cNvPr>
              <p:cNvSpPr/>
              <p:nvPr/>
            </p:nvSpPr>
            <p:spPr>
              <a:xfrm flipH="1">
                <a:off x="1543586"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F2DF884-4EF2-4355-9EEE-EE0B459614C1}"/>
                  </a:ext>
                </a:extLst>
              </p:cNvPr>
              <p:cNvSpPr/>
              <p:nvPr/>
            </p:nvSpPr>
            <p:spPr>
              <a:xfrm>
                <a:off x="446091" y="3613149"/>
                <a:ext cx="1762125" cy="2636044"/>
              </a:xfrm>
              <a:custGeom>
                <a:avLst/>
                <a:gdLst>
                  <a:gd name="connsiteX0" fmla="*/ 330994 w 1762125"/>
                  <a:gd name="connsiteY0" fmla="*/ 0 h 2636044"/>
                  <a:gd name="connsiteX1" fmla="*/ 1762125 w 1762125"/>
                  <a:gd name="connsiteY1" fmla="*/ 2636044 h 2636044"/>
                  <a:gd name="connsiteX2" fmla="*/ 1097757 w 1762125"/>
                  <a:gd name="connsiteY2" fmla="*/ 2636044 h 2636044"/>
                  <a:gd name="connsiteX3" fmla="*/ 0 w 1762125"/>
                  <a:gd name="connsiteY3" fmla="*/ 609600 h 2636044"/>
                  <a:gd name="connsiteX4" fmla="*/ 330994 w 1762125"/>
                  <a:gd name="connsiteY4" fmla="*/ 0 h 263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125" h="2636044">
                    <a:moveTo>
                      <a:pt x="330994" y="0"/>
                    </a:moveTo>
                    <a:lnTo>
                      <a:pt x="1762125" y="2636044"/>
                    </a:lnTo>
                    <a:lnTo>
                      <a:pt x="1097757" y="2636044"/>
                    </a:lnTo>
                    <a:lnTo>
                      <a:pt x="0" y="609600"/>
                    </a:lnTo>
                    <a:lnTo>
                      <a:pt x="330994" y="0"/>
                    </a:lnTo>
                    <a:close/>
                  </a:path>
                </a:pathLst>
              </a:custGeom>
              <a:solidFill>
                <a:srgbClr val="1F9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90519A78-FC88-4E80-BF7A-2C7A3FED05CA}"/>
                </a:ext>
              </a:extLst>
            </p:cNvPr>
            <p:cNvSpPr txBox="1"/>
            <p:nvPr/>
          </p:nvSpPr>
          <p:spPr>
            <a:xfrm>
              <a:off x="1709397" y="2890237"/>
              <a:ext cx="3044295" cy="646331"/>
            </a:xfrm>
            <a:prstGeom prst="rect">
              <a:avLst/>
            </a:prstGeom>
            <a:noFill/>
          </p:spPr>
          <p:txBody>
            <a:bodyPr wrap="none" rtlCol="0">
              <a:spAutoFit/>
            </a:bodyPr>
            <a:lstStyle/>
            <a:p>
              <a:r>
                <a:rPr lang="en-US" sz="3600" dirty="0">
                  <a:solidFill>
                    <a:srgbClr val="1F975C"/>
                  </a:solidFill>
                </a:rPr>
                <a:t>john</a:t>
              </a:r>
              <a:r>
                <a:rPr lang="en-US" sz="3600" dirty="0">
                  <a:solidFill>
                    <a:srgbClr val="00AFDC"/>
                  </a:solidFill>
                </a:rPr>
                <a:t>warner</a:t>
              </a:r>
              <a:r>
                <a:rPr lang="en-US" sz="3600" dirty="0">
                  <a:solidFill>
                    <a:srgbClr val="778490"/>
                  </a:solidFill>
                </a:rPr>
                <a:t>.org</a:t>
              </a:r>
            </a:p>
          </p:txBody>
        </p:sp>
      </p:grpSp>
      <p:pic>
        <p:nvPicPr>
          <p:cNvPr id="52" name="Picture 51">
            <a:extLst>
              <a:ext uri="{FF2B5EF4-FFF2-40B4-BE49-F238E27FC236}">
                <a16:creationId xmlns:a16="http://schemas.microsoft.com/office/drawing/2014/main" id="{CCB02671-B097-4277-A1D8-0CE110812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3041" y="544206"/>
            <a:ext cx="1736596" cy="2309255"/>
          </a:xfrm>
          <a:prstGeom prst="rect">
            <a:avLst/>
          </a:prstGeom>
          <a:ln w="12700">
            <a:solidFill>
              <a:schemeClr val="tx1"/>
            </a:solidFill>
          </a:ln>
        </p:spPr>
      </p:pic>
      <p:grpSp>
        <p:nvGrpSpPr>
          <p:cNvPr id="51" name="Group 50">
            <a:extLst>
              <a:ext uri="{FF2B5EF4-FFF2-40B4-BE49-F238E27FC236}">
                <a16:creationId xmlns:a16="http://schemas.microsoft.com/office/drawing/2014/main" id="{09B3E56C-B17E-4047-829F-44DC98347DC5}"/>
              </a:ext>
            </a:extLst>
          </p:cNvPr>
          <p:cNvGrpSpPr/>
          <p:nvPr/>
        </p:nvGrpSpPr>
        <p:grpSpPr>
          <a:xfrm>
            <a:off x="3098603" y="4537307"/>
            <a:ext cx="4216469" cy="560829"/>
            <a:chOff x="2470081" y="5310292"/>
            <a:chExt cx="4216469" cy="560829"/>
          </a:xfrm>
        </p:grpSpPr>
        <p:sp>
          <p:nvSpPr>
            <p:cNvPr id="149507" name="Rectangle 8"/>
            <p:cNvSpPr>
              <a:spLocks/>
            </p:cNvSpPr>
            <p:nvPr/>
          </p:nvSpPr>
          <p:spPr bwMode="auto">
            <a:xfrm>
              <a:off x="3231544" y="5452207"/>
              <a:ext cx="345500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40638" bIns="0">
              <a:spAutoFit/>
            </a:bodyPr>
            <a:lstStyle/>
            <a:p>
              <a:pPr marL="39688"/>
              <a:r>
                <a:rPr lang="en-US" b="1" dirty="0">
                  <a:solidFill>
                    <a:srgbClr val="00B0DA"/>
                  </a:solidFill>
                </a:rPr>
                <a:t>John</a:t>
              </a:r>
              <a:r>
                <a:rPr lang="en-US" b="1" dirty="0">
                  <a:solidFill>
                    <a:schemeClr val="bg1"/>
                  </a:solidFill>
                </a:rPr>
                <a:t>.</a:t>
              </a:r>
              <a:r>
                <a:rPr lang="en-US" b="1" dirty="0">
                  <a:solidFill>
                    <a:srgbClr val="00738C"/>
                  </a:solidFill>
                </a:rPr>
                <a:t>Warner</a:t>
              </a:r>
              <a:r>
                <a:rPr lang="en-US" b="1" dirty="0">
                  <a:solidFill>
                    <a:schemeClr val="bg1"/>
                  </a:solidFill>
                </a:rPr>
                <a:t>@</a:t>
              </a:r>
              <a:r>
                <a:rPr lang="en-US" b="1" dirty="0">
                  <a:solidFill>
                    <a:schemeClr val="tx1">
                      <a:lumMod val="65000"/>
                    </a:schemeClr>
                  </a:solidFill>
                </a:rPr>
                <a:t>WarnerBabcock.com</a:t>
              </a:r>
            </a:p>
          </p:txBody>
        </p:sp>
        <p:grpSp>
          <p:nvGrpSpPr>
            <p:cNvPr id="55" name="Group 54">
              <a:extLst>
                <a:ext uri="{FF2B5EF4-FFF2-40B4-BE49-F238E27FC236}">
                  <a16:creationId xmlns:a16="http://schemas.microsoft.com/office/drawing/2014/main" id="{819F6EF5-BCF3-4ABF-9D7F-0ADC091EA76E}"/>
                </a:ext>
              </a:extLst>
            </p:cNvPr>
            <p:cNvGrpSpPr/>
            <p:nvPr/>
          </p:nvGrpSpPr>
          <p:grpSpPr>
            <a:xfrm>
              <a:off x="2470081" y="5310292"/>
              <a:ext cx="560829" cy="560829"/>
              <a:chOff x="4120738" y="3426031"/>
              <a:chExt cx="706582" cy="706582"/>
            </a:xfrm>
            <a:solidFill>
              <a:schemeClr val="tx2">
                <a:lumMod val="60000"/>
                <a:lumOff val="40000"/>
              </a:schemeClr>
            </a:solidFill>
          </p:grpSpPr>
          <p:sp>
            <p:nvSpPr>
              <p:cNvPr id="56" name="Rectangle: Rounded Corners 55">
                <a:extLst>
                  <a:ext uri="{FF2B5EF4-FFF2-40B4-BE49-F238E27FC236}">
                    <a16:creationId xmlns:a16="http://schemas.microsoft.com/office/drawing/2014/main" id="{41439F99-B342-4FD0-A28C-AB0E76B960A7}"/>
                  </a:ext>
                </a:extLst>
              </p:cNvPr>
              <p:cNvSpPr/>
              <p:nvPr/>
            </p:nvSpPr>
            <p:spPr>
              <a:xfrm>
                <a:off x="4120738" y="3426031"/>
                <a:ext cx="706582" cy="706582"/>
              </a:xfrm>
              <a:prstGeom prst="roundRect">
                <a:avLst>
                  <a:gd name="adj" fmla="val 22269"/>
                </a:avLst>
              </a:prstGeom>
              <a:grpFill/>
              <a:scene3d>
                <a:camera prst="perspectiveHeroicExtremeLeftFacing"/>
                <a:lightRig rig="threePt" dir="t"/>
              </a:scene3d>
              <a:sp3d contourW="12700" prstMaterial="dkEdge">
                <a:bevelT/>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57" name="TextBox 56">
                <a:extLst>
                  <a:ext uri="{FF2B5EF4-FFF2-40B4-BE49-F238E27FC236}">
                    <a16:creationId xmlns:a16="http://schemas.microsoft.com/office/drawing/2014/main" id="{5F51C161-CAA4-4128-9F95-43842E76FCE7}"/>
                  </a:ext>
                </a:extLst>
              </p:cNvPr>
              <p:cNvSpPr txBox="1"/>
              <p:nvPr/>
            </p:nvSpPr>
            <p:spPr>
              <a:xfrm rot="337877">
                <a:off x="4249786" y="3495017"/>
                <a:ext cx="503252" cy="504094"/>
              </a:xfrm>
              <a:prstGeom prst="rect">
                <a:avLst/>
              </a:prstGeom>
              <a:grp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in</a:t>
                </a:r>
              </a:p>
            </p:txBody>
          </p:sp>
        </p:grpSp>
      </p:grpSp>
      <p:grpSp>
        <p:nvGrpSpPr>
          <p:cNvPr id="53" name="Group 52">
            <a:extLst>
              <a:ext uri="{FF2B5EF4-FFF2-40B4-BE49-F238E27FC236}">
                <a16:creationId xmlns:a16="http://schemas.microsoft.com/office/drawing/2014/main" id="{634EB27C-F5CC-44CB-941C-8D24DBB29292}"/>
              </a:ext>
            </a:extLst>
          </p:cNvPr>
          <p:cNvGrpSpPr/>
          <p:nvPr/>
        </p:nvGrpSpPr>
        <p:grpSpPr>
          <a:xfrm>
            <a:off x="4054667" y="5501057"/>
            <a:ext cx="2647870" cy="567628"/>
            <a:chOff x="2470081" y="6103633"/>
            <a:chExt cx="2647870" cy="567628"/>
          </a:xfrm>
        </p:grpSpPr>
        <p:sp>
          <p:nvSpPr>
            <p:cNvPr id="9" name="Rectangle 8"/>
            <p:cNvSpPr>
              <a:spLocks/>
            </p:cNvSpPr>
            <p:nvPr/>
          </p:nvSpPr>
          <p:spPr bwMode="auto">
            <a:xfrm>
              <a:off x="3231544" y="6248948"/>
              <a:ext cx="18864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40638" bIns="0">
              <a:spAutoFit/>
            </a:bodyPr>
            <a:lstStyle/>
            <a:p>
              <a:pPr marL="39688"/>
              <a:r>
                <a:rPr lang="en-US" b="1" dirty="0">
                  <a:solidFill>
                    <a:schemeClr val="bg1"/>
                  </a:solidFill>
                </a:rPr>
                <a:t>@</a:t>
              </a:r>
              <a:r>
                <a:rPr lang="en-US" b="1" dirty="0" err="1">
                  <a:solidFill>
                    <a:srgbClr val="1F975C"/>
                  </a:solidFill>
                </a:rPr>
                <a:t>John</a:t>
              </a:r>
              <a:r>
                <a:rPr lang="en-US" b="1" dirty="0" err="1">
                  <a:solidFill>
                    <a:srgbClr val="00AFDC"/>
                  </a:solidFill>
                </a:rPr>
                <a:t>Warner</a:t>
              </a:r>
              <a:r>
                <a:rPr lang="en-US" b="1" dirty="0" err="1">
                  <a:solidFill>
                    <a:schemeClr val="tx1">
                      <a:lumMod val="65000"/>
                    </a:schemeClr>
                  </a:solidFill>
                </a:rPr>
                <a:t>Org</a:t>
              </a:r>
              <a:endParaRPr lang="en-US" b="1" dirty="0">
                <a:solidFill>
                  <a:schemeClr val="tx1">
                    <a:lumMod val="65000"/>
                  </a:schemeClr>
                </a:solidFill>
              </a:endParaRPr>
            </a:p>
          </p:txBody>
        </p:sp>
        <p:grpSp>
          <p:nvGrpSpPr>
            <p:cNvPr id="58" name="Group 57">
              <a:extLst>
                <a:ext uri="{FF2B5EF4-FFF2-40B4-BE49-F238E27FC236}">
                  <a16:creationId xmlns:a16="http://schemas.microsoft.com/office/drawing/2014/main" id="{A9C922F8-9AFB-4430-9B8D-B495130FBAA2}"/>
                </a:ext>
              </a:extLst>
            </p:cNvPr>
            <p:cNvGrpSpPr/>
            <p:nvPr/>
          </p:nvGrpSpPr>
          <p:grpSpPr>
            <a:xfrm>
              <a:off x="2470081" y="6103633"/>
              <a:ext cx="560829" cy="567628"/>
              <a:chOff x="5779202" y="3417467"/>
              <a:chExt cx="706582" cy="715147"/>
            </a:xfrm>
          </p:grpSpPr>
          <p:sp>
            <p:nvSpPr>
              <p:cNvPr id="59" name="Rectangle: Rounded Corners 58">
                <a:extLst>
                  <a:ext uri="{FF2B5EF4-FFF2-40B4-BE49-F238E27FC236}">
                    <a16:creationId xmlns:a16="http://schemas.microsoft.com/office/drawing/2014/main" id="{863C5F8C-FD31-45C4-9F8D-CB5147FF03DF}"/>
                  </a:ext>
                </a:extLst>
              </p:cNvPr>
              <p:cNvSpPr/>
              <p:nvPr/>
            </p:nvSpPr>
            <p:spPr>
              <a:xfrm>
                <a:off x="5779202" y="3426032"/>
                <a:ext cx="706582" cy="706582"/>
              </a:xfrm>
              <a:prstGeom prst="roundRect">
                <a:avLst>
                  <a:gd name="adj" fmla="val 22269"/>
                </a:avLst>
              </a:prstGeom>
              <a:solidFill>
                <a:srgbClr val="00B0DA"/>
              </a:solidFill>
              <a:scene3d>
                <a:camera prst="perspectiveHeroicExtremeLeftFacing"/>
                <a:lightRig rig="threePt" dir="t"/>
              </a:scene3d>
              <a:sp3d contourW="12700" prstMaterial="dkEdge">
                <a:bevelT/>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0" name="TextBox 59">
                <a:extLst>
                  <a:ext uri="{FF2B5EF4-FFF2-40B4-BE49-F238E27FC236}">
                    <a16:creationId xmlns:a16="http://schemas.microsoft.com/office/drawing/2014/main" id="{822B5083-0B91-49DE-8D4B-581F92EE610A}"/>
                  </a:ext>
                </a:extLst>
              </p:cNvPr>
              <p:cNvSpPr txBox="1"/>
              <p:nvPr/>
            </p:nvSpPr>
            <p:spPr>
              <a:xfrm rot="322716">
                <a:off x="5954968" y="3417467"/>
                <a:ext cx="503252" cy="659198"/>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t</a:t>
                </a:r>
                <a:endParaRPr lang="en-US" b="1" dirty="0">
                  <a:solidFill>
                    <a:schemeClr val="bg1"/>
                  </a:solidFill>
                  <a:effectLst>
                    <a:outerShdw blurRad="38100" dist="38100" dir="2700000" algn="tl">
                      <a:srgbClr val="000000">
                        <a:alpha val="43137"/>
                      </a:srgbClr>
                    </a:outerShdw>
                  </a:effectLst>
                </a:endParaRPr>
              </a:p>
            </p:txBody>
          </p:sp>
        </p:grpSp>
      </p:grpSp>
      <p:pic>
        <p:nvPicPr>
          <p:cNvPr id="61" name="Picture 60">
            <a:extLst>
              <a:ext uri="{FF2B5EF4-FFF2-40B4-BE49-F238E27FC236}">
                <a16:creationId xmlns:a16="http://schemas.microsoft.com/office/drawing/2014/main" id="{751CBB8F-A457-4535-9EF4-F39F57A60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1184" y="3315712"/>
            <a:ext cx="1736596" cy="2683831"/>
          </a:xfrm>
          <a:prstGeom prst="rect">
            <a:avLst/>
          </a:prstGeom>
          <a:ln>
            <a:solidFill>
              <a:schemeClr val="tx1"/>
            </a:solidFill>
          </a:ln>
        </p:spPr>
      </p:pic>
    </p:spTree>
    <p:extLst>
      <p:ext uri="{BB962C8B-B14F-4D97-AF65-F5344CB8AC3E}">
        <p14:creationId xmlns:p14="http://schemas.microsoft.com/office/powerpoint/2010/main" val="407771506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4" descr="No-Crop.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457200"/>
            <a:ext cx="8458200" cy="59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2120602" y="962160"/>
            <a:ext cx="8102600" cy="5076825"/>
            <a:chOff x="584200" y="971550"/>
            <a:chExt cx="8102600" cy="5076825"/>
          </a:xfrm>
        </p:grpSpPr>
        <p:sp>
          <p:nvSpPr>
            <p:cNvPr id="4" name="Rounded Rectangle 75"/>
            <p:cNvSpPr>
              <a:spLocks noChangeArrowheads="1"/>
            </p:cNvSpPr>
            <p:nvPr/>
          </p:nvSpPr>
          <p:spPr bwMode="auto">
            <a:xfrm>
              <a:off x="1295400" y="971550"/>
              <a:ext cx="2333625" cy="990600"/>
            </a:xfrm>
            <a:prstGeom prst="roundRect">
              <a:avLst>
                <a:gd name="adj" fmla="val 16667"/>
              </a:avLst>
            </a:prstGeom>
            <a:solidFill>
              <a:srgbClr val="92D050">
                <a:alpha val="43137"/>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5" name="TextBox 76"/>
            <p:cNvSpPr txBox="1">
              <a:spLocks noChangeArrowheads="1"/>
            </p:cNvSpPr>
            <p:nvPr/>
          </p:nvSpPr>
          <p:spPr bwMode="auto">
            <a:xfrm>
              <a:off x="1676400" y="1116012"/>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dirty="0">
                  <a:solidFill>
                    <a:srgbClr val="000000"/>
                  </a:solidFill>
                  <a:latin typeface="Calibri" pitchFamily="34" charset="0"/>
                </a:rPr>
                <a:t>Fabrication &amp; Physical Testing, </a:t>
              </a:r>
            </a:p>
          </p:txBody>
        </p:sp>
        <p:sp>
          <p:nvSpPr>
            <p:cNvPr id="6" name="Rounded Rectangle 77"/>
            <p:cNvSpPr>
              <a:spLocks noChangeArrowheads="1"/>
            </p:cNvSpPr>
            <p:nvPr/>
          </p:nvSpPr>
          <p:spPr bwMode="auto">
            <a:xfrm>
              <a:off x="3886200" y="2038350"/>
              <a:ext cx="990600" cy="838200"/>
            </a:xfrm>
            <a:prstGeom prst="roundRect">
              <a:avLst>
                <a:gd name="adj" fmla="val 16667"/>
              </a:avLst>
            </a:prstGeom>
            <a:solidFill>
              <a:srgbClr val="92D050">
                <a:alpha val="50195"/>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7" name="TextBox 78"/>
            <p:cNvSpPr txBox="1">
              <a:spLocks noChangeArrowheads="1"/>
            </p:cNvSpPr>
            <p:nvPr/>
          </p:nvSpPr>
          <p:spPr bwMode="auto">
            <a:xfrm>
              <a:off x="3857625" y="2159000"/>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Analytical Separations</a:t>
              </a:r>
            </a:p>
            <a:p>
              <a:pPr algn="ctr" eaLnBrk="1" hangingPunct="1"/>
              <a:r>
                <a:rPr lang="en-US" altLang="ja-JP" sz="1200" b="1">
                  <a:solidFill>
                    <a:srgbClr val="000000"/>
                  </a:solidFill>
                  <a:latin typeface="Calibri" pitchFamily="34" charset="0"/>
                </a:rPr>
                <a:t>Lab</a:t>
              </a:r>
            </a:p>
          </p:txBody>
        </p:sp>
        <p:sp>
          <p:nvSpPr>
            <p:cNvPr id="8" name="Rounded Rectangle 79"/>
            <p:cNvSpPr>
              <a:spLocks noChangeArrowheads="1"/>
            </p:cNvSpPr>
            <p:nvPr/>
          </p:nvSpPr>
          <p:spPr bwMode="auto">
            <a:xfrm>
              <a:off x="3810000" y="2876550"/>
              <a:ext cx="1120775" cy="685800"/>
            </a:xfrm>
            <a:prstGeom prst="roundRect">
              <a:avLst>
                <a:gd name="adj" fmla="val 16667"/>
              </a:avLst>
            </a:prstGeom>
            <a:solidFill>
              <a:srgbClr val="92D050">
                <a:alpha val="5999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9" name="TextBox 80"/>
            <p:cNvSpPr txBox="1">
              <a:spLocks noChangeArrowheads="1"/>
            </p:cNvSpPr>
            <p:nvPr/>
          </p:nvSpPr>
          <p:spPr bwMode="auto">
            <a:xfrm>
              <a:off x="3778250" y="2884487"/>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Microscopy &amp; Surface Analysis</a:t>
              </a:r>
            </a:p>
            <a:p>
              <a:pPr algn="ctr" eaLnBrk="1" hangingPunct="1"/>
              <a:r>
                <a:rPr lang="en-US" altLang="ja-JP" sz="1200" b="1">
                  <a:solidFill>
                    <a:srgbClr val="000000"/>
                  </a:solidFill>
                  <a:latin typeface="Calibri" pitchFamily="34" charset="0"/>
                </a:rPr>
                <a:t>Lab</a:t>
              </a:r>
            </a:p>
          </p:txBody>
        </p:sp>
        <p:sp>
          <p:nvSpPr>
            <p:cNvPr id="10" name="Rounded Rectangle 81"/>
            <p:cNvSpPr>
              <a:spLocks noChangeArrowheads="1"/>
            </p:cNvSpPr>
            <p:nvPr/>
          </p:nvSpPr>
          <p:spPr bwMode="auto">
            <a:xfrm>
              <a:off x="6400800" y="3714750"/>
              <a:ext cx="533400" cy="1066800"/>
            </a:xfrm>
            <a:prstGeom prst="roundRect">
              <a:avLst>
                <a:gd name="adj" fmla="val 16667"/>
              </a:avLst>
            </a:prstGeom>
            <a:solidFill>
              <a:srgbClr val="92D050">
                <a:alpha val="4901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1" name="TextBox 82"/>
            <p:cNvSpPr txBox="1">
              <a:spLocks noChangeArrowheads="1"/>
            </p:cNvSpPr>
            <p:nvPr/>
          </p:nvSpPr>
          <p:spPr bwMode="auto">
            <a:xfrm>
              <a:off x="6400800" y="4083050"/>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NMR</a:t>
              </a:r>
            </a:p>
            <a:p>
              <a:pPr algn="ctr" eaLnBrk="1" hangingPunct="1"/>
              <a:r>
                <a:rPr lang="en-US" altLang="ja-JP" sz="1200" b="1">
                  <a:solidFill>
                    <a:srgbClr val="000000"/>
                  </a:solidFill>
                  <a:latin typeface="Calibri" pitchFamily="34" charset="0"/>
                </a:rPr>
                <a:t>Lab</a:t>
              </a:r>
            </a:p>
          </p:txBody>
        </p:sp>
        <p:sp>
          <p:nvSpPr>
            <p:cNvPr id="12" name="Rounded Rectangle 83"/>
            <p:cNvSpPr>
              <a:spLocks noChangeArrowheads="1"/>
            </p:cNvSpPr>
            <p:nvPr/>
          </p:nvSpPr>
          <p:spPr bwMode="auto">
            <a:xfrm>
              <a:off x="2951163" y="3714750"/>
              <a:ext cx="1677987" cy="1054100"/>
            </a:xfrm>
            <a:prstGeom prst="roundRect">
              <a:avLst>
                <a:gd name="adj" fmla="val 16667"/>
              </a:avLst>
            </a:prstGeom>
            <a:solidFill>
              <a:srgbClr val="92D050">
                <a:alpha val="50980"/>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3" name="TextBox 84"/>
            <p:cNvSpPr txBox="1">
              <a:spLocks noChangeArrowheads="1"/>
            </p:cNvSpPr>
            <p:nvPr/>
          </p:nvSpPr>
          <p:spPr bwMode="auto">
            <a:xfrm>
              <a:off x="2940050" y="4083050"/>
              <a:ext cx="1668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Particle Size &amp; Surface Characterization Lab</a:t>
              </a:r>
            </a:p>
          </p:txBody>
        </p:sp>
        <p:sp>
          <p:nvSpPr>
            <p:cNvPr id="14" name="Rounded Rectangle 87"/>
            <p:cNvSpPr>
              <a:spLocks noChangeArrowheads="1"/>
            </p:cNvSpPr>
            <p:nvPr/>
          </p:nvSpPr>
          <p:spPr bwMode="auto">
            <a:xfrm>
              <a:off x="584200" y="1390650"/>
              <a:ext cx="515938" cy="2366962"/>
            </a:xfrm>
            <a:prstGeom prst="roundRect">
              <a:avLst>
                <a:gd name="adj" fmla="val 16667"/>
              </a:avLst>
            </a:prstGeom>
            <a:solidFill>
              <a:srgbClr val="CC0099">
                <a:alpha val="50195"/>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5" name="TextBox 88"/>
            <p:cNvSpPr txBox="1">
              <a:spLocks noChangeArrowheads="1"/>
            </p:cNvSpPr>
            <p:nvPr/>
          </p:nvSpPr>
          <p:spPr bwMode="auto">
            <a:xfrm rot="16200000">
              <a:off x="-212724" y="2387599"/>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sz="1200" b="1">
                  <a:solidFill>
                    <a:srgbClr val="000000"/>
                  </a:solidFill>
                  <a:latin typeface="Calibri" pitchFamily="34" charset="0"/>
                </a:rPr>
                <a:t>Metal Oxide Research Labs</a:t>
              </a:r>
            </a:p>
          </p:txBody>
        </p:sp>
        <p:sp>
          <p:nvSpPr>
            <p:cNvPr id="16" name="Rounded Rectangle 93"/>
            <p:cNvSpPr>
              <a:spLocks noChangeArrowheads="1"/>
            </p:cNvSpPr>
            <p:nvPr/>
          </p:nvSpPr>
          <p:spPr bwMode="auto">
            <a:xfrm>
              <a:off x="4660900" y="992187"/>
              <a:ext cx="1657350" cy="1022350"/>
            </a:xfrm>
            <a:prstGeom prst="roundRect">
              <a:avLst>
                <a:gd name="adj" fmla="val 16667"/>
              </a:avLst>
            </a:prstGeom>
            <a:solidFill>
              <a:srgbClr val="FFC000">
                <a:alpha val="52156"/>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17" name="TextBox 94"/>
            <p:cNvSpPr txBox="1">
              <a:spLocks noChangeArrowheads="1"/>
            </p:cNvSpPr>
            <p:nvPr/>
          </p:nvSpPr>
          <p:spPr bwMode="auto">
            <a:xfrm>
              <a:off x="4724400" y="1155700"/>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Organic &amp; Polymer Synthesis </a:t>
              </a:r>
            </a:p>
            <a:p>
              <a:pPr algn="ctr" eaLnBrk="1" hangingPunct="1"/>
              <a:r>
                <a:rPr lang="en-US" altLang="ja-JP" sz="1200" b="1">
                  <a:solidFill>
                    <a:srgbClr val="000000"/>
                  </a:solidFill>
                  <a:latin typeface="Calibri" pitchFamily="34" charset="0"/>
                </a:rPr>
                <a:t>Lab</a:t>
              </a:r>
            </a:p>
          </p:txBody>
        </p:sp>
        <p:sp>
          <p:nvSpPr>
            <p:cNvPr id="18" name="Rounded Rectangle 95"/>
            <p:cNvSpPr>
              <a:spLocks noChangeArrowheads="1"/>
            </p:cNvSpPr>
            <p:nvPr/>
          </p:nvSpPr>
          <p:spPr bwMode="auto">
            <a:xfrm>
              <a:off x="6986588" y="1004887"/>
              <a:ext cx="1687512" cy="1022350"/>
            </a:xfrm>
            <a:prstGeom prst="roundRect">
              <a:avLst>
                <a:gd name="adj" fmla="val 16667"/>
              </a:avLst>
            </a:prstGeom>
            <a:solidFill>
              <a:srgbClr val="FFC000">
                <a:alpha val="52156"/>
              </a:srgbClr>
            </a:solidFill>
            <a:ln w="25400">
              <a:solidFill>
                <a:schemeClr val="tx2"/>
              </a:solidFill>
              <a:round/>
              <a:headEnd/>
              <a:tailEnd/>
            </a:ln>
          </p:spPr>
          <p:txBody>
            <a:bodyPr anchor="ctr"/>
            <a:lstStyle/>
            <a:p>
              <a:pPr algn="ctr"/>
              <a:r>
                <a:rPr lang="en-US" altLang="ja-JP" sz="1200" b="1">
                  <a:solidFill>
                    <a:srgbClr val="000000"/>
                  </a:solidFill>
                  <a:latin typeface="Calibri" pitchFamily="34" charset="0"/>
                </a:rPr>
                <a:t>Biomaterials</a:t>
              </a:r>
            </a:p>
            <a:p>
              <a:pPr algn="ctr"/>
              <a:r>
                <a:rPr lang="en-US" altLang="ja-JP" sz="1200" b="1">
                  <a:solidFill>
                    <a:srgbClr val="000000"/>
                  </a:solidFill>
                  <a:latin typeface="Calibri" pitchFamily="34" charset="0"/>
                </a:rPr>
                <a:t>Lab</a:t>
              </a:r>
            </a:p>
          </p:txBody>
        </p:sp>
        <p:sp>
          <p:nvSpPr>
            <p:cNvPr id="19" name="Rounded Rectangle 96"/>
            <p:cNvSpPr>
              <a:spLocks noChangeArrowheads="1"/>
            </p:cNvSpPr>
            <p:nvPr/>
          </p:nvSpPr>
          <p:spPr bwMode="auto">
            <a:xfrm>
              <a:off x="4630738" y="3714750"/>
              <a:ext cx="1741487" cy="1022350"/>
            </a:xfrm>
            <a:prstGeom prst="roundRect">
              <a:avLst>
                <a:gd name="adj" fmla="val 16667"/>
              </a:avLst>
            </a:prstGeom>
            <a:solidFill>
              <a:srgbClr val="FFC000">
                <a:alpha val="52156"/>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0" name="TextBox 97"/>
            <p:cNvSpPr txBox="1">
              <a:spLocks noChangeArrowheads="1"/>
            </p:cNvSpPr>
            <p:nvPr/>
          </p:nvSpPr>
          <p:spPr bwMode="auto">
            <a:xfrm>
              <a:off x="4714875" y="4083050"/>
              <a:ext cx="156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Thermal Analysis &amp; Spectroscopy Lab</a:t>
              </a:r>
            </a:p>
          </p:txBody>
        </p:sp>
        <p:sp>
          <p:nvSpPr>
            <p:cNvPr id="21" name="Rounded Rectangle 98"/>
            <p:cNvSpPr>
              <a:spLocks noChangeArrowheads="1"/>
            </p:cNvSpPr>
            <p:nvPr/>
          </p:nvSpPr>
          <p:spPr bwMode="auto">
            <a:xfrm>
              <a:off x="6985000" y="3714750"/>
              <a:ext cx="1689100" cy="1022350"/>
            </a:xfrm>
            <a:prstGeom prst="roundRect">
              <a:avLst>
                <a:gd name="adj" fmla="val 21931"/>
              </a:avLst>
            </a:prstGeom>
            <a:solidFill>
              <a:srgbClr val="FFC000">
                <a:alpha val="52156"/>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2" name="Rounded Rectangle 99"/>
            <p:cNvSpPr>
              <a:spLocks noChangeArrowheads="1"/>
            </p:cNvSpPr>
            <p:nvPr/>
          </p:nvSpPr>
          <p:spPr bwMode="auto">
            <a:xfrm>
              <a:off x="2489200" y="3714750"/>
              <a:ext cx="461963" cy="1031875"/>
            </a:xfrm>
            <a:prstGeom prst="roundRect">
              <a:avLst>
                <a:gd name="adj" fmla="val 16667"/>
              </a:avLst>
            </a:prstGeom>
            <a:solidFill>
              <a:srgbClr val="92D050">
                <a:alpha val="4901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3" name="TextBox 100"/>
            <p:cNvSpPr txBox="1">
              <a:spLocks noChangeArrowheads="1"/>
            </p:cNvSpPr>
            <p:nvPr/>
          </p:nvSpPr>
          <p:spPr bwMode="auto">
            <a:xfrm rot="16200000">
              <a:off x="2164557" y="4223543"/>
              <a:ext cx="112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sz="1200" b="1">
                  <a:solidFill>
                    <a:srgbClr val="000000"/>
                  </a:solidFill>
                  <a:latin typeface="Calibri" pitchFamily="34" charset="0"/>
                </a:rPr>
                <a:t>         X-ray  Lab</a:t>
              </a:r>
            </a:p>
          </p:txBody>
        </p:sp>
        <p:sp>
          <p:nvSpPr>
            <p:cNvPr id="24" name="Rounded Rectangle 101"/>
            <p:cNvSpPr>
              <a:spLocks noChangeArrowheads="1"/>
            </p:cNvSpPr>
            <p:nvPr/>
          </p:nvSpPr>
          <p:spPr bwMode="auto">
            <a:xfrm>
              <a:off x="1273175" y="2122487"/>
              <a:ext cx="892175" cy="1516063"/>
            </a:xfrm>
            <a:prstGeom prst="roundRect">
              <a:avLst>
                <a:gd name="adj" fmla="val 16667"/>
              </a:avLst>
            </a:prstGeom>
            <a:solidFill>
              <a:srgbClr val="CC0099">
                <a:alpha val="39999"/>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5" name="TextBox 102"/>
            <p:cNvSpPr txBox="1">
              <a:spLocks noChangeArrowheads="1"/>
            </p:cNvSpPr>
            <p:nvPr/>
          </p:nvSpPr>
          <p:spPr bwMode="auto">
            <a:xfrm>
              <a:off x="1338263" y="2347912"/>
              <a:ext cx="7731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ja-JP" altLang="en-US" sz="1200" b="1">
                <a:solidFill>
                  <a:srgbClr val="000000"/>
                </a:solidFill>
                <a:latin typeface="Calibri" pitchFamily="34" charset="0"/>
              </a:endParaRPr>
            </a:p>
          </p:txBody>
        </p:sp>
        <p:sp>
          <p:nvSpPr>
            <p:cNvPr id="26" name="Rounded Rectangle 103"/>
            <p:cNvSpPr>
              <a:spLocks noChangeArrowheads="1"/>
            </p:cNvSpPr>
            <p:nvPr/>
          </p:nvSpPr>
          <p:spPr bwMode="auto">
            <a:xfrm>
              <a:off x="3649663" y="971550"/>
              <a:ext cx="1011237" cy="1011237"/>
            </a:xfrm>
            <a:prstGeom prst="roundRect">
              <a:avLst>
                <a:gd name="adj" fmla="val 16667"/>
              </a:avLst>
            </a:prstGeom>
            <a:solidFill>
              <a:srgbClr val="92D050">
                <a:alpha val="45097"/>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27" name="TextBox 104"/>
            <p:cNvSpPr txBox="1">
              <a:spLocks noChangeArrowheads="1"/>
            </p:cNvSpPr>
            <p:nvPr/>
          </p:nvSpPr>
          <p:spPr bwMode="auto">
            <a:xfrm>
              <a:off x="3657600" y="1192212"/>
              <a:ext cx="1011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Environment &amp; Toxicology</a:t>
              </a:r>
            </a:p>
            <a:p>
              <a:pPr algn="ctr" eaLnBrk="1" hangingPunct="1"/>
              <a:r>
                <a:rPr lang="en-US" altLang="ja-JP" sz="1200" b="1">
                  <a:solidFill>
                    <a:srgbClr val="000000"/>
                  </a:solidFill>
                  <a:latin typeface="Calibri" pitchFamily="34" charset="0"/>
                </a:rPr>
                <a:t>Lab</a:t>
              </a:r>
            </a:p>
          </p:txBody>
        </p:sp>
        <p:sp>
          <p:nvSpPr>
            <p:cNvPr id="28" name="TextBox 105"/>
            <p:cNvSpPr txBox="1">
              <a:spLocks noChangeArrowheads="1"/>
            </p:cNvSpPr>
            <p:nvPr/>
          </p:nvSpPr>
          <p:spPr bwMode="auto">
            <a:xfrm>
              <a:off x="7010400" y="4083050"/>
              <a:ext cx="1646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Multi-use Chemistry </a:t>
              </a:r>
            </a:p>
            <a:p>
              <a:pPr algn="ctr" eaLnBrk="1" hangingPunct="1"/>
              <a:r>
                <a:rPr lang="en-US" altLang="ja-JP" sz="1200" b="1">
                  <a:solidFill>
                    <a:srgbClr val="000000"/>
                  </a:solidFill>
                  <a:latin typeface="Calibri" pitchFamily="34" charset="0"/>
                </a:rPr>
                <a:t>Lab</a:t>
              </a:r>
            </a:p>
          </p:txBody>
        </p:sp>
        <p:sp>
          <p:nvSpPr>
            <p:cNvPr id="29" name="Rounded Rectangle 106"/>
            <p:cNvSpPr>
              <a:spLocks noChangeArrowheads="1"/>
            </p:cNvSpPr>
            <p:nvPr/>
          </p:nvSpPr>
          <p:spPr bwMode="auto">
            <a:xfrm>
              <a:off x="584200" y="3783012"/>
              <a:ext cx="1990725" cy="2265363"/>
            </a:xfrm>
            <a:prstGeom prst="roundRect">
              <a:avLst>
                <a:gd name="adj" fmla="val 16667"/>
              </a:avLst>
            </a:prstGeom>
            <a:solidFill>
              <a:srgbClr val="4F81BD">
                <a:alpha val="50195"/>
              </a:srgbClr>
            </a:solidFill>
            <a:ln w="25400">
              <a:solidFill>
                <a:schemeClr val="tx2"/>
              </a:solidFill>
              <a:round/>
              <a:headEnd/>
              <a:tailEnd/>
            </a:ln>
          </p:spPr>
          <p:txBody>
            <a:bodyPr anchor="ctr"/>
            <a:lstStyle/>
            <a:p>
              <a:pPr algn="ctr"/>
              <a:endParaRPr lang="ja-JP" altLang="en-US" sz="1200" b="1">
                <a:solidFill>
                  <a:srgbClr val="FFFFFF"/>
                </a:solidFill>
                <a:latin typeface="Calibri" pitchFamily="34" charset="0"/>
              </a:endParaRPr>
            </a:p>
          </p:txBody>
        </p:sp>
        <p:sp>
          <p:nvSpPr>
            <p:cNvPr id="30" name="TextBox 107"/>
            <p:cNvSpPr txBox="1">
              <a:spLocks noChangeArrowheads="1"/>
            </p:cNvSpPr>
            <p:nvPr/>
          </p:nvSpPr>
          <p:spPr bwMode="auto">
            <a:xfrm>
              <a:off x="942975" y="5259387"/>
              <a:ext cx="1419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ja-JP" sz="1200" b="1">
                  <a:solidFill>
                    <a:srgbClr val="000000"/>
                  </a:solidFill>
                  <a:latin typeface="Calibri" pitchFamily="34" charset="0"/>
                </a:rPr>
                <a:t>Beyond Benign</a:t>
              </a:r>
            </a:p>
          </p:txBody>
        </p:sp>
        <p:sp>
          <p:nvSpPr>
            <p:cNvPr id="31" name="TextBox 108"/>
            <p:cNvSpPr txBox="1">
              <a:spLocks noChangeArrowheads="1"/>
            </p:cNvSpPr>
            <p:nvPr/>
          </p:nvSpPr>
          <p:spPr bwMode="auto">
            <a:xfrm rot="16200000">
              <a:off x="1159669" y="2488039"/>
              <a:ext cx="1149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Applications and Coatings</a:t>
              </a:r>
            </a:p>
            <a:p>
              <a:pPr algn="ctr" eaLnBrk="1" hangingPunct="1"/>
              <a:r>
                <a:rPr lang="en-US" altLang="ja-JP" sz="1200" b="1">
                  <a:solidFill>
                    <a:srgbClr val="000000"/>
                  </a:solidFill>
                  <a:latin typeface="Calibri" pitchFamily="34" charset="0"/>
                </a:rPr>
                <a:t>Research Lab</a:t>
              </a:r>
            </a:p>
            <a:p>
              <a:pPr algn="ctr" eaLnBrk="1" hangingPunct="1"/>
              <a:r>
                <a:rPr lang="en-US" altLang="ja-JP" sz="1200" b="1">
                  <a:solidFill>
                    <a:srgbClr val="000000"/>
                  </a:solidFill>
                  <a:latin typeface="Calibri" pitchFamily="34" charset="0"/>
                </a:rPr>
                <a:t>…</a:t>
              </a:r>
            </a:p>
          </p:txBody>
        </p:sp>
        <p:sp>
          <p:nvSpPr>
            <p:cNvPr id="32" name="TextBox 110"/>
            <p:cNvSpPr txBox="1">
              <a:spLocks noChangeArrowheads="1"/>
            </p:cNvSpPr>
            <p:nvPr/>
          </p:nvSpPr>
          <p:spPr bwMode="auto">
            <a:xfrm>
              <a:off x="3352800" y="5183187"/>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chemeClr val="tx2"/>
                  </a:solidFill>
                  <a:latin typeface="Calibri" pitchFamily="34" charset="0"/>
                </a:rPr>
                <a:t>WBI Executive Office Space</a:t>
              </a:r>
            </a:p>
          </p:txBody>
        </p:sp>
        <p:sp>
          <p:nvSpPr>
            <p:cNvPr id="33" name="TextBox 111"/>
            <p:cNvSpPr txBox="1">
              <a:spLocks noChangeArrowheads="1"/>
            </p:cNvSpPr>
            <p:nvPr/>
          </p:nvSpPr>
          <p:spPr bwMode="auto">
            <a:xfrm>
              <a:off x="5334000" y="2640012"/>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chemeClr val="tx2"/>
                  </a:solidFill>
                  <a:latin typeface="Calibri" pitchFamily="34" charset="0"/>
                </a:rPr>
                <a:t>WBI Scientists </a:t>
              </a:r>
            </a:p>
            <a:p>
              <a:pPr algn="ctr" eaLnBrk="1" hangingPunct="1"/>
              <a:r>
                <a:rPr lang="en-US" altLang="ja-JP" sz="1200" b="1">
                  <a:solidFill>
                    <a:schemeClr val="tx2"/>
                  </a:solidFill>
                  <a:latin typeface="Calibri" pitchFamily="34" charset="0"/>
                </a:rPr>
                <a:t>Office Space</a:t>
              </a:r>
            </a:p>
          </p:txBody>
        </p:sp>
        <p:sp>
          <p:nvSpPr>
            <p:cNvPr id="34" name="TextBox 113"/>
            <p:cNvSpPr txBox="1">
              <a:spLocks noChangeArrowheads="1"/>
            </p:cNvSpPr>
            <p:nvPr/>
          </p:nvSpPr>
          <p:spPr bwMode="auto">
            <a:xfrm>
              <a:off x="990600" y="4011612"/>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Learning Center</a:t>
              </a:r>
            </a:p>
          </p:txBody>
        </p:sp>
        <p:sp>
          <p:nvSpPr>
            <p:cNvPr id="35" name="TextBox 114"/>
            <p:cNvSpPr txBox="1">
              <a:spLocks noChangeArrowheads="1"/>
            </p:cNvSpPr>
            <p:nvPr/>
          </p:nvSpPr>
          <p:spPr bwMode="auto">
            <a:xfrm>
              <a:off x="7772400" y="5459412"/>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200" b="1">
                  <a:solidFill>
                    <a:srgbClr val="000000"/>
                  </a:solidFill>
                  <a:latin typeface="Calibri" pitchFamily="34" charset="0"/>
                </a:rPr>
                <a:t>Cafe</a:t>
              </a:r>
            </a:p>
          </p:txBody>
        </p:sp>
        <p:sp>
          <p:nvSpPr>
            <p:cNvPr id="36" name="TextBox 115"/>
            <p:cNvSpPr txBox="1">
              <a:spLocks noChangeArrowheads="1"/>
            </p:cNvSpPr>
            <p:nvPr/>
          </p:nvSpPr>
          <p:spPr bwMode="auto">
            <a:xfrm rot="16200000">
              <a:off x="7257257" y="2668556"/>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ja-JP" sz="1000" b="1">
                  <a:solidFill>
                    <a:srgbClr val="000000"/>
                  </a:solidFill>
                  <a:latin typeface="Calibri" pitchFamily="34" charset="0"/>
                </a:rPr>
                <a:t>Chemicals &amp; Lab Supplies</a:t>
              </a:r>
            </a:p>
          </p:txBody>
        </p:sp>
      </p:grpSp>
    </p:spTree>
    <p:extLst>
      <p:ext uri="{BB962C8B-B14F-4D97-AF65-F5344CB8AC3E}">
        <p14:creationId xmlns:p14="http://schemas.microsoft.com/office/powerpoint/2010/main" val="60620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97546" y="2704275"/>
            <a:ext cx="5940753" cy="3020346"/>
            <a:chOff x="782424" y="2841368"/>
            <a:chExt cx="5940753" cy="3020346"/>
          </a:xfrm>
        </p:grpSpPr>
        <p:grpSp>
          <p:nvGrpSpPr>
            <p:cNvPr id="3" name="Group 2"/>
            <p:cNvGrpSpPr/>
            <p:nvPr/>
          </p:nvGrpSpPr>
          <p:grpSpPr>
            <a:xfrm>
              <a:off x="2480903" y="2841368"/>
              <a:ext cx="4242274" cy="3020346"/>
              <a:chOff x="-4889336" y="-1409379"/>
              <a:chExt cx="4242274" cy="3020346"/>
            </a:xfrm>
          </p:grpSpPr>
          <p:sp>
            <p:nvSpPr>
              <p:cNvPr id="7" name="TextBox 6"/>
              <p:cNvSpPr txBox="1"/>
              <p:nvPr/>
            </p:nvSpPr>
            <p:spPr>
              <a:xfrm>
                <a:off x="-3898476" y="-684036"/>
                <a:ext cx="2260555" cy="1569660"/>
              </a:xfrm>
              <a:prstGeom prst="rect">
                <a:avLst/>
              </a:prstGeom>
              <a:noFill/>
            </p:spPr>
            <p:txBody>
              <a:bodyPr wrap="none" rtlCol="0">
                <a:spAutoFit/>
              </a:bodyPr>
              <a:lstStyle/>
              <a:p>
                <a:r>
                  <a:rPr lang="en-US" sz="9600" dirty="0">
                    <a:solidFill>
                      <a:schemeClr val="accent6">
                        <a:lumMod val="60000"/>
                        <a:lumOff val="40000"/>
                      </a:schemeClr>
                    </a:solidFill>
                  </a:rPr>
                  <a:t>WBI</a:t>
                </a:r>
              </a:p>
            </p:txBody>
          </p:sp>
          <p:sp>
            <p:nvSpPr>
              <p:cNvPr id="8" name="Oval 7"/>
              <p:cNvSpPr/>
              <p:nvPr/>
            </p:nvSpPr>
            <p:spPr>
              <a:xfrm>
                <a:off x="-4889336" y="-1409379"/>
                <a:ext cx="4242274" cy="3020346"/>
              </a:xfrm>
              <a:prstGeom prst="ellipse">
                <a:avLst/>
              </a:prstGeom>
              <a:solidFill>
                <a:srgbClr val="00FF00">
                  <a:alpha val="50196"/>
                </a:srgbClr>
              </a:solidFill>
              <a:ln w="190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782424" y="3794254"/>
              <a:ext cx="2442214" cy="2036318"/>
              <a:chOff x="924924" y="3794254"/>
              <a:chExt cx="2442214" cy="2036318"/>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3071" y="3794254"/>
                <a:ext cx="1645920" cy="1645920"/>
              </a:xfrm>
              <a:prstGeom prst="rect">
                <a:avLst/>
              </a:prstGeom>
              <a:ln w="28575">
                <a:solidFill>
                  <a:srgbClr val="92D050"/>
                </a:solidFill>
              </a:ln>
            </p:spPr>
          </p:pic>
          <p:sp>
            <p:nvSpPr>
              <p:cNvPr id="6" name="TextBox 5"/>
              <p:cNvSpPr txBox="1"/>
              <p:nvPr/>
            </p:nvSpPr>
            <p:spPr>
              <a:xfrm>
                <a:off x="924924" y="5461240"/>
                <a:ext cx="2442214" cy="369332"/>
              </a:xfrm>
              <a:prstGeom prst="rect">
                <a:avLst/>
              </a:prstGeom>
              <a:noFill/>
            </p:spPr>
            <p:txBody>
              <a:bodyPr wrap="none" rtlCol="0">
                <a:spAutoFit/>
              </a:bodyPr>
              <a:lstStyle/>
              <a:p>
                <a:r>
                  <a:rPr lang="en-US" dirty="0"/>
                  <a:t>Technology Greenhouse</a:t>
                </a:r>
              </a:p>
            </p:txBody>
          </p:sp>
        </p:grpSp>
      </p:grpSp>
      <p:sp>
        <p:nvSpPr>
          <p:cNvPr id="9" name="Rectangle 8"/>
          <p:cNvSpPr/>
          <p:nvPr/>
        </p:nvSpPr>
        <p:spPr>
          <a:xfrm>
            <a:off x="9161197" y="5532713"/>
            <a:ext cx="351294" cy="408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996033" y="3657161"/>
            <a:ext cx="5776058" cy="3677116"/>
            <a:chOff x="2480912" y="3794254"/>
            <a:chExt cx="5776058" cy="3677116"/>
          </a:xfrm>
        </p:grpSpPr>
        <p:sp>
          <p:nvSpPr>
            <p:cNvPr id="11" name="Oval 10"/>
            <p:cNvSpPr/>
            <p:nvPr/>
          </p:nvSpPr>
          <p:spPr>
            <a:xfrm>
              <a:off x="2480912" y="4451024"/>
              <a:ext cx="4242257" cy="3020346"/>
            </a:xfrm>
            <a:prstGeom prst="ellipse">
              <a:avLst/>
            </a:prstGeom>
            <a:solidFill>
              <a:srgbClr val="FFFF80">
                <a:alpha val="50196"/>
              </a:srgbClr>
            </a:solidFill>
            <a:ln w="190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054957" y="3794254"/>
              <a:ext cx="2202013" cy="2036318"/>
              <a:chOff x="6197457" y="3794254"/>
              <a:chExt cx="2202013" cy="2036318"/>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5503" y="3794254"/>
                <a:ext cx="1645920" cy="1645920"/>
              </a:xfrm>
              <a:prstGeom prst="rect">
                <a:avLst/>
              </a:prstGeom>
              <a:noFill/>
              <a:ln w="28575">
                <a:solidFill>
                  <a:srgbClr val="FFFF00"/>
                </a:solidFill>
              </a:ln>
            </p:spPr>
          </p:pic>
          <p:sp>
            <p:nvSpPr>
              <p:cNvPr id="14" name="TextBox 13"/>
              <p:cNvSpPr txBox="1"/>
              <p:nvPr/>
            </p:nvSpPr>
            <p:spPr>
              <a:xfrm>
                <a:off x="6197457" y="5461240"/>
                <a:ext cx="2202013" cy="369332"/>
              </a:xfrm>
              <a:prstGeom prst="rect">
                <a:avLst/>
              </a:prstGeom>
              <a:noFill/>
            </p:spPr>
            <p:txBody>
              <a:bodyPr wrap="none" rtlCol="0">
                <a:spAutoFit/>
              </a:bodyPr>
              <a:lstStyle/>
              <a:p>
                <a:r>
                  <a:rPr lang="en-US" dirty="0"/>
                  <a:t>Technology Incubator</a:t>
                </a:r>
              </a:p>
            </p:txBody>
          </p:sp>
        </p:grpSp>
      </p:grpSp>
      <p:grpSp>
        <p:nvGrpSpPr>
          <p:cNvPr id="15" name="Group 14"/>
          <p:cNvGrpSpPr/>
          <p:nvPr/>
        </p:nvGrpSpPr>
        <p:grpSpPr>
          <a:xfrm>
            <a:off x="5702690" y="704931"/>
            <a:ext cx="4242259" cy="3020346"/>
            <a:chOff x="4187568" y="842024"/>
            <a:chExt cx="4242259" cy="3020346"/>
          </a:xfrm>
        </p:grpSpPr>
        <p:sp>
          <p:nvSpPr>
            <p:cNvPr id="16" name="Oval 15"/>
            <p:cNvSpPr/>
            <p:nvPr/>
          </p:nvSpPr>
          <p:spPr>
            <a:xfrm rot="19868074" flipH="1">
              <a:off x="4187568" y="842024"/>
              <a:ext cx="4242259" cy="3020346"/>
            </a:xfrm>
            <a:prstGeom prst="ellipse">
              <a:avLst/>
            </a:prstGeom>
            <a:solidFill>
              <a:srgbClr val="FF0000">
                <a:alpha val="50196"/>
              </a:srgbClr>
            </a:solidFill>
            <a:ln w="190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443972" y="1177688"/>
              <a:ext cx="937564" cy="646331"/>
            </a:xfrm>
            <a:prstGeom prst="rect">
              <a:avLst/>
            </a:prstGeom>
            <a:noFill/>
          </p:spPr>
          <p:txBody>
            <a:bodyPr wrap="none" rtlCol="0">
              <a:spAutoFit/>
            </a:bodyPr>
            <a:lstStyle/>
            <a:p>
              <a:pPr algn="ctr"/>
              <a:r>
                <a:rPr lang="en-US" dirty="0"/>
                <a:t>Market</a:t>
              </a:r>
            </a:p>
            <a:p>
              <a:pPr algn="ctr"/>
              <a:r>
                <a:rPr lang="en-US" dirty="0"/>
                <a:t>Analysis</a:t>
              </a:r>
            </a:p>
          </p:txBody>
        </p:sp>
      </p:grpSp>
      <p:grpSp>
        <p:nvGrpSpPr>
          <p:cNvPr id="18" name="Group 17"/>
          <p:cNvGrpSpPr/>
          <p:nvPr/>
        </p:nvGrpSpPr>
        <p:grpSpPr>
          <a:xfrm>
            <a:off x="2289376" y="704931"/>
            <a:ext cx="4242259" cy="3020346"/>
            <a:chOff x="774254" y="842024"/>
            <a:chExt cx="4242259" cy="3020346"/>
          </a:xfrm>
        </p:grpSpPr>
        <p:sp>
          <p:nvSpPr>
            <p:cNvPr id="19" name="Oval 18"/>
            <p:cNvSpPr/>
            <p:nvPr/>
          </p:nvSpPr>
          <p:spPr>
            <a:xfrm rot="1731926">
              <a:off x="774254" y="842024"/>
              <a:ext cx="4242259" cy="3020346"/>
            </a:xfrm>
            <a:prstGeom prst="ellipse">
              <a:avLst/>
            </a:prstGeom>
            <a:solidFill>
              <a:srgbClr val="00B0F0">
                <a:alpha val="50196"/>
              </a:srgbClr>
            </a:solidFill>
            <a:ln w="19050">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718214" y="1177688"/>
              <a:ext cx="1033232" cy="646331"/>
            </a:xfrm>
            <a:prstGeom prst="rect">
              <a:avLst/>
            </a:prstGeom>
            <a:noFill/>
          </p:spPr>
          <p:txBody>
            <a:bodyPr wrap="none" rtlCol="0">
              <a:spAutoFit/>
            </a:bodyPr>
            <a:lstStyle/>
            <a:p>
              <a:pPr algn="ctr"/>
              <a:r>
                <a:rPr lang="en-US" dirty="0"/>
                <a:t>Basic </a:t>
              </a:r>
            </a:p>
            <a:p>
              <a:pPr algn="ctr"/>
              <a:r>
                <a:rPr lang="en-US" dirty="0"/>
                <a:t>Research</a:t>
              </a:r>
            </a:p>
          </p:txBody>
        </p:sp>
      </p:grpSp>
      <p:grpSp>
        <p:nvGrpSpPr>
          <p:cNvPr id="21" name="Group 20"/>
          <p:cNvGrpSpPr/>
          <p:nvPr/>
        </p:nvGrpSpPr>
        <p:grpSpPr>
          <a:xfrm>
            <a:off x="4749952" y="3341414"/>
            <a:ext cx="2738635" cy="3256090"/>
            <a:chOff x="3234830" y="3478507"/>
            <a:chExt cx="2738635" cy="3256090"/>
          </a:xfrm>
        </p:grpSpPr>
        <p:sp>
          <p:nvSpPr>
            <p:cNvPr id="22" name="TextBox 21"/>
            <p:cNvSpPr txBox="1"/>
            <p:nvPr/>
          </p:nvSpPr>
          <p:spPr>
            <a:xfrm>
              <a:off x="4204647" y="3781823"/>
              <a:ext cx="799001" cy="369332"/>
            </a:xfrm>
            <a:prstGeom prst="rect">
              <a:avLst/>
            </a:prstGeom>
            <a:noFill/>
            <a:ln w="38100">
              <a:solidFill>
                <a:srgbClr val="7030A0"/>
              </a:solidFill>
            </a:ln>
          </p:spPr>
          <p:txBody>
            <a:bodyPr wrap="none" rtlCol="0">
              <a:spAutoFit/>
            </a:bodyPr>
            <a:lstStyle/>
            <a:p>
              <a:r>
                <a:rPr lang="en-US" dirty="0">
                  <a:solidFill>
                    <a:srgbClr val="7030A0"/>
                  </a:solidFill>
                </a:rPr>
                <a:t>Create</a:t>
              </a:r>
            </a:p>
          </p:txBody>
        </p:sp>
        <p:sp>
          <p:nvSpPr>
            <p:cNvPr id="23" name="Right Arrow 22"/>
            <p:cNvSpPr/>
            <p:nvPr/>
          </p:nvSpPr>
          <p:spPr>
            <a:xfrm rot="2546455">
              <a:off x="4206297" y="3478507"/>
              <a:ext cx="241646" cy="1270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9053545" flipH="1">
              <a:off x="4760351" y="3478507"/>
              <a:ext cx="241646" cy="1270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7585" y="4164181"/>
              <a:ext cx="2513124" cy="276999"/>
            </a:xfrm>
            <a:prstGeom prst="rect">
              <a:avLst/>
            </a:prstGeom>
            <a:noFill/>
          </p:spPr>
          <p:txBody>
            <a:bodyPr wrap="none" rtlCol="0">
              <a:spAutoFit/>
            </a:bodyPr>
            <a:lstStyle/>
            <a:p>
              <a:r>
                <a:rPr lang="en-US" sz="1200" dirty="0">
                  <a:solidFill>
                    <a:srgbClr val="7030A0"/>
                  </a:solidFill>
                </a:rPr>
                <a:t>Create a potentially useful prototype.</a:t>
              </a:r>
            </a:p>
          </p:txBody>
        </p:sp>
        <p:sp>
          <p:nvSpPr>
            <p:cNvPr id="26" name="TextBox 25"/>
            <p:cNvSpPr txBox="1"/>
            <p:nvPr/>
          </p:nvSpPr>
          <p:spPr>
            <a:xfrm>
              <a:off x="4126388" y="4900400"/>
              <a:ext cx="955518" cy="369332"/>
            </a:xfrm>
            <a:prstGeom prst="rect">
              <a:avLst/>
            </a:prstGeom>
            <a:noFill/>
            <a:ln w="38100">
              <a:solidFill>
                <a:srgbClr val="7030A0"/>
              </a:solidFill>
            </a:ln>
          </p:spPr>
          <p:txBody>
            <a:bodyPr wrap="none" rtlCol="0">
              <a:spAutoFit/>
            </a:bodyPr>
            <a:lstStyle/>
            <a:p>
              <a:r>
                <a:rPr lang="en-US" dirty="0">
                  <a:solidFill>
                    <a:srgbClr val="7030A0"/>
                  </a:solidFill>
                </a:rPr>
                <a:t>Develop</a:t>
              </a:r>
            </a:p>
          </p:txBody>
        </p:sp>
        <p:sp>
          <p:nvSpPr>
            <p:cNvPr id="27" name="Right Arrow 26"/>
            <p:cNvSpPr/>
            <p:nvPr/>
          </p:nvSpPr>
          <p:spPr>
            <a:xfrm rot="16200000" flipH="1">
              <a:off x="4443050" y="4562862"/>
              <a:ext cx="322194" cy="952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34830" y="5278442"/>
              <a:ext cx="2738635" cy="276999"/>
            </a:xfrm>
            <a:prstGeom prst="rect">
              <a:avLst/>
            </a:prstGeom>
            <a:noFill/>
          </p:spPr>
          <p:txBody>
            <a:bodyPr wrap="none" rtlCol="0">
              <a:spAutoFit/>
            </a:bodyPr>
            <a:lstStyle/>
            <a:p>
              <a:r>
                <a:rPr lang="en-US" sz="1200" dirty="0">
                  <a:solidFill>
                    <a:srgbClr val="7030A0"/>
                  </a:solidFill>
                </a:rPr>
                <a:t>Develop a potentially successful product.</a:t>
              </a:r>
            </a:p>
          </p:txBody>
        </p:sp>
        <p:sp>
          <p:nvSpPr>
            <p:cNvPr id="29" name="TextBox 28"/>
            <p:cNvSpPr txBox="1"/>
            <p:nvPr/>
          </p:nvSpPr>
          <p:spPr>
            <a:xfrm>
              <a:off x="3824414" y="6074063"/>
              <a:ext cx="1559466" cy="369332"/>
            </a:xfrm>
            <a:prstGeom prst="rect">
              <a:avLst/>
            </a:prstGeom>
            <a:noFill/>
            <a:ln w="38100">
              <a:solidFill>
                <a:srgbClr val="7030A0"/>
              </a:solidFill>
            </a:ln>
          </p:spPr>
          <p:txBody>
            <a:bodyPr wrap="none" rtlCol="0">
              <a:spAutoFit/>
            </a:bodyPr>
            <a:lstStyle/>
            <a:p>
              <a:r>
                <a:rPr lang="en-US" dirty="0">
                  <a:solidFill>
                    <a:srgbClr val="7030A0"/>
                  </a:solidFill>
                </a:rPr>
                <a:t>Commercialize</a:t>
              </a:r>
            </a:p>
          </p:txBody>
        </p:sp>
        <p:sp>
          <p:nvSpPr>
            <p:cNvPr id="30" name="Right Arrow 29"/>
            <p:cNvSpPr/>
            <p:nvPr/>
          </p:nvSpPr>
          <p:spPr>
            <a:xfrm rot="16200000" flipH="1">
              <a:off x="4443050" y="5736526"/>
              <a:ext cx="322194" cy="9525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383300" y="6457598"/>
              <a:ext cx="2441694" cy="276999"/>
            </a:xfrm>
            <a:prstGeom prst="rect">
              <a:avLst/>
            </a:prstGeom>
            <a:noFill/>
          </p:spPr>
          <p:txBody>
            <a:bodyPr wrap="none" rtlCol="0">
              <a:spAutoFit/>
            </a:bodyPr>
            <a:lstStyle/>
            <a:p>
              <a:r>
                <a:rPr lang="en-US" sz="1200" dirty="0">
                  <a:solidFill>
                    <a:srgbClr val="7030A0"/>
                  </a:solidFill>
                </a:rPr>
                <a:t>Commercialize a successful product.</a:t>
              </a:r>
            </a:p>
          </p:txBody>
        </p:sp>
      </p:grpSp>
      <p:grpSp>
        <p:nvGrpSpPr>
          <p:cNvPr id="32" name="Group 31"/>
          <p:cNvGrpSpPr/>
          <p:nvPr/>
        </p:nvGrpSpPr>
        <p:grpSpPr>
          <a:xfrm>
            <a:off x="1669496" y="-5404"/>
            <a:ext cx="4426504" cy="3434404"/>
            <a:chOff x="154375" y="131689"/>
            <a:chExt cx="4426504" cy="3434404"/>
          </a:xfrm>
        </p:grpSpPr>
        <p:sp>
          <p:nvSpPr>
            <p:cNvPr id="33" name="TextBox 32"/>
            <p:cNvSpPr txBox="1"/>
            <p:nvPr/>
          </p:nvSpPr>
          <p:spPr>
            <a:xfrm>
              <a:off x="1713029" y="131689"/>
              <a:ext cx="1617751" cy="646331"/>
            </a:xfrm>
            <a:prstGeom prst="rect">
              <a:avLst/>
            </a:prstGeom>
            <a:noFill/>
          </p:spPr>
          <p:txBody>
            <a:bodyPr wrap="none" rtlCol="0">
              <a:spAutoFit/>
            </a:bodyPr>
            <a:lstStyle/>
            <a:p>
              <a:r>
                <a:rPr lang="en-US" sz="3600" b="1" dirty="0">
                  <a:solidFill>
                    <a:srgbClr val="0070C0"/>
                  </a:solidFill>
                </a:rPr>
                <a:t>Science</a:t>
              </a:r>
            </a:p>
          </p:txBody>
        </p:sp>
        <p:sp>
          <p:nvSpPr>
            <p:cNvPr id="34" name="TextBox 33"/>
            <p:cNvSpPr txBox="1"/>
            <p:nvPr/>
          </p:nvSpPr>
          <p:spPr>
            <a:xfrm>
              <a:off x="261250" y="1199347"/>
              <a:ext cx="1684502" cy="461665"/>
            </a:xfrm>
            <a:prstGeom prst="rect">
              <a:avLst/>
            </a:prstGeom>
            <a:noFill/>
          </p:spPr>
          <p:txBody>
            <a:bodyPr wrap="none" rtlCol="0">
              <a:spAutoFit/>
            </a:bodyPr>
            <a:lstStyle/>
            <a:p>
              <a:r>
                <a:rPr lang="en-US" sz="1200" dirty="0">
                  <a:solidFill>
                    <a:srgbClr val="0070C0"/>
                  </a:solidFill>
                </a:rPr>
                <a:t>Observe and define </a:t>
              </a:r>
            </a:p>
            <a:p>
              <a:r>
                <a:rPr lang="en-US" sz="1200" dirty="0">
                  <a:solidFill>
                    <a:srgbClr val="0070C0"/>
                  </a:solidFill>
                </a:rPr>
                <a:t>structure and dynamics.</a:t>
              </a:r>
            </a:p>
          </p:txBody>
        </p:sp>
        <p:sp>
          <p:nvSpPr>
            <p:cNvPr id="35" name="TextBox 34"/>
            <p:cNvSpPr txBox="1"/>
            <p:nvPr/>
          </p:nvSpPr>
          <p:spPr>
            <a:xfrm>
              <a:off x="1676598" y="1046205"/>
              <a:ext cx="885372" cy="369332"/>
            </a:xfrm>
            <a:prstGeom prst="rect">
              <a:avLst/>
            </a:prstGeom>
            <a:noFill/>
            <a:ln w="38100">
              <a:solidFill>
                <a:srgbClr val="0070C0"/>
              </a:solidFill>
            </a:ln>
          </p:spPr>
          <p:txBody>
            <a:bodyPr wrap="none" rtlCol="0">
              <a:spAutoFit/>
            </a:bodyPr>
            <a:lstStyle/>
            <a:p>
              <a:r>
                <a:rPr lang="en-US" dirty="0">
                  <a:solidFill>
                    <a:srgbClr val="0070C0"/>
                  </a:solidFill>
                </a:rPr>
                <a:t>Explore</a:t>
              </a:r>
            </a:p>
          </p:txBody>
        </p:sp>
        <p:sp>
          <p:nvSpPr>
            <p:cNvPr id="36" name="TextBox 35"/>
            <p:cNvSpPr txBox="1"/>
            <p:nvPr/>
          </p:nvSpPr>
          <p:spPr>
            <a:xfrm>
              <a:off x="154375" y="1990168"/>
              <a:ext cx="2702406" cy="646331"/>
            </a:xfrm>
            <a:prstGeom prst="rect">
              <a:avLst/>
            </a:prstGeom>
            <a:noFill/>
          </p:spPr>
          <p:txBody>
            <a:bodyPr wrap="none" rtlCol="0">
              <a:spAutoFit/>
            </a:bodyPr>
            <a:lstStyle/>
            <a:p>
              <a:r>
                <a:rPr lang="en-US" sz="1200" dirty="0">
                  <a:solidFill>
                    <a:srgbClr val="0070C0"/>
                  </a:solidFill>
                </a:rPr>
                <a:t>Identify and characterize </a:t>
              </a:r>
            </a:p>
            <a:p>
              <a:r>
                <a:rPr lang="en-US" sz="1200" dirty="0">
                  <a:solidFill>
                    <a:srgbClr val="0070C0"/>
                  </a:solidFill>
                </a:rPr>
                <a:t>impact of changes of structure </a:t>
              </a:r>
            </a:p>
            <a:p>
              <a:r>
                <a:rPr lang="en-US" sz="1200" dirty="0">
                  <a:solidFill>
                    <a:srgbClr val="0070C0"/>
                  </a:solidFill>
                </a:rPr>
                <a:t>on dynamics and dynamics on structure.</a:t>
              </a:r>
            </a:p>
          </p:txBody>
        </p:sp>
        <p:sp>
          <p:nvSpPr>
            <p:cNvPr id="37" name="Right Arrow 36"/>
            <p:cNvSpPr/>
            <p:nvPr/>
          </p:nvSpPr>
          <p:spPr>
            <a:xfrm rot="2546455">
              <a:off x="2364490" y="1639352"/>
              <a:ext cx="241645" cy="1270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305608" y="1990168"/>
              <a:ext cx="1282980" cy="369332"/>
            </a:xfrm>
            <a:prstGeom prst="rect">
              <a:avLst/>
            </a:prstGeom>
            <a:noFill/>
            <a:ln w="38100">
              <a:solidFill>
                <a:srgbClr val="0070C0"/>
              </a:solidFill>
            </a:ln>
          </p:spPr>
          <p:txBody>
            <a:bodyPr wrap="none" rtlCol="0">
              <a:spAutoFit/>
            </a:bodyPr>
            <a:lstStyle/>
            <a:p>
              <a:r>
                <a:rPr lang="en-US" dirty="0">
                  <a:solidFill>
                    <a:srgbClr val="0070C0"/>
                  </a:solidFill>
                </a:rPr>
                <a:t>Understand</a:t>
              </a:r>
            </a:p>
          </p:txBody>
        </p:sp>
        <p:sp>
          <p:nvSpPr>
            <p:cNvPr id="39" name="TextBox 38"/>
            <p:cNvSpPr txBox="1"/>
            <p:nvPr/>
          </p:nvSpPr>
          <p:spPr>
            <a:xfrm>
              <a:off x="1233717" y="2919762"/>
              <a:ext cx="2250488" cy="646331"/>
            </a:xfrm>
            <a:prstGeom prst="rect">
              <a:avLst/>
            </a:prstGeom>
            <a:noFill/>
          </p:spPr>
          <p:txBody>
            <a:bodyPr wrap="none" rtlCol="0">
              <a:spAutoFit/>
            </a:bodyPr>
            <a:lstStyle/>
            <a:p>
              <a:r>
                <a:rPr lang="en-US" sz="1200" dirty="0">
                  <a:solidFill>
                    <a:srgbClr val="0070C0"/>
                  </a:solidFill>
                </a:rPr>
                <a:t>Design alterations in </a:t>
              </a:r>
            </a:p>
            <a:p>
              <a:r>
                <a:rPr lang="en-US" sz="1200" dirty="0">
                  <a:solidFill>
                    <a:srgbClr val="0070C0"/>
                  </a:solidFill>
                </a:rPr>
                <a:t>structure and/or dynamics </a:t>
              </a:r>
            </a:p>
            <a:p>
              <a:r>
                <a:rPr lang="en-US" sz="1200" dirty="0">
                  <a:solidFill>
                    <a:srgbClr val="0070C0"/>
                  </a:solidFill>
                </a:rPr>
                <a:t>to purposefully control response.</a:t>
              </a:r>
            </a:p>
          </p:txBody>
        </p:sp>
        <p:sp>
          <p:nvSpPr>
            <p:cNvPr id="40" name="TextBox 39"/>
            <p:cNvSpPr txBox="1"/>
            <p:nvPr/>
          </p:nvSpPr>
          <p:spPr>
            <a:xfrm>
              <a:off x="3162862" y="2934131"/>
              <a:ext cx="1418017" cy="369332"/>
            </a:xfrm>
            <a:prstGeom prst="rect">
              <a:avLst/>
            </a:prstGeom>
            <a:noFill/>
            <a:ln w="38100">
              <a:solidFill>
                <a:srgbClr val="0070C0"/>
              </a:solidFill>
            </a:ln>
          </p:spPr>
          <p:txBody>
            <a:bodyPr wrap="none" rtlCol="0">
              <a:spAutoFit/>
            </a:bodyPr>
            <a:lstStyle/>
            <a:p>
              <a:r>
                <a:rPr lang="en-US" dirty="0">
                  <a:solidFill>
                    <a:srgbClr val="0070C0"/>
                  </a:solidFill>
                </a:rPr>
                <a:t>Parameterize</a:t>
              </a:r>
            </a:p>
          </p:txBody>
        </p:sp>
        <p:sp>
          <p:nvSpPr>
            <p:cNvPr id="41" name="Right Arrow 40"/>
            <p:cNvSpPr/>
            <p:nvPr/>
          </p:nvSpPr>
          <p:spPr>
            <a:xfrm rot="2546455">
              <a:off x="3330317" y="2583315"/>
              <a:ext cx="241646" cy="1270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142537" y="-5404"/>
            <a:ext cx="4326740" cy="3436320"/>
            <a:chOff x="4627416" y="131689"/>
            <a:chExt cx="4326740" cy="3436320"/>
          </a:xfrm>
        </p:grpSpPr>
        <p:sp>
          <p:nvSpPr>
            <p:cNvPr id="43" name="TextBox 42"/>
            <p:cNvSpPr txBox="1"/>
            <p:nvPr/>
          </p:nvSpPr>
          <p:spPr>
            <a:xfrm>
              <a:off x="5656300" y="131689"/>
              <a:ext cx="1838965" cy="646331"/>
            </a:xfrm>
            <a:prstGeom prst="rect">
              <a:avLst/>
            </a:prstGeom>
            <a:noFill/>
          </p:spPr>
          <p:txBody>
            <a:bodyPr wrap="none" rtlCol="0">
              <a:spAutoFit/>
            </a:bodyPr>
            <a:lstStyle/>
            <a:p>
              <a:r>
                <a:rPr lang="en-US" sz="3600" b="1" dirty="0">
                  <a:solidFill>
                    <a:srgbClr val="FF0000"/>
                  </a:solidFill>
                </a:rPr>
                <a:t>Business</a:t>
              </a:r>
            </a:p>
          </p:txBody>
        </p:sp>
        <p:sp>
          <p:nvSpPr>
            <p:cNvPr id="44" name="TextBox 43"/>
            <p:cNvSpPr txBox="1"/>
            <p:nvPr/>
          </p:nvSpPr>
          <p:spPr>
            <a:xfrm>
              <a:off x="6646325" y="1046205"/>
              <a:ext cx="885371" cy="369332"/>
            </a:xfrm>
            <a:prstGeom prst="rect">
              <a:avLst/>
            </a:prstGeom>
            <a:noFill/>
            <a:ln w="38100">
              <a:solidFill>
                <a:srgbClr val="FF0000"/>
              </a:solidFill>
            </a:ln>
          </p:spPr>
          <p:txBody>
            <a:bodyPr wrap="none" rtlCol="0">
              <a:spAutoFit/>
            </a:bodyPr>
            <a:lstStyle/>
            <a:p>
              <a:r>
                <a:rPr lang="en-US" dirty="0">
                  <a:solidFill>
                    <a:srgbClr val="FF0000"/>
                  </a:solidFill>
                </a:rPr>
                <a:t>Explore</a:t>
              </a:r>
            </a:p>
          </p:txBody>
        </p:sp>
        <p:sp>
          <p:nvSpPr>
            <p:cNvPr id="45" name="TextBox 44"/>
            <p:cNvSpPr txBox="1"/>
            <p:nvPr/>
          </p:nvSpPr>
          <p:spPr>
            <a:xfrm>
              <a:off x="7384750" y="1187353"/>
              <a:ext cx="1569406" cy="461665"/>
            </a:xfrm>
            <a:prstGeom prst="rect">
              <a:avLst/>
            </a:prstGeom>
            <a:noFill/>
          </p:spPr>
          <p:txBody>
            <a:bodyPr wrap="none" rtlCol="0">
              <a:spAutoFit/>
            </a:bodyPr>
            <a:lstStyle/>
            <a:p>
              <a:pPr algn="r"/>
              <a:r>
                <a:rPr lang="en-US" sz="1200" dirty="0">
                  <a:solidFill>
                    <a:srgbClr val="FF0000"/>
                  </a:solidFill>
                </a:rPr>
                <a:t>Observe and define </a:t>
              </a:r>
            </a:p>
            <a:p>
              <a:pPr algn="r"/>
              <a:r>
                <a:rPr lang="en-US" sz="1200" dirty="0">
                  <a:solidFill>
                    <a:srgbClr val="FF0000"/>
                  </a:solidFill>
                </a:rPr>
                <a:t>a product and market.</a:t>
              </a:r>
            </a:p>
          </p:txBody>
        </p:sp>
        <p:sp>
          <p:nvSpPr>
            <p:cNvPr id="46" name="Right Arrow 45"/>
            <p:cNvSpPr/>
            <p:nvPr/>
          </p:nvSpPr>
          <p:spPr>
            <a:xfrm rot="19053545" flipH="1">
              <a:off x="6602159" y="1639352"/>
              <a:ext cx="241645" cy="1270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619707" y="1990168"/>
              <a:ext cx="1282980" cy="369332"/>
            </a:xfrm>
            <a:prstGeom prst="rect">
              <a:avLst/>
            </a:prstGeom>
            <a:noFill/>
            <a:ln w="38100">
              <a:solidFill>
                <a:srgbClr val="FF0000"/>
              </a:solidFill>
            </a:ln>
          </p:spPr>
          <p:txBody>
            <a:bodyPr wrap="none" rtlCol="0">
              <a:spAutoFit/>
            </a:bodyPr>
            <a:lstStyle/>
            <a:p>
              <a:r>
                <a:rPr lang="en-US" dirty="0">
                  <a:solidFill>
                    <a:srgbClr val="FF0000"/>
                  </a:solidFill>
                </a:rPr>
                <a:t>Understand</a:t>
              </a:r>
            </a:p>
          </p:txBody>
        </p:sp>
        <p:sp>
          <p:nvSpPr>
            <p:cNvPr id="48" name="TextBox 47"/>
            <p:cNvSpPr txBox="1"/>
            <p:nvPr/>
          </p:nvSpPr>
          <p:spPr>
            <a:xfrm>
              <a:off x="6303134" y="1986382"/>
              <a:ext cx="2091982" cy="646331"/>
            </a:xfrm>
            <a:prstGeom prst="rect">
              <a:avLst/>
            </a:prstGeom>
            <a:noFill/>
          </p:spPr>
          <p:txBody>
            <a:bodyPr wrap="none" rtlCol="0">
              <a:spAutoFit/>
            </a:bodyPr>
            <a:lstStyle/>
            <a:p>
              <a:pPr algn="r"/>
              <a:r>
                <a:rPr lang="en-US" sz="1200" dirty="0">
                  <a:solidFill>
                    <a:srgbClr val="FF0000"/>
                  </a:solidFill>
                </a:rPr>
                <a:t>Identify and </a:t>
              </a:r>
            </a:p>
            <a:p>
              <a:pPr algn="r"/>
              <a:r>
                <a:rPr lang="en-US" sz="1200" dirty="0">
                  <a:solidFill>
                    <a:srgbClr val="FF0000"/>
                  </a:solidFill>
                </a:rPr>
                <a:t>characterize market </a:t>
              </a:r>
            </a:p>
            <a:p>
              <a:pPr algn="r"/>
              <a:r>
                <a:rPr lang="en-US" sz="1200" dirty="0">
                  <a:solidFill>
                    <a:srgbClr val="FF0000"/>
                  </a:solidFill>
                </a:rPr>
                <a:t>history and likely future trends</a:t>
              </a:r>
            </a:p>
          </p:txBody>
        </p:sp>
        <p:sp>
          <p:nvSpPr>
            <p:cNvPr id="49" name="TextBox 48"/>
            <p:cNvSpPr txBox="1"/>
            <p:nvPr/>
          </p:nvSpPr>
          <p:spPr>
            <a:xfrm>
              <a:off x="4627416" y="2934131"/>
              <a:ext cx="1418017" cy="369332"/>
            </a:xfrm>
            <a:prstGeom prst="rect">
              <a:avLst/>
            </a:prstGeom>
            <a:noFill/>
            <a:ln w="38100">
              <a:solidFill>
                <a:srgbClr val="FF0000"/>
              </a:solidFill>
            </a:ln>
          </p:spPr>
          <p:txBody>
            <a:bodyPr wrap="none" rtlCol="0">
              <a:spAutoFit/>
            </a:bodyPr>
            <a:lstStyle/>
            <a:p>
              <a:r>
                <a:rPr lang="en-US" dirty="0">
                  <a:solidFill>
                    <a:srgbClr val="FF0000"/>
                  </a:solidFill>
                </a:rPr>
                <a:t>Parameterize</a:t>
              </a:r>
            </a:p>
          </p:txBody>
        </p:sp>
        <p:sp>
          <p:nvSpPr>
            <p:cNvPr id="50" name="Right Arrow 49"/>
            <p:cNvSpPr/>
            <p:nvPr/>
          </p:nvSpPr>
          <p:spPr>
            <a:xfrm rot="19053545" flipH="1">
              <a:off x="5636331" y="2583315"/>
              <a:ext cx="241646" cy="1270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673882" y="2921678"/>
              <a:ext cx="2466124" cy="646331"/>
            </a:xfrm>
            <a:prstGeom prst="rect">
              <a:avLst/>
            </a:prstGeom>
            <a:noFill/>
          </p:spPr>
          <p:txBody>
            <a:bodyPr wrap="none" rtlCol="0">
              <a:spAutoFit/>
            </a:bodyPr>
            <a:lstStyle/>
            <a:p>
              <a:pPr algn="r"/>
              <a:r>
                <a:rPr lang="en-US" sz="1200" dirty="0">
                  <a:solidFill>
                    <a:srgbClr val="FF0000"/>
                  </a:solidFill>
                </a:rPr>
                <a:t>Design potential </a:t>
              </a:r>
            </a:p>
            <a:p>
              <a:pPr algn="r"/>
              <a:r>
                <a:rPr lang="en-US" sz="1200" dirty="0">
                  <a:solidFill>
                    <a:srgbClr val="FF0000"/>
                  </a:solidFill>
                </a:rPr>
                <a:t>products and assess potential </a:t>
              </a:r>
            </a:p>
            <a:p>
              <a:pPr algn="r"/>
              <a:r>
                <a:rPr lang="en-US" sz="1200" dirty="0">
                  <a:solidFill>
                    <a:srgbClr val="FF0000"/>
                  </a:solidFill>
                </a:rPr>
                <a:t>markets and parameters for success.</a:t>
              </a:r>
            </a:p>
          </p:txBody>
        </p:sp>
      </p:grpSp>
    </p:spTree>
    <p:extLst>
      <p:ext uri="{BB962C8B-B14F-4D97-AF65-F5344CB8AC3E}">
        <p14:creationId xmlns:p14="http://schemas.microsoft.com/office/powerpoint/2010/main" val="13391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5933" y="4423182"/>
            <a:ext cx="2464457" cy="1169551"/>
          </a:xfrm>
          <a:prstGeom prst="rect">
            <a:avLst/>
          </a:prstGeom>
          <a:noFill/>
        </p:spPr>
        <p:txBody>
          <a:bodyPr wrap="none" rtlCol="0">
            <a:spAutoFit/>
          </a:bodyPr>
          <a:lstStyle/>
          <a:p>
            <a:pPr algn="ctr"/>
            <a:r>
              <a:rPr lang="en-US" sz="1400" dirty="0">
                <a:solidFill>
                  <a:srgbClr val="00B050"/>
                </a:solidFill>
              </a:rPr>
              <a:t>Technology reduced to practice</a:t>
            </a:r>
          </a:p>
          <a:p>
            <a:pPr algn="ctr"/>
            <a:r>
              <a:rPr lang="en-US" sz="1400" dirty="0">
                <a:solidFill>
                  <a:srgbClr val="00B050"/>
                </a:solidFill>
              </a:rPr>
              <a:t>Technology articulated</a:t>
            </a:r>
          </a:p>
          <a:p>
            <a:pPr algn="ctr"/>
            <a:r>
              <a:rPr lang="en-US" sz="1400" dirty="0">
                <a:solidFill>
                  <a:srgbClr val="00B050"/>
                </a:solidFill>
              </a:rPr>
              <a:t>Technical parameters assessed</a:t>
            </a:r>
          </a:p>
          <a:p>
            <a:pPr algn="ctr"/>
            <a:endParaRPr lang="en-US" sz="1400" dirty="0">
              <a:solidFill>
                <a:srgbClr val="00B050"/>
              </a:solidFill>
            </a:endParaRPr>
          </a:p>
          <a:p>
            <a:pPr algn="ctr"/>
            <a:r>
              <a:rPr lang="en-US" sz="1400" dirty="0">
                <a:solidFill>
                  <a:srgbClr val="00B050"/>
                </a:solidFill>
              </a:rPr>
              <a:t>Potential products identified</a:t>
            </a:r>
          </a:p>
        </p:txBody>
      </p:sp>
      <p:sp>
        <p:nvSpPr>
          <p:cNvPr id="3" name="TextBox 2"/>
          <p:cNvSpPr txBox="1"/>
          <p:nvPr/>
        </p:nvSpPr>
        <p:spPr>
          <a:xfrm>
            <a:off x="7499732" y="4423183"/>
            <a:ext cx="2081467" cy="1169551"/>
          </a:xfrm>
          <a:prstGeom prst="rect">
            <a:avLst/>
          </a:prstGeom>
          <a:noFill/>
        </p:spPr>
        <p:txBody>
          <a:bodyPr wrap="none" rtlCol="0">
            <a:spAutoFit/>
          </a:bodyPr>
          <a:lstStyle/>
          <a:p>
            <a:pPr algn="ctr"/>
            <a:r>
              <a:rPr lang="en-US" sz="1400" dirty="0">
                <a:solidFill>
                  <a:srgbClr val="7030A0"/>
                </a:solidFill>
              </a:rPr>
              <a:t>Technology demonstrated</a:t>
            </a:r>
          </a:p>
          <a:p>
            <a:pPr algn="ctr"/>
            <a:r>
              <a:rPr lang="en-US" sz="1400" dirty="0">
                <a:solidFill>
                  <a:srgbClr val="7030A0"/>
                </a:solidFill>
              </a:rPr>
              <a:t>Complete patent written </a:t>
            </a:r>
          </a:p>
          <a:p>
            <a:pPr algn="ctr"/>
            <a:r>
              <a:rPr lang="en-US" sz="1400" dirty="0">
                <a:solidFill>
                  <a:srgbClr val="7030A0"/>
                </a:solidFill>
              </a:rPr>
              <a:t>Full freedom to operate</a:t>
            </a:r>
          </a:p>
          <a:p>
            <a:pPr algn="ctr"/>
            <a:r>
              <a:rPr lang="en-US" sz="1400" dirty="0">
                <a:solidFill>
                  <a:srgbClr val="7030A0"/>
                </a:solidFill>
              </a:rPr>
              <a:t>Go forward cost estimate</a:t>
            </a:r>
          </a:p>
          <a:p>
            <a:pPr algn="ctr"/>
            <a:r>
              <a:rPr lang="en-US" sz="1400" dirty="0">
                <a:solidFill>
                  <a:srgbClr val="7030A0"/>
                </a:solidFill>
              </a:rPr>
              <a:t>3</a:t>
            </a:r>
            <a:r>
              <a:rPr lang="en-US" sz="1400" baseline="30000" dirty="0">
                <a:solidFill>
                  <a:srgbClr val="7030A0"/>
                </a:solidFill>
              </a:rPr>
              <a:t>rd</a:t>
            </a:r>
            <a:r>
              <a:rPr lang="en-US" sz="1400" dirty="0">
                <a:solidFill>
                  <a:srgbClr val="7030A0"/>
                </a:solidFill>
              </a:rPr>
              <a:t> Party validation</a:t>
            </a:r>
          </a:p>
        </p:txBody>
      </p:sp>
      <p:sp>
        <p:nvSpPr>
          <p:cNvPr id="4" name="TextBox 3"/>
          <p:cNvSpPr txBox="1"/>
          <p:nvPr/>
        </p:nvSpPr>
        <p:spPr>
          <a:xfrm>
            <a:off x="1750433" y="3319071"/>
            <a:ext cx="679994" cy="369332"/>
          </a:xfrm>
          <a:prstGeom prst="rect">
            <a:avLst/>
          </a:prstGeom>
          <a:noFill/>
        </p:spPr>
        <p:txBody>
          <a:bodyPr wrap="none" rtlCol="0">
            <a:spAutoFit/>
          </a:bodyPr>
          <a:lstStyle/>
          <a:p>
            <a:r>
              <a:rPr lang="en-US" dirty="0"/>
              <a:t>Ideas</a:t>
            </a:r>
          </a:p>
        </p:txBody>
      </p:sp>
      <p:grpSp>
        <p:nvGrpSpPr>
          <p:cNvPr id="5" name="Group 4"/>
          <p:cNvGrpSpPr/>
          <p:nvPr/>
        </p:nvGrpSpPr>
        <p:grpSpPr>
          <a:xfrm>
            <a:off x="2243974" y="2972021"/>
            <a:ext cx="2511273" cy="716383"/>
            <a:chOff x="909380" y="2071359"/>
            <a:chExt cx="2511273" cy="716383"/>
          </a:xfrm>
        </p:grpSpPr>
        <p:sp>
          <p:nvSpPr>
            <p:cNvPr id="6" name="TextBox 5"/>
            <p:cNvSpPr txBox="1"/>
            <p:nvPr/>
          </p:nvSpPr>
          <p:spPr>
            <a:xfrm>
              <a:off x="909380" y="2071359"/>
              <a:ext cx="1642437" cy="338554"/>
            </a:xfrm>
            <a:prstGeom prst="rect">
              <a:avLst/>
            </a:prstGeom>
            <a:noFill/>
          </p:spPr>
          <p:txBody>
            <a:bodyPr wrap="none" rtlCol="0">
              <a:spAutoFit/>
            </a:bodyPr>
            <a:lstStyle/>
            <a:p>
              <a:r>
                <a:rPr lang="en-US" sz="1600" b="1" dirty="0">
                  <a:solidFill>
                    <a:srgbClr val="00B050"/>
                  </a:solidFill>
                </a:rPr>
                <a:t>Parameterization</a:t>
              </a:r>
            </a:p>
          </p:txBody>
        </p:sp>
        <p:sp>
          <p:nvSpPr>
            <p:cNvPr id="7" name="Right Arrow 6"/>
            <p:cNvSpPr/>
            <p:nvPr/>
          </p:nvSpPr>
          <p:spPr>
            <a:xfrm>
              <a:off x="1470181" y="2437774"/>
              <a:ext cx="586203" cy="26904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p:cNvSpPr txBox="1"/>
            <p:nvPr/>
          </p:nvSpPr>
          <p:spPr>
            <a:xfrm>
              <a:off x="2259951" y="2418410"/>
              <a:ext cx="1160702" cy="369332"/>
            </a:xfrm>
            <a:prstGeom prst="rect">
              <a:avLst/>
            </a:prstGeom>
            <a:noFill/>
          </p:spPr>
          <p:txBody>
            <a:bodyPr wrap="none" rtlCol="0">
              <a:spAutoFit/>
            </a:bodyPr>
            <a:lstStyle/>
            <a:p>
              <a:r>
                <a:rPr lang="en-US" dirty="0">
                  <a:solidFill>
                    <a:srgbClr val="00A555"/>
                  </a:solidFill>
                </a:rPr>
                <a:t>Inventions</a:t>
              </a:r>
            </a:p>
          </p:txBody>
        </p:sp>
      </p:grpSp>
      <p:grpSp>
        <p:nvGrpSpPr>
          <p:cNvPr id="9" name="Group 8"/>
          <p:cNvGrpSpPr/>
          <p:nvPr/>
        </p:nvGrpSpPr>
        <p:grpSpPr>
          <a:xfrm>
            <a:off x="4775152" y="2972020"/>
            <a:ext cx="2051553" cy="885660"/>
            <a:chOff x="3276782" y="2071359"/>
            <a:chExt cx="2051553" cy="885660"/>
          </a:xfrm>
        </p:grpSpPr>
        <p:sp>
          <p:nvSpPr>
            <p:cNvPr id="10" name="TextBox 9"/>
            <p:cNvSpPr txBox="1"/>
            <p:nvPr/>
          </p:nvSpPr>
          <p:spPr>
            <a:xfrm>
              <a:off x="3276782" y="2071359"/>
              <a:ext cx="1126014" cy="338554"/>
            </a:xfrm>
            <a:prstGeom prst="rect">
              <a:avLst/>
            </a:prstGeom>
            <a:noFill/>
          </p:spPr>
          <p:txBody>
            <a:bodyPr wrap="none" rtlCol="0">
              <a:spAutoFit/>
            </a:bodyPr>
            <a:lstStyle/>
            <a:p>
              <a:r>
                <a:rPr lang="en-US" sz="1600" b="1" dirty="0">
                  <a:solidFill>
                    <a:srgbClr val="0000FF"/>
                  </a:solidFill>
                </a:rPr>
                <a:t>Integration</a:t>
              </a:r>
            </a:p>
          </p:txBody>
        </p:sp>
        <p:sp>
          <p:nvSpPr>
            <p:cNvPr id="11" name="Right Arrow 10"/>
            <p:cNvSpPr/>
            <p:nvPr/>
          </p:nvSpPr>
          <p:spPr>
            <a:xfrm>
              <a:off x="3512034" y="2437774"/>
              <a:ext cx="586203" cy="269048"/>
            </a:xfrm>
            <a:prstGeom prst="rightArrow">
              <a:avLst/>
            </a:prstGeom>
            <a:solidFill>
              <a:srgbClr val="0000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a:off x="4252014" y="2310688"/>
              <a:ext cx="1076321" cy="646331"/>
            </a:xfrm>
            <a:prstGeom prst="rect">
              <a:avLst/>
            </a:prstGeom>
            <a:noFill/>
          </p:spPr>
          <p:txBody>
            <a:bodyPr wrap="none" rtlCol="0">
              <a:spAutoFit/>
            </a:bodyPr>
            <a:lstStyle/>
            <a:p>
              <a:pPr algn="ctr"/>
              <a:r>
                <a:rPr lang="en-US" dirty="0">
                  <a:solidFill>
                    <a:srgbClr val="0000FF"/>
                  </a:solidFill>
                </a:rPr>
                <a:t>Potential </a:t>
              </a:r>
            </a:p>
            <a:p>
              <a:pPr algn="ctr"/>
              <a:r>
                <a:rPr lang="en-US" dirty="0">
                  <a:solidFill>
                    <a:srgbClr val="0000FF"/>
                  </a:solidFill>
                </a:rPr>
                <a:t>Products</a:t>
              </a:r>
            </a:p>
          </p:txBody>
        </p:sp>
      </p:grpSp>
      <p:grpSp>
        <p:nvGrpSpPr>
          <p:cNvPr id="13" name="Group 12"/>
          <p:cNvGrpSpPr/>
          <p:nvPr/>
        </p:nvGrpSpPr>
        <p:grpSpPr>
          <a:xfrm>
            <a:off x="6696578" y="2972021"/>
            <a:ext cx="2135538" cy="716383"/>
            <a:chOff x="5198209" y="2071359"/>
            <a:chExt cx="2135538" cy="716383"/>
          </a:xfrm>
        </p:grpSpPr>
        <p:sp>
          <p:nvSpPr>
            <p:cNvPr id="14" name="TextBox 13"/>
            <p:cNvSpPr txBox="1"/>
            <p:nvPr/>
          </p:nvSpPr>
          <p:spPr>
            <a:xfrm>
              <a:off x="5198209" y="2071359"/>
              <a:ext cx="1290161" cy="338554"/>
            </a:xfrm>
            <a:prstGeom prst="rect">
              <a:avLst/>
            </a:prstGeom>
            <a:noFill/>
          </p:spPr>
          <p:txBody>
            <a:bodyPr wrap="none" rtlCol="0">
              <a:spAutoFit/>
            </a:bodyPr>
            <a:lstStyle/>
            <a:p>
              <a:r>
                <a:rPr lang="en-US" sz="1600" b="1" dirty="0">
                  <a:solidFill>
                    <a:srgbClr val="7030A0"/>
                  </a:solidFill>
                </a:rPr>
                <a:t>Optimization</a:t>
              </a:r>
            </a:p>
          </p:txBody>
        </p:sp>
        <p:sp>
          <p:nvSpPr>
            <p:cNvPr id="15" name="Right Arrow 14"/>
            <p:cNvSpPr/>
            <p:nvPr/>
          </p:nvSpPr>
          <p:spPr>
            <a:xfrm>
              <a:off x="5536702" y="2437774"/>
              <a:ext cx="586203" cy="26904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p:cNvSpPr txBox="1"/>
            <p:nvPr/>
          </p:nvSpPr>
          <p:spPr>
            <a:xfrm>
              <a:off x="6217288" y="2418410"/>
              <a:ext cx="1116459" cy="369332"/>
            </a:xfrm>
            <a:prstGeom prst="rect">
              <a:avLst/>
            </a:prstGeom>
            <a:noFill/>
          </p:spPr>
          <p:txBody>
            <a:bodyPr wrap="none" rtlCol="0">
              <a:spAutoFit/>
            </a:bodyPr>
            <a:lstStyle/>
            <a:p>
              <a:r>
                <a:rPr lang="en-US" dirty="0">
                  <a:solidFill>
                    <a:srgbClr val="7030A0"/>
                  </a:solidFill>
                </a:rPr>
                <a:t>Prototype</a:t>
              </a:r>
            </a:p>
          </p:txBody>
        </p:sp>
      </p:grpSp>
      <p:grpSp>
        <p:nvGrpSpPr>
          <p:cNvPr id="17" name="Group 16"/>
          <p:cNvGrpSpPr/>
          <p:nvPr/>
        </p:nvGrpSpPr>
        <p:grpSpPr>
          <a:xfrm>
            <a:off x="8906910" y="3211350"/>
            <a:ext cx="1682948" cy="646331"/>
            <a:chOff x="7306181" y="2310688"/>
            <a:chExt cx="1682948" cy="646331"/>
          </a:xfrm>
        </p:grpSpPr>
        <p:sp>
          <p:nvSpPr>
            <p:cNvPr id="18" name="TextBox 17"/>
            <p:cNvSpPr txBox="1"/>
            <p:nvPr/>
          </p:nvSpPr>
          <p:spPr>
            <a:xfrm>
              <a:off x="7875876" y="2310688"/>
              <a:ext cx="1113253" cy="646331"/>
            </a:xfrm>
            <a:prstGeom prst="rect">
              <a:avLst/>
            </a:prstGeom>
            <a:noFill/>
          </p:spPr>
          <p:txBody>
            <a:bodyPr wrap="none" rtlCol="0">
              <a:spAutoFit/>
            </a:bodyPr>
            <a:lstStyle/>
            <a:p>
              <a:pPr algn="ctr"/>
              <a:r>
                <a:rPr lang="en-US" dirty="0" err="1"/>
                <a:t>NewCo</a:t>
              </a:r>
              <a:r>
                <a:rPr lang="en-US" dirty="0"/>
                <a:t> or</a:t>
              </a:r>
            </a:p>
            <a:p>
              <a:pPr algn="ctr"/>
              <a:r>
                <a:rPr lang="en-US" dirty="0"/>
                <a:t>License</a:t>
              </a:r>
            </a:p>
          </p:txBody>
        </p:sp>
        <p:sp>
          <p:nvSpPr>
            <p:cNvPr id="19" name="Right Arrow 18"/>
            <p:cNvSpPr/>
            <p:nvPr/>
          </p:nvSpPr>
          <p:spPr>
            <a:xfrm>
              <a:off x="7306181" y="2437774"/>
              <a:ext cx="586203" cy="269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0" name="TextBox 19"/>
          <p:cNvSpPr txBox="1"/>
          <p:nvPr/>
        </p:nvSpPr>
        <p:spPr>
          <a:xfrm>
            <a:off x="4550225" y="4423183"/>
            <a:ext cx="2807885" cy="1169551"/>
          </a:xfrm>
          <a:prstGeom prst="rect">
            <a:avLst/>
          </a:prstGeom>
          <a:noFill/>
        </p:spPr>
        <p:txBody>
          <a:bodyPr wrap="none" rtlCol="0">
            <a:spAutoFit/>
          </a:bodyPr>
          <a:lstStyle/>
          <a:p>
            <a:pPr algn="ctr"/>
            <a:r>
              <a:rPr lang="en-US" sz="1400" dirty="0">
                <a:solidFill>
                  <a:srgbClr val="0000FF"/>
                </a:solidFill>
              </a:rPr>
              <a:t>Feasibility demonstrated</a:t>
            </a:r>
          </a:p>
          <a:p>
            <a:pPr algn="ctr"/>
            <a:r>
              <a:rPr lang="en-US" sz="1400" dirty="0">
                <a:solidFill>
                  <a:srgbClr val="0000FF"/>
                </a:solidFill>
              </a:rPr>
              <a:t>Prelim patent written</a:t>
            </a:r>
          </a:p>
          <a:p>
            <a:pPr algn="ctr"/>
            <a:r>
              <a:rPr lang="en-US" sz="1400" dirty="0">
                <a:solidFill>
                  <a:srgbClr val="0000FF"/>
                </a:solidFill>
              </a:rPr>
              <a:t>Prelim freedom to operate assessed</a:t>
            </a:r>
          </a:p>
          <a:p>
            <a:pPr algn="ctr"/>
            <a:r>
              <a:rPr lang="en-US" sz="1400" dirty="0">
                <a:solidFill>
                  <a:srgbClr val="0000FF"/>
                </a:solidFill>
              </a:rPr>
              <a:t>Prelim market/costs analyzed</a:t>
            </a:r>
          </a:p>
          <a:p>
            <a:pPr algn="ctr"/>
            <a:r>
              <a:rPr lang="en-US" sz="1400" dirty="0">
                <a:solidFill>
                  <a:srgbClr val="0000FF"/>
                </a:solidFill>
              </a:rPr>
              <a:t>Potential partners identified</a:t>
            </a:r>
          </a:p>
        </p:txBody>
      </p:sp>
      <p:sp>
        <p:nvSpPr>
          <p:cNvPr id="21" name="TextBox 20"/>
          <p:cNvSpPr txBox="1"/>
          <p:nvPr/>
        </p:nvSpPr>
        <p:spPr>
          <a:xfrm>
            <a:off x="2204218" y="1369229"/>
            <a:ext cx="1721946" cy="954107"/>
          </a:xfrm>
          <a:prstGeom prst="rect">
            <a:avLst/>
          </a:prstGeom>
          <a:noFill/>
        </p:spPr>
        <p:txBody>
          <a:bodyPr wrap="none" rtlCol="0">
            <a:spAutoFit/>
          </a:bodyPr>
          <a:lstStyle/>
          <a:p>
            <a:pPr algn="ctr"/>
            <a:r>
              <a:rPr lang="en-US" sz="1400" i="1" dirty="0">
                <a:solidFill>
                  <a:srgbClr val="00A555"/>
                </a:solidFill>
              </a:rPr>
              <a:t>Hands on, in the lab, </a:t>
            </a:r>
          </a:p>
          <a:p>
            <a:pPr algn="ctr"/>
            <a:r>
              <a:rPr lang="en-US" sz="1400" i="1" dirty="0">
                <a:solidFill>
                  <a:srgbClr val="00A555"/>
                </a:solidFill>
              </a:rPr>
              <a:t>develop intuitive </a:t>
            </a:r>
          </a:p>
          <a:p>
            <a:pPr algn="ctr"/>
            <a:r>
              <a:rPr lang="en-US" sz="1400" i="1" dirty="0">
                <a:solidFill>
                  <a:srgbClr val="00A555"/>
                </a:solidFill>
              </a:rPr>
              <a:t>and mechanistic </a:t>
            </a:r>
          </a:p>
          <a:p>
            <a:pPr algn="ctr"/>
            <a:r>
              <a:rPr lang="en-US" sz="1400" i="1" dirty="0">
                <a:solidFill>
                  <a:srgbClr val="00A555"/>
                </a:solidFill>
              </a:rPr>
              <a:t>understanding.</a:t>
            </a:r>
          </a:p>
        </p:txBody>
      </p:sp>
      <p:sp>
        <p:nvSpPr>
          <p:cNvPr id="22" name="TextBox 21"/>
          <p:cNvSpPr txBox="1"/>
          <p:nvPr/>
        </p:nvSpPr>
        <p:spPr>
          <a:xfrm>
            <a:off x="4036177" y="1369229"/>
            <a:ext cx="2329933" cy="1169551"/>
          </a:xfrm>
          <a:prstGeom prst="rect">
            <a:avLst/>
          </a:prstGeom>
          <a:noFill/>
        </p:spPr>
        <p:txBody>
          <a:bodyPr wrap="none" rtlCol="0">
            <a:spAutoFit/>
          </a:bodyPr>
          <a:lstStyle/>
          <a:p>
            <a:pPr algn="ctr"/>
            <a:r>
              <a:rPr lang="en-US" sz="1400" i="1" dirty="0">
                <a:solidFill>
                  <a:srgbClr val="0000FF"/>
                </a:solidFill>
              </a:rPr>
              <a:t>Superimpose the </a:t>
            </a:r>
          </a:p>
          <a:p>
            <a:pPr algn="ctr"/>
            <a:r>
              <a:rPr lang="en-US" sz="1400" i="1" dirty="0">
                <a:solidFill>
                  <a:srgbClr val="0000FF"/>
                </a:solidFill>
              </a:rPr>
              <a:t>chemistry literature,</a:t>
            </a:r>
          </a:p>
          <a:p>
            <a:pPr algn="ctr"/>
            <a:r>
              <a:rPr lang="en-US" sz="1400" i="1" dirty="0">
                <a:solidFill>
                  <a:srgbClr val="0000FF"/>
                </a:solidFill>
              </a:rPr>
              <a:t>and begin collaboration </a:t>
            </a:r>
          </a:p>
          <a:p>
            <a:pPr algn="ctr"/>
            <a:r>
              <a:rPr lang="en-US" sz="1400" i="1" dirty="0">
                <a:solidFill>
                  <a:srgbClr val="0000FF"/>
                </a:solidFill>
              </a:rPr>
              <a:t>with application-experienced </a:t>
            </a:r>
          </a:p>
          <a:p>
            <a:pPr algn="ctr"/>
            <a:r>
              <a:rPr lang="en-US" sz="1400" i="1" dirty="0">
                <a:solidFill>
                  <a:srgbClr val="0000FF"/>
                </a:solidFill>
              </a:rPr>
              <a:t>organizations</a:t>
            </a:r>
          </a:p>
        </p:txBody>
      </p:sp>
      <p:sp>
        <p:nvSpPr>
          <p:cNvPr id="23" name="TextBox 22"/>
          <p:cNvSpPr txBox="1"/>
          <p:nvPr/>
        </p:nvSpPr>
        <p:spPr>
          <a:xfrm>
            <a:off x="5991573" y="1369229"/>
            <a:ext cx="2168222" cy="1169551"/>
          </a:xfrm>
          <a:prstGeom prst="rect">
            <a:avLst/>
          </a:prstGeom>
          <a:noFill/>
        </p:spPr>
        <p:txBody>
          <a:bodyPr wrap="none" rtlCol="0">
            <a:spAutoFit/>
          </a:bodyPr>
          <a:lstStyle/>
          <a:p>
            <a:pPr algn="ctr"/>
            <a:r>
              <a:rPr lang="en-US" sz="1400" i="1" dirty="0">
                <a:solidFill>
                  <a:srgbClr val="7030A0"/>
                </a:solidFill>
              </a:rPr>
              <a:t>Identify pilot scale partner, </a:t>
            </a:r>
          </a:p>
          <a:p>
            <a:pPr algn="ctr"/>
            <a:r>
              <a:rPr lang="en-US" sz="1400" i="1" dirty="0">
                <a:solidFill>
                  <a:srgbClr val="7030A0"/>
                </a:solidFill>
              </a:rPr>
              <a:t>optimize key performance </a:t>
            </a:r>
          </a:p>
          <a:p>
            <a:pPr algn="ctr"/>
            <a:r>
              <a:rPr lang="en-US" sz="1400" i="1" dirty="0">
                <a:solidFill>
                  <a:srgbClr val="7030A0"/>
                </a:solidFill>
              </a:rPr>
              <a:t>and price attributes, </a:t>
            </a:r>
          </a:p>
          <a:p>
            <a:pPr algn="ctr"/>
            <a:r>
              <a:rPr lang="en-US" sz="1400" i="1" dirty="0">
                <a:solidFill>
                  <a:srgbClr val="7030A0"/>
                </a:solidFill>
              </a:rPr>
              <a:t>prepare for pilot </a:t>
            </a:r>
          </a:p>
          <a:p>
            <a:pPr algn="ctr"/>
            <a:r>
              <a:rPr lang="en-US" sz="1400" i="1" dirty="0">
                <a:solidFill>
                  <a:srgbClr val="7030A0"/>
                </a:solidFill>
              </a:rPr>
              <a:t>scale experiment.</a:t>
            </a:r>
          </a:p>
        </p:txBody>
      </p:sp>
      <p:sp>
        <p:nvSpPr>
          <p:cNvPr id="24" name="Title 2"/>
          <p:cNvSpPr txBox="1">
            <a:spLocks/>
          </p:cNvSpPr>
          <p:nvPr/>
        </p:nvSpPr>
        <p:spPr>
          <a:xfrm>
            <a:off x="1549631" y="282088"/>
            <a:ext cx="9092738" cy="257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3 Phase R&amp;D Process</a:t>
            </a:r>
          </a:p>
        </p:txBody>
      </p:sp>
    </p:spTree>
    <p:extLst>
      <p:ext uri="{BB962C8B-B14F-4D97-AF65-F5344CB8AC3E}">
        <p14:creationId xmlns:p14="http://schemas.microsoft.com/office/powerpoint/2010/main" val="20569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A2DF8E-1B67-4E0B-B94B-74CC027102B1}"/>
              </a:ext>
            </a:extLst>
          </p:cNvPr>
          <p:cNvSpPr txBox="1"/>
          <p:nvPr/>
        </p:nvSpPr>
        <p:spPr>
          <a:xfrm>
            <a:off x="1524000" y="123826"/>
            <a:ext cx="9144000" cy="584775"/>
          </a:xfrm>
          <a:prstGeom prst="rect">
            <a:avLst/>
          </a:prstGeom>
          <a:noFill/>
        </p:spPr>
        <p:txBody>
          <a:bodyPr wrap="square" rtlCol="0">
            <a:spAutoFit/>
          </a:bodyPr>
          <a:lstStyle/>
          <a:p>
            <a:pPr algn="ctr"/>
            <a:r>
              <a:rPr lang="en-US" b="1" dirty="0">
                <a:solidFill>
                  <a:schemeClr val="bg1"/>
                </a:solidFill>
              </a:rPr>
              <a:t>JCW’s 185 Published Patent Applications - 72 Patent Families  </a:t>
            </a:r>
          </a:p>
          <a:p>
            <a:pPr algn="ctr"/>
            <a:r>
              <a:rPr lang="en-US" sz="1400" dirty="0">
                <a:solidFill>
                  <a:schemeClr val="bg1"/>
                </a:solidFill>
              </a:rPr>
              <a:t>(as of 12/06/2018)</a:t>
            </a:r>
          </a:p>
        </p:txBody>
      </p:sp>
      <p:grpSp>
        <p:nvGrpSpPr>
          <p:cNvPr id="9" name="Group 8">
            <a:extLst>
              <a:ext uri="{FF2B5EF4-FFF2-40B4-BE49-F238E27FC236}">
                <a16:creationId xmlns:a16="http://schemas.microsoft.com/office/drawing/2014/main" id="{86DFB162-9EE1-45E3-A8CE-DC07157C589F}"/>
              </a:ext>
            </a:extLst>
          </p:cNvPr>
          <p:cNvGrpSpPr/>
          <p:nvPr/>
        </p:nvGrpSpPr>
        <p:grpSpPr>
          <a:xfrm>
            <a:off x="9299792" y="922992"/>
            <a:ext cx="1390285" cy="4785546"/>
            <a:chOff x="7805011" y="579162"/>
            <a:chExt cx="1390285" cy="4785546"/>
          </a:xfrm>
        </p:grpSpPr>
        <p:sp>
          <p:nvSpPr>
            <p:cNvPr id="6" name="TextBox 5">
              <a:extLst>
                <a:ext uri="{FF2B5EF4-FFF2-40B4-BE49-F238E27FC236}">
                  <a16:creationId xmlns:a16="http://schemas.microsoft.com/office/drawing/2014/main" id="{4139B23D-1B18-4A5C-B52A-D98A7F85007F}"/>
                </a:ext>
              </a:extLst>
            </p:cNvPr>
            <p:cNvSpPr txBox="1"/>
            <p:nvPr/>
          </p:nvSpPr>
          <p:spPr>
            <a:xfrm>
              <a:off x="8029592" y="586477"/>
              <a:ext cx="1165704" cy="4778231"/>
            </a:xfrm>
            <a:prstGeom prst="rect">
              <a:avLst/>
            </a:prstGeom>
            <a:noFill/>
          </p:spPr>
          <p:txBody>
            <a:bodyPr wrap="none" rtlCol="0">
              <a:spAutoFit/>
            </a:bodyPr>
            <a:lstStyle/>
            <a:p>
              <a:r>
                <a:rPr lang="en-US" sz="1050" dirty="0">
                  <a:solidFill>
                    <a:srgbClr val="00B050"/>
                  </a:solidFill>
                </a:rPr>
                <a:t>EP 0767932</a:t>
              </a:r>
            </a:p>
            <a:p>
              <a:r>
                <a:rPr lang="en-US" sz="1050" dirty="0">
                  <a:solidFill>
                    <a:srgbClr val="00B050"/>
                  </a:solidFill>
                </a:rPr>
                <a:t>JP 2968342</a:t>
              </a:r>
            </a:p>
            <a:p>
              <a:r>
                <a:rPr lang="en-US" sz="1050" dirty="0">
                  <a:solidFill>
                    <a:srgbClr val="00B050"/>
                  </a:solidFill>
                </a:rPr>
                <a:t>CA 2189459</a:t>
              </a:r>
            </a:p>
            <a:p>
              <a:r>
                <a:rPr lang="en-US" sz="1050" dirty="0">
                  <a:solidFill>
                    <a:srgbClr val="00B050"/>
                  </a:solidFill>
                </a:rPr>
                <a:t>DE 69609136</a:t>
              </a:r>
            </a:p>
            <a:p>
              <a:r>
                <a:rPr lang="en-US" sz="1050" dirty="0">
                  <a:solidFill>
                    <a:srgbClr val="00B050"/>
                  </a:solidFill>
                </a:rPr>
                <a:t>US 5,411,929</a:t>
              </a:r>
            </a:p>
            <a:p>
              <a:r>
                <a:rPr lang="en-US" sz="1050" dirty="0">
                  <a:solidFill>
                    <a:srgbClr val="00B050"/>
                  </a:solidFill>
                </a:rPr>
                <a:t>US 5,424,268</a:t>
              </a:r>
            </a:p>
            <a:p>
              <a:r>
                <a:rPr lang="en-US" sz="1050" dirty="0">
                  <a:solidFill>
                    <a:srgbClr val="00B050"/>
                  </a:solidFill>
                </a:rPr>
                <a:t>US 5,395,731</a:t>
              </a:r>
            </a:p>
            <a:p>
              <a:r>
                <a:rPr lang="en-US" sz="1050" dirty="0">
                  <a:solidFill>
                    <a:srgbClr val="00B050"/>
                  </a:solidFill>
                </a:rPr>
                <a:t>US 5,708,106</a:t>
              </a:r>
            </a:p>
            <a:p>
              <a:r>
                <a:rPr lang="en-US" sz="1050" dirty="0">
                  <a:solidFill>
                    <a:srgbClr val="00B050"/>
                  </a:solidFill>
                </a:rPr>
                <a:t>US 5,616,451</a:t>
              </a:r>
            </a:p>
            <a:p>
              <a:r>
                <a:rPr lang="en-US" sz="1050" dirty="0">
                  <a:solidFill>
                    <a:srgbClr val="00B050"/>
                  </a:solidFill>
                </a:rPr>
                <a:t>US 5,455,349</a:t>
              </a:r>
            </a:p>
            <a:p>
              <a:r>
                <a:rPr lang="en-US" sz="1050" dirty="0">
                  <a:solidFill>
                    <a:srgbClr val="00B050"/>
                  </a:solidFill>
                </a:rPr>
                <a:t>WO 1995/031755</a:t>
              </a:r>
            </a:p>
            <a:p>
              <a:r>
                <a:rPr lang="en-US" sz="1050" dirty="0">
                  <a:solidFill>
                    <a:srgbClr val="00B050"/>
                  </a:solidFill>
                </a:rPr>
                <a:t>EP 0759193</a:t>
              </a:r>
            </a:p>
            <a:p>
              <a:r>
                <a:rPr lang="en-US" sz="1050" dirty="0">
                  <a:solidFill>
                    <a:srgbClr val="00B050"/>
                  </a:solidFill>
                </a:rPr>
                <a:t>JP 10500169</a:t>
              </a:r>
            </a:p>
            <a:p>
              <a:r>
                <a:rPr lang="en-US" sz="1050" dirty="0">
                  <a:solidFill>
                    <a:srgbClr val="00B050"/>
                  </a:solidFill>
                </a:rPr>
                <a:t>CA 2185144</a:t>
              </a:r>
            </a:p>
            <a:p>
              <a:r>
                <a:rPr lang="en-US" sz="1050" dirty="0">
                  <a:solidFill>
                    <a:srgbClr val="00B050"/>
                  </a:solidFill>
                </a:rPr>
                <a:t>DE 69504652</a:t>
              </a:r>
            </a:p>
            <a:p>
              <a:r>
                <a:rPr lang="en-US" sz="1050" dirty="0">
                  <a:solidFill>
                    <a:srgbClr val="00B050"/>
                  </a:solidFill>
                </a:rPr>
                <a:t>US 5,741,630</a:t>
              </a:r>
            </a:p>
            <a:p>
              <a:r>
                <a:rPr lang="en-US" sz="1050" dirty="0">
                  <a:solidFill>
                    <a:srgbClr val="00B050"/>
                  </a:solidFill>
                </a:rPr>
                <a:t>US 5,582,956</a:t>
              </a:r>
            </a:p>
            <a:p>
              <a:r>
                <a:rPr lang="en-US" sz="1050" dirty="0">
                  <a:solidFill>
                    <a:srgbClr val="00B050"/>
                  </a:solidFill>
                </a:rPr>
                <a:t>WO 1995/029067</a:t>
              </a:r>
            </a:p>
            <a:p>
              <a:r>
                <a:rPr lang="en-US" sz="1050" dirty="0">
                  <a:solidFill>
                    <a:srgbClr val="00B050"/>
                  </a:solidFill>
                </a:rPr>
                <a:t>EP 0757628</a:t>
              </a:r>
            </a:p>
            <a:p>
              <a:r>
                <a:rPr lang="en-US" sz="1050" dirty="0">
                  <a:solidFill>
                    <a:srgbClr val="00B050"/>
                  </a:solidFill>
                </a:rPr>
                <a:t>JP 9512498</a:t>
              </a:r>
            </a:p>
            <a:p>
              <a:r>
                <a:rPr lang="en-US" sz="1050" dirty="0">
                  <a:solidFill>
                    <a:srgbClr val="00B050"/>
                  </a:solidFill>
                </a:rPr>
                <a:t>CA 2186514</a:t>
              </a:r>
            </a:p>
            <a:p>
              <a:r>
                <a:rPr lang="en-US" sz="1050" dirty="0">
                  <a:solidFill>
                    <a:srgbClr val="00B050"/>
                  </a:solidFill>
                </a:rPr>
                <a:t>DE 9506396</a:t>
              </a:r>
            </a:p>
            <a:p>
              <a:r>
                <a:rPr lang="en-US" sz="1050" dirty="0">
                  <a:solidFill>
                    <a:srgbClr val="00B050"/>
                  </a:solidFill>
                </a:rPr>
                <a:t>US 5,338,644</a:t>
              </a:r>
            </a:p>
            <a:p>
              <a:r>
                <a:rPr lang="en-US" sz="1050" dirty="0">
                  <a:solidFill>
                    <a:srgbClr val="00B050"/>
                  </a:solidFill>
                </a:rPr>
                <a:t>US 5,177,262</a:t>
              </a:r>
            </a:p>
            <a:p>
              <a:r>
                <a:rPr lang="en-US" sz="1050" dirty="0">
                  <a:solidFill>
                    <a:srgbClr val="00B050"/>
                  </a:solidFill>
                </a:rPr>
                <a:t>EP 0523470</a:t>
              </a:r>
            </a:p>
            <a:p>
              <a:r>
                <a:rPr lang="en-US" sz="1050" dirty="0">
                  <a:solidFill>
                    <a:srgbClr val="00B050"/>
                  </a:solidFill>
                </a:rPr>
                <a:t>JP 2881072</a:t>
              </a:r>
            </a:p>
            <a:p>
              <a:r>
                <a:rPr lang="en-US" sz="1050" dirty="0">
                  <a:solidFill>
                    <a:srgbClr val="00B050"/>
                  </a:solidFill>
                </a:rPr>
                <a:t>CA 2070450</a:t>
              </a:r>
            </a:p>
            <a:p>
              <a:r>
                <a:rPr lang="en-US" sz="1050" dirty="0">
                  <a:solidFill>
                    <a:srgbClr val="00B050"/>
                  </a:solidFill>
                </a:rPr>
                <a:t>DE 69218312</a:t>
              </a:r>
            </a:p>
            <a:p>
              <a:endParaRPr lang="en-US" sz="1050" dirty="0">
                <a:solidFill>
                  <a:schemeClr val="bg1"/>
                </a:solidFill>
              </a:endParaRPr>
            </a:p>
          </p:txBody>
        </p:sp>
        <p:sp>
          <p:nvSpPr>
            <p:cNvPr id="8" name="TextBox 7">
              <a:extLst>
                <a:ext uri="{FF2B5EF4-FFF2-40B4-BE49-F238E27FC236}">
                  <a16:creationId xmlns:a16="http://schemas.microsoft.com/office/drawing/2014/main" id="{DC167E88-43C9-4BE6-86FD-B5834F7F1DE4}"/>
                </a:ext>
              </a:extLst>
            </p:cNvPr>
            <p:cNvSpPr txBox="1"/>
            <p:nvPr/>
          </p:nvSpPr>
          <p:spPr>
            <a:xfrm>
              <a:off x="7805011" y="579162"/>
              <a:ext cx="357855" cy="4293483"/>
            </a:xfrm>
            <a:prstGeom prst="rect">
              <a:avLst/>
            </a:prstGeom>
            <a:noFill/>
          </p:spPr>
          <p:txBody>
            <a:bodyPr wrap="none" rtlCol="0">
              <a:spAutoFit/>
            </a:bodyPr>
            <a:lstStyle/>
            <a:p>
              <a:pPr algn="r"/>
              <a:endParaRPr lang="en-US" sz="1050" b="1" dirty="0">
                <a:solidFill>
                  <a:schemeClr val="accent3">
                    <a:lumMod val="50000"/>
                  </a:schemeClr>
                </a:solidFill>
              </a:endParaRPr>
            </a:p>
            <a:p>
              <a:pPr algn="r"/>
              <a:endParaRPr lang="en-US" sz="1050" b="1" dirty="0">
                <a:solidFill>
                  <a:schemeClr val="accent3">
                    <a:lumMod val="50000"/>
                  </a:schemeClr>
                </a:solidFill>
              </a:endParaRPr>
            </a:p>
            <a:p>
              <a:pPr algn="r"/>
              <a:endParaRPr lang="en-US" sz="1050" b="1" dirty="0">
                <a:solidFill>
                  <a:schemeClr val="accent3">
                    <a:lumMod val="50000"/>
                  </a:schemeClr>
                </a:solidFill>
              </a:endParaRPr>
            </a:p>
            <a:p>
              <a:pPr algn="r"/>
              <a:endParaRPr lang="en-US" sz="1050" b="1" dirty="0">
                <a:solidFill>
                  <a:schemeClr val="accent3">
                    <a:lumMod val="50000"/>
                  </a:schemeClr>
                </a:solidFill>
              </a:endParaRPr>
            </a:p>
            <a:p>
              <a:pPr algn="r"/>
              <a:r>
                <a:rPr lang="en-US" sz="1050" b="1" dirty="0">
                  <a:solidFill>
                    <a:srgbClr val="00B050"/>
                  </a:solidFill>
                </a:rPr>
                <a:t>10.</a:t>
              </a:r>
            </a:p>
            <a:p>
              <a:pPr algn="r"/>
              <a:r>
                <a:rPr lang="en-US" sz="1050" b="1" dirty="0">
                  <a:solidFill>
                    <a:srgbClr val="00B050"/>
                  </a:solidFill>
                </a:rPr>
                <a:t>9.</a:t>
              </a:r>
            </a:p>
            <a:p>
              <a:pPr algn="r"/>
              <a:r>
                <a:rPr lang="en-US" sz="1050" b="1" dirty="0">
                  <a:solidFill>
                    <a:srgbClr val="00B050"/>
                  </a:solidFill>
                </a:rPr>
                <a:t>8.</a:t>
              </a:r>
            </a:p>
            <a:p>
              <a:pPr algn="r"/>
              <a:r>
                <a:rPr lang="en-US" sz="1050" b="1" dirty="0">
                  <a:solidFill>
                    <a:srgbClr val="00B050"/>
                  </a:solidFill>
                </a:rPr>
                <a:t>7.</a:t>
              </a:r>
            </a:p>
            <a:p>
              <a:pPr algn="r"/>
              <a:r>
                <a:rPr lang="en-US" sz="1050" b="1" dirty="0">
                  <a:solidFill>
                    <a:srgbClr val="00B050"/>
                  </a:solidFill>
                </a:rPr>
                <a:t>6.</a:t>
              </a:r>
            </a:p>
            <a:p>
              <a:pPr algn="r"/>
              <a:r>
                <a:rPr lang="en-US" sz="1050" b="1" dirty="0">
                  <a:solidFill>
                    <a:srgbClr val="00B050"/>
                  </a:solidFill>
                </a:rPr>
                <a:t>5.</a:t>
              </a: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r>
                <a:rPr lang="en-US" sz="1050" b="1" dirty="0">
                  <a:solidFill>
                    <a:srgbClr val="00B050"/>
                  </a:solidFill>
                </a:rPr>
                <a:t>4.</a:t>
              </a:r>
            </a:p>
            <a:p>
              <a:pPr algn="r"/>
              <a:r>
                <a:rPr lang="en-US" sz="1050" b="1" dirty="0">
                  <a:solidFill>
                    <a:srgbClr val="00B050"/>
                  </a:solidFill>
                </a:rPr>
                <a:t>3.</a:t>
              </a: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r>
                <a:rPr lang="en-US" sz="1050" b="1" dirty="0">
                  <a:solidFill>
                    <a:srgbClr val="00B050"/>
                  </a:solidFill>
                </a:rPr>
                <a:t>2.</a:t>
              </a:r>
            </a:p>
            <a:p>
              <a:pPr algn="r"/>
              <a:r>
                <a:rPr lang="en-US" sz="1050" b="1" dirty="0">
                  <a:solidFill>
                    <a:srgbClr val="00B050"/>
                  </a:solidFill>
                </a:rPr>
                <a:t>1.</a:t>
              </a:r>
            </a:p>
            <a:p>
              <a:pPr algn="r"/>
              <a:endParaRPr lang="en-US" sz="1050" b="1" dirty="0">
                <a:solidFill>
                  <a:srgbClr val="00B050"/>
                </a:solidFill>
              </a:endParaRPr>
            </a:p>
            <a:p>
              <a:pPr algn="r"/>
              <a:endParaRPr lang="en-US" sz="1050" b="1" dirty="0">
                <a:solidFill>
                  <a:schemeClr val="accent3">
                    <a:lumMod val="50000"/>
                  </a:schemeClr>
                </a:solidFill>
              </a:endParaRPr>
            </a:p>
          </p:txBody>
        </p:sp>
      </p:grpSp>
      <p:grpSp>
        <p:nvGrpSpPr>
          <p:cNvPr id="12" name="Group 11">
            <a:extLst>
              <a:ext uri="{FF2B5EF4-FFF2-40B4-BE49-F238E27FC236}">
                <a16:creationId xmlns:a16="http://schemas.microsoft.com/office/drawing/2014/main" id="{BC6509B4-7FDB-48EB-AC5E-20E688D0B6A1}"/>
              </a:ext>
            </a:extLst>
          </p:cNvPr>
          <p:cNvGrpSpPr/>
          <p:nvPr/>
        </p:nvGrpSpPr>
        <p:grpSpPr>
          <a:xfrm>
            <a:off x="7976554" y="922993"/>
            <a:ext cx="1430084" cy="4778231"/>
            <a:chOff x="6299806" y="949199"/>
            <a:chExt cx="1430084" cy="4778231"/>
          </a:xfrm>
        </p:grpSpPr>
        <p:sp>
          <p:nvSpPr>
            <p:cNvPr id="10" name="TextBox 9">
              <a:extLst>
                <a:ext uri="{FF2B5EF4-FFF2-40B4-BE49-F238E27FC236}">
                  <a16:creationId xmlns:a16="http://schemas.microsoft.com/office/drawing/2014/main" id="{90A5BED7-45DE-49B5-BBF6-051C6CB15F1D}"/>
                </a:ext>
              </a:extLst>
            </p:cNvPr>
            <p:cNvSpPr txBox="1"/>
            <p:nvPr/>
          </p:nvSpPr>
          <p:spPr>
            <a:xfrm>
              <a:off x="6533729" y="949199"/>
              <a:ext cx="1196161" cy="4778231"/>
            </a:xfrm>
            <a:prstGeom prst="rect">
              <a:avLst/>
            </a:prstGeom>
            <a:noFill/>
          </p:spPr>
          <p:txBody>
            <a:bodyPr wrap="none" rtlCol="0">
              <a:spAutoFit/>
            </a:bodyPr>
            <a:lstStyle/>
            <a:p>
              <a:r>
                <a:rPr lang="en-US" sz="1050" dirty="0">
                  <a:solidFill>
                    <a:schemeClr val="bg1"/>
                  </a:solidFill>
                </a:rPr>
                <a:t>US 2011/0113573</a:t>
              </a:r>
            </a:p>
            <a:p>
              <a:r>
                <a:rPr lang="en-US" sz="1050" dirty="0">
                  <a:solidFill>
                    <a:schemeClr val="bg1"/>
                  </a:solidFill>
                </a:rPr>
                <a:t>US 8,231,689</a:t>
              </a:r>
            </a:p>
            <a:p>
              <a:r>
                <a:rPr lang="en-US" sz="1050" dirty="0">
                  <a:solidFill>
                    <a:schemeClr val="bg1"/>
                  </a:solidFill>
                </a:rPr>
                <a:t>WO 2011/060354</a:t>
              </a:r>
            </a:p>
            <a:p>
              <a:r>
                <a:rPr lang="en-US" sz="1050" dirty="0">
                  <a:solidFill>
                    <a:schemeClr val="bg1"/>
                  </a:solidFill>
                </a:rPr>
                <a:t>EP 2501374</a:t>
              </a:r>
            </a:p>
            <a:p>
              <a:r>
                <a:rPr lang="en-US" sz="1050" dirty="0">
                  <a:solidFill>
                    <a:schemeClr val="bg1"/>
                  </a:solidFill>
                </a:rPr>
                <a:t>JP 2012/539054</a:t>
              </a:r>
            </a:p>
            <a:p>
              <a:r>
                <a:rPr lang="en-US" sz="1050" dirty="0">
                  <a:solidFill>
                    <a:schemeClr val="bg1"/>
                  </a:solidFill>
                </a:rPr>
                <a:t>US 61/150,216*</a:t>
              </a:r>
            </a:p>
            <a:p>
              <a:r>
                <a:rPr lang="en-US" sz="1050" dirty="0">
                  <a:solidFill>
                    <a:schemeClr val="bg1"/>
                  </a:solidFill>
                </a:rPr>
                <a:t>WO 2010/091045 </a:t>
              </a:r>
            </a:p>
            <a:p>
              <a:r>
                <a:rPr lang="en-US" sz="1050" dirty="0">
                  <a:solidFill>
                    <a:srgbClr val="0000FF"/>
                  </a:solidFill>
                </a:rPr>
                <a:t>US 60/802,851*</a:t>
              </a:r>
            </a:p>
            <a:p>
              <a:r>
                <a:rPr lang="en-US" sz="1050" dirty="0">
                  <a:solidFill>
                    <a:srgbClr val="0000FF"/>
                  </a:solidFill>
                </a:rPr>
                <a:t>WO 2007/139810</a:t>
              </a:r>
            </a:p>
            <a:p>
              <a:r>
                <a:rPr lang="en-US" sz="1050" dirty="0">
                  <a:solidFill>
                    <a:srgbClr val="0000FF"/>
                  </a:solidFill>
                </a:rPr>
                <a:t>US 7,550,136</a:t>
              </a:r>
            </a:p>
            <a:p>
              <a:r>
                <a:rPr lang="en-US" sz="1050" dirty="0">
                  <a:solidFill>
                    <a:srgbClr val="0000FF"/>
                  </a:solidFill>
                </a:rPr>
                <a:t>WO 2004/058187</a:t>
              </a:r>
            </a:p>
            <a:p>
              <a:r>
                <a:rPr lang="en-US" sz="1050" dirty="0">
                  <a:solidFill>
                    <a:srgbClr val="0000FF"/>
                  </a:solidFill>
                </a:rPr>
                <a:t>EP 1575537</a:t>
              </a:r>
            </a:p>
            <a:p>
              <a:r>
                <a:rPr lang="en-US" sz="1050" dirty="0">
                  <a:solidFill>
                    <a:srgbClr val="0000FF"/>
                  </a:solidFill>
                </a:rPr>
                <a:t>JP 2004/562578</a:t>
              </a:r>
            </a:p>
            <a:p>
              <a:r>
                <a:rPr lang="en-US" sz="1050" dirty="0">
                  <a:solidFill>
                    <a:srgbClr val="0000FF"/>
                  </a:solidFill>
                </a:rPr>
                <a:t>CA 2510162</a:t>
              </a:r>
            </a:p>
            <a:p>
              <a:r>
                <a:rPr lang="en-US" sz="1050" dirty="0">
                  <a:solidFill>
                    <a:srgbClr val="0000FF"/>
                  </a:solidFill>
                </a:rPr>
                <a:t>US 2005/0266546</a:t>
              </a:r>
            </a:p>
            <a:p>
              <a:r>
                <a:rPr lang="en-US" sz="1050" dirty="0">
                  <a:solidFill>
                    <a:srgbClr val="0000FF"/>
                  </a:solidFill>
                </a:rPr>
                <a:t>US 6,946,284</a:t>
              </a:r>
            </a:p>
            <a:p>
              <a:r>
                <a:rPr lang="en-US" sz="1050" dirty="0">
                  <a:solidFill>
                    <a:srgbClr val="0000FF"/>
                  </a:solidFill>
                </a:rPr>
                <a:t>US 2003/0054207</a:t>
              </a:r>
            </a:p>
            <a:p>
              <a:r>
                <a:rPr lang="en-US" sz="1050" dirty="0">
                  <a:solidFill>
                    <a:srgbClr val="0000FF"/>
                  </a:solidFill>
                </a:rPr>
                <a:t>WO 2003/008079</a:t>
              </a:r>
            </a:p>
            <a:p>
              <a:r>
                <a:rPr lang="en-US" sz="1050" dirty="0">
                  <a:solidFill>
                    <a:srgbClr val="00B050"/>
                  </a:solidFill>
                </a:rPr>
                <a:t>US 5,750,464</a:t>
              </a:r>
            </a:p>
            <a:p>
              <a:r>
                <a:rPr lang="en-US" sz="1050" dirty="0">
                  <a:solidFill>
                    <a:srgbClr val="00B050"/>
                  </a:solidFill>
                </a:rPr>
                <a:t>US 5,750,463</a:t>
              </a:r>
            </a:p>
            <a:p>
              <a:r>
                <a:rPr lang="en-US" sz="1050" dirty="0">
                  <a:solidFill>
                    <a:srgbClr val="00B050"/>
                  </a:solidFill>
                </a:rPr>
                <a:t>US 5,705,312</a:t>
              </a:r>
            </a:p>
            <a:p>
              <a:r>
                <a:rPr lang="en-US" sz="1050" dirty="0">
                  <a:solidFill>
                    <a:srgbClr val="00B050"/>
                  </a:solidFill>
                </a:rPr>
                <a:t>WO 1997029405</a:t>
              </a:r>
            </a:p>
            <a:p>
              <a:r>
                <a:rPr lang="en-US" sz="1050" dirty="0">
                  <a:solidFill>
                    <a:srgbClr val="00B050"/>
                  </a:solidFill>
                </a:rPr>
                <a:t>EP 0820607</a:t>
              </a:r>
            </a:p>
            <a:p>
              <a:r>
                <a:rPr lang="en-US" sz="1050" dirty="0">
                  <a:solidFill>
                    <a:srgbClr val="00B050"/>
                  </a:solidFill>
                </a:rPr>
                <a:t>JP 11508381</a:t>
              </a:r>
            </a:p>
            <a:p>
              <a:r>
                <a:rPr lang="en-US" sz="1050" dirty="0">
                  <a:solidFill>
                    <a:srgbClr val="00B050"/>
                  </a:solidFill>
                </a:rPr>
                <a:t>CA 2212884</a:t>
              </a:r>
            </a:p>
            <a:p>
              <a:r>
                <a:rPr lang="en-US" sz="1050" dirty="0">
                  <a:solidFill>
                    <a:srgbClr val="00B050"/>
                  </a:solidFill>
                </a:rPr>
                <a:t>DE 69701493</a:t>
              </a:r>
            </a:p>
            <a:p>
              <a:r>
                <a:rPr lang="en-US" sz="1050" dirty="0">
                  <a:solidFill>
                    <a:srgbClr val="00B050"/>
                  </a:solidFill>
                </a:rPr>
                <a:t>US 5,561,029</a:t>
              </a:r>
            </a:p>
            <a:p>
              <a:r>
                <a:rPr lang="en-US" sz="1050" dirty="0">
                  <a:solidFill>
                    <a:srgbClr val="00B050"/>
                  </a:solidFill>
                </a:rPr>
                <a:t>WO 1996/034315</a:t>
              </a:r>
            </a:p>
            <a:p>
              <a:endParaRPr lang="en-US" sz="1050" dirty="0">
                <a:solidFill>
                  <a:schemeClr val="accent3">
                    <a:lumMod val="50000"/>
                  </a:schemeClr>
                </a:solidFill>
              </a:endParaRPr>
            </a:p>
          </p:txBody>
        </p:sp>
        <p:sp>
          <p:nvSpPr>
            <p:cNvPr id="11" name="TextBox 10">
              <a:extLst>
                <a:ext uri="{FF2B5EF4-FFF2-40B4-BE49-F238E27FC236}">
                  <a16:creationId xmlns:a16="http://schemas.microsoft.com/office/drawing/2014/main" id="{1FF1C90C-DFE8-407A-AD71-F77B84CD7527}"/>
                </a:ext>
              </a:extLst>
            </p:cNvPr>
            <p:cNvSpPr txBox="1"/>
            <p:nvPr/>
          </p:nvSpPr>
          <p:spPr>
            <a:xfrm>
              <a:off x="6299806" y="949199"/>
              <a:ext cx="357855" cy="4616648"/>
            </a:xfrm>
            <a:prstGeom prst="rect">
              <a:avLst/>
            </a:prstGeom>
            <a:noFill/>
          </p:spPr>
          <p:txBody>
            <a:bodyPr wrap="none" rtlCol="0">
              <a:spAutoFit/>
            </a:bodyPr>
            <a:lstStyle/>
            <a:p>
              <a:pPr algn="r"/>
              <a:r>
                <a:rPr lang="en-US" sz="1050" b="1" dirty="0">
                  <a:solidFill>
                    <a:schemeClr val="bg1"/>
                  </a:solidFill>
                </a:rPr>
                <a:t>22.</a:t>
              </a:r>
            </a:p>
            <a:p>
              <a:pPr algn="r"/>
              <a:r>
                <a:rPr lang="en-US" sz="1050" b="1" dirty="0">
                  <a:solidFill>
                    <a:schemeClr val="bg1"/>
                  </a:solidFill>
                </a:rPr>
                <a:t>21.</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20</a:t>
              </a:r>
              <a:r>
                <a:rPr lang="en-US" sz="1050" b="1" dirty="0">
                  <a:solidFill>
                    <a:srgbClr val="0070C0"/>
                  </a:solidFill>
                </a:rPr>
                <a:t>.</a:t>
              </a:r>
            </a:p>
            <a:p>
              <a:pPr algn="r"/>
              <a:endParaRPr lang="en-US" sz="1050" b="1" dirty="0">
                <a:solidFill>
                  <a:srgbClr val="0070C0"/>
                </a:solidFill>
              </a:endParaRPr>
            </a:p>
            <a:p>
              <a:pPr algn="r"/>
              <a:r>
                <a:rPr lang="en-US" sz="1050" b="1" dirty="0">
                  <a:solidFill>
                    <a:srgbClr val="0000FF"/>
                  </a:solidFill>
                </a:rPr>
                <a:t>19.</a:t>
              </a:r>
            </a:p>
            <a:p>
              <a:pPr algn="r"/>
              <a:endParaRPr lang="en-US" sz="1050" b="1" dirty="0">
                <a:solidFill>
                  <a:srgbClr val="0000FF"/>
                </a:solidFill>
              </a:endParaRPr>
            </a:p>
            <a:p>
              <a:pPr algn="r"/>
              <a:r>
                <a:rPr lang="en-US" sz="1050" b="1" dirty="0">
                  <a:solidFill>
                    <a:srgbClr val="0000FF"/>
                  </a:solidFill>
                </a:rPr>
                <a:t>18.</a:t>
              </a:r>
            </a:p>
            <a:p>
              <a:pPr algn="r"/>
              <a:endParaRPr lang="en-US" sz="1050" b="1" dirty="0">
                <a:solidFill>
                  <a:srgbClr val="0000FF"/>
                </a:solidFill>
              </a:endParaRPr>
            </a:p>
            <a:p>
              <a:pPr algn="r"/>
              <a:endParaRPr lang="en-US" sz="1050" b="1" dirty="0">
                <a:solidFill>
                  <a:srgbClr val="0000FF"/>
                </a:solidFill>
              </a:endParaRPr>
            </a:p>
            <a:p>
              <a:pPr algn="r"/>
              <a:endParaRPr lang="en-US" sz="1050" b="1" dirty="0">
                <a:solidFill>
                  <a:srgbClr val="0000FF"/>
                </a:solidFill>
              </a:endParaRPr>
            </a:p>
            <a:p>
              <a:pPr algn="r"/>
              <a:endParaRPr lang="en-US" sz="1050" b="1" dirty="0">
                <a:solidFill>
                  <a:srgbClr val="0000FF"/>
                </a:solidFill>
              </a:endParaRPr>
            </a:p>
            <a:p>
              <a:pPr algn="r"/>
              <a:r>
                <a:rPr lang="en-US" sz="1050" b="1" dirty="0">
                  <a:solidFill>
                    <a:srgbClr val="0000FF"/>
                  </a:solidFill>
                </a:rPr>
                <a:t>17.</a:t>
              </a:r>
            </a:p>
            <a:p>
              <a:pPr algn="r"/>
              <a:r>
                <a:rPr lang="en-US" sz="1050" b="1" dirty="0">
                  <a:solidFill>
                    <a:srgbClr val="0000FF"/>
                  </a:solidFill>
                </a:rPr>
                <a:t>16.</a:t>
              </a:r>
            </a:p>
            <a:p>
              <a:pPr algn="r"/>
              <a:r>
                <a:rPr lang="en-US" sz="1050" b="1" dirty="0">
                  <a:solidFill>
                    <a:srgbClr val="0000FF"/>
                  </a:solidFill>
                </a:rPr>
                <a:t>15.</a:t>
              </a:r>
            </a:p>
            <a:p>
              <a:pPr algn="r"/>
              <a:endParaRPr lang="en-US" sz="1050" b="1" dirty="0">
                <a:solidFill>
                  <a:srgbClr val="0070C0"/>
                </a:solidFill>
              </a:endParaRPr>
            </a:p>
            <a:p>
              <a:pPr algn="r"/>
              <a:r>
                <a:rPr lang="en-US" sz="1050" b="1" dirty="0">
                  <a:solidFill>
                    <a:srgbClr val="00B050"/>
                  </a:solidFill>
                </a:rPr>
                <a:t>14.</a:t>
              </a:r>
            </a:p>
            <a:p>
              <a:pPr algn="r"/>
              <a:r>
                <a:rPr lang="en-US" sz="1050" b="1" dirty="0">
                  <a:solidFill>
                    <a:srgbClr val="00B050"/>
                  </a:solidFill>
                </a:rPr>
                <a:t>13.</a:t>
              </a:r>
            </a:p>
            <a:p>
              <a:pPr algn="r"/>
              <a:r>
                <a:rPr lang="en-US" sz="1050" b="1" dirty="0">
                  <a:solidFill>
                    <a:srgbClr val="00B050"/>
                  </a:solidFill>
                </a:rPr>
                <a:t>12.</a:t>
              </a: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endParaRPr lang="en-US" sz="1050" b="1" dirty="0">
                <a:solidFill>
                  <a:srgbClr val="00B050"/>
                </a:solidFill>
              </a:endParaRPr>
            </a:p>
            <a:p>
              <a:pPr algn="r"/>
              <a:r>
                <a:rPr lang="en-US" sz="1050" b="1" dirty="0">
                  <a:solidFill>
                    <a:srgbClr val="00B050"/>
                  </a:solidFill>
                </a:rPr>
                <a:t>11.</a:t>
              </a:r>
            </a:p>
          </p:txBody>
        </p:sp>
      </p:grpSp>
      <p:grpSp>
        <p:nvGrpSpPr>
          <p:cNvPr id="16" name="Group 15">
            <a:extLst>
              <a:ext uri="{FF2B5EF4-FFF2-40B4-BE49-F238E27FC236}">
                <a16:creationId xmlns:a16="http://schemas.microsoft.com/office/drawing/2014/main" id="{AC315377-80F5-4CE1-A00E-16A9FD0E6F83}"/>
              </a:ext>
            </a:extLst>
          </p:cNvPr>
          <p:cNvGrpSpPr/>
          <p:nvPr/>
        </p:nvGrpSpPr>
        <p:grpSpPr>
          <a:xfrm>
            <a:off x="6683975" y="922993"/>
            <a:ext cx="1399429" cy="4778231"/>
            <a:chOff x="3688602" y="1317120"/>
            <a:chExt cx="1399429" cy="4778231"/>
          </a:xfrm>
        </p:grpSpPr>
        <p:sp>
          <p:nvSpPr>
            <p:cNvPr id="4" name="TextBox 3">
              <a:extLst>
                <a:ext uri="{FF2B5EF4-FFF2-40B4-BE49-F238E27FC236}">
                  <a16:creationId xmlns:a16="http://schemas.microsoft.com/office/drawing/2014/main" id="{EF037FA1-EC93-4085-87F2-7FFB8D1C3707}"/>
                </a:ext>
              </a:extLst>
            </p:cNvPr>
            <p:cNvSpPr txBox="1"/>
            <p:nvPr/>
          </p:nvSpPr>
          <p:spPr>
            <a:xfrm>
              <a:off x="3914312" y="1317120"/>
              <a:ext cx="1173719" cy="4778231"/>
            </a:xfrm>
            <a:prstGeom prst="rect">
              <a:avLst/>
            </a:prstGeom>
            <a:noFill/>
          </p:spPr>
          <p:txBody>
            <a:bodyPr wrap="none" rtlCol="0">
              <a:spAutoFit/>
            </a:bodyPr>
            <a:lstStyle/>
            <a:p>
              <a:r>
                <a:rPr lang="en-US" sz="1050" dirty="0">
                  <a:solidFill>
                    <a:schemeClr val="bg1"/>
                  </a:solidFill>
                </a:rPr>
                <a:t>US 8,581,246</a:t>
              </a:r>
            </a:p>
            <a:p>
              <a:r>
                <a:rPr lang="en-US" sz="1050" dirty="0">
                  <a:solidFill>
                    <a:schemeClr val="bg1"/>
                  </a:solidFill>
                </a:rPr>
                <a:t>US 8,366,791</a:t>
              </a:r>
            </a:p>
            <a:p>
              <a:r>
                <a:rPr lang="en-US" sz="1050" dirty="0">
                  <a:solidFill>
                    <a:schemeClr val="bg1"/>
                  </a:solidFill>
                </a:rPr>
                <a:t>US 9,972,830</a:t>
              </a:r>
            </a:p>
            <a:p>
              <a:r>
                <a:rPr lang="en-US" sz="1050" dirty="0">
                  <a:solidFill>
                    <a:schemeClr val="bg1"/>
                  </a:solidFill>
                </a:rPr>
                <a:t>WO 201277620</a:t>
              </a:r>
            </a:p>
            <a:p>
              <a:r>
                <a:rPr lang="en-US" sz="1050" dirty="0">
                  <a:solidFill>
                    <a:schemeClr val="bg1"/>
                  </a:solidFill>
                </a:rPr>
                <a:t>EP 2724413</a:t>
              </a:r>
            </a:p>
            <a:p>
              <a:r>
                <a:rPr lang="en-US" sz="1050" dirty="0">
                  <a:solidFill>
                    <a:schemeClr val="bg1"/>
                  </a:solidFill>
                </a:rPr>
                <a:t>JP 2014526953</a:t>
              </a:r>
            </a:p>
            <a:p>
              <a:r>
                <a:rPr lang="en-US" sz="1050" dirty="0">
                  <a:solidFill>
                    <a:schemeClr val="bg1"/>
                  </a:solidFill>
                </a:rPr>
                <a:t>KR 20140039302</a:t>
              </a:r>
            </a:p>
            <a:p>
              <a:r>
                <a:rPr lang="en-US" sz="1050" dirty="0">
                  <a:solidFill>
                    <a:schemeClr val="bg1"/>
                  </a:solidFill>
                </a:rPr>
                <a:t>CN 103620861</a:t>
              </a:r>
            </a:p>
            <a:p>
              <a:r>
                <a:rPr lang="en-US" sz="1050" dirty="0">
                  <a:solidFill>
                    <a:schemeClr val="bg1"/>
                  </a:solidFill>
                </a:rPr>
                <a:t>US 2016/0122846</a:t>
              </a:r>
            </a:p>
            <a:p>
              <a:r>
                <a:rPr lang="en-US" sz="1050" dirty="0">
                  <a:solidFill>
                    <a:schemeClr val="bg1"/>
                  </a:solidFill>
                </a:rPr>
                <a:t>JP 2017110301</a:t>
              </a:r>
            </a:p>
            <a:p>
              <a:r>
                <a:rPr lang="en-US" sz="1050" dirty="0">
                  <a:solidFill>
                    <a:schemeClr val="bg1"/>
                  </a:solidFill>
                </a:rPr>
                <a:t>CN 105274338</a:t>
              </a:r>
            </a:p>
            <a:p>
              <a:r>
                <a:rPr lang="en-US" sz="1050" dirty="0">
                  <a:solidFill>
                    <a:schemeClr val="bg1"/>
                  </a:solidFill>
                </a:rPr>
                <a:t>US 9,238,850</a:t>
              </a:r>
            </a:p>
            <a:p>
              <a:r>
                <a:rPr lang="en-US" sz="1050" dirty="0">
                  <a:solidFill>
                    <a:schemeClr val="bg1"/>
                  </a:solidFill>
                </a:rPr>
                <a:t>WO 2012/024603</a:t>
              </a:r>
            </a:p>
            <a:p>
              <a:r>
                <a:rPr lang="en-US" sz="1050" dirty="0">
                  <a:solidFill>
                    <a:schemeClr val="bg1"/>
                  </a:solidFill>
                </a:rPr>
                <a:t>EP 2606158</a:t>
              </a:r>
            </a:p>
            <a:p>
              <a:r>
                <a:rPr lang="en-US" sz="1050" dirty="0">
                  <a:solidFill>
                    <a:schemeClr val="bg1"/>
                  </a:solidFill>
                </a:rPr>
                <a:t>JP 6068341</a:t>
              </a:r>
            </a:p>
            <a:p>
              <a:r>
                <a:rPr lang="en-US" sz="1050" dirty="0">
                  <a:solidFill>
                    <a:schemeClr val="bg1"/>
                  </a:solidFill>
                </a:rPr>
                <a:t>KR 20130099948</a:t>
              </a:r>
            </a:p>
            <a:p>
              <a:r>
                <a:rPr lang="en-US" sz="1050" dirty="0">
                  <a:solidFill>
                    <a:schemeClr val="bg1"/>
                  </a:solidFill>
                </a:rPr>
                <a:t>CN 103249849</a:t>
              </a:r>
            </a:p>
            <a:p>
              <a:r>
                <a:rPr lang="en-US" sz="1050" dirty="0">
                  <a:solidFill>
                    <a:schemeClr val="bg1"/>
                  </a:solidFill>
                </a:rPr>
                <a:t>US 2011/0232742</a:t>
              </a:r>
            </a:p>
            <a:p>
              <a:r>
                <a:rPr lang="en-US" sz="1050" dirty="0">
                  <a:solidFill>
                    <a:schemeClr val="bg1"/>
                  </a:solidFill>
                </a:rPr>
                <a:t>WO 2011/103494</a:t>
              </a:r>
            </a:p>
            <a:p>
              <a:r>
                <a:rPr lang="en-US" sz="1050" dirty="0">
                  <a:solidFill>
                    <a:schemeClr val="bg1"/>
                  </a:solidFill>
                </a:rPr>
                <a:t>US 2011/0232717</a:t>
              </a:r>
            </a:p>
            <a:p>
              <a:r>
                <a:rPr lang="en-US" sz="1050" dirty="0">
                  <a:solidFill>
                    <a:schemeClr val="bg1"/>
                  </a:solidFill>
                </a:rPr>
                <a:t>WO 2011/103503</a:t>
              </a:r>
            </a:p>
            <a:p>
              <a:r>
                <a:rPr lang="en-US" sz="1050" dirty="0">
                  <a:solidFill>
                    <a:schemeClr val="bg1"/>
                  </a:solidFill>
                </a:rPr>
                <a:t>US 2011/0226306</a:t>
              </a:r>
            </a:p>
            <a:p>
              <a:r>
                <a:rPr lang="en-US" sz="1050" dirty="0">
                  <a:solidFill>
                    <a:schemeClr val="bg1"/>
                  </a:solidFill>
                </a:rPr>
                <a:t>WO 2011/103506</a:t>
              </a:r>
            </a:p>
            <a:p>
              <a:r>
                <a:rPr lang="en-US" sz="1050" dirty="0">
                  <a:solidFill>
                    <a:schemeClr val="bg1"/>
                  </a:solidFill>
                </a:rPr>
                <a:t>US 8,118,880</a:t>
              </a:r>
            </a:p>
            <a:p>
              <a:r>
                <a:rPr lang="en-US" sz="1050" dirty="0">
                  <a:solidFill>
                    <a:schemeClr val="bg1"/>
                  </a:solidFill>
                </a:rPr>
                <a:t>WO 2012/067868</a:t>
              </a:r>
            </a:p>
            <a:p>
              <a:r>
                <a:rPr lang="en-US" sz="1050" dirty="0">
                  <a:solidFill>
                    <a:schemeClr val="bg1"/>
                  </a:solidFill>
                </a:rPr>
                <a:t>US 2011/0113571</a:t>
              </a:r>
            </a:p>
            <a:p>
              <a:r>
                <a:rPr lang="en-US" sz="1050" dirty="0">
                  <a:solidFill>
                    <a:schemeClr val="bg1"/>
                  </a:solidFill>
                </a:rPr>
                <a:t>WO 2011/060351</a:t>
              </a:r>
            </a:p>
            <a:p>
              <a:r>
                <a:rPr lang="en-US" sz="1050" dirty="0">
                  <a:solidFill>
                    <a:schemeClr val="bg1"/>
                  </a:solidFill>
                </a:rPr>
                <a:t>CN 10265495</a:t>
              </a:r>
            </a:p>
            <a:p>
              <a:endParaRPr lang="en-US" sz="1050" dirty="0">
                <a:solidFill>
                  <a:schemeClr val="bg1"/>
                </a:solidFill>
              </a:endParaRPr>
            </a:p>
          </p:txBody>
        </p:sp>
        <p:sp>
          <p:nvSpPr>
            <p:cNvPr id="15" name="TextBox 14">
              <a:extLst>
                <a:ext uri="{FF2B5EF4-FFF2-40B4-BE49-F238E27FC236}">
                  <a16:creationId xmlns:a16="http://schemas.microsoft.com/office/drawing/2014/main" id="{050791AA-6CE1-4321-8060-6D66C0C3B81B}"/>
                </a:ext>
              </a:extLst>
            </p:cNvPr>
            <p:cNvSpPr txBox="1"/>
            <p:nvPr/>
          </p:nvSpPr>
          <p:spPr>
            <a:xfrm>
              <a:off x="3688602" y="1317120"/>
              <a:ext cx="357855" cy="4455066"/>
            </a:xfrm>
            <a:prstGeom prst="rect">
              <a:avLst/>
            </a:prstGeom>
            <a:noFill/>
          </p:spPr>
          <p:txBody>
            <a:bodyPr wrap="none" rtlCol="0">
              <a:spAutoFit/>
            </a:bodyPr>
            <a:lstStyle/>
            <a:p>
              <a:pPr algn="r"/>
              <a:r>
                <a:rPr lang="en-US" sz="1050" b="1" dirty="0">
                  <a:solidFill>
                    <a:schemeClr val="bg1"/>
                  </a:solidFill>
                </a:rPr>
                <a:t>32.</a:t>
              </a:r>
            </a:p>
            <a:p>
              <a:pPr algn="r"/>
              <a:r>
                <a:rPr lang="en-US" sz="1050" b="1" dirty="0">
                  <a:solidFill>
                    <a:schemeClr val="bg1"/>
                  </a:solidFill>
                </a:rPr>
                <a:t>31.</a:t>
              </a:r>
            </a:p>
            <a:p>
              <a:pPr algn="r"/>
              <a:r>
                <a:rPr lang="en-US" sz="1050" b="1" dirty="0">
                  <a:solidFill>
                    <a:schemeClr val="bg1"/>
                  </a:solidFill>
                </a:rPr>
                <a:t>30.</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29.</a:t>
              </a: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28.</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27.</a:t>
              </a:r>
            </a:p>
            <a:p>
              <a:pPr algn="r"/>
              <a:endParaRPr lang="en-US" sz="1050" b="1" dirty="0">
                <a:solidFill>
                  <a:schemeClr val="bg1"/>
                </a:solidFill>
              </a:endParaRPr>
            </a:p>
            <a:p>
              <a:pPr algn="r"/>
              <a:r>
                <a:rPr lang="en-US" sz="1050" b="1" dirty="0">
                  <a:solidFill>
                    <a:schemeClr val="bg1"/>
                  </a:solidFill>
                </a:rPr>
                <a:t>26.</a:t>
              </a:r>
            </a:p>
            <a:p>
              <a:pPr algn="r"/>
              <a:endParaRPr lang="en-US" sz="1050" b="1" dirty="0">
                <a:solidFill>
                  <a:schemeClr val="bg1"/>
                </a:solidFill>
              </a:endParaRPr>
            </a:p>
            <a:p>
              <a:pPr algn="r"/>
              <a:r>
                <a:rPr lang="en-US" sz="1050" b="1" dirty="0">
                  <a:solidFill>
                    <a:schemeClr val="bg1"/>
                  </a:solidFill>
                </a:rPr>
                <a:t>25.</a:t>
              </a:r>
            </a:p>
            <a:p>
              <a:pPr algn="r"/>
              <a:endParaRPr lang="en-US" sz="1050" b="1" dirty="0">
                <a:solidFill>
                  <a:schemeClr val="bg1"/>
                </a:solidFill>
              </a:endParaRPr>
            </a:p>
            <a:p>
              <a:pPr algn="r"/>
              <a:r>
                <a:rPr lang="en-US" sz="1050" b="1" dirty="0">
                  <a:solidFill>
                    <a:schemeClr val="bg1"/>
                  </a:solidFill>
                </a:rPr>
                <a:t>24.</a:t>
              </a:r>
            </a:p>
            <a:p>
              <a:pPr algn="r"/>
              <a:endParaRPr lang="en-US" sz="1050" b="1" dirty="0">
                <a:solidFill>
                  <a:schemeClr val="bg1"/>
                </a:solidFill>
              </a:endParaRPr>
            </a:p>
            <a:p>
              <a:pPr algn="r"/>
              <a:r>
                <a:rPr lang="en-US" sz="1050" b="1" dirty="0">
                  <a:solidFill>
                    <a:schemeClr val="bg1"/>
                  </a:solidFill>
                </a:rPr>
                <a:t>23.</a:t>
              </a:r>
            </a:p>
            <a:p>
              <a:pPr algn="r"/>
              <a:endParaRPr lang="en-US" sz="1050" b="1" dirty="0">
                <a:solidFill>
                  <a:schemeClr val="bg1"/>
                </a:solidFill>
              </a:endParaRPr>
            </a:p>
          </p:txBody>
        </p:sp>
      </p:grpSp>
      <p:grpSp>
        <p:nvGrpSpPr>
          <p:cNvPr id="18" name="Group 17">
            <a:extLst>
              <a:ext uri="{FF2B5EF4-FFF2-40B4-BE49-F238E27FC236}">
                <a16:creationId xmlns:a16="http://schemas.microsoft.com/office/drawing/2014/main" id="{33ACB310-63B8-4F54-B79B-A361D565AEA7}"/>
              </a:ext>
            </a:extLst>
          </p:cNvPr>
          <p:cNvGrpSpPr/>
          <p:nvPr/>
        </p:nvGrpSpPr>
        <p:grpSpPr>
          <a:xfrm>
            <a:off x="5402653" y="922993"/>
            <a:ext cx="1388171" cy="4778231"/>
            <a:chOff x="3560528" y="586477"/>
            <a:chExt cx="1388171" cy="4778231"/>
          </a:xfrm>
        </p:grpSpPr>
        <p:sp>
          <p:nvSpPr>
            <p:cNvPr id="3" name="TextBox 2">
              <a:extLst>
                <a:ext uri="{FF2B5EF4-FFF2-40B4-BE49-F238E27FC236}">
                  <a16:creationId xmlns:a16="http://schemas.microsoft.com/office/drawing/2014/main" id="{BF88928A-F628-4680-AE8E-292CD5A79CCC}"/>
                </a:ext>
              </a:extLst>
            </p:cNvPr>
            <p:cNvSpPr txBox="1"/>
            <p:nvPr/>
          </p:nvSpPr>
          <p:spPr>
            <a:xfrm>
              <a:off x="3560528" y="593792"/>
              <a:ext cx="357854" cy="4616648"/>
            </a:xfrm>
            <a:prstGeom prst="rect">
              <a:avLst/>
            </a:prstGeom>
            <a:noFill/>
          </p:spPr>
          <p:txBody>
            <a:bodyPr wrap="none" rtlCol="0">
              <a:spAutoFit/>
            </a:bodyPr>
            <a:lstStyle/>
            <a:p>
              <a:pPr algn="r"/>
              <a:endParaRPr lang="en-US" sz="1050" b="1" dirty="0">
                <a:solidFill>
                  <a:schemeClr val="bg1"/>
                </a:solidFill>
              </a:endParaRPr>
            </a:p>
            <a:p>
              <a:pPr algn="r"/>
              <a:r>
                <a:rPr lang="en-US" sz="1050" b="1" dirty="0">
                  <a:solidFill>
                    <a:schemeClr val="bg1"/>
                  </a:solidFill>
                </a:rPr>
                <a:t>43.</a:t>
              </a:r>
            </a:p>
            <a:p>
              <a:pPr algn="r"/>
              <a:r>
                <a:rPr lang="en-US" sz="1050" b="1" dirty="0">
                  <a:solidFill>
                    <a:schemeClr val="bg1"/>
                  </a:solidFill>
                </a:rPr>
                <a:t>42.</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41.</a:t>
              </a: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40.</a:t>
              </a: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39.</a:t>
              </a:r>
            </a:p>
            <a:p>
              <a:pPr algn="r"/>
              <a:endParaRPr lang="en-US" sz="1050" b="1" dirty="0">
                <a:solidFill>
                  <a:schemeClr val="bg1"/>
                </a:solidFill>
              </a:endParaRPr>
            </a:p>
            <a:p>
              <a:pPr algn="r"/>
              <a:r>
                <a:rPr lang="en-US" sz="1050" b="1" dirty="0">
                  <a:solidFill>
                    <a:schemeClr val="bg1"/>
                  </a:solidFill>
                </a:rPr>
                <a:t>38.</a:t>
              </a:r>
            </a:p>
            <a:p>
              <a:pPr algn="r"/>
              <a:r>
                <a:rPr lang="en-US" sz="1050" b="1" dirty="0">
                  <a:solidFill>
                    <a:schemeClr val="bg1"/>
                  </a:solidFill>
                </a:rPr>
                <a:t>37.</a:t>
              </a:r>
            </a:p>
            <a:p>
              <a:pPr algn="r"/>
              <a:r>
                <a:rPr lang="en-US" sz="1050" b="1" dirty="0">
                  <a:solidFill>
                    <a:schemeClr val="bg1"/>
                  </a:solidFill>
                </a:rPr>
                <a:t>36.</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35.</a:t>
              </a:r>
            </a:p>
            <a:p>
              <a:pPr algn="r"/>
              <a:r>
                <a:rPr lang="en-US" sz="1050" b="1" dirty="0">
                  <a:solidFill>
                    <a:schemeClr val="bg1"/>
                  </a:solidFill>
                </a:rPr>
                <a:t>34.</a:t>
              </a:r>
            </a:p>
            <a:p>
              <a:pPr algn="r"/>
              <a:r>
                <a:rPr lang="en-US" sz="1050" b="1" dirty="0">
                  <a:solidFill>
                    <a:schemeClr val="bg1"/>
                  </a:solidFill>
                </a:rPr>
                <a:t>33.</a:t>
              </a:r>
            </a:p>
          </p:txBody>
        </p:sp>
        <p:sp>
          <p:nvSpPr>
            <p:cNvPr id="17" name="TextBox 16">
              <a:extLst>
                <a:ext uri="{FF2B5EF4-FFF2-40B4-BE49-F238E27FC236}">
                  <a16:creationId xmlns:a16="http://schemas.microsoft.com/office/drawing/2014/main" id="{B8D1BFB5-4D1C-441F-AC57-36F37F156FD1}"/>
                </a:ext>
              </a:extLst>
            </p:cNvPr>
            <p:cNvSpPr txBox="1"/>
            <p:nvPr/>
          </p:nvSpPr>
          <p:spPr>
            <a:xfrm>
              <a:off x="3774980" y="586477"/>
              <a:ext cx="1173719" cy="4778231"/>
            </a:xfrm>
            <a:prstGeom prst="rect">
              <a:avLst/>
            </a:prstGeom>
            <a:noFill/>
          </p:spPr>
          <p:txBody>
            <a:bodyPr wrap="none" rtlCol="0">
              <a:spAutoFit/>
            </a:bodyPr>
            <a:lstStyle/>
            <a:p>
              <a:r>
                <a:rPr lang="en-US" sz="1050" dirty="0">
                  <a:solidFill>
                    <a:schemeClr val="bg1"/>
                  </a:solidFill>
                </a:rPr>
                <a:t>JP 2016537497</a:t>
              </a:r>
            </a:p>
            <a:p>
              <a:r>
                <a:rPr lang="en-US" sz="1050" dirty="0">
                  <a:solidFill>
                    <a:schemeClr val="bg1"/>
                  </a:solidFill>
                </a:rPr>
                <a:t>US 9,522,102</a:t>
              </a:r>
            </a:p>
            <a:p>
              <a:r>
                <a:rPr lang="en-US" sz="1050" dirty="0">
                  <a:solidFill>
                    <a:schemeClr val="bg1"/>
                  </a:solidFill>
                </a:rPr>
                <a:t>US 8,828,100</a:t>
              </a:r>
            </a:p>
            <a:p>
              <a:r>
                <a:rPr lang="en-US" sz="1050" dirty="0">
                  <a:solidFill>
                    <a:schemeClr val="bg1"/>
                  </a:solidFill>
                </a:rPr>
                <a:t>WO 2015/050542</a:t>
              </a:r>
            </a:p>
            <a:p>
              <a:r>
                <a:rPr lang="en-US" sz="1050" dirty="0">
                  <a:solidFill>
                    <a:schemeClr val="bg1"/>
                  </a:solidFill>
                </a:rPr>
                <a:t>EP 3057561</a:t>
              </a:r>
            </a:p>
            <a:p>
              <a:r>
                <a:rPr lang="en-US" sz="1050" dirty="0">
                  <a:solidFill>
                    <a:schemeClr val="bg1"/>
                  </a:solidFill>
                </a:rPr>
                <a:t>JP 2016533376</a:t>
              </a:r>
            </a:p>
            <a:p>
              <a:r>
                <a:rPr lang="en-US" sz="1050" dirty="0">
                  <a:solidFill>
                    <a:schemeClr val="bg1"/>
                  </a:solidFill>
                </a:rPr>
                <a:t>KR 20160068958</a:t>
              </a:r>
            </a:p>
            <a:p>
              <a:r>
                <a:rPr lang="en-US" sz="1050" dirty="0">
                  <a:solidFill>
                    <a:schemeClr val="bg1"/>
                  </a:solidFill>
                </a:rPr>
                <a:t>CN 105792797</a:t>
              </a:r>
            </a:p>
            <a:p>
              <a:r>
                <a:rPr lang="en-US" sz="1050" dirty="0">
                  <a:solidFill>
                    <a:schemeClr val="bg1"/>
                  </a:solidFill>
                </a:rPr>
                <a:t>US 9,394,299</a:t>
              </a:r>
            </a:p>
            <a:p>
              <a:r>
                <a:rPr lang="en-US" sz="1050" dirty="0">
                  <a:solidFill>
                    <a:schemeClr val="bg1"/>
                  </a:solidFill>
                </a:rPr>
                <a:t>WO 2015/034785</a:t>
              </a:r>
            </a:p>
            <a:p>
              <a:r>
                <a:rPr lang="en-US" sz="1050" dirty="0">
                  <a:solidFill>
                    <a:schemeClr val="bg1"/>
                  </a:solidFill>
                </a:rPr>
                <a:t>EP 304184</a:t>
              </a:r>
            </a:p>
            <a:p>
              <a:r>
                <a:rPr lang="en-US" sz="1050" dirty="0">
                  <a:solidFill>
                    <a:schemeClr val="bg1"/>
                  </a:solidFill>
                </a:rPr>
                <a:t>US 2016/0312121</a:t>
              </a:r>
            </a:p>
            <a:p>
              <a:r>
                <a:rPr lang="en-US" sz="1050" dirty="0">
                  <a:solidFill>
                    <a:schemeClr val="bg1"/>
                  </a:solidFill>
                </a:rPr>
                <a:t>WO 2015/057254</a:t>
              </a:r>
            </a:p>
            <a:p>
              <a:r>
                <a:rPr lang="en-US" sz="1050" dirty="0">
                  <a:solidFill>
                    <a:schemeClr val="bg1"/>
                  </a:solidFill>
                </a:rPr>
                <a:t>CN 105592893</a:t>
              </a:r>
            </a:p>
            <a:p>
              <a:r>
                <a:rPr lang="en-US" sz="1050" dirty="0">
                  <a:solidFill>
                    <a:schemeClr val="bg1"/>
                  </a:solidFill>
                </a:rPr>
                <a:t>US 9,856,381</a:t>
              </a:r>
            </a:p>
            <a:p>
              <a:r>
                <a:rPr lang="en-US" sz="1050" dirty="0">
                  <a:solidFill>
                    <a:schemeClr val="bg1"/>
                  </a:solidFill>
                </a:rPr>
                <a:t>WO 2015/026353</a:t>
              </a:r>
            </a:p>
            <a:p>
              <a:r>
                <a:rPr lang="en-US" sz="1050" dirty="0">
                  <a:solidFill>
                    <a:schemeClr val="bg1"/>
                  </a:solidFill>
                </a:rPr>
                <a:t>US 2014/0369901</a:t>
              </a:r>
            </a:p>
            <a:p>
              <a:r>
                <a:rPr lang="en-US" sz="1050" dirty="0">
                  <a:solidFill>
                    <a:schemeClr val="bg1"/>
                  </a:solidFill>
                </a:rPr>
                <a:t>US 2014/0371064</a:t>
              </a:r>
            </a:p>
            <a:p>
              <a:r>
                <a:rPr lang="en-US" sz="1050" dirty="0">
                  <a:solidFill>
                    <a:schemeClr val="bg1"/>
                  </a:solidFill>
                </a:rPr>
                <a:t>US 10,047,089</a:t>
              </a:r>
            </a:p>
            <a:p>
              <a:r>
                <a:rPr lang="en-US" sz="1050" dirty="0">
                  <a:solidFill>
                    <a:schemeClr val="bg1"/>
                  </a:solidFill>
                </a:rPr>
                <a:t>WO 2014/052906</a:t>
              </a:r>
            </a:p>
            <a:p>
              <a:r>
                <a:rPr lang="en-US" sz="1050" dirty="0">
                  <a:solidFill>
                    <a:schemeClr val="bg1"/>
                  </a:solidFill>
                </a:rPr>
                <a:t>EP 2900239</a:t>
              </a:r>
            </a:p>
            <a:p>
              <a:r>
                <a:rPr lang="en-US" sz="1050" dirty="0">
                  <a:solidFill>
                    <a:schemeClr val="bg1"/>
                  </a:solidFill>
                </a:rPr>
                <a:t>JP 6345674</a:t>
              </a:r>
            </a:p>
            <a:p>
              <a:r>
                <a:rPr lang="en-US" sz="1050" dirty="0">
                  <a:solidFill>
                    <a:schemeClr val="bg1"/>
                  </a:solidFill>
                </a:rPr>
                <a:t>KR 20150060775</a:t>
              </a:r>
            </a:p>
            <a:p>
              <a:r>
                <a:rPr lang="en-US" sz="1050" dirty="0">
                  <a:solidFill>
                    <a:schemeClr val="bg1"/>
                  </a:solidFill>
                </a:rPr>
                <a:t>CN 104994853</a:t>
              </a:r>
            </a:p>
            <a:p>
              <a:r>
                <a:rPr lang="en-US" sz="1050" dirty="0">
                  <a:solidFill>
                    <a:schemeClr val="bg1"/>
                  </a:solidFill>
                </a:rPr>
                <a:t>CA 2886749</a:t>
              </a:r>
            </a:p>
            <a:p>
              <a:r>
                <a:rPr lang="en-US" sz="1050" dirty="0">
                  <a:solidFill>
                    <a:schemeClr val="bg1"/>
                  </a:solidFill>
                </a:rPr>
                <a:t>US 2013/0263921</a:t>
              </a:r>
            </a:p>
            <a:p>
              <a:r>
                <a:rPr lang="en-US" sz="1050" dirty="0">
                  <a:solidFill>
                    <a:schemeClr val="bg1"/>
                  </a:solidFill>
                </a:rPr>
                <a:t>US 2013/0180587</a:t>
              </a:r>
            </a:p>
            <a:p>
              <a:r>
                <a:rPr lang="en-US" sz="1050" dirty="0">
                  <a:solidFill>
                    <a:schemeClr val="bg1"/>
                  </a:solidFill>
                </a:rPr>
                <a:t>US 2013/0074935</a:t>
              </a:r>
            </a:p>
            <a:p>
              <a:endParaRPr lang="en-US" sz="1050" dirty="0">
                <a:solidFill>
                  <a:schemeClr val="bg1"/>
                </a:solidFill>
              </a:endParaRPr>
            </a:p>
          </p:txBody>
        </p:sp>
      </p:grpSp>
      <p:grpSp>
        <p:nvGrpSpPr>
          <p:cNvPr id="22" name="Group 21">
            <a:extLst>
              <a:ext uri="{FF2B5EF4-FFF2-40B4-BE49-F238E27FC236}">
                <a16:creationId xmlns:a16="http://schemas.microsoft.com/office/drawing/2014/main" id="{A1FD384F-50DB-47E4-A73C-A404350B0227}"/>
              </a:ext>
            </a:extLst>
          </p:cNvPr>
          <p:cNvGrpSpPr/>
          <p:nvPr/>
        </p:nvGrpSpPr>
        <p:grpSpPr>
          <a:xfrm>
            <a:off x="4133839" y="922993"/>
            <a:ext cx="1375663" cy="4778231"/>
            <a:chOff x="2446349" y="1692552"/>
            <a:chExt cx="1375663" cy="4778231"/>
          </a:xfrm>
        </p:grpSpPr>
        <p:sp>
          <p:nvSpPr>
            <p:cNvPr id="2" name="TextBox 1">
              <a:extLst>
                <a:ext uri="{FF2B5EF4-FFF2-40B4-BE49-F238E27FC236}">
                  <a16:creationId xmlns:a16="http://schemas.microsoft.com/office/drawing/2014/main" id="{4D2534C4-2D59-41CC-A99D-698506F78358}"/>
                </a:ext>
              </a:extLst>
            </p:cNvPr>
            <p:cNvSpPr txBox="1"/>
            <p:nvPr/>
          </p:nvSpPr>
          <p:spPr>
            <a:xfrm>
              <a:off x="2648293" y="1692552"/>
              <a:ext cx="1173719" cy="4778231"/>
            </a:xfrm>
            <a:prstGeom prst="rect">
              <a:avLst/>
            </a:prstGeom>
            <a:noFill/>
          </p:spPr>
          <p:txBody>
            <a:bodyPr wrap="none" rtlCol="0">
              <a:spAutoFit/>
            </a:bodyPr>
            <a:lstStyle/>
            <a:p>
              <a:r>
                <a:rPr lang="en-US" sz="1050" dirty="0">
                  <a:solidFill>
                    <a:schemeClr val="bg1"/>
                  </a:solidFill>
                </a:rPr>
                <a:t>WO 2016/145060</a:t>
              </a:r>
            </a:p>
            <a:p>
              <a:r>
                <a:rPr lang="en-US" sz="1050" dirty="0">
                  <a:solidFill>
                    <a:schemeClr val="bg1"/>
                  </a:solidFill>
                </a:rPr>
                <a:t>EP 3268412</a:t>
              </a:r>
            </a:p>
            <a:p>
              <a:r>
                <a:rPr lang="en-US" sz="1050" dirty="0">
                  <a:solidFill>
                    <a:schemeClr val="bg1"/>
                  </a:solidFill>
                </a:rPr>
                <a:t>JP 201810862</a:t>
              </a:r>
            </a:p>
            <a:p>
              <a:r>
                <a:rPr lang="en-US" sz="1050" dirty="0">
                  <a:solidFill>
                    <a:schemeClr val="bg1"/>
                  </a:solidFill>
                </a:rPr>
                <a:t>US 9,630,981</a:t>
              </a:r>
            </a:p>
            <a:p>
              <a:r>
                <a:rPr lang="en-US" sz="1050" dirty="0">
                  <a:solidFill>
                    <a:schemeClr val="bg1"/>
                  </a:solidFill>
                </a:rPr>
                <a:t>WO 2016/134207</a:t>
              </a:r>
            </a:p>
            <a:p>
              <a:r>
                <a:rPr lang="en-US" sz="1050" dirty="0">
                  <a:solidFill>
                    <a:schemeClr val="bg1"/>
                  </a:solidFill>
                </a:rPr>
                <a:t>EP 3259278</a:t>
              </a:r>
            </a:p>
            <a:p>
              <a:r>
                <a:rPr lang="en-US" sz="1050" dirty="0">
                  <a:solidFill>
                    <a:schemeClr val="bg1"/>
                  </a:solidFill>
                </a:rPr>
                <a:t>JP 2018512382</a:t>
              </a:r>
            </a:p>
            <a:p>
              <a:r>
                <a:rPr lang="en-US" sz="1050" dirty="0">
                  <a:solidFill>
                    <a:schemeClr val="bg1"/>
                  </a:solidFill>
                </a:rPr>
                <a:t>US 2018/0094006</a:t>
              </a:r>
            </a:p>
            <a:p>
              <a:r>
                <a:rPr lang="en-US" sz="1050" dirty="0">
                  <a:solidFill>
                    <a:schemeClr val="bg1"/>
                  </a:solidFill>
                </a:rPr>
                <a:t>US 2017/0183364</a:t>
              </a:r>
            </a:p>
            <a:p>
              <a:r>
                <a:rPr lang="en-US" sz="1050" dirty="0">
                  <a:solidFill>
                    <a:schemeClr val="bg1"/>
                  </a:solidFill>
                </a:rPr>
                <a:t>US 9,404,933</a:t>
              </a:r>
            </a:p>
            <a:p>
              <a:r>
                <a:rPr lang="en-US" sz="1050" dirty="0">
                  <a:solidFill>
                    <a:schemeClr val="bg1"/>
                  </a:solidFill>
                </a:rPr>
                <a:t>WO 2016/057599</a:t>
              </a:r>
            </a:p>
            <a:p>
              <a:r>
                <a:rPr lang="en-US" sz="1050" dirty="0">
                  <a:solidFill>
                    <a:schemeClr val="bg1"/>
                  </a:solidFill>
                </a:rPr>
                <a:t>EP 3204450</a:t>
              </a:r>
            </a:p>
            <a:p>
              <a:r>
                <a:rPr lang="en-US" sz="1050" dirty="0">
                  <a:solidFill>
                    <a:schemeClr val="bg1"/>
                  </a:solidFill>
                </a:rPr>
                <a:t>JP 2017538791</a:t>
              </a:r>
            </a:p>
            <a:p>
              <a:r>
                <a:rPr lang="en-US" sz="1050" dirty="0">
                  <a:solidFill>
                    <a:schemeClr val="bg1"/>
                  </a:solidFill>
                </a:rPr>
                <a:t>US 62/015,154*</a:t>
              </a:r>
            </a:p>
            <a:p>
              <a:r>
                <a:rPr lang="en-US" sz="1050" dirty="0">
                  <a:solidFill>
                    <a:schemeClr val="bg1"/>
                  </a:solidFill>
                </a:rPr>
                <a:t>WO 2015/196134</a:t>
              </a:r>
            </a:p>
            <a:p>
              <a:r>
                <a:rPr lang="en-US" sz="1050" dirty="0">
                  <a:solidFill>
                    <a:schemeClr val="bg1"/>
                  </a:solidFill>
                </a:rPr>
                <a:t>US 9,889,103</a:t>
              </a:r>
            </a:p>
            <a:p>
              <a:r>
                <a:rPr lang="en-US" sz="1050" dirty="0">
                  <a:solidFill>
                    <a:schemeClr val="bg1"/>
                  </a:solidFill>
                </a:rPr>
                <a:t>US 9,763,902</a:t>
              </a:r>
            </a:p>
            <a:p>
              <a:r>
                <a:rPr lang="en-US" sz="1050" dirty="0">
                  <a:solidFill>
                    <a:schemeClr val="bg1"/>
                  </a:solidFill>
                </a:rPr>
                <a:t>WO 2015/148880</a:t>
              </a:r>
            </a:p>
            <a:p>
              <a:r>
                <a:rPr lang="en-US" sz="1050" dirty="0">
                  <a:solidFill>
                    <a:schemeClr val="bg1"/>
                  </a:solidFill>
                </a:rPr>
                <a:t>EP 3122342</a:t>
              </a:r>
            </a:p>
            <a:p>
              <a:r>
                <a:rPr lang="en-US" sz="1050" dirty="0">
                  <a:solidFill>
                    <a:schemeClr val="bg1"/>
                  </a:solidFill>
                </a:rPr>
                <a:t>US 2016/0271175</a:t>
              </a:r>
            </a:p>
            <a:p>
              <a:r>
                <a:rPr lang="en-US" sz="1050" dirty="0">
                  <a:solidFill>
                    <a:schemeClr val="bg1"/>
                  </a:solidFill>
                </a:rPr>
                <a:t>WO 2015/070177</a:t>
              </a:r>
            </a:p>
            <a:p>
              <a:r>
                <a:rPr lang="en-US" sz="1050" dirty="0">
                  <a:solidFill>
                    <a:schemeClr val="bg1"/>
                  </a:solidFill>
                </a:rPr>
                <a:t>EP 3068762</a:t>
              </a:r>
            </a:p>
            <a:p>
              <a:r>
                <a:rPr lang="en-US" sz="1050" dirty="0">
                  <a:solidFill>
                    <a:schemeClr val="bg1"/>
                  </a:solidFill>
                </a:rPr>
                <a:t>CA 2930290</a:t>
              </a:r>
            </a:p>
            <a:p>
              <a:r>
                <a:rPr lang="en-US" sz="1050" dirty="0">
                  <a:solidFill>
                    <a:schemeClr val="bg1"/>
                  </a:solidFill>
                </a:rPr>
                <a:t>CN 105899519</a:t>
              </a:r>
            </a:p>
            <a:p>
              <a:r>
                <a:rPr lang="en-US" sz="1050" dirty="0">
                  <a:solidFill>
                    <a:schemeClr val="bg1"/>
                  </a:solidFill>
                </a:rPr>
                <a:t>US 2018/0257985</a:t>
              </a:r>
            </a:p>
            <a:p>
              <a:r>
                <a:rPr lang="en-US" sz="1050" dirty="0">
                  <a:solidFill>
                    <a:schemeClr val="bg1"/>
                  </a:solidFill>
                </a:rPr>
                <a:t>US 9,994,485</a:t>
              </a:r>
            </a:p>
            <a:p>
              <a:r>
                <a:rPr lang="en-US" sz="1050" dirty="0">
                  <a:solidFill>
                    <a:schemeClr val="bg1"/>
                  </a:solidFill>
                </a:rPr>
                <a:t>WO 2015/070180</a:t>
              </a:r>
            </a:p>
            <a:p>
              <a:r>
                <a:rPr lang="en-US" sz="1050" dirty="0">
                  <a:solidFill>
                    <a:schemeClr val="bg1"/>
                  </a:solidFill>
                </a:rPr>
                <a:t>EP 3107958</a:t>
              </a:r>
            </a:p>
            <a:p>
              <a:endParaRPr lang="en-US" sz="1050" dirty="0">
                <a:solidFill>
                  <a:schemeClr val="bg1"/>
                </a:solidFill>
              </a:endParaRPr>
            </a:p>
          </p:txBody>
        </p:sp>
        <p:sp>
          <p:nvSpPr>
            <p:cNvPr id="19" name="TextBox 18">
              <a:extLst>
                <a:ext uri="{FF2B5EF4-FFF2-40B4-BE49-F238E27FC236}">
                  <a16:creationId xmlns:a16="http://schemas.microsoft.com/office/drawing/2014/main" id="{E13F043C-A055-416C-BB11-E3AC806A9BEF}"/>
                </a:ext>
              </a:extLst>
            </p:cNvPr>
            <p:cNvSpPr txBox="1"/>
            <p:nvPr/>
          </p:nvSpPr>
          <p:spPr>
            <a:xfrm>
              <a:off x="2446349" y="1692552"/>
              <a:ext cx="357854" cy="4616648"/>
            </a:xfrm>
            <a:prstGeom prst="rect">
              <a:avLst/>
            </a:prstGeom>
            <a:noFill/>
          </p:spPr>
          <p:txBody>
            <a:bodyPr wrap="none" rtlCol="0">
              <a:spAutoFit/>
            </a:bodyPr>
            <a:lstStyle/>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53.</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52.</a:t>
              </a:r>
            </a:p>
            <a:p>
              <a:pPr algn="r"/>
              <a:r>
                <a:rPr lang="en-US" sz="1050" b="1" dirty="0">
                  <a:solidFill>
                    <a:schemeClr val="bg1"/>
                  </a:solidFill>
                </a:rPr>
                <a:t>51.</a:t>
              </a:r>
            </a:p>
            <a:p>
              <a:pPr algn="r"/>
              <a:r>
                <a:rPr lang="en-US" sz="1050" b="1" dirty="0">
                  <a:solidFill>
                    <a:schemeClr val="bg1"/>
                  </a:solidFill>
                </a:rPr>
                <a:t>50.</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49.</a:t>
              </a:r>
            </a:p>
            <a:p>
              <a:pPr algn="r"/>
              <a:endParaRPr lang="en-US" sz="1050" b="1" dirty="0">
                <a:solidFill>
                  <a:schemeClr val="bg1"/>
                </a:solidFill>
              </a:endParaRPr>
            </a:p>
            <a:p>
              <a:pPr algn="r"/>
              <a:r>
                <a:rPr lang="en-US" sz="1050" b="1" dirty="0">
                  <a:solidFill>
                    <a:schemeClr val="bg1"/>
                  </a:solidFill>
                </a:rPr>
                <a:t>48.</a:t>
              </a:r>
            </a:p>
            <a:p>
              <a:pPr algn="r"/>
              <a:r>
                <a:rPr lang="en-US" sz="1050" b="1" dirty="0">
                  <a:solidFill>
                    <a:schemeClr val="bg1"/>
                  </a:solidFill>
                </a:rPr>
                <a:t>47.</a:t>
              </a: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46.</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45.</a:t>
              </a:r>
            </a:p>
            <a:p>
              <a:pPr algn="r"/>
              <a:r>
                <a:rPr lang="en-US" sz="1050" b="1" dirty="0">
                  <a:solidFill>
                    <a:schemeClr val="bg1"/>
                  </a:solidFill>
                </a:rPr>
                <a:t>44.</a:t>
              </a:r>
            </a:p>
            <a:p>
              <a:pPr algn="r"/>
              <a:endParaRPr lang="en-US" sz="1050" b="1" dirty="0">
                <a:solidFill>
                  <a:schemeClr val="bg1"/>
                </a:solidFill>
              </a:endParaRPr>
            </a:p>
            <a:p>
              <a:pPr algn="r"/>
              <a:endParaRPr lang="en-US" sz="1050" b="1" dirty="0">
                <a:solidFill>
                  <a:schemeClr val="bg1"/>
                </a:solidFill>
              </a:endParaRPr>
            </a:p>
          </p:txBody>
        </p:sp>
      </p:grpSp>
      <p:grpSp>
        <p:nvGrpSpPr>
          <p:cNvPr id="24" name="Group 23">
            <a:extLst>
              <a:ext uri="{FF2B5EF4-FFF2-40B4-BE49-F238E27FC236}">
                <a16:creationId xmlns:a16="http://schemas.microsoft.com/office/drawing/2014/main" id="{974EE3B8-F50C-427E-9D37-B2455ED1DCA7}"/>
              </a:ext>
            </a:extLst>
          </p:cNvPr>
          <p:cNvGrpSpPr/>
          <p:nvPr/>
        </p:nvGrpSpPr>
        <p:grpSpPr>
          <a:xfrm>
            <a:off x="2862241" y="922992"/>
            <a:ext cx="1378447" cy="4616648"/>
            <a:chOff x="1080829" y="1669775"/>
            <a:chExt cx="1378447" cy="4616648"/>
          </a:xfrm>
        </p:grpSpPr>
        <p:sp>
          <p:nvSpPr>
            <p:cNvPr id="20" name="TextBox 19">
              <a:extLst>
                <a:ext uri="{FF2B5EF4-FFF2-40B4-BE49-F238E27FC236}">
                  <a16:creationId xmlns:a16="http://schemas.microsoft.com/office/drawing/2014/main" id="{EE8E244E-7028-48BF-8E5D-8F06C2561FBA}"/>
                </a:ext>
              </a:extLst>
            </p:cNvPr>
            <p:cNvSpPr txBox="1"/>
            <p:nvPr/>
          </p:nvSpPr>
          <p:spPr>
            <a:xfrm>
              <a:off x="1285557" y="1669775"/>
              <a:ext cx="1173719" cy="4616648"/>
            </a:xfrm>
            <a:prstGeom prst="rect">
              <a:avLst/>
            </a:prstGeom>
            <a:noFill/>
          </p:spPr>
          <p:txBody>
            <a:bodyPr wrap="none" rtlCol="0">
              <a:spAutoFit/>
            </a:bodyPr>
            <a:lstStyle/>
            <a:p>
              <a:pPr lvl="0"/>
              <a:r>
                <a:rPr lang="en-US" sz="1050" dirty="0">
                  <a:solidFill>
                    <a:prstClr val="black"/>
                  </a:solidFill>
                </a:rPr>
                <a:t>US 62/353,925*</a:t>
              </a:r>
            </a:p>
            <a:p>
              <a:pPr lvl="0"/>
              <a:r>
                <a:rPr lang="en-US" sz="1050" dirty="0">
                  <a:solidFill>
                    <a:prstClr val="black"/>
                  </a:solidFill>
                </a:rPr>
                <a:t>WO 2017223397</a:t>
              </a:r>
            </a:p>
            <a:p>
              <a:pPr lvl="0"/>
              <a:r>
                <a:rPr lang="en-US" sz="1050" dirty="0">
                  <a:solidFill>
                    <a:prstClr val="black"/>
                  </a:solidFill>
                </a:rPr>
                <a:t>US 62/353,805*</a:t>
              </a:r>
            </a:p>
            <a:p>
              <a:pPr lvl="0"/>
              <a:r>
                <a:rPr lang="en-US" sz="1050" dirty="0">
                  <a:solidFill>
                    <a:prstClr val="black"/>
                  </a:solidFill>
                </a:rPr>
                <a:t>WO 2017/223413</a:t>
              </a:r>
            </a:p>
            <a:p>
              <a:pPr lvl="0"/>
              <a:r>
                <a:rPr lang="en-US" sz="1050" dirty="0">
                  <a:solidFill>
                    <a:prstClr val="black"/>
                  </a:solidFill>
                </a:rPr>
                <a:t>US 2018/0147824</a:t>
              </a:r>
            </a:p>
            <a:p>
              <a:pPr lvl="0"/>
              <a:r>
                <a:rPr lang="en-US" sz="1050" dirty="0">
                  <a:solidFill>
                    <a:prstClr val="black"/>
                  </a:solidFill>
                </a:rPr>
                <a:t>WO 2016/191521</a:t>
              </a:r>
            </a:p>
            <a:p>
              <a:pPr lvl="0"/>
              <a:r>
                <a:rPr lang="en-US" sz="1050" dirty="0">
                  <a:solidFill>
                    <a:prstClr val="black"/>
                  </a:solidFill>
                </a:rPr>
                <a:t>EP 3302969</a:t>
              </a:r>
            </a:p>
            <a:p>
              <a:pPr lvl="0"/>
              <a:r>
                <a:rPr lang="en-US" sz="1050" dirty="0">
                  <a:solidFill>
                    <a:prstClr val="black"/>
                  </a:solidFill>
                </a:rPr>
                <a:t>CA 2986427</a:t>
              </a:r>
            </a:p>
            <a:p>
              <a:pPr lvl="0"/>
              <a:r>
                <a:rPr lang="en-US" sz="1050" dirty="0">
                  <a:solidFill>
                    <a:prstClr val="black"/>
                  </a:solidFill>
                </a:rPr>
                <a:t>JP 2018/516784</a:t>
              </a:r>
            </a:p>
            <a:p>
              <a:pPr lvl="0"/>
              <a:r>
                <a:rPr lang="en-US" sz="1050" dirty="0">
                  <a:solidFill>
                    <a:prstClr val="black"/>
                  </a:solidFill>
                </a:rPr>
                <a:t>US 2017/0189310</a:t>
              </a:r>
            </a:p>
            <a:p>
              <a:pPr lvl="0"/>
              <a:r>
                <a:rPr lang="en-US" sz="1050" dirty="0">
                  <a:solidFill>
                    <a:prstClr val="black"/>
                  </a:solidFill>
                </a:rPr>
                <a:t>WO 2017/112999</a:t>
              </a:r>
            </a:p>
            <a:p>
              <a:pPr lvl="0"/>
              <a:r>
                <a:rPr lang="en-US" sz="1050" dirty="0">
                  <a:solidFill>
                    <a:prstClr val="black"/>
                  </a:solidFill>
                </a:rPr>
                <a:t>BR 2016/050361</a:t>
              </a:r>
            </a:p>
            <a:p>
              <a:pPr lvl="0"/>
              <a:r>
                <a:rPr lang="en-US" sz="1050" dirty="0">
                  <a:solidFill>
                    <a:prstClr val="black"/>
                  </a:solidFill>
                </a:rPr>
                <a:t>US 9,126,451</a:t>
              </a:r>
            </a:p>
            <a:p>
              <a:pPr lvl="0"/>
              <a:r>
                <a:rPr lang="en-US" sz="1050" dirty="0">
                  <a:solidFill>
                    <a:prstClr val="black"/>
                  </a:solidFill>
                </a:rPr>
                <a:t>WO 2015/094630</a:t>
              </a:r>
            </a:p>
            <a:p>
              <a:pPr lvl="0"/>
              <a:r>
                <a:rPr lang="en-US" sz="1050" dirty="0">
                  <a:solidFill>
                    <a:prstClr val="black"/>
                  </a:solidFill>
                </a:rPr>
                <a:t>CA 2915013</a:t>
              </a:r>
            </a:p>
            <a:p>
              <a:pPr lvl="0"/>
              <a:r>
                <a:rPr lang="en-US" sz="1050" dirty="0">
                  <a:solidFill>
                    <a:prstClr val="black"/>
                  </a:solidFill>
                </a:rPr>
                <a:t>CN 105358328</a:t>
              </a:r>
            </a:p>
            <a:p>
              <a:pPr lvl="0"/>
              <a:r>
                <a:rPr lang="en-US" sz="1050" dirty="0">
                  <a:solidFill>
                    <a:prstClr val="black"/>
                  </a:solidFill>
                </a:rPr>
                <a:t>EP 3083262</a:t>
              </a:r>
            </a:p>
            <a:p>
              <a:pPr lvl="0"/>
              <a:r>
                <a:rPr lang="en-US" sz="1050" dirty="0">
                  <a:solidFill>
                    <a:prstClr val="black"/>
                  </a:solidFill>
                </a:rPr>
                <a:t>US 62/503,654*</a:t>
              </a:r>
            </a:p>
            <a:p>
              <a:r>
                <a:rPr lang="en-US" sz="1050" dirty="0">
                  <a:solidFill>
                    <a:schemeClr val="bg1"/>
                  </a:solidFill>
                </a:rPr>
                <a:t>WO 2018/208709</a:t>
              </a:r>
            </a:p>
            <a:p>
              <a:r>
                <a:rPr lang="en-US" sz="1050" dirty="0">
                  <a:solidFill>
                    <a:schemeClr val="bg1"/>
                  </a:solidFill>
                </a:rPr>
                <a:t>US 2018/0346433</a:t>
              </a:r>
            </a:p>
            <a:p>
              <a:r>
                <a:rPr lang="en-US" sz="1050" dirty="0">
                  <a:solidFill>
                    <a:schemeClr val="bg1"/>
                  </a:solidFill>
                </a:rPr>
                <a:t>WO 2017/083488</a:t>
              </a:r>
            </a:p>
            <a:p>
              <a:r>
                <a:rPr lang="en-US" sz="1050" dirty="0">
                  <a:solidFill>
                    <a:schemeClr val="bg1"/>
                  </a:solidFill>
                </a:rPr>
                <a:t>EP 3374354</a:t>
              </a:r>
            </a:p>
            <a:p>
              <a:r>
                <a:rPr lang="en-US" sz="1050" dirty="0">
                  <a:solidFill>
                    <a:schemeClr val="bg1"/>
                  </a:solidFill>
                </a:rPr>
                <a:t>CA 3005212</a:t>
              </a:r>
            </a:p>
            <a:p>
              <a:r>
                <a:rPr lang="en-US" sz="1050" dirty="0">
                  <a:solidFill>
                    <a:schemeClr val="bg1"/>
                  </a:solidFill>
                </a:rPr>
                <a:t>CN 108699019</a:t>
              </a:r>
            </a:p>
            <a:p>
              <a:r>
                <a:rPr lang="en-US" sz="1050" dirty="0">
                  <a:solidFill>
                    <a:schemeClr val="bg1"/>
                  </a:solidFill>
                </a:rPr>
                <a:t>US 62/234,198*</a:t>
              </a:r>
            </a:p>
            <a:p>
              <a:r>
                <a:rPr lang="en-US" sz="1050" dirty="0">
                  <a:solidFill>
                    <a:schemeClr val="bg1"/>
                  </a:solidFill>
                </a:rPr>
                <a:t>WO 2017/058748</a:t>
              </a:r>
            </a:p>
            <a:p>
              <a:r>
                <a:rPr lang="en-US" sz="1050" dirty="0">
                  <a:solidFill>
                    <a:schemeClr val="bg1"/>
                  </a:solidFill>
                </a:rPr>
                <a:t>US 9,932,424</a:t>
              </a:r>
            </a:p>
            <a:p>
              <a:r>
                <a:rPr lang="en-US" sz="1050" dirty="0">
                  <a:solidFill>
                    <a:schemeClr val="bg1"/>
                  </a:solidFill>
                </a:rPr>
                <a:t>US 2016/0264599</a:t>
              </a:r>
            </a:p>
          </p:txBody>
        </p:sp>
        <p:sp>
          <p:nvSpPr>
            <p:cNvPr id="23" name="TextBox 22">
              <a:extLst>
                <a:ext uri="{FF2B5EF4-FFF2-40B4-BE49-F238E27FC236}">
                  <a16:creationId xmlns:a16="http://schemas.microsoft.com/office/drawing/2014/main" id="{D34D2E5D-B82D-472C-AEFD-AB92937160B1}"/>
                </a:ext>
              </a:extLst>
            </p:cNvPr>
            <p:cNvSpPr txBox="1"/>
            <p:nvPr/>
          </p:nvSpPr>
          <p:spPr>
            <a:xfrm>
              <a:off x="1080829" y="1669775"/>
              <a:ext cx="357855" cy="4616648"/>
            </a:xfrm>
            <a:prstGeom prst="rect">
              <a:avLst/>
            </a:prstGeom>
            <a:noFill/>
          </p:spPr>
          <p:txBody>
            <a:bodyPr wrap="none" rtlCol="0">
              <a:spAutoFit/>
            </a:bodyPr>
            <a:lstStyle/>
            <a:p>
              <a:pPr algn="r"/>
              <a:r>
                <a:rPr lang="en-US" sz="1050" b="1" dirty="0">
                  <a:solidFill>
                    <a:schemeClr val="bg1"/>
                  </a:solidFill>
                </a:rPr>
                <a:t>63.</a:t>
              </a:r>
            </a:p>
            <a:p>
              <a:pPr algn="r"/>
              <a:endParaRPr lang="en-US" sz="1050" b="1" dirty="0">
                <a:solidFill>
                  <a:schemeClr val="bg1"/>
                </a:solidFill>
              </a:endParaRPr>
            </a:p>
            <a:p>
              <a:pPr algn="r"/>
              <a:r>
                <a:rPr lang="en-US" sz="1050" b="1" dirty="0">
                  <a:solidFill>
                    <a:schemeClr val="bg1"/>
                  </a:solidFill>
                </a:rPr>
                <a:t>62.</a:t>
              </a:r>
            </a:p>
            <a:p>
              <a:pPr algn="r"/>
              <a:endParaRPr lang="en-US" sz="1050" b="1" dirty="0">
                <a:solidFill>
                  <a:schemeClr val="bg1"/>
                </a:solidFill>
              </a:endParaRPr>
            </a:p>
            <a:p>
              <a:pPr algn="r"/>
              <a:r>
                <a:rPr lang="en-US" sz="1050" b="1" dirty="0">
                  <a:solidFill>
                    <a:schemeClr val="bg1"/>
                  </a:solidFill>
                </a:rPr>
                <a:t>61.</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60.</a:t>
              </a: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59.</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58.</a:t>
              </a:r>
            </a:p>
            <a:p>
              <a:pPr algn="r"/>
              <a:endParaRPr lang="en-US" sz="1050" b="1" dirty="0">
                <a:solidFill>
                  <a:schemeClr val="bg1"/>
                </a:solidFill>
              </a:endParaRPr>
            </a:p>
            <a:p>
              <a:pPr algn="r"/>
              <a:r>
                <a:rPr lang="en-US" sz="1050" b="1" dirty="0">
                  <a:solidFill>
                    <a:schemeClr val="bg1"/>
                  </a:solidFill>
                </a:rPr>
                <a:t>57.</a:t>
              </a: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endParaRPr lang="en-US" sz="1050" b="1" dirty="0">
                <a:solidFill>
                  <a:schemeClr val="bg1"/>
                </a:solidFill>
              </a:endParaRPr>
            </a:p>
            <a:p>
              <a:pPr algn="r"/>
              <a:r>
                <a:rPr lang="en-US" sz="1050" b="1" dirty="0">
                  <a:solidFill>
                    <a:schemeClr val="bg1"/>
                  </a:solidFill>
                </a:rPr>
                <a:t>56.</a:t>
              </a:r>
            </a:p>
            <a:p>
              <a:pPr algn="r"/>
              <a:endParaRPr lang="en-US" sz="1050" b="1" dirty="0">
                <a:solidFill>
                  <a:schemeClr val="bg1"/>
                </a:solidFill>
              </a:endParaRPr>
            </a:p>
            <a:p>
              <a:pPr algn="r"/>
              <a:r>
                <a:rPr lang="en-US" sz="1050" b="1" dirty="0">
                  <a:solidFill>
                    <a:schemeClr val="bg1"/>
                  </a:solidFill>
                </a:rPr>
                <a:t>55.</a:t>
              </a:r>
            </a:p>
            <a:p>
              <a:pPr algn="r"/>
              <a:r>
                <a:rPr lang="en-US" sz="1050" b="1" dirty="0">
                  <a:solidFill>
                    <a:schemeClr val="bg1"/>
                  </a:solidFill>
                </a:rPr>
                <a:t>54.</a:t>
              </a:r>
            </a:p>
          </p:txBody>
        </p:sp>
      </p:grpSp>
      <p:grpSp>
        <p:nvGrpSpPr>
          <p:cNvPr id="26" name="Group 25">
            <a:extLst>
              <a:ext uri="{FF2B5EF4-FFF2-40B4-BE49-F238E27FC236}">
                <a16:creationId xmlns:a16="http://schemas.microsoft.com/office/drawing/2014/main" id="{D68A8759-BABE-4A32-AF1E-B547F585715D}"/>
              </a:ext>
            </a:extLst>
          </p:cNvPr>
          <p:cNvGrpSpPr/>
          <p:nvPr/>
        </p:nvGrpSpPr>
        <p:grpSpPr>
          <a:xfrm>
            <a:off x="1573447" y="2680823"/>
            <a:ext cx="1395643" cy="3116238"/>
            <a:chOff x="56761" y="3978099"/>
            <a:chExt cx="1395643" cy="3116238"/>
          </a:xfrm>
        </p:grpSpPr>
        <p:sp>
          <p:nvSpPr>
            <p:cNvPr id="21" name="TextBox 20">
              <a:extLst>
                <a:ext uri="{FF2B5EF4-FFF2-40B4-BE49-F238E27FC236}">
                  <a16:creationId xmlns:a16="http://schemas.microsoft.com/office/drawing/2014/main" id="{EAE4BDBC-B4F1-4420-9D2D-A0FBB70EFB7E}"/>
                </a:ext>
              </a:extLst>
            </p:cNvPr>
            <p:cNvSpPr txBox="1"/>
            <p:nvPr/>
          </p:nvSpPr>
          <p:spPr>
            <a:xfrm>
              <a:off x="256243" y="3978099"/>
              <a:ext cx="1196161" cy="3116238"/>
            </a:xfrm>
            <a:prstGeom prst="rect">
              <a:avLst/>
            </a:prstGeom>
            <a:noFill/>
          </p:spPr>
          <p:txBody>
            <a:bodyPr wrap="none" rtlCol="0">
              <a:spAutoFit/>
            </a:bodyPr>
            <a:lstStyle/>
            <a:p>
              <a:pPr lvl="0"/>
              <a:r>
                <a:rPr lang="en-US" sz="1050" dirty="0">
                  <a:solidFill>
                    <a:prstClr val="black"/>
                  </a:solidFill>
                </a:rPr>
                <a:t>US 65/514,004*</a:t>
              </a:r>
            </a:p>
            <a:p>
              <a:pPr lvl="0"/>
              <a:r>
                <a:rPr lang="en-US" sz="1050" dirty="0">
                  <a:solidFill>
                    <a:prstClr val="black"/>
                  </a:solidFill>
                </a:rPr>
                <a:t>WO 2018/222976</a:t>
              </a:r>
            </a:p>
            <a:p>
              <a:pPr lvl="0"/>
              <a:r>
                <a:rPr lang="en-US" sz="1050" dirty="0">
                  <a:solidFill>
                    <a:prstClr val="black"/>
                  </a:solidFill>
                </a:rPr>
                <a:t>US 62/516585</a:t>
              </a:r>
            </a:p>
            <a:p>
              <a:pPr lvl="0"/>
              <a:r>
                <a:rPr lang="en-US" sz="1050" dirty="0">
                  <a:solidFill>
                    <a:prstClr val="black"/>
                  </a:solidFill>
                </a:rPr>
                <a:t>WO 2018/222572</a:t>
              </a:r>
            </a:p>
            <a:p>
              <a:pPr lvl="0"/>
              <a:r>
                <a:rPr lang="en-US" sz="1050" dirty="0">
                  <a:solidFill>
                    <a:prstClr val="black"/>
                  </a:solidFill>
                </a:rPr>
                <a:t>US 62/503,645*</a:t>
              </a:r>
            </a:p>
            <a:p>
              <a:pPr lvl="0"/>
              <a:r>
                <a:rPr lang="en-US" sz="1050" dirty="0">
                  <a:solidFill>
                    <a:prstClr val="black"/>
                  </a:solidFill>
                </a:rPr>
                <a:t>WO 2018/204565</a:t>
              </a:r>
            </a:p>
            <a:p>
              <a:pPr lvl="0"/>
              <a:r>
                <a:rPr lang="en-US" sz="1050" dirty="0">
                  <a:solidFill>
                    <a:prstClr val="black"/>
                  </a:solidFill>
                </a:rPr>
                <a:t>US 62/500,826*</a:t>
              </a:r>
            </a:p>
            <a:p>
              <a:pPr lvl="0"/>
              <a:r>
                <a:rPr lang="en-US" sz="1050" dirty="0">
                  <a:solidFill>
                    <a:prstClr val="black"/>
                  </a:solidFill>
                </a:rPr>
                <a:t>WO 2018/204565</a:t>
              </a:r>
            </a:p>
            <a:p>
              <a:pPr lvl="0"/>
              <a:r>
                <a:rPr lang="en-US" sz="1050" dirty="0">
                  <a:solidFill>
                    <a:prstClr val="black"/>
                  </a:solidFill>
                </a:rPr>
                <a:t>US 2018/0235316</a:t>
              </a:r>
            </a:p>
            <a:p>
              <a:pPr lvl="0"/>
              <a:r>
                <a:rPr lang="en-US" sz="1050" dirty="0">
                  <a:solidFill>
                    <a:prstClr val="black"/>
                  </a:solidFill>
                </a:rPr>
                <a:t>WO 2018/156689 </a:t>
              </a:r>
            </a:p>
            <a:p>
              <a:pPr lvl="0"/>
              <a:r>
                <a:rPr lang="en-US" sz="1050" dirty="0">
                  <a:solidFill>
                    <a:prstClr val="black"/>
                  </a:solidFill>
                </a:rPr>
                <a:t>US 2018/0346778</a:t>
              </a:r>
            </a:p>
            <a:p>
              <a:pPr lvl="0"/>
              <a:r>
                <a:rPr lang="en-US" sz="1050" dirty="0">
                  <a:solidFill>
                    <a:prstClr val="black"/>
                  </a:solidFill>
                </a:rPr>
                <a:t>WO 2018/094357</a:t>
              </a:r>
            </a:p>
            <a:p>
              <a:pPr lvl="0"/>
              <a:r>
                <a:rPr lang="en-US" sz="1050" dirty="0">
                  <a:solidFill>
                    <a:prstClr val="black"/>
                  </a:solidFill>
                </a:rPr>
                <a:t>US 2018/0223172</a:t>
              </a:r>
            </a:p>
            <a:p>
              <a:pPr lvl="0"/>
              <a:r>
                <a:rPr lang="en-US" sz="1050" dirty="0">
                  <a:solidFill>
                    <a:prstClr val="black"/>
                  </a:solidFill>
                </a:rPr>
                <a:t>US 2018/0016484</a:t>
              </a:r>
            </a:p>
            <a:p>
              <a:pPr lvl="0"/>
              <a:r>
                <a:rPr lang="en-US" sz="1050" dirty="0">
                  <a:solidFill>
                    <a:prstClr val="black"/>
                  </a:solidFill>
                </a:rPr>
                <a:t>WO 2018/013949</a:t>
              </a:r>
            </a:p>
            <a:p>
              <a:pPr lvl="0"/>
              <a:r>
                <a:rPr lang="en-US" sz="1050" dirty="0">
                  <a:solidFill>
                    <a:prstClr val="black"/>
                  </a:solidFill>
                </a:rPr>
                <a:t>US 62/355,074*</a:t>
              </a:r>
            </a:p>
            <a:p>
              <a:pPr lvl="0"/>
              <a:r>
                <a:rPr lang="en-US" sz="1050" dirty="0">
                  <a:solidFill>
                    <a:prstClr val="black"/>
                  </a:solidFill>
                </a:rPr>
                <a:t>WO 2018/005430</a:t>
              </a:r>
            </a:p>
            <a:p>
              <a:endParaRPr lang="en-US" dirty="0"/>
            </a:p>
          </p:txBody>
        </p:sp>
        <p:sp>
          <p:nvSpPr>
            <p:cNvPr id="25" name="TextBox 24">
              <a:extLst>
                <a:ext uri="{FF2B5EF4-FFF2-40B4-BE49-F238E27FC236}">
                  <a16:creationId xmlns:a16="http://schemas.microsoft.com/office/drawing/2014/main" id="{B9CE819D-95A5-4285-8981-9A9804A69AF0}"/>
                </a:ext>
              </a:extLst>
            </p:cNvPr>
            <p:cNvSpPr txBox="1"/>
            <p:nvPr/>
          </p:nvSpPr>
          <p:spPr>
            <a:xfrm>
              <a:off x="56761" y="3978099"/>
              <a:ext cx="357855" cy="2677656"/>
            </a:xfrm>
            <a:prstGeom prst="rect">
              <a:avLst/>
            </a:prstGeom>
            <a:noFill/>
          </p:spPr>
          <p:txBody>
            <a:bodyPr wrap="none" rtlCol="0">
              <a:spAutoFit/>
            </a:bodyPr>
            <a:lstStyle/>
            <a:p>
              <a:pPr algn="r"/>
              <a:r>
                <a:rPr lang="en-US" sz="1050" b="1" dirty="0">
                  <a:solidFill>
                    <a:schemeClr val="bg1"/>
                  </a:solidFill>
                </a:rPr>
                <a:t>72.</a:t>
              </a:r>
            </a:p>
            <a:p>
              <a:pPr algn="r"/>
              <a:endParaRPr lang="en-US" sz="1050" b="1" dirty="0">
                <a:solidFill>
                  <a:schemeClr val="bg1"/>
                </a:solidFill>
              </a:endParaRPr>
            </a:p>
            <a:p>
              <a:pPr algn="r"/>
              <a:r>
                <a:rPr lang="en-US" sz="1050" b="1" dirty="0">
                  <a:solidFill>
                    <a:schemeClr val="bg1"/>
                  </a:solidFill>
                </a:rPr>
                <a:t>71.</a:t>
              </a:r>
            </a:p>
            <a:p>
              <a:pPr algn="r"/>
              <a:endParaRPr lang="en-US" sz="1050" b="1" dirty="0">
                <a:solidFill>
                  <a:schemeClr val="bg1"/>
                </a:solidFill>
              </a:endParaRPr>
            </a:p>
            <a:p>
              <a:pPr algn="r"/>
              <a:r>
                <a:rPr lang="en-US" sz="1050" b="1" dirty="0">
                  <a:solidFill>
                    <a:schemeClr val="bg1"/>
                  </a:solidFill>
                </a:rPr>
                <a:t>70.</a:t>
              </a:r>
            </a:p>
            <a:p>
              <a:pPr algn="r"/>
              <a:endParaRPr lang="en-US" sz="1050" b="1" dirty="0">
                <a:solidFill>
                  <a:schemeClr val="bg1"/>
                </a:solidFill>
              </a:endParaRPr>
            </a:p>
            <a:p>
              <a:pPr algn="r"/>
              <a:r>
                <a:rPr lang="en-US" sz="1050" b="1" dirty="0">
                  <a:solidFill>
                    <a:schemeClr val="bg1"/>
                  </a:solidFill>
                </a:rPr>
                <a:t>69.</a:t>
              </a:r>
            </a:p>
            <a:p>
              <a:pPr algn="r"/>
              <a:endParaRPr lang="en-US" sz="1050" b="1" dirty="0">
                <a:solidFill>
                  <a:schemeClr val="bg1"/>
                </a:solidFill>
              </a:endParaRPr>
            </a:p>
            <a:p>
              <a:pPr algn="r"/>
              <a:r>
                <a:rPr lang="en-US" sz="1050" b="1" dirty="0">
                  <a:solidFill>
                    <a:schemeClr val="bg1"/>
                  </a:solidFill>
                </a:rPr>
                <a:t>68.</a:t>
              </a:r>
            </a:p>
            <a:p>
              <a:pPr algn="r"/>
              <a:endParaRPr lang="en-US" sz="1050" b="1" dirty="0">
                <a:solidFill>
                  <a:schemeClr val="bg1"/>
                </a:solidFill>
              </a:endParaRPr>
            </a:p>
            <a:p>
              <a:pPr algn="r"/>
              <a:r>
                <a:rPr lang="en-US" sz="1050" b="1" dirty="0">
                  <a:solidFill>
                    <a:schemeClr val="bg1"/>
                  </a:solidFill>
                </a:rPr>
                <a:t>67.</a:t>
              </a:r>
            </a:p>
            <a:p>
              <a:pPr algn="r"/>
              <a:endParaRPr lang="en-US" sz="1050" b="1" dirty="0">
                <a:solidFill>
                  <a:schemeClr val="bg1"/>
                </a:solidFill>
              </a:endParaRPr>
            </a:p>
            <a:p>
              <a:pPr algn="r"/>
              <a:r>
                <a:rPr lang="en-US" sz="1050" b="1" dirty="0">
                  <a:solidFill>
                    <a:schemeClr val="bg1"/>
                  </a:solidFill>
                </a:rPr>
                <a:t>66.</a:t>
              </a:r>
            </a:p>
            <a:p>
              <a:pPr algn="r"/>
              <a:r>
                <a:rPr lang="en-US" sz="1050" b="1" dirty="0">
                  <a:solidFill>
                    <a:schemeClr val="bg1"/>
                  </a:solidFill>
                </a:rPr>
                <a:t>65.</a:t>
              </a:r>
            </a:p>
            <a:p>
              <a:pPr algn="r"/>
              <a:endParaRPr lang="en-US" sz="1050" b="1" dirty="0">
                <a:solidFill>
                  <a:schemeClr val="bg1"/>
                </a:solidFill>
              </a:endParaRPr>
            </a:p>
            <a:p>
              <a:pPr algn="r"/>
              <a:r>
                <a:rPr lang="en-US" sz="1050" b="1" dirty="0">
                  <a:solidFill>
                    <a:schemeClr val="bg1"/>
                  </a:solidFill>
                </a:rPr>
                <a:t>64.</a:t>
              </a:r>
            </a:p>
          </p:txBody>
        </p:sp>
      </p:grpSp>
      <p:grpSp>
        <p:nvGrpSpPr>
          <p:cNvPr id="35" name="Group 34">
            <a:extLst>
              <a:ext uri="{FF2B5EF4-FFF2-40B4-BE49-F238E27FC236}">
                <a16:creationId xmlns:a16="http://schemas.microsoft.com/office/drawing/2014/main" id="{FF026235-DB50-4A19-B14E-235E9DE438BB}"/>
              </a:ext>
            </a:extLst>
          </p:cNvPr>
          <p:cNvGrpSpPr/>
          <p:nvPr/>
        </p:nvGrpSpPr>
        <p:grpSpPr>
          <a:xfrm>
            <a:off x="7749235" y="5692406"/>
            <a:ext cx="2546784" cy="561503"/>
            <a:chOff x="6225235" y="5865572"/>
            <a:chExt cx="2546784" cy="561503"/>
          </a:xfrm>
        </p:grpSpPr>
        <p:pic>
          <p:nvPicPr>
            <p:cNvPr id="29" name="Picture 28">
              <a:extLst>
                <a:ext uri="{FF2B5EF4-FFF2-40B4-BE49-F238E27FC236}">
                  <a16:creationId xmlns:a16="http://schemas.microsoft.com/office/drawing/2014/main" id="{68A7C5A2-7DB4-43E3-A3BD-F02607E2E86E}"/>
                </a:ext>
              </a:extLst>
            </p:cNvPr>
            <p:cNvPicPr/>
            <p:nvPr/>
          </p:nvPicPr>
          <p:blipFill>
            <a:blip r:embed="rId2" cstate="email">
              <a:extLst>
                <a:ext uri="{28A0092B-C50C-407E-A947-70E740481C1C}">
                  <a14:useLocalDpi xmlns:a14="http://schemas.microsoft.com/office/drawing/2010/main"/>
                </a:ext>
              </a:extLst>
            </a:blip>
            <a:stretch>
              <a:fillRect/>
            </a:stretch>
          </p:blipFill>
          <p:spPr>
            <a:xfrm>
              <a:off x="6225235" y="5865572"/>
              <a:ext cx="561503" cy="561503"/>
            </a:xfrm>
            <a:prstGeom prst="rect">
              <a:avLst/>
            </a:prstGeom>
          </p:spPr>
        </p:pic>
        <p:sp>
          <p:nvSpPr>
            <p:cNvPr id="30" name="TextBox 29">
              <a:extLst>
                <a:ext uri="{FF2B5EF4-FFF2-40B4-BE49-F238E27FC236}">
                  <a16:creationId xmlns:a16="http://schemas.microsoft.com/office/drawing/2014/main" id="{6799F61C-9AC8-4E24-B6A2-5C4FA83E933D}"/>
                </a:ext>
              </a:extLst>
            </p:cNvPr>
            <p:cNvSpPr txBox="1"/>
            <p:nvPr/>
          </p:nvSpPr>
          <p:spPr>
            <a:xfrm>
              <a:off x="6755441" y="5961657"/>
              <a:ext cx="2016578" cy="369332"/>
            </a:xfrm>
            <a:prstGeom prst="rect">
              <a:avLst/>
            </a:prstGeom>
            <a:noFill/>
          </p:spPr>
          <p:txBody>
            <a:bodyPr wrap="none" rtlCol="0">
              <a:spAutoFit/>
            </a:bodyPr>
            <a:lstStyle/>
            <a:p>
              <a:r>
                <a:rPr lang="en-US" dirty="0">
                  <a:solidFill>
                    <a:srgbClr val="00B050"/>
                  </a:solidFill>
                </a:rPr>
                <a:t>Polaroid 1988-1996</a:t>
              </a:r>
            </a:p>
          </p:txBody>
        </p:sp>
      </p:grpSp>
      <p:grpSp>
        <p:nvGrpSpPr>
          <p:cNvPr id="34" name="Group 33">
            <a:extLst>
              <a:ext uri="{FF2B5EF4-FFF2-40B4-BE49-F238E27FC236}">
                <a16:creationId xmlns:a16="http://schemas.microsoft.com/office/drawing/2014/main" id="{F84C764C-C4F5-4FCE-B0FB-070418AFC5A6}"/>
              </a:ext>
            </a:extLst>
          </p:cNvPr>
          <p:cNvGrpSpPr/>
          <p:nvPr/>
        </p:nvGrpSpPr>
        <p:grpSpPr>
          <a:xfrm>
            <a:off x="5008453" y="5683220"/>
            <a:ext cx="2459364" cy="579875"/>
            <a:chOff x="3531758" y="5884395"/>
            <a:chExt cx="2459364" cy="579875"/>
          </a:xfrm>
        </p:grpSpPr>
        <p:pic>
          <p:nvPicPr>
            <p:cNvPr id="28" name="Picture 27">
              <a:extLst>
                <a:ext uri="{FF2B5EF4-FFF2-40B4-BE49-F238E27FC236}">
                  <a16:creationId xmlns:a16="http://schemas.microsoft.com/office/drawing/2014/main" id="{774B1E28-7064-43F7-A6D3-9298BC297C6A}"/>
                </a:ext>
              </a:extLst>
            </p:cNvPr>
            <p:cNvPicPr/>
            <p:nvPr/>
          </p:nvPicPr>
          <p:blipFill>
            <a:blip r:embed="rId3" cstate="email">
              <a:extLst>
                <a:ext uri="{28A0092B-C50C-407E-A947-70E740481C1C}">
                  <a14:useLocalDpi xmlns:a14="http://schemas.microsoft.com/office/drawing/2010/main"/>
                </a:ext>
              </a:extLst>
            </a:blip>
            <a:stretch>
              <a:fillRect/>
            </a:stretch>
          </p:blipFill>
          <p:spPr>
            <a:xfrm>
              <a:off x="3531758" y="5884395"/>
              <a:ext cx="567244" cy="579875"/>
            </a:xfrm>
            <a:prstGeom prst="rect">
              <a:avLst/>
            </a:prstGeom>
          </p:spPr>
        </p:pic>
        <p:sp>
          <p:nvSpPr>
            <p:cNvPr id="31" name="TextBox 30">
              <a:extLst>
                <a:ext uri="{FF2B5EF4-FFF2-40B4-BE49-F238E27FC236}">
                  <a16:creationId xmlns:a16="http://schemas.microsoft.com/office/drawing/2014/main" id="{6BB44A32-1B2D-4FF2-992C-51CB1A3B5726}"/>
                </a:ext>
              </a:extLst>
            </p:cNvPr>
            <p:cNvSpPr txBox="1"/>
            <p:nvPr/>
          </p:nvSpPr>
          <p:spPr>
            <a:xfrm>
              <a:off x="4057579" y="5989666"/>
              <a:ext cx="1933543" cy="369332"/>
            </a:xfrm>
            <a:prstGeom prst="rect">
              <a:avLst/>
            </a:prstGeom>
            <a:noFill/>
          </p:spPr>
          <p:txBody>
            <a:bodyPr wrap="none" rtlCol="0">
              <a:spAutoFit/>
            </a:bodyPr>
            <a:lstStyle/>
            <a:p>
              <a:r>
                <a:rPr lang="en-US" dirty="0">
                  <a:solidFill>
                    <a:srgbClr val="0000FF"/>
                  </a:solidFill>
                </a:rPr>
                <a:t>UMASS 1996-2007</a:t>
              </a:r>
            </a:p>
          </p:txBody>
        </p:sp>
      </p:grpSp>
      <p:grpSp>
        <p:nvGrpSpPr>
          <p:cNvPr id="33" name="Group 32">
            <a:extLst>
              <a:ext uri="{FF2B5EF4-FFF2-40B4-BE49-F238E27FC236}">
                <a16:creationId xmlns:a16="http://schemas.microsoft.com/office/drawing/2014/main" id="{1D124932-9DFD-490B-8594-A02184AFEB7D}"/>
              </a:ext>
            </a:extLst>
          </p:cNvPr>
          <p:cNvGrpSpPr/>
          <p:nvPr/>
        </p:nvGrpSpPr>
        <p:grpSpPr>
          <a:xfrm>
            <a:off x="2211696" y="5672884"/>
            <a:ext cx="2515340" cy="600544"/>
            <a:chOff x="1053456" y="5675242"/>
            <a:chExt cx="2515340" cy="600544"/>
          </a:xfrm>
        </p:grpSpPr>
        <p:pic>
          <p:nvPicPr>
            <p:cNvPr id="27" name="Picture 26">
              <a:extLst>
                <a:ext uri="{FF2B5EF4-FFF2-40B4-BE49-F238E27FC236}">
                  <a16:creationId xmlns:a16="http://schemas.microsoft.com/office/drawing/2014/main" id="{1E9745CA-4B3D-4A68-A56D-B3CA89DF7973}"/>
                </a:ext>
              </a:extLst>
            </p:cNvPr>
            <p:cNvPicPr/>
            <p:nvPr/>
          </p:nvPicPr>
          <p:blipFill>
            <a:blip r:embed="rId4" cstate="email">
              <a:extLst>
                <a:ext uri="{28A0092B-C50C-407E-A947-70E740481C1C}">
                  <a14:useLocalDpi xmlns:a14="http://schemas.microsoft.com/office/drawing/2010/main"/>
                </a:ext>
              </a:extLst>
            </a:blip>
            <a:stretch>
              <a:fillRect/>
            </a:stretch>
          </p:blipFill>
          <p:spPr>
            <a:xfrm>
              <a:off x="1053456" y="5675242"/>
              <a:ext cx="622361" cy="600544"/>
            </a:xfrm>
            <a:prstGeom prst="rect">
              <a:avLst/>
            </a:prstGeom>
          </p:spPr>
        </p:pic>
        <p:sp>
          <p:nvSpPr>
            <p:cNvPr id="32" name="TextBox 31">
              <a:extLst>
                <a:ext uri="{FF2B5EF4-FFF2-40B4-BE49-F238E27FC236}">
                  <a16:creationId xmlns:a16="http://schemas.microsoft.com/office/drawing/2014/main" id="{0766D061-BA4E-4DF1-B938-17C3586AF381}"/>
                </a:ext>
              </a:extLst>
            </p:cNvPr>
            <p:cNvSpPr txBox="1"/>
            <p:nvPr/>
          </p:nvSpPr>
          <p:spPr>
            <a:xfrm>
              <a:off x="1638780" y="5790848"/>
              <a:ext cx="1930016" cy="369332"/>
            </a:xfrm>
            <a:prstGeom prst="rect">
              <a:avLst/>
            </a:prstGeom>
            <a:noFill/>
          </p:spPr>
          <p:txBody>
            <a:bodyPr wrap="none" rtlCol="0">
              <a:spAutoFit/>
            </a:bodyPr>
            <a:lstStyle/>
            <a:p>
              <a:r>
                <a:rPr lang="en-US" dirty="0">
                  <a:solidFill>
                    <a:schemeClr val="bg1"/>
                  </a:solidFill>
                </a:rPr>
                <a:t>WBI 2007- Present</a:t>
              </a:r>
            </a:p>
          </p:txBody>
        </p:sp>
      </p:grpSp>
    </p:spTree>
    <p:extLst>
      <p:ext uri="{BB962C8B-B14F-4D97-AF65-F5344CB8AC3E}">
        <p14:creationId xmlns:p14="http://schemas.microsoft.com/office/powerpoint/2010/main" val="355346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D672-BB9D-499A-8A3B-28FEF8E552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17495" y="92714"/>
            <a:ext cx="5608543" cy="1431962"/>
          </a:xfrm>
          <a:prstGeom prst="rect">
            <a:avLst/>
          </a:prstGeom>
        </p:spPr>
      </p:pic>
      <p:grpSp>
        <p:nvGrpSpPr>
          <p:cNvPr id="10" name="Group 9">
            <a:extLst>
              <a:ext uri="{FF2B5EF4-FFF2-40B4-BE49-F238E27FC236}">
                <a16:creationId xmlns:a16="http://schemas.microsoft.com/office/drawing/2014/main" id="{3DECE77B-A250-4F2F-A64B-8ABE68E6D082}"/>
              </a:ext>
            </a:extLst>
          </p:cNvPr>
          <p:cNvGrpSpPr/>
          <p:nvPr/>
        </p:nvGrpSpPr>
        <p:grpSpPr>
          <a:xfrm>
            <a:off x="3978387" y="4202298"/>
            <a:ext cx="4235227" cy="2655702"/>
            <a:chOff x="2479555" y="2324891"/>
            <a:chExt cx="5299241" cy="3322893"/>
          </a:xfrm>
        </p:grpSpPr>
        <p:pic>
          <p:nvPicPr>
            <p:cNvPr id="5" name="Picture 4">
              <a:extLst>
                <a:ext uri="{FF2B5EF4-FFF2-40B4-BE49-F238E27FC236}">
                  <a16:creationId xmlns:a16="http://schemas.microsoft.com/office/drawing/2014/main" id="{D019D532-E2A8-44DD-951C-4B7BDEB85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657" y="2324891"/>
              <a:ext cx="1848532" cy="1884038"/>
            </a:xfrm>
            <a:prstGeom prst="rect">
              <a:avLst/>
            </a:prstGeom>
          </p:spPr>
        </p:pic>
        <p:pic>
          <p:nvPicPr>
            <p:cNvPr id="7" name="Picture 6">
              <a:extLst>
                <a:ext uri="{FF2B5EF4-FFF2-40B4-BE49-F238E27FC236}">
                  <a16:creationId xmlns:a16="http://schemas.microsoft.com/office/drawing/2014/main" id="{978938A4-78A5-4335-A2C4-B228DB5AE1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28355" y="2324891"/>
              <a:ext cx="1848532" cy="1884038"/>
            </a:xfrm>
            <a:prstGeom prst="rect">
              <a:avLst/>
            </a:prstGeom>
          </p:spPr>
        </p:pic>
        <p:sp>
          <p:nvSpPr>
            <p:cNvPr id="8" name="TextBox 7">
              <a:extLst>
                <a:ext uri="{FF2B5EF4-FFF2-40B4-BE49-F238E27FC236}">
                  <a16:creationId xmlns:a16="http://schemas.microsoft.com/office/drawing/2014/main" id="{8D4E1AC2-7D06-4C86-BC42-99C1C6B46206}"/>
                </a:ext>
              </a:extLst>
            </p:cNvPr>
            <p:cNvSpPr txBox="1"/>
            <p:nvPr/>
          </p:nvSpPr>
          <p:spPr>
            <a:xfrm>
              <a:off x="2479555" y="4338447"/>
              <a:ext cx="2556737" cy="1078277"/>
            </a:xfrm>
            <a:prstGeom prst="rect">
              <a:avLst/>
            </a:prstGeom>
            <a:noFill/>
          </p:spPr>
          <p:txBody>
            <a:bodyPr wrap="none" rtlCol="0">
              <a:spAutoFit/>
            </a:bodyPr>
            <a:lstStyle/>
            <a:p>
              <a:pPr algn="ctr"/>
              <a:r>
                <a:rPr lang="en-US" sz="1400" b="1" dirty="0"/>
                <a:t>Andrew Liveris</a:t>
              </a:r>
            </a:p>
            <a:p>
              <a:pPr algn="ctr"/>
              <a:endParaRPr lang="en-US" sz="1200" i="1" dirty="0"/>
            </a:p>
            <a:p>
              <a:pPr algn="ctr"/>
              <a:r>
                <a:rPr lang="en-US" sz="1200" i="1" dirty="0"/>
                <a:t>President, Chairman, and CEO</a:t>
              </a:r>
              <a:endParaRPr lang="en-US" sz="1200" dirty="0"/>
            </a:p>
            <a:p>
              <a:pPr algn="ctr"/>
              <a:r>
                <a:rPr lang="en-US" sz="1200" dirty="0"/>
                <a:t>The Dow Chemical Company </a:t>
              </a:r>
            </a:p>
          </p:txBody>
        </p:sp>
        <p:sp>
          <p:nvSpPr>
            <p:cNvPr id="9" name="TextBox 8">
              <a:extLst>
                <a:ext uri="{FF2B5EF4-FFF2-40B4-BE49-F238E27FC236}">
                  <a16:creationId xmlns:a16="http://schemas.microsoft.com/office/drawing/2014/main" id="{672F0BA6-0879-4956-9049-2F800359453A}"/>
                </a:ext>
              </a:extLst>
            </p:cNvPr>
            <p:cNvSpPr txBox="1"/>
            <p:nvPr/>
          </p:nvSpPr>
          <p:spPr>
            <a:xfrm>
              <a:off x="5526448" y="4338447"/>
              <a:ext cx="2252348" cy="1309337"/>
            </a:xfrm>
            <a:prstGeom prst="rect">
              <a:avLst/>
            </a:prstGeom>
            <a:noFill/>
          </p:spPr>
          <p:txBody>
            <a:bodyPr wrap="none" rtlCol="0">
              <a:spAutoFit/>
            </a:bodyPr>
            <a:lstStyle/>
            <a:p>
              <a:pPr algn="ctr"/>
              <a:r>
                <a:rPr lang="en-US" sz="1400" b="1" dirty="0"/>
                <a:t>John Warner</a:t>
              </a:r>
            </a:p>
            <a:p>
              <a:pPr algn="ctr"/>
              <a:endParaRPr lang="en-US" sz="1200" i="1" dirty="0"/>
            </a:p>
            <a:p>
              <a:pPr algn="ctr"/>
              <a:r>
                <a:rPr lang="en-US" sz="1200" i="1" dirty="0"/>
                <a:t>President and CTO</a:t>
              </a:r>
              <a:endParaRPr lang="en-US" sz="1200" dirty="0"/>
            </a:p>
            <a:p>
              <a:pPr algn="ctr"/>
              <a:r>
                <a:rPr lang="en-US" sz="1200" dirty="0"/>
                <a:t>Warner Babcock Institute </a:t>
              </a:r>
            </a:p>
            <a:p>
              <a:pPr algn="ctr"/>
              <a:r>
                <a:rPr lang="en-US" sz="1200" dirty="0"/>
                <a:t>for Green Chemistry </a:t>
              </a:r>
            </a:p>
          </p:txBody>
        </p:sp>
      </p:grpSp>
      <p:cxnSp>
        <p:nvCxnSpPr>
          <p:cNvPr id="17" name="Straight Connector 16">
            <a:extLst>
              <a:ext uri="{FF2B5EF4-FFF2-40B4-BE49-F238E27FC236}">
                <a16:creationId xmlns:a16="http://schemas.microsoft.com/office/drawing/2014/main" id="{D81E0B32-AD85-41D2-A94C-FB1A1C6468F6}"/>
              </a:ext>
            </a:extLst>
          </p:cNvPr>
          <p:cNvCxnSpPr/>
          <p:nvPr/>
        </p:nvCxnSpPr>
        <p:spPr>
          <a:xfrm flipV="1">
            <a:off x="3887197" y="2009553"/>
            <a:ext cx="4249270" cy="1600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793314B-E72D-4488-93D0-BEF7A4D8682C}"/>
              </a:ext>
            </a:extLst>
          </p:cNvPr>
          <p:cNvGrpSpPr/>
          <p:nvPr/>
        </p:nvGrpSpPr>
        <p:grpSpPr>
          <a:xfrm>
            <a:off x="3380265" y="1693548"/>
            <a:ext cx="4856753" cy="2339879"/>
            <a:chOff x="1856264" y="1693547"/>
            <a:chExt cx="4856753" cy="2339879"/>
          </a:xfrm>
        </p:grpSpPr>
        <p:grpSp>
          <p:nvGrpSpPr>
            <p:cNvPr id="15" name="Group 14">
              <a:extLst>
                <a:ext uri="{FF2B5EF4-FFF2-40B4-BE49-F238E27FC236}">
                  <a16:creationId xmlns:a16="http://schemas.microsoft.com/office/drawing/2014/main" id="{87DB7269-6FA6-49AA-AFEE-F74BFD26CFAC}"/>
                </a:ext>
              </a:extLst>
            </p:cNvPr>
            <p:cNvGrpSpPr/>
            <p:nvPr/>
          </p:nvGrpSpPr>
          <p:grpSpPr>
            <a:xfrm>
              <a:off x="2282514" y="1693547"/>
              <a:ext cx="4430503" cy="2023783"/>
              <a:chOff x="2097741" y="1754841"/>
              <a:chExt cx="4430503" cy="2023783"/>
            </a:xfrm>
          </p:grpSpPr>
          <p:cxnSp>
            <p:nvCxnSpPr>
              <p:cNvPr id="12" name="Straight Connector 11">
                <a:extLst>
                  <a:ext uri="{FF2B5EF4-FFF2-40B4-BE49-F238E27FC236}">
                    <a16:creationId xmlns:a16="http://schemas.microsoft.com/office/drawing/2014/main" id="{2E0CFA26-8381-40B9-8754-6B62D85271E9}"/>
                  </a:ext>
                </a:extLst>
              </p:cNvPr>
              <p:cNvCxnSpPr/>
              <p:nvPr/>
            </p:nvCxnSpPr>
            <p:spPr>
              <a:xfrm flipV="1">
                <a:off x="2097741" y="1754841"/>
                <a:ext cx="0" cy="20170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7A5422-4961-45CA-B1C3-DB442EA04EA4}"/>
                  </a:ext>
                </a:extLst>
              </p:cNvPr>
              <p:cNvCxnSpPr/>
              <p:nvPr/>
            </p:nvCxnSpPr>
            <p:spPr>
              <a:xfrm>
                <a:off x="2097741" y="3778624"/>
                <a:ext cx="44305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61C446F-0DA1-4AB1-97AD-9EC7DE73D426}"/>
                </a:ext>
              </a:extLst>
            </p:cNvPr>
            <p:cNvSpPr txBox="1"/>
            <p:nvPr/>
          </p:nvSpPr>
          <p:spPr>
            <a:xfrm rot="16200000">
              <a:off x="1446119" y="2426420"/>
              <a:ext cx="1189621" cy="369332"/>
            </a:xfrm>
            <a:prstGeom prst="rect">
              <a:avLst/>
            </a:prstGeom>
            <a:noFill/>
          </p:spPr>
          <p:txBody>
            <a:bodyPr wrap="none" rtlCol="0">
              <a:spAutoFit/>
            </a:bodyPr>
            <a:lstStyle/>
            <a:p>
              <a:r>
                <a:rPr lang="en-US" dirty="0"/>
                <a:t>Innovation</a:t>
              </a:r>
            </a:p>
          </p:txBody>
        </p:sp>
        <p:sp>
          <p:nvSpPr>
            <p:cNvPr id="19" name="TextBox 18">
              <a:extLst>
                <a:ext uri="{FF2B5EF4-FFF2-40B4-BE49-F238E27FC236}">
                  <a16:creationId xmlns:a16="http://schemas.microsoft.com/office/drawing/2014/main" id="{2463C678-F2B5-4813-A91D-FD59EA50CDF0}"/>
                </a:ext>
              </a:extLst>
            </p:cNvPr>
            <p:cNvSpPr txBox="1"/>
            <p:nvPr/>
          </p:nvSpPr>
          <p:spPr>
            <a:xfrm>
              <a:off x="3353162" y="3664094"/>
              <a:ext cx="2269339" cy="369332"/>
            </a:xfrm>
            <a:prstGeom prst="rect">
              <a:avLst/>
            </a:prstGeom>
            <a:noFill/>
          </p:spPr>
          <p:txBody>
            <a:bodyPr wrap="none" rtlCol="0">
              <a:spAutoFit/>
            </a:bodyPr>
            <a:lstStyle/>
            <a:p>
              <a:r>
                <a:rPr lang="en-US" dirty="0"/>
                <a:t>Number of Employees</a:t>
              </a:r>
            </a:p>
          </p:txBody>
        </p:sp>
      </p:grpSp>
      <p:grpSp>
        <p:nvGrpSpPr>
          <p:cNvPr id="39" name="Group 38">
            <a:extLst>
              <a:ext uri="{FF2B5EF4-FFF2-40B4-BE49-F238E27FC236}">
                <a16:creationId xmlns:a16="http://schemas.microsoft.com/office/drawing/2014/main" id="{692A1C02-85E8-43CE-A2C9-4AFB430DF520}"/>
              </a:ext>
            </a:extLst>
          </p:cNvPr>
          <p:cNvGrpSpPr/>
          <p:nvPr/>
        </p:nvGrpSpPr>
        <p:grpSpPr>
          <a:xfrm>
            <a:off x="5625904" y="2944123"/>
            <a:ext cx="2591244" cy="727828"/>
            <a:chOff x="4101904" y="2944123"/>
            <a:chExt cx="2591244" cy="727828"/>
          </a:xfrm>
        </p:grpSpPr>
        <p:sp>
          <p:nvSpPr>
            <p:cNvPr id="27" name="Freeform: Shape 26">
              <a:extLst>
                <a:ext uri="{FF2B5EF4-FFF2-40B4-BE49-F238E27FC236}">
                  <a16:creationId xmlns:a16="http://schemas.microsoft.com/office/drawing/2014/main" id="{AC0F9BC6-B685-4F39-9F26-F6C1F6FEC317}"/>
                </a:ext>
              </a:extLst>
            </p:cNvPr>
            <p:cNvSpPr/>
            <p:nvPr/>
          </p:nvSpPr>
          <p:spPr>
            <a:xfrm>
              <a:off x="4101904" y="2944123"/>
              <a:ext cx="661806" cy="727828"/>
            </a:xfrm>
            <a:custGeom>
              <a:avLst/>
              <a:gdLst>
                <a:gd name="connsiteX0" fmla="*/ 22857 w 661806"/>
                <a:gd name="connsiteY0" fmla="*/ 0 h 727828"/>
                <a:gd name="connsiteX1" fmla="*/ 69922 w 661806"/>
                <a:gd name="connsiteY1" fmla="*/ 632012 h 727828"/>
                <a:gd name="connsiteX2" fmla="*/ 607804 w 661806"/>
                <a:gd name="connsiteY2" fmla="*/ 719418 h 727828"/>
                <a:gd name="connsiteX3" fmla="*/ 614528 w 661806"/>
                <a:gd name="connsiteY3" fmla="*/ 719418 h 727828"/>
              </a:gdLst>
              <a:ahLst/>
              <a:cxnLst>
                <a:cxn ang="0">
                  <a:pos x="connsiteX0" y="connsiteY0"/>
                </a:cxn>
                <a:cxn ang="0">
                  <a:pos x="connsiteX1" y="connsiteY1"/>
                </a:cxn>
                <a:cxn ang="0">
                  <a:pos x="connsiteX2" y="connsiteY2"/>
                </a:cxn>
                <a:cxn ang="0">
                  <a:pos x="connsiteX3" y="connsiteY3"/>
                </a:cxn>
              </a:cxnLst>
              <a:rect l="l" t="t" r="r" b="b"/>
              <a:pathLst>
                <a:path w="661806" h="727828">
                  <a:moveTo>
                    <a:pt x="22857" y="0"/>
                  </a:moveTo>
                  <a:cubicBezTo>
                    <a:pt x="-2356" y="256054"/>
                    <a:pt x="-27569" y="512109"/>
                    <a:pt x="69922" y="632012"/>
                  </a:cubicBezTo>
                  <a:cubicBezTo>
                    <a:pt x="167413" y="751915"/>
                    <a:pt x="607804" y="719418"/>
                    <a:pt x="607804" y="719418"/>
                  </a:cubicBezTo>
                  <a:cubicBezTo>
                    <a:pt x="698572" y="733986"/>
                    <a:pt x="656550" y="726702"/>
                    <a:pt x="614528" y="719418"/>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BA5F590B-EC18-467F-92C1-F59F11FDD067}"/>
                </a:ext>
              </a:extLst>
            </p:cNvPr>
            <p:cNvCxnSpPr>
              <a:cxnSpLocks/>
            </p:cNvCxnSpPr>
            <p:nvPr/>
          </p:nvCxnSpPr>
          <p:spPr>
            <a:xfrm>
              <a:off x="4749751" y="3668547"/>
              <a:ext cx="1943397" cy="22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2" name="Picture 31">
            <a:extLst>
              <a:ext uri="{FF2B5EF4-FFF2-40B4-BE49-F238E27FC236}">
                <a16:creationId xmlns:a16="http://schemas.microsoft.com/office/drawing/2014/main" id="{BF413E5E-0D79-4DDF-B066-17DD5EDB2B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011" y="1887056"/>
            <a:ext cx="776197" cy="650065"/>
          </a:xfrm>
          <a:prstGeom prst="rect">
            <a:avLst/>
          </a:prstGeom>
        </p:spPr>
      </p:pic>
      <p:pic>
        <p:nvPicPr>
          <p:cNvPr id="33" name="Picture 32">
            <a:extLst>
              <a:ext uri="{FF2B5EF4-FFF2-40B4-BE49-F238E27FC236}">
                <a16:creationId xmlns:a16="http://schemas.microsoft.com/office/drawing/2014/main" id="{9BC2B389-D951-431E-8BB8-5BE2BBA31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708" y="1887056"/>
            <a:ext cx="776197" cy="650065"/>
          </a:xfrm>
          <a:prstGeom prst="rect">
            <a:avLst/>
          </a:prstGeom>
        </p:spPr>
      </p:pic>
      <p:pic>
        <p:nvPicPr>
          <p:cNvPr id="35" name="Picture 34">
            <a:extLst>
              <a:ext uri="{FF2B5EF4-FFF2-40B4-BE49-F238E27FC236}">
                <a16:creationId xmlns:a16="http://schemas.microsoft.com/office/drawing/2014/main" id="{645A6561-5B32-4B5A-ABAF-C5B7ECD73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991" y="2912027"/>
            <a:ext cx="776197" cy="650065"/>
          </a:xfrm>
          <a:prstGeom prst="rect">
            <a:avLst/>
          </a:prstGeom>
        </p:spPr>
      </p:pic>
      <p:grpSp>
        <p:nvGrpSpPr>
          <p:cNvPr id="38" name="Group 37">
            <a:extLst>
              <a:ext uri="{FF2B5EF4-FFF2-40B4-BE49-F238E27FC236}">
                <a16:creationId xmlns:a16="http://schemas.microsoft.com/office/drawing/2014/main" id="{0E4847D4-FE8B-4591-8E04-1156893E8331}"/>
              </a:ext>
            </a:extLst>
          </p:cNvPr>
          <p:cNvGrpSpPr/>
          <p:nvPr/>
        </p:nvGrpSpPr>
        <p:grpSpPr>
          <a:xfrm>
            <a:off x="5578836" y="2314343"/>
            <a:ext cx="3048445" cy="1247748"/>
            <a:chOff x="4054835" y="2314343"/>
            <a:chExt cx="3048445" cy="1247748"/>
          </a:xfrm>
        </p:grpSpPr>
        <p:pic>
          <p:nvPicPr>
            <p:cNvPr id="34" name="Picture 33">
              <a:extLst>
                <a:ext uri="{FF2B5EF4-FFF2-40B4-BE49-F238E27FC236}">
                  <a16:creationId xmlns:a16="http://schemas.microsoft.com/office/drawing/2014/main" id="{CBBB5769-F15A-4E5A-84BC-CAC9D210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1652" y="2912026"/>
              <a:ext cx="776197" cy="650065"/>
            </a:xfrm>
            <a:prstGeom prst="rect">
              <a:avLst/>
            </a:prstGeom>
          </p:spPr>
        </p:pic>
        <p:sp>
          <p:nvSpPr>
            <p:cNvPr id="36" name="Rectangle 35">
              <a:extLst>
                <a:ext uri="{FF2B5EF4-FFF2-40B4-BE49-F238E27FC236}">
                  <a16:creationId xmlns:a16="http://schemas.microsoft.com/office/drawing/2014/main" id="{AFA52B4C-3D93-4DB0-9684-617919EB3A79}"/>
                </a:ext>
              </a:extLst>
            </p:cNvPr>
            <p:cNvSpPr/>
            <p:nvPr/>
          </p:nvSpPr>
          <p:spPr>
            <a:xfrm rot="20376145">
              <a:off x="4054835" y="2314343"/>
              <a:ext cx="3048445" cy="24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86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200401" y="533401"/>
            <a:ext cx="61043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John Warner’s 5 Elements of Innovation</a:t>
            </a:r>
          </a:p>
        </p:txBody>
      </p:sp>
      <p:sp>
        <p:nvSpPr>
          <p:cNvPr id="6147" name="TextBox 2"/>
          <p:cNvSpPr txBox="1">
            <a:spLocks noChangeArrowheads="1"/>
          </p:cNvSpPr>
          <p:nvPr/>
        </p:nvSpPr>
        <p:spPr bwMode="auto">
          <a:xfrm>
            <a:off x="1676400" y="1524001"/>
            <a:ext cx="87630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1. 	All innovation begins with science fiction.</a:t>
            </a:r>
          </a:p>
          <a:p>
            <a:pPr eaLnBrk="1" hangingPunct="1"/>
            <a:r>
              <a:rPr lang="en-US" dirty="0"/>
              <a:t> </a:t>
            </a:r>
          </a:p>
          <a:p>
            <a:pPr eaLnBrk="1" hangingPunct="1"/>
            <a:r>
              <a:rPr lang="en-US" dirty="0"/>
              <a:t>2. 	Innovation happens not within the field of focus but in 	the periphery.</a:t>
            </a:r>
          </a:p>
          <a:p>
            <a:pPr eaLnBrk="1" hangingPunct="1"/>
            <a:r>
              <a:rPr lang="en-US" dirty="0"/>
              <a:t> </a:t>
            </a:r>
          </a:p>
          <a:p>
            <a:pPr eaLnBrk="1" hangingPunct="1"/>
            <a:r>
              <a:rPr lang="en-US" dirty="0"/>
              <a:t>3. 	Encyclopedic knowledge inhibits innovation in the 	absence of intuitive knowledge.</a:t>
            </a:r>
          </a:p>
          <a:p>
            <a:pPr eaLnBrk="1" hangingPunct="1"/>
            <a:r>
              <a:rPr lang="en-US" dirty="0"/>
              <a:t> </a:t>
            </a:r>
          </a:p>
          <a:p>
            <a:pPr eaLnBrk="1" hangingPunct="1"/>
            <a:r>
              <a:rPr lang="en-US" dirty="0"/>
              <a:t>4. 	The ability to innovate is simultaneously proportional to 	wisdom and the tolerance of intellectual risk.</a:t>
            </a:r>
          </a:p>
          <a:p>
            <a:pPr eaLnBrk="1" hangingPunct="1"/>
            <a:r>
              <a:rPr lang="en-US" dirty="0"/>
              <a:t> </a:t>
            </a:r>
          </a:p>
          <a:p>
            <a:pPr eaLnBrk="1" hangingPunct="1"/>
            <a:r>
              <a:rPr lang="en-US" dirty="0"/>
              <a:t>5.	Innovation is orthogonal to complexity.</a:t>
            </a:r>
          </a:p>
          <a:p>
            <a:pPr eaLnBrk="1" hangingPunct="1"/>
            <a:endParaRPr lang="en-US" dirty="0"/>
          </a:p>
        </p:txBody>
      </p:sp>
    </p:spTree>
    <p:extLst>
      <p:ext uri="{BB962C8B-B14F-4D97-AF65-F5344CB8AC3E}">
        <p14:creationId xmlns:p14="http://schemas.microsoft.com/office/powerpoint/2010/main" val="2638965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3302</TotalTime>
  <Words>1588</Words>
  <Application>Microsoft Office PowerPoint</Application>
  <PresentationFormat>Widescreen</PresentationFormat>
  <Paragraphs>701</Paragraphs>
  <Slides>35</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ＭＳ Ｐゴシック</vt:lpstr>
      <vt:lpstr>游ゴシック</vt:lpstr>
      <vt:lpstr>Arial</vt:lpstr>
      <vt:lpstr>Arial Black</vt:lpstr>
      <vt:lpstr>Calibri</vt:lpstr>
      <vt:lpstr>Calibri Light</vt:lpstr>
      <vt:lpstr>Impact</vt:lpstr>
      <vt:lpstr>Symbol</vt:lpstr>
      <vt:lpstr>Times New Roman</vt:lpstr>
      <vt:lpstr>Office Theme</vt:lpstr>
      <vt:lpstr>1_Office Theme</vt:lpstr>
      <vt:lpstr>2_Office Theme</vt:lpstr>
      <vt:lpstr>Yale-UNIDO Train-the-Facilitator Workshop in Green Chemistry</vt:lpstr>
      <vt:lpstr>John C. Warner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Warner</dc:creator>
  <cp:lastModifiedBy>Chapman, Kimberly</cp:lastModifiedBy>
  <cp:revision>231</cp:revision>
  <cp:lastPrinted>2013-08-07T15:44:39Z</cp:lastPrinted>
  <dcterms:created xsi:type="dcterms:W3CDTF">2013-06-24T19:57:25Z</dcterms:created>
  <dcterms:modified xsi:type="dcterms:W3CDTF">2019-03-04T17:14:02Z</dcterms:modified>
</cp:coreProperties>
</file>