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51"/>
  </p:notesMasterIdLst>
  <p:sldIdLst>
    <p:sldId id="306" r:id="rId3"/>
    <p:sldId id="353" r:id="rId4"/>
    <p:sldId id="310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5" r:id="rId18"/>
    <p:sldId id="472" r:id="rId19"/>
    <p:sldId id="326" r:id="rId20"/>
    <p:sldId id="327" r:id="rId21"/>
    <p:sldId id="473" r:id="rId22"/>
    <p:sldId id="329" r:id="rId23"/>
    <p:sldId id="333" r:id="rId24"/>
    <p:sldId id="338" r:id="rId25"/>
    <p:sldId id="339" r:id="rId26"/>
    <p:sldId id="356" r:id="rId27"/>
    <p:sldId id="359" r:id="rId28"/>
    <p:sldId id="465" r:id="rId29"/>
    <p:sldId id="360" r:id="rId30"/>
    <p:sldId id="362" r:id="rId31"/>
    <p:sldId id="364" r:id="rId32"/>
    <p:sldId id="367" r:id="rId33"/>
    <p:sldId id="369" r:id="rId34"/>
    <p:sldId id="399" r:id="rId35"/>
    <p:sldId id="373" r:id="rId36"/>
    <p:sldId id="377" r:id="rId37"/>
    <p:sldId id="379" r:id="rId38"/>
    <p:sldId id="382" r:id="rId39"/>
    <p:sldId id="400" r:id="rId40"/>
    <p:sldId id="401" r:id="rId41"/>
    <p:sldId id="396" r:id="rId42"/>
    <p:sldId id="397" r:id="rId43"/>
    <p:sldId id="466" r:id="rId44"/>
    <p:sldId id="468" r:id="rId45"/>
    <p:sldId id="469" r:id="rId46"/>
    <p:sldId id="467" r:id="rId47"/>
    <p:sldId id="470" r:id="rId48"/>
    <p:sldId id="471" r:id="rId49"/>
    <p:sldId id="46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D5DF96-0DCC-694D-9BD6-9E5AB9009682}">
          <p14:sldIdLst>
            <p14:sldId id="306"/>
            <p14:sldId id="353"/>
            <p14:sldId id="310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5"/>
            <p14:sldId id="472"/>
            <p14:sldId id="326"/>
            <p14:sldId id="327"/>
            <p14:sldId id="473"/>
            <p14:sldId id="329"/>
            <p14:sldId id="333"/>
            <p14:sldId id="338"/>
            <p14:sldId id="339"/>
            <p14:sldId id="356"/>
            <p14:sldId id="359"/>
            <p14:sldId id="465"/>
            <p14:sldId id="360"/>
            <p14:sldId id="362"/>
            <p14:sldId id="364"/>
            <p14:sldId id="367"/>
            <p14:sldId id="369"/>
            <p14:sldId id="399"/>
            <p14:sldId id="373"/>
            <p14:sldId id="377"/>
            <p14:sldId id="379"/>
            <p14:sldId id="382"/>
            <p14:sldId id="400"/>
            <p14:sldId id="401"/>
            <p14:sldId id="396"/>
            <p14:sldId id="397"/>
            <p14:sldId id="466"/>
            <p14:sldId id="468"/>
            <p14:sldId id="469"/>
            <p14:sldId id="467"/>
            <p14:sldId id="470"/>
            <p14:sldId id="471"/>
            <p14:sldId id="464"/>
          </p14:sldIdLst>
        </p14:section>
        <p14:section name="Additional slides" id="{C8A430AD-0166-874F-B3C4-F3E0ED54D53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tesh Mehta" initials="NM" lastIdx="1" clrIdx="0">
    <p:extLst>
      <p:ext uri="{19B8F6BF-5375-455C-9EA6-DF929625EA0E}">
        <p15:presenceInfo xmlns:p15="http://schemas.microsoft.com/office/powerpoint/2012/main" userId="8d52bff7c4ad635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9EF"/>
    <a:srgbClr val="F0F7E8"/>
    <a:srgbClr val="EAF2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27" autoAdjust="0"/>
    <p:restoredTop sz="86326" autoAdjust="0"/>
  </p:normalViewPr>
  <p:slideViewPr>
    <p:cSldViewPr snapToGrid="0" snapToObjects="1">
      <p:cViewPr varScale="1">
        <p:scale>
          <a:sx n="84" d="100"/>
          <a:sy n="84" d="100"/>
        </p:scale>
        <p:origin x="192" y="6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image" Target="../media/image57.emf"/><Relationship Id="rId4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4C411-5C85-FC44-B397-9CC40382627E}" type="datetimeFigureOut">
              <a:rPr lang="en-US" smtClean="0"/>
              <a:t>4/9/19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912F3-1B9D-D249-93E3-D0251D0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35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99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C5372-97A7-A34E-AB25-51A8B370B3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742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91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E2956-C1F9-4C32-86B2-0033F886CB97}" type="slidenum">
              <a:rPr lang="fr-FR" altLang="en-US"/>
              <a:pPr/>
              <a:t>37</a:t>
            </a:fld>
            <a:endParaRPr lang="fr-FR" altLang="en-US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176559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E2956-C1F9-4C32-86B2-0033F886CB97}" type="slidenum">
              <a:rPr lang="fr-FR" altLang="en-US"/>
              <a:pPr/>
              <a:t>38</a:t>
            </a:fld>
            <a:endParaRPr lang="fr-FR" altLang="en-US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756552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E2956-C1F9-4C32-86B2-0033F886CB97}" type="slidenum">
              <a:rPr lang="fr-FR" altLang="en-US"/>
              <a:pPr/>
              <a:t>39</a:t>
            </a:fld>
            <a:endParaRPr lang="fr-FR" altLang="en-US"/>
          </a:p>
        </p:txBody>
      </p:sp>
      <p:sp>
        <p:nvSpPr>
          <p:cNvPr id="97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997405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FE57A8-BED9-4EE5-B3AE-413C8600EE27}" type="slidenum">
              <a:rPr lang="fr-FR" altLang="en-US"/>
              <a:pPr/>
              <a:t>40</a:t>
            </a:fld>
            <a:endParaRPr lang="fr-FR" altLang="en-US"/>
          </a:p>
        </p:txBody>
      </p:sp>
      <p:sp>
        <p:nvSpPr>
          <p:cNvPr id="98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32370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712C8-4E94-4B6F-959F-D8AB6CC5E7B8}" type="slidenum">
              <a:rPr lang="fr-FR" altLang="en-US"/>
              <a:pPr/>
              <a:t>41</a:t>
            </a:fld>
            <a:endParaRPr lang="fr-FR" altLang="en-US"/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52546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fld id="{F36A41EE-C06E-41D0-9ACB-AF606203E4EF}" type="slidenum">
              <a:rPr lang="en-GB" i="0">
                <a:latin typeface="Arial" panose="020B0604020202020204" pitchFamily="34" charset="0"/>
              </a:rPr>
              <a:pPr eaLnBrk="1" hangingPunct="1">
                <a:defRPr/>
              </a:pPr>
              <a:t>44</a:t>
            </a:fld>
            <a:endParaRPr lang="en-GB" i="0">
              <a:latin typeface="Arial" panose="020B0604020202020204" pitchFamily="34" charset="0"/>
            </a:endParaRPr>
          </a:p>
        </p:txBody>
      </p:sp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6000" cy="3429000"/>
          </a:xfrm>
          <a:ln/>
          <a:extLst>
            <a:ext uri="{FAA26D3D-D897-4be2-8F04-BA451C77F1D7}"/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343400"/>
            <a:ext cx="5483225" cy="4114800"/>
          </a:xfrm>
        </p:spPr>
        <p:txBody>
          <a:bodyPr/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1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2313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18874"/>
          </a:xfrm>
          <a:noFill/>
        </p:spPr>
        <p:txBody>
          <a:bodyPr wrap="square" lIns="94324" tIns="47163" rIns="94324" bIns="47163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757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49241-0149-4291-A4F1-87122F81ED4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1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96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5D48D-F4A9-4DAC-B641-20433EA8F5E6}" type="slidenum">
              <a:rPr lang="fr-FR" altLang="en-US"/>
              <a:pPr/>
              <a:t>19</a:t>
            </a:fld>
            <a:endParaRPr lang="fr-FR" altLang="en-US"/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996906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75D48D-F4A9-4DAC-B641-20433EA8F5E6}" type="slidenum">
              <a:rPr lang="fr-FR" altLang="en-US"/>
              <a:pPr/>
              <a:t>20</a:t>
            </a:fld>
            <a:endParaRPr lang="fr-FR" altLang="en-US"/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52106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BFDAB8-1E9C-464B-A9FF-557C30000A11}" type="slidenum">
              <a:rPr lang="fr-FR" altLang="en-US"/>
              <a:pPr/>
              <a:t>22</a:t>
            </a:fld>
            <a:endParaRPr lang="fr-FR" alt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en-US"/>
              <a:t>Viscocity of water (1cP), methanol (0.59 CP), DCM (0.44 cP), ether (0.224 cP)</a:t>
            </a:r>
          </a:p>
        </p:txBody>
      </p:sp>
    </p:spTree>
    <p:extLst>
      <p:ext uri="{BB962C8B-B14F-4D97-AF65-F5344CB8AC3E}">
        <p14:creationId xmlns:p14="http://schemas.microsoft.com/office/powerpoint/2010/main" val="2464653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AB883-61BC-4072-BCDF-F366C5CED8CA}" type="slidenum">
              <a:rPr lang="fr-FR" altLang="en-US"/>
              <a:pPr/>
              <a:t>24</a:t>
            </a:fld>
            <a:endParaRPr lang="fr-FR" altLang="en-US"/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en-US"/>
              <a:t>Viscocity of water (1cP), methanol (0.59 cP), DCM (0.44 cP), ether (0.224 cP)</a:t>
            </a:r>
          </a:p>
        </p:txBody>
      </p:sp>
    </p:spTree>
    <p:extLst>
      <p:ext uri="{BB962C8B-B14F-4D97-AF65-F5344CB8AC3E}">
        <p14:creationId xmlns:p14="http://schemas.microsoft.com/office/powerpoint/2010/main" val="345460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CAB883-61BC-4072-BCDF-F366C5CED8CA}" type="slidenum">
              <a:rPr lang="fr-FR" altLang="en-US"/>
              <a:pPr/>
              <a:t>25</a:t>
            </a:fld>
            <a:endParaRPr lang="fr-FR" altLang="en-US"/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en-US" dirty="0"/>
          </a:p>
        </p:txBody>
      </p:sp>
    </p:spTree>
    <p:extLst>
      <p:ext uri="{BB962C8B-B14F-4D97-AF65-F5344CB8AC3E}">
        <p14:creationId xmlns:p14="http://schemas.microsoft.com/office/powerpoint/2010/main" val="872411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29B53-6433-4E69-81F9-716525582F08}" type="datetime1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9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8DA12-E66B-4B6F-A1B4-897152E1067C}" type="datetime1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5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2591AC1-FC5D-478A-B72A-1F89DBEF6C55}" type="datetime1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fld id="{A5DB7EE4-FE0F-1143-8757-673A9E6CB6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53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10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6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56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1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69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28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40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A9A5-BD12-40B3-8B42-3636C6DADA47}" type="datetime1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BA2468-730F-40AF-AA36-4ACF2714E50F}"/>
              </a:ext>
            </a:extLst>
          </p:cNvPr>
          <p:cNvCxnSpPr>
            <a:cxnSpLocks/>
          </p:cNvCxnSpPr>
          <p:nvPr userDrawn="1"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977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99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8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07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11772-91A4-3644-907D-64912D1A0AC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8502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079AC-67ED-6A43-B59E-F848E69DD6D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2204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00201"/>
            <a:ext cx="5181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00800" y="1600200"/>
            <a:ext cx="5181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400800" y="3938589"/>
            <a:ext cx="5181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0BDFC0-F3B2-8640-8D8A-D24A09A0D4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50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9926" y="6041708"/>
            <a:ext cx="791804" cy="81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9" y="6004757"/>
            <a:ext cx="1105975" cy="7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18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1" y="342900"/>
            <a:ext cx="11089217" cy="11318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53068" y="1612900"/>
            <a:ext cx="1195281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3068" y="3746500"/>
            <a:ext cx="1195281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633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C98E0-6D9A-47BD-81B2-2BE1D7A06E61}" type="datetime1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5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6CED3-6048-435F-B3C4-1B6ED3668758}" type="datetime1">
              <a:rPr lang="en-US" smtClean="0"/>
              <a:t>4/9/19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2838-CD2F-4067-AEAD-EBF36AE2ACF9}" type="datetime1">
              <a:rPr lang="en-US" smtClean="0"/>
              <a:t>4/9/19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EC5-BF69-4E9D-8F4C-DD021470A8D5}" type="datetime1">
              <a:rPr lang="en-US" smtClean="0"/>
              <a:t>4/9/19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2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FA8B4-79D5-464B-9403-3A97F8CA51BC}" type="datetime1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8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27383-30B8-4794-869E-E303A26D2398}" type="datetime1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6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E3A1-0CA3-4893-A083-590A9E68F12B}" type="datetime1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5AFC1-2C09-4093-A1C9-096C1B632C3B}" type="datetime1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8F2B6-4A33-B34B-88C5-4D0E2420B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12E97-429C-3C4B-89D5-FF1F317909BB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46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52.gif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image" Target="../media/image5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50.png"/><Relationship Id="rId5" Type="http://schemas.openxmlformats.org/officeDocument/2006/relationships/tags" Target="../tags/tag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://dx.doi.org/10.1002/anie.201712602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61.png"/><Relationship Id="rId7" Type="http://schemas.openxmlformats.org/officeDocument/2006/relationships/image" Target="../media/image58.emf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60.emf"/><Relationship Id="rId5" Type="http://schemas.openxmlformats.org/officeDocument/2006/relationships/image" Target="../media/image57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5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613333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ea typeface="+mn-ea"/>
                <a:cs typeface="+mn-cs"/>
              </a:rPr>
              <a:t>Energy Delivery in Chemistry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3168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90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43B65A-7748-2A41-A117-7EF994700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B25A2B-1434-524F-9340-B8868DA43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2507A9-3ABE-9E45-8A77-C99669C698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68" y="2417473"/>
            <a:ext cx="2794000" cy="374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3BF1DB-E949-EA4D-8739-755F5E124467}"/>
              </a:ext>
            </a:extLst>
          </p:cNvPr>
          <p:cNvSpPr txBox="1"/>
          <p:nvPr/>
        </p:nvSpPr>
        <p:spPr>
          <a:xfrm>
            <a:off x="318655" y="6567054"/>
            <a:ext cx="1285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wikipedia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3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55942" y="1394015"/>
            <a:ext cx="10515600" cy="4351338"/>
          </a:xfrm>
        </p:spPr>
        <p:txBody>
          <a:bodyPr/>
          <a:lstStyle/>
          <a:p>
            <a:pPr marL="365760" indent="-274320">
              <a:lnSpc>
                <a:spcPct val="114000"/>
              </a:lnSpc>
            </a:pPr>
            <a:r>
              <a:rPr lang="en-CA" dirty="0"/>
              <a:t>Apparatus operated below design specification</a:t>
            </a:r>
          </a:p>
          <a:p>
            <a:pPr marL="365760" indent="-274320">
              <a:lnSpc>
                <a:spcPct val="114000"/>
              </a:lnSpc>
            </a:pPr>
            <a:r>
              <a:rPr lang="en-CA" dirty="0"/>
              <a:t>Bad maintenance (leaks…)</a:t>
            </a:r>
          </a:p>
          <a:p>
            <a:pPr marL="365760" indent="-274320">
              <a:lnSpc>
                <a:spcPct val="114000"/>
              </a:lnSpc>
            </a:pPr>
            <a:r>
              <a:rPr lang="en-CA" dirty="0"/>
              <a:t>Lack of monitoring</a:t>
            </a:r>
          </a:p>
          <a:p>
            <a:pPr marL="365760" indent="-274320">
              <a:lnSpc>
                <a:spcPct val="114000"/>
              </a:lnSpc>
            </a:pPr>
            <a:r>
              <a:rPr lang="en-CA" dirty="0"/>
              <a:t>Lack of energy recovery (for heating buildings for instance)</a:t>
            </a:r>
          </a:p>
          <a:p>
            <a:pPr marL="365760" indent="-274320">
              <a:lnSpc>
                <a:spcPct val="114000"/>
              </a:lnSpc>
            </a:pPr>
            <a:r>
              <a:rPr lang="en-CA" dirty="0"/>
              <a:t>Bad energy source choice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3147" y="4627708"/>
            <a:ext cx="5176921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</a:rPr>
              <a:t>From UK data, the relative energy consumption/t of product have dropped from 170 in 1960 to 60 in 2000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9570" y="4593202"/>
            <a:ext cx="3308605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</a:rPr>
              <a:t>In USA 50% of industry</a:t>
            </a:r>
          </a:p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</a:rPr>
              <a:t>consumption is chemistry + refinery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7" name="Picture 6" descr="MCj0230842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398" y="1587087"/>
            <a:ext cx="1728788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Cj0287501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6" y="3460423"/>
            <a:ext cx="16510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282638"/>
              </p:ext>
            </p:extLst>
          </p:nvPr>
        </p:nvGraphicFramePr>
        <p:xfrm>
          <a:off x="2034209" y="6119406"/>
          <a:ext cx="7953966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51322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651322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651322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681221" y="232611"/>
            <a:ext cx="8829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Sources of energy wastes</a:t>
            </a:r>
          </a:p>
        </p:txBody>
      </p:sp>
    </p:spTree>
    <p:extLst>
      <p:ext uri="{BB962C8B-B14F-4D97-AF65-F5344CB8AC3E}">
        <p14:creationId xmlns:p14="http://schemas.microsoft.com/office/powerpoint/2010/main" val="1096792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91597" y="1257671"/>
            <a:ext cx="9948843" cy="4351338"/>
          </a:xfrm>
        </p:spPr>
        <p:txBody>
          <a:bodyPr/>
          <a:lstStyle/>
          <a:p>
            <a:pPr marL="365760" indent="-274320">
              <a:lnSpc>
                <a:spcPct val="114000"/>
              </a:lnSpc>
            </a:pPr>
            <a:r>
              <a:rPr lang="en-US" dirty="0"/>
              <a:t>A green engineering solution: heat recovery</a:t>
            </a:r>
          </a:p>
          <a:p>
            <a:pPr marL="1097280" lvl="1" indent="-365760">
              <a:lnSpc>
                <a:spcPct val="114000"/>
              </a:lnSpc>
            </a:pPr>
            <a:r>
              <a:rPr lang="en-US" dirty="0" err="1"/>
              <a:t>Eg</a:t>
            </a:r>
            <a:r>
              <a:rPr lang="en-US" dirty="0"/>
              <a:t>: a biomass burner to generate energy</a:t>
            </a:r>
            <a:endParaRPr lang="en-CA" dirty="0"/>
          </a:p>
        </p:txBody>
      </p:sp>
      <p:pic>
        <p:nvPicPr>
          <p:cNvPr id="75778" name="Picture 2" descr="https://reich-chemistry.wikispaces.com/file/view/2-3-3HeatRecovery.gif/107250473/2-3-3HeatRecover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2329133"/>
            <a:ext cx="5704812" cy="31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6173631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https://reichchemistry.wikispaces.com/Michael+Gautreau+Brett+Fredericks+wiki+project2009?responseToken=9d3531ae35b397f7a71d66ae7f508307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157079"/>
              </p:ext>
            </p:extLst>
          </p:nvPr>
        </p:nvGraphicFramePr>
        <p:xfrm>
          <a:off x="2027583" y="5604417"/>
          <a:ext cx="7979058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59686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659686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659686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681221" y="232611"/>
            <a:ext cx="8829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Sources of energy wastes</a:t>
            </a:r>
          </a:p>
        </p:txBody>
      </p:sp>
    </p:spTree>
    <p:extLst>
      <p:ext uri="{BB962C8B-B14F-4D97-AF65-F5344CB8AC3E}">
        <p14:creationId xmlns:p14="http://schemas.microsoft.com/office/powerpoint/2010/main" val="3003122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38898" y="1468215"/>
            <a:ext cx="7883182" cy="487375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CA" dirty="0"/>
              <a:t>During reaction: </a:t>
            </a:r>
            <a:r>
              <a:rPr lang="en-CA" b="1" u="sng" dirty="0"/>
              <a:t>Activation Energy</a:t>
            </a:r>
          </a:p>
          <a:p>
            <a:pPr lvl="1">
              <a:lnSpc>
                <a:spcPct val="114000"/>
              </a:lnSpc>
            </a:pPr>
            <a:r>
              <a:rPr lang="en-CA" dirty="0"/>
              <a:t>Activation energy = energy barrier for the reaction</a:t>
            </a:r>
          </a:p>
          <a:p>
            <a:pPr>
              <a:lnSpc>
                <a:spcPct val="114000"/>
              </a:lnSpc>
            </a:pPr>
            <a:endParaRPr lang="en-CA" dirty="0"/>
          </a:p>
        </p:txBody>
      </p:sp>
      <p:pic>
        <p:nvPicPr>
          <p:cNvPr id="8" name="Picture 2" descr="D:\Teaching\08-462\08-462-Catalysis\Catalyst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8920" y="2461351"/>
            <a:ext cx="4464230" cy="295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590560"/>
              </p:ext>
            </p:extLst>
          </p:nvPr>
        </p:nvGraphicFramePr>
        <p:xfrm>
          <a:off x="2034209" y="6119406"/>
          <a:ext cx="7883181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27727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627727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627727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24774" y="2461351"/>
            <a:ext cx="4495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lvl="1" indent="-273050" eaLnBrk="0" hangingPunct="0">
              <a:spcBef>
                <a:spcPct val="20000"/>
              </a:spcBef>
              <a:buClr>
                <a:schemeClr val="tx1"/>
              </a:buClr>
              <a:buSzPct val="80000"/>
              <a:buFont typeface="Wingdings 2" pitchFamily="18" charset="2"/>
              <a:buChar char=""/>
            </a:pPr>
            <a:r>
              <a:rPr lang="en-CA" sz="2200" dirty="0">
                <a:solidFill>
                  <a:prstClr val="black"/>
                </a:solidFill>
                <a:latin typeface="Century Schoolbook"/>
              </a:rPr>
              <a:t>It can be provided by:</a:t>
            </a:r>
          </a:p>
          <a:p>
            <a:pPr marL="1097280" lvl="2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US" sz="2000" dirty="0">
                <a:solidFill>
                  <a:prstClr val="black"/>
                </a:solidFill>
                <a:latin typeface="Century Schoolbook"/>
              </a:rPr>
              <a:t>Thermal heating </a:t>
            </a:r>
            <a:endParaRPr lang="en-CA" sz="2000" dirty="0">
              <a:solidFill>
                <a:prstClr val="black"/>
              </a:solidFill>
              <a:latin typeface="Century Schoolbook"/>
            </a:endParaRPr>
          </a:p>
          <a:p>
            <a:pPr marL="1097280" lvl="2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Another energy delivery methods 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Electrochemistry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Photochemistry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 err="1">
                <a:solidFill>
                  <a:prstClr val="black"/>
                </a:solidFill>
                <a:latin typeface="Century Schoolbook"/>
              </a:rPr>
              <a:t>Sonochemistry</a:t>
            </a:r>
            <a:endParaRPr lang="en-CA" sz="2000" dirty="0">
              <a:solidFill>
                <a:prstClr val="black"/>
              </a:solidFill>
              <a:latin typeface="Century Schoolbook"/>
            </a:endParaRPr>
          </a:p>
          <a:p>
            <a:pPr marL="1554480" lvl="3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Microwave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"/>
            </a:pPr>
            <a:r>
              <a:rPr lang="en-CA" sz="2000" dirty="0">
                <a:solidFill>
                  <a:prstClr val="black"/>
                </a:solidFill>
                <a:latin typeface="Century Schoolbook"/>
              </a:rPr>
              <a:t>Mechanochemistry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565618" y="232611"/>
            <a:ext cx="9060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Let’s focus on the reaction</a:t>
            </a:r>
          </a:p>
        </p:txBody>
      </p:sp>
    </p:spTree>
    <p:extLst>
      <p:ext uri="{BB962C8B-B14F-4D97-AF65-F5344CB8AC3E}">
        <p14:creationId xmlns:p14="http://schemas.microsoft.com/office/powerpoint/2010/main" val="387115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img.medicalexpo.com/images_me/photo-g/large-volume-laboratory-heating-mantle-80796-3445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841" y="370760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24952" y="1355785"/>
            <a:ext cx="9747848" cy="5041967"/>
          </a:xfrm>
        </p:spPr>
        <p:txBody>
          <a:bodyPr/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dirty="0"/>
              <a:t>Thermal heating</a:t>
            </a:r>
          </a:p>
          <a:p>
            <a:pPr lvl="1" indent="-274320">
              <a:lnSpc>
                <a:spcPct val="114000"/>
              </a:lnSpc>
            </a:pPr>
            <a:r>
              <a:rPr lang="en-CA" dirty="0"/>
              <a:t>Delivered from natural gas or other fossil fuels</a:t>
            </a:r>
          </a:p>
          <a:p>
            <a:pPr lvl="1" indent="-274320">
              <a:lnSpc>
                <a:spcPct val="114000"/>
              </a:lnSpc>
            </a:pPr>
            <a:r>
              <a:rPr lang="en-CA" dirty="0"/>
              <a:t>In the plant, either using the heat of combustion directly or superheated steam.</a:t>
            </a:r>
          </a:p>
          <a:p>
            <a:pPr lvl="1" indent="-274320">
              <a:lnSpc>
                <a:spcPct val="114000"/>
              </a:lnSpc>
            </a:pPr>
            <a:r>
              <a:rPr lang="en-CA" dirty="0"/>
              <a:t>In the lab, we use rather electricity with hot plates or heating mantels</a:t>
            </a:r>
          </a:p>
          <a:p>
            <a:pPr lvl="1">
              <a:lnSpc>
                <a:spcPct val="114000"/>
              </a:lnSpc>
            </a:pPr>
            <a:endParaRPr lang="en-CA" dirty="0"/>
          </a:p>
          <a:p>
            <a:pPr lvl="1">
              <a:lnSpc>
                <a:spcPct val="114000"/>
              </a:lnSpc>
            </a:pP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326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3565370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31852" y="1432560"/>
            <a:ext cx="6715785" cy="487375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Thermal heating in batch: limitations:</a:t>
            </a:r>
          </a:p>
        </p:txBody>
      </p:sp>
      <p:pic>
        <p:nvPicPr>
          <p:cNvPr id="76802" name="Picture 2" descr="http://img.medicalexpo.com/images_me/photo-g/large-volume-laboratory-heating-mantle-80796-3445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020" y="1693129"/>
            <a:ext cx="2671020" cy="267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062011" y="2277702"/>
            <a:ext cx="3505200" cy="3303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5-Point Star 5"/>
          <p:cNvSpPr/>
          <p:nvPr/>
        </p:nvSpPr>
        <p:spPr>
          <a:xfrm>
            <a:off x="5139697" y="3159621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5-Point Star 7"/>
          <p:cNvSpPr/>
          <p:nvPr/>
        </p:nvSpPr>
        <p:spPr>
          <a:xfrm>
            <a:off x="5972454" y="2992448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5-Point Star 8"/>
          <p:cNvSpPr/>
          <p:nvPr/>
        </p:nvSpPr>
        <p:spPr>
          <a:xfrm>
            <a:off x="4758697" y="4055316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5-Point Star 9"/>
          <p:cNvSpPr/>
          <p:nvPr/>
        </p:nvSpPr>
        <p:spPr>
          <a:xfrm>
            <a:off x="5814611" y="3840962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5-Point Star 10"/>
          <p:cNvSpPr/>
          <p:nvPr/>
        </p:nvSpPr>
        <p:spPr>
          <a:xfrm>
            <a:off x="5814611" y="4569176"/>
            <a:ext cx="381000" cy="38100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Down Arrow 6"/>
          <p:cNvSpPr/>
          <p:nvPr/>
        </p:nvSpPr>
        <p:spPr>
          <a:xfrm rot="17291801">
            <a:off x="3258509" y="2868833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Down Arrow 12"/>
          <p:cNvSpPr/>
          <p:nvPr/>
        </p:nvSpPr>
        <p:spPr>
          <a:xfrm rot="15063444">
            <a:off x="3278409" y="4157845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Down Arrow 13"/>
          <p:cNvSpPr/>
          <p:nvPr/>
        </p:nvSpPr>
        <p:spPr>
          <a:xfrm rot="13122955">
            <a:off x="3900720" y="5269900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Down Arrow 14"/>
          <p:cNvSpPr/>
          <p:nvPr/>
        </p:nvSpPr>
        <p:spPr>
          <a:xfrm rot="11017653">
            <a:off x="5473501" y="5778082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Down Arrow 16"/>
          <p:cNvSpPr/>
          <p:nvPr/>
        </p:nvSpPr>
        <p:spPr>
          <a:xfrm rot="8484208">
            <a:off x="6897740" y="5532837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 rot="7035979">
            <a:off x="7657529" y="4746068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Down Arrow 18"/>
          <p:cNvSpPr/>
          <p:nvPr/>
        </p:nvSpPr>
        <p:spPr>
          <a:xfrm rot="5400000">
            <a:off x="7940145" y="3601177"/>
            <a:ext cx="598714" cy="82266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Donut 11"/>
          <p:cNvSpPr/>
          <p:nvPr/>
        </p:nvSpPr>
        <p:spPr>
          <a:xfrm>
            <a:off x="4072897" y="2245222"/>
            <a:ext cx="3505200" cy="3336195"/>
          </a:xfrm>
          <a:prstGeom prst="donut">
            <a:avLst>
              <a:gd name="adj" fmla="val 909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4325469" y="2473821"/>
            <a:ext cx="2947829" cy="2914650"/>
          </a:xfrm>
          <a:prstGeom prst="donut">
            <a:avLst>
              <a:gd name="adj" fmla="val 909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4606297" y="2702421"/>
            <a:ext cx="2438400" cy="2440108"/>
          </a:xfrm>
          <a:prstGeom prst="donut">
            <a:avLst>
              <a:gd name="adj" fmla="val 909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1737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26626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12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img.medicalexpo.com/images_me/photo-g/large-volume-laboratory-heating-mantle-80796-3445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127" y="1395639"/>
            <a:ext cx="1594656" cy="159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54434" y="1247666"/>
            <a:ext cx="9794841" cy="5388949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Thermal heating in batch: limitations:</a:t>
            </a:r>
          </a:p>
          <a:p>
            <a:pPr lvl="1" indent="-274320">
              <a:lnSpc>
                <a:spcPct val="114000"/>
              </a:lnSpc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Solvent needs to be heated to heat the molecule: it’s a loss of energy</a:t>
            </a:r>
          </a:p>
          <a:p>
            <a:pPr marL="366713" lvl="1" indent="0">
              <a:lnSpc>
                <a:spcPct val="114000"/>
              </a:lnSpc>
              <a:spcBef>
                <a:spcPts val="0"/>
              </a:spcBef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lnSpc>
                <a:spcPct val="114000"/>
              </a:lnSpc>
              <a:spcBef>
                <a:spcPts val="0"/>
              </a:spcBef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lnSpc>
                <a:spcPct val="114000"/>
              </a:lnSpc>
              <a:spcBef>
                <a:spcPts val="0"/>
              </a:spcBef>
              <a:buClr>
                <a:srgbClr val="7FD13B"/>
              </a:buClr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lvl="1" indent="-274320">
              <a:lnSpc>
                <a:spcPct val="114000"/>
              </a:lnSpc>
              <a:spcBef>
                <a:spcPts val="0"/>
              </a:spcBef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Homogeneity issues: there is a gradient of temperatures in the batch</a:t>
            </a:r>
          </a:p>
          <a:p>
            <a:pPr lvl="1">
              <a:lnSpc>
                <a:spcPct val="114000"/>
              </a:lnSpc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marL="366713" lvl="1" indent="0">
              <a:lnSpc>
                <a:spcPct val="114000"/>
              </a:lnSpc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 indent="-274320">
              <a:lnSpc>
                <a:spcPct val="114000"/>
              </a:lnSpc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Heating of products after reaction… potential degradation</a:t>
            </a:r>
            <a:endParaRPr lang="en-CA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334774" y="2346960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5477774" y="2643344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4680118" y="2536905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4850348" y="2788365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4549790" y="2814717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263782" y="2308305"/>
            <a:ext cx="890392" cy="838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6522862" y="2463744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6799196" y="2654244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6444292" y="2741556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329542" y="3892296"/>
            <a:ext cx="890392" cy="8382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590800" y="5508856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2867134" y="5698801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3143468" y="5889301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2788564" y="5976613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664343" y="5794051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380894" y="5508856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4657228" y="5698801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5-Point Star 39"/>
          <p:cNvSpPr/>
          <p:nvPr/>
        </p:nvSpPr>
        <p:spPr>
          <a:xfrm>
            <a:off x="4933562" y="5889301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5-Point Star 40"/>
          <p:cNvSpPr/>
          <p:nvPr/>
        </p:nvSpPr>
        <p:spPr>
          <a:xfrm>
            <a:off x="4578658" y="5976613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082514" y="5501640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5-Point Star 42"/>
          <p:cNvSpPr/>
          <p:nvPr/>
        </p:nvSpPr>
        <p:spPr>
          <a:xfrm>
            <a:off x="6358848" y="5691585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/>
          <p:cNvSpPr/>
          <p:nvPr/>
        </p:nvSpPr>
        <p:spPr>
          <a:xfrm>
            <a:off x="6635182" y="5882085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/>
          <p:cNvSpPr/>
          <p:nvPr/>
        </p:nvSpPr>
        <p:spPr>
          <a:xfrm>
            <a:off x="6280278" y="5969397"/>
            <a:ext cx="228600" cy="1905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7156057" y="5786835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872608" y="5501640"/>
            <a:ext cx="890392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5-Point Star 47"/>
          <p:cNvSpPr/>
          <p:nvPr/>
        </p:nvSpPr>
        <p:spPr>
          <a:xfrm>
            <a:off x="8148942" y="5691585"/>
            <a:ext cx="228600" cy="19050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5-Point Star 48"/>
          <p:cNvSpPr/>
          <p:nvPr/>
        </p:nvSpPr>
        <p:spPr>
          <a:xfrm>
            <a:off x="8425276" y="5882085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5-Point Star 49"/>
          <p:cNvSpPr/>
          <p:nvPr/>
        </p:nvSpPr>
        <p:spPr>
          <a:xfrm>
            <a:off x="8070372" y="5969397"/>
            <a:ext cx="228600" cy="1905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5486400" y="5806440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072957" y="5246886"/>
            <a:ext cx="168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reacted</a:t>
            </a:r>
          </a:p>
        </p:txBody>
      </p:sp>
      <p:cxnSp>
        <p:nvCxnSpPr>
          <p:cNvPr id="53" name="Straight Arrow Connector 52"/>
          <p:cNvCxnSpPr>
            <a:cxnSpLocks/>
          </p:cNvCxnSpPr>
          <p:nvPr/>
        </p:nvCxnSpPr>
        <p:spPr>
          <a:xfrm flipH="1">
            <a:off x="4933562" y="5546957"/>
            <a:ext cx="449580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621241" y="5234385"/>
            <a:ext cx="1683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degraded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 flipH="1">
            <a:off x="8425276" y="5564936"/>
            <a:ext cx="506150" cy="221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326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1738217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2268" y="1245972"/>
            <a:ext cx="10196423" cy="5059680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34000"/>
              </a:lnSpc>
            </a:pPr>
            <a:r>
              <a:rPr lang="en-US" dirty="0"/>
              <a:t>Thermal heating in batch: limitations:</a:t>
            </a:r>
          </a:p>
          <a:p>
            <a:pPr lvl="1">
              <a:lnSpc>
                <a:spcPct val="134000"/>
              </a:lnSpc>
              <a:buClr>
                <a:srgbClr val="7FD13B"/>
              </a:buClr>
            </a:pPr>
            <a:r>
              <a:rPr lang="en-US" sz="2200" dirty="0">
                <a:solidFill>
                  <a:prstClr val="black"/>
                </a:solidFill>
              </a:rPr>
              <a:t>Solvent needs to be heated to heat the molecule: it’s a loss of energy</a:t>
            </a:r>
          </a:p>
          <a:p>
            <a:pPr lvl="1">
              <a:lnSpc>
                <a:spcPct val="114000"/>
              </a:lnSpc>
              <a:buClr>
                <a:srgbClr val="7FD13B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buClr>
                <a:srgbClr val="7FD13B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spcAft>
                <a:spcPts val="600"/>
              </a:spcAft>
              <a:buClr>
                <a:srgbClr val="7FD13B"/>
              </a:buClr>
            </a:pPr>
            <a:endParaRPr lang="en-US" sz="2200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spcBef>
                <a:spcPts val="1200"/>
              </a:spcBef>
              <a:buFont typeface="Symbol" panose="05050102010706020507" pitchFamily="18" charset="2"/>
              <a:buChar char="Þ"/>
            </a:pPr>
            <a:r>
              <a:rPr lang="en-CA" sz="2200" dirty="0">
                <a:solidFill>
                  <a:srgbClr val="00B050"/>
                </a:solidFill>
              </a:rPr>
              <a:t> </a:t>
            </a:r>
            <a:r>
              <a:rPr lang="en-CA" sz="2200" b="1" dirty="0">
                <a:solidFill>
                  <a:srgbClr val="00B050"/>
                </a:solidFill>
              </a:rPr>
              <a:t>Green Solution #1:</a:t>
            </a:r>
            <a:r>
              <a:rPr lang="en-CA" sz="2200" dirty="0">
                <a:solidFill>
                  <a:srgbClr val="00B050"/>
                </a:solidFill>
              </a:rPr>
              <a:t> </a:t>
            </a:r>
            <a:r>
              <a:rPr lang="en-US" altLang="en-US" sz="2200" dirty="0"/>
              <a:t>Use a liquid reagent as the solvent.</a:t>
            </a:r>
          </a:p>
          <a:p>
            <a:pPr lvl="1">
              <a:lnSpc>
                <a:spcPct val="114000"/>
              </a:lnSpc>
              <a:spcBef>
                <a:spcPts val="1200"/>
              </a:spcBef>
              <a:buFont typeface="Symbol" panose="05050102010706020507" pitchFamily="18" charset="2"/>
              <a:buChar char="Þ"/>
            </a:pPr>
            <a:endParaRPr lang="en-US" altLang="en-US" sz="2200" dirty="0"/>
          </a:p>
          <a:p>
            <a:pPr lvl="1">
              <a:lnSpc>
                <a:spcPct val="114000"/>
              </a:lnSpc>
              <a:spcBef>
                <a:spcPts val="1200"/>
              </a:spcBef>
              <a:buFont typeface="Symbol" panose="05050102010706020507" pitchFamily="18" charset="2"/>
              <a:buChar char="Þ"/>
            </a:pPr>
            <a:endParaRPr lang="en-US" altLang="en-US" dirty="0"/>
          </a:p>
          <a:p>
            <a:pPr marL="457200" lvl="1" indent="0">
              <a:lnSpc>
                <a:spcPct val="114000"/>
              </a:lnSpc>
              <a:spcBef>
                <a:spcPts val="1200"/>
              </a:spcBef>
              <a:buNone/>
            </a:pPr>
            <a:endParaRPr lang="en-US" altLang="en-US" dirty="0"/>
          </a:p>
        </p:txBody>
      </p:sp>
      <p:sp>
        <p:nvSpPr>
          <p:cNvPr id="20" name="Right Arrow 19"/>
          <p:cNvSpPr/>
          <p:nvPr/>
        </p:nvSpPr>
        <p:spPr>
          <a:xfrm>
            <a:off x="5786460" y="2769315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F5060E-A759-4E2B-8B57-FDA9DAE8C93E}"/>
              </a:ext>
            </a:extLst>
          </p:cNvPr>
          <p:cNvGrpSpPr/>
          <p:nvPr/>
        </p:nvGrpSpPr>
        <p:grpSpPr>
          <a:xfrm>
            <a:off x="4343400" y="2484120"/>
            <a:ext cx="890392" cy="838200"/>
            <a:chOff x="5715000" y="2514600"/>
            <a:chExt cx="890392" cy="838200"/>
          </a:xfrm>
        </p:grpSpPr>
        <p:sp>
          <p:nvSpPr>
            <p:cNvPr id="16" name="Oval 15"/>
            <p:cNvSpPr/>
            <p:nvPr/>
          </p:nvSpPr>
          <p:spPr>
            <a:xfrm>
              <a:off x="5715000" y="2514600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5991334" y="2704545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6267668" y="2895045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5912764" y="2982357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2753AC-8834-4389-951A-6589D640FA98}"/>
              </a:ext>
            </a:extLst>
          </p:cNvPr>
          <p:cNvGrpSpPr/>
          <p:nvPr/>
        </p:nvGrpSpPr>
        <p:grpSpPr>
          <a:xfrm>
            <a:off x="6821048" y="2506425"/>
            <a:ext cx="890392" cy="838200"/>
            <a:chOff x="7644008" y="2475945"/>
            <a:chExt cx="890392" cy="838200"/>
          </a:xfrm>
        </p:grpSpPr>
        <p:sp>
          <p:nvSpPr>
            <p:cNvPr id="28" name="Oval 27"/>
            <p:cNvSpPr/>
            <p:nvPr/>
          </p:nvSpPr>
          <p:spPr>
            <a:xfrm>
              <a:off x="7644008" y="2475945"/>
              <a:ext cx="890392" cy="838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7905102" y="2635410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8181436" y="2825910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7826532" y="2913222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1737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CD13B4B-7B14-3D49-9A97-CB94ED1A4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355849"/>
              </p:ext>
            </p:extLst>
          </p:nvPr>
        </p:nvGraphicFramePr>
        <p:xfrm>
          <a:off x="2606520" y="4551989"/>
          <a:ext cx="7421400" cy="1405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0640">
                  <a:extLst>
                    <a:ext uri="{9D8B030D-6E8A-4147-A177-3AD203B41FA5}">
                      <a16:colId xmlns:a16="http://schemas.microsoft.com/office/drawing/2014/main" val="3763503373"/>
                    </a:ext>
                  </a:extLst>
                </a:gridCol>
                <a:gridCol w="3960760">
                  <a:extLst>
                    <a:ext uri="{9D8B030D-6E8A-4147-A177-3AD203B41FA5}">
                      <a16:colId xmlns:a16="http://schemas.microsoft.com/office/drawing/2014/main" val="2177340587"/>
                    </a:ext>
                  </a:extLst>
                </a:gridCol>
              </a:tblGrid>
              <a:tr h="468584">
                <a:tc>
                  <a:txBody>
                    <a:bodyPr/>
                    <a:lstStyle/>
                    <a:p>
                      <a:r>
                        <a:rPr lang="en-US" sz="2000" dirty="0"/>
                        <a:t>Advantage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Disadvantage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433649"/>
                  </a:ext>
                </a:extLst>
              </a:tr>
              <a:tr h="468584">
                <a:tc>
                  <a:txBody>
                    <a:bodyPr/>
                    <a:lstStyle/>
                    <a:p>
                      <a:r>
                        <a:rPr lang="en-US" sz="2000" dirty="0"/>
                        <a:t>No solvent heating/distilling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Mass transfer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06557"/>
                  </a:ext>
                </a:extLst>
              </a:tr>
              <a:tr h="468584">
                <a:tc>
                  <a:txBody>
                    <a:bodyPr/>
                    <a:lstStyle/>
                    <a:p>
                      <a:r>
                        <a:rPr lang="en-US" sz="2000" dirty="0"/>
                        <a:t>Easy</a:t>
                      </a:r>
                      <a:r>
                        <a:rPr lang="en-US" sz="2000" baseline="0" dirty="0"/>
                        <a:t> separation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Poor temperature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137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970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52268" y="1295400"/>
            <a:ext cx="10196423" cy="5059680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>
              <a:lnSpc>
                <a:spcPct val="134000"/>
              </a:lnSpc>
            </a:pPr>
            <a:r>
              <a:rPr lang="en-US" sz="3000" dirty="0"/>
              <a:t>Thermal heating in batch: limitations:</a:t>
            </a:r>
          </a:p>
          <a:p>
            <a:pPr lvl="1">
              <a:lnSpc>
                <a:spcPct val="134000"/>
              </a:lnSpc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Solvent needs to be heated to heat the molecule: it’s a loss of energy</a:t>
            </a:r>
          </a:p>
          <a:p>
            <a:pPr lvl="1">
              <a:lnSpc>
                <a:spcPct val="114000"/>
              </a:lnSpc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spcAft>
                <a:spcPts val="600"/>
              </a:spcAft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lnSpc>
                <a:spcPct val="114000"/>
              </a:lnSpc>
              <a:spcBef>
                <a:spcPts val="1200"/>
              </a:spcBef>
              <a:buFont typeface="Symbol" panose="05050102010706020507" pitchFamily="18" charset="2"/>
              <a:buChar char="Þ"/>
            </a:pPr>
            <a:r>
              <a:rPr lang="en-CA" dirty="0">
                <a:solidFill>
                  <a:srgbClr val="00B050"/>
                </a:solidFill>
              </a:rPr>
              <a:t> </a:t>
            </a:r>
            <a:r>
              <a:rPr lang="en-CA" b="1" dirty="0">
                <a:solidFill>
                  <a:srgbClr val="00B050"/>
                </a:solidFill>
              </a:rPr>
              <a:t>Green Solution #2:</a:t>
            </a:r>
            <a:r>
              <a:rPr lang="en-CA" dirty="0">
                <a:solidFill>
                  <a:srgbClr val="00B050"/>
                </a:solidFill>
              </a:rPr>
              <a:t> </a:t>
            </a:r>
            <a:r>
              <a:rPr lang="en-US" altLang="en-US" dirty="0"/>
              <a:t>Ways to direct energy better towards the reaction and    </a:t>
            </a:r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altLang="en-US" dirty="0"/>
              <a:t>			only the reaction.</a:t>
            </a:r>
          </a:p>
          <a:p>
            <a:pPr marL="1554480" lvl="2" indent="-365760">
              <a:lnSpc>
                <a:spcPct val="114000"/>
              </a:lnSpc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en-US" dirty="0"/>
              <a:t> Microwaves (heats up only polar molecules)</a:t>
            </a:r>
          </a:p>
          <a:p>
            <a:pPr marL="1554480" lvl="2" indent="-365760">
              <a:lnSpc>
                <a:spcPct val="114000"/>
              </a:lnSpc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en-US" dirty="0"/>
              <a:t> </a:t>
            </a:r>
            <a:r>
              <a:rPr lang="en-US" altLang="en-US" dirty="0" err="1"/>
              <a:t>Sonochemistry</a:t>
            </a:r>
            <a:r>
              <a:rPr lang="en-US" altLang="en-US" dirty="0"/>
              <a:t> (localized bursts of energy)</a:t>
            </a:r>
          </a:p>
          <a:p>
            <a:pPr marL="1554480" lvl="2" indent="-365760">
              <a:lnSpc>
                <a:spcPct val="114000"/>
              </a:lnSpc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en-US" dirty="0"/>
              <a:t> Electrochemistry (electronic activation)</a:t>
            </a:r>
          </a:p>
          <a:p>
            <a:pPr marL="1554480" lvl="2" indent="-365760">
              <a:lnSpc>
                <a:spcPct val="114000"/>
              </a:lnSpc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en-US" dirty="0"/>
              <a:t> Photochemistry (photonic activation)</a:t>
            </a:r>
          </a:p>
          <a:p>
            <a:pPr marL="1554480" lvl="2" indent="-365760">
              <a:lnSpc>
                <a:spcPct val="114000"/>
              </a:lnSpc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en-US" altLang="en-US" dirty="0"/>
              <a:t> Mechanochemistry (to reaction solids together: no solvent heating)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786460" y="2769315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F5060E-A759-4E2B-8B57-FDA9DAE8C93E}"/>
              </a:ext>
            </a:extLst>
          </p:cNvPr>
          <p:cNvGrpSpPr/>
          <p:nvPr/>
        </p:nvGrpSpPr>
        <p:grpSpPr>
          <a:xfrm>
            <a:off x="4343400" y="2484120"/>
            <a:ext cx="890392" cy="838200"/>
            <a:chOff x="5715000" y="2514600"/>
            <a:chExt cx="890392" cy="838200"/>
          </a:xfrm>
        </p:grpSpPr>
        <p:sp>
          <p:nvSpPr>
            <p:cNvPr id="16" name="Oval 15"/>
            <p:cNvSpPr/>
            <p:nvPr/>
          </p:nvSpPr>
          <p:spPr>
            <a:xfrm>
              <a:off x="5715000" y="2514600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5991334" y="2704545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6267668" y="2895045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5912764" y="2982357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2753AC-8834-4389-951A-6589D640FA98}"/>
              </a:ext>
            </a:extLst>
          </p:cNvPr>
          <p:cNvGrpSpPr/>
          <p:nvPr/>
        </p:nvGrpSpPr>
        <p:grpSpPr>
          <a:xfrm>
            <a:off x="6821048" y="2506425"/>
            <a:ext cx="890392" cy="838200"/>
            <a:chOff x="7644008" y="2475945"/>
            <a:chExt cx="890392" cy="838200"/>
          </a:xfrm>
        </p:grpSpPr>
        <p:sp>
          <p:nvSpPr>
            <p:cNvPr id="28" name="Oval 27"/>
            <p:cNvSpPr/>
            <p:nvPr/>
          </p:nvSpPr>
          <p:spPr>
            <a:xfrm>
              <a:off x="7644008" y="2475945"/>
              <a:ext cx="890392" cy="8382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7905102" y="2635410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8181436" y="2825910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7826532" y="2913222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1737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3823418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79231" y="1390291"/>
            <a:ext cx="9821815" cy="4964789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dirty="0"/>
              <a:t>Thermal heating in batch: limitations:</a:t>
            </a:r>
          </a:p>
          <a:p>
            <a:pPr lvl="1"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Homogeneity issues:</a:t>
            </a:r>
          </a:p>
          <a:p>
            <a:pPr marL="366713" lvl="1" indent="0">
              <a:buClr>
                <a:srgbClr val="7FD13B"/>
              </a:buClr>
              <a:buNone/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r>
              <a:rPr lang="en-US" dirty="0">
                <a:solidFill>
                  <a:prstClr val="black"/>
                </a:solidFill>
              </a:rPr>
              <a:t>Degradation issues:</a:t>
            </a: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</a:pPr>
            <a:endParaRPr lang="en-US" dirty="0">
              <a:solidFill>
                <a:prstClr val="black"/>
              </a:solidFill>
            </a:endParaRPr>
          </a:p>
          <a:p>
            <a:pPr lvl="1">
              <a:buClr>
                <a:srgbClr val="7FD13B"/>
              </a:buClr>
              <a:buFont typeface="Symbol" panose="05050102010706020507" pitchFamily="18" charset="2"/>
              <a:buChar char="Þ"/>
            </a:pPr>
            <a:r>
              <a:rPr lang="en-CA" dirty="0">
                <a:solidFill>
                  <a:srgbClr val="00B050"/>
                </a:solidFill>
              </a:rPr>
              <a:t> </a:t>
            </a:r>
            <a:r>
              <a:rPr lang="en-CA" b="1" dirty="0">
                <a:solidFill>
                  <a:srgbClr val="00B050"/>
                </a:solidFill>
              </a:rPr>
              <a:t>Green Solution:</a:t>
            </a:r>
            <a:r>
              <a:rPr lang="en-CA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Flow chemistry</a:t>
            </a:r>
          </a:p>
          <a:p>
            <a:pPr lvl="2">
              <a:buClr>
                <a:srgbClr val="7FD13B"/>
              </a:buClr>
              <a:buFont typeface="Symbol" panose="05050102010706020507" pitchFamily="18" charset="2"/>
              <a:buChar char="Þ"/>
            </a:pPr>
            <a:r>
              <a:rPr lang="en-US" sz="2100" dirty="0">
                <a:solidFill>
                  <a:prstClr val="black"/>
                </a:solidFill>
              </a:rPr>
              <a:t> The reaction can be heated only on a small volume (homogeneous)</a:t>
            </a:r>
          </a:p>
          <a:p>
            <a:pPr lvl="2">
              <a:buClr>
                <a:srgbClr val="7FD13B"/>
              </a:buClr>
              <a:buFont typeface="Symbol" panose="05050102010706020507" pitchFamily="18" charset="2"/>
              <a:buChar char="Þ"/>
            </a:pPr>
            <a:r>
              <a:rPr lang="en-US" sz="2100" dirty="0">
                <a:solidFill>
                  <a:prstClr val="black"/>
                </a:solidFill>
              </a:rPr>
              <a:t> The reaction can be heated only when needed and reacted products don’t </a:t>
            </a:r>
          </a:p>
          <a:p>
            <a:pPr marL="914400" lvl="2" indent="0">
              <a:buClr>
                <a:srgbClr val="7FD13B"/>
              </a:buClr>
              <a:buNone/>
            </a:pPr>
            <a:r>
              <a:rPr lang="en-US" sz="2100" dirty="0">
                <a:solidFill>
                  <a:prstClr val="black"/>
                </a:solidFill>
              </a:rPr>
              <a:t>      need to be overheated</a:t>
            </a:r>
            <a:endParaRPr lang="en-CA" dirty="0">
              <a:solidFill>
                <a:prstClr val="black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777108" y="1989538"/>
            <a:ext cx="890392" cy="838200"/>
          </a:xfrm>
          <a:prstGeom prst="ellipse">
            <a:avLst/>
          </a:prstGeom>
          <a:gradFill flip="none" rotWithShape="1">
            <a:gsLst>
              <a:gs pos="100000">
                <a:schemeClr val="accent2">
                  <a:lumMod val="75000"/>
                </a:schemeClr>
              </a:gs>
              <a:gs pos="5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1BE66E-F2FC-4920-A02A-CF742BEB81DC}"/>
              </a:ext>
            </a:extLst>
          </p:cNvPr>
          <p:cNvGrpSpPr/>
          <p:nvPr/>
        </p:nvGrpSpPr>
        <p:grpSpPr>
          <a:xfrm>
            <a:off x="3194649" y="3665518"/>
            <a:ext cx="890392" cy="838200"/>
            <a:chOff x="3194649" y="3802678"/>
            <a:chExt cx="890392" cy="838200"/>
          </a:xfrm>
        </p:grpSpPr>
        <p:sp>
          <p:nvSpPr>
            <p:cNvPr id="33" name="Oval 32"/>
            <p:cNvSpPr/>
            <p:nvPr/>
          </p:nvSpPr>
          <p:spPr>
            <a:xfrm>
              <a:off x="3194649" y="3802678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3470983" y="3992623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3747317" y="4183123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3392413" y="4270435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ight Arrow 36"/>
          <p:cNvSpPr/>
          <p:nvPr/>
        </p:nvSpPr>
        <p:spPr>
          <a:xfrm>
            <a:off x="4268192" y="3950713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D14CEA-B56C-4D2F-9784-7C05CF6F2AC5}"/>
              </a:ext>
            </a:extLst>
          </p:cNvPr>
          <p:cNvGrpSpPr/>
          <p:nvPr/>
        </p:nvGrpSpPr>
        <p:grpSpPr>
          <a:xfrm>
            <a:off x="4984743" y="3665518"/>
            <a:ext cx="890392" cy="838200"/>
            <a:chOff x="4984743" y="3802678"/>
            <a:chExt cx="890392" cy="838200"/>
          </a:xfrm>
        </p:grpSpPr>
        <p:sp>
          <p:nvSpPr>
            <p:cNvPr id="38" name="Oval 37"/>
            <p:cNvSpPr/>
            <p:nvPr/>
          </p:nvSpPr>
          <p:spPr>
            <a:xfrm>
              <a:off x="4984743" y="3802678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5261077" y="3992623"/>
              <a:ext cx="228600" cy="190500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5-Point Star 39"/>
            <p:cNvSpPr/>
            <p:nvPr/>
          </p:nvSpPr>
          <p:spPr>
            <a:xfrm>
              <a:off x="5537411" y="4183123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5-Point Star 40"/>
            <p:cNvSpPr/>
            <p:nvPr/>
          </p:nvSpPr>
          <p:spPr>
            <a:xfrm>
              <a:off x="5182507" y="4270435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2AA6D5-B12C-4A94-B77F-1E204BC8F505}"/>
              </a:ext>
            </a:extLst>
          </p:cNvPr>
          <p:cNvGrpSpPr/>
          <p:nvPr/>
        </p:nvGrpSpPr>
        <p:grpSpPr>
          <a:xfrm>
            <a:off x="6686363" y="3658302"/>
            <a:ext cx="890392" cy="838200"/>
            <a:chOff x="6686363" y="3795462"/>
            <a:chExt cx="890392" cy="838200"/>
          </a:xfrm>
        </p:grpSpPr>
        <p:sp>
          <p:nvSpPr>
            <p:cNvPr id="42" name="Oval 41"/>
            <p:cNvSpPr/>
            <p:nvPr/>
          </p:nvSpPr>
          <p:spPr>
            <a:xfrm>
              <a:off x="6686363" y="3795462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5-Point Star 42"/>
            <p:cNvSpPr/>
            <p:nvPr/>
          </p:nvSpPr>
          <p:spPr>
            <a:xfrm>
              <a:off x="6962697" y="3985407"/>
              <a:ext cx="228600" cy="190500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5-Point Star 43"/>
            <p:cNvSpPr/>
            <p:nvPr/>
          </p:nvSpPr>
          <p:spPr>
            <a:xfrm>
              <a:off x="7239031" y="4175907"/>
              <a:ext cx="228600" cy="190500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5-Point Star 44"/>
            <p:cNvSpPr/>
            <p:nvPr/>
          </p:nvSpPr>
          <p:spPr>
            <a:xfrm>
              <a:off x="6884127" y="4263219"/>
              <a:ext cx="228600" cy="190500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ight Arrow 45"/>
          <p:cNvSpPr/>
          <p:nvPr/>
        </p:nvSpPr>
        <p:spPr>
          <a:xfrm>
            <a:off x="7759906" y="3943497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755F6B-8741-40EF-A8BE-56C544C07619}"/>
              </a:ext>
            </a:extLst>
          </p:cNvPr>
          <p:cNvGrpSpPr/>
          <p:nvPr/>
        </p:nvGrpSpPr>
        <p:grpSpPr>
          <a:xfrm>
            <a:off x="8476457" y="3658302"/>
            <a:ext cx="890392" cy="838200"/>
            <a:chOff x="8476457" y="3795462"/>
            <a:chExt cx="890392" cy="838200"/>
          </a:xfrm>
        </p:grpSpPr>
        <p:sp>
          <p:nvSpPr>
            <p:cNvPr id="47" name="Oval 46"/>
            <p:cNvSpPr/>
            <p:nvPr/>
          </p:nvSpPr>
          <p:spPr>
            <a:xfrm>
              <a:off x="8476457" y="3795462"/>
              <a:ext cx="890392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5-Point Star 47"/>
            <p:cNvSpPr/>
            <p:nvPr/>
          </p:nvSpPr>
          <p:spPr>
            <a:xfrm>
              <a:off x="8752791" y="3985407"/>
              <a:ext cx="228600" cy="190500"/>
            </a:xfrm>
            <a:prstGeom prst="star5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5-Point Star 48"/>
            <p:cNvSpPr/>
            <p:nvPr/>
          </p:nvSpPr>
          <p:spPr>
            <a:xfrm>
              <a:off x="9029125" y="4175907"/>
              <a:ext cx="228600" cy="190500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5-Point Star 49"/>
            <p:cNvSpPr/>
            <p:nvPr/>
          </p:nvSpPr>
          <p:spPr>
            <a:xfrm>
              <a:off x="8674221" y="4263219"/>
              <a:ext cx="228600" cy="190500"/>
            </a:xfrm>
            <a:prstGeom prst="star5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ight Arrow 50"/>
          <p:cNvSpPr/>
          <p:nvPr/>
        </p:nvSpPr>
        <p:spPr>
          <a:xfrm>
            <a:off x="6090249" y="3963102"/>
            <a:ext cx="533400" cy="3132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875135" y="3121461"/>
            <a:ext cx="1683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reacted</a:t>
            </a:r>
          </a:p>
        </p:txBody>
      </p:sp>
      <p:cxnSp>
        <p:nvCxnSpPr>
          <p:cNvPr id="53" name="Straight Arrow Connector 52"/>
          <p:cNvCxnSpPr>
            <a:cxnSpLocks/>
          </p:cNvCxnSpPr>
          <p:nvPr/>
        </p:nvCxnSpPr>
        <p:spPr>
          <a:xfrm flipH="1">
            <a:off x="5537411" y="3345332"/>
            <a:ext cx="312630" cy="330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363622" y="3139152"/>
            <a:ext cx="1683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degraded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 flipH="1">
            <a:off x="9062193" y="3363023"/>
            <a:ext cx="276334" cy="312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334450" y="232611"/>
            <a:ext cx="7523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reaction</a:t>
            </a:r>
          </a:p>
        </p:txBody>
      </p:sp>
    </p:spTree>
    <p:extLst>
      <p:ext uri="{BB962C8B-B14F-4D97-AF65-F5344CB8AC3E}">
        <p14:creationId xmlns:p14="http://schemas.microsoft.com/office/powerpoint/2010/main" val="619192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6" name="Picture 6" descr="ran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324" y="1148721"/>
            <a:ext cx="5776596" cy="33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672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112520" y="1325880"/>
            <a:ext cx="10058400" cy="4953000"/>
          </a:xfrm>
          <a:noFill/>
          <a:ln/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altLang="en-US" sz="3000" dirty="0"/>
              <a:t>Principle of microwaves 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/>
          </a:p>
          <a:p>
            <a:pPr marL="365760" lvl="1" indent="-27432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Microwaves reactors (and oven) have a fixed frequency at 2.45 GHz (to avoid interferences with telecommunications and cell phones)</a:t>
            </a:r>
          </a:p>
          <a:p>
            <a:pPr marL="365760" lvl="1" indent="-27432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This correspond to a time scale of 10</a:t>
            </a:r>
            <a:r>
              <a:rPr lang="en-US" altLang="en-US" sz="2000" baseline="30000" dirty="0"/>
              <a:t>-12</a:t>
            </a:r>
            <a:r>
              <a:rPr lang="en-US" altLang="en-US" sz="2000" dirty="0"/>
              <a:t> s, which is the time it takes for a molecule to rotate </a:t>
            </a:r>
          </a:p>
          <a:p>
            <a:pPr marL="365760" lvl="1" indent="-27432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Microwaves do not have enough energy to break a bond or to make a molecule vibrate: It is even lower than Brownian motion energy</a:t>
            </a:r>
            <a:endParaRPr lang="en-US" altLang="en-US" sz="2400" dirty="0"/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sp>
        <p:nvSpPr>
          <p:cNvPr id="3" name="Rectangle 2"/>
          <p:cNvSpPr/>
          <p:nvPr/>
        </p:nvSpPr>
        <p:spPr>
          <a:xfrm>
            <a:off x="7848599" y="1526058"/>
            <a:ext cx="566317" cy="5082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8077200" y="1983258"/>
            <a:ext cx="0" cy="835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924800" y="2031956"/>
            <a:ext cx="755090" cy="27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  <a:r>
              <a:rPr lang="en-US" sz="1200" baseline="30000" dirty="0"/>
              <a:t>-2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96D529-892A-473A-A882-1A036C776814}"/>
              </a:ext>
            </a:extLst>
          </p:cNvPr>
          <p:cNvSpPr/>
          <p:nvPr/>
        </p:nvSpPr>
        <p:spPr>
          <a:xfrm>
            <a:off x="1524000" y="6535530"/>
            <a:ext cx="81295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Practical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Microwave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Synthesis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for Organic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Chemists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: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Strategies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Instruments, and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Protocols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Green Chem.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2004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6 , 128–141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766591" y="232611"/>
            <a:ext cx="2658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</a:t>
            </a:r>
          </a:p>
        </p:txBody>
      </p:sp>
    </p:spTree>
    <p:extLst>
      <p:ext uri="{BB962C8B-B14F-4D97-AF65-F5344CB8AC3E}">
        <p14:creationId xmlns:p14="http://schemas.microsoft.com/office/powerpoint/2010/main" val="38811346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392456" y="1766824"/>
            <a:ext cx="5968109" cy="3396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Role of energy in a chemical process</a:t>
            </a:r>
          </a:p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Microwaves</a:t>
            </a:r>
          </a:p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Flow chemistry</a:t>
            </a:r>
          </a:p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Photochemistry</a:t>
            </a:r>
          </a:p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Electrochemistry</a:t>
            </a:r>
          </a:p>
          <a:p>
            <a:pPr marL="514350" lvl="0" indent="-514350" defTabSz="457200">
              <a:lnSpc>
                <a:spcPct val="114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 err="1">
                <a:solidFill>
                  <a:prstClr val="black"/>
                </a:solidFill>
              </a:rPr>
              <a:t>Mechanochemistry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326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</p:spTree>
    <p:extLst>
      <p:ext uri="{BB962C8B-B14F-4D97-AF65-F5344CB8AC3E}">
        <p14:creationId xmlns:p14="http://schemas.microsoft.com/office/powerpoint/2010/main" val="1033162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112520" y="1325880"/>
            <a:ext cx="10058400" cy="4953000"/>
          </a:xfrm>
          <a:noFill/>
          <a:ln/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altLang="en-US" sz="3000" dirty="0"/>
              <a:t>Principle of microwaves 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/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endParaRPr lang="en-US" altLang="en-US" sz="2000" dirty="0"/>
          </a:p>
          <a:p>
            <a:pPr marL="365760" lvl="1" indent="-27432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Microwaves reactors (and oven) have a fixed frequency at 2.45 GHz (to avoid interferences with telecommunications and cell phones)</a:t>
            </a:r>
          </a:p>
          <a:p>
            <a:pPr marL="365760" lvl="1" indent="-27432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This correspond to a time scale of 10</a:t>
            </a:r>
            <a:r>
              <a:rPr lang="en-US" altLang="en-US" sz="2000" baseline="30000" dirty="0"/>
              <a:t>-12</a:t>
            </a:r>
            <a:r>
              <a:rPr lang="en-US" altLang="en-US" sz="2000" dirty="0"/>
              <a:t> s, which is the time it takes for a molecule to rotate </a:t>
            </a:r>
          </a:p>
          <a:p>
            <a:pPr marL="365760" lvl="1" indent="-274320">
              <a:lnSpc>
                <a:spcPct val="114000"/>
              </a:lnSpc>
              <a:spcBef>
                <a:spcPts val="0"/>
              </a:spcBef>
            </a:pPr>
            <a:r>
              <a:rPr lang="en-US" altLang="en-US" sz="2000" dirty="0"/>
              <a:t>Microwaves do not have enough energy to break a bond or to make a molecule vibrate: It is even lower than Brownian motion energy</a:t>
            </a:r>
            <a:endParaRPr lang="en-US" altLang="en-US" sz="2400" dirty="0"/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96D529-892A-473A-A882-1A036C776814}"/>
              </a:ext>
            </a:extLst>
          </p:cNvPr>
          <p:cNvSpPr/>
          <p:nvPr/>
        </p:nvSpPr>
        <p:spPr>
          <a:xfrm>
            <a:off x="1524000" y="6535530"/>
            <a:ext cx="81295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Practical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Microwave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Synthesis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 for Organic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Chemists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: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Strategies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Instruments, and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Protocols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i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Green Chem.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</a:t>
            </a: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2004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Corbel" panose="020B0503020204020204"/>
              </a:rPr>
              <a:t>, 6 , 128–141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766591" y="232611"/>
            <a:ext cx="2658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36B9F4-2CC6-A74B-8543-12507CD29918}"/>
              </a:ext>
            </a:extLst>
          </p:cNvPr>
          <p:cNvCxnSpPr/>
          <p:nvPr/>
        </p:nvCxnSpPr>
        <p:spPr>
          <a:xfrm>
            <a:off x="8077200" y="2057400"/>
            <a:ext cx="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">
            <a:extLst>
              <a:ext uri="{FF2B5EF4-FFF2-40B4-BE49-F238E27FC236}">
                <a16:creationId xmlns:a16="http://schemas.microsoft.com/office/drawing/2014/main" id="{CF98AF17-E3DD-6948-B049-8BDB229FF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11" y="1299064"/>
            <a:ext cx="3931286" cy="306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7006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58240" y="1389902"/>
            <a:ext cx="9997440" cy="4604181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dirty="0"/>
              <a:t>Main mechanism for microwave heating: Dipolar polarization mechanism</a:t>
            </a:r>
          </a:p>
          <a:p>
            <a:pPr>
              <a:lnSpc>
                <a:spcPct val="114000"/>
              </a:lnSpc>
            </a:pPr>
            <a:endParaRPr lang="en-US" dirty="0"/>
          </a:p>
        </p:txBody>
      </p:sp>
      <p:pic>
        <p:nvPicPr>
          <p:cNvPr id="5" name="Image 10">
            <a:extLst>
              <a:ext uri="{FF2B5EF4-FFF2-40B4-BE49-F238E27FC236}">
                <a16:creationId xmlns:a16="http://schemas.microsoft.com/office/drawing/2014/main" id="{1A5083A8-C14C-44DD-A16D-96E140583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625" b="50478"/>
          <a:stretch/>
        </p:blipFill>
        <p:spPr>
          <a:xfrm>
            <a:off x="8975528" y="2002033"/>
            <a:ext cx="2232248" cy="1586990"/>
          </a:xfrm>
          <a:prstGeom prst="rect">
            <a:avLst/>
          </a:prstGeom>
        </p:spPr>
      </p:pic>
      <p:sp>
        <p:nvSpPr>
          <p:cNvPr id="6" name="ZoneTexte 7">
            <a:extLst>
              <a:ext uri="{FF2B5EF4-FFF2-40B4-BE49-F238E27FC236}">
                <a16:creationId xmlns:a16="http://schemas.microsoft.com/office/drawing/2014/main" id="{FE157DFA-8429-4C4B-9B13-55C97810BF5D}"/>
              </a:ext>
            </a:extLst>
          </p:cNvPr>
          <p:cNvSpPr txBox="1"/>
          <p:nvPr/>
        </p:nvSpPr>
        <p:spPr>
          <a:xfrm>
            <a:off x="5317928" y="2580467"/>
            <a:ext cx="3657600" cy="77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fr-FR" sz="2000" dirty="0" err="1"/>
              <a:t>Alignment</a:t>
            </a:r>
            <a:r>
              <a:rPr lang="fr-FR" sz="2000" dirty="0"/>
              <a:t> of the </a:t>
            </a:r>
            <a:r>
              <a:rPr lang="fr-FR" sz="2000" dirty="0" err="1"/>
              <a:t>molecule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the </a:t>
            </a:r>
            <a:r>
              <a:rPr lang="fr-FR" sz="2000" dirty="0" err="1"/>
              <a:t>electric</a:t>
            </a:r>
            <a:r>
              <a:rPr lang="fr-FR" sz="2000" dirty="0"/>
              <a:t> </a:t>
            </a:r>
            <a:r>
              <a:rPr lang="fr-FR" sz="2000" dirty="0" err="1"/>
              <a:t>field</a:t>
            </a:r>
            <a:endParaRPr lang="fr-FR" sz="2000" dirty="0"/>
          </a:p>
        </p:txBody>
      </p:sp>
      <p:pic>
        <p:nvPicPr>
          <p:cNvPr id="7" name="Image 11">
            <a:extLst>
              <a:ext uri="{FF2B5EF4-FFF2-40B4-BE49-F238E27FC236}">
                <a16:creationId xmlns:a16="http://schemas.microsoft.com/office/drawing/2014/main" id="{E22403A8-E26F-489A-BB30-AA0A0038F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2" r="1" b="51296"/>
          <a:stretch/>
        </p:blipFill>
        <p:spPr>
          <a:xfrm>
            <a:off x="9272677" y="3480623"/>
            <a:ext cx="2173368" cy="1560755"/>
          </a:xfrm>
          <a:prstGeom prst="rect">
            <a:avLst/>
          </a:prstGeom>
        </p:spPr>
      </p:pic>
      <p:pic>
        <p:nvPicPr>
          <p:cNvPr id="8" name="Image 12">
            <a:extLst>
              <a:ext uri="{FF2B5EF4-FFF2-40B4-BE49-F238E27FC236}">
                <a16:creationId xmlns:a16="http://schemas.microsoft.com/office/drawing/2014/main" id="{9C977114-16C2-4A60-B202-B1DFCF154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84" r="33468" b="51296"/>
          <a:stretch/>
        </p:blipFill>
        <p:spPr>
          <a:xfrm>
            <a:off x="9191552" y="5041378"/>
            <a:ext cx="2016224" cy="156075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FC4C370-1299-41BC-A151-D7000A145356}"/>
              </a:ext>
            </a:extLst>
          </p:cNvPr>
          <p:cNvSpPr txBox="1"/>
          <p:nvPr/>
        </p:nvSpPr>
        <p:spPr>
          <a:xfrm>
            <a:off x="5317928" y="4587705"/>
            <a:ext cx="3657600" cy="11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fr-FR" sz="2000" dirty="0" err="1"/>
              <a:t>Dipole</a:t>
            </a:r>
            <a:r>
              <a:rPr lang="fr-FR" sz="2000" dirty="0"/>
              <a:t> </a:t>
            </a:r>
            <a:r>
              <a:rPr lang="fr-FR" sz="2000" dirty="0" err="1"/>
              <a:t>realigns</a:t>
            </a:r>
            <a:r>
              <a:rPr lang="fr-FR" sz="2000" dirty="0"/>
              <a:t> to the </a:t>
            </a:r>
            <a:r>
              <a:rPr lang="fr-FR" sz="2000" dirty="0" err="1"/>
              <a:t>field</a:t>
            </a:r>
            <a:r>
              <a:rPr lang="fr-FR" sz="2000" dirty="0"/>
              <a:t>, </a:t>
            </a:r>
            <a:r>
              <a:rPr lang="fr-FR" sz="2000" dirty="0" err="1"/>
              <a:t>generating</a:t>
            </a:r>
            <a:r>
              <a:rPr lang="fr-FR" sz="2000" dirty="0"/>
              <a:t> </a:t>
            </a:r>
            <a:r>
              <a:rPr lang="fr-FR" sz="2000" dirty="0" err="1"/>
              <a:t>heat</a:t>
            </a:r>
            <a:r>
              <a:rPr lang="fr-FR" sz="2000" dirty="0"/>
              <a:t> </a:t>
            </a:r>
            <a:r>
              <a:rPr lang="fr-FR" sz="2000" dirty="0" err="1"/>
              <a:t>through</a:t>
            </a:r>
            <a:r>
              <a:rPr lang="fr-FR" sz="2000" dirty="0"/>
              <a:t> </a:t>
            </a:r>
            <a:r>
              <a:rPr lang="fr-FR" sz="2000" dirty="0" err="1"/>
              <a:t>molecular</a:t>
            </a:r>
            <a:r>
              <a:rPr lang="fr-FR" sz="2000" dirty="0"/>
              <a:t> friction/</a:t>
            </a:r>
            <a:r>
              <a:rPr lang="fr-FR" sz="2000" dirty="0" err="1"/>
              <a:t>dielectric</a:t>
            </a:r>
            <a:r>
              <a:rPr lang="fr-FR" sz="2000" dirty="0"/>
              <a:t> </a:t>
            </a:r>
            <a:r>
              <a:rPr lang="fr-FR" sz="2000" dirty="0" err="1"/>
              <a:t>loss</a:t>
            </a:r>
            <a:endParaRPr lang="fr-FR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416864" y="232611"/>
            <a:ext cx="5358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mechanism</a:t>
            </a:r>
          </a:p>
        </p:txBody>
      </p:sp>
    </p:spTree>
    <p:extLst>
      <p:ext uri="{BB962C8B-B14F-4D97-AF65-F5344CB8AC3E}">
        <p14:creationId xmlns:p14="http://schemas.microsoft.com/office/powerpoint/2010/main" val="3436708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7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158240" y="1417320"/>
            <a:ext cx="10043160" cy="4907280"/>
          </a:xfrm>
          <a:noFill/>
          <a:ln/>
        </p:spPr>
        <p:txBody>
          <a:bodyPr>
            <a:normAutofit fontScale="85000" lnSpcReduction="20000"/>
          </a:bodyPr>
          <a:lstStyle/>
          <a:p>
            <a:pPr>
              <a:lnSpc>
                <a:spcPct val="134000"/>
              </a:lnSpc>
            </a:pPr>
            <a:r>
              <a:rPr lang="en-US" sz="3100" dirty="0"/>
              <a:t>Dipolar polarization mechanism</a:t>
            </a:r>
          </a:p>
          <a:p>
            <a:pPr marL="366713" lvl="1" indent="0">
              <a:lnSpc>
                <a:spcPct val="134000"/>
              </a:lnSpc>
              <a:buNone/>
            </a:pPr>
            <a:endParaRPr lang="en-US" altLang="en-US" sz="2500" dirty="0"/>
          </a:p>
          <a:p>
            <a:pPr marL="366713" lvl="1" indent="0">
              <a:lnSpc>
                <a:spcPct val="134000"/>
              </a:lnSpc>
              <a:buNone/>
            </a:pPr>
            <a:endParaRPr lang="en-US" altLang="en-US" sz="2500" dirty="0"/>
          </a:p>
          <a:p>
            <a:pPr lvl="1">
              <a:lnSpc>
                <a:spcPct val="134000"/>
              </a:lnSpc>
            </a:pPr>
            <a:endParaRPr lang="en-US" altLang="en-US" dirty="0"/>
          </a:p>
          <a:p>
            <a:pPr lvl="1">
              <a:lnSpc>
                <a:spcPct val="134000"/>
              </a:lnSpc>
              <a:spcBef>
                <a:spcPts val="0"/>
              </a:spcBef>
            </a:pPr>
            <a:endParaRPr lang="en-US" altLang="en-US" dirty="0"/>
          </a:p>
          <a:p>
            <a:pPr lvl="1">
              <a:lnSpc>
                <a:spcPct val="134000"/>
              </a:lnSpc>
            </a:pPr>
            <a:r>
              <a:rPr lang="en-US" altLang="en-US" dirty="0"/>
              <a:t>Molecules that produce heat under microwaves</a:t>
            </a:r>
          </a:p>
          <a:p>
            <a:pPr lvl="2">
              <a:lnSpc>
                <a:spcPct val="134000"/>
              </a:lnSpc>
            </a:pPr>
            <a:r>
              <a:rPr lang="en-US" altLang="en-US" sz="2100" dirty="0"/>
              <a:t>Water</a:t>
            </a:r>
          </a:p>
          <a:p>
            <a:pPr lvl="2">
              <a:lnSpc>
                <a:spcPct val="134000"/>
              </a:lnSpc>
            </a:pPr>
            <a:r>
              <a:rPr lang="en-US" altLang="en-US" sz="2100" dirty="0"/>
              <a:t>Ethanol</a:t>
            </a:r>
          </a:p>
          <a:p>
            <a:pPr lvl="2">
              <a:lnSpc>
                <a:spcPct val="134000"/>
              </a:lnSpc>
            </a:pPr>
            <a:r>
              <a:rPr lang="en-US" altLang="en-US" sz="2100" dirty="0"/>
              <a:t>DMSO</a:t>
            </a:r>
          </a:p>
          <a:p>
            <a:pPr lvl="2">
              <a:lnSpc>
                <a:spcPct val="134000"/>
              </a:lnSpc>
            </a:pPr>
            <a:r>
              <a:rPr lang="en-US" altLang="en-US" sz="2100" dirty="0"/>
              <a:t>DMF</a:t>
            </a:r>
          </a:p>
          <a:p>
            <a:pPr lvl="2">
              <a:lnSpc>
                <a:spcPct val="134000"/>
              </a:lnSpc>
            </a:pPr>
            <a:r>
              <a:rPr lang="en-US" altLang="en-US" sz="2100" dirty="0"/>
              <a:t>CH</a:t>
            </a:r>
            <a:r>
              <a:rPr lang="en-US" altLang="en-US" sz="2100" baseline="-25000" dirty="0"/>
              <a:t>2</a:t>
            </a:r>
            <a:r>
              <a:rPr lang="en-US" altLang="en-US" sz="2100" dirty="0"/>
              <a:t>Cl</a:t>
            </a:r>
            <a:r>
              <a:rPr lang="en-US" altLang="en-US" sz="2100" baseline="-25000" dirty="0"/>
              <a:t>2 </a:t>
            </a:r>
          </a:p>
          <a:p>
            <a:pPr lvl="1">
              <a:lnSpc>
                <a:spcPct val="134000"/>
              </a:lnSpc>
            </a:pPr>
            <a:r>
              <a:rPr lang="en-US" altLang="en-US" dirty="0"/>
              <a:t>Bad microwave solvents are benzene, CCl</a:t>
            </a:r>
            <a:r>
              <a:rPr lang="en-US" altLang="en-US" baseline="-25000" dirty="0"/>
              <a:t>4</a:t>
            </a:r>
            <a:r>
              <a:rPr lang="en-US" altLang="en-US" dirty="0"/>
              <a:t> and ethers</a:t>
            </a:r>
          </a:p>
        </p:txBody>
      </p:sp>
      <p:sp>
        <p:nvSpPr>
          <p:cNvPr id="934914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2073444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900" dirty="0"/>
              <a:t>Molecule must be </a:t>
            </a:r>
            <a:r>
              <a:rPr lang="en-US" sz="1900" b="1" dirty="0"/>
              <a:t>polar</a:t>
            </a:r>
            <a:endParaRPr lang="en-CA" sz="19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38801" y="2089488"/>
            <a:ext cx="3672839" cy="384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900" dirty="0"/>
              <a:t>Molecule must be </a:t>
            </a:r>
            <a:r>
              <a:rPr lang="en-US" sz="1900" b="1" dirty="0" err="1"/>
              <a:t>protic</a:t>
            </a:r>
            <a:r>
              <a:rPr lang="en-US" sz="1900" b="1" dirty="0"/>
              <a:t> or viscous</a:t>
            </a:r>
            <a:endParaRPr lang="en-CA" sz="1900" b="1" dirty="0"/>
          </a:p>
        </p:txBody>
      </p:sp>
      <p:sp>
        <p:nvSpPr>
          <p:cNvPr id="4" name="Cross 3"/>
          <p:cNvSpPr/>
          <p:nvPr/>
        </p:nvSpPr>
        <p:spPr>
          <a:xfrm>
            <a:off x="4953000" y="2138464"/>
            <a:ext cx="381000" cy="335912"/>
          </a:xfrm>
          <a:prstGeom prst="plus">
            <a:avLst>
              <a:gd name="adj" fmla="val 403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3416864" y="2835639"/>
            <a:ext cx="4572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3416864" y="2996736"/>
            <a:ext cx="457200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4216964" y="2729568"/>
            <a:ext cx="2743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900" dirty="0"/>
              <a:t>Molecule produces heat</a:t>
            </a:r>
            <a:endParaRPr lang="en-CA" sz="19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416864" y="232611"/>
            <a:ext cx="5358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mechanism</a:t>
            </a:r>
          </a:p>
        </p:txBody>
      </p:sp>
    </p:spTree>
    <p:extLst>
      <p:ext uri="{BB962C8B-B14F-4D97-AF65-F5344CB8AC3E}">
        <p14:creationId xmlns:p14="http://schemas.microsoft.com/office/powerpoint/2010/main" val="476867703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0" y="1349867"/>
            <a:ext cx="10215612" cy="4351338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dirty="0"/>
              <a:t>Solvents may be ranked for their microwave performance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b="1" dirty="0"/>
              <a:t>the higher the tan </a:t>
            </a:r>
            <a:r>
              <a:rPr lang="el-GR" sz="2600" b="1" dirty="0"/>
              <a:t>δ</a:t>
            </a:r>
            <a:r>
              <a:rPr lang="en-US" sz="2600" b="1" dirty="0"/>
              <a:t>, the better the microwave heating</a:t>
            </a:r>
          </a:p>
          <a:p>
            <a:pPr marL="366713" lvl="1" indent="0">
              <a:lnSpc>
                <a:spcPct val="114000"/>
              </a:lnSpc>
              <a:spcBef>
                <a:spcPts val="0"/>
              </a:spcBef>
              <a:buNone/>
            </a:pPr>
            <a:endParaRPr lang="en-US" b="1" dirty="0"/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2E1DE06B-9B69-4AE8-9CE0-EFA55320B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946" y="2394900"/>
            <a:ext cx="8173453" cy="4063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59844" y="232611"/>
            <a:ext cx="4672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solvents</a:t>
            </a:r>
          </a:p>
        </p:txBody>
      </p:sp>
    </p:spTree>
    <p:extLst>
      <p:ext uri="{BB962C8B-B14F-4D97-AF65-F5344CB8AC3E}">
        <p14:creationId xmlns:p14="http://schemas.microsoft.com/office/powerpoint/2010/main" val="1682785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1158239" y="1450917"/>
            <a:ext cx="7792705" cy="4885875"/>
          </a:xfrm>
          <a:noFill/>
          <a:ln/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altLang="en-US" dirty="0"/>
              <a:t>Advantages of microwave heating</a:t>
            </a:r>
          </a:p>
          <a:p>
            <a:pPr lvl="1">
              <a:lnSpc>
                <a:spcPct val="114000"/>
              </a:lnSpc>
            </a:pPr>
            <a:r>
              <a:rPr lang="en-US" altLang="en-US" sz="2200" dirty="0"/>
              <a:t>Heating uniformity: (conduction, convection and radiation are secondary)</a:t>
            </a:r>
          </a:p>
          <a:p>
            <a:pPr lvl="1">
              <a:lnSpc>
                <a:spcPct val="114000"/>
              </a:lnSpc>
            </a:pPr>
            <a:r>
              <a:rPr lang="en-US" altLang="en-US" sz="2200" dirty="0"/>
              <a:t>Heating speed: Target temperature easier to reach fast especially in small volumes</a:t>
            </a:r>
          </a:p>
          <a:p>
            <a:pPr lvl="1">
              <a:lnSpc>
                <a:spcPct val="114000"/>
              </a:lnSpc>
            </a:pPr>
            <a:r>
              <a:rPr lang="en-US" altLang="en-US" sz="2200" dirty="0"/>
              <a:t>Effect of super heating: heating above the boiling point of the solvent</a:t>
            </a:r>
          </a:p>
          <a:p>
            <a:pPr lvl="1">
              <a:lnSpc>
                <a:spcPct val="114000"/>
              </a:lnSpc>
            </a:pPr>
            <a:r>
              <a:rPr lang="en-US" altLang="en-US" sz="2200" dirty="0"/>
              <a:t>Selective heating: polar molecules could be heated without solvent heating</a:t>
            </a:r>
          </a:p>
          <a:p>
            <a:pPr lvl="1">
              <a:lnSpc>
                <a:spcPct val="114000"/>
              </a:lnSpc>
            </a:pPr>
            <a:r>
              <a:rPr lang="en-US" altLang="en-US" sz="2200" dirty="0" err="1"/>
              <a:t>Ohmic</a:t>
            </a:r>
            <a:r>
              <a:rPr lang="en-US" altLang="en-US" sz="2200" dirty="0"/>
              <a:t> heating for metals and magnetic materials: local extreme </a:t>
            </a:r>
            <a:r>
              <a:rPr lang="en-US" altLang="en-US" sz="2200" dirty="0" err="1"/>
              <a:t>heatings</a:t>
            </a:r>
            <a:endParaRPr lang="en-US" altLang="en-US" sz="2200" dirty="0"/>
          </a:p>
          <a:p>
            <a:pPr lvl="1">
              <a:lnSpc>
                <a:spcPct val="114000"/>
              </a:lnSpc>
            </a:pPr>
            <a:endParaRPr lang="en-US" altLang="en-US" dirty="0"/>
          </a:p>
          <a:p>
            <a:pPr>
              <a:lnSpc>
                <a:spcPct val="114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3696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grpSp>
        <p:nvGrpSpPr>
          <p:cNvPr id="14" name="Groupe 4">
            <a:extLst>
              <a:ext uri="{FF2B5EF4-FFF2-40B4-BE49-F238E27FC236}">
                <a16:creationId xmlns:a16="http://schemas.microsoft.com/office/drawing/2014/main" id="{73E59CDB-B630-486C-A33E-91091EBEEE90}"/>
              </a:ext>
            </a:extLst>
          </p:cNvPr>
          <p:cNvGrpSpPr/>
          <p:nvPr/>
        </p:nvGrpSpPr>
        <p:grpSpPr>
          <a:xfrm>
            <a:off x="8517819" y="2564796"/>
            <a:ext cx="3219451" cy="1484312"/>
            <a:chOff x="695400" y="1772816"/>
            <a:chExt cx="10753725" cy="4867275"/>
          </a:xfrm>
        </p:grpSpPr>
        <p:pic>
          <p:nvPicPr>
            <p:cNvPr id="15" name="Image 2">
              <a:extLst>
                <a:ext uri="{FF2B5EF4-FFF2-40B4-BE49-F238E27FC236}">
                  <a16:creationId xmlns:a16="http://schemas.microsoft.com/office/drawing/2014/main" id="{6FE3A07F-ABAF-488C-A999-47678009C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5400" y="1772816"/>
              <a:ext cx="10753725" cy="486727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10C430E-2F74-4AE9-8AF0-FFD8CB2A7FBD}"/>
                </a:ext>
              </a:extLst>
            </p:cNvPr>
            <p:cNvSpPr/>
            <p:nvPr/>
          </p:nvSpPr>
          <p:spPr>
            <a:xfrm>
              <a:off x="726366" y="1844824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055FA1-9996-4BBD-85C3-F528A43A7120}"/>
                </a:ext>
              </a:extLst>
            </p:cNvPr>
            <p:cNvSpPr/>
            <p:nvPr/>
          </p:nvSpPr>
          <p:spPr>
            <a:xfrm>
              <a:off x="6160171" y="1846329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766593" y="217371"/>
            <a:ext cx="2658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</a:t>
            </a:r>
          </a:p>
        </p:txBody>
      </p:sp>
    </p:spTree>
    <p:extLst>
      <p:ext uri="{BB962C8B-B14F-4D97-AF65-F5344CB8AC3E}">
        <p14:creationId xmlns:p14="http://schemas.microsoft.com/office/powerpoint/2010/main" val="382863114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501316" y="1264920"/>
            <a:ext cx="10868525" cy="4873752"/>
          </a:xfrm>
          <a:noFill/>
          <a:ln/>
        </p:spPr>
        <p:txBody>
          <a:bodyPr/>
          <a:lstStyle/>
          <a:p>
            <a:pPr lvl="1">
              <a:lnSpc>
                <a:spcPct val="114000"/>
              </a:lnSpc>
            </a:pPr>
            <a:r>
              <a:rPr lang="en-US" altLang="en-US" dirty="0" err="1"/>
              <a:t>Devulcanization</a:t>
            </a:r>
            <a:r>
              <a:rPr lang="en-US" altLang="en-US" dirty="0"/>
              <a:t> of rubber (recycling process): advantageous because no solvent needed, good heat repartition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dirty="0"/>
          </a:p>
          <a:p>
            <a:pPr lvl="1">
              <a:lnSpc>
                <a:spcPct val="114000"/>
              </a:lnSpc>
            </a:pPr>
            <a:r>
              <a:rPr lang="en-US" altLang="en-US" dirty="0"/>
              <a:t>Dupont process for HCN production: gaseous reaction, so only the solid catalyst is heated. Locally, temperature is 1200°C.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36962" name="Rectangle 2"/>
          <p:cNvSpPr>
            <a:spLocks noChangeArrowheads="1"/>
          </p:cNvSpPr>
          <p:nvPr/>
        </p:nvSpPr>
        <p:spPr bwMode="auto">
          <a:xfrm>
            <a:off x="2351088" y="115889"/>
            <a:ext cx="3255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411018" y="232611"/>
            <a:ext cx="73700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Microwave: industry applications</a:t>
            </a: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14926"/>
              </p:ext>
            </p:extLst>
          </p:nvPr>
        </p:nvGraphicFramePr>
        <p:xfrm>
          <a:off x="4435794" y="3525521"/>
          <a:ext cx="475297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59" name="CS ChemDraw Drawing" r:id="rId4" imgW="2374392" imgH="335280" progId="ChemDraw.Document.6.0">
                  <p:embed/>
                </p:oleObj>
              </mc:Choice>
              <mc:Fallback>
                <p:oleObj name="CS ChemDraw Drawing" r:id="rId4" imgW="2374392" imgH="335280" progId="ChemDraw.Document.6.0">
                  <p:embed/>
                  <p:pic>
                    <p:nvPicPr>
                      <p:cNvPr id="9615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794" y="3525521"/>
                        <a:ext cx="4752975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1645920" y="4023360"/>
            <a:ext cx="4724400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939858" y="3829685"/>
            <a:ext cx="228600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01677" y="3952907"/>
            <a:ext cx="228600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577436" y="4566119"/>
            <a:ext cx="228600" cy="279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435794" y="4652050"/>
            <a:ext cx="240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99543" y="4224640"/>
            <a:ext cx="240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</a:t>
            </a:r>
            <a:endParaRPr lang="en-US" baseline="-25000" dirty="0"/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6399133" y="4605576"/>
            <a:ext cx="1343423" cy="2343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72400" y="4348481"/>
            <a:ext cx="2783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Local </a:t>
            </a:r>
            <a:r>
              <a:rPr lang="en-US" sz="2000" dirty="0" err="1"/>
              <a:t>ohmic</a:t>
            </a:r>
            <a:r>
              <a:rPr lang="en-US" sz="2000" dirty="0"/>
              <a:t> heating</a:t>
            </a:r>
          </a:p>
        </p:txBody>
      </p:sp>
    </p:spTree>
    <p:extLst>
      <p:ext uri="{BB962C8B-B14F-4D97-AF65-F5344CB8AC3E}">
        <p14:creationId xmlns:p14="http://schemas.microsoft.com/office/powerpoint/2010/main" val="16198269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63693"/>
            <a:ext cx="5541723" cy="3503734"/>
          </a:xfrm>
        </p:spPr>
      </p:pic>
      <p:sp>
        <p:nvSpPr>
          <p:cNvPr id="6" name="Rectangle 5"/>
          <p:cNvSpPr/>
          <p:nvPr/>
        </p:nvSpPr>
        <p:spPr>
          <a:xfrm>
            <a:off x="1676400" y="6542274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i="1" dirty="0">
                <a:solidFill>
                  <a:schemeClr val="bg1">
                    <a:lumMod val="50000"/>
                  </a:schemeClr>
                </a:solidFill>
              </a:rPr>
              <a:t>Chem. </a:t>
            </a:r>
            <a:r>
              <a:rPr lang="en-CA" sz="1400" i="1" dirty="0" err="1">
                <a:solidFill>
                  <a:schemeClr val="bg1">
                    <a:lumMod val="50000"/>
                  </a:schemeClr>
                </a:solidFill>
              </a:rPr>
              <a:t>Commun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., </a:t>
            </a:r>
            <a:r>
              <a:rPr lang="en-CA" sz="1400" b="1" dirty="0">
                <a:solidFill>
                  <a:schemeClr val="bg1">
                    <a:lumMod val="50000"/>
                  </a:schemeClr>
                </a:solidFill>
              </a:rPr>
              <a:t>2011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, 47, 4583–4592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4920" y="1415344"/>
            <a:ext cx="9723120" cy="779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sz="2400" b="1" dirty="0"/>
              <a:t>Flow chemistry</a:t>
            </a:r>
            <a:r>
              <a:rPr lang="en-US" sz="2400" dirty="0"/>
              <a:t>: Chemical method taking place in a tube. The chemical reaction is performed in a continuous fashion.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98080" y="2804879"/>
            <a:ext cx="3200400" cy="287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volume in which the reaction takes place is small (a few mm</a:t>
            </a:r>
            <a:r>
              <a:rPr lang="en-US" sz="2000" baseline="30000" dirty="0"/>
              <a:t>3</a:t>
            </a:r>
            <a:r>
              <a:rPr lang="en-US" sz="2000" dirty="0"/>
              <a:t> to cm</a:t>
            </a:r>
            <a:r>
              <a:rPr lang="en-US" sz="2000" baseline="30000" dirty="0"/>
              <a:t>3</a:t>
            </a:r>
            <a:r>
              <a:rPr lang="en-US" sz="2000" dirty="0"/>
              <a:t>)</a:t>
            </a:r>
          </a:p>
          <a:p>
            <a:pPr>
              <a:lnSpc>
                <a:spcPct val="114000"/>
              </a:lnSpc>
            </a:pPr>
            <a:endParaRPr lang="en-US" sz="2000" dirty="0"/>
          </a:p>
          <a:p>
            <a:pPr marL="182880" indent="-18288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It’s easy to control conditions within this volume (temperature, pressure…)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30071" y="232611"/>
            <a:ext cx="3531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</a:t>
            </a:r>
          </a:p>
        </p:txBody>
      </p:sp>
    </p:spTree>
    <p:extLst>
      <p:ext uri="{BB962C8B-B14F-4D97-AF65-F5344CB8AC3E}">
        <p14:creationId xmlns:p14="http://schemas.microsoft.com/office/powerpoint/2010/main" val="2758161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5340" y="2605267"/>
            <a:ext cx="7322593" cy="910377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sz="2400" dirty="0"/>
              <a:t>Replacing batch reactors on large, medium, and even small scale has distinct advantages: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5272" y="1626538"/>
            <a:ext cx="5165393" cy="654795"/>
          </a:xfr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400" b="1" dirty="0">
                <a:latin typeface="+mn-lt"/>
              </a:rPr>
              <a:t>Continuous Flow Reactors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272" y="2285248"/>
            <a:ext cx="2750292" cy="38504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7968" y="3818984"/>
            <a:ext cx="2844800" cy="2258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CE9AE-AD79-4E6C-A65B-52AA4416FE33}"/>
              </a:ext>
            </a:extLst>
          </p:cNvPr>
          <p:cNvSpPr txBox="1"/>
          <p:nvPr/>
        </p:nvSpPr>
        <p:spPr>
          <a:xfrm>
            <a:off x="726808" y="6346836"/>
            <a:ext cx="7909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Sources: http://encyclopedia.che.engin.umich.edu/Pages/Reactors/menu.html, https://www.technologynetworks.com/drug-discovery/product-news/automated-compound-library-production-294622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C23E88-3D7F-4E9B-BD45-AC4A465886FD}"/>
              </a:ext>
            </a:extLst>
          </p:cNvPr>
          <p:cNvCxnSpPr>
            <a:cxnSpLocks/>
          </p:cNvCxnSpPr>
          <p:nvPr/>
        </p:nvCxnSpPr>
        <p:spPr>
          <a:xfrm>
            <a:off x="-18032" y="145680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EDE0F25-82AA-447B-8EE3-B6EDA4F43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948" y="55085"/>
            <a:ext cx="2108200" cy="139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E703BD-20D7-4EAB-96D1-9158ECEE2374}"/>
              </a:ext>
            </a:extLst>
          </p:cNvPr>
          <p:cNvSpPr txBox="1"/>
          <p:nvPr/>
        </p:nvSpPr>
        <p:spPr>
          <a:xfrm>
            <a:off x="2425148" y="367880"/>
            <a:ext cx="93108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t>Real-time Analysis for Pollution Prevention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6F747-F477-4AFC-97C9-1842E200376F}"/>
              </a:ext>
            </a:extLst>
          </p:cNvPr>
          <p:cNvSpPr txBox="1"/>
          <p:nvPr/>
        </p:nvSpPr>
        <p:spPr>
          <a:xfrm>
            <a:off x="1024833" y="3537203"/>
            <a:ext cx="4827327" cy="198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marR="0" lvl="1" indent="-36576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Precise control of reaction conditions.</a:t>
            </a:r>
          </a:p>
          <a:p>
            <a:pPr marL="365760" marR="0" lvl="1" indent="-36576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Reproducible reaction outcome (product purity).</a:t>
            </a:r>
          </a:p>
          <a:p>
            <a:pPr marL="365760" marR="0" lvl="1" indent="-365760" algn="l" defTabSz="914400" rtl="0" eaLnBrk="1" fontAlgn="auto" latinLnBrk="0" hangingPunct="1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Minimizes waste, and provides increased safety.</a:t>
            </a:r>
          </a:p>
        </p:txBody>
      </p:sp>
    </p:spTree>
    <p:extLst>
      <p:ext uri="{BB962C8B-B14F-4D97-AF65-F5344CB8AC3E}">
        <p14:creationId xmlns:p14="http://schemas.microsoft.com/office/powerpoint/2010/main" val="2625602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463040"/>
            <a:ext cx="10180320" cy="4953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4000"/>
              </a:lnSpc>
            </a:pPr>
            <a:r>
              <a:rPr lang="en-US" dirty="0"/>
              <a:t>Advantages: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Particular interest in reactions that can not be scaled up.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Good heat transfer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Mass transfers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Continuous production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Constant quality 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Safety (reactive reagents, better control of dangerous reactions)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More facile scale up</a:t>
            </a:r>
          </a:p>
          <a:p>
            <a:pPr>
              <a:lnSpc>
                <a:spcPct val="124000"/>
              </a:lnSpc>
            </a:pPr>
            <a:r>
              <a:rPr lang="en-US" dirty="0"/>
              <a:t>Can be combined with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Photochemistry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Microwave</a:t>
            </a:r>
          </a:p>
          <a:p>
            <a:pPr lvl="1">
              <a:lnSpc>
                <a:spcPct val="124000"/>
              </a:lnSpc>
            </a:pPr>
            <a:r>
              <a:rPr lang="en-US" dirty="0"/>
              <a:t>Electrochemistry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02019" y="232611"/>
            <a:ext cx="3588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45" y="1243546"/>
            <a:ext cx="2859670" cy="2859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099" y="4282603"/>
            <a:ext cx="2204695" cy="24388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68099" y="5284113"/>
            <a:ext cx="3538993" cy="101566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 such systems, high pressure can take place in a very small volume =&gt; improved safety</a:t>
            </a:r>
          </a:p>
        </p:txBody>
      </p:sp>
    </p:spTree>
    <p:extLst>
      <p:ext uri="{BB962C8B-B14F-4D97-AF65-F5344CB8AC3E}">
        <p14:creationId xmlns:p14="http://schemas.microsoft.com/office/powerpoint/2010/main" val="3269506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97280" y="1402080"/>
            <a:ext cx="9799320" cy="4546283"/>
          </a:xfrm>
        </p:spPr>
        <p:txBody>
          <a:bodyPr/>
          <a:lstStyle/>
          <a:p>
            <a:r>
              <a:rPr lang="en-US" dirty="0"/>
              <a:t>Flow </a:t>
            </a:r>
            <a:r>
              <a:rPr lang="en-US" i="1" dirty="0"/>
              <a:t>vs </a:t>
            </a:r>
            <a:r>
              <a:rPr lang="en-US" dirty="0"/>
              <a:t>batch: Faster, + selective reactions</a:t>
            </a:r>
          </a:p>
          <a:p>
            <a:pPr lvl="1"/>
            <a:endParaRPr lang="en-CA" dirty="0"/>
          </a:p>
        </p:txBody>
      </p:sp>
      <p:pic>
        <p:nvPicPr>
          <p:cNvPr id="78850" name="Picture 2" descr="Key parameters in flow versus batch reaction and comparative example of a batch and flow process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8"/>
          <a:stretch/>
        </p:blipFill>
        <p:spPr bwMode="auto">
          <a:xfrm>
            <a:off x="3371850" y="2011680"/>
            <a:ext cx="5753668" cy="44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6400" y="6542274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i="1" dirty="0">
                <a:solidFill>
                  <a:schemeClr val="bg1">
                    <a:lumMod val="50000"/>
                  </a:schemeClr>
                </a:solidFill>
              </a:rPr>
              <a:t>Chem. </a:t>
            </a:r>
            <a:r>
              <a:rPr lang="en-CA" sz="1400" i="1" dirty="0" err="1">
                <a:solidFill>
                  <a:schemeClr val="bg1">
                    <a:lumMod val="50000"/>
                  </a:schemeClr>
                </a:solidFill>
              </a:rPr>
              <a:t>Commun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., </a:t>
            </a:r>
            <a:r>
              <a:rPr lang="en-CA" sz="1400" b="1" dirty="0">
                <a:solidFill>
                  <a:schemeClr val="bg1">
                    <a:lumMod val="50000"/>
                  </a:schemeClr>
                </a:solidFill>
              </a:rPr>
              <a:t>2011</a:t>
            </a:r>
            <a:r>
              <a:rPr lang="en-CA" sz="1400" dirty="0">
                <a:solidFill>
                  <a:schemeClr val="bg1">
                    <a:lumMod val="50000"/>
                  </a:schemeClr>
                </a:solidFill>
              </a:rPr>
              <a:t>, 47, 4583–4592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7405" y="242316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Flow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6925" y="3581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02019" y="232611"/>
            <a:ext cx="3588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</a:t>
            </a:r>
          </a:p>
        </p:txBody>
      </p:sp>
    </p:spTree>
    <p:extLst>
      <p:ext uri="{BB962C8B-B14F-4D97-AF65-F5344CB8AC3E}">
        <p14:creationId xmlns:p14="http://schemas.microsoft.com/office/powerpoint/2010/main" val="65789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AutoShape 4"/>
          <p:cNvSpPr>
            <a:spLocks noChangeArrowheads="1"/>
          </p:cNvSpPr>
          <p:nvPr/>
        </p:nvSpPr>
        <p:spPr bwMode="auto">
          <a:xfrm>
            <a:off x="4295774" y="3357564"/>
            <a:ext cx="4364909" cy="719137"/>
          </a:xfrm>
          <a:prstGeom prst="rightArrow">
            <a:avLst>
              <a:gd name="adj1" fmla="val 50000"/>
              <a:gd name="adj2" fmla="val 125166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79" name="Oval 5"/>
          <p:cNvSpPr>
            <a:spLocks noChangeArrowheads="1"/>
          </p:cNvSpPr>
          <p:nvPr/>
        </p:nvSpPr>
        <p:spPr bwMode="auto">
          <a:xfrm>
            <a:off x="1802531" y="2924175"/>
            <a:ext cx="1728787" cy="15113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80" name="Rectangle 6"/>
          <p:cNvSpPr>
            <a:spLocks noChangeArrowheads="1"/>
          </p:cNvSpPr>
          <p:nvPr/>
        </p:nvSpPr>
        <p:spPr bwMode="auto">
          <a:xfrm>
            <a:off x="9056658" y="2852739"/>
            <a:ext cx="2087563" cy="15843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81" name="AutoShape 7"/>
          <p:cNvSpPr>
            <a:spLocks noChangeArrowheads="1"/>
          </p:cNvSpPr>
          <p:nvPr/>
        </p:nvSpPr>
        <p:spPr bwMode="auto">
          <a:xfrm>
            <a:off x="4749318" y="4383358"/>
            <a:ext cx="1150938" cy="1081088"/>
          </a:xfrm>
          <a:prstGeom prst="flowChartManualOperation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178182" name="AutoShape 8"/>
          <p:cNvSpPr>
            <a:spLocks noChangeArrowheads="1"/>
          </p:cNvSpPr>
          <p:nvPr/>
        </p:nvSpPr>
        <p:spPr bwMode="auto">
          <a:xfrm>
            <a:off x="5590697" y="1956581"/>
            <a:ext cx="1296988" cy="1368425"/>
          </a:xfrm>
          <a:prstGeom prst="diamond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CA"/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194665" y="4437063"/>
            <a:ext cx="3529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 dirty="0" err="1">
                <a:solidFill>
                  <a:srgbClr val="FF0066"/>
                </a:solidFill>
              </a:rPr>
              <a:t>Feedstock</a:t>
            </a:r>
            <a:r>
              <a:rPr lang="fr-FR" sz="2800" dirty="0">
                <a:solidFill>
                  <a:srgbClr val="FF0066"/>
                </a:solidFill>
              </a:rPr>
              <a:t>: </a:t>
            </a:r>
            <a:r>
              <a:rPr lang="fr-FR" sz="2800" dirty="0" err="1">
                <a:solidFill>
                  <a:srgbClr val="FF0066"/>
                </a:solidFill>
              </a:rPr>
              <a:t>renewable</a:t>
            </a:r>
            <a:endParaRPr lang="fr-FR" sz="2800" dirty="0">
              <a:solidFill>
                <a:srgbClr val="FF0066"/>
              </a:solidFill>
            </a:endParaRPr>
          </a:p>
        </p:txBody>
      </p:sp>
      <p:sp>
        <p:nvSpPr>
          <p:cNvPr id="202762" name="Rectangle 10"/>
          <p:cNvSpPr>
            <a:spLocks noChangeArrowheads="1"/>
          </p:cNvSpPr>
          <p:nvPr/>
        </p:nvSpPr>
        <p:spPr bwMode="auto">
          <a:xfrm>
            <a:off x="2941220" y="1412875"/>
            <a:ext cx="3529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 dirty="0">
                <a:solidFill>
                  <a:schemeClr val="accent1"/>
                </a:solidFill>
              </a:rPr>
              <a:t>Catalyst: </a:t>
            </a:r>
            <a:r>
              <a:rPr lang="fr-FR" sz="2800" dirty="0" err="1">
                <a:solidFill>
                  <a:schemeClr val="accent1"/>
                </a:solidFill>
              </a:rPr>
              <a:t>play</a:t>
            </a:r>
            <a:r>
              <a:rPr lang="fr-FR" sz="2800" dirty="0">
                <a:solidFill>
                  <a:schemeClr val="accent1"/>
                </a:solidFill>
              </a:rPr>
              <a:t> on the activation </a:t>
            </a:r>
            <a:r>
              <a:rPr lang="fr-FR" sz="2800" dirty="0" err="1">
                <a:solidFill>
                  <a:schemeClr val="accent1"/>
                </a:solidFill>
              </a:rPr>
              <a:t>energy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202763" name="Rectangle 11"/>
          <p:cNvSpPr>
            <a:spLocks noChangeArrowheads="1"/>
          </p:cNvSpPr>
          <p:nvPr/>
        </p:nvSpPr>
        <p:spPr bwMode="auto">
          <a:xfrm>
            <a:off x="8760752" y="1513968"/>
            <a:ext cx="266062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 dirty="0" err="1">
                <a:solidFill>
                  <a:srgbClr val="0033CC"/>
                </a:solidFill>
              </a:rPr>
              <a:t>Products</a:t>
            </a:r>
            <a:r>
              <a:rPr lang="fr-FR" sz="2800" dirty="0">
                <a:solidFill>
                  <a:srgbClr val="0033CC"/>
                </a:solidFill>
              </a:rPr>
              <a:t>: </a:t>
            </a:r>
            <a:r>
              <a:rPr lang="fr-FR" sz="2800" dirty="0" err="1">
                <a:solidFill>
                  <a:srgbClr val="0033CC"/>
                </a:solidFill>
              </a:rPr>
              <a:t>safe</a:t>
            </a:r>
            <a:r>
              <a:rPr lang="fr-FR" sz="2800" dirty="0">
                <a:solidFill>
                  <a:srgbClr val="0033CC"/>
                </a:solidFill>
              </a:rPr>
              <a:t> + </a:t>
            </a:r>
            <a:r>
              <a:rPr lang="fr-FR" sz="2800" dirty="0" err="1">
                <a:solidFill>
                  <a:srgbClr val="0033CC"/>
                </a:solidFill>
              </a:rPr>
              <a:t>biodegradable</a:t>
            </a:r>
            <a:endParaRPr lang="fr-FR" sz="2800" dirty="0">
              <a:solidFill>
                <a:srgbClr val="0033CC"/>
              </a:solidFill>
            </a:endParaRPr>
          </a:p>
        </p:txBody>
      </p:sp>
      <p:sp>
        <p:nvSpPr>
          <p:cNvPr id="202764" name="Rectangle 12"/>
          <p:cNvSpPr>
            <a:spLocks noChangeArrowheads="1"/>
          </p:cNvSpPr>
          <p:nvPr/>
        </p:nvSpPr>
        <p:spPr bwMode="auto">
          <a:xfrm>
            <a:off x="5950066" y="4189564"/>
            <a:ext cx="27431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2800" dirty="0">
                <a:solidFill>
                  <a:srgbClr val="800080"/>
                </a:solidFill>
              </a:rPr>
              <a:t>Medium + Energy</a:t>
            </a:r>
          </a:p>
        </p:txBody>
      </p:sp>
      <p:sp>
        <p:nvSpPr>
          <p:cNvPr id="3" name="Rectangle 2"/>
          <p:cNvSpPr/>
          <p:nvPr/>
        </p:nvSpPr>
        <p:spPr>
          <a:xfrm>
            <a:off x="4569750" y="4145713"/>
            <a:ext cx="4209756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744418" y="232611"/>
            <a:ext cx="8703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What’s important in a chemical reaction</a:t>
            </a:r>
          </a:p>
        </p:txBody>
      </p:sp>
    </p:spTree>
    <p:extLst>
      <p:ext uri="{BB962C8B-B14F-4D97-AF65-F5344CB8AC3E}">
        <p14:creationId xmlns:p14="http://schemas.microsoft.com/office/powerpoint/2010/main" val="215684368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0" y="1356360"/>
            <a:ext cx="9875520" cy="495275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4000"/>
              </a:lnSpc>
            </a:pPr>
            <a:r>
              <a:rPr lang="en-US" dirty="0"/>
              <a:t>Large scale</a:t>
            </a:r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</a:pPr>
            <a:endParaRPr lang="en-US" dirty="0"/>
          </a:p>
          <a:p>
            <a:pPr>
              <a:lnSpc>
                <a:spcPct val="124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4000"/>
              </a:lnSpc>
            </a:pPr>
            <a:r>
              <a:rPr lang="en-US" dirty="0"/>
              <a:t>“This thermal process required very high temperatures to be efficient that were not easily reached in conventional reactors”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09801"/>
            <a:ext cx="5679638" cy="1896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0320" y="4254735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bicyclic </a:t>
            </a:r>
            <a:r>
              <a:rPr lang="en-US" dirty="0" err="1"/>
              <a:t>isoxazolidines</a:t>
            </a:r>
            <a:r>
              <a:rPr lang="en-US" dirty="0"/>
              <a:t>: [3 + 2] cycloaddition: oximes generate </a:t>
            </a:r>
            <a:r>
              <a:rPr lang="en-US" i="1" dirty="0"/>
              <a:t>in situ </a:t>
            </a:r>
            <a:r>
              <a:rPr lang="en-US" dirty="0" err="1"/>
              <a:t>nitrones</a:t>
            </a:r>
            <a:r>
              <a:rPr lang="en-US" dirty="0"/>
              <a:t> (reaction intermediate which is instable)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84925" y="6309117"/>
            <a:ext cx="82057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Rincón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J. A.;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Mateos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C.;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García-Losada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P.;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Mergott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D. J.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Org. Process Res. Dev.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19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(2), 347–351</a:t>
            </a:r>
          </a:p>
        </p:txBody>
      </p:sp>
      <p:sp>
        <p:nvSpPr>
          <p:cNvPr id="8" name="Rectangle 7"/>
          <p:cNvSpPr/>
          <p:nvPr/>
        </p:nvSpPr>
        <p:spPr>
          <a:xfrm>
            <a:off x="5410766" y="1715610"/>
            <a:ext cx="91743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120 g/h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205919" y="217371"/>
            <a:ext cx="5780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Chemistry: upscaling</a:t>
            </a:r>
          </a:p>
        </p:txBody>
      </p:sp>
    </p:spTree>
    <p:extLst>
      <p:ext uri="{BB962C8B-B14F-4D97-AF65-F5344CB8AC3E}">
        <p14:creationId xmlns:p14="http://schemas.microsoft.com/office/powerpoint/2010/main" val="139403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0" y="1371600"/>
            <a:ext cx="10180320" cy="4576763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Combining flow with microwave heating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6400" y="6542274"/>
            <a:ext cx="64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G. Shore, W.-J.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Yoo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C.-J. Li and M. G. Organ, Chem.–Eur. J., 2010, 16, 126</a:t>
            </a:r>
            <a:endParaRPr lang="en-CA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22" name="Picture 2" descr="High temperature–high pressure microwave-assisted synthesis in mini flow device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52" y="2133600"/>
            <a:ext cx="6416148" cy="391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86" y="2240280"/>
            <a:ext cx="1193250" cy="1222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1371" y="3530719"/>
            <a:ext cx="89058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526280" y="232611"/>
            <a:ext cx="7139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 with Microwave</a:t>
            </a:r>
          </a:p>
        </p:txBody>
      </p:sp>
    </p:spTree>
    <p:extLst>
      <p:ext uri="{BB962C8B-B14F-4D97-AF65-F5344CB8AC3E}">
        <p14:creationId xmlns:p14="http://schemas.microsoft.com/office/powerpoint/2010/main" val="2543455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58240" y="1356360"/>
            <a:ext cx="10191279" cy="487375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From glycerol to biofuel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Glycerol is a by product from the biodiesel industry (abundant)</a:t>
            </a:r>
          </a:p>
          <a:p>
            <a:pPr lvl="1">
              <a:lnSpc>
                <a:spcPct val="114000"/>
              </a:lnSpc>
            </a:pPr>
            <a:r>
              <a:rPr lang="en-US" dirty="0" err="1"/>
              <a:t>Solketal</a:t>
            </a:r>
            <a:r>
              <a:rPr lang="en-US" dirty="0"/>
              <a:t> </a:t>
            </a:r>
            <a:r>
              <a:rPr lang="en-US" i="1" dirty="0" err="1"/>
              <a:t>tert</a:t>
            </a:r>
            <a:r>
              <a:rPr lang="en-US" dirty="0"/>
              <a:t>-butyl ether (STBE) can be an effective fuel additive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1" y="3191510"/>
            <a:ext cx="5239513" cy="2743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8084" y="6334780"/>
            <a:ext cx="8505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Monbaliu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J.-C. M.; Winter, M.; Chevalier, B.; Schmidt, F.; Jiang, Y.;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Hoogendoorn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R.;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Kousemaker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 A.; Stevens, C. V.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Bioresour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Technol.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2011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102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(19), 9304–9307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109083" y="247851"/>
            <a:ext cx="7973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Flow Chemistry: biomass conversion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31472" y="3931103"/>
            <a:ext cx="3172327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virtual STBE production of 90 t/y, with less than 4 equivalents of acetone and 1 equivalent of isobutene</a:t>
            </a:r>
          </a:p>
        </p:txBody>
      </p:sp>
    </p:spTree>
    <p:extLst>
      <p:ext uri="{BB962C8B-B14F-4D97-AF65-F5344CB8AC3E}">
        <p14:creationId xmlns:p14="http://schemas.microsoft.com/office/powerpoint/2010/main" val="3187274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21399" y="1463040"/>
            <a:ext cx="8016240" cy="4873752"/>
          </a:xfrm>
        </p:spPr>
        <p:txBody>
          <a:bodyPr/>
          <a:lstStyle/>
          <a:p>
            <a:pPr marL="274320" indent="-274320">
              <a:lnSpc>
                <a:spcPct val="114000"/>
              </a:lnSpc>
            </a:pPr>
            <a:r>
              <a:rPr lang="en-US" sz="2400" dirty="0"/>
              <a:t>Electrochemistry is the use of electricity to perform chemistry</a:t>
            </a:r>
          </a:p>
          <a:p>
            <a:pPr marL="274320" indent="-274320">
              <a:lnSpc>
                <a:spcPct val="114000"/>
              </a:lnSpc>
            </a:pPr>
            <a:r>
              <a:rPr lang="en-US" sz="2400" dirty="0"/>
              <a:t>The principle was discovered Michael Faraday in 1832</a:t>
            </a:r>
          </a:p>
          <a:p>
            <a:pPr marL="274320" indent="-274320">
              <a:lnSpc>
                <a:spcPct val="114000"/>
              </a:lnSpc>
            </a:pPr>
            <a:r>
              <a:rPr lang="en-US" sz="2400" dirty="0"/>
              <a:t>At the heart of central technologies  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Water splitting (H</a:t>
            </a:r>
            <a:r>
              <a:rPr lang="en-US" baseline="-25000" dirty="0"/>
              <a:t>2</a:t>
            </a:r>
            <a:r>
              <a:rPr lang="en-US" dirty="0"/>
              <a:t> production)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Batteries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Fuel cells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157180" y="247851"/>
            <a:ext cx="3877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</a:t>
            </a:r>
          </a:p>
        </p:txBody>
      </p:sp>
      <p:pic>
        <p:nvPicPr>
          <p:cNvPr id="9" name="Picture 11" descr="faraday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0346" y="1483360"/>
            <a:ext cx="2528888" cy="3384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688254" y="4984750"/>
            <a:ext cx="17428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Michael Faraday</a:t>
            </a:r>
          </a:p>
        </p:txBody>
      </p:sp>
      <p:pic>
        <p:nvPicPr>
          <p:cNvPr id="11" name="Picture 13" descr="farad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154" y="3339709"/>
            <a:ext cx="3641827" cy="30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725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58240" y="1381257"/>
            <a:ext cx="9845040" cy="4351338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600" dirty="0"/>
              <a:t>For electrolysis to occur, electrons must pass from the anode to the cathode through an external, electrical circuit interconnecting the two electrodes. </a:t>
            </a:r>
          </a:p>
          <a:p>
            <a:pPr>
              <a:lnSpc>
                <a:spcPct val="114000"/>
              </a:lnSpc>
            </a:pPr>
            <a:r>
              <a:rPr lang="en-US" sz="2600" dirty="0"/>
              <a:t>There must be a mechanism for charge transport between the electrodes within the cell</a:t>
            </a:r>
          </a:p>
          <a:p>
            <a:pPr lvl="1">
              <a:lnSpc>
                <a:spcPct val="114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666" t="20204" r="20833" b="21482"/>
          <a:stretch/>
        </p:blipFill>
        <p:spPr>
          <a:xfrm>
            <a:off x="4419600" y="3886200"/>
            <a:ext cx="3352800" cy="258775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810000" y="4495800"/>
            <a:ext cx="20574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69695" y="4086135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may or may not be a separator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995006" y="232611"/>
            <a:ext cx="6202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principles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82842" y="6514904"/>
            <a:ext cx="10804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Pletcher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D.; Walsh, F. C. Organic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electrosynthesis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In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Industrial Electrochemistry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; Springer Netherlands: Dordrecht, 1993; pp 294–330.</a:t>
            </a:r>
          </a:p>
        </p:txBody>
      </p:sp>
    </p:spTree>
    <p:extLst>
      <p:ext uri="{BB962C8B-B14F-4D97-AF65-F5344CB8AC3E}">
        <p14:creationId xmlns:p14="http://schemas.microsoft.com/office/powerpoint/2010/main" val="2456327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03960" y="1313599"/>
            <a:ext cx="9982200" cy="4351338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600" dirty="0"/>
              <a:t>Industrial electro-organic synthesis: Monsanto hydrodimerization of acrylonitrile to adiponitrile</a:t>
            </a:r>
          </a:p>
          <a:p>
            <a:pPr lvl="1">
              <a:lnSpc>
                <a:spcPct val="114000"/>
              </a:lnSpc>
            </a:pPr>
            <a:r>
              <a:rPr lang="en-US" sz="2200" dirty="0"/>
              <a:t>A precursor to the diamine used in the synthesis of Nylon-6,6.</a:t>
            </a:r>
          </a:p>
          <a:p>
            <a:pPr lvl="1">
              <a:lnSpc>
                <a:spcPct val="114000"/>
              </a:lnSpc>
            </a:pPr>
            <a:r>
              <a:rPr lang="en-US" sz="2200" dirty="0"/>
              <a:t>400 000 metric tons of </a:t>
            </a:r>
            <a:r>
              <a:rPr lang="en-US" sz="2200" dirty="0" err="1"/>
              <a:t>adiponitrile</a:t>
            </a:r>
            <a:r>
              <a:rPr lang="en-US" sz="2200" dirty="0"/>
              <a:t> in 2014, or ∼30% of the </a:t>
            </a:r>
            <a:r>
              <a:rPr lang="en-US" sz="2200" dirty="0" err="1"/>
              <a:t>adiponitrile</a:t>
            </a:r>
            <a:r>
              <a:rPr lang="en-US" sz="2200" dirty="0"/>
              <a:t> market</a:t>
            </a:r>
          </a:p>
          <a:p>
            <a:pPr lvl="1">
              <a:lnSpc>
                <a:spcPct val="114000"/>
              </a:lnSpc>
            </a:pPr>
            <a:r>
              <a:rPr lang="en-US" sz="2200" dirty="0"/>
              <a:t>competitive with the conventional route starting from butadiene.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333" t="46667" r="26667" b="39259"/>
          <a:stretch/>
        </p:blipFill>
        <p:spPr>
          <a:xfrm>
            <a:off x="1203960" y="4407554"/>
            <a:ext cx="4512511" cy="1020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60" y="3649465"/>
            <a:ext cx="4442460" cy="2653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6205" y="601971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Dupont process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2842" y="6514904"/>
            <a:ext cx="10804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Pletcher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D.; Walsh, F. C. Organic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electrosynthesis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In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Industrial Electrochemistry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; Springer Netherlands: Dordrecht, 1993; pp 294–330.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0976" y="6001513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Montsanto</a:t>
            </a:r>
            <a:r>
              <a:rPr lang="en-US" dirty="0"/>
              <a:t> process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710347" y="232611"/>
            <a:ext cx="677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1434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03960" y="1368609"/>
            <a:ext cx="9951720" cy="4610234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Modern electrochemistry: merger with </a:t>
            </a:r>
            <a:r>
              <a:rPr lang="en-US" dirty="0" err="1"/>
              <a:t>biocatalysis</a:t>
            </a:r>
            <a:r>
              <a:rPr lang="en-US" dirty="0"/>
              <a:t>: </a:t>
            </a:r>
            <a:r>
              <a:rPr lang="en-US" dirty="0" err="1"/>
              <a:t>muconic</a:t>
            </a:r>
            <a:r>
              <a:rPr lang="en-US" dirty="0"/>
              <a:t> acid production</a:t>
            </a:r>
          </a:p>
          <a:p>
            <a:pPr lvl="1">
              <a:lnSpc>
                <a:spcPct val="114000"/>
              </a:lnSpc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2773680"/>
            <a:ext cx="4585097" cy="2347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1917" y="2297668"/>
            <a:ext cx="4417171" cy="423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Working electrode: </a:t>
            </a:r>
            <a:r>
              <a:rPr lang="en-US" sz="2000" dirty="0" err="1"/>
              <a:t>Pb</a:t>
            </a:r>
            <a:r>
              <a:rPr lang="en-US" sz="2000" dirty="0"/>
              <a:t>, Fe, Ni, Sn, and Zn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8691" y="2849562"/>
            <a:ext cx="1893123" cy="11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Bioengineered</a:t>
            </a:r>
            <a:r>
              <a:rPr lang="en-US" sz="2000" i="1" dirty="0"/>
              <a:t> Saccharomyces cerevisiae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545973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Glucose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383280" y="5423773"/>
            <a:ext cx="720524" cy="489848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8964577"/>
              </p:ext>
            </p:extLst>
          </p:nvPr>
        </p:nvGraphicFramePr>
        <p:xfrm>
          <a:off x="4287639" y="5348886"/>
          <a:ext cx="15160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20" name="CS ChemDraw Drawing" r:id="rId4" imgW="1516306" imgH="792217" progId="ChemDraw.Document.6.0">
                  <p:embed/>
                </p:oleObj>
              </mc:Choice>
              <mc:Fallback>
                <p:oleObj name="CS ChemDraw Drawing" r:id="rId4" imgW="1516306" imgH="792217" progId="ChemDraw.Document.6.0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87639" y="5348886"/>
                        <a:ext cx="1516063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ight Arrow 10"/>
          <p:cNvSpPr/>
          <p:nvPr/>
        </p:nvSpPr>
        <p:spPr>
          <a:xfrm>
            <a:off x="5810023" y="5435568"/>
            <a:ext cx="1070930" cy="48984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electro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434379"/>
              </p:ext>
            </p:extLst>
          </p:nvPr>
        </p:nvGraphicFramePr>
        <p:xfrm>
          <a:off x="7039675" y="5372698"/>
          <a:ext cx="192563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21" name="CS ChemDraw Drawing" r:id="rId6" imgW="1926257" imgH="767781" progId="ChemDraw.Document.6.0">
                  <p:embed/>
                </p:oleObj>
              </mc:Choice>
              <mc:Fallback>
                <p:oleObj name="CS ChemDraw Drawing" r:id="rId6" imgW="1926257" imgH="767781" progId="ChemDraw.Document.6.0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39675" y="5372698"/>
                        <a:ext cx="1925637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8379319" y="2876585"/>
            <a:ext cx="2332926" cy="11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/>
              <a:t>Electro step: 94% yield and 100% faradaic efficiency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83804" y="6349450"/>
            <a:ext cx="8237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Matthiesen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J. E.;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Suástegui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M.; Wu, Y.;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Viswanathan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M.; Qu, Y.; Cao, M.; Rodriguez-Quiroz, N.;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Okerlund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A.; Kraus, G.; Raman, D. R.; et al.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ACS Sustain. Chem. Eng.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2016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(12), 7098–7109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710347" y="232611"/>
            <a:ext cx="6771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Electrochemistry: Applications</a:t>
            </a:r>
          </a:p>
        </p:txBody>
      </p:sp>
    </p:spTree>
    <p:extLst>
      <p:ext uri="{BB962C8B-B14F-4D97-AF65-F5344CB8AC3E}">
        <p14:creationId xmlns:p14="http://schemas.microsoft.com/office/powerpoint/2010/main" val="2754161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12520" y="1485354"/>
            <a:ext cx="7335254" cy="4679950"/>
          </a:xfrm>
          <a:noFill/>
          <a:ln/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</a:pPr>
            <a:r>
              <a:rPr lang="en-US" altLang="en-US" dirty="0"/>
              <a:t>Photochemistry is the use of light to perform chemistry</a:t>
            </a:r>
          </a:p>
          <a:p>
            <a:pPr>
              <a:lnSpc>
                <a:spcPct val="114000"/>
              </a:lnSpc>
            </a:pPr>
            <a:r>
              <a:rPr lang="en-US" altLang="en-US" dirty="0"/>
              <a:t>Advantages for green chemistry:</a:t>
            </a:r>
          </a:p>
          <a:p>
            <a:pPr lvl="1">
              <a:lnSpc>
                <a:spcPct val="114000"/>
              </a:lnSpc>
            </a:pPr>
            <a:r>
              <a:rPr lang="en-US" altLang="en-US" dirty="0"/>
              <a:t>Energy is directly targeted to the chemical bond to break</a:t>
            </a:r>
          </a:p>
          <a:p>
            <a:pPr lvl="1">
              <a:lnSpc>
                <a:spcPct val="114000"/>
              </a:lnSpc>
            </a:pPr>
            <a:r>
              <a:rPr lang="en-US" altLang="en-US" dirty="0"/>
              <a:t>Photons are clean reagents compared to radical initiators</a:t>
            </a:r>
          </a:p>
          <a:p>
            <a:pPr lvl="1">
              <a:lnSpc>
                <a:spcPct val="114000"/>
              </a:lnSpc>
            </a:pPr>
            <a:r>
              <a:rPr lang="en-US" altLang="en-US" dirty="0"/>
              <a:t>Because of directed energy input, lower heating are required: better selectivity are achievable</a:t>
            </a:r>
          </a:p>
          <a:p>
            <a:pPr lvl="1">
              <a:lnSpc>
                <a:spcPct val="114000"/>
              </a:lnSpc>
            </a:pPr>
            <a:r>
              <a:rPr lang="en-US" altLang="en-US" dirty="0"/>
              <a:t>Photochemical reactions open interesting pathways.</a:t>
            </a:r>
          </a:p>
          <a:p>
            <a:pPr>
              <a:lnSpc>
                <a:spcPct val="114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70754" name="Rectangle 2"/>
          <p:cNvSpPr>
            <a:spLocks noChangeArrowheads="1"/>
          </p:cNvSpPr>
          <p:nvPr/>
        </p:nvSpPr>
        <p:spPr bwMode="auto">
          <a:xfrm>
            <a:off x="2351088" y="115889"/>
            <a:ext cx="3303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(II)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260739" y="232611"/>
            <a:ext cx="36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935" y="1555750"/>
            <a:ext cx="2794000" cy="374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5676" y="6340642"/>
            <a:ext cx="7712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wikipedia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8318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94610" y="1332954"/>
            <a:ext cx="7712243" cy="4855288"/>
          </a:xfrm>
          <a:noFill/>
          <a:ln/>
        </p:spPr>
        <p:txBody>
          <a:bodyPr>
            <a:normAutofit lnSpcReduction="10000"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600" dirty="0"/>
              <a:t>Some limitations of photochemistry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/>
              <a:t>The power of transmitted light is function of the square of the distance to the source: this causes limitations.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/>
              <a:t>Fouling: Fouling comes from little particles coming from the reactor. Those particles scatter light and render the solution less transparent to light =&gt; </a:t>
            </a:r>
            <a:r>
              <a:rPr lang="en-US" altLang="en-US" sz="2000" b="1" dirty="0"/>
              <a:t>reduce yield</a:t>
            </a:r>
            <a:r>
              <a:rPr lang="en-US" altLang="en-US" sz="2000" dirty="0"/>
              <a:t> 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/>
              <a:t>Managing the light input: Often the reaction uses only one single wavelength and the lamps used are polychromatic. Lamps also produce heat to some extent =&gt; loss of energy 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/>
              <a:t>Lamps and transparent reactors are often expensive</a:t>
            </a:r>
          </a:p>
          <a:p>
            <a:pPr lv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2000" dirty="0"/>
              <a:t>Cooling: photochemical systems may not be so energy efficient because cooling systems are often need to avoid heating from the lamps.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altLang="en-US" dirty="0"/>
          </a:p>
          <a:p>
            <a:pPr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970754" name="Rectangle 2"/>
          <p:cNvSpPr>
            <a:spLocks noChangeArrowheads="1"/>
          </p:cNvSpPr>
          <p:nvPr/>
        </p:nvSpPr>
        <p:spPr bwMode="auto">
          <a:xfrm>
            <a:off x="2351088" y="115889"/>
            <a:ext cx="3303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(II)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260739" y="247851"/>
            <a:ext cx="3670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55" y="1494790"/>
            <a:ext cx="2794000" cy="3746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6636" y="6340642"/>
            <a:ext cx="7712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wikipedia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1312" y="5644663"/>
            <a:ext cx="6472989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The use of flow reactors and LED lamps are leading to rapid growth of photochemical processes</a:t>
            </a:r>
          </a:p>
        </p:txBody>
      </p:sp>
    </p:spTree>
    <p:extLst>
      <p:ext uri="{BB962C8B-B14F-4D97-AF65-F5344CB8AC3E}">
        <p14:creationId xmlns:p14="http://schemas.microsoft.com/office/powerpoint/2010/main" val="213648286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2"/>
          <p:cNvSpPr>
            <a:spLocks noChangeArrowheads="1"/>
          </p:cNvSpPr>
          <p:nvPr/>
        </p:nvSpPr>
        <p:spPr bwMode="auto">
          <a:xfrm>
            <a:off x="2351088" y="115889"/>
            <a:ext cx="33032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en-US" sz="1400" b="1">
                <a:solidFill>
                  <a:schemeClr val="bg1"/>
                </a:solidFill>
              </a:rPr>
              <a:t>CHEM 462: 20. Energy input reduction (II)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485803" y="217371"/>
            <a:ext cx="7220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Photochemistry: the light source</a:t>
            </a: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839788" y="1391603"/>
            <a:ext cx="5157787" cy="923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4000"/>
              </a:lnSpc>
            </a:pPr>
            <a:r>
              <a:rPr lang="en-US" dirty="0"/>
              <a:t>Using solar radiation directly for chemistry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6172200" y="1391603"/>
            <a:ext cx="5183188" cy="10308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dirty="0"/>
              <a:t>Using solar radiation -&gt; energy -&gt; photochemistry</a:t>
            </a:r>
          </a:p>
        </p:txBody>
      </p:sp>
      <p:grpSp>
        <p:nvGrpSpPr>
          <p:cNvPr id="9" name="Solar_Panel"/>
          <p:cNvGrpSpPr>
            <a:grpSpLocks noChangeAspect="1"/>
          </p:cNvGrpSpPr>
          <p:nvPr/>
        </p:nvGrpSpPr>
        <p:grpSpPr bwMode="auto">
          <a:xfrm>
            <a:off x="6737216" y="2622425"/>
            <a:ext cx="1549098" cy="1552395"/>
            <a:chOff x="8" y="8"/>
            <a:chExt cx="470" cy="471"/>
          </a:xfrm>
          <a:solidFill>
            <a:srgbClr val="FFC000"/>
          </a:solidFill>
        </p:grpSpPr>
        <p:sp>
          <p:nvSpPr>
            <p:cNvPr id="11" name="Solar_Panel"/>
            <p:cNvSpPr>
              <a:spLocks noChangeArrowheads="1"/>
            </p:cNvSpPr>
            <p:nvPr/>
          </p:nvSpPr>
          <p:spPr bwMode="auto">
            <a:xfrm>
              <a:off x="60" y="60"/>
              <a:ext cx="131" cy="131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Solar_Panel"/>
            <p:cNvSpPr>
              <a:spLocks/>
            </p:cNvSpPr>
            <p:nvPr/>
          </p:nvSpPr>
          <p:spPr bwMode="auto">
            <a:xfrm>
              <a:off x="8" y="119"/>
              <a:ext cx="39" cy="13"/>
            </a:xfrm>
            <a:custGeom>
              <a:avLst/>
              <a:gdLst>
                <a:gd name="T0" fmla="*/ 104 w 105"/>
                <a:gd name="T1" fmla="*/ 17 h 35"/>
                <a:gd name="T2" fmla="*/ 105 w 105"/>
                <a:gd name="T3" fmla="*/ 0 h 35"/>
                <a:gd name="T4" fmla="*/ 0 w 105"/>
                <a:gd name="T5" fmla="*/ 0 h 35"/>
                <a:gd name="T6" fmla="*/ 0 w 105"/>
                <a:gd name="T7" fmla="*/ 35 h 35"/>
                <a:gd name="T8" fmla="*/ 105 w 105"/>
                <a:gd name="T9" fmla="*/ 35 h 35"/>
                <a:gd name="T10" fmla="*/ 104 w 105"/>
                <a:gd name="T11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35">
                  <a:moveTo>
                    <a:pt x="104" y="17"/>
                  </a:moveTo>
                  <a:cubicBezTo>
                    <a:pt x="104" y="12"/>
                    <a:pt x="105" y="6"/>
                    <a:pt x="105" y="0"/>
                  </a:cubicBezTo>
                  <a:lnTo>
                    <a:pt x="0" y="0"/>
                  </a:lnTo>
                  <a:lnTo>
                    <a:pt x="0" y="35"/>
                  </a:lnTo>
                  <a:lnTo>
                    <a:pt x="105" y="35"/>
                  </a:lnTo>
                  <a:cubicBezTo>
                    <a:pt x="105" y="29"/>
                    <a:pt x="104" y="23"/>
                    <a:pt x="104" y="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Solar_Panel"/>
            <p:cNvSpPr>
              <a:spLocks/>
            </p:cNvSpPr>
            <p:nvPr/>
          </p:nvSpPr>
          <p:spPr bwMode="auto">
            <a:xfrm>
              <a:off x="36" y="36"/>
              <a:ext cx="39" cy="39"/>
            </a:xfrm>
            <a:custGeom>
              <a:avLst/>
              <a:gdLst>
                <a:gd name="T0" fmla="*/ 103 w 103"/>
                <a:gd name="T1" fmla="*/ 78 h 103"/>
                <a:gd name="T2" fmla="*/ 24 w 103"/>
                <a:gd name="T3" fmla="*/ 0 h 103"/>
                <a:gd name="T4" fmla="*/ 0 w 103"/>
                <a:gd name="T5" fmla="*/ 24 h 103"/>
                <a:gd name="T6" fmla="*/ 78 w 103"/>
                <a:gd name="T7" fmla="*/ 103 h 103"/>
                <a:gd name="T8" fmla="*/ 103 w 103"/>
                <a:gd name="T9" fmla="*/ 7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103" y="78"/>
                  </a:moveTo>
                  <a:lnTo>
                    <a:pt x="24" y="0"/>
                  </a:lnTo>
                  <a:lnTo>
                    <a:pt x="0" y="24"/>
                  </a:lnTo>
                  <a:lnTo>
                    <a:pt x="78" y="103"/>
                  </a:lnTo>
                  <a:cubicBezTo>
                    <a:pt x="86" y="94"/>
                    <a:pt x="94" y="86"/>
                    <a:pt x="103" y="7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Solar_Panel"/>
            <p:cNvSpPr>
              <a:spLocks/>
            </p:cNvSpPr>
            <p:nvPr/>
          </p:nvSpPr>
          <p:spPr bwMode="auto">
            <a:xfrm>
              <a:off x="119" y="8"/>
              <a:ext cx="13" cy="40"/>
            </a:xfrm>
            <a:custGeom>
              <a:avLst/>
              <a:gdLst>
                <a:gd name="T0" fmla="*/ 17 w 35"/>
                <a:gd name="T1" fmla="*/ 104 h 105"/>
                <a:gd name="T2" fmla="*/ 35 w 35"/>
                <a:gd name="T3" fmla="*/ 105 h 105"/>
                <a:gd name="T4" fmla="*/ 35 w 35"/>
                <a:gd name="T5" fmla="*/ 0 h 105"/>
                <a:gd name="T6" fmla="*/ 0 w 35"/>
                <a:gd name="T7" fmla="*/ 0 h 105"/>
                <a:gd name="T8" fmla="*/ 0 w 35"/>
                <a:gd name="T9" fmla="*/ 105 h 105"/>
                <a:gd name="T10" fmla="*/ 17 w 35"/>
                <a:gd name="T11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05">
                  <a:moveTo>
                    <a:pt x="17" y="104"/>
                  </a:moveTo>
                  <a:cubicBezTo>
                    <a:pt x="23" y="104"/>
                    <a:pt x="29" y="105"/>
                    <a:pt x="35" y="105"/>
                  </a:cubicBezTo>
                  <a:lnTo>
                    <a:pt x="35" y="0"/>
                  </a:lnTo>
                  <a:lnTo>
                    <a:pt x="0" y="0"/>
                  </a:lnTo>
                  <a:lnTo>
                    <a:pt x="0" y="105"/>
                  </a:lnTo>
                  <a:cubicBezTo>
                    <a:pt x="6" y="105"/>
                    <a:pt x="12" y="104"/>
                    <a:pt x="17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Solar_Panel"/>
            <p:cNvSpPr>
              <a:spLocks/>
            </p:cNvSpPr>
            <p:nvPr/>
          </p:nvSpPr>
          <p:spPr bwMode="auto">
            <a:xfrm>
              <a:off x="176" y="40"/>
              <a:ext cx="35" cy="35"/>
            </a:xfrm>
            <a:custGeom>
              <a:avLst/>
              <a:gdLst>
                <a:gd name="T0" fmla="*/ 24 w 94"/>
                <a:gd name="T1" fmla="*/ 94 h 94"/>
                <a:gd name="T2" fmla="*/ 94 w 94"/>
                <a:gd name="T3" fmla="*/ 25 h 94"/>
                <a:gd name="T4" fmla="*/ 69 w 94"/>
                <a:gd name="T5" fmla="*/ 0 h 94"/>
                <a:gd name="T6" fmla="*/ 0 w 94"/>
                <a:gd name="T7" fmla="*/ 69 h 94"/>
                <a:gd name="T8" fmla="*/ 24 w 94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4">
                  <a:moveTo>
                    <a:pt x="24" y="94"/>
                  </a:moveTo>
                  <a:lnTo>
                    <a:pt x="94" y="25"/>
                  </a:lnTo>
                  <a:lnTo>
                    <a:pt x="69" y="0"/>
                  </a:lnTo>
                  <a:lnTo>
                    <a:pt x="0" y="69"/>
                  </a:lnTo>
                  <a:cubicBezTo>
                    <a:pt x="9" y="77"/>
                    <a:pt x="17" y="85"/>
                    <a:pt x="24" y="9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Solar_Panel"/>
            <p:cNvSpPr>
              <a:spLocks/>
            </p:cNvSpPr>
            <p:nvPr/>
          </p:nvSpPr>
          <p:spPr bwMode="auto">
            <a:xfrm>
              <a:off x="176" y="176"/>
              <a:ext cx="35" cy="36"/>
            </a:xfrm>
            <a:custGeom>
              <a:avLst/>
              <a:gdLst>
                <a:gd name="T0" fmla="*/ 0 w 94"/>
                <a:gd name="T1" fmla="*/ 24 h 94"/>
                <a:gd name="T2" fmla="*/ 69 w 94"/>
                <a:gd name="T3" fmla="*/ 94 h 94"/>
                <a:gd name="T4" fmla="*/ 94 w 94"/>
                <a:gd name="T5" fmla="*/ 69 h 94"/>
                <a:gd name="T6" fmla="*/ 24 w 94"/>
                <a:gd name="T7" fmla="*/ 0 h 94"/>
                <a:gd name="T8" fmla="*/ 0 w 94"/>
                <a:gd name="T9" fmla="*/ 2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94">
                  <a:moveTo>
                    <a:pt x="0" y="24"/>
                  </a:moveTo>
                  <a:lnTo>
                    <a:pt x="69" y="94"/>
                  </a:lnTo>
                  <a:lnTo>
                    <a:pt x="94" y="69"/>
                  </a:lnTo>
                  <a:lnTo>
                    <a:pt x="24" y="0"/>
                  </a:lnTo>
                  <a:cubicBezTo>
                    <a:pt x="17" y="9"/>
                    <a:pt x="9" y="17"/>
                    <a:pt x="0" y="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Solar_Panel"/>
            <p:cNvSpPr>
              <a:spLocks/>
            </p:cNvSpPr>
            <p:nvPr/>
          </p:nvSpPr>
          <p:spPr bwMode="auto">
            <a:xfrm>
              <a:off x="203" y="119"/>
              <a:ext cx="40" cy="13"/>
            </a:xfrm>
            <a:custGeom>
              <a:avLst/>
              <a:gdLst>
                <a:gd name="T0" fmla="*/ 0 w 105"/>
                <a:gd name="T1" fmla="*/ 0 h 35"/>
                <a:gd name="T2" fmla="*/ 1 w 105"/>
                <a:gd name="T3" fmla="*/ 17 h 35"/>
                <a:gd name="T4" fmla="*/ 0 w 105"/>
                <a:gd name="T5" fmla="*/ 35 h 35"/>
                <a:gd name="T6" fmla="*/ 105 w 105"/>
                <a:gd name="T7" fmla="*/ 35 h 35"/>
                <a:gd name="T8" fmla="*/ 105 w 105"/>
                <a:gd name="T9" fmla="*/ 0 h 35"/>
                <a:gd name="T10" fmla="*/ 0 w 105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35">
                  <a:moveTo>
                    <a:pt x="0" y="0"/>
                  </a:moveTo>
                  <a:cubicBezTo>
                    <a:pt x="0" y="6"/>
                    <a:pt x="1" y="12"/>
                    <a:pt x="1" y="17"/>
                  </a:cubicBezTo>
                  <a:cubicBezTo>
                    <a:pt x="1" y="23"/>
                    <a:pt x="0" y="29"/>
                    <a:pt x="0" y="35"/>
                  </a:cubicBezTo>
                  <a:lnTo>
                    <a:pt x="105" y="35"/>
                  </a:lnTo>
                  <a:lnTo>
                    <a:pt x="10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Solar_Panel"/>
            <p:cNvSpPr>
              <a:spLocks/>
            </p:cNvSpPr>
            <p:nvPr/>
          </p:nvSpPr>
          <p:spPr bwMode="auto">
            <a:xfrm>
              <a:off x="119" y="204"/>
              <a:ext cx="13" cy="39"/>
            </a:xfrm>
            <a:custGeom>
              <a:avLst/>
              <a:gdLst>
                <a:gd name="T0" fmla="*/ 17 w 35"/>
                <a:gd name="T1" fmla="*/ 1 h 105"/>
                <a:gd name="T2" fmla="*/ 0 w 35"/>
                <a:gd name="T3" fmla="*/ 0 h 105"/>
                <a:gd name="T4" fmla="*/ 0 w 35"/>
                <a:gd name="T5" fmla="*/ 105 h 105"/>
                <a:gd name="T6" fmla="*/ 35 w 35"/>
                <a:gd name="T7" fmla="*/ 105 h 105"/>
                <a:gd name="T8" fmla="*/ 35 w 35"/>
                <a:gd name="T9" fmla="*/ 0 h 105"/>
                <a:gd name="T10" fmla="*/ 17 w 35"/>
                <a:gd name="T11" fmla="*/ 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05">
                  <a:moveTo>
                    <a:pt x="17" y="1"/>
                  </a:moveTo>
                  <a:cubicBezTo>
                    <a:pt x="12" y="1"/>
                    <a:pt x="6" y="0"/>
                    <a:pt x="0" y="0"/>
                  </a:cubicBezTo>
                  <a:lnTo>
                    <a:pt x="0" y="105"/>
                  </a:lnTo>
                  <a:lnTo>
                    <a:pt x="35" y="105"/>
                  </a:lnTo>
                  <a:lnTo>
                    <a:pt x="35" y="0"/>
                  </a:lnTo>
                  <a:cubicBezTo>
                    <a:pt x="29" y="0"/>
                    <a:pt x="23" y="1"/>
                    <a:pt x="17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Solar_Panel"/>
            <p:cNvSpPr>
              <a:spLocks/>
            </p:cNvSpPr>
            <p:nvPr/>
          </p:nvSpPr>
          <p:spPr bwMode="auto">
            <a:xfrm>
              <a:off x="36" y="176"/>
              <a:ext cx="39" cy="39"/>
            </a:xfrm>
            <a:custGeom>
              <a:avLst/>
              <a:gdLst>
                <a:gd name="T0" fmla="*/ 78 w 103"/>
                <a:gd name="T1" fmla="*/ 0 h 103"/>
                <a:gd name="T2" fmla="*/ 0 w 103"/>
                <a:gd name="T3" fmla="*/ 79 h 103"/>
                <a:gd name="T4" fmla="*/ 24 w 103"/>
                <a:gd name="T5" fmla="*/ 103 h 103"/>
                <a:gd name="T6" fmla="*/ 103 w 103"/>
                <a:gd name="T7" fmla="*/ 24 h 103"/>
                <a:gd name="T8" fmla="*/ 78 w 103"/>
                <a:gd name="T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3">
                  <a:moveTo>
                    <a:pt x="78" y="0"/>
                  </a:moveTo>
                  <a:lnTo>
                    <a:pt x="0" y="79"/>
                  </a:lnTo>
                  <a:lnTo>
                    <a:pt x="24" y="103"/>
                  </a:lnTo>
                  <a:lnTo>
                    <a:pt x="103" y="24"/>
                  </a:lnTo>
                  <a:cubicBezTo>
                    <a:pt x="94" y="17"/>
                    <a:pt x="86" y="9"/>
                    <a:pt x="7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Solar_Panel"/>
            <p:cNvSpPr>
              <a:spLocks noChangeArrowheads="1"/>
            </p:cNvSpPr>
            <p:nvPr/>
          </p:nvSpPr>
          <p:spPr bwMode="auto">
            <a:xfrm>
              <a:off x="256" y="413"/>
              <a:ext cx="39" cy="6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Solar_Panel"/>
            <p:cNvSpPr>
              <a:spLocks/>
            </p:cNvSpPr>
            <p:nvPr/>
          </p:nvSpPr>
          <p:spPr bwMode="auto">
            <a:xfrm>
              <a:off x="288" y="335"/>
              <a:ext cx="131" cy="65"/>
            </a:xfrm>
            <a:custGeom>
              <a:avLst/>
              <a:gdLst>
                <a:gd name="T0" fmla="*/ 0 w 348"/>
                <a:gd name="T1" fmla="*/ 139 h 174"/>
                <a:gd name="T2" fmla="*/ 0 w 348"/>
                <a:gd name="T3" fmla="*/ 174 h 174"/>
                <a:gd name="T4" fmla="*/ 209 w 348"/>
                <a:gd name="T5" fmla="*/ 174 h 174"/>
                <a:gd name="T6" fmla="*/ 348 w 348"/>
                <a:gd name="T7" fmla="*/ 35 h 174"/>
                <a:gd name="T8" fmla="*/ 348 w 348"/>
                <a:gd name="T9" fmla="*/ 0 h 174"/>
                <a:gd name="T10" fmla="*/ 139 w 348"/>
                <a:gd name="T11" fmla="*/ 0 h 174"/>
                <a:gd name="T12" fmla="*/ 0 w 348"/>
                <a:gd name="T13" fmla="*/ 13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174">
                  <a:moveTo>
                    <a:pt x="0" y="139"/>
                  </a:moveTo>
                  <a:lnTo>
                    <a:pt x="0" y="174"/>
                  </a:lnTo>
                  <a:lnTo>
                    <a:pt x="209" y="174"/>
                  </a:lnTo>
                  <a:lnTo>
                    <a:pt x="348" y="35"/>
                  </a:lnTo>
                  <a:lnTo>
                    <a:pt x="348" y="0"/>
                  </a:lnTo>
                  <a:lnTo>
                    <a:pt x="139" y="0"/>
                  </a:lnTo>
                  <a:lnTo>
                    <a:pt x="0" y="1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Solar_Panel"/>
            <p:cNvSpPr>
              <a:spLocks/>
            </p:cNvSpPr>
            <p:nvPr/>
          </p:nvSpPr>
          <p:spPr bwMode="auto">
            <a:xfrm>
              <a:off x="354" y="276"/>
              <a:ext cx="124" cy="59"/>
            </a:xfrm>
            <a:custGeom>
              <a:avLst/>
              <a:gdLst>
                <a:gd name="T0" fmla="*/ 122 w 330"/>
                <a:gd name="T1" fmla="*/ 0 h 156"/>
                <a:gd name="T2" fmla="*/ 0 w 330"/>
                <a:gd name="T3" fmla="*/ 121 h 156"/>
                <a:gd name="T4" fmla="*/ 208 w 330"/>
                <a:gd name="T5" fmla="*/ 121 h 156"/>
                <a:gd name="T6" fmla="*/ 208 w 330"/>
                <a:gd name="T7" fmla="*/ 156 h 156"/>
                <a:gd name="T8" fmla="*/ 330 w 330"/>
                <a:gd name="T9" fmla="*/ 34 h 156"/>
                <a:gd name="T10" fmla="*/ 330 w 330"/>
                <a:gd name="T11" fmla="*/ 0 h 156"/>
                <a:gd name="T12" fmla="*/ 122 w 330"/>
                <a:gd name="T1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0" h="156">
                  <a:moveTo>
                    <a:pt x="122" y="0"/>
                  </a:moveTo>
                  <a:lnTo>
                    <a:pt x="0" y="121"/>
                  </a:lnTo>
                  <a:lnTo>
                    <a:pt x="208" y="121"/>
                  </a:lnTo>
                  <a:lnTo>
                    <a:pt x="208" y="156"/>
                  </a:lnTo>
                  <a:lnTo>
                    <a:pt x="330" y="34"/>
                  </a:lnTo>
                  <a:lnTo>
                    <a:pt x="330" y="0"/>
                  </a:lnTo>
                  <a:lnTo>
                    <a:pt x="1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Solar_Panel"/>
            <p:cNvSpPr>
              <a:spLocks/>
            </p:cNvSpPr>
            <p:nvPr/>
          </p:nvSpPr>
          <p:spPr bwMode="auto">
            <a:xfrm>
              <a:off x="256" y="276"/>
              <a:ext cx="124" cy="46"/>
            </a:xfrm>
            <a:custGeom>
              <a:avLst/>
              <a:gdLst>
                <a:gd name="T0" fmla="*/ 208 w 330"/>
                <a:gd name="T1" fmla="*/ 121 h 121"/>
                <a:gd name="T2" fmla="*/ 330 w 330"/>
                <a:gd name="T3" fmla="*/ 0 h 121"/>
                <a:gd name="T4" fmla="*/ 121 w 330"/>
                <a:gd name="T5" fmla="*/ 0 h 121"/>
                <a:gd name="T6" fmla="*/ 0 w 330"/>
                <a:gd name="T7" fmla="*/ 121 h 121"/>
                <a:gd name="T8" fmla="*/ 208 w 330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121">
                  <a:moveTo>
                    <a:pt x="208" y="121"/>
                  </a:moveTo>
                  <a:lnTo>
                    <a:pt x="330" y="0"/>
                  </a:lnTo>
                  <a:lnTo>
                    <a:pt x="121" y="0"/>
                  </a:lnTo>
                  <a:lnTo>
                    <a:pt x="0" y="121"/>
                  </a:lnTo>
                  <a:lnTo>
                    <a:pt x="208" y="12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Solar_Panel"/>
            <p:cNvSpPr>
              <a:spLocks/>
            </p:cNvSpPr>
            <p:nvPr/>
          </p:nvSpPr>
          <p:spPr bwMode="auto">
            <a:xfrm>
              <a:off x="191" y="335"/>
              <a:ext cx="130" cy="65"/>
            </a:xfrm>
            <a:custGeom>
              <a:avLst/>
              <a:gdLst>
                <a:gd name="T0" fmla="*/ 139 w 347"/>
                <a:gd name="T1" fmla="*/ 0 h 174"/>
                <a:gd name="T2" fmla="*/ 0 w 347"/>
                <a:gd name="T3" fmla="*/ 139 h 174"/>
                <a:gd name="T4" fmla="*/ 0 w 347"/>
                <a:gd name="T5" fmla="*/ 174 h 174"/>
                <a:gd name="T6" fmla="*/ 208 w 347"/>
                <a:gd name="T7" fmla="*/ 174 h 174"/>
                <a:gd name="T8" fmla="*/ 208 w 347"/>
                <a:gd name="T9" fmla="*/ 139 h 174"/>
                <a:gd name="T10" fmla="*/ 208 w 347"/>
                <a:gd name="T11" fmla="*/ 139 h 174"/>
                <a:gd name="T12" fmla="*/ 347 w 347"/>
                <a:gd name="T13" fmla="*/ 0 h 174"/>
                <a:gd name="T14" fmla="*/ 139 w 347"/>
                <a:gd name="T1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7" h="174">
                  <a:moveTo>
                    <a:pt x="139" y="0"/>
                  </a:moveTo>
                  <a:lnTo>
                    <a:pt x="0" y="139"/>
                  </a:lnTo>
                  <a:lnTo>
                    <a:pt x="0" y="174"/>
                  </a:lnTo>
                  <a:lnTo>
                    <a:pt x="208" y="174"/>
                  </a:lnTo>
                  <a:lnTo>
                    <a:pt x="208" y="139"/>
                  </a:lnTo>
                  <a:lnTo>
                    <a:pt x="208" y="139"/>
                  </a:lnTo>
                  <a:lnTo>
                    <a:pt x="347" y="0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Solar_Panel"/>
            <p:cNvSpPr>
              <a:spLocks/>
            </p:cNvSpPr>
            <p:nvPr/>
          </p:nvSpPr>
          <p:spPr bwMode="auto">
            <a:xfrm>
              <a:off x="158" y="276"/>
              <a:ext cx="124" cy="46"/>
            </a:xfrm>
            <a:custGeom>
              <a:avLst/>
              <a:gdLst>
                <a:gd name="T0" fmla="*/ 330 w 330"/>
                <a:gd name="T1" fmla="*/ 0 h 121"/>
                <a:gd name="T2" fmla="*/ 122 w 330"/>
                <a:gd name="T3" fmla="*/ 0 h 121"/>
                <a:gd name="T4" fmla="*/ 0 w 330"/>
                <a:gd name="T5" fmla="*/ 121 h 121"/>
                <a:gd name="T6" fmla="*/ 209 w 330"/>
                <a:gd name="T7" fmla="*/ 121 h 121"/>
                <a:gd name="T8" fmla="*/ 330 w 330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0" h="121">
                  <a:moveTo>
                    <a:pt x="330" y="0"/>
                  </a:moveTo>
                  <a:lnTo>
                    <a:pt x="122" y="0"/>
                  </a:lnTo>
                  <a:lnTo>
                    <a:pt x="0" y="121"/>
                  </a:lnTo>
                  <a:lnTo>
                    <a:pt x="209" y="121"/>
                  </a:lnTo>
                  <a:lnTo>
                    <a:pt x="3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Solar_Panel"/>
            <p:cNvSpPr>
              <a:spLocks/>
            </p:cNvSpPr>
            <p:nvPr/>
          </p:nvSpPr>
          <p:spPr bwMode="auto">
            <a:xfrm>
              <a:off x="93" y="335"/>
              <a:ext cx="130" cy="65"/>
            </a:xfrm>
            <a:custGeom>
              <a:avLst/>
              <a:gdLst>
                <a:gd name="T0" fmla="*/ 139 w 347"/>
                <a:gd name="T1" fmla="*/ 0 h 174"/>
                <a:gd name="T2" fmla="*/ 0 w 347"/>
                <a:gd name="T3" fmla="*/ 139 h 174"/>
                <a:gd name="T4" fmla="*/ 0 w 347"/>
                <a:gd name="T5" fmla="*/ 174 h 174"/>
                <a:gd name="T6" fmla="*/ 208 w 347"/>
                <a:gd name="T7" fmla="*/ 174 h 174"/>
                <a:gd name="T8" fmla="*/ 208 w 347"/>
                <a:gd name="T9" fmla="*/ 139 h 174"/>
                <a:gd name="T10" fmla="*/ 347 w 347"/>
                <a:gd name="T11" fmla="*/ 0 h 174"/>
                <a:gd name="T12" fmla="*/ 139 w 347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" h="174">
                  <a:moveTo>
                    <a:pt x="139" y="0"/>
                  </a:moveTo>
                  <a:lnTo>
                    <a:pt x="0" y="139"/>
                  </a:lnTo>
                  <a:lnTo>
                    <a:pt x="0" y="174"/>
                  </a:lnTo>
                  <a:lnTo>
                    <a:pt x="208" y="174"/>
                  </a:lnTo>
                  <a:lnTo>
                    <a:pt x="208" y="139"/>
                  </a:lnTo>
                  <a:lnTo>
                    <a:pt x="347" y="0"/>
                  </a:lnTo>
                  <a:lnTo>
                    <a:pt x="13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Sun">
            <a:extLst>
              <a:ext uri="{FF2B5EF4-FFF2-40B4-BE49-F238E27FC236}">
                <a16:creationId xmlns:a16="http://schemas.microsoft.com/office/drawing/2014/main" id="{F6AE118D-9A1F-4E20-B42F-1D8929574DF8}"/>
              </a:ext>
            </a:extLst>
          </p:cNvPr>
          <p:cNvGrpSpPr>
            <a:grpSpLocks noChangeAspect="1"/>
          </p:cNvGrpSpPr>
          <p:nvPr/>
        </p:nvGrpSpPr>
        <p:grpSpPr>
          <a:xfrm>
            <a:off x="2279576" y="2480320"/>
            <a:ext cx="1068236" cy="1080874"/>
            <a:chOff x="4636678" y="1692865"/>
            <a:chExt cx="2958364" cy="2993365"/>
          </a:xfrm>
          <a:solidFill>
            <a:srgbClr val="FFC00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0076DC8-F7CA-429A-BFAA-E0E0E4A3FF34}"/>
                </a:ext>
              </a:extLst>
            </p:cNvPr>
            <p:cNvSpPr/>
            <p:nvPr/>
          </p:nvSpPr>
          <p:spPr>
            <a:xfrm>
              <a:off x="7209047" y="3154271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A5210C-AF6C-4FD8-846B-3476CDFEA3FC}"/>
                </a:ext>
              </a:extLst>
            </p:cNvPr>
            <p:cNvSpPr/>
            <p:nvPr/>
          </p:nvSpPr>
          <p:spPr>
            <a:xfrm rot="18815044" flipH="1">
              <a:off x="6792179" y="2239063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CB44CE-2989-4B19-99EF-3C247CD3E298}"/>
                </a:ext>
              </a:extLst>
            </p:cNvPr>
            <p:cNvSpPr/>
            <p:nvPr/>
          </p:nvSpPr>
          <p:spPr>
            <a:xfrm rot="2784956" flipH="1" flipV="1">
              <a:off x="6792178" y="4138759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823593-D00A-44DF-9D35-1164229D1369}"/>
                </a:ext>
              </a:extLst>
            </p:cNvPr>
            <p:cNvSpPr/>
            <p:nvPr/>
          </p:nvSpPr>
          <p:spPr>
            <a:xfrm rot="18815044" flipV="1">
              <a:off x="5047897" y="4101322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453918E-51CE-4614-90E3-B3C55BDD2FEB}"/>
                </a:ext>
              </a:extLst>
            </p:cNvPr>
            <p:cNvSpPr/>
            <p:nvPr/>
          </p:nvSpPr>
          <p:spPr>
            <a:xfrm rot="5400000">
              <a:off x="5932130" y="4470373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12106C-20FB-46D6-8987-1DCBA096DA82}"/>
                </a:ext>
              </a:extLst>
            </p:cNvPr>
            <p:cNvSpPr/>
            <p:nvPr/>
          </p:nvSpPr>
          <p:spPr>
            <a:xfrm rot="5400000">
              <a:off x="5925434" y="1863003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41E2AF9-F320-4788-9D21-0A26F9B033C1}"/>
                </a:ext>
              </a:extLst>
            </p:cNvPr>
            <p:cNvSpPr/>
            <p:nvPr/>
          </p:nvSpPr>
          <p:spPr>
            <a:xfrm>
              <a:off x="4636678" y="3141735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EF28D56-4788-4639-9359-FACE476C81CC}"/>
                </a:ext>
              </a:extLst>
            </p:cNvPr>
            <p:cNvSpPr/>
            <p:nvPr/>
          </p:nvSpPr>
          <p:spPr>
            <a:xfrm rot="2784956">
              <a:off x="5047898" y="2201626"/>
              <a:ext cx="385995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36" name="Sun">
              <a:extLst>
                <a:ext uri="{FF2B5EF4-FFF2-40B4-BE49-F238E27FC236}">
                  <a16:creationId xmlns:a16="http://schemas.microsoft.com/office/drawing/2014/main" id="{E958D1C8-B85B-48D3-AAD2-30D8C36D5BEE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331268" y="2406131"/>
              <a:ext cx="1542000" cy="1542000"/>
            </a:xfrm>
            <a:prstGeom prst="ellipse">
              <a:avLst/>
            </a:prstGeom>
            <a:grpFill/>
            <a:ln w="15875" cap="flat">
              <a:noFill/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solidFill>
                  <a:srgbClr val="FFC000"/>
                </a:solidFill>
              </a:endParaRPr>
            </a:p>
          </p:txBody>
        </p:sp>
      </p:grpSp>
      <p:sp>
        <p:nvSpPr>
          <p:cNvPr id="37" name="Right Arrow 36"/>
          <p:cNvSpPr/>
          <p:nvPr/>
        </p:nvSpPr>
        <p:spPr>
          <a:xfrm>
            <a:off x="3581714" y="2838880"/>
            <a:ext cx="601070" cy="382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Chemistry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485775" y="2551256"/>
            <a:ext cx="731831" cy="896740"/>
            <a:chOff x="2010927" y="2232917"/>
            <a:chExt cx="2370877" cy="2905125"/>
          </a:xfrm>
          <a:solidFill>
            <a:srgbClr val="0070C0"/>
          </a:solidFill>
        </p:grpSpPr>
        <p:sp>
          <p:nvSpPr>
            <p:cNvPr id="39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2" name="Chemistry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9149859" y="3683114"/>
            <a:ext cx="731831" cy="896740"/>
            <a:chOff x="2010927" y="2232917"/>
            <a:chExt cx="2370877" cy="2905125"/>
          </a:xfrm>
          <a:solidFill>
            <a:srgbClr val="0070C0"/>
          </a:solidFill>
        </p:grpSpPr>
        <p:sp>
          <p:nvSpPr>
            <p:cNvPr id="43" name="Freeform: Shape 1808"/>
            <p:cNvSpPr>
              <a:spLocks/>
            </p:cNvSpPr>
            <p:nvPr/>
          </p:nvSpPr>
          <p:spPr bwMode="auto">
            <a:xfrm>
              <a:off x="2010927" y="2232917"/>
              <a:ext cx="2370877" cy="2905125"/>
            </a:xfrm>
            <a:custGeom>
              <a:avLst/>
              <a:gdLst>
                <a:gd name="connsiteX0" fmla="*/ 882676 w 2370877"/>
                <a:gd name="connsiteY0" fmla="*/ 76200 h 2905125"/>
                <a:gd name="connsiteX1" fmla="*/ 844152 w 2370877"/>
                <a:gd name="connsiteY1" fmla="*/ 115523 h 2905125"/>
                <a:gd name="connsiteX2" fmla="*/ 844152 w 2370877"/>
                <a:gd name="connsiteY2" fmla="*/ 157974 h 2905125"/>
                <a:gd name="connsiteX3" fmla="*/ 882676 w 2370877"/>
                <a:gd name="connsiteY3" fmla="*/ 196850 h 2905125"/>
                <a:gd name="connsiteX4" fmla="*/ 896540 w 2370877"/>
                <a:gd name="connsiteY4" fmla="*/ 196850 h 2905125"/>
                <a:gd name="connsiteX5" fmla="*/ 896540 w 2370877"/>
                <a:gd name="connsiteY5" fmla="*/ 1173827 h 2905125"/>
                <a:gd name="connsiteX6" fmla="*/ 879957 w 2370877"/>
                <a:gd name="connsiteY6" fmla="*/ 1200487 h 2905125"/>
                <a:gd name="connsiteX7" fmla="*/ 841527 w 2370877"/>
                <a:gd name="connsiteY7" fmla="*/ 1274296 h 2905125"/>
                <a:gd name="connsiteX8" fmla="*/ 204640 w 2370877"/>
                <a:gd name="connsiteY8" fmla="*/ 2454129 h 2905125"/>
                <a:gd name="connsiteX9" fmla="*/ 407205 w 2370877"/>
                <a:gd name="connsiteY9" fmla="*/ 2797175 h 2905125"/>
                <a:gd name="connsiteX10" fmla="*/ 1962712 w 2370877"/>
                <a:gd name="connsiteY10" fmla="*/ 2797175 h 2905125"/>
                <a:gd name="connsiteX11" fmla="*/ 2165277 w 2370877"/>
                <a:gd name="connsiteY11" fmla="*/ 2454129 h 2905125"/>
                <a:gd name="connsiteX12" fmla="*/ 1528391 w 2370877"/>
                <a:gd name="connsiteY12" fmla="*/ 1274296 h 2905125"/>
                <a:gd name="connsiteX13" fmla="*/ 1489961 w 2370877"/>
                <a:gd name="connsiteY13" fmla="*/ 1200487 h 2905125"/>
                <a:gd name="connsiteX14" fmla="*/ 1474390 w 2370877"/>
                <a:gd name="connsiteY14" fmla="*/ 1175456 h 2905125"/>
                <a:gd name="connsiteX15" fmla="*/ 1474390 w 2370877"/>
                <a:gd name="connsiteY15" fmla="*/ 196850 h 2905125"/>
                <a:gd name="connsiteX16" fmla="*/ 1486223 w 2370877"/>
                <a:gd name="connsiteY16" fmla="*/ 196850 h 2905125"/>
                <a:gd name="connsiteX17" fmla="*/ 1525190 w 2370877"/>
                <a:gd name="connsiteY17" fmla="*/ 157974 h 2905125"/>
                <a:gd name="connsiteX18" fmla="*/ 1525190 w 2370877"/>
                <a:gd name="connsiteY18" fmla="*/ 115523 h 2905125"/>
                <a:gd name="connsiteX19" fmla="*/ 1486223 w 2370877"/>
                <a:gd name="connsiteY19" fmla="*/ 76200 h 2905125"/>
                <a:gd name="connsiteX20" fmla="*/ 845347 w 2370877"/>
                <a:gd name="connsiteY20" fmla="*/ 0 h 2905125"/>
                <a:gd name="connsiteX21" fmla="*/ 1524961 w 2370877"/>
                <a:gd name="connsiteY21" fmla="*/ 0 h 2905125"/>
                <a:gd name="connsiteX22" fmla="*/ 1615163 w 2370877"/>
                <a:gd name="connsiteY22" fmla="*/ 108156 h 2905125"/>
                <a:gd name="connsiteX23" fmla="*/ 1615163 w 2370877"/>
                <a:gd name="connsiteY23" fmla="*/ 151152 h 2905125"/>
                <a:gd name="connsiteX24" fmla="*/ 1565198 w 2370877"/>
                <a:gd name="connsiteY24" fmla="*/ 231825 h 2905125"/>
                <a:gd name="connsiteX25" fmla="*/ 1566082 w 2370877"/>
                <a:gd name="connsiteY25" fmla="*/ 249555 h 2905125"/>
                <a:gd name="connsiteX26" fmla="*/ 1566082 w 2370877"/>
                <a:gd name="connsiteY26" fmla="*/ 1101944 h 2905125"/>
                <a:gd name="connsiteX27" fmla="*/ 1606320 w 2370877"/>
                <a:gd name="connsiteY27" fmla="*/ 1179515 h 2905125"/>
                <a:gd name="connsiteX28" fmla="*/ 2336783 w 2370877"/>
                <a:gd name="connsiteY28" fmla="*/ 2503975 h 2905125"/>
                <a:gd name="connsiteX29" fmla="*/ 2098896 w 2370877"/>
                <a:gd name="connsiteY29" fmla="*/ 2905125 h 2905125"/>
                <a:gd name="connsiteX30" fmla="*/ 270969 w 2370877"/>
                <a:gd name="connsiteY30" fmla="*/ 2905125 h 2905125"/>
                <a:gd name="connsiteX31" fmla="*/ 33082 w 2370877"/>
                <a:gd name="connsiteY31" fmla="*/ 2503975 h 2905125"/>
                <a:gd name="connsiteX32" fmla="*/ 763545 w 2370877"/>
                <a:gd name="connsiteY32" fmla="*/ 1179515 h 2905125"/>
                <a:gd name="connsiteX33" fmla="*/ 803783 w 2370877"/>
                <a:gd name="connsiteY33" fmla="*/ 1101944 h 2905125"/>
                <a:gd name="connsiteX34" fmla="*/ 803783 w 2370877"/>
                <a:gd name="connsiteY34" fmla="*/ 249555 h 2905125"/>
                <a:gd name="connsiteX35" fmla="*/ 804667 w 2370877"/>
                <a:gd name="connsiteY35" fmla="*/ 231825 h 2905125"/>
                <a:gd name="connsiteX36" fmla="*/ 755144 w 2370877"/>
                <a:gd name="connsiteY36" fmla="*/ 151152 h 2905125"/>
                <a:gd name="connsiteX37" fmla="*/ 755144 w 2370877"/>
                <a:gd name="connsiteY37" fmla="*/ 108156 h 2905125"/>
                <a:gd name="connsiteX38" fmla="*/ 845347 w 2370877"/>
                <a:gd name="connsiteY38" fmla="*/ 0 h 290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370877" h="2905125">
                  <a:moveTo>
                    <a:pt x="882676" y="76200"/>
                  </a:moveTo>
                  <a:cubicBezTo>
                    <a:pt x="861422" y="76200"/>
                    <a:pt x="844152" y="93627"/>
                    <a:pt x="844152" y="115523"/>
                  </a:cubicBezTo>
                  <a:lnTo>
                    <a:pt x="844152" y="157974"/>
                  </a:lnTo>
                  <a:cubicBezTo>
                    <a:pt x="844152" y="179423"/>
                    <a:pt x="861422" y="196850"/>
                    <a:pt x="882676" y="196850"/>
                  </a:cubicBezTo>
                  <a:lnTo>
                    <a:pt x="896540" y="196850"/>
                  </a:lnTo>
                  <a:lnTo>
                    <a:pt x="896540" y="1173827"/>
                  </a:lnTo>
                  <a:lnTo>
                    <a:pt x="879957" y="1200487"/>
                  </a:lnTo>
                  <a:cubicBezTo>
                    <a:pt x="867234" y="1224296"/>
                    <a:pt x="854906" y="1249476"/>
                    <a:pt x="841527" y="1274296"/>
                  </a:cubicBezTo>
                  <a:lnTo>
                    <a:pt x="204640" y="2454129"/>
                  </a:lnTo>
                  <a:cubicBezTo>
                    <a:pt x="90089" y="2666427"/>
                    <a:pt x="294866" y="2797175"/>
                    <a:pt x="407205" y="2797175"/>
                  </a:cubicBezTo>
                  <a:lnTo>
                    <a:pt x="1962712" y="2797175"/>
                  </a:lnTo>
                  <a:cubicBezTo>
                    <a:pt x="2074609" y="2797175"/>
                    <a:pt x="2293539" y="2692134"/>
                    <a:pt x="2165277" y="2454129"/>
                  </a:cubicBezTo>
                  <a:lnTo>
                    <a:pt x="1528391" y="1274296"/>
                  </a:lnTo>
                  <a:cubicBezTo>
                    <a:pt x="1515012" y="1249476"/>
                    <a:pt x="1502683" y="1224296"/>
                    <a:pt x="1489961" y="1200487"/>
                  </a:cubicBezTo>
                  <a:lnTo>
                    <a:pt x="1474390" y="1175456"/>
                  </a:lnTo>
                  <a:lnTo>
                    <a:pt x="1474390" y="196850"/>
                  </a:lnTo>
                  <a:lnTo>
                    <a:pt x="1486223" y="196850"/>
                  </a:lnTo>
                  <a:cubicBezTo>
                    <a:pt x="1507921" y="196850"/>
                    <a:pt x="1525190" y="179423"/>
                    <a:pt x="1525190" y="157974"/>
                  </a:cubicBezTo>
                  <a:lnTo>
                    <a:pt x="1525190" y="115523"/>
                  </a:lnTo>
                  <a:cubicBezTo>
                    <a:pt x="1525190" y="93627"/>
                    <a:pt x="1507921" y="76200"/>
                    <a:pt x="1486223" y="76200"/>
                  </a:cubicBezTo>
                  <a:close/>
                  <a:moveTo>
                    <a:pt x="845347" y="0"/>
                  </a:moveTo>
                  <a:lnTo>
                    <a:pt x="1524961" y="0"/>
                  </a:lnTo>
                  <a:cubicBezTo>
                    <a:pt x="1574926" y="0"/>
                    <a:pt x="1615163" y="58067"/>
                    <a:pt x="1615163" y="108156"/>
                  </a:cubicBezTo>
                  <a:lnTo>
                    <a:pt x="1615163" y="151152"/>
                  </a:lnTo>
                  <a:cubicBezTo>
                    <a:pt x="1615163" y="186613"/>
                    <a:pt x="1594381" y="217197"/>
                    <a:pt x="1565198" y="231825"/>
                  </a:cubicBezTo>
                  <a:cubicBezTo>
                    <a:pt x="1565640" y="237587"/>
                    <a:pt x="1566082" y="243793"/>
                    <a:pt x="1566082" y="249555"/>
                  </a:cubicBezTo>
                  <a:lnTo>
                    <a:pt x="1566082" y="1101944"/>
                  </a:lnTo>
                  <a:cubicBezTo>
                    <a:pt x="1579348" y="1127210"/>
                    <a:pt x="1592170" y="1153362"/>
                    <a:pt x="1606320" y="1179515"/>
                  </a:cubicBezTo>
                  <a:lnTo>
                    <a:pt x="2336783" y="2503975"/>
                  </a:lnTo>
                  <a:cubicBezTo>
                    <a:pt x="2457053" y="2725162"/>
                    <a:pt x="2230663" y="2905125"/>
                    <a:pt x="2098896" y="2905125"/>
                  </a:cubicBezTo>
                  <a:lnTo>
                    <a:pt x="270969" y="2905125"/>
                  </a:lnTo>
                  <a:cubicBezTo>
                    <a:pt x="139203" y="2905125"/>
                    <a:pt x="-84535" y="2720729"/>
                    <a:pt x="33082" y="2503975"/>
                  </a:cubicBezTo>
                  <a:lnTo>
                    <a:pt x="763545" y="1179515"/>
                  </a:lnTo>
                  <a:cubicBezTo>
                    <a:pt x="777695" y="1153362"/>
                    <a:pt x="790518" y="1127210"/>
                    <a:pt x="803783" y="1101944"/>
                  </a:cubicBezTo>
                  <a:lnTo>
                    <a:pt x="803783" y="249555"/>
                  </a:lnTo>
                  <a:cubicBezTo>
                    <a:pt x="803783" y="243793"/>
                    <a:pt x="804225" y="237587"/>
                    <a:pt x="804667" y="231825"/>
                  </a:cubicBezTo>
                  <a:cubicBezTo>
                    <a:pt x="775484" y="217197"/>
                    <a:pt x="755144" y="186613"/>
                    <a:pt x="755144" y="151152"/>
                  </a:cubicBezTo>
                  <a:lnTo>
                    <a:pt x="755144" y="108156"/>
                  </a:lnTo>
                  <a:cubicBezTo>
                    <a:pt x="755144" y="58067"/>
                    <a:pt x="795382" y="0"/>
                    <a:pt x="84534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Freeform: Shape 1809"/>
            <p:cNvSpPr>
              <a:spLocks/>
            </p:cNvSpPr>
            <p:nvPr/>
          </p:nvSpPr>
          <p:spPr bwMode="auto">
            <a:xfrm>
              <a:off x="2312457" y="3603813"/>
              <a:ext cx="1796940" cy="1348492"/>
            </a:xfrm>
            <a:custGeom>
              <a:avLst/>
              <a:gdLst>
                <a:gd name="connsiteX0" fmla="*/ 615647 w 1796940"/>
                <a:gd name="connsiteY0" fmla="*/ 486479 h 1348492"/>
                <a:gd name="connsiteX1" fmla="*/ 518809 w 1796940"/>
                <a:gd name="connsiteY1" fmla="*/ 584111 h 1348492"/>
                <a:gd name="connsiteX2" fmla="*/ 615647 w 1796940"/>
                <a:gd name="connsiteY2" fmla="*/ 681743 h 1348492"/>
                <a:gd name="connsiteX3" fmla="*/ 653341 w 1796940"/>
                <a:gd name="connsiteY3" fmla="*/ 674071 h 1348492"/>
                <a:gd name="connsiteX4" fmla="*/ 663961 w 1796940"/>
                <a:gd name="connsiteY4" fmla="*/ 666852 h 1348492"/>
                <a:gd name="connsiteX5" fmla="*/ 630146 w 1796940"/>
                <a:gd name="connsiteY5" fmla="*/ 717006 h 1348492"/>
                <a:gd name="connsiteX6" fmla="*/ 617234 w 1796940"/>
                <a:gd name="connsiteY6" fmla="*/ 780961 h 1348492"/>
                <a:gd name="connsiteX7" fmla="*/ 781541 w 1796940"/>
                <a:gd name="connsiteY7" fmla="*/ 945268 h 1348492"/>
                <a:gd name="connsiteX8" fmla="*/ 945848 w 1796940"/>
                <a:gd name="connsiteY8" fmla="*/ 780961 h 1348492"/>
                <a:gd name="connsiteX9" fmla="*/ 781541 w 1796940"/>
                <a:gd name="connsiteY9" fmla="*/ 616654 h 1348492"/>
                <a:gd name="connsiteX10" fmla="*/ 717586 w 1796940"/>
                <a:gd name="connsiteY10" fmla="*/ 629566 h 1348492"/>
                <a:gd name="connsiteX11" fmla="*/ 685364 w 1796940"/>
                <a:gd name="connsiteY11" fmla="*/ 651291 h 1348492"/>
                <a:gd name="connsiteX12" fmla="*/ 704875 w 1796940"/>
                <a:gd name="connsiteY12" fmla="*/ 622114 h 1348492"/>
                <a:gd name="connsiteX13" fmla="*/ 712485 w 1796940"/>
                <a:gd name="connsiteY13" fmla="*/ 584111 h 1348492"/>
                <a:gd name="connsiteX14" fmla="*/ 615647 w 1796940"/>
                <a:gd name="connsiteY14" fmla="*/ 486479 h 1348492"/>
                <a:gd name="connsiteX15" fmla="*/ 1037922 w 1796940"/>
                <a:gd name="connsiteY15" fmla="*/ 337254 h 1348492"/>
                <a:gd name="connsiteX16" fmla="*/ 980772 w 1796940"/>
                <a:gd name="connsiteY16" fmla="*/ 394404 h 1348492"/>
                <a:gd name="connsiteX17" fmla="*/ 1037922 w 1796940"/>
                <a:gd name="connsiteY17" fmla="*/ 451554 h 1348492"/>
                <a:gd name="connsiteX18" fmla="*/ 1095072 w 1796940"/>
                <a:gd name="connsiteY18" fmla="*/ 394404 h 1348492"/>
                <a:gd name="connsiteX19" fmla="*/ 1037922 w 1796940"/>
                <a:gd name="connsiteY19" fmla="*/ 337254 h 1348492"/>
                <a:gd name="connsiteX20" fmla="*/ 1150202 w 1796940"/>
                <a:gd name="connsiteY20" fmla="*/ 1095 h 1348492"/>
                <a:gd name="connsiteX21" fmla="*/ 1254963 w 1796940"/>
                <a:gd name="connsiteY21" fmla="*/ 77918 h 1348492"/>
                <a:gd name="connsiteX22" fmla="*/ 1763091 w 1796940"/>
                <a:gd name="connsiteY22" fmla="*/ 1045131 h 1348492"/>
                <a:gd name="connsiteX23" fmla="*/ 1583986 w 1796940"/>
                <a:gd name="connsiteY23" fmla="*/ 1348492 h 1348492"/>
                <a:gd name="connsiteX24" fmla="*/ 209078 w 1796940"/>
                <a:gd name="connsiteY24" fmla="*/ 1348492 h 1348492"/>
                <a:gd name="connsiteX25" fmla="*/ 29973 w 1796940"/>
                <a:gd name="connsiteY25" fmla="*/ 1045131 h 1348492"/>
                <a:gd name="connsiteX26" fmla="*/ 528372 w 1796940"/>
                <a:gd name="connsiteY26" fmla="*/ 127519 h 1348492"/>
                <a:gd name="connsiteX27" fmla="*/ 1150202 w 1796940"/>
                <a:gd name="connsiteY27" fmla="*/ 1095 h 1348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96940" h="1348492">
                  <a:moveTo>
                    <a:pt x="615647" y="486479"/>
                  </a:moveTo>
                  <a:cubicBezTo>
                    <a:pt x="562165" y="486479"/>
                    <a:pt x="518809" y="530190"/>
                    <a:pt x="518809" y="584111"/>
                  </a:cubicBezTo>
                  <a:cubicBezTo>
                    <a:pt x="518809" y="638032"/>
                    <a:pt x="562165" y="681743"/>
                    <a:pt x="615647" y="681743"/>
                  </a:cubicBezTo>
                  <a:cubicBezTo>
                    <a:pt x="629018" y="681743"/>
                    <a:pt x="641755" y="679011"/>
                    <a:pt x="653341" y="674071"/>
                  </a:cubicBezTo>
                  <a:lnTo>
                    <a:pt x="663961" y="666852"/>
                  </a:lnTo>
                  <a:lnTo>
                    <a:pt x="630146" y="717006"/>
                  </a:lnTo>
                  <a:cubicBezTo>
                    <a:pt x="621832" y="736663"/>
                    <a:pt x="617234" y="758275"/>
                    <a:pt x="617234" y="780961"/>
                  </a:cubicBezTo>
                  <a:cubicBezTo>
                    <a:pt x="617234" y="871705"/>
                    <a:pt x="690797" y="945268"/>
                    <a:pt x="781541" y="945268"/>
                  </a:cubicBezTo>
                  <a:cubicBezTo>
                    <a:pt x="872285" y="945268"/>
                    <a:pt x="945848" y="871705"/>
                    <a:pt x="945848" y="780961"/>
                  </a:cubicBezTo>
                  <a:cubicBezTo>
                    <a:pt x="945848" y="690217"/>
                    <a:pt x="872285" y="616654"/>
                    <a:pt x="781541" y="616654"/>
                  </a:cubicBezTo>
                  <a:cubicBezTo>
                    <a:pt x="758855" y="616654"/>
                    <a:pt x="737243" y="621252"/>
                    <a:pt x="717586" y="629566"/>
                  </a:cubicBezTo>
                  <a:lnTo>
                    <a:pt x="685364" y="651291"/>
                  </a:lnTo>
                  <a:lnTo>
                    <a:pt x="704875" y="622114"/>
                  </a:lnTo>
                  <a:cubicBezTo>
                    <a:pt x="709776" y="610434"/>
                    <a:pt x="712485" y="597592"/>
                    <a:pt x="712485" y="584111"/>
                  </a:cubicBezTo>
                  <a:cubicBezTo>
                    <a:pt x="712485" y="530190"/>
                    <a:pt x="669129" y="486479"/>
                    <a:pt x="615647" y="486479"/>
                  </a:cubicBezTo>
                  <a:close/>
                  <a:moveTo>
                    <a:pt x="1037922" y="337254"/>
                  </a:moveTo>
                  <a:cubicBezTo>
                    <a:pt x="1006359" y="337254"/>
                    <a:pt x="980772" y="362841"/>
                    <a:pt x="980772" y="394404"/>
                  </a:cubicBezTo>
                  <a:cubicBezTo>
                    <a:pt x="980772" y="425967"/>
                    <a:pt x="1006359" y="451554"/>
                    <a:pt x="1037922" y="451554"/>
                  </a:cubicBezTo>
                  <a:cubicBezTo>
                    <a:pt x="1069485" y="451554"/>
                    <a:pt x="1095072" y="425967"/>
                    <a:pt x="1095072" y="394404"/>
                  </a:cubicBezTo>
                  <a:cubicBezTo>
                    <a:pt x="1095072" y="362841"/>
                    <a:pt x="1069485" y="337254"/>
                    <a:pt x="1037922" y="337254"/>
                  </a:cubicBezTo>
                  <a:close/>
                  <a:moveTo>
                    <a:pt x="1150202" y="1095"/>
                  </a:moveTo>
                  <a:cubicBezTo>
                    <a:pt x="1189817" y="-4980"/>
                    <a:pt x="1223454" y="13371"/>
                    <a:pt x="1254963" y="77918"/>
                  </a:cubicBezTo>
                  <a:lnTo>
                    <a:pt x="1763091" y="1045131"/>
                  </a:lnTo>
                  <a:cubicBezTo>
                    <a:pt x="1874534" y="1256820"/>
                    <a:pt x="1683489" y="1348492"/>
                    <a:pt x="1583986" y="1348492"/>
                  </a:cubicBezTo>
                  <a:lnTo>
                    <a:pt x="209078" y="1348492"/>
                  </a:lnTo>
                  <a:cubicBezTo>
                    <a:pt x="110018" y="1348492"/>
                    <a:pt x="-71741" y="1232462"/>
                    <a:pt x="29973" y="1045131"/>
                  </a:cubicBezTo>
                  <a:lnTo>
                    <a:pt x="528372" y="127519"/>
                  </a:lnTo>
                  <a:cubicBezTo>
                    <a:pt x="858721" y="257389"/>
                    <a:pt x="1031358" y="19322"/>
                    <a:pt x="1150202" y="10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Freeform 67"/>
            <p:cNvSpPr>
              <a:spLocks/>
            </p:cNvSpPr>
            <p:nvPr/>
          </p:nvSpPr>
          <p:spPr bwMode="auto">
            <a:xfrm>
              <a:off x="3301166" y="2437705"/>
              <a:ext cx="84138" cy="909638"/>
            </a:xfrm>
            <a:custGeom>
              <a:avLst/>
              <a:gdLst>
                <a:gd name="T0" fmla="*/ 94 w 188"/>
                <a:gd name="T1" fmla="*/ 0 h 2052"/>
                <a:gd name="T2" fmla="*/ 94 w 188"/>
                <a:gd name="T3" fmla="*/ 0 h 2052"/>
                <a:gd name="T4" fmla="*/ 188 w 188"/>
                <a:gd name="T5" fmla="*/ 94 h 2052"/>
                <a:gd name="T6" fmla="*/ 188 w 188"/>
                <a:gd name="T7" fmla="*/ 1957 h 2052"/>
                <a:gd name="T8" fmla="*/ 94 w 188"/>
                <a:gd name="T9" fmla="*/ 2052 h 2052"/>
                <a:gd name="T10" fmla="*/ 94 w 188"/>
                <a:gd name="T11" fmla="*/ 2052 h 2052"/>
                <a:gd name="T12" fmla="*/ 0 w 188"/>
                <a:gd name="T13" fmla="*/ 1957 h 2052"/>
                <a:gd name="T14" fmla="*/ 0 w 188"/>
                <a:gd name="T15" fmla="*/ 94 h 2052"/>
                <a:gd name="T16" fmla="*/ 94 w 188"/>
                <a:gd name="T17" fmla="*/ 0 h 2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2052">
                  <a:moveTo>
                    <a:pt x="94" y="0"/>
                  </a:moveTo>
                  <a:lnTo>
                    <a:pt x="94" y="0"/>
                  </a:lnTo>
                  <a:cubicBezTo>
                    <a:pt x="146" y="0"/>
                    <a:pt x="188" y="42"/>
                    <a:pt x="188" y="94"/>
                  </a:cubicBezTo>
                  <a:lnTo>
                    <a:pt x="188" y="1957"/>
                  </a:lnTo>
                  <a:cubicBezTo>
                    <a:pt x="188" y="2009"/>
                    <a:pt x="146" y="2052"/>
                    <a:pt x="94" y="2052"/>
                  </a:cubicBezTo>
                  <a:lnTo>
                    <a:pt x="94" y="2052"/>
                  </a:lnTo>
                  <a:cubicBezTo>
                    <a:pt x="42" y="2052"/>
                    <a:pt x="0" y="2009"/>
                    <a:pt x="0" y="1957"/>
                  </a:cubicBezTo>
                  <a:lnTo>
                    <a:pt x="0" y="94"/>
                  </a:lnTo>
                  <a:cubicBezTo>
                    <a:pt x="0" y="42"/>
                    <a:pt x="42" y="0"/>
                    <a:pt x="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31160" y="4798030"/>
            <a:ext cx="1809538" cy="1080321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 rot="5400000">
            <a:off x="7303925" y="4502885"/>
            <a:ext cx="601070" cy="382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562094" y="3795895"/>
            <a:ext cx="4490569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Seems like a good idea BUT: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The solar spectrum is not focused on the relevant wavelength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Issues with variability in sun availability</a:t>
            </a:r>
          </a:p>
          <a:p>
            <a:pPr marL="285750" indent="-285750">
              <a:lnSpc>
                <a:spcPct val="114000"/>
              </a:lnSpc>
              <a:buFontTx/>
              <a:buChar char="-"/>
            </a:pPr>
            <a:r>
              <a:rPr lang="en-US" dirty="0"/>
              <a:t>Issues with exposing chemical reaction to the outside world: not easy to control cleaning of tubes, fouling…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501824" y="2690465"/>
            <a:ext cx="2792603" cy="705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More controlled conditions.</a:t>
            </a:r>
          </a:p>
          <a:p>
            <a:pPr>
              <a:lnSpc>
                <a:spcPct val="114000"/>
              </a:lnSpc>
            </a:pPr>
            <a:r>
              <a:rPr lang="en-US" dirty="0"/>
              <a:t>Makes sense energetically.</a:t>
            </a:r>
          </a:p>
        </p:txBody>
      </p:sp>
      <p:grpSp>
        <p:nvGrpSpPr>
          <p:cNvPr id="50" name="Battery2">
            <a:extLst>
              <a:ext uri="{FF2B5EF4-FFF2-40B4-BE49-F238E27FC236}">
                <a16:creationId xmlns:a16="http://schemas.microsoft.com/office/drawing/2014/main" id="{741EE3AE-A285-4B5A-8F94-C595DAF3A2A5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208517" y="5236504"/>
            <a:ext cx="873448" cy="481584"/>
            <a:chOff x="2706768" y="1786019"/>
            <a:chExt cx="2542229" cy="1401681"/>
          </a:xfrm>
          <a:solidFill>
            <a:srgbClr val="0070C0"/>
          </a:solidFill>
        </p:grpSpPr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3EEB231A-AA4B-4D75-B8E4-82F00CFBAB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6768" y="1786019"/>
              <a:ext cx="2542229" cy="1401681"/>
            </a:xfrm>
            <a:custGeom>
              <a:avLst/>
              <a:gdLst>
                <a:gd name="T0" fmla="*/ 550 w 667"/>
                <a:gd name="T1" fmla="*/ 317 h 367"/>
                <a:gd name="T2" fmla="*/ 50 w 667"/>
                <a:gd name="T3" fmla="*/ 317 h 367"/>
                <a:gd name="T4" fmla="*/ 50 w 667"/>
                <a:gd name="T5" fmla="*/ 50 h 367"/>
                <a:gd name="T6" fmla="*/ 550 w 667"/>
                <a:gd name="T7" fmla="*/ 50 h 367"/>
                <a:gd name="T8" fmla="*/ 550 w 667"/>
                <a:gd name="T9" fmla="*/ 317 h 367"/>
                <a:gd name="T10" fmla="*/ 600 w 667"/>
                <a:gd name="T11" fmla="*/ 333 h 367"/>
                <a:gd name="T12" fmla="*/ 600 w 667"/>
                <a:gd name="T13" fmla="*/ 283 h 367"/>
                <a:gd name="T14" fmla="*/ 633 w 667"/>
                <a:gd name="T15" fmla="*/ 283 h 367"/>
                <a:gd name="T16" fmla="*/ 667 w 667"/>
                <a:gd name="T17" fmla="*/ 250 h 367"/>
                <a:gd name="T18" fmla="*/ 667 w 667"/>
                <a:gd name="T19" fmla="*/ 117 h 367"/>
                <a:gd name="T20" fmla="*/ 633 w 667"/>
                <a:gd name="T21" fmla="*/ 83 h 367"/>
                <a:gd name="T22" fmla="*/ 600 w 667"/>
                <a:gd name="T23" fmla="*/ 83 h 367"/>
                <a:gd name="T24" fmla="*/ 600 w 667"/>
                <a:gd name="T25" fmla="*/ 33 h 367"/>
                <a:gd name="T26" fmla="*/ 567 w 667"/>
                <a:gd name="T27" fmla="*/ 0 h 367"/>
                <a:gd name="T28" fmla="*/ 33 w 667"/>
                <a:gd name="T29" fmla="*/ 0 h 367"/>
                <a:gd name="T30" fmla="*/ 0 w 667"/>
                <a:gd name="T31" fmla="*/ 33 h 367"/>
                <a:gd name="T32" fmla="*/ 0 w 667"/>
                <a:gd name="T33" fmla="*/ 117 h 367"/>
                <a:gd name="T34" fmla="*/ 0 w 667"/>
                <a:gd name="T35" fmla="*/ 250 h 367"/>
                <a:gd name="T36" fmla="*/ 0 w 667"/>
                <a:gd name="T37" fmla="*/ 333 h 367"/>
                <a:gd name="T38" fmla="*/ 33 w 667"/>
                <a:gd name="T39" fmla="*/ 367 h 367"/>
                <a:gd name="T40" fmla="*/ 567 w 667"/>
                <a:gd name="T41" fmla="*/ 367 h 367"/>
                <a:gd name="T42" fmla="*/ 600 w 667"/>
                <a:gd name="T43" fmla="*/ 333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67" h="367">
                  <a:moveTo>
                    <a:pt x="550" y="317"/>
                  </a:moveTo>
                  <a:lnTo>
                    <a:pt x="50" y="317"/>
                  </a:lnTo>
                  <a:lnTo>
                    <a:pt x="50" y="50"/>
                  </a:lnTo>
                  <a:lnTo>
                    <a:pt x="550" y="50"/>
                  </a:lnTo>
                  <a:lnTo>
                    <a:pt x="550" y="317"/>
                  </a:lnTo>
                  <a:close/>
                  <a:moveTo>
                    <a:pt x="600" y="333"/>
                  </a:moveTo>
                  <a:lnTo>
                    <a:pt x="600" y="283"/>
                  </a:lnTo>
                  <a:lnTo>
                    <a:pt x="633" y="283"/>
                  </a:lnTo>
                  <a:cubicBezTo>
                    <a:pt x="652" y="283"/>
                    <a:pt x="667" y="268"/>
                    <a:pt x="667" y="250"/>
                  </a:cubicBezTo>
                  <a:lnTo>
                    <a:pt x="667" y="117"/>
                  </a:lnTo>
                  <a:cubicBezTo>
                    <a:pt x="667" y="98"/>
                    <a:pt x="652" y="83"/>
                    <a:pt x="633" y="83"/>
                  </a:cubicBezTo>
                  <a:lnTo>
                    <a:pt x="600" y="83"/>
                  </a:lnTo>
                  <a:lnTo>
                    <a:pt x="600" y="33"/>
                  </a:lnTo>
                  <a:cubicBezTo>
                    <a:pt x="600" y="15"/>
                    <a:pt x="585" y="0"/>
                    <a:pt x="567" y="0"/>
                  </a:cubicBezTo>
                  <a:lnTo>
                    <a:pt x="33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117"/>
                  </a:lnTo>
                  <a:lnTo>
                    <a:pt x="0" y="250"/>
                  </a:lnTo>
                  <a:lnTo>
                    <a:pt x="0" y="333"/>
                  </a:lnTo>
                  <a:cubicBezTo>
                    <a:pt x="0" y="352"/>
                    <a:pt x="15" y="367"/>
                    <a:pt x="33" y="367"/>
                  </a:cubicBezTo>
                  <a:lnTo>
                    <a:pt x="567" y="367"/>
                  </a:lnTo>
                  <a:cubicBezTo>
                    <a:pt x="585" y="367"/>
                    <a:pt x="600" y="352"/>
                    <a:pt x="600" y="3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Trapezoid 51">
              <a:extLst>
                <a:ext uri="{FF2B5EF4-FFF2-40B4-BE49-F238E27FC236}">
                  <a16:creationId xmlns:a16="http://schemas.microsoft.com/office/drawing/2014/main" id="{CD344A8D-2E94-4AA1-ACDA-9BC0AA1F3073}"/>
                </a:ext>
              </a:extLst>
            </p:cNvPr>
            <p:cNvSpPr/>
            <p:nvPr/>
          </p:nvSpPr>
          <p:spPr>
            <a:xfrm>
              <a:off x="3012682" y="2081983"/>
              <a:ext cx="263918" cy="809752"/>
            </a:xfrm>
            <a:prstGeom prst="trapezoid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C955BDCF-7861-4AD2-A34D-CEE26FFA3DBC}"/>
                </a:ext>
              </a:extLst>
            </p:cNvPr>
            <p:cNvSpPr/>
            <p:nvPr/>
          </p:nvSpPr>
          <p:spPr>
            <a:xfrm flipV="1">
              <a:off x="3035300" y="2081983"/>
              <a:ext cx="584200" cy="809752"/>
            </a:xfrm>
            <a:prstGeom prst="parallelogram">
              <a:avLst>
                <a:gd name="adj" fmla="val 4239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C7B8E42E-2F53-45CA-914B-239A66C6D775}"/>
                </a:ext>
              </a:extLst>
            </p:cNvPr>
            <p:cNvSpPr/>
            <p:nvPr/>
          </p:nvSpPr>
          <p:spPr>
            <a:xfrm flipV="1">
              <a:off x="3445807" y="2081983"/>
              <a:ext cx="706882" cy="809752"/>
            </a:xfrm>
            <a:prstGeom prst="parallelogram">
              <a:avLst>
                <a:gd name="adj" fmla="val 3520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EEAEF13A-992A-45B4-9742-BFDBECCFD7E3}"/>
                </a:ext>
              </a:extLst>
            </p:cNvPr>
            <p:cNvSpPr/>
            <p:nvPr/>
          </p:nvSpPr>
          <p:spPr>
            <a:xfrm flipV="1">
              <a:off x="3959806" y="2081983"/>
              <a:ext cx="584200" cy="809752"/>
            </a:xfrm>
            <a:prstGeom prst="parallelogram">
              <a:avLst>
                <a:gd name="adj" fmla="val 4239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apezoid 55">
              <a:extLst>
                <a:ext uri="{FF2B5EF4-FFF2-40B4-BE49-F238E27FC236}">
                  <a16:creationId xmlns:a16="http://schemas.microsoft.com/office/drawing/2014/main" id="{86090F7E-0C3F-42D8-A984-DF6046A75E93}"/>
                </a:ext>
              </a:extLst>
            </p:cNvPr>
            <p:cNvSpPr/>
            <p:nvPr/>
          </p:nvSpPr>
          <p:spPr>
            <a:xfrm>
              <a:off x="4229100" y="2081983"/>
              <a:ext cx="466472" cy="809752"/>
            </a:xfrm>
            <a:prstGeom prst="trapezoid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ight Arrow 56"/>
          <p:cNvSpPr/>
          <p:nvPr/>
        </p:nvSpPr>
        <p:spPr>
          <a:xfrm>
            <a:off x="8381148" y="5258760"/>
            <a:ext cx="601070" cy="382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8730426" y="3569917"/>
            <a:ext cx="1918846" cy="26797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26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81380" y="1772730"/>
            <a:ext cx="4787658" cy="3964307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CA" dirty="0"/>
              <a:t>Chemical industry energy use in the US</a:t>
            </a:r>
          </a:p>
          <a:p>
            <a:pPr lvl="1">
              <a:lnSpc>
                <a:spcPct val="114000"/>
              </a:lnSpc>
              <a:spcAft>
                <a:spcPts val="600"/>
              </a:spcAft>
            </a:pPr>
            <a:r>
              <a:rPr lang="en-CA" dirty="0"/>
              <a:t>Chemistry accounts for a large portion of energy use</a:t>
            </a:r>
          </a:p>
          <a:p>
            <a:pPr lvl="1">
              <a:lnSpc>
                <a:spcPct val="114000"/>
              </a:lnSpc>
              <a:spcAft>
                <a:spcPts val="600"/>
              </a:spcAft>
            </a:pPr>
            <a:r>
              <a:rPr lang="en-CA" dirty="0"/>
              <a:t>E.g. the Haber Bosch process alone (production of ammonia) represents 1% all the energy consumption in the world.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81200" y="274638"/>
            <a:ext cx="80772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endParaRPr lang="en-CA" dirty="0"/>
          </a:p>
        </p:txBody>
      </p:sp>
      <p:sp>
        <p:nvSpPr>
          <p:cNvPr id="2" name="TextBox 1"/>
          <p:cNvSpPr txBox="1"/>
          <p:nvPr/>
        </p:nvSpPr>
        <p:spPr>
          <a:xfrm>
            <a:off x="1981200" y="6248400"/>
            <a:ext cx="598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Notman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Haber-Bosch power consumption slashed, Chem. World, Oct 2012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https://www.eia.gov/energyexplained/index.php?page=us_energy_industry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51" y="1417638"/>
            <a:ext cx="3993235" cy="4870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932738" y="232611"/>
            <a:ext cx="8326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Use of energy in the chemical industry</a:t>
            </a:r>
          </a:p>
        </p:txBody>
      </p:sp>
    </p:spTree>
    <p:extLst>
      <p:ext uri="{BB962C8B-B14F-4D97-AF65-F5344CB8AC3E}">
        <p14:creationId xmlns:p14="http://schemas.microsoft.com/office/powerpoint/2010/main" val="2225953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fotoca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1888" y="4348501"/>
            <a:ext cx="3657600" cy="219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6120" name="Picture 8" descr="fotocatalis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333" y="2895601"/>
            <a:ext cx="3240088" cy="216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6117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975361" y="1463040"/>
            <a:ext cx="8392953" cy="4873752"/>
          </a:xfrm>
          <a:noFill/>
          <a:ln/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altLang="en-US" dirty="0"/>
              <a:t>Titanium dioxide nanoparticles </a:t>
            </a:r>
          </a:p>
          <a:p>
            <a:pPr lvl="1">
              <a:lnSpc>
                <a:spcPct val="114000"/>
              </a:lnSpc>
            </a:pPr>
            <a:r>
              <a:rPr lang="en-US" altLang="en-US" dirty="0"/>
              <a:t>At the nanoparticles state, titanium dioxide absorb visible light and creates an electron hole</a:t>
            </a:r>
          </a:p>
          <a:p>
            <a:pPr lvl="1">
              <a:lnSpc>
                <a:spcPct val="114000"/>
              </a:lnSpc>
            </a:pPr>
            <a:endParaRPr lang="en-US" altLang="en-US" dirty="0"/>
          </a:p>
          <a:p>
            <a:pPr lvl="1">
              <a:lnSpc>
                <a:spcPct val="114000"/>
              </a:lnSpc>
            </a:pPr>
            <a:endParaRPr lang="en-US" altLang="en-US" dirty="0"/>
          </a:p>
          <a:p>
            <a:pPr lvl="4">
              <a:lnSpc>
                <a:spcPct val="114000"/>
              </a:lnSpc>
            </a:pPr>
            <a:endParaRPr lang="en-US" altLang="en-US" dirty="0"/>
          </a:p>
          <a:p>
            <a:pPr>
              <a:lnSpc>
                <a:spcPct val="114000"/>
              </a:lnSpc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pic>
        <p:nvPicPr>
          <p:cNvPr id="986124" name="Picture 12" descr="nanoTIO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404" y="1528509"/>
            <a:ext cx="2530475" cy="189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6126" name="Rectangle 14"/>
          <p:cNvSpPr>
            <a:spLocks noChangeArrowheads="1"/>
          </p:cNvSpPr>
          <p:nvPr/>
        </p:nvSpPr>
        <p:spPr bwMode="auto">
          <a:xfrm>
            <a:off x="1689101" y="4638061"/>
            <a:ext cx="23001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dirty="0"/>
              <a:t>Valence electrons</a:t>
            </a:r>
          </a:p>
        </p:txBody>
      </p:sp>
      <p:sp>
        <p:nvSpPr>
          <p:cNvPr id="986127" name="Rectangle 15"/>
          <p:cNvSpPr>
            <a:spLocks noChangeArrowheads="1"/>
          </p:cNvSpPr>
          <p:nvPr/>
        </p:nvSpPr>
        <p:spPr bwMode="auto">
          <a:xfrm>
            <a:off x="1524001" y="3511573"/>
            <a:ext cx="2649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dirty="0"/>
              <a:t>Conduction electrons</a:t>
            </a:r>
          </a:p>
        </p:txBody>
      </p:sp>
      <p:sp>
        <p:nvSpPr>
          <p:cNvPr id="986129" name="Rectangle 17"/>
          <p:cNvSpPr>
            <a:spLocks noChangeArrowheads="1"/>
          </p:cNvSpPr>
          <p:nvPr/>
        </p:nvSpPr>
        <p:spPr bwMode="auto">
          <a:xfrm>
            <a:off x="6259353" y="3828185"/>
            <a:ext cx="339436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/>
              <a:t>D here can be pollutants: like NO, SO but also organic molecules</a:t>
            </a:r>
            <a:endParaRPr lang="fr-F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288526" y="232611"/>
            <a:ext cx="9615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Photochemistry: application for depollution</a:t>
            </a:r>
          </a:p>
        </p:txBody>
      </p:sp>
    </p:spTree>
    <p:extLst>
      <p:ext uri="{BB962C8B-B14F-4D97-AF65-F5344CB8AC3E}">
        <p14:creationId xmlns:p14="http://schemas.microsoft.com/office/powerpoint/2010/main" val="203850594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21" name="Rectangle 5"/>
          <p:cNvSpPr>
            <a:spLocks noGrp="1" noChangeArrowheads="1"/>
          </p:cNvSpPr>
          <p:nvPr>
            <p:ph idx="1"/>
          </p:nvPr>
        </p:nvSpPr>
        <p:spPr>
          <a:xfrm>
            <a:off x="1005840" y="1520825"/>
            <a:ext cx="10515600" cy="4351338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Photoactive materials</a:t>
            </a:r>
          </a:p>
          <a:p>
            <a:pPr lvl="2">
              <a:lnSpc>
                <a:spcPct val="90000"/>
              </a:lnSpc>
            </a:pPr>
            <a:endParaRPr lang="en-US" altLang="en-US" sz="1800" dirty="0"/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1">
              <a:lnSpc>
                <a:spcPct val="90000"/>
              </a:lnSpc>
            </a:pPr>
            <a:endParaRPr lang="en-US" altLang="en-US" sz="2000" dirty="0"/>
          </a:p>
          <a:p>
            <a:pPr lvl="4">
              <a:lnSpc>
                <a:spcPct val="90000"/>
              </a:lnSpc>
            </a:pPr>
            <a:endParaRPr lang="en-US" altLang="en-US" sz="16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91" y="2087880"/>
            <a:ext cx="4781308" cy="34293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36516" y="6336269"/>
            <a:ext cx="2827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http://cristalactiv.com/ourproducts/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299" y="1507703"/>
            <a:ext cx="4412745" cy="5117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288526" y="232611"/>
            <a:ext cx="9615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Photochemistry: application for depollution</a:t>
            </a:r>
          </a:p>
        </p:txBody>
      </p:sp>
    </p:spTree>
    <p:extLst>
      <p:ext uri="{BB962C8B-B14F-4D97-AF65-F5344CB8AC3E}">
        <p14:creationId xmlns:p14="http://schemas.microsoft.com/office/powerpoint/2010/main" val="389540761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50708"/>
            <a:ext cx="8686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+mn-lt"/>
              </a:rPr>
              <a:t>Mechanochemistry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759" y="1421436"/>
            <a:ext cx="6246252" cy="4442242"/>
          </a:xfrm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Chemistry physically activated. Several mechanisms: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0000"/>
                </a:solidFill>
              </a:rPr>
              <a:t>High energy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Friction generated heat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Physical comminution (particle size reduction)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“hot spots”, estimated at 10000 K, lasting 10</a:t>
            </a:r>
            <a:r>
              <a:rPr lang="en-US" sz="2000" baseline="30000" dirty="0"/>
              <a:t>‐7</a:t>
            </a:r>
            <a:r>
              <a:rPr lang="en-US" sz="2000" dirty="0"/>
              <a:t> seconds: plasma effects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accent6"/>
                </a:solidFill>
              </a:rPr>
              <a:t>Low energy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Physical mixing in solid state: diffusion aided reaction at interfaces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Shearing forces deliver energy for molecule activation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000" dirty="0"/>
              <a:t>May be aided by catalytic amounts of solvents (liquid assisted grinding)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507" y="1557234"/>
            <a:ext cx="4798540" cy="2536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6221520"/>
            <a:ext cx="7206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Wilkening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Düvel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Preishuber-Pflügl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F., et al. (2016). Structure and ion dynamics of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mechanosynthesized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oxides and fluorides. 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Zeitschrift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für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Kristallographie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- Crystalline Materials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232(1-3), pp. 107-127.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9B443-9147-413B-973E-821FA7EAA2B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846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40" y="1771289"/>
            <a:ext cx="2801863" cy="265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99" y="4100598"/>
            <a:ext cx="2967315" cy="184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68" y="4246748"/>
            <a:ext cx="1800225" cy="1800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3473" y="5948304"/>
            <a:ext cx="46218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High energy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59327" y="5994024"/>
            <a:ext cx="46218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0541" cmpd="sng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</a:rPr>
              <a:t>Low energy</a:t>
            </a:r>
          </a:p>
        </p:txBody>
      </p:sp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54" y="2231416"/>
            <a:ext cx="23812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74520" y="1401129"/>
            <a:ext cx="3501400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Planetary mill with ~100 balls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39016" y="1411248"/>
            <a:ext cx="3501400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Vibrational mill with 1-2 balls</a:t>
            </a:r>
          </a:p>
        </p:txBody>
      </p:sp>
      <p:grpSp>
        <p:nvGrpSpPr>
          <p:cNvPr id="16" name="Idea2">
            <a:extLst>
              <a:ext uri="{FF2B5EF4-FFF2-40B4-BE49-F238E27FC236}">
                <a16:creationId xmlns:a16="http://schemas.microsoft.com/office/drawing/2014/main" id="{B5D906A2-B697-428B-98FA-1975E21289F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0039350" y="6032169"/>
            <a:ext cx="491134" cy="542925"/>
            <a:chOff x="2087986" y="1812758"/>
            <a:chExt cx="316995" cy="350423"/>
          </a:xfrm>
        </p:grpSpPr>
        <p:sp>
          <p:nvSpPr>
            <p:cNvPr id="17" name="Crowdsourcing2">
              <a:extLst>
                <a:ext uri="{FF2B5EF4-FFF2-40B4-BE49-F238E27FC236}">
                  <a16:creationId xmlns:a16="http://schemas.microsoft.com/office/drawing/2014/main" id="{F4707F51-2C3B-4011-8C08-73FC062CCFE3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212479" y="2095171"/>
              <a:ext cx="68010" cy="23054"/>
            </a:xfrm>
            <a:custGeom>
              <a:avLst/>
              <a:gdLst>
                <a:gd name="T0" fmla="*/ 130 w 156"/>
                <a:gd name="T1" fmla="*/ 52 h 52"/>
                <a:gd name="T2" fmla="*/ 26 w 156"/>
                <a:gd name="T3" fmla="*/ 52 h 52"/>
                <a:gd name="T4" fmla="*/ 0 w 156"/>
                <a:gd name="T5" fmla="*/ 26 h 52"/>
                <a:gd name="T6" fmla="*/ 26 w 156"/>
                <a:gd name="T7" fmla="*/ 0 h 52"/>
                <a:gd name="T8" fmla="*/ 130 w 156"/>
                <a:gd name="T9" fmla="*/ 0 h 52"/>
                <a:gd name="T10" fmla="*/ 156 w 156"/>
                <a:gd name="T11" fmla="*/ 26 h 52"/>
                <a:gd name="T12" fmla="*/ 130 w 156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52">
                  <a:moveTo>
                    <a:pt x="130" y="52"/>
                  </a:moveTo>
                  <a:lnTo>
                    <a:pt x="26" y="52"/>
                  </a:lnTo>
                  <a:cubicBezTo>
                    <a:pt x="11" y="52"/>
                    <a:pt x="0" y="40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lnTo>
                    <a:pt x="130" y="0"/>
                  </a:lnTo>
                  <a:cubicBezTo>
                    <a:pt x="144" y="0"/>
                    <a:pt x="156" y="12"/>
                    <a:pt x="156" y="26"/>
                  </a:cubicBezTo>
                  <a:cubicBezTo>
                    <a:pt x="156" y="40"/>
                    <a:pt x="144" y="52"/>
                    <a:pt x="130" y="5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Crowdsourcing2">
              <a:extLst>
                <a:ext uri="{FF2B5EF4-FFF2-40B4-BE49-F238E27FC236}">
                  <a16:creationId xmlns:a16="http://schemas.microsoft.com/office/drawing/2014/main" id="{7FA0E5F8-5BD3-4225-9C38-FE65A66D60C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235533" y="1812758"/>
              <a:ext cx="21901" cy="68010"/>
            </a:xfrm>
            <a:custGeom>
              <a:avLst/>
              <a:gdLst>
                <a:gd name="T0" fmla="*/ 26 w 52"/>
                <a:gd name="T1" fmla="*/ 156 h 156"/>
                <a:gd name="T2" fmla="*/ 0 w 52"/>
                <a:gd name="T3" fmla="*/ 130 h 156"/>
                <a:gd name="T4" fmla="*/ 0 w 52"/>
                <a:gd name="T5" fmla="*/ 26 h 156"/>
                <a:gd name="T6" fmla="*/ 26 w 52"/>
                <a:gd name="T7" fmla="*/ 0 h 156"/>
                <a:gd name="T8" fmla="*/ 52 w 52"/>
                <a:gd name="T9" fmla="*/ 26 h 156"/>
                <a:gd name="T10" fmla="*/ 52 w 52"/>
                <a:gd name="T11" fmla="*/ 130 h 156"/>
                <a:gd name="T12" fmla="*/ 26 w 52"/>
                <a:gd name="T13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56">
                  <a:moveTo>
                    <a:pt x="26" y="156"/>
                  </a:moveTo>
                  <a:cubicBezTo>
                    <a:pt x="12" y="156"/>
                    <a:pt x="0" y="145"/>
                    <a:pt x="0" y="130"/>
                  </a:cubicBezTo>
                  <a:lnTo>
                    <a:pt x="0" y="26"/>
                  </a:lnTo>
                  <a:cubicBezTo>
                    <a:pt x="0" y="12"/>
                    <a:pt x="12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lnTo>
                    <a:pt x="52" y="130"/>
                  </a:lnTo>
                  <a:cubicBezTo>
                    <a:pt x="52" y="145"/>
                    <a:pt x="40" y="156"/>
                    <a:pt x="26" y="15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Crowdsourcing2">
              <a:extLst>
                <a:ext uri="{FF2B5EF4-FFF2-40B4-BE49-F238E27FC236}">
                  <a16:creationId xmlns:a16="http://schemas.microsoft.com/office/drawing/2014/main" id="{A05D80F7-F676-46C5-8F0A-BC6D0BBD5C78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087986" y="1960304"/>
              <a:ext cx="68010" cy="21901"/>
            </a:xfrm>
            <a:custGeom>
              <a:avLst/>
              <a:gdLst>
                <a:gd name="T0" fmla="*/ 131 w 157"/>
                <a:gd name="T1" fmla="*/ 52 h 52"/>
                <a:gd name="T2" fmla="*/ 26 w 157"/>
                <a:gd name="T3" fmla="*/ 52 h 52"/>
                <a:gd name="T4" fmla="*/ 0 w 157"/>
                <a:gd name="T5" fmla="*/ 26 h 52"/>
                <a:gd name="T6" fmla="*/ 26 w 157"/>
                <a:gd name="T7" fmla="*/ 0 h 52"/>
                <a:gd name="T8" fmla="*/ 131 w 157"/>
                <a:gd name="T9" fmla="*/ 0 h 52"/>
                <a:gd name="T10" fmla="*/ 157 w 157"/>
                <a:gd name="T11" fmla="*/ 26 h 52"/>
                <a:gd name="T12" fmla="*/ 131 w 157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52">
                  <a:moveTo>
                    <a:pt x="131" y="52"/>
                  </a:moveTo>
                  <a:lnTo>
                    <a:pt x="26" y="52"/>
                  </a:lnTo>
                  <a:cubicBezTo>
                    <a:pt x="12" y="52"/>
                    <a:pt x="0" y="40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lnTo>
                    <a:pt x="131" y="0"/>
                  </a:lnTo>
                  <a:cubicBezTo>
                    <a:pt x="145" y="0"/>
                    <a:pt x="157" y="11"/>
                    <a:pt x="157" y="26"/>
                  </a:cubicBezTo>
                  <a:cubicBezTo>
                    <a:pt x="157" y="40"/>
                    <a:pt x="145" y="52"/>
                    <a:pt x="131" y="5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Crowdsourcing2">
              <a:extLst>
                <a:ext uri="{FF2B5EF4-FFF2-40B4-BE49-F238E27FC236}">
                  <a16:creationId xmlns:a16="http://schemas.microsoft.com/office/drawing/2014/main" id="{EE616464-7937-4579-ACD6-6B815A0E907A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128331" y="1853103"/>
              <a:ext cx="56483" cy="55330"/>
            </a:xfrm>
            <a:custGeom>
              <a:avLst/>
              <a:gdLst>
                <a:gd name="T0" fmla="*/ 103 w 131"/>
                <a:gd name="T1" fmla="*/ 128 h 128"/>
                <a:gd name="T2" fmla="*/ 84 w 131"/>
                <a:gd name="T3" fmla="*/ 121 h 128"/>
                <a:gd name="T4" fmla="*/ 11 w 131"/>
                <a:gd name="T5" fmla="*/ 47 h 128"/>
                <a:gd name="T6" fmla="*/ 11 w 131"/>
                <a:gd name="T7" fmla="*/ 10 h 128"/>
                <a:gd name="T8" fmla="*/ 47 w 131"/>
                <a:gd name="T9" fmla="*/ 10 h 128"/>
                <a:gd name="T10" fmla="*/ 121 w 131"/>
                <a:gd name="T11" fmla="*/ 84 h 128"/>
                <a:gd name="T12" fmla="*/ 121 w 131"/>
                <a:gd name="T13" fmla="*/ 121 h 128"/>
                <a:gd name="T14" fmla="*/ 103 w 131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28">
                  <a:moveTo>
                    <a:pt x="103" y="128"/>
                  </a:moveTo>
                  <a:cubicBezTo>
                    <a:pt x="96" y="128"/>
                    <a:pt x="89" y="126"/>
                    <a:pt x="84" y="121"/>
                  </a:cubicBezTo>
                  <a:lnTo>
                    <a:pt x="11" y="47"/>
                  </a:lnTo>
                  <a:cubicBezTo>
                    <a:pt x="0" y="37"/>
                    <a:pt x="0" y="20"/>
                    <a:pt x="11" y="10"/>
                  </a:cubicBezTo>
                  <a:cubicBezTo>
                    <a:pt x="21" y="0"/>
                    <a:pt x="37" y="0"/>
                    <a:pt x="47" y="10"/>
                  </a:cubicBezTo>
                  <a:lnTo>
                    <a:pt x="121" y="84"/>
                  </a:lnTo>
                  <a:cubicBezTo>
                    <a:pt x="131" y="94"/>
                    <a:pt x="131" y="111"/>
                    <a:pt x="121" y="121"/>
                  </a:cubicBezTo>
                  <a:cubicBezTo>
                    <a:pt x="116" y="126"/>
                    <a:pt x="109" y="128"/>
                    <a:pt x="103" y="12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Crowdsourcing2">
              <a:extLst>
                <a:ext uri="{FF2B5EF4-FFF2-40B4-BE49-F238E27FC236}">
                  <a16:creationId xmlns:a16="http://schemas.microsoft.com/office/drawing/2014/main" id="{0A149C4B-7715-461F-BFFB-E11FC1F26858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307001" y="1853103"/>
              <a:ext cx="56483" cy="55330"/>
            </a:xfrm>
            <a:custGeom>
              <a:avLst/>
              <a:gdLst>
                <a:gd name="T0" fmla="*/ 28 w 130"/>
                <a:gd name="T1" fmla="*/ 128 h 128"/>
                <a:gd name="T2" fmla="*/ 10 w 130"/>
                <a:gd name="T3" fmla="*/ 121 h 128"/>
                <a:gd name="T4" fmla="*/ 10 w 130"/>
                <a:gd name="T5" fmla="*/ 84 h 128"/>
                <a:gd name="T6" fmla="*/ 83 w 130"/>
                <a:gd name="T7" fmla="*/ 10 h 128"/>
                <a:gd name="T8" fmla="*/ 120 w 130"/>
                <a:gd name="T9" fmla="*/ 10 h 128"/>
                <a:gd name="T10" fmla="*/ 120 w 130"/>
                <a:gd name="T11" fmla="*/ 47 h 128"/>
                <a:gd name="T12" fmla="*/ 47 w 130"/>
                <a:gd name="T13" fmla="*/ 121 h 128"/>
                <a:gd name="T14" fmla="*/ 28 w 130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28">
                  <a:moveTo>
                    <a:pt x="28" y="128"/>
                  </a:moveTo>
                  <a:cubicBezTo>
                    <a:pt x="22" y="128"/>
                    <a:pt x="15" y="126"/>
                    <a:pt x="10" y="121"/>
                  </a:cubicBezTo>
                  <a:cubicBezTo>
                    <a:pt x="0" y="111"/>
                    <a:pt x="0" y="94"/>
                    <a:pt x="10" y="84"/>
                  </a:cubicBezTo>
                  <a:lnTo>
                    <a:pt x="83" y="10"/>
                  </a:lnTo>
                  <a:cubicBezTo>
                    <a:pt x="94" y="0"/>
                    <a:pt x="110" y="0"/>
                    <a:pt x="120" y="10"/>
                  </a:cubicBezTo>
                  <a:cubicBezTo>
                    <a:pt x="130" y="20"/>
                    <a:pt x="130" y="37"/>
                    <a:pt x="120" y="47"/>
                  </a:cubicBezTo>
                  <a:lnTo>
                    <a:pt x="47" y="121"/>
                  </a:lnTo>
                  <a:cubicBezTo>
                    <a:pt x="42" y="126"/>
                    <a:pt x="35" y="128"/>
                    <a:pt x="28" y="12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Crowdsourcing2">
              <a:extLst>
                <a:ext uri="{FF2B5EF4-FFF2-40B4-BE49-F238E27FC236}">
                  <a16:creationId xmlns:a16="http://schemas.microsoft.com/office/drawing/2014/main" id="{D42ADCE5-E695-41D1-8C4E-3C7D6519A307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336971" y="1960304"/>
              <a:ext cx="68010" cy="21901"/>
            </a:xfrm>
            <a:custGeom>
              <a:avLst/>
              <a:gdLst>
                <a:gd name="T0" fmla="*/ 131 w 157"/>
                <a:gd name="T1" fmla="*/ 52 h 52"/>
                <a:gd name="T2" fmla="*/ 26 w 157"/>
                <a:gd name="T3" fmla="*/ 52 h 52"/>
                <a:gd name="T4" fmla="*/ 0 w 157"/>
                <a:gd name="T5" fmla="*/ 26 h 52"/>
                <a:gd name="T6" fmla="*/ 26 w 157"/>
                <a:gd name="T7" fmla="*/ 0 h 52"/>
                <a:gd name="T8" fmla="*/ 131 w 157"/>
                <a:gd name="T9" fmla="*/ 0 h 52"/>
                <a:gd name="T10" fmla="*/ 157 w 157"/>
                <a:gd name="T11" fmla="*/ 26 h 52"/>
                <a:gd name="T12" fmla="*/ 131 w 157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52">
                  <a:moveTo>
                    <a:pt x="131" y="52"/>
                  </a:moveTo>
                  <a:lnTo>
                    <a:pt x="26" y="52"/>
                  </a:lnTo>
                  <a:cubicBezTo>
                    <a:pt x="12" y="52"/>
                    <a:pt x="0" y="40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lnTo>
                    <a:pt x="131" y="0"/>
                  </a:lnTo>
                  <a:cubicBezTo>
                    <a:pt x="145" y="0"/>
                    <a:pt x="157" y="11"/>
                    <a:pt x="157" y="26"/>
                  </a:cubicBezTo>
                  <a:cubicBezTo>
                    <a:pt x="157" y="40"/>
                    <a:pt x="145" y="52"/>
                    <a:pt x="131" y="5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Crowdsourcing2">
              <a:extLst>
                <a:ext uri="{FF2B5EF4-FFF2-40B4-BE49-F238E27FC236}">
                  <a16:creationId xmlns:a16="http://schemas.microsoft.com/office/drawing/2014/main" id="{46443707-FF11-409B-8771-86CED87CF6A9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212479" y="2128600"/>
              <a:ext cx="68010" cy="34581"/>
            </a:xfrm>
            <a:custGeom>
              <a:avLst/>
              <a:gdLst>
                <a:gd name="T0" fmla="*/ 130 w 156"/>
                <a:gd name="T1" fmla="*/ 0 h 78"/>
                <a:gd name="T2" fmla="*/ 26 w 156"/>
                <a:gd name="T3" fmla="*/ 0 h 78"/>
                <a:gd name="T4" fmla="*/ 0 w 156"/>
                <a:gd name="T5" fmla="*/ 26 h 78"/>
                <a:gd name="T6" fmla="*/ 26 w 156"/>
                <a:gd name="T7" fmla="*/ 52 h 78"/>
                <a:gd name="T8" fmla="*/ 39 w 156"/>
                <a:gd name="T9" fmla="*/ 52 h 78"/>
                <a:gd name="T10" fmla="*/ 65 w 156"/>
                <a:gd name="T11" fmla="*/ 78 h 78"/>
                <a:gd name="T12" fmla="*/ 91 w 156"/>
                <a:gd name="T13" fmla="*/ 78 h 78"/>
                <a:gd name="T14" fmla="*/ 117 w 156"/>
                <a:gd name="T15" fmla="*/ 52 h 78"/>
                <a:gd name="T16" fmla="*/ 130 w 156"/>
                <a:gd name="T17" fmla="*/ 52 h 78"/>
                <a:gd name="T18" fmla="*/ 156 w 156"/>
                <a:gd name="T19" fmla="*/ 26 h 78"/>
                <a:gd name="T20" fmla="*/ 130 w 156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6" h="78">
                  <a:moveTo>
                    <a:pt x="130" y="0"/>
                  </a:moveTo>
                  <a:lnTo>
                    <a:pt x="26" y="0"/>
                  </a:lnTo>
                  <a:cubicBezTo>
                    <a:pt x="11" y="0"/>
                    <a:pt x="0" y="12"/>
                    <a:pt x="0" y="26"/>
                  </a:cubicBezTo>
                  <a:cubicBezTo>
                    <a:pt x="0" y="41"/>
                    <a:pt x="11" y="52"/>
                    <a:pt x="26" y="52"/>
                  </a:cubicBezTo>
                  <a:lnTo>
                    <a:pt x="39" y="52"/>
                  </a:lnTo>
                  <a:cubicBezTo>
                    <a:pt x="39" y="67"/>
                    <a:pt x="51" y="78"/>
                    <a:pt x="65" y="78"/>
                  </a:cubicBezTo>
                  <a:lnTo>
                    <a:pt x="91" y="78"/>
                  </a:lnTo>
                  <a:cubicBezTo>
                    <a:pt x="105" y="78"/>
                    <a:pt x="117" y="67"/>
                    <a:pt x="117" y="52"/>
                  </a:cubicBezTo>
                  <a:lnTo>
                    <a:pt x="130" y="52"/>
                  </a:lnTo>
                  <a:cubicBezTo>
                    <a:pt x="144" y="52"/>
                    <a:pt x="156" y="41"/>
                    <a:pt x="156" y="26"/>
                  </a:cubicBezTo>
                  <a:cubicBezTo>
                    <a:pt x="156" y="12"/>
                    <a:pt x="144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Crowdsourcing2">
              <a:extLst>
                <a:ext uri="{FF2B5EF4-FFF2-40B4-BE49-F238E27FC236}">
                  <a16:creationId xmlns:a16="http://schemas.microsoft.com/office/drawing/2014/main" id="{767F8776-662B-41E0-AAAC-E29888FC1BE8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167523" y="1892295"/>
              <a:ext cx="157921" cy="191349"/>
            </a:xfrm>
            <a:custGeom>
              <a:avLst/>
              <a:gdLst>
                <a:gd name="T0" fmla="*/ 316 w 364"/>
                <a:gd name="T1" fmla="*/ 306 h 443"/>
                <a:gd name="T2" fmla="*/ 364 w 364"/>
                <a:gd name="T3" fmla="*/ 183 h 443"/>
                <a:gd name="T4" fmla="*/ 182 w 364"/>
                <a:gd name="T5" fmla="*/ 0 h 443"/>
                <a:gd name="T6" fmla="*/ 0 w 364"/>
                <a:gd name="T7" fmla="*/ 183 h 443"/>
                <a:gd name="T8" fmla="*/ 45 w 364"/>
                <a:gd name="T9" fmla="*/ 302 h 443"/>
                <a:gd name="T10" fmla="*/ 104 w 364"/>
                <a:gd name="T11" fmla="*/ 417 h 443"/>
                <a:gd name="T12" fmla="*/ 130 w 364"/>
                <a:gd name="T13" fmla="*/ 443 h 443"/>
                <a:gd name="T14" fmla="*/ 234 w 364"/>
                <a:gd name="T15" fmla="*/ 443 h 443"/>
                <a:gd name="T16" fmla="*/ 260 w 364"/>
                <a:gd name="T17" fmla="*/ 417 h 443"/>
                <a:gd name="T18" fmla="*/ 260 w 364"/>
                <a:gd name="T19" fmla="*/ 416 h 443"/>
                <a:gd name="T20" fmla="*/ 316 w 364"/>
                <a:gd name="T21" fmla="*/ 30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4" h="443">
                  <a:moveTo>
                    <a:pt x="316" y="306"/>
                  </a:moveTo>
                  <a:cubicBezTo>
                    <a:pt x="346" y="273"/>
                    <a:pt x="364" y="230"/>
                    <a:pt x="364" y="183"/>
                  </a:cubicBezTo>
                  <a:cubicBezTo>
                    <a:pt x="364" y="82"/>
                    <a:pt x="283" y="0"/>
                    <a:pt x="182" y="0"/>
                  </a:cubicBezTo>
                  <a:cubicBezTo>
                    <a:pt x="81" y="0"/>
                    <a:pt x="0" y="82"/>
                    <a:pt x="0" y="183"/>
                  </a:cubicBezTo>
                  <a:cubicBezTo>
                    <a:pt x="0" y="229"/>
                    <a:pt x="17" y="270"/>
                    <a:pt x="45" y="302"/>
                  </a:cubicBezTo>
                  <a:cubicBezTo>
                    <a:pt x="57" y="316"/>
                    <a:pt x="104" y="372"/>
                    <a:pt x="104" y="417"/>
                  </a:cubicBezTo>
                  <a:cubicBezTo>
                    <a:pt x="104" y="431"/>
                    <a:pt x="115" y="443"/>
                    <a:pt x="130" y="443"/>
                  </a:cubicBezTo>
                  <a:lnTo>
                    <a:pt x="234" y="443"/>
                  </a:lnTo>
                  <a:cubicBezTo>
                    <a:pt x="248" y="443"/>
                    <a:pt x="260" y="431"/>
                    <a:pt x="260" y="417"/>
                  </a:cubicBezTo>
                  <a:lnTo>
                    <a:pt x="260" y="416"/>
                  </a:lnTo>
                  <a:cubicBezTo>
                    <a:pt x="261" y="373"/>
                    <a:pt x="301" y="323"/>
                    <a:pt x="316" y="30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752600" y="250708"/>
            <a:ext cx="8686800" cy="646331"/>
          </a:xfr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+mn-lt"/>
              </a:rPr>
              <a:t>Mechanochemistry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590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balls empty 30Hz minute bit low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6724" y="1"/>
            <a:ext cx="9349797" cy="6866257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991544" y="332657"/>
            <a:ext cx="85689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 vibrational mill </a:t>
            </a:r>
          </a:p>
        </p:txBody>
      </p:sp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1666876" y="5876925"/>
            <a:ext cx="91090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/>
              <a:t>Tomislav Friscic, McGill</a:t>
            </a:r>
            <a:endParaRPr lang="en-GB" sz="1600" i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78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61231" y="203329"/>
            <a:ext cx="10485664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latin typeface="+mn-lt"/>
              </a:rPr>
              <a:t>Mechanochemistry</a:t>
            </a:r>
            <a:endParaRPr lang="en-US" sz="4000" b="1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F858F4-8A55-4BB6-9656-6BA12E79916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7884" y="1305486"/>
            <a:ext cx="6377811" cy="353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200" dirty="0"/>
              <a:t>Noble metals recycling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Noble metal widely used as catalysts and in electronics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Traditional recycling: aggressive conditions (aqua </a:t>
            </a:r>
            <a:r>
              <a:rPr lang="en-US" dirty="0" err="1"/>
              <a:t>regia</a:t>
            </a:r>
            <a:r>
              <a:rPr lang="en-US" dirty="0"/>
              <a:t>, a mixture of concentrated nitric and hydrochloric acids)</a:t>
            </a:r>
          </a:p>
          <a:p>
            <a:pPr>
              <a:lnSpc>
                <a:spcPct val="105000"/>
              </a:lnSpc>
            </a:pPr>
            <a:r>
              <a:rPr lang="en-US" sz="2200" dirty="0"/>
              <a:t>Tomislav </a:t>
            </a:r>
            <a:r>
              <a:rPr lang="en-US" sz="2200" dirty="0" err="1"/>
              <a:t>Friščić</a:t>
            </a:r>
            <a:r>
              <a:rPr lang="en-US" sz="2200" dirty="0"/>
              <a:t> and his team showed they could use </a:t>
            </a:r>
            <a:r>
              <a:rPr lang="en-US" sz="2200" dirty="0" err="1"/>
              <a:t>mechanochemistry</a:t>
            </a:r>
            <a:r>
              <a:rPr lang="en-US" sz="2200" dirty="0"/>
              <a:t> for generating: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Soluble metal salts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Metal complexes (with ligands)</a:t>
            </a:r>
          </a:p>
          <a:p>
            <a:pPr>
              <a:lnSpc>
                <a:spcPct val="105000"/>
              </a:lnSpc>
            </a:pPr>
            <a:r>
              <a:rPr lang="en-US" sz="2200" dirty="0"/>
              <a:t>They used: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mild oxidant: Oxone </a:t>
            </a:r>
          </a:p>
          <a:p>
            <a:pPr marL="548640" indent="-182880">
              <a:lnSpc>
                <a:spcPct val="105000"/>
              </a:lnSpc>
              <a:buFontTx/>
              <a:buChar char="-"/>
            </a:pPr>
            <a:r>
              <a:rPr lang="en-US" dirty="0"/>
              <a:t>halide salts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253" y="6155872"/>
            <a:ext cx="7403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 err="1">
                <a:solidFill>
                  <a:schemeClr val="bg2">
                    <a:lumMod val="50000"/>
                  </a:schemeClr>
                </a:solidFill>
              </a:rPr>
              <a:t>Angew</a:t>
            </a:r>
            <a:r>
              <a:rPr lang="pl-PL" sz="1400" i="1" dirty="0">
                <a:solidFill>
                  <a:schemeClr val="bg2">
                    <a:lumMod val="50000"/>
                  </a:schemeClr>
                </a:solidFill>
              </a:rPr>
              <a:t>. Chem. </a:t>
            </a:r>
            <a:r>
              <a:rPr lang="pl-PL" sz="1400" i="1" dirty="0" err="1">
                <a:solidFill>
                  <a:schemeClr val="bg2">
                    <a:lumMod val="50000"/>
                  </a:schemeClr>
                </a:solidFill>
              </a:rPr>
              <a:t>Int</a:t>
            </a:r>
            <a:r>
              <a:rPr lang="pl-PL" sz="1400" i="1" dirty="0">
                <a:solidFill>
                  <a:schemeClr val="bg2">
                    <a:lumMod val="50000"/>
                  </a:schemeClr>
                </a:solidFill>
              </a:rPr>
              <a:t>. Ed.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 2018, 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  <a:hlinkClick r:id="rId2" tooltip="Oxidative mechanochemistry for direct, room-temperature, solvent-free conversion of palladium and gold metals into soluble salts and coordination complexes"/>
              </a:rPr>
              <a:t>DOI: 10.1002/anie.201712602</a:t>
            </a:r>
            <a:endParaRPr lang="pl-PL" sz="1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https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://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cen.acs.org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articles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/96/i5/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Shaking-gold-palladium.html?utm_source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Newsletter&amp;utm_medium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pl-PL" sz="1400" dirty="0" err="1">
                <a:solidFill>
                  <a:schemeClr val="bg2">
                    <a:lumMod val="50000"/>
                  </a:schemeClr>
                </a:solidFill>
              </a:rPr>
              <a:t>Newsletter&amp;utm_campaign</a:t>
            </a:r>
            <a:r>
              <a:rPr lang="pl-PL" sz="1400" dirty="0">
                <a:solidFill>
                  <a:schemeClr val="bg2">
                    <a:lumMod val="50000"/>
                  </a:schemeClr>
                </a:solidFill>
              </a:rPr>
              <a:t>=CEN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440" y="4895114"/>
            <a:ext cx="6939012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“It’s a remarkable result that illustrates the value of </a:t>
            </a:r>
            <a:r>
              <a:rPr lang="en-US" dirty="0" err="1"/>
              <a:t>mechanochemistry</a:t>
            </a:r>
            <a:r>
              <a:rPr lang="en-US" dirty="0"/>
              <a:t>, it’s a very benign protocol which doubles the solvent savings and offers an alternative to recycle valuable catalysts that are often discarded.”  </a:t>
            </a:r>
            <a:r>
              <a:rPr lang="en-US" i="1" dirty="0"/>
              <a:t>Carsten </a:t>
            </a:r>
            <a:r>
              <a:rPr lang="en-US" i="1" dirty="0" err="1"/>
              <a:t>Bolm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297" y="0"/>
            <a:ext cx="460485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08401" y="5341389"/>
            <a:ext cx="438665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/>
              <a:t>b) (NH</a:t>
            </a:r>
            <a:r>
              <a:rPr lang="en-US" sz="1400" baseline="-25000" dirty="0"/>
              <a:t>4</a:t>
            </a:r>
            <a:r>
              <a:rPr lang="en-US" sz="1400" dirty="0"/>
              <a:t>)</a:t>
            </a:r>
            <a:r>
              <a:rPr lang="en-US" sz="1400" baseline="-25000" dirty="0"/>
              <a:t>2</a:t>
            </a:r>
            <a:r>
              <a:rPr lang="en-US" sz="1400" dirty="0"/>
              <a:t>PdCl</a:t>
            </a:r>
            <a:r>
              <a:rPr lang="en-US" sz="1400" baseline="-25000" dirty="0"/>
              <a:t>4</a:t>
            </a:r>
            <a:r>
              <a:rPr lang="en-US" sz="1400" dirty="0"/>
              <a:t>; c) (NH</a:t>
            </a:r>
            <a:r>
              <a:rPr lang="en-US" sz="1400" baseline="-25000" dirty="0"/>
              <a:t>4</a:t>
            </a:r>
            <a:r>
              <a:rPr lang="en-US" sz="1400" dirty="0"/>
              <a:t>)</a:t>
            </a:r>
            <a:r>
              <a:rPr lang="en-US" sz="1400" baseline="-25000" dirty="0"/>
              <a:t>2</a:t>
            </a:r>
            <a:r>
              <a:rPr lang="en-US" sz="1400" dirty="0"/>
              <a:t>PdBr</a:t>
            </a:r>
            <a:r>
              <a:rPr lang="en-US" sz="1400" baseline="-25000" dirty="0"/>
              <a:t>4</a:t>
            </a:r>
            <a:r>
              <a:rPr lang="en-US" sz="1400" dirty="0"/>
              <a:t>; d) NH</a:t>
            </a:r>
            <a:r>
              <a:rPr lang="en-US" sz="1400" baseline="-25000" dirty="0"/>
              <a:t>4</a:t>
            </a:r>
            <a:r>
              <a:rPr lang="en-US" sz="1400" dirty="0"/>
              <a:t>AuCl</a:t>
            </a:r>
            <a:r>
              <a:rPr lang="en-US" sz="1400" baseline="-25000" dirty="0"/>
              <a:t>4</a:t>
            </a:r>
            <a:r>
              <a:rPr lang="en-US" sz="1400" dirty="0"/>
              <a:t>; e) NH</a:t>
            </a:r>
            <a:r>
              <a:rPr lang="en-US" sz="1400" baseline="-25000" dirty="0"/>
              <a:t>4</a:t>
            </a:r>
            <a:r>
              <a:rPr lang="en-US" sz="1400" dirty="0"/>
              <a:t>AuBr</a:t>
            </a:r>
            <a:r>
              <a:rPr lang="en-US" sz="1400" baseline="-25000" dirty="0"/>
              <a:t>4</a:t>
            </a:r>
            <a:r>
              <a:rPr lang="en-US" sz="1400" dirty="0"/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50380" y="4397136"/>
            <a:ext cx="161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Tomislav Friscic</a:t>
            </a:r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5853" r="14927"/>
          <a:stretch/>
        </p:blipFill>
        <p:spPr>
          <a:xfrm>
            <a:off x="6113261" y="3099723"/>
            <a:ext cx="898068" cy="12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60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53890" y="6505600"/>
            <a:ext cx="62343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n-NO" sz="1400" dirty="0">
                <a:latin typeface="Century Schoolbook"/>
              </a:rPr>
              <a:t>M. J. Rak, N. Saade, T. Friscic, A. Moores, </a:t>
            </a:r>
            <a:r>
              <a:rPr lang="nn-NO" sz="1400" i="1" dirty="0">
                <a:latin typeface="Century Schoolbook"/>
              </a:rPr>
              <a:t>Green Chem., </a:t>
            </a:r>
            <a:r>
              <a:rPr lang="nn-NO" sz="1400" dirty="0">
                <a:latin typeface="Century Schoolbook"/>
              </a:rPr>
              <a:t>2014, </a:t>
            </a:r>
            <a:r>
              <a:rPr lang="nn-NO" sz="1400" i="1" dirty="0">
                <a:latin typeface="Century Schoolbook"/>
              </a:rPr>
              <a:t>16</a:t>
            </a:r>
            <a:r>
              <a:rPr lang="nn-NO" sz="1400" dirty="0">
                <a:latin typeface="Century Schoolbook"/>
              </a:rPr>
              <a:t>, 86-89.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188720" y="1317144"/>
            <a:ext cx="9464040" cy="2658261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CA" dirty="0"/>
              <a:t>Ligand and metal precursor are loaded and milled: no solvent, no additive, no reducer</a:t>
            </a:r>
            <a:endParaRPr lang="en-CA" baseline="-25000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</a:pP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138535" y="4023427"/>
            <a:ext cx="5405772" cy="2216473"/>
            <a:chOff x="6687009" y="363419"/>
            <a:chExt cx="5405772" cy="2216473"/>
          </a:xfrm>
        </p:grpSpPr>
        <p:grpSp>
          <p:nvGrpSpPr>
            <p:cNvPr id="12" name="Group 11"/>
            <p:cNvGrpSpPr/>
            <p:nvPr/>
          </p:nvGrpSpPr>
          <p:grpSpPr>
            <a:xfrm>
              <a:off x="6687009" y="818566"/>
              <a:ext cx="5405772" cy="1761326"/>
              <a:chOff x="5870847" y="818567"/>
              <a:chExt cx="5482952" cy="1744241"/>
            </a:xfrm>
          </p:grpSpPr>
          <p:pic>
            <p:nvPicPr>
              <p:cNvPr id="18" name="Picture 17" descr="TEM SI.png"/>
              <p:cNvPicPr/>
              <p:nvPr/>
            </p:nvPicPr>
            <p:blipFill>
              <a:blip r:embed="rId3" cstate="print"/>
              <a:srcRect r="33375" b="48705"/>
              <a:stretch>
                <a:fillRect/>
              </a:stretch>
            </p:blipFill>
            <p:spPr>
              <a:xfrm>
                <a:off x="5870847" y="818567"/>
                <a:ext cx="5482952" cy="1744241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249343" y="825324"/>
                <a:ext cx="1042520" cy="3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b. 1.8nm</a:t>
                </a: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890219" y="818567"/>
                <a:ext cx="1032765" cy="3657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a. 4.2nm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624758" y="825324"/>
                <a:ext cx="1014881" cy="3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c. 1.5nm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948153" y="825324"/>
                <a:ext cx="1042520" cy="365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b="1" dirty="0">
                    <a:ln>
                      <a:solidFill>
                        <a:schemeClr val="bg1">
                          <a:alpha val="4400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d. 1.3nm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834982" y="363419"/>
              <a:ext cx="5092700" cy="488950"/>
              <a:chOff x="695325" y="1628775"/>
              <a:chExt cx="5092700" cy="488950"/>
            </a:xfrm>
          </p:grpSpPr>
          <p:graphicFrame>
            <p:nvGraphicFramePr>
              <p:cNvPr id="14" name="Object 7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787900" y="1628775"/>
              <a:ext cx="1000125" cy="488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754" name="CS ChemDraw Drawing" r:id="rId4" imgW="688500" imgH="336430" progId="ChemDraw.Document.6.0">
                      <p:embed/>
                    </p:oleObj>
                  </mc:Choice>
                  <mc:Fallback>
                    <p:oleObj name="CS ChemDraw Drawing" r:id="rId4" imgW="688500" imgH="336430" progId="ChemDraw.Document.6.0">
                      <p:embed/>
                      <p:pic>
                        <p:nvPicPr>
                          <p:cNvPr id="14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87900" y="1628775"/>
                            <a:ext cx="1000125" cy="488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Object 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419475" y="1628775"/>
              <a:ext cx="1000125" cy="488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755" name="CS ChemDraw Drawing" r:id="rId6" imgW="688500" imgH="336430" progId="ChemDraw.Document.6.0">
                      <p:embed/>
                    </p:oleObj>
                  </mc:Choice>
                  <mc:Fallback>
                    <p:oleObj name="CS ChemDraw Drawing" r:id="rId6" imgW="688500" imgH="336430" progId="ChemDraw.Document.6.0">
                      <p:embed/>
                      <p:pic>
                        <p:nvPicPr>
                          <p:cNvPr id="15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19475" y="1628775"/>
                            <a:ext cx="1000125" cy="488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9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051050" y="1628775"/>
              <a:ext cx="1001713" cy="488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756" name="CS ChemDraw Drawing" r:id="rId8" imgW="688500" imgH="336430" progId="ChemDraw.Document.6.0">
                      <p:embed/>
                    </p:oleObj>
                  </mc:Choice>
                  <mc:Fallback>
                    <p:oleObj name="CS ChemDraw Drawing" r:id="rId8" imgW="688500" imgH="336430" progId="ChemDraw.Document.6.0">
                      <p:embed/>
                      <p:pic>
                        <p:nvPicPr>
                          <p:cNvPr id="16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51050" y="1628775"/>
                            <a:ext cx="1001713" cy="488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Object 1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695325" y="1628775"/>
              <a:ext cx="996950" cy="4857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757" name="CS ChemDraw Drawing" r:id="rId10" imgW="688500" imgH="336430" progId="ChemDraw.Document.6.0">
                      <p:embed/>
                    </p:oleObj>
                  </mc:Choice>
                  <mc:Fallback>
                    <p:oleObj name="CS ChemDraw Drawing" r:id="rId10" imgW="688500" imgH="336430" progId="ChemDraw.Document.6.0">
                      <p:embed/>
                      <p:pic>
                        <p:nvPicPr>
                          <p:cNvPr id="17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5325" y="1628775"/>
                            <a:ext cx="996950" cy="4857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11501" r="40463" b="56330"/>
          <a:stretch/>
        </p:blipFill>
        <p:spPr>
          <a:xfrm>
            <a:off x="3094003" y="1984575"/>
            <a:ext cx="5450305" cy="21055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79573" y="4665048"/>
            <a:ext cx="1190913" cy="9233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XPS shows reduced Au(0)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93011" y="203329"/>
            <a:ext cx="10485664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latin typeface="+mn-lt"/>
              </a:rPr>
              <a:t>Mechanochemistry</a:t>
            </a:r>
            <a:r>
              <a:rPr lang="en-US" sz="4000" b="1" dirty="0">
                <a:latin typeface="+mn-lt"/>
              </a:rPr>
              <a:t>: nanoparticles synthesis</a:t>
            </a:r>
          </a:p>
        </p:txBody>
      </p:sp>
    </p:spTree>
    <p:extLst>
      <p:ext uri="{BB962C8B-B14F-4D97-AF65-F5344CB8AC3E}">
        <p14:creationId xmlns:p14="http://schemas.microsoft.com/office/powerpoint/2010/main" val="5905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392456" y="1766824"/>
            <a:ext cx="5968109" cy="3668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Role of energy in a chemical process</a:t>
            </a:r>
          </a:p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Microwaves</a:t>
            </a:r>
          </a:p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Flow chemistry</a:t>
            </a:r>
          </a:p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Photochemistry</a:t>
            </a:r>
          </a:p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Electrochemistry</a:t>
            </a:r>
          </a:p>
          <a:p>
            <a:pPr marL="514350" lvl="0" indent="-514350" defTabSz="457200">
              <a:lnSpc>
                <a:spcPct val="125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800" dirty="0" err="1">
                <a:solidFill>
                  <a:prstClr val="black"/>
                </a:solidFill>
              </a:rPr>
              <a:t>Mechanochemistry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416805" y="156411"/>
            <a:ext cx="3358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</p:spTree>
    <p:extLst>
      <p:ext uri="{BB962C8B-B14F-4D97-AF65-F5344CB8AC3E}">
        <p14:creationId xmlns:p14="http://schemas.microsoft.com/office/powerpoint/2010/main" val="24754974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81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72614" y="1825625"/>
            <a:ext cx="9586826" cy="3889375"/>
          </a:xfrm>
        </p:spPr>
        <p:txBody>
          <a:bodyPr/>
          <a:lstStyle/>
          <a:p>
            <a:r>
              <a:rPr lang="en-US" dirty="0"/>
              <a:t>What do you think?</a:t>
            </a:r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1005441" y="232611"/>
            <a:ext cx="10181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Why do we need energy in a chemical process?</a:t>
            </a:r>
          </a:p>
        </p:txBody>
      </p:sp>
    </p:spTree>
    <p:extLst>
      <p:ext uri="{BB962C8B-B14F-4D97-AF65-F5344CB8AC3E}">
        <p14:creationId xmlns:p14="http://schemas.microsoft.com/office/powerpoint/2010/main" val="98537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://www.ilocis.org/documents/images/phc04f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15" y="1722120"/>
            <a:ext cx="55245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4" descr="Aspirin synthesi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23" y="5991227"/>
            <a:ext cx="3346450" cy="55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97123" y="5838826"/>
            <a:ext cx="3633788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401045" y="1554798"/>
            <a:ext cx="3952755" cy="4873752"/>
          </a:xfrm>
        </p:spPr>
        <p:txBody>
          <a:bodyPr>
            <a:normAutofit fontScale="92500" lnSpcReduction="10000"/>
          </a:bodyPr>
          <a:lstStyle/>
          <a:p>
            <a:pPr marL="365760" indent="-274320">
              <a:lnSpc>
                <a:spcPct val="114000"/>
              </a:lnSpc>
            </a:pPr>
            <a:r>
              <a:rPr lang="en-US" dirty="0"/>
              <a:t>Reaction heating (endothermic reaction)</a:t>
            </a:r>
          </a:p>
          <a:p>
            <a:pPr marL="365760" indent="-274320">
              <a:lnSpc>
                <a:spcPct val="114000"/>
              </a:lnSpc>
            </a:pPr>
            <a:r>
              <a:rPr lang="en-US" dirty="0"/>
              <a:t>Reaction cooling (exothermic reaction)</a:t>
            </a:r>
          </a:p>
          <a:p>
            <a:pPr marL="365760" indent="-274320">
              <a:lnSpc>
                <a:spcPct val="114000"/>
              </a:lnSpc>
            </a:pPr>
            <a:r>
              <a:rPr lang="en-US" dirty="0"/>
              <a:t>Agitation, pumping…</a:t>
            </a:r>
          </a:p>
          <a:p>
            <a:pPr marL="365760" indent="-274320">
              <a:lnSpc>
                <a:spcPct val="114000"/>
              </a:lnSpc>
            </a:pPr>
            <a:r>
              <a:rPr lang="en-US" dirty="0"/>
              <a:t>Working up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Distillation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Drying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Filtrations</a:t>
            </a:r>
          </a:p>
          <a:p>
            <a:pPr lvl="1">
              <a:lnSpc>
                <a:spcPct val="114000"/>
              </a:lnSpc>
            </a:pPr>
            <a:r>
              <a:rPr lang="en-US" dirty="0"/>
              <a:t>…</a:t>
            </a:r>
          </a:p>
        </p:txBody>
      </p:sp>
      <p:cxnSp>
        <p:nvCxnSpPr>
          <p:cNvPr id="12" name="Straight Arrow Connector 11"/>
          <p:cNvCxnSpPr>
            <a:stCxn id="5" idx="0"/>
          </p:cNvCxnSpPr>
          <p:nvPr/>
        </p:nvCxnSpPr>
        <p:spPr>
          <a:xfrm flipH="1" flipV="1">
            <a:off x="3429001" y="4876800"/>
            <a:ext cx="985017" cy="962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236291" y="217371"/>
            <a:ext cx="7719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Use of energy in a chemical process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2915" y="1276588"/>
            <a:ext cx="5617948" cy="456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/>
              <a:t>Synthetic process of acetylsalicylic acid (aspirin)</a:t>
            </a:r>
          </a:p>
        </p:txBody>
      </p:sp>
    </p:spTree>
    <p:extLst>
      <p:ext uri="{BB962C8B-B14F-4D97-AF65-F5344CB8AC3E}">
        <p14:creationId xmlns:p14="http://schemas.microsoft.com/office/powerpoint/2010/main" val="25858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31930" y="1431696"/>
            <a:ext cx="8210190" cy="4873752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CA" dirty="0"/>
              <a:t>During reaction: </a:t>
            </a:r>
            <a:r>
              <a:rPr lang="en-CA" b="1" u="sng" dirty="0"/>
              <a:t>Activation Energy</a:t>
            </a:r>
          </a:p>
          <a:p>
            <a:pPr lvl="1">
              <a:lnSpc>
                <a:spcPct val="114000"/>
              </a:lnSpc>
            </a:pPr>
            <a:r>
              <a:rPr lang="en-CA" dirty="0"/>
              <a:t>Activation energy = energy barrier for the reaction</a:t>
            </a:r>
          </a:p>
          <a:p>
            <a:pPr>
              <a:lnSpc>
                <a:spcPct val="114000"/>
              </a:lnSpc>
            </a:pPr>
            <a:endParaRPr lang="en-CA" dirty="0"/>
          </a:p>
        </p:txBody>
      </p:sp>
      <p:pic>
        <p:nvPicPr>
          <p:cNvPr id="8" name="Picture 2" descr="D:\Teaching\08-462\08-462-Catalysis\Catalyst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9608" y="2495857"/>
            <a:ext cx="4966662" cy="328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267567"/>
              </p:ext>
            </p:extLst>
          </p:nvPr>
        </p:nvGraphicFramePr>
        <p:xfrm>
          <a:off x="2034209" y="5981382"/>
          <a:ext cx="8210190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36730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736730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736730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44344" y="2461351"/>
            <a:ext cx="4495800" cy="351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9763" lvl="1" indent="-273050" eaLnBrk="0" hangingPunct="0">
              <a:spcBef>
                <a:spcPct val="20000"/>
              </a:spcBef>
              <a:buClr>
                <a:srgbClr val="7FD13B"/>
              </a:buClr>
              <a:buSzPct val="80000"/>
              <a:buFont typeface="Wingdings 2" pitchFamily="18" charset="2"/>
              <a:buChar char=""/>
            </a:pPr>
            <a:r>
              <a:rPr lang="en-CA" sz="2200" dirty="0">
                <a:solidFill>
                  <a:prstClr val="black"/>
                </a:solidFill>
                <a:latin typeface="Century Schoolbook"/>
              </a:rPr>
              <a:t>It can be provided by:</a:t>
            </a:r>
          </a:p>
          <a:p>
            <a:pPr marL="1097280" lvl="2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US" sz="1900" dirty="0">
                <a:solidFill>
                  <a:prstClr val="black"/>
                </a:solidFill>
                <a:latin typeface="Century Schoolbook"/>
              </a:rPr>
              <a:t>Thermal heating </a:t>
            </a:r>
            <a:endParaRPr lang="en-CA" sz="1900" dirty="0">
              <a:solidFill>
                <a:prstClr val="black"/>
              </a:solidFill>
              <a:latin typeface="Century Schoolbook"/>
            </a:endParaRPr>
          </a:p>
          <a:p>
            <a:pPr marL="1097280" lvl="2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>
                <a:solidFill>
                  <a:prstClr val="black"/>
                </a:solidFill>
                <a:latin typeface="Century Schoolbook"/>
              </a:rPr>
              <a:t>Another energy delivery methods: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>
                <a:solidFill>
                  <a:prstClr val="black"/>
                </a:solidFill>
                <a:latin typeface="Century Schoolbook"/>
              </a:rPr>
              <a:t>Electrochemistry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>
                <a:solidFill>
                  <a:prstClr val="black"/>
                </a:solidFill>
                <a:latin typeface="Century Schoolbook"/>
              </a:rPr>
              <a:t>Photochemistry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 err="1">
                <a:solidFill>
                  <a:prstClr val="black"/>
                </a:solidFill>
                <a:latin typeface="Century Schoolbook"/>
              </a:rPr>
              <a:t>Sonochemistry</a:t>
            </a:r>
            <a:endParaRPr lang="en-CA" sz="1900" dirty="0">
              <a:solidFill>
                <a:prstClr val="black"/>
              </a:solidFill>
              <a:latin typeface="Century Schoolbook"/>
            </a:endParaRPr>
          </a:p>
          <a:p>
            <a:pPr marL="1554480" lvl="3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>
                <a:solidFill>
                  <a:prstClr val="black"/>
                </a:solidFill>
                <a:latin typeface="Century Schoolbook"/>
              </a:rPr>
              <a:t>Microwave</a:t>
            </a:r>
          </a:p>
          <a:p>
            <a:pPr marL="1554480" lvl="3" indent="-274320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r>
              <a:rPr lang="en-CA" sz="1900" dirty="0" err="1">
                <a:solidFill>
                  <a:prstClr val="black"/>
                </a:solidFill>
                <a:latin typeface="Century Schoolbook"/>
              </a:rPr>
              <a:t>Mechanochemistry</a:t>
            </a:r>
            <a:endParaRPr lang="en-CA" sz="1900" dirty="0">
              <a:solidFill>
                <a:prstClr val="black"/>
              </a:solidFill>
              <a:latin typeface="Century Schoolbook"/>
            </a:endParaRPr>
          </a:p>
          <a:p>
            <a:pPr lvl="2" indent="-182563" eaLnBrk="0" hangingPunct="0">
              <a:spcBef>
                <a:spcPct val="20000"/>
              </a:spcBef>
              <a:buClr>
                <a:srgbClr val="6FB833"/>
              </a:buClr>
              <a:buSzPct val="60000"/>
              <a:buFont typeface="Wingdings" pitchFamily="2" charset="2"/>
              <a:buChar char=""/>
            </a:pPr>
            <a:endParaRPr lang="en-CA" dirty="0">
              <a:solidFill>
                <a:prstClr val="black"/>
              </a:solidFill>
              <a:latin typeface="Century Schoolbook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2486050" y="232611"/>
            <a:ext cx="7219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Activation energy</a:t>
            </a:r>
          </a:p>
        </p:txBody>
      </p:sp>
    </p:spTree>
    <p:extLst>
      <p:ext uri="{BB962C8B-B14F-4D97-AF65-F5344CB8AC3E}">
        <p14:creationId xmlns:p14="http://schemas.microsoft.com/office/powerpoint/2010/main" val="171135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://www.fao.org/docrep/006/ad220e/AD220E2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059" y="3183412"/>
            <a:ext cx="4111407" cy="225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230261" y="1284080"/>
            <a:ext cx="7467600" cy="4873752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CA" dirty="0"/>
              <a:t>After reaction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CA" dirty="0"/>
              <a:t>Heat for distillation to separate and purify or concentrate desired products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CA" dirty="0"/>
              <a:t>Heat to dry product material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CA" dirty="0"/>
              <a:t>Energy for waste treatment</a:t>
            </a:r>
          </a:p>
        </p:txBody>
      </p:sp>
      <p:pic>
        <p:nvPicPr>
          <p:cNvPr id="77826" name="Picture 2" descr="http://www.medicinehunter.com/sites/default/files/imagecache/w_684/raking_to_dry_cocoa_beans_venezuela_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160" y="3663354"/>
            <a:ext cx="3970689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7145" y="5469604"/>
            <a:ext cx="367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Eg</a:t>
            </a:r>
            <a:r>
              <a:rPr lang="en-US" dirty="0"/>
              <a:t>: sun </a:t>
            </a:r>
            <a:r>
              <a:rPr lang="en-US" i="1" dirty="0"/>
              <a:t>vs</a:t>
            </a:r>
            <a:r>
              <a:rPr lang="en-US" dirty="0"/>
              <a:t> artificial cocoa bean drying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7953555" y="1682169"/>
            <a:ext cx="3117115" cy="10156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sz="2000" dirty="0"/>
              <a:t>25% of chemical industry energy input is distillations and drying processes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010596"/>
              </p:ext>
            </p:extLst>
          </p:nvPr>
        </p:nvGraphicFramePr>
        <p:xfrm>
          <a:off x="2034209" y="6102153"/>
          <a:ext cx="8058696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86232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686232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686232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125202" y="217371"/>
            <a:ext cx="5941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Purification</a:t>
            </a:r>
          </a:p>
        </p:txBody>
      </p:sp>
    </p:spTree>
    <p:extLst>
      <p:ext uri="{BB962C8B-B14F-4D97-AF65-F5344CB8AC3E}">
        <p14:creationId xmlns:p14="http://schemas.microsoft.com/office/powerpoint/2010/main" val="1193282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29839" y="1594148"/>
            <a:ext cx="9237453" cy="3695281"/>
          </a:xfrm>
        </p:spPr>
        <p:txBody>
          <a:bodyPr/>
          <a:lstStyle/>
          <a:p>
            <a:pPr marL="274320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/>
              <a:t>Solutions for energy reduction during purification:</a:t>
            </a:r>
          </a:p>
          <a:p>
            <a:pPr marL="822960" lvl="1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/>
              <a:t>Tandem reactions (fewer steps = less purification)</a:t>
            </a:r>
          </a:p>
          <a:p>
            <a:pPr marL="822960" lvl="1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/>
              <a:t>Heterogeneous catalysis (easy separation)</a:t>
            </a:r>
          </a:p>
          <a:p>
            <a:pPr marL="822960" lvl="1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/>
              <a:t>Tunable/switchable solvents (easy separation)</a:t>
            </a:r>
          </a:p>
          <a:p>
            <a:pPr marL="822960" lvl="1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/>
              <a:t>Biphasic medium where the product separate (easy separation)</a:t>
            </a:r>
          </a:p>
          <a:p>
            <a:pPr marL="822960" lvl="1" indent="-27432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dirty="0" err="1"/>
              <a:t>Solventless</a:t>
            </a:r>
            <a:r>
              <a:rPr lang="en-CA" dirty="0"/>
              <a:t> processes (easy separation, no heating of solvent)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794684"/>
              </p:ext>
            </p:extLst>
          </p:nvPr>
        </p:nvGraphicFramePr>
        <p:xfrm>
          <a:off x="2034209" y="6033141"/>
          <a:ext cx="8041443" cy="53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80481">
                  <a:extLst>
                    <a:ext uri="{9D8B030D-6E8A-4147-A177-3AD203B41FA5}">
                      <a16:colId xmlns:a16="http://schemas.microsoft.com/office/drawing/2014/main" val="2813971705"/>
                    </a:ext>
                  </a:extLst>
                </a:gridCol>
                <a:gridCol w="2680481">
                  <a:extLst>
                    <a:ext uri="{9D8B030D-6E8A-4147-A177-3AD203B41FA5}">
                      <a16:colId xmlns:a16="http://schemas.microsoft.com/office/drawing/2014/main" val="2333173142"/>
                    </a:ext>
                  </a:extLst>
                </a:gridCol>
                <a:gridCol w="2680481">
                  <a:extLst>
                    <a:ext uri="{9D8B030D-6E8A-4147-A177-3AD203B41FA5}">
                      <a16:colId xmlns:a16="http://schemas.microsoft.com/office/drawing/2014/main" val="318226274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During the reaction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At purification</a:t>
                      </a:r>
                      <a:r>
                        <a:rPr lang="en-US" sz="2000" baseline="0" dirty="0"/>
                        <a:t> step</a:t>
                      </a:r>
                      <a:endParaRPr lang="en-US" sz="20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things go wrong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057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558353" y="232611"/>
            <a:ext cx="11075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 Use of energy: Reducing energy during Purification</a:t>
            </a:r>
          </a:p>
        </p:txBody>
      </p:sp>
    </p:spTree>
    <p:extLst>
      <p:ext uri="{BB962C8B-B14F-4D97-AF65-F5344CB8AC3E}">
        <p14:creationId xmlns:p14="http://schemas.microsoft.com/office/powerpoint/2010/main" val="18458106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hemistry*flask*becker*science*experiment*chemica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attery*energy*electricity*pow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un_POWER_USER_SEPARATOR_ICONS_weather-elements_POWER_USER_SEPARATOR_ICONS_weather-element_POWER_USER_SEPARATOR_ICONS_weather-conditions_POWER_USER_SEPARATOR_ICONS_weather-condition_POWER_USER_SEPARATOR_ICONS_weather_POWER_USER_SEPARATOR_ICONS_sunny_POWER_USER_SEPARATOR_ICONS_forecast_POWER_USER_SEPARATOR_ICONS_day_POWER_USER_SEPARATOR_ICONS_clear_POWER_USER_SEPARATOR_ICONS_atmospheric-condition_POWER_USER_SEPARATOR_ICONS_atmosphere_POWER_USER_SEPARATOR_ICONS_weather-forecas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idea*light bulb*electricity*creativity*innovati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crowdsourcing_POWER_USER_SEPARATOR_ICONS_think_POWER_USER_SEPARATOR_ICONS_teamwork_POWER_USER_SEPARATOR_ICONS_team_POWER_USER_SEPARATOR_ICONS_smart_POWER_USER_SEPARATOR_ICONS_light-bulb_POWER_USER_SEPARATOR_ICONS_idea_POWER_USER_SEPARATOR_ICONS_group_POWER_USER_SEPARATOR_ICONS_collaborate_POWER_USER_SEPARATOR_ICONS_thinking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57150">
          <a:defRPr sz="1400" dirty="0">
            <a:hlinkClick xmlns:r="http://schemas.openxmlformats.org/officeDocument/2006/relationships" r:id="" action="ppaction://noaction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3261</TotalTime>
  <Words>2768</Words>
  <Application>Microsoft Macintosh PowerPoint</Application>
  <PresentationFormat>Widescreen</PresentationFormat>
  <Paragraphs>444</Paragraphs>
  <Slides>48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ＭＳ Ｐゴシック</vt:lpstr>
      <vt:lpstr>ＭＳ Ｐゴシック</vt:lpstr>
      <vt:lpstr>Arial</vt:lpstr>
      <vt:lpstr>Calibri</vt:lpstr>
      <vt:lpstr>Calibri Light</vt:lpstr>
      <vt:lpstr>Century Schoolbook</vt:lpstr>
      <vt:lpstr>Comic Sans MS</vt:lpstr>
      <vt:lpstr>Corbel</vt:lpstr>
      <vt:lpstr>Symbol</vt:lpstr>
      <vt:lpstr>Times New Roman</vt:lpstr>
      <vt:lpstr>Wingdings</vt:lpstr>
      <vt:lpstr>Wingdings 2</vt:lpstr>
      <vt:lpstr>1_Office Theme</vt:lpstr>
      <vt:lpstr>Office Theme</vt:lpstr>
      <vt:lpstr>CS ChemDraw Drawing</vt:lpstr>
      <vt:lpstr>Yale-UNIDO Train-the-Facilitator Workshop in Green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Continuous Flow Reactors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Mechanochemistry</vt:lpstr>
      <vt:lpstr>Mechanochemistry</vt:lpstr>
      <vt:lpstr>PowerPoint Presentation</vt:lpstr>
      <vt:lpstr>Mechanochemistry</vt:lpstr>
      <vt:lpstr>Mechanochemistry: nanoparticles synthesis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Microsoft Office User</cp:lastModifiedBy>
  <cp:revision>282</cp:revision>
  <dcterms:created xsi:type="dcterms:W3CDTF">2018-01-23T01:27:05Z</dcterms:created>
  <dcterms:modified xsi:type="dcterms:W3CDTF">2019-04-09T11:12:02Z</dcterms:modified>
</cp:coreProperties>
</file>