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6.jpg" ContentType="image/jpg"/>
  <Override PartName="/ppt/notesSlides/notesSlide5.xml" ContentType="application/vnd.openxmlformats-officedocument.presentationml.notesSlide+xml"/>
  <Override PartName="/ppt/media/image47.jpg" ContentType="image/jpg"/>
  <Override PartName="/ppt/media/image49.jpg" ContentType="image/jpg"/>
  <Override PartName="/ppt/media/image50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452" r:id="rId2"/>
    <p:sldId id="344" r:id="rId3"/>
    <p:sldId id="690" r:id="rId4"/>
    <p:sldId id="691" r:id="rId5"/>
    <p:sldId id="692" r:id="rId6"/>
    <p:sldId id="693" r:id="rId7"/>
    <p:sldId id="694" r:id="rId8"/>
    <p:sldId id="689" r:id="rId9"/>
    <p:sldId id="259" r:id="rId10"/>
    <p:sldId id="416" r:id="rId11"/>
    <p:sldId id="417" r:id="rId12"/>
    <p:sldId id="342" r:id="rId13"/>
    <p:sldId id="45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425" r:id="rId23"/>
    <p:sldId id="353" r:id="rId24"/>
    <p:sldId id="455" r:id="rId25"/>
    <p:sldId id="343" r:id="rId26"/>
    <p:sldId id="354" r:id="rId27"/>
    <p:sldId id="356" r:id="rId28"/>
    <p:sldId id="357" r:id="rId29"/>
    <p:sldId id="358" r:id="rId30"/>
    <p:sldId id="359" r:id="rId31"/>
    <p:sldId id="360" r:id="rId32"/>
    <p:sldId id="362" r:id="rId33"/>
    <p:sldId id="427" r:id="rId34"/>
    <p:sldId id="426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29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9" autoAdjust="0"/>
    <p:restoredTop sz="86446" autoAdjust="0"/>
  </p:normalViewPr>
  <p:slideViewPr>
    <p:cSldViewPr snapToGrid="0" snapToObjects="1">
      <p:cViewPr varScale="1">
        <p:scale>
          <a:sx n="63" d="100"/>
          <a:sy n="63" d="100"/>
        </p:scale>
        <p:origin x="26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2" d="100"/>
          <a:sy n="62" d="100"/>
        </p:scale>
        <p:origin x="2580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4AE4-840A-6446-8BC3-664AD20DE1A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857CD-EC52-C24C-8B5E-76CF1277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D0A24-9AFF-1B4C-9247-1A8035552A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4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AE93D-62FF-4DA2-B0A9-F1D1C17EEA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4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DBC99-33AB-8B45-8A9F-BE7F36C184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24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57CD-EC52-C24C-8B5E-76CF1277D5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0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57CD-EC52-C24C-8B5E-76CF1277D5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2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57CD-EC52-C24C-8B5E-76CF1277D5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52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Or, should we make</a:t>
            </a:r>
            <a:r>
              <a:rPr lang="en-US" baseline="0" dirty="0"/>
              <a:t> sure that whatever we develop is sustainable for many years to come?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97CD4-A598-A54F-ADE7-BF9360DCAE8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66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8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5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7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8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5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7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58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2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-171015"/>
            <a:ext cx="71962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FAE57-CCBF-CB4E-AD34-B277A7AF8D45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3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7" Type="http://schemas.openxmlformats.org/officeDocument/2006/relationships/image" Target="../media/image62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996809"/>
            <a:ext cx="7772400" cy="1037667"/>
          </a:xfrm>
        </p:spPr>
        <p:txBody>
          <a:bodyPr>
            <a:normAutofit fontScale="90000"/>
          </a:bodyPr>
          <a:lstStyle/>
          <a:p>
            <a:br>
              <a:rPr lang="en-US" sz="3200" dirty="0">
                <a:latin typeface="+mn-lt"/>
              </a:rPr>
            </a:br>
            <a:r>
              <a:rPr lang="en-US" sz="3800" b="1" dirty="0">
                <a:latin typeface="+mn-lt"/>
              </a:rPr>
              <a:t>Train-the-Facilitator </a:t>
            </a:r>
            <a:br>
              <a:rPr lang="en-US" sz="3800" b="1" dirty="0">
                <a:latin typeface="+mn-lt"/>
              </a:rPr>
            </a:br>
            <a:r>
              <a:rPr lang="en-US" sz="3800" b="1" dirty="0">
                <a:latin typeface="+mn-lt"/>
              </a:rPr>
              <a:t>5-day Workshop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462" y="5430968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/>
            </a:br>
            <a:endParaRPr lang="en-US" sz="1200" dirty="0"/>
          </a:p>
          <a:p>
            <a:br>
              <a:rPr lang="en-US" sz="1200" dirty="0"/>
            </a:br>
            <a:endParaRPr lang="en-US" sz="1200" dirty="0"/>
          </a:p>
          <a:p>
            <a:r>
              <a:rPr lang="en-US" sz="1200" dirty="0">
                <a:solidFill>
                  <a:srgbClr val="2F2A2B"/>
                </a:solidFill>
              </a:rPr>
              <a:t>CENTER </a:t>
            </a:r>
            <a:r>
              <a:rPr lang="en-US" sz="1200" i="1" dirty="0">
                <a:solidFill>
                  <a:srgbClr val="2F2A2B"/>
                </a:solidFill>
              </a:rPr>
              <a:t>for </a:t>
            </a:r>
            <a:r>
              <a:rPr lang="en-US" sz="1200" dirty="0">
                <a:solidFill>
                  <a:srgbClr val="2F2A2B"/>
                </a:solidFill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</a:rPr>
              <a:t>and </a:t>
            </a:r>
            <a:r>
              <a:rPr lang="en-US" sz="1200" dirty="0">
                <a:solidFill>
                  <a:srgbClr val="2F2A2B"/>
                </a:solidFill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</a:rPr>
              <a:t>at </a:t>
            </a:r>
            <a:r>
              <a:rPr lang="en-US" sz="1200" dirty="0">
                <a:solidFill>
                  <a:srgbClr val="2F2A2B"/>
                </a:solidFill>
              </a:rPr>
              <a:t>YALE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3" y="4458567"/>
            <a:ext cx="920337" cy="1349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67" y="4971411"/>
            <a:ext cx="3309990" cy="99299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15540" y="551305"/>
            <a:ext cx="8160923" cy="8265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GLOBAL GREEN CHEMISTRY INITIATIVE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E4D7C-2EBB-7C49-80DC-F86BB4A83344}"/>
              </a:ext>
            </a:extLst>
          </p:cNvPr>
          <p:cNvSpPr txBox="1"/>
          <p:nvPr/>
        </p:nvSpPr>
        <p:spPr>
          <a:xfrm>
            <a:off x="3962627" y="3653409"/>
            <a:ext cx="474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Nitesh H. Mehta, Green ChemisTree Foundation</a:t>
            </a:r>
          </a:p>
          <a:p>
            <a:r>
              <a:rPr lang="en-US" b="1" dirty="0"/>
              <a:t>Dr. Karolina Mellor, Yale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6D0B8-7563-8743-860A-3C999F766A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269"/>
          <a:stretch/>
        </p:blipFill>
        <p:spPr>
          <a:xfrm>
            <a:off x="5135960" y="4843122"/>
            <a:ext cx="1053030" cy="1121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710C0-D02F-F64B-B081-591725B0CD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81" t="51977"/>
          <a:stretch/>
        </p:blipFill>
        <p:spPr>
          <a:xfrm>
            <a:off x="4230881" y="5969314"/>
            <a:ext cx="3998491" cy="538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FEF535-A051-4AEB-90FC-07475C27F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09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9307" y="1603217"/>
            <a:ext cx="9144000" cy="42132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728A"/>
                </a:solidFill>
                <a:latin typeface="+mn-lt"/>
              </a:rPr>
              <a:t>Sustainability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56D2F-7CCB-4003-8B17-95D77E1A2D20}"/>
              </a:ext>
            </a:extLst>
          </p:cNvPr>
          <p:cNvSpPr txBox="1"/>
          <p:nvPr/>
        </p:nvSpPr>
        <p:spPr>
          <a:xfrm>
            <a:off x="710350" y="6525717"/>
            <a:ext cx="5054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Image: Flickr, The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Glenium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Sky admixture, Author: BASF - We create chemistry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391E3-0EA1-48F7-9F99-D8E52A973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98" y="2351996"/>
            <a:ext cx="5689600" cy="3796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967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68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380C94-486C-464E-A80A-2F176439B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72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658CE-B97A-D244-8EC2-846FDB3BDB03}"/>
              </a:ext>
            </a:extLst>
          </p:cNvPr>
          <p:cNvSpPr txBox="1"/>
          <p:nvPr/>
        </p:nvSpPr>
        <p:spPr>
          <a:xfrm>
            <a:off x="1642679" y="1635846"/>
            <a:ext cx="720504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Sustainability – Myths and Facts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Society, Economy, and the Environment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Business and Sustainability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Applying Green Chemistry to Management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Different Models of Sustainability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Case Study: The Interface Company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Green Washing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Life-Cycle Assessment</a:t>
            </a:r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7872" y="284555"/>
            <a:ext cx="7196254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spcBef>
                <a:spcPts val="0"/>
              </a:spcBef>
            </a:pPr>
            <a:r>
              <a:rPr sz="4000" b="1" spc="-5" dirty="0">
                <a:latin typeface="+mn-lt"/>
                <a:cs typeface="Arial"/>
              </a:rPr>
              <a:t>Sustainability</a:t>
            </a:r>
            <a:endParaRPr sz="4000" b="1" dirty="0">
              <a:latin typeface="+mn-lt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199" y="2072465"/>
            <a:ext cx="9890761" cy="35313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sz="3000" spc="-5" dirty="0">
                <a:cs typeface="Calibri"/>
              </a:rPr>
              <a:t>When </a:t>
            </a:r>
            <a:r>
              <a:rPr sz="3000" dirty="0">
                <a:cs typeface="Calibri"/>
              </a:rPr>
              <a:t>a </a:t>
            </a:r>
            <a:r>
              <a:rPr sz="3000" spc="-15" dirty="0">
                <a:cs typeface="Calibri"/>
              </a:rPr>
              <a:t>word </a:t>
            </a:r>
            <a:r>
              <a:rPr sz="3000" spc="-11" dirty="0">
                <a:cs typeface="Calibri"/>
              </a:rPr>
              <a:t>becomes </a:t>
            </a:r>
            <a:r>
              <a:rPr sz="3000" dirty="0">
                <a:cs typeface="Calibri"/>
              </a:rPr>
              <a:t>so </a:t>
            </a:r>
            <a:r>
              <a:rPr sz="3000" spc="-5" dirty="0">
                <a:cs typeface="Calibri"/>
              </a:rPr>
              <a:t>popular </a:t>
            </a:r>
            <a:r>
              <a:rPr sz="3000" spc="-11" dirty="0">
                <a:cs typeface="Calibri"/>
              </a:rPr>
              <a:t>you </a:t>
            </a:r>
            <a:r>
              <a:rPr sz="3000" spc="-5" dirty="0">
                <a:cs typeface="Calibri"/>
              </a:rPr>
              <a:t>begin hearing it </a:t>
            </a:r>
            <a:r>
              <a:rPr sz="3000" spc="-11" dirty="0">
                <a:cs typeface="Calibri"/>
              </a:rPr>
              <a:t>everywhere, </a:t>
            </a:r>
            <a:r>
              <a:rPr sz="3000" spc="-5" dirty="0">
                <a:cs typeface="Calibri"/>
              </a:rPr>
              <a:t>in all sorts </a:t>
            </a:r>
            <a:r>
              <a:rPr sz="3000" dirty="0">
                <a:cs typeface="Calibri"/>
              </a:rPr>
              <a:t>of </a:t>
            </a:r>
            <a:r>
              <a:rPr sz="3000" spc="-11" dirty="0">
                <a:cs typeface="Calibri"/>
              </a:rPr>
              <a:t>marginally </a:t>
            </a:r>
            <a:r>
              <a:rPr sz="3000" spc="-20" dirty="0">
                <a:cs typeface="Calibri"/>
              </a:rPr>
              <a:t>related </a:t>
            </a:r>
            <a:r>
              <a:rPr sz="3000" dirty="0">
                <a:cs typeface="Calibri"/>
              </a:rPr>
              <a:t>or </a:t>
            </a:r>
            <a:r>
              <a:rPr sz="3000" spc="-20" dirty="0">
                <a:cs typeface="Calibri"/>
              </a:rPr>
              <a:t>even unrelated contexts, </a:t>
            </a:r>
            <a:r>
              <a:rPr sz="3000" spc="-5" dirty="0">
                <a:cs typeface="Calibri"/>
              </a:rPr>
              <a:t>it means one </a:t>
            </a:r>
            <a:r>
              <a:rPr sz="3000" dirty="0">
                <a:cs typeface="Calibri"/>
              </a:rPr>
              <a:t>of </a:t>
            </a:r>
            <a:r>
              <a:rPr sz="3000" spc="-11" dirty="0">
                <a:cs typeface="Calibri"/>
              </a:rPr>
              <a:t>two </a:t>
            </a:r>
            <a:r>
              <a:rPr sz="3000" spc="-5" dirty="0">
                <a:cs typeface="Calibri"/>
              </a:rPr>
              <a:t>things. Either the </a:t>
            </a:r>
            <a:r>
              <a:rPr sz="3000" spc="-15" dirty="0">
                <a:cs typeface="Calibri"/>
              </a:rPr>
              <a:t>word </a:t>
            </a:r>
            <a:r>
              <a:rPr sz="3000" spc="-5" dirty="0">
                <a:cs typeface="Calibri"/>
              </a:rPr>
              <a:t>has </a:t>
            </a:r>
            <a:r>
              <a:rPr sz="3000" spc="-15" dirty="0">
                <a:cs typeface="Calibri"/>
              </a:rPr>
              <a:t>devolved into:</a:t>
            </a:r>
            <a:endParaRPr sz="3000" dirty="0">
              <a:cs typeface="Calibri"/>
            </a:endParaRPr>
          </a:p>
          <a:p>
            <a:pPr>
              <a:spcBef>
                <a:spcPts val="5"/>
              </a:spcBef>
            </a:pPr>
            <a:endParaRPr sz="2951" dirty="0">
              <a:cs typeface="Times New Roman"/>
            </a:endParaRPr>
          </a:p>
          <a:p>
            <a:pPr marL="979145" indent="-450839">
              <a:buAutoNum type="arabicPeriod"/>
              <a:tabLst>
                <a:tab pos="979781" algn="l"/>
              </a:tabLst>
            </a:pPr>
            <a:r>
              <a:rPr sz="2800" dirty="0">
                <a:cs typeface="Calibri"/>
              </a:rPr>
              <a:t>A </a:t>
            </a:r>
            <a:r>
              <a:rPr sz="2800" spc="-5" dirty="0">
                <a:cs typeface="Calibri"/>
              </a:rPr>
              <a:t>meaningless cliché,</a:t>
            </a:r>
            <a:r>
              <a:rPr sz="2800" spc="-55" dirty="0">
                <a:cs typeface="Calibri"/>
              </a:rPr>
              <a:t> </a:t>
            </a:r>
            <a:r>
              <a:rPr sz="2800" dirty="0">
                <a:cs typeface="Calibri"/>
              </a:rPr>
              <a:t>or</a:t>
            </a:r>
          </a:p>
          <a:p>
            <a:pPr marL="979781" indent="-451473">
              <a:spcBef>
                <a:spcPts val="375"/>
              </a:spcBef>
              <a:buAutoNum type="arabicPeriod"/>
              <a:tabLst>
                <a:tab pos="980415" algn="l"/>
              </a:tabLst>
            </a:pPr>
            <a:r>
              <a:rPr sz="2800" dirty="0">
                <a:cs typeface="Calibri"/>
              </a:rPr>
              <a:t>It </a:t>
            </a:r>
            <a:r>
              <a:rPr sz="2800" spc="-5" dirty="0">
                <a:cs typeface="Calibri"/>
              </a:rPr>
              <a:t>has </a:t>
            </a:r>
            <a:r>
              <a:rPr sz="2800" spc="-20" dirty="0">
                <a:cs typeface="Calibri"/>
              </a:rPr>
              <a:t>real </a:t>
            </a:r>
            <a:r>
              <a:rPr sz="2800" spc="-11" dirty="0">
                <a:cs typeface="Calibri"/>
              </a:rPr>
              <a:t>conceptual</a:t>
            </a:r>
            <a:r>
              <a:rPr sz="2800" spc="-40" dirty="0">
                <a:cs typeface="Calibri"/>
              </a:rPr>
              <a:t> </a:t>
            </a:r>
            <a:r>
              <a:rPr sz="2800" spc="-15" dirty="0">
                <a:cs typeface="Calibri"/>
              </a:rPr>
              <a:t>heft.</a:t>
            </a:r>
            <a:endParaRPr sz="2800" dirty="0"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8C2816-A817-4DD1-8C01-C541A9DB03E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51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3960" y="1397001"/>
            <a:ext cx="9860280" cy="2991846"/>
          </a:xfrm>
          <a:prstGeom prst="rect">
            <a:avLst/>
          </a:prstGeom>
        </p:spPr>
        <p:txBody>
          <a:bodyPr vert="horz" wrap="square" lIns="0" tIns="67311" rIns="0" bIns="0" rtlCol="0">
            <a:spAutoFit/>
          </a:bodyPr>
          <a:lstStyle/>
          <a:p>
            <a:pPr marR="5080">
              <a:spcBef>
                <a:spcPts val="600"/>
              </a:spcBef>
            </a:pPr>
            <a:r>
              <a:rPr sz="3400" spc="-35" dirty="0">
                <a:cs typeface="Calibri"/>
              </a:rPr>
              <a:t>“</a:t>
            </a:r>
            <a:r>
              <a:rPr lang="en-US" sz="3400" spc="-35" dirty="0">
                <a:cs typeface="Calibri"/>
              </a:rPr>
              <a:t>S</a:t>
            </a:r>
            <a:r>
              <a:rPr sz="3400" spc="-35" dirty="0">
                <a:cs typeface="Calibri"/>
              </a:rPr>
              <a:t>ustainable</a:t>
            </a:r>
            <a:r>
              <a:rPr lang="en-US" sz="3400" spc="-35" dirty="0">
                <a:cs typeface="Calibri"/>
              </a:rPr>
              <a:t>“,</a:t>
            </a:r>
            <a:r>
              <a:rPr sz="3400" spc="-35" dirty="0">
                <a:cs typeface="Calibri"/>
              </a:rPr>
              <a:t> </a:t>
            </a:r>
            <a:r>
              <a:rPr sz="3400" spc="-5" dirty="0">
                <a:cs typeface="Calibri"/>
              </a:rPr>
              <a:t>which </a:t>
            </a:r>
            <a:r>
              <a:rPr sz="3400" spc="-20" dirty="0">
                <a:cs typeface="Calibri"/>
              </a:rPr>
              <a:t>at </a:t>
            </a:r>
            <a:r>
              <a:rPr sz="3400" spc="-25" dirty="0">
                <a:cs typeface="Calibri"/>
              </a:rPr>
              <a:t>first </a:t>
            </a:r>
            <a:r>
              <a:rPr sz="3400" spc="-15" dirty="0">
                <a:cs typeface="Calibri"/>
              </a:rPr>
              <a:t>conjures </a:t>
            </a:r>
            <a:r>
              <a:rPr sz="3400" spc="-5" dirty="0">
                <a:cs typeface="Calibri"/>
              </a:rPr>
              <a:t>up </a:t>
            </a:r>
            <a:r>
              <a:rPr sz="3400" dirty="0">
                <a:cs typeface="Calibri"/>
              </a:rPr>
              <a:t>a </a:t>
            </a:r>
            <a:r>
              <a:rPr sz="3400" spc="-5" dirty="0">
                <a:cs typeface="Calibri"/>
              </a:rPr>
              <a:t>similarly </a:t>
            </a:r>
            <a:r>
              <a:rPr sz="3400" spc="-15" dirty="0">
                <a:cs typeface="Calibri"/>
              </a:rPr>
              <a:t>vague </a:t>
            </a:r>
            <a:r>
              <a:rPr sz="3400" spc="-5" dirty="0">
                <a:cs typeface="Calibri"/>
              </a:rPr>
              <a:t>sense </a:t>
            </a:r>
            <a:r>
              <a:rPr sz="3400" dirty="0">
                <a:cs typeface="Calibri"/>
              </a:rPr>
              <a:t>of </a:t>
            </a:r>
            <a:r>
              <a:rPr sz="3400" spc="-20" dirty="0">
                <a:cs typeface="Calibri"/>
              </a:rPr>
              <a:t>environmental </a:t>
            </a:r>
            <a:r>
              <a:rPr sz="3400" spc="-11" dirty="0">
                <a:cs typeface="Calibri"/>
              </a:rPr>
              <a:t>virtue, </a:t>
            </a:r>
            <a:r>
              <a:rPr sz="3400" spc="-5" dirty="0">
                <a:cs typeface="Calibri"/>
              </a:rPr>
              <a:t>actually belongs in the</a:t>
            </a:r>
            <a:r>
              <a:rPr sz="3400" spc="-85" dirty="0">
                <a:cs typeface="Calibri"/>
              </a:rPr>
              <a:t> </a:t>
            </a:r>
            <a:r>
              <a:rPr sz="3400" spc="-11" dirty="0">
                <a:cs typeface="Calibri"/>
              </a:rPr>
              <a:t>second</a:t>
            </a:r>
            <a:r>
              <a:rPr lang="en-US" sz="3400" spc="-11" dirty="0">
                <a:cs typeface="Calibri"/>
              </a:rPr>
              <a:t> category:</a:t>
            </a:r>
            <a:endParaRPr sz="3400" dirty="0">
              <a:cs typeface="Calibri"/>
            </a:endParaRPr>
          </a:p>
          <a:p>
            <a:endParaRPr sz="4300" dirty="0">
              <a:cs typeface="Times New Roman"/>
            </a:endParaRPr>
          </a:p>
          <a:p>
            <a:pPr algn="ctr">
              <a:spcBef>
                <a:spcPts val="600"/>
              </a:spcBef>
            </a:pPr>
            <a:r>
              <a:rPr sz="4000" b="1" dirty="0">
                <a:cs typeface="Calibri"/>
              </a:rPr>
              <a:t>It </a:t>
            </a:r>
            <a:r>
              <a:rPr sz="4000" b="1" spc="-5" dirty="0">
                <a:cs typeface="Calibri"/>
              </a:rPr>
              <a:t>has </a:t>
            </a:r>
            <a:r>
              <a:rPr sz="4000" b="1" spc="-15" dirty="0">
                <a:cs typeface="Calibri"/>
              </a:rPr>
              <a:t>real </a:t>
            </a:r>
            <a:r>
              <a:rPr sz="4000" b="1" spc="-11" dirty="0">
                <a:cs typeface="Calibri"/>
              </a:rPr>
              <a:t>conceptual</a:t>
            </a:r>
            <a:r>
              <a:rPr sz="4000" b="1" spc="-120" dirty="0">
                <a:cs typeface="Calibri"/>
              </a:rPr>
              <a:t> </a:t>
            </a:r>
            <a:r>
              <a:rPr sz="4000" b="1" spc="-11" dirty="0">
                <a:cs typeface="Calibri"/>
              </a:rPr>
              <a:t>heft.</a:t>
            </a:r>
            <a:endParaRPr sz="4000" b="1" dirty="0">
              <a:cs typeface="Calibri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1203960" y="4942412"/>
            <a:ext cx="10073640" cy="111504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R="5080">
              <a:spcBef>
                <a:spcPts val="600"/>
              </a:spcBef>
            </a:pPr>
            <a:r>
              <a:rPr sz="3400" spc="-11" dirty="0">
                <a:cs typeface="Calibri"/>
              </a:rPr>
              <a:t>Despite </a:t>
            </a:r>
            <a:r>
              <a:rPr sz="3400" spc="-5" dirty="0">
                <a:cs typeface="Calibri"/>
              </a:rPr>
              <a:t>its </a:t>
            </a:r>
            <a:r>
              <a:rPr sz="3400" spc="-31" dirty="0">
                <a:cs typeface="Calibri"/>
              </a:rPr>
              <a:t>simplicity</a:t>
            </a:r>
            <a:r>
              <a:rPr lang="en-US" sz="3400" spc="-31" dirty="0">
                <a:cs typeface="Calibri"/>
              </a:rPr>
              <a:t> </a:t>
            </a:r>
            <a:r>
              <a:rPr sz="3400" spc="-11" dirty="0">
                <a:cs typeface="Calibri"/>
              </a:rPr>
              <a:t>sustainability </a:t>
            </a:r>
            <a:r>
              <a:rPr sz="3400" spc="-5" dirty="0">
                <a:cs typeface="Calibri"/>
              </a:rPr>
              <a:t>is </a:t>
            </a:r>
            <a:r>
              <a:rPr sz="3400" dirty="0">
                <a:cs typeface="Calibri"/>
              </a:rPr>
              <a:t>a </a:t>
            </a:r>
            <a:r>
              <a:rPr sz="3400" spc="-11" dirty="0">
                <a:cs typeface="Calibri"/>
              </a:rPr>
              <a:t>concept</a:t>
            </a:r>
            <a:r>
              <a:rPr lang="en-US" sz="3400" spc="-11" dirty="0">
                <a:cs typeface="Calibri"/>
              </a:rPr>
              <a:t> many</a:t>
            </a:r>
            <a:r>
              <a:rPr sz="3400" spc="-11" dirty="0">
                <a:cs typeface="Calibri"/>
              </a:rPr>
              <a:t> </a:t>
            </a:r>
            <a:r>
              <a:rPr sz="3400" spc="-5" dirty="0">
                <a:cs typeface="Calibri"/>
              </a:rPr>
              <a:t>people </a:t>
            </a:r>
            <a:r>
              <a:rPr sz="3400" spc="-25" dirty="0">
                <a:cs typeface="Calibri"/>
              </a:rPr>
              <a:t>have </a:t>
            </a:r>
            <a:r>
              <a:rPr sz="3400" dirty="0">
                <a:cs typeface="Calibri"/>
              </a:rPr>
              <a:t>a </a:t>
            </a:r>
            <a:r>
              <a:rPr lang="en-US" sz="3400" dirty="0">
                <a:cs typeface="Calibri"/>
              </a:rPr>
              <a:t>difficult </a:t>
            </a:r>
            <a:r>
              <a:rPr sz="3400" spc="-5" dirty="0">
                <a:cs typeface="Calibri"/>
              </a:rPr>
              <a:t>time </a:t>
            </a:r>
            <a:r>
              <a:rPr sz="3400" spc="-15" dirty="0">
                <a:cs typeface="Calibri"/>
              </a:rPr>
              <a:t>wrapping </a:t>
            </a:r>
            <a:r>
              <a:rPr sz="3400" spc="-11" dirty="0">
                <a:cs typeface="Calibri"/>
              </a:rPr>
              <a:t>their </a:t>
            </a:r>
            <a:r>
              <a:rPr sz="3400" spc="-5" dirty="0">
                <a:cs typeface="Calibri"/>
              </a:rPr>
              <a:t>minds</a:t>
            </a:r>
            <a:r>
              <a:rPr sz="3400" dirty="0">
                <a:cs typeface="Calibri"/>
              </a:rPr>
              <a:t> </a:t>
            </a:r>
            <a:r>
              <a:rPr sz="3400" spc="-15" dirty="0">
                <a:cs typeface="Calibri"/>
              </a:rPr>
              <a:t>around.</a:t>
            </a:r>
            <a:endParaRPr sz="3400" dirty="0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52D83D-5086-4E93-95D5-E784D2DE897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2">
            <a:extLst>
              <a:ext uri="{FF2B5EF4-FFF2-40B4-BE49-F238E27FC236}">
                <a16:creationId xmlns:a16="http://schemas.microsoft.com/office/drawing/2014/main" id="{BA3A3959-E180-4AFE-B6A5-BF03E4B96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7872" y="284555"/>
            <a:ext cx="7196254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spcBef>
                <a:spcPts val="0"/>
              </a:spcBef>
            </a:pPr>
            <a:r>
              <a:rPr sz="4000" b="1" spc="-5" dirty="0">
                <a:latin typeface="+mn-lt"/>
                <a:cs typeface="Arial"/>
              </a:rPr>
              <a:t>Sustainability</a:t>
            </a:r>
            <a:endParaRPr sz="4000" b="1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034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55683" y="2775973"/>
            <a:ext cx="928063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5400" dirty="0">
                <a:cs typeface="Calibri"/>
              </a:rPr>
              <a:t>Sustainability Myths</a:t>
            </a:r>
            <a:endParaRPr sz="5400" dirty="0"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DEB040-C8A3-49A6-A9A2-7A9CBD3764C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90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0647" y="2740274"/>
            <a:ext cx="6910705" cy="164897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algn="ctr">
              <a:lnSpc>
                <a:spcPct val="114000"/>
              </a:lnSpc>
              <a:spcBef>
                <a:spcPts val="844"/>
              </a:spcBef>
              <a:tabLst>
                <a:tab pos="3926106" algn="l"/>
              </a:tabLst>
            </a:pPr>
            <a:r>
              <a:rPr sz="4800" spc="-5" dirty="0">
                <a:cs typeface="Calibri"/>
              </a:rPr>
              <a:t>Nobody</a:t>
            </a:r>
            <a:r>
              <a:rPr sz="4800" spc="5" dirty="0">
                <a:cs typeface="Calibri"/>
              </a:rPr>
              <a:t> </a:t>
            </a:r>
            <a:r>
              <a:rPr sz="4800" spc="-15" dirty="0">
                <a:cs typeface="Calibri"/>
              </a:rPr>
              <a:t>knows	what  sustainability really</a:t>
            </a:r>
            <a:r>
              <a:rPr sz="4800" spc="3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means.</a:t>
            </a:r>
            <a:endParaRPr sz="4800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04B73E-FC43-4FEE-86DA-C1BB3027D8A9}"/>
              </a:ext>
            </a:extLst>
          </p:cNvPr>
          <p:cNvSpPr/>
          <p:nvPr/>
        </p:nvSpPr>
        <p:spPr>
          <a:xfrm>
            <a:off x="5049077" y="224446"/>
            <a:ext cx="2093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</a:t>
            </a:r>
            <a:r>
              <a:rPr lang="en-US" sz="4000" b="1" dirty="0">
                <a:cs typeface="Calibri"/>
              </a:rPr>
              <a:t>1: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E7DBB8-0C72-4D70-BB41-BA042B4FF15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992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99182" y="2838288"/>
            <a:ext cx="7616496" cy="1152881"/>
          </a:xfrm>
          <a:prstGeom prst="rect">
            <a:avLst/>
          </a:prstGeom>
        </p:spPr>
        <p:txBody>
          <a:bodyPr vert="horz" wrap="square" lIns="0" tIns="44451" rIns="0" bIns="0" rtlCol="0">
            <a:spAutoFit/>
          </a:bodyPr>
          <a:lstStyle/>
          <a:p>
            <a:pPr marR="5080" algn="ctr">
              <a:spcBef>
                <a:spcPts val="600"/>
              </a:spcBef>
            </a:pPr>
            <a:r>
              <a:rPr lang="en-US" sz="3600" spc="-35" dirty="0">
                <a:cs typeface="Calibri"/>
              </a:rPr>
              <a:t>Take a moment to w</a:t>
            </a:r>
            <a:r>
              <a:rPr sz="3600" spc="-35" dirty="0">
                <a:cs typeface="Calibri"/>
              </a:rPr>
              <a:t>rite </a:t>
            </a:r>
            <a:r>
              <a:rPr sz="3600" dirty="0">
                <a:cs typeface="Calibri"/>
              </a:rPr>
              <a:t>a </a:t>
            </a:r>
            <a:r>
              <a:rPr sz="3600" spc="-15" dirty="0">
                <a:cs typeface="Calibri"/>
              </a:rPr>
              <a:t>sentence </a:t>
            </a:r>
            <a:r>
              <a:rPr sz="3600" dirty="0">
                <a:cs typeface="Calibri"/>
              </a:rPr>
              <a:t>or </a:t>
            </a:r>
            <a:r>
              <a:rPr sz="3600" spc="-15" dirty="0">
                <a:cs typeface="Calibri"/>
              </a:rPr>
              <a:t>two </a:t>
            </a:r>
            <a:r>
              <a:rPr sz="3600" spc="-5" dirty="0">
                <a:cs typeface="Calibri"/>
              </a:rPr>
              <a:t>about </a:t>
            </a:r>
            <a:r>
              <a:rPr sz="3600" spc="-11" dirty="0">
                <a:cs typeface="Calibri"/>
              </a:rPr>
              <a:t>what sustainability</a:t>
            </a:r>
            <a:r>
              <a:rPr sz="3600" spc="-91" dirty="0">
                <a:cs typeface="Calibri"/>
              </a:rPr>
              <a:t> </a:t>
            </a:r>
            <a:r>
              <a:rPr sz="3600" spc="-5" dirty="0">
                <a:cs typeface="Calibri"/>
              </a:rPr>
              <a:t>is.</a:t>
            </a:r>
            <a:endParaRPr sz="3600" dirty="0"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9C3E00-A53C-4AEE-BA03-0A77BB316D35}"/>
              </a:ext>
            </a:extLst>
          </p:cNvPr>
          <p:cNvSpPr/>
          <p:nvPr/>
        </p:nvSpPr>
        <p:spPr>
          <a:xfrm>
            <a:off x="3595458" y="165656"/>
            <a:ext cx="5023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spc="-11" dirty="0">
                <a:cs typeface="Calibri"/>
              </a:rPr>
              <a:t>What </a:t>
            </a:r>
            <a:r>
              <a:rPr lang="en-US" sz="4000" b="1" dirty="0">
                <a:cs typeface="Calibri"/>
              </a:rPr>
              <a:t>is</a:t>
            </a:r>
            <a:r>
              <a:rPr lang="en-US" sz="4000" b="1" spc="-45" dirty="0">
                <a:cs typeface="Calibri"/>
              </a:rPr>
              <a:t> </a:t>
            </a:r>
            <a:r>
              <a:rPr lang="en-US" sz="4000" b="1" spc="-11" dirty="0">
                <a:cs typeface="Calibri"/>
              </a:rPr>
              <a:t>sustainability?</a:t>
            </a:r>
            <a:endParaRPr lang="en-US" sz="4000" b="1" dirty="0"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75CA3B-AB36-4AAD-9AA9-06574823E08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33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4440" y="3060013"/>
            <a:ext cx="9973277" cy="133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Sustainability presumes that resources are finite and should be used conservatively and wisely with a view to long-term priorities and consequences of the ways in which resources are used.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34440" y="1560126"/>
            <a:ext cx="9973277" cy="1331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UN World Commission on Environment and Development: </a:t>
            </a:r>
            <a:r>
              <a:rPr lang="en-US" sz="2400" dirty="0">
                <a:solidFill>
                  <a:srgbClr val="00B050"/>
                </a:solidFill>
              </a:rPr>
              <a:t>“Sustainable development is development that meets the needs of the present without compromising the ability of future generations to meet their own needs.”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7576" y="222896"/>
            <a:ext cx="675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The Definition of Sustainability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4440" y="4638132"/>
            <a:ext cx="9973277" cy="9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In simplest terms, sustainability is about our children and our grandchildren, and the world we will leave them.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3444" y="5546993"/>
            <a:ext cx="5997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5" dirty="0">
                <a:cs typeface="Calibri"/>
              </a:rPr>
              <a:t>- The Brundtland </a:t>
            </a:r>
            <a:r>
              <a:rPr lang="en-US" sz="2400" spc="-11" dirty="0">
                <a:cs typeface="Calibri"/>
              </a:rPr>
              <a:t>Report </a:t>
            </a:r>
            <a:r>
              <a:rPr lang="en-US" sz="2400" spc="-5" dirty="0">
                <a:cs typeface="Calibri"/>
              </a:rPr>
              <a:t>(Our Common </a:t>
            </a:r>
            <a:r>
              <a:rPr lang="en-US" sz="2400" spc="-11" dirty="0">
                <a:cs typeface="Calibri"/>
              </a:rPr>
              <a:t>Future)</a:t>
            </a:r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95E6BD-6606-48BA-80AE-75E7299ED80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1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7040879" y="1584964"/>
            <a:ext cx="3849475" cy="4741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157955" y="2903061"/>
            <a:ext cx="4258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Sustainability wants to avoid this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1646" y="3958733"/>
            <a:ext cx="4564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While also making sure we can lead comfortable lives.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486293" y="2778293"/>
            <a:ext cx="1026244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7D6804-43D2-41FD-BD05-AE1367658A34}"/>
              </a:ext>
            </a:extLst>
          </p:cNvPr>
          <p:cNvSpPr/>
          <p:nvPr/>
        </p:nvSpPr>
        <p:spPr>
          <a:xfrm>
            <a:off x="2706874" y="160173"/>
            <a:ext cx="6778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</a:rPr>
              <a:t>The Definition of Sustainability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34A173-2C17-42A7-886C-E46576A5737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D09C75-61D8-594C-ACB3-1369CC628E2E}"/>
              </a:ext>
            </a:extLst>
          </p:cNvPr>
          <p:cNvSpPr txBox="1"/>
          <p:nvPr/>
        </p:nvSpPr>
        <p:spPr>
          <a:xfrm>
            <a:off x="938151" y="6488668"/>
            <a:ext cx="172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 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1699676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6714" y="2978858"/>
            <a:ext cx="6338571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800" spc="-15" dirty="0">
                <a:cs typeface="Calibri"/>
              </a:rPr>
              <a:t>S</a:t>
            </a:r>
            <a:r>
              <a:rPr sz="4800" spc="-15" dirty="0">
                <a:cs typeface="Calibri"/>
              </a:rPr>
              <a:t>ustainability</a:t>
            </a:r>
            <a:r>
              <a:rPr sz="4800" spc="40" dirty="0">
                <a:cs typeface="Calibri"/>
              </a:rPr>
              <a:t> </a:t>
            </a:r>
            <a:r>
              <a:rPr sz="4800" spc="-5" dirty="0">
                <a:cs typeface="Calibri"/>
              </a:rPr>
              <a:t>is</a:t>
            </a:r>
            <a:r>
              <a:rPr lang="en-US" sz="4800" spc="-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all</a:t>
            </a:r>
            <a:r>
              <a:rPr sz="4800" spc="-80" dirty="0">
                <a:cs typeface="Calibri"/>
              </a:rPr>
              <a:t> </a:t>
            </a:r>
            <a:r>
              <a:rPr sz="4800" spc="-5" dirty="0">
                <a:cs typeface="Calibri"/>
              </a:rPr>
              <a:t>about </a:t>
            </a:r>
            <a:r>
              <a:rPr sz="4800" dirty="0">
                <a:cs typeface="Calibri"/>
              </a:rPr>
              <a:t> the</a:t>
            </a:r>
            <a:r>
              <a:rPr sz="4800" spc="-80" dirty="0">
                <a:cs typeface="Calibri"/>
              </a:rPr>
              <a:t> </a:t>
            </a:r>
            <a:r>
              <a:rPr sz="4800" spc="-20" dirty="0">
                <a:cs typeface="Calibri"/>
              </a:rPr>
              <a:t>environment.</a:t>
            </a:r>
            <a:endParaRPr sz="4800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440B34-DB7D-42BB-8950-41680451F743}"/>
              </a:ext>
            </a:extLst>
          </p:cNvPr>
          <p:cNvSpPr/>
          <p:nvPr/>
        </p:nvSpPr>
        <p:spPr>
          <a:xfrm>
            <a:off x="5054914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#2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B984F2-A3D2-4E87-A083-C4782265DE9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530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580" y="397124"/>
            <a:ext cx="7628043" cy="50747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3520" y="1077351"/>
            <a:ext cx="9311640" cy="5365782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1234440" lvl="3" algn="l">
              <a:lnSpc>
                <a:spcPct val="125000"/>
              </a:lnSpc>
              <a:buSzPct val="130000"/>
            </a:pPr>
            <a:endParaRPr lang="en-US" sz="600" dirty="0"/>
          </a:p>
          <a:p>
            <a:pPr marL="137160" lvl="3" indent="-137160" algn="l">
              <a:lnSpc>
                <a:spcPct val="125000"/>
              </a:lnSpc>
              <a:spcBef>
                <a:spcPts val="0"/>
              </a:spcBef>
              <a:spcAft>
                <a:spcPts val="45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1800" dirty="0"/>
              <a:t>Chemical Engineer by training, an “</a:t>
            </a:r>
            <a:r>
              <a:rPr lang="en-US" sz="1800" dirty="0" err="1"/>
              <a:t>Enviropreneur</a:t>
            </a:r>
            <a:r>
              <a:rPr lang="en-US" sz="1800" dirty="0"/>
              <a:t>” serving industry for 20 years, Engaged &amp; committed to two organizations:</a:t>
            </a:r>
          </a:p>
          <a:p>
            <a:pPr lvl="3" indent="-137160" algn="l">
              <a:lnSpc>
                <a:spcPct val="100000"/>
              </a:lnSpc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286000" lvl="3" indent="-182880" algn="l">
              <a:lnSpc>
                <a:spcPct val="125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sz="1700" dirty="0"/>
              <a:t>For-profit org., Founded by IIT-B technocrats passionate about Nature &amp; Committed to Environment</a:t>
            </a:r>
          </a:p>
          <a:p>
            <a:pPr marL="2286000" lvl="3" indent="-182880" algn="l">
              <a:lnSpc>
                <a:spcPct val="125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sz="1700" dirty="0"/>
              <a:t>Developing, scaling-up &amp; commercializing GC&amp;E solutions for Industry</a:t>
            </a:r>
          </a:p>
          <a:p>
            <a:pPr marL="2286000" lvl="3" indent="-182880" algn="l">
              <a:lnSpc>
                <a:spcPct val="125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sz="1700" dirty="0"/>
              <a:t>60 people team now (30 chemists &amp; chem. engineers)</a:t>
            </a:r>
          </a:p>
          <a:p>
            <a:pPr lvl="3" indent="-137160" algn="l">
              <a:lnSpc>
                <a:spcPct val="125000"/>
              </a:lnSpc>
              <a:buSzPct val="130000"/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3" indent="-182880" algn="l">
              <a:lnSpc>
                <a:spcPct val="125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sz="1700" dirty="0"/>
              <a:t>Registered not-for-profit organization (2009)</a:t>
            </a:r>
          </a:p>
          <a:p>
            <a:pPr marL="2286000" lvl="3" indent="-182880" algn="l">
              <a:lnSpc>
                <a:spcPct val="125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sz="1700" dirty="0"/>
              <a:t>Committed to accelerating implementation of GC&amp;E in Chemical Industry</a:t>
            </a:r>
          </a:p>
          <a:p>
            <a:pPr marL="2286000" lvl="3" indent="-182880" algn="l">
              <a:lnSpc>
                <a:spcPct val="125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sz="1700" dirty="0"/>
              <a:t>Engaging all stakeholders (industry, government, regulatory, academia, students, policy makers, media, </a:t>
            </a:r>
            <a:r>
              <a:rPr lang="en-US" sz="1700" dirty="0" err="1"/>
              <a:t>etc</a:t>
            </a:r>
            <a:r>
              <a:rPr lang="en-US" sz="1700" dirty="0"/>
              <a:t>)</a:t>
            </a:r>
          </a:p>
          <a:p>
            <a:pPr marL="2286000" lvl="3" indent="-182880" algn="l">
              <a:lnSpc>
                <a:spcPct val="125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sz="1700" dirty="0"/>
              <a:t>Diverse Initiatives - Collaborating with local/international agencies (ACS-GCI, WBI, BB, </a:t>
            </a:r>
            <a:r>
              <a:rPr lang="en-US" sz="1700" dirty="0" err="1"/>
              <a:t>etc</a:t>
            </a:r>
            <a:r>
              <a:rPr lang="en-US" sz="1700" dirty="0"/>
              <a:t>)</a:t>
            </a: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70" y="2245136"/>
            <a:ext cx="1198230" cy="138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GCF LOGO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00" y="4068433"/>
            <a:ext cx="2154540" cy="8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43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8364" y="291519"/>
            <a:ext cx="1059527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000" b="1" spc="-5" dirty="0">
                <a:latin typeface="+mn-lt"/>
                <a:cs typeface="Arial"/>
              </a:rPr>
              <a:t>Sustainability</a:t>
            </a:r>
            <a:r>
              <a:rPr lang="en-US" sz="4000" b="1" spc="-5" dirty="0">
                <a:latin typeface="+mn-lt"/>
                <a:cs typeface="Arial"/>
              </a:rPr>
              <a:t> is Not Just About the Environment</a:t>
            </a:r>
            <a:endParaRPr sz="4000" b="1" dirty="0">
              <a:latin typeface="+mn-lt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200" y="3883217"/>
            <a:ext cx="9875520" cy="1458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lang="en-US" sz="2800" spc="-11" dirty="0">
                <a:cs typeface="Calibri"/>
              </a:rPr>
              <a:t>This requires giving all </a:t>
            </a:r>
            <a:r>
              <a:rPr sz="2800" spc="-11" dirty="0">
                <a:cs typeface="Calibri"/>
              </a:rPr>
              <a:t>countries</a:t>
            </a:r>
            <a:r>
              <a:rPr sz="2800" spc="-2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access </a:t>
            </a:r>
            <a:r>
              <a:rPr sz="2800" spc="-15" dirty="0">
                <a:cs typeface="Calibri"/>
              </a:rPr>
              <a:t>to natural resources</a:t>
            </a:r>
            <a:r>
              <a:rPr lang="en-US" sz="2800" spc="-15" dirty="0">
                <a:cs typeface="Calibri"/>
              </a:rPr>
              <a:t> such as</a:t>
            </a:r>
            <a:r>
              <a:rPr sz="2800" spc="-15" dirty="0">
                <a:cs typeface="Calibri"/>
              </a:rPr>
              <a:t> </a:t>
            </a:r>
            <a:r>
              <a:rPr sz="2800" spc="-60" dirty="0">
                <a:cs typeface="Calibri"/>
              </a:rPr>
              <a:t>water, </a:t>
            </a:r>
            <a:r>
              <a:rPr sz="2800" spc="-15" dirty="0">
                <a:cs typeface="Calibri"/>
              </a:rPr>
              <a:t>energy</a:t>
            </a:r>
            <a:r>
              <a:rPr lang="en-US" sz="2800" spc="-15" dirty="0">
                <a:cs typeface="Calibri"/>
              </a:rPr>
              <a:t>,</a:t>
            </a:r>
            <a:r>
              <a:rPr sz="2800" spc="-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and </a:t>
            </a:r>
            <a:r>
              <a:rPr sz="2800" spc="-15" dirty="0">
                <a:cs typeface="Calibri"/>
              </a:rPr>
              <a:t>food</a:t>
            </a:r>
            <a:r>
              <a:rPr lang="en-US" sz="2800" spc="-15" dirty="0">
                <a:cs typeface="Calibri"/>
              </a:rPr>
              <a:t> - </a:t>
            </a:r>
            <a:r>
              <a:rPr sz="2800" spc="-15" dirty="0">
                <a:cs typeface="Calibri"/>
              </a:rPr>
              <a:t>all </a:t>
            </a:r>
            <a:r>
              <a:rPr sz="2800" spc="-5" dirty="0">
                <a:cs typeface="Calibri"/>
              </a:rPr>
              <a:t>of which </a:t>
            </a:r>
            <a:r>
              <a:rPr sz="2800" spc="-11" dirty="0">
                <a:cs typeface="Calibri"/>
              </a:rPr>
              <a:t>come, </a:t>
            </a:r>
            <a:r>
              <a:rPr sz="2800" spc="-5" dirty="0">
                <a:cs typeface="Calibri"/>
              </a:rPr>
              <a:t>one </a:t>
            </a:r>
            <a:r>
              <a:rPr sz="2800" spc="-31" dirty="0">
                <a:cs typeface="Calibri"/>
              </a:rPr>
              <a:t>way </a:t>
            </a:r>
            <a:r>
              <a:rPr sz="2800" spc="-5" dirty="0">
                <a:cs typeface="Calibri"/>
              </a:rPr>
              <a:t>or </a:t>
            </a:r>
            <a:r>
              <a:rPr sz="2800" spc="-35" dirty="0">
                <a:cs typeface="Calibri"/>
              </a:rPr>
              <a:t>another, </a:t>
            </a:r>
            <a:r>
              <a:rPr sz="2800" spc="-15" dirty="0">
                <a:cs typeface="Calibri"/>
              </a:rPr>
              <a:t>from </a:t>
            </a:r>
            <a:r>
              <a:rPr sz="2800" spc="-5" dirty="0">
                <a:cs typeface="Calibri"/>
              </a:rPr>
              <a:t>the </a:t>
            </a:r>
            <a:r>
              <a:rPr sz="2800" spc="-15" dirty="0">
                <a:cs typeface="Calibri"/>
              </a:rPr>
              <a:t>environment.</a:t>
            </a:r>
            <a:endParaRPr sz="2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2B3EDE-F33D-4FB1-B52C-1BD254BCC6F9}"/>
              </a:ext>
            </a:extLst>
          </p:cNvPr>
          <p:cNvSpPr/>
          <p:nvPr/>
        </p:nvSpPr>
        <p:spPr>
          <a:xfrm>
            <a:off x="1219200" y="1901813"/>
            <a:ext cx="9875520" cy="153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/>
              <a:t>Sustainability includes a broad group social and economic development issues including: poverty, hunger, health, education, climate change, water, sanitation, energy, and environment.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9EF784-2490-44B4-B569-014167F2083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079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4566175" y="890766"/>
            <a:ext cx="7047735" cy="5820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043426" y="1482304"/>
            <a:ext cx="5144014" cy="133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spc="-5" dirty="0">
                <a:cs typeface="Calibri"/>
              </a:rPr>
              <a:t>Sustainability has </a:t>
            </a:r>
            <a:r>
              <a:rPr lang="en-US" sz="2400" spc="-20" dirty="0">
                <a:cs typeface="Calibri"/>
              </a:rPr>
              <a:t>transformed into </a:t>
            </a:r>
            <a:r>
              <a:rPr lang="en-US" sz="2400" spc="-5" dirty="0">
                <a:cs typeface="Calibri"/>
              </a:rPr>
              <a:t>an </a:t>
            </a:r>
            <a:r>
              <a:rPr lang="en-US" sz="2400" spc="-20" dirty="0">
                <a:cs typeface="Calibri"/>
              </a:rPr>
              <a:t>environmental </a:t>
            </a:r>
            <a:r>
              <a:rPr lang="en-US" sz="2400" spc="-15" dirty="0">
                <a:cs typeface="Calibri"/>
              </a:rPr>
              <a:t>term </a:t>
            </a:r>
            <a:r>
              <a:rPr lang="en-US" sz="2400" spc="-5" dirty="0">
                <a:cs typeface="Calibri"/>
              </a:rPr>
              <a:t>because the </a:t>
            </a:r>
            <a:r>
              <a:rPr lang="en-US" sz="2400" dirty="0"/>
              <a:t>economy is driven by natural resources.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3426" y="3372756"/>
            <a:ext cx="4612082" cy="259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lang="en-US" sz="2400" dirty="0">
                <a:cs typeface="Calibri"/>
              </a:rPr>
              <a:t>If</a:t>
            </a:r>
            <a:r>
              <a:rPr lang="en-US" sz="2400" b="1" dirty="0">
                <a:cs typeface="Calibri"/>
              </a:rPr>
              <a:t> </a:t>
            </a:r>
            <a:r>
              <a:rPr lang="en-US" sz="2400" spc="-15" dirty="0">
                <a:cs typeface="Calibri"/>
              </a:rPr>
              <a:t>too many </a:t>
            </a:r>
            <a:r>
              <a:rPr lang="en-US" sz="2400" dirty="0">
                <a:cs typeface="Calibri"/>
              </a:rPr>
              <a:t>of </a:t>
            </a:r>
            <a:r>
              <a:rPr lang="en-US" sz="2400" spc="-5" dirty="0">
                <a:cs typeface="Calibri"/>
              </a:rPr>
              <a:t>us use </a:t>
            </a:r>
            <a:r>
              <a:rPr lang="en-US" sz="2400" spc="-15" dirty="0">
                <a:cs typeface="Calibri"/>
              </a:rPr>
              <a:t>resources inefficiently </a:t>
            </a:r>
            <a:r>
              <a:rPr lang="en-US" sz="2400" dirty="0">
                <a:cs typeface="Calibri"/>
              </a:rPr>
              <a:t>or </a:t>
            </a:r>
            <a:r>
              <a:rPr lang="en-US" sz="2400" spc="-25" dirty="0">
                <a:cs typeface="Calibri"/>
              </a:rPr>
              <a:t>generate </a:t>
            </a:r>
            <a:r>
              <a:rPr lang="en-US" sz="2400" spc="-20" dirty="0">
                <a:cs typeface="Calibri"/>
              </a:rPr>
              <a:t>waste </a:t>
            </a:r>
            <a:r>
              <a:rPr lang="en-US" sz="2400" spc="-15" dirty="0">
                <a:cs typeface="Calibri"/>
              </a:rPr>
              <a:t>too </a:t>
            </a:r>
            <a:r>
              <a:rPr lang="en-US" sz="2400" spc="-5" dirty="0">
                <a:cs typeface="Calibri"/>
              </a:rPr>
              <a:t>quickly </a:t>
            </a:r>
            <a:r>
              <a:rPr lang="en-US" sz="2400" spc="-25" dirty="0">
                <a:cs typeface="Calibri"/>
              </a:rPr>
              <a:t>for </a:t>
            </a:r>
            <a:r>
              <a:rPr lang="en-US" sz="2400" spc="-5" dirty="0">
                <a:cs typeface="Calibri"/>
              </a:rPr>
              <a:t>the </a:t>
            </a:r>
            <a:r>
              <a:rPr lang="en-US" sz="2400" spc="-15" dirty="0">
                <a:cs typeface="Calibri"/>
              </a:rPr>
              <a:t>environment </a:t>
            </a:r>
            <a:r>
              <a:rPr lang="en-US" sz="2400" spc="-20" dirty="0">
                <a:cs typeface="Calibri"/>
              </a:rPr>
              <a:t>to </a:t>
            </a:r>
            <a:r>
              <a:rPr lang="en-US" sz="2400" spc="-5" dirty="0">
                <a:cs typeface="Calibri"/>
              </a:rPr>
              <a:t>absorb and </a:t>
            </a:r>
            <a:r>
              <a:rPr lang="en-US" sz="2400" spc="-11" dirty="0">
                <a:cs typeface="Calibri"/>
              </a:rPr>
              <a:t>process, </a:t>
            </a:r>
            <a:r>
              <a:rPr lang="en-US" sz="2400" spc="-15" dirty="0">
                <a:cs typeface="Calibri"/>
              </a:rPr>
              <a:t>future generations </a:t>
            </a:r>
            <a:r>
              <a:rPr lang="en-US" sz="2400" spc="-11" dirty="0">
                <a:cs typeface="Calibri"/>
              </a:rPr>
              <a:t>won’t </a:t>
            </a:r>
            <a:r>
              <a:rPr lang="en-US" sz="2400" spc="-5" dirty="0">
                <a:cs typeface="Calibri"/>
              </a:rPr>
              <a:t>be able </a:t>
            </a:r>
            <a:r>
              <a:rPr lang="en-US" sz="2400" spc="-20" dirty="0">
                <a:cs typeface="Calibri"/>
              </a:rPr>
              <a:t>to </a:t>
            </a:r>
            <a:r>
              <a:rPr lang="en-US" sz="2400" spc="-11" dirty="0">
                <a:cs typeface="Calibri"/>
              </a:rPr>
              <a:t>meet </a:t>
            </a:r>
            <a:r>
              <a:rPr lang="en-US" sz="2400" spc="-5" dirty="0">
                <a:cs typeface="Calibri"/>
              </a:rPr>
              <a:t>their</a:t>
            </a:r>
            <a:r>
              <a:rPr lang="en-US" sz="2400" spc="-100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needs.</a:t>
            </a:r>
            <a:endParaRPr lang="en-US" sz="2400" dirty="0">
              <a:cs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76FB4E-ACC0-4251-9197-1537D626865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>
            <a:extLst>
              <a:ext uri="{FF2B5EF4-FFF2-40B4-BE49-F238E27FC236}">
                <a16:creationId xmlns:a16="http://schemas.microsoft.com/office/drawing/2014/main" id="{5C3DB366-35C0-41D2-B84C-E4FEF3523599}"/>
              </a:ext>
            </a:extLst>
          </p:cNvPr>
          <p:cNvSpPr txBox="1">
            <a:spLocks/>
          </p:cNvSpPr>
          <p:nvPr/>
        </p:nvSpPr>
        <p:spPr>
          <a:xfrm>
            <a:off x="798364" y="261039"/>
            <a:ext cx="1059527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4000" b="1" spc="-5">
                <a:latin typeface="+mn-lt"/>
                <a:cs typeface="Arial"/>
              </a:rPr>
              <a:t>Sustainability is Not Just About the Environment</a:t>
            </a:r>
            <a:endParaRPr lang="en-US" sz="4000" b="1" dirty="0">
              <a:latin typeface="+mn-lt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197D8-C702-3C44-9961-185293E1F885}"/>
              </a:ext>
            </a:extLst>
          </p:cNvPr>
          <p:cNvSpPr txBox="1"/>
          <p:nvPr/>
        </p:nvSpPr>
        <p:spPr>
          <a:xfrm>
            <a:off x="1014351" y="6488668"/>
            <a:ext cx="172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 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3937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90" y="1151914"/>
            <a:ext cx="9401697" cy="568526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76FB4E-ACC0-4251-9197-1537D626865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>
            <a:extLst>
              <a:ext uri="{FF2B5EF4-FFF2-40B4-BE49-F238E27FC236}">
                <a16:creationId xmlns:a16="http://schemas.microsoft.com/office/drawing/2014/main" id="{5C3DB366-35C0-41D2-B84C-E4FEF3523599}"/>
              </a:ext>
            </a:extLst>
          </p:cNvPr>
          <p:cNvSpPr txBox="1">
            <a:spLocks/>
          </p:cNvSpPr>
          <p:nvPr/>
        </p:nvSpPr>
        <p:spPr>
          <a:xfrm>
            <a:off x="798364" y="306759"/>
            <a:ext cx="1059527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4000" b="1" spc="-5" dirty="0">
                <a:latin typeface="+mn-lt"/>
                <a:cs typeface="Arial"/>
              </a:rPr>
              <a:t>Sustainability is Not Just About the Environment</a:t>
            </a:r>
            <a:endParaRPr lang="en-US" sz="4000" b="1" dirty="0">
              <a:latin typeface="+mn-lt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7173" y="6420575"/>
            <a:ext cx="82716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https://www.un.org/sustainabledevelopment/sustainable-development-goals/</a:t>
            </a:r>
          </a:p>
        </p:txBody>
      </p:sp>
    </p:spTree>
    <p:extLst>
      <p:ext uri="{BB962C8B-B14F-4D97-AF65-F5344CB8AC3E}">
        <p14:creationId xmlns:p14="http://schemas.microsoft.com/office/powerpoint/2010/main" val="1117052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870" y="2951133"/>
            <a:ext cx="9954260" cy="679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5200"/>
              </a:lnSpc>
              <a:spcBef>
                <a:spcPts val="844"/>
              </a:spcBef>
              <a:tabLst>
                <a:tab pos="4130571" algn="l"/>
              </a:tabLst>
            </a:pPr>
            <a:r>
              <a:rPr sz="4800" spc="-15" dirty="0">
                <a:cs typeface="Calibri"/>
              </a:rPr>
              <a:t>“Sustainable”</a:t>
            </a:r>
            <a:r>
              <a:rPr sz="4800" spc="31" dirty="0">
                <a:cs typeface="Calibri"/>
              </a:rPr>
              <a:t> </a:t>
            </a:r>
            <a:r>
              <a:rPr sz="4800" spc="-5" dirty="0">
                <a:cs typeface="Calibri"/>
              </a:rPr>
              <a:t>is	</a:t>
            </a:r>
            <a:r>
              <a:rPr sz="4800" dirty="0">
                <a:cs typeface="Calibri"/>
              </a:rPr>
              <a:t>a</a:t>
            </a:r>
            <a:r>
              <a:rPr sz="4800" spc="-65" dirty="0">
                <a:cs typeface="Calibri"/>
              </a:rPr>
              <a:t> </a:t>
            </a:r>
            <a:r>
              <a:rPr sz="4800" spc="-31" dirty="0">
                <a:cs typeface="Calibri"/>
              </a:rPr>
              <a:t>synonym </a:t>
            </a:r>
            <a:r>
              <a:rPr sz="4800" dirty="0">
                <a:cs typeface="Calibri"/>
              </a:rPr>
              <a:t> </a:t>
            </a:r>
            <a:r>
              <a:rPr sz="4800" spc="-31" dirty="0">
                <a:cs typeface="Calibri"/>
              </a:rPr>
              <a:t>for</a:t>
            </a:r>
            <a:r>
              <a:rPr sz="4800" spc="-60" dirty="0">
                <a:cs typeface="Calibri"/>
              </a:rPr>
              <a:t> </a:t>
            </a:r>
            <a:r>
              <a:rPr sz="4800" spc="-75" dirty="0">
                <a:cs typeface="Calibri"/>
              </a:rPr>
              <a:t>“green”</a:t>
            </a:r>
            <a:r>
              <a:rPr lang="en-US" sz="4800" spc="-75" dirty="0">
                <a:cs typeface="Calibri"/>
              </a:rPr>
              <a:t>.</a:t>
            </a:r>
            <a:endParaRPr sz="4800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B192D5-DDD8-4CA5-A69A-4DB1293F3147}"/>
              </a:ext>
            </a:extLst>
          </p:cNvPr>
          <p:cNvSpPr/>
          <p:nvPr/>
        </p:nvSpPr>
        <p:spPr>
          <a:xfrm>
            <a:off x="5054914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#3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285B23-5F9C-4F19-9A55-3FE501C832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180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41120" y="1983129"/>
            <a:ext cx="9646920" cy="3789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sz="2600" spc="-5" dirty="0">
                <a:cs typeface="Calibri"/>
              </a:rPr>
              <a:t>Although </a:t>
            </a:r>
            <a:r>
              <a:rPr sz="2600" spc="-35" dirty="0">
                <a:cs typeface="Calibri"/>
              </a:rPr>
              <a:t>there’s </a:t>
            </a:r>
            <a:r>
              <a:rPr sz="2600" dirty="0">
                <a:cs typeface="Calibri"/>
              </a:rPr>
              <a:t>a </a:t>
            </a:r>
            <a:r>
              <a:rPr sz="2600" spc="-20" dirty="0">
                <a:cs typeface="Calibri"/>
              </a:rPr>
              <a:t>fair </a:t>
            </a:r>
            <a:r>
              <a:rPr sz="2600" spc="-11" dirty="0">
                <a:cs typeface="Calibri"/>
              </a:rPr>
              <a:t>amount </a:t>
            </a:r>
            <a:r>
              <a:rPr sz="2600" spc="-5" dirty="0">
                <a:cs typeface="Calibri"/>
              </a:rPr>
              <a:t>of </a:t>
            </a:r>
            <a:r>
              <a:rPr sz="2600" spc="-15" dirty="0">
                <a:cs typeface="Calibri"/>
              </a:rPr>
              <a:t>overlap </a:t>
            </a:r>
            <a:r>
              <a:rPr sz="2600" spc="-11" dirty="0">
                <a:cs typeface="Calibri"/>
              </a:rPr>
              <a:t>between </a:t>
            </a:r>
            <a:r>
              <a:rPr sz="2600" spc="-5" dirty="0">
                <a:cs typeface="Calibri"/>
              </a:rPr>
              <a:t>the </a:t>
            </a:r>
            <a:r>
              <a:rPr sz="2600" spc="-11" dirty="0">
                <a:cs typeface="Calibri"/>
              </a:rPr>
              <a:t>terms, </a:t>
            </a:r>
            <a:r>
              <a:rPr sz="2600" spc="-31" dirty="0">
                <a:cs typeface="Calibri"/>
              </a:rPr>
              <a:t>“green”</a:t>
            </a:r>
            <a:r>
              <a:rPr lang="en-US" sz="2600" spc="-31" dirty="0">
                <a:cs typeface="Calibri"/>
              </a:rPr>
              <a:t> </a:t>
            </a:r>
            <a:r>
              <a:rPr lang="en-US" sz="2600" spc="-5" dirty="0">
                <a:cs typeface="Calibri"/>
              </a:rPr>
              <a:t>can</a:t>
            </a:r>
            <a:r>
              <a:rPr sz="2600" spc="-5" dirty="0">
                <a:cs typeface="Calibri"/>
              </a:rPr>
              <a:t> </a:t>
            </a:r>
            <a:r>
              <a:rPr sz="2600" spc="-11" dirty="0">
                <a:cs typeface="Calibri"/>
              </a:rPr>
              <a:t>suggest</a:t>
            </a:r>
            <a:r>
              <a:rPr lang="en-US" sz="2600" spc="-11" dirty="0">
                <a:cs typeface="Calibri"/>
              </a:rPr>
              <a:t> to the public</a:t>
            </a:r>
            <a:r>
              <a:rPr sz="2600" spc="-11" dirty="0">
                <a:cs typeface="Calibri"/>
              </a:rPr>
              <a:t> </a:t>
            </a:r>
            <a:r>
              <a:rPr sz="2600" dirty="0">
                <a:cs typeface="Calibri"/>
              </a:rPr>
              <a:t>a </a:t>
            </a:r>
            <a:r>
              <a:rPr sz="2600" spc="-20" dirty="0">
                <a:cs typeface="Calibri"/>
              </a:rPr>
              <a:t>preference </a:t>
            </a:r>
            <a:r>
              <a:rPr sz="2600" spc="-25" dirty="0">
                <a:cs typeface="Calibri"/>
              </a:rPr>
              <a:t>for </a:t>
            </a:r>
            <a:r>
              <a:rPr sz="2600" spc="-5" dirty="0">
                <a:cs typeface="Calibri"/>
              </a:rPr>
              <a:t>the </a:t>
            </a:r>
            <a:r>
              <a:rPr sz="2600" spc="-15" dirty="0">
                <a:cs typeface="Calibri"/>
              </a:rPr>
              <a:t>natural over </a:t>
            </a:r>
            <a:r>
              <a:rPr sz="2600" spc="-5" dirty="0">
                <a:cs typeface="Calibri"/>
              </a:rPr>
              <a:t>the artificial. </a:t>
            </a:r>
            <a:endParaRPr lang="en-US" sz="2600" spc="-5" dirty="0">
              <a:cs typeface="Calibri"/>
            </a:endParaRPr>
          </a:p>
          <a:p>
            <a:pPr marR="5080">
              <a:lnSpc>
                <a:spcPct val="114000"/>
              </a:lnSpc>
              <a:spcBef>
                <a:spcPts val="600"/>
              </a:spcBef>
            </a:pPr>
            <a:endParaRPr lang="en-US" sz="2600" spc="-5" dirty="0">
              <a:cs typeface="Calibri"/>
            </a:endParaRPr>
          </a:p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sz="2600" spc="-5" dirty="0">
                <a:cs typeface="Calibri"/>
              </a:rPr>
              <a:t>With </a:t>
            </a:r>
            <a:r>
              <a:rPr lang="en-US" sz="2600" spc="-5" dirty="0">
                <a:cs typeface="Calibri"/>
              </a:rPr>
              <a:t>more than</a:t>
            </a:r>
            <a:r>
              <a:rPr sz="2600" spc="-5" dirty="0">
                <a:cs typeface="Calibri"/>
              </a:rPr>
              <a:t> six </a:t>
            </a:r>
            <a:r>
              <a:rPr sz="2600" spc="-11" dirty="0">
                <a:cs typeface="Calibri"/>
              </a:rPr>
              <a:t>billion </a:t>
            </a:r>
            <a:r>
              <a:rPr sz="2600" spc="-5" dirty="0">
                <a:cs typeface="Calibri"/>
              </a:rPr>
              <a:t>people on the </a:t>
            </a:r>
            <a:r>
              <a:rPr sz="2600" spc="-11" dirty="0">
                <a:cs typeface="Calibri"/>
              </a:rPr>
              <a:t>planet </a:t>
            </a:r>
            <a:r>
              <a:rPr sz="2600" spc="-51" dirty="0">
                <a:cs typeface="Calibri"/>
              </a:rPr>
              <a:t>today, </a:t>
            </a:r>
            <a:r>
              <a:rPr sz="2600" spc="-5" dirty="0">
                <a:cs typeface="Calibri"/>
              </a:rPr>
              <a:t>and another </a:t>
            </a:r>
            <a:r>
              <a:rPr sz="2600" spc="-15" dirty="0">
                <a:cs typeface="Calibri"/>
              </a:rPr>
              <a:t>three </a:t>
            </a:r>
            <a:r>
              <a:rPr sz="2600" spc="-11" dirty="0">
                <a:cs typeface="Calibri"/>
              </a:rPr>
              <a:t>billion </a:t>
            </a:r>
            <a:r>
              <a:rPr sz="2600" spc="-15" dirty="0">
                <a:cs typeface="Calibri"/>
              </a:rPr>
              <a:t>expected </a:t>
            </a:r>
            <a:r>
              <a:rPr sz="2600" spc="-5" dirty="0">
                <a:cs typeface="Calibri"/>
              </a:rPr>
              <a:t>by the middle of the </a:t>
            </a:r>
            <a:r>
              <a:rPr sz="2600" spc="-35" dirty="0">
                <a:cs typeface="Calibri"/>
              </a:rPr>
              <a:t>century, </a:t>
            </a:r>
            <a:r>
              <a:rPr sz="2600" spc="-11" dirty="0">
                <a:cs typeface="Calibri"/>
              </a:rPr>
              <a:t>society </a:t>
            </a:r>
            <a:r>
              <a:rPr sz="2600" spc="-5" dirty="0">
                <a:cs typeface="Calibri"/>
              </a:rPr>
              <a:t>cannot hope </a:t>
            </a:r>
            <a:r>
              <a:rPr sz="2600" spc="-15" dirty="0">
                <a:cs typeface="Calibri"/>
              </a:rPr>
              <a:t>to give </a:t>
            </a:r>
            <a:r>
              <a:rPr lang="en-US" sz="2600" spc="-5" dirty="0">
                <a:cs typeface="Calibri"/>
              </a:rPr>
              <a:t>future generations</a:t>
            </a:r>
            <a:r>
              <a:rPr sz="2600" spc="-5" dirty="0">
                <a:cs typeface="Calibri"/>
              </a:rPr>
              <a:t> </a:t>
            </a:r>
            <a:r>
              <a:rPr sz="2600" dirty="0">
                <a:cs typeface="Calibri"/>
              </a:rPr>
              <a:t>a </a:t>
            </a:r>
            <a:r>
              <a:rPr sz="2600" spc="-15" dirty="0">
                <a:cs typeface="Calibri"/>
              </a:rPr>
              <a:t>comfortable standard </a:t>
            </a:r>
            <a:r>
              <a:rPr sz="2600" spc="-5" dirty="0">
                <a:cs typeface="Calibri"/>
              </a:rPr>
              <a:t>of living without </a:t>
            </a:r>
            <a:r>
              <a:rPr sz="2600" dirty="0">
                <a:cs typeface="Calibri"/>
              </a:rPr>
              <a:t>a </a:t>
            </a:r>
            <a:r>
              <a:rPr sz="2600" spc="-15" dirty="0">
                <a:cs typeface="Calibri"/>
              </a:rPr>
              <a:t>heavy </a:t>
            </a:r>
            <a:r>
              <a:rPr lang="en-US" sz="2600" spc="-5" dirty="0">
                <a:cs typeface="Calibri"/>
              </a:rPr>
              <a:t>relying</a:t>
            </a:r>
            <a:r>
              <a:rPr sz="2600" spc="-5" dirty="0">
                <a:cs typeface="Calibri"/>
              </a:rPr>
              <a:t> on </a:t>
            </a:r>
            <a:r>
              <a:rPr sz="2600" spc="-11" dirty="0">
                <a:cs typeface="Calibri"/>
              </a:rPr>
              <a:t>technology </a:t>
            </a:r>
            <a:r>
              <a:rPr sz="2600" spc="-5" dirty="0">
                <a:cs typeface="Calibri"/>
              </a:rPr>
              <a:t>and </a:t>
            </a:r>
            <a:r>
              <a:rPr lang="en-US" sz="2600" spc="-5" dirty="0">
                <a:cs typeface="Calibri"/>
              </a:rPr>
              <a:t>innovations such as </a:t>
            </a:r>
            <a:r>
              <a:rPr sz="2600" spc="-15" dirty="0">
                <a:cs typeface="Calibri"/>
              </a:rPr>
              <a:t>genetically altered </a:t>
            </a:r>
            <a:r>
              <a:rPr sz="2600" spc="-20" dirty="0">
                <a:cs typeface="Calibri"/>
              </a:rPr>
              <a:t>food</a:t>
            </a:r>
            <a:r>
              <a:rPr sz="2600" spc="5" dirty="0">
                <a:cs typeface="Calibri"/>
              </a:rPr>
              <a:t> </a:t>
            </a:r>
            <a:r>
              <a:rPr sz="2600" spc="-11" dirty="0">
                <a:cs typeface="Calibri"/>
              </a:rPr>
              <a:t>products.</a:t>
            </a:r>
            <a:endParaRPr sz="26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828B0-50A4-404F-85EC-41C1A81B0C81}"/>
              </a:ext>
            </a:extLst>
          </p:cNvPr>
          <p:cNvSpPr/>
          <p:nvPr/>
        </p:nvSpPr>
        <p:spPr>
          <a:xfrm>
            <a:off x="3668352" y="215480"/>
            <a:ext cx="48553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≠ Green</a:t>
            </a:r>
            <a:endParaRPr lang="en-US" sz="4000" b="1" dirty="0"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33DAB-260A-4B36-90C6-D4DBDECF71E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995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5443" y="1467119"/>
            <a:ext cx="10056437" cy="118237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R="5080">
              <a:spcBef>
                <a:spcPts val="1200"/>
              </a:spcBef>
            </a:pPr>
            <a:r>
              <a:rPr lang="en-US" sz="3000" spc="-20" dirty="0">
                <a:cs typeface="Calibri"/>
              </a:rPr>
              <a:t>Both terms often used outside of context, outside of true metric</a:t>
            </a:r>
          </a:p>
          <a:p>
            <a:pPr marR="5080">
              <a:spcBef>
                <a:spcPts val="1200"/>
              </a:spcBef>
            </a:pPr>
            <a:r>
              <a:rPr lang="en-US" sz="3200" spc="-20" dirty="0">
                <a:cs typeface="Calibri"/>
              </a:rPr>
              <a:t>	=&gt; </a:t>
            </a:r>
            <a:r>
              <a:rPr lang="en-US" sz="3200" i="1" spc="-20" dirty="0">
                <a:cs typeface="Calibri"/>
              </a:rPr>
              <a:t>Green washing</a:t>
            </a:r>
            <a:endParaRPr sz="3200" i="1" dirty="0">
              <a:cs typeface="Times New Roman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1175443" y="3225975"/>
            <a:ext cx="2540000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/>
          <p:nvPr/>
        </p:nvSpPr>
        <p:spPr>
          <a:xfrm>
            <a:off x="4864100" y="3225975"/>
            <a:ext cx="2463800" cy="271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8476557" y="3225975"/>
            <a:ext cx="2542541" cy="215707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3"/>
          <p:cNvSpPr txBox="1"/>
          <p:nvPr/>
        </p:nvSpPr>
        <p:spPr>
          <a:xfrm>
            <a:off x="8104877" y="5202934"/>
            <a:ext cx="3285900" cy="644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5645"/>
              </a:lnSpc>
              <a:tabLst>
                <a:tab pos="2999665" algn="l"/>
              </a:tabLst>
            </a:pPr>
            <a:r>
              <a:rPr lang="en-US" sz="3200" b="1" spc="-400" dirty="0">
                <a:solidFill>
                  <a:srgbClr val="3B2B18"/>
                </a:solidFill>
                <a:latin typeface="Arial"/>
                <a:cs typeface="Arial"/>
              </a:rPr>
              <a:t>g</a:t>
            </a:r>
            <a:r>
              <a:rPr lang="en-US" sz="3200" b="1" spc="-785" dirty="0">
                <a:solidFill>
                  <a:srgbClr val="3B2B18"/>
                </a:solidFill>
                <a:latin typeface="Arial"/>
                <a:cs typeface="Arial"/>
              </a:rPr>
              <a:t>     </a:t>
            </a:r>
            <a:r>
              <a:rPr lang="en-US" sz="3200" b="1" spc="360" dirty="0" err="1">
                <a:solidFill>
                  <a:srgbClr val="3B2B18"/>
                </a:solidFill>
                <a:latin typeface="Arial"/>
                <a:cs typeface="Arial"/>
              </a:rPr>
              <a:t>oin</a:t>
            </a:r>
            <a:r>
              <a:rPr sz="3200" b="1" spc="455" dirty="0" err="1">
                <a:solidFill>
                  <a:srgbClr val="3B2B18"/>
                </a:solidFill>
                <a:latin typeface="Arial"/>
                <a:cs typeface="Arial"/>
              </a:rPr>
              <a:t>g</a:t>
            </a:r>
            <a:r>
              <a:rPr lang="en-US" sz="3200" b="1" spc="455" dirty="0">
                <a:solidFill>
                  <a:srgbClr val="3B2B18"/>
                </a:solidFill>
                <a:latin typeface="Arial"/>
                <a:cs typeface="Arial"/>
              </a:rPr>
              <a:t> </a:t>
            </a:r>
            <a:r>
              <a:rPr sz="3200" b="1" spc="325" dirty="0">
                <a:solidFill>
                  <a:srgbClr val="74A542"/>
                </a:solidFill>
                <a:latin typeface="Arial"/>
                <a:cs typeface="Arial"/>
              </a:rPr>
              <a:t>g</a:t>
            </a:r>
            <a:r>
              <a:rPr lang="en-US" sz="3200" b="1" spc="325" dirty="0">
                <a:solidFill>
                  <a:srgbClr val="74A542"/>
                </a:solidFill>
                <a:latin typeface="Arial"/>
                <a:cs typeface="Arial"/>
              </a:rPr>
              <a:t>r</a:t>
            </a:r>
            <a:r>
              <a:rPr sz="3200" b="1" spc="300" dirty="0">
                <a:solidFill>
                  <a:srgbClr val="74A542"/>
                </a:solidFill>
                <a:latin typeface="Arial"/>
                <a:cs typeface="Arial"/>
              </a:rPr>
              <a:t>een</a:t>
            </a:r>
            <a:endParaRPr sz="3200" dirty="0">
              <a:latin typeface="Arial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4A7ABA-0336-479F-B72D-7D97A844301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3D828B0-50A4-404F-85EC-41C1A81B0C81}"/>
              </a:ext>
            </a:extLst>
          </p:cNvPr>
          <p:cNvSpPr/>
          <p:nvPr/>
        </p:nvSpPr>
        <p:spPr>
          <a:xfrm>
            <a:off x="3615452" y="185000"/>
            <a:ext cx="4961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&amp; Green</a:t>
            </a:r>
            <a:endParaRPr lang="en-US" sz="4000" b="1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2DCFC-F092-3046-8D48-175921C344FB}"/>
              </a:ext>
            </a:extLst>
          </p:cNvPr>
          <p:cNvSpPr txBox="1"/>
          <p:nvPr/>
        </p:nvSpPr>
        <p:spPr>
          <a:xfrm>
            <a:off x="1121031" y="6500543"/>
            <a:ext cx="172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 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557473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D828B0-50A4-404F-85EC-41C1A81B0C81}"/>
              </a:ext>
            </a:extLst>
          </p:cNvPr>
          <p:cNvSpPr/>
          <p:nvPr/>
        </p:nvSpPr>
        <p:spPr>
          <a:xfrm>
            <a:off x="3615452" y="185000"/>
            <a:ext cx="4961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&amp; Green</a:t>
            </a:r>
            <a:endParaRPr lang="en-US" sz="4000" b="1" dirty="0"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33DAB-260A-4B36-90C6-D4DBDECF71E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21081" y="1498283"/>
            <a:ext cx="4663440" cy="823912"/>
          </a:xfrm>
        </p:spPr>
        <p:txBody>
          <a:bodyPr anchor="ctr">
            <a:normAutofit/>
          </a:bodyPr>
          <a:lstStyle/>
          <a:p>
            <a:r>
              <a:rPr lang="en-US" sz="3000" dirty="0"/>
              <a:t>Green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021080" y="2245994"/>
            <a:ext cx="4976495" cy="4167925"/>
          </a:xfrm>
        </p:spPr>
        <p:txBody>
          <a:bodyPr>
            <a:noAutofit/>
          </a:bodyPr>
          <a:lstStyle/>
          <a:p>
            <a:pPr>
              <a:lnSpc>
                <a:spcPct val="124000"/>
              </a:lnSpc>
            </a:pPr>
            <a:r>
              <a:rPr lang="en-US" sz="2200" dirty="0"/>
              <a:t>Green concepts tend to focus on technologies/products causing </a:t>
            </a:r>
            <a:r>
              <a:rPr lang="en-US" sz="2200" b="1" dirty="0"/>
              <a:t>less harm to human health and the environment </a:t>
            </a:r>
          </a:p>
          <a:p>
            <a:pPr>
              <a:lnSpc>
                <a:spcPct val="124000"/>
              </a:lnSpc>
            </a:pPr>
            <a:r>
              <a:rPr lang="en-US" sz="2200" dirty="0"/>
              <a:t>In popular discourse it is often assumed that green = natural as opposed to artificial</a:t>
            </a:r>
          </a:p>
          <a:p>
            <a:pPr>
              <a:lnSpc>
                <a:spcPct val="124000"/>
              </a:lnSpc>
            </a:pPr>
            <a:r>
              <a:rPr lang="en-US" sz="2200" dirty="0"/>
              <a:t>Yet natural may not always be </a:t>
            </a:r>
            <a:r>
              <a:rPr lang="en-US" sz="2200" i="1" dirty="0"/>
              <a:t>sustainable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1498283"/>
            <a:ext cx="4785360" cy="823912"/>
          </a:xfrm>
        </p:spPr>
        <p:txBody>
          <a:bodyPr anchor="ctr">
            <a:normAutofit/>
          </a:bodyPr>
          <a:lstStyle/>
          <a:p>
            <a:r>
              <a:rPr lang="en-US" sz="3000" dirty="0"/>
              <a:t>Sustainability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2322195"/>
            <a:ext cx="4976495" cy="3684588"/>
          </a:xfrm>
        </p:spPr>
        <p:txBody>
          <a:bodyPr>
            <a:normAutofit/>
          </a:bodyPr>
          <a:lstStyle/>
          <a:p>
            <a:pPr>
              <a:lnSpc>
                <a:spcPct val="134000"/>
              </a:lnSpc>
            </a:pPr>
            <a:r>
              <a:rPr lang="en-US" sz="2200" dirty="0"/>
              <a:t>Sustainability and green overlap since a sustainable solution has to preserve health and environment</a:t>
            </a:r>
          </a:p>
          <a:p>
            <a:pPr>
              <a:lnSpc>
                <a:spcPct val="134000"/>
              </a:lnSpc>
            </a:pPr>
            <a:r>
              <a:rPr lang="en-US" sz="2200" dirty="0"/>
              <a:t>Sustainability adds the important idea of </a:t>
            </a:r>
            <a:r>
              <a:rPr lang="en-US" sz="2200" b="1" dirty="0"/>
              <a:t>preserving resources for the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1564135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72869" y="3127705"/>
            <a:ext cx="9446261" cy="761747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R="5080" algn="ctr">
              <a:lnSpc>
                <a:spcPts val="5200"/>
              </a:lnSpc>
              <a:spcBef>
                <a:spcPts val="740"/>
              </a:spcBef>
              <a:tabLst>
                <a:tab pos="3022524" algn="l"/>
              </a:tabLst>
            </a:pPr>
            <a:r>
              <a:rPr lang="en-US" sz="4800" spc="-40" dirty="0">
                <a:cs typeface="Calibri"/>
              </a:rPr>
              <a:t>Sustainability is </a:t>
            </a:r>
            <a:r>
              <a:rPr sz="4800" spc="-5" dirty="0">
                <a:cs typeface="Calibri"/>
              </a:rPr>
              <a:t>all</a:t>
            </a:r>
            <a:r>
              <a:rPr sz="4800" spc="-80" dirty="0">
                <a:cs typeface="Calibri"/>
              </a:rPr>
              <a:t> </a:t>
            </a:r>
            <a:r>
              <a:rPr sz="4800" spc="-5" dirty="0">
                <a:cs typeface="Calibri"/>
              </a:rPr>
              <a:t>about</a:t>
            </a:r>
            <a:r>
              <a:rPr sz="4800" dirty="0">
                <a:cs typeface="Calibri"/>
              </a:rPr>
              <a:t> </a:t>
            </a:r>
            <a:r>
              <a:rPr sz="4800" spc="-15" dirty="0">
                <a:cs typeface="Calibri"/>
              </a:rPr>
              <a:t>recycling.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6FF12-D291-4ECD-A946-3013440B8E45}"/>
              </a:ext>
            </a:extLst>
          </p:cNvPr>
          <p:cNvSpPr/>
          <p:nvPr/>
        </p:nvSpPr>
        <p:spPr>
          <a:xfrm>
            <a:off x="5054914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#4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28A63A-8122-49CB-8BB8-680C850449B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387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2128" y="2696649"/>
            <a:ext cx="6228728" cy="184101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dirty="0">
                <a:latin typeface="+mn-lt"/>
              </a:rPr>
              <a:t>A question we need to ask: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b="1" dirty="0">
                <a:latin typeface="+mn-lt"/>
              </a:rPr>
              <a:t>Is </a:t>
            </a:r>
            <a:r>
              <a:rPr b="1" spc="-20" dirty="0">
                <a:latin typeface="+mn-lt"/>
              </a:rPr>
              <a:t>recycling</a:t>
            </a:r>
            <a:r>
              <a:rPr b="1" spc="-40" dirty="0">
                <a:latin typeface="+mn-lt"/>
              </a:rPr>
              <a:t> </a:t>
            </a:r>
            <a:r>
              <a:rPr b="1" spc="-20" dirty="0">
                <a:latin typeface="+mn-lt"/>
              </a:rPr>
              <a:t>sustainable?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AE9DD3-9F25-4451-B1C4-B5A3F697462E}"/>
              </a:ext>
            </a:extLst>
          </p:cNvPr>
          <p:cNvSpPr/>
          <p:nvPr/>
        </p:nvSpPr>
        <p:spPr>
          <a:xfrm>
            <a:off x="3052128" y="230720"/>
            <a:ext cx="6087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Recycling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875864-17BA-4A44-B605-ECF241833C6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9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2040" y="3001404"/>
            <a:ext cx="5176520" cy="204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457189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600" dirty="0"/>
              <a:t>Converting waste materials into new materials and objects.</a:t>
            </a:r>
          </a:p>
          <a:p>
            <a:pPr marL="548640" lvl="1" indent="-457189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600" dirty="0"/>
              <a:t>Available for metals, plastic, paper, glass.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10400" y="5402055"/>
            <a:ext cx="4661267" cy="64626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+mn-lt"/>
              </a:rPr>
              <a:t>Cost-benefit of recycling: energy savings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804805"/>
              </p:ext>
            </p:extLst>
          </p:nvPr>
        </p:nvGraphicFramePr>
        <p:xfrm>
          <a:off x="7255058" y="1857025"/>
          <a:ext cx="4171950" cy="3461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Material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Energy savings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Aluminum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95%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Cardboard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24%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Glass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5-30%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Paper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40%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Plastics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70%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Steel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60%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CDB1830-A5F6-47E2-9959-F834A17D976C}"/>
              </a:ext>
            </a:extLst>
          </p:cNvPr>
          <p:cNvSpPr/>
          <p:nvPr/>
        </p:nvSpPr>
        <p:spPr>
          <a:xfrm>
            <a:off x="3052128" y="230720"/>
            <a:ext cx="6087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Recycling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F89D7B-63FB-4D77-8100-2A52D6347B5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F276385-C769-4C68-8041-428FEDED80A8}"/>
              </a:ext>
            </a:extLst>
          </p:cNvPr>
          <p:cNvSpPr txBox="1"/>
          <p:nvPr/>
        </p:nvSpPr>
        <p:spPr>
          <a:xfrm>
            <a:off x="2128981" y="2293518"/>
            <a:ext cx="2163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Recycling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D72E97-92DA-4A73-814B-F0A64953DB1C}"/>
              </a:ext>
            </a:extLst>
          </p:cNvPr>
          <p:cNvCxnSpPr>
            <a:cxnSpLocks/>
          </p:cNvCxnSpPr>
          <p:nvPr/>
        </p:nvCxnSpPr>
        <p:spPr>
          <a:xfrm>
            <a:off x="1122505" y="3004907"/>
            <a:ext cx="50607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13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r="4985" b="9212"/>
          <a:stretch/>
        </p:blipFill>
        <p:spPr>
          <a:xfrm>
            <a:off x="9322748" y="1684201"/>
            <a:ext cx="2822453" cy="189603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697BB85-4F32-4E43-B301-9AC6AD4AD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644" y="386867"/>
            <a:ext cx="9144000" cy="676635"/>
          </a:xfrm>
        </p:spPr>
        <p:txBody>
          <a:bodyPr anchor="ctr">
            <a:normAutofit/>
          </a:bodyPr>
          <a:lstStyle/>
          <a:p>
            <a:pPr algn="l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Chemistry Foundation –  Activities &amp; Initiatives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2250" y="3950272"/>
            <a:ext cx="824958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Chemistry Workshops in Collaboration with State Pollution Control Boards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68" y="1260658"/>
            <a:ext cx="12056394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Chemistry Workshops for sector-specific / region-specific companies in collaboration with Industry Associations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11" y="1698199"/>
            <a:ext cx="2906717" cy="1937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" y="1707233"/>
            <a:ext cx="3176722" cy="21265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580234"/>
            <a:ext cx="929325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0000FF"/>
                </a:solidFill>
              </a:rPr>
              <a:t>Lote-parshuram</a:t>
            </a:r>
            <a:r>
              <a:rPr lang="en-US" sz="1600" i="1" dirty="0">
                <a:solidFill>
                  <a:srgbClr val="0000FF"/>
                </a:solidFill>
              </a:rPr>
              <a:t> / </a:t>
            </a:r>
            <a:r>
              <a:rPr lang="en-US" sz="1600" i="1" dirty="0" err="1">
                <a:solidFill>
                  <a:srgbClr val="0000FF"/>
                </a:solidFill>
              </a:rPr>
              <a:t>Roha</a:t>
            </a:r>
            <a:r>
              <a:rPr lang="en-US" sz="1600" i="1" dirty="0">
                <a:solidFill>
                  <a:srgbClr val="0000FF"/>
                </a:solidFill>
              </a:rPr>
              <a:t>-Mahad / Ambernath-Badlapur / Vapi / </a:t>
            </a:r>
            <a:r>
              <a:rPr lang="en-US" sz="1600" i="1" dirty="0" err="1">
                <a:solidFill>
                  <a:srgbClr val="0000FF"/>
                </a:solidFill>
              </a:rPr>
              <a:t>Ankleshwar</a:t>
            </a:r>
            <a:r>
              <a:rPr lang="en-US" sz="1600" i="1" dirty="0">
                <a:solidFill>
                  <a:srgbClr val="0000FF"/>
                </a:solidFill>
              </a:rPr>
              <a:t> / Ahmedabad / Hyderabad / Vizag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5" b="8176"/>
          <a:stretch/>
        </p:blipFill>
        <p:spPr>
          <a:xfrm>
            <a:off x="3346852" y="1693804"/>
            <a:ext cx="2921139" cy="18864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1709" r="47812" b="80814"/>
          <a:stretch/>
        </p:blipFill>
        <p:spPr>
          <a:xfrm>
            <a:off x="3087346" y="4435231"/>
            <a:ext cx="2908092" cy="16958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8" t="75371" r="-104481" b="-52680"/>
          <a:stretch/>
        </p:blipFill>
        <p:spPr>
          <a:xfrm>
            <a:off x="6808031" y="6925456"/>
            <a:ext cx="6247151" cy="7501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1" t="23019" r="2354" b="53499"/>
          <a:stretch/>
        </p:blipFill>
        <p:spPr>
          <a:xfrm>
            <a:off x="274540" y="4402082"/>
            <a:ext cx="2760751" cy="23354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48" y="4426480"/>
            <a:ext cx="2673429" cy="1782286"/>
          </a:xfrm>
          <a:prstGeom prst="rect">
            <a:avLst/>
          </a:prstGeom>
        </p:spPr>
      </p:pic>
      <p:pic>
        <p:nvPicPr>
          <p:cNvPr id="18" name="Picture 3" descr="C:\Users\Newreka Laptop\Desktop\photos\DSC_2545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77087" y="4426480"/>
            <a:ext cx="2919442" cy="17589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671808" y="6240850"/>
            <a:ext cx="634186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FF"/>
                </a:solidFill>
              </a:rPr>
              <a:t>Maharashtra, Andhra Pradesh &amp; Telangana State Pollution Control Boards</a:t>
            </a:r>
          </a:p>
        </p:txBody>
      </p:sp>
    </p:spTree>
    <p:extLst>
      <p:ext uri="{BB962C8B-B14F-4D97-AF65-F5344CB8AC3E}">
        <p14:creationId xmlns:p14="http://schemas.microsoft.com/office/powerpoint/2010/main" val="8572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045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1503" y="6333819"/>
            <a:ext cx="7071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www.planetaid.org</a:t>
            </a:r>
            <a:r>
              <a:rPr lang="en-US" sz="2000" dirty="0"/>
              <a:t>/blog/recycling-rates-around-the-world</a:t>
            </a:r>
          </a:p>
        </p:txBody>
      </p:sp>
      <p:sp>
        <p:nvSpPr>
          <p:cNvPr id="6" name="Oval 5"/>
          <p:cNvSpPr/>
          <p:nvPr/>
        </p:nvSpPr>
        <p:spPr>
          <a:xfrm rot="20536016">
            <a:off x="6587321" y="5704764"/>
            <a:ext cx="432179" cy="23201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01301" y="5986818"/>
            <a:ext cx="2060811" cy="263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SOUTH AFRICA 43%</a:t>
            </a:r>
          </a:p>
        </p:txBody>
      </p:sp>
      <p:cxnSp>
        <p:nvCxnSpPr>
          <p:cNvPr id="9" name="Straight Arrow Connector 8"/>
          <p:cNvCxnSpPr>
            <a:endCxn id="6" idx="5"/>
          </p:cNvCxnSpPr>
          <p:nvPr/>
        </p:nvCxnSpPr>
        <p:spPr>
          <a:xfrm flipH="1" flipV="1">
            <a:off x="6973933" y="5852361"/>
            <a:ext cx="350366" cy="134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231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42514" y="3307433"/>
            <a:ext cx="7706972" cy="761747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 algn="ctr">
              <a:lnSpc>
                <a:spcPts val="5200"/>
              </a:lnSpc>
              <a:spcBef>
                <a:spcPts val="740"/>
              </a:spcBef>
            </a:pPr>
            <a:r>
              <a:rPr sz="4800" spc="-15" dirty="0">
                <a:cs typeface="Calibri"/>
              </a:rPr>
              <a:t>Sustainability </a:t>
            </a:r>
            <a:r>
              <a:rPr sz="4800" spc="-5" dirty="0">
                <a:cs typeface="Calibri"/>
              </a:rPr>
              <a:t>is </a:t>
            </a:r>
            <a:r>
              <a:rPr sz="4800" spc="-20" dirty="0">
                <a:cs typeface="Calibri"/>
              </a:rPr>
              <a:t>too</a:t>
            </a:r>
            <a:r>
              <a:rPr sz="4800" spc="-65" dirty="0">
                <a:cs typeface="Calibri"/>
              </a:rPr>
              <a:t> </a:t>
            </a:r>
            <a:r>
              <a:rPr sz="4800" spc="-20" dirty="0">
                <a:cs typeface="Calibri"/>
              </a:rPr>
              <a:t>expensive.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0D1C48-72A0-4C50-898E-5EFD58F2BA33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#5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5771F-1630-490D-8427-62344E4410C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486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7374" y="1266195"/>
            <a:ext cx="9777249" cy="14296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  <a:tabLst>
                <a:tab pos="5458324" algn="l"/>
              </a:tabLst>
            </a:pPr>
            <a:r>
              <a:rPr sz="2600" spc="-15" dirty="0">
                <a:cs typeface="Calibri"/>
              </a:rPr>
              <a:t>More sustainable </a:t>
            </a:r>
            <a:r>
              <a:rPr sz="2600" spc="-40" dirty="0">
                <a:cs typeface="Calibri"/>
              </a:rPr>
              <a:t>ways </a:t>
            </a:r>
            <a:r>
              <a:rPr sz="2600" dirty="0">
                <a:cs typeface="Calibri"/>
              </a:rPr>
              <a:t>of </a:t>
            </a:r>
            <a:r>
              <a:rPr sz="2600" spc="-5" dirty="0">
                <a:cs typeface="Calibri"/>
              </a:rPr>
              <a:t>doing things usually </a:t>
            </a:r>
            <a:r>
              <a:rPr sz="2600" spc="-20" dirty="0">
                <a:cs typeface="Calibri"/>
              </a:rPr>
              <a:t>costs </a:t>
            </a:r>
            <a:r>
              <a:rPr sz="2600" spc="-5" dirty="0">
                <a:cs typeface="Calibri"/>
              </a:rPr>
              <a:t>less </a:t>
            </a:r>
            <a:r>
              <a:rPr sz="2600" spc="-15" dirty="0">
                <a:cs typeface="Calibri"/>
              </a:rPr>
              <a:t>over </a:t>
            </a:r>
            <a:r>
              <a:rPr sz="2600" spc="-5" dirty="0">
                <a:cs typeface="Calibri"/>
              </a:rPr>
              <a:t>the </a:t>
            </a:r>
            <a:r>
              <a:rPr sz="2600" spc="-25" dirty="0">
                <a:cs typeface="Calibri"/>
              </a:rPr>
              <a:t>life</a:t>
            </a:r>
            <a:r>
              <a:rPr lang="en-US" sz="2600" spc="-25" dirty="0">
                <a:cs typeface="Calibri"/>
              </a:rPr>
              <a:t>-</a:t>
            </a:r>
            <a:r>
              <a:rPr sz="2600" spc="-5" dirty="0">
                <a:cs typeface="Calibri"/>
              </a:rPr>
              <a:t>time </a:t>
            </a:r>
            <a:r>
              <a:rPr sz="2600" dirty="0">
                <a:cs typeface="Calibri"/>
              </a:rPr>
              <a:t>of a </a:t>
            </a:r>
            <a:r>
              <a:rPr sz="2600" spc="-15" dirty="0">
                <a:cs typeface="Calibri"/>
              </a:rPr>
              <a:t>product</a:t>
            </a:r>
            <a:r>
              <a:rPr sz="2600" spc="-5" dirty="0">
                <a:cs typeface="Calibri"/>
              </a:rPr>
              <a:t> </a:t>
            </a:r>
            <a:r>
              <a:rPr sz="2600" dirty="0">
                <a:cs typeface="Calibri"/>
              </a:rPr>
              <a:t>or</a:t>
            </a:r>
            <a:r>
              <a:rPr sz="2600" spc="-5" dirty="0">
                <a:cs typeface="Calibri"/>
              </a:rPr>
              <a:t> </a:t>
            </a:r>
            <a:r>
              <a:rPr sz="2600" dirty="0">
                <a:cs typeface="Calibri"/>
              </a:rPr>
              <a:t>service.</a:t>
            </a:r>
            <a:endParaRPr lang="en-US" sz="2600" dirty="0">
              <a:cs typeface="Calibri"/>
            </a:endParaRPr>
          </a:p>
          <a:p>
            <a:pPr marR="5080">
              <a:lnSpc>
                <a:spcPct val="114000"/>
              </a:lnSpc>
              <a:spcBef>
                <a:spcPts val="600"/>
              </a:spcBef>
              <a:tabLst>
                <a:tab pos="5458324" algn="l"/>
              </a:tabLst>
            </a:pPr>
            <a:r>
              <a:rPr sz="2600" dirty="0">
                <a:cs typeface="Calibri"/>
              </a:rPr>
              <a:t>It</a:t>
            </a:r>
            <a:r>
              <a:rPr sz="2600" spc="-60" dirty="0">
                <a:cs typeface="Calibri"/>
              </a:rPr>
              <a:t> </a:t>
            </a:r>
            <a:r>
              <a:rPr sz="2600" spc="-5" dirty="0">
                <a:cs typeface="Calibri"/>
              </a:rPr>
              <a:t>is</a:t>
            </a:r>
            <a:r>
              <a:rPr sz="2600" spc="-51" dirty="0">
                <a:cs typeface="Calibri"/>
              </a:rPr>
              <a:t> </a:t>
            </a:r>
            <a:r>
              <a:rPr sz="2600" spc="-5" dirty="0">
                <a:cs typeface="Calibri"/>
              </a:rPr>
              <a:t>the </a:t>
            </a:r>
            <a:r>
              <a:rPr sz="2600" spc="-25" dirty="0">
                <a:cs typeface="Calibri"/>
              </a:rPr>
              <a:t>upfront </a:t>
            </a:r>
            <a:r>
              <a:rPr sz="2600" spc="-20" dirty="0">
                <a:cs typeface="Calibri"/>
              </a:rPr>
              <a:t>costs </a:t>
            </a:r>
            <a:r>
              <a:rPr sz="2600" spc="-15" dirty="0">
                <a:cs typeface="Calibri"/>
              </a:rPr>
              <a:t>that </a:t>
            </a:r>
            <a:r>
              <a:rPr sz="2600" spc="-11" dirty="0">
                <a:cs typeface="Calibri"/>
              </a:rPr>
              <a:t>can</a:t>
            </a:r>
            <a:r>
              <a:rPr lang="en-US" sz="2600" spc="-11" dirty="0">
                <a:cs typeface="Calibri"/>
              </a:rPr>
              <a:t> sometimes</a:t>
            </a:r>
            <a:r>
              <a:rPr sz="2600" spc="-11" dirty="0">
                <a:cs typeface="Calibri"/>
              </a:rPr>
              <a:t> </a:t>
            </a:r>
            <a:r>
              <a:rPr sz="2600" spc="-5" dirty="0">
                <a:cs typeface="Calibri"/>
              </a:rPr>
              <a:t>be higher</a:t>
            </a:r>
            <a:r>
              <a:rPr lang="en-US" sz="2600" spc="-5" dirty="0">
                <a:cs typeface="Calibri"/>
              </a:rPr>
              <a:t>.</a:t>
            </a:r>
            <a:r>
              <a:rPr sz="2600" spc="-5" dirty="0">
                <a:cs typeface="Calibri"/>
              </a:rPr>
              <a:t>  </a:t>
            </a:r>
            <a:endParaRPr sz="26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21548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30AEB05-90AA-40C9-81BD-76AFB85D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545" y="2760340"/>
            <a:ext cx="5584909" cy="3734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AE0A16-D92F-47C0-ABF4-B350048726B3}"/>
              </a:ext>
            </a:extLst>
          </p:cNvPr>
          <p:cNvSpPr txBox="1"/>
          <p:nvPr/>
        </p:nvSpPr>
        <p:spPr>
          <a:xfrm>
            <a:off x="710350" y="6525717"/>
            <a:ext cx="6137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Image: Wikimedia Commons, Solar panels installed in Baja Sur California, Author: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BishopBandita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3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7374" y="1266195"/>
            <a:ext cx="9777249" cy="16098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tabLst>
                <a:tab pos="5458324" algn="l"/>
              </a:tabLst>
            </a:pPr>
            <a:r>
              <a:rPr lang="en-US" sz="2800" spc="-15" dirty="0">
                <a:cs typeface="Calibri"/>
              </a:rPr>
              <a:t>What is rare is expensive.</a:t>
            </a:r>
          </a:p>
          <a:p>
            <a:pPr marR="5080">
              <a:lnSpc>
                <a:spcPct val="114000"/>
              </a:lnSpc>
              <a:spcBef>
                <a:spcPts val="600"/>
              </a:spcBef>
              <a:tabLst>
                <a:tab pos="5458324" algn="l"/>
              </a:tabLst>
            </a:pPr>
            <a:r>
              <a:rPr lang="en-US" sz="2800" spc="-15" dirty="0">
                <a:cs typeface="Calibri"/>
              </a:rPr>
              <a:t>It is hard to imagine that an expensive process/product is sustainable.</a:t>
            </a:r>
            <a:endParaRPr sz="28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23072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34" y="2898769"/>
            <a:ext cx="4616325" cy="2632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5537" y="5561782"/>
            <a:ext cx="50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Roasted gold ore from Cripple Creek, Colorado,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5639" y="6437615"/>
            <a:ext cx="92553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https://commons.wikimedia.org/wiki/File:Roasted_Cripple_Creek_gold_ore_3.jpg, https://www.theatlas.com/charts/S1Isjut3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0025" t="15061" r="12432" b="9537"/>
          <a:stretch/>
        </p:blipFill>
        <p:spPr>
          <a:xfrm>
            <a:off x="6347533" y="2879833"/>
            <a:ext cx="4776187" cy="26124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0741" y="5523903"/>
            <a:ext cx="469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intense use of lithium in batteries means higher cost of lithium and more difficult access</a:t>
            </a:r>
          </a:p>
        </p:txBody>
      </p:sp>
    </p:spTree>
    <p:extLst>
      <p:ext uri="{BB962C8B-B14F-4D97-AF65-F5344CB8AC3E}">
        <p14:creationId xmlns:p14="http://schemas.microsoft.com/office/powerpoint/2010/main" val="1562155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7374" y="1311915"/>
            <a:ext cx="9777249" cy="96468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  <a:tabLst>
                <a:tab pos="5458324" algn="l"/>
              </a:tabLst>
            </a:pPr>
            <a:r>
              <a:rPr lang="en-US" sz="2800" spc="-15" dirty="0">
                <a:cs typeface="Calibri"/>
              </a:rPr>
              <a:t>Developing new technologies comes with risks and upfront investments</a:t>
            </a:r>
            <a:endParaRPr sz="28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23072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AAE0A16-D92F-47C0-ABF4-B350048726B3}"/>
              </a:ext>
            </a:extLst>
          </p:cNvPr>
          <p:cNvSpPr txBox="1"/>
          <p:nvPr/>
        </p:nvSpPr>
        <p:spPr>
          <a:xfrm>
            <a:off x="710350" y="6525717"/>
            <a:ext cx="3567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Image: https://www.gao.gov/products/GAO-14-181SP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54" y="2311375"/>
            <a:ext cx="9644871" cy="388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8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18869" y="2810117"/>
            <a:ext cx="9954261" cy="1416157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675"/>
              </a:spcBef>
              <a:tabLst>
                <a:tab pos="1823674" algn="l"/>
              </a:tabLst>
            </a:pPr>
            <a:r>
              <a:rPr sz="4800" spc="-15" dirty="0">
                <a:cs typeface="Calibri"/>
              </a:rPr>
              <a:t>Sustainability </a:t>
            </a:r>
            <a:r>
              <a:rPr sz="4800" spc="-5" dirty="0">
                <a:cs typeface="Calibri"/>
              </a:rPr>
              <a:t>means</a:t>
            </a:r>
            <a:r>
              <a:rPr lang="en-US" sz="4800" spc="-5" dirty="0">
                <a:cs typeface="Calibri"/>
              </a:rPr>
              <a:t> </a:t>
            </a:r>
            <a:r>
              <a:rPr sz="4800" spc="-11" dirty="0">
                <a:cs typeface="Calibri"/>
              </a:rPr>
              <a:t>lowering</a:t>
            </a:r>
            <a:r>
              <a:rPr sz="4800" spc="-91" dirty="0">
                <a:cs typeface="Calibri"/>
              </a:rPr>
              <a:t> </a:t>
            </a:r>
            <a:r>
              <a:rPr sz="4800" spc="-5" dirty="0">
                <a:cs typeface="Calibri"/>
              </a:rPr>
              <a:t>our </a:t>
            </a:r>
            <a:r>
              <a:rPr sz="4800" dirty="0">
                <a:cs typeface="Calibri"/>
              </a:rPr>
              <a:t> </a:t>
            </a:r>
            <a:r>
              <a:rPr sz="4800" spc="-25" dirty="0">
                <a:cs typeface="Calibri"/>
              </a:rPr>
              <a:t>standard </a:t>
            </a:r>
            <a:r>
              <a:rPr sz="4800" spc="-5" dirty="0">
                <a:cs typeface="Calibri"/>
              </a:rPr>
              <a:t>of</a:t>
            </a:r>
            <a:r>
              <a:rPr sz="4800" spc="-2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living.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6B3236-EFAC-463A-9328-5EEC305CFE2E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#6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25D5D7-0A92-4F83-A55F-21FBDDC08BA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087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49679" y="1617717"/>
            <a:ext cx="9616441" cy="439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sz="2600" spc="-5" dirty="0">
                <a:cs typeface="Calibri"/>
              </a:rPr>
              <a:t>Once </a:t>
            </a:r>
            <a:r>
              <a:rPr sz="2600" spc="-15" dirty="0">
                <a:cs typeface="Calibri"/>
              </a:rPr>
              <a:t>we start </a:t>
            </a:r>
            <a:r>
              <a:rPr lang="en-US" sz="2600" spc="-25" dirty="0">
                <a:cs typeface="Calibri"/>
              </a:rPr>
              <a:t>becoming organized </a:t>
            </a:r>
            <a:r>
              <a:rPr sz="2600" spc="-5" dirty="0">
                <a:cs typeface="Calibri"/>
              </a:rPr>
              <a:t>and </a:t>
            </a:r>
            <a:r>
              <a:rPr sz="2600" spc="-20" dirty="0">
                <a:cs typeface="Calibri"/>
              </a:rPr>
              <a:t>innovate, </a:t>
            </a:r>
            <a:r>
              <a:rPr sz="2600" spc="-5" dirty="0">
                <a:cs typeface="Calibri"/>
              </a:rPr>
              <a:t>the </a:t>
            </a:r>
            <a:r>
              <a:rPr sz="2600" spc="-11" dirty="0">
                <a:cs typeface="Calibri"/>
              </a:rPr>
              <a:t>breakthroughs </a:t>
            </a:r>
            <a:r>
              <a:rPr lang="en-US" sz="2600" spc="-15" dirty="0">
                <a:cs typeface="Calibri"/>
              </a:rPr>
              <a:t>can be</a:t>
            </a:r>
            <a:r>
              <a:rPr sz="2600" spc="-15" dirty="0">
                <a:cs typeface="Calibri"/>
              </a:rPr>
              <a:t> </a:t>
            </a:r>
            <a:r>
              <a:rPr sz="2600" spc="-31" dirty="0">
                <a:cs typeface="Calibri"/>
              </a:rPr>
              <a:t>extraordinary.</a:t>
            </a:r>
            <a:endParaRPr sz="2600" dirty="0">
              <a:cs typeface="Calibri"/>
            </a:endParaRPr>
          </a:p>
          <a:p>
            <a:pPr>
              <a:lnSpc>
                <a:spcPct val="114000"/>
              </a:lnSpc>
            </a:pPr>
            <a:endParaRPr sz="2600" dirty="0">
              <a:cs typeface="Times New Roman"/>
            </a:endParaRPr>
          </a:p>
          <a:p>
            <a:pPr marR="1352517">
              <a:lnSpc>
                <a:spcPct val="114000"/>
              </a:lnSpc>
              <a:spcBef>
                <a:spcPts val="600"/>
              </a:spcBef>
            </a:pPr>
            <a:r>
              <a:rPr sz="2600" spc="-11" dirty="0">
                <a:cs typeface="Calibri"/>
              </a:rPr>
              <a:t>The</a:t>
            </a:r>
            <a:r>
              <a:rPr lang="en-US" sz="2600" spc="-11" dirty="0">
                <a:cs typeface="Calibri"/>
              </a:rPr>
              <a:t>se innovations</a:t>
            </a:r>
            <a:r>
              <a:rPr sz="2600" spc="-11" dirty="0">
                <a:cs typeface="Calibri"/>
              </a:rPr>
              <a:t> </a:t>
            </a:r>
            <a:r>
              <a:rPr sz="2600" spc="-5" dirty="0">
                <a:cs typeface="Calibri"/>
              </a:rPr>
              <a:t>will </a:t>
            </a:r>
            <a:r>
              <a:rPr sz="2600" spc="-11" dirty="0">
                <a:cs typeface="Calibri"/>
              </a:rPr>
              <a:t>allow </a:t>
            </a:r>
            <a:r>
              <a:rPr sz="2600" dirty="0">
                <a:cs typeface="Calibri"/>
              </a:rPr>
              <a:t>us </a:t>
            </a:r>
            <a:r>
              <a:rPr sz="2600" spc="-15" dirty="0">
                <a:cs typeface="Calibri"/>
              </a:rPr>
              <a:t>to </a:t>
            </a:r>
            <a:r>
              <a:rPr sz="2600" dirty="0">
                <a:cs typeface="Calibri"/>
              </a:rPr>
              <a:t>use </a:t>
            </a:r>
            <a:r>
              <a:rPr sz="2600" spc="-15" dirty="0">
                <a:cs typeface="Calibri"/>
              </a:rPr>
              <a:t>resources more</a:t>
            </a:r>
            <a:r>
              <a:rPr lang="en-US" sz="2600" spc="-15" dirty="0">
                <a:cs typeface="Calibri"/>
              </a:rPr>
              <a:t> </a:t>
            </a:r>
            <a:r>
              <a:rPr lang="en-US" sz="2600" spc="-25" dirty="0">
                <a:cs typeface="Calibri"/>
              </a:rPr>
              <a:t>productively</a:t>
            </a:r>
            <a:r>
              <a:rPr sz="2600" spc="-25" dirty="0">
                <a:cs typeface="Calibri"/>
              </a:rPr>
              <a:t>, </a:t>
            </a:r>
            <a:r>
              <a:rPr sz="2600" spc="-5" dirty="0">
                <a:cs typeface="Calibri"/>
              </a:rPr>
              <a:t>which in turn </a:t>
            </a:r>
            <a:r>
              <a:rPr lang="en-US" sz="2600" spc="-5" dirty="0">
                <a:cs typeface="Calibri"/>
              </a:rPr>
              <a:t>will </a:t>
            </a:r>
            <a:r>
              <a:rPr sz="2600" spc="-11" dirty="0">
                <a:cs typeface="Calibri"/>
              </a:rPr>
              <a:t>allow </a:t>
            </a:r>
            <a:r>
              <a:rPr sz="2600" dirty="0">
                <a:cs typeface="Calibri"/>
              </a:rPr>
              <a:t>us </a:t>
            </a:r>
            <a:r>
              <a:rPr sz="2600" spc="-15" dirty="0">
                <a:cs typeface="Calibri"/>
              </a:rPr>
              <a:t>to </a:t>
            </a:r>
            <a:r>
              <a:rPr sz="2600" dirty="0">
                <a:cs typeface="Calibri"/>
              </a:rPr>
              <a:t>be </a:t>
            </a:r>
            <a:r>
              <a:rPr sz="2600" spc="-15" dirty="0">
                <a:cs typeface="Calibri"/>
              </a:rPr>
              <a:t>prosperous,</a:t>
            </a:r>
            <a:r>
              <a:rPr lang="en-US" sz="2600" spc="-15" dirty="0">
                <a:cs typeface="Calibri"/>
              </a:rPr>
              <a:t> </a:t>
            </a:r>
            <a:r>
              <a:rPr sz="2600" spc="-25" dirty="0">
                <a:cs typeface="Calibri"/>
              </a:rPr>
              <a:t>fed,</a:t>
            </a:r>
            <a:r>
              <a:rPr lang="en-US" sz="2600" spc="-25" dirty="0">
                <a:cs typeface="Calibri"/>
              </a:rPr>
              <a:t> </a:t>
            </a:r>
            <a:r>
              <a:rPr sz="2600" spc="-15" dirty="0">
                <a:cs typeface="Calibri"/>
              </a:rPr>
              <a:t>entertained,</a:t>
            </a:r>
            <a:r>
              <a:rPr sz="2600" spc="75" dirty="0">
                <a:cs typeface="Calibri"/>
              </a:rPr>
              <a:t> </a:t>
            </a:r>
            <a:r>
              <a:rPr lang="en-US" sz="2600" spc="75" dirty="0">
                <a:cs typeface="Calibri"/>
              </a:rPr>
              <a:t>and </a:t>
            </a:r>
            <a:r>
              <a:rPr sz="2600" spc="-11" dirty="0">
                <a:cs typeface="Calibri"/>
              </a:rPr>
              <a:t>secure.</a:t>
            </a:r>
            <a:endParaRPr sz="2600" dirty="0">
              <a:cs typeface="Calibri"/>
            </a:endParaRPr>
          </a:p>
          <a:p>
            <a:pPr>
              <a:lnSpc>
                <a:spcPct val="114000"/>
              </a:lnSpc>
            </a:pPr>
            <a:endParaRPr sz="2600" dirty="0">
              <a:cs typeface="Times New Roman"/>
            </a:endParaRPr>
          </a:p>
          <a:p>
            <a:pPr marR="310507">
              <a:lnSpc>
                <a:spcPct val="114000"/>
              </a:lnSpc>
              <a:spcBef>
                <a:spcPts val="600"/>
              </a:spcBef>
            </a:pPr>
            <a:r>
              <a:rPr sz="2600" spc="-5" dirty="0">
                <a:cs typeface="Calibri"/>
              </a:rPr>
              <a:t>The </a:t>
            </a:r>
            <a:r>
              <a:rPr sz="2600" spc="-15" dirty="0">
                <a:cs typeface="Calibri"/>
              </a:rPr>
              <a:t>innovation at </a:t>
            </a:r>
            <a:r>
              <a:rPr sz="2600" spc="-5" dirty="0">
                <a:cs typeface="Calibri"/>
              </a:rPr>
              <a:t>the heart of </a:t>
            </a:r>
            <a:r>
              <a:rPr sz="2600" spc="-11" dirty="0">
                <a:cs typeface="Calibri"/>
              </a:rPr>
              <a:t>sustainable living </a:t>
            </a:r>
            <a:r>
              <a:rPr sz="2600" spc="-5" dirty="0">
                <a:cs typeface="Calibri"/>
              </a:rPr>
              <a:t>will </a:t>
            </a:r>
            <a:r>
              <a:rPr sz="2600" dirty="0">
                <a:cs typeface="Calibri"/>
              </a:rPr>
              <a:t>be a </a:t>
            </a:r>
            <a:r>
              <a:rPr sz="2600" spc="-11" dirty="0">
                <a:cs typeface="Calibri"/>
              </a:rPr>
              <a:t>powerful economic</a:t>
            </a:r>
            <a:r>
              <a:rPr sz="2600" dirty="0">
                <a:cs typeface="Calibri"/>
              </a:rPr>
              <a:t> </a:t>
            </a:r>
            <a:r>
              <a:rPr sz="2600" spc="-11" dirty="0">
                <a:cs typeface="Calibri"/>
              </a:rPr>
              <a:t>engine.</a:t>
            </a:r>
            <a:endParaRPr sz="26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6C986D-D55B-4B96-B14D-C19019B5706C}"/>
              </a:ext>
            </a:extLst>
          </p:cNvPr>
          <p:cNvSpPr/>
          <p:nvPr/>
        </p:nvSpPr>
        <p:spPr>
          <a:xfrm>
            <a:off x="2129025" y="230720"/>
            <a:ext cx="7933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Standard of Living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26F925-14C8-4540-93D0-8B379B831D0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81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46969" y="2187585"/>
            <a:ext cx="9098062" cy="3052760"/>
          </a:xfrm>
          <a:prstGeom prst="rect">
            <a:avLst/>
          </a:prstGeom>
        </p:spPr>
        <p:txBody>
          <a:bodyPr vert="horz" wrap="square" lIns="0" tIns="146051" rIns="0" bIns="0" rtlCol="0">
            <a:spAutoFit/>
          </a:bodyPr>
          <a:lstStyle/>
          <a:p>
            <a:pPr marL="12700" marR="5080" algn="ctr">
              <a:lnSpc>
                <a:spcPct val="114000"/>
              </a:lnSpc>
              <a:spcBef>
                <a:spcPts val="1151"/>
              </a:spcBef>
            </a:pPr>
            <a:r>
              <a:rPr sz="4200" spc="-5" dirty="0">
                <a:cs typeface="Calibri"/>
              </a:rPr>
              <a:t>Consumer choices </a:t>
            </a:r>
            <a:r>
              <a:rPr sz="4200" dirty="0">
                <a:cs typeface="Calibri"/>
              </a:rPr>
              <a:t>and </a:t>
            </a:r>
            <a:r>
              <a:rPr sz="4200" spc="-20" dirty="0">
                <a:cs typeface="Calibri"/>
              </a:rPr>
              <a:t>grassroots </a:t>
            </a:r>
            <a:r>
              <a:rPr sz="4200" spc="-11" dirty="0">
                <a:cs typeface="Calibri"/>
              </a:rPr>
              <a:t>activism, </a:t>
            </a:r>
            <a:r>
              <a:rPr sz="4200" spc="-5" dirty="0">
                <a:cs typeface="Calibri"/>
              </a:rPr>
              <a:t>not </a:t>
            </a:r>
            <a:r>
              <a:rPr sz="4200" spc="-20" dirty="0">
                <a:cs typeface="Calibri"/>
              </a:rPr>
              <a:t>government </a:t>
            </a:r>
            <a:r>
              <a:rPr sz="4200" spc="-15" dirty="0">
                <a:cs typeface="Calibri"/>
              </a:rPr>
              <a:t>intervention, </a:t>
            </a:r>
            <a:r>
              <a:rPr sz="4200" spc="-20" dirty="0">
                <a:cs typeface="Calibri"/>
              </a:rPr>
              <a:t>offer </a:t>
            </a:r>
            <a:r>
              <a:rPr sz="4200" dirty="0">
                <a:cs typeface="Calibri"/>
              </a:rPr>
              <a:t>the </a:t>
            </a:r>
            <a:r>
              <a:rPr sz="4200" spc="-35" dirty="0">
                <a:cs typeface="Calibri"/>
              </a:rPr>
              <a:t>fastest</a:t>
            </a:r>
            <a:r>
              <a:rPr lang="en-US" sz="4200" spc="-35" dirty="0">
                <a:cs typeface="Calibri"/>
              </a:rPr>
              <a:t> and</a:t>
            </a:r>
            <a:r>
              <a:rPr sz="4200" spc="-35" dirty="0">
                <a:cs typeface="Calibri"/>
              </a:rPr>
              <a:t> </a:t>
            </a:r>
            <a:r>
              <a:rPr sz="4200" spc="-20" dirty="0">
                <a:cs typeface="Calibri"/>
              </a:rPr>
              <a:t>most </a:t>
            </a:r>
            <a:r>
              <a:rPr sz="4200" spc="-15" dirty="0">
                <a:cs typeface="Calibri"/>
              </a:rPr>
              <a:t>efficient </a:t>
            </a:r>
            <a:r>
              <a:rPr sz="4200" spc="-25" dirty="0">
                <a:cs typeface="Calibri"/>
              </a:rPr>
              <a:t>routes </a:t>
            </a:r>
            <a:r>
              <a:rPr sz="4200" spc="-20" dirty="0">
                <a:cs typeface="Calibri"/>
              </a:rPr>
              <a:t>to </a:t>
            </a:r>
            <a:r>
              <a:rPr sz="4200" spc="-31" dirty="0">
                <a:cs typeface="Calibri"/>
              </a:rPr>
              <a:t>sustainability.</a:t>
            </a:r>
            <a:endParaRPr sz="42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7F9CAF-807D-4BAB-A8E1-363B535FFF0D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#7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AF28D2-407D-4506-9A20-D74E0CBA244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42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95400" y="2244485"/>
            <a:ext cx="9631680" cy="30090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sz="2800" spc="-11" dirty="0">
                <a:cs typeface="Calibri"/>
              </a:rPr>
              <a:t>Popular </a:t>
            </a:r>
            <a:r>
              <a:rPr sz="2800" spc="-15" dirty="0">
                <a:cs typeface="Calibri"/>
              </a:rPr>
              <a:t>grassroots </a:t>
            </a:r>
            <a:r>
              <a:rPr sz="2800" spc="-5" dirty="0">
                <a:cs typeface="Calibri"/>
              </a:rPr>
              <a:t>actions </a:t>
            </a:r>
            <a:r>
              <a:rPr sz="2800" spc="-15" dirty="0">
                <a:cs typeface="Calibri"/>
              </a:rPr>
              <a:t>are </a:t>
            </a:r>
            <a:r>
              <a:rPr sz="2800" spc="-5" dirty="0">
                <a:cs typeface="Calibri"/>
              </a:rPr>
              <a:t>helpful and </a:t>
            </a:r>
            <a:r>
              <a:rPr lang="en-US" sz="2800" spc="-15" dirty="0">
                <a:cs typeface="Calibri"/>
              </a:rPr>
              <a:t>essential to creating change</a:t>
            </a:r>
            <a:r>
              <a:rPr sz="2800" spc="-25" dirty="0">
                <a:cs typeface="Calibri"/>
              </a:rPr>
              <a:t>. </a:t>
            </a:r>
            <a:r>
              <a:rPr sz="2800" dirty="0">
                <a:cs typeface="Calibri"/>
              </a:rPr>
              <a:t>But </a:t>
            </a:r>
            <a:r>
              <a:rPr sz="2800" spc="-15" dirty="0">
                <a:cs typeface="Calibri"/>
              </a:rPr>
              <a:t>progress </a:t>
            </a:r>
            <a:r>
              <a:rPr sz="2800" spc="-5" dirty="0">
                <a:cs typeface="Calibri"/>
              </a:rPr>
              <a:t>on some </a:t>
            </a:r>
            <a:r>
              <a:rPr sz="2800" spc="-20" dirty="0">
                <a:cs typeface="Calibri"/>
              </a:rPr>
              <a:t>reforms, </a:t>
            </a:r>
            <a:r>
              <a:rPr sz="2800" dirty="0">
                <a:cs typeface="Calibri"/>
              </a:rPr>
              <a:t>such </a:t>
            </a:r>
            <a:r>
              <a:rPr sz="2800" spc="-5" dirty="0">
                <a:cs typeface="Calibri"/>
              </a:rPr>
              <a:t>as curbing </a:t>
            </a:r>
            <a:r>
              <a:rPr sz="2800" spc="-15" dirty="0">
                <a:cs typeface="Calibri"/>
              </a:rPr>
              <a:t>CO</a:t>
            </a:r>
            <a:r>
              <a:rPr sz="2800" spc="-15" baseline="-25000" dirty="0">
                <a:cs typeface="Calibri"/>
              </a:rPr>
              <a:t>2</a:t>
            </a:r>
            <a:r>
              <a:rPr sz="2800" spc="-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emissions, </a:t>
            </a:r>
            <a:r>
              <a:rPr sz="2800" spc="-11" dirty="0">
                <a:cs typeface="Calibri"/>
              </a:rPr>
              <a:t>can </a:t>
            </a:r>
            <a:r>
              <a:rPr sz="2800" spc="-5" dirty="0">
                <a:cs typeface="Calibri"/>
              </a:rPr>
              <a:t>only happen if </a:t>
            </a:r>
            <a:r>
              <a:rPr sz="2800" spc="-15" dirty="0">
                <a:cs typeface="Calibri"/>
              </a:rPr>
              <a:t>central </a:t>
            </a:r>
            <a:r>
              <a:rPr sz="2800" spc="-5" dirty="0">
                <a:cs typeface="Calibri"/>
              </a:rPr>
              <a:t>authorities </a:t>
            </a:r>
            <a:r>
              <a:rPr sz="2800" spc="-11" dirty="0">
                <a:cs typeface="Calibri"/>
              </a:rPr>
              <a:t>commit </a:t>
            </a:r>
            <a:r>
              <a:rPr sz="2800" spc="-15" dirty="0">
                <a:cs typeface="Calibri"/>
              </a:rPr>
              <a:t>to </a:t>
            </a:r>
            <a:r>
              <a:rPr sz="2800" spc="-5" dirty="0">
                <a:cs typeface="Calibri"/>
              </a:rPr>
              <a:t>making it</a:t>
            </a:r>
            <a:r>
              <a:rPr lang="en-US" sz="2800" spc="-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happen. </a:t>
            </a:r>
            <a:endParaRPr lang="en-US" sz="2800" spc="-5" dirty="0">
              <a:cs typeface="Calibri"/>
            </a:endParaRPr>
          </a:p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sz="2800" spc="-11" dirty="0">
                <a:cs typeface="Calibri"/>
              </a:rPr>
              <a:t>That </a:t>
            </a:r>
            <a:r>
              <a:rPr sz="2800" spc="-5" dirty="0">
                <a:cs typeface="Calibri"/>
              </a:rPr>
              <a:t>is </a:t>
            </a:r>
            <a:r>
              <a:rPr sz="2800" spc="-20" dirty="0">
                <a:cs typeface="Calibri"/>
              </a:rPr>
              <a:t>why </a:t>
            </a:r>
            <a:r>
              <a:rPr sz="2800" spc="-25" dirty="0">
                <a:cs typeface="Calibri"/>
              </a:rPr>
              <a:t>tax </a:t>
            </a:r>
            <a:r>
              <a:rPr sz="2800" spc="-11" dirty="0">
                <a:cs typeface="Calibri"/>
              </a:rPr>
              <a:t>credits, mandatory </a:t>
            </a:r>
            <a:r>
              <a:rPr sz="2800" spc="-5" dirty="0">
                <a:cs typeface="Calibri"/>
              </a:rPr>
              <a:t>fuel-</a:t>
            </a:r>
            <a:r>
              <a:rPr sz="2800" spc="-11" dirty="0">
                <a:cs typeface="Calibri"/>
              </a:rPr>
              <a:t>efficiency </a:t>
            </a:r>
            <a:r>
              <a:rPr sz="2800" spc="-15" dirty="0">
                <a:cs typeface="Calibri"/>
              </a:rPr>
              <a:t>standards</a:t>
            </a:r>
            <a:r>
              <a:rPr lang="en-US" sz="2800" spc="-15" dirty="0">
                <a:cs typeface="Calibri"/>
              </a:rPr>
              <a:t>, and other government regulations are both practical and necessary.</a:t>
            </a:r>
            <a:endParaRPr sz="2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46B0C-CA5B-4A2A-97B7-F3E12EF4A845}"/>
              </a:ext>
            </a:extLst>
          </p:cNvPr>
          <p:cNvSpPr/>
          <p:nvPr/>
        </p:nvSpPr>
        <p:spPr>
          <a:xfrm>
            <a:off x="2250695" y="230720"/>
            <a:ext cx="7690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The Government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29C8ED-0819-4E47-B241-728CFF457D8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572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58570" y="2943124"/>
            <a:ext cx="9674860" cy="888961"/>
          </a:xfrm>
          <a:prstGeom prst="rect">
            <a:avLst/>
          </a:prstGeom>
        </p:spPr>
        <p:txBody>
          <a:bodyPr vert="horz" wrap="square" lIns="0" tIns="93980" rIns="0" bIns="0" rtlCol="0" anchor="ctr">
            <a:spAutoFit/>
          </a:bodyPr>
          <a:lstStyle/>
          <a:p>
            <a:pPr marL="12700" marR="5080" algn="ctr">
              <a:lnSpc>
                <a:spcPct val="114000"/>
              </a:lnSpc>
            </a:pPr>
            <a:r>
              <a:rPr sz="4800" spc="-11" dirty="0">
                <a:cs typeface="Calibri"/>
              </a:rPr>
              <a:t>New </a:t>
            </a:r>
            <a:r>
              <a:rPr sz="4800" spc="-15" dirty="0">
                <a:cs typeface="Calibri"/>
              </a:rPr>
              <a:t>technology </a:t>
            </a:r>
            <a:r>
              <a:rPr sz="4800" spc="-5" dirty="0">
                <a:cs typeface="Calibri"/>
              </a:rPr>
              <a:t>is </a:t>
            </a:r>
            <a:r>
              <a:rPr sz="4800" spc="-31" dirty="0">
                <a:cs typeface="Calibri"/>
              </a:rPr>
              <a:t>always </a:t>
            </a:r>
            <a:r>
              <a:rPr sz="4800" dirty="0">
                <a:cs typeface="Calibri"/>
              </a:rPr>
              <a:t>the</a:t>
            </a:r>
            <a:r>
              <a:rPr sz="4800" spc="-40" dirty="0">
                <a:cs typeface="Calibri"/>
              </a:rPr>
              <a:t> </a:t>
            </a:r>
            <a:r>
              <a:rPr sz="4800" spc="-71" dirty="0">
                <a:cs typeface="Calibri"/>
              </a:rPr>
              <a:t>answer.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1A14B6-B128-42B5-826B-44AE716E3FFF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#8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E86F24-9127-46C1-8A8F-325F84C529A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7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07" y="4458759"/>
            <a:ext cx="2702974" cy="180198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697BB85-4F32-4E43-B301-9AC6AD4AD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644" y="386867"/>
            <a:ext cx="9144000" cy="676635"/>
          </a:xfrm>
        </p:spPr>
        <p:txBody>
          <a:bodyPr anchor="ctr">
            <a:normAutofit/>
          </a:bodyPr>
          <a:lstStyle/>
          <a:p>
            <a:pPr algn="l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Chemistry Foundation –  Activities &amp; Initiatives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3456" y="1258977"/>
            <a:ext cx="591809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Chemistry Customized Workshops for Corporates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9175" y="4082236"/>
            <a:ext cx="718017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Chemistry Conference for State Pollution Control Board Officers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41" y="1793889"/>
            <a:ext cx="2385220" cy="1788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7" y="1834923"/>
            <a:ext cx="2385220" cy="1788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724" y="1793889"/>
            <a:ext cx="2402643" cy="1801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16" y="1846062"/>
            <a:ext cx="2385220" cy="1788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78" y="4462099"/>
            <a:ext cx="2676803" cy="17845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8" y="4485512"/>
            <a:ext cx="2698018" cy="1798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86" y="4475747"/>
            <a:ext cx="2698018" cy="17986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0660F0-80E6-448E-B0F8-D3557E5D8E63}"/>
              </a:ext>
            </a:extLst>
          </p:cNvPr>
          <p:cNvSpPr txBox="1"/>
          <p:nvPr/>
        </p:nvSpPr>
        <p:spPr>
          <a:xfrm>
            <a:off x="395787" y="3607530"/>
            <a:ext cx="401456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FF"/>
                </a:solidFill>
              </a:rPr>
              <a:t>Dr. Reddy’s Labs, Cipla and </a:t>
            </a:r>
            <a:r>
              <a:rPr lang="en-US" sz="1600" i="1" dirty="0" err="1">
                <a:solidFill>
                  <a:srgbClr val="0000FF"/>
                </a:solidFill>
              </a:rPr>
              <a:t>Aurobindo</a:t>
            </a:r>
            <a:r>
              <a:rPr lang="en-US" sz="1600" i="1" dirty="0">
                <a:solidFill>
                  <a:srgbClr val="0000FF"/>
                </a:solidFill>
              </a:rPr>
              <a:t> Pharma</a:t>
            </a:r>
          </a:p>
        </p:txBody>
      </p:sp>
    </p:spTree>
    <p:extLst>
      <p:ext uri="{BB962C8B-B14F-4D97-AF65-F5344CB8AC3E}">
        <p14:creationId xmlns:p14="http://schemas.microsoft.com/office/powerpoint/2010/main" val="330586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9180"/>
            <a:ext cx="11277600" cy="705962"/>
          </a:xfrm>
          <a:prstGeom prst="rect">
            <a:avLst/>
          </a:prstGeom>
        </p:spPr>
        <p:txBody>
          <a:bodyPr vert="horz" wrap="square" lIns="0" tIns="89535" rIns="0" bIns="0" rtlCol="0" anchor="ctr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600"/>
              </a:spcBef>
            </a:pPr>
            <a:r>
              <a:rPr b="0" dirty="0">
                <a:latin typeface="+mn-lt"/>
              </a:rPr>
              <a:t>Is </a:t>
            </a:r>
            <a:r>
              <a:rPr b="0" spc="-11" dirty="0">
                <a:latin typeface="+mn-lt"/>
              </a:rPr>
              <a:t>new technology </a:t>
            </a:r>
            <a:r>
              <a:rPr b="0" spc="-5" dirty="0">
                <a:latin typeface="+mn-lt"/>
              </a:rPr>
              <a:t>the </a:t>
            </a:r>
            <a:r>
              <a:rPr b="0" spc="-15" dirty="0">
                <a:latin typeface="+mn-lt"/>
              </a:rPr>
              <a:t>answer </a:t>
            </a:r>
            <a:r>
              <a:rPr b="0" spc="-25" dirty="0">
                <a:latin typeface="+mn-lt"/>
              </a:rPr>
              <a:t>to</a:t>
            </a:r>
            <a:r>
              <a:rPr b="0" spc="-65" dirty="0">
                <a:latin typeface="+mn-lt"/>
              </a:rPr>
              <a:t> </a:t>
            </a:r>
            <a:r>
              <a:rPr b="0" spc="-15" dirty="0">
                <a:latin typeface="+mn-lt"/>
              </a:rPr>
              <a:t>sustainability?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816454-4A07-4F33-AD27-567227130A9D}"/>
              </a:ext>
            </a:extLst>
          </p:cNvPr>
          <p:cNvSpPr/>
          <p:nvPr/>
        </p:nvSpPr>
        <p:spPr>
          <a:xfrm>
            <a:off x="2771512" y="245960"/>
            <a:ext cx="6649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Technology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5D50AF-136B-4A8A-A8BB-EAE74308F51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861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381001"/>
            <a:ext cx="660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treatment technologies for developing world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433752"/>
            <a:ext cx="4275189" cy="3112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7200" y="4546601"/>
            <a:ext cx="131202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/>
              <a:t>Lifestraw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2514600"/>
            <a:ext cx="6578600" cy="4214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7601" y="6384332"/>
            <a:ext cx="265245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Ceramic water filter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873443"/>
            <a:ext cx="6578600" cy="4839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4001" y="5627449"/>
            <a:ext cx="305769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Water </a:t>
            </a:r>
            <a:r>
              <a:rPr lang="en-US" sz="2400"/>
              <a:t>purifying bicycle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990601"/>
            <a:ext cx="6601475" cy="5261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43995" y="6201274"/>
            <a:ext cx="123206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Life sack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200" y="825242"/>
            <a:ext cx="9093200" cy="60282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2154" y="6252112"/>
            <a:ext cx="625459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“Pure” Water Bottle Filters Water With UV Rays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661" y="714904"/>
            <a:ext cx="6449214" cy="54043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82313" y="6134320"/>
            <a:ext cx="404238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Hamster Ball-Shaped Solarball</a:t>
            </a:r>
          </a:p>
        </p:txBody>
      </p:sp>
    </p:spTree>
    <p:extLst>
      <p:ext uri="{BB962C8B-B14F-4D97-AF65-F5344CB8AC3E}">
        <p14:creationId xmlns:p14="http://schemas.microsoft.com/office/powerpoint/2010/main" val="12411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71269" y="2832474"/>
            <a:ext cx="9649461" cy="1722716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algn="ctr">
              <a:lnSpc>
                <a:spcPct val="114000"/>
              </a:lnSpc>
              <a:spcBef>
                <a:spcPts val="675"/>
              </a:spcBef>
            </a:pPr>
            <a:r>
              <a:rPr sz="4800" spc="-15" dirty="0">
                <a:latin typeface="Calibri"/>
                <a:cs typeface="Calibri"/>
              </a:rPr>
              <a:t>Sustainability </a:t>
            </a:r>
            <a:r>
              <a:rPr sz="4800" spc="-5" dirty="0">
                <a:latin typeface="Calibri"/>
                <a:cs typeface="Calibri"/>
              </a:rPr>
              <a:t>is </a:t>
            </a:r>
            <a:r>
              <a:rPr sz="4800" spc="-15" dirty="0">
                <a:latin typeface="Calibri"/>
                <a:cs typeface="Calibri"/>
              </a:rPr>
              <a:t>ultimately </a:t>
            </a:r>
            <a:r>
              <a:rPr sz="4800" dirty="0">
                <a:latin typeface="Calibri"/>
                <a:cs typeface="Calibri"/>
              </a:rPr>
              <a:t>a </a:t>
            </a:r>
            <a:r>
              <a:rPr sz="4800" spc="-11" dirty="0">
                <a:latin typeface="Calibri"/>
                <a:cs typeface="Calibri"/>
              </a:rPr>
              <a:t>population </a:t>
            </a:r>
            <a:r>
              <a:rPr sz="4800" spc="-15" dirty="0">
                <a:latin typeface="Calibri"/>
                <a:cs typeface="Calibri"/>
              </a:rPr>
              <a:t>problem.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CF81C-12CD-4EF6-9F94-DC99B6AE40DF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#9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42103E-DC96-430F-9575-1FF3DAA1F68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060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64920" y="1871192"/>
            <a:ext cx="9784080" cy="368517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1287113">
              <a:lnSpc>
                <a:spcPct val="114000"/>
              </a:lnSpc>
              <a:spcBef>
                <a:spcPts val="500"/>
              </a:spcBef>
            </a:pPr>
            <a:r>
              <a:rPr sz="2800" spc="-5" dirty="0">
                <a:cs typeface="Calibri"/>
              </a:rPr>
              <a:t>This is </a:t>
            </a:r>
            <a:r>
              <a:rPr sz="2800" u="heavy" spc="-5" dirty="0">
                <a:cs typeface="Calibri"/>
              </a:rPr>
              <a:t>not </a:t>
            </a:r>
            <a:r>
              <a:rPr sz="2800" u="heavy" dirty="0">
                <a:cs typeface="Calibri"/>
              </a:rPr>
              <a:t>a </a:t>
            </a:r>
            <a:r>
              <a:rPr sz="2800" u="heavy" spc="-15" dirty="0">
                <a:cs typeface="Calibri"/>
              </a:rPr>
              <a:t>myth</a:t>
            </a:r>
            <a:r>
              <a:rPr sz="2800" spc="-15" dirty="0">
                <a:cs typeface="Calibri"/>
              </a:rPr>
              <a:t>, </a:t>
            </a:r>
            <a:r>
              <a:rPr sz="2800" dirty="0">
                <a:cs typeface="Calibri"/>
              </a:rPr>
              <a:t>but </a:t>
            </a:r>
            <a:r>
              <a:rPr sz="2800" spc="-5" dirty="0">
                <a:cs typeface="Calibri"/>
              </a:rPr>
              <a:t>it </a:t>
            </a:r>
            <a:r>
              <a:rPr sz="2800" spc="-15" dirty="0">
                <a:cs typeface="Calibri"/>
              </a:rPr>
              <a:t>represents </a:t>
            </a:r>
            <a:r>
              <a:rPr sz="2800" dirty="0">
                <a:cs typeface="Calibri"/>
              </a:rPr>
              <a:t>a </a:t>
            </a:r>
            <a:r>
              <a:rPr sz="2800" spc="-15" dirty="0">
                <a:cs typeface="Calibri"/>
              </a:rPr>
              <a:t>false </a:t>
            </a:r>
            <a:r>
              <a:rPr sz="2800" spc="-5" dirty="0">
                <a:cs typeface="Calibri"/>
              </a:rPr>
              <a:t>solution.</a:t>
            </a:r>
            <a:endParaRPr sz="2800" dirty="0">
              <a:cs typeface="Calibri"/>
            </a:endParaRPr>
          </a:p>
          <a:p>
            <a:pPr>
              <a:lnSpc>
                <a:spcPct val="114000"/>
              </a:lnSpc>
              <a:spcBef>
                <a:spcPts val="5"/>
              </a:spcBef>
            </a:pPr>
            <a:endParaRPr sz="4000" dirty="0">
              <a:cs typeface="Times New Roman"/>
            </a:endParaRPr>
          </a:p>
          <a:p>
            <a:pPr marL="12700" marR="5080">
              <a:lnSpc>
                <a:spcPct val="114000"/>
              </a:lnSpc>
            </a:pPr>
            <a:r>
              <a:rPr sz="2800" spc="-25" dirty="0">
                <a:cs typeface="Calibri"/>
              </a:rPr>
              <a:t>Every </a:t>
            </a:r>
            <a:r>
              <a:rPr sz="2800" spc="-15" dirty="0">
                <a:cs typeface="Calibri"/>
              </a:rPr>
              <a:t>environmental </a:t>
            </a:r>
            <a:r>
              <a:rPr sz="2800" spc="-11" dirty="0">
                <a:cs typeface="Calibri"/>
              </a:rPr>
              <a:t>problem </a:t>
            </a:r>
            <a:r>
              <a:rPr sz="2800" spc="-5" dirty="0">
                <a:cs typeface="Calibri"/>
              </a:rPr>
              <a:t>is </a:t>
            </a:r>
            <a:r>
              <a:rPr sz="2800" spc="-15" dirty="0">
                <a:cs typeface="Calibri"/>
              </a:rPr>
              <a:t>ultimately </a:t>
            </a:r>
            <a:r>
              <a:rPr sz="2800" dirty="0">
                <a:cs typeface="Calibri"/>
              </a:rPr>
              <a:t>a </a:t>
            </a:r>
            <a:r>
              <a:rPr sz="2800" spc="-11" dirty="0">
                <a:cs typeface="Calibri"/>
              </a:rPr>
              <a:t>population problem. </a:t>
            </a:r>
            <a:r>
              <a:rPr sz="2800" spc="-5" dirty="0">
                <a:cs typeface="Calibri"/>
              </a:rPr>
              <a:t>If the </a:t>
            </a:r>
            <a:r>
              <a:rPr sz="2800" spc="-35" dirty="0">
                <a:cs typeface="Calibri"/>
              </a:rPr>
              <a:t>world’s </a:t>
            </a:r>
            <a:r>
              <a:rPr sz="2800" spc="-11" dirty="0">
                <a:cs typeface="Calibri"/>
              </a:rPr>
              <a:t>population </a:t>
            </a:r>
            <a:r>
              <a:rPr sz="2800" spc="-20" dirty="0">
                <a:cs typeface="Calibri"/>
              </a:rPr>
              <a:t>were </a:t>
            </a:r>
            <a:r>
              <a:rPr sz="2800" spc="-5" dirty="0">
                <a:cs typeface="Calibri"/>
              </a:rPr>
              <a:t>only </a:t>
            </a:r>
            <a:r>
              <a:rPr sz="2800" dirty="0">
                <a:cs typeface="Calibri"/>
              </a:rPr>
              <a:t>100 </a:t>
            </a:r>
            <a:r>
              <a:rPr sz="2800" spc="-11" dirty="0">
                <a:cs typeface="Calibri"/>
              </a:rPr>
              <a:t>million </a:t>
            </a:r>
            <a:r>
              <a:rPr sz="2800" spc="-5" dirty="0">
                <a:cs typeface="Calibri"/>
              </a:rPr>
              <a:t>people, </a:t>
            </a:r>
            <a:r>
              <a:rPr sz="2800" spc="-15" dirty="0">
                <a:cs typeface="Calibri"/>
              </a:rPr>
              <a:t>we </a:t>
            </a:r>
            <a:r>
              <a:rPr sz="2800" spc="-11" dirty="0">
                <a:cs typeface="Calibri"/>
              </a:rPr>
              <a:t>would </a:t>
            </a:r>
            <a:r>
              <a:rPr sz="2800" dirty="0">
                <a:cs typeface="Calibri"/>
              </a:rPr>
              <a:t>be </a:t>
            </a:r>
            <a:r>
              <a:rPr sz="2800" spc="-11" dirty="0">
                <a:cs typeface="Calibri"/>
              </a:rPr>
              <a:t>hard-pressed </a:t>
            </a:r>
            <a:r>
              <a:rPr sz="2800" spc="-15" dirty="0">
                <a:cs typeface="Calibri"/>
              </a:rPr>
              <a:t>to </a:t>
            </a:r>
            <a:r>
              <a:rPr sz="2800" spc="-20" dirty="0">
                <a:cs typeface="Calibri"/>
              </a:rPr>
              <a:t>generate </a:t>
            </a:r>
            <a:r>
              <a:rPr sz="2800" spc="-5" dirty="0">
                <a:cs typeface="Calibri"/>
              </a:rPr>
              <a:t>enough </a:t>
            </a:r>
            <a:r>
              <a:rPr sz="2800" spc="-20" dirty="0">
                <a:cs typeface="Calibri"/>
              </a:rPr>
              <a:t>waste </a:t>
            </a:r>
            <a:r>
              <a:rPr sz="2800" spc="-15" dirty="0">
                <a:cs typeface="Calibri"/>
              </a:rPr>
              <a:t>to </a:t>
            </a:r>
            <a:r>
              <a:rPr sz="2800" spc="-11" dirty="0">
                <a:cs typeface="Calibri"/>
              </a:rPr>
              <a:t>overwhelm </a:t>
            </a:r>
            <a:r>
              <a:rPr sz="2800" spc="-35" dirty="0">
                <a:cs typeface="Calibri"/>
              </a:rPr>
              <a:t>nature’s </a:t>
            </a:r>
            <a:r>
              <a:rPr sz="2800" spc="-5" dirty="0">
                <a:cs typeface="Calibri"/>
              </a:rPr>
              <a:t>cleanup </a:t>
            </a:r>
            <a:r>
              <a:rPr sz="2800" spc="-20" dirty="0">
                <a:cs typeface="Calibri"/>
              </a:rPr>
              <a:t>systems. </a:t>
            </a:r>
            <a:r>
              <a:rPr sz="2800" spc="-55" dirty="0">
                <a:cs typeface="Calibri"/>
              </a:rPr>
              <a:t>We </a:t>
            </a:r>
            <a:r>
              <a:rPr sz="2800" spc="-11" dirty="0">
                <a:cs typeface="Calibri"/>
              </a:rPr>
              <a:t>could </a:t>
            </a:r>
            <a:r>
              <a:rPr lang="en-US" sz="2800" dirty="0">
                <a:cs typeface="Calibri"/>
              </a:rPr>
              <a:t>dispose</a:t>
            </a:r>
            <a:r>
              <a:rPr sz="280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all our </a:t>
            </a:r>
            <a:r>
              <a:rPr sz="2800" spc="-15" dirty="0">
                <a:cs typeface="Calibri"/>
              </a:rPr>
              <a:t>trash </a:t>
            </a:r>
            <a:r>
              <a:rPr sz="2800" spc="-5" dirty="0">
                <a:cs typeface="Calibri"/>
              </a:rPr>
              <a:t>in </a:t>
            </a:r>
            <a:r>
              <a:rPr sz="2800" dirty="0">
                <a:cs typeface="Calibri"/>
              </a:rPr>
              <a:t>a </a:t>
            </a:r>
            <a:r>
              <a:rPr sz="2800" spc="-5" dirty="0">
                <a:cs typeface="Calibri"/>
              </a:rPr>
              <a:t>landfill in some </a:t>
            </a:r>
            <a:r>
              <a:rPr sz="2800" spc="-15" dirty="0">
                <a:cs typeface="Calibri"/>
              </a:rPr>
              <a:t>remote area, </a:t>
            </a:r>
            <a:r>
              <a:rPr sz="2800" spc="-5" dirty="0">
                <a:cs typeface="Calibri"/>
              </a:rPr>
              <a:t>and nobody </a:t>
            </a:r>
            <a:r>
              <a:rPr sz="2800" spc="-11" dirty="0">
                <a:cs typeface="Calibri"/>
              </a:rPr>
              <a:t>would </a:t>
            </a:r>
            <a:r>
              <a:rPr sz="2800" spc="-5" dirty="0">
                <a:cs typeface="Calibri"/>
              </a:rPr>
              <a:t>notice.</a:t>
            </a:r>
            <a:endParaRPr sz="28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D2FF7-EACC-4F63-8F16-D31C61083CF6}"/>
              </a:ext>
            </a:extLst>
          </p:cNvPr>
          <p:cNvSpPr/>
          <p:nvPr/>
        </p:nvSpPr>
        <p:spPr>
          <a:xfrm>
            <a:off x="2880099" y="245960"/>
            <a:ext cx="64318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Population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255D95-1FA3-4A4C-8DEC-DF69562E144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067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63040" y="1590390"/>
            <a:ext cx="9464040" cy="4624214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>
              <a:lnSpc>
                <a:spcPct val="114000"/>
              </a:lnSpc>
              <a:spcBef>
                <a:spcPts val="439"/>
              </a:spcBef>
            </a:pPr>
            <a:r>
              <a:rPr sz="2600" spc="-15" dirty="0">
                <a:cs typeface="Calibri"/>
              </a:rPr>
              <a:t>Population experts agree </a:t>
            </a:r>
            <a:r>
              <a:rPr sz="2600" spc="-11" dirty="0">
                <a:cs typeface="Calibri"/>
              </a:rPr>
              <a:t>that </a:t>
            </a:r>
            <a:r>
              <a:rPr sz="2600" spc="-5" dirty="0">
                <a:cs typeface="Calibri"/>
              </a:rPr>
              <a:t>the </a:t>
            </a:r>
            <a:r>
              <a:rPr sz="2600" spc="-11" dirty="0">
                <a:cs typeface="Calibri"/>
              </a:rPr>
              <a:t>best </a:t>
            </a:r>
            <a:r>
              <a:rPr sz="2600" spc="-31" dirty="0">
                <a:cs typeface="Calibri"/>
              </a:rPr>
              <a:t>way </a:t>
            </a:r>
            <a:r>
              <a:rPr sz="2600" spc="-15" dirty="0">
                <a:cs typeface="Calibri"/>
              </a:rPr>
              <a:t>to </a:t>
            </a:r>
            <a:r>
              <a:rPr sz="2600" spc="-11" dirty="0">
                <a:cs typeface="Calibri"/>
              </a:rPr>
              <a:t>limit population </a:t>
            </a:r>
            <a:r>
              <a:rPr sz="2600" spc="-5" dirty="0">
                <a:cs typeface="Calibri"/>
              </a:rPr>
              <a:t>is </a:t>
            </a:r>
            <a:r>
              <a:rPr sz="2600" spc="-15" dirty="0">
                <a:cs typeface="Calibri"/>
              </a:rPr>
              <a:t>to educate </a:t>
            </a:r>
            <a:r>
              <a:rPr sz="2600" spc="-11" dirty="0">
                <a:cs typeface="Calibri"/>
              </a:rPr>
              <a:t>women </a:t>
            </a:r>
            <a:r>
              <a:rPr sz="2600" spc="-5" dirty="0">
                <a:cs typeface="Calibri"/>
              </a:rPr>
              <a:t>and </a:t>
            </a:r>
            <a:r>
              <a:rPr sz="2600" spc="-15" dirty="0">
                <a:cs typeface="Calibri"/>
              </a:rPr>
              <a:t>raise </a:t>
            </a:r>
            <a:r>
              <a:rPr sz="2600" spc="-5" dirty="0">
                <a:cs typeface="Calibri"/>
              </a:rPr>
              <a:t>the </a:t>
            </a:r>
            <a:r>
              <a:rPr sz="2600" spc="-15" dirty="0">
                <a:cs typeface="Calibri"/>
              </a:rPr>
              <a:t>standard </a:t>
            </a:r>
            <a:r>
              <a:rPr sz="2600" spc="-5" dirty="0">
                <a:cs typeface="Calibri"/>
              </a:rPr>
              <a:t>of living </a:t>
            </a:r>
            <a:r>
              <a:rPr lang="en-US" sz="2600" spc="-15" dirty="0">
                <a:cs typeface="Calibri"/>
              </a:rPr>
              <a:t>overall</a:t>
            </a:r>
            <a:r>
              <a:rPr sz="2600" spc="-15" dirty="0">
                <a:cs typeface="Calibri"/>
              </a:rPr>
              <a:t> </a:t>
            </a:r>
            <a:r>
              <a:rPr sz="2600" spc="-5" dirty="0">
                <a:cs typeface="Calibri"/>
              </a:rPr>
              <a:t>in </a:t>
            </a:r>
            <a:r>
              <a:rPr sz="2600" spc="-11" dirty="0">
                <a:cs typeface="Calibri"/>
              </a:rPr>
              <a:t>developing countries.</a:t>
            </a:r>
            <a:endParaRPr lang="en-US" sz="2600" spc="-11" dirty="0">
              <a:cs typeface="Calibri"/>
            </a:endParaRPr>
          </a:p>
          <a:p>
            <a:pPr marL="12700" marR="5080">
              <a:lnSpc>
                <a:spcPct val="114000"/>
              </a:lnSpc>
            </a:pPr>
            <a:endParaRPr lang="en-US" sz="2200" spc="-11" dirty="0">
              <a:cs typeface="Calibri"/>
            </a:endParaRPr>
          </a:p>
          <a:p>
            <a:pPr marL="12700" marR="5080">
              <a:lnSpc>
                <a:spcPct val="114000"/>
              </a:lnSpc>
              <a:spcBef>
                <a:spcPts val="439"/>
              </a:spcBef>
            </a:pPr>
            <a:r>
              <a:rPr sz="2600" dirty="0">
                <a:cs typeface="Calibri"/>
              </a:rPr>
              <a:t>But </a:t>
            </a:r>
            <a:r>
              <a:rPr sz="2600" spc="-11" dirty="0">
                <a:cs typeface="Calibri"/>
              </a:rPr>
              <a:t>that </a:t>
            </a:r>
            <a:r>
              <a:rPr sz="2600" spc="-25" dirty="0">
                <a:cs typeface="Calibri"/>
              </a:rPr>
              <a:t>strategy </a:t>
            </a:r>
            <a:r>
              <a:rPr sz="2600" spc="-11" dirty="0">
                <a:cs typeface="Calibri"/>
              </a:rPr>
              <a:t>cannot </a:t>
            </a:r>
            <a:r>
              <a:rPr sz="2600" spc="-5" dirty="0">
                <a:cs typeface="Calibri"/>
              </a:rPr>
              <a:t>possibly happen quickly enough </a:t>
            </a:r>
            <a:r>
              <a:rPr sz="2600" spc="-15" dirty="0">
                <a:cs typeface="Calibri"/>
              </a:rPr>
              <a:t>to </a:t>
            </a:r>
            <a:r>
              <a:rPr sz="2600" dirty="0">
                <a:cs typeface="Calibri"/>
              </a:rPr>
              <a:t>put a </a:t>
            </a:r>
            <a:r>
              <a:rPr sz="2600" spc="-11" dirty="0">
                <a:cs typeface="Calibri"/>
              </a:rPr>
              <a:t>dent </a:t>
            </a:r>
            <a:r>
              <a:rPr sz="2600" spc="-5" dirty="0">
                <a:cs typeface="Calibri"/>
              </a:rPr>
              <a:t>in the </a:t>
            </a:r>
            <a:r>
              <a:rPr sz="2600" spc="-11" dirty="0">
                <a:cs typeface="Calibri"/>
              </a:rPr>
              <a:t>population </a:t>
            </a:r>
            <a:r>
              <a:rPr sz="2600" spc="-5" dirty="0">
                <a:cs typeface="Calibri"/>
              </a:rPr>
              <a:t>on </a:t>
            </a:r>
            <a:r>
              <a:rPr sz="2600" spc="-20" dirty="0">
                <a:cs typeface="Calibri"/>
              </a:rPr>
              <a:t>any </a:t>
            </a:r>
            <a:r>
              <a:rPr sz="2600" spc="-11" dirty="0">
                <a:cs typeface="Calibri"/>
              </a:rPr>
              <a:t>useful timescale.</a:t>
            </a:r>
            <a:endParaRPr lang="en-US" sz="2600" spc="-11" dirty="0">
              <a:cs typeface="Calibri"/>
            </a:endParaRPr>
          </a:p>
          <a:p>
            <a:pPr marL="12700" marR="5080">
              <a:lnSpc>
                <a:spcPct val="114000"/>
              </a:lnSpc>
            </a:pPr>
            <a:endParaRPr lang="en-US" sz="2200" spc="-11" dirty="0">
              <a:cs typeface="Calibri"/>
            </a:endParaRPr>
          </a:p>
          <a:p>
            <a:pPr marL="12700" marR="5080">
              <a:lnSpc>
                <a:spcPct val="114000"/>
              </a:lnSpc>
              <a:spcBef>
                <a:spcPts val="439"/>
              </a:spcBef>
            </a:pPr>
            <a:r>
              <a:rPr sz="2600" spc="-5" dirty="0">
                <a:cs typeface="Calibri"/>
              </a:rPr>
              <a:t>The </a:t>
            </a:r>
            <a:r>
              <a:rPr sz="2600" spc="-15" dirty="0">
                <a:cs typeface="Calibri"/>
              </a:rPr>
              <a:t>U.N. </a:t>
            </a:r>
            <a:r>
              <a:rPr sz="2600" spc="-11" dirty="0">
                <a:cs typeface="Calibri"/>
              </a:rPr>
              <a:t>projects that </a:t>
            </a:r>
            <a:r>
              <a:rPr sz="2600" spc="-5" dirty="0">
                <a:cs typeface="Calibri"/>
              </a:rPr>
              <a:t>the </a:t>
            </a:r>
            <a:r>
              <a:rPr sz="2600" spc="-11" dirty="0">
                <a:cs typeface="Calibri"/>
              </a:rPr>
              <a:t>planet </a:t>
            </a:r>
            <a:r>
              <a:rPr sz="2600" spc="-5" dirty="0">
                <a:cs typeface="Calibri"/>
              </a:rPr>
              <a:t>will </a:t>
            </a:r>
            <a:r>
              <a:rPr sz="2600" spc="-20" dirty="0">
                <a:cs typeface="Calibri"/>
              </a:rPr>
              <a:t>have </a:t>
            </a:r>
            <a:r>
              <a:rPr sz="2600" spc="-15" dirty="0">
                <a:cs typeface="Calibri"/>
              </a:rPr>
              <a:t>to sustain </a:t>
            </a:r>
            <a:r>
              <a:rPr sz="2600" spc="-5" dirty="0">
                <a:cs typeface="Calibri"/>
              </a:rPr>
              <a:t>another </a:t>
            </a:r>
            <a:r>
              <a:rPr sz="2600" dirty="0">
                <a:cs typeface="Calibri"/>
              </a:rPr>
              <a:t>2.6 </a:t>
            </a:r>
            <a:r>
              <a:rPr sz="2600" spc="-11" dirty="0">
                <a:cs typeface="Calibri"/>
              </a:rPr>
              <a:t>billion </a:t>
            </a:r>
            <a:r>
              <a:rPr sz="2600" spc="-5" dirty="0">
                <a:cs typeface="Calibri"/>
              </a:rPr>
              <a:t>people by </a:t>
            </a:r>
            <a:r>
              <a:rPr sz="2600" dirty="0">
                <a:cs typeface="Calibri"/>
              </a:rPr>
              <a:t>2050. But </a:t>
            </a:r>
            <a:r>
              <a:rPr sz="2600" spc="-15" dirty="0">
                <a:cs typeface="Calibri"/>
              </a:rPr>
              <a:t>even at </a:t>
            </a:r>
            <a:r>
              <a:rPr sz="2600" spc="-5" dirty="0">
                <a:cs typeface="Calibri"/>
              </a:rPr>
              <a:t>the </a:t>
            </a:r>
            <a:r>
              <a:rPr sz="2600" spc="-15" dirty="0">
                <a:cs typeface="Calibri"/>
              </a:rPr>
              <a:t>current </a:t>
            </a:r>
            <a:r>
              <a:rPr sz="2600" spc="-11" dirty="0">
                <a:cs typeface="Calibri"/>
              </a:rPr>
              <a:t>population </a:t>
            </a:r>
            <a:r>
              <a:rPr sz="2600" spc="-15" dirty="0">
                <a:cs typeface="Calibri"/>
              </a:rPr>
              <a:t>level </a:t>
            </a:r>
            <a:r>
              <a:rPr sz="2600" spc="-5" dirty="0">
                <a:cs typeface="Calibri"/>
              </a:rPr>
              <a:t>of </a:t>
            </a:r>
            <a:r>
              <a:rPr sz="2600" dirty="0">
                <a:cs typeface="Calibri"/>
              </a:rPr>
              <a:t>7 </a:t>
            </a:r>
            <a:r>
              <a:rPr sz="2600" spc="-11" dirty="0">
                <a:cs typeface="Calibri"/>
              </a:rPr>
              <a:t>billion</a:t>
            </a:r>
            <a:r>
              <a:rPr lang="en-US" sz="2600" spc="-11" dirty="0">
                <a:cs typeface="Calibri"/>
              </a:rPr>
              <a:t> people</a:t>
            </a:r>
            <a:r>
              <a:rPr sz="2600" spc="-11" dirty="0">
                <a:cs typeface="Calibri"/>
              </a:rPr>
              <a:t>, </a:t>
            </a:r>
            <a:r>
              <a:rPr sz="2600" spc="-31" dirty="0">
                <a:cs typeface="Calibri"/>
              </a:rPr>
              <a:t>we’re </a:t>
            </a:r>
            <a:r>
              <a:rPr sz="2600" spc="-5" dirty="0">
                <a:cs typeface="Calibri"/>
              </a:rPr>
              <a:t>using </a:t>
            </a:r>
            <a:r>
              <a:rPr sz="2600" dirty="0">
                <a:cs typeface="Calibri"/>
              </a:rPr>
              <a:t>up </a:t>
            </a:r>
            <a:r>
              <a:rPr sz="2600" spc="-15" dirty="0">
                <a:cs typeface="Calibri"/>
              </a:rPr>
              <a:t>resources at </a:t>
            </a:r>
            <a:r>
              <a:rPr sz="2600" spc="-5" dirty="0">
                <a:cs typeface="Calibri"/>
              </a:rPr>
              <a:t>an </a:t>
            </a:r>
            <a:r>
              <a:rPr sz="2600" spc="-11" dirty="0">
                <a:cs typeface="Calibri"/>
              </a:rPr>
              <a:t>unsustainable</a:t>
            </a:r>
            <a:r>
              <a:rPr sz="2600" spc="-60" dirty="0">
                <a:cs typeface="Calibri"/>
              </a:rPr>
              <a:t> </a:t>
            </a:r>
            <a:r>
              <a:rPr sz="2600" spc="-25" dirty="0">
                <a:cs typeface="Calibri"/>
              </a:rPr>
              <a:t>rate.</a:t>
            </a:r>
            <a:endParaRPr sz="26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DBCA37-9030-448C-ACAE-4F764CE95001}"/>
              </a:ext>
            </a:extLst>
          </p:cNvPr>
          <p:cNvSpPr/>
          <p:nvPr/>
        </p:nvSpPr>
        <p:spPr>
          <a:xfrm>
            <a:off x="2880099" y="230720"/>
            <a:ext cx="64318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Population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7DFA6C-0E22-456F-8AA1-AC7A62F53CA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671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25330" y="2617301"/>
            <a:ext cx="9741339" cy="1722076"/>
          </a:xfrm>
          <a:prstGeom prst="rect">
            <a:avLst/>
          </a:prstGeom>
        </p:spPr>
        <p:txBody>
          <a:bodyPr vert="horz" wrap="square" lIns="0" tIns="85091" rIns="0" bIns="0" rtlCol="0" anchor="ctr">
            <a:spAutoFit/>
          </a:bodyPr>
          <a:lstStyle/>
          <a:p>
            <a:pPr marL="12700" marR="5080" algn="ctr">
              <a:lnSpc>
                <a:spcPct val="114000"/>
              </a:lnSpc>
              <a:tabLst>
                <a:tab pos="5027805" algn="l"/>
              </a:tabLst>
            </a:pPr>
            <a:r>
              <a:rPr sz="4800" spc="-5" dirty="0">
                <a:cs typeface="Calibri"/>
              </a:rPr>
              <a:t>Once </a:t>
            </a:r>
            <a:r>
              <a:rPr sz="4800" spc="-20" dirty="0">
                <a:cs typeface="Calibri"/>
              </a:rPr>
              <a:t>you understand </a:t>
            </a:r>
            <a:r>
              <a:rPr sz="4800" dirty="0">
                <a:cs typeface="Calibri"/>
              </a:rPr>
              <a:t>the </a:t>
            </a:r>
            <a:r>
              <a:rPr sz="4800" spc="-11" dirty="0">
                <a:cs typeface="Calibri"/>
              </a:rPr>
              <a:t>concept, </a:t>
            </a:r>
            <a:r>
              <a:rPr sz="4800" spc="-5" dirty="0">
                <a:cs typeface="Calibri"/>
              </a:rPr>
              <a:t>living</a:t>
            </a:r>
            <a:r>
              <a:rPr sz="4800" spc="11" dirty="0">
                <a:cs typeface="Calibri"/>
              </a:rPr>
              <a:t> </a:t>
            </a:r>
            <a:r>
              <a:rPr sz="4800" spc="-15" dirty="0">
                <a:cs typeface="Calibri"/>
              </a:rPr>
              <a:t>sustainably</a:t>
            </a:r>
            <a:r>
              <a:rPr sz="4800" spc="1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is</a:t>
            </a:r>
            <a:r>
              <a:rPr lang="en-US" sz="4800" spc="-5" dirty="0">
                <a:cs typeface="Calibri"/>
              </a:rPr>
              <a:t> </a:t>
            </a:r>
            <a:r>
              <a:rPr lang="en-US" sz="4800" dirty="0">
                <a:cs typeface="Calibri"/>
              </a:rPr>
              <a:t>easy</a:t>
            </a:r>
            <a:r>
              <a:rPr sz="4800" spc="-35" dirty="0">
                <a:cs typeface="Calibri"/>
              </a:rPr>
              <a:t> </a:t>
            </a:r>
            <a:r>
              <a:rPr sz="4800" spc="-25" dirty="0">
                <a:cs typeface="Calibri"/>
              </a:rPr>
              <a:t>to </a:t>
            </a:r>
            <a:r>
              <a:rPr sz="4800" spc="-15" dirty="0">
                <a:cs typeface="Calibri"/>
              </a:rPr>
              <a:t>figure</a:t>
            </a:r>
            <a:r>
              <a:rPr sz="4800" spc="-5" dirty="0">
                <a:cs typeface="Calibri"/>
              </a:rPr>
              <a:t> out.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B39362-B99D-49AA-A289-F959ECDDFE29}"/>
              </a:ext>
            </a:extLst>
          </p:cNvPr>
          <p:cNvSpPr/>
          <p:nvPr/>
        </p:nvSpPr>
        <p:spPr>
          <a:xfrm>
            <a:off x="4930911" y="185000"/>
            <a:ext cx="23301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#10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E9E040-4B15-47AD-8F19-09E50A98830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885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14820" y="1815907"/>
            <a:ext cx="9762359" cy="2492221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ct val="114000"/>
              </a:lnSpc>
              <a:spcBef>
                <a:spcPts val="500"/>
              </a:spcBef>
            </a:pPr>
            <a:r>
              <a:rPr sz="2800" spc="-5" dirty="0">
                <a:cs typeface="Calibri"/>
              </a:rPr>
              <a:t>All </a:t>
            </a:r>
            <a:r>
              <a:rPr sz="2800" spc="-15" dirty="0">
                <a:cs typeface="Calibri"/>
              </a:rPr>
              <a:t>too </a:t>
            </a:r>
            <a:r>
              <a:rPr sz="2800" spc="-11" dirty="0">
                <a:cs typeface="Calibri"/>
              </a:rPr>
              <a:t>often, </a:t>
            </a:r>
            <a:r>
              <a:rPr sz="2800" dirty="0">
                <a:cs typeface="Calibri"/>
              </a:rPr>
              <a:t>a </a:t>
            </a:r>
            <a:r>
              <a:rPr sz="2800" spc="-5" dirty="0">
                <a:cs typeface="Calibri"/>
              </a:rPr>
              <a:t>choice </a:t>
            </a:r>
            <a:r>
              <a:rPr sz="2800" spc="-11" dirty="0">
                <a:cs typeface="Calibri"/>
              </a:rPr>
              <a:t>that </a:t>
            </a:r>
            <a:r>
              <a:rPr sz="2800" spc="-5" dirty="0">
                <a:cs typeface="Calibri"/>
              </a:rPr>
              <a:t>seems </a:t>
            </a:r>
            <a:r>
              <a:rPr sz="2800" spc="-11" dirty="0">
                <a:cs typeface="Calibri"/>
              </a:rPr>
              <a:t>sustainable </a:t>
            </a:r>
            <a:r>
              <a:rPr sz="2800" spc="-5" dirty="0">
                <a:cs typeface="Calibri"/>
              </a:rPr>
              <a:t>turns out on closer </a:t>
            </a:r>
            <a:r>
              <a:rPr sz="2800" spc="-15" dirty="0">
                <a:cs typeface="Calibri"/>
              </a:rPr>
              <a:t>examination to </a:t>
            </a:r>
            <a:r>
              <a:rPr sz="2800" dirty="0">
                <a:cs typeface="Calibri"/>
              </a:rPr>
              <a:t>be</a:t>
            </a:r>
            <a:r>
              <a:rPr sz="2800" spc="-11" dirty="0">
                <a:cs typeface="Calibri"/>
              </a:rPr>
              <a:t> problematic.</a:t>
            </a:r>
            <a:endParaRPr sz="2800" dirty="0">
              <a:cs typeface="Calibri"/>
            </a:endParaRPr>
          </a:p>
          <a:p>
            <a:pPr>
              <a:lnSpc>
                <a:spcPct val="114000"/>
              </a:lnSpc>
              <a:spcBef>
                <a:spcPts val="5"/>
              </a:spcBef>
            </a:pPr>
            <a:endParaRPr sz="2800" dirty="0">
              <a:cs typeface="Times New Roman"/>
            </a:endParaRPr>
          </a:p>
          <a:p>
            <a:pPr marL="12700" marR="424804">
              <a:lnSpc>
                <a:spcPct val="114000"/>
              </a:lnSpc>
              <a:spcBef>
                <a:spcPts val="5"/>
              </a:spcBef>
            </a:pPr>
            <a:r>
              <a:rPr sz="2800" spc="-11" dirty="0">
                <a:cs typeface="Calibri"/>
              </a:rPr>
              <a:t>Probably </a:t>
            </a:r>
            <a:r>
              <a:rPr sz="2800" spc="-5" dirty="0">
                <a:cs typeface="Calibri"/>
              </a:rPr>
              <a:t>the </a:t>
            </a:r>
            <a:r>
              <a:rPr sz="2800" spc="-11" dirty="0">
                <a:cs typeface="Calibri"/>
              </a:rPr>
              <a:t>best </a:t>
            </a:r>
            <a:r>
              <a:rPr sz="2800" spc="-15" dirty="0">
                <a:cs typeface="Calibri"/>
              </a:rPr>
              <a:t>current </a:t>
            </a:r>
            <a:r>
              <a:rPr sz="2800" spc="-20" dirty="0">
                <a:cs typeface="Calibri"/>
              </a:rPr>
              <a:t>example </a:t>
            </a:r>
            <a:r>
              <a:rPr sz="2800" spc="-5" dirty="0">
                <a:cs typeface="Calibri"/>
              </a:rPr>
              <a:t>is the rush </a:t>
            </a:r>
            <a:r>
              <a:rPr sz="2800" spc="-15" dirty="0">
                <a:cs typeface="Calibri"/>
              </a:rPr>
              <a:t>to </a:t>
            </a:r>
            <a:r>
              <a:rPr sz="2800" spc="-11" dirty="0">
                <a:cs typeface="Calibri"/>
              </a:rPr>
              <a:t>produce </a:t>
            </a:r>
            <a:r>
              <a:rPr sz="2800" spc="-5" dirty="0">
                <a:cs typeface="Calibri"/>
              </a:rPr>
              <a:t>ethanol </a:t>
            </a:r>
            <a:r>
              <a:rPr sz="2800" spc="-25" dirty="0">
                <a:cs typeface="Calibri"/>
              </a:rPr>
              <a:t>for </a:t>
            </a:r>
            <a:r>
              <a:rPr sz="2800" spc="-5" dirty="0">
                <a:cs typeface="Calibri"/>
              </a:rPr>
              <a:t>fuel </a:t>
            </a:r>
            <a:r>
              <a:rPr sz="2800" spc="-15" dirty="0">
                <a:cs typeface="Calibri"/>
              </a:rPr>
              <a:t>from</a:t>
            </a:r>
            <a:r>
              <a:rPr sz="2800" spc="-11" dirty="0">
                <a:cs typeface="Calibri"/>
              </a:rPr>
              <a:t> corn.</a:t>
            </a:r>
            <a:endParaRPr lang="en-US" sz="2800" dirty="0"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6896" y="4678577"/>
            <a:ext cx="7958204" cy="820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400" spc="-11" dirty="0">
                <a:cs typeface="Calibri"/>
              </a:rPr>
              <a:t>What </a:t>
            </a:r>
            <a:r>
              <a:rPr lang="en-US" sz="4400" spc="-5" dirty="0">
                <a:cs typeface="Calibri"/>
              </a:rPr>
              <a:t>are the issues with</a:t>
            </a:r>
            <a:r>
              <a:rPr lang="en-US" sz="4400" spc="-60" dirty="0">
                <a:cs typeface="Calibri"/>
              </a:rPr>
              <a:t> </a:t>
            </a:r>
            <a:r>
              <a:rPr lang="en-US" sz="4400" spc="-11" dirty="0">
                <a:cs typeface="Calibri"/>
              </a:rPr>
              <a:t>ethanol?</a:t>
            </a:r>
            <a:endParaRPr lang="en-US" sz="44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9AD84E-F75D-4962-BCD9-ABC1A4C36B1E}"/>
              </a:ext>
            </a:extLst>
          </p:cNvPr>
          <p:cNvSpPr/>
          <p:nvPr/>
        </p:nvSpPr>
        <p:spPr>
          <a:xfrm>
            <a:off x="3593337" y="230720"/>
            <a:ext cx="5005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/>
              </a:rPr>
              <a:t>≠ Simple</a:t>
            </a:r>
            <a:endParaRPr lang="en-US" sz="4000" b="1" dirty="0">
              <a:cs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1D6D7B-3A08-4C00-A655-A44843C2927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534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160" y="1459694"/>
            <a:ext cx="4521200" cy="2811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3200" b="1" dirty="0"/>
              <a:t>Corn Cultivation: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400" dirty="0"/>
              <a:t>Competition with food supply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400" dirty="0"/>
              <a:t>Land demand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400" dirty="0"/>
              <a:t>Nutritional needs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400" dirty="0"/>
              <a:t>Diseases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400" dirty="0"/>
              <a:t>Initial investment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1" y="1459694"/>
            <a:ext cx="5407584" cy="4954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3200" b="1" dirty="0"/>
              <a:t>Ethanol Demand and Corn Prices: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200" dirty="0"/>
              <a:t>Large increase in demand for corn for ethanol production.</a:t>
            </a:r>
          </a:p>
          <a:p>
            <a:pPr marL="731520" lvl="1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Current production capacity is at over 5 billion gallons.</a:t>
            </a:r>
          </a:p>
          <a:p>
            <a:pPr marL="731520" lvl="1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It is projected to increase to over 9 billion gallons with current plants currently under construction.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200" dirty="0"/>
              <a:t>Bushels of corn sold for over $8 (USD) each in July 2012. 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200" dirty="0"/>
              <a:t>Corn prices continue to fluctuate.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D775AC-B78A-47BD-8580-C2E8567C0312}"/>
              </a:ext>
            </a:extLst>
          </p:cNvPr>
          <p:cNvSpPr/>
          <p:nvPr/>
        </p:nvSpPr>
        <p:spPr>
          <a:xfrm>
            <a:off x="3593337" y="245960"/>
            <a:ext cx="5005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/>
              </a:rPr>
              <a:t>≠ Simple</a:t>
            </a:r>
            <a:endParaRPr lang="en-US" sz="4000" b="1" dirty="0">
              <a:cs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EDC967-B945-40AB-88CE-519FFC127A8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658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44879" y="1588392"/>
            <a:ext cx="6165049" cy="460690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ct val="114000"/>
              </a:lnSpc>
              <a:spcBef>
                <a:spcPts val="435"/>
              </a:spcBef>
            </a:pPr>
            <a:r>
              <a:rPr sz="2500" spc="-75" dirty="0">
                <a:cs typeface="Calibri"/>
              </a:rPr>
              <a:t>You </a:t>
            </a:r>
            <a:r>
              <a:rPr sz="2500" spc="-5" dirty="0">
                <a:cs typeface="Calibri"/>
              </a:rPr>
              <a:t>cannot </a:t>
            </a:r>
            <a:r>
              <a:rPr sz="2500" spc="-15" dirty="0">
                <a:cs typeface="Calibri"/>
              </a:rPr>
              <a:t>really </a:t>
            </a:r>
            <a:r>
              <a:rPr sz="2500" spc="-11" dirty="0">
                <a:cs typeface="Calibri"/>
              </a:rPr>
              <a:t>declare </a:t>
            </a:r>
            <a:r>
              <a:rPr sz="2500" spc="-20" dirty="0">
                <a:cs typeface="Calibri"/>
              </a:rPr>
              <a:t>any </a:t>
            </a:r>
            <a:r>
              <a:rPr sz="2500" spc="-11" dirty="0">
                <a:cs typeface="Calibri"/>
              </a:rPr>
              <a:t>practice </a:t>
            </a:r>
            <a:r>
              <a:rPr sz="2500" spc="-15" dirty="0">
                <a:cs typeface="Calibri"/>
              </a:rPr>
              <a:t>“sustainable” </a:t>
            </a:r>
            <a:r>
              <a:rPr sz="2500" spc="-11" dirty="0">
                <a:cs typeface="Calibri"/>
              </a:rPr>
              <a:t>until </a:t>
            </a:r>
            <a:r>
              <a:rPr sz="2500" spc="-15" dirty="0">
                <a:cs typeface="Calibri"/>
              </a:rPr>
              <a:t>you </a:t>
            </a:r>
            <a:r>
              <a:rPr sz="2500" spc="-20" dirty="0">
                <a:cs typeface="Calibri"/>
              </a:rPr>
              <a:t>have </a:t>
            </a:r>
            <a:r>
              <a:rPr sz="2500" spc="-5" dirty="0">
                <a:cs typeface="Calibri"/>
              </a:rPr>
              <a:t>done </a:t>
            </a:r>
            <a:r>
              <a:rPr sz="2500" dirty="0">
                <a:cs typeface="Calibri"/>
              </a:rPr>
              <a:t>a </a:t>
            </a:r>
            <a:r>
              <a:rPr sz="2500" spc="-15" dirty="0">
                <a:cs typeface="Calibri"/>
              </a:rPr>
              <a:t>complete </a:t>
            </a:r>
            <a:r>
              <a:rPr sz="2500" spc="-20" dirty="0">
                <a:cs typeface="Calibri"/>
              </a:rPr>
              <a:t>life</a:t>
            </a:r>
            <a:r>
              <a:rPr lang="en-US" sz="2500" spc="-20" dirty="0">
                <a:cs typeface="Calibri"/>
              </a:rPr>
              <a:t>-</a:t>
            </a:r>
            <a:r>
              <a:rPr sz="2500" spc="-11" dirty="0">
                <a:cs typeface="Calibri"/>
              </a:rPr>
              <a:t>cycle analysis </a:t>
            </a:r>
            <a:r>
              <a:rPr sz="2500" spc="-5" dirty="0">
                <a:cs typeface="Calibri"/>
              </a:rPr>
              <a:t>of its </a:t>
            </a:r>
            <a:r>
              <a:rPr sz="2500" spc="-20" dirty="0">
                <a:cs typeface="Calibri"/>
              </a:rPr>
              <a:t>environmental </a:t>
            </a:r>
            <a:r>
              <a:rPr sz="2500" spc="-11" dirty="0">
                <a:cs typeface="Calibri"/>
              </a:rPr>
              <a:t>costs. </a:t>
            </a:r>
            <a:endParaRPr lang="en-US" sz="2500" spc="-11" dirty="0">
              <a:cs typeface="Calibri"/>
            </a:endParaRPr>
          </a:p>
          <a:p>
            <a:pPr marL="12700" marR="5080">
              <a:lnSpc>
                <a:spcPct val="114000"/>
              </a:lnSpc>
            </a:pPr>
            <a:endParaRPr lang="en-US" sz="2700" spc="-11" dirty="0">
              <a:cs typeface="Calibri"/>
            </a:endParaRPr>
          </a:p>
          <a:p>
            <a:pPr marL="12700" marR="5080">
              <a:lnSpc>
                <a:spcPct val="114000"/>
              </a:lnSpc>
              <a:spcBef>
                <a:spcPts val="435"/>
              </a:spcBef>
            </a:pPr>
            <a:r>
              <a:rPr sz="2500" spc="-31" dirty="0">
                <a:cs typeface="Calibri"/>
              </a:rPr>
              <a:t>Even </a:t>
            </a:r>
            <a:r>
              <a:rPr sz="2500" spc="-5" dirty="0">
                <a:cs typeface="Calibri"/>
              </a:rPr>
              <a:t>then, </a:t>
            </a:r>
            <a:r>
              <a:rPr sz="2500" spc="-11" dirty="0">
                <a:cs typeface="Calibri"/>
              </a:rPr>
              <a:t>technology </a:t>
            </a:r>
            <a:r>
              <a:rPr sz="2500" spc="-5" dirty="0">
                <a:cs typeface="Calibri"/>
              </a:rPr>
              <a:t>and public policy </a:t>
            </a:r>
            <a:r>
              <a:rPr sz="2500" spc="-31" dirty="0">
                <a:cs typeface="Calibri"/>
              </a:rPr>
              <a:t>keep </a:t>
            </a:r>
            <a:r>
              <a:rPr sz="2500" spc="-11" dirty="0">
                <a:cs typeface="Calibri"/>
              </a:rPr>
              <a:t>evolving, </a:t>
            </a:r>
            <a:r>
              <a:rPr sz="2500" spc="-5" dirty="0">
                <a:cs typeface="Calibri"/>
              </a:rPr>
              <a:t>and </a:t>
            </a:r>
            <a:r>
              <a:rPr sz="2500" spc="-11" dirty="0">
                <a:cs typeface="Calibri"/>
              </a:rPr>
              <a:t>that evolution can </a:t>
            </a:r>
            <a:r>
              <a:rPr sz="2500" spc="-5" dirty="0">
                <a:cs typeface="Calibri"/>
              </a:rPr>
              <a:t>lead </a:t>
            </a:r>
            <a:r>
              <a:rPr sz="2500" spc="-15" dirty="0">
                <a:cs typeface="Calibri"/>
              </a:rPr>
              <a:t>to unforeseen </a:t>
            </a:r>
            <a:r>
              <a:rPr sz="2500" spc="-5" dirty="0">
                <a:cs typeface="Calibri"/>
              </a:rPr>
              <a:t>and </a:t>
            </a:r>
            <a:r>
              <a:rPr sz="2500" spc="-11" dirty="0">
                <a:cs typeface="Calibri"/>
              </a:rPr>
              <a:t>unintended </a:t>
            </a:r>
            <a:r>
              <a:rPr sz="2500" spc="-5" dirty="0">
                <a:cs typeface="Calibri"/>
              </a:rPr>
              <a:t>consequences.</a:t>
            </a:r>
            <a:r>
              <a:rPr sz="2600" spc="-5" dirty="0">
                <a:cs typeface="Calibri"/>
              </a:rPr>
              <a:t> </a:t>
            </a:r>
            <a:endParaRPr lang="en-US" sz="2600" spc="-5" dirty="0">
              <a:cs typeface="Calibri"/>
            </a:endParaRPr>
          </a:p>
          <a:p>
            <a:pPr marL="12700" marR="5080">
              <a:lnSpc>
                <a:spcPct val="114000"/>
              </a:lnSpc>
            </a:pPr>
            <a:endParaRPr lang="en-US" sz="2700" spc="-5" dirty="0">
              <a:cs typeface="Calibri"/>
            </a:endParaRPr>
          </a:p>
          <a:p>
            <a:pPr marL="12700" marR="5080">
              <a:lnSpc>
                <a:spcPct val="114000"/>
              </a:lnSpc>
              <a:spcBef>
                <a:spcPts val="435"/>
              </a:spcBef>
            </a:pPr>
            <a:r>
              <a:rPr sz="2500" spc="-5" dirty="0">
                <a:cs typeface="Calibri"/>
              </a:rPr>
              <a:t>The </a:t>
            </a:r>
            <a:r>
              <a:rPr sz="2500" spc="-11" dirty="0">
                <a:cs typeface="Calibri"/>
              </a:rPr>
              <a:t>admirable goal </a:t>
            </a:r>
            <a:r>
              <a:rPr sz="2500" spc="-5" dirty="0">
                <a:cs typeface="Calibri"/>
              </a:rPr>
              <a:t>of </a:t>
            </a:r>
            <a:r>
              <a:rPr sz="2500" spc="-11" dirty="0">
                <a:cs typeface="Calibri"/>
              </a:rPr>
              <a:t>living sustainably </a:t>
            </a:r>
            <a:r>
              <a:rPr sz="2500" spc="-15" dirty="0">
                <a:cs typeface="Calibri"/>
              </a:rPr>
              <a:t>requires </a:t>
            </a:r>
            <a:r>
              <a:rPr sz="2500" spc="-11" dirty="0">
                <a:cs typeface="Calibri"/>
              </a:rPr>
              <a:t>plenty </a:t>
            </a:r>
            <a:r>
              <a:rPr sz="2500" spc="-5" dirty="0">
                <a:cs typeface="Calibri"/>
              </a:rPr>
              <a:t>of </a:t>
            </a:r>
            <a:r>
              <a:rPr sz="2500" spc="-11" dirty="0">
                <a:cs typeface="Calibri"/>
              </a:rPr>
              <a:t>thought </a:t>
            </a:r>
            <a:r>
              <a:rPr sz="2500" spc="-5" dirty="0">
                <a:cs typeface="Calibri"/>
              </a:rPr>
              <a:t>on an </a:t>
            </a:r>
            <a:r>
              <a:rPr sz="2500" spc="-11" dirty="0">
                <a:cs typeface="Calibri"/>
              </a:rPr>
              <a:t>ongoing</a:t>
            </a:r>
            <a:r>
              <a:rPr sz="2500" spc="-55" dirty="0">
                <a:cs typeface="Calibri"/>
              </a:rPr>
              <a:t> </a:t>
            </a:r>
            <a:r>
              <a:rPr sz="2500" spc="-5" dirty="0">
                <a:cs typeface="Calibri"/>
              </a:rPr>
              <a:t>basis.</a:t>
            </a:r>
            <a:endParaRPr sz="25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066B17-F580-4732-9137-A6BCB75FF1B5}"/>
              </a:ext>
            </a:extLst>
          </p:cNvPr>
          <p:cNvSpPr/>
          <p:nvPr/>
        </p:nvSpPr>
        <p:spPr>
          <a:xfrm>
            <a:off x="3593337" y="245960"/>
            <a:ext cx="5005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/>
              </a:rPr>
              <a:t>≠ Simple</a:t>
            </a:r>
            <a:endParaRPr lang="en-US" sz="4000" b="1" dirty="0"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7217B1-5490-4282-96FE-2B35D075751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7E00D636-3F52-4787-BEA6-64831773B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929" y="1410943"/>
            <a:ext cx="4772989" cy="514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89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133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3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2E2137-3C66-7F44-9E14-68E9345DA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2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697BB85-4F32-4E43-B301-9AC6AD4AD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644" y="386867"/>
            <a:ext cx="9144000" cy="676635"/>
          </a:xfrm>
        </p:spPr>
        <p:txBody>
          <a:bodyPr anchor="ctr">
            <a:normAutofit/>
          </a:bodyPr>
          <a:lstStyle/>
          <a:p>
            <a:pPr algn="l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Chemistry Foundation –  Activities &amp; Initiatives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4971" y="1224567"/>
            <a:ext cx="357454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Green Chemistry Workshops for Teachers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5998" y="1224567"/>
            <a:ext cx="550638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Green Chemistry Workshops for Post-graduate and PhD Students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100682"/>
            <a:ext cx="45064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ChemisTree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-of-life Inter-school Festival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4641728"/>
            <a:ext cx="2326665" cy="1551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32" y="4652488"/>
            <a:ext cx="2807051" cy="1871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82" y="4647584"/>
            <a:ext cx="2814407" cy="1876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415" y="4196346"/>
            <a:ext cx="2303641" cy="254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" y="2011021"/>
            <a:ext cx="2509195" cy="18818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16357"/>
          <a:stretch/>
        </p:blipFill>
        <p:spPr>
          <a:xfrm>
            <a:off x="8723420" y="2007323"/>
            <a:ext cx="3358966" cy="19348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82" y="2011021"/>
            <a:ext cx="2885122" cy="1923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62" y="1989039"/>
            <a:ext cx="2885000" cy="19312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00381" y="3706014"/>
            <a:ext cx="794185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FF"/>
                </a:solidFill>
              </a:rPr>
              <a:t>Opportunity for Teachers &amp; Students to interact with global GC Experts, including John Warner</a:t>
            </a:r>
          </a:p>
        </p:txBody>
      </p:sp>
    </p:spTree>
    <p:extLst>
      <p:ext uri="{BB962C8B-B14F-4D97-AF65-F5344CB8AC3E}">
        <p14:creationId xmlns:p14="http://schemas.microsoft.com/office/powerpoint/2010/main" val="1878449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697BB85-4F32-4E43-B301-9AC6AD4AD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644" y="386867"/>
            <a:ext cx="9144000" cy="676635"/>
          </a:xfrm>
        </p:spPr>
        <p:txBody>
          <a:bodyPr anchor="ctr">
            <a:normAutofit/>
          </a:bodyPr>
          <a:lstStyle/>
          <a:p>
            <a:pPr algn="l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Chemistry Foundation –  Activities &amp; Initiatives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1008" y="1317337"/>
            <a:ext cx="36343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Connecting Solution Providers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5" t="7432" r="1445" b="6120"/>
          <a:stretch/>
        </p:blipFill>
        <p:spPr>
          <a:xfrm>
            <a:off x="5514773" y="1317337"/>
            <a:ext cx="6445211" cy="4605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8" y="1873559"/>
            <a:ext cx="2608751" cy="1746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90" y="1869433"/>
            <a:ext cx="2649846" cy="1766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8" y="3876924"/>
            <a:ext cx="2629342" cy="1746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89" y="3861158"/>
            <a:ext cx="2653447" cy="17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39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4" r="2857"/>
          <a:stretch/>
        </p:blipFill>
        <p:spPr>
          <a:xfrm>
            <a:off x="990350" y="2297104"/>
            <a:ext cx="2944006" cy="387750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697BB85-4F32-4E43-B301-9AC6AD4AD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644" y="386867"/>
            <a:ext cx="9144000" cy="676635"/>
          </a:xfrm>
        </p:spPr>
        <p:txBody>
          <a:bodyPr anchor="ctr">
            <a:normAutofit/>
          </a:bodyPr>
          <a:lstStyle/>
          <a:p>
            <a:pPr algn="l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Chemistry Foundation –  Initiatives in progress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041" y="1300116"/>
            <a:ext cx="364132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Chemistry &amp; Engineering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E-leaning Programmed for Young Professionals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1847" y="1259172"/>
            <a:ext cx="349906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Chemistry &amp; Engineering APP / Interactive &amp; networking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6089" y="1259172"/>
            <a:ext cx="343331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Chemistry Awareness &amp;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ChemisTree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for life campaigns in schools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86" y="2283456"/>
            <a:ext cx="2368869" cy="407237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/>
          <a:srcRect t="5467" r="8930" b="2325"/>
          <a:stretch/>
        </p:blipFill>
        <p:spPr bwMode="auto">
          <a:xfrm>
            <a:off x="8353085" y="2297104"/>
            <a:ext cx="2866355" cy="413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7235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697BB85-4F32-4E43-B301-9AC6AD4AD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644" y="386867"/>
            <a:ext cx="9144000" cy="676635"/>
          </a:xfrm>
        </p:spPr>
        <p:txBody>
          <a:bodyPr anchor="ctr">
            <a:normAutofit/>
          </a:bodyPr>
          <a:lstStyle/>
          <a:p>
            <a:pPr algn="l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Chemistry Foundation – Collaborations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1" y="978363"/>
            <a:ext cx="6404432" cy="587963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21689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10" y="57382"/>
            <a:ext cx="9067490" cy="680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b="12757"/>
          <a:stretch/>
        </p:blipFill>
        <p:spPr>
          <a:xfrm>
            <a:off x="1695773" y="57382"/>
            <a:ext cx="6055417" cy="47736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16945" y="5825281"/>
            <a:ext cx="41596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For details: connect@IndustrialGreenChem.com                                             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16" b="5370"/>
          <a:stretch/>
        </p:blipFill>
        <p:spPr>
          <a:xfrm>
            <a:off x="193638" y="91440"/>
            <a:ext cx="1513242" cy="22046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5496" r="1080" b="11703"/>
          <a:stretch/>
        </p:blipFill>
        <p:spPr>
          <a:xfrm>
            <a:off x="6181147" y="3721258"/>
            <a:ext cx="1589768" cy="995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78" y="87497"/>
            <a:ext cx="182594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C00000"/>
                </a:solidFill>
              </a:rPr>
              <a:t>16</a:t>
            </a:r>
            <a:r>
              <a:rPr lang="en-US" sz="1500" baseline="30000" dirty="0">
                <a:solidFill>
                  <a:srgbClr val="C00000"/>
                </a:solidFill>
              </a:rPr>
              <a:t>th</a:t>
            </a:r>
            <a:r>
              <a:rPr lang="en-US" sz="1500" dirty="0">
                <a:solidFill>
                  <a:srgbClr val="C00000"/>
                </a:solidFill>
              </a:rPr>
              <a:t> &amp; 17</a:t>
            </a:r>
            <a:r>
              <a:rPr lang="en-US" sz="1500" baseline="30000" dirty="0">
                <a:solidFill>
                  <a:srgbClr val="C00000"/>
                </a:solidFill>
              </a:rPr>
              <a:t>th</a:t>
            </a:r>
            <a:r>
              <a:rPr lang="en-US" sz="1500" dirty="0">
                <a:solidFill>
                  <a:srgbClr val="C00000"/>
                </a:solidFill>
              </a:rPr>
              <a:t> Oct.’2019</a:t>
            </a:r>
          </a:p>
        </p:txBody>
      </p:sp>
    </p:spTree>
    <p:extLst>
      <p:ext uri="{BB962C8B-B14F-4D97-AF65-F5344CB8AC3E}">
        <p14:creationId xmlns:p14="http://schemas.microsoft.com/office/powerpoint/2010/main" val="223048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9278</TotalTime>
  <Words>1799</Words>
  <Application>Microsoft Office PowerPoint</Application>
  <PresentationFormat>Widescreen</PresentationFormat>
  <Paragraphs>232</Paragraphs>
  <Slides>49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Office Theme</vt:lpstr>
      <vt:lpstr> Train-the-Facilitator  5-day Workshop</vt:lpstr>
      <vt:lpstr>Background</vt:lpstr>
      <vt:lpstr>Green Chemistry Foundation –  Activities &amp; Initiatives </vt:lpstr>
      <vt:lpstr>Green Chemistry Foundation –  Activities &amp; Initiatives </vt:lpstr>
      <vt:lpstr>Green Chemistry Foundation –  Activities &amp; Initiatives </vt:lpstr>
      <vt:lpstr>Green Chemistry Foundation –  Activities &amp; Initiatives </vt:lpstr>
      <vt:lpstr>Green Chemistry Foundation –  Initiatives in progress </vt:lpstr>
      <vt:lpstr>Green Chemistry Foundation – Collaborations</vt:lpstr>
      <vt:lpstr>PowerPoint Presentation</vt:lpstr>
      <vt:lpstr>Yale-UNIDO Train-the-Facilitator Workshop in Green Chemistry</vt:lpstr>
      <vt:lpstr>PowerPoint Presentation</vt:lpstr>
      <vt:lpstr>Sustainability</vt:lpstr>
      <vt:lpstr>Sustainability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Sustainability is Not Just About the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question we need to ask:  Is recycling sustainable?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new technology the answer to sustainability?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Nitesh Mehta</cp:lastModifiedBy>
  <cp:revision>277</cp:revision>
  <cp:lastPrinted>2018-04-25T15:39:23Z</cp:lastPrinted>
  <dcterms:created xsi:type="dcterms:W3CDTF">2018-01-23T19:46:39Z</dcterms:created>
  <dcterms:modified xsi:type="dcterms:W3CDTF">2019-01-06T12:55:01Z</dcterms:modified>
</cp:coreProperties>
</file>