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349" r:id="rId2"/>
    <p:sldId id="350" r:id="rId3"/>
    <p:sldId id="269" r:id="rId4"/>
    <p:sldId id="258" r:id="rId5"/>
    <p:sldId id="271" r:id="rId6"/>
    <p:sldId id="272" r:id="rId7"/>
    <p:sldId id="304" r:id="rId8"/>
    <p:sldId id="273" r:id="rId9"/>
    <p:sldId id="383" r:id="rId10"/>
    <p:sldId id="274" r:id="rId11"/>
    <p:sldId id="275" r:id="rId12"/>
    <p:sldId id="276" r:id="rId13"/>
    <p:sldId id="277" r:id="rId14"/>
    <p:sldId id="362" r:id="rId15"/>
    <p:sldId id="278" r:id="rId16"/>
    <p:sldId id="279" r:id="rId17"/>
    <p:sldId id="280" r:id="rId18"/>
    <p:sldId id="284" r:id="rId19"/>
    <p:sldId id="317" r:id="rId20"/>
    <p:sldId id="319" r:id="rId21"/>
    <p:sldId id="286" r:id="rId22"/>
    <p:sldId id="287" r:id="rId23"/>
    <p:sldId id="288" r:id="rId24"/>
    <p:sldId id="290" r:id="rId25"/>
    <p:sldId id="289" r:id="rId26"/>
    <p:sldId id="291" r:id="rId27"/>
    <p:sldId id="292" r:id="rId28"/>
    <p:sldId id="305" r:id="rId29"/>
    <p:sldId id="354" r:id="rId30"/>
    <p:sldId id="293" r:id="rId31"/>
    <p:sldId id="294" r:id="rId32"/>
    <p:sldId id="295" r:id="rId33"/>
    <p:sldId id="357" r:id="rId34"/>
    <p:sldId id="358" r:id="rId35"/>
    <p:sldId id="359" r:id="rId36"/>
    <p:sldId id="325" r:id="rId37"/>
    <p:sldId id="312" r:id="rId38"/>
    <p:sldId id="311" r:id="rId39"/>
    <p:sldId id="298" r:id="rId40"/>
    <p:sldId id="364" r:id="rId41"/>
    <p:sldId id="365" r:id="rId42"/>
    <p:sldId id="366" r:id="rId43"/>
    <p:sldId id="367" r:id="rId44"/>
    <p:sldId id="368" r:id="rId45"/>
    <p:sldId id="369" r:id="rId46"/>
    <p:sldId id="370" r:id="rId47"/>
    <p:sldId id="371" r:id="rId48"/>
    <p:sldId id="372" r:id="rId49"/>
    <p:sldId id="363" r:id="rId50"/>
    <p:sldId id="299" r:id="rId51"/>
    <p:sldId id="300" r:id="rId52"/>
    <p:sldId id="301" r:id="rId53"/>
    <p:sldId id="302" r:id="rId54"/>
    <p:sldId id="303" r:id="rId55"/>
    <p:sldId id="313" r:id="rId56"/>
    <p:sldId id="315" r:id="rId57"/>
    <p:sldId id="307" r:id="rId58"/>
    <p:sldId id="361" r:id="rId59"/>
    <p:sldId id="309" r:id="rId60"/>
    <p:sldId id="327" r:id="rId61"/>
    <p:sldId id="328" r:id="rId62"/>
    <p:sldId id="329" r:id="rId63"/>
    <p:sldId id="332" r:id="rId64"/>
    <p:sldId id="356" r:id="rId65"/>
    <p:sldId id="340" r:id="rId66"/>
    <p:sldId id="373" r:id="rId67"/>
    <p:sldId id="374" r:id="rId68"/>
    <p:sldId id="375" r:id="rId69"/>
    <p:sldId id="376" r:id="rId70"/>
    <p:sldId id="377" r:id="rId71"/>
    <p:sldId id="378" r:id="rId72"/>
    <p:sldId id="379" r:id="rId73"/>
    <p:sldId id="380" r:id="rId74"/>
    <p:sldId id="382" r:id="rId75"/>
    <p:sldId id="381" r:id="rId76"/>
    <p:sldId id="351" r:id="rId77"/>
    <p:sldId id="352"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C59"/>
    <a:srgbClr val="C0504D"/>
    <a:srgbClr val="FF98A2"/>
    <a:srgbClr val="FF7081"/>
    <a:srgbClr val="661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2" autoAdjust="0"/>
    <p:restoredTop sz="90423" autoAdjust="0"/>
  </p:normalViewPr>
  <p:slideViewPr>
    <p:cSldViewPr snapToObjects="1">
      <p:cViewPr varScale="1">
        <p:scale>
          <a:sx n="69" d="100"/>
          <a:sy n="69" d="100"/>
        </p:scale>
        <p:origin x="75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085416666666701"/>
          <c:y val="4.3392626064812603E-2"/>
          <c:w val="0.59090571320535501"/>
          <c:h val="0.770403573479852"/>
        </c:manualLayout>
      </c:layout>
      <c:scatterChart>
        <c:scatterStyle val="lineMarker"/>
        <c:varyColors val="0"/>
        <c:ser>
          <c:idx val="0"/>
          <c:order val="0"/>
          <c:tx>
            <c:strRef>
              <c:f>Sheet1!$B$1</c:f>
              <c:strCache>
                <c:ptCount val="1"/>
                <c:pt idx="0">
                  <c:v>ROH</c:v>
                </c:pt>
              </c:strCache>
            </c:strRef>
          </c:tx>
          <c:spPr>
            <a:ln w="47625">
              <a:noFill/>
            </a:ln>
          </c:spPr>
          <c:marker>
            <c:spPr>
              <a:solidFill>
                <a:srgbClr val="FF0000"/>
              </a:solidFill>
              <a:ln>
                <a:solidFill>
                  <a:srgbClr val="800000"/>
                </a:solidFill>
              </a:ln>
            </c:spPr>
          </c:marker>
          <c:xVal>
            <c:numRef>
              <c:f>Sheet1!$A$2:$A$17</c:f>
              <c:numCache>
                <c:formatCode>General</c:formatCode>
                <c:ptCount val="16"/>
                <c:pt idx="0">
                  <c:v>-0.66</c:v>
                </c:pt>
                <c:pt idx="1">
                  <c:v>-0.16</c:v>
                </c:pt>
                <c:pt idx="2">
                  <c:v>0.34</c:v>
                </c:pt>
                <c:pt idx="3">
                  <c:v>0.88</c:v>
                </c:pt>
                <c:pt idx="4">
                  <c:v>1.4</c:v>
                </c:pt>
                <c:pt idx="5">
                  <c:v>2.0299999999999998</c:v>
                </c:pt>
                <c:pt idx="6">
                  <c:v>253</c:v>
                </c:pt>
                <c:pt idx="7">
                  <c:v>3.03</c:v>
                </c:pt>
                <c:pt idx="8">
                  <c:v>3.53</c:v>
                </c:pt>
                <c:pt idx="9">
                  <c:v>4.03</c:v>
                </c:pt>
                <c:pt idx="10">
                  <c:v>0.23</c:v>
                </c:pt>
                <c:pt idx="11">
                  <c:v>0.73</c:v>
                </c:pt>
                <c:pt idx="12">
                  <c:v>1.23</c:v>
                </c:pt>
                <c:pt idx="13">
                  <c:v>1.73</c:v>
                </c:pt>
                <c:pt idx="14">
                  <c:v>2.23</c:v>
                </c:pt>
                <c:pt idx="15">
                  <c:v>3.23</c:v>
                </c:pt>
              </c:numCache>
            </c:numRef>
          </c:xVal>
          <c:yVal>
            <c:numRef>
              <c:f>Sheet1!$B$2:$B$17</c:f>
              <c:numCache>
                <c:formatCode>General</c:formatCode>
                <c:ptCount val="16"/>
                <c:pt idx="0">
                  <c:v>-0.24</c:v>
                </c:pt>
                <c:pt idx="1">
                  <c:v>-0.04</c:v>
                </c:pt>
                <c:pt idx="2">
                  <c:v>0.44</c:v>
                </c:pt>
                <c:pt idx="3">
                  <c:v>0.87</c:v>
                </c:pt>
                <c:pt idx="4">
                  <c:v>1.38</c:v>
                </c:pt>
                <c:pt idx="5">
                  <c:v>1.83</c:v>
                </c:pt>
                <c:pt idx="6">
                  <c:v>2.3199999999999998</c:v>
                </c:pt>
                <c:pt idx="7">
                  <c:v>2.86</c:v>
                </c:pt>
                <c:pt idx="8">
                  <c:v>3.18</c:v>
                </c:pt>
                <c:pt idx="9">
                  <c:v>3.57</c:v>
                </c:pt>
              </c:numCache>
            </c:numRef>
          </c:yVal>
          <c:smooth val="0"/>
          <c:extLst>
            <c:ext xmlns:c16="http://schemas.microsoft.com/office/drawing/2014/chart" uri="{C3380CC4-5D6E-409C-BE32-E72D297353CC}">
              <c16:uniqueId val="{00000000-2C0A-4F4A-90AC-1C9AB9BA8315}"/>
            </c:ext>
          </c:extLst>
        </c:ser>
        <c:ser>
          <c:idx val="1"/>
          <c:order val="1"/>
          <c:tx>
            <c:strRef>
              <c:f>Sheet1!$C$1</c:f>
              <c:strCache>
                <c:ptCount val="1"/>
                <c:pt idx="0">
                  <c:v>CH3CO2R</c:v>
                </c:pt>
              </c:strCache>
            </c:strRef>
          </c:tx>
          <c:spPr>
            <a:ln w="47625">
              <a:noFill/>
            </a:ln>
          </c:spPr>
          <c:xVal>
            <c:numRef>
              <c:f>Sheet1!$A$2:$A$17</c:f>
              <c:numCache>
                <c:formatCode>General</c:formatCode>
                <c:ptCount val="16"/>
                <c:pt idx="0">
                  <c:v>-0.66</c:v>
                </c:pt>
                <c:pt idx="1">
                  <c:v>-0.16</c:v>
                </c:pt>
                <c:pt idx="2">
                  <c:v>0.34</c:v>
                </c:pt>
                <c:pt idx="3">
                  <c:v>0.88</c:v>
                </c:pt>
                <c:pt idx="4">
                  <c:v>1.4</c:v>
                </c:pt>
                <c:pt idx="5">
                  <c:v>2.0299999999999998</c:v>
                </c:pt>
                <c:pt idx="6">
                  <c:v>253</c:v>
                </c:pt>
                <c:pt idx="7">
                  <c:v>3.03</c:v>
                </c:pt>
                <c:pt idx="8">
                  <c:v>3.53</c:v>
                </c:pt>
                <c:pt idx="9">
                  <c:v>4.03</c:v>
                </c:pt>
                <c:pt idx="10">
                  <c:v>0.23</c:v>
                </c:pt>
                <c:pt idx="11">
                  <c:v>0.73</c:v>
                </c:pt>
                <c:pt idx="12">
                  <c:v>1.23</c:v>
                </c:pt>
                <c:pt idx="13">
                  <c:v>1.73</c:v>
                </c:pt>
                <c:pt idx="14">
                  <c:v>2.23</c:v>
                </c:pt>
                <c:pt idx="15">
                  <c:v>3.23</c:v>
                </c:pt>
              </c:numCache>
            </c:numRef>
          </c:xVal>
          <c:yVal>
            <c:numRef>
              <c:f>Sheet1!$C$2:$C$17</c:f>
              <c:numCache>
                <c:formatCode>General</c:formatCode>
                <c:ptCount val="16"/>
                <c:pt idx="10">
                  <c:v>0.59</c:v>
                </c:pt>
                <c:pt idx="11">
                  <c:v>0.8</c:v>
                </c:pt>
                <c:pt idx="12">
                  <c:v>1.23</c:v>
                </c:pt>
                <c:pt idx="13">
                  <c:v>1.69</c:v>
                </c:pt>
                <c:pt idx="14">
                  <c:v>2.15</c:v>
                </c:pt>
                <c:pt idx="15">
                  <c:v>2.6</c:v>
                </c:pt>
              </c:numCache>
            </c:numRef>
          </c:yVal>
          <c:smooth val="0"/>
          <c:extLst>
            <c:ext xmlns:c16="http://schemas.microsoft.com/office/drawing/2014/chart" uri="{C3380CC4-5D6E-409C-BE32-E72D297353CC}">
              <c16:uniqueId val="{00000001-2C0A-4F4A-90AC-1C9AB9BA8315}"/>
            </c:ext>
          </c:extLst>
        </c:ser>
        <c:dLbls>
          <c:showLegendKey val="0"/>
          <c:showVal val="0"/>
          <c:showCatName val="0"/>
          <c:showSerName val="0"/>
          <c:showPercent val="0"/>
          <c:showBubbleSize val="0"/>
        </c:dLbls>
        <c:axId val="-2136645496"/>
        <c:axId val="-2136640408"/>
      </c:scatterChart>
      <c:valAx>
        <c:axId val="-2136645496"/>
        <c:scaling>
          <c:orientation val="minMax"/>
          <c:max val="5"/>
          <c:min val="-1"/>
        </c:scaling>
        <c:delete val="0"/>
        <c:axPos val="b"/>
        <c:title>
          <c:tx>
            <c:rich>
              <a:bodyPr/>
              <a:lstStyle/>
              <a:p>
                <a:pPr>
                  <a:defRPr/>
                </a:pPr>
                <a:r>
                  <a:rPr lang="en-US" dirty="0" err="1"/>
                  <a:t>logKow</a:t>
                </a:r>
                <a:endParaRPr lang="en-US" dirty="0"/>
              </a:p>
            </c:rich>
          </c:tx>
          <c:layout>
            <c:manualLayout>
              <c:xMode val="edge"/>
              <c:yMode val="edge"/>
              <c:x val="0.35954101049868797"/>
              <c:y val="0.904097668657315"/>
            </c:manualLayout>
          </c:layout>
          <c:overlay val="0"/>
        </c:title>
        <c:numFmt formatCode="General" sourceLinked="1"/>
        <c:majorTickMark val="out"/>
        <c:minorTickMark val="none"/>
        <c:tickLblPos val="nextTo"/>
        <c:crossAx val="-2136640408"/>
        <c:crossesAt val="-0.5"/>
        <c:crossBetween val="midCat"/>
        <c:majorUnit val="1"/>
      </c:valAx>
      <c:valAx>
        <c:axId val="-2136640408"/>
        <c:scaling>
          <c:orientation val="minMax"/>
        </c:scaling>
        <c:delete val="0"/>
        <c:axPos val="l"/>
        <c:title>
          <c:tx>
            <c:rich>
              <a:bodyPr rot="-5400000" vert="horz"/>
              <a:lstStyle/>
              <a:p>
                <a:pPr>
                  <a:defRPr/>
                </a:pPr>
                <a:r>
                  <a:rPr lang="en-US" dirty="0"/>
                  <a:t>Log(1/C)</a:t>
                </a:r>
              </a:p>
            </c:rich>
          </c:tx>
          <c:layout>
            <c:manualLayout>
              <c:xMode val="edge"/>
              <c:yMode val="edge"/>
              <c:x val="0"/>
              <c:y val="0.32560558511926602"/>
            </c:manualLayout>
          </c:layout>
          <c:overlay val="0"/>
        </c:title>
        <c:numFmt formatCode="General" sourceLinked="1"/>
        <c:majorTickMark val="out"/>
        <c:minorTickMark val="none"/>
        <c:tickLblPos val="nextTo"/>
        <c:crossAx val="-2136645496"/>
        <c:crossesAt val="-1"/>
        <c:crossBetween val="midCat"/>
      </c:valAx>
    </c:plotArea>
    <c:legend>
      <c:legendPos val="r"/>
      <c:layout>
        <c:manualLayout>
          <c:xMode val="edge"/>
          <c:yMode val="edge"/>
          <c:x val="0.62849717477785105"/>
          <c:y val="0.45422117579733062"/>
          <c:w val="0.14872056126317348"/>
          <c:h val="0.1355162112103180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3FCE0-CDC1-9C47-A9B8-2EAB1AD196A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12662081-DC7E-244A-9796-3AC1E92EEB37}">
      <dgm:prSet phldrT="[Text]"/>
      <dgm:spPr/>
      <dgm:t>
        <a:bodyPr/>
        <a:lstStyle/>
        <a:p>
          <a:r>
            <a:rPr lang="en-US" dirty="0"/>
            <a:t>Absorption organs </a:t>
          </a:r>
        </a:p>
      </dgm:t>
    </dgm:pt>
    <dgm:pt modelId="{59D1D134-4E11-C14E-992A-B652F99C2630}" type="parTrans" cxnId="{3DE5ECEE-6B51-994B-833C-5A5E4692AB21}">
      <dgm:prSet/>
      <dgm:spPr/>
      <dgm:t>
        <a:bodyPr/>
        <a:lstStyle/>
        <a:p>
          <a:endParaRPr lang="en-US"/>
        </a:p>
      </dgm:t>
    </dgm:pt>
    <dgm:pt modelId="{E0785AD1-B25F-0E45-8BE3-C0037F7D57F7}" type="sibTrans" cxnId="{3DE5ECEE-6B51-994B-833C-5A5E4692AB21}">
      <dgm:prSet/>
      <dgm:spPr/>
      <dgm:t>
        <a:bodyPr/>
        <a:lstStyle/>
        <a:p>
          <a:endParaRPr lang="en-US"/>
        </a:p>
      </dgm:t>
    </dgm:pt>
    <dgm:pt modelId="{D446A3C4-D663-1A4A-BB7F-3F2C45641CBF}">
      <dgm:prSet phldrT="[Text]"/>
      <dgm:spPr/>
      <dgm:t>
        <a:bodyPr/>
        <a:lstStyle/>
        <a:p>
          <a:r>
            <a:rPr lang="en-US" dirty="0"/>
            <a:t>GI tract</a:t>
          </a:r>
        </a:p>
      </dgm:t>
    </dgm:pt>
    <dgm:pt modelId="{1A2DFEB1-C93F-9F44-90AF-9C1D55AC0F64}" type="parTrans" cxnId="{8D9B348E-B208-2E49-AD4D-08312E9F887F}">
      <dgm:prSet/>
      <dgm:spPr/>
      <dgm:t>
        <a:bodyPr/>
        <a:lstStyle/>
        <a:p>
          <a:endParaRPr lang="en-US"/>
        </a:p>
      </dgm:t>
    </dgm:pt>
    <dgm:pt modelId="{AEC0CD8E-894F-DE45-B927-3F4A11648A5A}" type="sibTrans" cxnId="{8D9B348E-B208-2E49-AD4D-08312E9F887F}">
      <dgm:prSet/>
      <dgm:spPr/>
      <dgm:t>
        <a:bodyPr/>
        <a:lstStyle/>
        <a:p>
          <a:endParaRPr lang="en-US"/>
        </a:p>
      </dgm:t>
    </dgm:pt>
    <dgm:pt modelId="{8BC8AA63-06CF-4C4F-B7E5-B243078A82EE}">
      <dgm:prSet phldrT="[Text]"/>
      <dgm:spPr/>
      <dgm:t>
        <a:bodyPr/>
        <a:lstStyle/>
        <a:p>
          <a:r>
            <a:rPr lang="en-US" dirty="0"/>
            <a:t>Skin</a:t>
          </a:r>
        </a:p>
      </dgm:t>
    </dgm:pt>
    <dgm:pt modelId="{0095AF6E-A232-F24A-9EC6-F8388521EB4B}" type="parTrans" cxnId="{076044D7-6BB2-D84C-91FF-2FE78CE37AFD}">
      <dgm:prSet/>
      <dgm:spPr/>
      <dgm:t>
        <a:bodyPr/>
        <a:lstStyle/>
        <a:p>
          <a:endParaRPr lang="en-US"/>
        </a:p>
      </dgm:t>
    </dgm:pt>
    <dgm:pt modelId="{CCE12EFF-9BBB-374C-A83E-77481B2BC4CF}" type="sibTrans" cxnId="{076044D7-6BB2-D84C-91FF-2FE78CE37AFD}">
      <dgm:prSet/>
      <dgm:spPr/>
      <dgm:t>
        <a:bodyPr/>
        <a:lstStyle/>
        <a:p>
          <a:endParaRPr lang="en-US"/>
        </a:p>
      </dgm:t>
    </dgm:pt>
    <dgm:pt modelId="{D8BC18A5-0834-E14D-9FCE-522C577D8030}">
      <dgm:prSet phldrT="[Text]"/>
      <dgm:spPr/>
      <dgm:t>
        <a:bodyPr/>
        <a:lstStyle/>
        <a:p>
          <a:r>
            <a:rPr lang="en-US" dirty="0"/>
            <a:t>Lungs</a:t>
          </a:r>
        </a:p>
      </dgm:t>
    </dgm:pt>
    <dgm:pt modelId="{E9AD286A-CBE2-E14E-8731-7F20BE2B4505}" type="parTrans" cxnId="{AF737B1B-46E4-C34D-8DEF-0B4E67C0E0F5}">
      <dgm:prSet/>
      <dgm:spPr/>
      <dgm:t>
        <a:bodyPr/>
        <a:lstStyle/>
        <a:p>
          <a:endParaRPr lang="en-US"/>
        </a:p>
      </dgm:t>
    </dgm:pt>
    <dgm:pt modelId="{28B7C9AB-BA09-7C42-9460-825AF92F8BD9}" type="sibTrans" cxnId="{AF737B1B-46E4-C34D-8DEF-0B4E67C0E0F5}">
      <dgm:prSet/>
      <dgm:spPr/>
      <dgm:t>
        <a:bodyPr/>
        <a:lstStyle/>
        <a:p>
          <a:endParaRPr lang="en-US"/>
        </a:p>
      </dgm:t>
    </dgm:pt>
    <dgm:pt modelId="{FCC03457-B5BA-4C4D-A8D6-6F74D49DE408}">
      <dgm:prSet phldrT="[Text]"/>
      <dgm:spPr/>
      <dgm:t>
        <a:bodyPr/>
        <a:lstStyle/>
        <a:p>
          <a:r>
            <a:rPr lang="en-US" dirty="0"/>
            <a:t>Eyes</a:t>
          </a:r>
        </a:p>
      </dgm:t>
    </dgm:pt>
    <dgm:pt modelId="{2067E831-C9E6-9246-820F-263F8FDA3E3A}" type="parTrans" cxnId="{241ED2E6-9177-894B-A6FE-46AEDB0D3B61}">
      <dgm:prSet/>
      <dgm:spPr/>
      <dgm:t>
        <a:bodyPr/>
        <a:lstStyle/>
        <a:p>
          <a:endParaRPr lang="en-US"/>
        </a:p>
      </dgm:t>
    </dgm:pt>
    <dgm:pt modelId="{E7472A34-8377-0A40-BFA6-5EC3ABA9E04E}" type="sibTrans" cxnId="{241ED2E6-9177-894B-A6FE-46AEDB0D3B61}">
      <dgm:prSet/>
      <dgm:spPr/>
      <dgm:t>
        <a:bodyPr/>
        <a:lstStyle/>
        <a:p>
          <a:endParaRPr lang="en-US"/>
        </a:p>
      </dgm:t>
    </dgm:pt>
    <dgm:pt modelId="{7E4E462C-B0E1-CE4A-9DE1-39489BA66E99}" type="pres">
      <dgm:prSet presAssocID="{2B13FCE0-CDC1-9C47-A9B8-2EAB1AD196A0}" presName="composite" presStyleCnt="0">
        <dgm:presLayoutVars>
          <dgm:chMax val="1"/>
          <dgm:dir/>
          <dgm:resizeHandles val="exact"/>
        </dgm:presLayoutVars>
      </dgm:prSet>
      <dgm:spPr/>
    </dgm:pt>
    <dgm:pt modelId="{836F9707-5AB4-CB4B-B771-FFD96186E808}" type="pres">
      <dgm:prSet presAssocID="{2B13FCE0-CDC1-9C47-A9B8-2EAB1AD196A0}" presName="radial" presStyleCnt="0">
        <dgm:presLayoutVars>
          <dgm:animLvl val="ctr"/>
        </dgm:presLayoutVars>
      </dgm:prSet>
      <dgm:spPr/>
    </dgm:pt>
    <dgm:pt modelId="{A86FA407-2873-BB4D-A314-23FFEED147F1}" type="pres">
      <dgm:prSet presAssocID="{12662081-DC7E-244A-9796-3AC1E92EEB37}" presName="centerShape" presStyleLbl="vennNode1" presStyleIdx="0" presStyleCnt="5"/>
      <dgm:spPr/>
    </dgm:pt>
    <dgm:pt modelId="{3C1B1EEB-D4DF-5940-8842-66A4B28C2A11}" type="pres">
      <dgm:prSet presAssocID="{D446A3C4-D663-1A4A-BB7F-3F2C45641CBF}" presName="node" presStyleLbl="vennNode1" presStyleIdx="1" presStyleCnt="5">
        <dgm:presLayoutVars>
          <dgm:bulletEnabled val="1"/>
        </dgm:presLayoutVars>
      </dgm:prSet>
      <dgm:spPr/>
    </dgm:pt>
    <dgm:pt modelId="{7EAA018A-FCF0-3F44-AA9D-04C7B271B483}" type="pres">
      <dgm:prSet presAssocID="{8BC8AA63-06CF-4C4F-B7E5-B243078A82EE}" presName="node" presStyleLbl="vennNode1" presStyleIdx="2" presStyleCnt="5">
        <dgm:presLayoutVars>
          <dgm:bulletEnabled val="1"/>
        </dgm:presLayoutVars>
      </dgm:prSet>
      <dgm:spPr/>
    </dgm:pt>
    <dgm:pt modelId="{538A9559-DE19-6340-B16F-746245CADBC0}" type="pres">
      <dgm:prSet presAssocID="{D8BC18A5-0834-E14D-9FCE-522C577D8030}" presName="node" presStyleLbl="vennNode1" presStyleIdx="3" presStyleCnt="5">
        <dgm:presLayoutVars>
          <dgm:bulletEnabled val="1"/>
        </dgm:presLayoutVars>
      </dgm:prSet>
      <dgm:spPr/>
    </dgm:pt>
    <dgm:pt modelId="{F6D90D54-B37F-6940-AEE6-831F72E4B83F}" type="pres">
      <dgm:prSet presAssocID="{FCC03457-B5BA-4C4D-A8D6-6F74D49DE408}" presName="node" presStyleLbl="vennNode1" presStyleIdx="4" presStyleCnt="5">
        <dgm:presLayoutVars>
          <dgm:bulletEnabled val="1"/>
        </dgm:presLayoutVars>
      </dgm:prSet>
      <dgm:spPr/>
    </dgm:pt>
  </dgm:ptLst>
  <dgm:cxnLst>
    <dgm:cxn modelId="{AF737B1B-46E4-C34D-8DEF-0B4E67C0E0F5}" srcId="{12662081-DC7E-244A-9796-3AC1E92EEB37}" destId="{D8BC18A5-0834-E14D-9FCE-522C577D8030}" srcOrd="2" destOrd="0" parTransId="{E9AD286A-CBE2-E14E-8731-7F20BE2B4505}" sibTransId="{28B7C9AB-BA09-7C42-9460-825AF92F8BD9}"/>
    <dgm:cxn modelId="{A99A3F2E-90C8-F74C-99A6-F1CC3598B0B4}" type="presOf" srcId="{12662081-DC7E-244A-9796-3AC1E92EEB37}" destId="{A86FA407-2873-BB4D-A314-23FFEED147F1}" srcOrd="0" destOrd="0" presId="urn:microsoft.com/office/officeart/2005/8/layout/radial3"/>
    <dgm:cxn modelId="{897E424B-8438-B241-9499-E8B0F9F013A5}" type="presOf" srcId="{FCC03457-B5BA-4C4D-A8D6-6F74D49DE408}" destId="{F6D90D54-B37F-6940-AEE6-831F72E4B83F}" srcOrd="0" destOrd="0" presId="urn:microsoft.com/office/officeart/2005/8/layout/radial3"/>
    <dgm:cxn modelId="{904B8D52-AFF2-B54A-AA9E-79DA0C7B30AC}" type="presOf" srcId="{8BC8AA63-06CF-4C4F-B7E5-B243078A82EE}" destId="{7EAA018A-FCF0-3F44-AA9D-04C7B271B483}" srcOrd="0" destOrd="0" presId="urn:microsoft.com/office/officeart/2005/8/layout/radial3"/>
    <dgm:cxn modelId="{8D9B348E-B208-2E49-AD4D-08312E9F887F}" srcId="{12662081-DC7E-244A-9796-3AC1E92EEB37}" destId="{D446A3C4-D663-1A4A-BB7F-3F2C45641CBF}" srcOrd="0" destOrd="0" parTransId="{1A2DFEB1-C93F-9F44-90AF-9C1D55AC0F64}" sibTransId="{AEC0CD8E-894F-DE45-B927-3F4A11648A5A}"/>
    <dgm:cxn modelId="{C3069894-8995-924B-8E37-D2F0F0773496}" type="presOf" srcId="{D446A3C4-D663-1A4A-BB7F-3F2C45641CBF}" destId="{3C1B1EEB-D4DF-5940-8842-66A4B28C2A11}" srcOrd="0" destOrd="0" presId="urn:microsoft.com/office/officeart/2005/8/layout/radial3"/>
    <dgm:cxn modelId="{F45986A2-47E7-A14A-BC25-36C6BE08A829}" type="presOf" srcId="{D8BC18A5-0834-E14D-9FCE-522C577D8030}" destId="{538A9559-DE19-6340-B16F-746245CADBC0}" srcOrd="0" destOrd="0" presId="urn:microsoft.com/office/officeart/2005/8/layout/radial3"/>
    <dgm:cxn modelId="{D96149D3-A8CF-6B43-BC2D-02705A781B63}" type="presOf" srcId="{2B13FCE0-CDC1-9C47-A9B8-2EAB1AD196A0}" destId="{7E4E462C-B0E1-CE4A-9DE1-39489BA66E99}" srcOrd="0" destOrd="0" presId="urn:microsoft.com/office/officeart/2005/8/layout/radial3"/>
    <dgm:cxn modelId="{076044D7-6BB2-D84C-91FF-2FE78CE37AFD}" srcId="{12662081-DC7E-244A-9796-3AC1E92EEB37}" destId="{8BC8AA63-06CF-4C4F-B7E5-B243078A82EE}" srcOrd="1" destOrd="0" parTransId="{0095AF6E-A232-F24A-9EC6-F8388521EB4B}" sibTransId="{CCE12EFF-9BBB-374C-A83E-77481B2BC4CF}"/>
    <dgm:cxn modelId="{241ED2E6-9177-894B-A6FE-46AEDB0D3B61}" srcId="{12662081-DC7E-244A-9796-3AC1E92EEB37}" destId="{FCC03457-B5BA-4C4D-A8D6-6F74D49DE408}" srcOrd="3" destOrd="0" parTransId="{2067E831-C9E6-9246-820F-263F8FDA3E3A}" sibTransId="{E7472A34-8377-0A40-BFA6-5EC3ABA9E04E}"/>
    <dgm:cxn modelId="{3DE5ECEE-6B51-994B-833C-5A5E4692AB21}" srcId="{2B13FCE0-CDC1-9C47-A9B8-2EAB1AD196A0}" destId="{12662081-DC7E-244A-9796-3AC1E92EEB37}" srcOrd="0" destOrd="0" parTransId="{59D1D134-4E11-C14E-992A-B652F99C2630}" sibTransId="{E0785AD1-B25F-0E45-8BE3-C0037F7D57F7}"/>
    <dgm:cxn modelId="{B21B593C-E69E-F245-ABCA-9ADF2527A1EE}" type="presParOf" srcId="{7E4E462C-B0E1-CE4A-9DE1-39489BA66E99}" destId="{836F9707-5AB4-CB4B-B771-FFD96186E808}" srcOrd="0" destOrd="0" presId="urn:microsoft.com/office/officeart/2005/8/layout/radial3"/>
    <dgm:cxn modelId="{887C8F36-6961-584E-964A-85F2D2CD1CAA}" type="presParOf" srcId="{836F9707-5AB4-CB4B-B771-FFD96186E808}" destId="{A86FA407-2873-BB4D-A314-23FFEED147F1}" srcOrd="0" destOrd="0" presId="urn:microsoft.com/office/officeart/2005/8/layout/radial3"/>
    <dgm:cxn modelId="{964541E5-6544-AF4B-9405-D51389314CB5}" type="presParOf" srcId="{836F9707-5AB4-CB4B-B771-FFD96186E808}" destId="{3C1B1EEB-D4DF-5940-8842-66A4B28C2A11}" srcOrd="1" destOrd="0" presId="urn:microsoft.com/office/officeart/2005/8/layout/radial3"/>
    <dgm:cxn modelId="{562CEAC2-A359-E94C-86CA-02D9558C6EA9}" type="presParOf" srcId="{836F9707-5AB4-CB4B-B771-FFD96186E808}" destId="{7EAA018A-FCF0-3F44-AA9D-04C7B271B483}" srcOrd="2" destOrd="0" presId="urn:microsoft.com/office/officeart/2005/8/layout/radial3"/>
    <dgm:cxn modelId="{6384E79F-F63D-0A43-A73D-C39DE77178F5}" type="presParOf" srcId="{836F9707-5AB4-CB4B-B771-FFD96186E808}" destId="{538A9559-DE19-6340-B16F-746245CADBC0}" srcOrd="3" destOrd="0" presId="urn:microsoft.com/office/officeart/2005/8/layout/radial3"/>
    <dgm:cxn modelId="{06EFEF61-58B6-7F40-A004-EC31CFA5940A}" type="presParOf" srcId="{836F9707-5AB4-CB4B-B771-FFD96186E808}" destId="{F6D90D54-B37F-6940-AEE6-831F72E4B83F}"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3FCE0-CDC1-9C47-A9B8-2EAB1AD196A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12662081-DC7E-244A-9796-3AC1E92EEB37}">
      <dgm:prSet phldrT="[Text]"/>
      <dgm:spPr/>
      <dgm:t>
        <a:bodyPr/>
        <a:lstStyle/>
        <a:p>
          <a:r>
            <a:rPr lang="en-US" dirty="0"/>
            <a:t>Absorption organs </a:t>
          </a:r>
        </a:p>
      </dgm:t>
    </dgm:pt>
    <dgm:pt modelId="{59D1D134-4E11-C14E-992A-B652F99C2630}" type="parTrans" cxnId="{3DE5ECEE-6B51-994B-833C-5A5E4692AB21}">
      <dgm:prSet/>
      <dgm:spPr/>
      <dgm:t>
        <a:bodyPr/>
        <a:lstStyle/>
        <a:p>
          <a:endParaRPr lang="en-US"/>
        </a:p>
      </dgm:t>
    </dgm:pt>
    <dgm:pt modelId="{E0785AD1-B25F-0E45-8BE3-C0037F7D57F7}" type="sibTrans" cxnId="{3DE5ECEE-6B51-994B-833C-5A5E4692AB21}">
      <dgm:prSet/>
      <dgm:spPr/>
      <dgm:t>
        <a:bodyPr/>
        <a:lstStyle/>
        <a:p>
          <a:endParaRPr lang="en-US"/>
        </a:p>
      </dgm:t>
    </dgm:pt>
    <dgm:pt modelId="{D446A3C4-D663-1A4A-BB7F-3F2C45641CBF}">
      <dgm:prSet phldrT="[Text]"/>
      <dgm:spPr/>
      <dgm:t>
        <a:bodyPr/>
        <a:lstStyle/>
        <a:p>
          <a:r>
            <a:rPr lang="en-US" dirty="0"/>
            <a:t>GI tract</a:t>
          </a:r>
        </a:p>
      </dgm:t>
    </dgm:pt>
    <dgm:pt modelId="{1A2DFEB1-C93F-9F44-90AF-9C1D55AC0F64}" type="parTrans" cxnId="{8D9B348E-B208-2E49-AD4D-08312E9F887F}">
      <dgm:prSet/>
      <dgm:spPr/>
      <dgm:t>
        <a:bodyPr/>
        <a:lstStyle/>
        <a:p>
          <a:endParaRPr lang="en-US"/>
        </a:p>
      </dgm:t>
    </dgm:pt>
    <dgm:pt modelId="{AEC0CD8E-894F-DE45-B927-3F4A11648A5A}" type="sibTrans" cxnId="{8D9B348E-B208-2E49-AD4D-08312E9F887F}">
      <dgm:prSet/>
      <dgm:spPr/>
      <dgm:t>
        <a:bodyPr/>
        <a:lstStyle/>
        <a:p>
          <a:endParaRPr lang="en-US"/>
        </a:p>
      </dgm:t>
    </dgm:pt>
    <dgm:pt modelId="{8BC8AA63-06CF-4C4F-B7E5-B243078A82EE}">
      <dgm:prSet phldrT="[Text]"/>
      <dgm:spPr/>
      <dgm:t>
        <a:bodyPr/>
        <a:lstStyle/>
        <a:p>
          <a:r>
            <a:rPr lang="en-US" dirty="0"/>
            <a:t>Skin</a:t>
          </a:r>
        </a:p>
      </dgm:t>
    </dgm:pt>
    <dgm:pt modelId="{0095AF6E-A232-F24A-9EC6-F8388521EB4B}" type="parTrans" cxnId="{076044D7-6BB2-D84C-91FF-2FE78CE37AFD}">
      <dgm:prSet/>
      <dgm:spPr/>
      <dgm:t>
        <a:bodyPr/>
        <a:lstStyle/>
        <a:p>
          <a:endParaRPr lang="en-US"/>
        </a:p>
      </dgm:t>
    </dgm:pt>
    <dgm:pt modelId="{CCE12EFF-9BBB-374C-A83E-77481B2BC4CF}" type="sibTrans" cxnId="{076044D7-6BB2-D84C-91FF-2FE78CE37AFD}">
      <dgm:prSet/>
      <dgm:spPr/>
      <dgm:t>
        <a:bodyPr/>
        <a:lstStyle/>
        <a:p>
          <a:endParaRPr lang="en-US"/>
        </a:p>
      </dgm:t>
    </dgm:pt>
    <dgm:pt modelId="{D8BC18A5-0834-E14D-9FCE-522C577D8030}">
      <dgm:prSet phldrT="[Text]"/>
      <dgm:spPr/>
      <dgm:t>
        <a:bodyPr/>
        <a:lstStyle/>
        <a:p>
          <a:r>
            <a:rPr lang="en-US" dirty="0"/>
            <a:t>Lungs</a:t>
          </a:r>
        </a:p>
      </dgm:t>
    </dgm:pt>
    <dgm:pt modelId="{E9AD286A-CBE2-E14E-8731-7F20BE2B4505}" type="parTrans" cxnId="{AF737B1B-46E4-C34D-8DEF-0B4E67C0E0F5}">
      <dgm:prSet/>
      <dgm:spPr/>
      <dgm:t>
        <a:bodyPr/>
        <a:lstStyle/>
        <a:p>
          <a:endParaRPr lang="en-US"/>
        </a:p>
      </dgm:t>
    </dgm:pt>
    <dgm:pt modelId="{28B7C9AB-BA09-7C42-9460-825AF92F8BD9}" type="sibTrans" cxnId="{AF737B1B-46E4-C34D-8DEF-0B4E67C0E0F5}">
      <dgm:prSet/>
      <dgm:spPr/>
      <dgm:t>
        <a:bodyPr/>
        <a:lstStyle/>
        <a:p>
          <a:endParaRPr lang="en-US"/>
        </a:p>
      </dgm:t>
    </dgm:pt>
    <dgm:pt modelId="{FCC03457-B5BA-4C4D-A8D6-6F74D49DE408}">
      <dgm:prSet phldrT="[Text]"/>
      <dgm:spPr/>
      <dgm:t>
        <a:bodyPr/>
        <a:lstStyle/>
        <a:p>
          <a:r>
            <a:rPr lang="en-US" dirty="0"/>
            <a:t>Eyes</a:t>
          </a:r>
        </a:p>
      </dgm:t>
    </dgm:pt>
    <dgm:pt modelId="{2067E831-C9E6-9246-820F-263F8FDA3E3A}" type="parTrans" cxnId="{241ED2E6-9177-894B-A6FE-46AEDB0D3B61}">
      <dgm:prSet/>
      <dgm:spPr/>
      <dgm:t>
        <a:bodyPr/>
        <a:lstStyle/>
        <a:p>
          <a:endParaRPr lang="en-US"/>
        </a:p>
      </dgm:t>
    </dgm:pt>
    <dgm:pt modelId="{E7472A34-8377-0A40-BFA6-5EC3ABA9E04E}" type="sibTrans" cxnId="{241ED2E6-9177-894B-A6FE-46AEDB0D3B61}">
      <dgm:prSet/>
      <dgm:spPr/>
      <dgm:t>
        <a:bodyPr/>
        <a:lstStyle/>
        <a:p>
          <a:endParaRPr lang="en-US"/>
        </a:p>
      </dgm:t>
    </dgm:pt>
    <dgm:pt modelId="{7E4E462C-B0E1-CE4A-9DE1-39489BA66E99}" type="pres">
      <dgm:prSet presAssocID="{2B13FCE0-CDC1-9C47-A9B8-2EAB1AD196A0}" presName="composite" presStyleCnt="0">
        <dgm:presLayoutVars>
          <dgm:chMax val="1"/>
          <dgm:dir/>
          <dgm:resizeHandles val="exact"/>
        </dgm:presLayoutVars>
      </dgm:prSet>
      <dgm:spPr/>
    </dgm:pt>
    <dgm:pt modelId="{836F9707-5AB4-CB4B-B771-FFD96186E808}" type="pres">
      <dgm:prSet presAssocID="{2B13FCE0-CDC1-9C47-A9B8-2EAB1AD196A0}" presName="radial" presStyleCnt="0">
        <dgm:presLayoutVars>
          <dgm:animLvl val="ctr"/>
        </dgm:presLayoutVars>
      </dgm:prSet>
      <dgm:spPr/>
    </dgm:pt>
    <dgm:pt modelId="{A86FA407-2873-BB4D-A314-23FFEED147F1}" type="pres">
      <dgm:prSet presAssocID="{12662081-DC7E-244A-9796-3AC1E92EEB37}" presName="centerShape" presStyleLbl="vennNode1" presStyleIdx="0" presStyleCnt="5"/>
      <dgm:spPr/>
    </dgm:pt>
    <dgm:pt modelId="{3C1B1EEB-D4DF-5940-8842-66A4B28C2A11}" type="pres">
      <dgm:prSet presAssocID="{D446A3C4-D663-1A4A-BB7F-3F2C45641CBF}" presName="node" presStyleLbl="vennNode1" presStyleIdx="1" presStyleCnt="5">
        <dgm:presLayoutVars>
          <dgm:bulletEnabled val="1"/>
        </dgm:presLayoutVars>
      </dgm:prSet>
      <dgm:spPr/>
    </dgm:pt>
    <dgm:pt modelId="{7EAA018A-FCF0-3F44-AA9D-04C7B271B483}" type="pres">
      <dgm:prSet presAssocID="{8BC8AA63-06CF-4C4F-B7E5-B243078A82EE}" presName="node" presStyleLbl="vennNode1" presStyleIdx="2" presStyleCnt="5">
        <dgm:presLayoutVars>
          <dgm:bulletEnabled val="1"/>
        </dgm:presLayoutVars>
      </dgm:prSet>
      <dgm:spPr/>
    </dgm:pt>
    <dgm:pt modelId="{538A9559-DE19-6340-B16F-746245CADBC0}" type="pres">
      <dgm:prSet presAssocID="{D8BC18A5-0834-E14D-9FCE-522C577D8030}" presName="node" presStyleLbl="vennNode1" presStyleIdx="3" presStyleCnt="5">
        <dgm:presLayoutVars>
          <dgm:bulletEnabled val="1"/>
        </dgm:presLayoutVars>
      </dgm:prSet>
      <dgm:spPr/>
    </dgm:pt>
    <dgm:pt modelId="{F6D90D54-B37F-6940-AEE6-831F72E4B83F}" type="pres">
      <dgm:prSet presAssocID="{FCC03457-B5BA-4C4D-A8D6-6F74D49DE408}" presName="node" presStyleLbl="vennNode1" presStyleIdx="4" presStyleCnt="5">
        <dgm:presLayoutVars>
          <dgm:bulletEnabled val="1"/>
        </dgm:presLayoutVars>
      </dgm:prSet>
      <dgm:spPr/>
    </dgm:pt>
  </dgm:ptLst>
  <dgm:cxnLst>
    <dgm:cxn modelId="{AF737B1B-46E4-C34D-8DEF-0B4E67C0E0F5}" srcId="{12662081-DC7E-244A-9796-3AC1E92EEB37}" destId="{D8BC18A5-0834-E14D-9FCE-522C577D8030}" srcOrd="2" destOrd="0" parTransId="{E9AD286A-CBE2-E14E-8731-7F20BE2B4505}" sibTransId="{28B7C9AB-BA09-7C42-9460-825AF92F8BD9}"/>
    <dgm:cxn modelId="{5D89EC68-7738-7F45-B158-C0B973067949}" type="presOf" srcId="{12662081-DC7E-244A-9796-3AC1E92EEB37}" destId="{A86FA407-2873-BB4D-A314-23FFEED147F1}" srcOrd="0" destOrd="0" presId="urn:microsoft.com/office/officeart/2005/8/layout/radial3"/>
    <dgm:cxn modelId="{CD4E6B4B-FB1E-EC43-B8E1-3F6B9903B2AA}" type="presOf" srcId="{D8BC18A5-0834-E14D-9FCE-522C577D8030}" destId="{538A9559-DE19-6340-B16F-746245CADBC0}" srcOrd="0" destOrd="0" presId="urn:microsoft.com/office/officeart/2005/8/layout/radial3"/>
    <dgm:cxn modelId="{8D9B348E-B208-2E49-AD4D-08312E9F887F}" srcId="{12662081-DC7E-244A-9796-3AC1E92EEB37}" destId="{D446A3C4-D663-1A4A-BB7F-3F2C45641CBF}" srcOrd="0" destOrd="0" parTransId="{1A2DFEB1-C93F-9F44-90AF-9C1D55AC0F64}" sibTransId="{AEC0CD8E-894F-DE45-B927-3F4A11648A5A}"/>
    <dgm:cxn modelId="{6BCE4BC1-7622-9849-8826-4341EF822E48}" type="presOf" srcId="{FCC03457-B5BA-4C4D-A8D6-6F74D49DE408}" destId="{F6D90D54-B37F-6940-AEE6-831F72E4B83F}" srcOrd="0" destOrd="0" presId="urn:microsoft.com/office/officeart/2005/8/layout/radial3"/>
    <dgm:cxn modelId="{076044D7-6BB2-D84C-91FF-2FE78CE37AFD}" srcId="{12662081-DC7E-244A-9796-3AC1E92EEB37}" destId="{8BC8AA63-06CF-4C4F-B7E5-B243078A82EE}" srcOrd="1" destOrd="0" parTransId="{0095AF6E-A232-F24A-9EC6-F8388521EB4B}" sibTransId="{CCE12EFF-9BBB-374C-A83E-77481B2BC4CF}"/>
    <dgm:cxn modelId="{576D0EDA-A957-CD4D-A9D5-477D43504736}" type="presOf" srcId="{2B13FCE0-CDC1-9C47-A9B8-2EAB1AD196A0}" destId="{7E4E462C-B0E1-CE4A-9DE1-39489BA66E99}" srcOrd="0" destOrd="0" presId="urn:microsoft.com/office/officeart/2005/8/layout/radial3"/>
    <dgm:cxn modelId="{241ED2E6-9177-894B-A6FE-46AEDB0D3B61}" srcId="{12662081-DC7E-244A-9796-3AC1E92EEB37}" destId="{FCC03457-B5BA-4C4D-A8D6-6F74D49DE408}" srcOrd="3" destOrd="0" parTransId="{2067E831-C9E6-9246-820F-263F8FDA3E3A}" sibTransId="{E7472A34-8377-0A40-BFA6-5EC3ABA9E04E}"/>
    <dgm:cxn modelId="{10DF31EB-A14C-1B47-99B2-B94D641DE685}" type="presOf" srcId="{8BC8AA63-06CF-4C4F-B7E5-B243078A82EE}" destId="{7EAA018A-FCF0-3F44-AA9D-04C7B271B483}" srcOrd="0" destOrd="0" presId="urn:microsoft.com/office/officeart/2005/8/layout/radial3"/>
    <dgm:cxn modelId="{3DE5ECEE-6B51-994B-833C-5A5E4692AB21}" srcId="{2B13FCE0-CDC1-9C47-A9B8-2EAB1AD196A0}" destId="{12662081-DC7E-244A-9796-3AC1E92EEB37}" srcOrd="0" destOrd="0" parTransId="{59D1D134-4E11-C14E-992A-B652F99C2630}" sibTransId="{E0785AD1-B25F-0E45-8BE3-C0037F7D57F7}"/>
    <dgm:cxn modelId="{6AFA9EFA-C3AE-9B4C-AA13-1A232A1D30D0}" type="presOf" srcId="{D446A3C4-D663-1A4A-BB7F-3F2C45641CBF}" destId="{3C1B1EEB-D4DF-5940-8842-66A4B28C2A11}" srcOrd="0" destOrd="0" presId="urn:microsoft.com/office/officeart/2005/8/layout/radial3"/>
    <dgm:cxn modelId="{981C90F5-AD9E-BD46-BC52-A2BC53033464}" type="presParOf" srcId="{7E4E462C-B0E1-CE4A-9DE1-39489BA66E99}" destId="{836F9707-5AB4-CB4B-B771-FFD96186E808}" srcOrd="0" destOrd="0" presId="urn:microsoft.com/office/officeart/2005/8/layout/radial3"/>
    <dgm:cxn modelId="{E8D3FAB9-8FFA-B04E-A410-66495B40E619}" type="presParOf" srcId="{836F9707-5AB4-CB4B-B771-FFD96186E808}" destId="{A86FA407-2873-BB4D-A314-23FFEED147F1}" srcOrd="0" destOrd="0" presId="urn:microsoft.com/office/officeart/2005/8/layout/radial3"/>
    <dgm:cxn modelId="{B27AEC3B-3C16-6B42-9981-E72B31330D89}" type="presParOf" srcId="{836F9707-5AB4-CB4B-B771-FFD96186E808}" destId="{3C1B1EEB-D4DF-5940-8842-66A4B28C2A11}" srcOrd="1" destOrd="0" presId="urn:microsoft.com/office/officeart/2005/8/layout/radial3"/>
    <dgm:cxn modelId="{AD984A89-55FB-524F-9A1C-3175CCA4C860}" type="presParOf" srcId="{836F9707-5AB4-CB4B-B771-FFD96186E808}" destId="{7EAA018A-FCF0-3F44-AA9D-04C7B271B483}" srcOrd="2" destOrd="0" presId="urn:microsoft.com/office/officeart/2005/8/layout/radial3"/>
    <dgm:cxn modelId="{E3B2BCC2-0674-3646-BDF1-04A5B532ECB5}" type="presParOf" srcId="{836F9707-5AB4-CB4B-B771-FFD96186E808}" destId="{538A9559-DE19-6340-B16F-746245CADBC0}" srcOrd="3" destOrd="0" presId="urn:microsoft.com/office/officeart/2005/8/layout/radial3"/>
    <dgm:cxn modelId="{16790939-4688-5047-A2C0-50EEB3CAC50B}" type="presParOf" srcId="{836F9707-5AB4-CB4B-B771-FFD96186E808}" destId="{F6D90D54-B37F-6940-AEE6-831F72E4B83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FA407-2873-BB4D-A314-23FFEED147F1}">
      <dsp:nvSpPr>
        <dsp:cNvPr id="0" name=""/>
        <dsp:cNvSpPr/>
      </dsp:nvSpPr>
      <dsp:spPr>
        <a:xfrm>
          <a:off x="2859552" y="1007733"/>
          <a:ext cx="2510495" cy="251049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Absorption organs </a:t>
          </a:r>
        </a:p>
      </dsp:txBody>
      <dsp:txXfrm>
        <a:off x="3227205" y="1375386"/>
        <a:ext cx="1775189" cy="1775189"/>
      </dsp:txXfrm>
    </dsp:sp>
    <dsp:sp modelId="{3C1B1EEB-D4DF-5940-8842-66A4B28C2A11}">
      <dsp:nvSpPr>
        <dsp:cNvPr id="0" name=""/>
        <dsp:cNvSpPr/>
      </dsp:nvSpPr>
      <dsp:spPr>
        <a:xfrm>
          <a:off x="3487176" y="448"/>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GI tract</a:t>
          </a:r>
        </a:p>
      </dsp:txBody>
      <dsp:txXfrm>
        <a:off x="3671003" y="184275"/>
        <a:ext cx="887593" cy="887593"/>
      </dsp:txXfrm>
    </dsp:sp>
    <dsp:sp modelId="{7EAA018A-FCF0-3F44-AA9D-04C7B271B483}">
      <dsp:nvSpPr>
        <dsp:cNvPr id="0" name=""/>
        <dsp:cNvSpPr/>
      </dsp:nvSpPr>
      <dsp:spPr>
        <a:xfrm>
          <a:off x="5122085" y="1635357"/>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Skin</a:t>
          </a:r>
        </a:p>
      </dsp:txBody>
      <dsp:txXfrm>
        <a:off x="5305912" y="1819184"/>
        <a:ext cx="887593" cy="887593"/>
      </dsp:txXfrm>
    </dsp:sp>
    <dsp:sp modelId="{538A9559-DE19-6340-B16F-746245CADBC0}">
      <dsp:nvSpPr>
        <dsp:cNvPr id="0" name=""/>
        <dsp:cNvSpPr/>
      </dsp:nvSpPr>
      <dsp:spPr>
        <a:xfrm>
          <a:off x="3487176" y="3270267"/>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Lungs</a:t>
          </a:r>
        </a:p>
      </dsp:txBody>
      <dsp:txXfrm>
        <a:off x="3671003" y="3454094"/>
        <a:ext cx="887593" cy="887593"/>
      </dsp:txXfrm>
    </dsp:sp>
    <dsp:sp modelId="{F6D90D54-B37F-6940-AEE6-831F72E4B83F}">
      <dsp:nvSpPr>
        <dsp:cNvPr id="0" name=""/>
        <dsp:cNvSpPr/>
      </dsp:nvSpPr>
      <dsp:spPr>
        <a:xfrm>
          <a:off x="1852266" y="1635357"/>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Eyes</a:t>
          </a:r>
        </a:p>
      </dsp:txBody>
      <dsp:txXfrm>
        <a:off x="2036093" y="1819184"/>
        <a:ext cx="887593" cy="887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FA407-2873-BB4D-A314-23FFEED147F1}">
      <dsp:nvSpPr>
        <dsp:cNvPr id="0" name=""/>
        <dsp:cNvSpPr/>
      </dsp:nvSpPr>
      <dsp:spPr>
        <a:xfrm>
          <a:off x="2859552" y="1007733"/>
          <a:ext cx="2510495" cy="251049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Absorption organs </a:t>
          </a:r>
        </a:p>
      </dsp:txBody>
      <dsp:txXfrm>
        <a:off x="3227205" y="1375386"/>
        <a:ext cx="1775189" cy="1775189"/>
      </dsp:txXfrm>
    </dsp:sp>
    <dsp:sp modelId="{3C1B1EEB-D4DF-5940-8842-66A4B28C2A11}">
      <dsp:nvSpPr>
        <dsp:cNvPr id="0" name=""/>
        <dsp:cNvSpPr/>
      </dsp:nvSpPr>
      <dsp:spPr>
        <a:xfrm>
          <a:off x="3487176" y="448"/>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GI tract</a:t>
          </a:r>
        </a:p>
      </dsp:txBody>
      <dsp:txXfrm>
        <a:off x="3671003" y="184275"/>
        <a:ext cx="887593" cy="887593"/>
      </dsp:txXfrm>
    </dsp:sp>
    <dsp:sp modelId="{7EAA018A-FCF0-3F44-AA9D-04C7B271B483}">
      <dsp:nvSpPr>
        <dsp:cNvPr id="0" name=""/>
        <dsp:cNvSpPr/>
      </dsp:nvSpPr>
      <dsp:spPr>
        <a:xfrm>
          <a:off x="5122085" y="1635357"/>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Skin</a:t>
          </a:r>
        </a:p>
      </dsp:txBody>
      <dsp:txXfrm>
        <a:off x="5305912" y="1819184"/>
        <a:ext cx="887593" cy="887593"/>
      </dsp:txXfrm>
    </dsp:sp>
    <dsp:sp modelId="{538A9559-DE19-6340-B16F-746245CADBC0}">
      <dsp:nvSpPr>
        <dsp:cNvPr id="0" name=""/>
        <dsp:cNvSpPr/>
      </dsp:nvSpPr>
      <dsp:spPr>
        <a:xfrm>
          <a:off x="3487176" y="3270267"/>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Lungs</a:t>
          </a:r>
        </a:p>
      </dsp:txBody>
      <dsp:txXfrm>
        <a:off x="3671003" y="3454094"/>
        <a:ext cx="887593" cy="887593"/>
      </dsp:txXfrm>
    </dsp:sp>
    <dsp:sp modelId="{F6D90D54-B37F-6940-AEE6-831F72E4B83F}">
      <dsp:nvSpPr>
        <dsp:cNvPr id="0" name=""/>
        <dsp:cNvSpPr/>
      </dsp:nvSpPr>
      <dsp:spPr>
        <a:xfrm>
          <a:off x="1852266" y="1635357"/>
          <a:ext cx="1255247" cy="1255247"/>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Eyes</a:t>
          </a:r>
        </a:p>
      </dsp:txBody>
      <dsp:txXfrm>
        <a:off x="2036093" y="1819184"/>
        <a:ext cx="887593" cy="88759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39AC4-0683-E74C-8507-D83983C6AC2E}" type="datetimeFigureOut">
              <a:rPr lang="en-US" smtClean="0"/>
              <a:t>4/22/2019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B5899-F4AB-F941-82F3-609E434F821E}" type="slidenum">
              <a:rPr lang="en-US" smtClean="0"/>
              <a:t>‹#›</a:t>
            </a:fld>
            <a:endParaRPr lang="en-US"/>
          </a:p>
        </p:txBody>
      </p:sp>
    </p:spTree>
    <p:extLst>
      <p:ext uri="{BB962C8B-B14F-4D97-AF65-F5344CB8AC3E}">
        <p14:creationId xmlns:p14="http://schemas.microsoft.com/office/powerpoint/2010/main" val="183780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17/18, 36</a:t>
            </a:r>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dirty="0"/>
          </a:p>
        </p:txBody>
      </p:sp>
    </p:spTree>
    <p:extLst>
      <p:ext uri="{BB962C8B-B14F-4D97-AF65-F5344CB8AC3E}">
        <p14:creationId xmlns:p14="http://schemas.microsoft.com/office/powerpoint/2010/main" val="12154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Quart = 0.946 lit</a:t>
            </a:r>
            <a:endParaRPr lang="en-IN" dirty="0"/>
          </a:p>
        </p:txBody>
      </p:sp>
      <p:sp>
        <p:nvSpPr>
          <p:cNvPr id="4" name="Slide Number Placeholder 3"/>
          <p:cNvSpPr>
            <a:spLocks noGrp="1"/>
          </p:cNvSpPr>
          <p:nvPr>
            <p:ph type="sldNum" sz="quarter" idx="10"/>
          </p:nvPr>
        </p:nvSpPr>
        <p:spPr/>
        <p:txBody>
          <a:bodyPr/>
          <a:lstStyle/>
          <a:p>
            <a:fld id="{0B5B5899-F4AB-F941-82F3-609E434F821E}" type="slidenum">
              <a:rPr lang="en-US" smtClean="0"/>
              <a:t>13</a:t>
            </a:fld>
            <a:endParaRPr lang="en-US"/>
          </a:p>
        </p:txBody>
      </p:sp>
    </p:spTree>
    <p:extLst>
      <p:ext uri="{BB962C8B-B14F-4D97-AF65-F5344CB8AC3E}">
        <p14:creationId xmlns:p14="http://schemas.microsoft.com/office/powerpoint/2010/main" val="268619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Quart = 0.946 lit</a:t>
            </a:r>
            <a:endParaRPr lang="en-IN" dirty="0"/>
          </a:p>
        </p:txBody>
      </p:sp>
      <p:sp>
        <p:nvSpPr>
          <p:cNvPr id="4" name="Slide Number Placeholder 3"/>
          <p:cNvSpPr>
            <a:spLocks noGrp="1"/>
          </p:cNvSpPr>
          <p:nvPr>
            <p:ph type="sldNum" sz="quarter" idx="10"/>
          </p:nvPr>
        </p:nvSpPr>
        <p:spPr/>
        <p:txBody>
          <a:bodyPr/>
          <a:lstStyle/>
          <a:p>
            <a:fld id="{0B5B5899-F4AB-F941-82F3-609E434F821E}" type="slidenum">
              <a:rPr lang="en-US" smtClean="0"/>
              <a:t>14</a:t>
            </a:fld>
            <a:endParaRPr lang="en-US"/>
          </a:p>
        </p:txBody>
      </p:sp>
    </p:spTree>
    <p:extLst>
      <p:ext uri="{BB962C8B-B14F-4D97-AF65-F5344CB8AC3E}">
        <p14:creationId xmlns:p14="http://schemas.microsoft.com/office/powerpoint/2010/main" val="3629957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848749B-3B1A-1C4F-8E3F-D357CE2E2FD7}" type="slidenum">
              <a:rPr lang="en-US" altLang="en-US" sz="1200">
                <a:latin typeface="Calibri Light" charset="0"/>
              </a:rPr>
              <a:pPr/>
              <a:t>16</a:t>
            </a:fld>
            <a:endParaRPr lang="en-US" altLang="en-US" sz="1200" dirty="0">
              <a:latin typeface="Calibri Light" charset="0"/>
            </a:endParaRPr>
          </a:p>
        </p:txBody>
      </p:sp>
      <p:sp>
        <p:nvSpPr>
          <p:cNvPr id="86018"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IN" sz="1200" b="0" i="0" kern="1200" dirty="0">
                <a:solidFill>
                  <a:schemeClr val="tx1"/>
                </a:solidFill>
                <a:effectLst/>
                <a:latin typeface="+mn-lt"/>
                <a:ea typeface="+mn-ea"/>
                <a:cs typeface="+mn-cs"/>
              </a:rPr>
              <a:t>In </a:t>
            </a:r>
            <a:r>
              <a:rPr lang="en-IN" sz="1200" b="1" i="0" kern="1200" dirty="0">
                <a:solidFill>
                  <a:schemeClr val="tx1"/>
                </a:solidFill>
                <a:effectLst/>
                <a:latin typeface="+mn-lt"/>
                <a:ea typeface="+mn-ea"/>
                <a:cs typeface="+mn-cs"/>
              </a:rPr>
              <a:t>vitro</a:t>
            </a:r>
            <a:r>
              <a:rPr lang="en-IN" sz="1200" b="0" i="0" kern="1200" dirty="0">
                <a:solidFill>
                  <a:schemeClr val="tx1"/>
                </a:solidFill>
                <a:effectLst/>
                <a:latin typeface="+mn-lt"/>
                <a:ea typeface="+mn-ea"/>
                <a:cs typeface="+mn-cs"/>
              </a:rPr>
              <a:t> comes from the Latin term "in glass." The term refers to </a:t>
            </a:r>
            <a:r>
              <a:rPr lang="en-IN" sz="1200" b="1" i="0" kern="1200" dirty="0">
                <a:solidFill>
                  <a:schemeClr val="tx1"/>
                </a:solidFill>
                <a:effectLst/>
                <a:latin typeface="+mn-lt"/>
                <a:ea typeface="+mn-ea"/>
                <a:cs typeface="+mn-cs"/>
              </a:rPr>
              <a:t>studies</a:t>
            </a:r>
            <a:r>
              <a:rPr lang="en-IN" sz="1200" b="0" i="0" kern="1200" dirty="0">
                <a:solidFill>
                  <a:schemeClr val="tx1"/>
                </a:solidFill>
                <a:effectLst/>
                <a:latin typeface="+mn-lt"/>
                <a:ea typeface="+mn-ea"/>
                <a:cs typeface="+mn-cs"/>
              </a:rPr>
              <a:t> of biological properties that are done in a test tube (i.e. in a glass vessel) rather than in a human or </a:t>
            </a:r>
            <a:r>
              <a:rPr lang="en-IN" sz="1200" b="0" i="0" kern="1200" dirty="0" err="1">
                <a:solidFill>
                  <a:schemeClr val="tx1"/>
                </a:solidFill>
                <a:effectLst/>
                <a:latin typeface="+mn-lt"/>
                <a:ea typeface="+mn-ea"/>
                <a:cs typeface="+mn-cs"/>
              </a:rPr>
              <a:t>animal.In</a:t>
            </a:r>
            <a:r>
              <a:rPr lang="en-IN" sz="1200" b="0" i="0" kern="1200" dirty="0">
                <a:solidFill>
                  <a:schemeClr val="tx1"/>
                </a:solidFill>
                <a:effectLst/>
                <a:latin typeface="+mn-lt"/>
                <a:ea typeface="+mn-ea"/>
                <a:cs typeface="+mn-cs"/>
              </a:rPr>
              <a:t> </a:t>
            </a:r>
            <a:r>
              <a:rPr lang="en-IN" sz="1200" b="1" i="0" kern="1200" dirty="0">
                <a:solidFill>
                  <a:schemeClr val="tx1"/>
                </a:solidFill>
                <a:effectLst/>
                <a:latin typeface="+mn-lt"/>
                <a:ea typeface="+mn-ea"/>
                <a:cs typeface="+mn-cs"/>
              </a:rPr>
              <a:t>vitro studies</a:t>
            </a:r>
            <a:r>
              <a:rPr lang="en-IN" sz="1200" b="0" i="0" kern="1200" dirty="0">
                <a:solidFill>
                  <a:schemeClr val="tx1"/>
                </a:solidFill>
                <a:effectLst/>
                <a:latin typeface="+mn-lt"/>
                <a:ea typeface="+mn-ea"/>
                <a:cs typeface="+mn-cs"/>
              </a:rPr>
              <a:t> are often contrasted to in vivo ("in life") </a:t>
            </a:r>
            <a:r>
              <a:rPr lang="en-IN" sz="1200" b="1" i="0" kern="1200" dirty="0">
                <a:solidFill>
                  <a:schemeClr val="tx1"/>
                </a:solidFill>
                <a:effectLst/>
                <a:latin typeface="+mn-lt"/>
                <a:ea typeface="+mn-ea"/>
                <a:cs typeface="+mn-cs"/>
              </a:rPr>
              <a:t>studies </a:t>
            </a:r>
            <a:r>
              <a:rPr lang="en-IN" sz="1200" b="0" i="0" kern="1200" dirty="0">
                <a:solidFill>
                  <a:schemeClr val="tx1"/>
                </a:solidFill>
                <a:effectLst/>
                <a:latin typeface="+mn-lt"/>
                <a:ea typeface="+mn-ea"/>
                <a:cs typeface="+mn-cs"/>
              </a:rPr>
              <a:t>which are done inside an organism.</a:t>
            </a:r>
            <a:endParaRPr lang="en-US" altLang="en-US" dirty="0">
              <a:ea typeface="ＭＳ Ｐゴシック" charset="-128"/>
            </a:endParaRPr>
          </a:p>
        </p:txBody>
      </p:sp>
    </p:spTree>
    <p:extLst>
      <p:ext uri="{BB962C8B-B14F-4D97-AF65-F5344CB8AC3E}">
        <p14:creationId xmlns:p14="http://schemas.microsoft.com/office/powerpoint/2010/main" val="346491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F2DB982-CC8D-4543-B841-3BC1F1462D29}" type="slidenum">
              <a:rPr lang="en-US" altLang="en-US" sz="1200">
                <a:latin typeface="Calibri Light" charset="0"/>
              </a:rPr>
              <a:pPr/>
              <a:t>17</a:t>
            </a:fld>
            <a:endParaRPr lang="en-US" altLang="en-US" sz="1200" dirty="0">
              <a:latin typeface="Calibri Light" charset="0"/>
            </a:endParaRPr>
          </a:p>
        </p:txBody>
      </p:sp>
      <p:sp>
        <p:nvSpPr>
          <p:cNvPr id="88066"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8805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BEB573A-4C90-E14A-BA10-4BE68A0F6513}" type="slidenum">
              <a:rPr lang="en-US" altLang="en-US" sz="1200">
                <a:latin typeface="Calibri Light" charset="0"/>
              </a:rPr>
              <a:pPr/>
              <a:t>18</a:t>
            </a:fld>
            <a:endParaRPr lang="en-US" altLang="en-US" sz="1200" dirty="0">
              <a:latin typeface="Calibri Light" charset="0"/>
            </a:endParaRPr>
          </a:p>
        </p:txBody>
      </p:sp>
      <p:sp>
        <p:nvSpPr>
          <p:cNvPr id="107522"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err="1">
                <a:ea typeface="ＭＳ Ｐゴシック" charset="-128"/>
              </a:rPr>
              <a:t>RfD</a:t>
            </a:r>
            <a:r>
              <a:rPr lang="en-US" altLang="en-US" dirty="0">
                <a:ea typeface="ＭＳ Ｐゴシック" charset="-128"/>
              </a:rPr>
              <a:t> = reference dose</a:t>
            </a:r>
          </a:p>
        </p:txBody>
      </p:sp>
    </p:spTree>
    <p:extLst>
      <p:ext uri="{BB962C8B-B14F-4D97-AF65-F5344CB8AC3E}">
        <p14:creationId xmlns:p14="http://schemas.microsoft.com/office/powerpoint/2010/main" val="151686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7B72B-6AF7-410D-A580-6DD7ABB10F83}" type="slidenum">
              <a:rPr lang="en-US" smtClean="0"/>
              <a:pPr/>
              <a:t>20</a:t>
            </a:fld>
            <a:endParaRPr lang="en-US"/>
          </a:p>
        </p:txBody>
      </p:sp>
    </p:spTree>
    <p:extLst>
      <p:ext uri="{BB962C8B-B14F-4D97-AF65-F5344CB8AC3E}">
        <p14:creationId xmlns:p14="http://schemas.microsoft.com/office/powerpoint/2010/main" val="21635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tools</a:t>
            </a:r>
          </a:p>
        </p:txBody>
      </p:sp>
      <p:sp>
        <p:nvSpPr>
          <p:cNvPr id="4" name="Slide Number Placeholder 3"/>
          <p:cNvSpPr>
            <a:spLocks noGrp="1"/>
          </p:cNvSpPr>
          <p:nvPr>
            <p:ph type="sldNum" sz="quarter" idx="10"/>
          </p:nvPr>
        </p:nvSpPr>
        <p:spPr/>
        <p:txBody>
          <a:bodyPr/>
          <a:lstStyle/>
          <a:p>
            <a:fld id="{0B5B5899-F4AB-F941-82F3-609E434F821E}" type="slidenum">
              <a:rPr lang="en-US" smtClean="0"/>
              <a:t>24</a:t>
            </a:fld>
            <a:endParaRPr lang="en-US"/>
          </a:p>
        </p:txBody>
      </p:sp>
    </p:spTree>
    <p:extLst>
      <p:ext uri="{BB962C8B-B14F-4D97-AF65-F5344CB8AC3E}">
        <p14:creationId xmlns:p14="http://schemas.microsoft.com/office/powerpoint/2010/main" val="126298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3AE1D95-A44F-2E45-90D9-92BCDFFB3E79}" type="slidenum">
              <a:rPr lang="en-US" smtClean="0"/>
              <a:t>26</a:t>
            </a:fld>
            <a:endParaRPr lang="en-US"/>
          </a:p>
        </p:txBody>
      </p:sp>
    </p:spTree>
    <p:extLst>
      <p:ext uri="{BB962C8B-B14F-4D97-AF65-F5344CB8AC3E}">
        <p14:creationId xmlns:p14="http://schemas.microsoft.com/office/powerpoint/2010/main" val="184058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complex</a:t>
            </a:r>
          </a:p>
          <a:p>
            <a:r>
              <a:rPr lang="en-US" dirty="0"/>
              <a:t>ADME</a:t>
            </a:r>
            <a:r>
              <a:rPr lang="en-US" baseline="0" dirty="0"/>
              <a:t> can be controlled by these parameters</a:t>
            </a:r>
            <a:endParaRPr lang="en-US" dirty="0"/>
          </a:p>
        </p:txBody>
      </p:sp>
      <p:sp>
        <p:nvSpPr>
          <p:cNvPr id="4" name="Slide Number Placeholder 3"/>
          <p:cNvSpPr>
            <a:spLocks noGrp="1"/>
          </p:cNvSpPr>
          <p:nvPr>
            <p:ph type="sldNum" sz="quarter" idx="10"/>
          </p:nvPr>
        </p:nvSpPr>
        <p:spPr/>
        <p:txBody>
          <a:bodyPr/>
          <a:lstStyle/>
          <a:p>
            <a:fld id="{43AE1D95-A44F-2E45-90D9-92BCDFFB3E79}" type="slidenum">
              <a:rPr lang="en-US" smtClean="0"/>
              <a:t>27</a:t>
            </a:fld>
            <a:endParaRPr lang="en-US"/>
          </a:p>
        </p:txBody>
      </p:sp>
    </p:spTree>
    <p:extLst>
      <p:ext uri="{BB962C8B-B14F-4D97-AF65-F5344CB8AC3E}">
        <p14:creationId xmlns:p14="http://schemas.microsoft.com/office/powerpoint/2010/main" val="59500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LogP</a:t>
            </a:r>
            <a:r>
              <a:rPr lang="en-US" dirty="0"/>
              <a:t> – measure of partition coefficient of a molecule between aqueous and lipophilic phases.</a:t>
            </a:r>
          </a:p>
          <a:p>
            <a:r>
              <a:rPr lang="en-US" dirty="0"/>
              <a:t>Da – Dalton, unit of molar mass, g/mol</a:t>
            </a:r>
            <a:endParaRPr lang="en-IN" dirty="0"/>
          </a:p>
        </p:txBody>
      </p:sp>
      <p:sp>
        <p:nvSpPr>
          <p:cNvPr id="4" name="Slide Number Placeholder 3"/>
          <p:cNvSpPr>
            <a:spLocks noGrp="1"/>
          </p:cNvSpPr>
          <p:nvPr>
            <p:ph type="sldNum" sz="quarter" idx="10"/>
          </p:nvPr>
        </p:nvSpPr>
        <p:spPr/>
        <p:txBody>
          <a:bodyPr/>
          <a:lstStyle/>
          <a:p>
            <a:fld id="{0B5B5899-F4AB-F941-82F3-609E434F821E}" type="slidenum">
              <a:rPr lang="en-US" smtClean="0"/>
              <a:t>29</a:t>
            </a:fld>
            <a:endParaRPr lang="en-US"/>
          </a:p>
        </p:txBody>
      </p:sp>
    </p:spTree>
    <p:extLst>
      <p:ext uri="{BB962C8B-B14F-4D97-AF65-F5344CB8AC3E}">
        <p14:creationId xmlns:p14="http://schemas.microsoft.com/office/powerpoint/2010/main" val="271459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5F2F2-899C-B847-B42A-F37063F44D9C}" type="slidenum">
              <a:rPr lang="en-US" altLang="x-none"/>
              <a:pPr/>
              <a:t>3</a:t>
            </a:fld>
            <a:endParaRPr lang="en-US" altLang="x-none"/>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x-none" altLang="x-none" dirty="0"/>
          </a:p>
        </p:txBody>
      </p:sp>
    </p:spTree>
    <p:extLst>
      <p:ext uri="{BB962C8B-B14F-4D97-AF65-F5344CB8AC3E}">
        <p14:creationId xmlns:p14="http://schemas.microsoft.com/office/powerpoint/2010/main" val="170805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Polar Surface Area of a molecule is defined as the surface sum over all polar atoms, primarily oxygen and nitrogen, also including their attached hydrogen atoms. PSA is a commonly used medicinal chemistry metric for the optimization of a drug's ability to permeate cells.</a:t>
            </a:r>
          </a:p>
          <a:p>
            <a:endParaRPr lang="en-IN" dirty="0"/>
          </a:p>
        </p:txBody>
      </p:sp>
      <p:sp>
        <p:nvSpPr>
          <p:cNvPr id="4" name="Slide Number Placeholder 3"/>
          <p:cNvSpPr>
            <a:spLocks noGrp="1"/>
          </p:cNvSpPr>
          <p:nvPr>
            <p:ph type="sldNum" sz="quarter" idx="10"/>
          </p:nvPr>
        </p:nvSpPr>
        <p:spPr/>
        <p:txBody>
          <a:bodyPr/>
          <a:lstStyle/>
          <a:p>
            <a:fld id="{0B5B5899-F4AB-F941-82F3-609E434F821E}" type="slidenum">
              <a:rPr lang="en-US" smtClean="0"/>
              <a:t>30</a:t>
            </a:fld>
            <a:endParaRPr lang="en-US"/>
          </a:p>
        </p:txBody>
      </p:sp>
    </p:spTree>
    <p:extLst>
      <p:ext uri="{BB962C8B-B14F-4D97-AF65-F5344CB8AC3E}">
        <p14:creationId xmlns:p14="http://schemas.microsoft.com/office/powerpoint/2010/main" val="494801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spcBef>
                <a:spcPct val="0"/>
              </a:spcBef>
            </a:pPr>
            <a:endParaRPr dirty="0"/>
          </a:p>
        </p:txBody>
      </p:sp>
      <p:sp>
        <p:nvSpPr>
          <p:cNvPr id="39940" name="Slide Number Placeholder 3"/>
          <p:cNvSpPr>
            <a:spLocks noGrp="1"/>
          </p:cNvSpPr>
          <p:nvPr>
            <p:ph type="sldNum" sz="quarter" idx="5"/>
          </p:nvPr>
        </p:nvSpPr>
        <p:spPr>
          <a:noFill/>
        </p:spPr>
        <p:txBody>
          <a:bodyPr/>
          <a:lstStyle/>
          <a:p>
            <a:fld id="{BD353D15-EC24-4641-A62C-1A23C4AC0BD1}" type="slidenum">
              <a:rPr lang="en-US" smtClean="0"/>
              <a:pPr/>
              <a:t>33</a:t>
            </a:fld>
            <a:endParaRPr lang="en-US"/>
          </a:p>
        </p:txBody>
      </p:sp>
    </p:spTree>
    <p:extLst>
      <p:ext uri="{BB962C8B-B14F-4D97-AF65-F5344CB8AC3E}">
        <p14:creationId xmlns:p14="http://schemas.microsoft.com/office/powerpoint/2010/main" val="1619239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a:t>
            </a:r>
            <a:r>
              <a:rPr lang="en-US" baseline="0" dirty="0"/>
              <a:t> absorption mechanisms - </a:t>
            </a:r>
            <a:r>
              <a:rPr lang="en-US" dirty="0"/>
              <a:t>GI tract has largest SA,</a:t>
            </a:r>
            <a:r>
              <a:rPr lang="en-US" baseline="0" dirty="0"/>
              <a:t> respiratory has largest blood flow &amp; thinnest membrane, skin has variable thickness; different requirements for water sol</a:t>
            </a:r>
            <a:endParaRPr lang="en-US" dirty="0"/>
          </a:p>
        </p:txBody>
      </p:sp>
      <p:sp>
        <p:nvSpPr>
          <p:cNvPr id="4" name="Slide Number Placeholder 3"/>
          <p:cNvSpPr>
            <a:spLocks noGrp="1"/>
          </p:cNvSpPr>
          <p:nvPr>
            <p:ph type="sldNum" sz="quarter" idx="10"/>
          </p:nvPr>
        </p:nvSpPr>
        <p:spPr/>
        <p:txBody>
          <a:bodyPr/>
          <a:lstStyle/>
          <a:p>
            <a:fld id="{BA1AC49B-821C-462E-ABE9-3B5D0CB538B1}" type="slidenum">
              <a:rPr lang="en-US" smtClean="0"/>
              <a:pPr/>
              <a:t>34</a:t>
            </a:fld>
            <a:endParaRPr lang="en-US"/>
          </a:p>
        </p:txBody>
      </p:sp>
    </p:spTree>
    <p:extLst>
      <p:ext uri="{BB962C8B-B14F-4D97-AF65-F5344CB8AC3E}">
        <p14:creationId xmlns:p14="http://schemas.microsoft.com/office/powerpoint/2010/main" val="339590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263502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err="1"/>
              <a:t>Cros</a:t>
            </a:r>
            <a:r>
              <a:rPr lang="en-US" dirty="0"/>
              <a:t> tested dogs, pigeons, rabbits, by oral, inhalation, dermal and intravenous.  Found that aquatic</a:t>
            </a:r>
            <a:r>
              <a:rPr lang="en-US" baseline="0" dirty="0"/>
              <a:t> toxicity doesn’t correlate to water solubility.  Toxicity increases with DECREASING solubility until there is no solubility and then the compound isn’t toxic anymore.  Making the alcohol chain longer therefore increases toxicity up to a point.  Why is there a cutoff?  If the solubility is TOO low, then not enough of the compound dissolves to have any effect.</a:t>
            </a:r>
          </a:p>
          <a:p>
            <a:endParaRPr lang="en-US" baseline="0" dirty="0"/>
          </a:p>
          <a:p>
            <a:r>
              <a:rPr lang="en-US" baseline="0" dirty="0"/>
              <a:t>Because plants are less sensitive than animals, they require exposure to a higher concentration to cause narcosis.  </a:t>
            </a:r>
          </a:p>
          <a:p>
            <a:r>
              <a:rPr lang="en-US" baseline="0" dirty="0"/>
              <a:t>Therefore a chemical may be too insoluble to affect plants but may still affect animals.</a:t>
            </a:r>
          </a:p>
          <a:p>
            <a:r>
              <a:rPr lang="en-US" baseline="0" dirty="0"/>
              <a:t>Some chemicals may be so insoluble that they affect neither.</a:t>
            </a:r>
          </a:p>
          <a:p>
            <a:endParaRPr lang="en-US" baseline="0" dirty="0"/>
          </a:p>
          <a:p>
            <a:r>
              <a:rPr lang="en-US" baseline="0" dirty="0"/>
              <a:t>How to do this?  </a:t>
            </a:r>
          </a:p>
          <a:p>
            <a:endParaRPr lang="en-US" dirty="0">
              <a:latin typeface="Times New Roman" charset="0"/>
            </a:endParaRPr>
          </a:p>
        </p:txBody>
      </p:sp>
    </p:spTree>
    <p:extLst>
      <p:ext uri="{BB962C8B-B14F-4D97-AF65-F5344CB8AC3E}">
        <p14:creationId xmlns:p14="http://schemas.microsoft.com/office/powerpoint/2010/main" val="2902987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If the toxicity of a compound</a:t>
            </a:r>
            <a:r>
              <a:rPr lang="en-US" baseline="0" dirty="0"/>
              <a:t> is caused solely by narcosis, then the toxicity is related to the </a:t>
            </a:r>
            <a:r>
              <a:rPr lang="en-US" baseline="0" dirty="0" err="1"/>
              <a:t>logP</a:t>
            </a:r>
            <a:r>
              <a:rPr lang="en-US" baseline="0" dirty="0"/>
              <a:t>.  </a:t>
            </a:r>
          </a:p>
          <a:p>
            <a:r>
              <a:rPr lang="en-US" baseline="0" dirty="0"/>
              <a:t>Higher </a:t>
            </a:r>
            <a:r>
              <a:rPr lang="en-US" baseline="0" dirty="0" err="1"/>
              <a:t>logP</a:t>
            </a:r>
            <a:r>
              <a:rPr lang="en-US" baseline="0" dirty="0"/>
              <a:t> means more toxic, but there is a cutoff.  E.g. equations given.  MLD = median lethal dose</a:t>
            </a:r>
            <a:endParaRPr lang="en-US" dirty="0">
              <a:latin typeface="Times New Roman" charset="0"/>
            </a:endParaRPr>
          </a:p>
        </p:txBody>
      </p:sp>
    </p:spTree>
    <p:extLst>
      <p:ext uri="{BB962C8B-B14F-4D97-AF65-F5344CB8AC3E}">
        <p14:creationId xmlns:p14="http://schemas.microsoft.com/office/powerpoint/2010/main" val="2540669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C is the minimum toxic dose</a:t>
            </a:r>
            <a:r>
              <a:rPr lang="en-US" baseline="0" dirty="0"/>
              <a:t> for </a:t>
            </a:r>
            <a:r>
              <a:rPr lang="en-US" baseline="0" dirty="0" err="1"/>
              <a:t>madison</a:t>
            </a:r>
            <a:r>
              <a:rPr lang="en-US" baseline="0" dirty="0"/>
              <a:t> 517 fungus (</a:t>
            </a:r>
            <a:r>
              <a:rPr lang="en-US" baseline="0" dirty="0" err="1"/>
              <a:t>irpex</a:t>
            </a:r>
            <a:r>
              <a:rPr lang="en-US" baseline="0" dirty="0"/>
              <a:t> </a:t>
            </a:r>
            <a:r>
              <a:rPr lang="en-US" baseline="0" dirty="0" err="1"/>
              <a:t>lacteus</a:t>
            </a:r>
            <a:r>
              <a:rPr lang="en-US" baseline="0" dirty="0"/>
              <a:t>)</a:t>
            </a:r>
            <a:endParaRPr lang="en-US" dirty="0">
              <a:latin typeface="Times New Roman" charset="0"/>
            </a:endParaRPr>
          </a:p>
        </p:txBody>
      </p:sp>
    </p:spTree>
    <p:extLst>
      <p:ext uri="{BB962C8B-B14F-4D97-AF65-F5344CB8AC3E}">
        <p14:creationId xmlns:p14="http://schemas.microsoft.com/office/powerpoint/2010/main" val="2204453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The prediction of toxicity by QSAR</a:t>
            </a:r>
            <a:r>
              <a:rPr lang="en-US" baseline="0" dirty="0"/>
              <a:t> equations using </a:t>
            </a:r>
            <a:r>
              <a:rPr lang="en-US" baseline="0" dirty="0" err="1"/>
              <a:t>logP</a:t>
            </a:r>
            <a:r>
              <a:rPr lang="en-US" baseline="0" dirty="0"/>
              <a:t> is fine for giving a baseline (narcosis) toxicity, and is usually right if the compound exhibits no specific effects, meaning it doesn’t have a functional group that reacts with a specific enzyme for example.</a:t>
            </a:r>
          </a:p>
          <a:p>
            <a:r>
              <a:rPr lang="en-US" baseline="0" dirty="0" err="1"/>
              <a:t>Tpred</a:t>
            </a:r>
            <a:r>
              <a:rPr lang="en-US" baseline="0" dirty="0"/>
              <a:t> = concentration predicted to cause toxic response by using the </a:t>
            </a:r>
            <a:r>
              <a:rPr lang="en-US" baseline="0" dirty="0" err="1"/>
              <a:t>logP</a:t>
            </a:r>
            <a:r>
              <a:rPr lang="en-US" baseline="0" dirty="0"/>
              <a:t> calculation.</a:t>
            </a:r>
          </a:p>
          <a:p>
            <a:r>
              <a:rPr lang="en-US" baseline="0" dirty="0" err="1"/>
              <a:t>Tobs</a:t>
            </a:r>
            <a:r>
              <a:rPr lang="en-US" baseline="0" dirty="0"/>
              <a:t> = the (lower) concentration that actually causes toxic response</a:t>
            </a:r>
          </a:p>
          <a:p>
            <a:r>
              <a:rPr lang="en-US" baseline="0" dirty="0"/>
              <a:t>For example, the </a:t>
            </a:r>
            <a:r>
              <a:rPr lang="en-US" baseline="0" dirty="0" err="1"/>
              <a:t>Te</a:t>
            </a:r>
            <a:r>
              <a:rPr lang="en-US" baseline="0" dirty="0"/>
              <a:t> of </a:t>
            </a:r>
            <a:r>
              <a:rPr lang="en-US" baseline="0" dirty="0" err="1"/>
              <a:t>divinylsulfone</a:t>
            </a:r>
            <a:r>
              <a:rPr lang="en-US" baseline="0" dirty="0"/>
              <a:t> for rat oral LD50 is 1066.  It’s 1066 times more toxic than one would expect by narcosis alone.  Why?  It does a Michael addition.  </a:t>
            </a:r>
          </a:p>
          <a:p>
            <a:r>
              <a:rPr lang="en-US" dirty="0"/>
              <a:t>The</a:t>
            </a:r>
            <a:r>
              <a:rPr lang="en-US" baseline="0" dirty="0"/>
              <a:t> graph shows LC50 for daphnia magna for compounds that are known to cause only narcosis (filled circles) and for anilines (hollow circles).  Clearly some of the anilines show excess toxicity.</a:t>
            </a:r>
          </a:p>
          <a:p>
            <a:endParaRPr lang="en-US" baseline="0" dirty="0"/>
          </a:p>
          <a:p>
            <a:r>
              <a:rPr lang="en-US" baseline="0" dirty="0"/>
              <a:t>Keep in mind that it’s the Cobs that is important.  The observed toxicity.  Excess toxicity isn’t as important, but it does help us to design safer chemicals.  In o</a:t>
            </a:r>
          </a:p>
          <a:p>
            <a:endParaRPr lang="en-US" baseline="0" dirty="0"/>
          </a:p>
          <a:p>
            <a:r>
              <a:rPr lang="en-US" baseline="0" dirty="0"/>
              <a:t>Daphnia picture from Wikipedia.</a:t>
            </a:r>
            <a:endParaRPr lang="en-US" dirty="0">
              <a:latin typeface="Times New Roman" charset="0"/>
            </a:endParaRPr>
          </a:p>
        </p:txBody>
      </p:sp>
    </p:spTree>
    <p:extLst>
      <p:ext uri="{BB962C8B-B14F-4D97-AF65-F5344CB8AC3E}">
        <p14:creationId xmlns:p14="http://schemas.microsoft.com/office/powerpoint/2010/main" val="1425094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If the toxicity of a compound</a:t>
            </a:r>
            <a:r>
              <a:rPr lang="en-US" baseline="0" dirty="0"/>
              <a:t> is caused solely by narcosis, then the toxicity is related to the </a:t>
            </a:r>
            <a:r>
              <a:rPr lang="en-US" baseline="0" dirty="0" err="1"/>
              <a:t>logP</a:t>
            </a:r>
            <a:r>
              <a:rPr lang="en-US" baseline="0" dirty="0"/>
              <a:t>.  </a:t>
            </a:r>
          </a:p>
          <a:p>
            <a:r>
              <a:rPr lang="en-US" baseline="0" dirty="0"/>
              <a:t>Higher </a:t>
            </a:r>
            <a:r>
              <a:rPr lang="en-US" baseline="0" dirty="0" err="1"/>
              <a:t>logP</a:t>
            </a:r>
            <a:r>
              <a:rPr lang="en-US" baseline="0" dirty="0"/>
              <a:t> means more toxic, but there is a cutoff.  E.g. equations given.  MLD = median lethal dose</a:t>
            </a:r>
            <a:endParaRPr lang="en-US" dirty="0">
              <a:latin typeface="Times New Roman" charset="0"/>
            </a:endParaRPr>
          </a:p>
        </p:txBody>
      </p:sp>
    </p:spTree>
    <p:extLst>
      <p:ext uri="{BB962C8B-B14F-4D97-AF65-F5344CB8AC3E}">
        <p14:creationId xmlns:p14="http://schemas.microsoft.com/office/powerpoint/2010/main" val="4212216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If the toxicity of a compound</a:t>
            </a:r>
            <a:r>
              <a:rPr lang="en-US" baseline="0" dirty="0"/>
              <a:t> is caused solely by narcosis, then the toxicity is related to the </a:t>
            </a:r>
            <a:r>
              <a:rPr lang="en-US" baseline="0" dirty="0" err="1"/>
              <a:t>logP</a:t>
            </a:r>
            <a:r>
              <a:rPr lang="en-US" baseline="0" dirty="0"/>
              <a:t>.  </a:t>
            </a:r>
          </a:p>
          <a:p>
            <a:r>
              <a:rPr lang="en-US" baseline="0" dirty="0"/>
              <a:t>Higher </a:t>
            </a:r>
            <a:r>
              <a:rPr lang="en-US" baseline="0" dirty="0" err="1"/>
              <a:t>logP</a:t>
            </a:r>
            <a:r>
              <a:rPr lang="en-US" baseline="0" dirty="0"/>
              <a:t> means more toxic, but there is a cutoff.  E.g. equations given.  MLD = median lethal dose</a:t>
            </a:r>
            <a:endParaRPr lang="en-US" dirty="0">
              <a:latin typeface="Times New Roman" charset="0"/>
            </a:endParaRPr>
          </a:p>
        </p:txBody>
      </p:sp>
    </p:spTree>
    <p:extLst>
      <p:ext uri="{BB962C8B-B14F-4D97-AF65-F5344CB8AC3E}">
        <p14:creationId xmlns:p14="http://schemas.microsoft.com/office/powerpoint/2010/main" val="392052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Verdana" charset="0"/>
                <a:ea typeface="ＭＳ Ｐゴシック" charset="-128"/>
              </a:defRPr>
            </a:lvl1pPr>
            <a:lvl2pPr marL="37931725" indent="-37474525">
              <a:defRPr sz="2400">
                <a:solidFill>
                  <a:srgbClr val="FFFFFF"/>
                </a:solidFill>
                <a:latin typeface="Verdana" charset="0"/>
                <a:ea typeface="ＭＳ Ｐゴシック" charset="-128"/>
              </a:defRPr>
            </a:lvl2pPr>
            <a:lvl3pPr>
              <a:defRPr sz="2400">
                <a:solidFill>
                  <a:srgbClr val="FFFFFF"/>
                </a:solidFill>
                <a:latin typeface="Verdana" charset="0"/>
                <a:ea typeface="ＭＳ Ｐゴシック" charset="-128"/>
              </a:defRPr>
            </a:lvl3pPr>
            <a:lvl4pPr>
              <a:defRPr sz="2400">
                <a:solidFill>
                  <a:srgbClr val="FFFFFF"/>
                </a:solidFill>
                <a:latin typeface="Verdana" charset="0"/>
                <a:ea typeface="ＭＳ Ｐゴシック" charset="-128"/>
              </a:defRPr>
            </a:lvl4pPr>
            <a:lvl5pPr>
              <a:defRPr sz="2400">
                <a:solidFill>
                  <a:srgbClr val="FFFFFF"/>
                </a:solidFill>
                <a:latin typeface="Verdana" charset="0"/>
                <a:ea typeface="ＭＳ Ｐゴシック" charset="-128"/>
              </a:defRPr>
            </a:lvl5pPr>
            <a:lvl6pPr marL="457200" eaLnBrk="0" fontAlgn="base" hangingPunct="0">
              <a:spcBef>
                <a:spcPct val="0"/>
              </a:spcBef>
              <a:spcAft>
                <a:spcPct val="0"/>
              </a:spcAft>
              <a:defRPr sz="2400">
                <a:solidFill>
                  <a:srgbClr val="FFFFFF"/>
                </a:solidFill>
                <a:latin typeface="Verdana" charset="0"/>
                <a:ea typeface="ＭＳ Ｐゴシック" charset="-128"/>
              </a:defRPr>
            </a:lvl6pPr>
            <a:lvl7pPr marL="914400" eaLnBrk="0" fontAlgn="base" hangingPunct="0">
              <a:spcBef>
                <a:spcPct val="0"/>
              </a:spcBef>
              <a:spcAft>
                <a:spcPct val="0"/>
              </a:spcAft>
              <a:defRPr sz="2400">
                <a:solidFill>
                  <a:srgbClr val="FFFFFF"/>
                </a:solidFill>
                <a:latin typeface="Verdana" charset="0"/>
                <a:ea typeface="ＭＳ Ｐゴシック" charset="-128"/>
              </a:defRPr>
            </a:lvl7pPr>
            <a:lvl8pPr marL="1371600" eaLnBrk="0" fontAlgn="base" hangingPunct="0">
              <a:spcBef>
                <a:spcPct val="0"/>
              </a:spcBef>
              <a:spcAft>
                <a:spcPct val="0"/>
              </a:spcAft>
              <a:defRPr sz="2400">
                <a:solidFill>
                  <a:srgbClr val="FFFFFF"/>
                </a:solidFill>
                <a:latin typeface="Verdana" charset="0"/>
                <a:ea typeface="ＭＳ Ｐゴシック" charset="-128"/>
              </a:defRPr>
            </a:lvl8pPr>
            <a:lvl9pPr marL="1828800" eaLnBrk="0" fontAlgn="base" hangingPunct="0">
              <a:spcBef>
                <a:spcPct val="0"/>
              </a:spcBef>
              <a:spcAft>
                <a:spcPct val="0"/>
              </a:spcAft>
              <a:defRPr sz="2400">
                <a:solidFill>
                  <a:srgbClr val="FFFFFF"/>
                </a:solidFill>
                <a:latin typeface="Verdana" charset="0"/>
                <a:ea typeface="ＭＳ Ｐゴシック" charset="-128"/>
              </a:defRPr>
            </a:lvl9pPr>
          </a:lstStyle>
          <a:p>
            <a:fld id="{4F1A4C64-97A6-2548-8D4B-E2CC3EB107A3}" type="slidenum">
              <a:rPr lang="en-US" altLang="x-none" sz="1200">
                <a:solidFill>
                  <a:schemeClr val="tx1"/>
                </a:solidFill>
                <a:latin typeface="Arial" charset="0"/>
              </a:rPr>
              <a:pPr/>
              <a:t>4</a:t>
            </a:fld>
            <a:endParaRPr lang="en-US" altLang="x-none" sz="1200">
              <a:solidFill>
                <a:schemeClr val="tx1"/>
              </a:solidFill>
              <a:latin typeface="Arial" charset="0"/>
            </a:endParaRPr>
          </a:p>
        </p:txBody>
      </p:sp>
      <p:sp>
        <p:nvSpPr>
          <p:cNvPr id="108547"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699306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If the toxicity of a compound</a:t>
            </a:r>
            <a:r>
              <a:rPr lang="en-US" baseline="0" dirty="0"/>
              <a:t> is caused solely by narcosis, then the toxicity is related to the </a:t>
            </a:r>
            <a:r>
              <a:rPr lang="en-US" baseline="0" dirty="0" err="1"/>
              <a:t>logP</a:t>
            </a:r>
            <a:r>
              <a:rPr lang="en-US" baseline="0" dirty="0"/>
              <a:t>.  </a:t>
            </a:r>
          </a:p>
          <a:p>
            <a:r>
              <a:rPr lang="en-US" baseline="0" dirty="0"/>
              <a:t>Higher </a:t>
            </a:r>
            <a:r>
              <a:rPr lang="en-US" baseline="0" dirty="0" err="1"/>
              <a:t>logP</a:t>
            </a:r>
            <a:r>
              <a:rPr lang="en-US" baseline="0" dirty="0"/>
              <a:t> means more toxic, but there is a cutoff.  E.g. equations given.  MLD = median lethal dose</a:t>
            </a:r>
            <a:endParaRPr lang="en-US" dirty="0">
              <a:latin typeface="Times New Roman" charset="0"/>
            </a:endParaRPr>
          </a:p>
        </p:txBody>
      </p:sp>
    </p:spTree>
    <p:extLst>
      <p:ext uri="{BB962C8B-B14F-4D97-AF65-F5344CB8AC3E}">
        <p14:creationId xmlns:p14="http://schemas.microsoft.com/office/powerpoint/2010/main" val="4274874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aseline="0" dirty="0"/>
              <a:t>Some cationic electrophiles cause neurotoxicity.  e.g. NR4+, if 2 or more R’s are small, will cause neuromuscular blocking (curare effect) by binding in the nicotinic acetylcholine receptor.  That receptor is the signal recipient in muscles that causes the muscles to contract when the signal (acetylcholine) is received.  Prevents muscles from contracting.  Tubocurarine from tropical hanging vines is used in arrow poisons and in surgery.(</a:t>
            </a:r>
            <a:r>
              <a:rPr lang="en-US" baseline="0" dirty="0" err="1"/>
              <a:t>vol</a:t>
            </a:r>
            <a:r>
              <a:rPr lang="en-US" baseline="0" dirty="0"/>
              <a:t> 9, p 78 of Handbook of GC).</a:t>
            </a:r>
          </a:p>
          <a:p>
            <a:r>
              <a:rPr lang="en-US" baseline="0" dirty="0"/>
              <a:t>Note that this doesn’t affect ingestion toxicity because cationic compounds don’t generally pass through the stomach walls.  Only dangerous in the bloodstream.</a:t>
            </a:r>
          </a:p>
          <a:p>
            <a:endParaRPr lang="en-US" dirty="0">
              <a:latin typeface="Times New Roman" charset="0"/>
            </a:endParaRPr>
          </a:p>
        </p:txBody>
      </p:sp>
    </p:spTree>
    <p:extLst>
      <p:ext uri="{BB962C8B-B14F-4D97-AF65-F5344CB8AC3E}">
        <p14:creationId xmlns:p14="http://schemas.microsoft.com/office/powerpoint/2010/main" val="2120526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aseline="0" dirty="0"/>
              <a:t>Some cationic electrophiles cause neurotoxicity.  e.g. NR4+, if 2 or more R’s are small, will cause neuromuscular blocking (curare effect) by binding in the nicotinic acetylcholine receptor.  That receptor is the signal recipient in muscles that causes the muscles to contract when the signal (acetylcholine) is received.  Prevents muscles from contracting.  Tubocurarine from tropical hanging vines is used in arrow poisons and in surgery.(</a:t>
            </a:r>
            <a:r>
              <a:rPr lang="en-US" baseline="0" dirty="0" err="1"/>
              <a:t>vol</a:t>
            </a:r>
            <a:r>
              <a:rPr lang="en-US" baseline="0" dirty="0"/>
              <a:t> 9, p 78 of Handbook of GC).</a:t>
            </a:r>
          </a:p>
          <a:p>
            <a:r>
              <a:rPr lang="en-US" baseline="0" dirty="0"/>
              <a:t>Note that this doesn’t affect ingestion toxicity because cationic compounds don’t generally pass through the stomach walls.  Only dangerous in the bloodstream.</a:t>
            </a:r>
          </a:p>
          <a:p>
            <a:endParaRPr lang="en-US" dirty="0">
              <a:latin typeface="Times New Roman" charset="0"/>
            </a:endParaRPr>
          </a:p>
        </p:txBody>
      </p:sp>
    </p:spTree>
    <p:extLst>
      <p:ext uri="{BB962C8B-B14F-4D97-AF65-F5344CB8AC3E}">
        <p14:creationId xmlns:p14="http://schemas.microsoft.com/office/powerpoint/2010/main" val="4105578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4214425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381000" y="685800"/>
            <a:ext cx="6096000" cy="3429000"/>
          </a:xfrm>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960218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381000" y="685800"/>
            <a:ext cx="6096000" cy="3429000"/>
          </a:xfrm>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2069460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381000" y="685800"/>
            <a:ext cx="6096000" cy="3429000"/>
          </a:xfrm>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IN" sz="1200" b="0" i="0" kern="1200" dirty="0">
                <a:solidFill>
                  <a:schemeClr val="tx1"/>
                </a:solidFill>
                <a:effectLst/>
                <a:latin typeface="+mn-lt"/>
                <a:ea typeface="+mn-ea"/>
                <a:cs typeface="+mn-cs"/>
              </a:rPr>
              <a:t>The octanol/water partition coefficient (</a:t>
            </a:r>
            <a:r>
              <a:rPr lang="en-IN" sz="1200" b="1" i="0" kern="1200" dirty="0" err="1">
                <a:solidFill>
                  <a:schemeClr val="tx1"/>
                </a:solidFill>
                <a:effectLst/>
                <a:latin typeface="+mn-lt"/>
                <a:ea typeface="+mn-ea"/>
                <a:cs typeface="+mn-cs"/>
              </a:rPr>
              <a:t>Kow</a:t>
            </a:r>
            <a:r>
              <a:rPr lang="en-IN" sz="1200" b="0" i="0" kern="1200" dirty="0">
                <a:solidFill>
                  <a:schemeClr val="tx1"/>
                </a:solidFill>
                <a:effectLst/>
                <a:latin typeface="+mn-lt"/>
                <a:ea typeface="+mn-ea"/>
                <a:cs typeface="+mn-cs"/>
              </a:rPr>
              <a:t>) is defined as the ratio of a chemical's concentration in the octanol phase to its concentration in the aqueous phase of a two-phase octanol/water system</a:t>
            </a:r>
            <a:endParaRPr lang="en-US" dirty="0">
              <a:latin typeface="Times New Roman" charset="0"/>
            </a:endParaRPr>
          </a:p>
        </p:txBody>
      </p:sp>
    </p:spTree>
    <p:extLst>
      <p:ext uri="{BB962C8B-B14F-4D97-AF65-F5344CB8AC3E}">
        <p14:creationId xmlns:p14="http://schemas.microsoft.com/office/powerpoint/2010/main" val="691483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381000" y="685800"/>
            <a:ext cx="6096000" cy="3429000"/>
          </a:xfrm>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412982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381000" y="685800"/>
            <a:ext cx="6096000" cy="3429000"/>
          </a:xfrm>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583660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a:spcBef>
                <a:spcPct val="0"/>
              </a:spcBef>
            </a:pPr>
            <a:r>
              <a:rPr lang="en-US" dirty="0"/>
              <a:t>Cephalosporins are a type of beta-</a:t>
            </a:r>
            <a:r>
              <a:rPr lang="en-US" dirty="0" err="1"/>
              <a:t>lacatam</a:t>
            </a:r>
            <a:r>
              <a:rPr lang="en-US" dirty="0"/>
              <a:t> antibiotic.</a:t>
            </a:r>
          </a:p>
          <a:p>
            <a:pPr>
              <a:spcBef>
                <a:spcPct val="0"/>
              </a:spcBef>
            </a:pPr>
            <a:r>
              <a:rPr lang="en-US" dirty="0"/>
              <a:t>First </a:t>
            </a:r>
            <a:r>
              <a:rPr lang="en-US" dirty="0" err="1"/>
              <a:t>generation:Cephaloridine</a:t>
            </a:r>
            <a:endParaRPr lang="en-US" dirty="0"/>
          </a:p>
          <a:p>
            <a:pPr>
              <a:spcBef>
                <a:spcPct val="0"/>
              </a:spcBef>
            </a:pPr>
            <a:r>
              <a:rPr lang="en-US" dirty="0"/>
              <a:t>Nephrotoxicity - kidneys</a:t>
            </a:r>
          </a:p>
          <a:p>
            <a:pPr>
              <a:spcBef>
                <a:spcPct val="0"/>
              </a:spcBef>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a:lstStyle/>
          <a:p>
            <a:fld id="{7016237B-DE28-DC4A-8F74-D1B061ABDC65}" type="slidenum">
              <a:rPr lang="en-US"/>
              <a:pPr/>
              <a:t>55</a:t>
            </a:fld>
            <a:endParaRPr lang="en-US"/>
          </a:p>
        </p:txBody>
      </p:sp>
    </p:spTree>
    <p:extLst>
      <p:ext uri="{BB962C8B-B14F-4D97-AF65-F5344CB8AC3E}">
        <p14:creationId xmlns:p14="http://schemas.microsoft.com/office/powerpoint/2010/main" val="192315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A591494-7958-314B-8422-CFA598B46090}" type="slidenum">
              <a:rPr lang="en-US" altLang="en-US" sz="1200">
                <a:latin typeface="Calibri Light" charset="0"/>
              </a:rPr>
              <a:pPr/>
              <a:t>5</a:t>
            </a:fld>
            <a:endParaRPr lang="en-US" altLang="en-US" sz="1200" dirty="0">
              <a:latin typeface="Calibri Light" charset="0"/>
            </a:endParaRPr>
          </a:p>
        </p:txBody>
      </p:sp>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588063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a:spcBef>
                <a:spcPct val="0"/>
              </a:spcBef>
            </a:pPr>
            <a:r>
              <a:rPr lang="en-US" dirty="0"/>
              <a:t>Paraquat is a non-selective contact herbicide of the diphenyl class. It was introduced in the 1960s and became used worldwide. However it was soon recognized that paraquat also cause selective pulmonary toxicity to humans (damage to alveolar cells type I and II, causing edema, inflammation and </a:t>
            </a:r>
            <a:r>
              <a:rPr lang="en-US" dirty="0" err="1"/>
              <a:t>hermorrhage</a:t>
            </a:r>
            <a:r>
              <a:rPr lang="en-US" dirty="0"/>
              <a:t>, lung fibrosis). </a:t>
            </a:r>
          </a:p>
          <a:p>
            <a:pPr>
              <a:spcBef>
                <a:spcPct val="0"/>
              </a:spcBef>
            </a:pPr>
            <a:r>
              <a:rPr lang="en-IN" sz="1200" b="0" i="0" kern="1200" dirty="0">
                <a:solidFill>
                  <a:schemeClr val="tx1"/>
                </a:solidFill>
                <a:effectLst/>
                <a:latin typeface="+mn-lt"/>
                <a:ea typeface="+mn-ea"/>
                <a:cs typeface="+mn-cs"/>
              </a:rPr>
              <a:t>Steric effects are nonbonding interactions that influence the shape and reactivity of ions and molecules. Steric effects complement electronic effects, which usually dictate shape and reactivity. Steric effects result from repulsive forces between overlapping electron clouds.</a:t>
            </a:r>
            <a:endParaRPr lang="en-US" dirty="0"/>
          </a:p>
        </p:txBody>
      </p:sp>
      <p:sp>
        <p:nvSpPr>
          <p:cNvPr id="40963" name="Slide Number Placeholder 3"/>
          <p:cNvSpPr>
            <a:spLocks noGrp="1"/>
          </p:cNvSpPr>
          <p:nvPr>
            <p:ph type="sldNum" sz="quarter" idx="5"/>
          </p:nvPr>
        </p:nvSpPr>
        <p:spPr bwMode="auto">
          <a:noFill/>
          <a:ln>
            <a:miter lim="800000"/>
            <a:headEnd/>
            <a:tailEnd/>
          </a:ln>
        </p:spPr>
        <p:txBody>
          <a:bodyPr/>
          <a:lstStyle/>
          <a:p>
            <a:fld id="{71219CC5-991E-134F-9E3E-6D67C87AF7C7}" type="slidenum">
              <a:rPr lang="en-US"/>
              <a:pPr/>
              <a:t>56</a:t>
            </a:fld>
            <a:endParaRPr lang="en-US"/>
          </a:p>
        </p:txBody>
      </p:sp>
    </p:spTree>
    <p:extLst>
      <p:ext uri="{BB962C8B-B14F-4D97-AF65-F5344CB8AC3E}">
        <p14:creationId xmlns:p14="http://schemas.microsoft.com/office/powerpoint/2010/main" val="1596623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a:spcBef>
                <a:spcPct val="0"/>
              </a:spcBef>
            </a:pPr>
            <a:r>
              <a:rPr lang="en-US"/>
              <a:t>Electr</a:t>
            </a:r>
          </a:p>
        </p:txBody>
      </p:sp>
      <p:sp>
        <p:nvSpPr>
          <p:cNvPr id="49155" name="Slide Number Placeholder 3"/>
          <p:cNvSpPr>
            <a:spLocks noGrp="1"/>
          </p:cNvSpPr>
          <p:nvPr>
            <p:ph type="sldNum" sz="quarter" idx="5"/>
          </p:nvPr>
        </p:nvSpPr>
        <p:spPr bwMode="auto">
          <a:noFill/>
          <a:ln>
            <a:miter lim="800000"/>
            <a:headEnd/>
            <a:tailEnd/>
          </a:ln>
        </p:spPr>
        <p:txBody>
          <a:bodyPr/>
          <a:lstStyle/>
          <a:p>
            <a:fld id="{C709872E-B601-B247-A6D6-B53827B5F574}" type="slidenum">
              <a:rPr lang="en-US"/>
              <a:pPr/>
              <a:t>57</a:t>
            </a:fld>
            <a:endParaRPr lang="en-US"/>
          </a:p>
        </p:txBody>
      </p:sp>
    </p:spTree>
    <p:extLst>
      <p:ext uri="{BB962C8B-B14F-4D97-AF65-F5344CB8AC3E}">
        <p14:creationId xmlns:p14="http://schemas.microsoft.com/office/powerpoint/2010/main" val="1500179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Jakub’s</a:t>
            </a:r>
            <a:r>
              <a:rPr lang="en-US" dirty="0"/>
              <a:t> slide</a:t>
            </a:r>
          </a:p>
        </p:txBody>
      </p:sp>
      <p:sp>
        <p:nvSpPr>
          <p:cNvPr id="4" name="Slide Number Placeholder 3"/>
          <p:cNvSpPr>
            <a:spLocks noGrp="1"/>
          </p:cNvSpPr>
          <p:nvPr>
            <p:ph type="sldNum" sz="quarter" idx="10"/>
          </p:nvPr>
        </p:nvSpPr>
        <p:spPr/>
        <p:txBody>
          <a:bodyPr/>
          <a:lstStyle/>
          <a:p>
            <a:fld id="{BA1AC49B-821C-462E-ABE9-3B5D0CB538B1}" type="slidenum">
              <a:rPr lang="en-US" smtClean="0"/>
              <a:pPr/>
              <a:t>64</a:t>
            </a:fld>
            <a:endParaRPr lang="en-US"/>
          </a:p>
        </p:txBody>
      </p:sp>
    </p:spTree>
    <p:extLst>
      <p:ext uri="{BB962C8B-B14F-4D97-AF65-F5344CB8AC3E}">
        <p14:creationId xmlns:p14="http://schemas.microsoft.com/office/powerpoint/2010/main" val="234610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Debilitating – making something weak</a:t>
            </a:r>
            <a:endParaRPr lang="en-IN" dirty="0"/>
          </a:p>
        </p:txBody>
      </p:sp>
      <p:sp>
        <p:nvSpPr>
          <p:cNvPr id="4" name="Slide Number Placeholder 3"/>
          <p:cNvSpPr>
            <a:spLocks noGrp="1"/>
          </p:cNvSpPr>
          <p:nvPr>
            <p:ph type="sldNum" sz="quarter" idx="10"/>
          </p:nvPr>
        </p:nvSpPr>
        <p:spPr/>
        <p:txBody>
          <a:bodyPr/>
          <a:lstStyle/>
          <a:p>
            <a:fld id="{0B5B5899-F4AB-F941-82F3-609E434F821E}" type="slidenum">
              <a:rPr lang="en-US" smtClean="0"/>
              <a:t>6</a:t>
            </a:fld>
            <a:endParaRPr lang="en-US"/>
          </a:p>
        </p:txBody>
      </p:sp>
    </p:spTree>
    <p:extLst>
      <p:ext uri="{BB962C8B-B14F-4D97-AF65-F5344CB8AC3E}">
        <p14:creationId xmlns:p14="http://schemas.microsoft.com/office/powerpoint/2010/main" val="377674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56CE7A8-ED83-9C42-9D78-B210793E454B}" type="slidenum">
              <a:rPr lang="en-US" altLang="en-US" sz="1200">
                <a:latin typeface="Calibri Light" charset="0"/>
              </a:rPr>
              <a:pPr/>
              <a:t>8</a:t>
            </a:fld>
            <a:endParaRPr lang="en-US" altLang="en-US" sz="1200" dirty="0">
              <a:latin typeface="Calibri Light" charset="0"/>
            </a:endParaRPr>
          </a:p>
        </p:txBody>
      </p:sp>
      <p:sp>
        <p:nvSpPr>
          <p:cNvPr id="29698" name="Rectangle 2"/>
          <p:cNvSpPr>
            <a:spLocks noGrp="1" noRot="1" noChangeAspect="1" noChangeArrowheads="1" noTextEdit="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212492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56CE7A8-ED83-9C42-9D78-B210793E454B}" type="slidenum">
              <a:rPr lang="en-US" altLang="en-US" sz="1200">
                <a:latin typeface="Calibri Light" charset="0"/>
              </a:rPr>
              <a:pPr/>
              <a:t>9</a:t>
            </a:fld>
            <a:endParaRPr lang="en-US" altLang="en-US" sz="1200" dirty="0">
              <a:latin typeface="Calibri Light" charset="0"/>
            </a:endParaRPr>
          </a:p>
        </p:txBody>
      </p:sp>
      <p:sp>
        <p:nvSpPr>
          <p:cNvPr id="29698" name="Rectangle 2"/>
          <p:cNvSpPr>
            <a:spLocks noGrp="1" noRot="1" noChangeAspect="1" noChangeArrowheads="1" noTextEdit="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236219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91B9741-C938-D44D-AF41-D49203BDB7DF}" type="slidenum">
              <a:rPr lang="en-US" altLang="en-US" sz="1200">
                <a:latin typeface="Calibri Light" charset="0"/>
              </a:rPr>
              <a:pPr/>
              <a:t>11</a:t>
            </a:fld>
            <a:endParaRPr lang="en-US" altLang="en-US" sz="1200" dirty="0">
              <a:latin typeface="Calibri Light" charset="0"/>
            </a:endParaRPr>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89241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B5899-F4AB-F941-82F3-609E434F821E}" type="slidenum">
              <a:rPr lang="en-US" smtClean="0"/>
              <a:t>12</a:t>
            </a:fld>
            <a:endParaRPr lang="en-US"/>
          </a:p>
        </p:txBody>
      </p:sp>
    </p:spTree>
    <p:extLst>
      <p:ext uri="{BB962C8B-B14F-4D97-AF65-F5344CB8AC3E}">
        <p14:creationId xmlns:p14="http://schemas.microsoft.com/office/powerpoint/2010/main" val="5098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D28B4C-7696-464F-9CF4-CB6F34FEAFF4}"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202130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D28B4C-7696-464F-9CF4-CB6F34FEAFF4}"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96459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D28B4C-7696-464F-9CF4-CB6F34FEAFF4}"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56155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fld id="{472BD043-E4E4-B94A-9967-C5F172BDA00B}" type="datetime1">
              <a:rPr lang="en-US" smtClean="0"/>
              <a:t>4/22/2019</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C3C079AC-67ED-6A43-B59E-F848E69DD6D2}" type="slidenum">
              <a:rPr lang="en-US" altLang="x-none"/>
              <a:pPr/>
              <a:t>‹#›</a:t>
            </a:fld>
            <a:endParaRPr lang="en-US" altLang="x-none"/>
          </a:p>
        </p:txBody>
      </p:sp>
    </p:spTree>
    <p:extLst>
      <p:ext uri="{BB962C8B-B14F-4D97-AF65-F5344CB8AC3E}">
        <p14:creationId xmlns:p14="http://schemas.microsoft.com/office/powerpoint/2010/main" val="164566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D28B4C-7696-464F-9CF4-CB6F34FEAFF4}"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97367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28B4C-7696-464F-9CF4-CB6F34FEAFF4}"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73251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D28B4C-7696-464F-9CF4-CB6F34FEAFF4}"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208350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D28B4C-7696-464F-9CF4-CB6F34FEAFF4}"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68062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D28B4C-7696-464F-9CF4-CB6F34FEAFF4}"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177184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28B4C-7696-464F-9CF4-CB6F34FEAFF4}"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31575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28B4C-7696-464F-9CF4-CB6F34FEAFF4}"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45676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28B4C-7696-464F-9CF4-CB6F34FEAFF4}"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18761-2940-8347-AEFC-A972DC733622}" type="slidenum">
              <a:rPr lang="en-US" smtClean="0"/>
              <a:t>‹#›</a:t>
            </a:fld>
            <a:endParaRPr lang="en-US"/>
          </a:p>
        </p:txBody>
      </p:sp>
    </p:spTree>
    <p:extLst>
      <p:ext uri="{BB962C8B-B14F-4D97-AF65-F5344CB8AC3E}">
        <p14:creationId xmlns:p14="http://schemas.microsoft.com/office/powerpoint/2010/main" val="173611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28B4C-7696-464F-9CF4-CB6F34FEAFF4}" type="datetimeFigureOut">
              <a:rPr lang="en-US" smtClean="0"/>
              <a:t>4/22/2019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18761-2940-8347-AEFC-A972DC733622}" type="slidenum">
              <a:rPr lang="en-US" smtClean="0"/>
              <a:t>‹#›</a:t>
            </a:fld>
            <a:endParaRPr lang="en-US"/>
          </a:p>
        </p:txBody>
      </p:sp>
    </p:spTree>
    <p:extLst>
      <p:ext uri="{BB962C8B-B14F-4D97-AF65-F5344CB8AC3E}">
        <p14:creationId xmlns:p14="http://schemas.microsoft.com/office/powerpoint/2010/main" val="413210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Dose%20# 3" TargetMode="External"/><Relationship Id="rId1" Type="http://schemas.microsoft.com/office/2007/relationships/media" Target="Dose%20# 3" TargetMode="External"/><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emf"/><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1.tiff"/><Relationship Id="rId4" Type="http://schemas.openxmlformats.org/officeDocument/2006/relationships/diagramData" Target="../diagrams/data1.xml"/><Relationship Id="rId9"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50.png"/><Relationship Id="rId7" Type="http://schemas.openxmlformats.org/officeDocument/2006/relationships/image" Target="../media/image53.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4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47.xml.rels><?xml version="1.0" encoding="UTF-8" standalone="yes"?>
<Relationships xmlns="http://schemas.openxmlformats.org/package/2006/relationships"><Relationship Id="rId8" Type="http://schemas.openxmlformats.org/officeDocument/2006/relationships/image" Target="../media/image72.tiff"/><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6.tiff"/><Relationship Id="rId5" Type="http://schemas.openxmlformats.org/officeDocument/2006/relationships/image" Target="../media/image75.emf"/><Relationship Id="rId4" Type="http://schemas.openxmlformats.org/officeDocument/2006/relationships/image" Target="../media/image74.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5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5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58.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3.e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emf"/></Relationships>
</file>

<file path=ppt/slides/_rels/slide6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www.epa.gov/chemical-research/toxicity-estimation-software-tool-test" TargetMode="Externa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4.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543352"/>
            <a:ext cx="9144000" cy="421322"/>
          </a:xfrm>
        </p:spPr>
        <p:txBody>
          <a:bodyPr>
            <a:noAutofit/>
          </a:bodyPr>
          <a:lstStyle/>
          <a:p>
            <a:r>
              <a:rPr lang="en-US" sz="3600" dirty="0">
                <a:solidFill>
                  <a:srgbClr val="00728A"/>
                </a:solidFill>
                <a:latin typeface="+mn-lt"/>
              </a:rPr>
              <a:t>Designing for Reduced Hazard</a:t>
            </a:r>
          </a:p>
        </p:txBody>
      </p:sp>
      <p:sp>
        <p:nvSpPr>
          <p:cNvPr id="6" name="TextBox 5">
            <a:extLst>
              <a:ext uri="{FF2B5EF4-FFF2-40B4-BE49-F238E27FC236}">
                <a16:creationId xmlns:a16="http://schemas.microsoft.com/office/drawing/2014/main" id="{D9956D2F-7CCB-4003-8B17-95D77E1A2D20}"/>
              </a:ext>
            </a:extLst>
          </p:cNvPr>
          <p:cNvSpPr txBox="1"/>
          <p:nvPr/>
        </p:nvSpPr>
        <p:spPr>
          <a:xfrm>
            <a:off x="710350" y="6525717"/>
            <a:ext cx="6976846" cy="276999"/>
          </a:xfrm>
          <a:prstGeom prst="rect">
            <a:avLst/>
          </a:prstGeom>
          <a:noFill/>
        </p:spPr>
        <p:txBody>
          <a:bodyPr wrap="none" rtlCol="0">
            <a:spAutoFit/>
          </a:bodyPr>
          <a:lstStyle/>
          <a:p>
            <a:r>
              <a:rPr lang="en-US" sz="1200" dirty="0">
                <a:solidFill>
                  <a:schemeClr val="bg1">
                    <a:lumMod val="65000"/>
                  </a:schemeClr>
                </a:solidFill>
              </a:rPr>
              <a:t>Image: Wikimedia Commons, Fume Hood , Author: U.S. National Institute for Occupational Safety and Health</a:t>
            </a:r>
          </a:p>
        </p:txBody>
      </p:sp>
      <p:pic>
        <p:nvPicPr>
          <p:cNvPr id="5" name="Picture 4">
            <a:extLst>
              <a:ext uri="{FF2B5EF4-FFF2-40B4-BE49-F238E27FC236}">
                <a16:creationId xmlns:a16="http://schemas.microsoft.com/office/drawing/2014/main" id="{0258057E-55D3-4221-98A4-08CEADFDB142}"/>
              </a:ext>
            </a:extLst>
          </p:cNvPr>
          <p:cNvPicPr>
            <a:picLocks noChangeAspect="1"/>
          </p:cNvPicPr>
          <p:nvPr/>
        </p:nvPicPr>
        <p:blipFill>
          <a:blip r:embed="rId3"/>
          <a:stretch>
            <a:fillRect/>
          </a:stretch>
        </p:blipFill>
        <p:spPr>
          <a:xfrm>
            <a:off x="2971800" y="2362200"/>
            <a:ext cx="6172200" cy="4011930"/>
          </a:xfrm>
          <a:prstGeom prst="rect">
            <a:avLst/>
          </a:prstGeom>
        </p:spPr>
      </p:pic>
      <p:sp>
        <p:nvSpPr>
          <p:cNvPr id="7" name="Rectangle 6"/>
          <p:cNvSpPr/>
          <p:nvPr/>
        </p:nvSpPr>
        <p:spPr>
          <a:xfrm>
            <a:off x="111649" y="5204193"/>
            <a:ext cx="2734156" cy="1200329"/>
          </a:xfrm>
          <a:prstGeom prst="rect">
            <a:avLst/>
          </a:prstGeom>
        </p:spPr>
        <p:txBody>
          <a:bodyPr wrap="square">
            <a:spAutoFit/>
          </a:bodyPr>
          <a:lstStyle/>
          <a:p>
            <a:br>
              <a:rPr lang="en-US" sz="1200" dirty="0">
                <a:latin typeface="Times New Roman" charset="0"/>
              </a:rPr>
            </a:br>
            <a:endParaRPr lang="en-US" sz="1200" dirty="0">
              <a:latin typeface="Times New Roman" charset="0"/>
            </a:endParaRPr>
          </a:p>
          <a:p>
            <a:br>
              <a:rPr lang="en-US" sz="1200" dirty="0">
                <a:latin typeface="Times New Roman" charset="0"/>
              </a:rPr>
            </a:br>
            <a:endParaRPr lang="en-US" sz="1200" dirty="0">
              <a:latin typeface="Times New Roman" charset="0"/>
            </a:endParaRPr>
          </a:p>
          <a:p>
            <a:r>
              <a:rPr lang="en-US" sz="1200" dirty="0">
                <a:solidFill>
                  <a:srgbClr val="2F2A2B"/>
                </a:solidFill>
                <a:latin typeface="Times New Roman" charset="0"/>
              </a:rPr>
              <a:t>CENTER </a:t>
            </a:r>
            <a:r>
              <a:rPr lang="en-US" sz="1200" i="1" dirty="0">
                <a:solidFill>
                  <a:srgbClr val="2F2A2B"/>
                </a:solidFill>
                <a:latin typeface="Times New Roman" charset="0"/>
              </a:rPr>
              <a:t>for </a:t>
            </a:r>
            <a:r>
              <a:rPr lang="en-US" sz="1200" dirty="0">
                <a:solidFill>
                  <a:srgbClr val="2F2A2B"/>
                </a:solidFill>
                <a:latin typeface="Times New Roman" charset="0"/>
              </a:rPr>
              <a:t>GREEN CHEMISTRY</a:t>
            </a:r>
          </a:p>
          <a:p>
            <a:r>
              <a:rPr lang="en-US" sz="1200" i="1" dirty="0">
                <a:solidFill>
                  <a:srgbClr val="2F2A2B"/>
                </a:solidFill>
                <a:latin typeface="Times New Roman" charset="0"/>
              </a:rPr>
              <a:t>and </a:t>
            </a:r>
            <a:r>
              <a:rPr lang="en-US" sz="1200" dirty="0">
                <a:solidFill>
                  <a:srgbClr val="2F2A2B"/>
                </a:solidFill>
                <a:latin typeface="Times New Roman" charset="0"/>
              </a:rPr>
              <a:t>GREEN ENGINEERING </a:t>
            </a:r>
            <a:r>
              <a:rPr lang="en-US" sz="1200" i="1" dirty="0">
                <a:solidFill>
                  <a:srgbClr val="2F2A2B"/>
                </a:solidFill>
                <a:latin typeface="Times New Roman" charset="0"/>
              </a:rPr>
              <a:t>at </a:t>
            </a:r>
            <a:r>
              <a:rPr lang="en-US" sz="1200" dirty="0">
                <a:solidFill>
                  <a:srgbClr val="2F2A2B"/>
                </a:solidFill>
                <a:latin typeface="Times New Roman" charset="0"/>
              </a:rPr>
              <a:t>YALE</a:t>
            </a:r>
            <a:endParaRPr lang="en-US" sz="1200" dirty="0">
              <a:solidFill>
                <a:srgbClr val="2F2A2B"/>
              </a:solidFill>
              <a:effectLst/>
              <a:latin typeface="Times New Roman"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350" y="4446658"/>
            <a:ext cx="1020198" cy="1496290"/>
          </a:xfrm>
          <a:prstGeom prst="rect">
            <a:avLst/>
          </a:prstGeom>
        </p:spPr>
      </p:pic>
      <p:pic>
        <p:nvPicPr>
          <p:cNvPr id="9" name="Picture 8"/>
          <p:cNvPicPr>
            <a:picLocks noChangeAspect="1"/>
          </p:cNvPicPr>
          <p:nvPr/>
        </p:nvPicPr>
        <p:blipFill>
          <a:blip r:embed="rId5"/>
          <a:stretch>
            <a:fillRect/>
          </a:stretch>
        </p:blipFill>
        <p:spPr>
          <a:xfrm>
            <a:off x="9346191" y="5460687"/>
            <a:ext cx="2643612" cy="687339"/>
          </a:xfrm>
          <a:prstGeom prst="rect">
            <a:avLst/>
          </a:prstGeom>
        </p:spPr>
      </p:pic>
      <p:pic>
        <p:nvPicPr>
          <p:cNvPr id="10" name="Picture 9"/>
          <p:cNvPicPr>
            <a:picLocks noChangeAspect="1"/>
          </p:cNvPicPr>
          <p:nvPr/>
        </p:nvPicPr>
        <p:blipFill>
          <a:blip r:embed="rId6"/>
          <a:stretch>
            <a:fillRect/>
          </a:stretch>
        </p:blipFill>
        <p:spPr>
          <a:xfrm>
            <a:off x="9346186" y="4341829"/>
            <a:ext cx="2874547" cy="862364"/>
          </a:xfrm>
          <a:prstGeom prst="rect">
            <a:avLst/>
          </a:prstGeom>
        </p:spPr>
      </p:pic>
      <p:sp>
        <p:nvSpPr>
          <p:cNvPr id="12" name="Title 1">
            <a:extLst>
              <a:ext uri="{FF2B5EF4-FFF2-40B4-BE49-F238E27FC236}">
                <a16:creationId xmlns:a16="http://schemas.microsoft.com/office/drawing/2014/main" id="{B9A83003-36B3-A44E-91FC-A75D57A78104}"/>
              </a:ext>
            </a:extLst>
          </p:cNvPr>
          <p:cNvSpPr>
            <a:spLocks noGrp="1"/>
          </p:cNvSpPr>
          <p:nvPr>
            <p:ph type="ctrTitle"/>
          </p:nvPr>
        </p:nvSpPr>
        <p:spPr>
          <a:xfrm>
            <a:off x="743674" y="320448"/>
            <a:ext cx="11246129" cy="1210900"/>
          </a:xfrm>
        </p:spPr>
        <p:txBody>
          <a:bodyPr>
            <a:noAutofit/>
          </a:bodyPr>
          <a:lstStyle/>
          <a:p>
            <a:r>
              <a:rPr lang="en-US" sz="4800" dirty="0">
                <a:solidFill>
                  <a:srgbClr val="00728A"/>
                </a:solidFill>
                <a:latin typeface="+mn-lt"/>
              </a:rPr>
              <a:t>Yale-UNIDO Train-the-Facilitator Workshop in Green Chemistry</a:t>
            </a:r>
            <a:endParaRPr lang="en-US" sz="4800" b="1" dirty="0">
              <a:solidFill>
                <a:srgbClr val="00728A"/>
              </a:solidFill>
              <a:latin typeface="+mn-lt"/>
            </a:endParaRPr>
          </a:p>
        </p:txBody>
      </p:sp>
      <p:pic>
        <p:nvPicPr>
          <p:cNvPr id="11" name="Picture 10">
            <a:extLst>
              <a:ext uri="{FF2B5EF4-FFF2-40B4-BE49-F238E27FC236}">
                <a16:creationId xmlns:a16="http://schemas.microsoft.com/office/drawing/2014/main" id="{BCC066A0-39F5-E247-BA20-673F14754C3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2816379"/>
            <a:ext cx="3032234" cy="2274176"/>
          </a:xfrm>
          <a:prstGeom prst="rect">
            <a:avLst/>
          </a:prstGeom>
        </p:spPr>
      </p:pic>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ctrTitle"/>
          </p:nvPr>
        </p:nvSpPr>
        <p:spPr>
          <a:xfrm>
            <a:off x="2209800" y="2209800"/>
            <a:ext cx="7772400" cy="2082799"/>
          </a:xfrm>
        </p:spPr>
        <p:txBody>
          <a:bodyPr>
            <a:normAutofit/>
          </a:bodyPr>
          <a:lstStyle/>
          <a:p>
            <a:pPr>
              <a:lnSpc>
                <a:spcPct val="114000"/>
              </a:lnSpc>
            </a:pPr>
            <a:r>
              <a:rPr lang="en-US" altLang="en-US" sz="3600">
                <a:latin typeface="+mn-lt"/>
              </a:rPr>
              <a:t>What is the most important factor in bringing about the adverse biological impact?</a:t>
            </a:r>
          </a:p>
        </p:txBody>
      </p:sp>
      <p:cxnSp>
        <p:nvCxnSpPr>
          <p:cNvPr id="3" name="Straight Connector 2">
            <a:extLst>
              <a:ext uri="{FF2B5EF4-FFF2-40B4-BE49-F238E27FC236}">
                <a16:creationId xmlns:a16="http://schemas.microsoft.com/office/drawing/2014/main" id="{3FAEE31D-ED4A-4AFF-A7E7-CFCC50DD3827}"/>
              </a:ext>
            </a:extLst>
          </p:cNvPr>
          <p:cNvCxnSpPr>
            <a:cxnSpLocks/>
          </p:cNvCxnSpPr>
          <p:nvPr/>
        </p:nvCxnSpPr>
        <p:spPr>
          <a:xfrm>
            <a:off x="0" y="1143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63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a:xfrm>
            <a:off x="1333493" y="2066314"/>
            <a:ext cx="9486907" cy="3343886"/>
          </a:xfrm>
        </p:spPr>
        <p:txBody>
          <a:bodyPr>
            <a:normAutofit/>
          </a:bodyPr>
          <a:lstStyle/>
          <a:p>
            <a:pPr eaLnBrk="1" hangingPunct="1">
              <a:lnSpc>
                <a:spcPct val="114000"/>
              </a:lnSpc>
              <a:buFontTx/>
              <a:buNone/>
            </a:pPr>
            <a:r>
              <a:rPr lang="en-US" altLang="en-US" b="1" dirty="0">
                <a:latin typeface="+mn-lt"/>
              </a:rPr>
              <a:t>Dose</a:t>
            </a:r>
            <a:r>
              <a:rPr lang="en-US" altLang="en-US" dirty="0">
                <a:latin typeface="+mn-lt"/>
              </a:rPr>
              <a:t> is the amount of a substance administered at given times. </a:t>
            </a:r>
          </a:p>
          <a:p>
            <a:pPr eaLnBrk="1" hangingPunct="1">
              <a:lnSpc>
                <a:spcPct val="90000"/>
              </a:lnSpc>
              <a:buFontTx/>
              <a:buNone/>
            </a:pPr>
            <a:endParaRPr lang="en-US" altLang="en-US" dirty="0">
              <a:latin typeface="+mn-lt"/>
            </a:endParaRPr>
          </a:p>
          <a:p>
            <a:pPr eaLnBrk="1" hangingPunct="1">
              <a:lnSpc>
                <a:spcPct val="90000"/>
              </a:lnSpc>
              <a:buFontTx/>
              <a:buNone/>
            </a:pPr>
            <a:r>
              <a:rPr lang="en-US" altLang="en-US" dirty="0">
                <a:solidFill>
                  <a:srgbClr val="333333"/>
                </a:solidFill>
                <a:latin typeface="+mn-lt"/>
              </a:rPr>
              <a:t>For example:</a:t>
            </a:r>
          </a:p>
          <a:p>
            <a:pPr eaLnBrk="1" hangingPunct="1">
              <a:lnSpc>
                <a:spcPct val="90000"/>
              </a:lnSpc>
              <a:buFontTx/>
              <a:buNone/>
            </a:pPr>
            <a:endParaRPr lang="en-US" altLang="en-US" sz="200" dirty="0">
              <a:solidFill>
                <a:srgbClr val="333333"/>
              </a:solidFill>
              <a:latin typeface="+mn-lt"/>
            </a:endParaRPr>
          </a:p>
          <a:p>
            <a:pPr lvl="1" eaLnBrk="1" hangingPunct="1">
              <a:lnSpc>
                <a:spcPct val="90000"/>
              </a:lnSpc>
              <a:buFont typeface="Times" charset="0"/>
              <a:buChar char="•"/>
            </a:pPr>
            <a:r>
              <a:rPr lang="en-US" altLang="en-US" dirty="0">
                <a:solidFill>
                  <a:srgbClr val="333333"/>
                </a:solidFill>
                <a:latin typeface="+mn-lt"/>
              </a:rPr>
              <a:t>650 mg Paracetamol/Tylenol as a single dose</a:t>
            </a:r>
          </a:p>
          <a:p>
            <a:pPr lvl="1" eaLnBrk="1" hangingPunct="1">
              <a:lnSpc>
                <a:spcPct val="90000"/>
              </a:lnSpc>
              <a:buFont typeface="Times" charset="0"/>
              <a:buChar char="•"/>
            </a:pPr>
            <a:r>
              <a:rPr lang="en-US" altLang="en-US" dirty="0">
                <a:solidFill>
                  <a:srgbClr val="333333"/>
                </a:solidFill>
                <a:latin typeface="+mn-lt"/>
              </a:rPr>
              <a:t>500 mg Penicillin every 8 hours for 10 days</a:t>
            </a:r>
          </a:p>
        </p:txBody>
      </p:sp>
      <p:sp>
        <p:nvSpPr>
          <p:cNvPr id="5" name="Rectangle 4"/>
          <p:cNvSpPr/>
          <p:nvPr/>
        </p:nvSpPr>
        <p:spPr>
          <a:xfrm>
            <a:off x="5472265" y="228600"/>
            <a:ext cx="1247457" cy="707886"/>
          </a:xfrm>
          <a:prstGeom prst="rect">
            <a:avLst/>
          </a:prstGeom>
        </p:spPr>
        <p:txBody>
          <a:bodyPr wrap="none">
            <a:spAutoFit/>
          </a:bodyPr>
          <a:lstStyle/>
          <a:p>
            <a:pPr algn="ctr"/>
            <a:r>
              <a:rPr lang="en-US" sz="4000" b="1" dirty="0"/>
              <a:t>Dose</a:t>
            </a:r>
          </a:p>
        </p:txBody>
      </p:sp>
      <p:cxnSp>
        <p:nvCxnSpPr>
          <p:cNvPr id="6" name="Straight Connector 5">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5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990600" y="4002602"/>
            <a:ext cx="5943600" cy="104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pPr>
            <a:r>
              <a:rPr lang="en-US" altLang="en-US" sz="2800" dirty="0">
                <a:latin typeface="+mn-lt"/>
              </a:rPr>
              <a:t>Highly toxic chemicals can be life saving when given in appropriate doses.</a:t>
            </a:r>
          </a:p>
        </p:txBody>
      </p:sp>
      <p:sp>
        <p:nvSpPr>
          <p:cNvPr id="33795" name="Text Box 7"/>
          <p:cNvSpPr txBox="1">
            <a:spLocks noChangeArrowheads="1"/>
          </p:cNvSpPr>
          <p:nvPr/>
        </p:nvSpPr>
        <p:spPr bwMode="auto">
          <a:xfrm>
            <a:off x="1019302" y="2337502"/>
            <a:ext cx="5886196" cy="153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pPr>
            <a:r>
              <a:rPr lang="en-US" altLang="en-US" sz="2800" dirty="0">
                <a:latin typeface="+mn-lt"/>
              </a:rPr>
              <a:t>An apparently nontoxic chemical can be toxic at high doses. (Too much of a good thing can be bad)</a:t>
            </a:r>
          </a:p>
        </p:txBody>
      </p:sp>
      <p:sp>
        <p:nvSpPr>
          <p:cNvPr id="8" name="Rectangle 7"/>
          <p:cNvSpPr/>
          <p:nvPr/>
        </p:nvSpPr>
        <p:spPr>
          <a:xfrm>
            <a:off x="3532442" y="206514"/>
            <a:ext cx="5127109" cy="707886"/>
          </a:xfrm>
          <a:prstGeom prst="rect">
            <a:avLst/>
          </a:prstGeom>
        </p:spPr>
        <p:txBody>
          <a:bodyPr wrap="none">
            <a:spAutoFit/>
          </a:bodyPr>
          <a:lstStyle/>
          <a:p>
            <a:pPr algn="ctr"/>
            <a:r>
              <a:rPr lang="en-US" sz="4000" b="1" dirty="0"/>
              <a:t>Dose Makes the Poison</a:t>
            </a:r>
          </a:p>
        </p:txBody>
      </p:sp>
      <p:cxnSp>
        <p:nvCxnSpPr>
          <p:cNvPr id="9" name="Straight Connector 8">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AB81070-DF86-B845-A8E6-89A3B3E36F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24800" y="1389429"/>
            <a:ext cx="3024336" cy="3432048"/>
          </a:xfrm>
          <a:prstGeom prst="rect">
            <a:avLst/>
          </a:prstGeom>
        </p:spPr>
      </p:pic>
      <p:sp>
        <p:nvSpPr>
          <p:cNvPr id="11" name="Rectangle 10">
            <a:extLst>
              <a:ext uri="{FF2B5EF4-FFF2-40B4-BE49-F238E27FC236}">
                <a16:creationId xmlns:a16="http://schemas.microsoft.com/office/drawing/2014/main" id="{E2A4FB6E-5D20-E741-B253-3CBD8F53CAD7}"/>
              </a:ext>
            </a:extLst>
          </p:cNvPr>
          <p:cNvSpPr/>
          <p:nvPr/>
        </p:nvSpPr>
        <p:spPr>
          <a:xfrm>
            <a:off x="7948664" y="4917821"/>
            <a:ext cx="3216496" cy="1169551"/>
          </a:xfrm>
          <a:prstGeom prst="rect">
            <a:avLst/>
          </a:prstGeom>
        </p:spPr>
        <p:txBody>
          <a:bodyPr wrap="square">
            <a:spAutoFit/>
          </a:bodyPr>
          <a:lstStyle/>
          <a:p>
            <a:pPr algn="ctr"/>
            <a:r>
              <a:rPr lang="en-CA" dirty="0">
                <a:solidFill>
                  <a:srgbClr val="222222"/>
                </a:solidFill>
                <a:latin typeface="Arial" panose="020B0604020202020204" pitchFamily="34" charset="0"/>
              </a:rPr>
              <a:t>All things are poison, and nothing is without poison, the dosage alone makes it so a thing is not a poison.</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Paracelsus 1494-1541</a:t>
            </a:r>
            <a:endParaRPr lang="en-US" dirty="0"/>
          </a:p>
        </p:txBody>
      </p:sp>
    </p:spTree>
    <p:extLst>
      <p:ext uri="{BB962C8B-B14F-4D97-AF65-F5344CB8AC3E}">
        <p14:creationId xmlns:p14="http://schemas.microsoft.com/office/powerpoint/2010/main" val="82882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59482" y="206514"/>
            <a:ext cx="2873031" cy="707886"/>
          </a:xfrm>
          <a:prstGeom prst="rect">
            <a:avLst/>
          </a:prstGeom>
        </p:spPr>
        <p:txBody>
          <a:bodyPr wrap="none">
            <a:spAutoFit/>
          </a:bodyPr>
          <a:lstStyle/>
          <a:p>
            <a:pPr algn="ctr"/>
            <a:r>
              <a:rPr lang="en-US" sz="4000" b="1" dirty="0"/>
              <a:t>Lethal Doses</a:t>
            </a:r>
          </a:p>
        </p:txBody>
      </p:sp>
      <p:cxnSp>
        <p:nvCxnSpPr>
          <p:cNvPr id="18" name="Straight Connector 1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toxicity small.jpg">
            <a:extLst>
              <a:ext uri="{FF2B5EF4-FFF2-40B4-BE49-F238E27FC236}">
                <a16:creationId xmlns:a16="http://schemas.microsoft.com/office/drawing/2014/main" id="{D4269A94-561A-F146-BAD7-82B3E1811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0" y="-1"/>
            <a:ext cx="7804150" cy="6858001"/>
          </a:xfrm>
          <a:prstGeom prst="rect">
            <a:avLst/>
          </a:prstGeom>
        </p:spPr>
      </p:pic>
      <p:sp>
        <p:nvSpPr>
          <p:cNvPr id="20" name="TextBox 19">
            <a:extLst>
              <a:ext uri="{FF2B5EF4-FFF2-40B4-BE49-F238E27FC236}">
                <a16:creationId xmlns:a16="http://schemas.microsoft.com/office/drawing/2014/main" id="{DFE46D27-7589-894E-AE9E-4041944BDB5D}"/>
              </a:ext>
            </a:extLst>
          </p:cNvPr>
          <p:cNvSpPr txBox="1"/>
          <p:nvPr/>
        </p:nvSpPr>
        <p:spPr>
          <a:xfrm>
            <a:off x="2743200" y="3809999"/>
            <a:ext cx="633507" cy="307777"/>
          </a:xfrm>
          <a:prstGeom prst="rect">
            <a:avLst/>
          </a:prstGeom>
          <a:noFill/>
        </p:spPr>
        <p:txBody>
          <a:bodyPr wrap="none" rtlCol="0">
            <a:spAutoFit/>
          </a:bodyPr>
          <a:lstStyle/>
          <a:p>
            <a:r>
              <a:rPr lang="en-US">
                <a:solidFill>
                  <a:schemeClr val="bg1"/>
                </a:solidFill>
              </a:rPr>
              <a:t>water</a:t>
            </a:r>
          </a:p>
        </p:txBody>
      </p:sp>
      <p:sp>
        <p:nvSpPr>
          <p:cNvPr id="21" name="TextBox 20">
            <a:extLst>
              <a:ext uri="{FF2B5EF4-FFF2-40B4-BE49-F238E27FC236}">
                <a16:creationId xmlns:a16="http://schemas.microsoft.com/office/drawing/2014/main" id="{3B4CF9BE-1660-9546-BBE5-AF27106D8789}"/>
              </a:ext>
            </a:extLst>
          </p:cNvPr>
          <p:cNvSpPr txBox="1"/>
          <p:nvPr/>
        </p:nvSpPr>
        <p:spPr>
          <a:xfrm>
            <a:off x="3276600" y="5867399"/>
            <a:ext cx="650280" cy="307777"/>
          </a:xfrm>
          <a:prstGeom prst="rect">
            <a:avLst/>
          </a:prstGeom>
          <a:noFill/>
        </p:spPr>
        <p:txBody>
          <a:bodyPr wrap="none" rtlCol="0">
            <a:spAutoFit/>
          </a:bodyPr>
          <a:lstStyle/>
          <a:p>
            <a:r>
              <a:rPr lang="en-US">
                <a:solidFill>
                  <a:schemeClr val="bg1"/>
                </a:solidFill>
              </a:rPr>
              <a:t>HgCl</a:t>
            </a:r>
            <a:r>
              <a:rPr lang="en-US" baseline="-25000">
                <a:solidFill>
                  <a:schemeClr val="bg1"/>
                </a:solidFill>
              </a:rPr>
              <a:t>2</a:t>
            </a:r>
          </a:p>
        </p:txBody>
      </p:sp>
      <p:sp>
        <p:nvSpPr>
          <p:cNvPr id="22" name="TextBox 21">
            <a:extLst>
              <a:ext uri="{FF2B5EF4-FFF2-40B4-BE49-F238E27FC236}">
                <a16:creationId xmlns:a16="http://schemas.microsoft.com/office/drawing/2014/main" id="{051E586D-7FD8-BC4D-8498-AEBD2F20C2A9}"/>
              </a:ext>
            </a:extLst>
          </p:cNvPr>
          <p:cNvSpPr txBox="1"/>
          <p:nvPr/>
        </p:nvSpPr>
        <p:spPr>
          <a:xfrm>
            <a:off x="5334000" y="5943599"/>
            <a:ext cx="673482" cy="307777"/>
          </a:xfrm>
          <a:prstGeom prst="rect">
            <a:avLst/>
          </a:prstGeom>
          <a:noFill/>
        </p:spPr>
        <p:txBody>
          <a:bodyPr wrap="none" rtlCol="0">
            <a:spAutoFit/>
          </a:bodyPr>
          <a:lstStyle/>
          <a:p>
            <a:r>
              <a:rPr lang="en-US">
                <a:solidFill>
                  <a:schemeClr val="bg1"/>
                </a:solidFill>
              </a:rPr>
              <a:t>NaCN</a:t>
            </a:r>
          </a:p>
        </p:txBody>
      </p:sp>
      <p:sp>
        <p:nvSpPr>
          <p:cNvPr id="23" name="TextBox 22">
            <a:extLst>
              <a:ext uri="{FF2B5EF4-FFF2-40B4-BE49-F238E27FC236}">
                <a16:creationId xmlns:a16="http://schemas.microsoft.com/office/drawing/2014/main" id="{387057AF-523C-094E-B0AF-137919034AD9}"/>
              </a:ext>
            </a:extLst>
          </p:cNvPr>
          <p:cNvSpPr txBox="1"/>
          <p:nvPr/>
        </p:nvSpPr>
        <p:spPr>
          <a:xfrm>
            <a:off x="8305800" y="3505199"/>
            <a:ext cx="773682" cy="307777"/>
          </a:xfrm>
          <a:prstGeom prst="rect">
            <a:avLst/>
          </a:prstGeom>
          <a:noFill/>
        </p:spPr>
        <p:txBody>
          <a:bodyPr wrap="none" rtlCol="0">
            <a:spAutoFit/>
          </a:bodyPr>
          <a:lstStyle/>
          <a:p>
            <a:r>
              <a:rPr lang="en-US">
                <a:solidFill>
                  <a:schemeClr val="bg1"/>
                </a:solidFill>
              </a:rPr>
              <a:t>ethanol</a:t>
            </a:r>
          </a:p>
        </p:txBody>
      </p:sp>
      <p:sp>
        <p:nvSpPr>
          <p:cNvPr id="24" name="TextBox 23">
            <a:extLst>
              <a:ext uri="{FF2B5EF4-FFF2-40B4-BE49-F238E27FC236}">
                <a16:creationId xmlns:a16="http://schemas.microsoft.com/office/drawing/2014/main" id="{A7F76E3A-B0E3-3D48-B747-10871B4FCBBB}"/>
              </a:ext>
            </a:extLst>
          </p:cNvPr>
          <p:cNvSpPr txBox="1"/>
          <p:nvPr/>
        </p:nvSpPr>
        <p:spPr>
          <a:xfrm>
            <a:off x="8610600" y="5333999"/>
            <a:ext cx="810325" cy="307777"/>
          </a:xfrm>
          <a:prstGeom prst="rect">
            <a:avLst/>
          </a:prstGeom>
          <a:noFill/>
        </p:spPr>
        <p:txBody>
          <a:bodyPr wrap="none" rtlCol="0">
            <a:spAutoFit/>
          </a:bodyPr>
          <a:lstStyle/>
          <a:p>
            <a:r>
              <a:rPr lang="en-US">
                <a:solidFill>
                  <a:schemeClr val="bg1"/>
                </a:solidFill>
              </a:rPr>
              <a:t>caffeine</a:t>
            </a:r>
          </a:p>
        </p:txBody>
      </p:sp>
    </p:spTree>
    <p:extLst>
      <p:ext uri="{BB962C8B-B14F-4D97-AF65-F5344CB8AC3E}">
        <p14:creationId xmlns:p14="http://schemas.microsoft.com/office/powerpoint/2010/main" val="155388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981200" y="6029980"/>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400" dirty="0">
                <a:solidFill>
                  <a:schemeClr val="bg1">
                    <a:lumMod val="50000"/>
                  </a:schemeClr>
                </a:solidFill>
                <a:latin typeface="Calibri Light" charset="0"/>
              </a:rPr>
              <a:t>Source: </a:t>
            </a:r>
            <a:r>
              <a:rPr lang="en-US" altLang="en-US" sz="1400" dirty="0" err="1">
                <a:solidFill>
                  <a:schemeClr val="bg1">
                    <a:lumMod val="50000"/>
                  </a:schemeClr>
                </a:solidFill>
                <a:latin typeface="Calibri Light" charset="0"/>
              </a:rPr>
              <a:t>Marczewski</a:t>
            </a:r>
            <a:r>
              <a:rPr lang="en-US" altLang="en-US" sz="1400" dirty="0">
                <a:solidFill>
                  <a:schemeClr val="bg1">
                    <a:lumMod val="50000"/>
                  </a:schemeClr>
                </a:solidFill>
                <a:latin typeface="Calibri Light" charset="0"/>
              </a:rPr>
              <a:t>, A.E., and </a:t>
            </a:r>
            <a:r>
              <a:rPr lang="en-US" altLang="en-US" sz="1400" dirty="0" err="1">
                <a:solidFill>
                  <a:schemeClr val="bg1">
                    <a:lumMod val="50000"/>
                  </a:schemeClr>
                </a:solidFill>
                <a:latin typeface="Calibri Light" charset="0"/>
              </a:rPr>
              <a:t>Kamrin</a:t>
            </a:r>
            <a:r>
              <a:rPr lang="en-US" altLang="en-US" sz="1400" dirty="0">
                <a:solidFill>
                  <a:schemeClr val="bg1">
                    <a:lumMod val="50000"/>
                  </a:schemeClr>
                </a:solidFill>
                <a:latin typeface="Calibri Light" charset="0"/>
              </a:rPr>
              <a:t>, M. Toxicology for the citizen, Retrieved August 17, 2000: </a:t>
            </a:r>
            <a:r>
              <a:rPr lang="en-US" altLang="en-US" sz="1400" dirty="0" err="1">
                <a:solidFill>
                  <a:schemeClr val="bg1">
                    <a:lumMod val="50000"/>
                  </a:schemeClr>
                </a:solidFill>
                <a:latin typeface="Calibri Light" charset="0"/>
              </a:rPr>
              <a:t>www.iet.msu.edu</a:t>
            </a:r>
            <a:r>
              <a:rPr lang="en-US" altLang="en-US" sz="1400" dirty="0">
                <a:solidFill>
                  <a:schemeClr val="bg1">
                    <a:lumMod val="50000"/>
                  </a:schemeClr>
                </a:solidFill>
                <a:latin typeface="Calibri Light" charset="0"/>
              </a:rPr>
              <a:t>/</a:t>
            </a:r>
            <a:r>
              <a:rPr lang="en-US" altLang="en-US" sz="1400" dirty="0" err="1">
                <a:solidFill>
                  <a:schemeClr val="bg1">
                    <a:lumMod val="50000"/>
                  </a:schemeClr>
                </a:solidFill>
                <a:latin typeface="Calibri Light" charset="0"/>
              </a:rPr>
              <a:t>toxconcepts</a:t>
            </a:r>
            <a:r>
              <a:rPr lang="en-US" altLang="en-US" sz="1400" dirty="0">
                <a:solidFill>
                  <a:schemeClr val="bg1">
                    <a:lumMod val="50000"/>
                  </a:schemeClr>
                </a:solidFill>
                <a:latin typeface="Calibri Light" charset="0"/>
              </a:rPr>
              <a:t>/</a:t>
            </a:r>
            <a:r>
              <a:rPr lang="en-US" altLang="en-US" sz="1400" dirty="0" err="1">
                <a:solidFill>
                  <a:schemeClr val="bg1">
                    <a:lumMod val="50000"/>
                  </a:schemeClr>
                </a:solidFill>
                <a:latin typeface="Calibri Light" charset="0"/>
              </a:rPr>
              <a:t>toxconcepts.htm</a:t>
            </a:r>
            <a:r>
              <a:rPr lang="en-US" altLang="en-US" sz="1400" dirty="0">
                <a:solidFill>
                  <a:schemeClr val="bg1">
                    <a:lumMod val="50000"/>
                  </a:schemeClr>
                </a:solidFill>
                <a:latin typeface="Calibri Light" charset="0"/>
              </a:rPr>
              <a:t>.</a:t>
            </a:r>
          </a:p>
        </p:txBody>
      </p:sp>
      <p:grpSp>
        <p:nvGrpSpPr>
          <p:cNvPr id="34819" name="Group 4"/>
          <p:cNvGrpSpPr>
            <a:grpSpLocks/>
          </p:cNvGrpSpPr>
          <p:nvPr/>
        </p:nvGrpSpPr>
        <p:grpSpPr bwMode="auto">
          <a:xfrm>
            <a:off x="1917697" y="1367121"/>
            <a:ext cx="8674104" cy="4522788"/>
            <a:chOff x="236" y="860"/>
            <a:chExt cx="5608" cy="2849"/>
          </a:xfrm>
        </p:grpSpPr>
        <p:sp>
          <p:nvSpPr>
            <p:cNvPr id="34820" name="Rectangle 5"/>
            <p:cNvSpPr>
              <a:spLocks noChangeArrowheads="1"/>
            </p:cNvSpPr>
            <p:nvPr/>
          </p:nvSpPr>
          <p:spPr bwMode="auto">
            <a:xfrm>
              <a:off x="238" y="887"/>
              <a:ext cx="5284" cy="485"/>
            </a:xfrm>
            <a:prstGeom prst="rect">
              <a:avLst/>
            </a:prstGeom>
            <a:solidFill>
              <a:srgbClr val="F2F3BB"/>
            </a:solidFill>
            <a:ln w="28575"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1" name="Rectangle 6"/>
            <p:cNvSpPr>
              <a:spLocks noChangeArrowheads="1"/>
            </p:cNvSpPr>
            <p:nvPr/>
          </p:nvSpPr>
          <p:spPr bwMode="auto">
            <a:xfrm>
              <a:off x="238" y="1391"/>
              <a:ext cx="5284" cy="296"/>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2" name="Text Box 7"/>
            <p:cNvSpPr txBox="1">
              <a:spLocks noChangeArrowheads="1"/>
            </p:cNvSpPr>
            <p:nvPr/>
          </p:nvSpPr>
          <p:spPr bwMode="auto">
            <a:xfrm>
              <a:off x="308" y="860"/>
              <a:ext cx="5120"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4000"/>
                </a:lnSpc>
                <a:spcBef>
                  <a:spcPts val="600"/>
                </a:spcBef>
              </a:pPr>
              <a:r>
                <a:rPr lang="en-US" altLang="en-US" sz="2200" b="1" dirty="0">
                  <a:latin typeface="Calibri Light" charset="0"/>
                </a:rPr>
                <a:t>Approximate Lethal Doses of Common Chemicals</a:t>
              </a:r>
              <a:br>
                <a:rPr lang="en-US" altLang="en-US" sz="2200" b="1" dirty="0">
                  <a:latin typeface="Calibri Light" charset="0"/>
                </a:rPr>
              </a:br>
              <a:r>
                <a:rPr lang="en-US" altLang="en-US" sz="2200" b="1" dirty="0">
                  <a:latin typeface="Calibri Light" charset="0"/>
                </a:rPr>
                <a:t>(Calculated for a 160 lb. human from data on rats)</a:t>
              </a:r>
            </a:p>
          </p:txBody>
        </p:sp>
        <p:sp>
          <p:nvSpPr>
            <p:cNvPr id="34823" name="Rectangle 8"/>
            <p:cNvSpPr>
              <a:spLocks noChangeArrowheads="1"/>
            </p:cNvSpPr>
            <p:nvPr/>
          </p:nvSpPr>
          <p:spPr bwMode="auto">
            <a:xfrm>
              <a:off x="239" y="1667"/>
              <a:ext cx="5284" cy="293"/>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4" name="Rectangle 9"/>
            <p:cNvSpPr>
              <a:spLocks noChangeArrowheads="1"/>
            </p:cNvSpPr>
            <p:nvPr/>
          </p:nvSpPr>
          <p:spPr bwMode="auto">
            <a:xfrm>
              <a:off x="239" y="1955"/>
              <a:ext cx="5284" cy="296"/>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5" name="Rectangle 10"/>
            <p:cNvSpPr>
              <a:spLocks noChangeArrowheads="1"/>
            </p:cNvSpPr>
            <p:nvPr/>
          </p:nvSpPr>
          <p:spPr bwMode="auto">
            <a:xfrm>
              <a:off x="239" y="2252"/>
              <a:ext cx="5284"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6" name="Rectangle 11"/>
            <p:cNvSpPr>
              <a:spLocks noChangeArrowheads="1"/>
            </p:cNvSpPr>
            <p:nvPr/>
          </p:nvSpPr>
          <p:spPr bwMode="auto">
            <a:xfrm>
              <a:off x="239" y="2545"/>
              <a:ext cx="5284"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7" name="Rectangle 12"/>
            <p:cNvSpPr>
              <a:spLocks noChangeArrowheads="1"/>
            </p:cNvSpPr>
            <p:nvPr/>
          </p:nvSpPr>
          <p:spPr bwMode="auto">
            <a:xfrm>
              <a:off x="236" y="2830"/>
              <a:ext cx="5288"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8" name="Rectangle 13"/>
            <p:cNvSpPr>
              <a:spLocks noChangeArrowheads="1"/>
            </p:cNvSpPr>
            <p:nvPr/>
          </p:nvSpPr>
          <p:spPr bwMode="auto">
            <a:xfrm>
              <a:off x="236" y="3121"/>
              <a:ext cx="5288"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spcBef>
                  <a:spcPts val="600"/>
                </a:spcBef>
              </a:pPr>
              <a:endParaRPr lang="en-US" altLang="en-US" dirty="0">
                <a:latin typeface="Calibri Light" charset="0"/>
              </a:endParaRPr>
            </a:p>
          </p:txBody>
        </p:sp>
        <p:sp>
          <p:nvSpPr>
            <p:cNvPr id="34829" name="Rectangle 14"/>
            <p:cNvSpPr>
              <a:spLocks noChangeArrowheads="1"/>
            </p:cNvSpPr>
            <p:nvPr/>
          </p:nvSpPr>
          <p:spPr bwMode="auto">
            <a:xfrm>
              <a:off x="237" y="3406"/>
              <a:ext cx="5288" cy="292"/>
            </a:xfrm>
            <a:prstGeom prst="rect">
              <a:avLst/>
            </a:prstGeom>
            <a:solidFill>
              <a:srgbClr val="F2F3BB"/>
            </a:solidFill>
            <a:ln w="12700" cap="sq">
              <a:solidFill>
                <a:schemeClr val="bg2"/>
              </a:solidFill>
              <a:miter lim="800000"/>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4000"/>
                </a:lnSpc>
                <a:spcBef>
                  <a:spcPts val="600"/>
                </a:spcBef>
              </a:pPr>
              <a:endParaRPr lang="en-US" altLang="en-US" dirty="0">
                <a:latin typeface="Calibri Light" charset="0"/>
              </a:endParaRPr>
            </a:p>
          </p:txBody>
        </p:sp>
        <p:sp>
          <p:nvSpPr>
            <p:cNvPr id="34830" name="Line 15"/>
            <p:cNvSpPr>
              <a:spLocks noChangeShapeType="1"/>
            </p:cNvSpPr>
            <p:nvPr/>
          </p:nvSpPr>
          <p:spPr bwMode="auto">
            <a:xfrm>
              <a:off x="2770" y="1366"/>
              <a:ext cx="0" cy="2328"/>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a:lnSpc>
                  <a:spcPct val="114000"/>
                </a:lnSpc>
                <a:spcBef>
                  <a:spcPts val="600"/>
                </a:spcBef>
              </a:pPr>
              <a:endParaRPr lang="en-US" dirty="0">
                <a:latin typeface="Calibri Light" charset="0"/>
              </a:endParaRPr>
            </a:p>
          </p:txBody>
        </p:sp>
        <p:sp>
          <p:nvSpPr>
            <p:cNvPr id="34831" name="Text Box 16"/>
            <p:cNvSpPr txBox="1">
              <a:spLocks noChangeArrowheads="1"/>
            </p:cNvSpPr>
            <p:nvPr/>
          </p:nvSpPr>
          <p:spPr bwMode="auto">
            <a:xfrm>
              <a:off x="906" y="1391"/>
              <a:ext cx="4938" cy="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defTabSz="512763">
                <a:defRPr sz="2400">
                  <a:solidFill>
                    <a:schemeClr val="tx1"/>
                  </a:solidFill>
                  <a:latin typeface="Arial" charset="0"/>
                  <a:ea typeface="ＭＳ Ｐゴシック" charset="-128"/>
                </a:defRPr>
              </a:lvl1pPr>
              <a:lvl2pPr marL="37931725" indent="-37474525" defTabSz="512763">
                <a:defRPr sz="2400">
                  <a:solidFill>
                    <a:schemeClr val="tx1"/>
                  </a:solidFill>
                  <a:latin typeface="Arial" charset="0"/>
                  <a:ea typeface="ＭＳ Ｐゴシック" charset="-128"/>
                </a:defRPr>
              </a:lvl2pPr>
              <a:lvl3pPr marL="1143000" indent="-228600" defTabSz="512763">
                <a:defRPr sz="2400">
                  <a:solidFill>
                    <a:schemeClr val="tx1"/>
                  </a:solidFill>
                  <a:latin typeface="Arial" charset="0"/>
                  <a:ea typeface="ＭＳ Ｐゴシック" charset="-128"/>
                </a:defRPr>
              </a:lvl3pPr>
              <a:lvl4pPr marL="1600200" indent="-228600" defTabSz="512763">
                <a:defRPr sz="2400">
                  <a:solidFill>
                    <a:schemeClr val="tx1"/>
                  </a:solidFill>
                  <a:latin typeface="Arial" charset="0"/>
                  <a:ea typeface="ＭＳ Ｐゴシック" charset="-128"/>
                </a:defRPr>
              </a:lvl4pPr>
              <a:lvl5pPr marL="2057400" indent="-228600" defTabSz="512763">
                <a:defRPr sz="2400">
                  <a:solidFill>
                    <a:schemeClr val="tx1"/>
                  </a:solidFill>
                  <a:latin typeface="Arial" charset="0"/>
                  <a:ea typeface="ＭＳ Ｐゴシック" charset="-128"/>
                </a:defRPr>
              </a:lvl5pPr>
              <a:lvl6pPr marL="2514600" indent="-228600" defTabSz="512763"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512763"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512763"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512763"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25000"/>
                </a:lnSpc>
                <a:spcBef>
                  <a:spcPts val="600"/>
                </a:spcBef>
              </a:pPr>
              <a:r>
                <a:rPr lang="en-US" altLang="en-US" sz="2000" b="1" dirty="0">
                  <a:latin typeface="+mn-lt"/>
                </a:rPr>
                <a:t>Chemical						Lethal Dose</a:t>
              </a:r>
            </a:p>
            <a:p>
              <a:pPr>
                <a:lnSpc>
                  <a:spcPct val="125000"/>
                </a:lnSpc>
                <a:spcBef>
                  <a:spcPts val="600"/>
                </a:spcBef>
              </a:pPr>
              <a:r>
                <a:rPr lang="en-US" altLang="en-US" sz="2000" dirty="0">
                  <a:latin typeface="+mn-lt"/>
                </a:rPr>
                <a:t>Sugar (sucrose)				900 g</a:t>
              </a:r>
            </a:p>
            <a:p>
              <a:pPr>
                <a:lnSpc>
                  <a:spcPct val="125000"/>
                </a:lnSpc>
                <a:spcBef>
                  <a:spcPts val="600"/>
                </a:spcBef>
              </a:pPr>
              <a:r>
                <a:rPr lang="en-US" altLang="en-US" sz="2000" dirty="0">
                  <a:latin typeface="+mn-lt"/>
                </a:rPr>
                <a:t>Alcohol (ethyl alcohol)			1.5 L</a:t>
              </a:r>
            </a:p>
            <a:p>
              <a:pPr>
                <a:lnSpc>
                  <a:spcPct val="125000"/>
                </a:lnSpc>
                <a:spcBef>
                  <a:spcPts val="600"/>
                </a:spcBef>
              </a:pPr>
              <a:r>
                <a:rPr lang="en-US" altLang="en-US" sz="2000" dirty="0">
                  <a:latin typeface="+mn-lt"/>
                </a:rPr>
                <a:t>Salt (sodium chloride)			250 g</a:t>
              </a:r>
            </a:p>
            <a:p>
              <a:pPr>
                <a:lnSpc>
                  <a:spcPct val="125000"/>
                </a:lnSpc>
                <a:spcBef>
                  <a:spcPts val="600"/>
                </a:spcBef>
              </a:pPr>
              <a:r>
                <a:rPr lang="en-US" altLang="en-US" sz="2000" dirty="0">
                  <a:latin typeface="+mn-lt"/>
                </a:rPr>
                <a:t>Herbicide (2, 4-D)				125 mL</a:t>
              </a:r>
            </a:p>
            <a:p>
              <a:pPr>
                <a:lnSpc>
                  <a:spcPct val="125000"/>
                </a:lnSpc>
                <a:spcBef>
                  <a:spcPts val="600"/>
                </a:spcBef>
              </a:pPr>
              <a:r>
                <a:rPr lang="en-US" altLang="en-US" sz="2000" dirty="0">
                  <a:latin typeface="+mn-lt"/>
                </a:rPr>
                <a:t>Arsenic (arsenic acid)			1-2 teaspoons</a:t>
              </a:r>
            </a:p>
            <a:p>
              <a:pPr>
                <a:lnSpc>
                  <a:spcPct val="125000"/>
                </a:lnSpc>
                <a:spcBef>
                  <a:spcPts val="600"/>
                </a:spcBef>
              </a:pPr>
              <a:r>
                <a:rPr lang="en-US" altLang="en-US" sz="2000" dirty="0">
                  <a:latin typeface="+mn-lt"/>
                </a:rPr>
                <a:t>Nicotine						one half teaspoon</a:t>
              </a:r>
            </a:p>
            <a:p>
              <a:pPr>
                <a:lnSpc>
                  <a:spcPct val="125000"/>
                </a:lnSpc>
                <a:spcBef>
                  <a:spcPts val="600"/>
                </a:spcBef>
              </a:pPr>
              <a:r>
                <a:rPr lang="en-US" altLang="en-US" sz="2000" dirty="0">
                  <a:latin typeface="+mn-lt"/>
                </a:rPr>
                <a:t>Food poison (botulism)			microscopic</a:t>
              </a:r>
            </a:p>
          </p:txBody>
        </p:sp>
      </p:grpSp>
      <p:sp>
        <p:nvSpPr>
          <p:cNvPr id="17" name="Rectangle 16"/>
          <p:cNvSpPr/>
          <p:nvPr/>
        </p:nvSpPr>
        <p:spPr>
          <a:xfrm>
            <a:off x="4659482" y="206514"/>
            <a:ext cx="2873031" cy="707886"/>
          </a:xfrm>
          <a:prstGeom prst="rect">
            <a:avLst/>
          </a:prstGeom>
        </p:spPr>
        <p:txBody>
          <a:bodyPr wrap="none">
            <a:spAutoFit/>
          </a:bodyPr>
          <a:lstStyle/>
          <a:p>
            <a:pPr algn="ctr"/>
            <a:r>
              <a:rPr lang="en-US" sz="4000" b="1" dirty="0"/>
              <a:t>Lethal Doses</a:t>
            </a:r>
          </a:p>
        </p:txBody>
      </p:sp>
      <p:cxnSp>
        <p:nvCxnSpPr>
          <p:cNvPr id="18" name="Straight Connector 1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1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ctrTitle"/>
          </p:nvPr>
        </p:nvSpPr>
        <p:spPr>
          <a:xfrm>
            <a:off x="1536700" y="2971808"/>
            <a:ext cx="9144000" cy="831529"/>
          </a:xfrm>
        </p:spPr>
        <p:txBody>
          <a:bodyPr>
            <a:normAutofit fontScale="90000"/>
          </a:bodyPr>
          <a:lstStyle/>
          <a:p>
            <a:pPr>
              <a:lnSpc>
                <a:spcPct val="114000"/>
              </a:lnSpc>
            </a:pPr>
            <a:r>
              <a:rPr lang="en-US" altLang="en-US" sz="4400" dirty="0">
                <a:latin typeface="+mn-lt"/>
              </a:rPr>
              <a:t>How is toxicity testing done?</a:t>
            </a:r>
          </a:p>
        </p:txBody>
      </p:sp>
      <p:cxnSp>
        <p:nvCxnSpPr>
          <p:cNvPr id="3" name="Straight Connector 2">
            <a:extLst>
              <a:ext uri="{FF2B5EF4-FFF2-40B4-BE49-F238E27FC236}">
                <a16:creationId xmlns:a16="http://schemas.microsoft.com/office/drawing/2014/main" id="{0B474907-0B60-4DDF-828C-2A673D1AB9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10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noChangeArrowheads="1"/>
          </p:cNvSpPr>
          <p:nvPr>
            <p:ph idx="1"/>
          </p:nvPr>
        </p:nvSpPr>
        <p:spPr>
          <a:xfrm>
            <a:off x="1295397" y="1766513"/>
            <a:ext cx="9601200" cy="3567487"/>
          </a:xfrm>
        </p:spPr>
        <p:txBody>
          <a:bodyPr>
            <a:normAutofit fontScale="85000" lnSpcReduction="20000"/>
          </a:bodyPr>
          <a:lstStyle/>
          <a:p>
            <a:pPr marL="0" indent="0" eaLnBrk="1" hangingPunct="1">
              <a:lnSpc>
                <a:spcPct val="134000"/>
              </a:lnSpc>
              <a:spcBef>
                <a:spcPts val="600"/>
              </a:spcBef>
              <a:buFontTx/>
              <a:buNone/>
            </a:pPr>
            <a:r>
              <a:rPr lang="en-US" altLang="en-US" dirty="0">
                <a:latin typeface="+mn-lt"/>
              </a:rPr>
              <a:t>The dose-response relationship is a fundamental and essential concept in toxicology.  It correlates exposures and the spectrum of induced effects. </a:t>
            </a:r>
          </a:p>
          <a:p>
            <a:pPr eaLnBrk="1" hangingPunct="1">
              <a:lnSpc>
                <a:spcPct val="134000"/>
              </a:lnSpc>
              <a:spcBef>
                <a:spcPts val="600"/>
              </a:spcBef>
              <a:buFontTx/>
              <a:buNone/>
            </a:pPr>
            <a:endParaRPr lang="en-US" altLang="en-US" dirty="0">
              <a:latin typeface="+mn-lt"/>
            </a:endParaRPr>
          </a:p>
          <a:p>
            <a:pPr eaLnBrk="1" hangingPunct="1">
              <a:lnSpc>
                <a:spcPct val="134000"/>
              </a:lnSpc>
              <a:spcBef>
                <a:spcPts val="600"/>
              </a:spcBef>
              <a:buFontTx/>
              <a:buNone/>
            </a:pPr>
            <a:r>
              <a:rPr lang="en-US" altLang="en-US" dirty="0">
                <a:latin typeface="+mn-lt"/>
              </a:rPr>
              <a:t>The dose-response relationship is based on observed data from</a:t>
            </a:r>
            <a:r>
              <a:rPr lang="en-US" altLang="en-US" b="1" dirty="0">
                <a:latin typeface="+mn-lt"/>
              </a:rPr>
              <a:t>:</a:t>
            </a:r>
          </a:p>
          <a:p>
            <a:pPr marL="914400">
              <a:lnSpc>
                <a:spcPct val="134000"/>
              </a:lnSpc>
              <a:spcBef>
                <a:spcPts val="600"/>
              </a:spcBef>
            </a:pPr>
            <a:r>
              <a:rPr lang="en-US" altLang="en-US" dirty="0">
                <a:latin typeface="+mn-lt"/>
              </a:rPr>
              <a:t>experimental animal</a:t>
            </a:r>
          </a:p>
          <a:p>
            <a:pPr marL="914400">
              <a:lnSpc>
                <a:spcPct val="134000"/>
              </a:lnSpc>
              <a:spcBef>
                <a:spcPts val="600"/>
              </a:spcBef>
            </a:pPr>
            <a:r>
              <a:rPr lang="en-US" altLang="en-US" dirty="0"/>
              <a:t>Human </a:t>
            </a:r>
            <a:r>
              <a:rPr lang="en-US" altLang="en-US" i="1" dirty="0"/>
              <a:t>in vitro </a:t>
            </a:r>
            <a:r>
              <a:rPr lang="en-US" altLang="en-US" dirty="0"/>
              <a:t>cell studies</a:t>
            </a:r>
          </a:p>
          <a:p>
            <a:pPr marL="914400">
              <a:lnSpc>
                <a:spcPct val="134000"/>
              </a:lnSpc>
              <a:spcBef>
                <a:spcPts val="600"/>
              </a:spcBef>
            </a:pPr>
            <a:r>
              <a:rPr lang="en-US" altLang="en-US" dirty="0"/>
              <a:t>human clinical (but for drugs only…)</a:t>
            </a:r>
            <a:r>
              <a:rPr lang="en-US" altLang="en-US" dirty="0">
                <a:latin typeface="+mn-lt"/>
              </a:rPr>
              <a:t>	</a:t>
            </a:r>
          </a:p>
        </p:txBody>
      </p:sp>
      <p:sp>
        <p:nvSpPr>
          <p:cNvPr id="4" name="Rectangle 3"/>
          <p:cNvSpPr/>
          <p:nvPr/>
        </p:nvSpPr>
        <p:spPr>
          <a:xfrm>
            <a:off x="4376199" y="206514"/>
            <a:ext cx="3439596" cy="707886"/>
          </a:xfrm>
          <a:prstGeom prst="rect">
            <a:avLst/>
          </a:prstGeom>
        </p:spPr>
        <p:txBody>
          <a:bodyPr wrap="none">
            <a:spAutoFit/>
          </a:bodyPr>
          <a:lstStyle/>
          <a:p>
            <a:pPr algn="ctr"/>
            <a:r>
              <a:rPr lang="en-US" sz="4000" b="1" dirty="0"/>
              <a:t>Dose-Response</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13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idx="1"/>
          </p:nvPr>
        </p:nvSpPr>
        <p:spPr>
          <a:xfrm>
            <a:off x="990600" y="1447802"/>
            <a:ext cx="4572000" cy="4952998"/>
          </a:xfrm>
        </p:spPr>
        <p:txBody>
          <a:bodyPr>
            <a:noAutofit/>
          </a:bodyPr>
          <a:lstStyle/>
          <a:p>
            <a:pPr marL="14288" indent="-14288" eaLnBrk="1" hangingPunct="1">
              <a:lnSpc>
                <a:spcPct val="114000"/>
              </a:lnSpc>
              <a:spcBef>
                <a:spcPts val="600"/>
              </a:spcBef>
              <a:buFontTx/>
              <a:buNone/>
            </a:pPr>
            <a:r>
              <a:rPr lang="en-US" altLang="en-US" sz="2400" dirty="0">
                <a:latin typeface="+mn-lt"/>
              </a:rPr>
              <a:t>Knowledge of the dose-response relationship:</a:t>
            </a:r>
          </a:p>
          <a:p>
            <a:pPr marL="461963" lvl="1" indent="-223838" eaLnBrk="1" hangingPunct="1">
              <a:lnSpc>
                <a:spcPct val="114000"/>
              </a:lnSpc>
              <a:spcBef>
                <a:spcPts val="600"/>
              </a:spcBef>
              <a:buFont typeface="Times" charset="0"/>
              <a:buChar char="•"/>
            </a:pPr>
            <a:r>
              <a:rPr lang="en-US" altLang="en-US" sz="2000" dirty="0">
                <a:latin typeface="+mn-lt"/>
              </a:rPr>
              <a:t>establishes causality that the chemical has in fact induced the </a:t>
            </a:r>
            <a:r>
              <a:rPr lang="en-US" altLang="en-US" sz="2000" b="1" dirty="0">
                <a:latin typeface="+mn-lt"/>
              </a:rPr>
              <a:t>observed effects</a:t>
            </a:r>
          </a:p>
          <a:p>
            <a:pPr marL="461963" lvl="1" indent="-223838" eaLnBrk="1" hangingPunct="1">
              <a:lnSpc>
                <a:spcPct val="114000"/>
              </a:lnSpc>
              <a:spcBef>
                <a:spcPts val="600"/>
              </a:spcBef>
              <a:buFont typeface="Times" charset="0"/>
              <a:buChar char="•"/>
            </a:pPr>
            <a:r>
              <a:rPr lang="en-US" altLang="en-US" sz="2000" dirty="0">
                <a:latin typeface="+mn-lt"/>
              </a:rPr>
              <a:t>establishes the lowest dose where an induced effect occurs - the </a:t>
            </a:r>
            <a:r>
              <a:rPr lang="en-US" altLang="en-US" sz="2000" b="1" dirty="0">
                <a:latin typeface="+mn-lt"/>
              </a:rPr>
              <a:t>threshold effect</a:t>
            </a:r>
          </a:p>
          <a:p>
            <a:pPr marL="461963" lvl="1" indent="-223838" eaLnBrk="1" hangingPunct="1">
              <a:lnSpc>
                <a:spcPct val="114000"/>
              </a:lnSpc>
              <a:spcBef>
                <a:spcPts val="600"/>
              </a:spcBef>
              <a:buFont typeface="Times" charset="0"/>
              <a:buChar char="•"/>
            </a:pPr>
            <a:r>
              <a:rPr lang="en-US" altLang="en-US" sz="2000" dirty="0">
                <a:latin typeface="+mn-lt"/>
              </a:rPr>
              <a:t>determines the rate at which injury builds up - the </a:t>
            </a:r>
            <a:r>
              <a:rPr lang="en-US" altLang="en-US" sz="2000" b="1" dirty="0">
                <a:latin typeface="+mn-lt"/>
              </a:rPr>
              <a:t>slope</a:t>
            </a:r>
            <a:r>
              <a:rPr lang="en-US" altLang="en-US" sz="2000" dirty="0">
                <a:latin typeface="+mn-lt"/>
              </a:rPr>
              <a:t> for the dose response.</a:t>
            </a:r>
          </a:p>
        </p:txBody>
      </p:sp>
      <p:pic>
        <p:nvPicPr>
          <p:cNvPr id="5" name="Dose # 3" descr="Dose # 3">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414419" y="2133600"/>
            <a:ext cx="6701381" cy="367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76199" y="206514"/>
            <a:ext cx="3439596" cy="707886"/>
          </a:xfrm>
          <a:prstGeom prst="rect">
            <a:avLst/>
          </a:prstGeom>
        </p:spPr>
        <p:txBody>
          <a:bodyPr wrap="none">
            <a:spAutoFit/>
          </a:bodyPr>
          <a:lstStyle/>
          <a:p>
            <a:pPr algn="ctr"/>
            <a:r>
              <a:rPr lang="en-US" sz="4000" b="1" dirty="0"/>
              <a:t>Dose-Response</a:t>
            </a:r>
          </a:p>
        </p:txBody>
      </p:sp>
      <p:cxnSp>
        <p:nvCxnSpPr>
          <p:cNvPr id="7" name="Straight Connector 6">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60D0804-381E-E748-8C22-1169E0FB286F}"/>
              </a:ext>
            </a:extLst>
          </p:cNvPr>
          <p:cNvSpPr/>
          <p:nvPr/>
        </p:nvSpPr>
        <p:spPr>
          <a:xfrm>
            <a:off x="6705600" y="5105400"/>
            <a:ext cx="4419600" cy="70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767F7F9-0FB4-C94B-AC31-C40E20164635}"/>
              </a:ext>
            </a:extLst>
          </p:cNvPr>
          <p:cNvSpPr txBox="1"/>
          <p:nvPr/>
        </p:nvSpPr>
        <p:spPr>
          <a:xfrm>
            <a:off x="8153400" y="5272927"/>
            <a:ext cx="1058303" cy="369332"/>
          </a:xfrm>
          <a:prstGeom prst="rect">
            <a:avLst/>
          </a:prstGeom>
          <a:noFill/>
        </p:spPr>
        <p:txBody>
          <a:bodyPr wrap="none" rtlCol="0">
            <a:spAutoFit/>
          </a:bodyPr>
          <a:lstStyle/>
          <a:p>
            <a:r>
              <a:rPr lang="en-US" dirty="0">
                <a:solidFill>
                  <a:srgbClr val="7030A0"/>
                </a:solidFill>
              </a:rPr>
              <a:t>log(dose)</a:t>
            </a:r>
          </a:p>
        </p:txBody>
      </p:sp>
    </p:spTree>
    <p:extLst>
      <p:ext uri="{BB962C8B-B14F-4D97-AF65-F5344CB8AC3E}">
        <p14:creationId xmlns:p14="http://schemas.microsoft.com/office/powerpoint/2010/main" val="1648540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mute="1">
                <p:cTn id="7"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6400800" y="1524000"/>
            <a:ext cx="5462844" cy="5000947"/>
          </a:xfrm>
          <a:noFill/>
          <a:ln>
            <a:noFill/>
          </a:ln>
        </p:spPr>
        <p:style>
          <a:lnRef idx="1">
            <a:schemeClr val="accent4"/>
          </a:lnRef>
          <a:fillRef idx="3">
            <a:schemeClr val="accent4"/>
          </a:fillRef>
          <a:effectRef idx="2">
            <a:schemeClr val="accent4"/>
          </a:effectRef>
          <a:fontRef idx="minor">
            <a:schemeClr val="lt1"/>
          </a:fontRef>
        </p:style>
        <p:txBody>
          <a:bodyPr>
            <a:normAutofit fontScale="92500" lnSpcReduction="10000"/>
          </a:bodyPr>
          <a:lstStyle/>
          <a:p>
            <a:pPr marL="0" indent="0">
              <a:lnSpc>
                <a:spcPct val="124000"/>
              </a:lnSpc>
              <a:spcBef>
                <a:spcPts val="600"/>
              </a:spcBef>
              <a:buNone/>
            </a:pPr>
            <a:r>
              <a:rPr lang="en-US" altLang="en-US" sz="2200" b="1" dirty="0">
                <a:solidFill>
                  <a:schemeClr val="tx1"/>
                </a:solidFill>
              </a:rPr>
              <a:t>LD</a:t>
            </a:r>
            <a:r>
              <a:rPr lang="en-US" altLang="en-US" sz="2200" b="1" baseline="-25000" dirty="0">
                <a:solidFill>
                  <a:schemeClr val="tx1"/>
                </a:solidFill>
              </a:rPr>
              <a:t>50</a:t>
            </a:r>
            <a:r>
              <a:rPr lang="en-US" altLang="en-US" sz="2200" b="1" dirty="0">
                <a:solidFill>
                  <a:schemeClr val="tx1"/>
                </a:solidFill>
              </a:rPr>
              <a:t>- </a:t>
            </a:r>
            <a:r>
              <a:rPr lang="en-US" altLang="en-US" sz="2200" dirty="0">
                <a:solidFill>
                  <a:schemeClr val="tx1"/>
                </a:solidFill>
              </a:rPr>
              <a:t>A common dose estimate for acute toxicity is the LD</a:t>
            </a:r>
            <a:r>
              <a:rPr lang="en-US" altLang="en-US" sz="2200" baseline="-25000" dirty="0">
                <a:solidFill>
                  <a:schemeClr val="tx1"/>
                </a:solidFill>
              </a:rPr>
              <a:t>50</a:t>
            </a:r>
            <a:r>
              <a:rPr lang="en-US" altLang="en-US" sz="2200" dirty="0">
                <a:solidFill>
                  <a:schemeClr val="tx1"/>
                </a:solidFill>
              </a:rPr>
              <a:t> (Lethal Dose Response 50%). </a:t>
            </a:r>
          </a:p>
          <a:p>
            <a:pPr marL="0" indent="0">
              <a:lnSpc>
                <a:spcPct val="124000"/>
              </a:lnSpc>
              <a:spcBef>
                <a:spcPts val="600"/>
              </a:spcBef>
              <a:buNone/>
            </a:pPr>
            <a:r>
              <a:rPr lang="en-US" altLang="en-US" sz="2200" dirty="0">
                <a:solidFill>
                  <a:schemeClr val="tx1"/>
                </a:solidFill>
              </a:rPr>
              <a:t>This is a statistically derived dose at which 50% of the individuals will be expected to die.</a:t>
            </a:r>
          </a:p>
          <a:p>
            <a:pPr eaLnBrk="1" hangingPunct="1">
              <a:lnSpc>
                <a:spcPct val="124000"/>
              </a:lnSpc>
              <a:spcBef>
                <a:spcPts val="600"/>
              </a:spcBef>
              <a:buFontTx/>
              <a:buNone/>
            </a:pPr>
            <a:endParaRPr lang="en-US" altLang="en-US" sz="2400" dirty="0">
              <a:solidFill>
                <a:schemeClr val="tx1"/>
              </a:solidFill>
            </a:endParaRPr>
          </a:p>
          <a:p>
            <a:pPr>
              <a:lnSpc>
                <a:spcPct val="124000"/>
              </a:lnSpc>
              <a:spcBef>
                <a:spcPts val="600"/>
              </a:spcBef>
              <a:buNone/>
            </a:pPr>
            <a:r>
              <a:rPr lang="en-US" altLang="en-US" sz="2200" b="1" dirty="0">
                <a:solidFill>
                  <a:schemeClr val="tx1"/>
                </a:solidFill>
              </a:rPr>
              <a:t>NOAEL</a:t>
            </a:r>
            <a:r>
              <a:rPr lang="en-US" altLang="en-US" sz="2200" dirty="0">
                <a:solidFill>
                  <a:schemeClr val="tx1"/>
                </a:solidFill>
              </a:rPr>
              <a:t> - No Observed Adverse Effect Level</a:t>
            </a:r>
          </a:p>
          <a:p>
            <a:pPr marL="0" indent="0">
              <a:lnSpc>
                <a:spcPct val="124000"/>
              </a:lnSpc>
              <a:spcBef>
                <a:spcPts val="600"/>
              </a:spcBef>
              <a:buNone/>
            </a:pPr>
            <a:r>
              <a:rPr lang="en-US" altLang="en-US" sz="2200" dirty="0">
                <a:solidFill>
                  <a:schemeClr val="tx1"/>
                </a:solidFill>
              </a:rPr>
              <a:t>Highest data point at which there was no adverse effect.</a:t>
            </a:r>
          </a:p>
          <a:p>
            <a:pPr>
              <a:lnSpc>
                <a:spcPct val="124000"/>
              </a:lnSpc>
              <a:spcBef>
                <a:spcPts val="600"/>
              </a:spcBef>
              <a:buNone/>
            </a:pPr>
            <a:endParaRPr lang="en-US" altLang="en-US" sz="2400" dirty="0">
              <a:solidFill>
                <a:schemeClr val="tx1"/>
              </a:solidFill>
            </a:endParaRPr>
          </a:p>
          <a:p>
            <a:pPr>
              <a:lnSpc>
                <a:spcPct val="124000"/>
              </a:lnSpc>
              <a:spcBef>
                <a:spcPts val="600"/>
              </a:spcBef>
              <a:buNone/>
            </a:pPr>
            <a:r>
              <a:rPr lang="en-US" altLang="en-US" sz="2200" b="1" dirty="0">
                <a:solidFill>
                  <a:schemeClr val="tx1"/>
                </a:solidFill>
              </a:rPr>
              <a:t>LOAEL</a:t>
            </a:r>
            <a:r>
              <a:rPr lang="en-US" altLang="en-US" sz="2200" dirty="0">
                <a:solidFill>
                  <a:schemeClr val="tx1"/>
                </a:solidFill>
              </a:rPr>
              <a:t> - Low Observed Adverse Effect Level</a:t>
            </a:r>
          </a:p>
          <a:p>
            <a:pPr marL="0" indent="0">
              <a:lnSpc>
                <a:spcPct val="124000"/>
              </a:lnSpc>
              <a:spcBef>
                <a:spcPts val="600"/>
              </a:spcBef>
              <a:buNone/>
            </a:pPr>
            <a:r>
              <a:rPr lang="en-US" altLang="en-US" sz="2200" dirty="0">
                <a:solidFill>
                  <a:schemeClr val="tx1"/>
                </a:solidFill>
              </a:rPr>
              <a:t>Lowest data point in your experiment at which there was an adverse effect.</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145" y="1477096"/>
            <a:ext cx="5823855" cy="317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823592" y="2907709"/>
            <a:ext cx="2797628"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21220" y="2918595"/>
            <a:ext cx="0" cy="1186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51201" y="3729492"/>
            <a:ext cx="353339" cy="345666"/>
          </a:xfrm>
          <a:prstGeom prst="straightConnector1">
            <a:avLst/>
          </a:prstGeom>
          <a:ln>
            <a:solidFill>
              <a:srgbClr val="66136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89550" y="3442255"/>
            <a:ext cx="766557" cy="400110"/>
          </a:xfrm>
          <a:prstGeom prst="rect">
            <a:avLst/>
          </a:prstGeom>
          <a:solidFill>
            <a:schemeClr val="bg1"/>
          </a:solidFill>
        </p:spPr>
        <p:txBody>
          <a:bodyPr wrap="none" rtlCol="0">
            <a:spAutoFit/>
          </a:bodyPr>
          <a:lstStyle/>
          <a:p>
            <a:r>
              <a:rPr lang="en-US" sz="2000" dirty="0">
                <a:solidFill>
                  <a:srgbClr val="661366"/>
                </a:solidFill>
              </a:rPr>
              <a:t>LD 50</a:t>
            </a:r>
          </a:p>
        </p:txBody>
      </p:sp>
      <p:grpSp>
        <p:nvGrpSpPr>
          <p:cNvPr id="14" name="Group 10"/>
          <p:cNvGrpSpPr>
            <a:grpSpLocks/>
          </p:cNvGrpSpPr>
          <p:nvPr/>
        </p:nvGrpSpPr>
        <p:grpSpPr bwMode="auto">
          <a:xfrm>
            <a:off x="1080887" y="3559038"/>
            <a:ext cx="153988" cy="485775"/>
            <a:chOff x="1384" y="2358"/>
            <a:chExt cx="97" cy="306"/>
          </a:xfrm>
        </p:grpSpPr>
        <p:sp>
          <p:nvSpPr>
            <p:cNvPr id="15" name="Oval 6"/>
            <p:cNvSpPr>
              <a:spLocks noChangeArrowheads="1"/>
            </p:cNvSpPr>
            <p:nvPr/>
          </p:nvSpPr>
          <p:spPr bwMode="auto">
            <a:xfrm>
              <a:off x="1384" y="2462"/>
              <a:ext cx="96" cy="9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dirty="0">
                <a:latin typeface="+mn-lt"/>
              </a:endParaRPr>
            </a:p>
          </p:txBody>
        </p:sp>
        <p:sp>
          <p:nvSpPr>
            <p:cNvPr id="16" name="Line 7"/>
            <p:cNvSpPr>
              <a:spLocks noChangeShapeType="1"/>
            </p:cNvSpPr>
            <p:nvPr/>
          </p:nvSpPr>
          <p:spPr bwMode="auto">
            <a:xfrm>
              <a:off x="1434" y="2358"/>
              <a:ext cx="0" cy="30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8"/>
            <p:cNvSpPr>
              <a:spLocks noChangeShapeType="1"/>
            </p:cNvSpPr>
            <p:nvPr/>
          </p:nvSpPr>
          <p:spPr bwMode="auto">
            <a:xfrm>
              <a:off x="1395" y="2358"/>
              <a:ext cx="86"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9"/>
            <p:cNvSpPr>
              <a:spLocks noChangeShapeType="1"/>
            </p:cNvSpPr>
            <p:nvPr/>
          </p:nvSpPr>
          <p:spPr bwMode="auto">
            <a:xfrm>
              <a:off x="1393" y="2664"/>
              <a:ext cx="86"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aphicFrame>
        <p:nvGraphicFramePr>
          <p:cNvPr id="19" name="Object 2"/>
          <p:cNvGraphicFramePr>
            <a:graphicFrameLocks noChangeAspect="1"/>
          </p:cNvGraphicFramePr>
          <p:nvPr>
            <p:extLst>
              <p:ext uri="{D42A27DB-BD31-4B8C-83A1-F6EECF244321}">
                <p14:modId xmlns:p14="http://schemas.microsoft.com/office/powerpoint/2010/main" val="148409134"/>
              </p:ext>
            </p:extLst>
          </p:nvPr>
        </p:nvGraphicFramePr>
        <p:xfrm>
          <a:off x="579322" y="4716545"/>
          <a:ext cx="1855332" cy="747287"/>
        </p:xfrm>
        <a:graphic>
          <a:graphicData uri="http://schemas.openxmlformats.org/presentationml/2006/ole">
            <mc:AlternateContent xmlns:mc="http://schemas.openxmlformats.org/markup-compatibility/2006">
              <mc:Choice xmlns:v="urn:schemas-microsoft-com:vml" Requires="v">
                <p:oleObj spid="_x0000_s3640" name="Equation" r:id="rId5" imgW="977476" imgH="393529" progId="Equation.3">
                  <p:embed/>
                </p:oleObj>
              </mc:Choice>
              <mc:Fallback>
                <p:oleObj name="Equation" r:id="rId5" imgW="97747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322" y="4716545"/>
                        <a:ext cx="1855332" cy="747287"/>
                      </a:xfrm>
                      <a:prstGeom prst="rect">
                        <a:avLst/>
                      </a:prstGeom>
                      <a:noFill/>
                      <a:ln w="9525">
                        <a:solidFill>
                          <a:schemeClr val="tx1"/>
                        </a:solidFill>
                        <a:miter lim="800000"/>
                        <a:headEnd/>
                        <a:tailEnd/>
                      </a:ln>
                      <a:effectLst/>
                      <a:extLst/>
                    </p:spPr>
                  </p:pic>
                </p:oleObj>
              </mc:Fallback>
            </mc:AlternateContent>
          </a:graphicData>
        </a:graphic>
      </p:graphicFrame>
      <p:sp>
        <p:nvSpPr>
          <p:cNvPr id="20" name="Text Box 5"/>
          <p:cNvSpPr txBox="1">
            <a:spLocks noChangeArrowheads="1"/>
          </p:cNvSpPr>
          <p:nvPr/>
        </p:nvSpPr>
        <p:spPr bwMode="auto">
          <a:xfrm>
            <a:off x="2667000" y="4546937"/>
            <a:ext cx="3686587" cy="11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14000"/>
              </a:lnSpc>
            </a:pPr>
            <a:r>
              <a:rPr lang="en-US" altLang="en-US" sz="2000" dirty="0">
                <a:latin typeface="+mn-lt"/>
              </a:rPr>
              <a:t>UF = Uncertainty factor </a:t>
            </a:r>
            <a:r>
              <a:rPr lang="en-US" altLang="en-US" sz="2000" dirty="0">
                <a:solidFill>
                  <a:srgbClr val="333333"/>
                </a:solidFill>
                <a:latin typeface="+mn-lt"/>
              </a:rPr>
              <a:t>(10-1000)</a:t>
            </a:r>
          </a:p>
          <a:p>
            <a:pPr>
              <a:lnSpc>
                <a:spcPct val="114000"/>
              </a:lnSpc>
            </a:pPr>
            <a:r>
              <a:rPr lang="en-US" altLang="en-US" sz="2000" dirty="0">
                <a:solidFill>
                  <a:srgbClr val="333333"/>
                </a:solidFill>
                <a:latin typeface="+mn-lt"/>
              </a:rPr>
              <a:t>UF is bigger when larger uncertainty on experiment</a:t>
            </a:r>
          </a:p>
        </p:txBody>
      </p:sp>
      <p:sp>
        <p:nvSpPr>
          <p:cNvPr id="13" name="TextBox 12"/>
          <p:cNvSpPr txBox="1"/>
          <p:nvPr/>
        </p:nvSpPr>
        <p:spPr>
          <a:xfrm>
            <a:off x="469849" y="5692914"/>
            <a:ext cx="5930951" cy="774058"/>
          </a:xfrm>
          <a:prstGeom prst="rect">
            <a:avLst/>
          </a:prstGeom>
          <a:noFill/>
        </p:spPr>
        <p:txBody>
          <a:bodyPr wrap="square" rtlCol="0">
            <a:spAutoFit/>
          </a:bodyPr>
          <a:lstStyle/>
          <a:p>
            <a:pPr>
              <a:lnSpc>
                <a:spcPct val="114000"/>
              </a:lnSpc>
            </a:pPr>
            <a:r>
              <a:rPr lang="en-US" sz="2000" b="1" dirty="0" err="1"/>
              <a:t>RfD</a:t>
            </a:r>
            <a:r>
              <a:rPr lang="en-US" sz="2000" b="1" dirty="0"/>
              <a:t> </a:t>
            </a:r>
            <a:r>
              <a:rPr lang="en-US" sz="2000" dirty="0"/>
              <a:t>– estimate of the maximum daily oral exposure to humans, that’s likely to be without risk of an effect</a:t>
            </a:r>
          </a:p>
        </p:txBody>
      </p:sp>
      <p:sp>
        <p:nvSpPr>
          <p:cNvPr id="21" name="Rectangle 20"/>
          <p:cNvSpPr/>
          <p:nvPr/>
        </p:nvSpPr>
        <p:spPr>
          <a:xfrm>
            <a:off x="2856813" y="228600"/>
            <a:ext cx="6478377" cy="707886"/>
          </a:xfrm>
          <a:prstGeom prst="rect">
            <a:avLst/>
          </a:prstGeom>
        </p:spPr>
        <p:txBody>
          <a:bodyPr wrap="none">
            <a:spAutoFit/>
          </a:bodyPr>
          <a:lstStyle/>
          <a:p>
            <a:pPr algn="ctr"/>
            <a:r>
              <a:rPr lang="en-US" sz="4000" b="1" dirty="0"/>
              <a:t>LD</a:t>
            </a:r>
            <a:r>
              <a:rPr lang="en-US" sz="4000" b="1" baseline="-25000" dirty="0"/>
              <a:t>50</a:t>
            </a:r>
            <a:r>
              <a:rPr lang="en-US" sz="4000" b="1" dirty="0"/>
              <a:t>, NOAEL, LOAEL, and </a:t>
            </a:r>
            <a:r>
              <a:rPr lang="en-US" sz="4000" b="1" dirty="0" err="1"/>
              <a:t>RfD</a:t>
            </a:r>
            <a:endParaRPr lang="en-US" sz="4000" b="1" dirty="0"/>
          </a:p>
        </p:txBody>
      </p:sp>
      <p:cxnSp>
        <p:nvCxnSpPr>
          <p:cNvPr id="22" name="Straight Connector 21">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85953" y="4202668"/>
            <a:ext cx="595416" cy="369332"/>
          </a:xfrm>
          <a:prstGeom prst="rect">
            <a:avLst/>
          </a:prstGeom>
        </p:spPr>
        <p:txBody>
          <a:bodyPr wrap="square">
            <a:spAutoFit/>
          </a:bodyPr>
          <a:lstStyle/>
          <a:p>
            <a:r>
              <a:rPr lang="en-US" b="1" dirty="0" err="1">
                <a:solidFill>
                  <a:srgbClr val="FF0000"/>
                </a:solidFill>
              </a:rPr>
              <a:t>RfD</a:t>
            </a:r>
            <a:endParaRPr lang="en-US" dirty="0">
              <a:solidFill>
                <a:srgbClr val="FF0000"/>
              </a:solidFill>
            </a:endParaRPr>
          </a:p>
        </p:txBody>
      </p:sp>
      <p:cxnSp>
        <p:nvCxnSpPr>
          <p:cNvPr id="7" name="Straight Arrow Connector 6"/>
          <p:cNvCxnSpPr/>
          <p:nvPr/>
        </p:nvCxnSpPr>
        <p:spPr>
          <a:xfrm flipV="1">
            <a:off x="823592" y="3937856"/>
            <a:ext cx="257295" cy="2704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Rectangle 22">
            <a:extLst>
              <a:ext uri="{FF2B5EF4-FFF2-40B4-BE49-F238E27FC236}">
                <a16:creationId xmlns:a16="http://schemas.microsoft.com/office/drawing/2014/main" id="{C4D7FE54-5087-BA49-A380-3FEBFB7A10E5}"/>
              </a:ext>
            </a:extLst>
          </p:cNvPr>
          <p:cNvSpPr/>
          <p:nvPr/>
        </p:nvSpPr>
        <p:spPr>
          <a:xfrm>
            <a:off x="1265942" y="4135270"/>
            <a:ext cx="4419600" cy="51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2BE3A6FE-D5CB-1A46-8494-AEA1F2BC90C0}"/>
              </a:ext>
            </a:extLst>
          </p:cNvPr>
          <p:cNvSpPr txBox="1"/>
          <p:nvPr/>
        </p:nvSpPr>
        <p:spPr>
          <a:xfrm>
            <a:off x="2630622" y="4124258"/>
            <a:ext cx="1058303" cy="369332"/>
          </a:xfrm>
          <a:prstGeom prst="rect">
            <a:avLst/>
          </a:prstGeom>
          <a:noFill/>
        </p:spPr>
        <p:txBody>
          <a:bodyPr wrap="none" rtlCol="0">
            <a:spAutoFit/>
          </a:bodyPr>
          <a:lstStyle/>
          <a:p>
            <a:r>
              <a:rPr lang="en-US" dirty="0">
                <a:solidFill>
                  <a:srgbClr val="7030A0"/>
                </a:solidFill>
              </a:rPr>
              <a:t>log(dose)</a:t>
            </a:r>
          </a:p>
        </p:txBody>
      </p:sp>
    </p:spTree>
    <p:extLst>
      <p:ext uri="{BB962C8B-B14F-4D97-AF65-F5344CB8AC3E}">
        <p14:creationId xmlns:p14="http://schemas.microsoft.com/office/powerpoint/2010/main" val="130414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65267" y="1371600"/>
            <a:ext cx="5061466" cy="3722132"/>
            <a:chOff x="2482334" y="1295400"/>
            <a:chExt cx="5061466" cy="3722132"/>
          </a:xfrm>
        </p:grpSpPr>
        <p:sp>
          <p:nvSpPr>
            <p:cNvPr id="5" name="Line 3"/>
            <p:cNvSpPr>
              <a:spLocks noChangeShapeType="1"/>
            </p:cNvSpPr>
            <p:nvPr/>
          </p:nvSpPr>
          <p:spPr bwMode="auto">
            <a:xfrm flipV="1">
              <a:off x="3316288" y="15240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6" name="Line 4"/>
            <p:cNvSpPr>
              <a:spLocks noChangeShapeType="1"/>
            </p:cNvSpPr>
            <p:nvPr/>
          </p:nvSpPr>
          <p:spPr bwMode="auto">
            <a:xfrm>
              <a:off x="3321050" y="4419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7" name="Line 5"/>
            <p:cNvSpPr>
              <a:spLocks noChangeShapeType="1"/>
            </p:cNvSpPr>
            <p:nvPr/>
          </p:nvSpPr>
          <p:spPr bwMode="auto">
            <a:xfrm flipV="1">
              <a:off x="4686300" y="1600200"/>
              <a:ext cx="571500" cy="2667000"/>
            </a:xfrm>
            <a:prstGeom prst="line">
              <a:avLst/>
            </a:prstGeom>
            <a:ln w="15875">
              <a:prstDash val="lgDash"/>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a:ea typeface="ＭＳ Ｐゴシック" charset="0"/>
              </a:endParaRPr>
            </a:p>
          </p:txBody>
        </p:sp>
        <p:sp>
          <p:nvSpPr>
            <p:cNvPr id="8" name="Text Box 16"/>
            <p:cNvSpPr txBox="1">
              <a:spLocks noChangeArrowheads="1"/>
            </p:cNvSpPr>
            <p:nvPr/>
          </p:nvSpPr>
          <p:spPr bwMode="auto">
            <a:xfrm>
              <a:off x="3073400" y="42672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0</a:t>
              </a:r>
            </a:p>
          </p:txBody>
        </p:sp>
        <p:sp>
          <p:nvSpPr>
            <p:cNvPr id="9" name="Text Box 17"/>
            <p:cNvSpPr txBox="1">
              <a:spLocks noChangeArrowheads="1"/>
            </p:cNvSpPr>
            <p:nvPr/>
          </p:nvSpPr>
          <p:spPr bwMode="auto">
            <a:xfrm>
              <a:off x="2895600" y="1524000"/>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100</a:t>
              </a:r>
            </a:p>
          </p:txBody>
        </p:sp>
        <p:sp>
          <p:nvSpPr>
            <p:cNvPr id="10" name="Text Box 18"/>
            <p:cNvSpPr txBox="1">
              <a:spLocks noChangeArrowheads="1"/>
            </p:cNvSpPr>
            <p:nvPr/>
          </p:nvSpPr>
          <p:spPr bwMode="auto">
            <a:xfrm>
              <a:off x="2984500" y="28956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50</a:t>
              </a:r>
            </a:p>
          </p:txBody>
        </p:sp>
        <p:sp>
          <p:nvSpPr>
            <p:cNvPr id="11" name="Text Box 19"/>
            <p:cNvSpPr txBox="1">
              <a:spLocks noChangeArrowheads="1"/>
            </p:cNvSpPr>
            <p:nvPr/>
          </p:nvSpPr>
          <p:spPr bwMode="auto">
            <a:xfrm>
              <a:off x="2984500" y="3170238"/>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40</a:t>
              </a:r>
            </a:p>
          </p:txBody>
        </p:sp>
        <p:sp>
          <p:nvSpPr>
            <p:cNvPr id="12" name="Text Box 20"/>
            <p:cNvSpPr txBox="1">
              <a:spLocks noChangeArrowheads="1"/>
            </p:cNvSpPr>
            <p:nvPr/>
          </p:nvSpPr>
          <p:spPr bwMode="auto">
            <a:xfrm>
              <a:off x="2984500" y="34448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30</a:t>
              </a:r>
            </a:p>
          </p:txBody>
        </p:sp>
        <p:sp>
          <p:nvSpPr>
            <p:cNvPr id="13" name="Text Box 21"/>
            <p:cNvSpPr txBox="1">
              <a:spLocks noChangeArrowheads="1"/>
            </p:cNvSpPr>
            <p:nvPr/>
          </p:nvSpPr>
          <p:spPr bwMode="auto">
            <a:xfrm>
              <a:off x="2984500" y="37195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20</a:t>
              </a:r>
            </a:p>
          </p:txBody>
        </p:sp>
        <p:sp>
          <p:nvSpPr>
            <p:cNvPr id="14" name="Text Box 22"/>
            <p:cNvSpPr txBox="1">
              <a:spLocks noChangeArrowheads="1"/>
            </p:cNvSpPr>
            <p:nvPr/>
          </p:nvSpPr>
          <p:spPr bwMode="auto">
            <a:xfrm>
              <a:off x="2984500" y="399415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10</a:t>
              </a:r>
            </a:p>
          </p:txBody>
        </p:sp>
        <p:sp>
          <p:nvSpPr>
            <p:cNvPr id="15" name="Text Box 23"/>
            <p:cNvSpPr txBox="1">
              <a:spLocks noChangeArrowheads="1"/>
            </p:cNvSpPr>
            <p:nvPr/>
          </p:nvSpPr>
          <p:spPr bwMode="auto">
            <a:xfrm>
              <a:off x="2984500" y="262255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60</a:t>
              </a:r>
            </a:p>
          </p:txBody>
        </p:sp>
        <p:sp>
          <p:nvSpPr>
            <p:cNvPr id="16" name="Text Box 24"/>
            <p:cNvSpPr txBox="1">
              <a:spLocks noChangeArrowheads="1"/>
            </p:cNvSpPr>
            <p:nvPr/>
          </p:nvSpPr>
          <p:spPr bwMode="auto">
            <a:xfrm>
              <a:off x="2984500" y="23479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70</a:t>
              </a:r>
            </a:p>
          </p:txBody>
        </p:sp>
        <p:sp>
          <p:nvSpPr>
            <p:cNvPr id="17" name="Text Box 25"/>
            <p:cNvSpPr txBox="1">
              <a:spLocks noChangeArrowheads="1"/>
            </p:cNvSpPr>
            <p:nvPr/>
          </p:nvSpPr>
          <p:spPr bwMode="auto">
            <a:xfrm>
              <a:off x="2984500" y="20732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80</a:t>
              </a:r>
            </a:p>
          </p:txBody>
        </p:sp>
        <p:sp>
          <p:nvSpPr>
            <p:cNvPr id="18" name="Text Box 26"/>
            <p:cNvSpPr txBox="1">
              <a:spLocks noChangeArrowheads="1"/>
            </p:cNvSpPr>
            <p:nvPr/>
          </p:nvSpPr>
          <p:spPr bwMode="auto">
            <a:xfrm>
              <a:off x="2984500" y="1798638"/>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90</a:t>
              </a:r>
            </a:p>
          </p:txBody>
        </p:sp>
        <p:sp>
          <p:nvSpPr>
            <p:cNvPr id="19" name="Line 27"/>
            <p:cNvSpPr>
              <a:spLocks noChangeShapeType="1"/>
            </p:cNvSpPr>
            <p:nvPr/>
          </p:nvSpPr>
          <p:spPr bwMode="auto">
            <a:xfrm>
              <a:off x="3321050" y="3048000"/>
              <a:ext cx="16319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0" name="Line 28"/>
            <p:cNvSpPr>
              <a:spLocks noChangeShapeType="1"/>
            </p:cNvSpPr>
            <p:nvPr/>
          </p:nvSpPr>
          <p:spPr bwMode="auto">
            <a:xfrm>
              <a:off x="4953000" y="3048000"/>
              <a:ext cx="0" cy="1371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1" name="Text Box 29"/>
            <p:cNvSpPr txBox="1">
              <a:spLocks noChangeArrowheads="1"/>
            </p:cNvSpPr>
            <p:nvPr/>
          </p:nvSpPr>
          <p:spPr bwMode="auto">
            <a:xfrm>
              <a:off x="3962400" y="4648200"/>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Inhaled Dose (</a:t>
              </a:r>
              <a:r>
                <a:rPr lang="en-US" dirty="0" err="1">
                  <a:latin typeface="Times" charset="0"/>
                  <a:ea typeface="ＭＳ Ｐゴシック" charset="0"/>
                </a:rPr>
                <a:t>ppm</a:t>
              </a:r>
              <a:r>
                <a:rPr lang="en-US" dirty="0">
                  <a:latin typeface="Times" charset="0"/>
                  <a:ea typeface="ＭＳ Ｐゴシック" charset="0"/>
                </a:rPr>
                <a:t>)</a:t>
              </a:r>
            </a:p>
          </p:txBody>
        </p:sp>
        <p:sp>
          <p:nvSpPr>
            <p:cNvPr id="22" name="Text Box 30"/>
            <p:cNvSpPr txBox="1">
              <a:spLocks noChangeArrowheads="1"/>
            </p:cNvSpPr>
            <p:nvPr/>
          </p:nvSpPr>
          <p:spPr bwMode="auto">
            <a:xfrm rot="16200000">
              <a:off x="2013616" y="2797453"/>
              <a:ext cx="1306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 Mortality</a:t>
              </a:r>
            </a:p>
          </p:txBody>
        </p:sp>
        <p:sp>
          <p:nvSpPr>
            <p:cNvPr id="23" name="Line 39"/>
            <p:cNvSpPr>
              <a:spLocks noChangeShapeType="1"/>
            </p:cNvSpPr>
            <p:nvPr/>
          </p:nvSpPr>
          <p:spPr bwMode="auto">
            <a:xfrm flipV="1">
              <a:off x="3581400" y="1905000"/>
              <a:ext cx="2514600" cy="2438400"/>
            </a:xfrm>
            <a:prstGeom prst="line">
              <a:avLst/>
            </a:prstGeom>
            <a:noFill/>
            <a:ln w="1587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4" name="TextBox 23"/>
            <p:cNvSpPr txBox="1"/>
            <p:nvPr/>
          </p:nvSpPr>
          <p:spPr>
            <a:xfrm>
              <a:off x="6190096" y="1840468"/>
              <a:ext cx="13537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Solvent 99-7</a:t>
              </a:r>
            </a:p>
          </p:txBody>
        </p:sp>
        <p:sp>
          <p:nvSpPr>
            <p:cNvPr id="25" name="TextBox 24"/>
            <p:cNvSpPr txBox="1"/>
            <p:nvPr/>
          </p:nvSpPr>
          <p:spPr>
            <a:xfrm>
              <a:off x="5334000" y="1295400"/>
              <a:ext cx="135370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Solvent 99-2</a:t>
              </a:r>
            </a:p>
          </p:txBody>
        </p:sp>
        <p:sp>
          <p:nvSpPr>
            <p:cNvPr id="26" name="Text Box 16"/>
            <p:cNvSpPr txBox="1">
              <a:spLocks noChangeArrowheads="1"/>
            </p:cNvSpPr>
            <p:nvPr/>
          </p:nvSpPr>
          <p:spPr bwMode="auto">
            <a:xfrm>
              <a:off x="3308350" y="4419600"/>
              <a:ext cx="37305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0     50     100     150     200     250     300     350  </a:t>
              </a:r>
            </a:p>
          </p:txBody>
        </p:sp>
      </p:grpSp>
      <p:sp>
        <p:nvSpPr>
          <p:cNvPr id="27" name="TextBox 26"/>
          <p:cNvSpPr txBox="1"/>
          <p:nvPr/>
        </p:nvSpPr>
        <p:spPr>
          <a:xfrm>
            <a:off x="567760" y="5181600"/>
            <a:ext cx="11056488" cy="1477328"/>
          </a:xfrm>
          <a:prstGeom prst="rect">
            <a:avLst/>
          </a:prstGeom>
          <a:noFill/>
        </p:spPr>
        <p:txBody>
          <a:bodyPr wrap="square" rtlCol="0">
            <a:spAutoFit/>
          </a:bodyPr>
          <a:lstStyle/>
          <a:p>
            <a:r>
              <a:rPr lang="en-US" dirty="0"/>
              <a:t>Plotted here are two theoretical curves for the toxicity of solvents used in the cleaning of silicon compounds. Both solvent 99-2 and 99-7 performed equally well against a variety of manufactured silicon compounds. The task at hand for you is to determine which solvent would you pick to be “safer” for use.  As you can see from the accompanying data both compounds have an equivalent Lethal dose 50 value (LD50).  These are based on average values during a 6 hour exposure period.</a:t>
            </a:r>
          </a:p>
        </p:txBody>
      </p:sp>
      <p:sp>
        <p:nvSpPr>
          <p:cNvPr id="28" name="Rectangle 27"/>
          <p:cNvSpPr/>
          <p:nvPr/>
        </p:nvSpPr>
        <p:spPr>
          <a:xfrm>
            <a:off x="567760" y="228600"/>
            <a:ext cx="11056488" cy="707886"/>
          </a:xfrm>
          <a:prstGeom prst="rect">
            <a:avLst/>
          </a:prstGeom>
        </p:spPr>
        <p:txBody>
          <a:bodyPr wrap="none">
            <a:spAutoFit/>
          </a:bodyPr>
          <a:lstStyle/>
          <a:p>
            <a:pPr algn="ctr"/>
            <a:r>
              <a:rPr lang="en-US" sz="4000" b="1" dirty="0"/>
              <a:t>In-Class Discussion- Which Solvent Would You Use?</a:t>
            </a:r>
          </a:p>
        </p:txBody>
      </p:sp>
      <p:cxnSp>
        <p:nvCxnSpPr>
          <p:cNvPr id="29" name="Straight Connector 28">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2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B4221CC-BEBC-4283-B0AD-C9ED7755C0E8}"/>
              </a:ext>
            </a:extLst>
          </p:cNvPr>
          <p:cNvSpPr txBox="1"/>
          <p:nvPr/>
        </p:nvSpPr>
        <p:spPr>
          <a:xfrm>
            <a:off x="1143000" y="1557040"/>
            <a:ext cx="7817171" cy="3877985"/>
          </a:xfrm>
          <a:prstGeom prst="rect">
            <a:avLst/>
          </a:prstGeom>
          <a:noFill/>
        </p:spPr>
        <p:txBody>
          <a:bodyPr wrap="square" rtlCol="0">
            <a:spAutoFit/>
          </a:bodyPr>
          <a:lstStyle/>
          <a:p>
            <a:pPr marL="514350" indent="-514350">
              <a:spcBef>
                <a:spcPts val="1200"/>
              </a:spcBef>
              <a:buFont typeface="+mj-lt"/>
              <a:buAutoNum type="arabicPeriod"/>
            </a:pPr>
            <a:r>
              <a:rPr lang="en-US" sz="2800" dirty="0"/>
              <a:t>Toxicology</a:t>
            </a:r>
          </a:p>
          <a:p>
            <a:pPr marL="514350" indent="-514350">
              <a:spcBef>
                <a:spcPts val="1200"/>
              </a:spcBef>
              <a:buFont typeface="+mj-lt"/>
              <a:buAutoNum type="arabicPeriod"/>
            </a:pPr>
            <a:r>
              <a:rPr lang="en-US" sz="2800" dirty="0"/>
              <a:t>Assessing Hazards and Exposure</a:t>
            </a:r>
          </a:p>
          <a:p>
            <a:pPr marL="971550" lvl="1" indent="-514350">
              <a:spcBef>
                <a:spcPts val="1200"/>
              </a:spcBef>
              <a:buFont typeface="Arial" charset="0"/>
              <a:buChar char="•"/>
            </a:pPr>
            <a:r>
              <a:rPr lang="en-US" sz="2800" dirty="0"/>
              <a:t>What Happens When You’re Exposed?</a:t>
            </a:r>
          </a:p>
          <a:p>
            <a:pPr marL="514350" indent="-514350">
              <a:spcBef>
                <a:spcPts val="1200"/>
              </a:spcBef>
              <a:buFont typeface="+mj-lt"/>
              <a:buAutoNum type="arabicPeriod"/>
            </a:pPr>
            <a:r>
              <a:rPr lang="en-US" sz="2800" dirty="0"/>
              <a:t>Hazard Minimization Through Molecular Design</a:t>
            </a:r>
          </a:p>
          <a:p>
            <a:pPr marL="514350" indent="-514350">
              <a:spcBef>
                <a:spcPts val="1200"/>
              </a:spcBef>
              <a:buFont typeface="+mj-lt"/>
              <a:buAutoNum type="arabicPeriod"/>
            </a:pPr>
            <a:r>
              <a:rPr lang="en-US" sz="2800" dirty="0"/>
              <a:t>QSAR - Quantitative Structure Activity Relationship</a:t>
            </a:r>
          </a:p>
          <a:p>
            <a:pPr marL="514350" indent="-514350">
              <a:spcBef>
                <a:spcPts val="1200"/>
              </a:spcBef>
              <a:buFont typeface="+mj-lt"/>
              <a:buAutoNum type="arabicPeriod"/>
            </a:pPr>
            <a:r>
              <a:rPr lang="en-US" sz="2800" dirty="0">
                <a:solidFill>
                  <a:srgbClr val="000000"/>
                </a:solidFill>
              </a:rPr>
              <a:t>Molecular Design Research Network (</a:t>
            </a:r>
            <a:r>
              <a:rPr lang="en-US" sz="2800" dirty="0" err="1">
                <a:solidFill>
                  <a:srgbClr val="000000"/>
                </a:solidFill>
              </a:rPr>
              <a:t>MoDRN</a:t>
            </a:r>
            <a:r>
              <a:rPr lang="en-US" sz="2800" dirty="0">
                <a:solidFill>
                  <a:srgbClr val="000000"/>
                </a:solidFill>
              </a:rPr>
              <a:t>)</a:t>
            </a:r>
          </a:p>
        </p:txBody>
      </p:sp>
      <p:sp>
        <p:nvSpPr>
          <p:cNvPr id="5" name="TextBox 4">
            <a:extLst>
              <a:ext uri="{FF2B5EF4-FFF2-40B4-BE49-F238E27FC236}">
                <a16:creationId xmlns:a16="http://schemas.microsoft.com/office/drawing/2014/main" id="{7374DC12-982D-428A-94EF-5FE58037DD06}"/>
              </a:ext>
            </a:extLst>
          </p:cNvPr>
          <p:cNvSpPr txBox="1"/>
          <p:nvPr/>
        </p:nvSpPr>
        <p:spPr>
          <a:xfrm>
            <a:off x="3785992" y="282714"/>
            <a:ext cx="4620047" cy="707886"/>
          </a:xfrm>
          <a:prstGeom prst="rect">
            <a:avLst/>
          </a:prstGeom>
          <a:noFill/>
        </p:spPr>
        <p:txBody>
          <a:bodyPr wrap="none" rtlCol="0">
            <a:spAutoFit/>
          </a:bodyPr>
          <a:lstStyle/>
          <a:p>
            <a:pPr algn="ctr"/>
            <a:r>
              <a:rPr lang="en-US" sz="4000" b="1" dirty="0"/>
              <a:t>Topics To Be Covered</a:t>
            </a:r>
          </a:p>
        </p:txBody>
      </p:sp>
    </p:spTree>
    <p:extLst>
      <p:ext uri="{BB962C8B-B14F-4D97-AF65-F5344CB8AC3E}">
        <p14:creationId xmlns:p14="http://schemas.microsoft.com/office/powerpoint/2010/main" val="137077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20750" y="5334000"/>
            <a:ext cx="10350500" cy="1021690"/>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14000"/>
              </a:lnSpc>
            </a:pPr>
            <a:r>
              <a:rPr lang="en-US" dirty="0"/>
              <a:t>Solvent 99-7 causes lethality at much lower levels than 99-2 (20ppm versus 150 ppm respectively), and the response is much more predictable (i.e. less population heterogeneity).  In case of Solvent 99-2, higher levels can be inhaled before any harmful effects should begin.</a:t>
            </a:r>
          </a:p>
        </p:txBody>
      </p:sp>
      <p:grpSp>
        <p:nvGrpSpPr>
          <p:cNvPr id="30" name="Group 29"/>
          <p:cNvGrpSpPr/>
          <p:nvPr/>
        </p:nvGrpSpPr>
        <p:grpSpPr>
          <a:xfrm>
            <a:off x="3565267" y="1459468"/>
            <a:ext cx="5061466" cy="3722132"/>
            <a:chOff x="2482334" y="1295400"/>
            <a:chExt cx="5061466" cy="3722132"/>
          </a:xfrm>
        </p:grpSpPr>
        <p:sp>
          <p:nvSpPr>
            <p:cNvPr id="31" name="Line 3"/>
            <p:cNvSpPr>
              <a:spLocks noChangeShapeType="1"/>
            </p:cNvSpPr>
            <p:nvPr/>
          </p:nvSpPr>
          <p:spPr bwMode="auto">
            <a:xfrm flipV="1">
              <a:off x="3316288" y="15240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2" name="Line 4"/>
            <p:cNvSpPr>
              <a:spLocks noChangeShapeType="1"/>
            </p:cNvSpPr>
            <p:nvPr/>
          </p:nvSpPr>
          <p:spPr bwMode="auto">
            <a:xfrm>
              <a:off x="3321050" y="44196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33" name="Line 5"/>
            <p:cNvSpPr>
              <a:spLocks noChangeShapeType="1"/>
            </p:cNvSpPr>
            <p:nvPr/>
          </p:nvSpPr>
          <p:spPr bwMode="auto">
            <a:xfrm flipV="1">
              <a:off x="4686300" y="1600200"/>
              <a:ext cx="571500" cy="2667000"/>
            </a:xfrm>
            <a:prstGeom prst="line">
              <a:avLst/>
            </a:prstGeom>
            <a:ln w="15875">
              <a:prstDash val="lgDash"/>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2"/>
            </a:lnRef>
            <a:fillRef idx="0">
              <a:schemeClr val="accent2"/>
            </a:fillRef>
            <a:effectRef idx="0">
              <a:schemeClr val="accent2"/>
            </a:effectRef>
            <a:fontRef idx="minor">
              <a:schemeClr val="tx1"/>
            </a:fontRef>
          </p:style>
          <p:txBody>
            <a:bodyPr wrap="none" anchor="ctr"/>
            <a:lstStyle/>
            <a:p>
              <a:pPr>
                <a:defRPr/>
              </a:pPr>
              <a:endParaRPr lang="en-US">
                <a:ea typeface="ＭＳ Ｐゴシック" charset="0"/>
              </a:endParaRPr>
            </a:p>
          </p:txBody>
        </p:sp>
        <p:sp>
          <p:nvSpPr>
            <p:cNvPr id="34" name="Text Box 16"/>
            <p:cNvSpPr txBox="1">
              <a:spLocks noChangeArrowheads="1"/>
            </p:cNvSpPr>
            <p:nvPr/>
          </p:nvSpPr>
          <p:spPr bwMode="auto">
            <a:xfrm>
              <a:off x="3073400" y="42672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0</a:t>
              </a:r>
            </a:p>
          </p:txBody>
        </p:sp>
        <p:sp>
          <p:nvSpPr>
            <p:cNvPr id="35" name="Text Box 17"/>
            <p:cNvSpPr txBox="1">
              <a:spLocks noChangeArrowheads="1"/>
            </p:cNvSpPr>
            <p:nvPr/>
          </p:nvSpPr>
          <p:spPr bwMode="auto">
            <a:xfrm>
              <a:off x="2895600" y="1524000"/>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100</a:t>
              </a:r>
            </a:p>
          </p:txBody>
        </p:sp>
        <p:sp>
          <p:nvSpPr>
            <p:cNvPr id="36" name="Text Box 18"/>
            <p:cNvSpPr txBox="1">
              <a:spLocks noChangeArrowheads="1"/>
            </p:cNvSpPr>
            <p:nvPr/>
          </p:nvSpPr>
          <p:spPr bwMode="auto">
            <a:xfrm>
              <a:off x="2984500" y="28956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50</a:t>
              </a:r>
            </a:p>
          </p:txBody>
        </p:sp>
        <p:sp>
          <p:nvSpPr>
            <p:cNvPr id="37" name="Text Box 19"/>
            <p:cNvSpPr txBox="1">
              <a:spLocks noChangeArrowheads="1"/>
            </p:cNvSpPr>
            <p:nvPr/>
          </p:nvSpPr>
          <p:spPr bwMode="auto">
            <a:xfrm>
              <a:off x="2984500" y="3170238"/>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40</a:t>
              </a:r>
            </a:p>
          </p:txBody>
        </p:sp>
        <p:sp>
          <p:nvSpPr>
            <p:cNvPr id="38" name="Text Box 20"/>
            <p:cNvSpPr txBox="1">
              <a:spLocks noChangeArrowheads="1"/>
            </p:cNvSpPr>
            <p:nvPr/>
          </p:nvSpPr>
          <p:spPr bwMode="auto">
            <a:xfrm>
              <a:off x="2984500" y="34448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30</a:t>
              </a:r>
            </a:p>
          </p:txBody>
        </p:sp>
        <p:sp>
          <p:nvSpPr>
            <p:cNvPr id="39" name="Text Box 21"/>
            <p:cNvSpPr txBox="1">
              <a:spLocks noChangeArrowheads="1"/>
            </p:cNvSpPr>
            <p:nvPr/>
          </p:nvSpPr>
          <p:spPr bwMode="auto">
            <a:xfrm>
              <a:off x="2984500" y="37195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20</a:t>
              </a:r>
            </a:p>
          </p:txBody>
        </p:sp>
        <p:sp>
          <p:nvSpPr>
            <p:cNvPr id="40" name="Text Box 22"/>
            <p:cNvSpPr txBox="1">
              <a:spLocks noChangeArrowheads="1"/>
            </p:cNvSpPr>
            <p:nvPr/>
          </p:nvSpPr>
          <p:spPr bwMode="auto">
            <a:xfrm>
              <a:off x="2984500" y="399415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10</a:t>
              </a:r>
            </a:p>
          </p:txBody>
        </p:sp>
        <p:sp>
          <p:nvSpPr>
            <p:cNvPr id="41" name="Text Box 23"/>
            <p:cNvSpPr txBox="1">
              <a:spLocks noChangeArrowheads="1"/>
            </p:cNvSpPr>
            <p:nvPr/>
          </p:nvSpPr>
          <p:spPr bwMode="auto">
            <a:xfrm>
              <a:off x="2984500" y="262255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60</a:t>
              </a:r>
            </a:p>
          </p:txBody>
        </p:sp>
        <p:sp>
          <p:nvSpPr>
            <p:cNvPr id="42" name="Text Box 24"/>
            <p:cNvSpPr txBox="1">
              <a:spLocks noChangeArrowheads="1"/>
            </p:cNvSpPr>
            <p:nvPr/>
          </p:nvSpPr>
          <p:spPr bwMode="auto">
            <a:xfrm>
              <a:off x="2984500" y="23479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70</a:t>
              </a:r>
            </a:p>
          </p:txBody>
        </p:sp>
        <p:sp>
          <p:nvSpPr>
            <p:cNvPr id="43" name="Text Box 25"/>
            <p:cNvSpPr txBox="1">
              <a:spLocks noChangeArrowheads="1"/>
            </p:cNvSpPr>
            <p:nvPr/>
          </p:nvSpPr>
          <p:spPr bwMode="auto">
            <a:xfrm>
              <a:off x="2984500" y="20732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80</a:t>
              </a:r>
            </a:p>
          </p:txBody>
        </p:sp>
        <p:sp>
          <p:nvSpPr>
            <p:cNvPr id="44" name="Text Box 26"/>
            <p:cNvSpPr txBox="1">
              <a:spLocks noChangeArrowheads="1"/>
            </p:cNvSpPr>
            <p:nvPr/>
          </p:nvSpPr>
          <p:spPr bwMode="auto">
            <a:xfrm>
              <a:off x="2984500" y="1798638"/>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Times" charset="0"/>
                  <a:ea typeface="ＭＳ Ｐゴシック" charset="0"/>
                </a:rPr>
                <a:t>90</a:t>
              </a:r>
            </a:p>
          </p:txBody>
        </p:sp>
        <p:sp>
          <p:nvSpPr>
            <p:cNvPr id="45" name="Line 27"/>
            <p:cNvSpPr>
              <a:spLocks noChangeShapeType="1"/>
            </p:cNvSpPr>
            <p:nvPr/>
          </p:nvSpPr>
          <p:spPr bwMode="auto">
            <a:xfrm>
              <a:off x="3321050" y="3048000"/>
              <a:ext cx="16319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6" name="Line 28"/>
            <p:cNvSpPr>
              <a:spLocks noChangeShapeType="1"/>
            </p:cNvSpPr>
            <p:nvPr/>
          </p:nvSpPr>
          <p:spPr bwMode="auto">
            <a:xfrm>
              <a:off x="4953000" y="3048000"/>
              <a:ext cx="0" cy="1371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47" name="Text Box 29"/>
            <p:cNvSpPr txBox="1">
              <a:spLocks noChangeArrowheads="1"/>
            </p:cNvSpPr>
            <p:nvPr/>
          </p:nvSpPr>
          <p:spPr bwMode="auto">
            <a:xfrm>
              <a:off x="3962400" y="4648200"/>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Inhaled Dose (</a:t>
              </a:r>
              <a:r>
                <a:rPr lang="en-US" dirty="0" err="1">
                  <a:latin typeface="Times" charset="0"/>
                  <a:ea typeface="ＭＳ Ｐゴシック" charset="0"/>
                </a:rPr>
                <a:t>ppm</a:t>
              </a:r>
              <a:r>
                <a:rPr lang="en-US" dirty="0">
                  <a:latin typeface="Times" charset="0"/>
                  <a:ea typeface="ＭＳ Ｐゴシック" charset="0"/>
                </a:rPr>
                <a:t>)</a:t>
              </a:r>
            </a:p>
          </p:txBody>
        </p:sp>
        <p:sp>
          <p:nvSpPr>
            <p:cNvPr id="48" name="Text Box 30"/>
            <p:cNvSpPr txBox="1">
              <a:spLocks noChangeArrowheads="1"/>
            </p:cNvSpPr>
            <p:nvPr/>
          </p:nvSpPr>
          <p:spPr bwMode="auto">
            <a:xfrm rot="16200000">
              <a:off x="2013616" y="2797453"/>
              <a:ext cx="1306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 Mortality</a:t>
              </a:r>
            </a:p>
          </p:txBody>
        </p:sp>
        <p:sp>
          <p:nvSpPr>
            <p:cNvPr id="49" name="Line 39"/>
            <p:cNvSpPr>
              <a:spLocks noChangeShapeType="1"/>
            </p:cNvSpPr>
            <p:nvPr/>
          </p:nvSpPr>
          <p:spPr bwMode="auto">
            <a:xfrm flipV="1">
              <a:off x="3581400" y="1905000"/>
              <a:ext cx="2514600" cy="2438400"/>
            </a:xfrm>
            <a:prstGeom prst="line">
              <a:avLst/>
            </a:prstGeom>
            <a:noFill/>
            <a:ln w="1587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50" name="TextBox 49"/>
            <p:cNvSpPr txBox="1"/>
            <p:nvPr/>
          </p:nvSpPr>
          <p:spPr>
            <a:xfrm>
              <a:off x="6190096" y="1840468"/>
              <a:ext cx="13537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Solvent 99-7</a:t>
              </a:r>
            </a:p>
          </p:txBody>
        </p:sp>
        <p:sp>
          <p:nvSpPr>
            <p:cNvPr id="51" name="TextBox 50"/>
            <p:cNvSpPr txBox="1"/>
            <p:nvPr/>
          </p:nvSpPr>
          <p:spPr>
            <a:xfrm>
              <a:off x="5334000" y="1295400"/>
              <a:ext cx="135370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Solvent 99-2</a:t>
              </a:r>
            </a:p>
          </p:txBody>
        </p:sp>
        <p:sp>
          <p:nvSpPr>
            <p:cNvPr id="52" name="Text Box 16"/>
            <p:cNvSpPr txBox="1">
              <a:spLocks noChangeArrowheads="1"/>
            </p:cNvSpPr>
            <p:nvPr/>
          </p:nvSpPr>
          <p:spPr bwMode="auto">
            <a:xfrm>
              <a:off x="3308350" y="4419600"/>
              <a:ext cx="37305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dirty="0">
                  <a:latin typeface="Times" charset="0"/>
                  <a:ea typeface="ＭＳ Ｐゴシック" charset="0"/>
                </a:rPr>
                <a:t>0     50     100     150     200     250     300     350  </a:t>
              </a:r>
            </a:p>
          </p:txBody>
        </p:sp>
      </p:grpSp>
      <p:sp>
        <p:nvSpPr>
          <p:cNvPr id="53" name="Rectangle 52"/>
          <p:cNvSpPr/>
          <p:nvPr/>
        </p:nvSpPr>
        <p:spPr>
          <a:xfrm>
            <a:off x="567760" y="206514"/>
            <a:ext cx="11056488" cy="707886"/>
          </a:xfrm>
          <a:prstGeom prst="rect">
            <a:avLst/>
          </a:prstGeom>
        </p:spPr>
        <p:txBody>
          <a:bodyPr wrap="none">
            <a:spAutoFit/>
          </a:bodyPr>
          <a:lstStyle/>
          <a:p>
            <a:pPr algn="ctr"/>
            <a:r>
              <a:rPr lang="en-US" sz="4000" b="1" dirty="0"/>
              <a:t>In-Class Discussion- Which Solvent Would You Use?</a:t>
            </a:r>
          </a:p>
        </p:txBody>
      </p:sp>
      <p:cxnSp>
        <p:nvCxnSpPr>
          <p:cNvPr id="54" name="Straight Connector 53">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83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10515600" cy="1296055"/>
          </a:xfrm>
        </p:spPr>
        <p:txBody>
          <a:bodyPr>
            <a:normAutofit lnSpcReduction="10000"/>
          </a:bodyPr>
          <a:lstStyle/>
          <a:p>
            <a:pPr>
              <a:lnSpc>
                <a:spcPct val="114000"/>
              </a:lnSpc>
              <a:spcBef>
                <a:spcPts val="600"/>
              </a:spcBef>
            </a:pPr>
            <a:r>
              <a:rPr lang="en-US" sz="2200" dirty="0">
                <a:latin typeface="+mn-lt"/>
              </a:rPr>
              <a:t>Review and analysis of toxicology data and assessing if the substance causes toxic effects</a:t>
            </a:r>
          </a:p>
          <a:p>
            <a:pPr>
              <a:lnSpc>
                <a:spcPct val="114000"/>
              </a:lnSpc>
              <a:spcBef>
                <a:spcPts val="600"/>
              </a:spcBef>
            </a:pPr>
            <a:r>
              <a:rPr lang="en-US" sz="2200" dirty="0">
                <a:latin typeface="+mn-lt"/>
              </a:rPr>
              <a:t>Sources include animal and human studies and computational data</a:t>
            </a:r>
          </a:p>
          <a:p>
            <a:pPr>
              <a:lnSpc>
                <a:spcPct val="114000"/>
              </a:lnSpc>
              <a:spcBef>
                <a:spcPts val="600"/>
              </a:spcBef>
            </a:pPr>
            <a:r>
              <a:rPr lang="en-US" sz="2200" dirty="0">
                <a:latin typeface="+mn-lt"/>
              </a:rPr>
              <a:t>These studies have difficulty with showing causation (if a risk factor lead to disease)</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28800" y="26670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19200" y="6477000"/>
            <a:ext cx="9559668" cy="307777"/>
          </a:xfrm>
          <a:prstGeom prst="rect">
            <a:avLst/>
          </a:prstGeom>
          <a:noFill/>
        </p:spPr>
        <p:txBody>
          <a:bodyPr wrap="none" rtlCol="0">
            <a:spAutoFit/>
          </a:bodyPr>
          <a:lstStyle/>
          <a:p>
            <a:r>
              <a:rPr lang="en-US" sz="1400" dirty="0" err="1">
                <a:solidFill>
                  <a:schemeClr val="bg1">
                    <a:lumMod val="50000"/>
                  </a:schemeClr>
                </a:solidFill>
              </a:rPr>
              <a:t>Mihelcic</a:t>
            </a:r>
            <a:r>
              <a:rPr lang="en-US" sz="1400" dirty="0">
                <a:solidFill>
                  <a:schemeClr val="bg1">
                    <a:lumMod val="50000"/>
                  </a:schemeClr>
                </a:solidFill>
              </a:rPr>
              <a:t>, J. R.; Zimmerman, J. B., </a:t>
            </a:r>
            <a:r>
              <a:rPr lang="en-US" sz="1400" i="1" dirty="0">
                <a:solidFill>
                  <a:schemeClr val="bg1">
                    <a:lumMod val="50000"/>
                  </a:schemeClr>
                </a:solidFill>
              </a:rPr>
              <a:t>Environmental engineering: Fundamentals, sustainability, design</a:t>
            </a:r>
            <a:r>
              <a:rPr lang="en-US" sz="1400" dirty="0">
                <a:solidFill>
                  <a:schemeClr val="bg1">
                    <a:lumMod val="50000"/>
                  </a:schemeClr>
                </a:solidFill>
              </a:rPr>
              <a:t>. Wiley Global Education: 2014.</a:t>
            </a:r>
          </a:p>
        </p:txBody>
      </p:sp>
      <p:sp>
        <p:nvSpPr>
          <p:cNvPr id="7" name="Rectangle 6"/>
          <p:cNvSpPr/>
          <p:nvPr/>
        </p:nvSpPr>
        <p:spPr>
          <a:xfrm>
            <a:off x="2362200" y="216085"/>
            <a:ext cx="4293868" cy="707886"/>
          </a:xfrm>
          <a:prstGeom prst="rect">
            <a:avLst/>
          </a:prstGeom>
        </p:spPr>
        <p:txBody>
          <a:bodyPr wrap="none">
            <a:spAutoFit/>
          </a:bodyPr>
          <a:lstStyle/>
          <a:p>
            <a:pPr algn="ctr"/>
            <a:r>
              <a:rPr lang="en-US" sz="4000" b="1" dirty="0"/>
              <a:t>Hazard Assessment</a:t>
            </a:r>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6"/>
          <p:cNvSpPr txBox="1">
            <a:spLocks noChangeArrowheads="1"/>
          </p:cNvSpPr>
          <p:nvPr/>
        </p:nvSpPr>
        <p:spPr bwMode="auto">
          <a:xfrm>
            <a:off x="6934200" y="252811"/>
            <a:ext cx="5105400" cy="646331"/>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n-US" sz="3600" dirty="0">
                <a:effectLst>
                  <a:outerShdw blurRad="38100" dist="38100" dir="2700000" algn="tl">
                    <a:srgbClr val="DDDDDD"/>
                  </a:outerShdw>
                </a:effectLst>
                <a:ea typeface="ＭＳ Ｐゴシック" pitchFamily="-106" charset="-128"/>
              </a:rPr>
              <a:t>Risk = f(Hazard, Exposure)</a:t>
            </a:r>
          </a:p>
        </p:txBody>
      </p:sp>
      <p:sp>
        <p:nvSpPr>
          <p:cNvPr id="2" name="Down Arrow 1"/>
          <p:cNvSpPr/>
          <p:nvPr/>
        </p:nvSpPr>
        <p:spPr>
          <a:xfrm rot="10800000">
            <a:off x="9067800" y="905351"/>
            <a:ext cx="419100" cy="466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20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19200"/>
            <a:ext cx="7413172" cy="1913270"/>
          </a:xfrm>
        </p:spPr>
        <p:txBody>
          <a:bodyPr>
            <a:normAutofit fontScale="92500" lnSpcReduction="10000"/>
          </a:bodyPr>
          <a:lstStyle/>
          <a:p>
            <a:pPr>
              <a:lnSpc>
                <a:spcPct val="114000"/>
              </a:lnSpc>
              <a:spcBef>
                <a:spcPts val="600"/>
              </a:spcBef>
            </a:pPr>
            <a:r>
              <a:rPr lang="en-US" sz="2200" dirty="0">
                <a:latin typeface="+mn-lt"/>
              </a:rPr>
              <a:t>Determines the extent and frequency of human exposure to target chemicals.</a:t>
            </a:r>
          </a:p>
          <a:p>
            <a:pPr>
              <a:lnSpc>
                <a:spcPct val="114000"/>
              </a:lnSpc>
              <a:spcBef>
                <a:spcPts val="600"/>
              </a:spcBef>
            </a:pPr>
            <a:r>
              <a:rPr lang="en-US" sz="2200" dirty="0">
                <a:latin typeface="+mn-lt"/>
              </a:rPr>
              <a:t>Guidelines for residential, industrial and commercial sites</a:t>
            </a:r>
          </a:p>
          <a:p>
            <a:pPr>
              <a:lnSpc>
                <a:spcPct val="114000"/>
              </a:lnSpc>
              <a:spcBef>
                <a:spcPts val="600"/>
              </a:spcBef>
            </a:pPr>
            <a:r>
              <a:rPr lang="en-US" sz="2200" dirty="0">
                <a:latin typeface="+mn-lt"/>
              </a:rPr>
              <a:t>For engineers, the knowledge of hazard and exposure provides information whether the site needs to be remediated.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91600" y="2514600"/>
            <a:ext cx="2662246" cy="39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3124200"/>
            <a:ext cx="4498540" cy="333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84532" y="6553200"/>
            <a:ext cx="9559668" cy="307777"/>
          </a:xfrm>
          <a:prstGeom prst="rect">
            <a:avLst/>
          </a:prstGeom>
          <a:noFill/>
        </p:spPr>
        <p:txBody>
          <a:bodyPr wrap="none" rtlCol="0">
            <a:spAutoFit/>
          </a:bodyPr>
          <a:lstStyle/>
          <a:p>
            <a:r>
              <a:rPr lang="en-US" sz="1400" dirty="0" err="1">
                <a:solidFill>
                  <a:schemeClr val="bg1">
                    <a:lumMod val="50000"/>
                  </a:schemeClr>
                </a:solidFill>
              </a:rPr>
              <a:t>Mihelcic</a:t>
            </a:r>
            <a:r>
              <a:rPr lang="en-US" sz="1400" dirty="0">
                <a:solidFill>
                  <a:schemeClr val="bg1">
                    <a:lumMod val="50000"/>
                  </a:schemeClr>
                </a:solidFill>
              </a:rPr>
              <a:t>, J. R.; Zimmerman, J. B., </a:t>
            </a:r>
            <a:r>
              <a:rPr lang="en-US" sz="1400" i="1" dirty="0">
                <a:solidFill>
                  <a:schemeClr val="bg1">
                    <a:lumMod val="50000"/>
                  </a:schemeClr>
                </a:solidFill>
              </a:rPr>
              <a:t>Environmental engineering: Fundamentals, sustainability, design</a:t>
            </a:r>
            <a:r>
              <a:rPr lang="en-US" sz="1400" dirty="0">
                <a:solidFill>
                  <a:schemeClr val="bg1">
                    <a:lumMod val="50000"/>
                  </a:schemeClr>
                </a:solidFill>
              </a:rPr>
              <a:t>. Wiley Global Education: 2014.</a:t>
            </a:r>
          </a:p>
        </p:txBody>
      </p:sp>
      <p:sp>
        <p:nvSpPr>
          <p:cNvPr id="11" name="Rectangle 10"/>
          <p:cNvSpPr/>
          <p:nvPr/>
        </p:nvSpPr>
        <p:spPr>
          <a:xfrm>
            <a:off x="1981200" y="216085"/>
            <a:ext cx="4767011" cy="707886"/>
          </a:xfrm>
          <a:prstGeom prst="rect">
            <a:avLst/>
          </a:prstGeom>
        </p:spPr>
        <p:txBody>
          <a:bodyPr wrap="none">
            <a:spAutoFit/>
          </a:bodyPr>
          <a:lstStyle/>
          <a:p>
            <a:pPr algn="ctr"/>
            <a:r>
              <a:rPr lang="en-US" sz="4000" b="1" dirty="0"/>
              <a:t>Exposure Assessment</a:t>
            </a:r>
          </a:p>
        </p:txBody>
      </p:sp>
      <p:cxnSp>
        <p:nvCxnSpPr>
          <p:cNvPr id="12" name="Straight Connector 11">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6"/>
          <p:cNvSpPr txBox="1">
            <a:spLocks noChangeArrowheads="1"/>
          </p:cNvSpPr>
          <p:nvPr/>
        </p:nvSpPr>
        <p:spPr bwMode="auto">
          <a:xfrm>
            <a:off x="6934200" y="252811"/>
            <a:ext cx="5105400" cy="646331"/>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n-US" sz="3600" dirty="0">
                <a:effectLst>
                  <a:outerShdw blurRad="38100" dist="38100" dir="2700000" algn="tl">
                    <a:srgbClr val="DDDDDD"/>
                  </a:outerShdw>
                </a:effectLst>
                <a:ea typeface="ＭＳ Ｐゴシック" pitchFamily="-106" charset="-128"/>
              </a:rPr>
              <a:t>Risk = f(Hazard, Exposure)</a:t>
            </a:r>
          </a:p>
        </p:txBody>
      </p:sp>
      <p:sp>
        <p:nvSpPr>
          <p:cNvPr id="9" name="Down Arrow 8"/>
          <p:cNvSpPr/>
          <p:nvPr/>
        </p:nvSpPr>
        <p:spPr>
          <a:xfrm rot="10800000">
            <a:off x="10706100" y="905352"/>
            <a:ext cx="419100" cy="466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3800" y="3649331"/>
            <a:ext cx="2612400" cy="1741600"/>
          </a:xfrm>
          <a:prstGeom prst="rect">
            <a:avLst/>
          </a:prstGeom>
        </p:spPr>
      </p:pic>
      <p:sp>
        <p:nvSpPr>
          <p:cNvPr id="10" name="TextBox 9"/>
          <p:cNvSpPr txBox="1"/>
          <p:nvPr/>
        </p:nvSpPr>
        <p:spPr>
          <a:xfrm>
            <a:off x="1066799" y="5525869"/>
            <a:ext cx="3429000" cy="646331"/>
          </a:xfrm>
          <a:prstGeom prst="rect">
            <a:avLst/>
          </a:prstGeom>
          <a:noFill/>
        </p:spPr>
        <p:txBody>
          <a:bodyPr wrap="square" rtlCol="0">
            <a:spAutoFit/>
          </a:bodyPr>
          <a:lstStyle/>
          <a:p>
            <a:r>
              <a:rPr lang="en-US" dirty="0"/>
              <a:t>Example of exposure evaluation: workers touching soil</a:t>
            </a:r>
          </a:p>
        </p:txBody>
      </p:sp>
    </p:spTree>
    <p:extLst>
      <p:ext uri="{BB962C8B-B14F-4D97-AF65-F5344CB8AC3E}">
        <p14:creationId xmlns:p14="http://schemas.microsoft.com/office/powerpoint/2010/main" val="31417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8" y="6401734"/>
            <a:ext cx="7565572" cy="380066"/>
          </a:xfrm>
        </p:spPr>
        <p:txBody>
          <a:bodyPr>
            <a:noAutofit/>
          </a:bodyPr>
          <a:lstStyle/>
          <a:p>
            <a:pPr>
              <a:lnSpc>
                <a:spcPct val="114000"/>
              </a:lnSpc>
            </a:pPr>
            <a:r>
              <a:rPr lang="en-US" sz="2400" dirty="0">
                <a:latin typeface="+mn-lt"/>
              </a:rPr>
              <a:t>Hazard assessment, dose-response &amp; exposure assessment</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3214" y="1309228"/>
            <a:ext cx="7565572" cy="506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71719" y="206514"/>
            <a:ext cx="4648581" cy="707886"/>
          </a:xfrm>
          <a:prstGeom prst="rect">
            <a:avLst/>
          </a:prstGeom>
        </p:spPr>
        <p:txBody>
          <a:bodyPr wrap="none">
            <a:spAutoFit/>
          </a:bodyPr>
          <a:lstStyle/>
          <a:p>
            <a:pPr algn="ctr"/>
            <a:r>
              <a:rPr lang="en-US" sz="4000" b="1" dirty="0"/>
              <a:t>Risk Characterization</a:t>
            </a:r>
          </a:p>
        </p:txBody>
      </p:sp>
      <p:cxnSp>
        <p:nvCxnSpPr>
          <p:cNvPr id="6" name="Straight Connector 5">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9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10287000" cy="4351338"/>
          </a:xfrm>
        </p:spPr>
        <p:txBody>
          <a:bodyPr>
            <a:normAutofit fontScale="92500"/>
          </a:bodyPr>
          <a:lstStyle/>
          <a:p>
            <a:pPr>
              <a:lnSpc>
                <a:spcPct val="114000"/>
              </a:lnSpc>
              <a:spcBef>
                <a:spcPts val="600"/>
              </a:spcBef>
            </a:pPr>
            <a:r>
              <a:rPr lang="en-US" dirty="0" err="1">
                <a:latin typeface="+mn-lt"/>
              </a:rPr>
              <a:t>ChemHAT</a:t>
            </a:r>
            <a:r>
              <a:rPr lang="en-US" dirty="0">
                <a:latin typeface="+mn-lt"/>
              </a:rPr>
              <a:t> - easy way to access summarized information on chemical hazards in the workplace</a:t>
            </a:r>
          </a:p>
          <a:p>
            <a:pPr>
              <a:lnSpc>
                <a:spcPct val="114000"/>
              </a:lnSpc>
              <a:spcBef>
                <a:spcPts val="600"/>
              </a:spcBef>
            </a:pPr>
            <a:endParaRPr lang="en-US" dirty="0">
              <a:latin typeface="+mn-lt"/>
            </a:endParaRPr>
          </a:p>
          <a:p>
            <a:pPr>
              <a:lnSpc>
                <a:spcPct val="114000"/>
              </a:lnSpc>
              <a:spcBef>
                <a:spcPts val="600"/>
              </a:spcBef>
            </a:pPr>
            <a:r>
              <a:rPr lang="en-US" dirty="0" err="1">
                <a:latin typeface="+mn-lt"/>
              </a:rPr>
              <a:t>ChemSpider</a:t>
            </a:r>
            <a:r>
              <a:rPr lang="en-US" dirty="0">
                <a:latin typeface="+mn-lt"/>
              </a:rPr>
              <a:t> </a:t>
            </a:r>
          </a:p>
          <a:p>
            <a:pPr>
              <a:lnSpc>
                <a:spcPct val="114000"/>
              </a:lnSpc>
              <a:spcBef>
                <a:spcPts val="600"/>
              </a:spcBef>
            </a:pPr>
            <a:r>
              <a:rPr lang="en-US" dirty="0" err="1">
                <a:latin typeface="+mn-lt"/>
              </a:rPr>
              <a:t>Protox</a:t>
            </a:r>
            <a:endParaRPr lang="en-US" dirty="0">
              <a:latin typeface="+mn-lt"/>
            </a:endParaRPr>
          </a:p>
          <a:p>
            <a:pPr>
              <a:lnSpc>
                <a:spcPct val="114000"/>
              </a:lnSpc>
              <a:spcBef>
                <a:spcPts val="600"/>
              </a:spcBef>
            </a:pPr>
            <a:endParaRPr lang="en-US" dirty="0">
              <a:latin typeface="+mn-lt"/>
            </a:endParaRPr>
          </a:p>
          <a:p>
            <a:pPr>
              <a:lnSpc>
                <a:spcPct val="114000"/>
              </a:lnSpc>
              <a:spcBef>
                <a:spcPts val="600"/>
              </a:spcBef>
            </a:pPr>
            <a:r>
              <a:rPr lang="en-US" dirty="0">
                <a:latin typeface="+mn-lt"/>
              </a:rPr>
              <a:t>Safer Choice - for consumers, businesses, and purchasers to find products that perform and are safer for human health and the environment. </a:t>
            </a:r>
          </a:p>
        </p:txBody>
      </p:sp>
      <p:sp>
        <p:nvSpPr>
          <p:cNvPr id="5" name="Right Brace 4"/>
          <p:cNvSpPr/>
          <p:nvPr/>
        </p:nvSpPr>
        <p:spPr>
          <a:xfrm>
            <a:off x="3187700" y="3352800"/>
            <a:ext cx="3937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92007" y="3505200"/>
            <a:ext cx="7990393" cy="461665"/>
          </a:xfrm>
          <a:prstGeom prst="rect">
            <a:avLst/>
          </a:prstGeom>
          <a:noFill/>
        </p:spPr>
        <p:txBody>
          <a:bodyPr wrap="none" rtlCol="0">
            <a:spAutoFit/>
          </a:bodyPr>
          <a:lstStyle/>
          <a:p>
            <a:r>
              <a:rPr lang="en-US" sz="2400" dirty="0"/>
              <a:t>toxicity assessment based on experimental or predicted LD</a:t>
            </a:r>
            <a:r>
              <a:rPr lang="en-US" sz="2400" baseline="-25000" dirty="0"/>
              <a:t>50</a:t>
            </a:r>
            <a:r>
              <a:rPr lang="en-US" sz="2400" dirty="0"/>
              <a:t> </a:t>
            </a:r>
          </a:p>
        </p:txBody>
      </p:sp>
      <p:sp>
        <p:nvSpPr>
          <p:cNvPr id="7" name="Rectangle 6"/>
          <p:cNvSpPr/>
          <p:nvPr/>
        </p:nvSpPr>
        <p:spPr>
          <a:xfrm>
            <a:off x="2459696" y="206514"/>
            <a:ext cx="7272633" cy="707886"/>
          </a:xfrm>
          <a:prstGeom prst="rect">
            <a:avLst/>
          </a:prstGeom>
        </p:spPr>
        <p:txBody>
          <a:bodyPr wrap="none">
            <a:spAutoFit/>
          </a:bodyPr>
          <a:lstStyle/>
          <a:p>
            <a:pPr algn="ctr"/>
            <a:r>
              <a:rPr lang="en-US" sz="4000" b="1" dirty="0"/>
              <a:t>Tools For Hazard Characterization</a:t>
            </a:r>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8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ctrTitle"/>
          </p:nvPr>
        </p:nvSpPr>
        <p:spPr>
          <a:xfrm>
            <a:off x="1524000" y="2895600"/>
            <a:ext cx="9144000" cy="1244599"/>
          </a:xfrm>
        </p:spPr>
        <p:txBody>
          <a:bodyPr>
            <a:normAutofit fontScale="90000"/>
          </a:bodyPr>
          <a:lstStyle/>
          <a:p>
            <a:pPr>
              <a:lnSpc>
                <a:spcPct val="114000"/>
              </a:lnSpc>
            </a:pPr>
            <a:r>
              <a:rPr lang="en-US" altLang="en-US" sz="4000" dirty="0">
                <a:latin typeface="+mn-lt"/>
              </a:rPr>
              <a:t>What happens once you are exposed to a toxicant?</a:t>
            </a:r>
          </a:p>
        </p:txBody>
      </p:sp>
      <p:cxnSp>
        <p:nvCxnSpPr>
          <p:cNvPr id="4" name="Straight Connector 3">
            <a:extLst>
              <a:ext uri="{FF2B5EF4-FFF2-40B4-BE49-F238E27FC236}">
                <a16:creationId xmlns:a16="http://schemas.microsoft.com/office/drawing/2014/main" id="{93E01BC8-C947-4771-A23E-C2EF8A422B2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6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905000" y="2514600"/>
            <a:ext cx="3810000" cy="2285994"/>
          </a:xfrm>
        </p:spPr>
        <p:txBody>
          <a:bodyPr>
            <a:normAutofit lnSpcReduction="10000"/>
          </a:bodyPr>
          <a:lstStyle/>
          <a:p>
            <a:pPr>
              <a:lnSpc>
                <a:spcPct val="114000"/>
              </a:lnSpc>
            </a:pPr>
            <a:r>
              <a:rPr lang="en-US" altLang="en-US" dirty="0">
                <a:latin typeface="+mn-lt"/>
              </a:rPr>
              <a:t>ABSORBTION</a:t>
            </a:r>
          </a:p>
          <a:p>
            <a:pPr>
              <a:lnSpc>
                <a:spcPct val="114000"/>
              </a:lnSpc>
            </a:pPr>
            <a:r>
              <a:rPr lang="en-US" altLang="en-US" dirty="0">
                <a:latin typeface="+mn-lt"/>
              </a:rPr>
              <a:t>DISTRIBUTION </a:t>
            </a:r>
          </a:p>
          <a:p>
            <a:pPr>
              <a:lnSpc>
                <a:spcPct val="114000"/>
              </a:lnSpc>
            </a:pPr>
            <a:r>
              <a:rPr lang="en-US" altLang="en-US" dirty="0">
                <a:latin typeface="+mn-lt"/>
              </a:rPr>
              <a:t>METABOLISM </a:t>
            </a:r>
          </a:p>
          <a:p>
            <a:pPr>
              <a:lnSpc>
                <a:spcPct val="114000"/>
              </a:lnSpc>
            </a:pPr>
            <a:r>
              <a:rPr lang="en-US" altLang="en-US" dirty="0">
                <a:latin typeface="+mn-lt"/>
              </a:rPr>
              <a:t>EXCRETION </a:t>
            </a:r>
          </a:p>
          <a:p>
            <a:pPr>
              <a:lnSpc>
                <a:spcPct val="114000"/>
              </a:lnSpc>
              <a:buFont typeface="Wingdings" charset="2"/>
              <a:buNone/>
            </a:pPr>
            <a:endParaRPr lang="en-US" altLang="en-US" dirty="0">
              <a:latin typeface="+mn-lt"/>
            </a:endParaRPr>
          </a:p>
        </p:txBody>
      </p:sp>
      <p:sp>
        <p:nvSpPr>
          <p:cNvPr id="6" name="Rectangle 5"/>
          <p:cNvSpPr/>
          <p:nvPr/>
        </p:nvSpPr>
        <p:spPr>
          <a:xfrm>
            <a:off x="5336822" y="206514"/>
            <a:ext cx="1518364" cy="707886"/>
          </a:xfrm>
          <a:prstGeom prst="rect">
            <a:avLst/>
          </a:prstGeom>
        </p:spPr>
        <p:txBody>
          <a:bodyPr wrap="none">
            <a:spAutoFit/>
          </a:bodyPr>
          <a:lstStyle/>
          <a:p>
            <a:pPr algn="ctr"/>
            <a:r>
              <a:rPr lang="en-US" sz="4000" b="1" dirty="0"/>
              <a:t>ADME</a:t>
            </a:r>
          </a:p>
        </p:txBody>
      </p:sp>
      <p:cxnSp>
        <p:nvCxnSpPr>
          <p:cNvPr id="7" name="Straight Connector 6">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6096000" y="1711532"/>
            <a:ext cx="4561993" cy="4079668"/>
          </a:xfrm>
          <a:prstGeom prst="rect">
            <a:avLst/>
          </a:prstGeom>
        </p:spPr>
      </p:pic>
      <p:sp>
        <p:nvSpPr>
          <p:cNvPr id="9" name="TextBox 8"/>
          <p:cNvSpPr txBox="1"/>
          <p:nvPr/>
        </p:nvSpPr>
        <p:spPr>
          <a:xfrm>
            <a:off x="1440808" y="6477000"/>
            <a:ext cx="6179192" cy="307777"/>
          </a:xfrm>
          <a:prstGeom prst="rect">
            <a:avLst/>
          </a:prstGeom>
          <a:noFill/>
        </p:spPr>
        <p:txBody>
          <a:bodyPr wrap="none" rtlCol="0">
            <a:spAutoFit/>
          </a:bodyPr>
          <a:lstStyle/>
          <a:p>
            <a:r>
              <a:rPr lang="en-US" sz="1400" dirty="0">
                <a:solidFill>
                  <a:schemeClr val="bg1">
                    <a:lumMod val="50000"/>
                  </a:schemeClr>
                </a:solidFill>
              </a:rPr>
              <a:t>http://</a:t>
            </a:r>
            <a:r>
              <a:rPr lang="en-US" sz="1400" dirty="0" err="1">
                <a:solidFill>
                  <a:schemeClr val="bg1">
                    <a:lumMod val="50000"/>
                  </a:schemeClr>
                </a:solidFill>
              </a:rPr>
              <a:t>blog.gyrosproteintechnologies.com</a:t>
            </a:r>
            <a:r>
              <a:rPr lang="en-US" sz="1400" dirty="0">
                <a:solidFill>
                  <a:schemeClr val="bg1">
                    <a:lumMod val="50000"/>
                  </a:schemeClr>
                </a:solidFill>
              </a:rPr>
              <a:t>/</a:t>
            </a:r>
            <a:r>
              <a:rPr lang="en-US" sz="1400" dirty="0" err="1">
                <a:solidFill>
                  <a:schemeClr val="bg1">
                    <a:lumMod val="50000"/>
                  </a:schemeClr>
                </a:solidFill>
              </a:rPr>
              <a:t>spinblog</a:t>
            </a:r>
            <a:r>
              <a:rPr lang="en-US" sz="1400" dirty="0">
                <a:solidFill>
                  <a:schemeClr val="bg1">
                    <a:lumMod val="50000"/>
                  </a:schemeClr>
                </a:solidFill>
              </a:rPr>
              <a:t>/</a:t>
            </a:r>
            <a:r>
              <a:rPr lang="en-US" sz="1400" dirty="0" err="1">
                <a:solidFill>
                  <a:schemeClr val="bg1">
                    <a:lumMod val="50000"/>
                  </a:schemeClr>
                </a:solidFill>
              </a:rPr>
              <a:t>adme</a:t>
            </a:r>
            <a:r>
              <a:rPr lang="en-US" sz="1400" dirty="0">
                <a:solidFill>
                  <a:schemeClr val="bg1">
                    <a:lumMod val="50000"/>
                  </a:schemeClr>
                </a:solidFill>
              </a:rPr>
              <a:t>-of-therapeutic-proteins</a:t>
            </a:r>
          </a:p>
        </p:txBody>
      </p:sp>
    </p:spTree>
    <p:extLst>
      <p:ext uri="{BB962C8B-B14F-4D97-AF65-F5344CB8AC3E}">
        <p14:creationId xmlns:p14="http://schemas.microsoft.com/office/powerpoint/2010/main" val="1020889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0702" y="1295400"/>
            <a:ext cx="8722572" cy="4495801"/>
          </a:xfrm>
          <a:prstGeom prst="rect">
            <a:avLst/>
          </a:prstGeom>
        </p:spPr>
      </p:pic>
      <p:sp>
        <p:nvSpPr>
          <p:cNvPr id="5" name="TextBox 4"/>
          <p:cNvSpPr txBox="1"/>
          <p:nvPr/>
        </p:nvSpPr>
        <p:spPr>
          <a:xfrm>
            <a:off x="1447800" y="6477000"/>
            <a:ext cx="4529253" cy="307777"/>
          </a:xfrm>
          <a:prstGeom prst="rect">
            <a:avLst/>
          </a:prstGeom>
          <a:noFill/>
        </p:spPr>
        <p:txBody>
          <a:bodyPr wrap="none" rtlCol="0">
            <a:spAutoFit/>
          </a:bodyPr>
          <a:lstStyle/>
          <a:p>
            <a:r>
              <a:rPr lang="en-US" sz="1400" dirty="0">
                <a:solidFill>
                  <a:schemeClr val="bg1">
                    <a:lumMod val="50000"/>
                  </a:schemeClr>
                </a:solidFill>
              </a:rPr>
              <a:t>Source: Wang and </a:t>
            </a:r>
            <a:r>
              <a:rPr lang="en-US" sz="1400" dirty="0" err="1">
                <a:solidFill>
                  <a:schemeClr val="bg1">
                    <a:lumMod val="50000"/>
                  </a:schemeClr>
                </a:solidFill>
              </a:rPr>
              <a:t>Skolnik</a:t>
            </a:r>
            <a:r>
              <a:rPr lang="en-US" sz="1400" dirty="0">
                <a:solidFill>
                  <a:schemeClr val="bg1">
                    <a:lumMod val="50000"/>
                  </a:schemeClr>
                </a:solidFill>
              </a:rPr>
              <a:t>, Chemistry and Biodiversity, 2009</a:t>
            </a:r>
          </a:p>
        </p:txBody>
      </p:sp>
      <p:sp>
        <p:nvSpPr>
          <p:cNvPr id="7" name="Rectangle 6"/>
          <p:cNvSpPr/>
          <p:nvPr/>
        </p:nvSpPr>
        <p:spPr>
          <a:xfrm>
            <a:off x="2854129" y="206514"/>
            <a:ext cx="6483763" cy="707886"/>
          </a:xfrm>
          <a:prstGeom prst="rect">
            <a:avLst/>
          </a:prstGeom>
        </p:spPr>
        <p:txBody>
          <a:bodyPr wrap="none">
            <a:spAutoFit/>
          </a:bodyPr>
          <a:lstStyle/>
          <a:p>
            <a:pPr algn="ctr"/>
            <a:r>
              <a:rPr lang="en-US" sz="4000" b="1" dirty="0"/>
              <a:t>Chemical Processes in ADME</a:t>
            </a:r>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own Arrow 1"/>
          <p:cNvSpPr/>
          <p:nvPr/>
        </p:nvSpPr>
        <p:spPr>
          <a:xfrm rot="8134956">
            <a:off x="9729726" y="5249390"/>
            <a:ext cx="442801" cy="831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91600" y="5867400"/>
            <a:ext cx="2667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Place where the drug (or chemical) can take effect</a:t>
            </a:r>
          </a:p>
        </p:txBody>
      </p:sp>
    </p:spTree>
    <p:extLst>
      <p:ext uri="{BB962C8B-B14F-4D97-AF65-F5344CB8AC3E}">
        <p14:creationId xmlns:p14="http://schemas.microsoft.com/office/powerpoint/2010/main" val="19373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61818" b="62828"/>
          <a:stretch/>
        </p:blipFill>
        <p:spPr>
          <a:xfrm>
            <a:off x="999616" y="1301621"/>
            <a:ext cx="2786425" cy="2034533"/>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49691" y="1273205"/>
            <a:ext cx="1428863" cy="211423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5811" y="1273205"/>
            <a:ext cx="1440409" cy="2085815"/>
          </a:xfrm>
          <a:prstGeom prst="rect">
            <a:avLst/>
          </a:prstGeom>
        </p:spPr>
      </p:pic>
      <p:sp>
        <p:nvSpPr>
          <p:cNvPr id="7" name="TextBox 6"/>
          <p:cNvSpPr txBox="1"/>
          <p:nvPr/>
        </p:nvSpPr>
        <p:spPr>
          <a:xfrm>
            <a:off x="1950238" y="3485107"/>
            <a:ext cx="885179" cy="369332"/>
          </a:xfrm>
          <a:prstGeom prst="rect">
            <a:avLst/>
          </a:prstGeom>
          <a:noFill/>
        </p:spPr>
        <p:txBody>
          <a:bodyPr wrap="none" rtlCol="0">
            <a:spAutoFit/>
          </a:bodyPr>
          <a:lstStyle/>
          <a:p>
            <a:r>
              <a:rPr lang="en-US" b="1" dirty="0"/>
              <a:t>Dermal</a:t>
            </a:r>
          </a:p>
        </p:txBody>
      </p:sp>
      <p:sp>
        <p:nvSpPr>
          <p:cNvPr id="8" name="TextBox 7"/>
          <p:cNvSpPr txBox="1"/>
          <p:nvPr/>
        </p:nvSpPr>
        <p:spPr>
          <a:xfrm>
            <a:off x="5824395" y="3485107"/>
            <a:ext cx="1279453" cy="369332"/>
          </a:xfrm>
          <a:prstGeom prst="rect">
            <a:avLst/>
          </a:prstGeom>
          <a:noFill/>
        </p:spPr>
        <p:txBody>
          <a:bodyPr wrap="none" rtlCol="0">
            <a:spAutoFit/>
          </a:bodyPr>
          <a:lstStyle/>
          <a:p>
            <a:r>
              <a:rPr lang="en-US" b="1" dirty="0"/>
              <a:t>Respiratory</a:t>
            </a:r>
          </a:p>
        </p:txBody>
      </p:sp>
      <p:sp>
        <p:nvSpPr>
          <p:cNvPr id="10" name="TextBox 9"/>
          <p:cNvSpPr txBox="1"/>
          <p:nvPr/>
        </p:nvSpPr>
        <p:spPr>
          <a:xfrm>
            <a:off x="9507921" y="3480310"/>
            <a:ext cx="1056187" cy="369332"/>
          </a:xfrm>
          <a:prstGeom prst="rect">
            <a:avLst/>
          </a:prstGeom>
          <a:noFill/>
        </p:spPr>
        <p:txBody>
          <a:bodyPr wrap="none" rtlCol="0">
            <a:spAutoFit/>
          </a:bodyPr>
          <a:lstStyle/>
          <a:p>
            <a:r>
              <a:rPr lang="en-US" b="1" dirty="0"/>
              <a:t>Digestive</a:t>
            </a:r>
          </a:p>
        </p:txBody>
      </p:sp>
      <p:sp>
        <p:nvSpPr>
          <p:cNvPr id="11" name="TextBox 10"/>
          <p:cNvSpPr txBox="1"/>
          <p:nvPr/>
        </p:nvSpPr>
        <p:spPr>
          <a:xfrm>
            <a:off x="412691" y="3872583"/>
            <a:ext cx="4174594" cy="27397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4000"/>
              </a:lnSpc>
            </a:pPr>
            <a:r>
              <a:rPr lang="en-US" sz="1900" dirty="0"/>
              <a:t>Skin is the first barrier to absorption for the chemical. The skin can keep chemicals out of the body, or it can let them in, depending on the physical and chemical properties of the chemical. Absorption of a chemical will result in the chemical circulating inside the body and perhaps causing adverse effects. </a:t>
            </a:r>
          </a:p>
        </p:txBody>
      </p:sp>
      <p:sp>
        <p:nvSpPr>
          <p:cNvPr id="12" name="TextBox 11"/>
          <p:cNvSpPr txBox="1"/>
          <p:nvPr/>
        </p:nvSpPr>
        <p:spPr>
          <a:xfrm>
            <a:off x="4765974" y="3872583"/>
            <a:ext cx="3396301" cy="24064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4000"/>
              </a:lnSpc>
            </a:pPr>
            <a:r>
              <a:rPr lang="en-US" sz="1900" dirty="0"/>
              <a:t>As chemicals are inhaled, they may reach the lungs. The lung surface is a poor barrier against the entry of many chemicals into the body, which means that absorption of chemicals into the lung can be rapid and efficient. </a:t>
            </a:r>
          </a:p>
        </p:txBody>
      </p:sp>
      <p:sp>
        <p:nvSpPr>
          <p:cNvPr id="13" name="TextBox 12"/>
          <p:cNvSpPr txBox="1"/>
          <p:nvPr/>
        </p:nvSpPr>
        <p:spPr>
          <a:xfrm>
            <a:off x="8334805" y="3872583"/>
            <a:ext cx="3402417" cy="24064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4000"/>
              </a:lnSpc>
            </a:pPr>
            <a:r>
              <a:rPr lang="en-US" sz="1900" dirty="0"/>
              <a:t>If chemicals are swallowed, either intentionally or unintentionally, they enter the gastrointestinal tract (GI). From there, they may either pass through the body or be absorbed into the body. </a:t>
            </a:r>
          </a:p>
        </p:txBody>
      </p:sp>
      <p:sp>
        <p:nvSpPr>
          <p:cNvPr id="14" name="Rectangle 13"/>
          <p:cNvSpPr/>
          <p:nvPr/>
        </p:nvSpPr>
        <p:spPr>
          <a:xfrm>
            <a:off x="4814436" y="206514"/>
            <a:ext cx="2563138" cy="707886"/>
          </a:xfrm>
          <a:prstGeom prst="rect">
            <a:avLst/>
          </a:prstGeom>
        </p:spPr>
        <p:txBody>
          <a:bodyPr wrap="none">
            <a:spAutoFit/>
          </a:bodyPr>
          <a:lstStyle/>
          <a:p>
            <a:pPr algn="ctr"/>
            <a:r>
              <a:rPr lang="en-US" sz="4000" b="1" dirty="0"/>
              <a:t>Absorption</a:t>
            </a:r>
          </a:p>
        </p:txBody>
      </p:sp>
      <p:cxnSp>
        <p:nvCxnSpPr>
          <p:cNvPr id="15" name="Straight Connector 1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22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61818" b="62828"/>
          <a:stretch/>
        </p:blipFill>
        <p:spPr>
          <a:xfrm>
            <a:off x="999616" y="1301621"/>
            <a:ext cx="2962784" cy="2163303"/>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5000" y="1273205"/>
            <a:ext cx="1428863" cy="2114231"/>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5811" y="1273205"/>
            <a:ext cx="1440409" cy="2085815"/>
          </a:xfrm>
          <a:prstGeom prst="rect">
            <a:avLst/>
          </a:prstGeom>
        </p:spPr>
      </p:pic>
      <p:sp>
        <p:nvSpPr>
          <p:cNvPr id="7" name="TextBox 6"/>
          <p:cNvSpPr txBox="1"/>
          <p:nvPr/>
        </p:nvSpPr>
        <p:spPr>
          <a:xfrm>
            <a:off x="1950238" y="3485107"/>
            <a:ext cx="885179" cy="369332"/>
          </a:xfrm>
          <a:prstGeom prst="rect">
            <a:avLst/>
          </a:prstGeom>
          <a:noFill/>
        </p:spPr>
        <p:txBody>
          <a:bodyPr wrap="none" rtlCol="0">
            <a:spAutoFit/>
          </a:bodyPr>
          <a:lstStyle/>
          <a:p>
            <a:r>
              <a:rPr lang="en-US" b="1" dirty="0"/>
              <a:t>Dermal</a:t>
            </a:r>
          </a:p>
        </p:txBody>
      </p:sp>
      <p:sp>
        <p:nvSpPr>
          <p:cNvPr id="8" name="TextBox 7"/>
          <p:cNvSpPr txBox="1"/>
          <p:nvPr/>
        </p:nvSpPr>
        <p:spPr>
          <a:xfrm>
            <a:off x="5789704" y="3485107"/>
            <a:ext cx="1279453" cy="369332"/>
          </a:xfrm>
          <a:prstGeom prst="rect">
            <a:avLst/>
          </a:prstGeom>
          <a:noFill/>
        </p:spPr>
        <p:txBody>
          <a:bodyPr wrap="none" rtlCol="0">
            <a:spAutoFit/>
          </a:bodyPr>
          <a:lstStyle/>
          <a:p>
            <a:r>
              <a:rPr lang="en-US" b="1" dirty="0"/>
              <a:t>Respiratory</a:t>
            </a:r>
          </a:p>
        </p:txBody>
      </p:sp>
      <p:sp>
        <p:nvSpPr>
          <p:cNvPr id="10" name="TextBox 9"/>
          <p:cNvSpPr txBox="1"/>
          <p:nvPr/>
        </p:nvSpPr>
        <p:spPr>
          <a:xfrm>
            <a:off x="9507921" y="3480310"/>
            <a:ext cx="1056187" cy="369332"/>
          </a:xfrm>
          <a:prstGeom prst="rect">
            <a:avLst/>
          </a:prstGeom>
          <a:noFill/>
        </p:spPr>
        <p:txBody>
          <a:bodyPr wrap="none" rtlCol="0">
            <a:spAutoFit/>
          </a:bodyPr>
          <a:lstStyle/>
          <a:p>
            <a:r>
              <a:rPr lang="en-US" b="1" dirty="0"/>
              <a:t>Digestive</a:t>
            </a:r>
          </a:p>
        </p:txBody>
      </p:sp>
      <p:sp>
        <p:nvSpPr>
          <p:cNvPr id="14" name="Rectangle 13"/>
          <p:cNvSpPr/>
          <p:nvPr/>
        </p:nvSpPr>
        <p:spPr>
          <a:xfrm>
            <a:off x="4814436" y="206514"/>
            <a:ext cx="2563138" cy="707886"/>
          </a:xfrm>
          <a:prstGeom prst="rect">
            <a:avLst/>
          </a:prstGeom>
        </p:spPr>
        <p:txBody>
          <a:bodyPr wrap="none">
            <a:spAutoFit/>
          </a:bodyPr>
          <a:lstStyle/>
          <a:p>
            <a:pPr algn="ctr"/>
            <a:r>
              <a:rPr lang="en-US" sz="4000" b="1" dirty="0"/>
              <a:t>Absorption</a:t>
            </a:r>
          </a:p>
        </p:txBody>
      </p:sp>
      <p:cxnSp>
        <p:nvCxnSpPr>
          <p:cNvPr id="15" name="Straight Connector 1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31F2483D-77A5-4C40-A4CC-1D6EBD4FB302}"/>
              </a:ext>
            </a:extLst>
          </p:cNvPr>
          <p:cNvGraphicFramePr>
            <a:graphicFrameLocks noGrp="1"/>
          </p:cNvGraphicFramePr>
          <p:nvPr>
            <p:extLst>
              <p:ext uri="{D42A27DB-BD31-4B8C-83A1-F6EECF244321}">
                <p14:modId xmlns:p14="http://schemas.microsoft.com/office/powerpoint/2010/main" val="803764554"/>
              </p:ext>
            </p:extLst>
          </p:nvPr>
        </p:nvGraphicFramePr>
        <p:xfrm>
          <a:off x="457200" y="3962400"/>
          <a:ext cx="3657599" cy="2089293"/>
        </p:xfrm>
        <a:graphic>
          <a:graphicData uri="http://schemas.openxmlformats.org/drawingml/2006/table">
            <a:tbl>
              <a:tblPr firstRow="1" bandRow="1">
                <a:tableStyleId>{5C22544A-7EE6-4342-B048-85BDC9FD1C3A}</a:tableStyleId>
              </a:tblPr>
              <a:tblGrid>
                <a:gridCol w="1034661">
                  <a:extLst>
                    <a:ext uri="{9D8B030D-6E8A-4147-A177-3AD203B41FA5}">
                      <a16:colId xmlns:a16="http://schemas.microsoft.com/office/drawing/2014/main" val="20000"/>
                    </a:ext>
                  </a:extLst>
                </a:gridCol>
                <a:gridCol w="1342359">
                  <a:extLst>
                    <a:ext uri="{9D8B030D-6E8A-4147-A177-3AD203B41FA5}">
                      <a16:colId xmlns:a16="http://schemas.microsoft.com/office/drawing/2014/main" val="20001"/>
                    </a:ext>
                  </a:extLst>
                </a:gridCol>
                <a:gridCol w="1280579">
                  <a:extLst>
                    <a:ext uri="{9D8B030D-6E8A-4147-A177-3AD203B41FA5}">
                      <a16:colId xmlns:a16="http://schemas.microsoft.com/office/drawing/2014/main" val="20002"/>
                    </a:ext>
                  </a:extLst>
                </a:gridCol>
              </a:tblGrid>
              <a:tr h="334287">
                <a:tc>
                  <a:txBody>
                    <a:bodyPr/>
                    <a:lstStyle/>
                    <a:p>
                      <a:pPr algn="ctr"/>
                      <a:r>
                        <a:rPr lang="en-US" sz="1500" dirty="0"/>
                        <a:t>Parameter</a:t>
                      </a:r>
                    </a:p>
                  </a:txBody>
                  <a:tcPr/>
                </a:tc>
                <a:tc>
                  <a:txBody>
                    <a:bodyPr/>
                    <a:lstStyle/>
                    <a:p>
                      <a:pPr algn="ctr"/>
                      <a:r>
                        <a:rPr lang="en-US" sz="1500" dirty="0"/>
                        <a:t>Preferred </a:t>
                      </a:r>
                    </a:p>
                  </a:txBody>
                  <a:tcPr>
                    <a:solidFill>
                      <a:schemeClr val="accent6">
                        <a:lumMod val="75000"/>
                      </a:schemeClr>
                    </a:solidFill>
                  </a:tcPr>
                </a:tc>
                <a:tc>
                  <a:txBody>
                    <a:bodyPr/>
                    <a:lstStyle/>
                    <a:p>
                      <a:pPr algn="ctr"/>
                      <a:r>
                        <a:rPr lang="en-US" sz="1500" dirty="0"/>
                        <a:t>Not Preferred</a:t>
                      </a:r>
                    </a:p>
                  </a:txBody>
                  <a:tcPr>
                    <a:solidFill>
                      <a:srgbClr val="FF0000"/>
                    </a:solidFill>
                  </a:tcPr>
                </a:tc>
                <a:extLst>
                  <a:ext uri="{0D108BD9-81ED-4DB2-BD59-A6C34878D82A}">
                    <a16:rowId xmlns:a16="http://schemas.microsoft.com/office/drawing/2014/main" val="10000"/>
                  </a:ext>
                </a:extLst>
              </a:tr>
              <a:tr h="585002">
                <a:tc>
                  <a:txBody>
                    <a:bodyPr/>
                    <a:lstStyle/>
                    <a:p>
                      <a:r>
                        <a:rPr lang="en-US" sz="1500" dirty="0"/>
                        <a:t>Physical state</a:t>
                      </a:r>
                    </a:p>
                  </a:txBody>
                  <a:tcPr/>
                </a:tc>
                <a:tc>
                  <a:txBody>
                    <a:bodyPr/>
                    <a:lstStyle/>
                    <a:p>
                      <a:r>
                        <a:rPr lang="en-US" sz="1500" dirty="0"/>
                        <a:t>solid</a:t>
                      </a:r>
                    </a:p>
                  </a:txBody>
                  <a:tcPr>
                    <a:solidFill>
                      <a:schemeClr val="accent6">
                        <a:lumMod val="60000"/>
                        <a:lumOff val="40000"/>
                      </a:schemeClr>
                    </a:solidFill>
                  </a:tcPr>
                </a:tc>
                <a:tc>
                  <a:txBody>
                    <a:bodyPr/>
                    <a:lstStyle/>
                    <a:p>
                      <a:r>
                        <a:rPr lang="en-US" sz="1500" dirty="0"/>
                        <a:t>liquid</a:t>
                      </a:r>
                    </a:p>
                  </a:txBody>
                  <a:tcPr>
                    <a:solidFill>
                      <a:srgbClr val="FF98A2"/>
                    </a:solidFill>
                  </a:tcPr>
                </a:tc>
                <a:extLst>
                  <a:ext uri="{0D108BD9-81ED-4DB2-BD59-A6C34878D82A}">
                    <a16:rowId xmlns:a16="http://schemas.microsoft.com/office/drawing/2014/main" val="10001"/>
                  </a:ext>
                </a:extLst>
              </a:tr>
              <a:tr h="585002">
                <a:tc>
                  <a:txBody>
                    <a:bodyPr/>
                    <a:lstStyle/>
                    <a:p>
                      <a:r>
                        <a:rPr lang="en-US" sz="1500" dirty="0" err="1"/>
                        <a:t>LogP</a:t>
                      </a:r>
                      <a:endParaRPr lang="en-US" sz="1500" dirty="0"/>
                    </a:p>
                  </a:txBody>
                  <a:tcPr/>
                </a:tc>
                <a:tc>
                  <a:txBody>
                    <a:bodyPr/>
                    <a:lstStyle/>
                    <a:p>
                      <a:r>
                        <a:rPr lang="en-US" sz="1500" dirty="0"/>
                        <a:t>Less</a:t>
                      </a:r>
                      <a:r>
                        <a:rPr lang="en-US" sz="1500" baseline="0" dirty="0"/>
                        <a:t> than 0 or greater than 5</a:t>
                      </a:r>
                      <a:endParaRPr lang="en-US" sz="1500" dirty="0"/>
                    </a:p>
                  </a:txBody>
                  <a:tcPr>
                    <a:solidFill>
                      <a:schemeClr val="accent6">
                        <a:lumMod val="60000"/>
                        <a:lumOff val="40000"/>
                      </a:schemeClr>
                    </a:solidFill>
                  </a:tcPr>
                </a:tc>
                <a:tc>
                  <a:txBody>
                    <a:bodyPr/>
                    <a:lstStyle/>
                    <a:p>
                      <a:r>
                        <a:rPr lang="en-US" sz="1500" dirty="0"/>
                        <a:t>Between 0 and 5</a:t>
                      </a:r>
                    </a:p>
                  </a:txBody>
                  <a:tcPr>
                    <a:solidFill>
                      <a:srgbClr val="FF98A2"/>
                    </a:solidFill>
                  </a:tcPr>
                </a:tc>
                <a:extLst>
                  <a:ext uri="{0D108BD9-81ED-4DB2-BD59-A6C34878D82A}">
                    <a16:rowId xmlns:a16="http://schemas.microsoft.com/office/drawing/2014/main" val="10002"/>
                  </a:ext>
                </a:extLst>
              </a:tr>
              <a:tr h="585002">
                <a:tc>
                  <a:txBody>
                    <a:bodyPr/>
                    <a:lstStyle/>
                    <a:p>
                      <a:r>
                        <a:rPr lang="en-US" sz="1500" dirty="0"/>
                        <a:t>Molecular</a:t>
                      </a:r>
                      <a:r>
                        <a:rPr lang="en-US" sz="1500" baseline="0" dirty="0"/>
                        <a:t> weight</a:t>
                      </a:r>
                      <a:endParaRPr lang="en-US" sz="1500" dirty="0"/>
                    </a:p>
                  </a:txBody>
                  <a:tcPr/>
                </a:tc>
                <a:tc>
                  <a:txBody>
                    <a:bodyPr/>
                    <a:lstStyle/>
                    <a:p>
                      <a:r>
                        <a:rPr lang="en-US" sz="1500" dirty="0"/>
                        <a:t>More than 400 Da</a:t>
                      </a:r>
                    </a:p>
                  </a:txBody>
                  <a:tcPr>
                    <a:solidFill>
                      <a:schemeClr val="accent6">
                        <a:lumMod val="60000"/>
                        <a:lumOff val="40000"/>
                      </a:schemeClr>
                    </a:solidFill>
                  </a:tcPr>
                </a:tc>
                <a:tc>
                  <a:txBody>
                    <a:bodyPr/>
                    <a:lstStyle/>
                    <a:p>
                      <a:r>
                        <a:rPr lang="en-US" sz="1500" dirty="0"/>
                        <a:t>Less than 400 Da</a:t>
                      </a:r>
                    </a:p>
                  </a:txBody>
                  <a:tcPr>
                    <a:solidFill>
                      <a:srgbClr val="FF98A2"/>
                    </a:solidFill>
                  </a:tcPr>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4BF54A5B-D4DC-8642-A374-2B73B731CE26}"/>
              </a:ext>
            </a:extLst>
          </p:cNvPr>
          <p:cNvGraphicFramePr>
            <a:graphicFrameLocks noGrp="1"/>
          </p:cNvGraphicFramePr>
          <p:nvPr>
            <p:extLst>
              <p:ext uri="{D42A27DB-BD31-4B8C-83A1-F6EECF244321}">
                <p14:modId xmlns:p14="http://schemas.microsoft.com/office/powerpoint/2010/main" val="2674958584"/>
              </p:ext>
            </p:extLst>
          </p:nvPr>
        </p:nvGraphicFramePr>
        <p:xfrm>
          <a:off x="4267200" y="3918857"/>
          <a:ext cx="3834957" cy="2743200"/>
        </p:xfrm>
        <a:graphic>
          <a:graphicData uri="http://schemas.openxmlformats.org/drawingml/2006/table">
            <a:tbl>
              <a:tblPr firstRow="1" bandRow="1">
                <a:tableStyleId>{5C22544A-7EE6-4342-B048-85BDC9FD1C3A}</a:tableStyleId>
              </a:tblPr>
              <a:tblGrid>
                <a:gridCol w="1236288">
                  <a:extLst>
                    <a:ext uri="{9D8B030D-6E8A-4147-A177-3AD203B41FA5}">
                      <a16:colId xmlns:a16="http://schemas.microsoft.com/office/drawing/2014/main" val="20000"/>
                    </a:ext>
                  </a:extLst>
                </a:gridCol>
                <a:gridCol w="1307208">
                  <a:extLst>
                    <a:ext uri="{9D8B030D-6E8A-4147-A177-3AD203B41FA5}">
                      <a16:colId xmlns:a16="http://schemas.microsoft.com/office/drawing/2014/main" val="20001"/>
                    </a:ext>
                  </a:extLst>
                </a:gridCol>
                <a:gridCol w="1291461">
                  <a:extLst>
                    <a:ext uri="{9D8B030D-6E8A-4147-A177-3AD203B41FA5}">
                      <a16:colId xmlns:a16="http://schemas.microsoft.com/office/drawing/2014/main" val="20002"/>
                    </a:ext>
                  </a:extLst>
                </a:gridCol>
              </a:tblGrid>
              <a:tr h="276077">
                <a:tc>
                  <a:txBody>
                    <a:bodyPr/>
                    <a:lstStyle/>
                    <a:p>
                      <a:pPr algn="ctr"/>
                      <a:r>
                        <a:rPr lang="en-US" sz="1500" dirty="0"/>
                        <a:t>Parameter</a:t>
                      </a:r>
                    </a:p>
                  </a:txBody>
                  <a:tcPr/>
                </a:tc>
                <a:tc>
                  <a:txBody>
                    <a:bodyPr/>
                    <a:lstStyle/>
                    <a:p>
                      <a:pPr algn="ctr"/>
                      <a:r>
                        <a:rPr lang="en-US" sz="1500" dirty="0"/>
                        <a:t>Preferred </a:t>
                      </a:r>
                    </a:p>
                  </a:txBody>
                  <a:tcPr>
                    <a:solidFill>
                      <a:schemeClr val="accent6">
                        <a:lumMod val="75000"/>
                      </a:schemeClr>
                    </a:solidFill>
                  </a:tcPr>
                </a:tc>
                <a:tc>
                  <a:txBody>
                    <a:bodyPr/>
                    <a:lstStyle/>
                    <a:p>
                      <a:pPr algn="ctr"/>
                      <a:r>
                        <a:rPr lang="en-US" sz="1500" dirty="0"/>
                        <a:t>Not Preferred</a:t>
                      </a:r>
                    </a:p>
                  </a:txBody>
                  <a:tcPr>
                    <a:solidFill>
                      <a:srgbClr val="FF0000"/>
                    </a:solidFill>
                  </a:tcPr>
                </a:tc>
                <a:extLst>
                  <a:ext uri="{0D108BD9-81ED-4DB2-BD59-A6C34878D82A}">
                    <a16:rowId xmlns:a16="http://schemas.microsoft.com/office/drawing/2014/main" val="10000"/>
                  </a:ext>
                </a:extLst>
              </a:tr>
              <a:tr h="440131">
                <a:tc>
                  <a:txBody>
                    <a:bodyPr/>
                    <a:lstStyle/>
                    <a:p>
                      <a:r>
                        <a:rPr lang="en-US" sz="1500" dirty="0"/>
                        <a:t>Particle size</a:t>
                      </a:r>
                    </a:p>
                  </a:txBody>
                  <a:tcPr/>
                </a:tc>
                <a:tc>
                  <a:txBody>
                    <a:bodyPr/>
                    <a:lstStyle/>
                    <a:p>
                      <a:r>
                        <a:rPr lang="en-US" sz="1500" dirty="0"/>
                        <a:t>More</a:t>
                      </a:r>
                      <a:r>
                        <a:rPr lang="en-US" sz="1500" baseline="0" dirty="0"/>
                        <a:t> than 5 nm</a:t>
                      </a:r>
                      <a:endParaRPr lang="en-US" sz="1500" dirty="0"/>
                    </a:p>
                  </a:txBody>
                  <a:tcPr>
                    <a:solidFill>
                      <a:schemeClr val="accent6">
                        <a:lumMod val="60000"/>
                        <a:lumOff val="40000"/>
                      </a:schemeClr>
                    </a:solidFill>
                  </a:tcPr>
                </a:tc>
                <a:tc>
                  <a:txBody>
                    <a:bodyPr/>
                    <a:lstStyle/>
                    <a:p>
                      <a:r>
                        <a:rPr lang="en-US" sz="1500" dirty="0"/>
                        <a:t>Less than 5 nm</a:t>
                      </a:r>
                    </a:p>
                  </a:txBody>
                  <a:tcPr>
                    <a:solidFill>
                      <a:srgbClr val="FF98A2"/>
                    </a:solidFill>
                  </a:tcPr>
                </a:tc>
                <a:extLst>
                  <a:ext uri="{0D108BD9-81ED-4DB2-BD59-A6C34878D82A}">
                    <a16:rowId xmlns:a16="http://schemas.microsoft.com/office/drawing/2014/main" val="10001"/>
                  </a:ext>
                </a:extLst>
              </a:tr>
              <a:tr h="530216">
                <a:tc>
                  <a:txBody>
                    <a:bodyPr/>
                    <a:lstStyle/>
                    <a:p>
                      <a:r>
                        <a:rPr lang="en-US" sz="1500" dirty="0" err="1"/>
                        <a:t>LogP</a:t>
                      </a:r>
                      <a:endParaRPr lang="en-US" sz="1500" dirty="0"/>
                    </a:p>
                  </a:txBody>
                  <a:tcPr/>
                </a:tc>
                <a:tc>
                  <a:txBody>
                    <a:bodyPr/>
                    <a:lstStyle/>
                    <a:p>
                      <a:r>
                        <a:rPr lang="en-US" sz="1500" dirty="0"/>
                        <a:t>Less than 0 or greater than 5</a:t>
                      </a:r>
                    </a:p>
                  </a:txBody>
                  <a:tcPr>
                    <a:solidFill>
                      <a:schemeClr val="accent6">
                        <a:lumMod val="60000"/>
                        <a:lumOff val="40000"/>
                      </a:schemeClr>
                    </a:solidFill>
                  </a:tcPr>
                </a:tc>
                <a:tc>
                  <a:txBody>
                    <a:bodyPr/>
                    <a:lstStyle/>
                    <a:p>
                      <a:r>
                        <a:rPr lang="en-US" sz="1500" dirty="0"/>
                        <a:t>Between 0 and 5</a:t>
                      </a:r>
                    </a:p>
                  </a:txBody>
                  <a:tcPr>
                    <a:solidFill>
                      <a:srgbClr val="FF98A2"/>
                    </a:solidFill>
                  </a:tcPr>
                </a:tc>
                <a:extLst>
                  <a:ext uri="{0D108BD9-81ED-4DB2-BD59-A6C34878D82A}">
                    <a16:rowId xmlns:a16="http://schemas.microsoft.com/office/drawing/2014/main" val="10002"/>
                  </a:ext>
                </a:extLst>
              </a:tr>
              <a:tr h="530216">
                <a:tc>
                  <a:txBody>
                    <a:bodyPr/>
                    <a:lstStyle/>
                    <a:p>
                      <a:r>
                        <a:rPr lang="en-US" sz="1500" dirty="0"/>
                        <a:t>Molecular</a:t>
                      </a:r>
                      <a:r>
                        <a:rPr lang="en-US" sz="1500" baseline="0" dirty="0"/>
                        <a:t> weight</a:t>
                      </a:r>
                      <a:endParaRPr lang="en-US" sz="1500" dirty="0"/>
                    </a:p>
                  </a:txBody>
                  <a:tcPr/>
                </a:tc>
                <a:tc>
                  <a:txBody>
                    <a:bodyPr/>
                    <a:lstStyle/>
                    <a:p>
                      <a:r>
                        <a:rPr lang="en-US" sz="1500" dirty="0"/>
                        <a:t>More than 400 Da</a:t>
                      </a:r>
                    </a:p>
                  </a:txBody>
                  <a:tcPr>
                    <a:solidFill>
                      <a:schemeClr val="accent6">
                        <a:lumMod val="60000"/>
                        <a:lumOff val="40000"/>
                      </a:schemeClr>
                    </a:solidFill>
                  </a:tcPr>
                </a:tc>
                <a:tc>
                  <a:txBody>
                    <a:bodyPr/>
                    <a:lstStyle/>
                    <a:p>
                      <a:r>
                        <a:rPr lang="en-US" sz="1500" dirty="0"/>
                        <a:t>Less than 400 Da</a:t>
                      </a:r>
                    </a:p>
                  </a:txBody>
                  <a:tcPr>
                    <a:solidFill>
                      <a:srgbClr val="FF98A2"/>
                    </a:solidFill>
                  </a:tcPr>
                </a:tc>
                <a:extLst>
                  <a:ext uri="{0D108BD9-81ED-4DB2-BD59-A6C34878D82A}">
                    <a16:rowId xmlns:a16="http://schemas.microsoft.com/office/drawing/2014/main" val="10003"/>
                  </a:ext>
                </a:extLst>
              </a:tr>
              <a:tr h="753465">
                <a:tc>
                  <a:txBody>
                    <a:bodyPr/>
                    <a:lstStyle/>
                    <a:p>
                      <a:r>
                        <a:rPr lang="en-US" sz="1500" dirty="0"/>
                        <a:t>Vapor</a:t>
                      </a:r>
                      <a:r>
                        <a:rPr lang="en-US" sz="1500" baseline="0" dirty="0"/>
                        <a:t> pressure [mmHg]</a:t>
                      </a:r>
                      <a:endParaRPr lang="en-US" sz="1500" dirty="0"/>
                    </a:p>
                  </a:txBody>
                  <a:tcPr/>
                </a:tc>
                <a:tc>
                  <a:txBody>
                    <a:bodyPr/>
                    <a:lstStyle/>
                    <a:p>
                      <a:r>
                        <a:rPr lang="en-US" sz="1500" dirty="0"/>
                        <a:t>Less</a:t>
                      </a:r>
                      <a:r>
                        <a:rPr lang="en-US" sz="1500" baseline="0" dirty="0"/>
                        <a:t> than 0.001 </a:t>
                      </a:r>
                      <a:endParaRPr lang="en-US" sz="1500" dirty="0"/>
                    </a:p>
                  </a:txBody>
                  <a:tcPr>
                    <a:solidFill>
                      <a:schemeClr val="accent6">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a:t>More than </a:t>
                      </a:r>
                      <a:r>
                        <a:rPr lang="en-US" sz="1500" baseline="0" dirty="0"/>
                        <a:t>0.001 </a:t>
                      </a:r>
                      <a:endParaRPr lang="en-US" sz="1500" dirty="0"/>
                    </a:p>
                    <a:p>
                      <a:endParaRPr lang="en-US" sz="1500" dirty="0"/>
                    </a:p>
                  </a:txBody>
                  <a:tcPr>
                    <a:solidFill>
                      <a:srgbClr val="FF98A2"/>
                    </a:solidFill>
                  </a:tcPr>
                </a:tc>
                <a:extLst>
                  <a:ext uri="{0D108BD9-81ED-4DB2-BD59-A6C34878D82A}">
                    <a16:rowId xmlns:a16="http://schemas.microsoft.com/office/drawing/2014/main" val="10004"/>
                  </a:ext>
                </a:extLst>
              </a:tr>
            </a:tbl>
          </a:graphicData>
        </a:graphic>
      </p:graphicFrame>
      <p:graphicFrame>
        <p:nvGraphicFramePr>
          <p:cNvPr id="18" name="Table 17">
            <a:extLst>
              <a:ext uri="{FF2B5EF4-FFF2-40B4-BE49-F238E27FC236}">
                <a16:creationId xmlns:a16="http://schemas.microsoft.com/office/drawing/2014/main" id="{58F0A09B-0FE6-894E-9D00-BA4AE12771F0}"/>
              </a:ext>
            </a:extLst>
          </p:cNvPr>
          <p:cNvGraphicFramePr>
            <a:graphicFrameLocks noGrp="1"/>
          </p:cNvGraphicFramePr>
          <p:nvPr>
            <p:extLst>
              <p:ext uri="{D42A27DB-BD31-4B8C-83A1-F6EECF244321}">
                <p14:modId xmlns:p14="http://schemas.microsoft.com/office/powerpoint/2010/main" val="1946516722"/>
              </p:ext>
            </p:extLst>
          </p:nvPr>
        </p:nvGraphicFramePr>
        <p:xfrm>
          <a:off x="8305800" y="3918857"/>
          <a:ext cx="3626635" cy="2743200"/>
        </p:xfrm>
        <a:graphic>
          <a:graphicData uri="http://schemas.openxmlformats.org/drawingml/2006/table">
            <a:tbl>
              <a:tblPr firstRow="1" bandRow="1">
                <a:tableStyleId>{5C22544A-7EE6-4342-B048-85BDC9FD1C3A}</a:tableStyleId>
              </a:tblPr>
              <a:tblGrid>
                <a:gridCol w="1049671">
                  <a:extLst>
                    <a:ext uri="{9D8B030D-6E8A-4147-A177-3AD203B41FA5}">
                      <a16:colId xmlns:a16="http://schemas.microsoft.com/office/drawing/2014/main" val="20000"/>
                    </a:ext>
                  </a:extLst>
                </a:gridCol>
                <a:gridCol w="1240187">
                  <a:extLst>
                    <a:ext uri="{9D8B030D-6E8A-4147-A177-3AD203B41FA5}">
                      <a16:colId xmlns:a16="http://schemas.microsoft.com/office/drawing/2014/main" val="20001"/>
                    </a:ext>
                  </a:extLst>
                </a:gridCol>
                <a:gridCol w="1336777">
                  <a:extLst>
                    <a:ext uri="{9D8B030D-6E8A-4147-A177-3AD203B41FA5}">
                      <a16:colId xmlns:a16="http://schemas.microsoft.com/office/drawing/2014/main" val="20002"/>
                    </a:ext>
                  </a:extLst>
                </a:gridCol>
              </a:tblGrid>
              <a:tr h="291234">
                <a:tc>
                  <a:txBody>
                    <a:bodyPr/>
                    <a:lstStyle/>
                    <a:p>
                      <a:pPr algn="ctr"/>
                      <a:r>
                        <a:rPr lang="en-US" sz="1500" dirty="0"/>
                        <a:t>Parameter</a:t>
                      </a:r>
                    </a:p>
                  </a:txBody>
                  <a:tcPr/>
                </a:tc>
                <a:tc>
                  <a:txBody>
                    <a:bodyPr/>
                    <a:lstStyle/>
                    <a:p>
                      <a:pPr algn="ctr"/>
                      <a:r>
                        <a:rPr lang="en-US" sz="1500" dirty="0"/>
                        <a:t>Preferred </a:t>
                      </a:r>
                    </a:p>
                  </a:txBody>
                  <a:tcPr>
                    <a:solidFill>
                      <a:schemeClr val="accent6">
                        <a:lumMod val="75000"/>
                      </a:schemeClr>
                    </a:solidFill>
                  </a:tcPr>
                </a:tc>
                <a:tc>
                  <a:txBody>
                    <a:bodyPr/>
                    <a:lstStyle/>
                    <a:p>
                      <a:pPr algn="ctr"/>
                      <a:r>
                        <a:rPr lang="en-US" sz="1500" dirty="0"/>
                        <a:t>Not Preferred</a:t>
                      </a:r>
                    </a:p>
                  </a:txBody>
                  <a:tcPr>
                    <a:solidFill>
                      <a:srgbClr val="FF0000"/>
                    </a:solidFill>
                  </a:tcPr>
                </a:tc>
                <a:extLst>
                  <a:ext uri="{0D108BD9-81ED-4DB2-BD59-A6C34878D82A}">
                    <a16:rowId xmlns:a16="http://schemas.microsoft.com/office/drawing/2014/main" val="10000"/>
                  </a:ext>
                </a:extLst>
              </a:tr>
              <a:tr h="503040">
                <a:tc>
                  <a:txBody>
                    <a:bodyPr/>
                    <a:lstStyle/>
                    <a:p>
                      <a:r>
                        <a:rPr lang="en-US" sz="1500" dirty="0"/>
                        <a:t>Particle size</a:t>
                      </a:r>
                    </a:p>
                  </a:txBody>
                  <a:tcPr/>
                </a:tc>
                <a:tc>
                  <a:txBody>
                    <a:bodyPr/>
                    <a:lstStyle/>
                    <a:p>
                      <a:r>
                        <a:rPr lang="en-US" sz="1500" dirty="0"/>
                        <a:t>More</a:t>
                      </a:r>
                      <a:r>
                        <a:rPr lang="en-US" sz="1500" baseline="0" dirty="0"/>
                        <a:t> than 100 nm</a:t>
                      </a:r>
                      <a:endParaRPr lang="en-US" sz="1500" dirty="0"/>
                    </a:p>
                  </a:txBody>
                  <a:tcPr>
                    <a:solidFill>
                      <a:schemeClr val="accent6">
                        <a:lumMod val="60000"/>
                        <a:lumOff val="40000"/>
                      </a:schemeClr>
                    </a:solidFill>
                  </a:tcPr>
                </a:tc>
                <a:tc>
                  <a:txBody>
                    <a:bodyPr/>
                    <a:lstStyle/>
                    <a:p>
                      <a:r>
                        <a:rPr lang="en-US" sz="1500" dirty="0"/>
                        <a:t>Less than 100 nm</a:t>
                      </a:r>
                    </a:p>
                  </a:txBody>
                  <a:tcPr>
                    <a:solidFill>
                      <a:srgbClr val="FF98A2"/>
                    </a:solidFill>
                  </a:tcPr>
                </a:tc>
                <a:extLst>
                  <a:ext uri="{0D108BD9-81ED-4DB2-BD59-A6C34878D82A}">
                    <a16:rowId xmlns:a16="http://schemas.microsoft.com/office/drawing/2014/main" val="10001"/>
                  </a:ext>
                </a:extLst>
              </a:tr>
              <a:tr h="503040">
                <a:tc>
                  <a:txBody>
                    <a:bodyPr/>
                    <a:lstStyle/>
                    <a:p>
                      <a:r>
                        <a:rPr lang="en-US" sz="1500" dirty="0" err="1"/>
                        <a:t>LogP</a:t>
                      </a:r>
                      <a:endParaRPr lang="en-US" sz="1500" dirty="0"/>
                    </a:p>
                  </a:txBody>
                  <a:tcPr/>
                </a:tc>
                <a:tc>
                  <a:txBody>
                    <a:bodyPr/>
                    <a:lstStyle/>
                    <a:p>
                      <a:r>
                        <a:rPr lang="en-US" sz="1500" dirty="0"/>
                        <a:t>Less than 0 or greater than 5</a:t>
                      </a:r>
                    </a:p>
                  </a:txBody>
                  <a:tcPr>
                    <a:solidFill>
                      <a:schemeClr val="accent6">
                        <a:lumMod val="60000"/>
                        <a:lumOff val="40000"/>
                      </a:schemeClr>
                    </a:solidFill>
                  </a:tcPr>
                </a:tc>
                <a:tc>
                  <a:txBody>
                    <a:bodyPr/>
                    <a:lstStyle/>
                    <a:p>
                      <a:r>
                        <a:rPr lang="en-US" sz="1500" dirty="0"/>
                        <a:t>Between 0 and 5</a:t>
                      </a:r>
                    </a:p>
                  </a:txBody>
                  <a:tcPr>
                    <a:solidFill>
                      <a:srgbClr val="FF98A2"/>
                    </a:solidFill>
                  </a:tcPr>
                </a:tc>
                <a:extLst>
                  <a:ext uri="{0D108BD9-81ED-4DB2-BD59-A6C34878D82A}">
                    <a16:rowId xmlns:a16="http://schemas.microsoft.com/office/drawing/2014/main" val="10002"/>
                  </a:ext>
                </a:extLst>
              </a:tr>
              <a:tr h="291234">
                <a:tc>
                  <a:txBody>
                    <a:bodyPr/>
                    <a:lstStyle/>
                    <a:p>
                      <a:r>
                        <a:rPr lang="en-US" sz="1500" dirty="0"/>
                        <a:t>Phase</a:t>
                      </a:r>
                    </a:p>
                  </a:txBody>
                  <a:tcPr/>
                </a:tc>
                <a:tc>
                  <a:txBody>
                    <a:bodyPr/>
                    <a:lstStyle/>
                    <a:p>
                      <a:r>
                        <a:rPr lang="en-US" sz="1500" dirty="0"/>
                        <a:t>solid</a:t>
                      </a:r>
                    </a:p>
                  </a:txBody>
                  <a:tcPr>
                    <a:solidFill>
                      <a:schemeClr val="accent6">
                        <a:lumMod val="60000"/>
                        <a:lumOff val="40000"/>
                      </a:schemeClr>
                    </a:solidFill>
                  </a:tcPr>
                </a:tc>
                <a:tc>
                  <a:txBody>
                    <a:bodyPr/>
                    <a:lstStyle/>
                    <a:p>
                      <a:r>
                        <a:rPr lang="en-US" sz="1500" dirty="0"/>
                        <a:t>liquid</a:t>
                      </a:r>
                    </a:p>
                  </a:txBody>
                  <a:tcPr>
                    <a:solidFill>
                      <a:srgbClr val="FF98A2"/>
                    </a:solidFill>
                  </a:tcPr>
                </a:tc>
                <a:extLst>
                  <a:ext uri="{0D108BD9-81ED-4DB2-BD59-A6C34878D82A}">
                    <a16:rowId xmlns:a16="http://schemas.microsoft.com/office/drawing/2014/main" val="10003"/>
                  </a:ext>
                </a:extLst>
              </a:tr>
              <a:tr h="503040">
                <a:tc>
                  <a:txBody>
                    <a:bodyPr/>
                    <a:lstStyle/>
                    <a:p>
                      <a:r>
                        <a:rPr lang="en-US" sz="1500" dirty="0"/>
                        <a:t>Molecular Weight [Da]</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a:t>More than 500 Da</a:t>
                      </a:r>
                    </a:p>
                    <a:p>
                      <a:endParaRPr lang="en-US" sz="1500" dirty="0"/>
                    </a:p>
                  </a:txBody>
                  <a:tcPr>
                    <a:solidFill>
                      <a:schemeClr val="accent6">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a:t>Less than 400 Da </a:t>
                      </a:r>
                    </a:p>
                    <a:p>
                      <a:endParaRPr lang="en-US" sz="1500" dirty="0"/>
                    </a:p>
                  </a:txBody>
                  <a:tcPr>
                    <a:solidFill>
                      <a:srgbClr val="FF98A2"/>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A2626F51-31C3-1F46-8DCC-A619ACF52F42}"/>
              </a:ext>
            </a:extLst>
          </p:cNvPr>
          <p:cNvSpPr txBox="1"/>
          <p:nvPr/>
        </p:nvSpPr>
        <p:spPr>
          <a:xfrm>
            <a:off x="113034" y="6248400"/>
            <a:ext cx="4306566" cy="584775"/>
          </a:xfrm>
          <a:prstGeom prst="rect">
            <a:avLst/>
          </a:prstGeom>
          <a:noFill/>
        </p:spPr>
        <p:txBody>
          <a:bodyPr wrap="square" rtlCol="0">
            <a:spAutoFit/>
          </a:bodyPr>
          <a:lstStyle/>
          <a:p>
            <a:r>
              <a:rPr lang="en-US" sz="1600" dirty="0" err="1"/>
              <a:t>LogP</a:t>
            </a:r>
            <a:r>
              <a:rPr lang="en-US" sz="1600" dirty="0"/>
              <a:t> – measure of partition coefficient of a molecule between aqueous and lipophilic phases.</a:t>
            </a:r>
          </a:p>
        </p:txBody>
      </p:sp>
    </p:spTree>
    <p:extLst>
      <p:ext uri="{BB962C8B-B14F-4D97-AF65-F5344CB8AC3E}">
        <p14:creationId xmlns:p14="http://schemas.microsoft.com/office/powerpoint/2010/main" val="3746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143000" y="1447800"/>
            <a:ext cx="9753600" cy="4970986"/>
          </a:xfrm>
        </p:spPr>
        <p:txBody>
          <a:bodyPr>
            <a:normAutofit lnSpcReduction="10000"/>
          </a:bodyPr>
          <a:lstStyle/>
          <a:p>
            <a:pPr>
              <a:lnSpc>
                <a:spcPct val="114000"/>
              </a:lnSpc>
              <a:spcBef>
                <a:spcPts val="0"/>
              </a:spcBef>
            </a:pPr>
            <a:r>
              <a:rPr lang="en-US" altLang="x-none" sz="2600" dirty="0">
                <a:latin typeface="+mn-lt"/>
              </a:rPr>
              <a:t>In U.S., 1.78 </a:t>
            </a:r>
            <a:r>
              <a:rPr lang="en-US" altLang="x-none" sz="2600" dirty="0"/>
              <a:t>m</a:t>
            </a:r>
            <a:r>
              <a:rPr lang="en-US" altLang="x-none" sz="2600" dirty="0">
                <a:latin typeface="+mn-lt"/>
              </a:rPr>
              <a:t>illion </a:t>
            </a:r>
            <a:r>
              <a:rPr lang="en-US" altLang="x-none" sz="2600" dirty="0"/>
              <a:t>tons</a:t>
            </a:r>
            <a:r>
              <a:rPr lang="en-US" altLang="x-none" sz="2600" dirty="0">
                <a:latin typeface="+mn-lt"/>
              </a:rPr>
              <a:t> of toxic chemicals were released directly to air, water, and land in 2011</a:t>
            </a:r>
            <a:r>
              <a:rPr lang="en-US" altLang="x-none" dirty="0">
                <a:latin typeface="+mn-lt"/>
              </a:rPr>
              <a:t> </a:t>
            </a:r>
          </a:p>
          <a:p>
            <a:pPr>
              <a:lnSpc>
                <a:spcPct val="114000"/>
              </a:lnSpc>
              <a:spcBef>
                <a:spcPts val="0"/>
              </a:spcBef>
            </a:pPr>
            <a:endParaRPr lang="en-US" altLang="x-none" dirty="0">
              <a:latin typeface="+mn-lt"/>
            </a:endParaRPr>
          </a:p>
          <a:p>
            <a:pPr lvl="1">
              <a:lnSpc>
                <a:spcPct val="114000"/>
              </a:lnSpc>
              <a:spcBef>
                <a:spcPts val="0"/>
              </a:spcBef>
            </a:pPr>
            <a:endParaRPr lang="en-US" altLang="x-none" dirty="0">
              <a:latin typeface="+mn-lt"/>
            </a:endParaRPr>
          </a:p>
          <a:p>
            <a:pPr lvl="1">
              <a:lnSpc>
                <a:spcPct val="114000"/>
              </a:lnSpc>
              <a:spcBef>
                <a:spcPts val="0"/>
              </a:spcBef>
            </a:pPr>
            <a:endParaRPr lang="en-US" altLang="x-none" dirty="0">
              <a:latin typeface="+mn-lt"/>
            </a:endParaRPr>
          </a:p>
          <a:p>
            <a:pPr lvl="1">
              <a:lnSpc>
                <a:spcPct val="114000"/>
              </a:lnSpc>
              <a:spcBef>
                <a:spcPts val="0"/>
              </a:spcBef>
            </a:pPr>
            <a:endParaRPr lang="en-US" altLang="x-none" dirty="0">
              <a:latin typeface="+mn-lt"/>
            </a:endParaRPr>
          </a:p>
          <a:p>
            <a:pPr lvl="1">
              <a:lnSpc>
                <a:spcPct val="114000"/>
              </a:lnSpc>
              <a:spcBef>
                <a:spcPts val="0"/>
              </a:spcBef>
            </a:pPr>
            <a:endParaRPr lang="en-US" altLang="x-none" dirty="0">
              <a:latin typeface="+mn-lt"/>
            </a:endParaRPr>
          </a:p>
          <a:p>
            <a:pPr lvl="1">
              <a:lnSpc>
                <a:spcPct val="114000"/>
              </a:lnSpc>
              <a:spcBef>
                <a:spcPts val="0"/>
              </a:spcBef>
            </a:pPr>
            <a:endParaRPr lang="en-US" altLang="x-none" dirty="0">
              <a:latin typeface="+mn-lt"/>
            </a:endParaRPr>
          </a:p>
          <a:p>
            <a:pPr lvl="1">
              <a:lnSpc>
                <a:spcPct val="114000"/>
              </a:lnSpc>
              <a:spcBef>
                <a:spcPts val="0"/>
              </a:spcBef>
            </a:pPr>
            <a:endParaRPr lang="en-US" altLang="x-none" dirty="0">
              <a:latin typeface="+mn-lt"/>
            </a:endParaRPr>
          </a:p>
          <a:p>
            <a:pPr lvl="1">
              <a:lnSpc>
                <a:spcPct val="114000"/>
              </a:lnSpc>
              <a:spcBef>
                <a:spcPts val="0"/>
              </a:spcBef>
            </a:pPr>
            <a:endParaRPr lang="en-US" altLang="x-none" dirty="0">
              <a:latin typeface="+mn-lt"/>
            </a:endParaRPr>
          </a:p>
          <a:p>
            <a:pPr>
              <a:lnSpc>
                <a:spcPct val="114000"/>
              </a:lnSpc>
              <a:spcBef>
                <a:spcPts val="0"/>
              </a:spcBef>
            </a:pPr>
            <a:r>
              <a:rPr lang="en-US" altLang="x-none" sz="2600" dirty="0">
                <a:latin typeface="+mn-lt"/>
              </a:rPr>
              <a:t>Only 650 of toxic chemicals out of </a:t>
            </a:r>
            <a:r>
              <a:rPr lang="en-US" altLang="x-none" sz="2600" dirty="0"/>
              <a:t>100</a:t>
            </a:r>
            <a:r>
              <a:rPr lang="en-US" altLang="x-none" sz="2600" dirty="0">
                <a:latin typeface="+mn-lt"/>
              </a:rPr>
              <a:t>,000 in commerce are tracked by Toxic Release Inventory</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97971" y="2397260"/>
            <a:ext cx="3926468" cy="298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43000" y="6553200"/>
            <a:ext cx="9559668" cy="307777"/>
          </a:xfrm>
          <a:prstGeom prst="rect">
            <a:avLst/>
          </a:prstGeom>
          <a:noFill/>
        </p:spPr>
        <p:txBody>
          <a:bodyPr wrap="none" rtlCol="0">
            <a:spAutoFit/>
          </a:bodyPr>
          <a:lstStyle/>
          <a:p>
            <a:r>
              <a:rPr lang="en-US" sz="1400" dirty="0" err="1">
                <a:solidFill>
                  <a:schemeClr val="bg1">
                    <a:lumMod val="50000"/>
                  </a:schemeClr>
                </a:solidFill>
              </a:rPr>
              <a:t>Mihelcic</a:t>
            </a:r>
            <a:r>
              <a:rPr lang="en-US" sz="1400" dirty="0">
                <a:solidFill>
                  <a:schemeClr val="bg1">
                    <a:lumMod val="50000"/>
                  </a:schemeClr>
                </a:solidFill>
              </a:rPr>
              <a:t>, J. R.; Zimmerman, J. B., </a:t>
            </a:r>
            <a:r>
              <a:rPr lang="en-US" sz="1400" i="1" dirty="0">
                <a:solidFill>
                  <a:schemeClr val="bg1">
                    <a:lumMod val="50000"/>
                  </a:schemeClr>
                </a:solidFill>
              </a:rPr>
              <a:t>Environmental engineering: Fundamentals, sustainability, design</a:t>
            </a:r>
            <a:r>
              <a:rPr lang="en-US" sz="1400" dirty="0">
                <a:solidFill>
                  <a:schemeClr val="bg1">
                    <a:lumMod val="50000"/>
                  </a:schemeClr>
                </a:solidFill>
              </a:rPr>
              <a:t>. Wiley Global Education: 2014.</a:t>
            </a:r>
          </a:p>
        </p:txBody>
      </p:sp>
      <p:sp>
        <p:nvSpPr>
          <p:cNvPr id="6" name="Rectangle 5"/>
          <p:cNvSpPr/>
          <p:nvPr/>
        </p:nvSpPr>
        <p:spPr>
          <a:xfrm>
            <a:off x="2831163" y="206514"/>
            <a:ext cx="6529673" cy="707886"/>
          </a:xfrm>
          <a:prstGeom prst="rect">
            <a:avLst/>
          </a:prstGeom>
        </p:spPr>
        <p:txBody>
          <a:bodyPr wrap="none">
            <a:spAutoFit/>
          </a:bodyPr>
          <a:lstStyle/>
          <a:p>
            <a:pPr algn="ctr"/>
            <a:r>
              <a:rPr lang="en-US" sz="4000" b="1" dirty="0"/>
              <a:t>Chemicals in the Environment</a:t>
            </a:r>
          </a:p>
        </p:txBody>
      </p:sp>
      <p:cxnSp>
        <p:nvCxnSpPr>
          <p:cNvPr id="7" name="Straight Connector 6">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592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9200" y="1543862"/>
            <a:ext cx="2895600" cy="4621176"/>
          </a:xfrm>
          <a:prstGeom prst="rect">
            <a:avLst/>
          </a:prstGeom>
        </p:spPr>
      </p:pic>
      <p:sp>
        <p:nvSpPr>
          <p:cNvPr id="4" name="Rectangle 1"/>
          <p:cNvSpPr>
            <a:spLocks noChangeArrowheads="1"/>
          </p:cNvSpPr>
          <p:nvPr/>
        </p:nvSpPr>
        <p:spPr bwMode="auto">
          <a:xfrm>
            <a:off x="4495800" y="1600200"/>
            <a:ext cx="6869362" cy="323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14000"/>
              </a:lnSpc>
              <a:buClrTx/>
              <a:buSzTx/>
              <a:buFontTx/>
              <a:buNone/>
              <a:tabLst/>
            </a:pPr>
            <a:r>
              <a:rPr kumimoji="0" lang="x-none" altLang="x-none" sz="2000" b="0" i="0" u="none" strike="noStrike" cap="none" normalizeH="0" baseline="0" dirty="0">
                <a:ln>
                  <a:noFill/>
                </a:ln>
                <a:solidFill>
                  <a:schemeClr val="tx1"/>
                </a:solidFill>
                <a:effectLst/>
              </a:rPr>
              <a:t>Distribution is the movement of a chemical throughout the bloodstream and into other organs, such as the brain and the bones. Pharmaceuticals such as antibiotics and painkillers are designed to have high distribution rates so they can reach their target organs and have therapeutic effects. For chemicals such as detergents, distribution should be limited. </a:t>
            </a:r>
            <a:endParaRPr kumimoji="0" lang="en-US" altLang="x-none" sz="2000" b="0" i="0" u="none" strike="noStrike" cap="none" normalizeH="0" baseline="0" dirty="0">
              <a:ln>
                <a:noFill/>
              </a:ln>
              <a:solidFill>
                <a:schemeClr val="tx1"/>
              </a:solidFill>
              <a:effectLst/>
            </a:endParaRPr>
          </a:p>
          <a:p>
            <a:pPr marL="0" marR="0" lvl="0" indent="0" defTabSz="914400" rtl="0" eaLnBrk="0" fontAlgn="base" latinLnBrk="0" hangingPunct="0">
              <a:lnSpc>
                <a:spcPct val="114000"/>
              </a:lnSpc>
              <a:buClrTx/>
              <a:buSzTx/>
              <a:buFontTx/>
              <a:buNone/>
              <a:tabLst/>
            </a:pPr>
            <a:endParaRPr lang="en-US" altLang="x-none" sz="2000" dirty="0"/>
          </a:p>
          <a:p>
            <a:pPr marL="0" marR="0" lvl="0" indent="0" defTabSz="914400" rtl="0" eaLnBrk="0" fontAlgn="base" latinLnBrk="0" hangingPunct="0">
              <a:lnSpc>
                <a:spcPct val="114000"/>
              </a:lnSpc>
              <a:buClrTx/>
              <a:buSzTx/>
              <a:buFontTx/>
              <a:buNone/>
              <a:tabLst/>
            </a:pPr>
            <a:r>
              <a:rPr kumimoji="0" lang="x-none" altLang="x-none" sz="2000" b="0" i="0" u="none" strike="noStrike" cap="none" normalizeH="0" baseline="0" dirty="0">
                <a:ln>
                  <a:noFill/>
                </a:ln>
                <a:solidFill>
                  <a:schemeClr val="tx1"/>
                </a:solidFill>
                <a:effectLst/>
              </a:rPr>
              <a:t>Distribution depends on many factors such as log P, polar surface area, acidic/basic properties, and molecular weight.</a:t>
            </a:r>
          </a:p>
        </p:txBody>
      </p:sp>
      <p:sp>
        <p:nvSpPr>
          <p:cNvPr id="5" name="TextBox 4"/>
          <p:cNvSpPr txBox="1"/>
          <p:nvPr/>
        </p:nvSpPr>
        <p:spPr>
          <a:xfrm>
            <a:off x="4824185" y="5375701"/>
            <a:ext cx="6212591" cy="774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114000"/>
              </a:lnSpc>
            </a:pPr>
            <a:r>
              <a:rPr lang="en-US" sz="2000" b="1" dirty="0"/>
              <a:t>Distribution as opposed </a:t>
            </a:r>
            <a:r>
              <a:rPr lang="en-US" sz="2000" b="1"/>
              <a:t>to absorption </a:t>
            </a:r>
            <a:r>
              <a:rPr lang="en-US" sz="2000" b="1" dirty="0"/>
              <a:t>is more difficult </a:t>
            </a:r>
            <a:r>
              <a:rPr lang="en-US" sz="2000" b="1"/>
              <a:t>to control.</a:t>
            </a:r>
            <a:endParaRPr lang="en-US" sz="2000" b="1" dirty="0"/>
          </a:p>
        </p:txBody>
      </p:sp>
      <p:sp>
        <p:nvSpPr>
          <p:cNvPr id="7" name="Rectangle 6"/>
          <p:cNvSpPr/>
          <p:nvPr/>
        </p:nvSpPr>
        <p:spPr>
          <a:xfrm>
            <a:off x="4731306" y="206514"/>
            <a:ext cx="2729402" cy="707886"/>
          </a:xfrm>
          <a:prstGeom prst="rect">
            <a:avLst/>
          </a:prstGeom>
        </p:spPr>
        <p:txBody>
          <a:bodyPr wrap="none">
            <a:spAutoFit/>
          </a:bodyPr>
          <a:lstStyle/>
          <a:p>
            <a:pPr algn="ctr"/>
            <a:r>
              <a:rPr lang="en-US" sz="4000" b="1" dirty="0"/>
              <a:t>Distribution</a:t>
            </a:r>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09262" y="6488668"/>
            <a:ext cx="5420138" cy="307777"/>
          </a:xfrm>
          <a:prstGeom prst="rect">
            <a:avLst/>
          </a:prstGeom>
          <a:noFill/>
        </p:spPr>
        <p:txBody>
          <a:bodyPr wrap="none" rtlCol="0">
            <a:spAutoFit/>
          </a:bodyPr>
          <a:lstStyle/>
          <a:p>
            <a:r>
              <a:rPr lang="en-US" sz="1400" dirty="0">
                <a:solidFill>
                  <a:schemeClr val="bg1">
                    <a:lumMod val="50000"/>
                  </a:schemeClr>
                </a:solidFill>
              </a:rPr>
              <a:t>Courtesy of Molecular Design Research Network and Dr. Karolina Mellor</a:t>
            </a:r>
          </a:p>
        </p:txBody>
      </p:sp>
    </p:spTree>
    <p:extLst>
      <p:ext uri="{BB962C8B-B14F-4D97-AF65-F5344CB8AC3E}">
        <p14:creationId xmlns:p14="http://schemas.microsoft.com/office/powerpoint/2010/main" val="1273411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2820" y="1525960"/>
            <a:ext cx="2895780" cy="4570036"/>
          </a:xfrm>
          <a:prstGeom prst="rect">
            <a:avLst/>
          </a:prstGeom>
        </p:spPr>
      </p:pic>
      <p:sp>
        <p:nvSpPr>
          <p:cNvPr id="5" name="Rectangle 4"/>
          <p:cNvSpPr/>
          <p:nvPr/>
        </p:nvSpPr>
        <p:spPr>
          <a:xfrm>
            <a:off x="5029200" y="1600200"/>
            <a:ext cx="5715000" cy="3157916"/>
          </a:xfrm>
          <a:prstGeom prst="rect">
            <a:avLst/>
          </a:prstGeom>
        </p:spPr>
        <p:txBody>
          <a:bodyPr wrap="square">
            <a:spAutoFit/>
          </a:bodyPr>
          <a:lstStyle/>
          <a:p>
            <a:pPr>
              <a:lnSpc>
                <a:spcPct val="114000"/>
              </a:lnSpc>
            </a:pPr>
            <a:r>
              <a:rPr lang="en-US" sz="2200" dirty="0">
                <a:effectLst/>
                <a:latin typeface="Calibri" charset="0"/>
                <a:ea typeface="Calibri" charset="0"/>
                <a:cs typeface="Times New Roman" charset="0"/>
              </a:rPr>
              <a:t>As a chemical is distributed through the body, it will most likely undergo metabolism. Metabolism is the body’s way </a:t>
            </a:r>
            <a:r>
              <a:rPr lang="en-US" sz="2200" dirty="0">
                <a:latin typeface="Calibri" charset="0"/>
                <a:ea typeface="Calibri" charset="0"/>
                <a:cs typeface="Times New Roman" charset="0"/>
              </a:rPr>
              <a:t>to</a:t>
            </a:r>
            <a:r>
              <a:rPr lang="en-US" sz="2200" dirty="0">
                <a:effectLst/>
                <a:latin typeface="Calibri" charset="0"/>
                <a:ea typeface="Calibri" charset="0"/>
                <a:cs typeface="Times New Roman" charset="0"/>
              </a:rPr>
              <a:t> transform the molecules into metabolites in the liver. This facilitates their excretion (removal) through the kidneys. The rate at which a chemical is metabolized is usually dependent on its accessibility to enzymes. </a:t>
            </a:r>
          </a:p>
        </p:txBody>
      </p:sp>
      <p:sp>
        <p:nvSpPr>
          <p:cNvPr id="6" name="TextBox 5"/>
          <p:cNvSpPr txBox="1"/>
          <p:nvPr/>
        </p:nvSpPr>
        <p:spPr>
          <a:xfrm>
            <a:off x="5328557" y="4953000"/>
            <a:ext cx="5116286" cy="11249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114000"/>
              </a:lnSpc>
            </a:pPr>
            <a:r>
              <a:rPr lang="en-US" sz="2000" b="1" dirty="0"/>
              <a:t>Metabolism is unpredictable. Metabolism can lead to detoxification or </a:t>
            </a:r>
            <a:r>
              <a:rPr lang="en-US" sz="2000" b="1" dirty="0" err="1"/>
              <a:t>toxification</a:t>
            </a:r>
            <a:r>
              <a:rPr lang="en-US" sz="2000" b="1" dirty="0"/>
              <a:t> of the organism. </a:t>
            </a:r>
          </a:p>
        </p:txBody>
      </p:sp>
      <p:sp>
        <p:nvSpPr>
          <p:cNvPr id="7" name="Rectangle 6"/>
          <p:cNvSpPr/>
          <p:nvPr/>
        </p:nvSpPr>
        <p:spPr>
          <a:xfrm>
            <a:off x="4725118" y="206514"/>
            <a:ext cx="2741777" cy="707886"/>
          </a:xfrm>
          <a:prstGeom prst="rect">
            <a:avLst/>
          </a:prstGeom>
        </p:spPr>
        <p:txBody>
          <a:bodyPr wrap="none">
            <a:spAutoFit/>
          </a:bodyPr>
          <a:lstStyle/>
          <a:p>
            <a:pPr algn="ctr"/>
            <a:r>
              <a:rPr lang="en-US" sz="4000" b="1" dirty="0"/>
              <a:t>Metabolism</a:t>
            </a:r>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800" y="6488668"/>
            <a:ext cx="5420138" cy="307777"/>
          </a:xfrm>
          <a:prstGeom prst="rect">
            <a:avLst/>
          </a:prstGeom>
          <a:noFill/>
        </p:spPr>
        <p:txBody>
          <a:bodyPr wrap="none" rtlCol="0">
            <a:spAutoFit/>
          </a:bodyPr>
          <a:lstStyle/>
          <a:p>
            <a:r>
              <a:rPr lang="en-US" sz="1400" dirty="0">
                <a:solidFill>
                  <a:schemeClr val="bg1">
                    <a:lumMod val="50000"/>
                  </a:schemeClr>
                </a:solidFill>
              </a:rPr>
              <a:t>Courtesy of Molecular Design Research Network and Dr. Karolina Mellor</a:t>
            </a:r>
          </a:p>
        </p:txBody>
      </p:sp>
    </p:spTree>
    <p:extLst>
      <p:ext uri="{BB962C8B-B14F-4D97-AF65-F5344CB8AC3E}">
        <p14:creationId xmlns:p14="http://schemas.microsoft.com/office/powerpoint/2010/main" val="398869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800" y="1602953"/>
            <a:ext cx="2854039" cy="4789746"/>
          </a:xfrm>
          <a:prstGeom prst="rect">
            <a:avLst/>
          </a:prstGeom>
        </p:spPr>
      </p:pic>
      <p:sp>
        <p:nvSpPr>
          <p:cNvPr id="5" name="Rectangle 4"/>
          <p:cNvSpPr/>
          <p:nvPr/>
        </p:nvSpPr>
        <p:spPr>
          <a:xfrm>
            <a:off x="5257800" y="1524000"/>
            <a:ext cx="5257800" cy="3543855"/>
          </a:xfrm>
          <a:prstGeom prst="rect">
            <a:avLst/>
          </a:prstGeom>
        </p:spPr>
        <p:txBody>
          <a:bodyPr wrap="square">
            <a:spAutoFit/>
          </a:bodyPr>
          <a:lstStyle/>
          <a:p>
            <a:pPr>
              <a:lnSpc>
                <a:spcPct val="114000"/>
              </a:lnSpc>
            </a:pPr>
            <a:r>
              <a:rPr lang="en-US" sz="2200" dirty="0">
                <a:effectLst/>
                <a:latin typeface="Calibri" charset="0"/>
                <a:ea typeface="Calibri" charset="0"/>
                <a:cs typeface="Times New Roman" charset="0"/>
              </a:rPr>
              <a:t>After the chemical is absorbed, the body can eliminate it by a process called excretion which can occur through the kidneys, the skin, the GI tract, and the lungs. If the chemical is not eliminated from the body, it can accumulate, or stay in the blood, which can lead to disease. Bioaccumulation is favored for lipophilic molecules in fatty tissues. </a:t>
            </a:r>
          </a:p>
        </p:txBody>
      </p:sp>
      <p:sp>
        <p:nvSpPr>
          <p:cNvPr id="9" name="TextBox 8"/>
          <p:cNvSpPr txBox="1"/>
          <p:nvPr/>
        </p:nvSpPr>
        <p:spPr>
          <a:xfrm>
            <a:off x="5257800" y="5388114"/>
            <a:ext cx="5257800" cy="7740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114000"/>
              </a:lnSpc>
            </a:pPr>
            <a:r>
              <a:rPr lang="en-US" sz="2000" b="1" dirty="0"/>
              <a:t>Excretion as opposed to absorption is more difficult to control.</a:t>
            </a:r>
          </a:p>
        </p:txBody>
      </p:sp>
      <p:sp>
        <p:nvSpPr>
          <p:cNvPr id="7" name="Rectangle 6"/>
          <p:cNvSpPr/>
          <p:nvPr/>
        </p:nvSpPr>
        <p:spPr>
          <a:xfrm>
            <a:off x="4790104" y="206514"/>
            <a:ext cx="2611805" cy="707886"/>
          </a:xfrm>
          <a:prstGeom prst="rect">
            <a:avLst/>
          </a:prstGeom>
        </p:spPr>
        <p:txBody>
          <a:bodyPr wrap="none">
            <a:spAutoFit/>
          </a:bodyPr>
          <a:lstStyle/>
          <a:p>
            <a:pPr algn="ctr"/>
            <a:r>
              <a:rPr lang="en-US" sz="4000" b="1" dirty="0"/>
              <a:t>Elimination</a:t>
            </a:r>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6488668"/>
            <a:ext cx="5420138" cy="307777"/>
          </a:xfrm>
          <a:prstGeom prst="rect">
            <a:avLst/>
          </a:prstGeom>
          <a:noFill/>
        </p:spPr>
        <p:txBody>
          <a:bodyPr wrap="none" rtlCol="0">
            <a:spAutoFit/>
          </a:bodyPr>
          <a:lstStyle/>
          <a:p>
            <a:r>
              <a:rPr lang="en-US" sz="1400" dirty="0">
                <a:solidFill>
                  <a:schemeClr val="bg1">
                    <a:lumMod val="50000"/>
                  </a:schemeClr>
                </a:solidFill>
              </a:rPr>
              <a:t>Courtesy of Molecular Design Research Network and Dr. Karolina Mellor</a:t>
            </a:r>
          </a:p>
        </p:txBody>
      </p:sp>
      <p:pic>
        <p:nvPicPr>
          <p:cNvPr id="11" name="Picture 10">
            <a:extLst>
              <a:ext uri="{FF2B5EF4-FFF2-40B4-BE49-F238E27FC236}">
                <a16:creationId xmlns:a16="http://schemas.microsoft.com/office/drawing/2014/main" id="{9F6654D9-3C68-6044-B930-DAEAF2275A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2565" y="1524125"/>
            <a:ext cx="2854039" cy="4789746"/>
          </a:xfrm>
          <a:prstGeom prst="rect">
            <a:avLst/>
          </a:prstGeom>
        </p:spPr>
      </p:pic>
    </p:spTree>
    <p:extLst>
      <p:ext uri="{BB962C8B-B14F-4D97-AF65-F5344CB8AC3E}">
        <p14:creationId xmlns:p14="http://schemas.microsoft.com/office/powerpoint/2010/main" val="1503593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D 2"/>
          <p:cNvPicPr>
            <a:picLocks noChangeAspect="1" noChangeArrowheads="1"/>
          </p:cNvPicPr>
          <p:nvPr/>
        </p:nvPicPr>
        <p:blipFill>
          <a:blip r:embed="rId3" cstate="screen">
            <a:extLst>
              <a:ext uri="{28A0092B-C50C-407E-A947-70E740481C1C}">
                <a14:useLocalDpi xmlns:a14="http://schemas.microsoft.com/office/drawing/2010/main"/>
              </a:ext>
            </a:extLst>
          </a:blip>
          <a:srcRect l="-7326" r="-7867"/>
          <a:stretch>
            <a:fillRect/>
          </a:stretch>
        </p:blipFill>
        <p:spPr bwMode="auto">
          <a:xfrm>
            <a:off x="6553200" y="3200400"/>
            <a:ext cx="3886200" cy="1905000"/>
          </a:xfrm>
          <a:prstGeom prst="rect">
            <a:avLst/>
          </a:prstGeom>
          <a:noFill/>
          <a:ln w="9525">
            <a:noFill/>
            <a:miter lim="800000"/>
            <a:headEnd/>
            <a:tailEnd/>
          </a:ln>
        </p:spPr>
      </p:pic>
      <p:sp>
        <p:nvSpPr>
          <p:cNvPr id="11" name="TextBox 10"/>
          <p:cNvSpPr txBox="1">
            <a:spLocks noChangeArrowheads="1"/>
          </p:cNvSpPr>
          <p:nvPr/>
        </p:nvSpPr>
        <p:spPr bwMode="auto">
          <a:xfrm>
            <a:off x="8610600" y="5105400"/>
            <a:ext cx="2743200" cy="1323439"/>
          </a:xfrm>
          <a:prstGeom prst="rect">
            <a:avLst/>
          </a:prstGeom>
          <a:noFill/>
          <a:ln w="9525">
            <a:solidFill>
              <a:srgbClr val="9BBC59"/>
            </a:solidFill>
            <a:miter lim="800000"/>
            <a:headEnd/>
            <a:tailEnd/>
          </a:ln>
        </p:spPr>
        <p:txBody>
          <a:bodyPr wrap="square">
            <a:prstTxWarp prst="textNoShape">
              <a:avLst/>
            </a:prstTxWarp>
            <a:spAutoFit/>
          </a:bodyPr>
          <a:lstStyle/>
          <a:p>
            <a:pPr>
              <a:buFont typeface="Arial" pitchFamily="-112" charset="0"/>
              <a:buChar char="•"/>
            </a:pPr>
            <a:r>
              <a:rPr lang="en-US" sz="2000" dirty="0">
                <a:latin typeface="Calibri" pitchFamily="-112" charset="0"/>
              </a:rPr>
              <a:t>  Pollution</a:t>
            </a:r>
          </a:p>
          <a:p>
            <a:pPr>
              <a:buFont typeface="Arial" pitchFamily="-112" charset="0"/>
              <a:buChar char="•"/>
            </a:pPr>
            <a:r>
              <a:rPr lang="en-US" sz="2000" dirty="0">
                <a:latin typeface="Calibri" pitchFamily="-112" charset="0"/>
              </a:rPr>
              <a:t>  Persistence</a:t>
            </a:r>
          </a:p>
          <a:p>
            <a:pPr>
              <a:buFont typeface="Arial" pitchFamily="-112" charset="0"/>
              <a:buChar char="•"/>
            </a:pPr>
            <a:r>
              <a:rPr lang="en-US" sz="2000" dirty="0">
                <a:latin typeface="Calibri" pitchFamily="-112" charset="0"/>
              </a:rPr>
              <a:t>  Depletion of resources</a:t>
            </a:r>
          </a:p>
          <a:p>
            <a:pPr>
              <a:buFont typeface="Arial" pitchFamily="-112" charset="0"/>
              <a:buChar char="•"/>
            </a:pPr>
            <a:endParaRPr lang="en-US" sz="2000" dirty="0">
              <a:latin typeface="Calibri" pitchFamily="-112" charset="0"/>
            </a:endParaRPr>
          </a:p>
        </p:txBody>
      </p:sp>
      <p:pic>
        <p:nvPicPr>
          <p:cNvPr id="14"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3581400"/>
            <a:ext cx="4800600" cy="2846106"/>
          </a:xfrm>
          <a:prstGeom prst="rect">
            <a:avLst/>
          </a:prstGeom>
          <a:noFill/>
          <a:ln w="9525">
            <a:noFill/>
            <a:miter lim="800000"/>
            <a:headEnd/>
            <a:tailEnd/>
          </a:ln>
        </p:spPr>
      </p:pic>
      <p:sp>
        <p:nvSpPr>
          <p:cNvPr id="6" name="TextBox 5"/>
          <p:cNvSpPr txBox="1">
            <a:spLocks noChangeArrowheads="1"/>
          </p:cNvSpPr>
          <p:nvPr/>
        </p:nvSpPr>
        <p:spPr bwMode="auto">
          <a:xfrm>
            <a:off x="5791200" y="5109406"/>
            <a:ext cx="2590800" cy="1323439"/>
          </a:xfrm>
          <a:prstGeom prst="rect">
            <a:avLst/>
          </a:prstGeom>
          <a:noFill/>
          <a:ln w="9525">
            <a:solidFill>
              <a:srgbClr val="C0504D"/>
            </a:solidFill>
            <a:miter lim="800000"/>
            <a:headEnd/>
            <a:tailEnd/>
          </a:ln>
        </p:spPr>
        <p:txBody>
          <a:bodyPr wrap="square">
            <a:prstTxWarp prst="textNoShape">
              <a:avLst/>
            </a:prstTxWarp>
            <a:spAutoFit/>
          </a:bodyPr>
          <a:lstStyle/>
          <a:p>
            <a:pPr>
              <a:buFont typeface="Arial" pitchFamily="-112" charset="0"/>
              <a:buChar char="•"/>
            </a:pPr>
            <a:r>
              <a:rPr lang="en-US" sz="2000" dirty="0">
                <a:latin typeface="Calibri" pitchFamily="-112" charset="0"/>
              </a:rPr>
              <a:t>  Flammability</a:t>
            </a:r>
          </a:p>
          <a:p>
            <a:pPr>
              <a:buFont typeface="Arial" pitchFamily="-112" charset="0"/>
              <a:buChar char="•"/>
            </a:pPr>
            <a:r>
              <a:rPr lang="en-US" sz="2000" dirty="0">
                <a:latin typeface="Calibri" pitchFamily="-112" charset="0"/>
              </a:rPr>
              <a:t>  Radioactivity</a:t>
            </a:r>
          </a:p>
          <a:p>
            <a:pPr>
              <a:buFont typeface="Arial" pitchFamily="-112" charset="0"/>
              <a:buChar char="•"/>
            </a:pPr>
            <a:r>
              <a:rPr lang="en-US" sz="2000" dirty="0">
                <a:latin typeface="Calibri" pitchFamily="-112" charset="0"/>
              </a:rPr>
              <a:t>  Risk of Explosion</a:t>
            </a:r>
          </a:p>
          <a:p>
            <a:pPr>
              <a:buFont typeface="Arial" pitchFamily="-112" charset="0"/>
              <a:buChar char="•"/>
            </a:pPr>
            <a:r>
              <a:rPr lang="en-US" sz="2000" dirty="0">
                <a:latin typeface="Calibri" pitchFamily="-112" charset="0"/>
              </a:rPr>
              <a:t>  Chemical Reactivity</a:t>
            </a:r>
          </a:p>
        </p:txBody>
      </p:sp>
      <p:cxnSp>
        <p:nvCxnSpPr>
          <p:cNvPr id="12" name="Straight Connector 11">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8719" y="-59254"/>
            <a:ext cx="11654561" cy="1323439"/>
          </a:xfrm>
          <a:prstGeom prst="rect">
            <a:avLst/>
          </a:prstGeom>
        </p:spPr>
        <p:txBody>
          <a:bodyPr wrap="square">
            <a:spAutoFit/>
          </a:bodyPr>
          <a:lstStyle/>
          <a:p>
            <a:pPr algn="ctr"/>
            <a:r>
              <a:rPr lang="en-US" sz="4000" b="1" dirty="0"/>
              <a:t>Understanding Physicochemical Properties Associated with Reduced Hazard</a:t>
            </a:r>
          </a:p>
        </p:txBody>
      </p:sp>
      <p:grpSp>
        <p:nvGrpSpPr>
          <p:cNvPr id="3" name="Group 2">
            <a:extLst>
              <a:ext uri="{FF2B5EF4-FFF2-40B4-BE49-F238E27FC236}">
                <a16:creationId xmlns:a16="http://schemas.microsoft.com/office/drawing/2014/main" id="{3F9B0FF9-6919-7A49-8EFA-C366B0D375FD}"/>
              </a:ext>
            </a:extLst>
          </p:cNvPr>
          <p:cNvGrpSpPr/>
          <p:nvPr/>
        </p:nvGrpSpPr>
        <p:grpSpPr>
          <a:xfrm>
            <a:off x="1295400" y="1371600"/>
            <a:ext cx="9906000" cy="1828800"/>
            <a:chOff x="1562101" y="1173925"/>
            <a:chExt cx="9372600" cy="1377161"/>
          </a:xfrm>
        </p:grpSpPr>
        <p:sp>
          <p:nvSpPr>
            <p:cNvPr id="13" name="TextBox 12"/>
            <p:cNvSpPr txBox="1"/>
            <p:nvPr/>
          </p:nvSpPr>
          <p:spPr>
            <a:xfrm>
              <a:off x="1562101" y="1532157"/>
              <a:ext cx="9372600" cy="1018929"/>
            </a:xfrm>
            <a:prstGeom prst="rect">
              <a:avLst/>
            </a:prstGeom>
            <a:noFill/>
          </p:spPr>
          <p:style>
            <a:lnRef idx="1">
              <a:schemeClr val="accent3"/>
            </a:lnRef>
            <a:fillRef idx="2">
              <a:schemeClr val="accent3"/>
            </a:fillRef>
            <a:effectRef idx="1">
              <a:schemeClr val="accent3"/>
            </a:effectRef>
            <a:fontRef idx="minor">
              <a:schemeClr val="dk1"/>
            </a:fontRef>
          </p:style>
          <p:txBody>
            <a:bodyPr wrap="square" lIns="0" tIns="0" rIns="0" bIns="0">
              <a:prstTxWarp prst="textNoShape">
                <a:avLst/>
              </a:prstTxWarp>
              <a:spAutoFit/>
            </a:bodyPr>
            <a:lstStyle/>
            <a:p>
              <a:pPr algn="ctr">
                <a:defRPr/>
              </a:pPr>
              <a:endParaRPr lang="en-US" sz="1000" dirty="0">
                <a:solidFill>
                  <a:schemeClr val="tx1"/>
                </a:solidFill>
              </a:endParaRPr>
            </a:p>
            <a:p>
              <a:pPr algn="ctr">
                <a:spcBef>
                  <a:spcPts val="200"/>
                </a:spcBef>
                <a:spcAft>
                  <a:spcPts val="600"/>
                </a:spcAft>
                <a:defRPr/>
              </a:pPr>
              <a:r>
                <a:rPr lang="en-US" sz="2000" b="1" dirty="0">
                  <a:solidFill>
                    <a:schemeClr val="tx1"/>
                  </a:solidFill>
                </a:rPr>
                <a:t>Chemical and Physical Properties</a:t>
              </a:r>
            </a:p>
            <a:p>
              <a:pPr algn="ctr">
                <a:spcAft>
                  <a:spcPts val="600"/>
                </a:spcAft>
                <a:defRPr/>
              </a:pPr>
              <a:r>
                <a:rPr lang="en-US" dirty="0" err="1">
                  <a:solidFill>
                    <a:schemeClr val="tx1"/>
                  </a:solidFill>
                </a:rPr>
                <a:t>pKa</a:t>
              </a:r>
              <a:r>
                <a:rPr lang="en-US" dirty="0">
                  <a:solidFill>
                    <a:schemeClr val="tx1"/>
                  </a:solidFill>
                </a:rPr>
                <a:t>      chain branching      log P     molecular refractivity   mol. wt.   </a:t>
              </a:r>
              <a:r>
                <a:rPr lang="en-US" dirty="0" err="1">
                  <a:solidFill>
                    <a:schemeClr val="tx1"/>
                  </a:solidFill>
                </a:rPr>
                <a:t>hydrolyzable</a:t>
              </a:r>
              <a:r>
                <a:rPr lang="en-US" dirty="0">
                  <a:solidFill>
                    <a:schemeClr val="tx1"/>
                  </a:solidFill>
                </a:rPr>
                <a:t> groups</a:t>
              </a:r>
            </a:p>
            <a:p>
              <a:pPr algn="ctr">
                <a:spcAft>
                  <a:spcPts val="600"/>
                </a:spcAft>
                <a:defRPr/>
              </a:pPr>
              <a:r>
                <a:rPr lang="en-US" dirty="0">
                  <a:solidFill>
                    <a:schemeClr val="tx1"/>
                  </a:solidFill>
                </a:rPr>
                <a:t>E</a:t>
              </a:r>
              <a:r>
                <a:rPr lang="en-US" baseline="-25000" dirty="0">
                  <a:solidFill>
                    <a:schemeClr val="tx1"/>
                  </a:solidFill>
                </a:rPr>
                <a:t>HOMO</a:t>
              </a:r>
              <a:r>
                <a:rPr lang="en-US" dirty="0">
                  <a:solidFill>
                    <a:schemeClr val="tx1"/>
                  </a:solidFill>
                </a:rPr>
                <a:t>       E</a:t>
              </a:r>
              <a:r>
                <a:rPr lang="en-US" baseline="-25000" dirty="0">
                  <a:solidFill>
                    <a:schemeClr val="tx1"/>
                  </a:solidFill>
                </a:rPr>
                <a:t>LUMO</a:t>
              </a:r>
              <a:r>
                <a:rPr lang="en-US" dirty="0">
                  <a:solidFill>
                    <a:schemeClr val="tx1"/>
                  </a:solidFill>
                </a:rPr>
                <a:t> 	electronegativity    hardness 	  dipole    log D</a:t>
              </a:r>
              <a:r>
                <a:rPr lang="en-US" baseline="-25000" dirty="0">
                  <a:solidFill>
                    <a:schemeClr val="tx1"/>
                  </a:solidFill>
                </a:rPr>
                <a:t>7.4</a:t>
              </a:r>
              <a:r>
                <a:rPr lang="en-US" dirty="0">
                  <a:solidFill>
                    <a:schemeClr val="tx1"/>
                  </a:solidFill>
                </a:rPr>
                <a:t> 	# H-bond accept/donor</a:t>
              </a:r>
            </a:p>
          </p:txBody>
        </p:sp>
        <p:sp>
          <p:nvSpPr>
            <p:cNvPr id="16" name="TextBox 15">
              <a:extLst>
                <a:ext uri="{FF2B5EF4-FFF2-40B4-BE49-F238E27FC236}">
                  <a16:creationId xmlns:a16="http://schemas.microsoft.com/office/drawing/2014/main" id="{DE89D973-F894-7642-B870-F3FAA7EBF0A3}"/>
                </a:ext>
              </a:extLst>
            </p:cNvPr>
            <p:cNvSpPr txBox="1"/>
            <p:nvPr/>
          </p:nvSpPr>
          <p:spPr>
            <a:xfrm>
              <a:off x="1562101" y="1173925"/>
              <a:ext cx="9372600" cy="43088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US" sz="2200" b="1" dirty="0">
                  <a:solidFill>
                    <a:schemeClr val="tx1"/>
                  </a:solidFill>
                </a:rPr>
                <a:t>DESIGN</a:t>
              </a:r>
            </a:p>
          </p:txBody>
        </p:sp>
      </p:grpSp>
    </p:spTree>
    <p:extLst>
      <p:ext uri="{BB962C8B-B14F-4D97-AF65-F5344CB8AC3E}">
        <p14:creationId xmlns:p14="http://schemas.microsoft.com/office/powerpoint/2010/main" val="23461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r="61818" b="62828"/>
          <a:stretch/>
        </p:blipFill>
        <p:spPr>
          <a:xfrm>
            <a:off x="7666231" y="4488146"/>
            <a:ext cx="2786425" cy="2034533"/>
          </a:xfrm>
          <a:prstGeom prst="rect">
            <a:avLst/>
          </a:prstGeom>
        </p:spPr>
      </p:pic>
      <p:sp>
        <p:nvSpPr>
          <p:cNvPr id="23" name="Rectangle 22"/>
          <p:cNvSpPr/>
          <p:nvPr/>
        </p:nvSpPr>
        <p:spPr bwMode="auto">
          <a:xfrm>
            <a:off x="1711891" y="6340555"/>
            <a:ext cx="1464139" cy="497694"/>
          </a:xfrm>
          <a:prstGeom prst="rect">
            <a:avLst/>
          </a:prstGeom>
          <a:solidFill>
            <a:srgbClr val="FFFFFF"/>
          </a:solidFill>
          <a:ln w="25400" cap="flat" cmpd="sng" algn="ctr">
            <a:noFill/>
            <a:prstDash val="solid"/>
            <a:round/>
            <a:headEnd type="none" w="med" len="med"/>
            <a:tailEnd type="none" w="med" len="med"/>
          </a:ln>
          <a:effectLst/>
        </p:spPr>
        <p:txBody>
          <a:bodyPr vert="horz" wrap="square" lIns="45719" tIns="45719" rIns="45719" bIns="45719" numCol="1" rtlCol="0" anchor="ctr" anchorCtr="0" compatLnSpc="1">
            <a:prstTxWarp prst="textNoShape">
              <a:avLst/>
            </a:prstTxWarp>
          </a:bodyPr>
          <a:lstStyle/>
          <a:p>
            <a:pPr marL="457200" fontAlgn="base" hangingPunct="0">
              <a:spcBef>
                <a:spcPct val="0"/>
              </a:spcBef>
              <a:spcAft>
                <a:spcPct val="0"/>
              </a:spcAft>
            </a:pPr>
            <a:endParaRPr lang="en-US">
              <a:solidFill>
                <a:srgbClr val="000000"/>
              </a:solidFill>
              <a:latin typeface="Calibri" pitchFamily="-105" charset="0"/>
              <a:ea typeface="Calibri" pitchFamily="-105" charset="0"/>
              <a:cs typeface="Calibri" pitchFamily="-105" charset="0"/>
              <a:sym typeface="Calibri" pitchFamily="-105" charset="0"/>
            </a:endParaRPr>
          </a:p>
        </p:txBody>
      </p:sp>
      <p:graphicFrame>
        <p:nvGraphicFramePr>
          <p:cNvPr id="4" name="Content Placeholder 3"/>
          <p:cNvGraphicFramePr>
            <a:graphicFrameLocks noGrp="1"/>
          </p:cNvGraphicFramePr>
          <p:nvPr>
            <p:ph idx="1"/>
            <p:extLst/>
          </p:nvPr>
        </p:nvGraphicFramePr>
        <p:xfrm>
          <a:off x="1981200" y="18288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7"/>
          <p:cNvGrpSpPr>
            <a:grpSpLocks/>
          </p:cNvGrpSpPr>
          <p:nvPr/>
        </p:nvGrpSpPr>
        <p:grpSpPr bwMode="auto">
          <a:xfrm>
            <a:off x="7870825" y="1304941"/>
            <a:ext cx="3101975" cy="3038475"/>
            <a:chOff x="1819" y="9754"/>
            <a:chExt cx="4885" cy="4784"/>
          </a:xfrm>
        </p:grpSpPr>
        <p:sp>
          <p:nvSpPr>
            <p:cNvPr id="6" name="AutoShape 8"/>
            <p:cNvSpPr>
              <a:spLocks noChangeArrowheads="1"/>
            </p:cNvSpPr>
            <p:nvPr/>
          </p:nvSpPr>
          <p:spPr bwMode="auto">
            <a:xfrm>
              <a:off x="4724" y="9754"/>
              <a:ext cx="1740" cy="3495"/>
            </a:xfrm>
            <a:prstGeom prst="curvedLeftArrow">
              <a:avLst>
                <a:gd name="adj1" fmla="val 40172"/>
                <a:gd name="adj2" fmla="val 80345"/>
                <a:gd name="adj3" fmla="val 33333"/>
              </a:avLst>
            </a:prstGeom>
            <a:gradFill rotWithShape="0">
              <a:gsLst>
                <a:gs pos="0">
                  <a:srgbClr val="4F81BD"/>
                </a:gs>
                <a:gs pos="100000">
                  <a:srgbClr val="4F81BD">
                    <a:gamma/>
                    <a:shade val="46275"/>
                    <a:invGamma/>
                  </a:srgbClr>
                </a:gs>
              </a:gsLst>
              <a:lin ang="5400000" scaled="1"/>
            </a:gradFill>
            <a:ln w="9525">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9"/>
            <p:cNvSpPr>
              <a:spLocks noChangeArrowheads="1"/>
            </p:cNvSpPr>
            <p:nvPr/>
          </p:nvSpPr>
          <p:spPr bwMode="auto">
            <a:xfrm>
              <a:off x="2024" y="9754"/>
              <a:ext cx="1710" cy="3495"/>
            </a:xfrm>
            <a:prstGeom prst="curvedRightArrow">
              <a:avLst>
                <a:gd name="adj1" fmla="val 40877"/>
                <a:gd name="adj2" fmla="val 81754"/>
                <a:gd name="adj3" fmla="val 33333"/>
              </a:avLst>
            </a:prstGeom>
            <a:gradFill rotWithShape="0">
              <a:gsLst>
                <a:gs pos="0">
                  <a:srgbClr val="C0504D"/>
                </a:gs>
                <a:gs pos="100000">
                  <a:srgbClr val="C0504D">
                    <a:gamma/>
                    <a:shade val="46275"/>
                    <a:invGamma/>
                  </a:srgbClr>
                </a:gs>
              </a:gsLst>
              <a:lin ang="5400000" scaled="1"/>
            </a:gra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10"/>
            <p:cNvSpPr txBox="1">
              <a:spLocks noChangeArrowheads="1"/>
            </p:cNvSpPr>
            <p:nvPr/>
          </p:nvSpPr>
          <p:spPr bwMode="auto">
            <a:xfrm>
              <a:off x="2445" y="9843"/>
              <a:ext cx="1477" cy="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b="1" dirty="0">
                  <a:solidFill>
                    <a:srgbClr val="FFFFFF"/>
                  </a:solidFill>
                  <a:latin typeface="Calibri" pitchFamily="34" charset="0"/>
                  <a:cs typeface="Arial" pitchFamily="34" charset="0"/>
                </a:rPr>
                <a:t>Acidic substance</a:t>
              </a:r>
              <a:endParaRPr lang="en-US" dirty="0">
                <a:latin typeface="Arial" pitchFamily="34" charset="0"/>
                <a:cs typeface="Arial" pitchFamily="34" charset="0"/>
              </a:endParaRPr>
            </a:p>
          </p:txBody>
        </p:sp>
        <p:sp>
          <p:nvSpPr>
            <p:cNvPr id="9" name="Text Box 11"/>
            <p:cNvSpPr txBox="1">
              <a:spLocks noChangeArrowheads="1"/>
            </p:cNvSpPr>
            <p:nvPr/>
          </p:nvSpPr>
          <p:spPr bwMode="auto">
            <a:xfrm>
              <a:off x="1819" y="10460"/>
              <a:ext cx="1277" cy="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000" b="1">
                  <a:solidFill>
                    <a:srgbClr val="FFFFFF"/>
                  </a:solidFill>
                  <a:latin typeface="Calibri" pitchFamily="34" charset="0"/>
                  <a:cs typeface="Arial" pitchFamily="34" charset="0"/>
                </a:rPr>
                <a:t>pKa&lt;7</a:t>
              </a:r>
            </a:p>
            <a:p>
              <a:pPr fontAlgn="base">
                <a:spcBef>
                  <a:spcPct val="0"/>
                </a:spcBef>
                <a:spcAft>
                  <a:spcPct val="0"/>
                </a:spcAft>
              </a:pPr>
              <a:endParaRPr lang="en-US">
                <a:latin typeface="Arial" pitchFamily="34" charset="0"/>
                <a:cs typeface="Arial" pitchFamily="34" charset="0"/>
              </a:endParaRPr>
            </a:p>
          </p:txBody>
        </p:sp>
        <p:sp>
          <p:nvSpPr>
            <p:cNvPr id="10" name="Text Box 12"/>
            <p:cNvSpPr txBox="1">
              <a:spLocks noChangeArrowheads="1"/>
            </p:cNvSpPr>
            <p:nvPr/>
          </p:nvSpPr>
          <p:spPr bwMode="auto">
            <a:xfrm>
              <a:off x="2235" y="12019"/>
              <a:ext cx="1499" cy="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000">
                  <a:solidFill>
                    <a:srgbClr val="FFFFFF"/>
                  </a:solidFill>
                  <a:latin typeface="Calibri" pitchFamily="34" charset="0"/>
                  <a:cs typeface="Arial" pitchFamily="34" charset="0"/>
                </a:rPr>
                <a:t>Unionized at   pH&gt;pKa</a:t>
              </a:r>
              <a:endParaRPr lang="en-US">
                <a:latin typeface="Arial" pitchFamily="34" charset="0"/>
                <a:cs typeface="Arial" pitchFamily="34" charset="0"/>
              </a:endParaRPr>
            </a:p>
          </p:txBody>
        </p:sp>
        <p:sp>
          <p:nvSpPr>
            <p:cNvPr id="11" name="Text Box 13"/>
            <p:cNvSpPr txBox="1">
              <a:spLocks noChangeArrowheads="1"/>
            </p:cNvSpPr>
            <p:nvPr/>
          </p:nvSpPr>
          <p:spPr bwMode="auto">
            <a:xfrm>
              <a:off x="4604" y="9843"/>
              <a:ext cx="1410" cy="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100" b="1" dirty="0">
                  <a:solidFill>
                    <a:srgbClr val="FFFFFF"/>
                  </a:solidFill>
                  <a:latin typeface="Calibri" pitchFamily="34" charset="0"/>
                  <a:cs typeface="Arial" pitchFamily="34" charset="0"/>
                </a:rPr>
                <a:t>Basic substance</a:t>
              </a:r>
              <a:endParaRPr lang="en-US" dirty="0">
                <a:latin typeface="Arial" pitchFamily="34" charset="0"/>
                <a:cs typeface="Arial" pitchFamily="34" charset="0"/>
              </a:endParaRPr>
            </a:p>
          </p:txBody>
        </p:sp>
        <p:sp>
          <p:nvSpPr>
            <p:cNvPr id="12" name="Text Box 14"/>
            <p:cNvSpPr txBox="1">
              <a:spLocks noChangeArrowheads="1"/>
            </p:cNvSpPr>
            <p:nvPr/>
          </p:nvSpPr>
          <p:spPr bwMode="auto">
            <a:xfrm>
              <a:off x="5427" y="10430"/>
              <a:ext cx="1277" cy="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000" b="1">
                  <a:solidFill>
                    <a:srgbClr val="FFFFFF"/>
                  </a:solidFill>
                  <a:latin typeface="Calibri" pitchFamily="34" charset="0"/>
                  <a:cs typeface="Arial" pitchFamily="34" charset="0"/>
                </a:rPr>
                <a:t>pKa&gt;7</a:t>
              </a:r>
            </a:p>
            <a:p>
              <a:pPr fontAlgn="base">
                <a:spcBef>
                  <a:spcPct val="0"/>
                </a:spcBef>
                <a:spcAft>
                  <a:spcPct val="0"/>
                </a:spcAft>
              </a:pPr>
              <a:endParaRPr lang="en-US">
                <a:latin typeface="Arial" pitchFamily="34" charset="0"/>
                <a:cs typeface="Arial" pitchFamily="34" charset="0"/>
              </a:endParaRPr>
            </a:p>
          </p:txBody>
        </p:sp>
        <p:sp>
          <p:nvSpPr>
            <p:cNvPr id="13" name="Text Box 15"/>
            <p:cNvSpPr txBox="1">
              <a:spLocks noChangeArrowheads="1"/>
            </p:cNvSpPr>
            <p:nvPr/>
          </p:nvSpPr>
          <p:spPr bwMode="auto">
            <a:xfrm>
              <a:off x="4780" y="12079"/>
              <a:ext cx="1234" cy="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000">
                  <a:solidFill>
                    <a:srgbClr val="FFFFFF"/>
                  </a:solidFill>
                  <a:latin typeface="Calibri" pitchFamily="34" charset="0"/>
                  <a:cs typeface="Arial" pitchFamily="34" charset="0"/>
                </a:rPr>
                <a:t>Un-ionized at pH&gt;pKa</a:t>
              </a:r>
              <a:endParaRPr lang="en-US">
                <a:latin typeface="Arial" pitchFamily="34" charset="0"/>
                <a:cs typeface="Arial" pitchFamily="34" charset="0"/>
              </a:endParaRPr>
            </a:p>
          </p:txBody>
        </p:sp>
        <p:sp>
          <p:nvSpPr>
            <p:cNvPr id="14" name="Text Box 16"/>
            <p:cNvSpPr txBox="1">
              <a:spLocks noChangeArrowheads="1"/>
            </p:cNvSpPr>
            <p:nvPr/>
          </p:nvSpPr>
          <p:spPr bwMode="auto">
            <a:xfrm>
              <a:off x="3734" y="12184"/>
              <a:ext cx="964" cy="566"/>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US" sz="1100" dirty="0">
                  <a:latin typeface="Calibri" pitchFamily="34" charset="0"/>
                  <a:cs typeface="Arial" pitchFamily="34" charset="0"/>
                </a:rPr>
                <a:t>Lipid soluble</a:t>
              </a:r>
              <a:endParaRPr lang="en-US" dirty="0">
                <a:latin typeface="Arial" pitchFamily="34" charset="0"/>
                <a:cs typeface="Arial" pitchFamily="34" charset="0"/>
              </a:endParaRPr>
            </a:p>
          </p:txBody>
        </p:sp>
        <p:sp>
          <p:nvSpPr>
            <p:cNvPr id="15" name="AutoShape 17"/>
            <p:cNvSpPr>
              <a:spLocks noChangeArrowheads="1"/>
            </p:cNvSpPr>
            <p:nvPr/>
          </p:nvSpPr>
          <p:spPr bwMode="auto">
            <a:xfrm>
              <a:off x="4124" y="12738"/>
              <a:ext cx="165" cy="735"/>
            </a:xfrm>
            <a:prstGeom prst="downArrow">
              <a:avLst>
                <a:gd name="adj1" fmla="val 50000"/>
                <a:gd name="adj2" fmla="val 111364"/>
              </a:avLst>
            </a:prstGeom>
            <a:solidFill>
              <a:srgbClr val="4E6128"/>
            </a:solidFill>
            <a:ln w="9525">
              <a:solidFill>
                <a:srgbClr val="4E6128"/>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Text Box 18"/>
            <p:cNvSpPr txBox="1">
              <a:spLocks noChangeArrowheads="1"/>
            </p:cNvSpPr>
            <p:nvPr/>
          </p:nvSpPr>
          <p:spPr bwMode="auto">
            <a:xfrm>
              <a:off x="3209" y="13518"/>
              <a:ext cx="2295" cy="1020"/>
            </a:xfrm>
            <a:prstGeom prst="rect">
              <a:avLst/>
            </a:prstGeom>
            <a:solidFill>
              <a:srgbClr val="9BBB59"/>
            </a:solidFill>
            <a:ln w="38100">
              <a:solidFill>
                <a:srgbClr val="F2F2F2"/>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200" dirty="0">
                  <a:latin typeface="Calibri" pitchFamily="34" charset="0"/>
                  <a:cs typeface="Arial" pitchFamily="34" charset="0"/>
                </a:rPr>
                <a:t>Absorbed across intestine membrane into blood</a:t>
              </a:r>
              <a:endParaRPr lang="en-US" sz="1200" dirty="0">
                <a:latin typeface="Arial" pitchFamily="34" charset="0"/>
                <a:cs typeface="Arial" pitchFamily="34" charset="0"/>
              </a:endParaRPr>
            </a:p>
          </p:txBody>
        </p:sp>
        <p:sp>
          <p:nvSpPr>
            <p:cNvPr id="17" name="Text Box 19"/>
            <p:cNvSpPr txBox="1">
              <a:spLocks noChangeArrowheads="1"/>
            </p:cNvSpPr>
            <p:nvPr/>
          </p:nvSpPr>
          <p:spPr bwMode="auto">
            <a:xfrm>
              <a:off x="3704" y="9754"/>
              <a:ext cx="1020" cy="706"/>
            </a:xfrm>
            <a:prstGeom prst="rect">
              <a:avLst/>
            </a:prstGeom>
            <a:solidFill>
              <a:srgbClr val="FFFFFF"/>
            </a:solidFill>
            <a:ln w="9525">
              <a:solidFill>
                <a:srgbClr val="000000"/>
              </a:solidFill>
              <a:miter lim="800000"/>
              <a:headEnd/>
              <a:tailEnd/>
            </a:ln>
          </p:spPr>
          <p:txBody>
            <a:bodyPr vert="horz" wrap="square" lIns="0" tIns="45720" rIns="0" bIns="45720" numCol="1" anchor="ctr" anchorCtr="0" compatLnSpc="1">
              <a:prstTxWarp prst="textNoShape">
                <a:avLst/>
              </a:prstTxWarp>
            </a:bodyPr>
            <a:lstStyle/>
            <a:p>
              <a:pPr algn="ctr" fontAlgn="base">
                <a:spcBef>
                  <a:spcPct val="0"/>
                </a:spcBef>
                <a:spcAft>
                  <a:spcPts val="1000"/>
                </a:spcAft>
              </a:pPr>
              <a:r>
                <a:rPr lang="en-US" sz="1000" dirty="0">
                  <a:latin typeface="Calibri" pitchFamily="34" charset="0"/>
                  <a:cs typeface="Arial" pitchFamily="34" charset="0"/>
                </a:rPr>
                <a:t>Chemical</a:t>
              </a:r>
              <a:endParaRPr lang="en-US" dirty="0">
                <a:latin typeface="Arial" pitchFamily="34" charset="0"/>
                <a:cs typeface="Arial" pitchFamily="34" charset="0"/>
              </a:endParaRPr>
            </a:p>
          </p:txBody>
        </p:sp>
      </p:grpSp>
      <p:pic>
        <p:nvPicPr>
          <p:cNvPr id="20" name="Picture 19" descr="Image 1 - HumanEYE_anatomy.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981200" y="1295400"/>
            <a:ext cx="2509040" cy="2133600"/>
          </a:xfrm>
          <a:prstGeom prst="rect">
            <a:avLst/>
          </a:prstGeom>
        </p:spPr>
      </p:pic>
      <p:cxnSp>
        <p:nvCxnSpPr>
          <p:cNvPr id="21" name="Straight Connector 20">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47619" y="228600"/>
            <a:ext cx="9696822" cy="707886"/>
          </a:xfrm>
          <a:prstGeom prst="rect">
            <a:avLst/>
          </a:prstGeom>
        </p:spPr>
        <p:txBody>
          <a:bodyPr wrap="none">
            <a:spAutoFit/>
          </a:bodyPr>
          <a:lstStyle/>
          <a:p>
            <a:pPr algn="ctr"/>
            <a:r>
              <a:rPr lang="en-US" sz="4000" b="1" dirty="0"/>
              <a:t>Property-Based Guidelines for Bioavailability</a:t>
            </a:r>
          </a:p>
        </p:txBody>
      </p:sp>
      <p:pic>
        <p:nvPicPr>
          <p:cNvPr id="25" name="Picture 2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57400" y="4191000"/>
            <a:ext cx="1526377" cy="2258518"/>
          </a:xfrm>
          <a:prstGeom prst="rect">
            <a:avLst/>
          </a:prstGeom>
        </p:spPr>
      </p:pic>
    </p:spTree>
    <p:extLst>
      <p:ext uri="{BB962C8B-B14F-4D97-AF65-F5344CB8AC3E}">
        <p14:creationId xmlns:p14="http://schemas.microsoft.com/office/powerpoint/2010/main" val="1609025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937805" y="4495800"/>
            <a:ext cx="3111195" cy="13374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4000"/>
              </a:lnSpc>
            </a:pPr>
            <a:r>
              <a:rPr lang="en-US" dirty="0">
                <a:solidFill>
                  <a:srgbClr val="C00000"/>
                </a:solidFill>
              </a:rPr>
              <a:t>molecular size &lt; 400 </a:t>
            </a:r>
            <a:r>
              <a:rPr lang="en-US" dirty="0" err="1">
                <a:solidFill>
                  <a:srgbClr val="C00000"/>
                </a:solidFill>
              </a:rPr>
              <a:t>Da</a:t>
            </a:r>
            <a:endParaRPr lang="en-US" dirty="0">
              <a:solidFill>
                <a:srgbClr val="C00000"/>
              </a:solidFill>
            </a:endParaRPr>
          </a:p>
          <a:p>
            <a:pPr>
              <a:lnSpc>
                <a:spcPct val="114000"/>
              </a:lnSpc>
            </a:pPr>
            <a:r>
              <a:rPr lang="en-US" dirty="0">
                <a:solidFill>
                  <a:srgbClr val="C00000"/>
                </a:solidFill>
              </a:rPr>
              <a:t>log </a:t>
            </a:r>
            <a:r>
              <a:rPr lang="en-US" dirty="0" err="1">
                <a:solidFill>
                  <a:srgbClr val="C00000"/>
                </a:solidFill>
              </a:rPr>
              <a:t>P</a:t>
            </a:r>
            <a:r>
              <a:rPr lang="en-US" baseline="-25000" dirty="0" err="1">
                <a:solidFill>
                  <a:srgbClr val="C00000"/>
                </a:solidFill>
              </a:rPr>
              <a:t>ow</a:t>
            </a:r>
            <a:r>
              <a:rPr lang="en-US" baseline="-25000" dirty="0">
                <a:solidFill>
                  <a:srgbClr val="C00000"/>
                </a:solidFill>
              </a:rPr>
              <a:t> </a:t>
            </a:r>
            <a:r>
              <a:rPr lang="en-US" dirty="0">
                <a:solidFill>
                  <a:srgbClr val="C00000"/>
                </a:solidFill>
              </a:rPr>
              <a:t> 0 - 6</a:t>
            </a:r>
            <a:endParaRPr lang="en-US" baseline="-25000" dirty="0">
              <a:solidFill>
                <a:srgbClr val="C00000"/>
              </a:solidFill>
            </a:endParaRPr>
          </a:p>
          <a:p>
            <a:pPr>
              <a:lnSpc>
                <a:spcPct val="114000"/>
              </a:lnSpc>
            </a:pPr>
            <a:r>
              <a:rPr lang="en-US" dirty="0">
                <a:solidFill>
                  <a:srgbClr val="C00000"/>
                </a:solidFill>
              </a:rPr>
              <a:t>presence of solvents</a:t>
            </a:r>
          </a:p>
          <a:p>
            <a:pPr>
              <a:lnSpc>
                <a:spcPct val="114000"/>
              </a:lnSpc>
            </a:pPr>
            <a:r>
              <a:rPr lang="en-US" dirty="0">
                <a:solidFill>
                  <a:srgbClr val="C00000"/>
                </a:solidFill>
              </a:rPr>
              <a:t>Ionization (polar, ionized)</a:t>
            </a:r>
          </a:p>
        </p:txBody>
      </p:sp>
      <p:sp>
        <p:nvSpPr>
          <p:cNvPr id="22" name="Rectangle 21"/>
          <p:cNvSpPr/>
          <p:nvPr/>
        </p:nvSpPr>
        <p:spPr>
          <a:xfrm>
            <a:off x="6934200" y="1447800"/>
            <a:ext cx="3055429" cy="10216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4000"/>
              </a:lnSpc>
            </a:pPr>
            <a:r>
              <a:rPr lang="en-US" dirty="0">
                <a:solidFill>
                  <a:srgbClr val="C00000"/>
                </a:solidFill>
              </a:rPr>
              <a:t>molecular size &lt; 500 </a:t>
            </a:r>
            <a:r>
              <a:rPr lang="en-US" dirty="0" err="1">
                <a:solidFill>
                  <a:srgbClr val="C00000"/>
                </a:solidFill>
              </a:rPr>
              <a:t>Da</a:t>
            </a:r>
            <a:endParaRPr lang="en-US" dirty="0">
              <a:solidFill>
                <a:srgbClr val="C00000"/>
              </a:solidFill>
            </a:endParaRPr>
          </a:p>
          <a:p>
            <a:pPr>
              <a:lnSpc>
                <a:spcPct val="114000"/>
              </a:lnSpc>
            </a:pPr>
            <a:r>
              <a:rPr lang="en-US" dirty="0">
                <a:solidFill>
                  <a:srgbClr val="C00000"/>
                </a:solidFill>
              </a:rPr>
              <a:t>log </a:t>
            </a:r>
            <a:r>
              <a:rPr lang="en-US" dirty="0" err="1">
                <a:solidFill>
                  <a:srgbClr val="C00000"/>
                </a:solidFill>
              </a:rPr>
              <a:t>P</a:t>
            </a:r>
            <a:r>
              <a:rPr lang="en-US" baseline="-25000" dirty="0" err="1">
                <a:solidFill>
                  <a:srgbClr val="C00000"/>
                </a:solidFill>
              </a:rPr>
              <a:t>ow</a:t>
            </a:r>
            <a:r>
              <a:rPr lang="en-US" baseline="-25000" dirty="0">
                <a:solidFill>
                  <a:srgbClr val="C00000"/>
                </a:solidFill>
              </a:rPr>
              <a:t> </a:t>
            </a:r>
            <a:r>
              <a:rPr lang="en-US" dirty="0">
                <a:solidFill>
                  <a:srgbClr val="C00000"/>
                </a:solidFill>
              </a:rPr>
              <a:t> 0 - 5</a:t>
            </a:r>
            <a:endParaRPr lang="en-US" baseline="-25000" dirty="0">
              <a:solidFill>
                <a:srgbClr val="C00000"/>
              </a:solidFill>
            </a:endParaRPr>
          </a:p>
          <a:p>
            <a:pPr>
              <a:lnSpc>
                <a:spcPct val="114000"/>
              </a:lnSpc>
            </a:pPr>
            <a:r>
              <a:rPr lang="en-US" dirty="0">
                <a:solidFill>
                  <a:srgbClr val="C00000"/>
                </a:solidFill>
              </a:rPr>
              <a:t>Non-ionization at GI pH</a:t>
            </a:r>
          </a:p>
        </p:txBody>
      </p:sp>
      <p:sp>
        <p:nvSpPr>
          <p:cNvPr id="23" name="Rectangle 22"/>
          <p:cNvSpPr/>
          <p:nvPr/>
        </p:nvSpPr>
        <p:spPr>
          <a:xfrm>
            <a:off x="2246519" y="4998110"/>
            <a:ext cx="3011281" cy="10216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4000"/>
              </a:lnSpc>
            </a:pPr>
            <a:r>
              <a:rPr lang="en-US" dirty="0">
                <a:solidFill>
                  <a:srgbClr val="C00000"/>
                </a:solidFill>
              </a:rPr>
              <a:t>Particle size &lt; 5um</a:t>
            </a:r>
          </a:p>
          <a:p>
            <a:pPr>
              <a:lnSpc>
                <a:spcPct val="114000"/>
              </a:lnSpc>
            </a:pPr>
            <a:r>
              <a:rPr lang="en-US" dirty="0">
                <a:solidFill>
                  <a:srgbClr val="C00000"/>
                </a:solidFill>
              </a:rPr>
              <a:t>molecular size &lt; 400 </a:t>
            </a:r>
            <a:r>
              <a:rPr lang="en-US" dirty="0" err="1">
                <a:solidFill>
                  <a:srgbClr val="C00000"/>
                </a:solidFill>
              </a:rPr>
              <a:t>Da</a:t>
            </a:r>
            <a:endParaRPr lang="en-US" dirty="0">
              <a:solidFill>
                <a:srgbClr val="C00000"/>
              </a:solidFill>
            </a:endParaRPr>
          </a:p>
          <a:p>
            <a:pPr>
              <a:lnSpc>
                <a:spcPct val="114000"/>
              </a:lnSpc>
            </a:pPr>
            <a:r>
              <a:rPr lang="en-US" dirty="0">
                <a:solidFill>
                  <a:srgbClr val="C00000"/>
                </a:solidFill>
              </a:rPr>
              <a:t>vapor pressure &lt; 0.001 mmHg</a:t>
            </a:r>
          </a:p>
        </p:txBody>
      </p:sp>
      <p:sp>
        <p:nvSpPr>
          <p:cNvPr id="24" name="Rectangle 23"/>
          <p:cNvSpPr/>
          <p:nvPr/>
        </p:nvSpPr>
        <p:spPr>
          <a:xfrm>
            <a:off x="1447800" y="2209800"/>
            <a:ext cx="3011282" cy="10216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4000"/>
              </a:lnSpc>
            </a:pPr>
            <a:r>
              <a:rPr lang="en-US" dirty="0">
                <a:solidFill>
                  <a:srgbClr val="C00000"/>
                </a:solidFill>
              </a:rPr>
              <a:t>water solubility </a:t>
            </a:r>
          </a:p>
          <a:p>
            <a:pPr>
              <a:lnSpc>
                <a:spcPct val="114000"/>
              </a:lnSpc>
            </a:pPr>
            <a:r>
              <a:rPr lang="en-US" dirty="0">
                <a:solidFill>
                  <a:srgbClr val="C00000"/>
                </a:solidFill>
              </a:rPr>
              <a:t>molecular size</a:t>
            </a:r>
          </a:p>
          <a:p>
            <a:pPr>
              <a:lnSpc>
                <a:spcPct val="114000"/>
              </a:lnSpc>
            </a:pPr>
            <a:r>
              <a:rPr lang="en-US" dirty="0">
                <a:solidFill>
                  <a:srgbClr val="C00000"/>
                </a:solidFill>
              </a:rPr>
              <a:t>vapor pressure &lt; 0.001 mmHg</a:t>
            </a:r>
          </a:p>
        </p:txBody>
      </p:sp>
      <p:sp>
        <p:nvSpPr>
          <p:cNvPr id="8" name="Rectangle 7"/>
          <p:cNvSpPr/>
          <p:nvPr/>
        </p:nvSpPr>
        <p:spPr>
          <a:xfrm>
            <a:off x="1447800" y="6477000"/>
            <a:ext cx="7315200" cy="307777"/>
          </a:xfrm>
          <a:prstGeom prst="rect">
            <a:avLst/>
          </a:prstGeom>
        </p:spPr>
        <p:txBody>
          <a:bodyPr wrap="square">
            <a:spAutoFit/>
          </a:bodyPr>
          <a:lstStyle/>
          <a:p>
            <a:r>
              <a:rPr lang="en-US" sz="1400" dirty="0">
                <a:solidFill>
                  <a:schemeClr val="bg1">
                    <a:lumMod val="50000"/>
                  </a:schemeClr>
                </a:solidFill>
              </a:rPr>
              <a:t>Voutchkova, A.; </a:t>
            </a:r>
            <a:r>
              <a:rPr lang="en-US" sz="1400" dirty="0" err="1">
                <a:solidFill>
                  <a:schemeClr val="bg1">
                    <a:lumMod val="50000"/>
                  </a:schemeClr>
                </a:solidFill>
              </a:rPr>
              <a:t>Osimitz</a:t>
            </a:r>
            <a:r>
              <a:rPr lang="en-US" sz="1400" dirty="0">
                <a:solidFill>
                  <a:schemeClr val="bg1">
                    <a:lumMod val="50000"/>
                  </a:schemeClr>
                </a:solidFill>
              </a:rPr>
              <a:t>, T.; </a:t>
            </a:r>
            <a:r>
              <a:rPr lang="en-US" sz="1400" dirty="0" err="1">
                <a:solidFill>
                  <a:schemeClr val="bg1">
                    <a:lumMod val="50000"/>
                  </a:schemeClr>
                </a:solidFill>
              </a:rPr>
              <a:t>Anastas</a:t>
            </a:r>
            <a:r>
              <a:rPr lang="en-US" sz="1400" dirty="0">
                <a:solidFill>
                  <a:schemeClr val="bg1">
                    <a:lumMod val="50000"/>
                  </a:schemeClr>
                </a:solidFill>
              </a:rPr>
              <a:t>, T. Chem. Rev. 2010, 110, 5845</a:t>
            </a:r>
          </a:p>
        </p:txBody>
      </p:sp>
      <p:cxnSp>
        <p:nvCxnSpPr>
          <p:cNvPr id="9" name="Straight Connector 8">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47619" y="206514"/>
            <a:ext cx="9696822" cy="707886"/>
          </a:xfrm>
          <a:prstGeom prst="rect">
            <a:avLst/>
          </a:prstGeom>
        </p:spPr>
        <p:txBody>
          <a:bodyPr wrap="none">
            <a:spAutoFit/>
          </a:bodyPr>
          <a:lstStyle/>
          <a:p>
            <a:pPr algn="ctr"/>
            <a:r>
              <a:rPr lang="en-US" sz="4000" b="1" dirty="0"/>
              <a:t>Property-Based Guidelines for Bioavailability</a:t>
            </a:r>
          </a:p>
        </p:txBody>
      </p:sp>
      <p:graphicFrame>
        <p:nvGraphicFramePr>
          <p:cNvPr id="12" name="Content Placeholder 3"/>
          <p:cNvGraphicFramePr>
            <a:graphicFrameLocks/>
          </p:cNvGraphicFramePr>
          <p:nvPr>
            <p:extLst>
              <p:ext uri="{D42A27DB-BD31-4B8C-83A1-F6EECF244321}">
                <p14:modId xmlns:p14="http://schemas.microsoft.com/office/powerpoint/2010/main" val="1553056554"/>
              </p:ext>
            </p:extLst>
          </p:nvPr>
        </p:nvGraphicFramePr>
        <p:xfrm>
          <a:off x="1981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05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7" y="1433488"/>
            <a:ext cx="5896803" cy="1209350"/>
          </a:xfrm>
        </p:spPr>
        <p:txBody>
          <a:bodyPr>
            <a:noAutofit/>
          </a:bodyPr>
          <a:lstStyle/>
          <a:p>
            <a:pPr marL="0" indent="0" algn="ctr">
              <a:lnSpc>
                <a:spcPct val="114000"/>
              </a:lnSpc>
              <a:spcBef>
                <a:spcPts val="0"/>
              </a:spcBef>
              <a:buNone/>
            </a:pPr>
            <a:r>
              <a:rPr lang="en-US" sz="2200" dirty="0">
                <a:latin typeface="+mn-lt"/>
              </a:rPr>
              <a:t>Educational game based on ADME and scientific data for surfactants to make connection between </a:t>
            </a:r>
            <a:r>
              <a:rPr lang="en-US" sz="2200" dirty="0" err="1">
                <a:latin typeface="+mn-lt"/>
              </a:rPr>
              <a:t>physico</a:t>
            </a:r>
            <a:r>
              <a:rPr lang="en-US" sz="2200" dirty="0">
                <a:latin typeface="+mn-lt"/>
              </a:rPr>
              <a:t>-chemical properties and health.</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1097" y="1777340"/>
            <a:ext cx="4979703" cy="357031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425" y="2880352"/>
            <a:ext cx="4748685" cy="3544332"/>
          </a:xfrm>
          <a:prstGeom prst="rect">
            <a:avLst/>
          </a:prstGeom>
        </p:spPr>
      </p:pic>
      <p:sp>
        <p:nvSpPr>
          <p:cNvPr id="2" name="TextBox 1"/>
          <p:cNvSpPr txBox="1"/>
          <p:nvPr/>
        </p:nvSpPr>
        <p:spPr>
          <a:xfrm>
            <a:off x="7052502" y="5562600"/>
            <a:ext cx="3756892" cy="5232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a:t>http://</a:t>
            </a:r>
            <a:r>
              <a:rPr lang="en-US" sz="2800" dirty="0" err="1"/>
              <a:t>gwiz.yale.edu</a:t>
            </a:r>
            <a:endParaRPr lang="en-US" sz="2800" dirty="0"/>
          </a:p>
        </p:txBody>
      </p:sp>
      <p:sp>
        <p:nvSpPr>
          <p:cNvPr id="8" name="Rectangle 7"/>
          <p:cNvSpPr/>
          <p:nvPr/>
        </p:nvSpPr>
        <p:spPr>
          <a:xfrm>
            <a:off x="2973398" y="206514"/>
            <a:ext cx="6245235" cy="707886"/>
          </a:xfrm>
          <a:prstGeom prst="rect">
            <a:avLst/>
          </a:prstGeom>
        </p:spPr>
        <p:txBody>
          <a:bodyPr wrap="none">
            <a:spAutoFit/>
          </a:bodyPr>
          <a:lstStyle/>
          <a:p>
            <a:pPr algn="ctr"/>
            <a:r>
              <a:rPr lang="en-US" sz="4000" b="1" dirty="0"/>
              <a:t>Safer Chemical Design Game</a:t>
            </a:r>
          </a:p>
        </p:txBody>
      </p:sp>
      <p:cxnSp>
        <p:nvCxnSpPr>
          <p:cNvPr id="9" name="Straight Connector 8">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80662" y="6550223"/>
            <a:ext cx="5420138" cy="307777"/>
          </a:xfrm>
          <a:prstGeom prst="rect">
            <a:avLst/>
          </a:prstGeom>
          <a:noFill/>
        </p:spPr>
        <p:txBody>
          <a:bodyPr wrap="none" rtlCol="0">
            <a:spAutoFit/>
          </a:bodyPr>
          <a:lstStyle/>
          <a:p>
            <a:r>
              <a:rPr lang="en-US" sz="1400" dirty="0">
                <a:solidFill>
                  <a:schemeClr val="bg1">
                    <a:lumMod val="50000"/>
                  </a:schemeClr>
                </a:solidFill>
              </a:rPr>
              <a:t>Courtesy of Molecular Design Research Network and Dr. </a:t>
            </a:r>
            <a:r>
              <a:rPr lang="en-US" sz="1400">
                <a:solidFill>
                  <a:schemeClr val="bg1">
                    <a:lumMod val="50000"/>
                  </a:schemeClr>
                </a:solidFill>
              </a:rPr>
              <a:t>Karolina Mellor</a:t>
            </a:r>
          </a:p>
        </p:txBody>
      </p:sp>
    </p:spTree>
    <p:extLst>
      <p:ext uri="{BB962C8B-B14F-4D97-AF65-F5344CB8AC3E}">
        <p14:creationId xmlns:p14="http://schemas.microsoft.com/office/powerpoint/2010/main" val="2019764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50694"/>
            <a:ext cx="10287000" cy="1325563"/>
          </a:xfrm>
        </p:spPr>
        <p:txBody>
          <a:bodyPr>
            <a:normAutofit fontScale="90000"/>
          </a:bodyPr>
          <a:lstStyle/>
          <a:p>
            <a:pPr algn="ctr">
              <a:lnSpc>
                <a:spcPct val="114000"/>
              </a:lnSpc>
            </a:pPr>
            <a:r>
              <a:rPr lang="en-US" sz="4000" dirty="0">
                <a:latin typeface="+mn-lt"/>
              </a:rPr>
              <a:t>Approaches to Hazard Minimization through Molecular Design</a:t>
            </a:r>
          </a:p>
        </p:txBody>
      </p:sp>
      <p:cxnSp>
        <p:nvCxnSpPr>
          <p:cNvPr id="3" name="Straight Connector 2">
            <a:extLst>
              <a:ext uri="{FF2B5EF4-FFF2-40B4-BE49-F238E27FC236}">
                <a16:creationId xmlns:a16="http://schemas.microsoft.com/office/drawing/2014/main" id="{1B18357C-A194-456C-A053-210A4595992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96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ChangeArrowheads="1"/>
          </p:cNvSpPr>
          <p:nvPr/>
        </p:nvSpPr>
        <p:spPr bwMode="auto">
          <a:xfrm rot="18420000">
            <a:off x="-693070" y="3922275"/>
            <a:ext cx="5327893" cy="276999"/>
          </a:xfrm>
          <a:prstGeom prst="rect">
            <a:avLst/>
          </a:prstGeom>
          <a:noFill/>
          <a:ln w="9525">
            <a:noFill/>
            <a:miter lim="800000"/>
            <a:headEnd/>
            <a:tailEnd/>
          </a:ln>
          <a:effectLst/>
        </p:spPr>
        <p:txBody>
          <a:bodyPr wrap="square">
            <a:prstTxWarp prst="textNoShape">
              <a:avLst/>
            </a:prstTxWarp>
            <a:spAutoFit/>
          </a:bodyPr>
          <a:lstStyle/>
          <a:p>
            <a:r>
              <a:rPr lang="en-US" sz="1200" b="1" dirty="0"/>
              <a:t>       Bioavailability                 Structure/Shape Activity        Mechanism of Action </a:t>
            </a:r>
          </a:p>
        </p:txBody>
      </p:sp>
      <p:grpSp>
        <p:nvGrpSpPr>
          <p:cNvPr id="30" name="Group 29"/>
          <p:cNvGrpSpPr/>
          <p:nvPr/>
        </p:nvGrpSpPr>
        <p:grpSpPr>
          <a:xfrm>
            <a:off x="728787" y="2211052"/>
            <a:ext cx="5919782" cy="3996364"/>
            <a:chOff x="1395418" y="998937"/>
            <a:chExt cx="6100762" cy="3175397"/>
          </a:xfrm>
          <a:effectLst/>
        </p:grpSpPr>
        <p:sp>
          <p:nvSpPr>
            <p:cNvPr id="16" name="Isosceles Triangle 15"/>
            <p:cNvSpPr>
              <a:spLocks noChangeArrowheads="1"/>
            </p:cNvSpPr>
            <p:nvPr/>
          </p:nvSpPr>
          <p:spPr bwMode="auto">
            <a:xfrm>
              <a:off x="3429000" y="3115869"/>
              <a:ext cx="2033588"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17" name="Isosceles Triangle 16"/>
            <p:cNvSpPr>
              <a:spLocks noChangeArrowheads="1"/>
            </p:cNvSpPr>
            <p:nvPr/>
          </p:nvSpPr>
          <p:spPr bwMode="auto">
            <a:xfrm>
              <a:off x="1395418" y="3115869"/>
              <a:ext cx="2033587"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18" name="Isosceles Triangle 17"/>
            <p:cNvSpPr>
              <a:spLocks noChangeArrowheads="1"/>
            </p:cNvSpPr>
            <p:nvPr/>
          </p:nvSpPr>
          <p:spPr bwMode="auto">
            <a:xfrm>
              <a:off x="5462593" y="3115869"/>
              <a:ext cx="2033587"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solidFill>
                  <a:srgbClr val="000000"/>
                </a:solidFill>
              </a:endParaRPr>
            </a:p>
          </p:txBody>
        </p:sp>
        <p:sp>
          <p:nvSpPr>
            <p:cNvPr id="19" name="Isosceles Triangle 18"/>
            <p:cNvSpPr>
              <a:spLocks noChangeArrowheads="1"/>
            </p:cNvSpPr>
            <p:nvPr/>
          </p:nvSpPr>
          <p:spPr bwMode="auto">
            <a:xfrm>
              <a:off x="4445000" y="2057400"/>
              <a:ext cx="2033588" cy="1058466"/>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20" name="Isosceles Triangle 19"/>
            <p:cNvSpPr>
              <a:spLocks noChangeArrowheads="1"/>
            </p:cNvSpPr>
            <p:nvPr/>
          </p:nvSpPr>
          <p:spPr bwMode="auto">
            <a:xfrm>
              <a:off x="2413000" y="2057400"/>
              <a:ext cx="2032000" cy="1058466"/>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21" name="Isosceles Triangle 20"/>
            <p:cNvSpPr>
              <a:spLocks noChangeArrowheads="1"/>
            </p:cNvSpPr>
            <p:nvPr/>
          </p:nvSpPr>
          <p:spPr bwMode="auto">
            <a:xfrm>
              <a:off x="3429000" y="998937"/>
              <a:ext cx="2033588"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23" name="Isosceles Triangle 22"/>
            <p:cNvSpPr>
              <a:spLocks noChangeArrowheads="1"/>
            </p:cNvSpPr>
            <p:nvPr/>
          </p:nvSpPr>
          <p:spPr bwMode="auto">
            <a:xfrm rot="10800000">
              <a:off x="2413000" y="3115869"/>
              <a:ext cx="2032000"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25" name="Isosceles Triangle 24"/>
            <p:cNvSpPr>
              <a:spLocks noChangeArrowheads="1"/>
            </p:cNvSpPr>
            <p:nvPr/>
          </p:nvSpPr>
          <p:spPr bwMode="auto">
            <a:xfrm rot="10800000">
              <a:off x="3429000" y="2057400"/>
              <a:ext cx="2033588" cy="1058466"/>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26" name="Isosceles Triangle 25"/>
            <p:cNvSpPr>
              <a:spLocks noChangeArrowheads="1"/>
            </p:cNvSpPr>
            <p:nvPr/>
          </p:nvSpPr>
          <p:spPr bwMode="auto">
            <a:xfrm rot="10800000">
              <a:off x="4445000" y="3115869"/>
              <a:ext cx="2033588" cy="1058465"/>
            </a:xfrm>
            <a:prstGeom prst="triangle">
              <a:avLst>
                <a:gd name="adj" fmla="val 50000"/>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prstTxWarp prst="textNoShape">
                <a:avLst/>
              </a:prstTxWarp>
            </a:bodyPr>
            <a:lstStyle/>
            <a:p>
              <a:endParaRPr lang="en-US" sz="1200"/>
            </a:p>
          </p:txBody>
        </p:sp>
        <p:sp>
          <p:nvSpPr>
            <p:cNvPr id="33" name="TextBox 32"/>
            <p:cNvSpPr txBox="1">
              <a:spLocks noChangeArrowheads="1"/>
            </p:cNvSpPr>
            <p:nvPr/>
          </p:nvSpPr>
          <p:spPr bwMode="auto">
            <a:xfrm>
              <a:off x="1828806" y="3689749"/>
              <a:ext cx="1236663" cy="366826"/>
            </a:xfrm>
            <a:prstGeom prst="rect">
              <a:avLst/>
            </a:prstGeom>
            <a:noFill/>
            <a:ln w="9525">
              <a:noFill/>
              <a:miter lim="800000"/>
              <a:headEnd/>
              <a:tailEnd/>
            </a:ln>
          </p:spPr>
          <p:txBody>
            <a:bodyPr wrap="square">
              <a:prstTxWarp prst="textNoShape">
                <a:avLst/>
              </a:prstTxWarp>
              <a:spAutoFit/>
            </a:bodyPr>
            <a:lstStyle/>
            <a:p>
              <a:pPr algn="ctr"/>
              <a:r>
                <a:rPr lang="en-US" sz="1200" dirty="0"/>
                <a:t>Molecular</a:t>
              </a:r>
            </a:p>
            <a:p>
              <a:pPr algn="ctr"/>
              <a:r>
                <a:rPr lang="en-US" sz="1200" dirty="0"/>
                <a:t>Weight</a:t>
              </a:r>
            </a:p>
          </p:txBody>
        </p:sp>
        <p:sp>
          <p:nvSpPr>
            <p:cNvPr id="34" name="TextBox 33"/>
            <p:cNvSpPr txBox="1">
              <a:spLocks noChangeArrowheads="1"/>
            </p:cNvSpPr>
            <p:nvPr/>
          </p:nvSpPr>
          <p:spPr bwMode="auto">
            <a:xfrm>
              <a:off x="2878138" y="3221831"/>
              <a:ext cx="1060450" cy="220096"/>
            </a:xfrm>
            <a:prstGeom prst="rect">
              <a:avLst/>
            </a:prstGeom>
            <a:noFill/>
            <a:ln w="9525">
              <a:noFill/>
              <a:miter lim="800000"/>
              <a:headEnd/>
              <a:tailEnd/>
            </a:ln>
          </p:spPr>
          <p:txBody>
            <a:bodyPr wrap="square">
              <a:prstTxWarp prst="textNoShape">
                <a:avLst/>
              </a:prstTxWarp>
              <a:spAutoFit/>
            </a:bodyPr>
            <a:lstStyle/>
            <a:p>
              <a:r>
                <a:rPr lang="en-US" sz="1200" dirty="0"/>
                <a:t>Solubility</a:t>
              </a:r>
            </a:p>
          </p:txBody>
        </p:sp>
        <p:sp>
          <p:nvSpPr>
            <p:cNvPr id="37" name="TextBox 36"/>
            <p:cNvSpPr txBox="1">
              <a:spLocks noChangeArrowheads="1"/>
            </p:cNvSpPr>
            <p:nvPr/>
          </p:nvSpPr>
          <p:spPr bwMode="auto">
            <a:xfrm>
              <a:off x="5000630" y="3228084"/>
              <a:ext cx="1069962" cy="366826"/>
            </a:xfrm>
            <a:prstGeom prst="rect">
              <a:avLst/>
            </a:prstGeom>
            <a:noFill/>
            <a:ln w="9525">
              <a:noFill/>
              <a:miter lim="800000"/>
              <a:headEnd/>
              <a:tailEnd/>
            </a:ln>
          </p:spPr>
          <p:txBody>
            <a:bodyPr wrap="square">
              <a:prstTxWarp prst="textNoShape">
                <a:avLst/>
              </a:prstTxWarp>
              <a:spAutoFit/>
            </a:bodyPr>
            <a:lstStyle/>
            <a:p>
              <a:pPr algn="ctr"/>
              <a:r>
                <a:rPr lang="en-US" sz="1200" dirty="0"/>
                <a:t>Electronic </a:t>
              </a:r>
            </a:p>
            <a:p>
              <a:pPr algn="ctr"/>
              <a:r>
                <a:rPr lang="en-US" sz="1200" dirty="0"/>
                <a:t>Charge</a:t>
              </a:r>
            </a:p>
          </p:txBody>
        </p:sp>
        <p:sp>
          <p:nvSpPr>
            <p:cNvPr id="38" name="TextBox 37"/>
            <p:cNvSpPr txBox="1">
              <a:spLocks noChangeArrowheads="1"/>
            </p:cNvSpPr>
            <p:nvPr/>
          </p:nvSpPr>
          <p:spPr bwMode="auto">
            <a:xfrm>
              <a:off x="3938589" y="3775472"/>
              <a:ext cx="1062042" cy="220096"/>
            </a:xfrm>
            <a:prstGeom prst="rect">
              <a:avLst/>
            </a:prstGeom>
            <a:noFill/>
            <a:ln w="9525">
              <a:noFill/>
              <a:miter lim="800000"/>
              <a:headEnd/>
              <a:tailEnd/>
            </a:ln>
          </p:spPr>
          <p:txBody>
            <a:bodyPr wrap="square">
              <a:prstTxWarp prst="textNoShape">
                <a:avLst/>
              </a:prstTxWarp>
              <a:spAutoFit/>
            </a:bodyPr>
            <a:lstStyle/>
            <a:p>
              <a:r>
                <a:rPr lang="en-US" sz="1200" dirty="0">
                  <a:solidFill>
                    <a:srgbClr val="000000"/>
                  </a:solidFill>
                </a:rPr>
                <a:t>Volatility</a:t>
              </a:r>
            </a:p>
          </p:txBody>
        </p:sp>
        <p:sp>
          <p:nvSpPr>
            <p:cNvPr id="39" name="TextBox 38"/>
            <p:cNvSpPr txBox="1">
              <a:spLocks noChangeArrowheads="1"/>
            </p:cNvSpPr>
            <p:nvPr/>
          </p:nvSpPr>
          <p:spPr bwMode="auto">
            <a:xfrm>
              <a:off x="2947021" y="2426494"/>
              <a:ext cx="1172386" cy="660287"/>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000000"/>
                  </a:solidFill>
                </a:rPr>
                <a:t>Reactive</a:t>
              </a:r>
            </a:p>
            <a:p>
              <a:pPr algn="ctr"/>
              <a:r>
                <a:rPr lang="en-US" sz="1200" dirty="0">
                  <a:solidFill>
                    <a:srgbClr val="000000"/>
                  </a:solidFill>
                </a:rPr>
                <a:t> Functional</a:t>
              </a:r>
            </a:p>
            <a:p>
              <a:pPr algn="ctr"/>
              <a:r>
                <a:rPr lang="en-US" sz="1200" dirty="0">
                  <a:solidFill>
                    <a:srgbClr val="000000"/>
                  </a:solidFill>
                </a:rPr>
                <a:t>Groups</a:t>
              </a:r>
            </a:p>
            <a:p>
              <a:endParaRPr lang="en-US" sz="1200" dirty="0"/>
            </a:p>
          </p:txBody>
        </p:sp>
        <p:sp>
          <p:nvSpPr>
            <p:cNvPr id="40" name="TextBox 39"/>
            <p:cNvSpPr txBox="1">
              <a:spLocks noChangeArrowheads="1"/>
            </p:cNvSpPr>
            <p:nvPr/>
          </p:nvSpPr>
          <p:spPr bwMode="auto">
            <a:xfrm>
              <a:off x="3352800" y="2262485"/>
              <a:ext cx="2033588" cy="366826"/>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000000"/>
                  </a:solidFill>
                </a:rPr>
                <a:t>   Bioaccumulation/</a:t>
              </a:r>
            </a:p>
            <a:p>
              <a:pPr algn="ctr"/>
              <a:r>
                <a:rPr lang="en-US" sz="1200" dirty="0">
                  <a:solidFill>
                    <a:srgbClr val="000000"/>
                  </a:solidFill>
                </a:rPr>
                <a:t>     Persistence</a:t>
              </a:r>
            </a:p>
          </p:txBody>
        </p:sp>
        <p:sp>
          <p:nvSpPr>
            <p:cNvPr id="41" name="TextBox 40"/>
            <p:cNvSpPr txBox="1">
              <a:spLocks noChangeArrowheads="1"/>
            </p:cNvSpPr>
            <p:nvPr/>
          </p:nvSpPr>
          <p:spPr bwMode="auto">
            <a:xfrm>
              <a:off x="6002343" y="3689749"/>
              <a:ext cx="954087" cy="366826"/>
            </a:xfrm>
            <a:prstGeom prst="rect">
              <a:avLst/>
            </a:prstGeom>
            <a:noFill/>
            <a:ln w="9525">
              <a:noFill/>
              <a:miter lim="800000"/>
              <a:headEnd/>
              <a:tailEnd/>
            </a:ln>
          </p:spPr>
          <p:txBody>
            <a:bodyPr wrap="square">
              <a:prstTxWarp prst="textNoShape">
                <a:avLst/>
              </a:prstTxWarp>
              <a:spAutoFit/>
            </a:bodyPr>
            <a:lstStyle/>
            <a:p>
              <a:pPr algn="ctr"/>
              <a:r>
                <a:rPr lang="en-US" sz="1200" dirty="0"/>
                <a:t>Particle</a:t>
              </a:r>
            </a:p>
            <a:p>
              <a:pPr algn="ctr"/>
              <a:r>
                <a:rPr lang="en-US" sz="1200" dirty="0"/>
                <a:t>size</a:t>
              </a:r>
            </a:p>
          </p:txBody>
        </p:sp>
        <p:sp>
          <p:nvSpPr>
            <p:cNvPr id="42" name="TextBox 41"/>
            <p:cNvSpPr txBox="1">
              <a:spLocks noChangeArrowheads="1"/>
            </p:cNvSpPr>
            <p:nvPr/>
          </p:nvSpPr>
          <p:spPr bwMode="auto">
            <a:xfrm>
              <a:off x="3744103" y="1364457"/>
              <a:ext cx="1401793" cy="513556"/>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000000"/>
                  </a:solidFill>
                </a:rPr>
                <a:t>Receptor</a:t>
              </a:r>
            </a:p>
            <a:p>
              <a:pPr algn="ctr"/>
              <a:r>
                <a:rPr lang="en-US" sz="1200" dirty="0">
                  <a:solidFill>
                    <a:srgbClr val="000000"/>
                  </a:solidFill>
                </a:rPr>
                <a:t> binding</a:t>
              </a:r>
            </a:p>
            <a:p>
              <a:pPr algn="ctr"/>
              <a:r>
                <a:rPr lang="en-US" sz="1200" dirty="0">
                  <a:solidFill>
                    <a:srgbClr val="000000"/>
                  </a:solidFill>
                </a:rPr>
                <a:t>Key events</a:t>
              </a:r>
            </a:p>
          </p:txBody>
        </p:sp>
        <p:sp>
          <p:nvSpPr>
            <p:cNvPr id="43" name="TextBox 42"/>
            <p:cNvSpPr txBox="1">
              <a:spLocks noChangeArrowheads="1"/>
            </p:cNvSpPr>
            <p:nvPr/>
          </p:nvSpPr>
          <p:spPr bwMode="auto">
            <a:xfrm>
              <a:off x="5000630" y="2390777"/>
              <a:ext cx="1001713" cy="660287"/>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000000"/>
                  </a:solidFill>
                </a:rPr>
                <a:t>Shape/</a:t>
              </a:r>
            </a:p>
            <a:p>
              <a:pPr algn="ctr"/>
              <a:r>
                <a:rPr lang="en-US" sz="1200" dirty="0">
                  <a:solidFill>
                    <a:srgbClr val="000000"/>
                  </a:solidFill>
                </a:rPr>
                <a:t>Molar Volume</a:t>
              </a:r>
            </a:p>
            <a:p>
              <a:endParaRPr lang="en-US" sz="1200" dirty="0">
                <a:solidFill>
                  <a:srgbClr val="000000"/>
                </a:solidFill>
              </a:endParaRPr>
            </a:p>
          </p:txBody>
        </p:sp>
      </p:grpSp>
      <p:sp>
        <p:nvSpPr>
          <p:cNvPr id="24" name="Rectangle 23"/>
          <p:cNvSpPr>
            <a:spLocks noChangeArrowheads="1"/>
          </p:cNvSpPr>
          <p:nvPr/>
        </p:nvSpPr>
        <p:spPr bwMode="auto">
          <a:xfrm>
            <a:off x="6609484" y="5981497"/>
            <a:ext cx="1474634" cy="369332"/>
          </a:xfrm>
          <a:prstGeom prst="rect">
            <a:avLst/>
          </a:prstGeom>
          <a:noFill/>
          <a:ln w="9525">
            <a:noFill/>
            <a:miter lim="800000"/>
            <a:headEnd/>
            <a:tailEnd/>
          </a:ln>
        </p:spPr>
        <p:txBody>
          <a:bodyPr wrap="none">
            <a:prstTxWarp prst="textNoShape">
              <a:avLst/>
            </a:prstTxWarp>
            <a:spAutoFit/>
          </a:bodyPr>
          <a:lstStyle/>
          <a:p>
            <a:r>
              <a:rPr lang="en-US" dirty="0" err="1"/>
              <a:t>Toxicokinetics</a:t>
            </a:r>
            <a:endParaRPr lang="en-US" dirty="0"/>
          </a:p>
        </p:txBody>
      </p:sp>
      <p:sp>
        <p:nvSpPr>
          <p:cNvPr id="27" name="Up Arrow 26"/>
          <p:cNvSpPr>
            <a:spLocks noChangeArrowheads="1"/>
          </p:cNvSpPr>
          <p:nvPr/>
        </p:nvSpPr>
        <p:spPr bwMode="auto">
          <a:xfrm>
            <a:off x="6966676" y="2211052"/>
            <a:ext cx="685800" cy="3528006"/>
          </a:xfrm>
          <a:prstGeom prst="upArrow">
            <a:avLst>
              <a:gd name="adj1" fmla="val 50000"/>
              <a:gd name="adj2" fmla="val 49986"/>
            </a:avLst>
          </a:prstGeom>
          <a:gradFill rotWithShape="1">
            <a:gsLst>
              <a:gs pos="0">
                <a:srgbClr val="A49350"/>
              </a:gs>
              <a:gs pos="33000">
                <a:srgbClr val="D5C489"/>
              </a:gs>
              <a:gs pos="46750">
                <a:srgbClr val="E1D2A3"/>
              </a:gs>
              <a:gs pos="53000">
                <a:srgbClr val="E1D2A3"/>
              </a:gs>
              <a:gs pos="67999">
                <a:srgbClr val="D6C58A"/>
              </a:gs>
              <a:gs pos="100000">
                <a:srgbClr val="A49350"/>
              </a:gs>
            </a:gsLst>
            <a:lin ang="8340000" scaled="1"/>
          </a:gradFill>
          <a:ln w="9525">
            <a:solidFill>
              <a:srgbClr val="988744"/>
            </a:solidFill>
            <a:miter lim="800000"/>
            <a:headEnd/>
            <a:tailEnd/>
          </a:ln>
          <a:effectLst>
            <a:outerShdw blurRad="63500" dist="228601" dir="2700000" sy="89999" rotWithShape="0">
              <a:srgbClr val="000000">
                <a:alpha val="25499"/>
              </a:srgbClr>
            </a:outerShdw>
          </a:effectLst>
        </p:spPr>
        <p:txBody>
          <a:bodyPr anchor="ctr">
            <a:prstTxWarp prst="textNoShape">
              <a:avLst/>
            </a:prstTxWarp>
          </a:bodyPr>
          <a:lstStyle/>
          <a:p>
            <a:pPr algn="ctr"/>
            <a:endParaRPr lang="en-US">
              <a:solidFill>
                <a:srgbClr val="FFFFFF"/>
              </a:solidFill>
            </a:endParaRPr>
          </a:p>
        </p:txBody>
      </p:sp>
      <p:sp>
        <p:nvSpPr>
          <p:cNvPr id="28" name="Rectangle 27"/>
          <p:cNvSpPr>
            <a:spLocks noChangeArrowheads="1"/>
          </p:cNvSpPr>
          <p:nvPr/>
        </p:nvSpPr>
        <p:spPr bwMode="auto">
          <a:xfrm>
            <a:off x="6506090" y="1735198"/>
            <a:ext cx="1647310" cy="369332"/>
          </a:xfrm>
          <a:prstGeom prst="rect">
            <a:avLst/>
          </a:prstGeom>
          <a:noFill/>
          <a:ln w="9525">
            <a:noFill/>
            <a:miter lim="800000"/>
            <a:headEnd/>
            <a:tailEnd/>
          </a:ln>
        </p:spPr>
        <p:txBody>
          <a:bodyPr wrap="none">
            <a:prstTxWarp prst="textNoShape">
              <a:avLst/>
            </a:prstTxWarp>
            <a:spAutoFit/>
          </a:bodyPr>
          <a:lstStyle/>
          <a:p>
            <a:r>
              <a:rPr lang="en-US" dirty="0" err="1"/>
              <a:t>Toxicodynamics</a:t>
            </a:r>
            <a:endParaRPr lang="en-US" dirty="0"/>
          </a:p>
        </p:txBody>
      </p:sp>
      <p:sp>
        <p:nvSpPr>
          <p:cNvPr id="2" name="TextBox 1"/>
          <p:cNvSpPr txBox="1"/>
          <p:nvPr/>
        </p:nvSpPr>
        <p:spPr>
          <a:xfrm>
            <a:off x="8310724" y="5412880"/>
            <a:ext cx="3437801"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a:t>Chemists can control quite well</a:t>
            </a:r>
          </a:p>
        </p:txBody>
      </p:sp>
      <p:sp>
        <p:nvSpPr>
          <p:cNvPr id="3" name="TextBox 2"/>
          <p:cNvSpPr txBox="1"/>
          <p:nvPr/>
        </p:nvSpPr>
        <p:spPr>
          <a:xfrm>
            <a:off x="8228174" y="2230781"/>
            <a:ext cx="327826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a:t>Not well understood and </a:t>
            </a:r>
            <a:r>
              <a:rPr lang="en-US" sz="2000"/>
              <a:t>relatively complex</a:t>
            </a:r>
          </a:p>
        </p:txBody>
      </p:sp>
      <p:sp>
        <p:nvSpPr>
          <p:cNvPr id="4" name="Curved Up Arrow 3"/>
          <p:cNvSpPr/>
          <p:nvPr/>
        </p:nvSpPr>
        <p:spPr>
          <a:xfrm rot="6631514">
            <a:off x="7700180" y="4749402"/>
            <a:ext cx="1041400" cy="5678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8610600" y="4533900"/>
            <a:ext cx="3298147" cy="400110"/>
          </a:xfrm>
          <a:prstGeom prst="rect">
            <a:avLst/>
          </a:prstGeom>
          <a:noFill/>
        </p:spPr>
        <p:txBody>
          <a:bodyPr wrap="none" rtlCol="0">
            <a:spAutoFit/>
          </a:bodyPr>
          <a:lstStyle/>
          <a:p>
            <a:r>
              <a:rPr lang="en-US" sz="2000" dirty="0"/>
              <a:t>That’s what we want to target</a:t>
            </a:r>
          </a:p>
        </p:txBody>
      </p:sp>
      <p:sp>
        <p:nvSpPr>
          <p:cNvPr id="31" name="Rectangle 30"/>
          <p:cNvSpPr/>
          <p:nvPr/>
        </p:nvSpPr>
        <p:spPr>
          <a:xfrm>
            <a:off x="1367985" y="206514"/>
            <a:ext cx="9456051" cy="707886"/>
          </a:xfrm>
          <a:prstGeom prst="rect">
            <a:avLst/>
          </a:prstGeom>
        </p:spPr>
        <p:txBody>
          <a:bodyPr wrap="none">
            <a:spAutoFit/>
          </a:bodyPr>
          <a:lstStyle/>
          <a:p>
            <a:pPr algn="ctr"/>
            <a:r>
              <a:rPr lang="en-US" sz="4000" b="1" dirty="0"/>
              <a:t>Green Chemistry Molecular Design Pyramid</a:t>
            </a:r>
          </a:p>
        </p:txBody>
      </p:sp>
      <p:cxnSp>
        <p:nvCxnSpPr>
          <p:cNvPr id="35" name="Straight Connector 3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6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8" grpId="0"/>
      <p:bldP spid="4"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D24F8F-5239-3545-8030-7C07527887B4}"/>
              </a:ext>
            </a:extLst>
          </p:cNvPr>
          <p:cNvSpPr txBox="1"/>
          <p:nvPr/>
        </p:nvSpPr>
        <p:spPr>
          <a:xfrm>
            <a:off x="3486200" y="5475312"/>
            <a:ext cx="4302718" cy="369332"/>
          </a:xfrm>
          <a:prstGeom prst="rect">
            <a:avLst/>
          </a:prstGeom>
          <a:noFill/>
        </p:spPr>
        <p:txBody>
          <a:bodyPr wrap="none" rtlCol="0">
            <a:spAutoFit/>
          </a:bodyPr>
          <a:lstStyle/>
          <a:p>
            <a:r>
              <a:rPr lang="en-US" sz="1800" dirty="0">
                <a:solidFill>
                  <a:srgbClr val="008000"/>
                </a:solidFill>
              </a:rPr>
              <a:t>Strategy #1.  </a:t>
            </a:r>
            <a:r>
              <a:rPr lang="en-US" sz="1800" i="1" dirty="0">
                <a:solidFill>
                  <a:srgbClr val="008000"/>
                </a:solidFill>
              </a:rPr>
              <a:t>Use high MW compounds.</a:t>
            </a:r>
          </a:p>
        </p:txBody>
      </p:sp>
      <p:sp>
        <p:nvSpPr>
          <p:cNvPr id="8" name="TextBox 7">
            <a:extLst>
              <a:ext uri="{FF2B5EF4-FFF2-40B4-BE49-F238E27FC236}">
                <a16:creationId xmlns:a16="http://schemas.microsoft.com/office/drawing/2014/main" id="{B2BF3F7A-9506-D541-9E50-104425C09D58}"/>
              </a:ext>
            </a:extLst>
          </p:cNvPr>
          <p:cNvSpPr txBox="1"/>
          <p:nvPr/>
        </p:nvSpPr>
        <p:spPr>
          <a:xfrm>
            <a:off x="2046040" y="1730896"/>
            <a:ext cx="7120221" cy="307777"/>
          </a:xfrm>
          <a:prstGeom prst="rect">
            <a:avLst/>
          </a:prstGeom>
          <a:noFill/>
        </p:spPr>
        <p:txBody>
          <a:bodyPr wrap="none" rtlCol="0">
            <a:spAutoFit/>
          </a:bodyPr>
          <a:lstStyle/>
          <a:p>
            <a:r>
              <a:rPr lang="en-US" dirty="0"/>
              <a:t>High MW compounds can’t be absorbed through membranes (skin, lung, intestine, etc.).</a:t>
            </a:r>
          </a:p>
        </p:txBody>
      </p:sp>
      <p:pic>
        <p:nvPicPr>
          <p:cNvPr id="9" name="Picture 8">
            <a:extLst>
              <a:ext uri="{FF2B5EF4-FFF2-40B4-BE49-F238E27FC236}">
                <a16:creationId xmlns:a16="http://schemas.microsoft.com/office/drawing/2014/main" id="{6E28104B-157A-854A-AA45-D6070970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2667000"/>
            <a:ext cx="1800200" cy="2520280"/>
          </a:xfrm>
          <a:prstGeom prst="rect">
            <a:avLst/>
          </a:prstGeom>
        </p:spPr>
      </p:pic>
      <p:pic>
        <p:nvPicPr>
          <p:cNvPr id="10" name="Picture 9">
            <a:extLst>
              <a:ext uri="{FF2B5EF4-FFF2-40B4-BE49-F238E27FC236}">
                <a16:creationId xmlns:a16="http://schemas.microsoft.com/office/drawing/2014/main" id="{32CF5F35-A13B-8148-88A7-0DC06649DC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8088" y="2667000"/>
            <a:ext cx="1662742" cy="2492896"/>
          </a:xfrm>
          <a:prstGeom prst="rect">
            <a:avLst/>
          </a:prstGeom>
        </p:spPr>
      </p:pic>
      <p:pic>
        <p:nvPicPr>
          <p:cNvPr id="11" name="Picture 10">
            <a:extLst>
              <a:ext uri="{FF2B5EF4-FFF2-40B4-BE49-F238E27FC236}">
                <a16:creationId xmlns:a16="http://schemas.microsoft.com/office/drawing/2014/main" id="{BE6CADA8-7006-E343-A37F-DA97C522D0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2304" y="3027040"/>
            <a:ext cx="2327920" cy="1745940"/>
          </a:xfrm>
          <a:prstGeom prst="rect">
            <a:avLst/>
          </a:prstGeom>
        </p:spPr>
      </p:pic>
    </p:spTree>
    <p:extLst>
      <p:ext uri="{BB962C8B-B14F-4D97-AF65-F5344CB8AC3E}">
        <p14:creationId xmlns:p14="http://schemas.microsoft.com/office/powerpoint/2010/main" val="151214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0358" y="5428277"/>
            <a:ext cx="4225042" cy="11249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lnSpc>
                <a:spcPct val="114000"/>
              </a:lnSpc>
            </a:pPr>
            <a:r>
              <a:rPr lang="en-US" sz="2000" b="1" dirty="0">
                <a:ea typeface="ＭＳ Ｐゴシック" pitchFamily="-108" charset="-128"/>
                <a:cs typeface="ＭＳ Ｐゴシック" pitchFamily="-108" charset="-128"/>
              </a:rPr>
              <a:t>One of Green Chemistry’</a:t>
            </a:r>
            <a:r>
              <a:rPr lang="en-US" altLang="ja-JP" sz="2000" b="1" dirty="0">
                <a:ea typeface="ＭＳ Ｐゴシック" pitchFamily="-108" charset="-128"/>
                <a:cs typeface="ＭＳ Ｐゴシック" pitchFamily="-108" charset="-128"/>
              </a:rPr>
              <a:t>s greatest strengths is the ability to design for reduced hazard.</a:t>
            </a:r>
            <a:endParaRPr lang="en-US" sz="2000" b="1" dirty="0">
              <a:ea typeface="ＭＳ Ｐゴシック" pitchFamily="-108" charset="-128"/>
              <a:cs typeface="ＭＳ Ｐゴシック" pitchFamily="-108" charset="-128"/>
            </a:endParaRPr>
          </a:p>
        </p:txBody>
      </p:sp>
      <p:sp>
        <p:nvSpPr>
          <p:cNvPr id="9" name="Rectangle 3"/>
          <p:cNvSpPr txBox="1">
            <a:spLocks noChangeArrowheads="1"/>
          </p:cNvSpPr>
          <p:nvPr/>
        </p:nvSpPr>
        <p:spPr>
          <a:xfrm>
            <a:off x="642257" y="1295400"/>
            <a:ext cx="4953000" cy="5190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pPr>
            <a:r>
              <a:rPr lang="en-US" sz="2000" dirty="0"/>
              <a:t>148 xenobiotics in the body</a:t>
            </a:r>
          </a:p>
          <a:p>
            <a:pPr>
              <a:lnSpc>
                <a:spcPct val="114000"/>
              </a:lnSpc>
              <a:spcBef>
                <a:spcPts val="0"/>
              </a:spcBef>
            </a:pPr>
            <a:r>
              <a:rPr lang="en-US" sz="2000" dirty="0"/>
              <a:t>Xenobiotic: synthetic chemical, that is foreign to the body or to an ecological system. </a:t>
            </a:r>
          </a:p>
          <a:p>
            <a:pPr>
              <a:lnSpc>
                <a:spcPct val="114000"/>
              </a:lnSpc>
              <a:spcBef>
                <a:spcPts val="0"/>
              </a:spcBef>
            </a:pPr>
            <a:r>
              <a:rPr lang="en-US" sz="2000" dirty="0"/>
              <a:t>Of the chemicals found:</a:t>
            </a:r>
          </a:p>
          <a:p>
            <a:pPr lvl="1">
              <a:lnSpc>
                <a:spcPct val="114000"/>
              </a:lnSpc>
              <a:spcBef>
                <a:spcPts val="0"/>
              </a:spcBef>
            </a:pPr>
            <a:r>
              <a:rPr lang="en-US" sz="1900" dirty="0">
                <a:solidFill>
                  <a:srgbClr val="FF0000"/>
                </a:solidFill>
              </a:rPr>
              <a:t>76 cause cancer </a:t>
            </a:r>
            <a:r>
              <a:rPr lang="en-US" sz="1900" dirty="0"/>
              <a:t>in humans or animals,</a:t>
            </a:r>
          </a:p>
          <a:p>
            <a:pPr lvl="1">
              <a:lnSpc>
                <a:spcPct val="114000"/>
              </a:lnSpc>
              <a:spcBef>
                <a:spcPts val="0"/>
              </a:spcBef>
            </a:pPr>
            <a:r>
              <a:rPr lang="en-US" sz="1900" dirty="0">
                <a:solidFill>
                  <a:srgbClr val="FF0000"/>
                </a:solidFill>
              </a:rPr>
              <a:t>94 are toxic to the brain and nervous system</a:t>
            </a:r>
            <a:r>
              <a:rPr lang="en-US" sz="1900" dirty="0"/>
              <a:t>, and </a:t>
            </a:r>
          </a:p>
          <a:p>
            <a:pPr lvl="1">
              <a:lnSpc>
                <a:spcPct val="114000"/>
              </a:lnSpc>
              <a:spcBef>
                <a:spcPts val="0"/>
              </a:spcBef>
            </a:pPr>
            <a:r>
              <a:rPr lang="en-US" sz="1900" dirty="0">
                <a:solidFill>
                  <a:srgbClr val="FF0000"/>
                </a:solidFill>
              </a:rPr>
              <a:t>79 cause birth defects or abnormal development</a:t>
            </a:r>
            <a:r>
              <a:rPr lang="en-US" sz="1900" dirty="0"/>
              <a:t>. </a:t>
            </a:r>
          </a:p>
          <a:p>
            <a:pPr>
              <a:lnSpc>
                <a:spcPct val="114000"/>
              </a:lnSpc>
              <a:spcBef>
                <a:spcPts val="0"/>
              </a:spcBef>
            </a:pPr>
            <a:r>
              <a:rPr lang="en-US" sz="2000" dirty="0"/>
              <a:t>The dangers of exposure to these chemicals in combination has never been studied.</a:t>
            </a:r>
          </a:p>
        </p:txBody>
      </p:sp>
      <p:pic>
        <p:nvPicPr>
          <p:cNvPr id="10" name="Picture 9" descr="Image result for Body Burden of Commodity Chemica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1281292"/>
            <a:ext cx="6251067" cy="5151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96E699-B9F1-4E18-BA69-1B803B2481C5}"/>
              </a:ext>
            </a:extLst>
          </p:cNvPr>
          <p:cNvSpPr txBox="1"/>
          <p:nvPr/>
        </p:nvSpPr>
        <p:spPr>
          <a:xfrm>
            <a:off x="5529943" y="6432635"/>
            <a:ext cx="3762568" cy="307777"/>
          </a:xfrm>
          <a:prstGeom prst="rect">
            <a:avLst/>
          </a:prstGeom>
          <a:noFill/>
        </p:spPr>
        <p:txBody>
          <a:bodyPr wrap="none" rtlCol="0">
            <a:spAutoFit/>
          </a:bodyPr>
          <a:lstStyle/>
          <a:p>
            <a:r>
              <a:rPr lang="en-US" sz="1400" dirty="0">
                <a:solidFill>
                  <a:schemeClr val="bg1">
                    <a:lumMod val="50000"/>
                  </a:schemeClr>
                </a:solidFill>
              </a:rPr>
              <a:t>Image Source: http://svtc.org/our-work/e-waste/</a:t>
            </a:r>
          </a:p>
        </p:txBody>
      </p:sp>
      <p:sp>
        <p:nvSpPr>
          <p:cNvPr id="11" name="Rectangle 10"/>
          <p:cNvSpPr/>
          <p:nvPr/>
        </p:nvSpPr>
        <p:spPr>
          <a:xfrm>
            <a:off x="4630562" y="206514"/>
            <a:ext cx="2930867" cy="707886"/>
          </a:xfrm>
          <a:prstGeom prst="rect">
            <a:avLst/>
          </a:prstGeom>
        </p:spPr>
        <p:txBody>
          <a:bodyPr wrap="none">
            <a:spAutoFit/>
          </a:bodyPr>
          <a:lstStyle/>
          <a:p>
            <a:pPr algn="ctr"/>
            <a:r>
              <a:rPr lang="en-US" sz="4000" b="1" dirty="0"/>
              <a:t>Body Burden</a:t>
            </a:r>
          </a:p>
        </p:txBody>
      </p:sp>
      <p:cxnSp>
        <p:nvCxnSpPr>
          <p:cNvPr id="12" name="Straight Connector 11">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556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A0373C0-5539-2D4A-9418-3A8C572B0653}"/>
              </a:ext>
            </a:extLst>
          </p:cNvPr>
          <p:cNvSpPr txBox="1"/>
          <p:nvPr/>
        </p:nvSpPr>
        <p:spPr>
          <a:xfrm>
            <a:off x="1346448" y="3852317"/>
            <a:ext cx="5562420" cy="307777"/>
          </a:xfrm>
          <a:prstGeom prst="rect">
            <a:avLst/>
          </a:prstGeom>
          <a:noFill/>
        </p:spPr>
        <p:txBody>
          <a:bodyPr wrap="none" rtlCol="0">
            <a:spAutoFit/>
          </a:bodyPr>
          <a:lstStyle/>
          <a:p>
            <a:r>
              <a:rPr lang="en-US" sz="1400" dirty="0" err="1"/>
              <a:t>Cros</a:t>
            </a:r>
            <a:r>
              <a:rPr lang="en-US" sz="1400" dirty="0"/>
              <a:t>, Thesis “Action of Amyl Alcohol on Organisms”, U of Strasbourg, 1863</a:t>
            </a:r>
          </a:p>
        </p:txBody>
      </p:sp>
      <p:graphicFrame>
        <p:nvGraphicFramePr>
          <p:cNvPr id="13" name="Table 12">
            <a:extLst>
              <a:ext uri="{FF2B5EF4-FFF2-40B4-BE49-F238E27FC236}">
                <a16:creationId xmlns:a16="http://schemas.microsoft.com/office/drawing/2014/main" id="{74DAD229-A5FA-BC4D-9C1D-8390B91A24AC}"/>
              </a:ext>
            </a:extLst>
          </p:cNvPr>
          <p:cNvGraphicFramePr>
            <a:graphicFrameLocks noGrp="1"/>
          </p:cNvGraphicFramePr>
          <p:nvPr>
            <p:extLst>
              <p:ext uri="{D42A27DB-BD31-4B8C-83A1-F6EECF244321}">
                <p14:modId xmlns:p14="http://schemas.microsoft.com/office/powerpoint/2010/main" val="394614349"/>
              </p:ext>
            </p:extLst>
          </p:nvPr>
        </p:nvGraphicFramePr>
        <p:xfrm>
          <a:off x="914400" y="1905000"/>
          <a:ext cx="6096000" cy="1854200"/>
        </p:xfrm>
        <a:graphic>
          <a:graphicData uri="http://schemas.openxmlformats.org/drawingml/2006/table">
            <a:tbl>
              <a:tblPr firstRow="1" bandRow="1">
                <a:tableStyleId>{7DF18680-E054-41AD-8BC1-D1AEF772440D}</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Alcohol</a:t>
                      </a:r>
                      <a:endParaRPr lang="en-US" dirty="0">
                        <a:solidFill>
                          <a:schemeClr val="tx1"/>
                        </a:solidFill>
                      </a:endParaRPr>
                    </a:p>
                  </a:txBody>
                  <a:tcPr/>
                </a:tc>
                <a:tc>
                  <a:txBody>
                    <a:bodyPr/>
                    <a:lstStyle/>
                    <a:p>
                      <a:r>
                        <a:rPr lang="en-US" dirty="0"/>
                        <a:t>Solubility in water</a:t>
                      </a:r>
                      <a:endParaRPr lang="en-US" dirty="0">
                        <a:solidFill>
                          <a:schemeClr val="tx1"/>
                        </a:solidFill>
                      </a:endParaRPr>
                    </a:p>
                  </a:txBody>
                  <a:tcPr/>
                </a:tc>
                <a:tc>
                  <a:txBody>
                    <a:bodyPr/>
                    <a:lstStyle/>
                    <a:p>
                      <a:r>
                        <a:rPr lang="en-US" dirty="0"/>
                        <a:t>Toxicity</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t>Methanol</a:t>
                      </a:r>
                    </a:p>
                  </a:txBody>
                  <a:tcPr/>
                </a:tc>
                <a:tc>
                  <a:txBody>
                    <a:bodyPr/>
                    <a:lstStyle/>
                    <a:p>
                      <a:r>
                        <a:rPr lang="en-US" dirty="0"/>
                        <a:t>miscible</a:t>
                      </a:r>
                    </a:p>
                  </a:txBody>
                  <a:tcPr/>
                </a:tc>
                <a:tc>
                  <a:txBody>
                    <a:bodyPr/>
                    <a:lstStyle/>
                    <a:p>
                      <a:r>
                        <a:rPr lang="en-US" dirty="0"/>
                        <a:t>Low</a:t>
                      </a:r>
                    </a:p>
                  </a:txBody>
                  <a:tcPr/>
                </a:tc>
                <a:extLst>
                  <a:ext uri="{0D108BD9-81ED-4DB2-BD59-A6C34878D82A}">
                    <a16:rowId xmlns:a16="http://schemas.microsoft.com/office/drawing/2014/main" val="10001"/>
                  </a:ext>
                </a:extLst>
              </a:tr>
              <a:tr h="370840">
                <a:tc>
                  <a:txBody>
                    <a:bodyPr/>
                    <a:lstStyle/>
                    <a:p>
                      <a:r>
                        <a:rPr lang="en-US" dirty="0" err="1"/>
                        <a:t>Pentanol</a:t>
                      </a:r>
                      <a:endParaRPr lang="en-US" dirty="0"/>
                    </a:p>
                  </a:txBody>
                  <a:tcPr/>
                </a:tc>
                <a:tc>
                  <a:txBody>
                    <a:bodyPr/>
                    <a:lstStyle/>
                    <a:p>
                      <a:r>
                        <a:rPr lang="en-US" dirty="0"/>
                        <a:t>22 g/L</a:t>
                      </a:r>
                    </a:p>
                  </a:txBody>
                  <a:tcPr/>
                </a:tc>
                <a:tc>
                  <a:txBody>
                    <a:bodyPr/>
                    <a:lstStyle/>
                    <a:p>
                      <a:r>
                        <a:rPr lang="en-US" dirty="0"/>
                        <a:t>Medium</a:t>
                      </a:r>
                    </a:p>
                  </a:txBody>
                  <a:tcPr/>
                </a:tc>
                <a:extLst>
                  <a:ext uri="{0D108BD9-81ED-4DB2-BD59-A6C34878D82A}">
                    <a16:rowId xmlns:a16="http://schemas.microsoft.com/office/drawing/2014/main" val="10002"/>
                  </a:ext>
                </a:extLst>
              </a:tr>
              <a:tr h="370840">
                <a:tc>
                  <a:txBody>
                    <a:bodyPr/>
                    <a:lstStyle/>
                    <a:p>
                      <a:r>
                        <a:rPr lang="en-US" dirty="0"/>
                        <a:t>Camphor</a:t>
                      </a:r>
                    </a:p>
                  </a:txBody>
                  <a:tcPr/>
                </a:tc>
                <a:tc>
                  <a:txBody>
                    <a:bodyPr/>
                    <a:lstStyle/>
                    <a:p>
                      <a:r>
                        <a:rPr lang="en-US" dirty="0"/>
                        <a:t>1.2 g/L</a:t>
                      </a:r>
                    </a:p>
                  </a:txBody>
                  <a:tcPr/>
                </a:tc>
                <a:tc>
                  <a:txBody>
                    <a:bodyPr/>
                    <a:lstStyle/>
                    <a:p>
                      <a:r>
                        <a:rPr lang="en-US" dirty="0"/>
                        <a:t>High</a:t>
                      </a:r>
                    </a:p>
                  </a:txBody>
                  <a:tcPr/>
                </a:tc>
                <a:extLst>
                  <a:ext uri="{0D108BD9-81ED-4DB2-BD59-A6C34878D82A}">
                    <a16:rowId xmlns:a16="http://schemas.microsoft.com/office/drawing/2014/main" val="10003"/>
                  </a:ext>
                </a:extLst>
              </a:tr>
              <a:tr h="370840">
                <a:tc>
                  <a:txBody>
                    <a:bodyPr/>
                    <a:lstStyle/>
                    <a:p>
                      <a:r>
                        <a:rPr lang="en-US" dirty="0"/>
                        <a:t>1-Hexadecanol</a:t>
                      </a:r>
                    </a:p>
                  </a:txBody>
                  <a:tcPr/>
                </a:tc>
                <a:tc>
                  <a:txBody>
                    <a:bodyPr/>
                    <a:lstStyle/>
                    <a:p>
                      <a:r>
                        <a:rPr lang="en-US" dirty="0"/>
                        <a:t>1x10</a:t>
                      </a:r>
                      <a:r>
                        <a:rPr lang="en-US" baseline="30000" dirty="0"/>
                        <a:t>-5</a:t>
                      </a:r>
                      <a:r>
                        <a:rPr lang="en-US" dirty="0"/>
                        <a:t> g/L</a:t>
                      </a:r>
                    </a:p>
                  </a:txBody>
                  <a:tcPr/>
                </a:tc>
                <a:tc>
                  <a:txBody>
                    <a:bodyPr/>
                    <a:lstStyle/>
                    <a:p>
                      <a:r>
                        <a:rPr lang="en-US" dirty="0"/>
                        <a:t>None</a:t>
                      </a:r>
                    </a:p>
                  </a:txBody>
                  <a:tcPr/>
                </a:tc>
                <a:extLst>
                  <a:ext uri="{0D108BD9-81ED-4DB2-BD59-A6C34878D82A}">
                    <a16:rowId xmlns:a16="http://schemas.microsoft.com/office/drawing/2014/main" val="10004"/>
                  </a:ext>
                </a:extLst>
              </a:tr>
            </a:tbl>
          </a:graphicData>
        </a:graphic>
      </p:graphicFrame>
      <p:pic>
        <p:nvPicPr>
          <p:cNvPr id="14" name="Picture 13">
            <a:extLst>
              <a:ext uri="{FF2B5EF4-FFF2-40B4-BE49-F238E27FC236}">
                <a16:creationId xmlns:a16="http://schemas.microsoft.com/office/drawing/2014/main" id="{838D32F9-AC76-BA46-8E27-A8A417A5FC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104" y="2481064"/>
            <a:ext cx="1368152" cy="1669830"/>
          </a:xfrm>
          <a:prstGeom prst="rect">
            <a:avLst/>
          </a:prstGeom>
        </p:spPr>
      </p:pic>
      <p:pic>
        <p:nvPicPr>
          <p:cNvPr id="15" name="Picture 14">
            <a:extLst>
              <a:ext uri="{FF2B5EF4-FFF2-40B4-BE49-F238E27FC236}">
                <a16:creationId xmlns:a16="http://schemas.microsoft.com/office/drawing/2014/main" id="{50D8A6DF-AD64-654B-8EA5-504B530A2F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1184" y="1688976"/>
            <a:ext cx="1174209" cy="1584176"/>
          </a:xfrm>
          <a:prstGeom prst="rect">
            <a:avLst/>
          </a:prstGeom>
        </p:spPr>
      </p:pic>
      <p:sp>
        <p:nvSpPr>
          <p:cNvPr id="16" name="TextBox 15">
            <a:extLst>
              <a:ext uri="{FF2B5EF4-FFF2-40B4-BE49-F238E27FC236}">
                <a16:creationId xmlns:a16="http://schemas.microsoft.com/office/drawing/2014/main" id="{34F8A5ED-4563-FF4A-A94A-AE5AEFFF6B59}"/>
              </a:ext>
            </a:extLst>
          </p:cNvPr>
          <p:cNvSpPr txBox="1"/>
          <p:nvPr/>
        </p:nvSpPr>
        <p:spPr>
          <a:xfrm>
            <a:off x="1346448" y="4990311"/>
            <a:ext cx="8010689" cy="369332"/>
          </a:xfrm>
          <a:prstGeom prst="rect">
            <a:avLst/>
          </a:prstGeom>
          <a:noFill/>
        </p:spPr>
        <p:txBody>
          <a:bodyPr wrap="none" rtlCol="0">
            <a:spAutoFit/>
          </a:bodyPr>
          <a:lstStyle/>
          <a:p>
            <a:r>
              <a:rPr lang="en-US" sz="1800" dirty="0">
                <a:solidFill>
                  <a:srgbClr val="008000"/>
                </a:solidFill>
              </a:rPr>
              <a:t>Strategy #2. </a:t>
            </a:r>
            <a:r>
              <a:rPr lang="en-US" sz="1800" i="1" dirty="0">
                <a:solidFill>
                  <a:srgbClr val="008000"/>
                </a:solidFill>
              </a:rPr>
              <a:t> Make the compound very water-soluble or very water-insoluble.</a:t>
            </a:r>
          </a:p>
        </p:txBody>
      </p:sp>
    </p:spTree>
    <p:extLst>
      <p:ext uri="{BB962C8B-B14F-4D97-AF65-F5344CB8AC3E}">
        <p14:creationId xmlns:p14="http://schemas.microsoft.com/office/powerpoint/2010/main" val="7926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F8CE5A7-805A-144C-AD6F-2DBC2EE424E8}"/>
              </a:ext>
            </a:extLst>
          </p:cNvPr>
          <p:cNvGrpSpPr/>
          <p:nvPr/>
        </p:nvGrpSpPr>
        <p:grpSpPr>
          <a:xfrm>
            <a:off x="990600" y="2362200"/>
            <a:ext cx="8723586" cy="609600"/>
            <a:chOff x="990600" y="2362200"/>
            <a:chExt cx="8723586" cy="609600"/>
          </a:xfrm>
        </p:grpSpPr>
        <p:sp>
          <p:nvSpPr>
            <p:cNvPr id="2" name="Rounded Rectangle 1">
              <a:extLst>
                <a:ext uri="{FF2B5EF4-FFF2-40B4-BE49-F238E27FC236}">
                  <a16:creationId xmlns:a16="http://schemas.microsoft.com/office/drawing/2014/main" id="{A68E84E6-48C2-2849-A1B9-37F4513031E9}"/>
                </a:ext>
              </a:extLst>
            </p:cNvPr>
            <p:cNvSpPr/>
            <p:nvPr/>
          </p:nvSpPr>
          <p:spPr>
            <a:xfrm>
              <a:off x="990600" y="2362200"/>
              <a:ext cx="2464857" cy="6096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063DA18-C8CD-F14B-92EE-E606726212F5}"/>
                </a:ext>
              </a:extLst>
            </p:cNvPr>
            <p:cNvSpPr txBox="1"/>
            <p:nvPr/>
          </p:nvSpPr>
          <p:spPr>
            <a:xfrm>
              <a:off x="4599384" y="2519209"/>
              <a:ext cx="5114802" cy="276999"/>
            </a:xfrm>
            <a:prstGeom prst="rect">
              <a:avLst/>
            </a:prstGeom>
            <a:noFill/>
          </p:spPr>
          <p:txBody>
            <a:bodyPr wrap="none" rtlCol="0">
              <a:spAutoFit/>
            </a:bodyPr>
            <a:lstStyle/>
            <a:p>
              <a:r>
                <a:rPr lang="en-US" sz="1200" dirty="0" err="1"/>
                <a:t>Lazarev</a:t>
              </a:r>
              <a:r>
                <a:rPr lang="en-US" sz="1200" dirty="0"/>
                <a:t>, </a:t>
              </a:r>
              <a:r>
                <a:rPr lang="en-US" sz="1200" i="1" dirty="0" err="1"/>
                <a:t>Neelektrolity</a:t>
              </a:r>
              <a:r>
                <a:rPr lang="en-US" sz="1200" dirty="0"/>
                <a:t>, </a:t>
              </a:r>
              <a:r>
                <a:rPr lang="en-US" sz="1200" dirty="0" err="1"/>
                <a:t>Voennomorskaya</a:t>
              </a:r>
              <a:r>
                <a:rPr lang="en-US" sz="1200" dirty="0"/>
                <a:t> </a:t>
              </a:r>
              <a:r>
                <a:rPr lang="en-US" sz="1200" dirty="0" err="1"/>
                <a:t>Medicinskaya</a:t>
              </a:r>
              <a:r>
                <a:rPr lang="en-US" sz="1200" dirty="0"/>
                <a:t> </a:t>
              </a:r>
              <a:r>
                <a:rPr lang="en-US" sz="1200" dirty="0" err="1"/>
                <a:t>Akademiya</a:t>
              </a:r>
              <a:r>
                <a:rPr lang="en-US" sz="1200" dirty="0"/>
                <a:t>, 1944</a:t>
              </a:r>
            </a:p>
          </p:txBody>
        </p:sp>
        <p:sp>
          <p:nvSpPr>
            <p:cNvPr id="10" name="TextBox 9">
              <a:extLst>
                <a:ext uri="{FF2B5EF4-FFF2-40B4-BE49-F238E27FC236}">
                  <a16:creationId xmlns:a16="http://schemas.microsoft.com/office/drawing/2014/main" id="{1E026B3D-B151-9A46-A6BA-CE87F22A16FD}"/>
                </a:ext>
              </a:extLst>
            </p:cNvPr>
            <p:cNvSpPr txBox="1"/>
            <p:nvPr/>
          </p:nvSpPr>
          <p:spPr>
            <a:xfrm>
              <a:off x="1143000" y="2482334"/>
              <a:ext cx="2388657" cy="369332"/>
            </a:xfrm>
            <a:prstGeom prst="rect">
              <a:avLst/>
            </a:prstGeom>
            <a:noFill/>
          </p:spPr>
          <p:txBody>
            <a:bodyPr wrap="none" rtlCol="0">
              <a:spAutoFit/>
            </a:bodyPr>
            <a:lstStyle/>
            <a:p>
              <a:r>
                <a:rPr lang="en-US" sz="1800" dirty="0"/>
                <a:t>log(1/</a:t>
              </a:r>
              <a:r>
                <a:rPr lang="en-US" sz="1800" i="1" dirty="0"/>
                <a:t>C</a:t>
              </a:r>
              <a:r>
                <a:rPr lang="en-US" sz="1800" dirty="0"/>
                <a:t>) = </a:t>
              </a:r>
              <a:r>
                <a:rPr lang="en-US" sz="1800" i="1" dirty="0" err="1"/>
                <a:t>a•</a:t>
              </a:r>
              <a:r>
                <a:rPr lang="en-US" sz="1800" dirty="0" err="1"/>
                <a:t>log</a:t>
              </a:r>
              <a:r>
                <a:rPr lang="en-US" sz="1800" i="1" dirty="0" err="1"/>
                <a:t>P</a:t>
              </a:r>
              <a:r>
                <a:rPr lang="en-US" sz="1800" dirty="0"/>
                <a:t> - </a:t>
              </a:r>
              <a:r>
                <a:rPr lang="en-US" sz="1800" i="1" dirty="0"/>
                <a:t>b</a:t>
              </a:r>
            </a:p>
          </p:txBody>
        </p:sp>
      </p:grpSp>
      <p:grpSp>
        <p:nvGrpSpPr>
          <p:cNvPr id="6" name="Group 5">
            <a:extLst>
              <a:ext uri="{FF2B5EF4-FFF2-40B4-BE49-F238E27FC236}">
                <a16:creationId xmlns:a16="http://schemas.microsoft.com/office/drawing/2014/main" id="{9677BFC6-62EF-5B46-A378-13AB4896CFBC}"/>
              </a:ext>
            </a:extLst>
          </p:cNvPr>
          <p:cNvGrpSpPr/>
          <p:nvPr/>
        </p:nvGrpSpPr>
        <p:grpSpPr>
          <a:xfrm>
            <a:off x="1143000" y="3395881"/>
            <a:ext cx="8823734" cy="3157319"/>
            <a:chOff x="1143000" y="3395881"/>
            <a:chExt cx="8823734" cy="3157319"/>
          </a:xfrm>
        </p:grpSpPr>
        <p:sp>
          <p:nvSpPr>
            <p:cNvPr id="11" name="TextBox 10">
              <a:extLst>
                <a:ext uri="{FF2B5EF4-FFF2-40B4-BE49-F238E27FC236}">
                  <a16:creationId xmlns:a16="http://schemas.microsoft.com/office/drawing/2014/main" id="{99E21726-5F44-7B49-A4CD-F08F6E2C792B}"/>
                </a:ext>
              </a:extLst>
            </p:cNvPr>
            <p:cNvSpPr txBox="1"/>
            <p:nvPr/>
          </p:nvSpPr>
          <p:spPr>
            <a:xfrm>
              <a:off x="1143000" y="3395881"/>
              <a:ext cx="3544560" cy="2816156"/>
            </a:xfrm>
            <a:prstGeom prst="rect">
              <a:avLst/>
            </a:prstGeom>
            <a:noFill/>
          </p:spPr>
          <p:txBody>
            <a:bodyPr wrap="none" rtlCol="0">
              <a:spAutoFit/>
            </a:bodyPr>
            <a:lstStyle/>
            <a:p>
              <a:pPr>
                <a:lnSpc>
                  <a:spcPct val="200000"/>
                </a:lnSpc>
              </a:pPr>
              <a:r>
                <a:rPr lang="en-US" sz="1800" dirty="0"/>
                <a:t>log(1/</a:t>
              </a:r>
              <a:r>
                <a:rPr lang="en-US" sz="1800" i="1" dirty="0"/>
                <a:t>MLD</a:t>
              </a:r>
              <a:r>
                <a:rPr lang="en-US" sz="1800" dirty="0"/>
                <a:t>) = 1.065</a:t>
              </a:r>
              <a:r>
                <a:rPr lang="en-US" sz="1800" i="1" dirty="0"/>
                <a:t>•</a:t>
              </a:r>
              <a:r>
                <a:rPr lang="en-US" sz="1800" dirty="0"/>
                <a:t>log</a:t>
              </a:r>
              <a:r>
                <a:rPr lang="en-US" sz="1800" i="1" dirty="0"/>
                <a:t>P</a:t>
              </a:r>
              <a:r>
                <a:rPr lang="en-US" sz="1800" dirty="0"/>
                <a:t> – 0.425</a:t>
              </a:r>
            </a:p>
            <a:p>
              <a:pPr>
                <a:lnSpc>
                  <a:spcPct val="200000"/>
                </a:lnSpc>
              </a:pPr>
              <a:r>
                <a:rPr lang="en-US" sz="1800" dirty="0"/>
                <a:t>log(1/</a:t>
              </a:r>
              <a:r>
                <a:rPr lang="en-US" sz="1800" i="1" dirty="0"/>
                <a:t>MLD</a:t>
              </a:r>
              <a:r>
                <a:rPr lang="en-US" sz="1800" dirty="0"/>
                <a:t>) = 0.881</a:t>
              </a:r>
              <a:r>
                <a:rPr lang="en-US" sz="1800" i="1" dirty="0"/>
                <a:t>•</a:t>
              </a:r>
              <a:r>
                <a:rPr lang="en-US" sz="1800" dirty="0"/>
                <a:t>log</a:t>
              </a:r>
              <a:r>
                <a:rPr lang="en-US" sz="1800" i="1" dirty="0"/>
                <a:t>P</a:t>
              </a:r>
              <a:r>
                <a:rPr lang="en-US" sz="1800" dirty="0"/>
                <a:t> – 0.989</a:t>
              </a:r>
            </a:p>
            <a:p>
              <a:pPr>
                <a:lnSpc>
                  <a:spcPct val="200000"/>
                </a:lnSpc>
              </a:pPr>
              <a:r>
                <a:rPr lang="en-US" sz="1800" dirty="0"/>
                <a:t>log(1/</a:t>
              </a:r>
              <a:r>
                <a:rPr lang="en-US" sz="1800" i="1" dirty="0"/>
                <a:t>LD</a:t>
              </a:r>
              <a:r>
                <a:rPr lang="en-US" sz="1800" i="1" baseline="-25000" dirty="0"/>
                <a:t>100</a:t>
              </a:r>
              <a:r>
                <a:rPr lang="en-US" sz="1800" dirty="0"/>
                <a:t>) = 1.06</a:t>
              </a:r>
              <a:r>
                <a:rPr lang="en-US" sz="1800" i="1" dirty="0"/>
                <a:t>•</a:t>
              </a:r>
              <a:r>
                <a:rPr lang="en-US" sz="1800" dirty="0"/>
                <a:t>log</a:t>
              </a:r>
              <a:r>
                <a:rPr lang="en-US" sz="1800" i="1" dirty="0"/>
                <a:t>P</a:t>
              </a:r>
              <a:r>
                <a:rPr lang="en-US" sz="1800" dirty="0"/>
                <a:t> – 1.368</a:t>
              </a:r>
            </a:p>
            <a:p>
              <a:pPr>
                <a:lnSpc>
                  <a:spcPct val="200000"/>
                </a:lnSpc>
              </a:pPr>
              <a:r>
                <a:rPr lang="en-US" sz="1800" dirty="0"/>
                <a:t>log(1/</a:t>
              </a:r>
              <a:r>
                <a:rPr lang="en-US" sz="1800" i="1" dirty="0"/>
                <a:t>LD</a:t>
              </a:r>
              <a:r>
                <a:rPr lang="en-US" sz="1800" i="1" baseline="-25000" dirty="0"/>
                <a:t>50</a:t>
              </a:r>
              <a:r>
                <a:rPr lang="en-US" sz="1800" dirty="0"/>
                <a:t>) = 0.618</a:t>
              </a:r>
              <a:r>
                <a:rPr lang="en-US" sz="1800" i="1" dirty="0"/>
                <a:t>•</a:t>
              </a:r>
              <a:r>
                <a:rPr lang="en-US" sz="1800" dirty="0"/>
                <a:t>log</a:t>
              </a:r>
              <a:r>
                <a:rPr lang="en-US" sz="1800" i="1" dirty="0"/>
                <a:t>P</a:t>
              </a:r>
              <a:r>
                <a:rPr lang="en-US" sz="1800" dirty="0"/>
                <a:t> – 2.863</a:t>
              </a:r>
            </a:p>
            <a:p>
              <a:pPr>
                <a:lnSpc>
                  <a:spcPct val="200000"/>
                </a:lnSpc>
              </a:pPr>
              <a:r>
                <a:rPr lang="en-US" sz="1800" dirty="0"/>
                <a:t>log(1/</a:t>
              </a:r>
              <a:r>
                <a:rPr lang="en-US" sz="1800" i="1" dirty="0"/>
                <a:t>C</a:t>
              </a:r>
              <a:r>
                <a:rPr lang="en-US" sz="1800" dirty="0"/>
                <a:t>) = 0.681</a:t>
              </a:r>
              <a:r>
                <a:rPr lang="en-US" sz="1800" i="1" dirty="0"/>
                <a:t>•</a:t>
              </a:r>
              <a:r>
                <a:rPr lang="en-US" sz="1800" dirty="0"/>
                <a:t>log</a:t>
              </a:r>
              <a:r>
                <a:rPr lang="en-US" sz="1800" i="1" dirty="0"/>
                <a:t>P</a:t>
              </a:r>
              <a:r>
                <a:rPr lang="en-US" sz="1800" dirty="0"/>
                <a:t> – 3.04</a:t>
              </a:r>
              <a:endParaRPr lang="en-US" sz="1800" b="1" dirty="0"/>
            </a:p>
          </p:txBody>
        </p:sp>
        <p:sp>
          <p:nvSpPr>
            <p:cNvPr id="17" name="TextBox 16">
              <a:extLst>
                <a:ext uri="{FF2B5EF4-FFF2-40B4-BE49-F238E27FC236}">
                  <a16:creationId xmlns:a16="http://schemas.microsoft.com/office/drawing/2014/main" id="{63046DD7-18E0-7540-A7A0-89A1912A6A02}"/>
                </a:ext>
              </a:extLst>
            </p:cNvPr>
            <p:cNvSpPr txBox="1"/>
            <p:nvPr/>
          </p:nvSpPr>
          <p:spPr>
            <a:xfrm>
              <a:off x="5031432" y="3395881"/>
              <a:ext cx="1506317" cy="2816156"/>
            </a:xfrm>
            <a:prstGeom prst="rect">
              <a:avLst/>
            </a:prstGeom>
            <a:noFill/>
          </p:spPr>
          <p:txBody>
            <a:bodyPr wrap="none" rtlCol="0">
              <a:spAutoFit/>
            </a:bodyPr>
            <a:lstStyle/>
            <a:p>
              <a:pPr>
                <a:lnSpc>
                  <a:spcPct val="200000"/>
                </a:lnSpc>
              </a:pPr>
              <a:r>
                <a:rPr lang="en-US" sz="1800" dirty="0"/>
                <a:t>Yeast cells</a:t>
              </a:r>
            </a:p>
            <a:p>
              <a:pPr>
                <a:lnSpc>
                  <a:spcPct val="200000"/>
                </a:lnSpc>
              </a:pPr>
              <a:r>
                <a:rPr lang="en-US" sz="1800" dirty="0"/>
                <a:t>Goldfish</a:t>
              </a:r>
            </a:p>
            <a:p>
              <a:pPr>
                <a:lnSpc>
                  <a:spcPct val="200000"/>
                </a:lnSpc>
              </a:pPr>
              <a:r>
                <a:rPr lang="en-US" sz="1800" dirty="0"/>
                <a:t>Cat</a:t>
              </a:r>
            </a:p>
            <a:p>
              <a:pPr>
                <a:lnSpc>
                  <a:spcPct val="200000"/>
                </a:lnSpc>
              </a:pPr>
              <a:r>
                <a:rPr lang="en-US" sz="1800" dirty="0"/>
                <a:t>Grain weevil</a:t>
              </a:r>
            </a:p>
            <a:p>
              <a:pPr>
                <a:lnSpc>
                  <a:spcPct val="200000"/>
                </a:lnSpc>
              </a:pPr>
              <a:r>
                <a:rPr lang="en-US" sz="1800" dirty="0"/>
                <a:t>Tomato plant</a:t>
              </a:r>
            </a:p>
          </p:txBody>
        </p:sp>
        <p:sp>
          <p:nvSpPr>
            <p:cNvPr id="18" name="TextBox 17">
              <a:extLst>
                <a:ext uri="{FF2B5EF4-FFF2-40B4-BE49-F238E27FC236}">
                  <a16:creationId xmlns:a16="http://schemas.microsoft.com/office/drawing/2014/main" id="{DCCDAC22-737E-3140-AFE9-0EEEA1F461E9}"/>
                </a:ext>
              </a:extLst>
            </p:cNvPr>
            <p:cNvSpPr txBox="1"/>
            <p:nvPr/>
          </p:nvSpPr>
          <p:spPr>
            <a:xfrm>
              <a:off x="6471592" y="6276201"/>
              <a:ext cx="3495142" cy="276999"/>
            </a:xfrm>
            <a:prstGeom prst="rect">
              <a:avLst/>
            </a:prstGeom>
            <a:noFill/>
          </p:spPr>
          <p:txBody>
            <a:bodyPr wrap="none" rtlCol="0">
              <a:spAutoFit/>
            </a:bodyPr>
            <a:lstStyle/>
            <a:p>
              <a:r>
                <a:rPr lang="en-US" sz="1200" dirty="0" err="1"/>
                <a:t>Hansch</a:t>
              </a:r>
              <a:r>
                <a:rPr lang="en-US" sz="1200" dirty="0"/>
                <a:t> and Dunn,</a:t>
              </a:r>
              <a:r>
                <a:rPr lang="en-US" sz="1200" i="1" dirty="0"/>
                <a:t> J. Pharm. Sci</a:t>
              </a:r>
              <a:r>
                <a:rPr lang="en-US" sz="1200" dirty="0"/>
                <a:t>. 1972, 61, 1-19</a:t>
              </a:r>
            </a:p>
          </p:txBody>
        </p:sp>
        <p:pic>
          <p:nvPicPr>
            <p:cNvPr id="19" name="Picture 18">
              <a:extLst>
                <a:ext uri="{FF2B5EF4-FFF2-40B4-BE49-F238E27FC236}">
                  <a16:creationId xmlns:a16="http://schemas.microsoft.com/office/drawing/2014/main" id="{1277DA8F-F6F1-874B-8535-09F456E411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3720" y="5700137"/>
              <a:ext cx="896370" cy="597347"/>
            </a:xfrm>
            <a:prstGeom prst="rect">
              <a:avLst/>
            </a:prstGeom>
          </p:spPr>
        </p:pic>
        <p:pic>
          <p:nvPicPr>
            <p:cNvPr id="20" name="Picture 19">
              <a:extLst>
                <a:ext uri="{FF2B5EF4-FFF2-40B4-BE49-F238E27FC236}">
                  <a16:creationId xmlns:a16="http://schemas.microsoft.com/office/drawing/2014/main" id="{811D51AB-7EDC-1A44-A0CF-48A9BE8D8B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3720" y="4331985"/>
              <a:ext cx="691234" cy="1127108"/>
            </a:xfrm>
            <a:prstGeom prst="rect">
              <a:avLst/>
            </a:prstGeom>
          </p:spPr>
        </p:pic>
        <p:pic>
          <p:nvPicPr>
            <p:cNvPr id="21" name="Picture 20">
              <a:extLst>
                <a:ext uri="{FF2B5EF4-FFF2-40B4-BE49-F238E27FC236}">
                  <a16:creationId xmlns:a16="http://schemas.microsoft.com/office/drawing/2014/main" id="{873ADD56-9B0E-9540-9A3A-84963EC003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9584" y="5052065"/>
              <a:ext cx="1128776" cy="825888"/>
            </a:xfrm>
            <a:prstGeom prst="rect">
              <a:avLst/>
            </a:prstGeom>
          </p:spPr>
        </p:pic>
        <p:pic>
          <p:nvPicPr>
            <p:cNvPr id="22" name="Picture 21">
              <a:extLst>
                <a:ext uri="{FF2B5EF4-FFF2-40B4-BE49-F238E27FC236}">
                  <a16:creationId xmlns:a16="http://schemas.microsoft.com/office/drawing/2014/main" id="{5CD59A76-0BB0-2841-807B-626E7055A4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5568" y="3827929"/>
              <a:ext cx="1124496" cy="1001935"/>
            </a:xfrm>
            <a:prstGeom prst="rect">
              <a:avLst/>
            </a:prstGeom>
          </p:spPr>
        </p:pic>
        <p:pic>
          <p:nvPicPr>
            <p:cNvPr id="23" name="Picture 22">
              <a:extLst>
                <a:ext uri="{FF2B5EF4-FFF2-40B4-BE49-F238E27FC236}">
                  <a16:creationId xmlns:a16="http://schemas.microsoft.com/office/drawing/2014/main" id="{EFE0FAB1-6FF1-544E-AE54-C95862DEAA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9704" y="3395881"/>
              <a:ext cx="720080" cy="720080"/>
            </a:xfrm>
            <a:prstGeom prst="rect">
              <a:avLst/>
            </a:prstGeom>
          </p:spPr>
        </p:pic>
      </p:grpSp>
      <p:sp>
        <p:nvSpPr>
          <p:cNvPr id="14" name="TextBox 13">
            <a:extLst>
              <a:ext uri="{FF2B5EF4-FFF2-40B4-BE49-F238E27FC236}">
                <a16:creationId xmlns:a16="http://schemas.microsoft.com/office/drawing/2014/main" id="{FA19C8EE-68B8-434F-B393-6C9FA6F1EE9C}"/>
              </a:ext>
            </a:extLst>
          </p:cNvPr>
          <p:cNvSpPr txBox="1"/>
          <p:nvPr/>
        </p:nvSpPr>
        <p:spPr>
          <a:xfrm>
            <a:off x="1131960" y="1445072"/>
            <a:ext cx="7872476" cy="646331"/>
          </a:xfrm>
          <a:prstGeom prst="rect">
            <a:avLst/>
          </a:prstGeom>
          <a:noFill/>
        </p:spPr>
        <p:txBody>
          <a:bodyPr wrap="none" rtlCol="0">
            <a:spAutoFit/>
          </a:bodyPr>
          <a:lstStyle/>
          <a:p>
            <a:r>
              <a:rPr lang="en-US" sz="1800" dirty="0"/>
              <a:t>C = concentration required to observe an adverse effect (higher C means less toxic)</a:t>
            </a:r>
          </a:p>
          <a:p>
            <a:r>
              <a:rPr lang="en-US" dirty="0"/>
              <a:t>1/C = toxicity</a:t>
            </a:r>
            <a:endParaRPr lang="en-US" sz="1800" dirty="0"/>
          </a:p>
        </p:txBody>
      </p:sp>
    </p:spTree>
    <p:extLst>
      <p:ext uri="{BB962C8B-B14F-4D97-AF65-F5344CB8AC3E}">
        <p14:creationId xmlns:p14="http://schemas.microsoft.com/office/powerpoint/2010/main" val="263129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680BB90F-1E5F-9E46-88DC-A94DB6DE3D21}"/>
              </a:ext>
            </a:extLst>
          </p:cNvPr>
          <p:cNvGraphicFramePr/>
          <p:nvPr>
            <p:extLst>
              <p:ext uri="{D42A27DB-BD31-4B8C-83A1-F6EECF244321}">
                <p14:modId xmlns:p14="http://schemas.microsoft.com/office/powerpoint/2010/main" val="443634397"/>
              </p:ext>
            </p:extLst>
          </p:nvPr>
        </p:nvGraphicFramePr>
        <p:xfrm>
          <a:off x="685800" y="1197977"/>
          <a:ext cx="8208912" cy="520035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6F80CC9-A283-8E44-ACC4-68D602DF52FC}"/>
              </a:ext>
            </a:extLst>
          </p:cNvPr>
          <p:cNvSpPr txBox="1"/>
          <p:nvPr/>
        </p:nvSpPr>
        <p:spPr>
          <a:xfrm>
            <a:off x="6446440" y="6238537"/>
            <a:ext cx="1162823" cy="307777"/>
          </a:xfrm>
          <a:prstGeom prst="rect">
            <a:avLst/>
          </a:prstGeom>
          <a:noFill/>
        </p:spPr>
        <p:txBody>
          <a:bodyPr wrap="none" rtlCol="0">
            <a:spAutoFit/>
          </a:bodyPr>
          <a:lstStyle/>
          <a:p>
            <a:r>
              <a:rPr lang="en-US" dirty="0"/>
              <a:t>hydrophobic</a:t>
            </a:r>
          </a:p>
        </p:txBody>
      </p:sp>
      <p:sp>
        <p:nvSpPr>
          <p:cNvPr id="16" name="TextBox 15">
            <a:extLst>
              <a:ext uri="{FF2B5EF4-FFF2-40B4-BE49-F238E27FC236}">
                <a16:creationId xmlns:a16="http://schemas.microsoft.com/office/drawing/2014/main" id="{FC22380A-29E6-EA42-A793-2E3EDA2A89B1}"/>
              </a:ext>
            </a:extLst>
          </p:cNvPr>
          <p:cNvSpPr txBox="1"/>
          <p:nvPr/>
        </p:nvSpPr>
        <p:spPr>
          <a:xfrm>
            <a:off x="1909936" y="6238537"/>
            <a:ext cx="1043876" cy="307777"/>
          </a:xfrm>
          <a:prstGeom prst="rect">
            <a:avLst/>
          </a:prstGeom>
          <a:noFill/>
        </p:spPr>
        <p:txBody>
          <a:bodyPr wrap="none" rtlCol="0">
            <a:spAutoFit/>
          </a:bodyPr>
          <a:lstStyle/>
          <a:p>
            <a:r>
              <a:rPr lang="en-US" dirty="0"/>
              <a:t>hydrophilic</a:t>
            </a:r>
          </a:p>
        </p:txBody>
      </p:sp>
      <p:sp>
        <p:nvSpPr>
          <p:cNvPr id="24" name="TextBox 23">
            <a:extLst>
              <a:ext uri="{FF2B5EF4-FFF2-40B4-BE49-F238E27FC236}">
                <a16:creationId xmlns:a16="http://schemas.microsoft.com/office/drawing/2014/main" id="{E5F23169-8E81-FC4E-A9CE-31A4F788206C}"/>
              </a:ext>
            </a:extLst>
          </p:cNvPr>
          <p:cNvSpPr txBox="1"/>
          <p:nvPr/>
        </p:nvSpPr>
        <p:spPr>
          <a:xfrm>
            <a:off x="181744" y="5302433"/>
            <a:ext cx="982936" cy="307777"/>
          </a:xfrm>
          <a:prstGeom prst="rect">
            <a:avLst/>
          </a:prstGeom>
          <a:noFill/>
        </p:spPr>
        <p:txBody>
          <a:bodyPr wrap="none" rtlCol="0">
            <a:spAutoFit/>
          </a:bodyPr>
          <a:lstStyle/>
          <a:p>
            <a:r>
              <a:rPr lang="en-US" dirty="0"/>
              <a:t>Less toxic</a:t>
            </a:r>
          </a:p>
        </p:txBody>
      </p:sp>
      <p:sp>
        <p:nvSpPr>
          <p:cNvPr id="25" name="TextBox 24">
            <a:extLst>
              <a:ext uri="{FF2B5EF4-FFF2-40B4-BE49-F238E27FC236}">
                <a16:creationId xmlns:a16="http://schemas.microsoft.com/office/drawing/2014/main" id="{FB09FF27-E8BB-6A48-A586-789C7A8C9437}"/>
              </a:ext>
            </a:extLst>
          </p:cNvPr>
          <p:cNvSpPr txBox="1"/>
          <p:nvPr/>
        </p:nvSpPr>
        <p:spPr>
          <a:xfrm>
            <a:off x="181744" y="1341993"/>
            <a:ext cx="1018227" cy="307777"/>
          </a:xfrm>
          <a:prstGeom prst="rect">
            <a:avLst/>
          </a:prstGeom>
          <a:noFill/>
        </p:spPr>
        <p:txBody>
          <a:bodyPr wrap="none" rtlCol="0">
            <a:spAutoFit/>
          </a:bodyPr>
          <a:lstStyle/>
          <a:p>
            <a:r>
              <a:rPr lang="en-US" dirty="0"/>
              <a:t>More toxic</a:t>
            </a:r>
          </a:p>
        </p:txBody>
      </p:sp>
      <p:sp>
        <p:nvSpPr>
          <p:cNvPr id="26" name="TextBox 25">
            <a:extLst>
              <a:ext uri="{FF2B5EF4-FFF2-40B4-BE49-F238E27FC236}">
                <a16:creationId xmlns:a16="http://schemas.microsoft.com/office/drawing/2014/main" id="{E58CEB2E-55CB-0D49-809A-F3526BD08E5D}"/>
              </a:ext>
            </a:extLst>
          </p:cNvPr>
          <p:cNvSpPr txBox="1"/>
          <p:nvPr/>
        </p:nvSpPr>
        <p:spPr>
          <a:xfrm>
            <a:off x="4114121" y="6546314"/>
            <a:ext cx="3495142" cy="276999"/>
          </a:xfrm>
          <a:prstGeom prst="rect">
            <a:avLst/>
          </a:prstGeom>
          <a:noFill/>
        </p:spPr>
        <p:txBody>
          <a:bodyPr wrap="none" rtlCol="0">
            <a:spAutoFit/>
          </a:bodyPr>
          <a:lstStyle/>
          <a:p>
            <a:r>
              <a:rPr lang="en-US" sz="1200" dirty="0" err="1"/>
              <a:t>Hansch</a:t>
            </a:r>
            <a:r>
              <a:rPr lang="en-US" sz="1200" dirty="0"/>
              <a:t> and Dunn,</a:t>
            </a:r>
            <a:r>
              <a:rPr lang="en-US" sz="1200" i="1" dirty="0"/>
              <a:t> J. Pharm. Sci</a:t>
            </a:r>
            <a:r>
              <a:rPr lang="en-US" sz="1200" dirty="0"/>
              <a:t>. 1972, 61, 1-19</a:t>
            </a:r>
          </a:p>
        </p:txBody>
      </p:sp>
      <p:pic>
        <p:nvPicPr>
          <p:cNvPr id="27" name="Picture 26">
            <a:extLst>
              <a:ext uri="{FF2B5EF4-FFF2-40B4-BE49-F238E27FC236}">
                <a16:creationId xmlns:a16="http://schemas.microsoft.com/office/drawing/2014/main" id="{8ADE46DD-474D-064F-A634-60B8438A76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7008" y="1341993"/>
            <a:ext cx="1883701" cy="1412776"/>
          </a:xfrm>
          <a:prstGeom prst="rect">
            <a:avLst/>
          </a:prstGeom>
        </p:spPr>
      </p:pic>
      <p:sp>
        <p:nvSpPr>
          <p:cNvPr id="28" name="TextBox 27">
            <a:extLst>
              <a:ext uri="{FF2B5EF4-FFF2-40B4-BE49-F238E27FC236}">
                <a16:creationId xmlns:a16="http://schemas.microsoft.com/office/drawing/2014/main" id="{FD9C6FFF-83FE-674D-8986-09003D370644}"/>
              </a:ext>
            </a:extLst>
          </p:cNvPr>
          <p:cNvSpPr txBox="1"/>
          <p:nvPr/>
        </p:nvSpPr>
        <p:spPr>
          <a:xfrm>
            <a:off x="9380839" y="2738113"/>
            <a:ext cx="2736304" cy="830997"/>
          </a:xfrm>
          <a:prstGeom prst="rect">
            <a:avLst/>
          </a:prstGeom>
          <a:noFill/>
        </p:spPr>
        <p:txBody>
          <a:bodyPr wrap="square" rtlCol="0">
            <a:spAutoFit/>
          </a:bodyPr>
          <a:lstStyle/>
          <a:p>
            <a:pPr algn="ctr"/>
            <a:r>
              <a:rPr lang="en-US" sz="1600" dirty="0" err="1"/>
              <a:t>Irpex</a:t>
            </a:r>
            <a:r>
              <a:rPr lang="en-US" sz="1600" dirty="0"/>
              <a:t> </a:t>
            </a:r>
            <a:r>
              <a:rPr lang="en-US" sz="1600" dirty="0" err="1"/>
              <a:t>lacteus</a:t>
            </a:r>
            <a:endParaRPr lang="en-US" sz="1600" dirty="0"/>
          </a:p>
          <a:p>
            <a:endParaRPr lang="en-US" sz="1000" dirty="0"/>
          </a:p>
          <a:p>
            <a:r>
              <a:rPr lang="en-US" sz="1000" dirty="0"/>
              <a:t>http://</a:t>
            </a:r>
            <a:r>
              <a:rPr lang="en-US" sz="1000" dirty="0" err="1"/>
              <a:t>www.herbarium.iastate.edu</a:t>
            </a:r>
            <a:r>
              <a:rPr lang="en-US" sz="1000" dirty="0"/>
              <a:t>/fungi/</a:t>
            </a:r>
            <a:r>
              <a:rPr lang="en-US" sz="1000" dirty="0" err="1"/>
              <a:t>fungispecies.php?sp</a:t>
            </a:r>
            <a:r>
              <a:rPr lang="en-US" sz="1000" dirty="0"/>
              <a:t>=</a:t>
            </a:r>
            <a:r>
              <a:rPr lang="en-US" sz="1000" dirty="0" err="1"/>
              <a:t>Irpex+lacteus</a:t>
            </a:r>
            <a:r>
              <a:rPr lang="en-US" sz="1000" dirty="0"/>
              <a:t>+(Fr.)+</a:t>
            </a:r>
            <a:r>
              <a:rPr lang="en-US" sz="1000" dirty="0" err="1"/>
              <a:t>Fr</a:t>
            </a:r>
            <a:endParaRPr lang="en-US" sz="1000" dirty="0"/>
          </a:p>
        </p:txBody>
      </p:sp>
      <p:sp>
        <p:nvSpPr>
          <p:cNvPr id="29" name="TextBox 28">
            <a:extLst>
              <a:ext uri="{FF2B5EF4-FFF2-40B4-BE49-F238E27FC236}">
                <a16:creationId xmlns:a16="http://schemas.microsoft.com/office/drawing/2014/main" id="{5C104978-BC24-9443-BC05-C3A0693A79C4}"/>
              </a:ext>
            </a:extLst>
          </p:cNvPr>
          <p:cNvSpPr txBox="1"/>
          <p:nvPr/>
        </p:nvSpPr>
        <p:spPr>
          <a:xfrm>
            <a:off x="7696943" y="4642064"/>
            <a:ext cx="4453300" cy="646331"/>
          </a:xfrm>
          <a:prstGeom prst="rect">
            <a:avLst/>
          </a:prstGeom>
          <a:noFill/>
        </p:spPr>
        <p:txBody>
          <a:bodyPr wrap="none" rtlCol="0">
            <a:spAutoFit/>
          </a:bodyPr>
          <a:lstStyle/>
          <a:p>
            <a:r>
              <a:rPr lang="en-US" sz="1800" dirty="0">
                <a:solidFill>
                  <a:srgbClr val="008000"/>
                </a:solidFill>
              </a:rPr>
              <a:t>Strategy #3.  </a:t>
            </a:r>
          </a:p>
          <a:p>
            <a:r>
              <a:rPr lang="en-US" sz="1800" i="1" dirty="0">
                <a:solidFill>
                  <a:srgbClr val="008000"/>
                </a:solidFill>
              </a:rPr>
              <a:t>Design the compound to have a low </a:t>
            </a:r>
            <a:r>
              <a:rPr lang="en-US" sz="1800" i="1" dirty="0" err="1">
                <a:solidFill>
                  <a:srgbClr val="008000"/>
                </a:solidFill>
              </a:rPr>
              <a:t>logP</a:t>
            </a:r>
            <a:r>
              <a:rPr lang="en-US" sz="1800" i="1" dirty="0">
                <a:solidFill>
                  <a:srgbClr val="008000"/>
                </a:solidFill>
              </a:rPr>
              <a:t>.</a:t>
            </a:r>
          </a:p>
        </p:txBody>
      </p:sp>
    </p:spTree>
    <p:extLst>
      <p:ext uri="{BB962C8B-B14F-4D97-AF65-F5344CB8AC3E}">
        <p14:creationId xmlns:p14="http://schemas.microsoft.com/office/powerpoint/2010/main" val="33769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1D02EC-82A8-1641-AE76-A1CEBE06FA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611" y="1618015"/>
            <a:ext cx="3340215" cy="3401616"/>
          </a:xfrm>
          <a:prstGeom prst="rect">
            <a:avLst/>
          </a:prstGeom>
        </p:spPr>
      </p:pic>
      <p:sp>
        <p:nvSpPr>
          <p:cNvPr id="14" name="TextBox 13">
            <a:extLst>
              <a:ext uri="{FF2B5EF4-FFF2-40B4-BE49-F238E27FC236}">
                <a16:creationId xmlns:a16="http://schemas.microsoft.com/office/drawing/2014/main" id="{A003FC5F-996B-3D4A-9949-1DE997A23D23}"/>
              </a:ext>
            </a:extLst>
          </p:cNvPr>
          <p:cNvSpPr txBox="1"/>
          <p:nvPr/>
        </p:nvSpPr>
        <p:spPr>
          <a:xfrm>
            <a:off x="601603" y="5002391"/>
            <a:ext cx="3569231" cy="276999"/>
          </a:xfrm>
          <a:prstGeom prst="rect">
            <a:avLst/>
          </a:prstGeom>
          <a:noFill/>
        </p:spPr>
        <p:txBody>
          <a:bodyPr wrap="none" rtlCol="0">
            <a:spAutoFit/>
          </a:bodyPr>
          <a:lstStyle/>
          <a:p>
            <a:r>
              <a:rPr lang="en-US" sz="1200" dirty="0"/>
              <a:t>von der </a:t>
            </a:r>
            <a:r>
              <a:rPr lang="en-US" sz="1200" dirty="0" err="1"/>
              <a:t>Ohe</a:t>
            </a:r>
            <a:r>
              <a:rPr lang="en-US" sz="1200" dirty="0"/>
              <a:t>,</a:t>
            </a:r>
            <a:r>
              <a:rPr lang="en-US" sz="1200" i="1" dirty="0"/>
              <a:t> Chem. Res. </a:t>
            </a:r>
            <a:r>
              <a:rPr lang="en-US" sz="1200" i="1" dirty="0" err="1"/>
              <a:t>Toxicol</a:t>
            </a:r>
            <a:r>
              <a:rPr lang="en-US" sz="1200" i="1" dirty="0"/>
              <a:t>.</a:t>
            </a:r>
            <a:r>
              <a:rPr lang="en-US" sz="1200" dirty="0"/>
              <a:t> (2005) 18, 536.</a:t>
            </a:r>
          </a:p>
        </p:txBody>
      </p:sp>
      <p:pic>
        <p:nvPicPr>
          <p:cNvPr id="16" name="Picture 15">
            <a:extLst>
              <a:ext uri="{FF2B5EF4-FFF2-40B4-BE49-F238E27FC236}">
                <a16:creationId xmlns:a16="http://schemas.microsoft.com/office/drawing/2014/main" id="{1DCDB3C1-425A-9C49-9DA0-A1E8B7FB2E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673611" y="1690023"/>
            <a:ext cx="3340215" cy="2705100"/>
          </a:xfrm>
          <a:prstGeom prst="rect">
            <a:avLst/>
          </a:prstGeom>
        </p:spPr>
      </p:pic>
      <p:sp>
        <p:nvSpPr>
          <p:cNvPr id="17" name="Rectangle 16">
            <a:extLst>
              <a:ext uri="{FF2B5EF4-FFF2-40B4-BE49-F238E27FC236}">
                <a16:creationId xmlns:a16="http://schemas.microsoft.com/office/drawing/2014/main" id="{4A08979C-7959-8242-87F8-AD8E1A158527}"/>
              </a:ext>
            </a:extLst>
          </p:cNvPr>
          <p:cNvSpPr/>
          <p:nvPr/>
        </p:nvSpPr>
        <p:spPr bwMode="auto">
          <a:xfrm>
            <a:off x="601603" y="1618015"/>
            <a:ext cx="576064" cy="28803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pitchFamily="-112" charset="0"/>
            </a:endParaRPr>
          </a:p>
        </p:txBody>
      </p:sp>
      <p:sp>
        <p:nvSpPr>
          <p:cNvPr id="18" name="TextBox 17">
            <a:extLst>
              <a:ext uri="{FF2B5EF4-FFF2-40B4-BE49-F238E27FC236}">
                <a16:creationId xmlns:a16="http://schemas.microsoft.com/office/drawing/2014/main" id="{7A65422D-5569-7447-99EA-91BA3343E5A8}"/>
              </a:ext>
            </a:extLst>
          </p:cNvPr>
          <p:cNvSpPr txBox="1"/>
          <p:nvPr/>
        </p:nvSpPr>
        <p:spPr>
          <a:xfrm>
            <a:off x="923945" y="4282311"/>
            <a:ext cx="255198" cy="261610"/>
          </a:xfrm>
          <a:prstGeom prst="rect">
            <a:avLst/>
          </a:prstGeom>
          <a:noFill/>
        </p:spPr>
        <p:txBody>
          <a:bodyPr wrap="none" rtlCol="0">
            <a:spAutoFit/>
          </a:bodyPr>
          <a:lstStyle/>
          <a:p>
            <a:r>
              <a:rPr lang="en-US" sz="1100" b="1">
                <a:latin typeface="Times New Roman"/>
                <a:cs typeface="Times New Roman"/>
              </a:rPr>
              <a:t>0</a:t>
            </a:r>
          </a:p>
        </p:txBody>
      </p:sp>
      <p:sp>
        <p:nvSpPr>
          <p:cNvPr id="19" name="TextBox 18">
            <a:extLst>
              <a:ext uri="{FF2B5EF4-FFF2-40B4-BE49-F238E27FC236}">
                <a16:creationId xmlns:a16="http://schemas.microsoft.com/office/drawing/2014/main" id="{E12D57E6-E36C-9546-8D3C-C84B622CEA89}"/>
              </a:ext>
            </a:extLst>
          </p:cNvPr>
          <p:cNvSpPr txBox="1"/>
          <p:nvPr/>
        </p:nvSpPr>
        <p:spPr>
          <a:xfrm>
            <a:off x="923945" y="3706247"/>
            <a:ext cx="255198" cy="261610"/>
          </a:xfrm>
          <a:prstGeom prst="rect">
            <a:avLst/>
          </a:prstGeom>
          <a:noFill/>
        </p:spPr>
        <p:txBody>
          <a:bodyPr wrap="none" rtlCol="0">
            <a:spAutoFit/>
          </a:bodyPr>
          <a:lstStyle/>
          <a:p>
            <a:r>
              <a:rPr lang="en-US" sz="1100" b="1">
                <a:latin typeface="Times New Roman"/>
                <a:cs typeface="Times New Roman"/>
              </a:rPr>
              <a:t>2</a:t>
            </a:r>
          </a:p>
        </p:txBody>
      </p:sp>
      <p:sp>
        <p:nvSpPr>
          <p:cNvPr id="20" name="TextBox 19">
            <a:extLst>
              <a:ext uri="{FF2B5EF4-FFF2-40B4-BE49-F238E27FC236}">
                <a16:creationId xmlns:a16="http://schemas.microsoft.com/office/drawing/2014/main" id="{D844E4E0-8C95-E647-91E9-5E1C9A12A591}"/>
              </a:ext>
            </a:extLst>
          </p:cNvPr>
          <p:cNvSpPr txBox="1"/>
          <p:nvPr/>
        </p:nvSpPr>
        <p:spPr>
          <a:xfrm>
            <a:off x="923945" y="3202191"/>
            <a:ext cx="261610" cy="261610"/>
          </a:xfrm>
          <a:prstGeom prst="rect">
            <a:avLst/>
          </a:prstGeom>
          <a:noFill/>
        </p:spPr>
        <p:txBody>
          <a:bodyPr wrap="none" rtlCol="0">
            <a:spAutoFit/>
          </a:bodyPr>
          <a:lstStyle/>
          <a:p>
            <a:r>
              <a:rPr lang="en-US" sz="1100" b="1">
                <a:latin typeface="Times New Roman"/>
                <a:cs typeface="Times New Roman"/>
              </a:rPr>
              <a:t>4</a:t>
            </a:r>
          </a:p>
        </p:txBody>
      </p:sp>
      <p:sp>
        <p:nvSpPr>
          <p:cNvPr id="21" name="TextBox 20">
            <a:extLst>
              <a:ext uri="{FF2B5EF4-FFF2-40B4-BE49-F238E27FC236}">
                <a16:creationId xmlns:a16="http://schemas.microsoft.com/office/drawing/2014/main" id="{B9A83C83-CA61-1742-A1A4-C436EEAB9F9B}"/>
              </a:ext>
            </a:extLst>
          </p:cNvPr>
          <p:cNvSpPr txBox="1"/>
          <p:nvPr/>
        </p:nvSpPr>
        <p:spPr>
          <a:xfrm>
            <a:off x="923945" y="2626127"/>
            <a:ext cx="255198" cy="261610"/>
          </a:xfrm>
          <a:prstGeom prst="rect">
            <a:avLst/>
          </a:prstGeom>
          <a:noFill/>
        </p:spPr>
        <p:txBody>
          <a:bodyPr wrap="none" rtlCol="0">
            <a:spAutoFit/>
          </a:bodyPr>
          <a:lstStyle/>
          <a:p>
            <a:r>
              <a:rPr lang="en-US" sz="1100" b="1">
                <a:latin typeface="Times New Roman"/>
                <a:cs typeface="Times New Roman"/>
              </a:rPr>
              <a:t>6</a:t>
            </a:r>
          </a:p>
        </p:txBody>
      </p:sp>
      <p:sp>
        <p:nvSpPr>
          <p:cNvPr id="22" name="TextBox 21">
            <a:extLst>
              <a:ext uri="{FF2B5EF4-FFF2-40B4-BE49-F238E27FC236}">
                <a16:creationId xmlns:a16="http://schemas.microsoft.com/office/drawing/2014/main" id="{F4151449-1470-1643-96DF-8FC9D9201205}"/>
              </a:ext>
            </a:extLst>
          </p:cNvPr>
          <p:cNvSpPr txBox="1"/>
          <p:nvPr/>
        </p:nvSpPr>
        <p:spPr>
          <a:xfrm>
            <a:off x="923945" y="2122071"/>
            <a:ext cx="255198" cy="261610"/>
          </a:xfrm>
          <a:prstGeom prst="rect">
            <a:avLst/>
          </a:prstGeom>
          <a:noFill/>
        </p:spPr>
        <p:txBody>
          <a:bodyPr wrap="none" rtlCol="0">
            <a:spAutoFit/>
          </a:bodyPr>
          <a:lstStyle/>
          <a:p>
            <a:r>
              <a:rPr lang="en-US" sz="1100" b="1">
                <a:latin typeface="Times New Roman"/>
                <a:cs typeface="Times New Roman"/>
              </a:rPr>
              <a:t>8</a:t>
            </a:r>
          </a:p>
        </p:txBody>
      </p:sp>
      <p:sp>
        <p:nvSpPr>
          <p:cNvPr id="23" name="TextBox 22">
            <a:extLst>
              <a:ext uri="{FF2B5EF4-FFF2-40B4-BE49-F238E27FC236}">
                <a16:creationId xmlns:a16="http://schemas.microsoft.com/office/drawing/2014/main" id="{B63097BA-E3AE-4D42-BF6D-FCCCCF6D08CA}"/>
              </a:ext>
            </a:extLst>
          </p:cNvPr>
          <p:cNvSpPr txBox="1"/>
          <p:nvPr/>
        </p:nvSpPr>
        <p:spPr>
          <a:xfrm>
            <a:off x="923945" y="1546007"/>
            <a:ext cx="325730" cy="261610"/>
          </a:xfrm>
          <a:prstGeom prst="rect">
            <a:avLst/>
          </a:prstGeom>
          <a:noFill/>
        </p:spPr>
        <p:txBody>
          <a:bodyPr wrap="none" rtlCol="0">
            <a:spAutoFit/>
          </a:bodyPr>
          <a:lstStyle/>
          <a:p>
            <a:r>
              <a:rPr lang="en-US" sz="1100" b="1">
                <a:latin typeface="Times New Roman"/>
                <a:cs typeface="Times New Roman"/>
              </a:rPr>
              <a:t>10</a:t>
            </a:r>
          </a:p>
        </p:txBody>
      </p:sp>
      <p:sp>
        <p:nvSpPr>
          <p:cNvPr id="24" name="TextBox 23">
            <a:extLst>
              <a:ext uri="{FF2B5EF4-FFF2-40B4-BE49-F238E27FC236}">
                <a16:creationId xmlns:a16="http://schemas.microsoft.com/office/drawing/2014/main" id="{CDE3A60E-87E7-FB45-B164-6DD95CBBE3AE}"/>
              </a:ext>
            </a:extLst>
          </p:cNvPr>
          <p:cNvSpPr txBox="1"/>
          <p:nvPr/>
        </p:nvSpPr>
        <p:spPr>
          <a:xfrm rot="16200000">
            <a:off x="172473" y="2911242"/>
            <a:ext cx="1166038" cy="307777"/>
          </a:xfrm>
          <a:prstGeom prst="rect">
            <a:avLst/>
          </a:prstGeom>
          <a:noFill/>
        </p:spPr>
        <p:txBody>
          <a:bodyPr wrap="none" rtlCol="0">
            <a:spAutoFit/>
          </a:bodyPr>
          <a:lstStyle/>
          <a:p>
            <a:r>
              <a:rPr lang="en-US" b="1">
                <a:latin typeface="Times New Roman"/>
                <a:cs typeface="Times New Roman"/>
              </a:rPr>
              <a:t>Log (1/LC</a:t>
            </a:r>
            <a:r>
              <a:rPr lang="en-US" b="1" baseline="-25000">
                <a:latin typeface="Times New Roman"/>
                <a:cs typeface="Times New Roman"/>
              </a:rPr>
              <a:t>50</a:t>
            </a:r>
            <a:r>
              <a:rPr lang="en-US" b="1">
                <a:latin typeface="Times New Roman"/>
                <a:cs typeface="Times New Roman"/>
              </a:rPr>
              <a:t>)</a:t>
            </a:r>
            <a:r>
              <a:rPr lang="en-US"/>
              <a:t> </a:t>
            </a:r>
          </a:p>
        </p:txBody>
      </p:sp>
      <p:pic>
        <p:nvPicPr>
          <p:cNvPr id="25" name="Picture 24">
            <a:extLst>
              <a:ext uri="{FF2B5EF4-FFF2-40B4-BE49-F238E27FC236}">
                <a16:creationId xmlns:a16="http://schemas.microsoft.com/office/drawing/2014/main" id="{0A193B3F-CDCC-3742-9C7D-61C24C96EC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5859" y="3202191"/>
            <a:ext cx="964952" cy="1035130"/>
          </a:xfrm>
          <a:prstGeom prst="rect">
            <a:avLst/>
          </a:prstGeom>
        </p:spPr>
      </p:pic>
      <p:grpSp>
        <p:nvGrpSpPr>
          <p:cNvPr id="2" name="Group 1">
            <a:extLst>
              <a:ext uri="{FF2B5EF4-FFF2-40B4-BE49-F238E27FC236}">
                <a16:creationId xmlns:a16="http://schemas.microsoft.com/office/drawing/2014/main" id="{163621F2-AF3D-9740-9ECA-6E6A047F6AC4}"/>
              </a:ext>
            </a:extLst>
          </p:cNvPr>
          <p:cNvGrpSpPr/>
          <p:nvPr/>
        </p:nvGrpSpPr>
        <p:grpSpPr>
          <a:xfrm>
            <a:off x="5020523" y="1828800"/>
            <a:ext cx="6331611" cy="4649153"/>
            <a:chOff x="5020523" y="1828800"/>
            <a:chExt cx="6331611" cy="4649153"/>
          </a:xfrm>
        </p:grpSpPr>
        <p:pic>
          <p:nvPicPr>
            <p:cNvPr id="6" name="Picture 5">
              <a:extLst>
                <a:ext uri="{FF2B5EF4-FFF2-40B4-BE49-F238E27FC236}">
                  <a16:creationId xmlns:a16="http://schemas.microsoft.com/office/drawing/2014/main" id="{F17D5F34-60D0-9E4D-B1C4-034EEDFBDD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0683" y="3334885"/>
              <a:ext cx="2159177" cy="1007616"/>
            </a:xfrm>
            <a:prstGeom prst="rect">
              <a:avLst/>
            </a:prstGeom>
          </p:spPr>
        </p:pic>
        <p:sp>
          <p:nvSpPr>
            <p:cNvPr id="7" name="TextBox 6">
              <a:extLst>
                <a:ext uri="{FF2B5EF4-FFF2-40B4-BE49-F238E27FC236}">
                  <a16:creationId xmlns:a16="http://schemas.microsoft.com/office/drawing/2014/main" id="{442E226C-F3AD-D84F-BF75-CCD6277EC292}"/>
                </a:ext>
              </a:extLst>
            </p:cNvPr>
            <p:cNvSpPr txBox="1"/>
            <p:nvPr/>
          </p:nvSpPr>
          <p:spPr>
            <a:xfrm>
              <a:off x="5020523" y="1966733"/>
              <a:ext cx="1874423" cy="307777"/>
            </a:xfrm>
            <a:prstGeom prst="rect">
              <a:avLst/>
            </a:prstGeom>
            <a:noFill/>
          </p:spPr>
          <p:txBody>
            <a:bodyPr wrap="none" rtlCol="0">
              <a:spAutoFit/>
            </a:bodyPr>
            <a:lstStyle/>
            <a:p>
              <a:r>
                <a:rPr lang="en-US" dirty="0"/>
                <a:t>excess toxicity = </a:t>
              </a:r>
              <a:r>
                <a:rPr lang="en-US" dirty="0" err="1"/>
                <a:t>T</a:t>
              </a:r>
              <a:r>
                <a:rPr lang="en-US" baseline="-25000" dirty="0" err="1"/>
                <a:t>e</a:t>
              </a:r>
              <a:r>
                <a:rPr lang="en-US" dirty="0"/>
                <a:t> = </a:t>
              </a:r>
              <a:endParaRPr lang="en-US" baseline="-25000" dirty="0"/>
            </a:p>
          </p:txBody>
        </p:sp>
        <p:sp>
          <p:nvSpPr>
            <p:cNvPr id="8" name="TextBox 7">
              <a:extLst>
                <a:ext uri="{FF2B5EF4-FFF2-40B4-BE49-F238E27FC236}">
                  <a16:creationId xmlns:a16="http://schemas.microsoft.com/office/drawing/2014/main" id="{DEB98E0A-7309-9F43-BC3A-223E8D6F9DEB}"/>
                </a:ext>
              </a:extLst>
            </p:cNvPr>
            <p:cNvSpPr txBox="1"/>
            <p:nvPr/>
          </p:nvSpPr>
          <p:spPr>
            <a:xfrm>
              <a:off x="7066122" y="1828800"/>
              <a:ext cx="553878" cy="307777"/>
            </a:xfrm>
            <a:prstGeom prst="rect">
              <a:avLst/>
            </a:prstGeom>
            <a:noFill/>
          </p:spPr>
          <p:txBody>
            <a:bodyPr wrap="none" rtlCol="0">
              <a:spAutoFit/>
            </a:bodyPr>
            <a:lstStyle/>
            <a:p>
              <a:r>
                <a:rPr lang="en-US" dirty="0" err="1"/>
                <a:t>C</a:t>
              </a:r>
              <a:r>
                <a:rPr lang="en-US" baseline="-25000" dirty="0" err="1"/>
                <a:t>pred</a:t>
              </a:r>
              <a:endParaRPr lang="en-US" baseline="-25000" dirty="0"/>
            </a:p>
          </p:txBody>
        </p:sp>
        <p:sp>
          <p:nvSpPr>
            <p:cNvPr id="9" name="TextBox 8">
              <a:extLst>
                <a:ext uri="{FF2B5EF4-FFF2-40B4-BE49-F238E27FC236}">
                  <a16:creationId xmlns:a16="http://schemas.microsoft.com/office/drawing/2014/main" id="{085D1AE4-D2DB-474B-972B-3FBDCCBDBAFA}"/>
                </a:ext>
              </a:extLst>
            </p:cNvPr>
            <p:cNvSpPr txBox="1"/>
            <p:nvPr/>
          </p:nvSpPr>
          <p:spPr>
            <a:xfrm>
              <a:off x="7066122" y="2110749"/>
              <a:ext cx="507299" cy="307777"/>
            </a:xfrm>
            <a:prstGeom prst="rect">
              <a:avLst/>
            </a:prstGeom>
            <a:noFill/>
          </p:spPr>
          <p:txBody>
            <a:bodyPr wrap="none" rtlCol="0">
              <a:spAutoFit/>
            </a:bodyPr>
            <a:lstStyle/>
            <a:p>
              <a:r>
                <a:rPr lang="en-US" dirty="0"/>
                <a:t>C</a:t>
              </a:r>
              <a:r>
                <a:rPr lang="en-US" baseline="-25000" dirty="0"/>
                <a:t>obs</a:t>
              </a:r>
            </a:p>
          </p:txBody>
        </p:sp>
        <p:cxnSp>
          <p:nvCxnSpPr>
            <p:cNvPr id="10" name="Straight Connector 9">
              <a:extLst>
                <a:ext uri="{FF2B5EF4-FFF2-40B4-BE49-F238E27FC236}">
                  <a16:creationId xmlns:a16="http://schemas.microsoft.com/office/drawing/2014/main" id="{E692ECBF-49E7-1C40-A637-92DC014DFA29}"/>
                </a:ext>
              </a:extLst>
            </p:cNvPr>
            <p:cNvCxnSpPr/>
            <p:nvPr/>
          </p:nvCxnSpPr>
          <p:spPr bwMode="auto">
            <a:xfrm>
              <a:off x="7086600" y="2156929"/>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FF063425-B4EF-7447-ADB1-EE03493264CF}"/>
                </a:ext>
              </a:extLst>
            </p:cNvPr>
            <p:cNvSpPr txBox="1"/>
            <p:nvPr/>
          </p:nvSpPr>
          <p:spPr>
            <a:xfrm>
              <a:off x="5236547" y="5831622"/>
              <a:ext cx="6054296" cy="646331"/>
            </a:xfrm>
            <a:prstGeom prst="rect">
              <a:avLst/>
            </a:prstGeom>
            <a:noFill/>
          </p:spPr>
          <p:txBody>
            <a:bodyPr wrap="square" rtlCol="0">
              <a:spAutoFit/>
            </a:bodyPr>
            <a:lstStyle/>
            <a:p>
              <a:r>
                <a:rPr lang="en-US" sz="1800" dirty="0">
                  <a:solidFill>
                    <a:srgbClr val="008000"/>
                  </a:solidFill>
                </a:rPr>
                <a:t>Strategy #4.  Avoid functional groups that cause specific effects (i.e. </a:t>
              </a:r>
              <a:r>
                <a:rPr lang="en-US" sz="1800" dirty="0" err="1">
                  <a:solidFill>
                    <a:srgbClr val="008000"/>
                  </a:solidFill>
                </a:rPr>
                <a:t>toxicophores</a:t>
              </a:r>
              <a:r>
                <a:rPr lang="en-US" dirty="0">
                  <a:solidFill>
                    <a:srgbClr val="008000"/>
                  </a:solidFill>
                </a:rPr>
                <a:t>).</a:t>
              </a:r>
              <a:endParaRPr lang="en-US" sz="1800" i="1" dirty="0">
                <a:solidFill>
                  <a:srgbClr val="008000"/>
                </a:solidFill>
              </a:endParaRPr>
            </a:p>
          </p:txBody>
        </p:sp>
        <p:pic>
          <p:nvPicPr>
            <p:cNvPr id="13" name="Picture 12">
              <a:extLst>
                <a:ext uri="{FF2B5EF4-FFF2-40B4-BE49-F238E27FC236}">
                  <a16:creationId xmlns:a16="http://schemas.microsoft.com/office/drawing/2014/main" id="{775D3E96-4951-594C-A38E-0CBACD415F4D}"/>
                </a:ext>
              </a:extLst>
            </p:cNvPr>
            <p:cNvPicPr>
              <a:picLocks noChangeAspect="1"/>
            </p:cNvPicPr>
            <p:nvPr/>
          </p:nvPicPr>
          <p:blipFill>
            <a:blip r:embed="rId7"/>
            <a:stretch>
              <a:fillRect/>
            </a:stretch>
          </p:blipFill>
          <p:spPr>
            <a:xfrm>
              <a:off x="5236547" y="3046853"/>
              <a:ext cx="1397000" cy="876300"/>
            </a:xfrm>
            <a:prstGeom prst="rect">
              <a:avLst/>
            </a:prstGeom>
          </p:spPr>
        </p:pic>
        <p:sp>
          <p:nvSpPr>
            <p:cNvPr id="15" name="TextBox 14">
              <a:extLst>
                <a:ext uri="{FF2B5EF4-FFF2-40B4-BE49-F238E27FC236}">
                  <a16:creationId xmlns:a16="http://schemas.microsoft.com/office/drawing/2014/main" id="{F313BE53-ECF9-7A4E-BD63-1C92CF8DEC43}"/>
                </a:ext>
              </a:extLst>
            </p:cNvPr>
            <p:cNvSpPr txBox="1"/>
            <p:nvPr/>
          </p:nvSpPr>
          <p:spPr>
            <a:xfrm>
              <a:off x="5380563" y="4054965"/>
              <a:ext cx="979755" cy="307777"/>
            </a:xfrm>
            <a:prstGeom prst="rect">
              <a:avLst/>
            </a:prstGeom>
            <a:noFill/>
          </p:spPr>
          <p:txBody>
            <a:bodyPr wrap="none" rtlCol="0">
              <a:spAutoFit/>
            </a:bodyPr>
            <a:lstStyle/>
            <a:p>
              <a:r>
                <a:rPr lang="en-US" dirty="0" err="1"/>
                <a:t>T</a:t>
              </a:r>
              <a:r>
                <a:rPr lang="en-US" baseline="-25000" dirty="0" err="1"/>
                <a:t>e</a:t>
              </a:r>
              <a:r>
                <a:rPr lang="en-US" dirty="0"/>
                <a:t> = 1066</a:t>
              </a:r>
            </a:p>
          </p:txBody>
        </p:sp>
        <p:sp>
          <p:nvSpPr>
            <p:cNvPr id="26" name="TextBox 25">
              <a:extLst>
                <a:ext uri="{FF2B5EF4-FFF2-40B4-BE49-F238E27FC236}">
                  <a16:creationId xmlns:a16="http://schemas.microsoft.com/office/drawing/2014/main" id="{494C9689-7C76-9042-9247-69FD66D3FBB3}"/>
                </a:ext>
              </a:extLst>
            </p:cNvPr>
            <p:cNvSpPr txBox="1"/>
            <p:nvPr/>
          </p:nvSpPr>
          <p:spPr>
            <a:xfrm>
              <a:off x="5528104" y="4595491"/>
              <a:ext cx="5824030" cy="923330"/>
            </a:xfrm>
            <a:prstGeom prst="rect">
              <a:avLst/>
            </a:prstGeom>
            <a:noFill/>
          </p:spPr>
          <p:txBody>
            <a:bodyPr wrap="none" rtlCol="0">
              <a:spAutoFit/>
            </a:bodyPr>
            <a:lstStyle/>
            <a:p>
              <a:r>
                <a:rPr lang="en-US" sz="1800" dirty="0"/>
                <a:t>Could be:</a:t>
              </a:r>
            </a:p>
            <a:p>
              <a:r>
                <a:rPr lang="en-US" sz="1800" dirty="0"/>
                <a:t>• increased acute toxicity (lower LD</a:t>
              </a:r>
              <a:r>
                <a:rPr lang="en-US" sz="1800" baseline="-25000" dirty="0"/>
                <a:t>50</a:t>
              </a:r>
              <a:r>
                <a:rPr lang="en-US" sz="1800" dirty="0"/>
                <a:t> or LC</a:t>
              </a:r>
              <a:r>
                <a:rPr lang="en-US" sz="1800" baseline="-25000" dirty="0"/>
                <a:t>50</a:t>
              </a:r>
              <a:r>
                <a:rPr lang="en-US" sz="1800" dirty="0"/>
                <a:t>)</a:t>
              </a:r>
            </a:p>
            <a:p>
              <a:r>
                <a:rPr lang="en-US" sz="1800" dirty="0"/>
                <a:t>• increased chronic toxicity (not evident in LD</a:t>
              </a:r>
              <a:r>
                <a:rPr lang="en-US" sz="1800" baseline="-25000" dirty="0"/>
                <a:t>50</a:t>
              </a:r>
              <a:r>
                <a:rPr lang="en-US" sz="1800" dirty="0"/>
                <a:t> or LC</a:t>
              </a:r>
              <a:r>
                <a:rPr lang="en-US" sz="1800" baseline="-25000" dirty="0"/>
                <a:t>50</a:t>
              </a:r>
              <a:r>
                <a:rPr lang="en-US" sz="1800" dirty="0"/>
                <a:t>)</a:t>
              </a:r>
            </a:p>
          </p:txBody>
        </p:sp>
      </p:grpSp>
    </p:spTree>
    <p:extLst>
      <p:ext uri="{BB962C8B-B14F-4D97-AF65-F5344CB8AC3E}">
        <p14:creationId xmlns:p14="http://schemas.microsoft.com/office/powerpoint/2010/main" val="25908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4D0804B-153E-1F40-B3FC-06A3FCC3ACA8}"/>
              </a:ext>
            </a:extLst>
          </p:cNvPr>
          <p:cNvSpPr txBox="1"/>
          <p:nvPr/>
        </p:nvSpPr>
        <p:spPr>
          <a:xfrm>
            <a:off x="3016810" y="3521315"/>
            <a:ext cx="956082" cy="523220"/>
          </a:xfrm>
          <a:prstGeom prst="rect">
            <a:avLst/>
          </a:prstGeom>
          <a:noFill/>
        </p:spPr>
        <p:txBody>
          <a:bodyPr wrap="none" rtlCol="0">
            <a:spAutoFit/>
          </a:bodyPr>
          <a:lstStyle/>
          <a:p>
            <a:r>
              <a:rPr lang="en-US" dirty="0"/>
              <a:t>C</a:t>
            </a:r>
            <a:r>
              <a:rPr lang="en-US" baseline="-25000" dirty="0"/>
              <a:t>6</a:t>
            </a:r>
            <a:r>
              <a:rPr lang="en-US" dirty="0"/>
              <a:t>F</a:t>
            </a:r>
            <a:r>
              <a:rPr lang="en-US" baseline="-25000" dirty="0"/>
              <a:t>5</a:t>
            </a:r>
            <a:r>
              <a:rPr lang="en-US" dirty="0"/>
              <a:t>CHO</a:t>
            </a:r>
          </a:p>
          <a:p>
            <a:r>
              <a:rPr lang="en-US" dirty="0" err="1"/>
              <a:t>T</a:t>
            </a:r>
            <a:r>
              <a:rPr lang="en-US" baseline="-25000" dirty="0" err="1"/>
              <a:t>e</a:t>
            </a:r>
            <a:r>
              <a:rPr lang="en-US" dirty="0"/>
              <a:t> = 51</a:t>
            </a:r>
          </a:p>
        </p:txBody>
      </p:sp>
      <p:pic>
        <p:nvPicPr>
          <p:cNvPr id="7" name="Picture 6">
            <a:extLst>
              <a:ext uri="{FF2B5EF4-FFF2-40B4-BE49-F238E27FC236}">
                <a16:creationId xmlns:a16="http://schemas.microsoft.com/office/drawing/2014/main" id="{83D71548-2439-1845-BC54-5C0577F7E55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821" b="91418" l="7635" r="93263"/>
                    </a14:imgEffect>
                  </a14:imgLayer>
                </a14:imgProps>
              </a:ext>
              <a:ext uri="{28A0092B-C50C-407E-A947-70E740481C1C}">
                <a14:useLocalDpi xmlns:a14="http://schemas.microsoft.com/office/drawing/2010/main"/>
              </a:ext>
            </a:extLst>
          </a:blip>
          <a:srcRect l="7266" t="10312" r="6859" b="8956"/>
          <a:stretch/>
        </p:blipFill>
        <p:spPr>
          <a:xfrm>
            <a:off x="3232834" y="2894697"/>
            <a:ext cx="1584176" cy="597518"/>
          </a:xfrm>
          <a:prstGeom prst="rect">
            <a:avLst/>
          </a:prstGeom>
        </p:spPr>
      </p:pic>
      <p:sp>
        <p:nvSpPr>
          <p:cNvPr id="8" name="TextBox 7">
            <a:extLst>
              <a:ext uri="{FF2B5EF4-FFF2-40B4-BE49-F238E27FC236}">
                <a16:creationId xmlns:a16="http://schemas.microsoft.com/office/drawing/2014/main" id="{5EA9227A-F6C8-9841-A76F-0184F5E9EF18}"/>
              </a:ext>
            </a:extLst>
          </p:cNvPr>
          <p:cNvSpPr txBox="1"/>
          <p:nvPr/>
        </p:nvSpPr>
        <p:spPr>
          <a:xfrm>
            <a:off x="4024922" y="3521315"/>
            <a:ext cx="915635" cy="523220"/>
          </a:xfrm>
          <a:prstGeom prst="rect">
            <a:avLst/>
          </a:prstGeom>
          <a:noFill/>
        </p:spPr>
        <p:txBody>
          <a:bodyPr wrap="none" rtlCol="0">
            <a:spAutoFit/>
          </a:bodyPr>
          <a:lstStyle/>
          <a:p>
            <a:r>
              <a:rPr lang="en-US" dirty="0"/>
              <a:t>CH</a:t>
            </a:r>
            <a:r>
              <a:rPr lang="en-US" baseline="-25000" dirty="0"/>
              <a:t>3</a:t>
            </a:r>
            <a:r>
              <a:rPr lang="en-US" dirty="0"/>
              <a:t>CHO</a:t>
            </a:r>
          </a:p>
          <a:p>
            <a:r>
              <a:rPr lang="en-US" dirty="0" err="1"/>
              <a:t>T</a:t>
            </a:r>
            <a:r>
              <a:rPr lang="en-US" baseline="-25000" dirty="0" err="1"/>
              <a:t>e</a:t>
            </a:r>
            <a:r>
              <a:rPr lang="en-US" dirty="0"/>
              <a:t> = 131</a:t>
            </a:r>
          </a:p>
        </p:txBody>
      </p:sp>
      <p:sp>
        <p:nvSpPr>
          <p:cNvPr id="9" name="TextBox 8">
            <a:extLst>
              <a:ext uri="{FF2B5EF4-FFF2-40B4-BE49-F238E27FC236}">
                <a16:creationId xmlns:a16="http://schemas.microsoft.com/office/drawing/2014/main" id="{5999BA4B-0EE7-5A45-8D8F-D5B3E250BE87}"/>
              </a:ext>
            </a:extLst>
          </p:cNvPr>
          <p:cNvSpPr txBox="1"/>
          <p:nvPr/>
        </p:nvSpPr>
        <p:spPr>
          <a:xfrm>
            <a:off x="6324600" y="6439361"/>
            <a:ext cx="3438411" cy="276999"/>
          </a:xfrm>
          <a:prstGeom prst="rect">
            <a:avLst/>
          </a:prstGeom>
          <a:noFill/>
        </p:spPr>
        <p:txBody>
          <a:bodyPr wrap="none" rtlCol="0">
            <a:spAutoFit/>
          </a:bodyPr>
          <a:lstStyle/>
          <a:p>
            <a:r>
              <a:rPr lang="en-US" sz="1200" dirty="0" err="1"/>
              <a:t>Lipnick</a:t>
            </a:r>
            <a:r>
              <a:rPr lang="en-US" sz="1200" dirty="0"/>
              <a:t>, </a:t>
            </a:r>
            <a:r>
              <a:rPr lang="en-US" sz="1200" i="1" dirty="0"/>
              <a:t>Sci. Total Environ.</a:t>
            </a:r>
            <a:r>
              <a:rPr lang="en-US" sz="1200" dirty="0"/>
              <a:t> (1991) </a:t>
            </a:r>
            <a:r>
              <a:rPr lang="en-US" sz="1200" i="1" dirty="0"/>
              <a:t>109/110</a:t>
            </a:r>
            <a:r>
              <a:rPr lang="en-US" sz="1200" dirty="0"/>
              <a:t>, 131.</a:t>
            </a:r>
          </a:p>
        </p:txBody>
      </p:sp>
      <p:pic>
        <p:nvPicPr>
          <p:cNvPr id="10" name="Picture 9">
            <a:extLst>
              <a:ext uri="{FF2B5EF4-FFF2-40B4-BE49-F238E27FC236}">
                <a16:creationId xmlns:a16="http://schemas.microsoft.com/office/drawing/2014/main" id="{41CDBE21-78C6-694B-ADA7-3947F1D3FF2F}"/>
              </a:ext>
            </a:extLst>
          </p:cNvPr>
          <p:cNvPicPr>
            <a:picLocks noChangeAspect="1"/>
          </p:cNvPicPr>
          <p:nvPr/>
        </p:nvPicPr>
        <p:blipFill>
          <a:blip r:embed="rId5"/>
          <a:stretch>
            <a:fillRect/>
          </a:stretch>
        </p:blipFill>
        <p:spPr>
          <a:xfrm>
            <a:off x="5249058" y="2822689"/>
            <a:ext cx="1727200" cy="1168400"/>
          </a:xfrm>
          <a:prstGeom prst="rect">
            <a:avLst/>
          </a:prstGeom>
        </p:spPr>
      </p:pic>
      <p:sp>
        <p:nvSpPr>
          <p:cNvPr id="11" name="Rounded Rectangle 10">
            <a:extLst>
              <a:ext uri="{FF2B5EF4-FFF2-40B4-BE49-F238E27FC236}">
                <a16:creationId xmlns:a16="http://schemas.microsoft.com/office/drawing/2014/main" id="{C077D50C-1426-0D4F-9F91-BBBFC12B798A}"/>
              </a:ext>
            </a:extLst>
          </p:cNvPr>
          <p:cNvSpPr/>
          <p:nvPr/>
        </p:nvSpPr>
        <p:spPr bwMode="auto">
          <a:xfrm>
            <a:off x="640546" y="4622889"/>
            <a:ext cx="8046254" cy="1512168"/>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pitchFamily="-112" charset="0"/>
            </a:endParaRPr>
          </a:p>
        </p:txBody>
      </p:sp>
      <p:sp>
        <p:nvSpPr>
          <p:cNvPr id="12" name="TextBox 11">
            <a:extLst>
              <a:ext uri="{FF2B5EF4-FFF2-40B4-BE49-F238E27FC236}">
                <a16:creationId xmlns:a16="http://schemas.microsoft.com/office/drawing/2014/main" id="{44F90972-5228-1140-B1CA-7EF62C62D333}"/>
              </a:ext>
            </a:extLst>
          </p:cNvPr>
          <p:cNvSpPr txBox="1"/>
          <p:nvPr/>
        </p:nvSpPr>
        <p:spPr>
          <a:xfrm>
            <a:off x="784562" y="5126945"/>
            <a:ext cx="3166380" cy="369332"/>
          </a:xfrm>
          <a:prstGeom prst="rect">
            <a:avLst/>
          </a:prstGeom>
          <a:noFill/>
        </p:spPr>
        <p:txBody>
          <a:bodyPr wrap="none" rtlCol="0">
            <a:spAutoFit/>
          </a:bodyPr>
          <a:lstStyle/>
          <a:p>
            <a:r>
              <a:rPr lang="en-US" i="1" dirty="0"/>
              <a:t>Which has more excess toxicity?</a:t>
            </a:r>
          </a:p>
        </p:txBody>
      </p:sp>
      <p:sp>
        <p:nvSpPr>
          <p:cNvPr id="13" name="TextBox 12">
            <a:extLst>
              <a:ext uri="{FF2B5EF4-FFF2-40B4-BE49-F238E27FC236}">
                <a16:creationId xmlns:a16="http://schemas.microsoft.com/office/drawing/2014/main" id="{7A2D9F4C-2C5E-7642-B732-234BF98952C2}"/>
              </a:ext>
            </a:extLst>
          </p:cNvPr>
          <p:cNvSpPr txBox="1"/>
          <p:nvPr/>
        </p:nvSpPr>
        <p:spPr>
          <a:xfrm>
            <a:off x="5670183" y="5126945"/>
            <a:ext cx="382436" cy="307777"/>
          </a:xfrm>
          <a:prstGeom prst="rect">
            <a:avLst/>
          </a:prstGeom>
          <a:noFill/>
        </p:spPr>
        <p:txBody>
          <a:bodyPr wrap="none" rtlCol="0">
            <a:spAutoFit/>
          </a:bodyPr>
          <a:lstStyle/>
          <a:p>
            <a:r>
              <a:rPr lang="en-US" i="1" dirty="0"/>
              <a:t>or</a:t>
            </a:r>
          </a:p>
        </p:txBody>
      </p:sp>
      <p:pic>
        <p:nvPicPr>
          <p:cNvPr id="14" name="Picture 13">
            <a:extLst>
              <a:ext uri="{FF2B5EF4-FFF2-40B4-BE49-F238E27FC236}">
                <a16:creationId xmlns:a16="http://schemas.microsoft.com/office/drawing/2014/main" id="{3221D8B8-B8C2-4245-B282-5A2363437928}"/>
              </a:ext>
            </a:extLst>
          </p:cNvPr>
          <p:cNvPicPr>
            <a:picLocks noChangeAspect="1"/>
          </p:cNvPicPr>
          <p:nvPr/>
        </p:nvPicPr>
        <p:blipFill>
          <a:blip r:embed="rId6"/>
          <a:stretch>
            <a:fillRect/>
          </a:stretch>
        </p:blipFill>
        <p:spPr>
          <a:xfrm>
            <a:off x="4108403" y="4627712"/>
            <a:ext cx="1583992" cy="1507345"/>
          </a:xfrm>
          <a:prstGeom prst="rect">
            <a:avLst/>
          </a:prstGeom>
        </p:spPr>
      </p:pic>
      <p:pic>
        <p:nvPicPr>
          <p:cNvPr id="15" name="Picture 14">
            <a:extLst>
              <a:ext uri="{FF2B5EF4-FFF2-40B4-BE49-F238E27FC236}">
                <a16:creationId xmlns:a16="http://schemas.microsoft.com/office/drawing/2014/main" id="{383F36A2-C63A-464B-9BC0-80F73F56262E}"/>
              </a:ext>
            </a:extLst>
          </p:cNvPr>
          <p:cNvPicPr>
            <a:picLocks noChangeAspect="1"/>
          </p:cNvPicPr>
          <p:nvPr/>
        </p:nvPicPr>
        <p:blipFill>
          <a:blip r:embed="rId7"/>
          <a:stretch>
            <a:fillRect/>
          </a:stretch>
        </p:blipFill>
        <p:spPr>
          <a:xfrm>
            <a:off x="6052618" y="4910920"/>
            <a:ext cx="1872182" cy="897621"/>
          </a:xfrm>
          <a:prstGeom prst="rect">
            <a:avLst/>
          </a:prstGeom>
        </p:spPr>
      </p:pic>
      <p:pic>
        <p:nvPicPr>
          <p:cNvPr id="16" name="Picture 15">
            <a:extLst>
              <a:ext uri="{FF2B5EF4-FFF2-40B4-BE49-F238E27FC236}">
                <a16:creationId xmlns:a16="http://schemas.microsoft.com/office/drawing/2014/main" id="{B87CFDF6-02AC-FD4C-BE88-90E2078533B9}"/>
              </a:ext>
            </a:extLst>
          </p:cNvPr>
          <p:cNvPicPr>
            <a:picLocks noChangeAspect="1"/>
          </p:cNvPicPr>
          <p:nvPr/>
        </p:nvPicPr>
        <p:blipFill>
          <a:blip r:embed="rId8"/>
          <a:stretch>
            <a:fillRect/>
          </a:stretch>
        </p:blipFill>
        <p:spPr>
          <a:xfrm>
            <a:off x="496530" y="1454537"/>
            <a:ext cx="4725525" cy="720080"/>
          </a:xfrm>
          <a:prstGeom prst="rect">
            <a:avLst/>
          </a:prstGeom>
        </p:spPr>
      </p:pic>
      <p:sp>
        <p:nvSpPr>
          <p:cNvPr id="17" name="TextBox 16">
            <a:extLst>
              <a:ext uri="{FF2B5EF4-FFF2-40B4-BE49-F238E27FC236}">
                <a16:creationId xmlns:a16="http://schemas.microsoft.com/office/drawing/2014/main" id="{AE49A0CE-89C9-A44E-9646-A9DFE4AD87D8}"/>
              </a:ext>
            </a:extLst>
          </p:cNvPr>
          <p:cNvSpPr txBox="1"/>
          <p:nvPr/>
        </p:nvSpPr>
        <p:spPr>
          <a:xfrm>
            <a:off x="5641173" y="1709177"/>
            <a:ext cx="6054296" cy="646331"/>
          </a:xfrm>
          <a:prstGeom prst="rect">
            <a:avLst/>
          </a:prstGeom>
          <a:noFill/>
        </p:spPr>
        <p:txBody>
          <a:bodyPr wrap="square" rtlCol="0">
            <a:spAutoFit/>
          </a:bodyPr>
          <a:lstStyle/>
          <a:p>
            <a:r>
              <a:rPr lang="en-US" sz="1800" dirty="0">
                <a:solidFill>
                  <a:srgbClr val="008000"/>
                </a:solidFill>
              </a:rPr>
              <a:t>Strategy #4a.  Avoid </a:t>
            </a:r>
            <a:r>
              <a:rPr lang="en-US" dirty="0">
                <a:solidFill>
                  <a:srgbClr val="008000"/>
                </a:solidFill>
              </a:rPr>
              <a:t>ketones and aldehydes that are prone to imine formation.</a:t>
            </a:r>
            <a:endParaRPr lang="en-US" sz="1800" i="1" dirty="0">
              <a:solidFill>
                <a:srgbClr val="008000"/>
              </a:solidFill>
            </a:endParaRPr>
          </a:p>
        </p:txBody>
      </p:sp>
    </p:spTree>
    <p:extLst>
      <p:ext uri="{BB962C8B-B14F-4D97-AF65-F5344CB8AC3E}">
        <p14:creationId xmlns:p14="http://schemas.microsoft.com/office/powerpoint/2010/main" val="1934893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0DCC7FD-6843-DC45-A36F-817B05D36ACF}"/>
              </a:ext>
            </a:extLst>
          </p:cNvPr>
          <p:cNvPicPr>
            <a:picLocks noChangeAspect="1"/>
          </p:cNvPicPr>
          <p:nvPr/>
        </p:nvPicPr>
        <p:blipFill>
          <a:blip r:embed="rId3"/>
          <a:stretch>
            <a:fillRect/>
          </a:stretch>
        </p:blipFill>
        <p:spPr>
          <a:xfrm>
            <a:off x="738842" y="1536335"/>
            <a:ext cx="1168400" cy="368300"/>
          </a:xfrm>
          <a:prstGeom prst="rect">
            <a:avLst/>
          </a:prstGeom>
        </p:spPr>
      </p:pic>
      <p:pic>
        <p:nvPicPr>
          <p:cNvPr id="19" name="Picture 18">
            <a:extLst>
              <a:ext uri="{FF2B5EF4-FFF2-40B4-BE49-F238E27FC236}">
                <a16:creationId xmlns:a16="http://schemas.microsoft.com/office/drawing/2014/main" id="{47F78DB4-1583-9D45-9BC6-983F60A72CB4}"/>
              </a:ext>
            </a:extLst>
          </p:cNvPr>
          <p:cNvPicPr>
            <a:picLocks noChangeAspect="1"/>
          </p:cNvPicPr>
          <p:nvPr/>
        </p:nvPicPr>
        <p:blipFill>
          <a:blip r:embed="rId4"/>
          <a:stretch>
            <a:fillRect/>
          </a:stretch>
        </p:blipFill>
        <p:spPr>
          <a:xfrm>
            <a:off x="2179002" y="1536335"/>
            <a:ext cx="1193800" cy="368300"/>
          </a:xfrm>
          <a:prstGeom prst="rect">
            <a:avLst/>
          </a:prstGeom>
        </p:spPr>
      </p:pic>
      <p:sp>
        <p:nvSpPr>
          <p:cNvPr id="20" name="TextBox 19">
            <a:extLst>
              <a:ext uri="{FF2B5EF4-FFF2-40B4-BE49-F238E27FC236}">
                <a16:creationId xmlns:a16="http://schemas.microsoft.com/office/drawing/2014/main" id="{2A617E41-5FA3-524B-A44C-52441C474545}"/>
              </a:ext>
            </a:extLst>
          </p:cNvPr>
          <p:cNvSpPr txBox="1"/>
          <p:nvPr/>
        </p:nvSpPr>
        <p:spPr>
          <a:xfrm>
            <a:off x="906553" y="2005755"/>
            <a:ext cx="765208" cy="307777"/>
          </a:xfrm>
          <a:prstGeom prst="rect">
            <a:avLst/>
          </a:prstGeom>
          <a:noFill/>
        </p:spPr>
        <p:txBody>
          <a:bodyPr wrap="none" rtlCol="0">
            <a:spAutoFit/>
          </a:bodyPr>
          <a:lstStyle/>
          <a:p>
            <a:r>
              <a:rPr lang="en-US" dirty="0" err="1"/>
              <a:t>T</a:t>
            </a:r>
            <a:r>
              <a:rPr lang="en-US" baseline="-25000" dirty="0" err="1"/>
              <a:t>e</a:t>
            </a:r>
            <a:r>
              <a:rPr lang="en-US" dirty="0"/>
              <a:t> = 35</a:t>
            </a:r>
          </a:p>
        </p:txBody>
      </p:sp>
      <p:sp>
        <p:nvSpPr>
          <p:cNvPr id="21" name="TextBox 20">
            <a:extLst>
              <a:ext uri="{FF2B5EF4-FFF2-40B4-BE49-F238E27FC236}">
                <a16:creationId xmlns:a16="http://schemas.microsoft.com/office/drawing/2014/main" id="{49E00B1F-B404-7B46-8B99-E7482517A4ED}"/>
              </a:ext>
            </a:extLst>
          </p:cNvPr>
          <p:cNvSpPr txBox="1"/>
          <p:nvPr/>
        </p:nvSpPr>
        <p:spPr>
          <a:xfrm>
            <a:off x="2323018" y="2040391"/>
            <a:ext cx="969904" cy="307777"/>
          </a:xfrm>
          <a:prstGeom prst="rect">
            <a:avLst/>
          </a:prstGeom>
          <a:noFill/>
        </p:spPr>
        <p:txBody>
          <a:bodyPr wrap="none" rtlCol="0">
            <a:spAutoFit/>
          </a:bodyPr>
          <a:lstStyle/>
          <a:p>
            <a:r>
              <a:rPr lang="en-US" dirty="0" err="1"/>
              <a:t>T</a:t>
            </a:r>
            <a:r>
              <a:rPr lang="en-US" baseline="-25000" dirty="0" err="1"/>
              <a:t>e</a:t>
            </a:r>
            <a:r>
              <a:rPr lang="en-US" dirty="0"/>
              <a:t> = &gt;490</a:t>
            </a:r>
          </a:p>
        </p:txBody>
      </p:sp>
      <p:sp>
        <p:nvSpPr>
          <p:cNvPr id="22" name="TextBox 21">
            <a:extLst>
              <a:ext uri="{FF2B5EF4-FFF2-40B4-BE49-F238E27FC236}">
                <a16:creationId xmlns:a16="http://schemas.microsoft.com/office/drawing/2014/main" id="{66680F8B-9A88-9B44-A029-B8F066A35C48}"/>
              </a:ext>
            </a:extLst>
          </p:cNvPr>
          <p:cNvSpPr txBox="1"/>
          <p:nvPr/>
        </p:nvSpPr>
        <p:spPr>
          <a:xfrm>
            <a:off x="3835186" y="1988128"/>
            <a:ext cx="969904" cy="307777"/>
          </a:xfrm>
          <a:prstGeom prst="rect">
            <a:avLst/>
          </a:prstGeom>
          <a:noFill/>
        </p:spPr>
        <p:txBody>
          <a:bodyPr wrap="none" rtlCol="0">
            <a:spAutoFit/>
          </a:bodyPr>
          <a:lstStyle/>
          <a:p>
            <a:r>
              <a:rPr lang="en-US" dirty="0" err="1"/>
              <a:t>T</a:t>
            </a:r>
            <a:r>
              <a:rPr lang="en-US" baseline="-25000" dirty="0" err="1"/>
              <a:t>e</a:t>
            </a:r>
            <a:r>
              <a:rPr lang="en-US" dirty="0"/>
              <a:t> = &gt;490</a:t>
            </a:r>
          </a:p>
        </p:txBody>
      </p:sp>
      <p:pic>
        <p:nvPicPr>
          <p:cNvPr id="23" name="Picture 22">
            <a:extLst>
              <a:ext uri="{FF2B5EF4-FFF2-40B4-BE49-F238E27FC236}">
                <a16:creationId xmlns:a16="http://schemas.microsoft.com/office/drawing/2014/main" id="{7B998434-428B-6246-988E-943D7E7771C4}"/>
              </a:ext>
            </a:extLst>
          </p:cNvPr>
          <p:cNvPicPr>
            <a:picLocks noChangeAspect="1"/>
          </p:cNvPicPr>
          <p:nvPr/>
        </p:nvPicPr>
        <p:blipFill>
          <a:blip r:embed="rId5"/>
          <a:stretch>
            <a:fillRect/>
          </a:stretch>
        </p:blipFill>
        <p:spPr>
          <a:xfrm>
            <a:off x="3763178" y="1484072"/>
            <a:ext cx="1193800" cy="495300"/>
          </a:xfrm>
          <a:prstGeom prst="rect">
            <a:avLst/>
          </a:prstGeom>
        </p:spPr>
      </p:pic>
      <p:pic>
        <p:nvPicPr>
          <p:cNvPr id="24" name="Picture 23">
            <a:extLst>
              <a:ext uri="{FF2B5EF4-FFF2-40B4-BE49-F238E27FC236}">
                <a16:creationId xmlns:a16="http://schemas.microsoft.com/office/drawing/2014/main" id="{CA45621B-6AF7-C048-8BD5-A3094E3EF044}"/>
              </a:ext>
            </a:extLst>
          </p:cNvPr>
          <p:cNvPicPr>
            <a:picLocks noChangeAspect="1"/>
          </p:cNvPicPr>
          <p:nvPr/>
        </p:nvPicPr>
        <p:blipFill>
          <a:blip r:embed="rId6"/>
          <a:stretch>
            <a:fillRect/>
          </a:stretch>
        </p:blipFill>
        <p:spPr>
          <a:xfrm>
            <a:off x="5131330" y="1196040"/>
            <a:ext cx="1498600" cy="787400"/>
          </a:xfrm>
          <a:prstGeom prst="rect">
            <a:avLst/>
          </a:prstGeom>
        </p:spPr>
      </p:pic>
      <p:sp>
        <p:nvSpPr>
          <p:cNvPr id="25" name="TextBox 24">
            <a:extLst>
              <a:ext uri="{FF2B5EF4-FFF2-40B4-BE49-F238E27FC236}">
                <a16:creationId xmlns:a16="http://schemas.microsoft.com/office/drawing/2014/main" id="{5AC35D43-4F01-9946-A6E3-5BA6AE1C4113}"/>
              </a:ext>
            </a:extLst>
          </p:cNvPr>
          <p:cNvSpPr txBox="1"/>
          <p:nvPr/>
        </p:nvSpPr>
        <p:spPr>
          <a:xfrm>
            <a:off x="5491370" y="2132144"/>
            <a:ext cx="964907" cy="307777"/>
          </a:xfrm>
          <a:prstGeom prst="rect">
            <a:avLst/>
          </a:prstGeom>
          <a:noFill/>
        </p:spPr>
        <p:txBody>
          <a:bodyPr wrap="none" rtlCol="0">
            <a:spAutoFit/>
          </a:bodyPr>
          <a:lstStyle/>
          <a:p>
            <a:r>
              <a:rPr lang="en-US" dirty="0" err="1"/>
              <a:t>T</a:t>
            </a:r>
            <a:r>
              <a:rPr lang="en-US" baseline="-25000" dirty="0" err="1"/>
              <a:t>e</a:t>
            </a:r>
            <a:r>
              <a:rPr lang="en-US" dirty="0"/>
              <a:t> = 1884</a:t>
            </a:r>
          </a:p>
        </p:txBody>
      </p:sp>
      <p:sp>
        <p:nvSpPr>
          <p:cNvPr id="26" name="TextBox 25">
            <a:extLst>
              <a:ext uri="{FF2B5EF4-FFF2-40B4-BE49-F238E27FC236}">
                <a16:creationId xmlns:a16="http://schemas.microsoft.com/office/drawing/2014/main" id="{894C2CED-8604-2C4E-A06B-13A221CFA613}"/>
              </a:ext>
            </a:extLst>
          </p:cNvPr>
          <p:cNvSpPr txBox="1"/>
          <p:nvPr/>
        </p:nvSpPr>
        <p:spPr>
          <a:xfrm>
            <a:off x="5880630" y="6282032"/>
            <a:ext cx="3438411" cy="276999"/>
          </a:xfrm>
          <a:prstGeom prst="rect">
            <a:avLst/>
          </a:prstGeom>
          <a:noFill/>
        </p:spPr>
        <p:txBody>
          <a:bodyPr wrap="none" rtlCol="0">
            <a:spAutoFit/>
          </a:bodyPr>
          <a:lstStyle/>
          <a:p>
            <a:r>
              <a:rPr lang="en-US" sz="1200" dirty="0" err="1"/>
              <a:t>Lipnick</a:t>
            </a:r>
            <a:r>
              <a:rPr lang="en-US" sz="1200" dirty="0"/>
              <a:t>, </a:t>
            </a:r>
            <a:r>
              <a:rPr lang="en-US" sz="1200" i="1" dirty="0"/>
              <a:t>Sci. Total Environ.</a:t>
            </a:r>
            <a:r>
              <a:rPr lang="en-US" sz="1200" dirty="0"/>
              <a:t> (1991) </a:t>
            </a:r>
            <a:r>
              <a:rPr lang="en-US" sz="1200" i="1" dirty="0"/>
              <a:t>109/110</a:t>
            </a:r>
            <a:r>
              <a:rPr lang="en-US" sz="1200" dirty="0"/>
              <a:t>, 131.</a:t>
            </a:r>
          </a:p>
        </p:txBody>
      </p:sp>
      <p:sp>
        <p:nvSpPr>
          <p:cNvPr id="27" name="TextBox 26">
            <a:extLst>
              <a:ext uri="{FF2B5EF4-FFF2-40B4-BE49-F238E27FC236}">
                <a16:creationId xmlns:a16="http://schemas.microsoft.com/office/drawing/2014/main" id="{2F4D8E4A-B20E-9A4A-B7C7-0243E5F90F36}"/>
              </a:ext>
            </a:extLst>
          </p:cNvPr>
          <p:cNvSpPr txBox="1"/>
          <p:nvPr/>
        </p:nvSpPr>
        <p:spPr>
          <a:xfrm>
            <a:off x="450810" y="2904487"/>
            <a:ext cx="490702" cy="307777"/>
          </a:xfrm>
          <a:prstGeom prst="rect">
            <a:avLst/>
          </a:prstGeom>
          <a:noFill/>
        </p:spPr>
        <p:txBody>
          <a:bodyPr wrap="none" rtlCol="0">
            <a:spAutoFit/>
          </a:bodyPr>
          <a:lstStyle/>
          <a:p>
            <a:r>
              <a:rPr lang="en-US" b="1"/>
              <a:t>S</a:t>
            </a:r>
            <a:r>
              <a:rPr lang="en-US" b="1" baseline="-25000"/>
              <a:t>N</a:t>
            </a:r>
            <a:r>
              <a:rPr lang="en-US" b="1"/>
              <a:t>1</a:t>
            </a:r>
          </a:p>
        </p:txBody>
      </p:sp>
      <p:pic>
        <p:nvPicPr>
          <p:cNvPr id="28" name="Picture 27">
            <a:extLst>
              <a:ext uri="{FF2B5EF4-FFF2-40B4-BE49-F238E27FC236}">
                <a16:creationId xmlns:a16="http://schemas.microsoft.com/office/drawing/2014/main" id="{BD336CAF-514D-934E-B7DD-DF9BAC4315A5}"/>
              </a:ext>
            </a:extLst>
          </p:cNvPr>
          <p:cNvPicPr>
            <a:picLocks noChangeAspect="1"/>
          </p:cNvPicPr>
          <p:nvPr/>
        </p:nvPicPr>
        <p:blipFill>
          <a:blip r:embed="rId7"/>
          <a:stretch>
            <a:fillRect/>
          </a:stretch>
        </p:blipFill>
        <p:spPr>
          <a:xfrm>
            <a:off x="666834" y="3264527"/>
            <a:ext cx="8020891" cy="720080"/>
          </a:xfrm>
          <a:prstGeom prst="rect">
            <a:avLst/>
          </a:prstGeom>
        </p:spPr>
      </p:pic>
      <p:sp>
        <p:nvSpPr>
          <p:cNvPr id="29" name="TextBox 28">
            <a:extLst>
              <a:ext uri="{FF2B5EF4-FFF2-40B4-BE49-F238E27FC236}">
                <a16:creationId xmlns:a16="http://schemas.microsoft.com/office/drawing/2014/main" id="{78B4BED5-8566-D24A-9282-7AD372A6E667}"/>
              </a:ext>
            </a:extLst>
          </p:cNvPr>
          <p:cNvSpPr txBox="1"/>
          <p:nvPr/>
        </p:nvSpPr>
        <p:spPr>
          <a:xfrm>
            <a:off x="738842" y="5496775"/>
            <a:ext cx="2908832" cy="307777"/>
          </a:xfrm>
          <a:prstGeom prst="rect">
            <a:avLst/>
          </a:prstGeom>
          <a:noFill/>
        </p:spPr>
        <p:txBody>
          <a:bodyPr wrap="none" rtlCol="0">
            <a:spAutoFit/>
          </a:bodyPr>
          <a:lstStyle/>
          <a:p>
            <a:r>
              <a:rPr lang="en-US"/>
              <a:t>Factors that promote this reaction:</a:t>
            </a:r>
          </a:p>
        </p:txBody>
      </p:sp>
      <p:sp>
        <p:nvSpPr>
          <p:cNvPr id="30" name="TextBox 29">
            <a:extLst>
              <a:ext uri="{FF2B5EF4-FFF2-40B4-BE49-F238E27FC236}">
                <a16:creationId xmlns:a16="http://schemas.microsoft.com/office/drawing/2014/main" id="{01B4D731-829F-B047-BFE6-1BE81D9B2FA1}"/>
              </a:ext>
            </a:extLst>
          </p:cNvPr>
          <p:cNvSpPr txBox="1"/>
          <p:nvPr/>
        </p:nvSpPr>
        <p:spPr>
          <a:xfrm>
            <a:off x="1314906" y="5784807"/>
            <a:ext cx="3820189" cy="738664"/>
          </a:xfrm>
          <a:prstGeom prst="rect">
            <a:avLst/>
          </a:prstGeom>
          <a:noFill/>
        </p:spPr>
        <p:txBody>
          <a:bodyPr wrap="none" rtlCol="0">
            <a:spAutoFit/>
          </a:bodyPr>
          <a:lstStyle/>
          <a:p>
            <a:r>
              <a:rPr lang="en-US"/>
              <a:t>• electron-withdrawing groups or atoms (S</a:t>
            </a:r>
            <a:r>
              <a:rPr lang="en-US" baseline="-25000"/>
              <a:t>N</a:t>
            </a:r>
            <a:r>
              <a:rPr lang="en-US"/>
              <a:t>2)</a:t>
            </a:r>
          </a:p>
          <a:p>
            <a:r>
              <a:rPr lang="en-US"/>
              <a:t>• resonance stabilization of carbocation (S</a:t>
            </a:r>
            <a:r>
              <a:rPr lang="en-US" baseline="-25000"/>
              <a:t>N</a:t>
            </a:r>
            <a:r>
              <a:rPr lang="en-US"/>
              <a:t>1)</a:t>
            </a:r>
          </a:p>
          <a:p>
            <a:r>
              <a:rPr lang="en-US"/>
              <a:t>• good leaving group    I, Br &gt; Cl &gt;&gt; F</a:t>
            </a:r>
          </a:p>
        </p:txBody>
      </p:sp>
      <p:sp>
        <p:nvSpPr>
          <p:cNvPr id="31" name="TextBox 30">
            <a:extLst>
              <a:ext uri="{FF2B5EF4-FFF2-40B4-BE49-F238E27FC236}">
                <a16:creationId xmlns:a16="http://schemas.microsoft.com/office/drawing/2014/main" id="{DE98457D-A5AE-2246-8E2A-A4B74291EBCE}"/>
              </a:ext>
            </a:extLst>
          </p:cNvPr>
          <p:cNvSpPr txBox="1"/>
          <p:nvPr/>
        </p:nvSpPr>
        <p:spPr>
          <a:xfrm>
            <a:off x="522818" y="4128623"/>
            <a:ext cx="490702" cy="307777"/>
          </a:xfrm>
          <a:prstGeom prst="rect">
            <a:avLst/>
          </a:prstGeom>
          <a:noFill/>
        </p:spPr>
        <p:txBody>
          <a:bodyPr wrap="none" rtlCol="0">
            <a:spAutoFit/>
          </a:bodyPr>
          <a:lstStyle/>
          <a:p>
            <a:r>
              <a:rPr lang="en-US" b="1"/>
              <a:t>S</a:t>
            </a:r>
            <a:r>
              <a:rPr lang="en-US" b="1" baseline="-25000"/>
              <a:t>N</a:t>
            </a:r>
            <a:r>
              <a:rPr lang="en-US" b="1"/>
              <a:t>2</a:t>
            </a:r>
          </a:p>
        </p:txBody>
      </p:sp>
      <p:pic>
        <p:nvPicPr>
          <p:cNvPr id="32" name="Picture 31">
            <a:extLst>
              <a:ext uri="{FF2B5EF4-FFF2-40B4-BE49-F238E27FC236}">
                <a16:creationId xmlns:a16="http://schemas.microsoft.com/office/drawing/2014/main" id="{DB2AD16F-0F1F-DB44-9376-4E902596F042}"/>
              </a:ext>
            </a:extLst>
          </p:cNvPr>
          <p:cNvPicPr>
            <a:picLocks noChangeAspect="1"/>
          </p:cNvPicPr>
          <p:nvPr/>
        </p:nvPicPr>
        <p:blipFill>
          <a:blip r:embed="rId8"/>
          <a:stretch>
            <a:fillRect/>
          </a:stretch>
        </p:blipFill>
        <p:spPr>
          <a:xfrm>
            <a:off x="882858" y="4488663"/>
            <a:ext cx="4914546" cy="504056"/>
          </a:xfrm>
          <a:prstGeom prst="rect">
            <a:avLst/>
          </a:prstGeom>
        </p:spPr>
      </p:pic>
      <p:sp>
        <p:nvSpPr>
          <p:cNvPr id="33" name="TextBox 32">
            <a:extLst>
              <a:ext uri="{FF2B5EF4-FFF2-40B4-BE49-F238E27FC236}">
                <a16:creationId xmlns:a16="http://schemas.microsoft.com/office/drawing/2014/main" id="{18271DF5-4BD1-D844-B594-BD3426734184}"/>
              </a:ext>
            </a:extLst>
          </p:cNvPr>
          <p:cNvSpPr txBox="1"/>
          <p:nvPr/>
        </p:nvSpPr>
        <p:spPr>
          <a:xfrm>
            <a:off x="6368093" y="4827142"/>
            <a:ext cx="5342616" cy="369332"/>
          </a:xfrm>
          <a:prstGeom prst="rect">
            <a:avLst/>
          </a:prstGeom>
          <a:noFill/>
        </p:spPr>
        <p:txBody>
          <a:bodyPr wrap="square" rtlCol="0">
            <a:spAutoFit/>
          </a:bodyPr>
          <a:lstStyle/>
          <a:p>
            <a:r>
              <a:rPr lang="en-US" sz="1800" dirty="0">
                <a:solidFill>
                  <a:srgbClr val="008000"/>
                </a:solidFill>
              </a:rPr>
              <a:t>Strategy #4b.  Avoid all</a:t>
            </a:r>
            <a:r>
              <a:rPr lang="en-US" dirty="0">
                <a:solidFill>
                  <a:srgbClr val="008000"/>
                </a:solidFill>
              </a:rPr>
              <a:t>ylic/propargylic/benzylic halides.</a:t>
            </a:r>
            <a:endParaRPr lang="en-US" sz="1800" i="1" dirty="0">
              <a:solidFill>
                <a:srgbClr val="008000"/>
              </a:solidFill>
            </a:endParaRPr>
          </a:p>
        </p:txBody>
      </p:sp>
    </p:spTree>
    <p:extLst>
      <p:ext uri="{BB962C8B-B14F-4D97-AF65-F5344CB8AC3E}">
        <p14:creationId xmlns:p14="http://schemas.microsoft.com/office/powerpoint/2010/main" val="1152718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0FC7A15-D12E-BD42-ACB9-699278F0ADEB}"/>
              </a:ext>
            </a:extLst>
          </p:cNvPr>
          <p:cNvSpPr txBox="1"/>
          <p:nvPr/>
        </p:nvSpPr>
        <p:spPr>
          <a:xfrm>
            <a:off x="625306" y="2052464"/>
            <a:ext cx="1482096" cy="307777"/>
          </a:xfrm>
          <a:prstGeom prst="rect">
            <a:avLst/>
          </a:prstGeom>
          <a:noFill/>
        </p:spPr>
        <p:txBody>
          <a:bodyPr wrap="none" rtlCol="0">
            <a:spAutoFit/>
          </a:bodyPr>
          <a:lstStyle/>
          <a:p>
            <a:r>
              <a:rPr lang="en-US" dirty="0"/>
              <a:t>Michael addition  </a:t>
            </a:r>
          </a:p>
        </p:txBody>
      </p:sp>
      <p:pic>
        <p:nvPicPr>
          <p:cNvPr id="35" name="Picture 34">
            <a:extLst>
              <a:ext uri="{FF2B5EF4-FFF2-40B4-BE49-F238E27FC236}">
                <a16:creationId xmlns:a16="http://schemas.microsoft.com/office/drawing/2014/main" id="{8140E5A3-F2B2-044F-B5BC-5360662C4FEE}"/>
              </a:ext>
            </a:extLst>
          </p:cNvPr>
          <p:cNvPicPr>
            <a:picLocks noChangeAspect="1"/>
          </p:cNvPicPr>
          <p:nvPr/>
        </p:nvPicPr>
        <p:blipFill>
          <a:blip r:embed="rId3"/>
          <a:stretch>
            <a:fillRect/>
          </a:stretch>
        </p:blipFill>
        <p:spPr>
          <a:xfrm>
            <a:off x="2641530" y="1848878"/>
            <a:ext cx="1079500" cy="812800"/>
          </a:xfrm>
          <a:prstGeom prst="rect">
            <a:avLst/>
          </a:prstGeom>
        </p:spPr>
      </p:pic>
      <p:pic>
        <p:nvPicPr>
          <p:cNvPr id="36" name="Picture 35">
            <a:extLst>
              <a:ext uri="{FF2B5EF4-FFF2-40B4-BE49-F238E27FC236}">
                <a16:creationId xmlns:a16="http://schemas.microsoft.com/office/drawing/2014/main" id="{334681A4-3C85-CC47-A027-F7B7D0CC2EB9}"/>
              </a:ext>
            </a:extLst>
          </p:cNvPr>
          <p:cNvPicPr>
            <a:picLocks noChangeAspect="1"/>
          </p:cNvPicPr>
          <p:nvPr/>
        </p:nvPicPr>
        <p:blipFill>
          <a:blip r:embed="rId4"/>
          <a:stretch>
            <a:fillRect/>
          </a:stretch>
        </p:blipFill>
        <p:spPr>
          <a:xfrm>
            <a:off x="4297714" y="1848878"/>
            <a:ext cx="1079500" cy="812800"/>
          </a:xfrm>
          <a:prstGeom prst="rect">
            <a:avLst/>
          </a:prstGeom>
        </p:spPr>
      </p:pic>
      <p:pic>
        <p:nvPicPr>
          <p:cNvPr id="37" name="Picture 36">
            <a:extLst>
              <a:ext uri="{FF2B5EF4-FFF2-40B4-BE49-F238E27FC236}">
                <a16:creationId xmlns:a16="http://schemas.microsoft.com/office/drawing/2014/main" id="{FE7BCD69-2948-2349-820C-B2B8AD857927}"/>
              </a:ext>
            </a:extLst>
          </p:cNvPr>
          <p:cNvPicPr>
            <a:picLocks noChangeAspect="1"/>
          </p:cNvPicPr>
          <p:nvPr/>
        </p:nvPicPr>
        <p:blipFill>
          <a:blip r:embed="rId5"/>
          <a:stretch>
            <a:fillRect/>
          </a:stretch>
        </p:blipFill>
        <p:spPr>
          <a:xfrm>
            <a:off x="5881890" y="1848878"/>
            <a:ext cx="901700" cy="812800"/>
          </a:xfrm>
          <a:prstGeom prst="rect">
            <a:avLst/>
          </a:prstGeom>
        </p:spPr>
      </p:pic>
      <p:sp>
        <p:nvSpPr>
          <p:cNvPr id="38" name="TextBox 37">
            <a:extLst>
              <a:ext uri="{FF2B5EF4-FFF2-40B4-BE49-F238E27FC236}">
                <a16:creationId xmlns:a16="http://schemas.microsoft.com/office/drawing/2014/main" id="{1F6D27AE-D4A6-4440-9785-13332E370043}"/>
              </a:ext>
            </a:extLst>
          </p:cNvPr>
          <p:cNvSpPr txBox="1"/>
          <p:nvPr/>
        </p:nvSpPr>
        <p:spPr>
          <a:xfrm>
            <a:off x="2569522" y="2856990"/>
            <a:ext cx="1219484" cy="307777"/>
          </a:xfrm>
          <a:prstGeom prst="rect">
            <a:avLst/>
          </a:prstGeom>
          <a:noFill/>
        </p:spPr>
        <p:txBody>
          <a:bodyPr wrap="none" rtlCol="0">
            <a:spAutoFit/>
          </a:bodyPr>
          <a:lstStyle/>
          <a:p>
            <a:r>
              <a:rPr lang="en-US" dirty="0" err="1"/>
              <a:t>T</a:t>
            </a:r>
            <a:r>
              <a:rPr lang="en-US" baseline="-25000" dirty="0" err="1"/>
              <a:t>e</a:t>
            </a:r>
            <a:r>
              <a:rPr lang="en-US" dirty="0"/>
              <a:t> = &gt;81,000</a:t>
            </a:r>
          </a:p>
        </p:txBody>
      </p:sp>
      <p:pic>
        <p:nvPicPr>
          <p:cNvPr id="39" name="Picture 38">
            <a:extLst>
              <a:ext uri="{FF2B5EF4-FFF2-40B4-BE49-F238E27FC236}">
                <a16:creationId xmlns:a16="http://schemas.microsoft.com/office/drawing/2014/main" id="{C7E9DB34-B189-DB47-B650-D6B656F8D09E}"/>
              </a:ext>
            </a:extLst>
          </p:cNvPr>
          <p:cNvPicPr>
            <a:picLocks noChangeAspect="1"/>
          </p:cNvPicPr>
          <p:nvPr/>
        </p:nvPicPr>
        <p:blipFill>
          <a:blip r:embed="rId6"/>
          <a:stretch>
            <a:fillRect/>
          </a:stretch>
        </p:blipFill>
        <p:spPr>
          <a:xfrm>
            <a:off x="7106026" y="1332384"/>
            <a:ext cx="1224136" cy="1524606"/>
          </a:xfrm>
          <a:prstGeom prst="rect">
            <a:avLst/>
          </a:prstGeom>
        </p:spPr>
      </p:pic>
      <p:sp>
        <p:nvSpPr>
          <p:cNvPr id="40" name="TextBox 39">
            <a:extLst>
              <a:ext uri="{FF2B5EF4-FFF2-40B4-BE49-F238E27FC236}">
                <a16:creationId xmlns:a16="http://schemas.microsoft.com/office/drawing/2014/main" id="{2DAD29D1-7ED9-8347-8823-83699461F3D5}"/>
              </a:ext>
            </a:extLst>
          </p:cNvPr>
          <p:cNvSpPr txBox="1"/>
          <p:nvPr/>
        </p:nvSpPr>
        <p:spPr>
          <a:xfrm>
            <a:off x="4225706" y="2856990"/>
            <a:ext cx="865057" cy="307777"/>
          </a:xfrm>
          <a:prstGeom prst="rect">
            <a:avLst/>
          </a:prstGeom>
          <a:noFill/>
        </p:spPr>
        <p:txBody>
          <a:bodyPr wrap="none" rtlCol="0">
            <a:spAutoFit/>
          </a:bodyPr>
          <a:lstStyle/>
          <a:p>
            <a:r>
              <a:rPr lang="en-US" dirty="0" err="1"/>
              <a:t>T</a:t>
            </a:r>
            <a:r>
              <a:rPr lang="en-US" baseline="-25000" dirty="0" err="1"/>
              <a:t>e</a:t>
            </a:r>
            <a:r>
              <a:rPr lang="en-US" dirty="0"/>
              <a:t> = 180</a:t>
            </a:r>
          </a:p>
        </p:txBody>
      </p:sp>
      <p:sp>
        <p:nvSpPr>
          <p:cNvPr id="41" name="TextBox 40">
            <a:extLst>
              <a:ext uri="{FF2B5EF4-FFF2-40B4-BE49-F238E27FC236}">
                <a16:creationId xmlns:a16="http://schemas.microsoft.com/office/drawing/2014/main" id="{77826DAD-3246-F945-B74E-782A47152905}"/>
              </a:ext>
            </a:extLst>
          </p:cNvPr>
          <p:cNvSpPr txBox="1"/>
          <p:nvPr/>
        </p:nvSpPr>
        <p:spPr>
          <a:xfrm>
            <a:off x="6025906" y="2928998"/>
            <a:ext cx="765208" cy="307777"/>
          </a:xfrm>
          <a:prstGeom prst="rect">
            <a:avLst/>
          </a:prstGeom>
          <a:noFill/>
        </p:spPr>
        <p:txBody>
          <a:bodyPr wrap="none" rtlCol="0">
            <a:spAutoFit/>
          </a:bodyPr>
          <a:lstStyle/>
          <a:p>
            <a:r>
              <a:rPr lang="en-US" dirty="0" err="1"/>
              <a:t>T</a:t>
            </a:r>
            <a:r>
              <a:rPr lang="en-US" baseline="-25000" dirty="0" err="1"/>
              <a:t>e</a:t>
            </a:r>
            <a:r>
              <a:rPr lang="en-US" dirty="0"/>
              <a:t> = 68</a:t>
            </a:r>
          </a:p>
        </p:txBody>
      </p:sp>
      <p:sp>
        <p:nvSpPr>
          <p:cNvPr id="42" name="TextBox 41">
            <a:extLst>
              <a:ext uri="{FF2B5EF4-FFF2-40B4-BE49-F238E27FC236}">
                <a16:creationId xmlns:a16="http://schemas.microsoft.com/office/drawing/2014/main" id="{6680E828-6417-2342-993F-92DE866E5A2F}"/>
              </a:ext>
            </a:extLst>
          </p:cNvPr>
          <p:cNvSpPr txBox="1"/>
          <p:nvPr/>
        </p:nvSpPr>
        <p:spPr>
          <a:xfrm>
            <a:off x="7178034" y="2928998"/>
            <a:ext cx="1119634" cy="307777"/>
          </a:xfrm>
          <a:prstGeom prst="rect">
            <a:avLst/>
          </a:prstGeom>
          <a:noFill/>
        </p:spPr>
        <p:txBody>
          <a:bodyPr wrap="none" rtlCol="0">
            <a:spAutoFit/>
          </a:bodyPr>
          <a:lstStyle/>
          <a:p>
            <a:r>
              <a:rPr lang="en-US" dirty="0" err="1"/>
              <a:t>T</a:t>
            </a:r>
            <a:r>
              <a:rPr lang="en-US" baseline="-25000" dirty="0" err="1"/>
              <a:t>e</a:t>
            </a:r>
            <a:r>
              <a:rPr lang="en-US" dirty="0"/>
              <a:t> = &gt;3,800</a:t>
            </a:r>
          </a:p>
        </p:txBody>
      </p:sp>
      <p:pic>
        <p:nvPicPr>
          <p:cNvPr id="43" name="Picture 42">
            <a:extLst>
              <a:ext uri="{FF2B5EF4-FFF2-40B4-BE49-F238E27FC236}">
                <a16:creationId xmlns:a16="http://schemas.microsoft.com/office/drawing/2014/main" id="{7A15DE51-A90B-5B48-92D9-1D769A114AF5}"/>
              </a:ext>
            </a:extLst>
          </p:cNvPr>
          <p:cNvPicPr>
            <a:picLocks noChangeAspect="1"/>
          </p:cNvPicPr>
          <p:nvPr/>
        </p:nvPicPr>
        <p:blipFill>
          <a:blip r:embed="rId7"/>
          <a:stretch>
            <a:fillRect/>
          </a:stretch>
        </p:blipFill>
        <p:spPr>
          <a:xfrm>
            <a:off x="481290" y="3276600"/>
            <a:ext cx="8505945" cy="1080120"/>
          </a:xfrm>
          <a:prstGeom prst="rect">
            <a:avLst/>
          </a:prstGeom>
        </p:spPr>
      </p:pic>
      <p:sp>
        <p:nvSpPr>
          <p:cNvPr id="44" name="Rounded Rectangle 43">
            <a:extLst>
              <a:ext uri="{FF2B5EF4-FFF2-40B4-BE49-F238E27FC236}">
                <a16:creationId xmlns:a16="http://schemas.microsoft.com/office/drawing/2014/main" id="{78B5B99D-9EB9-4846-AAE1-D61021B790D3}"/>
              </a:ext>
            </a:extLst>
          </p:cNvPr>
          <p:cNvSpPr/>
          <p:nvPr/>
        </p:nvSpPr>
        <p:spPr bwMode="auto">
          <a:xfrm>
            <a:off x="1066800" y="4605376"/>
            <a:ext cx="5040560" cy="1512168"/>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Helvetica" pitchFamily="-112" charset="0"/>
            </a:endParaRPr>
          </a:p>
        </p:txBody>
      </p:sp>
      <p:sp>
        <p:nvSpPr>
          <p:cNvPr id="45" name="TextBox 44">
            <a:extLst>
              <a:ext uri="{FF2B5EF4-FFF2-40B4-BE49-F238E27FC236}">
                <a16:creationId xmlns:a16="http://schemas.microsoft.com/office/drawing/2014/main" id="{67264ED4-CBF6-624D-8CC0-75233435D1CA}"/>
              </a:ext>
            </a:extLst>
          </p:cNvPr>
          <p:cNvSpPr txBox="1"/>
          <p:nvPr/>
        </p:nvSpPr>
        <p:spPr>
          <a:xfrm>
            <a:off x="3063308" y="6362826"/>
            <a:ext cx="3438411" cy="276999"/>
          </a:xfrm>
          <a:prstGeom prst="rect">
            <a:avLst/>
          </a:prstGeom>
          <a:noFill/>
        </p:spPr>
        <p:txBody>
          <a:bodyPr wrap="none" rtlCol="0">
            <a:spAutoFit/>
          </a:bodyPr>
          <a:lstStyle/>
          <a:p>
            <a:r>
              <a:rPr lang="en-US" sz="1200" dirty="0" err="1"/>
              <a:t>Lipnick</a:t>
            </a:r>
            <a:r>
              <a:rPr lang="en-US" sz="1200" dirty="0"/>
              <a:t>, </a:t>
            </a:r>
            <a:r>
              <a:rPr lang="en-US" sz="1200" i="1" dirty="0"/>
              <a:t>Sci. Total Environ.</a:t>
            </a:r>
            <a:r>
              <a:rPr lang="en-US" sz="1200" dirty="0"/>
              <a:t> (1991) </a:t>
            </a:r>
            <a:r>
              <a:rPr lang="en-US" sz="1200" i="1" dirty="0"/>
              <a:t>109/110</a:t>
            </a:r>
            <a:r>
              <a:rPr lang="en-US" sz="1200" dirty="0"/>
              <a:t>, 131.</a:t>
            </a:r>
          </a:p>
        </p:txBody>
      </p:sp>
      <p:pic>
        <p:nvPicPr>
          <p:cNvPr id="46" name="Picture 45">
            <a:extLst>
              <a:ext uri="{FF2B5EF4-FFF2-40B4-BE49-F238E27FC236}">
                <a16:creationId xmlns:a16="http://schemas.microsoft.com/office/drawing/2014/main" id="{C5405612-4780-E94C-84D3-A3BB08C52F76}"/>
              </a:ext>
            </a:extLst>
          </p:cNvPr>
          <p:cNvPicPr>
            <a:picLocks noChangeAspect="1"/>
          </p:cNvPicPr>
          <p:nvPr/>
        </p:nvPicPr>
        <p:blipFill>
          <a:blip r:embed="rId8"/>
          <a:stretch>
            <a:fillRect/>
          </a:stretch>
        </p:blipFill>
        <p:spPr>
          <a:xfrm>
            <a:off x="2939008" y="4749392"/>
            <a:ext cx="2870200" cy="1143000"/>
          </a:xfrm>
          <a:prstGeom prst="rect">
            <a:avLst/>
          </a:prstGeom>
        </p:spPr>
      </p:pic>
      <p:sp>
        <p:nvSpPr>
          <p:cNvPr id="47" name="TextBox 46">
            <a:extLst>
              <a:ext uri="{FF2B5EF4-FFF2-40B4-BE49-F238E27FC236}">
                <a16:creationId xmlns:a16="http://schemas.microsoft.com/office/drawing/2014/main" id="{5DE1DC5E-73BC-B54C-9060-ADF5582B8581}"/>
              </a:ext>
            </a:extLst>
          </p:cNvPr>
          <p:cNvSpPr txBox="1"/>
          <p:nvPr/>
        </p:nvSpPr>
        <p:spPr>
          <a:xfrm>
            <a:off x="1210816" y="5109432"/>
            <a:ext cx="1450011" cy="307777"/>
          </a:xfrm>
          <a:prstGeom prst="rect">
            <a:avLst/>
          </a:prstGeom>
          <a:noFill/>
        </p:spPr>
        <p:txBody>
          <a:bodyPr wrap="none" rtlCol="0">
            <a:spAutoFit/>
          </a:bodyPr>
          <a:lstStyle/>
          <a:p>
            <a:r>
              <a:rPr lang="en-US" i="1" dirty="0"/>
              <a:t>Which is safer?</a:t>
            </a:r>
          </a:p>
        </p:txBody>
      </p:sp>
      <p:sp>
        <p:nvSpPr>
          <p:cNvPr id="48" name="TextBox 47">
            <a:extLst>
              <a:ext uri="{FF2B5EF4-FFF2-40B4-BE49-F238E27FC236}">
                <a16:creationId xmlns:a16="http://schemas.microsoft.com/office/drawing/2014/main" id="{7B3DEC5E-591C-7B40-89C6-9E1759C99C93}"/>
              </a:ext>
            </a:extLst>
          </p:cNvPr>
          <p:cNvSpPr txBox="1"/>
          <p:nvPr/>
        </p:nvSpPr>
        <p:spPr>
          <a:xfrm>
            <a:off x="2794992" y="5685496"/>
            <a:ext cx="1094884" cy="307777"/>
          </a:xfrm>
          <a:prstGeom prst="rect">
            <a:avLst/>
          </a:prstGeom>
          <a:noFill/>
        </p:spPr>
        <p:txBody>
          <a:bodyPr wrap="none" rtlCol="0">
            <a:spAutoFit/>
          </a:bodyPr>
          <a:lstStyle/>
          <a:p>
            <a:r>
              <a:rPr lang="en-US" dirty="0" err="1"/>
              <a:t>logP</a:t>
            </a:r>
            <a:r>
              <a:rPr lang="en-US" dirty="0"/>
              <a:t> = 0.98</a:t>
            </a:r>
          </a:p>
        </p:txBody>
      </p:sp>
      <p:sp>
        <p:nvSpPr>
          <p:cNvPr id="49" name="TextBox 48">
            <a:extLst>
              <a:ext uri="{FF2B5EF4-FFF2-40B4-BE49-F238E27FC236}">
                <a16:creationId xmlns:a16="http://schemas.microsoft.com/office/drawing/2014/main" id="{FA9B22F6-107C-0E42-A955-42E6345B12C5}"/>
              </a:ext>
            </a:extLst>
          </p:cNvPr>
          <p:cNvSpPr txBox="1"/>
          <p:nvPr/>
        </p:nvSpPr>
        <p:spPr>
          <a:xfrm>
            <a:off x="4565152" y="5685496"/>
            <a:ext cx="534096" cy="307777"/>
          </a:xfrm>
          <a:prstGeom prst="rect">
            <a:avLst/>
          </a:prstGeom>
          <a:noFill/>
        </p:spPr>
        <p:txBody>
          <a:bodyPr wrap="none" rtlCol="0">
            <a:spAutoFit/>
          </a:bodyPr>
          <a:lstStyle/>
          <a:p>
            <a:r>
              <a:rPr lang="en-US" dirty="0"/>
              <a:t>0.99</a:t>
            </a:r>
          </a:p>
        </p:txBody>
      </p:sp>
      <p:sp>
        <p:nvSpPr>
          <p:cNvPr id="50" name="TextBox 49">
            <a:extLst>
              <a:ext uri="{FF2B5EF4-FFF2-40B4-BE49-F238E27FC236}">
                <a16:creationId xmlns:a16="http://schemas.microsoft.com/office/drawing/2014/main" id="{B211E578-D0B2-4A49-9E3A-EC7D82045C35}"/>
              </a:ext>
            </a:extLst>
          </p:cNvPr>
          <p:cNvSpPr txBox="1"/>
          <p:nvPr/>
        </p:nvSpPr>
        <p:spPr>
          <a:xfrm>
            <a:off x="4163144" y="5109432"/>
            <a:ext cx="382436" cy="307777"/>
          </a:xfrm>
          <a:prstGeom prst="rect">
            <a:avLst/>
          </a:prstGeom>
          <a:noFill/>
        </p:spPr>
        <p:txBody>
          <a:bodyPr wrap="none" rtlCol="0">
            <a:spAutoFit/>
          </a:bodyPr>
          <a:lstStyle/>
          <a:p>
            <a:r>
              <a:rPr lang="en-US" i="1" dirty="0"/>
              <a:t>or</a:t>
            </a:r>
          </a:p>
        </p:txBody>
      </p:sp>
      <p:sp>
        <p:nvSpPr>
          <p:cNvPr id="51" name="TextBox 50">
            <a:extLst>
              <a:ext uri="{FF2B5EF4-FFF2-40B4-BE49-F238E27FC236}">
                <a16:creationId xmlns:a16="http://schemas.microsoft.com/office/drawing/2014/main" id="{DCDDA616-B718-A445-A41B-76AD4A2D1814}"/>
              </a:ext>
            </a:extLst>
          </p:cNvPr>
          <p:cNvSpPr txBox="1"/>
          <p:nvPr/>
        </p:nvSpPr>
        <p:spPr>
          <a:xfrm>
            <a:off x="7178034" y="4951560"/>
            <a:ext cx="3918907" cy="369332"/>
          </a:xfrm>
          <a:prstGeom prst="rect">
            <a:avLst/>
          </a:prstGeom>
          <a:noFill/>
        </p:spPr>
        <p:txBody>
          <a:bodyPr wrap="square" rtlCol="0">
            <a:spAutoFit/>
          </a:bodyPr>
          <a:lstStyle/>
          <a:p>
            <a:r>
              <a:rPr lang="en-US" sz="1800" dirty="0">
                <a:solidFill>
                  <a:srgbClr val="008000"/>
                </a:solidFill>
              </a:rPr>
              <a:t>Strategy #4c.  Avoid Michael acceptors</a:t>
            </a:r>
            <a:r>
              <a:rPr lang="en-US" dirty="0">
                <a:solidFill>
                  <a:srgbClr val="008000"/>
                </a:solidFill>
              </a:rPr>
              <a:t>.</a:t>
            </a:r>
            <a:endParaRPr lang="en-US" sz="1800" i="1" dirty="0">
              <a:solidFill>
                <a:srgbClr val="008000"/>
              </a:solidFill>
            </a:endParaRPr>
          </a:p>
        </p:txBody>
      </p:sp>
    </p:spTree>
    <p:extLst>
      <p:ext uri="{BB962C8B-B14F-4D97-AF65-F5344CB8AC3E}">
        <p14:creationId xmlns:p14="http://schemas.microsoft.com/office/powerpoint/2010/main" val="3982320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960FA30-DACB-4B45-BFE6-33FE68C57FEA}"/>
              </a:ext>
            </a:extLst>
          </p:cNvPr>
          <p:cNvPicPr>
            <a:picLocks noChangeAspect="1"/>
          </p:cNvPicPr>
          <p:nvPr/>
        </p:nvPicPr>
        <p:blipFill>
          <a:blip r:embed="rId3"/>
          <a:stretch>
            <a:fillRect/>
          </a:stretch>
        </p:blipFill>
        <p:spPr>
          <a:xfrm>
            <a:off x="442671" y="3139359"/>
            <a:ext cx="2738823" cy="1854930"/>
          </a:xfrm>
          <a:prstGeom prst="rect">
            <a:avLst/>
          </a:prstGeom>
        </p:spPr>
      </p:pic>
      <p:sp>
        <p:nvSpPr>
          <p:cNvPr id="23" name="TextBox 22">
            <a:extLst>
              <a:ext uri="{FF2B5EF4-FFF2-40B4-BE49-F238E27FC236}">
                <a16:creationId xmlns:a16="http://schemas.microsoft.com/office/drawing/2014/main" id="{AA4B04E3-C6A2-254B-97C3-B609D995D6E7}"/>
              </a:ext>
            </a:extLst>
          </p:cNvPr>
          <p:cNvSpPr txBox="1"/>
          <p:nvPr/>
        </p:nvSpPr>
        <p:spPr>
          <a:xfrm>
            <a:off x="1162751" y="4994289"/>
            <a:ext cx="1082874" cy="307777"/>
          </a:xfrm>
          <a:prstGeom prst="rect">
            <a:avLst/>
          </a:prstGeom>
          <a:noFill/>
        </p:spPr>
        <p:txBody>
          <a:bodyPr wrap="none" rtlCol="0">
            <a:spAutoFit/>
          </a:bodyPr>
          <a:lstStyle/>
          <a:p>
            <a:r>
              <a:rPr lang="en-US" dirty="0" err="1"/>
              <a:t>tubocurare</a:t>
            </a:r>
            <a:endParaRPr lang="en-US" dirty="0"/>
          </a:p>
        </p:txBody>
      </p:sp>
      <p:pic>
        <p:nvPicPr>
          <p:cNvPr id="24" name="Picture 23">
            <a:extLst>
              <a:ext uri="{FF2B5EF4-FFF2-40B4-BE49-F238E27FC236}">
                <a16:creationId xmlns:a16="http://schemas.microsoft.com/office/drawing/2014/main" id="{B0611AB9-39A1-7745-BBFA-374E095778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111" y="1295187"/>
            <a:ext cx="1703341" cy="1772816"/>
          </a:xfrm>
          <a:prstGeom prst="rect">
            <a:avLst/>
          </a:prstGeom>
        </p:spPr>
      </p:pic>
      <p:pic>
        <p:nvPicPr>
          <p:cNvPr id="25" name="Picture 24">
            <a:extLst>
              <a:ext uri="{FF2B5EF4-FFF2-40B4-BE49-F238E27FC236}">
                <a16:creationId xmlns:a16="http://schemas.microsoft.com/office/drawing/2014/main" id="{AC1A01C9-BC40-CF48-9672-9949F169F6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1420" y="1295187"/>
            <a:ext cx="1821160" cy="2541946"/>
          </a:xfrm>
          <a:prstGeom prst="rect">
            <a:avLst/>
          </a:prstGeom>
        </p:spPr>
      </p:pic>
      <p:sp>
        <p:nvSpPr>
          <p:cNvPr id="26" name="TextBox 25">
            <a:extLst>
              <a:ext uri="{FF2B5EF4-FFF2-40B4-BE49-F238E27FC236}">
                <a16:creationId xmlns:a16="http://schemas.microsoft.com/office/drawing/2014/main" id="{5708BCC0-6692-514B-85F3-2E2685EC74EF}"/>
              </a:ext>
            </a:extLst>
          </p:cNvPr>
          <p:cNvSpPr txBox="1"/>
          <p:nvPr/>
        </p:nvSpPr>
        <p:spPr>
          <a:xfrm>
            <a:off x="3432048" y="3698631"/>
            <a:ext cx="1629742" cy="307777"/>
          </a:xfrm>
          <a:prstGeom prst="rect">
            <a:avLst/>
          </a:prstGeom>
          <a:noFill/>
        </p:spPr>
        <p:txBody>
          <a:bodyPr wrap="none" rtlCol="0">
            <a:spAutoFit/>
          </a:bodyPr>
          <a:lstStyle/>
          <a:p>
            <a:r>
              <a:rPr lang="en-US" i="1" dirty="0" err="1"/>
              <a:t>Strychnos</a:t>
            </a:r>
            <a:r>
              <a:rPr lang="en-US" i="1" dirty="0"/>
              <a:t> </a:t>
            </a:r>
            <a:r>
              <a:rPr lang="en-US" i="1" dirty="0" err="1"/>
              <a:t>toxifera</a:t>
            </a:r>
            <a:endParaRPr lang="en-US" dirty="0"/>
          </a:p>
        </p:txBody>
      </p:sp>
      <p:grpSp>
        <p:nvGrpSpPr>
          <p:cNvPr id="8" name="Group 7">
            <a:extLst>
              <a:ext uri="{FF2B5EF4-FFF2-40B4-BE49-F238E27FC236}">
                <a16:creationId xmlns:a16="http://schemas.microsoft.com/office/drawing/2014/main" id="{B125478B-1CCD-9145-AE3A-61DD53B57866}"/>
              </a:ext>
            </a:extLst>
          </p:cNvPr>
          <p:cNvGrpSpPr/>
          <p:nvPr/>
        </p:nvGrpSpPr>
        <p:grpSpPr>
          <a:xfrm>
            <a:off x="7406069" y="1625299"/>
            <a:ext cx="4038600" cy="2312377"/>
            <a:chOff x="7406069" y="1625299"/>
            <a:chExt cx="4038600" cy="2312377"/>
          </a:xfrm>
        </p:grpSpPr>
        <p:pic>
          <p:nvPicPr>
            <p:cNvPr id="29" name="Picture 28">
              <a:extLst>
                <a:ext uri="{FF2B5EF4-FFF2-40B4-BE49-F238E27FC236}">
                  <a16:creationId xmlns:a16="http://schemas.microsoft.com/office/drawing/2014/main" id="{E57A0D28-B044-2744-9D98-B020B94B9587}"/>
                </a:ext>
              </a:extLst>
            </p:cNvPr>
            <p:cNvPicPr>
              <a:picLocks noChangeAspect="1"/>
            </p:cNvPicPr>
            <p:nvPr/>
          </p:nvPicPr>
          <p:blipFill>
            <a:blip r:embed="rId6"/>
            <a:stretch>
              <a:fillRect/>
            </a:stretch>
          </p:blipFill>
          <p:spPr>
            <a:xfrm>
              <a:off x="7846120" y="2637286"/>
              <a:ext cx="3403600" cy="863600"/>
            </a:xfrm>
            <a:prstGeom prst="rect">
              <a:avLst/>
            </a:prstGeom>
          </p:spPr>
        </p:pic>
        <p:sp>
          <p:nvSpPr>
            <p:cNvPr id="30" name="TextBox 29">
              <a:extLst>
                <a:ext uri="{FF2B5EF4-FFF2-40B4-BE49-F238E27FC236}">
                  <a16:creationId xmlns:a16="http://schemas.microsoft.com/office/drawing/2014/main" id="{256B6136-E2FB-6A48-B94B-126744357742}"/>
                </a:ext>
              </a:extLst>
            </p:cNvPr>
            <p:cNvSpPr txBox="1"/>
            <p:nvPr/>
          </p:nvSpPr>
          <p:spPr>
            <a:xfrm>
              <a:off x="7406069" y="1625299"/>
              <a:ext cx="4038600" cy="923330"/>
            </a:xfrm>
            <a:prstGeom prst="rect">
              <a:avLst/>
            </a:prstGeom>
            <a:noFill/>
          </p:spPr>
          <p:txBody>
            <a:bodyPr wrap="square" rtlCol="0">
              <a:spAutoFit/>
            </a:bodyPr>
            <a:lstStyle/>
            <a:p>
              <a:r>
                <a:rPr lang="en-US" sz="1800" dirty="0">
                  <a:solidFill>
                    <a:srgbClr val="008000"/>
                  </a:solidFill>
                </a:rPr>
                <a:t>Strategy #4d.  Avoid acetylcholine mimics (cationic </a:t>
              </a:r>
              <a:r>
                <a:rPr lang="en-US" sz="1800" dirty="0" err="1">
                  <a:solidFill>
                    <a:srgbClr val="008000"/>
                  </a:solidFill>
                </a:rPr>
                <a:t>centres</a:t>
              </a:r>
              <a:r>
                <a:rPr lang="en-US" sz="1800" dirty="0">
                  <a:solidFill>
                    <a:srgbClr val="008000"/>
                  </a:solidFill>
                </a:rPr>
                <a:t> with 2 or more small R groups)</a:t>
              </a:r>
              <a:r>
                <a:rPr lang="en-US" dirty="0">
                  <a:solidFill>
                    <a:srgbClr val="008000"/>
                  </a:solidFill>
                </a:rPr>
                <a:t>.</a:t>
              </a:r>
              <a:endParaRPr lang="en-US" sz="1800" i="1" dirty="0">
                <a:solidFill>
                  <a:srgbClr val="008000"/>
                </a:solidFill>
              </a:endParaRPr>
            </a:p>
          </p:txBody>
        </p:sp>
        <p:sp>
          <p:nvSpPr>
            <p:cNvPr id="31" name="TextBox 30">
              <a:extLst>
                <a:ext uri="{FF2B5EF4-FFF2-40B4-BE49-F238E27FC236}">
                  <a16:creationId xmlns:a16="http://schemas.microsoft.com/office/drawing/2014/main" id="{6F0F4C6E-9D96-3046-B286-19CCE68435C1}"/>
                </a:ext>
              </a:extLst>
            </p:cNvPr>
            <p:cNvSpPr txBox="1"/>
            <p:nvPr/>
          </p:nvSpPr>
          <p:spPr>
            <a:xfrm>
              <a:off x="8138816" y="3568344"/>
              <a:ext cx="2818207" cy="369332"/>
            </a:xfrm>
            <a:prstGeom prst="rect">
              <a:avLst/>
            </a:prstGeom>
            <a:noFill/>
          </p:spPr>
          <p:txBody>
            <a:bodyPr wrap="none" rtlCol="0">
              <a:spAutoFit/>
            </a:bodyPr>
            <a:lstStyle/>
            <a:p>
              <a:r>
                <a:rPr lang="en-US" dirty="0"/>
                <a:t>where at least two R = small</a:t>
              </a:r>
              <a:endParaRPr lang="en-US" baseline="-25000" dirty="0"/>
            </a:p>
          </p:txBody>
        </p:sp>
      </p:grpSp>
      <p:grpSp>
        <p:nvGrpSpPr>
          <p:cNvPr id="9" name="Group 8">
            <a:extLst>
              <a:ext uri="{FF2B5EF4-FFF2-40B4-BE49-F238E27FC236}">
                <a16:creationId xmlns:a16="http://schemas.microsoft.com/office/drawing/2014/main" id="{F1AD35C4-58E5-5847-9543-69DC8CFF5E66}"/>
              </a:ext>
            </a:extLst>
          </p:cNvPr>
          <p:cNvGrpSpPr/>
          <p:nvPr/>
        </p:nvGrpSpPr>
        <p:grpSpPr>
          <a:xfrm>
            <a:off x="1371600" y="4006408"/>
            <a:ext cx="5306248" cy="2890203"/>
            <a:chOff x="1371600" y="4006408"/>
            <a:chExt cx="5306248" cy="2890203"/>
          </a:xfrm>
        </p:grpSpPr>
        <p:pic>
          <p:nvPicPr>
            <p:cNvPr id="27" name="Picture 26">
              <a:extLst>
                <a:ext uri="{FF2B5EF4-FFF2-40B4-BE49-F238E27FC236}">
                  <a16:creationId xmlns:a16="http://schemas.microsoft.com/office/drawing/2014/main" id="{CA969BCC-C512-3D4D-92A3-D488E9CA25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1600" y="5527050"/>
              <a:ext cx="1296144" cy="524349"/>
            </a:xfrm>
            <a:prstGeom prst="rect">
              <a:avLst/>
            </a:prstGeom>
          </p:spPr>
        </p:pic>
        <p:sp>
          <p:nvSpPr>
            <p:cNvPr id="28" name="TextBox 27">
              <a:extLst>
                <a:ext uri="{FF2B5EF4-FFF2-40B4-BE49-F238E27FC236}">
                  <a16:creationId xmlns:a16="http://schemas.microsoft.com/office/drawing/2014/main" id="{20F55815-39F4-B94E-A938-297994508758}"/>
                </a:ext>
              </a:extLst>
            </p:cNvPr>
            <p:cNvSpPr txBox="1"/>
            <p:nvPr/>
          </p:nvSpPr>
          <p:spPr>
            <a:xfrm>
              <a:off x="1443608" y="6103114"/>
              <a:ext cx="1222610" cy="307777"/>
            </a:xfrm>
            <a:prstGeom prst="rect">
              <a:avLst/>
            </a:prstGeom>
            <a:noFill/>
          </p:spPr>
          <p:txBody>
            <a:bodyPr wrap="none" rtlCol="0">
              <a:spAutoFit/>
            </a:bodyPr>
            <a:lstStyle/>
            <a:p>
              <a:r>
                <a:rPr lang="en-US" dirty="0" err="1"/>
                <a:t>acetylcholine</a:t>
              </a:r>
              <a:endParaRPr lang="en-US" dirty="0"/>
            </a:p>
          </p:txBody>
        </p:sp>
        <p:pic>
          <p:nvPicPr>
            <p:cNvPr id="2" name="Picture 1">
              <a:extLst>
                <a:ext uri="{FF2B5EF4-FFF2-40B4-BE49-F238E27FC236}">
                  <a16:creationId xmlns:a16="http://schemas.microsoft.com/office/drawing/2014/main" id="{44C0AE03-DA4D-AA4E-97D4-4F9AD4D4057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83848" y="4006408"/>
              <a:ext cx="2794000" cy="2890203"/>
            </a:xfrm>
            <a:prstGeom prst="rect">
              <a:avLst/>
            </a:prstGeom>
          </p:spPr>
        </p:pic>
      </p:grpSp>
      <p:grpSp>
        <p:nvGrpSpPr>
          <p:cNvPr id="6" name="Group 5">
            <a:extLst>
              <a:ext uri="{FF2B5EF4-FFF2-40B4-BE49-F238E27FC236}">
                <a16:creationId xmlns:a16="http://schemas.microsoft.com/office/drawing/2014/main" id="{8E8400B0-EBC8-984A-BFA8-42E10E9C8B77}"/>
              </a:ext>
            </a:extLst>
          </p:cNvPr>
          <p:cNvGrpSpPr/>
          <p:nvPr/>
        </p:nvGrpSpPr>
        <p:grpSpPr>
          <a:xfrm>
            <a:off x="7696200" y="4479434"/>
            <a:ext cx="3962400" cy="1462134"/>
            <a:chOff x="7696200" y="4479434"/>
            <a:chExt cx="3962400" cy="1462134"/>
          </a:xfrm>
        </p:grpSpPr>
        <p:sp>
          <p:nvSpPr>
            <p:cNvPr id="52" name="TextBox 51">
              <a:extLst>
                <a:ext uri="{FF2B5EF4-FFF2-40B4-BE49-F238E27FC236}">
                  <a16:creationId xmlns:a16="http://schemas.microsoft.com/office/drawing/2014/main" id="{34FF5B87-0601-8248-83B1-C11B4EC6AB88}"/>
                </a:ext>
              </a:extLst>
            </p:cNvPr>
            <p:cNvSpPr txBox="1"/>
            <p:nvPr/>
          </p:nvSpPr>
          <p:spPr>
            <a:xfrm>
              <a:off x="7696200" y="4479434"/>
              <a:ext cx="3124200" cy="923330"/>
            </a:xfrm>
            <a:prstGeom prst="rect">
              <a:avLst/>
            </a:prstGeom>
            <a:noFill/>
          </p:spPr>
          <p:txBody>
            <a:bodyPr wrap="square" rtlCol="0">
              <a:spAutoFit/>
            </a:bodyPr>
            <a:lstStyle/>
            <a:p>
              <a:r>
                <a:rPr lang="en-US" i="1" dirty="0"/>
                <a:t>Note: such structures don’t have a lower oral LD</a:t>
              </a:r>
              <a:r>
                <a:rPr lang="en-US" i="1" baseline="-25000" dirty="0"/>
                <a:t>50</a:t>
              </a:r>
              <a:r>
                <a:rPr lang="en-US" i="1" dirty="0"/>
                <a:t>. Why?</a:t>
              </a:r>
            </a:p>
            <a:p>
              <a:endParaRPr lang="en-US" i="1" dirty="0"/>
            </a:p>
          </p:txBody>
        </p:sp>
        <p:sp>
          <p:nvSpPr>
            <p:cNvPr id="3" name="Rectangle 2">
              <a:extLst>
                <a:ext uri="{FF2B5EF4-FFF2-40B4-BE49-F238E27FC236}">
                  <a16:creationId xmlns:a16="http://schemas.microsoft.com/office/drawing/2014/main" id="{13862628-0393-904A-BF2C-0551241B86E6}"/>
                </a:ext>
              </a:extLst>
            </p:cNvPr>
            <p:cNvSpPr/>
            <p:nvPr/>
          </p:nvSpPr>
          <p:spPr>
            <a:xfrm>
              <a:off x="7696200" y="5295237"/>
              <a:ext cx="3962400" cy="646331"/>
            </a:xfrm>
            <a:prstGeom prst="rect">
              <a:avLst/>
            </a:prstGeom>
          </p:spPr>
          <p:txBody>
            <a:bodyPr wrap="square">
              <a:spAutoFit/>
            </a:bodyPr>
            <a:lstStyle/>
            <a:p>
              <a:r>
                <a:rPr lang="en-US" dirty="0"/>
                <a:t>oral mouse LD</a:t>
              </a:r>
              <a:r>
                <a:rPr lang="en-US" baseline="-25000" dirty="0"/>
                <a:t>50</a:t>
              </a:r>
              <a:r>
                <a:rPr lang="en-US" dirty="0"/>
                <a:t> – 150 mg/kg</a:t>
              </a:r>
            </a:p>
            <a:p>
              <a:r>
                <a:rPr lang="en-US" dirty="0"/>
                <a:t>intravenous mouse LD</a:t>
              </a:r>
              <a:r>
                <a:rPr lang="en-US" baseline="-25000" dirty="0"/>
                <a:t>50</a:t>
              </a:r>
              <a:r>
                <a:rPr lang="en-US" dirty="0"/>
                <a:t> – 0.13 mg/kg</a:t>
              </a:r>
            </a:p>
          </p:txBody>
        </p:sp>
      </p:grpSp>
    </p:spTree>
    <p:extLst>
      <p:ext uri="{BB962C8B-B14F-4D97-AF65-F5344CB8AC3E}">
        <p14:creationId xmlns:p14="http://schemas.microsoft.com/office/powerpoint/2010/main" val="20247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90" y="121086"/>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FEAAD910-4A66-4A4E-94CA-946D15CA7C08}"/>
              </a:ext>
            </a:extLst>
          </p:cNvPr>
          <p:cNvPicPr>
            <a:picLocks noChangeAspect="1"/>
          </p:cNvPicPr>
          <p:nvPr/>
        </p:nvPicPr>
        <p:blipFill>
          <a:blip r:embed="rId3"/>
          <a:stretch>
            <a:fillRect/>
          </a:stretch>
        </p:blipFill>
        <p:spPr>
          <a:xfrm>
            <a:off x="1315556" y="1297800"/>
            <a:ext cx="2537143" cy="1598400"/>
          </a:xfrm>
          <a:prstGeom prst="rect">
            <a:avLst/>
          </a:prstGeom>
        </p:spPr>
      </p:pic>
      <p:pic>
        <p:nvPicPr>
          <p:cNvPr id="21" name="Picture 20">
            <a:extLst>
              <a:ext uri="{FF2B5EF4-FFF2-40B4-BE49-F238E27FC236}">
                <a16:creationId xmlns:a16="http://schemas.microsoft.com/office/drawing/2014/main" id="{40979E88-7B90-764A-B337-CC798EC491C1}"/>
              </a:ext>
            </a:extLst>
          </p:cNvPr>
          <p:cNvPicPr>
            <a:picLocks noChangeAspect="1"/>
          </p:cNvPicPr>
          <p:nvPr/>
        </p:nvPicPr>
        <p:blipFill>
          <a:blip r:embed="rId4"/>
          <a:stretch>
            <a:fillRect/>
          </a:stretch>
        </p:blipFill>
        <p:spPr>
          <a:xfrm>
            <a:off x="4191000" y="1600200"/>
            <a:ext cx="2414118" cy="1296000"/>
          </a:xfrm>
          <a:prstGeom prst="rect">
            <a:avLst/>
          </a:prstGeom>
        </p:spPr>
      </p:pic>
      <p:pic>
        <p:nvPicPr>
          <p:cNvPr id="32" name="Picture 31">
            <a:extLst>
              <a:ext uri="{FF2B5EF4-FFF2-40B4-BE49-F238E27FC236}">
                <a16:creationId xmlns:a16="http://schemas.microsoft.com/office/drawing/2014/main" id="{CBE7ADD6-695C-6148-8BD0-37D2BA0A7C5A}"/>
              </a:ext>
            </a:extLst>
          </p:cNvPr>
          <p:cNvPicPr>
            <a:picLocks noChangeAspect="1"/>
          </p:cNvPicPr>
          <p:nvPr/>
        </p:nvPicPr>
        <p:blipFill>
          <a:blip r:embed="rId5"/>
          <a:stretch>
            <a:fillRect/>
          </a:stretch>
        </p:blipFill>
        <p:spPr>
          <a:xfrm>
            <a:off x="6943419" y="1375183"/>
            <a:ext cx="2664000" cy="1522286"/>
          </a:xfrm>
          <a:prstGeom prst="rect">
            <a:avLst/>
          </a:prstGeom>
        </p:spPr>
      </p:pic>
      <p:sp>
        <p:nvSpPr>
          <p:cNvPr id="33" name="TextBox 32">
            <a:extLst>
              <a:ext uri="{FF2B5EF4-FFF2-40B4-BE49-F238E27FC236}">
                <a16:creationId xmlns:a16="http://schemas.microsoft.com/office/drawing/2014/main" id="{995A718A-E71B-5E47-AF95-53AB328F2636}"/>
              </a:ext>
            </a:extLst>
          </p:cNvPr>
          <p:cNvSpPr txBox="1"/>
          <p:nvPr/>
        </p:nvSpPr>
        <p:spPr>
          <a:xfrm>
            <a:off x="2107644" y="3044226"/>
            <a:ext cx="861133" cy="307777"/>
          </a:xfrm>
          <a:prstGeom prst="rect">
            <a:avLst/>
          </a:prstGeom>
          <a:noFill/>
        </p:spPr>
        <p:txBody>
          <a:bodyPr wrap="none" rtlCol="0">
            <a:spAutoFit/>
          </a:bodyPr>
          <a:lstStyle/>
          <a:p>
            <a:r>
              <a:rPr lang="en-US" dirty="0"/>
              <a:t>estradiol</a:t>
            </a:r>
          </a:p>
        </p:txBody>
      </p:sp>
      <p:sp>
        <p:nvSpPr>
          <p:cNvPr id="34" name="TextBox 33">
            <a:extLst>
              <a:ext uri="{FF2B5EF4-FFF2-40B4-BE49-F238E27FC236}">
                <a16:creationId xmlns:a16="http://schemas.microsoft.com/office/drawing/2014/main" id="{EE9F3BF3-5FEF-C54E-B1DA-8CAA9005CE46}"/>
              </a:ext>
            </a:extLst>
          </p:cNvPr>
          <p:cNvSpPr txBox="1"/>
          <p:nvPr/>
        </p:nvSpPr>
        <p:spPr>
          <a:xfrm>
            <a:off x="4748682" y="3044225"/>
            <a:ext cx="1298753" cy="307777"/>
          </a:xfrm>
          <a:prstGeom prst="rect">
            <a:avLst/>
          </a:prstGeom>
          <a:noFill/>
        </p:spPr>
        <p:txBody>
          <a:bodyPr wrap="none" rtlCol="0">
            <a:spAutoFit/>
          </a:bodyPr>
          <a:lstStyle/>
          <a:p>
            <a:r>
              <a:rPr lang="en-US" dirty="0"/>
              <a:t>a nonylphenol</a:t>
            </a:r>
          </a:p>
        </p:txBody>
      </p:sp>
      <p:sp>
        <p:nvSpPr>
          <p:cNvPr id="35" name="TextBox 34">
            <a:extLst>
              <a:ext uri="{FF2B5EF4-FFF2-40B4-BE49-F238E27FC236}">
                <a16:creationId xmlns:a16="http://schemas.microsoft.com/office/drawing/2014/main" id="{20574A3A-E624-8449-A4E5-3F69CD980EB0}"/>
              </a:ext>
            </a:extLst>
          </p:cNvPr>
          <p:cNvSpPr txBox="1"/>
          <p:nvPr/>
        </p:nvSpPr>
        <p:spPr>
          <a:xfrm>
            <a:off x="7626042" y="3044225"/>
            <a:ext cx="1111010" cy="307777"/>
          </a:xfrm>
          <a:prstGeom prst="rect">
            <a:avLst/>
          </a:prstGeom>
          <a:noFill/>
        </p:spPr>
        <p:txBody>
          <a:bodyPr wrap="none" rtlCol="0">
            <a:spAutoFit/>
          </a:bodyPr>
          <a:lstStyle/>
          <a:p>
            <a:r>
              <a:rPr lang="en-US" dirty="0"/>
              <a:t>bisphenol A</a:t>
            </a:r>
          </a:p>
        </p:txBody>
      </p:sp>
      <p:pic>
        <p:nvPicPr>
          <p:cNvPr id="36" name="Picture 35">
            <a:extLst>
              <a:ext uri="{FF2B5EF4-FFF2-40B4-BE49-F238E27FC236}">
                <a16:creationId xmlns:a16="http://schemas.microsoft.com/office/drawing/2014/main" id="{5CE580A1-E9A7-EE47-8B22-0EE1FB1ECC95}"/>
              </a:ext>
            </a:extLst>
          </p:cNvPr>
          <p:cNvPicPr>
            <a:picLocks noChangeAspect="1"/>
          </p:cNvPicPr>
          <p:nvPr/>
        </p:nvPicPr>
        <p:blipFill>
          <a:blip r:embed="rId6"/>
          <a:stretch>
            <a:fillRect/>
          </a:stretch>
        </p:blipFill>
        <p:spPr>
          <a:xfrm>
            <a:off x="7234066" y="3533394"/>
            <a:ext cx="1937674" cy="2580630"/>
          </a:xfrm>
          <a:prstGeom prst="rect">
            <a:avLst/>
          </a:prstGeom>
        </p:spPr>
      </p:pic>
      <p:sp>
        <p:nvSpPr>
          <p:cNvPr id="37" name="TextBox 36">
            <a:extLst>
              <a:ext uri="{FF2B5EF4-FFF2-40B4-BE49-F238E27FC236}">
                <a16:creationId xmlns:a16="http://schemas.microsoft.com/office/drawing/2014/main" id="{C8006D0E-C723-EF48-9F91-484BE76AD2C0}"/>
              </a:ext>
            </a:extLst>
          </p:cNvPr>
          <p:cNvSpPr txBox="1"/>
          <p:nvPr/>
        </p:nvSpPr>
        <p:spPr>
          <a:xfrm>
            <a:off x="1329411" y="4454377"/>
            <a:ext cx="5289562" cy="646331"/>
          </a:xfrm>
          <a:prstGeom prst="rect">
            <a:avLst/>
          </a:prstGeom>
          <a:noFill/>
        </p:spPr>
        <p:txBody>
          <a:bodyPr wrap="square" rtlCol="0">
            <a:spAutoFit/>
          </a:bodyPr>
          <a:lstStyle/>
          <a:p>
            <a:r>
              <a:rPr lang="en-US" sz="1800" dirty="0">
                <a:solidFill>
                  <a:srgbClr val="008000"/>
                </a:solidFill>
              </a:rPr>
              <a:t>Strategy #5.  Avoid functional groups that mimic hormone structures.</a:t>
            </a:r>
            <a:endParaRPr lang="en-US" sz="1800" i="1" dirty="0">
              <a:solidFill>
                <a:srgbClr val="008000"/>
              </a:solidFill>
            </a:endParaRPr>
          </a:p>
        </p:txBody>
      </p:sp>
    </p:spTree>
    <p:extLst>
      <p:ext uri="{BB962C8B-B14F-4D97-AF65-F5344CB8AC3E}">
        <p14:creationId xmlns:p14="http://schemas.microsoft.com/office/powerpoint/2010/main" val="20153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1371600" y="2590800"/>
            <a:ext cx="9677400" cy="3276600"/>
          </a:xfrm>
        </p:spPr>
        <p:txBody>
          <a:bodyPr>
            <a:normAutofit fontScale="92500" lnSpcReduction="10000"/>
          </a:bodyPr>
          <a:lstStyle/>
          <a:p>
            <a:pPr marL="514350" indent="-514350">
              <a:lnSpc>
                <a:spcPct val="124000"/>
              </a:lnSpc>
              <a:spcBef>
                <a:spcPts val="600"/>
              </a:spcBef>
              <a:buFont typeface="+mj-lt"/>
              <a:buAutoNum type="alphaUcPeriod"/>
            </a:pPr>
            <a:r>
              <a:rPr lang="en-US" dirty="0">
                <a:latin typeface="+mn-lt"/>
              </a:rPr>
              <a:t>Elimination of the molecular initiating event that activates pathway</a:t>
            </a:r>
          </a:p>
          <a:p>
            <a:pPr marL="514350" indent="-514350">
              <a:lnSpc>
                <a:spcPct val="124000"/>
              </a:lnSpc>
              <a:spcBef>
                <a:spcPts val="600"/>
              </a:spcBef>
              <a:buFont typeface="+mj-lt"/>
              <a:buAutoNum type="alphaUcPeriod"/>
            </a:pPr>
            <a:r>
              <a:rPr lang="en-US" dirty="0">
                <a:latin typeface="+mn-lt"/>
              </a:rPr>
              <a:t> Changing reactive functional groups</a:t>
            </a:r>
          </a:p>
          <a:p>
            <a:pPr marL="514350" indent="-514350">
              <a:lnSpc>
                <a:spcPct val="124000"/>
              </a:lnSpc>
              <a:spcBef>
                <a:spcPts val="600"/>
              </a:spcBef>
              <a:buFont typeface="+mj-lt"/>
              <a:buAutoNum type="alphaUcPeriod"/>
            </a:pPr>
            <a:r>
              <a:rPr lang="en-US" dirty="0">
                <a:latin typeface="+mn-lt"/>
              </a:rPr>
              <a:t> Reducing or eliminating bioavailability</a:t>
            </a:r>
          </a:p>
          <a:p>
            <a:pPr marL="514350" indent="-514350">
              <a:lnSpc>
                <a:spcPct val="124000"/>
              </a:lnSpc>
              <a:spcBef>
                <a:spcPts val="600"/>
              </a:spcBef>
              <a:buFont typeface="+mj-lt"/>
              <a:buAutoNum type="alphaUcPeriod"/>
            </a:pPr>
            <a:r>
              <a:rPr lang="en-US" dirty="0">
                <a:latin typeface="+mn-lt"/>
              </a:rPr>
              <a:t> Reduction of need for associated hazardous substances</a:t>
            </a:r>
          </a:p>
          <a:p>
            <a:pPr marL="514350" indent="-514350">
              <a:lnSpc>
                <a:spcPct val="124000"/>
              </a:lnSpc>
              <a:spcBef>
                <a:spcPts val="600"/>
              </a:spcBef>
              <a:buFont typeface="+mj-lt"/>
              <a:buAutoNum type="alphaUcPeriod"/>
            </a:pPr>
            <a:r>
              <a:rPr lang="en-US" dirty="0">
                <a:latin typeface="+mn-lt"/>
              </a:rPr>
              <a:t> Design for End-of-Use product life</a:t>
            </a:r>
          </a:p>
        </p:txBody>
      </p:sp>
      <p:sp>
        <p:nvSpPr>
          <p:cNvPr id="4" name="Rectangle 3"/>
          <p:cNvSpPr/>
          <p:nvPr/>
        </p:nvSpPr>
        <p:spPr>
          <a:xfrm>
            <a:off x="481290" y="244390"/>
            <a:ext cx="11229419" cy="707886"/>
          </a:xfrm>
          <a:prstGeom prst="rect">
            <a:avLst/>
          </a:prstGeom>
        </p:spPr>
        <p:txBody>
          <a:bodyPr wrap="square">
            <a:spAutoFit/>
          </a:bodyPr>
          <a:lstStyle/>
          <a:p>
            <a:pPr algn="ctr"/>
            <a:r>
              <a:rPr lang="en-US" sz="4000" b="1" dirty="0"/>
              <a:t>Hazard Minimization Through Molecular Design</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124815-9C4A-C546-9283-49253E91AC8F}"/>
              </a:ext>
            </a:extLst>
          </p:cNvPr>
          <p:cNvSpPr txBox="1"/>
          <p:nvPr/>
        </p:nvSpPr>
        <p:spPr>
          <a:xfrm>
            <a:off x="685800" y="1729859"/>
            <a:ext cx="4942250" cy="461665"/>
          </a:xfrm>
          <a:prstGeom prst="rect">
            <a:avLst/>
          </a:prstGeom>
          <a:noFill/>
        </p:spPr>
        <p:txBody>
          <a:bodyPr wrap="none" rtlCol="0">
            <a:spAutoFit/>
          </a:bodyPr>
          <a:lstStyle/>
          <a:p>
            <a:r>
              <a:rPr lang="en-US" sz="2400" i="1" dirty="0">
                <a:solidFill>
                  <a:srgbClr val="FF0000"/>
                </a:solidFill>
              </a:rPr>
              <a:t>More strategies for minimizing hazard</a:t>
            </a:r>
          </a:p>
        </p:txBody>
      </p:sp>
    </p:spTree>
    <p:extLst>
      <p:ext uri="{BB962C8B-B14F-4D97-AF65-F5344CB8AC3E}">
        <p14:creationId xmlns:p14="http://schemas.microsoft.com/office/powerpoint/2010/main" val="27375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body" idx="1"/>
          </p:nvPr>
        </p:nvSpPr>
        <p:spPr>
          <a:xfrm>
            <a:off x="1219200" y="2209800"/>
            <a:ext cx="10058400" cy="3055935"/>
          </a:xfrm>
        </p:spPr>
        <p:txBody>
          <a:bodyPr>
            <a:normAutofit fontScale="92500" lnSpcReduction="20000"/>
          </a:bodyPr>
          <a:lstStyle/>
          <a:p>
            <a:pPr algn="ctr" eaLnBrk="1" hangingPunct="1">
              <a:lnSpc>
                <a:spcPct val="124000"/>
              </a:lnSpc>
              <a:spcBef>
                <a:spcPts val="600"/>
              </a:spcBef>
              <a:buFontTx/>
              <a:buNone/>
            </a:pPr>
            <a:r>
              <a:rPr lang="en-US" altLang="en-US" sz="3200" dirty="0">
                <a:latin typeface="+mn-lt"/>
              </a:rPr>
              <a:t>The traditional definition of</a:t>
            </a:r>
            <a:r>
              <a:rPr lang="en-US" altLang="en-US" sz="3200" b="1" dirty="0">
                <a:latin typeface="+mn-lt"/>
              </a:rPr>
              <a:t> </a:t>
            </a:r>
            <a:r>
              <a:rPr lang="en-US" altLang="en-US" sz="3200" dirty="0">
                <a:latin typeface="+mn-lt"/>
              </a:rPr>
              <a:t>toxicology is </a:t>
            </a:r>
            <a:r>
              <a:rPr lang="en-US" altLang="en-US" sz="3200" i="1" dirty="0">
                <a:latin typeface="+mn-lt"/>
              </a:rPr>
              <a:t>"the science of poisons."</a:t>
            </a:r>
            <a:r>
              <a:rPr lang="en-US" altLang="en-US" sz="3200" dirty="0">
                <a:latin typeface="+mn-lt"/>
              </a:rPr>
              <a:t>  </a:t>
            </a:r>
          </a:p>
          <a:p>
            <a:pPr algn="ctr" eaLnBrk="1" hangingPunct="1">
              <a:lnSpc>
                <a:spcPct val="124000"/>
              </a:lnSpc>
              <a:spcBef>
                <a:spcPts val="600"/>
              </a:spcBef>
              <a:buFontTx/>
              <a:buNone/>
            </a:pPr>
            <a:endParaRPr lang="en-US" altLang="en-US" sz="1000" dirty="0">
              <a:latin typeface="+mn-lt"/>
            </a:endParaRPr>
          </a:p>
          <a:p>
            <a:pPr algn="ctr" eaLnBrk="1" hangingPunct="1">
              <a:lnSpc>
                <a:spcPct val="124000"/>
              </a:lnSpc>
              <a:spcBef>
                <a:spcPts val="600"/>
              </a:spcBef>
              <a:buFontTx/>
              <a:buNone/>
            </a:pPr>
            <a:r>
              <a:rPr lang="en-US" altLang="en-US" sz="3200" dirty="0">
                <a:latin typeface="+mn-lt"/>
              </a:rPr>
              <a:t>A more descriptive definition of toxicology</a:t>
            </a:r>
            <a:r>
              <a:rPr lang="en-US" altLang="en-US" sz="3200" b="1" dirty="0">
                <a:latin typeface="+mn-lt"/>
              </a:rPr>
              <a:t> </a:t>
            </a:r>
            <a:r>
              <a:rPr lang="en-US" altLang="en-US" sz="3200" dirty="0">
                <a:latin typeface="+mn-lt"/>
              </a:rPr>
              <a:t>is  </a:t>
            </a:r>
          </a:p>
          <a:p>
            <a:pPr algn="ctr" eaLnBrk="1" hangingPunct="1">
              <a:lnSpc>
                <a:spcPct val="124000"/>
              </a:lnSpc>
              <a:spcBef>
                <a:spcPts val="600"/>
              </a:spcBef>
              <a:buFontTx/>
              <a:buNone/>
            </a:pPr>
            <a:r>
              <a:rPr lang="en-US" altLang="en-US" sz="3200" i="1" dirty="0">
                <a:solidFill>
                  <a:srgbClr val="00B0F0"/>
                </a:solidFill>
                <a:latin typeface="+mn-lt"/>
              </a:rPr>
              <a:t>"the study of the adverse effects of chemicals or physical agents on living organisms"</a:t>
            </a:r>
            <a:r>
              <a:rPr lang="en-US" altLang="en-US" sz="3200" dirty="0">
                <a:solidFill>
                  <a:srgbClr val="00B0F0"/>
                </a:solidFill>
                <a:latin typeface="+mn-lt"/>
              </a:rPr>
              <a:t>.</a:t>
            </a:r>
          </a:p>
        </p:txBody>
      </p:sp>
      <p:sp>
        <p:nvSpPr>
          <p:cNvPr id="4" name="Rectangle 3"/>
          <p:cNvSpPr/>
          <p:nvPr/>
        </p:nvSpPr>
        <p:spPr>
          <a:xfrm>
            <a:off x="4031233" y="206514"/>
            <a:ext cx="4129528" cy="707886"/>
          </a:xfrm>
          <a:prstGeom prst="rect">
            <a:avLst/>
          </a:prstGeom>
        </p:spPr>
        <p:txBody>
          <a:bodyPr wrap="none">
            <a:spAutoFit/>
          </a:bodyPr>
          <a:lstStyle/>
          <a:p>
            <a:pPr algn="ctr"/>
            <a:r>
              <a:rPr lang="en-US" sz="4000" b="1" dirty="0"/>
              <a:t>What is Toxicology</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06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1180390" y="2286000"/>
            <a:ext cx="9944810" cy="2667000"/>
          </a:xfrm>
        </p:spPr>
        <p:txBody>
          <a:bodyPr>
            <a:normAutofit/>
          </a:bodyPr>
          <a:lstStyle/>
          <a:p>
            <a:pPr marL="0" indent="0" algn="ctr">
              <a:lnSpc>
                <a:spcPct val="114000"/>
              </a:lnSpc>
              <a:buNone/>
            </a:pPr>
            <a:r>
              <a:rPr lang="en-US" sz="3200" dirty="0">
                <a:latin typeface="+mn-lt"/>
              </a:rPr>
              <a:t>Where the mechanistic pathway of action is known, molecular structures can be designed such that the necessary reactions are either impossible or highly disfavored resulting in significant toxicity reduction.</a:t>
            </a:r>
          </a:p>
        </p:txBody>
      </p:sp>
      <p:sp>
        <p:nvSpPr>
          <p:cNvPr id="4" name="Rectangle 3"/>
          <p:cNvSpPr/>
          <p:nvPr/>
        </p:nvSpPr>
        <p:spPr>
          <a:xfrm>
            <a:off x="382406" y="-76200"/>
            <a:ext cx="11800913" cy="1323439"/>
          </a:xfrm>
          <a:prstGeom prst="rect">
            <a:avLst/>
          </a:prstGeom>
        </p:spPr>
        <p:txBody>
          <a:bodyPr wrap="square">
            <a:spAutoFit/>
          </a:bodyPr>
          <a:lstStyle/>
          <a:p>
            <a:pPr marL="514350" indent="-514350">
              <a:spcBef>
                <a:spcPts val="1600"/>
              </a:spcBef>
              <a:buFont typeface="+mj-lt"/>
              <a:buAutoNum type="alphaUcPeriod"/>
            </a:pPr>
            <a:r>
              <a:rPr lang="en-US" sz="4000" b="1" dirty="0"/>
              <a:t>Elimination of the molecular initiating event that activates pathway</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2192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073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1524000" y="1981200"/>
            <a:ext cx="9144000" cy="3086100"/>
          </a:xfrm>
        </p:spPr>
        <p:txBody>
          <a:bodyPr>
            <a:normAutofit/>
          </a:bodyPr>
          <a:lstStyle/>
          <a:p>
            <a:pPr marL="0" indent="0" algn="ctr">
              <a:lnSpc>
                <a:spcPct val="114000"/>
              </a:lnSpc>
              <a:buNone/>
            </a:pPr>
            <a:r>
              <a:rPr lang="en-US" sz="3200" dirty="0">
                <a:latin typeface="+mn-lt"/>
              </a:rPr>
              <a:t>In the absence of specific mechanistic information, chemists can modify structure such that certain reactive functional groups, e.g. </a:t>
            </a:r>
            <a:r>
              <a:rPr lang="en-US" sz="3200" dirty="0" err="1">
                <a:latin typeface="+mn-lt"/>
              </a:rPr>
              <a:t>cyano</a:t>
            </a:r>
            <a:r>
              <a:rPr lang="en-US" sz="3200" dirty="0">
                <a:latin typeface="+mn-lt"/>
              </a:rPr>
              <a:t>, electrophilic, </a:t>
            </a:r>
            <a:r>
              <a:rPr lang="en-US" sz="3200" dirty="0" err="1">
                <a:latin typeface="+mn-lt"/>
              </a:rPr>
              <a:t>etc</a:t>
            </a:r>
            <a:r>
              <a:rPr lang="en-US" sz="3200" dirty="0">
                <a:latin typeface="+mn-lt"/>
              </a:rPr>
              <a:t>, can be minimized or eliminated from the chemical structure where feasible.</a:t>
            </a:r>
          </a:p>
        </p:txBody>
      </p:sp>
      <p:sp>
        <p:nvSpPr>
          <p:cNvPr id="4" name="Rectangle 3"/>
          <p:cNvSpPr/>
          <p:nvPr/>
        </p:nvSpPr>
        <p:spPr>
          <a:xfrm>
            <a:off x="1788966" y="228600"/>
            <a:ext cx="8614089" cy="707886"/>
          </a:xfrm>
          <a:prstGeom prst="rect">
            <a:avLst/>
          </a:prstGeom>
        </p:spPr>
        <p:txBody>
          <a:bodyPr wrap="none">
            <a:spAutoFit/>
          </a:bodyPr>
          <a:lstStyle/>
          <a:p>
            <a:pPr algn="ctr"/>
            <a:r>
              <a:rPr lang="en-US" sz="4000" b="1" dirty="0"/>
              <a:t>B. Changing Reactive Functional Groups</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742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1132063" y="2209800"/>
            <a:ext cx="9927873" cy="3086100"/>
          </a:xfrm>
        </p:spPr>
        <p:txBody>
          <a:bodyPr>
            <a:noAutofit/>
          </a:bodyPr>
          <a:lstStyle/>
          <a:p>
            <a:pPr marL="0" indent="0" algn="ctr">
              <a:lnSpc>
                <a:spcPct val="114000"/>
              </a:lnSpc>
              <a:buNone/>
            </a:pPr>
            <a:r>
              <a:rPr lang="en-US" sz="3200" dirty="0">
                <a:latin typeface="+mn-lt"/>
              </a:rPr>
              <a:t> In order for a chemical to manifest its intrinsic hazard, it must be able to reach the toxicological target, human, animal, environmental or global. Through structural molecular design, properties such as solubility, log </a:t>
            </a:r>
            <a:r>
              <a:rPr lang="en-US" sz="3200" dirty="0" err="1">
                <a:latin typeface="+mn-lt"/>
              </a:rPr>
              <a:t>Kow</a:t>
            </a:r>
            <a:r>
              <a:rPr lang="en-US" sz="3200" dirty="0">
                <a:latin typeface="+mn-lt"/>
              </a:rPr>
              <a:t>, and volatility can adjusted to reduce hazard manifestation.</a:t>
            </a:r>
          </a:p>
        </p:txBody>
      </p:sp>
      <p:sp>
        <p:nvSpPr>
          <p:cNvPr id="4" name="Rectangle 3"/>
          <p:cNvSpPr/>
          <p:nvPr/>
        </p:nvSpPr>
        <p:spPr>
          <a:xfrm>
            <a:off x="1663006" y="206514"/>
            <a:ext cx="8866017" cy="707886"/>
          </a:xfrm>
          <a:prstGeom prst="rect">
            <a:avLst/>
          </a:prstGeom>
        </p:spPr>
        <p:txBody>
          <a:bodyPr wrap="none">
            <a:spAutoFit/>
          </a:bodyPr>
          <a:lstStyle/>
          <a:p>
            <a:pPr algn="ctr"/>
            <a:r>
              <a:rPr lang="en-US" sz="4000" b="1" dirty="0"/>
              <a:t>C. Reducing or Eliminating Bioavailability</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518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1159227" y="1676400"/>
            <a:ext cx="9873545" cy="4419600"/>
          </a:xfrm>
        </p:spPr>
        <p:txBody>
          <a:bodyPr>
            <a:noAutofit/>
          </a:bodyPr>
          <a:lstStyle/>
          <a:p>
            <a:pPr marL="0" indent="0" algn="ctr">
              <a:lnSpc>
                <a:spcPct val="114000"/>
              </a:lnSpc>
              <a:buNone/>
            </a:pPr>
            <a:r>
              <a:rPr lang="en-US" sz="3200" dirty="0">
                <a:latin typeface="+mn-lt"/>
              </a:rPr>
              <a:t>Many chemical substances, if not hazardous themselves, require the use of other hazardous substances e.g. paints with VOCs, surfaces requiring specific cleaners, plastics with various additives. </a:t>
            </a:r>
          </a:p>
          <a:p>
            <a:pPr marL="0" indent="0" algn="ctr">
              <a:buNone/>
            </a:pPr>
            <a:endParaRPr lang="en-US" sz="1600" dirty="0">
              <a:latin typeface="+mn-lt"/>
            </a:endParaRPr>
          </a:p>
          <a:p>
            <a:pPr marL="0" indent="0" algn="ctr">
              <a:lnSpc>
                <a:spcPct val="114000"/>
              </a:lnSpc>
              <a:buNone/>
            </a:pPr>
            <a:r>
              <a:rPr lang="en-US" sz="3200" dirty="0">
                <a:latin typeface="+mn-lt"/>
              </a:rPr>
              <a:t>Through molecular design, these associated substances can be eliminated by making the desired properties integral to the product</a:t>
            </a:r>
          </a:p>
        </p:txBody>
      </p:sp>
      <p:sp>
        <p:nvSpPr>
          <p:cNvPr id="4" name="Rectangle 3"/>
          <p:cNvSpPr/>
          <p:nvPr/>
        </p:nvSpPr>
        <p:spPr>
          <a:xfrm>
            <a:off x="0" y="273486"/>
            <a:ext cx="11542453" cy="707886"/>
          </a:xfrm>
          <a:prstGeom prst="rect">
            <a:avLst/>
          </a:prstGeom>
        </p:spPr>
        <p:txBody>
          <a:bodyPr wrap="square">
            <a:spAutoFit/>
          </a:bodyPr>
          <a:lstStyle/>
          <a:p>
            <a:pPr algn="ctr"/>
            <a:r>
              <a:rPr lang="en-US" sz="4000" b="1" dirty="0"/>
              <a:t>D. Avoid Associated Hazardous Substances</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195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1227668" y="1676400"/>
            <a:ext cx="9736663" cy="4191000"/>
          </a:xfrm>
        </p:spPr>
        <p:txBody>
          <a:bodyPr>
            <a:noAutofit/>
          </a:bodyPr>
          <a:lstStyle/>
          <a:p>
            <a:pPr marL="0" indent="0" algn="ctr">
              <a:lnSpc>
                <a:spcPct val="114000"/>
              </a:lnSpc>
              <a:buNone/>
            </a:pPr>
            <a:r>
              <a:rPr lang="en-US" dirty="0">
                <a:latin typeface="+mn-lt"/>
              </a:rPr>
              <a:t>Persistence of chemical in the environment is a problem that can be designed out of molecular structure. </a:t>
            </a:r>
          </a:p>
          <a:p>
            <a:pPr marL="0" indent="0" algn="ctr">
              <a:buNone/>
            </a:pPr>
            <a:endParaRPr lang="en-US" dirty="0">
              <a:latin typeface="+mn-lt"/>
            </a:endParaRPr>
          </a:p>
          <a:p>
            <a:pPr marL="0" indent="0" algn="ctr">
              <a:lnSpc>
                <a:spcPct val="114000"/>
              </a:lnSpc>
              <a:spcBef>
                <a:spcPts val="0"/>
              </a:spcBef>
              <a:buNone/>
            </a:pPr>
            <a:r>
              <a:rPr lang="en-US" dirty="0">
                <a:latin typeface="+mn-lt"/>
              </a:rPr>
              <a:t>By creating products that degrade to innocuous by-products under designed conditions, e.g., heat, light, time one can reduce or eliminate this hazard.</a:t>
            </a:r>
          </a:p>
        </p:txBody>
      </p:sp>
      <p:sp>
        <p:nvSpPr>
          <p:cNvPr id="4" name="Rectangle 3"/>
          <p:cNvSpPr/>
          <p:nvPr/>
        </p:nvSpPr>
        <p:spPr>
          <a:xfrm>
            <a:off x="1836707" y="206514"/>
            <a:ext cx="8518614" cy="707886"/>
          </a:xfrm>
          <a:prstGeom prst="rect">
            <a:avLst/>
          </a:prstGeom>
        </p:spPr>
        <p:txBody>
          <a:bodyPr wrap="none">
            <a:spAutoFit/>
          </a:bodyPr>
          <a:lstStyle/>
          <a:p>
            <a:pPr algn="ctr"/>
            <a:r>
              <a:rPr lang="en-US" sz="4000" b="1" dirty="0"/>
              <a:t>E. Design for End-of-Useful Product Life</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99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2284"/>
            <a:ext cx="11379200" cy="685800"/>
          </a:xfrm>
        </p:spPr>
        <p:txBody>
          <a:bodyPr>
            <a:normAutofit fontScale="90000"/>
            <a:scene3d>
              <a:camera prst="orthographicFront"/>
              <a:lightRig rig="soft" dir="t">
                <a:rot lat="0" lon="0" rev="16800000"/>
              </a:lightRig>
            </a:scene3d>
            <a:sp3d prstMaterial="softEdge">
              <a:bevelT w="38100" h="38100"/>
            </a:sp3d>
          </a:bodyPr>
          <a:lstStyle/>
          <a:p>
            <a:pPr>
              <a:defRPr/>
            </a:pPr>
            <a:r>
              <a:rPr lang="en-US" b="1" dirty="0">
                <a:latin typeface="+mn-lt"/>
              </a:rPr>
              <a:t>By Changing the Molecular Charge: Cephalosporins</a:t>
            </a:r>
          </a:p>
        </p:txBody>
      </p:sp>
      <p:sp>
        <p:nvSpPr>
          <p:cNvPr id="3" name="Content Placeholder 2"/>
          <p:cNvSpPr>
            <a:spLocks noGrp="1"/>
          </p:cNvSpPr>
          <p:nvPr>
            <p:ph idx="1"/>
          </p:nvPr>
        </p:nvSpPr>
        <p:spPr>
          <a:xfrm>
            <a:off x="908482" y="1968684"/>
            <a:ext cx="3276600" cy="4584516"/>
          </a:xfrm>
        </p:spPr>
        <p:txBody>
          <a:bodyPr>
            <a:noAutofit/>
          </a:bodyPr>
          <a:lstStyle/>
          <a:p>
            <a:pPr>
              <a:lnSpc>
                <a:spcPct val="90000"/>
              </a:lnSpc>
            </a:pPr>
            <a:r>
              <a:rPr lang="en-US" sz="1800" dirty="0">
                <a:latin typeface="+mn-lt"/>
              </a:rPr>
              <a:t>Clinical nephrotoxicity was recognized early – damage to proximal tubular epithelia.</a:t>
            </a:r>
          </a:p>
          <a:p>
            <a:pPr>
              <a:lnSpc>
                <a:spcPct val="90000"/>
              </a:lnSpc>
              <a:spcBef>
                <a:spcPts val="600"/>
              </a:spcBef>
            </a:pPr>
            <a:endParaRPr lang="en-US" sz="600" dirty="0">
              <a:latin typeface="+mn-lt"/>
            </a:endParaRPr>
          </a:p>
          <a:p>
            <a:pPr>
              <a:lnSpc>
                <a:spcPct val="90000"/>
              </a:lnSpc>
            </a:pPr>
            <a:r>
              <a:rPr lang="en-US" sz="1800" dirty="0">
                <a:latin typeface="+mn-lt"/>
              </a:rPr>
              <a:t>Mechanism: the drug is rapidly transported across </a:t>
            </a:r>
            <a:r>
              <a:rPr lang="en-US" sz="1800" dirty="0" err="1">
                <a:latin typeface="+mn-lt"/>
              </a:rPr>
              <a:t>basolateral</a:t>
            </a:r>
            <a:r>
              <a:rPr lang="en-US" sz="1800" dirty="0">
                <a:latin typeface="+mn-lt"/>
              </a:rPr>
              <a:t> membrane via the organic anion transporter, OAT1. Transport out of cell into lumen is less well characterized (involves other OAT, OAT4).</a:t>
            </a:r>
          </a:p>
          <a:p>
            <a:pPr>
              <a:lnSpc>
                <a:spcPct val="90000"/>
              </a:lnSpc>
              <a:spcBef>
                <a:spcPts val="600"/>
              </a:spcBef>
            </a:pPr>
            <a:endParaRPr lang="en-US" sz="600" dirty="0">
              <a:latin typeface="+mn-lt"/>
            </a:endParaRPr>
          </a:p>
          <a:p>
            <a:pPr>
              <a:lnSpc>
                <a:spcPct val="90000"/>
              </a:lnSpc>
            </a:pPr>
            <a:r>
              <a:rPr lang="en-US" sz="1800" dirty="0">
                <a:latin typeface="+mn-lt"/>
              </a:rPr>
              <a:t>Cephalosporin has a very low affinity for OAT4 due to its </a:t>
            </a:r>
            <a:r>
              <a:rPr lang="en-US" sz="1800" dirty="0" err="1">
                <a:latin typeface="+mn-lt"/>
              </a:rPr>
              <a:t>zwitterionic</a:t>
            </a:r>
            <a:r>
              <a:rPr lang="en-US" sz="1800" dirty="0">
                <a:latin typeface="+mn-lt"/>
              </a:rPr>
              <a:t> character, resulting in considerable intracellular accumulation  </a:t>
            </a:r>
          </a:p>
        </p:txBody>
      </p:sp>
      <p:sp>
        <p:nvSpPr>
          <p:cNvPr id="35844" name="TextBox 4"/>
          <p:cNvSpPr txBox="1">
            <a:spLocks noChangeArrowheads="1"/>
          </p:cNvSpPr>
          <p:nvPr/>
        </p:nvSpPr>
        <p:spPr bwMode="auto">
          <a:xfrm>
            <a:off x="4725069" y="5867400"/>
            <a:ext cx="1523331" cy="369332"/>
          </a:xfrm>
          <a:prstGeom prst="rect">
            <a:avLst/>
          </a:prstGeom>
          <a:noFill/>
          <a:ln w="9525">
            <a:noFill/>
            <a:miter lim="800000"/>
            <a:headEnd/>
            <a:tailEnd/>
          </a:ln>
        </p:spPr>
        <p:txBody>
          <a:bodyPr wrap="square">
            <a:prstTxWarp prst="textNoShape">
              <a:avLst/>
            </a:prstTxWarp>
            <a:spAutoFit/>
          </a:bodyPr>
          <a:lstStyle/>
          <a:p>
            <a:r>
              <a:rPr lang="en-US" dirty="0" err="1"/>
              <a:t>Cephaloridine</a:t>
            </a:r>
            <a:endParaRPr lang="en-US" dirty="0"/>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150EB38-2539-0C4F-A81B-1C2C118A8DC1}"/>
              </a:ext>
            </a:extLst>
          </p:cNvPr>
          <p:cNvPicPr>
            <a:picLocks noChangeAspect="1"/>
          </p:cNvPicPr>
          <p:nvPr/>
        </p:nvPicPr>
        <p:blipFill>
          <a:blip r:embed="rId3"/>
          <a:stretch>
            <a:fillRect/>
          </a:stretch>
        </p:blipFill>
        <p:spPr>
          <a:xfrm>
            <a:off x="4108882" y="2743200"/>
            <a:ext cx="2564535" cy="2984588"/>
          </a:xfrm>
          <a:prstGeom prst="rect">
            <a:avLst/>
          </a:prstGeom>
        </p:spPr>
      </p:pic>
      <p:sp>
        <p:nvSpPr>
          <p:cNvPr id="7" name="TextBox 4"/>
          <p:cNvSpPr txBox="1">
            <a:spLocks noChangeArrowheads="1"/>
          </p:cNvSpPr>
          <p:nvPr/>
        </p:nvSpPr>
        <p:spPr bwMode="auto">
          <a:xfrm>
            <a:off x="9601200" y="5867400"/>
            <a:ext cx="1326004" cy="369332"/>
          </a:xfrm>
          <a:prstGeom prst="rect">
            <a:avLst/>
          </a:prstGeom>
          <a:noFill/>
          <a:ln w="9525">
            <a:noFill/>
            <a:miter lim="800000"/>
            <a:headEnd/>
            <a:tailEnd/>
          </a:ln>
        </p:spPr>
        <p:txBody>
          <a:bodyPr wrap="none">
            <a:prstTxWarp prst="textNoShape">
              <a:avLst/>
            </a:prstTxWarp>
            <a:spAutoFit/>
          </a:bodyPr>
          <a:lstStyle/>
          <a:p>
            <a:r>
              <a:rPr lang="en-US" dirty="0"/>
              <a:t>Cephalothin</a:t>
            </a:r>
          </a:p>
        </p:txBody>
      </p:sp>
      <p:pic>
        <p:nvPicPr>
          <p:cNvPr id="9" name="Picture 8">
            <a:extLst>
              <a:ext uri="{FF2B5EF4-FFF2-40B4-BE49-F238E27FC236}">
                <a16:creationId xmlns:a16="http://schemas.microsoft.com/office/drawing/2014/main" id="{EC4CCC88-B137-8E46-A6C3-4B0AC5544096}"/>
              </a:ext>
            </a:extLst>
          </p:cNvPr>
          <p:cNvPicPr>
            <a:picLocks noChangeAspect="1"/>
          </p:cNvPicPr>
          <p:nvPr/>
        </p:nvPicPr>
        <p:blipFill>
          <a:blip r:embed="rId4"/>
          <a:stretch>
            <a:fillRect/>
          </a:stretch>
        </p:blipFill>
        <p:spPr>
          <a:xfrm>
            <a:off x="8780557" y="2895599"/>
            <a:ext cx="2573243" cy="2994721"/>
          </a:xfrm>
          <a:prstGeom prst="rect">
            <a:avLst/>
          </a:prstGeom>
        </p:spPr>
      </p:pic>
      <p:sp>
        <p:nvSpPr>
          <p:cNvPr id="10" name="Content Placeholder 2"/>
          <p:cNvSpPr txBox="1">
            <a:spLocks/>
          </p:cNvSpPr>
          <p:nvPr/>
        </p:nvSpPr>
        <p:spPr>
          <a:xfrm>
            <a:off x="7036665" y="2058519"/>
            <a:ext cx="3021735" cy="20562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In contrast, </a:t>
            </a:r>
            <a:r>
              <a:rPr lang="en-US" sz="1800" dirty="0" err="1"/>
              <a:t>cephalothin</a:t>
            </a:r>
            <a:r>
              <a:rPr lang="en-US" sz="1800" dirty="0"/>
              <a:t>, an anionic analog of the original </a:t>
            </a:r>
            <a:r>
              <a:rPr lang="en-US" sz="1800" dirty="0" err="1"/>
              <a:t>zwitterionic</a:t>
            </a:r>
            <a:r>
              <a:rPr lang="en-US" sz="1800" dirty="0"/>
              <a:t> drug, rapidly moves across the epithelia from blood into urine</a:t>
            </a:r>
          </a:p>
          <a:p>
            <a:pPr>
              <a:spcBef>
                <a:spcPts val="0"/>
              </a:spcBef>
            </a:pPr>
            <a:endParaRPr lang="en-US" sz="600" dirty="0"/>
          </a:p>
          <a:p>
            <a:r>
              <a:rPr lang="en-US" sz="1800" dirty="0"/>
              <a:t>Is thus not a neurotoxin</a:t>
            </a:r>
          </a:p>
        </p:txBody>
      </p:sp>
      <p:sp>
        <p:nvSpPr>
          <p:cNvPr id="5" name="TextBox 4"/>
          <p:cNvSpPr txBox="1"/>
          <p:nvPr/>
        </p:nvSpPr>
        <p:spPr>
          <a:xfrm>
            <a:off x="800098" y="1371600"/>
            <a:ext cx="8572502" cy="461665"/>
          </a:xfrm>
          <a:prstGeom prst="rect">
            <a:avLst/>
          </a:prstGeom>
          <a:noFill/>
        </p:spPr>
        <p:txBody>
          <a:bodyPr wrap="square" rtlCol="0">
            <a:spAutoFit/>
          </a:bodyPr>
          <a:lstStyle/>
          <a:p>
            <a:r>
              <a:rPr lang="en-US" sz="2400" dirty="0" err="1"/>
              <a:t>Cephalosporins</a:t>
            </a:r>
            <a:r>
              <a:rPr lang="en-US" sz="2400" dirty="0"/>
              <a:t>: Antibiotic molecules used for gram+ bacteria</a:t>
            </a:r>
          </a:p>
        </p:txBody>
      </p:sp>
    </p:spTree>
    <p:extLst>
      <p:ext uri="{BB962C8B-B14F-4D97-AF65-F5344CB8AC3E}">
        <p14:creationId xmlns:p14="http://schemas.microsoft.com/office/powerpoint/2010/main" val="8544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Box 5"/>
          <p:cNvSpPr txBox="1">
            <a:spLocks noChangeArrowheads="1"/>
          </p:cNvSpPr>
          <p:nvPr/>
        </p:nvSpPr>
        <p:spPr bwMode="auto">
          <a:xfrm>
            <a:off x="8444706" y="2551250"/>
            <a:ext cx="1322387" cy="369332"/>
          </a:xfrm>
          <a:prstGeom prst="rect">
            <a:avLst/>
          </a:prstGeom>
          <a:noFill/>
          <a:ln w="9525">
            <a:noFill/>
            <a:miter lim="800000"/>
            <a:headEnd/>
            <a:tailEnd/>
          </a:ln>
        </p:spPr>
        <p:txBody>
          <a:bodyPr>
            <a:prstTxWarp prst="textNoShape">
              <a:avLst/>
            </a:prstTxWarp>
            <a:spAutoFit/>
          </a:bodyPr>
          <a:lstStyle/>
          <a:p>
            <a:r>
              <a:rPr lang="en-US" dirty="0" err="1"/>
              <a:t>Diquat</a:t>
            </a:r>
            <a:endParaRPr lang="en-US" dirty="0"/>
          </a:p>
        </p:txBody>
      </p:sp>
      <p:sp>
        <p:nvSpPr>
          <p:cNvPr id="39942" name="TextBox 6"/>
          <p:cNvSpPr txBox="1">
            <a:spLocks noChangeArrowheads="1"/>
          </p:cNvSpPr>
          <p:nvPr/>
        </p:nvSpPr>
        <p:spPr bwMode="auto">
          <a:xfrm>
            <a:off x="4014913" y="2551250"/>
            <a:ext cx="1024319" cy="369332"/>
          </a:xfrm>
          <a:prstGeom prst="rect">
            <a:avLst/>
          </a:prstGeom>
          <a:noFill/>
          <a:ln w="9525">
            <a:noFill/>
            <a:miter lim="800000"/>
            <a:headEnd/>
            <a:tailEnd/>
          </a:ln>
        </p:spPr>
        <p:txBody>
          <a:bodyPr wrap="none">
            <a:prstTxWarp prst="textNoShape">
              <a:avLst/>
            </a:prstTxWarp>
            <a:spAutoFit/>
          </a:bodyPr>
          <a:lstStyle/>
          <a:p>
            <a:r>
              <a:rPr lang="en-US" dirty="0" err="1"/>
              <a:t>Paraquat</a:t>
            </a:r>
            <a:endParaRPr lang="en-US" dirty="0"/>
          </a:p>
        </p:txBody>
      </p:sp>
      <p:cxnSp>
        <p:nvCxnSpPr>
          <p:cNvPr id="9" name="Straight Connector 8">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77175" y="206514"/>
            <a:ext cx="9837694" cy="707886"/>
          </a:xfrm>
          <a:prstGeom prst="rect">
            <a:avLst/>
          </a:prstGeom>
        </p:spPr>
        <p:txBody>
          <a:bodyPr wrap="none">
            <a:spAutoFit/>
          </a:bodyPr>
          <a:lstStyle/>
          <a:p>
            <a:pPr algn="ctr"/>
            <a:r>
              <a:rPr lang="en-US" sz="4000" b="1" dirty="0"/>
              <a:t>By Manipulating </a:t>
            </a:r>
            <a:r>
              <a:rPr lang="en-US" sz="4000" b="1" dirty="0" err="1"/>
              <a:t>Sterics</a:t>
            </a:r>
            <a:r>
              <a:rPr lang="en-US" sz="4000" b="1" dirty="0"/>
              <a:t>: </a:t>
            </a:r>
            <a:r>
              <a:rPr lang="en-US" sz="4000" b="1" dirty="0" err="1"/>
              <a:t>Paraquat</a:t>
            </a:r>
            <a:r>
              <a:rPr lang="en-US" sz="4000" b="1" dirty="0"/>
              <a:t> and </a:t>
            </a:r>
            <a:r>
              <a:rPr lang="en-US" sz="4000" b="1" dirty="0" err="1"/>
              <a:t>Diquat</a:t>
            </a:r>
            <a:endParaRPr lang="en-US" sz="4000" b="1" dirty="0"/>
          </a:p>
        </p:txBody>
      </p:sp>
      <p:pic>
        <p:nvPicPr>
          <p:cNvPr id="2" name="Picture 1">
            <a:extLst>
              <a:ext uri="{FF2B5EF4-FFF2-40B4-BE49-F238E27FC236}">
                <a16:creationId xmlns:a16="http://schemas.microsoft.com/office/drawing/2014/main" id="{B5639B15-46AD-0F4C-9E30-B786A827C03F}"/>
              </a:ext>
            </a:extLst>
          </p:cNvPr>
          <p:cNvPicPr>
            <a:picLocks noChangeAspect="1"/>
          </p:cNvPicPr>
          <p:nvPr/>
        </p:nvPicPr>
        <p:blipFill>
          <a:blip r:embed="rId3"/>
          <a:stretch>
            <a:fillRect/>
          </a:stretch>
        </p:blipFill>
        <p:spPr>
          <a:xfrm>
            <a:off x="3095277" y="1826789"/>
            <a:ext cx="687835" cy="2537872"/>
          </a:xfrm>
          <a:prstGeom prst="rect">
            <a:avLst/>
          </a:prstGeom>
        </p:spPr>
      </p:pic>
      <p:pic>
        <p:nvPicPr>
          <p:cNvPr id="3" name="Picture 2">
            <a:extLst>
              <a:ext uri="{FF2B5EF4-FFF2-40B4-BE49-F238E27FC236}">
                <a16:creationId xmlns:a16="http://schemas.microsoft.com/office/drawing/2014/main" id="{D40116D5-E7D6-4D4A-8AB8-729845B477E8}"/>
              </a:ext>
            </a:extLst>
          </p:cNvPr>
          <p:cNvPicPr>
            <a:picLocks noChangeAspect="1"/>
          </p:cNvPicPr>
          <p:nvPr/>
        </p:nvPicPr>
        <p:blipFill>
          <a:blip r:embed="rId4"/>
          <a:stretch>
            <a:fillRect/>
          </a:stretch>
        </p:blipFill>
        <p:spPr>
          <a:xfrm>
            <a:off x="7172640" y="2009559"/>
            <a:ext cx="1092968" cy="2029799"/>
          </a:xfrm>
          <a:prstGeom prst="rect">
            <a:avLst/>
          </a:prstGeom>
        </p:spPr>
      </p:pic>
      <p:sp>
        <p:nvSpPr>
          <p:cNvPr id="11" name="TextBox 10"/>
          <p:cNvSpPr txBox="1"/>
          <p:nvPr/>
        </p:nvSpPr>
        <p:spPr>
          <a:xfrm>
            <a:off x="653616" y="1410322"/>
            <a:ext cx="11081184" cy="461665"/>
          </a:xfrm>
          <a:prstGeom prst="rect">
            <a:avLst/>
          </a:prstGeom>
          <a:noFill/>
        </p:spPr>
        <p:txBody>
          <a:bodyPr wrap="square" rtlCol="0">
            <a:spAutoFit/>
          </a:bodyPr>
          <a:lstStyle/>
          <a:p>
            <a:r>
              <a:rPr lang="en-US" sz="2400" dirty="0" err="1"/>
              <a:t>Diquats</a:t>
            </a:r>
            <a:r>
              <a:rPr lang="en-US" sz="2400" dirty="0"/>
              <a:t> and </a:t>
            </a:r>
            <a:r>
              <a:rPr lang="en-US" sz="2400" dirty="0" err="1"/>
              <a:t>Paraquats</a:t>
            </a:r>
            <a:r>
              <a:rPr lang="en-US" sz="2400" dirty="0"/>
              <a:t> are herbicides (plant killer), primarily for weed and grass control</a:t>
            </a:r>
          </a:p>
        </p:txBody>
      </p:sp>
      <p:sp>
        <p:nvSpPr>
          <p:cNvPr id="4" name="Rectangle 3"/>
          <p:cNvSpPr/>
          <p:nvPr/>
        </p:nvSpPr>
        <p:spPr>
          <a:xfrm>
            <a:off x="6583674" y="4907491"/>
            <a:ext cx="5348063" cy="369332"/>
          </a:xfrm>
          <a:prstGeom prst="rect">
            <a:avLst/>
          </a:prstGeom>
        </p:spPr>
        <p:txBody>
          <a:bodyPr wrap="square">
            <a:spAutoFit/>
          </a:bodyPr>
          <a:lstStyle/>
          <a:p>
            <a:r>
              <a:rPr lang="en-US" dirty="0"/>
              <a:t>In animal studies, </a:t>
            </a:r>
            <a:r>
              <a:rPr lang="en-US" dirty="0" err="1"/>
              <a:t>diquat</a:t>
            </a:r>
            <a:r>
              <a:rPr lang="en-US" dirty="0"/>
              <a:t> causes mild, reversible injury</a:t>
            </a:r>
            <a:endParaRPr lang="en-US" dirty="0">
              <a:effectLst/>
            </a:endParaRPr>
          </a:p>
        </p:txBody>
      </p:sp>
      <p:sp>
        <p:nvSpPr>
          <p:cNvPr id="5" name="Rectangle 4"/>
          <p:cNvSpPr/>
          <p:nvPr/>
        </p:nvSpPr>
        <p:spPr>
          <a:xfrm>
            <a:off x="958416" y="4895910"/>
            <a:ext cx="5348062" cy="923330"/>
          </a:xfrm>
          <a:prstGeom prst="rect">
            <a:avLst/>
          </a:prstGeom>
        </p:spPr>
        <p:txBody>
          <a:bodyPr wrap="square">
            <a:spAutoFit/>
          </a:bodyPr>
          <a:lstStyle/>
          <a:p>
            <a:r>
              <a:rPr lang="en-US" dirty="0" err="1"/>
              <a:t>Paraquat</a:t>
            </a:r>
            <a:r>
              <a:rPr lang="en-US" dirty="0"/>
              <a:t> is not metabolized by the liver. It has life-threatening effects on the gastrointestinal tract, kidney, liver, heart and other organs</a:t>
            </a:r>
            <a:endParaRPr lang="en-US" dirty="0">
              <a:effectLst/>
            </a:endParaRPr>
          </a:p>
        </p:txBody>
      </p:sp>
      <p:sp>
        <p:nvSpPr>
          <p:cNvPr id="12" name="TextBox 11"/>
          <p:cNvSpPr txBox="1"/>
          <p:nvPr/>
        </p:nvSpPr>
        <p:spPr>
          <a:xfrm>
            <a:off x="958416" y="4495800"/>
            <a:ext cx="11385984" cy="400110"/>
          </a:xfrm>
          <a:prstGeom prst="rect">
            <a:avLst/>
          </a:prstGeom>
          <a:noFill/>
        </p:spPr>
        <p:txBody>
          <a:bodyPr wrap="square" rtlCol="0">
            <a:spAutoFit/>
          </a:bodyPr>
          <a:lstStyle/>
          <a:p>
            <a:r>
              <a:rPr lang="en-US" sz="2000" dirty="0"/>
              <a:t>Both: Toxic doses are life threatening. Impacts GI tract, kidney lungs, liver, heart, other organs</a:t>
            </a:r>
          </a:p>
        </p:txBody>
      </p:sp>
      <p:sp>
        <p:nvSpPr>
          <p:cNvPr id="7" name="Rectangle 6"/>
          <p:cNvSpPr/>
          <p:nvPr/>
        </p:nvSpPr>
        <p:spPr>
          <a:xfrm>
            <a:off x="993393" y="5943600"/>
            <a:ext cx="4243862"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000" dirty="0"/>
              <a:t>Registered as a restricted use pesticide</a:t>
            </a:r>
            <a:endParaRPr lang="en-US" sz="2000" dirty="0">
              <a:effectLst/>
            </a:endParaRPr>
          </a:p>
        </p:txBody>
      </p:sp>
      <p:sp>
        <p:nvSpPr>
          <p:cNvPr id="15" name="Rectangle 14"/>
          <p:cNvSpPr/>
          <p:nvPr/>
        </p:nvSpPr>
        <p:spPr>
          <a:xfrm>
            <a:off x="6651408" y="5906141"/>
            <a:ext cx="4908984"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000" dirty="0"/>
              <a:t>Not registered as a restricted use pesticide</a:t>
            </a:r>
            <a:endParaRPr lang="en-US" sz="2000" dirty="0">
              <a:effectLst/>
            </a:endParaRPr>
          </a:p>
        </p:txBody>
      </p:sp>
      <p:sp>
        <p:nvSpPr>
          <p:cNvPr id="8" name="Rectangle 7"/>
          <p:cNvSpPr/>
          <p:nvPr/>
        </p:nvSpPr>
        <p:spPr>
          <a:xfrm>
            <a:off x="1200071" y="6497653"/>
            <a:ext cx="3327001" cy="307777"/>
          </a:xfrm>
          <a:prstGeom prst="rect">
            <a:avLst/>
          </a:prstGeom>
        </p:spPr>
        <p:txBody>
          <a:bodyPr wrap="none">
            <a:spAutoFit/>
          </a:bodyPr>
          <a:lstStyle/>
          <a:p>
            <a:r>
              <a:rPr lang="en-US" sz="1400" dirty="0"/>
              <a:t>http://npic.orst.edu/RMPP/rmpp_ch12.pdf</a:t>
            </a:r>
          </a:p>
        </p:txBody>
      </p:sp>
    </p:spTree>
    <p:extLst>
      <p:ext uri="{BB962C8B-B14F-4D97-AF65-F5344CB8AC3E}">
        <p14:creationId xmlns:p14="http://schemas.microsoft.com/office/powerpoint/2010/main" val="1208956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143000" y="1524000"/>
            <a:ext cx="10210800" cy="2739320"/>
          </a:xfrm>
        </p:spPr>
        <p:txBody>
          <a:bodyPr/>
          <a:lstStyle/>
          <a:p>
            <a:r>
              <a:rPr lang="en-US" sz="2400" dirty="0">
                <a:latin typeface="+mn-lt"/>
              </a:rPr>
              <a:t>Acrylate is understood to be carcinogenic because it can readily undergo Michael addition reactions</a:t>
            </a:r>
          </a:p>
          <a:p>
            <a:endParaRPr lang="en-US" sz="400" dirty="0">
              <a:latin typeface="+mn-lt"/>
            </a:endParaRPr>
          </a:p>
          <a:p>
            <a:r>
              <a:rPr lang="en-US" sz="2400" dirty="0">
                <a:latin typeface="+mn-lt"/>
              </a:rPr>
              <a:t>The addition of a methyl group to form methacrylate decreases the electrophilicity of the β-carbon, and decreases tendency for Michael reactions.</a:t>
            </a:r>
          </a:p>
          <a:p>
            <a:endParaRPr lang="en-US" sz="400" dirty="0">
              <a:latin typeface="+mn-lt"/>
            </a:endParaRPr>
          </a:p>
          <a:p>
            <a:r>
              <a:rPr lang="en-US" sz="2400" dirty="0"/>
              <a:t>W</a:t>
            </a:r>
            <a:r>
              <a:rPr lang="en-US" sz="2400" dirty="0">
                <a:latin typeface="+mn-lt"/>
              </a:rPr>
              <a:t>hereas acrylate causes cancer in experimental assays, methacrylate does not.</a:t>
            </a:r>
          </a:p>
        </p:txBody>
      </p:sp>
      <p:sp>
        <p:nvSpPr>
          <p:cNvPr id="48132" name="TextBox 4"/>
          <p:cNvSpPr txBox="1">
            <a:spLocks noChangeArrowheads="1"/>
          </p:cNvSpPr>
          <p:nvPr/>
        </p:nvSpPr>
        <p:spPr bwMode="auto">
          <a:xfrm>
            <a:off x="3989744" y="5705475"/>
            <a:ext cx="1357231" cy="723275"/>
          </a:xfrm>
          <a:prstGeom prst="rect">
            <a:avLst/>
          </a:prstGeom>
          <a:noFill/>
          <a:ln w="9525">
            <a:noFill/>
            <a:miter lim="800000"/>
            <a:headEnd/>
            <a:tailEnd/>
          </a:ln>
        </p:spPr>
        <p:txBody>
          <a:bodyPr wrap="none">
            <a:prstTxWarp prst="textNoShape">
              <a:avLst/>
            </a:prstTxWarp>
            <a:spAutoFit/>
          </a:bodyPr>
          <a:lstStyle/>
          <a:p>
            <a:pPr algn="ctr"/>
            <a:r>
              <a:rPr lang="en-US" dirty="0"/>
              <a:t>Acrylate</a:t>
            </a:r>
          </a:p>
          <a:p>
            <a:pPr algn="ctr"/>
            <a:endParaRPr lang="en-US" sz="500" dirty="0"/>
          </a:p>
          <a:p>
            <a:pPr algn="ctr"/>
            <a:r>
              <a:rPr lang="en-US" dirty="0"/>
              <a:t>carcinogenic</a:t>
            </a:r>
          </a:p>
        </p:txBody>
      </p:sp>
      <p:sp>
        <p:nvSpPr>
          <p:cNvPr id="48133" name="TextBox 5"/>
          <p:cNvSpPr txBox="1">
            <a:spLocks noChangeArrowheads="1"/>
          </p:cNvSpPr>
          <p:nvPr/>
        </p:nvSpPr>
        <p:spPr bwMode="auto">
          <a:xfrm>
            <a:off x="6696705" y="5705475"/>
            <a:ext cx="1793247" cy="723275"/>
          </a:xfrm>
          <a:prstGeom prst="rect">
            <a:avLst/>
          </a:prstGeom>
          <a:noFill/>
          <a:ln w="9525">
            <a:noFill/>
            <a:miter lim="800000"/>
            <a:headEnd/>
            <a:tailEnd/>
          </a:ln>
        </p:spPr>
        <p:txBody>
          <a:bodyPr wrap="none">
            <a:prstTxWarp prst="textNoShape">
              <a:avLst/>
            </a:prstTxWarp>
            <a:spAutoFit/>
          </a:bodyPr>
          <a:lstStyle/>
          <a:p>
            <a:pPr algn="ctr"/>
            <a:r>
              <a:rPr lang="en-US" dirty="0"/>
              <a:t>Methacrylate</a:t>
            </a:r>
          </a:p>
          <a:p>
            <a:pPr algn="ctr"/>
            <a:endParaRPr lang="en-US" sz="500" dirty="0"/>
          </a:p>
          <a:p>
            <a:pPr algn="ctr"/>
            <a:r>
              <a:rPr lang="en-US" dirty="0"/>
              <a:t>non-carcinogenic</a:t>
            </a:r>
          </a:p>
        </p:txBody>
      </p:sp>
      <p:cxnSp>
        <p:nvCxnSpPr>
          <p:cNvPr id="8" name="Straight Connector 7">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00084" y="206514"/>
            <a:ext cx="9191875" cy="707886"/>
          </a:xfrm>
          <a:prstGeom prst="rect">
            <a:avLst/>
          </a:prstGeom>
        </p:spPr>
        <p:txBody>
          <a:bodyPr wrap="none">
            <a:spAutoFit/>
          </a:bodyPr>
          <a:lstStyle/>
          <a:p>
            <a:pPr algn="ctr"/>
            <a:r>
              <a:rPr lang="en-US" sz="4000" b="1" dirty="0"/>
              <a:t>By Manipulating </a:t>
            </a:r>
            <a:r>
              <a:rPr lang="en-US" sz="4000" b="1" dirty="0" err="1"/>
              <a:t>Electrophilicity</a:t>
            </a:r>
            <a:r>
              <a:rPr lang="en-US" sz="4000" b="1" dirty="0"/>
              <a:t>: Acrylates</a:t>
            </a:r>
          </a:p>
        </p:txBody>
      </p:sp>
      <p:pic>
        <p:nvPicPr>
          <p:cNvPr id="2" name="Picture 1">
            <a:extLst>
              <a:ext uri="{FF2B5EF4-FFF2-40B4-BE49-F238E27FC236}">
                <a16:creationId xmlns:a16="http://schemas.microsoft.com/office/drawing/2014/main" id="{E173C8B6-0DDA-7745-89C9-5E85093AE1F6}"/>
              </a:ext>
            </a:extLst>
          </p:cNvPr>
          <p:cNvPicPr>
            <a:picLocks noChangeAspect="1"/>
          </p:cNvPicPr>
          <p:nvPr/>
        </p:nvPicPr>
        <p:blipFill>
          <a:blip r:embed="rId3"/>
          <a:stretch>
            <a:fillRect/>
          </a:stretch>
        </p:blipFill>
        <p:spPr>
          <a:xfrm>
            <a:off x="3689210" y="4594701"/>
            <a:ext cx="1958299" cy="1049089"/>
          </a:xfrm>
          <a:prstGeom prst="rect">
            <a:avLst/>
          </a:prstGeom>
        </p:spPr>
      </p:pic>
      <p:pic>
        <p:nvPicPr>
          <p:cNvPr id="3" name="Picture 2">
            <a:extLst>
              <a:ext uri="{FF2B5EF4-FFF2-40B4-BE49-F238E27FC236}">
                <a16:creationId xmlns:a16="http://schemas.microsoft.com/office/drawing/2014/main" id="{1167FE1F-EA59-144D-A68D-D90D09C9B6E8}"/>
              </a:ext>
            </a:extLst>
          </p:cNvPr>
          <p:cNvPicPr>
            <a:picLocks noChangeAspect="1"/>
          </p:cNvPicPr>
          <p:nvPr/>
        </p:nvPicPr>
        <p:blipFill>
          <a:blip r:embed="rId4"/>
          <a:stretch>
            <a:fillRect/>
          </a:stretch>
        </p:blipFill>
        <p:spPr>
          <a:xfrm>
            <a:off x="6596604" y="4305302"/>
            <a:ext cx="1759862" cy="1358490"/>
          </a:xfrm>
          <a:prstGeom prst="rect">
            <a:avLst/>
          </a:prstGeom>
        </p:spPr>
      </p:pic>
    </p:spTree>
    <p:extLst>
      <p:ext uri="{BB962C8B-B14F-4D97-AF65-F5344CB8AC3E}">
        <p14:creationId xmlns:p14="http://schemas.microsoft.com/office/powerpoint/2010/main" val="2083814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598" y="1447800"/>
            <a:ext cx="10744201" cy="2362200"/>
          </a:xfrm>
        </p:spPr>
        <p:txBody>
          <a:bodyPr>
            <a:normAutofit/>
          </a:bodyPr>
          <a:lstStyle/>
          <a:p>
            <a:r>
              <a:rPr lang="en-US" sz="2400" dirty="0">
                <a:latin typeface="+mn-lt"/>
              </a:rPr>
              <a:t>Benzene is known to cause </a:t>
            </a:r>
            <a:r>
              <a:rPr lang="en-US" sz="2400" dirty="0" err="1">
                <a:latin typeface="+mn-lt"/>
              </a:rPr>
              <a:t>hematotoxicity</a:t>
            </a:r>
            <a:r>
              <a:rPr lang="en-US" sz="2400" dirty="0">
                <a:latin typeface="+mn-lt"/>
              </a:rPr>
              <a:t> and leukemia in humans</a:t>
            </a:r>
          </a:p>
          <a:p>
            <a:endParaRPr lang="en-US" sz="400" dirty="0">
              <a:latin typeface="+mn-lt"/>
            </a:endParaRPr>
          </a:p>
          <a:p>
            <a:r>
              <a:rPr lang="en-US" sz="2400" dirty="0">
                <a:latin typeface="+mn-lt"/>
              </a:rPr>
              <a:t>This is understood to be due to one of its metabolites, (E,E)-</a:t>
            </a:r>
            <a:r>
              <a:rPr lang="en-US" sz="2400" dirty="0" err="1">
                <a:latin typeface="+mn-lt"/>
              </a:rPr>
              <a:t>muconaldehyde</a:t>
            </a:r>
            <a:r>
              <a:rPr lang="en-US" sz="2400" dirty="0">
                <a:latin typeface="+mn-lt"/>
              </a:rPr>
              <a:t>.</a:t>
            </a:r>
          </a:p>
          <a:p>
            <a:endParaRPr lang="en-US" sz="400" dirty="0">
              <a:latin typeface="+mn-lt"/>
            </a:endParaRPr>
          </a:p>
          <a:p>
            <a:r>
              <a:rPr lang="en-US" sz="2400" dirty="0">
                <a:latin typeface="+mn-lt"/>
              </a:rPr>
              <a:t>Toluene is comparatively much less toxic, as the methyl group is oxidized more easily than the benzene ring to give benzoic acid</a:t>
            </a:r>
          </a:p>
        </p:txBody>
      </p:sp>
      <p:cxnSp>
        <p:nvCxnSpPr>
          <p:cNvPr id="6" name="Straight Connector 5">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43060" y="163924"/>
            <a:ext cx="8305928" cy="707886"/>
          </a:xfrm>
          <a:prstGeom prst="rect">
            <a:avLst/>
          </a:prstGeom>
        </p:spPr>
        <p:txBody>
          <a:bodyPr wrap="none">
            <a:spAutoFit/>
          </a:bodyPr>
          <a:lstStyle/>
          <a:p>
            <a:pPr algn="ctr"/>
            <a:r>
              <a:rPr lang="en-US" sz="4000" b="1" dirty="0"/>
              <a:t>By Facilitating Detoxification: Benzene</a:t>
            </a:r>
          </a:p>
        </p:txBody>
      </p:sp>
      <p:pic>
        <p:nvPicPr>
          <p:cNvPr id="5" name="Picture 4">
            <a:extLst>
              <a:ext uri="{FF2B5EF4-FFF2-40B4-BE49-F238E27FC236}">
                <a16:creationId xmlns:a16="http://schemas.microsoft.com/office/drawing/2014/main" id="{2745FAF4-2E78-BF43-847F-59256A686A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082"/>
          <a:stretch/>
        </p:blipFill>
        <p:spPr>
          <a:xfrm>
            <a:off x="2743200" y="3457074"/>
            <a:ext cx="4648200" cy="2032000"/>
          </a:xfrm>
          <a:prstGeom prst="rect">
            <a:avLst/>
          </a:prstGeom>
        </p:spPr>
      </p:pic>
      <p:sp>
        <p:nvSpPr>
          <p:cNvPr id="8" name="Content Placeholder 2">
            <a:extLst>
              <a:ext uri="{FF2B5EF4-FFF2-40B4-BE49-F238E27FC236}">
                <a16:creationId xmlns:a16="http://schemas.microsoft.com/office/drawing/2014/main" id="{CA754C81-E8E4-481D-9A30-DE3C2E1A7F66}"/>
              </a:ext>
            </a:extLst>
          </p:cNvPr>
          <p:cNvSpPr txBox="1">
            <a:spLocks/>
          </p:cNvSpPr>
          <p:nvPr/>
        </p:nvSpPr>
        <p:spPr>
          <a:xfrm>
            <a:off x="8001000" y="3810000"/>
            <a:ext cx="2743200" cy="952500"/>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a:solidFill>
                  <a:schemeClr val="bg1"/>
                </a:solidFill>
                <a:latin typeface="Arial" panose="020B0604020202020204" pitchFamily="34" charset="0"/>
                <a:cs typeface="Arial" panose="020B0604020202020204" pitchFamily="34" charset="0"/>
              </a:rPr>
              <a:t>hematotoxicity,</a:t>
            </a:r>
          </a:p>
          <a:p>
            <a:r>
              <a:rPr lang="en-US" sz="2400" b="1">
                <a:solidFill>
                  <a:schemeClr val="bg1"/>
                </a:solidFill>
                <a:latin typeface="Arial" panose="020B0604020202020204" pitchFamily="34" charset="0"/>
                <a:cs typeface="Arial" panose="020B0604020202020204" pitchFamily="34" charset="0"/>
              </a:rPr>
              <a:t>leukemia</a:t>
            </a:r>
            <a:endParaRPr lang="en-US" sz="2400" b="1" dirty="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43E7D9D7-15F6-406E-9532-71B55D06F68F}"/>
              </a:ext>
            </a:extLst>
          </p:cNvPr>
          <p:cNvSpPr txBox="1">
            <a:spLocks/>
          </p:cNvSpPr>
          <p:nvPr/>
        </p:nvSpPr>
        <p:spPr>
          <a:xfrm>
            <a:off x="8014447" y="5791200"/>
            <a:ext cx="2743200" cy="457200"/>
          </a:xfrm>
          <a:prstGeom prst="rect">
            <a:avLst/>
          </a:prstGeom>
          <a:solidFill>
            <a:srgbClr val="00B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less toxic</a:t>
            </a:r>
          </a:p>
        </p:txBody>
      </p:sp>
      <p:graphicFrame>
        <p:nvGraphicFramePr>
          <p:cNvPr id="10" name="Object 9">
            <a:extLst>
              <a:ext uri="{FF2B5EF4-FFF2-40B4-BE49-F238E27FC236}">
                <a16:creationId xmlns:a16="http://schemas.microsoft.com/office/drawing/2014/main" id="{88D101D1-2675-440F-B620-014D007F339C}"/>
              </a:ext>
            </a:extLst>
          </p:cNvPr>
          <p:cNvGraphicFramePr>
            <a:graphicFrameLocks noChangeAspect="1"/>
          </p:cNvGraphicFramePr>
          <p:nvPr>
            <p:extLst/>
          </p:nvPr>
        </p:nvGraphicFramePr>
        <p:xfrm>
          <a:off x="2216484" y="5775937"/>
          <a:ext cx="1511300" cy="733425"/>
        </p:xfrm>
        <a:graphic>
          <a:graphicData uri="http://schemas.openxmlformats.org/presentationml/2006/ole">
            <mc:AlternateContent xmlns:mc="http://schemas.openxmlformats.org/markup-compatibility/2006">
              <mc:Choice xmlns:v="urn:schemas-microsoft-com:vml" Requires="v">
                <p:oleObj spid="_x0000_s4172" name="CS ChemDraw Drawing" r:id="rId4" imgW="1511384" imgH="733452" progId="ChemDraw.Document.6.0">
                  <p:embed/>
                </p:oleObj>
              </mc:Choice>
              <mc:Fallback>
                <p:oleObj name="CS ChemDraw Drawing" r:id="rId4" imgW="1511384" imgH="733452" progId="ChemDraw.Document.6.0">
                  <p:embed/>
                  <p:pic>
                    <p:nvPicPr>
                      <p:cNvPr id="10" name="Object 9">
                        <a:extLst>
                          <a:ext uri="{FF2B5EF4-FFF2-40B4-BE49-F238E27FC236}">
                            <a16:creationId xmlns:a16="http://schemas.microsoft.com/office/drawing/2014/main" id="{88D101D1-2675-440F-B620-014D007F339C}"/>
                          </a:ext>
                        </a:extLst>
                      </p:cNvPr>
                      <p:cNvPicPr/>
                      <p:nvPr/>
                    </p:nvPicPr>
                    <p:blipFill>
                      <a:blip r:embed="rId5"/>
                      <a:stretch>
                        <a:fillRect/>
                      </a:stretch>
                    </p:blipFill>
                    <p:spPr>
                      <a:xfrm>
                        <a:off x="2216484" y="5775937"/>
                        <a:ext cx="1511300" cy="7334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2E74E1B-FD29-4EC9-8024-BFD3DED2A199}"/>
              </a:ext>
            </a:extLst>
          </p:cNvPr>
          <p:cNvGraphicFramePr>
            <a:graphicFrameLocks noChangeAspect="1"/>
          </p:cNvGraphicFramePr>
          <p:nvPr>
            <p:extLst/>
          </p:nvPr>
        </p:nvGraphicFramePr>
        <p:xfrm>
          <a:off x="4724400" y="5706086"/>
          <a:ext cx="1620837" cy="873125"/>
        </p:xfrm>
        <a:graphic>
          <a:graphicData uri="http://schemas.openxmlformats.org/presentationml/2006/ole">
            <mc:AlternateContent xmlns:mc="http://schemas.openxmlformats.org/markup-compatibility/2006">
              <mc:Choice xmlns:v="urn:schemas-microsoft-com:vml" Requires="v">
                <p:oleObj spid="_x0000_s4173" name="CS ChemDraw Drawing" r:id="rId6" imgW="1620794" imgH="873865" progId="ChemDraw.Document.6.0">
                  <p:embed/>
                </p:oleObj>
              </mc:Choice>
              <mc:Fallback>
                <p:oleObj name="CS ChemDraw Drawing" r:id="rId6" imgW="1620794" imgH="873865" progId="ChemDraw.Document.6.0">
                  <p:embed/>
                  <p:pic>
                    <p:nvPicPr>
                      <p:cNvPr id="11" name="Object 10">
                        <a:extLst>
                          <a:ext uri="{FF2B5EF4-FFF2-40B4-BE49-F238E27FC236}">
                            <a16:creationId xmlns:a16="http://schemas.microsoft.com/office/drawing/2014/main" id="{A2E74E1B-FD29-4EC9-8024-BFD3DED2A199}"/>
                          </a:ext>
                        </a:extLst>
                      </p:cNvPr>
                      <p:cNvPicPr/>
                      <p:nvPr/>
                    </p:nvPicPr>
                    <p:blipFill>
                      <a:blip r:embed="rId7"/>
                      <a:stretch>
                        <a:fillRect/>
                      </a:stretch>
                    </p:blipFill>
                    <p:spPr>
                      <a:xfrm>
                        <a:off x="4724400" y="5706086"/>
                        <a:ext cx="1620837" cy="873125"/>
                      </a:xfrm>
                      <a:prstGeom prst="rect">
                        <a:avLst/>
                      </a:prstGeom>
                    </p:spPr>
                  </p:pic>
                </p:oleObj>
              </mc:Fallback>
            </mc:AlternateContent>
          </a:graphicData>
        </a:graphic>
      </p:graphicFrame>
      <p:cxnSp>
        <p:nvCxnSpPr>
          <p:cNvPr id="13" name="Straight Arrow Connector 12">
            <a:extLst>
              <a:ext uri="{FF2B5EF4-FFF2-40B4-BE49-F238E27FC236}">
                <a16:creationId xmlns:a16="http://schemas.microsoft.com/office/drawing/2014/main" id="{1A45B207-36B0-4E49-A4F5-40AE689B30A8}"/>
              </a:ext>
            </a:extLst>
          </p:cNvPr>
          <p:cNvCxnSpPr>
            <a:cxnSpLocks/>
          </p:cNvCxnSpPr>
          <p:nvPr/>
        </p:nvCxnSpPr>
        <p:spPr>
          <a:xfrm>
            <a:off x="3733800" y="6172200"/>
            <a:ext cx="8382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43BCAE-5684-4EDA-AC9C-F3363F451536}"/>
              </a:ext>
            </a:extLst>
          </p:cNvPr>
          <p:cNvCxnSpPr>
            <a:cxnSpLocks/>
          </p:cNvCxnSpPr>
          <p:nvPr/>
        </p:nvCxnSpPr>
        <p:spPr>
          <a:xfrm>
            <a:off x="6345237" y="6096000"/>
            <a:ext cx="8382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503E171-95C4-424F-A496-F913A53EE099}"/>
              </a:ext>
            </a:extLst>
          </p:cNvPr>
          <p:cNvSpPr txBox="1">
            <a:spLocks/>
          </p:cNvSpPr>
          <p:nvPr/>
        </p:nvSpPr>
        <p:spPr>
          <a:xfrm>
            <a:off x="3352800" y="5439859"/>
            <a:ext cx="1447800" cy="398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a:latin typeface="Arial" panose="020B0604020202020204" pitchFamily="34" charset="0"/>
                <a:cs typeface="Arial" panose="020B0604020202020204" pitchFamily="34" charset="0"/>
              </a:rPr>
              <a:t>hepatic oxidation</a:t>
            </a:r>
            <a:endParaRPr lang="en-US" sz="1600" dirty="0">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F731A305-C23A-4655-AC47-605B6EFB3D5E}"/>
              </a:ext>
            </a:extLst>
          </p:cNvPr>
          <p:cNvSpPr txBox="1">
            <a:spLocks/>
          </p:cNvSpPr>
          <p:nvPr/>
        </p:nvSpPr>
        <p:spPr>
          <a:xfrm>
            <a:off x="3429000" y="6248400"/>
            <a:ext cx="1447800" cy="3980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800">
                <a:latin typeface="Arial" panose="020B0604020202020204" pitchFamily="34" charset="0"/>
                <a:cs typeface="Arial" panose="020B0604020202020204" pitchFamily="34" charset="0"/>
              </a:rPr>
              <a:t>[detoxification]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429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4229452"/>
            <a:ext cx="9982200" cy="2286000"/>
          </a:xfrm>
        </p:spPr>
        <p:txBody>
          <a:bodyPr>
            <a:noAutofit/>
          </a:bodyPr>
          <a:lstStyle/>
          <a:p>
            <a:pPr>
              <a:lnSpc>
                <a:spcPct val="90000"/>
              </a:lnSpc>
            </a:pPr>
            <a:r>
              <a:rPr lang="en-US" sz="2400" dirty="0">
                <a:latin typeface="+mn-lt"/>
              </a:rPr>
              <a:t>DDT is well known to be environmentally persistent.</a:t>
            </a:r>
          </a:p>
          <a:p>
            <a:pPr>
              <a:lnSpc>
                <a:spcPct val="90000"/>
              </a:lnSpc>
            </a:pPr>
            <a:r>
              <a:rPr lang="en-US" sz="2400" dirty="0">
                <a:latin typeface="+mn-lt"/>
              </a:rPr>
              <a:t>DDT analog with Silicon above was synthesized.</a:t>
            </a:r>
          </a:p>
          <a:p>
            <a:pPr>
              <a:lnSpc>
                <a:spcPct val="90000"/>
              </a:lnSpc>
            </a:pPr>
            <a:r>
              <a:rPr lang="en-US" sz="2400" dirty="0">
                <a:latin typeface="+mn-lt"/>
              </a:rPr>
              <a:t>While less persistent, the analog turned out to be non-toxic to insects.</a:t>
            </a:r>
          </a:p>
          <a:p>
            <a:pPr>
              <a:lnSpc>
                <a:spcPct val="90000"/>
              </a:lnSpc>
            </a:pPr>
            <a:r>
              <a:rPr lang="en-US" sz="2400" dirty="0">
                <a:latin typeface="+mn-lt"/>
              </a:rPr>
              <a:t>This is due to the more readily oxidized (metabolized) Si-H bond compared to C-H and also the larger size of the molecule.</a:t>
            </a:r>
          </a:p>
        </p:txBody>
      </p:sp>
      <p:sp>
        <p:nvSpPr>
          <p:cNvPr id="51203" name="TextBox 4"/>
          <p:cNvSpPr txBox="1">
            <a:spLocks noChangeArrowheads="1"/>
          </p:cNvSpPr>
          <p:nvPr/>
        </p:nvSpPr>
        <p:spPr bwMode="auto">
          <a:xfrm>
            <a:off x="3310547" y="3317554"/>
            <a:ext cx="1731564" cy="646331"/>
          </a:xfrm>
          <a:prstGeom prst="rect">
            <a:avLst/>
          </a:prstGeom>
          <a:noFill/>
          <a:ln w="9525">
            <a:noFill/>
            <a:miter lim="800000"/>
            <a:headEnd/>
            <a:tailEnd/>
          </a:ln>
        </p:spPr>
        <p:txBody>
          <a:bodyPr wrap="none">
            <a:prstTxWarp prst="textNoShape">
              <a:avLst/>
            </a:prstTxWarp>
            <a:spAutoFit/>
          </a:bodyPr>
          <a:lstStyle/>
          <a:p>
            <a:pPr algn="ctr"/>
            <a:r>
              <a:rPr lang="en-US" dirty="0"/>
              <a:t>DDT</a:t>
            </a:r>
          </a:p>
          <a:p>
            <a:pPr algn="ctr"/>
            <a:r>
              <a:rPr lang="en-US" dirty="0"/>
              <a:t>(Toxic to insects)</a:t>
            </a:r>
          </a:p>
        </p:txBody>
      </p:sp>
      <p:sp>
        <p:nvSpPr>
          <p:cNvPr id="51204" name="TextBox 5"/>
          <p:cNvSpPr txBox="1">
            <a:spLocks noChangeArrowheads="1"/>
          </p:cNvSpPr>
          <p:nvPr/>
        </p:nvSpPr>
        <p:spPr bwMode="auto">
          <a:xfrm>
            <a:off x="7034382" y="3317554"/>
            <a:ext cx="2177840" cy="646331"/>
          </a:xfrm>
          <a:prstGeom prst="rect">
            <a:avLst/>
          </a:prstGeom>
          <a:noFill/>
          <a:ln w="9525">
            <a:noFill/>
            <a:miter lim="800000"/>
            <a:headEnd/>
            <a:tailEnd/>
          </a:ln>
        </p:spPr>
        <p:txBody>
          <a:bodyPr wrap="none">
            <a:prstTxWarp prst="textNoShape">
              <a:avLst/>
            </a:prstTxWarp>
            <a:spAutoFit/>
          </a:bodyPr>
          <a:lstStyle/>
          <a:p>
            <a:pPr algn="ctr"/>
            <a:r>
              <a:rPr lang="en-US" dirty="0"/>
              <a:t>Si-DDT Analog</a:t>
            </a:r>
          </a:p>
          <a:p>
            <a:pPr algn="ctr"/>
            <a:r>
              <a:rPr lang="en-US" dirty="0"/>
              <a:t>(Non-toxic to insects)</a:t>
            </a:r>
          </a:p>
        </p:txBody>
      </p:sp>
      <p:cxnSp>
        <p:nvCxnSpPr>
          <p:cNvPr id="9" name="Straight Connector 8">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2646" y="206514"/>
            <a:ext cx="9686755" cy="707886"/>
          </a:xfrm>
          <a:prstGeom prst="rect">
            <a:avLst/>
          </a:prstGeom>
        </p:spPr>
        <p:txBody>
          <a:bodyPr wrap="none">
            <a:spAutoFit/>
          </a:bodyPr>
          <a:lstStyle/>
          <a:p>
            <a:pPr algn="ctr"/>
            <a:r>
              <a:rPr lang="en-US" sz="4000" b="1" dirty="0"/>
              <a:t>By </a:t>
            </a:r>
            <a:r>
              <a:rPr lang="en-US" sz="4000" b="1" dirty="0" err="1"/>
              <a:t>Isosteric</a:t>
            </a:r>
            <a:r>
              <a:rPr lang="en-US" sz="4000" b="1" dirty="0"/>
              <a:t> Substitution: Carbon with Silicon</a:t>
            </a:r>
          </a:p>
        </p:txBody>
      </p:sp>
      <p:pic>
        <p:nvPicPr>
          <p:cNvPr id="2" name="Picture 1">
            <a:extLst>
              <a:ext uri="{FF2B5EF4-FFF2-40B4-BE49-F238E27FC236}">
                <a16:creationId xmlns:a16="http://schemas.microsoft.com/office/drawing/2014/main" id="{D1782823-A8CD-1347-AFF2-97179F73FD9F}"/>
              </a:ext>
            </a:extLst>
          </p:cNvPr>
          <p:cNvPicPr>
            <a:picLocks noChangeAspect="1"/>
          </p:cNvPicPr>
          <p:nvPr/>
        </p:nvPicPr>
        <p:blipFill>
          <a:blip r:embed="rId2"/>
          <a:stretch>
            <a:fillRect/>
          </a:stretch>
        </p:blipFill>
        <p:spPr>
          <a:xfrm>
            <a:off x="2804729" y="1685464"/>
            <a:ext cx="2743200" cy="1430215"/>
          </a:xfrm>
          <a:prstGeom prst="rect">
            <a:avLst/>
          </a:prstGeom>
        </p:spPr>
      </p:pic>
      <p:pic>
        <p:nvPicPr>
          <p:cNvPr id="4" name="Picture 3">
            <a:extLst>
              <a:ext uri="{FF2B5EF4-FFF2-40B4-BE49-F238E27FC236}">
                <a16:creationId xmlns:a16="http://schemas.microsoft.com/office/drawing/2014/main" id="{60021A1A-6402-604C-A46B-FF7999261174}"/>
              </a:ext>
            </a:extLst>
          </p:cNvPr>
          <p:cNvPicPr>
            <a:picLocks noChangeAspect="1"/>
          </p:cNvPicPr>
          <p:nvPr/>
        </p:nvPicPr>
        <p:blipFill>
          <a:blip r:embed="rId3"/>
          <a:stretch>
            <a:fillRect/>
          </a:stretch>
        </p:blipFill>
        <p:spPr>
          <a:xfrm>
            <a:off x="6797804" y="1693485"/>
            <a:ext cx="2650996" cy="1382143"/>
          </a:xfrm>
          <a:prstGeom prst="rect">
            <a:avLst/>
          </a:prstGeom>
        </p:spPr>
      </p:pic>
    </p:spTree>
    <p:extLst>
      <p:ext uri="{BB962C8B-B14F-4D97-AF65-F5344CB8AC3E}">
        <p14:creationId xmlns:p14="http://schemas.microsoft.com/office/powerpoint/2010/main" val="138947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905067"/>
            <a:ext cx="9292003" cy="36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53594" y="206514"/>
            <a:ext cx="4684809" cy="707886"/>
          </a:xfrm>
          <a:prstGeom prst="rect">
            <a:avLst/>
          </a:prstGeom>
        </p:spPr>
        <p:txBody>
          <a:bodyPr wrap="none">
            <a:spAutoFit/>
          </a:bodyPr>
          <a:lstStyle/>
          <a:p>
            <a:pPr algn="ctr"/>
            <a:r>
              <a:rPr lang="en-US" sz="4000" b="1" dirty="0"/>
              <a:t>What Counts as Toxic</a:t>
            </a:r>
          </a:p>
        </p:txBody>
      </p:sp>
      <p:cxnSp>
        <p:nvCxnSpPr>
          <p:cNvPr id="6" name="Straight Connector 5">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89332" y="6477000"/>
            <a:ext cx="9559668" cy="307777"/>
          </a:xfrm>
          <a:prstGeom prst="rect">
            <a:avLst/>
          </a:prstGeom>
          <a:noFill/>
        </p:spPr>
        <p:txBody>
          <a:bodyPr wrap="none" rtlCol="0">
            <a:spAutoFit/>
          </a:bodyPr>
          <a:lstStyle/>
          <a:p>
            <a:r>
              <a:rPr lang="en-US" sz="1400" dirty="0" err="1">
                <a:solidFill>
                  <a:schemeClr val="bg1">
                    <a:lumMod val="50000"/>
                  </a:schemeClr>
                </a:solidFill>
              </a:rPr>
              <a:t>Mihelcic</a:t>
            </a:r>
            <a:r>
              <a:rPr lang="en-US" sz="1400" dirty="0">
                <a:solidFill>
                  <a:schemeClr val="bg1">
                    <a:lumMod val="50000"/>
                  </a:schemeClr>
                </a:solidFill>
              </a:rPr>
              <a:t>, J. R.; Zimmerman, J. B., </a:t>
            </a:r>
            <a:r>
              <a:rPr lang="en-US" sz="1400" i="1" dirty="0">
                <a:solidFill>
                  <a:schemeClr val="bg1">
                    <a:lumMod val="50000"/>
                  </a:schemeClr>
                </a:solidFill>
              </a:rPr>
              <a:t>Environmental engineering: Fundamentals, sustainability, design</a:t>
            </a:r>
            <a:r>
              <a:rPr lang="en-US" sz="1400" dirty="0">
                <a:solidFill>
                  <a:schemeClr val="bg1">
                    <a:lumMod val="50000"/>
                  </a:schemeClr>
                </a:solidFill>
              </a:rPr>
              <a:t>. Wiley Global Education: 2014.</a:t>
            </a:r>
          </a:p>
        </p:txBody>
      </p:sp>
    </p:spTree>
    <p:extLst>
      <p:ext uri="{BB962C8B-B14F-4D97-AF65-F5344CB8AC3E}">
        <p14:creationId xmlns:p14="http://schemas.microsoft.com/office/powerpoint/2010/main" val="1658446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8200" y="749808"/>
            <a:ext cx="6667500" cy="369332"/>
          </a:xfrm>
          <a:prstGeom prst="rect">
            <a:avLst/>
          </a:prstGeom>
          <a:noFill/>
        </p:spPr>
        <p:txBody>
          <a:bodyPr wrap="square" rtlCol="0">
            <a:spAutoFit/>
          </a:bodyPr>
          <a:lstStyle/>
          <a:p>
            <a:r>
              <a:rPr lang="en-US" dirty="0"/>
              <a:t>Even if chemists design one chemical, it has to undergo tests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7037"/>
          <a:stretch/>
        </p:blipFill>
        <p:spPr>
          <a:xfrm>
            <a:off x="2438400" y="1295400"/>
            <a:ext cx="7607300" cy="5303979"/>
          </a:xfrm>
          <a:prstGeom prst="rect">
            <a:avLst/>
          </a:prstGeom>
        </p:spPr>
      </p:pic>
      <p:cxnSp>
        <p:nvCxnSpPr>
          <p:cNvPr id="6" name="Straight Connector 5">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86343" y="163924"/>
            <a:ext cx="9819356" cy="707886"/>
          </a:xfrm>
          <a:prstGeom prst="rect">
            <a:avLst/>
          </a:prstGeom>
        </p:spPr>
        <p:txBody>
          <a:bodyPr wrap="none">
            <a:spAutoFit/>
          </a:bodyPr>
          <a:lstStyle/>
          <a:p>
            <a:pPr algn="ctr"/>
            <a:r>
              <a:rPr lang="en-US" sz="4000" b="1" dirty="0"/>
              <a:t>Designing New Molecules is Not a Trivial Task</a:t>
            </a:r>
          </a:p>
        </p:txBody>
      </p:sp>
    </p:spTree>
    <p:extLst>
      <p:ext uri="{BB962C8B-B14F-4D97-AF65-F5344CB8AC3E}">
        <p14:creationId xmlns:p14="http://schemas.microsoft.com/office/powerpoint/2010/main" val="900049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462" y="1447800"/>
            <a:ext cx="10775519" cy="3810000"/>
          </a:xfrm>
        </p:spPr>
        <p:txBody>
          <a:bodyPr>
            <a:normAutofit/>
          </a:bodyPr>
          <a:lstStyle/>
          <a:p>
            <a:pPr>
              <a:lnSpc>
                <a:spcPct val="100000"/>
              </a:lnSpc>
            </a:pPr>
            <a:r>
              <a:rPr lang="en-US" dirty="0"/>
              <a:t>QSAR = classification models used in the chemical and biological sciences and engineering</a:t>
            </a:r>
          </a:p>
        </p:txBody>
      </p:sp>
      <p:cxnSp>
        <p:nvCxnSpPr>
          <p:cNvPr id="4" name="Straight Connector 3">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52074" y="206514"/>
            <a:ext cx="11087907" cy="707886"/>
          </a:xfrm>
          <a:prstGeom prst="rect">
            <a:avLst/>
          </a:prstGeom>
        </p:spPr>
        <p:txBody>
          <a:bodyPr wrap="none">
            <a:spAutoFit/>
          </a:bodyPr>
          <a:lstStyle/>
          <a:p>
            <a:pPr algn="ctr"/>
            <a:r>
              <a:rPr lang="en-US" sz="4000" b="1" dirty="0"/>
              <a:t>QSAR-Quantitative Structure Activity Relationship</a:t>
            </a:r>
          </a:p>
        </p:txBody>
      </p:sp>
      <p:sp>
        <p:nvSpPr>
          <p:cNvPr id="2" name="TextBox 1"/>
          <p:cNvSpPr txBox="1"/>
          <p:nvPr/>
        </p:nvSpPr>
        <p:spPr>
          <a:xfrm>
            <a:off x="1143000" y="6477000"/>
            <a:ext cx="3352800" cy="307777"/>
          </a:xfrm>
          <a:prstGeom prst="rect">
            <a:avLst/>
          </a:prstGeom>
          <a:noFill/>
        </p:spPr>
        <p:txBody>
          <a:bodyPr wrap="square" rtlCol="0">
            <a:spAutoFit/>
          </a:bodyPr>
          <a:lstStyle/>
          <a:p>
            <a:r>
              <a:rPr lang="en-US" sz="1400" dirty="0"/>
              <a:t>Wikipedia</a:t>
            </a:r>
          </a:p>
        </p:txBody>
      </p:sp>
      <p:sp>
        <p:nvSpPr>
          <p:cNvPr id="8" name="Rectangle 7"/>
          <p:cNvSpPr/>
          <p:nvPr/>
        </p:nvSpPr>
        <p:spPr>
          <a:xfrm>
            <a:off x="6443203" y="3115131"/>
            <a:ext cx="4876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a:t>potency of the response variable</a:t>
            </a:r>
          </a:p>
        </p:txBody>
      </p:sp>
      <p:sp>
        <p:nvSpPr>
          <p:cNvPr id="9" name="Rectangle 8"/>
          <p:cNvSpPr/>
          <p:nvPr/>
        </p:nvSpPr>
        <p:spPr>
          <a:xfrm>
            <a:off x="2019782" y="3115131"/>
            <a:ext cx="2765181"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400" dirty="0"/>
              <a:t>"predictor" variables</a:t>
            </a:r>
          </a:p>
        </p:txBody>
      </p:sp>
      <p:sp>
        <p:nvSpPr>
          <p:cNvPr id="10" name="Left-Right Arrow 9"/>
          <p:cNvSpPr/>
          <p:nvPr/>
        </p:nvSpPr>
        <p:spPr>
          <a:xfrm>
            <a:off x="4915382" y="3149766"/>
            <a:ext cx="13716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QSAR</a:t>
            </a:r>
          </a:p>
        </p:txBody>
      </p:sp>
      <p:sp>
        <p:nvSpPr>
          <p:cNvPr id="11" name="TextBox 10"/>
          <p:cNvSpPr txBox="1"/>
          <p:nvPr/>
        </p:nvSpPr>
        <p:spPr>
          <a:xfrm>
            <a:off x="1867382" y="3733800"/>
            <a:ext cx="3048000" cy="923330"/>
          </a:xfrm>
          <a:prstGeom prst="rect">
            <a:avLst/>
          </a:prstGeom>
          <a:noFill/>
        </p:spPr>
        <p:txBody>
          <a:bodyPr wrap="square" rtlCol="0">
            <a:spAutoFit/>
          </a:bodyPr>
          <a:lstStyle/>
          <a:p>
            <a:pPr algn="ctr"/>
            <a:r>
              <a:rPr lang="en-US" dirty="0"/>
              <a:t>Structure, </a:t>
            </a:r>
            <a:r>
              <a:rPr lang="en-US" dirty="0" err="1"/>
              <a:t>physico</a:t>
            </a:r>
            <a:r>
              <a:rPr lang="en-US" dirty="0"/>
              <a:t>-chemical properties, chemical functionalities</a:t>
            </a:r>
          </a:p>
        </p:txBody>
      </p:sp>
      <p:sp>
        <p:nvSpPr>
          <p:cNvPr id="12" name="TextBox 11"/>
          <p:cNvSpPr txBox="1"/>
          <p:nvPr/>
        </p:nvSpPr>
        <p:spPr>
          <a:xfrm>
            <a:off x="7510003" y="3727302"/>
            <a:ext cx="3048000" cy="923330"/>
          </a:xfrm>
          <a:prstGeom prst="rect">
            <a:avLst/>
          </a:prstGeom>
          <a:noFill/>
        </p:spPr>
        <p:txBody>
          <a:bodyPr wrap="square" rtlCol="0">
            <a:spAutoFit/>
          </a:bodyPr>
          <a:lstStyle/>
          <a:p>
            <a:pPr algn="ctr"/>
            <a:r>
              <a:rPr lang="en-US" dirty="0"/>
              <a:t>Biological activity: toxicology and eco-toxicology</a:t>
            </a:r>
          </a:p>
          <a:p>
            <a:pPr algn="ctr"/>
            <a:r>
              <a:rPr lang="en-US" dirty="0"/>
              <a:t>[like LC50 or oxidative stress]</a:t>
            </a:r>
          </a:p>
        </p:txBody>
      </p:sp>
      <p:sp>
        <p:nvSpPr>
          <p:cNvPr id="13" name="TextBox 12"/>
          <p:cNvSpPr txBox="1"/>
          <p:nvPr/>
        </p:nvSpPr>
        <p:spPr>
          <a:xfrm>
            <a:off x="708240" y="3048000"/>
            <a:ext cx="1272960" cy="646331"/>
          </a:xfrm>
          <a:prstGeom prst="rect">
            <a:avLst/>
          </a:prstGeom>
          <a:noFill/>
        </p:spPr>
        <p:txBody>
          <a:bodyPr wrap="square" rtlCol="0">
            <a:spAutoFit/>
          </a:bodyPr>
          <a:lstStyle/>
          <a:p>
            <a:pPr algn="ctr"/>
            <a:r>
              <a:rPr lang="en-US" dirty="0"/>
              <a:t>Known data sets</a:t>
            </a:r>
          </a:p>
        </p:txBody>
      </p:sp>
      <p:sp>
        <p:nvSpPr>
          <p:cNvPr id="14" name="Down Arrow 13"/>
          <p:cNvSpPr/>
          <p:nvPr/>
        </p:nvSpPr>
        <p:spPr>
          <a:xfrm>
            <a:off x="5376403" y="2696730"/>
            <a:ext cx="352210" cy="50367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5376403" y="2336634"/>
            <a:ext cx="32766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QSAR established relationship</a:t>
            </a:r>
          </a:p>
        </p:txBody>
      </p:sp>
      <p:sp>
        <p:nvSpPr>
          <p:cNvPr id="17" name="Rectangle 16"/>
          <p:cNvSpPr/>
          <p:nvPr/>
        </p:nvSpPr>
        <p:spPr>
          <a:xfrm>
            <a:off x="2077509" y="5255934"/>
            <a:ext cx="2765181"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sz="2400" dirty="0"/>
              <a:t>"predictor" variables</a:t>
            </a:r>
          </a:p>
        </p:txBody>
      </p:sp>
      <p:sp>
        <p:nvSpPr>
          <p:cNvPr id="19" name="TextBox 18"/>
          <p:cNvSpPr txBox="1"/>
          <p:nvPr/>
        </p:nvSpPr>
        <p:spPr>
          <a:xfrm>
            <a:off x="708240" y="5181600"/>
            <a:ext cx="1272960" cy="646331"/>
          </a:xfrm>
          <a:prstGeom prst="rect">
            <a:avLst/>
          </a:prstGeom>
          <a:noFill/>
        </p:spPr>
        <p:txBody>
          <a:bodyPr wrap="square" rtlCol="0">
            <a:spAutoFit/>
          </a:bodyPr>
          <a:lstStyle/>
          <a:p>
            <a:pPr algn="ctr"/>
            <a:r>
              <a:rPr lang="en-US" dirty="0"/>
              <a:t>New molecules </a:t>
            </a:r>
          </a:p>
        </p:txBody>
      </p:sp>
      <p:sp>
        <p:nvSpPr>
          <p:cNvPr id="20" name="Down Arrow 19"/>
          <p:cNvSpPr/>
          <p:nvPr/>
        </p:nvSpPr>
        <p:spPr>
          <a:xfrm flipV="1">
            <a:off x="5434130" y="5638997"/>
            <a:ext cx="357070" cy="38080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p:cNvSpPr txBox="1"/>
          <p:nvPr/>
        </p:nvSpPr>
        <p:spPr>
          <a:xfrm>
            <a:off x="5464148" y="6019800"/>
            <a:ext cx="470047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QSAR uses the learnt rules to predict biology</a:t>
            </a:r>
          </a:p>
        </p:txBody>
      </p:sp>
      <p:sp>
        <p:nvSpPr>
          <p:cNvPr id="22" name="Right Arrow 21"/>
          <p:cNvSpPr/>
          <p:nvPr/>
        </p:nvSpPr>
        <p:spPr>
          <a:xfrm>
            <a:off x="5029200" y="5181600"/>
            <a:ext cx="1371600" cy="535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QSAR</a:t>
            </a:r>
          </a:p>
        </p:txBody>
      </p:sp>
      <p:sp>
        <p:nvSpPr>
          <p:cNvPr id="23" name="Rectangle 22"/>
          <p:cNvSpPr/>
          <p:nvPr/>
        </p:nvSpPr>
        <p:spPr>
          <a:xfrm>
            <a:off x="6553200" y="4953000"/>
            <a:ext cx="48768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400" dirty="0"/>
              <a:t>QSAR predicted potency of the response variable</a:t>
            </a:r>
          </a:p>
        </p:txBody>
      </p:sp>
    </p:spTree>
    <p:extLst>
      <p:ext uri="{BB962C8B-B14F-4D97-AF65-F5344CB8AC3E}">
        <p14:creationId xmlns:p14="http://schemas.microsoft.com/office/powerpoint/2010/main" val="257372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592262"/>
            <a:ext cx="9677400" cy="4351338"/>
          </a:xfrm>
        </p:spPr>
        <p:txBody>
          <a:bodyPr/>
          <a:lstStyle/>
          <a:p>
            <a:pPr marL="365760" indent="-365760">
              <a:lnSpc>
                <a:spcPct val="114000"/>
              </a:lnSpc>
              <a:spcAft>
                <a:spcPts val="600"/>
              </a:spcAft>
            </a:pPr>
            <a:r>
              <a:rPr lang="en-US" dirty="0">
                <a:latin typeface="+mn-lt"/>
              </a:rPr>
              <a:t>Not sufficient data on most chemicals</a:t>
            </a:r>
          </a:p>
          <a:p>
            <a:pPr marL="365760" indent="-365760">
              <a:lnSpc>
                <a:spcPct val="114000"/>
              </a:lnSpc>
              <a:spcAft>
                <a:spcPts val="600"/>
              </a:spcAft>
            </a:pPr>
            <a:r>
              <a:rPr lang="en-US" dirty="0">
                <a:latin typeface="+mn-lt"/>
              </a:rPr>
              <a:t>Not all chemicals can be tested</a:t>
            </a:r>
          </a:p>
          <a:p>
            <a:pPr marL="365760" indent="-365760">
              <a:lnSpc>
                <a:spcPct val="114000"/>
              </a:lnSpc>
              <a:spcAft>
                <a:spcPts val="600"/>
              </a:spcAft>
            </a:pPr>
            <a:r>
              <a:rPr lang="en-US" dirty="0"/>
              <a:t>Allows rapid screening of candidate structures</a:t>
            </a:r>
            <a:endParaRPr lang="en-US" dirty="0">
              <a:latin typeface="+mn-lt"/>
            </a:endParaRPr>
          </a:p>
          <a:p>
            <a:endParaRPr lang="en-US" dirty="0">
              <a:latin typeface="+mn-lt"/>
            </a:endParaRPr>
          </a:p>
        </p:txBody>
      </p:sp>
      <p:cxnSp>
        <p:nvCxnSpPr>
          <p:cNvPr id="4" name="Straight Connector 3">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318702" y="206514"/>
            <a:ext cx="3554627" cy="707886"/>
          </a:xfrm>
          <a:prstGeom prst="rect">
            <a:avLst/>
          </a:prstGeom>
        </p:spPr>
        <p:txBody>
          <a:bodyPr wrap="none">
            <a:spAutoFit/>
          </a:bodyPr>
          <a:lstStyle/>
          <a:p>
            <a:pPr algn="ctr"/>
            <a:r>
              <a:rPr lang="en-US" sz="4000" b="1" dirty="0"/>
              <a:t>Why use QSAR?</a:t>
            </a:r>
          </a:p>
        </p:txBody>
      </p:sp>
    </p:spTree>
    <p:extLst>
      <p:ext uri="{BB962C8B-B14F-4D97-AF65-F5344CB8AC3E}">
        <p14:creationId xmlns:p14="http://schemas.microsoft.com/office/powerpoint/2010/main" val="624685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
          <p:cNvGrpSpPr>
            <a:grpSpLocks/>
          </p:cNvGrpSpPr>
          <p:nvPr/>
        </p:nvGrpSpPr>
        <p:grpSpPr bwMode="auto">
          <a:xfrm>
            <a:off x="6934200" y="1371600"/>
            <a:ext cx="4343354" cy="4601435"/>
            <a:chOff x="1173" y="476"/>
            <a:chExt cx="28265" cy="30182"/>
          </a:xfrm>
        </p:grpSpPr>
        <p:sp>
          <p:nvSpPr>
            <p:cNvPr id="7" name="Text Box 7"/>
            <p:cNvSpPr txBox="1">
              <a:spLocks noChangeArrowheads="1"/>
            </p:cNvSpPr>
            <p:nvPr/>
          </p:nvSpPr>
          <p:spPr bwMode="auto">
            <a:xfrm>
              <a:off x="3094" y="476"/>
              <a:ext cx="24553" cy="282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algn="just" fontAlgn="base">
                <a:spcBef>
                  <a:spcPct val="0"/>
                </a:spcBef>
                <a:spcAft>
                  <a:spcPts val="1000"/>
                </a:spcAft>
              </a:pPr>
              <a:r>
                <a:rPr lang="en-US" sz="900" dirty="0">
                  <a:latin typeface="Arial" pitchFamily="-101" charset="0"/>
                  <a:ea typeface="ＭＳ Ｐゴシック" pitchFamily="-101" charset="-128"/>
                </a:rPr>
                <a:t> </a:t>
              </a:r>
              <a:endParaRPr sz="900" b="1" noProof="1">
                <a:solidFill>
                  <a:srgbClr val="4F81BD"/>
                </a:solidFill>
                <a:latin typeface="Times" pitchFamily="-101" charset="0"/>
                <a:ea typeface="ＭＳ Ｐゴシック" pitchFamily="-101" charset="-128"/>
              </a:endParaRPr>
            </a:p>
          </p:txBody>
        </p:sp>
        <p:pic>
          <p:nvPicPr>
            <p:cNvPr id="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73" y="1669"/>
              <a:ext cx="28265" cy="28989"/>
            </a:xfrm>
            <a:prstGeom prst="rect">
              <a:avLst/>
            </a:prstGeom>
            <a:noFill/>
          </p:spPr>
        </p:pic>
      </p:grpSp>
      <p:sp>
        <p:nvSpPr>
          <p:cNvPr id="11" name="TextBox 10"/>
          <p:cNvSpPr txBox="1"/>
          <p:nvPr/>
        </p:nvSpPr>
        <p:spPr>
          <a:xfrm>
            <a:off x="1009980" y="2438400"/>
            <a:ext cx="6076620" cy="2862322"/>
          </a:xfrm>
          <a:prstGeom prst="rect">
            <a:avLst/>
          </a:prstGeom>
          <a:noFill/>
        </p:spPr>
        <p:txBody>
          <a:bodyPr wrap="square" rtlCol="0">
            <a:spAutoFit/>
          </a:bodyPr>
          <a:lstStyle/>
          <a:p>
            <a:pPr marL="285750" indent="-285750">
              <a:buFont typeface="Arial" charset="0"/>
              <a:buChar char="•"/>
            </a:pPr>
            <a:r>
              <a:rPr lang="en-US" sz="2400" dirty="0"/>
              <a:t>Prediction accuracy not higher than 65-70% for non-carcinogenic chemicals.</a:t>
            </a:r>
          </a:p>
          <a:p>
            <a:pPr marL="285750" indent="-285750">
              <a:buFont typeface="Arial" charset="0"/>
              <a:buChar char="•"/>
            </a:pPr>
            <a:endParaRPr lang="en-US" sz="1200" dirty="0"/>
          </a:p>
          <a:p>
            <a:pPr marL="285750" lvl="0" indent="-285750">
              <a:buFont typeface="Arial" charset="0"/>
              <a:buChar char="•"/>
            </a:pPr>
            <a:r>
              <a:rPr lang="en-US" sz="2400" dirty="0"/>
              <a:t>Lack of validation with up-to-date data.</a:t>
            </a:r>
          </a:p>
          <a:p>
            <a:pPr marL="285750" indent="-285750">
              <a:buFont typeface="Arial" charset="0"/>
              <a:buChar char="•"/>
            </a:pPr>
            <a:endParaRPr lang="en-US" sz="1200" dirty="0"/>
          </a:p>
          <a:p>
            <a:pPr marL="285750" indent="-285750">
              <a:buFont typeface="Arial" charset="0"/>
              <a:buChar char="•"/>
            </a:pPr>
            <a:r>
              <a:rPr lang="en-US" sz="2400" dirty="0"/>
              <a:t>Application to a narrow range of chemical structures.</a:t>
            </a:r>
          </a:p>
          <a:p>
            <a:pPr marL="285750" indent="-285750">
              <a:buFont typeface="Arial" charset="0"/>
              <a:buChar char="•"/>
            </a:pPr>
            <a:endParaRPr lang="en-US" sz="1200" dirty="0"/>
          </a:p>
          <a:p>
            <a:pPr marL="285750" indent="-285750">
              <a:buFont typeface="Arial" charset="0"/>
              <a:buChar char="•"/>
            </a:pPr>
            <a:r>
              <a:rPr lang="en-US" sz="2400" dirty="0"/>
              <a:t>Qualitative output.</a:t>
            </a:r>
          </a:p>
        </p:txBody>
      </p:sp>
      <p:sp>
        <p:nvSpPr>
          <p:cNvPr id="12" name="TextBox 11"/>
          <p:cNvSpPr txBox="1"/>
          <p:nvPr/>
        </p:nvSpPr>
        <p:spPr>
          <a:xfrm>
            <a:off x="1030033" y="1646965"/>
            <a:ext cx="2990114" cy="523220"/>
          </a:xfrm>
          <a:prstGeom prst="rect">
            <a:avLst/>
          </a:prstGeom>
          <a:noFill/>
        </p:spPr>
        <p:txBody>
          <a:bodyPr wrap="none" rtlCol="0">
            <a:spAutoFit/>
          </a:bodyPr>
          <a:lstStyle/>
          <a:p>
            <a:r>
              <a:rPr lang="en-US" sz="2800" b="1" dirty="0"/>
              <a:t>Current limitations</a:t>
            </a:r>
          </a:p>
        </p:txBody>
      </p:sp>
      <p:cxnSp>
        <p:nvCxnSpPr>
          <p:cNvPr id="9" name="Straight Connector 8">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25844" y="206514"/>
            <a:ext cx="9740359" cy="707886"/>
          </a:xfrm>
          <a:prstGeom prst="rect">
            <a:avLst/>
          </a:prstGeom>
        </p:spPr>
        <p:txBody>
          <a:bodyPr wrap="none">
            <a:spAutoFit/>
          </a:bodyPr>
          <a:lstStyle/>
          <a:p>
            <a:pPr algn="ctr"/>
            <a:r>
              <a:rPr lang="en-US" sz="4000" b="1" dirty="0"/>
              <a:t>Examples of Popular Toxicity Prediction Tools</a:t>
            </a:r>
          </a:p>
        </p:txBody>
      </p:sp>
    </p:spTree>
    <p:extLst>
      <p:ext uri="{BB962C8B-B14F-4D97-AF65-F5344CB8AC3E}">
        <p14:creationId xmlns:p14="http://schemas.microsoft.com/office/powerpoint/2010/main" val="231811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59040" y="224343"/>
            <a:ext cx="11673920" cy="707886"/>
          </a:xfrm>
          <a:prstGeom prst="rect">
            <a:avLst/>
          </a:prstGeom>
        </p:spPr>
        <p:txBody>
          <a:bodyPr wrap="square">
            <a:spAutoFit/>
          </a:bodyPr>
          <a:lstStyle/>
          <a:p>
            <a:pPr algn="ctr"/>
            <a:r>
              <a:rPr lang="en-US" sz="4000" b="1" dirty="0"/>
              <a:t>Next generation: powers of computational Chemistry</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371600"/>
            <a:ext cx="6553200" cy="4914900"/>
          </a:xfrm>
          <a:prstGeom prst="rect">
            <a:avLst/>
          </a:prstGeom>
        </p:spPr>
      </p:pic>
      <p:sp>
        <p:nvSpPr>
          <p:cNvPr id="3" name="TextBox 2"/>
          <p:cNvSpPr txBox="1"/>
          <p:nvPr/>
        </p:nvSpPr>
        <p:spPr>
          <a:xfrm>
            <a:off x="7543800" y="1752600"/>
            <a:ext cx="4038600" cy="3739678"/>
          </a:xfrm>
          <a:prstGeom prst="rect">
            <a:avLst/>
          </a:prstGeom>
          <a:noFill/>
        </p:spPr>
        <p:txBody>
          <a:bodyPr wrap="square" rtlCol="0">
            <a:spAutoFit/>
          </a:bodyPr>
          <a:lstStyle/>
          <a:p>
            <a:pPr>
              <a:lnSpc>
                <a:spcPct val="114000"/>
              </a:lnSpc>
            </a:pPr>
            <a:r>
              <a:rPr lang="en-US" sz="1900" dirty="0"/>
              <a:t>Docking software have been able to model very precisely the active site of a target enzyme (target to a drug for instance, or to a toxic).</a:t>
            </a:r>
          </a:p>
          <a:p>
            <a:pPr>
              <a:lnSpc>
                <a:spcPct val="114000"/>
              </a:lnSpc>
            </a:pPr>
            <a:endParaRPr lang="en-US" sz="1900" dirty="0"/>
          </a:p>
          <a:p>
            <a:pPr>
              <a:lnSpc>
                <a:spcPct val="114000"/>
              </a:lnSpc>
            </a:pPr>
            <a:r>
              <a:rPr lang="en-US" sz="1900" dirty="0"/>
              <a:t>In drug design such software are used to predict the best molecules for biological activity. Only the best performing are synthesized and tested.</a:t>
            </a:r>
          </a:p>
          <a:p>
            <a:pPr>
              <a:lnSpc>
                <a:spcPct val="114000"/>
              </a:lnSpc>
            </a:pPr>
            <a:endParaRPr lang="en-US" sz="1900" dirty="0"/>
          </a:p>
          <a:p>
            <a:pPr>
              <a:lnSpc>
                <a:spcPct val="114000"/>
              </a:lnSpc>
            </a:pPr>
            <a:r>
              <a:rPr lang="en-US" sz="1900" dirty="0"/>
              <a:t>Similar ideas can be used in toxicology</a:t>
            </a:r>
          </a:p>
        </p:txBody>
      </p:sp>
      <p:sp>
        <p:nvSpPr>
          <p:cNvPr id="4" name="Rectangle 3"/>
          <p:cNvSpPr/>
          <p:nvPr/>
        </p:nvSpPr>
        <p:spPr>
          <a:xfrm>
            <a:off x="783105" y="6456169"/>
            <a:ext cx="3484095" cy="307777"/>
          </a:xfrm>
          <a:prstGeom prst="rect">
            <a:avLst/>
          </a:prstGeom>
        </p:spPr>
        <p:txBody>
          <a:bodyPr wrap="none">
            <a:spAutoFit/>
          </a:bodyPr>
          <a:lstStyle/>
          <a:p>
            <a:r>
              <a:rPr lang="en-US" sz="1400" dirty="0"/>
              <a:t>http://www.molfunction.com/software5.htm</a:t>
            </a:r>
          </a:p>
        </p:txBody>
      </p:sp>
    </p:spTree>
    <p:extLst>
      <p:ext uri="{BB962C8B-B14F-4D97-AF65-F5344CB8AC3E}">
        <p14:creationId xmlns:p14="http://schemas.microsoft.com/office/powerpoint/2010/main" val="2414258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What’s the need?</a:t>
            </a:r>
          </a:p>
        </p:txBody>
      </p:sp>
      <p:sp>
        <p:nvSpPr>
          <p:cNvPr id="33" name="Rectangle 32">
            <a:extLst>
              <a:ext uri="{FF2B5EF4-FFF2-40B4-BE49-F238E27FC236}">
                <a16:creationId xmlns:a16="http://schemas.microsoft.com/office/drawing/2014/main" id="{839EA283-9696-FD46-9504-8CA35AEEEC5E}"/>
              </a:ext>
            </a:extLst>
          </p:cNvPr>
          <p:cNvSpPr/>
          <p:nvPr/>
        </p:nvSpPr>
        <p:spPr>
          <a:xfrm>
            <a:off x="1925688" y="1428056"/>
            <a:ext cx="6858000" cy="307777"/>
          </a:xfrm>
          <a:prstGeom prst="rect">
            <a:avLst/>
          </a:prstGeom>
        </p:spPr>
        <p:txBody>
          <a:bodyPr wrap="square">
            <a:spAutoFit/>
          </a:bodyPr>
          <a:lstStyle/>
          <a:p>
            <a:r>
              <a:rPr lang="en-US"/>
              <a:t>Traditional organic solvents       </a:t>
            </a:r>
            <a:r>
              <a:rPr lang="en-US" b="1">
                <a:solidFill>
                  <a:srgbClr val="008000"/>
                </a:solidFill>
              </a:rPr>
              <a:t>Low toxicity</a:t>
            </a:r>
            <a:r>
              <a:rPr lang="en-US"/>
              <a:t>                    </a:t>
            </a:r>
            <a:r>
              <a:rPr lang="en-US" b="1">
                <a:solidFill>
                  <a:srgbClr val="FF0000"/>
                </a:solidFill>
              </a:rPr>
              <a:t>Volatile</a:t>
            </a:r>
            <a:endParaRPr lang="en-US">
              <a:solidFill>
                <a:srgbClr val="FF0000"/>
              </a:solidFill>
            </a:endParaRPr>
          </a:p>
        </p:txBody>
      </p:sp>
      <p:sp>
        <p:nvSpPr>
          <p:cNvPr id="34" name="Rectangle 33">
            <a:extLst>
              <a:ext uri="{FF2B5EF4-FFF2-40B4-BE49-F238E27FC236}">
                <a16:creationId xmlns:a16="http://schemas.microsoft.com/office/drawing/2014/main" id="{CE6B48AA-F9A4-2748-A6D4-F25ADE0C6D16}"/>
              </a:ext>
            </a:extLst>
          </p:cNvPr>
          <p:cNvSpPr/>
          <p:nvPr/>
        </p:nvSpPr>
        <p:spPr>
          <a:xfrm>
            <a:off x="1925688" y="2332856"/>
            <a:ext cx="8208912" cy="307777"/>
          </a:xfrm>
          <a:prstGeom prst="rect">
            <a:avLst/>
          </a:prstGeom>
        </p:spPr>
        <p:txBody>
          <a:bodyPr wrap="square">
            <a:spAutoFit/>
          </a:bodyPr>
          <a:lstStyle/>
          <a:p>
            <a:r>
              <a:rPr lang="en-US" dirty="0"/>
              <a:t>Ionic liquids </a:t>
            </a:r>
            <a:r>
              <a:rPr lang="en-US" b="1" dirty="0"/>
              <a:t>                               </a:t>
            </a:r>
            <a:r>
              <a:rPr lang="en-US" b="1" dirty="0">
                <a:solidFill>
                  <a:srgbClr val="008000"/>
                </a:solidFill>
              </a:rPr>
              <a:t>Nonvolatile </a:t>
            </a:r>
            <a:r>
              <a:rPr lang="en-US" b="1" dirty="0"/>
              <a:t>                    </a:t>
            </a:r>
            <a:r>
              <a:rPr lang="en-US" b="1" dirty="0">
                <a:solidFill>
                  <a:srgbClr val="FF0000"/>
                </a:solidFill>
              </a:rPr>
              <a:t>Difficult to remove</a:t>
            </a:r>
            <a:endParaRPr lang="en-US" dirty="0">
              <a:solidFill>
                <a:srgbClr val="FF0000"/>
              </a:solidFill>
            </a:endParaRPr>
          </a:p>
        </p:txBody>
      </p:sp>
      <p:grpSp>
        <p:nvGrpSpPr>
          <p:cNvPr id="35" name="Group 34">
            <a:extLst>
              <a:ext uri="{FF2B5EF4-FFF2-40B4-BE49-F238E27FC236}">
                <a16:creationId xmlns:a16="http://schemas.microsoft.com/office/drawing/2014/main" id="{0E6FD3EC-B7F7-234C-B9F4-D68D3A6AC4C4}"/>
              </a:ext>
            </a:extLst>
          </p:cNvPr>
          <p:cNvGrpSpPr/>
          <p:nvPr/>
        </p:nvGrpSpPr>
        <p:grpSpPr>
          <a:xfrm>
            <a:off x="1853680" y="5553053"/>
            <a:ext cx="6696744" cy="668235"/>
            <a:chOff x="611560" y="5281045"/>
            <a:chExt cx="6696744" cy="668235"/>
          </a:xfrm>
        </p:grpSpPr>
        <p:sp>
          <p:nvSpPr>
            <p:cNvPr id="36" name="Rectangle 35">
              <a:extLst>
                <a:ext uri="{FF2B5EF4-FFF2-40B4-BE49-F238E27FC236}">
                  <a16:creationId xmlns:a16="http://schemas.microsoft.com/office/drawing/2014/main" id="{2AC6E794-FD9B-084E-B8A2-C41339A21145}"/>
                </a:ext>
              </a:extLst>
            </p:cNvPr>
            <p:cNvSpPr/>
            <p:nvPr/>
          </p:nvSpPr>
          <p:spPr>
            <a:xfrm>
              <a:off x="2723859" y="5517232"/>
              <a:ext cx="4584445" cy="307777"/>
            </a:xfrm>
            <a:prstGeom prst="rect">
              <a:avLst/>
            </a:prstGeom>
          </p:spPr>
          <p:txBody>
            <a:bodyPr wrap="none">
              <a:spAutoFit/>
            </a:bodyPr>
            <a:lstStyle/>
            <a:p>
              <a:r>
                <a:rPr lang="en-US" b="1"/>
                <a:t>        </a:t>
              </a:r>
              <a:r>
                <a:rPr lang="en-US" b="1">
                  <a:solidFill>
                    <a:srgbClr val="008000"/>
                  </a:solidFill>
                </a:rPr>
                <a:t> Not acutely toxic</a:t>
              </a:r>
              <a:r>
                <a:rPr lang="en-US" b="1"/>
                <a:t>           </a:t>
              </a:r>
              <a:r>
                <a:rPr lang="en-US" b="1">
                  <a:solidFill>
                    <a:srgbClr val="FF0000"/>
                  </a:solidFill>
                </a:rPr>
                <a:t>Hydrolytically unstable</a:t>
              </a:r>
              <a:endParaRPr lang="en-US">
                <a:solidFill>
                  <a:srgbClr val="FF0000"/>
                </a:solidFill>
              </a:endParaRPr>
            </a:p>
          </p:txBody>
        </p:sp>
        <p:pic>
          <p:nvPicPr>
            <p:cNvPr id="37" name="Picture 36">
              <a:extLst>
                <a:ext uri="{FF2B5EF4-FFF2-40B4-BE49-F238E27FC236}">
                  <a16:creationId xmlns:a16="http://schemas.microsoft.com/office/drawing/2014/main" id="{8C3A34A6-E163-1445-B041-2A59207ED234}"/>
                </a:ext>
              </a:extLst>
            </p:cNvPr>
            <p:cNvPicPr>
              <a:picLocks noChangeAspect="1"/>
            </p:cNvPicPr>
            <p:nvPr/>
          </p:nvPicPr>
          <p:blipFill>
            <a:blip r:embed="rId2"/>
            <a:stretch>
              <a:fillRect/>
            </a:stretch>
          </p:blipFill>
          <p:spPr>
            <a:xfrm>
              <a:off x="611560" y="5281045"/>
              <a:ext cx="2088233" cy="668235"/>
            </a:xfrm>
            <a:prstGeom prst="rect">
              <a:avLst/>
            </a:prstGeom>
          </p:spPr>
        </p:pic>
      </p:grpSp>
      <p:grpSp>
        <p:nvGrpSpPr>
          <p:cNvPr id="38" name="Group 37">
            <a:extLst>
              <a:ext uri="{FF2B5EF4-FFF2-40B4-BE49-F238E27FC236}">
                <a16:creationId xmlns:a16="http://schemas.microsoft.com/office/drawing/2014/main" id="{5DA7030D-3C2E-8B41-B8F2-B88FFC9FDD80}"/>
              </a:ext>
            </a:extLst>
          </p:cNvPr>
          <p:cNvGrpSpPr/>
          <p:nvPr/>
        </p:nvGrpSpPr>
        <p:grpSpPr>
          <a:xfrm>
            <a:off x="1997696" y="4417755"/>
            <a:ext cx="5760640" cy="723413"/>
            <a:chOff x="755576" y="4145747"/>
            <a:chExt cx="5760640" cy="723413"/>
          </a:xfrm>
        </p:grpSpPr>
        <p:sp>
          <p:nvSpPr>
            <p:cNvPr id="39" name="Rectangle 38">
              <a:extLst>
                <a:ext uri="{FF2B5EF4-FFF2-40B4-BE49-F238E27FC236}">
                  <a16:creationId xmlns:a16="http://schemas.microsoft.com/office/drawing/2014/main" id="{4A5AD6EA-E06E-6D43-A921-1BC50C4BA296}"/>
                </a:ext>
              </a:extLst>
            </p:cNvPr>
            <p:cNvSpPr/>
            <p:nvPr/>
          </p:nvSpPr>
          <p:spPr>
            <a:xfrm>
              <a:off x="2740823" y="4293096"/>
              <a:ext cx="3775393" cy="307777"/>
            </a:xfrm>
            <a:prstGeom prst="rect">
              <a:avLst/>
            </a:prstGeom>
          </p:spPr>
          <p:txBody>
            <a:bodyPr wrap="none">
              <a:spAutoFit/>
            </a:bodyPr>
            <a:lstStyle/>
            <a:p>
              <a:r>
                <a:rPr lang="en-US" b="1"/>
                <a:t>         </a:t>
              </a:r>
              <a:r>
                <a:rPr lang="en-US" b="1">
                  <a:solidFill>
                    <a:srgbClr val="008000"/>
                  </a:solidFill>
                </a:rPr>
                <a:t>Not hazardous to skin</a:t>
              </a:r>
              <a:r>
                <a:rPr lang="en-US" b="1"/>
                <a:t>   </a:t>
              </a:r>
              <a:r>
                <a:rPr lang="en-US" b="1">
                  <a:solidFill>
                    <a:srgbClr val="FF0000"/>
                  </a:solidFill>
                </a:rPr>
                <a:t>Acutely toxic</a:t>
              </a:r>
              <a:endParaRPr lang="en-US">
                <a:solidFill>
                  <a:srgbClr val="FF0000"/>
                </a:solidFill>
              </a:endParaRPr>
            </a:p>
          </p:txBody>
        </p:sp>
        <p:pic>
          <p:nvPicPr>
            <p:cNvPr id="40" name="Picture 39">
              <a:extLst>
                <a:ext uri="{FF2B5EF4-FFF2-40B4-BE49-F238E27FC236}">
                  <a16:creationId xmlns:a16="http://schemas.microsoft.com/office/drawing/2014/main" id="{A116FB19-69CE-5A49-8067-BFC08FF572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0621" t="5064"/>
            <a:stretch/>
          </p:blipFill>
          <p:spPr>
            <a:xfrm>
              <a:off x="755576" y="4145747"/>
              <a:ext cx="1063231" cy="723413"/>
            </a:xfrm>
            <a:prstGeom prst="rect">
              <a:avLst/>
            </a:prstGeom>
          </p:spPr>
        </p:pic>
      </p:grpSp>
      <p:grpSp>
        <p:nvGrpSpPr>
          <p:cNvPr id="41" name="Group 40">
            <a:extLst>
              <a:ext uri="{FF2B5EF4-FFF2-40B4-BE49-F238E27FC236}">
                <a16:creationId xmlns:a16="http://schemas.microsoft.com/office/drawing/2014/main" id="{CCBAD05A-8472-5C43-BF74-F6CD9630F035}"/>
              </a:ext>
            </a:extLst>
          </p:cNvPr>
          <p:cNvGrpSpPr/>
          <p:nvPr/>
        </p:nvGrpSpPr>
        <p:grpSpPr>
          <a:xfrm>
            <a:off x="1997696" y="3124944"/>
            <a:ext cx="6192688" cy="711200"/>
            <a:chOff x="755576" y="2852936"/>
            <a:chExt cx="6192688" cy="711200"/>
          </a:xfrm>
        </p:grpSpPr>
        <p:sp>
          <p:nvSpPr>
            <p:cNvPr id="42" name="Rectangle 41">
              <a:extLst>
                <a:ext uri="{FF2B5EF4-FFF2-40B4-BE49-F238E27FC236}">
                  <a16:creationId xmlns:a16="http://schemas.microsoft.com/office/drawing/2014/main" id="{49FE4598-CDCE-6A4B-8251-15146E337AB8}"/>
                </a:ext>
              </a:extLst>
            </p:cNvPr>
            <p:cNvSpPr/>
            <p:nvPr/>
          </p:nvSpPr>
          <p:spPr>
            <a:xfrm>
              <a:off x="2742791" y="3140968"/>
              <a:ext cx="4205473" cy="307777"/>
            </a:xfrm>
            <a:prstGeom prst="rect">
              <a:avLst/>
            </a:prstGeom>
          </p:spPr>
          <p:txBody>
            <a:bodyPr wrap="none">
              <a:spAutoFit/>
            </a:bodyPr>
            <a:lstStyle/>
            <a:p>
              <a:r>
                <a:rPr lang="en-US" b="1"/>
                <a:t>         </a:t>
              </a:r>
              <a:r>
                <a:rPr lang="en-US" b="1">
                  <a:solidFill>
                    <a:srgbClr val="008000"/>
                  </a:solidFill>
                </a:rPr>
                <a:t>Easy to remove</a:t>
              </a:r>
              <a:r>
                <a:rPr lang="en-US" b="1"/>
                <a:t>              </a:t>
              </a:r>
              <a:r>
                <a:rPr lang="en-US" b="1">
                  <a:solidFill>
                    <a:srgbClr val="FF0000"/>
                  </a:solidFill>
                </a:rPr>
                <a:t>Hazardous to skin</a:t>
              </a:r>
              <a:endParaRPr lang="en-US">
                <a:solidFill>
                  <a:srgbClr val="FF0000"/>
                </a:solidFill>
              </a:endParaRPr>
            </a:p>
          </p:txBody>
        </p:sp>
        <p:pic>
          <p:nvPicPr>
            <p:cNvPr id="43" name="Picture 42">
              <a:extLst>
                <a:ext uri="{FF2B5EF4-FFF2-40B4-BE49-F238E27FC236}">
                  <a16:creationId xmlns:a16="http://schemas.microsoft.com/office/drawing/2014/main" id="{81F7BD92-85C5-D547-8122-486CBA2FD46B}"/>
                </a:ext>
              </a:extLst>
            </p:cNvPr>
            <p:cNvPicPr>
              <a:picLocks noChangeAspect="1"/>
            </p:cNvPicPr>
            <p:nvPr/>
          </p:nvPicPr>
          <p:blipFill>
            <a:blip r:embed="rId4"/>
            <a:stretch>
              <a:fillRect/>
            </a:stretch>
          </p:blipFill>
          <p:spPr>
            <a:xfrm>
              <a:off x="755576" y="2852936"/>
              <a:ext cx="1397000" cy="711200"/>
            </a:xfrm>
            <a:prstGeom prst="rect">
              <a:avLst/>
            </a:prstGeom>
          </p:spPr>
        </p:pic>
      </p:grpSp>
      <p:grpSp>
        <p:nvGrpSpPr>
          <p:cNvPr id="44" name="Group 43">
            <a:extLst>
              <a:ext uri="{FF2B5EF4-FFF2-40B4-BE49-F238E27FC236}">
                <a16:creationId xmlns:a16="http://schemas.microsoft.com/office/drawing/2014/main" id="{4D0AE880-4D4D-1A4A-97BA-D7F25D3B962E}"/>
              </a:ext>
            </a:extLst>
          </p:cNvPr>
          <p:cNvGrpSpPr/>
          <p:nvPr/>
        </p:nvGrpSpPr>
        <p:grpSpPr>
          <a:xfrm>
            <a:off x="3437856" y="1828800"/>
            <a:ext cx="3168352" cy="4248472"/>
            <a:chOff x="2195736" y="1556792"/>
            <a:chExt cx="3168352" cy="4248472"/>
          </a:xfrm>
        </p:grpSpPr>
        <p:sp>
          <p:nvSpPr>
            <p:cNvPr id="45" name="Rectangle 44">
              <a:extLst>
                <a:ext uri="{FF2B5EF4-FFF2-40B4-BE49-F238E27FC236}">
                  <a16:creationId xmlns:a16="http://schemas.microsoft.com/office/drawing/2014/main" id="{6DE979D4-F5A7-C145-A3B1-2AF2EDEAC7BC}"/>
                </a:ext>
              </a:extLst>
            </p:cNvPr>
            <p:cNvSpPr/>
            <p:nvPr/>
          </p:nvSpPr>
          <p:spPr bwMode="auto">
            <a:xfrm>
              <a:off x="2195736" y="1556792"/>
              <a:ext cx="3168352" cy="424847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pitchFamily="-112" charset="0"/>
              </a:endParaRPr>
            </a:p>
          </p:txBody>
        </p:sp>
        <p:pic>
          <p:nvPicPr>
            <p:cNvPr id="46" name="Picture 45">
              <a:extLst>
                <a:ext uri="{FF2B5EF4-FFF2-40B4-BE49-F238E27FC236}">
                  <a16:creationId xmlns:a16="http://schemas.microsoft.com/office/drawing/2014/main" id="{5A20F2EE-C365-674C-A40A-BC292426307B}"/>
                </a:ext>
              </a:extLst>
            </p:cNvPr>
            <p:cNvPicPr>
              <a:picLocks noChangeAspect="1"/>
            </p:cNvPicPr>
            <p:nvPr/>
          </p:nvPicPr>
          <p:blipFill>
            <a:blip r:embed="rId5"/>
            <a:stretch>
              <a:fillRect/>
            </a:stretch>
          </p:blipFill>
          <p:spPr>
            <a:xfrm>
              <a:off x="2555776" y="1916832"/>
              <a:ext cx="2540000" cy="3556000"/>
            </a:xfrm>
            <a:prstGeom prst="rect">
              <a:avLst/>
            </a:prstGeom>
          </p:spPr>
        </p:pic>
      </p:grpSp>
    </p:spTree>
    <p:extLst>
      <p:ext uri="{BB962C8B-B14F-4D97-AF65-F5344CB8AC3E}">
        <p14:creationId xmlns:p14="http://schemas.microsoft.com/office/powerpoint/2010/main" val="12391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dissolv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sp>
        <p:nvSpPr>
          <p:cNvPr id="18" name="Arrow">
            <a:extLst>
              <a:ext uri="{FF2B5EF4-FFF2-40B4-BE49-F238E27FC236}">
                <a16:creationId xmlns:a16="http://schemas.microsoft.com/office/drawing/2014/main" id="{2EF72F46-4B80-C345-B7A6-8BDD11FDD57F}"/>
              </a:ext>
            </a:extLst>
          </p:cNvPr>
          <p:cNvSpPr/>
          <p:nvPr/>
        </p:nvSpPr>
        <p:spPr>
          <a:xfrm rot="5400000">
            <a:off x="2655940" y="2610493"/>
            <a:ext cx="892970" cy="892970"/>
          </a:xfrm>
          <a:prstGeom prst="rightArrow">
            <a:avLst>
              <a:gd name="adj1" fmla="val 32000"/>
              <a:gd name="adj2" fmla="val 64000"/>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8" marR="40638" defTabSz="910796">
              <a:defRPr sz="3400">
                <a:uFill>
                  <a:solidFill>
                    <a:srgbClr val="000000"/>
                  </a:solidFill>
                </a:uFill>
                <a:latin typeface="Times"/>
                <a:ea typeface="Times"/>
                <a:cs typeface="Times"/>
                <a:sym typeface="Times"/>
              </a:defRPr>
            </a:pPr>
            <a:endParaRPr/>
          </a:p>
        </p:txBody>
      </p:sp>
      <p:pic>
        <p:nvPicPr>
          <p:cNvPr id="19" name="Image" descr="Image">
            <a:extLst>
              <a:ext uri="{FF2B5EF4-FFF2-40B4-BE49-F238E27FC236}">
                <a16:creationId xmlns:a16="http://schemas.microsoft.com/office/drawing/2014/main" id="{B8387C9E-E85B-2A4E-A4D9-76B6CE73EC8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22278" y="1475866"/>
            <a:ext cx="1960294" cy="1317473"/>
          </a:xfrm>
          <a:custGeom>
            <a:avLst/>
            <a:gdLst/>
            <a:ahLst/>
            <a:cxnLst>
              <a:cxn ang="0">
                <a:pos x="wd2" y="hd2"/>
              </a:cxn>
              <a:cxn ang="5400000">
                <a:pos x="wd2" y="hd2"/>
              </a:cxn>
              <a:cxn ang="10800000">
                <a:pos x="wd2" y="hd2"/>
              </a:cxn>
              <a:cxn ang="16200000">
                <a:pos x="wd2" y="hd2"/>
              </a:cxn>
            </a:cxnLst>
            <a:rect l="0" t="0" r="r" b="b"/>
            <a:pathLst>
              <a:path w="20502" h="21523" extrusionOk="0">
                <a:moveTo>
                  <a:pt x="11002" y="0"/>
                </a:moveTo>
                <a:cubicBezTo>
                  <a:pt x="8377" y="-6"/>
                  <a:pt x="6553" y="621"/>
                  <a:pt x="4406" y="2266"/>
                </a:cubicBezTo>
                <a:cubicBezTo>
                  <a:pt x="365" y="5361"/>
                  <a:pt x="-1098" y="10865"/>
                  <a:pt x="863" y="15604"/>
                </a:cubicBezTo>
                <a:cubicBezTo>
                  <a:pt x="1487" y="17112"/>
                  <a:pt x="2439" y="18354"/>
                  <a:pt x="3825" y="19461"/>
                </a:cubicBezTo>
                <a:cubicBezTo>
                  <a:pt x="5408" y="20726"/>
                  <a:pt x="6824" y="21321"/>
                  <a:pt x="8586" y="21458"/>
                </a:cubicBezTo>
                <a:cubicBezTo>
                  <a:pt x="10335" y="21594"/>
                  <a:pt x="11409" y="21520"/>
                  <a:pt x="12520" y="21193"/>
                </a:cubicBezTo>
                <a:cubicBezTo>
                  <a:pt x="16222" y="20104"/>
                  <a:pt x="18804" y="17493"/>
                  <a:pt x="20023" y="13608"/>
                </a:cubicBezTo>
                <a:cubicBezTo>
                  <a:pt x="20498" y="12094"/>
                  <a:pt x="20502" y="12076"/>
                  <a:pt x="20502" y="10143"/>
                </a:cubicBezTo>
                <a:cubicBezTo>
                  <a:pt x="20502" y="8247"/>
                  <a:pt x="20489" y="8163"/>
                  <a:pt x="20076" y="6856"/>
                </a:cubicBezTo>
                <a:cubicBezTo>
                  <a:pt x="19098" y="3767"/>
                  <a:pt x="16978" y="1542"/>
                  <a:pt x="13924" y="401"/>
                </a:cubicBezTo>
                <a:cubicBezTo>
                  <a:pt x="13040" y="71"/>
                  <a:pt x="12536" y="3"/>
                  <a:pt x="11002" y="0"/>
                </a:cubicBezTo>
                <a:close/>
              </a:path>
            </a:pathLst>
          </a:custGeom>
          <a:ln w="12700" cap="flat">
            <a:noFill/>
            <a:round/>
          </a:ln>
          <a:effectLst/>
        </p:spPr>
      </p:pic>
      <p:sp>
        <p:nvSpPr>
          <p:cNvPr id="20" name="Arrow">
            <a:extLst>
              <a:ext uri="{FF2B5EF4-FFF2-40B4-BE49-F238E27FC236}">
                <a16:creationId xmlns:a16="http://schemas.microsoft.com/office/drawing/2014/main" id="{DC8B8E16-C191-9E4C-A262-9EFF8A3B2CF9}"/>
              </a:ext>
            </a:extLst>
          </p:cNvPr>
          <p:cNvSpPr/>
          <p:nvPr/>
        </p:nvSpPr>
        <p:spPr>
          <a:xfrm rot="5400000">
            <a:off x="2580401" y="-246133"/>
            <a:ext cx="1044047" cy="3461865"/>
          </a:xfrm>
          <a:prstGeom prst="rightArrow">
            <a:avLst>
              <a:gd name="adj1" fmla="val 67781"/>
              <a:gd name="adj2" fmla="val 74173"/>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8" marR="40638" defTabSz="910796">
              <a:defRPr sz="3400">
                <a:uFill>
                  <a:solidFill>
                    <a:srgbClr val="000000"/>
                  </a:solidFill>
                </a:uFill>
                <a:latin typeface="Times"/>
                <a:ea typeface="Times"/>
                <a:cs typeface="Times"/>
                <a:sym typeface="Times"/>
              </a:defRPr>
            </a:pPr>
            <a:endParaRPr/>
          </a:p>
        </p:txBody>
      </p:sp>
      <p:sp>
        <p:nvSpPr>
          <p:cNvPr id="21" name="all possible compounds">
            <a:extLst>
              <a:ext uri="{FF2B5EF4-FFF2-40B4-BE49-F238E27FC236}">
                <a16:creationId xmlns:a16="http://schemas.microsoft.com/office/drawing/2014/main" id="{7AE24B75-19D8-2D4C-98AC-EF4B8A1ED9FE}"/>
              </a:ext>
            </a:extLst>
          </p:cNvPr>
          <p:cNvSpPr txBox="1"/>
          <p:nvPr/>
        </p:nvSpPr>
        <p:spPr>
          <a:xfrm>
            <a:off x="2389297" y="1094647"/>
            <a:ext cx="1422397" cy="6853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marL="57799" marR="57799" algn="ctr" defTabSz="1295400">
              <a:lnSpc>
                <a:spcPct val="120000"/>
              </a:lnSpc>
              <a:defRPr sz="2400">
                <a:uFill>
                  <a:solidFill>
                    <a:srgbClr val="000000"/>
                  </a:solidFill>
                </a:uFill>
              </a:defRPr>
            </a:lvl1pPr>
          </a:lstStyle>
          <a:p>
            <a:r>
              <a:rPr sz="1600"/>
              <a:t>all possible compounds</a:t>
            </a:r>
          </a:p>
        </p:txBody>
      </p:sp>
      <p:sp>
        <p:nvSpPr>
          <p:cNvPr id="22" name="compounds that will do the job">
            <a:extLst>
              <a:ext uri="{FF2B5EF4-FFF2-40B4-BE49-F238E27FC236}">
                <a16:creationId xmlns:a16="http://schemas.microsoft.com/office/drawing/2014/main" id="{A852BAAE-2A85-B546-A48E-654D92DB0632}"/>
              </a:ext>
            </a:extLst>
          </p:cNvPr>
          <p:cNvSpPr txBox="1"/>
          <p:nvPr/>
        </p:nvSpPr>
        <p:spPr>
          <a:xfrm>
            <a:off x="2086847" y="3426249"/>
            <a:ext cx="2031155" cy="6853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marL="57799" marR="57799" algn="ctr" defTabSz="1295400">
              <a:lnSpc>
                <a:spcPct val="120000"/>
              </a:lnSpc>
              <a:defRPr sz="2400">
                <a:uFill>
                  <a:solidFill>
                    <a:srgbClr val="000000"/>
                  </a:solidFill>
                </a:uFill>
              </a:defRPr>
            </a:lvl1pPr>
          </a:lstStyle>
          <a:p>
            <a:r>
              <a:rPr sz="1600"/>
              <a:t>compounds that will do the job</a:t>
            </a:r>
          </a:p>
        </p:txBody>
      </p:sp>
      <p:sp>
        <p:nvSpPr>
          <p:cNvPr id="23" name="Arrow">
            <a:extLst>
              <a:ext uri="{FF2B5EF4-FFF2-40B4-BE49-F238E27FC236}">
                <a16:creationId xmlns:a16="http://schemas.microsoft.com/office/drawing/2014/main" id="{2434DB39-2CBF-0F41-A94A-9361056B78FE}"/>
              </a:ext>
            </a:extLst>
          </p:cNvPr>
          <p:cNvSpPr/>
          <p:nvPr/>
        </p:nvSpPr>
        <p:spPr>
          <a:xfrm rot="5400000">
            <a:off x="2964015" y="5811437"/>
            <a:ext cx="276821" cy="232157"/>
          </a:xfrm>
          <a:prstGeom prst="rightArrow">
            <a:avLst>
              <a:gd name="adj1" fmla="val 38821"/>
              <a:gd name="adj2" fmla="val 75500"/>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8" marR="40638" defTabSz="910796">
              <a:defRPr sz="3400">
                <a:uFill>
                  <a:solidFill>
                    <a:srgbClr val="000000"/>
                  </a:solidFill>
                </a:uFill>
                <a:latin typeface="Times"/>
                <a:ea typeface="Times"/>
                <a:cs typeface="Times"/>
                <a:sym typeface="Times"/>
              </a:defRPr>
            </a:pPr>
            <a:endParaRPr/>
          </a:p>
        </p:txBody>
      </p:sp>
      <p:pic>
        <p:nvPicPr>
          <p:cNvPr id="24" name="Image" descr="Image">
            <a:extLst>
              <a:ext uri="{FF2B5EF4-FFF2-40B4-BE49-F238E27FC236}">
                <a16:creationId xmlns:a16="http://schemas.microsoft.com/office/drawing/2014/main" id="{9B8255C7-3DB2-1B41-AB3F-C87DE0981AA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22279" y="4491014"/>
            <a:ext cx="1960294" cy="1317472"/>
          </a:xfrm>
          <a:custGeom>
            <a:avLst/>
            <a:gdLst/>
            <a:ahLst/>
            <a:cxnLst>
              <a:cxn ang="0">
                <a:pos x="wd2" y="hd2"/>
              </a:cxn>
              <a:cxn ang="5400000">
                <a:pos x="wd2" y="hd2"/>
              </a:cxn>
              <a:cxn ang="10800000">
                <a:pos x="wd2" y="hd2"/>
              </a:cxn>
              <a:cxn ang="16200000">
                <a:pos x="wd2" y="hd2"/>
              </a:cxn>
            </a:cxnLst>
            <a:rect l="0" t="0" r="r" b="b"/>
            <a:pathLst>
              <a:path w="20502" h="21523" extrusionOk="0">
                <a:moveTo>
                  <a:pt x="11002" y="0"/>
                </a:moveTo>
                <a:cubicBezTo>
                  <a:pt x="8377" y="-6"/>
                  <a:pt x="6553" y="621"/>
                  <a:pt x="4406" y="2266"/>
                </a:cubicBezTo>
                <a:cubicBezTo>
                  <a:pt x="365" y="5361"/>
                  <a:pt x="-1098" y="10865"/>
                  <a:pt x="863" y="15604"/>
                </a:cubicBezTo>
                <a:cubicBezTo>
                  <a:pt x="1487" y="17112"/>
                  <a:pt x="2439" y="18354"/>
                  <a:pt x="3825" y="19461"/>
                </a:cubicBezTo>
                <a:cubicBezTo>
                  <a:pt x="5408" y="20726"/>
                  <a:pt x="6824" y="21321"/>
                  <a:pt x="8586" y="21458"/>
                </a:cubicBezTo>
                <a:cubicBezTo>
                  <a:pt x="10335" y="21594"/>
                  <a:pt x="11409" y="21520"/>
                  <a:pt x="12520" y="21193"/>
                </a:cubicBezTo>
                <a:cubicBezTo>
                  <a:pt x="16222" y="20104"/>
                  <a:pt x="18804" y="17493"/>
                  <a:pt x="20023" y="13608"/>
                </a:cubicBezTo>
                <a:cubicBezTo>
                  <a:pt x="20498" y="12094"/>
                  <a:pt x="20502" y="12076"/>
                  <a:pt x="20502" y="10143"/>
                </a:cubicBezTo>
                <a:cubicBezTo>
                  <a:pt x="20502" y="8247"/>
                  <a:pt x="20489" y="8163"/>
                  <a:pt x="20076" y="6856"/>
                </a:cubicBezTo>
                <a:cubicBezTo>
                  <a:pt x="19098" y="3767"/>
                  <a:pt x="16978" y="1542"/>
                  <a:pt x="13924" y="401"/>
                </a:cubicBezTo>
                <a:cubicBezTo>
                  <a:pt x="13040" y="71"/>
                  <a:pt x="12536" y="3"/>
                  <a:pt x="11002" y="0"/>
                </a:cubicBezTo>
                <a:close/>
              </a:path>
            </a:pathLst>
          </a:custGeom>
          <a:ln w="12700" cap="flat">
            <a:noFill/>
            <a:round/>
          </a:ln>
          <a:effectLst/>
        </p:spPr>
      </p:pic>
      <p:sp>
        <p:nvSpPr>
          <p:cNvPr id="25" name="green compounds that will do the job">
            <a:extLst>
              <a:ext uri="{FF2B5EF4-FFF2-40B4-BE49-F238E27FC236}">
                <a16:creationId xmlns:a16="http://schemas.microsoft.com/office/drawing/2014/main" id="{7221086B-2006-494D-B51B-053C285F2DEC}"/>
              </a:ext>
            </a:extLst>
          </p:cNvPr>
          <p:cNvSpPr txBox="1"/>
          <p:nvPr/>
        </p:nvSpPr>
        <p:spPr>
          <a:xfrm>
            <a:off x="2086849" y="6124941"/>
            <a:ext cx="2031155" cy="6853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marL="57799" marR="57799" algn="ctr" defTabSz="1295400">
              <a:lnSpc>
                <a:spcPct val="120000"/>
              </a:lnSpc>
              <a:defRPr sz="2400">
                <a:uFill>
                  <a:solidFill>
                    <a:srgbClr val="000000"/>
                  </a:solidFill>
                </a:uFill>
              </a:defRPr>
            </a:lvl1pPr>
          </a:lstStyle>
          <a:p>
            <a:r>
              <a:rPr sz="1600"/>
              <a:t>green compounds that will do the job</a:t>
            </a:r>
          </a:p>
        </p:txBody>
      </p:sp>
      <p:sp>
        <p:nvSpPr>
          <p:cNvPr id="26" name="Arrow">
            <a:extLst>
              <a:ext uri="{FF2B5EF4-FFF2-40B4-BE49-F238E27FC236}">
                <a16:creationId xmlns:a16="http://schemas.microsoft.com/office/drawing/2014/main" id="{5E3636A2-FD38-F74D-82A9-725E5B272B3D}"/>
              </a:ext>
            </a:extLst>
          </p:cNvPr>
          <p:cNvSpPr/>
          <p:nvPr/>
        </p:nvSpPr>
        <p:spPr>
          <a:xfrm rot="5400000">
            <a:off x="2655941" y="4108585"/>
            <a:ext cx="892970" cy="892970"/>
          </a:xfrm>
          <a:prstGeom prst="rightArrow">
            <a:avLst>
              <a:gd name="adj1" fmla="val 32000"/>
              <a:gd name="adj2" fmla="val 64000"/>
            </a:avLst>
          </a:prstGeom>
          <a:solidFill>
            <a:srgbClr val="C6E6E9"/>
          </a:solidFill>
          <a:ln w="12700" cap="flat">
            <a:solidFill>
              <a:srgbClr val="000000"/>
            </a:solidFill>
            <a:prstDash val="solid"/>
            <a:round/>
          </a:ln>
          <a:effectLst/>
        </p:spPr>
        <p:txBody>
          <a:bodyPr wrap="square" lIns="50800" tIns="50800" rIns="50800" bIns="50800" numCol="1" anchor="ctr">
            <a:noAutofit/>
          </a:bodyPr>
          <a:lstStyle/>
          <a:p>
            <a:pPr marL="40638" marR="40638" defTabSz="910796">
              <a:defRPr sz="3400">
                <a:uFill>
                  <a:solidFill>
                    <a:srgbClr val="000000"/>
                  </a:solidFill>
                </a:uFill>
                <a:latin typeface="Times"/>
                <a:ea typeface="Times"/>
                <a:cs typeface="Times"/>
                <a:sym typeface="Times"/>
              </a:defRPr>
            </a:pPr>
            <a:endParaRPr/>
          </a:p>
        </p:txBody>
      </p:sp>
      <p:sp>
        <p:nvSpPr>
          <p:cNvPr id="27" name="Rectangle 26">
            <a:extLst>
              <a:ext uri="{FF2B5EF4-FFF2-40B4-BE49-F238E27FC236}">
                <a16:creationId xmlns:a16="http://schemas.microsoft.com/office/drawing/2014/main" id="{E229A910-BC8D-7B43-AC65-5758B17E093F}"/>
              </a:ext>
            </a:extLst>
          </p:cNvPr>
          <p:cNvSpPr/>
          <p:nvPr/>
        </p:nvSpPr>
        <p:spPr>
          <a:xfrm>
            <a:off x="5181600" y="1468767"/>
            <a:ext cx="4572000" cy="1631216"/>
          </a:xfrm>
          <a:prstGeom prst="rect">
            <a:avLst/>
          </a:prstGeom>
        </p:spPr>
        <p:txBody>
          <a:bodyPr>
            <a:spAutoFit/>
          </a:bodyPr>
          <a:lstStyle/>
          <a:p>
            <a:r>
              <a:rPr lang="en-US" sz="1600" b="1"/>
              <a:t>Performance</a:t>
            </a:r>
          </a:p>
          <a:p>
            <a:pPr marL="285750" indent="-285750">
              <a:buFont typeface="Arial"/>
              <a:buChar char="•"/>
            </a:pPr>
            <a:endParaRPr lang="en-US"/>
          </a:p>
          <a:p>
            <a:pPr marL="285750" indent="-285750">
              <a:buFont typeface="Arial"/>
              <a:buChar char="•"/>
            </a:pPr>
            <a:r>
              <a:rPr lang="en-US"/>
              <a:t>logK</a:t>
            </a:r>
            <a:r>
              <a:rPr lang="en-US" baseline="-25000"/>
              <a:t>ow</a:t>
            </a:r>
          </a:p>
          <a:p>
            <a:pPr marL="285750" indent="-285750">
              <a:buFont typeface="Arial"/>
              <a:buChar char="•"/>
            </a:pPr>
            <a:r>
              <a:rPr lang="en-US"/>
              <a:t>pK</a:t>
            </a:r>
            <a:r>
              <a:rPr lang="en-US" baseline="-25000"/>
              <a:t>aH</a:t>
            </a:r>
          </a:p>
          <a:p>
            <a:pPr marL="285750" indent="-285750">
              <a:buFont typeface="Arial"/>
              <a:buChar char="•"/>
            </a:pPr>
            <a:r>
              <a:rPr lang="en-US"/>
              <a:t>melting point</a:t>
            </a:r>
          </a:p>
          <a:p>
            <a:pPr marL="285750" indent="-285750">
              <a:buFont typeface="Arial"/>
              <a:buChar char="•"/>
            </a:pPr>
            <a:r>
              <a:rPr lang="en-US"/>
              <a:t>vapour pressure</a:t>
            </a:r>
          </a:p>
          <a:p>
            <a:pPr marL="285750" indent="-285750">
              <a:buFont typeface="Arial"/>
              <a:buChar char="•"/>
            </a:pPr>
            <a:r>
              <a:rPr lang="en-US"/>
              <a:t>solubility in water</a:t>
            </a:r>
          </a:p>
        </p:txBody>
      </p:sp>
      <p:sp>
        <p:nvSpPr>
          <p:cNvPr id="28" name="Rectangle 27">
            <a:extLst>
              <a:ext uri="{FF2B5EF4-FFF2-40B4-BE49-F238E27FC236}">
                <a16:creationId xmlns:a16="http://schemas.microsoft.com/office/drawing/2014/main" id="{880A891A-7BD2-5F4D-A1E4-CFF0938F10B9}"/>
              </a:ext>
            </a:extLst>
          </p:cNvPr>
          <p:cNvSpPr/>
          <p:nvPr/>
        </p:nvSpPr>
        <p:spPr>
          <a:xfrm>
            <a:off x="5181600" y="3727002"/>
            <a:ext cx="4572000" cy="2062103"/>
          </a:xfrm>
          <a:prstGeom prst="rect">
            <a:avLst/>
          </a:prstGeom>
        </p:spPr>
        <p:txBody>
          <a:bodyPr>
            <a:spAutoFit/>
          </a:bodyPr>
          <a:lstStyle/>
          <a:p>
            <a:r>
              <a:rPr lang="en-US" sz="1600" b="1" dirty="0">
                <a:solidFill>
                  <a:srgbClr val="008000"/>
                </a:solidFill>
              </a:rPr>
              <a:t>Safety, Health and Environment</a:t>
            </a:r>
          </a:p>
          <a:p>
            <a:pPr marL="285750" indent="-285750">
              <a:buFont typeface="Arial"/>
              <a:buChar char="•"/>
            </a:pPr>
            <a:endParaRPr lang="en-US" dirty="0">
              <a:solidFill>
                <a:srgbClr val="008000"/>
              </a:solidFill>
            </a:endParaRPr>
          </a:p>
          <a:p>
            <a:pPr marL="285750" indent="-285750">
              <a:buFont typeface="Arial"/>
              <a:buChar char="•"/>
            </a:pPr>
            <a:r>
              <a:rPr lang="en-US" dirty="0">
                <a:solidFill>
                  <a:srgbClr val="008000"/>
                </a:solidFill>
              </a:rPr>
              <a:t>flash point</a:t>
            </a:r>
          </a:p>
          <a:p>
            <a:pPr marL="285750" indent="-285750">
              <a:buFont typeface="Arial"/>
              <a:buChar char="•"/>
            </a:pPr>
            <a:r>
              <a:rPr lang="en-US" dirty="0" err="1">
                <a:solidFill>
                  <a:srgbClr val="008000"/>
                </a:solidFill>
              </a:rPr>
              <a:t>vapour</a:t>
            </a:r>
            <a:r>
              <a:rPr lang="en-US" dirty="0">
                <a:solidFill>
                  <a:srgbClr val="008000"/>
                </a:solidFill>
              </a:rPr>
              <a:t> pressure</a:t>
            </a:r>
          </a:p>
          <a:p>
            <a:pPr marL="285750" indent="-285750">
              <a:buFont typeface="Arial"/>
              <a:buChar char="•"/>
            </a:pPr>
            <a:r>
              <a:rPr lang="en-US" dirty="0">
                <a:solidFill>
                  <a:srgbClr val="008000"/>
                </a:solidFill>
              </a:rPr>
              <a:t>toxicity to mammals</a:t>
            </a:r>
          </a:p>
          <a:p>
            <a:pPr marL="285750" indent="-285750">
              <a:buFont typeface="Arial"/>
              <a:buChar char="•"/>
            </a:pPr>
            <a:r>
              <a:rPr lang="en-US" dirty="0">
                <a:solidFill>
                  <a:srgbClr val="008000"/>
                </a:solidFill>
              </a:rPr>
              <a:t>toxicity to fish</a:t>
            </a:r>
          </a:p>
          <a:p>
            <a:pPr marL="285750" indent="-285750">
              <a:buFont typeface="Arial"/>
              <a:buChar char="•"/>
            </a:pPr>
            <a:r>
              <a:rPr lang="en-US" dirty="0">
                <a:solidFill>
                  <a:srgbClr val="008000"/>
                </a:solidFill>
              </a:rPr>
              <a:t>toxicity to insects</a:t>
            </a:r>
          </a:p>
          <a:p>
            <a:pPr marL="285750" indent="-285750">
              <a:buFont typeface="Arial"/>
              <a:buChar char="•"/>
            </a:pPr>
            <a:r>
              <a:rPr lang="en-US" dirty="0">
                <a:solidFill>
                  <a:srgbClr val="008000"/>
                </a:solidFill>
              </a:rPr>
              <a:t>eutrophication of surface waters</a:t>
            </a:r>
          </a:p>
          <a:p>
            <a:pPr marL="285750" indent="-285750">
              <a:buFont typeface="Arial"/>
              <a:buChar char="•"/>
            </a:pPr>
            <a:r>
              <a:rPr lang="en-US" dirty="0">
                <a:solidFill>
                  <a:srgbClr val="008000"/>
                </a:solidFill>
              </a:rPr>
              <a:t>bioaccumulation potential</a:t>
            </a:r>
          </a:p>
        </p:txBody>
      </p:sp>
    </p:spTree>
    <p:extLst>
      <p:ext uri="{BB962C8B-B14F-4D97-AF65-F5344CB8AC3E}">
        <p14:creationId xmlns:p14="http://schemas.microsoft.com/office/powerpoint/2010/main" val="2656807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sp>
        <p:nvSpPr>
          <p:cNvPr id="15" name="Rectangle 14">
            <a:extLst>
              <a:ext uri="{FF2B5EF4-FFF2-40B4-BE49-F238E27FC236}">
                <a16:creationId xmlns:a16="http://schemas.microsoft.com/office/drawing/2014/main" id="{638016B8-6162-0540-908F-E8C05849DE5B}"/>
              </a:ext>
            </a:extLst>
          </p:cNvPr>
          <p:cNvSpPr/>
          <p:nvPr/>
        </p:nvSpPr>
        <p:spPr>
          <a:xfrm>
            <a:off x="1181425" y="1408584"/>
            <a:ext cx="6768752" cy="2062103"/>
          </a:xfrm>
          <a:prstGeom prst="rect">
            <a:avLst/>
          </a:prstGeom>
        </p:spPr>
        <p:txBody>
          <a:bodyPr wrap="square">
            <a:spAutoFit/>
          </a:bodyPr>
          <a:lstStyle/>
          <a:p>
            <a:r>
              <a:rPr lang="en-US" sz="2000" b="1" dirty="0"/>
              <a:t>Procedure (Virtual Screening)</a:t>
            </a:r>
          </a:p>
          <a:p>
            <a:pPr marL="285750" indent="-285750">
              <a:buFont typeface="Arial"/>
              <a:buChar char="•"/>
            </a:pPr>
            <a:endParaRPr lang="en-US" dirty="0"/>
          </a:p>
          <a:p>
            <a:pPr marL="342900" indent="-342900">
              <a:buFont typeface="+mj-lt"/>
              <a:buAutoNum type="arabicPeriod"/>
            </a:pPr>
            <a:r>
              <a:rPr lang="en-US" dirty="0"/>
              <a:t>Randomly generate thousands of structures</a:t>
            </a:r>
          </a:p>
          <a:p>
            <a:pPr marL="342900" indent="-342900">
              <a:buFont typeface="+mj-lt"/>
              <a:buAutoNum type="arabicPeriod"/>
            </a:pPr>
            <a:r>
              <a:rPr lang="en-US" dirty="0"/>
              <a:t>Predict properties (physical, chemical, health, environment) using QSAR</a:t>
            </a:r>
          </a:p>
          <a:p>
            <a:pPr marL="342900" indent="-342900">
              <a:buFont typeface="+mj-lt"/>
              <a:buAutoNum type="arabicPeriod"/>
            </a:pPr>
            <a:r>
              <a:rPr lang="en-US" dirty="0"/>
              <a:t>Reject those that don’t score well for performance criteria.</a:t>
            </a:r>
          </a:p>
          <a:p>
            <a:pPr marL="342900" indent="-342900">
              <a:buFont typeface="+mj-lt"/>
              <a:buAutoNum type="arabicPeriod"/>
            </a:pPr>
            <a:r>
              <a:rPr lang="en-US" dirty="0"/>
              <a:t>Consider only those that score well for EH&amp;S criteria.</a:t>
            </a:r>
          </a:p>
        </p:txBody>
      </p:sp>
      <p:pic>
        <p:nvPicPr>
          <p:cNvPr id="16" name="Picture 15">
            <a:extLst>
              <a:ext uri="{FF2B5EF4-FFF2-40B4-BE49-F238E27FC236}">
                <a16:creationId xmlns:a16="http://schemas.microsoft.com/office/drawing/2014/main" id="{22215AFC-0548-6043-90E1-E90DF685B2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3886200"/>
            <a:ext cx="8604448" cy="1886153"/>
          </a:xfrm>
          <a:prstGeom prst="rect">
            <a:avLst/>
          </a:prstGeom>
        </p:spPr>
      </p:pic>
    </p:spTree>
    <p:extLst>
      <p:ext uri="{BB962C8B-B14F-4D97-AF65-F5344CB8AC3E}">
        <p14:creationId xmlns:p14="http://schemas.microsoft.com/office/powerpoint/2010/main" val="3098380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pic>
        <p:nvPicPr>
          <p:cNvPr id="6" name="Picture 5">
            <a:extLst>
              <a:ext uri="{FF2B5EF4-FFF2-40B4-BE49-F238E27FC236}">
                <a16:creationId xmlns:a16="http://schemas.microsoft.com/office/drawing/2014/main" id="{398B3C10-1DE2-1F41-98E7-9DC4C9C7E3E3}"/>
              </a:ext>
            </a:extLst>
          </p:cNvPr>
          <p:cNvPicPr>
            <a:picLocks noChangeAspect="1"/>
          </p:cNvPicPr>
          <p:nvPr/>
        </p:nvPicPr>
        <p:blipFill>
          <a:blip r:embed="rId2"/>
          <a:stretch>
            <a:fillRect/>
          </a:stretch>
        </p:blipFill>
        <p:spPr>
          <a:xfrm>
            <a:off x="1600200" y="1186550"/>
            <a:ext cx="7818274" cy="5520537"/>
          </a:xfrm>
          <a:prstGeom prst="rect">
            <a:avLst/>
          </a:prstGeom>
        </p:spPr>
      </p:pic>
    </p:spTree>
    <p:extLst>
      <p:ext uri="{BB962C8B-B14F-4D97-AF65-F5344CB8AC3E}">
        <p14:creationId xmlns:p14="http://schemas.microsoft.com/office/powerpoint/2010/main" val="3203117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pic>
        <p:nvPicPr>
          <p:cNvPr id="6" name="ChemT image.png" descr="ChemT image.png">
            <a:extLst>
              <a:ext uri="{FF2B5EF4-FFF2-40B4-BE49-F238E27FC236}">
                <a16:creationId xmlns:a16="http://schemas.microsoft.com/office/drawing/2014/main" id="{3B424B5D-1887-154D-AA5D-967FAA1DFA29}"/>
              </a:ext>
            </a:extLst>
          </p:cNvPr>
          <p:cNvPicPr>
            <a:picLocks noChangeAspect="1"/>
          </p:cNvPicPr>
          <p:nvPr/>
        </p:nvPicPr>
        <p:blipFill>
          <a:blip r:embed="rId2">
            <a:extLst/>
          </a:blip>
          <a:stretch>
            <a:fillRect/>
          </a:stretch>
        </p:blipFill>
        <p:spPr>
          <a:xfrm>
            <a:off x="2975264" y="1361835"/>
            <a:ext cx="8848370" cy="5238392"/>
          </a:xfrm>
          <a:prstGeom prst="rect">
            <a:avLst/>
          </a:prstGeom>
          <a:ln w="12700"/>
        </p:spPr>
      </p:pic>
      <p:sp>
        <p:nvSpPr>
          <p:cNvPr id="2" name="Rectangle 1">
            <a:extLst>
              <a:ext uri="{FF2B5EF4-FFF2-40B4-BE49-F238E27FC236}">
                <a16:creationId xmlns:a16="http://schemas.microsoft.com/office/drawing/2014/main" id="{0368EAA3-AEDD-D44A-83B0-FBB101B06F2E}"/>
              </a:ext>
            </a:extLst>
          </p:cNvPr>
          <p:cNvSpPr/>
          <p:nvPr/>
        </p:nvSpPr>
        <p:spPr>
          <a:xfrm>
            <a:off x="152400" y="1600200"/>
            <a:ext cx="2590800" cy="830997"/>
          </a:xfrm>
          <a:prstGeom prst="rect">
            <a:avLst/>
          </a:prstGeom>
        </p:spPr>
        <p:txBody>
          <a:bodyPr wrap="square">
            <a:spAutoFit/>
          </a:bodyPr>
          <a:lstStyle/>
          <a:p>
            <a:pPr>
              <a:defRPr sz="2400"/>
            </a:pPr>
            <a:r>
              <a:rPr lang="en-CA" b="1" dirty="0" err="1"/>
              <a:t>ChemT</a:t>
            </a:r>
            <a:r>
              <a:rPr lang="en-CA" dirty="0"/>
              <a:t>  (structure generator)  </a:t>
            </a:r>
          </a:p>
        </p:txBody>
      </p:sp>
    </p:spTree>
    <p:extLst>
      <p:ext uri="{BB962C8B-B14F-4D97-AF65-F5344CB8AC3E}">
        <p14:creationId xmlns:p14="http://schemas.microsoft.com/office/powerpoint/2010/main" val="100753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18187975"/>
              </p:ext>
            </p:extLst>
          </p:nvPr>
        </p:nvGraphicFramePr>
        <p:xfrm>
          <a:off x="2681112" y="1424178"/>
          <a:ext cx="6812844" cy="2257044"/>
        </p:xfrm>
        <a:graphic>
          <a:graphicData uri="http://schemas.openxmlformats.org/drawingml/2006/table">
            <a:tbl>
              <a:tblPr>
                <a:tableStyleId>{284E427A-3D55-4303-BF80-6455036E1DE7}</a:tableStyleId>
              </a:tblPr>
              <a:tblGrid>
                <a:gridCol w="2270948">
                  <a:extLst>
                    <a:ext uri="{9D8B030D-6E8A-4147-A177-3AD203B41FA5}">
                      <a16:colId xmlns:a16="http://schemas.microsoft.com/office/drawing/2014/main" val="20000"/>
                    </a:ext>
                  </a:extLst>
                </a:gridCol>
                <a:gridCol w="2270948">
                  <a:extLst>
                    <a:ext uri="{9D8B030D-6E8A-4147-A177-3AD203B41FA5}">
                      <a16:colId xmlns:a16="http://schemas.microsoft.com/office/drawing/2014/main" val="20001"/>
                    </a:ext>
                  </a:extLst>
                </a:gridCol>
                <a:gridCol w="2270948">
                  <a:extLst>
                    <a:ext uri="{9D8B030D-6E8A-4147-A177-3AD203B41FA5}">
                      <a16:colId xmlns:a16="http://schemas.microsoft.com/office/drawing/2014/main" val="20002"/>
                    </a:ext>
                  </a:extLst>
                </a:gridCol>
              </a:tblGrid>
              <a:tr h="476250">
                <a:tc>
                  <a:txBody>
                    <a:bodyPr/>
                    <a:lstStyle/>
                    <a:p>
                      <a:pPr marL="0" marR="0" algn="ctr">
                        <a:lnSpc>
                          <a:spcPct val="115000"/>
                        </a:lnSpc>
                        <a:spcBef>
                          <a:spcPts val="0"/>
                        </a:spcBef>
                        <a:spcAft>
                          <a:spcPts val="0"/>
                        </a:spcAft>
                      </a:pPr>
                      <a:r>
                        <a:rPr lang="en-US" sz="1600" dirty="0"/>
                        <a:t>Acute toxicity</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Carcinogenicity</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Bioconcentration</a:t>
                      </a:r>
                      <a:endParaRPr lang="en-US" sz="1600" dirty="0">
                        <a:latin typeface="Calibri"/>
                        <a:ea typeface="宋体"/>
                        <a:cs typeface="Times New Roman"/>
                      </a:endParaRPr>
                    </a:p>
                  </a:txBody>
                  <a:tcPr anchor="ctr"/>
                </a:tc>
                <a:extLst>
                  <a:ext uri="{0D108BD9-81ED-4DB2-BD59-A6C34878D82A}">
                    <a16:rowId xmlns:a16="http://schemas.microsoft.com/office/drawing/2014/main" val="10000"/>
                  </a:ext>
                </a:extLst>
              </a:tr>
              <a:tr h="476250">
                <a:tc>
                  <a:txBody>
                    <a:bodyPr/>
                    <a:lstStyle/>
                    <a:p>
                      <a:pPr marL="0" marR="0" algn="ctr">
                        <a:lnSpc>
                          <a:spcPct val="115000"/>
                        </a:lnSpc>
                        <a:spcBef>
                          <a:spcPts val="0"/>
                        </a:spcBef>
                        <a:spcAft>
                          <a:spcPts val="0"/>
                        </a:spcAft>
                      </a:pPr>
                      <a:r>
                        <a:rPr lang="en-US" sz="1600" dirty="0" err="1"/>
                        <a:t>Subchronic</a:t>
                      </a:r>
                      <a:r>
                        <a:rPr lang="en-US" sz="1600" dirty="0"/>
                        <a:t> &amp; chronic toxicity</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a:t>Neurotoxicity</a:t>
                      </a:r>
                      <a:endParaRPr lang="en-US" sz="160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a:t>Degradation &amp; transport</a:t>
                      </a:r>
                      <a:endParaRPr lang="en-US" sz="1600">
                        <a:latin typeface="Calibri"/>
                        <a:ea typeface="宋体"/>
                        <a:cs typeface="Times New Roman"/>
                      </a:endParaRPr>
                    </a:p>
                  </a:txBody>
                  <a:tcPr anchor="ctr"/>
                </a:tc>
                <a:extLst>
                  <a:ext uri="{0D108BD9-81ED-4DB2-BD59-A6C34878D82A}">
                    <a16:rowId xmlns:a16="http://schemas.microsoft.com/office/drawing/2014/main" val="10001"/>
                  </a:ext>
                </a:extLst>
              </a:tr>
              <a:tr h="476250">
                <a:tc>
                  <a:txBody>
                    <a:bodyPr/>
                    <a:lstStyle/>
                    <a:p>
                      <a:pPr marL="0" marR="0" algn="ctr">
                        <a:lnSpc>
                          <a:spcPct val="115000"/>
                        </a:lnSpc>
                        <a:spcBef>
                          <a:spcPts val="0"/>
                        </a:spcBef>
                        <a:spcAft>
                          <a:spcPts val="0"/>
                        </a:spcAft>
                      </a:pPr>
                      <a:r>
                        <a:rPr lang="en-US" sz="1600"/>
                        <a:t>Reproductive toxicity</a:t>
                      </a:r>
                      <a:endParaRPr lang="en-US" sz="160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err="1"/>
                        <a:t>Immunotoxicity</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Aquatic toxicity</a:t>
                      </a:r>
                      <a:endParaRPr lang="en-US" sz="1600" dirty="0">
                        <a:latin typeface="Calibri"/>
                        <a:ea typeface="宋体"/>
                        <a:cs typeface="Times New Roman"/>
                      </a:endParaRPr>
                    </a:p>
                  </a:txBody>
                  <a:tcPr anchor="ctr"/>
                </a:tc>
                <a:extLst>
                  <a:ext uri="{0D108BD9-81ED-4DB2-BD59-A6C34878D82A}">
                    <a16:rowId xmlns:a16="http://schemas.microsoft.com/office/drawing/2014/main" val="10002"/>
                  </a:ext>
                </a:extLst>
              </a:tr>
              <a:tr h="476250">
                <a:tc>
                  <a:txBody>
                    <a:bodyPr/>
                    <a:lstStyle/>
                    <a:p>
                      <a:pPr marL="0" marR="0" algn="ctr">
                        <a:lnSpc>
                          <a:spcPct val="115000"/>
                        </a:lnSpc>
                        <a:spcBef>
                          <a:spcPts val="0"/>
                        </a:spcBef>
                        <a:spcAft>
                          <a:spcPts val="0"/>
                        </a:spcAft>
                      </a:pPr>
                      <a:r>
                        <a:rPr lang="en-US" sz="1600"/>
                        <a:t>Developmental toxicity</a:t>
                      </a:r>
                      <a:endParaRPr lang="en-US" sz="160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err="1"/>
                        <a:t>Genotoxicity</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Terrestrial organism toxicity</a:t>
                      </a:r>
                      <a:endParaRPr lang="en-US" sz="1600" dirty="0">
                        <a:latin typeface="Calibri"/>
                        <a:ea typeface="宋体"/>
                        <a:cs typeface="Times New Roman"/>
                      </a:endParaRPr>
                    </a:p>
                  </a:txBody>
                  <a:tcPr anchor="ct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140026"/>
              </p:ext>
            </p:extLst>
          </p:nvPr>
        </p:nvGraphicFramePr>
        <p:xfrm>
          <a:off x="2667000" y="4495990"/>
          <a:ext cx="6812844" cy="2081022"/>
        </p:xfrm>
        <a:graphic>
          <a:graphicData uri="http://schemas.openxmlformats.org/drawingml/2006/table">
            <a:tbl>
              <a:tblPr>
                <a:tableStyleId>{35758FB7-9AC5-4552-8A53-C91805E547FA}</a:tableStyleId>
              </a:tblPr>
              <a:tblGrid>
                <a:gridCol w="2270948">
                  <a:extLst>
                    <a:ext uri="{9D8B030D-6E8A-4147-A177-3AD203B41FA5}">
                      <a16:colId xmlns:a16="http://schemas.microsoft.com/office/drawing/2014/main" val="20000"/>
                    </a:ext>
                  </a:extLst>
                </a:gridCol>
                <a:gridCol w="2270948">
                  <a:extLst>
                    <a:ext uri="{9D8B030D-6E8A-4147-A177-3AD203B41FA5}">
                      <a16:colId xmlns:a16="http://schemas.microsoft.com/office/drawing/2014/main" val="20001"/>
                    </a:ext>
                  </a:extLst>
                </a:gridCol>
                <a:gridCol w="2270948">
                  <a:extLst>
                    <a:ext uri="{9D8B030D-6E8A-4147-A177-3AD203B41FA5}">
                      <a16:colId xmlns:a16="http://schemas.microsoft.com/office/drawing/2014/main" val="20002"/>
                    </a:ext>
                  </a:extLst>
                </a:gridCol>
              </a:tblGrid>
              <a:tr h="476250">
                <a:tc>
                  <a:txBody>
                    <a:bodyPr/>
                    <a:lstStyle/>
                    <a:p>
                      <a:pPr marL="0" marR="0" algn="ctr">
                        <a:lnSpc>
                          <a:spcPct val="115000"/>
                        </a:lnSpc>
                        <a:spcBef>
                          <a:spcPts val="0"/>
                        </a:spcBef>
                        <a:spcAft>
                          <a:spcPts val="0"/>
                        </a:spcAft>
                      </a:pPr>
                      <a:r>
                        <a:rPr lang="en-US" sz="1600" dirty="0"/>
                        <a:t>Molecular weight</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Molecular volume</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Dipole moment</a:t>
                      </a:r>
                      <a:endParaRPr lang="en-US" sz="1600" dirty="0">
                        <a:latin typeface="Calibri"/>
                        <a:ea typeface="宋体"/>
                        <a:cs typeface="Times New Roman"/>
                      </a:endParaRPr>
                    </a:p>
                  </a:txBody>
                  <a:tcPr anchor="ctr"/>
                </a:tc>
                <a:extLst>
                  <a:ext uri="{0D108BD9-81ED-4DB2-BD59-A6C34878D82A}">
                    <a16:rowId xmlns:a16="http://schemas.microsoft.com/office/drawing/2014/main" val="10000"/>
                  </a:ext>
                </a:extLst>
              </a:tr>
              <a:tr h="476250">
                <a:tc>
                  <a:txBody>
                    <a:bodyPr/>
                    <a:lstStyle/>
                    <a:p>
                      <a:pPr marL="0" marR="0" algn="ctr">
                        <a:lnSpc>
                          <a:spcPct val="115000"/>
                        </a:lnSpc>
                        <a:spcBef>
                          <a:spcPts val="0"/>
                        </a:spcBef>
                        <a:spcAft>
                          <a:spcPts val="0"/>
                        </a:spcAft>
                      </a:pPr>
                      <a:r>
                        <a:rPr lang="en-US" sz="1600" dirty="0"/>
                        <a:t>Hydrophilic surface area</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Hydrophobic surface area</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Rotatable bonds</a:t>
                      </a:r>
                      <a:endParaRPr lang="en-US" sz="1600" dirty="0">
                        <a:latin typeface="Calibri"/>
                        <a:ea typeface="宋体"/>
                        <a:cs typeface="Times New Roman"/>
                      </a:endParaRPr>
                    </a:p>
                  </a:txBody>
                  <a:tcPr anchor="ctr"/>
                </a:tc>
                <a:extLst>
                  <a:ext uri="{0D108BD9-81ED-4DB2-BD59-A6C34878D82A}">
                    <a16:rowId xmlns:a16="http://schemas.microsoft.com/office/drawing/2014/main" val="10001"/>
                  </a:ext>
                </a:extLst>
              </a:tr>
              <a:tr h="476250">
                <a:tc>
                  <a:txBody>
                    <a:bodyPr/>
                    <a:lstStyle/>
                    <a:p>
                      <a:pPr marL="0" marR="0" algn="ctr">
                        <a:lnSpc>
                          <a:spcPct val="115000"/>
                        </a:lnSpc>
                        <a:spcBef>
                          <a:spcPts val="0"/>
                        </a:spcBef>
                        <a:spcAft>
                          <a:spcPts val="0"/>
                        </a:spcAft>
                      </a:pPr>
                      <a:r>
                        <a:rPr lang="en-US" sz="1600" dirty="0"/>
                        <a:t>Hydrogen bonds</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Ionization potential</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Electron affinity</a:t>
                      </a:r>
                      <a:endParaRPr lang="en-US" sz="1600" dirty="0">
                        <a:latin typeface="Calibri"/>
                        <a:ea typeface="宋体"/>
                        <a:cs typeface="Times New Roman"/>
                      </a:endParaRPr>
                    </a:p>
                  </a:txBody>
                  <a:tcPr anchor="ctr"/>
                </a:tc>
                <a:extLst>
                  <a:ext uri="{0D108BD9-81ED-4DB2-BD59-A6C34878D82A}">
                    <a16:rowId xmlns:a16="http://schemas.microsoft.com/office/drawing/2014/main" val="10002"/>
                  </a:ext>
                </a:extLst>
              </a:tr>
              <a:tr h="476250">
                <a:tc>
                  <a:txBody>
                    <a:bodyPr/>
                    <a:lstStyle/>
                    <a:p>
                      <a:pPr marL="0" marR="0" algn="ctr">
                        <a:lnSpc>
                          <a:spcPct val="115000"/>
                        </a:lnSpc>
                        <a:spcBef>
                          <a:spcPts val="0"/>
                        </a:spcBef>
                        <a:spcAft>
                          <a:spcPts val="0"/>
                        </a:spcAft>
                      </a:pPr>
                      <a:r>
                        <a:rPr lang="en-US" sz="1600" dirty="0"/>
                        <a:t>Partition coefficients</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a:t>Acid/base properties</a:t>
                      </a:r>
                      <a:endParaRPr lang="en-US" sz="1600" dirty="0">
                        <a:latin typeface="Calibri"/>
                        <a:ea typeface="宋体"/>
                        <a:cs typeface="Times New Roman"/>
                      </a:endParaRPr>
                    </a:p>
                  </a:txBody>
                  <a:tcPr anchor="ctr"/>
                </a:tc>
                <a:tc>
                  <a:txBody>
                    <a:bodyPr/>
                    <a:lstStyle/>
                    <a:p>
                      <a:pPr marL="0" marR="0" algn="ctr">
                        <a:lnSpc>
                          <a:spcPct val="115000"/>
                        </a:lnSpc>
                        <a:spcBef>
                          <a:spcPts val="0"/>
                        </a:spcBef>
                        <a:spcAft>
                          <a:spcPts val="0"/>
                        </a:spcAft>
                      </a:pPr>
                      <a:r>
                        <a:rPr lang="en-US" sz="1600" dirty="0" err="1"/>
                        <a:t>Polarizability</a:t>
                      </a:r>
                      <a:endParaRPr lang="en-US" sz="1600" dirty="0">
                        <a:latin typeface="Calibri"/>
                        <a:ea typeface="宋体"/>
                        <a:cs typeface="Times New Roman"/>
                      </a:endParaRPr>
                    </a:p>
                  </a:txBody>
                  <a:tcPr anchor="ctr"/>
                </a:tc>
                <a:extLst>
                  <a:ext uri="{0D108BD9-81ED-4DB2-BD59-A6C34878D82A}">
                    <a16:rowId xmlns:a16="http://schemas.microsoft.com/office/drawing/2014/main" val="10003"/>
                  </a:ext>
                </a:extLst>
              </a:tr>
            </a:tbl>
          </a:graphicData>
        </a:graphic>
      </p:graphicFrame>
      <p:sp>
        <p:nvSpPr>
          <p:cNvPr id="9" name="Up-Down Arrow 8"/>
          <p:cNvSpPr/>
          <p:nvPr/>
        </p:nvSpPr>
        <p:spPr>
          <a:xfrm>
            <a:off x="5867400" y="3733800"/>
            <a:ext cx="457200" cy="6668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52400" y="-76200"/>
            <a:ext cx="12406338" cy="1323439"/>
          </a:xfrm>
          <a:prstGeom prst="rect">
            <a:avLst/>
          </a:prstGeom>
        </p:spPr>
        <p:txBody>
          <a:bodyPr wrap="square">
            <a:spAutoFit/>
          </a:bodyPr>
          <a:lstStyle/>
          <a:p>
            <a:pPr algn="ctr"/>
            <a:r>
              <a:rPr lang="en-US" sz="4000" b="1" dirty="0"/>
              <a:t>Relating Toxic Endpoints to Molecular Features &amp; Properties</a:t>
            </a:r>
          </a:p>
        </p:txBody>
      </p:sp>
      <p:cxnSp>
        <p:nvCxnSpPr>
          <p:cNvPr id="7" name="Straight Connector 6">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53200" y="38862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2200" b="1" dirty="0"/>
              <a:t>Relationships</a:t>
            </a:r>
          </a:p>
        </p:txBody>
      </p:sp>
    </p:spTree>
    <p:extLst>
      <p:ext uri="{BB962C8B-B14F-4D97-AF65-F5344CB8AC3E}">
        <p14:creationId xmlns:p14="http://schemas.microsoft.com/office/powerpoint/2010/main" val="487279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sp>
        <p:nvSpPr>
          <p:cNvPr id="2" name="TextBox 1">
            <a:extLst>
              <a:ext uri="{FF2B5EF4-FFF2-40B4-BE49-F238E27FC236}">
                <a16:creationId xmlns:a16="http://schemas.microsoft.com/office/drawing/2014/main" id="{DE4D91BC-7725-BE44-BB79-FC3470F7D87C}"/>
              </a:ext>
            </a:extLst>
          </p:cNvPr>
          <p:cNvSpPr txBox="1"/>
          <p:nvPr/>
        </p:nvSpPr>
        <p:spPr>
          <a:xfrm>
            <a:off x="164969" y="5867400"/>
            <a:ext cx="8406853" cy="707886"/>
          </a:xfrm>
          <a:prstGeom prst="rect">
            <a:avLst/>
          </a:prstGeom>
          <a:noFill/>
        </p:spPr>
        <p:txBody>
          <a:bodyPr wrap="none" rtlCol="0">
            <a:spAutoFit/>
          </a:bodyPr>
          <a:lstStyle/>
          <a:p>
            <a:pPr>
              <a:defRPr sz="2400"/>
            </a:pPr>
            <a:r>
              <a:rPr lang="en-CA" sz="2000" b="1" dirty="0"/>
              <a:t>TEST</a:t>
            </a:r>
            <a:r>
              <a:rPr lang="en-CA" sz="2000" dirty="0"/>
              <a:t>  (Toxicity Estimation Software Tool)  </a:t>
            </a:r>
          </a:p>
          <a:p>
            <a:pPr>
              <a:defRPr sz="2400"/>
            </a:pPr>
            <a:r>
              <a:rPr lang="en-CA" sz="2000" u="sng" dirty="0">
                <a:hlinkClick r:id="rId2"/>
              </a:rPr>
              <a:t>https://www.epa.gov/chemical-research/toxicity-estimation-software-tool-test</a:t>
            </a:r>
          </a:p>
        </p:txBody>
      </p:sp>
      <p:grpSp>
        <p:nvGrpSpPr>
          <p:cNvPr id="9" name="Group 8">
            <a:extLst>
              <a:ext uri="{FF2B5EF4-FFF2-40B4-BE49-F238E27FC236}">
                <a16:creationId xmlns:a16="http://schemas.microsoft.com/office/drawing/2014/main" id="{0FD6626C-0C34-294F-A24E-0BF6AC768C95}"/>
              </a:ext>
            </a:extLst>
          </p:cNvPr>
          <p:cNvGrpSpPr/>
          <p:nvPr/>
        </p:nvGrpSpPr>
        <p:grpSpPr>
          <a:xfrm>
            <a:off x="152400" y="1296758"/>
            <a:ext cx="9486507" cy="4436980"/>
            <a:chOff x="1359031" y="33867"/>
            <a:chExt cx="9486507" cy="4436980"/>
          </a:xfrm>
        </p:grpSpPr>
        <p:pic>
          <p:nvPicPr>
            <p:cNvPr id="3" name="Picture 2">
              <a:extLst>
                <a:ext uri="{FF2B5EF4-FFF2-40B4-BE49-F238E27FC236}">
                  <a16:creationId xmlns:a16="http://schemas.microsoft.com/office/drawing/2014/main" id="{36AD2561-E462-EE4B-819E-87FE7A4A27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9031" y="33867"/>
              <a:ext cx="9473938" cy="3318933"/>
            </a:xfrm>
            <a:prstGeom prst="rect">
              <a:avLst/>
            </a:prstGeom>
          </p:spPr>
        </p:pic>
        <p:pic>
          <p:nvPicPr>
            <p:cNvPr id="8" name="Picture 7">
              <a:extLst>
                <a:ext uri="{FF2B5EF4-FFF2-40B4-BE49-F238E27FC236}">
                  <a16:creationId xmlns:a16="http://schemas.microsoft.com/office/drawing/2014/main" id="{395023B1-DAA3-2744-ADD3-FED3B4424C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600" y="2989180"/>
              <a:ext cx="9473938" cy="1481667"/>
            </a:xfrm>
            <a:prstGeom prst="rect">
              <a:avLst/>
            </a:prstGeom>
          </p:spPr>
        </p:pic>
      </p:grpSp>
      <p:sp>
        <p:nvSpPr>
          <p:cNvPr id="10" name="TextBox 9">
            <a:extLst>
              <a:ext uri="{FF2B5EF4-FFF2-40B4-BE49-F238E27FC236}">
                <a16:creationId xmlns:a16="http://schemas.microsoft.com/office/drawing/2014/main" id="{0BC4B11D-BD6B-964F-B094-C0528644D583}"/>
              </a:ext>
            </a:extLst>
          </p:cNvPr>
          <p:cNvSpPr txBox="1"/>
          <p:nvPr/>
        </p:nvSpPr>
        <p:spPr>
          <a:xfrm>
            <a:off x="9829800" y="1368762"/>
            <a:ext cx="2362200" cy="4524315"/>
          </a:xfrm>
          <a:prstGeom prst="rect">
            <a:avLst/>
          </a:prstGeom>
          <a:noFill/>
        </p:spPr>
        <p:txBody>
          <a:bodyPr wrap="square" rtlCol="0">
            <a:spAutoFit/>
          </a:bodyPr>
          <a:lstStyle/>
          <a:p>
            <a:pPr marL="342900" indent="-342900">
              <a:buAutoNum type="arabicPeriod"/>
            </a:pPr>
            <a:r>
              <a:rPr lang="en-US" dirty="0"/>
              <a:t>Draw structure</a:t>
            </a:r>
          </a:p>
          <a:p>
            <a:pPr marL="342900" indent="-342900">
              <a:buAutoNum type="arabicPeriod"/>
            </a:pPr>
            <a:r>
              <a:rPr lang="en-US" dirty="0"/>
              <a:t>”Copy SMILES to clipboard”</a:t>
            </a:r>
          </a:p>
          <a:p>
            <a:pPr marL="342900" indent="-342900">
              <a:buAutoNum type="arabicPeriod"/>
            </a:pPr>
            <a:r>
              <a:rPr lang="en-US" dirty="0"/>
              <a:t>“Generate from SMILES on clipboard”</a:t>
            </a:r>
          </a:p>
          <a:p>
            <a:pPr marL="342900" indent="-342900">
              <a:buAutoNum type="arabicPeriod"/>
            </a:pPr>
            <a:r>
              <a:rPr lang="en-US" dirty="0"/>
              <a:t>Choose endpoint</a:t>
            </a:r>
          </a:p>
          <a:p>
            <a:pPr marL="342900" indent="-342900">
              <a:buAutoNum type="arabicPeriod"/>
            </a:pPr>
            <a:r>
              <a:rPr lang="en-US" dirty="0"/>
              <a:t>Choose “consensus”</a:t>
            </a:r>
          </a:p>
          <a:p>
            <a:pPr marL="342900" indent="-342900">
              <a:buAutoNum type="arabicPeriod"/>
            </a:pPr>
            <a:r>
              <a:rPr lang="en-US" dirty="0"/>
              <a:t>Calculate</a:t>
            </a:r>
          </a:p>
          <a:p>
            <a:pPr marL="342900" indent="-342900">
              <a:buAutoNum type="arabicPeriod"/>
            </a:pPr>
            <a:r>
              <a:rPr lang="en-US" dirty="0"/>
              <a:t>Find the generated data in a “</a:t>
            </a:r>
            <a:r>
              <a:rPr lang="en-US" dirty="0" err="1"/>
              <a:t>ToxRuns</a:t>
            </a:r>
            <a:r>
              <a:rPr lang="en-US" dirty="0"/>
              <a:t>” folder.</a:t>
            </a:r>
          </a:p>
          <a:p>
            <a:pPr marL="342900" indent="-342900">
              <a:buAutoNum type="arabicPeriod"/>
            </a:pPr>
            <a:r>
              <a:rPr lang="en-US" dirty="0"/>
              <a:t>Open the file “Prediction Results </a:t>
            </a:r>
            <a:r>
              <a:rPr lang="en-US" dirty="0" err="1"/>
              <a:t>Consensus.html</a:t>
            </a:r>
            <a:r>
              <a:rPr lang="en-US" dirty="0"/>
              <a:t>”</a:t>
            </a:r>
          </a:p>
        </p:txBody>
      </p:sp>
      <p:sp>
        <p:nvSpPr>
          <p:cNvPr id="11" name="TextBox 10">
            <a:extLst>
              <a:ext uri="{FF2B5EF4-FFF2-40B4-BE49-F238E27FC236}">
                <a16:creationId xmlns:a16="http://schemas.microsoft.com/office/drawing/2014/main" id="{FC62BDF0-3B24-6546-BADB-81D84EC9C40F}"/>
              </a:ext>
            </a:extLst>
          </p:cNvPr>
          <p:cNvSpPr txBox="1"/>
          <p:nvPr/>
        </p:nvSpPr>
        <p:spPr>
          <a:xfrm>
            <a:off x="4352156" y="3134024"/>
            <a:ext cx="393056" cy="584775"/>
          </a:xfrm>
          <a:prstGeom prst="rect">
            <a:avLst/>
          </a:prstGeom>
          <a:noFill/>
        </p:spPr>
        <p:txBody>
          <a:bodyPr wrap="none" rtlCol="0">
            <a:spAutoFit/>
          </a:bodyPr>
          <a:lstStyle/>
          <a:p>
            <a:r>
              <a:rPr lang="en-US" sz="3200" b="1" dirty="0">
                <a:solidFill>
                  <a:srgbClr val="FF0000"/>
                </a:solidFill>
              </a:rPr>
              <a:t>1</a:t>
            </a:r>
          </a:p>
        </p:txBody>
      </p:sp>
      <p:sp>
        <p:nvSpPr>
          <p:cNvPr id="12" name="TextBox 11">
            <a:extLst>
              <a:ext uri="{FF2B5EF4-FFF2-40B4-BE49-F238E27FC236}">
                <a16:creationId xmlns:a16="http://schemas.microsoft.com/office/drawing/2014/main" id="{C4A6B734-A93A-2A4A-BF28-C350DBDF5F34}"/>
              </a:ext>
            </a:extLst>
          </p:cNvPr>
          <p:cNvSpPr txBox="1"/>
          <p:nvPr/>
        </p:nvSpPr>
        <p:spPr>
          <a:xfrm>
            <a:off x="0" y="859526"/>
            <a:ext cx="707245" cy="584775"/>
          </a:xfrm>
          <a:prstGeom prst="rect">
            <a:avLst/>
          </a:prstGeom>
          <a:noFill/>
        </p:spPr>
        <p:txBody>
          <a:bodyPr wrap="none" rtlCol="0">
            <a:spAutoFit/>
          </a:bodyPr>
          <a:lstStyle/>
          <a:p>
            <a:r>
              <a:rPr lang="en-US" sz="3200" b="1" dirty="0">
                <a:solidFill>
                  <a:srgbClr val="FF0000"/>
                </a:solidFill>
              </a:rPr>
              <a:t>2,3</a:t>
            </a:r>
          </a:p>
        </p:txBody>
      </p:sp>
      <p:sp>
        <p:nvSpPr>
          <p:cNvPr id="13" name="TextBox 12">
            <a:extLst>
              <a:ext uri="{FF2B5EF4-FFF2-40B4-BE49-F238E27FC236}">
                <a16:creationId xmlns:a16="http://schemas.microsoft.com/office/drawing/2014/main" id="{E4497CC6-AF72-8C4B-B6D1-4D1E51B776B9}"/>
              </a:ext>
            </a:extLst>
          </p:cNvPr>
          <p:cNvSpPr txBox="1"/>
          <p:nvPr/>
        </p:nvSpPr>
        <p:spPr>
          <a:xfrm>
            <a:off x="5105400" y="5276288"/>
            <a:ext cx="393056" cy="584775"/>
          </a:xfrm>
          <a:prstGeom prst="rect">
            <a:avLst/>
          </a:prstGeom>
          <a:noFill/>
        </p:spPr>
        <p:txBody>
          <a:bodyPr wrap="none" rtlCol="0">
            <a:spAutoFit/>
          </a:bodyPr>
          <a:lstStyle/>
          <a:p>
            <a:r>
              <a:rPr lang="en-US" sz="3200" b="1" dirty="0">
                <a:solidFill>
                  <a:srgbClr val="FF0000"/>
                </a:solidFill>
              </a:rPr>
              <a:t>4</a:t>
            </a:r>
          </a:p>
        </p:txBody>
      </p:sp>
      <p:sp>
        <p:nvSpPr>
          <p:cNvPr id="14" name="TextBox 13">
            <a:extLst>
              <a:ext uri="{FF2B5EF4-FFF2-40B4-BE49-F238E27FC236}">
                <a16:creationId xmlns:a16="http://schemas.microsoft.com/office/drawing/2014/main" id="{F3B09A6D-B88B-2142-9301-32C6E5C77FBC}"/>
              </a:ext>
            </a:extLst>
          </p:cNvPr>
          <p:cNvSpPr txBox="1"/>
          <p:nvPr/>
        </p:nvSpPr>
        <p:spPr>
          <a:xfrm>
            <a:off x="8375294" y="4589939"/>
            <a:ext cx="393056" cy="584775"/>
          </a:xfrm>
          <a:prstGeom prst="rect">
            <a:avLst/>
          </a:prstGeom>
          <a:noFill/>
        </p:spPr>
        <p:txBody>
          <a:bodyPr wrap="none" rtlCol="0">
            <a:spAutoFit/>
          </a:bodyPr>
          <a:lstStyle/>
          <a:p>
            <a:r>
              <a:rPr lang="en-US" sz="3200" b="1" dirty="0">
                <a:solidFill>
                  <a:srgbClr val="FF0000"/>
                </a:solidFill>
              </a:rPr>
              <a:t>5</a:t>
            </a:r>
          </a:p>
        </p:txBody>
      </p:sp>
      <p:sp>
        <p:nvSpPr>
          <p:cNvPr id="15" name="TextBox 14">
            <a:extLst>
              <a:ext uri="{FF2B5EF4-FFF2-40B4-BE49-F238E27FC236}">
                <a16:creationId xmlns:a16="http://schemas.microsoft.com/office/drawing/2014/main" id="{9DF814D1-E8AB-994A-870F-5964499EBA5D}"/>
              </a:ext>
            </a:extLst>
          </p:cNvPr>
          <p:cNvSpPr txBox="1"/>
          <p:nvPr/>
        </p:nvSpPr>
        <p:spPr>
          <a:xfrm>
            <a:off x="8762715" y="5600689"/>
            <a:ext cx="393056" cy="584775"/>
          </a:xfrm>
          <a:prstGeom prst="rect">
            <a:avLst/>
          </a:prstGeom>
          <a:noFill/>
        </p:spPr>
        <p:txBody>
          <a:bodyPr wrap="none" rtlCol="0">
            <a:spAutoFit/>
          </a:bodyPr>
          <a:lstStyle/>
          <a:p>
            <a:r>
              <a:rPr lang="en-US" sz="3200" b="1" dirty="0">
                <a:solidFill>
                  <a:srgbClr val="FF0000"/>
                </a:solidFill>
              </a:rPr>
              <a:t>6</a:t>
            </a:r>
          </a:p>
        </p:txBody>
      </p:sp>
    </p:spTree>
    <p:extLst>
      <p:ext uri="{BB962C8B-B14F-4D97-AF65-F5344CB8AC3E}">
        <p14:creationId xmlns:p14="http://schemas.microsoft.com/office/powerpoint/2010/main" val="1545550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pic>
        <p:nvPicPr>
          <p:cNvPr id="8" name="Picture 7">
            <a:extLst>
              <a:ext uri="{FF2B5EF4-FFF2-40B4-BE49-F238E27FC236}">
                <a16:creationId xmlns:a16="http://schemas.microsoft.com/office/drawing/2014/main" id="{F268317F-49CA-C642-B992-85C178FF112A}"/>
              </a:ext>
            </a:extLst>
          </p:cNvPr>
          <p:cNvPicPr>
            <a:picLocks noChangeAspect="1"/>
          </p:cNvPicPr>
          <p:nvPr/>
        </p:nvPicPr>
        <p:blipFill>
          <a:blip r:embed="rId2"/>
          <a:stretch>
            <a:fillRect/>
          </a:stretch>
        </p:blipFill>
        <p:spPr>
          <a:xfrm>
            <a:off x="373048" y="1341053"/>
            <a:ext cx="6013327" cy="3096344"/>
          </a:xfrm>
          <a:prstGeom prst="rect">
            <a:avLst/>
          </a:prstGeom>
        </p:spPr>
      </p:pic>
      <p:grpSp>
        <p:nvGrpSpPr>
          <p:cNvPr id="9" name="Group 8">
            <a:extLst>
              <a:ext uri="{FF2B5EF4-FFF2-40B4-BE49-F238E27FC236}">
                <a16:creationId xmlns:a16="http://schemas.microsoft.com/office/drawing/2014/main" id="{2DD91C0E-5EF1-374D-ABC3-DBB759D4B85E}"/>
              </a:ext>
            </a:extLst>
          </p:cNvPr>
          <p:cNvGrpSpPr/>
          <p:nvPr/>
        </p:nvGrpSpPr>
        <p:grpSpPr>
          <a:xfrm>
            <a:off x="1669192" y="1629084"/>
            <a:ext cx="3960440" cy="1980224"/>
            <a:chOff x="1475656" y="1052736"/>
            <a:chExt cx="3960440" cy="1980224"/>
          </a:xfrm>
        </p:grpSpPr>
        <p:sp>
          <p:nvSpPr>
            <p:cNvPr id="10" name="Rectangle 9">
              <a:extLst>
                <a:ext uri="{FF2B5EF4-FFF2-40B4-BE49-F238E27FC236}">
                  <a16:creationId xmlns:a16="http://schemas.microsoft.com/office/drawing/2014/main" id="{7CAACEA7-4522-CD44-B6A4-BE7DD578BE4A}"/>
                </a:ext>
              </a:extLst>
            </p:cNvPr>
            <p:cNvSpPr/>
            <p:nvPr/>
          </p:nvSpPr>
          <p:spPr bwMode="auto">
            <a:xfrm>
              <a:off x="3563888" y="2060848"/>
              <a:ext cx="1872208" cy="972112"/>
            </a:xfrm>
            <a:prstGeom prst="rect">
              <a:avLst/>
            </a:prstGeom>
            <a:solidFill>
              <a:srgbClr val="008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pitchFamily="-112" charset="0"/>
              </a:endParaRPr>
            </a:p>
          </p:txBody>
        </p:sp>
        <p:sp>
          <p:nvSpPr>
            <p:cNvPr id="11" name="Rectangle 10">
              <a:extLst>
                <a:ext uri="{FF2B5EF4-FFF2-40B4-BE49-F238E27FC236}">
                  <a16:creationId xmlns:a16="http://schemas.microsoft.com/office/drawing/2014/main" id="{25E9F661-C77F-5B4C-8A45-5DC4687EABB4}"/>
                </a:ext>
              </a:extLst>
            </p:cNvPr>
            <p:cNvSpPr/>
            <p:nvPr/>
          </p:nvSpPr>
          <p:spPr bwMode="auto">
            <a:xfrm>
              <a:off x="1475656" y="1052736"/>
              <a:ext cx="2088232" cy="972112"/>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pitchFamily="-112" charset="0"/>
              </a:endParaRPr>
            </a:p>
          </p:txBody>
        </p:sp>
        <p:sp>
          <p:nvSpPr>
            <p:cNvPr id="12" name="TextBox 11">
              <a:extLst>
                <a:ext uri="{FF2B5EF4-FFF2-40B4-BE49-F238E27FC236}">
                  <a16:creationId xmlns:a16="http://schemas.microsoft.com/office/drawing/2014/main" id="{1894DFB7-8AA5-E64E-81C8-4CED54BDC074}"/>
                </a:ext>
              </a:extLst>
            </p:cNvPr>
            <p:cNvSpPr txBox="1"/>
            <p:nvPr/>
          </p:nvSpPr>
          <p:spPr>
            <a:xfrm>
              <a:off x="3923928" y="2329716"/>
              <a:ext cx="953218" cy="523220"/>
            </a:xfrm>
            <a:prstGeom prst="rect">
              <a:avLst/>
            </a:prstGeom>
            <a:noFill/>
          </p:spPr>
          <p:txBody>
            <a:bodyPr wrap="none" rtlCol="0">
              <a:spAutoFit/>
            </a:bodyPr>
            <a:lstStyle/>
            <a:p>
              <a:pPr algn="ctr"/>
              <a:r>
                <a:rPr lang="en-US"/>
                <a:t>false</a:t>
              </a:r>
            </a:p>
            <a:p>
              <a:pPr algn="ctr"/>
              <a:r>
                <a:rPr lang="en-US"/>
                <a:t>negatives</a:t>
              </a:r>
            </a:p>
          </p:txBody>
        </p:sp>
        <p:sp>
          <p:nvSpPr>
            <p:cNvPr id="13" name="TextBox 12">
              <a:extLst>
                <a:ext uri="{FF2B5EF4-FFF2-40B4-BE49-F238E27FC236}">
                  <a16:creationId xmlns:a16="http://schemas.microsoft.com/office/drawing/2014/main" id="{B539DF37-B38C-C740-8B6D-FE3DCD166A0E}"/>
                </a:ext>
              </a:extLst>
            </p:cNvPr>
            <p:cNvSpPr txBox="1"/>
            <p:nvPr/>
          </p:nvSpPr>
          <p:spPr>
            <a:xfrm>
              <a:off x="2014735" y="1268760"/>
              <a:ext cx="883174" cy="523220"/>
            </a:xfrm>
            <a:prstGeom prst="rect">
              <a:avLst/>
            </a:prstGeom>
            <a:noFill/>
          </p:spPr>
          <p:txBody>
            <a:bodyPr wrap="none" rtlCol="0">
              <a:spAutoFit/>
            </a:bodyPr>
            <a:lstStyle/>
            <a:p>
              <a:pPr algn="ctr"/>
              <a:r>
                <a:rPr lang="en-US"/>
                <a:t>false</a:t>
              </a:r>
            </a:p>
            <a:p>
              <a:pPr algn="ctr"/>
              <a:r>
                <a:rPr lang="en-US"/>
                <a:t>positives</a:t>
              </a:r>
            </a:p>
          </p:txBody>
        </p:sp>
      </p:grpSp>
      <p:grpSp>
        <p:nvGrpSpPr>
          <p:cNvPr id="14" name="Group 13">
            <a:extLst>
              <a:ext uri="{FF2B5EF4-FFF2-40B4-BE49-F238E27FC236}">
                <a16:creationId xmlns:a16="http://schemas.microsoft.com/office/drawing/2014/main" id="{EB4AFCA3-C62C-5148-AEA9-E12170D008E2}"/>
              </a:ext>
            </a:extLst>
          </p:cNvPr>
          <p:cNvGrpSpPr/>
          <p:nvPr/>
        </p:nvGrpSpPr>
        <p:grpSpPr>
          <a:xfrm>
            <a:off x="6427368" y="3457935"/>
            <a:ext cx="5280660" cy="3143250"/>
            <a:chOff x="3707904" y="3713902"/>
            <a:chExt cx="5280660" cy="3143250"/>
          </a:xfrm>
        </p:grpSpPr>
        <p:pic>
          <p:nvPicPr>
            <p:cNvPr id="15" name="Picture 14">
              <a:extLst>
                <a:ext uri="{FF2B5EF4-FFF2-40B4-BE49-F238E27FC236}">
                  <a16:creationId xmlns:a16="http://schemas.microsoft.com/office/drawing/2014/main" id="{37F2F78C-4468-5A4C-9A88-6F58E2013AE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707904" y="3713902"/>
              <a:ext cx="5280660" cy="3143250"/>
            </a:xfrm>
            <a:prstGeom prst="rect">
              <a:avLst/>
            </a:prstGeom>
            <a:ln>
              <a:noFill/>
            </a:ln>
            <a:extLst>
              <a:ext uri="{53640926-AAD7-44d8-BBD7-CCE9431645EC}">
                <a14:shadowObscured xmlns="" xmlns:a14="http://schemas.microsoft.com/office/drawing/2010/main"/>
              </a:ext>
            </a:extLst>
          </p:spPr>
        </p:pic>
        <p:grpSp>
          <p:nvGrpSpPr>
            <p:cNvPr id="16" name="Group 15">
              <a:extLst>
                <a:ext uri="{FF2B5EF4-FFF2-40B4-BE49-F238E27FC236}">
                  <a16:creationId xmlns:a16="http://schemas.microsoft.com/office/drawing/2014/main" id="{346D3475-3DE0-3B46-9CA1-550DA7A7B5C3}"/>
                </a:ext>
              </a:extLst>
            </p:cNvPr>
            <p:cNvGrpSpPr/>
            <p:nvPr/>
          </p:nvGrpSpPr>
          <p:grpSpPr>
            <a:xfrm>
              <a:off x="4546600" y="3816598"/>
              <a:ext cx="4011240" cy="2401664"/>
              <a:chOff x="1450256" y="618596"/>
              <a:chExt cx="4011240" cy="2401664"/>
            </a:xfrm>
          </p:grpSpPr>
          <p:sp>
            <p:nvSpPr>
              <p:cNvPr id="17" name="Rectangle 16">
                <a:extLst>
                  <a:ext uri="{FF2B5EF4-FFF2-40B4-BE49-F238E27FC236}">
                    <a16:creationId xmlns:a16="http://schemas.microsoft.com/office/drawing/2014/main" id="{38C6FF5A-8B21-1146-BE0D-E05680038689}"/>
                  </a:ext>
                </a:extLst>
              </p:cNvPr>
              <p:cNvSpPr/>
              <p:nvPr/>
            </p:nvSpPr>
            <p:spPr bwMode="auto">
              <a:xfrm>
                <a:off x="2293144" y="2624260"/>
                <a:ext cx="3168352" cy="396000"/>
              </a:xfrm>
              <a:prstGeom prst="rect">
                <a:avLst/>
              </a:prstGeom>
              <a:solidFill>
                <a:srgbClr val="008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pitchFamily="-112" charset="0"/>
                </a:endParaRPr>
              </a:p>
            </p:txBody>
          </p:sp>
          <p:sp>
            <p:nvSpPr>
              <p:cNvPr id="18" name="Rectangle 17">
                <a:extLst>
                  <a:ext uri="{FF2B5EF4-FFF2-40B4-BE49-F238E27FC236}">
                    <a16:creationId xmlns:a16="http://schemas.microsoft.com/office/drawing/2014/main" id="{D0786840-59F9-FD4C-A958-8B187E39CE9A}"/>
                  </a:ext>
                </a:extLst>
              </p:cNvPr>
              <p:cNvSpPr/>
              <p:nvPr/>
            </p:nvSpPr>
            <p:spPr bwMode="auto">
              <a:xfrm>
                <a:off x="1475656" y="618596"/>
                <a:ext cx="828087" cy="2016224"/>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Helvetica" pitchFamily="-112" charset="0"/>
                </a:endParaRPr>
              </a:p>
            </p:txBody>
          </p:sp>
          <p:sp>
            <p:nvSpPr>
              <p:cNvPr id="19" name="TextBox 18">
                <a:extLst>
                  <a:ext uri="{FF2B5EF4-FFF2-40B4-BE49-F238E27FC236}">
                    <a16:creationId xmlns:a16="http://schemas.microsoft.com/office/drawing/2014/main" id="{757B029B-7312-C247-B6DE-ADAE191217EF}"/>
                  </a:ext>
                </a:extLst>
              </p:cNvPr>
              <p:cNvSpPr txBox="1"/>
              <p:nvPr/>
            </p:nvSpPr>
            <p:spPr>
              <a:xfrm>
                <a:off x="2987824" y="2679270"/>
                <a:ext cx="2088232" cy="307777"/>
              </a:xfrm>
              <a:prstGeom prst="rect">
                <a:avLst/>
              </a:prstGeom>
              <a:noFill/>
            </p:spPr>
            <p:txBody>
              <a:bodyPr wrap="square" rtlCol="0">
                <a:spAutoFit/>
              </a:bodyPr>
              <a:lstStyle/>
              <a:p>
                <a:pPr algn="ctr"/>
                <a:r>
                  <a:rPr lang="en-US"/>
                  <a:t>false negatives</a:t>
                </a:r>
              </a:p>
            </p:txBody>
          </p:sp>
          <p:sp>
            <p:nvSpPr>
              <p:cNvPr id="20" name="TextBox 19">
                <a:extLst>
                  <a:ext uri="{FF2B5EF4-FFF2-40B4-BE49-F238E27FC236}">
                    <a16:creationId xmlns:a16="http://schemas.microsoft.com/office/drawing/2014/main" id="{5F8C0336-7A5D-8C4D-B6C0-20BCC777ECF2}"/>
                  </a:ext>
                </a:extLst>
              </p:cNvPr>
              <p:cNvSpPr txBox="1"/>
              <p:nvPr/>
            </p:nvSpPr>
            <p:spPr>
              <a:xfrm>
                <a:off x="1450256" y="1311118"/>
                <a:ext cx="883174" cy="523220"/>
              </a:xfrm>
              <a:prstGeom prst="rect">
                <a:avLst/>
              </a:prstGeom>
              <a:noFill/>
            </p:spPr>
            <p:txBody>
              <a:bodyPr wrap="none" rtlCol="0">
                <a:spAutoFit/>
              </a:bodyPr>
              <a:lstStyle/>
              <a:p>
                <a:pPr algn="ctr"/>
                <a:r>
                  <a:rPr lang="en-US"/>
                  <a:t>false</a:t>
                </a:r>
              </a:p>
              <a:p>
                <a:pPr algn="ctr"/>
                <a:r>
                  <a:rPr lang="en-US"/>
                  <a:t>positives</a:t>
                </a:r>
              </a:p>
            </p:txBody>
          </p:sp>
        </p:grpSp>
      </p:grpSp>
    </p:spTree>
    <p:extLst>
      <p:ext uri="{BB962C8B-B14F-4D97-AF65-F5344CB8AC3E}">
        <p14:creationId xmlns:p14="http://schemas.microsoft.com/office/powerpoint/2010/main" val="320930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pic>
        <p:nvPicPr>
          <p:cNvPr id="6" name="Image" descr="Image">
            <a:extLst>
              <a:ext uri="{FF2B5EF4-FFF2-40B4-BE49-F238E27FC236}">
                <a16:creationId xmlns:a16="http://schemas.microsoft.com/office/drawing/2014/main" id="{634052F7-F341-F34B-9CF9-24F4FA966FA5}"/>
              </a:ext>
            </a:extLst>
          </p:cNvPr>
          <p:cNvPicPr>
            <a:picLocks noChangeAspect="1"/>
          </p:cNvPicPr>
          <p:nvPr/>
        </p:nvPicPr>
        <p:blipFill>
          <a:blip r:embed="rId2">
            <a:extLst/>
          </a:blip>
          <a:stretch>
            <a:fillRect/>
          </a:stretch>
        </p:blipFill>
        <p:spPr>
          <a:xfrm>
            <a:off x="759581" y="2209800"/>
            <a:ext cx="10672838" cy="3729335"/>
          </a:xfrm>
          <a:prstGeom prst="rect">
            <a:avLst/>
          </a:prstGeom>
          <a:ln w="12700"/>
        </p:spPr>
      </p:pic>
      <p:sp>
        <p:nvSpPr>
          <p:cNvPr id="7" name="Rectangle 6">
            <a:extLst>
              <a:ext uri="{FF2B5EF4-FFF2-40B4-BE49-F238E27FC236}">
                <a16:creationId xmlns:a16="http://schemas.microsoft.com/office/drawing/2014/main" id="{6AC467F3-F730-9949-BEF2-A4554721E59D}"/>
              </a:ext>
            </a:extLst>
          </p:cNvPr>
          <p:cNvSpPr/>
          <p:nvPr/>
        </p:nvSpPr>
        <p:spPr>
          <a:xfrm>
            <a:off x="152400" y="1600200"/>
            <a:ext cx="4572000" cy="461665"/>
          </a:xfrm>
          <a:prstGeom prst="rect">
            <a:avLst/>
          </a:prstGeom>
        </p:spPr>
        <p:txBody>
          <a:bodyPr wrap="square">
            <a:spAutoFit/>
          </a:bodyPr>
          <a:lstStyle/>
          <a:p>
            <a:pPr>
              <a:defRPr sz="2400"/>
            </a:pPr>
            <a:r>
              <a:rPr lang="en-CA" b="1" dirty="0"/>
              <a:t>Raw output </a:t>
            </a:r>
            <a:r>
              <a:rPr lang="en-CA" dirty="0"/>
              <a:t>(best 12 structures)</a:t>
            </a:r>
          </a:p>
        </p:txBody>
      </p:sp>
    </p:spTree>
    <p:extLst>
      <p:ext uri="{BB962C8B-B14F-4D97-AF65-F5344CB8AC3E}">
        <p14:creationId xmlns:p14="http://schemas.microsoft.com/office/powerpoint/2010/main" val="4043310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pic>
        <p:nvPicPr>
          <p:cNvPr id="6" name="Picture 5">
            <a:extLst>
              <a:ext uri="{FF2B5EF4-FFF2-40B4-BE49-F238E27FC236}">
                <a16:creationId xmlns:a16="http://schemas.microsoft.com/office/drawing/2014/main" id="{7D68AF71-31F2-2D45-A5DB-D600B2A725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943" y="1354907"/>
            <a:ext cx="8604448" cy="1886153"/>
          </a:xfrm>
          <a:prstGeom prst="rect">
            <a:avLst/>
          </a:prstGeom>
        </p:spPr>
      </p:pic>
      <p:pic>
        <p:nvPicPr>
          <p:cNvPr id="7" name="Picture 6">
            <a:extLst>
              <a:ext uri="{FF2B5EF4-FFF2-40B4-BE49-F238E27FC236}">
                <a16:creationId xmlns:a16="http://schemas.microsoft.com/office/drawing/2014/main" id="{79315FB7-481E-7440-937A-E4078F3818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8655" y="3227115"/>
            <a:ext cx="1944216" cy="1268685"/>
          </a:xfrm>
          <a:prstGeom prst="rect">
            <a:avLst/>
          </a:prstGeom>
        </p:spPr>
      </p:pic>
      <p:pic>
        <p:nvPicPr>
          <p:cNvPr id="8" name="Picture 7">
            <a:extLst>
              <a:ext uri="{FF2B5EF4-FFF2-40B4-BE49-F238E27FC236}">
                <a16:creationId xmlns:a16="http://schemas.microsoft.com/office/drawing/2014/main" id="{44379E17-BA81-AE44-A75F-2782066D48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15200" y="4495800"/>
            <a:ext cx="1385088" cy="1887647"/>
          </a:xfrm>
          <a:prstGeom prst="rect">
            <a:avLst/>
          </a:prstGeom>
        </p:spPr>
      </p:pic>
    </p:spTree>
    <p:extLst>
      <p:ext uri="{BB962C8B-B14F-4D97-AF65-F5344CB8AC3E}">
        <p14:creationId xmlns:p14="http://schemas.microsoft.com/office/powerpoint/2010/main" val="3474077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3009900" y="227181"/>
            <a:ext cx="6172200" cy="707886"/>
          </a:xfrm>
          <a:prstGeom prst="rect">
            <a:avLst/>
          </a:prstGeom>
        </p:spPr>
        <p:txBody>
          <a:bodyPr wrap="square">
            <a:spAutoFit/>
          </a:bodyPr>
          <a:lstStyle/>
          <a:p>
            <a:pPr algn="ctr"/>
            <a:r>
              <a:rPr lang="en-US" sz="4000" b="1" dirty="0"/>
              <a:t>Virtual screening</a:t>
            </a:r>
          </a:p>
        </p:txBody>
      </p:sp>
      <p:pic>
        <p:nvPicPr>
          <p:cNvPr id="9" name="Image" descr="Image">
            <a:extLst>
              <a:ext uri="{FF2B5EF4-FFF2-40B4-BE49-F238E27FC236}">
                <a16:creationId xmlns:a16="http://schemas.microsoft.com/office/drawing/2014/main" id="{79C2AD1F-8C50-5C48-B0A2-777D4116FBD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29600" y="4370585"/>
            <a:ext cx="3632870" cy="1856850"/>
          </a:xfrm>
          <a:custGeom>
            <a:avLst/>
            <a:gdLst/>
            <a:ahLst/>
            <a:cxnLst>
              <a:cxn ang="0">
                <a:pos x="wd2" y="hd2"/>
              </a:cxn>
              <a:cxn ang="5400000">
                <a:pos x="wd2" y="hd2"/>
              </a:cxn>
              <a:cxn ang="10800000">
                <a:pos x="wd2" y="hd2"/>
              </a:cxn>
              <a:cxn ang="16200000">
                <a:pos x="wd2" y="hd2"/>
              </a:cxn>
            </a:cxnLst>
            <a:rect l="0" t="0" r="r" b="b"/>
            <a:pathLst>
              <a:path w="21282" h="21578" extrusionOk="0">
                <a:moveTo>
                  <a:pt x="8851" y="2"/>
                </a:moveTo>
                <a:cubicBezTo>
                  <a:pt x="8790" y="-22"/>
                  <a:pt x="8529" y="134"/>
                  <a:pt x="8271" y="343"/>
                </a:cubicBezTo>
                <a:cubicBezTo>
                  <a:pt x="8013" y="553"/>
                  <a:pt x="7709" y="723"/>
                  <a:pt x="7597" y="723"/>
                </a:cubicBezTo>
                <a:cubicBezTo>
                  <a:pt x="7484" y="723"/>
                  <a:pt x="6983" y="1235"/>
                  <a:pt x="6484" y="1862"/>
                </a:cubicBezTo>
                <a:cubicBezTo>
                  <a:pt x="5985" y="2490"/>
                  <a:pt x="5476" y="3008"/>
                  <a:pt x="5352" y="3013"/>
                </a:cubicBezTo>
                <a:cubicBezTo>
                  <a:pt x="5228" y="3017"/>
                  <a:pt x="4903" y="3392"/>
                  <a:pt x="4631" y="3844"/>
                </a:cubicBezTo>
                <a:cubicBezTo>
                  <a:pt x="4359" y="4296"/>
                  <a:pt x="4040" y="4664"/>
                  <a:pt x="3920" y="4664"/>
                </a:cubicBezTo>
                <a:cubicBezTo>
                  <a:pt x="3801" y="4664"/>
                  <a:pt x="3612" y="4885"/>
                  <a:pt x="3499" y="5154"/>
                </a:cubicBezTo>
                <a:cubicBezTo>
                  <a:pt x="3386" y="5423"/>
                  <a:pt x="3236" y="5575"/>
                  <a:pt x="3166" y="5490"/>
                </a:cubicBezTo>
                <a:cubicBezTo>
                  <a:pt x="3096" y="5404"/>
                  <a:pt x="2696" y="5846"/>
                  <a:pt x="2278" y="6475"/>
                </a:cubicBezTo>
                <a:cubicBezTo>
                  <a:pt x="1860" y="7104"/>
                  <a:pt x="1452" y="7620"/>
                  <a:pt x="1371" y="7620"/>
                </a:cubicBezTo>
                <a:cubicBezTo>
                  <a:pt x="1290" y="7620"/>
                  <a:pt x="1052" y="7979"/>
                  <a:pt x="843" y="8418"/>
                </a:cubicBezTo>
                <a:cubicBezTo>
                  <a:pt x="635" y="8856"/>
                  <a:pt x="361" y="9136"/>
                  <a:pt x="233" y="9040"/>
                </a:cubicBezTo>
                <a:cubicBezTo>
                  <a:pt x="105" y="8943"/>
                  <a:pt x="0" y="9038"/>
                  <a:pt x="0" y="9249"/>
                </a:cubicBezTo>
                <a:cubicBezTo>
                  <a:pt x="0" y="9460"/>
                  <a:pt x="73" y="9544"/>
                  <a:pt x="161" y="9436"/>
                </a:cubicBezTo>
                <a:cubicBezTo>
                  <a:pt x="403" y="9141"/>
                  <a:pt x="1451" y="12185"/>
                  <a:pt x="1565" y="13515"/>
                </a:cubicBezTo>
                <a:cubicBezTo>
                  <a:pt x="1649" y="14496"/>
                  <a:pt x="1596" y="14805"/>
                  <a:pt x="1229" y="15441"/>
                </a:cubicBezTo>
                <a:cubicBezTo>
                  <a:pt x="989" y="15857"/>
                  <a:pt x="839" y="16287"/>
                  <a:pt x="896" y="16399"/>
                </a:cubicBezTo>
                <a:cubicBezTo>
                  <a:pt x="953" y="16511"/>
                  <a:pt x="1173" y="16279"/>
                  <a:pt x="1385" y="15887"/>
                </a:cubicBezTo>
                <a:cubicBezTo>
                  <a:pt x="1596" y="15495"/>
                  <a:pt x="1813" y="15177"/>
                  <a:pt x="1867" y="15177"/>
                </a:cubicBezTo>
                <a:cubicBezTo>
                  <a:pt x="1922" y="15177"/>
                  <a:pt x="2172" y="15816"/>
                  <a:pt x="2422" y="16597"/>
                </a:cubicBezTo>
                <a:cubicBezTo>
                  <a:pt x="2915" y="18135"/>
                  <a:pt x="2944" y="18177"/>
                  <a:pt x="4417" y="19547"/>
                </a:cubicBezTo>
                <a:cubicBezTo>
                  <a:pt x="4963" y="20055"/>
                  <a:pt x="5531" y="20601"/>
                  <a:pt x="5680" y="20758"/>
                </a:cubicBezTo>
                <a:cubicBezTo>
                  <a:pt x="6104" y="21206"/>
                  <a:pt x="9151" y="20874"/>
                  <a:pt x="9972" y="20290"/>
                </a:cubicBezTo>
                <a:cubicBezTo>
                  <a:pt x="10375" y="20003"/>
                  <a:pt x="10743" y="19840"/>
                  <a:pt x="10790" y="19932"/>
                </a:cubicBezTo>
                <a:cubicBezTo>
                  <a:pt x="10837" y="20025"/>
                  <a:pt x="10995" y="19894"/>
                  <a:pt x="11140" y="19635"/>
                </a:cubicBezTo>
                <a:cubicBezTo>
                  <a:pt x="11285" y="19377"/>
                  <a:pt x="11468" y="19178"/>
                  <a:pt x="11548" y="19195"/>
                </a:cubicBezTo>
                <a:cubicBezTo>
                  <a:pt x="11844" y="19255"/>
                  <a:pt x="13848" y="16054"/>
                  <a:pt x="14036" y="15221"/>
                </a:cubicBezTo>
                <a:cubicBezTo>
                  <a:pt x="14144" y="14745"/>
                  <a:pt x="14608" y="13588"/>
                  <a:pt x="15066" y="12656"/>
                </a:cubicBezTo>
                <a:cubicBezTo>
                  <a:pt x="16137" y="10476"/>
                  <a:pt x="16908" y="10081"/>
                  <a:pt x="17560" y="11368"/>
                </a:cubicBezTo>
                <a:lnTo>
                  <a:pt x="17996" y="12221"/>
                </a:lnTo>
                <a:lnTo>
                  <a:pt x="17463" y="13779"/>
                </a:lnTo>
                <a:cubicBezTo>
                  <a:pt x="17171" y="14637"/>
                  <a:pt x="16748" y="15729"/>
                  <a:pt x="16525" y="16206"/>
                </a:cubicBezTo>
                <a:cubicBezTo>
                  <a:pt x="15999" y="17331"/>
                  <a:pt x="16338" y="17852"/>
                  <a:pt x="16908" y="16795"/>
                </a:cubicBezTo>
                <a:cubicBezTo>
                  <a:pt x="17130" y="16383"/>
                  <a:pt x="17313" y="16151"/>
                  <a:pt x="17313" y="16283"/>
                </a:cubicBezTo>
                <a:cubicBezTo>
                  <a:pt x="17313" y="16415"/>
                  <a:pt x="17487" y="16126"/>
                  <a:pt x="17702" y="15634"/>
                </a:cubicBezTo>
                <a:cubicBezTo>
                  <a:pt x="17971" y="15015"/>
                  <a:pt x="18184" y="14803"/>
                  <a:pt x="18387" y="14957"/>
                </a:cubicBezTo>
                <a:cubicBezTo>
                  <a:pt x="18650" y="15155"/>
                  <a:pt x="18656" y="15263"/>
                  <a:pt x="18442" y="15920"/>
                </a:cubicBezTo>
                <a:cubicBezTo>
                  <a:pt x="18311" y="16324"/>
                  <a:pt x="18150" y="16939"/>
                  <a:pt x="18085" y="17290"/>
                </a:cubicBezTo>
                <a:cubicBezTo>
                  <a:pt x="17972" y="17893"/>
                  <a:pt x="17981" y="17900"/>
                  <a:pt x="18273" y="17378"/>
                </a:cubicBezTo>
                <a:cubicBezTo>
                  <a:pt x="18496" y="16981"/>
                  <a:pt x="18634" y="16928"/>
                  <a:pt x="18764" y="17186"/>
                </a:cubicBezTo>
                <a:cubicBezTo>
                  <a:pt x="18996" y="17643"/>
                  <a:pt x="18792" y="19089"/>
                  <a:pt x="18295" y="20510"/>
                </a:cubicBezTo>
                <a:lnTo>
                  <a:pt x="17921" y="21578"/>
                </a:lnTo>
                <a:lnTo>
                  <a:pt x="18418" y="20675"/>
                </a:lnTo>
                <a:cubicBezTo>
                  <a:pt x="18805" y="19968"/>
                  <a:pt x="18956" y="19862"/>
                  <a:pt x="19114" y="20174"/>
                </a:cubicBezTo>
                <a:cubicBezTo>
                  <a:pt x="19272" y="20487"/>
                  <a:pt x="19421" y="20360"/>
                  <a:pt x="19802" y="19597"/>
                </a:cubicBezTo>
                <a:cubicBezTo>
                  <a:pt x="20206" y="18788"/>
                  <a:pt x="20295" y="18317"/>
                  <a:pt x="20326" y="16817"/>
                </a:cubicBezTo>
                <a:cubicBezTo>
                  <a:pt x="20366" y="14927"/>
                  <a:pt x="20559" y="14049"/>
                  <a:pt x="20856" y="14412"/>
                </a:cubicBezTo>
                <a:cubicBezTo>
                  <a:pt x="20966" y="14545"/>
                  <a:pt x="20992" y="14422"/>
                  <a:pt x="20926" y="14081"/>
                </a:cubicBezTo>
                <a:cubicBezTo>
                  <a:pt x="20867" y="13781"/>
                  <a:pt x="20879" y="13221"/>
                  <a:pt x="20951" y="12838"/>
                </a:cubicBezTo>
                <a:cubicBezTo>
                  <a:pt x="21023" y="12454"/>
                  <a:pt x="21023" y="11311"/>
                  <a:pt x="20953" y="10300"/>
                </a:cubicBezTo>
                <a:cubicBezTo>
                  <a:pt x="20879" y="9212"/>
                  <a:pt x="20892" y="8307"/>
                  <a:pt x="20987" y="8082"/>
                </a:cubicBezTo>
                <a:cubicBezTo>
                  <a:pt x="21075" y="7873"/>
                  <a:pt x="21104" y="7477"/>
                  <a:pt x="21051" y="7201"/>
                </a:cubicBezTo>
                <a:cubicBezTo>
                  <a:pt x="20997" y="6926"/>
                  <a:pt x="21035" y="6601"/>
                  <a:pt x="21134" y="6480"/>
                </a:cubicBezTo>
                <a:cubicBezTo>
                  <a:pt x="21600" y="5912"/>
                  <a:pt x="20960" y="5632"/>
                  <a:pt x="19255" y="5655"/>
                </a:cubicBezTo>
                <a:cubicBezTo>
                  <a:pt x="16882" y="5687"/>
                  <a:pt x="16718" y="5605"/>
                  <a:pt x="16042" y="4048"/>
                </a:cubicBezTo>
                <a:cubicBezTo>
                  <a:pt x="15561" y="2939"/>
                  <a:pt x="14283" y="1342"/>
                  <a:pt x="13864" y="1329"/>
                </a:cubicBezTo>
                <a:cubicBezTo>
                  <a:pt x="13793" y="1326"/>
                  <a:pt x="13645" y="1179"/>
                  <a:pt x="13534" y="998"/>
                </a:cubicBezTo>
                <a:cubicBezTo>
                  <a:pt x="13424" y="817"/>
                  <a:pt x="13271" y="741"/>
                  <a:pt x="13196" y="833"/>
                </a:cubicBezTo>
                <a:cubicBezTo>
                  <a:pt x="13120" y="925"/>
                  <a:pt x="12573" y="811"/>
                  <a:pt x="11981" y="574"/>
                </a:cubicBezTo>
                <a:cubicBezTo>
                  <a:pt x="11388" y="338"/>
                  <a:pt x="10467" y="122"/>
                  <a:pt x="9933" y="96"/>
                </a:cubicBezTo>
                <a:cubicBezTo>
                  <a:pt x="9399" y="70"/>
                  <a:pt x="8912" y="26"/>
                  <a:pt x="8851" y="2"/>
                </a:cubicBezTo>
                <a:close/>
              </a:path>
            </a:pathLst>
          </a:custGeom>
          <a:ln w="12700"/>
        </p:spPr>
      </p:pic>
      <p:sp>
        <p:nvSpPr>
          <p:cNvPr id="10" name="TextBox 9">
            <a:extLst>
              <a:ext uri="{FF2B5EF4-FFF2-40B4-BE49-F238E27FC236}">
                <a16:creationId xmlns:a16="http://schemas.microsoft.com/office/drawing/2014/main" id="{0FB31DAE-13F9-7845-A9AD-E2BB832C0A1A}"/>
              </a:ext>
            </a:extLst>
          </p:cNvPr>
          <p:cNvSpPr txBox="1"/>
          <p:nvPr/>
        </p:nvSpPr>
        <p:spPr>
          <a:xfrm>
            <a:off x="1219200" y="2209800"/>
            <a:ext cx="8280920" cy="2585323"/>
          </a:xfrm>
          <a:prstGeom prst="rect">
            <a:avLst/>
          </a:prstGeom>
          <a:noFill/>
        </p:spPr>
        <p:txBody>
          <a:bodyPr wrap="square" rtlCol="0">
            <a:spAutoFit/>
          </a:bodyPr>
          <a:lstStyle/>
          <a:p>
            <a:r>
              <a:rPr lang="en-US" dirty="0"/>
              <a:t>A company needs a basic tertiary amine for a product that would be used outdoors. They are worried about impact on aquatic life. Find the amine that would fit the company’s requirements while being the safest for daphnia magna.</a:t>
            </a:r>
          </a:p>
          <a:p>
            <a:endParaRPr lang="en-US" dirty="0"/>
          </a:p>
          <a:p>
            <a:r>
              <a:rPr lang="en-US" dirty="0"/>
              <a:t>Their requirements are:</a:t>
            </a:r>
          </a:p>
          <a:p>
            <a:r>
              <a:rPr lang="en-US" dirty="0"/>
              <a:t>• it must be a tertiary amine </a:t>
            </a:r>
          </a:p>
          <a:p>
            <a:r>
              <a:rPr lang="en-US" dirty="0"/>
              <a:t>• at least one R group on the nitrogen must be n-butyl</a:t>
            </a:r>
          </a:p>
          <a:p>
            <a:r>
              <a:rPr lang="en-US" dirty="0"/>
              <a:t>• the other two substituents on the N must consist of only C, H, O and/or N.</a:t>
            </a:r>
          </a:p>
          <a:p>
            <a:r>
              <a:rPr lang="en-US" dirty="0"/>
              <a:t>• the boiling point must be greater than 160 ˚C</a:t>
            </a:r>
          </a:p>
        </p:txBody>
      </p:sp>
      <p:pic>
        <p:nvPicPr>
          <p:cNvPr id="2" name="Picture 1">
            <a:extLst>
              <a:ext uri="{FF2B5EF4-FFF2-40B4-BE49-F238E27FC236}">
                <a16:creationId xmlns:a16="http://schemas.microsoft.com/office/drawing/2014/main" id="{FAA13C2B-BCC7-344D-BD33-0F6790EE4A0A}"/>
              </a:ext>
            </a:extLst>
          </p:cNvPr>
          <p:cNvPicPr>
            <a:picLocks noChangeAspect="1"/>
          </p:cNvPicPr>
          <p:nvPr/>
        </p:nvPicPr>
        <p:blipFill>
          <a:blip r:embed="rId3"/>
          <a:stretch>
            <a:fillRect/>
          </a:stretch>
        </p:blipFill>
        <p:spPr>
          <a:xfrm>
            <a:off x="2057400" y="4953000"/>
            <a:ext cx="2590800" cy="1139217"/>
          </a:xfrm>
          <a:prstGeom prst="rect">
            <a:avLst/>
          </a:prstGeom>
        </p:spPr>
      </p:pic>
    </p:spTree>
    <p:extLst>
      <p:ext uri="{BB962C8B-B14F-4D97-AF65-F5344CB8AC3E}">
        <p14:creationId xmlns:p14="http://schemas.microsoft.com/office/powerpoint/2010/main" val="3152395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8D13E-0C1F-400D-82EE-614C734CD65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337E010-C74A-46B2-A52A-C397D4C0BE79}"/>
              </a:ext>
            </a:extLst>
          </p:cNvPr>
          <p:cNvSpPr/>
          <p:nvPr/>
        </p:nvSpPr>
        <p:spPr>
          <a:xfrm>
            <a:off x="2123679" y="240004"/>
            <a:ext cx="8220532" cy="707886"/>
          </a:xfrm>
          <a:prstGeom prst="rect">
            <a:avLst/>
          </a:prstGeom>
        </p:spPr>
        <p:txBody>
          <a:bodyPr wrap="square">
            <a:spAutoFit/>
          </a:bodyPr>
          <a:lstStyle/>
          <a:p>
            <a:pPr algn="ctr"/>
            <a:r>
              <a:rPr lang="en-US" sz="4000" b="1" dirty="0"/>
              <a:t>Virtual screening: SMILES structures</a:t>
            </a:r>
          </a:p>
        </p:txBody>
      </p:sp>
      <p:sp>
        <p:nvSpPr>
          <p:cNvPr id="9" name="• H’s are not usually shown. Normal number of H’s is assumed.…">
            <a:extLst>
              <a:ext uri="{FF2B5EF4-FFF2-40B4-BE49-F238E27FC236}">
                <a16:creationId xmlns:a16="http://schemas.microsoft.com/office/drawing/2014/main" id="{369900F3-8E26-A04C-BC2B-83A8534D0403}"/>
              </a:ext>
            </a:extLst>
          </p:cNvPr>
          <p:cNvSpPr txBox="1"/>
          <p:nvPr/>
        </p:nvSpPr>
        <p:spPr>
          <a:xfrm>
            <a:off x="255181" y="1123372"/>
            <a:ext cx="8480844" cy="114197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nSpc>
                <a:spcPct val="150000"/>
              </a:lnSpc>
              <a:defRPr sz="2000"/>
            </a:pPr>
            <a:r>
              <a:rPr sz="1600" dirty="0"/>
              <a:t>• H’s are not usually shown. Normal number of H’s is assumed. </a:t>
            </a:r>
          </a:p>
          <a:p>
            <a:pPr>
              <a:lnSpc>
                <a:spcPct val="150000"/>
              </a:lnSpc>
              <a:defRPr sz="2000"/>
            </a:pPr>
            <a:r>
              <a:rPr sz="1600" dirty="0"/>
              <a:t>• Single bonds are not shown. Double bonds (=), triple bonds (#) and quadruple bonds ($) are shown.</a:t>
            </a:r>
          </a:p>
          <a:p>
            <a:pPr>
              <a:lnSpc>
                <a:spcPct val="150000"/>
              </a:lnSpc>
              <a:defRPr sz="2000"/>
            </a:pPr>
            <a:r>
              <a:rPr sz="1600" dirty="0"/>
              <a:t>• </a:t>
            </a:r>
            <a:r>
              <a:rPr sz="1600" dirty="0" err="1"/>
              <a:t>B,C,N,O,P,S,F,Cl,Br,I</a:t>
            </a:r>
            <a:r>
              <a:rPr sz="1600" dirty="0"/>
              <a:t> do not need square brackets if they are uncharged &amp; achiral. </a:t>
            </a:r>
          </a:p>
        </p:txBody>
      </p:sp>
      <p:sp>
        <p:nvSpPr>
          <p:cNvPr id="10" name="water">
            <a:extLst>
              <a:ext uri="{FF2B5EF4-FFF2-40B4-BE49-F238E27FC236}">
                <a16:creationId xmlns:a16="http://schemas.microsoft.com/office/drawing/2014/main" id="{047C4320-CB70-934A-9F01-5E9ECA3B7B72}"/>
              </a:ext>
            </a:extLst>
          </p:cNvPr>
          <p:cNvSpPr txBox="1"/>
          <p:nvPr/>
        </p:nvSpPr>
        <p:spPr>
          <a:xfrm>
            <a:off x="9254044" y="1479932"/>
            <a:ext cx="520972"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sz="1400" dirty="0"/>
              <a:t>water</a:t>
            </a:r>
          </a:p>
        </p:txBody>
      </p:sp>
      <p:sp>
        <p:nvSpPr>
          <p:cNvPr id="11" name="diethyl ether">
            <a:extLst>
              <a:ext uri="{FF2B5EF4-FFF2-40B4-BE49-F238E27FC236}">
                <a16:creationId xmlns:a16="http://schemas.microsoft.com/office/drawing/2014/main" id="{DCACF578-0884-B146-8492-B215BA63F41B}"/>
              </a:ext>
            </a:extLst>
          </p:cNvPr>
          <p:cNvSpPr txBox="1"/>
          <p:nvPr/>
        </p:nvSpPr>
        <p:spPr>
          <a:xfrm>
            <a:off x="10340970" y="1507712"/>
            <a:ext cx="1059581"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sz="1400"/>
              <a:t>diethyl ether</a:t>
            </a:r>
          </a:p>
        </p:txBody>
      </p:sp>
      <p:sp>
        <p:nvSpPr>
          <p:cNvPr id="12" name="O">
            <a:extLst>
              <a:ext uri="{FF2B5EF4-FFF2-40B4-BE49-F238E27FC236}">
                <a16:creationId xmlns:a16="http://schemas.microsoft.com/office/drawing/2014/main" id="{946FD9AB-4B04-5848-BACA-3A7404A93BF9}"/>
              </a:ext>
            </a:extLst>
          </p:cNvPr>
          <p:cNvSpPr txBox="1"/>
          <p:nvPr/>
        </p:nvSpPr>
        <p:spPr>
          <a:xfrm>
            <a:off x="9402945" y="1237377"/>
            <a:ext cx="213196"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solidFill>
                  <a:srgbClr val="0433FF"/>
                </a:solidFill>
              </a:defRPr>
            </a:lvl1pPr>
          </a:lstStyle>
          <a:p>
            <a:r>
              <a:rPr sz="1400" dirty="0"/>
              <a:t>O</a:t>
            </a:r>
          </a:p>
        </p:txBody>
      </p:sp>
      <p:sp>
        <p:nvSpPr>
          <p:cNvPr id="13" name="CCOCC">
            <a:extLst>
              <a:ext uri="{FF2B5EF4-FFF2-40B4-BE49-F238E27FC236}">
                <a16:creationId xmlns:a16="http://schemas.microsoft.com/office/drawing/2014/main" id="{31A06E69-1122-E34F-9245-5974BB94E689}"/>
              </a:ext>
            </a:extLst>
          </p:cNvPr>
          <p:cNvSpPr txBox="1"/>
          <p:nvPr/>
        </p:nvSpPr>
        <p:spPr>
          <a:xfrm>
            <a:off x="10500030" y="1265157"/>
            <a:ext cx="730402"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solidFill>
                  <a:srgbClr val="0433FF"/>
                </a:solidFill>
              </a:defRPr>
            </a:lvl1pPr>
          </a:lstStyle>
          <a:p>
            <a:r>
              <a:rPr sz="1400" dirty="0"/>
              <a:t>CCOCC</a:t>
            </a:r>
          </a:p>
        </p:txBody>
      </p:sp>
      <p:sp>
        <p:nvSpPr>
          <p:cNvPr id="14" name="acrylonitrile">
            <a:extLst>
              <a:ext uri="{FF2B5EF4-FFF2-40B4-BE49-F238E27FC236}">
                <a16:creationId xmlns:a16="http://schemas.microsoft.com/office/drawing/2014/main" id="{1DD0D27B-2053-3145-BE18-20C558C61434}"/>
              </a:ext>
            </a:extLst>
          </p:cNvPr>
          <p:cNvSpPr txBox="1"/>
          <p:nvPr/>
        </p:nvSpPr>
        <p:spPr>
          <a:xfrm>
            <a:off x="9002130" y="2147555"/>
            <a:ext cx="980070"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sz="1400" dirty="0"/>
              <a:t>acrylonitrile</a:t>
            </a:r>
          </a:p>
        </p:txBody>
      </p:sp>
      <p:sp>
        <p:nvSpPr>
          <p:cNvPr id="15" name="C=CC#N">
            <a:extLst>
              <a:ext uri="{FF2B5EF4-FFF2-40B4-BE49-F238E27FC236}">
                <a16:creationId xmlns:a16="http://schemas.microsoft.com/office/drawing/2014/main" id="{370B9479-4D24-C64E-83E4-46870E36E4AE}"/>
              </a:ext>
            </a:extLst>
          </p:cNvPr>
          <p:cNvSpPr txBox="1"/>
          <p:nvPr/>
        </p:nvSpPr>
        <p:spPr>
          <a:xfrm>
            <a:off x="9161190" y="1905000"/>
            <a:ext cx="795449"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solidFill>
                  <a:srgbClr val="0433FF"/>
                </a:solidFill>
              </a:defRPr>
            </a:lvl1pPr>
          </a:lstStyle>
          <a:p>
            <a:r>
              <a:rPr sz="1400"/>
              <a:t>C=CC#N</a:t>
            </a:r>
          </a:p>
        </p:txBody>
      </p:sp>
      <p:sp>
        <p:nvSpPr>
          <p:cNvPr id="16" name="hydrogen chloride">
            <a:extLst>
              <a:ext uri="{FF2B5EF4-FFF2-40B4-BE49-F238E27FC236}">
                <a16:creationId xmlns:a16="http://schemas.microsoft.com/office/drawing/2014/main" id="{323B4208-5369-2B4A-B231-B7D95890C7B4}"/>
              </a:ext>
            </a:extLst>
          </p:cNvPr>
          <p:cNvSpPr txBox="1"/>
          <p:nvPr/>
        </p:nvSpPr>
        <p:spPr>
          <a:xfrm>
            <a:off x="10210800" y="2147555"/>
            <a:ext cx="1499393"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lvl1pPr>
          </a:lstStyle>
          <a:p>
            <a:r>
              <a:rPr sz="1400" dirty="0"/>
              <a:t>hydrogen chloride</a:t>
            </a:r>
          </a:p>
        </p:txBody>
      </p:sp>
      <p:sp>
        <p:nvSpPr>
          <p:cNvPr id="17" name="Cl">
            <a:extLst>
              <a:ext uri="{FF2B5EF4-FFF2-40B4-BE49-F238E27FC236}">
                <a16:creationId xmlns:a16="http://schemas.microsoft.com/office/drawing/2014/main" id="{4BAACFAC-402E-C64F-BE50-97C1B66AA47A}"/>
              </a:ext>
            </a:extLst>
          </p:cNvPr>
          <p:cNvSpPr txBox="1"/>
          <p:nvPr/>
        </p:nvSpPr>
        <p:spPr>
          <a:xfrm>
            <a:off x="10668000" y="1905000"/>
            <a:ext cx="241674"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a:solidFill>
                  <a:srgbClr val="0433FF"/>
                </a:solidFill>
              </a:defRPr>
            </a:lvl1pPr>
          </a:lstStyle>
          <a:p>
            <a:r>
              <a:rPr sz="1400"/>
              <a:t>Cl</a:t>
            </a:r>
          </a:p>
        </p:txBody>
      </p:sp>
      <p:grpSp>
        <p:nvGrpSpPr>
          <p:cNvPr id="18" name="Group">
            <a:extLst>
              <a:ext uri="{FF2B5EF4-FFF2-40B4-BE49-F238E27FC236}">
                <a16:creationId xmlns:a16="http://schemas.microsoft.com/office/drawing/2014/main" id="{100B687D-5D10-3546-A0B1-DA43162EE7A3}"/>
              </a:ext>
            </a:extLst>
          </p:cNvPr>
          <p:cNvGrpSpPr/>
          <p:nvPr/>
        </p:nvGrpSpPr>
        <p:grpSpPr>
          <a:xfrm>
            <a:off x="228600" y="2590800"/>
            <a:ext cx="11839247" cy="803105"/>
            <a:chOff x="0" y="-104894"/>
            <a:chExt cx="16838036" cy="1142192"/>
          </a:xfrm>
        </p:grpSpPr>
        <p:sp>
          <p:nvSpPr>
            <p:cNvPr id="19" name="• Use square brackets and indicate all H’s if: chiral centre, charged, other element, or unusual # of H’s.…">
              <a:extLst>
                <a:ext uri="{FF2B5EF4-FFF2-40B4-BE49-F238E27FC236}">
                  <a16:creationId xmlns:a16="http://schemas.microsoft.com/office/drawing/2014/main" id="{AC904F76-4E89-984B-A881-3B2F6AEC27E2}"/>
                </a:ext>
              </a:extLst>
            </p:cNvPr>
            <p:cNvSpPr txBox="1"/>
            <p:nvPr/>
          </p:nvSpPr>
          <p:spPr>
            <a:xfrm>
              <a:off x="0" y="-104894"/>
              <a:ext cx="11461140" cy="11421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lnSpc>
                  <a:spcPct val="150000"/>
                </a:lnSpc>
                <a:defRPr sz="2000"/>
              </a:pPr>
              <a:r>
                <a:rPr sz="1600" dirty="0"/>
                <a:t>• Use square brackets and </a:t>
              </a:r>
              <a:r>
                <a:rPr lang="en-CA" sz="1600" dirty="0"/>
                <a:t>show </a:t>
              </a:r>
              <a:r>
                <a:rPr sz="1600" dirty="0"/>
                <a:t>H’s if: chiral </a:t>
              </a:r>
              <a:r>
                <a:rPr sz="1600" dirty="0" err="1"/>
                <a:t>centre</a:t>
              </a:r>
              <a:r>
                <a:rPr sz="1600" dirty="0"/>
                <a:t>, charged, other element, or unusual # of H’s.</a:t>
              </a:r>
            </a:p>
            <a:p>
              <a:pPr>
                <a:lnSpc>
                  <a:spcPct val="150000"/>
                </a:lnSpc>
                <a:defRPr sz="2000"/>
              </a:pPr>
              <a:r>
                <a:rPr sz="1600" dirty="0"/>
                <a:t>• Use a period to indicate no bond.</a:t>
              </a:r>
            </a:p>
          </p:txBody>
        </p:sp>
        <p:sp>
          <p:nvSpPr>
            <p:cNvPr id="21" name="propylammonium chloride">
              <a:extLst>
                <a:ext uri="{FF2B5EF4-FFF2-40B4-BE49-F238E27FC236}">
                  <a16:creationId xmlns:a16="http://schemas.microsoft.com/office/drawing/2014/main" id="{0179DD15-E74E-9148-957B-AA2E86368C72}"/>
                </a:ext>
              </a:extLst>
            </p:cNvPr>
            <p:cNvSpPr txBox="1"/>
            <p:nvPr/>
          </p:nvSpPr>
          <p:spPr>
            <a:xfrm>
              <a:off x="11777788" y="387120"/>
              <a:ext cx="3069360"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vl1pPr>
            </a:lstStyle>
            <a:p>
              <a:r>
                <a:rPr sz="1400"/>
                <a:t>propylammonium chloride</a:t>
              </a:r>
            </a:p>
          </p:txBody>
        </p:sp>
        <p:sp>
          <p:nvSpPr>
            <p:cNvPr id="23" name="CCC[NH3+].[Cl-]">
              <a:extLst>
                <a:ext uri="{FF2B5EF4-FFF2-40B4-BE49-F238E27FC236}">
                  <a16:creationId xmlns:a16="http://schemas.microsoft.com/office/drawing/2014/main" id="{290905E3-B494-C448-9DD3-330C9733FF8B}"/>
                </a:ext>
              </a:extLst>
            </p:cNvPr>
            <p:cNvSpPr txBox="1"/>
            <p:nvPr/>
          </p:nvSpPr>
          <p:spPr>
            <a:xfrm>
              <a:off x="12004005" y="42152"/>
              <a:ext cx="2039891"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dirty="0"/>
                <a:t>CCC[NH3+].[Cl-]</a:t>
              </a:r>
            </a:p>
          </p:txBody>
        </p:sp>
        <p:sp>
          <p:nvSpPr>
            <p:cNvPr id="24" name="sodium sulfide">
              <a:extLst>
                <a:ext uri="{FF2B5EF4-FFF2-40B4-BE49-F238E27FC236}">
                  <a16:creationId xmlns:a16="http://schemas.microsoft.com/office/drawing/2014/main" id="{E4A927D8-0674-3547-AD5D-03B53693C772}"/>
                </a:ext>
              </a:extLst>
            </p:cNvPr>
            <p:cNvSpPr txBox="1"/>
            <p:nvPr/>
          </p:nvSpPr>
          <p:spPr>
            <a:xfrm>
              <a:off x="14952998" y="348447"/>
              <a:ext cx="1778069"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vl1pPr>
            </a:lstStyle>
            <a:p>
              <a:r>
                <a:rPr sz="1400"/>
                <a:t>sodium sulfide</a:t>
              </a:r>
            </a:p>
          </p:txBody>
        </p:sp>
        <p:sp>
          <p:nvSpPr>
            <p:cNvPr id="25" name="[Na+][Na+].[S-2]">
              <a:extLst>
                <a:ext uri="{FF2B5EF4-FFF2-40B4-BE49-F238E27FC236}">
                  <a16:creationId xmlns:a16="http://schemas.microsoft.com/office/drawing/2014/main" id="{D23E259F-406D-724B-9034-43380E4B3536}"/>
                </a:ext>
              </a:extLst>
            </p:cNvPr>
            <p:cNvSpPr txBox="1"/>
            <p:nvPr/>
          </p:nvSpPr>
          <p:spPr>
            <a:xfrm>
              <a:off x="14847143" y="3479"/>
              <a:ext cx="1990893"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dirty="0"/>
                <a:t>[Na+][Na+].[S-2]</a:t>
              </a:r>
            </a:p>
          </p:txBody>
        </p:sp>
      </p:grpSp>
      <p:sp>
        <p:nvSpPr>
          <p:cNvPr id="27" name="• Use parentheses to indicate branching.">
            <a:extLst>
              <a:ext uri="{FF2B5EF4-FFF2-40B4-BE49-F238E27FC236}">
                <a16:creationId xmlns:a16="http://schemas.microsoft.com/office/drawing/2014/main" id="{C639BD7D-255C-654D-9917-21C63998F6A6}"/>
              </a:ext>
            </a:extLst>
          </p:cNvPr>
          <p:cNvSpPr txBox="1"/>
          <p:nvPr/>
        </p:nvSpPr>
        <p:spPr>
          <a:xfrm>
            <a:off x="291676" y="5561952"/>
            <a:ext cx="3790200" cy="3898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nSpc>
                <a:spcPct val="120000"/>
              </a:lnSpc>
              <a:defRPr sz="2000"/>
            </a:lvl1pPr>
          </a:lstStyle>
          <a:p>
            <a:r>
              <a:rPr sz="1600"/>
              <a:t>• Use parentheses to indicate branching.</a:t>
            </a:r>
          </a:p>
        </p:txBody>
      </p:sp>
      <p:pic>
        <p:nvPicPr>
          <p:cNvPr id="28" name="Image" descr="Image">
            <a:extLst>
              <a:ext uri="{FF2B5EF4-FFF2-40B4-BE49-F238E27FC236}">
                <a16:creationId xmlns:a16="http://schemas.microsoft.com/office/drawing/2014/main" id="{71AF7B68-37FA-2C4E-86EA-B7001D91E6FB}"/>
              </a:ext>
            </a:extLst>
          </p:cNvPr>
          <p:cNvPicPr>
            <a:picLocks noChangeAspect="1"/>
          </p:cNvPicPr>
          <p:nvPr/>
        </p:nvPicPr>
        <p:blipFill>
          <a:blip r:embed="rId2">
            <a:extLst/>
          </a:blip>
          <a:stretch>
            <a:fillRect/>
          </a:stretch>
        </p:blipFill>
        <p:spPr>
          <a:xfrm>
            <a:off x="4241396" y="6058606"/>
            <a:ext cx="517923" cy="508993"/>
          </a:xfrm>
          <a:prstGeom prst="rect">
            <a:avLst/>
          </a:prstGeom>
          <a:ln w="12700" cap="flat">
            <a:noFill/>
            <a:round/>
          </a:ln>
          <a:effectLst/>
        </p:spPr>
      </p:pic>
      <p:pic>
        <p:nvPicPr>
          <p:cNvPr id="29" name="Image" descr="Image">
            <a:extLst>
              <a:ext uri="{FF2B5EF4-FFF2-40B4-BE49-F238E27FC236}">
                <a16:creationId xmlns:a16="http://schemas.microsoft.com/office/drawing/2014/main" id="{9CB70E88-0602-ED43-9647-F6FBA56B6192}"/>
              </a:ext>
            </a:extLst>
          </p:cNvPr>
          <p:cNvPicPr>
            <a:picLocks noChangeAspect="1"/>
          </p:cNvPicPr>
          <p:nvPr/>
        </p:nvPicPr>
        <p:blipFill>
          <a:blip r:embed="rId3">
            <a:extLst/>
          </a:blip>
          <a:stretch>
            <a:fillRect/>
          </a:stretch>
        </p:blipFill>
        <p:spPr>
          <a:xfrm>
            <a:off x="5635655" y="6036282"/>
            <a:ext cx="598290" cy="553641"/>
          </a:xfrm>
          <a:prstGeom prst="rect">
            <a:avLst/>
          </a:prstGeom>
          <a:ln w="12700" cap="flat">
            <a:noFill/>
            <a:round/>
          </a:ln>
          <a:effectLst/>
        </p:spPr>
      </p:pic>
      <p:pic>
        <p:nvPicPr>
          <p:cNvPr id="30" name="Image" descr="Image">
            <a:extLst>
              <a:ext uri="{FF2B5EF4-FFF2-40B4-BE49-F238E27FC236}">
                <a16:creationId xmlns:a16="http://schemas.microsoft.com/office/drawing/2014/main" id="{EFD44853-A23E-7C47-8647-FD384D33CB76}"/>
              </a:ext>
            </a:extLst>
          </p:cNvPr>
          <p:cNvPicPr>
            <a:picLocks noChangeAspect="1"/>
          </p:cNvPicPr>
          <p:nvPr/>
        </p:nvPicPr>
        <p:blipFill>
          <a:blip r:embed="rId4">
            <a:extLst/>
          </a:blip>
          <a:stretch>
            <a:fillRect/>
          </a:stretch>
        </p:blipFill>
        <p:spPr>
          <a:xfrm>
            <a:off x="6793767" y="6036282"/>
            <a:ext cx="892970" cy="553641"/>
          </a:xfrm>
          <a:prstGeom prst="rect">
            <a:avLst/>
          </a:prstGeom>
          <a:ln w="12700" cap="flat">
            <a:noFill/>
            <a:round/>
          </a:ln>
          <a:effectLst/>
        </p:spPr>
      </p:pic>
      <p:sp>
        <p:nvSpPr>
          <p:cNvPr id="31" name="O=C(C)C">
            <a:extLst>
              <a:ext uri="{FF2B5EF4-FFF2-40B4-BE49-F238E27FC236}">
                <a16:creationId xmlns:a16="http://schemas.microsoft.com/office/drawing/2014/main" id="{B8C9246C-171C-0F40-9347-5C222DB7FF12}"/>
              </a:ext>
            </a:extLst>
          </p:cNvPr>
          <p:cNvSpPr txBox="1"/>
          <p:nvPr/>
        </p:nvSpPr>
        <p:spPr>
          <a:xfrm>
            <a:off x="4390715" y="5606019"/>
            <a:ext cx="859210"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O=C(C)C</a:t>
            </a:r>
          </a:p>
        </p:txBody>
      </p:sp>
      <p:sp>
        <p:nvSpPr>
          <p:cNvPr id="32" name="O=C([H])[H]">
            <a:extLst>
              <a:ext uri="{FF2B5EF4-FFF2-40B4-BE49-F238E27FC236}">
                <a16:creationId xmlns:a16="http://schemas.microsoft.com/office/drawing/2014/main" id="{D06DA9A9-633D-5A41-A175-F9EE46FF3A73}"/>
              </a:ext>
            </a:extLst>
          </p:cNvPr>
          <p:cNvSpPr txBox="1"/>
          <p:nvPr/>
        </p:nvSpPr>
        <p:spPr>
          <a:xfrm>
            <a:off x="5825158" y="5606019"/>
            <a:ext cx="1055152"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O=C([H])[H]</a:t>
            </a:r>
          </a:p>
        </p:txBody>
      </p:sp>
      <p:sp>
        <p:nvSpPr>
          <p:cNvPr id="33" name="CCC(=O)O">
            <a:extLst>
              <a:ext uri="{FF2B5EF4-FFF2-40B4-BE49-F238E27FC236}">
                <a16:creationId xmlns:a16="http://schemas.microsoft.com/office/drawing/2014/main" id="{EEEC610A-E51D-D945-ABFF-F5C71CECF915}"/>
              </a:ext>
            </a:extLst>
          </p:cNvPr>
          <p:cNvSpPr txBox="1"/>
          <p:nvPr/>
        </p:nvSpPr>
        <p:spPr>
          <a:xfrm>
            <a:off x="7167863" y="5606019"/>
            <a:ext cx="1000274"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CCC(=O)O</a:t>
            </a:r>
          </a:p>
        </p:txBody>
      </p:sp>
      <p:sp>
        <p:nvSpPr>
          <p:cNvPr id="34" name="FC(F)(F)c(cc1)ccc1C#N">
            <a:extLst>
              <a:ext uri="{FF2B5EF4-FFF2-40B4-BE49-F238E27FC236}">
                <a16:creationId xmlns:a16="http://schemas.microsoft.com/office/drawing/2014/main" id="{9D6999F7-6D5F-8742-9069-CAB962110112}"/>
              </a:ext>
            </a:extLst>
          </p:cNvPr>
          <p:cNvSpPr txBox="1"/>
          <p:nvPr/>
        </p:nvSpPr>
        <p:spPr>
          <a:xfrm>
            <a:off x="8401873" y="5606019"/>
            <a:ext cx="2017442" cy="3180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FC(F)(F)c(cc1)ccc1C#N</a:t>
            </a:r>
          </a:p>
        </p:txBody>
      </p:sp>
      <p:sp>
        <p:nvSpPr>
          <p:cNvPr id="35" name="Line">
            <a:extLst>
              <a:ext uri="{FF2B5EF4-FFF2-40B4-BE49-F238E27FC236}">
                <a16:creationId xmlns:a16="http://schemas.microsoft.com/office/drawing/2014/main" id="{9A37EBC2-6958-0A43-A828-74C5BDD72CC5}"/>
              </a:ext>
            </a:extLst>
          </p:cNvPr>
          <p:cNvSpPr/>
          <p:nvPr/>
        </p:nvSpPr>
        <p:spPr>
          <a:xfrm flipV="1">
            <a:off x="9220643" y="6121931"/>
            <a:ext cx="210614" cy="210614"/>
          </a:xfrm>
          <a:prstGeom prst="line">
            <a:avLst/>
          </a:prstGeom>
          <a:noFill/>
          <a:ln w="25400" cap="flat">
            <a:solidFill>
              <a:srgbClr val="0433FF"/>
            </a:solidFill>
            <a:custDash>
              <a:ds d="200000" sp="200000"/>
            </a:custDash>
            <a:miter lim="400000"/>
          </a:ln>
          <a:effectLst/>
        </p:spPr>
        <p:txBody>
          <a:bodyPr wrap="square" lIns="0" tIns="0" rIns="0" bIns="0" numCol="1" anchor="t">
            <a:noAutofit/>
          </a:bodyPr>
          <a:lstStyle/>
          <a:p>
            <a:pPr marL="40638" marR="40638" defTabSz="910796">
              <a:defRPr sz="3400">
                <a:uFill>
                  <a:solidFill>
                    <a:srgbClr val="000000"/>
                  </a:solidFill>
                </a:uFill>
                <a:latin typeface="Times"/>
                <a:ea typeface="Times"/>
                <a:cs typeface="Times"/>
                <a:sym typeface="Times"/>
              </a:defRPr>
            </a:pPr>
            <a:endParaRPr/>
          </a:p>
        </p:txBody>
      </p:sp>
      <p:pic>
        <p:nvPicPr>
          <p:cNvPr id="36" name="Image" descr="Image">
            <a:extLst>
              <a:ext uri="{FF2B5EF4-FFF2-40B4-BE49-F238E27FC236}">
                <a16:creationId xmlns:a16="http://schemas.microsoft.com/office/drawing/2014/main" id="{B401BE29-378E-B14B-A8A5-91E98A0A2E77}"/>
              </a:ext>
            </a:extLst>
          </p:cNvPr>
          <p:cNvPicPr>
            <a:picLocks noChangeAspect="1"/>
          </p:cNvPicPr>
          <p:nvPr/>
        </p:nvPicPr>
        <p:blipFill>
          <a:blip r:embed="rId5">
            <a:extLst/>
          </a:blip>
          <a:stretch>
            <a:fillRect/>
          </a:stretch>
        </p:blipFill>
        <p:spPr>
          <a:xfrm>
            <a:off x="8416872" y="6125638"/>
            <a:ext cx="1419821" cy="517922"/>
          </a:xfrm>
          <a:prstGeom prst="rect">
            <a:avLst/>
          </a:prstGeom>
          <a:ln w="12700" cap="flat">
            <a:noFill/>
            <a:round/>
          </a:ln>
          <a:effectLst/>
        </p:spPr>
      </p:pic>
      <p:grpSp>
        <p:nvGrpSpPr>
          <p:cNvPr id="37" name="Group">
            <a:extLst>
              <a:ext uri="{FF2B5EF4-FFF2-40B4-BE49-F238E27FC236}">
                <a16:creationId xmlns:a16="http://schemas.microsoft.com/office/drawing/2014/main" id="{C2706950-C38D-884C-9E03-3C1373C39890}"/>
              </a:ext>
            </a:extLst>
          </p:cNvPr>
          <p:cNvGrpSpPr/>
          <p:nvPr/>
        </p:nvGrpSpPr>
        <p:grpSpPr>
          <a:xfrm>
            <a:off x="255181" y="3581884"/>
            <a:ext cx="9537967" cy="1845518"/>
            <a:chOff x="0" y="-65829"/>
            <a:chExt cx="13565107" cy="2624732"/>
          </a:xfrm>
        </p:grpSpPr>
        <p:sp>
          <p:nvSpPr>
            <p:cNvPr id="38" name="• Use numbers to indicate points of closure for rings (cut the rings to make a linear sequence)…">
              <a:extLst>
                <a:ext uri="{FF2B5EF4-FFF2-40B4-BE49-F238E27FC236}">
                  <a16:creationId xmlns:a16="http://schemas.microsoft.com/office/drawing/2014/main" id="{B82EC62C-9D7A-6F48-B3F3-38788A3AF8EB}"/>
                </a:ext>
              </a:extLst>
            </p:cNvPr>
            <p:cNvSpPr txBox="1"/>
            <p:nvPr/>
          </p:nvSpPr>
          <p:spPr>
            <a:xfrm>
              <a:off x="0" y="-65829"/>
              <a:ext cx="13565107" cy="9746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lnSpc>
                  <a:spcPct val="120000"/>
                </a:lnSpc>
                <a:defRPr sz="2000"/>
              </a:pPr>
              <a:r>
                <a:rPr sz="1600" dirty="0"/>
                <a:t>• Use numbers to indicate points of closure for rings (cut the rings to make a linear sequence) </a:t>
              </a:r>
            </a:p>
            <a:p>
              <a:pPr>
                <a:lnSpc>
                  <a:spcPct val="120000"/>
                </a:lnSpc>
                <a:defRPr sz="2000"/>
              </a:pPr>
              <a:r>
                <a:rPr sz="1600" dirty="0"/>
                <a:t>• Use lower case letters to indicate atoms in aromatic rings (or use alternating double and single bonds).</a:t>
              </a:r>
            </a:p>
          </p:txBody>
        </p:sp>
        <p:pic>
          <p:nvPicPr>
            <p:cNvPr id="39" name="Image" descr="Image">
              <a:extLst>
                <a:ext uri="{FF2B5EF4-FFF2-40B4-BE49-F238E27FC236}">
                  <a16:creationId xmlns:a16="http://schemas.microsoft.com/office/drawing/2014/main" id="{551DD513-BA19-4445-99C0-033A2FDB6035}"/>
                </a:ext>
              </a:extLst>
            </p:cNvPr>
            <p:cNvPicPr>
              <a:picLocks noChangeAspect="1"/>
            </p:cNvPicPr>
            <p:nvPr/>
          </p:nvPicPr>
          <p:blipFill>
            <a:blip r:embed="rId6">
              <a:extLst/>
            </a:blip>
            <a:stretch>
              <a:fillRect/>
            </a:stretch>
          </p:blipFill>
          <p:spPr>
            <a:xfrm>
              <a:off x="2915604" y="1448164"/>
              <a:ext cx="736602" cy="977902"/>
            </a:xfrm>
            <a:prstGeom prst="rect">
              <a:avLst/>
            </a:prstGeom>
            <a:ln w="12700" cap="flat">
              <a:noFill/>
              <a:round/>
            </a:ln>
            <a:effectLst/>
          </p:spPr>
        </p:pic>
        <p:pic>
          <p:nvPicPr>
            <p:cNvPr id="40" name="Image" descr="Image">
              <a:extLst>
                <a:ext uri="{FF2B5EF4-FFF2-40B4-BE49-F238E27FC236}">
                  <a16:creationId xmlns:a16="http://schemas.microsoft.com/office/drawing/2014/main" id="{2A3D0E50-BF63-7E47-A7B4-C0224ADF853B}"/>
                </a:ext>
              </a:extLst>
            </p:cNvPr>
            <p:cNvPicPr>
              <a:picLocks noChangeAspect="1"/>
            </p:cNvPicPr>
            <p:nvPr/>
          </p:nvPicPr>
          <p:blipFill>
            <a:blip r:embed="rId7">
              <a:extLst/>
            </a:blip>
            <a:stretch>
              <a:fillRect/>
            </a:stretch>
          </p:blipFill>
          <p:spPr>
            <a:xfrm>
              <a:off x="5328982" y="1580209"/>
              <a:ext cx="736602" cy="901701"/>
            </a:xfrm>
            <a:prstGeom prst="rect">
              <a:avLst/>
            </a:prstGeom>
            <a:ln w="12700" cap="flat">
              <a:noFill/>
              <a:round/>
            </a:ln>
            <a:effectLst/>
          </p:spPr>
        </p:pic>
        <p:pic>
          <p:nvPicPr>
            <p:cNvPr id="41" name="Image" descr="Image">
              <a:extLst>
                <a:ext uri="{FF2B5EF4-FFF2-40B4-BE49-F238E27FC236}">
                  <a16:creationId xmlns:a16="http://schemas.microsoft.com/office/drawing/2014/main" id="{9C07B9AB-891E-3040-A795-8AE7D250AAF6}"/>
                </a:ext>
              </a:extLst>
            </p:cNvPr>
            <p:cNvPicPr>
              <a:picLocks noChangeAspect="1"/>
            </p:cNvPicPr>
            <p:nvPr/>
          </p:nvPicPr>
          <p:blipFill>
            <a:blip r:embed="rId8">
              <a:extLst/>
            </a:blip>
            <a:stretch>
              <a:fillRect/>
            </a:stretch>
          </p:blipFill>
          <p:spPr>
            <a:xfrm>
              <a:off x="8034462" y="1482794"/>
              <a:ext cx="1397000" cy="838203"/>
            </a:xfrm>
            <a:prstGeom prst="rect">
              <a:avLst/>
            </a:prstGeom>
            <a:ln w="12700" cap="flat">
              <a:noFill/>
              <a:round/>
            </a:ln>
            <a:effectLst/>
          </p:spPr>
        </p:pic>
        <p:sp>
          <p:nvSpPr>
            <p:cNvPr id="42" name="BrC1CCCCC1">
              <a:extLst>
                <a:ext uri="{FF2B5EF4-FFF2-40B4-BE49-F238E27FC236}">
                  <a16:creationId xmlns:a16="http://schemas.microsoft.com/office/drawing/2014/main" id="{3D8E78F9-EEC7-A540-AB96-2AE586E095D6}"/>
                </a:ext>
              </a:extLst>
            </p:cNvPr>
            <p:cNvSpPr txBox="1"/>
            <p:nvPr/>
          </p:nvSpPr>
          <p:spPr>
            <a:xfrm>
              <a:off x="718819" y="854700"/>
              <a:ext cx="1791658"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dirty="0"/>
                <a:t>BrC1CCCCC1</a:t>
              </a:r>
            </a:p>
          </p:txBody>
        </p:sp>
        <p:sp>
          <p:nvSpPr>
            <p:cNvPr id="43" name="O1CCOCC1">
              <a:extLst>
                <a:ext uri="{FF2B5EF4-FFF2-40B4-BE49-F238E27FC236}">
                  <a16:creationId xmlns:a16="http://schemas.microsoft.com/office/drawing/2014/main" id="{58EDF856-3E69-0A4B-8B1C-C3D9EE2FAD9C}"/>
                </a:ext>
              </a:extLst>
            </p:cNvPr>
            <p:cNvSpPr txBox="1"/>
            <p:nvPr/>
          </p:nvSpPr>
          <p:spPr>
            <a:xfrm>
              <a:off x="2729531" y="854700"/>
              <a:ext cx="1564744"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O1CCOCC1</a:t>
              </a:r>
            </a:p>
          </p:txBody>
        </p:sp>
        <p:sp>
          <p:nvSpPr>
            <p:cNvPr id="44" name="c1ccncc1">
              <a:extLst>
                <a:ext uri="{FF2B5EF4-FFF2-40B4-BE49-F238E27FC236}">
                  <a16:creationId xmlns:a16="http://schemas.microsoft.com/office/drawing/2014/main" id="{3ACEFDA7-BE2D-924B-86A7-AEB245DD4938}"/>
                </a:ext>
              </a:extLst>
            </p:cNvPr>
            <p:cNvSpPr txBox="1"/>
            <p:nvPr/>
          </p:nvSpPr>
          <p:spPr>
            <a:xfrm>
              <a:off x="4931586" y="854700"/>
              <a:ext cx="1210285"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c1ccncc1</a:t>
              </a:r>
            </a:p>
          </p:txBody>
        </p:sp>
        <p:sp>
          <p:nvSpPr>
            <p:cNvPr id="45" name="C1CCCC2C1CCCC2">
              <a:extLst>
                <a:ext uri="{FF2B5EF4-FFF2-40B4-BE49-F238E27FC236}">
                  <a16:creationId xmlns:a16="http://schemas.microsoft.com/office/drawing/2014/main" id="{C5B93A47-ECD8-DE4C-9A83-E3DFF9660C67}"/>
                </a:ext>
              </a:extLst>
            </p:cNvPr>
            <p:cNvSpPr txBox="1"/>
            <p:nvPr/>
          </p:nvSpPr>
          <p:spPr>
            <a:xfrm>
              <a:off x="7702430" y="854700"/>
              <a:ext cx="2557929"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C1CCCC2C1CCCC2</a:t>
              </a:r>
            </a:p>
          </p:txBody>
        </p:sp>
        <p:sp>
          <p:nvSpPr>
            <p:cNvPr id="46" name="Line">
              <a:extLst>
                <a:ext uri="{FF2B5EF4-FFF2-40B4-BE49-F238E27FC236}">
                  <a16:creationId xmlns:a16="http://schemas.microsoft.com/office/drawing/2014/main" id="{54478A05-272C-C94F-A390-7843E72E340E}"/>
                </a:ext>
              </a:extLst>
            </p:cNvPr>
            <p:cNvSpPr/>
            <p:nvPr/>
          </p:nvSpPr>
          <p:spPr>
            <a:xfrm flipH="1" flipV="1">
              <a:off x="1100340" y="1694583"/>
              <a:ext cx="286933" cy="394931"/>
            </a:xfrm>
            <a:prstGeom prst="line">
              <a:avLst/>
            </a:prstGeom>
            <a:noFill/>
            <a:ln w="25400" cap="flat">
              <a:solidFill>
                <a:srgbClr val="0433FF"/>
              </a:solidFill>
              <a:custDash>
                <a:ds d="200000" sp="200000"/>
              </a:custDash>
              <a:miter lim="400000"/>
            </a:ln>
            <a:effectLst/>
          </p:spPr>
          <p:txBody>
            <a:bodyPr wrap="square" lIns="0" tIns="0" rIns="0" bIns="0" numCol="1" anchor="t">
              <a:noAutofit/>
            </a:bodyPr>
            <a:lstStyle/>
            <a:p>
              <a:pPr marL="40638" marR="40638" defTabSz="910796">
                <a:defRPr sz="3400">
                  <a:uFill>
                    <a:solidFill>
                      <a:srgbClr val="000000"/>
                    </a:solidFill>
                  </a:uFill>
                  <a:latin typeface="Times"/>
                  <a:ea typeface="Times"/>
                  <a:cs typeface="Times"/>
                  <a:sym typeface="Times"/>
                </a:defRPr>
              </a:pPr>
              <a:endParaRPr/>
            </a:p>
          </p:txBody>
        </p:sp>
        <p:sp>
          <p:nvSpPr>
            <p:cNvPr id="47" name="Line">
              <a:extLst>
                <a:ext uri="{FF2B5EF4-FFF2-40B4-BE49-F238E27FC236}">
                  <a16:creationId xmlns:a16="http://schemas.microsoft.com/office/drawing/2014/main" id="{07704E04-880E-804E-892E-7FD36780804F}"/>
                </a:ext>
              </a:extLst>
            </p:cNvPr>
            <p:cNvSpPr/>
            <p:nvPr/>
          </p:nvSpPr>
          <p:spPr>
            <a:xfrm flipH="1" flipV="1">
              <a:off x="2935563" y="1490536"/>
              <a:ext cx="286935" cy="394931"/>
            </a:xfrm>
            <a:prstGeom prst="line">
              <a:avLst/>
            </a:prstGeom>
            <a:noFill/>
            <a:ln w="25400" cap="flat">
              <a:solidFill>
                <a:srgbClr val="0433FF"/>
              </a:solidFill>
              <a:custDash>
                <a:ds d="200000" sp="200000"/>
              </a:custDash>
              <a:miter lim="400000"/>
            </a:ln>
            <a:effectLst/>
          </p:spPr>
          <p:txBody>
            <a:bodyPr wrap="square" lIns="0" tIns="0" rIns="0" bIns="0" numCol="1" anchor="t">
              <a:noAutofit/>
            </a:bodyPr>
            <a:lstStyle/>
            <a:p>
              <a:pPr marL="40638" marR="40638" defTabSz="910796">
                <a:defRPr sz="3400">
                  <a:uFill>
                    <a:solidFill>
                      <a:srgbClr val="000000"/>
                    </a:solidFill>
                  </a:uFill>
                  <a:latin typeface="Times"/>
                  <a:ea typeface="Times"/>
                  <a:cs typeface="Times"/>
                  <a:sym typeface="Times"/>
                </a:defRPr>
              </a:pPr>
              <a:endParaRPr/>
            </a:p>
          </p:txBody>
        </p:sp>
        <p:sp>
          <p:nvSpPr>
            <p:cNvPr id="48" name="Line">
              <a:extLst>
                <a:ext uri="{FF2B5EF4-FFF2-40B4-BE49-F238E27FC236}">
                  <a16:creationId xmlns:a16="http://schemas.microsoft.com/office/drawing/2014/main" id="{446D832D-8FB5-164A-A01A-1250FF8E1C02}"/>
                </a:ext>
              </a:extLst>
            </p:cNvPr>
            <p:cNvSpPr/>
            <p:nvPr/>
          </p:nvSpPr>
          <p:spPr>
            <a:xfrm flipH="1" flipV="1">
              <a:off x="5382350" y="1559081"/>
              <a:ext cx="286933" cy="394931"/>
            </a:xfrm>
            <a:prstGeom prst="line">
              <a:avLst/>
            </a:prstGeom>
            <a:noFill/>
            <a:ln w="25400" cap="flat">
              <a:solidFill>
                <a:srgbClr val="0433FF"/>
              </a:solidFill>
              <a:custDash>
                <a:ds d="200000" sp="200000"/>
              </a:custDash>
              <a:miter lim="400000"/>
            </a:ln>
            <a:effectLst/>
          </p:spPr>
          <p:txBody>
            <a:bodyPr wrap="square" lIns="0" tIns="0" rIns="0" bIns="0" numCol="1" anchor="t">
              <a:noAutofit/>
            </a:bodyPr>
            <a:lstStyle/>
            <a:p>
              <a:pPr marL="40638" marR="40638" defTabSz="910796">
                <a:defRPr sz="3400">
                  <a:uFill>
                    <a:solidFill>
                      <a:srgbClr val="000000"/>
                    </a:solidFill>
                  </a:uFill>
                  <a:latin typeface="Times"/>
                  <a:ea typeface="Times"/>
                  <a:cs typeface="Times"/>
                  <a:sym typeface="Times"/>
                </a:defRPr>
              </a:pPr>
              <a:endParaRPr/>
            </a:p>
          </p:txBody>
        </p:sp>
        <p:sp>
          <p:nvSpPr>
            <p:cNvPr id="49" name="C1=CC=NC=C1">
              <a:extLst>
                <a:ext uri="{FF2B5EF4-FFF2-40B4-BE49-F238E27FC236}">
                  <a16:creationId xmlns:a16="http://schemas.microsoft.com/office/drawing/2014/main" id="{8C53DD4C-10A5-D74D-B83F-51F3C84B251E}"/>
                </a:ext>
              </a:extLst>
            </p:cNvPr>
            <p:cNvSpPr txBox="1"/>
            <p:nvPr/>
          </p:nvSpPr>
          <p:spPr>
            <a:xfrm>
              <a:off x="4935283" y="1159502"/>
              <a:ext cx="1983663"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solidFill>
                    <a:srgbClr val="0433FF"/>
                  </a:solidFill>
                </a:defRPr>
              </a:lvl1pPr>
            </a:lstStyle>
            <a:p>
              <a:r>
                <a:rPr sz="1400"/>
                <a:t>C1=CC=NC=C1</a:t>
              </a:r>
            </a:p>
          </p:txBody>
        </p:sp>
        <p:sp>
          <p:nvSpPr>
            <p:cNvPr id="50" name="Line">
              <a:extLst>
                <a:ext uri="{FF2B5EF4-FFF2-40B4-BE49-F238E27FC236}">
                  <a16:creationId xmlns:a16="http://schemas.microsoft.com/office/drawing/2014/main" id="{BF8D1F6D-316F-9949-B23E-9BEA56D2288D}"/>
                </a:ext>
              </a:extLst>
            </p:cNvPr>
            <p:cNvSpPr/>
            <p:nvPr/>
          </p:nvSpPr>
          <p:spPr>
            <a:xfrm flipH="1" flipV="1">
              <a:off x="8391732" y="1992114"/>
              <a:ext cx="286933" cy="394931"/>
            </a:xfrm>
            <a:prstGeom prst="line">
              <a:avLst/>
            </a:prstGeom>
            <a:noFill/>
            <a:ln w="25400" cap="flat">
              <a:solidFill>
                <a:srgbClr val="0433FF"/>
              </a:solidFill>
              <a:custDash>
                <a:ds d="200000" sp="200000"/>
              </a:custDash>
              <a:miter lim="400000"/>
            </a:ln>
            <a:effectLst/>
          </p:spPr>
          <p:txBody>
            <a:bodyPr wrap="square" lIns="0" tIns="0" rIns="0" bIns="0" numCol="1" anchor="t">
              <a:noAutofit/>
            </a:bodyPr>
            <a:lstStyle/>
            <a:p>
              <a:pPr marL="40638" marR="40638" defTabSz="910796">
                <a:defRPr sz="3400">
                  <a:uFill>
                    <a:solidFill>
                      <a:srgbClr val="000000"/>
                    </a:solidFill>
                  </a:uFill>
                  <a:latin typeface="Times"/>
                  <a:ea typeface="Times"/>
                  <a:cs typeface="Times"/>
                  <a:sym typeface="Times"/>
                </a:defRPr>
              </a:pPr>
              <a:endParaRPr/>
            </a:p>
          </p:txBody>
        </p:sp>
        <p:sp>
          <p:nvSpPr>
            <p:cNvPr id="51" name="Line">
              <a:extLst>
                <a:ext uri="{FF2B5EF4-FFF2-40B4-BE49-F238E27FC236}">
                  <a16:creationId xmlns:a16="http://schemas.microsoft.com/office/drawing/2014/main" id="{E3674F8C-F73D-DC4F-A791-235A62776815}"/>
                </a:ext>
              </a:extLst>
            </p:cNvPr>
            <p:cNvSpPr/>
            <p:nvPr/>
          </p:nvSpPr>
          <p:spPr>
            <a:xfrm flipH="1" flipV="1">
              <a:off x="8764992" y="1429916"/>
              <a:ext cx="286935" cy="394931"/>
            </a:xfrm>
            <a:prstGeom prst="line">
              <a:avLst/>
            </a:prstGeom>
            <a:noFill/>
            <a:ln w="25400" cap="flat">
              <a:solidFill>
                <a:srgbClr val="0433FF"/>
              </a:solidFill>
              <a:custDash>
                <a:ds d="200000" sp="200000"/>
              </a:custDash>
              <a:miter lim="400000"/>
            </a:ln>
            <a:effectLst/>
          </p:spPr>
          <p:txBody>
            <a:bodyPr wrap="square" lIns="0" tIns="0" rIns="0" bIns="0" numCol="1" anchor="t">
              <a:noAutofit/>
            </a:bodyPr>
            <a:lstStyle/>
            <a:p>
              <a:pPr marL="40638" marR="40638" defTabSz="910796">
                <a:defRPr sz="3400">
                  <a:uFill>
                    <a:solidFill>
                      <a:srgbClr val="000000"/>
                    </a:solidFill>
                  </a:uFill>
                  <a:latin typeface="Times"/>
                  <a:ea typeface="Times"/>
                  <a:cs typeface="Times"/>
                  <a:sym typeface="Times"/>
                </a:defRPr>
              </a:pPr>
              <a:endParaRPr/>
            </a:p>
          </p:txBody>
        </p:sp>
        <p:sp>
          <p:nvSpPr>
            <p:cNvPr id="52" name="1">
              <a:extLst>
                <a:ext uri="{FF2B5EF4-FFF2-40B4-BE49-F238E27FC236}">
                  <a16:creationId xmlns:a16="http://schemas.microsoft.com/office/drawing/2014/main" id="{DCDBC9D0-62FA-A64A-B2F7-BDC39A2BE19A}"/>
                </a:ext>
              </a:extLst>
            </p:cNvPr>
            <p:cNvSpPr txBox="1"/>
            <p:nvPr/>
          </p:nvSpPr>
          <p:spPr>
            <a:xfrm>
              <a:off x="8727535" y="1125588"/>
              <a:ext cx="287917"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0433FF"/>
                  </a:solidFill>
                </a:defRPr>
              </a:lvl1pPr>
            </a:lstStyle>
            <a:p>
              <a:r>
                <a:t>1</a:t>
              </a:r>
            </a:p>
          </p:txBody>
        </p:sp>
        <p:sp>
          <p:nvSpPr>
            <p:cNvPr id="53" name="2">
              <a:extLst>
                <a:ext uri="{FF2B5EF4-FFF2-40B4-BE49-F238E27FC236}">
                  <a16:creationId xmlns:a16="http://schemas.microsoft.com/office/drawing/2014/main" id="{16CD5C42-62B7-CE47-921B-5AF81B756D6B}"/>
                </a:ext>
              </a:extLst>
            </p:cNvPr>
            <p:cNvSpPr txBox="1"/>
            <p:nvPr/>
          </p:nvSpPr>
          <p:spPr>
            <a:xfrm>
              <a:off x="8428606" y="1752141"/>
              <a:ext cx="287917" cy="452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400">
                  <a:solidFill>
                    <a:srgbClr val="0433FF"/>
                  </a:solidFill>
                </a:defRPr>
              </a:lvl1pPr>
            </a:lstStyle>
            <a:p>
              <a:r>
                <a:t>2</a:t>
              </a:r>
            </a:p>
          </p:txBody>
        </p:sp>
        <p:pic>
          <p:nvPicPr>
            <p:cNvPr id="54" name="Image" descr="Image">
              <a:extLst>
                <a:ext uri="{FF2B5EF4-FFF2-40B4-BE49-F238E27FC236}">
                  <a16:creationId xmlns:a16="http://schemas.microsoft.com/office/drawing/2014/main" id="{4A65D35E-208B-8242-8C7D-CAAA0029D7BA}"/>
                </a:ext>
              </a:extLst>
            </p:cNvPr>
            <p:cNvPicPr>
              <a:picLocks noChangeAspect="1"/>
            </p:cNvPicPr>
            <p:nvPr/>
          </p:nvPicPr>
          <p:blipFill>
            <a:blip r:embed="rId9">
              <a:extLst/>
            </a:blip>
            <a:stretch>
              <a:fillRect/>
            </a:stretch>
          </p:blipFill>
          <p:spPr>
            <a:xfrm>
              <a:off x="1037980" y="1263503"/>
              <a:ext cx="736602" cy="1295400"/>
            </a:xfrm>
            <a:prstGeom prst="rect">
              <a:avLst/>
            </a:prstGeom>
            <a:ln w="12700" cap="flat">
              <a:noFill/>
              <a:round/>
            </a:ln>
            <a:effectLst/>
          </p:spPr>
        </p:pic>
      </p:grpSp>
    </p:spTree>
    <p:extLst>
      <p:ext uri="{BB962C8B-B14F-4D97-AF65-F5344CB8AC3E}">
        <p14:creationId xmlns:p14="http://schemas.microsoft.com/office/powerpoint/2010/main" val="26004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dissolve">
                                      <p:cBhvr>
                                        <p:cTn id="7" dur="499"/>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7"/>
                                        </p:tgtEl>
                                        <p:attrNameLst>
                                          <p:attrName>style.visibility</p:attrName>
                                        </p:attrNameLst>
                                      </p:cBhvr>
                                      <p:to>
                                        <p:strVal val="visible"/>
                                      </p:to>
                                    </p:set>
                                    <p:animEffect transition="in" filter="dissolve">
                                      <p:cBhvr>
                                        <p:cTn id="12" dur="499"/>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P spid="37" grpId="0"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B4221CC-BEBC-4283-B0AD-C9ED7755C0E8}"/>
              </a:ext>
            </a:extLst>
          </p:cNvPr>
          <p:cNvSpPr txBox="1"/>
          <p:nvPr/>
        </p:nvSpPr>
        <p:spPr>
          <a:xfrm>
            <a:off x="1066800" y="1454772"/>
            <a:ext cx="7817171" cy="4462760"/>
          </a:xfrm>
          <a:prstGeom prst="rect">
            <a:avLst/>
          </a:prstGeom>
          <a:noFill/>
        </p:spPr>
        <p:txBody>
          <a:bodyPr wrap="square" rtlCol="0">
            <a:spAutoFit/>
          </a:bodyPr>
          <a:lstStyle/>
          <a:p>
            <a:pPr marL="514350" indent="-514350">
              <a:spcBef>
                <a:spcPts val="1200"/>
              </a:spcBef>
              <a:buFont typeface="+mj-lt"/>
              <a:buAutoNum type="arabicPeriod"/>
            </a:pPr>
            <a:r>
              <a:rPr lang="en-US" sz="2800" dirty="0"/>
              <a:t>Hazard and Risk – Past and Present</a:t>
            </a:r>
          </a:p>
          <a:p>
            <a:pPr marL="514350" indent="-514350">
              <a:spcBef>
                <a:spcPts val="1200"/>
              </a:spcBef>
              <a:buFont typeface="+mj-lt"/>
              <a:buAutoNum type="arabicPeriod"/>
            </a:pPr>
            <a:r>
              <a:rPr lang="en-US" sz="2800" dirty="0"/>
              <a:t>Toxicology</a:t>
            </a:r>
          </a:p>
          <a:p>
            <a:pPr marL="514350" indent="-514350">
              <a:spcBef>
                <a:spcPts val="1200"/>
              </a:spcBef>
              <a:buFont typeface="+mj-lt"/>
              <a:buAutoNum type="arabicPeriod"/>
            </a:pPr>
            <a:r>
              <a:rPr lang="en-US" sz="2800" dirty="0"/>
              <a:t>Assessing Hazards and Exposure</a:t>
            </a:r>
          </a:p>
          <a:p>
            <a:pPr marL="971550" lvl="1" indent="-514350">
              <a:spcBef>
                <a:spcPts val="1200"/>
              </a:spcBef>
              <a:buFont typeface="Arial" charset="0"/>
              <a:buChar char="•"/>
            </a:pPr>
            <a:r>
              <a:rPr lang="en-US" sz="2800" dirty="0"/>
              <a:t>What Happens When You’re Exposed?</a:t>
            </a:r>
          </a:p>
          <a:p>
            <a:pPr marL="514350" indent="-514350">
              <a:spcBef>
                <a:spcPts val="1200"/>
              </a:spcBef>
              <a:buFont typeface="+mj-lt"/>
              <a:buAutoNum type="arabicPeriod"/>
            </a:pPr>
            <a:r>
              <a:rPr lang="en-US" sz="2800" dirty="0"/>
              <a:t>Hazard Minimization Through Molecular Design</a:t>
            </a:r>
          </a:p>
          <a:p>
            <a:pPr marL="514350" indent="-514350">
              <a:spcBef>
                <a:spcPts val="1200"/>
              </a:spcBef>
              <a:buFont typeface="+mj-lt"/>
              <a:buAutoNum type="arabicPeriod"/>
            </a:pPr>
            <a:r>
              <a:rPr lang="en-US" sz="2800" dirty="0"/>
              <a:t>QSAR - Quantitative Structure Activity Relationship</a:t>
            </a:r>
          </a:p>
          <a:p>
            <a:pPr marL="514350" indent="-514350">
              <a:spcBef>
                <a:spcPts val="1200"/>
              </a:spcBef>
              <a:buFont typeface="+mj-lt"/>
              <a:buAutoNum type="arabicPeriod"/>
            </a:pPr>
            <a:r>
              <a:rPr lang="en-US" sz="2800" dirty="0">
                <a:solidFill>
                  <a:srgbClr val="000000"/>
                </a:solidFill>
              </a:rPr>
              <a:t>Molecular Design Research Network (</a:t>
            </a:r>
            <a:r>
              <a:rPr lang="en-US" sz="2800" dirty="0" err="1">
                <a:solidFill>
                  <a:srgbClr val="000000"/>
                </a:solidFill>
              </a:rPr>
              <a:t>MoDRN</a:t>
            </a:r>
            <a:r>
              <a:rPr lang="en-US" sz="2800" dirty="0">
                <a:solidFill>
                  <a:srgbClr val="000000"/>
                </a:solidFill>
              </a:rPr>
              <a:t>)</a:t>
            </a:r>
          </a:p>
        </p:txBody>
      </p:sp>
      <p:sp>
        <p:nvSpPr>
          <p:cNvPr id="5" name="TextBox 4">
            <a:extLst>
              <a:ext uri="{FF2B5EF4-FFF2-40B4-BE49-F238E27FC236}">
                <a16:creationId xmlns:a16="http://schemas.microsoft.com/office/drawing/2014/main" id="{7374DC12-982D-428A-94EF-5FE58037DD06}"/>
              </a:ext>
            </a:extLst>
          </p:cNvPr>
          <p:cNvSpPr txBox="1"/>
          <p:nvPr/>
        </p:nvSpPr>
        <p:spPr>
          <a:xfrm>
            <a:off x="4358649" y="156411"/>
            <a:ext cx="3474733" cy="707886"/>
          </a:xfrm>
          <a:prstGeom prst="rect">
            <a:avLst/>
          </a:prstGeom>
          <a:noFill/>
        </p:spPr>
        <p:txBody>
          <a:bodyPr wrap="none" rtlCol="0">
            <a:spAutoFit/>
          </a:bodyPr>
          <a:lstStyle/>
          <a:p>
            <a:pPr algn="ctr"/>
            <a:r>
              <a:rPr lang="en-US" sz="4000" b="1" dirty="0"/>
              <a:t>Topics Covered</a:t>
            </a:r>
          </a:p>
        </p:txBody>
      </p:sp>
    </p:spTree>
    <p:extLst>
      <p:ext uri="{BB962C8B-B14F-4D97-AF65-F5344CB8AC3E}">
        <p14:creationId xmlns:p14="http://schemas.microsoft.com/office/powerpoint/2010/main" val="203611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pic>
        <p:nvPicPr>
          <p:cNvPr id="9" name="Picture 8">
            <a:extLst>
              <a:ext uri="{FF2B5EF4-FFF2-40B4-BE49-F238E27FC236}">
                <a16:creationId xmlns:a16="http://schemas.microsoft.com/office/drawing/2014/main" id="{CD1A4DA2-D121-914A-B200-483BC63D57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8964" y="2816379"/>
            <a:ext cx="3032234" cy="2274176"/>
          </a:xfrm>
          <a:prstGeom prst="rect">
            <a:avLst/>
          </a:prstGeom>
        </p:spPr>
      </p:pic>
    </p:spTree>
    <p:extLst>
      <p:ext uri="{BB962C8B-B14F-4D97-AF65-F5344CB8AC3E}">
        <p14:creationId xmlns:p14="http://schemas.microsoft.com/office/powerpoint/2010/main" val="71449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1295400" y="1743691"/>
            <a:ext cx="9525000" cy="3962395"/>
          </a:xfrm>
        </p:spPr>
        <p:txBody>
          <a:bodyPr>
            <a:normAutofit fontScale="85000" lnSpcReduction="10000"/>
          </a:bodyPr>
          <a:lstStyle/>
          <a:p>
            <a:pPr eaLnBrk="1" hangingPunct="1">
              <a:lnSpc>
                <a:spcPct val="124000"/>
              </a:lnSpc>
              <a:spcBef>
                <a:spcPts val="600"/>
              </a:spcBef>
              <a:buFontTx/>
              <a:buNone/>
            </a:pPr>
            <a:r>
              <a:rPr lang="en-US" altLang="en-US" dirty="0">
                <a:latin typeface="+mn-lt"/>
              </a:rPr>
              <a:t>A </a:t>
            </a:r>
            <a:r>
              <a:rPr lang="en-US" altLang="en-US" b="1" dirty="0">
                <a:latin typeface="+mn-lt"/>
              </a:rPr>
              <a:t>toxic agent </a:t>
            </a:r>
            <a:r>
              <a:rPr lang="en-US" altLang="en-US" dirty="0">
                <a:latin typeface="+mn-lt"/>
              </a:rPr>
              <a:t>is anything that can produce an adverse biological effect.  </a:t>
            </a:r>
          </a:p>
          <a:p>
            <a:pPr eaLnBrk="1" hangingPunct="1">
              <a:lnSpc>
                <a:spcPct val="124000"/>
              </a:lnSpc>
              <a:spcBef>
                <a:spcPts val="600"/>
              </a:spcBef>
              <a:buFontTx/>
              <a:buNone/>
            </a:pPr>
            <a:endParaRPr lang="en-US" altLang="en-US" dirty="0">
              <a:latin typeface="+mn-lt"/>
            </a:endParaRPr>
          </a:p>
          <a:p>
            <a:pPr eaLnBrk="1" hangingPunct="1">
              <a:lnSpc>
                <a:spcPct val="124000"/>
              </a:lnSpc>
              <a:spcBef>
                <a:spcPts val="600"/>
              </a:spcBef>
              <a:buFontTx/>
              <a:buNone/>
            </a:pPr>
            <a:r>
              <a:rPr lang="en-US" altLang="en-US" dirty="0">
                <a:latin typeface="+mn-lt"/>
              </a:rPr>
              <a:t>It may be chemical, physical, or biological in form.  </a:t>
            </a:r>
          </a:p>
          <a:p>
            <a:pPr eaLnBrk="1" hangingPunct="1">
              <a:lnSpc>
                <a:spcPct val="124000"/>
              </a:lnSpc>
              <a:spcBef>
                <a:spcPts val="600"/>
              </a:spcBef>
              <a:buFontTx/>
              <a:buNone/>
            </a:pPr>
            <a:endParaRPr lang="en-US" altLang="en-US" dirty="0">
              <a:latin typeface="+mn-lt"/>
            </a:endParaRPr>
          </a:p>
          <a:p>
            <a:pPr eaLnBrk="1" hangingPunct="1">
              <a:lnSpc>
                <a:spcPct val="124000"/>
              </a:lnSpc>
              <a:spcBef>
                <a:spcPts val="600"/>
              </a:spcBef>
              <a:buFontTx/>
              <a:buNone/>
            </a:pPr>
            <a:r>
              <a:rPr lang="en-US" altLang="en-US" dirty="0">
                <a:latin typeface="+mn-lt"/>
              </a:rPr>
              <a:t>For example, toxic agents may be </a:t>
            </a:r>
          </a:p>
          <a:p>
            <a:pPr marL="812800" indent="-341313" eaLnBrk="1" hangingPunct="1">
              <a:lnSpc>
                <a:spcPct val="124000"/>
              </a:lnSpc>
              <a:spcBef>
                <a:spcPts val="600"/>
              </a:spcBef>
            </a:pPr>
            <a:r>
              <a:rPr lang="en-US" altLang="en-US" sz="2400" dirty="0">
                <a:latin typeface="+mn-lt"/>
              </a:rPr>
              <a:t>chemical </a:t>
            </a:r>
            <a:r>
              <a:rPr lang="en-US" altLang="en-US" sz="2400" i="1" dirty="0">
                <a:latin typeface="+mn-lt"/>
              </a:rPr>
              <a:t>(such as cyanide)</a:t>
            </a:r>
            <a:r>
              <a:rPr lang="en-US" altLang="en-US" sz="2400" dirty="0">
                <a:latin typeface="+mn-lt"/>
              </a:rPr>
              <a:t>, </a:t>
            </a:r>
          </a:p>
          <a:p>
            <a:pPr marL="812800" indent="-341313" eaLnBrk="1" hangingPunct="1">
              <a:lnSpc>
                <a:spcPct val="124000"/>
              </a:lnSpc>
              <a:spcBef>
                <a:spcPts val="600"/>
              </a:spcBef>
            </a:pPr>
            <a:r>
              <a:rPr lang="en-US" altLang="en-US" sz="2400" dirty="0">
                <a:latin typeface="+mn-lt"/>
              </a:rPr>
              <a:t>physical </a:t>
            </a:r>
            <a:r>
              <a:rPr lang="en-US" altLang="en-US" sz="2400" i="1" dirty="0">
                <a:latin typeface="+mn-lt"/>
              </a:rPr>
              <a:t>(such as radiation),</a:t>
            </a:r>
            <a:r>
              <a:rPr lang="en-US" altLang="en-US" sz="2400" dirty="0">
                <a:latin typeface="+mn-lt"/>
              </a:rPr>
              <a:t> and </a:t>
            </a:r>
          </a:p>
          <a:p>
            <a:pPr marL="812800" indent="-341313" eaLnBrk="1" hangingPunct="1">
              <a:lnSpc>
                <a:spcPct val="124000"/>
              </a:lnSpc>
              <a:spcBef>
                <a:spcPts val="600"/>
              </a:spcBef>
            </a:pPr>
            <a:r>
              <a:rPr lang="en-US" altLang="en-US" sz="2400" dirty="0">
                <a:latin typeface="+mn-lt"/>
              </a:rPr>
              <a:t>biological </a:t>
            </a:r>
            <a:r>
              <a:rPr lang="en-US" altLang="en-US" sz="2400" i="1" dirty="0">
                <a:latin typeface="+mn-lt"/>
              </a:rPr>
              <a:t>(such as snake venom)</a:t>
            </a:r>
            <a:endParaRPr lang="en-US" altLang="en-US" dirty="0">
              <a:latin typeface="+mn-lt"/>
            </a:endParaRPr>
          </a:p>
        </p:txBody>
      </p:sp>
      <p:sp>
        <p:nvSpPr>
          <p:cNvPr id="4" name="Rectangle 3"/>
          <p:cNvSpPr/>
          <p:nvPr/>
        </p:nvSpPr>
        <p:spPr>
          <a:xfrm>
            <a:off x="4838473" y="206514"/>
            <a:ext cx="2515047" cy="707886"/>
          </a:xfrm>
          <a:prstGeom prst="rect">
            <a:avLst/>
          </a:prstGeom>
        </p:spPr>
        <p:txBody>
          <a:bodyPr wrap="none">
            <a:spAutoFit/>
          </a:bodyPr>
          <a:lstStyle/>
          <a:p>
            <a:pPr algn="ctr"/>
            <a:r>
              <a:rPr lang="en-US" sz="4000" b="1" dirty="0"/>
              <a:t>Definitions</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7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8473" y="206514"/>
            <a:ext cx="2515047" cy="707886"/>
          </a:xfrm>
          <a:prstGeom prst="rect">
            <a:avLst/>
          </a:prstGeom>
        </p:spPr>
        <p:txBody>
          <a:bodyPr wrap="none">
            <a:spAutoFit/>
          </a:bodyPr>
          <a:lstStyle/>
          <a:p>
            <a:pPr algn="ctr"/>
            <a:r>
              <a:rPr lang="en-US" sz="4000" b="1" dirty="0"/>
              <a:t>Definitions</a:t>
            </a:r>
          </a:p>
        </p:txBody>
      </p:sp>
      <p:cxnSp>
        <p:nvCxnSpPr>
          <p:cNvPr id="5" name="Straight Connector 4">
            <a:extLst>
              <a:ext uri="{FF2B5EF4-FFF2-40B4-BE49-F238E27FC236}">
                <a16:creationId xmlns:a16="http://schemas.microsoft.com/office/drawing/2014/main" id="{FB9F8083-4707-43BF-A6AA-248071435F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48">
            <a:extLst>
              <a:ext uri="{FF2B5EF4-FFF2-40B4-BE49-F238E27FC236}">
                <a16:creationId xmlns:a16="http://schemas.microsoft.com/office/drawing/2014/main" id="{46148325-E005-4947-A038-9AF75FF68B3A}"/>
              </a:ext>
            </a:extLst>
          </p:cNvPr>
          <p:cNvSpPr>
            <a:spLocks noChangeArrowheads="1"/>
          </p:cNvSpPr>
          <p:nvPr/>
        </p:nvSpPr>
        <p:spPr bwMode="auto">
          <a:xfrm>
            <a:off x="1752600" y="3943023"/>
            <a:ext cx="7467600" cy="2590800"/>
          </a:xfrm>
          <a:prstGeom prst="roundRect">
            <a:avLst>
              <a:gd name="adj" fmla="val 16667"/>
            </a:avLst>
          </a:prstGeom>
          <a:solidFill>
            <a:schemeClr val="accent5">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defRPr/>
            </a:pPr>
            <a:endParaRPr lang="en-US" dirty="0">
              <a:solidFill>
                <a:srgbClr val="FFFFFF"/>
              </a:solidFill>
            </a:endParaRPr>
          </a:p>
        </p:txBody>
      </p:sp>
      <p:sp>
        <p:nvSpPr>
          <p:cNvPr id="8" name="Text Box 1030">
            <a:extLst>
              <a:ext uri="{FF2B5EF4-FFF2-40B4-BE49-F238E27FC236}">
                <a16:creationId xmlns:a16="http://schemas.microsoft.com/office/drawing/2014/main" id="{B93CB06B-8886-2847-B244-528DC4B2B7B2}"/>
              </a:ext>
            </a:extLst>
          </p:cNvPr>
          <p:cNvSpPr txBox="1">
            <a:spLocks noChangeArrowheads="1"/>
          </p:cNvSpPr>
          <p:nvPr/>
        </p:nvSpPr>
        <p:spPr bwMode="auto">
          <a:xfrm>
            <a:off x="3317875" y="2183633"/>
            <a:ext cx="1053558" cy="369332"/>
          </a:xfrm>
          <a:prstGeom prst="rect">
            <a:avLst/>
          </a:prstGeom>
          <a:noFill/>
          <a:ln w="9525">
            <a:noFill/>
            <a:miter lim="800000"/>
            <a:headEnd/>
            <a:tailEnd/>
          </a:ln>
        </p:spPr>
        <p:txBody>
          <a:bodyPr wrap="none">
            <a:prstTxWarp prst="textNoShape">
              <a:avLst/>
            </a:prstTxWarp>
            <a:spAutoFit/>
          </a:bodyPr>
          <a:lstStyle/>
          <a:p>
            <a:r>
              <a:rPr lang="en-US" dirty="0"/>
              <a:t>P = K</a:t>
            </a:r>
            <a:r>
              <a:rPr lang="en-US" baseline="-25000" dirty="0"/>
              <a:t>ow</a:t>
            </a:r>
            <a:r>
              <a:rPr lang="en-US" dirty="0"/>
              <a:t> = </a:t>
            </a:r>
          </a:p>
        </p:txBody>
      </p:sp>
      <p:sp>
        <p:nvSpPr>
          <p:cNvPr id="9" name="Text Box 1031">
            <a:extLst>
              <a:ext uri="{FF2B5EF4-FFF2-40B4-BE49-F238E27FC236}">
                <a16:creationId xmlns:a16="http://schemas.microsoft.com/office/drawing/2014/main" id="{0BD2C91F-30DB-7348-BD55-B7643F7B8C2F}"/>
              </a:ext>
            </a:extLst>
          </p:cNvPr>
          <p:cNvSpPr txBox="1">
            <a:spLocks noChangeArrowheads="1"/>
          </p:cNvSpPr>
          <p:nvPr/>
        </p:nvSpPr>
        <p:spPr bwMode="auto">
          <a:xfrm>
            <a:off x="4337050" y="2040758"/>
            <a:ext cx="1149350" cy="307975"/>
          </a:xfrm>
          <a:prstGeom prst="rect">
            <a:avLst/>
          </a:prstGeom>
          <a:noFill/>
          <a:ln w="9525">
            <a:noFill/>
            <a:miter lim="800000"/>
            <a:headEnd/>
            <a:tailEnd/>
          </a:ln>
        </p:spPr>
        <p:txBody>
          <a:bodyPr wrap="none">
            <a:prstTxWarp prst="textNoShape">
              <a:avLst/>
            </a:prstTxWarp>
            <a:spAutoFit/>
          </a:bodyPr>
          <a:lstStyle/>
          <a:p>
            <a:r>
              <a:rPr lang="en-US"/>
              <a:t>[solute]</a:t>
            </a:r>
            <a:r>
              <a:rPr lang="en-US" baseline="-25000"/>
              <a:t>octanol</a:t>
            </a:r>
            <a:endParaRPr lang="en-US"/>
          </a:p>
        </p:txBody>
      </p:sp>
      <p:sp>
        <p:nvSpPr>
          <p:cNvPr id="10" name="Text Box 1032">
            <a:extLst>
              <a:ext uri="{FF2B5EF4-FFF2-40B4-BE49-F238E27FC236}">
                <a16:creationId xmlns:a16="http://schemas.microsoft.com/office/drawing/2014/main" id="{97538495-2142-504B-9477-7C667BDDCD3E}"/>
              </a:ext>
            </a:extLst>
          </p:cNvPr>
          <p:cNvSpPr txBox="1">
            <a:spLocks noChangeArrowheads="1"/>
          </p:cNvSpPr>
          <p:nvPr/>
        </p:nvSpPr>
        <p:spPr bwMode="auto">
          <a:xfrm>
            <a:off x="4340225" y="2320158"/>
            <a:ext cx="1055688" cy="307975"/>
          </a:xfrm>
          <a:prstGeom prst="rect">
            <a:avLst/>
          </a:prstGeom>
          <a:noFill/>
          <a:ln w="9525">
            <a:noFill/>
            <a:miter lim="800000"/>
            <a:headEnd/>
            <a:tailEnd/>
          </a:ln>
        </p:spPr>
        <p:txBody>
          <a:bodyPr wrap="none">
            <a:prstTxWarp prst="textNoShape">
              <a:avLst/>
            </a:prstTxWarp>
            <a:spAutoFit/>
          </a:bodyPr>
          <a:lstStyle/>
          <a:p>
            <a:r>
              <a:rPr lang="en-US"/>
              <a:t>[solute]</a:t>
            </a:r>
            <a:r>
              <a:rPr lang="en-US" baseline="-25000"/>
              <a:t>water</a:t>
            </a:r>
            <a:endParaRPr lang="en-US"/>
          </a:p>
        </p:txBody>
      </p:sp>
      <p:cxnSp>
        <p:nvCxnSpPr>
          <p:cNvPr id="11" name="Straight Connector 12">
            <a:extLst>
              <a:ext uri="{FF2B5EF4-FFF2-40B4-BE49-F238E27FC236}">
                <a16:creationId xmlns:a16="http://schemas.microsoft.com/office/drawing/2014/main" id="{E1054584-A9F0-3742-8C07-DF334335ACFA}"/>
              </a:ext>
            </a:extLst>
          </p:cNvPr>
          <p:cNvCxnSpPr>
            <a:cxnSpLocks noChangeShapeType="1"/>
          </p:cNvCxnSpPr>
          <p:nvPr/>
        </p:nvCxnSpPr>
        <p:spPr bwMode="auto">
          <a:xfrm>
            <a:off x="4337050" y="2367783"/>
            <a:ext cx="1296000" cy="1588"/>
          </a:xfrm>
          <a:prstGeom prst="line">
            <a:avLst/>
          </a:prstGeom>
          <a:noFill/>
          <a:ln w="9525">
            <a:solidFill>
              <a:schemeClr val="tx1"/>
            </a:solidFill>
            <a:round/>
            <a:headEnd/>
            <a:tailEnd/>
          </a:ln>
        </p:spPr>
      </p:cxnSp>
      <p:pic>
        <p:nvPicPr>
          <p:cNvPr id="12" name="Picture 13">
            <a:extLst>
              <a:ext uri="{FF2B5EF4-FFF2-40B4-BE49-F238E27FC236}">
                <a16:creationId xmlns:a16="http://schemas.microsoft.com/office/drawing/2014/main" id="{55E46F88-EB74-3C4A-95F4-EFB643EA50E8}"/>
              </a:ext>
            </a:extLst>
          </p:cNvPr>
          <p:cNvPicPr>
            <a:picLocks noChangeAspect="1"/>
          </p:cNvPicPr>
          <p:nvPr/>
        </p:nvPicPr>
        <p:blipFill>
          <a:blip r:embed="rId3"/>
          <a:srcRect/>
          <a:stretch>
            <a:fillRect/>
          </a:stretch>
        </p:blipFill>
        <p:spPr bwMode="auto">
          <a:xfrm>
            <a:off x="685800" y="1405758"/>
            <a:ext cx="1524000" cy="2032000"/>
          </a:xfrm>
          <a:prstGeom prst="rect">
            <a:avLst/>
          </a:prstGeom>
          <a:noFill/>
          <a:ln w="9525">
            <a:noFill/>
            <a:miter lim="800000"/>
            <a:headEnd/>
            <a:tailEnd/>
          </a:ln>
        </p:spPr>
      </p:pic>
      <p:sp>
        <p:nvSpPr>
          <p:cNvPr id="13" name="Can 14">
            <a:extLst>
              <a:ext uri="{FF2B5EF4-FFF2-40B4-BE49-F238E27FC236}">
                <a16:creationId xmlns:a16="http://schemas.microsoft.com/office/drawing/2014/main" id="{6099B3E8-397D-9A44-B9DD-2120C5D0A31C}"/>
              </a:ext>
            </a:extLst>
          </p:cNvPr>
          <p:cNvSpPr>
            <a:spLocks noChangeArrowheads="1"/>
          </p:cNvSpPr>
          <p:nvPr/>
        </p:nvSpPr>
        <p:spPr bwMode="auto">
          <a:xfrm>
            <a:off x="887413" y="2035996"/>
            <a:ext cx="1214437" cy="762000"/>
          </a:xfrm>
          <a:prstGeom prst="can">
            <a:avLst>
              <a:gd name="adj" fmla="val 46551"/>
            </a:avLst>
          </a:prstGeom>
          <a:solidFill>
            <a:srgbClr val="CCFFCC"/>
          </a:solidFill>
          <a:ln w="9525">
            <a:solidFill>
              <a:schemeClr val="tx1"/>
            </a:solidFill>
            <a:round/>
            <a:headEnd/>
            <a:tailEnd/>
          </a:ln>
        </p:spPr>
        <p:txBody>
          <a:bodyPr>
            <a:prstTxWarp prst="textNoShape">
              <a:avLst/>
            </a:prstTxWarp>
          </a:bodyPr>
          <a:lstStyle/>
          <a:p>
            <a:endParaRPr lang="en-US"/>
          </a:p>
        </p:txBody>
      </p:sp>
      <p:sp>
        <p:nvSpPr>
          <p:cNvPr id="14" name="TextBox 15">
            <a:extLst>
              <a:ext uri="{FF2B5EF4-FFF2-40B4-BE49-F238E27FC236}">
                <a16:creationId xmlns:a16="http://schemas.microsoft.com/office/drawing/2014/main" id="{543ADED1-D765-C540-B36D-F5291F8C753F}"/>
              </a:ext>
            </a:extLst>
          </p:cNvPr>
          <p:cNvSpPr txBox="1">
            <a:spLocks noChangeArrowheads="1"/>
          </p:cNvSpPr>
          <p:nvPr/>
        </p:nvSpPr>
        <p:spPr bwMode="auto">
          <a:xfrm>
            <a:off x="2133600" y="2243958"/>
            <a:ext cx="923925" cy="307975"/>
          </a:xfrm>
          <a:prstGeom prst="rect">
            <a:avLst/>
          </a:prstGeom>
          <a:noFill/>
          <a:ln w="9525">
            <a:noFill/>
            <a:miter lim="800000"/>
            <a:headEnd/>
            <a:tailEnd/>
          </a:ln>
        </p:spPr>
        <p:txBody>
          <a:bodyPr wrap="none">
            <a:prstTxWarp prst="textNoShape">
              <a:avLst/>
            </a:prstTxWarp>
            <a:spAutoFit/>
          </a:bodyPr>
          <a:lstStyle/>
          <a:p>
            <a:r>
              <a:rPr lang="en-US"/>
              <a:t>1-octanol</a:t>
            </a:r>
          </a:p>
        </p:txBody>
      </p:sp>
      <p:sp>
        <p:nvSpPr>
          <p:cNvPr id="15" name="TextBox 16">
            <a:extLst>
              <a:ext uri="{FF2B5EF4-FFF2-40B4-BE49-F238E27FC236}">
                <a16:creationId xmlns:a16="http://schemas.microsoft.com/office/drawing/2014/main" id="{E83D1A92-B5DC-534D-9441-1BC743B0A6C4}"/>
              </a:ext>
            </a:extLst>
          </p:cNvPr>
          <p:cNvSpPr txBox="1">
            <a:spLocks noChangeArrowheads="1"/>
          </p:cNvSpPr>
          <p:nvPr/>
        </p:nvSpPr>
        <p:spPr bwMode="auto">
          <a:xfrm>
            <a:off x="2209800" y="2777358"/>
            <a:ext cx="633413" cy="307975"/>
          </a:xfrm>
          <a:prstGeom prst="rect">
            <a:avLst/>
          </a:prstGeom>
          <a:noFill/>
          <a:ln w="9525">
            <a:noFill/>
            <a:miter lim="800000"/>
            <a:headEnd/>
            <a:tailEnd/>
          </a:ln>
        </p:spPr>
        <p:txBody>
          <a:bodyPr wrap="none">
            <a:prstTxWarp prst="textNoShape">
              <a:avLst/>
            </a:prstTxWarp>
            <a:spAutoFit/>
          </a:bodyPr>
          <a:lstStyle/>
          <a:p>
            <a:r>
              <a:rPr lang="en-US"/>
              <a:t>water</a:t>
            </a:r>
          </a:p>
        </p:txBody>
      </p:sp>
      <p:graphicFrame>
        <p:nvGraphicFramePr>
          <p:cNvPr id="16" name="Table 15">
            <a:extLst>
              <a:ext uri="{FF2B5EF4-FFF2-40B4-BE49-F238E27FC236}">
                <a16:creationId xmlns:a16="http://schemas.microsoft.com/office/drawing/2014/main" id="{75CC5324-43A0-E248-9228-97727630ED7A}"/>
              </a:ext>
            </a:extLst>
          </p:cNvPr>
          <p:cNvGraphicFramePr>
            <a:graphicFrameLocks noGrp="1"/>
          </p:cNvGraphicFramePr>
          <p:nvPr>
            <p:extLst>
              <p:ext uri="{D42A27DB-BD31-4B8C-83A1-F6EECF244321}">
                <p14:modId xmlns:p14="http://schemas.microsoft.com/office/powerpoint/2010/main" val="1054459798"/>
              </p:ext>
            </p:extLst>
          </p:nvPr>
        </p:nvGraphicFramePr>
        <p:xfrm>
          <a:off x="2362200" y="5019348"/>
          <a:ext cx="6096000" cy="371475"/>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Helvetic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 name="TextBox 20">
            <a:extLst>
              <a:ext uri="{FF2B5EF4-FFF2-40B4-BE49-F238E27FC236}">
                <a16:creationId xmlns:a16="http://schemas.microsoft.com/office/drawing/2014/main" id="{060310F5-D2CF-064B-B35B-1F9AF2D6A6D4}"/>
              </a:ext>
            </a:extLst>
          </p:cNvPr>
          <p:cNvSpPr txBox="1">
            <a:spLocks noChangeArrowheads="1"/>
          </p:cNvSpPr>
          <p:nvPr/>
        </p:nvSpPr>
        <p:spPr bwMode="auto">
          <a:xfrm>
            <a:off x="2227263" y="5400348"/>
            <a:ext cx="598487" cy="369332"/>
          </a:xfrm>
          <a:prstGeom prst="rect">
            <a:avLst/>
          </a:prstGeom>
          <a:noFill/>
          <a:ln w="9525">
            <a:noFill/>
            <a:miter lim="800000"/>
            <a:headEnd/>
            <a:tailEnd/>
          </a:ln>
        </p:spPr>
        <p:txBody>
          <a:bodyPr wrap="square">
            <a:prstTxWarp prst="textNoShape">
              <a:avLst/>
            </a:prstTxWarp>
            <a:spAutoFit/>
          </a:bodyPr>
          <a:lstStyle/>
          <a:p>
            <a:r>
              <a:rPr lang="en-US" dirty="0"/>
              <a:t>-1</a:t>
            </a:r>
          </a:p>
        </p:txBody>
      </p:sp>
      <p:sp>
        <p:nvSpPr>
          <p:cNvPr id="18" name="TextBox 21">
            <a:extLst>
              <a:ext uri="{FF2B5EF4-FFF2-40B4-BE49-F238E27FC236}">
                <a16:creationId xmlns:a16="http://schemas.microsoft.com/office/drawing/2014/main" id="{A1F81E1C-B51B-1B4B-95D4-13A6825717CC}"/>
              </a:ext>
            </a:extLst>
          </p:cNvPr>
          <p:cNvSpPr txBox="1">
            <a:spLocks noChangeArrowheads="1"/>
          </p:cNvSpPr>
          <p:nvPr/>
        </p:nvSpPr>
        <p:spPr bwMode="auto">
          <a:xfrm>
            <a:off x="3452813" y="5400348"/>
            <a:ext cx="252412" cy="523875"/>
          </a:xfrm>
          <a:prstGeom prst="rect">
            <a:avLst/>
          </a:prstGeom>
          <a:noFill/>
          <a:ln w="9525">
            <a:noFill/>
            <a:miter lim="800000"/>
            <a:headEnd/>
            <a:tailEnd/>
          </a:ln>
        </p:spPr>
        <p:txBody>
          <a:bodyPr>
            <a:prstTxWarp prst="textNoShape">
              <a:avLst/>
            </a:prstTxWarp>
            <a:spAutoFit/>
          </a:bodyPr>
          <a:lstStyle/>
          <a:p>
            <a:r>
              <a:rPr lang="en-US"/>
              <a:t>1</a:t>
            </a:r>
          </a:p>
        </p:txBody>
      </p:sp>
      <p:sp>
        <p:nvSpPr>
          <p:cNvPr id="19" name="TextBox 22">
            <a:extLst>
              <a:ext uri="{FF2B5EF4-FFF2-40B4-BE49-F238E27FC236}">
                <a16:creationId xmlns:a16="http://schemas.microsoft.com/office/drawing/2014/main" id="{BD14E101-AE41-4544-B139-75FB6DA98870}"/>
              </a:ext>
            </a:extLst>
          </p:cNvPr>
          <p:cNvSpPr txBox="1">
            <a:spLocks noChangeArrowheads="1"/>
          </p:cNvSpPr>
          <p:nvPr/>
        </p:nvSpPr>
        <p:spPr bwMode="auto">
          <a:xfrm>
            <a:off x="4683125" y="5400348"/>
            <a:ext cx="250825" cy="523875"/>
          </a:xfrm>
          <a:prstGeom prst="rect">
            <a:avLst/>
          </a:prstGeom>
          <a:noFill/>
          <a:ln w="9525">
            <a:noFill/>
            <a:miter lim="800000"/>
            <a:headEnd/>
            <a:tailEnd/>
          </a:ln>
        </p:spPr>
        <p:txBody>
          <a:bodyPr>
            <a:prstTxWarp prst="textNoShape">
              <a:avLst/>
            </a:prstTxWarp>
            <a:spAutoFit/>
          </a:bodyPr>
          <a:lstStyle/>
          <a:p>
            <a:r>
              <a:rPr lang="en-US"/>
              <a:t>3</a:t>
            </a:r>
          </a:p>
        </p:txBody>
      </p:sp>
      <p:sp>
        <p:nvSpPr>
          <p:cNvPr id="20" name="TextBox 23">
            <a:extLst>
              <a:ext uri="{FF2B5EF4-FFF2-40B4-BE49-F238E27FC236}">
                <a16:creationId xmlns:a16="http://schemas.microsoft.com/office/drawing/2014/main" id="{8FA8BBF2-C947-7749-871A-31B192CBE6D0}"/>
              </a:ext>
            </a:extLst>
          </p:cNvPr>
          <p:cNvSpPr txBox="1">
            <a:spLocks noChangeArrowheads="1"/>
          </p:cNvSpPr>
          <p:nvPr/>
        </p:nvSpPr>
        <p:spPr bwMode="auto">
          <a:xfrm>
            <a:off x="5895975" y="5400348"/>
            <a:ext cx="250825" cy="523875"/>
          </a:xfrm>
          <a:prstGeom prst="rect">
            <a:avLst/>
          </a:prstGeom>
          <a:noFill/>
          <a:ln w="9525">
            <a:noFill/>
            <a:miter lim="800000"/>
            <a:headEnd/>
            <a:tailEnd/>
          </a:ln>
        </p:spPr>
        <p:txBody>
          <a:bodyPr>
            <a:prstTxWarp prst="textNoShape">
              <a:avLst/>
            </a:prstTxWarp>
            <a:spAutoFit/>
          </a:bodyPr>
          <a:lstStyle/>
          <a:p>
            <a:r>
              <a:rPr lang="en-US"/>
              <a:t>5</a:t>
            </a:r>
          </a:p>
        </p:txBody>
      </p:sp>
      <p:sp>
        <p:nvSpPr>
          <p:cNvPr id="21" name="TextBox 24">
            <a:extLst>
              <a:ext uri="{FF2B5EF4-FFF2-40B4-BE49-F238E27FC236}">
                <a16:creationId xmlns:a16="http://schemas.microsoft.com/office/drawing/2014/main" id="{0BE08B08-3842-7F44-88A4-EFAC840B9FDB}"/>
              </a:ext>
            </a:extLst>
          </p:cNvPr>
          <p:cNvSpPr txBox="1">
            <a:spLocks noChangeArrowheads="1"/>
          </p:cNvSpPr>
          <p:nvPr/>
        </p:nvSpPr>
        <p:spPr bwMode="auto">
          <a:xfrm>
            <a:off x="7096125" y="5400348"/>
            <a:ext cx="304800" cy="307975"/>
          </a:xfrm>
          <a:prstGeom prst="rect">
            <a:avLst/>
          </a:prstGeom>
          <a:noFill/>
          <a:ln w="9525">
            <a:noFill/>
            <a:miter lim="800000"/>
            <a:headEnd/>
            <a:tailEnd/>
          </a:ln>
        </p:spPr>
        <p:txBody>
          <a:bodyPr>
            <a:prstTxWarp prst="textNoShape">
              <a:avLst/>
            </a:prstTxWarp>
            <a:spAutoFit/>
          </a:bodyPr>
          <a:lstStyle/>
          <a:p>
            <a:r>
              <a:rPr lang="en-US"/>
              <a:t>7</a:t>
            </a:r>
          </a:p>
        </p:txBody>
      </p:sp>
      <p:sp>
        <p:nvSpPr>
          <p:cNvPr id="22" name="TextBox 20">
            <a:extLst>
              <a:ext uri="{FF2B5EF4-FFF2-40B4-BE49-F238E27FC236}">
                <a16:creationId xmlns:a16="http://schemas.microsoft.com/office/drawing/2014/main" id="{018ADA08-7842-C94A-903B-71663A2791F9}"/>
              </a:ext>
            </a:extLst>
          </p:cNvPr>
          <p:cNvSpPr txBox="1">
            <a:spLocks noChangeArrowheads="1"/>
          </p:cNvSpPr>
          <p:nvPr/>
        </p:nvSpPr>
        <p:spPr bwMode="auto">
          <a:xfrm>
            <a:off x="2836863" y="5400348"/>
            <a:ext cx="250825" cy="523875"/>
          </a:xfrm>
          <a:prstGeom prst="rect">
            <a:avLst/>
          </a:prstGeom>
          <a:noFill/>
          <a:ln w="9525">
            <a:noFill/>
            <a:miter lim="800000"/>
            <a:headEnd/>
            <a:tailEnd/>
          </a:ln>
        </p:spPr>
        <p:txBody>
          <a:bodyPr>
            <a:prstTxWarp prst="textNoShape">
              <a:avLst/>
            </a:prstTxWarp>
            <a:spAutoFit/>
          </a:bodyPr>
          <a:lstStyle/>
          <a:p>
            <a:r>
              <a:rPr lang="en-US"/>
              <a:t>0</a:t>
            </a:r>
          </a:p>
        </p:txBody>
      </p:sp>
      <p:sp>
        <p:nvSpPr>
          <p:cNvPr id="23" name="TextBox 21">
            <a:extLst>
              <a:ext uri="{FF2B5EF4-FFF2-40B4-BE49-F238E27FC236}">
                <a16:creationId xmlns:a16="http://schemas.microsoft.com/office/drawing/2014/main" id="{E1EAD14D-452A-0E45-A66A-1EA74B55BD79}"/>
              </a:ext>
            </a:extLst>
          </p:cNvPr>
          <p:cNvSpPr txBox="1">
            <a:spLocks noChangeArrowheads="1"/>
          </p:cNvSpPr>
          <p:nvPr/>
        </p:nvSpPr>
        <p:spPr bwMode="auto">
          <a:xfrm>
            <a:off x="4062413" y="5400348"/>
            <a:ext cx="252412" cy="523875"/>
          </a:xfrm>
          <a:prstGeom prst="rect">
            <a:avLst/>
          </a:prstGeom>
          <a:noFill/>
          <a:ln w="9525">
            <a:noFill/>
            <a:miter lim="800000"/>
            <a:headEnd/>
            <a:tailEnd/>
          </a:ln>
        </p:spPr>
        <p:txBody>
          <a:bodyPr>
            <a:prstTxWarp prst="textNoShape">
              <a:avLst/>
            </a:prstTxWarp>
            <a:spAutoFit/>
          </a:bodyPr>
          <a:lstStyle/>
          <a:p>
            <a:r>
              <a:rPr lang="en-US"/>
              <a:t>2</a:t>
            </a:r>
          </a:p>
        </p:txBody>
      </p:sp>
      <p:sp>
        <p:nvSpPr>
          <p:cNvPr id="24" name="TextBox 22">
            <a:extLst>
              <a:ext uri="{FF2B5EF4-FFF2-40B4-BE49-F238E27FC236}">
                <a16:creationId xmlns:a16="http://schemas.microsoft.com/office/drawing/2014/main" id="{F5C1AF73-9F8D-8749-A7E4-A7E8E4DC81FD}"/>
              </a:ext>
            </a:extLst>
          </p:cNvPr>
          <p:cNvSpPr txBox="1">
            <a:spLocks noChangeArrowheads="1"/>
          </p:cNvSpPr>
          <p:nvPr/>
        </p:nvSpPr>
        <p:spPr bwMode="auto">
          <a:xfrm>
            <a:off x="5292725" y="5400348"/>
            <a:ext cx="250825" cy="523875"/>
          </a:xfrm>
          <a:prstGeom prst="rect">
            <a:avLst/>
          </a:prstGeom>
          <a:noFill/>
          <a:ln w="9525">
            <a:noFill/>
            <a:miter lim="800000"/>
            <a:headEnd/>
            <a:tailEnd/>
          </a:ln>
        </p:spPr>
        <p:txBody>
          <a:bodyPr>
            <a:prstTxWarp prst="textNoShape">
              <a:avLst/>
            </a:prstTxWarp>
            <a:spAutoFit/>
          </a:bodyPr>
          <a:lstStyle/>
          <a:p>
            <a:r>
              <a:rPr lang="en-US"/>
              <a:t>4</a:t>
            </a:r>
          </a:p>
        </p:txBody>
      </p:sp>
      <p:sp>
        <p:nvSpPr>
          <p:cNvPr id="25" name="TextBox 23">
            <a:extLst>
              <a:ext uri="{FF2B5EF4-FFF2-40B4-BE49-F238E27FC236}">
                <a16:creationId xmlns:a16="http://schemas.microsoft.com/office/drawing/2014/main" id="{E0903195-590E-E343-96BB-00ACF75F9C41}"/>
              </a:ext>
            </a:extLst>
          </p:cNvPr>
          <p:cNvSpPr txBox="1">
            <a:spLocks noChangeArrowheads="1"/>
          </p:cNvSpPr>
          <p:nvPr/>
        </p:nvSpPr>
        <p:spPr bwMode="auto">
          <a:xfrm>
            <a:off x="6505575" y="5400348"/>
            <a:ext cx="250825" cy="523875"/>
          </a:xfrm>
          <a:prstGeom prst="rect">
            <a:avLst/>
          </a:prstGeom>
          <a:noFill/>
          <a:ln w="9525">
            <a:noFill/>
            <a:miter lim="800000"/>
            <a:headEnd/>
            <a:tailEnd/>
          </a:ln>
        </p:spPr>
        <p:txBody>
          <a:bodyPr>
            <a:prstTxWarp prst="textNoShape">
              <a:avLst/>
            </a:prstTxWarp>
            <a:spAutoFit/>
          </a:bodyPr>
          <a:lstStyle/>
          <a:p>
            <a:r>
              <a:rPr lang="en-US"/>
              <a:t>6</a:t>
            </a:r>
          </a:p>
        </p:txBody>
      </p:sp>
      <p:sp>
        <p:nvSpPr>
          <p:cNvPr id="26" name="TextBox 24">
            <a:extLst>
              <a:ext uri="{FF2B5EF4-FFF2-40B4-BE49-F238E27FC236}">
                <a16:creationId xmlns:a16="http://schemas.microsoft.com/office/drawing/2014/main" id="{888A56B8-4BA7-4A4A-9BA1-B950B447F92B}"/>
              </a:ext>
            </a:extLst>
          </p:cNvPr>
          <p:cNvSpPr txBox="1">
            <a:spLocks noChangeArrowheads="1"/>
          </p:cNvSpPr>
          <p:nvPr/>
        </p:nvSpPr>
        <p:spPr bwMode="auto">
          <a:xfrm>
            <a:off x="7705725" y="5400348"/>
            <a:ext cx="304800" cy="307975"/>
          </a:xfrm>
          <a:prstGeom prst="rect">
            <a:avLst/>
          </a:prstGeom>
          <a:noFill/>
          <a:ln w="9525">
            <a:noFill/>
            <a:miter lim="800000"/>
            <a:headEnd/>
            <a:tailEnd/>
          </a:ln>
        </p:spPr>
        <p:txBody>
          <a:bodyPr>
            <a:prstTxWarp prst="textNoShape">
              <a:avLst/>
            </a:prstTxWarp>
            <a:spAutoFit/>
          </a:bodyPr>
          <a:lstStyle/>
          <a:p>
            <a:r>
              <a:rPr lang="en-US"/>
              <a:t>8</a:t>
            </a:r>
          </a:p>
        </p:txBody>
      </p:sp>
      <p:sp>
        <p:nvSpPr>
          <p:cNvPr id="27" name="TextBox 24">
            <a:extLst>
              <a:ext uri="{FF2B5EF4-FFF2-40B4-BE49-F238E27FC236}">
                <a16:creationId xmlns:a16="http://schemas.microsoft.com/office/drawing/2014/main" id="{41B3BE0B-E559-9C42-BFBA-D3E1FAEC1555}"/>
              </a:ext>
            </a:extLst>
          </p:cNvPr>
          <p:cNvSpPr txBox="1">
            <a:spLocks noChangeArrowheads="1"/>
          </p:cNvSpPr>
          <p:nvPr/>
        </p:nvSpPr>
        <p:spPr bwMode="auto">
          <a:xfrm>
            <a:off x="8305800" y="5400348"/>
            <a:ext cx="304800" cy="307975"/>
          </a:xfrm>
          <a:prstGeom prst="rect">
            <a:avLst/>
          </a:prstGeom>
          <a:noFill/>
          <a:ln w="9525">
            <a:noFill/>
            <a:miter lim="800000"/>
            <a:headEnd/>
            <a:tailEnd/>
          </a:ln>
        </p:spPr>
        <p:txBody>
          <a:bodyPr>
            <a:prstTxWarp prst="textNoShape">
              <a:avLst/>
            </a:prstTxWarp>
            <a:spAutoFit/>
          </a:bodyPr>
          <a:lstStyle/>
          <a:p>
            <a:r>
              <a:rPr lang="en-US"/>
              <a:t>9</a:t>
            </a:r>
          </a:p>
        </p:txBody>
      </p:sp>
      <p:sp>
        <p:nvSpPr>
          <p:cNvPr id="28" name="TextBox 29">
            <a:extLst>
              <a:ext uri="{FF2B5EF4-FFF2-40B4-BE49-F238E27FC236}">
                <a16:creationId xmlns:a16="http://schemas.microsoft.com/office/drawing/2014/main" id="{4F35B774-2C41-D64B-AA70-629A4E7FB182}"/>
              </a:ext>
            </a:extLst>
          </p:cNvPr>
          <p:cNvSpPr txBox="1">
            <a:spLocks noChangeArrowheads="1"/>
          </p:cNvSpPr>
          <p:nvPr/>
        </p:nvSpPr>
        <p:spPr bwMode="auto">
          <a:xfrm>
            <a:off x="2274600" y="4471661"/>
            <a:ext cx="683200" cy="523220"/>
          </a:xfrm>
          <a:prstGeom prst="rect">
            <a:avLst/>
          </a:prstGeom>
          <a:noFill/>
          <a:ln w="9525">
            <a:noFill/>
            <a:miter lim="800000"/>
            <a:headEnd/>
            <a:tailEnd/>
          </a:ln>
        </p:spPr>
        <p:txBody>
          <a:bodyPr wrap="none">
            <a:prstTxWarp prst="textNoShape">
              <a:avLst/>
            </a:prstTxWarp>
            <a:spAutoFit/>
          </a:bodyPr>
          <a:lstStyle/>
          <a:p>
            <a:pPr algn="ctr"/>
            <a:r>
              <a:rPr lang="en-US" sz="1400"/>
              <a:t>HCO</a:t>
            </a:r>
            <a:r>
              <a:rPr lang="en-US" sz="1400" baseline="-25000"/>
              <a:t>2</a:t>
            </a:r>
            <a:r>
              <a:rPr lang="en-US" sz="1400"/>
              <a:t>H</a:t>
            </a:r>
          </a:p>
          <a:p>
            <a:pPr algn="ctr"/>
            <a:r>
              <a:rPr lang="en-US" sz="1400"/>
              <a:t>-0.5</a:t>
            </a:r>
          </a:p>
        </p:txBody>
      </p:sp>
      <p:sp>
        <p:nvSpPr>
          <p:cNvPr id="29" name="TextBox 30">
            <a:extLst>
              <a:ext uri="{FF2B5EF4-FFF2-40B4-BE49-F238E27FC236}">
                <a16:creationId xmlns:a16="http://schemas.microsoft.com/office/drawing/2014/main" id="{895534B0-95A0-EF44-B02C-B35AD49A9850}"/>
              </a:ext>
            </a:extLst>
          </p:cNvPr>
          <p:cNvSpPr txBox="1">
            <a:spLocks noChangeArrowheads="1"/>
          </p:cNvSpPr>
          <p:nvPr/>
        </p:nvSpPr>
        <p:spPr bwMode="auto">
          <a:xfrm>
            <a:off x="2059769" y="4014461"/>
            <a:ext cx="889026" cy="523220"/>
          </a:xfrm>
          <a:prstGeom prst="rect">
            <a:avLst/>
          </a:prstGeom>
          <a:noFill/>
          <a:ln w="9525">
            <a:noFill/>
            <a:miter lim="800000"/>
            <a:headEnd/>
            <a:tailEnd/>
          </a:ln>
        </p:spPr>
        <p:txBody>
          <a:bodyPr wrap="none">
            <a:prstTxWarp prst="textNoShape">
              <a:avLst/>
            </a:prstTxWarp>
            <a:spAutoFit/>
          </a:bodyPr>
          <a:lstStyle/>
          <a:p>
            <a:pPr algn="ctr"/>
            <a:r>
              <a:rPr lang="en-US" sz="1400">
                <a:solidFill>
                  <a:srgbClr val="000090"/>
                </a:solidFill>
              </a:rPr>
              <a:t>methanol</a:t>
            </a:r>
          </a:p>
          <a:p>
            <a:pPr algn="ctr"/>
            <a:r>
              <a:rPr lang="en-US" sz="1400">
                <a:solidFill>
                  <a:srgbClr val="000090"/>
                </a:solidFill>
              </a:rPr>
              <a:t>-0.74</a:t>
            </a:r>
          </a:p>
        </p:txBody>
      </p:sp>
      <p:sp>
        <p:nvSpPr>
          <p:cNvPr id="30" name="TextBox 31">
            <a:extLst>
              <a:ext uri="{FF2B5EF4-FFF2-40B4-BE49-F238E27FC236}">
                <a16:creationId xmlns:a16="http://schemas.microsoft.com/office/drawing/2014/main" id="{B8CE212A-275C-0C4C-9772-FAF7A04FD137}"/>
              </a:ext>
            </a:extLst>
          </p:cNvPr>
          <p:cNvSpPr txBox="1">
            <a:spLocks noChangeArrowheads="1"/>
          </p:cNvSpPr>
          <p:nvPr/>
        </p:nvSpPr>
        <p:spPr bwMode="auto">
          <a:xfrm>
            <a:off x="4237290" y="4471661"/>
            <a:ext cx="748795" cy="523220"/>
          </a:xfrm>
          <a:prstGeom prst="rect">
            <a:avLst/>
          </a:prstGeom>
          <a:noFill/>
          <a:ln w="9525">
            <a:noFill/>
            <a:miter lim="800000"/>
            <a:headEnd/>
            <a:tailEnd/>
          </a:ln>
        </p:spPr>
        <p:txBody>
          <a:bodyPr wrap="none">
            <a:prstTxWarp prst="textNoShape">
              <a:avLst/>
            </a:prstTxWarp>
            <a:spAutoFit/>
          </a:bodyPr>
          <a:lstStyle/>
          <a:p>
            <a:pPr algn="ctr"/>
            <a:r>
              <a:rPr lang="en-US" sz="1400"/>
              <a:t>toluene</a:t>
            </a:r>
          </a:p>
          <a:p>
            <a:pPr algn="ctr"/>
            <a:r>
              <a:rPr lang="en-US" sz="1400"/>
              <a:t>2.73</a:t>
            </a:r>
          </a:p>
        </p:txBody>
      </p:sp>
      <p:sp>
        <p:nvSpPr>
          <p:cNvPr id="31" name="TextBox 32">
            <a:extLst>
              <a:ext uri="{FF2B5EF4-FFF2-40B4-BE49-F238E27FC236}">
                <a16:creationId xmlns:a16="http://schemas.microsoft.com/office/drawing/2014/main" id="{E0EAF11A-091E-7443-A575-DE3A661D2E7B}"/>
              </a:ext>
            </a:extLst>
          </p:cNvPr>
          <p:cNvSpPr txBox="1">
            <a:spLocks noChangeArrowheads="1"/>
          </p:cNvSpPr>
          <p:nvPr/>
        </p:nvSpPr>
        <p:spPr bwMode="auto">
          <a:xfrm>
            <a:off x="3652858" y="4471661"/>
            <a:ext cx="507960" cy="523220"/>
          </a:xfrm>
          <a:prstGeom prst="rect">
            <a:avLst/>
          </a:prstGeom>
          <a:noFill/>
          <a:ln w="9525">
            <a:noFill/>
            <a:miter lim="800000"/>
            <a:headEnd/>
            <a:tailEnd/>
          </a:ln>
        </p:spPr>
        <p:txBody>
          <a:bodyPr wrap="none">
            <a:prstTxWarp prst="textNoShape">
              <a:avLst/>
            </a:prstTxWarp>
            <a:spAutoFit/>
          </a:bodyPr>
          <a:lstStyle/>
          <a:p>
            <a:pPr algn="ctr"/>
            <a:r>
              <a:rPr lang="en-US" sz="1400"/>
              <a:t>NEt</a:t>
            </a:r>
            <a:r>
              <a:rPr lang="en-US" sz="1400" baseline="-25000"/>
              <a:t>3</a:t>
            </a:r>
          </a:p>
          <a:p>
            <a:pPr algn="ctr"/>
            <a:r>
              <a:rPr lang="en-US" sz="1400"/>
              <a:t>1.45</a:t>
            </a:r>
          </a:p>
        </p:txBody>
      </p:sp>
      <p:sp>
        <p:nvSpPr>
          <p:cNvPr id="32" name="TextBox 33">
            <a:extLst>
              <a:ext uri="{FF2B5EF4-FFF2-40B4-BE49-F238E27FC236}">
                <a16:creationId xmlns:a16="http://schemas.microsoft.com/office/drawing/2014/main" id="{FFA45078-9485-DB47-B8CC-B88F22EECD15}"/>
              </a:ext>
            </a:extLst>
          </p:cNvPr>
          <p:cNvSpPr txBox="1">
            <a:spLocks noChangeArrowheads="1"/>
          </p:cNvSpPr>
          <p:nvPr/>
        </p:nvSpPr>
        <p:spPr bwMode="auto">
          <a:xfrm>
            <a:off x="5046011" y="4471661"/>
            <a:ext cx="712504" cy="523220"/>
          </a:xfrm>
          <a:prstGeom prst="rect">
            <a:avLst/>
          </a:prstGeom>
          <a:noFill/>
          <a:ln w="9525">
            <a:noFill/>
            <a:miter lim="800000"/>
            <a:headEnd/>
            <a:tailEnd/>
          </a:ln>
        </p:spPr>
        <p:txBody>
          <a:bodyPr wrap="none">
            <a:prstTxWarp prst="textNoShape">
              <a:avLst/>
            </a:prstTxWarp>
            <a:spAutoFit/>
          </a:bodyPr>
          <a:lstStyle/>
          <a:p>
            <a:pPr algn="ctr"/>
            <a:r>
              <a:rPr lang="en-US" sz="1400" dirty="0">
                <a:solidFill>
                  <a:srgbClr val="FF0000"/>
                </a:solidFill>
              </a:rPr>
              <a:t>hexane</a:t>
            </a:r>
          </a:p>
          <a:p>
            <a:pPr algn="ctr"/>
            <a:r>
              <a:rPr lang="en-US" sz="1400" dirty="0">
                <a:solidFill>
                  <a:srgbClr val="FF0000"/>
                </a:solidFill>
              </a:rPr>
              <a:t>4.0</a:t>
            </a:r>
          </a:p>
        </p:txBody>
      </p:sp>
      <p:sp>
        <p:nvSpPr>
          <p:cNvPr id="33" name="TextBox 34">
            <a:extLst>
              <a:ext uri="{FF2B5EF4-FFF2-40B4-BE49-F238E27FC236}">
                <a16:creationId xmlns:a16="http://schemas.microsoft.com/office/drawing/2014/main" id="{65E902D5-F0A9-C94D-AE4C-42E1E3EA64B4}"/>
              </a:ext>
            </a:extLst>
          </p:cNvPr>
          <p:cNvSpPr txBox="1">
            <a:spLocks noChangeArrowheads="1"/>
          </p:cNvSpPr>
          <p:nvPr/>
        </p:nvSpPr>
        <p:spPr bwMode="auto">
          <a:xfrm>
            <a:off x="6443958" y="4471661"/>
            <a:ext cx="713786" cy="523220"/>
          </a:xfrm>
          <a:prstGeom prst="rect">
            <a:avLst/>
          </a:prstGeom>
          <a:noFill/>
          <a:ln w="9525">
            <a:noFill/>
            <a:miter lim="800000"/>
            <a:headEnd/>
            <a:tailEnd/>
          </a:ln>
        </p:spPr>
        <p:txBody>
          <a:bodyPr wrap="none">
            <a:prstTxWarp prst="textNoShape">
              <a:avLst/>
            </a:prstTxWarp>
            <a:spAutoFit/>
          </a:bodyPr>
          <a:lstStyle/>
          <a:p>
            <a:pPr algn="ctr"/>
            <a:r>
              <a:rPr lang="en-US" sz="1400">
                <a:solidFill>
                  <a:srgbClr val="FF0000"/>
                </a:solidFill>
              </a:rPr>
              <a:t>decane</a:t>
            </a:r>
          </a:p>
          <a:p>
            <a:pPr algn="ctr"/>
            <a:r>
              <a:rPr lang="en-US" sz="1400">
                <a:solidFill>
                  <a:srgbClr val="FF0000"/>
                </a:solidFill>
              </a:rPr>
              <a:t>6.3</a:t>
            </a:r>
          </a:p>
        </p:txBody>
      </p:sp>
      <p:sp>
        <p:nvSpPr>
          <p:cNvPr id="34" name="TextBox 35">
            <a:extLst>
              <a:ext uri="{FF2B5EF4-FFF2-40B4-BE49-F238E27FC236}">
                <a16:creationId xmlns:a16="http://schemas.microsoft.com/office/drawing/2014/main" id="{D6701EF2-A960-7743-9C36-1ADB2A1EAD14}"/>
              </a:ext>
            </a:extLst>
          </p:cNvPr>
          <p:cNvSpPr txBox="1">
            <a:spLocks noChangeArrowheads="1"/>
          </p:cNvSpPr>
          <p:nvPr/>
        </p:nvSpPr>
        <p:spPr bwMode="auto">
          <a:xfrm>
            <a:off x="7472450" y="4471661"/>
            <a:ext cx="1006301" cy="523220"/>
          </a:xfrm>
          <a:prstGeom prst="rect">
            <a:avLst/>
          </a:prstGeom>
          <a:noFill/>
          <a:ln w="9525">
            <a:noFill/>
            <a:miter lim="800000"/>
            <a:headEnd/>
            <a:tailEnd/>
          </a:ln>
        </p:spPr>
        <p:txBody>
          <a:bodyPr wrap="none">
            <a:prstTxWarp prst="textNoShape">
              <a:avLst/>
            </a:prstTxWarp>
            <a:spAutoFit/>
          </a:bodyPr>
          <a:lstStyle/>
          <a:p>
            <a:pPr algn="ctr"/>
            <a:r>
              <a:rPr lang="en-US" sz="1400"/>
              <a:t>stearic acid</a:t>
            </a:r>
          </a:p>
          <a:p>
            <a:pPr algn="ctr"/>
            <a:r>
              <a:rPr lang="en-US" sz="1400"/>
              <a:t>8.2</a:t>
            </a:r>
          </a:p>
        </p:txBody>
      </p:sp>
      <p:sp>
        <p:nvSpPr>
          <p:cNvPr id="35" name="TextBox 36">
            <a:extLst>
              <a:ext uri="{FF2B5EF4-FFF2-40B4-BE49-F238E27FC236}">
                <a16:creationId xmlns:a16="http://schemas.microsoft.com/office/drawing/2014/main" id="{735BD557-E3B2-2E41-8541-9E3CAACED04C}"/>
              </a:ext>
            </a:extLst>
          </p:cNvPr>
          <p:cNvSpPr txBox="1">
            <a:spLocks noChangeArrowheads="1"/>
          </p:cNvSpPr>
          <p:nvPr/>
        </p:nvSpPr>
        <p:spPr bwMode="auto">
          <a:xfrm>
            <a:off x="5695944" y="4471661"/>
            <a:ext cx="684226" cy="523220"/>
          </a:xfrm>
          <a:prstGeom prst="rect">
            <a:avLst/>
          </a:prstGeom>
          <a:noFill/>
          <a:ln w="9525">
            <a:noFill/>
            <a:miter lim="800000"/>
            <a:headEnd/>
            <a:tailEnd/>
          </a:ln>
        </p:spPr>
        <p:txBody>
          <a:bodyPr wrap="none">
            <a:prstTxWarp prst="textNoShape">
              <a:avLst/>
            </a:prstTxWarp>
            <a:spAutoFit/>
          </a:bodyPr>
          <a:lstStyle/>
          <a:p>
            <a:pPr algn="ctr"/>
            <a:r>
              <a:rPr lang="en-US" sz="1400">
                <a:solidFill>
                  <a:srgbClr val="FF0000"/>
                </a:solidFill>
              </a:rPr>
              <a:t>octane</a:t>
            </a:r>
          </a:p>
          <a:p>
            <a:pPr algn="ctr"/>
            <a:r>
              <a:rPr lang="en-US" sz="1400">
                <a:solidFill>
                  <a:srgbClr val="FF0000"/>
                </a:solidFill>
              </a:rPr>
              <a:t>5.2</a:t>
            </a:r>
          </a:p>
        </p:txBody>
      </p:sp>
      <p:sp>
        <p:nvSpPr>
          <p:cNvPr id="36" name="TextBox 37">
            <a:extLst>
              <a:ext uri="{FF2B5EF4-FFF2-40B4-BE49-F238E27FC236}">
                <a16:creationId xmlns:a16="http://schemas.microsoft.com/office/drawing/2014/main" id="{51FF6138-E8D6-AA42-8BF2-3C4680218829}"/>
              </a:ext>
            </a:extLst>
          </p:cNvPr>
          <p:cNvSpPr txBox="1">
            <a:spLocks noChangeArrowheads="1"/>
          </p:cNvSpPr>
          <p:nvPr/>
        </p:nvSpPr>
        <p:spPr bwMode="auto">
          <a:xfrm>
            <a:off x="3056697" y="4471661"/>
            <a:ext cx="466794" cy="523220"/>
          </a:xfrm>
          <a:prstGeom prst="rect">
            <a:avLst/>
          </a:prstGeom>
          <a:noFill/>
          <a:ln w="9525">
            <a:noFill/>
            <a:miter lim="800000"/>
            <a:headEnd/>
            <a:tailEnd/>
          </a:ln>
        </p:spPr>
        <p:txBody>
          <a:bodyPr wrap="none">
            <a:prstTxWarp prst="textNoShape">
              <a:avLst/>
            </a:prstTxWarp>
            <a:spAutoFit/>
          </a:bodyPr>
          <a:lstStyle/>
          <a:p>
            <a:pPr algn="ctr"/>
            <a:r>
              <a:rPr lang="en-US" sz="1400"/>
              <a:t>THF</a:t>
            </a:r>
            <a:endParaRPr lang="en-US" sz="1400" baseline="-25000"/>
          </a:p>
          <a:p>
            <a:pPr algn="ctr"/>
            <a:r>
              <a:rPr lang="en-US" sz="1400"/>
              <a:t>0.5</a:t>
            </a:r>
          </a:p>
        </p:txBody>
      </p:sp>
      <p:sp>
        <p:nvSpPr>
          <p:cNvPr id="37" name="TextBox 38">
            <a:extLst>
              <a:ext uri="{FF2B5EF4-FFF2-40B4-BE49-F238E27FC236}">
                <a16:creationId xmlns:a16="http://schemas.microsoft.com/office/drawing/2014/main" id="{34B4CA91-9763-1246-8CD6-B325C6D851E8}"/>
              </a:ext>
            </a:extLst>
          </p:cNvPr>
          <p:cNvSpPr txBox="1">
            <a:spLocks noChangeArrowheads="1"/>
          </p:cNvSpPr>
          <p:nvPr/>
        </p:nvSpPr>
        <p:spPr bwMode="auto">
          <a:xfrm>
            <a:off x="3738569" y="4014461"/>
            <a:ext cx="904864" cy="523220"/>
          </a:xfrm>
          <a:prstGeom prst="rect">
            <a:avLst/>
          </a:prstGeom>
          <a:noFill/>
          <a:ln w="9525">
            <a:noFill/>
            <a:miter lim="800000"/>
            <a:headEnd/>
            <a:tailEnd/>
          </a:ln>
        </p:spPr>
        <p:txBody>
          <a:bodyPr wrap="none">
            <a:prstTxWarp prst="textNoShape">
              <a:avLst/>
            </a:prstTxWarp>
            <a:spAutoFit/>
          </a:bodyPr>
          <a:lstStyle/>
          <a:p>
            <a:pPr algn="ctr"/>
            <a:r>
              <a:rPr lang="en-US" sz="1400">
                <a:solidFill>
                  <a:srgbClr val="000090"/>
                </a:solidFill>
              </a:rPr>
              <a:t>1-hexanol</a:t>
            </a:r>
            <a:endParaRPr lang="en-US" sz="1400" baseline="-25000">
              <a:solidFill>
                <a:srgbClr val="000090"/>
              </a:solidFill>
            </a:endParaRPr>
          </a:p>
          <a:p>
            <a:pPr algn="ctr"/>
            <a:r>
              <a:rPr lang="en-US" sz="1400">
                <a:solidFill>
                  <a:srgbClr val="000090"/>
                </a:solidFill>
              </a:rPr>
              <a:t>2.0</a:t>
            </a:r>
          </a:p>
        </p:txBody>
      </p:sp>
      <p:sp>
        <p:nvSpPr>
          <p:cNvPr id="38" name="TextBox 39">
            <a:extLst>
              <a:ext uri="{FF2B5EF4-FFF2-40B4-BE49-F238E27FC236}">
                <a16:creationId xmlns:a16="http://schemas.microsoft.com/office/drawing/2014/main" id="{154DCB18-C8DC-D441-ADBB-F47407262B1F}"/>
              </a:ext>
            </a:extLst>
          </p:cNvPr>
          <p:cNvSpPr txBox="1">
            <a:spLocks noChangeArrowheads="1"/>
          </p:cNvSpPr>
          <p:nvPr/>
        </p:nvSpPr>
        <p:spPr bwMode="auto">
          <a:xfrm>
            <a:off x="7624563" y="4014461"/>
            <a:ext cx="829073" cy="523220"/>
          </a:xfrm>
          <a:prstGeom prst="rect">
            <a:avLst/>
          </a:prstGeom>
          <a:noFill/>
          <a:ln w="9525">
            <a:noFill/>
            <a:miter lim="800000"/>
            <a:headEnd/>
            <a:tailEnd/>
          </a:ln>
        </p:spPr>
        <p:txBody>
          <a:bodyPr wrap="none">
            <a:prstTxWarp prst="textNoShape">
              <a:avLst/>
            </a:prstTxWarp>
            <a:spAutoFit/>
          </a:bodyPr>
          <a:lstStyle/>
          <a:p>
            <a:pPr algn="ctr"/>
            <a:r>
              <a:rPr lang="en-US" sz="1400"/>
              <a:t>(C</a:t>
            </a:r>
            <a:r>
              <a:rPr lang="en-US" sz="1400" baseline="-25000"/>
              <a:t>6</a:t>
            </a:r>
            <a:r>
              <a:rPr lang="en-US" sz="1400"/>
              <a:t>Cl</a:t>
            </a:r>
            <a:r>
              <a:rPr lang="en-US" sz="1400" baseline="-25000"/>
              <a:t>5</a:t>
            </a:r>
            <a:r>
              <a:rPr lang="en-US" sz="1400"/>
              <a:t>)</a:t>
            </a:r>
            <a:r>
              <a:rPr lang="en-US" sz="1400" baseline="-25000"/>
              <a:t>2</a:t>
            </a:r>
            <a:r>
              <a:rPr lang="en-US" sz="1400"/>
              <a:t>O</a:t>
            </a:r>
            <a:endParaRPr lang="en-US" sz="1400" baseline="-25000"/>
          </a:p>
          <a:p>
            <a:pPr algn="ctr"/>
            <a:r>
              <a:rPr lang="en-US" sz="1400"/>
              <a:t>8.3</a:t>
            </a:r>
          </a:p>
        </p:txBody>
      </p:sp>
      <p:sp>
        <p:nvSpPr>
          <p:cNvPr id="39" name="TextBox 40">
            <a:extLst>
              <a:ext uri="{FF2B5EF4-FFF2-40B4-BE49-F238E27FC236}">
                <a16:creationId xmlns:a16="http://schemas.microsoft.com/office/drawing/2014/main" id="{81839B07-590B-0846-91DC-63E11B075F43}"/>
              </a:ext>
            </a:extLst>
          </p:cNvPr>
          <p:cNvSpPr txBox="1">
            <a:spLocks noChangeArrowheads="1"/>
          </p:cNvSpPr>
          <p:nvPr/>
        </p:nvSpPr>
        <p:spPr bwMode="auto">
          <a:xfrm>
            <a:off x="6040840" y="4014461"/>
            <a:ext cx="540533" cy="523220"/>
          </a:xfrm>
          <a:prstGeom prst="rect">
            <a:avLst/>
          </a:prstGeom>
          <a:noFill/>
          <a:ln w="9525">
            <a:noFill/>
            <a:miter lim="800000"/>
            <a:headEnd/>
            <a:tailEnd/>
          </a:ln>
        </p:spPr>
        <p:txBody>
          <a:bodyPr wrap="none">
            <a:prstTxWarp prst="textNoShape">
              <a:avLst/>
            </a:prstTxWarp>
            <a:spAutoFit/>
          </a:bodyPr>
          <a:lstStyle/>
          <a:p>
            <a:pPr algn="ctr"/>
            <a:r>
              <a:rPr lang="en-US" sz="1400"/>
              <a:t>C</a:t>
            </a:r>
            <a:r>
              <a:rPr lang="en-US" sz="1400" baseline="-25000"/>
              <a:t>6</a:t>
            </a:r>
            <a:r>
              <a:rPr lang="en-US" sz="1400"/>
              <a:t>Cl</a:t>
            </a:r>
            <a:r>
              <a:rPr lang="en-US" sz="1400" baseline="-25000"/>
              <a:t>6</a:t>
            </a:r>
          </a:p>
          <a:p>
            <a:pPr algn="ctr"/>
            <a:r>
              <a:rPr lang="en-US" sz="1400"/>
              <a:t>5.5</a:t>
            </a:r>
          </a:p>
        </p:txBody>
      </p:sp>
      <p:sp>
        <p:nvSpPr>
          <p:cNvPr id="40" name="TextBox 41">
            <a:extLst>
              <a:ext uri="{FF2B5EF4-FFF2-40B4-BE49-F238E27FC236}">
                <a16:creationId xmlns:a16="http://schemas.microsoft.com/office/drawing/2014/main" id="{137A7B4A-08DB-8741-AFED-F56EEB5318CC}"/>
              </a:ext>
            </a:extLst>
          </p:cNvPr>
          <p:cNvSpPr txBox="1">
            <a:spLocks noChangeArrowheads="1"/>
          </p:cNvSpPr>
          <p:nvPr/>
        </p:nvSpPr>
        <p:spPr bwMode="auto">
          <a:xfrm>
            <a:off x="5234939" y="4014461"/>
            <a:ext cx="906147" cy="523220"/>
          </a:xfrm>
          <a:prstGeom prst="rect">
            <a:avLst/>
          </a:prstGeom>
          <a:noFill/>
          <a:ln w="9525">
            <a:noFill/>
            <a:miter lim="800000"/>
            <a:headEnd/>
            <a:tailEnd/>
          </a:ln>
        </p:spPr>
        <p:txBody>
          <a:bodyPr wrap="none">
            <a:prstTxWarp prst="textNoShape">
              <a:avLst/>
            </a:prstTxWarp>
            <a:spAutoFit/>
          </a:bodyPr>
          <a:lstStyle/>
          <a:p>
            <a:pPr algn="ctr"/>
            <a:r>
              <a:rPr lang="en-US" sz="1400">
                <a:solidFill>
                  <a:srgbClr val="000090"/>
                </a:solidFill>
              </a:rPr>
              <a:t>1-decanol</a:t>
            </a:r>
            <a:endParaRPr lang="en-US" sz="1400" baseline="-25000">
              <a:solidFill>
                <a:srgbClr val="000090"/>
              </a:solidFill>
            </a:endParaRPr>
          </a:p>
          <a:p>
            <a:pPr algn="ctr"/>
            <a:r>
              <a:rPr lang="en-US" sz="1400">
                <a:solidFill>
                  <a:srgbClr val="000090"/>
                </a:solidFill>
              </a:rPr>
              <a:t>4.6</a:t>
            </a:r>
          </a:p>
        </p:txBody>
      </p:sp>
      <p:sp>
        <p:nvSpPr>
          <p:cNvPr id="41" name="TextBox 42">
            <a:extLst>
              <a:ext uri="{FF2B5EF4-FFF2-40B4-BE49-F238E27FC236}">
                <a16:creationId xmlns:a16="http://schemas.microsoft.com/office/drawing/2014/main" id="{ACD69FBC-6ECA-5D46-9504-921E58215661}"/>
              </a:ext>
            </a:extLst>
          </p:cNvPr>
          <p:cNvSpPr txBox="1">
            <a:spLocks noChangeArrowheads="1"/>
          </p:cNvSpPr>
          <p:nvPr/>
        </p:nvSpPr>
        <p:spPr bwMode="auto">
          <a:xfrm>
            <a:off x="2861233" y="4014461"/>
            <a:ext cx="895823" cy="523220"/>
          </a:xfrm>
          <a:prstGeom prst="rect">
            <a:avLst/>
          </a:prstGeom>
          <a:noFill/>
          <a:ln w="9525">
            <a:noFill/>
            <a:miter lim="800000"/>
            <a:headEnd/>
            <a:tailEnd/>
          </a:ln>
        </p:spPr>
        <p:txBody>
          <a:bodyPr wrap="none">
            <a:prstTxWarp prst="textNoShape">
              <a:avLst/>
            </a:prstTxWarp>
            <a:spAutoFit/>
          </a:bodyPr>
          <a:lstStyle/>
          <a:p>
            <a:pPr algn="ctr"/>
            <a:r>
              <a:rPr lang="en-US" sz="1400">
                <a:solidFill>
                  <a:srgbClr val="000090"/>
                </a:solidFill>
              </a:rPr>
              <a:t>1-butanol</a:t>
            </a:r>
            <a:endParaRPr lang="en-US" sz="1400" baseline="-25000">
              <a:solidFill>
                <a:srgbClr val="000090"/>
              </a:solidFill>
            </a:endParaRPr>
          </a:p>
          <a:p>
            <a:pPr algn="ctr"/>
            <a:r>
              <a:rPr lang="en-US" sz="1400">
                <a:solidFill>
                  <a:srgbClr val="000090"/>
                </a:solidFill>
              </a:rPr>
              <a:t>0.8</a:t>
            </a:r>
          </a:p>
        </p:txBody>
      </p:sp>
      <p:sp>
        <p:nvSpPr>
          <p:cNvPr id="42" name="TextBox 43">
            <a:extLst>
              <a:ext uri="{FF2B5EF4-FFF2-40B4-BE49-F238E27FC236}">
                <a16:creationId xmlns:a16="http://schemas.microsoft.com/office/drawing/2014/main" id="{2C7D38BF-8C03-DD48-82C8-C7C40F89CF25}"/>
              </a:ext>
            </a:extLst>
          </p:cNvPr>
          <p:cNvSpPr txBox="1">
            <a:spLocks noChangeArrowheads="1"/>
          </p:cNvSpPr>
          <p:nvPr/>
        </p:nvSpPr>
        <p:spPr bwMode="auto">
          <a:xfrm>
            <a:off x="7848600" y="5771823"/>
            <a:ext cx="1203325" cy="307975"/>
          </a:xfrm>
          <a:prstGeom prst="rect">
            <a:avLst/>
          </a:prstGeom>
          <a:noFill/>
          <a:ln w="9525">
            <a:noFill/>
            <a:miter lim="800000"/>
            <a:headEnd/>
            <a:tailEnd/>
          </a:ln>
        </p:spPr>
        <p:txBody>
          <a:bodyPr wrap="none">
            <a:prstTxWarp prst="textNoShape">
              <a:avLst/>
            </a:prstTxWarp>
            <a:spAutoFit/>
          </a:bodyPr>
          <a:lstStyle/>
          <a:p>
            <a:r>
              <a:rPr lang="en-US"/>
              <a:t>hydrophobic</a:t>
            </a:r>
          </a:p>
        </p:txBody>
      </p:sp>
      <p:sp>
        <p:nvSpPr>
          <p:cNvPr id="43" name="TextBox 44">
            <a:extLst>
              <a:ext uri="{FF2B5EF4-FFF2-40B4-BE49-F238E27FC236}">
                <a16:creationId xmlns:a16="http://schemas.microsoft.com/office/drawing/2014/main" id="{B8E59C4E-F537-004A-BE2A-C458DD33B726}"/>
              </a:ext>
            </a:extLst>
          </p:cNvPr>
          <p:cNvSpPr txBox="1">
            <a:spLocks noChangeArrowheads="1"/>
          </p:cNvSpPr>
          <p:nvPr/>
        </p:nvSpPr>
        <p:spPr bwMode="auto">
          <a:xfrm>
            <a:off x="1905000" y="5771823"/>
            <a:ext cx="1044575" cy="307975"/>
          </a:xfrm>
          <a:prstGeom prst="rect">
            <a:avLst/>
          </a:prstGeom>
          <a:noFill/>
          <a:ln w="9525">
            <a:noFill/>
            <a:miter lim="800000"/>
            <a:headEnd/>
            <a:tailEnd/>
          </a:ln>
        </p:spPr>
        <p:txBody>
          <a:bodyPr wrap="none">
            <a:prstTxWarp prst="textNoShape">
              <a:avLst/>
            </a:prstTxWarp>
            <a:spAutoFit/>
          </a:bodyPr>
          <a:lstStyle/>
          <a:p>
            <a:r>
              <a:rPr lang="en-US"/>
              <a:t>hydrophilic</a:t>
            </a:r>
          </a:p>
        </p:txBody>
      </p:sp>
      <p:sp>
        <p:nvSpPr>
          <p:cNvPr id="44" name="TextBox 45">
            <a:extLst>
              <a:ext uri="{FF2B5EF4-FFF2-40B4-BE49-F238E27FC236}">
                <a16:creationId xmlns:a16="http://schemas.microsoft.com/office/drawing/2014/main" id="{FDDF609B-3A78-FE4E-801B-DE229089132A}"/>
              </a:ext>
            </a:extLst>
          </p:cNvPr>
          <p:cNvSpPr txBox="1">
            <a:spLocks noChangeArrowheads="1"/>
          </p:cNvSpPr>
          <p:nvPr/>
        </p:nvSpPr>
        <p:spPr bwMode="auto">
          <a:xfrm>
            <a:off x="7924800" y="6073448"/>
            <a:ext cx="877888" cy="307975"/>
          </a:xfrm>
          <a:prstGeom prst="rect">
            <a:avLst/>
          </a:prstGeom>
          <a:noFill/>
          <a:ln w="9525">
            <a:noFill/>
            <a:miter lim="800000"/>
            <a:headEnd/>
            <a:tailEnd/>
          </a:ln>
        </p:spPr>
        <p:txBody>
          <a:bodyPr wrap="none">
            <a:prstTxWarp prst="textNoShape">
              <a:avLst/>
            </a:prstTxWarp>
            <a:spAutoFit/>
          </a:bodyPr>
          <a:lstStyle/>
          <a:p>
            <a:r>
              <a:rPr lang="en-US"/>
              <a:t>lipophilic</a:t>
            </a:r>
          </a:p>
        </p:txBody>
      </p:sp>
      <p:sp>
        <p:nvSpPr>
          <p:cNvPr id="45" name="TextBox 46">
            <a:extLst>
              <a:ext uri="{FF2B5EF4-FFF2-40B4-BE49-F238E27FC236}">
                <a16:creationId xmlns:a16="http://schemas.microsoft.com/office/drawing/2014/main" id="{F1A1E8D5-B8BC-054A-B172-A902005DE337}"/>
              </a:ext>
            </a:extLst>
          </p:cNvPr>
          <p:cNvSpPr txBox="1">
            <a:spLocks noChangeArrowheads="1"/>
          </p:cNvSpPr>
          <p:nvPr/>
        </p:nvSpPr>
        <p:spPr bwMode="auto">
          <a:xfrm>
            <a:off x="1905000" y="6073448"/>
            <a:ext cx="993775" cy="307975"/>
          </a:xfrm>
          <a:prstGeom prst="rect">
            <a:avLst/>
          </a:prstGeom>
          <a:noFill/>
          <a:ln w="9525">
            <a:noFill/>
            <a:miter lim="800000"/>
            <a:headEnd/>
            <a:tailEnd/>
          </a:ln>
        </p:spPr>
        <p:txBody>
          <a:bodyPr wrap="none">
            <a:prstTxWarp prst="textNoShape">
              <a:avLst/>
            </a:prstTxWarp>
            <a:spAutoFit/>
          </a:bodyPr>
          <a:lstStyle/>
          <a:p>
            <a:r>
              <a:rPr lang="en-US"/>
              <a:t>lipophobic</a:t>
            </a:r>
          </a:p>
        </p:txBody>
      </p:sp>
      <p:sp>
        <p:nvSpPr>
          <p:cNvPr id="46" name="TextBox 47">
            <a:extLst>
              <a:ext uri="{FF2B5EF4-FFF2-40B4-BE49-F238E27FC236}">
                <a16:creationId xmlns:a16="http://schemas.microsoft.com/office/drawing/2014/main" id="{3455DECB-2FA6-514C-8DA8-C5EC3A526AEA}"/>
              </a:ext>
            </a:extLst>
          </p:cNvPr>
          <p:cNvSpPr txBox="1">
            <a:spLocks noChangeArrowheads="1"/>
          </p:cNvSpPr>
          <p:nvPr/>
        </p:nvSpPr>
        <p:spPr bwMode="auto">
          <a:xfrm>
            <a:off x="8534400" y="5390823"/>
            <a:ext cx="696913" cy="307975"/>
          </a:xfrm>
          <a:prstGeom prst="rect">
            <a:avLst/>
          </a:prstGeom>
          <a:noFill/>
          <a:ln w="9525">
            <a:noFill/>
            <a:miter lim="800000"/>
            <a:headEnd/>
            <a:tailEnd/>
          </a:ln>
        </p:spPr>
        <p:txBody>
          <a:bodyPr wrap="none">
            <a:prstTxWarp prst="textNoShape">
              <a:avLst/>
            </a:prstTxWarp>
            <a:spAutoFit/>
          </a:bodyPr>
          <a:lstStyle/>
          <a:p>
            <a:r>
              <a:rPr lang="en-US"/>
              <a:t>logK</a:t>
            </a:r>
            <a:r>
              <a:rPr lang="en-US" baseline="-25000"/>
              <a:t>ow</a:t>
            </a:r>
          </a:p>
        </p:txBody>
      </p:sp>
      <p:graphicFrame>
        <p:nvGraphicFramePr>
          <p:cNvPr id="47" name="Table 46">
            <a:extLst>
              <a:ext uri="{FF2B5EF4-FFF2-40B4-BE49-F238E27FC236}">
                <a16:creationId xmlns:a16="http://schemas.microsoft.com/office/drawing/2014/main" id="{EDE25126-1CA3-7346-9D11-129D5C7C94E4}"/>
              </a:ext>
            </a:extLst>
          </p:cNvPr>
          <p:cNvGraphicFramePr>
            <a:graphicFrameLocks noGrp="1"/>
          </p:cNvGraphicFramePr>
          <p:nvPr>
            <p:extLst>
              <p:ext uri="{D42A27DB-BD31-4B8C-83A1-F6EECF244321}">
                <p14:modId xmlns:p14="http://schemas.microsoft.com/office/powerpoint/2010/main" val="927759289"/>
              </p:ext>
            </p:extLst>
          </p:nvPr>
        </p:nvGraphicFramePr>
        <p:xfrm>
          <a:off x="6062432" y="1552444"/>
          <a:ext cx="3276600" cy="2004060"/>
        </p:xfrm>
        <a:graphic>
          <a:graphicData uri="http://schemas.openxmlformats.org/drawingml/2006/table">
            <a:tbl>
              <a:tblPr/>
              <a:tblGrid>
                <a:gridCol w="12954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rPr>
                        <a:t>Compound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rPr>
                        <a:t>Kow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Helvetica" charset="0"/>
                        </a:rPr>
                        <a:t>logKow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methanol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0.18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-0.74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benzene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148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2.17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toluene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537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2.73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decachloro-biphenyl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Helvetica" charset="0"/>
                        </a:rPr>
                        <a:t>182,000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Helvetica" charset="0"/>
                        </a:rPr>
                        <a:t>8.26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1267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7489</TotalTime>
  <Words>5200</Words>
  <Application>Microsoft Office PowerPoint</Application>
  <PresentationFormat>Widescreen</PresentationFormat>
  <Paragraphs>842</Paragraphs>
  <Slides>77</Slides>
  <Notes>42</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9" baseType="lpstr">
      <vt:lpstr>ＭＳ Ｐゴシック</vt:lpstr>
      <vt:lpstr>宋体</vt:lpstr>
      <vt:lpstr>Arial</vt:lpstr>
      <vt:lpstr>Calibri</vt:lpstr>
      <vt:lpstr>Calibri Light</vt:lpstr>
      <vt:lpstr>Helvetica</vt:lpstr>
      <vt:lpstr>Times</vt:lpstr>
      <vt:lpstr>Times New Roman</vt:lpstr>
      <vt:lpstr>Wingdings</vt:lpstr>
      <vt:lpstr>Office Theme</vt:lpstr>
      <vt:lpstr>Equation</vt:lpstr>
      <vt:lpstr>CS ChemDraw Drawing</vt:lpstr>
      <vt:lpstr>Yale-UNIDO Train-the-Facilitator Workshop in Green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most important factor in bringing about the adverse biological impact?</vt:lpstr>
      <vt:lpstr>PowerPoint Presentation</vt:lpstr>
      <vt:lpstr>PowerPoint Presentation</vt:lpstr>
      <vt:lpstr>PowerPoint Presentation</vt:lpstr>
      <vt:lpstr>PowerPoint Presentation</vt:lpstr>
      <vt:lpstr>How is toxicity testing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Hazard assessment, dose-response &amp; exposure assessment</vt:lpstr>
      <vt:lpstr>PowerPoint Presentation</vt:lpstr>
      <vt:lpstr>What happens once you are exposed to a toxicant?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Approaches to Hazard Minimization through Molecular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Changing the Molecular Charge: Cephalosporins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Chapman, Kimberly</cp:lastModifiedBy>
  <cp:revision>490</cp:revision>
  <dcterms:created xsi:type="dcterms:W3CDTF">2018-01-22T17:17:11Z</dcterms:created>
  <dcterms:modified xsi:type="dcterms:W3CDTF">2019-04-22T18:50:02Z</dcterms:modified>
</cp:coreProperties>
</file>