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1"/>
  </p:notesMasterIdLst>
  <p:sldIdLst>
    <p:sldId id="333" r:id="rId2"/>
    <p:sldId id="334" r:id="rId3"/>
    <p:sldId id="257" r:id="rId4"/>
    <p:sldId id="340" r:id="rId5"/>
    <p:sldId id="342" r:id="rId6"/>
    <p:sldId id="259" r:id="rId7"/>
    <p:sldId id="327" r:id="rId8"/>
    <p:sldId id="328" r:id="rId9"/>
    <p:sldId id="258" r:id="rId10"/>
    <p:sldId id="264" r:id="rId11"/>
    <p:sldId id="486" r:id="rId12"/>
    <p:sldId id="275" r:id="rId13"/>
    <p:sldId id="263" r:id="rId14"/>
    <p:sldId id="283" r:id="rId15"/>
    <p:sldId id="329" r:id="rId16"/>
    <p:sldId id="262" r:id="rId17"/>
    <p:sldId id="266" r:id="rId18"/>
    <p:sldId id="265" r:id="rId19"/>
    <p:sldId id="483" r:id="rId20"/>
    <p:sldId id="330" r:id="rId21"/>
    <p:sldId id="331" r:id="rId22"/>
    <p:sldId id="484" r:id="rId23"/>
    <p:sldId id="343" r:id="rId24"/>
    <p:sldId id="345" r:id="rId25"/>
    <p:sldId id="346" r:id="rId26"/>
    <p:sldId id="353" r:id="rId27"/>
    <p:sldId id="487" r:id="rId28"/>
    <p:sldId id="352" r:id="rId29"/>
    <p:sldId id="357" r:id="rId30"/>
    <p:sldId id="358" r:id="rId31"/>
    <p:sldId id="359" r:id="rId32"/>
    <p:sldId id="362" r:id="rId33"/>
    <p:sldId id="363" r:id="rId34"/>
    <p:sldId id="365" r:id="rId35"/>
    <p:sldId id="366" r:id="rId36"/>
    <p:sldId id="367" r:id="rId37"/>
    <p:sldId id="369" r:id="rId38"/>
    <p:sldId id="370" r:id="rId39"/>
    <p:sldId id="375" r:id="rId40"/>
    <p:sldId id="376" r:id="rId41"/>
    <p:sldId id="382" r:id="rId42"/>
    <p:sldId id="383" r:id="rId43"/>
    <p:sldId id="384" r:id="rId44"/>
    <p:sldId id="385" r:id="rId45"/>
    <p:sldId id="386" r:id="rId46"/>
    <p:sldId id="388" r:id="rId47"/>
    <p:sldId id="396" r:id="rId48"/>
    <p:sldId id="397" r:id="rId49"/>
    <p:sldId id="398" r:id="rId50"/>
    <p:sldId id="399" r:id="rId51"/>
    <p:sldId id="400" r:id="rId52"/>
    <p:sldId id="401" r:id="rId53"/>
    <p:sldId id="402" r:id="rId54"/>
    <p:sldId id="437" r:id="rId55"/>
    <p:sldId id="438" r:id="rId56"/>
    <p:sldId id="410" r:id="rId57"/>
    <p:sldId id="411" r:id="rId58"/>
    <p:sldId id="414" r:id="rId59"/>
    <p:sldId id="415" r:id="rId60"/>
    <p:sldId id="418" r:id="rId61"/>
    <p:sldId id="419" r:id="rId62"/>
    <p:sldId id="421" r:id="rId63"/>
    <p:sldId id="422" r:id="rId64"/>
    <p:sldId id="426" r:id="rId65"/>
    <p:sldId id="427" r:id="rId66"/>
    <p:sldId id="428" r:id="rId67"/>
    <p:sldId id="432" r:id="rId68"/>
    <p:sldId id="433" r:id="rId69"/>
    <p:sldId id="337"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F1DE49F-F6D4-F341-AD86-A989138F6485}">
          <p14:sldIdLst>
            <p14:sldId id="333"/>
            <p14:sldId id="334"/>
            <p14:sldId id="257"/>
            <p14:sldId id="340"/>
            <p14:sldId id="342"/>
            <p14:sldId id="259"/>
            <p14:sldId id="327"/>
            <p14:sldId id="328"/>
            <p14:sldId id="258"/>
            <p14:sldId id="264"/>
            <p14:sldId id="486"/>
            <p14:sldId id="275"/>
            <p14:sldId id="263"/>
            <p14:sldId id="283"/>
            <p14:sldId id="329"/>
            <p14:sldId id="262"/>
            <p14:sldId id="266"/>
            <p14:sldId id="265"/>
            <p14:sldId id="483"/>
            <p14:sldId id="330"/>
            <p14:sldId id="331"/>
            <p14:sldId id="484"/>
            <p14:sldId id="343"/>
            <p14:sldId id="345"/>
            <p14:sldId id="346"/>
            <p14:sldId id="353"/>
            <p14:sldId id="487"/>
            <p14:sldId id="352"/>
            <p14:sldId id="357"/>
            <p14:sldId id="358"/>
            <p14:sldId id="359"/>
            <p14:sldId id="362"/>
            <p14:sldId id="363"/>
            <p14:sldId id="365"/>
            <p14:sldId id="366"/>
            <p14:sldId id="367"/>
            <p14:sldId id="369"/>
            <p14:sldId id="370"/>
            <p14:sldId id="375"/>
            <p14:sldId id="376"/>
            <p14:sldId id="382"/>
            <p14:sldId id="383"/>
            <p14:sldId id="384"/>
            <p14:sldId id="385"/>
            <p14:sldId id="386"/>
            <p14:sldId id="388"/>
            <p14:sldId id="396"/>
            <p14:sldId id="397"/>
            <p14:sldId id="398"/>
            <p14:sldId id="399"/>
            <p14:sldId id="400"/>
            <p14:sldId id="401"/>
            <p14:sldId id="402"/>
            <p14:sldId id="437"/>
            <p14:sldId id="438"/>
            <p14:sldId id="410"/>
            <p14:sldId id="411"/>
            <p14:sldId id="414"/>
            <p14:sldId id="415"/>
            <p14:sldId id="418"/>
            <p14:sldId id="419"/>
            <p14:sldId id="421"/>
            <p14:sldId id="422"/>
            <p14:sldId id="426"/>
            <p14:sldId id="427"/>
            <p14:sldId id="428"/>
            <p14:sldId id="432"/>
            <p14:sldId id="433"/>
            <p14:sldId id="33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7A5"/>
    <a:srgbClr val="FEF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06" autoAdjust="0"/>
    <p:restoredTop sz="91896" autoAdjust="0"/>
  </p:normalViewPr>
  <p:slideViewPr>
    <p:cSldViewPr snapToGrid="0" snapToObjects="1">
      <p:cViewPr varScale="1">
        <p:scale>
          <a:sx n="78" d="100"/>
          <a:sy n="78" d="100"/>
        </p:scale>
        <p:origin x="588" y="3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BCB3E7-B263-A54B-B845-8726BAC5C66D}" type="doc">
      <dgm:prSet loTypeId="urn:microsoft.com/office/officeart/2005/8/layout/process1" loCatId="" qsTypeId="urn:microsoft.com/office/officeart/2005/8/quickstyle/simple4" qsCatId="simple" csTypeId="urn:microsoft.com/office/officeart/2005/8/colors/accent6_2" csCatId="accent6" phldr="1"/>
      <dgm:spPr/>
    </dgm:pt>
    <dgm:pt modelId="{E98CCC1F-1C10-A64D-A93C-779E6F5405A6}">
      <dgm:prSet phldrT="[Text]" custT="1"/>
      <dgm:spPr/>
      <dgm:t>
        <a:bodyPr/>
        <a:lstStyle/>
        <a:p>
          <a:r>
            <a:rPr lang="en-US" sz="1800" b="1" dirty="0">
              <a:latin typeface="Arial" panose="020B0604020202020204" pitchFamily="34" charset="0"/>
              <a:cs typeface="Arial" panose="020B0604020202020204" pitchFamily="34" charset="0"/>
            </a:rPr>
            <a:t>Substrate</a:t>
          </a:r>
        </a:p>
      </dgm:t>
    </dgm:pt>
    <dgm:pt modelId="{0856D7EA-61CC-F046-A022-B11DAAC7E0D8}" type="parTrans" cxnId="{9022165B-C1B9-9E42-9233-84145E02B205}">
      <dgm:prSet/>
      <dgm:spPr/>
      <dgm:t>
        <a:bodyPr/>
        <a:lstStyle/>
        <a:p>
          <a:endParaRPr lang="en-US" sz="1800"/>
        </a:p>
      </dgm:t>
    </dgm:pt>
    <dgm:pt modelId="{CDC82865-6403-7E4A-8E26-71301F7B740F}" type="sibTrans" cxnId="{9022165B-C1B9-9E42-9233-84145E02B205}">
      <dgm:prSet custT="1"/>
      <dgm:spPr/>
      <dgm:t>
        <a:bodyPr/>
        <a:lstStyle/>
        <a:p>
          <a:endParaRPr lang="en-US" sz="1800"/>
        </a:p>
      </dgm:t>
    </dgm:pt>
    <dgm:pt modelId="{BBF55DD4-695D-AD4A-9D8D-16A27B5047E3}">
      <dgm:prSet phldrT="[Text]" custT="1"/>
      <dgm:spPr/>
      <dgm:t>
        <a:bodyPr/>
        <a:lstStyle/>
        <a:p>
          <a:r>
            <a:rPr lang="en-US" sz="1800" b="1" dirty="0">
              <a:latin typeface="Arial" panose="020B0604020202020204" pitchFamily="34" charset="0"/>
              <a:cs typeface="Arial" panose="020B0604020202020204" pitchFamily="34" charset="0"/>
            </a:rPr>
            <a:t>Product</a:t>
          </a:r>
        </a:p>
      </dgm:t>
    </dgm:pt>
    <dgm:pt modelId="{D7FCE7BE-36CA-034D-BCB8-9AAB6FDC9A36}" type="parTrans" cxnId="{05736862-D237-1948-B82B-B408E9A5D304}">
      <dgm:prSet/>
      <dgm:spPr/>
      <dgm:t>
        <a:bodyPr/>
        <a:lstStyle/>
        <a:p>
          <a:endParaRPr lang="en-US" sz="1800"/>
        </a:p>
      </dgm:t>
    </dgm:pt>
    <dgm:pt modelId="{FC23F6A1-EF37-5E41-B85B-CB1044BA0FBB}" type="sibTrans" cxnId="{05736862-D237-1948-B82B-B408E9A5D304}">
      <dgm:prSet/>
      <dgm:spPr/>
      <dgm:t>
        <a:bodyPr/>
        <a:lstStyle/>
        <a:p>
          <a:endParaRPr lang="en-US" sz="1800"/>
        </a:p>
      </dgm:t>
    </dgm:pt>
    <dgm:pt modelId="{86301049-EA4C-1248-A521-EC0D111FB65A}" type="pres">
      <dgm:prSet presAssocID="{64BCB3E7-B263-A54B-B845-8726BAC5C66D}" presName="Name0" presStyleCnt="0">
        <dgm:presLayoutVars>
          <dgm:dir/>
          <dgm:resizeHandles val="exact"/>
        </dgm:presLayoutVars>
      </dgm:prSet>
      <dgm:spPr/>
    </dgm:pt>
    <dgm:pt modelId="{1F5C8EEA-CBB2-224E-8874-2115E1175457}" type="pres">
      <dgm:prSet presAssocID="{E98CCC1F-1C10-A64D-A93C-779E6F5405A6}" presName="node" presStyleLbl="node1" presStyleIdx="0" presStyleCnt="2">
        <dgm:presLayoutVars>
          <dgm:bulletEnabled val="1"/>
        </dgm:presLayoutVars>
      </dgm:prSet>
      <dgm:spPr/>
    </dgm:pt>
    <dgm:pt modelId="{E8EA51FF-16E0-DD44-94C5-152C9D9C8AE0}" type="pres">
      <dgm:prSet presAssocID="{CDC82865-6403-7E4A-8E26-71301F7B740F}" presName="sibTrans" presStyleLbl="sibTrans2D1" presStyleIdx="0" presStyleCnt="1" custScaleX="149178"/>
      <dgm:spPr/>
    </dgm:pt>
    <dgm:pt modelId="{FC930698-C4A4-0C4C-B012-7CF8D90EB7D4}" type="pres">
      <dgm:prSet presAssocID="{CDC82865-6403-7E4A-8E26-71301F7B740F}" presName="connectorText" presStyleLbl="sibTrans2D1" presStyleIdx="0" presStyleCnt="1"/>
      <dgm:spPr/>
    </dgm:pt>
    <dgm:pt modelId="{A724A9D9-B184-EF45-BD99-D13E770A0F9F}" type="pres">
      <dgm:prSet presAssocID="{BBF55DD4-695D-AD4A-9D8D-16A27B5047E3}" presName="node" presStyleLbl="node1" presStyleIdx="1" presStyleCnt="2">
        <dgm:presLayoutVars>
          <dgm:bulletEnabled val="1"/>
        </dgm:presLayoutVars>
      </dgm:prSet>
      <dgm:spPr/>
    </dgm:pt>
  </dgm:ptLst>
  <dgm:cxnLst>
    <dgm:cxn modelId="{02A25237-A011-5443-A160-D911C7A9F155}" type="presOf" srcId="{CDC82865-6403-7E4A-8E26-71301F7B740F}" destId="{E8EA51FF-16E0-DD44-94C5-152C9D9C8AE0}" srcOrd="0" destOrd="0" presId="urn:microsoft.com/office/officeart/2005/8/layout/process1"/>
    <dgm:cxn modelId="{9022165B-C1B9-9E42-9233-84145E02B205}" srcId="{64BCB3E7-B263-A54B-B845-8726BAC5C66D}" destId="{E98CCC1F-1C10-A64D-A93C-779E6F5405A6}" srcOrd="0" destOrd="0" parTransId="{0856D7EA-61CC-F046-A022-B11DAAC7E0D8}" sibTransId="{CDC82865-6403-7E4A-8E26-71301F7B740F}"/>
    <dgm:cxn modelId="{05736862-D237-1948-B82B-B408E9A5D304}" srcId="{64BCB3E7-B263-A54B-B845-8726BAC5C66D}" destId="{BBF55DD4-695D-AD4A-9D8D-16A27B5047E3}" srcOrd="1" destOrd="0" parTransId="{D7FCE7BE-36CA-034D-BCB8-9AAB6FDC9A36}" sibTransId="{FC23F6A1-EF37-5E41-B85B-CB1044BA0FBB}"/>
    <dgm:cxn modelId="{7096C94F-696E-634C-BC73-B25B6F68CC38}" type="presOf" srcId="{64BCB3E7-B263-A54B-B845-8726BAC5C66D}" destId="{86301049-EA4C-1248-A521-EC0D111FB65A}" srcOrd="0" destOrd="0" presId="urn:microsoft.com/office/officeart/2005/8/layout/process1"/>
    <dgm:cxn modelId="{9BC2ED59-D5C5-A749-8AB8-AB933055DBD2}" type="presOf" srcId="{E98CCC1F-1C10-A64D-A93C-779E6F5405A6}" destId="{1F5C8EEA-CBB2-224E-8874-2115E1175457}" srcOrd="0" destOrd="0" presId="urn:microsoft.com/office/officeart/2005/8/layout/process1"/>
    <dgm:cxn modelId="{97BEF7BA-6443-D247-B91A-F6FE49195FC3}" type="presOf" srcId="{BBF55DD4-695D-AD4A-9D8D-16A27B5047E3}" destId="{A724A9D9-B184-EF45-BD99-D13E770A0F9F}" srcOrd="0" destOrd="0" presId="urn:microsoft.com/office/officeart/2005/8/layout/process1"/>
    <dgm:cxn modelId="{F3076AF5-28CB-8D4D-84DE-6C98E04F2576}" type="presOf" srcId="{CDC82865-6403-7E4A-8E26-71301F7B740F}" destId="{FC930698-C4A4-0C4C-B012-7CF8D90EB7D4}" srcOrd="1" destOrd="0" presId="urn:microsoft.com/office/officeart/2005/8/layout/process1"/>
    <dgm:cxn modelId="{1B860A3D-E5F1-8040-8DCE-CB72546AF2A6}" type="presParOf" srcId="{86301049-EA4C-1248-A521-EC0D111FB65A}" destId="{1F5C8EEA-CBB2-224E-8874-2115E1175457}" srcOrd="0" destOrd="0" presId="urn:microsoft.com/office/officeart/2005/8/layout/process1"/>
    <dgm:cxn modelId="{318FC4A7-C1FB-014B-A826-673BAC625CD5}" type="presParOf" srcId="{86301049-EA4C-1248-A521-EC0D111FB65A}" destId="{E8EA51FF-16E0-DD44-94C5-152C9D9C8AE0}" srcOrd="1" destOrd="0" presId="urn:microsoft.com/office/officeart/2005/8/layout/process1"/>
    <dgm:cxn modelId="{E8DA56C9-B4EC-8340-AA01-0454678E0A68}" type="presParOf" srcId="{E8EA51FF-16E0-DD44-94C5-152C9D9C8AE0}" destId="{FC930698-C4A4-0C4C-B012-7CF8D90EB7D4}" srcOrd="0" destOrd="0" presId="urn:microsoft.com/office/officeart/2005/8/layout/process1"/>
    <dgm:cxn modelId="{8A1FAE3B-16FB-FA4E-9C9F-920F2C963305}" type="presParOf" srcId="{86301049-EA4C-1248-A521-EC0D111FB65A}" destId="{A724A9D9-B184-EF45-BD99-D13E770A0F9F}"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83C7A4-5874-EA4B-9624-386CC4CD914C}" type="doc">
      <dgm:prSet loTypeId="urn:microsoft.com/office/officeart/2005/8/layout/process5" loCatId="process" qsTypeId="urn:microsoft.com/office/officeart/2005/8/quickstyle/simple4" qsCatId="simple" csTypeId="urn:microsoft.com/office/officeart/2005/8/colors/accent1_2" csCatId="accent1" phldr="1"/>
      <dgm:spPr/>
      <dgm:t>
        <a:bodyPr/>
        <a:lstStyle/>
        <a:p>
          <a:endParaRPr lang="en-US"/>
        </a:p>
      </dgm:t>
    </dgm:pt>
    <dgm:pt modelId="{26D7F1AC-D04F-2343-9486-3D6B498AE2B8}">
      <dgm:prSet phldrT="[Text]"/>
      <dgm:spPr/>
      <dgm:t>
        <a:bodyPr/>
        <a:lstStyle/>
        <a:p>
          <a:r>
            <a:rPr lang="en-US" b="1" dirty="0">
              <a:latin typeface="Arial" panose="020B0604020202020204" pitchFamily="34" charset="0"/>
              <a:cs typeface="Arial" panose="020B0604020202020204" pitchFamily="34" charset="0"/>
            </a:rPr>
            <a:t>Substrate</a:t>
          </a:r>
        </a:p>
      </dgm:t>
    </dgm:pt>
    <dgm:pt modelId="{EF9C07B8-8E43-474E-890C-7CB90A87D296}" type="parTrans" cxnId="{C285FB7B-5218-B940-BF08-2397D9F86151}">
      <dgm:prSet/>
      <dgm:spPr/>
      <dgm:t>
        <a:bodyPr/>
        <a:lstStyle/>
        <a:p>
          <a:endParaRPr lang="en-US"/>
        </a:p>
      </dgm:t>
    </dgm:pt>
    <dgm:pt modelId="{E5EC3A85-62C7-6F44-8F06-B98AD4CB78EB}" type="sibTrans" cxnId="{C285FB7B-5218-B940-BF08-2397D9F86151}">
      <dgm:prSet/>
      <dgm:spPr>
        <a:solidFill>
          <a:schemeClr val="tx1">
            <a:lumMod val="75000"/>
            <a:lumOff val="25000"/>
          </a:schemeClr>
        </a:solidFill>
      </dgm:spPr>
      <dgm:t>
        <a:bodyPr/>
        <a:lstStyle/>
        <a:p>
          <a:endParaRPr lang="en-US"/>
        </a:p>
      </dgm:t>
    </dgm:pt>
    <dgm:pt modelId="{BDC89ABB-B3A9-A943-83EE-70763175F72B}">
      <dgm:prSet phldrT="[Text]" custT="1"/>
      <dgm:spPr/>
      <dgm:t>
        <a:bodyPr/>
        <a:lstStyle/>
        <a:p>
          <a:pPr>
            <a:lnSpc>
              <a:spcPct val="100000"/>
            </a:lnSpc>
            <a:spcAft>
              <a:spcPts val="0"/>
            </a:spcAft>
          </a:pPr>
          <a:r>
            <a:rPr lang="en-US" sz="1600" b="1" dirty="0">
              <a:latin typeface="Arial" panose="020B0604020202020204" pitchFamily="34" charset="0"/>
              <a:cs typeface="Arial" panose="020B0604020202020204" pitchFamily="34" charset="0"/>
            </a:rPr>
            <a:t>Intermediate A</a:t>
          </a:r>
        </a:p>
      </dgm:t>
    </dgm:pt>
    <dgm:pt modelId="{A2C28509-F450-1D4A-90D2-A4B040FF17CF}" type="parTrans" cxnId="{254D31A0-6504-364F-A7A1-EAD6D8E924B3}">
      <dgm:prSet/>
      <dgm:spPr/>
      <dgm:t>
        <a:bodyPr/>
        <a:lstStyle/>
        <a:p>
          <a:endParaRPr lang="en-US"/>
        </a:p>
      </dgm:t>
    </dgm:pt>
    <dgm:pt modelId="{3CE90F2D-C36D-F449-868F-2FB7EFB7EF81}" type="sibTrans" cxnId="{254D31A0-6504-364F-A7A1-EAD6D8E924B3}">
      <dgm:prSet/>
      <dgm:spPr>
        <a:solidFill>
          <a:schemeClr val="tx1">
            <a:lumMod val="75000"/>
            <a:lumOff val="25000"/>
          </a:schemeClr>
        </a:solidFill>
      </dgm:spPr>
      <dgm:t>
        <a:bodyPr/>
        <a:lstStyle/>
        <a:p>
          <a:endParaRPr lang="en-US"/>
        </a:p>
      </dgm:t>
    </dgm:pt>
    <dgm:pt modelId="{CBAB665B-B7E9-414C-861C-719377EF5152}">
      <dgm:prSet phldrT="[Text]" custT="1"/>
      <dgm:spPr/>
      <dgm:t>
        <a:bodyPr/>
        <a:lstStyle/>
        <a:p>
          <a:pPr>
            <a:lnSpc>
              <a:spcPct val="100000"/>
            </a:lnSpc>
            <a:spcAft>
              <a:spcPts val="0"/>
            </a:spcAft>
          </a:pPr>
          <a:r>
            <a:rPr lang="en-US" sz="1600" b="1" dirty="0">
              <a:latin typeface="Arial" panose="020B0604020202020204" pitchFamily="34" charset="0"/>
              <a:cs typeface="Arial" panose="020B0604020202020204" pitchFamily="34" charset="0"/>
            </a:rPr>
            <a:t>Intermediate B</a:t>
          </a:r>
        </a:p>
      </dgm:t>
    </dgm:pt>
    <dgm:pt modelId="{99CBEA17-6A14-364F-89A8-D080B85B6DD2}" type="parTrans" cxnId="{116EB4AF-9008-7F43-ABAC-10FB49E33D77}">
      <dgm:prSet/>
      <dgm:spPr/>
      <dgm:t>
        <a:bodyPr/>
        <a:lstStyle/>
        <a:p>
          <a:endParaRPr lang="en-US"/>
        </a:p>
      </dgm:t>
    </dgm:pt>
    <dgm:pt modelId="{0F84829D-E617-3748-94DF-8C1EC5C358FF}" type="sibTrans" cxnId="{116EB4AF-9008-7F43-ABAC-10FB49E33D77}">
      <dgm:prSet/>
      <dgm:spPr>
        <a:solidFill>
          <a:schemeClr val="tx1">
            <a:lumMod val="75000"/>
            <a:lumOff val="25000"/>
          </a:schemeClr>
        </a:solidFill>
      </dgm:spPr>
      <dgm:t>
        <a:bodyPr/>
        <a:lstStyle/>
        <a:p>
          <a:endParaRPr lang="en-US"/>
        </a:p>
      </dgm:t>
    </dgm:pt>
    <dgm:pt modelId="{91F3654C-2B5F-8445-B0EE-5710373BCCD8}">
      <dgm:prSet phldrT="[Text]" custT="1"/>
      <dgm:spPr/>
      <dgm:t>
        <a:bodyPr/>
        <a:lstStyle/>
        <a:p>
          <a:pPr>
            <a:lnSpc>
              <a:spcPct val="100000"/>
            </a:lnSpc>
            <a:spcAft>
              <a:spcPts val="0"/>
            </a:spcAft>
          </a:pPr>
          <a:r>
            <a:rPr lang="en-US" sz="1600" b="1" dirty="0">
              <a:latin typeface="Arial" panose="020B0604020202020204" pitchFamily="34" charset="0"/>
              <a:cs typeface="Arial" panose="020B0604020202020204" pitchFamily="34" charset="0"/>
            </a:rPr>
            <a:t>Intermediate C</a:t>
          </a:r>
        </a:p>
      </dgm:t>
    </dgm:pt>
    <dgm:pt modelId="{6CE98746-E98A-9840-8B59-3F2B08149D4C}" type="parTrans" cxnId="{9654FF49-9085-F94C-BB98-D09EAEDBCA72}">
      <dgm:prSet/>
      <dgm:spPr/>
      <dgm:t>
        <a:bodyPr/>
        <a:lstStyle/>
        <a:p>
          <a:endParaRPr lang="en-US"/>
        </a:p>
      </dgm:t>
    </dgm:pt>
    <dgm:pt modelId="{D24A668E-A92B-0840-A144-205ACC6B8CD1}" type="sibTrans" cxnId="{9654FF49-9085-F94C-BB98-D09EAEDBCA72}">
      <dgm:prSet/>
      <dgm:spPr>
        <a:solidFill>
          <a:schemeClr val="tx1">
            <a:lumMod val="75000"/>
            <a:lumOff val="25000"/>
          </a:schemeClr>
        </a:solidFill>
      </dgm:spPr>
      <dgm:t>
        <a:bodyPr/>
        <a:lstStyle/>
        <a:p>
          <a:endParaRPr lang="en-US"/>
        </a:p>
      </dgm:t>
    </dgm:pt>
    <dgm:pt modelId="{60E1B8C8-EACC-5D41-BD6D-8D2901169C99}">
      <dgm:prSet phldrT="[Text]" custT="1"/>
      <dgm:spPr/>
      <dgm:t>
        <a:bodyPr/>
        <a:lstStyle/>
        <a:p>
          <a:pPr>
            <a:lnSpc>
              <a:spcPct val="100000"/>
            </a:lnSpc>
          </a:pPr>
          <a:r>
            <a:rPr lang="en-US" sz="1600" b="1" dirty="0">
              <a:latin typeface="Arial" panose="020B0604020202020204" pitchFamily="34" charset="0"/>
              <a:cs typeface="Arial" panose="020B0604020202020204" pitchFamily="34" charset="0"/>
            </a:rPr>
            <a:t>Intermediate D</a:t>
          </a:r>
        </a:p>
      </dgm:t>
    </dgm:pt>
    <dgm:pt modelId="{7BA9C3D3-ADCC-5543-B452-0462395151BC}" type="parTrans" cxnId="{4E0F77D5-22ED-E347-821A-EAC56D41A851}">
      <dgm:prSet/>
      <dgm:spPr/>
      <dgm:t>
        <a:bodyPr/>
        <a:lstStyle/>
        <a:p>
          <a:endParaRPr lang="en-US"/>
        </a:p>
      </dgm:t>
    </dgm:pt>
    <dgm:pt modelId="{E7596BF6-5950-1242-A0C3-53E37FF7F708}" type="sibTrans" cxnId="{4E0F77D5-22ED-E347-821A-EAC56D41A851}">
      <dgm:prSet/>
      <dgm:spPr>
        <a:solidFill>
          <a:schemeClr val="tx1">
            <a:lumMod val="75000"/>
            <a:lumOff val="25000"/>
          </a:schemeClr>
        </a:solidFill>
      </dgm:spPr>
      <dgm:t>
        <a:bodyPr/>
        <a:lstStyle/>
        <a:p>
          <a:endParaRPr lang="en-US"/>
        </a:p>
      </dgm:t>
    </dgm:pt>
    <dgm:pt modelId="{F3CE930A-6DA6-7149-B602-E4686BFA74B4}">
      <dgm:prSet phldrT="[Text]" custT="1"/>
      <dgm:spPr/>
      <dgm:t>
        <a:bodyPr/>
        <a:lstStyle/>
        <a:p>
          <a:pPr>
            <a:lnSpc>
              <a:spcPct val="100000"/>
            </a:lnSpc>
            <a:spcAft>
              <a:spcPts val="0"/>
            </a:spcAft>
          </a:pPr>
          <a:r>
            <a:rPr lang="en-US" sz="1600" b="1" dirty="0">
              <a:latin typeface="Arial" panose="020B0604020202020204" pitchFamily="34" charset="0"/>
              <a:cs typeface="Arial" panose="020B0604020202020204" pitchFamily="34" charset="0"/>
            </a:rPr>
            <a:t>Intermediate E</a:t>
          </a:r>
        </a:p>
      </dgm:t>
    </dgm:pt>
    <dgm:pt modelId="{0F32E3F2-C805-944C-AC7F-6BFEEB20D243}" type="parTrans" cxnId="{A59110C2-7078-8044-8762-0A5AA4D1F6DA}">
      <dgm:prSet/>
      <dgm:spPr/>
      <dgm:t>
        <a:bodyPr/>
        <a:lstStyle/>
        <a:p>
          <a:endParaRPr lang="en-US"/>
        </a:p>
      </dgm:t>
    </dgm:pt>
    <dgm:pt modelId="{9EDDDAC8-E122-6843-ACCE-C6705DC4B999}" type="sibTrans" cxnId="{A59110C2-7078-8044-8762-0A5AA4D1F6DA}">
      <dgm:prSet/>
      <dgm:spPr>
        <a:solidFill>
          <a:schemeClr val="tx1">
            <a:lumMod val="75000"/>
            <a:lumOff val="25000"/>
          </a:schemeClr>
        </a:solidFill>
      </dgm:spPr>
      <dgm:t>
        <a:bodyPr/>
        <a:lstStyle/>
        <a:p>
          <a:endParaRPr lang="en-US"/>
        </a:p>
      </dgm:t>
    </dgm:pt>
    <dgm:pt modelId="{CB908DAF-34EA-2C44-9D19-3FDD360B1BB3}">
      <dgm:prSet phldrT="[Text]"/>
      <dgm:spPr/>
      <dgm:t>
        <a:bodyPr/>
        <a:lstStyle/>
        <a:p>
          <a:r>
            <a:rPr lang="en-US" b="1" dirty="0">
              <a:latin typeface="Arial" panose="020B0604020202020204" pitchFamily="34" charset="0"/>
              <a:cs typeface="Arial" panose="020B0604020202020204" pitchFamily="34" charset="0"/>
            </a:rPr>
            <a:t>Product</a:t>
          </a:r>
        </a:p>
      </dgm:t>
    </dgm:pt>
    <dgm:pt modelId="{3D00F5B1-CC3E-2644-BD17-9EEA26F36038}" type="parTrans" cxnId="{DCA0A18A-0FF4-EC42-90CD-9E8968ECEB34}">
      <dgm:prSet/>
      <dgm:spPr/>
      <dgm:t>
        <a:bodyPr/>
        <a:lstStyle/>
        <a:p>
          <a:endParaRPr lang="en-US"/>
        </a:p>
      </dgm:t>
    </dgm:pt>
    <dgm:pt modelId="{0CD818FF-581C-6D46-B7AB-4E86A24C6FE2}" type="sibTrans" cxnId="{DCA0A18A-0FF4-EC42-90CD-9E8968ECEB34}">
      <dgm:prSet/>
      <dgm:spPr/>
      <dgm:t>
        <a:bodyPr/>
        <a:lstStyle/>
        <a:p>
          <a:endParaRPr lang="en-US"/>
        </a:p>
      </dgm:t>
    </dgm:pt>
    <dgm:pt modelId="{41E291ED-C4C3-4B6C-BA13-473D49D1FA06}" type="pres">
      <dgm:prSet presAssocID="{AF83C7A4-5874-EA4B-9624-386CC4CD914C}" presName="diagram" presStyleCnt="0">
        <dgm:presLayoutVars>
          <dgm:dir/>
          <dgm:resizeHandles val="exact"/>
        </dgm:presLayoutVars>
      </dgm:prSet>
      <dgm:spPr/>
    </dgm:pt>
    <dgm:pt modelId="{27AF5AFF-0C2A-4D03-805B-C5372230BB7F}" type="pres">
      <dgm:prSet presAssocID="{26D7F1AC-D04F-2343-9486-3D6B498AE2B8}" presName="node" presStyleLbl="node1" presStyleIdx="0" presStyleCnt="7">
        <dgm:presLayoutVars>
          <dgm:bulletEnabled val="1"/>
        </dgm:presLayoutVars>
      </dgm:prSet>
      <dgm:spPr/>
    </dgm:pt>
    <dgm:pt modelId="{5A416B57-20BC-4D5B-8048-1145C3349C09}" type="pres">
      <dgm:prSet presAssocID="{E5EC3A85-62C7-6F44-8F06-B98AD4CB78EB}" presName="sibTrans" presStyleLbl="sibTrans2D1" presStyleIdx="0" presStyleCnt="6"/>
      <dgm:spPr/>
    </dgm:pt>
    <dgm:pt modelId="{EAF927AA-A91B-47E8-BA6C-01B980DFA788}" type="pres">
      <dgm:prSet presAssocID="{E5EC3A85-62C7-6F44-8F06-B98AD4CB78EB}" presName="connectorText" presStyleLbl="sibTrans2D1" presStyleIdx="0" presStyleCnt="6"/>
      <dgm:spPr/>
    </dgm:pt>
    <dgm:pt modelId="{C7549D7E-154C-4F09-8542-63B7C1B4F187}" type="pres">
      <dgm:prSet presAssocID="{BDC89ABB-B3A9-A943-83EE-70763175F72B}" presName="node" presStyleLbl="node1" presStyleIdx="1" presStyleCnt="7" custLinFactY="71978" custLinFactNeighborX="-88056" custLinFactNeighborY="100000">
        <dgm:presLayoutVars>
          <dgm:bulletEnabled val="1"/>
        </dgm:presLayoutVars>
      </dgm:prSet>
      <dgm:spPr/>
    </dgm:pt>
    <dgm:pt modelId="{99732C4B-9C8E-49EA-9EB0-B964B359B35A}" type="pres">
      <dgm:prSet presAssocID="{3CE90F2D-C36D-F449-868F-2FB7EFB7EF81}" presName="sibTrans" presStyleLbl="sibTrans2D1" presStyleIdx="1" presStyleCnt="6"/>
      <dgm:spPr/>
    </dgm:pt>
    <dgm:pt modelId="{88DE23DE-1DD8-4D0D-A23E-7D9BFA6AC17B}" type="pres">
      <dgm:prSet presAssocID="{3CE90F2D-C36D-F449-868F-2FB7EFB7EF81}" presName="connectorText" presStyleLbl="sibTrans2D1" presStyleIdx="1" presStyleCnt="6"/>
      <dgm:spPr/>
    </dgm:pt>
    <dgm:pt modelId="{694E744D-6458-4EAC-90E6-12128841C521}" type="pres">
      <dgm:prSet presAssocID="{CBAB665B-B7E9-414C-861C-719377EF5152}" presName="node" presStyleLbl="node1" presStyleIdx="2" presStyleCnt="7" custLinFactX="-45212" custLinFactNeighborX="-100000" custLinFactNeighborY="-506">
        <dgm:presLayoutVars>
          <dgm:bulletEnabled val="1"/>
        </dgm:presLayoutVars>
      </dgm:prSet>
      <dgm:spPr/>
    </dgm:pt>
    <dgm:pt modelId="{FF7D3440-EFAC-4213-AD4B-E8DA71B003CE}" type="pres">
      <dgm:prSet presAssocID="{0F84829D-E617-3748-94DF-8C1EC5C358FF}" presName="sibTrans" presStyleLbl="sibTrans2D1" presStyleIdx="2" presStyleCnt="6"/>
      <dgm:spPr/>
    </dgm:pt>
    <dgm:pt modelId="{C745406B-7889-44C7-9E24-CED620C4A91C}" type="pres">
      <dgm:prSet presAssocID="{0F84829D-E617-3748-94DF-8C1EC5C358FF}" presName="connectorText" presStyleLbl="sibTrans2D1" presStyleIdx="2" presStyleCnt="6"/>
      <dgm:spPr/>
    </dgm:pt>
    <dgm:pt modelId="{22A48457-424D-48DF-A35D-BE31952E6679}" type="pres">
      <dgm:prSet presAssocID="{91F3654C-2B5F-8445-B0EE-5710373BCCD8}" presName="node" presStyleLbl="node1" presStyleIdx="3" presStyleCnt="7" custLinFactX="-100000" custLinFactY="71978" custLinFactNeighborX="-127909" custLinFactNeighborY="100000">
        <dgm:presLayoutVars>
          <dgm:bulletEnabled val="1"/>
        </dgm:presLayoutVars>
      </dgm:prSet>
      <dgm:spPr/>
    </dgm:pt>
    <dgm:pt modelId="{A9956409-7229-468D-A15C-CB9ECE211615}" type="pres">
      <dgm:prSet presAssocID="{D24A668E-A92B-0840-A144-205ACC6B8CD1}" presName="sibTrans" presStyleLbl="sibTrans2D1" presStyleIdx="3" presStyleCnt="6"/>
      <dgm:spPr/>
    </dgm:pt>
    <dgm:pt modelId="{B26316D8-5820-4950-8543-0236619DF17D}" type="pres">
      <dgm:prSet presAssocID="{D24A668E-A92B-0840-A144-205ACC6B8CD1}" presName="connectorText" presStyleLbl="sibTrans2D1" presStyleIdx="3" presStyleCnt="6"/>
      <dgm:spPr/>
    </dgm:pt>
    <dgm:pt modelId="{70DB0DEB-08C2-43C8-B5ED-4856DF4589D8}" type="pres">
      <dgm:prSet presAssocID="{60E1B8C8-EACC-5D41-BD6D-8D2901169C99}" presName="node" presStyleLbl="node1" presStyleIdx="4" presStyleCnt="7" custLinFactX="-56520" custLinFactY="-67557" custLinFactNeighborX="-100000" custLinFactNeighborY="-100000">
        <dgm:presLayoutVars>
          <dgm:bulletEnabled val="1"/>
        </dgm:presLayoutVars>
      </dgm:prSet>
      <dgm:spPr/>
    </dgm:pt>
    <dgm:pt modelId="{FCB34E1D-A08C-47D6-832F-78CF0A7D4A0D}" type="pres">
      <dgm:prSet presAssocID="{E7596BF6-5950-1242-A0C3-53E37FF7F708}" presName="sibTrans" presStyleLbl="sibTrans2D1" presStyleIdx="4" presStyleCnt="6"/>
      <dgm:spPr/>
    </dgm:pt>
    <dgm:pt modelId="{5839990D-20D8-40B7-B5BC-A178142D461A}" type="pres">
      <dgm:prSet presAssocID="{E7596BF6-5950-1242-A0C3-53E37FF7F708}" presName="connectorText" presStyleLbl="sibTrans2D1" presStyleIdx="4" presStyleCnt="6"/>
      <dgm:spPr/>
    </dgm:pt>
    <dgm:pt modelId="{83234F80-5167-4814-B5BC-FBD53D0BC2A0}" type="pres">
      <dgm:prSet presAssocID="{F3CE930A-6DA6-7149-B602-E4686BFA74B4}" presName="node" presStyleLbl="node1" presStyleIdx="5" presStyleCnt="7" custLinFactNeighborX="42379" custLinFactNeighborY="6524">
        <dgm:presLayoutVars>
          <dgm:bulletEnabled val="1"/>
        </dgm:presLayoutVars>
      </dgm:prSet>
      <dgm:spPr/>
    </dgm:pt>
    <dgm:pt modelId="{932B4A50-1B0A-4047-9B7F-17AC191484E2}" type="pres">
      <dgm:prSet presAssocID="{9EDDDAC8-E122-6843-ACCE-C6705DC4B999}" presName="sibTrans" presStyleLbl="sibTrans2D1" presStyleIdx="5" presStyleCnt="6"/>
      <dgm:spPr/>
    </dgm:pt>
    <dgm:pt modelId="{292752F6-997D-46E0-9174-52CA12B17B97}" type="pres">
      <dgm:prSet presAssocID="{9EDDDAC8-E122-6843-ACCE-C6705DC4B999}" presName="connectorText" presStyleLbl="sibTrans2D1" presStyleIdx="5" presStyleCnt="6"/>
      <dgm:spPr/>
    </dgm:pt>
    <dgm:pt modelId="{C4C3D057-3D21-4424-A299-750D6842D48B}" type="pres">
      <dgm:prSet presAssocID="{CB908DAF-34EA-2C44-9D19-3FDD360B1BB3}" presName="node" presStyleLbl="node1" presStyleIdx="6" presStyleCnt="7" custLinFactX="100000" custLinFactY="-67023" custLinFactNeighborX="158852" custLinFactNeighborY="-100000">
        <dgm:presLayoutVars>
          <dgm:bulletEnabled val="1"/>
        </dgm:presLayoutVars>
      </dgm:prSet>
      <dgm:spPr/>
    </dgm:pt>
  </dgm:ptLst>
  <dgm:cxnLst>
    <dgm:cxn modelId="{D7EB3D21-2149-5042-89DE-92F1DC096C5E}" type="presOf" srcId="{BDC89ABB-B3A9-A943-83EE-70763175F72B}" destId="{C7549D7E-154C-4F09-8542-63B7C1B4F187}" srcOrd="0" destOrd="0" presId="urn:microsoft.com/office/officeart/2005/8/layout/process5"/>
    <dgm:cxn modelId="{C1554227-92A3-D846-82D2-A46CA74A2850}" type="presOf" srcId="{E5EC3A85-62C7-6F44-8F06-B98AD4CB78EB}" destId="{5A416B57-20BC-4D5B-8048-1145C3349C09}" srcOrd="0" destOrd="0" presId="urn:microsoft.com/office/officeart/2005/8/layout/process5"/>
    <dgm:cxn modelId="{9DD46D29-3CCA-3C45-A579-EEAD770BB47B}" type="presOf" srcId="{9EDDDAC8-E122-6843-ACCE-C6705DC4B999}" destId="{292752F6-997D-46E0-9174-52CA12B17B97}" srcOrd="1" destOrd="0" presId="urn:microsoft.com/office/officeart/2005/8/layout/process5"/>
    <dgm:cxn modelId="{54D43D2D-E88C-B846-8394-998BB241B8E3}" type="presOf" srcId="{3CE90F2D-C36D-F449-868F-2FB7EFB7EF81}" destId="{99732C4B-9C8E-49EA-9EB0-B964B359B35A}" srcOrd="0" destOrd="0" presId="urn:microsoft.com/office/officeart/2005/8/layout/process5"/>
    <dgm:cxn modelId="{55020B60-4335-704D-92C4-B1C7DC699D52}" type="presOf" srcId="{0F84829D-E617-3748-94DF-8C1EC5C358FF}" destId="{C745406B-7889-44C7-9E24-CED620C4A91C}" srcOrd="1" destOrd="0" presId="urn:microsoft.com/office/officeart/2005/8/layout/process5"/>
    <dgm:cxn modelId="{B954FB64-E490-F44A-B783-F71FB6622BD4}" type="presOf" srcId="{CB908DAF-34EA-2C44-9D19-3FDD360B1BB3}" destId="{C4C3D057-3D21-4424-A299-750D6842D48B}" srcOrd="0" destOrd="0" presId="urn:microsoft.com/office/officeart/2005/8/layout/process5"/>
    <dgm:cxn modelId="{B2D39D68-2C11-984F-8FB2-34C4B48DCD33}" type="presOf" srcId="{60E1B8C8-EACC-5D41-BD6D-8D2901169C99}" destId="{70DB0DEB-08C2-43C8-B5ED-4856DF4589D8}" srcOrd="0" destOrd="0" presId="urn:microsoft.com/office/officeart/2005/8/layout/process5"/>
    <dgm:cxn modelId="{9654FF49-9085-F94C-BB98-D09EAEDBCA72}" srcId="{AF83C7A4-5874-EA4B-9624-386CC4CD914C}" destId="{91F3654C-2B5F-8445-B0EE-5710373BCCD8}" srcOrd="3" destOrd="0" parTransId="{6CE98746-E98A-9840-8B59-3F2B08149D4C}" sibTransId="{D24A668E-A92B-0840-A144-205ACC6B8CD1}"/>
    <dgm:cxn modelId="{4F282B4A-87D0-A543-956B-996D5BF6176B}" type="presOf" srcId="{9EDDDAC8-E122-6843-ACCE-C6705DC4B999}" destId="{932B4A50-1B0A-4047-9B7F-17AC191484E2}" srcOrd="0" destOrd="0" presId="urn:microsoft.com/office/officeart/2005/8/layout/process5"/>
    <dgm:cxn modelId="{8147184B-7655-4D4D-8500-4F50D53D8850}" type="presOf" srcId="{E7596BF6-5950-1242-A0C3-53E37FF7F708}" destId="{FCB34E1D-A08C-47D6-832F-78CF0A7D4A0D}" srcOrd="0" destOrd="0" presId="urn:microsoft.com/office/officeart/2005/8/layout/process5"/>
    <dgm:cxn modelId="{92D8B34B-F695-4D47-990D-C8E664A37599}" type="presOf" srcId="{26D7F1AC-D04F-2343-9486-3D6B498AE2B8}" destId="{27AF5AFF-0C2A-4D03-805B-C5372230BB7F}" srcOrd="0" destOrd="0" presId="urn:microsoft.com/office/officeart/2005/8/layout/process5"/>
    <dgm:cxn modelId="{9615C44C-121C-C146-9253-0959BFE08177}" type="presOf" srcId="{0F84829D-E617-3748-94DF-8C1EC5C358FF}" destId="{FF7D3440-EFAC-4213-AD4B-E8DA71B003CE}" srcOrd="0" destOrd="0" presId="urn:microsoft.com/office/officeart/2005/8/layout/process5"/>
    <dgm:cxn modelId="{9BEDE377-51A6-DA47-A87A-852B1ECD206A}" type="presOf" srcId="{CBAB665B-B7E9-414C-861C-719377EF5152}" destId="{694E744D-6458-4EAC-90E6-12128841C521}" srcOrd="0" destOrd="0" presId="urn:microsoft.com/office/officeart/2005/8/layout/process5"/>
    <dgm:cxn modelId="{C285FB7B-5218-B940-BF08-2397D9F86151}" srcId="{AF83C7A4-5874-EA4B-9624-386CC4CD914C}" destId="{26D7F1AC-D04F-2343-9486-3D6B498AE2B8}" srcOrd="0" destOrd="0" parTransId="{EF9C07B8-8E43-474E-890C-7CB90A87D296}" sibTransId="{E5EC3A85-62C7-6F44-8F06-B98AD4CB78EB}"/>
    <dgm:cxn modelId="{DCA0A18A-0FF4-EC42-90CD-9E8968ECEB34}" srcId="{AF83C7A4-5874-EA4B-9624-386CC4CD914C}" destId="{CB908DAF-34EA-2C44-9D19-3FDD360B1BB3}" srcOrd="6" destOrd="0" parTransId="{3D00F5B1-CC3E-2644-BD17-9EEA26F36038}" sibTransId="{0CD818FF-581C-6D46-B7AB-4E86A24C6FE2}"/>
    <dgm:cxn modelId="{234BEF92-5D09-8943-872E-EAA1F3F937D5}" type="presOf" srcId="{F3CE930A-6DA6-7149-B602-E4686BFA74B4}" destId="{83234F80-5167-4814-B5BC-FBD53D0BC2A0}" srcOrd="0" destOrd="0" presId="urn:microsoft.com/office/officeart/2005/8/layout/process5"/>
    <dgm:cxn modelId="{2A3AFB94-003A-7045-8ED8-754AE7410F48}" type="presOf" srcId="{D24A668E-A92B-0840-A144-205ACC6B8CD1}" destId="{B26316D8-5820-4950-8543-0236619DF17D}" srcOrd="1" destOrd="0" presId="urn:microsoft.com/office/officeart/2005/8/layout/process5"/>
    <dgm:cxn modelId="{8B71D59E-1C72-D245-8835-552632A8AB18}" type="presOf" srcId="{3CE90F2D-C36D-F449-868F-2FB7EFB7EF81}" destId="{88DE23DE-1DD8-4D0D-A23E-7D9BFA6AC17B}" srcOrd="1" destOrd="0" presId="urn:microsoft.com/office/officeart/2005/8/layout/process5"/>
    <dgm:cxn modelId="{254D31A0-6504-364F-A7A1-EAD6D8E924B3}" srcId="{AF83C7A4-5874-EA4B-9624-386CC4CD914C}" destId="{BDC89ABB-B3A9-A943-83EE-70763175F72B}" srcOrd="1" destOrd="0" parTransId="{A2C28509-F450-1D4A-90D2-A4B040FF17CF}" sibTransId="{3CE90F2D-C36D-F449-868F-2FB7EFB7EF81}"/>
    <dgm:cxn modelId="{116EB4AF-9008-7F43-ABAC-10FB49E33D77}" srcId="{AF83C7A4-5874-EA4B-9624-386CC4CD914C}" destId="{CBAB665B-B7E9-414C-861C-719377EF5152}" srcOrd="2" destOrd="0" parTransId="{99CBEA17-6A14-364F-89A8-D080B85B6DD2}" sibTransId="{0F84829D-E617-3748-94DF-8C1EC5C358FF}"/>
    <dgm:cxn modelId="{A59110C2-7078-8044-8762-0A5AA4D1F6DA}" srcId="{AF83C7A4-5874-EA4B-9624-386CC4CD914C}" destId="{F3CE930A-6DA6-7149-B602-E4686BFA74B4}" srcOrd="5" destOrd="0" parTransId="{0F32E3F2-C805-944C-AC7F-6BFEEB20D243}" sibTransId="{9EDDDAC8-E122-6843-ACCE-C6705DC4B999}"/>
    <dgm:cxn modelId="{296D20CB-A2C4-A34C-90E7-ACAC183AD882}" type="presOf" srcId="{E7596BF6-5950-1242-A0C3-53E37FF7F708}" destId="{5839990D-20D8-40B7-B5BC-A178142D461A}" srcOrd="1" destOrd="0" presId="urn:microsoft.com/office/officeart/2005/8/layout/process5"/>
    <dgm:cxn modelId="{4C9E7BCB-AD6F-0B45-A5CC-2A55B7A210D2}" type="presOf" srcId="{91F3654C-2B5F-8445-B0EE-5710373BCCD8}" destId="{22A48457-424D-48DF-A35D-BE31952E6679}" srcOrd="0" destOrd="0" presId="urn:microsoft.com/office/officeart/2005/8/layout/process5"/>
    <dgm:cxn modelId="{7B9390CF-DABD-E242-B4F2-2B172A6F2AF4}" type="presOf" srcId="{E5EC3A85-62C7-6F44-8F06-B98AD4CB78EB}" destId="{EAF927AA-A91B-47E8-BA6C-01B980DFA788}" srcOrd="1" destOrd="0" presId="urn:microsoft.com/office/officeart/2005/8/layout/process5"/>
    <dgm:cxn modelId="{4E0F77D5-22ED-E347-821A-EAC56D41A851}" srcId="{AF83C7A4-5874-EA4B-9624-386CC4CD914C}" destId="{60E1B8C8-EACC-5D41-BD6D-8D2901169C99}" srcOrd="4" destOrd="0" parTransId="{7BA9C3D3-ADCC-5543-B452-0462395151BC}" sibTransId="{E7596BF6-5950-1242-A0C3-53E37FF7F708}"/>
    <dgm:cxn modelId="{67678FF0-D525-A14E-8442-280BB54AAF1C}" type="presOf" srcId="{AF83C7A4-5874-EA4B-9624-386CC4CD914C}" destId="{41E291ED-C4C3-4B6C-BA13-473D49D1FA06}" srcOrd="0" destOrd="0" presId="urn:microsoft.com/office/officeart/2005/8/layout/process5"/>
    <dgm:cxn modelId="{498CBAF2-4A7C-9446-9ED9-4D299DF25806}" type="presOf" srcId="{D24A668E-A92B-0840-A144-205ACC6B8CD1}" destId="{A9956409-7229-468D-A15C-CB9ECE211615}" srcOrd="0" destOrd="0" presId="urn:microsoft.com/office/officeart/2005/8/layout/process5"/>
    <dgm:cxn modelId="{CFFCDAAD-26D6-4A47-AF23-E08BD57B99FF}" type="presParOf" srcId="{41E291ED-C4C3-4B6C-BA13-473D49D1FA06}" destId="{27AF5AFF-0C2A-4D03-805B-C5372230BB7F}" srcOrd="0" destOrd="0" presId="urn:microsoft.com/office/officeart/2005/8/layout/process5"/>
    <dgm:cxn modelId="{7577585F-AB59-6946-B869-53D5EEE19AC3}" type="presParOf" srcId="{41E291ED-C4C3-4B6C-BA13-473D49D1FA06}" destId="{5A416B57-20BC-4D5B-8048-1145C3349C09}" srcOrd="1" destOrd="0" presId="urn:microsoft.com/office/officeart/2005/8/layout/process5"/>
    <dgm:cxn modelId="{E6FC74DF-E0B0-6E47-A8FB-980861C4695E}" type="presParOf" srcId="{5A416B57-20BC-4D5B-8048-1145C3349C09}" destId="{EAF927AA-A91B-47E8-BA6C-01B980DFA788}" srcOrd="0" destOrd="0" presId="urn:microsoft.com/office/officeart/2005/8/layout/process5"/>
    <dgm:cxn modelId="{7B98343C-B6F8-1845-A473-3CE277BDC373}" type="presParOf" srcId="{41E291ED-C4C3-4B6C-BA13-473D49D1FA06}" destId="{C7549D7E-154C-4F09-8542-63B7C1B4F187}" srcOrd="2" destOrd="0" presId="urn:microsoft.com/office/officeart/2005/8/layout/process5"/>
    <dgm:cxn modelId="{975CD4FD-829B-E54D-AA12-DAD88BC1232F}" type="presParOf" srcId="{41E291ED-C4C3-4B6C-BA13-473D49D1FA06}" destId="{99732C4B-9C8E-49EA-9EB0-B964B359B35A}" srcOrd="3" destOrd="0" presId="urn:microsoft.com/office/officeart/2005/8/layout/process5"/>
    <dgm:cxn modelId="{C9CCC1A3-007F-A649-B050-B4A68D15883C}" type="presParOf" srcId="{99732C4B-9C8E-49EA-9EB0-B964B359B35A}" destId="{88DE23DE-1DD8-4D0D-A23E-7D9BFA6AC17B}" srcOrd="0" destOrd="0" presId="urn:microsoft.com/office/officeart/2005/8/layout/process5"/>
    <dgm:cxn modelId="{D9635CDC-D10D-9C43-83AF-47BA65F87E6A}" type="presParOf" srcId="{41E291ED-C4C3-4B6C-BA13-473D49D1FA06}" destId="{694E744D-6458-4EAC-90E6-12128841C521}" srcOrd="4" destOrd="0" presId="urn:microsoft.com/office/officeart/2005/8/layout/process5"/>
    <dgm:cxn modelId="{7E58906A-75E4-1E43-8DB7-048588B52FA9}" type="presParOf" srcId="{41E291ED-C4C3-4B6C-BA13-473D49D1FA06}" destId="{FF7D3440-EFAC-4213-AD4B-E8DA71B003CE}" srcOrd="5" destOrd="0" presId="urn:microsoft.com/office/officeart/2005/8/layout/process5"/>
    <dgm:cxn modelId="{5BAB974E-93A1-D04A-8D42-20358C5B17DD}" type="presParOf" srcId="{FF7D3440-EFAC-4213-AD4B-E8DA71B003CE}" destId="{C745406B-7889-44C7-9E24-CED620C4A91C}" srcOrd="0" destOrd="0" presId="urn:microsoft.com/office/officeart/2005/8/layout/process5"/>
    <dgm:cxn modelId="{8B559BF4-CA64-2649-A79D-0D81E3710A35}" type="presParOf" srcId="{41E291ED-C4C3-4B6C-BA13-473D49D1FA06}" destId="{22A48457-424D-48DF-A35D-BE31952E6679}" srcOrd="6" destOrd="0" presId="urn:microsoft.com/office/officeart/2005/8/layout/process5"/>
    <dgm:cxn modelId="{62302ED6-6E3C-1D45-A51F-64547FDFD8B6}" type="presParOf" srcId="{41E291ED-C4C3-4B6C-BA13-473D49D1FA06}" destId="{A9956409-7229-468D-A15C-CB9ECE211615}" srcOrd="7" destOrd="0" presId="urn:microsoft.com/office/officeart/2005/8/layout/process5"/>
    <dgm:cxn modelId="{493674DE-E79B-CB44-9B65-8B34F4E90959}" type="presParOf" srcId="{A9956409-7229-468D-A15C-CB9ECE211615}" destId="{B26316D8-5820-4950-8543-0236619DF17D}" srcOrd="0" destOrd="0" presId="urn:microsoft.com/office/officeart/2005/8/layout/process5"/>
    <dgm:cxn modelId="{44C714E2-E2A3-9945-A0B9-54DD0218621F}" type="presParOf" srcId="{41E291ED-C4C3-4B6C-BA13-473D49D1FA06}" destId="{70DB0DEB-08C2-43C8-B5ED-4856DF4589D8}" srcOrd="8" destOrd="0" presId="urn:microsoft.com/office/officeart/2005/8/layout/process5"/>
    <dgm:cxn modelId="{41A53DDB-4930-124F-A0E9-476F093458C4}" type="presParOf" srcId="{41E291ED-C4C3-4B6C-BA13-473D49D1FA06}" destId="{FCB34E1D-A08C-47D6-832F-78CF0A7D4A0D}" srcOrd="9" destOrd="0" presId="urn:microsoft.com/office/officeart/2005/8/layout/process5"/>
    <dgm:cxn modelId="{58E2769B-CAED-D546-98DD-CEEC87877E87}" type="presParOf" srcId="{FCB34E1D-A08C-47D6-832F-78CF0A7D4A0D}" destId="{5839990D-20D8-40B7-B5BC-A178142D461A}" srcOrd="0" destOrd="0" presId="urn:microsoft.com/office/officeart/2005/8/layout/process5"/>
    <dgm:cxn modelId="{449159DA-FE86-D344-B4C1-ABBA687E12AF}" type="presParOf" srcId="{41E291ED-C4C3-4B6C-BA13-473D49D1FA06}" destId="{83234F80-5167-4814-B5BC-FBD53D0BC2A0}" srcOrd="10" destOrd="0" presId="urn:microsoft.com/office/officeart/2005/8/layout/process5"/>
    <dgm:cxn modelId="{286A2C50-0A19-F74E-ADEF-F752E0196EE9}" type="presParOf" srcId="{41E291ED-C4C3-4B6C-BA13-473D49D1FA06}" destId="{932B4A50-1B0A-4047-9B7F-17AC191484E2}" srcOrd="11" destOrd="0" presId="urn:microsoft.com/office/officeart/2005/8/layout/process5"/>
    <dgm:cxn modelId="{6BF18068-CD94-9643-8BD7-FE4B7B7F3392}" type="presParOf" srcId="{932B4A50-1B0A-4047-9B7F-17AC191484E2}" destId="{292752F6-997D-46E0-9174-52CA12B17B97}" srcOrd="0" destOrd="0" presId="urn:microsoft.com/office/officeart/2005/8/layout/process5"/>
    <dgm:cxn modelId="{CB440A78-6E5E-2041-AB8C-DC64D5B422DE}" type="presParOf" srcId="{41E291ED-C4C3-4B6C-BA13-473D49D1FA06}" destId="{C4C3D057-3D21-4424-A299-750D6842D48B}" srcOrd="12" destOrd="0" presId="urn:microsoft.com/office/officeart/2005/8/layout/process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5C8EEA-CBB2-224E-8874-2115E1175457}">
      <dsp:nvSpPr>
        <dsp:cNvPr id="0" name=""/>
        <dsp:cNvSpPr/>
      </dsp:nvSpPr>
      <dsp:spPr>
        <a:xfrm>
          <a:off x="787" y="0"/>
          <a:ext cx="1679806" cy="782256"/>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Substrate</a:t>
          </a:r>
        </a:p>
      </dsp:txBody>
      <dsp:txXfrm>
        <a:off x="23698" y="22911"/>
        <a:ext cx="1633984" cy="736434"/>
      </dsp:txXfrm>
    </dsp:sp>
    <dsp:sp modelId="{E8EA51FF-16E0-DD44-94C5-152C9D9C8AE0}">
      <dsp:nvSpPr>
        <dsp:cNvPr id="0" name=""/>
        <dsp:cNvSpPr/>
      </dsp:nvSpPr>
      <dsp:spPr>
        <a:xfrm>
          <a:off x="1761008" y="182831"/>
          <a:ext cx="531251" cy="416592"/>
        </a:xfrm>
        <a:prstGeom prst="rightArrow">
          <a:avLst>
            <a:gd name="adj1" fmla="val 60000"/>
            <a:gd name="adj2" fmla="val 50000"/>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1761008" y="266149"/>
        <a:ext cx="406273" cy="249956"/>
      </dsp:txXfrm>
    </dsp:sp>
    <dsp:sp modelId="{A724A9D9-B184-EF45-BD99-D13E770A0F9F}">
      <dsp:nvSpPr>
        <dsp:cNvPr id="0" name=""/>
        <dsp:cNvSpPr/>
      </dsp:nvSpPr>
      <dsp:spPr>
        <a:xfrm>
          <a:off x="2352516" y="0"/>
          <a:ext cx="1679806" cy="782256"/>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Product</a:t>
          </a:r>
        </a:p>
      </dsp:txBody>
      <dsp:txXfrm>
        <a:off x="2375427" y="22911"/>
        <a:ext cx="1633984" cy="7364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AF5AFF-0C2A-4D03-805B-C5372230BB7F}">
      <dsp:nvSpPr>
        <dsp:cNvPr id="0" name=""/>
        <dsp:cNvSpPr/>
      </dsp:nvSpPr>
      <dsp:spPr>
        <a:xfrm>
          <a:off x="3363" y="68295"/>
          <a:ext cx="1470393" cy="88223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latin typeface="Arial" panose="020B0604020202020204" pitchFamily="34" charset="0"/>
              <a:cs typeface="Arial" panose="020B0604020202020204" pitchFamily="34" charset="0"/>
            </a:rPr>
            <a:t>Substrate</a:t>
          </a:r>
        </a:p>
      </dsp:txBody>
      <dsp:txXfrm>
        <a:off x="29203" y="94135"/>
        <a:ext cx="1418713" cy="830556"/>
      </dsp:txXfrm>
    </dsp:sp>
    <dsp:sp modelId="{5A416B57-20BC-4D5B-8048-1145C3349C09}">
      <dsp:nvSpPr>
        <dsp:cNvPr id="0" name=""/>
        <dsp:cNvSpPr/>
      </dsp:nvSpPr>
      <dsp:spPr>
        <a:xfrm rot="3796765">
          <a:off x="927257" y="1076185"/>
          <a:ext cx="376796" cy="364657"/>
        </a:xfrm>
        <a:prstGeom prst="rightArrow">
          <a:avLst>
            <a:gd name="adj1" fmla="val 60000"/>
            <a:gd name="adj2" fmla="val 50000"/>
          </a:avLst>
        </a:prstGeom>
        <a:solidFill>
          <a:schemeClr val="tx1">
            <a:lumMod val="75000"/>
            <a:lumOff val="2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5400000">
        <a:off x="981663" y="1075957"/>
        <a:ext cx="218795" cy="267399"/>
      </dsp:txXfrm>
    </dsp:sp>
    <dsp:sp modelId="{C7549D7E-154C-4F09-8542-63B7C1B4F187}">
      <dsp:nvSpPr>
        <dsp:cNvPr id="0" name=""/>
        <dsp:cNvSpPr/>
      </dsp:nvSpPr>
      <dsp:spPr>
        <a:xfrm>
          <a:off x="767144" y="1585547"/>
          <a:ext cx="1470393" cy="88223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ts val="0"/>
            </a:spcAft>
            <a:buNone/>
          </a:pPr>
          <a:r>
            <a:rPr lang="en-US" sz="1600" b="1" kern="1200" dirty="0">
              <a:latin typeface="Arial" panose="020B0604020202020204" pitchFamily="34" charset="0"/>
              <a:cs typeface="Arial" panose="020B0604020202020204" pitchFamily="34" charset="0"/>
            </a:rPr>
            <a:t>Intermediate A</a:t>
          </a:r>
        </a:p>
      </dsp:txBody>
      <dsp:txXfrm>
        <a:off x="792984" y="1611387"/>
        <a:ext cx="1418713" cy="830556"/>
      </dsp:txXfrm>
    </dsp:sp>
    <dsp:sp modelId="{99732C4B-9C8E-49EA-9EB0-B964B359B35A}">
      <dsp:nvSpPr>
        <dsp:cNvPr id="0" name=""/>
        <dsp:cNvSpPr/>
      </dsp:nvSpPr>
      <dsp:spPr>
        <a:xfrm rot="18520635">
          <a:off x="1886658" y="1093071"/>
          <a:ext cx="434140" cy="364657"/>
        </a:xfrm>
        <a:prstGeom prst="rightArrow">
          <a:avLst>
            <a:gd name="adj1" fmla="val 60000"/>
            <a:gd name="adj2" fmla="val 50000"/>
          </a:avLst>
        </a:prstGeom>
        <a:solidFill>
          <a:schemeClr val="tx1">
            <a:lumMod val="75000"/>
            <a:lumOff val="2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5400000">
        <a:off x="1960148" y="1155730"/>
        <a:ext cx="218795" cy="324743"/>
      </dsp:txXfrm>
    </dsp:sp>
    <dsp:sp modelId="{694E744D-6458-4EAC-90E6-12128841C521}">
      <dsp:nvSpPr>
        <dsp:cNvPr id="0" name=""/>
        <dsp:cNvSpPr/>
      </dsp:nvSpPr>
      <dsp:spPr>
        <a:xfrm>
          <a:off x="1985277" y="63831"/>
          <a:ext cx="1470393" cy="88223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ts val="0"/>
            </a:spcAft>
            <a:buNone/>
          </a:pPr>
          <a:r>
            <a:rPr lang="en-US" sz="1600" b="1" kern="1200" dirty="0">
              <a:latin typeface="Arial" panose="020B0604020202020204" pitchFamily="34" charset="0"/>
              <a:cs typeface="Arial" panose="020B0604020202020204" pitchFamily="34" charset="0"/>
            </a:rPr>
            <a:t>Intermediate B</a:t>
          </a:r>
        </a:p>
      </dsp:txBody>
      <dsp:txXfrm>
        <a:off x="2011117" y="89671"/>
        <a:ext cx="1418713" cy="830556"/>
      </dsp:txXfrm>
    </dsp:sp>
    <dsp:sp modelId="{FF7D3440-EFAC-4213-AD4B-E8DA71B003CE}">
      <dsp:nvSpPr>
        <dsp:cNvPr id="0" name=""/>
        <dsp:cNvSpPr/>
      </dsp:nvSpPr>
      <dsp:spPr>
        <a:xfrm rot="3661593">
          <a:off x="2942747" y="1073886"/>
          <a:ext cx="387411" cy="364657"/>
        </a:xfrm>
        <a:prstGeom prst="rightArrow">
          <a:avLst>
            <a:gd name="adj1" fmla="val 60000"/>
            <a:gd name="adj2" fmla="val 50000"/>
          </a:avLst>
        </a:prstGeom>
        <a:solidFill>
          <a:schemeClr val="tx1">
            <a:lumMod val="75000"/>
            <a:lumOff val="2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5400000">
        <a:off x="3000558" y="1069355"/>
        <a:ext cx="218795" cy="278014"/>
      </dsp:txXfrm>
    </dsp:sp>
    <dsp:sp modelId="{22A48457-424D-48DF-A35D-BE31952E6679}">
      <dsp:nvSpPr>
        <dsp:cNvPr id="0" name=""/>
        <dsp:cNvSpPr/>
      </dsp:nvSpPr>
      <dsp:spPr>
        <a:xfrm>
          <a:off x="2827857" y="1585547"/>
          <a:ext cx="1470393" cy="88223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ts val="0"/>
            </a:spcAft>
            <a:buNone/>
          </a:pPr>
          <a:r>
            <a:rPr lang="en-US" sz="1600" b="1" kern="1200" dirty="0">
              <a:latin typeface="Arial" panose="020B0604020202020204" pitchFamily="34" charset="0"/>
              <a:cs typeface="Arial" panose="020B0604020202020204" pitchFamily="34" charset="0"/>
            </a:rPr>
            <a:t>Intermediate C</a:t>
          </a:r>
        </a:p>
      </dsp:txBody>
      <dsp:txXfrm>
        <a:off x="2853697" y="1611387"/>
        <a:ext cx="1418713" cy="830556"/>
      </dsp:txXfrm>
    </dsp:sp>
    <dsp:sp modelId="{A9956409-7229-468D-A15C-CB9ECE211615}">
      <dsp:nvSpPr>
        <dsp:cNvPr id="0" name=""/>
        <dsp:cNvSpPr/>
      </dsp:nvSpPr>
      <dsp:spPr>
        <a:xfrm rot="18272330">
          <a:off x="3874453" y="1091426"/>
          <a:ext cx="413626" cy="364657"/>
        </a:xfrm>
        <a:prstGeom prst="rightArrow">
          <a:avLst>
            <a:gd name="adj1" fmla="val 60000"/>
            <a:gd name="adj2" fmla="val 50000"/>
          </a:avLst>
        </a:prstGeom>
        <a:solidFill>
          <a:schemeClr val="tx1">
            <a:lumMod val="75000"/>
            <a:lumOff val="2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5400000">
        <a:off x="3940856" y="1166697"/>
        <a:ext cx="218795" cy="304229"/>
      </dsp:txXfrm>
    </dsp:sp>
    <dsp:sp modelId="{70DB0DEB-08C2-43C8-B5ED-4856DF4589D8}">
      <dsp:nvSpPr>
        <dsp:cNvPr id="0" name=""/>
        <dsp:cNvSpPr/>
      </dsp:nvSpPr>
      <dsp:spPr>
        <a:xfrm>
          <a:off x="3877556" y="60440"/>
          <a:ext cx="1470393" cy="88223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ct val="35000"/>
            </a:spcAft>
            <a:buNone/>
          </a:pPr>
          <a:r>
            <a:rPr lang="en-US" sz="1600" b="1" kern="1200" dirty="0">
              <a:latin typeface="Arial" panose="020B0604020202020204" pitchFamily="34" charset="0"/>
              <a:cs typeface="Arial" panose="020B0604020202020204" pitchFamily="34" charset="0"/>
            </a:rPr>
            <a:t>Intermediate D</a:t>
          </a:r>
        </a:p>
      </dsp:txBody>
      <dsp:txXfrm>
        <a:off x="3903396" y="86280"/>
        <a:ext cx="1418713" cy="830556"/>
      </dsp:txXfrm>
    </dsp:sp>
    <dsp:sp modelId="{FCB34E1D-A08C-47D6-832F-78CF0A7D4A0D}">
      <dsp:nvSpPr>
        <dsp:cNvPr id="0" name=""/>
        <dsp:cNvSpPr/>
      </dsp:nvSpPr>
      <dsp:spPr>
        <a:xfrm rot="3634870">
          <a:off x="4841413" y="1077329"/>
          <a:ext cx="397670" cy="364657"/>
        </a:xfrm>
        <a:prstGeom prst="rightArrow">
          <a:avLst>
            <a:gd name="adj1" fmla="val 60000"/>
            <a:gd name="adj2" fmla="val 50000"/>
          </a:avLst>
        </a:prstGeom>
        <a:solidFill>
          <a:schemeClr val="tx1">
            <a:lumMod val="75000"/>
            <a:lumOff val="2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5400000">
        <a:off x="4903983" y="1067876"/>
        <a:ext cx="218795" cy="288273"/>
      </dsp:txXfrm>
    </dsp:sp>
    <dsp:sp modelId="{83234F80-5167-4814-B5BC-FBD53D0BC2A0}">
      <dsp:nvSpPr>
        <dsp:cNvPr id="0" name=""/>
        <dsp:cNvSpPr/>
      </dsp:nvSpPr>
      <dsp:spPr>
        <a:xfrm>
          <a:off x="4743603" y="1596246"/>
          <a:ext cx="1470393" cy="88223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ts val="0"/>
            </a:spcAft>
            <a:buNone/>
          </a:pPr>
          <a:r>
            <a:rPr lang="en-US" sz="1600" b="1" kern="1200" dirty="0">
              <a:latin typeface="Arial" panose="020B0604020202020204" pitchFamily="34" charset="0"/>
              <a:cs typeface="Arial" panose="020B0604020202020204" pitchFamily="34" charset="0"/>
            </a:rPr>
            <a:t>Intermediate E</a:t>
          </a:r>
        </a:p>
      </dsp:txBody>
      <dsp:txXfrm>
        <a:off x="4769443" y="1622086"/>
        <a:ext cx="1418713" cy="830556"/>
      </dsp:txXfrm>
    </dsp:sp>
    <dsp:sp modelId="{932B4A50-1B0A-4047-9B7F-17AC191484E2}">
      <dsp:nvSpPr>
        <dsp:cNvPr id="0" name=""/>
        <dsp:cNvSpPr/>
      </dsp:nvSpPr>
      <dsp:spPr>
        <a:xfrm rot="18377640">
          <a:off x="5820543" y="1099221"/>
          <a:ext cx="426673" cy="364657"/>
        </a:xfrm>
        <a:prstGeom prst="rightArrow">
          <a:avLst>
            <a:gd name="adj1" fmla="val 60000"/>
            <a:gd name="adj2" fmla="val 50000"/>
          </a:avLst>
        </a:prstGeom>
        <a:solidFill>
          <a:schemeClr val="tx1">
            <a:lumMod val="75000"/>
            <a:lumOff val="2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5400000">
        <a:off x="5892104" y="1166998"/>
        <a:ext cx="218795" cy="317276"/>
      </dsp:txXfrm>
    </dsp:sp>
    <dsp:sp modelId="{C4C3D057-3D21-4424-A299-750D6842D48B}">
      <dsp:nvSpPr>
        <dsp:cNvPr id="0" name=""/>
        <dsp:cNvSpPr/>
      </dsp:nvSpPr>
      <dsp:spPr>
        <a:xfrm>
          <a:off x="5868058" y="65151"/>
          <a:ext cx="1470393" cy="88223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latin typeface="Arial" panose="020B0604020202020204" pitchFamily="34" charset="0"/>
              <a:cs typeface="Arial" panose="020B0604020202020204" pitchFamily="34" charset="0"/>
            </a:rPr>
            <a:t>Product</a:t>
          </a:r>
        </a:p>
      </dsp:txBody>
      <dsp:txXfrm>
        <a:off x="5893898" y="90991"/>
        <a:ext cx="1418713" cy="830556"/>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image" Target="../media/image66.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image" Target="../media/image72.png"/><Relationship Id="rId4" Type="http://schemas.openxmlformats.org/officeDocument/2006/relationships/image" Target="../media/image7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FFB299-2540-E440-98E9-CAAD9BD919E2}" type="datetimeFigureOut">
              <a:rPr lang="en-US" smtClean="0"/>
              <a:t>11/27/2018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63D1F3-E474-F946-B4DE-C58D2CF87078}" type="slidenum">
              <a:rPr lang="en-US" smtClean="0"/>
              <a:t>‹#›</a:t>
            </a:fld>
            <a:endParaRPr lang="en-US"/>
          </a:p>
        </p:txBody>
      </p:sp>
    </p:spTree>
    <p:extLst>
      <p:ext uri="{BB962C8B-B14F-4D97-AF65-F5344CB8AC3E}">
        <p14:creationId xmlns:p14="http://schemas.microsoft.com/office/powerpoint/2010/main" val="2119327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CDBC99-33AB-8B45-8A9F-BE7F36C184D4}" type="slidenum">
              <a:rPr lang="en-US" smtClean="0"/>
              <a:t>1</a:t>
            </a:fld>
            <a:endParaRPr lang="en-US"/>
          </a:p>
        </p:txBody>
      </p:sp>
    </p:spTree>
    <p:extLst>
      <p:ext uri="{BB962C8B-B14F-4D97-AF65-F5344CB8AC3E}">
        <p14:creationId xmlns:p14="http://schemas.microsoft.com/office/powerpoint/2010/main" val="2972355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224148D-18D7-1F40-91C9-CB75229FDF59}" type="slidenum">
              <a:rPr lang="en-US" sz="1200"/>
              <a:pPr eaLnBrk="1" hangingPunct="1"/>
              <a:t>12</a:t>
            </a:fld>
            <a:endParaRPr lang="en-US" sz="1200"/>
          </a:p>
        </p:txBody>
      </p:sp>
      <p:sp>
        <p:nvSpPr>
          <p:cNvPr id="84995" name="Rectangle 2"/>
          <p:cNvSpPr>
            <a:spLocks noGrp="1" noRot="1" noChangeAspect="1" noChangeArrowheads="1"/>
          </p:cNvSpPr>
          <p:nvPr>
            <p:ph type="sldImg"/>
          </p:nvPr>
        </p:nvSpPr>
        <p:spPr>
          <a:solidFill>
            <a:srgbClr val="FFFFFF"/>
          </a:solidFill>
          <a:ln/>
        </p:spPr>
      </p:sp>
      <p:sp>
        <p:nvSpPr>
          <p:cNvPr id="84996"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1139168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FF"/>
                </a:solidFill>
                <a:latin typeface="Verdana" charset="0"/>
                <a:ea typeface="ＭＳ Ｐゴシック" charset="-128"/>
              </a:defRPr>
            </a:lvl1pPr>
            <a:lvl2pPr marL="37931725" indent="-37474525">
              <a:defRPr sz="2400">
                <a:solidFill>
                  <a:srgbClr val="FFFFFF"/>
                </a:solidFill>
                <a:latin typeface="Verdana" charset="0"/>
                <a:ea typeface="ＭＳ Ｐゴシック" charset="-128"/>
              </a:defRPr>
            </a:lvl2pPr>
            <a:lvl3pPr>
              <a:defRPr sz="2400">
                <a:solidFill>
                  <a:srgbClr val="FFFFFF"/>
                </a:solidFill>
                <a:latin typeface="Verdana" charset="0"/>
                <a:ea typeface="ＭＳ Ｐゴシック" charset="-128"/>
              </a:defRPr>
            </a:lvl3pPr>
            <a:lvl4pPr>
              <a:defRPr sz="2400">
                <a:solidFill>
                  <a:srgbClr val="FFFFFF"/>
                </a:solidFill>
                <a:latin typeface="Verdana" charset="0"/>
                <a:ea typeface="ＭＳ Ｐゴシック" charset="-128"/>
              </a:defRPr>
            </a:lvl4pPr>
            <a:lvl5pPr>
              <a:defRPr sz="2400">
                <a:solidFill>
                  <a:srgbClr val="FFFFFF"/>
                </a:solidFill>
                <a:latin typeface="Verdana" charset="0"/>
                <a:ea typeface="ＭＳ Ｐゴシック" charset="-128"/>
              </a:defRPr>
            </a:lvl5pPr>
            <a:lvl6pPr marL="457200" eaLnBrk="0" fontAlgn="base" hangingPunct="0">
              <a:spcBef>
                <a:spcPct val="0"/>
              </a:spcBef>
              <a:spcAft>
                <a:spcPct val="0"/>
              </a:spcAft>
              <a:defRPr sz="2400">
                <a:solidFill>
                  <a:srgbClr val="FFFFFF"/>
                </a:solidFill>
                <a:latin typeface="Verdana" charset="0"/>
                <a:ea typeface="ＭＳ Ｐゴシック" charset="-128"/>
              </a:defRPr>
            </a:lvl6pPr>
            <a:lvl7pPr marL="914400" eaLnBrk="0" fontAlgn="base" hangingPunct="0">
              <a:spcBef>
                <a:spcPct val="0"/>
              </a:spcBef>
              <a:spcAft>
                <a:spcPct val="0"/>
              </a:spcAft>
              <a:defRPr sz="2400">
                <a:solidFill>
                  <a:srgbClr val="FFFFFF"/>
                </a:solidFill>
                <a:latin typeface="Verdana" charset="0"/>
                <a:ea typeface="ＭＳ Ｐゴシック" charset="-128"/>
              </a:defRPr>
            </a:lvl7pPr>
            <a:lvl8pPr marL="1371600" eaLnBrk="0" fontAlgn="base" hangingPunct="0">
              <a:spcBef>
                <a:spcPct val="0"/>
              </a:spcBef>
              <a:spcAft>
                <a:spcPct val="0"/>
              </a:spcAft>
              <a:defRPr sz="2400">
                <a:solidFill>
                  <a:srgbClr val="FFFFFF"/>
                </a:solidFill>
                <a:latin typeface="Verdana" charset="0"/>
                <a:ea typeface="ＭＳ Ｐゴシック" charset="-128"/>
              </a:defRPr>
            </a:lvl8pPr>
            <a:lvl9pPr marL="1828800" eaLnBrk="0" fontAlgn="base" hangingPunct="0">
              <a:spcBef>
                <a:spcPct val="0"/>
              </a:spcBef>
              <a:spcAft>
                <a:spcPct val="0"/>
              </a:spcAft>
              <a:defRPr sz="2400">
                <a:solidFill>
                  <a:srgbClr val="FFFFFF"/>
                </a:solidFill>
                <a:latin typeface="Verdana" charset="0"/>
                <a:ea typeface="ＭＳ Ｐゴシック" charset="-128"/>
              </a:defRPr>
            </a:lvl9pPr>
          </a:lstStyle>
          <a:p>
            <a:fld id="{9E3B0489-7EBC-7E44-A406-B072BB271AF4}" type="slidenum">
              <a:rPr lang="en-US" altLang="x-none" sz="1200">
                <a:solidFill>
                  <a:schemeClr val="tx1"/>
                </a:solidFill>
                <a:latin typeface="Calibri Regular" charset="0"/>
              </a:rPr>
              <a:pPr/>
              <a:t>13</a:t>
            </a:fld>
            <a:endParaRPr lang="en-US" altLang="x-none" sz="1200" dirty="0">
              <a:solidFill>
                <a:schemeClr val="tx1"/>
              </a:solidFill>
              <a:latin typeface="Calibri Regular" charset="0"/>
            </a:endParaRPr>
          </a:p>
        </p:txBody>
      </p:sp>
      <p:sp>
        <p:nvSpPr>
          <p:cNvPr id="112643" name="Rectangle 2"/>
          <p:cNvSpPr>
            <a:spLocks noGrp="1" noRot="1" noChangeAspect="1" noChangeArrowheads="1" noTextEdit="1"/>
          </p:cNvSpPr>
          <p:nvPr>
            <p:ph type="sldImg"/>
          </p:nvPr>
        </p:nvSpPr>
        <p:spPr>
          <a:ln/>
        </p:spPr>
      </p:sp>
      <p:sp>
        <p:nvSpPr>
          <p:cNvPr id="350211"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130084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227FFC-5B0B-894B-AA07-D59DAC4EE795}" type="slidenum">
              <a:rPr lang="en-US" smtClean="0"/>
              <a:t>15</a:t>
            </a:fld>
            <a:endParaRPr lang="en-US"/>
          </a:p>
        </p:txBody>
      </p:sp>
    </p:spTree>
    <p:extLst>
      <p:ext uri="{BB962C8B-B14F-4D97-AF65-F5344CB8AC3E}">
        <p14:creationId xmlns:p14="http://schemas.microsoft.com/office/powerpoint/2010/main" val="1600829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1026"/>
          <p:cNvSpPr>
            <a:spLocks noGrp="1" noRot="1" noChangeAspect="1" noChangeArrowheads="1" noTextEdit="1"/>
          </p:cNvSpPr>
          <p:nvPr>
            <p:ph type="sldImg"/>
          </p:nvPr>
        </p:nvSpPr>
        <p:spPr>
          <a:solidFill>
            <a:srgbClr val="FFFFFF"/>
          </a:solidFill>
          <a:ln/>
        </p:spPr>
      </p:sp>
      <p:sp>
        <p:nvSpPr>
          <p:cNvPr id="76802" name="Rectangle 1027"/>
          <p:cNvSpPr>
            <a:spLocks noGrp="1" noChangeArrowheads="1"/>
          </p:cNvSpPr>
          <p:nvPr>
            <p:ph type="body" idx="1"/>
          </p:nvPr>
        </p:nvSpPr>
        <p:spPr>
          <a:solidFill>
            <a:srgbClr val="FFFFFF"/>
          </a:solidFill>
          <a:ln>
            <a:solidFill>
              <a:srgbClr val="000000"/>
            </a:solidFill>
          </a:ln>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1492945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FF"/>
                </a:solidFill>
                <a:latin typeface="Verdana" charset="0"/>
                <a:ea typeface="ＭＳ Ｐゴシック" charset="-128"/>
              </a:defRPr>
            </a:lvl1pPr>
            <a:lvl2pPr marL="37931725" indent="-37474525">
              <a:defRPr sz="2400">
                <a:solidFill>
                  <a:srgbClr val="FFFFFF"/>
                </a:solidFill>
                <a:latin typeface="Verdana" charset="0"/>
                <a:ea typeface="ＭＳ Ｐゴシック" charset="-128"/>
              </a:defRPr>
            </a:lvl2pPr>
            <a:lvl3pPr>
              <a:defRPr sz="2400">
                <a:solidFill>
                  <a:srgbClr val="FFFFFF"/>
                </a:solidFill>
                <a:latin typeface="Verdana" charset="0"/>
                <a:ea typeface="ＭＳ Ｐゴシック" charset="-128"/>
              </a:defRPr>
            </a:lvl3pPr>
            <a:lvl4pPr>
              <a:defRPr sz="2400">
                <a:solidFill>
                  <a:srgbClr val="FFFFFF"/>
                </a:solidFill>
                <a:latin typeface="Verdana" charset="0"/>
                <a:ea typeface="ＭＳ Ｐゴシック" charset="-128"/>
              </a:defRPr>
            </a:lvl4pPr>
            <a:lvl5pPr>
              <a:defRPr sz="2400">
                <a:solidFill>
                  <a:srgbClr val="FFFFFF"/>
                </a:solidFill>
                <a:latin typeface="Verdana" charset="0"/>
                <a:ea typeface="ＭＳ Ｐゴシック" charset="-128"/>
              </a:defRPr>
            </a:lvl5pPr>
            <a:lvl6pPr marL="457200" eaLnBrk="0" fontAlgn="base" hangingPunct="0">
              <a:spcBef>
                <a:spcPct val="0"/>
              </a:spcBef>
              <a:spcAft>
                <a:spcPct val="0"/>
              </a:spcAft>
              <a:defRPr sz="2400">
                <a:solidFill>
                  <a:srgbClr val="FFFFFF"/>
                </a:solidFill>
                <a:latin typeface="Verdana" charset="0"/>
                <a:ea typeface="ＭＳ Ｐゴシック" charset="-128"/>
              </a:defRPr>
            </a:lvl6pPr>
            <a:lvl7pPr marL="914400" eaLnBrk="0" fontAlgn="base" hangingPunct="0">
              <a:spcBef>
                <a:spcPct val="0"/>
              </a:spcBef>
              <a:spcAft>
                <a:spcPct val="0"/>
              </a:spcAft>
              <a:defRPr sz="2400">
                <a:solidFill>
                  <a:srgbClr val="FFFFFF"/>
                </a:solidFill>
                <a:latin typeface="Verdana" charset="0"/>
                <a:ea typeface="ＭＳ Ｐゴシック" charset="-128"/>
              </a:defRPr>
            </a:lvl7pPr>
            <a:lvl8pPr marL="1371600" eaLnBrk="0" fontAlgn="base" hangingPunct="0">
              <a:spcBef>
                <a:spcPct val="0"/>
              </a:spcBef>
              <a:spcAft>
                <a:spcPct val="0"/>
              </a:spcAft>
              <a:defRPr sz="2400">
                <a:solidFill>
                  <a:srgbClr val="FFFFFF"/>
                </a:solidFill>
                <a:latin typeface="Verdana" charset="0"/>
                <a:ea typeface="ＭＳ Ｐゴシック" charset="-128"/>
              </a:defRPr>
            </a:lvl8pPr>
            <a:lvl9pPr marL="1828800" eaLnBrk="0" fontAlgn="base" hangingPunct="0">
              <a:spcBef>
                <a:spcPct val="0"/>
              </a:spcBef>
              <a:spcAft>
                <a:spcPct val="0"/>
              </a:spcAft>
              <a:defRPr sz="2400">
                <a:solidFill>
                  <a:srgbClr val="FFFFFF"/>
                </a:solidFill>
                <a:latin typeface="Verdana" charset="0"/>
                <a:ea typeface="ＭＳ Ｐゴシック" charset="-128"/>
              </a:defRPr>
            </a:lvl9pPr>
          </a:lstStyle>
          <a:p>
            <a:fld id="{F41FCACF-343B-5042-B56B-CF3879FA2FF9}" type="slidenum">
              <a:rPr lang="en-US" altLang="x-none" sz="1200">
                <a:solidFill>
                  <a:schemeClr val="tx1"/>
                </a:solidFill>
                <a:latin typeface="Calibri Regular" charset="0"/>
              </a:rPr>
              <a:pPr/>
              <a:t>17</a:t>
            </a:fld>
            <a:endParaRPr lang="en-US" altLang="x-none" sz="1200" dirty="0">
              <a:solidFill>
                <a:schemeClr val="tx1"/>
              </a:solidFill>
              <a:latin typeface="Calibri Regular" charset="0"/>
            </a:endParaRPr>
          </a:p>
        </p:txBody>
      </p:sp>
      <p:sp>
        <p:nvSpPr>
          <p:cNvPr id="120835" name="Rectangle 2"/>
          <p:cNvSpPr>
            <a:spLocks noGrp="1" noRot="1" noChangeAspect="1" noChangeArrowheads="1" noTextEdit="1"/>
          </p:cNvSpPr>
          <p:nvPr>
            <p:ph type="sldImg"/>
          </p:nvPr>
        </p:nvSpPr>
        <p:spPr>
          <a:ln/>
        </p:spPr>
      </p:sp>
      <p:sp>
        <p:nvSpPr>
          <p:cNvPr id="518147"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401310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FF"/>
                </a:solidFill>
                <a:latin typeface="Verdana" charset="0"/>
                <a:ea typeface="ＭＳ Ｐゴシック" charset="-128"/>
              </a:defRPr>
            </a:lvl1pPr>
            <a:lvl2pPr marL="37931725" indent="-37474525">
              <a:defRPr sz="2400">
                <a:solidFill>
                  <a:srgbClr val="FFFFFF"/>
                </a:solidFill>
                <a:latin typeface="Verdana" charset="0"/>
                <a:ea typeface="ＭＳ Ｐゴシック" charset="-128"/>
              </a:defRPr>
            </a:lvl2pPr>
            <a:lvl3pPr>
              <a:defRPr sz="2400">
                <a:solidFill>
                  <a:srgbClr val="FFFFFF"/>
                </a:solidFill>
                <a:latin typeface="Verdana" charset="0"/>
                <a:ea typeface="ＭＳ Ｐゴシック" charset="-128"/>
              </a:defRPr>
            </a:lvl3pPr>
            <a:lvl4pPr>
              <a:defRPr sz="2400">
                <a:solidFill>
                  <a:srgbClr val="FFFFFF"/>
                </a:solidFill>
                <a:latin typeface="Verdana" charset="0"/>
                <a:ea typeface="ＭＳ Ｐゴシック" charset="-128"/>
              </a:defRPr>
            </a:lvl4pPr>
            <a:lvl5pPr>
              <a:defRPr sz="2400">
                <a:solidFill>
                  <a:srgbClr val="FFFFFF"/>
                </a:solidFill>
                <a:latin typeface="Verdana" charset="0"/>
                <a:ea typeface="ＭＳ Ｐゴシック" charset="-128"/>
              </a:defRPr>
            </a:lvl5pPr>
            <a:lvl6pPr marL="457200" eaLnBrk="0" fontAlgn="base" hangingPunct="0">
              <a:spcBef>
                <a:spcPct val="0"/>
              </a:spcBef>
              <a:spcAft>
                <a:spcPct val="0"/>
              </a:spcAft>
              <a:defRPr sz="2400">
                <a:solidFill>
                  <a:srgbClr val="FFFFFF"/>
                </a:solidFill>
                <a:latin typeface="Verdana" charset="0"/>
                <a:ea typeface="ＭＳ Ｐゴシック" charset="-128"/>
              </a:defRPr>
            </a:lvl6pPr>
            <a:lvl7pPr marL="914400" eaLnBrk="0" fontAlgn="base" hangingPunct="0">
              <a:spcBef>
                <a:spcPct val="0"/>
              </a:spcBef>
              <a:spcAft>
                <a:spcPct val="0"/>
              </a:spcAft>
              <a:defRPr sz="2400">
                <a:solidFill>
                  <a:srgbClr val="FFFFFF"/>
                </a:solidFill>
                <a:latin typeface="Verdana" charset="0"/>
                <a:ea typeface="ＭＳ Ｐゴシック" charset="-128"/>
              </a:defRPr>
            </a:lvl7pPr>
            <a:lvl8pPr marL="1371600" eaLnBrk="0" fontAlgn="base" hangingPunct="0">
              <a:spcBef>
                <a:spcPct val="0"/>
              </a:spcBef>
              <a:spcAft>
                <a:spcPct val="0"/>
              </a:spcAft>
              <a:defRPr sz="2400">
                <a:solidFill>
                  <a:srgbClr val="FFFFFF"/>
                </a:solidFill>
                <a:latin typeface="Verdana" charset="0"/>
                <a:ea typeface="ＭＳ Ｐゴシック" charset="-128"/>
              </a:defRPr>
            </a:lvl8pPr>
            <a:lvl9pPr marL="1828800" eaLnBrk="0" fontAlgn="base" hangingPunct="0">
              <a:spcBef>
                <a:spcPct val="0"/>
              </a:spcBef>
              <a:spcAft>
                <a:spcPct val="0"/>
              </a:spcAft>
              <a:defRPr sz="2400">
                <a:solidFill>
                  <a:srgbClr val="FFFFFF"/>
                </a:solidFill>
                <a:latin typeface="Verdana" charset="0"/>
                <a:ea typeface="ＭＳ Ｐゴシック" charset="-128"/>
              </a:defRPr>
            </a:lvl9pPr>
          </a:lstStyle>
          <a:p>
            <a:fld id="{0D57B756-C55E-B540-B14F-FC8945BB650D}" type="slidenum">
              <a:rPr lang="en-US" altLang="x-none" sz="1200">
                <a:solidFill>
                  <a:schemeClr val="tx1"/>
                </a:solidFill>
                <a:latin typeface="Calibri Regular" charset="0"/>
              </a:rPr>
              <a:pPr/>
              <a:t>18</a:t>
            </a:fld>
            <a:endParaRPr lang="en-US" altLang="x-none" sz="1200" dirty="0">
              <a:solidFill>
                <a:schemeClr val="tx1"/>
              </a:solidFill>
              <a:latin typeface="Calibri Regular" charset="0"/>
            </a:endParaRPr>
          </a:p>
        </p:txBody>
      </p:sp>
      <p:sp>
        <p:nvSpPr>
          <p:cNvPr id="116739" name="Rectangle 2"/>
          <p:cNvSpPr>
            <a:spLocks noGrp="1" noRot="1" noChangeAspect="1" noChangeArrowheads="1" noTextEdit="1"/>
          </p:cNvSpPr>
          <p:nvPr>
            <p:ph type="sldImg"/>
          </p:nvPr>
        </p:nvSpPr>
        <p:spPr>
          <a:ln/>
        </p:spPr>
      </p:sp>
      <p:sp>
        <p:nvSpPr>
          <p:cNvPr id="516099"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617919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FF"/>
                </a:solidFill>
                <a:latin typeface="Verdana" charset="0"/>
                <a:ea typeface="ＭＳ Ｐゴシック" charset="-128"/>
              </a:defRPr>
            </a:lvl1pPr>
            <a:lvl2pPr marL="37931725" indent="-37474525">
              <a:defRPr sz="2400">
                <a:solidFill>
                  <a:srgbClr val="FFFFFF"/>
                </a:solidFill>
                <a:latin typeface="Verdana" charset="0"/>
                <a:ea typeface="ＭＳ Ｐゴシック" charset="-128"/>
              </a:defRPr>
            </a:lvl2pPr>
            <a:lvl3pPr>
              <a:defRPr sz="2400">
                <a:solidFill>
                  <a:srgbClr val="FFFFFF"/>
                </a:solidFill>
                <a:latin typeface="Verdana" charset="0"/>
                <a:ea typeface="ＭＳ Ｐゴシック" charset="-128"/>
              </a:defRPr>
            </a:lvl3pPr>
            <a:lvl4pPr>
              <a:defRPr sz="2400">
                <a:solidFill>
                  <a:srgbClr val="FFFFFF"/>
                </a:solidFill>
                <a:latin typeface="Verdana" charset="0"/>
                <a:ea typeface="ＭＳ Ｐゴシック" charset="-128"/>
              </a:defRPr>
            </a:lvl4pPr>
            <a:lvl5pPr>
              <a:defRPr sz="2400">
                <a:solidFill>
                  <a:srgbClr val="FFFFFF"/>
                </a:solidFill>
                <a:latin typeface="Verdana" charset="0"/>
                <a:ea typeface="ＭＳ Ｐゴシック" charset="-128"/>
              </a:defRPr>
            </a:lvl5pPr>
            <a:lvl6pPr marL="457200" eaLnBrk="0" fontAlgn="base" hangingPunct="0">
              <a:spcBef>
                <a:spcPct val="0"/>
              </a:spcBef>
              <a:spcAft>
                <a:spcPct val="0"/>
              </a:spcAft>
              <a:defRPr sz="2400">
                <a:solidFill>
                  <a:srgbClr val="FFFFFF"/>
                </a:solidFill>
                <a:latin typeface="Verdana" charset="0"/>
                <a:ea typeface="ＭＳ Ｐゴシック" charset="-128"/>
              </a:defRPr>
            </a:lvl6pPr>
            <a:lvl7pPr marL="914400" eaLnBrk="0" fontAlgn="base" hangingPunct="0">
              <a:spcBef>
                <a:spcPct val="0"/>
              </a:spcBef>
              <a:spcAft>
                <a:spcPct val="0"/>
              </a:spcAft>
              <a:defRPr sz="2400">
                <a:solidFill>
                  <a:srgbClr val="FFFFFF"/>
                </a:solidFill>
                <a:latin typeface="Verdana" charset="0"/>
                <a:ea typeface="ＭＳ Ｐゴシック" charset="-128"/>
              </a:defRPr>
            </a:lvl7pPr>
            <a:lvl8pPr marL="1371600" eaLnBrk="0" fontAlgn="base" hangingPunct="0">
              <a:spcBef>
                <a:spcPct val="0"/>
              </a:spcBef>
              <a:spcAft>
                <a:spcPct val="0"/>
              </a:spcAft>
              <a:defRPr sz="2400">
                <a:solidFill>
                  <a:srgbClr val="FFFFFF"/>
                </a:solidFill>
                <a:latin typeface="Verdana" charset="0"/>
                <a:ea typeface="ＭＳ Ｐゴシック" charset="-128"/>
              </a:defRPr>
            </a:lvl8pPr>
            <a:lvl9pPr marL="1828800" eaLnBrk="0" fontAlgn="base" hangingPunct="0">
              <a:spcBef>
                <a:spcPct val="0"/>
              </a:spcBef>
              <a:spcAft>
                <a:spcPct val="0"/>
              </a:spcAft>
              <a:defRPr sz="2400">
                <a:solidFill>
                  <a:srgbClr val="FFFFFF"/>
                </a:solidFill>
                <a:latin typeface="Verdana" charset="0"/>
                <a:ea typeface="ＭＳ Ｐゴシック" charset="-128"/>
              </a:defRPr>
            </a:lvl9pPr>
          </a:lstStyle>
          <a:p>
            <a:fld id="{F41FCACF-343B-5042-B56B-CF3879FA2FF9}" type="slidenum">
              <a:rPr lang="en-US" altLang="x-none" sz="1200">
                <a:solidFill>
                  <a:schemeClr val="tx1"/>
                </a:solidFill>
                <a:latin typeface="Calibri Regular" charset="0"/>
              </a:rPr>
              <a:pPr/>
              <a:t>19</a:t>
            </a:fld>
            <a:endParaRPr lang="en-US" altLang="x-none" sz="1200" dirty="0">
              <a:solidFill>
                <a:schemeClr val="tx1"/>
              </a:solidFill>
              <a:latin typeface="Calibri Regular" charset="0"/>
            </a:endParaRPr>
          </a:p>
        </p:txBody>
      </p:sp>
      <p:sp>
        <p:nvSpPr>
          <p:cNvPr id="120835" name="Rectangle 2"/>
          <p:cNvSpPr>
            <a:spLocks noGrp="1" noRot="1" noChangeAspect="1" noChangeArrowheads="1" noTextEdit="1"/>
          </p:cNvSpPr>
          <p:nvPr>
            <p:ph type="sldImg"/>
          </p:nvPr>
        </p:nvSpPr>
        <p:spPr>
          <a:ln/>
        </p:spPr>
      </p:sp>
      <p:sp>
        <p:nvSpPr>
          <p:cNvPr id="518147"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26369217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Green chemistry is defined by 12 Principles, which address various topics. Most principles have tools or metrics associated to help the researcher and guide them through green chemistry improvements.</a:t>
            </a:r>
          </a:p>
          <a:p>
            <a:endParaRPr lang="en-US" dirty="0"/>
          </a:p>
        </p:txBody>
      </p:sp>
      <p:sp>
        <p:nvSpPr>
          <p:cNvPr id="4" name="Slide Number Placeholder 3"/>
          <p:cNvSpPr>
            <a:spLocks noGrp="1"/>
          </p:cNvSpPr>
          <p:nvPr>
            <p:ph type="sldNum" sz="quarter" idx="10"/>
          </p:nvPr>
        </p:nvSpPr>
        <p:spPr/>
        <p:txBody>
          <a:bodyPr/>
          <a:lstStyle/>
          <a:p>
            <a:fld id="{8263D1F3-E474-F946-B4DE-C58D2CF87078}" type="slidenum">
              <a:rPr lang="en-US" smtClean="0"/>
              <a:t>22</a:t>
            </a:fld>
            <a:endParaRPr lang="en-US"/>
          </a:p>
        </p:txBody>
      </p:sp>
    </p:spTree>
    <p:extLst>
      <p:ext uri="{BB962C8B-B14F-4D97-AF65-F5344CB8AC3E}">
        <p14:creationId xmlns:p14="http://schemas.microsoft.com/office/powerpoint/2010/main" val="12399275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Rot="1" noChangeAspect="1" noChangeArrowheads="1" noTextEdit="1"/>
          </p:cNvSpPr>
          <p:nvPr>
            <p:ph type="sldImg"/>
          </p:nvPr>
        </p:nvSpPr>
        <p:spPr>
          <a:ln/>
        </p:spPr>
      </p:sp>
      <p:sp>
        <p:nvSpPr>
          <p:cNvPr id="10752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x-none" altLang="x-none" dirty="0">
              <a:latin typeface="Times New Roman" charset="0"/>
              <a:ea typeface="ＭＳ Ｐゴシック" charset="-128"/>
            </a:endParaRPr>
          </a:p>
        </p:txBody>
      </p:sp>
    </p:spTree>
    <p:extLst>
      <p:ext uri="{BB962C8B-B14F-4D97-AF65-F5344CB8AC3E}">
        <p14:creationId xmlns:p14="http://schemas.microsoft.com/office/powerpoint/2010/main" val="18447919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026"/>
          <p:cNvSpPr>
            <a:spLocks noGrp="1" noRot="1" noChangeAspect="1" noChangeArrowheads="1" noTextEdit="1"/>
          </p:cNvSpPr>
          <p:nvPr>
            <p:ph type="sldImg"/>
          </p:nvPr>
        </p:nvSpPr>
        <p:spPr>
          <a:ln/>
        </p:spPr>
      </p:sp>
      <p:sp>
        <p:nvSpPr>
          <p:cNvPr id="136194"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2267123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Rot="1" noChangeAspect="1" noChangeArrowheads="1" noTextEdit="1"/>
          </p:cNvSpPr>
          <p:nvPr>
            <p:ph type="sldImg"/>
          </p:nvPr>
        </p:nvSpPr>
        <p:spPr>
          <a:xfrm>
            <a:off x="381000" y="685800"/>
            <a:ext cx="6096000" cy="3429000"/>
          </a:xfrm>
          <a:ln/>
        </p:spPr>
      </p:sp>
      <p:sp>
        <p:nvSpPr>
          <p:cNvPr id="14340"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Definition of the green chemistry: </a:t>
            </a:r>
            <a:r>
              <a:rPr lang="en-US" altLang="en-US" sz="1200" dirty="0"/>
              <a:t>Green chemistry is the </a:t>
            </a:r>
            <a:r>
              <a:rPr lang="en-US" altLang="en-US" sz="1200" b="1" dirty="0"/>
              <a:t>design</a:t>
            </a:r>
            <a:r>
              <a:rPr lang="en-US" altLang="en-US" sz="1200" dirty="0"/>
              <a:t> of chemical products and processes that reduce or eliminate the use and generation of hazardous substances.</a:t>
            </a:r>
          </a:p>
          <a:p>
            <a:pPr eaLnBrk="1" hangingPunct="1"/>
            <a:r>
              <a:rPr lang="en-US" altLang="en-US" dirty="0"/>
              <a:t>. The field</a:t>
            </a:r>
            <a:r>
              <a:rPr lang="en-US" altLang="en-US" baseline="0" dirty="0"/>
              <a:t> was developed 25 years ago by </a:t>
            </a:r>
            <a:r>
              <a:rPr lang="en-US" altLang="en-US" baseline="0" dirty="0" err="1"/>
              <a:t>Anastas</a:t>
            </a:r>
            <a:r>
              <a:rPr lang="en-US" altLang="en-US" baseline="0" dirty="0"/>
              <a:t> and Warner, and presented in their seminal work “Green Chemistry: Theory and Practice”.</a:t>
            </a:r>
            <a:endParaRPr lang="en-US" altLang="en-US" dirty="0"/>
          </a:p>
        </p:txBody>
      </p:sp>
    </p:spTree>
    <p:extLst>
      <p:ext uri="{BB962C8B-B14F-4D97-AF65-F5344CB8AC3E}">
        <p14:creationId xmlns:p14="http://schemas.microsoft.com/office/powerpoint/2010/main" val="13690358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1026"/>
          <p:cNvSpPr>
            <a:spLocks noGrp="1" noRot="1" noChangeAspect="1" noChangeArrowheads="1" noTextEdit="1"/>
          </p:cNvSpPr>
          <p:nvPr>
            <p:ph type="sldImg"/>
          </p:nvPr>
        </p:nvSpPr>
        <p:spPr>
          <a:ln/>
        </p:spPr>
      </p:sp>
      <p:sp>
        <p:nvSpPr>
          <p:cNvPr id="138242"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25318657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DBC99-33AB-8B45-8A9F-BE7F36C184D4}" type="slidenum">
              <a:rPr lang="en-US" smtClean="0"/>
              <a:t>33</a:t>
            </a:fld>
            <a:endParaRPr lang="en-US"/>
          </a:p>
        </p:txBody>
      </p:sp>
    </p:spTree>
    <p:extLst>
      <p:ext uri="{BB962C8B-B14F-4D97-AF65-F5344CB8AC3E}">
        <p14:creationId xmlns:p14="http://schemas.microsoft.com/office/powerpoint/2010/main" val="4115611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1026"/>
          <p:cNvSpPr>
            <a:spLocks noGrp="1" noRot="1" noChangeAspect="1" noChangeArrowheads="1" noTextEdit="1"/>
          </p:cNvSpPr>
          <p:nvPr>
            <p:ph type="sldImg"/>
          </p:nvPr>
        </p:nvSpPr>
        <p:spPr>
          <a:ln/>
        </p:spPr>
      </p:sp>
      <p:sp>
        <p:nvSpPr>
          <p:cNvPr id="84994"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3025138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p:cNvSpPr>
          <p:nvPr>
            <p:ph type="sldImg"/>
          </p:nvPr>
        </p:nvSpPr>
        <p:spPr>
          <a:xfrm>
            <a:off x="381000" y="685800"/>
            <a:ext cx="6096000" cy="3429000"/>
          </a:xfrm>
          <a:solidFill>
            <a:srgbClr val="FFFFFF"/>
          </a:solidFill>
          <a:ln/>
        </p:spPr>
      </p:sp>
      <p:sp>
        <p:nvSpPr>
          <p:cNvPr id="122883" name="Rectangle 3"/>
          <p:cNvSpPr>
            <a:spLocks noGrp="1" noChangeArrowheads="1"/>
          </p:cNvSpPr>
          <p:nvPr>
            <p:ph type="body" idx="1"/>
          </p:nvPr>
        </p:nvSpPr>
        <p:spPr>
          <a:xfrm>
            <a:off x="685800" y="4344108"/>
            <a:ext cx="5486400" cy="4114643"/>
          </a:xfrm>
          <a:solidFill>
            <a:srgbClr val="FFFFFF"/>
          </a:solidFill>
          <a:ln>
            <a:solidFill>
              <a:srgbClr val="000000"/>
            </a:solidFill>
          </a:ln>
          <a:extLst>
            <a:ext uri="{FAA26D3D-D897-4be2-8F04-BA451C77F1D7}">
              <ma14:placeholderFlag xmlns:ma14="http://schemas.microsoft.com/office/mac/drawingml/2011/main" xmlns="" val="1"/>
            </a:ext>
          </a:extLst>
        </p:spPr>
        <p:txBody>
          <a:bodyPr lIns="90452" tIns="45226" rIns="90452" bIns="45226"/>
          <a:lstStyle/>
          <a:p>
            <a:endParaRPr lang="en-US">
              <a:latin typeface="Times New Roman" charset="0"/>
            </a:endParaRPr>
          </a:p>
        </p:txBody>
      </p:sp>
    </p:spTree>
    <p:extLst>
      <p:ext uri="{BB962C8B-B14F-4D97-AF65-F5344CB8AC3E}">
        <p14:creationId xmlns:p14="http://schemas.microsoft.com/office/powerpoint/2010/main" val="37463109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263D1F3-E474-F946-B4DE-C58D2CF87078}" type="slidenum">
              <a:rPr lang="en-US" smtClean="0"/>
              <a:t>37</a:t>
            </a:fld>
            <a:endParaRPr lang="en-US"/>
          </a:p>
        </p:txBody>
      </p:sp>
    </p:spTree>
    <p:extLst>
      <p:ext uri="{BB962C8B-B14F-4D97-AF65-F5344CB8AC3E}">
        <p14:creationId xmlns:p14="http://schemas.microsoft.com/office/powerpoint/2010/main" val="9623261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7C5372-97A7-A34E-AB25-51A8B370B34C}" type="slidenum">
              <a:rPr lang="en-US" smtClean="0"/>
              <a:t>45</a:t>
            </a:fld>
            <a:endParaRPr lang="en-US"/>
          </a:p>
        </p:txBody>
      </p:sp>
    </p:spTree>
    <p:extLst>
      <p:ext uri="{BB962C8B-B14F-4D97-AF65-F5344CB8AC3E}">
        <p14:creationId xmlns:p14="http://schemas.microsoft.com/office/powerpoint/2010/main" val="9759381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Whenever possible, limit number of steps and unnecessary transformations. Avoid the use of protecting groups as it requires extra reagents and generates more waste.</a:t>
            </a:r>
          </a:p>
        </p:txBody>
      </p:sp>
      <p:sp>
        <p:nvSpPr>
          <p:cNvPr id="4" name="Slide Number Placeholder 3"/>
          <p:cNvSpPr>
            <a:spLocks noGrp="1"/>
          </p:cNvSpPr>
          <p:nvPr>
            <p:ph type="sldNum" sz="quarter" idx="10"/>
          </p:nvPr>
        </p:nvSpPr>
        <p:spPr/>
        <p:txBody>
          <a:bodyPr/>
          <a:lstStyle/>
          <a:p>
            <a:fld id="{CD7C5372-97A7-A34E-AB25-51A8B370B34C}" type="slidenum">
              <a:rPr lang="en-US" smtClean="0"/>
              <a:t>50</a:t>
            </a:fld>
            <a:endParaRPr lang="en-US"/>
          </a:p>
        </p:txBody>
      </p:sp>
    </p:spTree>
    <p:extLst>
      <p:ext uri="{BB962C8B-B14F-4D97-AF65-F5344CB8AC3E}">
        <p14:creationId xmlns:p14="http://schemas.microsoft.com/office/powerpoint/2010/main" val="10768813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1026"/>
          <p:cNvSpPr>
            <a:spLocks noGrp="1" noRot="1" noChangeAspect="1" noChangeArrowheads="1" noTextEdit="1"/>
          </p:cNvSpPr>
          <p:nvPr>
            <p:ph type="sldImg"/>
          </p:nvPr>
        </p:nvSpPr>
        <p:spPr>
          <a:ln/>
        </p:spPr>
      </p:sp>
      <p:sp>
        <p:nvSpPr>
          <p:cNvPr id="115714"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11429739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Catalysts lower the</a:t>
            </a:r>
            <a:r>
              <a:rPr lang="en-US" baseline="0" dirty="0"/>
              <a:t> activation (threshold energy) in the reaction.</a:t>
            </a:r>
            <a:endParaRPr lang="en-US" dirty="0"/>
          </a:p>
        </p:txBody>
      </p:sp>
      <p:sp>
        <p:nvSpPr>
          <p:cNvPr id="4" name="Slide Number Placeholder 3"/>
          <p:cNvSpPr>
            <a:spLocks noGrp="1"/>
          </p:cNvSpPr>
          <p:nvPr>
            <p:ph type="sldNum" sz="quarter" idx="10"/>
          </p:nvPr>
        </p:nvSpPr>
        <p:spPr/>
        <p:txBody>
          <a:bodyPr/>
          <a:lstStyle/>
          <a:p>
            <a:fld id="{CD7C5372-97A7-A34E-AB25-51A8B370B34C}" type="slidenum">
              <a:rPr lang="en-US" smtClean="0"/>
              <a:t>53</a:t>
            </a:fld>
            <a:endParaRPr lang="en-US"/>
          </a:p>
        </p:txBody>
      </p:sp>
    </p:spTree>
    <p:extLst>
      <p:ext uri="{BB962C8B-B14F-4D97-AF65-F5344CB8AC3E}">
        <p14:creationId xmlns:p14="http://schemas.microsoft.com/office/powerpoint/2010/main" val="13099369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7C5372-97A7-A34E-AB25-51A8B370B34C}" type="slidenum">
              <a:rPr lang="en-US" smtClean="0"/>
              <a:t>54</a:t>
            </a:fld>
            <a:endParaRPr lang="en-US"/>
          </a:p>
        </p:txBody>
      </p:sp>
    </p:spTree>
    <p:extLst>
      <p:ext uri="{BB962C8B-B14F-4D97-AF65-F5344CB8AC3E}">
        <p14:creationId xmlns:p14="http://schemas.microsoft.com/office/powerpoint/2010/main" val="1901101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D347A4-F713-40B2-A3FD-294CC67241CC}" type="slidenum">
              <a:rPr lang="fr-FR"/>
              <a:pPr/>
              <a:t>4</a:t>
            </a:fld>
            <a:endParaRPr lang="fr-FR"/>
          </a:p>
        </p:txBody>
      </p:sp>
      <p:sp>
        <p:nvSpPr>
          <p:cNvPr id="732162" name="Rectangle 2"/>
          <p:cNvSpPr>
            <a:spLocks noGrp="1" noRot="1" noChangeAspect="1" noChangeArrowheads="1" noTextEdit="1"/>
          </p:cNvSpPr>
          <p:nvPr>
            <p:ph type="sldImg"/>
          </p:nvPr>
        </p:nvSpPr>
        <p:spPr>
          <a:xfrm>
            <a:off x="457200" y="720725"/>
            <a:ext cx="6400800" cy="3600450"/>
          </a:xfrm>
          <a:ln/>
        </p:spPr>
      </p:sp>
      <p:sp>
        <p:nvSpPr>
          <p:cNvPr id="73216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4650400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1026"/>
          <p:cNvSpPr>
            <a:spLocks noGrp="1" noRot="1" noChangeAspect="1" noChangeArrowheads="1" noTextEdit="1"/>
          </p:cNvSpPr>
          <p:nvPr>
            <p:ph type="sldImg"/>
          </p:nvPr>
        </p:nvSpPr>
        <p:spPr>
          <a:ln/>
        </p:spPr>
      </p:sp>
      <p:sp>
        <p:nvSpPr>
          <p:cNvPr id="121858"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b="1" dirty="0"/>
              <a:t>cyclooxygenase</a:t>
            </a:r>
            <a:endParaRPr lang="x-none" altLang="x-none" dirty="0">
              <a:latin typeface="Times New Roman" charset="0"/>
              <a:ea typeface="ＭＳ Ｐゴシック" charset="-128"/>
            </a:endParaRPr>
          </a:p>
        </p:txBody>
      </p:sp>
    </p:spTree>
    <p:extLst>
      <p:ext uri="{BB962C8B-B14F-4D97-AF65-F5344CB8AC3E}">
        <p14:creationId xmlns:p14="http://schemas.microsoft.com/office/powerpoint/2010/main" val="39026469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DBC99-33AB-8B45-8A9F-BE7F36C184D4}" type="slidenum">
              <a:rPr lang="en-US" smtClean="0"/>
              <a:t>56</a:t>
            </a:fld>
            <a:endParaRPr lang="en-US"/>
          </a:p>
        </p:txBody>
      </p:sp>
    </p:spTree>
    <p:extLst>
      <p:ext uri="{BB962C8B-B14F-4D97-AF65-F5344CB8AC3E}">
        <p14:creationId xmlns:p14="http://schemas.microsoft.com/office/powerpoint/2010/main" val="36783395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Rot="1" noChangeAspect="1" noChangeArrowheads="1" noTextEdit="1"/>
          </p:cNvSpPr>
          <p:nvPr>
            <p:ph type="sldImg"/>
          </p:nvPr>
        </p:nvSpPr>
        <p:spPr>
          <a:ln/>
        </p:spPr>
      </p:sp>
      <p:sp>
        <p:nvSpPr>
          <p:cNvPr id="13824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35093668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p:cNvSpPr>
            <a:spLocks noGrp="1" noRot="1" noChangeAspect="1" noChangeArrowheads="1" noTextEdit="1"/>
          </p:cNvSpPr>
          <p:nvPr>
            <p:ph type="sldImg"/>
          </p:nvPr>
        </p:nvSpPr>
        <p:spPr>
          <a:ln/>
        </p:spPr>
      </p:sp>
      <p:sp>
        <p:nvSpPr>
          <p:cNvPr id="14438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36013623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system monitors </a:t>
            </a:r>
            <a:r>
              <a:rPr lang="en-US" dirty="0" err="1"/>
              <a:t>antiscalant</a:t>
            </a:r>
            <a:r>
              <a:rPr lang="en-US" dirty="0"/>
              <a:t> levels using a fluorescent-tagged, scale-dispersant polymer and responds quickly when conditions favor scale formation. In addition, 3D Bio-control, also part of the 3D TRASAR</a:t>
            </a:r>
            <a:r>
              <a:rPr lang="en-US" baseline="30000" dirty="0"/>
              <a:t>®</a:t>
            </a:r>
            <a:r>
              <a:rPr lang="en-US" dirty="0"/>
              <a:t> system, is the only online, real-time test for measuring planktonic and sessile bacteria. It uses resazurin, another fluorescent molecule, which changes its fluorescent signature when it interacts with respiring microbes. By adding an oxidizing biocide in response to microbial activity, 3D Bio-control generally reduces the use of biocide and also prevents biofilm from building up on surfaces, maintaining efficient heat transfer.</a:t>
            </a:r>
          </a:p>
        </p:txBody>
      </p:sp>
      <p:sp>
        <p:nvSpPr>
          <p:cNvPr id="4" name="Slide Number Placeholder 3"/>
          <p:cNvSpPr>
            <a:spLocks noGrp="1"/>
          </p:cNvSpPr>
          <p:nvPr>
            <p:ph type="sldNum" sz="quarter" idx="10"/>
          </p:nvPr>
        </p:nvSpPr>
        <p:spPr/>
        <p:txBody>
          <a:bodyPr/>
          <a:lstStyle/>
          <a:p>
            <a:fld id="{59CDBC99-33AB-8B45-8A9F-BE7F36C184D4}" type="slidenum">
              <a:rPr lang="en-US" smtClean="0"/>
              <a:t>64</a:t>
            </a:fld>
            <a:endParaRPr lang="en-US"/>
          </a:p>
        </p:txBody>
      </p:sp>
    </p:spTree>
    <p:extLst>
      <p:ext uri="{BB962C8B-B14F-4D97-AF65-F5344CB8AC3E}">
        <p14:creationId xmlns:p14="http://schemas.microsoft.com/office/powerpoint/2010/main" val="4511436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DBC99-33AB-8B45-8A9F-BE7F36C184D4}" type="slidenum">
              <a:rPr lang="en-US" smtClean="0"/>
              <a:t>66</a:t>
            </a:fld>
            <a:endParaRPr lang="en-US"/>
          </a:p>
        </p:txBody>
      </p:sp>
    </p:spTree>
    <p:extLst>
      <p:ext uri="{BB962C8B-B14F-4D97-AF65-F5344CB8AC3E}">
        <p14:creationId xmlns:p14="http://schemas.microsoft.com/office/powerpoint/2010/main" val="2941437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026"/>
          <p:cNvSpPr>
            <a:spLocks noGrp="1" noRot="1" noChangeAspect="1" noChangeArrowheads="1" noTextEdit="1"/>
          </p:cNvSpPr>
          <p:nvPr>
            <p:ph type="sldImg"/>
          </p:nvPr>
        </p:nvSpPr>
        <p:spPr>
          <a:xfrm>
            <a:off x="381000" y="685800"/>
            <a:ext cx="6096000" cy="3429000"/>
          </a:xfrm>
          <a:solidFill>
            <a:srgbClr val="FFFFFF"/>
          </a:solidFill>
          <a:ln/>
        </p:spPr>
      </p:sp>
      <p:sp>
        <p:nvSpPr>
          <p:cNvPr id="68610" name="Rectangle 1027"/>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r>
              <a:rPr lang="en-US" altLang="x-none" dirty="0">
                <a:latin typeface="Times New Roman" charset="0"/>
                <a:ea typeface="ＭＳ Ｐゴシック" charset="-128"/>
              </a:rPr>
              <a:t>Types of resources: </a:t>
            </a:r>
          </a:p>
          <a:p>
            <a:r>
              <a:rPr lang="en-US" altLang="x-none" dirty="0">
                <a:latin typeface="Times New Roman" charset="0"/>
                <a:ea typeface="ＭＳ Ｐゴシック" charset="-128"/>
              </a:rPr>
              <a:t>While the starting materials are important (feedstocks), at the design phase</a:t>
            </a:r>
            <a:r>
              <a:rPr lang="en-US" altLang="x-none" baseline="0" dirty="0">
                <a:latin typeface="Times New Roman" charset="0"/>
                <a:ea typeface="ＭＳ Ｐゴシック" charset="-128"/>
              </a:rPr>
              <a:t> the decision on the solvents, additional reactants is also necessary. </a:t>
            </a:r>
          </a:p>
          <a:p>
            <a:r>
              <a:rPr lang="en-US" altLang="x-none" baseline="0" dirty="0">
                <a:latin typeface="Times New Roman" charset="0"/>
                <a:ea typeface="ＭＳ Ｐゴシック" charset="-128"/>
              </a:rPr>
              <a:t>Decision on the scale of the manufacturing process is needed. Each industry is different, for example a big pharma will have other scale than a startup.</a:t>
            </a:r>
          </a:p>
          <a:p>
            <a:endParaRPr lang="en-US" altLang="x-none" baseline="0" dirty="0">
              <a:latin typeface="Times New Roman" charset="0"/>
              <a:ea typeface="ＭＳ Ｐゴシック" charset="-128"/>
            </a:endParaRPr>
          </a:p>
          <a:p>
            <a:r>
              <a:rPr lang="en-US" altLang="x-none" baseline="0" dirty="0">
                <a:latin typeface="Times New Roman" charset="0"/>
                <a:ea typeface="ＭＳ Ｐゴシック" charset="-128"/>
              </a:rPr>
              <a:t>All these decisions determine the characteristics of the waste </a:t>
            </a:r>
            <a:r>
              <a:rPr lang="en-US" altLang="x-none" baseline="0" dirty="0" err="1">
                <a:latin typeface="Times New Roman" charset="0"/>
                <a:ea typeface="ＭＳ Ｐゴシック" charset="-128"/>
              </a:rPr>
              <a:t>streem</a:t>
            </a:r>
            <a:r>
              <a:rPr lang="en-US" altLang="x-none" baseline="0" dirty="0">
                <a:latin typeface="Times New Roman" charset="0"/>
                <a:ea typeface="ＭＳ Ｐゴシック" charset="-128"/>
              </a:rPr>
              <a:t>, energy usage, and toxicity of the entire process.</a:t>
            </a:r>
            <a:endParaRPr lang="x-none" altLang="x-none" dirty="0">
              <a:latin typeface="Times New Roman" charset="0"/>
              <a:ea typeface="ＭＳ Ｐゴシック" charset="-128"/>
            </a:endParaRPr>
          </a:p>
        </p:txBody>
      </p:sp>
    </p:spTree>
    <p:extLst>
      <p:ext uri="{BB962C8B-B14F-4D97-AF65-F5344CB8AC3E}">
        <p14:creationId xmlns:p14="http://schemas.microsoft.com/office/powerpoint/2010/main" val="1075122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A5EA959-EF5E-164F-85A8-FE352E623818}" type="slidenum">
              <a:rPr lang="en-US" sz="1200">
                <a:solidFill>
                  <a:srgbClr val="000000"/>
                </a:solidFill>
                <a:latin typeface="Calibri" charset="0"/>
              </a:rPr>
              <a:pPr eaLnBrk="1" hangingPunct="1"/>
              <a:t>7</a:t>
            </a:fld>
            <a:endParaRPr lang="en-US" sz="1200">
              <a:solidFill>
                <a:srgbClr val="000000"/>
              </a:solidFill>
              <a:latin typeface="Calibri" charset="0"/>
            </a:endParaRPr>
          </a:p>
        </p:txBody>
      </p:sp>
      <p:sp>
        <p:nvSpPr>
          <p:cNvPr id="70658"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70659"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164016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91A62DE-CFA3-CF4B-8DFE-50F3C8767939}" type="slidenum">
              <a:rPr lang="en-US" sz="1200">
                <a:solidFill>
                  <a:prstClr val="black"/>
                </a:solidFill>
                <a:latin typeface="Calibri" charset="0"/>
              </a:rPr>
              <a:pPr eaLnBrk="1" hangingPunct="1"/>
              <a:t>8</a:t>
            </a:fld>
            <a:endParaRPr lang="en-US" sz="1200">
              <a:solidFill>
                <a:prstClr val="black"/>
              </a:solidFill>
              <a:latin typeface="Calibri" charset="0"/>
            </a:endParaRPr>
          </a:p>
        </p:txBody>
      </p:sp>
      <p:sp>
        <p:nvSpPr>
          <p:cNvPr id="80899"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80900"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188790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FF"/>
                </a:solidFill>
                <a:latin typeface="Verdana" charset="0"/>
                <a:ea typeface="ＭＳ Ｐゴシック" charset="-128"/>
              </a:defRPr>
            </a:lvl1pPr>
            <a:lvl2pPr marL="37931725" indent="-37474525">
              <a:defRPr sz="2400">
                <a:solidFill>
                  <a:srgbClr val="FFFFFF"/>
                </a:solidFill>
                <a:latin typeface="Verdana" charset="0"/>
                <a:ea typeface="ＭＳ Ｐゴシック" charset="-128"/>
              </a:defRPr>
            </a:lvl2pPr>
            <a:lvl3pPr>
              <a:defRPr sz="2400">
                <a:solidFill>
                  <a:srgbClr val="FFFFFF"/>
                </a:solidFill>
                <a:latin typeface="Verdana" charset="0"/>
                <a:ea typeface="ＭＳ Ｐゴシック" charset="-128"/>
              </a:defRPr>
            </a:lvl3pPr>
            <a:lvl4pPr>
              <a:defRPr sz="2400">
                <a:solidFill>
                  <a:srgbClr val="FFFFFF"/>
                </a:solidFill>
                <a:latin typeface="Verdana" charset="0"/>
                <a:ea typeface="ＭＳ Ｐゴシック" charset="-128"/>
              </a:defRPr>
            </a:lvl4pPr>
            <a:lvl5pPr>
              <a:defRPr sz="2400">
                <a:solidFill>
                  <a:srgbClr val="FFFFFF"/>
                </a:solidFill>
                <a:latin typeface="Verdana" charset="0"/>
                <a:ea typeface="ＭＳ Ｐゴシック" charset="-128"/>
              </a:defRPr>
            </a:lvl5pPr>
            <a:lvl6pPr marL="457200" eaLnBrk="0" fontAlgn="base" hangingPunct="0">
              <a:spcBef>
                <a:spcPct val="0"/>
              </a:spcBef>
              <a:spcAft>
                <a:spcPct val="0"/>
              </a:spcAft>
              <a:defRPr sz="2400">
                <a:solidFill>
                  <a:srgbClr val="FFFFFF"/>
                </a:solidFill>
                <a:latin typeface="Verdana" charset="0"/>
                <a:ea typeface="ＭＳ Ｐゴシック" charset="-128"/>
              </a:defRPr>
            </a:lvl6pPr>
            <a:lvl7pPr marL="914400" eaLnBrk="0" fontAlgn="base" hangingPunct="0">
              <a:spcBef>
                <a:spcPct val="0"/>
              </a:spcBef>
              <a:spcAft>
                <a:spcPct val="0"/>
              </a:spcAft>
              <a:defRPr sz="2400">
                <a:solidFill>
                  <a:srgbClr val="FFFFFF"/>
                </a:solidFill>
                <a:latin typeface="Verdana" charset="0"/>
                <a:ea typeface="ＭＳ Ｐゴシック" charset="-128"/>
              </a:defRPr>
            </a:lvl7pPr>
            <a:lvl8pPr marL="1371600" eaLnBrk="0" fontAlgn="base" hangingPunct="0">
              <a:spcBef>
                <a:spcPct val="0"/>
              </a:spcBef>
              <a:spcAft>
                <a:spcPct val="0"/>
              </a:spcAft>
              <a:defRPr sz="2400">
                <a:solidFill>
                  <a:srgbClr val="FFFFFF"/>
                </a:solidFill>
                <a:latin typeface="Verdana" charset="0"/>
                <a:ea typeface="ＭＳ Ｐゴシック" charset="-128"/>
              </a:defRPr>
            </a:lvl8pPr>
            <a:lvl9pPr marL="1828800" eaLnBrk="0" fontAlgn="base" hangingPunct="0">
              <a:spcBef>
                <a:spcPct val="0"/>
              </a:spcBef>
              <a:spcAft>
                <a:spcPct val="0"/>
              </a:spcAft>
              <a:defRPr sz="2400">
                <a:solidFill>
                  <a:srgbClr val="FFFFFF"/>
                </a:solidFill>
                <a:latin typeface="Verdana" charset="0"/>
                <a:ea typeface="ＭＳ Ｐゴシック" charset="-128"/>
              </a:defRPr>
            </a:lvl9pPr>
          </a:lstStyle>
          <a:p>
            <a:fld id="{B975F3C2-E4E4-A04C-B245-8BFF3B4D8457}" type="slidenum">
              <a:rPr lang="en-US" altLang="x-none" sz="1200">
                <a:solidFill>
                  <a:schemeClr val="tx1"/>
                </a:solidFill>
                <a:latin typeface="Calibri Regular" charset="0"/>
              </a:rPr>
              <a:pPr/>
              <a:t>9</a:t>
            </a:fld>
            <a:endParaRPr lang="en-US" altLang="x-none" sz="1200" dirty="0">
              <a:solidFill>
                <a:schemeClr val="tx1"/>
              </a:solidFill>
              <a:latin typeface="Calibri Regular" charset="0"/>
            </a:endParaRPr>
          </a:p>
        </p:txBody>
      </p:sp>
      <p:sp>
        <p:nvSpPr>
          <p:cNvPr id="102403" name="Rectangle 2"/>
          <p:cNvSpPr>
            <a:spLocks noGrp="1" noRot="1" noChangeAspect="1" noChangeArrowheads="1" noTextEdit="1"/>
          </p:cNvSpPr>
          <p:nvPr>
            <p:ph type="sldImg"/>
          </p:nvPr>
        </p:nvSpPr>
        <p:spPr>
          <a:xfrm>
            <a:off x="395288" y="693738"/>
            <a:ext cx="6070600" cy="3414712"/>
          </a:xfrm>
          <a:ln/>
        </p:spPr>
      </p:sp>
      <p:sp>
        <p:nvSpPr>
          <p:cNvPr id="13315" name="Rectangle 3"/>
          <p:cNvSpPr>
            <a:spLocks noGrp="1" noChangeArrowheads="1"/>
          </p:cNvSpPr>
          <p:nvPr>
            <p:ph type="body" idx="1"/>
          </p:nvPr>
        </p:nvSpPr>
        <p:spPr>
          <a:xfrm>
            <a:off x="914400" y="4338638"/>
            <a:ext cx="5027613" cy="4114800"/>
          </a:xfrm>
        </p:spPr>
        <p:txBody>
          <a:bodyPr/>
          <a:lstStyle/>
          <a:p>
            <a:pPr defTabSz="949325" eaLnBrk="1" hangingPunct="1">
              <a:defRPr/>
            </a:pPr>
            <a:endParaRPr lang="en-US" dirty="0">
              <a:cs typeface="+mn-cs"/>
            </a:endParaRPr>
          </a:p>
        </p:txBody>
      </p:sp>
    </p:spTree>
    <p:extLst>
      <p:ext uri="{BB962C8B-B14F-4D97-AF65-F5344CB8AC3E}">
        <p14:creationId xmlns:p14="http://schemas.microsoft.com/office/powerpoint/2010/main" val="9467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FF"/>
                </a:solidFill>
                <a:latin typeface="Verdana" charset="0"/>
                <a:ea typeface="ＭＳ Ｐゴシック" charset="-128"/>
              </a:defRPr>
            </a:lvl1pPr>
            <a:lvl2pPr marL="37931725" indent="-37474525">
              <a:defRPr sz="2400">
                <a:solidFill>
                  <a:srgbClr val="FFFFFF"/>
                </a:solidFill>
                <a:latin typeface="Verdana" charset="0"/>
                <a:ea typeface="ＭＳ Ｐゴシック" charset="-128"/>
              </a:defRPr>
            </a:lvl2pPr>
            <a:lvl3pPr>
              <a:defRPr sz="2400">
                <a:solidFill>
                  <a:srgbClr val="FFFFFF"/>
                </a:solidFill>
                <a:latin typeface="Verdana" charset="0"/>
                <a:ea typeface="ＭＳ Ｐゴシック" charset="-128"/>
              </a:defRPr>
            </a:lvl3pPr>
            <a:lvl4pPr>
              <a:defRPr sz="2400">
                <a:solidFill>
                  <a:srgbClr val="FFFFFF"/>
                </a:solidFill>
                <a:latin typeface="Verdana" charset="0"/>
                <a:ea typeface="ＭＳ Ｐゴシック" charset="-128"/>
              </a:defRPr>
            </a:lvl4pPr>
            <a:lvl5pPr>
              <a:defRPr sz="2400">
                <a:solidFill>
                  <a:srgbClr val="FFFFFF"/>
                </a:solidFill>
                <a:latin typeface="Verdana" charset="0"/>
                <a:ea typeface="ＭＳ Ｐゴシック" charset="-128"/>
              </a:defRPr>
            </a:lvl5pPr>
            <a:lvl6pPr marL="457200" eaLnBrk="0" fontAlgn="base" hangingPunct="0">
              <a:spcBef>
                <a:spcPct val="0"/>
              </a:spcBef>
              <a:spcAft>
                <a:spcPct val="0"/>
              </a:spcAft>
              <a:defRPr sz="2400">
                <a:solidFill>
                  <a:srgbClr val="FFFFFF"/>
                </a:solidFill>
                <a:latin typeface="Verdana" charset="0"/>
                <a:ea typeface="ＭＳ Ｐゴシック" charset="-128"/>
              </a:defRPr>
            </a:lvl6pPr>
            <a:lvl7pPr marL="914400" eaLnBrk="0" fontAlgn="base" hangingPunct="0">
              <a:spcBef>
                <a:spcPct val="0"/>
              </a:spcBef>
              <a:spcAft>
                <a:spcPct val="0"/>
              </a:spcAft>
              <a:defRPr sz="2400">
                <a:solidFill>
                  <a:srgbClr val="FFFFFF"/>
                </a:solidFill>
                <a:latin typeface="Verdana" charset="0"/>
                <a:ea typeface="ＭＳ Ｐゴシック" charset="-128"/>
              </a:defRPr>
            </a:lvl7pPr>
            <a:lvl8pPr marL="1371600" eaLnBrk="0" fontAlgn="base" hangingPunct="0">
              <a:spcBef>
                <a:spcPct val="0"/>
              </a:spcBef>
              <a:spcAft>
                <a:spcPct val="0"/>
              </a:spcAft>
              <a:defRPr sz="2400">
                <a:solidFill>
                  <a:srgbClr val="FFFFFF"/>
                </a:solidFill>
                <a:latin typeface="Verdana" charset="0"/>
                <a:ea typeface="ＭＳ Ｐゴシック" charset="-128"/>
              </a:defRPr>
            </a:lvl8pPr>
            <a:lvl9pPr marL="1828800" eaLnBrk="0" fontAlgn="base" hangingPunct="0">
              <a:spcBef>
                <a:spcPct val="0"/>
              </a:spcBef>
              <a:spcAft>
                <a:spcPct val="0"/>
              </a:spcAft>
              <a:defRPr sz="2400">
                <a:solidFill>
                  <a:srgbClr val="FFFFFF"/>
                </a:solidFill>
                <a:latin typeface="Verdana" charset="0"/>
                <a:ea typeface="ＭＳ Ｐゴシック" charset="-128"/>
              </a:defRPr>
            </a:lvl9pPr>
          </a:lstStyle>
          <a:p>
            <a:fld id="{DD189D90-C50B-DA4E-AA96-B4644D5CB652}" type="slidenum">
              <a:rPr lang="en-US" altLang="x-none" sz="1200">
                <a:solidFill>
                  <a:schemeClr val="tx1"/>
                </a:solidFill>
                <a:latin typeface="Calibri Regular" charset="0"/>
              </a:rPr>
              <a:pPr/>
              <a:t>10</a:t>
            </a:fld>
            <a:endParaRPr lang="en-US" altLang="x-none" sz="1200" dirty="0">
              <a:solidFill>
                <a:schemeClr val="tx1"/>
              </a:solidFill>
              <a:latin typeface="Calibri Regular" charset="0"/>
            </a:endParaRPr>
          </a:p>
        </p:txBody>
      </p:sp>
      <p:sp>
        <p:nvSpPr>
          <p:cNvPr id="114691"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1464562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FF"/>
                </a:solidFill>
                <a:latin typeface="Verdana" charset="0"/>
                <a:ea typeface="ＭＳ Ｐゴシック" charset="-128"/>
              </a:defRPr>
            </a:lvl1pPr>
            <a:lvl2pPr marL="37931725" indent="-37474525">
              <a:defRPr sz="2400">
                <a:solidFill>
                  <a:srgbClr val="FFFFFF"/>
                </a:solidFill>
                <a:latin typeface="Verdana" charset="0"/>
                <a:ea typeface="ＭＳ Ｐゴシック" charset="-128"/>
              </a:defRPr>
            </a:lvl2pPr>
            <a:lvl3pPr>
              <a:defRPr sz="2400">
                <a:solidFill>
                  <a:srgbClr val="FFFFFF"/>
                </a:solidFill>
                <a:latin typeface="Verdana" charset="0"/>
                <a:ea typeface="ＭＳ Ｐゴシック" charset="-128"/>
              </a:defRPr>
            </a:lvl3pPr>
            <a:lvl4pPr>
              <a:defRPr sz="2400">
                <a:solidFill>
                  <a:srgbClr val="FFFFFF"/>
                </a:solidFill>
                <a:latin typeface="Verdana" charset="0"/>
                <a:ea typeface="ＭＳ Ｐゴシック" charset="-128"/>
              </a:defRPr>
            </a:lvl4pPr>
            <a:lvl5pPr>
              <a:defRPr sz="2400">
                <a:solidFill>
                  <a:srgbClr val="FFFFFF"/>
                </a:solidFill>
                <a:latin typeface="Verdana" charset="0"/>
                <a:ea typeface="ＭＳ Ｐゴシック" charset="-128"/>
              </a:defRPr>
            </a:lvl5pPr>
            <a:lvl6pPr marL="457200" eaLnBrk="0" fontAlgn="base" hangingPunct="0">
              <a:spcBef>
                <a:spcPct val="0"/>
              </a:spcBef>
              <a:spcAft>
                <a:spcPct val="0"/>
              </a:spcAft>
              <a:defRPr sz="2400">
                <a:solidFill>
                  <a:srgbClr val="FFFFFF"/>
                </a:solidFill>
                <a:latin typeface="Verdana" charset="0"/>
                <a:ea typeface="ＭＳ Ｐゴシック" charset="-128"/>
              </a:defRPr>
            </a:lvl6pPr>
            <a:lvl7pPr marL="914400" eaLnBrk="0" fontAlgn="base" hangingPunct="0">
              <a:spcBef>
                <a:spcPct val="0"/>
              </a:spcBef>
              <a:spcAft>
                <a:spcPct val="0"/>
              </a:spcAft>
              <a:defRPr sz="2400">
                <a:solidFill>
                  <a:srgbClr val="FFFFFF"/>
                </a:solidFill>
                <a:latin typeface="Verdana" charset="0"/>
                <a:ea typeface="ＭＳ Ｐゴシック" charset="-128"/>
              </a:defRPr>
            </a:lvl7pPr>
            <a:lvl8pPr marL="1371600" eaLnBrk="0" fontAlgn="base" hangingPunct="0">
              <a:spcBef>
                <a:spcPct val="0"/>
              </a:spcBef>
              <a:spcAft>
                <a:spcPct val="0"/>
              </a:spcAft>
              <a:defRPr sz="2400">
                <a:solidFill>
                  <a:srgbClr val="FFFFFF"/>
                </a:solidFill>
                <a:latin typeface="Verdana" charset="0"/>
                <a:ea typeface="ＭＳ Ｐゴシック" charset="-128"/>
              </a:defRPr>
            </a:lvl8pPr>
            <a:lvl9pPr marL="1828800" eaLnBrk="0" fontAlgn="base" hangingPunct="0">
              <a:spcBef>
                <a:spcPct val="0"/>
              </a:spcBef>
              <a:spcAft>
                <a:spcPct val="0"/>
              </a:spcAft>
              <a:defRPr sz="2400">
                <a:solidFill>
                  <a:srgbClr val="FFFFFF"/>
                </a:solidFill>
                <a:latin typeface="Verdana" charset="0"/>
                <a:ea typeface="ＭＳ Ｐゴシック" charset="-128"/>
              </a:defRPr>
            </a:lvl9pPr>
          </a:lstStyle>
          <a:p>
            <a:fld id="{DD189D90-C50B-DA4E-AA96-B4644D5CB652}" type="slidenum">
              <a:rPr lang="en-US" altLang="x-none" sz="1200">
                <a:solidFill>
                  <a:schemeClr val="tx1"/>
                </a:solidFill>
                <a:latin typeface="Calibri Regular" charset="0"/>
              </a:rPr>
              <a:pPr/>
              <a:t>11</a:t>
            </a:fld>
            <a:endParaRPr lang="en-US" altLang="x-none" sz="1200" dirty="0">
              <a:solidFill>
                <a:schemeClr val="tx1"/>
              </a:solidFill>
              <a:latin typeface="Calibri Regular" charset="0"/>
            </a:endParaRPr>
          </a:p>
        </p:txBody>
      </p:sp>
      <p:sp>
        <p:nvSpPr>
          <p:cNvPr id="114691"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3909686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7E9D9CF-F6DA-4BF1-AE00-3B5E3A7840CC}" type="datetime1">
              <a:rPr lang="en-US" smtClean="0"/>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1451638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BE3D55-93F9-43C4-ACFB-89251D4C8820}" type="datetime1">
              <a:rPr lang="en-US" smtClean="0"/>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1982295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49EC09-926E-411A-BA3A-F3382B395692}" type="datetime1">
              <a:rPr lang="en-US" smtClean="0"/>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3859421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lipArt Placeholder 2"/>
          <p:cNvSpPr>
            <a:spLocks noGrp="1"/>
          </p:cNvSpPr>
          <p:nvPr>
            <p:ph type="clipArt" sz="half" idx="1"/>
          </p:nvPr>
        </p:nvSpPr>
        <p:spPr>
          <a:xfrm>
            <a:off x="609600" y="1600201"/>
            <a:ext cx="5384800" cy="4530725"/>
          </a:xfrm>
        </p:spPr>
        <p:txBody>
          <a:bodyPr/>
          <a:lstStyle/>
          <a:p>
            <a:pPr lvl="0"/>
            <a:endParaRPr lang="en-US" noProof="0"/>
          </a:p>
        </p:txBody>
      </p:sp>
      <p:sp>
        <p:nvSpPr>
          <p:cNvPr id="4" name="Text Placeholder 3"/>
          <p:cNvSpPr>
            <a:spLocks noGrp="1"/>
          </p:cNvSpPr>
          <p:nvPr>
            <p:ph type="body"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fld id="{27EEB61B-0767-42C0-875F-1A667A54BA68}" type="datetime1">
              <a:rPr lang="en-US" smtClean="0"/>
              <a:t>11/27/2018</a:t>
            </a:fld>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fld id="{B4811772-91A4-3644-907D-64912D1A0ACD}" type="slidenum">
              <a:rPr lang="en-US" altLang="x-none"/>
              <a:pPr/>
              <a:t>‹#›</a:t>
            </a:fld>
            <a:endParaRPr lang="en-US" altLang="x-none"/>
          </a:p>
        </p:txBody>
      </p:sp>
    </p:spTree>
    <p:extLst>
      <p:ext uri="{BB962C8B-B14F-4D97-AF65-F5344CB8AC3E}">
        <p14:creationId xmlns:p14="http://schemas.microsoft.com/office/powerpoint/2010/main" val="1246392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fld id="{C950C179-52D3-4163-B246-154458F0C2D9}" type="datetime1">
              <a:rPr lang="en-US" smtClean="0"/>
              <a:t>11/27/2018</a:t>
            </a:fld>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fld id="{C3C079AC-67ED-6A43-B59E-F848E69DD6D2}" type="slidenum">
              <a:rPr lang="en-US" altLang="x-none"/>
              <a:pPr/>
              <a:t>‹#›</a:t>
            </a:fld>
            <a:endParaRPr lang="en-US" altLang="x-none"/>
          </a:p>
        </p:txBody>
      </p:sp>
    </p:spTree>
    <p:extLst>
      <p:ext uri="{BB962C8B-B14F-4D97-AF65-F5344CB8AC3E}">
        <p14:creationId xmlns:p14="http://schemas.microsoft.com/office/powerpoint/2010/main" val="736876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1016000" y="1600201"/>
            <a:ext cx="5181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400800" y="1600200"/>
            <a:ext cx="5181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400800" y="3938589"/>
            <a:ext cx="5181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fld id="{0496880C-2551-4BEA-AF43-43CF447A2008}" type="datetime1">
              <a:rPr lang="en-US" smtClean="0"/>
              <a:t>11/27/2018</a:t>
            </a:fld>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660BDFC0-F3B2-8640-8D8A-D24A09A0D4BA}" type="slidenum">
              <a:rPr lang="en-US"/>
              <a:pPr/>
              <a:t>‹#›</a:t>
            </a:fld>
            <a:endParaRPr lang="en-US"/>
          </a:p>
        </p:txBody>
      </p:sp>
    </p:spTree>
    <p:extLst>
      <p:ext uri="{BB962C8B-B14F-4D97-AF65-F5344CB8AC3E}">
        <p14:creationId xmlns:p14="http://schemas.microsoft.com/office/powerpoint/2010/main" val="878423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12" name="Picture 11"/>
          <p:cNvPicPr>
            <a:picLocks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11279926" y="6041708"/>
            <a:ext cx="791804" cy="816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0989" y="6004757"/>
            <a:ext cx="1105975" cy="799857"/>
          </a:xfrm>
          <a:prstGeom prst="rect">
            <a:avLst/>
          </a:prstGeom>
        </p:spPr>
      </p:pic>
    </p:spTree>
    <p:extLst>
      <p:ext uri="{BB962C8B-B14F-4D97-AF65-F5344CB8AC3E}">
        <p14:creationId xmlns:p14="http://schemas.microsoft.com/office/powerpoint/2010/main" val="14711677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2019301" y="342900"/>
            <a:ext cx="11089217" cy="1131888"/>
          </a:xfrm>
        </p:spPr>
        <p:txBody>
          <a:bodyPr/>
          <a:lstStyle/>
          <a:p>
            <a:r>
              <a:rPr lang="en-US"/>
              <a:t>Click to edit Master title style</a:t>
            </a:r>
          </a:p>
        </p:txBody>
      </p:sp>
      <p:sp>
        <p:nvSpPr>
          <p:cNvPr id="3" name="Text Placeholder 2"/>
          <p:cNvSpPr>
            <a:spLocks noGrp="1"/>
          </p:cNvSpPr>
          <p:nvPr>
            <p:ph type="body" sz="half" idx="1"/>
          </p:nvPr>
        </p:nvSpPr>
        <p:spPr>
          <a:xfrm>
            <a:off x="1253068" y="1612900"/>
            <a:ext cx="11952817"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53068" y="3746500"/>
            <a:ext cx="11952817"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2040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6B7270-27BB-4693-ADA0-518695A0E286}" type="datetime1">
              <a:rPr lang="en-US" smtClean="0"/>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119412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5D3FF1-AAB0-4542-B5A3-0F5A900165EE}" type="datetime1">
              <a:rPr lang="en-US" smtClean="0"/>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1223858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80024D-D7CE-47D8-86D4-3F76B10BCE6B}" type="datetime1">
              <a:rPr lang="en-US" smtClean="0"/>
              <a:t>11/27/2018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796615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1AC266-7F94-4099-B11F-57A58251E696}" type="datetime1">
              <a:rPr lang="en-US" smtClean="0"/>
              <a:t>11/27/2018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1296762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42DD8C-D2A8-4B87-9C85-CD5A53EFBB5F}" type="datetime1">
              <a:rPr lang="en-US" smtClean="0"/>
              <a:t>11/27/2018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2018783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053815-2B9D-4A6F-8E8B-9C36FE088360}" type="datetime1">
              <a:rPr lang="en-US" smtClean="0"/>
              <a:t>11/27/2018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1599607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62AB6-C761-49F8-B0B0-40331FBA9B90}" type="datetime1">
              <a:rPr lang="en-US" smtClean="0"/>
              <a:t>11/27/2018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259223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774553-B635-4971-892C-B0B629D72E95}" type="datetime1">
              <a:rPr lang="en-US" smtClean="0"/>
              <a:t>11/27/2018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1675351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96EE97-230C-4792-A0A4-5F9B7285ADAC}" type="datetime1">
              <a:rPr lang="en-US" smtClean="0"/>
              <a:t>11/27/2018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B0577F-FD3A-4045-8506-FCEBD73AA348}" type="slidenum">
              <a:rPr lang="en-US" smtClean="0"/>
              <a:t>‹#›</a:t>
            </a:fld>
            <a:endParaRPr lang="en-US"/>
          </a:p>
        </p:txBody>
      </p:sp>
    </p:spTree>
    <p:extLst>
      <p:ext uri="{BB962C8B-B14F-4D97-AF65-F5344CB8AC3E}">
        <p14:creationId xmlns:p14="http://schemas.microsoft.com/office/powerpoint/2010/main" val="922353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6" r:id="rId15"/>
    <p:sldLayoutId id="2147483667" r:id="rId1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tif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27.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8.jpeg"/><Relationship Id="rId4" Type="http://schemas.openxmlformats.org/officeDocument/2006/relationships/hyperlink" Target="http://www.nytimes.com/2016/10/17/business/how-the-chemical-industry-joined-the-fight-against-climate-change.html?_r=0"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6.xml"/><Relationship Id="rId1" Type="http://schemas.openxmlformats.org/officeDocument/2006/relationships/vmlDrawing" Target="../drawings/vmlDrawing2.vml"/><Relationship Id="rId6" Type="http://schemas.openxmlformats.org/officeDocument/2006/relationships/image" Target="../media/image34.png"/><Relationship Id="rId5" Type="http://schemas.openxmlformats.org/officeDocument/2006/relationships/image" Target="../media/image37.emf"/><Relationship Id="rId4"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3" Type="http://schemas.openxmlformats.org/officeDocument/2006/relationships/image" Target="../media/image8.tiff"/><Relationship Id="rId7" Type="http://schemas.openxmlformats.org/officeDocument/2006/relationships/image" Target="../media/image12.gif"/><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6.xml"/><Relationship Id="rId1" Type="http://schemas.openxmlformats.org/officeDocument/2006/relationships/vmlDrawing" Target="../drawings/vmlDrawing3.vml"/><Relationship Id="rId6" Type="http://schemas.openxmlformats.org/officeDocument/2006/relationships/image" Target="../media/image34.png"/><Relationship Id="rId5" Type="http://schemas.openxmlformats.org/officeDocument/2006/relationships/image" Target="../media/image38.emf"/><Relationship Id="rId4" Type="http://schemas.openxmlformats.org/officeDocument/2006/relationships/oleObject" Target="../embeddings/oleObject3.bin"/></Relationships>
</file>

<file path=ppt/slides/_rels/slide3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8.jpg"/><Relationship Id="rId4" Type="http://schemas.openxmlformats.org/officeDocument/2006/relationships/image" Target="../media/image47.emf"/></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7.emf"/><Relationship Id="rId4" Type="http://schemas.openxmlformats.org/officeDocument/2006/relationships/image" Target="../media/image56.emf"/></Relationships>
</file>

<file path=ppt/slides/_rels/slide4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oleObject" Target="../embeddings/oleObject4.bin"/><Relationship Id="rId7" Type="http://schemas.openxmlformats.org/officeDocument/2006/relationships/image" Target="../media/image64.jpe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wmf"/></Relationships>
</file>

<file path=ppt/slides/_rels/slide4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65.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27.xml"/><Relationship Id="rId7" Type="http://schemas.openxmlformats.org/officeDocument/2006/relationships/image" Target="../media/image67.emf"/><Relationship Id="rId2" Type="http://schemas.openxmlformats.org/officeDocument/2006/relationships/slideLayout" Target="../slideLayouts/slideLayout16.xml"/><Relationship Id="rId1" Type="http://schemas.openxmlformats.org/officeDocument/2006/relationships/vmlDrawing" Target="../drawings/vmlDrawing5.vml"/><Relationship Id="rId6" Type="http://schemas.openxmlformats.org/officeDocument/2006/relationships/oleObject" Target="../embeddings/oleObject6.bin"/><Relationship Id="rId5" Type="http://schemas.openxmlformats.org/officeDocument/2006/relationships/image" Target="../media/image66.emf"/><Relationship Id="rId4" Type="http://schemas.openxmlformats.org/officeDocument/2006/relationships/oleObject" Target="../embeddings/oleObject5.bin"/></Relationships>
</file>

<file path=ppt/slides/_rels/slide5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71.png"/></Relationships>
</file>

<file path=ppt/slides/_rels/slide54.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oleObject" Target="../embeddings/oleObject10.bin"/><Relationship Id="rId3" Type="http://schemas.openxmlformats.org/officeDocument/2006/relationships/notesSlide" Target="../notesSlides/notesSlide29.xml"/><Relationship Id="rId7" Type="http://schemas.openxmlformats.org/officeDocument/2006/relationships/image" Target="../media/image72.png"/><Relationship Id="rId12" Type="http://schemas.openxmlformats.org/officeDocument/2006/relationships/image" Target="../media/image77.jpe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7.bin"/><Relationship Id="rId11" Type="http://schemas.openxmlformats.org/officeDocument/2006/relationships/image" Target="../media/image74.emf"/><Relationship Id="rId5" Type="http://schemas.openxmlformats.org/officeDocument/2006/relationships/image" Target="../media/image76.png"/><Relationship Id="rId10" Type="http://schemas.openxmlformats.org/officeDocument/2006/relationships/oleObject" Target="../embeddings/oleObject9.bin"/><Relationship Id="rId4" Type="http://schemas.openxmlformats.org/officeDocument/2006/relationships/image" Target="../media/image68.png"/><Relationship Id="rId9" Type="http://schemas.openxmlformats.org/officeDocument/2006/relationships/image" Target="../media/image73.emf"/><Relationship Id="rId14" Type="http://schemas.openxmlformats.org/officeDocument/2006/relationships/image" Target="../media/image75.emf"/></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6.xml"/><Relationship Id="rId1" Type="http://schemas.openxmlformats.org/officeDocument/2006/relationships/vmlDrawing" Target="../drawings/vmlDrawing7.vml"/><Relationship Id="rId6" Type="http://schemas.openxmlformats.org/officeDocument/2006/relationships/image" Target="../media/image68.png"/><Relationship Id="rId5" Type="http://schemas.openxmlformats.org/officeDocument/2006/relationships/image" Target="../media/image78.emf"/><Relationship Id="rId4" Type="http://schemas.openxmlformats.org/officeDocument/2006/relationships/oleObject" Target="../embeddings/oleObject11.bin"/></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80.jpg"/></Relationships>
</file>

<file path=ppt/slides/_rels/slide5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emf"/><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7.jpeg"/></Relationships>
</file>

<file path=ppt/slides/_rels/slide62.xml.rels><?xml version="1.0" encoding="UTF-8" standalone="yes"?>
<Relationships xmlns="http://schemas.openxmlformats.org/package/2006/relationships"><Relationship Id="rId3" Type="http://schemas.openxmlformats.org/officeDocument/2006/relationships/image" Target="../media/image88.tif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63.xml.rels><?xml version="1.0" encoding="UTF-8" standalone="yes"?>
<Relationships xmlns="http://schemas.openxmlformats.org/package/2006/relationships"><Relationship Id="rId3" Type="http://schemas.openxmlformats.org/officeDocument/2006/relationships/image" Target="../media/image89.tiff"/><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84.png"/><Relationship Id="rId4" Type="http://schemas.openxmlformats.org/officeDocument/2006/relationships/image" Target="../media/image90.gif"/></Relationships>
</file>

<file path=ppt/slides/_rels/slide64.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65.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s://www.epa.gov/greenchemistry/presidential-green-chemistry-challenge-winners"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tiff"/></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8" y="1722784"/>
            <a:ext cx="9144000" cy="421322"/>
          </a:xfrm>
        </p:spPr>
        <p:txBody>
          <a:bodyPr>
            <a:noAutofit/>
          </a:bodyPr>
          <a:lstStyle/>
          <a:p>
            <a:r>
              <a:rPr lang="en-US" sz="3200" dirty="0">
                <a:solidFill>
                  <a:srgbClr val="00728A"/>
                </a:solidFill>
                <a:latin typeface="+mn-lt"/>
              </a:rPr>
              <a:t>Green Chemistry, principles and metrics</a:t>
            </a:r>
          </a:p>
        </p:txBody>
      </p:sp>
      <p:sp>
        <p:nvSpPr>
          <p:cNvPr id="6" name="TextBox 5">
            <a:extLst>
              <a:ext uri="{FF2B5EF4-FFF2-40B4-BE49-F238E27FC236}">
                <a16:creationId xmlns:a16="http://schemas.microsoft.com/office/drawing/2014/main" id="{D9956D2F-7CCB-4003-8B17-95D77E1A2D20}"/>
              </a:ext>
            </a:extLst>
          </p:cNvPr>
          <p:cNvSpPr txBox="1"/>
          <p:nvPr/>
        </p:nvSpPr>
        <p:spPr>
          <a:xfrm>
            <a:off x="710350" y="6525717"/>
            <a:ext cx="5406352" cy="276999"/>
          </a:xfrm>
          <a:prstGeom prst="rect">
            <a:avLst/>
          </a:prstGeom>
          <a:noFill/>
        </p:spPr>
        <p:txBody>
          <a:bodyPr wrap="none" rtlCol="0">
            <a:spAutoFit/>
          </a:bodyPr>
          <a:lstStyle/>
          <a:p>
            <a:r>
              <a:rPr lang="en-US" sz="1200" dirty="0">
                <a:solidFill>
                  <a:schemeClr val="bg1">
                    <a:lumMod val="65000"/>
                  </a:schemeClr>
                </a:solidFill>
              </a:rPr>
              <a:t>Image: Wikipedia, Biodegradation of nanocellulose, Author: </a:t>
            </a:r>
            <a:r>
              <a:rPr lang="it-IT" sz="1200" dirty="0">
                <a:solidFill>
                  <a:schemeClr val="bg1">
                    <a:lumMod val="65000"/>
                  </a:schemeClr>
                </a:solidFill>
              </a:rPr>
              <a:t>Shaohui Li, Pooi See Lee</a:t>
            </a:r>
            <a:endParaRPr lang="en-US" sz="1200" dirty="0">
              <a:solidFill>
                <a:schemeClr val="bg1">
                  <a:lumMod val="65000"/>
                </a:schemeClr>
              </a:solidFill>
            </a:endParaRPr>
          </a:p>
        </p:txBody>
      </p:sp>
      <p:pic>
        <p:nvPicPr>
          <p:cNvPr id="5" name="Picture 4">
            <a:extLst>
              <a:ext uri="{FF2B5EF4-FFF2-40B4-BE49-F238E27FC236}">
                <a16:creationId xmlns:a16="http://schemas.microsoft.com/office/drawing/2014/main" id="{C6ACE764-F703-45AB-8FF4-D2AA2E8D95BD}"/>
              </a:ext>
            </a:extLst>
          </p:cNvPr>
          <p:cNvPicPr>
            <a:picLocks noChangeAspect="1"/>
          </p:cNvPicPr>
          <p:nvPr/>
        </p:nvPicPr>
        <p:blipFill>
          <a:blip r:embed="rId3"/>
          <a:stretch>
            <a:fillRect/>
          </a:stretch>
        </p:blipFill>
        <p:spPr>
          <a:xfrm>
            <a:off x="2666720" y="2366741"/>
            <a:ext cx="6367902" cy="3936340"/>
          </a:xfrm>
          <a:prstGeom prst="rect">
            <a:avLst/>
          </a:prstGeom>
        </p:spPr>
      </p:pic>
      <p:sp>
        <p:nvSpPr>
          <p:cNvPr id="7" name="Rectangle 6"/>
          <p:cNvSpPr/>
          <p:nvPr/>
        </p:nvSpPr>
        <p:spPr>
          <a:xfrm>
            <a:off x="568847" y="5204193"/>
            <a:ext cx="2734156" cy="1200329"/>
          </a:xfrm>
          <a:prstGeom prst="rect">
            <a:avLst/>
          </a:prstGeom>
        </p:spPr>
        <p:txBody>
          <a:bodyPr wrap="square">
            <a:spAutoFit/>
          </a:bodyPr>
          <a:lstStyle/>
          <a:p>
            <a:br>
              <a:rPr lang="en-US" sz="1200" dirty="0">
                <a:latin typeface="Times New Roman" charset="0"/>
              </a:rPr>
            </a:br>
            <a:endParaRPr lang="en-US" sz="1200" dirty="0">
              <a:latin typeface="Times New Roman" charset="0"/>
            </a:endParaRPr>
          </a:p>
          <a:p>
            <a:br>
              <a:rPr lang="en-US" sz="1200" dirty="0">
                <a:latin typeface="Times New Roman" charset="0"/>
              </a:rPr>
            </a:br>
            <a:endParaRPr lang="en-US" sz="1200" dirty="0">
              <a:latin typeface="Times New Roman" charset="0"/>
            </a:endParaRPr>
          </a:p>
          <a:p>
            <a:r>
              <a:rPr lang="en-US" sz="1200" dirty="0">
                <a:solidFill>
                  <a:srgbClr val="2F2A2B"/>
                </a:solidFill>
                <a:latin typeface="Times New Roman" charset="0"/>
              </a:rPr>
              <a:t>CENTER </a:t>
            </a:r>
            <a:r>
              <a:rPr lang="en-US" sz="1200" i="1" dirty="0">
                <a:solidFill>
                  <a:srgbClr val="2F2A2B"/>
                </a:solidFill>
                <a:latin typeface="Times New Roman" charset="0"/>
              </a:rPr>
              <a:t>for </a:t>
            </a:r>
            <a:r>
              <a:rPr lang="en-US" sz="1200" dirty="0">
                <a:solidFill>
                  <a:srgbClr val="2F2A2B"/>
                </a:solidFill>
                <a:latin typeface="Times New Roman" charset="0"/>
              </a:rPr>
              <a:t>GREEN CHEMISTRY</a:t>
            </a:r>
          </a:p>
          <a:p>
            <a:r>
              <a:rPr lang="en-US" sz="1200" i="1" dirty="0">
                <a:solidFill>
                  <a:srgbClr val="2F2A2B"/>
                </a:solidFill>
                <a:latin typeface="Times New Roman" charset="0"/>
              </a:rPr>
              <a:t>and </a:t>
            </a:r>
            <a:r>
              <a:rPr lang="en-US" sz="1200" dirty="0">
                <a:solidFill>
                  <a:srgbClr val="2F2A2B"/>
                </a:solidFill>
                <a:latin typeface="Times New Roman" charset="0"/>
              </a:rPr>
              <a:t>GREEN ENGINEERING </a:t>
            </a:r>
            <a:r>
              <a:rPr lang="en-US" sz="1200" i="1" dirty="0">
                <a:solidFill>
                  <a:srgbClr val="2F2A2B"/>
                </a:solidFill>
                <a:latin typeface="Times New Roman" charset="0"/>
              </a:rPr>
              <a:t>at </a:t>
            </a:r>
            <a:r>
              <a:rPr lang="en-US" sz="1200" dirty="0">
                <a:solidFill>
                  <a:srgbClr val="2F2A2B"/>
                </a:solidFill>
                <a:latin typeface="Times New Roman" charset="0"/>
              </a:rPr>
              <a:t>YALE</a:t>
            </a:r>
            <a:endParaRPr lang="en-US" sz="1200" dirty="0">
              <a:solidFill>
                <a:srgbClr val="2F2A2B"/>
              </a:solidFill>
              <a:effectLst/>
              <a:latin typeface="Times New Roman" charset="0"/>
            </a:endParaRP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67548" y="4446658"/>
            <a:ext cx="1020198" cy="1496290"/>
          </a:xfrm>
          <a:prstGeom prst="rect">
            <a:avLst/>
          </a:prstGeom>
        </p:spPr>
      </p:pic>
      <p:pic>
        <p:nvPicPr>
          <p:cNvPr id="9" name="Picture 8"/>
          <p:cNvPicPr>
            <a:picLocks noChangeAspect="1"/>
          </p:cNvPicPr>
          <p:nvPr/>
        </p:nvPicPr>
        <p:blipFill>
          <a:blip r:embed="rId5"/>
          <a:stretch>
            <a:fillRect/>
          </a:stretch>
        </p:blipFill>
        <p:spPr>
          <a:xfrm>
            <a:off x="9346191" y="5460687"/>
            <a:ext cx="2643612" cy="687339"/>
          </a:xfrm>
          <a:prstGeom prst="rect">
            <a:avLst/>
          </a:prstGeom>
        </p:spPr>
      </p:pic>
      <p:pic>
        <p:nvPicPr>
          <p:cNvPr id="10" name="Picture 9"/>
          <p:cNvPicPr>
            <a:picLocks noChangeAspect="1"/>
          </p:cNvPicPr>
          <p:nvPr/>
        </p:nvPicPr>
        <p:blipFill>
          <a:blip r:embed="rId6"/>
          <a:stretch>
            <a:fillRect/>
          </a:stretch>
        </p:blipFill>
        <p:spPr>
          <a:xfrm>
            <a:off x="9230724" y="4341829"/>
            <a:ext cx="2874547" cy="862364"/>
          </a:xfrm>
          <a:prstGeom prst="rect">
            <a:avLst/>
          </a:prstGeom>
        </p:spPr>
      </p:pic>
      <p:sp>
        <p:nvSpPr>
          <p:cNvPr id="13" name="Title 1">
            <a:extLst>
              <a:ext uri="{FF2B5EF4-FFF2-40B4-BE49-F238E27FC236}">
                <a16:creationId xmlns:a16="http://schemas.microsoft.com/office/drawing/2014/main" id="{34C62954-09B2-564F-AF7C-35DD98326D1C}"/>
              </a:ext>
            </a:extLst>
          </p:cNvPr>
          <p:cNvSpPr>
            <a:spLocks noGrp="1"/>
          </p:cNvSpPr>
          <p:nvPr>
            <p:ph type="ctrTitle"/>
          </p:nvPr>
        </p:nvSpPr>
        <p:spPr>
          <a:xfrm>
            <a:off x="743674" y="320448"/>
            <a:ext cx="11246129" cy="1210900"/>
          </a:xfrm>
        </p:spPr>
        <p:txBody>
          <a:bodyPr>
            <a:noAutofit/>
          </a:bodyPr>
          <a:lstStyle/>
          <a:p>
            <a:r>
              <a:rPr lang="en-US" sz="4800" dirty="0">
                <a:solidFill>
                  <a:srgbClr val="00728A"/>
                </a:solidFill>
                <a:latin typeface="+mn-lt"/>
              </a:rPr>
              <a:t>Yale-UNIDO Train-the-Facilitator Workshop in Green Chemistry</a:t>
            </a:r>
            <a:endParaRPr lang="en-US" sz="4800" b="1" dirty="0">
              <a:solidFill>
                <a:srgbClr val="00728A"/>
              </a:solidFill>
              <a:latin typeface="+mn-lt"/>
            </a:endParaRPr>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8964" y="2816379"/>
            <a:ext cx="3032234" cy="2274176"/>
          </a:xfrm>
          <a:prstGeom prst="rect">
            <a:avLst/>
          </a:prstGeom>
        </p:spPr>
      </p:pic>
    </p:spTree>
    <p:extLst>
      <p:ext uri="{BB962C8B-B14F-4D97-AF65-F5344CB8AC3E}">
        <p14:creationId xmlns:p14="http://schemas.microsoft.com/office/powerpoint/2010/main" val="1627772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5" name="Rectangle 3"/>
          <p:cNvSpPr>
            <a:spLocks noGrp="1" noChangeArrowheads="1"/>
          </p:cNvSpPr>
          <p:nvPr>
            <p:ph type="title"/>
          </p:nvPr>
        </p:nvSpPr>
        <p:spPr>
          <a:xfrm>
            <a:off x="679101" y="138665"/>
            <a:ext cx="10833799" cy="707886"/>
          </a:xfrm>
        </p:spPr>
        <p:txBody>
          <a:bodyPr wrap="square">
            <a:spAutoFit/>
          </a:bodyPr>
          <a:lstStyle/>
          <a:p>
            <a:pPr algn="ctr">
              <a:lnSpc>
                <a:spcPct val="100000"/>
              </a:lnSpc>
              <a:spcBef>
                <a:spcPts val="0"/>
              </a:spcBef>
              <a:defRPr/>
            </a:pPr>
            <a:r>
              <a:rPr lang="en-US" sz="4000" b="1" dirty="0">
                <a:latin typeface="+mn-lt"/>
                <a:cs typeface="ＭＳ Ｐゴシック" pitchFamily="-106" charset="-128"/>
              </a:rPr>
              <a:t>Green Chemistry Across Industrial Sectors</a:t>
            </a:r>
          </a:p>
        </p:txBody>
      </p:sp>
      <p:cxnSp>
        <p:nvCxnSpPr>
          <p:cNvPr id="12" name="Straight Connector 11">
            <a:extLst>
              <a:ext uri="{FF2B5EF4-FFF2-40B4-BE49-F238E27FC236}">
                <a16:creationId xmlns:a16="http://schemas.microsoft.com/office/drawing/2014/main" id="{EC4742B7-67C9-42BE-A077-AB333B5726C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4F9D4FF9-3AA9-4897-B3B4-7D609B8062DD}"/>
              </a:ext>
            </a:extLst>
          </p:cNvPr>
          <p:cNvSpPr/>
          <p:nvPr/>
        </p:nvSpPr>
        <p:spPr>
          <a:xfrm>
            <a:off x="855723" y="1463373"/>
            <a:ext cx="2989855" cy="1456309"/>
          </a:xfrm>
          <a:prstGeom prst="roundRect">
            <a:avLst/>
          </a:prstGeom>
          <a:solidFill>
            <a:schemeClr val="bg1"/>
          </a:solidFill>
          <a:ln w="38100">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lumMod val="85000"/>
                    <a:lumOff val="15000"/>
                  </a:schemeClr>
                </a:solidFill>
                <a:latin typeface="Arial" panose="020B0604020202020204" pitchFamily="34" charset="0"/>
                <a:cs typeface="Arial" panose="020B0604020202020204" pitchFamily="34" charset="0"/>
              </a:rPr>
              <a:t>Defense and aerospace</a:t>
            </a:r>
          </a:p>
          <a:p>
            <a:pPr marL="261938" indent="-187325">
              <a:buFont typeface="Arial" panose="020B0604020202020204" pitchFamily="34" charset="0"/>
              <a:buChar char="•"/>
            </a:pPr>
            <a:r>
              <a:rPr lang="en-US">
                <a:solidFill>
                  <a:schemeClr val="tx1">
                    <a:lumMod val="85000"/>
                    <a:lumOff val="15000"/>
                  </a:schemeClr>
                </a:solidFill>
                <a:latin typeface="Arial" panose="020B0604020202020204" pitchFamily="34" charset="0"/>
                <a:cs typeface="Arial" panose="020B0604020202020204" pitchFamily="34" charset="0"/>
              </a:rPr>
              <a:t>Adhesives</a:t>
            </a:r>
          </a:p>
          <a:p>
            <a:pPr marL="261938" indent="-187325">
              <a:buFont typeface="Arial" panose="020B0604020202020204" pitchFamily="34" charset="0"/>
              <a:buChar char="•"/>
            </a:pPr>
            <a:r>
              <a:rPr lang="en-US">
                <a:solidFill>
                  <a:schemeClr val="tx1">
                    <a:lumMod val="85000"/>
                    <a:lumOff val="15000"/>
                  </a:schemeClr>
                </a:solidFill>
                <a:latin typeface="Arial" panose="020B0604020202020204" pitchFamily="34" charset="0"/>
                <a:cs typeface="Arial" panose="020B0604020202020204" pitchFamily="34" charset="0"/>
              </a:rPr>
              <a:t>Coatings</a:t>
            </a:r>
          </a:p>
          <a:p>
            <a:pPr marL="261938" indent="-187325">
              <a:buFont typeface="Arial" panose="020B0604020202020204" pitchFamily="34" charset="0"/>
              <a:buChar char="•"/>
            </a:pPr>
            <a:r>
              <a:rPr lang="en-US">
                <a:solidFill>
                  <a:schemeClr val="tx1">
                    <a:lumMod val="85000"/>
                    <a:lumOff val="15000"/>
                  </a:schemeClr>
                </a:solidFill>
                <a:latin typeface="Arial" panose="020B0604020202020204" pitchFamily="34" charset="0"/>
                <a:cs typeface="Arial" panose="020B0604020202020204" pitchFamily="34" charset="0"/>
              </a:rPr>
              <a:t>Corrosion, inhibitors</a:t>
            </a:r>
            <a:endParaRPr lang="en-US"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B319B6DF-5844-45C9-8C03-2CE682DAF8D6}"/>
              </a:ext>
            </a:extLst>
          </p:cNvPr>
          <p:cNvSpPr/>
          <p:nvPr/>
        </p:nvSpPr>
        <p:spPr>
          <a:xfrm>
            <a:off x="855722" y="3133422"/>
            <a:ext cx="2989855" cy="1456309"/>
          </a:xfrm>
          <a:prstGeom prst="roundRect">
            <a:avLst/>
          </a:prstGeom>
          <a:solidFill>
            <a:schemeClr val="bg1"/>
          </a:solidFill>
          <a:ln w="38100">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latin typeface="Arial" panose="020B0604020202020204" pitchFamily="34" charset="0"/>
                <a:cs typeface="Arial" panose="020B0604020202020204" pitchFamily="34" charset="0"/>
              </a:rPr>
              <a:t>Electronics</a:t>
            </a:r>
          </a:p>
          <a:p>
            <a:pPr marL="261938" indent="-187325">
              <a:buFont typeface="Arial" panose="020B0604020202020204" pitchFamily="34" charset="0"/>
              <a:buChar char="•"/>
            </a:pPr>
            <a:r>
              <a:rPr lang="en-US" dirty="0">
                <a:solidFill>
                  <a:schemeClr val="tx1">
                    <a:lumMod val="85000"/>
                    <a:lumOff val="15000"/>
                  </a:schemeClr>
                </a:solidFill>
                <a:latin typeface="Arial" panose="020B0604020202020204" pitchFamily="34" charset="0"/>
                <a:cs typeface="Arial" panose="020B0604020202020204" pitchFamily="34" charset="0"/>
              </a:rPr>
              <a:t>Solder</a:t>
            </a:r>
          </a:p>
          <a:p>
            <a:pPr marL="261938" indent="-187325">
              <a:buFont typeface="Arial" panose="020B0604020202020204" pitchFamily="34" charset="0"/>
              <a:buChar char="•"/>
            </a:pPr>
            <a:r>
              <a:rPr lang="en-US" dirty="0">
                <a:solidFill>
                  <a:schemeClr val="tx1">
                    <a:lumMod val="85000"/>
                    <a:lumOff val="15000"/>
                  </a:schemeClr>
                </a:solidFill>
                <a:latin typeface="Arial" panose="020B0604020202020204" pitchFamily="34" charset="0"/>
                <a:cs typeface="Arial" panose="020B0604020202020204" pitchFamily="34" charset="0"/>
              </a:rPr>
              <a:t>Housings</a:t>
            </a:r>
          </a:p>
          <a:p>
            <a:pPr marL="261938" indent="-187325">
              <a:buFont typeface="Arial" panose="020B0604020202020204" pitchFamily="34" charset="0"/>
              <a:buChar char="•"/>
            </a:pPr>
            <a:r>
              <a:rPr lang="en-US" dirty="0">
                <a:solidFill>
                  <a:schemeClr val="tx1">
                    <a:lumMod val="85000"/>
                    <a:lumOff val="15000"/>
                  </a:schemeClr>
                </a:solidFill>
                <a:latin typeface="Arial" panose="020B0604020202020204" pitchFamily="34" charset="0"/>
                <a:cs typeface="Arial" panose="020B0604020202020204" pitchFamily="34" charset="0"/>
              </a:rPr>
              <a:t>Displays</a:t>
            </a:r>
          </a:p>
          <a:p>
            <a:pPr algn="ctr"/>
            <a:endParaRPr lang="en-US"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5EE8D921-C021-431E-A90A-BF5B45F2C864}"/>
              </a:ext>
            </a:extLst>
          </p:cNvPr>
          <p:cNvSpPr/>
          <p:nvPr/>
        </p:nvSpPr>
        <p:spPr>
          <a:xfrm>
            <a:off x="4387003" y="1463373"/>
            <a:ext cx="2989855" cy="1456309"/>
          </a:xfrm>
          <a:prstGeom prst="roundRect">
            <a:avLst/>
          </a:prstGeom>
          <a:solidFill>
            <a:schemeClr val="bg1"/>
          </a:solidFill>
          <a:ln w="38100">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latin typeface="Arial" panose="020B0604020202020204" pitchFamily="34" charset="0"/>
                <a:cs typeface="Arial" panose="020B0604020202020204" pitchFamily="34" charset="0"/>
              </a:rPr>
              <a:t>Automotive</a:t>
            </a:r>
          </a:p>
          <a:p>
            <a:pPr marL="261938" indent="-187325">
              <a:buFont typeface="Arial" panose="020B0604020202020204" pitchFamily="34" charset="0"/>
              <a:buChar char="•"/>
            </a:pPr>
            <a:r>
              <a:rPr lang="en-US" dirty="0">
                <a:solidFill>
                  <a:schemeClr val="tx1">
                    <a:lumMod val="85000"/>
                    <a:lumOff val="15000"/>
                  </a:schemeClr>
                </a:solidFill>
                <a:latin typeface="Arial" panose="020B0604020202020204" pitchFamily="34" charset="0"/>
                <a:cs typeface="Arial" panose="020B0604020202020204" pitchFamily="34" charset="0"/>
              </a:rPr>
              <a:t>Solvents</a:t>
            </a:r>
          </a:p>
          <a:p>
            <a:pPr marL="261938" indent="-187325">
              <a:buFont typeface="Arial" panose="020B0604020202020204" pitchFamily="34" charset="0"/>
              <a:buChar char="•"/>
            </a:pPr>
            <a:r>
              <a:rPr lang="en-US" dirty="0">
                <a:solidFill>
                  <a:schemeClr val="tx1">
                    <a:lumMod val="85000"/>
                    <a:lumOff val="15000"/>
                  </a:schemeClr>
                </a:solidFill>
                <a:latin typeface="Arial" panose="020B0604020202020204" pitchFamily="34" charset="0"/>
                <a:cs typeface="Arial" panose="020B0604020202020204" pitchFamily="34" charset="0"/>
              </a:rPr>
              <a:t>Polymers</a:t>
            </a:r>
          </a:p>
          <a:p>
            <a:pPr marL="261938" indent="-187325">
              <a:buFont typeface="Arial" panose="020B0604020202020204" pitchFamily="34" charset="0"/>
              <a:buChar char="•"/>
            </a:pPr>
            <a:r>
              <a:rPr lang="en-US" dirty="0">
                <a:solidFill>
                  <a:schemeClr val="tx1">
                    <a:lumMod val="85000"/>
                    <a:lumOff val="15000"/>
                  </a:schemeClr>
                </a:solidFill>
                <a:latin typeface="Arial" panose="020B0604020202020204" pitchFamily="34" charset="0"/>
                <a:cs typeface="Arial" panose="020B0604020202020204" pitchFamily="34" charset="0"/>
              </a:rPr>
              <a:t>Fuels</a:t>
            </a:r>
          </a:p>
        </p:txBody>
      </p:sp>
      <p:sp>
        <p:nvSpPr>
          <p:cNvPr id="15" name="Rectangle: Rounded Corners 14">
            <a:extLst>
              <a:ext uri="{FF2B5EF4-FFF2-40B4-BE49-F238E27FC236}">
                <a16:creationId xmlns:a16="http://schemas.microsoft.com/office/drawing/2014/main" id="{0DC2833C-D39C-436F-B792-631D8E92497E}"/>
              </a:ext>
            </a:extLst>
          </p:cNvPr>
          <p:cNvSpPr/>
          <p:nvPr/>
        </p:nvSpPr>
        <p:spPr>
          <a:xfrm>
            <a:off x="7805001" y="1463373"/>
            <a:ext cx="2989855" cy="1456309"/>
          </a:xfrm>
          <a:prstGeom prst="roundRect">
            <a:avLst/>
          </a:prstGeom>
          <a:solidFill>
            <a:schemeClr val="bg1"/>
          </a:solidFill>
          <a:ln w="38100">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latin typeface="Arial" panose="020B0604020202020204" pitchFamily="34" charset="0"/>
                <a:cs typeface="Arial" panose="020B0604020202020204" pitchFamily="34" charset="0"/>
              </a:rPr>
              <a:t>Household cleaners</a:t>
            </a:r>
          </a:p>
          <a:p>
            <a:pPr marL="261938" indent="-187325">
              <a:buFont typeface="Arial" panose="020B0604020202020204" pitchFamily="34" charset="0"/>
              <a:buChar char="•"/>
            </a:pPr>
            <a:r>
              <a:rPr lang="en-US" dirty="0">
                <a:solidFill>
                  <a:schemeClr val="tx1">
                    <a:lumMod val="85000"/>
                    <a:lumOff val="15000"/>
                  </a:schemeClr>
                </a:solidFill>
                <a:latin typeface="Arial" panose="020B0604020202020204" pitchFamily="34" charset="0"/>
                <a:cs typeface="Arial" panose="020B0604020202020204" pitchFamily="34" charset="0"/>
              </a:rPr>
              <a:t>Surfactants</a:t>
            </a:r>
          </a:p>
          <a:p>
            <a:pPr marL="261938" indent="-187325">
              <a:buFont typeface="Arial" panose="020B0604020202020204" pitchFamily="34" charset="0"/>
              <a:buChar char="•"/>
            </a:pPr>
            <a:r>
              <a:rPr lang="en-US" dirty="0">
                <a:solidFill>
                  <a:schemeClr val="tx1">
                    <a:lumMod val="85000"/>
                    <a:lumOff val="15000"/>
                  </a:schemeClr>
                </a:solidFill>
                <a:latin typeface="Arial" panose="020B0604020202020204" pitchFamily="34" charset="0"/>
                <a:cs typeface="Arial" panose="020B0604020202020204" pitchFamily="34" charset="0"/>
              </a:rPr>
              <a:t>Fragrances</a:t>
            </a:r>
          </a:p>
          <a:p>
            <a:pPr marL="261938" indent="-187325">
              <a:buFont typeface="Arial" panose="020B0604020202020204" pitchFamily="34" charset="0"/>
              <a:buChar char="•"/>
            </a:pPr>
            <a:r>
              <a:rPr lang="en-US" dirty="0">
                <a:solidFill>
                  <a:schemeClr val="tx1">
                    <a:lumMod val="85000"/>
                    <a:lumOff val="15000"/>
                  </a:schemeClr>
                </a:solidFill>
                <a:latin typeface="Arial" panose="020B0604020202020204" pitchFamily="34" charset="0"/>
                <a:cs typeface="Arial" panose="020B0604020202020204" pitchFamily="34" charset="0"/>
              </a:rPr>
              <a:t>Dyes</a:t>
            </a:r>
          </a:p>
        </p:txBody>
      </p:sp>
      <p:sp>
        <p:nvSpPr>
          <p:cNvPr id="16" name="Rectangle: Rounded Corners 15">
            <a:extLst>
              <a:ext uri="{FF2B5EF4-FFF2-40B4-BE49-F238E27FC236}">
                <a16:creationId xmlns:a16="http://schemas.microsoft.com/office/drawing/2014/main" id="{3D445B3B-5D71-4DA7-BD83-C28596B048B0}"/>
              </a:ext>
            </a:extLst>
          </p:cNvPr>
          <p:cNvSpPr/>
          <p:nvPr/>
        </p:nvSpPr>
        <p:spPr>
          <a:xfrm>
            <a:off x="4409540" y="3101867"/>
            <a:ext cx="2989855" cy="1456309"/>
          </a:xfrm>
          <a:prstGeom prst="roundRect">
            <a:avLst/>
          </a:prstGeom>
          <a:solidFill>
            <a:schemeClr val="bg1"/>
          </a:solidFill>
          <a:ln w="38100">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lumMod val="85000"/>
                    <a:lumOff val="15000"/>
                  </a:schemeClr>
                </a:solidFill>
                <a:latin typeface="Arial" panose="020B0604020202020204" pitchFamily="34" charset="0"/>
                <a:cs typeface="Arial" panose="020B0604020202020204" pitchFamily="34" charset="0"/>
              </a:rPr>
              <a:t>Agriculture</a:t>
            </a:r>
          </a:p>
          <a:p>
            <a:pPr marL="261938" indent="-187325">
              <a:buFont typeface="Arial" panose="020B0604020202020204" pitchFamily="34" charset="0"/>
              <a:buChar char="•"/>
            </a:pPr>
            <a:r>
              <a:rPr lang="en-US">
                <a:solidFill>
                  <a:schemeClr val="tx1">
                    <a:lumMod val="85000"/>
                    <a:lumOff val="15000"/>
                  </a:schemeClr>
                </a:solidFill>
                <a:latin typeface="Arial" panose="020B0604020202020204" pitchFamily="34" charset="0"/>
                <a:cs typeface="Arial" panose="020B0604020202020204" pitchFamily="34" charset="0"/>
              </a:rPr>
              <a:t>Pesticides</a:t>
            </a:r>
          </a:p>
          <a:p>
            <a:pPr marL="261938" indent="-187325">
              <a:buFont typeface="Arial" panose="020B0604020202020204" pitchFamily="34" charset="0"/>
              <a:buChar char="•"/>
            </a:pPr>
            <a:r>
              <a:rPr lang="en-US">
                <a:solidFill>
                  <a:schemeClr val="tx1">
                    <a:lumMod val="85000"/>
                    <a:lumOff val="15000"/>
                  </a:schemeClr>
                </a:solidFill>
                <a:latin typeface="Arial" panose="020B0604020202020204" pitchFamily="34" charset="0"/>
                <a:cs typeface="Arial" panose="020B0604020202020204" pitchFamily="34" charset="0"/>
              </a:rPr>
              <a:t>Fungicides</a:t>
            </a:r>
          </a:p>
          <a:p>
            <a:pPr marL="261938" indent="-187325">
              <a:buFont typeface="Arial" panose="020B0604020202020204" pitchFamily="34" charset="0"/>
              <a:buChar char="•"/>
            </a:pPr>
            <a:r>
              <a:rPr lang="en-US">
                <a:solidFill>
                  <a:schemeClr val="tx1">
                    <a:lumMod val="85000"/>
                    <a:lumOff val="15000"/>
                  </a:schemeClr>
                </a:solidFill>
                <a:latin typeface="Arial" panose="020B0604020202020204" pitchFamily="34" charset="0"/>
                <a:cs typeface="Arial" panose="020B0604020202020204" pitchFamily="34" charset="0"/>
              </a:rPr>
              <a:t>Fertilizers</a:t>
            </a:r>
            <a:endParaRPr lang="en-US"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6B2F09E0-AB12-485A-BA6F-866FA6AA16A8}"/>
              </a:ext>
            </a:extLst>
          </p:cNvPr>
          <p:cNvSpPr/>
          <p:nvPr/>
        </p:nvSpPr>
        <p:spPr>
          <a:xfrm>
            <a:off x="7885175" y="3133421"/>
            <a:ext cx="2989855" cy="1456309"/>
          </a:xfrm>
          <a:prstGeom prst="roundRect">
            <a:avLst/>
          </a:prstGeom>
          <a:solidFill>
            <a:schemeClr val="bg1"/>
          </a:solidFill>
          <a:ln w="38100">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latin typeface="Arial" panose="020B0604020202020204" pitchFamily="34" charset="0"/>
                <a:cs typeface="Arial" panose="020B0604020202020204" pitchFamily="34" charset="0"/>
              </a:rPr>
              <a:t>Cosmetics</a:t>
            </a:r>
          </a:p>
          <a:p>
            <a:pPr marL="261938" indent="-187325">
              <a:buFont typeface="Arial" panose="020B0604020202020204" pitchFamily="34" charset="0"/>
              <a:buChar char="•"/>
            </a:pPr>
            <a:r>
              <a:rPr lang="en-US" dirty="0">
                <a:solidFill>
                  <a:schemeClr val="tx1">
                    <a:lumMod val="85000"/>
                    <a:lumOff val="15000"/>
                  </a:schemeClr>
                </a:solidFill>
                <a:latin typeface="Arial" panose="020B0604020202020204" pitchFamily="34" charset="0"/>
                <a:cs typeface="Arial" panose="020B0604020202020204" pitchFamily="34" charset="0"/>
              </a:rPr>
              <a:t>Builders</a:t>
            </a:r>
          </a:p>
          <a:p>
            <a:pPr marL="261938" indent="-187325">
              <a:buFont typeface="Arial" panose="020B0604020202020204" pitchFamily="34" charset="0"/>
              <a:buChar char="•"/>
            </a:pPr>
            <a:r>
              <a:rPr lang="en-US" dirty="0">
                <a:solidFill>
                  <a:schemeClr val="tx1">
                    <a:lumMod val="85000"/>
                    <a:lumOff val="15000"/>
                  </a:schemeClr>
                </a:solidFill>
                <a:latin typeface="Arial" panose="020B0604020202020204" pitchFamily="34" charset="0"/>
                <a:cs typeface="Arial" panose="020B0604020202020204" pitchFamily="34" charset="0"/>
              </a:rPr>
              <a:t>Chelating agents</a:t>
            </a:r>
          </a:p>
          <a:p>
            <a:pPr marL="261938" indent="-187325">
              <a:buFont typeface="Arial" panose="020B0604020202020204" pitchFamily="34" charset="0"/>
              <a:buChar char="•"/>
            </a:pPr>
            <a:r>
              <a:rPr lang="en-US" dirty="0">
                <a:solidFill>
                  <a:schemeClr val="tx1">
                    <a:lumMod val="85000"/>
                    <a:lumOff val="15000"/>
                  </a:schemeClr>
                </a:solidFill>
                <a:latin typeface="Arial" panose="020B0604020202020204" pitchFamily="34" charset="0"/>
                <a:cs typeface="Arial" panose="020B0604020202020204" pitchFamily="34" charset="0"/>
              </a:rPr>
              <a:t>Dyes</a:t>
            </a:r>
          </a:p>
          <a:p>
            <a:pPr algn="ctr"/>
            <a:endParaRPr lang="en-US"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6F63ED32-94EB-4CB4-A6DB-26D86B0F5537}"/>
              </a:ext>
            </a:extLst>
          </p:cNvPr>
          <p:cNvSpPr/>
          <p:nvPr/>
        </p:nvSpPr>
        <p:spPr>
          <a:xfrm>
            <a:off x="4477996" y="4917394"/>
            <a:ext cx="2989855" cy="1456309"/>
          </a:xfrm>
          <a:prstGeom prst="roundRect">
            <a:avLst/>
          </a:prstGeom>
          <a:solidFill>
            <a:schemeClr val="bg1"/>
          </a:solidFill>
          <a:ln w="38100">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latin typeface="Arial" panose="020B0604020202020204" pitchFamily="34" charset="0"/>
                <a:cs typeface="Arial" panose="020B0604020202020204" pitchFamily="34" charset="0"/>
              </a:rPr>
              <a:t>Pharmaceuticals</a:t>
            </a:r>
          </a:p>
        </p:txBody>
      </p:sp>
    </p:spTree>
    <p:extLst>
      <p:ext uri="{BB962C8B-B14F-4D97-AF65-F5344CB8AC3E}">
        <p14:creationId xmlns:p14="http://schemas.microsoft.com/office/powerpoint/2010/main" val="184847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5" name="Rectangle 3"/>
          <p:cNvSpPr>
            <a:spLocks noGrp="1" noChangeArrowheads="1"/>
          </p:cNvSpPr>
          <p:nvPr>
            <p:ph type="title"/>
          </p:nvPr>
        </p:nvSpPr>
        <p:spPr>
          <a:xfrm>
            <a:off x="679101" y="138665"/>
            <a:ext cx="10833799" cy="707886"/>
          </a:xfrm>
        </p:spPr>
        <p:txBody>
          <a:bodyPr wrap="square">
            <a:spAutoFit/>
          </a:bodyPr>
          <a:lstStyle/>
          <a:p>
            <a:pPr algn="ctr">
              <a:lnSpc>
                <a:spcPct val="100000"/>
              </a:lnSpc>
              <a:spcBef>
                <a:spcPts val="0"/>
              </a:spcBef>
              <a:defRPr/>
            </a:pPr>
            <a:r>
              <a:rPr lang="en-US" sz="4000" b="1" dirty="0">
                <a:latin typeface="Arial" panose="020B0604020202020204" pitchFamily="34" charset="0"/>
                <a:cs typeface="Arial" panose="020B0604020202020204" pitchFamily="34" charset="0"/>
              </a:rPr>
              <a:t>Pharmaceutical Industry</a:t>
            </a:r>
          </a:p>
        </p:txBody>
      </p:sp>
      <p:cxnSp>
        <p:nvCxnSpPr>
          <p:cNvPr id="12" name="Straight Connector 11">
            <a:extLst>
              <a:ext uri="{FF2B5EF4-FFF2-40B4-BE49-F238E27FC236}">
                <a16:creationId xmlns:a16="http://schemas.microsoft.com/office/drawing/2014/main" id="{EC4742B7-67C9-42BE-A077-AB333B5726C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F05B377-81EE-47A5-A937-63CA039B24FD}"/>
              </a:ext>
            </a:extLst>
          </p:cNvPr>
          <p:cNvPicPr>
            <a:picLocks noChangeAspect="1"/>
          </p:cNvPicPr>
          <p:nvPr/>
        </p:nvPicPr>
        <p:blipFill rotWithShape="1">
          <a:blip r:embed="rId3"/>
          <a:srcRect l="33850" t="14230" r="31497" b="4589"/>
          <a:stretch/>
        </p:blipFill>
        <p:spPr>
          <a:xfrm>
            <a:off x="1608755" y="1089411"/>
            <a:ext cx="4224822" cy="5567413"/>
          </a:xfrm>
          <a:prstGeom prst="rect">
            <a:avLst/>
          </a:prstGeom>
          <a:ln>
            <a:solidFill>
              <a:schemeClr val="tx1"/>
            </a:solidFill>
          </a:ln>
        </p:spPr>
      </p:pic>
      <p:pic>
        <p:nvPicPr>
          <p:cNvPr id="4" name="Picture 3">
            <a:extLst>
              <a:ext uri="{FF2B5EF4-FFF2-40B4-BE49-F238E27FC236}">
                <a16:creationId xmlns:a16="http://schemas.microsoft.com/office/drawing/2014/main" id="{BD47C628-68B1-4263-B36D-9D17EDD51A77}"/>
              </a:ext>
            </a:extLst>
          </p:cNvPr>
          <p:cNvPicPr>
            <a:picLocks noChangeAspect="1"/>
          </p:cNvPicPr>
          <p:nvPr/>
        </p:nvPicPr>
        <p:blipFill rotWithShape="1">
          <a:blip r:embed="rId4"/>
          <a:srcRect l="33289" t="14688" r="32059" b="5954"/>
          <a:stretch/>
        </p:blipFill>
        <p:spPr>
          <a:xfrm>
            <a:off x="5877584" y="1089410"/>
            <a:ext cx="4224822" cy="5567413"/>
          </a:xfrm>
          <a:prstGeom prst="rect">
            <a:avLst/>
          </a:prstGeom>
          <a:ln>
            <a:solidFill>
              <a:schemeClr val="tx1"/>
            </a:solidFill>
          </a:ln>
        </p:spPr>
      </p:pic>
    </p:spTree>
    <p:extLst>
      <p:ext uri="{BB962C8B-B14F-4D97-AF65-F5344CB8AC3E}">
        <p14:creationId xmlns:p14="http://schemas.microsoft.com/office/powerpoint/2010/main" val="2301311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400967" y="219346"/>
            <a:ext cx="10952833" cy="646331"/>
          </a:xfrm>
        </p:spPr>
        <p:txBody>
          <a:bodyPr wrap="square">
            <a:spAutoFit/>
          </a:bodyPr>
          <a:lstStyle/>
          <a:p>
            <a:pPr algn="ctr" eaLnBrk="1" hangingPunct="1"/>
            <a:r>
              <a:rPr lang="en-US" sz="4000" b="1" dirty="0">
                <a:latin typeface="Arial" panose="020B0604020202020204" pitchFamily="34" charset="0"/>
                <a:cs typeface="Arial" panose="020B0604020202020204" pitchFamily="34" charset="0"/>
              </a:rPr>
              <a:t>Green Chemistry Innovation in Other Fields</a:t>
            </a:r>
          </a:p>
        </p:txBody>
      </p:sp>
      <p:pic>
        <p:nvPicPr>
          <p:cNvPr id="83972" name="Picture 4" descr="product_messenger"/>
          <p:cNvPicPr>
            <a:picLocks noGrp="1" noChangeAspect="1" noChangeArrowheads="1"/>
          </p:cNvPicPr>
          <p:nvPr>
            <p:ph sz="quarter" idx="2"/>
          </p:nvPr>
        </p:nvPicPr>
        <p:blipFill>
          <a:blip r:embed="rId3" cstate="screen">
            <a:extLst>
              <a:ext uri="{28A0092B-C50C-407E-A947-70E740481C1C}">
                <a14:useLocalDpi xmlns:a14="http://schemas.microsoft.com/office/drawing/2010/main"/>
              </a:ext>
            </a:extLst>
          </a:blip>
          <a:srcRect/>
          <a:stretch>
            <a:fillRect/>
          </a:stretch>
        </p:blipFill>
        <p:spPr>
          <a:xfrm>
            <a:off x="3161860" y="1304881"/>
            <a:ext cx="2306970" cy="2365763"/>
          </a:xfrm>
        </p:spPr>
      </p:pic>
      <p:sp>
        <p:nvSpPr>
          <p:cNvPr id="83974" name="Text Box 6"/>
          <p:cNvSpPr txBox="1">
            <a:spLocks noChangeArrowheads="1"/>
          </p:cNvSpPr>
          <p:nvPr/>
        </p:nvSpPr>
        <p:spPr bwMode="auto">
          <a:xfrm>
            <a:off x="994040" y="3655921"/>
            <a:ext cx="1339516" cy="40011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b="1" dirty="0">
                <a:latin typeface="Arial" panose="020B0604020202020204" pitchFamily="34" charset="0"/>
                <a:cs typeface="Arial" panose="020B0604020202020204" pitchFamily="34" charset="0"/>
              </a:rPr>
              <a:t>clothing</a:t>
            </a:r>
          </a:p>
        </p:txBody>
      </p:sp>
      <p:sp>
        <p:nvSpPr>
          <p:cNvPr id="83975" name="Text Box 7"/>
          <p:cNvSpPr txBox="1">
            <a:spLocks noChangeArrowheads="1"/>
          </p:cNvSpPr>
          <p:nvPr/>
        </p:nvSpPr>
        <p:spPr bwMode="auto">
          <a:xfrm>
            <a:off x="4328400" y="3614079"/>
            <a:ext cx="2133600" cy="40011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b="1" dirty="0">
                <a:latin typeface="Arial" panose="020B0604020202020204" pitchFamily="34" charset="0"/>
                <a:cs typeface="Arial" panose="020B0604020202020204" pitchFamily="34" charset="0"/>
              </a:rPr>
              <a:t>home &amp; garden</a:t>
            </a:r>
          </a:p>
        </p:txBody>
      </p:sp>
      <p:sp>
        <p:nvSpPr>
          <p:cNvPr id="83977" name="Text Box 9"/>
          <p:cNvSpPr txBox="1">
            <a:spLocks noChangeArrowheads="1"/>
          </p:cNvSpPr>
          <p:nvPr/>
        </p:nvSpPr>
        <p:spPr bwMode="auto">
          <a:xfrm>
            <a:off x="768345" y="5604712"/>
            <a:ext cx="2034159" cy="40011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b="1" dirty="0">
                <a:latin typeface="Arial" panose="020B0604020202020204" pitchFamily="34" charset="0"/>
                <a:cs typeface="Arial" panose="020B0604020202020204" pitchFamily="34" charset="0"/>
              </a:rPr>
              <a:t>Entertainment</a:t>
            </a:r>
          </a:p>
        </p:txBody>
      </p:sp>
      <p:pic>
        <p:nvPicPr>
          <p:cNvPr id="83978" name="Picture 10" descr="product_serenade"/>
          <p:cNvPicPr>
            <a:picLocks noGrp="1" noChangeAspect="1" noChangeArrowheads="1"/>
          </p:cNvPicPr>
          <p:nvPr>
            <p:ph sz="quarter" idx="3"/>
          </p:nvPr>
        </p:nvPicPr>
        <p:blipFill>
          <a:blip r:embed="rId4">
            <a:extLst>
              <a:ext uri="{28A0092B-C50C-407E-A947-70E740481C1C}">
                <a14:useLocalDpi xmlns:a14="http://schemas.microsoft.com/office/drawing/2010/main"/>
              </a:ext>
            </a:extLst>
          </a:blip>
          <a:srcRect/>
          <a:stretch>
            <a:fillRect/>
          </a:stretch>
        </p:blipFill>
        <p:spPr>
          <a:xfrm>
            <a:off x="5533915" y="1438151"/>
            <a:ext cx="1836050" cy="2118521"/>
          </a:xfrm>
        </p:spPr>
      </p:pic>
      <p:pic>
        <p:nvPicPr>
          <p:cNvPr id="83980" name="Picture 12" descr="sanyo"/>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2703" y="4130672"/>
            <a:ext cx="2306971" cy="1433847"/>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83982" name="Picture 14" descr="yoga"/>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83358" y="1398973"/>
            <a:ext cx="1592638" cy="2256948"/>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83983" name="Text Box 15"/>
          <p:cNvSpPr txBox="1">
            <a:spLocks noChangeArrowheads="1"/>
          </p:cNvSpPr>
          <p:nvPr/>
        </p:nvSpPr>
        <p:spPr bwMode="auto">
          <a:xfrm>
            <a:off x="3224904" y="4130672"/>
            <a:ext cx="2535327" cy="40011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b="1" dirty="0">
                <a:latin typeface="Arial" panose="020B0604020202020204" pitchFamily="34" charset="0"/>
                <a:cs typeface="Arial" panose="020B0604020202020204" pitchFamily="34" charset="0"/>
              </a:rPr>
              <a:t>building materials</a:t>
            </a:r>
          </a:p>
        </p:txBody>
      </p:sp>
      <p:cxnSp>
        <p:nvCxnSpPr>
          <p:cNvPr id="15" name="Straight Connector 14">
            <a:extLst>
              <a:ext uri="{FF2B5EF4-FFF2-40B4-BE49-F238E27FC236}">
                <a16:creationId xmlns:a16="http://schemas.microsoft.com/office/drawing/2014/main" id="{4508E9BD-4D20-4F7B-8ECD-3025959D01CE}"/>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49F7287-44FA-7948-A1F4-9DCECDAF9B57}"/>
              </a:ext>
            </a:extLst>
          </p:cNvPr>
          <p:cNvSpPr txBox="1"/>
          <p:nvPr/>
        </p:nvSpPr>
        <p:spPr>
          <a:xfrm>
            <a:off x="134028" y="6357679"/>
            <a:ext cx="1864613"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Image source: Wikipedia</a:t>
            </a:r>
          </a:p>
        </p:txBody>
      </p:sp>
      <p:pic>
        <p:nvPicPr>
          <p:cNvPr id="3" name="Picture 2">
            <a:extLst>
              <a:ext uri="{FF2B5EF4-FFF2-40B4-BE49-F238E27FC236}">
                <a16:creationId xmlns:a16="http://schemas.microsoft.com/office/drawing/2014/main" id="{09F894DA-BEC9-48C3-BF35-19E1C72439DE}"/>
              </a:ext>
            </a:extLst>
          </p:cNvPr>
          <p:cNvPicPr>
            <a:picLocks noChangeAspect="1"/>
          </p:cNvPicPr>
          <p:nvPr/>
        </p:nvPicPr>
        <p:blipFill>
          <a:blip r:embed="rId7"/>
          <a:stretch>
            <a:fillRect/>
          </a:stretch>
        </p:blipFill>
        <p:spPr>
          <a:xfrm>
            <a:off x="8236842" y="1292165"/>
            <a:ext cx="3586789" cy="2391193"/>
          </a:xfrm>
          <a:prstGeom prst="rect">
            <a:avLst/>
          </a:prstGeom>
        </p:spPr>
      </p:pic>
      <p:sp>
        <p:nvSpPr>
          <p:cNvPr id="19" name="Text Box 5">
            <a:extLst>
              <a:ext uri="{FF2B5EF4-FFF2-40B4-BE49-F238E27FC236}">
                <a16:creationId xmlns:a16="http://schemas.microsoft.com/office/drawing/2014/main" id="{F46B2568-ECC4-42C9-A5F7-A84DE7A02328}"/>
              </a:ext>
            </a:extLst>
          </p:cNvPr>
          <p:cNvSpPr txBox="1">
            <a:spLocks noChangeArrowheads="1"/>
          </p:cNvSpPr>
          <p:nvPr/>
        </p:nvSpPr>
        <p:spPr bwMode="auto">
          <a:xfrm>
            <a:off x="8872733" y="1666851"/>
            <a:ext cx="1576854" cy="40011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b="1" dirty="0">
                <a:latin typeface="Arial" panose="020B0604020202020204" pitchFamily="34" charset="0"/>
                <a:cs typeface="Arial" panose="020B0604020202020204" pitchFamily="34" charset="0"/>
              </a:rPr>
              <a:t>Electronics</a:t>
            </a:r>
          </a:p>
        </p:txBody>
      </p:sp>
      <p:sp>
        <p:nvSpPr>
          <p:cNvPr id="20" name="Text Box 5">
            <a:extLst>
              <a:ext uri="{FF2B5EF4-FFF2-40B4-BE49-F238E27FC236}">
                <a16:creationId xmlns:a16="http://schemas.microsoft.com/office/drawing/2014/main" id="{5E4A9B43-A6CF-4450-98DC-13FDF15F5637}"/>
              </a:ext>
            </a:extLst>
          </p:cNvPr>
          <p:cNvSpPr txBox="1">
            <a:spLocks noChangeArrowheads="1"/>
          </p:cNvSpPr>
          <p:nvPr/>
        </p:nvSpPr>
        <p:spPr bwMode="auto">
          <a:xfrm>
            <a:off x="8076048" y="2904795"/>
            <a:ext cx="3366177" cy="830997"/>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600" dirty="0">
                <a:latin typeface="Arial" panose="020B0604020202020204" pitchFamily="34" charset="0"/>
                <a:cs typeface="Arial" panose="020B0604020202020204" pitchFamily="34" charset="0"/>
              </a:rPr>
              <a:t>New materials for storage/transport of silanes, </a:t>
            </a:r>
            <a:r>
              <a:rPr lang="en-US" sz="1600" dirty="0" err="1">
                <a:latin typeface="Arial" panose="020B0604020202020204" pitchFamily="34" charset="0"/>
                <a:cs typeface="Arial" panose="020B0604020202020204" pitchFamily="34" charset="0"/>
              </a:rPr>
              <a:t>germanes</a:t>
            </a:r>
            <a:r>
              <a:rPr lang="en-US" sz="1600" dirty="0">
                <a:latin typeface="Arial" panose="020B0604020202020204" pitchFamily="34" charset="0"/>
                <a:cs typeface="Arial" panose="020B0604020202020204" pitchFamily="34" charset="0"/>
              </a:rPr>
              <a:t>, arsine </a:t>
            </a:r>
            <a:r>
              <a:rPr lang="en-US" sz="1600" i="1" dirty="0">
                <a:latin typeface="Arial" panose="020B0604020202020204" pitchFamily="34" charset="0"/>
                <a:cs typeface="Arial" panose="020B0604020202020204" pitchFamily="34" charset="0"/>
              </a:rPr>
              <a:t>etc. (</a:t>
            </a:r>
            <a:r>
              <a:rPr lang="en-US" sz="1600" i="1" dirty="0" err="1">
                <a:latin typeface="Arial" panose="020B0604020202020204" pitchFamily="34" charset="0"/>
                <a:cs typeface="Arial" panose="020B0604020202020204" pitchFamily="34" charset="0"/>
              </a:rPr>
              <a:t>NuMat</a:t>
            </a:r>
            <a:r>
              <a:rPr lang="en-US" sz="1600" i="1" dirty="0">
                <a:latin typeface="Arial" panose="020B0604020202020204" pitchFamily="34" charset="0"/>
                <a:cs typeface="Arial" panose="020B0604020202020204" pitchFamily="34" charset="0"/>
              </a:rPr>
              <a:t>, Inc.)</a:t>
            </a:r>
          </a:p>
        </p:txBody>
      </p:sp>
      <p:sp>
        <p:nvSpPr>
          <p:cNvPr id="4" name="Rectangle 3">
            <a:extLst>
              <a:ext uri="{FF2B5EF4-FFF2-40B4-BE49-F238E27FC236}">
                <a16:creationId xmlns:a16="http://schemas.microsoft.com/office/drawing/2014/main" id="{F21D3F59-4234-447B-AC1C-F9AD1D886E9D}"/>
              </a:ext>
            </a:extLst>
          </p:cNvPr>
          <p:cNvSpPr/>
          <p:nvPr/>
        </p:nvSpPr>
        <p:spPr>
          <a:xfrm>
            <a:off x="4584700" y="4603101"/>
            <a:ext cx="3366177" cy="369332"/>
          </a:xfrm>
          <a:prstGeom prst="rect">
            <a:avLst/>
          </a:prstGeom>
        </p:spPr>
        <p:txBody>
          <a:bodyPr wrap="square">
            <a:spAutoFit/>
          </a:bodyPr>
          <a:lstStyle/>
          <a:p>
            <a:pPr algn="ctr">
              <a:spcBef>
                <a:spcPct val="50000"/>
              </a:spcBef>
            </a:pPr>
            <a:r>
              <a:rPr lang="en-US" b="1" dirty="0">
                <a:latin typeface="Arial" panose="020B0604020202020204" pitchFamily="34" charset="0"/>
                <a:cs typeface="Arial" panose="020B0604020202020204" pitchFamily="34" charset="0"/>
              </a:rPr>
              <a:t>cleaning products</a:t>
            </a:r>
          </a:p>
        </p:txBody>
      </p:sp>
      <p:sp>
        <p:nvSpPr>
          <p:cNvPr id="5" name="Rectangle 4">
            <a:extLst>
              <a:ext uri="{FF2B5EF4-FFF2-40B4-BE49-F238E27FC236}">
                <a16:creationId xmlns:a16="http://schemas.microsoft.com/office/drawing/2014/main" id="{EB765F39-47D1-4843-B72D-36C9755AAE59}"/>
              </a:ext>
            </a:extLst>
          </p:cNvPr>
          <p:cNvSpPr/>
          <p:nvPr/>
        </p:nvSpPr>
        <p:spPr>
          <a:xfrm>
            <a:off x="4705655" y="5152397"/>
            <a:ext cx="6096000" cy="369332"/>
          </a:xfrm>
          <a:prstGeom prst="rect">
            <a:avLst/>
          </a:prstGeom>
        </p:spPr>
        <p:txBody>
          <a:bodyPr>
            <a:spAutoFit/>
          </a:bodyPr>
          <a:lstStyle/>
          <a:p>
            <a:pPr algn="ctr">
              <a:spcBef>
                <a:spcPct val="50000"/>
              </a:spcBef>
            </a:pPr>
            <a:r>
              <a:rPr lang="en-US" b="1" dirty="0">
                <a:latin typeface="Arial" panose="020B0604020202020204" pitchFamily="34" charset="0"/>
                <a:cs typeface="Arial" panose="020B0604020202020204" pitchFamily="34" charset="0"/>
              </a:rPr>
              <a:t>food products</a:t>
            </a:r>
          </a:p>
        </p:txBody>
      </p:sp>
      <p:sp>
        <p:nvSpPr>
          <p:cNvPr id="6" name="Rectangle 5">
            <a:extLst>
              <a:ext uri="{FF2B5EF4-FFF2-40B4-BE49-F238E27FC236}">
                <a16:creationId xmlns:a16="http://schemas.microsoft.com/office/drawing/2014/main" id="{3F388EC1-9F6C-4BC6-808F-19D76BC40456}"/>
              </a:ext>
            </a:extLst>
          </p:cNvPr>
          <p:cNvSpPr/>
          <p:nvPr/>
        </p:nvSpPr>
        <p:spPr>
          <a:xfrm>
            <a:off x="5760231" y="5538993"/>
            <a:ext cx="6096000" cy="369332"/>
          </a:xfrm>
          <a:prstGeom prst="rect">
            <a:avLst/>
          </a:prstGeom>
        </p:spPr>
        <p:txBody>
          <a:bodyPr>
            <a:spAutoFit/>
          </a:bodyPr>
          <a:lstStyle/>
          <a:p>
            <a:pPr algn="ctr">
              <a:spcBef>
                <a:spcPct val="50000"/>
              </a:spcBef>
            </a:pPr>
            <a:r>
              <a:rPr lang="en-US" b="1" dirty="0">
                <a:latin typeface="Arial" panose="020B0604020202020204" pitchFamily="34" charset="0"/>
                <a:cs typeface="Arial" panose="020B0604020202020204" pitchFamily="34" charset="0"/>
              </a:rPr>
              <a:t>jewelry</a:t>
            </a:r>
            <a:endParaRPr lang="en-CA" b="1" dirty="0"/>
          </a:p>
        </p:txBody>
      </p:sp>
      <p:sp>
        <p:nvSpPr>
          <p:cNvPr id="7" name="Rectangle 6">
            <a:extLst>
              <a:ext uri="{FF2B5EF4-FFF2-40B4-BE49-F238E27FC236}">
                <a16:creationId xmlns:a16="http://schemas.microsoft.com/office/drawing/2014/main" id="{19D002CC-5C75-4339-B64C-0CCABFAED853}"/>
              </a:ext>
            </a:extLst>
          </p:cNvPr>
          <p:cNvSpPr/>
          <p:nvPr/>
        </p:nvSpPr>
        <p:spPr>
          <a:xfrm>
            <a:off x="6925642" y="5925589"/>
            <a:ext cx="6096000" cy="369332"/>
          </a:xfrm>
          <a:prstGeom prst="rect">
            <a:avLst/>
          </a:prstGeom>
        </p:spPr>
        <p:txBody>
          <a:bodyPr>
            <a:spAutoFit/>
          </a:bodyPr>
          <a:lstStyle/>
          <a:p>
            <a:pPr algn="ctr">
              <a:spcBef>
                <a:spcPct val="50000"/>
              </a:spcBef>
            </a:pPr>
            <a:r>
              <a:rPr lang="en-US" b="1" dirty="0">
                <a:latin typeface="Arial" panose="020B0604020202020204" pitchFamily="34" charset="0"/>
                <a:cs typeface="Arial" panose="020B0604020202020204" pitchFamily="34" charset="0"/>
              </a:rPr>
              <a:t>and more!</a:t>
            </a:r>
            <a:endParaRPr lang="en-CA" b="1" dirty="0"/>
          </a:p>
        </p:txBody>
      </p:sp>
    </p:spTree>
    <p:extLst>
      <p:ext uri="{BB962C8B-B14F-4D97-AF65-F5344CB8AC3E}">
        <p14:creationId xmlns:p14="http://schemas.microsoft.com/office/powerpoint/2010/main" val="10447412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7" name="Rectangle 3"/>
          <p:cNvSpPr>
            <a:spLocks noGrp="1" noChangeArrowheads="1"/>
          </p:cNvSpPr>
          <p:nvPr>
            <p:ph type="body" sz="half" idx="1"/>
          </p:nvPr>
        </p:nvSpPr>
        <p:spPr>
          <a:xfrm>
            <a:off x="398822" y="1682140"/>
            <a:ext cx="3592286" cy="480131"/>
          </a:xfrm>
        </p:spPr>
        <p:txBody>
          <a:bodyPr wrap="square">
            <a:spAutoFit/>
          </a:bodyPr>
          <a:lstStyle/>
          <a:p>
            <a:pPr marL="0" indent="0">
              <a:buNone/>
              <a:defRPr/>
            </a:pPr>
            <a:r>
              <a:rPr lang="en-US" dirty="0">
                <a:latin typeface="Arial" panose="020B0604020202020204" pitchFamily="34" charset="0"/>
                <a:cs typeface="Arial" panose="020B0604020202020204" pitchFamily="34" charset="0"/>
              </a:rPr>
              <a:t>For the environment:</a:t>
            </a:r>
          </a:p>
        </p:txBody>
      </p:sp>
      <p:sp>
        <p:nvSpPr>
          <p:cNvPr id="2" name="Rectangle 1"/>
          <p:cNvSpPr/>
          <p:nvPr/>
        </p:nvSpPr>
        <p:spPr>
          <a:xfrm>
            <a:off x="4572835" y="1573872"/>
            <a:ext cx="5954990" cy="769441"/>
          </a:xfrm>
          <a:prstGeom prst="rect">
            <a:avLst/>
          </a:prstGeom>
        </p:spPr>
        <p:txBody>
          <a:bodyPr wrap="square">
            <a:spAutoFit/>
          </a:bodyPr>
          <a:lstStyle/>
          <a:p>
            <a:pPr marL="0" lvl="1">
              <a:defRPr/>
            </a:pPr>
            <a:r>
              <a:rPr lang="en-US" sz="2200" b="1" dirty="0">
                <a:solidFill>
                  <a:schemeClr val="accent6">
                    <a:lumMod val="75000"/>
                  </a:schemeClr>
                </a:solidFill>
                <a:latin typeface="Arial" panose="020B0604020202020204" pitchFamily="34" charset="0"/>
                <a:cs typeface="Arial" panose="020B0604020202020204" pitchFamily="34" charset="0"/>
              </a:rPr>
              <a:t>Products will biodegrade and will not persist in the environment.</a:t>
            </a:r>
          </a:p>
        </p:txBody>
      </p:sp>
      <p:sp>
        <p:nvSpPr>
          <p:cNvPr id="3" name="Rectangle 2"/>
          <p:cNvSpPr/>
          <p:nvPr/>
        </p:nvSpPr>
        <p:spPr>
          <a:xfrm>
            <a:off x="4572835" y="2538267"/>
            <a:ext cx="5847753" cy="769441"/>
          </a:xfrm>
          <a:prstGeom prst="rect">
            <a:avLst/>
          </a:prstGeom>
        </p:spPr>
        <p:txBody>
          <a:bodyPr wrap="square">
            <a:spAutoFit/>
          </a:bodyPr>
          <a:lstStyle/>
          <a:p>
            <a:pPr marL="0" lvl="1">
              <a:defRPr/>
            </a:pPr>
            <a:r>
              <a:rPr lang="en-US" sz="2200" b="1" dirty="0">
                <a:solidFill>
                  <a:schemeClr val="accent6">
                    <a:lumMod val="75000"/>
                  </a:schemeClr>
                </a:solidFill>
                <a:latin typeface="Arial" panose="020B0604020202020204" pitchFamily="34" charset="0"/>
                <a:cs typeface="Arial" panose="020B0604020202020204" pitchFamily="34" charset="0"/>
              </a:rPr>
              <a:t>Products &amp; processes will not cause toxic harm to humans (employees, consumers)</a:t>
            </a:r>
          </a:p>
        </p:txBody>
      </p:sp>
      <p:sp>
        <p:nvSpPr>
          <p:cNvPr id="4" name="Rectangle 3"/>
          <p:cNvSpPr/>
          <p:nvPr/>
        </p:nvSpPr>
        <p:spPr>
          <a:xfrm>
            <a:off x="4572835" y="3691334"/>
            <a:ext cx="6761813" cy="430887"/>
          </a:xfrm>
          <a:prstGeom prst="rect">
            <a:avLst/>
          </a:prstGeom>
        </p:spPr>
        <p:txBody>
          <a:bodyPr wrap="square">
            <a:spAutoFit/>
          </a:bodyPr>
          <a:lstStyle/>
          <a:p>
            <a:pPr marL="0" lvl="1">
              <a:defRPr/>
            </a:pPr>
            <a:r>
              <a:rPr lang="en-US" sz="2200" b="1" dirty="0">
                <a:solidFill>
                  <a:schemeClr val="accent6">
                    <a:lumMod val="75000"/>
                  </a:schemeClr>
                </a:solidFill>
                <a:latin typeface="Arial" panose="020B0604020202020204" pitchFamily="34" charset="0"/>
                <a:cs typeface="Arial" panose="020B0604020202020204" pitchFamily="34" charset="0"/>
              </a:rPr>
              <a:t>Novel products can boost competitiveness</a:t>
            </a:r>
          </a:p>
        </p:txBody>
      </p:sp>
      <p:sp>
        <p:nvSpPr>
          <p:cNvPr id="5" name="Rectangle 4"/>
          <p:cNvSpPr/>
          <p:nvPr/>
        </p:nvSpPr>
        <p:spPr>
          <a:xfrm>
            <a:off x="4572835" y="4635443"/>
            <a:ext cx="7910926" cy="430887"/>
          </a:xfrm>
          <a:prstGeom prst="rect">
            <a:avLst/>
          </a:prstGeom>
        </p:spPr>
        <p:txBody>
          <a:bodyPr wrap="square">
            <a:spAutoFit/>
          </a:bodyPr>
          <a:lstStyle/>
          <a:p>
            <a:pPr>
              <a:defRPr/>
            </a:pPr>
            <a:r>
              <a:rPr lang="en-US" sz="2200" b="1" dirty="0">
                <a:solidFill>
                  <a:schemeClr val="accent6">
                    <a:lumMod val="75000"/>
                  </a:schemeClr>
                </a:solidFill>
                <a:latin typeface="Arial" panose="020B0604020202020204" pitchFamily="34" charset="0"/>
                <a:cs typeface="Arial" panose="020B0604020202020204" pitchFamily="34" charset="0"/>
              </a:rPr>
              <a:t>Products made from renewable, abundant resources.</a:t>
            </a:r>
          </a:p>
        </p:txBody>
      </p:sp>
      <p:sp>
        <p:nvSpPr>
          <p:cNvPr id="6" name="Rectangle 5"/>
          <p:cNvSpPr/>
          <p:nvPr/>
        </p:nvSpPr>
        <p:spPr>
          <a:xfrm>
            <a:off x="4572835" y="5470242"/>
            <a:ext cx="4616758" cy="430887"/>
          </a:xfrm>
          <a:prstGeom prst="rect">
            <a:avLst/>
          </a:prstGeom>
        </p:spPr>
        <p:txBody>
          <a:bodyPr wrap="square">
            <a:spAutoFit/>
          </a:bodyPr>
          <a:lstStyle/>
          <a:p>
            <a:pPr marL="0" lvl="1">
              <a:defRPr/>
            </a:pPr>
            <a:r>
              <a:rPr lang="en-US" sz="2200" b="1" dirty="0">
                <a:solidFill>
                  <a:schemeClr val="accent6">
                    <a:lumMod val="75000"/>
                  </a:schemeClr>
                </a:solidFill>
                <a:latin typeface="Arial" panose="020B0604020202020204" pitchFamily="34" charset="0"/>
                <a:cs typeface="Arial" panose="020B0604020202020204" pitchFamily="34" charset="0"/>
              </a:rPr>
              <a:t>Fundamental new insights</a:t>
            </a:r>
          </a:p>
        </p:txBody>
      </p:sp>
      <p:sp>
        <p:nvSpPr>
          <p:cNvPr id="11" name="Title 1">
            <a:extLst>
              <a:ext uri="{FF2B5EF4-FFF2-40B4-BE49-F238E27FC236}">
                <a16:creationId xmlns:a16="http://schemas.microsoft.com/office/drawing/2014/main" id="{5673177B-DBBE-42A4-BA15-B91CE12E1C7A}"/>
              </a:ext>
            </a:extLst>
          </p:cNvPr>
          <p:cNvSpPr>
            <a:spLocks noGrp="1"/>
          </p:cNvSpPr>
          <p:nvPr>
            <p:ph type="title"/>
          </p:nvPr>
        </p:nvSpPr>
        <p:spPr>
          <a:xfrm>
            <a:off x="838200" y="206701"/>
            <a:ext cx="10515600" cy="646331"/>
          </a:xfrm>
        </p:spPr>
        <p:txBody>
          <a:bodyPr>
            <a:spAutoFit/>
          </a:bodyPr>
          <a:lstStyle/>
          <a:p>
            <a:pPr algn="ctr"/>
            <a:r>
              <a:rPr lang="en-US" sz="4000" b="1" dirty="0">
                <a:latin typeface="Arial" panose="020B0604020202020204" pitchFamily="34" charset="0"/>
                <a:cs typeface="Arial" panose="020B0604020202020204" pitchFamily="34" charset="0"/>
              </a:rPr>
              <a:t>Benefits of Green Chemistry</a:t>
            </a:r>
          </a:p>
        </p:txBody>
      </p:sp>
      <p:cxnSp>
        <p:nvCxnSpPr>
          <p:cNvPr id="12" name="Straight Connector 11">
            <a:extLst>
              <a:ext uri="{FF2B5EF4-FFF2-40B4-BE49-F238E27FC236}">
                <a16:creationId xmlns:a16="http://schemas.microsoft.com/office/drawing/2014/main" id="{4214F199-5B33-4080-B612-9F909F94EA9D}"/>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2D29B7D6-F154-4D23-AF2C-309C1521763C}"/>
              </a:ext>
            </a:extLst>
          </p:cNvPr>
          <p:cNvSpPr/>
          <p:nvPr/>
        </p:nvSpPr>
        <p:spPr>
          <a:xfrm>
            <a:off x="436826" y="2712222"/>
            <a:ext cx="6096000" cy="523220"/>
          </a:xfrm>
          <a:prstGeom prst="rect">
            <a:avLst/>
          </a:prstGeom>
        </p:spPr>
        <p:txBody>
          <a:bodyPr>
            <a:spAutoFit/>
          </a:bodyPr>
          <a:lstStyle/>
          <a:p>
            <a:pPr>
              <a:defRPr/>
            </a:pPr>
            <a:r>
              <a:rPr lang="en-US" sz="2800" dirty="0">
                <a:latin typeface="Arial" panose="020B0604020202020204" pitchFamily="34" charset="0"/>
                <a:cs typeface="Arial" panose="020B0604020202020204" pitchFamily="34" charset="0"/>
              </a:rPr>
              <a:t>For human health:</a:t>
            </a:r>
          </a:p>
        </p:txBody>
      </p:sp>
      <p:sp>
        <p:nvSpPr>
          <p:cNvPr id="8" name="Rectangle 7">
            <a:extLst>
              <a:ext uri="{FF2B5EF4-FFF2-40B4-BE49-F238E27FC236}">
                <a16:creationId xmlns:a16="http://schemas.microsoft.com/office/drawing/2014/main" id="{C94AAA1E-E423-4B13-9988-3AAEBEE23A33}"/>
              </a:ext>
            </a:extLst>
          </p:cNvPr>
          <p:cNvSpPr/>
          <p:nvPr/>
        </p:nvSpPr>
        <p:spPr>
          <a:xfrm>
            <a:off x="436826" y="3604351"/>
            <a:ext cx="6096000" cy="523220"/>
          </a:xfrm>
          <a:prstGeom prst="rect">
            <a:avLst/>
          </a:prstGeom>
        </p:spPr>
        <p:txBody>
          <a:bodyPr>
            <a:spAutoFit/>
          </a:bodyPr>
          <a:lstStyle/>
          <a:p>
            <a:pPr>
              <a:defRPr/>
            </a:pPr>
            <a:r>
              <a:rPr lang="en-US" sz="2800" dirty="0">
                <a:latin typeface="Arial" panose="020B0604020202020204" pitchFamily="34" charset="0"/>
                <a:cs typeface="Arial" panose="020B0604020202020204" pitchFamily="34" charset="0"/>
              </a:rPr>
              <a:t>For the economy:</a:t>
            </a:r>
          </a:p>
        </p:txBody>
      </p:sp>
      <p:sp>
        <p:nvSpPr>
          <p:cNvPr id="9" name="Rectangle 8">
            <a:extLst>
              <a:ext uri="{FF2B5EF4-FFF2-40B4-BE49-F238E27FC236}">
                <a16:creationId xmlns:a16="http://schemas.microsoft.com/office/drawing/2014/main" id="{B8F8E59F-F908-4C15-92EB-7091B830F2BF}"/>
              </a:ext>
            </a:extLst>
          </p:cNvPr>
          <p:cNvSpPr/>
          <p:nvPr/>
        </p:nvSpPr>
        <p:spPr>
          <a:xfrm>
            <a:off x="436826" y="4589277"/>
            <a:ext cx="6096000" cy="523220"/>
          </a:xfrm>
          <a:prstGeom prst="rect">
            <a:avLst/>
          </a:prstGeom>
        </p:spPr>
        <p:txBody>
          <a:bodyPr>
            <a:spAutoFit/>
          </a:bodyPr>
          <a:lstStyle/>
          <a:p>
            <a:pPr>
              <a:defRPr/>
            </a:pPr>
            <a:r>
              <a:rPr lang="en-US" sz="2800" dirty="0">
                <a:latin typeface="Arial" panose="020B0604020202020204" pitchFamily="34" charset="0"/>
                <a:cs typeface="Arial" panose="020B0604020202020204" pitchFamily="34" charset="0"/>
              </a:rPr>
              <a:t>For sustainability:</a:t>
            </a:r>
          </a:p>
        </p:txBody>
      </p:sp>
      <p:sp>
        <p:nvSpPr>
          <p:cNvPr id="10" name="Rectangle 9">
            <a:extLst>
              <a:ext uri="{FF2B5EF4-FFF2-40B4-BE49-F238E27FC236}">
                <a16:creationId xmlns:a16="http://schemas.microsoft.com/office/drawing/2014/main" id="{A669A85A-B3FC-4449-A121-16CAE5FE9B4F}"/>
              </a:ext>
            </a:extLst>
          </p:cNvPr>
          <p:cNvSpPr/>
          <p:nvPr/>
        </p:nvSpPr>
        <p:spPr>
          <a:xfrm>
            <a:off x="436826" y="5457509"/>
            <a:ext cx="6096000" cy="523220"/>
          </a:xfrm>
          <a:prstGeom prst="rect">
            <a:avLst/>
          </a:prstGeom>
        </p:spPr>
        <p:txBody>
          <a:bodyPr>
            <a:spAutoFit/>
          </a:bodyPr>
          <a:lstStyle/>
          <a:p>
            <a:pPr>
              <a:defRPr/>
            </a:pPr>
            <a:r>
              <a:rPr lang="en-US" sz="2800" dirty="0">
                <a:latin typeface="Arial" panose="020B0604020202020204" pitchFamily="34" charset="0"/>
                <a:cs typeface="Arial" panose="020B0604020202020204" pitchFamily="34" charset="0"/>
              </a:rPr>
              <a:t>For science:</a:t>
            </a:r>
          </a:p>
        </p:txBody>
      </p:sp>
    </p:spTree>
    <p:extLst>
      <p:ext uri="{BB962C8B-B14F-4D97-AF65-F5344CB8AC3E}">
        <p14:creationId xmlns:p14="http://schemas.microsoft.com/office/powerpoint/2010/main" val="151546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6701"/>
            <a:ext cx="10515600" cy="646331"/>
          </a:xfrm>
        </p:spPr>
        <p:txBody>
          <a:bodyPr>
            <a:spAutoFit/>
          </a:bodyPr>
          <a:lstStyle/>
          <a:p>
            <a:pPr algn="ctr"/>
            <a:r>
              <a:rPr lang="en-US" sz="4000" b="1" dirty="0">
                <a:latin typeface="Arial" panose="020B0604020202020204" pitchFamily="34" charset="0"/>
                <a:cs typeface="Arial" panose="020B0604020202020204" pitchFamily="34" charset="0"/>
              </a:rPr>
              <a:t>Green Chemistry Market Predictions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09488" y="1477665"/>
            <a:ext cx="7469945" cy="4624252"/>
          </a:xfrm>
        </p:spPr>
      </p:pic>
      <p:sp>
        <p:nvSpPr>
          <p:cNvPr id="4" name="TextBox 3"/>
          <p:cNvSpPr txBox="1"/>
          <p:nvPr/>
        </p:nvSpPr>
        <p:spPr>
          <a:xfrm>
            <a:off x="7825373" y="1870802"/>
            <a:ext cx="4366627" cy="2092881"/>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Forecasted market size of Green Chemistry industry worldwide from 2015 to 2020 (US$B)</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Calculated based on the compound annual growth rate (CAGR) of 10.6 between 2015 and 2020, as stated by the source. Figures from 2016 to 2020 are forecasted.</a:t>
            </a:r>
          </a:p>
        </p:txBody>
      </p:sp>
      <p:sp>
        <p:nvSpPr>
          <p:cNvPr id="6" name="TextBox 5"/>
          <p:cNvSpPr txBox="1"/>
          <p:nvPr/>
        </p:nvSpPr>
        <p:spPr>
          <a:xfrm>
            <a:off x="465810" y="6101917"/>
            <a:ext cx="2045753"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Source: </a:t>
            </a:r>
            <a:r>
              <a:rPr lang="en-US" sz="1600" dirty="0" err="1">
                <a:latin typeface="Arial" panose="020B0604020202020204" pitchFamily="34" charset="0"/>
                <a:cs typeface="Arial" panose="020B0604020202020204" pitchFamily="34" charset="0"/>
              </a:rPr>
              <a:t>statista.com</a:t>
            </a:r>
            <a:endParaRPr lang="en-US" sz="1600" dirty="0">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238DC018-AD7B-4CA8-9BD9-4C376D99ADD4}"/>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1112F95-F31F-456C-A801-7B002F3CCCFC}"/>
              </a:ext>
            </a:extLst>
          </p:cNvPr>
          <p:cNvSpPr txBox="1"/>
          <p:nvPr/>
        </p:nvSpPr>
        <p:spPr>
          <a:xfrm>
            <a:off x="7900526" y="4409444"/>
            <a:ext cx="3918216"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a:t>
            </a:r>
            <a:r>
              <a:rPr lang="en-US" sz="2400" b="1" dirty="0" err="1">
                <a:latin typeface="Arial" panose="020B0604020202020204" pitchFamily="34" charset="0"/>
                <a:cs typeface="Arial" panose="020B0604020202020204" pitchFamily="34" charset="0"/>
              </a:rPr>
              <a:t>CleanTech</a:t>
            </a:r>
            <a:r>
              <a:rPr lang="en-US" sz="2400" b="1"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537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EC8FD8C6-7B1A-4DBF-A6FC-DEDF57210683}"/>
              </a:ext>
            </a:extLst>
          </p:cNvPr>
          <p:cNvSpPr/>
          <p:nvPr/>
        </p:nvSpPr>
        <p:spPr>
          <a:xfrm>
            <a:off x="86591" y="3878869"/>
            <a:ext cx="6466090" cy="981634"/>
          </a:xfrm>
          <a:prstGeom prst="roundRect">
            <a:avLst/>
          </a:prstGeom>
          <a:solidFill>
            <a:schemeClr val="bg1"/>
          </a:solidFill>
          <a:ln w="38100">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39119" y="-45587"/>
            <a:ext cx="12317506" cy="1200329"/>
          </a:xfrm>
        </p:spPr>
        <p:txBody>
          <a:bodyPr wrap="square">
            <a:spAutoFit/>
          </a:bodyPr>
          <a:lstStyle/>
          <a:p>
            <a:pPr algn="ctr"/>
            <a:r>
              <a:rPr lang="en-US" sz="4000" b="1" dirty="0">
                <a:latin typeface="Arial" panose="020B0604020202020204" pitchFamily="34" charset="0"/>
                <a:cs typeface="Arial" panose="020B0604020202020204" pitchFamily="34" charset="0"/>
              </a:rPr>
              <a:t>Growing Demand &amp; Planning for “Greener” Chemicals</a:t>
            </a:r>
          </a:p>
        </p:txBody>
      </p:sp>
      <p:sp>
        <p:nvSpPr>
          <p:cNvPr id="3" name="Content Placeholder 2"/>
          <p:cNvSpPr>
            <a:spLocks noGrp="1"/>
          </p:cNvSpPr>
          <p:nvPr>
            <p:ph idx="1"/>
          </p:nvPr>
        </p:nvSpPr>
        <p:spPr>
          <a:xfrm>
            <a:off x="388925" y="5061695"/>
            <a:ext cx="5940972" cy="1015663"/>
          </a:xfrm>
        </p:spPr>
        <p:txBody>
          <a:bodyPr wrap="square">
            <a:spAutoFit/>
          </a:bodyPr>
          <a:lstStyle/>
          <a:p>
            <a:pPr marL="57150" indent="0" algn="ctr">
              <a:lnSpc>
                <a:spcPct val="100000"/>
              </a:lnSpc>
              <a:spcBef>
                <a:spcPts val="600"/>
              </a:spcBef>
              <a:buNone/>
            </a:pPr>
            <a:r>
              <a:rPr lang="en-US" sz="2000" dirty="0">
                <a:latin typeface="Arial" panose="020B0604020202020204" pitchFamily="34" charset="0"/>
                <a:cs typeface="Arial" panose="020B0604020202020204" pitchFamily="34" charset="0"/>
              </a:rPr>
              <a:t>“</a:t>
            </a:r>
            <a:r>
              <a:rPr lang="en-US" sz="2000" i="1" dirty="0">
                <a:latin typeface="Arial" panose="020B0604020202020204" pitchFamily="34" charset="0"/>
                <a:cs typeface="Arial" panose="020B0604020202020204" pitchFamily="34" charset="0"/>
              </a:rPr>
              <a:t>The companies were driven less by idealism than by intense competition, and a bet that they could create more environmentally friendly alternatives.</a:t>
            </a:r>
            <a:r>
              <a:rPr lang="en-US" sz="20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hlinkClick r:id="rId4"/>
            </a:endParaRPr>
          </a:p>
        </p:txBody>
      </p:sp>
      <p:sp>
        <p:nvSpPr>
          <p:cNvPr id="4" name="TextBox 3"/>
          <p:cNvSpPr txBox="1"/>
          <p:nvPr/>
        </p:nvSpPr>
        <p:spPr>
          <a:xfrm>
            <a:off x="86591" y="6207366"/>
            <a:ext cx="5855990" cy="523220"/>
          </a:xfrm>
          <a:prstGeom prst="rect">
            <a:avLst/>
          </a:prstGeom>
          <a:noFill/>
        </p:spPr>
        <p:txBody>
          <a:bodyPr wrap="square" rtlCol="0">
            <a:spAutoFit/>
          </a:bodyPr>
          <a:lstStyle/>
          <a:p>
            <a:pPr marL="57150"/>
            <a:r>
              <a:rPr lang="en-US" sz="1400" dirty="0">
                <a:solidFill>
                  <a:schemeClr val="bg1">
                    <a:lumMod val="50000"/>
                  </a:schemeClr>
                </a:solidFill>
                <a:hlinkClick r:id="" action="ppaction://noaction"/>
              </a:rPr>
              <a:t>http://www.nytimes.com/2016/10/17/business/how-the-chemical-industry-joined-the-fight-against-climate-change.html?_r=0</a:t>
            </a:r>
            <a:r>
              <a:rPr lang="en-US" sz="1400" dirty="0">
                <a:solidFill>
                  <a:schemeClr val="bg1">
                    <a:lumMod val="50000"/>
                  </a:schemeClr>
                </a:solidFill>
              </a:rPr>
              <a:t> </a:t>
            </a:r>
          </a:p>
        </p:txBody>
      </p:sp>
      <p:pic>
        <p:nvPicPr>
          <p:cNvPr id="1026" name="Picture 2" descr="he Global Warming Potential of HFO-1234yf is 4. That is 99.7% less than current refr"/>
          <p:cNvPicPr>
            <a:picLocks noChangeAspect="1" noChangeArrowheads="1"/>
          </p:cNvPicPr>
          <p:nvPr/>
        </p:nvPicPr>
        <p:blipFill rotWithShape="1">
          <a:blip r:embed="rId5">
            <a:extLst>
              <a:ext uri="{28A0092B-C50C-407E-A947-70E740481C1C}">
                <a14:useLocalDpi xmlns:a14="http://schemas.microsoft.com/office/drawing/2010/main"/>
              </a:ext>
            </a:extLst>
          </a:blip>
          <a:srcRect l="5175" t="14621" r="3610" b="5176"/>
          <a:stretch/>
        </p:blipFill>
        <p:spPr bwMode="auto">
          <a:xfrm>
            <a:off x="6950465" y="3218443"/>
            <a:ext cx="4926956" cy="235108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7190263" y="2944271"/>
            <a:ext cx="4540465" cy="615553"/>
          </a:xfrm>
          <a:prstGeom prst="rect">
            <a:avLst/>
          </a:prstGeom>
        </p:spPr>
        <p:txBody>
          <a:bodyPr wrap="square">
            <a:spAutoFit/>
          </a:bodyPr>
          <a:lstStyle/>
          <a:p>
            <a:pPr algn="ctr"/>
            <a:r>
              <a:rPr lang="en-US" sz="1700" dirty="0">
                <a:latin typeface="Arial" panose="020B0604020202020204" pitchFamily="34" charset="0"/>
                <a:cs typeface="Arial" panose="020B0604020202020204" pitchFamily="34" charset="0"/>
              </a:rPr>
              <a:t>Global Warming Potential (</a:t>
            </a:r>
            <a:r>
              <a:rPr lang="en-US" sz="1700" b="1" dirty="0">
                <a:latin typeface="Arial" panose="020B0604020202020204" pitchFamily="34" charset="0"/>
                <a:cs typeface="Arial" panose="020B0604020202020204" pitchFamily="34" charset="0"/>
              </a:rPr>
              <a:t>GWP</a:t>
            </a:r>
            <a:r>
              <a:rPr lang="en-US" sz="1700" dirty="0">
                <a:latin typeface="Arial" panose="020B0604020202020204" pitchFamily="34" charset="0"/>
                <a:cs typeface="Arial" panose="020B0604020202020204" pitchFamily="34" charset="0"/>
              </a:rPr>
              <a:t>) Comparison</a:t>
            </a:r>
          </a:p>
        </p:txBody>
      </p:sp>
      <p:sp>
        <p:nvSpPr>
          <p:cNvPr id="6" name="TextBox 5"/>
          <p:cNvSpPr txBox="1"/>
          <p:nvPr/>
        </p:nvSpPr>
        <p:spPr>
          <a:xfrm>
            <a:off x="6695454" y="1219898"/>
            <a:ext cx="5107621" cy="1538883"/>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In 2006, EU adopts the Mobile Air Conditioning (MAC) Directive to reduce climate impact of air conditioning in cars sold in the EU.</a:t>
            </a:r>
          </a:p>
          <a:p>
            <a:endParaRPr lang="en-US" sz="400"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rPr>
              <a:t>Effective in 2011 MAC Directive requires an automotive refrigerant with a GWP below 150.</a:t>
            </a:r>
          </a:p>
        </p:txBody>
      </p:sp>
      <p:cxnSp>
        <p:nvCxnSpPr>
          <p:cNvPr id="8" name="Straight Connector 7">
            <a:extLst>
              <a:ext uri="{FF2B5EF4-FFF2-40B4-BE49-F238E27FC236}">
                <a16:creationId xmlns:a16="http://schemas.microsoft.com/office/drawing/2014/main" id="{33DEF985-78A1-478D-9061-83D3B4A1A71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0BAD9D1-401B-4DB1-8B08-37E4CCFB0357}"/>
              </a:ext>
            </a:extLst>
          </p:cNvPr>
          <p:cNvSpPr/>
          <p:nvPr/>
        </p:nvSpPr>
        <p:spPr>
          <a:xfrm>
            <a:off x="101253" y="2036979"/>
            <a:ext cx="6436767" cy="3077766"/>
          </a:xfrm>
          <a:prstGeom prst="rect">
            <a:avLst/>
          </a:prstGeom>
        </p:spPr>
        <p:txBody>
          <a:bodyPr wrap="square">
            <a:spAutoFit/>
          </a:bodyPr>
          <a:lstStyle/>
          <a:p>
            <a:r>
              <a:rPr lang="en-US" dirty="0">
                <a:latin typeface="Arial" panose="020B0604020202020204" pitchFamily="34" charset="0"/>
                <a:cs typeface="Arial" panose="020B0604020202020204" pitchFamily="34" charset="0"/>
                <a:sym typeface="Symbol" panose="05050102010706020507" pitchFamily="18" charset="2"/>
              </a:rPr>
              <a:t> </a:t>
            </a:r>
            <a:r>
              <a:rPr lang="en-US" dirty="0">
                <a:latin typeface="Arial" panose="020B0604020202020204" pitchFamily="34" charset="0"/>
                <a:cs typeface="Arial" panose="020B0604020202020204" pitchFamily="34" charset="0"/>
              </a:rPr>
              <a:t>September 2016: </a:t>
            </a:r>
            <a:r>
              <a:rPr lang="en-US" i="1" dirty="0">
                <a:latin typeface="Arial" panose="020B0604020202020204" pitchFamily="34" charset="0"/>
                <a:cs typeface="Arial" panose="020B0604020202020204" pitchFamily="34" charset="0"/>
              </a:rPr>
              <a:t>New York Declaration</a:t>
            </a:r>
            <a:r>
              <a:rPr lang="en-US" dirty="0">
                <a:latin typeface="Arial" panose="020B0604020202020204" pitchFamily="34" charset="0"/>
                <a:cs typeface="Arial" panose="020B0604020202020204" pitchFamily="34" charset="0"/>
              </a:rPr>
              <a:t> urged a global reduction in the use of HFCs</a:t>
            </a:r>
          </a:p>
          <a:p>
            <a:endParaRPr lang="en-US" sz="6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sym typeface="Symbol" panose="05050102010706020507" pitchFamily="18" charset="2"/>
              </a:rPr>
              <a:t> </a:t>
            </a:r>
            <a:r>
              <a:rPr lang="en-US" dirty="0">
                <a:latin typeface="Arial" panose="020B0604020202020204" pitchFamily="34" charset="0"/>
                <a:cs typeface="Arial" panose="020B0604020202020204" pitchFamily="34" charset="0"/>
              </a:rPr>
              <a:t>October 2016: negotiators from 197 nations at the summit of the UN Environment </a:t>
            </a:r>
            <a:r>
              <a:rPr lang="en-US" dirty="0" err="1">
                <a:latin typeface="Arial" panose="020B0604020202020204" pitchFamily="34" charset="0"/>
                <a:cs typeface="Arial" panose="020B0604020202020204" pitchFamily="34" charset="0"/>
              </a:rPr>
              <a:t>Programme</a:t>
            </a:r>
            <a:r>
              <a:rPr lang="en-US" dirty="0">
                <a:latin typeface="Arial" panose="020B0604020202020204" pitchFamily="34" charset="0"/>
                <a:cs typeface="Arial" panose="020B0604020202020204" pitchFamily="34" charset="0"/>
              </a:rPr>
              <a:t> (Kigali, Rwanda) reached a legally-binding amendment to the Montreal Protocol, to phase out HFCs.</a:t>
            </a:r>
          </a:p>
          <a:p>
            <a:endParaRPr lang="en-US" sz="8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Next day, </a:t>
            </a:r>
            <a:r>
              <a:rPr lang="en-US" i="1" dirty="0">
                <a:latin typeface="Arial" panose="020B0604020202020204" pitchFamily="34" charset="0"/>
                <a:cs typeface="Arial" panose="020B0604020202020204" pitchFamily="34" charset="0"/>
              </a:rPr>
              <a:t>Honeywell and Chemours</a:t>
            </a:r>
            <a:r>
              <a:rPr lang="en-US"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DuPont</a:t>
            </a:r>
            <a:r>
              <a:rPr lang="en-US" dirty="0">
                <a:latin typeface="Arial" panose="020B0604020202020204" pitchFamily="34" charset="0"/>
                <a:cs typeface="Arial" panose="020B0604020202020204" pitchFamily="34" charset="0"/>
              </a:rPr>
              <a:t> spin-off) actively backed regulations and moved towards more environmentally friendly refrigerants. (New York Times, 16/10/2016)</a:t>
            </a:r>
          </a:p>
          <a:p>
            <a:endParaRPr lang="en-US" dirty="0">
              <a:latin typeface="Arial" panose="020B060402020202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id="{652A3671-B983-4588-A71A-4073C1610320}"/>
              </a:ext>
            </a:extLst>
          </p:cNvPr>
          <p:cNvSpPr txBox="1">
            <a:spLocks/>
          </p:cNvSpPr>
          <p:nvPr/>
        </p:nvSpPr>
        <p:spPr>
          <a:xfrm>
            <a:off x="388925" y="1243489"/>
            <a:ext cx="5940972" cy="75713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sz="2400" b="1" dirty="0">
                <a:latin typeface="Arial" panose="020B0604020202020204" pitchFamily="34" charset="0"/>
                <a:cs typeface="Arial" panose="020B0604020202020204" pitchFamily="34" charset="0"/>
              </a:rPr>
              <a:t>“How the Chemical Industry Joins the Fight Against Climate Change?</a:t>
            </a:r>
            <a:r>
              <a:rPr lang="en-US" sz="2000" b="1" i="1"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hlinkClick r:id="rId4"/>
            </a:endParaRPr>
          </a:p>
        </p:txBody>
      </p:sp>
      <p:graphicFrame>
        <p:nvGraphicFramePr>
          <p:cNvPr id="11" name="Object 10">
            <a:extLst>
              <a:ext uri="{FF2B5EF4-FFF2-40B4-BE49-F238E27FC236}">
                <a16:creationId xmlns:a16="http://schemas.microsoft.com/office/drawing/2014/main" id="{7194894D-C3C1-4393-B6CA-465875ABA871}"/>
              </a:ext>
            </a:extLst>
          </p:cNvPr>
          <p:cNvGraphicFramePr>
            <a:graphicFrameLocks noChangeAspect="1"/>
          </p:cNvGraphicFramePr>
          <p:nvPr>
            <p:extLst>
              <p:ext uri="{D42A27DB-BD31-4B8C-83A1-F6EECF244321}">
                <p14:modId xmlns:p14="http://schemas.microsoft.com/office/powerpoint/2010/main" val="1655756977"/>
              </p:ext>
            </p:extLst>
          </p:nvPr>
        </p:nvGraphicFramePr>
        <p:xfrm>
          <a:off x="10417178" y="3354119"/>
          <a:ext cx="1135063" cy="849313"/>
        </p:xfrm>
        <a:graphic>
          <a:graphicData uri="http://schemas.openxmlformats.org/presentationml/2006/ole">
            <mc:AlternateContent xmlns:mc="http://schemas.openxmlformats.org/markup-compatibility/2006">
              <mc:Choice xmlns:v="urn:schemas-microsoft-com:vml" Requires="v">
                <p:oleObj spid="_x0000_s15392" name="CS ChemDraw Drawing" r:id="rId6" imgW="1134810" imgH="849685" progId="ChemDraw.Document.6.0">
                  <p:embed/>
                </p:oleObj>
              </mc:Choice>
              <mc:Fallback>
                <p:oleObj name="CS ChemDraw Drawing" r:id="rId6" imgW="1134810" imgH="849685" progId="ChemDraw.Document.6.0">
                  <p:embed/>
                  <p:pic>
                    <p:nvPicPr>
                      <p:cNvPr id="0" name=""/>
                      <p:cNvPicPr/>
                      <p:nvPr/>
                    </p:nvPicPr>
                    <p:blipFill>
                      <a:blip r:embed="rId7"/>
                      <a:stretch>
                        <a:fillRect/>
                      </a:stretch>
                    </p:blipFill>
                    <p:spPr>
                      <a:xfrm>
                        <a:off x="10417178" y="3354119"/>
                        <a:ext cx="1135063" cy="849313"/>
                      </a:xfrm>
                      <a:prstGeom prst="rect">
                        <a:avLst/>
                      </a:prstGeom>
                    </p:spPr>
                  </p:pic>
                </p:oleObj>
              </mc:Fallback>
            </mc:AlternateContent>
          </a:graphicData>
        </a:graphic>
      </p:graphicFrame>
      <p:sp>
        <p:nvSpPr>
          <p:cNvPr id="13" name="Rectangle 12">
            <a:extLst>
              <a:ext uri="{FF2B5EF4-FFF2-40B4-BE49-F238E27FC236}">
                <a16:creationId xmlns:a16="http://schemas.microsoft.com/office/drawing/2014/main" id="{7E5C6D14-BA55-43F2-85AF-9DFEFC4FBBF0}"/>
              </a:ext>
            </a:extLst>
          </p:cNvPr>
          <p:cNvSpPr/>
          <p:nvPr/>
        </p:nvSpPr>
        <p:spPr>
          <a:xfrm>
            <a:off x="7353828" y="5843699"/>
            <a:ext cx="4213334" cy="646331"/>
          </a:xfrm>
          <a:prstGeom prst="rect">
            <a:avLst/>
          </a:prstGeom>
        </p:spPr>
        <p:txBody>
          <a:bodyPr wrap="square">
            <a:spAutoFit/>
          </a:bodyPr>
          <a:lstStyle/>
          <a:p>
            <a:pPr algn="ctr"/>
            <a:r>
              <a:rPr lang="en-US" i="1" dirty="0">
                <a:latin typeface="Arial" panose="020B0604020202020204" pitchFamily="34" charset="0"/>
                <a:cs typeface="Arial" panose="020B0604020202020204" pitchFamily="34" charset="0"/>
                <a:sym typeface="Symbol" panose="05050102010706020507" pitchFamily="18" charset="2"/>
              </a:rPr>
              <a:t>The development of HFC alternatives started in early 2000s</a:t>
            </a:r>
            <a:endParaRPr lang="en-US"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21681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026"/>
          <p:cNvSpPr>
            <a:spLocks noGrp="1" noChangeArrowheads="1"/>
          </p:cNvSpPr>
          <p:nvPr>
            <p:ph type="title"/>
          </p:nvPr>
        </p:nvSpPr>
        <p:spPr>
          <a:xfrm>
            <a:off x="1565057" y="381743"/>
            <a:ext cx="9061886" cy="646331"/>
          </a:xfrm>
        </p:spPr>
        <p:txBody>
          <a:bodyPr wrap="square">
            <a:spAutoFit/>
          </a:bodyPr>
          <a:lstStyle/>
          <a:p>
            <a:pPr algn="ctr"/>
            <a:r>
              <a:rPr lang="en-US" altLang="x-none" sz="4000" b="1" dirty="0">
                <a:latin typeface="Arial" panose="020B0604020202020204" pitchFamily="34" charset="0"/>
                <a:ea typeface="ＭＳ Ｐゴシック" charset="-128"/>
                <a:cs typeface="Arial" panose="020B0604020202020204" pitchFamily="34" charset="0"/>
              </a:rPr>
              <a:t>But, Isn’</a:t>
            </a:r>
            <a:r>
              <a:rPr lang="en-US" altLang="ja-JP" sz="4000" b="1" dirty="0">
                <a:latin typeface="Arial" panose="020B0604020202020204" pitchFamily="34" charset="0"/>
                <a:ea typeface="ＭＳ Ｐゴシック" charset="-128"/>
                <a:cs typeface="Arial" panose="020B0604020202020204" pitchFamily="34" charset="0"/>
              </a:rPr>
              <a:t>t That How it is Done Now?</a:t>
            </a:r>
            <a:endParaRPr lang="en-US" altLang="x-none" sz="4000" b="1" dirty="0">
              <a:latin typeface="Arial" panose="020B0604020202020204" pitchFamily="34" charset="0"/>
              <a:ea typeface="ＭＳ Ｐゴシック" charset="-128"/>
              <a:cs typeface="Arial" panose="020B0604020202020204" pitchFamily="34" charset="0"/>
            </a:endParaRPr>
          </a:p>
        </p:txBody>
      </p:sp>
      <p:sp>
        <p:nvSpPr>
          <p:cNvPr id="75778" name="Rectangle 1027"/>
          <p:cNvSpPr>
            <a:spLocks noGrp="1" noChangeArrowheads="1"/>
          </p:cNvSpPr>
          <p:nvPr>
            <p:ph idx="1"/>
          </p:nvPr>
        </p:nvSpPr>
        <p:spPr>
          <a:xfrm>
            <a:off x="361731" y="1562728"/>
            <a:ext cx="11468537" cy="4800600"/>
          </a:xfrm>
        </p:spPr>
        <p:txBody>
          <a:bodyPr>
            <a:noAutofit/>
          </a:bodyPr>
          <a:lstStyle/>
          <a:p>
            <a:pPr marL="0" indent="0">
              <a:spcBef>
                <a:spcPts val="1600"/>
              </a:spcBef>
              <a:buNone/>
            </a:pPr>
            <a:r>
              <a:rPr lang="en-US" altLang="x-none" sz="2200" dirty="0">
                <a:latin typeface="Arial" panose="020B0604020202020204" pitchFamily="34" charset="0"/>
                <a:ea typeface="ＭＳ Ｐゴシック" charset="-128"/>
                <a:cs typeface="Arial" panose="020B0604020202020204" pitchFamily="34" charset="0"/>
                <a:sym typeface="Symbol" panose="05050102010706020507" pitchFamily="18" charset="2"/>
              </a:rPr>
              <a:t> </a:t>
            </a:r>
            <a:r>
              <a:rPr lang="en-US" altLang="x-none" sz="2200" dirty="0">
                <a:latin typeface="Arial" panose="020B0604020202020204" pitchFamily="34" charset="0"/>
                <a:ea typeface="ＭＳ Ｐゴシック" charset="-128"/>
                <a:cs typeface="Arial" panose="020B0604020202020204" pitchFamily="34" charset="0"/>
              </a:rPr>
              <a:t>Entire industries are geared toward cleaning up after wasteful chemical syntheses.</a:t>
            </a:r>
          </a:p>
          <a:p>
            <a:pPr marL="0" indent="0">
              <a:spcBef>
                <a:spcPts val="1600"/>
              </a:spcBef>
              <a:buNone/>
            </a:pPr>
            <a:r>
              <a:rPr lang="en-US" altLang="x-none" sz="2200" dirty="0">
                <a:latin typeface="Arial" panose="020B0604020202020204" pitchFamily="34" charset="0"/>
                <a:ea typeface="ＭＳ Ｐゴシック" charset="-128"/>
                <a:cs typeface="Arial" panose="020B0604020202020204" pitchFamily="34" charset="0"/>
                <a:sym typeface="Symbol" panose="05050102010706020507" pitchFamily="18" charset="2"/>
              </a:rPr>
              <a:t> </a:t>
            </a:r>
            <a:r>
              <a:rPr lang="en-US" altLang="x-none" sz="2200" dirty="0">
                <a:latin typeface="Arial" panose="020B0604020202020204" pitchFamily="34" charset="0"/>
                <a:ea typeface="ＭＳ Ｐゴシック" charset="-128"/>
                <a:cs typeface="Arial" panose="020B0604020202020204" pitchFamily="34" charset="0"/>
              </a:rPr>
              <a:t>S</a:t>
            </a:r>
            <a:r>
              <a:rPr lang="en-US" altLang="ja-JP" sz="2200" dirty="0">
                <a:latin typeface="Arial" panose="020B0604020202020204" pitchFamily="34" charset="0"/>
                <a:ea typeface="ＭＳ Ｐゴシック" charset="-128"/>
                <a:cs typeface="Arial" panose="020B0604020202020204" pitchFamily="34" charset="0"/>
              </a:rPr>
              <a:t>cientific literature is filled with synthetic pathways that are inefficient in terms of design.</a:t>
            </a:r>
          </a:p>
          <a:p>
            <a:pPr marL="0" indent="0">
              <a:spcBef>
                <a:spcPts val="1600"/>
              </a:spcBef>
              <a:buNone/>
            </a:pPr>
            <a:r>
              <a:rPr lang="en-US" altLang="x-none" sz="2200" dirty="0">
                <a:latin typeface="Arial" panose="020B0604020202020204" pitchFamily="34" charset="0"/>
                <a:ea typeface="ＭＳ Ｐゴシック" charset="-128"/>
                <a:cs typeface="Arial" panose="020B0604020202020204" pitchFamily="34" charset="0"/>
                <a:sym typeface="Symbol" panose="05050102010706020507" pitchFamily="18" charset="2"/>
              </a:rPr>
              <a:t> </a:t>
            </a:r>
            <a:r>
              <a:rPr lang="en-US" altLang="x-none" sz="2200" dirty="0">
                <a:latin typeface="Arial" panose="020B0604020202020204" pitchFamily="34" charset="0"/>
                <a:ea typeface="ＭＳ Ｐゴシック" charset="-128"/>
                <a:cs typeface="Arial" panose="020B0604020202020204" pitchFamily="34" charset="0"/>
              </a:rPr>
              <a:t>Reagents are seldom selected with regard to hazard.</a:t>
            </a:r>
          </a:p>
          <a:p>
            <a:pPr marL="0" indent="0">
              <a:spcBef>
                <a:spcPts val="1600"/>
              </a:spcBef>
              <a:buNone/>
            </a:pPr>
            <a:r>
              <a:rPr lang="en-US" altLang="x-none" sz="2200" dirty="0">
                <a:latin typeface="Arial" panose="020B0604020202020204" pitchFamily="34" charset="0"/>
                <a:ea typeface="ＭＳ Ｐゴシック" charset="-128"/>
                <a:cs typeface="Arial" panose="020B0604020202020204" pitchFamily="34" charset="0"/>
                <a:sym typeface="Symbol" panose="05050102010706020507" pitchFamily="18" charset="2"/>
              </a:rPr>
              <a:t> </a:t>
            </a:r>
            <a:r>
              <a:rPr lang="en-US" altLang="x-none" sz="2200" dirty="0">
                <a:latin typeface="Arial" panose="020B0604020202020204" pitchFamily="34" charset="0"/>
                <a:ea typeface="ＭＳ Ｐゴシック" charset="-128"/>
                <a:cs typeface="Arial" panose="020B0604020202020204" pitchFamily="34" charset="0"/>
              </a:rPr>
              <a:t>Industrial chemicals do not have minimal hazard as a performance criterion.</a:t>
            </a:r>
          </a:p>
          <a:p>
            <a:pPr marL="0" indent="0">
              <a:spcBef>
                <a:spcPts val="1600"/>
              </a:spcBef>
              <a:buNone/>
            </a:pPr>
            <a:r>
              <a:rPr lang="en-US" altLang="x-none" sz="2200" dirty="0">
                <a:latin typeface="Arial" panose="020B0604020202020204" pitchFamily="34" charset="0"/>
                <a:ea typeface="ＭＳ Ｐゴシック" charset="-128"/>
                <a:cs typeface="Arial" panose="020B0604020202020204" pitchFamily="34" charset="0"/>
                <a:sym typeface="Symbol" panose="05050102010706020507" pitchFamily="18" charset="2"/>
              </a:rPr>
              <a:t> </a:t>
            </a:r>
            <a:r>
              <a:rPr lang="en-US" altLang="x-none" sz="2200" dirty="0">
                <a:latin typeface="Arial" panose="020B0604020202020204" pitchFamily="34" charset="0"/>
                <a:ea typeface="ＭＳ Ｐゴシック" charset="-128"/>
                <a:cs typeface="Arial" panose="020B0604020202020204" pitchFamily="34" charset="0"/>
              </a:rPr>
              <a:t>Persistence of chemicals in the biosphere and in our bodies is a major global health issue (CDC 250 chemicals since 1945).</a:t>
            </a:r>
          </a:p>
          <a:p>
            <a:pPr marL="0" indent="0">
              <a:spcBef>
                <a:spcPts val="1600"/>
              </a:spcBef>
              <a:buNone/>
            </a:pPr>
            <a:r>
              <a:rPr lang="en-US" altLang="x-none" sz="2200" dirty="0">
                <a:latin typeface="Arial" panose="020B0604020202020204" pitchFamily="34" charset="0"/>
                <a:ea typeface="ＭＳ Ｐゴシック" charset="-128"/>
                <a:cs typeface="Arial" panose="020B0604020202020204" pitchFamily="34" charset="0"/>
                <a:sym typeface="Symbol" panose="05050102010706020507" pitchFamily="18" charset="2"/>
              </a:rPr>
              <a:t> </a:t>
            </a:r>
            <a:r>
              <a:rPr lang="en-US" altLang="x-none" sz="2200" dirty="0">
                <a:latin typeface="Arial" panose="020B0604020202020204" pitchFamily="34" charset="0"/>
                <a:ea typeface="ＭＳ Ｐゴシック" charset="-128"/>
                <a:cs typeface="Arial" panose="020B0604020202020204" pitchFamily="34" charset="0"/>
              </a:rPr>
              <a:t>The vast majority of organic chemicals are made from depleting (non-renewable) feedstocks (petrochemicals!).</a:t>
            </a:r>
          </a:p>
          <a:p>
            <a:pPr marL="0" indent="0">
              <a:spcBef>
                <a:spcPts val="1600"/>
              </a:spcBef>
              <a:buNone/>
            </a:pPr>
            <a:r>
              <a:rPr lang="en-US" altLang="x-none" sz="2200" dirty="0">
                <a:latin typeface="Arial" panose="020B0604020202020204" pitchFamily="34" charset="0"/>
                <a:ea typeface="ＭＳ Ｐゴシック" charset="-128"/>
                <a:cs typeface="Arial" panose="020B0604020202020204" pitchFamily="34" charset="0"/>
                <a:sym typeface="Symbol" panose="05050102010706020507" pitchFamily="18" charset="2"/>
              </a:rPr>
              <a:t> </a:t>
            </a:r>
            <a:r>
              <a:rPr lang="en-US" altLang="x-none" sz="2200" dirty="0">
                <a:latin typeface="Arial" panose="020B0604020202020204" pitchFamily="34" charset="0"/>
                <a:ea typeface="ＭＳ Ｐゴシック" charset="-128"/>
                <a:cs typeface="Arial" panose="020B0604020202020204" pitchFamily="34" charset="0"/>
              </a:rPr>
              <a:t>Our chemical industry deals with </a:t>
            </a:r>
            <a:r>
              <a:rPr lang="en-US" altLang="x-none" sz="2200" b="1" dirty="0">
                <a:latin typeface="Arial" panose="020B0604020202020204" pitchFamily="34" charset="0"/>
                <a:ea typeface="ＭＳ Ｐゴシック" charset="-128"/>
                <a:cs typeface="Arial" panose="020B0604020202020204" pitchFamily="34" charset="0"/>
              </a:rPr>
              <a:t>safety through engineering</a:t>
            </a:r>
            <a:r>
              <a:rPr lang="en-US" altLang="x-none" sz="2200" dirty="0">
                <a:latin typeface="Arial" panose="020B0604020202020204" pitchFamily="34" charset="0"/>
                <a:ea typeface="ＭＳ Ｐゴシック" charset="-128"/>
                <a:cs typeface="Arial" panose="020B0604020202020204" pitchFamily="34" charset="0"/>
              </a:rPr>
              <a:t> and </a:t>
            </a:r>
            <a:r>
              <a:rPr lang="en-US" altLang="x-none" sz="2200" b="1" dirty="0">
                <a:latin typeface="Arial" panose="020B0604020202020204" pitchFamily="34" charset="0"/>
                <a:ea typeface="ＭＳ Ｐゴシック" charset="-128"/>
                <a:cs typeface="Arial" panose="020B0604020202020204" pitchFamily="34" charset="0"/>
              </a:rPr>
              <a:t>security through barricades</a:t>
            </a:r>
            <a:r>
              <a:rPr lang="en-US" altLang="x-none" sz="2200" dirty="0">
                <a:latin typeface="Arial" panose="020B0604020202020204" pitchFamily="34" charset="0"/>
                <a:ea typeface="ＭＳ Ｐゴシック" charset="-128"/>
                <a:cs typeface="Arial" panose="020B0604020202020204" pitchFamily="34" charset="0"/>
              </a:rPr>
              <a:t>.</a:t>
            </a:r>
          </a:p>
        </p:txBody>
      </p:sp>
      <p:cxnSp>
        <p:nvCxnSpPr>
          <p:cNvPr id="4" name="Straight Connector 3">
            <a:extLst>
              <a:ext uri="{FF2B5EF4-FFF2-40B4-BE49-F238E27FC236}">
                <a16:creationId xmlns:a16="http://schemas.microsoft.com/office/drawing/2014/main" id="{2282C6BF-A25C-4BFC-9F55-A59D129C54AB}"/>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3209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6447" y="4998200"/>
            <a:ext cx="9259207" cy="1415772"/>
          </a:xfrm>
          <a:prstGeom prst="rect">
            <a:avLst/>
          </a:prstGeom>
        </p:spPr>
        <p:txBody>
          <a:bodyPr wrap="square">
            <a:spAutoFit/>
          </a:bodyPr>
          <a:lstStyle/>
          <a:p>
            <a:r>
              <a:rPr lang="en-US" sz="2800" b="1" dirty="0">
                <a:latin typeface="Arial" panose="020B0604020202020204" pitchFamily="34" charset="0"/>
                <a:cs typeface="Arial" panose="020B0604020202020204" pitchFamily="34" charset="0"/>
              </a:rPr>
              <a:t>Green chemistry </a:t>
            </a:r>
            <a:r>
              <a:rPr lang="en-US" sz="2800" dirty="0">
                <a:latin typeface="Arial" panose="020B0604020202020204" pitchFamily="34" charset="0"/>
                <a:cs typeface="Arial" panose="020B0604020202020204" pitchFamily="34" charset="0"/>
              </a:rPr>
              <a:t>focuses on reducing risk by reducing hazard.</a:t>
            </a:r>
          </a:p>
          <a:p>
            <a:endParaRPr lang="en-US" sz="600" dirty="0">
              <a:latin typeface="Arial" panose="020B0604020202020204" pitchFamily="34" charset="0"/>
              <a:cs typeface="Arial" panose="020B0604020202020204" pitchFamily="34" charset="0"/>
            </a:endParaRPr>
          </a:p>
          <a:p>
            <a:pPr marL="530225" indent="-176213"/>
            <a:r>
              <a:rPr lang="en-US" sz="2400" dirty="0">
                <a:latin typeface="Arial" panose="020B0604020202020204" pitchFamily="34" charset="0"/>
                <a:cs typeface="Arial" panose="020B0604020202020204" pitchFamily="34" charset="0"/>
              </a:rPr>
              <a:t>-  If there is no hazard, exposure becomes irrelevant!</a:t>
            </a:r>
          </a:p>
        </p:txBody>
      </p:sp>
      <p:sp>
        <p:nvSpPr>
          <p:cNvPr id="3" name="TextBox 2"/>
          <p:cNvSpPr txBox="1"/>
          <p:nvPr/>
        </p:nvSpPr>
        <p:spPr>
          <a:xfrm>
            <a:off x="1014684" y="1175007"/>
            <a:ext cx="10011229" cy="2215991"/>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The conventional approach </a:t>
            </a:r>
            <a:r>
              <a:rPr lang="en-US" sz="2800" dirty="0">
                <a:latin typeface="Arial" panose="020B0604020202020204" pitchFamily="34" charset="0"/>
                <a:cs typeface="Arial" panose="020B0604020202020204" pitchFamily="34" charset="0"/>
              </a:rPr>
              <a:t>to hazards focuses, for example, on reducing risk by minimizing exposure.</a:t>
            </a:r>
          </a:p>
          <a:p>
            <a:endParaRPr lang="en-US" sz="2800" dirty="0">
              <a:latin typeface="Arial" panose="020B0604020202020204" pitchFamily="34" charset="0"/>
              <a:cs typeface="Arial" panose="020B0604020202020204" pitchFamily="34" charset="0"/>
            </a:endParaRPr>
          </a:p>
          <a:p>
            <a:endParaRPr lang="en-US" sz="600" dirty="0">
              <a:latin typeface="Arial" panose="020B0604020202020204" pitchFamily="34" charset="0"/>
              <a:cs typeface="Arial" panose="020B0604020202020204" pitchFamily="34" charset="0"/>
            </a:endParaRPr>
          </a:p>
          <a:p>
            <a:pPr marL="536575" indent="-177800"/>
            <a:r>
              <a:rPr lang="en-US" sz="2400" dirty="0">
                <a:latin typeface="Arial" panose="020B0604020202020204" pitchFamily="34" charset="0"/>
                <a:cs typeface="Arial" panose="020B0604020202020204" pitchFamily="34" charset="0"/>
              </a:rPr>
              <a:t>-  wearing personal protective equipment or space ventilation if the chemical is volatile.</a:t>
            </a:r>
          </a:p>
        </p:txBody>
      </p:sp>
      <p:sp>
        <p:nvSpPr>
          <p:cNvPr id="5" name="Rectangle 2">
            <a:extLst>
              <a:ext uri="{FF2B5EF4-FFF2-40B4-BE49-F238E27FC236}">
                <a16:creationId xmlns:a16="http://schemas.microsoft.com/office/drawing/2014/main" id="{2FF89B21-447C-49DB-9E19-041058AE791C}"/>
              </a:ext>
            </a:extLst>
          </p:cNvPr>
          <p:cNvSpPr>
            <a:spLocks noGrp="1" noChangeArrowheads="1"/>
          </p:cNvSpPr>
          <p:nvPr>
            <p:ph type="title"/>
          </p:nvPr>
        </p:nvSpPr>
        <p:spPr>
          <a:xfrm>
            <a:off x="660128" y="348728"/>
            <a:ext cx="10720343" cy="646331"/>
          </a:xfrm>
        </p:spPr>
        <p:txBody>
          <a:bodyPr wrap="square">
            <a:spAutoFit/>
          </a:bodyPr>
          <a:lstStyle/>
          <a:p>
            <a:pPr algn="ctr">
              <a:defRPr/>
            </a:pPr>
            <a:r>
              <a:rPr lang="en-US" sz="4000" b="1" dirty="0">
                <a:latin typeface="Arial" panose="020B0604020202020204" pitchFamily="34" charset="0"/>
                <a:cs typeface="Arial" panose="020B0604020202020204" pitchFamily="34" charset="0"/>
              </a:rPr>
              <a:t>Dealing with Risk: Exposure vs Design</a:t>
            </a:r>
          </a:p>
        </p:txBody>
      </p:sp>
      <p:cxnSp>
        <p:nvCxnSpPr>
          <p:cNvPr id="6" name="Straight Connector 5">
            <a:extLst>
              <a:ext uri="{FF2B5EF4-FFF2-40B4-BE49-F238E27FC236}">
                <a16:creationId xmlns:a16="http://schemas.microsoft.com/office/drawing/2014/main" id="{6E8B3E2F-3A1F-44DE-91BC-0ED97A093558}"/>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72D9BEC2-5BDF-45F6-8C7E-4B44A5CD6A57}"/>
              </a:ext>
            </a:extLst>
          </p:cNvPr>
          <p:cNvSpPr/>
          <p:nvPr/>
        </p:nvSpPr>
        <p:spPr>
          <a:xfrm>
            <a:off x="860613" y="3495771"/>
            <a:ext cx="10073070" cy="1247798"/>
          </a:xfrm>
          <a:prstGeom prst="roundRect">
            <a:avLst/>
          </a:prstGeom>
          <a:solidFill>
            <a:schemeClr val="bg1"/>
          </a:solidFill>
          <a:ln w="28575">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a:extLst>
              <a:ext uri="{FF2B5EF4-FFF2-40B4-BE49-F238E27FC236}">
                <a16:creationId xmlns:a16="http://schemas.microsoft.com/office/drawing/2014/main" id="{174EA351-766A-4388-8439-4A3C983204BD}"/>
              </a:ext>
            </a:extLst>
          </p:cNvPr>
          <p:cNvSpPr/>
          <p:nvPr/>
        </p:nvSpPr>
        <p:spPr>
          <a:xfrm>
            <a:off x="1064398" y="3613069"/>
            <a:ext cx="9259207" cy="954107"/>
          </a:xfrm>
          <a:prstGeom prst="rect">
            <a:avLst/>
          </a:prstGeom>
        </p:spPr>
        <p:txBody>
          <a:bodyPr wrap="square">
            <a:spAutoFit/>
          </a:bodyPr>
          <a:lstStyle/>
          <a:p>
            <a:pPr algn="ctr"/>
            <a:r>
              <a:rPr lang="en-US" sz="2800" dirty="0">
                <a:latin typeface="Arial" panose="020B0604020202020204" pitchFamily="34" charset="0"/>
                <a:cs typeface="Arial" panose="020B0604020202020204" pitchFamily="34" charset="0"/>
              </a:rPr>
              <a:t>If we can master the design and synthesis of molecules, why don’t we aim it toward eliminating hazards?</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38003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14B9056-03F7-46B4-9F49-FA201772B835}"/>
              </a:ext>
            </a:extLst>
          </p:cNvPr>
          <p:cNvSpPr/>
          <p:nvPr/>
        </p:nvSpPr>
        <p:spPr>
          <a:xfrm>
            <a:off x="1126292" y="2773108"/>
            <a:ext cx="9553117" cy="3715711"/>
          </a:xfrm>
          <a:prstGeom prst="roundRect">
            <a:avLst/>
          </a:prstGeom>
          <a:solidFill>
            <a:schemeClr val="bg1"/>
          </a:solidFill>
          <a:ln w="38100">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6562" name="Rectangle 2"/>
          <p:cNvSpPr>
            <a:spLocks noGrp="1" noChangeArrowheads="1"/>
          </p:cNvSpPr>
          <p:nvPr>
            <p:ph type="title"/>
          </p:nvPr>
        </p:nvSpPr>
        <p:spPr>
          <a:xfrm>
            <a:off x="220043" y="231816"/>
            <a:ext cx="11971957" cy="646331"/>
          </a:xfrm>
        </p:spPr>
        <p:txBody>
          <a:bodyPr wrap="square">
            <a:spAutoFit/>
          </a:bodyPr>
          <a:lstStyle/>
          <a:p>
            <a:pPr algn="ctr">
              <a:defRPr/>
            </a:pPr>
            <a:r>
              <a:rPr lang="en-US" sz="4000" b="1" dirty="0">
                <a:latin typeface="Arial" panose="020B0604020202020204" pitchFamily="34" charset="0"/>
                <a:cs typeface="Arial" panose="020B0604020202020204" pitchFamily="34" charset="0"/>
              </a:rPr>
              <a:t>Green Chemistry: A Change in </a:t>
            </a:r>
            <a:r>
              <a:rPr lang="en-US" sz="4000" b="1" dirty="0" err="1">
                <a:latin typeface="Arial" panose="020B0604020202020204" pitchFamily="34" charset="0"/>
                <a:cs typeface="Arial" panose="020B0604020202020204" pitchFamily="34" charset="0"/>
              </a:rPr>
              <a:t>Perspecyive</a:t>
            </a:r>
            <a:endParaRPr lang="en-US" sz="4000" b="1" dirty="0">
              <a:latin typeface="Arial" panose="020B0604020202020204" pitchFamily="34" charset="0"/>
              <a:cs typeface="Arial" panose="020B0604020202020204" pitchFamily="34" charset="0"/>
            </a:endParaRPr>
          </a:p>
        </p:txBody>
      </p:sp>
      <p:sp>
        <p:nvSpPr>
          <p:cNvPr id="66563" name="Rectangle 3"/>
          <p:cNvSpPr>
            <a:spLocks noGrp="1" noChangeArrowheads="1"/>
          </p:cNvSpPr>
          <p:nvPr>
            <p:ph idx="1"/>
          </p:nvPr>
        </p:nvSpPr>
        <p:spPr>
          <a:xfrm>
            <a:off x="700266" y="1199732"/>
            <a:ext cx="10439400" cy="424732"/>
          </a:xfrm>
        </p:spPr>
        <p:txBody>
          <a:bodyPr wrap="square">
            <a:spAutoFit/>
          </a:bodyPr>
          <a:lstStyle/>
          <a:p>
            <a:pPr marL="0" indent="0" algn="ctr" eaLnBrk="1" hangingPunct="1">
              <a:buNone/>
            </a:pPr>
            <a:r>
              <a:rPr lang="en-US" altLang="x-none" sz="2400" dirty="0">
                <a:latin typeface="Arial" panose="020B0604020202020204" pitchFamily="34" charset="0"/>
                <a:cs typeface="Arial" panose="020B0604020202020204" pitchFamily="34" charset="0"/>
              </a:rPr>
              <a:t>Hazard must be recognized as a</a:t>
            </a:r>
            <a:r>
              <a:rPr lang="en-US" altLang="x-none" sz="2400" b="1" i="1" dirty="0">
                <a:latin typeface="Arial" panose="020B0604020202020204" pitchFamily="34" charset="0"/>
                <a:cs typeface="Arial" panose="020B0604020202020204" pitchFamily="34" charset="0"/>
              </a:rPr>
              <a:t> flaw in the designing process.</a:t>
            </a:r>
            <a:endParaRPr lang="en-US" altLang="x-none" sz="2400" dirty="0">
              <a:latin typeface="Arial" panose="020B0604020202020204" pitchFamily="34" charset="0"/>
              <a:cs typeface="Arial" panose="020B0604020202020204" pitchFamily="34" charset="0"/>
            </a:endParaRPr>
          </a:p>
        </p:txBody>
      </p:sp>
      <p:sp>
        <p:nvSpPr>
          <p:cNvPr id="4" name="Rectangle 3"/>
          <p:cNvSpPr txBox="1">
            <a:spLocks noChangeArrowheads="1"/>
          </p:cNvSpPr>
          <p:nvPr/>
        </p:nvSpPr>
        <p:spPr>
          <a:xfrm>
            <a:off x="1209899" y="3081765"/>
            <a:ext cx="2873829" cy="2833236"/>
          </a:xfrm>
          <a:prstGeom prst="rect">
            <a:avLst/>
          </a:prstGeom>
        </p:spPr>
        <p:txBody>
          <a:bodyPr vert="horz" lIns="91440" tIns="45720" rIns="91440" bIns="45720" rtlCol="0">
            <a:normAutofit fontScale="92500" lnSpcReduction="20000"/>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None/>
            </a:pPr>
            <a:r>
              <a:rPr lang="en-US" altLang="x-none" sz="2400" b="1" i="1" dirty="0">
                <a:solidFill>
                  <a:schemeClr val="accent1">
                    <a:lumMod val="75000"/>
                  </a:schemeClr>
                </a:solidFill>
              </a:rPr>
              <a:t>circumstantial</a:t>
            </a:r>
          </a:p>
          <a:p>
            <a:pPr marL="0" indent="0" algn="ctr">
              <a:buNone/>
            </a:pPr>
            <a:r>
              <a:rPr lang="en-US" altLang="x-none" sz="2400" b="1" i="1" dirty="0">
                <a:solidFill>
                  <a:schemeClr val="accent1">
                    <a:lumMod val="75000"/>
                  </a:schemeClr>
                </a:solidFill>
              </a:rPr>
              <a:t>(depends on situation)</a:t>
            </a:r>
          </a:p>
          <a:p>
            <a:pPr marL="0" indent="0" algn="ctr">
              <a:buNone/>
            </a:pPr>
            <a:endParaRPr lang="en-US" altLang="x-none" sz="2400" b="1" i="1" dirty="0">
              <a:solidFill>
                <a:schemeClr val="accent1">
                  <a:lumMod val="75000"/>
                </a:schemeClr>
              </a:solidFill>
            </a:endParaRPr>
          </a:p>
          <a:p>
            <a:pPr marL="174625" lvl="1" indent="0">
              <a:buNone/>
            </a:pPr>
            <a:r>
              <a:rPr lang="en-US" altLang="x-none" sz="2000" dirty="0">
                <a:solidFill>
                  <a:schemeClr val="accent1">
                    <a:lumMod val="75000"/>
                  </a:schemeClr>
                </a:solidFill>
                <a:sym typeface="Symbol" panose="05050102010706020507" pitchFamily="18" charset="2"/>
              </a:rPr>
              <a:t>	 </a:t>
            </a:r>
            <a:r>
              <a:rPr lang="en-US" altLang="x-none" sz="2000" dirty="0">
                <a:solidFill>
                  <a:schemeClr val="accent1">
                    <a:lumMod val="75000"/>
                  </a:schemeClr>
                </a:solidFill>
              </a:rPr>
              <a:t>use</a:t>
            </a:r>
          </a:p>
          <a:p>
            <a:pPr marL="174625" lvl="1" indent="0">
              <a:buNone/>
            </a:pPr>
            <a:r>
              <a:rPr lang="en-US" altLang="x-none" sz="2000" dirty="0">
                <a:solidFill>
                  <a:schemeClr val="accent1">
                    <a:lumMod val="75000"/>
                  </a:schemeClr>
                </a:solidFill>
                <a:sym typeface="Symbol" panose="05050102010706020507" pitchFamily="18" charset="2"/>
              </a:rPr>
              <a:t>	 e</a:t>
            </a:r>
            <a:r>
              <a:rPr lang="en-US" altLang="x-none" sz="2000" dirty="0">
                <a:solidFill>
                  <a:schemeClr val="accent1">
                    <a:lumMod val="75000"/>
                  </a:schemeClr>
                </a:solidFill>
              </a:rPr>
              <a:t>xposure</a:t>
            </a:r>
          </a:p>
          <a:p>
            <a:pPr marL="174625" lvl="1" indent="0">
              <a:buNone/>
            </a:pPr>
            <a:r>
              <a:rPr lang="en-US" altLang="x-none" sz="2000" dirty="0">
                <a:solidFill>
                  <a:schemeClr val="accent1">
                    <a:lumMod val="75000"/>
                  </a:schemeClr>
                </a:solidFill>
                <a:sym typeface="Symbol" panose="05050102010706020507" pitchFamily="18" charset="2"/>
              </a:rPr>
              <a:t>	 h</a:t>
            </a:r>
            <a:r>
              <a:rPr lang="en-US" altLang="x-none" sz="2000" dirty="0">
                <a:solidFill>
                  <a:schemeClr val="accent1">
                    <a:lumMod val="75000"/>
                  </a:schemeClr>
                </a:solidFill>
              </a:rPr>
              <a:t>andling</a:t>
            </a:r>
          </a:p>
          <a:p>
            <a:pPr marL="174625" lvl="1" indent="0">
              <a:buNone/>
            </a:pPr>
            <a:r>
              <a:rPr lang="en-US" altLang="x-none" sz="2000" dirty="0">
                <a:solidFill>
                  <a:schemeClr val="accent1">
                    <a:lumMod val="75000"/>
                  </a:schemeClr>
                </a:solidFill>
                <a:sym typeface="Symbol" panose="05050102010706020507" pitchFamily="18" charset="2"/>
              </a:rPr>
              <a:t>	 t</a:t>
            </a:r>
            <a:r>
              <a:rPr lang="en-US" altLang="x-none" sz="2000" dirty="0">
                <a:solidFill>
                  <a:schemeClr val="accent1">
                    <a:lumMod val="75000"/>
                  </a:schemeClr>
                </a:solidFill>
              </a:rPr>
              <a:t>reatment</a:t>
            </a:r>
          </a:p>
          <a:p>
            <a:pPr marL="174625" lvl="1" indent="0">
              <a:buNone/>
            </a:pPr>
            <a:r>
              <a:rPr lang="en-US" altLang="x-none" sz="2000" dirty="0">
                <a:solidFill>
                  <a:schemeClr val="accent1">
                    <a:lumMod val="75000"/>
                  </a:schemeClr>
                </a:solidFill>
                <a:sym typeface="Symbol" panose="05050102010706020507" pitchFamily="18" charset="2"/>
              </a:rPr>
              <a:t>	 p</a:t>
            </a:r>
            <a:r>
              <a:rPr lang="en-US" altLang="x-none" sz="2000" dirty="0">
                <a:solidFill>
                  <a:schemeClr val="accent1">
                    <a:lumMod val="75000"/>
                  </a:schemeClr>
                </a:solidFill>
              </a:rPr>
              <a:t>rotection</a:t>
            </a:r>
          </a:p>
          <a:p>
            <a:pPr marL="174625" lvl="1" indent="0">
              <a:buNone/>
            </a:pPr>
            <a:r>
              <a:rPr lang="en-US" altLang="x-none" sz="2000" dirty="0">
                <a:solidFill>
                  <a:schemeClr val="accent1">
                    <a:lumMod val="75000"/>
                  </a:schemeClr>
                </a:solidFill>
                <a:sym typeface="Symbol" panose="05050102010706020507" pitchFamily="18" charset="2"/>
              </a:rPr>
              <a:t>	 r</a:t>
            </a:r>
            <a:r>
              <a:rPr lang="en-US" altLang="x-none" sz="2000" dirty="0">
                <a:solidFill>
                  <a:schemeClr val="accent1">
                    <a:lumMod val="75000"/>
                  </a:schemeClr>
                </a:solidFill>
              </a:rPr>
              <a:t>ecycling</a:t>
            </a:r>
          </a:p>
          <a:p>
            <a:pPr marL="174625" lvl="1" indent="0">
              <a:buNone/>
            </a:pPr>
            <a:r>
              <a:rPr lang="en-US" altLang="x-none" sz="2000" dirty="0">
                <a:solidFill>
                  <a:schemeClr val="accent1">
                    <a:lumMod val="75000"/>
                  </a:schemeClr>
                </a:solidFill>
                <a:sym typeface="Symbol" panose="05050102010706020507" pitchFamily="18" charset="2"/>
              </a:rPr>
              <a:t>	 c</a:t>
            </a:r>
            <a:r>
              <a:rPr lang="en-US" altLang="x-none" sz="2000" dirty="0">
                <a:solidFill>
                  <a:schemeClr val="accent1">
                    <a:lumMod val="75000"/>
                  </a:schemeClr>
                </a:solidFill>
              </a:rPr>
              <a:t>ostly</a:t>
            </a:r>
          </a:p>
          <a:p>
            <a:pPr lvl="1"/>
            <a:endParaRPr lang="en-US" altLang="x-none" sz="2000" dirty="0">
              <a:solidFill>
                <a:schemeClr val="accent1">
                  <a:lumMod val="75000"/>
                </a:schemeClr>
              </a:solidFill>
            </a:endParaRPr>
          </a:p>
        </p:txBody>
      </p:sp>
      <p:sp>
        <p:nvSpPr>
          <p:cNvPr id="5" name="Rectangle 4"/>
          <p:cNvSpPr txBox="1">
            <a:spLocks noChangeArrowheads="1"/>
          </p:cNvSpPr>
          <p:nvPr/>
        </p:nvSpPr>
        <p:spPr>
          <a:xfrm>
            <a:off x="5456237" y="3003528"/>
            <a:ext cx="5223172" cy="2833236"/>
          </a:xfrm>
          <a:prstGeom prst="rect">
            <a:avLst/>
          </a:prstGeom>
        </p:spPr>
        <p:txBody>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None/>
            </a:pPr>
            <a:r>
              <a:rPr lang="en-US" altLang="x-none" sz="2400" b="1" i="1" dirty="0">
                <a:solidFill>
                  <a:srgbClr val="7030A0"/>
                </a:solidFill>
              </a:rPr>
              <a:t>intrinsic</a:t>
            </a:r>
            <a:br>
              <a:rPr lang="en-US" altLang="x-none" sz="2400" b="1" i="1" dirty="0">
                <a:solidFill>
                  <a:srgbClr val="7030A0"/>
                </a:solidFill>
              </a:rPr>
            </a:br>
            <a:r>
              <a:rPr lang="en-US" altLang="x-none" sz="2400" b="1" i="1" dirty="0">
                <a:solidFill>
                  <a:srgbClr val="7030A0"/>
                </a:solidFill>
              </a:rPr>
              <a:t>(inherent in design)</a:t>
            </a:r>
            <a:br>
              <a:rPr lang="en-US" altLang="x-none" sz="2400" b="1" i="1" dirty="0">
                <a:solidFill>
                  <a:srgbClr val="7030A0"/>
                </a:solidFill>
              </a:rPr>
            </a:br>
            <a:endParaRPr lang="en-US" altLang="x-none" sz="1600" b="1" i="1" dirty="0">
              <a:solidFill>
                <a:srgbClr val="7030A0"/>
              </a:solidFill>
            </a:endParaRPr>
          </a:p>
          <a:p>
            <a:pPr marL="0" indent="0" algn="ctr">
              <a:buNone/>
            </a:pPr>
            <a:endParaRPr lang="en-US" altLang="x-none" sz="1600" b="1" i="1" dirty="0">
              <a:solidFill>
                <a:srgbClr val="7030A0"/>
              </a:solidFill>
            </a:endParaRPr>
          </a:p>
          <a:p>
            <a:pPr marL="174625" lvl="1" indent="0">
              <a:buNone/>
            </a:pPr>
            <a:r>
              <a:rPr lang="en-US" altLang="x-none" sz="2000" dirty="0">
                <a:solidFill>
                  <a:srgbClr val="7030A0"/>
                </a:solidFill>
                <a:sym typeface="Symbol" panose="05050102010706020507" pitchFamily="18" charset="2"/>
              </a:rPr>
              <a:t> </a:t>
            </a:r>
            <a:r>
              <a:rPr lang="en-US" altLang="x-none" sz="2000" dirty="0">
                <a:solidFill>
                  <a:srgbClr val="7030A0"/>
                </a:solidFill>
              </a:rPr>
              <a:t>molecular design for reduced toxicity</a:t>
            </a:r>
          </a:p>
          <a:p>
            <a:pPr marL="174625" lvl="1" indent="0">
              <a:buNone/>
            </a:pPr>
            <a:r>
              <a:rPr lang="en-US" altLang="x-none" sz="2000" dirty="0">
                <a:solidFill>
                  <a:srgbClr val="7030A0"/>
                </a:solidFill>
                <a:sym typeface="Symbol" panose="05050102010706020507" pitchFamily="18" charset="2"/>
              </a:rPr>
              <a:t> </a:t>
            </a:r>
            <a:r>
              <a:rPr lang="en-US" altLang="x-none" sz="2000" dirty="0">
                <a:solidFill>
                  <a:srgbClr val="7030A0"/>
                </a:solidFill>
              </a:rPr>
              <a:t>reduced ability to manifest hazard</a:t>
            </a:r>
          </a:p>
          <a:p>
            <a:pPr marL="174625" lvl="1" indent="0">
              <a:buNone/>
            </a:pPr>
            <a:r>
              <a:rPr lang="en-US" altLang="x-none" sz="2000" dirty="0">
                <a:solidFill>
                  <a:srgbClr val="7030A0"/>
                </a:solidFill>
                <a:sym typeface="Symbol" panose="05050102010706020507" pitchFamily="18" charset="2"/>
              </a:rPr>
              <a:t> i</a:t>
            </a:r>
            <a:r>
              <a:rPr lang="en-US" altLang="x-none" sz="2000" dirty="0">
                <a:solidFill>
                  <a:srgbClr val="7030A0"/>
                </a:solidFill>
              </a:rPr>
              <a:t>nherent safety from accidents or terrorism</a:t>
            </a:r>
          </a:p>
          <a:p>
            <a:pPr marL="174625" lvl="1" indent="0">
              <a:buNone/>
            </a:pPr>
            <a:r>
              <a:rPr lang="en-US" altLang="x-none" sz="2000" dirty="0">
                <a:solidFill>
                  <a:srgbClr val="7030A0"/>
                </a:solidFill>
                <a:sym typeface="Symbol" panose="05050102010706020507" pitchFamily="18" charset="2"/>
              </a:rPr>
              <a:t> i</a:t>
            </a:r>
            <a:r>
              <a:rPr lang="en-US" altLang="x-none" sz="2000" dirty="0">
                <a:solidFill>
                  <a:srgbClr val="7030A0"/>
                </a:solidFill>
              </a:rPr>
              <a:t>ncreased potential profitability </a:t>
            </a:r>
          </a:p>
          <a:p>
            <a:pPr lvl="1"/>
            <a:endParaRPr lang="en-US" altLang="x-none" sz="2000" dirty="0">
              <a:solidFill>
                <a:srgbClr val="7030A0"/>
              </a:solidFill>
            </a:endParaRPr>
          </a:p>
        </p:txBody>
      </p:sp>
      <p:sp>
        <p:nvSpPr>
          <p:cNvPr id="2" name="Notched Right Arrow 1"/>
          <p:cNvSpPr/>
          <p:nvPr/>
        </p:nvSpPr>
        <p:spPr>
          <a:xfrm>
            <a:off x="3593507" y="4419877"/>
            <a:ext cx="1978930" cy="989275"/>
          </a:xfrm>
          <a:prstGeom prst="notchedRightArrow">
            <a:avLst/>
          </a:prstGeom>
          <a:solidFill>
            <a:schemeClr val="accent5">
              <a:lumMod val="75000"/>
            </a:schemeClr>
          </a:solidFill>
          <a:ln>
            <a:solidFill>
              <a:schemeClr val="accent3">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81F7006F-C8F8-4063-8F9B-08F6E719B53A}"/>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3665AF66-CE77-4A56-A850-46BBC8D98D14}"/>
              </a:ext>
            </a:extLst>
          </p:cNvPr>
          <p:cNvSpPr/>
          <p:nvPr/>
        </p:nvSpPr>
        <p:spPr>
          <a:xfrm>
            <a:off x="986612" y="1785634"/>
            <a:ext cx="9606906" cy="830997"/>
          </a:xfrm>
          <a:prstGeom prst="rect">
            <a:avLst/>
          </a:prstGeom>
        </p:spPr>
        <p:txBody>
          <a:bodyPr wrap="square">
            <a:spAutoFit/>
          </a:bodyPr>
          <a:lstStyle/>
          <a:p>
            <a:pPr algn="ctr"/>
            <a:r>
              <a:rPr lang="en-US" altLang="x-none" sz="2400" dirty="0">
                <a:latin typeface="Arial" panose="020B0604020202020204" pitchFamily="34" charset="0"/>
                <a:cs typeface="Arial" panose="020B0604020202020204" pitchFamily="34" charset="0"/>
              </a:rPr>
              <a:t>Green Chemistry moves our consideration of how to deal with environmental problems from the </a:t>
            </a:r>
            <a:r>
              <a:rPr lang="en-US" altLang="x-none" sz="2400" b="1" i="1" dirty="0">
                <a:solidFill>
                  <a:schemeClr val="accent1">
                    <a:lumMod val="75000"/>
                  </a:schemeClr>
                </a:solidFill>
                <a:latin typeface="Arial" panose="020B0604020202020204" pitchFamily="34" charset="0"/>
                <a:cs typeface="Arial" panose="020B0604020202020204" pitchFamily="34" charset="0"/>
              </a:rPr>
              <a:t>circumstantial</a:t>
            </a:r>
            <a:r>
              <a:rPr lang="en-US" altLang="x-none" sz="2400" dirty="0">
                <a:latin typeface="Arial" panose="020B0604020202020204" pitchFamily="34" charset="0"/>
                <a:cs typeface="Arial" panose="020B0604020202020204" pitchFamily="34" charset="0"/>
              </a:rPr>
              <a:t> to the </a:t>
            </a:r>
            <a:r>
              <a:rPr lang="en-US" altLang="x-none" sz="2400" b="1" i="1" dirty="0">
                <a:solidFill>
                  <a:srgbClr val="7030A0"/>
                </a:solidFill>
                <a:latin typeface="Arial" panose="020B0604020202020204" pitchFamily="34" charset="0"/>
                <a:cs typeface="Arial" panose="020B0604020202020204" pitchFamily="34" charset="0"/>
              </a:rPr>
              <a:t>intrinsic</a:t>
            </a:r>
            <a:r>
              <a:rPr lang="en-US" altLang="x-none" sz="2400" b="1" i="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365099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2FF89B21-447C-49DB-9E19-041058AE791C}"/>
              </a:ext>
            </a:extLst>
          </p:cNvPr>
          <p:cNvSpPr>
            <a:spLocks noGrp="1" noChangeArrowheads="1"/>
          </p:cNvSpPr>
          <p:nvPr>
            <p:ph type="title"/>
          </p:nvPr>
        </p:nvSpPr>
        <p:spPr>
          <a:xfrm>
            <a:off x="220798" y="296426"/>
            <a:ext cx="11744960" cy="646331"/>
          </a:xfrm>
        </p:spPr>
        <p:txBody>
          <a:bodyPr wrap="square">
            <a:spAutoFit/>
          </a:bodyPr>
          <a:lstStyle/>
          <a:p>
            <a:pPr algn="ctr">
              <a:defRPr/>
            </a:pPr>
            <a:r>
              <a:rPr lang="en-US" sz="4000" b="1" dirty="0">
                <a:latin typeface="Arial" panose="020B0604020202020204" pitchFamily="34" charset="0"/>
                <a:cs typeface="Arial" panose="020B0604020202020204" pitchFamily="34" charset="0"/>
              </a:rPr>
              <a:t>Another Design Principle: Function </a:t>
            </a:r>
            <a:r>
              <a:rPr lang="en-US" sz="4000" b="1" i="1" dirty="0">
                <a:latin typeface="Arial" panose="020B0604020202020204" pitchFamily="34" charset="0"/>
                <a:cs typeface="Arial" panose="020B0604020202020204" pitchFamily="34" charset="0"/>
              </a:rPr>
              <a:t>vs</a:t>
            </a:r>
            <a:r>
              <a:rPr lang="en-US" sz="4000" b="1" dirty="0">
                <a:latin typeface="Arial" panose="020B0604020202020204" pitchFamily="34" charset="0"/>
                <a:cs typeface="Arial" panose="020B0604020202020204" pitchFamily="34" charset="0"/>
              </a:rPr>
              <a:t> Molecule</a:t>
            </a:r>
          </a:p>
        </p:txBody>
      </p:sp>
      <p:cxnSp>
        <p:nvCxnSpPr>
          <p:cNvPr id="6" name="Straight Connector 5">
            <a:extLst>
              <a:ext uri="{FF2B5EF4-FFF2-40B4-BE49-F238E27FC236}">
                <a16:creationId xmlns:a16="http://schemas.microsoft.com/office/drawing/2014/main" id="{6E8B3E2F-3A1F-44DE-91BC-0ED97A093558}"/>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3"/>
          <p:cNvSpPr>
            <a:spLocks noGrp="1" noChangeArrowheads="1"/>
          </p:cNvSpPr>
          <p:nvPr>
            <p:ph idx="1"/>
          </p:nvPr>
        </p:nvSpPr>
        <p:spPr>
          <a:xfrm>
            <a:off x="829569" y="1312981"/>
            <a:ext cx="10439400" cy="5041380"/>
          </a:xfrm>
        </p:spPr>
        <p:txBody>
          <a:bodyPr wrap="square">
            <a:spAutoFit/>
          </a:bodyPr>
          <a:lstStyle/>
          <a:p>
            <a:pPr marL="0" indent="0" algn="ctr" eaLnBrk="1" hangingPunct="1">
              <a:buNone/>
            </a:pPr>
            <a:r>
              <a:rPr lang="en-US" altLang="x-none" sz="2400" dirty="0">
                <a:latin typeface="Arial" panose="020B0604020202020204" pitchFamily="34" charset="0"/>
                <a:cs typeface="Arial" panose="020B0604020202020204" pitchFamily="34" charset="0"/>
              </a:rPr>
              <a:t>Green Chemistry also rethinks the problem </a:t>
            </a:r>
            <a:r>
              <a:rPr lang="en-US" altLang="x-none" sz="2400" i="1" dirty="0">
                <a:latin typeface="Arial" panose="020B0604020202020204" pitchFamily="34" charset="0"/>
                <a:cs typeface="Arial" panose="020B0604020202020204" pitchFamily="34" charset="0"/>
              </a:rPr>
              <a:t>de novo</a:t>
            </a:r>
            <a:r>
              <a:rPr lang="en-US" altLang="x-none" sz="2400" dirty="0">
                <a:latin typeface="Arial" panose="020B0604020202020204" pitchFamily="34" charset="0"/>
                <a:cs typeface="Arial" panose="020B0604020202020204" pitchFamily="34" charset="0"/>
              </a:rPr>
              <a:t>. We move from considering the </a:t>
            </a:r>
            <a:r>
              <a:rPr lang="en-US" altLang="x-none" sz="2400" b="1" i="1" dirty="0">
                <a:latin typeface="Arial" panose="020B0604020202020204" pitchFamily="34" charset="0"/>
                <a:cs typeface="Arial" panose="020B0604020202020204" pitchFamily="34" charset="0"/>
              </a:rPr>
              <a:t>molecule/material</a:t>
            </a:r>
            <a:r>
              <a:rPr lang="en-US" altLang="x-none" sz="2400" dirty="0">
                <a:latin typeface="Arial" panose="020B0604020202020204" pitchFamily="34" charset="0"/>
                <a:cs typeface="Arial" panose="020B0604020202020204" pitchFamily="34" charset="0"/>
              </a:rPr>
              <a:t> to the </a:t>
            </a:r>
            <a:r>
              <a:rPr lang="en-US" altLang="x-none" sz="2400" b="1" i="1" dirty="0">
                <a:latin typeface="Arial" panose="020B0604020202020204" pitchFamily="34" charset="0"/>
                <a:cs typeface="Arial" panose="020B0604020202020204" pitchFamily="34" charset="0"/>
              </a:rPr>
              <a:t>function.</a:t>
            </a:r>
          </a:p>
          <a:p>
            <a:pPr eaLnBrk="1" hangingPunct="1"/>
            <a:endParaRPr lang="en-US" altLang="x-none" sz="2400" b="1" i="1" dirty="0">
              <a:latin typeface="+mn-lt"/>
            </a:endParaRPr>
          </a:p>
          <a:p>
            <a:pPr eaLnBrk="1" hangingPunct="1"/>
            <a:endParaRPr lang="en-US" altLang="x-none" sz="2400" b="1" i="1" dirty="0">
              <a:latin typeface="+mn-lt"/>
            </a:endParaRPr>
          </a:p>
          <a:p>
            <a:pPr eaLnBrk="1" hangingPunct="1"/>
            <a:endParaRPr lang="en-US" altLang="x-none" sz="2400" b="1" i="1" dirty="0">
              <a:latin typeface="+mn-lt"/>
            </a:endParaRPr>
          </a:p>
          <a:p>
            <a:pPr eaLnBrk="1" hangingPunct="1"/>
            <a:endParaRPr lang="en-US" altLang="x-none" sz="2400" dirty="0">
              <a:latin typeface="+mn-lt"/>
            </a:endParaRPr>
          </a:p>
          <a:p>
            <a:pPr eaLnBrk="1" hangingPunct="1"/>
            <a:endParaRPr lang="en-US" altLang="x-none" sz="2400" dirty="0">
              <a:latin typeface="+mn-lt"/>
            </a:endParaRPr>
          </a:p>
          <a:p>
            <a:pPr eaLnBrk="1" hangingPunct="1"/>
            <a:endParaRPr lang="en-US" altLang="x-none" sz="2400" dirty="0">
              <a:latin typeface="+mn-lt"/>
            </a:endParaRPr>
          </a:p>
          <a:p>
            <a:pPr marL="0" indent="0" algn="ctr" eaLnBrk="1" hangingPunct="1">
              <a:buNone/>
            </a:pPr>
            <a:endParaRPr lang="en-US" altLang="x-none" sz="1000" dirty="0">
              <a:latin typeface="+mn-lt"/>
            </a:endParaRPr>
          </a:p>
          <a:p>
            <a:pPr marL="0" indent="0" algn="ctr" eaLnBrk="1" hangingPunct="1">
              <a:buNone/>
            </a:pPr>
            <a:endParaRPr lang="en-US" altLang="x-none" sz="2400" dirty="0">
              <a:latin typeface="Arial" panose="020B0604020202020204" pitchFamily="34" charset="0"/>
              <a:cs typeface="Arial" panose="020B0604020202020204" pitchFamily="34" charset="0"/>
            </a:endParaRPr>
          </a:p>
          <a:p>
            <a:pPr marL="0" indent="0" algn="ctr" eaLnBrk="1" hangingPunct="1">
              <a:buNone/>
            </a:pPr>
            <a:r>
              <a:rPr lang="en-US" altLang="x-none" sz="2400" dirty="0">
                <a:latin typeface="Arial" panose="020B0604020202020204" pitchFamily="34" charset="0"/>
                <a:cs typeface="Arial" panose="020B0604020202020204" pitchFamily="34" charset="0"/>
              </a:rPr>
              <a:t>Thinking about function calls for interdisciplinary research to “think outside the box”</a:t>
            </a:r>
          </a:p>
        </p:txBody>
      </p:sp>
      <p:sp>
        <p:nvSpPr>
          <p:cNvPr id="8" name="Rectangle 3"/>
          <p:cNvSpPr txBox="1">
            <a:spLocks noChangeArrowheads="1"/>
          </p:cNvSpPr>
          <p:nvPr/>
        </p:nvSpPr>
        <p:spPr>
          <a:xfrm>
            <a:off x="1853192" y="2417053"/>
            <a:ext cx="3427835" cy="283323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altLang="x-none" sz="2400" b="1" dirty="0">
                <a:solidFill>
                  <a:srgbClr val="0070C0"/>
                </a:solidFill>
                <a:latin typeface="Arial" panose="020B0604020202020204" pitchFamily="34" charset="0"/>
                <a:cs typeface="Arial" panose="020B0604020202020204" pitchFamily="34" charset="0"/>
              </a:rPr>
              <a:t>molecules/materials</a:t>
            </a:r>
          </a:p>
          <a:p>
            <a:pPr marL="0" indent="0">
              <a:buNone/>
            </a:pPr>
            <a:endParaRPr lang="en-US" altLang="x-none" sz="2400" dirty="0">
              <a:solidFill>
                <a:srgbClr val="0070C0"/>
              </a:solidFill>
              <a:latin typeface="Arial" panose="020B0604020202020204" pitchFamily="34" charset="0"/>
              <a:cs typeface="Arial" panose="020B0604020202020204" pitchFamily="34" charset="0"/>
            </a:endParaRPr>
          </a:p>
          <a:p>
            <a:pPr marL="174625" lvl="1" indent="0">
              <a:buNone/>
            </a:pPr>
            <a:r>
              <a:rPr lang="en-US" altLang="x-none" sz="2000" dirty="0">
                <a:solidFill>
                  <a:srgbClr val="0070C0"/>
                </a:solidFill>
                <a:latin typeface="Arial" panose="020B0604020202020204" pitchFamily="34" charset="0"/>
                <a:cs typeface="Arial" panose="020B0604020202020204" pitchFamily="34" charset="0"/>
                <a:sym typeface="Symbol" panose="05050102010706020507" pitchFamily="18" charset="2"/>
              </a:rPr>
              <a:t> </a:t>
            </a:r>
            <a:r>
              <a:rPr lang="en-US" altLang="x-none" sz="2000" dirty="0">
                <a:solidFill>
                  <a:srgbClr val="0070C0"/>
                </a:solidFill>
                <a:latin typeface="Arial" panose="020B0604020202020204" pitchFamily="34" charset="0"/>
                <a:cs typeface="Arial" panose="020B0604020202020204" pitchFamily="34" charset="0"/>
              </a:rPr>
              <a:t>bisphenol A/</a:t>
            </a:r>
            <a:r>
              <a:rPr lang="en-US" altLang="x-none" sz="2000" dirty="0" err="1">
                <a:solidFill>
                  <a:srgbClr val="0070C0"/>
                </a:solidFill>
                <a:latin typeface="Arial" panose="020B0604020202020204" pitchFamily="34" charset="0"/>
                <a:cs typeface="Arial" panose="020B0604020202020204" pitchFamily="34" charset="0"/>
              </a:rPr>
              <a:t>phtalates</a:t>
            </a:r>
            <a:endParaRPr lang="en-US" altLang="x-none" sz="2000" dirty="0">
              <a:solidFill>
                <a:srgbClr val="0070C0"/>
              </a:solidFill>
              <a:latin typeface="Arial" panose="020B0604020202020204" pitchFamily="34" charset="0"/>
              <a:cs typeface="Arial" panose="020B0604020202020204" pitchFamily="34" charset="0"/>
            </a:endParaRPr>
          </a:p>
          <a:p>
            <a:pPr marL="174625" lvl="1" indent="0">
              <a:buNone/>
            </a:pPr>
            <a:r>
              <a:rPr lang="en-US" altLang="x-none" sz="2000" dirty="0">
                <a:solidFill>
                  <a:srgbClr val="0070C0"/>
                </a:solidFill>
                <a:latin typeface="Arial" panose="020B0604020202020204" pitchFamily="34" charset="0"/>
                <a:cs typeface="Arial" panose="020B0604020202020204" pitchFamily="34" charset="0"/>
                <a:sym typeface="Symbol" panose="05050102010706020507" pitchFamily="18" charset="2"/>
              </a:rPr>
              <a:t> </a:t>
            </a:r>
            <a:r>
              <a:rPr lang="en-US" altLang="x-none" sz="2000" dirty="0">
                <a:solidFill>
                  <a:srgbClr val="0070C0"/>
                </a:solidFill>
                <a:latin typeface="Arial" panose="020B0604020202020204" pitchFamily="34" charset="0"/>
                <a:cs typeface="Arial" panose="020B0604020202020204" pitchFamily="34" charset="0"/>
              </a:rPr>
              <a:t>epoxy resins</a:t>
            </a:r>
          </a:p>
          <a:p>
            <a:pPr marL="174625" lvl="1" indent="0">
              <a:buNone/>
            </a:pPr>
            <a:r>
              <a:rPr lang="en-US" altLang="x-none" sz="2000" dirty="0">
                <a:solidFill>
                  <a:srgbClr val="0070C0"/>
                </a:solidFill>
                <a:latin typeface="Arial" panose="020B0604020202020204" pitchFamily="34" charset="0"/>
                <a:cs typeface="Arial" panose="020B0604020202020204" pitchFamily="34" charset="0"/>
                <a:sym typeface="Symbol" panose="05050102010706020507" pitchFamily="18" charset="2"/>
              </a:rPr>
              <a:t>  </a:t>
            </a:r>
            <a:r>
              <a:rPr lang="en-US" altLang="x-none" sz="2000" dirty="0" err="1">
                <a:solidFill>
                  <a:srgbClr val="0070C0"/>
                </a:solidFill>
                <a:latin typeface="Arial" panose="020B0604020202020204" pitchFamily="34" charset="0"/>
                <a:cs typeface="Arial" panose="020B0604020202020204" pitchFamily="34" charset="0"/>
                <a:sym typeface="Symbol" panose="05050102010706020507" pitchFamily="18" charset="2"/>
              </a:rPr>
              <a:t>C</a:t>
            </a:r>
            <a:r>
              <a:rPr lang="en-US" altLang="x-none" sz="2000" dirty="0" err="1">
                <a:solidFill>
                  <a:srgbClr val="0070C0"/>
                </a:solidFill>
                <a:latin typeface="Arial" panose="020B0604020202020204" pitchFamily="34" charset="0"/>
                <a:cs typeface="Arial" panose="020B0604020202020204" pitchFamily="34" charset="0"/>
              </a:rPr>
              <a:t>isplatinum</a:t>
            </a:r>
            <a:endParaRPr lang="en-US" altLang="x-none" sz="2000" dirty="0">
              <a:solidFill>
                <a:srgbClr val="0070C0"/>
              </a:solidFill>
              <a:latin typeface="Arial" panose="020B0604020202020204" pitchFamily="34" charset="0"/>
              <a:cs typeface="Arial" panose="020B0604020202020204" pitchFamily="34" charset="0"/>
            </a:endParaRPr>
          </a:p>
          <a:p>
            <a:pPr marL="174625" lvl="1" indent="0">
              <a:buNone/>
            </a:pPr>
            <a:r>
              <a:rPr lang="en-US" altLang="x-none" sz="2000" dirty="0">
                <a:solidFill>
                  <a:srgbClr val="0070C0"/>
                </a:solidFill>
                <a:latin typeface="Arial" panose="020B0604020202020204" pitchFamily="34" charset="0"/>
                <a:cs typeface="Arial" panose="020B0604020202020204" pitchFamily="34" charset="0"/>
                <a:sym typeface="Symbol" panose="05050102010706020507" pitchFamily="18" charset="2"/>
              </a:rPr>
              <a:t> </a:t>
            </a:r>
            <a:r>
              <a:rPr lang="en-US" altLang="x-none" sz="2000" dirty="0">
                <a:solidFill>
                  <a:srgbClr val="0070C0"/>
                </a:solidFill>
                <a:latin typeface="Arial" panose="020B0604020202020204" pitchFamily="34" charset="0"/>
                <a:cs typeface="Arial" panose="020B0604020202020204" pitchFamily="34" charset="0"/>
              </a:rPr>
              <a:t>polyethylene terephthalate (PET)</a:t>
            </a:r>
          </a:p>
          <a:p>
            <a:pPr marL="174625" lvl="1" indent="0">
              <a:buNone/>
            </a:pPr>
            <a:r>
              <a:rPr lang="en-US" altLang="x-none" sz="2000" dirty="0">
                <a:solidFill>
                  <a:srgbClr val="0070C0"/>
                </a:solidFill>
                <a:latin typeface="Arial" panose="020B0604020202020204" pitchFamily="34" charset="0"/>
                <a:cs typeface="Arial" panose="020B0604020202020204" pitchFamily="34" charset="0"/>
                <a:sym typeface="Symbol" panose="05050102010706020507" pitchFamily="18" charset="2"/>
              </a:rPr>
              <a:t> </a:t>
            </a:r>
            <a:r>
              <a:rPr lang="en-US" altLang="x-none" sz="2000" dirty="0">
                <a:solidFill>
                  <a:srgbClr val="0070C0"/>
                </a:solidFill>
                <a:latin typeface="Arial" panose="020B0604020202020204" pitchFamily="34" charset="0"/>
                <a:cs typeface="Arial" panose="020B0604020202020204" pitchFamily="34" charset="0"/>
              </a:rPr>
              <a:t>dichloromethane</a:t>
            </a:r>
          </a:p>
          <a:p>
            <a:pPr lvl="1"/>
            <a:endParaRPr lang="en-US" altLang="x-none" sz="2000" dirty="0">
              <a:solidFill>
                <a:srgbClr val="0070C0"/>
              </a:solidFill>
              <a:latin typeface="Arial" panose="020B0604020202020204" pitchFamily="34" charset="0"/>
              <a:cs typeface="Arial" panose="020B0604020202020204" pitchFamily="34" charset="0"/>
            </a:endParaRPr>
          </a:p>
        </p:txBody>
      </p:sp>
      <p:sp>
        <p:nvSpPr>
          <p:cNvPr id="9" name="Rectangle 4"/>
          <p:cNvSpPr txBox="1">
            <a:spLocks noChangeArrowheads="1"/>
          </p:cNvSpPr>
          <p:nvPr/>
        </p:nvSpPr>
        <p:spPr>
          <a:xfrm>
            <a:off x="6350467" y="2432887"/>
            <a:ext cx="3942645" cy="2833236"/>
          </a:xfrm>
          <a:prstGeom prst="rect">
            <a:avLst/>
          </a:prstGeom>
        </p:spPr>
        <p:txBody>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None/>
            </a:pPr>
            <a:r>
              <a:rPr lang="en-US" altLang="x-none" sz="2400" b="1" dirty="0">
                <a:solidFill>
                  <a:srgbClr val="7030A0"/>
                </a:solidFill>
                <a:latin typeface="Arial" panose="020B0604020202020204" pitchFamily="34" charset="0"/>
                <a:cs typeface="Arial" panose="020B0604020202020204" pitchFamily="34" charset="0"/>
              </a:rPr>
              <a:t>function</a:t>
            </a:r>
          </a:p>
          <a:p>
            <a:pPr marL="174625" lvl="1" indent="0">
              <a:buNone/>
            </a:pPr>
            <a:endParaRPr lang="en-US" altLang="x-none" sz="2400" dirty="0">
              <a:solidFill>
                <a:srgbClr val="7030A0"/>
              </a:solidFill>
              <a:latin typeface="Arial" panose="020B0604020202020204" pitchFamily="34" charset="0"/>
              <a:cs typeface="Arial" panose="020B0604020202020204" pitchFamily="34" charset="0"/>
            </a:endParaRPr>
          </a:p>
          <a:p>
            <a:pPr marL="174625" lvl="1" indent="0">
              <a:buNone/>
            </a:pPr>
            <a:r>
              <a:rPr lang="en-US" altLang="x-none" sz="2400" dirty="0">
                <a:solidFill>
                  <a:srgbClr val="7030A0"/>
                </a:solidFill>
                <a:latin typeface="Arial" panose="020B0604020202020204" pitchFamily="34" charset="0"/>
                <a:cs typeface="Arial" panose="020B0604020202020204" pitchFamily="34" charset="0"/>
                <a:sym typeface="Symbol" panose="05050102010706020507" pitchFamily="18" charset="2"/>
              </a:rPr>
              <a:t> </a:t>
            </a:r>
            <a:r>
              <a:rPr lang="en-US" altLang="x-none" sz="2000" dirty="0">
                <a:solidFill>
                  <a:srgbClr val="7030A0"/>
                </a:solidFill>
                <a:latin typeface="Arial" panose="020B0604020202020204" pitchFamily="34" charset="0"/>
                <a:cs typeface="Arial" panose="020B0604020202020204" pitchFamily="34" charset="0"/>
              </a:rPr>
              <a:t>plasticizing</a:t>
            </a:r>
          </a:p>
          <a:p>
            <a:pPr marL="174625" lvl="1" indent="0">
              <a:buNone/>
            </a:pPr>
            <a:r>
              <a:rPr lang="en-US" altLang="x-none" sz="2000" dirty="0">
                <a:solidFill>
                  <a:srgbClr val="7030A0"/>
                </a:solidFill>
                <a:latin typeface="Arial" panose="020B0604020202020204" pitchFamily="34" charset="0"/>
                <a:cs typeface="Arial" panose="020B0604020202020204" pitchFamily="34" charset="0"/>
                <a:sym typeface="Symbol" panose="05050102010706020507" pitchFamily="18" charset="2"/>
              </a:rPr>
              <a:t> c</a:t>
            </a:r>
            <a:r>
              <a:rPr lang="en-US" altLang="x-none" sz="2000" dirty="0">
                <a:solidFill>
                  <a:srgbClr val="7030A0"/>
                </a:solidFill>
                <a:latin typeface="Arial" panose="020B0604020202020204" pitchFamily="34" charset="0"/>
                <a:cs typeface="Arial" panose="020B0604020202020204" pitchFamily="34" charset="0"/>
              </a:rPr>
              <a:t>oating</a:t>
            </a:r>
          </a:p>
          <a:p>
            <a:pPr marL="174625" lvl="1" indent="0">
              <a:buNone/>
            </a:pPr>
            <a:r>
              <a:rPr lang="en-US" altLang="x-none" sz="2000" dirty="0">
                <a:solidFill>
                  <a:srgbClr val="7030A0"/>
                </a:solidFill>
                <a:latin typeface="Arial" panose="020B0604020202020204" pitchFamily="34" charset="0"/>
                <a:cs typeface="Arial" panose="020B0604020202020204" pitchFamily="34" charset="0"/>
                <a:sym typeface="Symbol" panose="05050102010706020507" pitchFamily="18" charset="2"/>
              </a:rPr>
              <a:t> c</a:t>
            </a:r>
            <a:r>
              <a:rPr lang="en-US" altLang="x-none" sz="2000" dirty="0">
                <a:solidFill>
                  <a:srgbClr val="7030A0"/>
                </a:solidFill>
                <a:latin typeface="Arial" panose="020B0604020202020204" pitchFamily="34" charset="0"/>
                <a:cs typeface="Arial" panose="020B0604020202020204" pitchFamily="34" charset="0"/>
              </a:rPr>
              <a:t>atalyst</a:t>
            </a:r>
          </a:p>
          <a:p>
            <a:pPr marL="517525" lvl="1" indent="-342900">
              <a:buFont typeface="Symbol" panose="05050102010706020507" pitchFamily="18" charset="2"/>
              <a:buChar char="·"/>
            </a:pPr>
            <a:r>
              <a:rPr lang="en-US" altLang="x-none" sz="2000" dirty="0">
                <a:solidFill>
                  <a:srgbClr val="7030A0"/>
                </a:solidFill>
                <a:latin typeface="Arial" panose="020B0604020202020204" pitchFamily="34" charset="0"/>
                <a:cs typeface="Arial" panose="020B0604020202020204" pitchFamily="34" charset="0"/>
                <a:sym typeface="Symbol" panose="05050102010706020507" pitchFamily="18" charset="2"/>
              </a:rPr>
              <a:t>m</a:t>
            </a:r>
            <a:r>
              <a:rPr lang="en-US" altLang="x-none" sz="2000" dirty="0">
                <a:solidFill>
                  <a:srgbClr val="7030A0"/>
                </a:solidFill>
                <a:latin typeface="Arial" panose="020B0604020202020204" pitchFamily="34" charset="0"/>
                <a:cs typeface="Arial" panose="020B0604020202020204" pitchFamily="34" charset="0"/>
              </a:rPr>
              <a:t>aterials which can be molded, do not leak..</a:t>
            </a:r>
          </a:p>
          <a:p>
            <a:pPr marL="174625" lvl="1" indent="0">
              <a:buNone/>
            </a:pPr>
            <a:r>
              <a:rPr lang="en-US" altLang="x-none" sz="2000" dirty="0">
                <a:solidFill>
                  <a:srgbClr val="7030A0"/>
                </a:solidFill>
                <a:latin typeface="Arial" panose="020B0604020202020204" pitchFamily="34" charset="0"/>
                <a:cs typeface="Arial" panose="020B0604020202020204" pitchFamily="34" charset="0"/>
                <a:sym typeface="Symbol" panose="05050102010706020507" pitchFamily="18" charset="2"/>
              </a:rPr>
              <a:t> s</a:t>
            </a:r>
            <a:r>
              <a:rPr lang="en-US" altLang="x-none" sz="2000" dirty="0">
                <a:solidFill>
                  <a:srgbClr val="7030A0"/>
                </a:solidFill>
                <a:latin typeface="Arial" panose="020B0604020202020204" pitchFamily="34" charset="0"/>
                <a:cs typeface="Arial" panose="020B0604020202020204" pitchFamily="34" charset="0"/>
              </a:rPr>
              <a:t>olvent</a:t>
            </a:r>
          </a:p>
          <a:p>
            <a:pPr lvl="1"/>
            <a:endParaRPr lang="en-US" altLang="x-none" sz="2000"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238385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FFA8F92-FFE9-4135-A1B6-D918EBFE9944}"/>
              </a:ext>
            </a:extLst>
          </p:cNvPr>
          <p:cNvSpPr/>
          <p:nvPr/>
        </p:nvSpPr>
        <p:spPr>
          <a:xfrm>
            <a:off x="1070877" y="1581522"/>
            <a:ext cx="9574304" cy="3734707"/>
          </a:xfrm>
          <a:prstGeom prst="roundRect">
            <a:avLst/>
          </a:prstGeom>
          <a:solidFill>
            <a:schemeClr val="bg1"/>
          </a:solidFill>
          <a:ln w="38100">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 name="Straight Connector 1">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374DC12-982D-428A-94EF-5FE58037DD06}"/>
              </a:ext>
            </a:extLst>
          </p:cNvPr>
          <p:cNvSpPr txBox="1"/>
          <p:nvPr/>
        </p:nvSpPr>
        <p:spPr>
          <a:xfrm>
            <a:off x="3335901" y="156411"/>
            <a:ext cx="5520229" cy="707886"/>
          </a:xfrm>
          <a:prstGeom prst="rect">
            <a:avLst/>
          </a:prstGeom>
          <a:noFill/>
        </p:spPr>
        <p:txBody>
          <a:bodyPr wrap="none" rtlCol="0">
            <a:spAutoFit/>
          </a:bodyPr>
          <a:lstStyle/>
          <a:p>
            <a:pPr algn="ctr"/>
            <a:r>
              <a:rPr lang="en-US" sz="4000" b="1" dirty="0">
                <a:latin typeface="Arial" panose="020B0604020202020204" pitchFamily="34" charset="0"/>
                <a:cs typeface="Arial" panose="020B0604020202020204" pitchFamily="34" charset="0"/>
              </a:rPr>
              <a:t>Topics To Be Covered</a:t>
            </a:r>
          </a:p>
        </p:txBody>
      </p:sp>
      <p:sp>
        <p:nvSpPr>
          <p:cNvPr id="4" name="TextBox 3">
            <a:extLst>
              <a:ext uri="{FF2B5EF4-FFF2-40B4-BE49-F238E27FC236}">
                <a16:creationId xmlns:a16="http://schemas.microsoft.com/office/drawing/2014/main" id="{EB4221CC-BEBC-4283-B0AD-C9ED7755C0E8}"/>
              </a:ext>
            </a:extLst>
          </p:cNvPr>
          <p:cNvSpPr txBox="1"/>
          <p:nvPr/>
        </p:nvSpPr>
        <p:spPr>
          <a:xfrm>
            <a:off x="1271429" y="1869141"/>
            <a:ext cx="9373751" cy="3447098"/>
          </a:xfrm>
          <a:prstGeom prst="rect">
            <a:avLst/>
          </a:prstGeom>
          <a:noFill/>
        </p:spPr>
        <p:txBody>
          <a:bodyPr wrap="square" rtlCol="0">
            <a:spAutoFit/>
          </a:bodyPr>
          <a:lstStyle/>
          <a:p>
            <a:pPr>
              <a:spcBef>
                <a:spcPts val="1200"/>
              </a:spcBef>
            </a:pPr>
            <a:r>
              <a:rPr lang="en-US" sz="2800" dirty="0">
                <a:latin typeface="Arial" panose="020B0604020202020204" pitchFamily="34" charset="0"/>
                <a:cs typeface="Arial" panose="020B0604020202020204" pitchFamily="34" charset="0"/>
              </a:rPr>
              <a:t>1. What is </a:t>
            </a:r>
            <a:r>
              <a:rPr lang="en-US" sz="2800" b="1" dirty="0">
                <a:solidFill>
                  <a:srgbClr val="00B050"/>
                </a:solidFill>
                <a:latin typeface="Arial" panose="020B0604020202020204" pitchFamily="34" charset="0"/>
                <a:cs typeface="Arial" panose="020B0604020202020204" pitchFamily="34" charset="0"/>
              </a:rPr>
              <a:t>Green Chemistry</a:t>
            </a:r>
            <a:r>
              <a:rPr lang="en-US" sz="2800" dirty="0">
                <a:latin typeface="Arial" panose="020B0604020202020204" pitchFamily="34" charset="0"/>
                <a:cs typeface="Arial" panose="020B0604020202020204" pitchFamily="34" charset="0"/>
              </a:rPr>
              <a:t>?</a:t>
            </a:r>
          </a:p>
          <a:p>
            <a:pPr>
              <a:spcBef>
                <a:spcPts val="1200"/>
              </a:spcBef>
            </a:pPr>
            <a:r>
              <a:rPr lang="en-US" sz="2800" dirty="0">
                <a:latin typeface="Arial" panose="020B0604020202020204" pitchFamily="34" charset="0"/>
                <a:cs typeface="Arial" panose="020B0604020202020204" pitchFamily="34" charset="0"/>
              </a:rPr>
              <a:t>2. The 12 Principles of Green Chemistry? </a:t>
            </a:r>
          </a:p>
          <a:p>
            <a:pPr>
              <a:spcBef>
                <a:spcPts val="1200"/>
              </a:spcBef>
            </a:pPr>
            <a:r>
              <a:rPr lang="en-US" sz="2800" dirty="0">
                <a:latin typeface="Arial" panose="020B0604020202020204" pitchFamily="34" charset="0"/>
                <a:cs typeface="Arial" panose="020B0604020202020204" pitchFamily="34" charset="0"/>
              </a:rPr>
              <a:t>3. Designing chemicals products </a:t>
            </a:r>
            <a:r>
              <a:rPr lang="en-US" sz="2800" i="1" dirty="0">
                <a:latin typeface="Arial" panose="020B0604020202020204" pitchFamily="34" charset="0"/>
                <a:cs typeface="Arial" panose="020B0604020202020204" pitchFamily="34" charset="0"/>
              </a:rPr>
              <a:t>via</a:t>
            </a:r>
            <a:r>
              <a:rPr lang="en-US" sz="2800" dirty="0">
                <a:latin typeface="Arial" panose="020B0604020202020204" pitchFamily="34" charset="0"/>
                <a:cs typeface="Arial" panose="020B0604020202020204" pitchFamily="34" charset="0"/>
              </a:rPr>
              <a:t> Green Chemistry</a:t>
            </a:r>
          </a:p>
          <a:p>
            <a:pPr>
              <a:spcBef>
                <a:spcPts val="1200"/>
              </a:spcBef>
            </a:pPr>
            <a:r>
              <a:rPr lang="en-US" sz="2800" dirty="0">
                <a:latin typeface="Arial" panose="020B0604020202020204" pitchFamily="34" charset="0"/>
                <a:cs typeface="Arial" panose="020B0604020202020204" pitchFamily="34" charset="0"/>
              </a:rPr>
              <a:t>4. Green Chemistry and the Market</a:t>
            </a:r>
          </a:p>
          <a:p>
            <a:pPr>
              <a:spcBef>
                <a:spcPts val="1200"/>
              </a:spcBef>
            </a:pPr>
            <a:r>
              <a:rPr lang="en-US" sz="2800" dirty="0">
                <a:latin typeface="Arial" panose="020B0604020202020204" pitchFamily="34" charset="0"/>
                <a:cs typeface="Arial" panose="020B0604020202020204" pitchFamily="34" charset="0"/>
              </a:rPr>
              <a:t>5. Examples of the 12 principles</a:t>
            </a:r>
          </a:p>
          <a:p>
            <a:pPr>
              <a:spcBef>
                <a:spcPts val="1200"/>
              </a:spcBef>
            </a:pPr>
            <a:r>
              <a:rPr lang="en-US" sz="2800" dirty="0">
                <a:latin typeface="Arial" panose="020B0604020202020204" pitchFamily="34" charset="0"/>
                <a:cs typeface="Arial" panose="020B0604020202020204" pitchFamily="34" charset="0"/>
                <a:sym typeface="Symbol" panose="05050102010706020507" pitchFamily="18" charset="2"/>
              </a:rPr>
              <a:t></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07783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175234" y="171450"/>
            <a:ext cx="3882916" cy="3254376"/>
            <a:chOff x="1584" y="0"/>
            <a:chExt cx="2496" cy="2158"/>
          </a:xfrm>
        </p:grpSpPr>
        <p:sp>
          <p:nvSpPr>
            <p:cNvPr id="3" name="AutoShape 3"/>
            <p:cNvSpPr>
              <a:spLocks noChangeArrowheads="1"/>
            </p:cNvSpPr>
            <p:nvPr/>
          </p:nvSpPr>
          <p:spPr bwMode="auto">
            <a:xfrm>
              <a:off x="2208" y="1079"/>
              <a:ext cx="1248" cy="1079"/>
            </a:xfrm>
            <a:prstGeom prst="triangle">
              <a:avLst>
                <a:gd name="adj" fmla="val 50000"/>
              </a:avLst>
            </a:prstGeom>
            <a:solidFill>
              <a:srgbClr val="FFFF00"/>
            </a:solidFill>
            <a:ln w="9525">
              <a:solidFill>
                <a:srgbClr val="000000"/>
              </a:solidFill>
              <a:miter lim="800000"/>
              <a:headEnd/>
              <a:tailEnd/>
            </a:ln>
            <a:extLst/>
          </p:spPr>
          <p:txBody>
            <a:bodyPr wrap="none" anchor="ctr"/>
            <a:lstStyle/>
            <a:p>
              <a:endParaRPr lang="en-US">
                <a:solidFill>
                  <a:prstClr val="black"/>
                </a:solidFill>
              </a:endParaRPr>
            </a:p>
          </p:txBody>
        </p:sp>
        <p:sp>
          <p:nvSpPr>
            <p:cNvPr id="4" name="AutoShape 4"/>
            <p:cNvSpPr>
              <a:spLocks noChangeArrowheads="1"/>
            </p:cNvSpPr>
            <p:nvPr/>
          </p:nvSpPr>
          <p:spPr bwMode="auto">
            <a:xfrm rot="10800000">
              <a:off x="1584" y="1079"/>
              <a:ext cx="1248" cy="1079"/>
            </a:xfrm>
            <a:prstGeom prst="triangle">
              <a:avLst>
                <a:gd name="adj" fmla="val 50000"/>
              </a:avLst>
            </a:prstGeom>
            <a:solidFill>
              <a:srgbClr val="FFFF00"/>
            </a:solidFill>
            <a:ln w="9525">
              <a:solidFill>
                <a:srgbClr val="000000"/>
              </a:solidFill>
              <a:miter lim="800000"/>
              <a:headEnd/>
              <a:tailEnd/>
            </a:ln>
            <a:extLst/>
          </p:spPr>
          <p:txBody>
            <a:bodyPr wrap="none" anchor="ctr"/>
            <a:lstStyle/>
            <a:p>
              <a:endParaRPr lang="en-US">
                <a:solidFill>
                  <a:prstClr val="black"/>
                </a:solidFill>
              </a:endParaRPr>
            </a:p>
          </p:txBody>
        </p:sp>
        <p:sp>
          <p:nvSpPr>
            <p:cNvPr id="5" name="AutoShape 5"/>
            <p:cNvSpPr>
              <a:spLocks noChangeArrowheads="1"/>
            </p:cNvSpPr>
            <p:nvPr/>
          </p:nvSpPr>
          <p:spPr bwMode="auto">
            <a:xfrm rot="10800000">
              <a:off x="2832" y="1079"/>
              <a:ext cx="1248" cy="1079"/>
            </a:xfrm>
            <a:prstGeom prst="triangle">
              <a:avLst>
                <a:gd name="adj" fmla="val 50000"/>
              </a:avLst>
            </a:prstGeom>
            <a:solidFill>
              <a:srgbClr val="FFFF00"/>
            </a:solidFill>
            <a:ln w="9525">
              <a:solidFill>
                <a:srgbClr val="000000"/>
              </a:solidFill>
              <a:miter lim="800000"/>
              <a:headEnd/>
              <a:tailEnd/>
            </a:ln>
            <a:extLst/>
          </p:spPr>
          <p:txBody>
            <a:bodyPr wrap="none" anchor="ctr"/>
            <a:lstStyle/>
            <a:p>
              <a:endParaRPr lang="en-US">
                <a:solidFill>
                  <a:prstClr val="black"/>
                </a:solidFill>
              </a:endParaRPr>
            </a:p>
          </p:txBody>
        </p:sp>
        <p:sp>
          <p:nvSpPr>
            <p:cNvPr id="6" name="AutoShape 6"/>
            <p:cNvSpPr>
              <a:spLocks noChangeArrowheads="1"/>
            </p:cNvSpPr>
            <p:nvPr/>
          </p:nvSpPr>
          <p:spPr bwMode="auto">
            <a:xfrm flipV="1">
              <a:off x="2208" y="0"/>
              <a:ext cx="1248" cy="1079"/>
            </a:xfrm>
            <a:prstGeom prst="triangle">
              <a:avLst>
                <a:gd name="adj" fmla="val 50000"/>
              </a:avLst>
            </a:prstGeom>
            <a:solidFill>
              <a:srgbClr val="FFFF00"/>
            </a:solidFill>
            <a:ln w="9525">
              <a:solidFill>
                <a:srgbClr val="000000"/>
              </a:solidFill>
              <a:miter lim="800000"/>
              <a:headEnd/>
              <a:tailEnd/>
            </a:ln>
            <a:extLst/>
          </p:spPr>
          <p:txBody>
            <a:bodyPr wrap="none" anchor="ctr"/>
            <a:lstStyle/>
            <a:p>
              <a:endParaRPr lang="en-US">
                <a:solidFill>
                  <a:prstClr val="black"/>
                </a:solidFill>
              </a:endParaRPr>
            </a:p>
          </p:txBody>
        </p:sp>
        <p:sp>
          <p:nvSpPr>
            <p:cNvPr id="7" name="AutoShape 7"/>
            <p:cNvSpPr>
              <a:spLocks noChangeArrowheads="1"/>
            </p:cNvSpPr>
            <p:nvPr/>
          </p:nvSpPr>
          <p:spPr bwMode="auto">
            <a:xfrm rot="10800000" flipV="1">
              <a:off x="1584" y="0"/>
              <a:ext cx="1248" cy="1079"/>
            </a:xfrm>
            <a:prstGeom prst="triangle">
              <a:avLst>
                <a:gd name="adj" fmla="val 50000"/>
              </a:avLst>
            </a:prstGeom>
            <a:solidFill>
              <a:srgbClr val="FFFF00"/>
            </a:solidFill>
            <a:ln w="9525">
              <a:solidFill>
                <a:srgbClr val="000000"/>
              </a:solidFill>
              <a:miter lim="800000"/>
              <a:headEnd/>
              <a:tailEnd/>
            </a:ln>
            <a:extLst/>
          </p:spPr>
          <p:txBody>
            <a:bodyPr wrap="none" anchor="ctr"/>
            <a:lstStyle/>
            <a:p>
              <a:endParaRPr lang="en-US">
                <a:solidFill>
                  <a:prstClr val="black"/>
                </a:solidFill>
              </a:endParaRPr>
            </a:p>
          </p:txBody>
        </p:sp>
        <p:sp>
          <p:nvSpPr>
            <p:cNvPr id="8" name="AutoShape 8"/>
            <p:cNvSpPr>
              <a:spLocks noChangeArrowheads="1"/>
            </p:cNvSpPr>
            <p:nvPr/>
          </p:nvSpPr>
          <p:spPr bwMode="auto">
            <a:xfrm rot="10800000" flipV="1">
              <a:off x="2832" y="0"/>
              <a:ext cx="1248" cy="1079"/>
            </a:xfrm>
            <a:prstGeom prst="triangle">
              <a:avLst>
                <a:gd name="adj" fmla="val 50000"/>
              </a:avLst>
            </a:prstGeom>
            <a:solidFill>
              <a:srgbClr val="FFFF00"/>
            </a:solidFill>
            <a:ln w="9525">
              <a:solidFill>
                <a:srgbClr val="000000"/>
              </a:solidFill>
              <a:miter lim="800000"/>
              <a:headEnd/>
              <a:tailEnd/>
            </a:ln>
            <a:extLst/>
          </p:spPr>
          <p:txBody>
            <a:bodyPr wrap="none" anchor="ctr"/>
            <a:lstStyle/>
            <a:p>
              <a:endParaRPr lang="en-US">
                <a:solidFill>
                  <a:prstClr val="black"/>
                </a:solidFill>
              </a:endParaRPr>
            </a:p>
          </p:txBody>
        </p:sp>
        <p:sp>
          <p:nvSpPr>
            <p:cNvPr id="9" name="Text Box 9"/>
            <p:cNvSpPr txBox="1">
              <a:spLocks noChangeArrowheads="1"/>
            </p:cNvSpPr>
            <p:nvPr/>
          </p:nvSpPr>
          <p:spPr bwMode="auto">
            <a:xfrm>
              <a:off x="1913" y="768"/>
              <a:ext cx="1825" cy="429"/>
            </a:xfrm>
            <a:prstGeom prst="rect">
              <a:avLst/>
            </a:prstGeom>
            <a:solidFill>
              <a:schemeClr val="bg1"/>
            </a:solidFill>
            <a:ln w="9525">
              <a:solidFill>
                <a:srgbClr val="000000"/>
              </a:solidFill>
              <a:miter lim="800000"/>
              <a:headEnd/>
              <a:tailEnd/>
            </a:ln>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b="1" dirty="0">
                  <a:solidFill>
                    <a:prstClr val="black"/>
                  </a:solidFill>
                  <a:cs typeface="Arial" panose="020B0604020202020204" pitchFamily="34" charset="0"/>
                </a:rPr>
                <a:t>more environmentally</a:t>
              </a:r>
            </a:p>
            <a:p>
              <a:pPr algn="ctr" eaLnBrk="1" hangingPunct="1"/>
              <a:r>
                <a:rPr lang="en-US" b="1" dirty="0">
                  <a:solidFill>
                    <a:prstClr val="black"/>
                  </a:solidFill>
                  <a:cs typeface="Arial" panose="020B0604020202020204" pitchFamily="34" charset="0"/>
                </a:rPr>
                <a:t>benign than alternatives</a:t>
              </a:r>
            </a:p>
          </p:txBody>
        </p:sp>
      </p:grpSp>
      <p:grpSp>
        <p:nvGrpSpPr>
          <p:cNvPr id="10" name="Group 10"/>
          <p:cNvGrpSpPr>
            <a:grpSpLocks/>
          </p:cNvGrpSpPr>
          <p:nvPr/>
        </p:nvGrpSpPr>
        <p:grpSpPr bwMode="auto">
          <a:xfrm>
            <a:off x="2194034" y="3429000"/>
            <a:ext cx="3733800" cy="3295650"/>
            <a:chOff x="192" y="2160"/>
            <a:chExt cx="2496" cy="2160"/>
          </a:xfrm>
        </p:grpSpPr>
        <p:sp>
          <p:nvSpPr>
            <p:cNvPr id="11" name="AutoShape 11"/>
            <p:cNvSpPr>
              <a:spLocks noChangeArrowheads="1"/>
            </p:cNvSpPr>
            <p:nvPr/>
          </p:nvSpPr>
          <p:spPr bwMode="auto">
            <a:xfrm>
              <a:off x="1440" y="2160"/>
              <a:ext cx="1248" cy="1079"/>
            </a:xfrm>
            <a:prstGeom prst="triangle">
              <a:avLst>
                <a:gd name="adj" fmla="val 50000"/>
              </a:avLst>
            </a:prstGeom>
            <a:solidFill>
              <a:srgbClr val="FF0BFF"/>
            </a:solidFill>
            <a:ln w="9525">
              <a:solidFill>
                <a:srgbClr val="000000"/>
              </a:solidFill>
              <a:miter lim="800000"/>
              <a:headEnd/>
              <a:tailEnd/>
            </a:ln>
            <a:extLst/>
          </p:spPr>
          <p:txBody>
            <a:bodyPr wrap="none" anchor="ctr"/>
            <a:lstStyle/>
            <a:p>
              <a:endParaRPr lang="en-US">
                <a:solidFill>
                  <a:prstClr val="black"/>
                </a:solidFill>
              </a:endParaRPr>
            </a:p>
          </p:txBody>
        </p:sp>
        <p:sp>
          <p:nvSpPr>
            <p:cNvPr id="12" name="AutoShape 12"/>
            <p:cNvSpPr>
              <a:spLocks noChangeArrowheads="1"/>
            </p:cNvSpPr>
            <p:nvPr/>
          </p:nvSpPr>
          <p:spPr bwMode="auto">
            <a:xfrm rot="10800000">
              <a:off x="816" y="2160"/>
              <a:ext cx="1248" cy="1079"/>
            </a:xfrm>
            <a:prstGeom prst="triangle">
              <a:avLst>
                <a:gd name="adj" fmla="val 50000"/>
              </a:avLst>
            </a:prstGeom>
            <a:solidFill>
              <a:srgbClr val="FF0BFF"/>
            </a:solidFill>
            <a:ln w="9525">
              <a:solidFill>
                <a:srgbClr val="000000"/>
              </a:solidFill>
              <a:miter lim="800000"/>
              <a:headEnd/>
              <a:tailEnd/>
            </a:ln>
            <a:extLst/>
          </p:spPr>
          <p:txBody>
            <a:bodyPr wrap="none" anchor="ctr"/>
            <a:lstStyle/>
            <a:p>
              <a:endParaRPr lang="en-US">
                <a:solidFill>
                  <a:prstClr val="black"/>
                </a:solidFill>
              </a:endParaRPr>
            </a:p>
          </p:txBody>
        </p:sp>
        <p:sp>
          <p:nvSpPr>
            <p:cNvPr id="13" name="AutoShape 13"/>
            <p:cNvSpPr>
              <a:spLocks noChangeArrowheads="1"/>
            </p:cNvSpPr>
            <p:nvPr/>
          </p:nvSpPr>
          <p:spPr bwMode="auto">
            <a:xfrm flipV="1">
              <a:off x="1440" y="3241"/>
              <a:ext cx="1248" cy="1079"/>
            </a:xfrm>
            <a:prstGeom prst="triangle">
              <a:avLst>
                <a:gd name="adj" fmla="val 50000"/>
              </a:avLst>
            </a:prstGeom>
            <a:solidFill>
              <a:srgbClr val="FF0BFF"/>
            </a:solidFill>
            <a:ln w="9525">
              <a:solidFill>
                <a:srgbClr val="000000"/>
              </a:solidFill>
              <a:miter lim="800000"/>
              <a:headEnd/>
              <a:tailEnd/>
            </a:ln>
            <a:extLst/>
          </p:spPr>
          <p:txBody>
            <a:bodyPr wrap="none" anchor="ctr"/>
            <a:lstStyle/>
            <a:p>
              <a:endParaRPr lang="en-US">
                <a:solidFill>
                  <a:prstClr val="black"/>
                </a:solidFill>
              </a:endParaRPr>
            </a:p>
          </p:txBody>
        </p:sp>
        <p:sp>
          <p:nvSpPr>
            <p:cNvPr id="14" name="AutoShape 14"/>
            <p:cNvSpPr>
              <a:spLocks noChangeArrowheads="1"/>
            </p:cNvSpPr>
            <p:nvPr/>
          </p:nvSpPr>
          <p:spPr bwMode="auto">
            <a:xfrm flipV="1">
              <a:off x="192" y="3241"/>
              <a:ext cx="1248" cy="1079"/>
            </a:xfrm>
            <a:prstGeom prst="triangle">
              <a:avLst>
                <a:gd name="adj" fmla="val 50000"/>
              </a:avLst>
            </a:prstGeom>
            <a:solidFill>
              <a:srgbClr val="FF0BFF"/>
            </a:solidFill>
            <a:ln w="9525">
              <a:solidFill>
                <a:srgbClr val="000000"/>
              </a:solidFill>
              <a:miter lim="800000"/>
              <a:headEnd/>
              <a:tailEnd/>
            </a:ln>
            <a:extLst/>
          </p:spPr>
          <p:txBody>
            <a:bodyPr wrap="none" anchor="ctr"/>
            <a:lstStyle/>
            <a:p>
              <a:endParaRPr lang="en-US">
                <a:solidFill>
                  <a:prstClr val="black"/>
                </a:solidFill>
              </a:endParaRPr>
            </a:p>
          </p:txBody>
        </p:sp>
        <p:sp>
          <p:nvSpPr>
            <p:cNvPr id="15" name="AutoShape 15"/>
            <p:cNvSpPr>
              <a:spLocks noChangeArrowheads="1"/>
            </p:cNvSpPr>
            <p:nvPr/>
          </p:nvSpPr>
          <p:spPr bwMode="auto">
            <a:xfrm>
              <a:off x="192" y="2160"/>
              <a:ext cx="1248" cy="1079"/>
            </a:xfrm>
            <a:prstGeom prst="triangle">
              <a:avLst>
                <a:gd name="adj" fmla="val 50000"/>
              </a:avLst>
            </a:prstGeom>
            <a:solidFill>
              <a:srgbClr val="FF0BFF"/>
            </a:solidFill>
            <a:ln w="9525">
              <a:solidFill>
                <a:srgbClr val="000000"/>
              </a:solidFill>
              <a:miter lim="800000"/>
              <a:headEnd/>
              <a:tailEnd/>
            </a:ln>
            <a:extLst/>
          </p:spPr>
          <p:txBody>
            <a:bodyPr wrap="none" anchor="ctr"/>
            <a:lstStyle/>
            <a:p>
              <a:endParaRPr lang="en-US">
                <a:solidFill>
                  <a:prstClr val="black"/>
                </a:solidFill>
              </a:endParaRPr>
            </a:p>
          </p:txBody>
        </p:sp>
        <p:sp>
          <p:nvSpPr>
            <p:cNvPr id="16" name="AutoShape 16"/>
            <p:cNvSpPr>
              <a:spLocks noChangeArrowheads="1"/>
            </p:cNvSpPr>
            <p:nvPr/>
          </p:nvSpPr>
          <p:spPr bwMode="auto">
            <a:xfrm rot="10800000" flipV="1">
              <a:off x="816" y="3241"/>
              <a:ext cx="1248" cy="1079"/>
            </a:xfrm>
            <a:prstGeom prst="triangle">
              <a:avLst>
                <a:gd name="adj" fmla="val 50000"/>
              </a:avLst>
            </a:prstGeom>
            <a:solidFill>
              <a:srgbClr val="FF0BFF"/>
            </a:solidFill>
            <a:ln w="9525">
              <a:solidFill>
                <a:srgbClr val="000000"/>
              </a:solidFill>
              <a:miter lim="800000"/>
              <a:headEnd/>
              <a:tailEnd/>
            </a:ln>
            <a:extLst/>
          </p:spPr>
          <p:txBody>
            <a:bodyPr wrap="none" anchor="ctr"/>
            <a:lstStyle/>
            <a:p>
              <a:endParaRPr lang="en-US">
                <a:solidFill>
                  <a:prstClr val="black"/>
                </a:solidFill>
              </a:endParaRPr>
            </a:p>
          </p:txBody>
        </p:sp>
        <p:sp>
          <p:nvSpPr>
            <p:cNvPr id="17" name="Text Box 17"/>
            <p:cNvSpPr txBox="1">
              <a:spLocks noChangeArrowheads="1"/>
            </p:cNvSpPr>
            <p:nvPr/>
          </p:nvSpPr>
          <p:spPr bwMode="auto">
            <a:xfrm>
              <a:off x="759" y="2976"/>
              <a:ext cx="1349" cy="424"/>
            </a:xfrm>
            <a:prstGeom prst="rect">
              <a:avLst/>
            </a:prstGeom>
            <a:solidFill>
              <a:schemeClr val="bg1"/>
            </a:solidFill>
            <a:ln w="9525">
              <a:solidFill>
                <a:srgbClr val="000000"/>
              </a:solidFill>
              <a:miter lim="800000"/>
              <a:headEnd/>
              <a:tailEnd/>
            </a:ln>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b="1" dirty="0">
                  <a:solidFill>
                    <a:prstClr val="black"/>
                  </a:solidFill>
                  <a:cs typeface="Arial" panose="020B0604020202020204" pitchFamily="34" charset="0"/>
                </a:rPr>
                <a:t>performs better</a:t>
              </a:r>
            </a:p>
            <a:p>
              <a:pPr algn="ctr" eaLnBrk="1" hangingPunct="1"/>
              <a:r>
                <a:rPr lang="en-US" b="1" dirty="0">
                  <a:solidFill>
                    <a:prstClr val="black"/>
                  </a:solidFill>
                  <a:cs typeface="Arial" panose="020B0604020202020204" pitchFamily="34" charset="0"/>
                </a:rPr>
                <a:t>than alternatives</a:t>
              </a:r>
            </a:p>
          </p:txBody>
        </p:sp>
      </p:grpSp>
      <p:grpSp>
        <p:nvGrpSpPr>
          <p:cNvPr id="18" name="Group 18"/>
          <p:cNvGrpSpPr>
            <a:grpSpLocks/>
          </p:cNvGrpSpPr>
          <p:nvPr/>
        </p:nvGrpSpPr>
        <p:grpSpPr bwMode="auto">
          <a:xfrm>
            <a:off x="6343650" y="3429000"/>
            <a:ext cx="3794234" cy="3295650"/>
            <a:chOff x="2976" y="2160"/>
            <a:chExt cx="2496" cy="2160"/>
          </a:xfrm>
        </p:grpSpPr>
        <p:sp>
          <p:nvSpPr>
            <p:cNvPr id="19" name="AutoShape 19"/>
            <p:cNvSpPr>
              <a:spLocks noChangeArrowheads="1"/>
            </p:cNvSpPr>
            <p:nvPr/>
          </p:nvSpPr>
          <p:spPr bwMode="auto">
            <a:xfrm>
              <a:off x="2976" y="2160"/>
              <a:ext cx="1248" cy="1079"/>
            </a:xfrm>
            <a:prstGeom prst="triangle">
              <a:avLst>
                <a:gd name="adj" fmla="val 50000"/>
              </a:avLst>
            </a:prstGeom>
            <a:solidFill>
              <a:srgbClr val="00FFFF"/>
            </a:solidFill>
            <a:ln w="9525">
              <a:solidFill>
                <a:srgbClr val="000000"/>
              </a:solidFill>
              <a:miter lim="800000"/>
              <a:headEnd/>
              <a:tailEnd/>
            </a:ln>
            <a:extLst/>
          </p:spPr>
          <p:txBody>
            <a:bodyPr wrap="none" anchor="ctr"/>
            <a:lstStyle/>
            <a:p>
              <a:endParaRPr lang="en-US">
                <a:solidFill>
                  <a:prstClr val="black"/>
                </a:solidFill>
              </a:endParaRPr>
            </a:p>
          </p:txBody>
        </p:sp>
        <p:sp>
          <p:nvSpPr>
            <p:cNvPr id="20" name="AutoShape 20"/>
            <p:cNvSpPr>
              <a:spLocks noChangeArrowheads="1"/>
            </p:cNvSpPr>
            <p:nvPr/>
          </p:nvSpPr>
          <p:spPr bwMode="auto">
            <a:xfrm flipV="1">
              <a:off x="2976" y="3241"/>
              <a:ext cx="1248" cy="1079"/>
            </a:xfrm>
            <a:prstGeom prst="triangle">
              <a:avLst>
                <a:gd name="adj" fmla="val 50000"/>
              </a:avLst>
            </a:prstGeom>
            <a:solidFill>
              <a:srgbClr val="00FFFF"/>
            </a:solidFill>
            <a:ln w="9525">
              <a:solidFill>
                <a:srgbClr val="000000"/>
              </a:solidFill>
              <a:miter lim="800000"/>
              <a:headEnd/>
              <a:tailEnd/>
            </a:ln>
            <a:extLst/>
          </p:spPr>
          <p:txBody>
            <a:bodyPr wrap="none" anchor="ctr"/>
            <a:lstStyle/>
            <a:p>
              <a:endParaRPr lang="en-US">
                <a:solidFill>
                  <a:prstClr val="black"/>
                </a:solidFill>
              </a:endParaRPr>
            </a:p>
          </p:txBody>
        </p:sp>
        <p:sp>
          <p:nvSpPr>
            <p:cNvPr id="21" name="AutoShape 21"/>
            <p:cNvSpPr>
              <a:spLocks noChangeArrowheads="1"/>
            </p:cNvSpPr>
            <p:nvPr/>
          </p:nvSpPr>
          <p:spPr bwMode="auto">
            <a:xfrm rot="10800000">
              <a:off x="3600" y="2160"/>
              <a:ext cx="1248" cy="1079"/>
            </a:xfrm>
            <a:prstGeom prst="triangle">
              <a:avLst>
                <a:gd name="adj" fmla="val 50000"/>
              </a:avLst>
            </a:prstGeom>
            <a:solidFill>
              <a:srgbClr val="00FFFF"/>
            </a:solidFill>
            <a:ln w="9525">
              <a:solidFill>
                <a:srgbClr val="000000"/>
              </a:solidFill>
              <a:miter lim="800000"/>
              <a:headEnd/>
              <a:tailEnd/>
            </a:ln>
            <a:extLst/>
          </p:spPr>
          <p:txBody>
            <a:bodyPr wrap="none" anchor="ctr"/>
            <a:lstStyle/>
            <a:p>
              <a:endParaRPr lang="en-US">
                <a:solidFill>
                  <a:prstClr val="black"/>
                </a:solidFill>
              </a:endParaRPr>
            </a:p>
          </p:txBody>
        </p:sp>
        <p:sp>
          <p:nvSpPr>
            <p:cNvPr id="22" name="AutoShape 22"/>
            <p:cNvSpPr>
              <a:spLocks noChangeArrowheads="1"/>
            </p:cNvSpPr>
            <p:nvPr/>
          </p:nvSpPr>
          <p:spPr bwMode="auto">
            <a:xfrm flipV="1">
              <a:off x="4224" y="3241"/>
              <a:ext cx="1248" cy="1079"/>
            </a:xfrm>
            <a:prstGeom prst="triangle">
              <a:avLst>
                <a:gd name="adj" fmla="val 50000"/>
              </a:avLst>
            </a:prstGeom>
            <a:solidFill>
              <a:srgbClr val="00FFFF"/>
            </a:solidFill>
            <a:ln w="9525">
              <a:solidFill>
                <a:srgbClr val="000000"/>
              </a:solidFill>
              <a:miter lim="800000"/>
              <a:headEnd/>
              <a:tailEnd/>
            </a:ln>
            <a:extLst/>
          </p:spPr>
          <p:txBody>
            <a:bodyPr wrap="none" anchor="ctr"/>
            <a:lstStyle/>
            <a:p>
              <a:endParaRPr lang="en-US">
                <a:solidFill>
                  <a:prstClr val="black"/>
                </a:solidFill>
              </a:endParaRPr>
            </a:p>
          </p:txBody>
        </p:sp>
        <p:sp>
          <p:nvSpPr>
            <p:cNvPr id="23" name="AutoShape 23"/>
            <p:cNvSpPr>
              <a:spLocks noChangeArrowheads="1"/>
            </p:cNvSpPr>
            <p:nvPr/>
          </p:nvSpPr>
          <p:spPr bwMode="auto">
            <a:xfrm rot="10800000" flipV="1">
              <a:off x="3600" y="3241"/>
              <a:ext cx="1248" cy="1079"/>
            </a:xfrm>
            <a:prstGeom prst="triangle">
              <a:avLst>
                <a:gd name="adj" fmla="val 50000"/>
              </a:avLst>
            </a:prstGeom>
            <a:solidFill>
              <a:srgbClr val="00FFFF"/>
            </a:solidFill>
            <a:ln w="9525">
              <a:solidFill>
                <a:srgbClr val="000000"/>
              </a:solidFill>
              <a:miter lim="800000"/>
              <a:headEnd/>
              <a:tailEnd/>
            </a:ln>
            <a:extLst/>
          </p:spPr>
          <p:txBody>
            <a:bodyPr wrap="none" anchor="ctr"/>
            <a:lstStyle/>
            <a:p>
              <a:endParaRPr lang="en-US">
                <a:solidFill>
                  <a:prstClr val="black"/>
                </a:solidFill>
              </a:endParaRPr>
            </a:p>
          </p:txBody>
        </p:sp>
        <p:sp>
          <p:nvSpPr>
            <p:cNvPr id="24" name="AutoShape 24"/>
            <p:cNvSpPr>
              <a:spLocks noChangeArrowheads="1"/>
            </p:cNvSpPr>
            <p:nvPr/>
          </p:nvSpPr>
          <p:spPr bwMode="auto">
            <a:xfrm>
              <a:off x="4224" y="2160"/>
              <a:ext cx="1248" cy="1079"/>
            </a:xfrm>
            <a:prstGeom prst="triangle">
              <a:avLst>
                <a:gd name="adj" fmla="val 50000"/>
              </a:avLst>
            </a:prstGeom>
            <a:solidFill>
              <a:srgbClr val="00FFFF"/>
            </a:solidFill>
            <a:ln w="9525">
              <a:solidFill>
                <a:srgbClr val="000000"/>
              </a:solidFill>
              <a:miter lim="800000"/>
              <a:headEnd/>
              <a:tailEnd/>
            </a:ln>
            <a:extLst/>
          </p:spPr>
          <p:txBody>
            <a:bodyPr wrap="none" anchor="ctr"/>
            <a:lstStyle/>
            <a:p>
              <a:endParaRPr lang="en-US">
                <a:solidFill>
                  <a:prstClr val="black"/>
                </a:solidFill>
              </a:endParaRPr>
            </a:p>
          </p:txBody>
        </p:sp>
        <p:sp>
          <p:nvSpPr>
            <p:cNvPr id="25" name="Text Box 25"/>
            <p:cNvSpPr txBox="1">
              <a:spLocks noChangeArrowheads="1"/>
            </p:cNvSpPr>
            <p:nvPr/>
          </p:nvSpPr>
          <p:spPr bwMode="auto">
            <a:xfrm>
              <a:off x="3615" y="2976"/>
              <a:ext cx="1205" cy="424"/>
            </a:xfrm>
            <a:prstGeom prst="rect">
              <a:avLst/>
            </a:prstGeom>
            <a:solidFill>
              <a:schemeClr val="bg1"/>
            </a:solidFill>
            <a:ln w="9525">
              <a:solidFill>
                <a:srgbClr val="000000"/>
              </a:solidFill>
              <a:miter lim="800000"/>
              <a:headEnd/>
              <a:tailEnd/>
            </a:ln>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b="1" dirty="0">
                  <a:solidFill>
                    <a:prstClr val="black"/>
                  </a:solidFill>
                  <a:latin typeface="+mn-lt"/>
                </a:rPr>
                <a:t>more economical</a:t>
              </a:r>
            </a:p>
            <a:p>
              <a:pPr algn="ctr" eaLnBrk="1" hangingPunct="1"/>
              <a:r>
                <a:rPr lang="en-US" b="1" dirty="0">
                  <a:solidFill>
                    <a:prstClr val="black"/>
                  </a:solidFill>
                  <a:latin typeface="+mn-lt"/>
                </a:rPr>
                <a:t>than alternatives</a:t>
              </a:r>
            </a:p>
          </p:txBody>
        </p:sp>
      </p:grpSp>
      <p:sp>
        <p:nvSpPr>
          <p:cNvPr id="28" name="Title 27">
            <a:extLst>
              <a:ext uri="{FF2B5EF4-FFF2-40B4-BE49-F238E27FC236}">
                <a16:creationId xmlns:a16="http://schemas.microsoft.com/office/drawing/2014/main" id="{51621F53-7541-724B-AF85-410565D3C290}"/>
              </a:ext>
            </a:extLst>
          </p:cNvPr>
          <p:cNvSpPr>
            <a:spLocks noGrp="1"/>
          </p:cNvSpPr>
          <p:nvPr>
            <p:ph type="title"/>
          </p:nvPr>
        </p:nvSpPr>
        <p:spPr>
          <a:xfrm>
            <a:off x="359857" y="263525"/>
            <a:ext cx="4347411" cy="1325563"/>
          </a:xfrm>
        </p:spPr>
        <p:txBody>
          <a:bodyPr>
            <a:normAutofit/>
          </a:bodyPr>
          <a:lstStyle/>
          <a:p>
            <a:r>
              <a:rPr lang="en-US" sz="4000" b="1" dirty="0">
                <a:latin typeface="Arial" panose="020B0604020202020204" pitchFamily="34" charset="0"/>
                <a:cs typeface="Arial" panose="020B0604020202020204" pitchFamily="34" charset="0"/>
              </a:rPr>
              <a:t>Traditional approach</a:t>
            </a:r>
          </a:p>
        </p:txBody>
      </p:sp>
    </p:spTree>
    <p:extLst>
      <p:ext uri="{BB962C8B-B14F-4D97-AF65-F5344CB8AC3E}">
        <p14:creationId xmlns:p14="http://schemas.microsoft.com/office/powerpoint/2010/main" val="193665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a:spLocks noChangeArrowheads="1"/>
          </p:cNvSpPr>
          <p:nvPr/>
        </p:nvSpPr>
        <p:spPr bwMode="auto">
          <a:xfrm>
            <a:off x="5117622" y="2632165"/>
            <a:ext cx="1981200" cy="1712913"/>
          </a:xfrm>
          <a:prstGeom prst="triangle">
            <a:avLst>
              <a:gd name="adj" fmla="val 50000"/>
            </a:avLst>
          </a:prstGeom>
          <a:solidFill>
            <a:srgbClr val="000000"/>
          </a:solidFill>
          <a:ln w="9525">
            <a:solidFill>
              <a:srgbClr val="000000"/>
            </a:solidFill>
            <a:miter lim="800000"/>
            <a:headEnd/>
            <a:tailEnd/>
          </a:ln>
          <a:extLst/>
        </p:spPr>
        <p:txBody>
          <a:bodyPr wrap="none" anchor="ctr"/>
          <a:lstStyle/>
          <a:p>
            <a:endParaRPr lang="en-US">
              <a:solidFill>
                <a:prstClr val="black"/>
              </a:solidFill>
            </a:endParaRPr>
          </a:p>
        </p:txBody>
      </p:sp>
      <p:sp>
        <p:nvSpPr>
          <p:cNvPr id="3" name="AutoShape 3"/>
          <p:cNvSpPr>
            <a:spLocks noChangeArrowheads="1"/>
          </p:cNvSpPr>
          <p:nvPr/>
        </p:nvSpPr>
        <p:spPr bwMode="auto">
          <a:xfrm rot="10800000">
            <a:off x="4127022" y="2632165"/>
            <a:ext cx="1981200" cy="1712913"/>
          </a:xfrm>
          <a:prstGeom prst="triangle">
            <a:avLst>
              <a:gd name="adj" fmla="val 50000"/>
            </a:avLst>
          </a:prstGeom>
          <a:solidFill>
            <a:srgbClr val="FF0000"/>
          </a:solidFill>
          <a:ln w="9525">
            <a:solidFill>
              <a:srgbClr val="000000"/>
            </a:solidFill>
            <a:miter lim="800000"/>
            <a:headEnd/>
            <a:tailEnd/>
          </a:ln>
          <a:extLst/>
        </p:spPr>
        <p:txBody>
          <a:bodyPr wrap="none" anchor="ctr"/>
          <a:lstStyle/>
          <a:p>
            <a:endParaRPr lang="en-US">
              <a:solidFill>
                <a:prstClr val="black"/>
              </a:solidFill>
            </a:endParaRPr>
          </a:p>
        </p:txBody>
      </p:sp>
      <p:sp>
        <p:nvSpPr>
          <p:cNvPr id="4" name="AutoShape 4"/>
          <p:cNvSpPr>
            <a:spLocks noChangeArrowheads="1"/>
          </p:cNvSpPr>
          <p:nvPr/>
        </p:nvSpPr>
        <p:spPr bwMode="auto">
          <a:xfrm flipV="1">
            <a:off x="5117622" y="4348252"/>
            <a:ext cx="1981200" cy="1712912"/>
          </a:xfrm>
          <a:prstGeom prst="triangle">
            <a:avLst>
              <a:gd name="adj" fmla="val 50000"/>
            </a:avLst>
          </a:prstGeom>
          <a:solidFill>
            <a:srgbClr val="0000FF"/>
          </a:solidFill>
          <a:ln w="9525">
            <a:solidFill>
              <a:srgbClr val="000000"/>
            </a:solidFill>
            <a:miter lim="800000"/>
            <a:headEnd/>
            <a:tailEnd/>
          </a:ln>
          <a:extLst/>
        </p:spPr>
        <p:txBody>
          <a:bodyPr wrap="none" anchor="ctr"/>
          <a:lstStyle/>
          <a:p>
            <a:endParaRPr lang="en-US">
              <a:solidFill>
                <a:prstClr val="black"/>
              </a:solidFill>
            </a:endParaRPr>
          </a:p>
        </p:txBody>
      </p:sp>
      <p:sp>
        <p:nvSpPr>
          <p:cNvPr id="5" name="AutoShape 5"/>
          <p:cNvSpPr>
            <a:spLocks noChangeArrowheads="1"/>
          </p:cNvSpPr>
          <p:nvPr/>
        </p:nvSpPr>
        <p:spPr bwMode="auto">
          <a:xfrm rot="10800000">
            <a:off x="6108222" y="2632165"/>
            <a:ext cx="1981200" cy="1712913"/>
          </a:xfrm>
          <a:prstGeom prst="triangle">
            <a:avLst>
              <a:gd name="adj" fmla="val 50000"/>
            </a:avLst>
          </a:prstGeom>
          <a:solidFill>
            <a:srgbClr val="00FF00"/>
          </a:solidFill>
          <a:ln w="9525">
            <a:solidFill>
              <a:srgbClr val="000000"/>
            </a:solidFill>
            <a:miter lim="800000"/>
            <a:headEnd/>
            <a:tailEnd/>
          </a:ln>
          <a:extLst/>
        </p:spPr>
        <p:txBody>
          <a:bodyPr wrap="none" anchor="ctr"/>
          <a:lstStyle/>
          <a:p>
            <a:endParaRPr lang="en-US">
              <a:solidFill>
                <a:prstClr val="black"/>
              </a:solidFill>
            </a:endParaRPr>
          </a:p>
        </p:txBody>
      </p:sp>
      <p:sp>
        <p:nvSpPr>
          <p:cNvPr id="6" name="AutoShape 6"/>
          <p:cNvSpPr>
            <a:spLocks noChangeArrowheads="1"/>
          </p:cNvSpPr>
          <p:nvPr/>
        </p:nvSpPr>
        <p:spPr bwMode="auto">
          <a:xfrm flipV="1">
            <a:off x="7098822" y="4348252"/>
            <a:ext cx="1981200" cy="1712912"/>
          </a:xfrm>
          <a:prstGeom prst="triangle">
            <a:avLst>
              <a:gd name="adj" fmla="val 50000"/>
            </a:avLst>
          </a:prstGeom>
          <a:solidFill>
            <a:srgbClr val="00FFFF"/>
          </a:solidFill>
          <a:ln w="9525">
            <a:solidFill>
              <a:srgbClr val="000000"/>
            </a:solidFill>
            <a:miter lim="800000"/>
            <a:headEnd/>
            <a:tailEnd/>
          </a:ln>
          <a:extLst/>
        </p:spPr>
        <p:txBody>
          <a:bodyPr wrap="none" anchor="ctr"/>
          <a:lstStyle/>
          <a:p>
            <a:endParaRPr lang="en-US">
              <a:solidFill>
                <a:prstClr val="black"/>
              </a:solidFill>
            </a:endParaRPr>
          </a:p>
        </p:txBody>
      </p:sp>
      <p:sp>
        <p:nvSpPr>
          <p:cNvPr id="7" name="AutoShape 7"/>
          <p:cNvSpPr>
            <a:spLocks noChangeArrowheads="1"/>
          </p:cNvSpPr>
          <p:nvPr/>
        </p:nvSpPr>
        <p:spPr bwMode="auto">
          <a:xfrm rot="10800000" flipV="1">
            <a:off x="6108222" y="4348252"/>
            <a:ext cx="1981200" cy="1712912"/>
          </a:xfrm>
          <a:prstGeom prst="triangle">
            <a:avLst>
              <a:gd name="adj" fmla="val 50000"/>
            </a:avLst>
          </a:prstGeom>
          <a:solidFill>
            <a:srgbClr val="00FFFF"/>
          </a:solidFill>
          <a:ln w="9525">
            <a:solidFill>
              <a:srgbClr val="000000"/>
            </a:solidFill>
            <a:miter lim="800000"/>
            <a:headEnd/>
            <a:tailEnd/>
          </a:ln>
          <a:extLst/>
        </p:spPr>
        <p:txBody>
          <a:bodyPr wrap="none" anchor="ctr"/>
          <a:lstStyle/>
          <a:p>
            <a:endParaRPr lang="en-US">
              <a:solidFill>
                <a:prstClr val="black"/>
              </a:solidFill>
            </a:endParaRPr>
          </a:p>
        </p:txBody>
      </p:sp>
      <p:sp>
        <p:nvSpPr>
          <p:cNvPr id="8" name="AutoShape 8"/>
          <p:cNvSpPr>
            <a:spLocks noChangeArrowheads="1"/>
          </p:cNvSpPr>
          <p:nvPr/>
        </p:nvSpPr>
        <p:spPr bwMode="auto">
          <a:xfrm>
            <a:off x="7098822" y="2632165"/>
            <a:ext cx="1981200" cy="1712913"/>
          </a:xfrm>
          <a:prstGeom prst="triangle">
            <a:avLst>
              <a:gd name="adj" fmla="val 50000"/>
            </a:avLst>
          </a:prstGeom>
          <a:solidFill>
            <a:srgbClr val="00FFFF"/>
          </a:solidFill>
          <a:ln w="9525">
            <a:solidFill>
              <a:srgbClr val="000000"/>
            </a:solidFill>
            <a:miter lim="800000"/>
            <a:headEnd/>
            <a:tailEnd/>
          </a:ln>
          <a:extLst/>
        </p:spPr>
        <p:txBody>
          <a:bodyPr wrap="none" anchor="ctr"/>
          <a:lstStyle/>
          <a:p>
            <a:endParaRPr lang="en-US">
              <a:solidFill>
                <a:prstClr val="black"/>
              </a:solidFill>
            </a:endParaRPr>
          </a:p>
        </p:txBody>
      </p:sp>
      <p:sp>
        <p:nvSpPr>
          <p:cNvPr id="9" name="AutoShape 9"/>
          <p:cNvSpPr>
            <a:spLocks noChangeArrowheads="1"/>
          </p:cNvSpPr>
          <p:nvPr/>
        </p:nvSpPr>
        <p:spPr bwMode="auto">
          <a:xfrm flipV="1">
            <a:off x="3136422" y="4348252"/>
            <a:ext cx="1981200" cy="1712912"/>
          </a:xfrm>
          <a:prstGeom prst="triangle">
            <a:avLst>
              <a:gd name="adj" fmla="val 50000"/>
            </a:avLst>
          </a:prstGeom>
          <a:solidFill>
            <a:srgbClr val="FF00FF"/>
          </a:solidFill>
          <a:ln w="9525">
            <a:solidFill>
              <a:srgbClr val="000000"/>
            </a:solidFill>
            <a:miter lim="800000"/>
            <a:headEnd/>
            <a:tailEnd/>
          </a:ln>
          <a:extLst/>
        </p:spPr>
        <p:txBody>
          <a:bodyPr rot="10800000" wrap="none" anchor="ctr"/>
          <a:lstStyle/>
          <a:p>
            <a:pPr algn="ctr"/>
            <a:endParaRPr lang="en-US">
              <a:solidFill>
                <a:prstClr val="black"/>
              </a:solidFill>
            </a:endParaRPr>
          </a:p>
        </p:txBody>
      </p:sp>
      <p:sp>
        <p:nvSpPr>
          <p:cNvPr id="10" name="AutoShape 10"/>
          <p:cNvSpPr>
            <a:spLocks noChangeArrowheads="1"/>
          </p:cNvSpPr>
          <p:nvPr/>
        </p:nvSpPr>
        <p:spPr bwMode="auto">
          <a:xfrm>
            <a:off x="3136422" y="2632165"/>
            <a:ext cx="1981200" cy="1712913"/>
          </a:xfrm>
          <a:prstGeom prst="triangle">
            <a:avLst>
              <a:gd name="adj" fmla="val 50000"/>
            </a:avLst>
          </a:prstGeom>
          <a:solidFill>
            <a:srgbClr val="FF00FF"/>
          </a:solidFill>
          <a:ln w="9525">
            <a:solidFill>
              <a:srgbClr val="000000"/>
            </a:solidFill>
            <a:miter lim="800000"/>
            <a:headEnd/>
            <a:tailEnd/>
          </a:ln>
          <a:extLst/>
        </p:spPr>
        <p:txBody>
          <a:bodyPr wrap="none" anchor="ctr"/>
          <a:lstStyle/>
          <a:p>
            <a:endParaRPr lang="en-US">
              <a:solidFill>
                <a:prstClr val="black"/>
              </a:solidFill>
            </a:endParaRPr>
          </a:p>
        </p:txBody>
      </p:sp>
      <p:sp>
        <p:nvSpPr>
          <p:cNvPr id="11" name="AutoShape 11"/>
          <p:cNvSpPr>
            <a:spLocks noChangeArrowheads="1"/>
          </p:cNvSpPr>
          <p:nvPr/>
        </p:nvSpPr>
        <p:spPr bwMode="auto">
          <a:xfrm rot="10800000" flipV="1">
            <a:off x="4127022" y="4348252"/>
            <a:ext cx="1981200" cy="1712912"/>
          </a:xfrm>
          <a:prstGeom prst="triangle">
            <a:avLst>
              <a:gd name="adj" fmla="val 50000"/>
            </a:avLst>
          </a:prstGeom>
          <a:solidFill>
            <a:srgbClr val="FF00FF"/>
          </a:solidFill>
          <a:ln w="9525">
            <a:solidFill>
              <a:srgbClr val="000000"/>
            </a:solidFill>
            <a:miter lim="800000"/>
            <a:headEnd/>
            <a:tailEnd/>
          </a:ln>
          <a:extLst/>
        </p:spPr>
        <p:txBody>
          <a:bodyPr wrap="none" anchor="ctr"/>
          <a:lstStyle/>
          <a:p>
            <a:endParaRPr lang="en-US">
              <a:solidFill>
                <a:prstClr val="black"/>
              </a:solidFill>
            </a:endParaRPr>
          </a:p>
        </p:txBody>
      </p:sp>
      <p:sp>
        <p:nvSpPr>
          <p:cNvPr id="12" name="AutoShape 12"/>
          <p:cNvSpPr>
            <a:spLocks noChangeArrowheads="1"/>
          </p:cNvSpPr>
          <p:nvPr/>
        </p:nvSpPr>
        <p:spPr bwMode="auto">
          <a:xfrm flipV="1">
            <a:off x="5117622" y="919252"/>
            <a:ext cx="1981200" cy="1712912"/>
          </a:xfrm>
          <a:prstGeom prst="triangle">
            <a:avLst>
              <a:gd name="adj" fmla="val 50000"/>
            </a:avLst>
          </a:prstGeom>
          <a:solidFill>
            <a:srgbClr val="FFFF00"/>
          </a:solidFill>
          <a:ln w="9525">
            <a:solidFill>
              <a:srgbClr val="000000"/>
            </a:solidFill>
            <a:miter lim="800000"/>
            <a:headEnd/>
            <a:tailEnd/>
          </a:ln>
          <a:extLst/>
        </p:spPr>
        <p:txBody>
          <a:bodyPr wrap="none" anchor="ctr"/>
          <a:lstStyle/>
          <a:p>
            <a:endParaRPr lang="en-US">
              <a:solidFill>
                <a:prstClr val="black"/>
              </a:solidFill>
            </a:endParaRPr>
          </a:p>
        </p:txBody>
      </p:sp>
      <p:sp>
        <p:nvSpPr>
          <p:cNvPr id="13" name="AutoShape 13"/>
          <p:cNvSpPr>
            <a:spLocks noChangeArrowheads="1"/>
          </p:cNvSpPr>
          <p:nvPr/>
        </p:nvSpPr>
        <p:spPr bwMode="auto">
          <a:xfrm rot="10800000" flipV="1">
            <a:off x="4127022" y="919252"/>
            <a:ext cx="1981200" cy="1712912"/>
          </a:xfrm>
          <a:prstGeom prst="triangle">
            <a:avLst>
              <a:gd name="adj" fmla="val 50000"/>
            </a:avLst>
          </a:prstGeom>
          <a:solidFill>
            <a:srgbClr val="FFFF00"/>
          </a:solidFill>
          <a:ln w="9525">
            <a:solidFill>
              <a:srgbClr val="000000"/>
            </a:solidFill>
            <a:miter lim="800000"/>
            <a:headEnd/>
            <a:tailEnd/>
          </a:ln>
          <a:extLst/>
        </p:spPr>
        <p:txBody>
          <a:bodyPr wrap="none" anchor="ctr"/>
          <a:lstStyle/>
          <a:p>
            <a:endParaRPr lang="en-US">
              <a:solidFill>
                <a:prstClr val="black"/>
              </a:solidFill>
            </a:endParaRPr>
          </a:p>
        </p:txBody>
      </p:sp>
      <p:sp>
        <p:nvSpPr>
          <p:cNvPr id="14" name="AutoShape 14"/>
          <p:cNvSpPr>
            <a:spLocks noChangeArrowheads="1"/>
          </p:cNvSpPr>
          <p:nvPr/>
        </p:nvSpPr>
        <p:spPr bwMode="auto">
          <a:xfrm rot="10800000" flipV="1">
            <a:off x="6108222" y="919252"/>
            <a:ext cx="1981200" cy="1712912"/>
          </a:xfrm>
          <a:prstGeom prst="triangle">
            <a:avLst>
              <a:gd name="adj" fmla="val 50000"/>
            </a:avLst>
          </a:prstGeom>
          <a:solidFill>
            <a:srgbClr val="FFFF00"/>
          </a:solidFill>
          <a:ln w="9525">
            <a:solidFill>
              <a:srgbClr val="000000"/>
            </a:solidFill>
            <a:miter lim="800000"/>
            <a:headEnd/>
            <a:tailEnd/>
          </a:ln>
          <a:extLst/>
        </p:spPr>
        <p:txBody>
          <a:bodyPr wrap="none" anchor="ctr"/>
          <a:lstStyle/>
          <a:p>
            <a:endParaRPr lang="en-US">
              <a:solidFill>
                <a:prstClr val="black"/>
              </a:solidFill>
            </a:endParaRPr>
          </a:p>
        </p:txBody>
      </p:sp>
      <p:sp>
        <p:nvSpPr>
          <p:cNvPr id="15" name="Text Box 15"/>
          <p:cNvSpPr txBox="1">
            <a:spLocks noChangeArrowheads="1"/>
          </p:cNvSpPr>
          <p:nvPr/>
        </p:nvSpPr>
        <p:spPr bwMode="auto">
          <a:xfrm>
            <a:off x="5679165" y="1793965"/>
            <a:ext cx="877164" cy="369332"/>
          </a:xfrm>
          <a:prstGeom prst="rect">
            <a:avLst/>
          </a:prstGeom>
          <a:solidFill>
            <a:schemeClr val="bg1"/>
          </a:solidFill>
          <a:ln w="9525">
            <a:solidFill>
              <a:srgbClr val="000000"/>
            </a:solidFill>
            <a:miter lim="800000"/>
            <a:headEnd/>
            <a:tailEnd/>
          </a:ln>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b="1" dirty="0">
                <a:solidFill>
                  <a:prstClr val="black"/>
                </a:solidFill>
                <a:cs typeface="Arial" panose="020B0604020202020204" pitchFamily="34" charset="0"/>
              </a:rPr>
              <a:t>safety</a:t>
            </a:r>
          </a:p>
        </p:txBody>
      </p:sp>
      <p:sp>
        <p:nvSpPr>
          <p:cNvPr id="16" name="Text Box 16"/>
          <p:cNvSpPr txBox="1">
            <a:spLocks noChangeArrowheads="1"/>
          </p:cNvSpPr>
          <p:nvPr/>
        </p:nvSpPr>
        <p:spPr bwMode="auto">
          <a:xfrm>
            <a:off x="3542093" y="4460965"/>
            <a:ext cx="1595310" cy="369332"/>
          </a:xfrm>
          <a:prstGeom prst="rect">
            <a:avLst/>
          </a:prstGeom>
          <a:solidFill>
            <a:schemeClr val="bg1"/>
          </a:solidFill>
          <a:ln w="9525">
            <a:solidFill>
              <a:srgbClr val="000000"/>
            </a:solidFill>
            <a:miter lim="800000"/>
            <a:headEnd/>
            <a:tailEnd/>
          </a:ln>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b="1" dirty="0">
                <a:solidFill>
                  <a:prstClr val="black"/>
                </a:solidFill>
                <a:cs typeface="Arial" panose="020B0604020202020204" pitchFamily="34" charset="0"/>
              </a:rPr>
              <a:t>performance</a:t>
            </a:r>
          </a:p>
        </p:txBody>
      </p:sp>
      <p:sp>
        <p:nvSpPr>
          <p:cNvPr id="17" name="Text Box 17"/>
          <p:cNvSpPr txBox="1">
            <a:spLocks noChangeArrowheads="1"/>
          </p:cNvSpPr>
          <p:nvPr/>
        </p:nvSpPr>
        <p:spPr bwMode="auto">
          <a:xfrm>
            <a:off x="7489970" y="4460965"/>
            <a:ext cx="659155" cy="369332"/>
          </a:xfrm>
          <a:prstGeom prst="rect">
            <a:avLst/>
          </a:prstGeom>
          <a:solidFill>
            <a:schemeClr val="bg1"/>
          </a:solidFill>
          <a:ln w="9525">
            <a:solidFill>
              <a:srgbClr val="000000"/>
            </a:solidFill>
            <a:miter lim="800000"/>
            <a:headEnd/>
            <a:tailEnd/>
          </a:ln>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b="1" dirty="0">
                <a:solidFill>
                  <a:prstClr val="black"/>
                </a:solidFill>
                <a:cs typeface="Arial" panose="020B0604020202020204" pitchFamily="34" charset="0"/>
              </a:rPr>
              <a:t>cost</a:t>
            </a:r>
          </a:p>
        </p:txBody>
      </p:sp>
      <p:sp>
        <p:nvSpPr>
          <p:cNvPr id="18" name="Text Box 18"/>
          <p:cNvSpPr txBox="1">
            <a:spLocks noChangeArrowheads="1"/>
          </p:cNvSpPr>
          <p:nvPr/>
        </p:nvSpPr>
        <p:spPr bwMode="auto">
          <a:xfrm>
            <a:off x="5272002" y="3297327"/>
            <a:ext cx="1691489" cy="830997"/>
          </a:xfrm>
          <a:prstGeom prst="rect">
            <a:avLst/>
          </a:prstGeom>
          <a:noFill/>
          <a:ln w="9525">
            <a:noFill/>
            <a:miter lim="800000"/>
            <a:headEnd/>
            <a:tailEnd/>
          </a:ln>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2400" b="1" dirty="0">
                <a:solidFill>
                  <a:schemeClr val="bg1"/>
                </a:solidFill>
                <a:effectLst>
                  <a:glow rad="228600">
                    <a:schemeClr val="accent6">
                      <a:satMod val="175000"/>
                      <a:alpha val="40000"/>
                    </a:schemeClr>
                  </a:glow>
                </a:effectLst>
                <a:cs typeface="Arial" panose="020B0604020202020204" pitchFamily="34" charset="0"/>
              </a:rPr>
              <a:t>Green</a:t>
            </a:r>
          </a:p>
          <a:p>
            <a:pPr algn="ctr" eaLnBrk="1" hangingPunct="1"/>
            <a:r>
              <a:rPr lang="en-US" sz="2400" b="1" dirty="0">
                <a:solidFill>
                  <a:schemeClr val="bg1"/>
                </a:solidFill>
                <a:effectLst>
                  <a:glow rad="228600">
                    <a:schemeClr val="accent6">
                      <a:satMod val="175000"/>
                      <a:alpha val="40000"/>
                    </a:schemeClr>
                  </a:glow>
                </a:effectLst>
                <a:cs typeface="Arial" panose="020B0604020202020204" pitchFamily="34" charset="0"/>
              </a:rPr>
              <a:t>Chemistry</a:t>
            </a:r>
          </a:p>
        </p:txBody>
      </p:sp>
      <p:sp>
        <p:nvSpPr>
          <p:cNvPr id="20" name="Title 27">
            <a:extLst>
              <a:ext uri="{FF2B5EF4-FFF2-40B4-BE49-F238E27FC236}">
                <a16:creationId xmlns:a16="http://schemas.microsoft.com/office/drawing/2014/main" id="{251AB3DE-8F16-CD42-93A4-92A7D85DE740}"/>
              </a:ext>
            </a:extLst>
          </p:cNvPr>
          <p:cNvSpPr txBox="1">
            <a:spLocks/>
          </p:cNvSpPr>
          <p:nvPr/>
        </p:nvSpPr>
        <p:spPr>
          <a:xfrm>
            <a:off x="478791" y="445144"/>
            <a:ext cx="3547296"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latin typeface="Arial" panose="020B0604020202020204" pitchFamily="34" charset="0"/>
                <a:cs typeface="Arial" panose="020B0604020202020204" pitchFamily="34" charset="0"/>
              </a:rPr>
              <a:t>Holistic approach</a:t>
            </a:r>
          </a:p>
        </p:txBody>
      </p:sp>
    </p:spTree>
    <p:extLst>
      <p:ext uri="{BB962C8B-B14F-4D97-AF65-F5344CB8AC3E}">
        <p14:creationId xmlns:p14="http://schemas.microsoft.com/office/powerpoint/2010/main" val="170997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screen">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brightnessContrast contrast="40000"/>
                    </a14:imgEffect>
                  </a14:imgLayer>
                </a14:imgProps>
              </a:ext>
              <a:ext uri="{28A0092B-C50C-407E-A947-70E740481C1C}">
                <a14:useLocalDpi xmlns:a14="http://schemas.microsoft.com/office/drawing/2010/main"/>
              </a:ext>
            </a:extLst>
          </a:blip>
          <a:srcRect l="10795" t="8527" r="3269" b="12961"/>
          <a:stretch/>
        </p:blipFill>
        <p:spPr>
          <a:xfrm>
            <a:off x="5642152" y="1375137"/>
            <a:ext cx="6108582" cy="4185591"/>
          </a:xfrm>
          <a:prstGeom prst="rect">
            <a:avLst/>
          </a:prstGeom>
          <a:noFill/>
        </p:spPr>
      </p:pic>
      <p:sp>
        <p:nvSpPr>
          <p:cNvPr id="4" name="Rectangle 3"/>
          <p:cNvSpPr/>
          <p:nvPr/>
        </p:nvSpPr>
        <p:spPr>
          <a:xfrm>
            <a:off x="518411" y="1151914"/>
            <a:ext cx="7256434" cy="4632037"/>
          </a:xfrm>
          <a:prstGeom prst="rect">
            <a:avLst/>
          </a:prstGeom>
          <a:ln>
            <a:noFill/>
          </a:ln>
        </p:spPr>
        <p:txBody>
          <a:bodyPr wrap="square">
            <a:spAutoFit/>
          </a:bodyPr>
          <a:lstStyle/>
          <a:p>
            <a:pPr marL="17462">
              <a:spcBef>
                <a:spcPts val="600"/>
              </a:spcBef>
            </a:pPr>
            <a:r>
              <a:rPr lang="en-US" altLang="en-US" sz="2000" b="1" dirty="0">
                <a:latin typeface="Arial" panose="020B0604020202020204" pitchFamily="34" charset="0"/>
                <a:ea typeface="ＭＳ Ｐゴシック" charset="-128"/>
                <a:cs typeface="Arial" panose="020B0604020202020204" pitchFamily="34" charset="0"/>
              </a:rPr>
              <a:t>1.</a:t>
            </a:r>
            <a:r>
              <a:rPr lang="en-US" altLang="en-US" sz="2000" dirty="0">
                <a:latin typeface="Arial" panose="020B0604020202020204" pitchFamily="34" charset="0"/>
                <a:ea typeface="ＭＳ Ｐゴシック" charset="-128"/>
                <a:cs typeface="Arial" panose="020B0604020202020204" pitchFamily="34" charset="0"/>
              </a:rPr>
              <a:t> Waste Prevention</a:t>
            </a:r>
          </a:p>
          <a:p>
            <a:pPr marL="17462">
              <a:spcBef>
                <a:spcPts val="600"/>
              </a:spcBef>
            </a:pPr>
            <a:r>
              <a:rPr lang="en-US" altLang="en-US" sz="2000" b="1" dirty="0">
                <a:latin typeface="Arial" panose="020B0604020202020204" pitchFamily="34" charset="0"/>
                <a:ea typeface="ＭＳ Ｐゴシック" charset="-128"/>
                <a:cs typeface="Arial" panose="020B0604020202020204" pitchFamily="34" charset="0"/>
              </a:rPr>
              <a:t>2.</a:t>
            </a:r>
            <a:r>
              <a:rPr lang="en-US" altLang="en-US" sz="2000" dirty="0">
                <a:latin typeface="Arial" panose="020B0604020202020204" pitchFamily="34" charset="0"/>
                <a:ea typeface="ＭＳ Ｐゴシック" charset="-128"/>
                <a:cs typeface="Arial" panose="020B0604020202020204" pitchFamily="34" charset="0"/>
              </a:rPr>
              <a:t> Atom Economy</a:t>
            </a:r>
          </a:p>
          <a:p>
            <a:pPr marL="17462">
              <a:spcBef>
                <a:spcPts val="600"/>
              </a:spcBef>
            </a:pPr>
            <a:r>
              <a:rPr lang="en-US" altLang="en-US" sz="2000" b="1" dirty="0">
                <a:latin typeface="Arial" panose="020B0604020202020204" pitchFamily="34" charset="0"/>
                <a:ea typeface="ＭＳ Ｐゴシック" charset="-128"/>
                <a:cs typeface="Arial" panose="020B0604020202020204" pitchFamily="34" charset="0"/>
              </a:rPr>
              <a:t>3.</a:t>
            </a:r>
            <a:r>
              <a:rPr lang="en-US" altLang="en-US" sz="2000" dirty="0">
                <a:latin typeface="Arial" panose="020B0604020202020204" pitchFamily="34" charset="0"/>
                <a:ea typeface="ＭＳ Ｐゴシック" charset="-128"/>
                <a:cs typeface="Arial" panose="020B0604020202020204" pitchFamily="34" charset="0"/>
              </a:rPr>
              <a:t> Less Hazardous Chemical Synthesis</a:t>
            </a:r>
          </a:p>
          <a:p>
            <a:pPr marL="17462">
              <a:spcBef>
                <a:spcPts val="600"/>
              </a:spcBef>
            </a:pPr>
            <a:r>
              <a:rPr lang="en-US" altLang="en-US" sz="2000" b="1" dirty="0">
                <a:latin typeface="Arial" panose="020B0604020202020204" pitchFamily="34" charset="0"/>
                <a:ea typeface="ＭＳ Ｐゴシック" charset="-128"/>
                <a:cs typeface="Arial" panose="020B0604020202020204" pitchFamily="34" charset="0"/>
              </a:rPr>
              <a:t>4.</a:t>
            </a:r>
            <a:r>
              <a:rPr lang="en-US" altLang="en-US" sz="2000" dirty="0">
                <a:latin typeface="Arial" panose="020B0604020202020204" pitchFamily="34" charset="0"/>
                <a:ea typeface="ＭＳ Ｐゴシック" charset="-128"/>
                <a:cs typeface="Arial" panose="020B0604020202020204" pitchFamily="34" charset="0"/>
              </a:rPr>
              <a:t> Designing Safer Chemicals</a:t>
            </a:r>
          </a:p>
          <a:p>
            <a:pPr marL="17462">
              <a:spcBef>
                <a:spcPts val="600"/>
              </a:spcBef>
            </a:pPr>
            <a:r>
              <a:rPr lang="en-US" altLang="en-US" sz="2000" b="1" dirty="0">
                <a:latin typeface="Arial" panose="020B0604020202020204" pitchFamily="34" charset="0"/>
                <a:ea typeface="ＭＳ Ｐゴシック" charset="-128"/>
                <a:cs typeface="Arial" panose="020B0604020202020204" pitchFamily="34" charset="0"/>
              </a:rPr>
              <a:t>5.</a:t>
            </a:r>
            <a:r>
              <a:rPr lang="en-US" altLang="en-US" sz="2000" dirty="0">
                <a:latin typeface="Arial" panose="020B0604020202020204" pitchFamily="34" charset="0"/>
                <a:ea typeface="ＭＳ Ｐゴシック" charset="-128"/>
                <a:cs typeface="Arial" panose="020B0604020202020204" pitchFamily="34" charset="0"/>
              </a:rPr>
              <a:t> Safer Solvents and Auxiliaries</a:t>
            </a:r>
          </a:p>
          <a:p>
            <a:pPr marL="17462">
              <a:spcBef>
                <a:spcPts val="600"/>
              </a:spcBef>
            </a:pPr>
            <a:r>
              <a:rPr lang="en-US" altLang="en-US" sz="2000" b="1" dirty="0">
                <a:latin typeface="Arial" panose="020B0604020202020204" pitchFamily="34" charset="0"/>
                <a:ea typeface="ＭＳ Ｐゴシック" charset="-128"/>
                <a:cs typeface="Arial" panose="020B0604020202020204" pitchFamily="34" charset="0"/>
              </a:rPr>
              <a:t>6.</a:t>
            </a:r>
            <a:r>
              <a:rPr lang="en-US" altLang="en-US" sz="2000" dirty="0">
                <a:latin typeface="Arial" panose="020B0604020202020204" pitchFamily="34" charset="0"/>
                <a:ea typeface="ＭＳ Ｐゴシック" charset="-128"/>
                <a:cs typeface="Arial" panose="020B0604020202020204" pitchFamily="34" charset="0"/>
              </a:rPr>
              <a:t> Design for Energy Efficiency</a:t>
            </a:r>
          </a:p>
          <a:p>
            <a:pPr marL="17462">
              <a:spcBef>
                <a:spcPts val="600"/>
              </a:spcBef>
            </a:pPr>
            <a:r>
              <a:rPr lang="en-US" altLang="en-US" sz="2000" b="1" dirty="0">
                <a:latin typeface="Arial" panose="020B0604020202020204" pitchFamily="34" charset="0"/>
                <a:ea typeface="ＭＳ Ｐゴシック" charset="-128"/>
                <a:cs typeface="Arial" panose="020B0604020202020204" pitchFamily="34" charset="0"/>
              </a:rPr>
              <a:t>7.</a:t>
            </a:r>
            <a:r>
              <a:rPr lang="en-US" altLang="en-US" sz="2000" dirty="0">
                <a:latin typeface="Arial" panose="020B0604020202020204" pitchFamily="34" charset="0"/>
                <a:ea typeface="ＭＳ Ｐゴシック" charset="-128"/>
                <a:cs typeface="Arial" panose="020B0604020202020204" pitchFamily="34" charset="0"/>
              </a:rPr>
              <a:t> Use of Renewable Feedstocks</a:t>
            </a:r>
          </a:p>
          <a:p>
            <a:pPr marL="17462">
              <a:spcBef>
                <a:spcPts val="600"/>
              </a:spcBef>
            </a:pPr>
            <a:r>
              <a:rPr lang="en-US" altLang="en-US" sz="2000" b="1" dirty="0">
                <a:latin typeface="Arial" panose="020B0604020202020204" pitchFamily="34" charset="0"/>
                <a:ea typeface="ＭＳ Ｐゴシック" charset="-128"/>
                <a:cs typeface="Arial" panose="020B0604020202020204" pitchFamily="34" charset="0"/>
              </a:rPr>
              <a:t>8.</a:t>
            </a:r>
            <a:r>
              <a:rPr lang="en-US" altLang="en-US" sz="2000" dirty="0">
                <a:latin typeface="Arial" panose="020B0604020202020204" pitchFamily="34" charset="0"/>
                <a:ea typeface="ＭＳ Ｐゴシック" charset="-128"/>
                <a:cs typeface="Arial" panose="020B0604020202020204" pitchFamily="34" charset="0"/>
              </a:rPr>
              <a:t> Reduce Derivatives</a:t>
            </a:r>
          </a:p>
          <a:p>
            <a:pPr marL="17462">
              <a:spcBef>
                <a:spcPts val="600"/>
              </a:spcBef>
            </a:pPr>
            <a:r>
              <a:rPr lang="en-US" altLang="en-US" sz="2000" b="1" dirty="0">
                <a:latin typeface="Arial" panose="020B0604020202020204" pitchFamily="34" charset="0"/>
                <a:ea typeface="ＭＳ Ｐゴシック" charset="-128"/>
                <a:cs typeface="Arial" panose="020B0604020202020204" pitchFamily="34" charset="0"/>
              </a:rPr>
              <a:t>9. </a:t>
            </a:r>
            <a:r>
              <a:rPr lang="en-US" altLang="en-US" sz="2000" dirty="0">
                <a:latin typeface="Arial" panose="020B0604020202020204" pitchFamily="34" charset="0"/>
                <a:ea typeface="ＭＳ Ｐゴシック" charset="-128"/>
                <a:cs typeface="Arial" panose="020B0604020202020204" pitchFamily="34" charset="0"/>
              </a:rPr>
              <a:t>Catalysis</a:t>
            </a:r>
          </a:p>
          <a:p>
            <a:pPr marL="17462">
              <a:spcBef>
                <a:spcPts val="600"/>
              </a:spcBef>
            </a:pPr>
            <a:r>
              <a:rPr lang="en-US" altLang="en-US" sz="2000" b="1" dirty="0">
                <a:latin typeface="Arial" panose="020B0604020202020204" pitchFamily="34" charset="0"/>
                <a:ea typeface="ＭＳ Ｐゴシック" charset="-128"/>
                <a:cs typeface="Arial" panose="020B0604020202020204" pitchFamily="34" charset="0"/>
              </a:rPr>
              <a:t>10.</a:t>
            </a:r>
            <a:r>
              <a:rPr lang="en-US" altLang="en-US" sz="2000" dirty="0">
                <a:latin typeface="Arial" panose="020B0604020202020204" pitchFamily="34" charset="0"/>
                <a:ea typeface="ＭＳ Ｐゴシック" charset="-128"/>
                <a:cs typeface="Arial" panose="020B0604020202020204" pitchFamily="34" charset="0"/>
              </a:rPr>
              <a:t> Design for Degradation</a:t>
            </a:r>
          </a:p>
          <a:p>
            <a:pPr marL="17462">
              <a:spcBef>
                <a:spcPts val="600"/>
              </a:spcBef>
            </a:pPr>
            <a:r>
              <a:rPr lang="en-US" altLang="en-US" sz="2000" b="1" dirty="0">
                <a:latin typeface="Arial" panose="020B0604020202020204" pitchFamily="34" charset="0"/>
                <a:ea typeface="ＭＳ Ｐゴシック" charset="-128"/>
                <a:cs typeface="Arial" panose="020B0604020202020204" pitchFamily="34" charset="0"/>
              </a:rPr>
              <a:t>11.</a:t>
            </a:r>
            <a:r>
              <a:rPr lang="en-US" altLang="en-US" sz="2000" dirty="0">
                <a:latin typeface="Arial" panose="020B0604020202020204" pitchFamily="34" charset="0"/>
                <a:ea typeface="ＭＳ Ｐゴシック" charset="-128"/>
                <a:cs typeface="Arial" panose="020B0604020202020204" pitchFamily="34" charset="0"/>
              </a:rPr>
              <a:t> Real-time Analysis for Pollution Prevention</a:t>
            </a:r>
          </a:p>
          <a:p>
            <a:pPr marL="17462">
              <a:spcBef>
                <a:spcPts val="600"/>
              </a:spcBef>
            </a:pPr>
            <a:r>
              <a:rPr lang="en-US" altLang="en-US" sz="2000" b="1" dirty="0">
                <a:latin typeface="Arial" panose="020B0604020202020204" pitchFamily="34" charset="0"/>
                <a:ea typeface="ＭＳ Ｐゴシック" charset="-128"/>
                <a:cs typeface="Arial" panose="020B0604020202020204" pitchFamily="34" charset="0"/>
              </a:rPr>
              <a:t>12.</a:t>
            </a:r>
            <a:r>
              <a:rPr lang="en-US" altLang="en-US" sz="2000" dirty="0">
                <a:latin typeface="Arial" panose="020B0604020202020204" pitchFamily="34" charset="0"/>
                <a:ea typeface="ＭＳ Ｐゴシック" charset="-128"/>
                <a:cs typeface="Arial" panose="020B0604020202020204" pitchFamily="34" charset="0"/>
              </a:rPr>
              <a:t> Inherently Safer Chemistry for Accident Prevention</a:t>
            </a:r>
          </a:p>
        </p:txBody>
      </p:sp>
      <p:sp>
        <p:nvSpPr>
          <p:cNvPr id="6" name="TextBox 5"/>
          <p:cNvSpPr txBox="1"/>
          <p:nvPr/>
        </p:nvSpPr>
        <p:spPr>
          <a:xfrm>
            <a:off x="562332" y="6387319"/>
            <a:ext cx="7722687" cy="307777"/>
          </a:xfrm>
          <a:prstGeom prst="rect">
            <a:avLst/>
          </a:prstGeom>
          <a:noFill/>
        </p:spPr>
        <p:txBody>
          <a:bodyPr wrap="square" rtlCol="0">
            <a:spAutoFit/>
          </a:bodyPr>
          <a:lstStyle/>
          <a:p>
            <a:r>
              <a:rPr lang="en-US" altLang="en-US" sz="1400" dirty="0">
                <a:latin typeface="Arial" panose="020B0604020202020204" pitchFamily="34" charset="0"/>
                <a:ea typeface="ＭＳ Ｐゴシック" charset="-128"/>
                <a:cs typeface="Arial" panose="020B0604020202020204" pitchFamily="34" charset="0"/>
              </a:rPr>
              <a:t>Anastas, Warner; </a:t>
            </a:r>
            <a:r>
              <a:rPr lang="en-US" altLang="en-US" sz="1400" i="1" dirty="0">
                <a:latin typeface="Arial" panose="020B0604020202020204" pitchFamily="34" charset="0"/>
                <a:ea typeface="ＭＳ Ｐゴシック" charset="-128"/>
                <a:cs typeface="Arial" panose="020B0604020202020204" pitchFamily="34" charset="0"/>
              </a:rPr>
              <a:t>Green Chemistry: Theory and Practice</a:t>
            </a:r>
            <a:r>
              <a:rPr lang="en-US" altLang="en-US" sz="1400" dirty="0">
                <a:latin typeface="Arial" panose="020B0604020202020204" pitchFamily="34" charset="0"/>
                <a:ea typeface="ＭＳ Ｐゴシック" charset="-128"/>
                <a:cs typeface="Arial" panose="020B0604020202020204" pitchFamily="34" charset="0"/>
              </a:rPr>
              <a:t>, Oxford University Press (1998)</a:t>
            </a:r>
            <a:endParaRPr lang="en-US" sz="1400" dirty="0">
              <a:latin typeface="Arial" panose="020B0604020202020204" pitchFamily="34" charset="0"/>
              <a:cs typeface="Arial" panose="020B0604020202020204" pitchFamily="34" charset="0"/>
            </a:endParaRPr>
          </a:p>
        </p:txBody>
      </p:sp>
      <p:sp>
        <p:nvSpPr>
          <p:cNvPr id="7" name="TextBox 6"/>
          <p:cNvSpPr txBox="1"/>
          <p:nvPr/>
        </p:nvSpPr>
        <p:spPr>
          <a:xfrm>
            <a:off x="1090434" y="135837"/>
            <a:ext cx="9980163" cy="707886"/>
          </a:xfrm>
          <a:prstGeom prst="rect">
            <a:avLst/>
          </a:prstGeom>
          <a:noFill/>
        </p:spPr>
        <p:txBody>
          <a:bodyPr wrap="square" rtlCol="0">
            <a:spAutoFit/>
          </a:bodyPr>
          <a:lstStyle/>
          <a:p>
            <a:pPr algn="ctr"/>
            <a:r>
              <a:rPr lang="en-US" sz="4000" b="1" dirty="0">
                <a:latin typeface="Arial" panose="020B0604020202020204" pitchFamily="34" charset="0"/>
                <a:cs typeface="Arial" panose="020B0604020202020204" pitchFamily="34" charset="0"/>
              </a:rPr>
              <a:t>The 12 Principles of Green Chemistry</a:t>
            </a:r>
          </a:p>
        </p:txBody>
      </p:sp>
      <p:cxnSp>
        <p:nvCxnSpPr>
          <p:cNvPr id="11" name="Straight Connector 10">
            <a:extLst>
              <a:ext uri="{FF2B5EF4-FFF2-40B4-BE49-F238E27FC236}">
                <a16:creationId xmlns:a16="http://schemas.microsoft.com/office/drawing/2014/main" id="{9EE671BB-178E-426D-9BD3-AB8A1B6F06B6}"/>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13251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2851" y="2424780"/>
            <a:ext cx="10346296" cy="954107"/>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Waste is anything that is a leftover from the product/process and cannot be re-used.</a:t>
            </a:r>
          </a:p>
        </p:txBody>
      </p:sp>
      <p:sp>
        <p:nvSpPr>
          <p:cNvPr id="7" name="Rectangle 3">
            <a:extLst>
              <a:ext uri="{FF2B5EF4-FFF2-40B4-BE49-F238E27FC236}">
                <a16:creationId xmlns:a16="http://schemas.microsoft.com/office/drawing/2014/main" id="{726FD63A-B954-4F18-BB5D-4DBB6B1912AE}"/>
              </a:ext>
            </a:extLst>
          </p:cNvPr>
          <p:cNvSpPr txBox="1">
            <a:spLocks noChangeArrowheads="1"/>
          </p:cNvSpPr>
          <p:nvPr/>
        </p:nvSpPr>
        <p:spPr>
          <a:xfrm>
            <a:off x="880172" y="3557594"/>
            <a:ext cx="5349230" cy="2961677"/>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9pPr>
          </a:lstStyle>
          <a:p>
            <a:pPr algn="l"/>
            <a:r>
              <a:rPr lang="en-US" altLang="x-none" sz="2200" b="1" dirty="0">
                <a:latin typeface="Arial" panose="020B0604020202020204" pitchFamily="34" charset="0"/>
                <a:ea typeface="ＭＳ Ｐゴシック" charset="-128"/>
                <a:cs typeface="Arial" panose="020B0604020202020204" pitchFamily="34" charset="0"/>
              </a:rPr>
              <a:t>Waste can be produced in any stage of a process life-cycle:</a:t>
            </a:r>
            <a:br>
              <a:rPr lang="en-US" altLang="x-none" sz="2200" b="1" dirty="0">
                <a:latin typeface="Arial" panose="020B0604020202020204" pitchFamily="34" charset="0"/>
                <a:ea typeface="ＭＳ Ｐゴシック" charset="-128"/>
                <a:cs typeface="Arial" panose="020B0604020202020204" pitchFamily="34" charset="0"/>
              </a:rPr>
            </a:br>
            <a:endParaRPr lang="en-US" altLang="x-none" sz="2200" b="1" dirty="0">
              <a:latin typeface="Arial" panose="020B0604020202020204" pitchFamily="34" charset="0"/>
              <a:ea typeface="ＭＳ Ｐゴシック" charset="-128"/>
              <a:cs typeface="Arial" panose="020B0604020202020204" pitchFamily="34" charset="0"/>
            </a:endParaRPr>
          </a:p>
          <a:p>
            <a:pPr algn="l"/>
            <a:r>
              <a:rPr lang="en-US" altLang="x-none" sz="2000" dirty="0">
                <a:latin typeface="Arial" panose="020B0604020202020204" pitchFamily="34" charset="0"/>
                <a:ea typeface="ＭＳ Ｐゴシック" charset="-128"/>
                <a:cs typeface="Arial" panose="020B0604020202020204" pitchFamily="34" charset="0"/>
                <a:sym typeface="Symbol" panose="05050102010706020507" pitchFamily="18" charset="2"/>
              </a:rPr>
              <a:t> </a:t>
            </a:r>
            <a:r>
              <a:rPr lang="en-US" altLang="x-none" sz="2000" dirty="0">
                <a:latin typeface="Arial" panose="020B0604020202020204" pitchFamily="34" charset="0"/>
                <a:ea typeface="ＭＳ Ｐゴシック" charset="-128"/>
                <a:cs typeface="Arial" panose="020B0604020202020204" pitchFamily="34" charset="0"/>
              </a:rPr>
              <a:t>origins of feedstock</a:t>
            </a:r>
          </a:p>
          <a:p>
            <a:pPr algn="l"/>
            <a:r>
              <a:rPr lang="en-US" altLang="x-none" sz="2000" dirty="0">
                <a:latin typeface="Arial" panose="020B0604020202020204" pitchFamily="34" charset="0"/>
                <a:ea typeface="ＭＳ Ｐゴシック" charset="-128"/>
                <a:cs typeface="Arial" panose="020B0604020202020204" pitchFamily="34" charset="0"/>
                <a:sym typeface="Symbol" panose="05050102010706020507" pitchFamily="18" charset="2"/>
              </a:rPr>
              <a:t> m</a:t>
            </a:r>
            <a:r>
              <a:rPr lang="en-US" altLang="x-none" sz="2000" dirty="0">
                <a:latin typeface="Arial" panose="020B0604020202020204" pitchFamily="34" charset="0"/>
                <a:ea typeface="ＭＳ Ｐゴシック" charset="-128"/>
                <a:cs typeface="Arial" panose="020B0604020202020204" pitchFamily="34" charset="0"/>
              </a:rPr>
              <a:t>anufacturing</a:t>
            </a:r>
          </a:p>
          <a:p>
            <a:pPr algn="l"/>
            <a:r>
              <a:rPr lang="en-US" altLang="x-none" sz="2000" dirty="0">
                <a:latin typeface="Arial" panose="020B0604020202020204" pitchFamily="34" charset="0"/>
                <a:ea typeface="ＭＳ Ｐゴシック" charset="-128"/>
                <a:cs typeface="Arial" panose="020B0604020202020204" pitchFamily="34" charset="0"/>
                <a:sym typeface="Symbol" panose="05050102010706020507" pitchFamily="18" charset="2"/>
              </a:rPr>
              <a:t> d</a:t>
            </a:r>
            <a:r>
              <a:rPr lang="en-US" altLang="x-none" sz="2000" dirty="0">
                <a:latin typeface="Arial" panose="020B0604020202020204" pitchFamily="34" charset="0"/>
                <a:ea typeface="ＭＳ Ｐゴシック" charset="-128"/>
                <a:cs typeface="Arial" panose="020B0604020202020204" pitchFamily="34" charset="0"/>
              </a:rPr>
              <a:t>istribution</a:t>
            </a:r>
          </a:p>
          <a:p>
            <a:pPr algn="l"/>
            <a:r>
              <a:rPr lang="en-US" altLang="x-none" sz="2000" dirty="0">
                <a:latin typeface="Arial" panose="020B0604020202020204" pitchFamily="34" charset="0"/>
                <a:ea typeface="ＭＳ Ｐゴシック" charset="-128"/>
                <a:cs typeface="Arial" panose="020B0604020202020204" pitchFamily="34" charset="0"/>
                <a:sym typeface="Symbol" panose="05050102010706020507" pitchFamily="18" charset="2"/>
              </a:rPr>
              <a:t> u</a:t>
            </a:r>
            <a:r>
              <a:rPr lang="en-US" altLang="x-none" sz="2000" dirty="0">
                <a:latin typeface="Arial" panose="020B0604020202020204" pitchFamily="34" charset="0"/>
                <a:ea typeface="ＭＳ Ｐゴシック" charset="-128"/>
                <a:cs typeface="Arial" panose="020B0604020202020204" pitchFamily="34" charset="0"/>
              </a:rPr>
              <a:t>se</a:t>
            </a:r>
          </a:p>
          <a:p>
            <a:pPr algn="l"/>
            <a:r>
              <a:rPr lang="en-US" altLang="x-none" sz="2000" dirty="0">
                <a:latin typeface="Arial" panose="020B0604020202020204" pitchFamily="34" charset="0"/>
                <a:ea typeface="ＭＳ Ｐゴシック" charset="-128"/>
                <a:cs typeface="Arial" panose="020B0604020202020204" pitchFamily="34" charset="0"/>
                <a:sym typeface="Symbol" panose="05050102010706020507" pitchFamily="18" charset="2"/>
              </a:rPr>
              <a:t> e</a:t>
            </a:r>
            <a:r>
              <a:rPr lang="en-US" altLang="x-none" sz="2000" dirty="0">
                <a:latin typeface="Arial" panose="020B0604020202020204" pitchFamily="34" charset="0"/>
                <a:ea typeface="ＭＳ Ｐゴシック" charset="-128"/>
                <a:cs typeface="Arial" panose="020B0604020202020204" pitchFamily="34" charset="0"/>
              </a:rPr>
              <a:t>nd of life</a:t>
            </a:r>
          </a:p>
        </p:txBody>
      </p:sp>
      <p:sp>
        <p:nvSpPr>
          <p:cNvPr id="8" name="TextBox 7"/>
          <p:cNvSpPr txBox="1"/>
          <p:nvPr/>
        </p:nvSpPr>
        <p:spPr>
          <a:xfrm>
            <a:off x="6712854" y="3553927"/>
            <a:ext cx="5061880" cy="2585323"/>
          </a:xfrm>
          <a:prstGeom prst="rect">
            <a:avLst/>
          </a:prstGeom>
          <a:noFill/>
        </p:spPr>
        <p:txBody>
          <a:bodyPr wrap="square" rtlCol="0">
            <a:spAutoFit/>
          </a:bodyPr>
          <a:lstStyle/>
          <a:p>
            <a:r>
              <a:rPr lang="en-US" sz="2600" b="1" dirty="0"/>
              <a:t>When is waste NOT</a:t>
            </a:r>
            <a:r>
              <a:rPr lang="en-US" sz="2600" b="1" i="1" dirty="0"/>
              <a:t> </a:t>
            </a:r>
            <a:r>
              <a:rPr lang="en-US" sz="2600" b="1" dirty="0"/>
              <a:t>waste?</a:t>
            </a:r>
          </a:p>
          <a:p>
            <a:pPr marL="36576" defTabSz="457200">
              <a:spcBef>
                <a:spcPts val="750"/>
              </a:spcBef>
            </a:pPr>
            <a:endParaRPr lang="en-US" sz="2200" dirty="0"/>
          </a:p>
          <a:p>
            <a:pPr marL="36576" defTabSz="457200">
              <a:spcBef>
                <a:spcPts val="750"/>
              </a:spcBef>
            </a:pPr>
            <a:r>
              <a:rPr lang="en-US" altLang="x-none" sz="2400" dirty="0">
                <a:latin typeface="Arial" panose="020B0604020202020204" pitchFamily="34" charset="0"/>
                <a:ea typeface="ＭＳ Ｐゴシック" charset="-128"/>
                <a:cs typeface="Arial" panose="020B0604020202020204" pitchFamily="34" charset="0"/>
                <a:sym typeface="Symbol" panose="05050102010706020507" pitchFamily="18" charset="2"/>
              </a:rPr>
              <a:t> </a:t>
            </a:r>
            <a:r>
              <a:rPr lang="en-US" sz="2200" dirty="0"/>
              <a:t>when it can be reused, becoming a </a:t>
            </a:r>
            <a:r>
              <a:rPr lang="en-US" sz="2200" i="1" dirty="0"/>
              <a:t>feedstock</a:t>
            </a:r>
            <a:r>
              <a:rPr lang="en-US" sz="2200" dirty="0"/>
              <a:t>.</a:t>
            </a:r>
          </a:p>
          <a:p>
            <a:pPr marL="36576" defTabSz="457200">
              <a:spcBef>
                <a:spcPts val="750"/>
              </a:spcBef>
            </a:pPr>
            <a:r>
              <a:rPr lang="en-US" altLang="x-none" sz="2400" dirty="0">
                <a:latin typeface="Arial" panose="020B0604020202020204" pitchFamily="34" charset="0"/>
                <a:ea typeface="ＭＳ Ｐゴシック" charset="-128"/>
                <a:cs typeface="Arial" panose="020B0604020202020204" pitchFamily="34" charset="0"/>
                <a:sym typeface="Symbol" panose="05050102010706020507" pitchFamily="18" charset="2"/>
              </a:rPr>
              <a:t> </a:t>
            </a:r>
            <a:r>
              <a:rPr lang="en-US" sz="2200" dirty="0"/>
              <a:t>When it can be reduced or completely eliminated.</a:t>
            </a:r>
          </a:p>
        </p:txBody>
      </p:sp>
      <p:pic>
        <p:nvPicPr>
          <p:cNvPr id="6" name="Picture 5">
            <a:extLst>
              <a:ext uri="{FF2B5EF4-FFF2-40B4-BE49-F238E27FC236}">
                <a16:creationId xmlns:a16="http://schemas.microsoft.com/office/drawing/2014/main" id="{CB3DD552-BF8E-4D41-81A3-4FC23424390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5733" y="145884"/>
            <a:ext cx="1900766" cy="1236643"/>
          </a:xfrm>
          <a:prstGeom prst="rect">
            <a:avLst/>
          </a:prstGeom>
        </p:spPr>
      </p:pic>
      <p:sp>
        <p:nvSpPr>
          <p:cNvPr id="3" name="Rectangle 2">
            <a:extLst>
              <a:ext uri="{FF2B5EF4-FFF2-40B4-BE49-F238E27FC236}">
                <a16:creationId xmlns:a16="http://schemas.microsoft.com/office/drawing/2014/main" id="{11375246-C010-47AC-B73A-565C1038B2D3}"/>
              </a:ext>
            </a:extLst>
          </p:cNvPr>
          <p:cNvSpPr/>
          <p:nvPr/>
        </p:nvSpPr>
        <p:spPr>
          <a:xfrm>
            <a:off x="2406499" y="338727"/>
            <a:ext cx="4469685" cy="707886"/>
          </a:xfrm>
          <a:prstGeom prst="rect">
            <a:avLst/>
          </a:prstGeom>
        </p:spPr>
        <p:txBody>
          <a:bodyPr wrap="none">
            <a:spAutoFit/>
          </a:bodyPr>
          <a:lstStyle/>
          <a:p>
            <a:pPr lvl="0"/>
            <a:r>
              <a:rPr lang="en-US" altLang="en-US" sz="4000" b="1" dirty="0">
                <a:solidFill>
                  <a:srgbClr val="00728A"/>
                </a:solidFill>
                <a:latin typeface="Arial" panose="020B0604020202020204" pitchFamily="34" charset="0"/>
                <a:ea typeface="ＭＳ Ｐゴシック" charset="-128"/>
                <a:cs typeface="Arial" panose="020B0604020202020204" pitchFamily="34" charset="0"/>
              </a:rPr>
              <a:t>Waste Prevention</a:t>
            </a:r>
          </a:p>
        </p:txBody>
      </p:sp>
      <p:cxnSp>
        <p:nvCxnSpPr>
          <p:cNvPr id="5" name="Straight Connector 4">
            <a:extLst>
              <a:ext uri="{FF2B5EF4-FFF2-40B4-BE49-F238E27FC236}">
                <a16:creationId xmlns:a16="http://schemas.microsoft.com/office/drawing/2014/main" id="{49CC86E0-4086-4CF4-B9D2-F93B2776B985}"/>
              </a:ext>
            </a:extLst>
          </p:cNvPr>
          <p:cNvCxnSpPr>
            <a:cxnSpLocks/>
          </p:cNvCxnSpPr>
          <p:nvPr/>
        </p:nvCxnSpPr>
        <p:spPr>
          <a:xfrm>
            <a:off x="0" y="1611093"/>
            <a:ext cx="12192000" cy="0"/>
          </a:xfrm>
          <a:prstGeom prst="line">
            <a:avLst/>
          </a:prstGeom>
        </p:spPr>
        <p:style>
          <a:lnRef idx="1">
            <a:schemeClr val="dk1"/>
          </a:lnRef>
          <a:fillRef idx="0">
            <a:schemeClr val="dk1"/>
          </a:fillRef>
          <a:effectRef idx="0">
            <a:schemeClr val="dk1"/>
          </a:effectRef>
          <a:fontRef idx="minor">
            <a:schemeClr val="tx1"/>
          </a:fontRef>
        </p:style>
      </p:cxnSp>
      <p:sp>
        <p:nvSpPr>
          <p:cNvPr id="11" name="Title 10">
            <a:extLst>
              <a:ext uri="{FF2B5EF4-FFF2-40B4-BE49-F238E27FC236}">
                <a16:creationId xmlns:a16="http://schemas.microsoft.com/office/drawing/2014/main" id="{67914686-3BFA-4489-BCC6-D1D4E0186612}"/>
              </a:ext>
            </a:extLst>
          </p:cNvPr>
          <p:cNvSpPr>
            <a:spLocks noGrp="1"/>
          </p:cNvSpPr>
          <p:nvPr>
            <p:ph type="ctrTitle"/>
          </p:nvPr>
        </p:nvSpPr>
        <p:spPr>
          <a:xfrm>
            <a:off x="1523999" y="1577208"/>
            <a:ext cx="9144000" cy="735982"/>
          </a:xfrm>
        </p:spPr>
        <p:txBody>
          <a:bodyPr>
            <a:normAutofit/>
          </a:bodyPr>
          <a:lstStyle/>
          <a:p>
            <a:r>
              <a:rPr lang="en-US" sz="4000" b="1" dirty="0">
                <a:latin typeface="Arial" panose="020B0604020202020204" pitchFamily="34" charset="0"/>
                <a:cs typeface="Arial" panose="020B0604020202020204" pitchFamily="34" charset="0"/>
              </a:rPr>
              <a:t>What is waste?</a:t>
            </a:r>
          </a:p>
        </p:txBody>
      </p:sp>
    </p:spTree>
    <p:extLst>
      <p:ext uri="{BB962C8B-B14F-4D97-AF65-F5344CB8AC3E}">
        <p14:creationId xmlns:p14="http://schemas.microsoft.com/office/powerpoint/2010/main" val="38759857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441738" y="3292984"/>
            <a:ext cx="5566228" cy="3350503"/>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4382" y="133220"/>
            <a:ext cx="1900766" cy="1236643"/>
          </a:xfrm>
          <a:prstGeom prst="rect">
            <a:avLst/>
          </a:prstGeom>
        </p:spPr>
      </p:pic>
      <p:sp>
        <p:nvSpPr>
          <p:cNvPr id="3" name="TextBox 2"/>
          <p:cNvSpPr txBox="1"/>
          <p:nvPr/>
        </p:nvSpPr>
        <p:spPr>
          <a:xfrm>
            <a:off x="2425148" y="370595"/>
            <a:ext cx="3956276"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Waste Prevention</a:t>
            </a:r>
          </a:p>
        </p:txBody>
      </p:sp>
      <p:cxnSp>
        <p:nvCxnSpPr>
          <p:cNvPr id="4" name="Straight Connector 3"/>
          <p:cNvCxnSpPr>
            <a:cxnSpLocks/>
          </p:cNvCxnSpPr>
          <p:nvPr/>
        </p:nvCxnSpPr>
        <p:spPr>
          <a:xfrm>
            <a:off x="0" y="161159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35471" y="1622489"/>
            <a:ext cx="7422206" cy="461665"/>
          </a:xfrm>
          <a:prstGeom prst="rect">
            <a:avLst/>
          </a:prstGeom>
          <a:noFill/>
        </p:spPr>
        <p:txBody>
          <a:bodyPr wrap="square" rtlCol="0">
            <a:spAutoFit/>
          </a:bodyPr>
          <a:lstStyle/>
          <a:p>
            <a:r>
              <a:rPr lang="en-US" sz="2400" b="1" dirty="0">
                <a:solidFill>
                  <a:srgbClr val="002060"/>
                </a:solidFill>
                <a:latin typeface="Arial" panose="020B0604020202020204" pitchFamily="34" charset="0"/>
                <a:cs typeface="Arial" panose="020B0604020202020204" pitchFamily="34" charset="0"/>
              </a:rPr>
              <a:t>Case study: </a:t>
            </a:r>
            <a:r>
              <a:rPr lang="en-US" sz="2400" dirty="0">
                <a:solidFill>
                  <a:srgbClr val="002060"/>
                </a:solidFill>
                <a:latin typeface="Arial" panose="020B0604020202020204" pitchFamily="34" charset="0"/>
                <a:cs typeface="Arial" panose="020B0604020202020204" pitchFamily="34" charset="0"/>
              </a:rPr>
              <a:t>Sildenafil citrate production - Pfizer  </a:t>
            </a:r>
          </a:p>
        </p:txBody>
      </p:sp>
      <p:sp>
        <p:nvSpPr>
          <p:cNvPr id="8" name="Rectangle 7"/>
          <p:cNvSpPr/>
          <p:nvPr/>
        </p:nvSpPr>
        <p:spPr>
          <a:xfrm>
            <a:off x="661424" y="2034170"/>
            <a:ext cx="11346542" cy="1200329"/>
          </a:xfrm>
          <a:prstGeom prst="rect">
            <a:avLst/>
          </a:prstGeom>
        </p:spPr>
        <p:txBody>
          <a:bodyPr wrap="square">
            <a:spAutoFit/>
          </a:bodyPr>
          <a:lstStyle/>
          <a:p>
            <a:r>
              <a:rPr lang="en-US" dirty="0">
                <a:latin typeface="Arial" panose="020B0604020202020204" pitchFamily="34" charset="0"/>
                <a:cs typeface="Arial" panose="020B0604020202020204" pitchFamily="34" charset="0"/>
              </a:rPr>
              <a:t>Sildenafil citrate, commonly known as </a:t>
            </a:r>
            <a:r>
              <a:rPr lang="en-US" b="1" i="1" dirty="0">
                <a:latin typeface="Arial" panose="020B0604020202020204" pitchFamily="34" charset="0"/>
                <a:cs typeface="Arial" panose="020B0604020202020204" pitchFamily="34" charset="0"/>
              </a:rPr>
              <a:t>Viagra</a:t>
            </a:r>
            <a:r>
              <a:rPr lang="en-US" dirty="0">
                <a:latin typeface="Arial" panose="020B0604020202020204" pitchFamily="34" charset="0"/>
                <a:cs typeface="Arial" panose="020B0604020202020204" pitchFamily="34" charset="0"/>
              </a:rPr>
              <a:t>, is a selective inhibitor of phosphodiesterase 5 (PDE5). Sales &gt; $1 billion during its first year on the market. </a:t>
            </a:r>
          </a:p>
          <a:p>
            <a:r>
              <a:rPr lang="en-US" b="1" dirty="0">
                <a:latin typeface="Arial" panose="020B0604020202020204" pitchFamily="34" charset="0"/>
                <a:cs typeface="Arial" panose="020B0604020202020204" pitchFamily="34" charset="0"/>
              </a:rPr>
              <a:t>With such a rapid sales take off it was critical that the environmental performance of the synthesis was good from the outset!</a:t>
            </a:r>
          </a:p>
        </p:txBody>
      </p:sp>
      <p:sp>
        <p:nvSpPr>
          <p:cNvPr id="9" name="TextBox 8"/>
          <p:cNvSpPr txBox="1"/>
          <p:nvPr/>
        </p:nvSpPr>
        <p:spPr>
          <a:xfrm>
            <a:off x="282510" y="3714225"/>
            <a:ext cx="6216088" cy="2372444"/>
          </a:xfrm>
          <a:prstGeom prst="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b="1" dirty="0"/>
              <a:t>Conventional sildenafil citrate synthesis included:</a:t>
            </a:r>
          </a:p>
          <a:p>
            <a:pPr marL="136525">
              <a:spcBef>
                <a:spcPts val="100"/>
              </a:spcBef>
            </a:pPr>
            <a:r>
              <a:rPr lang="en-US" altLang="x-none" dirty="0">
                <a:latin typeface="Arial" panose="020B0604020202020204" pitchFamily="34" charset="0"/>
                <a:ea typeface="ＭＳ Ｐゴシック" charset="-128"/>
                <a:cs typeface="Arial" panose="020B0604020202020204" pitchFamily="34" charset="0"/>
                <a:sym typeface="Symbol" panose="05050102010706020507" pitchFamily="18" charset="2"/>
              </a:rPr>
              <a:t></a:t>
            </a:r>
            <a:r>
              <a:rPr lang="en-US" altLang="x-none" b="1" dirty="0">
                <a:latin typeface="Arial" panose="020B0604020202020204" pitchFamily="34" charset="0"/>
                <a:ea typeface="ＭＳ Ｐゴシック" charset="-128"/>
                <a:cs typeface="Arial" panose="020B0604020202020204" pitchFamily="34" charset="0"/>
                <a:sym typeface="Symbol" panose="05050102010706020507" pitchFamily="18" charset="2"/>
              </a:rPr>
              <a:t> </a:t>
            </a:r>
            <a:r>
              <a:rPr lang="en-US" dirty="0"/>
              <a:t>11 steps for a 4.2% overall yield.</a:t>
            </a:r>
          </a:p>
          <a:p>
            <a:pPr marL="136525">
              <a:spcBef>
                <a:spcPts val="100"/>
              </a:spcBef>
            </a:pPr>
            <a:r>
              <a:rPr lang="en-US" altLang="x-none" dirty="0">
                <a:latin typeface="Arial" panose="020B0604020202020204" pitchFamily="34" charset="0"/>
                <a:ea typeface="ＭＳ Ｐゴシック" charset="-128"/>
                <a:cs typeface="Arial" panose="020B0604020202020204" pitchFamily="34" charset="0"/>
                <a:sym typeface="Symbol" panose="05050102010706020507" pitchFamily="18" charset="2"/>
              </a:rPr>
              <a:t></a:t>
            </a:r>
            <a:r>
              <a:rPr lang="en-US" altLang="x-none" b="1" dirty="0">
                <a:latin typeface="Arial" panose="020B0604020202020204" pitchFamily="34" charset="0"/>
                <a:ea typeface="ＭＳ Ｐゴシック" charset="-128"/>
                <a:cs typeface="Arial" panose="020B0604020202020204" pitchFamily="34" charset="0"/>
                <a:sym typeface="Symbol" panose="05050102010706020507" pitchFamily="18" charset="2"/>
              </a:rPr>
              <a:t> </a:t>
            </a:r>
            <a:r>
              <a:rPr lang="en-US" dirty="0"/>
              <a:t>SnCl</a:t>
            </a:r>
            <a:r>
              <a:rPr lang="en-US" baseline="-25000" dirty="0"/>
              <a:t>2</a:t>
            </a:r>
            <a:r>
              <a:rPr lang="en-US" dirty="0"/>
              <a:t>, heavy metal and major environmental polluter.</a:t>
            </a:r>
          </a:p>
          <a:p>
            <a:pPr marL="136525">
              <a:spcBef>
                <a:spcPts val="100"/>
              </a:spcBef>
            </a:pPr>
            <a:r>
              <a:rPr lang="en-US" altLang="x-none" dirty="0">
                <a:latin typeface="Arial" panose="020B0604020202020204" pitchFamily="34" charset="0"/>
                <a:ea typeface="ＭＳ Ｐゴシック" charset="-128"/>
                <a:cs typeface="Arial" panose="020B0604020202020204" pitchFamily="34" charset="0"/>
                <a:sym typeface="Symbol" panose="05050102010706020507" pitchFamily="18" charset="2"/>
              </a:rPr>
              <a:t></a:t>
            </a:r>
            <a:r>
              <a:rPr lang="en-US" altLang="x-none" b="1" dirty="0">
                <a:latin typeface="Arial" panose="020B0604020202020204" pitchFamily="34" charset="0"/>
                <a:ea typeface="ＭＳ Ｐゴシック" charset="-128"/>
                <a:cs typeface="Arial" panose="020B0604020202020204" pitchFamily="34" charset="0"/>
                <a:sym typeface="Symbol" panose="05050102010706020507" pitchFamily="18" charset="2"/>
              </a:rPr>
              <a:t> </a:t>
            </a:r>
            <a:r>
              <a:rPr lang="en-US" dirty="0"/>
              <a:t>stoichiometric thionyl chloride (SOCl</a:t>
            </a:r>
            <a:r>
              <a:rPr lang="en-US" baseline="-25000" dirty="0"/>
              <a:t>2</a:t>
            </a:r>
            <a:r>
              <a:rPr lang="en-US" dirty="0"/>
              <a:t>) in a solvent. This has a high environmental impact.</a:t>
            </a:r>
          </a:p>
          <a:p>
            <a:pPr marL="136525">
              <a:spcBef>
                <a:spcPts val="100"/>
              </a:spcBef>
            </a:pPr>
            <a:r>
              <a:rPr lang="en-US" altLang="x-none" dirty="0">
                <a:latin typeface="Arial" panose="020B0604020202020204" pitchFamily="34" charset="0"/>
                <a:ea typeface="ＭＳ Ｐゴシック" charset="-128"/>
                <a:cs typeface="Arial" panose="020B0604020202020204" pitchFamily="34" charset="0"/>
                <a:sym typeface="Symbol" panose="05050102010706020507" pitchFamily="18" charset="2"/>
              </a:rPr>
              <a:t></a:t>
            </a:r>
            <a:r>
              <a:rPr lang="en-US" altLang="x-none" b="1" dirty="0">
                <a:latin typeface="Arial" panose="020B0604020202020204" pitchFamily="34" charset="0"/>
                <a:ea typeface="ＭＳ Ｐゴシック" charset="-128"/>
                <a:cs typeface="Arial" panose="020B0604020202020204" pitchFamily="34" charset="0"/>
                <a:sym typeface="Symbol" panose="05050102010706020507" pitchFamily="18" charset="2"/>
              </a:rPr>
              <a:t> </a:t>
            </a:r>
            <a:r>
              <a:rPr lang="en-US" dirty="0"/>
              <a:t>hydrogen peroxide: burns upon skin contact, fire and transportation hazard, especially in contact with organic matter</a:t>
            </a:r>
          </a:p>
          <a:p>
            <a:pPr marL="136525">
              <a:spcBef>
                <a:spcPts val="100"/>
              </a:spcBef>
            </a:pPr>
            <a:r>
              <a:rPr lang="en-US" altLang="x-none" dirty="0">
                <a:latin typeface="Arial" panose="020B0604020202020204" pitchFamily="34" charset="0"/>
                <a:ea typeface="ＭＳ Ｐゴシック" charset="-128"/>
                <a:cs typeface="Arial" panose="020B0604020202020204" pitchFamily="34" charset="0"/>
                <a:sym typeface="Symbol" panose="05050102010706020507" pitchFamily="18" charset="2"/>
              </a:rPr>
              <a:t></a:t>
            </a:r>
            <a:r>
              <a:rPr lang="en-US" altLang="x-none" b="1" dirty="0">
                <a:latin typeface="Arial" panose="020B0604020202020204" pitchFamily="34" charset="0"/>
                <a:ea typeface="ＭＳ Ｐゴシック" charset="-128"/>
                <a:cs typeface="Arial" panose="020B0604020202020204" pitchFamily="34" charset="0"/>
                <a:sym typeface="Symbol" panose="05050102010706020507" pitchFamily="18" charset="2"/>
              </a:rPr>
              <a:t> </a:t>
            </a:r>
            <a:r>
              <a:rPr lang="en-US" dirty="0"/>
              <a:t>over 1300 L waste per kilogram of product.</a:t>
            </a:r>
          </a:p>
        </p:txBody>
      </p:sp>
      <p:sp>
        <p:nvSpPr>
          <p:cNvPr id="11" name="Rectangle 10"/>
          <p:cNvSpPr/>
          <p:nvPr/>
        </p:nvSpPr>
        <p:spPr>
          <a:xfrm>
            <a:off x="8081953" y="3573163"/>
            <a:ext cx="2851729" cy="830997"/>
          </a:xfrm>
          <a:prstGeom prst="rect">
            <a:avLst/>
          </a:prstGeom>
        </p:spPr>
        <p:txBody>
          <a:bodyPr wrap="square">
            <a:spAutoFit/>
          </a:bodyPr>
          <a:lstStyle/>
          <a:p>
            <a:pPr algn="ctr"/>
            <a:r>
              <a:rPr lang="en-US" sz="1600" b="0" i="0" dirty="0">
                <a:effectLst/>
                <a:latin typeface="Arial" panose="020B0604020202020204" pitchFamily="34" charset="0"/>
                <a:cs typeface="Arial" panose="020B0604020202020204" pitchFamily="34" charset="0"/>
              </a:rPr>
              <a:t>Organic waste produced by sildenafil citrate processes at various time points</a:t>
            </a:r>
            <a:endParaRPr lang="en-US" sz="16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AD7C7E64-3A24-4880-834D-475A2C78C54D}"/>
              </a:ext>
            </a:extLst>
          </p:cNvPr>
          <p:cNvSpPr txBox="1"/>
          <p:nvPr/>
        </p:nvSpPr>
        <p:spPr>
          <a:xfrm>
            <a:off x="201706" y="6336400"/>
            <a:ext cx="3849131"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Dunn </a:t>
            </a:r>
            <a:r>
              <a:rPr lang="en-US" sz="1600" i="1" dirty="0">
                <a:latin typeface="Arial" panose="020B0604020202020204" pitchFamily="34" charset="0"/>
                <a:cs typeface="Arial" panose="020B0604020202020204" pitchFamily="34" charset="0"/>
              </a:rPr>
              <a:t>et al.</a:t>
            </a:r>
            <a:r>
              <a:rPr lang="en-US" sz="1600" dirty="0">
                <a:latin typeface="Arial" panose="020B0604020202020204" pitchFamily="34" charset="0"/>
                <a:cs typeface="Arial" panose="020B0604020202020204" pitchFamily="34" charset="0"/>
              </a:rPr>
              <a:t> </a:t>
            </a:r>
            <a:r>
              <a:rPr lang="is-IS" sz="1600" i="1" dirty="0">
                <a:latin typeface="Arial" panose="020B0604020202020204" pitchFamily="34" charset="0"/>
                <a:cs typeface="Arial" panose="020B0604020202020204" pitchFamily="34" charset="0"/>
              </a:rPr>
              <a:t>Green Chem.</a:t>
            </a:r>
            <a:r>
              <a:rPr lang="is-IS" sz="1600" dirty="0">
                <a:latin typeface="Arial" panose="020B0604020202020204" pitchFamily="34" charset="0"/>
                <a:cs typeface="Arial" panose="020B0604020202020204" pitchFamily="34" charset="0"/>
              </a:rPr>
              <a:t> </a:t>
            </a:r>
            <a:r>
              <a:rPr lang="is-IS" sz="1600" b="1" dirty="0">
                <a:latin typeface="Arial" panose="020B0604020202020204" pitchFamily="34" charset="0"/>
                <a:cs typeface="Arial" panose="020B0604020202020204" pitchFamily="34" charset="0"/>
              </a:rPr>
              <a:t>2004</a:t>
            </a:r>
            <a:r>
              <a:rPr lang="is-IS" sz="1600" dirty="0">
                <a:latin typeface="Arial" panose="020B0604020202020204" pitchFamily="34" charset="0"/>
                <a:cs typeface="Arial" panose="020B0604020202020204" pitchFamily="34" charset="0"/>
              </a:rPr>
              <a:t>, </a:t>
            </a:r>
            <a:r>
              <a:rPr lang="is-IS" sz="1600" i="1" dirty="0">
                <a:latin typeface="Arial" panose="020B0604020202020204" pitchFamily="34" charset="0"/>
                <a:cs typeface="Arial" panose="020B0604020202020204" pitchFamily="34" charset="0"/>
              </a:rPr>
              <a:t>6</a:t>
            </a:r>
            <a:r>
              <a:rPr lang="is-IS" sz="1600" dirty="0">
                <a:latin typeface="Arial" panose="020B0604020202020204" pitchFamily="34" charset="0"/>
                <a:cs typeface="Arial" panose="020B0604020202020204" pitchFamily="34" charset="0"/>
              </a:rPr>
              <a:t>, 43-48</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40936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4382" y="133220"/>
            <a:ext cx="1900766" cy="1236643"/>
          </a:xfrm>
          <a:prstGeom prst="rect">
            <a:avLst/>
          </a:prstGeom>
        </p:spPr>
      </p:pic>
      <p:sp>
        <p:nvSpPr>
          <p:cNvPr id="3" name="TextBox 2"/>
          <p:cNvSpPr txBox="1"/>
          <p:nvPr/>
        </p:nvSpPr>
        <p:spPr>
          <a:xfrm>
            <a:off x="2425148" y="360216"/>
            <a:ext cx="3956276"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Waste Prevention</a:t>
            </a:r>
          </a:p>
        </p:txBody>
      </p:sp>
      <p:cxnSp>
        <p:nvCxnSpPr>
          <p:cNvPr id="4" name="Straight Connector 3"/>
          <p:cNvCxnSpPr>
            <a:cxnSpLocks/>
          </p:cNvCxnSpPr>
          <p:nvPr/>
        </p:nvCxnSpPr>
        <p:spPr>
          <a:xfrm>
            <a:off x="-12115" y="1604188"/>
            <a:ext cx="122041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44718" y="2459494"/>
            <a:ext cx="6026553" cy="175432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lvl="0"/>
            <a:r>
              <a:rPr lang="en-US" b="1" dirty="0">
                <a:solidFill>
                  <a:prstClr val="black"/>
                </a:solidFill>
                <a:latin typeface="Arial" panose="020B0604020202020204" pitchFamily="34" charset="0"/>
                <a:cs typeface="Arial" panose="020B0604020202020204" pitchFamily="34" charset="0"/>
              </a:rPr>
              <a:t>Alternative production of sildenafil citrate: </a:t>
            </a:r>
            <a:endParaRPr lang="en-US" dirty="0">
              <a:latin typeface="Arial" panose="020B0604020202020204" pitchFamily="34" charset="0"/>
              <a:cs typeface="Arial" panose="020B0604020202020204" pitchFamily="34" charset="0"/>
            </a:endParaRPr>
          </a:p>
          <a:p>
            <a:pPr marL="136525"/>
            <a:r>
              <a:rPr lang="en-US" dirty="0">
                <a:latin typeface="Arial" panose="020B0604020202020204" pitchFamily="34" charset="0"/>
                <a:cs typeface="Arial" panose="020B0604020202020204" pitchFamily="34" charset="0"/>
                <a:sym typeface="Symbol" panose="05050102010706020507" pitchFamily="18" charset="2"/>
              </a:rPr>
              <a:t> </a:t>
            </a:r>
            <a:r>
              <a:rPr lang="en-US" dirty="0">
                <a:latin typeface="Arial" panose="020B0604020202020204" pitchFamily="34" charset="0"/>
                <a:cs typeface="Arial" panose="020B0604020202020204" pitchFamily="34" charset="0"/>
              </a:rPr>
              <a:t>average yield of last three steps = 97% yield. </a:t>
            </a:r>
          </a:p>
          <a:p>
            <a:pPr marL="136525"/>
            <a:r>
              <a:rPr lang="en-US" dirty="0">
                <a:latin typeface="Arial" panose="020B0604020202020204" pitchFamily="34" charset="0"/>
                <a:cs typeface="Arial" panose="020B0604020202020204" pitchFamily="34" charset="0"/>
                <a:sym typeface="Symbol" panose="05050102010706020507" pitchFamily="18" charset="2"/>
              </a:rPr>
              <a:t> </a:t>
            </a:r>
            <a:r>
              <a:rPr lang="en-US" dirty="0">
                <a:latin typeface="Arial" panose="020B0604020202020204" pitchFamily="34" charset="0"/>
                <a:cs typeface="Arial" panose="020B0604020202020204" pitchFamily="34" charset="0"/>
              </a:rPr>
              <a:t>7 L/kg by minimizing solvent use, increasing solvent recovery, better solvent choice, and telescoping steps. </a:t>
            </a:r>
          </a:p>
          <a:p>
            <a:pPr marL="136525"/>
            <a:r>
              <a:rPr lang="en-US" dirty="0">
                <a:latin typeface="Arial" panose="020B0604020202020204" pitchFamily="34" charset="0"/>
                <a:cs typeface="Arial" panose="020B0604020202020204" pitchFamily="34" charset="0"/>
                <a:sym typeface="Symbol" panose="05050102010706020507" pitchFamily="18" charset="2"/>
              </a:rPr>
              <a:t> </a:t>
            </a:r>
            <a:r>
              <a:rPr lang="en-US" dirty="0">
                <a:latin typeface="Arial" panose="020B0604020202020204" pitchFamily="34" charset="0"/>
                <a:cs typeface="Arial" panose="020B0604020202020204" pitchFamily="34" charset="0"/>
              </a:rPr>
              <a:t>only the solvents </a:t>
            </a:r>
            <a:r>
              <a:rPr lang="en-US" i="1" dirty="0">
                <a:latin typeface="Arial" panose="020B0604020202020204" pitchFamily="34" charset="0"/>
                <a:cs typeface="Arial" panose="020B0604020202020204" pitchFamily="34" charset="0"/>
              </a:rPr>
              <a:t>tert</a:t>
            </a:r>
            <a:r>
              <a:rPr lang="en-US" dirty="0">
                <a:latin typeface="Arial" panose="020B0604020202020204" pitchFamily="34" charset="0"/>
                <a:cs typeface="Arial" panose="020B0604020202020204" pitchFamily="34" charset="0"/>
              </a:rPr>
              <a:t>-butanol, ethyl acetate, 2-butanone, and a trace of toluene still require disposal.</a:t>
            </a:r>
          </a:p>
        </p:txBody>
      </p:sp>
      <p:pic>
        <p:nvPicPr>
          <p:cNvPr id="8" name="Picture 7"/>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171271" y="2064729"/>
            <a:ext cx="5765181" cy="4282425"/>
          </a:xfrm>
          <a:prstGeom prst="rect">
            <a:avLst/>
          </a:prstGeom>
        </p:spPr>
      </p:pic>
      <p:sp>
        <p:nvSpPr>
          <p:cNvPr id="10" name="TextBox 9"/>
          <p:cNvSpPr txBox="1"/>
          <p:nvPr/>
        </p:nvSpPr>
        <p:spPr>
          <a:xfrm>
            <a:off x="201706" y="6336400"/>
            <a:ext cx="3849131"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Dunn </a:t>
            </a:r>
            <a:r>
              <a:rPr lang="en-US" sz="1600" i="1" dirty="0">
                <a:latin typeface="Arial" panose="020B0604020202020204" pitchFamily="34" charset="0"/>
                <a:cs typeface="Arial" panose="020B0604020202020204" pitchFamily="34" charset="0"/>
              </a:rPr>
              <a:t>et al.</a:t>
            </a:r>
            <a:r>
              <a:rPr lang="en-US" sz="1600" dirty="0">
                <a:latin typeface="Arial" panose="020B0604020202020204" pitchFamily="34" charset="0"/>
                <a:cs typeface="Arial" panose="020B0604020202020204" pitchFamily="34" charset="0"/>
              </a:rPr>
              <a:t> </a:t>
            </a:r>
            <a:r>
              <a:rPr lang="is-IS" sz="1600" i="1" dirty="0">
                <a:latin typeface="Arial" panose="020B0604020202020204" pitchFamily="34" charset="0"/>
                <a:cs typeface="Arial" panose="020B0604020202020204" pitchFamily="34" charset="0"/>
              </a:rPr>
              <a:t>Green Chem.</a:t>
            </a:r>
            <a:r>
              <a:rPr lang="is-IS" sz="1600" dirty="0">
                <a:latin typeface="Arial" panose="020B0604020202020204" pitchFamily="34" charset="0"/>
                <a:cs typeface="Arial" panose="020B0604020202020204" pitchFamily="34" charset="0"/>
              </a:rPr>
              <a:t> </a:t>
            </a:r>
            <a:r>
              <a:rPr lang="is-IS" sz="1600" b="1" dirty="0">
                <a:latin typeface="Arial" panose="020B0604020202020204" pitchFamily="34" charset="0"/>
                <a:cs typeface="Arial" panose="020B0604020202020204" pitchFamily="34" charset="0"/>
              </a:rPr>
              <a:t>2004</a:t>
            </a:r>
            <a:r>
              <a:rPr lang="is-IS" sz="1600" dirty="0">
                <a:latin typeface="Arial" panose="020B0604020202020204" pitchFamily="34" charset="0"/>
                <a:cs typeface="Arial" panose="020B0604020202020204" pitchFamily="34" charset="0"/>
              </a:rPr>
              <a:t>, </a:t>
            </a:r>
            <a:r>
              <a:rPr lang="is-IS" sz="1600" i="1" dirty="0">
                <a:latin typeface="Arial" panose="020B0604020202020204" pitchFamily="34" charset="0"/>
                <a:cs typeface="Arial" panose="020B0604020202020204" pitchFamily="34" charset="0"/>
              </a:rPr>
              <a:t>6</a:t>
            </a:r>
            <a:r>
              <a:rPr lang="is-IS" sz="1600" dirty="0">
                <a:latin typeface="Arial" panose="020B0604020202020204" pitchFamily="34" charset="0"/>
                <a:cs typeface="Arial" panose="020B0604020202020204" pitchFamily="34" charset="0"/>
              </a:rPr>
              <a:t>, 43-48</a:t>
            </a:r>
            <a:endParaRPr lang="en-US" sz="1600" dirty="0">
              <a:latin typeface="Arial" panose="020B0604020202020204" pitchFamily="34" charset="0"/>
              <a:cs typeface="Arial" panose="020B0604020202020204" pitchFamily="34" charset="0"/>
            </a:endParaRPr>
          </a:p>
        </p:txBody>
      </p:sp>
      <p:sp>
        <p:nvSpPr>
          <p:cNvPr id="12" name="Rectangle 11"/>
          <p:cNvSpPr/>
          <p:nvPr/>
        </p:nvSpPr>
        <p:spPr>
          <a:xfrm>
            <a:off x="10705795" y="6400800"/>
            <a:ext cx="877933" cy="307777"/>
          </a:xfrm>
          <a:prstGeom prst="rect">
            <a:avLst/>
          </a:prstGeom>
        </p:spPr>
        <p:txBody>
          <a:bodyPr wrap="none">
            <a:spAutoFit/>
          </a:bodyPr>
          <a:lstStyle/>
          <a:p>
            <a:r>
              <a:rPr lang="en-US" sz="1400" dirty="0">
                <a:solidFill>
                  <a:schemeClr val="bg1">
                    <a:lumMod val="50000"/>
                  </a:schemeClr>
                </a:solidFill>
              </a:rPr>
              <a:t>Pfizer, </a:t>
            </a:r>
            <a:r>
              <a:rPr lang="en-US" sz="1400" dirty="0" err="1">
                <a:solidFill>
                  <a:schemeClr val="bg1">
                    <a:lumMod val="50000"/>
                  </a:schemeClr>
                </a:solidFill>
              </a:rPr>
              <a:t>Inc</a:t>
            </a:r>
            <a:endParaRPr lang="en-US" sz="1400" dirty="0">
              <a:solidFill>
                <a:schemeClr val="bg1">
                  <a:lumMod val="50000"/>
                </a:schemeClr>
              </a:solidFill>
            </a:endParaRPr>
          </a:p>
        </p:txBody>
      </p:sp>
      <p:pic>
        <p:nvPicPr>
          <p:cNvPr id="14" name="Picture 13">
            <a:extLst>
              <a:ext uri="{FF2B5EF4-FFF2-40B4-BE49-F238E27FC236}">
                <a16:creationId xmlns:a16="http://schemas.microsoft.com/office/drawing/2014/main" id="{CFBC31E6-FE51-4E53-9DD8-623F9757EE0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463912" y="4348137"/>
            <a:ext cx="2008386" cy="1999017"/>
          </a:xfrm>
          <a:prstGeom prst="rect">
            <a:avLst/>
          </a:prstGeom>
        </p:spPr>
      </p:pic>
    </p:spTree>
    <p:extLst>
      <p:ext uri="{BB962C8B-B14F-4D97-AF65-F5344CB8AC3E}">
        <p14:creationId xmlns:p14="http://schemas.microsoft.com/office/powerpoint/2010/main" val="31488504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79867"/>
            <a:ext cx="3395097"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Atom Economy</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2902" y="42529"/>
            <a:ext cx="2112246" cy="1382561"/>
          </a:xfrm>
          <a:prstGeom prst="rect">
            <a:avLst/>
          </a:prstGeom>
        </p:spPr>
      </p:pic>
      <p:sp>
        <p:nvSpPr>
          <p:cNvPr id="9" name="TextBox 8"/>
          <p:cNvSpPr txBox="1"/>
          <p:nvPr/>
        </p:nvSpPr>
        <p:spPr>
          <a:xfrm>
            <a:off x="352613" y="1755682"/>
            <a:ext cx="11345116" cy="2308324"/>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In 1990 Barry </a:t>
            </a:r>
            <a:r>
              <a:rPr lang="en-US" sz="2000" dirty="0" err="1">
                <a:latin typeface="Arial" panose="020B0604020202020204" pitchFamily="34" charset="0"/>
                <a:cs typeface="Arial" panose="020B0604020202020204" pitchFamily="34" charset="0"/>
              </a:rPr>
              <a:t>Trost</a:t>
            </a:r>
            <a:r>
              <a:rPr lang="en-US" sz="2000" dirty="0">
                <a:latin typeface="Arial" panose="020B0604020202020204" pitchFamily="34" charset="0"/>
                <a:cs typeface="Arial" panose="020B0604020202020204" pitchFamily="34" charset="0"/>
              </a:rPr>
              <a:t> introduced a concept of synthetic efficiency: </a:t>
            </a:r>
            <a:r>
              <a:rPr lang="en-US" sz="2000" b="1" dirty="0">
                <a:latin typeface="Arial" panose="020B0604020202020204" pitchFamily="34" charset="0"/>
                <a:cs typeface="Arial" panose="020B0604020202020204" pitchFamily="34" charset="0"/>
              </a:rPr>
              <a:t>Atom Economy (AE)</a:t>
            </a:r>
          </a:p>
          <a:p>
            <a:endParaRPr lang="en-US" sz="8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It refers to the concept of maximizing the use of raw materials so that the final product contains the maximum number of atoms from the reactants.</a:t>
            </a:r>
          </a:p>
          <a:p>
            <a:endParaRPr lang="en-US" sz="8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An ideal reaction would incorporate all of the atoms of the reactants.</a:t>
            </a:r>
          </a:p>
          <a:p>
            <a:endParaRPr lang="en-US" sz="8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The </a:t>
            </a:r>
            <a:r>
              <a:rPr lang="en-US" sz="2000" b="1" dirty="0">
                <a:latin typeface="Arial" panose="020B0604020202020204" pitchFamily="34" charset="0"/>
                <a:cs typeface="Arial" panose="020B0604020202020204" pitchFamily="34" charset="0"/>
              </a:rPr>
              <a:t>AE</a:t>
            </a:r>
            <a:r>
              <a:rPr lang="en-US" sz="2000" dirty="0">
                <a:latin typeface="Arial" panose="020B0604020202020204" pitchFamily="34" charset="0"/>
                <a:cs typeface="Arial" panose="020B0604020202020204" pitchFamily="34" charset="0"/>
              </a:rPr>
              <a:t> is measured as the ratio of the molecular weight of the desired product over the molecular weights of all reactants used in the reaction.</a:t>
            </a:r>
          </a:p>
        </p:txBody>
      </p:sp>
      <p:sp>
        <p:nvSpPr>
          <p:cNvPr id="2" name="TextBox 1"/>
          <p:cNvSpPr txBox="1"/>
          <p:nvPr/>
        </p:nvSpPr>
        <p:spPr>
          <a:xfrm>
            <a:off x="352613" y="4232956"/>
            <a:ext cx="11051202" cy="2246769"/>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Additional considerations when designing a green reaction:</a:t>
            </a:r>
            <a:br>
              <a:rPr lang="en-US" sz="2000" b="1" dirty="0">
                <a:latin typeface="Arial" panose="020B0604020202020204" pitchFamily="34" charset="0"/>
                <a:cs typeface="Arial" panose="020B0604020202020204" pitchFamily="34" charset="0"/>
              </a:rPr>
            </a:br>
            <a:endParaRPr lang="en-US" sz="2000" b="1"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sym typeface="Symbol" panose="05050102010706020507" pitchFamily="18" charset="2"/>
              </a:rPr>
              <a:t> </a:t>
            </a:r>
            <a:r>
              <a:rPr lang="en-US" sz="2000" dirty="0">
                <a:latin typeface="Arial" panose="020B0604020202020204" pitchFamily="34" charset="0"/>
                <a:cs typeface="Arial" panose="020B0604020202020204" pitchFamily="34" charset="0"/>
              </a:rPr>
              <a:t>generation of co-products and waste</a:t>
            </a:r>
          </a:p>
          <a:p>
            <a:r>
              <a:rPr lang="en-US" sz="2000" dirty="0">
                <a:latin typeface="Arial" panose="020B0604020202020204" pitchFamily="34" charset="0"/>
                <a:cs typeface="Arial" panose="020B0604020202020204" pitchFamily="34" charset="0"/>
                <a:sym typeface="Symbol" panose="05050102010706020507" pitchFamily="18" charset="2"/>
              </a:rPr>
              <a:t> </a:t>
            </a:r>
            <a:r>
              <a:rPr lang="en-US" sz="2000" dirty="0">
                <a:latin typeface="Arial" panose="020B0604020202020204" pitchFamily="34" charset="0"/>
                <a:cs typeface="Arial" panose="020B0604020202020204" pitchFamily="34" charset="0"/>
              </a:rPr>
              <a:t>toxicity of co-products and waste</a:t>
            </a:r>
          </a:p>
          <a:p>
            <a:r>
              <a:rPr lang="en-US" sz="2000" dirty="0">
                <a:latin typeface="Arial" panose="020B0604020202020204" pitchFamily="34" charset="0"/>
                <a:cs typeface="Arial" panose="020B0604020202020204" pitchFamily="34" charset="0"/>
                <a:sym typeface="Symbol" panose="05050102010706020507" pitchFamily="18" charset="2"/>
              </a:rPr>
              <a:t> </a:t>
            </a:r>
            <a:r>
              <a:rPr lang="en-US" sz="2000" dirty="0">
                <a:latin typeface="Arial" panose="020B0604020202020204" pitchFamily="34" charset="0"/>
                <a:cs typeface="Arial" panose="020B0604020202020204" pitchFamily="34" charset="0"/>
              </a:rPr>
              <a:t>energy needs</a:t>
            </a:r>
          </a:p>
          <a:p>
            <a:r>
              <a:rPr lang="en-US" sz="2000" dirty="0">
                <a:latin typeface="Arial" panose="020B0604020202020204" pitchFamily="34" charset="0"/>
                <a:cs typeface="Arial" panose="020B0604020202020204" pitchFamily="34" charset="0"/>
                <a:sym typeface="Symbol" panose="05050102010706020507" pitchFamily="18" charset="2"/>
              </a:rPr>
              <a:t></a:t>
            </a:r>
            <a:r>
              <a:rPr lang="en-US" sz="2000" dirty="0">
                <a:latin typeface="Arial" panose="020B0604020202020204" pitchFamily="34" charset="0"/>
                <a:cs typeface="Arial" panose="020B0604020202020204" pitchFamily="34" charset="0"/>
              </a:rPr>
              <a:t> purification steps</a:t>
            </a:r>
          </a:p>
          <a:p>
            <a:r>
              <a:rPr lang="en-US" sz="2000" dirty="0">
                <a:latin typeface="Arial" panose="020B0604020202020204" pitchFamily="34" charset="0"/>
                <a:cs typeface="Arial" panose="020B0604020202020204" pitchFamily="34" charset="0"/>
                <a:sym typeface="Symbol" panose="05050102010706020507" pitchFamily="18" charset="2"/>
              </a:rPr>
              <a:t></a:t>
            </a:r>
            <a:r>
              <a:rPr lang="en-US" sz="2000" dirty="0">
                <a:latin typeface="Arial" panose="020B0604020202020204" pitchFamily="34" charset="0"/>
                <a:cs typeface="Arial" panose="020B0604020202020204" pitchFamily="34" charset="0"/>
              </a:rPr>
              <a:t> solvent and catalyst use</a:t>
            </a:r>
          </a:p>
        </p:txBody>
      </p:sp>
      <p:cxnSp>
        <p:nvCxnSpPr>
          <p:cNvPr id="8" name="Straight Connector 7">
            <a:extLst>
              <a:ext uri="{FF2B5EF4-FFF2-40B4-BE49-F238E27FC236}">
                <a16:creationId xmlns:a16="http://schemas.microsoft.com/office/drawing/2014/main" id="{310DE117-06EE-4EE6-82A9-E47B4F4A6950}"/>
              </a:ext>
            </a:extLst>
          </p:cNvPr>
          <p:cNvCxnSpPr/>
          <p:nvPr/>
        </p:nvCxnSpPr>
        <p:spPr>
          <a:xfrm>
            <a:off x="0" y="160288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stretch>
            <a:fillRect/>
          </a:stretch>
        </p:blipFill>
        <p:spPr>
          <a:xfrm>
            <a:off x="9738176" y="4331829"/>
            <a:ext cx="1846564" cy="1846564"/>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sp>
        <p:nvSpPr>
          <p:cNvPr id="6" name="Rectangle 5"/>
          <p:cNvSpPr/>
          <p:nvPr/>
        </p:nvSpPr>
        <p:spPr>
          <a:xfrm>
            <a:off x="10035421" y="6180257"/>
            <a:ext cx="1252074" cy="369332"/>
          </a:xfrm>
          <a:prstGeom prst="rect">
            <a:avLst/>
          </a:prstGeom>
        </p:spPr>
        <p:txBody>
          <a:bodyPr wrap="none">
            <a:spAutoFit/>
          </a:bodyPr>
          <a:lstStyle/>
          <a:p>
            <a:r>
              <a:rPr lang="en-US" i="1" dirty="0"/>
              <a:t>Barry </a:t>
            </a:r>
            <a:r>
              <a:rPr lang="en-US" i="1" dirty="0" err="1"/>
              <a:t>Trost</a:t>
            </a:r>
            <a:r>
              <a:rPr lang="en-US" i="1" dirty="0"/>
              <a:t> </a:t>
            </a:r>
          </a:p>
        </p:txBody>
      </p:sp>
    </p:spTree>
    <p:extLst>
      <p:ext uri="{BB962C8B-B14F-4D97-AF65-F5344CB8AC3E}">
        <p14:creationId xmlns:p14="http://schemas.microsoft.com/office/powerpoint/2010/main" val="8055771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79867"/>
            <a:ext cx="3395097"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Atom Economy</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2902" y="42529"/>
            <a:ext cx="2112246" cy="1382561"/>
          </a:xfrm>
          <a:prstGeom prst="rect">
            <a:avLst/>
          </a:prstGeom>
        </p:spPr>
      </p:pic>
      <p:cxnSp>
        <p:nvCxnSpPr>
          <p:cNvPr id="8" name="Straight Connector 7">
            <a:extLst>
              <a:ext uri="{FF2B5EF4-FFF2-40B4-BE49-F238E27FC236}">
                <a16:creationId xmlns:a16="http://schemas.microsoft.com/office/drawing/2014/main" id="{310DE117-06EE-4EE6-82A9-E47B4F4A6950}"/>
              </a:ext>
            </a:extLst>
          </p:cNvPr>
          <p:cNvCxnSpPr/>
          <p:nvPr/>
        </p:nvCxnSpPr>
        <p:spPr>
          <a:xfrm>
            <a:off x="0" y="160288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stretch>
            <a:fillRect/>
          </a:stretch>
        </p:blipFill>
        <p:spPr>
          <a:xfrm>
            <a:off x="3806799" y="3735546"/>
            <a:ext cx="2814043" cy="2814043"/>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sp>
        <p:nvSpPr>
          <p:cNvPr id="7" name="Speech Bubble: Oval 6">
            <a:extLst>
              <a:ext uri="{FF2B5EF4-FFF2-40B4-BE49-F238E27FC236}">
                <a16:creationId xmlns:a16="http://schemas.microsoft.com/office/drawing/2014/main" id="{555D0823-4ED0-4307-B2AE-837D208CC715}"/>
              </a:ext>
            </a:extLst>
          </p:cNvPr>
          <p:cNvSpPr/>
          <p:nvPr/>
        </p:nvSpPr>
        <p:spPr>
          <a:xfrm>
            <a:off x="3138697" y="762815"/>
            <a:ext cx="8660616" cy="3193061"/>
          </a:xfrm>
          <a:prstGeom prst="wedgeEllipseCallou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Box 9">
            <a:extLst>
              <a:ext uri="{FF2B5EF4-FFF2-40B4-BE49-F238E27FC236}">
                <a16:creationId xmlns:a16="http://schemas.microsoft.com/office/drawing/2014/main" id="{A488E202-7193-4878-AD59-B18D920C903C}"/>
              </a:ext>
            </a:extLst>
          </p:cNvPr>
          <p:cNvSpPr txBox="1"/>
          <p:nvPr/>
        </p:nvSpPr>
        <p:spPr>
          <a:xfrm>
            <a:off x="4024385" y="1325874"/>
            <a:ext cx="6889240" cy="1938992"/>
          </a:xfrm>
          <a:prstGeom prst="rect">
            <a:avLst/>
          </a:prstGeom>
          <a:noFill/>
        </p:spPr>
        <p:txBody>
          <a:bodyPr wrap="square" rtlCol="0">
            <a:spAutoFit/>
          </a:bodyPr>
          <a:lstStyle/>
          <a:p>
            <a:pPr algn="ctr"/>
            <a:r>
              <a:rPr lang="en-US" sz="6000" b="1" dirty="0">
                <a:latin typeface="Arial" panose="020B0604020202020204" pitchFamily="34" charset="0"/>
                <a:cs typeface="Arial" panose="020B0604020202020204" pitchFamily="34" charset="0"/>
              </a:rPr>
              <a:t>USE YOUR ATOMS!!!!</a:t>
            </a:r>
            <a:endParaRPr lang="en-US" sz="6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66329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6558" y="385099"/>
            <a:ext cx="3395097"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Atom Economy</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4312" y="56444"/>
            <a:ext cx="2112246" cy="1382561"/>
          </a:xfrm>
          <a:prstGeom prst="rect">
            <a:avLst/>
          </a:prstGeom>
        </p:spPr>
      </p:pic>
      <p:sp>
        <p:nvSpPr>
          <p:cNvPr id="6" name="Rectangle 5"/>
          <p:cNvSpPr/>
          <p:nvPr/>
        </p:nvSpPr>
        <p:spPr>
          <a:xfrm>
            <a:off x="73348" y="1681059"/>
            <a:ext cx="11867639" cy="830997"/>
          </a:xfrm>
          <a:prstGeom prst="rect">
            <a:avLst/>
          </a:prstGeom>
        </p:spPr>
        <p:txBody>
          <a:bodyPr wrap="square">
            <a:spAutoFit/>
          </a:bodyPr>
          <a:lstStyle/>
          <a:p>
            <a:pPr algn="ctr"/>
            <a:r>
              <a:rPr lang="en-US" altLang="en-US" sz="2400" b="1" dirty="0">
                <a:latin typeface="Arial" panose="020B0604020202020204" pitchFamily="34" charset="0"/>
                <a:ea typeface="ＭＳ Ｐゴシック" charset="-128"/>
                <a:cs typeface="Arial" panose="020B0604020202020204" pitchFamily="34" charset="0"/>
              </a:rPr>
              <a:t>Synthetic methods should be designed to maximize the incorporation of all materials used in the process into the final product.</a:t>
            </a:r>
            <a:endParaRPr lang="en-US" sz="2400" b="1" dirty="0">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BD6E0DB7-242A-44A6-955B-86C39EEAA2CA}"/>
              </a:ext>
            </a:extLst>
          </p:cNvPr>
          <p:cNvCxnSpPr>
            <a:cxnSpLocks/>
          </p:cNvCxnSpPr>
          <p:nvPr/>
        </p:nvCxnSpPr>
        <p:spPr>
          <a:xfrm>
            <a:off x="0" y="160333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E03CEF2-C8FC-4C37-B5FD-4D701E7CDF9E}"/>
              </a:ext>
            </a:extLst>
          </p:cNvPr>
          <p:cNvSpPr txBox="1"/>
          <p:nvPr/>
        </p:nvSpPr>
        <p:spPr>
          <a:xfrm>
            <a:off x="73348" y="6506245"/>
            <a:ext cx="3887090"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Image: Wikimedia Commons, Author: Astrid 91</a:t>
            </a:r>
          </a:p>
        </p:txBody>
      </p:sp>
      <p:grpSp>
        <p:nvGrpSpPr>
          <p:cNvPr id="20" name="Group 19">
            <a:extLst>
              <a:ext uri="{FF2B5EF4-FFF2-40B4-BE49-F238E27FC236}">
                <a16:creationId xmlns:a16="http://schemas.microsoft.com/office/drawing/2014/main" id="{914CBEA9-CC22-3E4E-BCCD-460362284019}"/>
              </a:ext>
            </a:extLst>
          </p:cNvPr>
          <p:cNvGrpSpPr/>
          <p:nvPr/>
        </p:nvGrpSpPr>
        <p:grpSpPr>
          <a:xfrm>
            <a:off x="2625246" y="2727798"/>
            <a:ext cx="6941507" cy="3700064"/>
            <a:chOff x="2625246" y="2727798"/>
            <a:chExt cx="6941507" cy="3700064"/>
          </a:xfrm>
        </p:grpSpPr>
        <p:pic>
          <p:nvPicPr>
            <p:cNvPr id="13" name="Picture 12">
              <a:extLst>
                <a:ext uri="{FF2B5EF4-FFF2-40B4-BE49-F238E27FC236}">
                  <a16:creationId xmlns:a16="http://schemas.microsoft.com/office/drawing/2014/main" id="{8FF56F16-54C1-4175-8FAE-323604896212}"/>
                </a:ext>
              </a:extLst>
            </p:cNvPr>
            <p:cNvPicPr>
              <a:picLocks noChangeAspect="1"/>
            </p:cNvPicPr>
            <p:nvPr/>
          </p:nvPicPr>
          <p:blipFill>
            <a:blip r:embed="rId3"/>
            <a:stretch>
              <a:fillRect/>
            </a:stretch>
          </p:blipFill>
          <p:spPr>
            <a:xfrm>
              <a:off x="2625246" y="2727798"/>
              <a:ext cx="6941507" cy="3700064"/>
            </a:xfrm>
            <a:prstGeom prst="rect">
              <a:avLst/>
            </a:prstGeom>
          </p:spPr>
        </p:pic>
        <p:cxnSp>
          <p:nvCxnSpPr>
            <p:cNvPr id="3" name="Straight Connector 2">
              <a:extLst>
                <a:ext uri="{FF2B5EF4-FFF2-40B4-BE49-F238E27FC236}">
                  <a16:creationId xmlns:a16="http://schemas.microsoft.com/office/drawing/2014/main" id="{34308FE7-B9B6-EC4E-8942-1EB5DE5D60A9}"/>
                </a:ext>
              </a:extLst>
            </p:cNvPr>
            <p:cNvCxnSpPr/>
            <p:nvPr/>
          </p:nvCxnSpPr>
          <p:spPr>
            <a:xfrm>
              <a:off x="2857500" y="3234690"/>
              <a:ext cx="23774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AE4E7B6-6DF7-794F-97B9-A995330A77D7}"/>
                </a:ext>
              </a:extLst>
            </p:cNvPr>
            <p:cNvCxnSpPr>
              <a:cxnSpLocks/>
            </p:cNvCxnSpPr>
            <p:nvPr/>
          </p:nvCxnSpPr>
          <p:spPr>
            <a:xfrm>
              <a:off x="3017520" y="3775710"/>
              <a:ext cx="19856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1BDA1E1-3836-AD40-B8AC-B5AED347A215}"/>
                </a:ext>
              </a:extLst>
            </p:cNvPr>
            <p:cNvCxnSpPr>
              <a:cxnSpLocks/>
            </p:cNvCxnSpPr>
            <p:nvPr/>
          </p:nvCxnSpPr>
          <p:spPr>
            <a:xfrm>
              <a:off x="3291840" y="4438650"/>
              <a:ext cx="14630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8E3C111-9EBE-FF41-8FCA-E8CF1C7D0ADB}"/>
                </a:ext>
              </a:extLst>
            </p:cNvPr>
            <p:cNvCxnSpPr>
              <a:cxnSpLocks/>
            </p:cNvCxnSpPr>
            <p:nvPr/>
          </p:nvCxnSpPr>
          <p:spPr>
            <a:xfrm>
              <a:off x="3497580" y="4968240"/>
              <a:ext cx="10515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B8B7B9D-F86C-8548-894A-86CE5287B2AC}"/>
                </a:ext>
              </a:extLst>
            </p:cNvPr>
            <p:cNvCxnSpPr>
              <a:cxnSpLocks/>
            </p:cNvCxnSpPr>
            <p:nvPr/>
          </p:nvCxnSpPr>
          <p:spPr>
            <a:xfrm>
              <a:off x="3749040" y="5574030"/>
              <a:ext cx="548640"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095816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3"/>
          <p:cNvSpPr>
            <a:spLocks noGrp="1" noChangeArrowheads="1"/>
          </p:cNvSpPr>
          <p:nvPr>
            <p:ph type="body" sz="half" idx="1"/>
          </p:nvPr>
        </p:nvSpPr>
        <p:spPr>
          <a:xfrm>
            <a:off x="1474016" y="1776853"/>
            <a:ext cx="3909702" cy="369127"/>
          </a:xfrm>
          <a:noFill/>
        </p:spPr>
        <p:txBody>
          <a:bodyPr>
            <a:normAutofit fontScale="92500"/>
          </a:bodyPr>
          <a:lstStyle/>
          <a:p>
            <a:pPr marL="0" indent="0">
              <a:buNone/>
            </a:pPr>
            <a:r>
              <a:rPr lang="en-US" altLang="x-none" sz="2000" b="1" dirty="0">
                <a:latin typeface="Calibri Regular" charset="0"/>
                <a:ea typeface="ＭＳ Ｐゴシック" charset="-128"/>
              </a:rPr>
              <a:t>Conventional synthesis of ibuprofen:</a:t>
            </a:r>
          </a:p>
        </p:txBody>
      </p:sp>
      <p:graphicFrame>
        <p:nvGraphicFramePr>
          <p:cNvPr id="135171" name="Object 2">
            <a:hlinkClick r:id="" action="ppaction://ole?verb=0"/>
          </p:cNvPr>
          <p:cNvGraphicFramePr>
            <a:graphicFrameLocks noGrp="1"/>
          </p:cNvGraphicFramePr>
          <p:nvPr>
            <p:ph sz="half" idx="2"/>
            <p:extLst>
              <p:ext uri="{D42A27DB-BD31-4B8C-83A1-F6EECF244321}">
                <p14:modId xmlns:p14="http://schemas.microsoft.com/office/powerpoint/2010/main" val="2655955267"/>
              </p:ext>
            </p:extLst>
          </p:nvPr>
        </p:nvGraphicFramePr>
        <p:xfrm>
          <a:off x="2773363" y="2517775"/>
          <a:ext cx="7089775" cy="3932238"/>
        </p:xfrm>
        <a:graphic>
          <a:graphicData uri="http://schemas.openxmlformats.org/presentationml/2006/ole">
            <mc:AlternateContent xmlns:mc="http://schemas.openxmlformats.org/markup-compatibility/2006">
              <mc:Choice xmlns:v="urn:schemas-microsoft-com:vml" Requires="v">
                <p:oleObj spid="_x0000_s6215" name="ISIS/Draw Sketch" r:id="rId4" imgW="7327900" imgH="3746500" progId="ISISServer">
                  <p:embed/>
                </p:oleObj>
              </mc:Choice>
              <mc:Fallback>
                <p:oleObj name="ISIS/Draw Sketch" r:id="rId4" imgW="7327900" imgH="3746500" progId="ISISServer">
                  <p:embed/>
                  <p:pic>
                    <p:nvPicPr>
                      <p:cNvPr id="135171" name="Object 2">
                        <a:hlinkClick r:id="" action="ppaction://ole?verb=0"/>
                      </p:cNvPr>
                      <p:cNvPicPr>
                        <a:picLocks noChangeArrowheads="1"/>
                      </p:cNvPicPr>
                      <p:nvPr/>
                    </p:nvPicPr>
                    <p:blipFill>
                      <a:blip r:embed="rId5">
                        <a:lum bright="-100000" contrast="-40000"/>
                        <a:extLst>
                          <a:ext uri="{28A0092B-C50C-407E-A947-70E740481C1C}">
                            <a14:useLocalDpi xmlns:a14="http://schemas.microsoft.com/office/drawing/2010/main" val="0"/>
                          </a:ext>
                        </a:extLst>
                      </a:blip>
                      <a:srcRect/>
                      <a:stretch>
                        <a:fillRect/>
                      </a:stretch>
                    </p:blipFill>
                    <p:spPr bwMode="auto">
                      <a:xfrm>
                        <a:off x="2773363" y="2517775"/>
                        <a:ext cx="7089775" cy="3932238"/>
                      </a:xfrm>
                      <a:prstGeom prst="rect">
                        <a:avLst/>
                      </a:prstGeom>
                      <a:noFill/>
                      <a:ln>
                        <a:noFill/>
                      </a:ln>
                      <a:effectLst/>
                      <a:extLst>
                        <a:ext uri="{FAA26D3D-D897-4be2-8F04-BA451C77F1D7}">
                          <ma14:placeholderFlag xmlns:ma14="http://schemas.microsoft.com/office/mac/drawingml/2011/main" xmlns="" val="1"/>
                        </a:ext>
                      </a:extLst>
                    </p:spPr>
                  </p:pic>
                </p:oleObj>
              </mc:Fallback>
            </mc:AlternateContent>
          </a:graphicData>
        </a:graphic>
      </p:graphicFrame>
      <p:sp>
        <p:nvSpPr>
          <p:cNvPr id="5" name="Retângulo 4">
            <a:extLst>
              <a:ext uri="{FF2B5EF4-FFF2-40B4-BE49-F238E27FC236}">
                <a16:creationId xmlns:a16="http://schemas.microsoft.com/office/drawing/2014/main" id="{5254F68C-12FA-4F58-92A6-DF4C9FD9BFEB}"/>
              </a:ext>
            </a:extLst>
          </p:cNvPr>
          <p:cNvSpPr/>
          <p:nvPr/>
        </p:nvSpPr>
        <p:spPr>
          <a:xfrm>
            <a:off x="1256162" y="1720200"/>
            <a:ext cx="9609061" cy="494464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AAE6976-09B7-47B7-A7B8-6FE9115822AA}"/>
              </a:ext>
            </a:extLst>
          </p:cNvPr>
          <p:cNvSpPr txBox="1"/>
          <p:nvPr/>
        </p:nvSpPr>
        <p:spPr>
          <a:xfrm>
            <a:off x="1302115" y="2157417"/>
            <a:ext cx="3909702" cy="597599"/>
          </a:xfrm>
          <a:prstGeom prst="rect">
            <a:avLst/>
          </a:prstGeom>
          <a:noFill/>
        </p:spPr>
        <p:txBody>
          <a:bodyPr wrap="square" rtlCol="0">
            <a:spAutoFit/>
          </a:bodyPr>
          <a:lstStyle/>
          <a:p>
            <a:pPr marL="228600" lvl="1">
              <a:spcBef>
                <a:spcPts val="100"/>
              </a:spcBef>
            </a:pPr>
            <a:r>
              <a:rPr lang="en-US" altLang="x-none" sz="1600" dirty="0">
                <a:latin typeface="Arial" panose="020B0604020202020204" pitchFamily="34" charset="0"/>
                <a:ea typeface="ＭＳ Ｐゴシック" charset="-128"/>
                <a:cs typeface="Arial" panose="020B0604020202020204" pitchFamily="34" charset="0"/>
                <a:sym typeface="Symbol" panose="05050102010706020507" pitchFamily="18" charset="2"/>
              </a:rPr>
              <a:t> </a:t>
            </a:r>
            <a:r>
              <a:rPr lang="en-US" altLang="x-none" sz="1600" dirty="0">
                <a:latin typeface="Arial" panose="020B0604020202020204" pitchFamily="34" charset="0"/>
                <a:ea typeface="ＭＳ Ｐゴシック" charset="-128"/>
                <a:cs typeface="Arial" panose="020B0604020202020204" pitchFamily="34" charset="0"/>
              </a:rPr>
              <a:t>six stoichiometric steps</a:t>
            </a:r>
          </a:p>
          <a:p>
            <a:pPr marL="228600" lvl="1">
              <a:spcBef>
                <a:spcPts val="100"/>
              </a:spcBef>
            </a:pPr>
            <a:r>
              <a:rPr lang="en-US" altLang="x-none" sz="1600" dirty="0">
                <a:latin typeface="Arial" panose="020B0604020202020204" pitchFamily="34" charset="0"/>
                <a:ea typeface="ＭＳ Ｐゴシック" charset="-128"/>
                <a:cs typeface="Arial" panose="020B0604020202020204" pitchFamily="34" charset="0"/>
                <a:sym typeface="Symbol" panose="05050102010706020507" pitchFamily="18" charset="2"/>
              </a:rPr>
              <a:t> below </a:t>
            </a:r>
            <a:r>
              <a:rPr lang="en-US" altLang="x-none" sz="1600" dirty="0">
                <a:latin typeface="Arial" panose="020B0604020202020204" pitchFamily="34" charset="0"/>
                <a:ea typeface="ＭＳ Ｐゴシック" charset="-128"/>
                <a:cs typeface="Arial" panose="020B0604020202020204" pitchFamily="34" charset="0"/>
              </a:rPr>
              <a:t>40% atom utilization</a:t>
            </a:r>
            <a:endParaRPr lang="en-US" altLang="x-none" sz="2000" dirty="0">
              <a:latin typeface="Arial" panose="020B0604020202020204" pitchFamily="34" charset="0"/>
              <a:ea typeface="ＭＳ Ｐゴシック" charset="-128"/>
              <a:cs typeface="Arial" panose="020B0604020202020204" pitchFamily="34" charset="0"/>
            </a:endParaRPr>
          </a:p>
        </p:txBody>
      </p:sp>
      <p:cxnSp>
        <p:nvCxnSpPr>
          <p:cNvPr id="9" name="Straight Connector 8">
            <a:extLst>
              <a:ext uri="{FF2B5EF4-FFF2-40B4-BE49-F238E27FC236}">
                <a16:creationId xmlns:a16="http://schemas.microsoft.com/office/drawing/2014/main" id="{B72A6C59-AB65-41D9-8112-F50BD1094409}"/>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62B0ECC3-681A-4117-B701-9E8B18D0C2B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12902" y="56955"/>
            <a:ext cx="2112246" cy="1382561"/>
          </a:xfrm>
          <a:prstGeom prst="rect">
            <a:avLst/>
          </a:prstGeom>
        </p:spPr>
      </p:pic>
      <p:sp>
        <p:nvSpPr>
          <p:cNvPr id="11" name="TextBox 10">
            <a:extLst>
              <a:ext uri="{FF2B5EF4-FFF2-40B4-BE49-F238E27FC236}">
                <a16:creationId xmlns:a16="http://schemas.microsoft.com/office/drawing/2014/main" id="{C9991C10-C1C9-4ED8-A52A-835EE66E2FAC}"/>
              </a:ext>
            </a:extLst>
          </p:cNvPr>
          <p:cNvSpPr txBox="1"/>
          <p:nvPr/>
        </p:nvSpPr>
        <p:spPr>
          <a:xfrm>
            <a:off x="2425148" y="394292"/>
            <a:ext cx="6622326" cy="707886"/>
          </a:xfrm>
          <a:prstGeom prst="rect">
            <a:avLst/>
          </a:prstGeom>
          <a:noFill/>
        </p:spPr>
        <p:txBody>
          <a:bodyPr wrap="none" rtlCol="0">
            <a:spAutoFit/>
          </a:bodyPr>
          <a:lstStyle/>
          <a:p>
            <a:r>
              <a:rPr lang="en-US" altLang="en-US" sz="4000" b="1" dirty="0">
                <a:solidFill>
                  <a:srgbClr val="00728A"/>
                </a:solidFill>
                <a:latin typeface="Arial" panose="020B0604020202020204" pitchFamily="34" charset="0"/>
                <a:ea typeface="ＭＳ Ｐゴシック" charset="-128"/>
                <a:cs typeface="Arial" panose="020B0604020202020204" pitchFamily="34" charset="0"/>
              </a:rPr>
              <a:t>Atom Economy: Ibuprofen</a:t>
            </a:r>
          </a:p>
        </p:txBody>
      </p:sp>
    </p:spTree>
    <p:extLst>
      <p:ext uri="{BB962C8B-B14F-4D97-AF65-F5344CB8AC3E}">
        <p14:creationId xmlns:p14="http://schemas.microsoft.com/office/powerpoint/2010/main" val="419652962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843BFBF3-58BE-4145-A4DD-0ADBC5BB9A12}"/>
              </a:ext>
            </a:extLst>
          </p:cNvPr>
          <p:cNvSpPr/>
          <p:nvPr/>
        </p:nvSpPr>
        <p:spPr>
          <a:xfrm>
            <a:off x="376519" y="5461821"/>
            <a:ext cx="11305309" cy="1181810"/>
          </a:xfrm>
          <a:prstGeom prst="roundRect">
            <a:avLst/>
          </a:prstGeom>
          <a:solidFill>
            <a:schemeClr val="bg1"/>
          </a:solidFill>
          <a:ln w="38100">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315" name="Rectangle 4"/>
          <p:cNvSpPr>
            <a:spLocks noGrp="1" noChangeArrowheads="1"/>
          </p:cNvSpPr>
          <p:nvPr>
            <p:ph sz="half" idx="1"/>
          </p:nvPr>
        </p:nvSpPr>
        <p:spPr>
          <a:xfrm>
            <a:off x="468509" y="5486196"/>
            <a:ext cx="11584947" cy="1134670"/>
          </a:xfrm>
        </p:spPr>
        <p:txBody>
          <a:bodyPr wrap="square">
            <a:spAutoFit/>
          </a:bodyPr>
          <a:lstStyle/>
          <a:p>
            <a:pPr marL="0" indent="0" algn="ctr">
              <a:buNone/>
            </a:pPr>
            <a:r>
              <a:rPr lang="en-US" altLang="en-US" sz="2200" dirty="0">
                <a:latin typeface="+mn-lt"/>
              </a:rPr>
              <a:t>Green chemistry is the </a:t>
            </a:r>
            <a:r>
              <a:rPr lang="en-US" altLang="en-US" sz="2200" b="1" dirty="0">
                <a:latin typeface="+mn-lt"/>
              </a:rPr>
              <a:t>design</a:t>
            </a:r>
            <a:r>
              <a:rPr lang="en-US" altLang="en-US" sz="2200" dirty="0">
                <a:latin typeface="+mn-lt"/>
              </a:rPr>
              <a:t> of chemical products and processes to </a:t>
            </a:r>
            <a:r>
              <a:rPr lang="en-US" altLang="en-US" sz="2200" b="1" dirty="0">
                <a:latin typeface="+mn-lt"/>
              </a:rPr>
              <a:t>reduce or eliminate </a:t>
            </a:r>
            <a:r>
              <a:rPr lang="en-US" altLang="en-US" sz="2200" dirty="0">
                <a:latin typeface="+mn-lt"/>
              </a:rPr>
              <a:t>the generation and use of </a:t>
            </a:r>
            <a:r>
              <a:rPr lang="en-US" altLang="en-US" sz="2200" b="1" dirty="0">
                <a:latin typeface="+mn-lt"/>
              </a:rPr>
              <a:t>hazardous substances</a:t>
            </a:r>
            <a:r>
              <a:rPr lang="en-US" altLang="en-US" sz="2200" dirty="0"/>
              <a:t>.</a:t>
            </a:r>
          </a:p>
          <a:p>
            <a:pPr marL="0" indent="0" algn="just">
              <a:buNone/>
            </a:pPr>
            <a:r>
              <a:rPr lang="en-US" altLang="en-US" sz="2200" b="1" dirty="0">
                <a:latin typeface="+mn-lt"/>
              </a:rPr>
              <a:t>Hazardous: to human health and to the environment</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20713" y="1442572"/>
            <a:ext cx="2275981" cy="2987082"/>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l="13108" r="12042"/>
          <a:stretch/>
        </p:blipFill>
        <p:spPr>
          <a:xfrm>
            <a:off x="4868873" y="1494363"/>
            <a:ext cx="2107522" cy="2929972"/>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cxnSp>
        <p:nvCxnSpPr>
          <p:cNvPr id="10" name="Straight Connector 9">
            <a:extLst>
              <a:ext uri="{FF2B5EF4-FFF2-40B4-BE49-F238E27FC236}">
                <a16:creationId xmlns:a16="http://schemas.microsoft.com/office/drawing/2014/main" id="{C576652B-8BAB-49F3-8FCE-8CF10A704C9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25CBB55-3DA4-4F2A-8EE1-3E671BEF7BF5}"/>
              </a:ext>
            </a:extLst>
          </p:cNvPr>
          <p:cNvSpPr txBox="1"/>
          <p:nvPr/>
        </p:nvSpPr>
        <p:spPr>
          <a:xfrm>
            <a:off x="2796071" y="156411"/>
            <a:ext cx="6599884" cy="707886"/>
          </a:xfrm>
          <a:prstGeom prst="rect">
            <a:avLst/>
          </a:prstGeom>
          <a:noFill/>
        </p:spPr>
        <p:txBody>
          <a:bodyPr wrap="none" rtlCol="0">
            <a:spAutoFit/>
          </a:bodyPr>
          <a:lstStyle/>
          <a:p>
            <a:pPr algn="ctr"/>
            <a:r>
              <a:rPr lang="en-US" sz="4000" b="1" dirty="0">
                <a:latin typeface="Arial" panose="020B0604020202020204" pitchFamily="34" charset="0"/>
                <a:cs typeface="Arial" panose="020B0604020202020204" pitchFamily="34" charset="0"/>
              </a:rPr>
              <a:t>What is </a:t>
            </a:r>
            <a:r>
              <a:rPr lang="en-US" sz="4000" b="1" dirty="0">
                <a:solidFill>
                  <a:srgbClr val="00B050"/>
                </a:solidFill>
                <a:latin typeface="Arial" panose="020B0604020202020204" pitchFamily="34" charset="0"/>
                <a:cs typeface="Arial" panose="020B0604020202020204" pitchFamily="34" charset="0"/>
              </a:rPr>
              <a:t>Green Chemistry</a:t>
            </a:r>
            <a:r>
              <a:rPr lang="en-US" sz="4000" b="1" dirty="0">
                <a:latin typeface="Arial" panose="020B0604020202020204" pitchFamily="34" charset="0"/>
                <a:cs typeface="Arial" panose="020B0604020202020204" pitchFamily="34" charset="0"/>
              </a:rPr>
              <a:t>?</a:t>
            </a:r>
          </a:p>
        </p:txBody>
      </p:sp>
      <p:sp>
        <p:nvSpPr>
          <p:cNvPr id="12" name="Rectangle 4">
            <a:extLst>
              <a:ext uri="{FF2B5EF4-FFF2-40B4-BE49-F238E27FC236}">
                <a16:creationId xmlns:a16="http://schemas.microsoft.com/office/drawing/2014/main" id="{1003D428-B700-47C5-A06C-2DC5676C4ACC}"/>
              </a:ext>
            </a:extLst>
          </p:cNvPr>
          <p:cNvSpPr txBox="1">
            <a:spLocks noChangeArrowheads="1"/>
          </p:cNvSpPr>
          <p:nvPr/>
        </p:nvSpPr>
        <p:spPr>
          <a:xfrm>
            <a:off x="-1" y="1156467"/>
            <a:ext cx="5266357" cy="59093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altLang="en-US" sz="1800" dirty="0">
                <a:latin typeface="Arial" panose="020B0604020202020204" pitchFamily="34" charset="0"/>
                <a:cs typeface="Arial" panose="020B0604020202020204" pitchFamily="34" charset="0"/>
              </a:rPr>
              <a:t>Key reference: </a:t>
            </a:r>
            <a:r>
              <a:rPr lang="en-US" altLang="en-US" sz="1800" dirty="0" err="1">
                <a:latin typeface="Arial" panose="020B0604020202020204" pitchFamily="34" charset="0"/>
                <a:cs typeface="Arial" panose="020B0604020202020204" pitchFamily="34" charset="0"/>
              </a:rPr>
              <a:t>Anastas</a:t>
            </a:r>
            <a:r>
              <a:rPr lang="en-US" altLang="en-US" sz="1800" dirty="0">
                <a:latin typeface="Arial" panose="020B0604020202020204" pitchFamily="34" charset="0"/>
                <a:cs typeface="Arial" panose="020B0604020202020204" pitchFamily="34" charset="0"/>
              </a:rPr>
              <a:t> &amp; Warner: “Green Chemistry: Theory &amp; Practice” (</a:t>
            </a:r>
            <a:r>
              <a:rPr lang="en-US" altLang="en-US" sz="1800" b="1" dirty="0">
                <a:latin typeface="Arial" panose="020B0604020202020204" pitchFamily="34" charset="0"/>
                <a:cs typeface="Arial" panose="020B0604020202020204" pitchFamily="34" charset="0"/>
              </a:rPr>
              <a:t>1998</a:t>
            </a:r>
            <a:r>
              <a:rPr lang="en-US" altLang="en-US" sz="1800" dirty="0">
                <a:latin typeface="Arial" panose="020B0604020202020204" pitchFamily="34" charset="0"/>
                <a:cs typeface="Arial" panose="020B0604020202020204" pitchFamily="34" charset="0"/>
              </a:rPr>
              <a:t>, 2000)</a:t>
            </a:r>
            <a:endParaRPr lang="en-US" altLang="en-US" sz="1800" b="1"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8A39B174-358E-4ADE-A0FC-59C971F844BC}"/>
              </a:ext>
            </a:extLst>
          </p:cNvPr>
          <p:cNvPicPr>
            <a:picLocks noChangeAspect="1"/>
          </p:cNvPicPr>
          <p:nvPr/>
        </p:nvPicPr>
        <p:blipFill>
          <a:blip r:embed="rId5"/>
          <a:stretch>
            <a:fillRect/>
          </a:stretch>
        </p:blipFill>
        <p:spPr>
          <a:xfrm>
            <a:off x="198130" y="1760302"/>
            <a:ext cx="2190860" cy="2738575"/>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pic>
        <p:nvPicPr>
          <p:cNvPr id="14" name="Picture 13">
            <a:extLst>
              <a:ext uri="{FF2B5EF4-FFF2-40B4-BE49-F238E27FC236}">
                <a16:creationId xmlns:a16="http://schemas.microsoft.com/office/drawing/2014/main" id="{0D4F8EA4-FF05-4B2D-A59A-1520CB51D70A}"/>
              </a:ext>
            </a:extLst>
          </p:cNvPr>
          <p:cNvPicPr>
            <a:picLocks noChangeAspect="1"/>
          </p:cNvPicPr>
          <p:nvPr/>
        </p:nvPicPr>
        <p:blipFill rotWithShape="1">
          <a:blip r:embed="rId6">
            <a:extLst>
              <a:ext uri="{28A0092B-C50C-407E-A947-70E740481C1C}">
                <a14:useLocalDpi xmlns:a14="http://schemas.microsoft.com/office/drawing/2010/main" val="0"/>
              </a:ext>
            </a:extLst>
          </a:blip>
          <a:srcRect l="15768" r="12572"/>
          <a:stretch/>
        </p:blipFill>
        <p:spPr>
          <a:xfrm>
            <a:off x="2478933" y="1755460"/>
            <a:ext cx="1965927" cy="2743417"/>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sp>
        <p:nvSpPr>
          <p:cNvPr id="15" name="Rectangle 4">
            <a:extLst>
              <a:ext uri="{FF2B5EF4-FFF2-40B4-BE49-F238E27FC236}">
                <a16:creationId xmlns:a16="http://schemas.microsoft.com/office/drawing/2014/main" id="{C7FF599B-906C-4E5A-9F3C-A74522F258E6}"/>
              </a:ext>
            </a:extLst>
          </p:cNvPr>
          <p:cNvSpPr txBox="1">
            <a:spLocks noChangeArrowheads="1"/>
          </p:cNvSpPr>
          <p:nvPr/>
        </p:nvSpPr>
        <p:spPr>
          <a:xfrm>
            <a:off x="115266" y="4554225"/>
            <a:ext cx="2437229" cy="64633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Font typeface="Arial"/>
              <a:buNone/>
            </a:pPr>
            <a:r>
              <a:rPr lang="en-US" altLang="en-US" sz="1800" dirty="0">
                <a:latin typeface="Arial" panose="020B0604020202020204" pitchFamily="34" charset="0"/>
                <a:cs typeface="Arial" panose="020B0604020202020204" pitchFamily="34" charset="0"/>
              </a:rPr>
              <a:t>Paul </a:t>
            </a:r>
            <a:r>
              <a:rPr lang="en-US" altLang="en-US" sz="1800" dirty="0" err="1">
                <a:latin typeface="Arial" panose="020B0604020202020204" pitchFamily="34" charset="0"/>
                <a:cs typeface="Arial" panose="020B0604020202020204" pitchFamily="34" charset="0"/>
              </a:rPr>
              <a:t>Anastas</a:t>
            </a:r>
            <a:r>
              <a:rPr lang="en-US" altLang="en-US" sz="1800" dirty="0">
                <a:latin typeface="Arial" panose="020B0604020202020204" pitchFamily="34" charset="0"/>
                <a:cs typeface="Arial" panose="020B0604020202020204" pitchFamily="34" charset="0"/>
              </a:rPr>
              <a:t> </a:t>
            </a:r>
          </a:p>
          <a:p>
            <a:pPr marL="0" indent="0" algn="ctr">
              <a:lnSpc>
                <a:spcPct val="100000"/>
              </a:lnSpc>
              <a:spcBef>
                <a:spcPts val="0"/>
              </a:spcBef>
              <a:buFont typeface="Arial"/>
              <a:buNone/>
            </a:pPr>
            <a:r>
              <a:rPr lang="en-US" altLang="en-US" sz="1800" dirty="0">
                <a:latin typeface="Arial" panose="020B0604020202020204" pitchFamily="34" charset="0"/>
                <a:cs typeface="Arial" panose="020B0604020202020204" pitchFamily="34" charset="0"/>
              </a:rPr>
              <a:t>(EPA)</a:t>
            </a:r>
            <a:endParaRPr lang="en-US" altLang="en-US" sz="1800" b="1" dirty="0">
              <a:latin typeface="Arial" panose="020B0604020202020204" pitchFamily="34" charset="0"/>
              <a:cs typeface="Arial" panose="020B0604020202020204" pitchFamily="34" charset="0"/>
            </a:endParaRPr>
          </a:p>
        </p:txBody>
      </p:sp>
      <p:sp>
        <p:nvSpPr>
          <p:cNvPr id="16" name="Rectangle 4">
            <a:extLst>
              <a:ext uri="{FF2B5EF4-FFF2-40B4-BE49-F238E27FC236}">
                <a16:creationId xmlns:a16="http://schemas.microsoft.com/office/drawing/2014/main" id="{88C63113-3FB4-45EB-91D0-1EE9F3AFB86D}"/>
              </a:ext>
            </a:extLst>
          </p:cNvPr>
          <p:cNvSpPr txBox="1">
            <a:spLocks noChangeArrowheads="1"/>
          </p:cNvSpPr>
          <p:nvPr/>
        </p:nvSpPr>
        <p:spPr>
          <a:xfrm>
            <a:off x="2293333" y="4543149"/>
            <a:ext cx="2437229" cy="64633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Font typeface="Arial"/>
              <a:buNone/>
            </a:pPr>
            <a:r>
              <a:rPr lang="en-US" altLang="en-US" sz="1800" dirty="0">
                <a:latin typeface="Arial" panose="020B0604020202020204" pitchFamily="34" charset="0"/>
                <a:cs typeface="Arial" panose="020B0604020202020204" pitchFamily="34" charset="0"/>
              </a:rPr>
              <a:t>John Warner (Polaroid Corp.)</a:t>
            </a:r>
            <a:endParaRPr lang="en-US" altLang="en-US" sz="1800" b="1" dirty="0">
              <a:latin typeface="Arial" panose="020B0604020202020204" pitchFamily="34" charset="0"/>
              <a:cs typeface="Arial" panose="020B0604020202020204" pitchFamily="34" charset="0"/>
            </a:endParaRPr>
          </a:p>
        </p:txBody>
      </p:sp>
      <p:sp>
        <p:nvSpPr>
          <p:cNvPr id="17" name="Rectangle 4">
            <a:extLst>
              <a:ext uri="{FF2B5EF4-FFF2-40B4-BE49-F238E27FC236}">
                <a16:creationId xmlns:a16="http://schemas.microsoft.com/office/drawing/2014/main" id="{990ECB1B-EAAA-4420-9F34-7CD4067D6364}"/>
              </a:ext>
            </a:extLst>
          </p:cNvPr>
          <p:cNvSpPr txBox="1">
            <a:spLocks noChangeArrowheads="1"/>
          </p:cNvSpPr>
          <p:nvPr/>
        </p:nvSpPr>
        <p:spPr>
          <a:xfrm>
            <a:off x="4588522" y="4455047"/>
            <a:ext cx="3577510" cy="34163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altLang="en-US" sz="1800" dirty="0" err="1">
                <a:latin typeface="Arial" panose="020B0604020202020204" pitchFamily="34" charset="0"/>
                <a:cs typeface="Arial" panose="020B0604020202020204" pitchFamily="34" charset="0"/>
              </a:rPr>
              <a:t>Endavour</a:t>
            </a:r>
            <a:r>
              <a:rPr lang="en-US" altLang="en-US" sz="1800" dirty="0">
                <a:latin typeface="Arial" panose="020B0604020202020204" pitchFamily="34" charset="0"/>
                <a:cs typeface="Arial" panose="020B0604020202020204" pitchFamily="34" charset="0"/>
              </a:rPr>
              <a:t> started in 1990s…</a:t>
            </a:r>
            <a:endParaRPr lang="en-US" altLang="en-US" sz="1800" b="1" dirty="0">
              <a:latin typeface="Arial" panose="020B0604020202020204" pitchFamily="34" charset="0"/>
              <a:cs typeface="Arial" panose="020B0604020202020204" pitchFamily="34" charset="0"/>
            </a:endParaRPr>
          </a:p>
        </p:txBody>
      </p:sp>
      <p:sp>
        <p:nvSpPr>
          <p:cNvPr id="18" name="Rectangle 4">
            <a:extLst>
              <a:ext uri="{FF2B5EF4-FFF2-40B4-BE49-F238E27FC236}">
                <a16:creationId xmlns:a16="http://schemas.microsoft.com/office/drawing/2014/main" id="{2AF70E8C-1C81-4290-9C41-D17C824F7BBB}"/>
              </a:ext>
            </a:extLst>
          </p:cNvPr>
          <p:cNvSpPr txBox="1">
            <a:spLocks noChangeArrowheads="1"/>
          </p:cNvSpPr>
          <p:nvPr/>
        </p:nvSpPr>
        <p:spPr>
          <a:xfrm>
            <a:off x="4546480" y="4813591"/>
            <a:ext cx="6895745" cy="59093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altLang="en-US" sz="1800" dirty="0">
                <a:latin typeface="Arial" panose="020B0604020202020204" pitchFamily="34" charset="0"/>
                <a:cs typeface="Arial" panose="020B0604020202020204" pitchFamily="34" charset="0"/>
              </a:rPr>
              <a:t>Today embraced by researchers and industries around the world, including respectable chemical societies: </a:t>
            </a:r>
            <a:r>
              <a:rPr lang="en-US" altLang="en-US" sz="1800" i="1" dirty="0">
                <a:latin typeface="Arial" panose="020B0604020202020204" pitchFamily="34" charset="0"/>
                <a:cs typeface="Arial" panose="020B0604020202020204" pitchFamily="34" charset="0"/>
              </a:rPr>
              <a:t>Green Chemistry</a:t>
            </a:r>
            <a:r>
              <a:rPr lang="en-US" altLang="en-US" sz="1800" dirty="0">
                <a:latin typeface="Arial" panose="020B0604020202020204" pitchFamily="34" charset="0"/>
                <a:cs typeface="Arial" panose="020B0604020202020204" pitchFamily="34" charset="0"/>
              </a:rPr>
              <a:t> (1998)</a:t>
            </a:r>
            <a:endParaRPr lang="en-US" altLang="en-US" sz="1800" b="1" dirty="0">
              <a:latin typeface="Arial" panose="020B0604020202020204" pitchFamily="34" charset="0"/>
              <a:cs typeface="Arial" panose="020B0604020202020204" pitchFamily="34" charset="0"/>
            </a:endParaRPr>
          </a:p>
        </p:txBody>
      </p:sp>
      <p:sp>
        <p:nvSpPr>
          <p:cNvPr id="19" name="Rectangle 4">
            <a:extLst>
              <a:ext uri="{FF2B5EF4-FFF2-40B4-BE49-F238E27FC236}">
                <a16:creationId xmlns:a16="http://schemas.microsoft.com/office/drawing/2014/main" id="{4B04A17D-1995-4C14-BD56-7B1F9464EFED}"/>
              </a:ext>
            </a:extLst>
          </p:cNvPr>
          <p:cNvSpPr txBox="1">
            <a:spLocks noChangeArrowheads="1"/>
          </p:cNvSpPr>
          <p:nvPr/>
        </p:nvSpPr>
        <p:spPr>
          <a:xfrm>
            <a:off x="7504942" y="1126244"/>
            <a:ext cx="2107522" cy="34163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altLang="en-US" sz="1800"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impact factor: 8.6</a:t>
            </a:r>
          </a:p>
        </p:txBody>
      </p:sp>
      <p:pic>
        <p:nvPicPr>
          <p:cNvPr id="8" name="Picture 7">
            <a:extLst>
              <a:ext uri="{FF2B5EF4-FFF2-40B4-BE49-F238E27FC236}">
                <a16:creationId xmlns:a16="http://schemas.microsoft.com/office/drawing/2014/main" id="{E5CA728D-5D0B-4CF9-B6AB-2DBED31727C3}"/>
              </a:ext>
            </a:extLst>
          </p:cNvPr>
          <p:cNvPicPr>
            <a:picLocks noChangeAspect="1"/>
          </p:cNvPicPr>
          <p:nvPr/>
        </p:nvPicPr>
        <p:blipFill>
          <a:blip r:embed="rId7"/>
          <a:stretch>
            <a:fillRect/>
          </a:stretch>
        </p:blipFill>
        <p:spPr>
          <a:xfrm>
            <a:off x="9885138" y="1534786"/>
            <a:ext cx="2170488" cy="2859764"/>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sp>
        <p:nvSpPr>
          <p:cNvPr id="21" name="Rectangle 4">
            <a:extLst>
              <a:ext uri="{FF2B5EF4-FFF2-40B4-BE49-F238E27FC236}">
                <a16:creationId xmlns:a16="http://schemas.microsoft.com/office/drawing/2014/main" id="{157849E0-55DA-4768-8030-FD5634542D63}"/>
              </a:ext>
            </a:extLst>
          </p:cNvPr>
          <p:cNvSpPr txBox="1">
            <a:spLocks noChangeArrowheads="1"/>
          </p:cNvSpPr>
          <p:nvPr/>
        </p:nvSpPr>
        <p:spPr>
          <a:xfrm>
            <a:off x="9906814" y="1141913"/>
            <a:ext cx="2107522" cy="34163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altLang="en-US" sz="1800"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impact factor: 30</a:t>
            </a:r>
          </a:p>
        </p:txBody>
      </p:sp>
    </p:spTree>
    <p:extLst>
      <p:ext uri="{BB962C8B-B14F-4D97-AF65-F5344CB8AC3E}">
        <p14:creationId xmlns:p14="http://schemas.microsoft.com/office/powerpoint/2010/main" val="7672762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3"/>
          <p:cNvSpPr>
            <a:spLocks noGrp="1" noChangeArrowheads="1"/>
          </p:cNvSpPr>
          <p:nvPr>
            <p:ph type="body" sz="half" idx="1"/>
          </p:nvPr>
        </p:nvSpPr>
        <p:spPr>
          <a:xfrm>
            <a:off x="1730476" y="2189179"/>
            <a:ext cx="6917577" cy="1118789"/>
          </a:xfrm>
          <a:noFill/>
        </p:spPr>
        <p:txBody>
          <a:bodyPr>
            <a:normAutofit/>
          </a:bodyPr>
          <a:lstStyle/>
          <a:p>
            <a:pPr marL="0" indent="0">
              <a:buNone/>
            </a:pPr>
            <a:r>
              <a:rPr lang="en-US" altLang="x-none" sz="2000" b="1" dirty="0">
                <a:latin typeface="Arial" panose="020B0604020202020204" pitchFamily="34" charset="0"/>
                <a:ea typeface="ＭＳ Ｐゴシック" charset="-128"/>
                <a:cs typeface="Arial" panose="020B0604020202020204" pitchFamily="34" charset="0"/>
              </a:rPr>
              <a:t>Alternative catalytic synthesis of ibuprofen:</a:t>
            </a:r>
          </a:p>
          <a:p>
            <a:pPr marL="0" indent="0">
              <a:buNone/>
            </a:pPr>
            <a:r>
              <a:rPr lang="en-US" altLang="x-none" sz="1600" b="1" dirty="0">
                <a:latin typeface="Arial" panose="020B0604020202020204" pitchFamily="34" charset="0"/>
                <a:ea typeface="ＭＳ Ｐゴシック" charset="-128"/>
                <a:cs typeface="Arial" panose="020B0604020202020204" pitchFamily="34" charset="0"/>
                <a:sym typeface="Symbol" panose="05050102010706020507" pitchFamily="18" charset="2"/>
              </a:rPr>
              <a:t> </a:t>
            </a:r>
            <a:r>
              <a:rPr lang="en-US" altLang="x-none" sz="1600" dirty="0">
                <a:latin typeface="Arial" panose="020B0604020202020204" pitchFamily="34" charset="0"/>
                <a:ea typeface="ＭＳ Ｐゴシック" charset="-128"/>
                <a:cs typeface="Arial" panose="020B0604020202020204" pitchFamily="34" charset="0"/>
              </a:rPr>
              <a:t>3 catalytic steps</a:t>
            </a:r>
          </a:p>
          <a:p>
            <a:pPr marL="0" indent="0">
              <a:buNone/>
            </a:pPr>
            <a:r>
              <a:rPr lang="en-US" altLang="x-none" sz="1600" b="1" dirty="0">
                <a:latin typeface="Arial" panose="020B0604020202020204" pitchFamily="34" charset="0"/>
                <a:ea typeface="ＭＳ Ｐゴシック" charset="-128"/>
                <a:cs typeface="Arial" panose="020B0604020202020204" pitchFamily="34" charset="0"/>
                <a:sym typeface="Symbol" panose="05050102010706020507" pitchFamily="18" charset="2"/>
              </a:rPr>
              <a:t> </a:t>
            </a:r>
            <a:r>
              <a:rPr lang="en-US" altLang="x-none" sz="1600" dirty="0">
                <a:latin typeface="Arial" panose="020B0604020202020204" pitchFamily="34" charset="0"/>
                <a:ea typeface="ＭＳ Ｐゴシック" charset="-128"/>
                <a:cs typeface="Arial" panose="020B0604020202020204" pitchFamily="34" charset="0"/>
              </a:rPr>
              <a:t>80% atom utilization</a:t>
            </a:r>
          </a:p>
        </p:txBody>
      </p:sp>
      <p:graphicFrame>
        <p:nvGraphicFramePr>
          <p:cNvPr id="137219" name="Object 2">
            <a:hlinkClick r:id="" action="ppaction://ole?verb=0"/>
          </p:cNvPr>
          <p:cNvGraphicFramePr>
            <a:graphicFrameLocks noGrp="1"/>
          </p:cNvGraphicFramePr>
          <p:nvPr>
            <p:ph sz="half" idx="2"/>
            <p:extLst/>
          </p:nvPr>
        </p:nvGraphicFramePr>
        <p:xfrm>
          <a:off x="2683958" y="3350459"/>
          <a:ext cx="6759926" cy="2757283"/>
        </p:xfrm>
        <a:graphic>
          <a:graphicData uri="http://schemas.openxmlformats.org/presentationml/2006/ole">
            <mc:AlternateContent xmlns:mc="http://schemas.openxmlformats.org/markup-compatibility/2006">
              <mc:Choice xmlns:v="urn:schemas-microsoft-com:vml" Requires="v">
                <p:oleObj spid="_x0000_s7239" name="ISIS/Draw Sketch" r:id="rId4" imgW="5778500" imgH="2298700" progId="ISISServer">
                  <p:embed/>
                </p:oleObj>
              </mc:Choice>
              <mc:Fallback>
                <p:oleObj name="ISIS/Draw Sketch" r:id="rId4" imgW="5778500" imgH="2298700" progId="ISISServer">
                  <p:embed/>
                  <p:pic>
                    <p:nvPicPr>
                      <p:cNvPr id="137219" name="Object 2">
                        <a:hlinkClick r:id="" action="ppaction://ole?verb=0"/>
                      </p:cNvPr>
                      <p:cNvPicPr>
                        <a:picLocks noChangeArrowheads="1"/>
                      </p:cNvPicPr>
                      <p:nvPr/>
                    </p:nvPicPr>
                    <p:blipFill>
                      <a:blip r:embed="rId5">
                        <a:lum bright="-100000" contrast="-40000"/>
                        <a:extLst>
                          <a:ext uri="{28A0092B-C50C-407E-A947-70E740481C1C}">
                            <a14:useLocalDpi xmlns:a14="http://schemas.microsoft.com/office/drawing/2010/main" val="0"/>
                          </a:ext>
                        </a:extLst>
                      </a:blip>
                      <a:srcRect/>
                      <a:stretch>
                        <a:fillRect/>
                      </a:stretch>
                    </p:blipFill>
                    <p:spPr bwMode="auto">
                      <a:xfrm>
                        <a:off x="2683958" y="3350459"/>
                        <a:ext cx="6759926" cy="2757283"/>
                      </a:xfrm>
                      <a:prstGeom prst="rect">
                        <a:avLst/>
                      </a:prstGeom>
                      <a:noFill/>
                      <a:ln>
                        <a:noFill/>
                      </a:ln>
                      <a:effectLst/>
                      <a:extLst>
                        <a:ext uri="{FAA26D3D-D897-4be2-8F04-BA451C77F1D7}">
                          <ma14:placeholderFlag xmlns:ma14="http://schemas.microsoft.com/office/mac/drawingml/2011/main" xmlns="" val="1"/>
                        </a:ext>
                      </a:extLst>
                    </p:spPr>
                  </p:pic>
                </p:oleObj>
              </mc:Fallback>
            </mc:AlternateContent>
          </a:graphicData>
        </a:graphic>
      </p:graphicFrame>
      <p:sp>
        <p:nvSpPr>
          <p:cNvPr id="2" name="Rectangle 1"/>
          <p:cNvSpPr/>
          <p:nvPr/>
        </p:nvSpPr>
        <p:spPr>
          <a:xfrm>
            <a:off x="9406069" y="6025494"/>
            <a:ext cx="1039067" cy="369332"/>
          </a:xfrm>
          <a:prstGeom prst="rect">
            <a:avLst/>
          </a:prstGeom>
        </p:spPr>
        <p:txBody>
          <a:bodyPr wrap="none">
            <a:spAutoFit/>
          </a:bodyPr>
          <a:lstStyle/>
          <a:p>
            <a:pPr lvl="1">
              <a:buFont typeface="Wingdings" charset="2"/>
              <a:buNone/>
            </a:pPr>
            <a:r>
              <a:rPr lang="en-US" altLang="x-none" dirty="0">
                <a:latin typeface="Calibri Regular" charset="0"/>
                <a:ea typeface="ＭＳ Ｐゴシック" charset="-128"/>
              </a:rPr>
              <a:t>BHC</a:t>
            </a:r>
          </a:p>
        </p:txBody>
      </p:sp>
      <p:sp>
        <p:nvSpPr>
          <p:cNvPr id="6" name="Retângulo 5">
            <a:extLst>
              <a:ext uri="{FF2B5EF4-FFF2-40B4-BE49-F238E27FC236}">
                <a16:creationId xmlns:a16="http://schemas.microsoft.com/office/drawing/2014/main" id="{7CB19774-76E2-4728-82DE-52624121C232}"/>
              </a:ext>
            </a:extLst>
          </p:cNvPr>
          <p:cNvSpPr/>
          <p:nvPr/>
        </p:nvSpPr>
        <p:spPr>
          <a:xfrm>
            <a:off x="1720521" y="2091987"/>
            <a:ext cx="8686800" cy="4313219"/>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2CC10AE-F884-4309-8FCA-4D2A3942D3C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12902" y="56955"/>
            <a:ext cx="2112246" cy="1382561"/>
          </a:xfrm>
          <a:prstGeom prst="rect">
            <a:avLst/>
          </a:prstGeom>
        </p:spPr>
      </p:pic>
      <p:sp>
        <p:nvSpPr>
          <p:cNvPr id="10" name="TextBox 9">
            <a:extLst>
              <a:ext uri="{FF2B5EF4-FFF2-40B4-BE49-F238E27FC236}">
                <a16:creationId xmlns:a16="http://schemas.microsoft.com/office/drawing/2014/main" id="{4AFF4F73-C524-49D0-9687-A65AF5ED1067}"/>
              </a:ext>
            </a:extLst>
          </p:cNvPr>
          <p:cNvSpPr txBox="1"/>
          <p:nvPr/>
        </p:nvSpPr>
        <p:spPr>
          <a:xfrm>
            <a:off x="2425148" y="394292"/>
            <a:ext cx="6764993" cy="707886"/>
          </a:xfrm>
          <a:prstGeom prst="rect">
            <a:avLst/>
          </a:prstGeom>
          <a:noFill/>
        </p:spPr>
        <p:txBody>
          <a:bodyPr wrap="none" rtlCol="0">
            <a:spAutoFit/>
          </a:bodyPr>
          <a:lstStyle/>
          <a:p>
            <a:r>
              <a:rPr lang="en-US" altLang="en-US" sz="4000" b="1" dirty="0">
                <a:solidFill>
                  <a:srgbClr val="00728A"/>
                </a:solidFill>
                <a:latin typeface="Arial" panose="020B0604020202020204" pitchFamily="34" charset="0"/>
                <a:ea typeface="ＭＳ Ｐゴシック" charset="-128"/>
                <a:cs typeface="Arial" panose="020B0604020202020204" pitchFamily="34" charset="0"/>
              </a:rPr>
              <a:t>Atom Economy : Ibuprofen</a:t>
            </a:r>
          </a:p>
        </p:txBody>
      </p:sp>
      <p:cxnSp>
        <p:nvCxnSpPr>
          <p:cNvPr id="11" name="Straight Connector 10">
            <a:extLst>
              <a:ext uri="{FF2B5EF4-FFF2-40B4-BE49-F238E27FC236}">
                <a16:creationId xmlns:a16="http://schemas.microsoft.com/office/drawing/2014/main" id="{FF35025F-8AE8-4918-BE95-8CD1991050C9}"/>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901192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68494"/>
            <a:ext cx="9105378" cy="707886"/>
          </a:xfrm>
          <a:prstGeom prst="rect">
            <a:avLst/>
          </a:prstGeom>
          <a:noFill/>
        </p:spPr>
        <p:txBody>
          <a:bodyPr wrap="none" rtlCol="0">
            <a:spAutoFit/>
          </a:bodyPr>
          <a:lstStyle/>
          <a:p>
            <a:r>
              <a:rPr lang="en-US" altLang="en-US" sz="4000" b="1" dirty="0">
                <a:solidFill>
                  <a:srgbClr val="00728A"/>
                </a:solidFill>
                <a:latin typeface="Arial" panose="020B0604020202020204" pitchFamily="34" charset="0"/>
                <a:ea typeface="ＭＳ Ｐゴシック" charset="-128"/>
                <a:cs typeface="Arial" panose="020B0604020202020204" pitchFamily="34" charset="0"/>
              </a:rPr>
              <a:t>Less Hazardous Chemical Synthesis</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8848" y="17587"/>
            <a:ext cx="2146300" cy="1409700"/>
          </a:xfrm>
          <a:prstGeom prst="rect">
            <a:avLst/>
          </a:prstGeom>
        </p:spPr>
      </p:pic>
      <p:sp>
        <p:nvSpPr>
          <p:cNvPr id="6" name="Rectangle 5"/>
          <p:cNvSpPr/>
          <p:nvPr/>
        </p:nvSpPr>
        <p:spPr>
          <a:xfrm>
            <a:off x="-166255" y="1605747"/>
            <a:ext cx="11870409" cy="830997"/>
          </a:xfrm>
          <a:prstGeom prst="rect">
            <a:avLst/>
          </a:prstGeom>
        </p:spPr>
        <p:txBody>
          <a:bodyPr wrap="square">
            <a:spAutoFit/>
          </a:bodyPr>
          <a:lstStyle/>
          <a:p>
            <a:pPr algn="ctr"/>
            <a:r>
              <a:rPr lang="en-US" altLang="en-US" sz="2400" b="1" dirty="0">
                <a:latin typeface="Arial" panose="020B0604020202020204" pitchFamily="34" charset="0"/>
                <a:ea typeface="ＭＳ Ｐゴシック" charset="-128"/>
                <a:cs typeface="Arial" panose="020B0604020202020204" pitchFamily="34" charset="0"/>
              </a:rPr>
              <a:t>Synthetic methodologies should be designed to use and generate substances that possess </a:t>
            </a:r>
            <a:r>
              <a:rPr lang="en-US" altLang="en-US" sz="2400" b="1" dirty="0">
                <a:solidFill>
                  <a:srgbClr val="00B0F0"/>
                </a:solidFill>
                <a:latin typeface="Arial" panose="020B0604020202020204" pitchFamily="34" charset="0"/>
                <a:ea typeface="ＭＳ Ｐゴシック" charset="-128"/>
                <a:cs typeface="Arial" panose="020B0604020202020204" pitchFamily="34" charset="0"/>
              </a:rPr>
              <a:t>little or no toxicity</a:t>
            </a:r>
            <a:r>
              <a:rPr lang="en-US" altLang="en-US" sz="2400" b="1" dirty="0">
                <a:latin typeface="Arial" panose="020B0604020202020204" pitchFamily="34" charset="0"/>
                <a:ea typeface="ＭＳ Ｐゴシック" charset="-128"/>
                <a:cs typeface="Arial" panose="020B0604020202020204" pitchFamily="34" charset="0"/>
              </a:rPr>
              <a:t> to </a:t>
            </a:r>
            <a:r>
              <a:rPr lang="en-US" altLang="en-US" sz="2400" b="1" dirty="0">
                <a:solidFill>
                  <a:srgbClr val="FFC000"/>
                </a:solidFill>
                <a:latin typeface="Arial" panose="020B0604020202020204" pitchFamily="34" charset="0"/>
                <a:ea typeface="ＭＳ Ｐゴシック" charset="-128"/>
                <a:cs typeface="Arial" panose="020B0604020202020204" pitchFamily="34" charset="0"/>
              </a:rPr>
              <a:t>human health</a:t>
            </a:r>
            <a:r>
              <a:rPr lang="en-US" altLang="en-US" sz="2400" b="1" dirty="0">
                <a:latin typeface="Arial" panose="020B0604020202020204" pitchFamily="34" charset="0"/>
                <a:ea typeface="ＭＳ Ｐゴシック" charset="-128"/>
                <a:cs typeface="Arial" panose="020B0604020202020204" pitchFamily="34" charset="0"/>
              </a:rPr>
              <a:t> and the </a:t>
            </a:r>
            <a:r>
              <a:rPr lang="en-US" altLang="en-US" sz="2400" b="1" dirty="0">
                <a:solidFill>
                  <a:srgbClr val="00B050"/>
                </a:solidFill>
                <a:latin typeface="Arial" panose="020B0604020202020204" pitchFamily="34" charset="0"/>
                <a:ea typeface="ＭＳ Ｐゴシック" charset="-128"/>
                <a:cs typeface="Arial" panose="020B0604020202020204" pitchFamily="34" charset="0"/>
              </a:rPr>
              <a:t>environment</a:t>
            </a:r>
            <a:r>
              <a:rPr lang="en-US" altLang="en-US" sz="2400" b="1" dirty="0">
                <a:latin typeface="Arial" panose="020B0604020202020204" pitchFamily="34" charset="0"/>
                <a:ea typeface="ＭＳ Ｐゴシック" charset="-128"/>
                <a:cs typeface="Arial" panose="020B0604020202020204" pitchFamily="34" charset="0"/>
              </a:rPr>
              <a:t>.</a:t>
            </a:r>
            <a:endParaRPr lang="en-US" sz="2400" b="1" dirty="0">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BC910898-65FD-412D-991A-8EC63F98857D}"/>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9A06919-5151-4332-BC84-49BC37221AC7}"/>
              </a:ext>
            </a:extLst>
          </p:cNvPr>
          <p:cNvPicPr>
            <a:picLocks noChangeAspect="1"/>
          </p:cNvPicPr>
          <p:nvPr/>
        </p:nvPicPr>
        <p:blipFill>
          <a:blip r:embed="rId3"/>
          <a:stretch>
            <a:fillRect/>
          </a:stretch>
        </p:blipFill>
        <p:spPr>
          <a:xfrm>
            <a:off x="3410100" y="2460920"/>
            <a:ext cx="5543195" cy="3908386"/>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sp>
        <p:nvSpPr>
          <p:cNvPr id="7" name="Rectangle 6">
            <a:extLst>
              <a:ext uri="{FF2B5EF4-FFF2-40B4-BE49-F238E27FC236}">
                <a16:creationId xmlns:a16="http://schemas.microsoft.com/office/drawing/2014/main" id="{684F5B09-FFE1-4FF7-B27A-8C5C5A38F61E}"/>
              </a:ext>
            </a:extLst>
          </p:cNvPr>
          <p:cNvSpPr/>
          <p:nvPr/>
        </p:nvSpPr>
        <p:spPr>
          <a:xfrm>
            <a:off x="224200" y="6485755"/>
            <a:ext cx="6652783" cy="276999"/>
          </a:xfrm>
          <a:prstGeom prst="rect">
            <a:avLst/>
          </a:prstGeom>
        </p:spPr>
        <p:txBody>
          <a:bodyPr wrap="none">
            <a:spAutoFit/>
          </a:bodyPr>
          <a:lstStyle/>
          <a:p>
            <a:r>
              <a:rPr lang="en-US" sz="1200" dirty="0">
                <a:solidFill>
                  <a:schemeClr val="bg1">
                    <a:lumMod val="65000"/>
                  </a:schemeClr>
                </a:solidFill>
                <a:latin typeface="Arial" panose="020B0604020202020204" pitchFamily="34" charset="0"/>
                <a:cs typeface="Arial" panose="020B0604020202020204" pitchFamily="34" charset="0"/>
              </a:rPr>
              <a:t>Image: Wikimedia Commons, Center for Biofilm Research Laboratory Montana State University</a:t>
            </a:r>
          </a:p>
        </p:txBody>
      </p:sp>
    </p:spTree>
    <p:extLst>
      <p:ext uri="{BB962C8B-B14F-4D97-AF65-F5344CB8AC3E}">
        <p14:creationId xmlns:p14="http://schemas.microsoft.com/office/powerpoint/2010/main" val="28331974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7F5D4D-A914-2349-8DD9-C07EBA9D424E}"/>
              </a:ext>
            </a:extLst>
          </p:cNvPr>
          <p:cNvPicPr>
            <a:picLocks noChangeAspect="1"/>
          </p:cNvPicPr>
          <p:nvPr/>
        </p:nvPicPr>
        <p:blipFill>
          <a:blip r:embed="rId2"/>
          <a:stretch>
            <a:fillRect/>
          </a:stretch>
        </p:blipFill>
        <p:spPr>
          <a:xfrm>
            <a:off x="2743758" y="4135830"/>
            <a:ext cx="5709838" cy="2529969"/>
          </a:xfrm>
          <a:prstGeom prst="rect">
            <a:avLst/>
          </a:prstGeom>
        </p:spPr>
      </p:pic>
      <p:sp>
        <p:nvSpPr>
          <p:cNvPr id="8" name="TextBox 7"/>
          <p:cNvSpPr txBox="1"/>
          <p:nvPr/>
        </p:nvSpPr>
        <p:spPr>
          <a:xfrm>
            <a:off x="502920" y="1605311"/>
            <a:ext cx="4481676" cy="400110"/>
          </a:xfrm>
          <a:prstGeom prst="rect">
            <a:avLst/>
          </a:prstGeom>
          <a:noFill/>
        </p:spPr>
        <p:txBody>
          <a:bodyPr wrap="none" rtlCol="0">
            <a:spAutoFit/>
          </a:bodyPr>
          <a:lstStyle/>
          <a:p>
            <a:pPr marL="91440"/>
            <a:r>
              <a:rPr lang="en-US" sz="2000" b="1" dirty="0">
                <a:latin typeface="Arial" panose="020B0604020202020204" pitchFamily="34" charset="0"/>
                <a:cs typeface="Arial" panose="020B0604020202020204" pitchFamily="34" charset="0"/>
              </a:rPr>
              <a:t>Case study: </a:t>
            </a:r>
            <a:r>
              <a:rPr lang="en-US" sz="2000" dirty="0">
                <a:latin typeface="Arial" panose="020B0604020202020204" pitchFamily="34" charset="0"/>
                <a:cs typeface="Arial" panose="020B0604020202020204" pitchFamily="34" charset="0"/>
              </a:rPr>
              <a:t>Synthesis of adipic acid</a:t>
            </a:r>
          </a:p>
        </p:txBody>
      </p:sp>
      <p:sp>
        <p:nvSpPr>
          <p:cNvPr id="9" name="TextBox 8"/>
          <p:cNvSpPr txBox="1"/>
          <p:nvPr/>
        </p:nvSpPr>
        <p:spPr>
          <a:xfrm>
            <a:off x="622663" y="1995616"/>
            <a:ext cx="10946673" cy="12003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sym typeface="Symbol" panose="05050102010706020507" pitchFamily="18" charset="2"/>
              </a:rPr>
              <a:t> </a:t>
            </a:r>
            <a:r>
              <a:rPr lang="en-US" dirty="0">
                <a:latin typeface="Arial" panose="020B0604020202020204" pitchFamily="34" charset="0"/>
                <a:cs typeface="Arial" panose="020B0604020202020204" pitchFamily="34" charset="0"/>
              </a:rPr>
              <a:t>one of the most produced commodity chemicals worldwide</a:t>
            </a:r>
          </a:p>
          <a:p>
            <a:r>
              <a:rPr lang="en-US" dirty="0">
                <a:latin typeface="Arial" panose="020B0604020202020204" pitchFamily="34" charset="0"/>
                <a:cs typeface="Arial" panose="020B0604020202020204" pitchFamily="34" charset="0"/>
                <a:sym typeface="Symbol" panose="05050102010706020507" pitchFamily="18" charset="2"/>
              </a:rPr>
              <a:t> </a:t>
            </a:r>
            <a:r>
              <a:rPr lang="en-US" dirty="0">
                <a:latin typeface="Arial" panose="020B0604020202020204" pitchFamily="34" charset="0"/>
                <a:cs typeface="Arial" panose="020B0604020202020204" pitchFamily="34" charset="0"/>
              </a:rPr>
              <a:t>projected global market size &gt;US$ 7 billion by 2019</a:t>
            </a:r>
          </a:p>
          <a:p>
            <a:r>
              <a:rPr lang="en-US" dirty="0">
                <a:latin typeface="Arial" panose="020B0604020202020204" pitchFamily="34" charset="0"/>
                <a:cs typeface="Arial" panose="020B0604020202020204" pitchFamily="34" charset="0"/>
                <a:sym typeface="Symbol" panose="05050102010706020507" pitchFamily="18" charset="2"/>
              </a:rPr>
              <a:t> v</a:t>
            </a:r>
            <a:r>
              <a:rPr lang="en-US" dirty="0">
                <a:latin typeface="Arial" panose="020B0604020202020204" pitchFamily="34" charset="0"/>
                <a:cs typeface="Arial" panose="020B0604020202020204" pitchFamily="34" charset="0"/>
              </a:rPr>
              <a:t>ersatile building block in chemical, pharmaceutical and food industries</a:t>
            </a:r>
          </a:p>
          <a:p>
            <a:r>
              <a:rPr lang="en-US" dirty="0">
                <a:latin typeface="Arial" panose="020B0604020202020204" pitchFamily="34" charset="0"/>
                <a:cs typeface="Arial" panose="020B0604020202020204" pitchFamily="34" charset="0"/>
                <a:sym typeface="Symbol" panose="05050102010706020507" pitchFamily="18" charset="2"/>
              </a:rPr>
              <a:t></a:t>
            </a:r>
            <a:r>
              <a:rPr lang="en-US" dirty="0">
                <a:latin typeface="Arial" panose="020B0604020202020204" pitchFamily="34" charset="0"/>
                <a:cs typeface="Arial" panose="020B0604020202020204" pitchFamily="34" charset="0"/>
              </a:rPr>
              <a:t> precursor for the synthesis of the polyamide Nylon-6,6.</a:t>
            </a:r>
          </a:p>
        </p:txBody>
      </p:sp>
      <p:sp>
        <p:nvSpPr>
          <p:cNvPr id="10" name="TextBox 9"/>
          <p:cNvSpPr txBox="1"/>
          <p:nvPr/>
        </p:nvSpPr>
        <p:spPr>
          <a:xfrm>
            <a:off x="578654" y="3213731"/>
            <a:ext cx="11776088" cy="1256754"/>
          </a:xfrm>
          <a:prstGeom prst="rect">
            <a:avLst/>
          </a:prstGeom>
          <a:noFill/>
          <a:ln>
            <a:noFill/>
          </a:ln>
        </p:spPr>
        <p:txBody>
          <a:bodyPr wrap="square" rtlCol="0">
            <a:spAutoFit/>
          </a:bodyPr>
          <a:lstStyle/>
          <a:p>
            <a:pPr marL="274320" indent="-274320">
              <a:spcBef>
                <a:spcPts val="100"/>
              </a:spcBef>
            </a:pPr>
            <a:r>
              <a:rPr lang="en-US" sz="2000" b="1" dirty="0">
                <a:solidFill>
                  <a:srgbClr val="C00000"/>
                </a:solidFill>
                <a:latin typeface="Arial" panose="020B0604020202020204" pitchFamily="34" charset="0"/>
                <a:cs typeface="Arial" panose="020B0604020202020204" pitchFamily="34" charset="0"/>
              </a:rPr>
              <a:t>Conventional synthesis</a:t>
            </a:r>
            <a:r>
              <a:rPr lang="en-US" sz="2000" dirty="0">
                <a:solidFill>
                  <a:srgbClr val="C00000"/>
                </a:solidFill>
                <a:latin typeface="Arial" panose="020B0604020202020204" pitchFamily="34" charset="0"/>
                <a:cs typeface="Arial" panose="020B0604020202020204" pitchFamily="34" charset="0"/>
              </a:rPr>
              <a:t>:</a:t>
            </a:r>
          </a:p>
          <a:p>
            <a:pPr marL="117475">
              <a:spcBef>
                <a:spcPts val="100"/>
              </a:spcBef>
            </a:pPr>
            <a:r>
              <a:rPr lang="en-US" dirty="0">
                <a:solidFill>
                  <a:srgbClr val="C00000"/>
                </a:solidFill>
                <a:sym typeface="Symbol" panose="05050102010706020507" pitchFamily="18" charset="2"/>
              </a:rPr>
              <a:t> </a:t>
            </a:r>
            <a:r>
              <a:rPr lang="en-US" dirty="0">
                <a:solidFill>
                  <a:srgbClr val="C00000"/>
                </a:solidFill>
                <a:latin typeface="Arial" panose="020B0604020202020204" pitchFamily="34" charset="0"/>
                <a:cs typeface="Arial" panose="020B0604020202020204" pitchFamily="34" charset="0"/>
              </a:rPr>
              <a:t>benzene, a known carcinogen, is a starting material</a:t>
            </a:r>
          </a:p>
          <a:p>
            <a:pPr marL="117475">
              <a:spcBef>
                <a:spcPts val="100"/>
              </a:spcBef>
            </a:pPr>
            <a:r>
              <a:rPr lang="en-US" dirty="0">
                <a:solidFill>
                  <a:srgbClr val="C00000"/>
                </a:solidFill>
                <a:sym typeface="Symbol" panose="05050102010706020507" pitchFamily="18" charset="2"/>
              </a:rPr>
              <a:t> </a:t>
            </a:r>
            <a:r>
              <a:rPr lang="en-US" dirty="0">
                <a:solidFill>
                  <a:srgbClr val="C00000"/>
                </a:solidFill>
                <a:latin typeface="Arial" panose="020B0604020202020204" pitchFamily="34" charset="0"/>
                <a:cs typeface="Arial" panose="020B0604020202020204" pitchFamily="34" charset="0"/>
              </a:rPr>
              <a:t>oxidation with excess of HNO</a:t>
            </a:r>
            <a:r>
              <a:rPr lang="en-US" baseline="-25000" dirty="0">
                <a:solidFill>
                  <a:srgbClr val="C00000"/>
                </a:solidFill>
                <a:latin typeface="Arial" panose="020B0604020202020204" pitchFamily="34" charset="0"/>
                <a:cs typeface="Arial" panose="020B0604020202020204" pitchFamily="34" charset="0"/>
              </a:rPr>
              <a:t>3</a:t>
            </a:r>
            <a:r>
              <a:rPr lang="en-US" dirty="0">
                <a:solidFill>
                  <a:srgbClr val="C00000"/>
                </a:solidFill>
                <a:latin typeface="Arial" panose="020B0604020202020204" pitchFamily="34" charset="0"/>
                <a:cs typeface="Arial" panose="020B0604020202020204" pitchFamily="34" charset="0"/>
              </a:rPr>
              <a:t>, production of nitrous oxide (N</a:t>
            </a:r>
            <a:r>
              <a:rPr lang="en-US" baseline="-25000" dirty="0">
                <a:solidFill>
                  <a:srgbClr val="C00000"/>
                </a:solidFill>
                <a:effectLst/>
                <a:latin typeface="Arial" panose="020B0604020202020204" pitchFamily="34" charset="0"/>
                <a:cs typeface="Arial" panose="020B0604020202020204" pitchFamily="34" charset="0"/>
              </a:rPr>
              <a:t>2</a:t>
            </a:r>
            <a:r>
              <a:rPr lang="en-US" dirty="0">
                <a:solidFill>
                  <a:srgbClr val="C00000"/>
                </a:solidFill>
                <a:latin typeface="Arial" panose="020B0604020202020204" pitchFamily="34" charset="0"/>
                <a:cs typeface="Arial" panose="020B0604020202020204" pitchFamily="34" charset="0"/>
              </a:rPr>
              <a:t>O) a GHG (5–8% of worldwide anthropogenic N</a:t>
            </a:r>
            <a:r>
              <a:rPr lang="en-US" baseline="-25000" dirty="0">
                <a:solidFill>
                  <a:srgbClr val="C00000"/>
                </a:solidFill>
                <a:effectLst/>
                <a:latin typeface="Arial" panose="020B0604020202020204" pitchFamily="34" charset="0"/>
                <a:cs typeface="Arial" panose="020B0604020202020204" pitchFamily="34" charset="0"/>
              </a:rPr>
              <a:t>2</a:t>
            </a:r>
            <a:r>
              <a:rPr lang="en-US" dirty="0">
                <a:solidFill>
                  <a:srgbClr val="C00000"/>
                </a:solidFill>
                <a:latin typeface="Arial" panose="020B0604020202020204" pitchFamily="34" charset="0"/>
                <a:cs typeface="Arial" panose="020B0604020202020204" pitchFamily="34" charset="0"/>
              </a:rPr>
              <a:t>O emissions).</a:t>
            </a:r>
          </a:p>
        </p:txBody>
      </p:sp>
      <p:sp>
        <p:nvSpPr>
          <p:cNvPr id="11" name="TextBox 10">
            <a:extLst>
              <a:ext uri="{FF2B5EF4-FFF2-40B4-BE49-F238E27FC236}">
                <a16:creationId xmlns:a16="http://schemas.microsoft.com/office/drawing/2014/main" id="{F8612C62-7B4C-4476-8A8F-CF1645E2C99E}"/>
              </a:ext>
            </a:extLst>
          </p:cNvPr>
          <p:cNvSpPr txBox="1"/>
          <p:nvPr/>
        </p:nvSpPr>
        <p:spPr>
          <a:xfrm>
            <a:off x="2425148" y="368494"/>
            <a:ext cx="9105378" cy="707886"/>
          </a:xfrm>
          <a:prstGeom prst="rect">
            <a:avLst/>
          </a:prstGeom>
          <a:noFill/>
        </p:spPr>
        <p:txBody>
          <a:bodyPr wrap="none" rtlCol="0">
            <a:spAutoFit/>
          </a:bodyPr>
          <a:lstStyle/>
          <a:p>
            <a:r>
              <a:rPr lang="en-US" altLang="en-US" sz="4000" b="1" dirty="0">
                <a:solidFill>
                  <a:srgbClr val="00728A"/>
                </a:solidFill>
                <a:latin typeface="Arial" panose="020B0604020202020204" pitchFamily="34" charset="0"/>
                <a:ea typeface="ＭＳ Ｐゴシック" charset="-128"/>
                <a:cs typeface="Arial" panose="020B0604020202020204" pitchFamily="34" charset="0"/>
              </a:rPr>
              <a:t>Less Hazardous Chemical Synthesis</a:t>
            </a:r>
          </a:p>
        </p:txBody>
      </p:sp>
      <p:pic>
        <p:nvPicPr>
          <p:cNvPr id="12" name="Picture 11">
            <a:extLst>
              <a:ext uri="{FF2B5EF4-FFF2-40B4-BE49-F238E27FC236}">
                <a16:creationId xmlns:a16="http://schemas.microsoft.com/office/drawing/2014/main" id="{2A258C2D-8FFB-4DAC-B27E-C02B321DD11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8848" y="17587"/>
            <a:ext cx="2146300" cy="1409700"/>
          </a:xfrm>
          <a:prstGeom prst="rect">
            <a:avLst/>
          </a:prstGeom>
        </p:spPr>
      </p:pic>
      <p:cxnSp>
        <p:nvCxnSpPr>
          <p:cNvPr id="13" name="Straight Connector 12">
            <a:extLst>
              <a:ext uri="{FF2B5EF4-FFF2-40B4-BE49-F238E27FC236}">
                <a16:creationId xmlns:a16="http://schemas.microsoft.com/office/drawing/2014/main" id="{7A0EF7D0-2052-4151-87ED-C2A383D548E1}"/>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Caution">
            <a:extLst>
              <a:ext uri="{FF2B5EF4-FFF2-40B4-BE49-F238E27FC236}">
                <a16:creationId xmlns:a16="http://schemas.microsoft.com/office/drawing/2014/main" id="{B6782351-929C-4F61-9C1B-23DE2A169ABC}"/>
              </a:ext>
            </a:extLst>
          </p:cNvPr>
          <p:cNvSpPr>
            <a:spLocks noChangeAspect="1"/>
          </p:cNvSpPr>
          <p:nvPr/>
        </p:nvSpPr>
        <p:spPr>
          <a:xfrm>
            <a:off x="6466698" y="5855570"/>
            <a:ext cx="629793" cy="542925"/>
          </a:xfrm>
          <a:custGeom>
            <a:avLst/>
            <a:gdLst>
              <a:gd name="connsiteX0" fmla="*/ 957551 w 1915105"/>
              <a:gd name="connsiteY0" fmla="*/ 1312007 h 1650953"/>
              <a:gd name="connsiteX1" fmla="*/ 1058240 w 1915105"/>
              <a:gd name="connsiteY1" fmla="*/ 1412696 h 1650953"/>
              <a:gd name="connsiteX2" fmla="*/ 957551 w 1915105"/>
              <a:gd name="connsiteY2" fmla="*/ 1513385 h 1650953"/>
              <a:gd name="connsiteX3" fmla="*/ 856862 w 1915105"/>
              <a:gd name="connsiteY3" fmla="*/ 1412696 h 1650953"/>
              <a:gd name="connsiteX4" fmla="*/ 957551 w 1915105"/>
              <a:gd name="connsiteY4" fmla="*/ 1312007 h 1650953"/>
              <a:gd name="connsiteX5" fmla="*/ 957553 w 1915105"/>
              <a:gd name="connsiteY5" fmla="*/ 439775 h 1650953"/>
              <a:gd name="connsiteX6" fmla="*/ 1026486 w 1915105"/>
              <a:gd name="connsiteY6" fmla="*/ 508708 h 1650953"/>
              <a:gd name="connsiteX7" fmla="*/ 1026485 w 1915105"/>
              <a:gd name="connsiteY7" fmla="*/ 1135578 h 1650953"/>
              <a:gd name="connsiteX8" fmla="*/ 957552 w 1915105"/>
              <a:gd name="connsiteY8" fmla="*/ 1204511 h 1650953"/>
              <a:gd name="connsiteX9" fmla="*/ 957553 w 1915105"/>
              <a:gd name="connsiteY9" fmla="*/ 1204510 h 1650953"/>
              <a:gd name="connsiteX10" fmla="*/ 888620 w 1915105"/>
              <a:gd name="connsiteY10" fmla="*/ 1135577 h 1650953"/>
              <a:gd name="connsiteX11" fmla="*/ 888620 w 1915105"/>
              <a:gd name="connsiteY11" fmla="*/ 508708 h 1650953"/>
              <a:gd name="connsiteX12" fmla="*/ 957553 w 1915105"/>
              <a:gd name="connsiteY12" fmla="*/ 439775 h 1650953"/>
              <a:gd name="connsiteX13" fmla="*/ 957553 w 1915105"/>
              <a:gd name="connsiteY13" fmla="*/ 100443 h 1650953"/>
              <a:gd name="connsiteX14" fmla="*/ 87050 w 1915105"/>
              <a:gd name="connsiteY14" fmla="*/ 1601309 h 1650953"/>
              <a:gd name="connsiteX15" fmla="*/ 1828055 w 1915105"/>
              <a:gd name="connsiteY15" fmla="*/ 1601309 h 1650953"/>
              <a:gd name="connsiteX16" fmla="*/ 957553 w 1915105"/>
              <a:gd name="connsiteY16" fmla="*/ 0 h 1650953"/>
              <a:gd name="connsiteX17" fmla="*/ 1915105 w 1915105"/>
              <a:gd name="connsiteY17" fmla="*/ 1650953 h 1650953"/>
              <a:gd name="connsiteX18" fmla="*/ 0 w 1915105"/>
              <a:gd name="connsiteY18" fmla="*/ 1650953 h 165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5105" h="1650953">
                <a:moveTo>
                  <a:pt x="957551" y="1312007"/>
                </a:moveTo>
                <a:cubicBezTo>
                  <a:pt x="1013160" y="1312007"/>
                  <a:pt x="1058240" y="1357087"/>
                  <a:pt x="1058240" y="1412696"/>
                </a:cubicBezTo>
                <a:cubicBezTo>
                  <a:pt x="1058240" y="1468305"/>
                  <a:pt x="1013160" y="1513385"/>
                  <a:pt x="957551" y="1513385"/>
                </a:cubicBezTo>
                <a:cubicBezTo>
                  <a:pt x="901942" y="1513385"/>
                  <a:pt x="856862" y="1468305"/>
                  <a:pt x="856862" y="1412696"/>
                </a:cubicBezTo>
                <a:cubicBezTo>
                  <a:pt x="856862" y="1357087"/>
                  <a:pt x="901942" y="1312007"/>
                  <a:pt x="957551" y="1312007"/>
                </a:cubicBezTo>
                <a:close/>
                <a:moveTo>
                  <a:pt x="957553" y="439775"/>
                </a:moveTo>
                <a:cubicBezTo>
                  <a:pt x="995624" y="439775"/>
                  <a:pt x="1026486" y="470637"/>
                  <a:pt x="1026486" y="508708"/>
                </a:cubicBezTo>
                <a:cubicBezTo>
                  <a:pt x="1026486" y="717665"/>
                  <a:pt x="1026485" y="926621"/>
                  <a:pt x="1026485" y="1135578"/>
                </a:cubicBezTo>
                <a:cubicBezTo>
                  <a:pt x="1026485" y="1173649"/>
                  <a:pt x="995623" y="1204511"/>
                  <a:pt x="957552" y="1204511"/>
                </a:cubicBezTo>
                <a:lnTo>
                  <a:pt x="957553" y="1204510"/>
                </a:lnTo>
                <a:cubicBezTo>
                  <a:pt x="919482" y="1204510"/>
                  <a:pt x="888620" y="1173648"/>
                  <a:pt x="888620" y="1135577"/>
                </a:cubicBezTo>
                <a:lnTo>
                  <a:pt x="888620" y="508708"/>
                </a:lnTo>
                <a:cubicBezTo>
                  <a:pt x="888620" y="470637"/>
                  <a:pt x="919482" y="439775"/>
                  <a:pt x="957553" y="439775"/>
                </a:cubicBezTo>
                <a:close/>
                <a:moveTo>
                  <a:pt x="957553" y="100443"/>
                </a:moveTo>
                <a:lnTo>
                  <a:pt x="87050" y="1601309"/>
                </a:lnTo>
                <a:lnTo>
                  <a:pt x="1828055" y="1601309"/>
                </a:lnTo>
                <a:close/>
                <a:moveTo>
                  <a:pt x="957553" y="0"/>
                </a:moveTo>
                <a:lnTo>
                  <a:pt x="1915105" y="1650953"/>
                </a:lnTo>
                <a:lnTo>
                  <a:pt x="0" y="165095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aution">
            <a:extLst>
              <a:ext uri="{FF2B5EF4-FFF2-40B4-BE49-F238E27FC236}">
                <a16:creationId xmlns:a16="http://schemas.microsoft.com/office/drawing/2014/main" id="{B6782351-929C-4F61-9C1B-23DE2A169ABC}"/>
              </a:ext>
            </a:extLst>
          </p:cNvPr>
          <p:cNvSpPr>
            <a:spLocks noChangeAspect="1"/>
          </p:cNvSpPr>
          <p:nvPr/>
        </p:nvSpPr>
        <p:spPr>
          <a:xfrm>
            <a:off x="2743758" y="5943740"/>
            <a:ext cx="629793" cy="542925"/>
          </a:xfrm>
          <a:custGeom>
            <a:avLst/>
            <a:gdLst>
              <a:gd name="connsiteX0" fmla="*/ 957551 w 1915105"/>
              <a:gd name="connsiteY0" fmla="*/ 1312007 h 1650953"/>
              <a:gd name="connsiteX1" fmla="*/ 1058240 w 1915105"/>
              <a:gd name="connsiteY1" fmla="*/ 1412696 h 1650953"/>
              <a:gd name="connsiteX2" fmla="*/ 957551 w 1915105"/>
              <a:gd name="connsiteY2" fmla="*/ 1513385 h 1650953"/>
              <a:gd name="connsiteX3" fmla="*/ 856862 w 1915105"/>
              <a:gd name="connsiteY3" fmla="*/ 1412696 h 1650953"/>
              <a:gd name="connsiteX4" fmla="*/ 957551 w 1915105"/>
              <a:gd name="connsiteY4" fmla="*/ 1312007 h 1650953"/>
              <a:gd name="connsiteX5" fmla="*/ 957553 w 1915105"/>
              <a:gd name="connsiteY5" fmla="*/ 439775 h 1650953"/>
              <a:gd name="connsiteX6" fmla="*/ 1026486 w 1915105"/>
              <a:gd name="connsiteY6" fmla="*/ 508708 h 1650953"/>
              <a:gd name="connsiteX7" fmla="*/ 1026485 w 1915105"/>
              <a:gd name="connsiteY7" fmla="*/ 1135578 h 1650953"/>
              <a:gd name="connsiteX8" fmla="*/ 957552 w 1915105"/>
              <a:gd name="connsiteY8" fmla="*/ 1204511 h 1650953"/>
              <a:gd name="connsiteX9" fmla="*/ 957553 w 1915105"/>
              <a:gd name="connsiteY9" fmla="*/ 1204510 h 1650953"/>
              <a:gd name="connsiteX10" fmla="*/ 888620 w 1915105"/>
              <a:gd name="connsiteY10" fmla="*/ 1135577 h 1650953"/>
              <a:gd name="connsiteX11" fmla="*/ 888620 w 1915105"/>
              <a:gd name="connsiteY11" fmla="*/ 508708 h 1650953"/>
              <a:gd name="connsiteX12" fmla="*/ 957553 w 1915105"/>
              <a:gd name="connsiteY12" fmla="*/ 439775 h 1650953"/>
              <a:gd name="connsiteX13" fmla="*/ 957553 w 1915105"/>
              <a:gd name="connsiteY13" fmla="*/ 100443 h 1650953"/>
              <a:gd name="connsiteX14" fmla="*/ 87050 w 1915105"/>
              <a:gd name="connsiteY14" fmla="*/ 1601309 h 1650953"/>
              <a:gd name="connsiteX15" fmla="*/ 1828055 w 1915105"/>
              <a:gd name="connsiteY15" fmla="*/ 1601309 h 1650953"/>
              <a:gd name="connsiteX16" fmla="*/ 957553 w 1915105"/>
              <a:gd name="connsiteY16" fmla="*/ 0 h 1650953"/>
              <a:gd name="connsiteX17" fmla="*/ 1915105 w 1915105"/>
              <a:gd name="connsiteY17" fmla="*/ 1650953 h 1650953"/>
              <a:gd name="connsiteX18" fmla="*/ 0 w 1915105"/>
              <a:gd name="connsiteY18" fmla="*/ 1650953 h 165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5105" h="1650953">
                <a:moveTo>
                  <a:pt x="957551" y="1312007"/>
                </a:moveTo>
                <a:cubicBezTo>
                  <a:pt x="1013160" y="1312007"/>
                  <a:pt x="1058240" y="1357087"/>
                  <a:pt x="1058240" y="1412696"/>
                </a:cubicBezTo>
                <a:cubicBezTo>
                  <a:pt x="1058240" y="1468305"/>
                  <a:pt x="1013160" y="1513385"/>
                  <a:pt x="957551" y="1513385"/>
                </a:cubicBezTo>
                <a:cubicBezTo>
                  <a:pt x="901942" y="1513385"/>
                  <a:pt x="856862" y="1468305"/>
                  <a:pt x="856862" y="1412696"/>
                </a:cubicBezTo>
                <a:cubicBezTo>
                  <a:pt x="856862" y="1357087"/>
                  <a:pt x="901942" y="1312007"/>
                  <a:pt x="957551" y="1312007"/>
                </a:cubicBezTo>
                <a:close/>
                <a:moveTo>
                  <a:pt x="957553" y="439775"/>
                </a:moveTo>
                <a:cubicBezTo>
                  <a:pt x="995624" y="439775"/>
                  <a:pt x="1026486" y="470637"/>
                  <a:pt x="1026486" y="508708"/>
                </a:cubicBezTo>
                <a:cubicBezTo>
                  <a:pt x="1026486" y="717665"/>
                  <a:pt x="1026485" y="926621"/>
                  <a:pt x="1026485" y="1135578"/>
                </a:cubicBezTo>
                <a:cubicBezTo>
                  <a:pt x="1026485" y="1173649"/>
                  <a:pt x="995623" y="1204511"/>
                  <a:pt x="957552" y="1204511"/>
                </a:cubicBezTo>
                <a:lnTo>
                  <a:pt x="957553" y="1204510"/>
                </a:lnTo>
                <a:cubicBezTo>
                  <a:pt x="919482" y="1204510"/>
                  <a:pt x="888620" y="1173648"/>
                  <a:pt x="888620" y="1135577"/>
                </a:cubicBezTo>
                <a:lnTo>
                  <a:pt x="888620" y="508708"/>
                </a:lnTo>
                <a:cubicBezTo>
                  <a:pt x="888620" y="470637"/>
                  <a:pt x="919482" y="439775"/>
                  <a:pt x="957553" y="439775"/>
                </a:cubicBezTo>
                <a:close/>
                <a:moveTo>
                  <a:pt x="957553" y="100443"/>
                </a:moveTo>
                <a:lnTo>
                  <a:pt x="87050" y="1601309"/>
                </a:lnTo>
                <a:lnTo>
                  <a:pt x="1828055" y="1601309"/>
                </a:lnTo>
                <a:close/>
                <a:moveTo>
                  <a:pt x="957553" y="0"/>
                </a:moveTo>
                <a:lnTo>
                  <a:pt x="1915105" y="1650953"/>
                </a:lnTo>
                <a:lnTo>
                  <a:pt x="0" y="165095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Tree>
    <p:extLst>
      <p:ext uri="{BB962C8B-B14F-4D97-AF65-F5344CB8AC3E}">
        <p14:creationId xmlns:p14="http://schemas.microsoft.com/office/powerpoint/2010/main" val="17410097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2FBAED-C818-BF40-8A13-80C831EDCC5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81380" y="1683748"/>
            <a:ext cx="3391420" cy="5080347"/>
          </a:xfrm>
          <a:prstGeom prst="rect">
            <a:avLst/>
          </a:prstGeom>
        </p:spPr>
      </p:pic>
      <p:sp>
        <p:nvSpPr>
          <p:cNvPr id="8" name="Rectangle 7"/>
          <p:cNvSpPr/>
          <p:nvPr/>
        </p:nvSpPr>
        <p:spPr>
          <a:xfrm>
            <a:off x="424915" y="1801418"/>
            <a:ext cx="4540025" cy="400110"/>
          </a:xfrm>
          <a:prstGeom prst="rect">
            <a:avLst/>
          </a:prstGeom>
        </p:spPr>
        <p:txBody>
          <a:bodyPr wrap="none">
            <a:spAutoFit/>
          </a:bodyPr>
          <a:lstStyle/>
          <a:p>
            <a:r>
              <a:rPr lang="en-US" sz="2000" b="1" dirty="0">
                <a:latin typeface="Arial" panose="020B0604020202020204" pitchFamily="34" charset="0"/>
                <a:cs typeface="Arial" panose="020B0604020202020204" pitchFamily="34" charset="0"/>
              </a:rPr>
              <a:t>Alternative synthesis of </a:t>
            </a:r>
            <a:r>
              <a:rPr lang="en-US" sz="2000" b="1" dirty="0" err="1">
                <a:latin typeface="Arial" panose="020B0604020202020204" pitchFamily="34" charset="0"/>
                <a:cs typeface="Arial" panose="020B0604020202020204" pitchFamily="34" charset="0"/>
              </a:rPr>
              <a:t>adipic</a:t>
            </a:r>
            <a:r>
              <a:rPr lang="en-US" sz="2000" b="1" dirty="0">
                <a:latin typeface="Arial" panose="020B0604020202020204" pitchFamily="34" charset="0"/>
                <a:cs typeface="Arial" panose="020B0604020202020204" pitchFamily="34" charset="0"/>
              </a:rPr>
              <a:t> acid</a:t>
            </a:r>
            <a:r>
              <a:rPr lang="en-US" sz="2000" dirty="0">
                <a:latin typeface="Arial" panose="020B0604020202020204" pitchFamily="34" charset="0"/>
                <a:cs typeface="Arial" panose="020B0604020202020204" pitchFamily="34" charset="0"/>
              </a:rPr>
              <a:t>:</a:t>
            </a:r>
          </a:p>
        </p:txBody>
      </p:sp>
      <p:sp>
        <p:nvSpPr>
          <p:cNvPr id="11" name="TextBox 10">
            <a:extLst>
              <a:ext uri="{FF2B5EF4-FFF2-40B4-BE49-F238E27FC236}">
                <a16:creationId xmlns:a16="http://schemas.microsoft.com/office/drawing/2014/main" id="{D2E2EDF2-EC85-4F05-82D1-C83600AC9E14}"/>
              </a:ext>
            </a:extLst>
          </p:cNvPr>
          <p:cNvSpPr txBox="1"/>
          <p:nvPr/>
        </p:nvSpPr>
        <p:spPr>
          <a:xfrm>
            <a:off x="2425148" y="368494"/>
            <a:ext cx="7589963"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Less Hazardous Chemical Synthesis</a:t>
            </a:r>
          </a:p>
        </p:txBody>
      </p:sp>
      <p:pic>
        <p:nvPicPr>
          <p:cNvPr id="12" name="Picture 11">
            <a:extLst>
              <a:ext uri="{FF2B5EF4-FFF2-40B4-BE49-F238E27FC236}">
                <a16:creationId xmlns:a16="http://schemas.microsoft.com/office/drawing/2014/main" id="{6D308660-D5B2-4EC7-BDC0-A471FBBB4D1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8848" y="17587"/>
            <a:ext cx="2146300" cy="1409700"/>
          </a:xfrm>
          <a:prstGeom prst="rect">
            <a:avLst/>
          </a:prstGeom>
        </p:spPr>
      </p:pic>
      <p:cxnSp>
        <p:nvCxnSpPr>
          <p:cNvPr id="13" name="Straight Connector 12">
            <a:extLst>
              <a:ext uri="{FF2B5EF4-FFF2-40B4-BE49-F238E27FC236}">
                <a16:creationId xmlns:a16="http://schemas.microsoft.com/office/drawing/2014/main" id="{03C41154-BED1-4233-8772-3B9281FB8302}"/>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5A013485-9A8D-4922-A294-2753F02024EE}"/>
              </a:ext>
            </a:extLst>
          </p:cNvPr>
          <p:cNvSpPr/>
          <p:nvPr/>
        </p:nvSpPr>
        <p:spPr>
          <a:xfrm>
            <a:off x="424914" y="3264772"/>
            <a:ext cx="8523491" cy="185977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31F35A9-2791-C14B-88F0-E399D78E2C2B}"/>
              </a:ext>
            </a:extLst>
          </p:cNvPr>
          <p:cNvSpPr txBox="1"/>
          <p:nvPr/>
        </p:nvSpPr>
        <p:spPr>
          <a:xfrm>
            <a:off x="424914" y="5328281"/>
            <a:ext cx="7094845" cy="830997"/>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Check out:</a:t>
            </a:r>
            <a:r>
              <a:rPr lang="en-US" sz="1600" dirty="0">
                <a:latin typeface="Arial" panose="020B0604020202020204" pitchFamily="34" charset="0"/>
                <a:cs typeface="Arial" panose="020B0604020202020204" pitchFamily="34" charset="0"/>
              </a:rPr>
              <a:t> Raj </a:t>
            </a:r>
            <a:r>
              <a:rPr lang="en-US" sz="1600" i="1" dirty="0">
                <a:latin typeface="Arial" panose="020B0604020202020204" pitchFamily="34" charset="0"/>
                <a:cs typeface="Arial" panose="020B0604020202020204" pitchFamily="34" charset="0"/>
              </a:rPr>
              <a:t>et al.</a:t>
            </a:r>
            <a:r>
              <a:rPr lang="en-US" sz="1600" dirty="0">
                <a:latin typeface="Arial" panose="020B0604020202020204" pitchFamily="34" charset="0"/>
                <a:cs typeface="Arial" panose="020B0604020202020204" pitchFamily="34" charset="0"/>
              </a:rPr>
              <a:t> “</a:t>
            </a:r>
            <a:r>
              <a:rPr lang="en-US" sz="1600" i="1" dirty="0">
                <a:latin typeface="Arial" panose="020B0604020202020204" pitchFamily="34" charset="0"/>
                <a:cs typeface="Arial" panose="020B0604020202020204" pitchFamily="34" charset="0"/>
              </a:rPr>
              <a:t>Biocatalytic production of adipic acid from glucose using engineered Saccharomyces cerevisiae</a:t>
            </a:r>
            <a:r>
              <a:rPr lang="en-US" sz="1600" dirty="0">
                <a:latin typeface="Arial" panose="020B0604020202020204" pitchFamily="34" charset="0"/>
                <a:cs typeface="Arial" panose="020B0604020202020204" pitchFamily="34" charset="0"/>
              </a:rPr>
              <a:t>” </a:t>
            </a:r>
            <a:r>
              <a:rPr lang="en-US" sz="1600" i="1" dirty="0">
                <a:latin typeface="Arial" panose="020B0604020202020204" pitchFamily="34" charset="0"/>
                <a:cs typeface="Arial" panose="020B0604020202020204" pitchFamily="34" charset="0"/>
              </a:rPr>
              <a:t>Metabolic Engineering Communications.</a:t>
            </a:r>
            <a:r>
              <a:rPr lang="en-US" sz="16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2018</a:t>
            </a:r>
            <a:r>
              <a:rPr lang="en-US" sz="1600" dirty="0">
                <a:latin typeface="Arial" panose="020B0604020202020204" pitchFamily="34" charset="0"/>
                <a:cs typeface="Arial" panose="020B0604020202020204" pitchFamily="34" charset="0"/>
              </a:rPr>
              <a:t>, </a:t>
            </a:r>
            <a:r>
              <a:rPr lang="en-US" sz="1600" i="1" dirty="0">
                <a:latin typeface="Arial" panose="020B0604020202020204" pitchFamily="34" charset="0"/>
                <a:cs typeface="Arial" panose="020B0604020202020204" pitchFamily="34" charset="0"/>
              </a:rPr>
              <a:t>6</a:t>
            </a:r>
            <a:r>
              <a:rPr lang="en-US" sz="1600" dirty="0">
                <a:latin typeface="Arial" panose="020B0604020202020204" pitchFamily="34" charset="0"/>
                <a:cs typeface="Arial" panose="020B0604020202020204" pitchFamily="34" charset="0"/>
              </a:rPr>
              <a:t>, 28-32.</a:t>
            </a:r>
          </a:p>
        </p:txBody>
      </p:sp>
      <p:sp>
        <p:nvSpPr>
          <p:cNvPr id="15" name="Rectangle 14">
            <a:extLst>
              <a:ext uri="{FF2B5EF4-FFF2-40B4-BE49-F238E27FC236}">
                <a16:creationId xmlns:a16="http://schemas.microsoft.com/office/drawing/2014/main" id="{D5FE22DA-390A-4796-BE45-32451058A3F4}"/>
              </a:ext>
            </a:extLst>
          </p:cNvPr>
          <p:cNvSpPr/>
          <p:nvPr/>
        </p:nvSpPr>
        <p:spPr>
          <a:xfrm>
            <a:off x="482129" y="3401122"/>
            <a:ext cx="7889275" cy="1502976"/>
          </a:xfrm>
          <a:prstGeom prst="rect">
            <a:avLst/>
          </a:prstGeom>
        </p:spPr>
        <p:txBody>
          <a:bodyPr wrap="square">
            <a:spAutoFit/>
          </a:bodyPr>
          <a:lstStyle/>
          <a:p>
            <a:pPr>
              <a:spcBef>
                <a:spcPts val="100"/>
              </a:spcBef>
            </a:pPr>
            <a:r>
              <a:rPr lang="en-US" dirty="0">
                <a:sym typeface="Symbol" panose="05050102010706020507" pitchFamily="18" charset="2"/>
              </a:rPr>
              <a:t> </a:t>
            </a:r>
            <a:r>
              <a:rPr lang="en-US" dirty="0"/>
              <a:t>development of biocatalytic processes for producing adipic acid and catechol from sugars.</a:t>
            </a:r>
          </a:p>
          <a:p>
            <a:pPr>
              <a:spcBef>
                <a:spcPts val="100"/>
              </a:spcBef>
            </a:pPr>
            <a:r>
              <a:rPr lang="en-US" dirty="0">
                <a:sym typeface="Symbol" panose="05050102010706020507" pitchFamily="18" charset="2"/>
              </a:rPr>
              <a:t> </a:t>
            </a:r>
            <a:r>
              <a:rPr lang="en-US" dirty="0"/>
              <a:t>biocatalytic process using yeast converts sugars to </a:t>
            </a:r>
            <a:r>
              <a:rPr lang="en-US" dirty="0" err="1"/>
              <a:t>cis,cis-muconic</a:t>
            </a:r>
            <a:r>
              <a:rPr lang="en-US" dirty="0"/>
              <a:t> acid, and this intermediate stage allows ready access to catechol and adipic acid.</a:t>
            </a:r>
          </a:p>
          <a:p>
            <a:pPr>
              <a:spcBef>
                <a:spcPts val="100"/>
              </a:spcBef>
            </a:pPr>
            <a:r>
              <a:rPr lang="en-US" dirty="0">
                <a:sym typeface="Symbol" panose="05050102010706020507" pitchFamily="18" charset="2"/>
              </a:rPr>
              <a:t> </a:t>
            </a:r>
            <a:r>
              <a:rPr lang="en-US" dirty="0"/>
              <a:t>uses water as solvent at ambient temperature and pressure.</a:t>
            </a:r>
          </a:p>
        </p:txBody>
      </p:sp>
    </p:spTree>
    <p:extLst>
      <p:ext uri="{BB962C8B-B14F-4D97-AF65-F5344CB8AC3E}">
        <p14:creationId xmlns:p14="http://schemas.microsoft.com/office/powerpoint/2010/main" val="22709760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68494"/>
            <a:ext cx="6797054" cy="707886"/>
          </a:xfrm>
          <a:prstGeom prst="rect">
            <a:avLst/>
          </a:prstGeom>
          <a:noFill/>
        </p:spPr>
        <p:txBody>
          <a:bodyPr wrap="none" rtlCol="0">
            <a:spAutoFit/>
          </a:bodyPr>
          <a:lstStyle/>
          <a:p>
            <a:r>
              <a:rPr lang="en-US" altLang="en-US" sz="4000" b="1" dirty="0">
                <a:solidFill>
                  <a:srgbClr val="00728A"/>
                </a:solidFill>
                <a:latin typeface="Arial" panose="020B0604020202020204" pitchFamily="34" charset="0"/>
                <a:ea typeface="ＭＳ Ｐゴシック" charset="-128"/>
                <a:cs typeface="Arial" panose="020B0604020202020204" pitchFamily="34" charset="0"/>
              </a:rPr>
              <a:t>Designing Safer Chemicals</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8848" y="149502"/>
            <a:ext cx="2146300" cy="1350906"/>
          </a:xfrm>
          <a:prstGeom prst="rect">
            <a:avLst/>
          </a:prstGeom>
        </p:spPr>
      </p:pic>
      <p:sp>
        <p:nvSpPr>
          <p:cNvPr id="6" name="Rectangle 5"/>
          <p:cNvSpPr/>
          <p:nvPr/>
        </p:nvSpPr>
        <p:spPr>
          <a:xfrm>
            <a:off x="1411705" y="2314766"/>
            <a:ext cx="9368589" cy="3046988"/>
          </a:xfrm>
          <a:prstGeom prst="rect">
            <a:avLst/>
          </a:prstGeom>
        </p:spPr>
        <p:txBody>
          <a:bodyPr wrap="square">
            <a:spAutoFit/>
          </a:bodyPr>
          <a:lstStyle/>
          <a:p>
            <a:pPr algn="ctr"/>
            <a:r>
              <a:rPr lang="en-US" altLang="en-US" sz="4800" b="1" dirty="0">
                <a:latin typeface="Arial" panose="020B0604020202020204" pitchFamily="34" charset="0"/>
                <a:ea typeface="ＭＳ Ｐゴシック" charset="-128"/>
                <a:cs typeface="Arial" panose="020B0604020202020204" pitchFamily="34" charset="0"/>
              </a:rPr>
              <a:t>Chemical products should be designed to preserve efficacy of the function while reducing toxicity.</a:t>
            </a:r>
          </a:p>
        </p:txBody>
      </p:sp>
      <p:cxnSp>
        <p:nvCxnSpPr>
          <p:cNvPr id="8" name="Straight Connector 7">
            <a:extLst>
              <a:ext uri="{FF2B5EF4-FFF2-40B4-BE49-F238E27FC236}">
                <a16:creationId xmlns:a16="http://schemas.microsoft.com/office/drawing/2014/main" id="{89AABE04-ACA6-4959-855C-2DDF85408EB5}"/>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88481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p:cNvSpPr>
            <a:spLocks noGrp="1" noChangeArrowheads="1"/>
          </p:cNvSpPr>
          <p:nvPr>
            <p:ph type="body" idx="1"/>
          </p:nvPr>
        </p:nvSpPr>
        <p:spPr>
          <a:xfrm>
            <a:off x="637254" y="1721562"/>
            <a:ext cx="8964612" cy="2189379"/>
          </a:xfrm>
          <a:ln>
            <a:noFill/>
          </a:ln>
        </p:spPr>
        <p:style>
          <a:lnRef idx="2">
            <a:schemeClr val="accent2"/>
          </a:lnRef>
          <a:fillRef idx="1">
            <a:schemeClr val="lt1"/>
          </a:fillRef>
          <a:effectRef idx="0">
            <a:schemeClr val="accent2"/>
          </a:effectRef>
          <a:fontRef idx="minor">
            <a:schemeClr val="dk1"/>
          </a:fontRef>
        </p:style>
        <p:txBody>
          <a:bodyPr>
            <a:normAutofit/>
          </a:bodyPr>
          <a:lstStyle/>
          <a:p>
            <a:pPr marL="0" indent="0" algn="ctr">
              <a:buNone/>
            </a:pPr>
            <a:r>
              <a:rPr lang="en-US" altLang="ja-JP" i="1" dirty="0">
                <a:latin typeface="Arial" panose="020B0604020202020204" pitchFamily="34" charset="0"/>
                <a:ea typeface="ＭＳ Ｐゴシック" charset="-128"/>
                <a:cs typeface="Arial" panose="020B0604020202020204" pitchFamily="34" charset="0"/>
              </a:rPr>
              <a:t>“Everything is toxic. It is simply depends on the dose”</a:t>
            </a:r>
          </a:p>
          <a:p>
            <a:pPr marL="0" indent="0" algn="ctr">
              <a:buNone/>
            </a:pPr>
            <a:endParaRPr lang="en-US" altLang="ja-JP" sz="1000" dirty="0">
              <a:latin typeface="Arial" panose="020B0604020202020204" pitchFamily="34" charset="0"/>
              <a:ea typeface="ＭＳ Ｐゴシック" charset="-128"/>
              <a:cs typeface="Arial" panose="020B0604020202020204" pitchFamily="34" charset="0"/>
            </a:endParaRPr>
          </a:p>
          <a:p>
            <a:pPr marL="0" indent="0" algn="ctr">
              <a:buNone/>
            </a:pPr>
            <a:r>
              <a:rPr lang="en-US" altLang="x-none" sz="2200" dirty="0">
                <a:latin typeface="Arial" panose="020B0604020202020204" pitchFamily="34" charset="0"/>
                <a:ea typeface="ＭＳ Ｐゴシック" charset="-128"/>
                <a:cs typeface="Arial" panose="020B0604020202020204" pitchFamily="34" charset="0"/>
              </a:rPr>
              <a:t>Often otherwise phrased as </a:t>
            </a:r>
          </a:p>
          <a:p>
            <a:pPr marL="0" indent="0" algn="ctr">
              <a:buNone/>
            </a:pPr>
            <a:r>
              <a:rPr lang="pt-BR" altLang="x-none" i="1" dirty="0">
                <a:latin typeface="Arial" panose="020B0604020202020204" pitchFamily="34" charset="0"/>
                <a:ea typeface="ＭＳ Ｐゴシック" charset="-128"/>
                <a:cs typeface="Arial" panose="020B0604020202020204" pitchFamily="34" charset="0"/>
              </a:rPr>
              <a:t>“</a:t>
            </a:r>
            <a:r>
              <a:rPr lang="en-US" altLang="ja-JP" i="1" dirty="0">
                <a:latin typeface="Arial" panose="020B0604020202020204" pitchFamily="34" charset="0"/>
                <a:ea typeface="ＭＳ Ｐゴシック" charset="-128"/>
                <a:cs typeface="Arial" panose="020B0604020202020204" pitchFamily="34" charset="0"/>
              </a:rPr>
              <a:t>The dose makes the poison.</a:t>
            </a:r>
            <a:r>
              <a:rPr lang="pt-BR" altLang="ja-JP" dirty="0">
                <a:latin typeface="Arial" panose="020B0604020202020204" pitchFamily="34" charset="0"/>
                <a:ea typeface="ＭＳ Ｐゴシック" charset="-128"/>
                <a:cs typeface="Arial" panose="020B0604020202020204" pitchFamily="34" charset="0"/>
              </a:rPr>
              <a:t>”</a:t>
            </a:r>
            <a:endParaRPr lang="en-US" altLang="x-none" sz="2400" i="1" dirty="0">
              <a:latin typeface="Arial" panose="020B0604020202020204" pitchFamily="34" charset="0"/>
              <a:ea typeface="ＭＳ Ｐゴシック" charset="-128"/>
              <a:cs typeface="Arial" panose="020B0604020202020204" pitchFamily="34" charset="0"/>
            </a:endParaRPr>
          </a:p>
        </p:txBody>
      </p:sp>
      <p:sp>
        <p:nvSpPr>
          <p:cNvPr id="4" name="Rectangle 3"/>
          <p:cNvSpPr txBox="1">
            <a:spLocks noChangeArrowheads="1"/>
          </p:cNvSpPr>
          <p:nvPr/>
        </p:nvSpPr>
        <p:spPr>
          <a:xfrm>
            <a:off x="2637544" y="4043297"/>
            <a:ext cx="6812392" cy="642803"/>
          </a:xfrm>
          <a:prstGeom prst="rect">
            <a:avLst/>
          </a:prstGeom>
          <a:solidFill>
            <a:schemeClr val="accent4">
              <a:lumMod val="60000"/>
              <a:lumOff val="40000"/>
            </a:schemeClr>
          </a:solidFill>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lgn="ctr">
              <a:buFont typeface="Monotype Sorts" charset="0"/>
              <a:buNone/>
            </a:pPr>
            <a:r>
              <a:rPr lang="en-US" sz="4000" dirty="0">
                <a:latin typeface="Arial" panose="020B0604020202020204" pitchFamily="34" charset="0"/>
                <a:cs typeface="Arial" panose="020B0604020202020204" pitchFamily="34" charset="0"/>
              </a:rPr>
              <a:t>Risk = Hazard </a:t>
            </a:r>
            <a:r>
              <a:rPr lang="en-US" sz="4000" dirty="0">
                <a:solidFill>
                  <a:schemeClr val="accent6">
                    <a:lumMod val="75000"/>
                  </a:schemeClr>
                </a:solidFill>
                <a:latin typeface="Arial" panose="020B0604020202020204" pitchFamily="34" charset="0"/>
                <a:cs typeface="Arial" panose="020B0604020202020204" pitchFamily="34" charset="0"/>
              </a:rPr>
              <a:t>x</a:t>
            </a:r>
            <a:r>
              <a:rPr lang="en-US" sz="4000" dirty="0">
                <a:latin typeface="Arial" panose="020B0604020202020204" pitchFamily="34" charset="0"/>
                <a:cs typeface="Arial" panose="020B0604020202020204" pitchFamily="34" charset="0"/>
              </a:rPr>
              <a:t> Exposure</a:t>
            </a:r>
          </a:p>
        </p:txBody>
      </p:sp>
      <p:cxnSp>
        <p:nvCxnSpPr>
          <p:cNvPr id="5" name="Straight Connector 4">
            <a:extLst>
              <a:ext uri="{FF2B5EF4-FFF2-40B4-BE49-F238E27FC236}">
                <a16:creationId xmlns:a16="http://schemas.microsoft.com/office/drawing/2014/main" id="{7ECEA972-992E-49A5-BFDF-48C73E1796B4}"/>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139EDF7-6E53-483F-9501-B8DDC714B39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8848" y="149502"/>
            <a:ext cx="2146300" cy="1350906"/>
          </a:xfrm>
          <a:prstGeom prst="rect">
            <a:avLst/>
          </a:prstGeom>
        </p:spPr>
      </p:pic>
      <p:sp>
        <p:nvSpPr>
          <p:cNvPr id="7" name="TextBox 6">
            <a:extLst>
              <a:ext uri="{FF2B5EF4-FFF2-40B4-BE49-F238E27FC236}">
                <a16:creationId xmlns:a16="http://schemas.microsoft.com/office/drawing/2014/main" id="{E406AE2B-71B7-47B4-9A52-2CE29165C800}"/>
              </a:ext>
            </a:extLst>
          </p:cNvPr>
          <p:cNvSpPr txBox="1"/>
          <p:nvPr/>
        </p:nvSpPr>
        <p:spPr>
          <a:xfrm>
            <a:off x="2425148" y="368494"/>
            <a:ext cx="6797054" cy="707886"/>
          </a:xfrm>
          <a:prstGeom prst="rect">
            <a:avLst/>
          </a:prstGeom>
          <a:noFill/>
        </p:spPr>
        <p:txBody>
          <a:bodyPr wrap="none" rtlCol="0">
            <a:spAutoFit/>
          </a:bodyPr>
          <a:lstStyle/>
          <a:p>
            <a:r>
              <a:rPr lang="en-US" altLang="en-US" sz="4000" b="1" dirty="0">
                <a:solidFill>
                  <a:srgbClr val="00728A"/>
                </a:solidFill>
                <a:latin typeface="Arial" panose="020B0604020202020204" pitchFamily="34" charset="0"/>
                <a:ea typeface="ＭＳ Ｐゴシック" charset="-128"/>
                <a:cs typeface="Arial" panose="020B0604020202020204" pitchFamily="34" charset="0"/>
              </a:rPr>
              <a:t>Designing Safer Chemicals</a:t>
            </a:r>
          </a:p>
        </p:txBody>
      </p:sp>
      <p:sp>
        <p:nvSpPr>
          <p:cNvPr id="2" name="Rectangle 1"/>
          <p:cNvSpPr/>
          <p:nvPr/>
        </p:nvSpPr>
        <p:spPr>
          <a:xfrm>
            <a:off x="2780313" y="5447390"/>
            <a:ext cx="6631374" cy="95410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buFont typeface="Monotype Sorts" charset="0"/>
              <a:buNone/>
            </a:pPr>
            <a:r>
              <a:rPr lang="en-US" sz="2800" dirty="0">
                <a:solidFill>
                  <a:schemeClr val="accent6">
                    <a:lumMod val="75000"/>
                  </a:schemeClr>
                </a:solidFill>
                <a:latin typeface="Arial" panose="020B0604020202020204" pitchFamily="34" charset="0"/>
                <a:cs typeface="Arial" panose="020B0604020202020204" pitchFamily="34" charset="0"/>
              </a:rPr>
              <a:t>Green chemistry and engineering </a:t>
            </a:r>
            <a:r>
              <a:rPr lang="en-US" sz="2800" dirty="0">
                <a:latin typeface="Arial" panose="020B0604020202020204" pitchFamily="34" charset="0"/>
                <a:cs typeface="Arial" panose="020B0604020202020204" pitchFamily="34" charset="0"/>
              </a:rPr>
              <a:t>focus on reducing risk by </a:t>
            </a:r>
            <a:r>
              <a:rPr lang="en-US" sz="2800" b="1" dirty="0">
                <a:latin typeface="Arial" panose="020B0604020202020204" pitchFamily="34" charset="0"/>
                <a:cs typeface="Arial" panose="020B0604020202020204" pitchFamily="34" charset="0"/>
              </a:rPr>
              <a:t>reducing hazard.</a:t>
            </a:r>
          </a:p>
        </p:txBody>
      </p:sp>
      <p:sp>
        <p:nvSpPr>
          <p:cNvPr id="8" name="Down Arrow 7"/>
          <p:cNvSpPr/>
          <p:nvPr/>
        </p:nvSpPr>
        <p:spPr>
          <a:xfrm>
            <a:off x="5999833" y="3382745"/>
            <a:ext cx="400692" cy="472611"/>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9" name="Down Arrow 8"/>
          <p:cNvSpPr/>
          <p:nvPr/>
        </p:nvSpPr>
        <p:spPr>
          <a:xfrm rot="10800000">
            <a:off x="5267951" y="4770890"/>
            <a:ext cx="434627" cy="534257"/>
          </a:xfrm>
          <a:prstGeom prst="down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1B765C2-6C82-41F9-9098-96DCF78880AD}"/>
              </a:ext>
            </a:extLst>
          </p:cNvPr>
          <p:cNvPicPr>
            <a:picLocks noChangeAspect="1"/>
          </p:cNvPicPr>
          <p:nvPr/>
        </p:nvPicPr>
        <p:blipFill>
          <a:blip r:embed="rId4"/>
          <a:stretch>
            <a:fillRect/>
          </a:stretch>
        </p:blipFill>
        <p:spPr>
          <a:xfrm>
            <a:off x="9667604" y="1673041"/>
            <a:ext cx="2095500" cy="2790825"/>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spTree>
    <p:extLst>
      <p:ext uri="{BB962C8B-B14F-4D97-AF65-F5344CB8AC3E}">
        <p14:creationId xmlns:p14="http://schemas.microsoft.com/office/powerpoint/2010/main" val="109116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8"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Rectangle 3"/>
          <p:cNvSpPr>
            <a:spLocks noGrp="1" noChangeArrowheads="1"/>
          </p:cNvSpPr>
          <p:nvPr>
            <p:ph sz="half" idx="1"/>
          </p:nvPr>
        </p:nvSpPr>
        <p:spPr>
          <a:xfrm>
            <a:off x="425416" y="1832153"/>
            <a:ext cx="5884669" cy="5078883"/>
          </a:xfrm>
        </p:spPr>
        <p:txBody>
          <a:bodyPr>
            <a:normAutofit/>
          </a:bodyPr>
          <a:lstStyle/>
          <a:p>
            <a:pPr marL="0" indent="0">
              <a:lnSpc>
                <a:spcPct val="80000"/>
              </a:lnSpc>
              <a:buNone/>
            </a:pPr>
            <a:r>
              <a:rPr lang="en-US" sz="2400" b="1" dirty="0">
                <a:latin typeface="Arial" panose="020B0604020202020204" pitchFamily="34" charset="0"/>
                <a:cs typeface="Arial" panose="020B0604020202020204" pitchFamily="34" charset="0"/>
              </a:rPr>
              <a:t>Hazard types to avoid:</a:t>
            </a:r>
          </a:p>
          <a:p>
            <a:pPr marL="0" indent="0">
              <a:lnSpc>
                <a:spcPct val="80000"/>
              </a:lnSpc>
              <a:buNone/>
            </a:pPr>
            <a:endParaRPr lang="en-US" sz="700" b="1" dirty="0">
              <a:latin typeface="Arial" panose="020B0604020202020204" pitchFamily="34" charset="0"/>
              <a:cs typeface="Arial" panose="020B0604020202020204" pitchFamily="34" charset="0"/>
            </a:endParaRPr>
          </a:p>
          <a:p>
            <a:pPr lvl="1">
              <a:lnSpc>
                <a:spcPct val="80000"/>
              </a:lnSpc>
            </a:pPr>
            <a:r>
              <a:rPr lang="en-US" sz="2000" b="1" dirty="0">
                <a:latin typeface="Arial" panose="020B0604020202020204" pitchFamily="34" charset="0"/>
                <a:ea typeface="ＭＳ Ｐゴシック" charset="0"/>
                <a:cs typeface="Arial" panose="020B0604020202020204" pitchFamily="34" charset="0"/>
              </a:rPr>
              <a:t>Toxicological/Eco-toxicological</a:t>
            </a:r>
          </a:p>
          <a:p>
            <a:pPr lvl="2">
              <a:lnSpc>
                <a:spcPct val="80000"/>
              </a:lnSpc>
              <a:spcBef>
                <a:spcPts val="600"/>
              </a:spcBef>
            </a:pPr>
            <a:r>
              <a:rPr lang="en-US" dirty="0">
                <a:latin typeface="Arial" panose="020B0604020202020204" pitchFamily="34" charset="0"/>
                <a:ea typeface="ＭＳ Ｐゴシック" charset="0"/>
                <a:cs typeface="Arial" panose="020B0604020202020204" pitchFamily="34" charset="0"/>
              </a:rPr>
              <a:t>Carcinogenicity</a:t>
            </a:r>
          </a:p>
          <a:p>
            <a:pPr lvl="2">
              <a:lnSpc>
                <a:spcPct val="80000"/>
              </a:lnSpc>
              <a:spcBef>
                <a:spcPts val="600"/>
              </a:spcBef>
            </a:pPr>
            <a:r>
              <a:rPr lang="en-US" dirty="0">
                <a:latin typeface="Arial" panose="020B0604020202020204" pitchFamily="34" charset="0"/>
                <a:ea typeface="ＭＳ Ｐゴシック" charset="0"/>
                <a:cs typeface="Arial" panose="020B0604020202020204" pitchFamily="34" charset="0"/>
              </a:rPr>
              <a:t>Reproductive</a:t>
            </a:r>
          </a:p>
          <a:p>
            <a:pPr lvl="2">
              <a:lnSpc>
                <a:spcPct val="80000"/>
              </a:lnSpc>
              <a:spcBef>
                <a:spcPts val="600"/>
              </a:spcBef>
            </a:pPr>
            <a:r>
              <a:rPr lang="en-US" dirty="0">
                <a:latin typeface="Arial" panose="020B0604020202020204" pitchFamily="34" charset="0"/>
                <a:ea typeface="ＭＳ Ｐゴシック" charset="0"/>
                <a:cs typeface="Arial" panose="020B0604020202020204" pitchFamily="34" charset="0"/>
              </a:rPr>
              <a:t>Developmental</a:t>
            </a:r>
          </a:p>
          <a:p>
            <a:pPr lvl="2">
              <a:lnSpc>
                <a:spcPct val="80000"/>
              </a:lnSpc>
              <a:spcBef>
                <a:spcPts val="600"/>
              </a:spcBef>
            </a:pPr>
            <a:r>
              <a:rPr lang="en-US" dirty="0">
                <a:latin typeface="Arial" panose="020B0604020202020204" pitchFamily="34" charset="0"/>
                <a:ea typeface="ＭＳ Ｐゴシック" charset="0"/>
                <a:cs typeface="Arial" panose="020B0604020202020204" pitchFamily="34" charset="0"/>
              </a:rPr>
              <a:t>Neurological</a:t>
            </a:r>
          </a:p>
          <a:p>
            <a:pPr lvl="2">
              <a:lnSpc>
                <a:spcPct val="80000"/>
              </a:lnSpc>
              <a:spcBef>
                <a:spcPts val="600"/>
              </a:spcBef>
            </a:pPr>
            <a:r>
              <a:rPr lang="en-US" dirty="0">
                <a:latin typeface="Arial" panose="020B0604020202020204" pitchFamily="34" charset="0"/>
                <a:ea typeface="ＭＳ Ｐゴシック" charset="0"/>
                <a:cs typeface="Arial" panose="020B0604020202020204" pitchFamily="34" charset="0"/>
              </a:rPr>
              <a:t>Global warming potential</a:t>
            </a:r>
          </a:p>
          <a:p>
            <a:pPr lvl="2">
              <a:lnSpc>
                <a:spcPct val="80000"/>
              </a:lnSpc>
              <a:spcBef>
                <a:spcPts val="600"/>
              </a:spcBef>
            </a:pPr>
            <a:r>
              <a:rPr lang="en-US" dirty="0">
                <a:latin typeface="Arial" panose="020B0604020202020204" pitchFamily="34" charset="0"/>
                <a:ea typeface="ＭＳ Ｐゴシック" charset="0"/>
                <a:cs typeface="Arial" panose="020B0604020202020204" pitchFamily="34" charset="0"/>
              </a:rPr>
              <a:t>Ozone depleting potential</a:t>
            </a:r>
          </a:p>
          <a:p>
            <a:pPr lvl="2">
              <a:lnSpc>
                <a:spcPct val="80000"/>
              </a:lnSpc>
              <a:spcBef>
                <a:spcPts val="600"/>
              </a:spcBef>
            </a:pPr>
            <a:r>
              <a:rPr lang="en-US" dirty="0">
                <a:latin typeface="Arial" panose="020B0604020202020204" pitchFamily="34" charset="0"/>
                <a:ea typeface="ＭＳ Ｐゴシック" charset="0"/>
                <a:cs typeface="Arial" panose="020B0604020202020204" pitchFamily="34" charset="0"/>
              </a:rPr>
              <a:t>Bioaccumulation</a:t>
            </a:r>
          </a:p>
          <a:p>
            <a:pPr lvl="2">
              <a:lnSpc>
                <a:spcPct val="80000"/>
              </a:lnSpc>
              <a:spcBef>
                <a:spcPts val="600"/>
              </a:spcBef>
            </a:pPr>
            <a:r>
              <a:rPr lang="en-US" dirty="0">
                <a:latin typeface="Arial" panose="020B0604020202020204" pitchFamily="34" charset="0"/>
                <a:ea typeface="ＭＳ Ｐゴシック" charset="0"/>
                <a:cs typeface="Arial" panose="020B0604020202020204" pitchFamily="34" charset="0"/>
              </a:rPr>
              <a:t>Persistence</a:t>
            </a:r>
          </a:p>
          <a:p>
            <a:pPr lvl="1">
              <a:lnSpc>
                <a:spcPct val="80000"/>
              </a:lnSpc>
            </a:pPr>
            <a:r>
              <a:rPr lang="en-US" sz="2000" b="1" dirty="0">
                <a:latin typeface="Arial" panose="020B0604020202020204" pitchFamily="34" charset="0"/>
                <a:ea typeface="ＭＳ Ｐゴシック" charset="0"/>
                <a:cs typeface="Arial" panose="020B0604020202020204" pitchFamily="34" charset="0"/>
              </a:rPr>
              <a:t>Physical</a:t>
            </a:r>
          </a:p>
          <a:p>
            <a:pPr lvl="2">
              <a:lnSpc>
                <a:spcPct val="80000"/>
              </a:lnSpc>
              <a:spcBef>
                <a:spcPts val="600"/>
              </a:spcBef>
            </a:pPr>
            <a:r>
              <a:rPr lang="en-US" dirty="0">
                <a:latin typeface="Arial" panose="020B0604020202020204" pitchFamily="34" charset="0"/>
                <a:ea typeface="ＭＳ Ｐゴシック" charset="0"/>
                <a:cs typeface="Arial" panose="020B0604020202020204" pitchFamily="34" charset="0"/>
              </a:rPr>
              <a:t>Explosivity</a:t>
            </a:r>
          </a:p>
          <a:p>
            <a:pPr lvl="2">
              <a:lnSpc>
                <a:spcPct val="80000"/>
              </a:lnSpc>
              <a:spcBef>
                <a:spcPts val="600"/>
              </a:spcBef>
            </a:pPr>
            <a:r>
              <a:rPr lang="en-US" dirty="0">
                <a:latin typeface="Arial" panose="020B0604020202020204" pitchFamily="34" charset="0"/>
                <a:ea typeface="ＭＳ Ｐゴシック" charset="0"/>
                <a:cs typeface="Arial" panose="020B0604020202020204" pitchFamily="34" charset="0"/>
              </a:rPr>
              <a:t>Flammability</a:t>
            </a:r>
          </a:p>
          <a:p>
            <a:pPr lvl="2">
              <a:lnSpc>
                <a:spcPct val="80000"/>
              </a:lnSpc>
              <a:spcBef>
                <a:spcPts val="600"/>
              </a:spcBef>
            </a:pPr>
            <a:r>
              <a:rPr lang="en-US" dirty="0" err="1">
                <a:latin typeface="Arial" panose="020B0604020202020204" pitchFamily="34" charset="0"/>
                <a:ea typeface="ＭＳ Ｐゴシック" charset="0"/>
                <a:cs typeface="Arial" panose="020B0604020202020204" pitchFamily="34" charset="0"/>
              </a:rPr>
              <a:t>Corrosivity</a:t>
            </a:r>
            <a:endParaRPr lang="en-US" dirty="0">
              <a:latin typeface="Arial" panose="020B0604020202020204" pitchFamily="34" charset="0"/>
              <a:ea typeface="ＭＳ Ｐゴシック" charset="0"/>
              <a:cs typeface="Arial" panose="020B0604020202020204" pitchFamily="34" charset="0"/>
            </a:endParaRPr>
          </a:p>
        </p:txBody>
      </p:sp>
      <p:sp>
        <p:nvSpPr>
          <p:cNvPr id="121860" name="Rectangle 4"/>
          <p:cNvSpPr>
            <a:spLocks noGrp="1" noChangeArrowheads="1"/>
          </p:cNvSpPr>
          <p:nvPr>
            <p:ph sz="half" idx="2"/>
          </p:nvPr>
        </p:nvSpPr>
        <p:spPr>
          <a:xfrm>
            <a:off x="5562263" y="1864901"/>
            <a:ext cx="6530309" cy="5078883"/>
          </a:xfrm>
        </p:spPr>
        <p:txBody>
          <a:bodyPr>
            <a:normAutofit/>
          </a:bodyPr>
          <a:lstStyle/>
          <a:p>
            <a:pPr marL="0" indent="0">
              <a:lnSpc>
                <a:spcPct val="80000"/>
              </a:lnSpc>
              <a:buNone/>
            </a:pPr>
            <a:r>
              <a:rPr lang="en-US" sz="2400" b="1" dirty="0">
                <a:latin typeface="Arial" panose="020B0604020202020204" pitchFamily="34" charset="0"/>
                <a:cs typeface="Arial" panose="020B0604020202020204" pitchFamily="34" charset="0"/>
              </a:rPr>
              <a:t>Physical/Chemical Properties to consider:</a:t>
            </a:r>
          </a:p>
          <a:p>
            <a:pPr>
              <a:lnSpc>
                <a:spcPct val="80000"/>
              </a:lnSpc>
              <a:spcBef>
                <a:spcPts val="600"/>
              </a:spcBef>
            </a:pPr>
            <a:endParaRPr lang="en-US" sz="700" b="1" dirty="0">
              <a:latin typeface="Arial" panose="020B0604020202020204" pitchFamily="34" charset="0"/>
              <a:cs typeface="Arial" panose="020B0604020202020204" pitchFamily="34" charset="0"/>
            </a:endParaRPr>
          </a:p>
          <a:p>
            <a:pPr lvl="1">
              <a:lnSpc>
                <a:spcPct val="80000"/>
              </a:lnSpc>
              <a:spcBef>
                <a:spcPts val="600"/>
              </a:spcBef>
            </a:pPr>
            <a:r>
              <a:rPr lang="en-US" sz="2000" dirty="0">
                <a:latin typeface="Arial" panose="020B0604020202020204" pitchFamily="34" charset="0"/>
                <a:ea typeface="ＭＳ Ｐゴシック" charset="0"/>
                <a:cs typeface="Arial" panose="020B0604020202020204" pitchFamily="34" charset="0"/>
              </a:rPr>
              <a:t>Water solubility</a:t>
            </a:r>
          </a:p>
          <a:p>
            <a:pPr lvl="1">
              <a:lnSpc>
                <a:spcPct val="80000"/>
              </a:lnSpc>
              <a:spcBef>
                <a:spcPts val="600"/>
              </a:spcBef>
            </a:pPr>
            <a:r>
              <a:rPr lang="en-US" sz="2000" dirty="0">
                <a:latin typeface="Arial" panose="020B0604020202020204" pitchFamily="34" charset="0"/>
                <a:ea typeface="ＭＳ Ｐゴシック" charset="0"/>
                <a:cs typeface="Arial" panose="020B0604020202020204" pitchFamily="34" charset="0"/>
              </a:rPr>
              <a:t>Log </a:t>
            </a:r>
            <a:r>
              <a:rPr lang="en-US" sz="2000" dirty="0" err="1">
                <a:latin typeface="Arial" panose="020B0604020202020204" pitchFamily="34" charset="0"/>
                <a:ea typeface="ＭＳ Ｐゴシック" charset="0"/>
                <a:cs typeface="Arial" panose="020B0604020202020204" pitchFamily="34" charset="0"/>
              </a:rPr>
              <a:t>Kow</a:t>
            </a:r>
            <a:endParaRPr lang="en-US" sz="2000" dirty="0">
              <a:latin typeface="Arial" panose="020B0604020202020204" pitchFamily="34" charset="0"/>
              <a:ea typeface="ＭＳ Ｐゴシック" charset="0"/>
              <a:cs typeface="Arial" panose="020B0604020202020204" pitchFamily="34" charset="0"/>
            </a:endParaRPr>
          </a:p>
          <a:p>
            <a:pPr lvl="1">
              <a:lnSpc>
                <a:spcPct val="80000"/>
              </a:lnSpc>
              <a:spcBef>
                <a:spcPts val="600"/>
              </a:spcBef>
            </a:pPr>
            <a:r>
              <a:rPr lang="en-US" sz="2000" dirty="0">
                <a:latin typeface="Arial" panose="020B0604020202020204" pitchFamily="34" charset="0"/>
                <a:ea typeface="ＭＳ Ｐゴシック" charset="0"/>
                <a:cs typeface="Arial" panose="020B0604020202020204" pitchFamily="34" charset="0"/>
              </a:rPr>
              <a:t>Volatility</a:t>
            </a:r>
          </a:p>
          <a:p>
            <a:pPr lvl="1">
              <a:lnSpc>
                <a:spcPct val="80000"/>
              </a:lnSpc>
              <a:spcBef>
                <a:spcPts val="600"/>
              </a:spcBef>
            </a:pPr>
            <a:r>
              <a:rPr lang="en-US" sz="2000" dirty="0">
                <a:latin typeface="Arial" panose="020B0604020202020204" pitchFamily="34" charset="0"/>
                <a:ea typeface="ＭＳ Ｐゴシック" charset="0"/>
                <a:cs typeface="Arial" panose="020B0604020202020204" pitchFamily="34" charset="0"/>
              </a:rPr>
              <a:t>Molar volume</a:t>
            </a:r>
          </a:p>
          <a:p>
            <a:pPr lvl="1">
              <a:lnSpc>
                <a:spcPct val="80000"/>
              </a:lnSpc>
              <a:spcBef>
                <a:spcPts val="600"/>
              </a:spcBef>
            </a:pPr>
            <a:r>
              <a:rPr lang="en-US" sz="2000" dirty="0">
                <a:latin typeface="Arial" panose="020B0604020202020204" pitchFamily="34" charset="0"/>
                <a:ea typeface="ＭＳ Ｐゴシック" charset="0"/>
                <a:cs typeface="Arial" panose="020B0604020202020204" pitchFamily="34" charset="0"/>
              </a:rPr>
              <a:t>Aspect ratio</a:t>
            </a:r>
          </a:p>
          <a:p>
            <a:pPr lvl="1">
              <a:lnSpc>
                <a:spcPct val="80000"/>
              </a:lnSpc>
              <a:spcBef>
                <a:spcPts val="600"/>
              </a:spcBef>
            </a:pPr>
            <a:r>
              <a:rPr lang="en-US" sz="2000" dirty="0">
                <a:latin typeface="Arial" panose="020B0604020202020204" pitchFamily="34" charset="0"/>
                <a:ea typeface="ＭＳ Ｐゴシック" charset="0"/>
                <a:cs typeface="Arial" panose="020B0604020202020204" pitchFamily="34" charset="0"/>
              </a:rPr>
              <a:t>Radical formation</a:t>
            </a:r>
          </a:p>
          <a:p>
            <a:pPr lvl="1">
              <a:lnSpc>
                <a:spcPct val="80000"/>
              </a:lnSpc>
              <a:spcBef>
                <a:spcPts val="600"/>
              </a:spcBef>
            </a:pPr>
            <a:r>
              <a:rPr lang="en-US" sz="2000" dirty="0">
                <a:latin typeface="Arial" panose="020B0604020202020204" pitchFamily="34" charset="0"/>
                <a:ea typeface="ＭＳ Ｐゴシック" charset="0"/>
                <a:cs typeface="Arial" panose="020B0604020202020204" pitchFamily="34" charset="0"/>
              </a:rPr>
              <a:t>Nucleophilicity</a:t>
            </a:r>
          </a:p>
          <a:p>
            <a:pPr lvl="1">
              <a:lnSpc>
                <a:spcPct val="80000"/>
              </a:lnSpc>
              <a:spcBef>
                <a:spcPts val="600"/>
              </a:spcBef>
            </a:pPr>
            <a:r>
              <a:rPr lang="en-US" sz="2000" dirty="0">
                <a:latin typeface="Arial" panose="020B0604020202020204" pitchFamily="34" charset="0"/>
                <a:ea typeface="ＭＳ Ｐゴシック" charset="0"/>
                <a:cs typeface="Arial" panose="020B0604020202020204" pitchFamily="34" charset="0"/>
              </a:rPr>
              <a:t>Electrophilicity</a:t>
            </a:r>
          </a:p>
          <a:p>
            <a:pPr lvl="1">
              <a:lnSpc>
                <a:spcPct val="80000"/>
              </a:lnSpc>
              <a:spcBef>
                <a:spcPts val="600"/>
              </a:spcBef>
            </a:pPr>
            <a:r>
              <a:rPr lang="en-US" sz="2000" dirty="0">
                <a:latin typeface="Arial" panose="020B0604020202020204" pitchFamily="34" charset="0"/>
                <a:ea typeface="ＭＳ Ｐゴシック" charset="0"/>
                <a:cs typeface="Arial" panose="020B0604020202020204" pitchFamily="34" charset="0"/>
              </a:rPr>
              <a:t>pH/</a:t>
            </a:r>
            <a:r>
              <a:rPr lang="en-US" sz="2000" dirty="0" err="1">
                <a:latin typeface="Arial" panose="020B0604020202020204" pitchFamily="34" charset="0"/>
                <a:ea typeface="ＭＳ Ｐゴシック" charset="0"/>
                <a:cs typeface="Arial" panose="020B0604020202020204" pitchFamily="34" charset="0"/>
              </a:rPr>
              <a:t>pKa</a:t>
            </a:r>
            <a:endParaRPr lang="en-US" sz="2000" dirty="0">
              <a:latin typeface="Arial" panose="020B0604020202020204" pitchFamily="34" charset="0"/>
              <a:ea typeface="ＭＳ Ｐゴシック" charset="0"/>
              <a:cs typeface="Arial" panose="020B0604020202020204" pitchFamily="34" charset="0"/>
            </a:endParaRPr>
          </a:p>
          <a:p>
            <a:pPr lvl="1">
              <a:lnSpc>
                <a:spcPct val="80000"/>
              </a:lnSpc>
              <a:spcBef>
                <a:spcPts val="600"/>
              </a:spcBef>
            </a:pPr>
            <a:r>
              <a:rPr lang="en-US" sz="2000" dirty="0">
                <a:latin typeface="Arial" panose="020B0604020202020204" pitchFamily="34" charset="0"/>
                <a:ea typeface="ＭＳ Ｐゴシック" charset="0"/>
                <a:cs typeface="Arial" panose="020B0604020202020204" pitchFamily="34" charset="0"/>
              </a:rPr>
              <a:t>Surface area</a:t>
            </a:r>
          </a:p>
          <a:p>
            <a:pPr lvl="1">
              <a:lnSpc>
                <a:spcPct val="80000"/>
              </a:lnSpc>
              <a:spcBef>
                <a:spcPts val="600"/>
              </a:spcBef>
            </a:pPr>
            <a:r>
              <a:rPr lang="en-US" sz="2000" dirty="0">
                <a:latin typeface="Arial" panose="020B0604020202020204" pitchFamily="34" charset="0"/>
                <a:ea typeface="ＭＳ Ｐゴシック" charset="0"/>
                <a:cs typeface="Arial" panose="020B0604020202020204" pitchFamily="34" charset="0"/>
              </a:rPr>
              <a:t>Reducing potential</a:t>
            </a:r>
          </a:p>
          <a:p>
            <a:pPr lvl="1">
              <a:lnSpc>
                <a:spcPct val="80000"/>
              </a:lnSpc>
              <a:spcBef>
                <a:spcPts val="600"/>
              </a:spcBef>
            </a:pPr>
            <a:r>
              <a:rPr lang="en-US" sz="2000" dirty="0">
                <a:latin typeface="Arial" panose="020B0604020202020204" pitchFamily="34" charset="0"/>
                <a:ea typeface="ＭＳ Ｐゴシック" charset="0"/>
                <a:cs typeface="Arial" panose="020B0604020202020204" pitchFamily="34" charset="0"/>
              </a:rPr>
              <a:t>Oxidizing potential</a:t>
            </a:r>
          </a:p>
          <a:p>
            <a:pPr lvl="1">
              <a:lnSpc>
                <a:spcPct val="80000"/>
              </a:lnSpc>
              <a:spcBef>
                <a:spcPts val="600"/>
              </a:spcBef>
            </a:pPr>
            <a:r>
              <a:rPr lang="en-US" sz="2000" dirty="0">
                <a:latin typeface="Arial" panose="020B0604020202020204" pitchFamily="34" charset="0"/>
                <a:ea typeface="ＭＳ Ｐゴシック" charset="0"/>
                <a:cs typeface="Arial" panose="020B0604020202020204" pitchFamily="34" charset="0"/>
              </a:rPr>
              <a:t>Polarizability</a:t>
            </a:r>
          </a:p>
          <a:p>
            <a:pPr lvl="1">
              <a:lnSpc>
                <a:spcPct val="80000"/>
              </a:lnSpc>
            </a:pPr>
            <a:endParaRPr lang="en-US" sz="1800" dirty="0">
              <a:latin typeface="Arial" panose="020B0604020202020204" pitchFamily="34" charset="0"/>
              <a:ea typeface="ＭＳ Ｐゴシック" charset="0"/>
              <a:cs typeface="Arial" panose="020B0604020202020204" pitchFamily="34" charset="0"/>
            </a:endParaRPr>
          </a:p>
        </p:txBody>
      </p:sp>
      <p:cxnSp>
        <p:nvCxnSpPr>
          <p:cNvPr id="5" name="Straight Connector 4">
            <a:extLst>
              <a:ext uri="{FF2B5EF4-FFF2-40B4-BE49-F238E27FC236}">
                <a16:creationId xmlns:a16="http://schemas.microsoft.com/office/drawing/2014/main" id="{6D66D1A2-4B09-4FEB-8FD5-102A93A62D84}"/>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0968E15-50A5-42E1-8A37-22AC856FB44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8848" y="149502"/>
            <a:ext cx="2146300" cy="1350906"/>
          </a:xfrm>
          <a:prstGeom prst="rect">
            <a:avLst/>
          </a:prstGeom>
        </p:spPr>
      </p:pic>
      <p:sp>
        <p:nvSpPr>
          <p:cNvPr id="7" name="TextBox 6">
            <a:extLst>
              <a:ext uri="{FF2B5EF4-FFF2-40B4-BE49-F238E27FC236}">
                <a16:creationId xmlns:a16="http://schemas.microsoft.com/office/drawing/2014/main" id="{72C31746-FF4A-4CD9-8643-E31EE941E928}"/>
              </a:ext>
            </a:extLst>
          </p:cNvPr>
          <p:cNvSpPr txBox="1"/>
          <p:nvPr/>
        </p:nvSpPr>
        <p:spPr>
          <a:xfrm>
            <a:off x="2425148" y="368494"/>
            <a:ext cx="5725863"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Designing Safer Chemicals</a:t>
            </a:r>
          </a:p>
        </p:txBody>
      </p:sp>
    </p:spTree>
    <p:extLst>
      <p:ext uri="{BB962C8B-B14F-4D97-AF65-F5344CB8AC3E}">
        <p14:creationId xmlns:p14="http://schemas.microsoft.com/office/powerpoint/2010/main" val="33689214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ChangeArrowheads="1"/>
          </p:cNvSpPr>
          <p:nvPr/>
        </p:nvSpPr>
        <p:spPr bwMode="auto">
          <a:xfrm>
            <a:off x="625106" y="3219862"/>
            <a:ext cx="7137862" cy="3118803"/>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US" altLang="en-US" b="1" dirty="0">
                <a:latin typeface="Arial" panose="020B0604020202020204" pitchFamily="34" charset="0"/>
                <a:cs typeface="Arial" panose="020B0604020202020204" pitchFamily="34" charset="0"/>
              </a:rPr>
              <a:t>Conventional use of organotin compounds as antifoulants:</a:t>
            </a:r>
          </a:p>
          <a:p>
            <a:pPr eaLnBrk="1" hangingPunct="1"/>
            <a:endParaRPr lang="en-US" altLang="en-US" sz="1000" dirty="0">
              <a:latin typeface="Arial" panose="020B0604020202020204" pitchFamily="34" charset="0"/>
              <a:cs typeface="Arial" panose="020B0604020202020204" pitchFamily="34" charset="0"/>
            </a:endParaRPr>
          </a:p>
          <a:p>
            <a:pPr marL="249237" eaLnBrk="1" hangingPunct="1">
              <a:spcBef>
                <a:spcPts val="200"/>
              </a:spcBef>
            </a:pPr>
            <a:r>
              <a:rPr lang="en-US" altLang="en-US" dirty="0">
                <a:latin typeface="Arial" panose="020B0604020202020204" pitchFamily="34" charset="0"/>
                <a:cs typeface="Arial" panose="020B0604020202020204" pitchFamily="34" charset="0"/>
                <a:sym typeface="Symbol" panose="05050102010706020507" pitchFamily="18" charset="2"/>
              </a:rPr>
              <a:t> </a:t>
            </a:r>
            <a:r>
              <a:rPr lang="en-US" altLang="en-US" dirty="0">
                <a:latin typeface="Arial" panose="020B0604020202020204" pitchFamily="34" charset="0"/>
                <a:cs typeface="Arial" panose="020B0604020202020204" pitchFamily="34" charset="0"/>
              </a:rPr>
              <a:t>TBTO and related antifoulants have long half-lives in the environment (the half-life of TBTO in seawater is &gt;6 months).</a:t>
            </a:r>
          </a:p>
          <a:p>
            <a:pPr marL="249237" eaLnBrk="1" hangingPunct="1">
              <a:spcBef>
                <a:spcPts val="200"/>
              </a:spcBef>
            </a:pPr>
            <a:r>
              <a:rPr lang="en-US" altLang="en-US" dirty="0">
                <a:latin typeface="Arial" panose="020B0604020202020204" pitchFamily="34" charset="0"/>
                <a:cs typeface="Arial" panose="020B0604020202020204" pitchFamily="34" charset="0"/>
                <a:sym typeface="Symbol" panose="05050102010706020507" pitchFamily="18" charset="2"/>
              </a:rPr>
              <a:t> </a:t>
            </a:r>
            <a:r>
              <a:rPr lang="en-US" altLang="en-US" dirty="0">
                <a:latin typeface="Arial" panose="020B0604020202020204" pitchFamily="34" charset="0"/>
                <a:cs typeface="Arial" panose="020B0604020202020204" pitchFamily="34" charset="0"/>
              </a:rPr>
              <a:t>they bioconcentrate in marine organisms (the concentration of TBTO in marine organisms has been found to be up to 104 times greater than in the surrounding water).</a:t>
            </a:r>
          </a:p>
          <a:p>
            <a:pPr marL="249237" eaLnBrk="1" hangingPunct="1">
              <a:spcBef>
                <a:spcPts val="200"/>
              </a:spcBef>
            </a:pPr>
            <a:r>
              <a:rPr lang="en-US" altLang="en-US" dirty="0">
                <a:latin typeface="Arial" panose="020B0604020202020204" pitchFamily="34" charset="0"/>
                <a:cs typeface="Arial" panose="020B0604020202020204" pitchFamily="34" charset="0"/>
                <a:sym typeface="Symbol" panose="05050102010706020507" pitchFamily="18" charset="2"/>
              </a:rPr>
              <a:t> </a:t>
            </a:r>
            <a:r>
              <a:rPr lang="en-US" altLang="en-US" dirty="0">
                <a:latin typeface="Arial" panose="020B0604020202020204" pitchFamily="34" charset="0"/>
                <a:cs typeface="Arial" panose="020B0604020202020204" pitchFamily="34" charset="0"/>
              </a:rPr>
              <a:t>organotin compounds are chronically toxic to marine life and can enter food chain.</a:t>
            </a:r>
            <a:r>
              <a:rPr lang="en-US" altLang="en-US" b="1" dirty="0">
                <a:solidFill>
                  <a:srgbClr val="0070C0"/>
                </a:solidFill>
                <a:latin typeface="Arial" panose="020B0604020202020204" pitchFamily="34" charset="0"/>
                <a:cs typeface="Arial" panose="020B0604020202020204" pitchFamily="34" charset="0"/>
              </a:rPr>
              <a:t> Extreme neurological hazard.</a:t>
            </a:r>
          </a:p>
          <a:p>
            <a:pPr marL="249237" eaLnBrk="1" hangingPunct="1">
              <a:spcBef>
                <a:spcPts val="200"/>
              </a:spcBef>
            </a:pPr>
            <a:r>
              <a:rPr lang="en-US" altLang="en-US" dirty="0">
                <a:latin typeface="Arial" panose="020B0604020202020204" pitchFamily="34" charset="0"/>
                <a:cs typeface="Arial" panose="020B0604020202020204" pitchFamily="34" charset="0"/>
                <a:sym typeface="Symbol" panose="05050102010706020507" pitchFamily="18" charset="2"/>
              </a:rPr>
              <a:t> </a:t>
            </a:r>
            <a:r>
              <a:rPr lang="en-US" altLang="en-US" dirty="0" err="1">
                <a:latin typeface="Arial" panose="020B0604020202020204" pitchFamily="34" charset="0"/>
                <a:cs typeface="Arial" panose="020B0604020202020204" pitchFamily="34" charset="0"/>
              </a:rPr>
              <a:t>bioaccumulative</a:t>
            </a:r>
            <a:endParaRPr lang="en-US" altLang="en-US" dirty="0">
              <a:latin typeface="Arial" panose="020B0604020202020204" pitchFamily="34" charset="0"/>
              <a:cs typeface="Arial" panose="020B0604020202020204" pitchFamily="34" charset="0"/>
            </a:endParaRPr>
          </a:p>
          <a:p>
            <a:pPr eaLnBrk="1" hangingPunct="1"/>
            <a:endParaRPr lang="en-US" altLang="en-US"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48526" y="3212909"/>
            <a:ext cx="3713165" cy="2475443"/>
          </a:xfrm>
          <a:prstGeom prst="rect">
            <a:avLst/>
          </a:prstGeom>
        </p:spPr>
      </p:pic>
      <p:sp>
        <p:nvSpPr>
          <p:cNvPr id="9" name="TextBox 8"/>
          <p:cNvSpPr txBox="1"/>
          <p:nvPr/>
        </p:nvSpPr>
        <p:spPr>
          <a:xfrm>
            <a:off x="8705538" y="5688352"/>
            <a:ext cx="2809487"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tributyltin oxide (TBTO)</a:t>
            </a:r>
          </a:p>
        </p:txBody>
      </p:sp>
      <p:sp>
        <p:nvSpPr>
          <p:cNvPr id="8" name="TextBox 7"/>
          <p:cNvSpPr txBox="1"/>
          <p:nvPr/>
        </p:nvSpPr>
        <p:spPr>
          <a:xfrm>
            <a:off x="649705" y="1597082"/>
            <a:ext cx="3227487" cy="461665"/>
          </a:xfrm>
          <a:prstGeom prst="rect">
            <a:avLst/>
          </a:prstGeom>
          <a:noFill/>
        </p:spPr>
        <p:txBody>
          <a:bodyPr wrap="none" rtlCol="0">
            <a:spAutoFit/>
          </a:bodyPr>
          <a:lstStyle/>
          <a:p>
            <a:r>
              <a:rPr lang="en-US" sz="2400" b="1" dirty="0">
                <a:solidFill>
                  <a:srgbClr val="002060"/>
                </a:solidFill>
              </a:rPr>
              <a:t>Case study: </a:t>
            </a:r>
            <a:r>
              <a:rPr lang="en-US" sz="2400" dirty="0" err="1">
                <a:solidFill>
                  <a:srgbClr val="002060"/>
                </a:solidFill>
              </a:rPr>
              <a:t>Antifoulants</a:t>
            </a:r>
            <a:endParaRPr lang="en-US" sz="2400" dirty="0">
              <a:solidFill>
                <a:srgbClr val="002060"/>
              </a:solidFill>
            </a:endParaRPr>
          </a:p>
        </p:txBody>
      </p:sp>
      <p:cxnSp>
        <p:nvCxnSpPr>
          <p:cNvPr id="10" name="Straight Connector 9">
            <a:extLst>
              <a:ext uri="{FF2B5EF4-FFF2-40B4-BE49-F238E27FC236}">
                <a16:creationId xmlns:a16="http://schemas.microsoft.com/office/drawing/2014/main" id="{FFC3AE5B-C634-446A-9C38-3A5FDD36549A}"/>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EA23D20E-09D1-4598-B76A-E0A0DB682F0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8848" y="149502"/>
            <a:ext cx="2146300" cy="1350906"/>
          </a:xfrm>
          <a:prstGeom prst="rect">
            <a:avLst/>
          </a:prstGeom>
        </p:spPr>
      </p:pic>
      <p:sp>
        <p:nvSpPr>
          <p:cNvPr id="12" name="TextBox 11">
            <a:extLst>
              <a:ext uri="{FF2B5EF4-FFF2-40B4-BE49-F238E27FC236}">
                <a16:creationId xmlns:a16="http://schemas.microsoft.com/office/drawing/2014/main" id="{5B92776C-872C-4567-B074-551AD26EF75E}"/>
              </a:ext>
            </a:extLst>
          </p:cNvPr>
          <p:cNvSpPr txBox="1"/>
          <p:nvPr/>
        </p:nvSpPr>
        <p:spPr>
          <a:xfrm>
            <a:off x="2425148" y="368494"/>
            <a:ext cx="6797054" cy="707886"/>
          </a:xfrm>
          <a:prstGeom prst="rect">
            <a:avLst/>
          </a:prstGeom>
          <a:noFill/>
        </p:spPr>
        <p:txBody>
          <a:bodyPr wrap="none" rtlCol="0">
            <a:spAutoFit/>
          </a:bodyPr>
          <a:lstStyle/>
          <a:p>
            <a:r>
              <a:rPr lang="en-US" altLang="en-US" sz="4000" b="1" dirty="0">
                <a:solidFill>
                  <a:srgbClr val="00728A"/>
                </a:solidFill>
                <a:latin typeface="Arial" panose="020B0604020202020204" pitchFamily="34" charset="0"/>
                <a:ea typeface="ＭＳ Ｐゴシック" charset="-128"/>
                <a:cs typeface="Arial" panose="020B0604020202020204" pitchFamily="34" charset="0"/>
              </a:rPr>
              <a:t>Designing Safer Chemicals</a:t>
            </a:r>
          </a:p>
        </p:txBody>
      </p:sp>
      <p:sp>
        <p:nvSpPr>
          <p:cNvPr id="3" name="Rectangle 2">
            <a:extLst>
              <a:ext uri="{FF2B5EF4-FFF2-40B4-BE49-F238E27FC236}">
                <a16:creationId xmlns:a16="http://schemas.microsoft.com/office/drawing/2014/main" id="{42A49778-0307-40BC-A02B-1FA79C65718C}"/>
              </a:ext>
            </a:extLst>
          </p:cNvPr>
          <p:cNvSpPr/>
          <p:nvPr/>
        </p:nvSpPr>
        <p:spPr>
          <a:xfrm>
            <a:off x="649705" y="2058747"/>
            <a:ext cx="11281503" cy="923330"/>
          </a:xfrm>
          <a:prstGeom prst="rect">
            <a:avLst/>
          </a:prstGeom>
        </p:spPr>
        <p:txBody>
          <a:bodyPr wrap="square">
            <a:spAutoFit/>
          </a:bodyPr>
          <a:lstStyle/>
          <a:p>
            <a:r>
              <a:rPr lang="en-US" dirty="0">
                <a:latin typeface="Arial" panose="020B0604020202020204" pitchFamily="34" charset="0"/>
                <a:cs typeface="Arial" panose="020B0604020202020204" pitchFamily="34" charset="0"/>
              </a:rPr>
              <a:t>Antifoulants are generally dispersed in the paint as it is applied to the hull.  </a:t>
            </a:r>
            <a:r>
              <a:rPr lang="en-US" b="1" dirty="0">
                <a:latin typeface="Arial" panose="020B0604020202020204" pitchFamily="34" charset="0"/>
                <a:cs typeface="Arial" panose="020B0604020202020204" pitchFamily="34" charset="0"/>
              </a:rPr>
              <a:t>Organotin compounds </a:t>
            </a:r>
            <a:r>
              <a:rPr lang="en-US" dirty="0">
                <a:latin typeface="Arial" panose="020B0604020202020204" pitchFamily="34" charset="0"/>
                <a:cs typeface="Arial" panose="020B0604020202020204" pitchFamily="34" charset="0"/>
              </a:rPr>
              <a:t>such as tributyltin oxide (TBTO) have traditionally been used: gradually leaches from the hull, killing the fouling organisms in the surrounding</a:t>
            </a:r>
          </a:p>
        </p:txBody>
      </p:sp>
    </p:spTree>
    <p:extLst>
      <p:ext uri="{BB962C8B-B14F-4D97-AF65-F5344CB8AC3E}">
        <p14:creationId xmlns:p14="http://schemas.microsoft.com/office/powerpoint/2010/main" val="15364820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47190" y="2270749"/>
            <a:ext cx="4590424" cy="400110"/>
          </a:xfrm>
          <a:prstGeom prst="rect">
            <a:avLst/>
          </a:prstGeom>
          <a:noFill/>
        </p:spPr>
        <p:txBody>
          <a:bodyPr wrap="none" rtlCol="0">
            <a:spAutoFit/>
          </a:bodyPr>
          <a:lstStyle/>
          <a:p>
            <a:r>
              <a:rPr lang="en-US" sz="2000" b="1" dirty="0"/>
              <a:t>Alternative antifoulants (Dow Chemicals):</a:t>
            </a:r>
          </a:p>
        </p:txBody>
      </p:sp>
      <p:sp>
        <p:nvSpPr>
          <p:cNvPr id="10" name="Rectangle 3"/>
          <p:cNvSpPr txBox="1">
            <a:spLocks noChangeArrowheads="1"/>
          </p:cNvSpPr>
          <p:nvPr/>
        </p:nvSpPr>
        <p:spPr>
          <a:xfrm>
            <a:off x="865724" y="2700409"/>
            <a:ext cx="6406123" cy="34229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00"/>
              </a:spcBef>
              <a:buNone/>
            </a:pPr>
            <a:r>
              <a:rPr lang="en-US" altLang="en-US" sz="1800" dirty="0">
                <a:latin typeface="Arial" panose="020B0604020202020204" pitchFamily="34" charset="0"/>
                <a:ea typeface="ＭＳ Ｐゴシック" charset="-128"/>
                <a:cs typeface="Arial" panose="020B0604020202020204" pitchFamily="34" charset="0"/>
                <a:sym typeface="Symbol" panose="05050102010706020507" pitchFamily="18" charset="2"/>
              </a:rPr>
              <a:t> </a:t>
            </a:r>
            <a:r>
              <a:rPr lang="en-US" altLang="en-US" sz="1800" b="1" i="1" dirty="0">
                <a:latin typeface="Arial" panose="020B0604020202020204" pitchFamily="34" charset="0"/>
                <a:ea typeface="ＭＳ Ｐゴシック" charset="-128"/>
                <a:cs typeface="Arial" panose="020B0604020202020204" pitchFamily="34" charset="0"/>
              </a:rPr>
              <a:t>Sea-Nine® 211</a:t>
            </a:r>
            <a:r>
              <a:rPr lang="en-US" altLang="en-US" sz="1800" dirty="0">
                <a:latin typeface="Arial" panose="020B0604020202020204" pitchFamily="34" charset="0"/>
                <a:ea typeface="ＭＳ Ｐゴシック" charset="-128"/>
                <a:cs typeface="Arial" panose="020B0604020202020204" pitchFamily="34" charset="0"/>
              </a:rPr>
              <a:t> (DCOI) works by maintaining a hostile growing environment for marine organisms</a:t>
            </a:r>
          </a:p>
          <a:p>
            <a:pPr marL="0" indent="0">
              <a:lnSpc>
                <a:spcPct val="100000"/>
              </a:lnSpc>
              <a:spcBef>
                <a:spcPts val="200"/>
              </a:spcBef>
              <a:buNone/>
            </a:pPr>
            <a:r>
              <a:rPr lang="en-US" altLang="en-US" sz="1800" dirty="0">
                <a:latin typeface="Arial" panose="020B0604020202020204" pitchFamily="34" charset="0"/>
                <a:ea typeface="ＭＳ Ｐゴシック" charset="-128"/>
                <a:cs typeface="Arial" panose="020B0604020202020204" pitchFamily="34" charset="0"/>
                <a:sym typeface="Symbol" panose="05050102010706020507" pitchFamily="18" charset="2"/>
              </a:rPr>
              <a:t> w</a:t>
            </a:r>
            <a:r>
              <a:rPr lang="en-US" altLang="en-US" sz="1800" dirty="0">
                <a:latin typeface="Arial" panose="020B0604020202020204" pitchFamily="34" charset="0"/>
                <a:ea typeface="ＭＳ Ｐゴシック" charset="-128"/>
                <a:cs typeface="Arial" panose="020B0604020202020204" pitchFamily="34" charset="0"/>
              </a:rPr>
              <a:t>hen organisms attach to the hull treated with DCOI, proteins at the point of attachment react with the DCOI</a:t>
            </a:r>
          </a:p>
          <a:p>
            <a:pPr marL="0" indent="0">
              <a:lnSpc>
                <a:spcPct val="100000"/>
              </a:lnSpc>
              <a:spcBef>
                <a:spcPts val="200"/>
              </a:spcBef>
              <a:buNone/>
            </a:pPr>
            <a:r>
              <a:rPr lang="en-US" altLang="en-US" sz="1800" dirty="0">
                <a:latin typeface="Arial" panose="020B0604020202020204" pitchFamily="34" charset="0"/>
                <a:ea typeface="ＭＳ Ｐゴシック" charset="-128"/>
                <a:cs typeface="Arial" panose="020B0604020202020204" pitchFamily="34" charset="0"/>
                <a:sym typeface="Symbol" panose="05050102010706020507" pitchFamily="18" charset="2"/>
              </a:rPr>
              <a:t> </a:t>
            </a:r>
            <a:r>
              <a:rPr lang="en-US" altLang="en-US" sz="1800" dirty="0">
                <a:latin typeface="Arial" panose="020B0604020202020204" pitchFamily="34" charset="0"/>
                <a:ea typeface="ＭＳ Ｐゴシック" charset="-128"/>
                <a:cs typeface="Arial" panose="020B0604020202020204" pitchFamily="34" charset="0"/>
              </a:rPr>
              <a:t>reaction with DCOI prevents the use of these proteins for other metabolic processes: organism detaches itself and searches for a more hospitable surface to grow upon.</a:t>
            </a:r>
          </a:p>
          <a:p>
            <a:pPr marL="0" indent="0">
              <a:lnSpc>
                <a:spcPct val="100000"/>
              </a:lnSpc>
              <a:spcBef>
                <a:spcPts val="200"/>
              </a:spcBef>
              <a:buNone/>
            </a:pPr>
            <a:r>
              <a:rPr lang="en-US" altLang="en-US" sz="1800" dirty="0">
                <a:latin typeface="Arial" panose="020B0604020202020204" pitchFamily="34" charset="0"/>
                <a:ea typeface="ＭＳ Ｐゴシック" charset="-128"/>
                <a:cs typeface="Arial" panose="020B0604020202020204" pitchFamily="34" charset="0"/>
                <a:sym typeface="Symbol" panose="05050102010706020507" pitchFamily="18" charset="2"/>
              </a:rPr>
              <a:t> </a:t>
            </a:r>
            <a:r>
              <a:rPr lang="en-US" altLang="en-US" sz="1800" dirty="0">
                <a:latin typeface="Arial" panose="020B0604020202020204" pitchFamily="34" charset="0"/>
                <a:ea typeface="ＭＳ Ｐゴシック" charset="-128"/>
                <a:cs typeface="Arial" panose="020B0604020202020204" pitchFamily="34" charset="0"/>
              </a:rPr>
              <a:t>Only organisms attached to hull of ship are exposed to toxic levels of DCOI.</a:t>
            </a:r>
          </a:p>
          <a:p>
            <a:pPr marL="0" indent="0">
              <a:lnSpc>
                <a:spcPct val="100000"/>
              </a:lnSpc>
              <a:spcBef>
                <a:spcPts val="200"/>
              </a:spcBef>
              <a:buNone/>
            </a:pPr>
            <a:r>
              <a:rPr lang="en-US" altLang="en-US" sz="1800" dirty="0">
                <a:latin typeface="Arial" panose="020B0604020202020204" pitchFamily="34" charset="0"/>
                <a:ea typeface="ＭＳ Ｐゴシック" charset="-128"/>
                <a:cs typeface="Arial" panose="020B0604020202020204" pitchFamily="34" charset="0"/>
                <a:sym typeface="Symbol" panose="05050102010706020507" pitchFamily="18" charset="2"/>
              </a:rPr>
              <a:t> r</a:t>
            </a:r>
            <a:r>
              <a:rPr lang="en-US" altLang="en-US" sz="1800" dirty="0">
                <a:latin typeface="Arial" panose="020B0604020202020204" pitchFamily="34" charset="0"/>
                <a:ea typeface="ＭＳ Ｐゴシック" charset="-128"/>
                <a:cs typeface="Arial" panose="020B0604020202020204" pitchFamily="34" charset="0"/>
              </a:rPr>
              <a:t>eadily biodegrades once leached from ship (half-life is less than one hour in sea water).</a:t>
            </a:r>
          </a:p>
          <a:p>
            <a:pPr>
              <a:buFontTx/>
              <a:buNone/>
            </a:pPr>
            <a:endParaRPr lang="en-US" altLang="en-US" sz="2000" dirty="0">
              <a:latin typeface="Arial" panose="020B0604020202020204" pitchFamily="34" charset="0"/>
              <a:ea typeface="ＭＳ Ｐゴシック" charset="-128"/>
              <a:cs typeface="Arial" panose="020B0604020202020204" pitchFamily="34" charset="0"/>
            </a:endParaRPr>
          </a:p>
          <a:p>
            <a:pPr>
              <a:buFontTx/>
              <a:buNone/>
            </a:pPr>
            <a:endParaRPr lang="en-US" altLang="en-US" sz="2000" dirty="0">
              <a:latin typeface="Arial" panose="020B0604020202020204" pitchFamily="34" charset="0"/>
              <a:ea typeface="ＭＳ Ｐゴシック" charset="-128"/>
              <a:cs typeface="Arial" panose="020B0604020202020204" pitchFamily="34" charset="0"/>
            </a:endParaRPr>
          </a:p>
        </p:txBody>
      </p:sp>
      <p:cxnSp>
        <p:nvCxnSpPr>
          <p:cNvPr id="12" name="Straight Connector 11">
            <a:extLst>
              <a:ext uri="{FF2B5EF4-FFF2-40B4-BE49-F238E27FC236}">
                <a16:creationId xmlns:a16="http://schemas.microsoft.com/office/drawing/2014/main" id="{02EC3A1C-0985-4A3E-B8B4-0180659D4F13}"/>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8C9A677-C70E-4F7C-AB16-185EC26B29BA}"/>
              </a:ext>
            </a:extLst>
          </p:cNvPr>
          <p:cNvSpPr txBox="1"/>
          <p:nvPr/>
        </p:nvSpPr>
        <p:spPr>
          <a:xfrm>
            <a:off x="649705" y="1597082"/>
            <a:ext cx="3227487" cy="461665"/>
          </a:xfrm>
          <a:prstGeom prst="rect">
            <a:avLst/>
          </a:prstGeom>
          <a:noFill/>
        </p:spPr>
        <p:txBody>
          <a:bodyPr wrap="none" rtlCol="0">
            <a:spAutoFit/>
          </a:bodyPr>
          <a:lstStyle/>
          <a:p>
            <a:r>
              <a:rPr lang="en-US" sz="2400" b="1" dirty="0">
                <a:solidFill>
                  <a:srgbClr val="002060"/>
                </a:solidFill>
              </a:rPr>
              <a:t>Case study: </a:t>
            </a:r>
            <a:r>
              <a:rPr lang="en-US" sz="2400" dirty="0" err="1">
                <a:solidFill>
                  <a:srgbClr val="002060"/>
                </a:solidFill>
              </a:rPr>
              <a:t>Antifoulants</a:t>
            </a:r>
            <a:endParaRPr lang="en-US" sz="2400" dirty="0">
              <a:solidFill>
                <a:srgbClr val="002060"/>
              </a:solidFill>
            </a:endParaRPr>
          </a:p>
        </p:txBody>
      </p:sp>
      <p:pic>
        <p:nvPicPr>
          <p:cNvPr id="14" name="Picture 13">
            <a:extLst>
              <a:ext uri="{FF2B5EF4-FFF2-40B4-BE49-F238E27FC236}">
                <a16:creationId xmlns:a16="http://schemas.microsoft.com/office/drawing/2014/main" id="{E8D85C54-CF2D-4936-B95E-7A0CDEFA66B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8848" y="149502"/>
            <a:ext cx="2146300" cy="1350906"/>
          </a:xfrm>
          <a:prstGeom prst="rect">
            <a:avLst/>
          </a:prstGeom>
        </p:spPr>
      </p:pic>
      <p:sp>
        <p:nvSpPr>
          <p:cNvPr id="15" name="TextBox 14">
            <a:extLst>
              <a:ext uri="{FF2B5EF4-FFF2-40B4-BE49-F238E27FC236}">
                <a16:creationId xmlns:a16="http://schemas.microsoft.com/office/drawing/2014/main" id="{B9E365EE-FB72-450B-8AF9-989A4B29CA9A}"/>
              </a:ext>
            </a:extLst>
          </p:cNvPr>
          <p:cNvSpPr txBox="1"/>
          <p:nvPr/>
        </p:nvSpPr>
        <p:spPr>
          <a:xfrm>
            <a:off x="2425148" y="368494"/>
            <a:ext cx="6797054" cy="707886"/>
          </a:xfrm>
          <a:prstGeom prst="rect">
            <a:avLst/>
          </a:prstGeom>
          <a:noFill/>
        </p:spPr>
        <p:txBody>
          <a:bodyPr wrap="none" rtlCol="0">
            <a:spAutoFit/>
          </a:bodyPr>
          <a:lstStyle/>
          <a:p>
            <a:r>
              <a:rPr lang="en-US" altLang="en-US" sz="4000" b="1" dirty="0">
                <a:solidFill>
                  <a:srgbClr val="00728A"/>
                </a:solidFill>
                <a:latin typeface="Arial" panose="020B0604020202020204" pitchFamily="34" charset="0"/>
                <a:ea typeface="ＭＳ Ｐゴシック" charset="-128"/>
                <a:cs typeface="Arial" panose="020B0604020202020204" pitchFamily="34" charset="0"/>
              </a:rPr>
              <a:t>Designing Safer Chemicals</a:t>
            </a:r>
          </a:p>
        </p:txBody>
      </p:sp>
      <p:sp>
        <p:nvSpPr>
          <p:cNvPr id="2" name="Rectangle 1">
            <a:extLst>
              <a:ext uri="{FF2B5EF4-FFF2-40B4-BE49-F238E27FC236}">
                <a16:creationId xmlns:a16="http://schemas.microsoft.com/office/drawing/2014/main" id="{88F64346-AC49-4E68-B6C5-B7884378F7A3}"/>
              </a:ext>
            </a:extLst>
          </p:cNvPr>
          <p:cNvSpPr/>
          <p:nvPr/>
        </p:nvSpPr>
        <p:spPr>
          <a:xfrm>
            <a:off x="717266" y="2226308"/>
            <a:ext cx="6524657" cy="3871320"/>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E6084B7-5C8B-F34D-9A50-81479958D05E}"/>
              </a:ext>
            </a:extLst>
          </p:cNvPr>
          <p:cNvPicPr>
            <a:picLocks noChangeAspect="1"/>
          </p:cNvPicPr>
          <p:nvPr/>
        </p:nvPicPr>
        <p:blipFill>
          <a:blip r:embed="rId3"/>
          <a:stretch>
            <a:fillRect/>
          </a:stretch>
        </p:blipFill>
        <p:spPr>
          <a:xfrm>
            <a:off x="7827556" y="1824156"/>
            <a:ext cx="3873377" cy="2189300"/>
          </a:xfrm>
          <a:prstGeom prst="rect">
            <a:avLst/>
          </a:prstGeom>
        </p:spPr>
      </p:pic>
      <p:pic>
        <p:nvPicPr>
          <p:cNvPr id="7" name="Picture 6">
            <a:extLst>
              <a:ext uri="{FF2B5EF4-FFF2-40B4-BE49-F238E27FC236}">
                <a16:creationId xmlns:a16="http://schemas.microsoft.com/office/drawing/2014/main" id="{635395EA-0DF3-C04F-B014-DC739A423548}"/>
              </a:ext>
            </a:extLst>
          </p:cNvPr>
          <p:cNvPicPr>
            <a:picLocks noChangeAspect="1"/>
          </p:cNvPicPr>
          <p:nvPr/>
        </p:nvPicPr>
        <p:blipFill>
          <a:blip r:embed="rId4"/>
          <a:stretch>
            <a:fillRect/>
          </a:stretch>
        </p:blipFill>
        <p:spPr>
          <a:xfrm>
            <a:off x="7569828" y="4240529"/>
            <a:ext cx="4388832" cy="1899014"/>
          </a:xfrm>
          <a:prstGeom prst="rect">
            <a:avLst/>
          </a:prstGeom>
        </p:spPr>
      </p:pic>
      <p:sp>
        <p:nvSpPr>
          <p:cNvPr id="4" name="Rectangle 3"/>
          <p:cNvSpPr/>
          <p:nvPr/>
        </p:nvSpPr>
        <p:spPr>
          <a:xfrm>
            <a:off x="27955" y="6143761"/>
            <a:ext cx="11672978" cy="338554"/>
          </a:xfrm>
          <a:prstGeom prst="rect">
            <a:avLst/>
          </a:prstGeom>
        </p:spPr>
        <p:txBody>
          <a:bodyPr wrap="square">
            <a:spAutoFit/>
          </a:bodyPr>
          <a:lstStyle/>
          <a:p>
            <a:r>
              <a:rPr lang="en-US" sz="1600" i="1" dirty="0">
                <a:latin typeface="Arial" panose="020B0604020202020204" pitchFamily="34" charset="0"/>
                <a:cs typeface="Arial" panose="020B0604020202020204" pitchFamily="34" charset="0"/>
              </a:rPr>
              <a:t>https://www.epa.gov/greenchemistry/presidential-green-chemistry-challenge-1996-designing-greener-chemicals-award</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44843" y="216155"/>
            <a:ext cx="1256090" cy="1454971"/>
          </a:xfrm>
          <a:prstGeom prst="rect">
            <a:avLst/>
          </a:prstGeom>
        </p:spPr>
      </p:pic>
      <p:sp>
        <p:nvSpPr>
          <p:cNvPr id="9" name="Rounded Rectangle 8"/>
          <p:cNvSpPr/>
          <p:nvPr/>
        </p:nvSpPr>
        <p:spPr>
          <a:xfrm>
            <a:off x="10309175" y="1767800"/>
            <a:ext cx="1527425" cy="549174"/>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Awardee in 1996</a:t>
            </a:r>
          </a:p>
        </p:txBody>
      </p:sp>
    </p:spTree>
    <p:extLst>
      <p:ext uri="{BB962C8B-B14F-4D97-AF65-F5344CB8AC3E}">
        <p14:creationId xmlns:p14="http://schemas.microsoft.com/office/powerpoint/2010/main" val="3999927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71628" y="2240031"/>
            <a:ext cx="8142593" cy="3785652"/>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Solvents account for the vast majority of mass wasted in syntheses and processes.</a:t>
            </a:r>
            <a:r>
              <a:rPr lang="en-US" sz="2000" baseline="30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Moreover, many conventional solvents are toxic, flammable, and/or corrosive.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Solvents volatility and solubility have contributed to air, water and land pollution, have increased the risk of workers’ exposure, and have led to serious accidents.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Recovery and reuse, when possible, is often associated with energy-intensive distillation and sometimes cross contamination. In an effort to address all those shortcomings, chemists have started to search for safer solutions. </a:t>
            </a:r>
          </a:p>
        </p:txBody>
      </p:sp>
      <p:pic>
        <p:nvPicPr>
          <p:cNvPr id="28" name="Imagem 2">
            <a:extLst>
              <a:ext uri="{FF2B5EF4-FFF2-40B4-BE49-F238E27FC236}">
                <a16:creationId xmlns:a16="http://schemas.microsoft.com/office/drawing/2014/main" id="{844A2D09-DE0C-4616-9BF2-ACE6D49CEAA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52060" y="1987499"/>
            <a:ext cx="2930729" cy="4220071"/>
          </a:xfrm>
          <a:prstGeom prst="rect">
            <a:avLst/>
          </a:prstGeom>
        </p:spPr>
      </p:pic>
      <p:cxnSp>
        <p:nvCxnSpPr>
          <p:cNvPr id="7" name="Straight Connector 6">
            <a:extLst>
              <a:ext uri="{FF2B5EF4-FFF2-40B4-BE49-F238E27FC236}">
                <a16:creationId xmlns:a16="http://schemas.microsoft.com/office/drawing/2014/main" id="{D81318BD-F92F-4B81-8043-8A4F131698E2}"/>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A201E16-515C-4C9E-826B-65ED38179D2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248" y="115243"/>
            <a:ext cx="2120900" cy="1371600"/>
          </a:xfrm>
          <a:prstGeom prst="rect">
            <a:avLst/>
          </a:prstGeom>
        </p:spPr>
      </p:pic>
      <p:sp>
        <p:nvSpPr>
          <p:cNvPr id="10" name="TextBox 9">
            <a:extLst>
              <a:ext uri="{FF2B5EF4-FFF2-40B4-BE49-F238E27FC236}">
                <a16:creationId xmlns:a16="http://schemas.microsoft.com/office/drawing/2014/main" id="{82769DF5-5A05-4862-A804-2DD388D68C63}"/>
              </a:ext>
            </a:extLst>
          </p:cNvPr>
          <p:cNvSpPr txBox="1"/>
          <p:nvPr/>
        </p:nvSpPr>
        <p:spPr>
          <a:xfrm>
            <a:off x="2425148" y="368494"/>
            <a:ext cx="7520200" cy="707886"/>
          </a:xfrm>
          <a:prstGeom prst="rect">
            <a:avLst/>
          </a:prstGeom>
          <a:noFill/>
        </p:spPr>
        <p:txBody>
          <a:bodyPr wrap="none" rtlCol="0">
            <a:spAutoFit/>
          </a:bodyPr>
          <a:lstStyle/>
          <a:p>
            <a:r>
              <a:rPr lang="en-US" altLang="en-US" sz="4000" b="1" dirty="0">
                <a:solidFill>
                  <a:srgbClr val="00728A"/>
                </a:solidFill>
                <a:latin typeface="Arial" panose="020B0604020202020204" pitchFamily="34" charset="0"/>
                <a:ea typeface="ＭＳ Ｐゴシック" charset="-128"/>
                <a:cs typeface="Arial" panose="020B0604020202020204" pitchFamily="34" charset="0"/>
              </a:rPr>
              <a:t>Safer Solvents and Auxiliaries</a:t>
            </a:r>
          </a:p>
        </p:txBody>
      </p:sp>
    </p:spTree>
    <p:extLst>
      <p:ext uri="{BB962C8B-B14F-4D97-AF65-F5344CB8AC3E}">
        <p14:creationId xmlns:p14="http://schemas.microsoft.com/office/powerpoint/2010/main" val="3456129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62CE1BE-4F5C-41A5-8E98-53618DF999C6}"/>
              </a:ext>
            </a:extLst>
          </p:cNvPr>
          <p:cNvSpPr/>
          <p:nvPr/>
        </p:nvSpPr>
        <p:spPr>
          <a:xfrm>
            <a:off x="616122" y="1009411"/>
            <a:ext cx="6630620" cy="5088219"/>
          </a:xfrm>
          <a:prstGeom prst="roundRect">
            <a:avLst/>
          </a:prstGeom>
          <a:solidFill>
            <a:schemeClr val="bg1"/>
          </a:solidFill>
          <a:ln w="38100">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31142" name="Rectangle 6"/>
          <p:cNvSpPr>
            <a:spLocks noChangeArrowheads="1"/>
          </p:cNvSpPr>
          <p:nvPr/>
        </p:nvSpPr>
        <p:spPr bwMode="auto">
          <a:xfrm>
            <a:off x="423787" y="6254990"/>
            <a:ext cx="896461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1600" dirty="0">
                <a:latin typeface="Arial" panose="020B0604020202020204" pitchFamily="34" charset="0"/>
                <a:cs typeface="Arial" panose="020B0604020202020204" pitchFamily="34" charset="0"/>
              </a:rPr>
              <a:t>P. Anastas, J. Warner in: </a:t>
            </a:r>
            <a:r>
              <a:rPr lang="en-US" sz="1600" i="1" dirty="0">
                <a:latin typeface="Arial" panose="020B0604020202020204" pitchFamily="34" charset="0"/>
                <a:cs typeface="Arial" panose="020B0604020202020204" pitchFamily="34" charset="0"/>
              </a:rPr>
              <a:t>Green Chemistry: Theory and Practice</a:t>
            </a:r>
            <a:r>
              <a:rPr lang="en-US" sz="1600" dirty="0">
                <a:latin typeface="Arial" panose="020B0604020202020204" pitchFamily="34" charset="0"/>
                <a:cs typeface="Arial" panose="020B0604020202020204" pitchFamily="34" charset="0"/>
              </a:rPr>
              <a:t> (New York, 1998). </a:t>
            </a:r>
          </a:p>
        </p:txBody>
      </p:sp>
      <p:sp>
        <p:nvSpPr>
          <p:cNvPr id="9" name="Title 1"/>
          <p:cNvSpPr>
            <a:spLocks noGrp="1"/>
          </p:cNvSpPr>
          <p:nvPr>
            <p:ph type="title"/>
          </p:nvPr>
        </p:nvSpPr>
        <p:spPr>
          <a:xfrm>
            <a:off x="1687809" y="0"/>
            <a:ext cx="9685957" cy="1143000"/>
          </a:xfrm>
        </p:spPr>
        <p:txBody>
          <a:bodyPr>
            <a:normAutofit/>
          </a:bodyPr>
          <a:lstStyle/>
          <a:p>
            <a:r>
              <a:rPr lang="en-US" b="1" cap="none" dirty="0">
                <a:latin typeface="Arial" panose="020B0604020202020204" pitchFamily="34" charset="0"/>
                <a:cs typeface="Arial" panose="020B0604020202020204" pitchFamily="34" charset="0"/>
              </a:rPr>
              <a:t>12 principles for Green Chemistry</a:t>
            </a:r>
          </a:p>
        </p:txBody>
      </p:sp>
      <p:sp>
        <p:nvSpPr>
          <p:cNvPr id="3" name="Text Placeholder 2"/>
          <p:cNvSpPr>
            <a:spLocks noGrp="1"/>
          </p:cNvSpPr>
          <p:nvPr>
            <p:ph type="body" sz="half" idx="1"/>
          </p:nvPr>
        </p:nvSpPr>
        <p:spPr>
          <a:xfrm>
            <a:off x="949444" y="1143000"/>
            <a:ext cx="6194612" cy="4919179"/>
          </a:xfrm>
        </p:spPr>
        <p:txBody>
          <a:bodyPr>
            <a:noAutofit/>
          </a:bodyPr>
          <a:lstStyle/>
          <a:p>
            <a:pPr marL="0" indent="0">
              <a:buNone/>
            </a:pPr>
            <a:r>
              <a:rPr lang="en-US" sz="2000" dirty="0">
                <a:latin typeface="Arial" panose="020B0604020202020204" pitchFamily="34" charset="0"/>
                <a:cs typeface="Arial" panose="020B0604020202020204" pitchFamily="34" charset="0"/>
                <a:sym typeface="Symbol" panose="05050102010706020507" pitchFamily="18" charset="2"/>
              </a:rPr>
              <a:t> </a:t>
            </a:r>
            <a:r>
              <a:rPr lang="en-US" sz="2000" dirty="0">
                <a:latin typeface="Arial" panose="020B0604020202020204" pitchFamily="34" charset="0"/>
                <a:cs typeface="Arial" panose="020B0604020202020204" pitchFamily="34" charset="0"/>
              </a:rPr>
              <a:t>Waste Prevention</a:t>
            </a:r>
          </a:p>
          <a:p>
            <a:pPr marL="0" indent="0">
              <a:buNone/>
            </a:pPr>
            <a:r>
              <a:rPr lang="en-US" sz="2000" dirty="0">
                <a:latin typeface="Arial" panose="020B0604020202020204" pitchFamily="34" charset="0"/>
                <a:cs typeface="Arial" panose="020B0604020202020204" pitchFamily="34" charset="0"/>
                <a:sym typeface="Symbol" panose="05050102010706020507" pitchFamily="18" charset="2"/>
              </a:rPr>
              <a:t>  </a:t>
            </a:r>
            <a:r>
              <a:rPr lang="en-US" sz="2000" dirty="0">
                <a:latin typeface="Arial" panose="020B0604020202020204" pitchFamily="34" charset="0"/>
                <a:cs typeface="Arial" panose="020B0604020202020204" pitchFamily="34" charset="0"/>
              </a:rPr>
              <a:t>Atom Economy</a:t>
            </a:r>
          </a:p>
          <a:p>
            <a:pPr marL="0" indent="0">
              <a:buNone/>
            </a:pPr>
            <a:r>
              <a:rPr lang="en-US" sz="2000" dirty="0">
                <a:latin typeface="Arial" panose="020B0604020202020204" pitchFamily="34" charset="0"/>
                <a:cs typeface="Arial" panose="020B0604020202020204" pitchFamily="34" charset="0"/>
                <a:sym typeface="Symbol" panose="05050102010706020507" pitchFamily="18" charset="2"/>
              </a:rPr>
              <a:t> </a:t>
            </a:r>
            <a:r>
              <a:rPr lang="en-US" sz="2000" dirty="0">
                <a:latin typeface="Arial" panose="020B0604020202020204" pitchFamily="34" charset="0"/>
                <a:cs typeface="Arial" panose="020B0604020202020204" pitchFamily="34" charset="0"/>
              </a:rPr>
              <a:t>Less Hazardous Chemical Syntheses</a:t>
            </a:r>
          </a:p>
          <a:p>
            <a:pPr marL="0" indent="0">
              <a:buNone/>
            </a:pPr>
            <a:r>
              <a:rPr lang="en-US" sz="2000" dirty="0">
                <a:latin typeface="Arial" panose="020B0604020202020204" pitchFamily="34" charset="0"/>
                <a:cs typeface="Arial" panose="020B0604020202020204" pitchFamily="34" charset="0"/>
                <a:sym typeface="Symbol" panose="05050102010706020507" pitchFamily="18" charset="2"/>
              </a:rPr>
              <a:t> </a:t>
            </a:r>
            <a:r>
              <a:rPr lang="en-US" sz="2000" dirty="0">
                <a:latin typeface="Arial" panose="020B0604020202020204" pitchFamily="34" charset="0"/>
                <a:cs typeface="Arial" panose="020B0604020202020204" pitchFamily="34" charset="0"/>
              </a:rPr>
              <a:t>Designing Safer Chemicals</a:t>
            </a:r>
          </a:p>
          <a:p>
            <a:pPr marL="0" indent="0">
              <a:buNone/>
            </a:pPr>
            <a:r>
              <a:rPr lang="en-US" sz="2000" dirty="0">
                <a:latin typeface="Arial" panose="020B0604020202020204" pitchFamily="34" charset="0"/>
                <a:cs typeface="Arial" panose="020B0604020202020204" pitchFamily="34" charset="0"/>
                <a:sym typeface="Symbol" panose="05050102010706020507" pitchFamily="18" charset="2"/>
              </a:rPr>
              <a:t> </a:t>
            </a:r>
            <a:r>
              <a:rPr lang="en-US" sz="2000" dirty="0">
                <a:latin typeface="Arial" panose="020B0604020202020204" pitchFamily="34" charset="0"/>
                <a:cs typeface="Arial" panose="020B0604020202020204" pitchFamily="34" charset="0"/>
              </a:rPr>
              <a:t>Safer Solvents and Auxiliaries</a:t>
            </a:r>
          </a:p>
          <a:p>
            <a:pPr marL="0" indent="0">
              <a:buNone/>
            </a:pPr>
            <a:r>
              <a:rPr lang="en-US" sz="2000" dirty="0">
                <a:latin typeface="Arial" panose="020B0604020202020204" pitchFamily="34" charset="0"/>
                <a:cs typeface="Arial" panose="020B0604020202020204" pitchFamily="34" charset="0"/>
                <a:sym typeface="Symbol" panose="05050102010706020507" pitchFamily="18" charset="2"/>
              </a:rPr>
              <a:t> </a:t>
            </a:r>
            <a:r>
              <a:rPr lang="en-US" sz="2000" dirty="0">
                <a:latin typeface="Arial" panose="020B0604020202020204" pitchFamily="34" charset="0"/>
                <a:cs typeface="Arial" panose="020B0604020202020204" pitchFamily="34" charset="0"/>
              </a:rPr>
              <a:t>Design for Energy Efficiency</a:t>
            </a:r>
          </a:p>
          <a:p>
            <a:pPr marL="0" indent="0">
              <a:buNone/>
            </a:pPr>
            <a:r>
              <a:rPr lang="en-US" sz="2000" dirty="0">
                <a:latin typeface="Arial" panose="020B0604020202020204" pitchFamily="34" charset="0"/>
                <a:cs typeface="Arial" panose="020B0604020202020204" pitchFamily="34" charset="0"/>
                <a:sym typeface="Symbol" panose="05050102010706020507" pitchFamily="18" charset="2"/>
              </a:rPr>
              <a:t> </a:t>
            </a:r>
            <a:r>
              <a:rPr lang="en-US" sz="2000" dirty="0">
                <a:latin typeface="Arial" panose="020B0604020202020204" pitchFamily="34" charset="0"/>
                <a:cs typeface="Arial" panose="020B0604020202020204" pitchFamily="34" charset="0"/>
              </a:rPr>
              <a:t>Use of Renewable Feedstocks</a:t>
            </a:r>
          </a:p>
          <a:p>
            <a:pPr marL="0" indent="0">
              <a:buNone/>
            </a:pPr>
            <a:r>
              <a:rPr lang="en-US" sz="2000" dirty="0">
                <a:latin typeface="Arial" panose="020B0604020202020204" pitchFamily="34" charset="0"/>
                <a:cs typeface="Arial" panose="020B0604020202020204" pitchFamily="34" charset="0"/>
                <a:sym typeface="Symbol" panose="05050102010706020507" pitchFamily="18" charset="2"/>
              </a:rPr>
              <a:t> </a:t>
            </a:r>
            <a:r>
              <a:rPr lang="en-US" sz="2000" dirty="0">
                <a:latin typeface="Arial" panose="020B0604020202020204" pitchFamily="34" charset="0"/>
                <a:cs typeface="Arial" panose="020B0604020202020204" pitchFamily="34" charset="0"/>
              </a:rPr>
              <a:t>Reduce Derivatives</a:t>
            </a:r>
          </a:p>
          <a:p>
            <a:pPr marL="0" indent="0">
              <a:buNone/>
            </a:pPr>
            <a:r>
              <a:rPr lang="en-US" sz="2000" dirty="0">
                <a:latin typeface="Arial" panose="020B0604020202020204" pitchFamily="34" charset="0"/>
                <a:cs typeface="Arial" panose="020B0604020202020204" pitchFamily="34" charset="0"/>
                <a:sym typeface="Symbol" panose="05050102010706020507" pitchFamily="18" charset="2"/>
              </a:rPr>
              <a:t> </a:t>
            </a:r>
            <a:r>
              <a:rPr lang="en-US" sz="2000" dirty="0">
                <a:latin typeface="Arial" panose="020B0604020202020204" pitchFamily="34" charset="0"/>
                <a:cs typeface="Arial" panose="020B0604020202020204" pitchFamily="34" charset="0"/>
              </a:rPr>
              <a:t>Catalysis</a:t>
            </a:r>
          </a:p>
          <a:p>
            <a:pPr marL="0" indent="0">
              <a:buNone/>
            </a:pPr>
            <a:r>
              <a:rPr lang="en-US" sz="2000" dirty="0">
                <a:latin typeface="Arial" panose="020B0604020202020204" pitchFamily="34" charset="0"/>
                <a:cs typeface="Arial" panose="020B0604020202020204" pitchFamily="34" charset="0"/>
                <a:sym typeface="Symbol" panose="05050102010706020507" pitchFamily="18" charset="2"/>
              </a:rPr>
              <a:t> </a:t>
            </a:r>
            <a:r>
              <a:rPr lang="en-US" sz="2000" dirty="0">
                <a:latin typeface="Arial" panose="020B0604020202020204" pitchFamily="34" charset="0"/>
                <a:cs typeface="Arial" panose="020B0604020202020204" pitchFamily="34" charset="0"/>
              </a:rPr>
              <a:t>Design for Degradation</a:t>
            </a:r>
          </a:p>
          <a:p>
            <a:pPr>
              <a:buFont typeface="Symbol" panose="05050102010706020507" pitchFamily="18" charset="2"/>
              <a:buChar char="·"/>
            </a:pPr>
            <a:r>
              <a:rPr lang="en-US" sz="2000" dirty="0">
                <a:latin typeface="Arial" panose="020B0604020202020204" pitchFamily="34" charset="0"/>
                <a:cs typeface="Arial" panose="020B0604020202020204" pitchFamily="34" charset="0"/>
              </a:rPr>
              <a:t>Real-time analysis for Pollution Prevention</a:t>
            </a:r>
          </a:p>
          <a:p>
            <a:pPr marL="0" indent="0">
              <a:buNone/>
            </a:pPr>
            <a:r>
              <a:rPr lang="en-US" sz="2000" dirty="0">
                <a:latin typeface="Arial" panose="020B0604020202020204" pitchFamily="34" charset="0"/>
                <a:cs typeface="Arial" panose="020B0604020202020204" pitchFamily="34" charset="0"/>
                <a:sym typeface="Symbol" panose="05050102010706020507" pitchFamily="18" charset="2"/>
              </a:rPr>
              <a:t> </a:t>
            </a:r>
            <a:r>
              <a:rPr lang="en-US" sz="2000" dirty="0">
                <a:latin typeface="Arial" panose="020B0604020202020204" pitchFamily="34" charset="0"/>
                <a:cs typeface="Arial" panose="020B0604020202020204" pitchFamily="34" charset="0"/>
              </a:rPr>
              <a:t>Inherently Safer Chemistry for Accident Prevention</a:t>
            </a: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pic>
        <p:nvPicPr>
          <p:cNvPr id="2437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1763" y="1009411"/>
            <a:ext cx="3396807" cy="519695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137851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3318487" y="1597082"/>
            <a:ext cx="5054600" cy="461665"/>
          </a:xfrm>
          <a:prstGeom prst="rect">
            <a:avLst/>
          </a:prstGeom>
          <a:noFill/>
          <a:ln w="9525">
            <a:noFill/>
            <a:miter lim="800000"/>
            <a:headEnd/>
            <a:tailEnd/>
          </a:ln>
          <a:effectLst/>
        </p:spPr>
        <p:txBody>
          <a:bodyPr wrap="square">
            <a:spAutoFit/>
          </a:bodyPr>
          <a:lstStyle/>
          <a:p>
            <a:pPr algn="ctr" eaLnBrk="0" hangingPunct="0">
              <a:spcBef>
                <a:spcPct val="50000"/>
              </a:spcBef>
            </a:pPr>
            <a:r>
              <a:rPr lang="en-GB" sz="2400" dirty="0">
                <a:latin typeface="Arial" panose="020B0604020202020204" pitchFamily="34" charset="0"/>
                <a:cs typeface="Arial" panose="020B0604020202020204" pitchFamily="34" charset="0"/>
              </a:rPr>
              <a:t>Problematic organic solvents</a:t>
            </a:r>
          </a:p>
        </p:txBody>
      </p:sp>
      <p:sp>
        <p:nvSpPr>
          <p:cNvPr id="5" name="Line 5"/>
          <p:cNvSpPr>
            <a:spLocks noChangeShapeType="1"/>
          </p:cNvSpPr>
          <p:nvPr/>
        </p:nvSpPr>
        <p:spPr bwMode="auto">
          <a:xfrm>
            <a:off x="5850021" y="2125891"/>
            <a:ext cx="0" cy="1371600"/>
          </a:xfrm>
          <a:prstGeom prst="line">
            <a:avLst/>
          </a:prstGeom>
          <a:noFill/>
          <a:ln w="28575">
            <a:solidFill>
              <a:schemeClr val="tx1"/>
            </a:solidFill>
            <a:round/>
            <a:headEnd/>
            <a:tailEnd/>
          </a:ln>
          <a:effectLst/>
        </p:spPr>
        <p:txBody>
          <a:bodyPr wrap="none" anchor="ctr"/>
          <a:lstStyle/>
          <a:p>
            <a:endParaRPr lang="en-US"/>
          </a:p>
        </p:txBody>
      </p:sp>
      <p:sp>
        <p:nvSpPr>
          <p:cNvPr id="6" name="Line 6"/>
          <p:cNvSpPr>
            <a:spLocks noChangeShapeType="1"/>
          </p:cNvSpPr>
          <p:nvPr/>
        </p:nvSpPr>
        <p:spPr bwMode="auto">
          <a:xfrm>
            <a:off x="3090159" y="3497490"/>
            <a:ext cx="5892800" cy="0"/>
          </a:xfrm>
          <a:prstGeom prst="line">
            <a:avLst/>
          </a:prstGeom>
          <a:noFill/>
          <a:ln w="28575">
            <a:solidFill>
              <a:schemeClr val="tx1"/>
            </a:solidFill>
            <a:round/>
            <a:headEnd/>
            <a:tailEnd/>
          </a:ln>
          <a:effectLst/>
        </p:spPr>
        <p:txBody>
          <a:bodyPr wrap="none" anchor="ctr"/>
          <a:lstStyle/>
          <a:p>
            <a:endParaRPr lang="en-US"/>
          </a:p>
        </p:txBody>
      </p:sp>
      <p:sp>
        <p:nvSpPr>
          <p:cNvPr id="7" name="Line 7"/>
          <p:cNvSpPr>
            <a:spLocks noChangeShapeType="1"/>
          </p:cNvSpPr>
          <p:nvPr/>
        </p:nvSpPr>
        <p:spPr bwMode="auto">
          <a:xfrm>
            <a:off x="3106821" y="3497491"/>
            <a:ext cx="0" cy="1877756"/>
          </a:xfrm>
          <a:prstGeom prst="line">
            <a:avLst/>
          </a:prstGeom>
          <a:noFill/>
          <a:ln w="28575">
            <a:solidFill>
              <a:schemeClr val="tx1"/>
            </a:solidFill>
            <a:round/>
            <a:headEnd/>
            <a:tailEnd/>
          </a:ln>
          <a:effectLst/>
        </p:spPr>
        <p:txBody>
          <a:bodyPr wrap="none" anchor="ctr"/>
          <a:lstStyle/>
          <a:p>
            <a:endParaRPr lang="en-US"/>
          </a:p>
        </p:txBody>
      </p:sp>
      <p:sp>
        <p:nvSpPr>
          <p:cNvPr id="8" name="Line 8"/>
          <p:cNvSpPr>
            <a:spLocks noChangeShapeType="1"/>
          </p:cNvSpPr>
          <p:nvPr/>
        </p:nvSpPr>
        <p:spPr bwMode="auto">
          <a:xfrm>
            <a:off x="4834021" y="3497491"/>
            <a:ext cx="0" cy="2800351"/>
          </a:xfrm>
          <a:prstGeom prst="line">
            <a:avLst/>
          </a:prstGeom>
          <a:noFill/>
          <a:ln w="28575">
            <a:solidFill>
              <a:schemeClr val="tx1"/>
            </a:solidFill>
            <a:round/>
            <a:headEnd/>
            <a:tailEnd/>
          </a:ln>
          <a:effectLst/>
        </p:spPr>
        <p:txBody>
          <a:bodyPr wrap="none" anchor="ctr"/>
          <a:lstStyle/>
          <a:p>
            <a:endParaRPr lang="en-US"/>
          </a:p>
        </p:txBody>
      </p:sp>
      <p:sp>
        <p:nvSpPr>
          <p:cNvPr id="9" name="Line 9"/>
          <p:cNvSpPr>
            <a:spLocks noChangeShapeType="1"/>
          </p:cNvSpPr>
          <p:nvPr/>
        </p:nvSpPr>
        <p:spPr bwMode="auto">
          <a:xfrm flipH="1">
            <a:off x="6662820" y="3497490"/>
            <a:ext cx="1" cy="1877757"/>
          </a:xfrm>
          <a:prstGeom prst="line">
            <a:avLst/>
          </a:prstGeom>
          <a:noFill/>
          <a:ln w="28575">
            <a:solidFill>
              <a:schemeClr val="tx1"/>
            </a:solidFill>
            <a:round/>
            <a:headEnd/>
            <a:tailEnd/>
          </a:ln>
          <a:effectLst/>
        </p:spPr>
        <p:txBody>
          <a:bodyPr wrap="none" anchor="ctr"/>
          <a:lstStyle/>
          <a:p>
            <a:endParaRPr lang="en-US"/>
          </a:p>
        </p:txBody>
      </p:sp>
      <p:sp>
        <p:nvSpPr>
          <p:cNvPr id="10" name="Line 10"/>
          <p:cNvSpPr>
            <a:spLocks noChangeShapeType="1"/>
          </p:cNvSpPr>
          <p:nvPr/>
        </p:nvSpPr>
        <p:spPr bwMode="auto">
          <a:xfrm>
            <a:off x="8999620" y="3497492"/>
            <a:ext cx="8737" cy="2324032"/>
          </a:xfrm>
          <a:prstGeom prst="line">
            <a:avLst/>
          </a:prstGeom>
          <a:noFill/>
          <a:ln w="28575">
            <a:solidFill>
              <a:schemeClr val="tx1"/>
            </a:solidFill>
            <a:round/>
            <a:headEnd/>
            <a:tailEnd/>
          </a:ln>
          <a:effectLst/>
        </p:spPr>
        <p:txBody>
          <a:bodyPr wrap="none" anchor="ctr"/>
          <a:lstStyle/>
          <a:p>
            <a:endParaRPr lang="en-US"/>
          </a:p>
        </p:txBody>
      </p:sp>
      <p:sp>
        <p:nvSpPr>
          <p:cNvPr id="11" name="Oval 11"/>
          <p:cNvSpPr>
            <a:spLocks noChangeArrowheads="1"/>
          </p:cNvSpPr>
          <p:nvPr/>
        </p:nvSpPr>
        <p:spPr bwMode="auto">
          <a:xfrm>
            <a:off x="2395621" y="4011842"/>
            <a:ext cx="1524000" cy="800100"/>
          </a:xfrm>
          <a:prstGeom prst="ellipse">
            <a:avLst/>
          </a:prstGeom>
          <a:solidFill>
            <a:schemeClr val="bg1"/>
          </a:solidFill>
          <a:ln w="28575">
            <a:solidFill>
              <a:srgbClr val="00B050"/>
            </a:solidFill>
            <a:round/>
            <a:headEnd/>
            <a:tailEnd/>
          </a:ln>
          <a:effectLst/>
        </p:spPr>
        <p:txBody>
          <a:bodyPr wrap="none" anchor="ctr"/>
          <a:lstStyle/>
          <a:p>
            <a:endParaRPr lang="en-US"/>
          </a:p>
        </p:txBody>
      </p:sp>
      <p:sp>
        <p:nvSpPr>
          <p:cNvPr id="12" name="Oval 12"/>
          <p:cNvSpPr>
            <a:spLocks noChangeArrowheads="1"/>
          </p:cNvSpPr>
          <p:nvPr/>
        </p:nvSpPr>
        <p:spPr bwMode="auto">
          <a:xfrm>
            <a:off x="3665621" y="4507142"/>
            <a:ext cx="2540000" cy="971551"/>
          </a:xfrm>
          <a:prstGeom prst="ellipse">
            <a:avLst/>
          </a:prstGeom>
          <a:solidFill>
            <a:schemeClr val="bg1"/>
          </a:solidFill>
          <a:ln w="28575">
            <a:solidFill>
              <a:srgbClr val="00B050"/>
            </a:solidFill>
            <a:round/>
            <a:headEnd/>
            <a:tailEnd/>
          </a:ln>
          <a:effectLst/>
        </p:spPr>
        <p:txBody>
          <a:bodyPr wrap="none" anchor="ctr"/>
          <a:lstStyle/>
          <a:p>
            <a:endParaRPr lang="en-US"/>
          </a:p>
        </p:txBody>
      </p:sp>
      <p:sp>
        <p:nvSpPr>
          <p:cNvPr id="14" name="Oval 14"/>
          <p:cNvSpPr>
            <a:spLocks noChangeArrowheads="1"/>
          </p:cNvSpPr>
          <p:nvPr/>
        </p:nvSpPr>
        <p:spPr bwMode="auto">
          <a:xfrm>
            <a:off x="5418221" y="3726091"/>
            <a:ext cx="2565400" cy="800100"/>
          </a:xfrm>
          <a:prstGeom prst="ellipse">
            <a:avLst/>
          </a:prstGeom>
          <a:solidFill>
            <a:schemeClr val="bg1"/>
          </a:solidFill>
          <a:ln w="28575">
            <a:solidFill>
              <a:srgbClr val="00B050"/>
            </a:solidFill>
            <a:round/>
            <a:headEnd/>
            <a:tailEnd/>
          </a:ln>
          <a:effectLst/>
        </p:spPr>
        <p:txBody>
          <a:bodyPr wrap="none" anchor="ctr"/>
          <a:lstStyle/>
          <a:p>
            <a:endParaRPr lang="en-US"/>
          </a:p>
        </p:txBody>
      </p:sp>
      <p:sp>
        <p:nvSpPr>
          <p:cNvPr id="15" name="Oval 15"/>
          <p:cNvSpPr>
            <a:spLocks noChangeArrowheads="1"/>
          </p:cNvSpPr>
          <p:nvPr/>
        </p:nvSpPr>
        <p:spPr bwMode="auto">
          <a:xfrm>
            <a:off x="8237618" y="4390582"/>
            <a:ext cx="1524000" cy="971551"/>
          </a:xfrm>
          <a:prstGeom prst="ellipse">
            <a:avLst/>
          </a:prstGeom>
          <a:solidFill>
            <a:schemeClr val="bg1"/>
          </a:solidFill>
          <a:ln w="28575">
            <a:solidFill>
              <a:srgbClr val="00B050"/>
            </a:solidFill>
            <a:round/>
            <a:headEnd/>
            <a:tailEnd/>
          </a:ln>
          <a:effectLst/>
        </p:spPr>
        <p:txBody>
          <a:bodyPr wrap="none" anchor="ctr"/>
          <a:lstStyle/>
          <a:p>
            <a:endParaRPr lang="en-US"/>
          </a:p>
        </p:txBody>
      </p:sp>
      <p:sp>
        <p:nvSpPr>
          <p:cNvPr id="16" name="Text Box 16"/>
          <p:cNvSpPr txBox="1">
            <a:spLocks noChangeArrowheads="1"/>
          </p:cNvSpPr>
          <p:nvPr/>
        </p:nvSpPr>
        <p:spPr bwMode="auto">
          <a:xfrm>
            <a:off x="2395624" y="4209202"/>
            <a:ext cx="1523997" cy="784829"/>
          </a:xfrm>
          <a:prstGeom prst="rect">
            <a:avLst/>
          </a:prstGeom>
          <a:noFill/>
          <a:ln w="9525">
            <a:noFill/>
            <a:miter lim="800000"/>
            <a:headEnd/>
            <a:tailEnd/>
          </a:ln>
          <a:effectLst/>
        </p:spPr>
        <p:txBody>
          <a:bodyPr wrap="square">
            <a:spAutoFit/>
          </a:bodyPr>
          <a:lstStyle/>
          <a:p>
            <a:pPr algn="l" eaLnBrk="0" hangingPunct="0">
              <a:spcBef>
                <a:spcPct val="50000"/>
              </a:spcBef>
            </a:pPr>
            <a:r>
              <a:rPr lang="en-GB" b="1" dirty="0">
                <a:latin typeface="Arial" panose="020B0604020202020204" pitchFamily="34" charset="0"/>
                <a:cs typeface="Arial" panose="020B0604020202020204" pitchFamily="34" charset="0"/>
              </a:rPr>
              <a:t>  avoidance</a:t>
            </a:r>
          </a:p>
          <a:p>
            <a:pPr algn="l" eaLnBrk="0" hangingPunct="0">
              <a:spcBef>
                <a:spcPct val="50000"/>
              </a:spcBef>
            </a:pPr>
            <a:endParaRPr lang="en-GB" b="1" dirty="0">
              <a:latin typeface="Arial" panose="020B0604020202020204" pitchFamily="34" charset="0"/>
              <a:cs typeface="Arial" panose="020B0604020202020204" pitchFamily="34" charset="0"/>
            </a:endParaRPr>
          </a:p>
        </p:txBody>
      </p:sp>
      <p:sp>
        <p:nvSpPr>
          <p:cNvPr id="17" name="Text Box 17"/>
          <p:cNvSpPr txBox="1">
            <a:spLocks noChangeArrowheads="1"/>
          </p:cNvSpPr>
          <p:nvPr/>
        </p:nvSpPr>
        <p:spPr bwMode="auto">
          <a:xfrm>
            <a:off x="3716421" y="4645817"/>
            <a:ext cx="2438400" cy="646331"/>
          </a:xfrm>
          <a:prstGeom prst="rect">
            <a:avLst/>
          </a:prstGeom>
          <a:noFill/>
          <a:ln w="9525">
            <a:noFill/>
            <a:miter lim="800000"/>
            <a:headEnd/>
            <a:tailEnd/>
          </a:ln>
          <a:effectLst/>
        </p:spPr>
        <p:txBody>
          <a:bodyPr>
            <a:spAutoFit/>
          </a:bodyPr>
          <a:lstStyle/>
          <a:p>
            <a:pPr algn="ctr" eaLnBrk="0" hangingPunct="0"/>
            <a:r>
              <a:rPr lang="en-GB" b="1" dirty="0">
                <a:latin typeface="Arial" panose="020B0604020202020204" pitchFamily="34" charset="0"/>
                <a:cs typeface="Arial" panose="020B0604020202020204" pitchFamily="34" charset="0"/>
              </a:rPr>
              <a:t>environmentally</a:t>
            </a:r>
          </a:p>
          <a:p>
            <a:pPr algn="ctr" eaLnBrk="0" hangingPunct="0"/>
            <a:r>
              <a:rPr lang="en-GB" b="1" dirty="0">
                <a:latin typeface="Arial" panose="020B0604020202020204" pitchFamily="34" charset="0"/>
                <a:cs typeface="Arial" panose="020B0604020202020204" pitchFamily="34" charset="0"/>
              </a:rPr>
              <a:t>benign and safe</a:t>
            </a:r>
            <a:endParaRPr lang="en-GB" sz="1200" b="1" dirty="0">
              <a:latin typeface="Arial" panose="020B0604020202020204" pitchFamily="34" charset="0"/>
              <a:cs typeface="Arial" panose="020B0604020202020204" pitchFamily="34" charset="0"/>
            </a:endParaRPr>
          </a:p>
        </p:txBody>
      </p:sp>
      <p:sp>
        <p:nvSpPr>
          <p:cNvPr id="18" name="Text Box 18"/>
          <p:cNvSpPr txBox="1">
            <a:spLocks noChangeArrowheads="1"/>
          </p:cNvSpPr>
          <p:nvPr/>
        </p:nvSpPr>
        <p:spPr bwMode="auto">
          <a:xfrm>
            <a:off x="5641473" y="3853949"/>
            <a:ext cx="2291347" cy="646331"/>
          </a:xfrm>
          <a:prstGeom prst="rect">
            <a:avLst/>
          </a:prstGeom>
          <a:noFill/>
          <a:ln w="9525">
            <a:noFill/>
            <a:miter lim="800000"/>
            <a:headEnd/>
            <a:tailEnd/>
          </a:ln>
          <a:effectLst/>
        </p:spPr>
        <p:txBody>
          <a:bodyPr wrap="square">
            <a:spAutoFit/>
          </a:bodyPr>
          <a:lstStyle/>
          <a:p>
            <a:pPr algn="ctr" eaLnBrk="0" hangingPunct="0">
              <a:spcBef>
                <a:spcPct val="50000"/>
              </a:spcBef>
            </a:pPr>
            <a:r>
              <a:rPr lang="en-GB" b="1" dirty="0">
                <a:latin typeface="Arial" panose="020B0604020202020204" pitchFamily="34" charset="0"/>
                <a:cs typeface="Arial" panose="020B0604020202020204" pitchFamily="34" charset="0"/>
              </a:rPr>
              <a:t>easily separable, safe</a:t>
            </a:r>
          </a:p>
        </p:txBody>
      </p:sp>
      <p:sp>
        <p:nvSpPr>
          <p:cNvPr id="19" name="Text Box 19"/>
          <p:cNvSpPr txBox="1">
            <a:spLocks noChangeArrowheads="1"/>
          </p:cNvSpPr>
          <p:nvPr/>
        </p:nvSpPr>
        <p:spPr bwMode="auto">
          <a:xfrm>
            <a:off x="8145482" y="4487531"/>
            <a:ext cx="1727200" cy="729429"/>
          </a:xfrm>
          <a:prstGeom prst="rect">
            <a:avLst/>
          </a:prstGeom>
          <a:noFill/>
          <a:ln w="9525">
            <a:noFill/>
            <a:miter lim="800000"/>
            <a:headEnd/>
            <a:tailEnd/>
          </a:ln>
          <a:effectLst/>
        </p:spPr>
        <p:txBody>
          <a:bodyPr wrap="square">
            <a:spAutoFit/>
          </a:bodyPr>
          <a:lstStyle/>
          <a:p>
            <a:pPr algn="ctr" eaLnBrk="0" hangingPunct="0">
              <a:spcBef>
                <a:spcPct val="30000"/>
              </a:spcBef>
            </a:pPr>
            <a:r>
              <a:rPr lang="en-GB" b="1" dirty="0">
                <a:latin typeface="Arial" panose="020B0604020202020204" pitchFamily="34" charset="0"/>
                <a:cs typeface="Arial" panose="020B0604020202020204" pitchFamily="34" charset="0"/>
              </a:rPr>
              <a:t>zero </a:t>
            </a:r>
          </a:p>
          <a:p>
            <a:pPr algn="ctr" eaLnBrk="0" hangingPunct="0">
              <a:spcBef>
                <a:spcPct val="30000"/>
              </a:spcBef>
            </a:pPr>
            <a:r>
              <a:rPr lang="en-GB" b="1" dirty="0">
                <a:latin typeface="Arial" panose="020B0604020202020204" pitchFamily="34" charset="0"/>
                <a:cs typeface="Arial" panose="020B0604020202020204" pitchFamily="34" charset="0"/>
              </a:rPr>
              <a:t>volatility</a:t>
            </a:r>
          </a:p>
        </p:txBody>
      </p:sp>
      <p:sp>
        <p:nvSpPr>
          <p:cNvPr id="20" name="Text Box 20"/>
          <p:cNvSpPr txBox="1">
            <a:spLocks noChangeArrowheads="1"/>
          </p:cNvSpPr>
          <p:nvPr/>
        </p:nvSpPr>
        <p:spPr bwMode="auto">
          <a:xfrm>
            <a:off x="5720347" y="2310035"/>
            <a:ext cx="2336800" cy="830997"/>
          </a:xfrm>
          <a:prstGeom prst="rect">
            <a:avLst/>
          </a:prstGeom>
          <a:noFill/>
          <a:ln w="9525">
            <a:noFill/>
            <a:miter lim="800000"/>
            <a:headEnd/>
            <a:tailEnd/>
          </a:ln>
          <a:effectLst/>
        </p:spPr>
        <p:txBody>
          <a:bodyPr>
            <a:spAutoFit/>
          </a:bodyPr>
          <a:lstStyle/>
          <a:p>
            <a:pPr algn="ctr" eaLnBrk="0" hangingPunct="0">
              <a:spcBef>
                <a:spcPct val="50000"/>
              </a:spcBef>
            </a:pPr>
            <a:r>
              <a:rPr lang="en-GB" sz="2400" b="1" dirty="0">
                <a:solidFill>
                  <a:srgbClr val="00B050"/>
                </a:solidFill>
                <a:latin typeface="Arial" panose="020B0604020202020204" pitchFamily="34" charset="0"/>
                <a:cs typeface="Arial" panose="020B0604020202020204" pitchFamily="34" charset="0"/>
              </a:rPr>
              <a:t>greener alternatives</a:t>
            </a:r>
          </a:p>
        </p:txBody>
      </p:sp>
      <p:cxnSp>
        <p:nvCxnSpPr>
          <p:cNvPr id="21" name="Straight Connector 20">
            <a:extLst>
              <a:ext uri="{FF2B5EF4-FFF2-40B4-BE49-F238E27FC236}">
                <a16:creationId xmlns:a16="http://schemas.microsoft.com/office/drawing/2014/main" id="{11DD46B3-5305-40C4-A2FD-23E87FF13EF3}"/>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A1C2D6B0-F3B5-4398-A266-F6F1FF5DF29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248" y="115243"/>
            <a:ext cx="2120900" cy="1371600"/>
          </a:xfrm>
          <a:prstGeom prst="rect">
            <a:avLst/>
          </a:prstGeom>
        </p:spPr>
      </p:pic>
      <p:sp>
        <p:nvSpPr>
          <p:cNvPr id="23" name="TextBox 22">
            <a:extLst>
              <a:ext uri="{FF2B5EF4-FFF2-40B4-BE49-F238E27FC236}">
                <a16:creationId xmlns:a16="http://schemas.microsoft.com/office/drawing/2014/main" id="{2AE6A59B-EF13-447A-AC0A-0420FCB5E5DB}"/>
              </a:ext>
            </a:extLst>
          </p:cNvPr>
          <p:cNvSpPr txBox="1"/>
          <p:nvPr/>
        </p:nvSpPr>
        <p:spPr>
          <a:xfrm>
            <a:off x="2425148" y="368494"/>
            <a:ext cx="7520200" cy="707886"/>
          </a:xfrm>
          <a:prstGeom prst="rect">
            <a:avLst/>
          </a:prstGeom>
          <a:noFill/>
        </p:spPr>
        <p:txBody>
          <a:bodyPr wrap="none" rtlCol="0">
            <a:spAutoFit/>
          </a:bodyPr>
          <a:lstStyle/>
          <a:p>
            <a:r>
              <a:rPr lang="en-US" altLang="en-US" sz="4000" b="1" dirty="0">
                <a:solidFill>
                  <a:srgbClr val="00728A"/>
                </a:solidFill>
                <a:latin typeface="Arial" panose="020B0604020202020204" pitchFamily="34" charset="0"/>
                <a:ea typeface="ＭＳ Ｐゴシック" charset="-128"/>
                <a:cs typeface="Arial" panose="020B0604020202020204" pitchFamily="34" charset="0"/>
              </a:rPr>
              <a:t>Safer Solvents and Auxiliaries</a:t>
            </a:r>
          </a:p>
        </p:txBody>
      </p:sp>
      <p:sp>
        <p:nvSpPr>
          <p:cNvPr id="3" name="Rectangle 2">
            <a:extLst>
              <a:ext uri="{FF2B5EF4-FFF2-40B4-BE49-F238E27FC236}">
                <a16:creationId xmlns:a16="http://schemas.microsoft.com/office/drawing/2014/main" id="{0BE2AD90-A76D-4650-9711-BE7B5272A9F9}"/>
              </a:ext>
            </a:extLst>
          </p:cNvPr>
          <p:cNvSpPr/>
          <p:nvPr/>
        </p:nvSpPr>
        <p:spPr>
          <a:xfrm>
            <a:off x="2494465" y="5375247"/>
            <a:ext cx="1338828" cy="369332"/>
          </a:xfrm>
          <a:prstGeom prst="rect">
            <a:avLst/>
          </a:prstGeom>
        </p:spPr>
        <p:txBody>
          <a:bodyPr wrap="none">
            <a:spAutoFit/>
          </a:bodyPr>
          <a:lstStyle/>
          <a:p>
            <a:r>
              <a:rPr lang="en-GB" b="1" dirty="0">
                <a:latin typeface="Arial" panose="020B0604020202020204" pitchFamily="34" charset="0"/>
                <a:cs typeface="Arial" panose="020B0604020202020204" pitchFamily="34" charset="0"/>
              </a:rPr>
              <a:t>no solvent</a:t>
            </a:r>
            <a:endParaRPr lang="en-CA" b="1" dirty="0">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B9A9A086-F4AD-4558-97F3-9495D86945DE}"/>
              </a:ext>
            </a:extLst>
          </p:cNvPr>
          <p:cNvSpPr/>
          <p:nvPr/>
        </p:nvSpPr>
        <p:spPr>
          <a:xfrm>
            <a:off x="5786328" y="5302853"/>
            <a:ext cx="1790889" cy="646331"/>
          </a:xfrm>
          <a:prstGeom prst="rect">
            <a:avLst/>
          </a:prstGeom>
        </p:spPr>
        <p:txBody>
          <a:bodyPr wrap="square">
            <a:spAutoFit/>
          </a:bodyPr>
          <a:lstStyle/>
          <a:p>
            <a:pPr algn="ctr"/>
            <a:r>
              <a:rPr lang="en-GB" b="1" dirty="0">
                <a:latin typeface="Arial" panose="020B0604020202020204" pitchFamily="34" charset="0"/>
                <a:cs typeface="Arial" panose="020B0604020202020204" pitchFamily="34" charset="0"/>
              </a:rPr>
              <a:t>supercritical fluids</a:t>
            </a:r>
            <a:endParaRPr lang="en-CA" b="1" dirty="0">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0304AD4D-DD2B-40C2-9167-785CAB1B36A3}"/>
              </a:ext>
            </a:extLst>
          </p:cNvPr>
          <p:cNvSpPr/>
          <p:nvPr/>
        </p:nvSpPr>
        <p:spPr>
          <a:xfrm>
            <a:off x="8354773" y="5821523"/>
            <a:ext cx="1289696" cy="646331"/>
          </a:xfrm>
          <a:prstGeom prst="rect">
            <a:avLst/>
          </a:prstGeom>
        </p:spPr>
        <p:txBody>
          <a:bodyPr wrap="square">
            <a:spAutoFit/>
          </a:bodyPr>
          <a:lstStyle/>
          <a:p>
            <a:pPr algn="ctr"/>
            <a:r>
              <a:rPr lang="en-GB" b="1" dirty="0">
                <a:latin typeface="Arial" panose="020B0604020202020204" pitchFamily="34" charset="0"/>
                <a:cs typeface="Arial" panose="020B0604020202020204" pitchFamily="34" charset="0"/>
              </a:rPr>
              <a:t>ionic liquids</a:t>
            </a:r>
            <a:endParaRPr lang="en-CA" b="1" dirty="0">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0B4E79C4-ED7E-4DD2-A695-611498F3A512}"/>
              </a:ext>
            </a:extLst>
          </p:cNvPr>
          <p:cNvSpPr/>
          <p:nvPr/>
        </p:nvSpPr>
        <p:spPr>
          <a:xfrm>
            <a:off x="4164607" y="6206449"/>
            <a:ext cx="1659429" cy="369332"/>
          </a:xfrm>
          <a:prstGeom prst="rect">
            <a:avLst/>
          </a:prstGeom>
        </p:spPr>
        <p:txBody>
          <a:bodyPr wrap="none">
            <a:spAutoFit/>
          </a:bodyPr>
          <a:lstStyle/>
          <a:p>
            <a:r>
              <a:rPr lang="en-GB" b="1" dirty="0">
                <a:latin typeface="Arial" panose="020B0604020202020204" pitchFamily="34" charset="0"/>
                <a:cs typeface="Arial" panose="020B0604020202020204" pitchFamily="34" charset="0"/>
              </a:rPr>
              <a:t>water solvent</a:t>
            </a:r>
            <a:endParaRPr lang="en-CA"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82581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2FF9407-CCDE-4325-BF38-60F85E0E4EBA}"/>
              </a:ext>
            </a:extLst>
          </p:cNvPr>
          <p:cNvSpPr/>
          <p:nvPr/>
        </p:nvSpPr>
        <p:spPr>
          <a:xfrm>
            <a:off x="894841" y="3369099"/>
            <a:ext cx="6210096" cy="1891819"/>
          </a:xfrm>
          <a:prstGeom prst="roundRect">
            <a:avLst/>
          </a:prstGeom>
          <a:solidFill>
            <a:schemeClr val="bg1"/>
          </a:solid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609534" y="2410433"/>
            <a:ext cx="8491100" cy="707886"/>
          </a:xfrm>
          <a:prstGeom prst="rect">
            <a:avLst/>
          </a:prstGeom>
        </p:spPr>
        <p:txBody>
          <a:bodyPr wrap="square">
            <a:spAutoFit/>
          </a:bodyPr>
          <a:lstStyle/>
          <a:p>
            <a:r>
              <a:rPr lang="en-US" sz="2000" dirty="0">
                <a:latin typeface="Arial" panose="020B0604020202020204" pitchFamily="34" charset="0"/>
                <a:cs typeface="Arial" panose="020B0604020202020204" pitchFamily="34" charset="0"/>
              </a:rPr>
              <a:t>Zoloft</a:t>
            </a:r>
            <a:r>
              <a:rPr lang="en-US" sz="2000" baseline="30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is an anti-depressant; once one of the best selling pharmaceuticals on the market.</a:t>
            </a:r>
          </a:p>
        </p:txBody>
      </p:sp>
      <p:sp>
        <p:nvSpPr>
          <p:cNvPr id="9" name="TextBox 8"/>
          <p:cNvSpPr txBox="1"/>
          <p:nvPr/>
        </p:nvSpPr>
        <p:spPr>
          <a:xfrm>
            <a:off x="1150370" y="3533727"/>
            <a:ext cx="4960612"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Conventional sertraline synthesis:</a:t>
            </a:r>
          </a:p>
        </p:txBody>
      </p:sp>
      <p:sp>
        <p:nvSpPr>
          <p:cNvPr id="10" name="Rectangle 9"/>
          <p:cNvSpPr/>
          <p:nvPr/>
        </p:nvSpPr>
        <p:spPr>
          <a:xfrm>
            <a:off x="1423790" y="3949655"/>
            <a:ext cx="5808283" cy="961802"/>
          </a:xfrm>
          <a:prstGeom prst="rect">
            <a:avLst/>
          </a:prstGeom>
        </p:spPr>
        <p:txBody>
          <a:bodyPr wrap="square">
            <a:spAutoFit/>
          </a:bodyPr>
          <a:lstStyle/>
          <a:p>
            <a:pPr>
              <a:spcBef>
                <a:spcPts val="300"/>
              </a:spcBef>
            </a:pPr>
            <a:r>
              <a:rPr lang="en-US" dirty="0">
                <a:latin typeface="Arial" panose="020B0604020202020204" pitchFamily="34" charset="0"/>
                <a:cs typeface="Arial" panose="020B0604020202020204" pitchFamily="34" charset="0"/>
                <a:sym typeface="Symbol" panose="05050102010706020507" pitchFamily="18" charset="2"/>
              </a:rPr>
              <a:t> </a:t>
            </a:r>
            <a:r>
              <a:rPr lang="en-US" dirty="0">
                <a:latin typeface="Arial" panose="020B0604020202020204" pitchFamily="34" charset="0"/>
                <a:cs typeface="Arial" panose="020B0604020202020204" pitchFamily="34" charset="0"/>
              </a:rPr>
              <a:t>synthesis was a three step process. </a:t>
            </a:r>
          </a:p>
          <a:p>
            <a:pPr>
              <a:spcBef>
                <a:spcPts val="300"/>
              </a:spcBef>
            </a:pPr>
            <a:r>
              <a:rPr lang="en-US" dirty="0">
                <a:latin typeface="Arial" panose="020B0604020202020204" pitchFamily="34" charset="0"/>
                <a:cs typeface="Arial" panose="020B0604020202020204" pitchFamily="34" charset="0"/>
                <a:sym typeface="Symbol" panose="05050102010706020507" pitchFamily="18" charset="2"/>
              </a:rPr>
              <a:t> </a:t>
            </a:r>
            <a:r>
              <a:rPr lang="en-US" dirty="0">
                <a:latin typeface="Arial" panose="020B0604020202020204" pitchFamily="34" charset="0"/>
                <a:cs typeface="Arial" panose="020B0604020202020204" pitchFamily="34" charset="0"/>
              </a:rPr>
              <a:t>used 4 hazardous solvents (methylene chloride, tetrahydrofuran, toluene, and hexane).</a:t>
            </a:r>
          </a:p>
        </p:txBody>
      </p:sp>
      <p:sp>
        <p:nvSpPr>
          <p:cNvPr id="12" name="TextBox 11"/>
          <p:cNvSpPr txBox="1"/>
          <p:nvPr/>
        </p:nvSpPr>
        <p:spPr>
          <a:xfrm>
            <a:off x="8782242" y="5489274"/>
            <a:ext cx="1020279" cy="461665"/>
          </a:xfrm>
          <a:prstGeom prst="rect">
            <a:avLst/>
          </a:prstGeom>
          <a:noFill/>
        </p:spPr>
        <p:txBody>
          <a:bodyPr wrap="none" rtlCol="0">
            <a:spAutoFit/>
          </a:bodyPr>
          <a:lstStyle/>
          <a:p>
            <a:r>
              <a:rPr lang="en-US" sz="2400" dirty="0"/>
              <a:t>Zoloft</a:t>
            </a:r>
            <a:r>
              <a:rPr lang="en-US" sz="2400" baseline="30000" dirty="0"/>
              <a:t>®</a:t>
            </a:r>
            <a:endParaRPr lang="en-US" sz="2400" dirty="0"/>
          </a:p>
        </p:txBody>
      </p:sp>
      <p:cxnSp>
        <p:nvCxnSpPr>
          <p:cNvPr id="13" name="Straight Connector 12">
            <a:extLst>
              <a:ext uri="{FF2B5EF4-FFF2-40B4-BE49-F238E27FC236}">
                <a16:creationId xmlns:a16="http://schemas.microsoft.com/office/drawing/2014/main" id="{EEDB63FC-D4BE-4A54-AC97-0D3765CECA00}"/>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C954DD40-6B66-49B8-A580-912E91C3E48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248" y="115243"/>
            <a:ext cx="2120900" cy="1371600"/>
          </a:xfrm>
          <a:prstGeom prst="rect">
            <a:avLst/>
          </a:prstGeom>
        </p:spPr>
      </p:pic>
      <p:sp>
        <p:nvSpPr>
          <p:cNvPr id="15" name="TextBox 14">
            <a:extLst>
              <a:ext uri="{FF2B5EF4-FFF2-40B4-BE49-F238E27FC236}">
                <a16:creationId xmlns:a16="http://schemas.microsoft.com/office/drawing/2014/main" id="{E61FAF35-5E47-4229-9EC1-F675D6C5B533}"/>
              </a:ext>
            </a:extLst>
          </p:cNvPr>
          <p:cNvSpPr txBox="1"/>
          <p:nvPr/>
        </p:nvSpPr>
        <p:spPr>
          <a:xfrm>
            <a:off x="2425148" y="368494"/>
            <a:ext cx="7520200" cy="707886"/>
          </a:xfrm>
          <a:prstGeom prst="rect">
            <a:avLst/>
          </a:prstGeom>
          <a:noFill/>
        </p:spPr>
        <p:txBody>
          <a:bodyPr wrap="none" rtlCol="0">
            <a:spAutoFit/>
          </a:bodyPr>
          <a:lstStyle/>
          <a:p>
            <a:r>
              <a:rPr lang="en-US" altLang="en-US" sz="4000" b="1" dirty="0">
                <a:solidFill>
                  <a:srgbClr val="00728A"/>
                </a:solidFill>
                <a:latin typeface="Arial" panose="020B0604020202020204" pitchFamily="34" charset="0"/>
                <a:ea typeface="ＭＳ Ｐゴシック" charset="-128"/>
                <a:cs typeface="Arial" panose="020B0604020202020204" pitchFamily="34" charset="0"/>
              </a:rPr>
              <a:t>Safer Solvents and Auxiliaries</a:t>
            </a:r>
          </a:p>
        </p:txBody>
      </p:sp>
      <p:sp>
        <p:nvSpPr>
          <p:cNvPr id="16" name="Rectangle 15">
            <a:extLst>
              <a:ext uri="{FF2B5EF4-FFF2-40B4-BE49-F238E27FC236}">
                <a16:creationId xmlns:a16="http://schemas.microsoft.com/office/drawing/2014/main" id="{ACD40F71-8D18-4D73-976D-ADD7D903B3D3}"/>
              </a:ext>
            </a:extLst>
          </p:cNvPr>
          <p:cNvSpPr/>
          <p:nvPr/>
        </p:nvSpPr>
        <p:spPr>
          <a:xfrm>
            <a:off x="609534" y="1612665"/>
            <a:ext cx="9044420" cy="830997"/>
          </a:xfrm>
          <a:prstGeom prst="rect">
            <a:avLst/>
          </a:prstGeom>
        </p:spPr>
        <p:txBody>
          <a:bodyPr wrap="square">
            <a:spAutoFit/>
          </a:bodyPr>
          <a:lstStyle/>
          <a:p>
            <a:r>
              <a:rPr lang="en-US" sz="2400" b="1" dirty="0">
                <a:solidFill>
                  <a:srgbClr val="002060"/>
                </a:solidFill>
                <a:latin typeface="Arial" panose="020B0604020202020204" pitchFamily="34" charset="0"/>
                <a:cs typeface="Arial" panose="020B0604020202020204" pitchFamily="34" charset="0"/>
              </a:rPr>
              <a:t>Case study: </a:t>
            </a:r>
            <a:r>
              <a:rPr lang="en-US" sz="2400" dirty="0">
                <a:solidFill>
                  <a:srgbClr val="002060"/>
                </a:solidFill>
                <a:latin typeface="Arial" panose="020B0604020202020204" pitchFamily="34" charset="0"/>
                <a:cs typeface="Arial" panose="020B0604020202020204" pitchFamily="34" charset="0"/>
              </a:rPr>
              <a:t>Manufacturing process for sertraline, the active ingredient in the popular drug Zoloft</a:t>
            </a:r>
            <a:r>
              <a:rPr lang="en-US" sz="2400" baseline="30000" dirty="0">
                <a:solidFill>
                  <a:srgbClr val="002060"/>
                </a:solidFill>
                <a:latin typeface="Arial" panose="020B0604020202020204" pitchFamily="34" charset="0"/>
                <a:cs typeface="Arial" panose="020B0604020202020204" pitchFamily="34" charset="0"/>
              </a:rPr>
              <a:t>®</a:t>
            </a:r>
          </a:p>
        </p:txBody>
      </p:sp>
      <p:pic>
        <p:nvPicPr>
          <p:cNvPr id="3" name="Picture 2">
            <a:extLst>
              <a:ext uri="{FF2B5EF4-FFF2-40B4-BE49-F238E27FC236}">
                <a16:creationId xmlns:a16="http://schemas.microsoft.com/office/drawing/2014/main" id="{A93F1C9D-5CDA-F94F-B645-87A0DC9003EC}"/>
              </a:ext>
            </a:extLst>
          </p:cNvPr>
          <p:cNvPicPr>
            <a:picLocks noChangeAspect="1"/>
          </p:cNvPicPr>
          <p:nvPr/>
        </p:nvPicPr>
        <p:blipFill>
          <a:blip r:embed="rId3"/>
          <a:stretch>
            <a:fillRect/>
          </a:stretch>
        </p:blipFill>
        <p:spPr>
          <a:xfrm>
            <a:off x="7367178" y="3112302"/>
            <a:ext cx="3854429" cy="2253861"/>
          </a:xfrm>
          <a:prstGeom prst="rect">
            <a:avLst/>
          </a:prstGeom>
        </p:spPr>
      </p:pic>
    </p:spTree>
    <p:extLst>
      <p:ext uri="{BB962C8B-B14F-4D97-AF65-F5344CB8AC3E}">
        <p14:creationId xmlns:p14="http://schemas.microsoft.com/office/powerpoint/2010/main" val="33540567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90E39A71-02FE-46B4-A48E-7F7DE5FCFCB1}"/>
              </a:ext>
            </a:extLst>
          </p:cNvPr>
          <p:cNvSpPr/>
          <p:nvPr/>
        </p:nvSpPr>
        <p:spPr>
          <a:xfrm>
            <a:off x="215153" y="2751172"/>
            <a:ext cx="7129386" cy="2266396"/>
          </a:xfrm>
          <a:prstGeom prst="roundRect">
            <a:avLst/>
          </a:prstGeom>
          <a:solidFill>
            <a:schemeClr val="bg1"/>
          </a:solidFill>
          <a:ln w="28575">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Content Placeholder 2"/>
          <p:cNvSpPr>
            <a:spLocks noGrp="1"/>
          </p:cNvSpPr>
          <p:nvPr>
            <p:ph idx="1"/>
          </p:nvPr>
        </p:nvSpPr>
        <p:spPr>
          <a:xfrm>
            <a:off x="215153" y="3126297"/>
            <a:ext cx="7012601" cy="2942589"/>
          </a:xfrm>
        </p:spPr>
        <p:txBody>
          <a:bodyPr>
            <a:normAutofit/>
          </a:bodyPr>
          <a:lstStyle/>
          <a:p>
            <a:pPr marL="0" indent="0">
              <a:lnSpc>
                <a:spcPct val="100000"/>
              </a:lnSpc>
              <a:spcBef>
                <a:spcPts val="300"/>
              </a:spcBef>
              <a:buNone/>
            </a:pPr>
            <a:r>
              <a:rPr lang="en-US" sz="1800" dirty="0">
                <a:latin typeface="Arial" panose="020B0604020202020204" pitchFamily="34" charset="0"/>
                <a:cs typeface="Arial" panose="020B0604020202020204" pitchFamily="34" charset="0"/>
                <a:sym typeface="Symbol" panose="05050102010706020507" pitchFamily="18" charset="2"/>
              </a:rPr>
              <a:t> </a:t>
            </a:r>
            <a:r>
              <a:rPr lang="en-US" sz="1800" dirty="0">
                <a:latin typeface="Arial" panose="020B0604020202020204" pitchFamily="34" charset="0"/>
                <a:cs typeface="Arial" panose="020B0604020202020204" pitchFamily="34" charset="0"/>
              </a:rPr>
              <a:t>process was streamlined to a single step, carried out in ethanol, a much less toxic solvent.</a:t>
            </a:r>
          </a:p>
          <a:p>
            <a:pPr marL="0" indent="0">
              <a:lnSpc>
                <a:spcPct val="100000"/>
              </a:lnSpc>
              <a:spcBef>
                <a:spcPts val="300"/>
              </a:spcBef>
              <a:buNone/>
            </a:pPr>
            <a:r>
              <a:rPr lang="en-US" sz="1800" dirty="0">
                <a:latin typeface="Arial" panose="020B0604020202020204" pitchFamily="34" charset="0"/>
                <a:cs typeface="Arial" panose="020B0604020202020204" pitchFamily="34" charset="0"/>
                <a:sym typeface="Symbol" panose="05050102010706020507" pitchFamily="18" charset="2"/>
              </a:rPr>
              <a:t> </a:t>
            </a:r>
            <a:r>
              <a:rPr lang="en-US" sz="1800" dirty="0">
                <a:latin typeface="Arial" panose="020B0604020202020204" pitchFamily="34" charset="0"/>
                <a:cs typeface="Arial" panose="020B0604020202020204" pitchFamily="34" charset="0"/>
              </a:rPr>
              <a:t>new process is catalytic, cutting down on starting materials by 60%, 45%, and 20% for the three reaction components.</a:t>
            </a:r>
          </a:p>
          <a:p>
            <a:pPr marL="0" indent="0">
              <a:lnSpc>
                <a:spcPct val="100000"/>
              </a:lnSpc>
              <a:spcBef>
                <a:spcPts val="300"/>
              </a:spcBef>
              <a:buNone/>
            </a:pPr>
            <a:r>
              <a:rPr lang="en-US" sz="1800" dirty="0">
                <a:latin typeface="Arial" panose="020B0604020202020204" pitchFamily="34" charset="0"/>
                <a:cs typeface="Arial" panose="020B0604020202020204" pitchFamily="34" charset="0"/>
                <a:sym typeface="Symbol" panose="05050102010706020507" pitchFamily="18" charset="2"/>
              </a:rPr>
              <a:t>  </a:t>
            </a:r>
            <a:r>
              <a:rPr lang="en-US" sz="1800" dirty="0">
                <a:latin typeface="Arial" panose="020B0604020202020204" pitchFamily="34" charset="0"/>
                <a:cs typeface="Arial" panose="020B0604020202020204" pitchFamily="34" charset="0"/>
              </a:rPr>
              <a:t>combined steps eliminated 180 tons of TiCl</a:t>
            </a:r>
            <a:r>
              <a:rPr lang="en-US" sz="1800" baseline="-25000" dirty="0">
                <a:latin typeface="Arial" panose="020B0604020202020204" pitchFamily="34" charset="0"/>
                <a:cs typeface="Arial" panose="020B0604020202020204" pitchFamily="34" charset="0"/>
              </a:rPr>
              <a:t>4</a:t>
            </a:r>
            <a:r>
              <a:rPr lang="en-US" sz="1800" dirty="0">
                <a:latin typeface="Arial" panose="020B0604020202020204" pitchFamily="34" charset="0"/>
                <a:cs typeface="Arial" panose="020B0604020202020204" pitchFamily="34" charset="0"/>
              </a:rPr>
              <a:t>, 150 tons of 50% NaOH, 180 tons of 35% HCl waste, and 600 tons of solid TiO</a:t>
            </a:r>
            <a:r>
              <a:rPr lang="en-US" sz="1800" baseline="-25000" dirty="0">
                <a:latin typeface="Arial" panose="020B0604020202020204" pitchFamily="34" charset="0"/>
                <a:cs typeface="Arial" panose="020B0604020202020204" pitchFamily="34" charset="0"/>
              </a:rPr>
              <a:t>2</a:t>
            </a:r>
            <a:r>
              <a:rPr lang="en-US" sz="1800" dirty="0">
                <a:latin typeface="Arial" panose="020B0604020202020204" pitchFamily="34" charset="0"/>
                <a:cs typeface="Arial" panose="020B0604020202020204" pitchFamily="34" charset="0"/>
              </a:rPr>
              <a:t>.</a:t>
            </a:r>
          </a:p>
        </p:txBody>
      </p:sp>
      <p:sp>
        <p:nvSpPr>
          <p:cNvPr id="5" name="Rectangle 4"/>
          <p:cNvSpPr/>
          <p:nvPr/>
        </p:nvSpPr>
        <p:spPr>
          <a:xfrm>
            <a:off x="10705795" y="6400800"/>
            <a:ext cx="877933" cy="307777"/>
          </a:xfrm>
          <a:prstGeom prst="rect">
            <a:avLst/>
          </a:prstGeom>
        </p:spPr>
        <p:txBody>
          <a:bodyPr wrap="none">
            <a:spAutoFit/>
          </a:bodyPr>
          <a:lstStyle/>
          <a:p>
            <a:r>
              <a:rPr lang="en-US" sz="1400" dirty="0">
                <a:solidFill>
                  <a:schemeClr val="bg1">
                    <a:lumMod val="50000"/>
                  </a:schemeClr>
                </a:solidFill>
              </a:rPr>
              <a:t>Pfizer, </a:t>
            </a:r>
            <a:r>
              <a:rPr lang="en-US" sz="1400" dirty="0" err="1">
                <a:solidFill>
                  <a:schemeClr val="bg1">
                    <a:lumMod val="50000"/>
                  </a:schemeClr>
                </a:solidFill>
              </a:rPr>
              <a:t>Inc</a:t>
            </a:r>
            <a:endParaRPr lang="en-US" sz="1400" dirty="0">
              <a:solidFill>
                <a:schemeClr val="bg1">
                  <a:lumMod val="50000"/>
                </a:schemeClr>
              </a:solidFill>
            </a:endParaRPr>
          </a:p>
        </p:txBody>
      </p:sp>
      <p:sp>
        <p:nvSpPr>
          <p:cNvPr id="10" name="Rectangle 9"/>
          <p:cNvSpPr/>
          <p:nvPr/>
        </p:nvSpPr>
        <p:spPr>
          <a:xfrm>
            <a:off x="609534" y="1612665"/>
            <a:ext cx="6473842" cy="830997"/>
          </a:xfrm>
          <a:prstGeom prst="rect">
            <a:avLst/>
          </a:prstGeom>
        </p:spPr>
        <p:txBody>
          <a:bodyPr wrap="square">
            <a:spAutoFit/>
          </a:bodyPr>
          <a:lstStyle/>
          <a:p>
            <a:r>
              <a:rPr lang="en-US" sz="2400" b="1" dirty="0">
                <a:solidFill>
                  <a:srgbClr val="002060"/>
                </a:solidFill>
              </a:rPr>
              <a:t>Case study: </a:t>
            </a:r>
            <a:r>
              <a:rPr lang="en-US" sz="2400" dirty="0">
                <a:solidFill>
                  <a:srgbClr val="002060"/>
                </a:solidFill>
              </a:rPr>
              <a:t>Manufacturing process for sertraline, the active ingredient in the popular drug Zoloft</a:t>
            </a:r>
            <a:r>
              <a:rPr lang="en-US" sz="2400" baseline="30000" dirty="0">
                <a:solidFill>
                  <a:srgbClr val="002060"/>
                </a:solidFill>
              </a:rPr>
              <a:t>®</a:t>
            </a:r>
          </a:p>
        </p:txBody>
      </p:sp>
      <p:sp>
        <p:nvSpPr>
          <p:cNvPr id="11" name="TextBox 10"/>
          <p:cNvSpPr txBox="1"/>
          <p:nvPr/>
        </p:nvSpPr>
        <p:spPr>
          <a:xfrm>
            <a:off x="491764" y="2751171"/>
            <a:ext cx="3316306" cy="369332"/>
          </a:xfrm>
          <a:prstGeom prst="rect">
            <a:avLst/>
          </a:prstGeom>
          <a:noFill/>
        </p:spPr>
        <p:txBody>
          <a:bodyPr wrap="square" rtlCol="0">
            <a:spAutoFit/>
          </a:bodyPr>
          <a:lstStyle/>
          <a:p>
            <a:r>
              <a:rPr lang="en-US" b="1" dirty="0"/>
              <a:t>Alternative sertraline synthesis:</a:t>
            </a:r>
          </a:p>
        </p:txBody>
      </p:sp>
      <p:cxnSp>
        <p:nvCxnSpPr>
          <p:cNvPr id="12" name="Straight Connector 11">
            <a:extLst>
              <a:ext uri="{FF2B5EF4-FFF2-40B4-BE49-F238E27FC236}">
                <a16:creationId xmlns:a16="http://schemas.microsoft.com/office/drawing/2014/main" id="{0E79E062-EA3F-430B-B93F-3B89D17947A6}"/>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DA4B2572-A523-463A-AA86-21A6F2C4E63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248" y="115243"/>
            <a:ext cx="2120900" cy="1371600"/>
          </a:xfrm>
          <a:prstGeom prst="rect">
            <a:avLst/>
          </a:prstGeom>
        </p:spPr>
      </p:pic>
      <p:sp>
        <p:nvSpPr>
          <p:cNvPr id="14" name="TextBox 13">
            <a:extLst>
              <a:ext uri="{FF2B5EF4-FFF2-40B4-BE49-F238E27FC236}">
                <a16:creationId xmlns:a16="http://schemas.microsoft.com/office/drawing/2014/main" id="{15575454-37F4-4655-A44F-58B40D3323E8}"/>
              </a:ext>
            </a:extLst>
          </p:cNvPr>
          <p:cNvSpPr txBox="1"/>
          <p:nvPr/>
        </p:nvSpPr>
        <p:spPr>
          <a:xfrm>
            <a:off x="2425148" y="368494"/>
            <a:ext cx="7520200" cy="707886"/>
          </a:xfrm>
          <a:prstGeom prst="rect">
            <a:avLst/>
          </a:prstGeom>
          <a:noFill/>
        </p:spPr>
        <p:txBody>
          <a:bodyPr wrap="none" rtlCol="0">
            <a:spAutoFit/>
          </a:bodyPr>
          <a:lstStyle/>
          <a:p>
            <a:r>
              <a:rPr lang="en-US" altLang="en-US" sz="4000" b="1" dirty="0">
                <a:solidFill>
                  <a:srgbClr val="00728A"/>
                </a:solidFill>
                <a:latin typeface="Arial" panose="020B0604020202020204" pitchFamily="34" charset="0"/>
                <a:ea typeface="ＭＳ Ｐゴシック" charset="-128"/>
                <a:cs typeface="Arial" panose="020B0604020202020204" pitchFamily="34" charset="0"/>
              </a:rPr>
              <a:t>Safer Solvents and Auxiliaries</a:t>
            </a:r>
          </a:p>
        </p:txBody>
      </p:sp>
      <p:pic>
        <p:nvPicPr>
          <p:cNvPr id="7" name="Picture 6">
            <a:extLst>
              <a:ext uri="{FF2B5EF4-FFF2-40B4-BE49-F238E27FC236}">
                <a16:creationId xmlns:a16="http://schemas.microsoft.com/office/drawing/2014/main" id="{70778724-93DB-4205-B3CE-E2E3D6E4AE5C}"/>
              </a:ext>
            </a:extLst>
          </p:cNvPr>
          <p:cNvPicPr>
            <a:picLocks noChangeAspect="1"/>
          </p:cNvPicPr>
          <p:nvPr/>
        </p:nvPicPr>
        <p:blipFill>
          <a:blip r:embed="rId3"/>
          <a:stretch>
            <a:fillRect/>
          </a:stretch>
        </p:blipFill>
        <p:spPr>
          <a:xfrm>
            <a:off x="7489712" y="2437375"/>
            <a:ext cx="4210524" cy="3742688"/>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sp>
        <p:nvSpPr>
          <p:cNvPr id="15" name="Rectangle 14">
            <a:extLst>
              <a:ext uri="{FF2B5EF4-FFF2-40B4-BE49-F238E27FC236}">
                <a16:creationId xmlns:a16="http://schemas.microsoft.com/office/drawing/2014/main" id="{9D117FEA-898F-4C14-A90C-6FF7808BB1D2}"/>
              </a:ext>
            </a:extLst>
          </p:cNvPr>
          <p:cNvSpPr/>
          <p:nvPr/>
        </p:nvSpPr>
        <p:spPr>
          <a:xfrm>
            <a:off x="685798" y="6425587"/>
            <a:ext cx="3171702" cy="276999"/>
          </a:xfrm>
          <a:prstGeom prst="rect">
            <a:avLst/>
          </a:prstGeom>
        </p:spPr>
        <p:txBody>
          <a:bodyPr wrap="none">
            <a:spAutoFit/>
          </a:bodyPr>
          <a:lstStyle/>
          <a:p>
            <a:pPr lvl="0"/>
            <a:r>
              <a:rPr lang="en-US" sz="1200" dirty="0">
                <a:solidFill>
                  <a:prstClr val="white">
                    <a:lumMod val="65000"/>
                  </a:prstClr>
                </a:solidFill>
              </a:rPr>
              <a:t>Image: Wikimedia Commons, Author: </a:t>
            </a:r>
            <a:r>
              <a:rPr lang="en-US" sz="1200" dirty="0" err="1">
                <a:solidFill>
                  <a:prstClr val="white">
                    <a:lumMod val="65000"/>
                  </a:prstClr>
                </a:solidFill>
              </a:rPr>
              <a:t>Ragesoss</a:t>
            </a:r>
            <a:r>
              <a:rPr lang="en-US" sz="1200" dirty="0">
                <a:solidFill>
                  <a:prstClr val="white">
                    <a:lumMod val="65000"/>
                  </a:prstClr>
                </a:solidFill>
              </a:rPr>
              <a:t> </a:t>
            </a:r>
          </a:p>
        </p:txBody>
      </p:sp>
    </p:spTree>
    <p:extLst>
      <p:ext uri="{BB962C8B-B14F-4D97-AF65-F5344CB8AC3E}">
        <p14:creationId xmlns:p14="http://schemas.microsoft.com/office/powerpoint/2010/main" val="38220296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BD86230E-9F67-4BEB-AC91-6647827AC916}"/>
              </a:ext>
            </a:extLst>
          </p:cNvPr>
          <p:cNvSpPr/>
          <p:nvPr/>
        </p:nvSpPr>
        <p:spPr>
          <a:xfrm>
            <a:off x="532992" y="1841660"/>
            <a:ext cx="11461784" cy="3908783"/>
          </a:xfrm>
          <a:prstGeom prst="roundRect">
            <a:avLst/>
          </a:prstGeom>
          <a:solidFill>
            <a:schemeClr val="bg1"/>
          </a:solidFill>
          <a:ln w="28575">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p:cNvSpPr txBox="1"/>
          <p:nvPr/>
        </p:nvSpPr>
        <p:spPr>
          <a:xfrm>
            <a:off x="2425148" y="368494"/>
            <a:ext cx="7167347" cy="707886"/>
          </a:xfrm>
          <a:prstGeom prst="rect">
            <a:avLst/>
          </a:prstGeom>
          <a:noFill/>
        </p:spPr>
        <p:txBody>
          <a:bodyPr wrap="none" rtlCol="0">
            <a:spAutoFit/>
          </a:bodyPr>
          <a:lstStyle/>
          <a:p>
            <a:r>
              <a:rPr lang="en-US" altLang="en-US" sz="4000" b="1" dirty="0">
                <a:solidFill>
                  <a:srgbClr val="00728A"/>
                </a:solidFill>
                <a:latin typeface="Arial" panose="020B0604020202020204" pitchFamily="34" charset="0"/>
                <a:ea typeface="ＭＳ Ｐゴシック" charset="-128"/>
                <a:cs typeface="Arial" panose="020B0604020202020204" pitchFamily="34" charset="0"/>
              </a:rPr>
              <a:t>Design for Energy Efficiency</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6273" y="84452"/>
            <a:ext cx="2138875" cy="1346233"/>
          </a:xfrm>
          <a:prstGeom prst="rect">
            <a:avLst/>
          </a:prstGeom>
        </p:spPr>
      </p:pic>
      <p:sp>
        <p:nvSpPr>
          <p:cNvPr id="8" name="Rectangle 7"/>
          <p:cNvSpPr/>
          <p:nvPr/>
        </p:nvSpPr>
        <p:spPr>
          <a:xfrm>
            <a:off x="814918" y="2117785"/>
            <a:ext cx="11042942" cy="3477875"/>
          </a:xfrm>
          <a:prstGeom prst="rect">
            <a:avLst/>
          </a:prstGeom>
        </p:spPr>
        <p:txBody>
          <a:bodyPr wrap="square">
            <a:spAutoFit/>
          </a:bodyPr>
          <a:lstStyle/>
          <a:p>
            <a:r>
              <a:rPr lang="en-US" altLang="en-US" sz="4000" b="1" dirty="0">
                <a:latin typeface="Arial" panose="020B0604020202020204" pitchFamily="34" charset="0"/>
                <a:ea typeface="ＭＳ Ｐゴシック" charset="-128"/>
                <a:cs typeface="Arial" panose="020B0604020202020204" pitchFamily="34" charset="0"/>
              </a:rPr>
              <a:t>Energy requirements should be recognized for their </a:t>
            </a:r>
            <a:r>
              <a:rPr lang="en-US" altLang="en-US" sz="4000" b="1" dirty="0">
                <a:solidFill>
                  <a:srgbClr val="00B050"/>
                </a:solidFill>
                <a:latin typeface="Arial" panose="020B0604020202020204" pitchFamily="34" charset="0"/>
                <a:ea typeface="ＭＳ Ｐゴシック" charset="-128"/>
                <a:cs typeface="Arial" panose="020B0604020202020204" pitchFamily="34" charset="0"/>
              </a:rPr>
              <a:t>environmental </a:t>
            </a:r>
            <a:r>
              <a:rPr lang="en-US" altLang="en-US" sz="4000" b="1" dirty="0">
                <a:latin typeface="Arial" panose="020B0604020202020204" pitchFamily="34" charset="0"/>
                <a:ea typeface="ＭＳ Ｐゴシック" charset="-128"/>
                <a:cs typeface="Arial" panose="020B0604020202020204" pitchFamily="34" charset="0"/>
              </a:rPr>
              <a:t>and </a:t>
            </a:r>
            <a:r>
              <a:rPr lang="en-US" altLang="en-US" sz="4000" b="1" dirty="0">
                <a:solidFill>
                  <a:srgbClr val="FFC000"/>
                </a:solidFill>
                <a:latin typeface="Arial" panose="020B0604020202020204" pitchFamily="34" charset="0"/>
                <a:ea typeface="ＭＳ Ｐゴシック" charset="-128"/>
                <a:cs typeface="Arial" panose="020B0604020202020204" pitchFamily="34" charset="0"/>
              </a:rPr>
              <a:t>economic</a:t>
            </a:r>
            <a:r>
              <a:rPr lang="en-US" altLang="en-US" sz="4000" b="1" dirty="0">
                <a:latin typeface="Arial" panose="020B0604020202020204" pitchFamily="34" charset="0"/>
                <a:ea typeface="ＭＳ Ｐゴシック" charset="-128"/>
                <a:cs typeface="Arial" panose="020B0604020202020204" pitchFamily="34" charset="0"/>
              </a:rPr>
              <a:t> impacts and should be minimized.</a:t>
            </a:r>
          </a:p>
          <a:p>
            <a:endParaRPr lang="en-US" altLang="en-US" sz="2000" b="1" dirty="0">
              <a:latin typeface="Arial" panose="020B0604020202020204" pitchFamily="34" charset="0"/>
              <a:ea typeface="ＭＳ Ｐゴシック" charset="-128"/>
              <a:cs typeface="Arial" panose="020B0604020202020204" pitchFamily="34" charset="0"/>
            </a:endParaRPr>
          </a:p>
          <a:p>
            <a:r>
              <a:rPr lang="en-US" altLang="en-US" sz="4000" b="1" dirty="0">
                <a:latin typeface="Arial" panose="020B0604020202020204" pitchFamily="34" charset="0"/>
                <a:ea typeface="ＭＳ Ｐゴシック" charset="-128"/>
                <a:cs typeface="Arial" panose="020B0604020202020204" pitchFamily="34" charset="0"/>
              </a:rPr>
              <a:t>Synthetic methods should be conducted at ambient temperature and pressure.</a:t>
            </a:r>
          </a:p>
        </p:txBody>
      </p:sp>
      <p:cxnSp>
        <p:nvCxnSpPr>
          <p:cNvPr id="7" name="Straight Connector 6">
            <a:extLst>
              <a:ext uri="{FF2B5EF4-FFF2-40B4-BE49-F238E27FC236}">
                <a16:creationId xmlns:a16="http://schemas.microsoft.com/office/drawing/2014/main" id="{32CE9C35-8ED2-417B-8FE7-4553CA85A3F4}"/>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0942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5814" y="1857389"/>
            <a:ext cx="10924309" cy="4516946"/>
          </a:xfrm>
        </p:spPr>
        <p:txBody>
          <a:bodyPr>
            <a:normAutofit/>
          </a:bodyPr>
          <a:lstStyle/>
          <a:p>
            <a:pPr marL="0" indent="0" algn="ctr">
              <a:buNone/>
            </a:pPr>
            <a:r>
              <a:rPr lang="en-US" dirty="0">
                <a:latin typeface="Arial" panose="020B0604020202020204" pitchFamily="34" charset="0"/>
                <a:cs typeface="Arial" panose="020B0604020202020204" pitchFamily="34" charset="0"/>
              </a:rPr>
              <a:t>Most energy is used for heating, cooling, separations and pumping.</a:t>
            </a:r>
          </a:p>
          <a:p>
            <a:pPr marL="0" indent="0" algn="ctr">
              <a:buNone/>
            </a:pPr>
            <a:endParaRPr lang="en-US" sz="2400" dirty="0">
              <a:latin typeface="Arial" panose="020B0604020202020204" pitchFamily="34" charset="0"/>
              <a:cs typeface="Arial" panose="020B0604020202020204" pitchFamily="34" charset="0"/>
            </a:endParaRPr>
          </a:p>
          <a:p>
            <a:pPr marL="0" indent="0" algn="ctr">
              <a:buNone/>
            </a:pPr>
            <a:endParaRPr lang="en-US" sz="2400" dirty="0">
              <a:latin typeface="Arial" panose="020B0604020202020204" pitchFamily="34" charset="0"/>
              <a:cs typeface="Arial" panose="020B0604020202020204" pitchFamily="34" charset="0"/>
            </a:endParaRPr>
          </a:p>
          <a:p>
            <a:pPr marL="0" indent="0" algn="ctr">
              <a:buNone/>
            </a:pPr>
            <a:endParaRPr lang="en-US" sz="2400" dirty="0">
              <a:latin typeface="Arial" panose="020B0604020202020204" pitchFamily="34" charset="0"/>
              <a:cs typeface="Arial" panose="020B0604020202020204" pitchFamily="34" charset="0"/>
            </a:endParaRPr>
          </a:p>
          <a:p>
            <a:pPr marL="0" indent="0" algn="ctr">
              <a:buNone/>
            </a:pPr>
            <a:endParaRPr lang="en-US" sz="2400" dirty="0">
              <a:latin typeface="Arial" panose="020B0604020202020204" pitchFamily="34" charset="0"/>
              <a:cs typeface="Arial" panose="020B0604020202020204" pitchFamily="34" charset="0"/>
            </a:endParaRPr>
          </a:p>
          <a:p>
            <a:pPr marL="0" indent="0" algn="ctr">
              <a:buNone/>
            </a:pPr>
            <a:endParaRPr lang="en-US" sz="2400" dirty="0">
              <a:latin typeface="Arial" panose="020B0604020202020204" pitchFamily="34" charset="0"/>
              <a:cs typeface="Arial" panose="020B0604020202020204" pitchFamily="34" charset="0"/>
            </a:endParaRPr>
          </a:p>
          <a:p>
            <a:pPr marL="0" indent="0" algn="ctr">
              <a:buNone/>
            </a:pPr>
            <a:endParaRPr lang="en-US" sz="2400" dirty="0">
              <a:latin typeface="Arial" panose="020B0604020202020204" pitchFamily="34" charset="0"/>
              <a:cs typeface="Arial" panose="020B0604020202020204" pitchFamily="34" charset="0"/>
            </a:endParaRPr>
          </a:p>
          <a:p>
            <a:pPr marL="0" indent="0" algn="ctr">
              <a:buNone/>
            </a:pPr>
            <a:endParaRPr lang="en-US" sz="2400" dirty="0">
              <a:latin typeface="Arial" panose="020B0604020202020204" pitchFamily="34" charset="0"/>
              <a:cs typeface="Arial" panose="020B0604020202020204" pitchFamily="34" charset="0"/>
            </a:endParaRPr>
          </a:p>
          <a:p>
            <a:pPr marL="0" indent="0" algn="ctr">
              <a:buNone/>
            </a:pPr>
            <a:r>
              <a:rPr lang="en-US" sz="2400" dirty="0">
                <a:latin typeface="Arial" panose="020B0604020202020204" pitchFamily="34" charset="0"/>
                <a:cs typeface="Arial" panose="020B0604020202020204" pitchFamily="34" charset="0"/>
              </a:rPr>
              <a:t>Ideally, all reactions are performed at ‘ambient’ conditions – room temperature and atmospheric pressure – in order to minimize energy usage.</a:t>
            </a:r>
          </a:p>
        </p:txBody>
      </p:sp>
      <p:cxnSp>
        <p:nvCxnSpPr>
          <p:cNvPr id="6" name="Straight Connector 5">
            <a:extLst>
              <a:ext uri="{FF2B5EF4-FFF2-40B4-BE49-F238E27FC236}">
                <a16:creationId xmlns:a16="http://schemas.microsoft.com/office/drawing/2014/main" id="{0671B90A-0B81-4E0E-AADA-D0A4ABF6F165}"/>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6128AA09-D687-4AA7-A6A1-FD888778418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6273" y="84452"/>
            <a:ext cx="2138875" cy="1346233"/>
          </a:xfrm>
          <a:prstGeom prst="rect">
            <a:avLst/>
          </a:prstGeom>
        </p:spPr>
      </p:pic>
      <p:sp>
        <p:nvSpPr>
          <p:cNvPr id="8" name="TextBox 7">
            <a:extLst>
              <a:ext uri="{FF2B5EF4-FFF2-40B4-BE49-F238E27FC236}">
                <a16:creationId xmlns:a16="http://schemas.microsoft.com/office/drawing/2014/main" id="{51E48B96-9FE3-412A-B360-C237D09F697F}"/>
              </a:ext>
            </a:extLst>
          </p:cNvPr>
          <p:cNvSpPr txBox="1"/>
          <p:nvPr/>
        </p:nvSpPr>
        <p:spPr>
          <a:xfrm>
            <a:off x="2425148" y="368494"/>
            <a:ext cx="7167347" cy="707886"/>
          </a:xfrm>
          <a:prstGeom prst="rect">
            <a:avLst/>
          </a:prstGeom>
          <a:noFill/>
        </p:spPr>
        <p:txBody>
          <a:bodyPr wrap="none" rtlCol="0">
            <a:spAutoFit/>
          </a:bodyPr>
          <a:lstStyle/>
          <a:p>
            <a:r>
              <a:rPr lang="en-US" altLang="en-US" sz="4000" b="1" dirty="0">
                <a:solidFill>
                  <a:srgbClr val="00728A"/>
                </a:solidFill>
                <a:latin typeface="Arial" panose="020B0604020202020204" pitchFamily="34" charset="0"/>
                <a:ea typeface="ＭＳ Ｐゴシック" charset="-128"/>
                <a:cs typeface="Arial" panose="020B0604020202020204" pitchFamily="34" charset="0"/>
              </a:rPr>
              <a:t>Design for Energy Efficiency</a:t>
            </a:r>
          </a:p>
        </p:txBody>
      </p:sp>
      <p:sp>
        <p:nvSpPr>
          <p:cNvPr id="9" name="Rectangle 8">
            <a:extLst>
              <a:ext uri="{FF2B5EF4-FFF2-40B4-BE49-F238E27FC236}">
                <a16:creationId xmlns:a16="http://schemas.microsoft.com/office/drawing/2014/main" id="{11C704BE-DB01-402D-91FE-FF3F129B02D0}"/>
              </a:ext>
            </a:extLst>
          </p:cNvPr>
          <p:cNvSpPr/>
          <p:nvPr/>
        </p:nvSpPr>
        <p:spPr>
          <a:xfrm>
            <a:off x="685798" y="6480451"/>
            <a:ext cx="6947351" cy="276999"/>
          </a:xfrm>
          <a:prstGeom prst="rect">
            <a:avLst/>
          </a:prstGeom>
        </p:spPr>
        <p:txBody>
          <a:bodyPr wrap="none">
            <a:spAutoFit/>
          </a:bodyPr>
          <a:lstStyle/>
          <a:p>
            <a:pPr lvl="0"/>
            <a:r>
              <a:rPr lang="en-US" sz="1200" dirty="0"/>
              <a:t>Image: Wikimedia Commons, </a:t>
            </a:r>
            <a:r>
              <a:rPr lang="en-US" sz="1200" dirty="0" err="1"/>
              <a:t>Janicki</a:t>
            </a:r>
            <a:r>
              <a:rPr lang="en-US" sz="1200" dirty="0"/>
              <a:t> Omni Processor Pilot Plant in Dakar, Senegal , Author: </a:t>
            </a:r>
            <a:r>
              <a:rPr lang="en-US" sz="1200" dirty="0" err="1"/>
              <a:t>Janicki</a:t>
            </a:r>
            <a:r>
              <a:rPr lang="en-US" sz="1200" dirty="0"/>
              <a:t> Bioenergy</a:t>
            </a:r>
          </a:p>
        </p:txBody>
      </p:sp>
      <p:pic>
        <p:nvPicPr>
          <p:cNvPr id="4" name="Picture 3">
            <a:extLst>
              <a:ext uri="{FF2B5EF4-FFF2-40B4-BE49-F238E27FC236}">
                <a16:creationId xmlns:a16="http://schemas.microsoft.com/office/drawing/2014/main" id="{1E69C9F3-F7F5-41F3-AA15-78AF65CE7898}"/>
              </a:ext>
            </a:extLst>
          </p:cNvPr>
          <p:cNvPicPr>
            <a:picLocks noChangeAspect="1"/>
          </p:cNvPicPr>
          <p:nvPr/>
        </p:nvPicPr>
        <p:blipFill>
          <a:blip r:embed="rId3"/>
          <a:stretch>
            <a:fillRect/>
          </a:stretch>
        </p:blipFill>
        <p:spPr>
          <a:xfrm>
            <a:off x="2761488" y="2409357"/>
            <a:ext cx="6626034" cy="3002422"/>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spTree>
    <p:extLst>
      <p:ext uri="{BB962C8B-B14F-4D97-AF65-F5344CB8AC3E}">
        <p14:creationId xmlns:p14="http://schemas.microsoft.com/office/powerpoint/2010/main" val="39745041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7644" y="2138141"/>
            <a:ext cx="10162282"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Atorvastatin, a cholesterol-lowering drug (Lipitor</a:t>
            </a:r>
            <a:r>
              <a:rPr lang="en-US" sz="2000" dirty="0">
                <a:latin typeface="Arial" panose="020B0604020202020204" pitchFamily="34" charset="0"/>
                <a:cs typeface="Arial" panose="020B0604020202020204" pitchFamily="34" charset="0"/>
                <a:sym typeface="Symbol" panose="05050102010706020507" pitchFamily="18" charset="2"/>
              </a:rPr>
              <a:t></a:t>
            </a:r>
            <a:r>
              <a:rPr lang="en-US" sz="2000" dirty="0">
                <a:latin typeface="Arial" panose="020B0604020202020204" pitchFamily="34" charset="0"/>
                <a:cs typeface="Arial" panose="020B0604020202020204" pitchFamily="34" charset="0"/>
              </a:rPr>
              <a:t>),  suffers from an energy-demanding synthesis as a result of two cryogenic reactions at - 70 </a:t>
            </a:r>
            <a:r>
              <a:rPr lang="en-US" sz="2000" baseline="30000" dirty="0">
                <a:latin typeface="Arial" panose="020B0604020202020204" pitchFamily="34" charset="0"/>
                <a:cs typeface="Arial" panose="020B0604020202020204" pitchFamily="34" charset="0"/>
              </a:rPr>
              <a:t>o</a:t>
            </a:r>
            <a:r>
              <a:rPr lang="en-US" sz="2000" dirty="0">
                <a:latin typeface="Arial" panose="020B0604020202020204" pitchFamily="34" charset="0"/>
                <a:cs typeface="Arial" panose="020B0604020202020204" pitchFamily="34" charset="0"/>
              </a:rPr>
              <a:t>C</a:t>
            </a:r>
          </a:p>
        </p:txBody>
      </p:sp>
      <p:sp>
        <p:nvSpPr>
          <p:cNvPr id="4" name="TextBox 3"/>
          <p:cNvSpPr txBox="1"/>
          <p:nvPr/>
        </p:nvSpPr>
        <p:spPr>
          <a:xfrm>
            <a:off x="1323079" y="2908041"/>
            <a:ext cx="9581467" cy="830997"/>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New </a:t>
            </a:r>
            <a:r>
              <a:rPr lang="en-US" sz="2400" b="1" i="1" dirty="0" err="1">
                <a:latin typeface="Arial" panose="020B0604020202020204" pitchFamily="34" charset="0"/>
                <a:cs typeface="Arial" panose="020B0604020202020204" pitchFamily="34" charset="0"/>
              </a:rPr>
              <a:t>biocatalytic</a:t>
            </a:r>
            <a:r>
              <a:rPr lang="en-US" sz="2400" b="1"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synthesis uses enzyme DERA and shortens the process by removing two energy intensive chemical steps.</a:t>
            </a:r>
          </a:p>
        </p:txBody>
      </p:sp>
      <p:pic>
        <p:nvPicPr>
          <p:cNvPr id="5" name="Picture 4"/>
          <p:cNvPicPr>
            <a:picLocks noChangeAspect="1"/>
          </p:cNvPicPr>
          <p:nvPr/>
        </p:nvPicPr>
        <p:blipFill>
          <a:blip r:embed="rId3"/>
          <a:stretch>
            <a:fillRect/>
          </a:stretch>
        </p:blipFill>
        <p:spPr>
          <a:xfrm>
            <a:off x="985902" y="4869584"/>
            <a:ext cx="4848250" cy="1029354"/>
          </a:xfrm>
          <a:prstGeom prst="rect">
            <a:avLst/>
          </a:prstGeom>
        </p:spPr>
      </p:pic>
      <p:pic>
        <p:nvPicPr>
          <p:cNvPr id="6" name="Picture 5"/>
          <p:cNvPicPr>
            <a:picLocks noChangeAspect="1"/>
          </p:cNvPicPr>
          <p:nvPr/>
        </p:nvPicPr>
        <p:blipFill>
          <a:blip r:embed="rId4"/>
          <a:stretch>
            <a:fillRect/>
          </a:stretch>
        </p:blipFill>
        <p:spPr>
          <a:xfrm>
            <a:off x="6430327" y="4247930"/>
            <a:ext cx="4491668" cy="1048398"/>
          </a:xfrm>
          <a:prstGeom prst="rect">
            <a:avLst/>
          </a:prstGeom>
        </p:spPr>
      </p:pic>
      <p:pic>
        <p:nvPicPr>
          <p:cNvPr id="7" name="Picture 6"/>
          <p:cNvPicPr>
            <a:picLocks noChangeAspect="1"/>
          </p:cNvPicPr>
          <p:nvPr/>
        </p:nvPicPr>
        <p:blipFill>
          <a:blip r:embed="rId5"/>
          <a:stretch>
            <a:fillRect/>
          </a:stretch>
        </p:blipFill>
        <p:spPr>
          <a:xfrm>
            <a:off x="6575495" y="5414426"/>
            <a:ext cx="3868276" cy="1102073"/>
          </a:xfrm>
          <a:prstGeom prst="rect">
            <a:avLst/>
          </a:prstGeom>
        </p:spPr>
      </p:pic>
      <p:sp>
        <p:nvSpPr>
          <p:cNvPr id="13" name="Rectangle 12"/>
          <p:cNvSpPr/>
          <p:nvPr/>
        </p:nvSpPr>
        <p:spPr>
          <a:xfrm>
            <a:off x="298540" y="1604113"/>
            <a:ext cx="3766737" cy="461665"/>
          </a:xfrm>
          <a:prstGeom prst="rect">
            <a:avLst/>
          </a:prstGeom>
        </p:spPr>
        <p:txBody>
          <a:bodyPr wrap="none">
            <a:spAutoFit/>
          </a:bodyPr>
          <a:lstStyle/>
          <a:p>
            <a:pPr marL="91440" algn="ctr">
              <a:spcBef>
                <a:spcPct val="0"/>
              </a:spcBef>
            </a:pPr>
            <a:r>
              <a:rPr lang="en-US" altLang="x-none" sz="2400" b="1" dirty="0">
                <a:solidFill>
                  <a:srgbClr val="002060"/>
                </a:solidFill>
                <a:latin typeface="Arial" panose="020B0604020202020204" pitchFamily="34" charset="0"/>
                <a:cs typeface="Arial" panose="020B0604020202020204" pitchFamily="34" charset="0"/>
              </a:rPr>
              <a:t>Case Study: </a:t>
            </a:r>
            <a:r>
              <a:rPr lang="en-US" altLang="x-none" sz="2400" dirty="0">
                <a:solidFill>
                  <a:srgbClr val="002060"/>
                </a:solidFill>
                <a:latin typeface="Arial" panose="020B0604020202020204" pitchFamily="34" charset="0"/>
                <a:cs typeface="Arial" panose="020B0604020202020204" pitchFamily="34" charset="0"/>
              </a:rPr>
              <a:t>Atorvastatin</a:t>
            </a:r>
          </a:p>
        </p:txBody>
      </p:sp>
      <p:cxnSp>
        <p:nvCxnSpPr>
          <p:cNvPr id="10" name="Straight Connector 9">
            <a:extLst>
              <a:ext uri="{FF2B5EF4-FFF2-40B4-BE49-F238E27FC236}">
                <a16:creationId xmlns:a16="http://schemas.microsoft.com/office/drawing/2014/main" id="{8A304133-0081-4BB1-9056-AADA81074ECB}"/>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58EA996-D60A-44EC-A784-CC27046099F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86273" y="84452"/>
            <a:ext cx="2138875" cy="1346233"/>
          </a:xfrm>
          <a:prstGeom prst="rect">
            <a:avLst/>
          </a:prstGeom>
        </p:spPr>
      </p:pic>
      <p:sp>
        <p:nvSpPr>
          <p:cNvPr id="14" name="TextBox 13">
            <a:extLst>
              <a:ext uri="{FF2B5EF4-FFF2-40B4-BE49-F238E27FC236}">
                <a16:creationId xmlns:a16="http://schemas.microsoft.com/office/drawing/2014/main" id="{75B7060F-D89B-4C0F-A0DF-33C587AC76AE}"/>
              </a:ext>
            </a:extLst>
          </p:cNvPr>
          <p:cNvSpPr txBox="1"/>
          <p:nvPr/>
        </p:nvSpPr>
        <p:spPr>
          <a:xfrm>
            <a:off x="2425148" y="368494"/>
            <a:ext cx="7167347" cy="707886"/>
          </a:xfrm>
          <a:prstGeom prst="rect">
            <a:avLst/>
          </a:prstGeom>
          <a:noFill/>
        </p:spPr>
        <p:txBody>
          <a:bodyPr wrap="none" rtlCol="0">
            <a:spAutoFit/>
          </a:bodyPr>
          <a:lstStyle/>
          <a:p>
            <a:r>
              <a:rPr lang="en-US" altLang="en-US" sz="4000" b="1" dirty="0">
                <a:solidFill>
                  <a:srgbClr val="00728A"/>
                </a:solidFill>
                <a:latin typeface="Arial" panose="020B0604020202020204" pitchFamily="34" charset="0"/>
                <a:ea typeface="ＭＳ Ｐゴシック" charset="-128"/>
                <a:cs typeface="Arial" panose="020B0604020202020204" pitchFamily="34" charset="0"/>
              </a:rPr>
              <a:t>Design for Energy Efficiency</a:t>
            </a:r>
          </a:p>
        </p:txBody>
      </p:sp>
      <p:sp>
        <p:nvSpPr>
          <p:cNvPr id="12" name="TextBox 11">
            <a:extLst>
              <a:ext uri="{FF2B5EF4-FFF2-40B4-BE49-F238E27FC236}">
                <a16:creationId xmlns:a16="http://schemas.microsoft.com/office/drawing/2014/main" id="{A7751126-5C87-431B-ADA5-36CBC609B497}"/>
              </a:ext>
            </a:extLst>
          </p:cNvPr>
          <p:cNvSpPr txBox="1"/>
          <p:nvPr/>
        </p:nvSpPr>
        <p:spPr>
          <a:xfrm>
            <a:off x="209010" y="3876108"/>
            <a:ext cx="958146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DERA: deoxyribose-5-phosphate aldolase</a:t>
            </a:r>
          </a:p>
        </p:txBody>
      </p:sp>
      <p:sp>
        <p:nvSpPr>
          <p:cNvPr id="16" name="TextBox 15">
            <a:extLst>
              <a:ext uri="{FF2B5EF4-FFF2-40B4-BE49-F238E27FC236}">
                <a16:creationId xmlns:a16="http://schemas.microsoft.com/office/drawing/2014/main" id="{A3762790-2DBA-44C2-A9E5-FD856C0851B6}"/>
              </a:ext>
            </a:extLst>
          </p:cNvPr>
          <p:cNvSpPr txBox="1"/>
          <p:nvPr/>
        </p:nvSpPr>
        <p:spPr>
          <a:xfrm>
            <a:off x="5834152" y="4228621"/>
            <a:ext cx="862361" cy="307777"/>
          </a:xfrm>
          <a:prstGeom prst="rect">
            <a:avLst/>
          </a:prstGeom>
          <a:solidFill>
            <a:schemeClr val="bg1"/>
          </a:solidFill>
        </p:spPr>
        <p:txBody>
          <a:bodyPr wrap="square" rtlCol="0">
            <a:spAutoFit/>
          </a:bodyPr>
          <a:lstStyle/>
          <a:p>
            <a:pPr algn="r"/>
            <a:r>
              <a:rPr lang="en-US" sz="1400" dirty="0" err="1">
                <a:latin typeface="Arial" panose="020B0604020202020204" pitchFamily="34" charset="0"/>
                <a:cs typeface="Arial" panose="020B0604020202020204" pitchFamily="34" charset="0"/>
              </a:rPr>
              <a:t>CBzNH</a:t>
            </a:r>
            <a:endParaRPr lang="en-US" sz="14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CD891F5F-F191-4533-9FF4-BC37B2278BB2}"/>
              </a:ext>
            </a:extLst>
          </p:cNvPr>
          <p:cNvSpPr txBox="1"/>
          <p:nvPr/>
        </p:nvSpPr>
        <p:spPr>
          <a:xfrm>
            <a:off x="8509633" y="4156985"/>
            <a:ext cx="862361" cy="307777"/>
          </a:xfrm>
          <a:prstGeom prst="rect">
            <a:avLst/>
          </a:prstGeom>
          <a:solidFill>
            <a:schemeClr val="bg1"/>
          </a:solidFill>
        </p:spPr>
        <p:txBody>
          <a:bodyPr wrap="square" rtlCol="0">
            <a:spAutoFit/>
          </a:bodyPr>
          <a:lstStyle/>
          <a:p>
            <a:pPr algn="r"/>
            <a:r>
              <a:rPr lang="en-US" sz="1400" dirty="0" err="1">
                <a:latin typeface="Arial" panose="020B0604020202020204" pitchFamily="34" charset="0"/>
                <a:cs typeface="Arial" panose="020B0604020202020204" pitchFamily="34" charset="0"/>
              </a:rPr>
              <a:t>CBzNH</a:t>
            </a:r>
            <a:endParaRPr lang="en-US" sz="14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5BA16EC0-B5C7-4E0D-BA5B-9F2EBC816C0A}"/>
              </a:ext>
            </a:extLst>
          </p:cNvPr>
          <p:cNvSpPr txBox="1"/>
          <p:nvPr/>
        </p:nvSpPr>
        <p:spPr>
          <a:xfrm>
            <a:off x="5057604" y="4811827"/>
            <a:ext cx="862361" cy="307777"/>
          </a:xfrm>
          <a:prstGeom prst="rect">
            <a:avLst/>
          </a:prstGeom>
          <a:solidFill>
            <a:schemeClr val="bg1"/>
          </a:solidFill>
        </p:spPr>
        <p:txBody>
          <a:bodyPr wrap="square" rtlCol="0">
            <a:spAutoFit/>
          </a:bodyPr>
          <a:lstStyle/>
          <a:p>
            <a:pPr algn="ctr"/>
            <a:r>
              <a:rPr lang="en-US" sz="1400" dirty="0">
                <a:latin typeface="Arial" panose="020B0604020202020204" pitchFamily="34" charset="0"/>
                <a:cs typeface="Arial" panose="020B0604020202020204" pitchFamily="34" charset="0"/>
              </a:rPr>
              <a:t>DERA</a:t>
            </a:r>
          </a:p>
        </p:txBody>
      </p:sp>
    </p:spTree>
    <p:extLst>
      <p:ext uri="{BB962C8B-B14F-4D97-AF65-F5344CB8AC3E}">
        <p14:creationId xmlns:p14="http://schemas.microsoft.com/office/powerpoint/2010/main" val="10590049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68494"/>
            <a:ext cx="7537641" cy="707886"/>
          </a:xfrm>
          <a:prstGeom prst="rect">
            <a:avLst/>
          </a:prstGeom>
          <a:noFill/>
        </p:spPr>
        <p:txBody>
          <a:bodyPr wrap="none" rtlCol="0">
            <a:spAutoFit/>
          </a:bodyPr>
          <a:lstStyle/>
          <a:p>
            <a:r>
              <a:rPr lang="en-US" altLang="en-US" sz="4000" b="1" dirty="0">
                <a:solidFill>
                  <a:srgbClr val="00728A"/>
                </a:solidFill>
                <a:latin typeface="Arial" panose="020B0604020202020204" pitchFamily="34" charset="0"/>
                <a:ea typeface="ＭＳ Ｐゴシック" charset="-128"/>
                <a:cs typeface="Arial" panose="020B0604020202020204" pitchFamily="34" charset="0"/>
              </a:rPr>
              <a:t>Use of Renewable Feedstocks</a:t>
            </a:r>
          </a:p>
        </p:txBody>
      </p:sp>
      <p:sp>
        <p:nvSpPr>
          <p:cNvPr id="2" name="Rectangle 1"/>
          <p:cNvSpPr/>
          <p:nvPr/>
        </p:nvSpPr>
        <p:spPr>
          <a:xfrm>
            <a:off x="1602892" y="1702286"/>
            <a:ext cx="8950153" cy="830997"/>
          </a:xfrm>
          <a:prstGeom prst="rect">
            <a:avLst/>
          </a:prstGeom>
        </p:spPr>
        <p:txBody>
          <a:bodyPr wrap="square">
            <a:spAutoFit/>
          </a:bodyPr>
          <a:lstStyle/>
          <a:p>
            <a:pPr algn="ctr"/>
            <a:r>
              <a:rPr lang="en-US" altLang="en-US" sz="2400" b="1" dirty="0">
                <a:latin typeface="Calibri" charset="0"/>
                <a:ea typeface="ＭＳ Ｐゴシック" charset="-128"/>
              </a:rPr>
              <a:t>A raw material or feedstock should be renewable rather than depleting whenever technically and economically practical. </a:t>
            </a:r>
            <a:endParaRPr lang="en-US" sz="2400" b="1" dirty="0"/>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2348" y="58237"/>
            <a:ext cx="2082800" cy="1358900"/>
          </a:xfrm>
          <a:prstGeom prst="rect">
            <a:avLst/>
          </a:prstGeom>
        </p:spPr>
      </p:pic>
      <p:cxnSp>
        <p:nvCxnSpPr>
          <p:cNvPr id="8" name="Straight Connector 7">
            <a:extLst>
              <a:ext uri="{FF2B5EF4-FFF2-40B4-BE49-F238E27FC236}">
                <a16:creationId xmlns:a16="http://schemas.microsoft.com/office/drawing/2014/main" id="{E6AE06F5-8089-4719-AFB5-518E4B97E487}"/>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49F6AEE-F73A-4BA0-B222-FFDB150E5E02}"/>
              </a:ext>
            </a:extLst>
          </p:cNvPr>
          <p:cNvPicPr>
            <a:picLocks noChangeAspect="1"/>
          </p:cNvPicPr>
          <p:nvPr/>
        </p:nvPicPr>
        <p:blipFill>
          <a:blip r:embed="rId3"/>
          <a:stretch>
            <a:fillRect/>
          </a:stretch>
        </p:blipFill>
        <p:spPr>
          <a:xfrm>
            <a:off x="3321625" y="2638486"/>
            <a:ext cx="5512686" cy="3677995"/>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sp>
        <p:nvSpPr>
          <p:cNvPr id="9" name="Rectangle 8">
            <a:extLst>
              <a:ext uri="{FF2B5EF4-FFF2-40B4-BE49-F238E27FC236}">
                <a16:creationId xmlns:a16="http://schemas.microsoft.com/office/drawing/2014/main" id="{376D2657-6925-4B96-A59E-24789D34A29B}"/>
              </a:ext>
            </a:extLst>
          </p:cNvPr>
          <p:cNvSpPr/>
          <p:nvPr/>
        </p:nvSpPr>
        <p:spPr>
          <a:xfrm>
            <a:off x="710577" y="6558712"/>
            <a:ext cx="2899255" cy="276999"/>
          </a:xfrm>
          <a:prstGeom prst="rect">
            <a:avLst/>
          </a:prstGeom>
        </p:spPr>
        <p:txBody>
          <a:bodyPr wrap="none">
            <a:spAutoFit/>
          </a:bodyPr>
          <a:lstStyle/>
          <a:p>
            <a:pPr lvl="0"/>
            <a:r>
              <a:rPr lang="en-US" sz="1200" dirty="0"/>
              <a:t>Image: Wikipedia, </a:t>
            </a:r>
            <a:r>
              <a:rPr lang="en-US" sz="1200" dirty="0" err="1"/>
              <a:t>Pongamia</a:t>
            </a:r>
            <a:r>
              <a:rPr lang="en-US" sz="1200" dirty="0"/>
              <a:t> </a:t>
            </a:r>
            <a:r>
              <a:rPr lang="en-US" sz="1200" dirty="0" err="1"/>
              <a:t>Pinnata</a:t>
            </a:r>
            <a:r>
              <a:rPr lang="en-US" sz="1200" dirty="0"/>
              <a:t> Seeds </a:t>
            </a:r>
          </a:p>
        </p:txBody>
      </p:sp>
    </p:spTree>
    <p:extLst>
      <p:ext uri="{BB962C8B-B14F-4D97-AF65-F5344CB8AC3E}">
        <p14:creationId xmlns:p14="http://schemas.microsoft.com/office/powerpoint/2010/main" val="8267775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94B7022-FA42-402F-89F8-2F5510AF5D13}"/>
              </a:ext>
            </a:extLst>
          </p:cNvPr>
          <p:cNvSpPr/>
          <p:nvPr/>
        </p:nvSpPr>
        <p:spPr>
          <a:xfrm>
            <a:off x="420525" y="2873836"/>
            <a:ext cx="3867864" cy="3615670"/>
          </a:xfrm>
          <a:prstGeom prst="roundRect">
            <a:avLst/>
          </a:prstGeom>
          <a:solidFill>
            <a:schemeClr val="bg1"/>
          </a:solid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p:cNvSpPr txBox="1"/>
          <p:nvPr/>
        </p:nvSpPr>
        <p:spPr>
          <a:xfrm>
            <a:off x="598828" y="1610020"/>
            <a:ext cx="5663730" cy="461665"/>
          </a:xfrm>
          <a:prstGeom prst="rect">
            <a:avLst/>
          </a:prstGeom>
          <a:noFill/>
        </p:spPr>
        <p:txBody>
          <a:bodyPr wrap="none" rtlCol="0">
            <a:spAutoFit/>
          </a:bodyPr>
          <a:lstStyle/>
          <a:p>
            <a:r>
              <a:rPr lang="en-US" sz="2400" b="1" dirty="0">
                <a:solidFill>
                  <a:srgbClr val="002060"/>
                </a:solidFill>
                <a:latin typeface="Arial" panose="020B0604020202020204" pitchFamily="34" charset="0"/>
                <a:cs typeface="Arial" panose="020B0604020202020204" pitchFamily="34" charset="0"/>
              </a:rPr>
              <a:t>Case study: </a:t>
            </a:r>
            <a:r>
              <a:rPr lang="en-US" sz="2400" dirty="0">
                <a:solidFill>
                  <a:srgbClr val="002060"/>
                </a:solidFill>
                <a:latin typeface="Arial" panose="020B0604020202020204" pitchFamily="34" charset="0"/>
                <a:cs typeface="Arial" panose="020B0604020202020204" pitchFamily="34" charset="0"/>
              </a:rPr>
              <a:t>Production of </a:t>
            </a:r>
            <a:r>
              <a:rPr lang="en-US" sz="2400" dirty="0" err="1">
                <a:solidFill>
                  <a:srgbClr val="002060"/>
                </a:solidFill>
                <a:latin typeface="Arial" panose="020B0604020202020204" pitchFamily="34" charset="0"/>
                <a:cs typeface="Arial" panose="020B0604020202020204" pitchFamily="34" charset="0"/>
              </a:rPr>
              <a:t>le</a:t>
            </a:r>
            <a:r>
              <a:rPr lang="en-US" altLang="x-none" sz="2400" dirty="0" err="1">
                <a:solidFill>
                  <a:srgbClr val="002060"/>
                </a:solidFill>
                <a:latin typeface="Arial" panose="020B0604020202020204" pitchFamily="34" charset="0"/>
                <a:cs typeface="Arial" panose="020B0604020202020204" pitchFamily="34" charset="0"/>
              </a:rPr>
              <a:t>vulinic</a:t>
            </a:r>
            <a:r>
              <a:rPr lang="en-US" altLang="x-none" sz="2400" dirty="0">
                <a:solidFill>
                  <a:srgbClr val="002060"/>
                </a:solidFill>
                <a:latin typeface="Arial" panose="020B0604020202020204" pitchFamily="34" charset="0"/>
                <a:cs typeface="Arial" panose="020B0604020202020204" pitchFamily="34" charset="0"/>
              </a:rPr>
              <a:t> acid</a:t>
            </a:r>
          </a:p>
        </p:txBody>
      </p:sp>
      <p:sp>
        <p:nvSpPr>
          <p:cNvPr id="8" name="TextBox 7"/>
          <p:cNvSpPr txBox="1"/>
          <p:nvPr/>
        </p:nvSpPr>
        <p:spPr>
          <a:xfrm>
            <a:off x="647700" y="2165950"/>
            <a:ext cx="10201587"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sym typeface="Symbol" panose="05050102010706020507" pitchFamily="18" charset="2"/>
              </a:rPr>
              <a:t> </a:t>
            </a:r>
            <a:r>
              <a:rPr lang="en-US" sz="2000" dirty="0">
                <a:latin typeface="Arial" panose="020B0604020202020204" pitchFamily="34" charset="0"/>
                <a:cs typeface="Arial" panose="020B0604020202020204" pitchFamily="34" charset="0"/>
              </a:rPr>
              <a:t>precursor for pharmaceuticals, plasticizers, and various other additives</a:t>
            </a:r>
          </a:p>
          <a:p>
            <a:r>
              <a:rPr lang="en-US" sz="2000" dirty="0">
                <a:latin typeface="Arial" panose="020B0604020202020204" pitchFamily="34" charset="0"/>
                <a:cs typeface="Arial" panose="020B0604020202020204" pitchFamily="34" charset="0"/>
                <a:sym typeface="Symbol" panose="05050102010706020507" pitchFamily="18" charset="2"/>
              </a:rPr>
              <a:t> </a:t>
            </a:r>
            <a:r>
              <a:rPr lang="en-US" sz="2000" dirty="0">
                <a:latin typeface="Arial" panose="020B0604020202020204" pitchFamily="34" charset="0"/>
                <a:cs typeface="Arial" panose="020B0604020202020204" pitchFamily="34" charset="0"/>
              </a:rPr>
              <a:t>widely used as a building block/starting material</a:t>
            </a:r>
          </a:p>
        </p:txBody>
      </p:sp>
      <p:sp>
        <p:nvSpPr>
          <p:cNvPr id="61" name="TextBox 60"/>
          <p:cNvSpPr txBox="1"/>
          <p:nvPr/>
        </p:nvSpPr>
        <p:spPr>
          <a:xfrm>
            <a:off x="647700" y="3113673"/>
            <a:ext cx="3148619"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Conventional synthesis:</a:t>
            </a:r>
          </a:p>
        </p:txBody>
      </p:sp>
      <p:sp>
        <p:nvSpPr>
          <p:cNvPr id="63" name="TextBox 62"/>
          <p:cNvSpPr txBox="1"/>
          <p:nvPr/>
        </p:nvSpPr>
        <p:spPr>
          <a:xfrm>
            <a:off x="647700" y="3802000"/>
            <a:ext cx="3539554" cy="2390398"/>
          </a:xfrm>
          <a:prstGeom prst="rect">
            <a:avLst/>
          </a:prstGeom>
          <a:noFill/>
        </p:spPr>
        <p:txBody>
          <a:bodyPr wrap="square" rtlCol="0">
            <a:spAutoFit/>
          </a:bodyPr>
          <a:lstStyle/>
          <a:p>
            <a:pPr>
              <a:spcBef>
                <a:spcPts val="200"/>
              </a:spcBef>
            </a:pPr>
            <a:r>
              <a:rPr lang="en-US" dirty="0">
                <a:latin typeface="Arial" panose="020B0604020202020204" pitchFamily="34" charset="0"/>
                <a:cs typeface="Arial" panose="020B0604020202020204" pitchFamily="34" charset="0"/>
                <a:sym typeface="Symbol" panose="05050102010706020507" pitchFamily="18" charset="2"/>
              </a:rPr>
              <a:t> </a:t>
            </a:r>
            <a:r>
              <a:rPr lang="en-US" dirty="0">
                <a:latin typeface="Arial" panose="020B0604020202020204" pitchFamily="34" charset="0"/>
                <a:cs typeface="Arial" panose="020B0604020202020204" pitchFamily="34" charset="0"/>
              </a:rPr>
              <a:t>made by heating hexoses (glucose, fructose) or starch in dilute HCl or H</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SO</a:t>
            </a:r>
            <a:r>
              <a:rPr lang="en-US" baseline="-25000" dirty="0">
                <a:latin typeface="Arial" panose="020B0604020202020204" pitchFamily="34" charset="0"/>
                <a:cs typeface="Arial" panose="020B0604020202020204" pitchFamily="34" charset="0"/>
              </a:rPr>
              <a:t>4</a:t>
            </a:r>
          </a:p>
          <a:p>
            <a:pPr>
              <a:spcBef>
                <a:spcPts val="200"/>
              </a:spcBef>
            </a:pPr>
            <a:r>
              <a:rPr lang="en-US" dirty="0">
                <a:latin typeface="Arial" panose="020B0604020202020204" pitchFamily="34" charset="0"/>
                <a:cs typeface="Arial" panose="020B0604020202020204" pitchFamily="34" charset="0"/>
                <a:sym typeface="Symbol" panose="05050102010706020507" pitchFamily="18" charset="2"/>
              </a:rPr>
              <a:t> </a:t>
            </a:r>
            <a:r>
              <a:rPr lang="en-US" dirty="0">
                <a:latin typeface="Arial" panose="020B0604020202020204" pitchFamily="34" charset="0"/>
                <a:cs typeface="Arial" panose="020B0604020202020204" pitchFamily="34" charset="0"/>
              </a:rPr>
              <a:t>yield depends on acid, its concentration, temperature,  pressure</a:t>
            </a:r>
            <a:endParaRPr lang="en-US" baseline="30000" dirty="0">
              <a:latin typeface="Arial" panose="020B0604020202020204" pitchFamily="34" charset="0"/>
              <a:cs typeface="Arial" panose="020B0604020202020204" pitchFamily="34" charset="0"/>
            </a:endParaRPr>
          </a:p>
          <a:p>
            <a:pPr>
              <a:spcBef>
                <a:spcPts val="200"/>
              </a:spcBef>
            </a:pPr>
            <a:r>
              <a:rPr lang="en-US" dirty="0">
                <a:latin typeface="Arial" panose="020B0604020202020204" pitchFamily="34" charset="0"/>
                <a:cs typeface="Arial" panose="020B0604020202020204" pitchFamily="34" charset="0"/>
                <a:sym typeface="Symbol" panose="05050102010706020507" pitchFamily="18" charset="2"/>
              </a:rPr>
              <a:t> </a:t>
            </a:r>
            <a:r>
              <a:rPr lang="en-US" dirty="0">
                <a:latin typeface="Arial" panose="020B0604020202020204" pitchFamily="34" charset="0"/>
                <a:cs typeface="Arial" panose="020B0604020202020204" pitchFamily="34" charset="0"/>
              </a:rPr>
              <a:t>reaction also produces hard to remove by-products.</a:t>
            </a:r>
          </a:p>
        </p:txBody>
      </p:sp>
      <p:cxnSp>
        <p:nvCxnSpPr>
          <p:cNvPr id="62" name="Straight Connector 61">
            <a:extLst>
              <a:ext uri="{FF2B5EF4-FFF2-40B4-BE49-F238E27FC236}">
                <a16:creationId xmlns:a16="http://schemas.microsoft.com/office/drawing/2014/main" id="{B191ED3B-3116-4865-A2EB-C10AE80D489C}"/>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49A0CFF1-5BBA-43ED-9FA5-8BEF2BA972B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2348" y="58237"/>
            <a:ext cx="2082800" cy="1358900"/>
          </a:xfrm>
          <a:prstGeom prst="rect">
            <a:avLst/>
          </a:prstGeom>
        </p:spPr>
      </p:pic>
      <p:sp>
        <p:nvSpPr>
          <p:cNvPr id="34" name="TextBox 33">
            <a:extLst>
              <a:ext uri="{FF2B5EF4-FFF2-40B4-BE49-F238E27FC236}">
                <a16:creationId xmlns:a16="http://schemas.microsoft.com/office/drawing/2014/main" id="{F4D34EAF-7B33-458D-A2B7-F30D4B526F96}"/>
              </a:ext>
            </a:extLst>
          </p:cNvPr>
          <p:cNvSpPr txBox="1"/>
          <p:nvPr/>
        </p:nvSpPr>
        <p:spPr>
          <a:xfrm>
            <a:off x="2425148" y="368494"/>
            <a:ext cx="7537641" cy="707886"/>
          </a:xfrm>
          <a:prstGeom prst="rect">
            <a:avLst/>
          </a:prstGeom>
          <a:noFill/>
        </p:spPr>
        <p:txBody>
          <a:bodyPr wrap="none" rtlCol="0">
            <a:spAutoFit/>
          </a:bodyPr>
          <a:lstStyle/>
          <a:p>
            <a:r>
              <a:rPr lang="en-US" altLang="en-US" sz="4000" b="1" dirty="0">
                <a:solidFill>
                  <a:srgbClr val="00728A"/>
                </a:solidFill>
                <a:latin typeface="Arial" panose="020B0604020202020204" pitchFamily="34" charset="0"/>
                <a:ea typeface="ＭＳ Ｐゴシック" charset="-128"/>
                <a:cs typeface="Arial" panose="020B0604020202020204" pitchFamily="34" charset="0"/>
              </a:rPr>
              <a:t>Use of Renewable Feedstocks</a:t>
            </a:r>
          </a:p>
        </p:txBody>
      </p:sp>
      <p:pic>
        <p:nvPicPr>
          <p:cNvPr id="4" name="Picture 3">
            <a:extLst>
              <a:ext uri="{FF2B5EF4-FFF2-40B4-BE49-F238E27FC236}">
                <a16:creationId xmlns:a16="http://schemas.microsoft.com/office/drawing/2014/main" id="{A257336C-5B5C-2D41-9168-98971674AB36}"/>
              </a:ext>
            </a:extLst>
          </p:cNvPr>
          <p:cNvPicPr>
            <a:picLocks noChangeAspect="1"/>
          </p:cNvPicPr>
          <p:nvPr/>
        </p:nvPicPr>
        <p:blipFill>
          <a:blip r:embed="rId3"/>
          <a:stretch>
            <a:fillRect/>
          </a:stretch>
        </p:blipFill>
        <p:spPr>
          <a:xfrm>
            <a:off x="4503420" y="2999059"/>
            <a:ext cx="7002780" cy="3067718"/>
          </a:xfrm>
          <a:prstGeom prst="rect">
            <a:avLst/>
          </a:prstGeom>
        </p:spPr>
      </p:pic>
      <p:sp>
        <p:nvSpPr>
          <p:cNvPr id="12" name="TextBox 11">
            <a:extLst>
              <a:ext uri="{FF2B5EF4-FFF2-40B4-BE49-F238E27FC236}">
                <a16:creationId xmlns:a16="http://schemas.microsoft.com/office/drawing/2014/main" id="{1BE489C9-12E2-4890-BB7F-D08DEB5CC8DB}"/>
              </a:ext>
            </a:extLst>
          </p:cNvPr>
          <p:cNvSpPr txBox="1"/>
          <p:nvPr/>
        </p:nvSpPr>
        <p:spPr>
          <a:xfrm>
            <a:off x="5058232" y="5115813"/>
            <a:ext cx="1087379" cy="338554"/>
          </a:xfrm>
          <a:prstGeom prst="rect">
            <a:avLst/>
          </a:prstGeom>
          <a:solidFill>
            <a:schemeClr val="bg1"/>
          </a:solidFill>
        </p:spPr>
        <p:txBody>
          <a:bodyPr wrap="square" rtlCol="0">
            <a:spAutoFit/>
          </a:bodyPr>
          <a:lstStyle/>
          <a:p>
            <a:pPr algn="ctr">
              <a:spcBef>
                <a:spcPts val="200"/>
              </a:spcBef>
            </a:pPr>
            <a:r>
              <a:rPr lang="en-US" sz="1600" dirty="0">
                <a:latin typeface="Arial" panose="020B0604020202020204" pitchFamily="34" charset="0"/>
                <a:cs typeface="Arial" panose="020B0604020202020204" pitchFamily="34" charset="0"/>
              </a:rPr>
              <a:t>fructose</a:t>
            </a:r>
          </a:p>
        </p:txBody>
      </p:sp>
      <p:sp>
        <p:nvSpPr>
          <p:cNvPr id="13" name="TextBox 12">
            <a:extLst>
              <a:ext uri="{FF2B5EF4-FFF2-40B4-BE49-F238E27FC236}">
                <a16:creationId xmlns:a16="http://schemas.microsoft.com/office/drawing/2014/main" id="{073380CD-CF3C-42B7-B302-D973089333C9}"/>
              </a:ext>
            </a:extLst>
          </p:cNvPr>
          <p:cNvSpPr txBox="1"/>
          <p:nvPr/>
        </p:nvSpPr>
        <p:spPr>
          <a:xfrm>
            <a:off x="7181236" y="5061584"/>
            <a:ext cx="2437077" cy="584775"/>
          </a:xfrm>
          <a:prstGeom prst="rect">
            <a:avLst/>
          </a:prstGeom>
          <a:solidFill>
            <a:schemeClr val="bg1"/>
          </a:solidFill>
        </p:spPr>
        <p:txBody>
          <a:bodyPr wrap="square" rtlCol="0">
            <a:spAutoFit/>
          </a:bodyPr>
          <a:lstStyle/>
          <a:p>
            <a:pPr algn="ctr">
              <a:spcBef>
                <a:spcPts val="200"/>
              </a:spcBef>
            </a:pPr>
            <a:r>
              <a:rPr lang="en-US" sz="1600" dirty="0" err="1">
                <a:latin typeface="Arial" panose="020B0604020202020204" pitchFamily="34" charset="0"/>
                <a:cs typeface="Arial" panose="020B0604020202020204" pitchFamily="34" charset="0"/>
              </a:rPr>
              <a:t>hydroxymethylfurfural</a:t>
            </a:r>
            <a:r>
              <a:rPr lang="en-US" sz="1600" dirty="0">
                <a:latin typeface="Arial" panose="020B0604020202020204" pitchFamily="34" charset="0"/>
                <a:cs typeface="Arial" panose="020B0604020202020204" pitchFamily="34" charset="0"/>
              </a:rPr>
              <a:t> (HMF)</a:t>
            </a:r>
          </a:p>
        </p:txBody>
      </p:sp>
      <p:sp>
        <p:nvSpPr>
          <p:cNvPr id="14" name="TextBox 13">
            <a:extLst>
              <a:ext uri="{FF2B5EF4-FFF2-40B4-BE49-F238E27FC236}">
                <a16:creationId xmlns:a16="http://schemas.microsoft.com/office/drawing/2014/main" id="{A5A11C65-B0A7-47BF-93CA-AEB030E74ED9}"/>
              </a:ext>
            </a:extLst>
          </p:cNvPr>
          <p:cNvSpPr txBox="1"/>
          <p:nvPr/>
        </p:nvSpPr>
        <p:spPr>
          <a:xfrm>
            <a:off x="9630748" y="3691037"/>
            <a:ext cx="2437077" cy="338554"/>
          </a:xfrm>
          <a:prstGeom prst="rect">
            <a:avLst/>
          </a:prstGeom>
          <a:solidFill>
            <a:schemeClr val="bg1"/>
          </a:solidFill>
        </p:spPr>
        <p:txBody>
          <a:bodyPr wrap="square" rtlCol="0">
            <a:spAutoFit/>
          </a:bodyPr>
          <a:lstStyle/>
          <a:p>
            <a:pPr algn="ctr">
              <a:spcBef>
                <a:spcPts val="200"/>
              </a:spcBef>
            </a:pPr>
            <a:r>
              <a:rPr lang="en-US" sz="1600" dirty="0">
                <a:latin typeface="Arial" panose="020B0604020202020204" pitchFamily="34" charset="0"/>
                <a:cs typeface="Arial" panose="020B0604020202020204" pitchFamily="34" charset="0"/>
              </a:rPr>
              <a:t>formic acid</a:t>
            </a:r>
          </a:p>
        </p:txBody>
      </p:sp>
      <p:sp>
        <p:nvSpPr>
          <p:cNvPr id="15" name="TextBox 14">
            <a:extLst>
              <a:ext uri="{FF2B5EF4-FFF2-40B4-BE49-F238E27FC236}">
                <a16:creationId xmlns:a16="http://schemas.microsoft.com/office/drawing/2014/main" id="{0C452431-470F-41E9-B28B-6D61004A70D0}"/>
              </a:ext>
            </a:extLst>
          </p:cNvPr>
          <p:cNvSpPr txBox="1"/>
          <p:nvPr/>
        </p:nvSpPr>
        <p:spPr>
          <a:xfrm>
            <a:off x="9514207" y="5769155"/>
            <a:ext cx="2437077" cy="338554"/>
          </a:xfrm>
          <a:prstGeom prst="rect">
            <a:avLst/>
          </a:prstGeom>
          <a:solidFill>
            <a:schemeClr val="bg1"/>
          </a:solidFill>
        </p:spPr>
        <p:txBody>
          <a:bodyPr wrap="square" rtlCol="0">
            <a:spAutoFit/>
          </a:bodyPr>
          <a:lstStyle/>
          <a:p>
            <a:pPr algn="ctr">
              <a:spcBef>
                <a:spcPts val="200"/>
              </a:spcBef>
            </a:pPr>
            <a:r>
              <a:rPr lang="en-US" sz="1600" dirty="0" err="1">
                <a:latin typeface="Arial" panose="020B0604020202020204" pitchFamily="34" charset="0"/>
                <a:cs typeface="Arial" panose="020B0604020202020204" pitchFamily="34" charset="0"/>
              </a:rPr>
              <a:t>levulinic</a:t>
            </a:r>
            <a:r>
              <a:rPr lang="en-US" sz="1600" dirty="0">
                <a:latin typeface="Arial" panose="020B0604020202020204" pitchFamily="34" charset="0"/>
                <a:cs typeface="Arial" panose="020B0604020202020204" pitchFamily="34" charset="0"/>
              </a:rPr>
              <a:t> acid</a:t>
            </a:r>
          </a:p>
        </p:txBody>
      </p:sp>
    </p:spTree>
    <p:extLst>
      <p:ext uri="{BB962C8B-B14F-4D97-AF65-F5344CB8AC3E}">
        <p14:creationId xmlns:p14="http://schemas.microsoft.com/office/powerpoint/2010/main" val="1686895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EC65F932-AB81-4523-9406-9DF767C4A6E7}"/>
              </a:ext>
            </a:extLst>
          </p:cNvPr>
          <p:cNvSpPr/>
          <p:nvPr/>
        </p:nvSpPr>
        <p:spPr>
          <a:xfrm>
            <a:off x="185242" y="3109938"/>
            <a:ext cx="4761626" cy="2405717"/>
          </a:xfrm>
          <a:prstGeom prst="roundRect">
            <a:avLst/>
          </a:prstGeom>
          <a:solidFill>
            <a:schemeClr val="bg1"/>
          </a:solidFill>
          <a:ln w="28575">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8" name="Object 2"/>
          <p:cNvGraphicFramePr>
            <a:graphicFrameLocks noGrp="1" noChangeAspect="1"/>
          </p:cNvGraphicFramePr>
          <p:nvPr>
            <p:ph sz="quarter" idx="1"/>
            <p:extLst>
              <p:ext uri="{D42A27DB-BD31-4B8C-83A1-F6EECF244321}">
                <p14:modId xmlns:p14="http://schemas.microsoft.com/office/powerpoint/2010/main" val="845317801"/>
              </p:ext>
            </p:extLst>
          </p:nvPr>
        </p:nvGraphicFramePr>
        <p:xfrm>
          <a:off x="9647175" y="3429000"/>
          <a:ext cx="2049759" cy="2251515"/>
        </p:xfrm>
        <a:graphic>
          <a:graphicData uri="http://schemas.openxmlformats.org/presentationml/2006/ole">
            <mc:AlternateContent xmlns:mc="http://schemas.openxmlformats.org/markup-compatibility/2006">
              <mc:Choice xmlns:v="urn:schemas-microsoft-com:vml" Requires="v">
                <p:oleObj spid="_x0000_s9285" name="CS ChemDraw Drawing" r:id="rId3" imgW="1516380" imgH="1666240" progId="ChemDraw.Document.6.0">
                  <p:embed/>
                </p:oleObj>
              </mc:Choice>
              <mc:Fallback>
                <p:oleObj name="CS ChemDraw Drawing" r:id="rId3" imgW="1516380" imgH="1666240" progId="ChemDraw.Document.6.0">
                  <p:embed/>
                  <p:pic>
                    <p:nvPicPr>
                      <p:cNvPr id="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47175" y="3429000"/>
                        <a:ext cx="2049759" cy="2251515"/>
                      </a:xfrm>
                      <a:prstGeom prst="rect">
                        <a:avLst/>
                      </a:prstGeom>
                      <a:noFill/>
                      <a:ln>
                        <a:noFill/>
                      </a:ln>
                      <a:effectLst/>
                      <a:extLst/>
                    </p:spPr>
                  </p:pic>
                </p:oleObj>
              </mc:Fallback>
            </mc:AlternateContent>
          </a:graphicData>
        </a:graphic>
      </p:graphicFrame>
      <p:pic>
        <p:nvPicPr>
          <p:cNvPr id="9" name="Picture 4" descr="Woodpulp"/>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a:xfrm>
            <a:off x="6538893" y="3440980"/>
            <a:ext cx="1397107" cy="1643991"/>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sp>
        <p:nvSpPr>
          <p:cNvPr id="10" name="Text Box 5"/>
          <p:cNvSpPr txBox="1">
            <a:spLocks noChangeArrowheads="1"/>
          </p:cNvSpPr>
          <p:nvPr/>
        </p:nvSpPr>
        <p:spPr bwMode="auto">
          <a:xfrm>
            <a:off x="4353179" y="5754269"/>
            <a:ext cx="115288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x-none" sz="1600" dirty="0">
                <a:latin typeface="Arial" panose="020B0604020202020204" pitchFamily="34" charset="0"/>
                <a:cs typeface="Arial" panose="020B0604020202020204" pitchFamily="34" charset="0"/>
              </a:rPr>
              <a:t>paper mill </a:t>
            </a:r>
          </a:p>
          <a:p>
            <a:pPr algn="ctr" eaLnBrk="1" hangingPunct="1"/>
            <a:r>
              <a:rPr lang="en-US" altLang="x-none" sz="1600" dirty="0">
                <a:latin typeface="Arial" panose="020B0604020202020204" pitchFamily="34" charset="0"/>
                <a:cs typeface="Arial" panose="020B0604020202020204" pitchFamily="34" charset="0"/>
              </a:rPr>
              <a:t>sludge</a:t>
            </a:r>
          </a:p>
        </p:txBody>
      </p:sp>
      <p:sp>
        <p:nvSpPr>
          <p:cNvPr id="11" name="AutoShape 6"/>
          <p:cNvSpPr>
            <a:spLocks noChangeArrowheads="1"/>
          </p:cNvSpPr>
          <p:nvPr/>
        </p:nvSpPr>
        <p:spPr bwMode="auto">
          <a:xfrm>
            <a:off x="8178427" y="3837047"/>
            <a:ext cx="1655775" cy="843407"/>
          </a:xfrm>
          <a:prstGeom prst="rightArrow">
            <a:avLst>
              <a:gd name="adj1" fmla="val 50000"/>
              <a:gd name="adj2" fmla="val 46875"/>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endParaRPr lang="x-none" altLang="x-none"/>
          </a:p>
        </p:txBody>
      </p:sp>
      <p:sp>
        <p:nvSpPr>
          <p:cNvPr id="12" name="Text Box 7"/>
          <p:cNvSpPr txBox="1">
            <a:spLocks noChangeArrowheads="1"/>
          </p:cNvSpPr>
          <p:nvPr/>
        </p:nvSpPr>
        <p:spPr bwMode="auto">
          <a:xfrm>
            <a:off x="10369169" y="5076256"/>
            <a:ext cx="1555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x-none" dirty="0" err="1">
                <a:latin typeface="Arial" panose="020B0604020202020204" pitchFamily="34" charset="0"/>
                <a:cs typeface="Arial" panose="020B0604020202020204" pitchFamily="34" charset="0"/>
              </a:rPr>
              <a:t>levulinic</a:t>
            </a:r>
            <a:r>
              <a:rPr lang="en-US" altLang="x-none" dirty="0">
                <a:latin typeface="Arial" panose="020B0604020202020204" pitchFamily="34" charset="0"/>
                <a:cs typeface="Arial" panose="020B0604020202020204" pitchFamily="34" charset="0"/>
              </a:rPr>
              <a:t> acid</a:t>
            </a:r>
          </a:p>
        </p:txBody>
      </p:sp>
      <p:pic>
        <p:nvPicPr>
          <p:cNvPr id="13" name="Picture 8" descr="Stack of papers"/>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a:xfrm>
            <a:off x="5786153" y="5217059"/>
            <a:ext cx="2190905" cy="1452916"/>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pic>
        <p:nvPicPr>
          <p:cNvPr id="14" name="Picture 9" descr="Yard trimmings"/>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a:xfrm>
            <a:off x="6107200" y="1937292"/>
            <a:ext cx="1828800" cy="1371600"/>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sp>
        <p:nvSpPr>
          <p:cNvPr id="15" name="Text Box 10"/>
          <p:cNvSpPr txBox="1">
            <a:spLocks noChangeArrowheads="1"/>
          </p:cNvSpPr>
          <p:nvPr/>
        </p:nvSpPr>
        <p:spPr bwMode="auto">
          <a:xfrm>
            <a:off x="5217568" y="3720142"/>
            <a:ext cx="119999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x-none" sz="1600" dirty="0">
                <a:latin typeface="Arial" panose="020B0604020202020204" pitchFamily="34" charset="0"/>
                <a:cs typeface="Arial" panose="020B0604020202020204" pitchFamily="34" charset="0"/>
              </a:rPr>
              <a:t>municipal solid waste</a:t>
            </a:r>
          </a:p>
          <a:p>
            <a:pPr algn="ctr" eaLnBrk="1" hangingPunct="1"/>
            <a:r>
              <a:rPr lang="en-US" altLang="x-none" sz="1600" dirty="0">
                <a:latin typeface="Arial" panose="020B0604020202020204" pitchFamily="34" charset="0"/>
                <a:cs typeface="Arial" panose="020B0604020202020204" pitchFamily="34" charset="0"/>
              </a:rPr>
              <a:t>and waste paper</a:t>
            </a:r>
          </a:p>
        </p:txBody>
      </p:sp>
      <p:sp>
        <p:nvSpPr>
          <p:cNvPr id="16" name="Text Box 11"/>
          <p:cNvSpPr txBox="1">
            <a:spLocks noChangeArrowheads="1"/>
          </p:cNvSpPr>
          <p:nvPr/>
        </p:nvSpPr>
        <p:spPr bwMode="auto">
          <a:xfrm>
            <a:off x="4584221" y="2153029"/>
            <a:ext cx="126669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x-none" sz="1600" dirty="0">
                <a:latin typeface="Arial" panose="020B0604020202020204" pitchFamily="34" charset="0"/>
                <a:cs typeface="Arial" panose="020B0604020202020204" pitchFamily="34" charset="0"/>
              </a:rPr>
              <a:t>agricultural </a:t>
            </a:r>
          </a:p>
          <a:p>
            <a:pPr algn="ctr" eaLnBrk="1" hangingPunct="1"/>
            <a:r>
              <a:rPr lang="en-US" altLang="x-none" sz="1600" dirty="0">
                <a:latin typeface="Arial" panose="020B0604020202020204" pitchFamily="34" charset="0"/>
                <a:cs typeface="Arial" panose="020B0604020202020204" pitchFamily="34" charset="0"/>
              </a:rPr>
              <a:t>residues,</a:t>
            </a:r>
          </a:p>
          <a:p>
            <a:pPr algn="ctr" eaLnBrk="1" hangingPunct="1"/>
            <a:r>
              <a:rPr lang="en-US" altLang="x-none" sz="1600" dirty="0">
                <a:latin typeface="Arial" panose="020B0604020202020204" pitchFamily="34" charset="0"/>
                <a:cs typeface="Arial" panose="020B0604020202020204" pitchFamily="34" charset="0"/>
              </a:rPr>
              <a:t>waste wood</a:t>
            </a:r>
          </a:p>
        </p:txBody>
      </p:sp>
      <p:sp>
        <p:nvSpPr>
          <p:cNvPr id="17" name="TextBox 16"/>
          <p:cNvSpPr txBox="1"/>
          <p:nvPr/>
        </p:nvSpPr>
        <p:spPr>
          <a:xfrm>
            <a:off x="267081" y="3227105"/>
            <a:ext cx="4679787" cy="2185214"/>
          </a:xfrm>
          <a:prstGeom prst="rect">
            <a:avLst/>
          </a:prstGeom>
          <a:noFill/>
          <a:ln>
            <a:noFill/>
          </a:ln>
        </p:spPr>
        <p:txBody>
          <a:bodyPr wrap="square" rtlCol="0">
            <a:spAutoFit/>
          </a:bodyPr>
          <a:lstStyle/>
          <a:p>
            <a:pPr>
              <a:spcBef>
                <a:spcPts val="600"/>
              </a:spcBef>
            </a:pPr>
            <a:r>
              <a:rPr lang="en-US" b="1" dirty="0">
                <a:latin typeface="Arial" panose="020B0604020202020204" pitchFamily="34" charset="0"/>
                <a:cs typeface="Arial" panose="020B0604020202020204" pitchFamily="34" charset="0"/>
              </a:rPr>
              <a:t>Alternative synthesis:</a:t>
            </a:r>
            <a:endParaRPr lang="en-US" dirty="0">
              <a:latin typeface="Arial" panose="020B0604020202020204" pitchFamily="34" charset="0"/>
              <a:cs typeface="Arial" panose="020B0604020202020204" pitchFamily="34" charset="0"/>
            </a:endParaRPr>
          </a:p>
          <a:p>
            <a:pPr>
              <a:spcBef>
                <a:spcPts val="600"/>
              </a:spcBef>
            </a:pPr>
            <a:r>
              <a:rPr lang="en-US" dirty="0">
                <a:latin typeface="Arial" panose="020B0604020202020204" pitchFamily="34" charset="0"/>
                <a:cs typeface="Arial" panose="020B0604020202020204" pitchFamily="34" charset="0"/>
                <a:sym typeface="Symbol" panose="05050102010706020507" pitchFamily="18" charset="2"/>
              </a:rPr>
              <a:t> </a:t>
            </a:r>
            <a:r>
              <a:rPr lang="en-US" dirty="0" err="1">
                <a:latin typeface="Arial" panose="020B0604020202020204" pitchFamily="34" charset="0"/>
                <a:cs typeface="Arial" panose="020B0604020202020204" pitchFamily="34" charset="0"/>
              </a:rPr>
              <a:t>levulinic</a:t>
            </a:r>
            <a:r>
              <a:rPr lang="en-US" dirty="0">
                <a:latin typeface="Arial" panose="020B0604020202020204" pitchFamily="34" charset="0"/>
                <a:cs typeface="Arial" panose="020B0604020202020204" pitchFamily="34" charset="0"/>
              </a:rPr>
              <a:t> acid can be obtained from paper mill sludge, agricultural and municipal waste and paper.</a:t>
            </a:r>
          </a:p>
          <a:p>
            <a:pPr>
              <a:spcBef>
                <a:spcPts val="600"/>
              </a:spcBef>
            </a:pPr>
            <a:r>
              <a:rPr lang="en-US" dirty="0">
                <a:latin typeface="Arial" panose="020B0604020202020204" pitchFamily="34" charset="0"/>
                <a:cs typeface="Arial" panose="020B0604020202020204" pitchFamily="34" charset="0"/>
                <a:sym typeface="Symbol" panose="05050102010706020507" pitchFamily="18" charset="2"/>
              </a:rPr>
              <a:t> </a:t>
            </a:r>
            <a:r>
              <a:rPr lang="en-US" dirty="0">
                <a:latin typeface="Arial" panose="020B0604020202020204" pitchFamily="34" charset="0"/>
                <a:cs typeface="Arial" panose="020B0604020202020204" pitchFamily="34" charset="0"/>
              </a:rPr>
              <a:t>uses a high-temperature, dilute-acid hydrolysis process that converts cellulosic biomass.</a:t>
            </a:r>
          </a:p>
        </p:txBody>
      </p:sp>
      <p:sp>
        <p:nvSpPr>
          <p:cNvPr id="18" name="TextBox 17"/>
          <p:cNvSpPr txBox="1"/>
          <p:nvPr/>
        </p:nvSpPr>
        <p:spPr>
          <a:xfrm>
            <a:off x="685800" y="6407624"/>
            <a:ext cx="998991" cy="307777"/>
          </a:xfrm>
          <a:prstGeom prst="rect">
            <a:avLst/>
          </a:prstGeom>
          <a:noFill/>
        </p:spPr>
        <p:txBody>
          <a:bodyPr wrap="none" rtlCol="0">
            <a:spAutoFit/>
          </a:bodyPr>
          <a:lstStyle/>
          <a:p>
            <a:r>
              <a:rPr lang="en-US" sz="1400" dirty="0" err="1">
                <a:solidFill>
                  <a:schemeClr val="bg1">
                    <a:lumMod val="50000"/>
                  </a:schemeClr>
                </a:solidFill>
              </a:rPr>
              <a:t>Biofine</a:t>
            </a:r>
            <a:r>
              <a:rPr lang="en-US" sz="1400" dirty="0">
                <a:solidFill>
                  <a:schemeClr val="bg1">
                    <a:lumMod val="50000"/>
                  </a:schemeClr>
                </a:solidFill>
              </a:rPr>
              <a:t>, </a:t>
            </a:r>
            <a:r>
              <a:rPr lang="en-US" sz="1400" dirty="0" err="1">
                <a:solidFill>
                  <a:schemeClr val="bg1">
                    <a:lumMod val="50000"/>
                  </a:schemeClr>
                </a:solidFill>
              </a:rPr>
              <a:t>Inc</a:t>
            </a:r>
            <a:endParaRPr lang="en-US" sz="1400" dirty="0">
              <a:solidFill>
                <a:schemeClr val="bg1">
                  <a:lumMod val="50000"/>
                </a:schemeClr>
              </a:solidFill>
            </a:endParaRPr>
          </a:p>
        </p:txBody>
      </p:sp>
      <p:cxnSp>
        <p:nvCxnSpPr>
          <p:cNvPr id="19" name="Straight Connector 18">
            <a:extLst>
              <a:ext uri="{FF2B5EF4-FFF2-40B4-BE49-F238E27FC236}">
                <a16:creationId xmlns:a16="http://schemas.microsoft.com/office/drawing/2014/main" id="{9CCF5FFE-8FF6-4DD6-A903-832D6DD378A2}"/>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FD77EABC-83F4-45E1-818D-2A37293F5C3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42348" y="58237"/>
            <a:ext cx="2082800" cy="1358900"/>
          </a:xfrm>
          <a:prstGeom prst="rect">
            <a:avLst/>
          </a:prstGeom>
        </p:spPr>
      </p:pic>
      <p:sp>
        <p:nvSpPr>
          <p:cNvPr id="21" name="TextBox 20">
            <a:extLst>
              <a:ext uri="{FF2B5EF4-FFF2-40B4-BE49-F238E27FC236}">
                <a16:creationId xmlns:a16="http://schemas.microsoft.com/office/drawing/2014/main" id="{C5D710E2-372E-463D-98DE-B3C58E020F91}"/>
              </a:ext>
            </a:extLst>
          </p:cNvPr>
          <p:cNvSpPr txBox="1"/>
          <p:nvPr/>
        </p:nvSpPr>
        <p:spPr>
          <a:xfrm>
            <a:off x="2425148" y="368494"/>
            <a:ext cx="7537641" cy="707886"/>
          </a:xfrm>
          <a:prstGeom prst="rect">
            <a:avLst/>
          </a:prstGeom>
          <a:noFill/>
        </p:spPr>
        <p:txBody>
          <a:bodyPr wrap="none" rtlCol="0">
            <a:spAutoFit/>
          </a:bodyPr>
          <a:lstStyle/>
          <a:p>
            <a:r>
              <a:rPr lang="en-US" altLang="en-US" sz="4000" b="1" dirty="0">
                <a:solidFill>
                  <a:srgbClr val="00728A"/>
                </a:solidFill>
                <a:latin typeface="Arial" panose="020B0604020202020204" pitchFamily="34" charset="0"/>
                <a:ea typeface="ＭＳ Ｐゴシック" charset="-128"/>
                <a:cs typeface="Arial" panose="020B0604020202020204" pitchFamily="34" charset="0"/>
              </a:rPr>
              <a:t>Use of Renewable Feedstocks</a:t>
            </a:r>
          </a:p>
        </p:txBody>
      </p:sp>
      <p:sp>
        <p:nvSpPr>
          <p:cNvPr id="23" name="TextBox 22">
            <a:extLst>
              <a:ext uri="{FF2B5EF4-FFF2-40B4-BE49-F238E27FC236}">
                <a16:creationId xmlns:a16="http://schemas.microsoft.com/office/drawing/2014/main" id="{77CD477E-5A36-4F89-87FB-B69B191900B5}"/>
              </a:ext>
            </a:extLst>
          </p:cNvPr>
          <p:cNvSpPr txBox="1"/>
          <p:nvPr/>
        </p:nvSpPr>
        <p:spPr>
          <a:xfrm>
            <a:off x="598828" y="1610020"/>
            <a:ext cx="5663730" cy="461665"/>
          </a:xfrm>
          <a:prstGeom prst="rect">
            <a:avLst/>
          </a:prstGeom>
          <a:noFill/>
        </p:spPr>
        <p:txBody>
          <a:bodyPr wrap="none" rtlCol="0">
            <a:spAutoFit/>
          </a:bodyPr>
          <a:lstStyle/>
          <a:p>
            <a:r>
              <a:rPr lang="en-US" sz="2400" b="1" dirty="0">
                <a:solidFill>
                  <a:srgbClr val="002060"/>
                </a:solidFill>
                <a:latin typeface="Arial" panose="020B0604020202020204" pitchFamily="34" charset="0"/>
                <a:cs typeface="Arial" panose="020B0604020202020204" pitchFamily="34" charset="0"/>
              </a:rPr>
              <a:t>Case study: </a:t>
            </a:r>
            <a:r>
              <a:rPr lang="en-US" sz="2400" dirty="0">
                <a:solidFill>
                  <a:srgbClr val="002060"/>
                </a:solidFill>
                <a:latin typeface="Arial" panose="020B0604020202020204" pitchFamily="34" charset="0"/>
                <a:cs typeface="Arial" panose="020B0604020202020204" pitchFamily="34" charset="0"/>
              </a:rPr>
              <a:t>Production of </a:t>
            </a:r>
            <a:r>
              <a:rPr lang="en-US" sz="2400" dirty="0" err="1">
                <a:solidFill>
                  <a:srgbClr val="002060"/>
                </a:solidFill>
                <a:latin typeface="Arial" panose="020B0604020202020204" pitchFamily="34" charset="0"/>
                <a:cs typeface="Arial" panose="020B0604020202020204" pitchFamily="34" charset="0"/>
              </a:rPr>
              <a:t>le</a:t>
            </a:r>
            <a:r>
              <a:rPr lang="en-US" altLang="x-none" sz="2400" dirty="0" err="1">
                <a:solidFill>
                  <a:srgbClr val="002060"/>
                </a:solidFill>
                <a:latin typeface="Arial" panose="020B0604020202020204" pitchFamily="34" charset="0"/>
                <a:cs typeface="Arial" panose="020B0604020202020204" pitchFamily="34" charset="0"/>
              </a:rPr>
              <a:t>vulinic</a:t>
            </a:r>
            <a:r>
              <a:rPr lang="en-US" altLang="x-none" sz="2400" dirty="0">
                <a:solidFill>
                  <a:srgbClr val="002060"/>
                </a:solidFill>
                <a:latin typeface="Arial" panose="020B0604020202020204" pitchFamily="34" charset="0"/>
                <a:cs typeface="Arial" panose="020B0604020202020204" pitchFamily="34" charset="0"/>
              </a:rPr>
              <a:t> acid</a:t>
            </a:r>
          </a:p>
        </p:txBody>
      </p:sp>
      <p:sp>
        <p:nvSpPr>
          <p:cNvPr id="26" name="Text Box 7">
            <a:extLst>
              <a:ext uri="{FF2B5EF4-FFF2-40B4-BE49-F238E27FC236}">
                <a16:creationId xmlns:a16="http://schemas.microsoft.com/office/drawing/2014/main" id="{A5216DCE-2570-401C-B3D4-190CEA5AE8AB}"/>
              </a:ext>
            </a:extLst>
          </p:cNvPr>
          <p:cNvSpPr txBox="1">
            <a:spLocks noChangeArrowheads="1"/>
          </p:cNvSpPr>
          <p:nvPr/>
        </p:nvSpPr>
        <p:spPr bwMode="auto">
          <a:xfrm>
            <a:off x="8107226" y="4051779"/>
            <a:ext cx="1555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x-none" b="1" dirty="0">
                <a:latin typeface="Arial" panose="020B0604020202020204" pitchFamily="34" charset="0"/>
                <a:cs typeface="Arial" panose="020B0604020202020204" pitchFamily="34" charset="0"/>
              </a:rPr>
              <a:t>hydrolysis</a:t>
            </a:r>
          </a:p>
        </p:txBody>
      </p:sp>
    </p:spTree>
    <p:extLst>
      <p:ext uri="{BB962C8B-B14F-4D97-AF65-F5344CB8AC3E}">
        <p14:creationId xmlns:p14="http://schemas.microsoft.com/office/powerpoint/2010/main" val="13867156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68494"/>
            <a:ext cx="4918334" cy="707886"/>
          </a:xfrm>
          <a:prstGeom prst="rect">
            <a:avLst/>
          </a:prstGeom>
          <a:noFill/>
        </p:spPr>
        <p:txBody>
          <a:bodyPr wrap="none" rtlCol="0">
            <a:spAutoFit/>
          </a:bodyPr>
          <a:lstStyle/>
          <a:p>
            <a:r>
              <a:rPr lang="en-US" altLang="en-US" sz="4000" b="1" dirty="0">
                <a:solidFill>
                  <a:srgbClr val="00728A"/>
                </a:solidFill>
                <a:latin typeface="Arial" panose="020B0604020202020204" pitchFamily="34" charset="0"/>
                <a:ea typeface="ＭＳ Ｐゴシック" charset="-128"/>
                <a:cs typeface="Arial" panose="020B0604020202020204" pitchFamily="34" charset="0"/>
              </a:rPr>
              <a:t>Reduce Derivatives</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1548" y="102543"/>
            <a:ext cx="2133600" cy="1384300"/>
          </a:xfrm>
          <a:prstGeom prst="rect">
            <a:avLst/>
          </a:prstGeom>
        </p:spPr>
      </p:pic>
      <p:sp>
        <p:nvSpPr>
          <p:cNvPr id="8" name="Rectangle 7"/>
          <p:cNvSpPr/>
          <p:nvPr/>
        </p:nvSpPr>
        <p:spPr>
          <a:xfrm>
            <a:off x="1429212" y="2506726"/>
            <a:ext cx="4091417" cy="2677656"/>
          </a:xfrm>
          <a:prstGeom prst="rect">
            <a:avLst/>
          </a:prstGeom>
        </p:spPr>
        <p:txBody>
          <a:bodyPr wrap="square">
            <a:spAutoFit/>
          </a:bodyPr>
          <a:lstStyle/>
          <a:p>
            <a:r>
              <a:rPr lang="en-US" altLang="en-US" sz="2400" b="1" dirty="0">
                <a:latin typeface="Calibri" charset="0"/>
                <a:ea typeface="ＭＳ Ｐゴシック" charset="-128"/>
              </a:rPr>
              <a:t>Unnecessary derivatization (blocking group, protection/deprotection, temporary modification of physical/chemical processes) should be </a:t>
            </a:r>
            <a:r>
              <a:rPr lang="en-US" altLang="en-US" sz="2400" b="1" dirty="0">
                <a:solidFill>
                  <a:srgbClr val="FF0000"/>
                </a:solidFill>
                <a:latin typeface="Calibri" charset="0"/>
                <a:ea typeface="ＭＳ Ｐゴシック" charset="-128"/>
              </a:rPr>
              <a:t>avoided whenever possible</a:t>
            </a:r>
            <a:r>
              <a:rPr lang="en-US" altLang="en-US" sz="2400" b="1" dirty="0">
                <a:latin typeface="Calibri" charset="0"/>
                <a:ea typeface="ＭＳ Ｐゴシック" charset="-128"/>
              </a:rPr>
              <a:t>.</a:t>
            </a:r>
          </a:p>
        </p:txBody>
      </p:sp>
      <p:cxnSp>
        <p:nvCxnSpPr>
          <p:cNvPr id="7" name="Straight Connector 6">
            <a:extLst>
              <a:ext uri="{FF2B5EF4-FFF2-40B4-BE49-F238E27FC236}">
                <a16:creationId xmlns:a16="http://schemas.microsoft.com/office/drawing/2014/main" id="{B567FC05-F8E2-40CD-A2E0-F430A6B04527}"/>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79A06919-5151-4332-BC84-49BC37221AC7}"/>
              </a:ext>
            </a:extLst>
          </p:cNvPr>
          <p:cNvPicPr>
            <a:picLocks noChangeAspect="1"/>
          </p:cNvPicPr>
          <p:nvPr/>
        </p:nvPicPr>
        <p:blipFill>
          <a:blip r:embed="rId3"/>
          <a:stretch>
            <a:fillRect/>
          </a:stretch>
        </p:blipFill>
        <p:spPr>
          <a:xfrm>
            <a:off x="6148410" y="2126291"/>
            <a:ext cx="4876800" cy="3438525"/>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sp>
        <p:nvSpPr>
          <p:cNvPr id="11" name="Rectangle 10">
            <a:extLst>
              <a:ext uri="{FF2B5EF4-FFF2-40B4-BE49-F238E27FC236}">
                <a16:creationId xmlns:a16="http://schemas.microsoft.com/office/drawing/2014/main" id="{684F5B09-FFE1-4FF7-B27A-8C5C5A38F61E}"/>
              </a:ext>
            </a:extLst>
          </p:cNvPr>
          <p:cNvSpPr/>
          <p:nvPr/>
        </p:nvSpPr>
        <p:spPr>
          <a:xfrm>
            <a:off x="685800" y="6452670"/>
            <a:ext cx="6652783" cy="276999"/>
          </a:xfrm>
          <a:prstGeom prst="rect">
            <a:avLst/>
          </a:prstGeom>
        </p:spPr>
        <p:txBody>
          <a:bodyPr wrap="none">
            <a:spAutoFit/>
          </a:bodyPr>
          <a:lstStyle/>
          <a:p>
            <a:r>
              <a:rPr lang="en-US" sz="1200" dirty="0">
                <a:solidFill>
                  <a:schemeClr val="bg1">
                    <a:lumMod val="65000"/>
                  </a:schemeClr>
                </a:solidFill>
                <a:latin typeface="Arial" panose="020B0604020202020204" pitchFamily="34" charset="0"/>
                <a:cs typeface="Arial" panose="020B0604020202020204" pitchFamily="34" charset="0"/>
              </a:rPr>
              <a:t>Image: Wikimedia Commons, Center for Biofilm Research Laboratory Montana State University</a:t>
            </a:r>
          </a:p>
        </p:txBody>
      </p:sp>
    </p:spTree>
    <p:extLst>
      <p:ext uri="{BB962C8B-B14F-4D97-AF65-F5344CB8AC3E}">
        <p14:creationId xmlns:p14="http://schemas.microsoft.com/office/powerpoint/2010/main" val="16758693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643406" y="1911781"/>
            <a:ext cx="3419939"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a:latin typeface="Arial" panose="020B0604020202020204" pitchFamily="34" charset="0"/>
                <a:cs typeface="Arial" panose="020B0604020202020204" pitchFamily="34" charset="0"/>
              </a:rPr>
              <a:t>Survey done on chemical manufacturers contacted </a:t>
            </a:r>
            <a:r>
              <a:rPr lang="en-US" i="1" dirty="0">
                <a:latin typeface="Arial" panose="020B0604020202020204" pitchFamily="34" charset="0"/>
                <a:cs typeface="Arial" panose="020B0604020202020204" pitchFamily="34" charset="0"/>
              </a:rPr>
              <a:t>via The Nexus </a:t>
            </a:r>
            <a:r>
              <a:rPr lang="en-US" dirty="0">
                <a:latin typeface="Arial" panose="020B0604020202020204" pitchFamily="34" charset="0"/>
                <a:cs typeface="Arial" panose="020B0604020202020204" pitchFamily="34" charset="0"/>
              </a:rPr>
              <a:t>(ACS Green Chemistry Inst.)</a:t>
            </a:r>
          </a:p>
        </p:txBody>
      </p:sp>
      <p:sp>
        <p:nvSpPr>
          <p:cNvPr id="2" name="Title 1"/>
          <p:cNvSpPr>
            <a:spLocks noGrp="1"/>
          </p:cNvSpPr>
          <p:nvPr>
            <p:ph type="title"/>
          </p:nvPr>
        </p:nvSpPr>
        <p:spPr>
          <a:xfrm>
            <a:off x="-100694" y="157058"/>
            <a:ext cx="12192000" cy="990015"/>
          </a:xfrm>
        </p:spPr>
        <p:txBody>
          <a:bodyPr wrap="square">
            <a:spAutoFit/>
          </a:bodyPr>
          <a:lstStyle/>
          <a:p>
            <a:pPr algn="ctr">
              <a:lnSpc>
                <a:spcPts val="3500"/>
              </a:lnSpc>
            </a:pPr>
            <a:r>
              <a:rPr lang="en-US" sz="4000" b="1" dirty="0">
                <a:latin typeface="Arial" panose="020B0604020202020204" pitchFamily="34" charset="0"/>
                <a:cs typeface="Arial" panose="020B0604020202020204" pitchFamily="34" charset="0"/>
              </a:rPr>
              <a:t>How Often Are the 12 Principles Implemented in Chemical Manufacturing?</a:t>
            </a:r>
          </a:p>
        </p:txBody>
      </p:sp>
      <p:pic>
        <p:nvPicPr>
          <p:cNvPr id="5" name="Content Placeholder 4"/>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68262" y="2505241"/>
            <a:ext cx="5606643" cy="4195701"/>
          </a:xfrm>
        </p:spPr>
      </p:pic>
      <p:sp>
        <p:nvSpPr>
          <p:cNvPr id="4" name="TextBox 3"/>
          <p:cNvSpPr txBox="1"/>
          <p:nvPr/>
        </p:nvSpPr>
        <p:spPr>
          <a:xfrm>
            <a:off x="6144522" y="3356017"/>
            <a:ext cx="5879216" cy="286232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Average chemical manufacturer responses (</a:t>
            </a:r>
            <a:r>
              <a:rPr lang="en-US" i="1" dirty="0">
                <a:latin typeface="Arial" panose="020B0604020202020204" pitchFamily="34" charset="0"/>
                <a:cs typeface="Arial" panose="020B0604020202020204" pitchFamily="34" charset="0"/>
              </a:rPr>
              <a:t>n</a:t>
            </a:r>
            <a:r>
              <a:rPr lang="en-US" dirty="0">
                <a:latin typeface="Arial" panose="020B0604020202020204" pitchFamily="34" charset="0"/>
                <a:cs typeface="Arial" panose="020B0604020202020204" pitchFamily="34" charset="0"/>
              </a:rPr>
              <a:t> = 17) to the 2012 Roundtable survey question: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 your opinion, how frequently does your company implement the following principles of Green Chemistry?” </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never </a:t>
            </a:r>
            <a:r>
              <a:rPr lang="en-US" dirty="0">
                <a:latin typeface="Arial" panose="020B0604020202020204" pitchFamily="34" charset="0"/>
                <a:cs typeface="Arial" panose="020B0604020202020204" pitchFamily="34" charset="0"/>
              </a:rPr>
              <a:t>(or </a:t>
            </a:r>
            <a:r>
              <a:rPr lang="en-US" b="1" dirty="0">
                <a:latin typeface="Arial" panose="020B0604020202020204" pitchFamily="34" charset="0"/>
                <a:cs typeface="Arial" panose="020B0604020202020204" pitchFamily="34" charset="0"/>
              </a:rPr>
              <a:t>not applicable</a:t>
            </a:r>
            <a:r>
              <a:rPr lang="en-US" dirty="0">
                <a:latin typeface="Arial" panose="020B0604020202020204" pitchFamily="34" charset="0"/>
                <a:cs typeface="Arial" panose="020B0604020202020204" pitchFamily="34" charset="0"/>
              </a:rPr>
              <a:t>)</a:t>
            </a:r>
          </a:p>
          <a:p>
            <a:r>
              <a:rPr lang="en-US" b="1"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rarely</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3: regularly</a:t>
            </a:r>
            <a:r>
              <a:rPr lang="en-US" dirty="0">
                <a:latin typeface="Arial" panose="020B0604020202020204" pitchFamily="34" charset="0"/>
                <a:cs typeface="Arial" panose="020B0604020202020204" pitchFamily="34" charset="0"/>
              </a:rPr>
              <a:t> </a:t>
            </a:r>
          </a:p>
          <a:p>
            <a:r>
              <a:rPr lang="en-US" b="1" dirty="0">
                <a:latin typeface="Arial" panose="020B0604020202020204" pitchFamily="34" charset="0"/>
                <a:cs typeface="Arial" panose="020B0604020202020204" pitchFamily="34" charset="0"/>
              </a:rPr>
              <a:t>4: fully</a:t>
            </a:r>
            <a:endParaRPr lang="en-US" dirty="0">
              <a:latin typeface="Arial" panose="020B0604020202020204" pitchFamily="34" charset="0"/>
              <a:cs typeface="Arial" panose="020B0604020202020204" pitchFamily="34" charset="0"/>
            </a:endParaRPr>
          </a:p>
        </p:txBody>
      </p:sp>
      <p:sp>
        <p:nvSpPr>
          <p:cNvPr id="6" name="TextBox 5"/>
          <p:cNvSpPr txBox="1"/>
          <p:nvPr/>
        </p:nvSpPr>
        <p:spPr>
          <a:xfrm>
            <a:off x="178042" y="1171315"/>
            <a:ext cx="11767457" cy="584775"/>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“Implementing Green Chemistry in Chemical Manufacturing: A Survey Report</a:t>
            </a:r>
            <a:r>
              <a:rPr lang="en-US" sz="1600" dirty="0">
                <a:latin typeface="Arial" panose="020B0604020202020204" pitchFamily="34" charset="0"/>
                <a:cs typeface="Arial" panose="020B0604020202020204" pitchFamily="34" charset="0"/>
              </a:rPr>
              <a:t>”;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Giraud </a:t>
            </a:r>
            <a:r>
              <a:rPr lang="en-US" sz="1600" i="1" dirty="0">
                <a:latin typeface="Arial" panose="020B0604020202020204" pitchFamily="34" charset="0"/>
                <a:cs typeface="Arial" panose="020B0604020202020204" pitchFamily="34" charset="0"/>
              </a:rPr>
              <a:t>et al.</a:t>
            </a:r>
            <a:r>
              <a:rPr lang="en-US" sz="1600" dirty="0">
                <a:latin typeface="Arial" panose="020B0604020202020204" pitchFamily="34" charset="0"/>
                <a:cs typeface="Arial" panose="020B0604020202020204" pitchFamily="34" charset="0"/>
              </a:rPr>
              <a:t> </a:t>
            </a:r>
            <a:r>
              <a:rPr lang="en-US" sz="1600" i="1" dirty="0">
                <a:latin typeface="Arial" panose="020B0604020202020204" pitchFamily="34" charset="0"/>
                <a:cs typeface="Arial" panose="020B0604020202020204" pitchFamily="34" charset="0"/>
              </a:rPr>
              <a:t>ACS </a:t>
            </a:r>
            <a:r>
              <a:rPr lang="en-US" sz="1600" i="1" dirty="0" err="1">
                <a:latin typeface="Arial" panose="020B0604020202020204" pitchFamily="34" charset="0"/>
                <a:cs typeface="Arial" panose="020B0604020202020204" pitchFamily="34" charset="0"/>
              </a:rPr>
              <a:t>Sust</a:t>
            </a:r>
            <a:r>
              <a:rPr lang="en-US" sz="1600" i="1" dirty="0">
                <a:latin typeface="Arial" panose="020B0604020202020204" pitchFamily="34" charset="0"/>
                <a:cs typeface="Arial" panose="020B0604020202020204" pitchFamily="34" charset="0"/>
              </a:rPr>
              <a:t>. Chem. &amp; Eng.</a:t>
            </a:r>
            <a:r>
              <a:rPr lang="en-US" sz="16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2014</a:t>
            </a:r>
            <a:r>
              <a:rPr lang="en-US" sz="1600" dirty="0">
                <a:latin typeface="Arial" panose="020B0604020202020204" pitchFamily="34" charset="0"/>
                <a:cs typeface="Arial" panose="020B0604020202020204" pitchFamily="34" charset="0"/>
              </a:rPr>
              <a:t>, </a:t>
            </a:r>
            <a:r>
              <a:rPr lang="en-US" sz="1600" i="1" dirty="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 2237-2242</a:t>
            </a:r>
          </a:p>
        </p:txBody>
      </p:sp>
      <p:cxnSp>
        <p:nvCxnSpPr>
          <p:cNvPr id="7" name="Straight Connector 6">
            <a:extLst>
              <a:ext uri="{FF2B5EF4-FFF2-40B4-BE49-F238E27FC236}">
                <a16:creationId xmlns:a16="http://schemas.microsoft.com/office/drawing/2014/main" id="{40204412-8930-4860-9908-94949571ED5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3584" y="727572"/>
            <a:ext cx="1576883" cy="1584575"/>
          </a:xfrm>
          <a:prstGeom prst="rect">
            <a:avLst/>
          </a:prstGeom>
        </p:spPr>
      </p:pic>
      <p:sp>
        <p:nvSpPr>
          <p:cNvPr id="9" name="Rectangle 8">
            <a:extLst>
              <a:ext uri="{FF2B5EF4-FFF2-40B4-BE49-F238E27FC236}">
                <a16:creationId xmlns:a16="http://schemas.microsoft.com/office/drawing/2014/main" id="{ED7132E3-8DCC-44C3-8257-D629CCF6E2FF}"/>
              </a:ext>
            </a:extLst>
          </p:cNvPr>
          <p:cNvSpPr/>
          <p:nvPr/>
        </p:nvSpPr>
        <p:spPr>
          <a:xfrm>
            <a:off x="114723" y="1818636"/>
            <a:ext cx="6096000" cy="646331"/>
          </a:xfrm>
          <a:prstGeom prst="rect">
            <a:avLst/>
          </a:prstGeom>
        </p:spPr>
        <p:txBody>
          <a:bodyPr>
            <a:spAutoFit/>
          </a:bodyPr>
          <a:lstStyle/>
          <a:p>
            <a:pPr algn="ctr"/>
            <a:r>
              <a:rPr lang="en-US" dirty="0">
                <a:latin typeface="Arial" panose="020B0604020202020204" pitchFamily="34" charset="0"/>
                <a:cs typeface="Arial" panose="020B0604020202020204" pitchFamily="34" charset="0"/>
              </a:rPr>
              <a:t>Frequency of implementation of the 12 principles of Green Chemistry in chemical manufacturing. </a:t>
            </a:r>
          </a:p>
        </p:txBody>
      </p:sp>
    </p:spTree>
    <p:extLst>
      <p:ext uri="{BB962C8B-B14F-4D97-AF65-F5344CB8AC3E}">
        <p14:creationId xmlns:p14="http://schemas.microsoft.com/office/powerpoint/2010/main" val="3590452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056203052"/>
              </p:ext>
            </p:extLst>
          </p:nvPr>
        </p:nvGraphicFramePr>
        <p:xfrm>
          <a:off x="4061413" y="5351468"/>
          <a:ext cx="4033111" cy="782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ext uri="{D42A27DB-BD31-4B8C-83A1-F6EECF244321}">
                <p14:modId xmlns:p14="http://schemas.microsoft.com/office/powerpoint/2010/main" val="3110508814"/>
              </p:ext>
            </p:extLst>
          </p:nvPr>
        </p:nvGraphicFramePr>
        <p:xfrm>
          <a:off x="2388830" y="2029439"/>
          <a:ext cx="7652774" cy="248922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TextBox 6"/>
          <p:cNvSpPr txBox="1"/>
          <p:nvPr/>
        </p:nvSpPr>
        <p:spPr>
          <a:xfrm>
            <a:off x="4258808" y="1630368"/>
            <a:ext cx="3602269" cy="461665"/>
          </a:xfrm>
          <a:prstGeom prst="rect">
            <a:avLst/>
          </a:prstGeom>
          <a:noFill/>
        </p:spPr>
        <p:txBody>
          <a:bodyPr wrap="none" rtlCol="0">
            <a:spAutoFit/>
          </a:bodyPr>
          <a:lstStyle/>
          <a:p>
            <a:pPr algn="ctr"/>
            <a:r>
              <a:rPr lang="en-US" sz="2400" b="1" i="1" dirty="0">
                <a:latin typeface="Arial" panose="020B0604020202020204" pitchFamily="34" charset="0"/>
                <a:cs typeface="Arial" panose="020B0604020202020204" pitchFamily="34" charset="0"/>
              </a:rPr>
              <a:t>Conventional approach</a:t>
            </a:r>
          </a:p>
        </p:txBody>
      </p:sp>
      <p:sp>
        <p:nvSpPr>
          <p:cNvPr id="8" name="TextBox 7"/>
          <p:cNvSpPr txBox="1"/>
          <p:nvPr/>
        </p:nvSpPr>
        <p:spPr>
          <a:xfrm>
            <a:off x="3703460" y="4808361"/>
            <a:ext cx="4785080" cy="461665"/>
          </a:xfrm>
          <a:prstGeom prst="rect">
            <a:avLst/>
          </a:prstGeom>
          <a:noFill/>
        </p:spPr>
        <p:txBody>
          <a:bodyPr wrap="square" rtlCol="0">
            <a:spAutoFit/>
          </a:bodyPr>
          <a:lstStyle/>
          <a:p>
            <a:pPr algn="ctr"/>
            <a:r>
              <a:rPr lang="en-US" sz="2400" b="1" i="1" dirty="0">
                <a:latin typeface="Arial" panose="020B0604020202020204" pitchFamily="34" charset="0"/>
                <a:cs typeface="Arial" panose="020B0604020202020204" pitchFamily="34" charset="0"/>
              </a:rPr>
              <a:t>Green Chemistry approach</a:t>
            </a:r>
          </a:p>
        </p:txBody>
      </p:sp>
      <p:sp>
        <p:nvSpPr>
          <p:cNvPr id="9" name="Retângulo 7">
            <a:extLst>
              <a:ext uri="{FF2B5EF4-FFF2-40B4-BE49-F238E27FC236}">
                <a16:creationId xmlns:a16="http://schemas.microsoft.com/office/drawing/2014/main" id="{C4AF1B86-E2FC-4EFD-96A0-1C86DC105954}"/>
              </a:ext>
            </a:extLst>
          </p:cNvPr>
          <p:cNvSpPr/>
          <p:nvPr/>
        </p:nvSpPr>
        <p:spPr>
          <a:xfrm>
            <a:off x="2114334" y="1700130"/>
            <a:ext cx="7927270" cy="299958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tângulo 7">
            <a:extLst>
              <a:ext uri="{FF2B5EF4-FFF2-40B4-BE49-F238E27FC236}">
                <a16:creationId xmlns:a16="http://schemas.microsoft.com/office/drawing/2014/main" id="{C4AF1B86-E2FC-4EFD-96A0-1C86DC105954}"/>
              </a:ext>
            </a:extLst>
          </p:cNvPr>
          <p:cNvSpPr/>
          <p:nvPr/>
        </p:nvSpPr>
        <p:spPr>
          <a:xfrm>
            <a:off x="2114334" y="4791327"/>
            <a:ext cx="7927270" cy="1646967"/>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8C766538-2C0D-481F-8574-509A9F1FF664}"/>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E7DBC8CE-E8C1-4A23-97E8-01138CB6F663}"/>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291548" y="102543"/>
            <a:ext cx="2133600" cy="1384300"/>
          </a:xfrm>
          <a:prstGeom prst="rect">
            <a:avLst/>
          </a:prstGeom>
        </p:spPr>
      </p:pic>
      <p:sp>
        <p:nvSpPr>
          <p:cNvPr id="13" name="TextBox 12">
            <a:extLst>
              <a:ext uri="{FF2B5EF4-FFF2-40B4-BE49-F238E27FC236}">
                <a16:creationId xmlns:a16="http://schemas.microsoft.com/office/drawing/2014/main" id="{1C0AA067-EC7E-46AA-BAA1-325C198B1B77}"/>
              </a:ext>
            </a:extLst>
          </p:cNvPr>
          <p:cNvSpPr txBox="1"/>
          <p:nvPr/>
        </p:nvSpPr>
        <p:spPr>
          <a:xfrm>
            <a:off x="2425148" y="368494"/>
            <a:ext cx="4918334" cy="707886"/>
          </a:xfrm>
          <a:prstGeom prst="rect">
            <a:avLst/>
          </a:prstGeom>
          <a:noFill/>
        </p:spPr>
        <p:txBody>
          <a:bodyPr wrap="none" rtlCol="0">
            <a:spAutoFit/>
          </a:bodyPr>
          <a:lstStyle/>
          <a:p>
            <a:r>
              <a:rPr lang="en-US" altLang="en-US" sz="4000" b="1" dirty="0">
                <a:solidFill>
                  <a:srgbClr val="00728A"/>
                </a:solidFill>
                <a:latin typeface="Arial" panose="020B0604020202020204" pitchFamily="34" charset="0"/>
                <a:ea typeface="ＭＳ Ｐゴシック" charset="-128"/>
                <a:cs typeface="Arial" panose="020B0604020202020204" pitchFamily="34" charset="0"/>
              </a:rPr>
              <a:t>Reduce Derivatives</a:t>
            </a:r>
          </a:p>
        </p:txBody>
      </p:sp>
    </p:spTree>
    <p:extLst>
      <p:ext uri="{BB962C8B-B14F-4D97-AF65-F5344CB8AC3E}">
        <p14:creationId xmlns:p14="http://schemas.microsoft.com/office/powerpoint/2010/main" val="281895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8" grpId="0"/>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3"/>
          <p:cNvSpPr>
            <a:spLocks noGrp="1" noChangeArrowheads="1"/>
          </p:cNvSpPr>
          <p:nvPr>
            <p:ph type="body" sz="half" idx="1"/>
          </p:nvPr>
        </p:nvSpPr>
        <p:spPr>
          <a:xfrm>
            <a:off x="2185373" y="2094988"/>
            <a:ext cx="7733942" cy="403630"/>
          </a:xfrm>
          <a:noFill/>
        </p:spPr>
        <p:txBody>
          <a:bodyPr>
            <a:normAutofit/>
          </a:bodyPr>
          <a:lstStyle/>
          <a:p>
            <a:pPr marL="0" indent="0" algn="ctr">
              <a:buNone/>
            </a:pPr>
            <a:r>
              <a:rPr lang="en-US" altLang="x-none" sz="2200" b="1" dirty="0">
                <a:latin typeface="Arial" panose="020B0604020202020204" pitchFamily="34" charset="0"/>
                <a:ea typeface="ＭＳ Ｐゴシック" charset="-128"/>
                <a:cs typeface="Arial" panose="020B0604020202020204" pitchFamily="34" charset="0"/>
              </a:rPr>
              <a:t>6-APA: core moiety of penicillin</a:t>
            </a:r>
          </a:p>
        </p:txBody>
      </p:sp>
      <p:graphicFrame>
        <p:nvGraphicFramePr>
          <p:cNvPr id="114693" name="Object 4">
            <a:hlinkClick r:id="" action="ppaction://ole?verb=0"/>
          </p:cNvPr>
          <p:cNvGraphicFramePr>
            <a:graphicFrameLocks/>
          </p:cNvGraphicFramePr>
          <p:nvPr>
            <p:extLst>
              <p:ext uri="{D42A27DB-BD31-4B8C-83A1-F6EECF244321}">
                <p14:modId xmlns:p14="http://schemas.microsoft.com/office/powerpoint/2010/main" val="2098761111"/>
              </p:ext>
            </p:extLst>
          </p:nvPr>
        </p:nvGraphicFramePr>
        <p:xfrm>
          <a:off x="2680493" y="2865446"/>
          <a:ext cx="6831013" cy="2188735"/>
        </p:xfrm>
        <a:graphic>
          <a:graphicData uri="http://schemas.openxmlformats.org/presentationml/2006/ole">
            <mc:AlternateContent xmlns:mc="http://schemas.openxmlformats.org/markup-compatibility/2006">
              <mc:Choice xmlns:v="urn:schemas-microsoft-com:vml" Requires="v">
                <p:oleObj spid="_x0000_s10376" name="ISIS/Draw Sketch" r:id="rId4" imgW="7188200" imgH="2489200" progId="ISISServer">
                  <p:embed/>
                </p:oleObj>
              </mc:Choice>
              <mc:Fallback>
                <p:oleObj name="ISIS/Draw Sketch" r:id="rId4" imgW="7188200" imgH="2489200" progId="ISISServer">
                  <p:embed/>
                  <p:pic>
                    <p:nvPicPr>
                      <p:cNvPr id="114693" name="Object 4">
                        <a:hlinkClick r:id="" action="ppaction://ole?verb=0"/>
                      </p:cNvPr>
                      <p:cNvPicPr>
                        <a:picLocks noChangeArrowheads="1"/>
                      </p:cNvPicPr>
                      <p:nvPr/>
                    </p:nvPicPr>
                    <p:blipFill>
                      <a:blip r:embed="rId5">
                        <a:lum bright="-100000" contrast="-40000"/>
                        <a:extLst>
                          <a:ext uri="{28A0092B-C50C-407E-A947-70E740481C1C}">
                            <a14:useLocalDpi xmlns:a14="http://schemas.microsoft.com/office/drawing/2010/main" val="0"/>
                          </a:ext>
                        </a:extLst>
                      </a:blip>
                      <a:srcRect/>
                      <a:stretch>
                        <a:fillRect/>
                      </a:stretch>
                    </p:blipFill>
                    <p:spPr bwMode="auto">
                      <a:xfrm>
                        <a:off x="2680493" y="2865446"/>
                        <a:ext cx="6831013" cy="2188735"/>
                      </a:xfrm>
                      <a:prstGeom prst="rect">
                        <a:avLst/>
                      </a:prstGeom>
                      <a:noFill/>
                      <a:ln>
                        <a:noFill/>
                      </a:ln>
                      <a:effectLst/>
                      <a:extLst/>
                    </p:spPr>
                  </p:pic>
                </p:oleObj>
              </mc:Fallback>
            </mc:AlternateContent>
          </a:graphicData>
        </a:graphic>
      </p:graphicFrame>
      <p:graphicFrame>
        <p:nvGraphicFramePr>
          <p:cNvPr id="114694" name="Object 5">
            <a:hlinkClick r:id="" action="ppaction://ole?verb=0"/>
          </p:cNvPr>
          <p:cNvGraphicFramePr>
            <a:graphicFrameLocks/>
          </p:cNvGraphicFramePr>
          <p:nvPr>
            <p:extLst>
              <p:ext uri="{D42A27DB-BD31-4B8C-83A1-F6EECF244321}">
                <p14:modId xmlns:p14="http://schemas.microsoft.com/office/powerpoint/2010/main" val="1297563356"/>
              </p:ext>
            </p:extLst>
          </p:nvPr>
        </p:nvGraphicFramePr>
        <p:xfrm>
          <a:off x="3148806" y="5484460"/>
          <a:ext cx="5807076" cy="1249562"/>
        </p:xfrm>
        <a:graphic>
          <a:graphicData uri="http://schemas.openxmlformats.org/presentationml/2006/ole">
            <mc:AlternateContent xmlns:mc="http://schemas.openxmlformats.org/markup-compatibility/2006">
              <mc:Choice xmlns:v="urn:schemas-microsoft-com:vml" Requires="v">
                <p:oleObj spid="_x0000_s10377" name="ISIS/Draw Sketch" r:id="rId6" imgW="6350000" imgH="1206500" progId="ISISServer">
                  <p:embed/>
                </p:oleObj>
              </mc:Choice>
              <mc:Fallback>
                <p:oleObj name="ISIS/Draw Sketch" r:id="rId6" imgW="6350000" imgH="1206500" progId="ISISServer">
                  <p:embed/>
                  <p:pic>
                    <p:nvPicPr>
                      <p:cNvPr id="114694" name="Object 5">
                        <a:hlinkClick r:id="" action="ppaction://ole?verb=0"/>
                      </p:cNvPr>
                      <p:cNvPicPr>
                        <a:picLocks noChangeArrowheads="1"/>
                      </p:cNvPicPr>
                      <p:nvPr/>
                    </p:nvPicPr>
                    <p:blipFill>
                      <a:blip r:embed="rId7">
                        <a:lum bright="-100000" contrast="-40000"/>
                        <a:extLst>
                          <a:ext uri="{28A0092B-C50C-407E-A947-70E740481C1C}">
                            <a14:useLocalDpi xmlns:a14="http://schemas.microsoft.com/office/drawing/2010/main" val="0"/>
                          </a:ext>
                        </a:extLst>
                      </a:blip>
                      <a:srcRect/>
                      <a:stretch>
                        <a:fillRect/>
                      </a:stretch>
                    </p:blipFill>
                    <p:spPr bwMode="auto">
                      <a:xfrm>
                        <a:off x="3148806" y="5484460"/>
                        <a:ext cx="5807076" cy="1249562"/>
                      </a:xfrm>
                      <a:prstGeom prst="rect">
                        <a:avLst/>
                      </a:prstGeom>
                      <a:noFill/>
                      <a:ln>
                        <a:noFill/>
                      </a:ln>
                      <a:effectLst/>
                      <a:extLst/>
                    </p:spPr>
                  </p:pic>
                </p:oleObj>
              </mc:Fallback>
            </mc:AlternateContent>
          </a:graphicData>
        </a:graphic>
      </p:graphicFrame>
      <p:sp>
        <p:nvSpPr>
          <p:cNvPr id="9" name="TextBox 8"/>
          <p:cNvSpPr txBox="1"/>
          <p:nvPr/>
        </p:nvSpPr>
        <p:spPr>
          <a:xfrm>
            <a:off x="1560869" y="2571945"/>
            <a:ext cx="9026013"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Conventional synthesis of 6-aminopenicillanic acid using 3 steps and intermediates:</a:t>
            </a:r>
          </a:p>
        </p:txBody>
      </p:sp>
      <p:sp>
        <p:nvSpPr>
          <p:cNvPr id="3" name="TextBox 2"/>
          <p:cNvSpPr txBox="1"/>
          <p:nvPr/>
        </p:nvSpPr>
        <p:spPr>
          <a:xfrm>
            <a:off x="3004073" y="5120779"/>
            <a:ext cx="6096542" cy="369332"/>
          </a:xfrm>
          <a:prstGeom prst="rect">
            <a:avLst/>
          </a:prstGeom>
          <a:noFill/>
        </p:spPr>
        <p:txBody>
          <a:bodyPr wrap="none" rtlCol="0">
            <a:spAutoFit/>
          </a:bodyPr>
          <a:lstStyle/>
          <a:p>
            <a:pPr algn="ctr"/>
            <a:r>
              <a:rPr lang="en-US" dirty="0">
                <a:latin typeface="Arial" panose="020B0604020202020204" pitchFamily="34" charset="0"/>
                <a:cs typeface="Arial" panose="020B0604020202020204" pitchFamily="34" charset="0"/>
              </a:rPr>
              <a:t>Alternative synthesis using enzyme and fewer derivatives:</a:t>
            </a:r>
          </a:p>
        </p:txBody>
      </p:sp>
      <p:sp>
        <p:nvSpPr>
          <p:cNvPr id="8" name="Retângulo 7">
            <a:extLst>
              <a:ext uri="{FF2B5EF4-FFF2-40B4-BE49-F238E27FC236}">
                <a16:creationId xmlns:a16="http://schemas.microsoft.com/office/drawing/2014/main" id="{C4AF1B86-E2FC-4EFD-96A0-1C86DC105954}"/>
              </a:ext>
            </a:extLst>
          </p:cNvPr>
          <p:cNvSpPr/>
          <p:nvPr/>
        </p:nvSpPr>
        <p:spPr>
          <a:xfrm>
            <a:off x="1051316" y="2545239"/>
            <a:ext cx="10425137" cy="247525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tângulo 9">
            <a:extLst>
              <a:ext uri="{FF2B5EF4-FFF2-40B4-BE49-F238E27FC236}">
                <a16:creationId xmlns:a16="http://schemas.microsoft.com/office/drawing/2014/main" id="{2F9307D2-B506-4A99-B589-E52574F32846}"/>
              </a:ext>
            </a:extLst>
          </p:cNvPr>
          <p:cNvSpPr/>
          <p:nvPr/>
        </p:nvSpPr>
        <p:spPr>
          <a:xfrm>
            <a:off x="1730477" y="5129188"/>
            <a:ext cx="8686800" cy="159642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1239" y="1619611"/>
            <a:ext cx="6853736" cy="461665"/>
          </a:xfrm>
          <a:prstGeom prst="rect">
            <a:avLst/>
          </a:prstGeom>
        </p:spPr>
        <p:txBody>
          <a:bodyPr wrap="none">
            <a:spAutoFit/>
          </a:bodyPr>
          <a:lstStyle/>
          <a:p>
            <a:pPr marL="91440" algn="ctr">
              <a:spcBef>
                <a:spcPct val="0"/>
              </a:spcBef>
            </a:pPr>
            <a:r>
              <a:rPr lang="en-US" altLang="x-none" sz="2400" b="1" dirty="0">
                <a:solidFill>
                  <a:srgbClr val="002060"/>
                </a:solidFill>
                <a:latin typeface="Arial" panose="020B0604020202020204" pitchFamily="34" charset="0"/>
                <a:cs typeface="Arial" panose="020B0604020202020204" pitchFamily="34" charset="0"/>
              </a:rPr>
              <a:t>Case study: 6-aminopenicillanic acid (6-APA)</a:t>
            </a:r>
          </a:p>
        </p:txBody>
      </p:sp>
      <p:cxnSp>
        <p:nvCxnSpPr>
          <p:cNvPr id="13" name="Straight Connector 12">
            <a:extLst>
              <a:ext uri="{FF2B5EF4-FFF2-40B4-BE49-F238E27FC236}">
                <a16:creationId xmlns:a16="http://schemas.microsoft.com/office/drawing/2014/main" id="{F7037D5A-D6D4-40B5-9DD0-5F621F2BC790}"/>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9039EFC8-4C88-4EE5-A08A-87A89214EB95}"/>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91548" y="102543"/>
            <a:ext cx="2133600" cy="1384300"/>
          </a:xfrm>
          <a:prstGeom prst="rect">
            <a:avLst/>
          </a:prstGeom>
        </p:spPr>
      </p:pic>
      <p:sp>
        <p:nvSpPr>
          <p:cNvPr id="15" name="TextBox 14">
            <a:extLst>
              <a:ext uri="{FF2B5EF4-FFF2-40B4-BE49-F238E27FC236}">
                <a16:creationId xmlns:a16="http://schemas.microsoft.com/office/drawing/2014/main" id="{4D474914-6472-4048-ADE9-2819F41C214F}"/>
              </a:ext>
            </a:extLst>
          </p:cNvPr>
          <p:cNvSpPr txBox="1"/>
          <p:nvPr/>
        </p:nvSpPr>
        <p:spPr>
          <a:xfrm>
            <a:off x="2425148" y="368494"/>
            <a:ext cx="4918334" cy="707886"/>
          </a:xfrm>
          <a:prstGeom prst="rect">
            <a:avLst/>
          </a:prstGeom>
          <a:noFill/>
        </p:spPr>
        <p:txBody>
          <a:bodyPr wrap="none" rtlCol="0">
            <a:spAutoFit/>
          </a:bodyPr>
          <a:lstStyle/>
          <a:p>
            <a:r>
              <a:rPr lang="en-US" altLang="en-US" sz="4000" b="1" dirty="0">
                <a:solidFill>
                  <a:srgbClr val="00728A"/>
                </a:solidFill>
                <a:latin typeface="Arial" panose="020B0604020202020204" pitchFamily="34" charset="0"/>
                <a:ea typeface="ＭＳ Ｐゴシック" charset="-128"/>
                <a:cs typeface="Arial" panose="020B0604020202020204" pitchFamily="34" charset="0"/>
              </a:rPr>
              <a:t>Reduce Derivatives</a:t>
            </a:r>
          </a:p>
        </p:txBody>
      </p:sp>
    </p:spTree>
    <p:extLst>
      <p:ext uri="{BB962C8B-B14F-4D97-AF65-F5344CB8AC3E}">
        <p14:creationId xmlns:p14="http://schemas.microsoft.com/office/powerpoint/2010/main" val="1350553635"/>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89481"/>
            <a:ext cx="2438488" cy="707886"/>
          </a:xfrm>
          <a:prstGeom prst="rect">
            <a:avLst/>
          </a:prstGeom>
          <a:noFill/>
        </p:spPr>
        <p:txBody>
          <a:bodyPr wrap="none" rtlCol="0">
            <a:spAutoFit/>
          </a:bodyPr>
          <a:lstStyle/>
          <a:p>
            <a:r>
              <a:rPr lang="en-US" altLang="en-US" sz="4000" b="1" dirty="0">
                <a:solidFill>
                  <a:srgbClr val="00728A"/>
                </a:solidFill>
                <a:latin typeface="Arial" panose="020B0604020202020204" pitchFamily="34" charset="0"/>
                <a:ea typeface="ＭＳ Ｐゴシック" charset="-128"/>
                <a:cs typeface="Arial" panose="020B0604020202020204" pitchFamily="34" charset="0"/>
              </a:rPr>
              <a:t>Catalysis</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1548" y="44498"/>
            <a:ext cx="2133600" cy="1409700"/>
          </a:xfrm>
          <a:prstGeom prst="rect">
            <a:avLst/>
          </a:prstGeom>
        </p:spPr>
      </p:pic>
      <p:sp>
        <p:nvSpPr>
          <p:cNvPr id="7" name="Rectangle 6"/>
          <p:cNvSpPr/>
          <p:nvPr/>
        </p:nvSpPr>
        <p:spPr>
          <a:xfrm>
            <a:off x="1358348" y="1739967"/>
            <a:ext cx="9144000" cy="830997"/>
          </a:xfrm>
          <a:prstGeom prst="rect">
            <a:avLst/>
          </a:prstGeom>
        </p:spPr>
        <p:txBody>
          <a:bodyPr wrap="square">
            <a:spAutoFit/>
          </a:bodyPr>
          <a:lstStyle/>
          <a:p>
            <a:pPr algn="ctr"/>
            <a:r>
              <a:rPr lang="en-US" altLang="en-US" sz="2400" b="1" dirty="0">
                <a:latin typeface="Arial" panose="020B0604020202020204" pitchFamily="34" charset="0"/>
                <a:ea typeface="ＭＳ Ｐゴシック" charset="-128"/>
                <a:cs typeface="Arial" panose="020B0604020202020204" pitchFamily="34" charset="0"/>
              </a:rPr>
              <a:t>Catalytic reagents (as selective as possible) are superior to stoichiometric reagents.</a:t>
            </a:r>
            <a:endParaRPr lang="en-US" sz="2400" b="1" dirty="0">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C689ABCF-3368-41F6-B8B4-98AD82170E7B}"/>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37FEAD7-F828-4293-A9C5-F7D65427A85B}"/>
              </a:ext>
            </a:extLst>
          </p:cNvPr>
          <p:cNvPicPr>
            <a:picLocks noChangeAspect="1"/>
          </p:cNvPicPr>
          <p:nvPr/>
        </p:nvPicPr>
        <p:blipFill>
          <a:blip r:embed="rId3"/>
          <a:stretch>
            <a:fillRect/>
          </a:stretch>
        </p:blipFill>
        <p:spPr>
          <a:xfrm>
            <a:off x="3935915" y="2639509"/>
            <a:ext cx="3744373" cy="3744373"/>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sp>
        <p:nvSpPr>
          <p:cNvPr id="10" name="TextBox 9">
            <a:extLst>
              <a:ext uri="{FF2B5EF4-FFF2-40B4-BE49-F238E27FC236}">
                <a16:creationId xmlns:a16="http://schemas.microsoft.com/office/drawing/2014/main" id="{72954D4A-B9A9-4DE5-AE30-A6405586B69C}"/>
              </a:ext>
            </a:extLst>
          </p:cNvPr>
          <p:cNvSpPr txBox="1"/>
          <p:nvPr/>
        </p:nvSpPr>
        <p:spPr>
          <a:xfrm>
            <a:off x="100487" y="6505725"/>
            <a:ext cx="4008918" cy="307777"/>
          </a:xfrm>
          <a:prstGeom prst="rect">
            <a:avLst/>
          </a:prstGeom>
          <a:noFill/>
        </p:spPr>
        <p:txBody>
          <a:bodyPr wrap="none" rtlCol="0">
            <a:spAutoFit/>
          </a:bodyPr>
          <a:lstStyle/>
          <a:p>
            <a:r>
              <a:rPr lang="en-US" sz="1400" dirty="0">
                <a:solidFill>
                  <a:schemeClr val="bg1">
                    <a:lumMod val="50000"/>
                  </a:schemeClr>
                </a:solidFill>
                <a:latin typeface="Arial" panose="020B0604020202020204" pitchFamily="34" charset="0"/>
                <a:cs typeface="Arial" panose="020B0604020202020204" pitchFamily="34" charset="0"/>
              </a:rPr>
              <a:t>Image: Flickr, Catalysts, Author: BASF Catalysts</a:t>
            </a:r>
          </a:p>
        </p:txBody>
      </p:sp>
    </p:spTree>
    <p:extLst>
      <p:ext uri="{BB962C8B-B14F-4D97-AF65-F5344CB8AC3E}">
        <p14:creationId xmlns:p14="http://schemas.microsoft.com/office/powerpoint/2010/main" val="42500533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8" descr="catalysi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1732766" y="3757623"/>
            <a:ext cx="3311525" cy="2457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Content Placeholder 2"/>
          <p:cNvSpPr>
            <a:spLocks noGrp="1"/>
          </p:cNvSpPr>
          <p:nvPr>
            <p:ph idx="1"/>
          </p:nvPr>
        </p:nvSpPr>
        <p:spPr>
          <a:xfrm>
            <a:off x="666323" y="1816169"/>
            <a:ext cx="6564107" cy="2058809"/>
          </a:xfrm>
        </p:spPr>
        <p:txBody>
          <a:bodyPr>
            <a:normAutofit fontScale="62500" lnSpcReduction="20000"/>
          </a:bodyPr>
          <a:lstStyle/>
          <a:p>
            <a:pPr marL="0" indent="0">
              <a:lnSpc>
                <a:spcPct val="120000"/>
              </a:lnSpc>
              <a:spcBef>
                <a:spcPts val="0"/>
              </a:spcBef>
              <a:buNone/>
            </a:pPr>
            <a:r>
              <a:rPr lang="en-US" b="1" dirty="0">
                <a:latin typeface="Arial" panose="020B0604020202020204" pitchFamily="34" charset="0"/>
                <a:cs typeface="Arial" panose="020B0604020202020204" pitchFamily="34" charset="0"/>
              </a:rPr>
              <a:t>Catalysts can facilitate complex reactions by:</a:t>
            </a:r>
          </a:p>
          <a:p>
            <a:pPr marL="0" indent="0">
              <a:lnSpc>
                <a:spcPct val="120000"/>
              </a:lnSpc>
              <a:spcBef>
                <a:spcPts val="0"/>
              </a:spcBef>
              <a:buNone/>
            </a:pPr>
            <a:endParaRPr lang="en-US" b="1" dirty="0">
              <a:latin typeface="Arial" panose="020B0604020202020204" pitchFamily="34" charset="0"/>
              <a:cs typeface="Arial" panose="020B0604020202020204" pitchFamily="34" charset="0"/>
            </a:endParaRPr>
          </a:p>
          <a:p>
            <a:pPr marL="0" indent="0">
              <a:lnSpc>
                <a:spcPct val="120000"/>
              </a:lnSpc>
              <a:spcBef>
                <a:spcPts val="0"/>
              </a:spcBef>
              <a:buFont typeface="Symbol" panose="05050102010706020507" pitchFamily="18" charset="2"/>
              <a:buChar char="·"/>
            </a:pPr>
            <a:r>
              <a:rPr lang="en-US" dirty="0">
                <a:latin typeface="Arial" panose="020B0604020202020204" pitchFamily="34" charset="0"/>
                <a:cs typeface="Arial" panose="020B0604020202020204" pitchFamily="34" charset="0"/>
              </a:rPr>
              <a:t>lowering the activation energy (</a:t>
            </a:r>
            <a:r>
              <a:rPr lang="en-US" i="1" dirty="0" err="1">
                <a:latin typeface="Arial" panose="020B0604020202020204" pitchFamily="34" charset="0"/>
                <a:cs typeface="Arial" panose="020B0604020202020204" pitchFamily="34" charset="0"/>
              </a:rPr>
              <a:t>E</a:t>
            </a:r>
            <a:r>
              <a:rPr lang="en-US" baseline="-25000" dirty="0" err="1">
                <a:latin typeface="Arial" panose="020B0604020202020204" pitchFamily="34" charset="0"/>
                <a:cs typeface="Arial" panose="020B0604020202020204" pitchFamily="34" charset="0"/>
              </a:rPr>
              <a:t>a</a:t>
            </a:r>
            <a:r>
              <a:rPr lang="en-US" dirty="0">
                <a:latin typeface="Arial" panose="020B0604020202020204" pitchFamily="34" charset="0"/>
                <a:cs typeface="Arial" panose="020B0604020202020204" pitchFamily="34" charset="0"/>
              </a:rPr>
              <a:t>) of the reaction.</a:t>
            </a:r>
          </a:p>
          <a:p>
            <a:pPr marL="0" indent="0">
              <a:lnSpc>
                <a:spcPct val="120000"/>
              </a:lnSpc>
              <a:spcBef>
                <a:spcPts val="0"/>
              </a:spcBef>
              <a:buNone/>
            </a:pPr>
            <a:r>
              <a:rPr lang="en-US" dirty="0">
                <a:latin typeface="Arial" panose="020B0604020202020204" pitchFamily="34" charset="0"/>
                <a:cs typeface="Arial" panose="020B0604020202020204" pitchFamily="34" charset="0"/>
                <a:sym typeface="Symbol" panose="05050102010706020507" pitchFamily="18" charset="2"/>
              </a:rPr>
              <a:t> </a:t>
            </a:r>
            <a:r>
              <a:rPr lang="en-US" dirty="0">
                <a:latin typeface="Arial" panose="020B0604020202020204" pitchFamily="34" charset="0"/>
                <a:cs typeface="Arial" panose="020B0604020202020204" pitchFamily="34" charset="0"/>
              </a:rPr>
              <a:t>reducing temperature necessary to achieve a reaction.</a:t>
            </a:r>
          </a:p>
          <a:p>
            <a:pPr marL="0" indent="0">
              <a:lnSpc>
                <a:spcPct val="120000"/>
              </a:lnSpc>
              <a:spcBef>
                <a:spcPts val="0"/>
              </a:spcBef>
              <a:buNone/>
            </a:pPr>
            <a:r>
              <a:rPr lang="en-US" dirty="0">
                <a:latin typeface="Arial" panose="020B0604020202020204" pitchFamily="34" charset="0"/>
                <a:cs typeface="Arial" panose="020B0604020202020204" pitchFamily="34" charset="0"/>
                <a:sym typeface="Symbol" panose="05050102010706020507" pitchFamily="18" charset="2"/>
              </a:rPr>
              <a:t> </a:t>
            </a:r>
            <a:r>
              <a:rPr lang="en-US" dirty="0">
                <a:latin typeface="Arial" panose="020B0604020202020204" pitchFamily="34" charset="0"/>
                <a:cs typeface="Arial" panose="020B0604020202020204" pitchFamily="34" charset="0"/>
              </a:rPr>
              <a:t>controlling the site of the reaction (selectivity enhancement).</a:t>
            </a:r>
          </a:p>
          <a:p>
            <a:pPr marL="0" indent="0">
              <a:lnSpc>
                <a:spcPct val="120000"/>
              </a:lnSpc>
              <a:spcBef>
                <a:spcPts val="0"/>
              </a:spcBef>
              <a:buNone/>
            </a:pPr>
            <a:r>
              <a:rPr lang="en-US" dirty="0">
                <a:latin typeface="Arial" panose="020B0604020202020204" pitchFamily="34" charset="0"/>
                <a:cs typeface="Arial" panose="020B0604020202020204" pitchFamily="34" charset="0"/>
                <a:sym typeface="Symbol" panose="05050102010706020507" pitchFamily="18" charset="2"/>
              </a:rPr>
              <a:t> </a:t>
            </a:r>
            <a:r>
              <a:rPr lang="en-US" dirty="0">
                <a:latin typeface="Arial" panose="020B0604020202020204" pitchFamily="34" charset="0"/>
                <a:cs typeface="Arial" panose="020B0604020202020204" pitchFamily="34" charset="0"/>
              </a:rPr>
              <a:t>catalysis is a cyclic event</a:t>
            </a:r>
          </a:p>
        </p:txBody>
      </p:sp>
      <p:sp>
        <p:nvSpPr>
          <p:cNvPr id="7" name="TextBox 6"/>
          <p:cNvSpPr txBox="1"/>
          <p:nvPr/>
        </p:nvSpPr>
        <p:spPr>
          <a:xfrm>
            <a:off x="1135748" y="6215073"/>
            <a:ext cx="2037289" cy="276999"/>
          </a:xfrm>
          <a:prstGeom prst="rect">
            <a:avLst/>
          </a:prstGeom>
          <a:noFill/>
        </p:spPr>
        <p:txBody>
          <a:bodyPr wrap="none" rtlCol="0">
            <a:spAutoFit/>
          </a:bodyPr>
          <a:lstStyle/>
          <a:p>
            <a:r>
              <a:rPr lang="en-US" sz="1200" dirty="0">
                <a:solidFill>
                  <a:schemeClr val="bg1">
                    <a:lumMod val="65000"/>
                  </a:schemeClr>
                </a:solidFill>
                <a:latin typeface="Arial" panose="020B0604020202020204" pitchFamily="34" charset="0"/>
                <a:cs typeface="Arial" panose="020B0604020202020204" pitchFamily="34" charset="0"/>
              </a:rPr>
              <a:t>Image source: Adobe stock</a:t>
            </a:r>
          </a:p>
        </p:txBody>
      </p:sp>
      <p:pic>
        <p:nvPicPr>
          <p:cNvPr id="2" name="Imagem 1">
            <a:extLst>
              <a:ext uri="{FF2B5EF4-FFF2-40B4-BE49-F238E27FC236}">
                <a16:creationId xmlns:a16="http://schemas.microsoft.com/office/drawing/2014/main" id="{109D7882-1EBB-4077-97BD-8F54EDF6E5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97700" y="2293662"/>
            <a:ext cx="4937700" cy="3465378"/>
          </a:xfrm>
          <a:prstGeom prst="rect">
            <a:avLst/>
          </a:prstGeom>
        </p:spPr>
      </p:pic>
      <p:cxnSp>
        <p:nvCxnSpPr>
          <p:cNvPr id="8" name="Straight Connector 7">
            <a:extLst>
              <a:ext uri="{FF2B5EF4-FFF2-40B4-BE49-F238E27FC236}">
                <a16:creationId xmlns:a16="http://schemas.microsoft.com/office/drawing/2014/main" id="{498CFB33-F30D-470F-9923-E1A75C78FD2C}"/>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953A3DB-E1B4-4680-AEE4-E55B33A9B5B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91548" y="44498"/>
            <a:ext cx="2133600" cy="1409700"/>
          </a:xfrm>
          <a:prstGeom prst="rect">
            <a:avLst/>
          </a:prstGeom>
        </p:spPr>
      </p:pic>
      <p:sp>
        <p:nvSpPr>
          <p:cNvPr id="10" name="TextBox 9">
            <a:extLst>
              <a:ext uri="{FF2B5EF4-FFF2-40B4-BE49-F238E27FC236}">
                <a16:creationId xmlns:a16="http://schemas.microsoft.com/office/drawing/2014/main" id="{F7953D69-298D-40DC-8610-66D0D77D1F75}"/>
              </a:ext>
            </a:extLst>
          </p:cNvPr>
          <p:cNvSpPr txBox="1"/>
          <p:nvPr/>
        </p:nvSpPr>
        <p:spPr>
          <a:xfrm>
            <a:off x="2425148" y="389481"/>
            <a:ext cx="2438488" cy="707886"/>
          </a:xfrm>
          <a:prstGeom prst="rect">
            <a:avLst/>
          </a:prstGeom>
          <a:noFill/>
        </p:spPr>
        <p:txBody>
          <a:bodyPr wrap="none" rtlCol="0">
            <a:spAutoFit/>
          </a:bodyPr>
          <a:lstStyle/>
          <a:p>
            <a:r>
              <a:rPr lang="en-US" altLang="en-US" sz="4000" b="1" dirty="0">
                <a:solidFill>
                  <a:srgbClr val="00728A"/>
                </a:solidFill>
                <a:latin typeface="Arial" panose="020B0604020202020204" pitchFamily="34" charset="0"/>
                <a:ea typeface="ＭＳ Ｐゴシック" charset="-128"/>
                <a:cs typeface="Arial" panose="020B0604020202020204" pitchFamily="34" charset="0"/>
              </a:rPr>
              <a:t>Catalysis</a:t>
            </a:r>
          </a:p>
        </p:txBody>
      </p:sp>
      <p:sp>
        <p:nvSpPr>
          <p:cNvPr id="11" name="Rectangle 7"/>
          <p:cNvSpPr>
            <a:spLocks noChangeArrowheads="1"/>
          </p:cNvSpPr>
          <p:nvPr/>
        </p:nvSpPr>
        <p:spPr bwMode="auto">
          <a:xfrm>
            <a:off x="4816361" y="5816432"/>
            <a:ext cx="74168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sz="1200" i="1" dirty="0">
                <a:latin typeface="Arial" panose="020B0604020202020204" pitchFamily="34" charset="0"/>
                <a:cs typeface="Arial" panose="020B0604020202020204" pitchFamily="34" charset="0"/>
              </a:rPr>
              <a:t>I. </a:t>
            </a:r>
            <a:r>
              <a:rPr lang="fr-FR" sz="1200" i="1" dirty="0" err="1">
                <a:latin typeface="Arial" panose="020B0604020202020204" pitchFamily="34" charset="0"/>
                <a:cs typeface="Arial" panose="020B0604020202020204" pitchFamily="34" charset="0"/>
              </a:rPr>
              <a:t>Chorkendorff</a:t>
            </a:r>
            <a:r>
              <a:rPr lang="fr-FR" sz="1200" i="1" dirty="0">
                <a:latin typeface="Arial" panose="020B0604020202020204" pitchFamily="34" charset="0"/>
                <a:cs typeface="Arial" panose="020B0604020202020204" pitchFamily="34" charset="0"/>
              </a:rPr>
              <a:t>, J. W. </a:t>
            </a:r>
            <a:r>
              <a:rPr lang="fr-FR" sz="1200" i="1" dirty="0" err="1">
                <a:latin typeface="Arial" panose="020B0604020202020204" pitchFamily="34" charset="0"/>
                <a:cs typeface="Arial" panose="020B0604020202020204" pitchFamily="34" charset="0"/>
              </a:rPr>
              <a:t>Niemantsverdriet</a:t>
            </a:r>
            <a:r>
              <a:rPr lang="fr-FR" sz="1200" i="1" dirty="0">
                <a:latin typeface="Arial" panose="020B0604020202020204" pitchFamily="34" charset="0"/>
                <a:cs typeface="Arial" panose="020B0604020202020204" pitchFamily="34" charset="0"/>
              </a:rPr>
              <a:t>, Concepts of Modern </a:t>
            </a:r>
            <a:r>
              <a:rPr lang="fr-FR" sz="1200" i="1" dirty="0" err="1">
                <a:latin typeface="Arial" panose="020B0604020202020204" pitchFamily="34" charset="0"/>
                <a:cs typeface="Arial" panose="020B0604020202020204" pitchFamily="34" charset="0"/>
              </a:rPr>
              <a:t>Catalysis</a:t>
            </a:r>
            <a:r>
              <a:rPr lang="fr-FR" sz="1200" i="1" dirty="0">
                <a:latin typeface="Arial" panose="020B0604020202020204" pitchFamily="34" charset="0"/>
                <a:cs typeface="Arial" panose="020B0604020202020204" pitchFamily="34" charset="0"/>
              </a:rPr>
              <a:t> and </a:t>
            </a:r>
            <a:r>
              <a:rPr lang="fr-FR" sz="1200" i="1" dirty="0" err="1">
                <a:latin typeface="Arial" panose="020B0604020202020204" pitchFamily="34" charset="0"/>
                <a:cs typeface="Arial" panose="020B0604020202020204" pitchFamily="34" charset="0"/>
              </a:rPr>
              <a:t>Kinetics</a:t>
            </a:r>
            <a:r>
              <a:rPr lang="fr-FR" sz="1200" i="1" dirty="0">
                <a:latin typeface="Arial" panose="020B0604020202020204" pitchFamily="34" charset="0"/>
                <a:cs typeface="Arial" panose="020B0604020202020204" pitchFamily="34" charset="0"/>
              </a:rPr>
              <a:t>, </a:t>
            </a:r>
            <a:r>
              <a:rPr lang="fr-FR" sz="1200" i="1" dirty="0" err="1">
                <a:latin typeface="Arial" panose="020B0604020202020204" pitchFamily="34" charset="0"/>
                <a:cs typeface="Arial" panose="020B0604020202020204" pitchFamily="34" charset="0"/>
              </a:rPr>
              <a:t>Wiley</a:t>
            </a:r>
            <a:r>
              <a:rPr lang="fr-FR" sz="1200" i="1" dirty="0">
                <a:latin typeface="Arial" panose="020B0604020202020204" pitchFamily="34" charset="0"/>
                <a:cs typeface="Arial" panose="020B0604020202020204" pitchFamily="34" charset="0"/>
              </a:rPr>
              <a:t>-VCH, 2003</a:t>
            </a:r>
          </a:p>
        </p:txBody>
      </p:sp>
    </p:spTree>
    <p:extLst>
      <p:ext uri="{BB962C8B-B14F-4D97-AF65-F5344CB8AC3E}">
        <p14:creationId xmlns:p14="http://schemas.microsoft.com/office/powerpoint/2010/main" val="21827100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marL="0" indent="0">
              <a:buNone/>
            </a:pPr>
            <a:r>
              <a:rPr lang="en-US" dirty="0">
                <a:latin typeface="Arial" panose="020B0604020202020204" pitchFamily="34" charset="0"/>
                <a:cs typeface="Arial" panose="020B0604020202020204" pitchFamily="34" charset="0"/>
              </a:rPr>
              <a:t>Many molecules/enzymes/materials can be catalysts</a:t>
            </a:r>
          </a:p>
        </p:txBody>
      </p:sp>
      <p:cxnSp>
        <p:nvCxnSpPr>
          <p:cNvPr id="8" name="Straight Connector 7">
            <a:extLst>
              <a:ext uri="{FF2B5EF4-FFF2-40B4-BE49-F238E27FC236}">
                <a16:creationId xmlns:a16="http://schemas.microsoft.com/office/drawing/2014/main" id="{498CFB33-F30D-470F-9923-E1A75C78FD2C}"/>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953A3DB-E1B4-4680-AEE4-E55B33A9B5B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1548" y="44498"/>
            <a:ext cx="2133600" cy="1409700"/>
          </a:xfrm>
          <a:prstGeom prst="rect">
            <a:avLst/>
          </a:prstGeom>
        </p:spPr>
      </p:pic>
      <p:sp>
        <p:nvSpPr>
          <p:cNvPr id="10" name="TextBox 9">
            <a:extLst>
              <a:ext uri="{FF2B5EF4-FFF2-40B4-BE49-F238E27FC236}">
                <a16:creationId xmlns:a16="http://schemas.microsoft.com/office/drawing/2014/main" id="{F7953D69-298D-40DC-8610-66D0D77D1F75}"/>
              </a:ext>
            </a:extLst>
          </p:cNvPr>
          <p:cNvSpPr txBox="1"/>
          <p:nvPr/>
        </p:nvSpPr>
        <p:spPr>
          <a:xfrm>
            <a:off x="2425148" y="389481"/>
            <a:ext cx="2438488" cy="707886"/>
          </a:xfrm>
          <a:prstGeom prst="rect">
            <a:avLst/>
          </a:prstGeom>
          <a:noFill/>
        </p:spPr>
        <p:txBody>
          <a:bodyPr wrap="none" rtlCol="0">
            <a:spAutoFit/>
          </a:bodyPr>
          <a:lstStyle/>
          <a:p>
            <a:r>
              <a:rPr lang="en-US" altLang="en-US" sz="4000" b="1" dirty="0">
                <a:solidFill>
                  <a:srgbClr val="00728A"/>
                </a:solidFill>
                <a:latin typeface="Arial" panose="020B0604020202020204" pitchFamily="34" charset="0"/>
                <a:ea typeface="ＭＳ Ｐゴシック" charset="-128"/>
                <a:cs typeface="Arial" panose="020B0604020202020204" pitchFamily="34" charset="0"/>
              </a:rPr>
              <a:t>Catalysis</a:t>
            </a:r>
          </a:p>
        </p:txBody>
      </p:sp>
      <p:sp>
        <p:nvSpPr>
          <p:cNvPr id="143" name="Rectangle 10"/>
          <p:cNvSpPr>
            <a:spLocks noChangeArrowheads="1"/>
          </p:cNvSpPr>
          <p:nvPr/>
        </p:nvSpPr>
        <p:spPr bwMode="auto">
          <a:xfrm>
            <a:off x="124154" y="6565743"/>
            <a:ext cx="961928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200" i="1" dirty="0">
                <a:solidFill>
                  <a:schemeClr val="bg1">
                    <a:lumMod val="50000"/>
                  </a:schemeClr>
                </a:solidFill>
              </a:rPr>
              <a:t>Catalysis, Concepts and green applications, by </a:t>
            </a:r>
            <a:r>
              <a:rPr lang="en-US" sz="1200" i="1" dirty="0" err="1">
                <a:solidFill>
                  <a:schemeClr val="bg1">
                    <a:lumMod val="50000"/>
                  </a:schemeClr>
                </a:solidFill>
              </a:rPr>
              <a:t>Gadi</a:t>
            </a:r>
            <a:r>
              <a:rPr lang="en-US" sz="1200" i="1" dirty="0">
                <a:solidFill>
                  <a:schemeClr val="bg1">
                    <a:lumMod val="50000"/>
                  </a:schemeClr>
                </a:solidFill>
              </a:rPr>
              <a:t> Rothenberg, Wiley-VCH 2008. </a:t>
            </a:r>
            <a:endParaRPr lang="en-US" sz="1200" dirty="0">
              <a:solidFill>
                <a:schemeClr val="bg1">
                  <a:lumMod val="50000"/>
                </a:schemeClr>
              </a:solidFill>
            </a:endParaRPr>
          </a:p>
        </p:txBody>
      </p:sp>
      <p:sp>
        <p:nvSpPr>
          <p:cNvPr id="175" name="Text Box 278"/>
          <p:cNvSpPr txBox="1">
            <a:spLocks noChangeArrowheads="1"/>
          </p:cNvSpPr>
          <p:nvPr/>
        </p:nvSpPr>
        <p:spPr bwMode="auto">
          <a:xfrm>
            <a:off x="1939924" y="6008948"/>
            <a:ext cx="2668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dirty="0">
                <a:solidFill>
                  <a:srgbClr val="000000"/>
                </a:solidFill>
                <a:latin typeface="Arial" panose="020B0604020202020204" pitchFamily="34" charset="0"/>
                <a:cs typeface="Arial" panose="020B0604020202020204" pitchFamily="34" charset="0"/>
              </a:rPr>
              <a:t>copper-zinc crystallites on silica</a:t>
            </a:r>
          </a:p>
        </p:txBody>
      </p:sp>
      <p:grpSp>
        <p:nvGrpSpPr>
          <p:cNvPr id="176" name="Group 286"/>
          <p:cNvGrpSpPr>
            <a:grpSpLocks/>
          </p:cNvGrpSpPr>
          <p:nvPr/>
        </p:nvGrpSpPr>
        <p:grpSpPr bwMode="auto">
          <a:xfrm>
            <a:off x="9367202" y="1889896"/>
            <a:ext cx="2481896" cy="2346904"/>
            <a:chOff x="3243" y="1344"/>
            <a:chExt cx="1134" cy="1190"/>
          </a:xfrm>
        </p:grpSpPr>
        <p:pic>
          <p:nvPicPr>
            <p:cNvPr id="177" name="Picture 162" descr="zeoli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3" y="1344"/>
              <a:ext cx="1043" cy="1089"/>
            </a:xfrm>
            <a:prstGeom prst="rect">
              <a:avLst/>
            </a:prstGeom>
            <a:noFill/>
            <a:extLst>
              <a:ext uri="{909E8E84-426E-40DD-AFC4-6F175D3DCCD1}">
                <a14:hiddenFill xmlns:a14="http://schemas.microsoft.com/office/drawing/2010/main">
                  <a:solidFill>
                    <a:srgbClr val="FFFFFF"/>
                  </a:solidFill>
                </a14:hiddenFill>
              </a:ext>
            </a:extLst>
          </p:spPr>
        </p:pic>
        <p:sp>
          <p:nvSpPr>
            <p:cNvPr id="178" name="Text Box 163"/>
            <p:cNvSpPr txBox="1">
              <a:spLocks noChangeArrowheads="1"/>
            </p:cNvSpPr>
            <p:nvPr/>
          </p:nvSpPr>
          <p:spPr bwMode="auto">
            <a:xfrm>
              <a:off x="3288" y="2394"/>
              <a:ext cx="1089" cy="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dirty="0">
                  <a:solidFill>
                    <a:srgbClr val="000000"/>
                  </a:solidFill>
                  <a:latin typeface="Arial" panose="020B0604020202020204" pitchFamily="34" charset="0"/>
                  <a:cs typeface="Arial" panose="020B0604020202020204" pitchFamily="34" charset="0"/>
                </a:rPr>
                <a:t>zeolite (crystalline </a:t>
              </a:r>
              <a:r>
                <a:rPr lang="en-US" sz="1200" dirty="0" err="1">
                  <a:solidFill>
                    <a:srgbClr val="000000"/>
                  </a:solidFill>
                  <a:latin typeface="Arial" panose="020B0604020202020204" pitchFamily="34" charset="0"/>
                  <a:cs typeface="Arial" panose="020B0604020202020204" pitchFamily="34" charset="0"/>
                </a:rPr>
                <a:t>alumosilicate</a:t>
              </a:r>
              <a:r>
                <a:rPr lang="en-US" sz="1200" dirty="0">
                  <a:solidFill>
                    <a:srgbClr val="000000"/>
                  </a:solidFill>
                  <a:latin typeface="Arial" panose="020B0604020202020204" pitchFamily="34" charset="0"/>
                  <a:cs typeface="Arial" panose="020B0604020202020204" pitchFamily="34" charset="0"/>
                </a:rPr>
                <a:t>)</a:t>
              </a:r>
            </a:p>
          </p:txBody>
        </p:sp>
      </p:grpSp>
      <p:grpSp>
        <p:nvGrpSpPr>
          <p:cNvPr id="179" name="Group 290"/>
          <p:cNvGrpSpPr>
            <a:grpSpLocks/>
          </p:cNvGrpSpPr>
          <p:nvPr/>
        </p:nvGrpSpPr>
        <p:grpSpPr bwMode="auto">
          <a:xfrm>
            <a:off x="1027064" y="2451993"/>
            <a:ext cx="2181951" cy="2369416"/>
            <a:chOff x="1024" y="1039"/>
            <a:chExt cx="997" cy="1202"/>
          </a:xfrm>
        </p:grpSpPr>
        <p:graphicFrame>
          <p:nvGraphicFramePr>
            <p:cNvPr id="180" name="Object 161"/>
            <p:cNvGraphicFramePr>
              <a:graphicFrameLocks noChangeAspect="1"/>
            </p:cNvGraphicFramePr>
            <p:nvPr>
              <p:extLst>
                <p:ext uri="{D42A27DB-BD31-4B8C-83A1-F6EECF244321}">
                  <p14:modId xmlns:p14="http://schemas.microsoft.com/office/powerpoint/2010/main" val="1155117245"/>
                </p:ext>
              </p:extLst>
            </p:nvPr>
          </p:nvGraphicFramePr>
          <p:xfrm>
            <a:off x="1024" y="1039"/>
            <a:ext cx="997" cy="1043"/>
          </p:xfrm>
          <a:graphic>
            <a:graphicData uri="http://schemas.openxmlformats.org/presentationml/2006/ole">
              <mc:AlternateContent xmlns:mc="http://schemas.openxmlformats.org/markup-compatibility/2006">
                <mc:Choice xmlns:v="urn:schemas-microsoft-com:vml" Requires="v">
                  <p:oleObj spid="_x0000_s13586" name="Photo Editor Photo" r:id="rId6" imgW="2057143" imgH="2152951" progId="">
                    <p:embed/>
                  </p:oleObj>
                </mc:Choice>
                <mc:Fallback>
                  <p:oleObj name="Photo Editor Photo" r:id="rId6" imgW="2057143" imgH="2152951" progId="">
                    <p:embed/>
                    <p:pic>
                      <p:nvPicPr>
                        <p:cNvPr id="14" name="Object 16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4" y="1039"/>
                          <a:ext cx="997" cy="1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1" name="Text Box 164"/>
            <p:cNvSpPr txBox="1">
              <a:spLocks noChangeArrowheads="1"/>
            </p:cNvSpPr>
            <p:nvPr/>
          </p:nvSpPr>
          <p:spPr bwMode="auto">
            <a:xfrm>
              <a:off x="1130" y="2086"/>
              <a:ext cx="827"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dirty="0">
                  <a:solidFill>
                    <a:srgbClr val="000000"/>
                  </a:solidFill>
                  <a:latin typeface="Arial" panose="020B0604020202020204" pitchFamily="34" charset="0"/>
                  <a:cs typeface="Arial" panose="020B0604020202020204" pitchFamily="34" charset="0"/>
                </a:rPr>
                <a:t>enzyme (biocatalyst)</a:t>
              </a:r>
            </a:p>
          </p:txBody>
        </p:sp>
      </p:grpSp>
      <p:sp>
        <p:nvSpPr>
          <p:cNvPr id="182" name="Freeform 244"/>
          <p:cNvSpPr>
            <a:spLocks/>
          </p:cNvSpPr>
          <p:nvPr/>
        </p:nvSpPr>
        <p:spPr bwMode="auto">
          <a:xfrm>
            <a:off x="1984375" y="5536595"/>
            <a:ext cx="2579687" cy="444500"/>
          </a:xfrm>
          <a:custGeom>
            <a:avLst/>
            <a:gdLst>
              <a:gd name="T0" fmla="*/ 0 w 816"/>
              <a:gd name="T1" fmla="*/ 310 h 310"/>
              <a:gd name="T2" fmla="*/ 45 w 816"/>
              <a:gd name="T3" fmla="*/ 38 h 310"/>
              <a:gd name="T4" fmla="*/ 226 w 816"/>
              <a:gd name="T5" fmla="*/ 83 h 310"/>
              <a:gd name="T6" fmla="*/ 498 w 816"/>
              <a:gd name="T7" fmla="*/ 38 h 310"/>
              <a:gd name="T8" fmla="*/ 725 w 816"/>
              <a:gd name="T9" fmla="*/ 83 h 310"/>
              <a:gd name="T10" fmla="*/ 816 w 816"/>
              <a:gd name="T11" fmla="*/ 310 h 310"/>
            </a:gdLst>
            <a:ahLst/>
            <a:cxnLst>
              <a:cxn ang="0">
                <a:pos x="T0" y="T1"/>
              </a:cxn>
              <a:cxn ang="0">
                <a:pos x="T2" y="T3"/>
              </a:cxn>
              <a:cxn ang="0">
                <a:pos x="T4" y="T5"/>
              </a:cxn>
              <a:cxn ang="0">
                <a:pos x="T6" y="T7"/>
              </a:cxn>
              <a:cxn ang="0">
                <a:pos x="T8" y="T9"/>
              </a:cxn>
              <a:cxn ang="0">
                <a:pos x="T10" y="T11"/>
              </a:cxn>
            </a:cxnLst>
            <a:rect l="0" t="0" r="r" b="b"/>
            <a:pathLst>
              <a:path w="816" h="310">
                <a:moveTo>
                  <a:pt x="0" y="310"/>
                </a:moveTo>
                <a:cubicBezTo>
                  <a:pt x="3" y="193"/>
                  <a:pt x="7" y="76"/>
                  <a:pt x="45" y="38"/>
                </a:cubicBezTo>
                <a:cubicBezTo>
                  <a:pt x="83" y="0"/>
                  <a:pt x="151" y="83"/>
                  <a:pt x="226" y="83"/>
                </a:cubicBezTo>
                <a:cubicBezTo>
                  <a:pt x="301" y="83"/>
                  <a:pt x="415" y="38"/>
                  <a:pt x="498" y="38"/>
                </a:cubicBezTo>
                <a:cubicBezTo>
                  <a:pt x="581" y="38"/>
                  <a:pt x="672" y="38"/>
                  <a:pt x="725" y="83"/>
                </a:cubicBezTo>
                <a:cubicBezTo>
                  <a:pt x="778" y="128"/>
                  <a:pt x="797" y="219"/>
                  <a:pt x="816" y="310"/>
                </a:cubicBezTo>
              </a:path>
            </a:pathLst>
          </a:custGeom>
          <a:solidFill>
            <a:srgbClr val="99CCFF"/>
          </a:solidFill>
          <a:ln w="1270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solidFill>
                <a:srgbClr val="000000"/>
              </a:solidFill>
              <a:latin typeface="Times New Roman" pitchFamily="18" charset="0"/>
            </a:endParaRPr>
          </a:p>
        </p:txBody>
      </p:sp>
      <p:grpSp>
        <p:nvGrpSpPr>
          <p:cNvPr id="183" name="Group 245"/>
          <p:cNvGrpSpPr>
            <a:grpSpLocks/>
          </p:cNvGrpSpPr>
          <p:nvPr/>
        </p:nvGrpSpPr>
        <p:grpSpPr bwMode="auto">
          <a:xfrm>
            <a:off x="2430860" y="5396359"/>
            <a:ext cx="944562" cy="284163"/>
            <a:chOff x="2784" y="2400"/>
            <a:chExt cx="672" cy="240"/>
          </a:xfrm>
        </p:grpSpPr>
        <p:sp>
          <p:nvSpPr>
            <p:cNvPr id="184" name="Freeform 246"/>
            <p:cNvSpPr>
              <a:spLocks/>
            </p:cNvSpPr>
            <p:nvPr/>
          </p:nvSpPr>
          <p:spPr bwMode="auto">
            <a:xfrm>
              <a:off x="2784" y="2400"/>
              <a:ext cx="672" cy="240"/>
            </a:xfrm>
            <a:custGeom>
              <a:avLst/>
              <a:gdLst>
                <a:gd name="T0" fmla="*/ 48 w 672"/>
                <a:gd name="T1" fmla="*/ 240 h 240"/>
                <a:gd name="T2" fmla="*/ 0 w 672"/>
                <a:gd name="T3" fmla="*/ 96 h 240"/>
                <a:gd name="T4" fmla="*/ 144 w 672"/>
                <a:gd name="T5" fmla="*/ 0 h 240"/>
                <a:gd name="T6" fmla="*/ 576 w 672"/>
                <a:gd name="T7" fmla="*/ 0 h 240"/>
                <a:gd name="T8" fmla="*/ 672 w 672"/>
                <a:gd name="T9" fmla="*/ 96 h 240"/>
                <a:gd name="T10" fmla="*/ 624 w 672"/>
                <a:gd name="T11" fmla="*/ 192 h 240"/>
              </a:gdLst>
              <a:ahLst/>
              <a:cxnLst>
                <a:cxn ang="0">
                  <a:pos x="T0" y="T1"/>
                </a:cxn>
                <a:cxn ang="0">
                  <a:pos x="T2" y="T3"/>
                </a:cxn>
                <a:cxn ang="0">
                  <a:pos x="T4" y="T5"/>
                </a:cxn>
                <a:cxn ang="0">
                  <a:pos x="T6" y="T7"/>
                </a:cxn>
                <a:cxn ang="0">
                  <a:pos x="T8" y="T9"/>
                </a:cxn>
                <a:cxn ang="0">
                  <a:pos x="T10" y="T11"/>
                </a:cxn>
              </a:cxnLst>
              <a:rect l="0" t="0" r="r" b="b"/>
              <a:pathLst>
                <a:path w="672" h="240">
                  <a:moveTo>
                    <a:pt x="48" y="240"/>
                  </a:moveTo>
                  <a:lnTo>
                    <a:pt x="0" y="96"/>
                  </a:lnTo>
                  <a:lnTo>
                    <a:pt x="144" y="0"/>
                  </a:lnTo>
                  <a:lnTo>
                    <a:pt x="576" y="0"/>
                  </a:lnTo>
                  <a:lnTo>
                    <a:pt x="672" y="96"/>
                  </a:lnTo>
                  <a:lnTo>
                    <a:pt x="624" y="192"/>
                  </a:lnTo>
                </a:path>
              </a:pathLst>
            </a:custGeom>
            <a:solidFill>
              <a:srgbClr val="FFCC66"/>
            </a:solidFill>
            <a:ln w="1270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solidFill>
                  <a:srgbClr val="000000"/>
                </a:solidFill>
                <a:latin typeface="Times New Roman" pitchFamily="18" charset="0"/>
              </a:endParaRPr>
            </a:p>
          </p:txBody>
        </p:sp>
        <p:sp>
          <p:nvSpPr>
            <p:cNvPr id="185" name="Freeform 247"/>
            <p:cNvSpPr>
              <a:spLocks/>
            </p:cNvSpPr>
            <p:nvPr/>
          </p:nvSpPr>
          <p:spPr bwMode="auto">
            <a:xfrm>
              <a:off x="2784" y="2496"/>
              <a:ext cx="672" cy="48"/>
            </a:xfrm>
            <a:custGeom>
              <a:avLst/>
              <a:gdLst>
                <a:gd name="T0" fmla="*/ 0 w 672"/>
                <a:gd name="T1" fmla="*/ 0 h 48"/>
                <a:gd name="T2" fmla="*/ 144 w 672"/>
                <a:gd name="T3" fmla="*/ 48 h 48"/>
                <a:gd name="T4" fmla="*/ 528 w 672"/>
                <a:gd name="T5" fmla="*/ 48 h 48"/>
                <a:gd name="T6" fmla="*/ 672 w 672"/>
                <a:gd name="T7" fmla="*/ 0 h 48"/>
              </a:gdLst>
              <a:ahLst/>
              <a:cxnLst>
                <a:cxn ang="0">
                  <a:pos x="T0" y="T1"/>
                </a:cxn>
                <a:cxn ang="0">
                  <a:pos x="T2" y="T3"/>
                </a:cxn>
                <a:cxn ang="0">
                  <a:pos x="T4" y="T5"/>
                </a:cxn>
                <a:cxn ang="0">
                  <a:pos x="T6" y="T7"/>
                </a:cxn>
              </a:cxnLst>
              <a:rect l="0" t="0" r="r" b="b"/>
              <a:pathLst>
                <a:path w="672" h="48">
                  <a:moveTo>
                    <a:pt x="0" y="0"/>
                  </a:moveTo>
                  <a:lnTo>
                    <a:pt x="144" y="48"/>
                  </a:lnTo>
                  <a:lnTo>
                    <a:pt x="528" y="48"/>
                  </a:lnTo>
                  <a:lnTo>
                    <a:pt x="672" y="0"/>
                  </a:lnTo>
                </a:path>
              </a:pathLst>
            </a:custGeom>
            <a:solidFill>
              <a:srgbClr val="FFCC66"/>
            </a:solidFill>
            <a:ln w="1270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solidFill>
                  <a:srgbClr val="000000"/>
                </a:solidFill>
                <a:latin typeface="Times New Roman" pitchFamily="18" charset="0"/>
              </a:endParaRPr>
            </a:p>
          </p:txBody>
        </p:sp>
        <p:sp>
          <p:nvSpPr>
            <p:cNvPr id="186" name="AutoShape 248"/>
            <p:cNvSpPr>
              <a:spLocks noChangeArrowheads="1"/>
            </p:cNvSpPr>
            <p:nvPr/>
          </p:nvSpPr>
          <p:spPr bwMode="auto">
            <a:xfrm>
              <a:off x="2918" y="2424"/>
              <a:ext cx="394" cy="96"/>
            </a:xfrm>
            <a:prstGeom prst="hexagon">
              <a:avLst>
                <a:gd name="adj" fmla="val 102604"/>
                <a:gd name="vf" fmla="val 115470"/>
              </a:avLst>
            </a:prstGeom>
            <a:solidFill>
              <a:srgbClr val="FFCC66"/>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solidFill>
                  <a:srgbClr val="000000"/>
                </a:solidFill>
                <a:latin typeface="Times New Roman" pitchFamily="18" charset="0"/>
              </a:endParaRPr>
            </a:p>
          </p:txBody>
        </p:sp>
        <p:cxnSp>
          <p:nvCxnSpPr>
            <p:cNvPr id="187" name="AutoShape 249"/>
            <p:cNvCxnSpPr>
              <a:cxnSpLocks noChangeShapeType="1"/>
              <a:stCxn id="186" idx="1"/>
              <a:endCxn id="184" idx="1"/>
            </p:cNvCxnSpPr>
            <p:nvPr/>
          </p:nvCxnSpPr>
          <p:spPr bwMode="auto">
            <a:xfrm flipH="1">
              <a:off x="2784" y="2472"/>
              <a:ext cx="134" cy="24"/>
            </a:xfrm>
            <a:prstGeom prst="straightConnector1">
              <a:avLst/>
            </a:prstGeom>
            <a:no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8" name="AutoShape 250"/>
            <p:cNvCxnSpPr>
              <a:cxnSpLocks noChangeShapeType="1"/>
              <a:stCxn id="186" idx="3"/>
              <a:endCxn id="184" idx="4"/>
            </p:cNvCxnSpPr>
            <p:nvPr/>
          </p:nvCxnSpPr>
          <p:spPr bwMode="auto">
            <a:xfrm>
              <a:off x="3312" y="2472"/>
              <a:ext cx="144" cy="24"/>
            </a:xfrm>
            <a:prstGeom prst="straightConnector1">
              <a:avLst/>
            </a:prstGeom>
            <a:no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9" name="AutoShape 251"/>
            <p:cNvCxnSpPr>
              <a:cxnSpLocks noChangeShapeType="1"/>
              <a:stCxn id="185" idx="2"/>
              <a:endCxn id="186" idx="2"/>
            </p:cNvCxnSpPr>
            <p:nvPr/>
          </p:nvCxnSpPr>
          <p:spPr bwMode="auto">
            <a:xfrm flipH="1" flipV="1">
              <a:off x="3115" y="2520"/>
              <a:ext cx="197" cy="24"/>
            </a:xfrm>
            <a:prstGeom prst="straightConnector1">
              <a:avLst/>
            </a:prstGeom>
            <a:no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0" name="AutoShape 252"/>
            <p:cNvCxnSpPr>
              <a:cxnSpLocks noChangeShapeType="1"/>
              <a:stCxn id="186" idx="2"/>
              <a:endCxn id="185" idx="1"/>
            </p:cNvCxnSpPr>
            <p:nvPr/>
          </p:nvCxnSpPr>
          <p:spPr bwMode="auto">
            <a:xfrm flipH="1">
              <a:off x="2928" y="2520"/>
              <a:ext cx="187" cy="24"/>
            </a:xfrm>
            <a:prstGeom prst="straightConnector1">
              <a:avLst/>
            </a:prstGeom>
            <a:no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1" name="AutoShape 253"/>
            <p:cNvCxnSpPr>
              <a:cxnSpLocks noChangeShapeType="1"/>
              <a:stCxn id="186" idx="0"/>
              <a:endCxn id="184" idx="2"/>
            </p:cNvCxnSpPr>
            <p:nvPr/>
          </p:nvCxnSpPr>
          <p:spPr bwMode="auto">
            <a:xfrm flipH="1" flipV="1">
              <a:off x="2928" y="2400"/>
              <a:ext cx="187" cy="24"/>
            </a:xfrm>
            <a:prstGeom prst="straightConnector1">
              <a:avLst/>
            </a:prstGeom>
            <a:no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2" name="AutoShape 254"/>
            <p:cNvCxnSpPr>
              <a:cxnSpLocks noChangeShapeType="1"/>
              <a:stCxn id="186" idx="0"/>
              <a:endCxn id="184" idx="3"/>
            </p:cNvCxnSpPr>
            <p:nvPr/>
          </p:nvCxnSpPr>
          <p:spPr bwMode="auto">
            <a:xfrm flipV="1">
              <a:off x="3115" y="2400"/>
              <a:ext cx="245" cy="24"/>
            </a:xfrm>
            <a:prstGeom prst="straightConnector1">
              <a:avLst/>
            </a:prstGeom>
            <a:no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3" name="Line 255"/>
            <p:cNvSpPr>
              <a:spLocks noChangeShapeType="1"/>
            </p:cNvSpPr>
            <p:nvPr/>
          </p:nvSpPr>
          <p:spPr bwMode="auto">
            <a:xfrm>
              <a:off x="2928" y="2544"/>
              <a:ext cx="48" cy="96"/>
            </a:xfrm>
            <a:prstGeom prst="line">
              <a:avLst/>
            </a:prstGeom>
            <a:no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solidFill>
                  <a:srgbClr val="000000"/>
                </a:solidFill>
                <a:latin typeface="Times New Roman" pitchFamily="18" charset="0"/>
              </a:endParaRPr>
            </a:p>
          </p:txBody>
        </p:sp>
        <p:sp>
          <p:nvSpPr>
            <p:cNvPr id="194" name="Line 256"/>
            <p:cNvSpPr>
              <a:spLocks noChangeShapeType="1"/>
            </p:cNvSpPr>
            <p:nvPr/>
          </p:nvSpPr>
          <p:spPr bwMode="auto">
            <a:xfrm flipH="1">
              <a:off x="3264" y="2544"/>
              <a:ext cx="48" cy="96"/>
            </a:xfrm>
            <a:prstGeom prst="line">
              <a:avLst/>
            </a:prstGeom>
            <a:no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solidFill>
                  <a:srgbClr val="000000"/>
                </a:solidFill>
                <a:latin typeface="Times New Roman" pitchFamily="18" charset="0"/>
              </a:endParaRPr>
            </a:p>
          </p:txBody>
        </p:sp>
      </p:grpSp>
      <p:graphicFrame>
        <p:nvGraphicFramePr>
          <p:cNvPr id="195" name="Object 281"/>
          <p:cNvGraphicFramePr>
            <a:graphicFrameLocks noChangeAspect="1"/>
          </p:cNvGraphicFramePr>
          <p:nvPr>
            <p:extLst>
              <p:ext uri="{D42A27DB-BD31-4B8C-83A1-F6EECF244321}">
                <p14:modId xmlns:p14="http://schemas.microsoft.com/office/powerpoint/2010/main" val="877499061"/>
              </p:ext>
            </p:extLst>
          </p:nvPr>
        </p:nvGraphicFramePr>
        <p:xfrm>
          <a:off x="6055021" y="4482814"/>
          <a:ext cx="4511675" cy="2147713"/>
        </p:xfrm>
        <a:graphic>
          <a:graphicData uri="http://schemas.openxmlformats.org/presentationml/2006/ole">
            <mc:AlternateContent xmlns:mc="http://schemas.openxmlformats.org/markup-compatibility/2006">
              <mc:Choice xmlns:v="urn:schemas-microsoft-com:vml" Requires="v">
                <p:oleObj spid="_x0000_s13587" name="CS ChemDraw Drawing" r:id="rId8" imgW="2473920" imgH="1162080" progId="ChemDraw.Document.6.0">
                  <p:embed/>
                </p:oleObj>
              </mc:Choice>
              <mc:Fallback>
                <p:oleObj name="CS ChemDraw Drawing" r:id="rId8" imgW="2473920" imgH="1162080" progId="ChemDraw.Document.6.0">
                  <p:embed/>
                  <p:pic>
                    <p:nvPicPr>
                      <p:cNvPr id="29" name="Object 28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55021" y="4482814"/>
                        <a:ext cx="4511675" cy="2147713"/>
                      </a:xfrm>
                      <a:prstGeom prst="rect">
                        <a:avLst/>
                      </a:prstGeom>
                      <a:noFill/>
                      <a:ln>
                        <a:noFill/>
                      </a:ln>
                      <a:effectLst/>
                      <a:extLst/>
                    </p:spPr>
                  </p:pic>
                </p:oleObj>
              </mc:Fallback>
            </mc:AlternateContent>
          </a:graphicData>
        </a:graphic>
      </p:graphicFrame>
      <p:graphicFrame>
        <p:nvGraphicFramePr>
          <p:cNvPr id="196" name="Object 282"/>
          <p:cNvGraphicFramePr>
            <a:graphicFrameLocks noChangeAspect="1"/>
          </p:cNvGraphicFramePr>
          <p:nvPr>
            <p:extLst>
              <p:ext uri="{D42A27DB-BD31-4B8C-83A1-F6EECF244321}">
                <p14:modId xmlns:p14="http://schemas.microsoft.com/office/powerpoint/2010/main" val="45277445"/>
              </p:ext>
            </p:extLst>
          </p:nvPr>
        </p:nvGraphicFramePr>
        <p:xfrm>
          <a:off x="6537687" y="2467233"/>
          <a:ext cx="1836738" cy="961768"/>
        </p:xfrm>
        <a:graphic>
          <a:graphicData uri="http://schemas.openxmlformats.org/presentationml/2006/ole">
            <mc:AlternateContent xmlns:mc="http://schemas.openxmlformats.org/markup-compatibility/2006">
              <mc:Choice xmlns:v="urn:schemas-microsoft-com:vml" Requires="v">
                <p:oleObj spid="_x0000_s13588" name="CS ChemDraw Drawing" r:id="rId10" imgW="1007640" imgH="486360" progId="ChemDraw.Document.6.0">
                  <p:embed/>
                </p:oleObj>
              </mc:Choice>
              <mc:Fallback>
                <p:oleObj name="CS ChemDraw Drawing" r:id="rId10" imgW="1007640" imgH="486360" progId="ChemDraw.Document.6.0">
                  <p:embed/>
                  <p:pic>
                    <p:nvPicPr>
                      <p:cNvPr id="30" name="Object 28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37687" y="2467233"/>
                        <a:ext cx="1836738" cy="961768"/>
                      </a:xfrm>
                      <a:prstGeom prst="rect">
                        <a:avLst/>
                      </a:prstGeom>
                      <a:noFill/>
                      <a:ln>
                        <a:noFill/>
                      </a:ln>
                      <a:effectLst/>
                      <a:extLst/>
                    </p:spPr>
                  </p:pic>
                </p:oleObj>
              </mc:Fallback>
            </mc:AlternateContent>
          </a:graphicData>
        </a:graphic>
      </p:graphicFrame>
      <p:grpSp>
        <p:nvGrpSpPr>
          <p:cNvPr id="197" name="Group 291"/>
          <p:cNvGrpSpPr>
            <a:grpSpLocks/>
          </p:cNvGrpSpPr>
          <p:nvPr/>
        </p:nvGrpSpPr>
        <p:grpSpPr bwMode="auto">
          <a:xfrm>
            <a:off x="3634880" y="3234917"/>
            <a:ext cx="2544763" cy="1223460"/>
            <a:chOff x="1746" y="1187"/>
            <a:chExt cx="1163" cy="501"/>
          </a:xfrm>
        </p:grpSpPr>
        <p:pic>
          <p:nvPicPr>
            <p:cNvPr id="198" name="Picture 160" descr="prolin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60" y="1187"/>
              <a:ext cx="649" cy="39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99" name="Object 283"/>
            <p:cNvGraphicFramePr>
              <a:graphicFrameLocks noChangeAspect="1"/>
            </p:cNvGraphicFramePr>
            <p:nvPr/>
          </p:nvGraphicFramePr>
          <p:xfrm>
            <a:off x="1746" y="1253"/>
            <a:ext cx="944" cy="435"/>
          </p:xfrm>
          <a:graphic>
            <a:graphicData uri="http://schemas.openxmlformats.org/presentationml/2006/ole">
              <mc:AlternateContent xmlns:mc="http://schemas.openxmlformats.org/markup-compatibility/2006">
                <mc:Choice xmlns:v="urn:schemas-microsoft-com:vml" Requires="v">
                  <p:oleObj spid="_x0000_s13589" name="CS ChemDraw Drawing" r:id="rId13" imgW="1133280" imgH="521640" progId="ChemDraw.Document.6.0">
                    <p:embed/>
                  </p:oleObj>
                </mc:Choice>
                <mc:Fallback>
                  <p:oleObj name="CS ChemDraw Drawing" r:id="rId13" imgW="1133280" imgH="521640" progId="ChemDraw.Document.6.0">
                    <p:embed/>
                    <p:pic>
                      <p:nvPicPr>
                        <p:cNvPr id="33" name="Object 28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46" y="1253"/>
                          <a:ext cx="944" cy="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extLst>
      <p:ext uri="{BB962C8B-B14F-4D97-AF65-F5344CB8AC3E}">
        <p14:creationId xmlns:p14="http://schemas.microsoft.com/office/powerpoint/2010/main" val="15095674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E98C1CB-0E6F-425E-BAC8-CCF258F857C3}"/>
              </a:ext>
            </a:extLst>
          </p:cNvPr>
          <p:cNvSpPr/>
          <p:nvPr/>
        </p:nvSpPr>
        <p:spPr>
          <a:xfrm>
            <a:off x="1481622" y="1739967"/>
            <a:ext cx="9535187" cy="4708913"/>
          </a:xfrm>
          <a:prstGeom prst="roundRect">
            <a:avLst/>
          </a:prstGeom>
          <a:solidFill>
            <a:schemeClr val="bg1"/>
          </a:solidFill>
          <a:ln w="38100">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val 8"/>
          <p:cNvSpPr/>
          <p:nvPr/>
        </p:nvSpPr>
        <p:spPr>
          <a:xfrm>
            <a:off x="5597018" y="4755886"/>
            <a:ext cx="961901" cy="885791"/>
          </a:xfrm>
          <a:prstGeom prst="ellipse">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0835" name="Object 2">
            <a:hlinkClick r:id="" action="ppaction://ole?verb=0"/>
          </p:cNvPr>
          <p:cNvGraphicFramePr>
            <a:graphicFrameLocks noGrp="1"/>
          </p:cNvGraphicFramePr>
          <p:nvPr>
            <p:ph sz="half" idx="2"/>
            <p:extLst/>
          </p:nvPr>
        </p:nvGraphicFramePr>
        <p:xfrm>
          <a:off x="3096743" y="2885499"/>
          <a:ext cx="5962449" cy="2984916"/>
        </p:xfrm>
        <a:graphic>
          <a:graphicData uri="http://schemas.openxmlformats.org/presentationml/2006/ole">
            <mc:AlternateContent xmlns:mc="http://schemas.openxmlformats.org/markup-compatibility/2006">
              <mc:Choice xmlns:v="urn:schemas-microsoft-com:vml" Requires="v">
                <p:oleObj spid="_x0000_s14404" name="ISIS/Draw Sketch" r:id="rId4" imgW="6273800" imgH="3175000" progId="ISISServer">
                  <p:embed/>
                </p:oleObj>
              </mc:Choice>
              <mc:Fallback>
                <p:oleObj name="ISIS/Draw Sketch" r:id="rId4" imgW="6273800" imgH="3175000" progId="ISISServer">
                  <p:embed/>
                  <p:pic>
                    <p:nvPicPr>
                      <p:cNvPr id="120835" name="Object 2">
                        <a:hlinkClick r:id="" action="ppaction://ole?verb=0"/>
                      </p:cNvPr>
                      <p:cNvPicPr>
                        <a:picLocks noChangeArrowheads="1"/>
                      </p:cNvPicPr>
                      <p:nvPr/>
                    </p:nvPicPr>
                    <p:blipFill>
                      <a:blip r:embed="rId5">
                        <a:lum bright="-100000" contrast="-40000"/>
                        <a:extLst>
                          <a:ext uri="{28A0092B-C50C-407E-A947-70E740481C1C}">
                            <a14:useLocalDpi xmlns:a14="http://schemas.microsoft.com/office/drawing/2010/main" val="0"/>
                          </a:ext>
                        </a:extLst>
                      </a:blip>
                      <a:srcRect/>
                      <a:stretch>
                        <a:fillRect/>
                      </a:stretch>
                    </p:blipFill>
                    <p:spPr bwMode="auto">
                      <a:xfrm>
                        <a:off x="3096743" y="2885499"/>
                        <a:ext cx="5962449" cy="2984916"/>
                      </a:xfrm>
                      <a:prstGeom prst="rect">
                        <a:avLst/>
                      </a:prstGeom>
                      <a:noFill/>
                      <a:ln>
                        <a:noFill/>
                      </a:ln>
                      <a:effectLst/>
                      <a:extLst>
                        <a:ext uri="{FAA26D3D-D897-4be2-8F04-BA451C77F1D7}">
                          <ma14:placeholderFlag xmlns:ma14="http://schemas.microsoft.com/office/mac/drawingml/2011/main" xmlns="" val="1"/>
                        </a:ext>
                      </a:extLst>
                    </p:spPr>
                  </p:pic>
                </p:oleObj>
              </mc:Fallback>
            </mc:AlternateContent>
          </a:graphicData>
        </a:graphic>
      </p:graphicFrame>
      <p:sp>
        <p:nvSpPr>
          <p:cNvPr id="2" name="Rectangle 1"/>
          <p:cNvSpPr/>
          <p:nvPr/>
        </p:nvSpPr>
        <p:spPr>
          <a:xfrm>
            <a:off x="647700" y="6417423"/>
            <a:ext cx="1307666" cy="307777"/>
          </a:xfrm>
          <a:prstGeom prst="rect">
            <a:avLst/>
          </a:prstGeom>
        </p:spPr>
        <p:txBody>
          <a:bodyPr wrap="none">
            <a:spAutoFit/>
          </a:bodyPr>
          <a:lstStyle/>
          <a:p>
            <a:pPr marL="0" lvl="1">
              <a:buFont typeface="Wingdings" charset="2"/>
              <a:buNone/>
            </a:pPr>
            <a:r>
              <a:rPr lang="en-US" altLang="x-none" sz="1400" dirty="0" err="1">
                <a:solidFill>
                  <a:schemeClr val="bg1">
                    <a:lumMod val="50000"/>
                  </a:schemeClr>
                </a:solidFill>
                <a:ea typeface="ＭＳ Ｐゴシック" charset="-128"/>
              </a:rPr>
              <a:t>Dartt</a:t>
            </a:r>
            <a:r>
              <a:rPr lang="en-US" altLang="x-none" sz="1400" dirty="0">
                <a:solidFill>
                  <a:schemeClr val="bg1">
                    <a:lumMod val="50000"/>
                  </a:schemeClr>
                </a:solidFill>
                <a:ea typeface="ＭＳ Ｐゴシック" charset="-128"/>
              </a:rPr>
              <a:t> and Davis</a:t>
            </a:r>
          </a:p>
        </p:txBody>
      </p:sp>
      <p:sp>
        <p:nvSpPr>
          <p:cNvPr id="4" name="Rectangle 3"/>
          <p:cNvSpPr/>
          <p:nvPr/>
        </p:nvSpPr>
        <p:spPr>
          <a:xfrm>
            <a:off x="2857771" y="5839637"/>
            <a:ext cx="2800768" cy="369332"/>
          </a:xfrm>
          <a:prstGeom prst="rect">
            <a:avLst/>
          </a:prstGeom>
        </p:spPr>
        <p:txBody>
          <a:bodyPr wrap="none">
            <a:spAutoFit/>
          </a:bodyPr>
          <a:lstStyle/>
          <a:p>
            <a:pPr marL="0" lvl="1" algn="ctr"/>
            <a:r>
              <a:rPr lang="en-US" altLang="x-none" b="1" dirty="0">
                <a:solidFill>
                  <a:schemeClr val="accent6">
                    <a:lumMod val="75000"/>
                  </a:schemeClr>
                </a:solidFill>
                <a:latin typeface="Arial" panose="020B0604020202020204" pitchFamily="34" charset="0"/>
                <a:ea typeface="ＭＳ Ｐゴシック" charset="-128"/>
                <a:cs typeface="Arial" panose="020B0604020202020204" pitchFamily="34" charset="0"/>
              </a:rPr>
              <a:t>97% yield in three steps</a:t>
            </a:r>
          </a:p>
        </p:txBody>
      </p:sp>
      <p:sp>
        <p:nvSpPr>
          <p:cNvPr id="10" name="Rectangle 9"/>
          <p:cNvSpPr/>
          <p:nvPr/>
        </p:nvSpPr>
        <p:spPr>
          <a:xfrm>
            <a:off x="1982938" y="2100669"/>
            <a:ext cx="8613344" cy="646331"/>
          </a:xfrm>
          <a:prstGeom prst="rect">
            <a:avLst/>
          </a:prstGeom>
        </p:spPr>
        <p:txBody>
          <a:bodyPr wrap="square">
            <a:spAutoFit/>
          </a:bodyPr>
          <a:lstStyle/>
          <a:p>
            <a:r>
              <a:rPr lang="en-US" dirty="0">
                <a:latin typeface="Arial" panose="020B0604020202020204" pitchFamily="34" charset="0"/>
                <a:cs typeface="Arial" panose="020B0604020202020204" pitchFamily="34" charset="0"/>
              </a:rPr>
              <a:t>Nonsteroidal anti-inflammatory drug (NSAID) of the propionic acid class (the same class as ibuprofen) that relieves pain, fever, swelling, and stiffness; COX inhibitor</a:t>
            </a:r>
          </a:p>
        </p:txBody>
      </p:sp>
      <p:cxnSp>
        <p:nvCxnSpPr>
          <p:cNvPr id="11" name="Straight Connector 10">
            <a:extLst>
              <a:ext uri="{FF2B5EF4-FFF2-40B4-BE49-F238E27FC236}">
                <a16:creationId xmlns:a16="http://schemas.microsoft.com/office/drawing/2014/main" id="{F135FBFC-141B-49D1-8A9F-4E6EB40D6E7E}"/>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5CC2DF3E-1364-4B82-8260-8DBACD8EC2F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91548" y="44498"/>
            <a:ext cx="2133600" cy="1409700"/>
          </a:xfrm>
          <a:prstGeom prst="rect">
            <a:avLst/>
          </a:prstGeom>
        </p:spPr>
      </p:pic>
      <p:sp>
        <p:nvSpPr>
          <p:cNvPr id="13" name="TextBox 12">
            <a:extLst>
              <a:ext uri="{FF2B5EF4-FFF2-40B4-BE49-F238E27FC236}">
                <a16:creationId xmlns:a16="http://schemas.microsoft.com/office/drawing/2014/main" id="{2029FA22-4E16-414B-B20E-15487832C4D0}"/>
              </a:ext>
            </a:extLst>
          </p:cNvPr>
          <p:cNvSpPr txBox="1"/>
          <p:nvPr/>
        </p:nvSpPr>
        <p:spPr>
          <a:xfrm>
            <a:off x="2425148" y="389481"/>
            <a:ext cx="9307356" cy="707886"/>
          </a:xfrm>
          <a:prstGeom prst="rect">
            <a:avLst/>
          </a:prstGeom>
          <a:noFill/>
        </p:spPr>
        <p:txBody>
          <a:bodyPr wrap="none" rtlCol="0">
            <a:spAutoFit/>
          </a:bodyPr>
          <a:lstStyle/>
          <a:p>
            <a:r>
              <a:rPr lang="en-US" altLang="en-US" sz="4000" b="1" dirty="0">
                <a:solidFill>
                  <a:srgbClr val="00728A"/>
                </a:solidFill>
                <a:latin typeface="Arial" panose="020B0604020202020204" pitchFamily="34" charset="0"/>
                <a:ea typeface="ＭＳ Ｐゴシック" charset="-128"/>
                <a:cs typeface="Arial" panose="020B0604020202020204" pitchFamily="34" charset="0"/>
              </a:rPr>
              <a:t>Catalysis: Green Naproxen Synthesis</a:t>
            </a:r>
          </a:p>
        </p:txBody>
      </p:sp>
    </p:spTree>
    <p:extLst>
      <p:ext uri="{BB962C8B-B14F-4D97-AF65-F5344CB8AC3E}">
        <p14:creationId xmlns:p14="http://schemas.microsoft.com/office/powerpoint/2010/main" val="9814275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68494"/>
            <a:ext cx="5854488" cy="707886"/>
          </a:xfrm>
          <a:prstGeom prst="rect">
            <a:avLst/>
          </a:prstGeom>
          <a:noFill/>
        </p:spPr>
        <p:txBody>
          <a:bodyPr wrap="none" rtlCol="0">
            <a:spAutoFit/>
          </a:bodyPr>
          <a:lstStyle/>
          <a:p>
            <a:r>
              <a:rPr lang="en-US" altLang="en-US" sz="4000" b="1" dirty="0">
                <a:solidFill>
                  <a:srgbClr val="00728A"/>
                </a:solidFill>
                <a:latin typeface="Arial" panose="020B0604020202020204" pitchFamily="34" charset="0"/>
                <a:ea typeface="ＭＳ Ｐゴシック" charset="-128"/>
                <a:cs typeface="Arial" panose="020B0604020202020204" pitchFamily="34" charset="0"/>
              </a:rPr>
              <a:t>Design for Degradation</a:t>
            </a:r>
          </a:p>
        </p:txBody>
      </p:sp>
      <p:sp>
        <p:nvSpPr>
          <p:cNvPr id="5" name="Rectangle 4"/>
          <p:cNvSpPr/>
          <p:nvPr/>
        </p:nvSpPr>
        <p:spPr>
          <a:xfrm>
            <a:off x="712696" y="1562813"/>
            <a:ext cx="5080364" cy="4939814"/>
          </a:xfrm>
          <a:prstGeom prst="rect">
            <a:avLst/>
          </a:prstGeom>
        </p:spPr>
        <p:txBody>
          <a:bodyPr wrap="square">
            <a:spAutoFit/>
          </a:bodyPr>
          <a:lstStyle/>
          <a:p>
            <a:r>
              <a:rPr lang="en-US" altLang="en-US" sz="3500" b="1" dirty="0">
                <a:latin typeface="Arial" panose="020B0604020202020204" pitchFamily="34" charset="0"/>
                <a:ea typeface="ＭＳ Ｐゴシック" charset="-128"/>
                <a:cs typeface="Arial" panose="020B0604020202020204" pitchFamily="34" charset="0"/>
              </a:rPr>
              <a:t>Chemical products should be </a:t>
            </a:r>
            <a:r>
              <a:rPr lang="en-US" altLang="en-US" sz="3500" b="1" dirty="0">
                <a:solidFill>
                  <a:srgbClr val="00B0F0"/>
                </a:solidFill>
                <a:latin typeface="Arial" panose="020B0604020202020204" pitchFamily="34" charset="0"/>
                <a:ea typeface="ＭＳ Ｐゴシック" charset="-128"/>
                <a:cs typeface="Arial" panose="020B0604020202020204" pitchFamily="34" charset="0"/>
              </a:rPr>
              <a:t>designed</a:t>
            </a:r>
            <a:r>
              <a:rPr lang="en-US" altLang="en-US" sz="3500" b="1" dirty="0">
                <a:latin typeface="Arial" panose="020B0604020202020204" pitchFamily="34" charset="0"/>
                <a:ea typeface="ＭＳ Ｐゴシック" charset="-128"/>
                <a:cs typeface="Arial" panose="020B0604020202020204" pitchFamily="34" charset="0"/>
              </a:rPr>
              <a:t> so that at the </a:t>
            </a:r>
            <a:r>
              <a:rPr lang="en-US" altLang="en-US" sz="3500" b="1" dirty="0">
                <a:solidFill>
                  <a:srgbClr val="FF0000"/>
                </a:solidFill>
                <a:latin typeface="Arial" panose="020B0604020202020204" pitchFamily="34" charset="0"/>
                <a:ea typeface="ＭＳ Ｐゴシック" charset="-128"/>
                <a:cs typeface="Arial" panose="020B0604020202020204" pitchFamily="34" charset="0"/>
              </a:rPr>
              <a:t>end of their function</a:t>
            </a:r>
            <a:r>
              <a:rPr lang="en-US" altLang="en-US" sz="3500" b="1" dirty="0">
                <a:latin typeface="Arial" panose="020B0604020202020204" pitchFamily="34" charset="0"/>
                <a:ea typeface="ＭＳ Ｐゴシック" charset="-128"/>
                <a:cs typeface="Arial" panose="020B0604020202020204" pitchFamily="34" charset="0"/>
              </a:rPr>
              <a:t> they do not persist in the environment and instead </a:t>
            </a:r>
            <a:r>
              <a:rPr lang="en-US" altLang="en-US" sz="3500" b="1" dirty="0">
                <a:solidFill>
                  <a:srgbClr val="00B050"/>
                </a:solidFill>
                <a:latin typeface="Arial" panose="020B0604020202020204" pitchFamily="34" charset="0"/>
                <a:ea typeface="ＭＳ Ｐゴシック" charset="-128"/>
                <a:cs typeface="Arial" panose="020B0604020202020204" pitchFamily="34" charset="0"/>
              </a:rPr>
              <a:t>break down</a:t>
            </a:r>
            <a:r>
              <a:rPr lang="en-US" altLang="en-US" sz="3500" b="1" dirty="0">
                <a:latin typeface="Arial" panose="020B0604020202020204" pitchFamily="34" charset="0"/>
                <a:ea typeface="ＭＳ Ｐゴシック" charset="-128"/>
                <a:cs typeface="Arial" panose="020B0604020202020204" pitchFamily="34" charset="0"/>
              </a:rPr>
              <a:t> into innocuous degradation products.</a:t>
            </a:r>
            <a:endParaRPr lang="en-US" sz="3500" b="1"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248" y="92351"/>
            <a:ext cx="2120900" cy="1371600"/>
          </a:xfrm>
          <a:prstGeom prst="rect">
            <a:avLst/>
          </a:prstGeom>
        </p:spPr>
      </p:pic>
      <p:cxnSp>
        <p:nvCxnSpPr>
          <p:cNvPr id="6" name="Straight Connector 5">
            <a:extLst>
              <a:ext uri="{FF2B5EF4-FFF2-40B4-BE49-F238E27FC236}">
                <a16:creationId xmlns:a16="http://schemas.microsoft.com/office/drawing/2014/main" id="{3C297A4C-56B0-4BC8-8422-9DB509846EA6}"/>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9EA3F29-5B39-4FE0-BD0C-540C0CB0B871}"/>
              </a:ext>
            </a:extLst>
          </p:cNvPr>
          <p:cNvPicPr>
            <a:picLocks noChangeAspect="1"/>
          </p:cNvPicPr>
          <p:nvPr/>
        </p:nvPicPr>
        <p:blipFill>
          <a:blip r:embed="rId4"/>
          <a:stretch>
            <a:fillRect/>
          </a:stretch>
        </p:blipFill>
        <p:spPr>
          <a:xfrm>
            <a:off x="6123529" y="1914931"/>
            <a:ext cx="5307887" cy="3980915"/>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sp>
        <p:nvSpPr>
          <p:cNvPr id="8" name="TextBox 7">
            <a:extLst>
              <a:ext uri="{FF2B5EF4-FFF2-40B4-BE49-F238E27FC236}">
                <a16:creationId xmlns:a16="http://schemas.microsoft.com/office/drawing/2014/main" id="{3A21250F-60A6-407E-A46E-48F4DA4F5D54}"/>
              </a:ext>
            </a:extLst>
          </p:cNvPr>
          <p:cNvSpPr txBox="1"/>
          <p:nvPr/>
        </p:nvSpPr>
        <p:spPr>
          <a:xfrm>
            <a:off x="647700" y="6545793"/>
            <a:ext cx="5717061" cy="276999"/>
          </a:xfrm>
          <a:prstGeom prst="rect">
            <a:avLst/>
          </a:prstGeom>
          <a:noFill/>
        </p:spPr>
        <p:txBody>
          <a:bodyPr wrap="square" rtlCol="0">
            <a:spAutoFit/>
          </a:bodyPr>
          <a:lstStyle/>
          <a:p>
            <a:r>
              <a:rPr lang="en-US" sz="1200" dirty="0">
                <a:solidFill>
                  <a:schemeClr val="bg1">
                    <a:lumMod val="50000"/>
                  </a:schemeClr>
                </a:solidFill>
                <a:latin typeface="Arial" panose="020B0604020202020204" pitchFamily="34" charset="0"/>
                <a:cs typeface="Arial" panose="020B0604020202020204" pitchFamily="34" charset="0"/>
              </a:rPr>
              <a:t>Image: </a:t>
            </a:r>
            <a:r>
              <a:rPr lang="en-US" sz="1200" dirty="0" err="1">
                <a:solidFill>
                  <a:schemeClr val="bg1">
                    <a:lumMod val="50000"/>
                  </a:schemeClr>
                </a:solidFill>
                <a:latin typeface="Arial" panose="020B0604020202020204" pitchFamily="34" charset="0"/>
                <a:cs typeface="Arial" panose="020B0604020202020204" pitchFamily="34" charset="0"/>
              </a:rPr>
              <a:t>Wikicommons</a:t>
            </a:r>
            <a:r>
              <a:rPr lang="en-US" sz="1200" dirty="0">
                <a:solidFill>
                  <a:schemeClr val="bg1">
                    <a:lumMod val="50000"/>
                  </a:schemeClr>
                </a:solidFill>
                <a:latin typeface="Arial" panose="020B0604020202020204" pitchFamily="34" charset="0"/>
                <a:cs typeface="Arial" panose="020B0604020202020204" pitchFamily="34" charset="0"/>
              </a:rPr>
              <a:t>, a landfill in Dryden, Ontario, Author: Michelle </a:t>
            </a:r>
            <a:r>
              <a:rPr lang="en-US" sz="1200" dirty="0" err="1">
                <a:solidFill>
                  <a:schemeClr val="bg1">
                    <a:lumMod val="50000"/>
                  </a:schemeClr>
                </a:solidFill>
                <a:latin typeface="Arial" panose="020B0604020202020204" pitchFamily="34" charset="0"/>
                <a:cs typeface="Arial" panose="020B0604020202020204" pitchFamily="34" charset="0"/>
              </a:rPr>
              <a:t>Arseneault</a:t>
            </a:r>
            <a:endParaRPr lang="en-US" sz="1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93161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Grp="1" noChangeArrowheads="1"/>
          </p:cNvSpPr>
          <p:nvPr>
            <p:ph type="body" idx="1"/>
          </p:nvPr>
        </p:nvSpPr>
        <p:spPr>
          <a:xfrm>
            <a:off x="918526" y="1858269"/>
            <a:ext cx="9820122" cy="4260141"/>
          </a:xfrm>
        </p:spPr>
        <p:txBody>
          <a:bodyPr wrap="square">
            <a:spAutoFit/>
          </a:bodyPr>
          <a:lstStyle/>
          <a:p>
            <a:pPr marL="0" indent="0">
              <a:buNone/>
            </a:pPr>
            <a:r>
              <a:rPr lang="en-US" altLang="x-none" sz="2400" b="1" dirty="0">
                <a:latin typeface="Arial" panose="020B0604020202020204" pitchFamily="34" charset="0"/>
                <a:cs typeface="Arial" panose="020B0604020202020204" pitchFamily="34" charset="0"/>
              </a:rPr>
              <a:t>Early examples of non degrading products: </a:t>
            </a:r>
          </a:p>
          <a:p>
            <a:pPr marL="0" indent="0">
              <a:buNone/>
            </a:pPr>
            <a:endParaRPr lang="en-US" altLang="x-none" sz="1000" b="1" dirty="0">
              <a:latin typeface="Arial" panose="020B0604020202020204" pitchFamily="34" charset="0"/>
              <a:cs typeface="Arial" panose="020B0604020202020204" pitchFamily="34" charset="0"/>
            </a:endParaRPr>
          </a:p>
          <a:p>
            <a:pPr marL="457200" lvl="1" indent="0">
              <a:buNone/>
            </a:pPr>
            <a:r>
              <a:rPr lang="en-US" altLang="x-none" b="1" dirty="0">
                <a:latin typeface="Arial" panose="020B0604020202020204" pitchFamily="34" charset="0"/>
                <a:cs typeface="Arial" panose="020B0604020202020204" pitchFamily="34" charset="0"/>
              </a:rPr>
              <a:t>sulfonated detergents</a:t>
            </a:r>
          </a:p>
          <a:p>
            <a:pPr marL="457200" lvl="1" indent="0">
              <a:buNone/>
            </a:pPr>
            <a:r>
              <a:rPr lang="en-US" altLang="x-none" sz="2000" dirty="0">
                <a:latin typeface="Arial" panose="020B0604020202020204" pitchFamily="34" charset="0"/>
                <a:cs typeface="Arial" panose="020B0604020202020204" pitchFamily="34" charset="0"/>
              </a:rPr>
              <a:t>	</a:t>
            </a:r>
            <a:r>
              <a:rPr lang="en-US" altLang="x-none" sz="2000" dirty="0">
                <a:latin typeface="Arial" panose="020B0604020202020204" pitchFamily="34" charset="0"/>
                <a:cs typeface="Arial" panose="020B0604020202020204" pitchFamily="34" charset="0"/>
                <a:sym typeface="Symbol" panose="05050102010706020507" pitchFamily="18" charset="2"/>
              </a:rPr>
              <a:t> </a:t>
            </a:r>
            <a:r>
              <a:rPr lang="en-US" altLang="x-none" sz="2000" dirty="0">
                <a:latin typeface="Arial" panose="020B0604020202020204" pitchFamily="34" charset="0"/>
                <a:cs typeface="Arial" panose="020B0604020202020204" pitchFamily="34" charset="0"/>
              </a:rPr>
              <a:t>alkylbenzene sulfonates – 1950’s &amp; 60’s	</a:t>
            </a:r>
          </a:p>
          <a:p>
            <a:pPr marL="914400" lvl="2" indent="0">
              <a:buNone/>
            </a:pPr>
            <a:r>
              <a:rPr lang="en-US" altLang="x-none" dirty="0">
                <a:latin typeface="Arial" panose="020B0604020202020204" pitchFamily="34" charset="0"/>
                <a:cs typeface="Arial" panose="020B0604020202020204" pitchFamily="34" charset="0"/>
                <a:sym typeface="Symbol" panose="05050102010706020507" pitchFamily="18" charset="2"/>
              </a:rPr>
              <a:t> </a:t>
            </a:r>
            <a:r>
              <a:rPr lang="en-US" altLang="x-none" dirty="0">
                <a:latin typeface="Arial" panose="020B0604020202020204" pitchFamily="34" charset="0"/>
                <a:cs typeface="Arial" panose="020B0604020202020204" pitchFamily="34" charset="0"/>
              </a:rPr>
              <a:t>foam in sewage plants, rivers, and streams</a:t>
            </a:r>
          </a:p>
          <a:p>
            <a:pPr marL="914400" lvl="2" indent="0">
              <a:buNone/>
            </a:pPr>
            <a:r>
              <a:rPr lang="en-US" altLang="x-none" dirty="0">
                <a:latin typeface="Arial" panose="020B0604020202020204" pitchFamily="34" charset="0"/>
                <a:cs typeface="Arial" panose="020B0604020202020204" pitchFamily="34" charset="0"/>
                <a:sym typeface="Symbol" panose="05050102010706020507" pitchFamily="18" charset="2"/>
              </a:rPr>
              <a:t> </a:t>
            </a:r>
            <a:r>
              <a:rPr lang="en-US" altLang="x-none" dirty="0">
                <a:latin typeface="Arial" panose="020B0604020202020204" pitchFamily="34" charset="0"/>
                <a:cs typeface="Arial" panose="020B0604020202020204" pitchFamily="34" charset="0"/>
              </a:rPr>
              <a:t>persistence was due to long alkyl chain</a:t>
            </a:r>
          </a:p>
          <a:p>
            <a:pPr marL="914400" lvl="2" indent="0">
              <a:buNone/>
            </a:pPr>
            <a:r>
              <a:rPr lang="en-US" altLang="x-none" dirty="0">
                <a:latin typeface="Arial" panose="020B0604020202020204" pitchFamily="34" charset="0"/>
                <a:cs typeface="Arial" panose="020B0604020202020204" pitchFamily="34" charset="0"/>
                <a:sym typeface="Symbol" panose="05050102010706020507" pitchFamily="18" charset="2"/>
              </a:rPr>
              <a:t> </a:t>
            </a:r>
            <a:r>
              <a:rPr lang="en-US" altLang="x-none" dirty="0">
                <a:latin typeface="Arial" panose="020B0604020202020204" pitchFamily="34" charset="0"/>
                <a:cs typeface="Arial" panose="020B0604020202020204" pitchFamily="34" charset="0"/>
              </a:rPr>
              <a:t>introduction of an alkene group into the chain increased degradation</a:t>
            </a:r>
          </a:p>
          <a:p>
            <a:pPr marL="457200" lvl="1" indent="0">
              <a:buNone/>
            </a:pPr>
            <a:r>
              <a:rPr lang="en-US" altLang="x-none" b="1" dirty="0">
                <a:latin typeface="Arial" panose="020B0604020202020204" pitchFamily="34" charset="0"/>
                <a:cs typeface="Arial" panose="020B0604020202020204" pitchFamily="34" charset="0"/>
              </a:rPr>
              <a:t>chlorofluorocarbons (CFCs)</a:t>
            </a:r>
          </a:p>
          <a:p>
            <a:pPr marL="914400" lvl="2" indent="0">
              <a:buNone/>
            </a:pPr>
            <a:r>
              <a:rPr lang="en-US" altLang="x-none" dirty="0">
                <a:latin typeface="Arial" panose="020B0604020202020204" pitchFamily="34" charset="0"/>
                <a:cs typeface="Arial" panose="020B0604020202020204" pitchFamily="34" charset="0"/>
                <a:sym typeface="Symbol" panose="05050102010706020507" pitchFamily="18" charset="2"/>
              </a:rPr>
              <a:t> </a:t>
            </a:r>
            <a:r>
              <a:rPr lang="en-US" altLang="x-none" dirty="0">
                <a:latin typeface="Arial" panose="020B0604020202020204" pitchFamily="34" charset="0"/>
                <a:cs typeface="Arial" panose="020B0604020202020204" pitchFamily="34" charset="0"/>
              </a:rPr>
              <a:t>do not break down, persist in atmosphere and contribute to destruction of the ozone layer.</a:t>
            </a:r>
          </a:p>
          <a:p>
            <a:pPr marL="457200" lvl="1" indent="0">
              <a:buNone/>
            </a:pPr>
            <a:r>
              <a:rPr lang="en-US" altLang="x-none" b="1" dirty="0">
                <a:latin typeface="Arial" panose="020B0604020202020204" pitchFamily="34" charset="0"/>
                <a:cs typeface="Arial" panose="020B0604020202020204" pitchFamily="34" charset="0"/>
              </a:rPr>
              <a:t>DDT</a:t>
            </a:r>
          </a:p>
          <a:p>
            <a:pPr marL="914400" lvl="2" indent="0">
              <a:buNone/>
            </a:pPr>
            <a:r>
              <a:rPr lang="en-US" altLang="x-none" dirty="0">
                <a:latin typeface="Arial" panose="020B0604020202020204" pitchFamily="34" charset="0"/>
                <a:cs typeface="Arial" panose="020B0604020202020204" pitchFamily="34" charset="0"/>
                <a:sym typeface="Symbol" panose="05050102010706020507" pitchFamily="18" charset="2"/>
              </a:rPr>
              <a:t> b</a:t>
            </a:r>
            <a:r>
              <a:rPr lang="en-US" altLang="x-none" dirty="0">
                <a:latin typeface="Arial" panose="020B0604020202020204" pitchFamily="34" charset="0"/>
                <a:cs typeface="Arial" panose="020B0604020202020204" pitchFamily="34" charset="0"/>
              </a:rPr>
              <a:t>ioaccumulate and cause thinning of egg shells</a:t>
            </a:r>
          </a:p>
        </p:txBody>
      </p:sp>
      <p:cxnSp>
        <p:nvCxnSpPr>
          <p:cNvPr id="4" name="Straight Connector 3">
            <a:extLst>
              <a:ext uri="{FF2B5EF4-FFF2-40B4-BE49-F238E27FC236}">
                <a16:creationId xmlns:a16="http://schemas.microsoft.com/office/drawing/2014/main" id="{68FC1AA7-9FD0-4C43-B813-F06C89E2C2F5}"/>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E5DA8CC-C2F4-45F4-A069-BCCF065C187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248" y="92351"/>
            <a:ext cx="2120900" cy="1371600"/>
          </a:xfrm>
          <a:prstGeom prst="rect">
            <a:avLst/>
          </a:prstGeom>
        </p:spPr>
      </p:pic>
      <p:sp>
        <p:nvSpPr>
          <p:cNvPr id="11" name="TextBox 10">
            <a:extLst>
              <a:ext uri="{FF2B5EF4-FFF2-40B4-BE49-F238E27FC236}">
                <a16:creationId xmlns:a16="http://schemas.microsoft.com/office/drawing/2014/main" id="{8A1A757E-308D-447E-9D7D-1E689EFC1111}"/>
              </a:ext>
            </a:extLst>
          </p:cNvPr>
          <p:cNvSpPr txBox="1"/>
          <p:nvPr/>
        </p:nvSpPr>
        <p:spPr>
          <a:xfrm>
            <a:off x="2425148" y="368494"/>
            <a:ext cx="5854488" cy="707886"/>
          </a:xfrm>
          <a:prstGeom prst="rect">
            <a:avLst/>
          </a:prstGeom>
          <a:noFill/>
        </p:spPr>
        <p:txBody>
          <a:bodyPr wrap="none" rtlCol="0">
            <a:spAutoFit/>
          </a:bodyPr>
          <a:lstStyle/>
          <a:p>
            <a:r>
              <a:rPr lang="en-US" altLang="en-US" sz="4000" b="1" dirty="0">
                <a:solidFill>
                  <a:srgbClr val="00728A"/>
                </a:solidFill>
                <a:latin typeface="Arial" panose="020B0604020202020204" pitchFamily="34" charset="0"/>
                <a:ea typeface="ＭＳ Ｐゴシック" charset="-128"/>
                <a:cs typeface="Arial" panose="020B0604020202020204" pitchFamily="34" charset="0"/>
              </a:rPr>
              <a:t>Design for Degradation</a:t>
            </a:r>
          </a:p>
        </p:txBody>
      </p:sp>
    </p:spTree>
    <p:extLst>
      <p:ext uri="{BB962C8B-B14F-4D97-AF65-F5344CB8AC3E}">
        <p14:creationId xmlns:p14="http://schemas.microsoft.com/office/powerpoint/2010/main" val="16723542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54B196A-0556-499E-B4EA-114C196EEACD}"/>
              </a:ext>
            </a:extLst>
          </p:cNvPr>
          <p:cNvSpPr/>
          <p:nvPr/>
        </p:nvSpPr>
        <p:spPr>
          <a:xfrm>
            <a:off x="924180" y="1750564"/>
            <a:ext cx="5516738" cy="1717554"/>
          </a:xfrm>
          <a:prstGeom prst="roundRect">
            <a:avLst/>
          </a:prstGeom>
          <a:solidFill>
            <a:schemeClr val="bg1"/>
          </a:solid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Content Placeholder 2"/>
          <p:cNvSpPr>
            <a:spLocks noGrp="1"/>
          </p:cNvSpPr>
          <p:nvPr>
            <p:ph idx="1"/>
          </p:nvPr>
        </p:nvSpPr>
        <p:spPr>
          <a:xfrm>
            <a:off x="1102821" y="1864789"/>
            <a:ext cx="5338097" cy="646331"/>
          </a:xfrm>
        </p:spPr>
        <p:txBody>
          <a:bodyPr wrap="square">
            <a:spAutoFit/>
          </a:bodyPr>
          <a:lstStyle/>
          <a:p>
            <a:pPr marL="0" indent="0">
              <a:buNone/>
            </a:pPr>
            <a:r>
              <a:rPr lang="en-US" sz="2000" b="1" dirty="0">
                <a:latin typeface="Arial" panose="020B0604020202020204" pitchFamily="34" charset="0"/>
                <a:cs typeface="Arial" panose="020B0604020202020204" pitchFamily="34" charset="0"/>
              </a:rPr>
              <a:t>Conventional plastics (</a:t>
            </a:r>
            <a:r>
              <a:rPr lang="en-US" sz="2000" b="1" i="1" dirty="0">
                <a:latin typeface="Arial" panose="020B0604020202020204" pitchFamily="34" charset="0"/>
                <a:cs typeface="Arial" panose="020B0604020202020204" pitchFamily="34" charset="0"/>
              </a:rPr>
              <a:t>e.g.</a:t>
            </a:r>
            <a:r>
              <a:rPr lang="en-US" sz="2000" b="1" dirty="0">
                <a:latin typeface="Arial" panose="020B0604020202020204" pitchFamily="34" charset="0"/>
                <a:cs typeface="Arial" panose="020B0604020202020204" pitchFamily="34" charset="0"/>
              </a:rPr>
              <a:t> PET) are made from petroleum:</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a:ext>
            </a:extLst>
          </a:blip>
          <a:srcRect t="6717" b="39211"/>
          <a:stretch/>
        </p:blipFill>
        <p:spPr>
          <a:xfrm>
            <a:off x="2174024" y="3489799"/>
            <a:ext cx="5822958" cy="3230505"/>
          </a:xfrm>
          <a:prstGeom prst="rect">
            <a:avLst/>
          </a:prstGeom>
        </p:spPr>
      </p:pic>
      <p:sp>
        <p:nvSpPr>
          <p:cNvPr id="9" name="TextBox 8"/>
          <p:cNvSpPr txBox="1"/>
          <p:nvPr/>
        </p:nvSpPr>
        <p:spPr>
          <a:xfrm>
            <a:off x="1102821" y="2632094"/>
            <a:ext cx="5858680" cy="723275"/>
          </a:xfrm>
          <a:prstGeom prst="rect">
            <a:avLst/>
          </a:prstGeom>
          <a:noFill/>
        </p:spPr>
        <p:txBody>
          <a:bodyPr wrap="square" rtlCol="0">
            <a:spAutoFit/>
          </a:bodyPr>
          <a:lstStyle/>
          <a:p>
            <a:pPr>
              <a:spcBef>
                <a:spcPts val="600"/>
              </a:spcBef>
            </a:pPr>
            <a:r>
              <a:rPr lang="en-US" dirty="0">
                <a:latin typeface="Arial" panose="020B0604020202020204" pitchFamily="34" charset="0"/>
                <a:cs typeface="Arial" panose="020B0604020202020204" pitchFamily="34" charset="0"/>
                <a:sym typeface="Symbol" panose="05050102010706020507" pitchFamily="18" charset="2"/>
              </a:rPr>
              <a:t> </a:t>
            </a:r>
            <a:r>
              <a:rPr lang="en-US" dirty="0">
                <a:latin typeface="Arial" panose="020B0604020202020204" pitchFamily="34" charset="0"/>
                <a:cs typeface="Arial" panose="020B0604020202020204" pitchFamily="34" charset="0"/>
              </a:rPr>
              <a:t>PET Plastic persists in the environment</a:t>
            </a:r>
          </a:p>
          <a:p>
            <a:pPr>
              <a:spcBef>
                <a:spcPts val="600"/>
              </a:spcBef>
            </a:pPr>
            <a:r>
              <a:rPr lang="en-US" dirty="0">
                <a:latin typeface="Arial" panose="020B0604020202020204" pitchFamily="34" charset="0"/>
                <a:cs typeface="Arial" panose="020B0604020202020204" pitchFamily="34" charset="0"/>
                <a:sym typeface="Symbol" panose="05050102010706020507" pitchFamily="18" charset="2"/>
              </a:rPr>
              <a:t> </a:t>
            </a:r>
            <a:r>
              <a:rPr lang="en-US" dirty="0">
                <a:latin typeface="Arial" panose="020B0604020202020204" pitchFamily="34" charset="0"/>
                <a:cs typeface="Arial" panose="020B0604020202020204" pitchFamily="34" charset="0"/>
              </a:rPr>
              <a:t>made from depleting resources</a:t>
            </a:r>
          </a:p>
        </p:txBody>
      </p:sp>
      <p:pic>
        <p:nvPicPr>
          <p:cNvPr id="11" name="Picture 7">
            <a:extLst>
              <a:ext uri="{FF2B5EF4-FFF2-40B4-BE49-F238E27FC236}">
                <a16:creationId xmlns:a16="http://schemas.microsoft.com/office/drawing/2014/main" id="{52860282-2AB8-4CC8-B4F5-9C22B3D7617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56011" t="78125"/>
          <a:stretch/>
        </p:blipFill>
        <p:spPr>
          <a:xfrm>
            <a:off x="6836287" y="2753075"/>
            <a:ext cx="3618956" cy="1975041"/>
          </a:xfrm>
          <a:prstGeom prst="rect">
            <a:avLst/>
          </a:prstGeom>
        </p:spPr>
      </p:pic>
      <p:cxnSp>
        <p:nvCxnSpPr>
          <p:cNvPr id="6" name="Conector: Angulado 5">
            <a:extLst>
              <a:ext uri="{FF2B5EF4-FFF2-40B4-BE49-F238E27FC236}">
                <a16:creationId xmlns:a16="http://schemas.microsoft.com/office/drawing/2014/main" id="{A23E08EF-347F-4792-AE34-B5F9A6C51752}"/>
              </a:ext>
            </a:extLst>
          </p:cNvPr>
          <p:cNvCxnSpPr>
            <a:cxnSpLocks/>
          </p:cNvCxnSpPr>
          <p:nvPr/>
        </p:nvCxnSpPr>
        <p:spPr>
          <a:xfrm flipV="1">
            <a:off x="8073511" y="4728118"/>
            <a:ext cx="1499156" cy="1304845"/>
          </a:xfrm>
          <a:prstGeom prst="bentConnector3">
            <a:avLst>
              <a:gd name="adj1" fmla="val 10013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CaixaDeTexto 12">
            <a:extLst>
              <a:ext uri="{FF2B5EF4-FFF2-40B4-BE49-F238E27FC236}">
                <a16:creationId xmlns:a16="http://schemas.microsoft.com/office/drawing/2014/main" id="{A95A09C5-46CD-4145-B263-8D9995CA3B79}"/>
              </a:ext>
            </a:extLst>
          </p:cNvPr>
          <p:cNvSpPr txBox="1"/>
          <p:nvPr/>
        </p:nvSpPr>
        <p:spPr>
          <a:xfrm>
            <a:off x="7997041" y="5315199"/>
            <a:ext cx="1499157" cy="892552"/>
          </a:xfrm>
          <a:prstGeom prst="rect">
            <a:avLst/>
          </a:prstGeom>
          <a:noFill/>
        </p:spPr>
        <p:txBody>
          <a:bodyPr wrap="square" rtlCol="0">
            <a:spAutoFit/>
          </a:bodyPr>
          <a:lstStyle/>
          <a:p>
            <a:pPr algn="ctr"/>
            <a:r>
              <a:rPr lang="en-US" sz="1300" dirty="0">
                <a:latin typeface="Arial" panose="020B0604020202020204" pitchFamily="34" charset="0"/>
                <a:cs typeface="Arial" panose="020B0604020202020204" pitchFamily="34" charset="0"/>
              </a:rPr>
              <a:t>high temperature</a:t>
            </a:r>
          </a:p>
          <a:p>
            <a:pPr algn="ctr"/>
            <a:r>
              <a:rPr lang="en-US" sz="1300" dirty="0">
                <a:latin typeface="Arial" panose="020B0604020202020204" pitchFamily="34" charset="0"/>
                <a:cs typeface="Arial" panose="020B0604020202020204" pitchFamily="34" charset="0"/>
              </a:rPr>
              <a:t>vacuum</a:t>
            </a:r>
          </a:p>
          <a:p>
            <a:pPr algn="ctr"/>
            <a:r>
              <a:rPr lang="en-US" sz="1300" dirty="0">
                <a:latin typeface="Arial" panose="020B0604020202020204" pitchFamily="34" charset="0"/>
                <a:cs typeface="Arial" panose="020B0604020202020204" pitchFamily="34" charset="0"/>
              </a:rPr>
              <a:t>catalyst</a:t>
            </a:r>
          </a:p>
          <a:p>
            <a:pPr algn="ctr"/>
            <a:endParaRPr lang="en-US" sz="1300" dirty="0">
              <a:latin typeface="Arial" panose="020B0604020202020204" pitchFamily="34" charset="0"/>
              <a:cs typeface="Arial" panose="020B0604020202020204" pitchFamily="34" charset="0"/>
            </a:endParaRPr>
          </a:p>
        </p:txBody>
      </p:sp>
      <p:sp>
        <p:nvSpPr>
          <p:cNvPr id="14" name="CaixaDeTexto 13">
            <a:extLst>
              <a:ext uri="{FF2B5EF4-FFF2-40B4-BE49-F238E27FC236}">
                <a16:creationId xmlns:a16="http://schemas.microsoft.com/office/drawing/2014/main" id="{9B6B2BA6-C714-469B-9F74-051A417E9E21}"/>
              </a:ext>
            </a:extLst>
          </p:cNvPr>
          <p:cNvSpPr txBox="1"/>
          <p:nvPr/>
        </p:nvSpPr>
        <p:spPr>
          <a:xfrm>
            <a:off x="3169526" y="3672792"/>
            <a:ext cx="2253305"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petroleum product</a:t>
            </a:r>
          </a:p>
        </p:txBody>
      </p:sp>
      <p:cxnSp>
        <p:nvCxnSpPr>
          <p:cNvPr id="16" name="Straight Connector 15">
            <a:extLst>
              <a:ext uri="{FF2B5EF4-FFF2-40B4-BE49-F238E27FC236}">
                <a16:creationId xmlns:a16="http://schemas.microsoft.com/office/drawing/2014/main" id="{2372BA97-0BDD-4DBE-9B9F-F363E524E464}"/>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A0B6B377-1EC6-45E5-AA9E-EE742F4A4AE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248" y="92351"/>
            <a:ext cx="2120900" cy="1371600"/>
          </a:xfrm>
          <a:prstGeom prst="rect">
            <a:avLst/>
          </a:prstGeom>
        </p:spPr>
      </p:pic>
      <p:sp>
        <p:nvSpPr>
          <p:cNvPr id="19" name="TextBox 18">
            <a:extLst>
              <a:ext uri="{FF2B5EF4-FFF2-40B4-BE49-F238E27FC236}">
                <a16:creationId xmlns:a16="http://schemas.microsoft.com/office/drawing/2014/main" id="{3621299B-9E09-4924-9AFB-E5452504CD6E}"/>
              </a:ext>
            </a:extLst>
          </p:cNvPr>
          <p:cNvSpPr txBox="1"/>
          <p:nvPr/>
        </p:nvSpPr>
        <p:spPr>
          <a:xfrm>
            <a:off x="2425148" y="368494"/>
            <a:ext cx="8701421" cy="707886"/>
          </a:xfrm>
          <a:prstGeom prst="rect">
            <a:avLst/>
          </a:prstGeom>
          <a:noFill/>
        </p:spPr>
        <p:txBody>
          <a:bodyPr wrap="none" rtlCol="0">
            <a:spAutoFit/>
          </a:bodyPr>
          <a:lstStyle/>
          <a:p>
            <a:r>
              <a:rPr lang="en-US" altLang="en-US" sz="4000" b="1" dirty="0">
                <a:solidFill>
                  <a:srgbClr val="00728A"/>
                </a:solidFill>
                <a:latin typeface="Arial" panose="020B0604020202020204" pitchFamily="34" charset="0"/>
                <a:ea typeface="ＭＳ Ｐゴシック" charset="-128"/>
                <a:cs typeface="Arial" panose="020B0604020202020204" pitchFamily="34" charset="0"/>
              </a:rPr>
              <a:t>Design for Degradation: PLASTICS</a:t>
            </a:r>
          </a:p>
        </p:txBody>
      </p:sp>
    </p:spTree>
    <p:extLst>
      <p:ext uri="{BB962C8B-B14F-4D97-AF65-F5344CB8AC3E}">
        <p14:creationId xmlns:p14="http://schemas.microsoft.com/office/powerpoint/2010/main" val="34685097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C8411610-9518-43CD-9590-EE8B48EE28D8}"/>
              </a:ext>
            </a:extLst>
          </p:cNvPr>
          <p:cNvSpPr/>
          <p:nvPr/>
        </p:nvSpPr>
        <p:spPr>
          <a:xfrm>
            <a:off x="924179" y="1935106"/>
            <a:ext cx="10703859" cy="2423729"/>
          </a:xfrm>
          <a:prstGeom prst="roundRect">
            <a:avLst/>
          </a:prstGeom>
          <a:solidFill>
            <a:schemeClr val="bg1"/>
          </a:solidFill>
          <a:ln w="38100">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Content Placeholder 2"/>
          <p:cNvSpPr>
            <a:spLocks noGrp="1"/>
          </p:cNvSpPr>
          <p:nvPr>
            <p:ph idx="1"/>
          </p:nvPr>
        </p:nvSpPr>
        <p:spPr>
          <a:xfrm>
            <a:off x="1162778" y="2813931"/>
            <a:ext cx="2084075" cy="830997"/>
          </a:xfrm>
        </p:spPr>
        <p:txBody>
          <a:bodyPr wrap="square">
            <a:spAutoFit/>
          </a:bodyPr>
          <a:lstStyle/>
          <a:p>
            <a:pPr marL="0" indent="0">
              <a:lnSpc>
                <a:spcPct val="100000"/>
              </a:lnSpc>
              <a:spcBef>
                <a:spcPts val="0"/>
              </a:spcBef>
              <a:buNone/>
              <a:defRPr/>
            </a:pPr>
            <a:r>
              <a:rPr lang="en-US" sz="1600" dirty="0">
                <a:latin typeface="Arial" panose="020B0604020202020204" pitchFamily="34" charset="0"/>
                <a:cs typeface="Arial" panose="020B0604020202020204" pitchFamily="34" charset="0"/>
              </a:rPr>
              <a:t>Synthesis of </a:t>
            </a:r>
            <a:r>
              <a:rPr lang="en-US" sz="1600" dirty="0" err="1">
                <a:latin typeface="Arial" panose="020B0604020202020204" pitchFamily="34" charset="0"/>
                <a:cs typeface="Arial" panose="020B0604020202020204" pitchFamily="34" charset="0"/>
              </a:rPr>
              <a:t>PolyLactic</a:t>
            </a:r>
            <a:r>
              <a:rPr lang="en-US" sz="1600" dirty="0">
                <a:latin typeface="Arial" panose="020B0604020202020204" pitchFamily="34" charset="0"/>
                <a:cs typeface="Arial" panose="020B0604020202020204" pitchFamily="34" charset="0"/>
              </a:rPr>
              <a:t> Acid (</a:t>
            </a:r>
            <a:r>
              <a:rPr lang="en-US" sz="1600" b="1" dirty="0">
                <a:latin typeface="Arial" panose="020B0604020202020204" pitchFamily="34" charset="0"/>
                <a:cs typeface="Arial" panose="020B0604020202020204" pitchFamily="34" charset="0"/>
              </a:rPr>
              <a:t>PLA</a:t>
            </a:r>
            <a:r>
              <a:rPr lang="en-US" sz="1600" dirty="0">
                <a:latin typeface="Arial" panose="020B0604020202020204" pitchFamily="34" charset="0"/>
                <a:cs typeface="Arial" panose="020B0604020202020204" pitchFamily="34" charset="0"/>
              </a:rPr>
              <a:t>) from starch:</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r="75587"/>
          <a:stretch/>
        </p:blipFill>
        <p:spPr>
          <a:xfrm>
            <a:off x="5900240" y="2708982"/>
            <a:ext cx="1277510" cy="1472083"/>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r="47330"/>
          <a:stretch/>
        </p:blipFill>
        <p:spPr>
          <a:xfrm>
            <a:off x="2969843" y="2509237"/>
            <a:ext cx="1674177" cy="1738476"/>
          </a:xfrm>
          <a:prstGeom prst="rect">
            <a:avLst/>
          </a:prstGeom>
        </p:spPr>
      </p:pic>
      <p:pic>
        <p:nvPicPr>
          <p:cNvPr id="9" name="Picture 4">
            <a:extLst>
              <a:ext uri="{FF2B5EF4-FFF2-40B4-BE49-F238E27FC236}">
                <a16:creationId xmlns:a16="http://schemas.microsoft.com/office/drawing/2014/main" id="{68AD9469-1010-4A4D-9A02-4AA7D593042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55774"/>
          <a:stretch/>
        </p:blipFill>
        <p:spPr>
          <a:xfrm>
            <a:off x="8433970" y="2770410"/>
            <a:ext cx="2446177" cy="1483442"/>
          </a:xfrm>
          <a:prstGeom prst="rect">
            <a:avLst/>
          </a:prstGeom>
        </p:spPr>
      </p:pic>
      <p:cxnSp>
        <p:nvCxnSpPr>
          <p:cNvPr id="10" name="Conector de Seta Reta 9">
            <a:extLst>
              <a:ext uri="{FF2B5EF4-FFF2-40B4-BE49-F238E27FC236}">
                <a16:creationId xmlns:a16="http://schemas.microsoft.com/office/drawing/2014/main" id="{E530B6B2-2CFE-4F34-B80E-52B2E81E10FD}"/>
              </a:ext>
            </a:extLst>
          </p:cNvPr>
          <p:cNvCxnSpPr>
            <a:cxnSpLocks/>
          </p:cNvCxnSpPr>
          <p:nvPr/>
        </p:nvCxnSpPr>
        <p:spPr>
          <a:xfrm>
            <a:off x="4654198" y="3360522"/>
            <a:ext cx="846496" cy="1"/>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 name="Conector de Seta Reta 11">
            <a:extLst>
              <a:ext uri="{FF2B5EF4-FFF2-40B4-BE49-F238E27FC236}">
                <a16:creationId xmlns:a16="http://schemas.microsoft.com/office/drawing/2014/main" id="{2842E5C5-EFF2-4C9B-B119-24CA77831A72}"/>
              </a:ext>
            </a:extLst>
          </p:cNvPr>
          <p:cNvCxnSpPr>
            <a:cxnSpLocks/>
          </p:cNvCxnSpPr>
          <p:nvPr/>
        </p:nvCxnSpPr>
        <p:spPr>
          <a:xfrm>
            <a:off x="7371135" y="3317609"/>
            <a:ext cx="846496" cy="1"/>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55873" y="4425682"/>
            <a:ext cx="11175335" cy="2300630"/>
          </a:xfrm>
          <a:prstGeom prst="rect">
            <a:avLst/>
          </a:prstGeom>
          <a:noFill/>
        </p:spPr>
        <p:txBody>
          <a:bodyPr wrap="square" rtlCol="0">
            <a:spAutoFit/>
          </a:bodyPr>
          <a:lstStyle/>
          <a:p>
            <a:pPr marL="139700">
              <a:spcBef>
                <a:spcPts val="300"/>
              </a:spcBef>
            </a:pPr>
            <a:r>
              <a:rPr lang="en-US" sz="1700" dirty="0">
                <a:latin typeface="Arial" panose="020B0604020202020204" pitchFamily="34" charset="0"/>
                <a:cs typeface="Arial" panose="020B0604020202020204" pitchFamily="34" charset="0"/>
                <a:sym typeface="Symbol" panose="05050102010706020507" pitchFamily="18" charset="2"/>
              </a:rPr>
              <a:t> </a:t>
            </a:r>
            <a:r>
              <a:rPr lang="en-US" sz="1700" dirty="0">
                <a:latin typeface="Arial" panose="020B0604020202020204" pitchFamily="34" charset="0"/>
                <a:cs typeface="Arial" panose="020B0604020202020204" pitchFamily="34" charset="0"/>
              </a:rPr>
              <a:t>a </a:t>
            </a:r>
            <a:r>
              <a:rPr lang="en-US" sz="1700" dirty="0" err="1">
                <a:latin typeface="Arial" panose="020B0604020202020204" pitchFamily="34" charset="0"/>
                <a:cs typeface="Arial" panose="020B0604020202020204" pitchFamily="34" charset="0"/>
              </a:rPr>
              <a:t>biobased</a:t>
            </a:r>
            <a:r>
              <a:rPr lang="en-US" sz="1700" dirty="0">
                <a:latin typeface="Arial" panose="020B0604020202020204" pitchFamily="34" charset="0"/>
                <a:cs typeface="Arial" panose="020B0604020202020204" pitchFamily="34" charset="0"/>
              </a:rPr>
              <a:t>, compostable, and recyclable PLA polymer that uses 20–50 percent less fossil fuel resources than comparable petroleum-based polymers.</a:t>
            </a:r>
          </a:p>
          <a:p>
            <a:pPr marL="139700">
              <a:spcBef>
                <a:spcPts val="300"/>
              </a:spcBef>
            </a:pPr>
            <a:r>
              <a:rPr lang="en-US" sz="1700" dirty="0">
                <a:latin typeface="Arial" panose="020B0604020202020204" pitchFamily="34" charset="0"/>
                <a:cs typeface="Arial" panose="020B0604020202020204" pitchFamily="34" charset="0"/>
                <a:sym typeface="Symbol" panose="05050102010706020507" pitchFamily="18" charset="2"/>
              </a:rPr>
              <a:t> </a:t>
            </a:r>
            <a:r>
              <a:rPr lang="en-US" sz="1700" dirty="0">
                <a:latin typeface="Arial" panose="020B0604020202020204" pitchFamily="34" charset="0"/>
                <a:cs typeface="Arial" panose="020B0604020202020204" pitchFamily="34" charset="0"/>
              </a:rPr>
              <a:t>the first family of polymers derived entirely from renewable resources that can compete cost-effectively with traditional fibers and plastic packaging materials.</a:t>
            </a:r>
          </a:p>
          <a:p>
            <a:pPr marL="139700">
              <a:spcBef>
                <a:spcPts val="300"/>
              </a:spcBef>
            </a:pPr>
            <a:r>
              <a:rPr lang="en-US" sz="1700" dirty="0">
                <a:latin typeface="Arial" panose="020B0604020202020204" pitchFamily="34" charset="0"/>
                <a:cs typeface="Arial" panose="020B0604020202020204" pitchFamily="34" charset="0"/>
                <a:sym typeface="Symbol" panose="05050102010706020507" pitchFamily="18" charset="2"/>
              </a:rPr>
              <a:t> </a:t>
            </a:r>
            <a:r>
              <a:rPr lang="en-US" sz="1700" dirty="0">
                <a:latin typeface="Arial" panose="020B0604020202020204" pitchFamily="34" charset="0"/>
                <a:cs typeface="Arial" panose="020B0604020202020204" pitchFamily="34" charset="0"/>
              </a:rPr>
              <a:t>manufacturing process consists of three solvent-free steps that lead to the production of lactic acid, lactide, and PLA high polymer with very high yields and internal recycling schemes that reduce waste.</a:t>
            </a:r>
          </a:p>
          <a:p>
            <a:pPr marL="139700">
              <a:spcBef>
                <a:spcPts val="300"/>
              </a:spcBef>
            </a:pPr>
            <a:r>
              <a:rPr lang="en-US" sz="1700" dirty="0">
                <a:latin typeface="Arial" panose="020B0604020202020204" pitchFamily="34" charset="0"/>
                <a:cs typeface="Arial" panose="020B0604020202020204" pitchFamily="34" charset="0"/>
                <a:sym typeface="Symbol" panose="05050102010706020507" pitchFamily="18" charset="2"/>
              </a:rPr>
              <a:t> </a:t>
            </a:r>
            <a:r>
              <a:rPr lang="en-US" sz="1700" b="1" dirty="0">
                <a:latin typeface="Arial" panose="020B0604020202020204" pitchFamily="34" charset="0"/>
                <a:cs typeface="Arial" panose="020B0604020202020204" pitchFamily="34" charset="0"/>
              </a:rPr>
              <a:t>PLA</a:t>
            </a:r>
            <a:r>
              <a:rPr lang="en-US" sz="1700" dirty="0">
                <a:latin typeface="Arial" panose="020B0604020202020204" pitchFamily="34" charset="0"/>
                <a:cs typeface="Arial" panose="020B0604020202020204" pitchFamily="34" charset="0"/>
              </a:rPr>
              <a:t> can be biodegraded under industrial compositing conditions - </a:t>
            </a:r>
            <a:r>
              <a:rPr lang="en-US" sz="1700" b="1" i="1" dirty="0">
                <a:latin typeface="Arial" panose="020B0604020202020204" pitchFamily="34" charset="0"/>
                <a:cs typeface="Arial" panose="020B0604020202020204" pitchFamily="34" charset="0"/>
              </a:rPr>
              <a:t>does not degrade though in the environment</a:t>
            </a:r>
          </a:p>
        </p:txBody>
      </p:sp>
      <p:sp>
        <p:nvSpPr>
          <p:cNvPr id="15" name="TextBox 14"/>
          <p:cNvSpPr txBox="1"/>
          <p:nvPr/>
        </p:nvSpPr>
        <p:spPr>
          <a:xfrm>
            <a:off x="10083892" y="2023491"/>
            <a:ext cx="1295291" cy="307777"/>
          </a:xfrm>
          <a:prstGeom prst="rect">
            <a:avLst/>
          </a:prstGeom>
          <a:noFill/>
        </p:spPr>
        <p:txBody>
          <a:bodyPr wrap="none" rtlCol="0">
            <a:spAutoFit/>
          </a:bodyPr>
          <a:lstStyle/>
          <a:p>
            <a:r>
              <a:rPr lang="en-US" sz="1400" dirty="0">
                <a:solidFill>
                  <a:schemeClr val="bg1">
                    <a:lumMod val="50000"/>
                  </a:schemeClr>
                </a:solidFill>
              </a:rPr>
              <a:t>Cargill Dow LLC</a:t>
            </a:r>
          </a:p>
        </p:txBody>
      </p:sp>
      <p:cxnSp>
        <p:nvCxnSpPr>
          <p:cNvPr id="16" name="Straight Connector 15">
            <a:extLst>
              <a:ext uri="{FF2B5EF4-FFF2-40B4-BE49-F238E27FC236}">
                <a16:creationId xmlns:a16="http://schemas.microsoft.com/office/drawing/2014/main" id="{8C92ED9C-EEBA-4E03-885A-E06B6E58971F}"/>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70F9CD04-4BF0-4A39-A828-9E2715F5EFE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4248" y="92351"/>
            <a:ext cx="2120900" cy="1371600"/>
          </a:xfrm>
          <a:prstGeom prst="rect">
            <a:avLst/>
          </a:prstGeom>
        </p:spPr>
      </p:pic>
      <p:sp>
        <p:nvSpPr>
          <p:cNvPr id="18" name="TextBox 17">
            <a:extLst>
              <a:ext uri="{FF2B5EF4-FFF2-40B4-BE49-F238E27FC236}">
                <a16:creationId xmlns:a16="http://schemas.microsoft.com/office/drawing/2014/main" id="{33B5B50F-0A3C-407F-AD73-572E5A0901C3}"/>
              </a:ext>
            </a:extLst>
          </p:cNvPr>
          <p:cNvSpPr txBox="1"/>
          <p:nvPr/>
        </p:nvSpPr>
        <p:spPr>
          <a:xfrm>
            <a:off x="2425148" y="368494"/>
            <a:ext cx="8701421" cy="707886"/>
          </a:xfrm>
          <a:prstGeom prst="rect">
            <a:avLst/>
          </a:prstGeom>
          <a:noFill/>
        </p:spPr>
        <p:txBody>
          <a:bodyPr wrap="none" rtlCol="0">
            <a:spAutoFit/>
          </a:bodyPr>
          <a:lstStyle/>
          <a:p>
            <a:r>
              <a:rPr lang="en-US" altLang="en-US" sz="4000" b="1" dirty="0">
                <a:solidFill>
                  <a:srgbClr val="00728A"/>
                </a:solidFill>
                <a:latin typeface="Arial" panose="020B0604020202020204" pitchFamily="34" charset="0"/>
                <a:ea typeface="ＭＳ Ｐゴシック" charset="-128"/>
                <a:cs typeface="Arial" panose="020B0604020202020204" pitchFamily="34" charset="0"/>
              </a:rPr>
              <a:t>Design for Degradation: PLASTICS</a:t>
            </a:r>
          </a:p>
        </p:txBody>
      </p:sp>
      <p:sp>
        <p:nvSpPr>
          <p:cNvPr id="2" name="TextBox 1">
            <a:extLst>
              <a:ext uri="{FF2B5EF4-FFF2-40B4-BE49-F238E27FC236}">
                <a16:creationId xmlns:a16="http://schemas.microsoft.com/office/drawing/2014/main" id="{031C98FB-5D4C-4F0A-8646-A00768F4E1A7}"/>
              </a:ext>
            </a:extLst>
          </p:cNvPr>
          <p:cNvSpPr txBox="1"/>
          <p:nvPr/>
        </p:nvSpPr>
        <p:spPr>
          <a:xfrm>
            <a:off x="1073713" y="1931158"/>
            <a:ext cx="2648482"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Alternative process:</a:t>
            </a:r>
          </a:p>
        </p:txBody>
      </p:sp>
    </p:spTree>
    <p:extLst>
      <p:ext uri="{BB962C8B-B14F-4D97-AF65-F5344CB8AC3E}">
        <p14:creationId xmlns:p14="http://schemas.microsoft.com/office/powerpoint/2010/main" val="15187352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026"/>
          <p:cNvSpPr>
            <a:spLocks noGrp="1" noChangeArrowheads="1"/>
          </p:cNvSpPr>
          <p:nvPr>
            <p:ph type="title"/>
          </p:nvPr>
        </p:nvSpPr>
        <p:spPr>
          <a:xfrm>
            <a:off x="1976886" y="256073"/>
            <a:ext cx="8218185" cy="646331"/>
          </a:xfrm>
        </p:spPr>
        <p:txBody>
          <a:bodyPr wrap="square">
            <a:spAutoFit/>
          </a:bodyPr>
          <a:lstStyle/>
          <a:p>
            <a:pPr marL="363538" algn="ctr"/>
            <a:r>
              <a:rPr lang="en-US" altLang="x-none" sz="4000" b="1" dirty="0">
                <a:latin typeface="Arial" panose="020B0604020202020204" pitchFamily="34" charset="0"/>
                <a:ea typeface="ＭＳ Ｐゴシック" charset="-128"/>
                <a:cs typeface="Arial" panose="020B0604020202020204" pitchFamily="34" charset="0"/>
              </a:rPr>
              <a:t>The Chemical Design Process</a:t>
            </a:r>
          </a:p>
        </p:txBody>
      </p:sp>
      <p:sp>
        <p:nvSpPr>
          <p:cNvPr id="67586" name="Rectangle 1027"/>
          <p:cNvSpPr>
            <a:spLocks noGrp="1" noChangeArrowheads="1"/>
          </p:cNvSpPr>
          <p:nvPr>
            <p:ph idx="1"/>
          </p:nvPr>
        </p:nvSpPr>
        <p:spPr>
          <a:xfrm>
            <a:off x="2074183" y="5179146"/>
            <a:ext cx="8043634" cy="757130"/>
          </a:xfrm>
        </p:spPr>
        <p:txBody>
          <a:bodyPr>
            <a:spAutoFit/>
          </a:bodyPr>
          <a:lstStyle/>
          <a:p>
            <a:pPr marL="0" indent="0" algn="ctr">
              <a:buNone/>
            </a:pPr>
            <a:r>
              <a:rPr lang="en-US" altLang="x-none" sz="2400" dirty="0">
                <a:latin typeface="Arial" panose="020B0604020202020204" pitchFamily="34" charset="0"/>
                <a:ea typeface="ＭＳ Ｐゴシック" charset="-128"/>
                <a:cs typeface="Arial" panose="020B0604020202020204" pitchFamily="34" charset="0"/>
              </a:rPr>
              <a:t>Ultimately determines characteristics of the waste stream, energy requirements, and toxicity of the entire process.</a:t>
            </a:r>
          </a:p>
        </p:txBody>
      </p:sp>
      <p:grpSp>
        <p:nvGrpSpPr>
          <p:cNvPr id="5" name="Agrupar 4">
            <a:extLst>
              <a:ext uri="{FF2B5EF4-FFF2-40B4-BE49-F238E27FC236}">
                <a16:creationId xmlns:a16="http://schemas.microsoft.com/office/drawing/2014/main" id="{C2123F0F-AD3B-499E-B0F5-C503EF3681FB}"/>
              </a:ext>
            </a:extLst>
          </p:cNvPr>
          <p:cNvGrpSpPr/>
          <p:nvPr/>
        </p:nvGrpSpPr>
        <p:grpSpPr>
          <a:xfrm>
            <a:off x="2152650" y="1251791"/>
            <a:ext cx="7886700" cy="2905775"/>
            <a:chOff x="650423" y="1317882"/>
            <a:chExt cx="7886700" cy="2905775"/>
          </a:xfrm>
        </p:grpSpPr>
        <p:sp>
          <p:nvSpPr>
            <p:cNvPr id="3" name="Retângulo 2">
              <a:extLst>
                <a:ext uri="{FF2B5EF4-FFF2-40B4-BE49-F238E27FC236}">
                  <a16:creationId xmlns:a16="http://schemas.microsoft.com/office/drawing/2014/main" id="{08568CC3-A275-4DF0-AB0B-C621790671BC}"/>
                </a:ext>
              </a:extLst>
            </p:cNvPr>
            <p:cNvSpPr/>
            <p:nvPr/>
          </p:nvSpPr>
          <p:spPr>
            <a:xfrm>
              <a:off x="650423" y="1317882"/>
              <a:ext cx="7886700" cy="2905775"/>
            </a:xfrm>
            <a:prstGeom prst="rect">
              <a:avLst/>
            </a:prstGeom>
            <a:solidFill>
              <a:schemeClr val="bg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200" b="1" dirty="0">
                  <a:solidFill>
                    <a:schemeClr val="tx1"/>
                  </a:solidFill>
                  <a:latin typeface="Arial" panose="020B0604020202020204" pitchFamily="34" charset="0"/>
                  <a:cs typeface="Arial" panose="020B0604020202020204" pitchFamily="34" charset="0"/>
                </a:rPr>
                <a:t>DECISION MAKING</a:t>
              </a:r>
            </a:p>
          </p:txBody>
        </p:sp>
        <p:sp>
          <p:nvSpPr>
            <p:cNvPr id="4" name="Retângulo 3">
              <a:extLst>
                <a:ext uri="{FF2B5EF4-FFF2-40B4-BE49-F238E27FC236}">
                  <a16:creationId xmlns:a16="http://schemas.microsoft.com/office/drawing/2014/main" id="{65C82995-C132-4782-AE04-8A84F519821D}"/>
                </a:ext>
              </a:extLst>
            </p:cNvPr>
            <p:cNvSpPr/>
            <p:nvPr/>
          </p:nvSpPr>
          <p:spPr>
            <a:xfrm>
              <a:off x="792000" y="1744945"/>
              <a:ext cx="3664857" cy="226422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pPr>
              <a:r>
                <a:rPr lang="en-US" b="1" u="sng" dirty="0">
                  <a:solidFill>
                    <a:schemeClr val="tx1"/>
                  </a:solidFill>
                  <a:latin typeface="Arial" panose="020B0604020202020204" pitchFamily="34" charset="0"/>
                  <a:cs typeface="Arial" panose="020B0604020202020204" pitchFamily="34" charset="0"/>
                </a:rPr>
                <a:t>Type of resources</a:t>
              </a:r>
              <a:endParaRPr lang="en-US" u="sng" dirty="0">
                <a:solidFill>
                  <a:schemeClr val="tx1"/>
                </a:solidFill>
                <a:latin typeface="Arial" panose="020B0604020202020204" pitchFamily="34" charset="0"/>
                <a:cs typeface="Arial" panose="020B0604020202020204" pitchFamily="34" charset="0"/>
              </a:endParaRPr>
            </a:p>
            <a:p>
              <a:pPr marL="273050" indent="-217488">
                <a:spcBef>
                  <a:spcPts val="600"/>
                </a:spcBef>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What materials (feedstocks, additives) are needed?</a:t>
              </a:r>
            </a:p>
            <a:p>
              <a:pPr marL="273050" indent="-217488">
                <a:spcBef>
                  <a:spcPts val="600"/>
                </a:spcBef>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Are the materials readily available?</a:t>
              </a:r>
            </a:p>
            <a:p>
              <a:pPr marL="273050" indent="-217488">
                <a:spcBef>
                  <a:spcPts val="600"/>
                </a:spcBef>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How much material is needed?</a:t>
              </a:r>
            </a:p>
          </p:txBody>
        </p:sp>
        <p:sp>
          <p:nvSpPr>
            <p:cNvPr id="7" name="Retângulo 6">
              <a:extLst>
                <a:ext uri="{FF2B5EF4-FFF2-40B4-BE49-F238E27FC236}">
                  <a16:creationId xmlns:a16="http://schemas.microsoft.com/office/drawing/2014/main" id="{FF81F885-A56C-46FF-AF42-6AD1139AFB2A}"/>
                </a:ext>
              </a:extLst>
            </p:cNvPr>
            <p:cNvSpPr/>
            <p:nvPr/>
          </p:nvSpPr>
          <p:spPr>
            <a:xfrm>
              <a:off x="4845567" y="1725368"/>
              <a:ext cx="3549979" cy="226422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pPr>
              <a:r>
                <a:rPr lang="en-US" b="1" u="sng" dirty="0">
                  <a:solidFill>
                    <a:schemeClr val="tx1"/>
                  </a:solidFill>
                  <a:latin typeface="Arial" panose="020B0604020202020204" pitchFamily="34" charset="0"/>
                  <a:cs typeface="Arial" panose="020B0604020202020204" pitchFamily="34" charset="0"/>
                </a:rPr>
                <a:t>Manufacturing process</a:t>
              </a:r>
              <a:endParaRPr lang="en-US" u="sng" dirty="0">
                <a:solidFill>
                  <a:schemeClr val="tx1"/>
                </a:solidFill>
                <a:latin typeface="Arial" panose="020B0604020202020204" pitchFamily="34" charset="0"/>
                <a:cs typeface="Arial" panose="020B0604020202020204" pitchFamily="34" charset="0"/>
              </a:endParaRPr>
            </a:p>
            <a:p>
              <a:pPr marL="273050" indent="-217488">
                <a:spcBef>
                  <a:spcPts val="600"/>
                </a:spcBef>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What technology is needed?</a:t>
              </a:r>
            </a:p>
            <a:p>
              <a:pPr marL="273050" indent="-217488">
                <a:spcBef>
                  <a:spcPts val="600"/>
                </a:spcBef>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What is the scale of the experiment? (big companies operate </a:t>
              </a:r>
              <a:r>
                <a:rPr lang="en-US" dirty="0" err="1">
                  <a:solidFill>
                    <a:schemeClr val="tx1"/>
                  </a:solidFill>
                  <a:latin typeface="Arial" panose="020B0604020202020204" pitchFamily="34" charset="0"/>
                  <a:cs typeface="Arial" panose="020B0604020202020204" pitchFamily="34" charset="0"/>
                </a:rPr>
                <a:t>ata</a:t>
              </a:r>
              <a:r>
                <a:rPr lang="en-US" dirty="0">
                  <a:solidFill>
                    <a:schemeClr val="tx1"/>
                  </a:solidFill>
                  <a:latin typeface="Arial" panose="020B0604020202020204" pitchFamily="34" charset="0"/>
                  <a:cs typeface="Arial" panose="020B0604020202020204" pitchFamily="34" charset="0"/>
                </a:rPr>
                <a:t> different scale than a startup)</a:t>
              </a:r>
            </a:p>
          </p:txBody>
        </p:sp>
      </p:grpSp>
      <p:sp>
        <p:nvSpPr>
          <p:cNvPr id="6" name="Seta: para Baixo 5">
            <a:extLst>
              <a:ext uri="{FF2B5EF4-FFF2-40B4-BE49-F238E27FC236}">
                <a16:creationId xmlns:a16="http://schemas.microsoft.com/office/drawing/2014/main" id="{C4019002-CE6C-4AB5-A3AD-DE87461885BE}"/>
              </a:ext>
            </a:extLst>
          </p:cNvPr>
          <p:cNvSpPr/>
          <p:nvPr/>
        </p:nvSpPr>
        <p:spPr>
          <a:xfrm>
            <a:off x="5507211" y="4224577"/>
            <a:ext cx="1183613" cy="888765"/>
          </a:xfrm>
          <a:prstGeom prst="downArrow">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F382DD9-A2AC-4E30-B3E5-657BE841C29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27">
            <a:extLst>
              <a:ext uri="{FF2B5EF4-FFF2-40B4-BE49-F238E27FC236}">
                <a16:creationId xmlns:a16="http://schemas.microsoft.com/office/drawing/2014/main" id="{24A537A3-AEC2-44B7-9DE3-CDAB2DA6968D}"/>
              </a:ext>
            </a:extLst>
          </p:cNvPr>
          <p:cNvSpPr txBox="1">
            <a:spLocks noChangeArrowheads="1"/>
          </p:cNvSpPr>
          <p:nvPr/>
        </p:nvSpPr>
        <p:spPr>
          <a:xfrm>
            <a:off x="167960" y="6010257"/>
            <a:ext cx="8043634" cy="590931"/>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altLang="x-none" sz="1800" dirty="0">
                <a:latin typeface="Arial" panose="020B0604020202020204" pitchFamily="34" charset="0"/>
                <a:ea typeface="ＭＳ Ｐゴシック" charset="-128"/>
                <a:cs typeface="Arial" panose="020B0604020202020204" pitchFamily="34" charset="0"/>
              </a:rPr>
              <a:t>Feedstocks are important, but at the design phase decisions must be made on solvents, additional reactants, auxiliaries, catalysts</a:t>
            </a:r>
          </a:p>
        </p:txBody>
      </p:sp>
    </p:spTree>
    <p:extLst>
      <p:ext uri="{BB962C8B-B14F-4D97-AF65-F5344CB8AC3E}">
        <p14:creationId xmlns:p14="http://schemas.microsoft.com/office/powerpoint/2010/main" val="2099952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91673" y="452286"/>
            <a:ext cx="10682924" cy="707886"/>
          </a:xfrm>
          <a:prstGeom prst="rect">
            <a:avLst/>
          </a:prstGeom>
          <a:noFill/>
        </p:spPr>
        <p:txBody>
          <a:bodyPr wrap="none" rtlCol="0">
            <a:spAutoFit/>
          </a:bodyPr>
          <a:lstStyle/>
          <a:p>
            <a:r>
              <a:rPr lang="en-US" altLang="en-US" sz="4000" b="1" dirty="0">
                <a:solidFill>
                  <a:srgbClr val="00728A"/>
                </a:solidFill>
                <a:latin typeface="Arial" panose="020B0604020202020204" pitchFamily="34" charset="0"/>
                <a:ea typeface="ＭＳ Ｐゴシック" charset="-128"/>
                <a:cs typeface="Arial" panose="020B0604020202020204" pitchFamily="34" charset="0"/>
              </a:rPr>
              <a:t>Real-time Analysis for Pollution Prevention</a:t>
            </a:r>
          </a:p>
        </p:txBody>
      </p:sp>
      <p:sp>
        <p:nvSpPr>
          <p:cNvPr id="2" name="Rectangle 1"/>
          <p:cNvSpPr/>
          <p:nvPr/>
        </p:nvSpPr>
        <p:spPr>
          <a:xfrm>
            <a:off x="422763" y="2192157"/>
            <a:ext cx="10733410" cy="3554819"/>
          </a:xfrm>
          <a:prstGeom prst="rect">
            <a:avLst/>
          </a:prstGeom>
        </p:spPr>
        <p:txBody>
          <a:bodyPr wrap="square">
            <a:spAutoFit/>
          </a:bodyPr>
          <a:lstStyle/>
          <a:p>
            <a:pPr algn="ctr"/>
            <a:r>
              <a:rPr lang="en-US" altLang="en-US" sz="4500" b="1" dirty="0">
                <a:latin typeface="Arial" panose="020B0604020202020204" pitchFamily="34" charset="0"/>
                <a:ea typeface="ＭＳ Ｐゴシック" charset="-128"/>
                <a:cs typeface="Arial" panose="020B0604020202020204" pitchFamily="34" charset="0"/>
              </a:rPr>
              <a:t>Analytical methodologies need to be further developed to allow for real-time in-process monitoring and control prior to the formation of hazardous substances.</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9984" y="267381"/>
            <a:ext cx="1700136" cy="1126596"/>
          </a:xfrm>
          <a:prstGeom prst="rect">
            <a:avLst/>
          </a:prstGeom>
        </p:spPr>
      </p:pic>
      <p:cxnSp>
        <p:nvCxnSpPr>
          <p:cNvPr id="6" name="Straight Connector 5">
            <a:extLst>
              <a:ext uri="{FF2B5EF4-FFF2-40B4-BE49-F238E27FC236}">
                <a16:creationId xmlns:a16="http://schemas.microsoft.com/office/drawing/2014/main" id="{EC905BC8-56D9-40B7-948A-6C947896B409}"/>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13998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6447AD67-C2BD-4650-8269-F2F5A0EBC9A1}"/>
              </a:ext>
            </a:extLst>
          </p:cNvPr>
          <p:cNvSpPr/>
          <p:nvPr/>
        </p:nvSpPr>
        <p:spPr>
          <a:xfrm>
            <a:off x="6223246" y="4924053"/>
            <a:ext cx="4351957" cy="1310462"/>
          </a:xfrm>
          <a:prstGeom prst="roundRect">
            <a:avLst/>
          </a:prstGeom>
          <a:solidFill>
            <a:schemeClr val="bg1"/>
          </a:solidFill>
          <a:ln w="38100">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2"/>
          <p:cNvSpPr txBox="1">
            <a:spLocks noChangeArrowheads="1"/>
          </p:cNvSpPr>
          <p:nvPr/>
        </p:nvSpPr>
        <p:spPr bwMode="auto">
          <a:xfrm>
            <a:off x="1320258" y="1838527"/>
            <a:ext cx="468759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x-none" sz="2000" dirty="0">
                <a:solidFill>
                  <a:srgbClr val="000000"/>
                </a:solidFill>
                <a:latin typeface="Arial" panose="020B0604020202020204" pitchFamily="34" charset="0"/>
                <a:cs typeface="Arial" panose="020B0604020202020204" pitchFamily="34" charset="0"/>
              </a:rPr>
              <a:t>Real time analysis for a chemist is the process of “checking the progress of chemical reactions as it happens”.</a:t>
            </a:r>
          </a:p>
        </p:txBody>
      </p:sp>
      <p:sp>
        <p:nvSpPr>
          <p:cNvPr id="3" name="TextBox 3"/>
          <p:cNvSpPr txBox="1">
            <a:spLocks noChangeArrowheads="1"/>
          </p:cNvSpPr>
          <p:nvPr/>
        </p:nvSpPr>
        <p:spPr bwMode="auto">
          <a:xfrm>
            <a:off x="6345044" y="5064816"/>
            <a:ext cx="413388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just" eaLnBrk="1" hangingPunct="1"/>
            <a:r>
              <a:rPr lang="en-US" altLang="x-none" sz="2000" b="1" dirty="0">
                <a:solidFill>
                  <a:srgbClr val="000000"/>
                </a:solidFill>
                <a:latin typeface="Arial" panose="020B0604020202020204" pitchFamily="34" charset="0"/>
                <a:cs typeface="Arial" panose="020B0604020202020204" pitchFamily="34" charset="0"/>
              </a:rPr>
              <a:t>Knowing when your product is “done” can save a lot of waste, time, and energy!</a:t>
            </a:r>
          </a:p>
        </p:txBody>
      </p:sp>
      <p:pic>
        <p:nvPicPr>
          <p:cNvPr id="4" name="Picture 4" descr="http://www.offthemark.com/siteimages/space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C:\Users\John\AppData\Local\Microsoft\Windows\Temporary Internet Files\Content.IE5\R1PK7V5N\MPj04095760000[1].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22303" y="2895809"/>
            <a:ext cx="4283502" cy="3423755"/>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HPLC-FPLC"/>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87999" y="1737846"/>
            <a:ext cx="4133882" cy="3108181"/>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DBFF9649-3679-41A0-98D7-B7F8A827F7FD}"/>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72D937B-F2C8-2D4C-B59A-1E377AF49F47}"/>
              </a:ext>
            </a:extLst>
          </p:cNvPr>
          <p:cNvSpPr/>
          <p:nvPr/>
        </p:nvSpPr>
        <p:spPr>
          <a:xfrm>
            <a:off x="863115" y="6564086"/>
            <a:ext cx="3799695" cy="276999"/>
          </a:xfrm>
          <a:prstGeom prst="rect">
            <a:avLst/>
          </a:prstGeom>
        </p:spPr>
        <p:txBody>
          <a:bodyPr wrap="square">
            <a:spAutoFit/>
          </a:bodyPr>
          <a:lstStyle/>
          <a:p>
            <a:pPr lvl="0"/>
            <a:r>
              <a:rPr lang="en-US" sz="1200" dirty="0">
                <a:solidFill>
                  <a:prstClr val="white">
                    <a:lumMod val="65000"/>
                  </a:prstClr>
                </a:solidFill>
                <a:latin typeface="Arial" panose="020B0604020202020204" pitchFamily="34" charset="0"/>
                <a:cs typeface="Arial" panose="020B0604020202020204" pitchFamily="34" charset="0"/>
              </a:rPr>
              <a:t>Image: Wikimedia Commons</a:t>
            </a:r>
          </a:p>
        </p:txBody>
      </p:sp>
      <p:sp>
        <p:nvSpPr>
          <p:cNvPr id="14" name="TextBox 13">
            <a:extLst>
              <a:ext uri="{FF2B5EF4-FFF2-40B4-BE49-F238E27FC236}">
                <a16:creationId xmlns:a16="http://schemas.microsoft.com/office/drawing/2014/main" id="{A9A080E1-E93E-46EE-B3DC-C9C2EB4EA7CA}"/>
              </a:ext>
            </a:extLst>
          </p:cNvPr>
          <p:cNvSpPr txBox="1"/>
          <p:nvPr/>
        </p:nvSpPr>
        <p:spPr>
          <a:xfrm>
            <a:off x="1691673" y="452286"/>
            <a:ext cx="10682924" cy="707886"/>
          </a:xfrm>
          <a:prstGeom prst="rect">
            <a:avLst/>
          </a:prstGeom>
          <a:noFill/>
        </p:spPr>
        <p:txBody>
          <a:bodyPr wrap="none" rtlCol="0">
            <a:spAutoFit/>
          </a:bodyPr>
          <a:lstStyle/>
          <a:p>
            <a:r>
              <a:rPr lang="en-US" altLang="en-US" sz="4000" b="1" dirty="0">
                <a:solidFill>
                  <a:srgbClr val="00728A"/>
                </a:solidFill>
                <a:latin typeface="Arial" panose="020B0604020202020204" pitchFamily="34" charset="0"/>
                <a:ea typeface="ＭＳ Ｐゴシック" charset="-128"/>
                <a:cs typeface="Arial" panose="020B0604020202020204" pitchFamily="34" charset="0"/>
              </a:rPr>
              <a:t>Real-time Analysis for Pollution Prevention</a:t>
            </a:r>
          </a:p>
        </p:txBody>
      </p:sp>
      <p:pic>
        <p:nvPicPr>
          <p:cNvPr id="15" name="Picture 14">
            <a:extLst>
              <a:ext uri="{FF2B5EF4-FFF2-40B4-BE49-F238E27FC236}">
                <a16:creationId xmlns:a16="http://schemas.microsoft.com/office/drawing/2014/main" id="{71A872BD-F376-4FAC-80A9-30D280069AD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9984" y="267381"/>
            <a:ext cx="1700136" cy="1126596"/>
          </a:xfrm>
          <a:prstGeom prst="rect">
            <a:avLst/>
          </a:prstGeom>
        </p:spPr>
      </p:pic>
    </p:spTree>
    <p:extLst>
      <p:ext uri="{BB962C8B-B14F-4D97-AF65-F5344CB8AC3E}">
        <p14:creationId xmlns:p14="http://schemas.microsoft.com/office/powerpoint/2010/main" val="15581104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ChangeArrowheads="1"/>
          </p:cNvSpPr>
          <p:nvPr>
            <p:ph type="title"/>
          </p:nvPr>
        </p:nvSpPr>
        <p:spPr>
          <a:xfrm>
            <a:off x="960058" y="1742363"/>
            <a:ext cx="9962866" cy="650292"/>
          </a:xfrm>
        </p:spPr>
        <p:txBody>
          <a:bodyPr>
            <a:normAutofit fontScale="90000"/>
          </a:bodyPr>
          <a:lstStyle/>
          <a:p>
            <a:pPr marL="363538" algn="ctr"/>
            <a:r>
              <a:rPr lang="en-US" altLang="x-none" sz="3400" b="1" dirty="0">
                <a:latin typeface="Arial" panose="020B0604020202020204" pitchFamily="34" charset="0"/>
                <a:ea typeface="ＭＳ Ｐゴシック" charset="-128"/>
                <a:cs typeface="Arial" panose="020B0604020202020204" pitchFamily="34" charset="0"/>
              </a:rPr>
              <a:t>What Does Green Analytical Chemistry Mean?</a:t>
            </a:r>
          </a:p>
        </p:txBody>
      </p:sp>
      <p:sp>
        <p:nvSpPr>
          <p:cNvPr id="137218" name="Rectangle 3"/>
          <p:cNvSpPr>
            <a:spLocks noGrp="1" noChangeArrowheads="1"/>
          </p:cNvSpPr>
          <p:nvPr>
            <p:ph type="body" idx="1"/>
          </p:nvPr>
        </p:nvSpPr>
        <p:spPr>
          <a:xfrm>
            <a:off x="1113252" y="2451325"/>
            <a:ext cx="10192057" cy="757130"/>
          </a:xfrm>
        </p:spPr>
        <p:txBody>
          <a:bodyPr wrap="square">
            <a:spAutoFit/>
          </a:bodyPr>
          <a:lstStyle/>
          <a:p>
            <a:pPr marL="0" indent="0" algn="ctr">
              <a:buNone/>
            </a:pPr>
            <a:r>
              <a:rPr lang="en-US" altLang="x-none" sz="2400" b="1" dirty="0">
                <a:solidFill>
                  <a:srgbClr val="00B050"/>
                </a:solidFill>
                <a:latin typeface="Arial" panose="020B0604020202020204" pitchFamily="34" charset="0"/>
                <a:ea typeface="ＭＳ Ｐゴシック" charset="-128"/>
                <a:cs typeface="Arial" panose="020B0604020202020204" pitchFamily="34" charset="0"/>
              </a:rPr>
              <a:t>Green Chemistry</a:t>
            </a:r>
            <a:r>
              <a:rPr lang="en-US" altLang="x-none" sz="2400" dirty="0">
                <a:latin typeface="Arial" panose="020B0604020202020204" pitchFamily="34" charset="0"/>
                <a:ea typeface="ＭＳ Ｐゴシック" charset="-128"/>
                <a:cs typeface="Arial" panose="020B0604020202020204" pitchFamily="34" charset="0"/>
              </a:rPr>
              <a:t> is applicable to all chemical processes, including the methods, protocols and processes of </a:t>
            </a:r>
            <a:r>
              <a:rPr lang="en-US" altLang="x-none" sz="2400" b="1" dirty="0">
                <a:solidFill>
                  <a:srgbClr val="00B0F0"/>
                </a:solidFill>
                <a:latin typeface="Arial" panose="020B0604020202020204" pitchFamily="34" charset="0"/>
                <a:ea typeface="ＭＳ Ｐゴシック" charset="-128"/>
                <a:cs typeface="Arial" panose="020B0604020202020204" pitchFamily="34" charset="0"/>
              </a:rPr>
              <a:t>analytical chemistry</a:t>
            </a:r>
            <a:r>
              <a:rPr lang="en-US" altLang="x-none" sz="2400" dirty="0">
                <a:latin typeface="Arial" panose="020B0604020202020204" pitchFamily="34" charset="0"/>
                <a:ea typeface="ＭＳ Ｐゴシック" charset="-128"/>
                <a:cs typeface="Arial" panose="020B0604020202020204" pitchFamily="34" charset="0"/>
              </a:rPr>
              <a:t>.</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16629" y="3403022"/>
            <a:ext cx="8485713" cy="3048606"/>
          </a:xfrm>
          <a:prstGeom prst="rect">
            <a:avLst/>
          </a:prstGeom>
        </p:spPr>
      </p:pic>
      <p:sp>
        <p:nvSpPr>
          <p:cNvPr id="5" name="TextBox 4"/>
          <p:cNvSpPr txBox="1"/>
          <p:nvPr/>
        </p:nvSpPr>
        <p:spPr>
          <a:xfrm>
            <a:off x="715548" y="6581001"/>
            <a:ext cx="1361270" cy="276999"/>
          </a:xfrm>
          <a:prstGeom prst="rect">
            <a:avLst/>
          </a:prstGeom>
          <a:noFill/>
        </p:spPr>
        <p:txBody>
          <a:bodyPr wrap="none" rtlCol="0">
            <a:spAutoFit/>
          </a:bodyPr>
          <a:lstStyle/>
          <a:p>
            <a:r>
              <a:rPr lang="en-US" sz="1200" dirty="0">
                <a:solidFill>
                  <a:schemeClr val="bg1">
                    <a:lumMod val="50000"/>
                  </a:schemeClr>
                </a:solidFill>
                <a:latin typeface="Arial" panose="020B0604020202020204" pitchFamily="34" charset="0"/>
                <a:cs typeface="Arial" panose="020B0604020202020204" pitchFamily="34" charset="0"/>
              </a:rPr>
              <a:t>Image: Wikipedia</a:t>
            </a:r>
          </a:p>
        </p:txBody>
      </p:sp>
      <p:cxnSp>
        <p:nvCxnSpPr>
          <p:cNvPr id="6" name="Straight Connector 5">
            <a:extLst>
              <a:ext uri="{FF2B5EF4-FFF2-40B4-BE49-F238E27FC236}">
                <a16:creationId xmlns:a16="http://schemas.microsoft.com/office/drawing/2014/main" id="{F04D6EE5-DE80-4011-92F3-18333C9BE572}"/>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6DFB09B-0DD6-46F6-B862-E4B2F111863D}"/>
              </a:ext>
            </a:extLst>
          </p:cNvPr>
          <p:cNvSpPr txBox="1"/>
          <p:nvPr/>
        </p:nvSpPr>
        <p:spPr>
          <a:xfrm>
            <a:off x="1691673" y="452286"/>
            <a:ext cx="10682924" cy="707886"/>
          </a:xfrm>
          <a:prstGeom prst="rect">
            <a:avLst/>
          </a:prstGeom>
          <a:noFill/>
        </p:spPr>
        <p:txBody>
          <a:bodyPr wrap="none" rtlCol="0">
            <a:spAutoFit/>
          </a:bodyPr>
          <a:lstStyle/>
          <a:p>
            <a:r>
              <a:rPr lang="en-US" altLang="en-US" sz="4000" b="1" dirty="0">
                <a:solidFill>
                  <a:srgbClr val="00728A"/>
                </a:solidFill>
                <a:latin typeface="Arial" panose="020B0604020202020204" pitchFamily="34" charset="0"/>
                <a:ea typeface="ＭＳ Ｐゴシック" charset="-128"/>
                <a:cs typeface="Arial" panose="020B0604020202020204" pitchFamily="34" charset="0"/>
              </a:rPr>
              <a:t>Real-time Analysis for Pollution Prevention</a:t>
            </a:r>
          </a:p>
        </p:txBody>
      </p:sp>
      <p:pic>
        <p:nvPicPr>
          <p:cNvPr id="10" name="Picture 9">
            <a:extLst>
              <a:ext uri="{FF2B5EF4-FFF2-40B4-BE49-F238E27FC236}">
                <a16:creationId xmlns:a16="http://schemas.microsoft.com/office/drawing/2014/main" id="{99CB6948-7303-45DE-A007-1E160C1D291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984" y="267381"/>
            <a:ext cx="1700136" cy="1126596"/>
          </a:xfrm>
          <a:prstGeom prst="rect">
            <a:avLst/>
          </a:prstGeom>
        </p:spPr>
      </p:pic>
    </p:spTree>
    <p:extLst>
      <p:ext uri="{BB962C8B-B14F-4D97-AF65-F5344CB8AC3E}">
        <p14:creationId xmlns:p14="http://schemas.microsoft.com/office/powerpoint/2010/main" val="15961900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Grp="1" noChangeArrowheads="1"/>
          </p:cNvSpPr>
          <p:nvPr>
            <p:ph type="title"/>
          </p:nvPr>
        </p:nvSpPr>
        <p:spPr>
          <a:xfrm>
            <a:off x="1" y="1630653"/>
            <a:ext cx="8229600" cy="961901"/>
          </a:xfrm>
        </p:spPr>
        <p:txBody>
          <a:bodyPr>
            <a:noAutofit/>
          </a:bodyPr>
          <a:lstStyle/>
          <a:p>
            <a:pPr>
              <a:lnSpc>
                <a:spcPct val="100000"/>
              </a:lnSpc>
            </a:pPr>
            <a:r>
              <a:rPr lang="en-US" altLang="x-none" sz="2400" b="1" dirty="0">
                <a:latin typeface="Arial" panose="020B0604020202020204" pitchFamily="34" charset="0"/>
                <a:ea typeface="ＭＳ Ｐゴシック" charset="-128"/>
                <a:cs typeface="Arial" panose="020B0604020202020204" pitchFamily="34" charset="0"/>
              </a:rPr>
              <a:t>Examples of Green Analytical Chemistry Methodologies</a:t>
            </a:r>
          </a:p>
        </p:txBody>
      </p:sp>
      <p:pic>
        <p:nvPicPr>
          <p:cNvPr id="4" name="Picture 3"/>
          <p:cNvPicPr>
            <a:picLocks noChangeAspect="1"/>
          </p:cNvPicPr>
          <p:nvPr/>
        </p:nvPicPr>
        <p:blipFill>
          <a:blip r:embed="rId3"/>
          <a:stretch>
            <a:fillRect/>
          </a:stretch>
        </p:blipFill>
        <p:spPr>
          <a:xfrm>
            <a:off x="1264856" y="3022860"/>
            <a:ext cx="2857500" cy="2844800"/>
          </a:xfrm>
          <a:prstGeom prst="rect">
            <a:avLst/>
          </a:prstGeom>
        </p:spPr>
      </p:pic>
      <p:sp>
        <p:nvSpPr>
          <p:cNvPr id="5" name="Rectangle 4"/>
          <p:cNvSpPr/>
          <p:nvPr/>
        </p:nvSpPr>
        <p:spPr>
          <a:xfrm>
            <a:off x="183246" y="2384081"/>
            <a:ext cx="5317824" cy="456535"/>
          </a:xfrm>
          <a:prstGeom prst="rect">
            <a:avLst/>
          </a:prstGeom>
        </p:spPr>
        <p:txBody>
          <a:bodyPr wrap="square">
            <a:spAutoFit/>
          </a:bodyPr>
          <a:lstStyle/>
          <a:p>
            <a:pPr>
              <a:lnSpc>
                <a:spcPct val="150000"/>
              </a:lnSpc>
            </a:pPr>
            <a:r>
              <a:rPr lang="en-US" altLang="x-none" dirty="0">
                <a:latin typeface="Arial" panose="020B0604020202020204" pitchFamily="34" charset="0"/>
                <a:ea typeface="ＭＳ Ｐゴシック" charset="-128"/>
                <a:cs typeface="Arial" panose="020B0604020202020204" pitchFamily="34" charset="0"/>
              </a:rPr>
              <a:t>X-ray fluorescence detection for multi-metal matrix</a:t>
            </a:r>
          </a:p>
        </p:txBody>
      </p:sp>
      <p:sp>
        <p:nvSpPr>
          <p:cNvPr id="3" name="TextBox 2">
            <a:extLst>
              <a:ext uri="{FF2B5EF4-FFF2-40B4-BE49-F238E27FC236}">
                <a16:creationId xmlns:a16="http://schemas.microsoft.com/office/drawing/2014/main" id="{BD58177E-793F-4BE9-AE84-FC31FBCFA108}"/>
              </a:ext>
            </a:extLst>
          </p:cNvPr>
          <p:cNvSpPr txBox="1"/>
          <p:nvPr/>
        </p:nvSpPr>
        <p:spPr>
          <a:xfrm>
            <a:off x="773071" y="6357155"/>
            <a:ext cx="9603828" cy="646331"/>
          </a:xfrm>
          <a:prstGeom prst="rect">
            <a:avLst/>
          </a:prstGeom>
          <a:noFill/>
        </p:spPr>
        <p:txBody>
          <a:bodyPr wrap="square" rtlCol="0">
            <a:spAutoFit/>
          </a:bodyPr>
          <a:lstStyle/>
          <a:p>
            <a:r>
              <a:rPr lang="en-US" sz="1200" dirty="0">
                <a:solidFill>
                  <a:schemeClr val="bg1">
                    <a:lumMod val="50000"/>
                  </a:schemeClr>
                </a:solidFill>
              </a:rPr>
              <a:t>Image Sources: https://www.thermofisher.com, https://www.intechopen.com/books/herbicides-advances-in-research/recent-advances-in-the-extraction-of-triazines-from-water-samples, </a:t>
            </a:r>
            <a:r>
              <a:rPr lang="de-DE" sz="1200" dirty="0"/>
              <a:t>J. P. McMullen, M. T. Stone, S. L. Buchwald and K. F. Jensen, Angew. Chem., 2010, 39, 7230</a:t>
            </a:r>
            <a:endParaRPr lang="en-CA" sz="1200" dirty="0"/>
          </a:p>
          <a:p>
            <a:endParaRPr lang="en-US" sz="1200" dirty="0">
              <a:solidFill>
                <a:schemeClr val="bg1">
                  <a:lumMod val="50000"/>
                </a:schemeClr>
              </a:solidFill>
            </a:endParaRPr>
          </a:p>
        </p:txBody>
      </p:sp>
      <p:cxnSp>
        <p:nvCxnSpPr>
          <p:cNvPr id="10" name="Straight Connector 9">
            <a:extLst>
              <a:ext uri="{FF2B5EF4-FFF2-40B4-BE49-F238E27FC236}">
                <a16:creationId xmlns:a16="http://schemas.microsoft.com/office/drawing/2014/main" id="{225F82F8-61D0-431B-B072-5B5DB191C6D3}"/>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9647" y="3264242"/>
            <a:ext cx="4226805" cy="2236405"/>
          </a:xfrm>
          <a:prstGeom prst="rect">
            <a:avLst/>
          </a:prstGeom>
        </p:spPr>
      </p:pic>
      <p:sp>
        <p:nvSpPr>
          <p:cNvPr id="16" name="Down Arrow 15"/>
          <p:cNvSpPr/>
          <p:nvPr/>
        </p:nvSpPr>
        <p:spPr>
          <a:xfrm rot="10800000">
            <a:off x="7222734" y="5029200"/>
            <a:ext cx="3810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TextBox 16"/>
          <p:cNvSpPr txBox="1"/>
          <p:nvPr/>
        </p:nvSpPr>
        <p:spPr>
          <a:xfrm>
            <a:off x="6751459" y="5419558"/>
            <a:ext cx="1404472"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dirty="0">
                <a:latin typeface="Arial" panose="020B0604020202020204" pitchFamily="34" charset="0"/>
                <a:cs typeface="Arial" panose="020B0604020202020204" pitchFamily="34" charset="0"/>
              </a:rPr>
              <a:t>Desired product</a:t>
            </a:r>
          </a:p>
        </p:txBody>
      </p:sp>
      <p:sp>
        <p:nvSpPr>
          <p:cNvPr id="18" name="Rectangle 17"/>
          <p:cNvSpPr/>
          <p:nvPr/>
        </p:nvSpPr>
        <p:spPr>
          <a:xfrm>
            <a:off x="4269647" y="2833866"/>
            <a:ext cx="3305002" cy="456535"/>
          </a:xfrm>
          <a:prstGeom prst="rect">
            <a:avLst/>
          </a:prstGeom>
        </p:spPr>
        <p:txBody>
          <a:bodyPr wrap="square">
            <a:spAutoFit/>
          </a:bodyPr>
          <a:lstStyle/>
          <a:p>
            <a:pPr>
              <a:lnSpc>
                <a:spcPct val="150000"/>
              </a:lnSpc>
            </a:pPr>
            <a:r>
              <a:rPr lang="en-US" altLang="x-none" dirty="0">
                <a:latin typeface="Arial" panose="020B0604020202020204" pitchFamily="34" charset="0"/>
                <a:ea typeface="ＭＳ Ｐゴシック" charset="-128"/>
                <a:cs typeface="Arial" panose="020B0604020202020204" pitchFamily="34" charset="0"/>
              </a:rPr>
              <a:t>In-line HPLC analyzer, on flow</a:t>
            </a:r>
          </a:p>
        </p:txBody>
      </p:sp>
      <p:sp>
        <p:nvSpPr>
          <p:cNvPr id="19" name="Down Arrow 18"/>
          <p:cNvSpPr/>
          <p:nvPr/>
        </p:nvSpPr>
        <p:spPr>
          <a:xfrm rot="10800000">
            <a:off x="4501493" y="5064102"/>
            <a:ext cx="381002" cy="6021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TextBox 19"/>
          <p:cNvSpPr txBox="1"/>
          <p:nvPr/>
        </p:nvSpPr>
        <p:spPr>
          <a:xfrm>
            <a:off x="3457382" y="5674850"/>
            <a:ext cx="2469221"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dirty="0">
                <a:latin typeface="Arial" panose="020B0604020202020204" pitchFamily="34" charset="0"/>
                <a:cs typeface="Arial" panose="020B0604020202020204" pitchFamily="34" charset="0"/>
              </a:rPr>
              <a:t>Real-time adaptation of addition of </a:t>
            </a:r>
            <a:r>
              <a:rPr lang="en-US" sz="1400" b="1" dirty="0">
                <a:latin typeface="Arial" panose="020B0604020202020204" pitchFamily="34" charset="0"/>
                <a:cs typeface="Arial" panose="020B0604020202020204" pitchFamily="34" charset="0"/>
              </a:rPr>
              <a:t>1</a:t>
            </a:r>
            <a:r>
              <a:rPr lang="en-US" sz="1400" dirty="0">
                <a:latin typeface="Arial" panose="020B0604020202020204" pitchFamily="34" charset="0"/>
                <a:cs typeface="Arial" panose="020B0604020202020204" pitchFamily="34" charset="0"/>
              </a:rPr>
              <a:t> and </a:t>
            </a:r>
            <a:r>
              <a:rPr lang="en-US" sz="1400" b="1" dirty="0">
                <a:latin typeface="Arial" panose="020B0604020202020204" pitchFamily="34" charset="0"/>
                <a:cs typeface="Arial" panose="020B0604020202020204" pitchFamily="34" charset="0"/>
              </a:rPr>
              <a:t>2</a:t>
            </a:r>
            <a:r>
              <a:rPr lang="en-US" sz="1400" dirty="0">
                <a:latin typeface="Arial" panose="020B0604020202020204" pitchFamily="34" charset="0"/>
                <a:cs typeface="Arial" panose="020B0604020202020204" pitchFamily="34" charset="0"/>
              </a:rPr>
              <a:t> to max. </a:t>
            </a:r>
            <a:r>
              <a:rPr lang="en-US" sz="1400" b="1" dirty="0">
                <a:latin typeface="Arial" panose="020B0604020202020204" pitchFamily="34" charset="0"/>
                <a:cs typeface="Arial" panose="020B0604020202020204" pitchFamily="34" charset="0"/>
              </a:rPr>
              <a:t>3</a:t>
            </a:r>
          </a:p>
        </p:txBody>
      </p:sp>
      <p:sp>
        <p:nvSpPr>
          <p:cNvPr id="21" name="TextBox 20">
            <a:extLst>
              <a:ext uri="{FF2B5EF4-FFF2-40B4-BE49-F238E27FC236}">
                <a16:creationId xmlns:a16="http://schemas.microsoft.com/office/drawing/2014/main" id="{2A09410F-F2D8-4A23-9602-C63A56F14660}"/>
              </a:ext>
            </a:extLst>
          </p:cNvPr>
          <p:cNvSpPr txBox="1"/>
          <p:nvPr/>
        </p:nvSpPr>
        <p:spPr>
          <a:xfrm>
            <a:off x="1691673" y="452286"/>
            <a:ext cx="10682924" cy="707886"/>
          </a:xfrm>
          <a:prstGeom prst="rect">
            <a:avLst/>
          </a:prstGeom>
          <a:noFill/>
        </p:spPr>
        <p:txBody>
          <a:bodyPr wrap="none" rtlCol="0">
            <a:spAutoFit/>
          </a:bodyPr>
          <a:lstStyle/>
          <a:p>
            <a:r>
              <a:rPr lang="en-US" altLang="en-US" sz="4000" b="1" dirty="0">
                <a:solidFill>
                  <a:srgbClr val="00728A"/>
                </a:solidFill>
                <a:latin typeface="Arial" panose="020B0604020202020204" pitchFamily="34" charset="0"/>
                <a:ea typeface="ＭＳ Ｐゴシック" charset="-128"/>
                <a:cs typeface="Arial" panose="020B0604020202020204" pitchFamily="34" charset="0"/>
              </a:rPr>
              <a:t>Real-time Analysis for Pollution Prevention</a:t>
            </a:r>
          </a:p>
        </p:txBody>
      </p:sp>
      <p:pic>
        <p:nvPicPr>
          <p:cNvPr id="22" name="Picture 21">
            <a:extLst>
              <a:ext uri="{FF2B5EF4-FFF2-40B4-BE49-F238E27FC236}">
                <a16:creationId xmlns:a16="http://schemas.microsoft.com/office/drawing/2014/main" id="{07104C20-80D0-4075-83E8-4E93AD98996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9984" y="267381"/>
            <a:ext cx="1700136" cy="1126596"/>
          </a:xfrm>
          <a:prstGeom prst="rect">
            <a:avLst/>
          </a:prstGeom>
        </p:spPr>
      </p:pic>
      <p:pic>
        <p:nvPicPr>
          <p:cNvPr id="2" name="Picture 1">
            <a:extLst>
              <a:ext uri="{FF2B5EF4-FFF2-40B4-BE49-F238E27FC236}">
                <a16:creationId xmlns:a16="http://schemas.microsoft.com/office/drawing/2014/main" id="{890C6CEE-635B-479E-BF2F-79C6A5C7008C}"/>
              </a:ext>
            </a:extLst>
          </p:cNvPr>
          <p:cNvPicPr>
            <a:picLocks noChangeAspect="1"/>
          </p:cNvPicPr>
          <p:nvPr/>
        </p:nvPicPr>
        <p:blipFill rotWithShape="1">
          <a:blip r:embed="rId6"/>
          <a:srcRect l="32126" t="20326" r="34104" b="4527"/>
          <a:stretch/>
        </p:blipFill>
        <p:spPr>
          <a:xfrm>
            <a:off x="8399505" y="1800188"/>
            <a:ext cx="3432964" cy="4297009"/>
          </a:xfrm>
          <a:prstGeom prst="rect">
            <a:avLst/>
          </a:prstGeom>
        </p:spPr>
      </p:pic>
    </p:spTree>
    <p:extLst>
      <p:ext uri="{BB962C8B-B14F-4D97-AF65-F5344CB8AC3E}">
        <p14:creationId xmlns:p14="http://schemas.microsoft.com/office/powerpoint/2010/main" val="20833802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254F22F-52EE-4B6E-93C5-E1CA5BB3ECBA}"/>
              </a:ext>
            </a:extLst>
          </p:cNvPr>
          <p:cNvSpPr txBox="1"/>
          <p:nvPr/>
        </p:nvSpPr>
        <p:spPr>
          <a:xfrm>
            <a:off x="848117" y="1976626"/>
            <a:ext cx="9294949"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In 2008 </a:t>
            </a:r>
            <a:r>
              <a:rPr lang="en-US" sz="2000" dirty="0" err="1">
                <a:latin typeface="Arial" panose="020B0604020202020204" pitchFamily="34" charset="0"/>
                <a:cs typeface="Arial" panose="020B0604020202020204" pitchFamily="34" charset="0"/>
              </a:rPr>
              <a:t>Naclo</a:t>
            </a:r>
            <a:r>
              <a:rPr lang="en-US" sz="2000" dirty="0">
                <a:latin typeface="Arial" panose="020B0604020202020204" pitchFamily="34" charset="0"/>
                <a:cs typeface="Arial" panose="020B0604020202020204" pitchFamily="34" charset="0"/>
              </a:rPr>
              <a:t> Company won the </a:t>
            </a:r>
            <a:r>
              <a:rPr lang="en-US" sz="2000" i="1" dirty="0">
                <a:latin typeface="Arial" panose="020B0604020202020204" pitchFamily="34" charset="0"/>
                <a:cs typeface="Arial" panose="020B0604020202020204" pitchFamily="34" charset="0"/>
              </a:rPr>
              <a:t>EPA Greener Reaction Conditions Award</a:t>
            </a:r>
            <a:r>
              <a:rPr lang="en-US" sz="2000" dirty="0">
                <a:latin typeface="Arial" panose="020B0604020202020204" pitchFamily="34" charset="0"/>
                <a:cs typeface="Arial" panose="020B0604020202020204" pitchFamily="34" charset="0"/>
              </a:rPr>
              <a:t> for their innovative 3D TRASAR® Technology. </a:t>
            </a:r>
          </a:p>
        </p:txBody>
      </p:sp>
      <p:sp>
        <p:nvSpPr>
          <p:cNvPr id="6" name="TextBox 5">
            <a:extLst>
              <a:ext uri="{FF2B5EF4-FFF2-40B4-BE49-F238E27FC236}">
                <a16:creationId xmlns:a16="http://schemas.microsoft.com/office/drawing/2014/main" id="{A1414BFA-9E76-4674-BCC9-3FE4494ACF7F}"/>
              </a:ext>
            </a:extLst>
          </p:cNvPr>
          <p:cNvSpPr txBox="1"/>
          <p:nvPr/>
        </p:nvSpPr>
        <p:spPr>
          <a:xfrm>
            <a:off x="465906" y="1606424"/>
            <a:ext cx="7227620" cy="461665"/>
          </a:xfrm>
          <a:prstGeom prst="rect">
            <a:avLst/>
          </a:prstGeom>
          <a:noFill/>
        </p:spPr>
        <p:txBody>
          <a:bodyPr wrap="none" rtlCol="0">
            <a:spAutoFit/>
          </a:bodyPr>
          <a:lstStyle/>
          <a:p>
            <a:pPr marL="91440"/>
            <a:r>
              <a:rPr lang="en-US" sz="2400" b="1" dirty="0">
                <a:solidFill>
                  <a:srgbClr val="002060"/>
                </a:solidFill>
                <a:latin typeface="Arial" panose="020B0604020202020204" pitchFamily="34" charset="0"/>
                <a:cs typeface="Arial" panose="020B0604020202020204" pitchFamily="34" charset="0"/>
              </a:rPr>
              <a:t>Case study: </a:t>
            </a:r>
            <a:r>
              <a:rPr lang="en-US" sz="2400" dirty="0">
                <a:solidFill>
                  <a:srgbClr val="002060"/>
                </a:solidFill>
                <a:latin typeface="Arial" panose="020B0604020202020204" pitchFamily="34" charset="0"/>
                <a:cs typeface="Arial" panose="020B0604020202020204" pitchFamily="34" charset="0"/>
              </a:rPr>
              <a:t>Real-time analysis in cooling systems</a:t>
            </a:r>
          </a:p>
        </p:txBody>
      </p:sp>
      <p:cxnSp>
        <p:nvCxnSpPr>
          <p:cNvPr id="7" name="Straight Connector 6">
            <a:extLst>
              <a:ext uri="{FF2B5EF4-FFF2-40B4-BE49-F238E27FC236}">
                <a16:creationId xmlns:a16="http://schemas.microsoft.com/office/drawing/2014/main" id="{98EE02F2-353A-4B65-8308-BED6AE51A9D0}"/>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710EA56-C59F-4FED-8481-4BEB4C466A38}"/>
              </a:ext>
            </a:extLst>
          </p:cNvPr>
          <p:cNvSpPr txBox="1"/>
          <p:nvPr/>
        </p:nvSpPr>
        <p:spPr>
          <a:xfrm>
            <a:off x="304541" y="2960319"/>
            <a:ext cx="7879701" cy="3085460"/>
          </a:xfrm>
          <a:prstGeom prst="rect">
            <a:avLst/>
          </a:prstGeom>
          <a:noFill/>
          <a:ln>
            <a:solidFill>
              <a:schemeClr val="accent6"/>
            </a:solidFill>
          </a:ln>
        </p:spPr>
        <p:txBody>
          <a:bodyPr wrap="square" rtlCol="0">
            <a:spAutoFit/>
          </a:bodyPr>
          <a:lstStyle/>
          <a:p>
            <a:r>
              <a:rPr lang="en-US" sz="2000" b="1" dirty="0">
                <a:latin typeface="Arial" panose="020B0604020202020204" pitchFamily="34" charset="0"/>
                <a:cs typeface="Arial" panose="020B0604020202020204" pitchFamily="34" charset="0"/>
              </a:rPr>
              <a:t>Alternative Cooling System with 3D TRASAR® Technology:</a:t>
            </a:r>
          </a:p>
          <a:p>
            <a:pPr>
              <a:spcBef>
                <a:spcPts val="300"/>
              </a:spcBef>
            </a:pPr>
            <a:r>
              <a:rPr lang="en-US" dirty="0">
                <a:latin typeface="Arial" panose="020B0604020202020204" pitchFamily="34" charset="0"/>
                <a:cs typeface="Arial" panose="020B0604020202020204" pitchFamily="34" charset="0"/>
              </a:rPr>
              <a:t>3D TRASAR® System allows for the real-time monitoring of mineral scale buildup.</a:t>
            </a:r>
          </a:p>
          <a:p>
            <a:pPr>
              <a:spcBef>
                <a:spcPts val="300"/>
              </a:spcBef>
            </a:pPr>
            <a:r>
              <a:rPr lang="en-US" dirty="0">
                <a:latin typeface="Arial" panose="020B0604020202020204" pitchFamily="34" charset="0"/>
                <a:cs typeface="Arial" panose="020B0604020202020204" pitchFamily="34" charset="0"/>
              </a:rPr>
              <a:t>system can also utilize poor-quality water.</a:t>
            </a:r>
          </a:p>
          <a:p>
            <a:pPr>
              <a:spcBef>
                <a:spcPts val="300"/>
              </a:spcBef>
            </a:pPr>
            <a:r>
              <a:rPr lang="en-US" dirty="0">
                <a:latin typeface="Arial" panose="020B0604020202020204" pitchFamily="34" charset="0"/>
                <a:cs typeface="Arial" panose="020B0604020202020204" pitchFamily="34" charset="0"/>
              </a:rPr>
              <a:t>3D Scale Control prevents mineral scale formation to increase efficiency.</a:t>
            </a:r>
          </a:p>
          <a:p>
            <a:pPr>
              <a:spcBef>
                <a:spcPts val="300"/>
              </a:spcBef>
            </a:pPr>
            <a:r>
              <a:rPr lang="en-US" dirty="0">
                <a:latin typeface="Arial" panose="020B0604020202020204" pitchFamily="34" charset="0"/>
                <a:cs typeface="Arial" panose="020B0604020202020204" pitchFamily="34" charset="0"/>
              </a:rPr>
              <a:t>3D Bio-control performs a real-time check for planktonic and sessile bacteria. This reduces the amount of biocide used since biocides are then added only when necessary, rather than on a set schedule.</a:t>
            </a:r>
          </a:p>
          <a:p>
            <a:pPr>
              <a:spcBef>
                <a:spcPts val="300"/>
              </a:spcBef>
            </a:pPr>
            <a:r>
              <a:rPr lang="en-US" dirty="0">
                <a:latin typeface="Arial" panose="020B0604020202020204" pitchFamily="34" charset="0"/>
                <a:cs typeface="Arial" panose="020B0604020202020204" pitchFamily="34" charset="0"/>
              </a:rPr>
              <a:t>3D TRASAR® System greatly reduces the amount of wastewater discharged from cooling systems.</a:t>
            </a:r>
          </a:p>
        </p:txBody>
      </p:sp>
      <p:pic>
        <p:nvPicPr>
          <p:cNvPr id="11" name="Picture 10">
            <a:extLst>
              <a:ext uri="{FF2B5EF4-FFF2-40B4-BE49-F238E27FC236}">
                <a16:creationId xmlns:a16="http://schemas.microsoft.com/office/drawing/2014/main" id="{9B972636-BD27-4499-8C0C-9A6DD69CD477}"/>
              </a:ext>
            </a:extLst>
          </p:cNvPr>
          <p:cNvPicPr>
            <a:picLocks noChangeAspect="1"/>
          </p:cNvPicPr>
          <p:nvPr/>
        </p:nvPicPr>
        <p:blipFill>
          <a:blip r:embed="rId3"/>
          <a:stretch>
            <a:fillRect/>
          </a:stretch>
        </p:blipFill>
        <p:spPr>
          <a:xfrm>
            <a:off x="8633108" y="2600754"/>
            <a:ext cx="2709194" cy="3612258"/>
          </a:xfrm>
          <a:prstGeom prst="rect">
            <a:avLst/>
          </a:prstGeom>
        </p:spPr>
      </p:pic>
      <p:sp>
        <p:nvSpPr>
          <p:cNvPr id="12" name="Rectangle 11">
            <a:extLst>
              <a:ext uri="{FF2B5EF4-FFF2-40B4-BE49-F238E27FC236}">
                <a16:creationId xmlns:a16="http://schemas.microsoft.com/office/drawing/2014/main" id="{CD761FC5-D088-4BBF-B88E-E45BF3428FAF}"/>
              </a:ext>
            </a:extLst>
          </p:cNvPr>
          <p:cNvSpPr/>
          <p:nvPr/>
        </p:nvSpPr>
        <p:spPr>
          <a:xfrm>
            <a:off x="304541" y="6178628"/>
            <a:ext cx="11054600" cy="338554"/>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https://</a:t>
            </a:r>
            <a:r>
              <a:rPr lang="en-US" sz="1600" dirty="0" err="1">
                <a:latin typeface="Arial" panose="020B0604020202020204" pitchFamily="34" charset="0"/>
                <a:cs typeface="Arial" panose="020B0604020202020204" pitchFamily="34" charset="0"/>
              </a:rPr>
              <a:t>www.epa.gov</a:t>
            </a:r>
            <a:r>
              <a:rPr lang="en-US" sz="1600" dirty="0">
                <a:latin typeface="Arial" panose="020B0604020202020204" pitchFamily="34" charset="0"/>
                <a:cs typeface="Arial" panose="020B0604020202020204" pitchFamily="34" charset="0"/>
              </a:rPr>
              <a:t>/</a:t>
            </a:r>
            <a:r>
              <a:rPr lang="en-US" sz="1600" dirty="0" err="1">
                <a:latin typeface="Arial" panose="020B0604020202020204" pitchFamily="34" charset="0"/>
                <a:cs typeface="Arial" panose="020B0604020202020204" pitchFamily="34" charset="0"/>
              </a:rPr>
              <a:t>greenchemistry</a:t>
            </a:r>
            <a:r>
              <a:rPr lang="en-US" sz="1600" dirty="0">
                <a:latin typeface="Arial" panose="020B0604020202020204" pitchFamily="34" charset="0"/>
                <a:cs typeface="Arial" panose="020B0604020202020204" pitchFamily="34" charset="0"/>
              </a:rPr>
              <a:t>/presidential-green-chemistry-challenge-2008-greener-reaction-conditions-award</a:t>
            </a:r>
          </a:p>
        </p:txBody>
      </p:sp>
      <p:sp>
        <p:nvSpPr>
          <p:cNvPr id="13" name="Rectangle 12">
            <a:extLst>
              <a:ext uri="{FF2B5EF4-FFF2-40B4-BE49-F238E27FC236}">
                <a16:creationId xmlns:a16="http://schemas.microsoft.com/office/drawing/2014/main" id="{8EB771AE-11FA-4593-AA96-174813B83928}"/>
              </a:ext>
            </a:extLst>
          </p:cNvPr>
          <p:cNvSpPr/>
          <p:nvPr/>
        </p:nvSpPr>
        <p:spPr>
          <a:xfrm>
            <a:off x="304541" y="6476344"/>
            <a:ext cx="10462886" cy="276999"/>
          </a:xfrm>
          <a:prstGeom prst="rect">
            <a:avLst/>
          </a:prstGeom>
        </p:spPr>
        <p:txBody>
          <a:bodyPr wrap="square">
            <a:spAutoFit/>
          </a:bodyPr>
          <a:lstStyle/>
          <a:p>
            <a:pPr lvl="0"/>
            <a:r>
              <a:rPr lang="en-US" sz="1200" dirty="0">
                <a:solidFill>
                  <a:prstClr val="white">
                    <a:lumMod val="65000"/>
                  </a:prstClr>
                </a:solidFill>
                <a:latin typeface="Arial" panose="020B0604020202020204" pitchFamily="34" charset="0"/>
                <a:cs typeface="Arial" panose="020B0604020202020204" pitchFamily="34" charset="0"/>
              </a:rPr>
              <a:t>Image: Wikipedia, A lavender-colored </a:t>
            </a:r>
            <a:r>
              <a:rPr lang="en-US" sz="1200" dirty="0" err="1">
                <a:solidFill>
                  <a:prstClr val="white">
                    <a:lumMod val="65000"/>
                  </a:prstClr>
                </a:solidFill>
                <a:latin typeface="Arial" panose="020B0604020202020204" pitchFamily="34" charset="0"/>
                <a:cs typeface="Arial" panose="020B0604020202020204" pitchFamily="34" charset="0"/>
              </a:rPr>
              <a:t>nonpotable</a:t>
            </a:r>
            <a:r>
              <a:rPr lang="en-US" sz="1200" dirty="0">
                <a:solidFill>
                  <a:prstClr val="white">
                    <a:lumMod val="65000"/>
                  </a:prstClr>
                </a:solidFill>
                <a:latin typeface="Arial" panose="020B0604020202020204" pitchFamily="34" charset="0"/>
                <a:cs typeface="Arial" panose="020B0604020202020204" pitchFamily="34" charset="0"/>
              </a:rPr>
              <a:t> water pipeline in Mountain View, California, Author: </a:t>
            </a:r>
            <a:r>
              <a:rPr lang="en-US" sz="1200" dirty="0" err="1">
                <a:solidFill>
                  <a:prstClr val="white">
                    <a:lumMod val="65000"/>
                  </a:prstClr>
                </a:solidFill>
                <a:latin typeface="Arial" panose="020B0604020202020204" pitchFamily="34" charset="0"/>
                <a:cs typeface="Arial" panose="020B0604020202020204" pitchFamily="34" charset="0"/>
              </a:rPr>
              <a:t>Grendelkhan</a:t>
            </a:r>
            <a:endParaRPr lang="en-US" sz="1200" dirty="0">
              <a:solidFill>
                <a:prstClr val="white">
                  <a:lumMod val="65000"/>
                </a:prstClr>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9B1C801A-F1D8-4E76-931F-00F5C79B5B72}"/>
              </a:ext>
            </a:extLst>
          </p:cNvPr>
          <p:cNvSpPr txBox="1"/>
          <p:nvPr/>
        </p:nvSpPr>
        <p:spPr>
          <a:xfrm>
            <a:off x="1691673" y="452286"/>
            <a:ext cx="10682924" cy="707886"/>
          </a:xfrm>
          <a:prstGeom prst="rect">
            <a:avLst/>
          </a:prstGeom>
          <a:noFill/>
        </p:spPr>
        <p:txBody>
          <a:bodyPr wrap="none" rtlCol="0">
            <a:spAutoFit/>
          </a:bodyPr>
          <a:lstStyle/>
          <a:p>
            <a:r>
              <a:rPr lang="en-US" altLang="en-US" sz="4000" b="1" dirty="0">
                <a:solidFill>
                  <a:srgbClr val="00728A"/>
                </a:solidFill>
                <a:latin typeface="Arial" panose="020B0604020202020204" pitchFamily="34" charset="0"/>
                <a:ea typeface="ＭＳ Ｐゴシック" charset="-128"/>
                <a:cs typeface="Arial" panose="020B0604020202020204" pitchFamily="34" charset="0"/>
              </a:rPr>
              <a:t>Real-time Analysis for Pollution Prevention</a:t>
            </a:r>
          </a:p>
        </p:txBody>
      </p:sp>
      <p:pic>
        <p:nvPicPr>
          <p:cNvPr id="15" name="Picture 14">
            <a:extLst>
              <a:ext uri="{FF2B5EF4-FFF2-40B4-BE49-F238E27FC236}">
                <a16:creationId xmlns:a16="http://schemas.microsoft.com/office/drawing/2014/main" id="{8DFB86C4-7385-484F-9853-CBD991CF5E5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984" y="267381"/>
            <a:ext cx="1700136" cy="1126596"/>
          </a:xfrm>
          <a:prstGeom prst="rect">
            <a:avLst/>
          </a:prstGeom>
        </p:spPr>
      </p:pic>
    </p:spTree>
    <p:extLst>
      <p:ext uri="{BB962C8B-B14F-4D97-AF65-F5344CB8AC3E}">
        <p14:creationId xmlns:p14="http://schemas.microsoft.com/office/powerpoint/2010/main" val="39749999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51653" y="92107"/>
            <a:ext cx="8418460" cy="1323439"/>
          </a:xfrm>
          <a:prstGeom prst="rect">
            <a:avLst/>
          </a:prstGeom>
          <a:noFill/>
        </p:spPr>
        <p:txBody>
          <a:bodyPr wrap="square" rtlCol="0">
            <a:spAutoFit/>
          </a:bodyPr>
          <a:lstStyle/>
          <a:p>
            <a:r>
              <a:rPr lang="en-US" altLang="en-US" sz="4000" b="1" dirty="0">
                <a:solidFill>
                  <a:srgbClr val="00728A"/>
                </a:solidFill>
                <a:latin typeface="Arial" panose="020B0604020202020204" pitchFamily="34" charset="0"/>
                <a:ea typeface="ＭＳ Ｐゴシック" charset="-128"/>
                <a:cs typeface="Arial" panose="020B0604020202020204" pitchFamily="34" charset="0"/>
              </a:rPr>
              <a:t>Inherently Safer Chemistry </a:t>
            </a:r>
          </a:p>
          <a:p>
            <a:r>
              <a:rPr lang="en-US" altLang="en-US" sz="4000" b="1" dirty="0">
                <a:solidFill>
                  <a:srgbClr val="00728A"/>
                </a:solidFill>
                <a:latin typeface="Arial" panose="020B0604020202020204" pitchFamily="34" charset="0"/>
                <a:ea typeface="ＭＳ Ｐゴシック" charset="-128"/>
                <a:cs typeface="Arial" panose="020B0604020202020204" pitchFamily="34" charset="0"/>
              </a:rPr>
              <a:t>for Accident Prevention </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6153" y="78128"/>
            <a:ext cx="2095500" cy="1333500"/>
          </a:xfrm>
          <a:prstGeom prst="rect">
            <a:avLst/>
          </a:prstGeom>
        </p:spPr>
      </p:pic>
      <p:sp>
        <p:nvSpPr>
          <p:cNvPr id="7" name="Rectangle 6"/>
          <p:cNvSpPr/>
          <p:nvPr/>
        </p:nvSpPr>
        <p:spPr>
          <a:xfrm>
            <a:off x="142519" y="2019962"/>
            <a:ext cx="6551672" cy="3862596"/>
          </a:xfrm>
          <a:prstGeom prst="rect">
            <a:avLst/>
          </a:prstGeom>
        </p:spPr>
        <p:txBody>
          <a:bodyPr wrap="square">
            <a:spAutoFit/>
          </a:bodyPr>
          <a:lstStyle/>
          <a:p>
            <a:pPr algn="ctr"/>
            <a:r>
              <a:rPr lang="en-US" altLang="en-US" sz="3500" b="1" dirty="0">
                <a:latin typeface="Arial" panose="020B0604020202020204" pitchFamily="34" charset="0"/>
                <a:ea typeface="ＭＳ Ｐゴシック" charset="-128"/>
                <a:cs typeface="Arial" panose="020B0604020202020204" pitchFamily="34" charset="0"/>
              </a:rPr>
              <a:t>Substance and the form of a substance used in a chemical process should be chosen so as to minimize the potential for chemical accidents, including releases, explosions, and fires. </a:t>
            </a:r>
          </a:p>
        </p:txBody>
      </p:sp>
      <p:cxnSp>
        <p:nvCxnSpPr>
          <p:cNvPr id="6" name="Straight Connector 5">
            <a:extLst>
              <a:ext uri="{FF2B5EF4-FFF2-40B4-BE49-F238E27FC236}">
                <a16:creationId xmlns:a16="http://schemas.microsoft.com/office/drawing/2014/main" id="{446EE9AB-C052-4535-B032-919EDE48AF66}"/>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B85094C-06A7-4E87-A288-E0B67702E5DA}"/>
              </a:ext>
            </a:extLst>
          </p:cNvPr>
          <p:cNvPicPr>
            <a:picLocks noChangeAspect="1"/>
          </p:cNvPicPr>
          <p:nvPr/>
        </p:nvPicPr>
        <p:blipFill>
          <a:blip r:embed="rId3"/>
          <a:stretch>
            <a:fillRect/>
          </a:stretch>
        </p:blipFill>
        <p:spPr>
          <a:xfrm>
            <a:off x="6872779" y="2199763"/>
            <a:ext cx="4816067" cy="3612050"/>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sp>
        <p:nvSpPr>
          <p:cNvPr id="8" name="Rectangle 7">
            <a:extLst>
              <a:ext uri="{FF2B5EF4-FFF2-40B4-BE49-F238E27FC236}">
                <a16:creationId xmlns:a16="http://schemas.microsoft.com/office/drawing/2014/main" id="{BBA94B03-6DBA-47B6-BD39-9A5695D2F719}"/>
              </a:ext>
            </a:extLst>
          </p:cNvPr>
          <p:cNvSpPr/>
          <p:nvPr/>
        </p:nvSpPr>
        <p:spPr>
          <a:xfrm>
            <a:off x="762907" y="6531096"/>
            <a:ext cx="3799695" cy="276999"/>
          </a:xfrm>
          <a:prstGeom prst="rect">
            <a:avLst/>
          </a:prstGeom>
        </p:spPr>
        <p:txBody>
          <a:bodyPr wrap="square">
            <a:spAutoFit/>
          </a:bodyPr>
          <a:lstStyle/>
          <a:p>
            <a:pPr lvl="0"/>
            <a:r>
              <a:rPr lang="en-US" sz="1200" dirty="0">
                <a:solidFill>
                  <a:prstClr val="white">
                    <a:lumMod val="65000"/>
                  </a:prstClr>
                </a:solidFill>
                <a:latin typeface="Arial" panose="020B0604020202020204" pitchFamily="34" charset="0"/>
                <a:cs typeface="Arial" panose="020B0604020202020204" pitchFamily="34" charset="0"/>
              </a:rPr>
              <a:t>Image: Flickr, Author: sea turtle </a:t>
            </a:r>
          </a:p>
        </p:txBody>
      </p:sp>
    </p:spTree>
    <p:extLst>
      <p:ext uri="{BB962C8B-B14F-4D97-AF65-F5344CB8AC3E}">
        <p14:creationId xmlns:p14="http://schemas.microsoft.com/office/powerpoint/2010/main" val="17815277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5791" y="3154384"/>
            <a:ext cx="10637640" cy="2677656"/>
          </a:xfrm>
        </p:spPr>
        <p:txBody>
          <a:bodyPr wrap="square">
            <a:spAutoFit/>
          </a:bodyPr>
          <a:lstStyle/>
          <a:p>
            <a:pPr>
              <a:lnSpc>
                <a:spcPct val="100000"/>
              </a:lnSpc>
              <a:spcBef>
                <a:spcPts val="0"/>
              </a:spcBef>
              <a:buFont typeface="Symbol" panose="05050102010706020507" pitchFamily="18" charset="2"/>
              <a:buChar char="·"/>
            </a:pPr>
            <a:r>
              <a:rPr lang="en-US" sz="2400" dirty="0">
                <a:latin typeface="Arial" panose="020B0604020202020204" pitchFamily="34" charset="0"/>
                <a:cs typeface="Arial" panose="020B0604020202020204" pitchFamily="34" charset="0"/>
              </a:rPr>
              <a:t>approaches to design safer chemistry can include the use of solids or low vapor pressure substances in place of volatile liquids.</a:t>
            </a:r>
          </a:p>
          <a:p>
            <a:pPr marL="0" indent="0">
              <a:lnSpc>
                <a:spcPct val="100000"/>
              </a:lnSpc>
              <a:spcBef>
                <a:spcPts val="0"/>
              </a:spcBef>
              <a:buNone/>
            </a:pPr>
            <a:endParaRPr lang="en-US" sz="2400" dirty="0">
              <a:latin typeface="Arial" panose="020B0604020202020204" pitchFamily="34" charset="0"/>
              <a:cs typeface="Arial" panose="020B0604020202020204" pitchFamily="34" charset="0"/>
            </a:endParaRPr>
          </a:p>
          <a:p>
            <a:pPr marL="0" indent="0">
              <a:lnSpc>
                <a:spcPct val="100000"/>
              </a:lnSpc>
              <a:spcBef>
                <a:spcPts val="0"/>
              </a:spcBef>
              <a:buNone/>
            </a:pPr>
            <a:r>
              <a:rPr lang="en-US" sz="2400" dirty="0">
                <a:latin typeface="Arial" panose="020B0604020202020204" pitchFamily="34" charset="0"/>
                <a:cs typeface="Arial" panose="020B0604020202020204" pitchFamily="34" charset="0"/>
                <a:sym typeface="Symbol" panose="05050102010706020507" pitchFamily="18" charset="2"/>
              </a:rPr>
              <a:t> o</a:t>
            </a:r>
            <a:r>
              <a:rPr lang="en-US" sz="2400" dirty="0">
                <a:latin typeface="Arial" panose="020B0604020202020204" pitchFamily="34" charset="0"/>
                <a:cs typeface="Arial" panose="020B0604020202020204" pitchFamily="34" charset="0"/>
              </a:rPr>
              <a:t>ther approaches include avoiding the use of molecular halogens in large quantities. </a:t>
            </a:r>
          </a:p>
          <a:p>
            <a:pPr marL="0" indent="0">
              <a:lnSpc>
                <a:spcPct val="100000"/>
              </a:lnSpc>
              <a:spcBef>
                <a:spcPts val="0"/>
              </a:spcBef>
              <a:buNone/>
            </a:pPr>
            <a:endParaRPr lang="en-US" sz="2400" dirty="0">
              <a:latin typeface="Arial" panose="020B0604020202020204" pitchFamily="34" charset="0"/>
              <a:cs typeface="Arial" panose="020B0604020202020204" pitchFamily="34" charset="0"/>
              <a:sym typeface="Symbol" panose="05050102010706020507" pitchFamily="18" charset="2"/>
            </a:endParaRPr>
          </a:p>
          <a:p>
            <a:pPr marL="0" indent="0">
              <a:lnSpc>
                <a:spcPct val="100000"/>
              </a:lnSpc>
              <a:spcBef>
                <a:spcPts val="0"/>
              </a:spcBef>
              <a:buNone/>
            </a:pPr>
            <a:r>
              <a:rPr lang="en-US" sz="2400" dirty="0">
                <a:latin typeface="Arial" panose="020B0604020202020204" pitchFamily="34" charset="0"/>
                <a:cs typeface="Arial" panose="020B0604020202020204" pitchFamily="34" charset="0"/>
                <a:sym typeface="Symbol" panose="05050102010706020507" pitchFamily="18" charset="2"/>
              </a:rPr>
              <a:t> c</a:t>
            </a:r>
            <a:r>
              <a:rPr lang="en-US" sz="2400" dirty="0">
                <a:latin typeface="Arial" panose="020B0604020202020204" pitchFamily="34" charset="0"/>
                <a:cs typeface="Arial" panose="020B0604020202020204" pitchFamily="34" charset="0"/>
              </a:rPr>
              <a:t>ontinuous flow processes can help to minimize chemical hazards.</a:t>
            </a:r>
          </a:p>
        </p:txBody>
      </p:sp>
      <p:cxnSp>
        <p:nvCxnSpPr>
          <p:cNvPr id="6" name="Straight Connector 5">
            <a:extLst>
              <a:ext uri="{FF2B5EF4-FFF2-40B4-BE49-F238E27FC236}">
                <a16:creationId xmlns:a16="http://schemas.microsoft.com/office/drawing/2014/main" id="{C4854942-471D-4A93-A06C-21D1F021743E}"/>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3352826-87BC-4AFE-A623-D0C07533212C}"/>
              </a:ext>
            </a:extLst>
          </p:cNvPr>
          <p:cNvSpPr txBox="1"/>
          <p:nvPr/>
        </p:nvSpPr>
        <p:spPr>
          <a:xfrm>
            <a:off x="1650090" y="2163200"/>
            <a:ext cx="8855758" cy="615553"/>
          </a:xfrm>
          <a:prstGeom prst="rect">
            <a:avLst/>
          </a:prstGeom>
          <a:noFill/>
        </p:spPr>
        <p:txBody>
          <a:bodyPr wrap="none" rtlCol="0">
            <a:spAutoFit/>
          </a:bodyPr>
          <a:lstStyle/>
          <a:p>
            <a:pPr algn="ctr"/>
            <a:r>
              <a:rPr lang="en-US" sz="3400" b="1" dirty="0"/>
              <a:t>Accidents can be avoided by minimizing hazards</a:t>
            </a:r>
          </a:p>
        </p:txBody>
      </p:sp>
      <p:sp>
        <p:nvSpPr>
          <p:cNvPr id="9" name="TextBox 8">
            <a:extLst>
              <a:ext uri="{FF2B5EF4-FFF2-40B4-BE49-F238E27FC236}">
                <a16:creationId xmlns:a16="http://schemas.microsoft.com/office/drawing/2014/main" id="{099848D6-6D13-44CC-B4AC-5FE48F1CD6E4}"/>
              </a:ext>
            </a:extLst>
          </p:cNvPr>
          <p:cNvSpPr txBox="1"/>
          <p:nvPr/>
        </p:nvSpPr>
        <p:spPr>
          <a:xfrm>
            <a:off x="2451653" y="92107"/>
            <a:ext cx="8418460" cy="1323439"/>
          </a:xfrm>
          <a:prstGeom prst="rect">
            <a:avLst/>
          </a:prstGeom>
          <a:noFill/>
        </p:spPr>
        <p:txBody>
          <a:bodyPr wrap="square" rtlCol="0">
            <a:spAutoFit/>
          </a:bodyPr>
          <a:lstStyle/>
          <a:p>
            <a:r>
              <a:rPr lang="en-US" altLang="en-US" sz="4000" b="1" dirty="0">
                <a:solidFill>
                  <a:srgbClr val="00728A"/>
                </a:solidFill>
                <a:latin typeface="Arial" panose="020B0604020202020204" pitchFamily="34" charset="0"/>
                <a:ea typeface="ＭＳ Ｐゴシック" charset="-128"/>
                <a:cs typeface="Arial" panose="020B0604020202020204" pitchFamily="34" charset="0"/>
              </a:rPr>
              <a:t>Inherently Safer Chemistry </a:t>
            </a:r>
          </a:p>
          <a:p>
            <a:r>
              <a:rPr lang="en-US" altLang="en-US" sz="4000" b="1" dirty="0">
                <a:solidFill>
                  <a:srgbClr val="00728A"/>
                </a:solidFill>
                <a:latin typeface="Arial" panose="020B0604020202020204" pitchFamily="34" charset="0"/>
                <a:ea typeface="ＭＳ Ｐゴシック" charset="-128"/>
                <a:cs typeface="Arial" panose="020B0604020202020204" pitchFamily="34" charset="0"/>
              </a:rPr>
              <a:t>for Accident Prevention </a:t>
            </a:r>
          </a:p>
        </p:txBody>
      </p:sp>
      <p:pic>
        <p:nvPicPr>
          <p:cNvPr id="10" name="Picture 9">
            <a:extLst>
              <a:ext uri="{FF2B5EF4-FFF2-40B4-BE49-F238E27FC236}">
                <a16:creationId xmlns:a16="http://schemas.microsoft.com/office/drawing/2014/main" id="{4FBA2974-3165-46B6-B5B3-F47FAC3D210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6153" y="78128"/>
            <a:ext cx="2095500" cy="1333500"/>
          </a:xfrm>
          <a:prstGeom prst="rect">
            <a:avLst/>
          </a:prstGeom>
        </p:spPr>
      </p:pic>
    </p:spTree>
    <p:extLst>
      <p:ext uri="{BB962C8B-B14F-4D97-AF65-F5344CB8AC3E}">
        <p14:creationId xmlns:p14="http://schemas.microsoft.com/office/powerpoint/2010/main" val="41206756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46EDFB70-6E16-4D6E-A955-5310749982AA}"/>
              </a:ext>
            </a:extLst>
          </p:cNvPr>
          <p:cNvSpPr/>
          <p:nvPr/>
        </p:nvSpPr>
        <p:spPr>
          <a:xfrm>
            <a:off x="6176683" y="2803910"/>
            <a:ext cx="5487292" cy="3769327"/>
          </a:xfrm>
          <a:prstGeom prst="roundRect">
            <a:avLst/>
          </a:prstGeom>
          <a:solidFill>
            <a:schemeClr val="bg1"/>
          </a:solidFill>
          <a:ln w="38100">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Rectangle: Rounded Corners 1">
            <a:extLst>
              <a:ext uri="{FF2B5EF4-FFF2-40B4-BE49-F238E27FC236}">
                <a16:creationId xmlns:a16="http://schemas.microsoft.com/office/drawing/2014/main" id="{4A9DE6D2-BFB1-4A79-AA08-5E6E7C09346B}"/>
              </a:ext>
            </a:extLst>
          </p:cNvPr>
          <p:cNvSpPr/>
          <p:nvPr/>
        </p:nvSpPr>
        <p:spPr>
          <a:xfrm>
            <a:off x="484094" y="2845887"/>
            <a:ext cx="5366892" cy="3769327"/>
          </a:xfrm>
          <a:prstGeom prst="roundRect">
            <a:avLst/>
          </a:prstGeom>
          <a:solidFill>
            <a:schemeClr val="bg1"/>
          </a:solid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4" name="Straight Connector 3">
            <a:extLst>
              <a:ext uri="{FF2B5EF4-FFF2-40B4-BE49-F238E27FC236}">
                <a16:creationId xmlns:a16="http://schemas.microsoft.com/office/drawing/2014/main" id="{AB36F520-A6AA-4519-9509-2EF71BB022D2}"/>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A4C14D40-7222-4F69-8FE4-B512E2CA4E8E}"/>
              </a:ext>
            </a:extLst>
          </p:cNvPr>
          <p:cNvSpPr/>
          <p:nvPr/>
        </p:nvSpPr>
        <p:spPr>
          <a:xfrm>
            <a:off x="548802" y="1615721"/>
            <a:ext cx="10148356" cy="461665"/>
          </a:xfrm>
          <a:prstGeom prst="rect">
            <a:avLst/>
          </a:prstGeom>
        </p:spPr>
        <p:txBody>
          <a:bodyPr wrap="none">
            <a:spAutoFit/>
          </a:bodyPr>
          <a:lstStyle/>
          <a:p>
            <a:pPr>
              <a:spcBef>
                <a:spcPct val="20000"/>
              </a:spcBef>
              <a:buClr>
                <a:schemeClr val="tx2"/>
              </a:buClr>
              <a:buSzPct val="75000"/>
            </a:pPr>
            <a:r>
              <a:rPr lang="en-US" altLang="x-none" sz="2400" b="1" dirty="0">
                <a:solidFill>
                  <a:schemeClr val="accent5">
                    <a:lumMod val="50000"/>
                  </a:schemeClr>
                </a:solidFill>
                <a:latin typeface="Arial" panose="020B0604020202020204" pitchFamily="34" charset="0"/>
                <a:cs typeface="Arial" panose="020B0604020202020204" pitchFamily="34" charset="0"/>
              </a:rPr>
              <a:t>Case study:</a:t>
            </a:r>
            <a:r>
              <a:rPr lang="en-US" altLang="x-none" sz="2400" dirty="0">
                <a:solidFill>
                  <a:schemeClr val="accent5">
                    <a:lumMod val="50000"/>
                  </a:schemeClr>
                </a:solidFill>
                <a:latin typeface="Arial" panose="020B0604020202020204" pitchFamily="34" charset="0"/>
                <a:cs typeface="Arial" panose="020B0604020202020204" pitchFamily="34" charset="0"/>
              </a:rPr>
              <a:t> Production of gasoline alkylate with AlkyClean® Technology</a:t>
            </a:r>
          </a:p>
        </p:txBody>
      </p:sp>
      <p:sp>
        <p:nvSpPr>
          <p:cNvPr id="8" name="TextBox 7">
            <a:extLst>
              <a:ext uri="{FF2B5EF4-FFF2-40B4-BE49-F238E27FC236}">
                <a16:creationId xmlns:a16="http://schemas.microsoft.com/office/drawing/2014/main" id="{7A80B45A-F3CE-4AB0-96B7-8CF1CBC735A9}"/>
              </a:ext>
            </a:extLst>
          </p:cNvPr>
          <p:cNvSpPr txBox="1"/>
          <p:nvPr/>
        </p:nvSpPr>
        <p:spPr>
          <a:xfrm>
            <a:off x="548802" y="2096024"/>
            <a:ext cx="8323837"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In 2016 Albemarle and CB&amp;I won the </a:t>
            </a:r>
            <a:r>
              <a:rPr lang="en-US" sz="2000" b="1" i="1" dirty="0">
                <a:latin typeface="Arial" panose="020B0604020202020204" pitchFamily="34" charset="0"/>
                <a:cs typeface="Arial" panose="020B0604020202020204" pitchFamily="34" charset="0"/>
              </a:rPr>
              <a:t>EPA Green Chemistry Award</a:t>
            </a:r>
            <a:r>
              <a:rPr lang="en-US" sz="2000" dirty="0">
                <a:latin typeface="Arial" panose="020B0604020202020204" pitchFamily="34" charset="0"/>
                <a:cs typeface="Arial" panose="020B0604020202020204" pitchFamily="34" charset="0"/>
              </a:rPr>
              <a:t> for their inherently safer AlkyClean® process technology.</a:t>
            </a:r>
          </a:p>
        </p:txBody>
      </p:sp>
      <p:sp>
        <p:nvSpPr>
          <p:cNvPr id="9" name="TextBox 8">
            <a:extLst>
              <a:ext uri="{FF2B5EF4-FFF2-40B4-BE49-F238E27FC236}">
                <a16:creationId xmlns:a16="http://schemas.microsoft.com/office/drawing/2014/main" id="{B17DBD46-0074-477B-8705-F4C5CC8E0B0C}"/>
              </a:ext>
            </a:extLst>
          </p:cNvPr>
          <p:cNvSpPr txBox="1"/>
          <p:nvPr/>
        </p:nvSpPr>
        <p:spPr>
          <a:xfrm>
            <a:off x="6487710" y="2856889"/>
            <a:ext cx="5298510" cy="3447098"/>
          </a:xfrm>
          <a:prstGeom prst="rect">
            <a:avLst/>
          </a:prstGeom>
          <a:noFill/>
          <a:ln>
            <a:noFill/>
          </a:ln>
        </p:spPr>
        <p:txBody>
          <a:bodyPr wrap="square" rtlCol="0">
            <a:spAutoFit/>
          </a:bodyPr>
          <a:lstStyle/>
          <a:p>
            <a:r>
              <a:rPr lang="en-US" sz="2000" b="1" dirty="0">
                <a:latin typeface="Arial" panose="020B0604020202020204" pitchFamily="34" charset="0"/>
                <a:cs typeface="Arial" panose="020B0604020202020204" pitchFamily="34" charset="0"/>
              </a:rPr>
              <a:t>AlkyClean® Technology:</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sym typeface="Symbol" panose="05050102010706020507" pitchFamily="18" charset="2"/>
              </a:rPr>
              <a:t> </a:t>
            </a:r>
            <a:r>
              <a:rPr lang="en-US" dirty="0" err="1">
                <a:latin typeface="Arial" panose="020B0604020202020204" pitchFamily="34" charset="0"/>
                <a:cs typeface="Arial" panose="020B0604020202020204" pitchFamily="34" charset="0"/>
              </a:rPr>
              <a:t>AlkyClean</a:t>
            </a:r>
            <a:r>
              <a:rPr lang="en-US" dirty="0">
                <a:latin typeface="Arial" panose="020B0604020202020204" pitchFamily="34" charset="0"/>
                <a:cs typeface="Arial" panose="020B0604020202020204" pitchFamily="34" charset="0"/>
              </a:rPr>
              <a:t>® solid acid alkylation process produces high quality alkylate without using liquid acid catalysts.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sym typeface="Symbol" panose="05050102010706020507" pitchFamily="18" charset="2"/>
              </a:rPr>
              <a:t> </a:t>
            </a:r>
            <a:r>
              <a:rPr lang="en-US" dirty="0">
                <a:latin typeface="Arial" panose="020B0604020202020204" pitchFamily="34" charset="0"/>
                <a:cs typeface="Arial" panose="020B0604020202020204" pitchFamily="34" charset="0"/>
              </a:rPr>
              <a:t>solid acid alkylation process is safer for both people working directly in production and for people in the area surrounding the facility.</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sym typeface="Symbol" panose="05050102010706020507" pitchFamily="18" charset="2"/>
              </a:rPr>
              <a:t> </a:t>
            </a:r>
            <a:r>
              <a:rPr lang="en-US" dirty="0">
                <a:latin typeface="Arial" panose="020B0604020202020204" pitchFamily="34" charset="0"/>
                <a:cs typeface="Arial" panose="020B0604020202020204" pitchFamily="34" charset="0"/>
              </a:rPr>
              <a:t>environmental and economic benefits since no acid-soluble oils or spent acids are produced.</a:t>
            </a:r>
          </a:p>
        </p:txBody>
      </p:sp>
      <p:sp>
        <p:nvSpPr>
          <p:cNvPr id="10" name="TextBox 9">
            <a:extLst>
              <a:ext uri="{FF2B5EF4-FFF2-40B4-BE49-F238E27FC236}">
                <a16:creationId xmlns:a16="http://schemas.microsoft.com/office/drawing/2014/main" id="{B9F21FA1-E4B4-4484-89E7-165B6E93D965}"/>
              </a:ext>
            </a:extLst>
          </p:cNvPr>
          <p:cNvSpPr txBox="1"/>
          <p:nvPr/>
        </p:nvSpPr>
        <p:spPr>
          <a:xfrm>
            <a:off x="656378" y="2891118"/>
            <a:ext cx="5135671" cy="3185487"/>
          </a:xfrm>
          <a:prstGeom prst="rect">
            <a:avLst/>
          </a:prstGeom>
          <a:noFill/>
          <a:ln>
            <a:noFill/>
          </a:ln>
        </p:spPr>
        <p:txBody>
          <a:bodyPr wrap="square" rtlCol="0">
            <a:spAutoFit/>
          </a:bodyPr>
          <a:lstStyle/>
          <a:p>
            <a:r>
              <a:rPr lang="en-US" sz="2000" b="1" dirty="0">
                <a:latin typeface="Arial" panose="020B0604020202020204" pitchFamily="34" charset="0"/>
                <a:cs typeface="Arial" panose="020B0604020202020204" pitchFamily="34" charset="0"/>
              </a:rPr>
              <a:t>Conventional alkylate production:</a:t>
            </a:r>
          </a:p>
          <a:p>
            <a:endParaRPr lang="en-US" sz="2000" b="1" dirty="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a:p>
            <a:pPr marL="136525">
              <a:spcBef>
                <a:spcPts val="600"/>
              </a:spcBef>
            </a:pPr>
            <a:r>
              <a:rPr lang="en-US" dirty="0">
                <a:latin typeface="Arial" panose="020B0604020202020204" pitchFamily="34" charset="0"/>
                <a:cs typeface="Arial" panose="020B0604020202020204" pitchFamily="34" charset="0"/>
                <a:sym typeface="Symbol" panose="05050102010706020507" pitchFamily="18" charset="2"/>
              </a:rPr>
              <a:t> </a:t>
            </a:r>
            <a:r>
              <a:rPr lang="en-US" dirty="0">
                <a:latin typeface="Arial" panose="020B0604020202020204" pitchFamily="34" charset="0"/>
                <a:cs typeface="Arial" panose="020B0604020202020204" pitchFamily="34" charset="0"/>
              </a:rPr>
              <a:t>alkylate is typically produced from the reaction of isobutane and light olefins.</a:t>
            </a:r>
          </a:p>
          <a:p>
            <a:pPr marL="136525">
              <a:spcBef>
                <a:spcPts val="600"/>
              </a:spcBef>
            </a:pPr>
            <a:r>
              <a:rPr lang="en-US" dirty="0">
                <a:latin typeface="Arial" panose="020B0604020202020204" pitchFamily="34" charset="0"/>
                <a:cs typeface="Arial" panose="020B0604020202020204" pitchFamily="34" charset="0"/>
                <a:sym typeface="Symbol" panose="05050102010706020507" pitchFamily="18" charset="2"/>
              </a:rPr>
              <a:t> </a:t>
            </a:r>
            <a:r>
              <a:rPr lang="en-US" dirty="0">
                <a:latin typeface="Arial" panose="020B0604020202020204" pitchFamily="34" charset="0"/>
                <a:cs typeface="Arial" panose="020B0604020202020204" pitchFamily="34" charset="0"/>
              </a:rPr>
              <a:t>requires the liquid acid-catalyzed processes, such as hydrofluoric acid.</a:t>
            </a:r>
          </a:p>
          <a:p>
            <a:pPr marL="136525">
              <a:spcBef>
                <a:spcPts val="600"/>
              </a:spcBef>
            </a:pPr>
            <a:r>
              <a:rPr lang="en-US" dirty="0">
                <a:latin typeface="Arial" panose="020B0604020202020204" pitchFamily="34" charset="0"/>
                <a:cs typeface="Arial" panose="020B0604020202020204" pitchFamily="34" charset="0"/>
                <a:sym typeface="Symbol" panose="05050102010706020507" pitchFamily="18" charset="2"/>
              </a:rPr>
              <a:t> </a:t>
            </a:r>
            <a:r>
              <a:rPr lang="en-US" dirty="0">
                <a:latin typeface="Arial" panose="020B0604020202020204" pitchFamily="34" charset="0"/>
                <a:cs typeface="Arial" panose="020B0604020202020204" pitchFamily="34" charset="0"/>
              </a:rPr>
              <a:t>hydrofluoric acid is extremely toxic, upon release it forms clouds that can be lethal for up to five miles.</a:t>
            </a:r>
          </a:p>
        </p:txBody>
      </p:sp>
      <p:sp>
        <p:nvSpPr>
          <p:cNvPr id="11" name="TextBox 10">
            <a:extLst>
              <a:ext uri="{FF2B5EF4-FFF2-40B4-BE49-F238E27FC236}">
                <a16:creationId xmlns:a16="http://schemas.microsoft.com/office/drawing/2014/main" id="{CAD65996-795E-46CE-A628-DF7DBCF74D4E}"/>
              </a:ext>
            </a:extLst>
          </p:cNvPr>
          <p:cNvSpPr txBox="1"/>
          <p:nvPr/>
        </p:nvSpPr>
        <p:spPr>
          <a:xfrm>
            <a:off x="2451653" y="92107"/>
            <a:ext cx="8418460" cy="1323439"/>
          </a:xfrm>
          <a:prstGeom prst="rect">
            <a:avLst/>
          </a:prstGeom>
          <a:noFill/>
        </p:spPr>
        <p:txBody>
          <a:bodyPr wrap="square" rtlCol="0">
            <a:spAutoFit/>
          </a:bodyPr>
          <a:lstStyle/>
          <a:p>
            <a:r>
              <a:rPr lang="en-US" altLang="en-US" sz="4000" b="1" dirty="0">
                <a:solidFill>
                  <a:srgbClr val="00728A"/>
                </a:solidFill>
                <a:latin typeface="Arial" panose="020B0604020202020204" pitchFamily="34" charset="0"/>
                <a:ea typeface="ＭＳ Ｐゴシック" charset="-128"/>
                <a:cs typeface="Arial" panose="020B0604020202020204" pitchFamily="34" charset="0"/>
              </a:rPr>
              <a:t>Inherently Safer Chemistry </a:t>
            </a:r>
          </a:p>
          <a:p>
            <a:r>
              <a:rPr lang="en-US" altLang="en-US" sz="4000" b="1" dirty="0">
                <a:solidFill>
                  <a:srgbClr val="00728A"/>
                </a:solidFill>
                <a:latin typeface="Arial" panose="020B0604020202020204" pitchFamily="34" charset="0"/>
                <a:ea typeface="ＭＳ Ｐゴシック" charset="-128"/>
                <a:cs typeface="Arial" panose="020B0604020202020204" pitchFamily="34" charset="0"/>
              </a:rPr>
              <a:t>for Accident Prevention </a:t>
            </a:r>
          </a:p>
        </p:txBody>
      </p:sp>
      <p:pic>
        <p:nvPicPr>
          <p:cNvPr id="12" name="Picture 11">
            <a:extLst>
              <a:ext uri="{FF2B5EF4-FFF2-40B4-BE49-F238E27FC236}">
                <a16:creationId xmlns:a16="http://schemas.microsoft.com/office/drawing/2014/main" id="{D7A01316-5B89-42DE-9B85-C620A771A9D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6153" y="78128"/>
            <a:ext cx="2095500" cy="1333500"/>
          </a:xfrm>
          <a:prstGeom prst="rect">
            <a:avLst/>
          </a:prstGeom>
        </p:spPr>
      </p:pic>
    </p:spTree>
    <p:extLst>
      <p:ext uri="{BB962C8B-B14F-4D97-AF65-F5344CB8AC3E}">
        <p14:creationId xmlns:p14="http://schemas.microsoft.com/office/powerpoint/2010/main" val="41955377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8960" y="3118722"/>
            <a:ext cx="10515600" cy="2471446"/>
          </a:xfrm>
        </p:spPr>
        <p:txBody>
          <a:bodyPr>
            <a:spAutoFit/>
          </a:bodyPr>
          <a:lstStyle/>
          <a:p>
            <a:r>
              <a:rPr lang="en-US" sz="2400" b="1" i="1" dirty="0">
                <a:latin typeface="Arial" panose="020B0604020202020204" pitchFamily="34" charset="0"/>
                <a:cs typeface="Arial" panose="020B0604020202020204" pitchFamily="34" charset="0"/>
              </a:rPr>
              <a:t>Presidential Green Chemistry Challenge</a:t>
            </a:r>
            <a:r>
              <a:rPr lang="en-US" sz="2400" dirty="0">
                <a:latin typeface="Arial" panose="020B0604020202020204" pitchFamily="34" charset="0"/>
                <a:cs typeface="Arial" panose="020B0604020202020204" pitchFamily="34" charset="0"/>
              </a:rPr>
              <a:t> Winners</a:t>
            </a:r>
          </a:p>
          <a:p>
            <a:pPr marL="688975" indent="0">
              <a:buNone/>
            </a:pPr>
            <a:r>
              <a:rPr lang="en-US" sz="2400" dirty="0">
                <a:latin typeface="Arial" panose="020B0604020202020204" pitchFamily="34" charset="0"/>
                <a:cs typeface="Arial" panose="020B0604020202020204" pitchFamily="34" charset="0"/>
                <a:hlinkClick r:id="rId2"/>
              </a:rPr>
              <a:t>https://www.epa.gov/greenchemistry/presidential-green-chemistry-challenge-winners</a:t>
            </a:r>
            <a:endParaRPr lang="en-US" sz="2400" dirty="0">
              <a:latin typeface="Arial" panose="020B0604020202020204" pitchFamily="34" charset="0"/>
              <a:cs typeface="Arial" panose="020B0604020202020204" pitchFamily="34" charset="0"/>
            </a:endParaRPr>
          </a:p>
          <a:p>
            <a:pPr marL="688975" indent="0">
              <a:buNone/>
            </a:pPr>
            <a:endParaRPr lang="en-US" sz="2400" dirty="0">
              <a:latin typeface="Arial" panose="020B0604020202020204" pitchFamily="34" charset="0"/>
              <a:cs typeface="Arial" panose="020B0604020202020204" pitchFamily="34" charset="0"/>
            </a:endParaRPr>
          </a:p>
          <a:p>
            <a:r>
              <a:rPr lang="en-US" sz="2400" i="1" dirty="0">
                <a:latin typeface="Arial" panose="020B0604020202020204" pitchFamily="34" charset="0"/>
                <a:cs typeface="Arial" panose="020B0604020202020204" pitchFamily="34" charset="0"/>
              </a:rPr>
              <a:t>How Industrial Applications in Green Chemistry Are Changing Our World</a:t>
            </a:r>
            <a:r>
              <a:rPr lang="en-US" sz="2400" dirty="0">
                <a:latin typeface="Arial" panose="020B0604020202020204" pitchFamily="34" charset="0"/>
                <a:cs typeface="Arial" panose="020B0604020202020204" pitchFamily="34" charset="0"/>
              </a:rPr>
              <a:t> (white paper) by American Chemical Society</a:t>
            </a:r>
          </a:p>
        </p:txBody>
      </p:sp>
      <p:sp>
        <p:nvSpPr>
          <p:cNvPr id="4" name="Title 3"/>
          <p:cNvSpPr>
            <a:spLocks noGrp="1"/>
          </p:cNvSpPr>
          <p:nvPr>
            <p:ph type="title"/>
          </p:nvPr>
        </p:nvSpPr>
        <p:spPr>
          <a:xfrm>
            <a:off x="3102441" y="1986241"/>
            <a:ext cx="5951055" cy="563231"/>
          </a:xfrm>
        </p:spPr>
        <p:txBody>
          <a:bodyPr wrap="square">
            <a:spAutoFit/>
          </a:bodyPr>
          <a:lstStyle/>
          <a:p>
            <a:pPr algn="ctr"/>
            <a:r>
              <a:rPr lang="en-US" sz="3400" b="1" dirty="0">
                <a:latin typeface="Arial" panose="020B0604020202020204" pitchFamily="34" charset="0"/>
                <a:cs typeface="Arial" panose="020B0604020202020204" pitchFamily="34" charset="0"/>
              </a:rPr>
              <a:t>More examples available!</a:t>
            </a:r>
          </a:p>
        </p:txBody>
      </p:sp>
      <p:cxnSp>
        <p:nvCxnSpPr>
          <p:cNvPr id="5" name="Straight Connector 4">
            <a:extLst>
              <a:ext uri="{FF2B5EF4-FFF2-40B4-BE49-F238E27FC236}">
                <a16:creationId xmlns:a16="http://schemas.microsoft.com/office/drawing/2014/main" id="{0B45C1FA-D37F-4356-B13C-C033CEA9C552}"/>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C6F3875-87B5-454C-8A81-27E820FB5117}"/>
              </a:ext>
            </a:extLst>
          </p:cNvPr>
          <p:cNvSpPr txBox="1"/>
          <p:nvPr/>
        </p:nvSpPr>
        <p:spPr>
          <a:xfrm>
            <a:off x="2451653" y="92107"/>
            <a:ext cx="8418460" cy="1323439"/>
          </a:xfrm>
          <a:prstGeom prst="rect">
            <a:avLst/>
          </a:prstGeom>
          <a:noFill/>
        </p:spPr>
        <p:txBody>
          <a:bodyPr wrap="square" rtlCol="0">
            <a:spAutoFit/>
          </a:bodyPr>
          <a:lstStyle/>
          <a:p>
            <a:r>
              <a:rPr lang="en-US" altLang="en-US" sz="4000" b="1" dirty="0">
                <a:solidFill>
                  <a:srgbClr val="00728A"/>
                </a:solidFill>
                <a:latin typeface="Arial" panose="020B0604020202020204" pitchFamily="34" charset="0"/>
                <a:ea typeface="ＭＳ Ｐゴシック" charset="-128"/>
                <a:cs typeface="Arial" panose="020B0604020202020204" pitchFamily="34" charset="0"/>
              </a:rPr>
              <a:t>Inherently Safer Chemistry </a:t>
            </a:r>
          </a:p>
          <a:p>
            <a:r>
              <a:rPr lang="en-US" altLang="en-US" sz="4000" b="1" dirty="0">
                <a:solidFill>
                  <a:srgbClr val="00728A"/>
                </a:solidFill>
                <a:latin typeface="Arial" panose="020B0604020202020204" pitchFamily="34" charset="0"/>
                <a:ea typeface="ＭＳ Ｐゴシック" charset="-128"/>
                <a:cs typeface="Arial" panose="020B0604020202020204" pitchFamily="34" charset="0"/>
              </a:rPr>
              <a:t>for Accident Prevention </a:t>
            </a:r>
          </a:p>
        </p:txBody>
      </p:sp>
      <p:pic>
        <p:nvPicPr>
          <p:cNvPr id="9" name="Picture 8">
            <a:extLst>
              <a:ext uri="{FF2B5EF4-FFF2-40B4-BE49-F238E27FC236}">
                <a16:creationId xmlns:a16="http://schemas.microsoft.com/office/drawing/2014/main" id="{A443422E-68C7-48B8-BF6D-DDDCF43CE45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6153" y="78128"/>
            <a:ext cx="2095500" cy="1333500"/>
          </a:xfrm>
          <a:prstGeom prst="rect">
            <a:avLst/>
          </a:prstGeom>
        </p:spPr>
      </p:pic>
    </p:spTree>
    <p:extLst>
      <p:ext uri="{BB962C8B-B14F-4D97-AF65-F5344CB8AC3E}">
        <p14:creationId xmlns:p14="http://schemas.microsoft.com/office/powerpoint/2010/main" val="40438549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53345" y="2701636"/>
            <a:ext cx="3782291" cy="830997"/>
          </a:xfrm>
          <a:prstGeom prst="rect">
            <a:avLst/>
          </a:prstGeom>
          <a:noFill/>
        </p:spPr>
        <p:txBody>
          <a:bodyPr wrap="square" rtlCol="0">
            <a:spAutoFit/>
          </a:bodyPr>
          <a:lstStyle/>
          <a:p>
            <a:r>
              <a:rPr lang="en-US" sz="4800"/>
              <a:t>QUESTIONS?</a:t>
            </a:r>
            <a:endParaRPr lang="en-US" sz="4800" dirty="0"/>
          </a:p>
        </p:txBody>
      </p:sp>
      <p:sp>
        <p:nvSpPr>
          <p:cNvPr id="3" name="TextBox 2"/>
          <p:cNvSpPr txBox="1"/>
          <p:nvPr/>
        </p:nvSpPr>
        <p:spPr>
          <a:xfrm>
            <a:off x="990599" y="110836"/>
            <a:ext cx="8340439" cy="584775"/>
          </a:xfrm>
          <a:prstGeom prst="rect">
            <a:avLst/>
          </a:prstGeom>
          <a:noFill/>
        </p:spPr>
        <p:txBody>
          <a:bodyPr wrap="square" rtlCol="0">
            <a:spAutoFit/>
          </a:bodyPr>
          <a:lstStyle/>
          <a:p>
            <a:r>
              <a:rPr lang="en-US" sz="3200" dirty="0"/>
              <a:t>Sponsored by Yale-UNIDO Initiative</a:t>
            </a:r>
          </a:p>
        </p:txBody>
      </p:sp>
      <p:sp>
        <p:nvSpPr>
          <p:cNvPr id="4" name="Rectangle 3"/>
          <p:cNvSpPr/>
          <p:nvPr/>
        </p:nvSpPr>
        <p:spPr>
          <a:xfrm>
            <a:off x="2036618" y="4954158"/>
            <a:ext cx="4662054" cy="1754326"/>
          </a:xfrm>
          <a:prstGeom prst="rect">
            <a:avLst/>
          </a:prstGeom>
        </p:spPr>
        <p:txBody>
          <a:bodyPr wrap="square">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latin typeface="Times New Roman" charset="0"/>
            </a:endParaRPr>
          </a:p>
          <a:p>
            <a:r>
              <a:rPr lang="en-US" dirty="0">
                <a:solidFill>
                  <a:srgbClr val="2F2A2B"/>
                </a:solidFill>
                <a:latin typeface="Times New Roman" charset="0"/>
              </a:rPr>
              <a:t>CENTER </a:t>
            </a:r>
            <a:r>
              <a:rPr lang="en-US" i="1" dirty="0">
                <a:solidFill>
                  <a:srgbClr val="2F2A2B"/>
                </a:solidFill>
                <a:latin typeface="Times New Roman" charset="0"/>
              </a:rPr>
              <a:t>for </a:t>
            </a:r>
            <a:r>
              <a:rPr lang="en-US" dirty="0">
                <a:solidFill>
                  <a:srgbClr val="2F2A2B"/>
                </a:solidFill>
                <a:latin typeface="Times New Roman" charset="0"/>
              </a:rPr>
              <a:t>GREEN CHEMISTRY</a:t>
            </a:r>
          </a:p>
          <a:p>
            <a:r>
              <a:rPr lang="en-US" i="1" dirty="0">
                <a:solidFill>
                  <a:srgbClr val="2F2A2B"/>
                </a:solidFill>
                <a:latin typeface="Times New Roman" charset="0"/>
              </a:rPr>
              <a:t>and </a:t>
            </a:r>
            <a:r>
              <a:rPr lang="en-US" dirty="0">
                <a:solidFill>
                  <a:srgbClr val="2F2A2B"/>
                </a:solidFill>
                <a:latin typeface="Times New Roman" charset="0"/>
              </a:rPr>
              <a:t>GREEN ENGINEERING </a:t>
            </a:r>
            <a:r>
              <a:rPr lang="en-US" i="1" dirty="0">
                <a:solidFill>
                  <a:srgbClr val="2F2A2B"/>
                </a:solidFill>
                <a:latin typeface="Times New Roman" charset="0"/>
              </a:rPr>
              <a:t>at </a:t>
            </a:r>
            <a:r>
              <a:rPr lang="en-US" dirty="0">
                <a:solidFill>
                  <a:srgbClr val="2F2A2B"/>
                </a:solidFill>
                <a:latin typeface="Times New Roman" charset="0"/>
              </a:rPr>
              <a:t>YALE</a:t>
            </a:r>
            <a:endParaRPr lang="en-US" dirty="0">
              <a:solidFill>
                <a:srgbClr val="2F2A2B"/>
              </a:solidFill>
              <a:effectLst/>
              <a:latin typeface="Times New Roman" charset="0"/>
            </a:endParaRPr>
          </a:p>
        </p:txBody>
      </p:sp>
      <p:sp>
        <p:nvSpPr>
          <p:cNvPr id="5" name="Rectangle 4"/>
          <p:cNvSpPr/>
          <p:nvPr/>
        </p:nvSpPr>
        <p:spPr>
          <a:xfrm>
            <a:off x="3048000" y="2828836"/>
            <a:ext cx="6096000" cy="1200329"/>
          </a:xfrm>
          <a:prstGeom prst="rect">
            <a:avLst/>
          </a:prstGeom>
        </p:spPr>
        <p:txBody>
          <a:bodyPr>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effectLst/>
              <a:latin typeface="Times New Roman" charset="0"/>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3314" y="5212194"/>
            <a:ext cx="1020198" cy="1496290"/>
          </a:xfrm>
          <a:prstGeom prst="rect">
            <a:avLst/>
          </a:prstGeom>
        </p:spPr>
      </p:pic>
      <p:pic>
        <p:nvPicPr>
          <p:cNvPr id="7" name="Picture 6"/>
          <p:cNvPicPr>
            <a:picLocks noChangeAspect="1"/>
          </p:cNvPicPr>
          <p:nvPr/>
        </p:nvPicPr>
        <p:blipFill>
          <a:blip r:embed="rId3"/>
          <a:stretch>
            <a:fillRect/>
          </a:stretch>
        </p:blipFill>
        <p:spPr>
          <a:xfrm>
            <a:off x="8035636" y="5831321"/>
            <a:ext cx="3810000" cy="990600"/>
          </a:xfrm>
          <a:prstGeom prst="rect">
            <a:avLst/>
          </a:prstGeom>
        </p:spPr>
      </p:pic>
      <p:pic>
        <p:nvPicPr>
          <p:cNvPr id="8" name="Picture 7"/>
          <p:cNvPicPr>
            <a:picLocks noChangeAspect="1"/>
          </p:cNvPicPr>
          <p:nvPr/>
        </p:nvPicPr>
        <p:blipFill>
          <a:blip r:embed="rId4"/>
          <a:stretch>
            <a:fillRect/>
          </a:stretch>
        </p:blipFill>
        <p:spPr>
          <a:xfrm>
            <a:off x="8035636" y="4446658"/>
            <a:ext cx="4064000" cy="12192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964" y="2816379"/>
            <a:ext cx="3032234" cy="2274176"/>
          </a:xfrm>
          <a:prstGeom prst="rect">
            <a:avLst/>
          </a:prstGeom>
        </p:spPr>
      </p:pic>
    </p:spTree>
    <p:extLst>
      <p:ext uri="{BB962C8B-B14F-4D97-AF65-F5344CB8AC3E}">
        <p14:creationId xmlns:p14="http://schemas.microsoft.com/office/powerpoint/2010/main" val="1908169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a:xfrm>
            <a:off x="596560" y="216226"/>
            <a:ext cx="10557164" cy="646331"/>
          </a:xfrm>
        </p:spPr>
        <p:txBody>
          <a:bodyPr wrap="square">
            <a:spAutoFit/>
          </a:bodyPr>
          <a:lstStyle/>
          <a:p>
            <a:pPr algn="ctr" eaLnBrk="1" hangingPunct="1">
              <a:defRPr/>
            </a:pPr>
            <a:r>
              <a:rPr lang="en-US" sz="4000" b="1" dirty="0">
                <a:latin typeface="Arial" panose="020B0604020202020204" pitchFamily="34" charset="0"/>
                <a:ea typeface="ＭＳ Ｐゴシック" charset="0"/>
                <a:cs typeface="Arial" panose="020B0604020202020204" pitchFamily="34" charset="0"/>
              </a:rPr>
              <a:t>Let us look at functional organic polymers</a:t>
            </a:r>
          </a:p>
        </p:txBody>
      </p:sp>
      <p:sp>
        <p:nvSpPr>
          <p:cNvPr id="204803" name="Rectangle 3"/>
          <p:cNvSpPr>
            <a:spLocks noGrp="1" noChangeArrowheads="1"/>
          </p:cNvSpPr>
          <p:nvPr>
            <p:ph type="body" idx="1"/>
          </p:nvPr>
        </p:nvSpPr>
        <p:spPr>
          <a:xfrm>
            <a:off x="420008" y="1821446"/>
            <a:ext cx="5675992" cy="3816429"/>
          </a:xfrm>
        </p:spPr>
        <p:txBody>
          <a:bodyPr wrap="square">
            <a:spAutoFit/>
          </a:bodyPr>
          <a:lstStyle/>
          <a:p>
            <a:pPr marL="0" indent="0" eaLnBrk="1" hangingPunct="1">
              <a:spcBef>
                <a:spcPts val="1600"/>
              </a:spcBef>
              <a:buNone/>
              <a:defRPr/>
            </a:pPr>
            <a:r>
              <a:rPr lang="en-US" sz="2000" dirty="0">
                <a:latin typeface="Arial" panose="020B0604020202020204" pitchFamily="34" charset="0"/>
                <a:ea typeface="ＭＳ Ｐゴシック" charset="0"/>
                <a:cs typeface="Arial" panose="020B0604020202020204" pitchFamily="34" charset="0"/>
                <a:sym typeface="Symbol" panose="05050102010706020507" pitchFamily="18" charset="2"/>
              </a:rPr>
              <a:t> </a:t>
            </a:r>
            <a:r>
              <a:rPr lang="en-US" sz="2000" dirty="0">
                <a:latin typeface="Arial" panose="020B0604020202020204" pitchFamily="34" charset="0"/>
                <a:ea typeface="ＭＳ Ｐゴシック" charset="0"/>
                <a:cs typeface="Arial" panose="020B0604020202020204" pitchFamily="34" charset="0"/>
              </a:rPr>
              <a:t>Solubility (manufacturing)</a:t>
            </a:r>
          </a:p>
          <a:p>
            <a:pPr marL="0" indent="0" eaLnBrk="1" hangingPunct="1">
              <a:spcBef>
                <a:spcPts val="1600"/>
              </a:spcBef>
              <a:buNone/>
              <a:defRPr/>
            </a:pPr>
            <a:r>
              <a:rPr lang="en-US" sz="2000" dirty="0">
                <a:latin typeface="Arial" panose="020B0604020202020204" pitchFamily="34" charset="0"/>
                <a:ea typeface="ＭＳ Ｐゴシック" charset="0"/>
                <a:cs typeface="Arial" panose="020B0604020202020204" pitchFamily="34" charset="0"/>
                <a:sym typeface="Symbol" panose="05050102010706020507" pitchFamily="18" charset="2"/>
              </a:rPr>
              <a:t> </a:t>
            </a:r>
            <a:r>
              <a:rPr lang="en-US" sz="2000" dirty="0">
                <a:latin typeface="Arial" panose="020B0604020202020204" pitchFamily="34" charset="0"/>
                <a:ea typeface="ＭＳ Ｐゴシック" charset="0"/>
                <a:cs typeface="Arial" panose="020B0604020202020204" pitchFamily="34" charset="0"/>
              </a:rPr>
              <a:t>Melting point (manufacturing, resource)</a:t>
            </a:r>
          </a:p>
          <a:p>
            <a:pPr marL="0" indent="0" eaLnBrk="1" hangingPunct="1">
              <a:spcBef>
                <a:spcPts val="1600"/>
              </a:spcBef>
              <a:buNone/>
              <a:defRPr/>
            </a:pPr>
            <a:r>
              <a:rPr lang="en-US" sz="2000" dirty="0">
                <a:latin typeface="Arial" panose="020B0604020202020204" pitchFamily="34" charset="0"/>
                <a:ea typeface="ＭＳ Ｐゴシック" charset="0"/>
                <a:cs typeface="Arial" panose="020B0604020202020204" pitchFamily="34" charset="0"/>
                <a:sym typeface="Symbol" panose="05050102010706020507" pitchFamily="18" charset="2"/>
              </a:rPr>
              <a:t> </a:t>
            </a:r>
            <a:r>
              <a:rPr lang="en-US" sz="2000" dirty="0">
                <a:latin typeface="Arial" panose="020B0604020202020204" pitchFamily="34" charset="0"/>
                <a:ea typeface="ＭＳ Ｐゴシック" charset="0"/>
                <a:cs typeface="Arial" panose="020B0604020202020204" pitchFamily="34" charset="0"/>
              </a:rPr>
              <a:t>Glass transition temperature (manufacturing, resource)</a:t>
            </a:r>
          </a:p>
          <a:p>
            <a:pPr marL="0" indent="0" eaLnBrk="1" hangingPunct="1">
              <a:spcBef>
                <a:spcPts val="1600"/>
              </a:spcBef>
              <a:buNone/>
              <a:defRPr/>
            </a:pPr>
            <a:r>
              <a:rPr lang="en-US" sz="2000" dirty="0">
                <a:latin typeface="Arial" panose="020B0604020202020204" pitchFamily="34" charset="0"/>
                <a:ea typeface="ＭＳ Ｐゴシック" charset="0"/>
                <a:cs typeface="Arial" panose="020B0604020202020204" pitchFamily="34" charset="0"/>
                <a:sym typeface="Symbol" panose="05050102010706020507" pitchFamily="18" charset="2"/>
              </a:rPr>
              <a:t> </a:t>
            </a:r>
            <a:r>
              <a:rPr lang="en-US" sz="2000" dirty="0">
                <a:latin typeface="Arial" panose="020B0604020202020204" pitchFamily="34" charset="0"/>
                <a:ea typeface="ＭＳ Ｐゴシック" charset="0"/>
                <a:cs typeface="Arial" panose="020B0604020202020204" pitchFamily="34" charset="0"/>
              </a:rPr>
              <a:t>Mechanical properties (tensile strength, modulus </a:t>
            </a:r>
            <a:r>
              <a:rPr lang="en-US" sz="2000" i="1" dirty="0" err="1">
                <a:latin typeface="Arial" panose="020B0604020202020204" pitchFamily="34" charset="0"/>
                <a:ea typeface="ＭＳ Ｐゴシック" charset="0"/>
                <a:cs typeface="Arial" panose="020B0604020202020204" pitchFamily="34" charset="0"/>
              </a:rPr>
              <a:t>etc</a:t>
            </a:r>
            <a:r>
              <a:rPr lang="en-US" sz="2000" dirty="0">
                <a:latin typeface="Arial" panose="020B0604020202020204" pitchFamily="34" charset="0"/>
                <a:ea typeface="ＭＳ Ｐゴシック" charset="0"/>
                <a:cs typeface="Arial" panose="020B0604020202020204" pitchFamily="34" charset="0"/>
              </a:rPr>
              <a:t>)</a:t>
            </a:r>
          </a:p>
          <a:p>
            <a:pPr marL="0" indent="0" eaLnBrk="1" hangingPunct="1">
              <a:spcBef>
                <a:spcPts val="1600"/>
              </a:spcBef>
              <a:buNone/>
              <a:defRPr/>
            </a:pPr>
            <a:r>
              <a:rPr lang="en-US" sz="2000" dirty="0">
                <a:latin typeface="Arial" panose="020B0604020202020204" pitchFamily="34" charset="0"/>
                <a:ea typeface="ＭＳ Ｐゴシック" charset="0"/>
                <a:cs typeface="Arial" panose="020B0604020202020204" pitchFamily="34" charset="0"/>
                <a:sym typeface="Symbol" panose="05050102010706020507" pitchFamily="18" charset="2"/>
              </a:rPr>
              <a:t> </a:t>
            </a:r>
            <a:r>
              <a:rPr lang="en-US" sz="2000" dirty="0">
                <a:latin typeface="Arial" panose="020B0604020202020204" pitchFamily="34" charset="0"/>
                <a:ea typeface="ＭＳ Ｐゴシック" charset="0"/>
                <a:cs typeface="Arial" panose="020B0604020202020204" pitchFamily="34" charset="0"/>
              </a:rPr>
              <a:t>Refractive index</a:t>
            </a:r>
          </a:p>
          <a:p>
            <a:pPr marL="0" indent="0">
              <a:spcBef>
                <a:spcPts val="1600"/>
              </a:spcBef>
              <a:buNone/>
              <a:defRPr/>
            </a:pPr>
            <a:r>
              <a:rPr lang="en-US" sz="2000" dirty="0">
                <a:latin typeface="Arial" panose="020B0604020202020204" pitchFamily="34" charset="0"/>
                <a:ea typeface="ＭＳ Ｐゴシック" charset="0"/>
                <a:cs typeface="Arial" panose="020B0604020202020204" pitchFamily="34" charset="0"/>
                <a:sym typeface="Symbol" panose="05050102010706020507" pitchFamily="18" charset="2"/>
              </a:rPr>
              <a:t> </a:t>
            </a:r>
            <a:r>
              <a:rPr lang="en-US" sz="2000" dirty="0">
                <a:latin typeface="Arial" panose="020B0604020202020204" pitchFamily="34" charset="0"/>
                <a:ea typeface="ＭＳ Ｐゴシック" charset="0"/>
                <a:cs typeface="Arial" panose="020B0604020202020204" pitchFamily="34" charset="0"/>
              </a:rPr>
              <a:t>Surface Tension</a:t>
            </a:r>
          </a:p>
          <a:p>
            <a:pPr marL="0" indent="0">
              <a:spcBef>
                <a:spcPts val="1600"/>
              </a:spcBef>
              <a:buNone/>
              <a:defRPr/>
            </a:pPr>
            <a:r>
              <a:rPr lang="en-US" sz="2000" dirty="0">
                <a:latin typeface="Arial" panose="020B0604020202020204" pitchFamily="34" charset="0"/>
                <a:ea typeface="ＭＳ Ｐゴシック" charset="0"/>
                <a:cs typeface="Arial" panose="020B0604020202020204" pitchFamily="34" charset="0"/>
                <a:sym typeface="Symbol" panose="05050102010706020507" pitchFamily="18" charset="2"/>
              </a:rPr>
              <a:t> </a:t>
            </a:r>
            <a:r>
              <a:rPr lang="en-US" sz="2000" dirty="0">
                <a:latin typeface="Arial" panose="020B0604020202020204" pitchFamily="34" charset="0"/>
                <a:ea typeface="ＭＳ Ｐゴシック" charset="0"/>
                <a:cs typeface="Arial" panose="020B0604020202020204" pitchFamily="34" charset="0"/>
              </a:rPr>
              <a:t>Yields/selectivity</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41428" y="1821446"/>
            <a:ext cx="5478551" cy="3934596"/>
          </a:xfrm>
          <a:prstGeom prst="rect">
            <a:avLst/>
          </a:prstGeom>
        </p:spPr>
      </p:pic>
      <p:cxnSp>
        <p:nvCxnSpPr>
          <p:cNvPr id="5" name="Straight Connector 4">
            <a:extLst>
              <a:ext uri="{FF2B5EF4-FFF2-40B4-BE49-F238E27FC236}">
                <a16:creationId xmlns:a16="http://schemas.microsoft.com/office/drawing/2014/main" id="{5F9E432D-5DA8-4C29-803C-9BF24225CB97}"/>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5E8916A-01A2-B249-8BB6-F861F0D6CC2E}"/>
              </a:ext>
            </a:extLst>
          </p:cNvPr>
          <p:cNvSpPr txBox="1"/>
          <p:nvPr/>
        </p:nvSpPr>
        <p:spPr>
          <a:xfrm>
            <a:off x="710350" y="6525717"/>
            <a:ext cx="821379" cy="276999"/>
          </a:xfrm>
          <a:prstGeom prst="rect">
            <a:avLst/>
          </a:prstGeom>
          <a:noFill/>
        </p:spPr>
        <p:txBody>
          <a:bodyPr wrap="none" rtlCol="0">
            <a:spAutoFit/>
          </a:bodyPr>
          <a:lstStyle/>
          <a:p>
            <a:r>
              <a:rPr lang="en-US" sz="1200" dirty="0">
                <a:solidFill>
                  <a:schemeClr val="bg1">
                    <a:lumMod val="65000"/>
                  </a:schemeClr>
                </a:solidFill>
              </a:rPr>
              <a:t>Image: HP</a:t>
            </a:r>
          </a:p>
        </p:txBody>
      </p:sp>
      <p:sp>
        <p:nvSpPr>
          <p:cNvPr id="7" name="Rectangle 1027">
            <a:extLst>
              <a:ext uri="{FF2B5EF4-FFF2-40B4-BE49-F238E27FC236}">
                <a16:creationId xmlns:a16="http://schemas.microsoft.com/office/drawing/2014/main" id="{F548A654-601D-4B36-8CD8-B84072490742}"/>
              </a:ext>
            </a:extLst>
          </p:cNvPr>
          <p:cNvSpPr txBox="1">
            <a:spLocks noChangeArrowheads="1"/>
          </p:cNvSpPr>
          <p:nvPr/>
        </p:nvSpPr>
        <p:spPr>
          <a:xfrm>
            <a:off x="499653" y="1271295"/>
            <a:ext cx="11460893" cy="42473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altLang="x-none" sz="2400" dirty="0">
                <a:latin typeface="Arial" panose="020B0604020202020204" pitchFamily="34" charset="0"/>
                <a:ea typeface="ＭＳ Ｐゴシック" charset="-128"/>
                <a:cs typeface="Arial" panose="020B0604020202020204" pitchFamily="34" charset="0"/>
              </a:rPr>
              <a:t>Conventional criteria important for the Chemical Design of a new product</a:t>
            </a:r>
          </a:p>
        </p:txBody>
      </p:sp>
    </p:spTree>
    <p:extLst>
      <p:ext uri="{BB962C8B-B14F-4D97-AF65-F5344CB8AC3E}">
        <p14:creationId xmlns:p14="http://schemas.microsoft.com/office/powerpoint/2010/main" val="587766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0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80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480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480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480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480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480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a:extLst>
              <a:ext uri="{FF2B5EF4-FFF2-40B4-BE49-F238E27FC236}">
                <a16:creationId xmlns:a16="http://schemas.microsoft.com/office/drawing/2014/main" id="{01D35CAF-B4B5-442F-B0A0-40D11321FEEB}"/>
              </a:ext>
            </a:extLst>
          </p:cNvPr>
          <p:cNvSpPr txBox="1">
            <a:spLocks noChangeArrowheads="1"/>
          </p:cNvSpPr>
          <p:nvPr/>
        </p:nvSpPr>
        <p:spPr>
          <a:xfrm>
            <a:off x="836167" y="1341665"/>
            <a:ext cx="5675992" cy="478079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1600"/>
              </a:spcBef>
              <a:buFont typeface="Arial"/>
              <a:buNone/>
              <a:defRPr/>
            </a:pPr>
            <a:r>
              <a:rPr lang="en-US" sz="2000" dirty="0">
                <a:latin typeface="Arial" panose="020B0604020202020204" pitchFamily="34" charset="0"/>
                <a:ea typeface="ＭＳ Ｐゴシック" charset="0"/>
                <a:cs typeface="Arial" panose="020B0604020202020204" pitchFamily="34" charset="0"/>
                <a:sym typeface="Symbol" panose="05050102010706020507" pitchFamily="18" charset="2"/>
              </a:rPr>
              <a:t> </a:t>
            </a:r>
            <a:r>
              <a:rPr lang="en-US" sz="2000" dirty="0">
                <a:latin typeface="Arial" panose="020B0604020202020204" pitchFamily="34" charset="0"/>
                <a:ea typeface="ＭＳ Ｐゴシック" charset="0"/>
                <a:cs typeface="Arial" panose="020B0604020202020204" pitchFamily="34" charset="0"/>
              </a:rPr>
              <a:t>Solubility (manufacturing)</a:t>
            </a:r>
          </a:p>
          <a:p>
            <a:pPr marL="0" indent="0">
              <a:spcBef>
                <a:spcPts val="1600"/>
              </a:spcBef>
              <a:buFont typeface="Arial"/>
              <a:buNone/>
              <a:defRPr/>
            </a:pPr>
            <a:r>
              <a:rPr lang="en-US" sz="2000" dirty="0">
                <a:latin typeface="Arial" panose="020B0604020202020204" pitchFamily="34" charset="0"/>
                <a:ea typeface="ＭＳ Ｐゴシック" charset="0"/>
                <a:cs typeface="Arial" panose="020B0604020202020204" pitchFamily="34" charset="0"/>
                <a:sym typeface="Symbol" panose="05050102010706020507" pitchFamily="18" charset="2"/>
              </a:rPr>
              <a:t> </a:t>
            </a:r>
            <a:r>
              <a:rPr lang="en-US" sz="2000" dirty="0">
                <a:latin typeface="Arial" panose="020B0604020202020204" pitchFamily="34" charset="0"/>
                <a:ea typeface="ＭＳ Ｐゴシック" charset="0"/>
                <a:cs typeface="Arial" panose="020B0604020202020204" pitchFamily="34" charset="0"/>
              </a:rPr>
              <a:t>Melting point (manufacturing, resource)</a:t>
            </a:r>
          </a:p>
          <a:p>
            <a:pPr marL="0" indent="0">
              <a:spcBef>
                <a:spcPts val="1600"/>
              </a:spcBef>
              <a:buFont typeface="Arial"/>
              <a:buNone/>
              <a:defRPr/>
            </a:pPr>
            <a:r>
              <a:rPr lang="en-US" sz="2000" dirty="0">
                <a:latin typeface="Arial" panose="020B0604020202020204" pitchFamily="34" charset="0"/>
                <a:ea typeface="ＭＳ Ｐゴシック" charset="0"/>
                <a:cs typeface="Arial" panose="020B0604020202020204" pitchFamily="34" charset="0"/>
                <a:sym typeface="Symbol" panose="05050102010706020507" pitchFamily="18" charset="2"/>
              </a:rPr>
              <a:t> </a:t>
            </a:r>
            <a:r>
              <a:rPr lang="en-US" sz="2000" dirty="0">
                <a:latin typeface="Arial" panose="020B0604020202020204" pitchFamily="34" charset="0"/>
                <a:ea typeface="ＭＳ Ｐゴシック" charset="0"/>
                <a:cs typeface="Arial" panose="020B0604020202020204" pitchFamily="34" charset="0"/>
              </a:rPr>
              <a:t>Glass transition temperature (manufacturing, resource)</a:t>
            </a:r>
          </a:p>
          <a:p>
            <a:pPr marL="0" indent="0">
              <a:spcBef>
                <a:spcPts val="1600"/>
              </a:spcBef>
              <a:buFont typeface="Arial"/>
              <a:buNone/>
              <a:defRPr/>
            </a:pPr>
            <a:r>
              <a:rPr lang="en-US" sz="2000" dirty="0">
                <a:latin typeface="Arial" panose="020B0604020202020204" pitchFamily="34" charset="0"/>
                <a:ea typeface="ＭＳ Ｐゴシック" charset="0"/>
                <a:cs typeface="Arial" panose="020B0604020202020204" pitchFamily="34" charset="0"/>
                <a:sym typeface="Symbol" panose="05050102010706020507" pitchFamily="18" charset="2"/>
              </a:rPr>
              <a:t> </a:t>
            </a:r>
            <a:r>
              <a:rPr lang="en-US" sz="2000" dirty="0">
                <a:latin typeface="Arial" panose="020B0604020202020204" pitchFamily="34" charset="0"/>
                <a:ea typeface="ＭＳ Ｐゴシック" charset="0"/>
                <a:cs typeface="Arial" panose="020B0604020202020204" pitchFamily="34" charset="0"/>
              </a:rPr>
              <a:t>Mechanical properties (tensile strength, modulus </a:t>
            </a:r>
            <a:r>
              <a:rPr lang="en-US" sz="2000" i="1" dirty="0" err="1">
                <a:latin typeface="Arial" panose="020B0604020202020204" pitchFamily="34" charset="0"/>
                <a:ea typeface="ＭＳ Ｐゴシック" charset="0"/>
                <a:cs typeface="Arial" panose="020B0604020202020204" pitchFamily="34" charset="0"/>
              </a:rPr>
              <a:t>etc</a:t>
            </a:r>
            <a:r>
              <a:rPr lang="en-US" sz="2000" dirty="0">
                <a:latin typeface="Arial" panose="020B0604020202020204" pitchFamily="34" charset="0"/>
                <a:ea typeface="ＭＳ Ｐゴシック" charset="0"/>
                <a:cs typeface="Arial" panose="020B0604020202020204" pitchFamily="34" charset="0"/>
              </a:rPr>
              <a:t>)</a:t>
            </a:r>
          </a:p>
          <a:p>
            <a:pPr marL="0" indent="0">
              <a:spcBef>
                <a:spcPts val="1600"/>
              </a:spcBef>
              <a:buFont typeface="Arial"/>
              <a:buNone/>
              <a:defRPr/>
            </a:pPr>
            <a:r>
              <a:rPr lang="en-US" sz="2000" dirty="0">
                <a:latin typeface="Arial" panose="020B0604020202020204" pitchFamily="34" charset="0"/>
                <a:ea typeface="ＭＳ Ｐゴシック" charset="0"/>
                <a:cs typeface="Arial" panose="020B0604020202020204" pitchFamily="34" charset="0"/>
                <a:sym typeface="Symbol" panose="05050102010706020507" pitchFamily="18" charset="2"/>
              </a:rPr>
              <a:t> </a:t>
            </a:r>
            <a:r>
              <a:rPr lang="en-US" sz="2000" dirty="0">
                <a:latin typeface="Arial" panose="020B0604020202020204" pitchFamily="34" charset="0"/>
                <a:ea typeface="ＭＳ Ｐゴシック" charset="0"/>
                <a:cs typeface="Arial" panose="020B0604020202020204" pitchFamily="34" charset="0"/>
              </a:rPr>
              <a:t>Refractive index</a:t>
            </a:r>
          </a:p>
          <a:p>
            <a:pPr marL="0" indent="0">
              <a:spcBef>
                <a:spcPts val="1600"/>
              </a:spcBef>
              <a:buFont typeface="Arial"/>
              <a:buNone/>
              <a:defRPr/>
            </a:pPr>
            <a:r>
              <a:rPr lang="en-US" sz="2000" dirty="0">
                <a:latin typeface="Arial" panose="020B0604020202020204" pitchFamily="34" charset="0"/>
                <a:ea typeface="ＭＳ Ｐゴシック" charset="0"/>
                <a:cs typeface="Arial" panose="020B0604020202020204" pitchFamily="34" charset="0"/>
                <a:sym typeface="Symbol" panose="05050102010706020507" pitchFamily="18" charset="2"/>
              </a:rPr>
              <a:t> </a:t>
            </a:r>
            <a:r>
              <a:rPr lang="en-US" sz="2000" dirty="0">
                <a:latin typeface="Arial" panose="020B0604020202020204" pitchFamily="34" charset="0"/>
                <a:ea typeface="ＭＳ Ｐゴシック" charset="0"/>
                <a:cs typeface="Arial" panose="020B0604020202020204" pitchFamily="34" charset="0"/>
              </a:rPr>
              <a:t>Surface Tension</a:t>
            </a:r>
          </a:p>
          <a:p>
            <a:pPr>
              <a:spcBef>
                <a:spcPts val="1600"/>
              </a:spcBef>
              <a:buFont typeface="Symbol" panose="05050102010706020507" pitchFamily="18" charset="2"/>
              <a:buChar char="·"/>
              <a:defRPr/>
            </a:pPr>
            <a:r>
              <a:rPr lang="en-US" sz="2000" dirty="0">
                <a:latin typeface="Arial" panose="020B0604020202020204" pitchFamily="34" charset="0"/>
                <a:ea typeface="ＭＳ Ｐゴシック" charset="0"/>
                <a:cs typeface="Arial" panose="020B0604020202020204" pitchFamily="34" charset="0"/>
              </a:rPr>
              <a:t>Yields/selectivity</a:t>
            </a:r>
          </a:p>
          <a:p>
            <a:pPr>
              <a:spcBef>
                <a:spcPts val="1600"/>
              </a:spcBef>
              <a:buFont typeface="Symbol" panose="05050102010706020507" pitchFamily="18" charset="2"/>
              <a:buChar char="·"/>
              <a:defRPr/>
            </a:pPr>
            <a:r>
              <a:rPr lang="en-US" sz="2000" dirty="0">
                <a:latin typeface="Arial" panose="020B0604020202020204" pitchFamily="34" charset="0"/>
                <a:ea typeface="ＭＳ Ｐゴシック" charset="0"/>
                <a:cs typeface="Arial" panose="020B0604020202020204" pitchFamily="34" charset="0"/>
                <a:sym typeface="Symbol" panose="05050102010706020507" pitchFamily="18" charset="2"/>
              </a:rPr>
              <a:t>Toxicity</a:t>
            </a:r>
          </a:p>
          <a:p>
            <a:pPr marL="0" indent="0">
              <a:spcBef>
                <a:spcPts val="1600"/>
              </a:spcBef>
              <a:buNone/>
              <a:defRPr/>
            </a:pPr>
            <a:r>
              <a:rPr lang="en-US" sz="2000" dirty="0">
                <a:latin typeface="Arial" panose="020B0604020202020204" pitchFamily="34" charset="0"/>
                <a:ea typeface="ＭＳ Ｐゴシック" charset="0"/>
                <a:cs typeface="Arial" panose="020B0604020202020204" pitchFamily="34" charset="0"/>
                <a:sym typeface="Symbol" panose="05050102010706020507" pitchFamily="18" charset="2"/>
              </a:rPr>
              <a:t> Environmental impact</a:t>
            </a:r>
            <a:endParaRPr lang="en-US" sz="2000" dirty="0">
              <a:latin typeface="Arial" panose="020B0604020202020204" pitchFamily="34" charset="0"/>
              <a:ea typeface="ＭＳ Ｐゴシック" charset="0"/>
              <a:cs typeface="Arial" panose="020B0604020202020204" pitchFamily="34" charset="0"/>
            </a:endParaRPr>
          </a:p>
        </p:txBody>
      </p:sp>
      <p:sp>
        <p:nvSpPr>
          <p:cNvPr id="2" name="Rectangle 1"/>
          <p:cNvSpPr/>
          <p:nvPr/>
        </p:nvSpPr>
        <p:spPr>
          <a:xfrm>
            <a:off x="759919" y="5190808"/>
            <a:ext cx="4230457" cy="942536"/>
          </a:xfrm>
          <a:prstGeom prst="rect">
            <a:avLst/>
          </a:prstGeom>
          <a:noFill/>
          <a:ln w="38100">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a:cxnSpLocks/>
            <a:stCxn id="2" idx="3"/>
          </p:cNvCxnSpPr>
          <p:nvPr/>
        </p:nvCxnSpPr>
        <p:spPr>
          <a:xfrm>
            <a:off x="4990376" y="5662076"/>
            <a:ext cx="602970" cy="0"/>
          </a:xfrm>
          <a:prstGeom prst="straightConnector1">
            <a:avLst/>
          </a:prstGeom>
          <a:ln w="38100">
            <a:solidFill>
              <a:srgbClr val="00B05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679078" y="4894501"/>
            <a:ext cx="5307216" cy="163121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Green Chemistry perspective is not far from what’s currently being practiced. </a:t>
            </a:r>
          </a:p>
          <a:p>
            <a:r>
              <a:rPr lang="en-US" sz="2000" dirty="0">
                <a:latin typeface="Arial" panose="020B0604020202020204" pitchFamily="34" charset="0"/>
                <a:cs typeface="Arial" panose="020B0604020202020204" pitchFamily="34" charset="0"/>
              </a:rPr>
              <a:t>It is simply considering hazards at the inception of product development that makes it a powerful tool. </a:t>
            </a:r>
          </a:p>
        </p:txBody>
      </p:sp>
      <p:sp>
        <p:nvSpPr>
          <p:cNvPr id="3" name="Title 2"/>
          <p:cNvSpPr>
            <a:spLocks noGrp="1"/>
          </p:cNvSpPr>
          <p:nvPr>
            <p:ph type="title"/>
          </p:nvPr>
        </p:nvSpPr>
        <p:spPr>
          <a:xfrm>
            <a:off x="278721" y="224066"/>
            <a:ext cx="10707573" cy="646331"/>
          </a:xfrm>
        </p:spPr>
        <p:txBody>
          <a:bodyPr wrap="square">
            <a:spAutoFit/>
          </a:bodyPr>
          <a:lstStyle/>
          <a:p>
            <a:pPr algn="ctr"/>
            <a:r>
              <a:rPr lang="en-US" sz="4000" b="1" dirty="0">
                <a:latin typeface="Arial" panose="020B0604020202020204" pitchFamily="34" charset="0"/>
                <a:cs typeface="Arial" panose="020B0604020202020204" pitchFamily="34" charset="0"/>
              </a:rPr>
              <a:t>Green Chemistry-Inspired Design Criteria</a:t>
            </a: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41853" y="1403935"/>
            <a:ext cx="4840179" cy="3225526"/>
          </a:xfrm>
          <a:prstGeom prst="rect">
            <a:avLst/>
          </a:prstGeom>
        </p:spPr>
      </p:pic>
      <p:cxnSp>
        <p:nvCxnSpPr>
          <p:cNvPr id="12" name="Straight Connector 11">
            <a:extLst>
              <a:ext uri="{FF2B5EF4-FFF2-40B4-BE49-F238E27FC236}">
                <a16:creationId xmlns:a16="http://schemas.microsoft.com/office/drawing/2014/main" id="{FA6767B0-1FF5-41D3-933D-38F31BC3663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B16CE77-66AC-5241-A9CE-CDEBA89F59B4}"/>
              </a:ext>
            </a:extLst>
          </p:cNvPr>
          <p:cNvSpPr txBox="1"/>
          <p:nvPr/>
        </p:nvSpPr>
        <p:spPr>
          <a:xfrm>
            <a:off x="710350" y="6525717"/>
            <a:ext cx="1051442" cy="276999"/>
          </a:xfrm>
          <a:prstGeom prst="rect">
            <a:avLst/>
          </a:prstGeom>
          <a:noFill/>
        </p:spPr>
        <p:txBody>
          <a:bodyPr wrap="none" rtlCol="0">
            <a:spAutoFit/>
          </a:bodyPr>
          <a:lstStyle/>
          <a:p>
            <a:r>
              <a:rPr lang="en-US" sz="1200" dirty="0">
                <a:solidFill>
                  <a:schemeClr val="bg1">
                    <a:lumMod val="65000"/>
                  </a:schemeClr>
                </a:solidFill>
              </a:rPr>
              <a:t>Image: Philips</a:t>
            </a:r>
          </a:p>
        </p:txBody>
      </p:sp>
    </p:spTree>
    <p:extLst>
      <p:ext uri="{BB962C8B-B14F-4D97-AF65-F5344CB8AC3E}">
        <p14:creationId xmlns:p14="http://schemas.microsoft.com/office/powerpoint/2010/main" val="2003750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2"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sz="half" idx="2"/>
          </p:nvPr>
        </p:nvSpPr>
        <p:spPr>
          <a:xfrm>
            <a:off x="6096000" y="1796226"/>
            <a:ext cx="5430662" cy="1815882"/>
          </a:xfrm>
        </p:spPr>
        <p:txBody>
          <a:bodyPr wrap="square">
            <a:spAutoFit/>
          </a:bodyPr>
          <a:lstStyle/>
          <a:p>
            <a:pPr marL="0" indent="0" eaLnBrk="1" hangingPunct="1">
              <a:lnSpc>
                <a:spcPct val="100000"/>
              </a:lnSpc>
              <a:spcBef>
                <a:spcPts val="600"/>
              </a:spcBef>
              <a:buFont typeface="Wingdings" pitchFamily="-106" charset="2"/>
              <a:buNone/>
              <a:defRPr/>
            </a:pPr>
            <a:r>
              <a:rPr lang="en-US" dirty="0">
                <a:latin typeface="+mn-lt"/>
                <a:cs typeface="ＭＳ Ｐゴシック" pitchFamily="-106" charset="-128"/>
              </a:rPr>
              <a:t>The moment chemists begin to design, they are making choices about the health and environmental impacts of their product:</a:t>
            </a:r>
            <a:endParaRPr lang="en-US" sz="2400" dirty="0">
              <a:latin typeface="+mn-lt"/>
              <a:cs typeface="ＭＳ Ｐゴシック" pitchFamily="-106" charset="-128"/>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54991" y="1796226"/>
            <a:ext cx="4477355" cy="4004745"/>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sp>
        <p:nvSpPr>
          <p:cNvPr id="4" name="TextBox 3"/>
          <p:cNvSpPr txBox="1"/>
          <p:nvPr/>
        </p:nvSpPr>
        <p:spPr>
          <a:xfrm>
            <a:off x="6523211" y="3753106"/>
            <a:ext cx="4059845" cy="1569660"/>
          </a:xfrm>
          <a:prstGeom prst="rect">
            <a:avLst/>
          </a:prstGeom>
          <a:noFill/>
        </p:spPr>
        <p:txBody>
          <a:bodyPr wrap="square" rtlCol="0">
            <a:spAutoFit/>
          </a:bodyPr>
          <a:lstStyle/>
          <a:p>
            <a:pPr marL="285750" indent="-285750">
              <a:buFont typeface="Arial" charset="0"/>
              <a:buChar char="•"/>
            </a:pPr>
            <a:r>
              <a:rPr lang="en-US" sz="2400" dirty="0"/>
              <a:t>Design is intentional.</a:t>
            </a:r>
          </a:p>
          <a:p>
            <a:pPr marL="285750" indent="-285750">
              <a:buFont typeface="Arial" charset="0"/>
              <a:buChar char="•"/>
            </a:pPr>
            <a:r>
              <a:rPr lang="en-US" sz="2400" dirty="0"/>
              <a:t>All characteristics, including performance and toxicity, can be designed.</a:t>
            </a:r>
          </a:p>
        </p:txBody>
      </p:sp>
      <p:sp>
        <p:nvSpPr>
          <p:cNvPr id="2" name="TextBox 1"/>
          <p:cNvSpPr txBox="1"/>
          <p:nvPr/>
        </p:nvSpPr>
        <p:spPr>
          <a:xfrm>
            <a:off x="819666" y="6445126"/>
            <a:ext cx="3064557" cy="276999"/>
          </a:xfrm>
          <a:prstGeom prst="rect">
            <a:avLst/>
          </a:prstGeom>
          <a:noFill/>
        </p:spPr>
        <p:txBody>
          <a:bodyPr wrap="none" rtlCol="0">
            <a:spAutoFit/>
          </a:bodyPr>
          <a:lstStyle/>
          <a:p>
            <a:r>
              <a:rPr lang="en-US" sz="1200" dirty="0">
                <a:solidFill>
                  <a:schemeClr val="bg1">
                    <a:lumMod val="50000"/>
                  </a:schemeClr>
                </a:solidFill>
              </a:rPr>
              <a:t>Image source: </a:t>
            </a:r>
            <a:r>
              <a:rPr lang="en-US" sz="1200" dirty="0" err="1">
                <a:solidFill>
                  <a:schemeClr val="bg1">
                    <a:lumMod val="50000"/>
                  </a:schemeClr>
                </a:solidFill>
              </a:rPr>
              <a:t>ChemDoodle</a:t>
            </a:r>
            <a:r>
              <a:rPr lang="en-US" sz="1200" dirty="0">
                <a:solidFill>
                  <a:schemeClr val="bg1">
                    <a:lumMod val="50000"/>
                  </a:schemeClr>
                </a:solidFill>
              </a:rPr>
              <a:t> Web Components</a:t>
            </a:r>
          </a:p>
        </p:txBody>
      </p:sp>
      <p:sp>
        <p:nvSpPr>
          <p:cNvPr id="8" name="Title 2">
            <a:extLst>
              <a:ext uri="{FF2B5EF4-FFF2-40B4-BE49-F238E27FC236}">
                <a16:creationId xmlns:a16="http://schemas.microsoft.com/office/drawing/2014/main" id="{F4B98C4E-4181-4C29-ACAD-B446F4945C28}"/>
              </a:ext>
            </a:extLst>
          </p:cNvPr>
          <p:cNvSpPr>
            <a:spLocks noGrp="1"/>
          </p:cNvSpPr>
          <p:nvPr>
            <p:ph type="title"/>
          </p:nvPr>
        </p:nvSpPr>
        <p:spPr>
          <a:xfrm>
            <a:off x="2880615" y="224066"/>
            <a:ext cx="6430771" cy="646331"/>
          </a:xfrm>
        </p:spPr>
        <p:txBody>
          <a:bodyPr wrap="square">
            <a:spAutoFit/>
          </a:bodyPr>
          <a:lstStyle/>
          <a:p>
            <a:pPr algn="ctr"/>
            <a:r>
              <a:rPr lang="en-US" sz="4000" b="1" dirty="0">
                <a:latin typeface="+mn-lt"/>
              </a:rPr>
              <a:t>Focus on Chemical Design</a:t>
            </a:r>
          </a:p>
        </p:txBody>
      </p:sp>
      <p:cxnSp>
        <p:nvCxnSpPr>
          <p:cNvPr id="9" name="Straight Connector 8">
            <a:extLst>
              <a:ext uri="{FF2B5EF4-FFF2-40B4-BE49-F238E27FC236}">
                <a16:creationId xmlns:a16="http://schemas.microsoft.com/office/drawing/2014/main" id="{EBACA376-ED92-4400-A7CC-19013109B396}"/>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2666417"/>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marL="57150">
          <a:defRPr sz="1400" dirty="0">
            <a:hlinkClick xmlns:r="http://schemas.openxmlformats.org/officeDocument/2006/relationships" r:id="" action="ppaction://noaction"/>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17336</TotalTime>
  <Words>4402</Words>
  <Application>Microsoft Office PowerPoint</Application>
  <PresentationFormat>Widescreen</PresentationFormat>
  <Paragraphs>652</Paragraphs>
  <Slides>69</Slides>
  <Notes>35</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3</vt:i4>
      </vt:variant>
      <vt:variant>
        <vt:lpstr>Slide Titles</vt:lpstr>
      </vt:variant>
      <vt:variant>
        <vt:i4>69</vt:i4>
      </vt:variant>
    </vt:vector>
  </HeadingPairs>
  <TitlesOfParts>
    <vt:vector size="82" baseType="lpstr">
      <vt:lpstr>ＭＳ Ｐゴシック</vt:lpstr>
      <vt:lpstr>Arial</vt:lpstr>
      <vt:lpstr>Calibri</vt:lpstr>
      <vt:lpstr>Calibri Light</vt:lpstr>
      <vt:lpstr>Calibri Regular</vt:lpstr>
      <vt:lpstr>Monotype Sorts</vt:lpstr>
      <vt:lpstr>Symbol</vt:lpstr>
      <vt:lpstr>Times New Roman</vt:lpstr>
      <vt:lpstr>Wingdings</vt:lpstr>
      <vt:lpstr>Office Theme</vt:lpstr>
      <vt:lpstr>CS ChemDraw Drawing</vt:lpstr>
      <vt:lpstr>ISIS/Draw Sketch</vt:lpstr>
      <vt:lpstr>Photo Editor Photo</vt:lpstr>
      <vt:lpstr>Yale-UNIDO Train-the-Facilitator Workshop in Green Chemistry</vt:lpstr>
      <vt:lpstr>PowerPoint Presentation</vt:lpstr>
      <vt:lpstr>PowerPoint Presentation</vt:lpstr>
      <vt:lpstr>12 principles for Green Chemistry</vt:lpstr>
      <vt:lpstr>How Often Are the 12 Principles Implemented in Chemical Manufacturing?</vt:lpstr>
      <vt:lpstr>The Chemical Design Process</vt:lpstr>
      <vt:lpstr>Let us look at functional organic polymers</vt:lpstr>
      <vt:lpstr>Green Chemistry-Inspired Design Criteria</vt:lpstr>
      <vt:lpstr>Focus on Chemical Design</vt:lpstr>
      <vt:lpstr>Green Chemistry Across Industrial Sectors</vt:lpstr>
      <vt:lpstr>Pharmaceutical Industry</vt:lpstr>
      <vt:lpstr>Green Chemistry Innovation in Other Fields</vt:lpstr>
      <vt:lpstr>Benefits of Green Chemistry</vt:lpstr>
      <vt:lpstr>Green Chemistry Market Predictions</vt:lpstr>
      <vt:lpstr>Growing Demand &amp; Planning for “Greener” Chemicals</vt:lpstr>
      <vt:lpstr>But, Isn’t That How it is Done Now?</vt:lpstr>
      <vt:lpstr>Dealing with Risk: Exposure vs Design</vt:lpstr>
      <vt:lpstr>Green Chemistry: A Change in Perspecyive</vt:lpstr>
      <vt:lpstr>Another Design Principle: Function vs Molecule</vt:lpstr>
      <vt:lpstr>Traditional approach</vt:lpstr>
      <vt:lpstr>PowerPoint Presentation</vt:lpstr>
      <vt:lpstr>PowerPoint Presentation</vt:lpstr>
      <vt:lpstr>What is waste?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Does Green Analytical Chemistry Mean?</vt:lpstr>
      <vt:lpstr>Examples of Green Analytical Chemistry Methodologies</vt:lpstr>
      <vt:lpstr>PowerPoint Presentation</vt:lpstr>
      <vt:lpstr>PowerPoint Presentation</vt:lpstr>
      <vt:lpstr>PowerPoint Presentation</vt:lpstr>
      <vt:lpstr>PowerPoint Presentation</vt:lpstr>
      <vt:lpstr>More examples available!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Karolina Mellor</dc:creator>
  <cp:lastModifiedBy>TF</cp:lastModifiedBy>
  <cp:revision>227</cp:revision>
  <dcterms:created xsi:type="dcterms:W3CDTF">2018-01-15T20:20:35Z</dcterms:created>
  <dcterms:modified xsi:type="dcterms:W3CDTF">2018-11-27T08:01:30Z</dcterms:modified>
</cp:coreProperties>
</file>