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6"/>
  </p:notesMasterIdLst>
  <p:sldIdLst>
    <p:sldId id="306" r:id="rId3"/>
    <p:sldId id="307" r:id="rId4"/>
    <p:sldId id="272" r:id="rId5"/>
    <p:sldId id="261" r:id="rId6"/>
    <p:sldId id="274" r:id="rId7"/>
    <p:sldId id="264" r:id="rId8"/>
    <p:sldId id="281" r:id="rId9"/>
    <p:sldId id="282" r:id="rId10"/>
    <p:sldId id="262" r:id="rId11"/>
    <p:sldId id="268" r:id="rId12"/>
    <p:sldId id="265" r:id="rId13"/>
    <p:sldId id="283" r:id="rId14"/>
    <p:sldId id="267" r:id="rId15"/>
    <p:sldId id="269" r:id="rId16"/>
    <p:sldId id="270" r:id="rId17"/>
    <p:sldId id="271" r:id="rId18"/>
    <p:sldId id="266" r:id="rId19"/>
    <p:sldId id="284" r:id="rId20"/>
    <p:sldId id="260" r:id="rId21"/>
    <p:sldId id="273" r:id="rId22"/>
    <p:sldId id="277" r:id="rId23"/>
    <p:sldId id="280" r:id="rId24"/>
    <p:sldId id="278" r:id="rId25"/>
    <p:sldId id="258" r:id="rId26"/>
    <p:sldId id="309" r:id="rId27"/>
    <p:sldId id="308" r:id="rId28"/>
    <p:sldId id="285" r:id="rId29"/>
    <p:sldId id="301" r:id="rId30"/>
    <p:sldId id="293" r:id="rId31"/>
    <p:sldId id="294" r:id="rId32"/>
    <p:sldId id="295" r:id="rId33"/>
    <p:sldId id="302" r:id="rId34"/>
    <p:sldId id="30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ED5DF96-0DCC-694D-9BD6-9E5AB9009682}">
          <p14:sldIdLst>
            <p14:sldId id="306"/>
            <p14:sldId id="307"/>
            <p14:sldId id="272"/>
            <p14:sldId id="261"/>
            <p14:sldId id="274"/>
            <p14:sldId id="264"/>
            <p14:sldId id="281"/>
            <p14:sldId id="282"/>
            <p14:sldId id="262"/>
            <p14:sldId id="268"/>
            <p14:sldId id="265"/>
            <p14:sldId id="283"/>
            <p14:sldId id="267"/>
            <p14:sldId id="269"/>
            <p14:sldId id="270"/>
            <p14:sldId id="271"/>
            <p14:sldId id="266"/>
            <p14:sldId id="284"/>
            <p14:sldId id="260"/>
            <p14:sldId id="273"/>
            <p14:sldId id="277"/>
            <p14:sldId id="280"/>
            <p14:sldId id="278"/>
            <p14:sldId id="258"/>
            <p14:sldId id="309"/>
            <p14:sldId id="308"/>
          </p14:sldIdLst>
        </p14:section>
        <p14:section name="Additional slides" id="{C8A430AD-0166-874F-B3C4-F3E0ED54D535}">
          <p14:sldIdLst>
            <p14:sldId id="285"/>
            <p14:sldId id="301"/>
            <p14:sldId id="293"/>
            <p14:sldId id="294"/>
            <p14:sldId id="295"/>
            <p14:sldId id="302"/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9EF"/>
    <a:srgbClr val="F0F7E8"/>
    <a:srgbClr val="EAF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9" autoAdjust="0"/>
    <p:restoredTop sz="77472" autoAdjust="0"/>
  </p:normalViewPr>
  <p:slideViewPr>
    <p:cSldViewPr snapToGrid="0" snapToObjects="1">
      <p:cViewPr varScale="1">
        <p:scale>
          <a:sx n="92" d="100"/>
          <a:sy n="92" d="100"/>
        </p:scale>
        <p:origin x="110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4C411-5C85-FC44-B397-9CC40382627E}" type="datetimeFigureOut">
              <a:rPr lang="en-US" smtClean="0"/>
              <a:t>4/26/18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912F3-1B9D-D249-93E3-D0251D07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35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912F3-1B9D-D249-93E3-D0251D070D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99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3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39509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0D4A-1390-46AE-9C17-9B3925FDB0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14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Reaction type??</a:t>
            </a:r>
          </a:p>
          <a:p>
            <a:r>
              <a:rPr lang="en-US" dirty="0"/>
              <a:t>137 / 275.11</a:t>
            </a:r>
          </a:p>
          <a:p>
            <a:r>
              <a:rPr lang="en-US" dirty="0"/>
              <a:t>49.8%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0D4A-1390-46AE-9C17-9B3925FDB0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07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Different</a:t>
            </a:r>
            <a:r>
              <a:rPr lang="en-US" baseline="0" dirty="0"/>
              <a:t> types of processes have different range of E-factor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0D4A-1390-46AE-9C17-9B3925FDB0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16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(10+20+5+1200+80)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200 = 6.575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0.020</a:t>
            </a:r>
            <a:r>
              <a:rPr lang="en-US" dirty="0"/>
              <a:t> /</a:t>
            </a:r>
            <a:r>
              <a:rPr lang="en-US" baseline="0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0.007</a:t>
            </a:r>
            <a:r>
              <a:rPr lang="en-US" dirty="0"/>
              <a:t> /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0D4A-1390-46AE-9C17-9B3925FDB0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73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Double bond</a:t>
            </a:r>
            <a:r>
              <a:rPr lang="en-US" baseline="0" dirty="0"/>
              <a:t> is like a slot for a pair of atoms </a:t>
            </a:r>
          </a:p>
          <a:p>
            <a:r>
              <a:rPr lang="en-US" baseline="0" dirty="0"/>
              <a:t>Triple bond is like 2 slots for two pairs of atoms</a:t>
            </a:r>
          </a:p>
          <a:p>
            <a:endParaRPr lang="en-US" baseline="0" dirty="0"/>
          </a:p>
          <a:p>
            <a:r>
              <a:rPr lang="en-US" baseline="0" dirty="0"/>
              <a:t>Atom Economy? Good?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0D4A-1390-46AE-9C17-9B3925FDB0B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89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BB06-9771-E743-BEBA-6E6B55A821FB}" type="datetimeFigureOut">
              <a:rPr lang="en-US" smtClean="0"/>
              <a:t>4/26/18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DC39-BF0A-D749-9CC9-895188187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8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BB06-9771-E743-BEBA-6E6B55A821FB}" type="datetimeFigureOut">
              <a:rPr lang="en-US" smtClean="0"/>
              <a:t>4/26/18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DC39-BF0A-D749-9CC9-895188187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60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BB06-9771-E743-BEBA-6E6B55A821FB}" type="datetimeFigureOut">
              <a:rPr lang="en-US" smtClean="0"/>
              <a:t>4/26/18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DC39-BF0A-D749-9CC9-895188187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68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6D3E1-6888-A54E-8E6B-A8B1FD7000BF}" type="datetimeFigureOut">
              <a:rPr lang="en-US" smtClean="0"/>
              <a:t>4/26/18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91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6D3E1-6888-A54E-8E6B-A8B1FD7000BF}" type="datetimeFigureOut">
              <a:rPr lang="en-US" smtClean="0"/>
              <a:t>4/26/18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BA2468-730F-40AF-AA36-4ACF2714E50F}"/>
              </a:ext>
            </a:extLst>
          </p:cNvPr>
          <p:cNvCxnSpPr>
            <a:cxnSpLocks/>
          </p:cNvCxnSpPr>
          <p:nvPr userDrawn="1"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977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6D3E1-6888-A54E-8E6B-A8B1FD7000BF}" type="datetimeFigureOut">
              <a:rPr lang="en-US" smtClean="0"/>
              <a:t>4/26/18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56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6D3E1-6888-A54E-8E6B-A8B1FD7000BF}" type="datetimeFigureOut">
              <a:rPr lang="en-US" smtClean="0"/>
              <a:t>4/26/18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78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6D3E1-6888-A54E-8E6B-A8B1FD7000BF}" type="datetimeFigureOut">
              <a:rPr lang="en-US" smtClean="0"/>
              <a:t>4/26/18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8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6D3E1-6888-A54E-8E6B-A8B1FD7000BF}" type="datetimeFigureOut">
              <a:rPr lang="en-US" smtClean="0"/>
              <a:t>4/26/18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20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6D3E1-6888-A54E-8E6B-A8B1FD7000BF}" type="datetimeFigureOut">
              <a:rPr lang="en-US" smtClean="0"/>
              <a:t>4/26/18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85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6D3E1-6888-A54E-8E6B-A8B1FD7000BF}" type="datetimeFigureOut">
              <a:rPr lang="en-US" smtClean="0"/>
              <a:t>4/26/18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6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BB06-9771-E743-BEBA-6E6B55A821FB}" type="datetimeFigureOut">
              <a:rPr lang="en-US" smtClean="0"/>
              <a:t>4/26/18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DC39-BF0A-D749-9CC9-895188187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65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6D3E1-6888-A54E-8E6B-A8B1FD7000BF}" type="datetimeFigureOut">
              <a:rPr lang="en-US" smtClean="0"/>
              <a:t>4/26/18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86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6D3E1-6888-A54E-8E6B-A8B1FD7000BF}" type="datetimeFigureOut">
              <a:rPr lang="en-US" smtClean="0"/>
              <a:t>4/26/18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57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fld id="{A5DB7EE4-FE0F-1143-8757-673A9E6CB6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53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E1D39E7-9D05-D145-B341-CD7138F6DD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08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BB06-9771-E743-BEBA-6E6B55A821FB}" type="datetimeFigureOut">
              <a:rPr lang="en-US" smtClean="0"/>
              <a:t>4/26/18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DC39-BF0A-D749-9CC9-895188187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63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BB06-9771-E743-BEBA-6E6B55A821FB}" type="datetimeFigureOut">
              <a:rPr lang="en-US" smtClean="0"/>
              <a:t>4/26/18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DC39-BF0A-D749-9CC9-895188187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3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BB06-9771-E743-BEBA-6E6B55A821FB}" type="datetimeFigureOut">
              <a:rPr lang="en-US" smtClean="0"/>
              <a:t>4/26/18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DC39-BF0A-D749-9CC9-895188187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42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BB06-9771-E743-BEBA-6E6B55A821FB}" type="datetimeFigureOut">
              <a:rPr lang="en-US" smtClean="0"/>
              <a:t>4/26/18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DC39-BF0A-D749-9CC9-895188187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8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BB06-9771-E743-BEBA-6E6B55A821FB}" type="datetimeFigureOut">
              <a:rPr lang="en-US" smtClean="0"/>
              <a:t>4/26/18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DC39-BF0A-D749-9CC9-895188187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21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BB06-9771-E743-BEBA-6E6B55A821FB}" type="datetimeFigureOut">
              <a:rPr lang="en-US" smtClean="0"/>
              <a:t>4/26/18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DC39-BF0A-D749-9CC9-895188187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04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BB06-9771-E743-BEBA-6E6B55A821FB}" type="datetimeFigureOut">
              <a:rPr lang="en-US" smtClean="0"/>
              <a:t>4/26/18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DC39-BF0A-D749-9CC9-895188187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2BB06-9771-E743-BEBA-6E6B55A821FB}" type="datetimeFigureOut">
              <a:rPr lang="en-US" smtClean="0"/>
              <a:t>4/26/18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DDC39-BF0A-D749-9CC9-895188187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55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6D3E1-6888-A54E-8E6B-A8B1FD7000BF}" type="datetimeFigureOut">
              <a:rPr lang="en-US" smtClean="0"/>
              <a:t>4/26/18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7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0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3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4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5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D8AEE64A-2CC2-4A7A-B06B-4A92B2EC43DC}"/>
              </a:ext>
            </a:extLst>
          </p:cNvPr>
          <p:cNvSpPr txBox="1">
            <a:spLocks/>
          </p:cNvSpPr>
          <p:nvPr/>
        </p:nvSpPr>
        <p:spPr>
          <a:xfrm>
            <a:off x="1523998" y="1613333"/>
            <a:ext cx="9144000" cy="42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ea typeface="+mn-ea"/>
                <a:cs typeface="+mn-cs"/>
              </a:rPr>
              <a:t>Metrics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B1D73F-817C-43DB-97A4-82A1ABDE7B42}"/>
              </a:ext>
            </a:extLst>
          </p:cNvPr>
          <p:cNvSpPr txBox="1"/>
          <p:nvPr/>
        </p:nvSpPr>
        <p:spPr>
          <a:xfrm>
            <a:off x="650946" y="6546791"/>
            <a:ext cx="7310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/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Wikimedia Commons, Life Cycle Thinking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Author: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The National Institute of Standards and Technology (NIST)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BFC0E2-DC87-4F04-A232-BA857E688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292" y="2144106"/>
            <a:ext cx="4557412" cy="44026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1649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50" y="4446658"/>
            <a:ext cx="1020198" cy="1496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6191" y="5460687"/>
            <a:ext cx="2643612" cy="687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0724" y="4341829"/>
            <a:ext cx="2874547" cy="86236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243B65A-7748-2A41-A117-7EF994700E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5237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608" y="215287"/>
            <a:ext cx="11402785" cy="646331"/>
          </a:xfr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Atom Economy Example Two: Ibuprofen Synthesis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783772" y="6466453"/>
            <a:ext cx="82526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 from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Cann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M.C.; and Connelly, M.E. Real World Cases in Green Chemistry, American Chemical Society: Washington, DC, 2000</a:t>
            </a:r>
            <a:endParaRPr lang="en-US" sz="120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1350" y="1677803"/>
            <a:ext cx="480059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i="1" dirty="0">
                <a:ea typeface="Calibri" charset="0"/>
                <a:cs typeface="Times New Roman" charset="0"/>
              </a:rPr>
              <a:t>The Problem: </a:t>
            </a:r>
            <a:endParaRPr lang="en-US" b="1" dirty="0">
              <a:ea typeface="Calibri" charset="0"/>
              <a:cs typeface="Times New Roman" charset="0"/>
            </a:endParaRPr>
          </a:p>
          <a:p>
            <a:pPr algn="just"/>
            <a:r>
              <a:rPr lang="en-US" dirty="0">
                <a:ea typeface="Calibri" charset="0"/>
                <a:cs typeface="Times New Roman" charset="0"/>
              </a:rPr>
              <a:t>The traditional industrial synthesis of ibuprofen was developed and patented by the Boots Company of England in the 1960s (U.S. Patent 3,385,886). This synthesis is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a six-step process </a:t>
            </a:r>
            <a:r>
              <a:rPr lang="en-US" dirty="0">
                <a:ea typeface="Calibri" charset="0"/>
                <a:cs typeface="Times New Roman" charset="0"/>
              </a:rPr>
              <a:t>and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results in large quantities of unwanted waste </a:t>
            </a:r>
            <a:r>
              <a:rPr lang="en-US" dirty="0">
                <a:ea typeface="Calibri" charset="0"/>
                <a:cs typeface="Times New Roman" charset="0"/>
              </a:rPr>
              <a:t>chemical byproducts that must be disposed of or otherwise managed. Much of the waste that is generated is a result of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many of the atoms of the reactants not being incorporated into the desired product</a:t>
            </a:r>
            <a:r>
              <a:rPr lang="en-US" dirty="0">
                <a:ea typeface="Calibri" charset="0"/>
                <a:cs typeface="Times New Roman" charset="0"/>
              </a:rPr>
              <a:t> (ibuprofen) but into unwanted byproducts (poor atom economy/atom utilization). The process also uses a variety of solvents, and catalysts (if any) are not used in stoichiometric amounts.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438899" y="1677803"/>
            <a:ext cx="4800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i="1" dirty="0">
                <a:ea typeface="Calibri" charset="0"/>
                <a:cs typeface="Times New Roman" charset="0"/>
              </a:rPr>
              <a:t>The Solution:</a:t>
            </a:r>
          </a:p>
          <a:p>
            <a:pPr algn="just"/>
            <a:r>
              <a:rPr lang="en-US" dirty="0">
                <a:ea typeface="Calibri" charset="0"/>
                <a:cs typeface="Times New Roman" charset="0"/>
              </a:rPr>
              <a:t>The BHC Company has developed and implemented a new greener industrial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synthesis of ibuprofen that is only three steps</a:t>
            </a:r>
            <a:r>
              <a:rPr lang="en-US" dirty="0">
                <a:ea typeface="Calibri" charset="0"/>
                <a:cs typeface="Times New Roman" charset="0"/>
              </a:rPr>
              <a:t> (U.S. Patents 4,981,995 and 5,068,448, both issued in 1991). In this process,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most of the atoms of the reactants are incorporated into the desired product </a:t>
            </a:r>
            <a:r>
              <a:rPr lang="en-US" dirty="0">
                <a:ea typeface="Calibri" charset="0"/>
                <a:cs typeface="Times New Roman" charset="0"/>
              </a:rPr>
              <a:t>(ibuprofen). This results in only small amounts of unwanted byproducts (very good atom economy/atom utilization) thus lessening the need for disposal and mediation of waste products. There are other environmental advantages to the green synthesis versus the brown synthesis, including solvents and catalyst.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058292-1984-4B3B-8DC1-BC9998341B18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2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31" y="217579"/>
            <a:ext cx="5284155" cy="645458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664" y="124661"/>
            <a:ext cx="3175152" cy="6640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7821" y="2783151"/>
            <a:ext cx="22869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Ibuprofen</a:t>
            </a:r>
          </a:p>
          <a:p>
            <a:pPr algn="ctr"/>
            <a:r>
              <a:rPr lang="en-US" sz="4000" b="1" dirty="0"/>
              <a:t>Synthesis</a:t>
            </a:r>
          </a:p>
        </p:txBody>
      </p:sp>
    </p:spTree>
    <p:extLst>
      <p:ext uri="{BB962C8B-B14F-4D97-AF65-F5344CB8AC3E}">
        <p14:creationId xmlns:p14="http://schemas.microsoft.com/office/powerpoint/2010/main" val="350372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700085" y="199697"/>
            <a:ext cx="10791831" cy="646331"/>
          </a:xfrm>
        </p:spPr>
        <p:txBody>
          <a:bodyPr>
            <a:spAutoFit/>
          </a:bodyPr>
          <a:lstStyle/>
          <a:p>
            <a:pPr algn="ctr"/>
            <a:r>
              <a:rPr lang="en-US" altLang="x-none" sz="4000" b="1" dirty="0">
                <a:latin typeface="+mn-lt"/>
              </a:rPr>
              <a:t>Atom Economy – Convergent Arm Synthesis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62864" y="1857015"/>
            <a:ext cx="6104022" cy="3060325"/>
          </a:xfr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GB" altLang="x-none" dirty="0">
                <a:latin typeface="+mn-lt"/>
              </a:rPr>
              <a:t>(1)  A + B        C   		 (1)  F + G        H</a:t>
            </a:r>
            <a:r>
              <a:rPr lang="en-US" altLang="x-none" dirty="0">
                <a:latin typeface="+mn-lt"/>
              </a:rPr>
              <a:t> </a:t>
            </a:r>
          </a:p>
          <a:p>
            <a:pPr>
              <a:buFontTx/>
              <a:buNone/>
            </a:pPr>
            <a:endParaRPr lang="en-GB" altLang="x-none" dirty="0">
              <a:latin typeface="+mn-lt"/>
            </a:endParaRPr>
          </a:p>
          <a:p>
            <a:pPr>
              <a:buFontTx/>
              <a:buNone/>
            </a:pPr>
            <a:r>
              <a:rPr lang="en-GB" altLang="x-none" dirty="0">
                <a:latin typeface="+mn-lt"/>
              </a:rPr>
              <a:t>(2)  C + D        E   		 (2)  H + I        J</a:t>
            </a:r>
            <a:r>
              <a:rPr lang="en-US" altLang="x-none" dirty="0">
                <a:latin typeface="+mn-lt"/>
              </a:rPr>
              <a:t> </a:t>
            </a:r>
          </a:p>
          <a:p>
            <a:pPr>
              <a:buFontTx/>
              <a:buNone/>
            </a:pPr>
            <a:endParaRPr lang="en-US" altLang="x-none" dirty="0">
              <a:latin typeface="+mn-lt"/>
            </a:endParaRPr>
          </a:p>
          <a:p>
            <a:pPr>
              <a:buFontTx/>
              <a:buNone/>
            </a:pPr>
            <a:r>
              <a:rPr lang="en-US" altLang="x-none" dirty="0">
                <a:latin typeface="+mn-lt"/>
              </a:rPr>
              <a:t>				E + J       P</a:t>
            </a:r>
          </a:p>
          <a:p>
            <a:endParaRPr lang="en-US" altLang="x-none" dirty="0">
              <a:latin typeface="+mn-lt"/>
            </a:endParaRPr>
          </a:p>
        </p:txBody>
      </p:sp>
      <p:graphicFrame>
        <p:nvGraphicFramePr>
          <p:cNvPr id="1146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608429"/>
              </p:ext>
            </p:extLst>
          </p:nvPr>
        </p:nvGraphicFramePr>
        <p:xfrm>
          <a:off x="2882106" y="4778867"/>
          <a:ext cx="6427787" cy="1314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5" name="Equation" r:id="rId3" imgW="2527200" imgH="507960" progId="Equation.3">
                  <p:embed/>
                </p:oleObj>
              </mc:Choice>
              <mc:Fallback>
                <p:oleObj name="Equation" r:id="rId3" imgW="2527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2106" y="4778867"/>
                        <a:ext cx="6427787" cy="13146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693" name="Line 5"/>
          <p:cNvSpPr>
            <a:spLocks noChangeShapeType="1"/>
          </p:cNvSpPr>
          <p:nvPr/>
        </p:nvSpPr>
        <p:spPr bwMode="auto">
          <a:xfrm>
            <a:off x="4498946" y="2040636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4" name="Line 6"/>
          <p:cNvSpPr>
            <a:spLocks noChangeShapeType="1"/>
          </p:cNvSpPr>
          <p:nvPr/>
        </p:nvSpPr>
        <p:spPr bwMode="auto">
          <a:xfrm>
            <a:off x="4503700" y="3069334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5" name="Line 7"/>
          <p:cNvSpPr>
            <a:spLocks noChangeShapeType="1"/>
          </p:cNvSpPr>
          <p:nvPr/>
        </p:nvSpPr>
        <p:spPr bwMode="auto">
          <a:xfrm>
            <a:off x="8266074" y="2040636"/>
            <a:ext cx="55721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6" name="Line 8"/>
          <p:cNvSpPr>
            <a:spLocks noChangeShapeType="1"/>
          </p:cNvSpPr>
          <p:nvPr/>
        </p:nvSpPr>
        <p:spPr bwMode="auto">
          <a:xfrm flipV="1">
            <a:off x="8204158" y="3069334"/>
            <a:ext cx="558620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7" name="Line 9"/>
          <p:cNvSpPr>
            <a:spLocks noChangeShapeType="1"/>
          </p:cNvSpPr>
          <p:nvPr/>
        </p:nvSpPr>
        <p:spPr bwMode="auto">
          <a:xfrm>
            <a:off x="6573809" y="4075349"/>
            <a:ext cx="53151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8" name="Line 10"/>
          <p:cNvSpPr>
            <a:spLocks noChangeShapeType="1"/>
          </p:cNvSpPr>
          <p:nvPr/>
        </p:nvSpPr>
        <p:spPr bwMode="auto">
          <a:xfrm>
            <a:off x="4684678" y="3336033"/>
            <a:ext cx="1295400" cy="51911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9" name="Line 11"/>
          <p:cNvSpPr>
            <a:spLocks noChangeShapeType="1"/>
          </p:cNvSpPr>
          <p:nvPr/>
        </p:nvSpPr>
        <p:spPr bwMode="auto">
          <a:xfrm flipH="1">
            <a:off x="7105322" y="3336033"/>
            <a:ext cx="1403635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0" name="Line 12"/>
          <p:cNvSpPr>
            <a:spLocks noChangeShapeType="1"/>
          </p:cNvSpPr>
          <p:nvPr/>
        </p:nvSpPr>
        <p:spPr bwMode="auto">
          <a:xfrm>
            <a:off x="4370354" y="231686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1" name="Line 13"/>
          <p:cNvSpPr>
            <a:spLocks noChangeShapeType="1"/>
          </p:cNvSpPr>
          <p:nvPr/>
        </p:nvSpPr>
        <p:spPr bwMode="auto">
          <a:xfrm>
            <a:off x="8108910" y="2288284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942019-0422-48C0-A1F9-7D57DDFD825E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107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0831" y="148974"/>
            <a:ext cx="8090338" cy="999697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Exercise: Calculate AE of the Greener Synthesis of Ibuprofen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49753" y="2034189"/>
            <a:ext cx="10692493" cy="4044600"/>
            <a:chOff x="661307" y="2140300"/>
            <a:chExt cx="10692493" cy="4044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307" y="2140300"/>
              <a:ext cx="10692493" cy="40446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158343" y="3048000"/>
              <a:ext cx="5998028" cy="1447800"/>
            </a:xfrm>
            <a:prstGeom prst="rect">
              <a:avLst/>
            </a:prstGeom>
            <a:solidFill>
              <a:srgbClr val="EAF2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354285" y="4616450"/>
              <a:ext cx="5998028" cy="787050"/>
            </a:xfrm>
            <a:prstGeom prst="rect">
              <a:avLst/>
            </a:prstGeom>
            <a:solidFill>
              <a:srgbClr val="F0F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624942" y="5596164"/>
              <a:ext cx="6825344" cy="423635"/>
            </a:xfrm>
            <a:prstGeom prst="rect">
              <a:avLst/>
            </a:prstGeom>
            <a:solidFill>
              <a:srgbClr val="F7F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E52E72-6033-4577-9E99-37837FA8921C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029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42732" y="3048000"/>
            <a:ext cx="6096001" cy="2971799"/>
            <a:chOff x="4354285" y="3048000"/>
            <a:chExt cx="6096001" cy="2971799"/>
          </a:xfrm>
        </p:grpSpPr>
        <p:sp>
          <p:nvSpPr>
            <p:cNvPr id="5" name="Rectangle 4"/>
            <p:cNvSpPr/>
            <p:nvPr/>
          </p:nvSpPr>
          <p:spPr>
            <a:xfrm>
              <a:off x="5617029" y="3048000"/>
              <a:ext cx="4539342" cy="1447800"/>
            </a:xfrm>
            <a:prstGeom prst="rect">
              <a:avLst/>
            </a:prstGeom>
            <a:solidFill>
              <a:srgbClr val="EAF2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354285" y="4616450"/>
              <a:ext cx="5998028" cy="787050"/>
            </a:xfrm>
            <a:prstGeom prst="rect">
              <a:avLst/>
            </a:prstGeom>
            <a:solidFill>
              <a:srgbClr val="F0F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001000" y="5596164"/>
              <a:ext cx="2449286" cy="423635"/>
            </a:xfrm>
            <a:prstGeom prst="rect">
              <a:avLst/>
            </a:prstGeom>
            <a:solidFill>
              <a:srgbClr val="F7F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92F0277A-13B7-4D57-98B3-C22588B84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0831" y="148974"/>
            <a:ext cx="8090338" cy="999697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Exercise: Calculate AE of the Greener Synthesis of Ibuprofen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63E107-E352-49F4-ABB4-FA9170489251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6B1111-AD5B-465C-BE4F-8DF522A8063E}"/>
              </a:ext>
            </a:extLst>
          </p:cNvPr>
          <p:cNvGrpSpPr/>
          <p:nvPr/>
        </p:nvGrpSpPr>
        <p:grpSpPr>
          <a:xfrm>
            <a:off x="749753" y="2034189"/>
            <a:ext cx="10692493" cy="4044600"/>
            <a:chOff x="661307" y="2140300"/>
            <a:chExt cx="10692493" cy="40446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D3FF76-EEA9-44CF-875B-B9878A856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307" y="2140300"/>
              <a:ext cx="10692493" cy="40446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A84723-CC33-4869-A750-05C95126114B}"/>
                </a:ext>
              </a:extLst>
            </p:cNvPr>
            <p:cNvSpPr/>
            <p:nvPr/>
          </p:nvSpPr>
          <p:spPr>
            <a:xfrm>
              <a:off x="5265249" y="3017906"/>
              <a:ext cx="5847705" cy="1447800"/>
            </a:xfrm>
            <a:prstGeom prst="rect">
              <a:avLst/>
            </a:prstGeom>
            <a:solidFill>
              <a:srgbClr val="EAF2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EC01CF0-4760-4B8C-8E83-15D6A52008C1}"/>
                </a:ext>
              </a:extLst>
            </p:cNvPr>
            <p:cNvSpPr/>
            <p:nvPr/>
          </p:nvSpPr>
          <p:spPr>
            <a:xfrm>
              <a:off x="4354285" y="4616450"/>
              <a:ext cx="5998028" cy="787050"/>
            </a:xfrm>
            <a:prstGeom prst="rect">
              <a:avLst/>
            </a:prstGeom>
            <a:solidFill>
              <a:srgbClr val="F0F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0A3DD2-4BFA-447A-BBE3-6B30FFF9BD9A}"/>
                </a:ext>
              </a:extLst>
            </p:cNvPr>
            <p:cNvSpPr/>
            <p:nvPr/>
          </p:nvSpPr>
          <p:spPr>
            <a:xfrm>
              <a:off x="8001001" y="5578943"/>
              <a:ext cx="2714911" cy="423635"/>
            </a:xfrm>
            <a:prstGeom prst="rect">
              <a:avLst/>
            </a:prstGeom>
            <a:solidFill>
              <a:srgbClr val="F7F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31950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1EDACD7-383D-400E-9D88-0EFA283E0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53" y="2034189"/>
            <a:ext cx="10692493" cy="4044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438506" y="4484103"/>
            <a:ext cx="6096001" cy="1403349"/>
            <a:chOff x="4354285" y="4616450"/>
            <a:chExt cx="6096001" cy="1403349"/>
          </a:xfrm>
        </p:grpSpPr>
        <p:sp>
          <p:nvSpPr>
            <p:cNvPr id="6" name="Rectangle 5"/>
            <p:cNvSpPr/>
            <p:nvPr/>
          </p:nvSpPr>
          <p:spPr>
            <a:xfrm>
              <a:off x="4354285" y="4616450"/>
              <a:ext cx="5998028" cy="787050"/>
            </a:xfrm>
            <a:prstGeom prst="rect">
              <a:avLst/>
            </a:prstGeom>
            <a:solidFill>
              <a:srgbClr val="F0F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001000" y="5596164"/>
              <a:ext cx="2449286" cy="423635"/>
            </a:xfrm>
            <a:prstGeom prst="rect">
              <a:avLst/>
            </a:prstGeom>
            <a:solidFill>
              <a:srgbClr val="F7F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8AF7F987-5F4C-4F65-A098-5922A0157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0831" y="148974"/>
            <a:ext cx="8090338" cy="999697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Exercise: Calculate AE of the Greener Synthesis of Ibuprofen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B64950-BEC4-4AEF-B7D4-B02AE4249782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559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BE23183-B201-4CCB-AAD3-7468E5E97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0831" y="148974"/>
            <a:ext cx="8090338" cy="999697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Exercise: Calculate AE of the Greener Synthesis of Ibuprofen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0794F0-AAA5-4991-89A7-1C551AB0B0EC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8805627-EBA4-4E68-88F9-5F05F46A5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53" y="2034189"/>
            <a:ext cx="10692493" cy="40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5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16" y="1915014"/>
            <a:ext cx="11031851" cy="408301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7397" y="180526"/>
            <a:ext cx="10497207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The Brown Synthesis of Ibuprofen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1C93E1-4198-4C08-B237-7DC9C2B6DB4E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694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908885" y="228281"/>
            <a:ext cx="10374230" cy="646331"/>
          </a:xfrm>
        </p:spPr>
        <p:txBody>
          <a:bodyPr>
            <a:spAutoFit/>
          </a:bodyPr>
          <a:lstStyle/>
          <a:p>
            <a:pPr algn="ctr"/>
            <a:r>
              <a:rPr lang="en-US" altLang="x-none" sz="4000" b="1" dirty="0">
                <a:latin typeface="+mn-lt"/>
              </a:rPr>
              <a:t>“Inherent” Atom Economy of Reaction Classes</a:t>
            </a:r>
          </a:p>
        </p:txBody>
      </p:sp>
      <p:graphicFrame>
        <p:nvGraphicFramePr>
          <p:cNvPr id="141381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92601"/>
              </p:ext>
            </p:extLst>
          </p:nvPr>
        </p:nvGraphicFramePr>
        <p:xfrm>
          <a:off x="1159669" y="1566862"/>
          <a:ext cx="9872662" cy="4191001"/>
        </p:xfrm>
        <a:graphic>
          <a:graphicData uri="http://schemas.openxmlformats.org/drawingml/2006/table">
            <a:tbl>
              <a:tblPr/>
              <a:tblGrid>
                <a:gridCol w="4662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0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94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Some Atom Economic Reactions</a:t>
                      </a:r>
                      <a:endParaRPr kumimoji="0" lang="en-GB" altLang="x-none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Some Atom Un-Economic Reactions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15D1E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Rearrangement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15D1E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Substitution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9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15D1E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Addition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115D1E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Elimination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4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15D1E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Diels-Alder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115D1E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Wittig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24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15D1E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Other concerted reactions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15D1E"/>
                          </a:solidFill>
                          <a:effectLst/>
                          <a:latin typeface="+mn-lt"/>
                          <a:ea typeface="Times New Roman" charset="0"/>
                          <a:cs typeface="Arial" charset="0"/>
                        </a:rPr>
                        <a:t>Grignard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FD9C1F-AA67-4E62-9D5A-1696743C5683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9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9957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Environmental Factor (E-Factor)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6905" y="1416651"/>
            <a:ext cx="8949490" cy="2369367"/>
          </a:xfrm>
        </p:spPr>
        <p:txBody>
          <a:bodyPr wrap="square">
            <a:spAutoFit/>
          </a:bodyPr>
          <a:lstStyle/>
          <a:p>
            <a:r>
              <a:rPr lang="en-US" sz="2400" dirty="0">
                <a:latin typeface="+mn-lt"/>
              </a:rPr>
              <a:t>Depends on the definition of waste</a:t>
            </a:r>
          </a:p>
          <a:p>
            <a:pPr lvl="1"/>
            <a:r>
              <a:rPr lang="en-US" sz="2000" dirty="0">
                <a:latin typeface="+mn-lt"/>
              </a:rPr>
              <a:t>Non-recoverable starting materials, solvent, catalysts.</a:t>
            </a:r>
          </a:p>
          <a:p>
            <a:pPr lvl="1"/>
            <a:r>
              <a:rPr lang="en-US" sz="2000" dirty="0">
                <a:latin typeface="+mn-lt"/>
              </a:rPr>
              <a:t>Undesired side products.</a:t>
            </a:r>
          </a:p>
          <a:p>
            <a:r>
              <a:rPr lang="en-US" sz="2400" dirty="0">
                <a:latin typeface="+mn-lt"/>
              </a:rPr>
              <a:t>Smaller E-factor means closer to zero waste</a:t>
            </a:r>
          </a:p>
          <a:p>
            <a:r>
              <a:rPr lang="en-US" sz="2400" dirty="0">
                <a:latin typeface="+mn-lt"/>
              </a:rPr>
              <a:t>E-factor can be used to estimate/calculate the total waste generated:</a:t>
            </a:r>
          </a:p>
          <a:p>
            <a:pPr lvl="1"/>
            <a:r>
              <a:rPr lang="en-US" sz="2000" dirty="0">
                <a:latin typeface="+mn-lt"/>
              </a:rPr>
              <a:t>Amount of Waste = Amount of Product x E-factor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455974"/>
              </p:ext>
            </p:extLst>
          </p:nvPr>
        </p:nvGraphicFramePr>
        <p:xfrm>
          <a:off x="1962150" y="4657724"/>
          <a:ext cx="8267700" cy="1676400"/>
        </p:xfrm>
        <a:graphic>
          <a:graphicData uri="http://schemas.openxmlformats.org/drawingml/2006/table">
            <a:tbl>
              <a:tblPr/>
              <a:tblGrid>
                <a:gridCol w="206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Industry sector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Annual production (t)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E-factor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Waste produced (t)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Oil refining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10</a:t>
                      </a:r>
                      <a:r>
                        <a:rPr lang="en-US" sz="1600" baseline="30000">
                          <a:effectLst/>
                        </a:rPr>
                        <a:t>6</a:t>
                      </a:r>
                      <a:r>
                        <a:rPr lang="en-US" sz="1600">
                          <a:effectLst/>
                        </a:rPr>
                        <a:t>-10</a:t>
                      </a:r>
                      <a:r>
                        <a:rPr lang="en-US" sz="1600" baseline="30000">
                          <a:effectLst/>
                        </a:rPr>
                        <a:t>8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Ca. 0.1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en-US" sz="1600" baseline="30000" dirty="0">
                          <a:effectLst/>
                        </a:rPr>
                        <a:t>5   </a:t>
                      </a:r>
                      <a:r>
                        <a:rPr lang="en-US" sz="1600" dirty="0">
                          <a:effectLst/>
                        </a:rPr>
                        <a:t>–   10</a:t>
                      </a:r>
                      <a:r>
                        <a:rPr lang="en-US" sz="1600" baseline="30000" dirty="0">
                          <a:effectLst/>
                        </a:rPr>
                        <a:t>7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Bulk chemicals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10</a:t>
                      </a:r>
                      <a:r>
                        <a:rPr lang="en-US" sz="1600" baseline="30000">
                          <a:effectLst/>
                        </a:rPr>
                        <a:t>4</a:t>
                      </a:r>
                      <a:r>
                        <a:rPr lang="en-US" sz="1600">
                          <a:effectLst/>
                        </a:rPr>
                        <a:t>-10</a:t>
                      </a:r>
                      <a:r>
                        <a:rPr lang="en-US" sz="1600" baseline="30000">
                          <a:effectLst/>
                        </a:rPr>
                        <a:t>6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&lt;1–5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en-US" sz="1600" baseline="30000" dirty="0">
                          <a:effectLst/>
                        </a:rPr>
                        <a:t>4   </a:t>
                      </a:r>
                      <a:r>
                        <a:rPr lang="en-US" sz="1600" dirty="0">
                          <a:effectLst/>
                        </a:rPr>
                        <a:t>–   5 × 10</a:t>
                      </a:r>
                      <a:r>
                        <a:rPr lang="en-US" sz="1600" baseline="30000" dirty="0">
                          <a:effectLst/>
                        </a:rPr>
                        <a:t>6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Fine chemicals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en-US" sz="1600" baseline="30000" dirty="0">
                          <a:effectLst/>
                        </a:rPr>
                        <a:t>2</a:t>
                      </a:r>
                      <a:r>
                        <a:rPr lang="en-US" sz="1600" dirty="0">
                          <a:effectLst/>
                        </a:rPr>
                        <a:t>−10</a:t>
                      </a:r>
                      <a:r>
                        <a:rPr lang="en-US" sz="1600" baseline="30000" dirty="0">
                          <a:effectLst/>
                        </a:rPr>
                        <a:t>4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5–50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5 × 10</a:t>
                      </a:r>
                      <a:r>
                        <a:rPr lang="en-US" sz="1600" baseline="30000" dirty="0">
                          <a:effectLst/>
                        </a:rPr>
                        <a:t>2   </a:t>
                      </a:r>
                      <a:r>
                        <a:rPr lang="en-US" sz="1600" dirty="0">
                          <a:effectLst/>
                        </a:rPr>
                        <a:t>−   5 × 10</a:t>
                      </a:r>
                      <a:r>
                        <a:rPr lang="en-US" sz="1600" baseline="300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Pharmaceuticals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10–10</a:t>
                      </a:r>
                      <a:r>
                        <a:rPr lang="en-US" sz="1600" baseline="30000">
                          <a:effectLst/>
                        </a:rPr>
                        <a:t>3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25–100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2.5 × 10</a:t>
                      </a:r>
                      <a:r>
                        <a:rPr lang="en-US" sz="1600" baseline="30000" dirty="0">
                          <a:effectLst/>
                        </a:rPr>
                        <a:t>2   </a:t>
                      </a:r>
                      <a:r>
                        <a:rPr lang="en-US" sz="1600" dirty="0">
                          <a:effectLst/>
                        </a:rPr>
                        <a:t>−   10</a:t>
                      </a:r>
                      <a:r>
                        <a:rPr lang="en-US" sz="1600" baseline="300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048000" y="395788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ctr"/>
            <a:r>
              <a:rPr lang="en-US" sz="2800" b="1" dirty="0"/>
              <a:t>E-factor = total waste (g) / product (g)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BE8621-F6BD-47AD-A570-790EDDEA7248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04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DFD8-4B64-4B29-8048-99B1D368F0CA}"/>
              </a:ext>
            </a:extLst>
          </p:cNvPr>
          <p:cNvSpPr txBox="1"/>
          <p:nvPr/>
        </p:nvSpPr>
        <p:spPr>
          <a:xfrm>
            <a:off x="1133664" y="1370005"/>
            <a:ext cx="7271991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Why do we need metrics in green chemistry?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Established Metrics in Green Chemistry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Atom Economy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lang="en-US" sz="2400" dirty="0"/>
              <a:t>Environmental (E) Factor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lang="en-US" sz="2400" dirty="0"/>
              <a:t>Atom Utilization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lang="en-US" altLang="x-none" sz="2400" dirty="0"/>
              <a:t>Reaction Mass Efficiency</a:t>
            </a:r>
          </a:p>
          <a:p>
            <a:pPr marL="971550" lvl="1" indent="-514350" defTabSz="457200">
              <a:buFont typeface="Arial" charset="0"/>
              <a:buChar char="•"/>
            </a:pPr>
            <a:endParaRPr lang="en-US" altLang="x-none" sz="800" dirty="0">
              <a:solidFill>
                <a:prstClr val="black"/>
              </a:solidFill>
            </a:endParaRPr>
          </a:p>
          <a:p>
            <a:pPr marL="514350" indent="-514350" defTabSz="457200">
              <a:buFont typeface="+mj-lt"/>
              <a:buAutoNum type="arabicPeriod"/>
            </a:pPr>
            <a:r>
              <a:rPr lang="en-US" altLang="x-none" sz="2800" dirty="0">
                <a:solidFill>
                  <a:prstClr val="black"/>
                </a:solidFill>
              </a:rPr>
              <a:t>Additional Metrics Used in Green Chemistry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lang="en-US" altLang="x-none" sz="2400" dirty="0">
                <a:solidFill>
                  <a:prstClr val="black"/>
                </a:solidFill>
              </a:rPr>
              <a:t>Process Mass Intensity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lang="en-US" altLang="x-none" sz="2400" dirty="0">
                <a:solidFill>
                  <a:prstClr val="black"/>
                </a:solidFill>
              </a:rPr>
              <a:t>Life Cycle Assessment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lang="en-US" altLang="x-none" sz="2400" dirty="0">
                <a:solidFill>
                  <a:prstClr val="black"/>
                </a:solidFill>
              </a:rPr>
              <a:t>Ecological Indicator/Ecological Footprint</a:t>
            </a:r>
            <a:endParaRPr lang="en-US" altLang="x-none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156411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/>
              <a:t>Topics To Be Covered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420562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52650" y="238997"/>
            <a:ext cx="7886700" cy="646331"/>
          </a:xfr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E-Factor Example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979131"/>
              </p:ext>
            </p:extLst>
          </p:nvPr>
        </p:nvGraphicFramePr>
        <p:xfrm>
          <a:off x="3824457" y="2165611"/>
          <a:ext cx="5141393" cy="1479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8" name="CS ChemDraw Drawing" r:id="rId4" imgW="4613029" imgH="1327341" progId="ChemDraw.Document.6.0">
                  <p:embed/>
                </p:oleObj>
              </mc:Choice>
              <mc:Fallback>
                <p:oleObj name="CS ChemDraw Drawing" r:id="rId4" imgW="4613029" imgH="132734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24457" y="2165611"/>
                        <a:ext cx="5141393" cy="1479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50651" y="1291616"/>
            <a:ext cx="4162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Friedel</a:t>
            </a:r>
            <a:r>
              <a:rPr lang="en-US" sz="2000" b="1" dirty="0"/>
              <a:t>-Craft Alkylation (Substitution)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50651" y="1684083"/>
            <a:ext cx="6460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</a:t>
            </a:r>
            <a:r>
              <a:rPr lang="en-US" b="1" dirty="0"/>
              <a:t> </a:t>
            </a:r>
            <a:r>
              <a:rPr lang="en-US" dirty="0"/>
              <a:t>numbers</a:t>
            </a:r>
            <a:r>
              <a:rPr lang="en-US" b="1" dirty="0"/>
              <a:t> </a:t>
            </a:r>
            <a:r>
              <a:rPr lang="en-US" dirty="0"/>
              <a:t>represent the mass of the chemical</a:t>
            </a:r>
            <a:r>
              <a:rPr lang="en-US" b="1" dirty="0"/>
              <a:t> </a:t>
            </a:r>
            <a:r>
              <a:rPr lang="en-US" b="1" u="sng" dirty="0"/>
              <a:t>after</a:t>
            </a:r>
            <a:r>
              <a:rPr lang="en-US" b="1" dirty="0"/>
              <a:t> </a:t>
            </a:r>
            <a:r>
              <a:rPr lang="en-US" dirty="0"/>
              <a:t>the</a:t>
            </a:r>
            <a:r>
              <a:rPr lang="en-US" b="1" dirty="0"/>
              <a:t> </a:t>
            </a:r>
            <a:r>
              <a:rPr lang="en-US" dirty="0"/>
              <a:t>reaction.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039138"/>
              </p:ext>
            </p:extLst>
          </p:nvPr>
        </p:nvGraphicFramePr>
        <p:xfrm>
          <a:off x="188319" y="3929155"/>
          <a:ext cx="11249891" cy="12188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7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6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03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43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43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67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267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092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Phenol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err="1">
                          <a:effectLst/>
                        </a:rPr>
                        <a:t>Chloroethane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Catalyst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Solvent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4-Ethylphenol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2-Ethylphenol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E-Factor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*3-ton scale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1200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200</a:t>
                      </a:r>
                      <a:endParaRPr lang="en-US" sz="2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6.575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19.725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142303" y="5954450"/>
            <a:ext cx="4180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/>
              <a:t>E-factor = total waste (g) / product (g)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415560-32EB-43DD-9526-9EC1D43A142F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Up Arrow Callout 1">
            <a:extLst>
              <a:ext uri="{FF2B5EF4-FFF2-40B4-BE49-F238E27FC236}">
                <a16:creationId xmlns:a16="http://schemas.microsoft.com/office/drawing/2014/main" id="{721C3ADD-306D-F549-9BEC-2225BB76056A}"/>
              </a:ext>
            </a:extLst>
          </p:cNvPr>
          <p:cNvSpPr/>
          <p:nvPr/>
        </p:nvSpPr>
        <p:spPr>
          <a:xfrm>
            <a:off x="8465128" y="5300452"/>
            <a:ext cx="3726872" cy="1524000"/>
          </a:xfrm>
          <a:prstGeom prst="upArrowCallout">
            <a:avLst>
              <a:gd name="adj1" fmla="val 21364"/>
              <a:gd name="adj2" fmla="val 25000"/>
              <a:gd name="adj3" fmla="val 25909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Industrial reactions are run on the big scale, so assuming 3 tons of product, this is the new atom economy</a:t>
            </a:r>
          </a:p>
        </p:txBody>
      </p:sp>
    </p:spTree>
    <p:extLst>
      <p:ext uri="{BB962C8B-B14F-4D97-AF65-F5344CB8AC3E}">
        <p14:creationId xmlns:p14="http://schemas.microsoft.com/office/powerpoint/2010/main" val="1439404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3687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Reaction Mass Efficiency (RME)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3609" y="2393662"/>
            <a:ext cx="9164782" cy="3060325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latin typeface="+mn-lt"/>
              </a:rPr>
              <a:t>For the generic reaction  A + B </a:t>
            </a:r>
            <a:r>
              <a:rPr lang="en-US" dirty="0">
                <a:latin typeface="+mn-lt"/>
                <a:sym typeface="Wingdings"/>
              </a:rPr>
              <a:t> C</a:t>
            </a:r>
          </a:p>
          <a:p>
            <a:pPr marL="0" indent="0">
              <a:buNone/>
            </a:pPr>
            <a:endParaRPr lang="en-US" dirty="0">
              <a:latin typeface="+mn-lt"/>
              <a:sym typeface="Wingdings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.</a:t>
            </a:r>
          </a:p>
        </p:txBody>
      </p:sp>
      <p:graphicFrame>
        <p:nvGraphicFramePr>
          <p:cNvPr id="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084516"/>
              </p:ext>
            </p:extLst>
          </p:nvPr>
        </p:nvGraphicFramePr>
        <p:xfrm>
          <a:off x="3048000" y="3304699"/>
          <a:ext cx="6096000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name="Equation" r:id="rId3" imgW="2412720" imgH="482400" progId="Equation.3">
                  <p:embed/>
                </p:oleObj>
              </mc:Choice>
              <mc:Fallback>
                <p:oleObj name="Equation" r:id="rId3" imgW="24127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304699"/>
                        <a:ext cx="6096000" cy="1238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A7933C-CDD4-4AB0-9E56-29A7C4B1B58D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42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4"/>
          <p:cNvSpPr>
            <a:spLocks noGrp="1" noChangeArrowheads="1"/>
          </p:cNvSpPr>
          <p:nvPr>
            <p:ph type="title"/>
          </p:nvPr>
        </p:nvSpPr>
        <p:spPr>
          <a:xfrm>
            <a:off x="1267691" y="71652"/>
            <a:ext cx="9656618" cy="999697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altLang="x-none" sz="3600" b="1" dirty="0">
                <a:latin typeface="+mn-lt"/>
              </a:rPr>
              <a:t>Comparison of Atom Economy and Reaction Mass Efficiency for 28 Different Chemical Reactions</a:t>
            </a:r>
          </a:p>
        </p:txBody>
      </p:sp>
      <p:graphicFrame>
        <p:nvGraphicFramePr>
          <p:cNvPr id="116136" name="Group 4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473481"/>
              </p:ext>
            </p:extLst>
          </p:nvPr>
        </p:nvGraphicFramePr>
        <p:xfrm>
          <a:off x="2057400" y="1371600"/>
          <a:ext cx="8077200" cy="525780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4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7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1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09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39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90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Chemistry Type/Reagents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Atom Economy (%)</a:t>
                      </a:r>
                      <a:endParaRPr kumimoji="0" lang="en-GB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Reaction Mass Efficiency (%)</a:t>
                      </a:r>
                      <a:endParaRPr kumimoji="0" lang="en-GB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Chemistry Type</a:t>
                      </a:r>
                      <a:endParaRPr kumimoji="0" lang="en-GB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Atom Economy (%)</a:t>
                      </a:r>
                      <a:endParaRPr kumimoji="0" lang="en-GB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Reaction Mass Efficiency (%)</a:t>
                      </a:r>
                      <a:endParaRPr kumimoji="0" lang="en-GB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7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Resolution</a:t>
                      </a:r>
                      <a:endParaRPr kumimoji="0" lang="en-GB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40%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31%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Epoxidation</a:t>
                      </a:r>
                      <a:endParaRPr kumimoji="0" lang="en-GB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83%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58%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7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N-Dealkylation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64%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27%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Bromination</a:t>
                      </a:r>
                      <a:endParaRPr kumimoji="0" lang="en-GB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84%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63%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7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Elimination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72%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45%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Hydrogenation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84%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74%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87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N-Alkylation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73%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60%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S-Alkylation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84%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61%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87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Chlorination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74%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46%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O-Arylation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85%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58%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7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Borohydride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75%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58%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N-Acylation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86%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62%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87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Lithal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76%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52%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Amination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87%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54%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87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Grignard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76%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42%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C-Alkylation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88%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61%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87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Hydrolysis (Acid)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76%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50%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Iodination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89%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56%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87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Cyclisation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77%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56%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Knoevenagel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89%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66%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7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Cyanation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77%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65%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Sulphonation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89%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69%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39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Decarboxylation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77%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68%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Esterification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91%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67%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7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C-Acylation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81%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51%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Base salt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100%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80%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7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Hydrolysis (Base)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81%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52%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Acid Salt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100%</a:t>
                      </a:r>
                      <a:endParaRPr kumimoji="0" lang="en-GB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 b="1">
                          <a:solidFill>
                            <a:srgbClr val="115D1E"/>
                          </a:solidFill>
                          <a:latin typeface="Garamond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115D1E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83%</a:t>
                      </a:r>
                      <a:endParaRPr kumimoji="0" lang="en-GB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537515-4B16-44D6-8464-1AFABDB50C09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392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3686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Process Mass Intensity (PMI)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13063" y="2158689"/>
                <a:ext cx="10965873" cy="4099905"/>
              </a:xfrm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lang="en-US" sz="3200" b="1" dirty="0">
                    <a:latin typeface="+mn-lt"/>
                  </a:rPr>
                  <a:t>PMI </a:t>
                </a:r>
                <a:r>
                  <a:rPr lang="en-US" sz="3200" b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dirty="0" smtClean="0">
                            <a:latin typeface="Cambria Math" panose="02040503050406030204" pitchFamily="18" charset="0"/>
                          </a:rPr>
                          <m:t>𝐭𝐨𝐭𝐚𝐥</m:t>
                        </m:r>
                        <m:r>
                          <a:rPr lang="en-US" sz="3600" b="1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dirty="0" smtClean="0">
                            <a:latin typeface="Cambria Math" panose="02040503050406030204" pitchFamily="18" charset="0"/>
                          </a:rPr>
                          <m:t>𝐦𝐚𝐬𝐬</m:t>
                        </m:r>
                        <m:r>
                          <a:rPr lang="en-US" sz="3600" b="1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dirty="0" smtClean="0">
                            <a:latin typeface="Cambria Math" panose="02040503050406030204" pitchFamily="18" charset="0"/>
                          </a:rPr>
                          <m:t>𝐮𝐬𝐞𝐝</m:t>
                        </m:r>
                        <m:r>
                          <a:rPr lang="en-US" sz="3600" b="1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dirty="0" smtClean="0">
                            <a:latin typeface="Cambria Math" panose="02040503050406030204" pitchFamily="18" charset="0"/>
                          </a:rPr>
                          <m:t>𝐢𝐧</m:t>
                        </m:r>
                        <m:r>
                          <a:rPr lang="en-US" sz="3600" b="1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dirty="0" smtClean="0">
                            <a:latin typeface="Cambria Math" panose="02040503050406030204" pitchFamily="18" charset="0"/>
                          </a:rPr>
                          <m:t>𝐭𝐡𝐞</m:t>
                        </m:r>
                        <m:r>
                          <a:rPr lang="en-US" sz="3600" b="1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dirty="0" smtClean="0">
                            <a:latin typeface="Cambria Math" panose="02040503050406030204" pitchFamily="18" charset="0"/>
                          </a:rPr>
                          <m:t>𝐬𝐲𝐧𝐭𝐡𝐞𝐬𝐢𝐬</m:t>
                        </m:r>
                        <m:r>
                          <a:rPr lang="en-US" sz="3600" b="1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3600" b="1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0" dirty="0" smtClean="0">
                                <a:latin typeface="Cambria Math" panose="02040503050406030204" pitchFamily="18" charset="0"/>
                              </a:rPr>
                              <m:t>𝐤𝐠</m:t>
                            </m:r>
                          </m:e>
                        </m:d>
                      </m:num>
                      <m:den>
                        <m:r>
                          <a:rPr lang="en-US" sz="3600" b="1" i="0" dirty="0" smtClean="0">
                            <a:latin typeface="Cambria Math" panose="02040503050406030204" pitchFamily="18" charset="0"/>
                          </a:rPr>
                          <m:t>𝐦𝐚𝐬𝐬</m:t>
                        </m:r>
                        <m:r>
                          <a:rPr lang="en-US" sz="3600" b="1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dirty="0">
                            <a:latin typeface="Cambria Math" panose="02040503050406030204" pitchFamily="18" charset="0"/>
                          </a:rPr>
                          <m:t>𝐨𝐟</m:t>
                        </m:r>
                        <m:r>
                          <a:rPr lang="en-US" sz="3600" b="1" i="0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dirty="0">
                            <a:latin typeface="Cambria Math" panose="02040503050406030204" pitchFamily="18" charset="0"/>
                          </a:rPr>
                          <m:t>𝐩𝐫𝐨𝐝𝐮𝐜𝐭</m:t>
                        </m:r>
                        <m:r>
                          <a:rPr lang="en-US" sz="3600" b="1" i="0" dirty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3600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0" dirty="0">
                                <a:latin typeface="Cambria Math" panose="02040503050406030204" pitchFamily="18" charset="0"/>
                              </a:rPr>
                              <m:t>𝐤𝐠</m:t>
                            </m:r>
                          </m:e>
                        </m:d>
                      </m:den>
                    </m:f>
                  </m:oMath>
                </a14:m>
                <a:endParaRPr lang="en-US" b="1" dirty="0"/>
              </a:p>
              <a:p>
                <a:pPr marL="969963" indent="-512763">
                  <a:lnSpc>
                    <a:spcPct val="100000"/>
                  </a:lnSpc>
                  <a:spcBef>
                    <a:spcPts val="1800"/>
                  </a:spcBef>
                </a:pPr>
                <a:endParaRPr lang="en-US" sz="800" dirty="0">
                  <a:latin typeface="+mn-lt"/>
                </a:endParaRPr>
              </a:p>
              <a:p>
                <a:pPr marL="525463" indent="-381000"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dirty="0">
                    <a:latin typeface="+mn-lt"/>
                  </a:rPr>
                  <a:t>PMI accounts for yield, reaction and reagent stoichiometry, catalysts and solvents.</a:t>
                </a:r>
              </a:p>
              <a:p>
                <a:pPr marL="525463" indent="-381000"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dirty="0"/>
                  <a:t>This</a:t>
                </a:r>
                <a:r>
                  <a:rPr lang="en-US" dirty="0">
                    <a:latin typeface="+mn-lt"/>
                  </a:rPr>
                  <a:t> includes everything that you put into the flask, but usually excludes water.</a:t>
                </a:r>
              </a:p>
              <a:p>
                <a:pPr marL="525463" indent="-381000"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dirty="0"/>
                  <a:t>Ideal PMI = low values (~1)</a:t>
                </a:r>
                <a:endParaRPr lang="en-US" dirty="0">
                  <a:latin typeface="+mn-lt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3063" y="2158689"/>
                <a:ext cx="10965873" cy="4099905"/>
              </a:xfrm>
              <a:blipFill>
                <a:blip r:embed="rId2"/>
                <a:stretch>
                  <a:fillRect t="-926" b="-3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31C50-90E7-4FF0-82A7-EF21B7D3B6D7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643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3310" y="136772"/>
            <a:ext cx="8145379" cy="999697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  <a:latin typeface="+mn-lt"/>
              </a:rPr>
              <a:t>Green </a:t>
            </a:r>
            <a:r>
              <a:rPr lang="en-US" sz="3600" b="1" dirty="0">
                <a:solidFill>
                  <a:srgbClr val="000000"/>
                </a:solidFill>
                <a:latin typeface="+mn-lt"/>
              </a:rPr>
              <a:t>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+mn-lt"/>
              </a:rPr>
              <a:t>hemistry-Related Metrics </a:t>
            </a:r>
            <a:r>
              <a:rPr lang="en-US" sz="3600" b="1" dirty="0">
                <a:solidFill>
                  <a:srgbClr val="000000"/>
                </a:solidFill>
                <a:latin typeface="+mn-lt"/>
              </a:rPr>
              <a:t>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+mn-lt"/>
              </a:rPr>
              <a:t>sed in Chemical </a:t>
            </a:r>
            <a:r>
              <a:rPr lang="en-US" sz="3600" b="1" dirty="0">
                <a:solidFill>
                  <a:srgbClr val="000000"/>
                </a:solidFill>
                <a:latin typeface="+mn-lt"/>
              </a:rPr>
              <a:t>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+mn-lt"/>
              </a:rPr>
              <a:t>anufacturing</a:t>
            </a:r>
            <a:endParaRPr lang="en-US" sz="3600" b="1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09"/>
          <a:stretch/>
        </p:blipFill>
        <p:spPr>
          <a:xfrm>
            <a:off x="228272" y="1944889"/>
            <a:ext cx="6707208" cy="4076020"/>
          </a:xfrm>
        </p:spPr>
      </p:pic>
      <p:sp>
        <p:nvSpPr>
          <p:cNvPr id="4" name="Rectangle 3"/>
          <p:cNvSpPr/>
          <p:nvPr/>
        </p:nvSpPr>
        <p:spPr>
          <a:xfrm>
            <a:off x="7367067" y="1944889"/>
            <a:ext cx="45873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</a:rPr>
              <a:t>Chemical manufacturer responses (</a:t>
            </a:r>
            <a:r>
              <a:rPr lang="en-US" b="0" i="1" dirty="0">
                <a:solidFill>
                  <a:srgbClr val="000000"/>
                </a:solidFill>
                <a:effectLst/>
              </a:rPr>
              <a:t>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 = 18) to the 2012 Roundtable survey question </a:t>
            </a:r>
            <a:r>
              <a:rPr lang="en-US" b="1" i="0" dirty="0">
                <a:solidFill>
                  <a:srgbClr val="000000"/>
                </a:solidFill>
                <a:effectLst/>
              </a:rPr>
              <a:t>“What green chemistry and engineering related metrics does your company use? Select all that apply.”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</a:rPr>
              <a:t>Percentage of respondents indicating one or more metrics surveyed in use computed as the ratio of [total responses – (not sure + none)]/(total responses). PMI = process mass intensity = (mass of raw materials)/(mass of final product).E-factor = (mass of waste)/mass of final product).LCA = life cycle assessment.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6484" y="6152542"/>
            <a:ext cx="9550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Implementing Green Chemistry in Chemical Manufacturing: A Survey Report </a:t>
            </a:r>
            <a:r>
              <a:rPr lang="en-US" sz="1200" dirty="0"/>
              <a:t>Robert J. Giraud, Paul A. Williams, Amit Sehgal, </a:t>
            </a:r>
            <a:r>
              <a:rPr lang="en-US" sz="1200" dirty="0" err="1"/>
              <a:t>Ettigounder</a:t>
            </a:r>
            <a:r>
              <a:rPr lang="en-US" sz="1200" dirty="0"/>
              <a:t> </a:t>
            </a:r>
            <a:r>
              <a:rPr lang="en-US" sz="1200" dirty="0" err="1"/>
              <a:t>Ponnusamy</a:t>
            </a:r>
            <a:r>
              <a:rPr lang="en-US" sz="1200" dirty="0"/>
              <a:t>, Alan K. Phillips, and Julie B. Manley</a:t>
            </a:r>
          </a:p>
          <a:p>
            <a:r>
              <a:rPr lang="en-US" sz="1200" i="1" dirty="0"/>
              <a:t>ACS Sustainable Chemistry &amp; Engineering</a:t>
            </a:r>
            <a:r>
              <a:rPr lang="en-US" sz="1200" dirty="0"/>
              <a:t> </a:t>
            </a:r>
            <a:r>
              <a:rPr lang="en-US" sz="1200" b="1" dirty="0"/>
              <a:t>2014</a:t>
            </a:r>
            <a:r>
              <a:rPr lang="en-US" sz="1200" dirty="0"/>
              <a:t> </a:t>
            </a:r>
            <a:r>
              <a:rPr lang="en-US" sz="1200" i="1" dirty="0"/>
              <a:t>2</a:t>
            </a:r>
            <a:r>
              <a:rPr lang="en-US" sz="1200" dirty="0"/>
              <a:t> (10), 2237-2242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E4D758-4FA2-4438-A3D7-692BC2CB23E5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324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DFD8-4B64-4B29-8048-99B1D368F0CA}"/>
              </a:ext>
            </a:extLst>
          </p:cNvPr>
          <p:cNvSpPr txBox="1"/>
          <p:nvPr/>
        </p:nvSpPr>
        <p:spPr>
          <a:xfrm>
            <a:off x="1112381" y="1408642"/>
            <a:ext cx="784873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Why do we need metrics in green chemistry?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Established Metrics in Green Chemistry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Atom Economy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lang="en-US" sz="2400" dirty="0"/>
              <a:t>Environmental (E) Factor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lang="en-US" sz="2400" dirty="0"/>
              <a:t>Atom Utilization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lang="en-US" altLang="x-none" sz="2400" dirty="0"/>
              <a:t>Reaction Mass Efficiency</a:t>
            </a:r>
          </a:p>
          <a:p>
            <a:pPr marL="971550" lvl="1" indent="-514350" defTabSz="457200">
              <a:buFont typeface="Arial" charset="0"/>
              <a:buChar char="•"/>
            </a:pPr>
            <a:endParaRPr lang="en-US" altLang="x-none" sz="600" dirty="0">
              <a:solidFill>
                <a:prstClr val="black"/>
              </a:solidFill>
            </a:endParaRPr>
          </a:p>
          <a:p>
            <a:pPr marL="514350" indent="-514350" defTabSz="457200">
              <a:buFont typeface="+mj-lt"/>
              <a:buAutoNum type="arabicPeriod"/>
            </a:pPr>
            <a:r>
              <a:rPr lang="en-US" altLang="x-none" sz="2800" dirty="0">
                <a:solidFill>
                  <a:prstClr val="black"/>
                </a:solidFill>
              </a:rPr>
              <a:t>Additional Metrics Used in Green Chemistry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lang="en-US" altLang="x-none" sz="2400" dirty="0">
                <a:solidFill>
                  <a:prstClr val="black"/>
                </a:solidFill>
              </a:rPr>
              <a:t>Process Mass Intensity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lang="en-US" altLang="x-none" sz="2400" dirty="0">
                <a:solidFill>
                  <a:prstClr val="black"/>
                </a:solidFill>
              </a:rPr>
              <a:t>Life Cycle Assessment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lang="en-US" altLang="x-none" sz="2400" dirty="0">
                <a:solidFill>
                  <a:prstClr val="black"/>
                </a:solidFill>
              </a:rPr>
              <a:t>Ecological Indicator/Ecological Footprint</a:t>
            </a:r>
            <a:endParaRPr lang="en-US" altLang="x-none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358649" y="156411"/>
            <a:ext cx="3474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Covered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8B3DEF-2C09-0143-ADEC-A15C5BFE6276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824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2036618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14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36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4446658"/>
            <a:ext cx="4064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1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09800" y="2542273"/>
            <a:ext cx="7772400" cy="646331"/>
          </a:xfrm>
        </p:spPr>
        <p:txBody>
          <a:bodyPr anchor="ctr">
            <a:spAutoFit/>
          </a:bodyPr>
          <a:lstStyle/>
          <a:p>
            <a:r>
              <a:rPr lang="en-US" altLang="x-none" sz="4000" b="1" dirty="0">
                <a:latin typeface="+mn-lt"/>
              </a:rPr>
              <a:t>Atom Economic Reactions</a:t>
            </a:r>
          </a:p>
        </p:txBody>
      </p:sp>
      <p:sp>
        <p:nvSpPr>
          <p:cNvPr id="14950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535531"/>
          </a:xfrm>
        </p:spPr>
        <p:txBody>
          <a:bodyPr>
            <a:spAutoFit/>
          </a:bodyPr>
          <a:lstStyle/>
          <a:p>
            <a:r>
              <a:rPr lang="en-US" altLang="x-none" sz="3200" dirty="0">
                <a:latin typeface="+mn-lt"/>
              </a:rPr>
              <a:t>The “Good”</a:t>
            </a:r>
          </a:p>
        </p:txBody>
      </p:sp>
    </p:spTree>
    <p:extLst>
      <p:ext uri="{BB962C8B-B14F-4D97-AF65-F5344CB8AC3E}">
        <p14:creationId xmlns:p14="http://schemas.microsoft.com/office/powerpoint/2010/main" val="2075342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110" y="1201832"/>
            <a:ext cx="8388984" cy="5451236"/>
          </a:xfrm>
        </p:spPr>
        <p:txBody>
          <a:bodyPr>
            <a:spAutoFit/>
          </a:bodyPr>
          <a:lstStyle/>
          <a:p>
            <a:pPr marL="457200" lvl="1" indent="0">
              <a:buNone/>
            </a:pPr>
            <a:r>
              <a:rPr lang="en-US" sz="2800" dirty="0">
                <a:latin typeface="+mn-lt"/>
              </a:rPr>
              <a:t>Adding something to a molecule</a:t>
            </a:r>
          </a:p>
          <a:p>
            <a:pPr lvl="2"/>
            <a:r>
              <a:rPr lang="en-US" sz="2800" dirty="0">
                <a:latin typeface="+mn-lt"/>
              </a:rPr>
              <a:t>A + B ---&gt; C</a:t>
            </a:r>
          </a:p>
          <a:p>
            <a:pPr lvl="2"/>
            <a:r>
              <a:rPr lang="en-US" sz="2800" dirty="0">
                <a:latin typeface="+mn-lt"/>
              </a:rPr>
              <a:t>Hydrogenation</a:t>
            </a:r>
          </a:p>
          <a:p>
            <a:pPr lvl="2"/>
            <a:endParaRPr lang="en-US" sz="2800" dirty="0">
              <a:latin typeface="+mn-lt"/>
            </a:endParaRPr>
          </a:p>
          <a:p>
            <a:pPr marL="914400" lvl="2" indent="0">
              <a:buNone/>
            </a:pPr>
            <a:endParaRPr lang="en-US" sz="2800" dirty="0">
              <a:latin typeface="+mn-lt"/>
            </a:endParaRPr>
          </a:p>
          <a:p>
            <a:pPr lvl="2"/>
            <a:endParaRPr lang="en-US" sz="2800" dirty="0">
              <a:latin typeface="+mn-lt"/>
            </a:endParaRPr>
          </a:p>
          <a:p>
            <a:pPr lvl="2"/>
            <a:endParaRPr lang="en-US" sz="2800" dirty="0">
              <a:latin typeface="+mn-lt"/>
            </a:endParaRPr>
          </a:p>
          <a:p>
            <a:pPr lvl="2"/>
            <a:r>
              <a:rPr lang="en-US" sz="2800" dirty="0">
                <a:latin typeface="+mn-lt"/>
              </a:rPr>
              <a:t>Chlorination or </a:t>
            </a:r>
            <a:r>
              <a:rPr lang="en-US" sz="2800" dirty="0" err="1">
                <a:latin typeface="+mn-lt"/>
              </a:rPr>
              <a:t>Bromination</a:t>
            </a:r>
            <a:r>
              <a:rPr lang="en-US" sz="2800" dirty="0">
                <a:latin typeface="+mn-lt"/>
              </a:rPr>
              <a:t> on alkene</a:t>
            </a:r>
          </a:p>
          <a:p>
            <a:pPr lvl="2"/>
            <a:endParaRPr lang="en-US" sz="2800" dirty="0">
              <a:latin typeface="+mn-lt"/>
            </a:endParaRPr>
          </a:p>
          <a:p>
            <a:pPr marL="914400" lvl="2" indent="0">
              <a:buNone/>
            </a:pPr>
            <a:endParaRPr lang="en-US" sz="2800" dirty="0">
              <a:latin typeface="+mn-lt"/>
            </a:endParaRPr>
          </a:p>
          <a:p>
            <a:pPr lvl="2"/>
            <a:r>
              <a:rPr lang="en-US" sz="2800" dirty="0">
                <a:latin typeface="+mn-lt"/>
              </a:rPr>
              <a:t>Hydration</a:t>
            </a:r>
          </a:p>
          <a:p>
            <a:pPr marL="914400" lvl="2" indent="0">
              <a:buNone/>
            </a:pPr>
            <a:endParaRPr lang="en-US" sz="2800" dirty="0">
              <a:latin typeface="+mn-lt"/>
            </a:endParaRPr>
          </a:p>
        </p:txBody>
      </p:sp>
      <p:graphicFrame>
        <p:nvGraphicFramePr>
          <p:cNvPr id="4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5228581"/>
              </p:ext>
            </p:extLst>
          </p:nvPr>
        </p:nvGraphicFramePr>
        <p:xfrm>
          <a:off x="2515031" y="2287572"/>
          <a:ext cx="7873902" cy="1135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0" name="CS ChemDraw Drawing" r:id="rId4" imgW="6682488" imgH="891257" progId="ChemDraw.Document.6.0">
                  <p:embed/>
                </p:oleObj>
              </mc:Choice>
              <mc:Fallback>
                <p:oleObj name="CS ChemDraw Drawing" r:id="rId4" imgW="6682488" imgH="89125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031" y="2287572"/>
                        <a:ext cx="7873902" cy="11358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5782360"/>
              </p:ext>
            </p:extLst>
          </p:nvPr>
        </p:nvGraphicFramePr>
        <p:xfrm>
          <a:off x="2515031" y="4786550"/>
          <a:ext cx="7873902" cy="954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1" name="CS ChemDraw Drawing" r:id="rId6" imgW="6694786" imgH="810658" progId="ChemDraw.Document.6.0">
                  <p:embed/>
                </p:oleObj>
              </mc:Choice>
              <mc:Fallback>
                <p:oleObj name="CS ChemDraw Drawing" r:id="rId6" imgW="6694786" imgH="81065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15031" y="4786550"/>
                        <a:ext cx="7873902" cy="954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5442978"/>
              </p:ext>
            </p:extLst>
          </p:nvPr>
        </p:nvGraphicFramePr>
        <p:xfrm>
          <a:off x="2515031" y="5995645"/>
          <a:ext cx="4293720" cy="7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2" name="CS ChemDraw Drawing" r:id="rId8" imgW="2974848" imgH="518380" progId="ChemDraw.Document.6.0">
                  <p:embed/>
                </p:oleObj>
              </mc:Choice>
              <mc:Fallback>
                <p:oleObj name="CS ChemDraw Drawing" r:id="rId8" imgW="2974848" imgH="51838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15031" y="5995645"/>
                        <a:ext cx="4293720" cy="749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706906" y="218579"/>
            <a:ext cx="4778188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Addition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2F1199-EBE7-42DC-86EF-6029F0978F15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A0B65DB-F302-1445-B019-24DBCA667C38}"/>
              </a:ext>
            </a:extLst>
          </p:cNvPr>
          <p:cNvSpPr/>
          <p:nvPr/>
        </p:nvSpPr>
        <p:spPr>
          <a:xfrm>
            <a:off x="6082145" y="1898073"/>
            <a:ext cx="4932219" cy="1787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7E2E8F-02D0-D744-A1F9-67598534D478}"/>
              </a:ext>
            </a:extLst>
          </p:cNvPr>
          <p:cNvSpPr/>
          <p:nvPr/>
        </p:nvSpPr>
        <p:spPr>
          <a:xfrm>
            <a:off x="6096000" y="4771049"/>
            <a:ext cx="4932219" cy="1224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0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26024" y="228273"/>
            <a:ext cx="8139953" cy="646331"/>
          </a:xfrm>
        </p:spPr>
        <p:txBody>
          <a:bodyPr wrap="square">
            <a:spAutoFit/>
          </a:bodyPr>
          <a:lstStyle/>
          <a:p>
            <a:pPr algn="ctr"/>
            <a:r>
              <a:rPr lang="en-GB" altLang="x-none" sz="4000" b="1" dirty="0">
                <a:latin typeface="+mn-lt"/>
              </a:rPr>
              <a:t>Diels Alder Reactions</a:t>
            </a:r>
            <a:endParaRPr lang="en-US" altLang="x-none" sz="4000" b="1" dirty="0">
              <a:latin typeface="+mn-lt"/>
            </a:endParaRP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3049" y="4098462"/>
            <a:ext cx="10171193" cy="1678408"/>
          </a:xfrm>
        </p:spPr>
        <p:txBody>
          <a:bodyPr wrap="square">
            <a:spAutoFit/>
          </a:bodyPr>
          <a:lstStyle/>
          <a:p>
            <a:r>
              <a:rPr lang="en-GB" altLang="x-none" sz="2400" dirty="0"/>
              <a:t>An e</a:t>
            </a:r>
            <a:r>
              <a:rPr lang="en-GB" altLang="x-none" sz="2400" dirty="0">
                <a:latin typeface="+mn-lt"/>
              </a:rPr>
              <a:t>xcellent way of forming 2 C-C bonds simultaneously.</a:t>
            </a:r>
          </a:p>
          <a:p>
            <a:r>
              <a:rPr lang="en-GB" altLang="x-none" sz="2400" dirty="0">
                <a:latin typeface="+mn-lt"/>
              </a:rPr>
              <a:t>Concerted mechanism; highly </a:t>
            </a:r>
            <a:r>
              <a:rPr lang="en-GB" altLang="x-none" sz="2400" dirty="0" err="1">
                <a:latin typeface="+mn-lt"/>
              </a:rPr>
              <a:t>regio</a:t>
            </a:r>
            <a:r>
              <a:rPr lang="en-GB" altLang="x-none" sz="2400" dirty="0">
                <a:latin typeface="+mn-lt"/>
              </a:rPr>
              <a:t>- and stereoselective.</a:t>
            </a:r>
          </a:p>
          <a:p>
            <a:r>
              <a:rPr lang="en-GB" altLang="x-none" sz="2400" dirty="0">
                <a:latin typeface="+mn-lt"/>
              </a:rPr>
              <a:t>Some reactions can be carried out in water or ionic liquids, which may also act as catalyst.</a:t>
            </a:r>
            <a:endParaRPr lang="en-US" altLang="x-none" sz="2400" dirty="0">
              <a:latin typeface="+mn-lt"/>
            </a:endParaRPr>
          </a:p>
        </p:txBody>
      </p:sp>
      <p:graphicFrame>
        <p:nvGraphicFramePr>
          <p:cNvPr id="14848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1299363"/>
              </p:ext>
            </p:extLst>
          </p:nvPr>
        </p:nvGraphicFramePr>
        <p:xfrm>
          <a:off x="3048000" y="1748310"/>
          <a:ext cx="60960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1" name="ISIS/Draw Sketch" r:id="rId3" imgW="3634560" imgH="1097280" progId="ISISServer">
                  <p:embed/>
                </p:oleObj>
              </mc:Choice>
              <mc:Fallback>
                <p:oleObj name="ISIS/Draw Sketch" r:id="rId3" imgW="3634560" imgH="1097280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748310"/>
                        <a:ext cx="6096000" cy="173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23C829-3F79-4447-A905-AFA9F88A8399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319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16065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altLang="x-none" sz="4000" b="1" dirty="0">
                <a:latin typeface="+mn-lt"/>
              </a:rPr>
              <a:t>Conventional Metrics: Percent Yield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7287" y="1410543"/>
            <a:ext cx="9877425" cy="4350422"/>
          </a:xfrm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x-none" sz="2400" b="1" dirty="0">
                <a:latin typeface="+mn-lt"/>
              </a:rPr>
              <a:t>Percent yield:   </a:t>
            </a:r>
            <a:r>
              <a:rPr lang="en-US" altLang="x-none" sz="2400" dirty="0">
                <a:latin typeface="+mn-lt"/>
              </a:rPr>
              <a:t>% yield = (actual yield/theoretical yield) x 100</a:t>
            </a:r>
          </a:p>
          <a:p>
            <a:pPr lvl="1">
              <a:buFontTx/>
              <a:buNone/>
            </a:pPr>
            <a:endParaRPr lang="en-US" altLang="x-none" sz="2000" dirty="0">
              <a:latin typeface="+mn-lt"/>
            </a:endParaRPr>
          </a:p>
          <a:p>
            <a:pPr>
              <a:buFontTx/>
              <a:buNone/>
            </a:pPr>
            <a:r>
              <a:rPr lang="en-US" altLang="x-none" sz="2400" b="1" dirty="0">
                <a:latin typeface="+mn-lt"/>
              </a:rPr>
              <a:t>What is missing?</a:t>
            </a:r>
          </a:p>
          <a:p>
            <a:pPr marL="568325" indent="-284163">
              <a:lnSpc>
                <a:spcPct val="100000"/>
              </a:lnSpc>
              <a:spcBef>
                <a:spcPts val="600"/>
              </a:spcBef>
            </a:pPr>
            <a:r>
              <a:rPr lang="en-US" altLang="x-none" sz="2400" dirty="0">
                <a:latin typeface="+mn-lt"/>
              </a:rPr>
              <a:t>What co-products are made?</a:t>
            </a:r>
          </a:p>
          <a:p>
            <a:pPr marL="568325" indent="-284163">
              <a:lnSpc>
                <a:spcPct val="100000"/>
              </a:lnSpc>
              <a:spcBef>
                <a:spcPts val="600"/>
              </a:spcBef>
            </a:pPr>
            <a:r>
              <a:rPr lang="en-US" altLang="x-none" sz="2400" dirty="0">
                <a:latin typeface="+mn-lt"/>
              </a:rPr>
              <a:t>How much waste is generated?</a:t>
            </a:r>
          </a:p>
          <a:p>
            <a:pPr marL="568325" indent="-284163">
              <a:lnSpc>
                <a:spcPct val="100000"/>
              </a:lnSpc>
              <a:spcBef>
                <a:spcPts val="600"/>
              </a:spcBef>
            </a:pPr>
            <a:r>
              <a:rPr lang="en-US" altLang="x-none" sz="2400" dirty="0">
                <a:latin typeface="+mn-lt"/>
              </a:rPr>
              <a:t>Is the waste benign waste?</a:t>
            </a:r>
          </a:p>
          <a:p>
            <a:pPr marL="568325" indent="-284163">
              <a:lnSpc>
                <a:spcPct val="100000"/>
              </a:lnSpc>
              <a:spcBef>
                <a:spcPts val="600"/>
              </a:spcBef>
            </a:pPr>
            <a:r>
              <a:rPr lang="en-US" altLang="x-none" sz="2400" dirty="0">
                <a:latin typeface="+mn-lt"/>
              </a:rPr>
              <a:t>How much energy is required?</a:t>
            </a:r>
          </a:p>
          <a:p>
            <a:pPr marL="568325" indent="-284163">
              <a:lnSpc>
                <a:spcPct val="100000"/>
              </a:lnSpc>
              <a:spcBef>
                <a:spcPts val="600"/>
              </a:spcBef>
            </a:pPr>
            <a:r>
              <a:rPr lang="en-US" altLang="x-none" sz="2400" dirty="0">
                <a:latin typeface="+mn-lt"/>
              </a:rPr>
              <a:t>Are purification steps needed?</a:t>
            </a:r>
          </a:p>
          <a:p>
            <a:pPr marL="568325" indent="-284163">
              <a:lnSpc>
                <a:spcPct val="100000"/>
              </a:lnSpc>
              <a:spcBef>
                <a:spcPts val="600"/>
              </a:spcBef>
            </a:pPr>
            <a:r>
              <a:rPr lang="en-US" altLang="x-none" sz="2400" dirty="0">
                <a:latin typeface="+mn-lt"/>
              </a:rPr>
              <a:t>What solvents are used? (are they benign and/or reusable?)</a:t>
            </a:r>
          </a:p>
          <a:p>
            <a:pPr marL="568325" indent="-284163">
              <a:lnSpc>
                <a:spcPct val="100000"/>
              </a:lnSpc>
              <a:spcBef>
                <a:spcPts val="600"/>
              </a:spcBef>
            </a:pPr>
            <a:r>
              <a:rPr lang="en-US" altLang="x-none" sz="2400" dirty="0">
                <a:latin typeface="+mn-lt"/>
              </a:rPr>
              <a:t>Is the “catalyst” truly a catalyst? (stoichiometric vs. catalytic)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353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2148C708-D0AF-4D28-98CA-89A771E6EB1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2542273"/>
            <a:ext cx="7772400" cy="646331"/>
          </a:xfrm>
        </p:spPr>
        <p:txBody>
          <a:bodyPr anchor="ctr">
            <a:spAutoFit/>
          </a:bodyPr>
          <a:lstStyle/>
          <a:p>
            <a:r>
              <a:rPr lang="en-US" altLang="x-none" sz="4000" b="1" dirty="0">
                <a:latin typeface="+mn-lt"/>
              </a:rPr>
              <a:t>Low atom economy reactions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0072F090-C79D-4F25-B6C1-FD395487743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535531"/>
          </a:xfrm>
        </p:spPr>
        <p:txBody>
          <a:bodyPr>
            <a:spAutoFit/>
          </a:bodyPr>
          <a:lstStyle/>
          <a:p>
            <a:r>
              <a:rPr lang="en-US" altLang="x-none" sz="3200" dirty="0">
                <a:latin typeface="+mn-lt"/>
              </a:rPr>
              <a:t>The “</a:t>
            </a:r>
            <a:r>
              <a:rPr lang="en-US" altLang="x-none" sz="3200" dirty="0"/>
              <a:t>Bad</a:t>
            </a:r>
            <a:r>
              <a:rPr lang="en-US" altLang="x-none" sz="3200" dirty="0">
                <a:latin typeface="+mn-l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747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18593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GB" altLang="x-none" sz="4000" b="1" dirty="0">
                <a:latin typeface="+mn-lt"/>
              </a:rPr>
              <a:t>Wittig Reactions</a:t>
            </a:r>
            <a:endParaRPr lang="en-US" altLang="x-none" sz="4000" b="1" dirty="0">
              <a:latin typeface="+mn-lt"/>
            </a:endParaRP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868" y="1516320"/>
            <a:ext cx="11244263" cy="4739759"/>
          </a:xfr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x-none" dirty="0"/>
              <a:t>A v</a:t>
            </a:r>
            <a:r>
              <a:rPr lang="en-US" altLang="x-none" dirty="0">
                <a:latin typeface="+mn-lt"/>
              </a:rPr>
              <a:t>ersatile method of preparing alkenes with an unambiguously placed double bond - gives high yields and takes place under mild conditions.  Used for manufacture of vitamins and pharmaceuticals.</a:t>
            </a:r>
          </a:p>
          <a:p>
            <a:pPr>
              <a:lnSpc>
                <a:spcPct val="90000"/>
              </a:lnSpc>
            </a:pPr>
            <a:endParaRPr lang="en-US" altLang="x-none" dirty="0">
              <a:latin typeface="+mn-lt"/>
            </a:endParaRPr>
          </a:p>
          <a:p>
            <a:pPr>
              <a:lnSpc>
                <a:spcPct val="90000"/>
              </a:lnSpc>
            </a:pPr>
            <a:endParaRPr lang="en-US" altLang="x-none" dirty="0">
              <a:latin typeface="+mn-lt"/>
            </a:endParaRPr>
          </a:p>
          <a:p>
            <a:pPr>
              <a:lnSpc>
                <a:spcPct val="90000"/>
              </a:lnSpc>
            </a:pPr>
            <a:endParaRPr lang="en-US" altLang="x-none" dirty="0">
              <a:latin typeface="+mn-lt"/>
            </a:endParaRPr>
          </a:p>
          <a:p>
            <a:pPr>
              <a:lnSpc>
                <a:spcPct val="90000"/>
              </a:lnSpc>
            </a:pPr>
            <a:endParaRPr lang="en-US" altLang="x-none" dirty="0">
              <a:latin typeface="+mn-lt"/>
            </a:endParaRPr>
          </a:p>
          <a:p>
            <a:pPr>
              <a:lnSpc>
                <a:spcPct val="90000"/>
              </a:lnSpc>
            </a:pPr>
            <a:endParaRPr lang="en-US" altLang="x-none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altLang="x-none" dirty="0">
                <a:latin typeface="+mn-lt"/>
              </a:rPr>
              <a:t>Expensive because of poor atom economy, which is due to production of triphenylphosphine oxide (</a:t>
            </a:r>
            <a:r>
              <a:rPr lang="en-US" altLang="x-none" dirty="0" err="1">
                <a:latin typeface="+mn-lt"/>
              </a:rPr>
              <a:t>MWt</a:t>
            </a:r>
            <a:r>
              <a:rPr lang="en-US" altLang="x-none" dirty="0">
                <a:latin typeface="+mn-lt"/>
              </a:rPr>
              <a:t> 278). </a:t>
            </a:r>
          </a:p>
        </p:txBody>
      </p:sp>
      <p:graphicFrame>
        <p:nvGraphicFramePr>
          <p:cNvPr id="15360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1471582"/>
              </p:ext>
            </p:extLst>
          </p:nvPr>
        </p:nvGraphicFramePr>
        <p:xfrm>
          <a:off x="2019299" y="3048000"/>
          <a:ext cx="81534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9" name="ISIS/Draw Sketch" r:id="rId3" imgW="5090040" imgH="975240" progId="ISISServer">
                  <p:embed/>
                </p:oleObj>
              </mc:Choice>
              <mc:Fallback>
                <p:oleObj name="ISIS/Draw Sketch" r:id="rId3" imgW="5090040" imgH="975240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9299" y="3048000"/>
                        <a:ext cx="8153400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0B9D57-E9CA-4E3B-AE9F-4EFF6533904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168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0" y="203966"/>
            <a:ext cx="49530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Substitution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863" y="1513596"/>
            <a:ext cx="8130988" cy="821250"/>
          </a:xfrm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 dirty="0">
                <a:latin typeface="+mn-lt"/>
              </a:rPr>
              <a:t>Trading some parts of the molecule with another molecule</a:t>
            </a:r>
          </a:p>
          <a:p>
            <a:pPr lvl="2"/>
            <a:r>
              <a:rPr lang="en-US" sz="2400" dirty="0">
                <a:latin typeface="+mn-lt"/>
              </a:rPr>
              <a:t>AB + CD ---&gt; AC +BD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9416089"/>
              </p:ext>
            </p:extLst>
          </p:nvPr>
        </p:nvGraphicFramePr>
        <p:xfrm>
          <a:off x="2651467" y="2658946"/>
          <a:ext cx="6889065" cy="835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3" name="CS ChemDraw Drawing" r:id="rId3" imgW="3442597" imgH="417419" progId="ChemDraw.Document.6.0">
                  <p:embed/>
                </p:oleObj>
              </mc:Choice>
              <mc:Fallback>
                <p:oleObj name="CS ChemDraw Drawing" r:id="rId3" imgW="3442597" imgH="41741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51467" y="2658946"/>
                        <a:ext cx="6889065" cy="835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916357"/>
              </p:ext>
            </p:extLst>
          </p:nvPr>
        </p:nvGraphicFramePr>
        <p:xfrm>
          <a:off x="3389721" y="3848514"/>
          <a:ext cx="5412555" cy="753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4" name="CS ChemDraw Drawing" r:id="rId5" imgW="3444293" imgH="480201" progId="ChemDraw.Document.6.0">
                  <p:embed/>
                </p:oleObj>
              </mc:Choice>
              <mc:Fallback>
                <p:oleObj name="CS ChemDraw Drawing" r:id="rId5" imgW="3444293" imgH="48020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89721" y="3848514"/>
                        <a:ext cx="5412555" cy="7532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5483281"/>
              </p:ext>
            </p:extLst>
          </p:nvPr>
        </p:nvGraphicFramePr>
        <p:xfrm>
          <a:off x="3168755" y="4956022"/>
          <a:ext cx="5854486" cy="915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5" name="CS ChemDraw Drawing" r:id="rId7" imgW="4241120" imgH="663034" progId="ChemDraw.Document.6.0">
                  <p:embed/>
                </p:oleObj>
              </mc:Choice>
              <mc:Fallback>
                <p:oleObj name="CS ChemDraw Drawing" r:id="rId7" imgW="4241120" imgH="66303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68755" y="4956022"/>
                        <a:ext cx="5854486" cy="9158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18159" y="6166086"/>
            <a:ext cx="3194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Friedel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-Craft Reaction</a:t>
            </a:r>
          </a:p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(Electrophilic Aromatic Substitution)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90E10F-120E-479E-8BA9-6FCEE8CADB08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712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4224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Elimination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776" y="1422384"/>
            <a:ext cx="7886700" cy="5182957"/>
          </a:xfrm>
        </p:spPr>
        <p:txBody>
          <a:bodyPr>
            <a:spAutoFit/>
          </a:bodyPr>
          <a:lstStyle/>
          <a:p>
            <a:pPr marL="457200" lvl="1" indent="0">
              <a:buNone/>
            </a:pPr>
            <a:r>
              <a:rPr lang="en-US" dirty="0">
                <a:latin typeface="+mn-lt"/>
              </a:rPr>
              <a:t>Taking part of a molecule out</a:t>
            </a:r>
          </a:p>
          <a:p>
            <a:pPr lvl="2"/>
            <a:r>
              <a:rPr lang="en-US" sz="2400" dirty="0">
                <a:latin typeface="+mn-lt"/>
              </a:rPr>
              <a:t>A ---&gt; B + C or more</a:t>
            </a:r>
          </a:p>
          <a:p>
            <a:pPr lvl="2"/>
            <a:r>
              <a:rPr lang="en-US" sz="2400" dirty="0">
                <a:latin typeface="+mn-lt"/>
              </a:rPr>
              <a:t>Dehydrogenation</a:t>
            </a:r>
          </a:p>
          <a:p>
            <a:pPr lvl="2"/>
            <a:endParaRPr lang="en-US" sz="2400" dirty="0">
              <a:latin typeface="+mn-lt"/>
            </a:endParaRPr>
          </a:p>
          <a:p>
            <a:pPr lvl="2"/>
            <a:endParaRPr lang="en-US" sz="2400" dirty="0">
              <a:latin typeface="+mn-lt"/>
            </a:endParaRPr>
          </a:p>
          <a:p>
            <a:pPr marL="914400" lvl="2" indent="0">
              <a:buNone/>
            </a:pPr>
            <a:endParaRPr lang="en-US" sz="2400" dirty="0">
              <a:latin typeface="+mn-lt"/>
            </a:endParaRPr>
          </a:p>
          <a:p>
            <a:pPr lvl="2"/>
            <a:r>
              <a:rPr lang="en-US" sz="2400" dirty="0" err="1">
                <a:latin typeface="+mn-lt"/>
              </a:rPr>
              <a:t>Dehydroxylation</a:t>
            </a:r>
            <a:endParaRPr lang="en-US" sz="2400" dirty="0">
              <a:latin typeface="+mn-lt"/>
            </a:endParaRPr>
          </a:p>
          <a:p>
            <a:pPr lvl="2"/>
            <a:endParaRPr lang="en-US" sz="2400" dirty="0">
              <a:latin typeface="+mn-lt"/>
            </a:endParaRPr>
          </a:p>
          <a:p>
            <a:pPr lvl="2"/>
            <a:endParaRPr lang="en-US" sz="2400" dirty="0">
              <a:latin typeface="+mn-lt"/>
            </a:endParaRPr>
          </a:p>
          <a:p>
            <a:pPr lvl="2"/>
            <a:endParaRPr lang="en-US" sz="2400" dirty="0">
              <a:latin typeface="+mn-lt"/>
            </a:endParaRPr>
          </a:p>
          <a:p>
            <a:pPr lvl="2"/>
            <a:r>
              <a:rPr lang="en-US" sz="2400" dirty="0">
                <a:latin typeface="+mn-lt"/>
              </a:rPr>
              <a:t>Dehalogenation</a:t>
            </a:r>
          </a:p>
          <a:p>
            <a:pPr lvl="2"/>
            <a:endParaRPr lang="en-US" sz="2400" dirty="0">
              <a:latin typeface="+mn-lt"/>
            </a:endParaRPr>
          </a:p>
          <a:p>
            <a:pPr lvl="2"/>
            <a:endParaRPr lang="en-US" sz="2400" dirty="0">
              <a:latin typeface="+mn-lt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22252"/>
              </p:ext>
            </p:extLst>
          </p:nvPr>
        </p:nvGraphicFramePr>
        <p:xfrm>
          <a:off x="4225218" y="2804517"/>
          <a:ext cx="4794568" cy="790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18" name="CS ChemDraw Drawing" r:id="rId3" imgW="2543569" imgH="419116" progId="ChemDraw.Document.6.0">
                  <p:embed/>
                </p:oleObj>
              </mc:Choice>
              <mc:Fallback>
                <p:oleObj name="CS ChemDraw Drawing" r:id="rId3" imgW="2543569" imgH="41911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25218" y="2804517"/>
                        <a:ext cx="4794568" cy="790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3774061"/>
              </p:ext>
            </p:extLst>
          </p:nvPr>
        </p:nvGraphicFramePr>
        <p:xfrm>
          <a:off x="4048428" y="4235721"/>
          <a:ext cx="4885953" cy="796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19" name="CS ChemDraw Drawing" r:id="rId5" imgW="2894275" imgH="472141" progId="ChemDraw.Document.6.0">
                  <p:embed/>
                </p:oleObj>
              </mc:Choice>
              <mc:Fallback>
                <p:oleObj name="CS ChemDraw Drawing" r:id="rId5" imgW="2894275" imgH="47214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48428" y="4235721"/>
                        <a:ext cx="4885953" cy="796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9684526"/>
              </p:ext>
            </p:extLst>
          </p:nvPr>
        </p:nvGraphicFramePr>
        <p:xfrm>
          <a:off x="3698716" y="5672819"/>
          <a:ext cx="5585379" cy="753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20" name="CS ChemDraw Drawing" r:id="rId7" imgW="2869679" imgH="387300" progId="ChemDraw.Document.6.0">
                  <p:embed/>
                </p:oleObj>
              </mc:Choice>
              <mc:Fallback>
                <p:oleObj name="CS ChemDraw Drawing" r:id="rId7" imgW="2869679" imgH="3873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98716" y="5672819"/>
                        <a:ext cx="5585379" cy="753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8129A3-9C69-45F0-BE65-3D604395AAD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456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0745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Established Green Chemistry Metrics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643" y="1405863"/>
                <a:ext cx="11419115" cy="5187446"/>
              </a:xfrm>
            </p:spPr>
            <p:txBody>
              <a:bodyPr>
                <a:spAutoFit/>
              </a:bodyPr>
              <a:lstStyle/>
              <a:p>
                <a:pPr marL="0" indent="0">
                  <a:buNone/>
                </a:pPr>
                <a:r>
                  <a:rPr lang="en-US" dirty="0">
                    <a:latin typeface="+mn-lt"/>
                  </a:rPr>
                  <a:t>1. Atom economy (atom efficiency)</a:t>
                </a:r>
              </a:p>
              <a:p>
                <a:pPr marL="0" indent="0">
                  <a:buNone/>
                </a:pPr>
                <a:r>
                  <a:rPr lang="en-US" sz="2400" dirty="0"/>
                  <a:t>	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>
                        <a:latin typeface="Cambria Math" charset="0"/>
                      </a:rPr>
                      <m:t>Atom</m:t>
                    </m:r>
                    <m:r>
                      <a:rPr lang="en-US" sz="2400" i="1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0">
                        <a:latin typeface="Cambria Math" charset="0"/>
                      </a:rPr>
                      <m:t>Economy</m:t>
                    </m:r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i="0">
                            <a:latin typeface="Cambria Math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ass</m:t>
                        </m:r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i="0">
                            <a:latin typeface="Cambria Math" charset="0"/>
                          </a:rPr>
                          <m:t>of</m:t>
                        </m:r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i="0">
                            <a:latin typeface="Cambria Math" charset="0"/>
                          </a:rPr>
                          <m:t>desired</m:t>
                        </m:r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i="0">
                            <a:latin typeface="Cambria Math" charset="0"/>
                          </a:rPr>
                          <m:t>product</m:t>
                        </m:r>
                        <m:r>
                          <a:rPr lang="en-US" sz="2400" i="1">
                            <a:latin typeface="Cambria Math" charset="0"/>
                          </a:rPr>
                          <m:t>∗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i="0">
                            <a:latin typeface="Cambria Math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ass</m:t>
                        </m:r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i="0">
                            <a:latin typeface="Cambria Math" charset="0"/>
                          </a:rPr>
                          <m:t>of</m:t>
                        </m:r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i="0">
                            <a:latin typeface="Cambria Math" charset="0"/>
                          </a:rPr>
                          <m:t>all</m:t>
                        </m:r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i="0">
                            <a:latin typeface="Cambria Math" charset="0"/>
                          </a:rPr>
                          <m:t>reactants</m:t>
                        </m:r>
                        <m:r>
                          <a:rPr lang="en-US" sz="2400" i="1">
                            <a:latin typeface="Cambria Math" charset="0"/>
                          </a:rPr>
                          <m:t>∗</m:t>
                        </m:r>
                      </m:den>
                    </m:f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i="1" dirty="0"/>
                  <a:t>	*</a:t>
                </a:r>
                <a:r>
                  <a:rPr lang="en-US" sz="1800" i="1" dirty="0"/>
                  <a:t>including the stoichiometric coefficient</a:t>
                </a:r>
              </a:p>
              <a:p>
                <a:pPr marL="0" indent="0">
                  <a:buNone/>
                </a:pPr>
                <a:endParaRPr lang="en-US" sz="800" dirty="0">
                  <a:latin typeface="+mn-lt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+mn-lt"/>
                  </a:rPr>
                  <a:t>2. Environmental (E) factor</a:t>
                </a:r>
              </a:p>
              <a:p>
                <a:pPr marL="457200" lvl="1" indent="0">
                  <a:buNone/>
                </a:pPr>
                <a:r>
                  <a:rPr lang="en-US" dirty="0">
                    <a:latin typeface="+mn-lt"/>
                  </a:rPr>
                  <a:t>	E-factor = total waste (g) / product (g)</a:t>
                </a:r>
              </a:p>
              <a:p>
                <a:pPr marL="457200" lvl="1" indent="0">
                  <a:buNone/>
                </a:pPr>
                <a:endParaRPr lang="en-US" sz="800" dirty="0">
                  <a:latin typeface="+mn-lt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+mn-lt"/>
                  </a:rPr>
                  <a:t>3. Atom utilization (variation of atom economy)</a:t>
                </a:r>
              </a:p>
              <a:p>
                <a:pPr marL="0" indent="0">
                  <a:buNone/>
                </a:pPr>
                <a:r>
                  <a:rPr lang="en-US" altLang="x-none" b="1" dirty="0">
                    <a:latin typeface="+mn-lt"/>
                  </a:rPr>
                  <a:t>	</a:t>
                </a:r>
                <a:r>
                  <a:rPr lang="en-US" altLang="x-none" sz="2400" dirty="0">
                    <a:latin typeface="+mn-lt"/>
                  </a:rPr>
                  <a:t>% Atom Utilization = (MW of desired product/MW of all products) X 100</a:t>
                </a:r>
              </a:p>
              <a:p>
                <a:pPr marL="0" indent="0">
                  <a:buNone/>
                </a:pPr>
                <a:endParaRPr lang="en-US" sz="800" dirty="0">
                  <a:latin typeface="+mn-lt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+mn-lt"/>
                  </a:rPr>
                  <a:t>4. </a:t>
                </a:r>
                <a:r>
                  <a:rPr lang="en-US" altLang="x-none" dirty="0">
                    <a:latin typeface="+mn-lt"/>
                  </a:rPr>
                  <a:t>Reaction mass efficiency (RME)</a:t>
                </a:r>
              </a:p>
              <a:p>
                <a:pPr marL="0" indent="0">
                  <a:buNone/>
                </a:pPr>
                <a:r>
                  <a:rPr lang="en-US" altLang="x-none" dirty="0">
                    <a:latin typeface="+mn-lt"/>
                  </a:rPr>
                  <a:t>	(mass of product C/(mass of A + mass of B)) X 100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643" y="1405863"/>
                <a:ext cx="11419115" cy="5187446"/>
              </a:xfrm>
              <a:blipFill>
                <a:blip r:embed="rId3"/>
                <a:stretch>
                  <a:fillRect l="-999" t="-1956" b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EAB440F-09E2-41E8-A11C-8444073FEEFD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81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4528" y="1933518"/>
            <a:ext cx="10515600" cy="3209084"/>
          </a:xfr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dirty="0">
                <a:latin typeface="+mn-lt"/>
              </a:rPr>
              <a:t>5. Process Mass Intensity (PMI)</a:t>
            </a:r>
          </a:p>
          <a:p>
            <a:pPr marL="457200" lvl="1" indent="0">
              <a:buNone/>
            </a:pPr>
            <a:r>
              <a:rPr lang="en-US" sz="2800" dirty="0"/>
              <a:t>The t</a:t>
            </a:r>
            <a:r>
              <a:rPr lang="en-US" sz="2800" dirty="0">
                <a:latin typeface="+mn-lt"/>
              </a:rPr>
              <a:t>otal mass of materials to the mass of the isolated product.</a:t>
            </a:r>
          </a:p>
          <a:p>
            <a:pPr marL="457200" lvl="1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6</a:t>
            </a:r>
            <a:r>
              <a:rPr lang="en-US" dirty="0"/>
              <a:t>.</a:t>
            </a:r>
            <a:r>
              <a:rPr lang="en-US" dirty="0">
                <a:latin typeface="+mn-lt"/>
              </a:rPr>
              <a:t> Life Cycle Assessment (LCA)</a:t>
            </a:r>
          </a:p>
          <a:p>
            <a:pPr marL="457200" indent="0">
              <a:buNone/>
            </a:pPr>
            <a:r>
              <a:rPr lang="en-US" dirty="0">
                <a:latin typeface="+mn-lt"/>
              </a:rPr>
              <a:t>An </a:t>
            </a:r>
            <a:r>
              <a:rPr lang="en-US" dirty="0"/>
              <a:t>assessment of </a:t>
            </a:r>
            <a:r>
              <a:rPr lang="en-US" dirty="0">
                <a:latin typeface="+mn-lt"/>
              </a:rPr>
              <a:t>environmental impacts associated with all  of the stages of a product's life.</a:t>
            </a:r>
          </a:p>
          <a:p>
            <a:pPr marL="0" indent="0">
              <a:buNone/>
            </a:pPr>
            <a:endParaRPr lang="en-US" sz="2400" dirty="0">
              <a:latin typeface="+mn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206046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Additional Metrics Used in Green Chemistry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A18B5F-6C36-4343-BE4C-614B8D9910B5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45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587" name="Rectangle 3"/>
          <p:cNvSpPr>
            <a:spLocks noChangeArrowheads="1"/>
          </p:cNvSpPr>
          <p:nvPr/>
        </p:nvSpPr>
        <p:spPr bwMode="auto">
          <a:xfrm>
            <a:off x="4793003" y="1957515"/>
            <a:ext cx="670424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x-none" sz="2000" dirty="0"/>
              <a:t>Atom-Economy is a calculation based on the overall balanced chemical equation. It is simply the mass of desired product divided by the total mass of products.</a:t>
            </a:r>
          </a:p>
          <a:p>
            <a:pPr eaLnBrk="1" hangingPunct="1"/>
            <a:endParaRPr lang="en-US" altLang="x-none" sz="2000" dirty="0"/>
          </a:p>
          <a:p>
            <a:pPr eaLnBrk="1" hangingPunct="1"/>
            <a:r>
              <a:rPr lang="en-US" altLang="x-none" sz="2000" dirty="0"/>
              <a:t>Or, since the mass of products equals the mass of reactants in a balanced chemical equation, atom economy is the mass of desired product divided by the total mass of reactants. </a:t>
            </a:r>
          </a:p>
          <a:p>
            <a:pPr algn="ctr" eaLnBrk="1" hangingPunct="1"/>
            <a:endParaRPr lang="en-US" altLang="x-none" sz="2000" dirty="0"/>
          </a:p>
          <a:p>
            <a:pPr algn="ctr" eaLnBrk="1" hangingPunct="1"/>
            <a:endParaRPr lang="en-US" altLang="x-none" sz="2000" dirty="0"/>
          </a:p>
        </p:txBody>
      </p:sp>
      <p:pic>
        <p:nvPicPr>
          <p:cNvPr id="1091589" name="Picture 5" descr="trostphot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1553" y="1409993"/>
            <a:ext cx="2611507" cy="39573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91591" name="Text Box 7"/>
          <p:cNvSpPr txBox="1">
            <a:spLocks noChangeArrowheads="1"/>
          </p:cNvSpPr>
          <p:nvPr/>
        </p:nvSpPr>
        <p:spPr bwMode="auto">
          <a:xfrm>
            <a:off x="1700081" y="5504926"/>
            <a:ext cx="197445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sz="2000" dirty="0"/>
              <a:t>Barry M. </a:t>
            </a:r>
            <a:r>
              <a:rPr lang="en-US" altLang="x-none" sz="2000" dirty="0" err="1"/>
              <a:t>Trost</a:t>
            </a:r>
            <a:endParaRPr lang="en-US" altLang="x-none" sz="2000" dirty="0"/>
          </a:p>
          <a:p>
            <a:pPr algn="ctr"/>
            <a:r>
              <a:rPr lang="en-US" altLang="x-none" dirty="0"/>
              <a:t>Stanford University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0E5FD2-9C10-4251-B3DA-EF2F16289199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>
            <a:extLst>
              <a:ext uri="{FF2B5EF4-FFF2-40B4-BE49-F238E27FC236}">
                <a16:creationId xmlns:a16="http://schemas.microsoft.com/office/drawing/2014/main" id="{2E70C6B1-1DC4-4423-94DA-E692D4CDB2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46873" y="216615"/>
            <a:ext cx="4098253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altLang="x-none" sz="4000" b="1" dirty="0">
                <a:latin typeface="+mn-lt"/>
              </a:rPr>
              <a:t>Atom Economy</a:t>
            </a:r>
            <a:endParaRPr lang="en-US" altLang="x-none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0326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209800" y="1981200"/>
            <a:ext cx="7772400" cy="646331"/>
          </a:xfrm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en-US" altLang="x-none" sz="4000" dirty="0">
                <a:latin typeface="+mn-lt"/>
              </a:rPr>
              <a:t>Single Stage Process:</a:t>
            </a:r>
          </a:p>
        </p:txBody>
      </p:sp>
      <p:sp>
        <p:nvSpPr>
          <p:cNvPr id="103430" name="Rectangle 6"/>
          <p:cNvSpPr>
            <a:spLocks noChangeArrowheads="1"/>
          </p:cNvSpPr>
          <p:nvPr/>
        </p:nvSpPr>
        <p:spPr bwMode="auto">
          <a:xfrm>
            <a:off x="1524001" y="30681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34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684777"/>
              </p:ext>
            </p:extLst>
          </p:nvPr>
        </p:nvGraphicFramePr>
        <p:xfrm>
          <a:off x="2209800" y="4434469"/>
          <a:ext cx="7653338" cy="157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" name="Equation" r:id="rId3" imgW="2374560" imgH="482400" progId="Equation.3">
                  <p:embed/>
                </p:oleObj>
              </mc:Choice>
              <mc:Fallback>
                <p:oleObj name="Equation" r:id="rId3" imgW="23745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4434469"/>
                        <a:ext cx="7653338" cy="1573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8DC26F8D-8BF4-4C80-9C2D-F4F3923B12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76969" y="224007"/>
            <a:ext cx="6638061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altLang="x-none" sz="4000" b="1" dirty="0">
                <a:latin typeface="+mn-lt"/>
              </a:rPr>
              <a:t>Atom Economy – the process</a:t>
            </a:r>
            <a:endParaRPr lang="en-US" altLang="x-none" sz="4000" dirty="0">
              <a:latin typeface="+mn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978A47-4825-45B1-99D6-3937D3525089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3A2CA9A-0390-5C40-B5AE-D51CE0AA394B}"/>
              </a:ext>
            </a:extLst>
          </p:cNvPr>
          <p:cNvSpPr txBox="1"/>
          <p:nvPr/>
        </p:nvSpPr>
        <p:spPr>
          <a:xfrm>
            <a:off x="4605454" y="2943408"/>
            <a:ext cx="26260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A + B     </a:t>
            </a:r>
            <a:r>
              <a:rPr lang="en-US" sz="4800" dirty="0">
                <a:sym typeface="Wingdings" pitchFamily="2" charset="2"/>
              </a:rPr>
              <a:t> C</a:t>
            </a:r>
            <a:endParaRPr lang="en-US" sz="4800" dirty="0"/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4E2A39D3-ED9D-E04B-B687-D2F0B0806C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3175" y="3352112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8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6767" y="2675659"/>
            <a:ext cx="8153400" cy="1512209"/>
          </a:xfrm>
        </p:spPr>
        <p:txBody>
          <a:bodyPr>
            <a:spAutoFit/>
          </a:bodyPr>
          <a:lstStyle/>
          <a:p>
            <a:pPr marL="609600" indent="-609600">
              <a:buNone/>
            </a:pPr>
            <a:r>
              <a:rPr lang="en-GB" altLang="x-none" dirty="0">
                <a:latin typeface="+mn-lt"/>
              </a:rPr>
              <a:t>(1)  A + B        C   </a:t>
            </a:r>
          </a:p>
          <a:p>
            <a:pPr marL="609600" indent="-609600">
              <a:buNone/>
            </a:pPr>
            <a:r>
              <a:rPr lang="en-GB" altLang="x-none" dirty="0">
                <a:latin typeface="+mn-lt"/>
              </a:rPr>
              <a:t>			(2)  C + D         E   </a:t>
            </a:r>
          </a:p>
          <a:p>
            <a:pPr marL="609600" indent="-609600">
              <a:buNone/>
            </a:pPr>
            <a:r>
              <a:rPr lang="en-GB" altLang="x-none" dirty="0">
                <a:latin typeface="+mn-lt"/>
              </a:rPr>
              <a:t>					  (3)  E + F        G</a:t>
            </a:r>
            <a:r>
              <a:rPr lang="en-US" altLang="x-none" dirty="0">
                <a:latin typeface="+mn-lt"/>
              </a:rPr>
              <a:t> </a:t>
            </a:r>
          </a:p>
        </p:txBody>
      </p:sp>
      <p:sp>
        <p:nvSpPr>
          <p:cNvPr id="111621" name="Line 5"/>
          <p:cNvSpPr>
            <a:spLocks noChangeShapeType="1"/>
          </p:cNvSpPr>
          <p:nvPr/>
        </p:nvSpPr>
        <p:spPr bwMode="auto">
          <a:xfrm>
            <a:off x="4315895" y="2894914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2" name="Line 6"/>
          <p:cNvSpPr>
            <a:spLocks noChangeShapeType="1"/>
          </p:cNvSpPr>
          <p:nvPr/>
        </p:nvSpPr>
        <p:spPr bwMode="auto">
          <a:xfrm>
            <a:off x="6209697" y="3404502"/>
            <a:ext cx="65889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3" name="Line 7"/>
          <p:cNvSpPr>
            <a:spLocks noChangeShapeType="1"/>
          </p:cNvSpPr>
          <p:nvPr/>
        </p:nvSpPr>
        <p:spPr bwMode="auto">
          <a:xfrm>
            <a:off x="8078269" y="3923615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auto">
          <a:xfrm>
            <a:off x="2421469" y="27125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1162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8891958"/>
              </p:ext>
            </p:extLst>
          </p:nvPr>
        </p:nvGraphicFramePr>
        <p:xfrm>
          <a:off x="1859947" y="4652459"/>
          <a:ext cx="8699500" cy="120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1" name="Equation" r:id="rId3" imgW="3543120" imgH="482400" progId="Equation.3">
                  <p:embed/>
                </p:oleObj>
              </mc:Choice>
              <mc:Fallback>
                <p:oleObj name="Equation" r:id="rId3" imgW="35431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9947" y="4652459"/>
                        <a:ext cx="8699500" cy="1204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2">
            <a:extLst>
              <a:ext uri="{FF2B5EF4-FFF2-40B4-BE49-F238E27FC236}">
                <a16:creationId xmlns:a16="http://schemas.microsoft.com/office/drawing/2014/main" id="{90B663DA-1961-448C-AF4D-CE3083BA4D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46873" y="216615"/>
            <a:ext cx="4098253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altLang="x-none" sz="4000" b="1" dirty="0">
                <a:latin typeface="+mn-lt"/>
              </a:rPr>
              <a:t>Atom Economy</a:t>
            </a:r>
            <a:endParaRPr lang="en-US" altLang="x-none" sz="4000" dirty="0">
              <a:latin typeface="+mn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A04B40-1DD8-4645-B705-B723C6DBBC70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7">
            <a:extLst>
              <a:ext uri="{FF2B5EF4-FFF2-40B4-BE49-F238E27FC236}">
                <a16:creationId xmlns:a16="http://schemas.microsoft.com/office/drawing/2014/main" id="{15DCABB4-8CEE-4A11-A3B7-84855B0DC589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1981200"/>
            <a:ext cx="7772400" cy="6463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altLang="x-none" sz="4000" dirty="0"/>
              <a:t>Multi-Stage Process:</a:t>
            </a:r>
          </a:p>
        </p:txBody>
      </p:sp>
    </p:spTree>
    <p:extLst>
      <p:ext uri="{BB962C8B-B14F-4D97-AF65-F5344CB8AC3E}">
        <p14:creationId xmlns:p14="http://schemas.microsoft.com/office/powerpoint/2010/main" val="1144510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64816"/>
              </p:ext>
            </p:extLst>
          </p:nvPr>
        </p:nvGraphicFramePr>
        <p:xfrm>
          <a:off x="6316753" y="4293276"/>
          <a:ext cx="3888404" cy="174900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44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40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Reagent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</a:t>
                      </a:r>
                      <a:r>
                        <a:rPr lang="en-US" sz="1800" baseline="-25000" dirty="0"/>
                        <a:t>W</a:t>
                      </a:r>
                      <a:r>
                        <a:rPr lang="en-US" sz="1800" baseline="0" dirty="0"/>
                        <a:t> (g mol</a:t>
                      </a:r>
                      <a:r>
                        <a:rPr lang="en-US" sz="1800" baseline="30000" dirty="0"/>
                        <a:t>-1</a:t>
                      </a:r>
                      <a:r>
                        <a:rPr lang="en-US" sz="1800" baseline="0" dirty="0"/>
                        <a:t>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 (Reactant)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74.12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 (Reactant)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102.91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 (Reactant)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98.08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 (Desired Product)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97190" y="2614562"/>
            <a:ext cx="9337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</a:t>
            </a:r>
            <a:r>
              <a:rPr lang="en-US" sz="2400" baseline="-25000" dirty="0"/>
              <a:t>3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b="1" dirty="0">
                <a:solidFill>
                  <a:srgbClr val="FF0000"/>
                </a:solidFill>
              </a:rPr>
              <a:t>OH</a:t>
            </a:r>
            <a:r>
              <a:rPr lang="en-US" sz="2400" dirty="0"/>
              <a:t> + </a:t>
            </a:r>
            <a:r>
              <a:rPr lang="en-US" sz="2400" dirty="0" err="1"/>
              <a:t>NaBr</a:t>
            </a:r>
            <a:r>
              <a:rPr lang="en-US" sz="2400" dirty="0"/>
              <a:t> + H</a:t>
            </a:r>
            <a:r>
              <a:rPr lang="en-US" sz="2400" baseline="-25000" dirty="0"/>
              <a:t>2</a:t>
            </a:r>
            <a:r>
              <a:rPr lang="en-US" sz="2400" dirty="0"/>
              <a:t>SO</a:t>
            </a:r>
            <a:r>
              <a:rPr lang="en-US" sz="2400" baseline="-25000" dirty="0"/>
              <a:t>4</a:t>
            </a:r>
            <a:r>
              <a:rPr lang="en-US" sz="2400" dirty="0"/>
              <a:t> </a:t>
            </a:r>
            <a:r>
              <a:rPr lang="en-US" sz="2400" dirty="0">
                <a:sym typeface="Wingdings"/>
              </a:rPr>
              <a:t> </a:t>
            </a:r>
            <a:r>
              <a:rPr lang="en-US" sz="2400" dirty="0"/>
              <a:t>CH</a:t>
            </a:r>
            <a:r>
              <a:rPr lang="en-US" sz="2400" baseline="-25000" dirty="0"/>
              <a:t>3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b="1" dirty="0">
                <a:solidFill>
                  <a:srgbClr val="FF0000"/>
                </a:solidFill>
              </a:rPr>
              <a:t>Br</a:t>
            </a:r>
            <a:r>
              <a:rPr lang="en-US" sz="2400" dirty="0"/>
              <a:t>  +  NaHSO</a:t>
            </a:r>
            <a:r>
              <a:rPr lang="en-US" sz="2400" baseline="-25000" dirty="0"/>
              <a:t>4    </a:t>
            </a:r>
            <a:r>
              <a:rPr lang="en-US" sz="2400" dirty="0"/>
              <a:t>+ 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r>
              <a:rPr lang="en-US" dirty="0"/>
              <a:t>	 1                                2               3                                 4                                    5                     6</a:t>
            </a:r>
            <a:r>
              <a:rPr lang="en-US" sz="2000" dirty="0"/>
              <a:t>			                                                     </a:t>
            </a:r>
            <a:r>
              <a:rPr lang="en-US" sz="1600" dirty="0"/>
              <a:t>(Desired Product)  </a:t>
            </a:r>
            <a:endParaRPr lang="en-US" sz="2000" dirty="0"/>
          </a:p>
        </p:txBody>
      </p:sp>
      <p:sp>
        <p:nvSpPr>
          <p:cNvPr id="9" name="Right Brace 8"/>
          <p:cNvSpPr/>
          <p:nvPr/>
        </p:nvSpPr>
        <p:spPr>
          <a:xfrm>
            <a:off x="10270154" y="4673600"/>
            <a:ext cx="150725" cy="101599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420879" y="4983111"/>
            <a:ext cx="1672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275.11 g mol</a:t>
            </a:r>
            <a:r>
              <a:rPr lang="en-US" sz="2000" baseline="30000" dirty="0"/>
              <a:t>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32449" y="4451049"/>
                <a:ext cx="5433579" cy="11136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𝐴𝑡𝑜𝑚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𝐸𝑐𝑜𝑛𝑜𝑚𝑦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137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74.12+102.91+98.08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100%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𝐴𝑡𝑜𝑚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𝐸𝑐𝑜𝑛𝑜𝑚𝑦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=49.8 %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49" y="4451049"/>
                <a:ext cx="5433579" cy="1113638"/>
              </a:xfrm>
              <a:prstGeom prst="rect">
                <a:avLst/>
              </a:prstGeom>
              <a:blipFill>
                <a:blip r:embed="rId3"/>
                <a:stretch>
                  <a:fillRect l="-1399" t="-1124" b="-7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39964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Atom Economy: Example One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23717" y="1955143"/>
            <a:ext cx="64862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	*including the stoichiometric coefficient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8142E7-6017-47E5-8771-BEAFBCEFF171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D67D7ED-AA37-B54A-B072-85A2936ABC74}"/>
                  </a:ext>
                </a:extLst>
              </p:cNvPr>
              <p:cNvSpPr/>
              <p:nvPr/>
            </p:nvSpPr>
            <p:spPr>
              <a:xfrm>
                <a:off x="2471355" y="1564474"/>
                <a:ext cx="4974439" cy="499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	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Atom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Economy</m:t>
                    </m:r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ass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of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desired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product</m:t>
                        </m:r>
                        <m:r>
                          <a:rPr lang="en-US" i="1">
                            <a:latin typeface="Cambria Math" charset="0"/>
                          </a:rPr>
                          <m:t>∗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ass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of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all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reactants</m:t>
                        </m:r>
                        <m:r>
                          <a:rPr lang="en-US" i="1">
                            <a:latin typeface="Cambria Math" charset="0"/>
                          </a:rPr>
                          <m:t>∗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D67D7ED-AA37-B54A-B072-85A2936ABC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355" y="1564474"/>
                <a:ext cx="4974439" cy="499560"/>
              </a:xfrm>
              <a:prstGeom prst="rect">
                <a:avLst/>
              </a:prstGeom>
              <a:blipFill>
                <a:blip r:embed="rId4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4627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2694</TotalTime>
  <Words>1448</Words>
  <Application>Microsoft Macintosh PowerPoint</Application>
  <PresentationFormat>Widescreen</PresentationFormat>
  <Paragraphs>356</Paragraphs>
  <Slides>33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1_Office Theme</vt:lpstr>
      <vt:lpstr>Equation</vt:lpstr>
      <vt:lpstr>CS ChemDraw Drawing</vt:lpstr>
      <vt:lpstr>ISIS/Draw Sketch</vt:lpstr>
      <vt:lpstr>Yale-UNIDO Train-the-Facilitator Workshop in Green Chemistry</vt:lpstr>
      <vt:lpstr>PowerPoint Presentation</vt:lpstr>
      <vt:lpstr>Conventional Metrics: Percent Yield</vt:lpstr>
      <vt:lpstr>Established Green Chemistry Metrics </vt:lpstr>
      <vt:lpstr>Additional Metrics Used in Green Chemistry</vt:lpstr>
      <vt:lpstr>Atom Economy</vt:lpstr>
      <vt:lpstr>Atom Economy – the process</vt:lpstr>
      <vt:lpstr>Atom Economy</vt:lpstr>
      <vt:lpstr>Atom Economy: Example One</vt:lpstr>
      <vt:lpstr>Atom Economy Example Two: Ibuprofen Synthesis</vt:lpstr>
      <vt:lpstr>PowerPoint Presentation</vt:lpstr>
      <vt:lpstr>Atom Economy – Convergent Arm Synthesis</vt:lpstr>
      <vt:lpstr>Exercise: Calculate AE of the Greener Synthesis of Ibuprofen</vt:lpstr>
      <vt:lpstr>Exercise: Calculate AE of the Greener Synthesis of Ibuprofen</vt:lpstr>
      <vt:lpstr>Exercise: Calculate AE of the Greener Synthesis of Ibuprofen</vt:lpstr>
      <vt:lpstr>Exercise: Calculate AE of the Greener Synthesis of Ibuprofen</vt:lpstr>
      <vt:lpstr>The Brown Synthesis of Ibuprofen</vt:lpstr>
      <vt:lpstr>“Inherent” Atom Economy of Reaction Classes</vt:lpstr>
      <vt:lpstr>Environmental Factor (E-Factor)</vt:lpstr>
      <vt:lpstr>E-Factor Example</vt:lpstr>
      <vt:lpstr>Reaction Mass Efficiency (RME)</vt:lpstr>
      <vt:lpstr>Comparison of Atom Economy and Reaction Mass Efficiency for 28 Different Chemical Reactions</vt:lpstr>
      <vt:lpstr>Process Mass Intensity (PMI)</vt:lpstr>
      <vt:lpstr>Green Chemistry-Related Metrics Used in Chemical Manufacturing</vt:lpstr>
      <vt:lpstr>PowerPoint Presentation</vt:lpstr>
      <vt:lpstr>PowerPoint Presentation</vt:lpstr>
      <vt:lpstr>Atom Economic Reactions</vt:lpstr>
      <vt:lpstr>Addition</vt:lpstr>
      <vt:lpstr>Diels Alder Reactions</vt:lpstr>
      <vt:lpstr>Low atom economy reactions</vt:lpstr>
      <vt:lpstr>Wittig Reactions</vt:lpstr>
      <vt:lpstr>Substitution</vt:lpstr>
      <vt:lpstr>Elimination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Mellor, Karolina</cp:lastModifiedBy>
  <cp:revision>83</cp:revision>
  <dcterms:created xsi:type="dcterms:W3CDTF">2018-01-23T01:27:05Z</dcterms:created>
  <dcterms:modified xsi:type="dcterms:W3CDTF">2018-04-27T13:58:59Z</dcterms:modified>
</cp:coreProperties>
</file>