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09" r:id="rId2"/>
    <p:sldId id="310" r:id="rId3"/>
    <p:sldId id="308" r:id="rId4"/>
    <p:sldId id="379" r:id="rId5"/>
    <p:sldId id="381" r:id="rId6"/>
    <p:sldId id="284" r:id="rId7"/>
    <p:sldId id="285" r:id="rId8"/>
    <p:sldId id="286" r:id="rId9"/>
    <p:sldId id="315" r:id="rId10"/>
    <p:sldId id="287" r:id="rId11"/>
    <p:sldId id="385" r:id="rId12"/>
    <p:sldId id="383" r:id="rId13"/>
    <p:sldId id="384" r:id="rId14"/>
    <p:sldId id="288" r:id="rId15"/>
    <p:sldId id="387" r:id="rId16"/>
    <p:sldId id="257" r:id="rId17"/>
    <p:sldId id="290" r:id="rId18"/>
    <p:sldId id="258" r:id="rId19"/>
    <p:sldId id="386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320" r:id="rId28"/>
    <p:sldId id="319" r:id="rId29"/>
    <p:sldId id="321" r:id="rId30"/>
    <p:sldId id="270" r:id="rId31"/>
    <p:sldId id="271" r:id="rId32"/>
    <p:sldId id="272" r:id="rId33"/>
    <p:sldId id="273" r:id="rId34"/>
    <p:sldId id="296" r:id="rId35"/>
    <p:sldId id="388" r:id="rId36"/>
    <p:sldId id="389" r:id="rId37"/>
    <p:sldId id="390" r:id="rId38"/>
    <p:sldId id="391" r:id="rId39"/>
    <p:sldId id="323" r:id="rId40"/>
    <p:sldId id="324" r:id="rId41"/>
    <p:sldId id="392" r:id="rId42"/>
    <p:sldId id="325" r:id="rId43"/>
    <p:sldId id="393" r:id="rId44"/>
    <p:sldId id="326" r:id="rId45"/>
    <p:sldId id="394" r:id="rId46"/>
    <p:sldId id="327" r:id="rId47"/>
    <p:sldId id="297" r:id="rId48"/>
    <p:sldId id="298" r:id="rId49"/>
    <p:sldId id="307" r:id="rId50"/>
    <p:sldId id="304" r:id="rId51"/>
    <p:sldId id="306" r:id="rId52"/>
    <p:sldId id="312" r:id="rId53"/>
    <p:sldId id="31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00"/>
    <a:srgbClr val="FFC000"/>
    <a:srgbClr val="FF0000"/>
    <a:srgbClr val="C000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5055" autoAdjust="0"/>
  </p:normalViewPr>
  <p:slideViewPr>
    <p:cSldViewPr snapToGrid="0" snapToObjects="1">
      <p:cViewPr varScale="1">
        <p:scale>
          <a:sx n="114" d="100"/>
          <a:sy n="114" d="100"/>
        </p:scale>
        <p:origin x="16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BF97C-89B4-4B16-B01A-1246FBFAAF1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655D470-3387-4AAE-8A40-DBC4F5E4DF64}">
      <dgm:prSet phldrT="[Text]" custT="1"/>
      <dgm:spPr>
        <a:solidFill>
          <a:srgbClr val="66FF33"/>
        </a:solidFill>
      </dgm:spPr>
      <dgm:t>
        <a:bodyPr anchor="t" anchorCtr="0"/>
        <a:lstStyle/>
        <a:p>
          <a:pPr algn="ctr"/>
          <a:r>
            <a:rPr lang="en-US" sz="1800" b="1" dirty="0">
              <a:solidFill>
                <a:srgbClr val="0000FF"/>
              </a:solidFill>
            </a:rPr>
            <a:t>Common Effluent Treatment Plant (CETP)</a:t>
          </a:r>
        </a:p>
        <a:p>
          <a:pPr algn="l"/>
          <a:endParaRPr lang="en-US" sz="800" b="1" dirty="0">
            <a:solidFill>
              <a:srgbClr val="0000FF"/>
            </a:solidFill>
          </a:endParaRPr>
        </a:p>
        <a:p>
          <a:pPr algn="l"/>
          <a:r>
            <a:rPr lang="en-US" sz="1400" b="0" dirty="0">
              <a:solidFill>
                <a:srgbClr val="0000FF"/>
              </a:solidFill>
            </a:rPr>
            <a:t> </a:t>
          </a:r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 -  Capital intensive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Cost centric approach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Ineffective – same treatment            	to wide variety of effluents</a:t>
          </a:r>
        </a:p>
      </dgm:t>
    </dgm:pt>
    <dgm:pt modelId="{B2882E2E-3901-48B3-80B8-70C251C3E994}" type="parTrans" cxnId="{EC65727A-84A1-4507-A6B8-BCF55FE8EB1E}">
      <dgm:prSet/>
      <dgm:spPr/>
      <dgm:t>
        <a:bodyPr/>
        <a:lstStyle/>
        <a:p>
          <a:endParaRPr lang="en-IN"/>
        </a:p>
      </dgm:t>
    </dgm:pt>
    <dgm:pt modelId="{F3C70C4C-AC03-4E66-82F5-AB7852F18A9C}" type="sibTrans" cxnId="{EC65727A-84A1-4507-A6B8-BCF55FE8EB1E}">
      <dgm:prSet/>
      <dgm:spPr/>
      <dgm:t>
        <a:bodyPr/>
        <a:lstStyle/>
        <a:p>
          <a:endParaRPr lang="en-IN"/>
        </a:p>
      </dgm:t>
    </dgm:pt>
    <dgm:pt modelId="{83F09C31-EFBB-43D5-8FB2-06DD90B1DD06}">
      <dgm:prSet phldrT="[Text]" custT="1"/>
      <dgm:spPr>
        <a:solidFill>
          <a:srgbClr val="66FF33"/>
        </a:solidFill>
      </dgm:spPr>
      <dgm:t>
        <a:bodyPr anchor="t" anchorCtr="0"/>
        <a:lstStyle/>
        <a:p>
          <a:pPr algn="ctr"/>
          <a:r>
            <a:rPr lang="en-US" sz="1800" b="1" dirty="0">
              <a:solidFill>
                <a:srgbClr val="0000FF"/>
              </a:solidFill>
              <a:latin typeface="+mn-lt"/>
            </a:rPr>
            <a:t>End-of-the-pipe Treatment (ETP)</a:t>
          </a:r>
        </a:p>
        <a:p>
          <a:pPr algn="l"/>
          <a:endParaRPr lang="en-US" sz="800" b="1" dirty="0">
            <a:solidFill>
              <a:srgbClr val="0000FF"/>
            </a:solidFill>
            <a:latin typeface="+mn-lt"/>
          </a:endParaRPr>
        </a:p>
        <a:p>
          <a:pPr algn="l"/>
          <a:r>
            <a:rPr lang="en-US" sz="1400" b="0" dirty="0">
              <a:solidFill>
                <a:schemeClr val="tx1"/>
              </a:solidFill>
              <a:latin typeface="+mn-lt"/>
            </a:rPr>
            <a:t>    </a:t>
          </a:r>
          <a:r>
            <a:rPr lang="en-US" sz="1800" b="0" dirty="0">
              <a:solidFill>
                <a:schemeClr val="tx1"/>
              </a:solidFill>
              <a:latin typeface="+mn-lt"/>
            </a:rPr>
            <a:t> -  Capital intensive</a:t>
          </a:r>
        </a:p>
        <a:p>
          <a:pPr algn="l"/>
          <a:r>
            <a:rPr lang="en-US" sz="1400" b="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dirty="0">
              <a:solidFill>
                <a:schemeClr val="tx1"/>
              </a:solidFill>
              <a:latin typeface="+mn-lt"/>
            </a:rPr>
            <a:t>-  Cost centric approach</a:t>
          </a:r>
        </a:p>
        <a:p>
          <a:pPr algn="l"/>
          <a:r>
            <a:rPr lang="en-US" sz="1400" b="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dirty="0">
              <a:solidFill>
                <a:schemeClr val="tx1"/>
              </a:solidFill>
              <a:latin typeface="+mn-lt"/>
            </a:rPr>
            <a:t>-  Converts one type of effluent 	in to another</a:t>
          </a:r>
        </a:p>
      </dgm:t>
    </dgm:pt>
    <dgm:pt modelId="{A2085E27-6347-42FC-B9BB-090515F850A4}" type="parTrans" cxnId="{100F851D-3A30-4CEA-925E-42EB7BACA2E1}">
      <dgm:prSet/>
      <dgm:spPr/>
      <dgm:t>
        <a:bodyPr/>
        <a:lstStyle/>
        <a:p>
          <a:endParaRPr lang="en-IN"/>
        </a:p>
      </dgm:t>
    </dgm:pt>
    <dgm:pt modelId="{60FCCB8F-7D9D-4387-8287-18A41EE2F821}" type="sibTrans" cxnId="{100F851D-3A30-4CEA-925E-42EB7BACA2E1}">
      <dgm:prSet/>
      <dgm:spPr/>
      <dgm:t>
        <a:bodyPr/>
        <a:lstStyle/>
        <a:p>
          <a:endParaRPr lang="en-IN"/>
        </a:p>
      </dgm:t>
    </dgm:pt>
    <dgm:pt modelId="{4AF69A3A-A681-41FC-B6D0-479DD6D7483B}">
      <dgm:prSet phldrT="[Text]" custT="1"/>
      <dgm:spPr>
        <a:solidFill>
          <a:srgbClr val="66FF33"/>
        </a:solidFill>
      </dgm:spPr>
      <dgm:t>
        <a:bodyPr tIns="0" anchor="t" anchorCtr="0"/>
        <a:lstStyle/>
        <a:p>
          <a:pPr algn="ctr">
            <a:spcAft>
              <a:spcPct val="35000"/>
            </a:spcAft>
          </a:pPr>
          <a:r>
            <a:rPr lang="en-US" sz="1800" b="1" dirty="0">
              <a:solidFill>
                <a:srgbClr val="0000FF"/>
              </a:solidFill>
            </a:rPr>
            <a:t>Industrial Ecology</a:t>
          </a:r>
        </a:p>
        <a:p>
          <a:pPr algn="l">
            <a:spcAft>
              <a:spcPct val="35000"/>
            </a:spcAft>
          </a:pPr>
          <a:endParaRPr lang="en-US" sz="800" b="1" dirty="0">
            <a:solidFill>
              <a:schemeClr val="tx1"/>
            </a:solidFill>
          </a:endParaRPr>
        </a:p>
        <a:p>
          <a:pPr algn="l">
            <a:spcAft>
              <a:spcPct val="35000"/>
            </a:spcAft>
          </a:pPr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Low value creation</a:t>
          </a:r>
        </a:p>
        <a:p>
          <a:pPr algn="l">
            <a:spcAft>
              <a:spcPct val="35000"/>
            </a:spcAft>
          </a:pPr>
          <a:r>
            <a:rPr lang="en-US" sz="1400" b="0" dirty="0">
              <a:solidFill>
                <a:schemeClr val="tx1"/>
              </a:solidFill>
            </a:rPr>
            <a:t>     </a:t>
          </a:r>
          <a:r>
            <a:rPr lang="en-US" sz="1800" b="0" dirty="0">
              <a:solidFill>
                <a:schemeClr val="tx1"/>
              </a:solidFill>
            </a:rPr>
            <a:t> -  Logistics &amp; capacity mismatch</a:t>
          </a:r>
        </a:p>
        <a:p>
          <a:pPr algn="l">
            <a:spcAft>
              <a:spcPts val="300"/>
            </a:spcAft>
          </a:pPr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Better than ETP, Doesn’t    </a:t>
          </a:r>
        </a:p>
        <a:p>
          <a:pPr algn="l">
            <a:spcAft>
              <a:spcPct val="35000"/>
            </a:spcAft>
          </a:pPr>
          <a:r>
            <a:rPr lang="en-US" sz="1800" b="0" dirty="0">
              <a:solidFill>
                <a:schemeClr val="tx1"/>
              </a:solidFill>
            </a:rPr>
            <a:t>        address problem at source</a:t>
          </a:r>
        </a:p>
      </dgm:t>
    </dgm:pt>
    <dgm:pt modelId="{3506DB26-5130-4C9B-AA85-11CCB0ADE099}" type="parTrans" cxnId="{D53A29EC-222F-4F9F-AE1D-E4203041CEF3}">
      <dgm:prSet/>
      <dgm:spPr/>
      <dgm:t>
        <a:bodyPr/>
        <a:lstStyle/>
        <a:p>
          <a:endParaRPr lang="en-IN"/>
        </a:p>
      </dgm:t>
    </dgm:pt>
    <dgm:pt modelId="{879C5B61-8D3C-4ED2-8C69-31F75680918F}" type="sibTrans" cxnId="{D53A29EC-222F-4F9F-AE1D-E4203041CEF3}">
      <dgm:prSet/>
      <dgm:spPr/>
      <dgm:t>
        <a:bodyPr/>
        <a:lstStyle/>
        <a:p>
          <a:endParaRPr lang="en-IN"/>
        </a:p>
      </dgm:t>
    </dgm:pt>
    <dgm:pt modelId="{6175369D-6F2C-4942-A424-BEC3945D1868}">
      <dgm:prSet phldrT="[Text]" custT="1"/>
      <dgm:spPr>
        <a:solidFill>
          <a:srgbClr val="66FF33"/>
        </a:solidFill>
      </dgm:spPr>
      <dgm:t>
        <a:bodyPr anchor="t" anchorCtr="0"/>
        <a:lstStyle/>
        <a:p>
          <a:pPr algn="ctr"/>
          <a:r>
            <a:rPr lang="en-US" sz="1800" b="1" dirty="0">
              <a:solidFill>
                <a:srgbClr val="0000FF"/>
              </a:solidFill>
            </a:rPr>
            <a:t>Green Chemistry</a:t>
          </a:r>
        </a:p>
        <a:p>
          <a:pPr algn="l"/>
          <a:endParaRPr lang="en-US" sz="800" b="1" dirty="0">
            <a:solidFill>
              <a:schemeClr val="tx1"/>
            </a:solidFill>
          </a:endParaRPr>
        </a:p>
        <a:p>
          <a:pPr algn="l"/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-  Address problem at source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-  Profit centric approach, high 	value creation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-  Less capital intensive</a:t>
          </a:r>
        </a:p>
      </dgm:t>
    </dgm:pt>
    <dgm:pt modelId="{CF509558-0585-428E-974C-DD602CD0F2E8}" type="parTrans" cxnId="{27EA3362-9AF1-4589-BDF6-685C2AE7AD15}">
      <dgm:prSet/>
      <dgm:spPr/>
      <dgm:t>
        <a:bodyPr/>
        <a:lstStyle/>
        <a:p>
          <a:endParaRPr lang="en-IN"/>
        </a:p>
      </dgm:t>
    </dgm:pt>
    <dgm:pt modelId="{475B8401-A901-4854-BEB6-5C75CAF57E46}" type="sibTrans" cxnId="{27EA3362-9AF1-4589-BDF6-685C2AE7AD15}">
      <dgm:prSet/>
      <dgm:spPr/>
      <dgm:t>
        <a:bodyPr/>
        <a:lstStyle/>
        <a:p>
          <a:endParaRPr lang="en-IN"/>
        </a:p>
      </dgm:t>
    </dgm:pt>
    <dgm:pt modelId="{30938634-3F80-4284-A927-F2EB6FBFA7C3}">
      <dgm:prSet phldrT="[Text]" custT="1"/>
      <dgm:spPr>
        <a:solidFill>
          <a:srgbClr val="66FFFF"/>
        </a:solidFill>
      </dgm:spPr>
      <dgm:t>
        <a:bodyPr anchor="ctr" anchorCtr="0"/>
        <a:lstStyle/>
        <a:p>
          <a:pPr>
            <a:lnSpc>
              <a:spcPct val="114000"/>
            </a:lnSpc>
            <a:spcBef>
              <a:spcPts val="600"/>
            </a:spcBef>
          </a:pPr>
          <a:r>
            <a:rPr lang="en-US" sz="1600" b="1" dirty="0">
              <a:solidFill>
                <a:schemeClr val="tx1"/>
              </a:solidFill>
            </a:rPr>
            <a:t>Economics &amp; Environmental Footprint</a:t>
          </a:r>
          <a:endParaRPr lang="en-IN" sz="1600" b="1" dirty="0">
            <a:solidFill>
              <a:schemeClr val="tx1"/>
            </a:solidFill>
          </a:endParaRPr>
        </a:p>
      </dgm:t>
    </dgm:pt>
    <dgm:pt modelId="{196911B4-DD39-4765-9F92-8553B8A75C9D}" type="sibTrans" cxnId="{75578F58-14F7-47AF-89E5-87A0DF9B6BFE}">
      <dgm:prSet/>
      <dgm:spPr/>
      <dgm:t>
        <a:bodyPr/>
        <a:lstStyle/>
        <a:p>
          <a:endParaRPr lang="en-IN"/>
        </a:p>
      </dgm:t>
    </dgm:pt>
    <dgm:pt modelId="{D89AAC54-8C44-4A37-87D4-99B760BD28BD}" type="parTrans" cxnId="{75578F58-14F7-47AF-89E5-87A0DF9B6BFE}">
      <dgm:prSet/>
      <dgm:spPr/>
      <dgm:t>
        <a:bodyPr/>
        <a:lstStyle/>
        <a:p>
          <a:endParaRPr lang="en-IN"/>
        </a:p>
      </dgm:t>
    </dgm:pt>
    <dgm:pt modelId="{5AC0A889-DF8D-4A4A-9486-478CB5A3C8BC}" type="pres">
      <dgm:prSet presAssocID="{F71BF97C-89B4-4B16-B01A-1246FBFAAF1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B5F96B-7ADB-46CB-ABCD-39F878CECCBC}" type="pres">
      <dgm:prSet presAssocID="{F71BF97C-89B4-4B16-B01A-1246FBFAAF13}" presName="matrix" presStyleCnt="0"/>
      <dgm:spPr/>
    </dgm:pt>
    <dgm:pt modelId="{B6064056-32BE-4A92-BDB0-51CC04D1FA67}" type="pres">
      <dgm:prSet presAssocID="{F71BF97C-89B4-4B16-B01A-1246FBFAAF13}" presName="tile1" presStyleLbl="node1" presStyleIdx="0" presStyleCnt="4" custLinFactNeighborX="-1811" custLinFactNeighborY="-9451"/>
      <dgm:spPr/>
    </dgm:pt>
    <dgm:pt modelId="{C60E2B76-58E9-4A10-96BB-48964AB25B3B}" type="pres">
      <dgm:prSet presAssocID="{F71BF97C-89B4-4B16-B01A-1246FBFAAF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4A26E4-C529-49C0-987D-D99CAAA36AA3}" type="pres">
      <dgm:prSet presAssocID="{F71BF97C-89B4-4B16-B01A-1246FBFAAF13}" presName="tile2" presStyleLbl="node1" presStyleIdx="1" presStyleCnt="4" custLinFactNeighborX="-2020"/>
      <dgm:spPr/>
    </dgm:pt>
    <dgm:pt modelId="{8B680AF8-1F6A-40FA-AFF9-0A9FA68EB8C5}" type="pres">
      <dgm:prSet presAssocID="{F71BF97C-89B4-4B16-B01A-1246FBFAAF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582C6DF-2883-4E19-BEB6-70ACEBDE72F4}" type="pres">
      <dgm:prSet presAssocID="{F71BF97C-89B4-4B16-B01A-1246FBFAAF13}" presName="tile3" presStyleLbl="node1" presStyleIdx="2" presStyleCnt="4" custLinFactNeighborX="-404"/>
      <dgm:spPr/>
    </dgm:pt>
    <dgm:pt modelId="{D3C54C3A-75EC-43C3-B593-72A22732B1EB}" type="pres">
      <dgm:prSet presAssocID="{F71BF97C-89B4-4B16-B01A-1246FBFAAF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C83D4BF-EE7F-41BA-AFCD-26C1BF4BA39B}" type="pres">
      <dgm:prSet presAssocID="{F71BF97C-89B4-4B16-B01A-1246FBFAAF13}" presName="tile4" presStyleLbl="node1" presStyleIdx="3" presStyleCnt="4" custLinFactNeighborX="-2020" custLinFactNeighborY="571"/>
      <dgm:spPr/>
    </dgm:pt>
    <dgm:pt modelId="{2E41A495-2FDE-438D-883C-23FC9D34F5AA}" type="pres">
      <dgm:prSet presAssocID="{F71BF97C-89B4-4B16-B01A-1246FBFAAF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01CCC46-0B3E-4B17-AE52-D859E8B7050F}" type="pres">
      <dgm:prSet presAssocID="{F71BF97C-89B4-4B16-B01A-1246FBFAAF13}" presName="centerTile" presStyleLbl="fgShp" presStyleIdx="0" presStyleCnt="1" custScaleX="78408" custScaleY="73569" custLinFactNeighborX="-3370" custLinFactNeighborY="-2577">
        <dgm:presLayoutVars>
          <dgm:chMax val="0"/>
          <dgm:chPref val="0"/>
        </dgm:presLayoutVars>
      </dgm:prSet>
      <dgm:spPr/>
    </dgm:pt>
  </dgm:ptLst>
  <dgm:cxnLst>
    <dgm:cxn modelId="{100F851D-3A30-4CEA-925E-42EB7BACA2E1}" srcId="{30938634-3F80-4284-A927-F2EB6FBFA7C3}" destId="{83F09C31-EFBB-43D5-8FB2-06DD90B1DD06}" srcOrd="1" destOrd="0" parTransId="{A2085E27-6347-42FC-B9BB-090515F850A4}" sibTransId="{60FCCB8F-7D9D-4387-8287-18A41EE2F821}"/>
    <dgm:cxn modelId="{8FCD542F-7199-4FEF-B928-F066E1FA09AF}" type="presOf" srcId="{4AF69A3A-A681-41FC-B6D0-479DD6D7483B}" destId="{4582C6DF-2883-4E19-BEB6-70ACEBDE72F4}" srcOrd="0" destOrd="0" presId="urn:microsoft.com/office/officeart/2005/8/layout/matrix1"/>
    <dgm:cxn modelId="{0AFB0A3A-1B43-48F7-BF9C-B20F7D0E7B99}" type="presOf" srcId="{6175369D-6F2C-4942-A424-BEC3945D1868}" destId="{2E41A495-2FDE-438D-883C-23FC9D34F5AA}" srcOrd="1" destOrd="0" presId="urn:microsoft.com/office/officeart/2005/8/layout/matrix1"/>
    <dgm:cxn modelId="{75578F58-14F7-47AF-89E5-87A0DF9B6BFE}" srcId="{F71BF97C-89B4-4B16-B01A-1246FBFAAF13}" destId="{30938634-3F80-4284-A927-F2EB6FBFA7C3}" srcOrd="0" destOrd="0" parTransId="{D89AAC54-8C44-4A37-87D4-99B760BD28BD}" sibTransId="{196911B4-DD39-4765-9F92-8553B8A75C9D}"/>
    <dgm:cxn modelId="{7C455159-D416-495A-AFC1-D8E3DF4591CB}" type="presOf" srcId="{83F09C31-EFBB-43D5-8FB2-06DD90B1DD06}" destId="{234A26E4-C529-49C0-987D-D99CAAA36AA3}" srcOrd="0" destOrd="0" presId="urn:microsoft.com/office/officeart/2005/8/layout/matrix1"/>
    <dgm:cxn modelId="{27EA3362-9AF1-4589-BDF6-685C2AE7AD15}" srcId="{30938634-3F80-4284-A927-F2EB6FBFA7C3}" destId="{6175369D-6F2C-4942-A424-BEC3945D1868}" srcOrd="3" destOrd="0" parTransId="{CF509558-0585-428E-974C-DD602CD0F2E8}" sibTransId="{475B8401-A901-4854-BEB6-5C75CAF57E46}"/>
    <dgm:cxn modelId="{70B0D46E-81DD-4862-ACB9-DDA2BAF64B53}" type="presOf" srcId="{C655D470-3387-4AAE-8A40-DBC4F5E4DF64}" destId="{C60E2B76-58E9-4A10-96BB-48964AB25B3B}" srcOrd="1" destOrd="0" presId="urn:microsoft.com/office/officeart/2005/8/layout/matrix1"/>
    <dgm:cxn modelId="{D5414875-5EAB-4E02-A615-6A613A6D9B26}" type="presOf" srcId="{C655D470-3387-4AAE-8A40-DBC4F5E4DF64}" destId="{B6064056-32BE-4A92-BDB0-51CC04D1FA67}" srcOrd="0" destOrd="0" presId="urn:microsoft.com/office/officeart/2005/8/layout/matrix1"/>
    <dgm:cxn modelId="{EC65727A-84A1-4507-A6B8-BCF55FE8EB1E}" srcId="{30938634-3F80-4284-A927-F2EB6FBFA7C3}" destId="{C655D470-3387-4AAE-8A40-DBC4F5E4DF64}" srcOrd="0" destOrd="0" parTransId="{B2882E2E-3901-48B3-80B8-70C251C3E994}" sibTransId="{F3C70C4C-AC03-4E66-82F5-AB7852F18A9C}"/>
    <dgm:cxn modelId="{04770CBF-112B-4725-8B7B-82D74122AE7C}" type="presOf" srcId="{30938634-3F80-4284-A927-F2EB6FBFA7C3}" destId="{101CCC46-0B3E-4B17-AE52-D859E8B7050F}" srcOrd="0" destOrd="0" presId="urn:microsoft.com/office/officeart/2005/8/layout/matrix1"/>
    <dgm:cxn modelId="{21BB5ECA-29BE-4F3C-AD98-10D261603561}" type="presOf" srcId="{F71BF97C-89B4-4B16-B01A-1246FBFAAF13}" destId="{5AC0A889-DF8D-4A4A-9486-478CB5A3C8BC}" srcOrd="0" destOrd="0" presId="urn:microsoft.com/office/officeart/2005/8/layout/matrix1"/>
    <dgm:cxn modelId="{9E40A2CA-0828-471E-944F-0F67DC6FF237}" type="presOf" srcId="{4AF69A3A-A681-41FC-B6D0-479DD6D7483B}" destId="{D3C54C3A-75EC-43C3-B593-72A22732B1EB}" srcOrd="1" destOrd="0" presId="urn:microsoft.com/office/officeart/2005/8/layout/matrix1"/>
    <dgm:cxn modelId="{37EE5AD1-095B-4952-8D98-BA3977777842}" type="presOf" srcId="{6175369D-6F2C-4942-A424-BEC3945D1868}" destId="{9C83D4BF-EE7F-41BA-AFCD-26C1BF4BA39B}" srcOrd="0" destOrd="0" presId="urn:microsoft.com/office/officeart/2005/8/layout/matrix1"/>
    <dgm:cxn modelId="{D53A29EC-222F-4F9F-AE1D-E4203041CEF3}" srcId="{30938634-3F80-4284-A927-F2EB6FBFA7C3}" destId="{4AF69A3A-A681-41FC-B6D0-479DD6D7483B}" srcOrd="2" destOrd="0" parTransId="{3506DB26-5130-4C9B-AA85-11CCB0ADE099}" sibTransId="{879C5B61-8D3C-4ED2-8C69-31F75680918F}"/>
    <dgm:cxn modelId="{9A89ACFF-A382-451D-A3EA-3058DC987339}" type="presOf" srcId="{83F09C31-EFBB-43D5-8FB2-06DD90B1DD06}" destId="{8B680AF8-1F6A-40FA-AFF9-0A9FA68EB8C5}" srcOrd="1" destOrd="0" presId="urn:microsoft.com/office/officeart/2005/8/layout/matrix1"/>
    <dgm:cxn modelId="{FC87A86F-E8F0-4313-8728-93A44D4B765B}" type="presParOf" srcId="{5AC0A889-DF8D-4A4A-9486-478CB5A3C8BC}" destId="{ADB5F96B-7ADB-46CB-ABCD-39F878CECCBC}" srcOrd="0" destOrd="0" presId="urn:microsoft.com/office/officeart/2005/8/layout/matrix1"/>
    <dgm:cxn modelId="{2F3C8AC0-F131-4FBD-A534-3FADD1C408C0}" type="presParOf" srcId="{ADB5F96B-7ADB-46CB-ABCD-39F878CECCBC}" destId="{B6064056-32BE-4A92-BDB0-51CC04D1FA67}" srcOrd="0" destOrd="0" presId="urn:microsoft.com/office/officeart/2005/8/layout/matrix1"/>
    <dgm:cxn modelId="{77DD61B1-9DB7-4BE4-85B2-906C2D60E503}" type="presParOf" srcId="{ADB5F96B-7ADB-46CB-ABCD-39F878CECCBC}" destId="{C60E2B76-58E9-4A10-96BB-48964AB25B3B}" srcOrd="1" destOrd="0" presId="urn:microsoft.com/office/officeart/2005/8/layout/matrix1"/>
    <dgm:cxn modelId="{03B8F0E9-F0A1-47FA-A09F-13BF531433A5}" type="presParOf" srcId="{ADB5F96B-7ADB-46CB-ABCD-39F878CECCBC}" destId="{234A26E4-C529-49C0-987D-D99CAAA36AA3}" srcOrd="2" destOrd="0" presId="urn:microsoft.com/office/officeart/2005/8/layout/matrix1"/>
    <dgm:cxn modelId="{19453F41-09DB-4580-9D8D-43058B3A301B}" type="presParOf" srcId="{ADB5F96B-7ADB-46CB-ABCD-39F878CECCBC}" destId="{8B680AF8-1F6A-40FA-AFF9-0A9FA68EB8C5}" srcOrd="3" destOrd="0" presId="urn:microsoft.com/office/officeart/2005/8/layout/matrix1"/>
    <dgm:cxn modelId="{4BF6B508-CF7C-43EF-A588-FF458C705229}" type="presParOf" srcId="{ADB5F96B-7ADB-46CB-ABCD-39F878CECCBC}" destId="{4582C6DF-2883-4E19-BEB6-70ACEBDE72F4}" srcOrd="4" destOrd="0" presId="urn:microsoft.com/office/officeart/2005/8/layout/matrix1"/>
    <dgm:cxn modelId="{1086A842-623E-452C-8D77-259DDDAE3A29}" type="presParOf" srcId="{ADB5F96B-7ADB-46CB-ABCD-39F878CECCBC}" destId="{D3C54C3A-75EC-43C3-B593-72A22732B1EB}" srcOrd="5" destOrd="0" presId="urn:microsoft.com/office/officeart/2005/8/layout/matrix1"/>
    <dgm:cxn modelId="{D14FDBEA-2385-4C26-B7E8-142E40F7AE5D}" type="presParOf" srcId="{ADB5F96B-7ADB-46CB-ABCD-39F878CECCBC}" destId="{9C83D4BF-EE7F-41BA-AFCD-26C1BF4BA39B}" srcOrd="6" destOrd="0" presId="urn:microsoft.com/office/officeart/2005/8/layout/matrix1"/>
    <dgm:cxn modelId="{7041C053-268D-4582-9A21-1173D4AA34DF}" type="presParOf" srcId="{ADB5F96B-7ADB-46CB-ABCD-39F878CECCBC}" destId="{2E41A495-2FDE-438D-883C-23FC9D34F5AA}" srcOrd="7" destOrd="0" presId="urn:microsoft.com/office/officeart/2005/8/layout/matrix1"/>
    <dgm:cxn modelId="{FE54EAF0-03D3-4D7D-9AD1-95F1299ED422}" type="presParOf" srcId="{5AC0A889-DF8D-4A4A-9486-478CB5A3C8BC}" destId="{101CCC46-0B3E-4B17-AE52-D859E8B7050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/>
            <a:t>Recycling</a:t>
          </a:r>
          <a:endParaRPr lang="en-US" sz="20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/>
            <a:t>Energy recovery</a:t>
          </a:r>
          <a:endParaRPr lang="en-US" sz="20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/>
        </a:p>
      </dgm:t>
    </dgm:pt>
    <dgm:pt modelId="{487C6DDB-16EA-8048-89A6-EBE7F5139E87}">
      <dgm:prSet phldrT="[Text]"/>
      <dgm:spPr>
        <a:solidFill>
          <a:schemeClr val="accent6"/>
        </a:solidFill>
      </dgm:spPr>
      <dgm:t>
        <a:bodyPr/>
        <a:lstStyle/>
        <a:p>
          <a:endParaRPr lang="en-US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225D632-6F84-C446-ABE1-22101DA8FCEC}" type="presOf" srcId="{7B85411E-E25C-6F42-91E4-53D6A772A7AE}" destId="{E4AD5763-DCE8-8646-9423-0796D183EB64}" srcOrd="0" destOrd="0" presId="urn:microsoft.com/office/officeart/2005/8/layout/pyramid1"/>
    <dgm:cxn modelId="{D925753D-07D3-E64F-837B-27A7E849106E}" type="presOf" srcId="{487C6DDB-16EA-8048-89A6-EBE7F5139E87}" destId="{6C68EA97-559F-5B4C-BAEF-7523CDE8859F}" srcOrd="1" destOrd="0" presId="urn:microsoft.com/office/officeart/2005/8/layout/pyramid1"/>
    <dgm:cxn modelId="{8D7B9641-3008-5145-9316-8BA398CF2DB3}" type="presOf" srcId="{761DA577-FE2E-1D4B-90D0-641EE07F9D88}" destId="{3E34D7F9-55F3-AE4B-82A2-173B2B147DA6}" srcOrd="1" destOrd="0" presId="urn:microsoft.com/office/officeart/2005/8/layout/pyramid1"/>
    <dgm:cxn modelId="{2425DA43-E55A-8D4E-B178-D82D6DBC63EA}" type="presOf" srcId="{17F7B346-7E44-884B-B208-34553535058F}" destId="{E0640EEF-CCD0-A143-B7C0-98B8459BB784}" srcOrd="0" destOrd="0" presId="urn:microsoft.com/office/officeart/2005/8/layout/pyramid1"/>
    <dgm:cxn modelId="{E311BA49-721A-F448-AA5A-C7ADB2E9CF33}" type="presOf" srcId="{13EE726E-487B-BC42-956A-027D42CABA5C}" destId="{FA4DB1DE-A406-3B45-877A-D855E498BDD6}" srcOrd="1" destOrd="0" presId="urn:microsoft.com/office/officeart/2005/8/layout/pyramid1"/>
    <dgm:cxn modelId="{E2412A5B-50B9-2240-BA99-AF7B4A36FC96}" type="presOf" srcId="{9070CC88-EB24-E342-9919-2FCA608334E5}" destId="{7D0C00B8-FBB5-E542-BB8C-D7C0963864DD}" srcOrd="0" destOrd="0" presId="urn:microsoft.com/office/officeart/2005/8/layout/pyramid1"/>
    <dgm:cxn modelId="{CDF1C7A0-FB09-BC41-A93F-06095DA71800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1DF11B9-28BD-8444-BC6B-0860BF508713}" type="presOf" srcId="{9070CC88-EB24-E342-9919-2FCA608334E5}" destId="{7F1E56D0-FCE2-0E43-AE50-B92A1C2A4023}" srcOrd="1" destOrd="0" presId="urn:microsoft.com/office/officeart/2005/8/layout/pyramid1"/>
    <dgm:cxn modelId="{057EE2BA-FABE-B544-8988-EEBB0153F960}" type="presOf" srcId="{13EE726E-487B-BC42-956A-027D42CABA5C}" destId="{10773469-3A0F-944C-A64E-5813C95065EA}" srcOrd="0" destOrd="0" presId="urn:microsoft.com/office/officeart/2005/8/layout/pyramid1"/>
    <dgm:cxn modelId="{00631FBB-398A-AA4A-BEB4-46CD0B0DE9B1}" type="presOf" srcId="{761DA577-FE2E-1D4B-90D0-641EE07F9D88}" destId="{49A2C099-09E7-5845-9B71-7892FA5F19FA}" srcOrd="0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B4DDD9BE-ED5A-4D4F-BF54-A31679B56A41}" type="presOf" srcId="{487C6DDB-16EA-8048-89A6-EBE7F5139E87}" destId="{F18AD3D4-3EBF-6740-A7F5-A34CCB8DAF75}" srcOrd="0" destOrd="0" presId="urn:microsoft.com/office/officeart/2005/8/layout/pyramid1"/>
    <dgm:cxn modelId="{9756B3CB-DC13-5349-BF0E-B7F1AF44FF53}" type="presOf" srcId="{17F7B346-7E44-884B-B208-34553535058F}" destId="{DBA6EBB8-21A0-894A-BA2E-6E7C6406075C}" srcOrd="1" destOrd="0" presId="urn:microsoft.com/office/officeart/2005/8/layout/pyramid1"/>
    <dgm:cxn modelId="{545827D1-534E-8944-81FA-18BF15D762F1}" type="presOf" srcId="{E63B5B2B-F6A6-8441-A576-D26F920DC37F}" destId="{6ECD5B3B-9384-5444-8A5D-3417A6E94D0F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943B753D-8CC2-FE4C-BA32-85C08B2DB20D}" type="presParOf" srcId="{6ECD5B3B-9384-5444-8A5D-3417A6E94D0F}" destId="{4C6A5A9E-52EB-664C-8E84-0B6237493D5E}" srcOrd="0" destOrd="0" presId="urn:microsoft.com/office/officeart/2005/8/layout/pyramid1"/>
    <dgm:cxn modelId="{E7DC9BE4-E765-1944-8BF7-D9603623CE62}" type="presParOf" srcId="{4C6A5A9E-52EB-664C-8E84-0B6237493D5E}" destId="{F18AD3D4-3EBF-6740-A7F5-A34CCB8DAF75}" srcOrd="0" destOrd="0" presId="urn:microsoft.com/office/officeart/2005/8/layout/pyramid1"/>
    <dgm:cxn modelId="{91562870-9BE7-6C47-BC4D-6695CA6E0FB1}" type="presParOf" srcId="{4C6A5A9E-52EB-664C-8E84-0B6237493D5E}" destId="{6C68EA97-559F-5B4C-BAEF-7523CDE8859F}" srcOrd="1" destOrd="0" presId="urn:microsoft.com/office/officeart/2005/8/layout/pyramid1"/>
    <dgm:cxn modelId="{14AC3ABF-0EF8-A34E-BF12-FE2D73AF3607}" type="presParOf" srcId="{6ECD5B3B-9384-5444-8A5D-3417A6E94D0F}" destId="{7D8399FB-5995-A348-BEB7-AC598E062549}" srcOrd="1" destOrd="0" presId="urn:microsoft.com/office/officeart/2005/8/layout/pyramid1"/>
    <dgm:cxn modelId="{DAD0D453-1C1A-A346-8187-4C36DF6EAA64}" type="presParOf" srcId="{7D8399FB-5995-A348-BEB7-AC598E062549}" destId="{E4AD5763-DCE8-8646-9423-0796D183EB64}" srcOrd="0" destOrd="0" presId="urn:microsoft.com/office/officeart/2005/8/layout/pyramid1"/>
    <dgm:cxn modelId="{7F7FAF88-3B4B-A647-8485-574330972E2D}" type="presParOf" srcId="{7D8399FB-5995-A348-BEB7-AC598E062549}" destId="{AC8E9D14-6819-8F4A-9C5D-059395C22341}" srcOrd="1" destOrd="0" presId="urn:microsoft.com/office/officeart/2005/8/layout/pyramid1"/>
    <dgm:cxn modelId="{4F64D8AB-F4FC-194B-94B8-5200E6F43C6D}" type="presParOf" srcId="{6ECD5B3B-9384-5444-8A5D-3417A6E94D0F}" destId="{9E4AA830-91D0-0541-A272-2817ECCF0C25}" srcOrd="2" destOrd="0" presId="urn:microsoft.com/office/officeart/2005/8/layout/pyramid1"/>
    <dgm:cxn modelId="{8D7B6460-E088-0945-94B0-878A3CC9306A}" type="presParOf" srcId="{9E4AA830-91D0-0541-A272-2817ECCF0C25}" destId="{49A2C099-09E7-5845-9B71-7892FA5F19FA}" srcOrd="0" destOrd="0" presId="urn:microsoft.com/office/officeart/2005/8/layout/pyramid1"/>
    <dgm:cxn modelId="{4F5468FF-4D9F-7C43-86A2-A8208995528D}" type="presParOf" srcId="{9E4AA830-91D0-0541-A272-2817ECCF0C25}" destId="{3E34D7F9-55F3-AE4B-82A2-173B2B147DA6}" srcOrd="1" destOrd="0" presId="urn:microsoft.com/office/officeart/2005/8/layout/pyramid1"/>
    <dgm:cxn modelId="{CB3B1B2B-BB34-1148-9A98-65EFEC96659D}" type="presParOf" srcId="{6ECD5B3B-9384-5444-8A5D-3417A6E94D0F}" destId="{3F559EEF-40ED-164D-BA25-7684CFE7966F}" srcOrd="3" destOrd="0" presId="urn:microsoft.com/office/officeart/2005/8/layout/pyramid1"/>
    <dgm:cxn modelId="{EF954714-1FAC-C241-B45F-86FAE407EAD9}" type="presParOf" srcId="{3F559EEF-40ED-164D-BA25-7684CFE7966F}" destId="{10773469-3A0F-944C-A64E-5813C95065EA}" srcOrd="0" destOrd="0" presId="urn:microsoft.com/office/officeart/2005/8/layout/pyramid1"/>
    <dgm:cxn modelId="{9B72028D-01D0-0846-9E79-6A3FB14C4FB4}" type="presParOf" srcId="{3F559EEF-40ED-164D-BA25-7684CFE7966F}" destId="{FA4DB1DE-A406-3B45-877A-D855E498BDD6}" srcOrd="1" destOrd="0" presId="urn:microsoft.com/office/officeart/2005/8/layout/pyramid1"/>
    <dgm:cxn modelId="{EF11517F-4384-3248-859D-B7716DD2CEB0}" type="presParOf" srcId="{6ECD5B3B-9384-5444-8A5D-3417A6E94D0F}" destId="{6751D3CF-4B1F-6745-90AB-D68983DE85B9}" srcOrd="4" destOrd="0" presId="urn:microsoft.com/office/officeart/2005/8/layout/pyramid1"/>
    <dgm:cxn modelId="{24E7CCE3-6A8A-7245-9595-DB9FEAAE39E0}" type="presParOf" srcId="{6751D3CF-4B1F-6745-90AB-D68983DE85B9}" destId="{7D0C00B8-FBB5-E542-BB8C-D7C0963864DD}" srcOrd="0" destOrd="0" presId="urn:microsoft.com/office/officeart/2005/8/layout/pyramid1"/>
    <dgm:cxn modelId="{2B71CFC6-2B33-A24A-A633-34BF1768A2BC}" type="presParOf" srcId="{6751D3CF-4B1F-6745-90AB-D68983DE85B9}" destId="{7F1E56D0-FCE2-0E43-AE50-B92A1C2A4023}" srcOrd="1" destOrd="0" presId="urn:microsoft.com/office/officeart/2005/8/layout/pyramid1"/>
    <dgm:cxn modelId="{E209C192-614A-BC44-841B-9073B331322C}" type="presParOf" srcId="{6ECD5B3B-9384-5444-8A5D-3417A6E94D0F}" destId="{D8AD44FA-A843-7B4C-B095-72629FE63ABF}" srcOrd="5" destOrd="0" presId="urn:microsoft.com/office/officeart/2005/8/layout/pyramid1"/>
    <dgm:cxn modelId="{8BC4D18C-216B-C841-8ADA-329013A0C6B9}" type="presParOf" srcId="{D8AD44FA-A843-7B4C-B095-72629FE63ABF}" destId="{E0640EEF-CCD0-A143-B7C0-98B8459BB784}" srcOrd="0" destOrd="0" presId="urn:microsoft.com/office/officeart/2005/8/layout/pyramid1"/>
    <dgm:cxn modelId="{A56B9947-26B6-BA49-8577-D0F6B194466A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 custLinFactNeighborX="0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64056-32BE-4A92-BDB0-51CC04D1FA67}">
      <dsp:nvSpPr>
        <dsp:cNvPr id="0" name=""/>
        <dsp:cNvSpPr/>
      </dsp:nvSpPr>
      <dsp:spPr>
        <a:xfrm rot="16200000">
          <a:off x="453684" y="-453684"/>
          <a:ext cx="2644723" cy="3552092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</a:rPr>
            <a:t>Common Effluent Treatment Plant (CETP)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rgbClr val="0000FF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rgbClr val="0000FF"/>
              </a:solidFill>
            </a:rPr>
            <a:t> </a:t>
          </a: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 -  Capital intensive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Cost centric approach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Ineffective – same treatment            	to wide variety of effluents</a:t>
          </a:r>
        </a:p>
      </dsp:txBody>
      <dsp:txXfrm rot="5400000">
        <a:off x="0" y="0"/>
        <a:ext cx="3552092" cy="1983543"/>
      </dsp:txXfrm>
    </dsp:sp>
    <dsp:sp modelId="{234A26E4-C529-49C0-987D-D99CAAA36AA3}">
      <dsp:nvSpPr>
        <dsp:cNvPr id="0" name=""/>
        <dsp:cNvSpPr/>
      </dsp:nvSpPr>
      <dsp:spPr>
        <a:xfrm>
          <a:off x="3480339" y="0"/>
          <a:ext cx="3552092" cy="2644723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  <a:latin typeface="+mn-lt"/>
            </a:rPr>
            <a:t>End-of-the-pipe Treatment (ETP)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rgbClr val="0000FF"/>
            </a:solidFill>
            <a:latin typeface="+mn-lt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+mn-lt"/>
            </a:rPr>
            <a:t>   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 -  Capital intensive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-  Cost centric approach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-  Converts one type of effluent 	in to another</a:t>
          </a:r>
        </a:p>
      </dsp:txBody>
      <dsp:txXfrm>
        <a:off x="3480339" y="0"/>
        <a:ext cx="3552092" cy="1983543"/>
      </dsp:txXfrm>
    </dsp:sp>
    <dsp:sp modelId="{4582C6DF-2883-4E19-BEB6-70ACEBDE72F4}">
      <dsp:nvSpPr>
        <dsp:cNvPr id="0" name=""/>
        <dsp:cNvSpPr/>
      </dsp:nvSpPr>
      <dsp:spPr>
        <a:xfrm rot="10800000">
          <a:off x="0" y="2644723"/>
          <a:ext cx="3552092" cy="2644723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0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</a:rPr>
            <a:t>Industrial Ecology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Low value creation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</a:t>
          </a:r>
          <a:r>
            <a:rPr lang="en-US" sz="1800" b="0" kern="1200" dirty="0">
              <a:solidFill>
                <a:schemeClr val="tx1"/>
              </a:solidFill>
            </a:rPr>
            <a:t> -  Logistics &amp; capacity mismatch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Better than ETP, Doesn’t 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        address problem at source</a:t>
          </a:r>
        </a:p>
      </dsp:txBody>
      <dsp:txXfrm rot="10800000">
        <a:off x="0" y="3305904"/>
        <a:ext cx="3552092" cy="1983543"/>
      </dsp:txXfrm>
    </dsp:sp>
    <dsp:sp modelId="{9C83D4BF-EE7F-41BA-AFCD-26C1BF4BA39B}">
      <dsp:nvSpPr>
        <dsp:cNvPr id="0" name=""/>
        <dsp:cNvSpPr/>
      </dsp:nvSpPr>
      <dsp:spPr>
        <a:xfrm rot="5400000">
          <a:off x="3934023" y="2191039"/>
          <a:ext cx="2644723" cy="3552092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</a:rPr>
            <a:t>Green Chemistry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-  Address problem at source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-  Profit centric approach, high 	value creation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-  Less capital intensive</a:t>
          </a:r>
        </a:p>
      </dsp:txBody>
      <dsp:txXfrm rot="-5400000">
        <a:off x="3480340" y="3305904"/>
        <a:ext cx="3552092" cy="1983543"/>
      </dsp:txXfrm>
    </dsp:sp>
    <dsp:sp modelId="{101CCC46-0B3E-4B17-AE52-D859E8B7050F}">
      <dsp:nvSpPr>
        <dsp:cNvPr id="0" name=""/>
        <dsp:cNvSpPr/>
      </dsp:nvSpPr>
      <dsp:spPr>
        <a:xfrm>
          <a:off x="2644731" y="2124222"/>
          <a:ext cx="1671074" cy="972848"/>
        </a:xfrm>
        <a:prstGeom prst="roundRect">
          <a:avLst/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Economics &amp; Environmental Footprint</a:t>
          </a:r>
          <a:endParaRPr lang="en-IN" sz="1600" b="1" kern="1200" dirty="0">
            <a:solidFill>
              <a:schemeClr val="tx1"/>
            </a:solidFill>
          </a:endParaRPr>
        </a:p>
      </dsp:txBody>
      <dsp:txXfrm>
        <a:off x="2692222" y="2171713"/>
        <a:ext cx="1576092" cy="8778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2448882" y="0"/>
          <a:ext cx="979553" cy="664896"/>
        </a:xfrm>
        <a:prstGeom prst="trapezoid">
          <a:avLst>
            <a:gd name="adj" fmla="val 7366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448882" y="0"/>
        <a:ext cx="979553" cy="664896"/>
      </dsp:txXfrm>
    </dsp:sp>
    <dsp:sp modelId="{E4AD5763-DCE8-8646-9423-0796D183EB64}">
      <dsp:nvSpPr>
        <dsp:cNvPr id="0" name=""/>
        <dsp:cNvSpPr/>
      </dsp:nvSpPr>
      <dsp:spPr>
        <a:xfrm>
          <a:off x="1959106" y="664896"/>
          <a:ext cx="1959106" cy="664896"/>
        </a:xfrm>
        <a:prstGeom prst="trapezoid">
          <a:avLst>
            <a:gd name="adj" fmla="val 7366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Reduction</a:t>
          </a:r>
        </a:p>
      </dsp:txBody>
      <dsp:txXfrm>
        <a:off x="2301949" y="664896"/>
        <a:ext cx="1273419" cy="664896"/>
      </dsp:txXfrm>
    </dsp:sp>
    <dsp:sp modelId="{49A2C099-09E7-5845-9B71-7892FA5F19FA}">
      <dsp:nvSpPr>
        <dsp:cNvPr id="0" name=""/>
        <dsp:cNvSpPr/>
      </dsp:nvSpPr>
      <dsp:spPr>
        <a:xfrm>
          <a:off x="1469329" y="1329793"/>
          <a:ext cx="2938659" cy="664896"/>
        </a:xfrm>
        <a:prstGeom prst="trapezoid">
          <a:avLst>
            <a:gd name="adj" fmla="val 7366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Reuse</a:t>
          </a:r>
        </a:p>
      </dsp:txBody>
      <dsp:txXfrm>
        <a:off x="1983595" y="1329793"/>
        <a:ext cx="1910128" cy="664896"/>
      </dsp:txXfrm>
    </dsp:sp>
    <dsp:sp modelId="{10773469-3A0F-944C-A64E-5813C95065EA}">
      <dsp:nvSpPr>
        <dsp:cNvPr id="0" name=""/>
        <dsp:cNvSpPr/>
      </dsp:nvSpPr>
      <dsp:spPr>
        <a:xfrm>
          <a:off x="979553" y="1994690"/>
          <a:ext cx="3918212" cy="664896"/>
        </a:xfrm>
        <a:prstGeom prst="trapezoid">
          <a:avLst>
            <a:gd name="adj" fmla="val 7366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Recycling</a:t>
          </a:r>
          <a:endParaRPr lang="en-US" sz="2000" kern="1200" dirty="0"/>
        </a:p>
      </dsp:txBody>
      <dsp:txXfrm>
        <a:off x="1665240" y="1994690"/>
        <a:ext cx="2546838" cy="664896"/>
      </dsp:txXfrm>
    </dsp:sp>
    <dsp:sp modelId="{7D0C00B8-FBB5-E542-BB8C-D7C0963864DD}">
      <dsp:nvSpPr>
        <dsp:cNvPr id="0" name=""/>
        <dsp:cNvSpPr/>
      </dsp:nvSpPr>
      <dsp:spPr>
        <a:xfrm>
          <a:off x="489776" y="2659587"/>
          <a:ext cx="4897765" cy="664896"/>
        </a:xfrm>
        <a:prstGeom prst="trapezoid">
          <a:avLst>
            <a:gd name="adj" fmla="val 7366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Energy recovery</a:t>
          </a:r>
          <a:endParaRPr lang="en-US" sz="2000" kern="1200" dirty="0"/>
        </a:p>
      </dsp:txBody>
      <dsp:txXfrm>
        <a:off x="1346885" y="2659587"/>
        <a:ext cx="3183547" cy="664896"/>
      </dsp:txXfrm>
    </dsp:sp>
    <dsp:sp modelId="{E0640EEF-CCD0-A143-B7C0-98B8459BB784}">
      <dsp:nvSpPr>
        <dsp:cNvPr id="0" name=""/>
        <dsp:cNvSpPr/>
      </dsp:nvSpPr>
      <dsp:spPr>
        <a:xfrm>
          <a:off x="0" y="3324484"/>
          <a:ext cx="5877319" cy="664896"/>
        </a:xfrm>
        <a:prstGeom prst="trapezoid">
          <a:avLst>
            <a:gd name="adj" fmla="val 7366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Disposal</a:t>
          </a:r>
        </a:p>
      </dsp:txBody>
      <dsp:txXfrm>
        <a:off x="1028530" y="3324484"/>
        <a:ext cx="3820257" cy="6648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18FA-3DDD-E443-AB34-FCB1DBE67AE3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1AE4-D752-D446-A178-A30358F2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 Regular" charset="0"/>
              </a:rPr>
              <a:t>Need for technologies to Reduce and Reuse waste. Ultimately, the waste production should be Prevented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dirty="0"/>
              <a:t>Conventional process to manufacture Chitin – Demineralization of Shells using HCl in huge quantity of water, then treating demineralized shells with NaOH solution to extract all the proteins. The Chitin/deproteinized shells are removed &amp; dried. Huge quantity of HCl and NaOH containing wastes. Chitin obtained still not of very high purity.</a:t>
            </a:r>
          </a:p>
        </p:txBody>
      </p:sp>
    </p:spTree>
    <p:extLst>
      <p:ext uri="{BB962C8B-B14F-4D97-AF65-F5344CB8AC3E}">
        <p14:creationId xmlns:p14="http://schemas.microsoft.com/office/powerpoint/2010/main" val="200389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4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168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Intensification - 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definition of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Stankiewicz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Moulijn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(2000), PI is ‘Any chemical engineering development that leads to a substantially smaller, cleaner, safer, and more energy efficient technology.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aterial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Deposition – deposition of powder-sized materials on various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41AE4-D752-D446-A178-A30358F2C9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just a</a:t>
            </a:r>
            <a:r>
              <a:rPr lang="en-US" baseline="0" dirty="0"/>
              <a:t> handful of examples of what we could do with glycerol so BURNING it is definitely not the most efficient way to use the limited resources nature offers.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</a:t>
            </a:r>
            <a:r>
              <a:rPr lang="en-US" baseline="0" dirty="0"/>
              <a:t> this catalyst works well in alkaline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20509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http://www.theguardian.com/environment/2014/jan/08/devecser-hungary-eco-town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http://www.theatlantic.com/photo/2011/09/a-flood-of-red-sludge-one-year-later/100158/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http://lacoastpost.com/blog/?p=13160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http://redmud.org/red-mud/disposal/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3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338866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919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7893-AA25-8441-AE6A-2F619A5D3FB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.tif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9/1463-9270/1999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4326923" y="1555973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Prevention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5643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Commons, Anacortes Refinery,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Walter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Siegmund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C1083-CD6D-41DB-9615-37C5FAB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04" y="2258944"/>
            <a:ext cx="5640495" cy="4186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533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34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84" y="4341829"/>
            <a:ext cx="2874547" cy="862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F60F9A-D5FF-DE4C-9BED-057645261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4C36E-C37E-1148-9CBE-23DF8811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94278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31237" y="2244792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9783" y="1461666"/>
            <a:ext cx="6727372" cy="4655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>
                <a:latin typeface="+mn-lt"/>
              </a:rPr>
              <a:t>Composting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Organics undergo a biological decomposition to form a material (compost) that is non-toxic to plant growth. 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By-product of </a:t>
            </a:r>
            <a:r>
              <a:rPr lang="en-US" sz="2000" dirty="0">
                <a:latin typeface="+mn-lt"/>
              </a:rPr>
              <a:t>the reaction are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water and heat.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en-US" sz="2600" dirty="0">
                <a:latin typeface="+mn-lt"/>
              </a:rPr>
              <a:t>Anaerobic conditions and biogas production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Adopted for farm waste.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Can reduce greenhouse gas emissions and can provide a cost-effective source of renewable energy. 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Recovered biogas can be an energy source for electricity, heating or </a:t>
            </a:r>
            <a:r>
              <a:rPr lang="en-US" sz="2000" dirty="0">
                <a:latin typeface="+mn-lt"/>
              </a:rPr>
              <a:t>transportation fuel.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19261"/>
              </p:ext>
            </p:extLst>
          </p:nvPr>
        </p:nvGraphicFramePr>
        <p:xfrm>
          <a:off x="7952748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62" y="280210"/>
            <a:ext cx="643303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(Aqueous Wastes)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198529" y="2244792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2114"/>
              </p:ext>
            </p:extLst>
          </p:nvPr>
        </p:nvGraphicFramePr>
        <p:xfrm>
          <a:off x="8220040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9">
            <a:extLst>
              <a:ext uri="{FF2B5EF4-FFF2-40B4-BE49-F238E27FC236}">
                <a16:creationId xmlns:a16="http://schemas.microsoft.com/office/drawing/2014/main" id="{EC1C296A-814C-4B5A-8E09-E4545A4A7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44" y="1411456"/>
            <a:ext cx="77489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  <a:cs typeface="Arial" charset="0"/>
              </a:rPr>
              <a:t>Solvent &amp; Water contribute more than 90% of the Reaction Mass</a:t>
            </a:r>
            <a:endParaRPr lang="en-IN" sz="2200" b="1" dirty="0">
              <a:latin typeface="+mn-lt"/>
              <a:cs typeface="Arial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D93E42D1-D034-4586-9148-FCB60D50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06218"/>
            <a:ext cx="929522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dirty="0">
                <a:latin typeface="+mn-lt"/>
                <a:cs typeface="Arial" charset="0"/>
              </a:rPr>
              <a:t>Most cases, average composition of Effluents will be close to composition of reaction &amp; extraction medium.</a:t>
            </a:r>
          </a:p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99"/>
                </a:solidFill>
                <a:latin typeface="+mn-lt"/>
                <a:cs typeface="Arial" charset="0"/>
              </a:rPr>
              <a:t>Recycle of reaction &amp; extraction medium can take care of 90% of effluent problems.</a:t>
            </a:r>
            <a:endParaRPr lang="en-IN" sz="2000" b="1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E81C2AAD-A115-4410-A987-60459A1DA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96" y="4783014"/>
            <a:ext cx="4876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Source Data: ACS GCI Pharmaceutical Roundtable benchmarking exercise 2007</a:t>
            </a:r>
            <a:endParaRPr lang="en-IN" altLang="en-US" sz="1000" dirty="0"/>
          </a:p>
        </p:txBody>
      </p:sp>
      <p:graphicFrame>
        <p:nvGraphicFramePr>
          <p:cNvPr id="16" name="Chart 18">
            <a:extLst>
              <a:ext uri="{FF2B5EF4-FFF2-40B4-BE49-F238E27FC236}">
                <a16:creationId xmlns:a16="http://schemas.microsoft.com/office/drawing/2014/main" id="{519FA459-8A62-4ED3-B00A-9CC1E53F8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627627"/>
              </p:ext>
            </p:extLst>
          </p:nvPr>
        </p:nvGraphicFramePr>
        <p:xfrm>
          <a:off x="1828800" y="2130088"/>
          <a:ext cx="5334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8" name="Worksheet" r:id="rId8" imgW="5238784" imgH="2552700" progId="Excel.Sheet.8">
                  <p:embed/>
                </p:oleObj>
              </mc:Choice>
              <mc:Fallback>
                <p:oleObj name="Worksheet" r:id="rId8" imgW="5238784" imgH="2552700" progId="Excel.Sheet.8">
                  <p:embed/>
                  <p:pic>
                    <p:nvPicPr>
                      <p:cNvPr id="9" name="Chart 18">
                        <a:extLst>
                          <a:ext uri="{FF2B5EF4-FFF2-40B4-BE49-F238E27FC236}">
                            <a16:creationId xmlns:a16="http://schemas.microsoft.com/office/drawing/2014/main" id="{057BC532-4A62-484C-AD2C-844F92A8BCE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0088"/>
                        <a:ext cx="5334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1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OleChart spid="16" grpId="0" 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7D5DC07-3B3A-4931-A2CF-0A0108302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681315"/>
              </p:ext>
            </p:extLst>
          </p:nvPr>
        </p:nvGraphicFramePr>
        <p:xfrm>
          <a:off x="8571727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4">
            <a:extLst>
              <a:ext uri="{FF2B5EF4-FFF2-40B4-BE49-F238E27FC236}">
                <a16:creationId xmlns:a16="http://schemas.microsoft.com/office/drawing/2014/main" id="{8E9E0613-31D8-4BA3-BC71-1648A37BC7F9}"/>
              </a:ext>
            </a:extLst>
          </p:cNvPr>
          <p:cNvSpPr/>
          <p:nvPr/>
        </p:nvSpPr>
        <p:spPr>
          <a:xfrm>
            <a:off x="8564281" y="2216656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2D0C8-426E-4285-919D-1F3289C4B0D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244602"/>
            <a:ext cx="8153400" cy="518316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108000" rIns="91440" bIns="108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en-US" sz="1800" b="1" dirty="0">
                <a:cs typeface="Arial" panose="020B0604020202020204" pitchFamily="34" charset="0"/>
              </a:rPr>
              <a:t>Process for a Dye-Stuff Intermediate (high volume, 50 TPM)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Reaction Medium – Fresh Water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1 – Reduction of Dinitro to Diamine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2 – Neutralization with Soda Ash, Diamine solubilizes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3 – Filtration of iron Oxide, Filtrate contains product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4 – Isolation of Product using NaCl for Salting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5 – Filtration of product, High TDS Mother Liquor taken for</a:t>
            </a:r>
          </a:p>
          <a:p>
            <a:pPr marL="0" indent="0" algn="just">
              <a:buNone/>
              <a:defRPr/>
            </a:pPr>
            <a:r>
              <a:rPr lang="en-US" sz="1500" dirty="0">
                <a:cs typeface="Arial" panose="020B0604020202020204" pitchFamily="34" charset="0"/>
              </a:rPr>
              <a:t>	effluent treatment (multiple effect evaporation, incineration, </a:t>
            </a:r>
            <a:r>
              <a:rPr lang="en-US" sz="1500" dirty="0" err="1">
                <a:cs typeface="Arial" panose="020B0604020202020204" pitchFamily="34" charset="0"/>
              </a:rPr>
              <a:t>etc</a:t>
            </a:r>
            <a:r>
              <a:rPr lang="en-US" sz="1500" dirty="0"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3E5CFA-2488-461D-B6BC-E8850D4C8D5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057400"/>
            <a:ext cx="7772400" cy="1752600"/>
            <a:chOff x="533400" y="2057400"/>
            <a:chExt cx="7772400" cy="1653288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FDF3DBFD-0D7B-4861-B544-E808E1FD239C}"/>
                </a:ext>
              </a:extLst>
            </p:cNvPr>
            <p:cNvSpPr/>
            <p:nvPr/>
          </p:nvSpPr>
          <p:spPr>
            <a:xfrm>
              <a:off x="9906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Reduction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68138116-A1AA-4FA6-844C-FC8CFFCBFEEF}"/>
                </a:ext>
              </a:extLst>
            </p:cNvPr>
            <p:cNvSpPr/>
            <p:nvPr/>
          </p:nvSpPr>
          <p:spPr>
            <a:xfrm>
              <a:off x="28194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Neutralization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C291ABBA-C3F5-4A21-B7E5-6DF850BA992E}"/>
                </a:ext>
              </a:extLst>
            </p:cNvPr>
            <p:cNvSpPr/>
            <p:nvPr/>
          </p:nvSpPr>
          <p:spPr>
            <a:xfrm>
              <a:off x="46482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Filtration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F390B97F-2C30-4242-A259-1BD9B18ACFC4}"/>
                </a:ext>
              </a:extLst>
            </p:cNvPr>
            <p:cNvSpPr/>
            <p:nvPr/>
          </p:nvSpPr>
          <p:spPr>
            <a:xfrm>
              <a:off x="64770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Isolation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856F57-E8C9-45E4-BFCA-ED4161BFF215}"/>
                </a:ext>
              </a:extLst>
            </p:cNvPr>
            <p:cNvCxnSpPr/>
            <p:nvPr/>
          </p:nvCxnSpPr>
          <p:spPr>
            <a:xfrm>
              <a:off x="5334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5FC43F-3CA7-40C0-AD0F-B6E9F82228CD}"/>
                </a:ext>
              </a:extLst>
            </p:cNvPr>
            <p:cNvCxnSpPr/>
            <p:nvPr/>
          </p:nvCxnSpPr>
          <p:spPr>
            <a:xfrm>
              <a:off x="23622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E0A6DEA-7D02-44A1-B4EF-DB6F34985484}"/>
                </a:ext>
              </a:extLst>
            </p:cNvPr>
            <p:cNvCxnSpPr/>
            <p:nvPr/>
          </p:nvCxnSpPr>
          <p:spPr>
            <a:xfrm>
              <a:off x="41910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89D905E-E538-41FA-B9C3-75A131E16AE5}"/>
                </a:ext>
              </a:extLst>
            </p:cNvPr>
            <p:cNvCxnSpPr/>
            <p:nvPr/>
          </p:nvCxnSpPr>
          <p:spPr>
            <a:xfrm>
              <a:off x="60198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663F45A-025A-4FF2-AB04-CA4A329406E3}"/>
                </a:ext>
              </a:extLst>
            </p:cNvPr>
            <p:cNvCxnSpPr/>
            <p:nvPr/>
          </p:nvCxnSpPr>
          <p:spPr>
            <a:xfrm>
              <a:off x="7848600" y="3709191"/>
              <a:ext cx="457200" cy="1497"/>
            </a:xfrm>
            <a:prstGeom prst="straightConnector1">
              <a:avLst/>
            </a:prstGeom>
            <a:ln w="44450"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39B4A0-D65E-40F4-B5A6-F7541E8DB9A2}"/>
              </a:ext>
            </a:extLst>
          </p:cNvPr>
          <p:cNvCxnSpPr/>
          <p:nvPr/>
        </p:nvCxnSpPr>
        <p:spPr>
          <a:xfrm flipH="1">
            <a:off x="37338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C1F54B3-CC8F-4438-94B2-64D5366A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Soda Ash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3AD821-09AF-4125-9A5E-A1FA0E8DF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721225"/>
            <a:ext cx="1600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Mother Liquor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 err="1"/>
              <a:t>Colour</a:t>
            </a:r>
            <a:r>
              <a:rPr lang="en-US" altLang="en-US" sz="1300" dirty="0"/>
              <a:t>   Reddish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pH          6 - 7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TDS       20-25%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COD      &gt; 15000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MPDSA  2.5-3.0%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627B98-01A2-4847-B872-CA7B7D7D9D14}"/>
              </a:ext>
            </a:extLst>
          </p:cNvPr>
          <p:cNvCxnSpPr/>
          <p:nvPr/>
        </p:nvCxnSpPr>
        <p:spPr>
          <a:xfrm flipH="1">
            <a:off x="5332413" y="2778125"/>
            <a:ext cx="1587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205679F-750F-43A1-8A1F-1298E6FB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480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Iron Oxide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F3B49-3802-4543-A2A8-91170356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505325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Effluent Treatment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BED1BB-3041-4BC9-ABAC-896067F23CC8}"/>
              </a:ext>
            </a:extLst>
          </p:cNvPr>
          <p:cNvCxnSpPr/>
          <p:nvPr/>
        </p:nvCxnSpPr>
        <p:spPr>
          <a:xfrm flipH="1">
            <a:off x="73152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FC9825-5CBE-40FC-93B3-B354DE05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NaCl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CB6E23-A008-49BB-BEEB-EAD4BB92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18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Fresh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Water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A91A70-C999-4CB1-BBE0-56F726DE9FF0}"/>
              </a:ext>
            </a:extLst>
          </p:cNvPr>
          <p:cNvCxnSpPr/>
          <p:nvPr/>
        </p:nvCxnSpPr>
        <p:spPr>
          <a:xfrm flipH="1">
            <a:off x="16764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3F22CB-29F5-4DAA-9DC8-658C6964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Dinitro, Acid &amp; Iron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F648320-0124-4CA7-97E0-F909BA62F7CF}"/>
              </a:ext>
            </a:extLst>
          </p:cNvPr>
          <p:cNvCxnSpPr/>
          <p:nvPr/>
        </p:nvCxnSpPr>
        <p:spPr>
          <a:xfrm flipH="1">
            <a:off x="7315200" y="2778125"/>
            <a:ext cx="1588" cy="685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ACF3E95-7A68-4414-9951-9DFE2E91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327" y="3878104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Product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142B6B-D2C5-4E14-92E5-5795937160A6}"/>
              </a:ext>
            </a:extLst>
          </p:cNvPr>
          <p:cNvCxnSpPr/>
          <p:nvPr/>
        </p:nvCxnSpPr>
        <p:spPr>
          <a:xfrm flipH="1">
            <a:off x="7315200" y="4213225"/>
            <a:ext cx="1588" cy="508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12ED056-C58A-4AA7-B54A-638839DCD107}"/>
              </a:ext>
            </a:extLst>
          </p:cNvPr>
          <p:cNvSpPr/>
          <p:nvPr/>
        </p:nvSpPr>
        <p:spPr bwMode="auto">
          <a:xfrm>
            <a:off x="6629400" y="3463925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Product Filtration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FE26B9-A4BD-4C13-AFA7-57D3E878F7EF}"/>
              </a:ext>
            </a:extLst>
          </p:cNvPr>
          <p:cNvSpPr txBox="1"/>
          <p:nvPr/>
        </p:nvSpPr>
        <p:spPr>
          <a:xfrm>
            <a:off x="7316788" y="6096698"/>
            <a:ext cx="189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Newreka</a:t>
            </a:r>
            <a:endParaRPr lang="en-IN" sz="1400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0DF33F15-9CC3-4C0B-ABF7-C333BB53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280210"/>
            <a:ext cx="643303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(Aqueous Wastes)</a:t>
            </a:r>
          </a:p>
        </p:txBody>
      </p:sp>
    </p:spTree>
    <p:extLst>
      <p:ext uri="{BB962C8B-B14F-4D97-AF65-F5344CB8AC3E}">
        <p14:creationId xmlns:p14="http://schemas.microsoft.com/office/powerpoint/2010/main" val="55184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7D5DC07-3B3A-4931-A2CF-0A010830291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571727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4">
            <a:extLst>
              <a:ext uri="{FF2B5EF4-FFF2-40B4-BE49-F238E27FC236}">
                <a16:creationId xmlns:a16="http://schemas.microsoft.com/office/drawing/2014/main" id="{8E9E0613-31D8-4BA3-BC71-1648A37BC7F9}"/>
              </a:ext>
            </a:extLst>
          </p:cNvPr>
          <p:cNvSpPr/>
          <p:nvPr/>
        </p:nvSpPr>
        <p:spPr>
          <a:xfrm>
            <a:off x="8592420" y="2230724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2D0C8-426E-4285-919D-1F3289C4B0D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244602"/>
            <a:ext cx="8153400" cy="518316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108000" rIns="9144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3E5CFA-2488-461D-B6BC-E8850D4C8D5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057400"/>
            <a:ext cx="7772400" cy="1752600"/>
            <a:chOff x="533400" y="2057400"/>
            <a:chExt cx="7772400" cy="1653288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FDF3DBFD-0D7B-4861-B544-E808E1FD239C}"/>
                </a:ext>
              </a:extLst>
            </p:cNvPr>
            <p:cNvSpPr/>
            <p:nvPr/>
          </p:nvSpPr>
          <p:spPr>
            <a:xfrm>
              <a:off x="9906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Reduction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68138116-A1AA-4FA6-844C-FC8CFFCBFEEF}"/>
                </a:ext>
              </a:extLst>
            </p:cNvPr>
            <p:cNvSpPr/>
            <p:nvPr/>
          </p:nvSpPr>
          <p:spPr>
            <a:xfrm>
              <a:off x="28194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Neutralization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C291ABBA-C3F5-4A21-B7E5-6DF850BA992E}"/>
                </a:ext>
              </a:extLst>
            </p:cNvPr>
            <p:cNvSpPr/>
            <p:nvPr/>
          </p:nvSpPr>
          <p:spPr>
            <a:xfrm>
              <a:off x="46482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Filtration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F390B97F-2C30-4242-A259-1BD9B18ACFC4}"/>
                </a:ext>
              </a:extLst>
            </p:cNvPr>
            <p:cNvSpPr/>
            <p:nvPr/>
          </p:nvSpPr>
          <p:spPr>
            <a:xfrm>
              <a:off x="64770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Isolation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856F57-E8C9-45E4-BFCA-ED4161BFF215}"/>
                </a:ext>
              </a:extLst>
            </p:cNvPr>
            <p:cNvCxnSpPr/>
            <p:nvPr/>
          </p:nvCxnSpPr>
          <p:spPr>
            <a:xfrm>
              <a:off x="5334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5FC43F-3CA7-40C0-AD0F-B6E9F82228CD}"/>
                </a:ext>
              </a:extLst>
            </p:cNvPr>
            <p:cNvCxnSpPr/>
            <p:nvPr/>
          </p:nvCxnSpPr>
          <p:spPr>
            <a:xfrm>
              <a:off x="23622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E0A6DEA-7D02-44A1-B4EF-DB6F34985484}"/>
                </a:ext>
              </a:extLst>
            </p:cNvPr>
            <p:cNvCxnSpPr/>
            <p:nvPr/>
          </p:nvCxnSpPr>
          <p:spPr>
            <a:xfrm>
              <a:off x="41910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89D905E-E538-41FA-B9C3-75A131E16AE5}"/>
                </a:ext>
              </a:extLst>
            </p:cNvPr>
            <p:cNvCxnSpPr/>
            <p:nvPr/>
          </p:nvCxnSpPr>
          <p:spPr>
            <a:xfrm>
              <a:off x="60198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663F45A-025A-4FF2-AB04-CA4A329406E3}"/>
                </a:ext>
              </a:extLst>
            </p:cNvPr>
            <p:cNvCxnSpPr/>
            <p:nvPr/>
          </p:nvCxnSpPr>
          <p:spPr>
            <a:xfrm>
              <a:off x="7848600" y="3709191"/>
              <a:ext cx="457200" cy="1497"/>
            </a:xfrm>
            <a:prstGeom prst="straightConnector1">
              <a:avLst/>
            </a:prstGeom>
            <a:ln w="44450"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39B4A0-D65E-40F4-B5A6-F7541E8DB9A2}"/>
              </a:ext>
            </a:extLst>
          </p:cNvPr>
          <p:cNvCxnSpPr/>
          <p:nvPr/>
        </p:nvCxnSpPr>
        <p:spPr>
          <a:xfrm flipH="1">
            <a:off x="37338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C1F54B3-CC8F-4438-94B2-64D5366A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Soda Ash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627B98-01A2-4847-B872-CA7B7D7D9D14}"/>
              </a:ext>
            </a:extLst>
          </p:cNvPr>
          <p:cNvCxnSpPr/>
          <p:nvPr/>
        </p:nvCxnSpPr>
        <p:spPr>
          <a:xfrm flipH="1">
            <a:off x="5332413" y="2778125"/>
            <a:ext cx="1587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205679F-750F-43A1-8A1F-1298E6FB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480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Iron Oxide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BED1BB-3041-4BC9-ABAC-896067F23CC8}"/>
              </a:ext>
            </a:extLst>
          </p:cNvPr>
          <p:cNvCxnSpPr/>
          <p:nvPr/>
        </p:nvCxnSpPr>
        <p:spPr>
          <a:xfrm flipH="1">
            <a:off x="73152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FC9825-5CBE-40FC-93B3-B354DE05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NaCl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CB6E23-A008-49BB-BEEB-EAD4BB92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18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Fresh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Water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A91A70-C999-4CB1-BBE0-56F726DE9FF0}"/>
              </a:ext>
            </a:extLst>
          </p:cNvPr>
          <p:cNvCxnSpPr/>
          <p:nvPr/>
        </p:nvCxnSpPr>
        <p:spPr>
          <a:xfrm flipH="1">
            <a:off x="16764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3F22CB-29F5-4DAA-9DC8-658C6964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Dinitro, Acid &amp; Iron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F648320-0124-4CA7-97E0-F909BA62F7CF}"/>
              </a:ext>
            </a:extLst>
          </p:cNvPr>
          <p:cNvCxnSpPr/>
          <p:nvPr/>
        </p:nvCxnSpPr>
        <p:spPr>
          <a:xfrm flipH="1">
            <a:off x="7315200" y="2778125"/>
            <a:ext cx="1588" cy="685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ACF3E95-7A68-4414-9951-9DFE2E91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327" y="3878104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Product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142B6B-D2C5-4E14-92E5-5795937160A6}"/>
              </a:ext>
            </a:extLst>
          </p:cNvPr>
          <p:cNvCxnSpPr/>
          <p:nvPr/>
        </p:nvCxnSpPr>
        <p:spPr>
          <a:xfrm flipH="1">
            <a:off x="7315200" y="4213225"/>
            <a:ext cx="1588" cy="508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12ED056-C58A-4AA7-B54A-638839DCD107}"/>
              </a:ext>
            </a:extLst>
          </p:cNvPr>
          <p:cNvSpPr/>
          <p:nvPr/>
        </p:nvSpPr>
        <p:spPr bwMode="auto">
          <a:xfrm>
            <a:off x="6629400" y="3463925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Product Filtration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0">
            <a:extLst>
              <a:ext uri="{FF2B5EF4-FFF2-40B4-BE49-F238E27FC236}">
                <a16:creationId xmlns:a16="http://schemas.microsoft.com/office/drawing/2014/main" id="{8DC227AB-D544-447D-86EC-89C496B0C54F}"/>
              </a:ext>
            </a:extLst>
          </p:cNvPr>
          <p:cNvSpPr/>
          <p:nvPr/>
        </p:nvSpPr>
        <p:spPr bwMode="auto">
          <a:xfrm>
            <a:off x="4114800" y="4793086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RCat</a:t>
            </a:r>
            <a:r>
              <a:rPr lang="en-US" sz="1400" b="1" dirty="0">
                <a:solidFill>
                  <a:schemeClr val="tx1"/>
                </a:solidFill>
              </a:rPr>
              <a:t> Treatment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2">
            <a:extLst>
              <a:ext uri="{FF2B5EF4-FFF2-40B4-BE49-F238E27FC236}">
                <a16:creationId xmlns:a16="http://schemas.microsoft.com/office/drawing/2014/main" id="{34F33476-AF4D-4534-A82B-FE7D39E67A36}"/>
              </a:ext>
            </a:extLst>
          </p:cNvPr>
          <p:cNvSpPr/>
          <p:nvPr/>
        </p:nvSpPr>
        <p:spPr bwMode="auto">
          <a:xfrm>
            <a:off x="1981200" y="4793086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Spent </a:t>
            </a:r>
            <a:r>
              <a:rPr lang="en-US" sz="1400" b="1" dirty="0" err="1">
                <a:solidFill>
                  <a:schemeClr val="tx1"/>
                </a:solidFill>
              </a:rPr>
              <a:t>RCat</a:t>
            </a:r>
            <a:r>
              <a:rPr lang="en-US" sz="1400" b="1" dirty="0">
                <a:solidFill>
                  <a:schemeClr val="tx1"/>
                </a:solidFill>
              </a:rPr>
              <a:t> Filtration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45FB04-AB64-40AF-B086-6E3AC0137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180436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Mother Liquor (ML)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7B07E52-3C55-4912-9776-D2CD82675348}"/>
              </a:ext>
            </a:extLst>
          </p:cNvPr>
          <p:cNvCxnSpPr/>
          <p:nvPr/>
        </p:nvCxnSpPr>
        <p:spPr>
          <a:xfrm flipH="1">
            <a:off x="2667000" y="5520161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917A90B-4FE8-4B9C-A979-5CE51155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97986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Spent RCat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A2F5E66-88C3-4032-874A-F286FBF2774E}"/>
              </a:ext>
            </a:extLst>
          </p:cNvPr>
          <p:cNvCxnSpPr>
            <a:cxnSpLocks/>
          </p:cNvCxnSpPr>
          <p:nvPr/>
        </p:nvCxnSpPr>
        <p:spPr>
          <a:xfrm>
            <a:off x="954256" y="2425700"/>
            <a:ext cx="0" cy="2749974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E21E4B0-02F4-42B8-BFAD-B423D774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872" y="3470209"/>
            <a:ext cx="1600200" cy="9540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Recycled ML (Solution containing NaCl &amp; Product)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439C641-D2A6-4336-A46B-075A717D677D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990600" y="5156624"/>
            <a:ext cx="990600" cy="1905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757EFA-A336-4116-8B03-28A00133F23F}"/>
              </a:ext>
            </a:extLst>
          </p:cNvPr>
          <p:cNvCxnSpPr>
            <a:stCxn id="43" idx="1"/>
          </p:cNvCxnSpPr>
          <p:nvPr/>
        </p:nvCxnSpPr>
        <p:spPr>
          <a:xfrm flipH="1">
            <a:off x="3352800" y="5156624"/>
            <a:ext cx="762000" cy="158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6AB4C-02E0-4973-9D23-03D8349BD568}"/>
              </a:ext>
            </a:extLst>
          </p:cNvPr>
          <p:cNvCxnSpPr/>
          <p:nvPr/>
        </p:nvCxnSpPr>
        <p:spPr>
          <a:xfrm flipH="1">
            <a:off x="4648200" y="4412086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754E18A-1831-4F3B-A956-8D48E6BC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107286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RCat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AA78568-8D88-4B5F-9394-6CAD2311620E}"/>
              </a:ext>
            </a:extLst>
          </p:cNvPr>
          <p:cNvCxnSpPr/>
          <p:nvPr/>
        </p:nvCxnSpPr>
        <p:spPr bwMode="auto">
          <a:xfrm>
            <a:off x="5486400" y="5156624"/>
            <a:ext cx="1524000" cy="0"/>
          </a:xfrm>
          <a:prstGeom prst="straightConnector1">
            <a:avLst/>
          </a:prstGeom>
          <a:ln w="44450" cap="sq"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ounded Rectangle 41">
            <a:extLst>
              <a:ext uri="{FF2B5EF4-FFF2-40B4-BE49-F238E27FC236}">
                <a16:creationId xmlns:a16="http://schemas.microsoft.com/office/drawing/2014/main" id="{929770E9-810F-4197-9ABE-CC7AF1FC6BFB}"/>
              </a:ext>
            </a:extLst>
          </p:cNvPr>
          <p:cNvSpPr/>
          <p:nvPr/>
        </p:nvSpPr>
        <p:spPr bwMode="auto">
          <a:xfrm>
            <a:off x="6858000" y="4793086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ML Storage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749ACA-3CB1-4DB8-AF4F-ACA74EB4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130" y="4721225"/>
            <a:ext cx="2555081" cy="14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700" b="1" dirty="0">
                <a:latin typeface="Comic Sans MS" panose="030F0702030302020204" pitchFamily="66" charset="0"/>
              </a:rPr>
              <a:t>Patented Technology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More than 10 recycles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E-Factor = 90% reduced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Yield = 8 - 10%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Salt Savings</a:t>
            </a:r>
            <a:endParaRPr lang="en-IN" altLang="en-US" sz="15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50FCD-0CE1-405D-A489-91494AA80EFC}"/>
              </a:ext>
            </a:extLst>
          </p:cNvPr>
          <p:cNvSpPr txBox="1"/>
          <p:nvPr/>
        </p:nvSpPr>
        <p:spPr>
          <a:xfrm>
            <a:off x="7316788" y="6096698"/>
            <a:ext cx="189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Newreka</a:t>
            </a:r>
            <a:endParaRPr lang="en-IN" sz="1400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108CD859-681D-4BC7-AE8F-74C7C67B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266142"/>
            <a:ext cx="643303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(Aqueous Wastes)</a:t>
            </a:r>
          </a:p>
        </p:txBody>
      </p:sp>
    </p:spTree>
    <p:extLst>
      <p:ext uri="{BB962C8B-B14F-4D97-AF65-F5344CB8AC3E}">
        <p14:creationId xmlns:p14="http://schemas.microsoft.com/office/powerpoint/2010/main" val="42851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7" grpId="0"/>
      <p:bldP spid="49" grpId="0" animBg="1"/>
      <p:bldP spid="53" grpId="0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31068"/>
            <a:ext cx="579120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Reuse and Repurpose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8063054" y="1888094"/>
            <a:ext cx="481323" cy="46808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60D04D-999E-4E3F-9789-F27CC2DC9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980836"/>
              </p:ext>
            </p:extLst>
          </p:nvPr>
        </p:nvGraphicFramePr>
        <p:xfrm>
          <a:off x="7800866" y="1241839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45B39-DB5B-B645-98A4-74F17CA7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72" y="1375449"/>
            <a:ext cx="10259487" cy="2054999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Reuse and Repurpose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Converting waste materials into new materials and objects.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Available for metals, plastic, paper, glass.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E.g. PET reuse and repurposing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97F2-9A0C-5B48-B5B9-D9963F0D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81" y="3248044"/>
            <a:ext cx="6383369" cy="3085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89D11-D615-EA42-9B8F-DC226145C43A}"/>
              </a:ext>
            </a:extLst>
          </p:cNvPr>
          <p:cNvSpPr txBox="1"/>
          <p:nvPr/>
        </p:nvSpPr>
        <p:spPr>
          <a:xfrm>
            <a:off x="1178740" y="6570660"/>
            <a:ext cx="10005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www.packagingtoday.co.uk</a:t>
            </a:r>
            <a:r>
              <a:rPr lang="en-US" sz="1200" dirty="0"/>
              <a:t>/news/newsgermans-recycle-more-and-more-effectively-success-in-pet-bottle-recycling-according-to-study-5699219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5362" y="6084033"/>
            <a:ext cx="4340670" cy="48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53067"/>
              </p:ext>
            </p:extLst>
          </p:nvPr>
        </p:nvGraphicFramePr>
        <p:xfrm>
          <a:off x="7839725" y="3488428"/>
          <a:ext cx="312896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Energy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Cardboard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066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C44A6E09-50F7-4C5A-802B-74E1A5F6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690" y="357980"/>
            <a:ext cx="9350478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Recovery of Sodium Sulphate from Brine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4025A14-FA08-4E2B-B114-A5336782E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912" y="1491175"/>
            <a:ext cx="8229600" cy="488148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Industry</a:t>
            </a:r>
            <a:r>
              <a:rPr lang="en-US" sz="1900" dirty="0"/>
              <a:t>		: Caustic Soda/</a:t>
            </a:r>
            <a:r>
              <a:rPr lang="en-US" sz="1900" dirty="0" err="1"/>
              <a:t>Chlor</a:t>
            </a:r>
            <a:r>
              <a:rPr lang="en-US" sz="1900" dirty="0"/>
              <a:t>-Alkali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Problem Definition</a:t>
            </a:r>
            <a:r>
              <a:rPr lang="en-US" sz="1900" dirty="0"/>
              <a:t>	: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Sulphate is an impurity (introduced from raw material – Sodium Chloride)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Current Treatment Method: (a) Sulphate containing stream is purged from system (b) Barium Salt used to precipitate Barium Sulphate which is then disposed to landfill.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Geist’s Solution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Sulphate is recovered as </a:t>
            </a:r>
            <a:r>
              <a:rPr lang="en-US" sz="1900" b="1" i="1" dirty="0"/>
              <a:t>Anhydrous Sodium Sulphate</a:t>
            </a:r>
            <a:r>
              <a:rPr lang="en-US" sz="1900" dirty="0"/>
              <a:t> - a White, Crystalline &amp; Free Flowing Powder meeting all the quality specifications.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Sale of Anhydrous Sodium Sulphate generates revenue &amp; save on the existing treatment cost such as Brine Purging &amp; Barium Treatment.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Final Aqueous Stream is completely recycled to the parent process thus achieving a Zero Discharge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Present Installation:</a:t>
            </a:r>
            <a:r>
              <a:rPr lang="en-US" sz="1900" dirty="0"/>
              <a:t> Gujarat </a:t>
            </a:r>
            <a:r>
              <a:rPr lang="en-US" sz="1900" dirty="0" err="1"/>
              <a:t>Alkalies</a:t>
            </a:r>
            <a:r>
              <a:rPr lang="en-US" sz="1900" dirty="0"/>
              <a:t> &amp; Chemicals Limited, </a:t>
            </a:r>
            <a:r>
              <a:rPr lang="en-US" sz="1900" dirty="0" err="1"/>
              <a:t>Dahej</a:t>
            </a:r>
            <a:r>
              <a:rPr lang="en-US" sz="1900" dirty="0"/>
              <a:t>, India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39504-8596-4427-884A-65B68A95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495" y="1177756"/>
            <a:ext cx="3400792" cy="10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623" y="233536"/>
            <a:ext cx="8735173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Reduction and Elimination of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129" y="1694675"/>
            <a:ext cx="6604000" cy="2862322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Reduced solvent or </a:t>
            </a:r>
            <a:r>
              <a:rPr lang="en-US" b="1" dirty="0" err="1">
                <a:latin typeface="+mn-lt"/>
              </a:rPr>
              <a:t>solventless</a:t>
            </a:r>
            <a:r>
              <a:rPr lang="en-US" b="1" dirty="0">
                <a:latin typeface="+mn-lt"/>
              </a:rPr>
              <a:t> processes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Process intensification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Material deposition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Self separation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Use waste as a feedstock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355515" y="1516904"/>
            <a:ext cx="500743" cy="468086"/>
          </a:xfrm>
          <a:prstGeom prst="stripedRight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FAB45D-9C80-44D5-8007-2AD94E3BE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77262"/>
              </p:ext>
            </p:extLst>
          </p:nvPr>
        </p:nvGraphicFramePr>
        <p:xfrm>
          <a:off x="780087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D7C3D-CF0B-4C8B-8F9E-61CCA735690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95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3588" r="5472"/>
          <a:stretch/>
        </p:blipFill>
        <p:spPr>
          <a:xfrm>
            <a:off x="6210026" y="2125252"/>
            <a:ext cx="5029200" cy="3599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331" y="238691"/>
            <a:ext cx="1007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Sildenafil Citrate Production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35" y="1262177"/>
            <a:ext cx="11388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Sildenafil citrate, commonly known as Viagra, is a selective inhibitor of phosphodiesterase 5 (PDE5). This new drug has immediately became a major seller, achieving sales of more than $1 billion during its first year on the market. With such a rapid sales take off it was critical that the environmental performance of the synthesis was good from the outset.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14551" b="28810"/>
          <a:stretch/>
        </p:blipFill>
        <p:spPr>
          <a:xfrm>
            <a:off x="2145552" y="4496666"/>
            <a:ext cx="2008386" cy="1999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8921" y="2465341"/>
            <a:ext cx="5673689" cy="20313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Average yield of last three steps = 97% yield.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Reduction of the ratio of solvent waste/kg product over 17 years from 1300 L/kg to only 7 L/kg by minimizing solvent use, increasing solvent recovery, improving solvent selection, and telescoping steps.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the solvents </a:t>
            </a:r>
            <a:r>
              <a:rPr lang="en-US" i="1" dirty="0"/>
              <a:t>t</a:t>
            </a:r>
            <a:r>
              <a:rPr lang="en-US" dirty="0"/>
              <a:t>-butanol, ethyl acetate, 2-butanone, and a trace of toluene still require disposal.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9818" y="5664686"/>
            <a:ext cx="604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organic and aqueous waste and vapor emissions for the sildenafil citrate process at three time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9200" y="6495683"/>
            <a:ext cx="286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Dunn, P.J et al 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  <a:hlinkClick r:id="rId4" tooltip="Link to journal home page"/>
              </a:rPr>
              <a:t>Green Chem.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2004, </a:t>
            </a:r>
            <a:r>
              <a:rPr lang="is-IS" sz="1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43-48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22A81-B30C-4520-8D52-D62A6EE1D6F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4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489" y="1635116"/>
            <a:ext cx="8793327" cy="4034631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Some e</a:t>
            </a:r>
            <a:r>
              <a:rPr lang="en-US" dirty="0">
                <a:latin typeface="+mn-lt"/>
              </a:rPr>
              <a:t>xamples: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Waste cooking oil for biodiesel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Glycerol for lactic acid using catalyst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Red mud for bricks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Crustacean (crab, lobster, shrimp, </a:t>
            </a:r>
            <a:r>
              <a:rPr lang="en-US" sz="2400" dirty="0" err="1"/>
              <a:t>etc</a:t>
            </a:r>
            <a:r>
              <a:rPr lang="en-US" sz="2400" dirty="0"/>
              <a:t>) shell waste for chitosan based products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Gypsum/</a:t>
            </a:r>
            <a:r>
              <a:rPr lang="en-US" sz="2400" dirty="0" err="1"/>
              <a:t>Gluaber’s</a:t>
            </a:r>
            <a:r>
              <a:rPr lang="en-US" sz="2400" dirty="0"/>
              <a:t> Salt used in Cement manufacturing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9CE5C1-619C-4A2A-94C6-AA8293230C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7" y="1275912"/>
            <a:ext cx="8356209" cy="52004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EEDAB-98A3-4BBB-AC78-378DA4D78998}"/>
              </a:ext>
            </a:extLst>
          </p:cNvPr>
          <p:cNvSpPr txBox="1"/>
          <p:nvPr/>
        </p:nvSpPr>
        <p:spPr>
          <a:xfrm>
            <a:off x="858129" y="1406763"/>
            <a:ext cx="3193366" cy="449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Kalundborg</a:t>
            </a:r>
            <a:r>
              <a:rPr lang="en-US" dirty="0"/>
              <a:t>, Denmark provides currently best known example of industrial symbiosis in action.</a:t>
            </a:r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An oil refinery, a power station, gypsum board manufacturer, a pharma company, a cement company, </a:t>
            </a:r>
            <a:r>
              <a:rPr lang="en-US" dirty="0" err="1"/>
              <a:t>etc</a:t>
            </a:r>
            <a:r>
              <a:rPr lang="en-US" dirty="0"/>
              <a:t> – they share ground water, surface water, waste water, steam, and fuel and exchange a variety of byproducts that become in other processes.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AA046-4C98-40CF-A07E-2FE1C312D960}"/>
              </a:ext>
            </a:extLst>
          </p:cNvPr>
          <p:cNvSpPr txBox="1"/>
          <p:nvPr/>
        </p:nvSpPr>
        <p:spPr>
          <a:xfrm>
            <a:off x="1308291" y="6485204"/>
            <a:ext cx="54160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dirty="0"/>
              <a:t>http://www.ehrn.co.za/publications/download/09.pdf</a:t>
            </a:r>
          </a:p>
        </p:txBody>
      </p:sp>
    </p:spTree>
    <p:extLst>
      <p:ext uri="{BB962C8B-B14F-4D97-AF65-F5344CB8AC3E}">
        <p14:creationId xmlns:p14="http://schemas.microsoft.com/office/powerpoint/2010/main" val="30905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" y="133220"/>
            <a:ext cx="1900766" cy="1236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148" y="365685"/>
            <a:ext cx="3956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Waste Prevention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8790" y="1685591"/>
            <a:ext cx="10054418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It is better to prevent waste than to treat or clean up waste after it is formed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-1" y="1420882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C28BD-6B63-46FB-9BE1-6E17B894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85" y="2417919"/>
            <a:ext cx="5196283" cy="3499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65BDFB-04E5-44EF-AD70-A751F54F4D57}"/>
              </a:ext>
            </a:extLst>
          </p:cNvPr>
          <p:cNvSpPr txBox="1"/>
          <p:nvPr/>
        </p:nvSpPr>
        <p:spPr>
          <a:xfrm>
            <a:off x="3352798" y="614848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Harshaw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Chemical Company discharges waste water into the Cuyahoga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Archives and Records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64331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514" y="346259"/>
            <a:ext cx="8756971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en-US" sz="3600" b="1" dirty="0">
                <a:latin typeface="+mn-lt"/>
              </a:rPr>
              <a:t>Example: Used oils as biofuel source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489240"/>
              </p:ext>
            </p:extLst>
          </p:nvPr>
        </p:nvGraphicFramePr>
        <p:xfrm>
          <a:off x="4505993" y="2871266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993" y="2871266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597509" y="5879186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3625650" y="413078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79726"/>
              </p:ext>
            </p:extLst>
          </p:nvPr>
        </p:nvGraphicFramePr>
        <p:xfrm>
          <a:off x="120446" y="6502098"/>
          <a:ext cx="12140380" cy="304800"/>
        </p:xfrm>
        <a:graphic>
          <a:graphicData uri="http://schemas.openxmlformats.org/drawingml/2006/table">
            <a:tbl>
              <a:tblPr/>
              <a:tblGrid>
                <a:gridCol w="12140380">
                  <a:extLst>
                    <a:ext uri="{9D8B030D-6E8A-4147-A177-3AD203B41FA5}">
                      <a16:colId xmlns:a16="http://schemas.microsoft.com/office/drawing/2014/main" val="1988050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Leung, D. Y. C., &amp; Guo, Y. (2006). Transesterification of neat and used frying oil: optimization for biodiesel production. </a:t>
                      </a:r>
                      <a:r>
                        <a:rPr lang="en-US" sz="1400" i="1" dirty="0"/>
                        <a:t>Fuel processing technology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i="1" dirty="0"/>
                        <a:t>87</a:t>
                      </a:r>
                      <a:r>
                        <a:rPr lang="en-US" sz="1400" dirty="0"/>
                        <a:t>(10), 883-890.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919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7" y="3463620"/>
            <a:ext cx="2326942" cy="1814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3245" y="5290124"/>
            <a:ext cx="15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Used frying 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5668" y="1345853"/>
            <a:ext cx="10052053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Biodiesel from virgin vegetable oil is considered first generation biofuel because it competes with food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=&gt; Turning to waste can offer a solution: frying oil can be used instead.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C0A88CA-6B42-4980-946A-7B2CF642A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540" y="5858190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“Waste”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7F6917D-36ED-4215-829F-02F2BE65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82" y="5732444"/>
            <a:ext cx="33156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buClrTx/>
              <a:buNone/>
            </a:pPr>
            <a:r>
              <a:rPr lang="en-US" altLang="en-US" sz="1900" b="1" dirty="0">
                <a:latin typeface="+mn-lt"/>
              </a:rPr>
              <a:t>Current treatment:</a:t>
            </a:r>
          </a:p>
          <a:p>
            <a:pPr marL="457200" lvl="1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+mn-lt"/>
              </a:rPr>
              <a:t>Dispose / Combust as fuel.</a:t>
            </a:r>
          </a:p>
        </p:txBody>
      </p:sp>
    </p:spTree>
    <p:extLst>
      <p:ext uri="{BB962C8B-B14F-4D97-AF65-F5344CB8AC3E}">
        <p14:creationId xmlns:p14="http://schemas.microsoft.com/office/powerpoint/2010/main" val="1426263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15613" y="267471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Glycerol: a waste of biodiesel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63393"/>
              </p:ext>
            </p:extLst>
          </p:nvPr>
        </p:nvGraphicFramePr>
        <p:xfrm>
          <a:off x="5410200" y="3429000"/>
          <a:ext cx="1225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3" name="CS ChemDraw Drawing" r:id="rId4" imgW="958821" imgH="621886" progId="ChemDraw.Document.6.0">
                  <p:embed/>
                </p:oleObj>
              </mc:Choice>
              <mc:Fallback>
                <p:oleObj name="CS ChemDraw Drawing" r:id="rId4" imgW="958821" imgH="6218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29000"/>
                        <a:ext cx="12255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>
            <a:spLocks noChangeAspect="1"/>
          </p:cNvSpPr>
          <p:nvPr/>
        </p:nvSpPr>
        <p:spPr>
          <a:xfrm rot="19923074">
            <a:off x="6747455" y="284265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6913565" y="3602041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890968">
            <a:off x="6699036" y="443095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63797"/>
              </p:ext>
            </p:extLst>
          </p:nvPr>
        </p:nvGraphicFramePr>
        <p:xfrm>
          <a:off x="7665780" y="2164964"/>
          <a:ext cx="8461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4" name="CS ChemDraw Drawing" r:id="rId6" imgW="663245" imgH="833565" progId="ChemDraw.Document.6.0">
                  <p:embed/>
                </p:oleObj>
              </mc:Choice>
              <mc:Fallback>
                <p:oleObj name="CS ChemDraw Drawing" r:id="rId6" imgW="663245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80" y="2164964"/>
                        <a:ext cx="8461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59001"/>
              </p:ext>
            </p:extLst>
          </p:nvPr>
        </p:nvGraphicFramePr>
        <p:xfrm>
          <a:off x="7941661" y="3383433"/>
          <a:ext cx="12271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5" name="CS ChemDraw Drawing" r:id="rId8" imgW="961790" imgH="833565" progId="ChemDraw.Document.6.0">
                  <p:embed/>
                </p:oleObj>
              </mc:Choice>
              <mc:Fallback>
                <p:oleObj name="CS ChemDraw Drawing" r:id="rId8" imgW="961790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661" y="3383433"/>
                        <a:ext cx="12271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60233"/>
              </p:ext>
            </p:extLst>
          </p:nvPr>
        </p:nvGraphicFramePr>
        <p:xfrm>
          <a:off x="7547403" y="4644744"/>
          <a:ext cx="13271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6" name="CS ChemDraw Drawing" r:id="rId10" imgW="1040667" imgH="658368" progId="ChemDraw.Document.6.0">
                  <p:embed/>
                </p:oleObj>
              </mc:Choice>
              <mc:Fallback>
                <p:oleObj name="CS ChemDraw Drawing" r:id="rId10" imgW="1040667" imgH="6583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403" y="4644744"/>
                        <a:ext cx="13271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spect="1"/>
          </p:cNvSpPr>
          <p:nvPr/>
        </p:nvSpPr>
        <p:spPr>
          <a:xfrm>
            <a:off x="8594009" y="2385475"/>
            <a:ext cx="1388192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600" b="1" dirty="0"/>
              <a:t>Polylactic acid</a:t>
            </a:r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9351575" y="3519246"/>
            <a:ext cx="1136650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Valuable medicinal product</a:t>
            </a:r>
          </a:p>
        </p:txBody>
      </p:sp>
      <p:sp>
        <p:nvSpPr>
          <p:cNvPr id="29" name="TextBox 14"/>
          <p:cNvSpPr txBox="1">
            <a:spLocks noChangeAspect="1" noChangeArrowheads="1"/>
          </p:cNvSpPr>
          <p:nvPr/>
        </p:nvSpPr>
        <p:spPr bwMode="auto">
          <a:xfrm>
            <a:off x="9120677" y="4724705"/>
            <a:ext cx="1311276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Sunless tanning product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311487"/>
              </p:ext>
            </p:extLst>
          </p:nvPr>
        </p:nvGraphicFramePr>
        <p:xfrm>
          <a:off x="2875253" y="3505202"/>
          <a:ext cx="1053649" cy="7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7" name="CS ChemDraw Drawing" r:id="rId12" imgW="829056" imgH="626128" progId="ChemDraw.Document.6.0">
                  <p:embed/>
                </p:oleObj>
              </mc:Choice>
              <mc:Fallback>
                <p:oleObj name="CS ChemDraw Drawing" r:id="rId12" imgW="829056" imgH="6261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53" y="3505202"/>
                        <a:ext cx="1053649" cy="7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092"/>
              </p:ext>
            </p:extLst>
          </p:nvPr>
        </p:nvGraphicFramePr>
        <p:xfrm>
          <a:off x="2985703" y="4673061"/>
          <a:ext cx="168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8" name="CS ChemDraw Drawing" r:id="rId14" imgW="1258638" imgH="873441" progId="ChemDraw.Document.6.0">
                  <p:embed/>
                </p:oleObj>
              </mc:Choice>
              <mc:Fallback>
                <p:oleObj name="CS ChemDraw Drawing" r:id="rId14" imgW="1258638" imgH="8734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5703" y="4673061"/>
                        <a:ext cx="1689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spect="1"/>
          </p:cNvSpPr>
          <p:nvPr/>
        </p:nvSpPr>
        <p:spPr>
          <a:xfrm rot="10800000">
            <a:off x="4138780" y="360204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>
          <a:xfrm rot="9062402">
            <a:off x="4437326" y="440053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spect="1" noChangeArrowheads="1"/>
          </p:cNvSpPr>
          <p:nvPr/>
        </p:nvSpPr>
        <p:spPr bwMode="auto">
          <a:xfrm>
            <a:off x="2074981" y="4881651"/>
            <a:ext cx="1386489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Anti-freeze</a:t>
            </a:r>
          </a:p>
        </p:txBody>
      </p:sp>
      <p:sp>
        <p:nvSpPr>
          <p:cNvPr id="33" name="TextBox 13"/>
          <p:cNvSpPr txBox="1">
            <a:spLocks noChangeAspect="1" noChangeArrowheads="1"/>
          </p:cNvSpPr>
          <p:nvPr/>
        </p:nvSpPr>
        <p:spPr bwMode="auto">
          <a:xfrm>
            <a:off x="1731055" y="3482539"/>
            <a:ext cx="1386489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Industrial chemical precursors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3408"/>
              </p:ext>
            </p:extLst>
          </p:nvPr>
        </p:nvGraphicFramePr>
        <p:xfrm>
          <a:off x="3374980" y="2164964"/>
          <a:ext cx="968413" cy="7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9" name="CS ChemDraw Drawing" r:id="rId16" imgW="800219" imgH="652429" progId="ChemDraw.Document.6.0">
                  <p:embed/>
                </p:oleObj>
              </mc:Choice>
              <mc:Fallback>
                <p:oleObj name="CS ChemDraw Drawing" r:id="rId16" imgW="800219" imgH="6524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4980" y="2164964"/>
                        <a:ext cx="968413" cy="7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>
            <a:spLocks noChangeAspect="1"/>
          </p:cNvSpPr>
          <p:nvPr/>
        </p:nvSpPr>
        <p:spPr>
          <a:xfrm rot="12632703">
            <a:off x="4434508" y="2812299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13"/>
          <p:cNvSpPr txBox="1">
            <a:spLocks noChangeAspect="1" noChangeArrowheads="1"/>
          </p:cNvSpPr>
          <p:nvPr/>
        </p:nvSpPr>
        <p:spPr bwMode="auto">
          <a:xfrm>
            <a:off x="2226919" y="2048793"/>
            <a:ext cx="1070273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Skin exfoliating reagent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151472" y="1908474"/>
            <a:ext cx="2971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CDC005-7562-4329-9A5F-DCE316E4A62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-134203"/>
            <a:ext cx="10363200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latin typeface="+mn-lt"/>
              </a:rPr>
              <a:t>Production and Applications of Lactic Acid- Conventional process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235894" y="4166108"/>
            <a:ext cx="4700672" cy="18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14000"/>
              </a:lnSpc>
              <a:spcBef>
                <a:spcPct val="0"/>
              </a:spcBef>
              <a:buClr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90% of lactic acid </a:t>
            </a:r>
            <a:r>
              <a:rPr lang="en-US" altLang="en-US" sz="2000" dirty="0">
                <a:latin typeface="+mn-lt"/>
              </a:rPr>
              <a:t>comes from anaerobic fermentation of hexose sugar (e.g. corn starch).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Compete with food sources.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Slow and requires a lot of purifications.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9" y="1441236"/>
            <a:ext cx="5026282" cy="49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74886" y="6411058"/>
            <a:ext cx="7840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Dusselier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M.; Van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Wouwe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Dewaele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Makshina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B. F.,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Energy &amp; Environmental 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2013,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(5), 1415-1442.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35894" y="1514906"/>
            <a:ext cx="4440896" cy="25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indent="-274320">
              <a:lnSpc>
                <a:spcPct val="114000"/>
              </a:lnSpc>
              <a:spcBef>
                <a:spcPts val="600"/>
              </a:spcBef>
              <a:buNone/>
            </a:pPr>
            <a:r>
              <a:rPr lang="en-US" altLang="en-US" sz="2200" dirty="0">
                <a:latin typeface="+mn-lt"/>
              </a:rPr>
              <a:t>Other applications of Lactic Acid: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Food preservatives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Edible pH modifier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Textile industry 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Cosmetic and pharmaceutical industries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30E18-9DAF-4FE2-8DF4-C16AE97F9F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0260" y="270616"/>
            <a:ext cx="1165147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Water Electrolysis with Earth Abundant Metal Catalyst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2332385" y="3337834"/>
            <a:ext cx="2575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246749" y="3367026"/>
            <a:ext cx="1782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000" y="1479720"/>
            <a:ext cx="4898021" cy="4579937"/>
            <a:chOff x="3798888" y="1846263"/>
            <a:chExt cx="4898021" cy="4579937"/>
          </a:xfrm>
        </p:grpSpPr>
        <p:sp>
          <p:nvSpPr>
            <p:cNvPr id="4" name="Cube 3"/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/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1754" name="TextBox 10"/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998284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31762" name="TextBox 18"/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3" name="TextBox 19"/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4" name="TextBox 20"/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5" name="TextBox 21"/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6" name="TextBox 22"/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7" name="TextBox 23"/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8" name="TextBox 24"/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2269973" y="3312244"/>
            <a:ext cx="2466282" cy="432591"/>
          </a:xfrm>
          <a:prstGeom prst="wedgeRoundRectCallout">
            <a:avLst>
              <a:gd name="adj1" fmla="val 67856"/>
              <a:gd name="adj2" fmla="val 14238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350" y="3814592"/>
            <a:ext cx="27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Cathode:</a:t>
            </a:r>
          </a:p>
          <a:p>
            <a:r>
              <a:rPr lang="en-US" dirty="0"/>
              <a:t>Any conductive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8703" y="3988869"/>
            <a:ext cx="352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Anode:</a:t>
            </a:r>
          </a:p>
          <a:p>
            <a:r>
              <a:rPr lang="en-US" dirty="0"/>
              <a:t>Expansive platinum group metals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085515" y="4761812"/>
            <a:ext cx="381000" cy="554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91175" y="5208129"/>
            <a:ext cx="347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Cobalt 1,2‐bis(diphenylphosphino)ethane </a:t>
            </a:r>
          </a:p>
          <a:p>
            <a:pPr algn="ctr"/>
            <a:r>
              <a:rPr lang="en-US" dirty="0"/>
              <a:t>(Co-DPPE)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4862" y="6398479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Bloomfield, A. J.; Sheehan, S. W.; Collom, S. L.; Crabtree, R. H.; Anastas, P. T., A heterogeneous water oxidation catalyst from dicobalt octacarbonyl and 1,2-bis(diphenylphosphino)ethane.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New J. Chem.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38 (4), 1540-1545.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D86B6-2905-4FA3-A7FE-4EC6F1754F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4950" y="257267"/>
            <a:ext cx="8202100" cy="646331"/>
          </a:xfrm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Electrocatalytic Oxidation of Glycerol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1364695" y="4209424"/>
            <a:ext cx="2640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n-lt"/>
              </a:rPr>
              <a:t>2H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O ---&gt; O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+ 4H</a:t>
            </a:r>
            <a:r>
              <a:rPr lang="en-US" altLang="en-US" sz="2000" baseline="30000" dirty="0">
                <a:latin typeface="+mn-lt"/>
              </a:rPr>
              <a:t>+</a:t>
            </a:r>
            <a:r>
              <a:rPr lang="en-US" altLang="en-US" sz="2000" dirty="0">
                <a:latin typeface="+mn-lt"/>
              </a:rPr>
              <a:t> + 4e</a:t>
            </a:r>
            <a:r>
              <a:rPr lang="en-US" altLang="en-US" sz="2000" baseline="30000" dirty="0">
                <a:latin typeface="+mn-lt"/>
              </a:rPr>
              <a:t>-</a:t>
            </a:r>
          </a:p>
        </p:txBody>
      </p:sp>
      <p:graphicFrame>
        <p:nvGraphicFramePr>
          <p:cNvPr id="317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14554"/>
              </p:ext>
            </p:extLst>
          </p:nvPr>
        </p:nvGraphicFramePr>
        <p:xfrm>
          <a:off x="1172586" y="4624384"/>
          <a:ext cx="31892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" name="CS ChemDraw Drawing" r:id="rId3" imgW="3188579" imgH="772904" progId="ChemDraw.Document.6.0">
                  <p:embed/>
                </p:oleObj>
              </mc:Choice>
              <mc:Fallback>
                <p:oleObj name="CS ChemDraw Drawing" r:id="rId3" imgW="3188579" imgH="77290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2586" y="4624384"/>
                        <a:ext cx="31892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835799" y="3504954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67102" y="4097337"/>
            <a:ext cx="3661169" cy="1431263"/>
          </a:xfrm>
          <a:prstGeom prst="wedgeRoundRectCallout">
            <a:avLst>
              <a:gd name="adj1" fmla="val 74656"/>
              <a:gd name="adj2" fmla="val 34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0693" y="2346447"/>
            <a:ext cx="3332503" cy="147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Water-compatible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Atmospheric pressure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Room temp. or above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Very low current / voltage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BE5E6F-B4DD-4791-B090-93258822BCD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F01FED-D929-4CFC-9773-0386D5771BC1}"/>
              </a:ext>
            </a:extLst>
          </p:cNvPr>
          <p:cNvGrpSpPr/>
          <p:nvPr/>
        </p:nvGrpSpPr>
        <p:grpSpPr>
          <a:xfrm>
            <a:off x="5736385" y="1592264"/>
            <a:ext cx="4785482" cy="4579937"/>
            <a:chOff x="3798888" y="1846263"/>
            <a:chExt cx="4785482" cy="4579937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6BCD5720-BE24-4FC4-9B27-8B3A4A73FC79}"/>
                </a:ext>
              </a:extLst>
            </p:cNvPr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3" name="Can 4">
              <a:extLst>
                <a:ext uri="{FF2B5EF4-FFF2-40B4-BE49-F238E27FC236}">
                  <a16:creationId xmlns:a16="http://schemas.microsoft.com/office/drawing/2014/main" id="{DEEA42E8-A31A-46F6-AEBA-572F734B4467}"/>
                </a:ext>
              </a:extLst>
            </p:cNvPr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9F5CAF-4379-43C9-85C3-31A07B0B8C1C}"/>
                </a:ext>
              </a:extLst>
            </p:cNvPr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0AE137B8-501F-4565-B1CD-07E89104026E}"/>
                </a:ext>
              </a:extLst>
            </p:cNvPr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CA3E39-3AF2-44C7-BBFA-A850FAD4214F}"/>
                </a:ext>
              </a:extLst>
            </p:cNvPr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A40736-841D-49F6-AEC3-EC48A713FC70}"/>
                </a:ext>
              </a:extLst>
            </p:cNvPr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819E49BF-2C72-4D88-AC12-1106F1852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763DFAA8-8699-42C1-BB63-61DCC8BC2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40" name="Rounded Rectangular Callout 13">
              <a:extLst>
                <a:ext uri="{FF2B5EF4-FFF2-40B4-BE49-F238E27FC236}">
                  <a16:creationId xmlns:a16="http://schemas.microsoft.com/office/drawing/2014/main" id="{E13766CB-97D4-4119-8D10-7AC6342A59DE}"/>
                </a:ext>
              </a:extLst>
            </p:cNvPr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1" name="Can 15">
              <a:extLst>
                <a:ext uri="{FF2B5EF4-FFF2-40B4-BE49-F238E27FC236}">
                  <a16:creationId xmlns:a16="http://schemas.microsoft.com/office/drawing/2014/main" id="{AABDE42E-9336-4227-994C-389FF8F89870}"/>
                </a:ext>
              </a:extLst>
            </p:cNvPr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id="{7E114F63-0A45-43E5-A4CD-632B7300F90F}"/>
                </a:ext>
              </a:extLst>
            </p:cNvPr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FC8A56F7-95BA-473A-BAD9-4A0BB3477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D785FDEA-1F22-4C7D-A465-9DAC92590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5CFFDCDD-12D8-4BB3-BBD4-9BA31DEC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E43145E-2FA8-404E-9D47-5ECE4F2CE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/>
                <a:t>e</a:t>
              </a:r>
              <a:r>
                <a:rPr lang="en-US" altLang="en-US" sz="1600" baseline="30000" dirty="0"/>
                <a:t>-</a:t>
              </a: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5D52BDFC-484F-4E02-BDE9-9F40D515A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8" name="TextBox 23">
              <a:extLst>
                <a:ext uri="{FF2B5EF4-FFF2-40B4-BE49-F238E27FC236}">
                  <a16:creationId xmlns:a16="http://schemas.microsoft.com/office/drawing/2014/main" id="{093E0686-18FD-4900-82A0-43B8B8E99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D1A88FC-CBA2-4912-8CEB-1D675D747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50" name="Right Arrow 25">
              <a:extLst>
                <a:ext uri="{FF2B5EF4-FFF2-40B4-BE49-F238E27FC236}">
                  <a16:creationId xmlns:a16="http://schemas.microsoft.com/office/drawing/2014/main" id="{41FFCDE8-118B-46E2-8E78-B222AF27DE07}"/>
                </a:ext>
              </a:extLst>
            </p:cNvPr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ight Arrow 26">
              <a:extLst>
                <a:ext uri="{FF2B5EF4-FFF2-40B4-BE49-F238E27FC236}">
                  <a16:creationId xmlns:a16="http://schemas.microsoft.com/office/drawing/2014/main" id="{F29AB5CC-FA41-4092-B8BF-00C3FF0F4240}"/>
                </a:ext>
              </a:extLst>
            </p:cNvPr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94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304" y="1309591"/>
            <a:ext cx="7296884" cy="1082348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The Bayer Process (Karl Bayer, 1887)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11134"/>
          <a:stretch/>
        </p:blipFill>
        <p:spPr>
          <a:xfrm>
            <a:off x="885811" y="3300613"/>
            <a:ext cx="1132217" cy="10459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52302" y="3747868"/>
            <a:ext cx="171782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9" y="5696981"/>
            <a:ext cx="808517" cy="80851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95755"/>
              </p:ext>
            </p:extLst>
          </p:nvPr>
        </p:nvGraphicFramePr>
        <p:xfrm>
          <a:off x="6080228" y="4264770"/>
          <a:ext cx="18929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2-10wt%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trace-25wt%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K, Cr, V, Ni, Ba, Cu, Mn, Pb, Zn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41619" y="3356885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NaOH, 170 – 180 °C</a:t>
            </a:r>
          </a:p>
          <a:p>
            <a:pPr algn="ctr"/>
            <a:r>
              <a:rPr lang="en-US" sz="1200" dirty="0"/>
              <a:t>1 – 6 atm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91" y="4590229"/>
            <a:ext cx="811706" cy="544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9729" y="3529882"/>
            <a:ext cx="150991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Sodium aluminate</a:t>
            </a:r>
          </a:p>
          <a:p>
            <a:pPr algn="ctr"/>
            <a:r>
              <a:rPr lang="en-US" sz="1400" dirty="0"/>
              <a:t>Na</a:t>
            </a:r>
            <a:r>
              <a:rPr lang="en-US" sz="1400" baseline="30000" dirty="0"/>
              <a:t>+ </a:t>
            </a:r>
            <a:r>
              <a:rPr lang="en-US" sz="1400" dirty="0"/>
              <a:t>Al(OH)</a:t>
            </a:r>
            <a:r>
              <a:rPr lang="en-US" sz="1400" baseline="-25000" dirty="0"/>
              <a:t>4</a:t>
            </a:r>
            <a:r>
              <a:rPr lang="en-US" sz="1400" baseline="30000" dirty="0"/>
              <a:t>-</a:t>
            </a:r>
            <a:endParaRPr lang="en-US" sz="14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4790255" y="4165760"/>
            <a:ext cx="438961" cy="325533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 rot="5400000">
            <a:off x="4792000" y="5240335"/>
            <a:ext cx="44398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3890890" y="4137107"/>
            <a:ext cx="100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Precipitation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1631" y="5309793"/>
            <a:ext cx="1580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Electrolytic Reduction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8047" y="3655205"/>
            <a:ext cx="84677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Red Mud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305" y="4518280"/>
            <a:ext cx="83721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Alumina </a:t>
            </a:r>
          </a:p>
          <a:p>
            <a:pPr algn="ctr"/>
            <a:r>
              <a:rPr lang="en-US" sz="1200" dirty="0"/>
              <a:t>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</a:p>
          <a:p>
            <a:pPr algn="ctr"/>
            <a:r>
              <a:rPr lang="en-US" sz="1200" dirty="0"/>
              <a:t>(~2 tonne)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730" y="5818001"/>
            <a:ext cx="8372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Aluminum</a:t>
            </a:r>
          </a:p>
          <a:p>
            <a:pPr algn="ctr"/>
            <a:r>
              <a:rPr lang="en-US" sz="1200" dirty="0"/>
              <a:t>(~1 tonne)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58769" y="4360587"/>
            <a:ext cx="98629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Bauxites</a:t>
            </a:r>
          </a:p>
          <a:p>
            <a:pPr algn="ctr"/>
            <a:r>
              <a:rPr lang="en-US" sz="1200" dirty="0"/>
              <a:t>(4 – 5 tonne)</a:t>
            </a:r>
            <a:endParaRPr lang="en-US" sz="12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34100" y="6493980"/>
            <a:ext cx="5058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http://www.aluminiumleader.com/production/aluminum_production</a:t>
            </a:r>
          </a:p>
        </p:txBody>
      </p:sp>
      <p:sp>
        <p:nvSpPr>
          <p:cNvPr id="26" name="Plus 25"/>
          <p:cNvSpPr/>
          <p:nvPr/>
        </p:nvSpPr>
        <p:spPr>
          <a:xfrm>
            <a:off x="5821310" y="3607689"/>
            <a:ext cx="435077" cy="4350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8213341" y="4548005"/>
            <a:ext cx="3238305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Red mud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toxic sludge (highly basic </a:t>
            </a:r>
            <a:r>
              <a:rPr lang="en-US" b="1" dirty="0"/>
              <a:t>pH=14</a:t>
            </a:r>
            <a:r>
              <a:rPr lang="en-US" dirty="0"/>
              <a:t>)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byproduct of Bayer process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1 ton of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=&gt; 1/3 to 2 tons of red mud.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Image result for red m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86" y="2661033"/>
            <a:ext cx="2980312" cy="17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bayer_proce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6410" y="1808438"/>
            <a:ext cx="42116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69843" y="1418970"/>
            <a:ext cx="3734477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Bayer Process: </a:t>
            </a:r>
            <a:r>
              <a:rPr lang="en-US" dirty="0"/>
              <a:t>industrial process that refines bauxite, raw aluminum ore, into aluminum oxide, or alumina.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</p:spTree>
    <p:extLst>
      <p:ext uri="{BB962C8B-B14F-4D97-AF65-F5344CB8AC3E}">
        <p14:creationId xmlns:p14="http://schemas.microsoft.com/office/powerpoint/2010/main" val="158631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04" y="240221"/>
            <a:ext cx="8259711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Red Mud: Pollution and Accidents</a:t>
            </a:r>
          </a:p>
        </p:txBody>
      </p:sp>
      <p:pic>
        <p:nvPicPr>
          <p:cNvPr id="4" name="Picture 2" descr="https://upload.wikimedia.org/wikipedia/commons/c/c2/Luftaufnahmen_Nordseekueste_2012-05-by-RaBoe-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/>
          <a:stretch/>
        </p:blipFill>
        <p:spPr bwMode="auto">
          <a:xfrm>
            <a:off x="660160" y="1496402"/>
            <a:ext cx="2882593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6785" y="3518226"/>
            <a:ext cx="1349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Stade, Germany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40816" y="3538491"/>
            <a:ext cx="188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Kolontar</a:t>
            </a:r>
            <a:r>
              <a:rPr lang="en-US" sz="1400" dirty="0"/>
              <a:t>, Hungary</a:t>
            </a:r>
          </a:p>
        </p:txBody>
      </p:sp>
      <p:pic>
        <p:nvPicPr>
          <p:cNvPr id="3080" name="Picture 8" descr="http://cdn.theatlantic.com/static/infocus/sludge092811/s_s03_080112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94"/>
          <a:stretch/>
        </p:blipFill>
        <p:spPr bwMode="auto">
          <a:xfrm>
            <a:off x="4397275" y="1496402"/>
            <a:ext cx="2880001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gure 1: Noranda Alumina plant at Gramercy located between Mississippi River and Manchac Swa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 b="4702"/>
          <a:stretch/>
        </p:blipFill>
        <p:spPr bwMode="auto">
          <a:xfrm>
            <a:off x="660161" y="4028037"/>
            <a:ext cx="2882593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4178" y="6104044"/>
            <a:ext cx="305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Noranda Alumina plant at Gramercy - located alongside the Mississippi River</a:t>
            </a:r>
          </a:p>
        </p:txBody>
      </p:sp>
      <p:pic>
        <p:nvPicPr>
          <p:cNvPr id="3086" name="Picture 14" descr="Disposal_India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84" y="4028037"/>
            <a:ext cx="2882592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50739" y="6104044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Damandjodi</a:t>
            </a:r>
            <a:r>
              <a:rPr lang="en-US" sz="1400" dirty="0"/>
              <a:t>, India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38" y="1111357"/>
            <a:ext cx="381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red mud is kept in reservoirs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55B9D7-13BF-4D82-9250-5B50DC5D48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7306084" y="2477974"/>
            <a:ext cx="314732" cy="363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817" y="1742838"/>
            <a:ext cx="4153842" cy="417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CA" dirty="0"/>
              <a:t>Oct. 4, 2010: A </a:t>
            </a:r>
            <a:r>
              <a:rPr lang="fr-CA" dirty="0" err="1"/>
              <a:t>hungarian</a:t>
            </a:r>
            <a:r>
              <a:rPr lang="fr-CA" dirty="0"/>
              <a:t> village, </a:t>
            </a:r>
            <a:r>
              <a:rPr lang="fr-CA" dirty="0" err="1"/>
              <a:t>Kolontar</a:t>
            </a:r>
            <a:r>
              <a:rPr lang="fr-CA" dirty="0"/>
              <a:t>,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flooded</a:t>
            </a:r>
            <a:r>
              <a:rPr lang="fr-CA" dirty="0"/>
              <a:t> with </a:t>
            </a:r>
            <a:r>
              <a:rPr lang="fr-CA" dirty="0" err="1"/>
              <a:t>toxic</a:t>
            </a:r>
            <a:r>
              <a:rPr lang="fr-CA" dirty="0"/>
              <a:t> </a:t>
            </a:r>
            <a:r>
              <a:rPr lang="fr-CA" dirty="0" err="1"/>
              <a:t>red</a:t>
            </a:r>
            <a:r>
              <a:rPr lang="fr-CA" dirty="0"/>
              <a:t> </a:t>
            </a:r>
            <a:r>
              <a:rPr lang="fr-CA" dirty="0" err="1"/>
              <a:t>mud</a:t>
            </a:r>
            <a:r>
              <a:rPr lang="fr-CA" dirty="0"/>
              <a:t>.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one million cubic </a:t>
            </a:r>
            <a:r>
              <a:rPr lang="en-US" dirty="0" err="1"/>
              <a:t>metres</a:t>
            </a:r>
            <a:r>
              <a:rPr lang="en-US" dirty="0"/>
              <a:t> of red mud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Ten people died, and 150 people were injured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About 40 square </a:t>
            </a:r>
            <a:r>
              <a:rPr lang="en-US" dirty="0" err="1"/>
              <a:t>kilometres</a:t>
            </a:r>
            <a:r>
              <a:rPr lang="en-US" dirty="0"/>
              <a:t> (15 </a:t>
            </a:r>
            <a:r>
              <a:rPr lang="en-US" dirty="0" err="1"/>
              <a:t>sq</a:t>
            </a:r>
            <a:r>
              <a:rPr lang="en-US" dirty="0"/>
              <a:t> mi) of land affected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3 days later the spill reached the </a:t>
            </a:r>
            <a:r>
              <a:rPr lang="en-US" dirty="0" err="1"/>
              <a:t>Danude</a:t>
            </a:r>
            <a:endParaRPr lang="en-US" dirty="0"/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The base is strong enough to kill plant and animal life, and to cause burns and damage to airways if the fumes are breathed.</a:t>
            </a:r>
          </a:p>
        </p:txBody>
      </p:sp>
    </p:spTree>
    <p:extLst>
      <p:ext uri="{BB962C8B-B14F-4D97-AF65-F5344CB8AC3E}">
        <p14:creationId xmlns:p14="http://schemas.microsoft.com/office/powerpoint/2010/main" val="363202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126" y="1323659"/>
            <a:ext cx="9818782" cy="1829540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>
                <a:latin typeface="+mn-lt"/>
              </a:rPr>
              <a:t>Pyrolysis of biomass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2000" dirty="0"/>
              <a:t>Pyrolysis of biomass (500°C) affords a mixture of solid, liquid and gas carbonaceous materials</a:t>
            </a:r>
          </a:p>
          <a:p>
            <a:pPr marL="0" indent="0">
              <a:lnSpc>
                <a:spcPct val="114000"/>
              </a:lnSpc>
              <a:buNone/>
            </a:pPr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162495" y="1489310"/>
            <a:ext cx="3411676" cy="390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See class on renewable feedstock</a:t>
            </a:r>
            <a:endParaRPr lang="en-US" dirty="0"/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77" y="5401390"/>
            <a:ext cx="17192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biopact_bio-oil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677" y="3271094"/>
            <a:ext cx="11890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378677" y="2656731"/>
            <a:ext cx="2133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Gas (10-20 %)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Energy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729264" y="2666515"/>
            <a:ext cx="1439863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CO/H</a:t>
            </a:r>
            <a:r>
              <a:rPr lang="en-US" baseline="-25000" dirty="0"/>
              <a:t>2</a:t>
            </a:r>
            <a:r>
              <a:rPr lang="en-US" dirty="0"/>
              <a:t>/CO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877" y="301868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3711677" y="3933080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78677" y="5628531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Bio-coal (15-20 %)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→ Soil improvement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677" y="3848944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 (60-75%)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Fuel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35477" y="3399680"/>
            <a:ext cx="914400" cy="381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500°C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95175" y="3649290"/>
            <a:ext cx="2654710" cy="13914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/>
              <a:t>Further treatments are needed for fuel production =&gt; highly acidic (</a:t>
            </a:r>
            <a:r>
              <a:rPr lang="en-US" b="1" dirty="0"/>
              <a:t>pH 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2133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5746" y="1338483"/>
            <a:ext cx="10746653" cy="4873625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fr-CA" sz="2400" dirty="0"/>
              <a:t>Prof. Marcel Schlaf, </a:t>
            </a:r>
            <a:r>
              <a:rPr lang="fr-CA" sz="2400" dirty="0" err="1"/>
              <a:t>University</a:t>
            </a:r>
            <a:r>
              <a:rPr lang="fr-CA" sz="2400" dirty="0"/>
              <a:t> of Guelph mixed the </a:t>
            </a:r>
            <a:r>
              <a:rPr lang="fr-CA" sz="2400" dirty="0" err="1"/>
              <a:t>two</a:t>
            </a:r>
            <a:r>
              <a:rPr lang="fr-CA" sz="2400" dirty="0"/>
              <a:t> </a:t>
            </a:r>
            <a:r>
              <a:rPr lang="fr-CA" sz="2400" dirty="0" err="1"/>
              <a:t>waste</a:t>
            </a:r>
            <a:r>
              <a:rPr lang="fr-CA" sz="2400" dirty="0"/>
              <a:t> </a:t>
            </a:r>
            <a:r>
              <a:rPr lang="fr-CA" sz="2400" dirty="0" err="1"/>
              <a:t>streams</a:t>
            </a:r>
            <a:endParaRPr lang="fr-CA" sz="24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Neutralization</a:t>
            </a:r>
            <a:r>
              <a:rPr lang="fr-CA" sz="2000" dirty="0"/>
              <a:t> </a:t>
            </a:r>
            <a:r>
              <a:rPr lang="fr-CA" sz="2000" dirty="0" err="1"/>
              <a:t>takes</a:t>
            </a:r>
            <a:r>
              <a:rPr lang="fr-CA" sz="2000" dirty="0"/>
              <a:t> place by </a:t>
            </a:r>
            <a:r>
              <a:rPr lang="fr-CA" sz="2000" dirty="0" err="1"/>
              <a:t>mixing</a:t>
            </a:r>
            <a:r>
              <a:rPr lang="fr-CA" sz="2000" dirty="0"/>
              <a:t> the </a:t>
            </a:r>
            <a:r>
              <a:rPr lang="fr-CA" sz="2000" dirty="0" err="1"/>
              <a:t>waste</a:t>
            </a:r>
            <a:r>
              <a:rPr lang="fr-CA" sz="2000" dirty="0"/>
              <a:t> </a:t>
            </a:r>
            <a:r>
              <a:rPr lang="fr-CA" sz="2000" dirty="0" err="1"/>
              <a:t>streams</a:t>
            </a:r>
            <a:r>
              <a:rPr lang="fr-CA" sz="2000" dirty="0"/>
              <a:t> </a:t>
            </a:r>
            <a:r>
              <a:rPr lang="fr-CA" sz="2000" dirty="0" err="1"/>
              <a:t>together</a:t>
            </a:r>
            <a:endParaRPr lang="fr-CA" sz="20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Metals</a:t>
            </a:r>
            <a:r>
              <a:rPr lang="fr-CA" sz="2000" dirty="0"/>
              <a:t> </a:t>
            </a:r>
            <a:r>
              <a:rPr lang="fr-CA" sz="2000" dirty="0" err="1"/>
              <a:t>present</a:t>
            </a:r>
            <a:r>
              <a:rPr lang="fr-CA" sz="2000" dirty="0"/>
              <a:t> in the </a:t>
            </a:r>
            <a:r>
              <a:rPr lang="fr-CA" sz="2000" dirty="0" err="1"/>
              <a:t>red</a:t>
            </a:r>
            <a:r>
              <a:rPr lang="fr-CA" sz="2000" dirty="0"/>
              <a:t> </a:t>
            </a:r>
            <a:r>
              <a:rPr lang="fr-CA" sz="2000" dirty="0" err="1"/>
              <a:t>mud</a:t>
            </a:r>
            <a:r>
              <a:rPr lang="fr-CA" sz="2000" dirty="0"/>
              <a:t> </a:t>
            </a:r>
            <a:r>
              <a:rPr lang="fr-CA" sz="2000" dirty="0" err="1"/>
              <a:t>catalyze</a:t>
            </a:r>
            <a:r>
              <a:rPr lang="fr-CA" sz="2000" dirty="0"/>
              <a:t> the </a:t>
            </a:r>
            <a:r>
              <a:rPr lang="fr-CA" sz="2000" dirty="0" err="1"/>
              <a:t>reduction</a:t>
            </a:r>
            <a:r>
              <a:rPr lang="fr-CA" sz="2000" dirty="0"/>
              <a:t> of the </a:t>
            </a:r>
            <a:r>
              <a:rPr lang="fr-CA" sz="2000" dirty="0" err="1"/>
              <a:t>biofuels</a:t>
            </a:r>
            <a:r>
              <a:rPr lang="fr-CA" sz="2000" dirty="0"/>
              <a:t> to </a:t>
            </a:r>
            <a:r>
              <a:rPr lang="fr-CA" sz="2000" dirty="0" err="1"/>
              <a:t>obtain</a:t>
            </a:r>
            <a:r>
              <a:rPr lang="fr-CA" sz="2000" dirty="0"/>
              <a:t> </a:t>
            </a:r>
            <a:r>
              <a:rPr lang="fr-CA" sz="2000" dirty="0" err="1"/>
              <a:t>higher</a:t>
            </a:r>
            <a:r>
              <a:rPr lang="fr-CA" sz="2000" dirty="0"/>
              <a:t> </a:t>
            </a:r>
            <a:r>
              <a:rPr lang="fr-CA" sz="2000" dirty="0" err="1"/>
              <a:t>quality</a:t>
            </a:r>
            <a:r>
              <a:rPr lang="fr-CA" sz="2000" dirty="0"/>
              <a:t> fuel</a:t>
            </a:r>
          </a:p>
          <a:p>
            <a:pPr lvl="2" eaLnBrk="1" hangingPunct="1">
              <a:lnSpc>
                <a:spcPct val="114000"/>
              </a:lnSpc>
            </a:pPr>
            <a:endParaRPr lang="fr-CA" dirty="0"/>
          </a:p>
          <a:p>
            <a:pPr lvl="2" eaLnBrk="1" hangingPunct="1">
              <a:lnSpc>
                <a:spcPct val="114000"/>
              </a:lnSpc>
            </a:pPr>
            <a:endParaRPr lang="fr-CA" dirty="0"/>
          </a:p>
        </p:txBody>
      </p:sp>
      <p:pic>
        <p:nvPicPr>
          <p:cNvPr id="120836" name="Picture 13" descr="biopact_bio-oil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02" y="2642419"/>
            <a:ext cx="11890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3" descr="P6220045"/>
          <p:cNvPicPr>
            <a:picLocks noChangeAspect="1" noChangeArrowheads="1"/>
          </p:cNvPicPr>
          <p:nvPr/>
        </p:nvPicPr>
        <p:blipFill>
          <a:blip r:embed="rId4" cstate="print"/>
          <a:srcRect l="7407" t="19281" r="46297" b="24652"/>
          <a:stretch>
            <a:fillRect/>
          </a:stretch>
        </p:blipFill>
        <p:spPr bwMode="auto">
          <a:xfrm>
            <a:off x="3292576" y="2642419"/>
            <a:ext cx="214905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3" descr="P6220045"/>
          <p:cNvPicPr>
            <a:picLocks noChangeAspect="1" noChangeArrowheads="1"/>
          </p:cNvPicPr>
          <p:nvPr/>
        </p:nvPicPr>
        <p:blipFill>
          <a:blip r:embed="rId5" cstate="print"/>
          <a:srcRect l="51852" t="19281" r="4974" b="24652"/>
          <a:stretch>
            <a:fillRect/>
          </a:stretch>
        </p:blipFill>
        <p:spPr bwMode="auto">
          <a:xfrm>
            <a:off x="9573213" y="2597816"/>
            <a:ext cx="2215483" cy="21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lus 20"/>
          <p:cNvSpPr/>
          <p:nvPr/>
        </p:nvSpPr>
        <p:spPr>
          <a:xfrm>
            <a:off x="2317953" y="346095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8638" y="3571567"/>
            <a:ext cx="1051626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0841" name="Picture 10" descr="C:\Users\Audrey Moores\AppData\Local\Microsoft\Windows\Temporary Internet Files\Content.IE5\5ILAVHPR\MC900155503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796707"/>
            <a:ext cx="25669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us 25"/>
          <p:cNvSpPr/>
          <p:nvPr/>
        </p:nvSpPr>
        <p:spPr>
          <a:xfrm>
            <a:off x="8472488" y="3460955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0664" y="4753898"/>
            <a:ext cx="2057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Bio-crude: </a:t>
            </a:r>
            <a:r>
              <a:rPr lang="en-US" b="1" dirty="0" err="1">
                <a:solidFill>
                  <a:schemeClr val="hlink"/>
                </a:solidFill>
                <a:latin typeface="Century Schoolbook" pitchFamily="18" charset="0"/>
              </a:rPr>
              <a:t>biowaste</a:t>
            </a:r>
            <a:endParaRPr lang="en-US" b="1" dirty="0">
              <a:solidFill>
                <a:schemeClr val="hlink"/>
              </a:solidFill>
              <a:latin typeface="Century Schoolbook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01178" y="4758879"/>
            <a:ext cx="2133600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Red mud: industrial waste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35371" y="5047566"/>
            <a:ext cx="1219200" cy="366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F75"/>
                </a:solidFill>
                <a:latin typeface="Century Schoolbook" pitchFamily="18" charset="0"/>
              </a:rPr>
              <a:t>Fuel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120846" name="Text Box 5"/>
          <p:cNvSpPr txBox="1">
            <a:spLocks noChangeArrowheads="1"/>
          </p:cNvSpPr>
          <p:nvPr/>
        </p:nvSpPr>
        <p:spPr bwMode="auto">
          <a:xfrm>
            <a:off x="2514601" y="6605252"/>
            <a:ext cx="712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Karimi, E.; Gomez, A.; Kycia, S. W.; Schlaf, M. </a:t>
            </a:r>
            <a:r>
              <a:rPr lang="en-US" sz="1200" i="1"/>
              <a:t>Energy &amp; Fuels</a:t>
            </a:r>
            <a:r>
              <a:rPr lang="en-US" sz="1200"/>
              <a:t> </a:t>
            </a:r>
            <a:r>
              <a:rPr lang="en-US" sz="1200" b="1"/>
              <a:t>2010</a:t>
            </a:r>
            <a:r>
              <a:rPr lang="en-US" sz="1200"/>
              <a:t>, </a:t>
            </a:r>
            <a:r>
              <a:rPr lang="en-US" sz="1200" i="1"/>
              <a:t>24</a:t>
            </a:r>
            <a:r>
              <a:rPr lang="en-US" sz="1200"/>
              <a:t>, 2747.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3494" y="4889337"/>
            <a:ext cx="1905000" cy="1465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entury Schoolbook" pitchFamily="18" charset="0"/>
              </a:rPr>
              <a:t>Neutral, magnetic powder could be used to make cement.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0551" y="541938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752065" y="541627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08405" y="3080082"/>
            <a:ext cx="439995" cy="39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5583" y="6096003"/>
            <a:ext cx="2057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C source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79174" y="6050549"/>
            <a:ext cx="271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Source of metals for catalytic reduction 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26942" y="1497760"/>
            <a:ext cx="8146555" cy="4770620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1800" dirty="0"/>
              <a:t>Robin Rogers and </a:t>
            </a:r>
            <a:r>
              <a:rPr lang="en-US" sz="1800" dirty="0"/>
              <a:t>Mari </a:t>
            </a:r>
            <a:r>
              <a:rPr lang="en-US" sz="1800" dirty="0" err="1"/>
              <a:t>Signum</a:t>
            </a:r>
            <a:r>
              <a:rPr lang="en-US" sz="1800" dirty="0"/>
              <a:t> Mid-Atlantic, LLC, are commercializing a safe, environmentally friendly, low energy-demanding and overall less costly process to produce chitin from seafood waste. Chitin is used in a variety of applications, such as food processing, biodegradable plastics and biomedical applications. This zero-discharge process produces a very high-grade and pure chitin, making use of and monetizing this seafood processing waste.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dirty="0"/>
          </a:p>
          <a:p>
            <a:pPr lvl="2" eaLnBrk="1" hangingPunct="1">
              <a:lnSpc>
                <a:spcPct val="114000"/>
              </a:lnSpc>
              <a:spcBef>
                <a:spcPts val="0"/>
              </a:spcBef>
            </a:pPr>
            <a:endParaRPr lang="en-CA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7690" y="362821"/>
            <a:ext cx="9350478" cy="541174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Extracting chitin with an ionic liquid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2206014"/>
            <a:ext cx="2998840" cy="20017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0091" y="4232581"/>
            <a:ext cx="3003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Dr. Connelly (ACS), Robin Rogers, Julia Shamshina and John Keyes (awardees)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36" y="170016"/>
            <a:ext cx="1569110" cy="181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58" y="6325765"/>
            <a:ext cx="1203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https://communities.acs.org/community/science/sustainability/green-chemistry-nexus-blog/blog/2018/10/18/american-chemical-society-announces-2018-green-chemistry-challenge-award-winners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4685461"/>
            <a:ext cx="2123728" cy="125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17" y="4246680"/>
            <a:ext cx="1018241" cy="1018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16107" y="5949832"/>
            <a:ext cx="168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chitin</a:t>
            </a:r>
          </a:p>
        </p:txBody>
      </p:sp>
      <p:grpSp>
        <p:nvGrpSpPr>
          <p:cNvPr id="34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38945" y="4516810"/>
            <a:ext cx="1136642" cy="1392770"/>
            <a:chOff x="2010927" y="2232917"/>
            <a:chExt cx="2370877" cy="2905125"/>
          </a:xfrm>
          <a:solidFill>
            <a:srgbClr val="FFC000"/>
          </a:solidFill>
        </p:grpSpPr>
        <p:sp>
          <p:nvSpPr>
            <p:cNvPr id="35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783504" y="5947648"/>
            <a:ext cx="1136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</a:rPr>
              <a:t>Ionic liquid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1976284" y="4048477"/>
            <a:ext cx="1230982" cy="370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24019" y="5194581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100641" y="5179026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40" y="4696514"/>
            <a:ext cx="1608633" cy="16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356486" y="1598066"/>
            <a:ext cx="8969201" cy="416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Approaches to deal with Environmental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54887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226" y="210339"/>
            <a:ext cx="575954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Biodegrade the Waste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7220" y="1678168"/>
            <a:ext cx="9990667" cy="4091056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Biodegradation - "A process by which microbial organisms transform or alter (through metabolic or enzymatic action) the structure of chemicals introduced into the environment." – US EPA, 2009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“Ready” biodegradability – remove 70% of dissolved organic carbon AND achieve 60% theoretical oxygen demand or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production within a 10-day window in a 28-day test. – OECD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“Ultimate” biodegradability – 60-70% of organic carbon converted to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within 28 days.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CCEFE-AD2D-4D8F-ABF3-9A9100E8399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58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86" y="273277"/>
            <a:ext cx="868562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Versus 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29494"/>
            <a:ext cx="10515600" cy="1319528"/>
          </a:xfrm>
        </p:spPr>
        <p:txBody>
          <a:bodyPr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600" dirty="0">
                <a:latin typeface="+mn-lt"/>
              </a:rPr>
              <a:t>Difference in oxygen supply, organism types, and products formed.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34ADF-08A3-455E-80E8-52EAFA10ACC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51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437" y="287227"/>
            <a:ext cx="497912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88" y="1883146"/>
            <a:ext cx="10007986" cy="2644763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Needs a constant supply of oxygen, pH adjustments, and mixing.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Byproducts: heat,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and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Frequently used by water treatment plants or in composting.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B58E6F-8881-415E-8F12-147D33ED162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2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272809"/>
            <a:ext cx="6781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43" y="1966855"/>
            <a:ext cx="9859558" cy="2439579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 in the absence of oxygen.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Common in fermentation and landfill; produces biogas consisting of methane, ammonia, hydrogen sulfide.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Biogas is considered a renewable energy</a:t>
            </a:r>
            <a:r>
              <a:rPr lang="en-US" dirty="0"/>
              <a:t>.</a:t>
            </a:r>
            <a:endParaRPr lang="en-US" baseline="-250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77D52-60BA-4B8D-90D7-3AA8DA7FDC1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41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271420"/>
            <a:ext cx="82042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Digestion versus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52" y="1684945"/>
            <a:ext cx="10359679" cy="4052007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Not all chemicals will biodegrade at the same rate (think plastic vs paper).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 rate of biodegradation depends on the microorganism, but also a chemical structure of the molecule.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Some parts of the molecule are known to be more biodegradable than the others.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There is a publically available software that analyses the chemical structure and predicts whether the molecule will degrade slower (days) or slower (months, years).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52EDB-F98E-4C27-B338-E7B67AA4DA0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7B0-451E-C648-9CA8-58787A9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742"/>
            <a:ext cx="11606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chemical structures favor biodegradation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92F7F6-C64D-5147-B306-E698D88A5A2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A5121C-ECE1-5749-9521-D2DE082C4A48}"/>
              </a:ext>
            </a:extLst>
          </p:cNvPr>
          <p:cNvSpPr txBox="1"/>
          <p:nvPr/>
        </p:nvSpPr>
        <p:spPr>
          <a:xfrm>
            <a:off x="1224265" y="1744933"/>
            <a:ext cx="2584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  <a:p>
            <a:r>
              <a:rPr lang="en-US" dirty="0"/>
              <a:t>-    Low molecular weight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4B22-EAB1-3C4D-A149-4266BAFCC5A9}"/>
              </a:ext>
            </a:extLst>
          </p:cNvPr>
          <p:cNvSpPr txBox="1"/>
          <p:nvPr/>
        </p:nvSpPr>
        <p:spPr>
          <a:xfrm>
            <a:off x="1224265" y="3899369"/>
            <a:ext cx="4134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  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  (F, Cl)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9B65E9-4907-E740-A2EF-0CAC73DD6B56}"/>
              </a:ext>
            </a:extLst>
          </p:cNvPr>
          <p:cNvSpPr txBox="1"/>
          <p:nvPr/>
        </p:nvSpPr>
        <p:spPr>
          <a:xfrm>
            <a:off x="7281733" y="1248369"/>
            <a:ext cx="189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Poorly degraded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45F2C6-2228-434A-B32A-5A39AB52D75B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8228082" y="1648479"/>
            <a:ext cx="46808" cy="448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8B5FFE-BAC8-1147-B651-90B6FE2F6BFD}"/>
              </a:ext>
            </a:extLst>
          </p:cNvPr>
          <p:cNvSpPr txBox="1"/>
          <p:nvPr/>
        </p:nvSpPr>
        <p:spPr>
          <a:xfrm>
            <a:off x="7281733" y="6132750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Readily degraded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B68AA7-24E5-2146-A882-EFFEFD95E7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4677" y="1156169"/>
          <a:ext cx="155392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8">
                  <a:extLst>
                    <a:ext uri="{9D8B030D-6E8A-4147-A177-3AD203B41FA5}">
                      <a16:colId xmlns:a16="http://schemas.microsoft.com/office/drawing/2014/main" val="1126716246"/>
                    </a:ext>
                  </a:extLst>
                </a:gridCol>
              </a:tblGrid>
              <a:tr h="2807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9567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Tertiary amine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03437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NO2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4271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1211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Pyridine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70943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50845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4484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Br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9984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ketone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292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nitrile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452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59161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phenyl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5308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845524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8889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2176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09776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Aldehyde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57461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8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71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275" y="163262"/>
            <a:ext cx="981744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Predicting Biodegradation: EPA, </a:t>
            </a:r>
            <a:r>
              <a:rPr lang="en-US" sz="4000" b="1" dirty="0" err="1">
                <a:latin typeface="+mn-lt"/>
              </a:rPr>
              <a:t>EPISuite</a:t>
            </a:r>
            <a:endParaRPr lang="en-US" sz="4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3466" y="6060509"/>
            <a:ext cx="7325066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EPI = Estimation Programs Interface http://www.epa.gov/oppt/exposure/pubs/episuitedl.htm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275" y="1259522"/>
            <a:ext cx="9801628" cy="48009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7B86F-A0C9-4BC4-9B02-47C4DD21460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24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025" y="124300"/>
            <a:ext cx="7219950" cy="990015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BIOWIN Models Based on Molecular Fragment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063" y="1236318"/>
            <a:ext cx="10515600" cy="1195840"/>
          </a:xfr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erobic degradation models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naerobic degradation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7CFC1-8F03-47A1-8360-986CDC186F9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4C0879-D1D9-B942-AC13-C1966827BA9D}"/>
              </a:ext>
            </a:extLst>
          </p:cNvPr>
          <p:cNvSpPr/>
          <p:nvPr/>
        </p:nvSpPr>
        <p:spPr>
          <a:xfrm>
            <a:off x="1168245" y="4682354"/>
            <a:ext cx="9931161" cy="1739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9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program analyses the chemical structure of each molecule within the group, and assesses its biodegradation potential based on the molecule fragment and functional groups. The result is presented as a probability for degradation. If the number is greater or equal to 0.5, then the molecule will degrade faster. In contrast, values less than 0.5 indicate persistence and low biodegradation potential.</a:t>
            </a:r>
            <a:r>
              <a:rPr lang="en-US" sz="19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BB2-95E5-3843-A988-166D82FF8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2671" y="2828986"/>
            <a:ext cx="7725936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7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</p:spTree>
    <p:extLst>
      <p:ext uri="{BB962C8B-B14F-4D97-AF65-F5344CB8AC3E}">
        <p14:creationId xmlns:p14="http://schemas.microsoft.com/office/powerpoint/2010/main" val="6681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9209" y="410907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1&gt;2&gt;4&gt;3&gt;5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5427" y="3895766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51698" y="388874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53429" y="537187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4&gt;1&gt;2&gt;3&gt;5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3452" y="514189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49723" y="514189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E5B1C-1EE3-1B40-A219-325D9F77B013}"/>
              </a:ext>
            </a:extLst>
          </p:cNvPr>
          <p:cNvSpPr txBox="1"/>
          <p:nvPr/>
        </p:nvSpPr>
        <p:spPr>
          <a:xfrm>
            <a:off x="3471620" y="136385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0.4468</a:t>
            </a:r>
          </a:p>
          <a:p>
            <a:r>
              <a:rPr lang="en-US" sz="1600" dirty="0"/>
              <a:t>Anaerobic: -0.1909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3B7D6-566F-7548-8A83-29F50B8FB353}"/>
              </a:ext>
            </a:extLst>
          </p:cNvPr>
          <p:cNvSpPr txBox="1"/>
          <p:nvPr/>
        </p:nvSpPr>
        <p:spPr>
          <a:xfrm>
            <a:off x="3611105" y="21852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0.0677</a:t>
            </a:r>
          </a:p>
          <a:p>
            <a:r>
              <a:rPr lang="en-US" sz="1600" dirty="0"/>
              <a:t>Anaerobic: -0.3091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E72CE-286D-D146-AE02-E473FD71AEC8}"/>
              </a:ext>
            </a:extLst>
          </p:cNvPr>
          <p:cNvSpPr txBox="1"/>
          <p:nvPr/>
        </p:nvSpPr>
        <p:spPr>
          <a:xfrm>
            <a:off x="3642104" y="3053166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0.0213</a:t>
            </a:r>
          </a:p>
          <a:p>
            <a:r>
              <a:rPr lang="en-US" sz="1600" dirty="0"/>
              <a:t>Anaerobic: -0.4999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22A85-8C92-4A4A-86E5-12434405C349}"/>
              </a:ext>
            </a:extLst>
          </p:cNvPr>
          <p:cNvSpPr txBox="1"/>
          <p:nvPr/>
        </p:nvSpPr>
        <p:spPr>
          <a:xfrm>
            <a:off x="3704096" y="4045059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0.0102</a:t>
            </a:r>
          </a:p>
          <a:p>
            <a:r>
              <a:rPr lang="en-US" sz="1600" dirty="0"/>
              <a:t>Anaerobic: 0.9093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778DE-FCAA-F441-8804-A924ACC87A1C}"/>
              </a:ext>
            </a:extLst>
          </p:cNvPr>
          <p:cNvSpPr txBox="1"/>
          <p:nvPr/>
        </p:nvSpPr>
        <p:spPr>
          <a:xfrm>
            <a:off x="3719593" y="5052454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-2.9547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48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7722782-CEE6-4D6A-B519-5610C69C4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340546"/>
              </p:ext>
            </p:extLst>
          </p:nvPr>
        </p:nvGraphicFramePr>
        <p:xfrm>
          <a:off x="2574388" y="1406771"/>
          <a:ext cx="7104184" cy="5289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D1752A2-E912-4973-BB38-BD27AF2B7739}"/>
              </a:ext>
            </a:extLst>
          </p:cNvPr>
          <p:cNvSpPr txBox="1">
            <a:spLocks/>
          </p:cNvSpPr>
          <p:nvPr/>
        </p:nvSpPr>
        <p:spPr>
          <a:xfrm>
            <a:off x="912055" y="306127"/>
            <a:ext cx="10367889" cy="5909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Approaches to deal with Environmental Challenges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DAEABC-64A8-4E94-9853-6DF076F90F8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10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</p:spTree>
    <p:extLst>
      <p:ext uri="{BB962C8B-B14F-4D97-AF65-F5344CB8AC3E}">
        <p14:creationId xmlns:p14="http://schemas.microsoft.com/office/powerpoint/2010/main" val="2991370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1" name="Left Bracket 10"/>
          <p:cNvSpPr/>
          <p:nvPr/>
        </p:nvSpPr>
        <p:spPr>
          <a:xfrm flipH="1">
            <a:off x="4467821" y="2044627"/>
            <a:ext cx="463138" cy="326571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0959" y="3058684"/>
            <a:ext cx="197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biodegradation due to high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14048" y="434974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1&gt;6&gt;3&gt;4&gt;2&gt;5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8762" y="406660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77910" y="406660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4048" y="556181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6&gt;2&gt;4=5&gt;3&gt;1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8762" y="5292432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9618" y="529243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181E6-ADA3-0346-8126-EA5502859D21}"/>
              </a:ext>
            </a:extLst>
          </p:cNvPr>
          <p:cNvSpPr txBox="1"/>
          <p:nvPr/>
        </p:nvSpPr>
        <p:spPr>
          <a:xfrm>
            <a:off x="3234088" y="13335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0.1559</a:t>
            </a:r>
          </a:p>
          <a:p>
            <a:r>
              <a:rPr lang="en-US" sz="1600" dirty="0"/>
              <a:t>Anaerobic: -0.2593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96B26-E2C2-504B-B557-7BC06CF8CA77}"/>
              </a:ext>
            </a:extLst>
          </p:cNvPr>
          <p:cNvSpPr txBox="1"/>
          <p:nvPr/>
        </p:nvSpPr>
        <p:spPr>
          <a:xfrm>
            <a:off x="3238620" y="2135405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77F36-6E4C-D244-ACA9-DF0F40F932F9}"/>
              </a:ext>
            </a:extLst>
          </p:cNvPr>
          <p:cNvSpPr txBox="1"/>
          <p:nvPr/>
        </p:nvSpPr>
        <p:spPr>
          <a:xfrm>
            <a:off x="3234087" y="3057784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0.0009</a:t>
            </a:r>
          </a:p>
          <a:p>
            <a:r>
              <a:rPr lang="en-US" sz="1600" dirty="0"/>
              <a:t>Anaerobic: -1.4867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8440C9-04DE-5B49-9897-22F5BB9D1384}"/>
              </a:ext>
            </a:extLst>
          </p:cNvPr>
          <p:cNvSpPr txBox="1"/>
          <p:nvPr/>
        </p:nvSpPr>
        <p:spPr>
          <a:xfrm>
            <a:off x="3265345" y="3902181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0.0051</a:t>
            </a:r>
          </a:p>
          <a:p>
            <a:r>
              <a:rPr lang="en-US" sz="1600" dirty="0"/>
              <a:t>Anaerobic: 0.1224</a:t>
            </a:r>
          </a:p>
          <a:p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0077C6-3E54-7646-B7A0-E019134AB4E8}"/>
              </a:ext>
            </a:extLst>
          </p:cNvPr>
          <p:cNvSpPr txBox="1"/>
          <p:nvPr/>
        </p:nvSpPr>
        <p:spPr>
          <a:xfrm>
            <a:off x="3270500" y="4729372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C8B4AC-F6FF-B141-9157-9747159D1CC2}"/>
              </a:ext>
            </a:extLst>
          </p:cNvPr>
          <p:cNvSpPr txBox="1"/>
          <p:nvPr/>
        </p:nvSpPr>
        <p:spPr>
          <a:xfrm>
            <a:off x="3265345" y="55666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0.0594</a:t>
            </a:r>
          </a:p>
          <a:p>
            <a:r>
              <a:rPr lang="en-US" sz="1600" dirty="0"/>
              <a:t>Anaerobic: 0.2341</a:t>
            </a:r>
          </a:p>
        </p:txBody>
      </p:sp>
    </p:spTree>
    <p:extLst>
      <p:ext uri="{BB962C8B-B14F-4D97-AF65-F5344CB8AC3E}">
        <p14:creationId xmlns:p14="http://schemas.microsoft.com/office/powerpoint/2010/main" val="3022033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130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98940" y="441741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1&gt;4&gt;2&gt;3&gt;5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20" y="414514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5234" y="414514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8940" y="5537645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1&gt;5&gt;2&gt;4&gt;3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20" y="527155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93259" y="527155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78BDD5-4B9D-6546-9454-0CB3EAAA2A8A}"/>
              </a:ext>
            </a:extLst>
          </p:cNvPr>
          <p:cNvSpPr txBox="1"/>
          <p:nvPr/>
        </p:nvSpPr>
        <p:spPr>
          <a:xfrm>
            <a:off x="3781591" y="1301858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0.9355</a:t>
            </a:r>
          </a:p>
          <a:p>
            <a:r>
              <a:rPr lang="en-US" sz="1600" dirty="0"/>
              <a:t>Anaerobic: 0.3673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127BA-811E-2D49-9D3E-9C525BEBA535}"/>
              </a:ext>
            </a:extLst>
          </p:cNvPr>
          <p:cNvSpPr txBox="1"/>
          <p:nvPr/>
        </p:nvSpPr>
        <p:spPr>
          <a:xfrm>
            <a:off x="3766097" y="2309248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0.6892</a:t>
            </a:r>
          </a:p>
          <a:p>
            <a:r>
              <a:rPr lang="en-US" sz="1600" dirty="0"/>
              <a:t>Anaerobic: -0.2275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9EA90-CB2D-9747-8F68-D451FC216CE3}"/>
              </a:ext>
            </a:extLst>
          </p:cNvPr>
          <p:cNvSpPr txBox="1"/>
          <p:nvPr/>
        </p:nvSpPr>
        <p:spPr>
          <a:xfrm>
            <a:off x="3797090" y="3394129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0.3258</a:t>
            </a:r>
          </a:p>
          <a:p>
            <a:r>
              <a:rPr lang="en-US" sz="1600" dirty="0"/>
              <a:t>Anaerobic: -1.2826</a:t>
            </a:r>
          </a:p>
          <a:p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8B52D-FEC3-1347-BF9E-4E7211A4E8D6}"/>
              </a:ext>
            </a:extLst>
          </p:cNvPr>
          <p:cNvSpPr txBox="1"/>
          <p:nvPr/>
        </p:nvSpPr>
        <p:spPr>
          <a:xfrm>
            <a:off x="3797090" y="4556502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0.6960</a:t>
            </a:r>
          </a:p>
          <a:p>
            <a:r>
              <a:rPr lang="en-US" sz="1600" dirty="0"/>
              <a:t>Anaerobic: -0.2469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C7A67-77DC-5D4A-B725-94FFB5AD8AA6}"/>
              </a:ext>
            </a:extLst>
          </p:cNvPr>
          <p:cNvSpPr txBox="1"/>
          <p:nvPr/>
        </p:nvSpPr>
        <p:spPr>
          <a:xfrm>
            <a:off x="4091557" y="58118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0.2626</a:t>
            </a:r>
          </a:p>
          <a:p>
            <a:r>
              <a:rPr lang="en-US" sz="1600" dirty="0"/>
              <a:t>Anaerobic: 0.1410</a:t>
            </a:r>
          </a:p>
        </p:txBody>
      </p:sp>
    </p:spTree>
    <p:extLst>
      <p:ext uri="{BB962C8B-B14F-4D97-AF65-F5344CB8AC3E}">
        <p14:creationId xmlns:p14="http://schemas.microsoft.com/office/powerpoint/2010/main" val="2441689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751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843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727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4843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F4F4DA2-D7EE-470B-949D-3B66AD376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539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751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843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727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2" name="Left Bracket 11"/>
          <p:cNvSpPr/>
          <p:nvPr/>
        </p:nvSpPr>
        <p:spPr>
          <a:xfrm flipH="1">
            <a:off x="4695597" y="4836402"/>
            <a:ext cx="463138" cy="140248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40143" y="4937479"/>
            <a:ext cx="121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Degrades faster due to small MW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4843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38900" y="4422148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4&gt;5&gt;1=2=3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9968" y="411792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70327" y="417842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901" y="5519233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4&gt;5&gt;2&gt;1&gt;3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9968" y="521447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70328" y="5242234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F4F4DA2-D7EE-470B-949D-3B66AD376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1188E22-E19F-0D4A-AEC0-C5430EC025B4}"/>
              </a:ext>
            </a:extLst>
          </p:cNvPr>
          <p:cNvSpPr/>
          <p:nvPr/>
        </p:nvSpPr>
        <p:spPr>
          <a:xfrm>
            <a:off x="2882830" y="1321710"/>
            <a:ext cx="17650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Aerobic: 0.0000</a:t>
            </a:r>
          </a:p>
          <a:p>
            <a:r>
              <a:rPr lang="en-US" sz="1600" dirty="0"/>
              <a:t>Anaerobic: -0.3687</a:t>
            </a:r>
          </a:p>
          <a:p>
            <a:endParaRPr lang="en-US" sz="16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BAC89-3A92-E744-89F7-C5CDC1720F70}"/>
              </a:ext>
            </a:extLst>
          </p:cNvPr>
          <p:cNvSpPr txBox="1"/>
          <p:nvPr/>
        </p:nvSpPr>
        <p:spPr>
          <a:xfrm>
            <a:off x="2929182" y="2417738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0.0837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56F1CC-508F-834B-8738-005592E9ADCE}"/>
              </a:ext>
            </a:extLst>
          </p:cNvPr>
          <p:cNvSpPr txBox="1"/>
          <p:nvPr/>
        </p:nvSpPr>
        <p:spPr>
          <a:xfrm>
            <a:off x="3006672" y="3564613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-0.0765</a:t>
            </a:r>
          </a:p>
          <a:p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48940-C623-C241-8DC5-245A67C28354}"/>
              </a:ext>
            </a:extLst>
          </p:cNvPr>
          <p:cNvSpPr txBox="1"/>
          <p:nvPr/>
        </p:nvSpPr>
        <p:spPr>
          <a:xfrm>
            <a:off x="3033246" y="4697850"/>
            <a:ext cx="1878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Aerobic: 0.0366</a:t>
            </a:r>
          </a:p>
          <a:p>
            <a:r>
              <a:rPr lang="en-US" sz="1600" dirty="0"/>
              <a:t>Anaerobic: 0.7222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839586-8341-6C4F-83E4-C1E6C20256C0}"/>
              </a:ext>
            </a:extLst>
          </p:cNvPr>
          <p:cNvSpPr txBox="1"/>
          <p:nvPr/>
        </p:nvSpPr>
        <p:spPr>
          <a:xfrm>
            <a:off x="3037018" y="5778204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0.0112</a:t>
            </a:r>
          </a:p>
          <a:p>
            <a:r>
              <a:rPr lang="en-US" sz="1600" dirty="0"/>
              <a:t>Anaerobic: 0.6058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3097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C55E8-C7FE-C24A-8894-1F2D1AC68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26" y="0"/>
            <a:ext cx="542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26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920" y="219126"/>
            <a:ext cx="597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Design for Biodegradation?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925" y="2112773"/>
            <a:ext cx="10344150" cy="143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600" dirty="0"/>
              <a:t>Since we know the chemical moieties, functional groups, and types of bonds which make the molecule biodegradable, can we build-in biodegradability into chemical products?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1284" y="3999141"/>
            <a:ext cx="1262269" cy="88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00B050"/>
                </a:solidFill>
              </a:rPr>
              <a:t>YES!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644EF-8334-4DA5-82C5-77F03E3BE91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501" y="230317"/>
            <a:ext cx="458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Plasticizers</a:t>
            </a:r>
          </a:p>
        </p:txBody>
      </p:sp>
      <p:pic>
        <p:nvPicPr>
          <p:cNvPr id="4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/>
        </p:blipFill>
        <p:spPr bwMode="auto">
          <a:xfrm>
            <a:off x="413657" y="2432843"/>
            <a:ext cx="3707812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64210" y="1805474"/>
            <a:ext cx="19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</a:rPr>
              <a:t>kills bacteria,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biodegradation halts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28254" y="5239620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complete degradation to 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+ 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11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3"/>
          <a:stretch/>
        </p:blipFill>
        <p:spPr bwMode="auto">
          <a:xfrm>
            <a:off x="4120241" y="2395877"/>
            <a:ext cx="4013327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 bwMode="auto">
          <a:xfrm>
            <a:off x="399143" y="4291694"/>
            <a:ext cx="2593796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 b="26077"/>
          <a:stretch/>
        </p:blipFill>
        <p:spPr bwMode="auto">
          <a:xfrm>
            <a:off x="3335960" y="4539994"/>
            <a:ext cx="2741630" cy="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7"/>
          <a:stretch/>
        </p:blipFill>
        <p:spPr bwMode="auto">
          <a:xfrm>
            <a:off x="5373005" y="4544941"/>
            <a:ext cx="30498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889241" y="2972520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89962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9748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71983" y="1877281"/>
            <a:ext cx="4283761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Plasticizers are additives in plastic applications. Almost 90% of </a:t>
            </a:r>
            <a:r>
              <a:rPr lang="en-US" b="1" dirty="0"/>
              <a:t>plasticizers</a:t>
            </a:r>
            <a:r>
              <a:rPr lang="en-US" dirty="0"/>
              <a:t> are used in PVC, giving this material improved flexibility and durability.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Di-propylene glycol </a:t>
            </a:r>
            <a:r>
              <a:rPr lang="en-US" dirty="0" err="1"/>
              <a:t>dibenzoate</a:t>
            </a:r>
            <a:r>
              <a:rPr lang="en-US" dirty="0"/>
              <a:t> decomposes into a product which is toxic to bacteria, and therefore stops the biodegradation process.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With slightly changed structure, 1,5-pentanediol </a:t>
            </a:r>
            <a:r>
              <a:rPr lang="en-US" dirty="0" err="1"/>
              <a:t>dibenzoate</a:t>
            </a:r>
            <a:r>
              <a:rPr lang="en-US" dirty="0"/>
              <a:t> biodegrades into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6A984F-9F62-4A1D-B28C-28B6CFA7D00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68" y="222974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Pesticides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3" y="1585358"/>
            <a:ext cx="2184174" cy="125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389" y="2979512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7000" y="1538073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DDT – Dichlorodiphenyltrichloroethane, which was used as agricultural pesticide, is persistent in the environment.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Not only does it bioaccumulates, but it undergoes a reaction to DDE which is even more toxic than DDT.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05233" y="221337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9" y="1608515"/>
            <a:ext cx="2680607" cy="137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405" y="32449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" y="3963408"/>
            <a:ext cx="3083532" cy="1741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063" y="6053465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57462" y="4834265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47000" y="4149781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Methoxychlor</a:t>
            </a:r>
            <a:r>
              <a:rPr lang="en-US" dirty="0"/>
              <a:t> shares many insecticidal properties as DDT and it’s potency, but it is not persistent.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degrades into </a:t>
            </a:r>
            <a:r>
              <a:rPr lang="en-US" dirty="0" err="1"/>
              <a:t>methoxychlor</a:t>
            </a:r>
            <a:r>
              <a:rPr lang="en-US" dirty="0"/>
              <a:t> phenol, which has also low toxicity and it is easily excreted.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77" y="4174773"/>
            <a:ext cx="2971800" cy="168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8948" y="6227636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phenol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3163" y="3201562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 degradation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127" y="5491757"/>
            <a:ext cx="17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Fast degradation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ECFD1-E82B-45FF-B6CB-6F0DDD85B89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DAEABC-64A8-4E94-9853-6DF076F90F8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>
            <a:extLst>
              <a:ext uri="{FF2B5EF4-FFF2-40B4-BE49-F238E27FC236}">
                <a16:creationId xmlns:a16="http://schemas.microsoft.com/office/drawing/2014/main" id="{57C989B6-55DC-4242-8DD5-71F1014E6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565" y="1287195"/>
            <a:ext cx="7832035" cy="5152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108000" bIns="108000"/>
          <a:lstStyle/>
          <a:p>
            <a:pPr algn="just">
              <a:lnSpc>
                <a:spcPct val="114000"/>
              </a:lnSpc>
              <a:defRPr/>
            </a:pPr>
            <a:r>
              <a:rPr lang="en-US" sz="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End-of-Pipe</a:t>
            </a:r>
            <a:r>
              <a:rPr lang="en-US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huge threat to water bodies &amp; human health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Quantity    	 :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Billions of </a:t>
            </a:r>
            <a:r>
              <a:rPr lang="en-US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kgs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of liquid effluents from Chemical Industries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		    include solid &amp; gaseous effluents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spcAft>
                <a:spcPts val="1200"/>
              </a:spcAft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		    include all wastes from all other sectors (mining, steel, power,…..)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Practice 	 :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End-of-pipe-treatment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converting one kind of effluent in to other)</a:t>
            </a:r>
          </a:p>
          <a:p>
            <a:pPr marL="360000" algn="just">
              <a:lnSpc>
                <a:spcPct val="114000"/>
              </a:lnSpc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Issue 	 :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Toxicity not fully known (</a:t>
            </a:r>
            <a:r>
              <a:rPr lang="en-US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Ecotoxicity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data available for less than 			     1% of human pharmaceuticals…Ref: journal “Regulatory</a:t>
            </a:r>
          </a:p>
          <a:p>
            <a:pPr marL="360000" algn="just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		     Toxicology Pharmacology, April’2004)”</a:t>
            </a:r>
          </a:p>
          <a:p>
            <a:pPr marL="360000" algn="just">
              <a:lnSpc>
                <a:spcPct val="114000"/>
              </a:lnSpc>
              <a:spcBef>
                <a:spcPct val="2000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Degradation 	 :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very slow, impact unknown after degradation</a:t>
            </a:r>
          </a:p>
          <a:p>
            <a:pPr algn="just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Economics</a:t>
            </a:r>
          </a:p>
          <a:p>
            <a:pPr marL="360000" algn="just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Direct Cost 	: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loss of solvent, raw material &amp; finished product, loss of utilities,			     treatment cost, higher overheads, loss of business…</a:t>
            </a:r>
          </a:p>
          <a:p>
            <a:pPr marL="360000" algn="just">
              <a:lnSpc>
                <a:spcPct val="114000"/>
              </a:lnSpc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Indirect Cost    :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unreliable supplies, loss of credibility in market, anxiety, etc.</a:t>
            </a:r>
            <a:endParaRPr lang="en-US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A7E757-66CC-4F6D-98A4-4B800A323E96}"/>
              </a:ext>
            </a:extLst>
          </p:cNvPr>
          <p:cNvSpPr txBox="1">
            <a:spLocks/>
          </p:cNvSpPr>
          <p:nvPr/>
        </p:nvSpPr>
        <p:spPr>
          <a:xfrm>
            <a:off x="912055" y="306127"/>
            <a:ext cx="10367889" cy="5909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Approaches to deal with Environmental Challenges</a:t>
            </a:r>
          </a:p>
        </p:txBody>
      </p:sp>
    </p:spTree>
    <p:extLst>
      <p:ext uri="{BB962C8B-B14F-4D97-AF65-F5344CB8AC3E}">
        <p14:creationId xmlns:p14="http://schemas.microsoft.com/office/powerpoint/2010/main" val="36748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9837" y="2174650"/>
            <a:ext cx="3917419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Tetrapropylene</a:t>
            </a:r>
            <a:r>
              <a:rPr lang="en-US" dirty="0"/>
              <a:t> alkylbenzene sulfonate (TPPS) was used as a surfactant for laundry detergents and accumulated into the water supply due to incomplete degradation.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Water tended to foam when coming out of the tap.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3769" y="219000"/>
            <a:ext cx="4584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Detergents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5185" y="5677816"/>
            <a:ext cx="9401627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TPPS was replaced by linear alkylbenzene sulfonate (LAS).</a:t>
            </a:r>
          </a:p>
          <a:p>
            <a:pPr>
              <a:lnSpc>
                <a:spcPct val="114000"/>
              </a:lnSpc>
            </a:pPr>
            <a:r>
              <a:rPr lang="en-US" dirty="0"/>
              <a:t>Replacing the methyl branched chain of TPPS by a linear carbon chain reduces the </a:t>
            </a:r>
            <a:r>
              <a:rPr lang="en-US" dirty="0" err="1"/>
              <a:t>biopersistence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506" y="2105659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514" y="4262932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5D7CD-9246-49C4-A220-34187C55F20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76105-A4B5-42DC-B8D1-7E6F50DD6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363882"/>
              </p:ext>
            </p:extLst>
          </p:nvPr>
        </p:nvGraphicFramePr>
        <p:xfrm>
          <a:off x="1145646" y="1433215"/>
          <a:ext cx="3917420" cy="405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4" name="CS ChemDraw Drawing" r:id="rId3" imgW="2619629" imgH="2713788" progId="ChemDraw.Document.6.0">
                  <p:embed/>
                </p:oleObj>
              </mc:Choice>
              <mc:Fallback>
                <p:oleObj name="CS ChemDraw Drawing" r:id="rId3" imgW="2619629" imgH="27137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46" y="1433215"/>
                        <a:ext cx="3917420" cy="405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387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2" y="1605132"/>
            <a:ext cx="3897462" cy="201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6" y="4603085"/>
            <a:ext cx="3627122" cy="1665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812" y="1685636"/>
            <a:ext cx="4865914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Triclosan</a:t>
            </a:r>
            <a:r>
              <a:rPr lang="en-US" dirty="0"/>
              <a:t> is an antibacterial and antifungal agent found in some consumer products, including toothpaste, soaps, detergents, toys, and surgical cleaning treatments.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persists in 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934" y="227722"/>
            <a:ext cx="698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Antibacterial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880" y="4478687"/>
            <a:ext cx="4865914" cy="165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Chlorophene</a:t>
            </a:r>
            <a:r>
              <a:rPr lang="en-US" dirty="0"/>
              <a:t> is a </a:t>
            </a:r>
            <a:r>
              <a:rPr lang="en-US" dirty="0" err="1"/>
              <a:t>bacteriocide</a:t>
            </a:r>
            <a:r>
              <a:rPr lang="en-US" dirty="0"/>
              <a:t> and fungicide in cosmetics.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is very biodegradable in the media and entirely removeable from the wastewater.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7F6841-C817-4D4D-BC8C-46DA2935C0A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8747" y="2388733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755" y="5078115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351580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233360" y="1705370"/>
            <a:ext cx="8853177" cy="378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Approaches to deal with Environmental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357" y="240818"/>
            <a:ext cx="335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14305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8651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7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8E7D-B866-3841-B4F7-8CB5ED868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1914"/>
            <a:ext cx="7886700" cy="1089529"/>
          </a:xfrm>
        </p:spPr>
        <p:txBody>
          <a:bodyPr>
            <a:spAutoFit/>
          </a:bodyPr>
          <a:lstStyle/>
          <a:p>
            <a:pPr marL="355600" algn="ctr"/>
            <a:r>
              <a:rPr lang="en-US" sz="3600" b="1" dirty="0">
                <a:latin typeface="+mn-lt"/>
              </a:rPr>
              <a:t>Waste treatment pyramid: The 4 </a:t>
            </a:r>
            <a:r>
              <a:rPr lang="en-US" sz="3600" b="1" dirty="0" err="1">
                <a:latin typeface="+mn-lt"/>
              </a:rPr>
              <a:t>Rs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Reduce, Reuse, Recycle, Recover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9884" y="2159844"/>
            <a:ext cx="7554775" cy="4108609"/>
            <a:chOff x="-50178" y="1668231"/>
            <a:chExt cx="7835870" cy="4185458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135205554"/>
                </p:ext>
              </p:extLst>
            </p:nvPr>
          </p:nvGraphicFramePr>
          <p:xfrm>
            <a:off x="1689692" y="1668231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Up-Down Arrow 4"/>
            <p:cNvSpPr/>
            <p:nvPr/>
          </p:nvSpPr>
          <p:spPr>
            <a:xfrm>
              <a:off x="1048218" y="1668231"/>
              <a:ext cx="423746" cy="4064001"/>
            </a:xfrm>
            <a:prstGeom prst="upDownArrow">
              <a:avLst/>
            </a:prstGeom>
            <a:gradFill flip="none" rotWithShape="1">
              <a:gsLst>
                <a:gs pos="0">
                  <a:srgbClr val="C00000"/>
                </a:gs>
                <a:gs pos="45000">
                  <a:schemeClr val="accent4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9026" y="1672919"/>
              <a:ext cx="1293542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Most favored option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0178" y="4858195"/>
              <a:ext cx="1304693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Least favored option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EC876-D218-4046-8693-ECC3F804671D}"/>
              </a:ext>
            </a:extLst>
          </p:cNvPr>
          <p:cNvSpPr txBox="1"/>
          <p:nvPr/>
        </p:nvSpPr>
        <p:spPr>
          <a:xfrm>
            <a:off x="5323288" y="1674208"/>
            <a:ext cx="1545424" cy="461665"/>
          </a:xfrm>
          <a:prstGeom prst="rect">
            <a:avLst/>
          </a:prstGeom>
          <a:noFill/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Prevention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B3897E3-1384-411D-A562-3B4EBA7289CD}"/>
              </a:ext>
            </a:extLst>
          </p:cNvPr>
          <p:cNvGrpSpPr/>
          <p:nvPr/>
        </p:nvGrpSpPr>
        <p:grpSpPr>
          <a:xfrm>
            <a:off x="7600950" y="4082494"/>
            <a:ext cx="2834214" cy="1833386"/>
            <a:chOff x="5739043" y="3748666"/>
            <a:chExt cx="2834214" cy="1833386"/>
          </a:xfrm>
        </p:grpSpPr>
        <p:grpSp>
          <p:nvGrpSpPr>
            <p:cNvPr id="13" name="Group 12"/>
            <p:cNvGrpSpPr/>
            <p:nvPr/>
          </p:nvGrpSpPr>
          <p:grpSpPr>
            <a:xfrm>
              <a:off x="6950200" y="3748666"/>
              <a:ext cx="1623057" cy="1833386"/>
              <a:chOff x="7431350" y="3747193"/>
              <a:chExt cx="1749910" cy="19766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633681" y="4609710"/>
                <a:ext cx="1547579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Incineration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66409" y="5292488"/>
                <a:ext cx="1014851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Landfill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31350" y="3747193"/>
                <a:ext cx="1241534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Recycling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31350" y="4127364"/>
                <a:ext cx="1540597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Composting</a:t>
                </a:r>
              </a:p>
            </p:txBody>
          </p:sp>
        </p:grp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F6F9EC33-29A3-4BFC-A99B-80F543DD274F}"/>
                </a:ext>
              </a:extLst>
            </p:cNvPr>
            <p:cNvSpPr/>
            <p:nvPr/>
          </p:nvSpPr>
          <p:spPr>
            <a:xfrm>
              <a:off x="6826288" y="3786740"/>
              <a:ext cx="173063" cy="657098"/>
            </a:xfrm>
            <a:prstGeom prst="leftBrace">
              <a:avLst>
                <a:gd name="adj1" fmla="val 79831"/>
                <a:gd name="adj2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1F6F73E-1702-49D1-8731-8026CB9CD6DB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43" y="4101278"/>
              <a:ext cx="1013388" cy="1349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01247C47-D9CA-42E2-A56A-D79D6C8C9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4106" y="4756150"/>
              <a:ext cx="10291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2BBEC2F-AC48-4EBA-BE47-68B2FB579547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31" y="5381799"/>
              <a:ext cx="92789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094087" y="1558609"/>
            <a:ext cx="3412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need various types of technology to reduce and reuse waste.</a:t>
            </a:r>
          </a:p>
          <a:p>
            <a:endParaRPr lang="en-US" sz="2000" dirty="0"/>
          </a:p>
          <a:p>
            <a:r>
              <a:rPr lang="en-US" sz="2000" dirty="0"/>
              <a:t>Ultimately, the production of waste should be prevented.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7E1828-2328-4252-B5FB-EEE730641B2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0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6732"/>
            <a:ext cx="3352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224" y="3623343"/>
            <a:ext cx="5032572" cy="289367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Consolidated material is buried with mud and other sealing agents to enable chemical, bacteriological, and physical degradation.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Semi-anaerobic conditions lead to production of methane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If captured, landfill gas (methane) from decomposing garbage can be used to produce electricity, heat, and fuels.</a:t>
            </a:r>
          </a:p>
        </p:txBody>
      </p:sp>
      <p:graphicFrame>
        <p:nvGraphicFramePr>
          <p:cNvPr id="10" name="Diagra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69774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7283189" y="2981819"/>
            <a:ext cx="500743" cy="46808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871" t="4314" r="3815" b="2208"/>
          <a:stretch/>
        </p:blipFill>
        <p:spPr>
          <a:xfrm>
            <a:off x="200416" y="1599876"/>
            <a:ext cx="6513535" cy="47132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1D36-7A48-4AC2-A5C7-8A230B03A40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700E81-3DF4-084D-AC58-7CC65382E470}"/>
              </a:ext>
            </a:extLst>
          </p:cNvPr>
          <p:cNvSpPr/>
          <p:nvPr/>
        </p:nvSpPr>
        <p:spPr>
          <a:xfrm>
            <a:off x="1128884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714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71" y="227928"/>
            <a:ext cx="565445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Incineration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235" y="1511950"/>
            <a:ext cx="6610404" cy="4594078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Thermal decomposition of wastes through Combustion (in presence of oxygen)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Better than landfills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>
                <a:latin typeface="+mn-lt"/>
              </a:rPr>
              <a:t>Reduces solid waste mass by 95 - 96%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Converts wastes in to: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Heat – (Use: electricity, steam)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Flue Gas – (Use: indirect heating)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Ash – (cement,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Disadvantages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Releases gases such as CO2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Emits hazardous end products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No recycling possible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585639" y="2625378"/>
            <a:ext cx="500743" cy="46808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63AB80-0171-4FA3-85E9-6BB74398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43849"/>
              </p:ext>
            </p:extLst>
          </p:nvPr>
        </p:nvGraphicFramePr>
        <p:xfrm>
          <a:off x="785166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142B3C-6781-4C3B-9BFA-928F755E44B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FD71B1-F76E-40C4-B5EB-FDF63B97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57" y="3821524"/>
            <a:ext cx="4543865" cy="2419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2F40B-31E7-6741-BA82-660297C32AA0}"/>
              </a:ext>
            </a:extLst>
          </p:cNvPr>
          <p:cNvSpPr/>
          <p:nvPr/>
        </p:nvSpPr>
        <p:spPr>
          <a:xfrm>
            <a:off x="9378104" y="6322068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93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80210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87509" y="2258860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91797"/>
              </p:ext>
            </p:extLst>
          </p:nvPr>
        </p:nvGraphicFramePr>
        <p:xfrm>
          <a:off x="7994954" y="127580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0D63-5AD1-E14A-993F-1CCEB9D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939" y="1360858"/>
            <a:ext cx="7184796" cy="523085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>
                <a:latin typeface="+mn-lt"/>
              </a:rPr>
              <a:t>Gasification: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Converts organic based materials into CO, H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Achieved by reacting the material at high temperatures (&gt;700 °C), without combustion, with a controlled amount of oxygen and/or steam.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The resulting gas mixture is called syngas.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Syngas is combustible and often used as a fuel.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endParaRPr lang="en-US" sz="10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/>
              <a:t>Pyrolysis: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Thermal decomposition at </a:t>
            </a:r>
            <a:r>
              <a:rPr lang="hu-HU" sz="1900" dirty="0"/>
              <a:t>200</a:t>
            </a:r>
            <a:r>
              <a:rPr lang="en-US" sz="1900" dirty="0"/>
              <a:t>-</a:t>
            </a:r>
            <a:r>
              <a:rPr lang="hu-HU" sz="1900" dirty="0"/>
              <a:t>300°C </a:t>
            </a:r>
            <a:r>
              <a:rPr lang="en-US" sz="1900" dirty="0"/>
              <a:t>occurring in the absence of oxygen.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Precursor of both the combustion and gasification processes.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products of biomass pyrolysis include biochar, bio-oil, and gases - such as methane, hydrogen, carbon monoxide, and carbon dioxide.</a:t>
            </a:r>
          </a:p>
        </p:txBody>
      </p:sp>
    </p:spTree>
    <p:extLst>
      <p:ext uri="{BB962C8B-B14F-4D97-AF65-F5344CB8AC3E}">
        <p14:creationId xmlns:p14="http://schemas.microsoft.com/office/powerpoint/2010/main" val="2329009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3475</Words>
  <Application>Microsoft Macintosh PowerPoint</Application>
  <PresentationFormat>Widescreen</PresentationFormat>
  <Paragraphs>753</Paragraphs>
  <Slides>53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MS Mincho</vt:lpstr>
      <vt:lpstr>ＭＳ Ｐゴシック</vt:lpstr>
      <vt:lpstr>Arial</vt:lpstr>
      <vt:lpstr>Calibri</vt:lpstr>
      <vt:lpstr>Calibri Light</vt:lpstr>
      <vt:lpstr>Calibri Regular</vt:lpstr>
      <vt:lpstr>Century Schoolbook</vt:lpstr>
      <vt:lpstr>Comic Sans MS</vt:lpstr>
      <vt:lpstr>Times</vt:lpstr>
      <vt:lpstr>Times New Roman</vt:lpstr>
      <vt:lpstr>Wingdings</vt:lpstr>
      <vt:lpstr>Office Theme</vt:lpstr>
      <vt:lpstr>Worksheet</vt:lpstr>
      <vt:lpstr>CS ChemDraw Drawing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Waste treatment pyramid: The 4 Rs Reduce, Reuse, Recycle, Recover</vt:lpstr>
      <vt:lpstr>Landfills</vt:lpstr>
      <vt:lpstr>Incineration</vt:lpstr>
      <vt:lpstr>Recycling and Composting</vt:lpstr>
      <vt:lpstr>Recycling and Composting</vt:lpstr>
      <vt:lpstr>Recycling (Aqueous Wastes)</vt:lpstr>
      <vt:lpstr>Recycling (Aqueous Wastes)</vt:lpstr>
      <vt:lpstr>Recycling (Aqueous Wastes)</vt:lpstr>
      <vt:lpstr>Reuse and Repurpose</vt:lpstr>
      <vt:lpstr>Recovery of Sodium Sulphate from Brine</vt:lpstr>
      <vt:lpstr>The Reduction and Elimination of Waste</vt:lpstr>
      <vt:lpstr>PowerPoint Presentation</vt:lpstr>
      <vt:lpstr>Utilizing Waste as a Feedstock – Industrial Ecology</vt:lpstr>
      <vt:lpstr>Utilizing Waste as a Feedstock – Industrial Ecology</vt:lpstr>
      <vt:lpstr>Example: Used oils as biofuel source</vt:lpstr>
      <vt:lpstr>Glycerol: a waste of biodiesel</vt:lpstr>
      <vt:lpstr>Production and Applications of Lactic Acid- Conventional process</vt:lpstr>
      <vt:lpstr>Water Electrolysis with Earth Abundant Metal Catalyst</vt:lpstr>
      <vt:lpstr>Electrocatalytic Oxidation of Glycerol</vt:lpstr>
      <vt:lpstr>Example: Neutralization of Red Mud through generation of biofuels</vt:lpstr>
      <vt:lpstr>Red Mud: Pollution and Accidents</vt:lpstr>
      <vt:lpstr>Example: Neutralization of Red Mud through generation of biofuels</vt:lpstr>
      <vt:lpstr>Example: Neutralization of Red Mud through generation of biofuels</vt:lpstr>
      <vt:lpstr>Example: Extracting chitin with an ionic liquid</vt:lpstr>
      <vt:lpstr>Biodegrade the Waste</vt:lpstr>
      <vt:lpstr>Aerobic Versus Anaerobic Digestion</vt:lpstr>
      <vt:lpstr>Aerobic Digestion</vt:lpstr>
      <vt:lpstr>Anaerobic Digestion</vt:lpstr>
      <vt:lpstr>Digestion versus Chemical Structure</vt:lpstr>
      <vt:lpstr>Some chemical structures favor biodegradation</vt:lpstr>
      <vt:lpstr>Predicting Biodegradation: EPA, EPISuite</vt:lpstr>
      <vt:lpstr>BIOWIN Models Based on Molecular Fragment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316</cp:revision>
  <dcterms:created xsi:type="dcterms:W3CDTF">2018-01-20T18:10:52Z</dcterms:created>
  <dcterms:modified xsi:type="dcterms:W3CDTF">2019-01-30T20:04:03Z</dcterms:modified>
</cp:coreProperties>
</file>