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TI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1" r:id="rId2"/>
    <p:sldMasterId id="2147483713" r:id="rId3"/>
    <p:sldMasterId id="2147483729" r:id="rId4"/>
  </p:sldMasterIdLst>
  <p:notesMasterIdLst>
    <p:notesMasterId r:id="rId37"/>
  </p:notesMasterIdLst>
  <p:sldIdLst>
    <p:sldId id="306" r:id="rId5"/>
    <p:sldId id="353" r:id="rId6"/>
    <p:sldId id="312" r:id="rId7"/>
    <p:sldId id="314" r:id="rId8"/>
    <p:sldId id="321" r:id="rId9"/>
    <p:sldId id="323" r:id="rId10"/>
    <p:sldId id="324" r:id="rId11"/>
    <p:sldId id="325" r:id="rId12"/>
    <p:sldId id="326" r:id="rId13"/>
    <p:sldId id="329" r:id="rId14"/>
    <p:sldId id="338" r:id="rId15"/>
    <p:sldId id="339" r:id="rId16"/>
    <p:sldId id="356" r:id="rId17"/>
    <p:sldId id="359" r:id="rId18"/>
    <p:sldId id="360" r:id="rId19"/>
    <p:sldId id="367" r:id="rId20"/>
    <p:sldId id="373" r:id="rId21"/>
    <p:sldId id="377" r:id="rId22"/>
    <p:sldId id="379" r:id="rId23"/>
    <p:sldId id="380" r:id="rId24"/>
    <p:sldId id="1665" r:id="rId25"/>
    <p:sldId id="1666" r:id="rId26"/>
    <p:sldId id="1667" r:id="rId27"/>
    <p:sldId id="1669" r:id="rId28"/>
    <p:sldId id="1670" r:id="rId29"/>
    <p:sldId id="396" r:id="rId30"/>
    <p:sldId id="397" r:id="rId31"/>
    <p:sldId id="468" r:id="rId32"/>
    <p:sldId id="1572" r:id="rId33"/>
    <p:sldId id="1481" r:id="rId34"/>
    <p:sldId id="354" r:id="rId35"/>
    <p:sldId id="4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D5DF96-0DCC-694D-9BD6-9E5AB9009682}">
          <p14:sldIdLst>
            <p14:sldId id="306"/>
            <p14:sldId id="353"/>
            <p14:sldId id="312"/>
            <p14:sldId id="314"/>
            <p14:sldId id="321"/>
            <p14:sldId id="323"/>
            <p14:sldId id="324"/>
            <p14:sldId id="325"/>
            <p14:sldId id="326"/>
            <p14:sldId id="329"/>
            <p14:sldId id="338"/>
            <p14:sldId id="339"/>
            <p14:sldId id="356"/>
            <p14:sldId id="359"/>
            <p14:sldId id="360"/>
            <p14:sldId id="367"/>
            <p14:sldId id="373"/>
            <p14:sldId id="377"/>
            <p14:sldId id="379"/>
            <p14:sldId id="380"/>
            <p14:sldId id="1665"/>
            <p14:sldId id="1666"/>
            <p14:sldId id="1667"/>
            <p14:sldId id="1669"/>
            <p14:sldId id="1670"/>
            <p14:sldId id="396"/>
            <p14:sldId id="397"/>
            <p14:sldId id="468"/>
            <p14:sldId id="1572"/>
            <p14:sldId id="1481"/>
            <p14:sldId id="354"/>
            <p14:sldId id="464"/>
          </p14:sldIdLst>
        </p14:section>
        <p14:section name="Additional slides" id="{C8A430AD-0166-874F-B3C4-F3E0ED54D5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9EF"/>
    <a:srgbClr val="F0F7E8"/>
    <a:srgbClr val="EAF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0" autoAdjust="0"/>
    <p:restoredTop sz="77473" autoAdjust="0"/>
  </p:normalViewPr>
  <p:slideViewPr>
    <p:cSldViewPr snapToGrid="0" snapToObjects="1">
      <p:cViewPr varScale="1">
        <p:scale>
          <a:sx n="84" d="100"/>
          <a:sy n="84" d="100"/>
        </p:scale>
        <p:origin x="216" y="3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9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emf"/><Relationship Id="rId4"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4C411-5C85-FC44-B397-9CC40382627E}" type="datetimeFigureOut">
              <a:rPr lang="en-US" smtClean="0"/>
              <a:t>1/31/19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912F3-1B9D-D249-93E3-D0251D070D7C}" type="slidenum">
              <a:rPr lang="en-US" smtClean="0"/>
              <a:t>‹#›</a:t>
            </a:fld>
            <a:endParaRPr lang="en-US"/>
          </a:p>
        </p:txBody>
      </p:sp>
    </p:spTree>
    <p:extLst>
      <p:ext uri="{BB962C8B-B14F-4D97-AF65-F5344CB8AC3E}">
        <p14:creationId xmlns:p14="http://schemas.microsoft.com/office/powerpoint/2010/main" val="118313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912F3-1B9D-D249-93E3-D0251D070D7C}" type="slidenum">
              <a:rPr lang="en-US" smtClean="0"/>
              <a:t>1</a:t>
            </a:fld>
            <a:endParaRPr lang="en-US"/>
          </a:p>
        </p:txBody>
      </p:sp>
    </p:spTree>
    <p:extLst>
      <p:ext uri="{BB962C8B-B14F-4D97-AF65-F5344CB8AC3E}">
        <p14:creationId xmlns:p14="http://schemas.microsoft.com/office/powerpoint/2010/main" val="335349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E57A8-BED9-4EE5-B3AE-413C8600EE27}" type="slidenum">
              <a:rPr lang="fr-FR" altLang="en-US"/>
              <a:pPr/>
              <a:t>26</a:t>
            </a:fld>
            <a:endParaRPr lang="fr-FR" alt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p:txBody>
          <a:bodyPr/>
          <a:lstStyle/>
          <a:p>
            <a:endParaRPr lang="fr-FR" altLang="en-US"/>
          </a:p>
        </p:txBody>
      </p:sp>
    </p:spTree>
    <p:extLst>
      <p:ext uri="{BB962C8B-B14F-4D97-AF65-F5344CB8AC3E}">
        <p14:creationId xmlns:p14="http://schemas.microsoft.com/office/powerpoint/2010/main" val="63237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712C8-4E94-4B6F-959F-D8AB6CC5E7B8}" type="slidenum">
              <a:rPr lang="fr-FR" altLang="en-US"/>
              <a:pPr/>
              <a:t>27</a:t>
            </a:fld>
            <a:endParaRPr lang="fr-FR" alt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fr-FR" altLang="en-US"/>
          </a:p>
        </p:txBody>
      </p:sp>
    </p:spTree>
    <p:extLst>
      <p:ext uri="{BB962C8B-B14F-4D97-AF65-F5344CB8AC3E}">
        <p14:creationId xmlns:p14="http://schemas.microsoft.com/office/powerpoint/2010/main" val="45254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i="1">
                <a:solidFill>
                  <a:schemeClr val="tx1"/>
                </a:solidFill>
                <a:latin typeface="Comic Sans MS" pitchFamily="66" charset="0"/>
                <a:ea typeface="MS PGothic" pitchFamily="34" charset="-128"/>
              </a:defRPr>
            </a:lvl1pPr>
            <a:lvl2pPr marL="742950" indent="-285750" eaLnBrk="0" hangingPunct="0">
              <a:defRPr sz="2400" i="1">
                <a:solidFill>
                  <a:schemeClr val="tx1"/>
                </a:solidFill>
                <a:latin typeface="Comic Sans MS" pitchFamily="66" charset="0"/>
                <a:ea typeface="MS PGothic" pitchFamily="34" charset="-128"/>
              </a:defRPr>
            </a:lvl2pPr>
            <a:lvl3pPr marL="1143000" indent="-228600" eaLnBrk="0" hangingPunct="0">
              <a:defRPr sz="2400" i="1">
                <a:solidFill>
                  <a:schemeClr val="tx1"/>
                </a:solidFill>
                <a:latin typeface="Comic Sans MS" pitchFamily="66" charset="0"/>
                <a:ea typeface="MS PGothic" pitchFamily="34" charset="-128"/>
              </a:defRPr>
            </a:lvl3pPr>
            <a:lvl4pPr marL="1600200" indent="-228600" eaLnBrk="0" hangingPunct="0">
              <a:defRPr sz="2400" i="1">
                <a:solidFill>
                  <a:schemeClr val="tx1"/>
                </a:solidFill>
                <a:latin typeface="Comic Sans MS" pitchFamily="66" charset="0"/>
                <a:ea typeface="MS PGothic" pitchFamily="34" charset="-128"/>
              </a:defRPr>
            </a:lvl4pPr>
            <a:lvl5pPr marL="2057400" indent="-228600" eaLnBrk="0" hangingPunct="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DB0423-66B5-46B5-8820-2510D41E943D}" type="slidenum">
              <a:rPr kumimoji="0" lang="en-GB"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
        <p:nvSpPr>
          <p:cNvPr id="413698" name="Rectangle 2"/>
          <p:cNvSpPr>
            <a:spLocks noGrp="1" noRot="1" noChangeAspect="1" noChangeArrowheads="1" noTextEdit="1"/>
          </p:cNvSpPr>
          <p:nvPr>
            <p:ph type="sldImg"/>
          </p:nvPr>
        </p:nvSpPr>
        <p:spPr>
          <a:ln/>
          <a:extLst>
            <a:ext uri="{FAA26D3D-D897-4be2-8F04-BA451C77F1D7}"/>
          </a:extLst>
        </p:spPr>
      </p:sp>
      <p:sp>
        <p:nvSpPr>
          <p:cNvPr id="413699" name="Rectangle 3"/>
          <p:cNvSpPr>
            <a:spLocks noGrp="1" noChangeArrowheads="1"/>
          </p:cNvSpPr>
          <p:nvPr>
            <p:ph type="body" idx="1"/>
          </p:nvPr>
        </p:nvSpPr>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148471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i="1">
                <a:solidFill>
                  <a:schemeClr val="tx1"/>
                </a:solidFill>
                <a:latin typeface="Comic Sans MS" panose="030F0702030302020204" pitchFamily="66" charset="0"/>
                <a:ea typeface="MS PGothic" panose="020B0600070205080204" pitchFamily="34" charset="-128"/>
              </a:defRPr>
            </a:lvl1pPr>
            <a:lvl2pPr marL="742950" indent="-285750" eaLnBrk="0" hangingPunct="0">
              <a:defRPr i="1">
                <a:solidFill>
                  <a:schemeClr val="tx1"/>
                </a:solidFill>
                <a:latin typeface="Comic Sans MS" panose="030F0702030302020204" pitchFamily="66" charset="0"/>
                <a:ea typeface="MS PGothic" panose="020B0600070205080204" pitchFamily="34" charset="-128"/>
              </a:defRPr>
            </a:lvl2pPr>
            <a:lvl3pPr marL="1143000" indent="-228600" eaLnBrk="0" hangingPunct="0">
              <a:defRPr i="1">
                <a:solidFill>
                  <a:schemeClr val="tx1"/>
                </a:solidFill>
                <a:latin typeface="Comic Sans MS" panose="030F0702030302020204" pitchFamily="66" charset="0"/>
                <a:ea typeface="MS PGothic" panose="020B0600070205080204" pitchFamily="34" charset="-128"/>
              </a:defRPr>
            </a:lvl3pPr>
            <a:lvl4pPr marL="1600200" indent="-228600" eaLnBrk="0" hangingPunct="0">
              <a:defRPr i="1">
                <a:solidFill>
                  <a:schemeClr val="tx1"/>
                </a:solidFill>
                <a:latin typeface="Comic Sans MS" panose="030F0702030302020204" pitchFamily="66" charset="0"/>
                <a:ea typeface="MS PGothic" panose="020B0600070205080204" pitchFamily="34" charset="-128"/>
              </a:defRPr>
            </a:lvl4pPr>
            <a:lvl5pPr marL="2057400" indent="-228600" eaLnBrk="0" hangingPunct="0">
              <a:defRPr i="1">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i="1">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i="1">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i="1">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i="1">
                <a:solidFill>
                  <a:schemeClr val="tx1"/>
                </a:solidFill>
                <a:latin typeface="Comic Sans MS" panose="030F0702030302020204" pitchFamily="66"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6A41EE-C06E-41D0-9ACB-AF606203E4EF}" type="slidenum">
              <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itchFamily="34" charset="0"/>
            </a:endParaRPr>
          </a:p>
        </p:txBody>
      </p:sp>
      <p:sp>
        <p:nvSpPr>
          <p:cNvPr id="968706" name="Rectangle 2"/>
          <p:cNvSpPr>
            <a:spLocks noGrp="1" noRot="1" noChangeAspect="1" noChangeArrowheads="1" noTextEdit="1"/>
          </p:cNvSpPr>
          <p:nvPr>
            <p:ph type="sldImg"/>
          </p:nvPr>
        </p:nvSpPr>
        <p:spPr>
          <a:xfrm>
            <a:off x="384175" y="685800"/>
            <a:ext cx="6096000" cy="3429000"/>
          </a:xfrm>
          <a:ln/>
          <a:extLst>
            <a:ext uri="{FAA26D3D-D897-4be2-8F04-BA451C77F1D7}"/>
          </a:extLst>
        </p:spPr>
      </p:sp>
      <p:sp>
        <p:nvSpPr>
          <p:cNvPr id="968707" name="Rectangle 3"/>
          <p:cNvSpPr>
            <a:spLocks noGrp="1" noChangeArrowheads="1"/>
          </p:cNvSpPr>
          <p:nvPr>
            <p:ph type="body" idx="1"/>
          </p:nvPr>
        </p:nvSpPr>
        <p:spPr>
          <a:xfrm>
            <a:off x="687388" y="4343400"/>
            <a:ext cx="5483225" cy="4114800"/>
          </a:xfrm>
        </p:spPr>
        <p:txBody>
          <a:bodyPr/>
          <a:lstStyle/>
          <a:p>
            <a:pPr>
              <a:defRPr/>
            </a:pPr>
            <a:endParaRPr lang="en-US">
              <a:ea typeface="ＭＳ Ｐゴシック" charset="0"/>
            </a:endParaRPr>
          </a:p>
        </p:txBody>
      </p:sp>
    </p:spTree>
    <p:extLst>
      <p:ext uri="{BB962C8B-B14F-4D97-AF65-F5344CB8AC3E}">
        <p14:creationId xmlns:p14="http://schemas.microsoft.com/office/powerpoint/2010/main" val="176584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149241-0149-4291-A4F1-87122F81ED41}" type="slidenum">
              <a:rPr lang="en-US" smtClean="0"/>
              <a:pPr>
                <a:defRPr/>
              </a:pPr>
              <a:t>3</a:t>
            </a:fld>
            <a:endParaRPr lang="en-US"/>
          </a:p>
        </p:txBody>
      </p:sp>
    </p:spTree>
    <p:extLst>
      <p:ext uri="{BB962C8B-B14F-4D97-AF65-F5344CB8AC3E}">
        <p14:creationId xmlns:p14="http://schemas.microsoft.com/office/powerpoint/2010/main" val="378211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12912F3-1B9D-D249-93E3-D0251D070D7C}" type="slidenum">
              <a:rPr lang="en-US" smtClean="0"/>
              <a:t>4</a:t>
            </a:fld>
            <a:endParaRPr lang="en-US"/>
          </a:p>
        </p:txBody>
      </p:sp>
    </p:spTree>
    <p:extLst>
      <p:ext uri="{BB962C8B-B14F-4D97-AF65-F5344CB8AC3E}">
        <p14:creationId xmlns:p14="http://schemas.microsoft.com/office/powerpoint/2010/main" val="288488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2912F3-1B9D-D249-93E3-D0251D070D7C}" type="slidenum">
              <a:rPr lang="en-US" smtClean="0"/>
              <a:t>5</a:t>
            </a:fld>
            <a:endParaRPr lang="en-US"/>
          </a:p>
        </p:txBody>
      </p:sp>
    </p:spTree>
    <p:extLst>
      <p:ext uri="{BB962C8B-B14F-4D97-AF65-F5344CB8AC3E}">
        <p14:creationId xmlns:p14="http://schemas.microsoft.com/office/powerpoint/2010/main" val="368202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AB883-61BC-4072-BCDF-F366C5CED8CA}" type="slidenum">
              <a:rPr lang="fr-FR" altLang="en-US"/>
              <a:pPr/>
              <a:t>12</a:t>
            </a:fld>
            <a:endParaRPr lang="fr-FR" alt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r>
              <a:rPr lang="fr-FR" altLang="en-US"/>
              <a:t>Viscocity of water (1cP), methanol (0.59 cP), DCM (0.44 cP), ether (0.224 cP)</a:t>
            </a:r>
          </a:p>
        </p:txBody>
      </p:sp>
    </p:spTree>
    <p:extLst>
      <p:ext uri="{BB962C8B-B14F-4D97-AF65-F5344CB8AC3E}">
        <p14:creationId xmlns:p14="http://schemas.microsoft.com/office/powerpoint/2010/main" val="345460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AB883-61BC-4072-BCDF-F366C5CED8CA}" type="slidenum">
              <a:rPr lang="fr-FR" altLang="en-US"/>
              <a:pPr/>
              <a:t>13</a:t>
            </a:fld>
            <a:endParaRPr lang="fr-FR" alt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r>
              <a:rPr lang="fr-FR" altLang="en-US"/>
              <a:t>Viscocity of water (1cP), methanol (0.59 cP), DCM (0.44 cP), ether (0.224 cP)</a:t>
            </a:r>
          </a:p>
        </p:txBody>
      </p:sp>
    </p:spTree>
    <p:extLst>
      <p:ext uri="{BB962C8B-B14F-4D97-AF65-F5344CB8AC3E}">
        <p14:creationId xmlns:p14="http://schemas.microsoft.com/office/powerpoint/2010/main" val="87241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C0E947-1C32-4433-B20D-DFEBED6992C2}" type="slidenum">
              <a:rPr lang="zh-CN" altLang="en-US" smtClean="0">
                <a:solidFill>
                  <a:srgbClr val="000000"/>
                </a:solidFill>
                <a:ea typeface="宋体" panose="02010600030101010101" pitchFamily="2" charset="-122"/>
              </a:rPr>
              <a:pPr/>
              <a:t>23</a:t>
            </a:fld>
            <a:endParaRPr lang="zh-CN" altLang="en-US">
              <a:solidFill>
                <a:srgbClr val="000000"/>
              </a:solidFill>
              <a:ea typeface="宋体" panose="02010600030101010101" pitchFamily="2" charset="-122"/>
            </a:endParaRPr>
          </a:p>
        </p:txBody>
      </p:sp>
    </p:spTree>
    <p:extLst>
      <p:ext uri="{BB962C8B-B14F-4D97-AF65-F5344CB8AC3E}">
        <p14:creationId xmlns:p14="http://schemas.microsoft.com/office/powerpoint/2010/main" val="231007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4C0E947-1C32-4433-B20D-DFEBED6992C2}" type="slidenum">
              <a:rPr lang="zh-CN" altLang="en-US" smtClean="0">
                <a:solidFill>
                  <a:srgbClr val="000000"/>
                </a:solidFill>
                <a:ea typeface="宋体" panose="02010600030101010101" pitchFamily="2" charset="-122"/>
              </a:rPr>
              <a:pPr/>
              <a:t>24</a:t>
            </a:fld>
            <a:endParaRPr lang="zh-CN" altLang="en-US">
              <a:solidFill>
                <a:srgbClr val="000000"/>
              </a:solidFill>
              <a:ea typeface="宋体" panose="02010600030101010101" pitchFamily="2" charset="-122"/>
            </a:endParaRPr>
          </a:p>
        </p:txBody>
      </p:sp>
    </p:spTree>
    <p:extLst>
      <p:ext uri="{BB962C8B-B14F-4D97-AF65-F5344CB8AC3E}">
        <p14:creationId xmlns:p14="http://schemas.microsoft.com/office/powerpoint/2010/main" val="159163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C0E947-1C32-4433-B20D-DFEBED6992C2}" type="slidenum">
              <a:rPr lang="zh-CN" altLang="en-US" smtClean="0">
                <a:solidFill>
                  <a:srgbClr val="000000"/>
                </a:solidFill>
                <a:ea typeface="宋体" panose="02010600030101010101" pitchFamily="2" charset="-122"/>
              </a:rPr>
              <a:pPr/>
              <a:t>25</a:t>
            </a:fld>
            <a:endParaRPr lang="zh-CN" altLang="en-US">
              <a:solidFill>
                <a:srgbClr val="000000"/>
              </a:solidFill>
              <a:ea typeface="宋体" panose="02010600030101010101" pitchFamily="2" charset="-122"/>
            </a:endParaRPr>
          </a:p>
        </p:txBody>
      </p:sp>
    </p:spTree>
    <p:extLst>
      <p:ext uri="{BB962C8B-B14F-4D97-AF65-F5344CB8AC3E}">
        <p14:creationId xmlns:p14="http://schemas.microsoft.com/office/powerpoint/2010/main" val="324572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329B53-6433-4E69-81F9-716525582F08}" type="datetime1">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346409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8DA12-E66B-4B6F-A1B4-897152E1067C}" type="datetime1">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221105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52591AC1-FC5D-478A-B72A-1F89DBEF6C55}" type="datetime1">
              <a:rPr lang="en-US" smtClean="0"/>
              <a:t>1/31/19</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A5DB7EE4-FE0F-1143-8757-673A9E6CB62B}" type="slidenum">
              <a:rPr lang="en-US"/>
              <a:pPr/>
              <a:t>‹#›</a:t>
            </a:fld>
            <a:endParaRPr lang="en-US"/>
          </a:p>
        </p:txBody>
      </p:sp>
    </p:spTree>
    <p:extLst>
      <p:ext uri="{BB962C8B-B14F-4D97-AF65-F5344CB8AC3E}">
        <p14:creationId xmlns:p14="http://schemas.microsoft.com/office/powerpoint/2010/main" val="56635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2D3514C5-36C8-44B5-90BF-47A25EC80F9B}" type="datetimeFigureOut">
              <a:rPr lang="en-CA"/>
              <a:pPr>
                <a:defRPr/>
              </a:pPr>
              <a:t>2019-01-31</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7BDFBF32-3607-4810-A314-A970B6C62BBA}" type="slidenum">
              <a:rPr lang="en-CA"/>
              <a:pPr>
                <a:defRPr/>
              </a:pPr>
              <a:t>‹#›</a:t>
            </a:fld>
            <a:endParaRPr lang="en-CA"/>
          </a:p>
        </p:txBody>
      </p:sp>
    </p:spTree>
    <p:extLst>
      <p:ext uri="{BB962C8B-B14F-4D97-AF65-F5344CB8AC3E}">
        <p14:creationId xmlns:p14="http://schemas.microsoft.com/office/powerpoint/2010/main" val="99989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D7F39F38-D141-471D-8BE3-5184DFF0DA73}" type="datetimeFigureOut">
              <a:rPr lang="en-CA"/>
              <a:pPr>
                <a:defRPr/>
              </a:pPr>
              <a:t>2019-01-31</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5937AA8F-A1F4-4FFD-8334-A54F80285491}" type="slidenum">
              <a:rPr lang="en-CA"/>
              <a:pPr>
                <a:defRPr/>
              </a:pPr>
              <a:t>‹#›</a:t>
            </a:fld>
            <a:endParaRPr lang="en-CA"/>
          </a:p>
        </p:txBody>
      </p:sp>
    </p:spTree>
    <p:extLst>
      <p:ext uri="{BB962C8B-B14F-4D97-AF65-F5344CB8AC3E}">
        <p14:creationId xmlns:p14="http://schemas.microsoft.com/office/powerpoint/2010/main" val="59635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742777BD-FABF-4885-BE0C-A16839984B96}" type="datetimeFigureOut">
              <a:rPr lang="en-CA"/>
              <a:pPr>
                <a:defRPr/>
              </a:pPr>
              <a:t>2019-01-31</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AE3216F9-F089-4A4A-8B12-E636D49207F1}" type="slidenum">
              <a:rPr lang="en-CA"/>
              <a:pPr>
                <a:defRPr/>
              </a:pPr>
              <a:t>‹#›</a:t>
            </a:fld>
            <a:endParaRPr lang="en-CA"/>
          </a:p>
        </p:txBody>
      </p:sp>
    </p:spTree>
    <p:extLst>
      <p:ext uri="{BB962C8B-B14F-4D97-AF65-F5344CB8AC3E}">
        <p14:creationId xmlns:p14="http://schemas.microsoft.com/office/powerpoint/2010/main" val="1870125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E26CAF46-CB16-42D7-AEE8-33F4B922B8D2}" type="datetimeFigureOut">
              <a:rPr lang="en-CA"/>
              <a:pPr>
                <a:defRPr/>
              </a:pPr>
              <a:t>2019-01-31</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51556141-F621-49C6-A486-FA27832BE3A2}" type="slidenum">
              <a:rPr lang="en-CA"/>
              <a:pPr>
                <a:defRPr/>
              </a:pPr>
              <a:t>‹#›</a:t>
            </a:fld>
            <a:endParaRPr lang="en-CA"/>
          </a:p>
        </p:txBody>
      </p:sp>
    </p:spTree>
    <p:extLst>
      <p:ext uri="{BB962C8B-B14F-4D97-AF65-F5344CB8AC3E}">
        <p14:creationId xmlns:p14="http://schemas.microsoft.com/office/powerpoint/2010/main" val="197109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395A2FD2-BAC8-4D2B-8B17-D2588999059D}" type="datetimeFigureOut">
              <a:rPr lang="en-CA"/>
              <a:pPr>
                <a:defRPr/>
              </a:pPr>
              <a:t>2019-01-31</a:t>
            </a:fld>
            <a:endParaRPr lang="en-CA"/>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C6ADEA61-447D-4642-9B00-994F9ACD9F47}" type="slidenum">
              <a:rPr lang="en-CA"/>
              <a:pPr>
                <a:defRPr/>
              </a:pPr>
              <a:t>‹#›</a:t>
            </a:fld>
            <a:endParaRPr lang="en-CA"/>
          </a:p>
        </p:txBody>
      </p:sp>
    </p:spTree>
    <p:extLst>
      <p:ext uri="{BB962C8B-B14F-4D97-AF65-F5344CB8AC3E}">
        <p14:creationId xmlns:p14="http://schemas.microsoft.com/office/powerpoint/2010/main" val="368505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35134673-0318-4277-BB81-B4F514F2B952}" type="datetimeFigureOut">
              <a:rPr lang="en-CA"/>
              <a:pPr>
                <a:defRPr/>
              </a:pPr>
              <a:t>2019-01-31</a:t>
            </a:fld>
            <a:endParaRPr lang="en-CA"/>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CFF3A0CD-E5F8-4B8C-BCA4-B5BB43C3A5E4}" type="slidenum">
              <a:rPr lang="en-CA"/>
              <a:pPr>
                <a:defRPr/>
              </a:pPr>
              <a:t>‹#›</a:t>
            </a:fld>
            <a:endParaRPr lang="en-CA"/>
          </a:p>
        </p:txBody>
      </p:sp>
    </p:spTree>
    <p:extLst>
      <p:ext uri="{BB962C8B-B14F-4D97-AF65-F5344CB8AC3E}">
        <p14:creationId xmlns:p14="http://schemas.microsoft.com/office/powerpoint/2010/main" val="135922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21E9D394-5B4B-4C45-951C-865A13F73203}" type="datetimeFigureOut">
              <a:rPr lang="en-CA"/>
              <a:pPr>
                <a:defRPr/>
              </a:pPr>
              <a:t>2019-01-31</a:t>
            </a:fld>
            <a:endParaRPr lang="en-CA"/>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C8316949-2F68-44EA-ABFC-8BA0FB2BE8A2}" type="slidenum">
              <a:rPr lang="en-CA"/>
              <a:pPr>
                <a:defRPr/>
              </a:pPr>
              <a:t>‹#›</a:t>
            </a:fld>
            <a:endParaRPr lang="en-CA"/>
          </a:p>
        </p:txBody>
      </p:sp>
    </p:spTree>
    <p:extLst>
      <p:ext uri="{BB962C8B-B14F-4D97-AF65-F5344CB8AC3E}">
        <p14:creationId xmlns:p14="http://schemas.microsoft.com/office/powerpoint/2010/main" val="1290469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05992D0C-18D8-47E1-9E65-EAA5121C7A78}" type="datetimeFigureOut">
              <a:rPr lang="en-CA"/>
              <a:pPr>
                <a:defRPr/>
              </a:pPr>
              <a:t>2019-01-31</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F27AC027-3351-49C1-9765-5E3FCA879AB5}" type="slidenum">
              <a:rPr lang="en-CA"/>
              <a:pPr>
                <a:defRPr/>
              </a:pPr>
              <a:t>‹#›</a:t>
            </a:fld>
            <a:endParaRPr lang="en-CA"/>
          </a:p>
        </p:txBody>
      </p:sp>
    </p:spTree>
    <p:extLst>
      <p:ext uri="{BB962C8B-B14F-4D97-AF65-F5344CB8AC3E}">
        <p14:creationId xmlns:p14="http://schemas.microsoft.com/office/powerpoint/2010/main" val="301388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5A9A5-BD12-40B3-8B42-3636C6DADA47}" type="datetime1">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F2B6-4A33-B34B-88C5-4D0E2420B093}" type="slidenum">
              <a:rPr lang="en-US" smtClean="0"/>
              <a:t>‹#›</a:t>
            </a:fld>
            <a:endParaRPr lang="en-US"/>
          </a:p>
        </p:txBody>
      </p:sp>
      <p:cxnSp>
        <p:nvCxnSpPr>
          <p:cNvPr id="7" name="Straight Connector 6">
            <a:extLst>
              <a:ext uri="{FF2B5EF4-FFF2-40B4-BE49-F238E27FC236}">
                <a16:creationId xmlns:a16="http://schemas.microsoft.com/office/drawing/2014/main" id="{C6BA2468-730F-40AF-AA36-4ACF2714E50F}"/>
              </a:ext>
            </a:extLst>
          </p:cNvPr>
          <p:cNvCxnSpPr>
            <a:cxnSpLocks/>
          </p:cNvCxnSpPr>
          <p:nvPr userDrawn="1"/>
        </p:nvCxnSpPr>
        <p:spPr>
          <a:xfrm>
            <a:off x="0" y="113646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77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09ADEBFE-76F9-41B6-8D3A-9A94287ADFD8}" type="datetimeFigureOut">
              <a:rPr lang="en-CA"/>
              <a:pPr>
                <a:defRPr/>
              </a:pPr>
              <a:t>2019-01-31</a:t>
            </a:fld>
            <a:endParaRPr lang="en-CA"/>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6367FC44-A229-4D00-BF0B-543A80F79E85}" type="slidenum">
              <a:rPr lang="en-CA"/>
              <a:pPr>
                <a:defRPr/>
              </a:pPr>
              <a:t>‹#›</a:t>
            </a:fld>
            <a:endParaRPr lang="en-CA"/>
          </a:p>
        </p:txBody>
      </p:sp>
    </p:spTree>
    <p:extLst>
      <p:ext uri="{BB962C8B-B14F-4D97-AF65-F5344CB8AC3E}">
        <p14:creationId xmlns:p14="http://schemas.microsoft.com/office/powerpoint/2010/main" val="2310449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B7A2F7FE-EA14-459F-B452-0724E2D13040}" type="datetimeFigureOut">
              <a:rPr lang="en-CA"/>
              <a:pPr>
                <a:defRPr/>
              </a:pPr>
              <a:t>2019-01-31</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C87EDCF4-56F3-49E6-B714-19DAF0EFB49B}" type="slidenum">
              <a:rPr lang="en-CA"/>
              <a:pPr>
                <a:defRPr/>
              </a:pPr>
              <a:t>‹#›</a:t>
            </a:fld>
            <a:endParaRPr lang="en-CA"/>
          </a:p>
        </p:txBody>
      </p:sp>
    </p:spTree>
    <p:extLst>
      <p:ext uri="{BB962C8B-B14F-4D97-AF65-F5344CB8AC3E}">
        <p14:creationId xmlns:p14="http://schemas.microsoft.com/office/powerpoint/2010/main" val="132473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31317330-26EC-4D9F-A85B-137B95BC6193}" type="datetimeFigureOut">
              <a:rPr lang="en-CA"/>
              <a:pPr>
                <a:defRPr/>
              </a:pPr>
              <a:t>2019-01-31</a:t>
            </a:fld>
            <a:endParaRPr lang="en-CA"/>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atin typeface="Comic Sans MS" panose="030F0702030302020204" pitchFamily="66" charset="0"/>
                <a:ea typeface="MS PGothic" panose="020B0600070205080204" pitchFamily="34" charset="-128"/>
              </a:defRPr>
            </a:lvl1pPr>
          </a:lstStyle>
          <a:p>
            <a:pPr>
              <a:defRPr/>
            </a:pPr>
            <a:fld id="{A130E29A-F308-4F90-B0E6-7906075E15A9}" type="slidenum">
              <a:rPr lang="en-CA"/>
              <a:pPr>
                <a:defRPr/>
              </a:pPr>
              <a:t>‹#›</a:t>
            </a:fld>
            <a:endParaRPr lang="en-CA"/>
          </a:p>
        </p:txBody>
      </p:sp>
    </p:spTree>
    <p:extLst>
      <p:ext uri="{BB962C8B-B14F-4D97-AF65-F5344CB8AC3E}">
        <p14:creationId xmlns:p14="http://schemas.microsoft.com/office/powerpoint/2010/main" val="3446600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61554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37949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11372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253067" y="1612900"/>
            <a:ext cx="58737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7330017" y="1612900"/>
            <a:ext cx="58758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1319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75155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74698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42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AC98E0-6D9A-47BD-81B2-2BE1D7A06E61}" type="datetime1">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392045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913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2419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14460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19268" y="342900"/>
            <a:ext cx="2986617" cy="5384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253067" y="342900"/>
            <a:ext cx="8763000" cy="53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91594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1" y="342900"/>
            <a:ext cx="11089217" cy="1131888"/>
          </a:xfrm>
        </p:spPr>
        <p:txBody>
          <a:bodyPr/>
          <a:lstStyle/>
          <a:p>
            <a:r>
              <a:rPr lang="en-US"/>
              <a:t>Click to edit Master title style</a:t>
            </a:r>
            <a:endParaRPr lang="en-CA"/>
          </a:p>
        </p:txBody>
      </p:sp>
      <p:sp>
        <p:nvSpPr>
          <p:cNvPr id="3" name="Text Placeholder 2"/>
          <p:cNvSpPr>
            <a:spLocks noGrp="1"/>
          </p:cNvSpPr>
          <p:nvPr>
            <p:ph type="body" sz="half" idx="1"/>
          </p:nvPr>
        </p:nvSpPr>
        <p:spPr>
          <a:xfrm>
            <a:off x="1253067" y="1612900"/>
            <a:ext cx="58737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7330017" y="1612900"/>
            <a:ext cx="58758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22106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1" y="342900"/>
            <a:ext cx="11089217" cy="1131888"/>
          </a:xfrm>
        </p:spPr>
        <p:txBody>
          <a:bodyPr/>
          <a:lstStyle/>
          <a:p>
            <a:r>
              <a:rPr lang="en-US"/>
              <a:t>Click to edit Master title style</a:t>
            </a:r>
            <a:endParaRPr lang="en-CA"/>
          </a:p>
        </p:txBody>
      </p:sp>
      <p:sp>
        <p:nvSpPr>
          <p:cNvPr id="3" name="Content Placeholder 2"/>
          <p:cNvSpPr>
            <a:spLocks noGrp="1"/>
          </p:cNvSpPr>
          <p:nvPr>
            <p:ph sz="half" idx="1"/>
          </p:nvPr>
        </p:nvSpPr>
        <p:spPr>
          <a:xfrm>
            <a:off x="1253067" y="1612900"/>
            <a:ext cx="58737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7330017" y="1612900"/>
            <a:ext cx="587586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7330017" y="3746500"/>
            <a:ext cx="587586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40515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9301" y="342900"/>
            <a:ext cx="11089217" cy="1131888"/>
          </a:xfrm>
        </p:spPr>
        <p:txBody>
          <a:bodyPr/>
          <a:lstStyle/>
          <a:p>
            <a:r>
              <a:rPr lang="en-US"/>
              <a:t>Click to edit Master title style</a:t>
            </a:r>
          </a:p>
        </p:txBody>
      </p:sp>
      <p:sp>
        <p:nvSpPr>
          <p:cNvPr id="3" name="Content Placeholder 2"/>
          <p:cNvSpPr>
            <a:spLocks noGrp="1"/>
          </p:cNvSpPr>
          <p:nvPr>
            <p:ph sz="quarter" idx="1"/>
          </p:nvPr>
        </p:nvSpPr>
        <p:spPr>
          <a:xfrm>
            <a:off x="1253067" y="1612900"/>
            <a:ext cx="587375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330017" y="1612900"/>
            <a:ext cx="587586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53067" y="3746500"/>
            <a:ext cx="587375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330017" y="3746500"/>
            <a:ext cx="587586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866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solidFill>
                  <a:srgbClr val="000000"/>
                </a:solidFill>
              </a:defRPr>
            </a:lvl1pPr>
          </a:lstStyle>
          <a:p>
            <a:pPr eaLnBrk="0" fontAlgn="base" hangingPunct="0">
              <a:spcBef>
                <a:spcPct val="0"/>
              </a:spcBef>
              <a:spcAft>
                <a:spcPct val="0"/>
              </a:spcAft>
              <a:defRPr/>
            </a:pPr>
            <a:endParaRPr lang="en-US" sz="2400">
              <a:latin typeface="Arial" pitchFamily="34" charset="0"/>
            </a:endParaRP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solidFill>
                  <a:srgbClr val="000000"/>
                </a:solidFill>
              </a:defRPr>
            </a:lvl1pPr>
          </a:lstStyle>
          <a:p>
            <a:pPr eaLnBrk="0" fontAlgn="base" hangingPunct="0">
              <a:spcBef>
                <a:spcPct val="0"/>
              </a:spcBef>
              <a:spcAft>
                <a:spcPct val="0"/>
              </a:spcAft>
              <a:defRPr/>
            </a:pPr>
            <a:endParaRPr lang="en-US" sz="2400">
              <a:latin typeface="Arial" pitchFamily="34" charset="0"/>
            </a:endParaRPr>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solidFill>
                  <a:srgbClr val="000000"/>
                </a:solidFill>
              </a:defRPr>
            </a:lvl1pPr>
          </a:lstStyle>
          <a:p>
            <a:pPr eaLnBrk="0" fontAlgn="base" hangingPunct="0">
              <a:spcBef>
                <a:spcPct val="0"/>
              </a:spcBef>
              <a:spcAft>
                <a:spcPct val="0"/>
              </a:spcAft>
              <a:defRPr/>
            </a:pPr>
            <a:fld id="{F4081A9A-D31E-4454-A80D-F74F15C189E6}" type="slidenum">
              <a:rPr lang="en-US" sz="2400">
                <a:latin typeface="Arial" pitchFamily="34" charset="0"/>
              </a:rPr>
              <a:pPr eaLnBrk="0" fontAlgn="base" hangingPunct="0">
                <a:spcBef>
                  <a:spcPct val="0"/>
                </a:spcBef>
                <a:spcAft>
                  <a:spcPct val="0"/>
                </a:spcAft>
                <a:defRPr/>
              </a:pPr>
              <a:t>‹#›</a:t>
            </a:fld>
            <a:endParaRPr lang="en-US" sz="2400">
              <a:latin typeface="Arial" pitchFamily="34" charset="0"/>
            </a:endParaRPr>
          </a:p>
        </p:txBody>
      </p:sp>
    </p:spTree>
    <p:extLst>
      <p:ext uri="{BB962C8B-B14F-4D97-AF65-F5344CB8AC3E}">
        <p14:creationId xmlns:p14="http://schemas.microsoft.com/office/powerpoint/2010/main" val="857792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6450" name="Group 2"/>
          <p:cNvGrpSpPr>
            <a:grpSpLocks/>
          </p:cNvGrpSpPr>
          <p:nvPr/>
        </p:nvGrpSpPr>
        <p:grpSpPr bwMode="auto">
          <a:xfrm>
            <a:off x="-8467" y="20638"/>
            <a:ext cx="12192000" cy="6858000"/>
            <a:chOff x="0" y="0"/>
            <a:chExt cx="5760" cy="4320"/>
          </a:xfrm>
        </p:grpSpPr>
        <p:sp>
          <p:nvSpPr>
            <p:cNvPr id="61645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5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sp>
        <p:nvSpPr>
          <p:cNvPr id="616453"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nvGrpSpPr>
          <p:cNvPr id="616454" name="Group 6"/>
          <p:cNvGrpSpPr>
            <a:grpSpLocks/>
          </p:cNvGrpSpPr>
          <p:nvPr/>
        </p:nvGrpSpPr>
        <p:grpSpPr bwMode="auto">
          <a:xfrm>
            <a:off x="-2117" y="6034088"/>
            <a:ext cx="10460568" cy="850900"/>
            <a:chOff x="0" y="3792"/>
            <a:chExt cx="4942" cy="536"/>
          </a:xfrm>
        </p:grpSpPr>
        <p:sp>
          <p:nvSpPr>
            <p:cNvPr id="61645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nvGrpSpPr>
            <p:cNvPr id="616456" name="Group 8"/>
            <p:cNvGrpSpPr>
              <a:grpSpLocks/>
            </p:cNvGrpSpPr>
            <p:nvPr userDrawn="1"/>
          </p:nvGrpSpPr>
          <p:grpSpPr bwMode="auto">
            <a:xfrm>
              <a:off x="2486" y="3792"/>
              <a:ext cx="2456" cy="536"/>
              <a:chOff x="2486" y="3792"/>
              <a:chExt cx="2456" cy="536"/>
            </a:xfrm>
          </p:grpSpPr>
          <p:sp>
            <p:nvSpPr>
              <p:cNvPr id="616457"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5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5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sp>
          <p:nvSpPr>
            <p:cNvPr id="61646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grpSp>
        <p:nvGrpSpPr>
          <p:cNvPr id="616463" name="Group 15"/>
          <p:cNvGrpSpPr>
            <a:grpSpLocks/>
          </p:cNvGrpSpPr>
          <p:nvPr/>
        </p:nvGrpSpPr>
        <p:grpSpPr bwMode="auto">
          <a:xfrm>
            <a:off x="836085" y="6021388"/>
            <a:ext cx="7579783" cy="849312"/>
            <a:chOff x="395" y="3793"/>
            <a:chExt cx="3581" cy="535"/>
          </a:xfrm>
        </p:grpSpPr>
        <p:sp>
          <p:nvSpPr>
            <p:cNvPr id="616464"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5"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6"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7"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8"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6469"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sp>
        <p:nvSpPr>
          <p:cNvPr id="61647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61647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616472" name="Rectangle 2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616473" name="Rectangle 25"/>
          <p:cNvSpPr>
            <a:spLocks noGrp="1" noChangeArrowheads="1"/>
          </p:cNvSpPr>
          <p:nvPr>
            <p:ph type="sldNum" sz="quarter" idx="4"/>
          </p:nvPr>
        </p:nvSpPr>
        <p:spPr/>
        <p:txBody>
          <a:bodyPr/>
          <a:lstStyle>
            <a:lvl1pPr>
              <a:defRPr/>
            </a:lvl1pPr>
          </a:lstStyle>
          <a:p>
            <a:fld id="{90ACD90E-84BE-4445-A280-6AA004E55238}" type="slidenum">
              <a:rPr lang="en-US">
                <a:solidFill>
                  <a:srgbClr val="FFFFFF"/>
                </a:solidFill>
              </a:rPr>
              <a:pPr/>
              <a:t>‹#›</a:t>
            </a:fld>
            <a:endParaRPr lang="en-US">
              <a:solidFill>
                <a:srgbClr val="FFFFFF"/>
              </a:solidFill>
            </a:endParaRPr>
          </a:p>
        </p:txBody>
      </p:sp>
      <p:sp>
        <p:nvSpPr>
          <p:cNvPr id="616474" name="Rectangle 26"/>
          <p:cNvSpPr>
            <a:spLocks noGrp="1" noChangeArrowheads="1"/>
          </p:cNvSpPr>
          <p:nvPr>
            <p:ph type="ftr" sz="quarter" idx="3"/>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08891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281F1D5-B60B-4D81-A572-D9DE3C6385C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759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E6CED3-6048-435F-B3C4-1B6ED3668758}" type="datetime1">
              <a:rPr lang="en-US" smtClean="0"/>
              <a:t>1/31/19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1412278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F886788-A71B-41B5-B3BB-844186ABB7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5006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38A6EE7-69B9-4BB4-A4F9-6D765E472B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7504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2883FDB-1888-4E45-BD63-5BFF222684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157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B2232E6-D090-49A2-9465-0A20890C5B0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5931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DA8CD10-E0EA-4BDC-8765-B4D6CC9566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49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1AF5C72-D774-42D7-B080-C9D3E88E75C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9836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7C72FC-10BD-4E91-91B8-BA49546D79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3078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72E7BC6-87B4-4C34-A2FA-F7FE1824FEF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7065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38D1EE-F4D5-4827-9C20-F7297933C4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4911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4EB2F586-19B2-4544-A11C-BD98C07DD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071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42838-CD2F-4067-AEAD-EBF36AE2ACF9}" type="datetime1">
              <a:rPr lang="en-US" smtClean="0"/>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13265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F2EC5-BF69-4E9D-8F4C-DD021470A8D5}" type="datetime1">
              <a:rPr lang="en-US" smtClean="0"/>
              <a:t>1/31/19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350372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5FA8B4-79D5-464B-9403-3A97F8CA51BC}" type="datetime1">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37156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F27383-30B8-4794-869E-E303A26D2398}" type="datetime1">
              <a:rPr lang="en-US" smtClean="0"/>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272976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2E3A1-0CA3-4893-A083-590A9E68F12B}" type="datetime1">
              <a:rPr lang="en-US" smtClean="0"/>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F2B6-4A33-B34B-88C5-4D0E2420B093}" type="slidenum">
              <a:rPr lang="en-US" smtClean="0"/>
              <a:t>‹#›</a:t>
            </a:fld>
            <a:endParaRPr lang="en-US"/>
          </a:p>
        </p:txBody>
      </p:sp>
    </p:spTree>
    <p:extLst>
      <p:ext uri="{BB962C8B-B14F-4D97-AF65-F5344CB8AC3E}">
        <p14:creationId xmlns:p14="http://schemas.microsoft.com/office/powerpoint/2010/main" val="98438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5AFC1-2C09-4093-A1C9-096C1B632C3B}" type="datetime1">
              <a:rPr lang="en-US" smtClean="0"/>
              <a:t>1/31/19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8F2B6-4A33-B34B-88C5-4D0E2420B093}" type="slidenum">
              <a:rPr lang="en-US" smtClean="0"/>
              <a:t>‹#›</a:t>
            </a:fld>
            <a:endParaRPr lang="en-US"/>
          </a:p>
        </p:txBody>
      </p:sp>
    </p:spTree>
    <p:extLst>
      <p:ext uri="{BB962C8B-B14F-4D97-AF65-F5344CB8AC3E}">
        <p14:creationId xmlns:p14="http://schemas.microsoft.com/office/powerpoint/2010/main" val="784285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defRPr>
            </a:lvl1pPr>
          </a:lstStyle>
          <a:p>
            <a:pPr>
              <a:defRPr/>
            </a:pPr>
            <a:fld id="{3E50AC2E-135B-417C-8CC9-E1DEEBFE55DB}" type="datetimeFigureOut">
              <a:rPr lang="en-CA"/>
              <a:pPr>
                <a:defRPr/>
              </a:pPr>
              <a:t>2019-01-31</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defRPr>
            </a:lvl1pPr>
          </a:lstStyle>
          <a:p>
            <a:pPr>
              <a:defRPr/>
            </a:pPr>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defRPr>
            </a:lvl1pPr>
          </a:lstStyle>
          <a:p>
            <a:pPr>
              <a:defRPr/>
            </a:pPr>
            <a:fld id="{965FFD7A-C158-4FBC-8B64-9AEE68CEE62F}" type="slidenum">
              <a:rPr lang="en-CA"/>
              <a:pPr>
                <a:defRPr/>
              </a:pPr>
              <a:t>‹#›</a:t>
            </a:fld>
            <a:endParaRPr lang="en-CA"/>
          </a:p>
        </p:txBody>
      </p:sp>
    </p:spTree>
    <p:extLst>
      <p:ext uri="{BB962C8B-B14F-4D97-AF65-F5344CB8AC3E}">
        <p14:creationId xmlns:p14="http://schemas.microsoft.com/office/powerpoint/2010/main" val="17984354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9301" y="342900"/>
            <a:ext cx="11089217"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53068" y="1612900"/>
            <a:ext cx="1195281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01339281"/>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xStyles>
    <p:titleStyle>
      <a:lvl1pPr algn="l" rtl="0" eaLnBrk="0" fontAlgn="base" hangingPunct="0">
        <a:lnSpc>
          <a:spcPct val="89000"/>
        </a:lnSpc>
        <a:spcBef>
          <a:spcPct val="0"/>
        </a:spcBef>
        <a:spcAft>
          <a:spcPct val="0"/>
        </a:spcAft>
        <a:defRPr sz="4800" kern="1200">
          <a:solidFill>
            <a:srgbClr val="7FFF00"/>
          </a:solidFill>
          <a:latin typeface="+mj-lt"/>
          <a:ea typeface="+mj-ea"/>
          <a:cs typeface="+mj-cs"/>
        </a:defRPr>
      </a:lvl1pPr>
      <a:lvl2pPr algn="l" rtl="0" eaLnBrk="0" fontAlgn="base" hangingPunct="0">
        <a:lnSpc>
          <a:spcPct val="89000"/>
        </a:lnSpc>
        <a:spcBef>
          <a:spcPct val="0"/>
        </a:spcBef>
        <a:spcAft>
          <a:spcPct val="0"/>
        </a:spcAft>
        <a:defRPr sz="4800">
          <a:solidFill>
            <a:srgbClr val="7FFF00"/>
          </a:solidFill>
          <a:latin typeface="Humanst521 BT" pitchFamily="34" charset="0"/>
        </a:defRPr>
      </a:lvl2pPr>
      <a:lvl3pPr algn="l" rtl="0" eaLnBrk="0" fontAlgn="base" hangingPunct="0">
        <a:lnSpc>
          <a:spcPct val="89000"/>
        </a:lnSpc>
        <a:spcBef>
          <a:spcPct val="0"/>
        </a:spcBef>
        <a:spcAft>
          <a:spcPct val="0"/>
        </a:spcAft>
        <a:defRPr sz="4800">
          <a:solidFill>
            <a:srgbClr val="7FFF00"/>
          </a:solidFill>
          <a:latin typeface="Humanst521 BT" pitchFamily="34" charset="0"/>
        </a:defRPr>
      </a:lvl3pPr>
      <a:lvl4pPr algn="l" rtl="0" eaLnBrk="0" fontAlgn="base" hangingPunct="0">
        <a:lnSpc>
          <a:spcPct val="89000"/>
        </a:lnSpc>
        <a:spcBef>
          <a:spcPct val="0"/>
        </a:spcBef>
        <a:spcAft>
          <a:spcPct val="0"/>
        </a:spcAft>
        <a:defRPr sz="4800">
          <a:solidFill>
            <a:srgbClr val="7FFF00"/>
          </a:solidFill>
          <a:latin typeface="Humanst521 BT" pitchFamily="34" charset="0"/>
        </a:defRPr>
      </a:lvl4pPr>
      <a:lvl5pPr algn="l" rtl="0" eaLnBrk="0" fontAlgn="base" hangingPunct="0">
        <a:lnSpc>
          <a:spcPct val="89000"/>
        </a:lnSpc>
        <a:spcBef>
          <a:spcPct val="0"/>
        </a:spcBef>
        <a:spcAft>
          <a:spcPct val="0"/>
        </a:spcAft>
        <a:defRPr sz="4800">
          <a:solidFill>
            <a:srgbClr val="7FFF00"/>
          </a:solidFill>
          <a:latin typeface="Humanst521 BT" pitchFamily="34" charset="0"/>
        </a:defRPr>
      </a:lvl5pPr>
      <a:lvl6pPr marL="457200" algn="l" rtl="0" eaLnBrk="0" fontAlgn="base" hangingPunct="0">
        <a:lnSpc>
          <a:spcPct val="89000"/>
        </a:lnSpc>
        <a:spcBef>
          <a:spcPct val="0"/>
        </a:spcBef>
        <a:spcAft>
          <a:spcPct val="0"/>
        </a:spcAft>
        <a:defRPr sz="4800">
          <a:solidFill>
            <a:srgbClr val="7FFF00"/>
          </a:solidFill>
          <a:latin typeface="Humanst521 BT" pitchFamily="34" charset="0"/>
        </a:defRPr>
      </a:lvl6pPr>
      <a:lvl7pPr marL="914400" algn="l" rtl="0" eaLnBrk="0" fontAlgn="base" hangingPunct="0">
        <a:lnSpc>
          <a:spcPct val="89000"/>
        </a:lnSpc>
        <a:spcBef>
          <a:spcPct val="0"/>
        </a:spcBef>
        <a:spcAft>
          <a:spcPct val="0"/>
        </a:spcAft>
        <a:defRPr sz="4800">
          <a:solidFill>
            <a:srgbClr val="7FFF00"/>
          </a:solidFill>
          <a:latin typeface="Humanst521 BT" pitchFamily="34" charset="0"/>
        </a:defRPr>
      </a:lvl7pPr>
      <a:lvl8pPr marL="1371600" algn="l" rtl="0" eaLnBrk="0" fontAlgn="base" hangingPunct="0">
        <a:lnSpc>
          <a:spcPct val="89000"/>
        </a:lnSpc>
        <a:spcBef>
          <a:spcPct val="0"/>
        </a:spcBef>
        <a:spcAft>
          <a:spcPct val="0"/>
        </a:spcAft>
        <a:defRPr sz="4800">
          <a:solidFill>
            <a:srgbClr val="7FFF00"/>
          </a:solidFill>
          <a:latin typeface="Humanst521 BT" pitchFamily="34" charset="0"/>
        </a:defRPr>
      </a:lvl8pPr>
      <a:lvl9pPr marL="1828800" algn="l" rtl="0" eaLnBrk="0" fontAlgn="base" hangingPunct="0">
        <a:lnSpc>
          <a:spcPct val="89000"/>
        </a:lnSpc>
        <a:spcBef>
          <a:spcPct val="0"/>
        </a:spcBef>
        <a:spcAft>
          <a:spcPct val="0"/>
        </a:spcAft>
        <a:defRPr sz="4800">
          <a:solidFill>
            <a:srgbClr val="7FFF00"/>
          </a:solidFill>
          <a:latin typeface="Humanst521 BT"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3CC33"/>
        </a:buClr>
        <a:buSzPct val="75000"/>
        <a:buFont typeface="Wingdings" panose="05000000000000000000" pitchFamily="2" charset="2"/>
        <a:buChar char="n"/>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FFCC66"/>
        </a:buClr>
        <a:buSzPct val="64000"/>
        <a:buFont typeface="Wingdings" panose="05000000000000000000" pitchFamily="2" charset="2"/>
        <a:buChar char="l"/>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FFCC66"/>
        </a:buClr>
        <a:buSzPct val="100000"/>
        <a:buFont typeface="Wingdings" panose="05000000000000000000" pitchFamily="2" charset="2"/>
        <a:buChar char="l"/>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FCC66"/>
        </a:buClr>
        <a:buSzPct val="100000"/>
        <a:buFont typeface="Wingdings" panose="05000000000000000000" pitchFamily="2" charset="2"/>
        <a:buChar char="l"/>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grpSp>
        <p:nvGrpSpPr>
          <p:cNvPr id="615426" name="Group 2"/>
          <p:cNvGrpSpPr>
            <a:grpSpLocks/>
          </p:cNvGrpSpPr>
          <p:nvPr/>
        </p:nvGrpSpPr>
        <p:grpSpPr bwMode="auto">
          <a:xfrm>
            <a:off x="0" y="0"/>
            <a:ext cx="12192000" cy="6858000"/>
            <a:chOff x="0" y="0"/>
            <a:chExt cx="5760" cy="4320"/>
          </a:xfrm>
        </p:grpSpPr>
        <p:sp>
          <p:nvSpPr>
            <p:cNvPr id="61542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2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sp>
        <p:nvSpPr>
          <p:cNvPr id="61542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nvGrpSpPr>
          <p:cNvPr id="615430" name="Group 6"/>
          <p:cNvGrpSpPr>
            <a:grpSpLocks/>
          </p:cNvGrpSpPr>
          <p:nvPr/>
        </p:nvGrpSpPr>
        <p:grpSpPr bwMode="auto">
          <a:xfrm>
            <a:off x="0" y="6019800"/>
            <a:ext cx="10464800" cy="857250"/>
            <a:chOff x="0" y="3792"/>
            <a:chExt cx="4944" cy="540"/>
          </a:xfrm>
        </p:grpSpPr>
        <p:sp>
          <p:nvSpPr>
            <p:cNvPr id="61543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nvGrpSpPr>
            <p:cNvPr id="615432" name="Group 8"/>
            <p:cNvGrpSpPr>
              <a:grpSpLocks/>
            </p:cNvGrpSpPr>
            <p:nvPr userDrawn="1"/>
          </p:nvGrpSpPr>
          <p:grpSpPr bwMode="auto">
            <a:xfrm>
              <a:off x="2486" y="3792"/>
              <a:ext cx="2458" cy="540"/>
              <a:chOff x="2486" y="3792"/>
              <a:chExt cx="2458" cy="540"/>
            </a:xfrm>
          </p:grpSpPr>
          <p:sp>
            <p:nvSpPr>
              <p:cNvPr id="61543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3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3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3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3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sp>
          <p:nvSpPr>
            <p:cNvPr id="61543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grpSp>
        <p:nvGrpSpPr>
          <p:cNvPr id="615439" name="Group 15"/>
          <p:cNvGrpSpPr>
            <a:grpSpLocks/>
          </p:cNvGrpSpPr>
          <p:nvPr/>
        </p:nvGrpSpPr>
        <p:grpSpPr bwMode="auto">
          <a:xfrm>
            <a:off x="836085" y="6021388"/>
            <a:ext cx="7579783" cy="849312"/>
            <a:chOff x="395" y="3793"/>
            <a:chExt cx="3581" cy="535"/>
          </a:xfrm>
        </p:grpSpPr>
        <p:sp>
          <p:nvSpPr>
            <p:cNvPr id="61544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4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4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4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4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sp>
          <p:nvSpPr>
            <p:cNvPr id="61544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sz="1800">
                <a:solidFill>
                  <a:srgbClr val="FFFFFF"/>
                </a:solidFill>
              </a:endParaRPr>
            </a:p>
          </p:txBody>
        </p:sp>
      </p:grpSp>
      <p:sp>
        <p:nvSpPr>
          <p:cNvPr id="61544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447"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44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61544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61545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8747AC77-3298-4F60-B42D-BA2701EFBB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66868891"/>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36.wmf"/><Relationship Id="rId12"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oleObject" Target="../embeddings/oleObject11.bin"/><Relationship Id="rId5" Type="http://schemas.openxmlformats.org/officeDocument/2006/relationships/image" Target="../media/image35.wmf"/><Relationship Id="rId10" Type="http://schemas.openxmlformats.org/officeDocument/2006/relationships/image" Target="../media/image37.emf"/><Relationship Id="rId4" Type="http://schemas.openxmlformats.org/officeDocument/2006/relationships/oleObject" Target="../embeddings/oleObject8.bin"/><Relationship Id="rId9" Type="http://schemas.openxmlformats.org/officeDocument/2006/relationships/oleObject" Target="../embeddings/oleObject10.bin"/><Relationship Id="rId14" Type="http://schemas.openxmlformats.org/officeDocument/2006/relationships/image" Target="../media/image39.emf"/></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gif"/></Relationships>
</file>

<file path=ppt/slides/_rels/slide29.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1.jpg"/><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5.png"/><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icalexpo.com/prod/electrothermal/product-80796-510114.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AEE64A-2CC2-4A7A-B06B-4A92B2EC43DC}"/>
              </a:ext>
            </a:extLst>
          </p:cNvPr>
          <p:cNvSpPr txBox="1">
            <a:spLocks/>
          </p:cNvSpPr>
          <p:nvPr/>
        </p:nvSpPr>
        <p:spPr>
          <a:xfrm>
            <a:off x="1523998" y="1613333"/>
            <a:ext cx="9144000" cy="4213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728A"/>
                </a:solidFill>
                <a:effectLst/>
                <a:uLnTx/>
                <a:uFillTx/>
                <a:ea typeface="+mn-ea"/>
                <a:cs typeface="+mn-cs"/>
              </a:rPr>
              <a:t>Energy delivery in Chemistry</a:t>
            </a:r>
          </a:p>
        </p:txBody>
      </p:sp>
      <p:sp>
        <p:nvSpPr>
          <p:cNvPr id="8" name="Rectangle 7"/>
          <p:cNvSpPr/>
          <p:nvPr/>
        </p:nvSpPr>
        <p:spPr>
          <a:xfrm>
            <a:off x="111649" y="5204193"/>
            <a:ext cx="2734156" cy="1200329"/>
          </a:xfrm>
          <a:prstGeom prst="rect">
            <a:avLst/>
          </a:prstGeom>
        </p:spPr>
        <p:txBody>
          <a:bodyPr wrap="square">
            <a:spAutoFit/>
          </a:bodyPr>
          <a:lstStyle/>
          <a:p>
            <a:br>
              <a:rPr lang="en-US" sz="1200" dirty="0">
                <a:latin typeface="Times New Roman" charset="0"/>
              </a:rPr>
            </a:br>
            <a:endParaRPr lang="en-US" sz="1200" dirty="0">
              <a:latin typeface="Times New Roman" charset="0"/>
            </a:endParaRPr>
          </a:p>
          <a:p>
            <a:br>
              <a:rPr lang="en-US" sz="1200" dirty="0">
                <a:latin typeface="Times New Roman" charset="0"/>
              </a:rPr>
            </a:br>
            <a:endParaRPr lang="en-US" sz="1200" dirty="0">
              <a:latin typeface="Times New Roman" charset="0"/>
            </a:endParaRPr>
          </a:p>
          <a:p>
            <a:r>
              <a:rPr lang="en-US" sz="1200" dirty="0">
                <a:solidFill>
                  <a:srgbClr val="2F2A2B"/>
                </a:solidFill>
                <a:latin typeface="Times New Roman" charset="0"/>
              </a:rPr>
              <a:t>CENTER </a:t>
            </a:r>
            <a:r>
              <a:rPr lang="en-US" sz="1200" i="1" dirty="0">
                <a:solidFill>
                  <a:srgbClr val="2F2A2B"/>
                </a:solidFill>
                <a:latin typeface="Times New Roman" charset="0"/>
              </a:rPr>
              <a:t>for </a:t>
            </a:r>
            <a:r>
              <a:rPr lang="en-US" sz="1200" dirty="0">
                <a:solidFill>
                  <a:srgbClr val="2F2A2B"/>
                </a:solidFill>
                <a:latin typeface="Times New Roman" charset="0"/>
              </a:rPr>
              <a:t>GREEN CHEMISTRY</a:t>
            </a:r>
          </a:p>
          <a:p>
            <a:r>
              <a:rPr lang="en-US" sz="1200" i="1" dirty="0">
                <a:solidFill>
                  <a:srgbClr val="2F2A2B"/>
                </a:solidFill>
                <a:latin typeface="Times New Roman" charset="0"/>
              </a:rPr>
              <a:t>and </a:t>
            </a:r>
            <a:r>
              <a:rPr lang="en-US" sz="1200" dirty="0">
                <a:solidFill>
                  <a:srgbClr val="2F2A2B"/>
                </a:solidFill>
                <a:latin typeface="Times New Roman" charset="0"/>
              </a:rPr>
              <a:t>GREEN ENGINEERING </a:t>
            </a:r>
            <a:r>
              <a:rPr lang="en-US" sz="1200" i="1" dirty="0">
                <a:solidFill>
                  <a:srgbClr val="2F2A2B"/>
                </a:solidFill>
                <a:latin typeface="Times New Roman" charset="0"/>
              </a:rPr>
              <a:t>at </a:t>
            </a:r>
            <a:r>
              <a:rPr lang="en-US" sz="1200" dirty="0">
                <a:solidFill>
                  <a:srgbClr val="2F2A2B"/>
                </a:solidFill>
                <a:latin typeface="Times New Roman" charset="0"/>
              </a:rPr>
              <a:t>YALE</a:t>
            </a:r>
            <a:endParaRPr lang="en-US" sz="1200" dirty="0">
              <a:solidFill>
                <a:srgbClr val="2F2A2B"/>
              </a:solidFill>
              <a:effectLst/>
              <a:latin typeface="Times New Roman" charset="0"/>
            </a:endParaRPr>
          </a:p>
        </p:txBody>
      </p:sp>
      <p:pic>
        <p:nvPicPr>
          <p:cNvPr id="9" name="Picture 8"/>
          <p:cNvPicPr>
            <a:picLocks noChangeAspect="1"/>
          </p:cNvPicPr>
          <p:nvPr/>
        </p:nvPicPr>
        <p:blipFill>
          <a:blip r:embed="rId3"/>
          <a:stretch>
            <a:fillRect/>
          </a:stretch>
        </p:blipFill>
        <p:spPr>
          <a:xfrm>
            <a:off x="710350" y="4446658"/>
            <a:ext cx="1020198" cy="1496290"/>
          </a:xfrm>
          <a:prstGeom prst="rect">
            <a:avLst/>
          </a:prstGeom>
        </p:spPr>
      </p:pic>
      <p:pic>
        <p:nvPicPr>
          <p:cNvPr id="10" name="Picture 9"/>
          <p:cNvPicPr>
            <a:picLocks noChangeAspect="1"/>
          </p:cNvPicPr>
          <p:nvPr/>
        </p:nvPicPr>
        <p:blipFill>
          <a:blip r:embed="rId4"/>
          <a:stretch>
            <a:fillRect/>
          </a:stretch>
        </p:blipFill>
        <p:spPr>
          <a:xfrm>
            <a:off x="9346191" y="5460687"/>
            <a:ext cx="2643612" cy="687339"/>
          </a:xfrm>
          <a:prstGeom prst="rect">
            <a:avLst/>
          </a:prstGeom>
        </p:spPr>
      </p:pic>
      <p:pic>
        <p:nvPicPr>
          <p:cNvPr id="11" name="Picture 10"/>
          <p:cNvPicPr>
            <a:picLocks noChangeAspect="1"/>
          </p:cNvPicPr>
          <p:nvPr/>
        </p:nvPicPr>
        <p:blipFill>
          <a:blip r:embed="rId5"/>
          <a:stretch>
            <a:fillRect/>
          </a:stretch>
        </p:blipFill>
        <p:spPr>
          <a:xfrm>
            <a:off x="9230724" y="4341829"/>
            <a:ext cx="2874547" cy="862364"/>
          </a:xfrm>
          <a:prstGeom prst="rect">
            <a:avLst/>
          </a:prstGeom>
        </p:spPr>
      </p:pic>
      <p:sp>
        <p:nvSpPr>
          <p:cNvPr id="13" name="Title 1">
            <a:extLst>
              <a:ext uri="{FF2B5EF4-FFF2-40B4-BE49-F238E27FC236}">
                <a16:creationId xmlns:a16="http://schemas.microsoft.com/office/drawing/2014/main" id="{5243B65A-7748-2A41-A117-7EF994700EDB}"/>
              </a:ext>
            </a:extLst>
          </p:cNvPr>
          <p:cNvSpPr>
            <a:spLocks noGrp="1"/>
          </p:cNvSpPr>
          <p:nvPr>
            <p:ph type="ctrTitle"/>
          </p:nvPr>
        </p:nvSpPr>
        <p:spPr>
          <a:xfrm>
            <a:off x="743674" y="320448"/>
            <a:ext cx="11246129" cy="1210900"/>
          </a:xfrm>
        </p:spPr>
        <p:txBody>
          <a:bodyPr>
            <a:noAutofit/>
          </a:bodyPr>
          <a:lstStyle/>
          <a:p>
            <a:r>
              <a:rPr lang="en-US" sz="4800" dirty="0">
                <a:solidFill>
                  <a:srgbClr val="00728A"/>
                </a:solidFill>
                <a:latin typeface="+mn-lt"/>
              </a:rPr>
              <a:t>Yale-UNIDO Train-the-Facilitator Workshop in Green Chemistry</a:t>
            </a:r>
            <a:endParaRPr lang="en-US" sz="4800" b="1" dirty="0">
              <a:solidFill>
                <a:srgbClr val="00728A"/>
              </a:solidFill>
              <a:latin typeface="+mn-lt"/>
            </a:endParaRPr>
          </a:p>
        </p:txBody>
      </p:sp>
      <p:pic>
        <p:nvPicPr>
          <p:cNvPr id="14" name="Picture 13">
            <a:extLst>
              <a:ext uri="{FF2B5EF4-FFF2-40B4-BE49-F238E27FC236}">
                <a16:creationId xmlns:a16="http://schemas.microsoft.com/office/drawing/2014/main" id="{A6B25A2B-1434-524F-9340-B8868DA43A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64" y="2816379"/>
            <a:ext cx="3032234" cy="2274176"/>
          </a:xfrm>
          <a:prstGeom prst="rect">
            <a:avLst/>
          </a:prstGeom>
        </p:spPr>
      </p:pic>
      <p:pic>
        <p:nvPicPr>
          <p:cNvPr id="15" name="Picture 14">
            <a:extLst>
              <a:ext uri="{FF2B5EF4-FFF2-40B4-BE49-F238E27FC236}">
                <a16:creationId xmlns:a16="http://schemas.microsoft.com/office/drawing/2014/main" id="{682507A9-3ABE-9E45-8A77-C99669C698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8568" y="2417473"/>
            <a:ext cx="2794000" cy="3746500"/>
          </a:xfrm>
          <a:prstGeom prst="rect">
            <a:avLst/>
          </a:prstGeom>
        </p:spPr>
      </p:pic>
      <p:sp>
        <p:nvSpPr>
          <p:cNvPr id="2" name="TextBox 1">
            <a:extLst>
              <a:ext uri="{FF2B5EF4-FFF2-40B4-BE49-F238E27FC236}">
                <a16:creationId xmlns:a16="http://schemas.microsoft.com/office/drawing/2014/main" id="{EE3BF1DB-E949-EA4D-8739-755F5E124467}"/>
              </a:ext>
            </a:extLst>
          </p:cNvPr>
          <p:cNvSpPr txBox="1"/>
          <p:nvPr/>
        </p:nvSpPr>
        <p:spPr>
          <a:xfrm>
            <a:off x="318655" y="6567054"/>
            <a:ext cx="1285288" cy="276999"/>
          </a:xfrm>
          <a:prstGeom prst="rect">
            <a:avLst/>
          </a:prstGeom>
          <a:noFill/>
        </p:spPr>
        <p:txBody>
          <a:bodyPr wrap="none" rtlCol="0">
            <a:spAutoFit/>
          </a:bodyPr>
          <a:lstStyle/>
          <a:p>
            <a:r>
              <a:rPr lang="en-US" sz="1200" dirty="0">
                <a:solidFill>
                  <a:schemeClr val="bg1">
                    <a:lumMod val="50000"/>
                  </a:schemeClr>
                </a:solidFill>
              </a:rPr>
              <a:t>Source: </a:t>
            </a:r>
            <a:r>
              <a:rPr lang="en-US" sz="1200" dirty="0" err="1">
                <a:solidFill>
                  <a:schemeClr val="bg1">
                    <a:lumMod val="50000"/>
                  </a:schemeClr>
                </a:solidFill>
              </a:rPr>
              <a:t>wikipedia</a:t>
            </a:r>
            <a:endParaRPr lang="en-US" sz="1200" dirty="0">
              <a:solidFill>
                <a:schemeClr val="bg1">
                  <a:lumMod val="50000"/>
                </a:schemeClr>
              </a:solidFill>
            </a:endParaRPr>
          </a:p>
        </p:txBody>
      </p:sp>
    </p:spTree>
    <p:extLst>
      <p:ext uri="{BB962C8B-B14F-4D97-AF65-F5344CB8AC3E}">
        <p14:creationId xmlns:p14="http://schemas.microsoft.com/office/powerpoint/2010/main" val="57523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4149" y="1268819"/>
            <a:ext cx="10515600" cy="4351338"/>
          </a:xfrm>
        </p:spPr>
        <p:txBody>
          <a:bodyPr>
            <a:normAutofit/>
          </a:bodyPr>
          <a:lstStyle/>
          <a:p>
            <a:pPr marL="0" indent="0">
              <a:buNone/>
            </a:pPr>
            <a:r>
              <a:rPr lang="en-US" sz="2200" b="1">
                <a:latin typeface="Arial" panose="020B0604020202020204" pitchFamily="34" charset="0"/>
                <a:cs typeface="Arial" panose="020B0604020202020204" pitchFamily="34" charset="0"/>
              </a:rPr>
              <a:t>Principal </a:t>
            </a:r>
            <a:r>
              <a:rPr lang="en-US" sz="2200" b="1" dirty="0">
                <a:latin typeface="Arial" panose="020B0604020202020204" pitchFamily="34" charset="0"/>
                <a:cs typeface="Arial" panose="020B0604020202020204" pitchFamily="34" charset="0"/>
              </a:rPr>
              <a:t>mechanism for microwave heating: </a:t>
            </a:r>
            <a:r>
              <a:rPr lang="en-US" sz="2200" b="1">
                <a:latin typeface="Arial" panose="020B0604020202020204" pitchFamily="34" charset="0"/>
                <a:cs typeface="Arial" panose="020B0604020202020204" pitchFamily="34" charset="0"/>
              </a:rPr>
              <a:t>Dipolar Polarization Mechanism</a:t>
            </a:r>
            <a:endParaRPr lang="en-US" sz="2200" b="1" dirty="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p:txBody>
      </p:sp>
      <p:pic>
        <p:nvPicPr>
          <p:cNvPr id="5" name="Image 10">
            <a:extLst>
              <a:ext uri="{FF2B5EF4-FFF2-40B4-BE49-F238E27FC236}">
                <a16:creationId xmlns:a16="http://schemas.microsoft.com/office/drawing/2014/main" id="{1A5083A8-C14C-44DD-A16D-96E1405837B0}"/>
              </a:ext>
            </a:extLst>
          </p:cNvPr>
          <p:cNvPicPr>
            <a:picLocks noChangeAspect="1"/>
          </p:cNvPicPr>
          <p:nvPr/>
        </p:nvPicPr>
        <p:blipFill rotWithShape="1">
          <a:blip r:embed="rId2"/>
          <a:srcRect r="65625" b="50478"/>
          <a:stretch/>
        </p:blipFill>
        <p:spPr>
          <a:xfrm>
            <a:off x="4878090" y="1870086"/>
            <a:ext cx="2232248" cy="1586990"/>
          </a:xfrm>
          <a:prstGeom prst="rect">
            <a:avLst/>
          </a:prstGeom>
        </p:spPr>
      </p:pic>
      <p:sp>
        <p:nvSpPr>
          <p:cNvPr id="6" name="ZoneTexte 7">
            <a:extLst>
              <a:ext uri="{FF2B5EF4-FFF2-40B4-BE49-F238E27FC236}">
                <a16:creationId xmlns:a16="http://schemas.microsoft.com/office/drawing/2014/main" id="{FE157DFA-8429-4C4B-9B13-55C97810BF5D}"/>
              </a:ext>
            </a:extLst>
          </p:cNvPr>
          <p:cNvSpPr txBox="1"/>
          <p:nvPr/>
        </p:nvSpPr>
        <p:spPr>
          <a:xfrm>
            <a:off x="703176" y="2123267"/>
            <a:ext cx="3657600" cy="707886"/>
          </a:xfrm>
          <a:prstGeom prst="rect">
            <a:avLst/>
          </a:prstGeom>
          <a:noFill/>
        </p:spPr>
        <p:txBody>
          <a:bodyPr wrap="square" rtlCol="0">
            <a:spAutoFit/>
          </a:bodyPr>
          <a:lstStyle/>
          <a:p>
            <a:r>
              <a:rPr lang="fr-FR" sz="2000" dirty="0" err="1">
                <a:latin typeface="Arial" panose="020B0604020202020204" pitchFamily="34" charset="0"/>
                <a:cs typeface="Arial" panose="020B0604020202020204" pitchFamily="34" charset="0"/>
              </a:rPr>
              <a:t>Alignment</a:t>
            </a:r>
            <a:r>
              <a:rPr lang="fr-FR" sz="2000" dirty="0">
                <a:latin typeface="Arial" panose="020B0604020202020204" pitchFamily="34" charset="0"/>
                <a:cs typeface="Arial" panose="020B0604020202020204" pitchFamily="34" charset="0"/>
              </a:rPr>
              <a:t> of the </a:t>
            </a:r>
            <a:r>
              <a:rPr lang="fr-FR" sz="2000" dirty="0" err="1">
                <a:latin typeface="Arial" panose="020B0604020202020204" pitchFamily="34" charset="0"/>
                <a:cs typeface="Arial" panose="020B0604020202020204" pitchFamily="34" charset="0"/>
              </a:rPr>
              <a:t>molecule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with</a:t>
            </a:r>
            <a:r>
              <a:rPr lang="fr-FR" sz="2000" dirty="0">
                <a:latin typeface="Arial" panose="020B0604020202020204" pitchFamily="34" charset="0"/>
                <a:cs typeface="Arial" panose="020B0604020202020204" pitchFamily="34" charset="0"/>
              </a:rPr>
              <a:t> the </a:t>
            </a:r>
            <a:r>
              <a:rPr lang="fr-FR" sz="2000" err="1">
                <a:latin typeface="Arial" panose="020B0604020202020204" pitchFamily="34" charset="0"/>
                <a:cs typeface="Arial" panose="020B0604020202020204" pitchFamily="34" charset="0"/>
              </a:rPr>
              <a:t>electric</a:t>
            </a:r>
            <a:r>
              <a:rPr lang="fr-FR" sz="2000">
                <a:latin typeface="Arial" panose="020B0604020202020204" pitchFamily="34" charset="0"/>
                <a:cs typeface="Arial" panose="020B0604020202020204" pitchFamily="34" charset="0"/>
              </a:rPr>
              <a:t> field...</a:t>
            </a:r>
            <a:endParaRPr lang="fr-FR" sz="2000" dirty="0">
              <a:latin typeface="Arial" panose="020B0604020202020204" pitchFamily="34" charset="0"/>
              <a:cs typeface="Arial" panose="020B0604020202020204" pitchFamily="34" charset="0"/>
            </a:endParaRPr>
          </a:p>
        </p:txBody>
      </p:sp>
      <p:pic>
        <p:nvPicPr>
          <p:cNvPr id="7" name="Image 11">
            <a:extLst>
              <a:ext uri="{FF2B5EF4-FFF2-40B4-BE49-F238E27FC236}">
                <a16:creationId xmlns:a16="http://schemas.microsoft.com/office/drawing/2014/main" id="{E22403A8-E26F-489A-BB30-AA0A0038F99B}"/>
              </a:ext>
            </a:extLst>
          </p:cNvPr>
          <p:cNvPicPr>
            <a:picLocks noChangeAspect="1"/>
          </p:cNvPicPr>
          <p:nvPr/>
        </p:nvPicPr>
        <p:blipFill rotWithShape="1">
          <a:blip r:embed="rId2"/>
          <a:srcRect l="66532" r="1" b="51296"/>
          <a:stretch/>
        </p:blipFill>
        <p:spPr>
          <a:xfrm>
            <a:off x="5238899" y="3429000"/>
            <a:ext cx="2173368" cy="1560755"/>
          </a:xfrm>
          <a:prstGeom prst="rect">
            <a:avLst/>
          </a:prstGeom>
        </p:spPr>
      </p:pic>
      <p:pic>
        <p:nvPicPr>
          <p:cNvPr id="8" name="Image 12">
            <a:extLst>
              <a:ext uri="{FF2B5EF4-FFF2-40B4-BE49-F238E27FC236}">
                <a16:creationId xmlns:a16="http://schemas.microsoft.com/office/drawing/2014/main" id="{9C977114-16C2-4A60-B202-B1DFCF154BC3}"/>
              </a:ext>
            </a:extLst>
          </p:cNvPr>
          <p:cNvPicPr>
            <a:picLocks noChangeAspect="1"/>
          </p:cNvPicPr>
          <p:nvPr/>
        </p:nvPicPr>
        <p:blipFill rotWithShape="1">
          <a:blip r:embed="rId2"/>
          <a:srcRect l="35484" r="33468" b="51296"/>
          <a:stretch/>
        </p:blipFill>
        <p:spPr>
          <a:xfrm>
            <a:off x="5238899" y="5140942"/>
            <a:ext cx="2016224" cy="1560755"/>
          </a:xfrm>
          <a:prstGeom prst="rect">
            <a:avLst/>
          </a:prstGeom>
        </p:spPr>
      </p:pic>
      <p:sp>
        <p:nvSpPr>
          <p:cNvPr id="9" name="ZoneTexte 8">
            <a:extLst>
              <a:ext uri="{FF2B5EF4-FFF2-40B4-BE49-F238E27FC236}">
                <a16:creationId xmlns:a16="http://schemas.microsoft.com/office/drawing/2014/main" id="{9FC4C370-1299-41BC-A151-D7000A145356}"/>
              </a:ext>
            </a:extLst>
          </p:cNvPr>
          <p:cNvSpPr txBox="1"/>
          <p:nvPr/>
        </p:nvSpPr>
        <p:spPr>
          <a:xfrm>
            <a:off x="681331" y="3572042"/>
            <a:ext cx="3913817" cy="1015663"/>
          </a:xfrm>
          <a:prstGeom prst="rect">
            <a:avLst/>
          </a:prstGeom>
          <a:noFill/>
        </p:spPr>
        <p:txBody>
          <a:bodyPr wrap="square" rtlCol="0">
            <a:spAutoFit/>
          </a:bodyPr>
          <a:lstStyle/>
          <a:p>
            <a:r>
              <a:rPr lang="fr-FR" sz="2000" dirty="0" err="1">
                <a:latin typeface="Arial" panose="020B0604020202020204" pitchFamily="34" charset="0"/>
                <a:cs typeface="Arial" panose="020B0604020202020204" pitchFamily="34" charset="0"/>
              </a:rPr>
              <a:t>Dipole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realigns</a:t>
            </a:r>
            <a:r>
              <a:rPr lang="fr-FR" sz="2000" dirty="0">
                <a:latin typeface="Arial" panose="020B0604020202020204" pitchFamily="34" charset="0"/>
                <a:cs typeface="Arial" panose="020B0604020202020204" pitchFamily="34" charset="0"/>
              </a:rPr>
              <a:t> to the </a:t>
            </a:r>
            <a:r>
              <a:rPr lang="fr-FR" sz="2000" dirty="0" err="1">
                <a:latin typeface="Arial" panose="020B0604020202020204" pitchFamily="34" charset="0"/>
                <a:cs typeface="Arial" panose="020B0604020202020204" pitchFamily="34" charset="0"/>
              </a:rPr>
              <a:t>field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generating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heat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through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molecular</a:t>
            </a:r>
            <a:r>
              <a:rPr lang="fr-FR" sz="2000" dirty="0">
                <a:latin typeface="Arial" panose="020B0604020202020204" pitchFamily="34" charset="0"/>
                <a:cs typeface="Arial" panose="020B0604020202020204" pitchFamily="34" charset="0"/>
              </a:rPr>
              <a:t> friction/</a:t>
            </a:r>
            <a:r>
              <a:rPr lang="fr-FR" sz="2000" err="1">
                <a:latin typeface="Arial" panose="020B0604020202020204" pitchFamily="34" charset="0"/>
                <a:cs typeface="Arial" panose="020B0604020202020204" pitchFamily="34" charset="0"/>
              </a:rPr>
              <a:t>dielectric</a:t>
            </a:r>
            <a:r>
              <a:rPr lang="fr-FR" sz="2000">
                <a:latin typeface="Arial" panose="020B0604020202020204" pitchFamily="34" charset="0"/>
                <a:cs typeface="Arial" panose="020B0604020202020204" pitchFamily="34" charset="0"/>
              </a:rPr>
              <a:t> loss...</a:t>
            </a:r>
            <a:endParaRPr lang="fr-FR"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374DC12-982D-428A-94EF-5FE58037DD06}"/>
              </a:ext>
            </a:extLst>
          </p:cNvPr>
          <p:cNvSpPr txBox="1"/>
          <p:nvPr/>
        </p:nvSpPr>
        <p:spPr>
          <a:xfrm>
            <a:off x="2531976" y="156411"/>
            <a:ext cx="7128170" cy="707886"/>
          </a:xfrm>
          <a:prstGeom prst="rect">
            <a:avLst/>
          </a:prstGeom>
          <a:noFill/>
        </p:spPr>
        <p:txBody>
          <a:bodyPr wrap="none" rtlCol="0">
            <a:spAutoFit/>
          </a:bodyPr>
          <a:lstStyle/>
          <a:p>
            <a:pPr algn="ctr"/>
            <a:r>
              <a:rPr lang="en-US" sz="4000" b="1"/>
              <a:t> Microwave Heating: Mechanism</a:t>
            </a:r>
            <a:endParaRPr lang="en-US" sz="4000" b="1" dirty="0"/>
          </a:p>
        </p:txBody>
      </p:sp>
      <p:sp>
        <p:nvSpPr>
          <p:cNvPr id="10" name="ZoneTexte 8">
            <a:extLst>
              <a:ext uri="{FF2B5EF4-FFF2-40B4-BE49-F238E27FC236}">
                <a16:creationId xmlns:a16="http://schemas.microsoft.com/office/drawing/2014/main" id="{B49D34AB-35B4-4021-A3C9-CF4E849FBA79}"/>
              </a:ext>
            </a:extLst>
          </p:cNvPr>
          <p:cNvSpPr txBox="1"/>
          <p:nvPr/>
        </p:nvSpPr>
        <p:spPr>
          <a:xfrm>
            <a:off x="703176" y="5152789"/>
            <a:ext cx="3913817" cy="1323439"/>
          </a:xfrm>
          <a:prstGeom prst="rect">
            <a:avLst/>
          </a:prstGeom>
          <a:noFill/>
        </p:spPr>
        <p:txBody>
          <a:bodyPr wrap="square" rtlCol="0">
            <a:spAutoFit/>
          </a:bodyPr>
          <a:lstStyle/>
          <a:p>
            <a:r>
              <a:rPr lang="fr-FR" sz="2000" err="1">
                <a:latin typeface="Arial" panose="020B0604020202020204" pitchFamily="34" charset="0"/>
                <a:cs typeface="Arial" panose="020B0604020202020204" pitchFamily="34" charset="0"/>
              </a:rPr>
              <a:t>Dipole</a:t>
            </a:r>
            <a:r>
              <a:rPr lang="fr-FR" sz="2000">
                <a:latin typeface="Arial" panose="020B0604020202020204" pitchFamily="34" charset="0"/>
                <a:cs typeface="Arial" panose="020B0604020202020204" pitchFamily="34" charset="0"/>
              </a:rPr>
              <a:t> again realigns </a:t>
            </a:r>
            <a:r>
              <a:rPr lang="fr-FR" sz="2000" dirty="0">
                <a:latin typeface="Arial" panose="020B0604020202020204" pitchFamily="34" charset="0"/>
                <a:cs typeface="Arial" panose="020B0604020202020204" pitchFamily="34" charset="0"/>
              </a:rPr>
              <a:t>to the </a:t>
            </a:r>
            <a:r>
              <a:rPr lang="fr-FR" sz="2000" dirty="0" err="1">
                <a:latin typeface="Arial" panose="020B0604020202020204" pitchFamily="34" charset="0"/>
                <a:cs typeface="Arial" panose="020B0604020202020204" pitchFamily="34" charset="0"/>
              </a:rPr>
              <a:t>field</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generating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heat</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through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molecular</a:t>
            </a:r>
            <a:r>
              <a:rPr lang="fr-FR" sz="2000" dirty="0">
                <a:latin typeface="Arial" panose="020B0604020202020204" pitchFamily="34" charset="0"/>
                <a:cs typeface="Arial" panose="020B0604020202020204" pitchFamily="34" charset="0"/>
              </a:rPr>
              <a:t> friction/</a:t>
            </a:r>
            <a:r>
              <a:rPr lang="fr-FR" sz="2000" err="1">
                <a:latin typeface="Arial" panose="020B0604020202020204" pitchFamily="34" charset="0"/>
                <a:cs typeface="Arial" panose="020B0604020202020204" pitchFamily="34" charset="0"/>
              </a:rPr>
              <a:t>dielectric</a:t>
            </a:r>
            <a:r>
              <a:rPr lang="fr-FR" sz="2000">
                <a:latin typeface="Arial" panose="020B0604020202020204" pitchFamily="34" charset="0"/>
                <a:cs typeface="Arial" panose="020B0604020202020204" pitchFamily="34" charset="0"/>
              </a:rPr>
              <a:t> loss... etc</a:t>
            </a:r>
            <a:endParaRPr lang="fr-FR"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55203B9-2F1E-419E-AF4F-88BAC2A758B6}"/>
              </a:ext>
            </a:extLst>
          </p:cNvPr>
          <p:cNvSpPr txBox="1"/>
          <p:nvPr/>
        </p:nvSpPr>
        <p:spPr>
          <a:xfrm>
            <a:off x="8288546" y="1870086"/>
            <a:ext cx="2743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Molecule must be </a:t>
            </a:r>
            <a:r>
              <a:rPr lang="en-US" b="1" dirty="0"/>
              <a:t>polar</a:t>
            </a:r>
            <a:endParaRPr lang="en-CA" b="1" dirty="0"/>
          </a:p>
        </p:txBody>
      </p:sp>
      <p:sp>
        <p:nvSpPr>
          <p:cNvPr id="12" name="TextBox 11">
            <a:extLst>
              <a:ext uri="{FF2B5EF4-FFF2-40B4-BE49-F238E27FC236}">
                <a16:creationId xmlns:a16="http://schemas.microsoft.com/office/drawing/2014/main" id="{00FF0CF2-CC1B-407A-805D-50B8D6ECE3CE}"/>
              </a:ext>
            </a:extLst>
          </p:cNvPr>
          <p:cNvSpPr txBox="1"/>
          <p:nvPr/>
        </p:nvSpPr>
        <p:spPr>
          <a:xfrm>
            <a:off x="8282897" y="2369378"/>
            <a:ext cx="27432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Molecule must be </a:t>
            </a:r>
            <a:r>
              <a:rPr lang="en-US" b="1" dirty="0" err="1"/>
              <a:t>protic</a:t>
            </a:r>
            <a:r>
              <a:rPr lang="en-US" b="1" dirty="0"/>
              <a:t> or viscous</a:t>
            </a:r>
            <a:endParaRPr lang="en-CA" b="1" dirty="0"/>
          </a:p>
        </p:txBody>
      </p:sp>
      <p:sp>
        <p:nvSpPr>
          <p:cNvPr id="2" name="Rectangle 1">
            <a:extLst>
              <a:ext uri="{FF2B5EF4-FFF2-40B4-BE49-F238E27FC236}">
                <a16:creationId xmlns:a16="http://schemas.microsoft.com/office/drawing/2014/main" id="{CD5D2091-3EFC-4588-A869-757732D4C864}"/>
              </a:ext>
            </a:extLst>
          </p:cNvPr>
          <p:cNvSpPr/>
          <p:nvPr/>
        </p:nvSpPr>
        <p:spPr>
          <a:xfrm>
            <a:off x="8219130" y="3110377"/>
            <a:ext cx="2851584" cy="923330"/>
          </a:xfrm>
          <a:prstGeom prst="rect">
            <a:avLst/>
          </a:prstGeom>
        </p:spPr>
        <p:txBody>
          <a:bodyPr wrap="square">
            <a:spAutoFit/>
          </a:bodyPr>
          <a:lstStyle/>
          <a:p>
            <a:pPr marL="0" lvl="2"/>
            <a:r>
              <a:rPr lang="en-US" altLang="en-US">
                <a:latin typeface="Arial" panose="020B0604020202020204" pitchFamily="34" charset="0"/>
                <a:cs typeface="Arial" panose="020B0604020202020204" pitchFamily="34" charset="0"/>
              </a:rPr>
              <a:t>water; ethanol</a:t>
            </a:r>
          </a:p>
          <a:p>
            <a:pPr marL="0" lvl="2"/>
            <a:r>
              <a:rPr lang="en-US" altLang="en-US">
                <a:latin typeface="Arial" panose="020B0604020202020204" pitchFamily="34" charset="0"/>
                <a:cs typeface="Arial" panose="020B0604020202020204" pitchFamily="34" charset="0"/>
              </a:rPr>
              <a:t>DMSO; DMF</a:t>
            </a:r>
          </a:p>
          <a:p>
            <a:pPr marL="0" lvl="2"/>
            <a:r>
              <a:rPr lang="en-US" altLang="en-US">
                <a:latin typeface="Arial" panose="020B0604020202020204" pitchFamily="34" charset="0"/>
                <a:cs typeface="Arial" panose="020B0604020202020204" pitchFamily="34" charset="0"/>
              </a:rPr>
              <a:t>CH</a:t>
            </a:r>
            <a:r>
              <a:rPr lang="en-US" altLang="en-US" baseline="-25000">
                <a:latin typeface="Arial" panose="020B0604020202020204" pitchFamily="34" charset="0"/>
                <a:cs typeface="Arial" panose="020B0604020202020204" pitchFamily="34" charset="0"/>
              </a:rPr>
              <a:t>2</a:t>
            </a:r>
            <a:r>
              <a:rPr lang="en-US" altLang="en-US">
                <a:latin typeface="Arial" panose="020B0604020202020204" pitchFamily="34" charset="0"/>
                <a:cs typeface="Arial" panose="020B0604020202020204" pitchFamily="34" charset="0"/>
              </a:rPr>
              <a:t>Cl</a:t>
            </a:r>
            <a:r>
              <a:rPr lang="en-US" altLang="en-US" baseline="-25000">
                <a:latin typeface="Arial" panose="020B0604020202020204" pitchFamily="34" charset="0"/>
                <a:cs typeface="Arial" panose="020B0604020202020204" pitchFamily="34" charset="0"/>
              </a:rPr>
              <a:t>2</a:t>
            </a:r>
            <a:endParaRPr lang="en-CA">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4A50E9F-F6DF-48F0-A180-556FF1A02460}"/>
              </a:ext>
            </a:extLst>
          </p:cNvPr>
          <p:cNvSpPr/>
          <p:nvPr/>
        </p:nvSpPr>
        <p:spPr>
          <a:xfrm>
            <a:off x="8219130" y="4339637"/>
            <a:ext cx="2929007" cy="646331"/>
          </a:xfrm>
          <a:prstGeom prst="rect">
            <a:avLst/>
          </a:prstGeom>
          <a:solidFill>
            <a:srgbClr val="FF0000"/>
          </a:solidFill>
        </p:spPr>
        <p:txBody>
          <a:bodyPr wrap="none">
            <a:spAutoFit/>
          </a:bodyPr>
          <a:lstStyle/>
          <a:p>
            <a:r>
              <a:rPr lang="en-US" altLang="en-US">
                <a:solidFill>
                  <a:schemeClr val="bg1"/>
                </a:solidFill>
                <a:latin typeface="Arial" panose="020B0604020202020204" pitchFamily="34" charset="0"/>
                <a:cs typeface="Arial" panose="020B0604020202020204" pitchFamily="34" charset="0"/>
              </a:rPr>
              <a:t>Bad MW reaction solvents:</a:t>
            </a:r>
          </a:p>
          <a:p>
            <a:r>
              <a:rPr lang="en-US" altLang="en-US">
                <a:solidFill>
                  <a:schemeClr val="bg1"/>
                </a:solidFill>
                <a:latin typeface="Arial" panose="020B0604020202020204" pitchFamily="34" charset="0"/>
                <a:cs typeface="Arial" panose="020B0604020202020204" pitchFamily="34" charset="0"/>
              </a:rPr>
              <a:t>benzene, CCl</a:t>
            </a:r>
            <a:r>
              <a:rPr lang="en-US" altLang="en-US" baseline="-25000">
                <a:solidFill>
                  <a:schemeClr val="bg1"/>
                </a:solidFill>
                <a:latin typeface="Arial" panose="020B0604020202020204" pitchFamily="34" charset="0"/>
                <a:cs typeface="Arial" panose="020B0604020202020204" pitchFamily="34" charset="0"/>
              </a:rPr>
              <a:t>4</a:t>
            </a:r>
            <a:r>
              <a:rPr lang="en-US" altLang="en-US">
                <a:solidFill>
                  <a:schemeClr val="bg1"/>
                </a:solidFill>
                <a:latin typeface="Arial" panose="020B0604020202020204" pitchFamily="34" charset="0"/>
                <a:cs typeface="Arial" panose="020B0604020202020204" pitchFamily="34" charset="0"/>
              </a:rPr>
              <a:t> and ethers.</a:t>
            </a:r>
            <a:endParaRPr lang="en-CA">
              <a:solidFill>
                <a:schemeClr val="bg1"/>
              </a:solidFill>
              <a:latin typeface="Arial" panose="020B0604020202020204" pitchFamily="34" charset="0"/>
              <a:cs typeface="Arial" panose="020B0604020202020204" pitchFamily="34" charset="0"/>
            </a:endParaRPr>
          </a:p>
        </p:txBody>
      </p:sp>
      <p:pic>
        <p:nvPicPr>
          <p:cNvPr id="14" name="Image 1">
            <a:extLst>
              <a:ext uri="{FF2B5EF4-FFF2-40B4-BE49-F238E27FC236}">
                <a16:creationId xmlns:a16="http://schemas.microsoft.com/office/drawing/2014/main" id="{A37FB045-8826-4147-9E9A-E9D47505F6E9}"/>
              </a:ext>
            </a:extLst>
          </p:cNvPr>
          <p:cNvPicPr>
            <a:picLocks noChangeAspect="1"/>
          </p:cNvPicPr>
          <p:nvPr/>
        </p:nvPicPr>
        <p:blipFill>
          <a:blip r:embed="rId3"/>
          <a:stretch>
            <a:fillRect/>
          </a:stretch>
        </p:blipFill>
        <p:spPr>
          <a:xfrm>
            <a:off x="8605499" y="5081593"/>
            <a:ext cx="2156268" cy="167945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670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199" y="1349867"/>
            <a:ext cx="10688053" cy="4351338"/>
          </a:xfrm>
        </p:spPr>
        <p:txBody>
          <a:bodyPr/>
          <a:lstStyle/>
          <a:p>
            <a:pPr marL="0" indent="0">
              <a:buNone/>
            </a:pPr>
            <a:r>
              <a:rPr lang="en-US" dirty="0"/>
              <a:t>Solvents may be ranked for their microwave performance</a:t>
            </a:r>
          </a:p>
          <a:p>
            <a:pPr marL="0" indent="0">
              <a:buNone/>
            </a:pPr>
            <a:r>
              <a:rPr lang="en-US" b="1" dirty="0"/>
              <a:t>the higher tan </a:t>
            </a:r>
            <a:r>
              <a:rPr lang="el-GR" b="1" dirty="0"/>
              <a:t>δ</a:t>
            </a:r>
            <a:r>
              <a:rPr lang="en-US" b="1" dirty="0"/>
              <a:t>, the better the microwave heating</a:t>
            </a:r>
          </a:p>
          <a:p>
            <a:pPr marL="366713" lvl="1" indent="0">
              <a:buNone/>
            </a:pPr>
            <a:endParaRPr lang="en-US" b="1" dirty="0"/>
          </a:p>
          <a:p>
            <a:pPr lvl="1"/>
            <a:endParaRPr lang="en-US" dirty="0"/>
          </a:p>
        </p:txBody>
      </p:sp>
      <p:pic>
        <p:nvPicPr>
          <p:cNvPr id="10" name="Image 1">
            <a:extLst>
              <a:ext uri="{FF2B5EF4-FFF2-40B4-BE49-F238E27FC236}">
                <a16:creationId xmlns:a16="http://schemas.microsoft.com/office/drawing/2014/main" id="{2E1DE06B-9B69-4AE8-9CE0-EFA55320B1BC}"/>
              </a:ext>
            </a:extLst>
          </p:cNvPr>
          <p:cNvPicPr>
            <a:picLocks noChangeAspect="1"/>
          </p:cNvPicPr>
          <p:nvPr/>
        </p:nvPicPr>
        <p:blipFill>
          <a:blip r:embed="rId2"/>
          <a:stretch>
            <a:fillRect/>
          </a:stretch>
        </p:blipFill>
        <p:spPr>
          <a:xfrm>
            <a:off x="1884946" y="2593020"/>
            <a:ext cx="8173453" cy="4063418"/>
          </a:xfrm>
          <a:prstGeom prst="rect">
            <a:avLst/>
          </a:prstGeom>
        </p:spPr>
      </p:pic>
      <p:sp>
        <p:nvSpPr>
          <p:cNvPr id="9" name="TextBox 8">
            <a:extLst>
              <a:ext uri="{FF2B5EF4-FFF2-40B4-BE49-F238E27FC236}">
                <a16:creationId xmlns:a16="http://schemas.microsoft.com/office/drawing/2014/main" id="{7374DC12-982D-428A-94EF-5FE58037DD06}"/>
              </a:ext>
            </a:extLst>
          </p:cNvPr>
          <p:cNvSpPr txBox="1"/>
          <p:nvPr/>
        </p:nvSpPr>
        <p:spPr>
          <a:xfrm>
            <a:off x="3136313" y="156411"/>
            <a:ext cx="5919506" cy="707886"/>
          </a:xfrm>
          <a:prstGeom prst="rect">
            <a:avLst/>
          </a:prstGeom>
          <a:noFill/>
        </p:spPr>
        <p:txBody>
          <a:bodyPr wrap="none" rtlCol="0">
            <a:spAutoFit/>
          </a:bodyPr>
          <a:lstStyle/>
          <a:p>
            <a:pPr algn="ctr"/>
            <a:r>
              <a:rPr lang="en-US" sz="4000" b="1"/>
              <a:t>Solvents for MW Reactions</a:t>
            </a:r>
            <a:endParaRPr lang="en-US" sz="4000" b="1" dirty="0"/>
          </a:p>
        </p:txBody>
      </p:sp>
    </p:spTree>
    <p:extLst>
      <p:ext uri="{BB962C8B-B14F-4D97-AF65-F5344CB8AC3E}">
        <p14:creationId xmlns:p14="http://schemas.microsoft.com/office/powerpoint/2010/main" val="168278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5" name="Rectangle 5"/>
          <p:cNvSpPr>
            <a:spLocks noGrp="1" noChangeArrowheads="1"/>
          </p:cNvSpPr>
          <p:nvPr>
            <p:ph sz="quarter" idx="1"/>
          </p:nvPr>
        </p:nvSpPr>
        <p:spPr>
          <a:xfrm>
            <a:off x="298667" y="1293471"/>
            <a:ext cx="8281988" cy="4873752"/>
          </a:xfrm>
          <a:noFill/>
          <a:ln/>
        </p:spPr>
        <p:txBody>
          <a:bodyPr>
            <a:normAutofit lnSpcReduction="10000"/>
          </a:bodyPr>
          <a:lstStyle/>
          <a:p>
            <a:pPr marL="457200" lvl="1" indent="0">
              <a:buNone/>
            </a:pPr>
            <a:r>
              <a:rPr lang="en-US" altLang="en-US" sz="2000" b="1" dirty="0">
                <a:latin typeface="Arial" panose="020B0604020202020204" pitchFamily="34" charset="0"/>
                <a:cs typeface="Arial" panose="020B0604020202020204" pitchFamily="34" charset="0"/>
              </a:rPr>
              <a:t>Advantages of </a:t>
            </a:r>
            <a:r>
              <a:rPr lang="en-US" altLang="en-US" sz="2000" b="1">
                <a:latin typeface="Arial" panose="020B0604020202020204" pitchFamily="34" charset="0"/>
                <a:cs typeface="Arial" panose="020B0604020202020204" pitchFamily="34" charset="0"/>
              </a:rPr>
              <a:t>microwave heating:</a:t>
            </a:r>
          </a:p>
          <a:p>
            <a:pPr marL="457200" lvl="1" indent="0">
              <a:buNone/>
            </a:pPr>
            <a:endParaRPr lang="en-US" altLang="en-US" sz="2000" b="1" dirty="0">
              <a:latin typeface="Arial" panose="020B0604020202020204" pitchFamily="34" charset="0"/>
              <a:cs typeface="Arial" panose="020B0604020202020204" pitchFamily="34" charset="0"/>
            </a:endParaRP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Heating </a:t>
            </a:r>
            <a:r>
              <a:rPr lang="en-US" altLang="en-US" dirty="0">
                <a:latin typeface="Arial" panose="020B0604020202020204" pitchFamily="34" charset="0"/>
                <a:cs typeface="Arial" panose="020B0604020202020204" pitchFamily="34" charset="0"/>
              </a:rPr>
              <a:t>uniformity: (conduction, convection and radiation are secondary)</a:t>
            </a:r>
          </a:p>
          <a:p>
            <a:pPr marL="914400" lvl="2" indent="0">
              <a:buNone/>
            </a:pPr>
            <a:endParaRPr lang="en-US" altLang="en-US">
              <a:latin typeface="Arial" panose="020B0604020202020204" pitchFamily="34" charset="0"/>
              <a:cs typeface="Arial" panose="020B0604020202020204" pitchFamily="34" charset="0"/>
            </a:endParaRP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Heating </a:t>
            </a:r>
            <a:r>
              <a:rPr lang="en-US" altLang="en-US" dirty="0">
                <a:latin typeface="Arial" panose="020B0604020202020204" pitchFamily="34" charset="0"/>
                <a:cs typeface="Arial" panose="020B0604020202020204" pitchFamily="34" charset="0"/>
              </a:rPr>
              <a:t>speed: Target temperature easier to </a:t>
            </a:r>
            <a:r>
              <a:rPr lang="en-US" altLang="en-US">
                <a:latin typeface="Arial" panose="020B0604020202020204" pitchFamily="34" charset="0"/>
                <a:cs typeface="Arial" panose="020B0604020202020204" pitchFamily="34" charset="0"/>
              </a:rPr>
              <a:t>reach fast, </a:t>
            </a:r>
            <a:r>
              <a:rPr lang="en-US" altLang="en-US" dirty="0">
                <a:latin typeface="Arial" panose="020B0604020202020204" pitchFamily="34" charset="0"/>
                <a:cs typeface="Arial" panose="020B0604020202020204" pitchFamily="34" charset="0"/>
              </a:rPr>
              <a:t>especially in small volumes</a:t>
            </a:r>
          </a:p>
          <a:p>
            <a:pPr marL="914400" lvl="2" indent="0">
              <a:buNone/>
            </a:pPr>
            <a:endParaRPr lang="en-US" altLang="en-US">
              <a:latin typeface="Arial" panose="020B0604020202020204" pitchFamily="34" charset="0"/>
              <a:cs typeface="Arial" panose="020B0604020202020204" pitchFamily="34" charset="0"/>
            </a:endParaRP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Effect of super-heating</a:t>
            </a:r>
            <a:r>
              <a:rPr lang="en-US" altLang="en-US" dirty="0">
                <a:latin typeface="Arial" panose="020B0604020202020204" pitchFamily="34" charset="0"/>
                <a:cs typeface="Arial" panose="020B0604020202020204" pitchFamily="34" charset="0"/>
              </a:rPr>
              <a:t>: heating above the boiling point of the solvent</a:t>
            </a:r>
          </a:p>
          <a:p>
            <a:pPr marL="914400" lvl="2" indent="0">
              <a:buNone/>
            </a:pPr>
            <a:endParaRPr lang="en-US" altLang="en-US">
              <a:latin typeface="Arial" panose="020B0604020202020204" pitchFamily="34" charset="0"/>
              <a:cs typeface="Arial" panose="020B0604020202020204" pitchFamily="34" charset="0"/>
            </a:endParaRP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Selective </a:t>
            </a:r>
            <a:r>
              <a:rPr lang="en-US" altLang="en-US" dirty="0">
                <a:latin typeface="Arial" panose="020B0604020202020204" pitchFamily="34" charset="0"/>
                <a:cs typeface="Arial" panose="020B0604020202020204" pitchFamily="34" charset="0"/>
              </a:rPr>
              <a:t>heating: polar molecules could be heated without solvent heating</a:t>
            </a:r>
          </a:p>
          <a:p>
            <a:pPr marL="914400" lvl="2" indent="0">
              <a:buNone/>
            </a:pPr>
            <a:endParaRPr lang="en-US" altLang="en-US">
              <a:latin typeface="Arial" panose="020B0604020202020204" pitchFamily="34" charset="0"/>
              <a:cs typeface="Arial" panose="020B0604020202020204" pitchFamily="34" charset="0"/>
            </a:endParaRP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Ohmic </a:t>
            </a:r>
            <a:r>
              <a:rPr lang="en-US" altLang="en-US" dirty="0">
                <a:latin typeface="Arial" panose="020B0604020202020204" pitchFamily="34" charset="0"/>
                <a:cs typeface="Arial" panose="020B0604020202020204" pitchFamily="34" charset="0"/>
              </a:rPr>
              <a:t>heating for metals and magnetic materials: local extreme </a:t>
            </a:r>
            <a:r>
              <a:rPr lang="en-US" altLang="en-US" dirty="0" err="1">
                <a:latin typeface="Arial" panose="020B0604020202020204" pitchFamily="34" charset="0"/>
                <a:cs typeface="Arial" panose="020B0604020202020204" pitchFamily="34" charset="0"/>
              </a:rPr>
              <a:t>heatings</a:t>
            </a:r>
            <a:endParaRPr lang="en-US" altLang="en-US" dirty="0">
              <a:latin typeface="Arial" panose="020B0604020202020204" pitchFamily="34" charset="0"/>
              <a:cs typeface="Arial" panose="020B0604020202020204" pitchFamily="34" charset="0"/>
            </a:endParaRPr>
          </a:p>
          <a:p>
            <a:pPr lvl="2"/>
            <a:endParaRPr lang="en-US" altLang="en-US" dirty="0">
              <a:latin typeface="Arial" panose="020B0604020202020204" pitchFamily="34" charset="0"/>
              <a:cs typeface="Arial" panose="020B0604020202020204" pitchFamily="34" charset="0"/>
            </a:endParaRPr>
          </a:p>
          <a:p>
            <a:pPr lvl="1">
              <a:buNone/>
            </a:pPr>
            <a:endParaRPr lang="en-US" altLang="en-US" sz="2000" dirty="0">
              <a:latin typeface="Arial" panose="020B0604020202020204" pitchFamily="34" charset="0"/>
              <a:cs typeface="Arial" panose="020B0604020202020204" pitchFamily="34" charset="0"/>
            </a:endParaRPr>
          </a:p>
        </p:txBody>
      </p:sp>
      <p:sp>
        <p:nvSpPr>
          <p:cNvPr id="936962" name="Rectangle 2"/>
          <p:cNvSpPr>
            <a:spLocks noChangeArrowheads="1"/>
          </p:cNvSpPr>
          <p:nvPr/>
        </p:nvSpPr>
        <p:spPr bwMode="auto">
          <a:xfrm>
            <a:off x="2351088" y="115889"/>
            <a:ext cx="3255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400" b="1">
                <a:solidFill>
                  <a:schemeClr val="bg1"/>
                </a:solidFill>
              </a:rPr>
              <a:t>CHEM 462: 20. Energy input reduction (I) </a:t>
            </a:r>
          </a:p>
        </p:txBody>
      </p:sp>
      <p:grpSp>
        <p:nvGrpSpPr>
          <p:cNvPr id="14" name="Groupe 4">
            <a:extLst>
              <a:ext uri="{FF2B5EF4-FFF2-40B4-BE49-F238E27FC236}">
                <a16:creationId xmlns:a16="http://schemas.microsoft.com/office/drawing/2014/main" id="{73E59CDB-B630-486C-A33E-91091EBEEE90}"/>
              </a:ext>
            </a:extLst>
          </p:cNvPr>
          <p:cNvGrpSpPr/>
          <p:nvPr/>
        </p:nvGrpSpPr>
        <p:grpSpPr>
          <a:xfrm>
            <a:off x="8807379" y="2564796"/>
            <a:ext cx="3219451" cy="1484312"/>
            <a:chOff x="695400" y="1772816"/>
            <a:chExt cx="10753725" cy="4867275"/>
          </a:xfrm>
        </p:grpSpPr>
        <p:pic>
          <p:nvPicPr>
            <p:cNvPr id="15" name="Image 2">
              <a:extLst>
                <a:ext uri="{FF2B5EF4-FFF2-40B4-BE49-F238E27FC236}">
                  <a16:creationId xmlns:a16="http://schemas.microsoft.com/office/drawing/2014/main" id="{6FE3A07F-ABAF-488C-A999-47678009CC4D}"/>
                </a:ext>
              </a:extLst>
            </p:cNvPr>
            <p:cNvPicPr>
              <a:picLocks noChangeAspect="1"/>
            </p:cNvPicPr>
            <p:nvPr/>
          </p:nvPicPr>
          <p:blipFill>
            <a:blip r:embed="rId3"/>
            <a:stretch>
              <a:fillRect/>
            </a:stretch>
          </p:blipFill>
          <p:spPr>
            <a:xfrm>
              <a:off x="695400" y="1772816"/>
              <a:ext cx="10753725" cy="4867275"/>
            </a:xfrm>
            <a:prstGeom prst="rect">
              <a:avLst/>
            </a:prstGeom>
          </p:spPr>
        </p:pic>
        <p:sp>
          <p:nvSpPr>
            <p:cNvPr id="16" name="Rectangle 15">
              <a:extLst>
                <a:ext uri="{FF2B5EF4-FFF2-40B4-BE49-F238E27FC236}">
                  <a16:creationId xmlns:a16="http://schemas.microsoft.com/office/drawing/2014/main" id="{010C430E-2F74-4AE9-8AF0-FFD8CB2A7FBD}"/>
                </a:ext>
              </a:extLst>
            </p:cNvPr>
            <p:cNvSpPr/>
            <p:nvPr/>
          </p:nvSpPr>
          <p:spPr>
            <a:xfrm>
              <a:off x="726366" y="1844824"/>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F055FA1-9996-4BBD-85C3-F528A43A7120}"/>
                </a:ext>
              </a:extLst>
            </p:cNvPr>
            <p:cNvSpPr/>
            <p:nvPr/>
          </p:nvSpPr>
          <p:spPr>
            <a:xfrm>
              <a:off x="6160171" y="1846329"/>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extBox 10">
            <a:extLst>
              <a:ext uri="{FF2B5EF4-FFF2-40B4-BE49-F238E27FC236}">
                <a16:creationId xmlns:a16="http://schemas.microsoft.com/office/drawing/2014/main" id="{7374DC12-982D-428A-94EF-5FE58037DD06}"/>
              </a:ext>
            </a:extLst>
          </p:cNvPr>
          <p:cNvSpPr txBox="1"/>
          <p:nvPr/>
        </p:nvSpPr>
        <p:spPr>
          <a:xfrm>
            <a:off x="4397263" y="156411"/>
            <a:ext cx="3397597" cy="707886"/>
          </a:xfrm>
          <a:prstGeom prst="rect">
            <a:avLst/>
          </a:prstGeom>
          <a:noFill/>
        </p:spPr>
        <p:txBody>
          <a:bodyPr wrap="none" rtlCol="0">
            <a:spAutoFit/>
          </a:bodyPr>
          <a:lstStyle/>
          <a:p>
            <a:pPr algn="ctr"/>
            <a:r>
              <a:rPr lang="en-US" sz="4000" b="1"/>
              <a:t> MW Reactions</a:t>
            </a:r>
            <a:endParaRPr lang="en-US" sz="4000" b="1" dirty="0"/>
          </a:p>
        </p:txBody>
      </p:sp>
    </p:spTree>
    <p:extLst>
      <p:ext uri="{BB962C8B-B14F-4D97-AF65-F5344CB8AC3E}">
        <p14:creationId xmlns:p14="http://schemas.microsoft.com/office/powerpoint/2010/main" val="38286311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5" name="Rectangle 5"/>
          <p:cNvSpPr>
            <a:spLocks noGrp="1" noChangeArrowheads="1"/>
          </p:cNvSpPr>
          <p:nvPr>
            <p:ph sz="quarter" idx="1"/>
          </p:nvPr>
        </p:nvSpPr>
        <p:spPr>
          <a:xfrm>
            <a:off x="501316" y="1600200"/>
            <a:ext cx="10868525" cy="4873752"/>
          </a:xfrm>
          <a:noFill/>
          <a:ln/>
        </p:spPr>
        <p:txBody>
          <a:bodyPr/>
          <a:lstStyle/>
          <a:p>
            <a:pPr lvl="1"/>
            <a:r>
              <a:rPr lang="en-US" altLang="en-US" dirty="0" err="1"/>
              <a:t>Devulcanization</a:t>
            </a:r>
            <a:r>
              <a:rPr lang="en-US" altLang="en-US" dirty="0"/>
              <a:t> of rubber (recycling process): advantageous because no solvent needed, good heat repartition</a:t>
            </a:r>
          </a:p>
          <a:p>
            <a:pPr lvl="1"/>
            <a:endParaRPr lang="en-US" altLang="en-US" dirty="0"/>
          </a:p>
          <a:p>
            <a:pPr lvl="1"/>
            <a:r>
              <a:rPr lang="en-US" altLang="en-US" dirty="0"/>
              <a:t>Dupont process for HCN production: gaseous reaction, so only the solid catalyst is heated. Locally, temperature is 1200°C!</a:t>
            </a:r>
          </a:p>
          <a:p>
            <a:pPr lvl="1"/>
            <a:endParaRPr lang="en-US" altLang="en-US" dirty="0"/>
          </a:p>
          <a:p>
            <a:pPr>
              <a:buFont typeface="Wingdings" panose="05000000000000000000" pitchFamily="2" charset="2"/>
              <a:buNone/>
            </a:pPr>
            <a:endParaRPr lang="en-US" altLang="en-US" dirty="0"/>
          </a:p>
        </p:txBody>
      </p:sp>
      <p:sp>
        <p:nvSpPr>
          <p:cNvPr id="936962" name="Rectangle 2"/>
          <p:cNvSpPr>
            <a:spLocks noChangeArrowheads="1"/>
          </p:cNvSpPr>
          <p:nvPr/>
        </p:nvSpPr>
        <p:spPr bwMode="auto">
          <a:xfrm>
            <a:off x="2351088" y="115889"/>
            <a:ext cx="3255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400" b="1">
                <a:solidFill>
                  <a:schemeClr val="bg1"/>
                </a:solidFill>
              </a:rPr>
              <a:t>CHEM 462: 20. Energy input reduction (I) </a:t>
            </a:r>
          </a:p>
        </p:txBody>
      </p:sp>
      <p:sp>
        <p:nvSpPr>
          <p:cNvPr id="11" name="TextBox 10">
            <a:extLst>
              <a:ext uri="{FF2B5EF4-FFF2-40B4-BE49-F238E27FC236}">
                <a16:creationId xmlns:a16="http://schemas.microsoft.com/office/drawing/2014/main" id="{7374DC12-982D-428A-94EF-5FE58037DD06}"/>
              </a:ext>
            </a:extLst>
          </p:cNvPr>
          <p:cNvSpPr txBox="1"/>
          <p:nvPr/>
        </p:nvSpPr>
        <p:spPr>
          <a:xfrm>
            <a:off x="2411018" y="156411"/>
            <a:ext cx="7370095" cy="707886"/>
          </a:xfrm>
          <a:prstGeom prst="rect">
            <a:avLst/>
          </a:prstGeom>
          <a:noFill/>
        </p:spPr>
        <p:txBody>
          <a:bodyPr wrap="none" rtlCol="0">
            <a:spAutoFit/>
          </a:bodyPr>
          <a:lstStyle/>
          <a:p>
            <a:pPr algn="ctr"/>
            <a:r>
              <a:rPr lang="en-US" sz="4000" b="1" dirty="0"/>
              <a:t> Microwave: industry applications</a:t>
            </a:r>
          </a:p>
        </p:txBody>
      </p:sp>
      <p:graphicFrame>
        <p:nvGraphicFramePr>
          <p:cNvPr id="9" name="Object 6"/>
          <p:cNvGraphicFramePr>
            <a:graphicFrameLocks noChangeAspect="1"/>
          </p:cNvGraphicFramePr>
          <p:nvPr>
            <p:extLst>
              <p:ext uri="{D42A27DB-BD31-4B8C-83A1-F6EECF244321}">
                <p14:modId xmlns:p14="http://schemas.microsoft.com/office/powerpoint/2010/main" val="3307019192"/>
              </p:ext>
            </p:extLst>
          </p:nvPr>
        </p:nvGraphicFramePr>
        <p:xfrm>
          <a:off x="3649265" y="3736121"/>
          <a:ext cx="4752975" cy="669925"/>
        </p:xfrm>
        <a:graphic>
          <a:graphicData uri="http://schemas.openxmlformats.org/presentationml/2006/ole">
            <mc:AlternateContent xmlns:mc="http://schemas.openxmlformats.org/markup-compatibility/2006">
              <mc:Choice xmlns:v="urn:schemas-microsoft-com:vml" Requires="v">
                <p:oleObj spid="_x0000_s35878" name="CS ChemDraw Drawing" r:id="rId4" imgW="2374392" imgH="335280" progId="ChemDraw.Document.6.0">
                  <p:embed/>
                </p:oleObj>
              </mc:Choice>
              <mc:Fallback>
                <p:oleObj name="CS ChemDraw Drawing" r:id="rId4" imgW="2374392" imgH="335280" progId="ChemDraw.Document.6.0">
                  <p:embed/>
                  <p:pic>
                    <p:nvPicPr>
                      <p:cNvPr id="9615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265" y="3736121"/>
                        <a:ext cx="47529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9"/>
          <p:cNvSpPr/>
          <p:nvPr/>
        </p:nvSpPr>
        <p:spPr>
          <a:xfrm>
            <a:off x="762000" y="5638800"/>
            <a:ext cx="47244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55938" y="5445125"/>
            <a:ext cx="228600" cy="27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17757" y="5568347"/>
            <a:ext cx="228600" cy="27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57800" y="6195711"/>
            <a:ext cx="228600" cy="27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70238" y="6150745"/>
            <a:ext cx="2404268" cy="369332"/>
          </a:xfrm>
          <a:prstGeom prst="rect">
            <a:avLst/>
          </a:prstGeom>
          <a:noFill/>
        </p:spPr>
        <p:txBody>
          <a:bodyPr wrap="square" rtlCol="0">
            <a:spAutoFit/>
          </a:bodyPr>
          <a:lstStyle/>
          <a:p>
            <a:r>
              <a:rPr lang="en-US" dirty="0"/>
              <a:t>Al</a:t>
            </a:r>
            <a:r>
              <a:rPr lang="en-US" baseline="-25000" dirty="0"/>
              <a:t>2</a:t>
            </a:r>
            <a:r>
              <a:rPr lang="en-US" dirty="0"/>
              <a:t>O</a:t>
            </a:r>
            <a:r>
              <a:rPr lang="en-US" baseline="-25000" dirty="0"/>
              <a:t>3</a:t>
            </a:r>
          </a:p>
        </p:txBody>
      </p:sp>
      <p:sp>
        <p:nvSpPr>
          <p:cNvPr id="20" name="TextBox 19"/>
          <p:cNvSpPr txBox="1"/>
          <p:nvPr/>
        </p:nvSpPr>
        <p:spPr>
          <a:xfrm>
            <a:off x="2941611" y="5108960"/>
            <a:ext cx="2404268" cy="369332"/>
          </a:xfrm>
          <a:prstGeom prst="rect">
            <a:avLst/>
          </a:prstGeom>
          <a:noFill/>
        </p:spPr>
        <p:txBody>
          <a:bodyPr wrap="square" rtlCol="0">
            <a:spAutoFit/>
          </a:bodyPr>
          <a:lstStyle/>
          <a:p>
            <a:r>
              <a:rPr lang="en-US" dirty="0"/>
              <a:t>Pt</a:t>
            </a:r>
            <a:endParaRPr lang="en-US" baseline="-25000" dirty="0"/>
          </a:p>
        </p:txBody>
      </p:sp>
      <p:cxnSp>
        <p:nvCxnSpPr>
          <p:cNvPr id="21" name="Straight Arrow Connector 20"/>
          <p:cNvCxnSpPr>
            <a:endCxn id="19" idx="3"/>
          </p:cNvCxnSpPr>
          <p:nvPr/>
        </p:nvCxnSpPr>
        <p:spPr>
          <a:xfrm flipH="1">
            <a:off x="5574506" y="6195711"/>
            <a:ext cx="902494" cy="1397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58475" y="5826379"/>
            <a:ext cx="2783682" cy="369332"/>
          </a:xfrm>
          <a:prstGeom prst="rect">
            <a:avLst/>
          </a:prstGeom>
          <a:noFill/>
        </p:spPr>
        <p:txBody>
          <a:bodyPr wrap="square" rtlCol="0">
            <a:spAutoFit/>
          </a:bodyPr>
          <a:lstStyle/>
          <a:p>
            <a:r>
              <a:rPr lang="en-US" dirty="0"/>
              <a:t>Local Ohmic heating</a:t>
            </a:r>
          </a:p>
        </p:txBody>
      </p:sp>
    </p:spTree>
    <p:extLst>
      <p:ext uri="{BB962C8B-B14F-4D97-AF65-F5344CB8AC3E}">
        <p14:creationId xmlns:p14="http://schemas.microsoft.com/office/powerpoint/2010/main" val="1619826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60323" y="2743201"/>
            <a:ext cx="5257800" cy="3324225"/>
          </a:xfrm>
        </p:spPr>
      </p:pic>
      <p:sp>
        <p:nvSpPr>
          <p:cNvPr id="6" name="Rectangle 5"/>
          <p:cNvSpPr/>
          <p:nvPr/>
        </p:nvSpPr>
        <p:spPr>
          <a:xfrm>
            <a:off x="1676400" y="6542274"/>
            <a:ext cx="6400800" cy="307777"/>
          </a:xfrm>
          <a:prstGeom prst="rect">
            <a:avLst/>
          </a:prstGeom>
        </p:spPr>
        <p:txBody>
          <a:bodyPr wrap="square">
            <a:spAutoFit/>
          </a:bodyPr>
          <a:lstStyle/>
          <a:p>
            <a:r>
              <a:rPr lang="en-CA" sz="1400" i="1" dirty="0">
                <a:latin typeface="Arial" panose="020B0604020202020204" pitchFamily="34" charset="0"/>
                <a:cs typeface="Arial" panose="020B0604020202020204" pitchFamily="34" charset="0"/>
              </a:rPr>
              <a:t>Chem. </a:t>
            </a:r>
            <a:r>
              <a:rPr lang="en-CA" sz="1400" i="1" dirty="0" err="1">
                <a:latin typeface="Arial" panose="020B0604020202020204" pitchFamily="34" charset="0"/>
                <a:cs typeface="Arial" panose="020B0604020202020204" pitchFamily="34" charset="0"/>
              </a:rPr>
              <a:t>Commun</a:t>
            </a:r>
            <a:r>
              <a:rPr lang="en-CA" sz="1400" dirty="0">
                <a:latin typeface="Arial" panose="020B0604020202020204" pitchFamily="34" charset="0"/>
                <a:cs typeface="Arial" panose="020B0604020202020204" pitchFamily="34" charset="0"/>
              </a:rPr>
              <a:t>., </a:t>
            </a:r>
            <a:r>
              <a:rPr lang="en-CA" sz="1400" b="1" dirty="0">
                <a:latin typeface="Arial" panose="020B0604020202020204" pitchFamily="34" charset="0"/>
                <a:cs typeface="Arial" panose="020B0604020202020204" pitchFamily="34" charset="0"/>
              </a:rPr>
              <a:t>2011</a:t>
            </a:r>
            <a:r>
              <a:rPr lang="en-CA" sz="1400" dirty="0">
                <a:latin typeface="Arial" panose="020B0604020202020204" pitchFamily="34" charset="0"/>
                <a:cs typeface="Arial" panose="020B0604020202020204" pitchFamily="34" charset="0"/>
              </a:rPr>
              <a:t>, 47, 4583–4592</a:t>
            </a:r>
          </a:p>
        </p:txBody>
      </p:sp>
      <p:sp>
        <p:nvSpPr>
          <p:cNvPr id="3" name="Rectangle 2"/>
          <p:cNvSpPr/>
          <p:nvPr/>
        </p:nvSpPr>
        <p:spPr>
          <a:xfrm>
            <a:off x="2209800" y="1417638"/>
            <a:ext cx="7443788"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Flow chemistry</a:t>
            </a:r>
            <a:r>
              <a:rPr lang="en-US" dirty="0"/>
              <a:t>: Chemical method taking place in </a:t>
            </a:r>
            <a:r>
              <a:rPr lang="en-US"/>
              <a:t>a flow tube</a:t>
            </a:r>
            <a:r>
              <a:rPr lang="en-US" dirty="0"/>
              <a:t>. The chemical reaction is performed in a continuous fashion. </a:t>
            </a:r>
          </a:p>
        </p:txBody>
      </p:sp>
      <p:sp>
        <p:nvSpPr>
          <p:cNvPr id="7" name="Rectangle 6"/>
          <p:cNvSpPr/>
          <p:nvPr/>
        </p:nvSpPr>
        <p:spPr>
          <a:xfrm>
            <a:off x="7926729" y="3034444"/>
            <a:ext cx="2743200" cy="2308324"/>
          </a:xfrm>
          <a:prstGeom prst="rect">
            <a:avLst/>
          </a:prstGeom>
        </p:spPr>
        <p:txBody>
          <a:bodyPr wrap="square">
            <a:spAutoFit/>
          </a:bodyPr>
          <a:lstStyle/>
          <a:p>
            <a:r>
              <a:rPr lang="en-US" dirty="0"/>
              <a:t>The volume in which the reaction takes place is small (a few mm</a:t>
            </a:r>
            <a:r>
              <a:rPr lang="en-US" baseline="30000" dirty="0"/>
              <a:t>3</a:t>
            </a:r>
            <a:r>
              <a:rPr lang="en-US" dirty="0"/>
              <a:t> to cm</a:t>
            </a:r>
            <a:r>
              <a:rPr lang="en-US" baseline="30000" dirty="0"/>
              <a:t>3</a:t>
            </a:r>
            <a:r>
              <a:rPr lang="en-US" dirty="0"/>
              <a:t>)</a:t>
            </a:r>
          </a:p>
          <a:p>
            <a:r>
              <a:rPr lang="en-US" dirty="0"/>
              <a:t>=&gt; it’s easy </a:t>
            </a:r>
            <a:r>
              <a:rPr lang="en-US"/>
              <a:t>to </a:t>
            </a:r>
            <a:r>
              <a:rPr lang="en-US" b="1"/>
              <a:t>monitor reactions</a:t>
            </a:r>
            <a:r>
              <a:rPr lang="en-US"/>
              <a:t> and </a:t>
            </a:r>
            <a:r>
              <a:rPr lang="en-US" b="1"/>
              <a:t>control </a:t>
            </a:r>
            <a:r>
              <a:rPr lang="en-US" b="1" dirty="0"/>
              <a:t>conditions</a:t>
            </a:r>
            <a:r>
              <a:rPr lang="en-US" dirty="0"/>
              <a:t> within this volume (temperature, pressure…)</a:t>
            </a:r>
          </a:p>
        </p:txBody>
      </p:sp>
      <p:sp>
        <p:nvSpPr>
          <p:cNvPr id="9" name="TextBox 8">
            <a:extLst>
              <a:ext uri="{FF2B5EF4-FFF2-40B4-BE49-F238E27FC236}">
                <a16:creationId xmlns:a16="http://schemas.microsoft.com/office/drawing/2014/main" id="{7374DC12-982D-428A-94EF-5FE58037DD06}"/>
              </a:ext>
            </a:extLst>
          </p:cNvPr>
          <p:cNvSpPr txBox="1"/>
          <p:nvPr/>
        </p:nvSpPr>
        <p:spPr>
          <a:xfrm>
            <a:off x="4330071" y="156411"/>
            <a:ext cx="3531994" cy="707886"/>
          </a:xfrm>
          <a:prstGeom prst="rect">
            <a:avLst/>
          </a:prstGeom>
          <a:noFill/>
        </p:spPr>
        <p:txBody>
          <a:bodyPr wrap="none" rtlCol="0">
            <a:spAutoFit/>
          </a:bodyPr>
          <a:lstStyle/>
          <a:p>
            <a:pPr algn="ctr"/>
            <a:r>
              <a:rPr lang="en-US" sz="4000" b="1" dirty="0"/>
              <a:t> Flow chemistry</a:t>
            </a:r>
          </a:p>
        </p:txBody>
      </p:sp>
    </p:spTree>
    <p:extLst>
      <p:ext uri="{BB962C8B-B14F-4D97-AF65-F5344CB8AC3E}">
        <p14:creationId xmlns:p14="http://schemas.microsoft.com/office/powerpoint/2010/main" val="275816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marL="0" indent="0">
              <a:buNone/>
            </a:pPr>
            <a:r>
              <a:rPr lang="en-US" b="1">
                <a:latin typeface="Arial" panose="020B0604020202020204" pitchFamily="34" charset="0"/>
                <a:cs typeface="Arial" panose="020B0604020202020204" pitchFamily="34" charset="0"/>
              </a:rPr>
              <a:t>Advantages of flow methodology:</a:t>
            </a:r>
            <a:endParaRPr lang="en-US" b="1" dirty="0">
              <a:latin typeface="Arial" panose="020B0604020202020204" pitchFamily="34" charset="0"/>
              <a:cs typeface="Arial" panose="020B0604020202020204" pitchFamily="34" charset="0"/>
            </a:endParaRPr>
          </a:p>
          <a:p>
            <a:pPr marL="457200" lvl="1" indent="0">
              <a:buNone/>
            </a:pPr>
            <a:endParaRPr lang="en-US">
              <a:latin typeface="Arial" panose="020B0604020202020204" pitchFamily="34" charset="0"/>
              <a:cs typeface="Arial" panose="020B0604020202020204" pitchFamily="34" charset="0"/>
            </a:endParaRP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a:t>
            </a:r>
            <a:r>
              <a:rPr lang="en-US">
                <a:latin typeface="Arial" panose="020B0604020202020204" pitchFamily="34" charset="0"/>
                <a:cs typeface="Arial" panose="020B0604020202020204" pitchFamily="34" charset="0"/>
              </a:rPr>
              <a:t>reactions </a:t>
            </a:r>
            <a:r>
              <a:rPr lang="en-US" dirty="0">
                <a:latin typeface="Arial" panose="020B0604020202020204" pitchFamily="34" charset="0"/>
                <a:cs typeface="Arial" panose="020B0604020202020204" pitchFamily="34" charset="0"/>
              </a:rPr>
              <a:t>that can not be scaled up.</a:t>
            </a: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g</a:t>
            </a:r>
            <a:r>
              <a:rPr lang="en-US">
                <a:latin typeface="Arial" panose="020B0604020202020204" pitchFamily="34" charset="0"/>
                <a:cs typeface="Arial" panose="020B0604020202020204" pitchFamily="34" charset="0"/>
              </a:rPr>
              <a:t>ood </a:t>
            </a:r>
            <a:r>
              <a:rPr lang="en-US" dirty="0">
                <a:latin typeface="Arial" panose="020B0604020202020204" pitchFamily="34" charset="0"/>
                <a:cs typeface="Arial" panose="020B0604020202020204" pitchFamily="34" charset="0"/>
              </a:rPr>
              <a:t>heat transfer</a:t>
            </a: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m</a:t>
            </a:r>
            <a:r>
              <a:rPr lang="en-US">
                <a:latin typeface="Arial" panose="020B0604020202020204" pitchFamily="34" charset="0"/>
                <a:cs typeface="Arial" panose="020B0604020202020204" pitchFamily="34" charset="0"/>
              </a:rPr>
              <a:t>ass </a:t>
            </a:r>
            <a:r>
              <a:rPr lang="en-US" dirty="0">
                <a:latin typeface="Arial" panose="020B0604020202020204" pitchFamily="34" charset="0"/>
                <a:cs typeface="Arial" panose="020B0604020202020204" pitchFamily="34" charset="0"/>
              </a:rPr>
              <a:t>transfers</a:t>
            </a: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c</a:t>
            </a:r>
            <a:r>
              <a:rPr lang="en-US">
                <a:latin typeface="Arial" panose="020B0604020202020204" pitchFamily="34" charset="0"/>
                <a:cs typeface="Arial" panose="020B0604020202020204" pitchFamily="34" charset="0"/>
              </a:rPr>
              <a:t>ontinuous </a:t>
            </a:r>
            <a:r>
              <a:rPr lang="en-US" dirty="0">
                <a:latin typeface="Arial" panose="020B0604020202020204" pitchFamily="34" charset="0"/>
                <a:cs typeface="Arial" panose="020B0604020202020204" pitchFamily="34" charset="0"/>
              </a:rPr>
              <a:t>production</a:t>
            </a: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c</a:t>
            </a:r>
            <a:r>
              <a:rPr lang="en-US">
                <a:latin typeface="Arial" panose="020B0604020202020204" pitchFamily="34" charset="0"/>
                <a:cs typeface="Arial" panose="020B0604020202020204" pitchFamily="34" charset="0"/>
              </a:rPr>
              <a:t>onstant </a:t>
            </a:r>
            <a:r>
              <a:rPr lang="en-US" dirty="0">
                <a:latin typeface="Arial" panose="020B0604020202020204" pitchFamily="34" charset="0"/>
                <a:cs typeface="Arial" panose="020B0604020202020204" pitchFamily="34" charset="0"/>
              </a:rPr>
              <a:t>quality </a:t>
            </a: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s</a:t>
            </a:r>
            <a:r>
              <a:rPr lang="en-US">
                <a:latin typeface="Arial" panose="020B0604020202020204" pitchFamily="34" charset="0"/>
                <a:cs typeface="Arial" panose="020B0604020202020204" pitchFamily="34" charset="0"/>
              </a:rPr>
              <a:t>afety </a:t>
            </a:r>
            <a:r>
              <a:rPr lang="en-US" dirty="0">
                <a:latin typeface="Arial" panose="020B0604020202020204" pitchFamily="34" charset="0"/>
                <a:cs typeface="Arial" panose="020B0604020202020204" pitchFamily="34" charset="0"/>
              </a:rPr>
              <a:t>(reactive reagents, better control of dangerous reactions)</a:t>
            </a: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e</a:t>
            </a:r>
            <a:r>
              <a:rPr lang="en-US">
                <a:latin typeface="Arial" panose="020B0604020202020204" pitchFamily="34" charset="0"/>
                <a:cs typeface="Arial" panose="020B0604020202020204" pitchFamily="34" charset="0"/>
              </a:rPr>
              <a:t>asier scale-up</a:t>
            </a:r>
            <a:endParaRPr lang="en-US" dirty="0">
              <a:latin typeface="Arial" panose="020B0604020202020204" pitchFamily="34" charset="0"/>
              <a:cs typeface="Arial" panose="020B0604020202020204" pitchFamily="34" charset="0"/>
            </a:endParaRPr>
          </a:p>
          <a:p>
            <a:pPr marL="0" indent="0">
              <a:buNone/>
            </a:pPr>
            <a:endParaRPr lang="en-US" b="1">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Can </a:t>
            </a:r>
            <a:r>
              <a:rPr lang="en-US" b="1" dirty="0">
                <a:latin typeface="Arial" panose="020B0604020202020204" pitchFamily="34" charset="0"/>
                <a:cs typeface="Arial" panose="020B0604020202020204" pitchFamily="34" charset="0"/>
              </a:rPr>
              <a:t>be </a:t>
            </a:r>
            <a:r>
              <a:rPr lang="en-US" b="1">
                <a:latin typeface="Arial" panose="020B0604020202020204" pitchFamily="34" charset="0"/>
                <a:cs typeface="Arial" panose="020B0604020202020204" pitchFamily="34" charset="0"/>
              </a:rPr>
              <a:t>combined with:</a:t>
            </a:r>
            <a:endParaRPr lang="en-US" b="1" dirty="0">
              <a:latin typeface="Arial" panose="020B0604020202020204" pitchFamily="34" charset="0"/>
              <a:cs typeface="Arial" panose="020B0604020202020204" pitchFamily="34" charset="0"/>
            </a:endParaRP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a:t>
            </a:r>
            <a:r>
              <a:rPr lang="en-US">
                <a:latin typeface="Arial" panose="020B0604020202020204" pitchFamily="34" charset="0"/>
                <a:cs typeface="Arial" panose="020B0604020202020204" pitchFamily="34" charset="0"/>
              </a:rPr>
              <a:t>Photochemistry</a:t>
            </a:r>
            <a:endParaRPr lang="en-US" dirty="0">
              <a:latin typeface="Arial" panose="020B0604020202020204" pitchFamily="34" charset="0"/>
              <a:cs typeface="Arial" panose="020B0604020202020204" pitchFamily="34" charset="0"/>
            </a:endParaRP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a:t>
            </a:r>
            <a:r>
              <a:rPr lang="en-US">
                <a:latin typeface="Arial" panose="020B0604020202020204" pitchFamily="34" charset="0"/>
                <a:cs typeface="Arial" panose="020B0604020202020204" pitchFamily="34" charset="0"/>
              </a:rPr>
              <a:t>Microwave</a:t>
            </a:r>
            <a:endParaRPr lang="en-US" dirty="0">
              <a:latin typeface="Arial" panose="020B0604020202020204" pitchFamily="34" charset="0"/>
              <a:cs typeface="Arial" panose="020B0604020202020204" pitchFamily="34" charset="0"/>
            </a:endParaRPr>
          </a:p>
          <a:p>
            <a:pPr marL="457200" lvl="1" indent="0">
              <a:buNone/>
            </a:pPr>
            <a:r>
              <a:rPr lang="en-US">
                <a:latin typeface="Arial" panose="020B0604020202020204" pitchFamily="34" charset="0"/>
                <a:cs typeface="Arial" panose="020B0604020202020204" pitchFamily="34" charset="0"/>
                <a:sym typeface="Symbol" panose="05050102010706020507" pitchFamily="18" charset="2"/>
              </a:rPr>
              <a:t> </a:t>
            </a:r>
            <a:r>
              <a:rPr lang="en-US">
                <a:latin typeface="Arial" panose="020B0604020202020204" pitchFamily="34" charset="0"/>
                <a:cs typeface="Arial" panose="020B0604020202020204" pitchFamily="34" charset="0"/>
              </a:rPr>
              <a:t>Electrochemistry</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374DC12-982D-428A-94EF-5FE58037DD06}"/>
              </a:ext>
            </a:extLst>
          </p:cNvPr>
          <p:cNvSpPr txBox="1"/>
          <p:nvPr/>
        </p:nvSpPr>
        <p:spPr>
          <a:xfrm>
            <a:off x="4330071" y="156411"/>
            <a:ext cx="3531994" cy="707886"/>
          </a:xfrm>
          <a:prstGeom prst="rect">
            <a:avLst/>
          </a:prstGeom>
          <a:noFill/>
        </p:spPr>
        <p:txBody>
          <a:bodyPr wrap="none" rtlCol="0">
            <a:spAutoFit/>
          </a:bodyPr>
          <a:lstStyle/>
          <a:p>
            <a:pPr algn="ctr"/>
            <a:r>
              <a:rPr lang="en-US" sz="4000" b="1" dirty="0"/>
              <a:t> Flow chemistry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905" y="1243546"/>
            <a:ext cx="2859670" cy="2859670"/>
          </a:xfrm>
          <a:prstGeom prst="rect">
            <a:avLst/>
          </a:prstGeom>
        </p:spPr>
      </p:pic>
      <p:pic>
        <p:nvPicPr>
          <p:cNvPr id="9" name="Picture 8"/>
          <p:cNvPicPr>
            <a:picLocks noChangeAspect="1"/>
          </p:cNvPicPr>
          <p:nvPr/>
        </p:nvPicPr>
        <p:blipFill>
          <a:blip r:embed="rId3"/>
          <a:stretch>
            <a:fillRect/>
          </a:stretch>
        </p:blipFill>
        <p:spPr>
          <a:xfrm>
            <a:off x="9624859" y="4282603"/>
            <a:ext cx="2204695" cy="2438872"/>
          </a:xfrm>
          <a:prstGeom prst="rect">
            <a:avLst/>
          </a:prstGeom>
        </p:spPr>
      </p:pic>
      <p:sp>
        <p:nvSpPr>
          <p:cNvPr id="10" name="TextBox 9"/>
          <p:cNvSpPr txBox="1"/>
          <p:nvPr/>
        </p:nvSpPr>
        <p:spPr>
          <a:xfrm>
            <a:off x="5686572" y="4281330"/>
            <a:ext cx="3613889"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a:t>In such systems, high pressure can take place in a very small volume =&gt; improved safety</a:t>
            </a:r>
          </a:p>
        </p:txBody>
      </p:sp>
    </p:spTree>
    <p:extLst>
      <p:ext uri="{BB962C8B-B14F-4D97-AF65-F5344CB8AC3E}">
        <p14:creationId xmlns:p14="http://schemas.microsoft.com/office/powerpoint/2010/main" val="326950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2453" y="1355050"/>
            <a:ext cx="10515600" cy="381000"/>
          </a:xfrm>
        </p:spPr>
        <p:txBody>
          <a:bodyPr>
            <a:noAutofit/>
          </a:bodyPr>
          <a:lstStyle/>
          <a:p>
            <a:r>
              <a:rPr lang="en-US" sz="2200" dirty="0">
                <a:latin typeface="Arial" panose="020B0604020202020204" pitchFamily="34" charset="0"/>
                <a:cs typeface="Arial" panose="020B0604020202020204" pitchFamily="34" charset="0"/>
              </a:rPr>
              <a:t>Combining flow with microwave heating</a:t>
            </a:r>
          </a:p>
        </p:txBody>
      </p:sp>
      <p:sp>
        <p:nvSpPr>
          <p:cNvPr id="6" name="Rectangle 5"/>
          <p:cNvSpPr/>
          <p:nvPr/>
        </p:nvSpPr>
        <p:spPr>
          <a:xfrm>
            <a:off x="449484" y="6282433"/>
            <a:ext cx="4174602" cy="338554"/>
          </a:xfrm>
          <a:prstGeom prst="rect">
            <a:avLst/>
          </a:prstGeom>
        </p:spPr>
        <p:txBody>
          <a:bodyPr wrap="square">
            <a:spAutoFit/>
          </a:bodyPr>
          <a:lstStyle/>
          <a:p>
            <a:r>
              <a:rPr lang="en-US" sz="1600">
                <a:latin typeface="Arial" panose="020B0604020202020204" pitchFamily="34" charset="0"/>
                <a:cs typeface="Arial" panose="020B0604020202020204" pitchFamily="34" charset="0"/>
              </a:rPr>
              <a:t>Shore </a:t>
            </a:r>
            <a:r>
              <a:rPr lang="en-US" sz="1600" i="1">
                <a:latin typeface="Arial" panose="020B0604020202020204" pitchFamily="34" charset="0"/>
                <a:cs typeface="Arial" panose="020B0604020202020204" pitchFamily="34" charset="0"/>
              </a:rPr>
              <a:t>et al.</a:t>
            </a:r>
            <a:r>
              <a:rPr lang="en-US" sz="160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Chem.–Eur. </a:t>
            </a:r>
            <a:r>
              <a:rPr lang="en-US" sz="1600" i="1">
                <a:latin typeface="Arial" panose="020B0604020202020204" pitchFamily="34" charset="0"/>
                <a:cs typeface="Arial" panose="020B0604020202020204" pitchFamily="34" charset="0"/>
              </a:rPr>
              <a:t>J.</a:t>
            </a:r>
            <a:r>
              <a:rPr lang="en-US" sz="160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2010</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16</a:t>
            </a:r>
            <a:r>
              <a:rPr lang="en-US" sz="1600">
                <a:latin typeface="Arial" panose="020B0604020202020204" pitchFamily="34" charset="0"/>
                <a:cs typeface="Arial" panose="020B0604020202020204" pitchFamily="34" charset="0"/>
              </a:rPr>
              <a:t>, 126.</a:t>
            </a:r>
            <a:endParaRPr lang="en-CA" sz="1600" dirty="0">
              <a:latin typeface="Arial" panose="020B0604020202020204" pitchFamily="34" charset="0"/>
              <a:cs typeface="Arial" panose="020B0604020202020204" pitchFamily="34" charset="0"/>
            </a:endParaRPr>
          </a:p>
        </p:txBody>
      </p:sp>
      <p:pic>
        <p:nvPicPr>
          <p:cNvPr id="81922" name="Picture 2" descr="High temperature–high pressure microwave-assisted synthesis in mini flow de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697" y="1957964"/>
            <a:ext cx="6839966" cy="4176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186" y="2525867"/>
            <a:ext cx="914402" cy="936500"/>
          </a:xfrm>
          <a:prstGeom prst="rect">
            <a:avLst/>
          </a:prstGeom>
        </p:spPr>
      </p:pic>
      <p:sp>
        <p:nvSpPr>
          <p:cNvPr id="7" name="TextBox 6"/>
          <p:cNvSpPr txBox="1"/>
          <p:nvPr/>
        </p:nvSpPr>
        <p:spPr>
          <a:xfrm>
            <a:off x="8782291" y="3530719"/>
            <a:ext cx="890588" cy="381000"/>
          </a:xfrm>
          <a:prstGeom prst="rect">
            <a:avLst/>
          </a:prstGeom>
          <a:noFill/>
        </p:spPr>
        <p:txBody>
          <a:bodyPr wrap="square" rtlCol="0">
            <a:spAutoFit/>
          </a:bodyPr>
          <a:lstStyle/>
          <a:p>
            <a:r>
              <a:rPr lang="en-US" dirty="0"/>
              <a:t>NMP</a:t>
            </a:r>
          </a:p>
        </p:txBody>
      </p:sp>
      <p:sp>
        <p:nvSpPr>
          <p:cNvPr id="10" name="TextBox 9">
            <a:extLst>
              <a:ext uri="{FF2B5EF4-FFF2-40B4-BE49-F238E27FC236}">
                <a16:creationId xmlns:a16="http://schemas.microsoft.com/office/drawing/2014/main" id="{7374DC12-982D-428A-94EF-5FE58037DD06}"/>
              </a:ext>
            </a:extLst>
          </p:cNvPr>
          <p:cNvSpPr txBox="1"/>
          <p:nvPr/>
        </p:nvSpPr>
        <p:spPr>
          <a:xfrm>
            <a:off x="2998363" y="156411"/>
            <a:ext cx="6195415" cy="707886"/>
          </a:xfrm>
          <a:prstGeom prst="rect">
            <a:avLst/>
          </a:prstGeom>
          <a:noFill/>
        </p:spPr>
        <p:txBody>
          <a:bodyPr wrap="none" rtlCol="0">
            <a:spAutoFit/>
          </a:bodyPr>
          <a:lstStyle/>
          <a:p>
            <a:pPr algn="ctr"/>
            <a:r>
              <a:rPr lang="en-US" sz="4000" b="1" dirty="0"/>
              <a:t> Flow chemistry/microwave</a:t>
            </a:r>
          </a:p>
        </p:txBody>
      </p:sp>
      <p:sp>
        <p:nvSpPr>
          <p:cNvPr id="8" name="Content Placeholder 2">
            <a:extLst>
              <a:ext uri="{FF2B5EF4-FFF2-40B4-BE49-F238E27FC236}">
                <a16:creationId xmlns:a16="http://schemas.microsoft.com/office/drawing/2014/main" id="{80505191-0E6B-4036-9D9B-25DCBD6947F3}"/>
              </a:ext>
            </a:extLst>
          </p:cNvPr>
          <p:cNvSpPr txBox="1">
            <a:spLocks/>
          </p:cNvSpPr>
          <p:nvPr/>
        </p:nvSpPr>
        <p:spPr>
          <a:xfrm>
            <a:off x="5322426" y="5787758"/>
            <a:ext cx="3647954" cy="381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Arial" panose="020B0604020202020204" pitchFamily="34" charset="0"/>
                <a:cs typeface="Arial" panose="020B0604020202020204" pitchFamily="34" charset="0"/>
              </a:rPr>
              <a:t>Example of an </a:t>
            </a:r>
            <a:r>
              <a:rPr lang="en-US" sz="2200" b="1">
                <a:latin typeface="Arial" panose="020B0604020202020204" pitchFamily="34" charset="0"/>
                <a:cs typeface="Arial" panose="020B0604020202020204" pitchFamily="34" charset="0"/>
              </a:rPr>
              <a:t>A</a:t>
            </a:r>
            <a:r>
              <a:rPr lang="en-US" sz="2200" b="1" baseline="30000">
                <a:latin typeface="Arial" panose="020B0604020202020204" pitchFamily="34" charset="0"/>
                <a:cs typeface="Arial" panose="020B0604020202020204" pitchFamily="34" charset="0"/>
              </a:rPr>
              <a:t>3</a:t>
            </a:r>
            <a:r>
              <a:rPr lang="en-US" sz="2200" b="1">
                <a:latin typeface="Arial" panose="020B0604020202020204" pitchFamily="34" charset="0"/>
                <a:cs typeface="Arial" panose="020B0604020202020204" pitchFamily="34" charset="0"/>
              </a:rPr>
              <a:t> coupling</a:t>
            </a:r>
          </a:p>
          <a:p>
            <a:pPr marL="0" indent="0">
              <a:buNone/>
            </a:pPr>
            <a:r>
              <a:rPr lang="en-US" sz="2200">
                <a:latin typeface="Arial" panose="020B0604020202020204" pitchFamily="34" charset="0"/>
                <a:cs typeface="Arial" panose="020B0604020202020204" pitchFamily="34" charset="0"/>
              </a:rPr>
              <a:t>(amine, aldehyde, alkyne)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45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320297"/>
            <a:ext cx="7333527" cy="2189538"/>
          </a:xfrm>
        </p:spPr>
        <p:txBody>
          <a:bodyPr>
            <a:normAutofit/>
          </a:bodyPr>
          <a:lstStyle/>
          <a:p>
            <a:pPr marL="0" indent="0">
              <a:buNone/>
            </a:pPr>
            <a:r>
              <a:rPr lang="en-US" sz="2400">
                <a:latin typeface="Arial" panose="020B0604020202020204" pitchFamily="34" charset="0"/>
                <a:cs typeface="Arial" panose="020B0604020202020204" pitchFamily="34" charset="0"/>
                <a:sym typeface="Symbol" panose="05050102010706020507" pitchFamily="18" charset="2"/>
              </a:rPr>
              <a:t> </a:t>
            </a:r>
            <a:r>
              <a:rPr lang="en-US" sz="240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electrolysis to occur, electrons must pass from the anode to the cathode through an external, electrical circuit interconnecting the two electrodes. </a:t>
            </a:r>
          </a:p>
          <a:p>
            <a:pPr marL="0" indent="0">
              <a:buNone/>
            </a:pPr>
            <a:r>
              <a:rPr lang="en-US" sz="2400">
                <a:latin typeface="Arial" panose="020B0604020202020204" pitchFamily="34" charset="0"/>
                <a:cs typeface="Arial" panose="020B0604020202020204" pitchFamily="34" charset="0"/>
                <a:sym typeface="Symbol" panose="05050102010706020507" pitchFamily="18" charset="2"/>
              </a:rPr>
              <a:t> </a:t>
            </a:r>
            <a:r>
              <a:rPr lang="en-US" sz="2400">
                <a:latin typeface="Arial" panose="020B0604020202020204" pitchFamily="34" charset="0"/>
                <a:cs typeface="Arial" panose="020B0604020202020204" pitchFamily="34" charset="0"/>
              </a:rPr>
              <a:t>there </a:t>
            </a:r>
            <a:r>
              <a:rPr lang="en-US" sz="2400" dirty="0">
                <a:latin typeface="Arial" panose="020B0604020202020204" pitchFamily="34" charset="0"/>
                <a:cs typeface="Arial" panose="020B0604020202020204" pitchFamily="34" charset="0"/>
              </a:rPr>
              <a:t>must be a mechanism for charge transport between the electrodes within the cell</a:t>
            </a: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36666" t="20204" r="20833" b="21482"/>
          <a:stretch/>
        </p:blipFill>
        <p:spPr>
          <a:xfrm>
            <a:off x="4419600" y="3886200"/>
            <a:ext cx="3352800" cy="2587752"/>
          </a:xfrm>
          <a:prstGeom prst="rect">
            <a:avLst/>
          </a:prstGeom>
        </p:spPr>
      </p:pic>
      <p:cxnSp>
        <p:nvCxnSpPr>
          <p:cNvPr id="8" name="Straight Arrow Connector 7"/>
          <p:cNvCxnSpPr/>
          <p:nvPr/>
        </p:nvCxnSpPr>
        <p:spPr>
          <a:xfrm>
            <a:off x="3810000" y="4495800"/>
            <a:ext cx="2057400" cy="381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26105" y="3683169"/>
            <a:ext cx="1788695"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There may or may not be a separator</a:t>
            </a:r>
          </a:p>
        </p:txBody>
      </p:sp>
      <p:sp>
        <p:nvSpPr>
          <p:cNvPr id="10" name="TextBox 9">
            <a:extLst>
              <a:ext uri="{FF2B5EF4-FFF2-40B4-BE49-F238E27FC236}">
                <a16:creationId xmlns:a16="http://schemas.microsoft.com/office/drawing/2014/main" id="{7374DC12-982D-428A-94EF-5FE58037DD06}"/>
              </a:ext>
            </a:extLst>
          </p:cNvPr>
          <p:cNvSpPr txBox="1"/>
          <p:nvPr/>
        </p:nvSpPr>
        <p:spPr>
          <a:xfrm>
            <a:off x="2995006" y="156411"/>
            <a:ext cx="6202147" cy="707886"/>
          </a:xfrm>
          <a:prstGeom prst="rect">
            <a:avLst/>
          </a:prstGeom>
          <a:noFill/>
        </p:spPr>
        <p:txBody>
          <a:bodyPr wrap="none" rtlCol="0">
            <a:spAutoFit/>
          </a:bodyPr>
          <a:lstStyle/>
          <a:p>
            <a:pPr algn="ctr"/>
            <a:r>
              <a:rPr lang="en-US" sz="4000" b="1" dirty="0"/>
              <a:t> Electrochemistry: principles</a:t>
            </a:r>
          </a:p>
        </p:txBody>
      </p:sp>
      <p:sp>
        <p:nvSpPr>
          <p:cNvPr id="11" name="Rectangle 10"/>
          <p:cNvSpPr/>
          <p:nvPr/>
        </p:nvSpPr>
        <p:spPr>
          <a:xfrm>
            <a:off x="162655" y="6514904"/>
            <a:ext cx="10804358" cy="307777"/>
          </a:xfrm>
          <a:prstGeom prst="rect">
            <a:avLst/>
          </a:prstGeom>
        </p:spPr>
        <p:txBody>
          <a:bodyPr wrap="square">
            <a:spAutoFit/>
          </a:bodyPr>
          <a:lstStyle/>
          <a:p>
            <a:r>
              <a:rPr lang="en-US" sz="1400">
                <a:latin typeface="Arial" panose="020B0604020202020204" pitchFamily="34" charset="0"/>
                <a:cs typeface="Arial" panose="020B0604020202020204" pitchFamily="34" charset="0"/>
              </a:rPr>
              <a:t>Pletcher &amp; Walsh “Organic electrosynthesis” in: </a:t>
            </a:r>
            <a:r>
              <a:rPr lang="en-US" sz="1400" i="1" dirty="0">
                <a:latin typeface="Arial" panose="020B0604020202020204" pitchFamily="34" charset="0"/>
                <a:cs typeface="Arial" panose="020B0604020202020204" pitchFamily="34" charset="0"/>
              </a:rPr>
              <a:t>Industrial Electrochemistry</a:t>
            </a:r>
            <a:r>
              <a:rPr lang="en-US" sz="1400" dirty="0">
                <a:latin typeface="Arial" panose="020B0604020202020204" pitchFamily="34" charset="0"/>
                <a:cs typeface="Arial" panose="020B0604020202020204" pitchFamily="34" charset="0"/>
              </a:rPr>
              <a:t>; Springer Netherlands</a:t>
            </a:r>
            <a:r>
              <a:rPr lang="en-US" sz="1400">
                <a:latin typeface="Arial" panose="020B0604020202020204" pitchFamily="34" charset="0"/>
                <a:cs typeface="Arial" panose="020B0604020202020204" pitchFamily="34" charset="0"/>
              </a:rPr>
              <a:t>: Dordrecht (</a:t>
            </a:r>
            <a:r>
              <a:rPr lang="en-US" sz="1400" b="1">
                <a:latin typeface="Arial" panose="020B0604020202020204" pitchFamily="34" charset="0"/>
                <a:cs typeface="Arial" panose="020B0604020202020204" pitchFamily="34" charset="0"/>
              </a:rPr>
              <a:t>1993</a:t>
            </a:r>
            <a:r>
              <a:rPr lang="en-US" sz="140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pp 294–330.</a:t>
            </a:r>
          </a:p>
        </p:txBody>
      </p:sp>
      <p:pic>
        <p:nvPicPr>
          <p:cNvPr id="12" name="Picture 11" descr="faraday2">
            <a:extLst>
              <a:ext uri="{FF2B5EF4-FFF2-40B4-BE49-F238E27FC236}">
                <a16:creationId xmlns:a16="http://schemas.microsoft.com/office/drawing/2014/main" id="{FA0073CE-8DE8-4568-A501-A39E90294C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616377" y="2083122"/>
            <a:ext cx="2528888" cy="3384550"/>
          </a:xfrm>
          <a:prstGeom prst="roundRect">
            <a:avLst>
              <a:gd name="adj" fmla="val 16667"/>
            </a:avLst>
          </a:prstGeom>
          <a:ln>
            <a:noFill/>
          </a:ln>
          <a:effectLst>
            <a:outerShdw dist="35921" dir="2700000" algn="ctr" rotWithShape="0">
              <a:srgbClr val="808080"/>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189B48C-A602-469D-B882-D14E1A7E40AD}"/>
              </a:ext>
            </a:extLst>
          </p:cNvPr>
          <p:cNvSpPr/>
          <p:nvPr/>
        </p:nvSpPr>
        <p:spPr>
          <a:xfrm>
            <a:off x="9034285" y="5569272"/>
            <a:ext cx="1742849" cy="369332"/>
          </a:xfrm>
          <a:prstGeom prst="rect">
            <a:avLst/>
          </a:prstGeom>
        </p:spPr>
        <p:txBody>
          <a:bodyPr wrap="none">
            <a:spAutoFit/>
          </a:bodyPr>
          <a:lstStyle/>
          <a:p>
            <a:r>
              <a:rPr lang="en-US" i="1" dirty="0"/>
              <a:t>Michael Faraday</a:t>
            </a:r>
          </a:p>
        </p:txBody>
      </p:sp>
    </p:spTree>
    <p:extLst>
      <p:ext uri="{BB962C8B-B14F-4D97-AF65-F5344CB8AC3E}">
        <p14:creationId xmlns:p14="http://schemas.microsoft.com/office/powerpoint/2010/main" val="245632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125" y="1296443"/>
            <a:ext cx="11674033" cy="4351338"/>
          </a:xfrm>
        </p:spPr>
        <p:txBody>
          <a:bodyPr/>
          <a:lstStyle/>
          <a:p>
            <a:pPr marL="0" indent="0">
              <a:buNone/>
            </a:pPr>
            <a:r>
              <a:rPr lang="en-US" sz="2200" b="1" dirty="0">
                <a:latin typeface="Arial" panose="020B0604020202020204" pitchFamily="34" charset="0"/>
                <a:cs typeface="Arial" panose="020B0604020202020204" pitchFamily="34" charset="0"/>
              </a:rPr>
              <a:t>Industrial </a:t>
            </a:r>
            <a:r>
              <a:rPr lang="en-US" sz="2200" b="1" dirty="0" err="1">
                <a:latin typeface="Arial" panose="020B0604020202020204" pitchFamily="34" charset="0"/>
                <a:cs typeface="Arial" panose="020B0604020202020204" pitchFamily="34" charset="0"/>
              </a:rPr>
              <a:t>electroorganic</a:t>
            </a:r>
            <a:r>
              <a:rPr lang="en-US" sz="2200" b="1" dirty="0">
                <a:latin typeface="Arial" panose="020B0604020202020204" pitchFamily="34" charset="0"/>
                <a:cs typeface="Arial" panose="020B0604020202020204" pitchFamily="34" charset="0"/>
              </a:rPr>
              <a:t> synthesis: Monsanto </a:t>
            </a:r>
            <a:r>
              <a:rPr lang="en-US" sz="2200" b="1" dirty="0" err="1">
                <a:latin typeface="Arial" panose="020B0604020202020204" pitchFamily="34" charset="0"/>
                <a:cs typeface="Arial" panose="020B0604020202020204" pitchFamily="34" charset="0"/>
              </a:rPr>
              <a:t>hydrodimerization</a:t>
            </a:r>
            <a:r>
              <a:rPr lang="en-US" sz="2200" b="1" dirty="0">
                <a:latin typeface="Arial" panose="020B0604020202020204" pitchFamily="34" charset="0"/>
                <a:cs typeface="Arial" panose="020B0604020202020204" pitchFamily="34" charset="0"/>
              </a:rPr>
              <a:t> of acrylonitrile to </a:t>
            </a:r>
            <a:r>
              <a:rPr lang="en-US" sz="2200" b="1" dirty="0" err="1">
                <a:latin typeface="Arial" panose="020B0604020202020204" pitchFamily="34" charset="0"/>
                <a:cs typeface="Arial" panose="020B0604020202020204" pitchFamily="34" charset="0"/>
              </a:rPr>
              <a:t>adiponitrile</a:t>
            </a:r>
            <a:endParaRPr lang="en-US" sz="2200" b="1"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 precursor to the diamine used in the synthesis of Nylon-6,6.</a:t>
            </a:r>
          </a:p>
          <a:p>
            <a:pPr lvl="1"/>
            <a:r>
              <a:rPr lang="en-US" sz="2000" dirty="0">
                <a:latin typeface="Arial" panose="020B0604020202020204" pitchFamily="34" charset="0"/>
                <a:cs typeface="Arial" panose="020B0604020202020204" pitchFamily="34" charset="0"/>
              </a:rPr>
              <a:t>400 000 metric tons of </a:t>
            </a:r>
            <a:r>
              <a:rPr lang="en-US" sz="2000" dirty="0" err="1">
                <a:latin typeface="Arial" panose="020B0604020202020204" pitchFamily="34" charset="0"/>
                <a:cs typeface="Arial" panose="020B0604020202020204" pitchFamily="34" charset="0"/>
              </a:rPr>
              <a:t>adiponitrile</a:t>
            </a:r>
            <a:r>
              <a:rPr lang="en-US" sz="2000" dirty="0">
                <a:latin typeface="Arial" panose="020B0604020202020204" pitchFamily="34" charset="0"/>
                <a:cs typeface="Arial" panose="020B0604020202020204" pitchFamily="34" charset="0"/>
              </a:rPr>
              <a:t> in 2014, or ∼30% of the </a:t>
            </a:r>
            <a:r>
              <a:rPr lang="en-US" sz="2000" dirty="0" err="1">
                <a:latin typeface="Arial" panose="020B0604020202020204" pitchFamily="34" charset="0"/>
                <a:cs typeface="Arial" panose="020B0604020202020204" pitchFamily="34" charset="0"/>
              </a:rPr>
              <a:t>adiponitrile</a:t>
            </a:r>
            <a:r>
              <a:rPr lang="en-US" sz="2000" dirty="0">
                <a:latin typeface="Arial" panose="020B0604020202020204" pitchFamily="34" charset="0"/>
                <a:cs typeface="Arial" panose="020B0604020202020204" pitchFamily="34" charset="0"/>
              </a:rPr>
              <a:t> market</a:t>
            </a:r>
          </a:p>
          <a:p>
            <a:pPr lvl="1"/>
            <a:r>
              <a:rPr lang="en-US" sz="2000" dirty="0">
                <a:latin typeface="Arial" panose="020B0604020202020204" pitchFamily="34" charset="0"/>
                <a:cs typeface="Arial" panose="020B0604020202020204" pitchFamily="34" charset="0"/>
              </a:rPr>
              <a:t>competitive with the conventional route starting from butadiene.</a:t>
            </a:r>
          </a:p>
        </p:txBody>
      </p:sp>
      <p:pic>
        <p:nvPicPr>
          <p:cNvPr id="5" name="Picture 4"/>
          <p:cNvPicPr>
            <a:picLocks noChangeAspect="1"/>
          </p:cNvPicPr>
          <p:nvPr/>
        </p:nvPicPr>
        <p:blipFill rotWithShape="1">
          <a:blip r:embed="rId2"/>
          <a:srcRect l="38333" t="46667" r="26667" b="39259"/>
          <a:stretch/>
        </p:blipFill>
        <p:spPr>
          <a:xfrm>
            <a:off x="558508" y="3891030"/>
            <a:ext cx="5083083" cy="11497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841" y="3576578"/>
            <a:ext cx="4521440" cy="2700966"/>
          </a:xfrm>
          <a:prstGeom prst="rect">
            <a:avLst/>
          </a:prstGeom>
        </p:spPr>
      </p:pic>
      <p:sp>
        <p:nvSpPr>
          <p:cNvPr id="7" name="TextBox 6"/>
          <p:cNvSpPr txBox="1"/>
          <p:nvPr/>
        </p:nvSpPr>
        <p:spPr>
          <a:xfrm>
            <a:off x="7206205" y="6019714"/>
            <a:ext cx="289560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Dupont process</a:t>
            </a:r>
          </a:p>
        </p:txBody>
      </p:sp>
      <p:sp>
        <p:nvSpPr>
          <p:cNvPr id="8" name="Rectangle 7"/>
          <p:cNvSpPr/>
          <p:nvPr/>
        </p:nvSpPr>
        <p:spPr>
          <a:xfrm>
            <a:off x="239412" y="5883385"/>
            <a:ext cx="4384674" cy="738664"/>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See:</a:t>
            </a:r>
            <a:r>
              <a:rPr lang="en-US" sz="1400">
                <a:latin typeface="Arial" panose="020B0604020202020204" pitchFamily="34" charset="0"/>
                <a:cs typeface="Arial" panose="020B0604020202020204" pitchFamily="34" charset="0"/>
              </a:rPr>
              <a:t> Pletcher &amp; Walsh, Organic </a:t>
            </a:r>
            <a:r>
              <a:rPr lang="en-US" sz="1400" dirty="0" err="1">
                <a:latin typeface="Arial" panose="020B0604020202020204" pitchFamily="34" charset="0"/>
                <a:cs typeface="Arial" panose="020B0604020202020204" pitchFamily="34" charset="0"/>
              </a:rPr>
              <a:t>electrosynthesis</a:t>
            </a:r>
            <a:r>
              <a:rPr lang="en-US" sz="1400" dirty="0">
                <a:latin typeface="Arial" panose="020B0604020202020204" pitchFamily="34" charset="0"/>
                <a:cs typeface="Arial" panose="020B0604020202020204" pitchFamily="34" charset="0"/>
              </a:rPr>
              <a:t>. In </a:t>
            </a:r>
            <a:r>
              <a:rPr lang="en-US" sz="1400" i="1" dirty="0">
                <a:latin typeface="Arial" panose="020B0604020202020204" pitchFamily="34" charset="0"/>
                <a:cs typeface="Arial" panose="020B0604020202020204" pitchFamily="34" charset="0"/>
              </a:rPr>
              <a:t>Industrial Electrochemistry</a:t>
            </a:r>
            <a:r>
              <a:rPr lang="en-US" sz="1400" dirty="0">
                <a:latin typeface="Arial" panose="020B0604020202020204" pitchFamily="34" charset="0"/>
                <a:cs typeface="Arial" panose="020B0604020202020204" pitchFamily="34" charset="0"/>
              </a:rPr>
              <a:t>; Springer Netherlands</a:t>
            </a:r>
            <a:r>
              <a:rPr lang="en-US" sz="1400">
                <a:latin typeface="Arial" panose="020B0604020202020204" pitchFamily="34" charset="0"/>
                <a:cs typeface="Arial" panose="020B0604020202020204" pitchFamily="34" charset="0"/>
              </a:rPr>
              <a:t>: Dordrecht (</a:t>
            </a:r>
            <a:r>
              <a:rPr lang="en-US" sz="1400" b="1">
                <a:latin typeface="Arial" panose="020B0604020202020204" pitchFamily="34" charset="0"/>
                <a:cs typeface="Arial" panose="020B0604020202020204" pitchFamily="34" charset="0"/>
              </a:rPr>
              <a:t>1993</a:t>
            </a:r>
            <a:r>
              <a:rPr lang="en-US" sz="140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pp 294–330.</a:t>
            </a:r>
          </a:p>
        </p:txBody>
      </p:sp>
      <p:sp>
        <p:nvSpPr>
          <p:cNvPr id="9" name="TextBox 8"/>
          <p:cNvSpPr txBox="1"/>
          <p:nvPr/>
        </p:nvSpPr>
        <p:spPr>
          <a:xfrm>
            <a:off x="1652249" y="5040775"/>
            <a:ext cx="2895600"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Monsanto </a:t>
            </a:r>
            <a:r>
              <a:rPr lang="en-US" b="1" dirty="0">
                <a:latin typeface="Arial" panose="020B0604020202020204" pitchFamily="34" charset="0"/>
                <a:cs typeface="Arial" panose="020B0604020202020204" pitchFamily="34" charset="0"/>
              </a:rPr>
              <a:t>process</a:t>
            </a:r>
          </a:p>
        </p:txBody>
      </p:sp>
      <p:sp>
        <p:nvSpPr>
          <p:cNvPr id="11" name="TextBox 10">
            <a:extLst>
              <a:ext uri="{FF2B5EF4-FFF2-40B4-BE49-F238E27FC236}">
                <a16:creationId xmlns:a16="http://schemas.microsoft.com/office/drawing/2014/main" id="{7374DC12-982D-428A-94EF-5FE58037DD06}"/>
              </a:ext>
            </a:extLst>
          </p:cNvPr>
          <p:cNvSpPr txBox="1"/>
          <p:nvPr/>
        </p:nvSpPr>
        <p:spPr>
          <a:xfrm>
            <a:off x="2710347" y="156411"/>
            <a:ext cx="6771469" cy="707886"/>
          </a:xfrm>
          <a:prstGeom prst="rect">
            <a:avLst/>
          </a:prstGeom>
          <a:noFill/>
        </p:spPr>
        <p:txBody>
          <a:bodyPr wrap="none" rtlCol="0">
            <a:spAutoFit/>
          </a:bodyPr>
          <a:lstStyle/>
          <a:p>
            <a:pPr algn="ctr"/>
            <a:r>
              <a:rPr lang="en-US" sz="4000" b="1" dirty="0"/>
              <a:t> Electrochemistry: Applications</a:t>
            </a:r>
          </a:p>
        </p:txBody>
      </p:sp>
    </p:spTree>
    <p:extLst>
      <p:ext uri="{BB962C8B-B14F-4D97-AF65-F5344CB8AC3E}">
        <p14:creationId xmlns:p14="http://schemas.microsoft.com/office/powerpoint/2010/main" val="26143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241105"/>
            <a:ext cx="10515600" cy="4351338"/>
          </a:xfrm>
        </p:spPr>
        <p:txBody>
          <a:bodyPr/>
          <a:lstStyle/>
          <a:p>
            <a:pPr marL="0" indent="0">
              <a:buNone/>
            </a:pPr>
            <a:r>
              <a:rPr lang="en-US"/>
              <a:t>Merging electrochemistry with biocatalysis for </a:t>
            </a:r>
            <a:r>
              <a:rPr lang="en-US" dirty="0" err="1"/>
              <a:t>muconic</a:t>
            </a:r>
            <a:r>
              <a:rPr lang="en-US" dirty="0"/>
              <a:t> acid production</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347" y="1793127"/>
            <a:ext cx="4585097" cy="2347570"/>
          </a:xfrm>
          <a:prstGeom prst="rect">
            <a:avLst/>
          </a:prstGeom>
        </p:spPr>
      </p:pic>
      <p:sp>
        <p:nvSpPr>
          <p:cNvPr id="7" name="Rectangle 6"/>
          <p:cNvSpPr/>
          <p:nvPr/>
        </p:nvSpPr>
        <p:spPr>
          <a:xfrm>
            <a:off x="1866416" y="2288261"/>
            <a:ext cx="1893123" cy="923330"/>
          </a:xfrm>
          <a:prstGeom prst="rect">
            <a:avLst/>
          </a:prstGeom>
        </p:spPr>
        <p:txBody>
          <a:bodyPr wrap="square">
            <a:spAutoFit/>
          </a:bodyPr>
          <a:lstStyle/>
          <a:p>
            <a:r>
              <a:rPr lang="en-US" dirty="0"/>
              <a:t>Bioengineered</a:t>
            </a:r>
            <a:r>
              <a:rPr lang="en-US" i="1" dirty="0"/>
              <a:t> Saccharomyces cerevisiae</a:t>
            </a:r>
            <a:endParaRPr lang="en-US" dirty="0"/>
          </a:p>
        </p:txBody>
      </p:sp>
      <p:sp>
        <p:nvSpPr>
          <p:cNvPr id="8" name="TextBox 7"/>
          <p:cNvSpPr txBox="1"/>
          <p:nvPr/>
        </p:nvSpPr>
        <p:spPr>
          <a:xfrm>
            <a:off x="1469647" y="4844438"/>
            <a:ext cx="1466398"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Glucose</a:t>
            </a:r>
          </a:p>
        </p:txBody>
      </p:sp>
      <p:sp>
        <p:nvSpPr>
          <p:cNvPr id="13" name="Rectangle 12"/>
          <p:cNvSpPr/>
          <p:nvPr/>
        </p:nvSpPr>
        <p:spPr>
          <a:xfrm>
            <a:off x="8258444" y="2132404"/>
            <a:ext cx="2332926" cy="923330"/>
          </a:xfrm>
          <a:prstGeom prst="rect">
            <a:avLst/>
          </a:prstGeom>
        </p:spPr>
        <p:txBody>
          <a:bodyPr wrap="square">
            <a:spAutoFit/>
          </a:bodyPr>
          <a:lstStyle/>
          <a:p>
            <a:r>
              <a:rPr lang="en-US" dirty="0"/>
              <a:t>Electro step: 94% yield and 100% faradaic efficiency</a:t>
            </a:r>
          </a:p>
        </p:txBody>
      </p:sp>
      <p:sp>
        <p:nvSpPr>
          <p:cNvPr id="14" name="Rectangle 13"/>
          <p:cNvSpPr/>
          <p:nvPr/>
        </p:nvSpPr>
        <p:spPr>
          <a:xfrm>
            <a:off x="113420" y="6071609"/>
            <a:ext cx="8237003" cy="338554"/>
          </a:xfrm>
          <a:prstGeom prst="rect">
            <a:avLst/>
          </a:prstGeom>
        </p:spPr>
        <p:txBody>
          <a:bodyPr wrap="square">
            <a:spAutoFit/>
          </a:bodyPr>
          <a:lstStyle/>
          <a:p>
            <a:r>
              <a:rPr lang="en-US" sz="1600">
                <a:latin typeface="Arial" panose="020B0604020202020204" pitchFamily="34" charset="0"/>
                <a:cs typeface="Arial" panose="020B0604020202020204" pitchFamily="34" charset="0"/>
              </a:rPr>
              <a:t>Matthiesen </a:t>
            </a:r>
            <a:r>
              <a:rPr lang="en-US" sz="1600" i="1">
                <a:latin typeface="Arial" panose="020B0604020202020204" pitchFamily="34" charset="0"/>
                <a:cs typeface="Arial" panose="020B0604020202020204" pitchFamily="34" charset="0"/>
              </a:rPr>
              <a:t>et al ACS </a:t>
            </a:r>
            <a:r>
              <a:rPr lang="en-US" sz="1600" i="1" dirty="0">
                <a:latin typeface="Arial" panose="020B0604020202020204" pitchFamily="34" charset="0"/>
                <a:cs typeface="Arial" panose="020B0604020202020204" pitchFamily="34" charset="0"/>
              </a:rPr>
              <a:t>Sustain. Chem. Eng.</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2016</a:t>
            </a:r>
            <a:r>
              <a:rPr lang="en-US" sz="1600">
                <a:latin typeface="Arial" panose="020B0604020202020204" pitchFamily="34" charset="0"/>
                <a:cs typeface="Arial" panose="020B0604020202020204" pitchFamily="34" charset="0"/>
              </a:rPr>
              <a:t>, </a:t>
            </a:r>
            <a:r>
              <a:rPr lang="en-US" sz="1600" i="1">
                <a:latin typeface="Arial" panose="020B0604020202020204" pitchFamily="34" charset="0"/>
                <a:cs typeface="Arial" panose="020B0604020202020204" pitchFamily="34" charset="0"/>
              </a:rPr>
              <a:t>4</a:t>
            </a:r>
            <a:r>
              <a:rPr lang="en-US" sz="160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7098–7109</a:t>
            </a:r>
          </a:p>
        </p:txBody>
      </p:sp>
      <p:sp>
        <p:nvSpPr>
          <p:cNvPr id="16" name="TextBox 15">
            <a:extLst>
              <a:ext uri="{FF2B5EF4-FFF2-40B4-BE49-F238E27FC236}">
                <a16:creationId xmlns:a16="http://schemas.microsoft.com/office/drawing/2014/main" id="{7374DC12-982D-428A-94EF-5FE58037DD06}"/>
              </a:ext>
            </a:extLst>
          </p:cNvPr>
          <p:cNvSpPr txBox="1"/>
          <p:nvPr/>
        </p:nvSpPr>
        <p:spPr>
          <a:xfrm>
            <a:off x="2710347" y="156411"/>
            <a:ext cx="6771469" cy="707886"/>
          </a:xfrm>
          <a:prstGeom prst="rect">
            <a:avLst/>
          </a:prstGeom>
          <a:noFill/>
        </p:spPr>
        <p:txBody>
          <a:bodyPr wrap="none" rtlCol="0">
            <a:spAutoFit/>
          </a:bodyPr>
          <a:lstStyle/>
          <a:p>
            <a:pPr algn="ctr"/>
            <a:r>
              <a:rPr lang="en-US" sz="4000" b="1" dirty="0"/>
              <a:t> Electrochemistry: Applications</a:t>
            </a:r>
          </a:p>
        </p:txBody>
      </p:sp>
      <p:sp>
        <p:nvSpPr>
          <p:cNvPr id="17" name="Rectangle: Rounded Corners 16">
            <a:extLst>
              <a:ext uri="{FF2B5EF4-FFF2-40B4-BE49-F238E27FC236}">
                <a16:creationId xmlns:a16="http://schemas.microsoft.com/office/drawing/2014/main" id="{77FDF652-D378-44FE-A708-98BE5CE05921}"/>
              </a:ext>
            </a:extLst>
          </p:cNvPr>
          <p:cNvSpPr/>
          <p:nvPr/>
        </p:nvSpPr>
        <p:spPr>
          <a:xfrm>
            <a:off x="8630199" y="4289232"/>
            <a:ext cx="3341822" cy="1689904"/>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8" name="Object 17">
            <a:extLst>
              <a:ext uri="{FF2B5EF4-FFF2-40B4-BE49-F238E27FC236}">
                <a16:creationId xmlns:a16="http://schemas.microsoft.com/office/drawing/2014/main" id="{E12D72B0-FEFB-4FF0-A02C-76C5DFE74AF1}"/>
              </a:ext>
            </a:extLst>
          </p:cNvPr>
          <p:cNvGraphicFramePr>
            <a:graphicFrameLocks noChangeAspect="1"/>
          </p:cNvGraphicFramePr>
          <p:nvPr>
            <p:extLst>
              <p:ext uri="{D42A27DB-BD31-4B8C-83A1-F6EECF244321}">
                <p14:modId xmlns:p14="http://schemas.microsoft.com/office/powerpoint/2010/main" val="3287005827"/>
              </p:ext>
            </p:extLst>
          </p:nvPr>
        </p:nvGraphicFramePr>
        <p:xfrm>
          <a:off x="8936887" y="4577886"/>
          <a:ext cx="2788386" cy="1112596"/>
        </p:xfrm>
        <a:graphic>
          <a:graphicData uri="http://schemas.openxmlformats.org/presentationml/2006/ole">
            <mc:AlternateContent xmlns:mc="http://schemas.openxmlformats.org/markup-compatibility/2006">
              <mc:Choice xmlns:v="urn:schemas-microsoft-com:vml" Requires="v">
                <p:oleObj spid="_x0000_s37960" name="CS ChemDraw Drawing" r:id="rId4" imgW="1926257" imgH="767781" progId="ChemDraw.Document.6.0">
                  <p:embed/>
                </p:oleObj>
              </mc:Choice>
              <mc:Fallback>
                <p:oleObj name="CS ChemDraw Drawing" r:id="rId4" imgW="1926257" imgH="767781" progId="ChemDraw.Document.6.0">
                  <p:embed/>
                  <p:pic>
                    <p:nvPicPr>
                      <p:cNvPr id="12" name="Object 11"/>
                      <p:cNvPicPr/>
                      <p:nvPr/>
                    </p:nvPicPr>
                    <p:blipFill>
                      <a:blip r:embed="rId5"/>
                      <a:stretch>
                        <a:fillRect/>
                      </a:stretch>
                    </p:blipFill>
                    <p:spPr>
                      <a:xfrm>
                        <a:off x="8936887" y="4577886"/>
                        <a:ext cx="2788386" cy="1112596"/>
                      </a:xfrm>
                      <a:prstGeom prst="rect">
                        <a:avLst/>
                      </a:prstGeom>
                    </p:spPr>
                  </p:pic>
                </p:oleObj>
              </mc:Fallback>
            </mc:AlternateContent>
          </a:graphicData>
        </a:graphic>
      </p:graphicFrame>
      <p:sp>
        <p:nvSpPr>
          <p:cNvPr id="19" name="Rectangle: Rounded Corners 18">
            <a:extLst>
              <a:ext uri="{FF2B5EF4-FFF2-40B4-BE49-F238E27FC236}">
                <a16:creationId xmlns:a16="http://schemas.microsoft.com/office/drawing/2014/main" id="{B7862E37-6742-4CBE-9F02-324FF47500FB}"/>
              </a:ext>
            </a:extLst>
          </p:cNvPr>
          <p:cNvSpPr/>
          <p:nvPr/>
        </p:nvSpPr>
        <p:spPr>
          <a:xfrm>
            <a:off x="3771955" y="4342149"/>
            <a:ext cx="3341822" cy="1689904"/>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1" name="Object 20">
            <a:extLst>
              <a:ext uri="{FF2B5EF4-FFF2-40B4-BE49-F238E27FC236}">
                <a16:creationId xmlns:a16="http://schemas.microsoft.com/office/drawing/2014/main" id="{E10718CE-42CA-4A60-A9B3-1767269A9E46}"/>
              </a:ext>
            </a:extLst>
          </p:cNvPr>
          <p:cNvGraphicFramePr>
            <a:graphicFrameLocks noChangeAspect="1"/>
          </p:cNvGraphicFramePr>
          <p:nvPr>
            <p:extLst>
              <p:ext uri="{D42A27DB-BD31-4B8C-83A1-F6EECF244321}">
                <p14:modId xmlns:p14="http://schemas.microsoft.com/office/powerpoint/2010/main" val="1938201537"/>
              </p:ext>
            </p:extLst>
          </p:nvPr>
        </p:nvGraphicFramePr>
        <p:xfrm>
          <a:off x="4513775" y="4619863"/>
          <a:ext cx="2135105" cy="1115621"/>
        </p:xfrm>
        <a:graphic>
          <a:graphicData uri="http://schemas.openxmlformats.org/presentationml/2006/ole">
            <mc:AlternateContent xmlns:mc="http://schemas.openxmlformats.org/markup-compatibility/2006">
              <mc:Choice xmlns:v="urn:schemas-microsoft-com:vml" Requires="v">
                <p:oleObj spid="_x0000_s37961" name="CS ChemDraw Drawing" r:id="rId6" imgW="1516306" imgH="792217" progId="ChemDraw.Document.6.0">
                  <p:embed/>
                </p:oleObj>
              </mc:Choice>
              <mc:Fallback>
                <p:oleObj name="CS ChemDraw Drawing" r:id="rId6" imgW="1516306" imgH="792217" progId="ChemDraw.Document.6.0">
                  <p:embed/>
                  <p:pic>
                    <p:nvPicPr>
                      <p:cNvPr id="10" name="Object 9"/>
                      <p:cNvPicPr/>
                      <p:nvPr/>
                    </p:nvPicPr>
                    <p:blipFill>
                      <a:blip r:embed="rId7"/>
                      <a:stretch>
                        <a:fillRect/>
                      </a:stretch>
                    </p:blipFill>
                    <p:spPr>
                      <a:xfrm>
                        <a:off x="4513775" y="4619863"/>
                        <a:ext cx="2135105" cy="1115621"/>
                      </a:xfrm>
                      <a:prstGeom prst="rect">
                        <a:avLst/>
                      </a:prstGeom>
                    </p:spPr>
                  </p:pic>
                </p:oleObj>
              </mc:Fallback>
            </mc:AlternateContent>
          </a:graphicData>
        </a:graphic>
      </p:graphicFrame>
      <p:sp>
        <p:nvSpPr>
          <p:cNvPr id="22" name="Right Arrow 10">
            <a:extLst>
              <a:ext uri="{FF2B5EF4-FFF2-40B4-BE49-F238E27FC236}">
                <a16:creationId xmlns:a16="http://schemas.microsoft.com/office/drawing/2014/main" id="{3EA12792-71A3-4D25-ADC7-070CB16D859E}"/>
              </a:ext>
            </a:extLst>
          </p:cNvPr>
          <p:cNvSpPr/>
          <p:nvPr/>
        </p:nvSpPr>
        <p:spPr>
          <a:xfrm>
            <a:off x="7008756" y="4672223"/>
            <a:ext cx="1721802" cy="9239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electro</a:t>
            </a:r>
          </a:p>
        </p:txBody>
      </p:sp>
      <p:sp>
        <p:nvSpPr>
          <p:cNvPr id="23" name="Right Arrow 8">
            <a:extLst>
              <a:ext uri="{FF2B5EF4-FFF2-40B4-BE49-F238E27FC236}">
                <a16:creationId xmlns:a16="http://schemas.microsoft.com/office/drawing/2014/main" id="{6F8B0714-AB10-45AE-B45D-12886308CDC7}"/>
              </a:ext>
            </a:extLst>
          </p:cNvPr>
          <p:cNvSpPr/>
          <p:nvPr/>
        </p:nvSpPr>
        <p:spPr>
          <a:xfrm>
            <a:off x="2746825" y="4688145"/>
            <a:ext cx="1199510" cy="7719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bio</a:t>
            </a:r>
          </a:p>
        </p:txBody>
      </p:sp>
    </p:spTree>
    <p:extLst>
      <p:ext uri="{BB962C8B-B14F-4D97-AF65-F5344CB8AC3E}">
        <p14:creationId xmlns:p14="http://schemas.microsoft.com/office/powerpoint/2010/main" val="275416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5BDFD8-4B64-4B29-8048-99B1D368F0CA}"/>
              </a:ext>
            </a:extLst>
          </p:cNvPr>
          <p:cNvSpPr txBox="1"/>
          <p:nvPr/>
        </p:nvSpPr>
        <p:spPr>
          <a:xfrm>
            <a:off x="1133664" y="1370005"/>
            <a:ext cx="5968109" cy="2677656"/>
          </a:xfrm>
          <a:prstGeom prst="rect">
            <a:avLst/>
          </a:prstGeom>
          <a:noFill/>
        </p:spPr>
        <p:txBody>
          <a:bodyPr wrap="none" rtlCol="0">
            <a:spAutoFit/>
          </a:bodyPr>
          <a:lstStyle/>
          <a:p>
            <a:pPr marL="514350" lvl="0" indent="-514350" defTabSz="457200">
              <a:buFont typeface="+mj-lt"/>
              <a:buAutoNum type="arabicPeriod"/>
              <a:defRPr/>
            </a:pPr>
            <a:r>
              <a:rPr lang="en-US" sz="2800" dirty="0">
                <a:solidFill>
                  <a:prstClr val="black"/>
                </a:solidFill>
              </a:rPr>
              <a:t>Role of energy in a chemical process</a:t>
            </a:r>
          </a:p>
          <a:p>
            <a:pPr marL="514350" lvl="0" indent="-514350" defTabSz="457200">
              <a:buFont typeface="+mj-lt"/>
              <a:buAutoNum type="arabicPeriod"/>
              <a:defRPr/>
            </a:pPr>
            <a:r>
              <a:rPr lang="en-US" sz="2800" dirty="0">
                <a:solidFill>
                  <a:prstClr val="black"/>
                </a:solidFill>
              </a:rPr>
              <a:t>Microwaves</a:t>
            </a:r>
          </a:p>
          <a:p>
            <a:pPr marL="514350" lvl="0" indent="-514350" defTabSz="457200">
              <a:buFont typeface="+mj-lt"/>
              <a:buAutoNum type="arabicPeriod"/>
              <a:defRPr/>
            </a:pPr>
            <a:r>
              <a:rPr lang="en-US" sz="2800" dirty="0">
                <a:solidFill>
                  <a:prstClr val="black"/>
                </a:solidFill>
              </a:rPr>
              <a:t>Flow chemistry</a:t>
            </a:r>
          </a:p>
          <a:p>
            <a:pPr marL="514350" lvl="0" indent="-514350" defTabSz="457200">
              <a:buFont typeface="+mj-lt"/>
              <a:buAutoNum type="arabicPeriod"/>
              <a:defRPr/>
            </a:pPr>
            <a:r>
              <a:rPr lang="en-US" sz="2800" dirty="0">
                <a:solidFill>
                  <a:prstClr val="black"/>
                </a:solidFill>
              </a:rPr>
              <a:t>Photochemistry</a:t>
            </a:r>
          </a:p>
          <a:p>
            <a:pPr marL="514350" lvl="0" indent="-514350" defTabSz="457200">
              <a:buFont typeface="+mj-lt"/>
              <a:buAutoNum type="arabicPeriod"/>
              <a:defRPr/>
            </a:pPr>
            <a:r>
              <a:rPr lang="en-US" sz="2800" dirty="0">
                <a:solidFill>
                  <a:prstClr val="black"/>
                </a:solidFill>
              </a:rPr>
              <a:t>Electrochemistry</a:t>
            </a:r>
          </a:p>
          <a:p>
            <a:pPr marL="514350" lvl="0" indent="-514350" defTabSz="457200">
              <a:buFont typeface="+mj-lt"/>
              <a:buAutoNum type="arabicPeriod"/>
              <a:defRPr/>
            </a:pPr>
            <a:r>
              <a:rPr lang="en-US" sz="2800" dirty="0" err="1">
                <a:solidFill>
                  <a:prstClr val="black"/>
                </a:solidFill>
              </a:rPr>
              <a:t>Mechanochemistry</a:t>
            </a:r>
            <a:endParaRPr lang="en-US" sz="2800" dirty="0">
              <a:solidFill>
                <a:prstClr val="black"/>
              </a:solidFill>
            </a:endParaRPr>
          </a:p>
        </p:txBody>
      </p:sp>
      <p:sp>
        <p:nvSpPr>
          <p:cNvPr id="5" name="TextBox 4">
            <a:extLst>
              <a:ext uri="{FF2B5EF4-FFF2-40B4-BE49-F238E27FC236}">
                <a16:creationId xmlns:a16="http://schemas.microsoft.com/office/drawing/2014/main" id="{7374DC12-982D-428A-94EF-5FE58037DD06}"/>
              </a:ext>
            </a:extLst>
          </p:cNvPr>
          <p:cNvSpPr txBox="1"/>
          <p:nvPr/>
        </p:nvSpPr>
        <p:spPr>
          <a:xfrm>
            <a:off x="3785992" y="156411"/>
            <a:ext cx="4620047" cy="707886"/>
          </a:xfrm>
          <a:prstGeom prst="rect">
            <a:avLst/>
          </a:prstGeom>
          <a:noFill/>
        </p:spPr>
        <p:txBody>
          <a:bodyPr wrap="none" rtlCol="0">
            <a:spAutoFit/>
          </a:bodyPr>
          <a:lstStyle/>
          <a:p>
            <a:pPr algn="ctr"/>
            <a:r>
              <a:rPr lang="en-US" sz="4000" b="1" dirty="0"/>
              <a:t>Topics To Be Covered</a:t>
            </a:r>
          </a:p>
        </p:txBody>
      </p:sp>
    </p:spTree>
    <p:extLst>
      <p:ext uri="{BB962C8B-B14F-4D97-AF65-F5344CB8AC3E}">
        <p14:creationId xmlns:p14="http://schemas.microsoft.com/office/powerpoint/2010/main" val="103316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831" y="1707229"/>
            <a:ext cx="8522217" cy="4317394"/>
          </a:xfrm>
          <a:prstGeom prst="rect">
            <a:avLst/>
          </a:prstGeom>
        </p:spPr>
      </p:pic>
      <p:sp>
        <p:nvSpPr>
          <p:cNvPr id="15" name="TextBox 14"/>
          <p:cNvSpPr txBox="1"/>
          <p:nvPr/>
        </p:nvSpPr>
        <p:spPr>
          <a:xfrm>
            <a:off x="9597515" y="1230175"/>
            <a:ext cx="2654589" cy="646331"/>
          </a:xfrm>
          <a:prstGeom prst="rect">
            <a:avLst/>
          </a:prstGeom>
          <a:noFill/>
        </p:spPr>
        <p:txBody>
          <a:bodyPr wrap="square" rtlCol="0">
            <a:spAutoFit/>
          </a:bodyPr>
          <a:lstStyle/>
          <a:p>
            <a:r>
              <a:rPr lang="en-US" dirty="0"/>
              <a:t>Specialty Nylon 6,6 for improved performance</a:t>
            </a:r>
          </a:p>
        </p:txBody>
      </p:sp>
      <p:sp>
        <p:nvSpPr>
          <p:cNvPr id="16" name="TextBox 15">
            <a:extLst>
              <a:ext uri="{FF2B5EF4-FFF2-40B4-BE49-F238E27FC236}">
                <a16:creationId xmlns:a16="http://schemas.microsoft.com/office/drawing/2014/main" id="{7374DC12-982D-428A-94EF-5FE58037DD06}"/>
              </a:ext>
            </a:extLst>
          </p:cNvPr>
          <p:cNvSpPr txBox="1"/>
          <p:nvPr/>
        </p:nvSpPr>
        <p:spPr>
          <a:xfrm>
            <a:off x="2710347" y="156411"/>
            <a:ext cx="6771469" cy="707886"/>
          </a:xfrm>
          <a:prstGeom prst="rect">
            <a:avLst/>
          </a:prstGeom>
          <a:noFill/>
        </p:spPr>
        <p:txBody>
          <a:bodyPr wrap="none" rtlCol="0">
            <a:spAutoFit/>
          </a:bodyPr>
          <a:lstStyle/>
          <a:p>
            <a:pPr algn="ctr"/>
            <a:r>
              <a:rPr lang="en-US" sz="4000" b="1" dirty="0"/>
              <a:t> Electrochemistry: Applications</a:t>
            </a:r>
          </a:p>
        </p:txBody>
      </p:sp>
      <p:sp>
        <p:nvSpPr>
          <p:cNvPr id="24" name="Rectangle 23">
            <a:extLst>
              <a:ext uri="{FF2B5EF4-FFF2-40B4-BE49-F238E27FC236}">
                <a16:creationId xmlns:a16="http://schemas.microsoft.com/office/drawing/2014/main" id="{96B4D867-01BF-4B09-827B-8BF2ADE7D937}"/>
              </a:ext>
            </a:extLst>
          </p:cNvPr>
          <p:cNvSpPr/>
          <p:nvPr/>
        </p:nvSpPr>
        <p:spPr>
          <a:xfrm>
            <a:off x="194909" y="6178511"/>
            <a:ext cx="8237003" cy="338554"/>
          </a:xfrm>
          <a:prstGeom prst="rect">
            <a:avLst/>
          </a:prstGeom>
        </p:spPr>
        <p:txBody>
          <a:bodyPr wrap="square">
            <a:spAutoFit/>
          </a:bodyPr>
          <a:lstStyle/>
          <a:p>
            <a:r>
              <a:rPr lang="en-US" sz="1600">
                <a:latin typeface="Arial" panose="020B0604020202020204" pitchFamily="34" charset="0"/>
                <a:cs typeface="Arial" panose="020B0604020202020204" pitchFamily="34" charset="0"/>
              </a:rPr>
              <a:t>Matthiesen </a:t>
            </a:r>
            <a:r>
              <a:rPr lang="en-US" sz="1600" i="1">
                <a:latin typeface="Arial" panose="020B0604020202020204" pitchFamily="34" charset="0"/>
                <a:cs typeface="Arial" panose="020B0604020202020204" pitchFamily="34" charset="0"/>
              </a:rPr>
              <a:t>et al ACS </a:t>
            </a:r>
            <a:r>
              <a:rPr lang="en-US" sz="1600" i="1" dirty="0">
                <a:latin typeface="Arial" panose="020B0604020202020204" pitchFamily="34" charset="0"/>
                <a:cs typeface="Arial" panose="020B0604020202020204" pitchFamily="34" charset="0"/>
              </a:rPr>
              <a:t>Sustain. Chem. Eng.</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2016</a:t>
            </a:r>
            <a:r>
              <a:rPr lang="en-US" sz="1600">
                <a:latin typeface="Arial" panose="020B0604020202020204" pitchFamily="34" charset="0"/>
                <a:cs typeface="Arial" panose="020B0604020202020204" pitchFamily="34" charset="0"/>
              </a:rPr>
              <a:t>, </a:t>
            </a:r>
            <a:r>
              <a:rPr lang="en-US" sz="1600" i="1">
                <a:latin typeface="Arial" panose="020B0604020202020204" pitchFamily="34" charset="0"/>
                <a:cs typeface="Arial" panose="020B0604020202020204" pitchFamily="34" charset="0"/>
              </a:rPr>
              <a:t>4</a:t>
            </a:r>
            <a:r>
              <a:rPr lang="en-US" sz="160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7098–7109</a:t>
            </a:r>
          </a:p>
        </p:txBody>
      </p:sp>
      <p:sp>
        <p:nvSpPr>
          <p:cNvPr id="26" name="Rectangle: Rounded Corners 25">
            <a:extLst>
              <a:ext uri="{FF2B5EF4-FFF2-40B4-BE49-F238E27FC236}">
                <a16:creationId xmlns:a16="http://schemas.microsoft.com/office/drawing/2014/main" id="{A81D9877-EB0C-4841-97BD-C434F177669C}"/>
              </a:ext>
            </a:extLst>
          </p:cNvPr>
          <p:cNvSpPr/>
          <p:nvPr/>
        </p:nvSpPr>
        <p:spPr>
          <a:xfrm>
            <a:off x="130583" y="1186405"/>
            <a:ext cx="3341822" cy="1689904"/>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7" name="Object 26">
            <a:extLst>
              <a:ext uri="{FF2B5EF4-FFF2-40B4-BE49-F238E27FC236}">
                <a16:creationId xmlns:a16="http://schemas.microsoft.com/office/drawing/2014/main" id="{E317D7E1-D559-4F50-BE86-36ABCFD6C5B6}"/>
              </a:ext>
            </a:extLst>
          </p:cNvPr>
          <p:cNvGraphicFramePr>
            <a:graphicFrameLocks noChangeAspect="1"/>
          </p:cNvGraphicFramePr>
          <p:nvPr>
            <p:extLst>
              <p:ext uri="{D42A27DB-BD31-4B8C-83A1-F6EECF244321}">
                <p14:modId xmlns:p14="http://schemas.microsoft.com/office/powerpoint/2010/main" val="4059180086"/>
              </p:ext>
            </p:extLst>
          </p:nvPr>
        </p:nvGraphicFramePr>
        <p:xfrm>
          <a:off x="362076" y="1397152"/>
          <a:ext cx="2788386" cy="1112596"/>
        </p:xfrm>
        <a:graphic>
          <a:graphicData uri="http://schemas.openxmlformats.org/presentationml/2006/ole">
            <mc:AlternateContent xmlns:mc="http://schemas.openxmlformats.org/markup-compatibility/2006">
              <mc:Choice xmlns:v="urn:schemas-microsoft-com:vml" Requires="v">
                <p:oleObj spid="_x0000_s38974" name="CS ChemDraw Drawing" r:id="rId4" imgW="1926257" imgH="767781" progId="ChemDraw.Document.6.0">
                  <p:embed/>
                </p:oleObj>
              </mc:Choice>
              <mc:Fallback>
                <p:oleObj name="CS ChemDraw Drawing" r:id="rId4" imgW="1926257" imgH="767781" progId="ChemDraw.Document.6.0">
                  <p:embed/>
                  <p:pic>
                    <p:nvPicPr>
                      <p:cNvPr id="25" name="Object 24">
                        <a:extLst>
                          <a:ext uri="{FF2B5EF4-FFF2-40B4-BE49-F238E27FC236}">
                            <a16:creationId xmlns:a16="http://schemas.microsoft.com/office/drawing/2014/main" id="{B40D34A5-3BA9-4DC8-A306-9266833DD639}"/>
                          </a:ext>
                        </a:extLst>
                      </p:cNvPr>
                      <p:cNvPicPr/>
                      <p:nvPr/>
                    </p:nvPicPr>
                    <p:blipFill>
                      <a:blip r:embed="rId5"/>
                      <a:stretch>
                        <a:fillRect/>
                      </a:stretch>
                    </p:blipFill>
                    <p:spPr>
                      <a:xfrm>
                        <a:off x="362076" y="1397152"/>
                        <a:ext cx="2788386" cy="1112596"/>
                      </a:xfrm>
                      <a:prstGeom prst="rect">
                        <a:avLst/>
                      </a:prstGeom>
                    </p:spPr>
                  </p:pic>
                </p:oleObj>
              </mc:Fallback>
            </mc:AlternateContent>
          </a:graphicData>
        </a:graphic>
      </p:graphicFrame>
    </p:spTree>
    <p:extLst>
      <p:ext uri="{BB962C8B-B14F-4D97-AF65-F5344CB8AC3E}">
        <p14:creationId xmlns:p14="http://schemas.microsoft.com/office/powerpoint/2010/main" val="315634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2209800" y="609600"/>
            <a:ext cx="7772400" cy="1143000"/>
          </a:xfrm>
          <a:noFill/>
        </p:spPr>
        <p:txBody>
          <a:bodyPr wrap="none" anchor="ctr"/>
          <a:lstStyle/>
          <a:p>
            <a:r>
              <a:rPr lang="en-US" altLang="en-US" sz="4000" b="1" dirty="0">
                <a:solidFill>
                  <a:srgbClr val="000000"/>
                </a:solidFill>
              </a:rPr>
              <a:t>Facilitating Chemical Reactions</a:t>
            </a:r>
          </a:p>
        </p:txBody>
      </p:sp>
      <p:graphicFrame>
        <p:nvGraphicFramePr>
          <p:cNvPr id="227331" name="Object 3"/>
          <p:cNvGraphicFramePr>
            <a:graphicFrameLocks noChangeAspect="1"/>
          </p:cNvGraphicFramePr>
          <p:nvPr>
            <p:extLst>
              <p:ext uri="{D42A27DB-BD31-4B8C-83A1-F6EECF244321}">
                <p14:modId xmlns:p14="http://schemas.microsoft.com/office/powerpoint/2010/main" val="1388688206"/>
              </p:ext>
            </p:extLst>
          </p:nvPr>
        </p:nvGraphicFramePr>
        <p:xfrm>
          <a:off x="4648200" y="1905000"/>
          <a:ext cx="3848100" cy="4876800"/>
        </p:xfrm>
        <a:graphic>
          <a:graphicData uri="http://schemas.openxmlformats.org/presentationml/2006/ole">
            <mc:AlternateContent xmlns:mc="http://schemas.openxmlformats.org/markup-compatibility/2006">
              <mc:Choice xmlns:v="urn:schemas-microsoft-com:vml" Requires="v">
                <p:oleObj spid="_x0000_s46094" name="CS ChemDraw Drawing" r:id="rId3" imgW="3887724" imgH="4925568" progId="ChemDraw.Document.6.0">
                  <p:embed/>
                </p:oleObj>
              </mc:Choice>
              <mc:Fallback>
                <p:oleObj name="CS ChemDraw Drawing" r:id="rId3" imgW="3887724" imgH="4925568" progId="ChemDraw.Document.6.0">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4648200" y="1905000"/>
                        <a:ext cx="3848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2" name="Object 4"/>
          <p:cNvGraphicFramePr>
            <a:graphicFrameLocks noChangeAspect="1"/>
          </p:cNvGraphicFramePr>
          <p:nvPr>
            <p:extLst>
              <p:ext uri="{D42A27DB-BD31-4B8C-83A1-F6EECF244321}">
                <p14:modId xmlns:p14="http://schemas.microsoft.com/office/powerpoint/2010/main" val="3488259679"/>
              </p:ext>
            </p:extLst>
          </p:nvPr>
        </p:nvGraphicFramePr>
        <p:xfrm>
          <a:off x="4800600" y="4648200"/>
          <a:ext cx="2438400" cy="1314450"/>
        </p:xfrm>
        <a:graphic>
          <a:graphicData uri="http://schemas.openxmlformats.org/presentationml/2006/ole">
            <mc:AlternateContent xmlns:mc="http://schemas.openxmlformats.org/markup-compatibility/2006">
              <mc:Choice xmlns:v="urn:schemas-microsoft-com:vml" Requires="v">
                <p:oleObj spid="_x0000_s46095" name="CS ChemDraw Drawing" r:id="rId5" imgW="1828800" imgH="984504" progId="ChemDraw.Document.6.0">
                  <p:embed/>
                </p:oleObj>
              </mc:Choice>
              <mc:Fallback>
                <p:oleObj name="CS ChemDraw Drawing" r:id="rId5" imgW="1828800" imgH="984504" progId="ChemDraw.Document.6.0">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4800600" y="4648200"/>
                        <a:ext cx="2438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7333" name="Text Box 5"/>
          <p:cNvSpPr txBox="1">
            <a:spLocks noChangeArrowheads="1"/>
          </p:cNvSpPr>
          <p:nvPr/>
        </p:nvSpPr>
        <p:spPr bwMode="auto">
          <a:xfrm>
            <a:off x="5622926" y="4887913"/>
            <a:ext cx="842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u"/>
              <a:defRPr sz="3600">
                <a:solidFill>
                  <a:schemeClr val="tx1"/>
                </a:solidFill>
                <a:latin typeface="Humanst521 BT" pitchFamily="34" charset="0"/>
              </a:defRPr>
            </a:lvl1pPr>
            <a:lvl2pPr marL="742950" indent="-285750">
              <a:spcBef>
                <a:spcPct val="20000"/>
              </a:spcBef>
              <a:buClr>
                <a:srgbClr val="33CC33"/>
              </a:buClr>
              <a:buSzPct val="75000"/>
              <a:buFont typeface="Wingdings" panose="05000000000000000000" pitchFamily="2" charset="2"/>
              <a:buChar char="n"/>
              <a:defRPr sz="3200">
                <a:solidFill>
                  <a:schemeClr val="tx1"/>
                </a:solidFill>
                <a:latin typeface="Humanst521 BT" pitchFamily="34" charset="0"/>
              </a:defRPr>
            </a:lvl2pPr>
            <a:lvl3pPr marL="1143000" indent="-228600">
              <a:spcBef>
                <a:spcPct val="20000"/>
              </a:spcBef>
              <a:buClr>
                <a:srgbClr val="FFCC66"/>
              </a:buClr>
              <a:buSzPct val="64000"/>
              <a:buFont typeface="Wingdings" panose="05000000000000000000" pitchFamily="2" charset="2"/>
              <a:buChar char="l"/>
              <a:defRPr sz="2800">
                <a:solidFill>
                  <a:schemeClr val="tx1"/>
                </a:solidFill>
                <a:latin typeface="Humanst521 BT" pitchFamily="34" charset="0"/>
              </a:defRPr>
            </a:lvl3pPr>
            <a:lvl4pPr marL="1600200" indent="-228600">
              <a:spcBef>
                <a:spcPct val="20000"/>
              </a:spcBef>
              <a:buClr>
                <a:srgbClr val="FFCC66"/>
              </a:buClr>
              <a:buSzPct val="100000"/>
              <a:buFont typeface="Wingdings" panose="05000000000000000000" pitchFamily="2" charset="2"/>
              <a:buChar char="l"/>
              <a:defRPr sz="2400">
                <a:solidFill>
                  <a:schemeClr val="tx1"/>
                </a:solidFill>
                <a:latin typeface="Humanst521 BT" pitchFamily="34" charset="0"/>
              </a:defRPr>
            </a:lvl4pPr>
            <a:lvl5pPr marL="2057400" indent="-228600">
              <a:spcBef>
                <a:spcPct val="20000"/>
              </a:spcBef>
              <a:buClr>
                <a:srgbClr val="FFCC66"/>
              </a:buClr>
              <a:buSzPct val="100000"/>
              <a:buFont typeface="Wingdings" panose="05000000000000000000" pitchFamily="2" charset="2"/>
              <a:buChar char="l"/>
              <a:defRPr sz="2400">
                <a:solidFill>
                  <a:schemeClr val="tx1"/>
                </a:solidFill>
                <a:latin typeface="Humanst521 BT" pitchFamily="34" charset="0"/>
              </a:defRPr>
            </a:lvl5pPr>
            <a:lvl6pPr marL="2514600" indent="-228600" eaLnBrk="0" fontAlgn="base" hangingPunct="0">
              <a:spcBef>
                <a:spcPct val="20000"/>
              </a:spcBef>
              <a:spcAft>
                <a:spcPct val="0"/>
              </a:spcAft>
              <a:buClr>
                <a:srgbClr val="FFCC66"/>
              </a:buClr>
              <a:buSzPct val="100000"/>
              <a:buFont typeface="Wingdings" panose="05000000000000000000" pitchFamily="2" charset="2"/>
              <a:buChar char="l"/>
              <a:defRPr sz="2400">
                <a:solidFill>
                  <a:schemeClr val="tx1"/>
                </a:solidFill>
                <a:latin typeface="Humanst521 BT" pitchFamily="34" charset="0"/>
              </a:defRPr>
            </a:lvl6pPr>
            <a:lvl7pPr marL="2971800" indent="-228600" eaLnBrk="0" fontAlgn="base" hangingPunct="0">
              <a:spcBef>
                <a:spcPct val="20000"/>
              </a:spcBef>
              <a:spcAft>
                <a:spcPct val="0"/>
              </a:spcAft>
              <a:buClr>
                <a:srgbClr val="FFCC66"/>
              </a:buClr>
              <a:buSzPct val="100000"/>
              <a:buFont typeface="Wingdings" panose="05000000000000000000" pitchFamily="2" charset="2"/>
              <a:buChar char="l"/>
              <a:defRPr sz="2400">
                <a:solidFill>
                  <a:schemeClr val="tx1"/>
                </a:solidFill>
                <a:latin typeface="Humanst521 BT" pitchFamily="34" charset="0"/>
              </a:defRPr>
            </a:lvl7pPr>
            <a:lvl8pPr marL="3429000" indent="-228600" eaLnBrk="0" fontAlgn="base" hangingPunct="0">
              <a:spcBef>
                <a:spcPct val="20000"/>
              </a:spcBef>
              <a:spcAft>
                <a:spcPct val="0"/>
              </a:spcAft>
              <a:buClr>
                <a:srgbClr val="FFCC66"/>
              </a:buClr>
              <a:buSzPct val="100000"/>
              <a:buFont typeface="Wingdings" panose="05000000000000000000" pitchFamily="2" charset="2"/>
              <a:buChar char="l"/>
              <a:defRPr sz="2400">
                <a:solidFill>
                  <a:schemeClr val="tx1"/>
                </a:solidFill>
                <a:latin typeface="Humanst521 BT" pitchFamily="34" charset="0"/>
              </a:defRPr>
            </a:lvl8pPr>
            <a:lvl9pPr marL="3886200" indent="-228600" eaLnBrk="0" fontAlgn="base" hangingPunct="0">
              <a:spcBef>
                <a:spcPct val="20000"/>
              </a:spcBef>
              <a:spcAft>
                <a:spcPct val="0"/>
              </a:spcAft>
              <a:buClr>
                <a:srgbClr val="FFCC66"/>
              </a:buClr>
              <a:buSzPct val="100000"/>
              <a:buFont typeface="Wingdings" panose="05000000000000000000" pitchFamily="2" charset="2"/>
              <a:buChar char="l"/>
              <a:defRPr sz="2400">
                <a:solidFill>
                  <a:schemeClr val="tx1"/>
                </a:solidFill>
                <a:latin typeface="Humanst521 BT" pitchFamily="34" charset="0"/>
              </a:defRPr>
            </a:lvl9pPr>
          </a:lstStyle>
          <a:p>
            <a:pPr eaLnBrk="0" fontAlgn="base" hangingPunct="0">
              <a:spcBef>
                <a:spcPct val="0"/>
              </a:spcBef>
              <a:spcAft>
                <a:spcPct val="0"/>
              </a:spcAft>
              <a:buClrTx/>
              <a:buSzTx/>
              <a:buFontTx/>
              <a:buNone/>
            </a:pPr>
            <a:r>
              <a:rPr lang="en-US" altLang="en-US" sz="1400" b="1" dirty="0">
                <a:solidFill>
                  <a:srgbClr val="000000"/>
                </a:solidFill>
                <a:latin typeface="Arial" panose="020B0604020202020204" pitchFamily="34" charset="0"/>
              </a:rPr>
              <a:t>catalyst</a:t>
            </a:r>
          </a:p>
        </p:txBody>
      </p:sp>
      <p:graphicFrame>
        <p:nvGraphicFramePr>
          <p:cNvPr id="3" name="Object 2"/>
          <p:cNvGraphicFramePr>
            <a:graphicFrameLocks noChangeAspect="1"/>
          </p:cNvGraphicFramePr>
          <p:nvPr>
            <p:extLst>
              <p:ext uri="{D42A27DB-BD31-4B8C-83A1-F6EECF244321}">
                <p14:modId xmlns:p14="http://schemas.microsoft.com/office/powerpoint/2010/main" val="553471518"/>
              </p:ext>
            </p:extLst>
          </p:nvPr>
        </p:nvGraphicFramePr>
        <p:xfrm>
          <a:off x="4036632" y="2133600"/>
          <a:ext cx="622300" cy="3746500"/>
        </p:xfrm>
        <a:graphic>
          <a:graphicData uri="http://schemas.openxmlformats.org/presentationml/2006/ole">
            <mc:AlternateContent xmlns:mc="http://schemas.openxmlformats.org/markup-compatibility/2006">
              <mc:Choice xmlns:v="urn:schemas-microsoft-com:vml" Requires="v">
                <p:oleObj spid="_x0000_s46096" name="CS ChemDraw Drawing" r:id="rId7" imgW="623015" imgH="3745887" progId="ChemDraw.Document.6.0">
                  <p:embed/>
                </p:oleObj>
              </mc:Choice>
              <mc:Fallback>
                <p:oleObj name="CS ChemDraw Drawing" r:id="rId7" imgW="623015" imgH="3745887" progId="ChemDraw.Document.6.0">
                  <p:embed/>
                  <p:pic>
                    <p:nvPicPr>
                      <p:cNvPr id="0" name=""/>
                      <p:cNvPicPr/>
                      <p:nvPr/>
                    </p:nvPicPr>
                    <p:blipFill>
                      <a:blip r:embed="rId8">
                        <a:lum bright="-99000"/>
                      </a:blip>
                      <a:stretch>
                        <a:fillRect/>
                      </a:stretch>
                    </p:blipFill>
                    <p:spPr>
                      <a:xfrm>
                        <a:off x="4036632" y="2133600"/>
                        <a:ext cx="622300" cy="3746500"/>
                      </a:xfrm>
                      <a:prstGeom prst="rect">
                        <a:avLst/>
                      </a:prstGeom>
                    </p:spPr>
                  </p:pic>
                </p:oleObj>
              </mc:Fallback>
            </mc:AlternateContent>
          </a:graphicData>
        </a:graphic>
      </p:graphicFrame>
      <p:sp>
        <p:nvSpPr>
          <p:cNvPr id="4" name="TextBox 3"/>
          <p:cNvSpPr txBox="1"/>
          <p:nvPr/>
        </p:nvSpPr>
        <p:spPr>
          <a:xfrm>
            <a:off x="7010400" y="2953435"/>
            <a:ext cx="3595856" cy="923330"/>
          </a:xfrm>
          <a:prstGeom prst="rect">
            <a:avLst/>
          </a:prstGeom>
          <a:noFill/>
        </p:spPr>
        <p:txBody>
          <a:bodyPr wrap="none" rtlCol="0">
            <a:spAutoFit/>
          </a:bodyPr>
          <a:lstStyle/>
          <a:p>
            <a:pPr eaLnBrk="0" fontAlgn="base" hangingPunct="0">
              <a:spcBef>
                <a:spcPct val="0"/>
              </a:spcBef>
              <a:spcAft>
                <a:spcPct val="0"/>
              </a:spcAft>
            </a:pPr>
            <a:r>
              <a:rPr lang="en-CA" b="1" dirty="0">
                <a:solidFill>
                  <a:srgbClr val="000000"/>
                </a:solidFill>
                <a:latin typeface="Arial" pitchFamily="34" charset="0"/>
              </a:rPr>
              <a:t>Harvest sun light?</a:t>
            </a:r>
          </a:p>
          <a:p>
            <a:pPr eaLnBrk="0" fontAlgn="base" hangingPunct="0">
              <a:spcBef>
                <a:spcPct val="0"/>
              </a:spcBef>
              <a:spcAft>
                <a:spcPct val="0"/>
              </a:spcAft>
            </a:pPr>
            <a:endParaRPr lang="en-CA" b="1" dirty="0">
              <a:solidFill>
                <a:srgbClr val="000000"/>
              </a:solidFill>
              <a:latin typeface="Arial" pitchFamily="34" charset="0"/>
            </a:endParaRPr>
          </a:p>
          <a:p>
            <a:pPr eaLnBrk="0" fontAlgn="base" hangingPunct="0">
              <a:spcBef>
                <a:spcPct val="0"/>
              </a:spcBef>
              <a:spcAft>
                <a:spcPct val="0"/>
              </a:spcAft>
            </a:pPr>
            <a:r>
              <a:rPr lang="en-CA" b="1" dirty="0">
                <a:solidFill>
                  <a:srgbClr val="000000"/>
                </a:solidFill>
                <a:latin typeface="Arial" pitchFamily="34" charset="0"/>
              </a:rPr>
              <a:t>Use light to activate reactions?</a:t>
            </a:r>
          </a:p>
        </p:txBody>
      </p:sp>
    </p:spTree>
    <p:extLst>
      <p:ext uri="{BB962C8B-B14F-4D97-AF65-F5344CB8AC3E}">
        <p14:creationId xmlns:p14="http://schemas.microsoft.com/office/powerpoint/2010/main" val="141762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blinds(horizontal)">
                                      <p:cBhvr>
                                        <p:cTn id="7" dur="500"/>
                                        <p:tgtEl>
                                          <p:spTgt spid="227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33">
                                            <p:txEl>
                                              <p:pRg st="0" end="0"/>
                                            </p:txEl>
                                          </p:spTgt>
                                        </p:tgtEl>
                                        <p:attrNameLst>
                                          <p:attrName>style.visibility</p:attrName>
                                        </p:attrNameLst>
                                      </p:cBhvr>
                                      <p:to>
                                        <p:strVal val="visible"/>
                                      </p:to>
                                    </p:set>
                                    <p:animEffect transition="in" filter="blinds(horizontal)">
                                      <p:cBhvr>
                                        <p:cTn id="12" dur="500"/>
                                        <p:tgtEl>
                                          <p:spTgt spid="22733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7332"/>
                                        </p:tgtEl>
                                        <p:attrNameLst>
                                          <p:attrName>style.visibility</p:attrName>
                                        </p:attrNameLst>
                                      </p:cBhvr>
                                      <p:to>
                                        <p:strVal val="visible"/>
                                      </p:to>
                                    </p:set>
                                    <p:animEffect transition="in" filter="blinds(horizontal)">
                                      <p:cBhvr>
                                        <p:cTn id="15" dur="500"/>
                                        <p:tgtEl>
                                          <p:spTgt spid="22733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480" y="570738"/>
            <a:ext cx="9037320" cy="5601462"/>
          </a:xfrm>
        </p:spPr>
        <p:txBody>
          <a:bodyPr/>
          <a:lstStyle/>
          <a:p>
            <a:pPr marL="0" indent="0">
              <a:buNone/>
            </a:pPr>
            <a:r>
              <a:rPr lang="en-CA" sz="2000" i="1" dirty="0">
                <a:solidFill>
                  <a:srgbClr val="002060"/>
                </a:solidFill>
              </a:rPr>
              <a:t>“On the arid lands there will spring up industrial colonies without smoke and without smokestacks; forests of glass tubes will extend over the plains and glass buildings will rise everywhere; inside of these will take place the photochemical processes that hitherto have been the guarded secret of the plants, but that will have been mastered by human industry which will know how to make them bear even more abundant fruit than nature, for nature is not in a hurry and mankind is. And if in a distant future the supply of coal becomes completely exhausted, civilization will not be checked by that, for life and civilization will continue as long as the sun shines.” (Sciences, 1912)</a:t>
            </a:r>
          </a:p>
          <a:p>
            <a:endParaRPr lang="en-CA" sz="2000" i="1" dirty="0">
              <a:solidFill>
                <a:srgbClr val="002060"/>
              </a:solidFill>
            </a:endParaRPr>
          </a:p>
          <a:p>
            <a:endParaRPr lang="en-CA" sz="2000" i="1" dirty="0">
              <a:solidFill>
                <a:srgbClr val="002060"/>
              </a:solidFill>
            </a:endParaRPr>
          </a:p>
          <a:p>
            <a:pPr marL="457200" lvl="1" indent="0">
              <a:buNone/>
            </a:pPr>
            <a:r>
              <a:rPr lang="en-CA" sz="2400" i="1" dirty="0">
                <a:solidFill>
                  <a:srgbClr val="002060"/>
                </a:solidFill>
              </a:rPr>
              <a:t>                   -</a:t>
            </a:r>
            <a:r>
              <a:rPr lang="en-CA" sz="2400" b="1" dirty="0">
                <a:solidFill>
                  <a:srgbClr val="002060"/>
                </a:solidFill>
              </a:rPr>
              <a:t>Giacomo Luigi </a:t>
            </a:r>
            <a:r>
              <a:rPr lang="en-CA" sz="2400" b="1" dirty="0" err="1">
                <a:solidFill>
                  <a:srgbClr val="002060"/>
                </a:solidFill>
              </a:rPr>
              <a:t>Ciamician</a:t>
            </a:r>
            <a:endParaRPr lang="en-CA" sz="2400" dirty="0">
              <a:solidFill>
                <a:srgbClr val="002060"/>
              </a:solidFill>
            </a:endParaRPr>
          </a:p>
        </p:txBody>
      </p:sp>
    </p:spTree>
    <p:extLst>
      <p:ext uri="{BB962C8B-B14F-4D97-AF65-F5344CB8AC3E}">
        <p14:creationId xmlns:p14="http://schemas.microsoft.com/office/powerpoint/2010/main" val="308038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98" name="Picture 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15" y="1174889"/>
            <a:ext cx="7167306" cy="513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17952" y="0"/>
            <a:ext cx="11074887" cy="1200329"/>
          </a:xfrm>
          <a:prstGeom prst="rect">
            <a:avLst/>
          </a:prstGeom>
        </p:spPr>
        <p:txBody>
          <a:bodyPr wrap="square">
            <a:spAutoFit/>
          </a:bodyPr>
          <a:lstStyle/>
          <a:p>
            <a:pPr eaLnBrk="0" fontAlgn="base" hangingPunct="0">
              <a:spcBef>
                <a:spcPct val="0"/>
              </a:spcBef>
              <a:spcAft>
                <a:spcPct val="0"/>
              </a:spcAft>
            </a:pPr>
            <a:r>
              <a:rPr kumimoji="1" lang="en-US" altLang="zh-CN" sz="3600" dirty="0">
                <a:solidFill>
                  <a:srgbClr val="002060"/>
                </a:solidFill>
                <a:ea typeface="华文新魏" pitchFamily="2" charset="-122"/>
                <a:cs typeface="Arial" pitchFamily="34" charset="0"/>
              </a:rPr>
              <a:t>Approaches to the Generation of CF</a:t>
            </a:r>
            <a:r>
              <a:rPr kumimoji="1" lang="en-US" altLang="zh-CN" sz="3600" baseline="-25000" dirty="0">
                <a:solidFill>
                  <a:srgbClr val="002060"/>
                </a:solidFill>
                <a:ea typeface="华文新魏" pitchFamily="2" charset="-122"/>
                <a:cs typeface="Arial" pitchFamily="34" charset="0"/>
              </a:rPr>
              <a:t>3</a:t>
            </a:r>
            <a:r>
              <a:rPr kumimoji="1" lang="en-US" altLang="zh-CN" sz="3600" dirty="0">
                <a:solidFill>
                  <a:srgbClr val="002060"/>
                </a:solidFill>
                <a:ea typeface="华文新魏" pitchFamily="2" charset="-122"/>
                <a:cs typeface="Arial" pitchFamily="34" charset="0"/>
              </a:rPr>
              <a:t> Radicals from Sodium </a:t>
            </a:r>
            <a:r>
              <a:rPr kumimoji="1" lang="en-US" altLang="zh-CN" sz="3600" dirty="0" err="1">
                <a:solidFill>
                  <a:srgbClr val="002060"/>
                </a:solidFill>
                <a:ea typeface="华文新魏" pitchFamily="2" charset="-122"/>
                <a:cs typeface="Arial" pitchFamily="34" charset="0"/>
              </a:rPr>
              <a:t>Triflinate</a:t>
            </a:r>
            <a:endParaRPr kumimoji="1" lang="zh-CN" altLang="en-US" sz="3600" dirty="0">
              <a:solidFill>
                <a:srgbClr val="002060"/>
              </a:solidFill>
              <a:ea typeface="华文新魏" pitchFamily="2" charset="-122"/>
              <a:cs typeface="Arial" pitchFamily="34" charset="0"/>
            </a:endParaRPr>
          </a:p>
        </p:txBody>
      </p:sp>
      <p:sp>
        <p:nvSpPr>
          <p:cNvPr id="4" name="Rectangle 3"/>
          <p:cNvSpPr/>
          <p:nvPr/>
        </p:nvSpPr>
        <p:spPr>
          <a:xfrm>
            <a:off x="217953" y="6598920"/>
            <a:ext cx="5508382" cy="253916"/>
          </a:xfrm>
          <a:prstGeom prst="rect">
            <a:avLst/>
          </a:prstGeom>
        </p:spPr>
        <p:txBody>
          <a:bodyPr wrap="square">
            <a:spAutoFit/>
          </a:bodyPr>
          <a:lstStyle/>
          <a:p>
            <a:r>
              <a:rPr lang="en-CA" sz="1050" dirty="0">
                <a:solidFill>
                  <a:prstClr val="black"/>
                </a:solidFill>
                <a:latin typeface="Arial" pitchFamily="34" charset="0"/>
                <a:cs typeface="Arial" panose="020B0604020202020204" pitchFamily="34" charset="0"/>
              </a:rPr>
              <a:t>L. Li, X. Mu, W. Liu, Y. Wang, Z. Mi and C. -J. Li, </a:t>
            </a:r>
            <a:r>
              <a:rPr lang="en-CA" sz="1050" i="1" dirty="0">
                <a:solidFill>
                  <a:prstClr val="black"/>
                </a:solidFill>
                <a:latin typeface="Arial" pitchFamily="34" charset="0"/>
                <a:cs typeface="Arial" panose="020B0604020202020204" pitchFamily="34" charset="0"/>
              </a:rPr>
              <a:t>J. Am. Chem. Soc.</a:t>
            </a:r>
            <a:r>
              <a:rPr lang="en-CA" sz="1050" dirty="0">
                <a:solidFill>
                  <a:prstClr val="black"/>
                </a:solidFill>
                <a:latin typeface="Arial" pitchFamily="34" charset="0"/>
                <a:cs typeface="Arial" panose="020B0604020202020204" pitchFamily="34" charset="0"/>
              </a:rPr>
              <a:t>, </a:t>
            </a:r>
            <a:r>
              <a:rPr lang="en-CA" sz="1050" b="1" dirty="0">
                <a:solidFill>
                  <a:prstClr val="black"/>
                </a:solidFill>
                <a:latin typeface="Arial" pitchFamily="34" charset="0"/>
                <a:cs typeface="Arial" panose="020B0604020202020204" pitchFamily="34" charset="0"/>
              </a:rPr>
              <a:t>2016</a:t>
            </a:r>
            <a:r>
              <a:rPr lang="en-CA" sz="1050" dirty="0">
                <a:solidFill>
                  <a:prstClr val="black"/>
                </a:solidFill>
                <a:latin typeface="Arial" pitchFamily="34" charset="0"/>
                <a:cs typeface="Arial" panose="020B0604020202020204" pitchFamily="34" charset="0"/>
              </a:rPr>
              <a:t>, 138, 5809.</a:t>
            </a:r>
          </a:p>
        </p:txBody>
      </p:sp>
    </p:spTree>
    <p:extLst>
      <p:ext uri="{BB962C8B-B14F-4D97-AF65-F5344CB8AC3E}">
        <p14:creationId xmlns:p14="http://schemas.microsoft.com/office/powerpoint/2010/main" val="397592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zh-CN" altLang="en-US">
              <a:solidFill>
                <a:prstClr val="black"/>
              </a:solidFill>
              <a:latin typeface="Arial" pitchFamily="34" charset="0"/>
            </a:endParaRPr>
          </a:p>
        </p:txBody>
      </p:sp>
      <p:sp>
        <p:nvSpPr>
          <p:cNvPr id="63" name="TextBox 62"/>
          <p:cNvSpPr txBox="1"/>
          <p:nvPr/>
        </p:nvSpPr>
        <p:spPr>
          <a:xfrm>
            <a:off x="1558908" y="244360"/>
            <a:ext cx="8953844" cy="707886"/>
          </a:xfrm>
          <a:prstGeom prst="rect">
            <a:avLst/>
          </a:prstGeom>
          <a:noFill/>
        </p:spPr>
        <p:txBody>
          <a:bodyPr wrap="square" rtlCol="0">
            <a:spAutoFit/>
          </a:bodyPr>
          <a:lstStyle/>
          <a:p>
            <a:pPr algn="ctr" eaLnBrk="0" fontAlgn="base" hangingPunct="0">
              <a:spcBef>
                <a:spcPct val="0"/>
              </a:spcBef>
              <a:spcAft>
                <a:spcPct val="0"/>
              </a:spcAft>
            </a:pPr>
            <a:r>
              <a:rPr lang="en-US" altLang="zh-CN" sz="4000" dirty="0">
                <a:solidFill>
                  <a:srgbClr val="002060"/>
                </a:solidFill>
              </a:rPr>
              <a:t>Substrate Scope (UV Light) </a:t>
            </a:r>
          </a:p>
        </p:txBody>
      </p:sp>
      <p:pic>
        <p:nvPicPr>
          <p:cNvPr id="43848" name="Picture 18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066" y="2422650"/>
            <a:ext cx="4347686" cy="412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49" name="Picture 18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2524462"/>
            <a:ext cx="4517708" cy="387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50" name="Picture 18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8662" y="1190442"/>
            <a:ext cx="5688632" cy="117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6604084"/>
            <a:ext cx="5508382" cy="253916"/>
          </a:xfrm>
          <a:prstGeom prst="rect">
            <a:avLst/>
          </a:prstGeom>
        </p:spPr>
        <p:txBody>
          <a:bodyPr wrap="square">
            <a:spAutoFit/>
          </a:bodyPr>
          <a:lstStyle/>
          <a:p>
            <a:r>
              <a:rPr lang="en-CA" sz="1050" dirty="0">
                <a:solidFill>
                  <a:prstClr val="black"/>
                </a:solidFill>
                <a:latin typeface="Arial" pitchFamily="34" charset="0"/>
                <a:cs typeface="Arial" panose="020B0604020202020204" pitchFamily="34" charset="0"/>
              </a:rPr>
              <a:t>L. Li, X. Mu, W. Liu, Y. Wang, Z. Mi and C. -J. Li, </a:t>
            </a:r>
            <a:r>
              <a:rPr lang="en-CA" sz="1050" i="1" dirty="0">
                <a:solidFill>
                  <a:prstClr val="black"/>
                </a:solidFill>
                <a:latin typeface="Arial" pitchFamily="34" charset="0"/>
                <a:cs typeface="Arial" panose="020B0604020202020204" pitchFamily="34" charset="0"/>
              </a:rPr>
              <a:t>J. Am. Chem. Soc.</a:t>
            </a:r>
            <a:r>
              <a:rPr lang="en-CA" sz="1050" dirty="0">
                <a:solidFill>
                  <a:prstClr val="black"/>
                </a:solidFill>
                <a:latin typeface="Arial" pitchFamily="34" charset="0"/>
                <a:cs typeface="Arial" panose="020B0604020202020204" pitchFamily="34" charset="0"/>
              </a:rPr>
              <a:t>, </a:t>
            </a:r>
            <a:r>
              <a:rPr lang="en-CA" sz="1050" b="1" dirty="0">
                <a:solidFill>
                  <a:prstClr val="black"/>
                </a:solidFill>
                <a:latin typeface="Arial" pitchFamily="34" charset="0"/>
                <a:cs typeface="Arial" panose="020B0604020202020204" pitchFamily="34" charset="0"/>
              </a:rPr>
              <a:t>2016</a:t>
            </a:r>
            <a:r>
              <a:rPr lang="en-CA" sz="1050" dirty="0">
                <a:solidFill>
                  <a:prstClr val="black"/>
                </a:solidFill>
                <a:latin typeface="Arial" pitchFamily="34" charset="0"/>
                <a:cs typeface="Arial" panose="020B0604020202020204" pitchFamily="34" charset="0"/>
              </a:rPr>
              <a:t>, 138, 5809.</a:t>
            </a:r>
          </a:p>
        </p:txBody>
      </p:sp>
    </p:spTree>
    <p:extLst>
      <p:ext uri="{BB962C8B-B14F-4D97-AF65-F5344CB8AC3E}">
        <p14:creationId xmlns:p14="http://schemas.microsoft.com/office/powerpoint/2010/main" val="180470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对象 33"/>
          <p:cNvGraphicFramePr>
            <a:graphicFrameLocks noChangeAspect="1"/>
          </p:cNvGraphicFramePr>
          <p:nvPr>
            <p:extLst>
              <p:ext uri="{D42A27DB-BD31-4B8C-83A1-F6EECF244321}">
                <p14:modId xmlns:p14="http://schemas.microsoft.com/office/powerpoint/2010/main" val="1217120317"/>
              </p:ext>
            </p:extLst>
          </p:nvPr>
        </p:nvGraphicFramePr>
        <p:xfrm>
          <a:off x="2639616" y="933832"/>
          <a:ext cx="3657600" cy="2926080"/>
        </p:xfrm>
        <a:graphic>
          <a:graphicData uri="http://schemas.openxmlformats.org/presentationml/2006/ole">
            <mc:AlternateContent xmlns:mc="http://schemas.openxmlformats.org/markup-compatibility/2006">
              <mc:Choice xmlns:v="urn:schemas-microsoft-com:vml" Requires="v">
                <p:oleObj spid="_x0000_s49169" name="Graph" r:id="rId4" imgW="3657600" imgH="2926080" progId="Origin50.Graph">
                  <p:embed/>
                </p:oleObj>
              </mc:Choice>
              <mc:Fallback>
                <p:oleObj name="Graph" r:id="rId4" imgW="3657600" imgH="2926080" progId="Origin50.Graph">
                  <p:embed/>
                  <p:pic>
                    <p:nvPicPr>
                      <p:cNvPr id="0" name=""/>
                      <p:cNvPicPr/>
                      <p:nvPr/>
                    </p:nvPicPr>
                    <p:blipFill>
                      <a:blip r:embed="rId5"/>
                      <a:stretch>
                        <a:fillRect/>
                      </a:stretch>
                    </p:blipFill>
                    <p:spPr>
                      <a:xfrm>
                        <a:off x="2639616" y="933832"/>
                        <a:ext cx="3657600" cy="2926080"/>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2798855118"/>
              </p:ext>
            </p:extLst>
          </p:nvPr>
        </p:nvGraphicFramePr>
        <p:xfrm>
          <a:off x="2639616" y="891872"/>
          <a:ext cx="3657600" cy="2926080"/>
        </p:xfrm>
        <a:graphic>
          <a:graphicData uri="http://schemas.openxmlformats.org/presentationml/2006/ole">
            <mc:AlternateContent xmlns:mc="http://schemas.openxmlformats.org/markup-compatibility/2006">
              <mc:Choice xmlns:v="urn:schemas-microsoft-com:vml" Requires="v">
                <p:oleObj spid="_x0000_s49170" name="Graph" r:id="rId6" imgW="3657600" imgH="2926080" progId="Origin50.Graph">
                  <p:embed/>
                </p:oleObj>
              </mc:Choice>
              <mc:Fallback>
                <p:oleObj name="Graph" r:id="rId6" imgW="3657600" imgH="2926080" progId="Origin50.Graph">
                  <p:embed/>
                  <p:pic>
                    <p:nvPicPr>
                      <p:cNvPr id="0" name=""/>
                      <p:cNvPicPr/>
                      <p:nvPr/>
                    </p:nvPicPr>
                    <p:blipFill>
                      <a:blip r:embed="rId7"/>
                      <a:stretch>
                        <a:fillRect/>
                      </a:stretch>
                    </p:blipFill>
                    <p:spPr>
                      <a:xfrm>
                        <a:off x="2639616" y="891872"/>
                        <a:ext cx="3657600" cy="2926080"/>
                      </a:xfrm>
                      <a:prstGeom prst="rect">
                        <a:avLst/>
                      </a:prstGeom>
                    </p:spPr>
                  </p:pic>
                </p:oleObj>
              </mc:Fallback>
            </mc:AlternateContent>
          </a:graphicData>
        </a:graphic>
      </p:graphicFrame>
      <p:sp>
        <p:nvSpPr>
          <p:cNvPr id="29" name="TextBox 28"/>
          <p:cNvSpPr txBox="1"/>
          <p:nvPr/>
        </p:nvSpPr>
        <p:spPr>
          <a:xfrm>
            <a:off x="1451992" y="326087"/>
            <a:ext cx="9144000" cy="707886"/>
          </a:xfrm>
          <a:prstGeom prst="rect">
            <a:avLst/>
          </a:prstGeom>
          <a:noFill/>
        </p:spPr>
        <p:txBody>
          <a:bodyPr wrap="square" rtlCol="0">
            <a:spAutoFit/>
          </a:bodyPr>
          <a:lstStyle/>
          <a:p>
            <a:pPr algn="ctr" eaLnBrk="0" fontAlgn="base" hangingPunct="0">
              <a:spcBef>
                <a:spcPct val="0"/>
              </a:spcBef>
              <a:spcAft>
                <a:spcPct val="0"/>
              </a:spcAft>
            </a:pPr>
            <a:r>
              <a:rPr lang="en-US" altLang="zh-CN" sz="4000" b="1" dirty="0">
                <a:solidFill>
                  <a:prstClr val="black"/>
                </a:solidFill>
              </a:rPr>
              <a:t>From UV to Visible Light</a:t>
            </a:r>
            <a:endParaRPr lang="zh-CN" altLang="en-US" sz="4000" b="1" dirty="0">
              <a:solidFill>
                <a:prstClr val="black"/>
              </a:solidFill>
            </a:endParaRPr>
          </a:p>
        </p:txBody>
      </p:sp>
      <p:pic>
        <p:nvPicPr>
          <p:cNvPr id="13" name="Picture 3" descr="C:\Users\lilu\Desktop\visible lamp-CF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4918" y="1339632"/>
            <a:ext cx="2227386" cy="22273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34936" y="5256471"/>
            <a:ext cx="3678784" cy="400110"/>
          </a:xfrm>
          <a:prstGeom prst="rect">
            <a:avLst/>
          </a:prstGeom>
          <a:noFill/>
        </p:spPr>
        <p:txBody>
          <a:bodyPr wrap="square" rtlCol="0">
            <a:spAutoFit/>
          </a:bodyPr>
          <a:lstStyle/>
          <a:p>
            <a:pPr eaLnBrk="0" fontAlgn="base" hangingPunct="0">
              <a:spcBef>
                <a:spcPct val="0"/>
              </a:spcBef>
              <a:spcAft>
                <a:spcPct val="0"/>
              </a:spcAft>
            </a:pPr>
            <a:r>
              <a:rPr lang="en-US" altLang="zh-CN" sz="2000" b="1" i="1" dirty="0">
                <a:solidFill>
                  <a:srgbClr val="0070C0"/>
                </a:solidFill>
                <a:latin typeface="Palatino Linotype" pitchFamily="18" charset="0"/>
              </a:rPr>
              <a:t>Control Experiment</a:t>
            </a:r>
            <a:endParaRPr lang="en-US" altLang="zh-CN" b="1" i="1" dirty="0">
              <a:solidFill>
                <a:srgbClr val="0070C0"/>
              </a:solidFill>
              <a:latin typeface="Palatino Linotype"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738970721"/>
              </p:ext>
            </p:extLst>
          </p:nvPr>
        </p:nvGraphicFramePr>
        <p:xfrm>
          <a:off x="3951423" y="1360931"/>
          <a:ext cx="444107" cy="442151"/>
        </p:xfrm>
        <a:graphic>
          <a:graphicData uri="http://schemas.openxmlformats.org/presentationml/2006/ole">
            <mc:AlternateContent xmlns:mc="http://schemas.openxmlformats.org/markup-compatibility/2006">
              <mc:Choice xmlns:v="urn:schemas-microsoft-com:vml" Requires="v">
                <p:oleObj spid="_x0000_s49171" name="CS ChemDraw Drawing" r:id="rId9" imgW="370089" imgH="368459" progId="ChemDraw.Document.6.0">
                  <p:embed/>
                </p:oleObj>
              </mc:Choice>
              <mc:Fallback>
                <p:oleObj name="CS ChemDraw Drawing" r:id="rId9" imgW="370089" imgH="368459" progId="ChemDraw.Document.6.0">
                  <p:embed/>
                  <p:pic>
                    <p:nvPicPr>
                      <p:cNvPr id="0" name=""/>
                      <p:cNvPicPr/>
                      <p:nvPr/>
                    </p:nvPicPr>
                    <p:blipFill>
                      <a:blip r:embed="rId10"/>
                      <a:stretch>
                        <a:fillRect/>
                      </a:stretch>
                    </p:blipFill>
                    <p:spPr>
                      <a:xfrm>
                        <a:off x="3951423" y="1360931"/>
                        <a:ext cx="444107" cy="442151"/>
                      </a:xfrm>
                      <a:prstGeom prst="rect">
                        <a:avLst/>
                      </a:prstGeom>
                    </p:spPr>
                  </p:pic>
                </p:oleObj>
              </mc:Fallback>
            </mc:AlternateContent>
          </a:graphicData>
        </a:graphic>
      </p:graphicFrame>
      <p:sp>
        <p:nvSpPr>
          <p:cNvPr id="8" name="右箭头 7"/>
          <p:cNvSpPr/>
          <p:nvPr/>
        </p:nvSpPr>
        <p:spPr>
          <a:xfrm>
            <a:off x="5735960" y="2419752"/>
            <a:ext cx="576064" cy="28803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srgbClr val="FFC0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38843400"/>
              </p:ext>
            </p:extLst>
          </p:nvPr>
        </p:nvGraphicFramePr>
        <p:xfrm>
          <a:off x="4655840" y="2333258"/>
          <a:ext cx="527050" cy="590550"/>
        </p:xfrm>
        <a:graphic>
          <a:graphicData uri="http://schemas.openxmlformats.org/presentationml/2006/ole">
            <mc:AlternateContent xmlns:mc="http://schemas.openxmlformats.org/markup-compatibility/2006">
              <mc:Choice xmlns:v="urn:schemas-microsoft-com:vml" Requires="v">
                <p:oleObj spid="_x0000_s49172" name="CS ChemDraw Drawing" r:id="rId11" imgW="526925" imgH="591155" progId="ChemDraw.Document.6.0">
                  <p:embed/>
                </p:oleObj>
              </mc:Choice>
              <mc:Fallback>
                <p:oleObj name="CS ChemDraw Drawing" r:id="rId11" imgW="526925" imgH="591155" progId="ChemDraw.Document.6.0">
                  <p:embed/>
                  <p:pic>
                    <p:nvPicPr>
                      <p:cNvPr id="0" name=""/>
                      <p:cNvPicPr/>
                      <p:nvPr/>
                    </p:nvPicPr>
                    <p:blipFill>
                      <a:blip r:embed="rId12"/>
                      <a:stretch>
                        <a:fillRect/>
                      </a:stretch>
                    </p:blipFill>
                    <p:spPr>
                      <a:xfrm>
                        <a:off x="4655840" y="2333258"/>
                        <a:ext cx="527050" cy="5905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046339831"/>
              </p:ext>
            </p:extLst>
          </p:nvPr>
        </p:nvGraphicFramePr>
        <p:xfrm>
          <a:off x="4112816" y="3859912"/>
          <a:ext cx="4368800" cy="2832100"/>
        </p:xfrm>
        <a:graphic>
          <a:graphicData uri="http://schemas.openxmlformats.org/presentationml/2006/ole">
            <mc:AlternateContent xmlns:mc="http://schemas.openxmlformats.org/markup-compatibility/2006">
              <mc:Choice xmlns:v="urn:schemas-microsoft-com:vml" Requires="v">
                <p:oleObj spid="_x0000_s49173" name="CS ChemDraw Drawing" r:id="rId13" imgW="2925619" imgH="1890885" progId="ChemDraw.Document.6.0">
                  <p:embed/>
                </p:oleObj>
              </mc:Choice>
              <mc:Fallback>
                <p:oleObj name="CS ChemDraw Drawing" r:id="rId13" imgW="2925619" imgH="1890885" progId="ChemDraw.Document.6.0">
                  <p:embed/>
                  <p:pic>
                    <p:nvPicPr>
                      <p:cNvPr id="0" name=""/>
                      <p:cNvPicPr/>
                      <p:nvPr/>
                    </p:nvPicPr>
                    <p:blipFill>
                      <a:blip r:embed="rId14"/>
                      <a:stretch>
                        <a:fillRect/>
                      </a:stretch>
                    </p:blipFill>
                    <p:spPr>
                      <a:xfrm>
                        <a:off x="4112816" y="3859912"/>
                        <a:ext cx="4368800" cy="2832100"/>
                      </a:xfrm>
                      <a:prstGeom prst="rect">
                        <a:avLst/>
                      </a:prstGeom>
                    </p:spPr>
                  </p:pic>
                </p:oleObj>
              </mc:Fallback>
            </mc:AlternateContent>
          </a:graphicData>
        </a:graphic>
      </p:graphicFrame>
      <p:sp>
        <p:nvSpPr>
          <p:cNvPr id="12" name="Rectangle 11"/>
          <p:cNvSpPr/>
          <p:nvPr/>
        </p:nvSpPr>
        <p:spPr>
          <a:xfrm>
            <a:off x="8434" y="6591428"/>
            <a:ext cx="5508382" cy="253916"/>
          </a:xfrm>
          <a:prstGeom prst="rect">
            <a:avLst/>
          </a:prstGeom>
        </p:spPr>
        <p:txBody>
          <a:bodyPr wrap="square">
            <a:spAutoFit/>
          </a:bodyPr>
          <a:lstStyle/>
          <a:p>
            <a:r>
              <a:rPr lang="en-CA" sz="1050" dirty="0">
                <a:solidFill>
                  <a:prstClr val="black"/>
                </a:solidFill>
                <a:latin typeface="Arial" pitchFamily="34" charset="0"/>
                <a:cs typeface="Arial" panose="020B0604020202020204" pitchFamily="34" charset="0"/>
              </a:rPr>
              <a:t>L. Li, X. Mu, W. Liu, Y. Wang, Z. Mi and C. -J. Li, </a:t>
            </a:r>
            <a:r>
              <a:rPr lang="en-CA" sz="1050" i="1" dirty="0">
                <a:solidFill>
                  <a:prstClr val="black"/>
                </a:solidFill>
                <a:latin typeface="Arial" pitchFamily="34" charset="0"/>
                <a:cs typeface="Arial" panose="020B0604020202020204" pitchFamily="34" charset="0"/>
              </a:rPr>
              <a:t>J. Am. Chem. Soc.</a:t>
            </a:r>
            <a:r>
              <a:rPr lang="en-CA" sz="1050" dirty="0">
                <a:solidFill>
                  <a:prstClr val="black"/>
                </a:solidFill>
                <a:latin typeface="Arial" pitchFamily="34" charset="0"/>
                <a:cs typeface="Arial" panose="020B0604020202020204" pitchFamily="34" charset="0"/>
              </a:rPr>
              <a:t>, </a:t>
            </a:r>
            <a:r>
              <a:rPr lang="en-CA" sz="1050" b="1" dirty="0">
                <a:solidFill>
                  <a:prstClr val="black"/>
                </a:solidFill>
                <a:latin typeface="Arial" pitchFamily="34" charset="0"/>
                <a:cs typeface="Arial" panose="020B0604020202020204" pitchFamily="34" charset="0"/>
              </a:rPr>
              <a:t>2016</a:t>
            </a:r>
            <a:r>
              <a:rPr lang="en-CA" sz="1050" dirty="0">
                <a:solidFill>
                  <a:prstClr val="black"/>
                </a:solidFill>
                <a:latin typeface="Arial" pitchFamily="34" charset="0"/>
                <a:cs typeface="Arial" panose="020B0604020202020204" pitchFamily="34" charset="0"/>
              </a:rPr>
              <a:t>, 138, 5809.</a:t>
            </a:r>
          </a:p>
        </p:txBody>
      </p:sp>
    </p:spTree>
    <p:extLst>
      <p:ext uri="{BB962C8B-B14F-4D97-AF65-F5344CB8AC3E}">
        <p14:creationId xmlns:p14="http://schemas.microsoft.com/office/powerpoint/2010/main" val="39705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6120" name="Picture 8" descr="fotocatali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629" y="2715823"/>
            <a:ext cx="3240088" cy="2163763"/>
          </a:xfrm>
          <a:prstGeom prst="rect">
            <a:avLst/>
          </a:prstGeom>
          <a:noFill/>
          <a:extLst>
            <a:ext uri="{909E8E84-426E-40DD-AFC4-6F175D3DCCD1}">
              <a14:hiddenFill xmlns:a14="http://schemas.microsoft.com/office/drawing/2010/main">
                <a:solidFill>
                  <a:srgbClr val="FFFFFF"/>
                </a:solidFill>
              </a14:hiddenFill>
            </a:ext>
          </a:extLst>
        </p:spPr>
      </p:pic>
      <p:sp>
        <p:nvSpPr>
          <p:cNvPr id="986117" name="Rectangle 5"/>
          <p:cNvSpPr>
            <a:spLocks noGrp="1" noChangeArrowheads="1"/>
          </p:cNvSpPr>
          <p:nvPr>
            <p:ph sz="quarter" idx="1"/>
          </p:nvPr>
        </p:nvSpPr>
        <p:spPr>
          <a:xfrm>
            <a:off x="433102" y="1259363"/>
            <a:ext cx="7956549" cy="1344941"/>
          </a:xfrm>
          <a:noFill/>
          <a:ln/>
        </p:spPr>
        <p:txBody>
          <a:bodyPr/>
          <a:lstStyle/>
          <a:p>
            <a:r>
              <a:rPr lang="en-US" altLang="en-US" dirty="0"/>
              <a:t>Titanium dioxide nanoparticles </a:t>
            </a:r>
          </a:p>
          <a:p>
            <a:pPr lvl="1"/>
            <a:r>
              <a:rPr lang="en-US" altLang="en-US"/>
              <a:t>Nanoparticles of TiO</a:t>
            </a:r>
            <a:r>
              <a:rPr lang="en-US" altLang="en-US" baseline="-25000"/>
              <a:t>2</a:t>
            </a:r>
            <a:r>
              <a:rPr lang="en-US" altLang="en-US"/>
              <a:t> </a:t>
            </a:r>
            <a:r>
              <a:rPr lang="en-US" altLang="en-US" dirty="0"/>
              <a:t>absorb </a:t>
            </a:r>
            <a:r>
              <a:rPr lang="en-US" altLang="en-US"/>
              <a:t>visible light, resulting in electron-hole separation</a:t>
            </a:r>
            <a:endParaRPr lang="en-US" altLang="en-US" dirty="0"/>
          </a:p>
        </p:txBody>
      </p:sp>
      <p:pic>
        <p:nvPicPr>
          <p:cNvPr id="986124" name="Picture 12" descr="nanoTI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424" y="1293302"/>
            <a:ext cx="3240088" cy="2426450"/>
          </a:xfrm>
          <a:prstGeom prst="rect">
            <a:avLst/>
          </a:prstGeom>
          <a:noFill/>
          <a:extLst>
            <a:ext uri="{909E8E84-426E-40DD-AFC4-6F175D3DCCD1}">
              <a14:hiddenFill xmlns:a14="http://schemas.microsoft.com/office/drawing/2010/main">
                <a:solidFill>
                  <a:srgbClr val="FFFFFF"/>
                </a:solidFill>
              </a14:hiddenFill>
            </a:ext>
          </a:extLst>
        </p:spPr>
      </p:pic>
      <p:sp>
        <p:nvSpPr>
          <p:cNvPr id="986126" name="Rectangle 14"/>
          <p:cNvSpPr>
            <a:spLocks noChangeArrowheads="1"/>
          </p:cNvSpPr>
          <p:nvPr/>
        </p:nvSpPr>
        <p:spPr bwMode="auto">
          <a:xfrm>
            <a:off x="598202" y="4449110"/>
            <a:ext cx="2300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buClr>
                <a:schemeClr val="accent2"/>
              </a:buClr>
              <a:buSzPct val="80000"/>
              <a:buFont typeface="Wingdings" panose="05000000000000000000" pitchFamily="2" charset="2"/>
              <a:buNone/>
            </a:pPr>
            <a:r>
              <a:rPr lang="en-US" altLang="en-US" dirty="0"/>
              <a:t>Valence electrons</a:t>
            </a:r>
          </a:p>
        </p:txBody>
      </p:sp>
      <p:sp>
        <p:nvSpPr>
          <p:cNvPr id="986127" name="Rectangle 15"/>
          <p:cNvSpPr>
            <a:spLocks noChangeArrowheads="1"/>
          </p:cNvSpPr>
          <p:nvPr/>
        </p:nvSpPr>
        <p:spPr bwMode="auto">
          <a:xfrm>
            <a:off x="433102" y="3322622"/>
            <a:ext cx="26495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buClr>
                <a:schemeClr val="accent2"/>
              </a:buClr>
              <a:buSzPct val="80000"/>
              <a:buFont typeface="Wingdings" panose="05000000000000000000" pitchFamily="2" charset="2"/>
              <a:buNone/>
            </a:pPr>
            <a:r>
              <a:rPr lang="en-US" altLang="en-US" dirty="0"/>
              <a:t>Conduction electrons</a:t>
            </a:r>
          </a:p>
        </p:txBody>
      </p:sp>
      <p:sp>
        <p:nvSpPr>
          <p:cNvPr id="986129" name="Rectangle 17"/>
          <p:cNvSpPr>
            <a:spLocks noChangeArrowheads="1"/>
          </p:cNvSpPr>
          <p:nvPr/>
        </p:nvSpPr>
        <p:spPr bwMode="auto">
          <a:xfrm>
            <a:off x="3780903" y="4974952"/>
            <a:ext cx="24983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D here can </a:t>
            </a:r>
            <a:r>
              <a:rPr lang="en-US" altLang="en-US"/>
              <a:t>be a pollutant</a:t>
            </a:r>
            <a:endParaRPr lang="fr-FR" altLang="en-US" dirty="0"/>
          </a:p>
        </p:txBody>
      </p:sp>
      <p:pic>
        <p:nvPicPr>
          <p:cNvPr id="13" name="Picture 7" descr="fotocat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97652" y="3617340"/>
            <a:ext cx="5569983" cy="33400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Box 13">
            <a:extLst>
              <a:ext uri="{FF2B5EF4-FFF2-40B4-BE49-F238E27FC236}">
                <a16:creationId xmlns:a16="http://schemas.microsoft.com/office/drawing/2014/main" id="{7374DC12-982D-428A-94EF-5FE58037DD06}"/>
              </a:ext>
            </a:extLst>
          </p:cNvPr>
          <p:cNvSpPr txBox="1"/>
          <p:nvPr/>
        </p:nvSpPr>
        <p:spPr>
          <a:xfrm>
            <a:off x="1288526" y="156411"/>
            <a:ext cx="9615133" cy="707886"/>
          </a:xfrm>
          <a:prstGeom prst="rect">
            <a:avLst/>
          </a:prstGeom>
          <a:noFill/>
        </p:spPr>
        <p:txBody>
          <a:bodyPr wrap="none" rtlCol="0">
            <a:spAutoFit/>
          </a:bodyPr>
          <a:lstStyle/>
          <a:p>
            <a:pPr algn="ctr"/>
            <a:r>
              <a:rPr lang="en-US" sz="4000" b="1" dirty="0"/>
              <a:t> Photochemistry: application for depollution</a:t>
            </a:r>
          </a:p>
        </p:txBody>
      </p:sp>
    </p:spTree>
    <p:extLst>
      <p:ext uri="{BB962C8B-B14F-4D97-AF65-F5344CB8AC3E}">
        <p14:creationId xmlns:p14="http://schemas.microsoft.com/office/powerpoint/2010/main" val="20385059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21" name="Rectangle 5"/>
          <p:cNvSpPr>
            <a:spLocks noGrp="1" noChangeArrowheads="1"/>
          </p:cNvSpPr>
          <p:nvPr>
            <p:ph idx="1"/>
          </p:nvPr>
        </p:nvSpPr>
        <p:spPr>
          <a:noFill/>
          <a:ln/>
        </p:spPr>
        <p:txBody>
          <a:bodyPr/>
          <a:lstStyle/>
          <a:p>
            <a:pPr>
              <a:lnSpc>
                <a:spcPct val="90000"/>
              </a:lnSpc>
            </a:pPr>
            <a:r>
              <a:rPr lang="en-US" altLang="en-US" sz="2400" dirty="0"/>
              <a:t>Photoactive materials</a:t>
            </a:r>
          </a:p>
          <a:p>
            <a:pPr lvl="2">
              <a:lnSpc>
                <a:spcPct val="90000"/>
              </a:lnSpc>
            </a:pPr>
            <a:endParaRPr lang="en-US" altLang="en-US" sz="1800" dirty="0"/>
          </a:p>
          <a:p>
            <a:pPr lvl="1">
              <a:lnSpc>
                <a:spcPct val="90000"/>
              </a:lnSpc>
            </a:pPr>
            <a:endParaRPr lang="en-US" altLang="en-US" sz="2000" dirty="0"/>
          </a:p>
          <a:p>
            <a:pPr lvl="1">
              <a:lnSpc>
                <a:spcPct val="90000"/>
              </a:lnSpc>
            </a:pPr>
            <a:endParaRPr lang="en-US" altLang="en-US" sz="2000" dirty="0"/>
          </a:p>
          <a:p>
            <a:pPr lvl="4">
              <a:lnSpc>
                <a:spcPct val="90000"/>
              </a:lnSpc>
            </a:pPr>
            <a:endParaRPr lang="en-US" altLang="en-US" sz="1600" dirty="0"/>
          </a:p>
          <a:p>
            <a:pPr>
              <a:lnSpc>
                <a:spcPct val="90000"/>
              </a:lnSpc>
              <a:buFont typeface="Wingdings" panose="05000000000000000000" pitchFamily="2" charset="2"/>
              <a:buNone/>
            </a:pPr>
            <a:endParaRPr lang="en-US" alt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077" y="2492896"/>
            <a:ext cx="4216622" cy="3024336"/>
          </a:xfrm>
          <a:prstGeom prst="rect">
            <a:avLst/>
          </a:prstGeom>
        </p:spPr>
      </p:pic>
      <p:sp>
        <p:nvSpPr>
          <p:cNvPr id="5" name="Rectangle 4"/>
          <p:cNvSpPr/>
          <p:nvPr/>
        </p:nvSpPr>
        <p:spPr>
          <a:xfrm>
            <a:off x="4225236" y="6336269"/>
            <a:ext cx="2827825" cy="307777"/>
          </a:xfrm>
          <a:prstGeom prst="rect">
            <a:avLst/>
          </a:prstGeom>
        </p:spPr>
        <p:txBody>
          <a:bodyPr wrap="none">
            <a:spAutoFit/>
          </a:bodyPr>
          <a:lstStyle/>
          <a:p>
            <a:r>
              <a:rPr lang="en-US" sz="1400" dirty="0">
                <a:solidFill>
                  <a:schemeClr val="bg1">
                    <a:lumMod val="50000"/>
                  </a:schemeClr>
                </a:solidFill>
              </a:rPr>
              <a:t>http://cristalactiv.com/ourproducts/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300" y="1507704"/>
            <a:ext cx="4021981" cy="4664496"/>
          </a:xfrm>
          <a:prstGeom prst="rect">
            <a:avLst/>
          </a:prstGeom>
        </p:spPr>
      </p:pic>
      <p:sp>
        <p:nvSpPr>
          <p:cNvPr id="12" name="TextBox 11">
            <a:extLst>
              <a:ext uri="{FF2B5EF4-FFF2-40B4-BE49-F238E27FC236}">
                <a16:creationId xmlns:a16="http://schemas.microsoft.com/office/drawing/2014/main" id="{7374DC12-982D-428A-94EF-5FE58037DD06}"/>
              </a:ext>
            </a:extLst>
          </p:cNvPr>
          <p:cNvSpPr txBox="1"/>
          <p:nvPr/>
        </p:nvSpPr>
        <p:spPr>
          <a:xfrm>
            <a:off x="1288526" y="156411"/>
            <a:ext cx="9615133" cy="707886"/>
          </a:xfrm>
          <a:prstGeom prst="rect">
            <a:avLst/>
          </a:prstGeom>
          <a:noFill/>
        </p:spPr>
        <p:txBody>
          <a:bodyPr wrap="none" rtlCol="0">
            <a:spAutoFit/>
          </a:bodyPr>
          <a:lstStyle/>
          <a:p>
            <a:pPr algn="ctr"/>
            <a:r>
              <a:rPr lang="en-US" sz="4000" b="1" dirty="0"/>
              <a:t> Photochemistry: application for depollution</a:t>
            </a:r>
          </a:p>
        </p:txBody>
      </p:sp>
    </p:spTree>
    <p:extLst>
      <p:ext uri="{BB962C8B-B14F-4D97-AF65-F5344CB8AC3E}">
        <p14:creationId xmlns:p14="http://schemas.microsoft.com/office/powerpoint/2010/main" val="38954076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188" y="1734363"/>
            <a:ext cx="2801863" cy="265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647" y="4063672"/>
            <a:ext cx="2967315" cy="18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32" y="4209822"/>
            <a:ext cx="1800225" cy="1800225"/>
          </a:xfrm>
          <a:prstGeom prst="rect">
            <a:avLst/>
          </a:prstGeom>
        </p:spPr>
      </p:pic>
      <p:pic>
        <p:nvPicPr>
          <p:cNvPr id="3727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18" y="2194490"/>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4940" y="1364203"/>
            <a:ext cx="3096344" cy="37015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a:t>Planetary Mill</a:t>
            </a:r>
          </a:p>
        </p:txBody>
      </p:sp>
      <p:sp>
        <p:nvSpPr>
          <p:cNvPr id="13" name="TextBox 12"/>
          <p:cNvSpPr txBox="1"/>
          <p:nvPr/>
        </p:nvSpPr>
        <p:spPr>
          <a:xfrm>
            <a:off x="4126020" y="1374322"/>
            <a:ext cx="3096344"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Vibrational (Shaker) Mill </a:t>
            </a:r>
          </a:p>
        </p:txBody>
      </p:sp>
      <p:sp>
        <p:nvSpPr>
          <p:cNvPr id="25" name="Title 1"/>
          <p:cNvSpPr>
            <a:spLocks noGrp="1"/>
          </p:cNvSpPr>
          <p:nvPr>
            <p:ph type="title"/>
          </p:nvPr>
        </p:nvSpPr>
        <p:spPr>
          <a:xfrm>
            <a:off x="1752600" y="220228"/>
            <a:ext cx="8686800" cy="646331"/>
          </a:xfrm>
        </p:spPr>
        <p:txBody>
          <a:bodyPr wrap="square">
            <a:spAutoFit/>
          </a:bodyPr>
          <a:lstStyle/>
          <a:p>
            <a:pPr algn="ctr"/>
            <a:r>
              <a:rPr lang="en-US" sz="4000" b="1" dirty="0" err="1">
                <a:latin typeface="+mn-lt"/>
              </a:rPr>
              <a:t>Mechanochemistry</a:t>
            </a:r>
            <a:endParaRPr lang="en-US" sz="4000" b="1" dirty="0">
              <a:latin typeface="+mn-lt"/>
            </a:endParaRPr>
          </a:p>
        </p:txBody>
      </p:sp>
      <p:pic>
        <p:nvPicPr>
          <p:cNvPr id="26" name="Picture 3" descr="manual_neat_LAG">
            <a:extLst>
              <a:ext uri="{FF2B5EF4-FFF2-40B4-BE49-F238E27FC236}">
                <a16:creationId xmlns:a16="http://schemas.microsoft.com/office/drawing/2014/main" id="{B3859469-6795-46FF-9A7B-0B3F799D52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317" r="79229" b="30531"/>
          <a:stretch/>
        </p:blipFill>
        <p:spPr bwMode="auto">
          <a:xfrm>
            <a:off x="8344387" y="1152162"/>
            <a:ext cx="2277095" cy="246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DAF5731-FDBD-4D9C-9B0A-E85D9B8BD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900" y="3724822"/>
            <a:ext cx="3606934" cy="2524854"/>
          </a:xfrm>
          <a:prstGeom prst="rect">
            <a:avLst/>
          </a:prstGeom>
        </p:spPr>
      </p:pic>
    </p:spTree>
    <p:extLst>
      <p:ext uri="{BB962C8B-B14F-4D97-AF65-F5344CB8AC3E}">
        <p14:creationId xmlns:p14="http://schemas.microsoft.com/office/powerpoint/2010/main" val="6559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82" y="670661"/>
            <a:ext cx="4222453" cy="4039500"/>
          </a:xfrm>
          <a:prstGeom prst="rect">
            <a:avLst/>
          </a:prstGeom>
        </p:spPr>
      </p:pic>
      <p:sp>
        <p:nvSpPr>
          <p:cNvPr id="6" name="TextBox 5"/>
          <p:cNvSpPr txBox="1"/>
          <p:nvPr/>
        </p:nvSpPr>
        <p:spPr>
          <a:xfrm>
            <a:off x="1840640" y="618674"/>
            <a:ext cx="2520280" cy="369332"/>
          </a:xfrm>
          <a:prstGeom prst="rect">
            <a:avLst/>
          </a:prstGeom>
          <a:noFill/>
        </p:spPr>
        <p:txBody>
          <a:bodyPr wrap="square" rtlCol="0">
            <a:spAutoFit/>
          </a:bodyPr>
          <a:lstStyle/>
          <a:p>
            <a:pPr fontAlgn="base">
              <a:spcBef>
                <a:spcPct val="0"/>
              </a:spcBef>
              <a:spcAft>
                <a:spcPct val="0"/>
              </a:spcAft>
            </a:pPr>
            <a:r>
              <a:rPr lang="en-US" dirty="0">
                <a:solidFill>
                  <a:srgbClr val="C00000"/>
                </a:solidFill>
                <a:latin typeface="Arial"/>
                <a:ea typeface="MS PGothic" pitchFamily="34" charset="-128"/>
                <a:cs typeface="Arial"/>
              </a:rPr>
              <a:t>“shaker” or “mixer mill</a:t>
            </a:r>
            <a:endParaRPr lang="en-CA" dirty="0">
              <a:solidFill>
                <a:srgbClr val="C00000"/>
              </a:solidFill>
              <a:latin typeface="Arial"/>
              <a:ea typeface="MS PGothic" pitchFamily="34" charset="-128"/>
              <a:cs typeface="Aria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664" t="4737" r="62970" b="5245"/>
          <a:stretch/>
        </p:blipFill>
        <p:spPr>
          <a:xfrm>
            <a:off x="8191931" y="3330208"/>
            <a:ext cx="2812685" cy="3306137"/>
          </a:xfrm>
          <a:prstGeom prst="rect">
            <a:avLst/>
          </a:prstGeom>
        </p:spPr>
      </p:pic>
      <p:sp>
        <p:nvSpPr>
          <p:cNvPr id="11" name="TextBox 10"/>
          <p:cNvSpPr txBox="1"/>
          <p:nvPr/>
        </p:nvSpPr>
        <p:spPr>
          <a:xfrm>
            <a:off x="1061563" y="4837834"/>
            <a:ext cx="4198067" cy="646331"/>
          </a:xfrm>
          <a:prstGeom prst="rect">
            <a:avLst/>
          </a:prstGeom>
          <a:noFill/>
        </p:spPr>
        <p:txBody>
          <a:bodyPr wrap="square" rtlCol="0">
            <a:spAutoFit/>
          </a:bodyPr>
          <a:lstStyle/>
          <a:p>
            <a:pPr fontAlgn="base">
              <a:spcBef>
                <a:spcPct val="0"/>
              </a:spcBef>
              <a:spcAft>
                <a:spcPct val="0"/>
              </a:spcAft>
            </a:pPr>
            <a:r>
              <a:rPr lang="en-US" dirty="0">
                <a:solidFill>
                  <a:srgbClr val="C00000"/>
                </a:solidFill>
                <a:latin typeface="Arial"/>
                <a:ea typeface="MS PGothic" pitchFamily="34" charset="-128"/>
                <a:cs typeface="Arial"/>
              </a:rPr>
              <a:t>planetary mill: a </a:t>
            </a:r>
            <a:r>
              <a:rPr lang="en-US" dirty="0" err="1">
                <a:solidFill>
                  <a:srgbClr val="C00000"/>
                </a:solidFill>
                <a:latin typeface="Arial"/>
                <a:ea typeface="MS PGothic" pitchFamily="34" charset="-128"/>
                <a:cs typeface="Arial"/>
              </a:rPr>
              <a:t>benchtop</a:t>
            </a:r>
            <a:r>
              <a:rPr lang="en-US" dirty="0">
                <a:solidFill>
                  <a:srgbClr val="C00000"/>
                </a:solidFill>
                <a:latin typeface="Arial"/>
                <a:ea typeface="MS PGothic" pitchFamily="34" charset="-128"/>
                <a:cs typeface="Arial"/>
              </a:rPr>
              <a:t> version of an industrial gravity-based mill</a:t>
            </a:r>
            <a:endParaRPr lang="en-CA" dirty="0">
              <a:solidFill>
                <a:srgbClr val="C00000"/>
              </a:solidFill>
              <a:latin typeface="Arial"/>
              <a:ea typeface="MS PGothic" pitchFamily="34" charset="-128"/>
              <a:cs typeface="Aria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807" y="755726"/>
            <a:ext cx="3606934" cy="252485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0561" y="2394736"/>
            <a:ext cx="1576192" cy="2443098"/>
          </a:xfrm>
          <a:prstGeom prst="rect">
            <a:avLst/>
          </a:prstGeom>
        </p:spPr>
      </p:pic>
      <p:sp>
        <p:nvSpPr>
          <p:cNvPr id="8" name="Rectangle 7"/>
          <p:cNvSpPr/>
          <p:nvPr/>
        </p:nvSpPr>
        <p:spPr bwMode="auto">
          <a:xfrm>
            <a:off x="1087581" y="618674"/>
            <a:ext cx="406028" cy="3693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CA" i="1">
              <a:solidFill>
                <a:srgbClr val="000000"/>
              </a:solidFill>
              <a:latin typeface="Comic Sans MS" charset="0"/>
              <a:ea typeface="ＭＳ Ｐゴシック" charset="0"/>
              <a:cs typeface="Arial" charset="0"/>
            </a:endParaRPr>
          </a:p>
        </p:txBody>
      </p:sp>
      <p:sp>
        <p:nvSpPr>
          <p:cNvPr id="13" name="Rectangle 12"/>
          <p:cNvSpPr/>
          <p:nvPr/>
        </p:nvSpPr>
        <p:spPr bwMode="auto">
          <a:xfrm>
            <a:off x="1061562" y="1930729"/>
            <a:ext cx="406028" cy="36933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CA" i="1">
              <a:solidFill>
                <a:srgbClr val="000000"/>
              </a:solidFill>
              <a:latin typeface="Comic Sans MS" charset="0"/>
              <a:ea typeface="ＭＳ Ｐゴシック" charset="0"/>
              <a:cs typeface="Arial" charset="0"/>
            </a:endParaRPr>
          </a:p>
        </p:txBody>
      </p:sp>
    </p:spTree>
    <p:extLst>
      <p:ext uri="{BB962C8B-B14F-4D97-AF65-F5344CB8AC3E}">
        <p14:creationId xmlns:p14="http://schemas.microsoft.com/office/powerpoint/2010/main" val="144715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5399590" cy="4873752"/>
          </a:xfrm>
        </p:spPr>
        <p:txBody>
          <a:bodyPr/>
          <a:lstStyle/>
          <a:p>
            <a:r>
              <a:rPr lang="en-CA" dirty="0"/>
              <a:t>Chemical industry energy use in the US</a:t>
            </a:r>
          </a:p>
          <a:p>
            <a:pPr lvl="1"/>
            <a:r>
              <a:rPr lang="en-CA" dirty="0"/>
              <a:t>Chemistry accounts for a large portion of energy use</a:t>
            </a:r>
          </a:p>
          <a:p>
            <a:pPr lvl="1"/>
            <a:r>
              <a:rPr lang="en-CA" dirty="0"/>
              <a:t>E.g. the Haber Bosch process alone (production of ammonia) represents 1% all al energy consumption in the world. </a:t>
            </a:r>
          </a:p>
        </p:txBody>
      </p:sp>
      <p:sp>
        <p:nvSpPr>
          <p:cNvPr id="9" name="Title 1"/>
          <p:cNvSpPr txBox="1">
            <a:spLocks/>
          </p:cNvSpPr>
          <p:nvPr/>
        </p:nvSpPr>
        <p:spPr>
          <a:xfrm>
            <a:off x="1981200" y="274638"/>
            <a:ext cx="8077200" cy="1143000"/>
          </a:xfrm>
          <a:prstGeom prst="rect">
            <a:avLst/>
          </a:prstGeom>
        </p:spPr>
        <p:txBody>
          <a:bodyPr vert="horz"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endParaRPr lang="en-CA" dirty="0"/>
          </a:p>
        </p:txBody>
      </p:sp>
      <p:sp>
        <p:nvSpPr>
          <p:cNvPr id="2" name="TextBox 1"/>
          <p:cNvSpPr txBox="1"/>
          <p:nvPr/>
        </p:nvSpPr>
        <p:spPr>
          <a:xfrm>
            <a:off x="1981200" y="6248400"/>
            <a:ext cx="6629400" cy="738664"/>
          </a:xfrm>
          <a:prstGeom prst="rect">
            <a:avLst/>
          </a:prstGeom>
          <a:noFill/>
        </p:spPr>
        <p:txBody>
          <a:bodyPr wrap="square" rtlCol="0">
            <a:spAutoFit/>
          </a:bodyPr>
          <a:lstStyle/>
          <a:p>
            <a:r>
              <a:rPr lang="en-US" sz="1400" dirty="0">
                <a:solidFill>
                  <a:schemeClr val="bg1">
                    <a:lumMod val="50000"/>
                  </a:schemeClr>
                </a:solidFill>
              </a:rPr>
              <a:t>N. </a:t>
            </a:r>
            <a:r>
              <a:rPr lang="en-US" sz="1400" dirty="0" err="1">
                <a:solidFill>
                  <a:schemeClr val="bg1">
                    <a:lumMod val="50000"/>
                  </a:schemeClr>
                </a:solidFill>
              </a:rPr>
              <a:t>Notman</a:t>
            </a:r>
            <a:r>
              <a:rPr lang="en-US" sz="1400" dirty="0">
                <a:solidFill>
                  <a:schemeClr val="bg1">
                    <a:lumMod val="50000"/>
                  </a:schemeClr>
                </a:solidFill>
              </a:rPr>
              <a:t>, Haber-Bosch power consumption slashed, Chem. World, Oct 2012</a:t>
            </a:r>
          </a:p>
          <a:p>
            <a:r>
              <a:rPr lang="en-US" sz="1400" dirty="0">
                <a:solidFill>
                  <a:schemeClr val="bg1">
                    <a:lumMod val="50000"/>
                  </a:schemeClr>
                </a:solidFill>
              </a:rPr>
              <a:t>https://www.eia.gov/energyexplained/index.php?page=us_energy_industry</a:t>
            </a:r>
          </a:p>
          <a:p>
            <a:endParaRPr lang="en-US" sz="1400" dirty="0">
              <a:solidFill>
                <a:schemeClr val="bg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1" y="1548190"/>
            <a:ext cx="3886200" cy="4740069"/>
          </a:xfrm>
          <a:prstGeom prst="rect">
            <a:avLst/>
          </a:prstGeom>
        </p:spPr>
      </p:pic>
      <p:sp>
        <p:nvSpPr>
          <p:cNvPr id="7" name="TextBox 6">
            <a:extLst>
              <a:ext uri="{FF2B5EF4-FFF2-40B4-BE49-F238E27FC236}">
                <a16:creationId xmlns:a16="http://schemas.microsoft.com/office/drawing/2014/main" id="{7374DC12-982D-428A-94EF-5FE58037DD06}"/>
              </a:ext>
            </a:extLst>
          </p:cNvPr>
          <p:cNvSpPr txBox="1"/>
          <p:nvPr/>
        </p:nvSpPr>
        <p:spPr>
          <a:xfrm>
            <a:off x="1932738" y="156411"/>
            <a:ext cx="8326575" cy="707886"/>
          </a:xfrm>
          <a:prstGeom prst="rect">
            <a:avLst/>
          </a:prstGeom>
          <a:noFill/>
        </p:spPr>
        <p:txBody>
          <a:bodyPr wrap="none" rtlCol="0">
            <a:spAutoFit/>
          </a:bodyPr>
          <a:lstStyle/>
          <a:p>
            <a:pPr algn="ctr"/>
            <a:r>
              <a:rPr lang="en-US" sz="4000" b="1" dirty="0"/>
              <a:t>Use of energy in the chemical industry</a:t>
            </a:r>
          </a:p>
        </p:txBody>
      </p:sp>
    </p:spTree>
    <p:extLst>
      <p:ext uri="{BB962C8B-B14F-4D97-AF65-F5344CB8AC3E}">
        <p14:creationId xmlns:p14="http://schemas.microsoft.com/office/powerpoint/2010/main" val="2225953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lour changing reaction LQ">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9782" y="-156377"/>
            <a:ext cx="12660834" cy="7121719"/>
          </a:xfrm>
          <a:prstGeom prst="rect">
            <a:avLst/>
          </a:prstGeom>
        </p:spPr>
      </p:pic>
      <p:sp>
        <p:nvSpPr>
          <p:cNvPr id="4" name="Text Box 26"/>
          <p:cNvSpPr txBox="1">
            <a:spLocks noChangeArrowheads="1"/>
          </p:cNvSpPr>
          <p:nvPr/>
        </p:nvSpPr>
        <p:spPr bwMode="auto">
          <a:xfrm>
            <a:off x="299251" y="311012"/>
            <a:ext cx="9109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i="1">
                <a:solidFill>
                  <a:schemeClr val="tx1"/>
                </a:solidFill>
                <a:latin typeface="Comic Sans MS" pitchFamily="66" charset="0"/>
                <a:ea typeface="MS PGothic" pitchFamily="34" charset="-128"/>
              </a:defRPr>
            </a:lvl1pPr>
            <a:lvl2pPr marL="742950" indent="-285750" eaLnBrk="0" hangingPunct="0">
              <a:defRPr sz="2400" i="1">
                <a:solidFill>
                  <a:schemeClr val="tx1"/>
                </a:solidFill>
                <a:latin typeface="Comic Sans MS" pitchFamily="66" charset="0"/>
                <a:ea typeface="MS PGothic" pitchFamily="34" charset="-128"/>
              </a:defRPr>
            </a:lvl2pPr>
            <a:lvl3pPr marL="1143000" indent="-228600" eaLnBrk="0" hangingPunct="0">
              <a:defRPr sz="2400" i="1">
                <a:solidFill>
                  <a:schemeClr val="tx1"/>
                </a:solidFill>
                <a:latin typeface="Comic Sans MS" pitchFamily="66" charset="0"/>
                <a:ea typeface="MS PGothic" pitchFamily="34" charset="-128"/>
              </a:defRPr>
            </a:lvl3pPr>
            <a:lvl4pPr marL="1600200" indent="-228600" eaLnBrk="0" hangingPunct="0">
              <a:defRPr sz="2400" i="1">
                <a:solidFill>
                  <a:schemeClr val="tx1"/>
                </a:solidFill>
                <a:latin typeface="Comic Sans MS" pitchFamily="66" charset="0"/>
                <a:ea typeface="MS PGothic" pitchFamily="34" charset="-128"/>
              </a:defRPr>
            </a:lvl4pPr>
            <a:lvl5pPr marL="2057400" indent="-228600" eaLnBrk="0" hangingPunct="0">
              <a:defRPr sz="2400" i="1">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i="1">
                <a:solidFill>
                  <a:schemeClr val="tx1"/>
                </a:solidFill>
                <a:latin typeface="Comic Sans MS" pitchFamily="66" charset="0"/>
                <a:ea typeface="MS PGothic" pitchFamily="34" charset="-128"/>
              </a:defRPr>
            </a:lvl9pPr>
          </a:lstStyle>
          <a:p>
            <a:pPr eaLnBrk="1" hangingPunct="1">
              <a:spcBef>
                <a:spcPct val="50000"/>
              </a:spcBef>
              <a:defRPr/>
            </a:pPr>
            <a:r>
              <a:rPr lang="en-US" sz="2000" i="0">
                <a:latin typeface="Arial" panose="020B0604020202020204" pitchFamily="34" charset="0"/>
                <a:cs typeface="Arial" panose="020B0604020202020204" pitchFamily="34" charset="0"/>
              </a:rPr>
              <a:t>Michael Brand (University of Cardiff) &amp; Jean-Louis Do (McGill University)</a:t>
            </a:r>
            <a:endParaRPr lang="en-GB" sz="2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42387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5BDFD8-4B64-4B29-8048-99B1D368F0CA}"/>
              </a:ext>
            </a:extLst>
          </p:cNvPr>
          <p:cNvSpPr txBox="1"/>
          <p:nvPr/>
        </p:nvSpPr>
        <p:spPr>
          <a:xfrm>
            <a:off x="1133664" y="1370005"/>
            <a:ext cx="5968109" cy="2677656"/>
          </a:xfrm>
          <a:prstGeom prst="rect">
            <a:avLst/>
          </a:prstGeom>
          <a:noFill/>
        </p:spPr>
        <p:txBody>
          <a:bodyPr wrap="none" rtlCol="0">
            <a:spAutoFit/>
          </a:bodyPr>
          <a:lstStyle/>
          <a:p>
            <a:pPr marL="514350" lvl="0" indent="-514350" defTabSz="457200">
              <a:buFont typeface="+mj-lt"/>
              <a:buAutoNum type="arabicPeriod"/>
              <a:defRPr/>
            </a:pPr>
            <a:r>
              <a:rPr lang="en-US" sz="2800" dirty="0">
                <a:solidFill>
                  <a:prstClr val="black"/>
                </a:solidFill>
              </a:rPr>
              <a:t>Role of energy in a chemical process</a:t>
            </a:r>
          </a:p>
          <a:p>
            <a:pPr marL="514350" lvl="0" indent="-514350" defTabSz="457200">
              <a:buFont typeface="+mj-lt"/>
              <a:buAutoNum type="arabicPeriod"/>
              <a:defRPr/>
            </a:pPr>
            <a:r>
              <a:rPr lang="en-US" sz="2800" dirty="0">
                <a:solidFill>
                  <a:prstClr val="black"/>
                </a:solidFill>
              </a:rPr>
              <a:t>Microwaves</a:t>
            </a:r>
          </a:p>
          <a:p>
            <a:pPr marL="514350" lvl="0" indent="-514350" defTabSz="457200">
              <a:buFont typeface="+mj-lt"/>
              <a:buAutoNum type="arabicPeriod"/>
              <a:defRPr/>
            </a:pPr>
            <a:r>
              <a:rPr lang="en-US" sz="2800" dirty="0">
                <a:solidFill>
                  <a:prstClr val="black"/>
                </a:solidFill>
              </a:rPr>
              <a:t>Flow chemistry</a:t>
            </a:r>
          </a:p>
          <a:p>
            <a:pPr marL="514350" lvl="0" indent="-514350" defTabSz="457200">
              <a:buFont typeface="+mj-lt"/>
              <a:buAutoNum type="arabicPeriod"/>
              <a:defRPr/>
            </a:pPr>
            <a:r>
              <a:rPr lang="en-US" sz="2800" dirty="0">
                <a:solidFill>
                  <a:prstClr val="black"/>
                </a:solidFill>
              </a:rPr>
              <a:t>Photochemistry</a:t>
            </a:r>
          </a:p>
          <a:p>
            <a:pPr marL="514350" lvl="0" indent="-514350" defTabSz="457200">
              <a:buFont typeface="+mj-lt"/>
              <a:buAutoNum type="arabicPeriod"/>
              <a:defRPr/>
            </a:pPr>
            <a:r>
              <a:rPr lang="en-US" sz="2800" dirty="0">
                <a:solidFill>
                  <a:prstClr val="black"/>
                </a:solidFill>
              </a:rPr>
              <a:t>Electrochemistry</a:t>
            </a:r>
          </a:p>
          <a:p>
            <a:pPr marL="514350" lvl="0" indent="-514350" defTabSz="457200">
              <a:buFont typeface="+mj-lt"/>
              <a:buAutoNum type="arabicPeriod"/>
              <a:defRPr/>
            </a:pPr>
            <a:r>
              <a:rPr lang="en-US" sz="2800" dirty="0" err="1">
                <a:solidFill>
                  <a:prstClr val="black"/>
                </a:solidFill>
              </a:rPr>
              <a:t>Mechanochemistry</a:t>
            </a:r>
            <a:endParaRPr lang="en-US" sz="2800" dirty="0">
              <a:solidFill>
                <a:prstClr val="black"/>
              </a:solidFill>
            </a:endParaRPr>
          </a:p>
        </p:txBody>
      </p:sp>
      <p:sp>
        <p:nvSpPr>
          <p:cNvPr id="5" name="TextBox 4">
            <a:extLst>
              <a:ext uri="{FF2B5EF4-FFF2-40B4-BE49-F238E27FC236}">
                <a16:creationId xmlns:a16="http://schemas.microsoft.com/office/drawing/2014/main" id="{7374DC12-982D-428A-94EF-5FE58037DD06}"/>
              </a:ext>
            </a:extLst>
          </p:cNvPr>
          <p:cNvSpPr txBox="1"/>
          <p:nvPr/>
        </p:nvSpPr>
        <p:spPr>
          <a:xfrm>
            <a:off x="4416805" y="156411"/>
            <a:ext cx="3358419" cy="707886"/>
          </a:xfrm>
          <a:prstGeom prst="rect">
            <a:avLst/>
          </a:prstGeom>
          <a:noFill/>
        </p:spPr>
        <p:txBody>
          <a:bodyPr wrap="none" rtlCol="0">
            <a:spAutoFit/>
          </a:bodyPr>
          <a:lstStyle/>
          <a:p>
            <a:pPr algn="ctr"/>
            <a:r>
              <a:rPr lang="en-US" sz="4000" b="1"/>
              <a:t>Topics Covered</a:t>
            </a:r>
            <a:endParaRPr lang="en-US" sz="4000" b="1" dirty="0"/>
          </a:p>
        </p:txBody>
      </p:sp>
    </p:spTree>
    <p:extLst>
      <p:ext uri="{BB962C8B-B14F-4D97-AF65-F5344CB8AC3E}">
        <p14:creationId xmlns:p14="http://schemas.microsoft.com/office/powerpoint/2010/main" val="171665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417598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ilocis.org/documents/images/phc04f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82" y="1104417"/>
            <a:ext cx="5524500" cy="4086226"/>
          </a:xfrm>
          <a:prstGeom prst="rect">
            <a:avLst/>
          </a:prstGeom>
          <a:noFill/>
          <a:extLst>
            <a:ext uri="{909E8E84-426E-40DD-AFC4-6F175D3DCCD1}">
              <a14:hiddenFill xmlns:a14="http://schemas.microsoft.com/office/drawing/2010/main">
                <a:solidFill>
                  <a:srgbClr val="FFFFFF"/>
                </a:solidFill>
              </a14:hiddenFill>
            </a:ext>
          </a:extLst>
        </p:spPr>
      </p:pic>
      <p:pic>
        <p:nvPicPr>
          <p:cNvPr id="160772" name="Picture 4" descr="Aspirin synthes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734" y="5460249"/>
            <a:ext cx="4975024" cy="83114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
          </p:nvPr>
        </p:nvSpPr>
        <p:spPr>
          <a:xfrm>
            <a:off x="6342734" y="1417638"/>
            <a:ext cx="5524500" cy="4873752"/>
          </a:xfrm>
        </p:spPr>
        <p:txBody>
          <a:bodyPr>
            <a:normAutofit/>
          </a:bodyPr>
          <a:lstStyle/>
          <a:p>
            <a:r>
              <a:rPr lang="en-US" dirty="0"/>
              <a:t>r</a:t>
            </a:r>
            <a:r>
              <a:rPr lang="en-US"/>
              <a:t>eaction heating (if endothermic)</a:t>
            </a:r>
            <a:endParaRPr lang="en-US" dirty="0"/>
          </a:p>
          <a:p>
            <a:r>
              <a:rPr lang="en-US" dirty="0"/>
              <a:t>r</a:t>
            </a:r>
            <a:r>
              <a:rPr lang="en-US"/>
              <a:t>eaction cooling (if exothermic)</a:t>
            </a:r>
            <a:endParaRPr lang="en-US" dirty="0"/>
          </a:p>
          <a:p>
            <a:r>
              <a:rPr lang="en-US" dirty="0"/>
              <a:t>a</a:t>
            </a:r>
            <a:r>
              <a:rPr lang="en-US"/>
              <a:t>gitation</a:t>
            </a:r>
            <a:r>
              <a:rPr lang="en-US" dirty="0"/>
              <a:t>, pumping…</a:t>
            </a:r>
          </a:p>
          <a:p>
            <a:r>
              <a:rPr lang="en-US"/>
              <a:t>work-up</a:t>
            </a:r>
            <a:endParaRPr lang="en-US" dirty="0"/>
          </a:p>
          <a:p>
            <a:pPr lvl="1"/>
            <a:r>
              <a:rPr lang="en-US" dirty="0"/>
              <a:t>d</a:t>
            </a:r>
            <a:r>
              <a:rPr lang="en-US"/>
              <a:t>istillation</a:t>
            </a:r>
            <a:endParaRPr lang="en-US" dirty="0"/>
          </a:p>
          <a:p>
            <a:pPr lvl="1"/>
            <a:r>
              <a:rPr lang="en-US" dirty="0"/>
              <a:t>d</a:t>
            </a:r>
            <a:r>
              <a:rPr lang="en-US"/>
              <a:t>rying</a:t>
            </a:r>
            <a:endParaRPr lang="en-US" dirty="0"/>
          </a:p>
          <a:p>
            <a:pPr lvl="1"/>
            <a:r>
              <a:rPr lang="en-US" dirty="0"/>
              <a:t>f</a:t>
            </a:r>
            <a:r>
              <a:rPr lang="en-US"/>
              <a:t>iltrations</a:t>
            </a:r>
            <a:endParaRPr lang="en-US" dirty="0"/>
          </a:p>
          <a:p>
            <a:pPr lvl="1"/>
            <a:r>
              <a:rPr lang="en-US"/>
              <a:t>etc…</a:t>
            </a:r>
            <a:endParaRPr lang="en-US" dirty="0"/>
          </a:p>
        </p:txBody>
      </p:sp>
      <p:cxnSp>
        <p:nvCxnSpPr>
          <p:cNvPr id="12" name="Straight Arrow Connector 11"/>
          <p:cNvCxnSpPr>
            <a:cxnSpLocks/>
          </p:cNvCxnSpPr>
          <p:nvPr/>
        </p:nvCxnSpPr>
        <p:spPr>
          <a:xfrm flipH="1" flipV="1">
            <a:off x="2873416" y="4372457"/>
            <a:ext cx="985017" cy="962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4DC12-982D-428A-94EF-5FE58037DD06}"/>
              </a:ext>
            </a:extLst>
          </p:cNvPr>
          <p:cNvSpPr txBox="1"/>
          <p:nvPr/>
        </p:nvSpPr>
        <p:spPr>
          <a:xfrm>
            <a:off x="2236291" y="156411"/>
            <a:ext cx="7719485" cy="707886"/>
          </a:xfrm>
          <a:prstGeom prst="rect">
            <a:avLst/>
          </a:prstGeom>
          <a:noFill/>
        </p:spPr>
        <p:txBody>
          <a:bodyPr wrap="none" rtlCol="0">
            <a:spAutoFit/>
          </a:bodyPr>
          <a:lstStyle/>
          <a:p>
            <a:pPr algn="ctr"/>
            <a:r>
              <a:rPr lang="en-US" sz="4000" b="1" dirty="0"/>
              <a:t>Use of energy in a chemical process</a:t>
            </a:r>
          </a:p>
        </p:txBody>
      </p:sp>
    </p:spTree>
    <p:extLst>
      <p:ext uri="{BB962C8B-B14F-4D97-AF65-F5344CB8AC3E}">
        <p14:creationId xmlns:p14="http://schemas.microsoft.com/office/powerpoint/2010/main" val="25858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img.medicalexpo.com/images_me/photo-g/large-volume-laboratory-heating-mantle-80796-3445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46" y="3220832"/>
            <a:ext cx="2899102" cy="28991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74DC12-982D-428A-94EF-5FE58037DD06}"/>
              </a:ext>
            </a:extLst>
          </p:cNvPr>
          <p:cNvSpPr txBox="1"/>
          <p:nvPr/>
        </p:nvSpPr>
        <p:spPr>
          <a:xfrm>
            <a:off x="2334450" y="156411"/>
            <a:ext cx="7523213" cy="707886"/>
          </a:xfrm>
          <a:prstGeom prst="rect">
            <a:avLst/>
          </a:prstGeom>
          <a:noFill/>
        </p:spPr>
        <p:txBody>
          <a:bodyPr wrap="none" rtlCol="0">
            <a:spAutoFit/>
          </a:bodyPr>
          <a:lstStyle/>
          <a:p>
            <a:pPr algn="ctr"/>
            <a:r>
              <a:rPr lang="en-US" sz="4000" b="1" dirty="0"/>
              <a:t> Use of energy: Activation reaction</a:t>
            </a:r>
          </a:p>
        </p:txBody>
      </p:sp>
      <p:sp>
        <p:nvSpPr>
          <p:cNvPr id="5" name="Content Placeholder 2">
            <a:extLst>
              <a:ext uri="{FF2B5EF4-FFF2-40B4-BE49-F238E27FC236}">
                <a16:creationId xmlns:a16="http://schemas.microsoft.com/office/drawing/2014/main" id="{251C27D7-2720-4F9A-8942-893082F9E80B}"/>
              </a:ext>
            </a:extLst>
          </p:cNvPr>
          <p:cNvSpPr txBox="1">
            <a:spLocks/>
          </p:cNvSpPr>
          <p:nvPr/>
        </p:nvSpPr>
        <p:spPr>
          <a:xfrm>
            <a:off x="4699941" y="1567720"/>
            <a:ext cx="6149317" cy="4873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Oval 5">
            <a:extLst>
              <a:ext uri="{FF2B5EF4-FFF2-40B4-BE49-F238E27FC236}">
                <a16:creationId xmlns:a16="http://schemas.microsoft.com/office/drawing/2014/main" id="{1ACF4B49-284C-4D16-82A6-2640659EA9CB}"/>
              </a:ext>
            </a:extLst>
          </p:cNvPr>
          <p:cNvSpPr/>
          <p:nvPr/>
        </p:nvSpPr>
        <p:spPr>
          <a:xfrm>
            <a:off x="6780752" y="2245222"/>
            <a:ext cx="3505200" cy="3303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5-Point Star 5">
            <a:extLst>
              <a:ext uri="{FF2B5EF4-FFF2-40B4-BE49-F238E27FC236}">
                <a16:creationId xmlns:a16="http://schemas.microsoft.com/office/drawing/2014/main" id="{05860F1D-BB4E-4879-B7F1-1FD099AEC3B8}"/>
              </a:ext>
            </a:extLst>
          </p:cNvPr>
          <p:cNvSpPr/>
          <p:nvPr/>
        </p:nvSpPr>
        <p:spPr>
          <a:xfrm>
            <a:off x="7858438" y="3127141"/>
            <a:ext cx="381000" cy="3810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9" name="5-Point Star 7">
            <a:extLst>
              <a:ext uri="{FF2B5EF4-FFF2-40B4-BE49-F238E27FC236}">
                <a16:creationId xmlns:a16="http://schemas.microsoft.com/office/drawing/2014/main" id="{4C0A2FDD-0D2C-4773-89BC-F18B4AEBB518}"/>
              </a:ext>
            </a:extLst>
          </p:cNvPr>
          <p:cNvSpPr/>
          <p:nvPr/>
        </p:nvSpPr>
        <p:spPr>
          <a:xfrm>
            <a:off x="8691195" y="2959968"/>
            <a:ext cx="381000" cy="3810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0" name="5-Point Star 8">
            <a:extLst>
              <a:ext uri="{FF2B5EF4-FFF2-40B4-BE49-F238E27FC236}">
                <a16:creationId xmlns:a16="http://schemas.microsoft.com/office/drawing/2014/main" id="{48737D68-4DA6-49AA-BB87-6C157A40E279}"/>
              </a:ext>
            </a:extLst>
          </p:cNvPr>
          <p:cNvSpPr/>
          <p:nvPr/>
        </p:nvSpPr>
        <p:spPr>
          <a:xfrm>
            <a:off x="7477438" y="4022836"/>
            <a:ext cx="381000" cy="3810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1" name="5-Point Star 9">
            <a:extLst>
              <a:ext uri="{FF2B5EF4-FFF2-40B4-BE49-F238E27FC236}">
                <a16:creationId xmlns:a16="http://schemas.microsoft.com/office/drawing/2014/main" id="{036F44C2-53D7-4A9A-AB7F-327F303EC4E4}"/>
              </a:ext>
            </a:extLst>
          </p:cNvPr>
          <p:cNvSpPr/>
          <p:nvPr/>
        </p:nvSpPr>
        <p:spPr>
          <a:xfrm>
            <a:off x="8533352" y="3808482"/>
            <a:ext cx="381000" cy="3810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2" name="5-Point Star 10">
            <a:extLst>
              <a:ext uri="{FF2B5EF4-FFF2-40B4-BE49-F238E27FC236}">
                <a16:creationId xmlns:a16="http://schemas.microsoft.com/office/drawing/2014/main" id="{0ADDC009-50BA-4A1A-AB33-00BCEA3598C9}"/>
              </a:ext>
            </a:extLst>
          </p:cNvPr>
          <p:cNvSpPr/>
          <p:nvPr/>
        </p:nvSpPr>
        <p:spPr>
          <a:xfrm>
            <a:off x="8533352" y="4536696"/>
            <a:ext cx="381000" cy="3810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4" name="Down Arrow 12">
            <a:extLst>
              <a:ext uri="{FF2B5EF4-FFF2-40B4-BE49-F238E27FC236}">
                <a16:creationId xmlns:a16="http://schemas.microsoft.com/office/drawing/2014/main" id="{67334C14-33AC-43E2-939C-91961CBF04CC}"/>
              </a:ext>
            </a:extLst>
          </p:cNvPr>
          <p:cNvSpPr/>
          <p:nvPr/>
        </p:nvSpPr>
        <p:spPr>
          <a:xfrm rot="15063444">
            <a:off x="5997150" y="4125365"/>
            <a:ext cx="598714" cy="82266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5" name="Down Arrow 13">
            <a:extLst>
              <a:ext uri="{FF2B5EF4-FFF2-40B4-BE49-F238E27FC236}">
                <a16:creationId xmlns:a16="http://schemas.microsoft.com/office/drawing/2014/main" id="{5DF6FD87-649D-4FE3-868A-E5D215D49230}"/>
              </a:ext>
            </a:extLst>
          </p:cNvPr>
          <p:cNvSpPr/>
          <p:nvPr/>
        </p:nvSpPr>
        <p:spPr>
          <a:xfrm rot="13122955">
            <a:off x="6619461" y="5237420"/>
            <a:ext cx="598714" cy="82266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6" name="Down Arrow 14">
            <a:extLst>
              <a:ext uri="{FF2B5EF4-FFF2-40B4-BE49-F238E27FC236}">
                <a16:creationId xmlns:a16="http://schemas.microsoft.com/office/drawing/2014/main" id="{A2195205-371D-456C-86E5-EA95346A87B9}"/>
              </a:ext>
            </a:extLst>
          </p:cNvPr>
          <p:cNvSpPr/>
          <p:nvPr/>
        </p:nvSpPr>
        <p:spPr>
          <a:xfrm rot="11017653">
            <a:off x="8192242" y="5745602"/>
            <a:ext cx="598714" cy="82266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7" name="Down Arrow 16">
            <a:extLst>
              <a:ext uri="{FF2B5EF4-FFF2-40B4-BE49-F238E27FC236}">
                <a16:creationId xmlns:a16="http://schemas.microsoft.com/office/drawing/2014/main" id="{97A43093-9327-4C1C-8FCA-5FEC07FA8B20}"/>
              </a:ext>
            </a:extLst>
          </p:cNvPr>
          <p:cNvSpPr/>
          <p:nvPr/>
        </p:nvSpPr>
        <p:spPr>
          <a:xfrm rot="8484208">
            <a:off x="9616481" y="5500357"/>
            <a:ext cx="598714" cy="82266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8" name="Down Arrow 17">
            <a:extLst>
              <a:ext uri="{FF2B5EF4-FFF2-40B4-BE49-F238E27FC236}">
                <a16:creationId xmlns:a16="http://schemas.microsoft.com/office/drawing/2014/main" id="{C0E50734-676B-4DAF-BBF1-317E5612756E}"/>
              </a:ext>
            </a:extLst>
          </p:cNvPr>
          <p:cNvSpPr/>
          <p:nvPr/>
        </p:nvSpPr>
        <p:spPr>
          <a:xfrm rot="7035979">
            <a:off x="10376270" y="4713588"/>
            <a:ext cx="598714" cy="82266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19" name="Down Arrow 18">
            <a:extLst>
              <a:ext uri="{FF2B5EF4-FFF2-40B4-BE49-F238E27FC236}">
                <a16:creationId xmlns:a16="http://schemas.microsoft.com/office/drawing/2014/main" id="{FB23C64E-BAB5-4714-AC1B-7AC3FD218928}"/>
              </a:ext>
            </a:extLst>
          </p:cNvPr>
          <p:cNvSpPr/>
          <p:nvPr/>
        </p:nvSpPr>
        <p:spPr>
          <a:xfrm rot="5400000">
            <a:off x="10658886" y="3568697"/>
            <a:ext cx="598714" cy="82266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20" name="Donut 11">
            <a:extLst>
              <a:ext uri="{FF2B5EF4-FFF2-40B4-BE49-F238E27FC236}">
                <a16:creationId xmlns:a16="http://schemas.microsoft.com/office/drawing/2014/main" id="{75B7D6F5-1A1F-49D2-8EA4-6DF0DE7B87B1}"/>
              </a:ext>
            </a:extLst>
          </p:cNvPr>
          <p:cNvSpPr/>
          <p:nvPr/>
        </p:nvSpPr>
        <p:spPr>
          <a:xfrm>
            <a:off x="6791638" y="2212742"/>
            <a:ext cx="3505200" cy="3336195"/>
          </a:xfrm>
          <a:prstGeom prst="donut">
            <a:avLst>
              <a:gd name="adj" fmla="val 909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Donut 21">
            <a:extLst>
              <a:ext uri="{FF2B5EF4-FFF2-40B4-BE49-F238E27FC236}">
                <a16:creationId xmlns:a16="http://schemas.microsoft.com/office/drawing/2014/main" id="{5DC56674-5D4A-4015-9DB7-59609B8C07A0}"/>
              </a:ext>
            </a:extLst>
          </p:cNvPr>
          <p:cNvSpPr/>
          <p:nvPr/>
        </p:nvSpPr>
        <p:spPr>
          <a:xfrm>
            <a:off x="7044210" y="2441341"/>
            <a:ext cx="2947829" cy="2914650"/>
          </a:xfrm>
          <a:prstGeom prst="donut">
            <a:avLst>
              <a:gd name="adj" fmla="val 90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Donut 22">
            <a:extLst>
              <a:ext uri="{FF2B5EF4-FFF2-40B4-BE49-F238E27FC236}">
                <a16:creationId xmlns:a16="http://schemas.microsoft.com/office/drawing/2014/main" id="{A93CCF31-4499-4757-8F77-7DC9C4A6E438}"/>
              </a:ext>
            </a:extLst>
          </p:cNvPr>
          <p:cNvSpPr/>
          <p:nvPr/>
        </p:nvSpPr>
        <p:spPr>
          <a:xfrm>
            <a:off x="7325038" y="2669941"/>
            <a:ext cx="2438400" cy="2440108"/>
          </a:xfrm>
          <a:prstGeom prst="donut">
            <a:avLst>
              <a:gd name="adj" fmla="val 909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Content Placeholder 2">
            <a:extLst>
              <a:ext uri="{FF2B5EF4-FFF2-40B4-BE49-F238E27FC236}">
                <a16:creationId xmlns:a16="http://schemas.microsoft.com/office/drawing/2014/main" id="{E9D911CC-ADDB-45E0-BD1C-9CE54008E50B}"/>
              </a:ext>
            </a:extLst>
          </p:cNvPr>
          <p:cNvSpPr>
            <a:spLocks noGrp="1"/>
          </p:cNvSpPr>
          <p:nvPr>
            <p:ph sz="quarter" idx="1"/>
          </p:nvPr>
        </p:nvSpPr>
        <p:spPr>
          <a:xfrm>
            <a:off x="-187784" y="1206025"/>
            <a:ext cx="6283784" cy="1727521"/>
          </a:xfrm>
        </p:spPr>
        <p:txBody>
          <a:bodyPr>
            <a:noAutofit/>
          </a:bodyPr>
          <a:lstStyle/>
          <a:p>
            <a:pPr indent="0">
              <a:lnSpc>
                <a:spcPct val="100000"/>
              </a:lnSpc>
              <a:buNone/>
            </a:pPr>
            <a:r>
              <a:rPr lang="en-US" sz="2000" b="1" dirty="0">
                <a:latin typeface="Arial" panose="020B0604020202020204" pitchFamily="34" charset="0"/>
                <a:cs typeface="Arial" panose="020B0604020202020204" pitchFamily="34" charset="0"/>
              </a:rPr>
              <a:t>T</a:t>
            </a:r>
            <a:r>
              <a:rPr lang="en-US" sz="2000" b="1">
                <a:latin typeface="Arial" panose="020B0604020202020204" pitchFamily="34" charset="0"/>
                <a:cs typeface="Arial" panose="020B0604020202020204" pitchFamily="34" charset="0"/>
              </a:rPr>
              <a:t>hermal </a:t>
            </a:r>
            <a:r>
              <a:rPr lang="en-US" sz="2000" b="1" dirty="0">
                <a:latin typeface="Arial" panose="020B0604020202020204" pitchFamily="34" charset="0"/>
                <a:cs typeface="Arial" panose="020B0604020202020204" pitchFamily="34" charset="0"/>
              </a:rPr>
              <a:t>heating</a:t>
            </a:r>
          </a:p>
          <a:p>
            <a:pPr lvl="1" indent="0">
              <a:lnSpc>
                <a:spcPct val="100000"/>
              </a:lnSpc>
            </a:pPr>
            <a:r>
              <a:rPr lang="en-CA" sz="2000">
                <a:latin typeface="Arial" panose="020B0604020202020204" pitchFamily="34" charset="0"/>
                <a:cs typeface="Arial" panose="020B0604020202020204" pitchFamily="34" charset="0"/>
              </a:rPr>
              <a:t>Delivered </a:t>
            </a:r>
            <a:r>
              <a:rPr lang="en-CA" sz="2000" dirty="0">
                <a:latin typeface="Arial" panose="020B0604020202020204" pitchFamily="34" charset="0"/>
                <a:cs typeface="Arial" panose="020B0604020202020204" pitchFamily="34" charset="0"/>
              </a:rPr>
              <a:t>from natural gas or other </a:t>
            </a:r>
            <a:r>
              <a:rPr lang="en-CA" sz="2000">
                <a:latin typeface="Arial" panose="020B0604020202020204" pitchFamily="34" charset="0"/>
                <a:cs typeface="Arial" panose="020B0604020202020204" pitchFamily="34" charset="0"/>
              </a:rPr>
              <a:t>fossil fuel</a:t>
            </a:r>
            <a:endParaRPr lang="en-CA" sz="2000" dirty="0">
              <a:latin typeface="Arial" panose="020B0604020202020204" pitchFamily="34" charset="0"/>
              <a:cs typeface="Arial" panose="020B0604020202020204" pitchFamily="34" charset="0"/>
            </a:endParaRPr>
          </a:p>
          <a:p>
            <a:pPr lvl="1" indent="0">
              <a:lnSpc>
                <a:spcPct val="100000"/>
              </a:lnSpc>
            </a:pPr>
            <a:r>
              <a:rPr lang="en-CA" sz="2000" dirty="0">
                <a:latin typeface="Arial" panose="020B0604020202020204" pitchFamily="34" charset="0"/>
                <a:cs typeface="Arial" panose="020B0604020202020204" pitchFamily="34" charset="0"/>
              </a:rPr>
              <a:t>either using the heat of combustion directly or superheated steam.</a:t>
            </a:r>
          </a:p>
          <a:p>
            <a:pPr lvl="1" indent="0">
              <a:lnSpc>
                <a:spcPct val="100000"/>
              </a:lnSpc>
            </a:pPr>
            <a:r>
              <a:rPr lang="en-CA" sz="2000">
                <a:latin typeface="Arial" panose="020B0604020202020204" pitchFamily="34" charset="0"/>
                <a:cs typeface="Arial" panose="020B0604020202020204" pitchFamily="34" charset="0"/>
              </a:rPr>
              <a:t>in the lab: electricity </a:t>
            </a:r>
            <a:r>
              <a:rPr lang="en-CA" sz="2000" dirty="0">
                <a:latin typeface="Arial" panose="020B0604020202020204" pitchFamily="34" charset="0"/>
                <a:cs typeface="Arial" panose="020B0604020202020204" pitchFamily="34" charset="0"/>
              </a:rPr>
              <a:t>with hot plates </a:t>
            </a:r>
            <a:r>
              <a:rPr lang="en-CA" sz="2000">
                <a:latin typeface="Arial" panose="020B0604020202020204" pitchFamily="34" charset="0"/>
                <a:cs typeface="Arial" panose="020B0604020202020204" pitchFamily="34" charset="0"/>
              </a:rPr>
              <a:t>or  mantles</a:t>
            </a:r>
            <a:endParaRPr lang="en-CA" sz="2000" dirty="0">
              <a:latin typeface="Arial" panose="020B0604020202020204" pitchFamily="34" charset="0"/>
              <a:cs typeface="Arial" panose="020B0604020202020204" pitchFamily="34" charset="0"/>
            </a:endParaRPr>
          </a:p>
        </p:txBody>
      </p:sp>
      <p:sp>
        <p:nvSpPr>
          <p:cNvPr id="2" name="Rectangle 1"/>
          <p:cNvSpPr/>
          <p:nvPr/>
        </p:nvSpPr>
        <p:spPr>
          <a:xfrm>
            <a:off x="204592" y="6128094"/>
            <a:ext cx="6096000" cy="646331"/>
          </a:xfrm>
          <a:prstGeom prst="rect">
            <a:avLst/>
          </a:prstGeom>
        </p:spPr>
        <p:txBody>
          <a:bodyPr>
            <a:spAutoFit/>
          </a:bodyPr>
          <a:lstStyle/>
          <a:p>
            <a:pPr>
              <a:spcAft>
                <a:spcPts val="0"/>
              </a:spcAft>
            </a:pPr>
            <a:r>
              <a:rPr lang="en-US" u="sng" dirty="0">
                <a:solidFill>
                  <a:srgbClr val="0563C1"/>
                </a:solidFill>
                <a:latin typeface="Calibri Light" panose="020F0302020204030204" pitchFamily="34" charset="0"/>
                <a:ea typeface="SimSun" panose="02010600030101010101" pitchFamily="2" charset="-122"/>
                <a:hlinkClick r:id="rId4"/>
              </a:rPr>
              <a:t>http://www.medicalexpo.com/prod/electrothermal/product-80796-510114.html</a:t>
            </a:r>
            <a:endParaRPr lang="en-CA" dirty="0">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5653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8758" y="1600200"/>
            <a:ext cx="10575758" cy="4873752"/>
          </a:xfrm>
          <a:ln>
            <a:noFill/>
          </a:ln>
        </p:spPr>
        <p:txBody>
          <a:bodyPr/>
          <a:lstStyle/>
          <a:p>
            <a:r>
              <a:rPr lang="en-US" dirty="0"/>
              <a:t>Thermal heating in batch: limitations:</a:t>
            </a:r>
          </a:p>
          <a:p>
            <a:pPr marL="457200" lvl="1" indent="0">
              <a:buClr>
                <a:srgbClr val="7FD13B"/>
              </a:buClr>
              <a:buNone/>
            </a:pPr>
            <a:r>
              <a:rPr lang="en-US" dirty="0">
                <a:solidFill>
                  <a:prstClr val="black"/>
                </a:solidFill>
              </a:rPr>
              <a:t>Solvent needs to be heated </a:t>
            </a:r>
            <a:r>
              <a:rPr lang="en-US">
                <a:solidFill>
                  <a:prstClr val="black"/>
                </a:solidFill>
              </a:rPr>
              <a:t>to activate the molecules: </a:t>
            </a:r>
            <a:r>
              <a:rPr lang="en-US" dirty="0">
                <a:solidFill>
                  <a:prstClr val="black"/>
                </a:solidFill>
              </a:rPr>
              <a:t>it’s a loss of energy</a:t>
            </a:r>
          </a:p>
          <a:p>
            <a:pPr marL="366713" lvl="1" indent="0">
              <a:buClr>
                <a:srgbClr val="7FD13B"/>
              </a:buClr>
              <a:buNone/>
            </a:pPr>
            <a:endParaRPr lang="en-US" dirty="0">
              <a:solidFill>
                <a:prstClr val="black"/>
              </a:solidFill>
            </a:endParaRPr>
          </a:p>
          <a:p>
            <a:pPr marL="366713" lvl="1" indent="0">
              <a:buClr>
                <a:srgbClr val="7FD13B"/>
              </a:buClr>
              <a:buNone/>
            </a:pPr>
            <a:endParaRPr lang="en-US" dirty="0">
              <a:solidFill>
                <a:prstClr val="black"/>
              </a:solidFill>
            </a:endParaRPr>
          </a:p>
          <a:p>
            <a:pPr marL="366713" lvl="1" indent="0">
              <a:buClr>
                <a:srgbClr val="7FD13B"/>
              </a:buClr>
              <a:buNone/>
            </a:pPr>
            <a:endParaRPr lang="en-US" dirty="0">
              <a:solidFill>
                <a:prstClr val="black"/>
              </a:solidFill>
            </a:endParaRPr>
          </a:p>
          <a:p>
            <a:pPr marL="457200" lvl="1" indent="0">
              <a:buClr>
                <a:srgbClr val="7FD13B"/>
              </a:buClr>
              <a:buNone/>
            </a:pPr>
            <a:r>
              <a:rPr lang="en-US" dirty="0">
                <a:solidFill>
                  <a:prstClr val="black"/>
                </a:solidFill>
              </a:rPr>
              <a:t>Homogeneity issues: there is a gradient of temperatures in the batch</a:t>
            </a:r>
          </a:p>
          <a:p>
            <a:pPr lvl="1">
              <a:buClr>
                <a:srgbClr val="7FD13B"/>
              </a:buClr>
            </a:pPr>
            <a:endParaRPr lang="en-US" dirty="0">
              <a:solidFill>
                <a:prstClr val="black"/>
              </a:solidFill>
            </a:endParaRPr>
          </a:p>
          <a:p>
            <a:pPr marL="366713" lvl="1" indent="0">
              <a:buClr>
                <a:srgbClr val="7FD13B"/>
              </a:buClr>
              <a:buNone/>
            </a:pPr>
            <a:endParaRPr lang="en-US" dirty="0">
              <a:solidFill>
                <a:prstClr val="black"/>
              </a:solidFill>
            </a:endParaRPr>
          </a:p>
          <a:p>
            <a:pPr marL="366713" lvl="1" indent="0">
              <a:buClr>
                <a:srgbClr val="7FD13B"/>
              </a:buClr>
              <a:buNone/>
            </a:pPr>
            <a:endParaRPr lang="en-US" dirty="0">
              <a:solidFill>
                <a:prstClr val="black"/>
              </a:solidFill>
            </a:endParaRPr>
          </a:p>
          <a:p>
            <a:pPr marL="457200" lvl="1" indent="0">
              <a:buClr>
                <a:srgbClr val="7FD13B"/>
              </a:buClr>
              <a:buNone/>
            </a:pPr>
            <a:r>
              <a:rPr lang="en-US" dirty="0">
                <a:solidFill>
                  <a:prstClr val="black"/>
                </a:solidFill>
              </a:rPr>
              <a:t>Heating of products after reaction… potential degradation</a:t>
            </a:r>
            <a:endParaRPr lang="en-CA" dirty="0">
              <a:solidFill>
                <a:prstClr val="black"/>
              </a:solidFill>
            </a:endParaRPr>
          </a:p>
          <a:p>
            <a:pPr lvl="1"/>
            <a:endParaRPr lang="en-US" dirty="0"/>
          </a:p>
        </p:txBody>
      </p:sp>
      <p:pic>
        <p:nvPicPr>
          <p:cNvPr id="76802" name="Picture 2" descr="http://img.medicalexpo.com/images_me/photo-g/large-volume-laboratory-heating-mantle-80796-34458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6687" y="1395639"/>
            <a:ext cx="1594656" cy="159465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5715000" y="2514600"/>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858000" y="2810984"/>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991334" y="2704545"/>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6267668" y="2895045"/>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5912764" y="2982357"/>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44008" y="2475945"/>
            <a:ext cx="890392"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5-Point Star 28"/>
          <p:cNvSpPr/>
          <p:nvPr/>
        </p:nvSpPr>
        <p:spPr>
          <a:xfrm>
            <a:off x="7920342" y="2665890"/>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196676" y="2856390"/>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7841772" y="2943702"/>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29542" y="4075176"/>
            <a:ext cx="890392" cy="838200"/>
          </a:xfrm>
          <a:prstGeom prst="ellipse">
            <a:avLst/>
          </a:prstGeom>
          <a:gradFill flip="none" rotWithShape="1">
            <a:gsLst>
              <a:gs pos="100000">
                <a:schemeClr val="accent2">
                  <a:lumMod val="75000"/>
                </a:schemeClr>
              </a:gs>
              <a:gs pos="50000">
                <a:schemeClr val="accent2">
                  <a:lumMod val="60000"/>
                  <a:lumOff val="40000"/>
                </a:schemeClr>
              </a:gs>
              <a:gs pos="0">
                <a:schemeClr val="accent2">
                  <a:lumMod val="20000"/>
                  <a:lumOff val="80000"/>
                </a:schemeClr>
              </a:gs>
            </a:gsLst>
            <a:path path="circle">
              <a:fillToRect l="50000" t="50000" r="50000" b="50000"/>
            </a:path>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90800" y="5798416"/>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2867134" y="5988361"/>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3143468" y="6178861"/>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2788564" y="6266173"/>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3664343" y="6083611"/>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80894" y="5798416"/>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4657228" y="5988361"/>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4933562" y="6178861"/>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4578658" y="6266173"/>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82514" y="5791200"/>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6358848" y="5981145"/>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6635182" y="6171645"/>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6280278" y="6258957"/>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7156057" y="6076395"/>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72608" y="5791200"/>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8148942" y="5981145"/>
            <a:ext cx="228600" cy="1905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8425276" y="6171645"/>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8070372" y="6258957"/>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5486400" y="6096000"/>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72957" y="5536446"/>
            <a:ext cx="1683144" cy="369332"/>
          </a:xfrm>
          <a:prstGeom prst="rect">
            <a:avLst/>
          </a:prstGeom>
          <a:noFill/>
        </p:spPr>
        <p:txBody>
          <a:bodyPr wrap="square" rtlCol="0">
            <a:spAutoFit/>
          </a:bodyPr>
          <a:lstStyle/>
          <a:p>
            <a:r>
              <a:rPr lang="en-US" dirty="0"/>
              <a:t>reacted</a:t>
            </a:r>
          </a:p>
        </p:txBody>
      </p:sp>
      <p:cxnSp>
        <p:nvCxnSpPr>
          <p:cNvPr id="53" name="Straight Arrow Connector 52"/>
          <p:cNvCxnSpPr/>
          <p:nvPr/>
        </p:nvCxnSpPr>
        <p:spPr>
          <a:xfrm flipH="1">
            <a:off x="4771528" y="5760317"/>
            <a:ext cx="276334" cy="156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8621241" y="5523945"/>
            <a:ext cx="1683144" cy="369332"/>
          </a:xfrm>
          <a:prstGeom prst="rect">
            <a:avLst/>
          </a:prstGeom>
          <a:noFill/>
        </p:spPr>
        <p:txBody>
          <a:bodyPr wrap="square" rtlCol="0">
            <a:spAutoFit/>
          </a:bodyPr>
          <a:lstStyle/>
          <a:p>
            <a:r>
              <a:rPr lang="en-US" dirty="0"/>
              <a:t>degraded</a:t>
            </a:r>
          </a:p>
        </p:txBody>
      </p:sp>
      <p:cxnSp>
        <p:nvCxnSpPr>
          <p:cNvPr id="56" name="Straight Arrow Connector 55"/>
          <p:cNvCxnSpPr/>
          <p:nvPr/>
        </p:nvCxnSpPr>
        <p:spPr>
          <a:xfrm flipH="1">
            <a:off x="8319812" y="5747816"/>
            <a:ext cx="276334" cy="156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7374DC12-982D-428A-94EF-5FE58037DD06}"/>
              </a:ext>
            </a:extLst>
          </p:cNvPr>
          <p:cNvSpPr txBox="1"/>
          <p:nvPr/>
        </p:nvSpPr>
        <p:spPr>
          <a:xfrm>
            <a:off x="2334450" y="156411"/>
            <a:ext cx="7523213" cy="707886"/>
          </a:xfrm>
          <a:prstGeom prst="rect">
            <a:avLst/>
          </a:prstGeom>
          <a:noFill/>
        </p:spPr>
        <p:txBody>
          <a:bodyPr wrap="none" rtlCol="0">
            <a:spAutoFit/>
          </a:bodyPr>
          <a:lstStyle/>
          <a:p>
            <a:pPr algn="ctr"/>
            <a:r>
              <a:rPr lang="en-US" sz="4000" b="1" dirty="0"/>
              <a:t> Use of energy: Activation reaction</a:t>
            </a:r>
          </a:p>
        </p:txBody>
      </p:sp>
    </p:spTree>
    <p:extLst>
      <p:ext uri="{BB962C8B-B14F-4D97-AF65-F5344CB8AC3E}">
        <p14:creationId xmlns:p14="http://schemas.microsoft.com/office/powerpoint/2010/main" val="173821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8758" y="1600200"/>
            <a:ext cx="11514221" cy="4873752"/>
          </a:xfrm>
          <a:ln>
            <a:noFill/>
          </a:ln>
        </p:spPr>
        <p:txBody>
          <a:bodyPr/>
          <a:lstStyle/>
          <a:p>
            <a:r>
              <a:rPr lang="en-US" dirty="0"/>
              <a:t>Thermal heating in batch: limitations:</a:t>
            </a:r>
          </a:p>
          <a:p>
            <a:pPr marL="457200" lvl="1" indent="0">
              <a:buClr>
                <a:srgbClr val="7FD13B"/>
              </a:buClr>
              <a:buNone/>
            </a:pPr>
            <a:r>
              <a:rPr lang="en-US" dirty="0">
                <a:solidFill>
                  <a:prstClr val="black"/>
                </a:solidFill>
              </a:rPr>
              <a:t>Solvent needs to be heated to heat the molecule: it’s a loss of energy</a:t>
            </a: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marL="457200" lvl="1" indent="0">
              <a:buClr>
                <a:srgbClr val="7FD13B"/>
              </a:buClr>
              <a:buNone/>
            </a:pPr>
            <a:r>
              <a:rPr lang="en-CA" b="1" dirty="0">
                <a:solidFill>
                  <a:srgbClr val="00B050"/>
                </a:solidFill>
              </a:rPr>
              <a:t>Green solution</a:t>
            </a:r>
            <a:r>
              <a:rPr lang="en-CA" b="1">
                <a:solidFill>
                  <a:srgbClr val="00B050"/>
                </a:solidFill>
              </a:rPr>
              <a:t>:</a:t>
            </a:r>
            <a:r>
              <a:rPr lang="en-CA">
                <a:solidFill>
                  <a:srgbClr val="00B050"/>
                </a:solidFill>
              </a:rPr>
              <a:t> </a:t>
            </a:r>
            <a:r>
              <a:rPr lang="en-CA"/>
              <a:t>a solventless </a:t>
            </a:r>
            <a:r>
              <a:rPr lang="en-CA" dirty="0"/>
              <a:t>processes</a:t>
            </a:r>
          </a:p>
          <a:p>
            <a:pPr lvl="1">
              <a:buClr>
                <a:srgbClr val="7FD13B"/>
              </a:buClr>
              <a:buFont typeface="Symbol" panose="05050102010706020507" pitchFamily="18" charset="2"/>
              <a:buChar char="Þ"/>
            </a:pPr>
            <a:endParaRPr lang="en-CA" dirty="0">
              <a:solidFill>
                <a:prstClr val="black"/>
              </a:solidFill>
            </a:endParaRPr>
          </a:p>
          <a:p>
            <a:pPr lvl="1">
              <a:buClr>
                <a:srgbClr val="7FD13B"/>
              </a:buClr>
              <a:buFont typeface="Symbol" panose="05050102010706020507" pitchFamily="18" charset="2"/>
              <a:buChar char="Þ"/>
            </a:pPr>
            <a:endParaRPr lang="en-CA" dirty="0">
              <a:solidFill>
                <a:prstClr val="black"/>
              </a:solidFill>
            </a:endParaRPr>
          </a:p>
          <a:p>
            <a:pPr lvl="1">
              <a:buClr>
                <a:srgbClr val="7FD13B"/>
              </a:buClr>
              <a:buFont typeface="Symbol" panose="05050102010706020507" pitchFamily="18" charset="2"/>
              <a:buChar char="Þ"/>
            </a:pPr>
            <a:endParaRPr lang="en-CA" dirty="0">
              <a:solidFill>
                <a:prstClr val="black"/>
              </a:solidFill>
            </a:endParaRPr>
          </a:p>
          <a:p>
            <a:pPr lvl="1">
              <a:buClr>
                <a:srgbClr val="7FD13B"/>
              </a:buClr>
              <a:buFont typeface="Symbol" panose="05050102010706020507" pitchFamily="18" charset="2"/>
              <a:buChar char="Þ"/>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marL="366713" lvl="1" indent="0">
              <a:buClr>
                <a:srgbClr val="7FD13B"/>
              </a:buClr>
              <a:buNone/>
            </a:pPr>
            <a:endParaRPr lang="en-US" dirty="0">
              <a:solidFill>
                <a:prstClr val="black"/>
              </a:solidFill>
            </a:endParaRPr>
          </a:p>
          <a:p>
            <a:pPr marL="366713" lvl="1" indent="0">
              <a:buClr>
                <a:srgbClr val="7FD13B"/>
              </a:buClr>
              <a:buNone/>
            </a:pPr>
            <a:endParaRPr lang="en-US" dirty="0">
              <a:solidFill>
                <a:prstClr val="black"/>
              </a:solidFill>
            </a:endParaRPr>
          </a:p>
          <a:p>
            <a:pPr lvl="1"/>
            <a:endParaRPr lang="en-US" dirty="0"/>
          </a:p>
        </p:txBody>
      </p:sp>
      <p:sp>
        <p:nvSpPr>
          <p:cNvPr id="16" name="Oval 15"/>
          <p:cNvSpPr/>
          <p:nvPr/>
        </p:nvSpPr>
        <p:spPr>
          <a:xfrm>
            <a:off x="5715000" y="2514600"/>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858000" y="2810984"/>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991334" y="2704545"/>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6267668" y="2895045"/>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5912764" y="2982357"/>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44008" y="2475945"/>
            <a:ext cx="890392"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5-Point Star 28"/>
          <p:cNvSpPr/>
          <p:nvPr/>
        </p:nvSpPr>
        <p:spPr>
          <a:xfrm>
            <a:off x="7920342" y="2665890"/>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196676" y="2856390"/>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7841772" y="2943702"/>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85195419"/>
              </p:ext>
            </p:extLst>
          </p:nvPr>
        </p:nvGraphicFramePr>
        <p:xfrm>
          <a:off x="2606520" y="4217602"/>
          <a:ext cx="7070420" cy="1112520"/>
        </p:xfrm>
        <a:graphic>
          <a:graphicData uri="http://schemas.openxmlformats.org/drawingml/2006/table">
            <a:tbl>
              <a:tblPr firstRow="1" bandRow="1">
                <a:tableStyleId>{5C22544A-7EE6-4342-B048-85BDC9FD1C3A}</a:tableStyleId>
              </a:tblPr>
              <a:tblGrid>
                <a:gridCol w="3296976">
                  <a:extLst>
                    <a:ext uri="{9D8B030D-6E8A-4147-A177-3AD203B41FA5}">
                      <a16:colId xmlns:a16="http://schemas.microsoft.com/office/drawing/2014/main" val="3763503373"/>
                    </a:ext>
                  </a:extLst>
                </a:gridCol>
                <a:gridCol w="3773444">
                  <a:extLst>
                    <a:ext uri="{9D8B030D-6E8A-4147-A177-3AD203B41FA5}">
                      <a16:colId xmlns:a16="http://schemas.microsoft.com/office/drawing/2014/main" val="2177340587"/>
                    </a:ext>
                  </a:extLst>
                </a:gridCol>
              </a:tblGrid>
              <a:tr h="370840">
                <a:tc>
                  <a:txBody>
                    <a:bodyPr/>
                    <a:lstStyle/>
                    <a:p>
                      <a:r>
                        <a:rPr lang="en-US" dirty="0"/>
                        <a:t>Advantage</a:t>
                      </a:r>
                    </a:p>
                  </a:txBody>
                  <a:tcPr/>
                </a:tc>
                <a:tc>
                  <a:txBody>
                    <a:bodyPr/>
                    <a:lstStyle/>
                    <a:p>
                      <a:r>
                        <a:rPr lang="en-US" dirty="0"/>
                        <a:t>Disadvantage</a:t>
                      </a:r>
                    </a:p>
                  </a:txBody>
                  <a:tcPr/>
                </a:tc>
                <a:extLst>
                  <a:ext uri="{0D108BD9-81ED-4DB2-BD59-A6C34878D82A}">
                    <a16:rowId xmlns:a16="http://schemas.microsoft.com/office/drawing/2014/main" val="1472433649"/>
                  </a:ext>
                </a:extLst>
              </a:tr>
              <a:tr h="370840">
                <a:tc>
                  <a:txBody>
                    <a:bodyPr/>
                    <a:lstStyle/>
                    <a:p>
                      <a:r>
                        <a:rPr lang="en-US"/>
                        <a:t>no </a:t>
                      </a:r>
                      <a:r>
                        <a:rPr lang="en-US" dirty="0"/>
                        <a:t>solvent heating/distilling</a:t>
                      </a:r>
                    </a:p>
                  </a:txBody>
                  <a:tcPr/>
                </a:tc>
                <a:tc>
                  <a:txBody>
                    <a:bodyPr/>
                    <a:lstStyle/>
                    <a:p>
                      <a:r>
                        <a:rPr lang="en-US"/>
                        <a:t>high </a:t>
                      </a:r>
                      <a:r>
                        <a:rPr lang="en-US" dirty="0"/>
                        <a:t>viscosity/solubility</a:t>
                      </a:r>
                      <a:r>
                        <a:rPr lang="en-US" baseline="0" dirty="0"/>
                        <a:t> problems</a:t>
                      </a:r>
                      <a:endParaRPr lang="en-US" dirty="0"/>
                    </a:p>
                  </a:txBody>
                  <a:tcPr/>
                </a:tc>
                <a:extLst>
                  <a:ext uri="{0D108BD9-81ED-4DB2-BD59-A6C34878D82A}">
                    <a16:rowId xmlns:a16="http://schemas.microsoft.com/office/drawing/2014/main" val="240606557"/>
                  </a:ext>
                </a:extLst>
              </a:tr>
              <a:tr h="370840">
                <a:tc>
                  <a:txBody>
                    <a:bodyPr/>
                    <a:lstStyle/>
                    <a:p>
                      <a:r>
                        <a:rPr lang="en-US"/>
                        <a:t>easy</a:t>
                      </a:r>
                      <a:r>
                        <a:rPr lang="en-US" baseline="0"/>
                        <a:t> </a:t>
                      </a:r>
                      <a:r>
                        <a:rPr lang="en-US" baseline="0" dirty="0"/>
                        <a:t>separation</a:t>
                      </a:r>
                      <a:endParaRPr lang="en-US" dirty="0"/>
                    </a:p>
                  </a:txBody>
                  <a:tcPr/>
                </a:tc>
                <a:tc>
                  <a:txBody>
                    <a:bodyPr/>
                    <a:lstStyle/>
                    <a:p>
                      <a:r>
                        <a:rPr lang="en-US"/>
                        <a:t>thermal runaway risk</a:t>
                      </a:r>
                      <a:endParaRPr lang="en-US" dirty="0"/>
                    </a:p>
                  </a:txBody>
                  <a:tcPr/>
                </a:tc>
                <a:extLst>
                  <a:ext uri="{0D108BD9-81ED-4DB2-BD59-A6C34878D82A}">
                    <a16:rowId xmlns:a16="http://schemas.microsoft.com/office/drawing/2014/main" val="3856137627"/>
                  </a:ext>
                </a:extLst>
              </a:tr>
            </a:tbl>
          </a:graphicData>
        </a:graphic>
      </p:graphicFrame>
      <p:sp>
        <p:nvSpPr>
          <p:cNvPr id="15" name="TextBox 14">
            <a:extLst>
              <a:ext uri="{FF2B5EF4-FFF2-40B4-BE49-F238E27FC236}">
                <a16:creationId xmlns:a16="http://schemas.microsoft.com/office/drawing/2014/main" id="{7374DC12-982D-428A-94EF-5FE58037DD06}"/>
              </a:ext>
            </a:extLst>
          </p:cNvPr>
          <p:cNvSpPr txBox="1"/>
          <p:nvPr/>
        </p:nvSpPr>
        <p:spPr>
          <a:xfrm>
            <a:off x="2334450" y="156411"/>
            <a:ext cx="7523213" cy="707886"/>
          </a:xfrm>
          <a:prstGeom prst="rect">
            <a:avLst/>
          </a:prstGeom>
          <a:noFill/>
        </p:spPr>
        <p:txBody>
          <a:bodyPr wrap="none" rtlCol="0">
            <a:spAutoFit/>
          </a:bodyPr>
          <a:lstStyle/>
          <a:p>
            <a:pPr algn="ctr"/>
            <a:r>
              <a:rPr lang="en-US" sz="4000" b="1" dirty="0"/>
              <a:t> Use of energy: Activation reaction</a:t>
            </a:r>
          </a:p>
        </p:txBody>
      </p:sp>
    </p:spTree>
    <p:extLst>
      <p:ext uri="{BB962C8B-B14F-4D97-AF65-F5344CB8AC3E}">
        <p14:creationId xmlns:p14="http://schemas.microsoft.com/office/powerpoint/2010/main" val="345164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2820" y="1600200"/>
            <a:ext cx="11514221" cy="4873752"/>
          </a:xfrm>
          <a:ln>
            <a:noFill/>
          </a:ln>
        </p:spPr>
        <p:txBody>
          <a:bodyPr/>
          <a:lstStyle/>
          <a:p>
            <a:r>
              <a:rPr lang="en-US" dirty="0"/>
              <a:t>Thermal heating in batch: limitations:</a:t>
            </a:r>
          </a:p>
          <a:p>
            <a:pPr marL="457200" lvl="1" indent="0">
              <a:buClr>
                <a:srgbClr val="7FD13B"/>
              </a:buClr>
              <a:buNone/>
            </a:pPr>
            <a:r>
              <a:rPr lang="en-US" dirty="0">
                <a:solidFill>
                  <a:prstClr val="black"/>
                </a:solidFill>
              </a:rPr>
              <a:t>Solvent needs to be heated to heat the molecule: it’s a loss of energy</a:t>
            </a: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marL="457200" lvl="1" indent="0">
              <a:buNone/>
            </a:pPr>
            <a:r>
              <a:rPr lang="en-CA" b="1" dirty="0">
                <a:solidFill>
                  <a:srgbClr val="00B050"/>
                </a:solidFill>
              </a:rPr>
              <a:t>Green solution</a:t>
            </a:r>
            <a:r>
              <a:rPr lang="en-CA" b="1">
                <a:solidFill>
                  <a:srgbClr val="00B050"/>
                </a:solidFill>
              </a:rPr>
              <a:t>:</a:t>
            </a:r>
            <a:r>
              <a:rPr lang="en-CA">
                <a:solidFill>
                  <a:srgbClr val="00B050"/>
                </a:solidFill>
              </a:rPr>
              <a:t> </a:t>
            </a:r>
            <a:r>
              <a:rPr lang="en-US" altLang="en-US"/>
              <a:t>direct </a:t>
            </a:r>
            <a:r>
              <a:rPr lang="en-US" altLang="en-US" dirty="0"/>
              <a:t>energy better towards the reaction and only the </a:t>
            </a:r>
            <a:r>
              <a:rPr lang="en-US" altLang="en-US"/>
              <a:t>reaction.</a:t>
            </a:r>
          </a:p>
          <a:p>
            <a:pPr marL="457200" lvl="1" indent="0">
              <a:buNone/>
            </a:pPr>
            <a:endParaRPr lang="en-US" altLang="en-US" dirty="0"/>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Microwaves </a:t>
            </a:r>
            <a:r>
              <a:rPr lang="en-US" altLang="en-US" dirty="0">
                <a:latin typeface="Arial" panose="020B0604020202020204" pitchFamily="34" charset="0"/>
                <a:cs typeface="Arial" panose="020B0604020202020204" pitchFamily="34" charset="0"/>
              </a:rPr>
              <a:t>(heats up only polar molecules)</a:t>
            </a: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Sonochemistry </a:t>
            </a:r>
            <a:r>
              <a:rPr lang="en-US" altLang="en-US" dirty="0">
                <a:latin typeface="Arial" panose="020B0604020202020204" pitchFamily="34" charset="0"/>
                <a:cs typeface="Arial" panose="020B0604020202020204" pitchFamily="34" charset="0"/>
              </a:rPr>
              <a:t>(localized bursts of energy)</a:t>
            </a: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Electrochemistry </a:t>
            </a:r>
            <a:r>
              <a:rPr lang="en-US" altLang="en-US" dirty="0">
                <a:latin typeface="Arial" panose="020B0604020202020204" pitchFamily="34" charset="0"/>
                <a:cs typeface="Arial" panose="020B0604020202020204" pitchFamily="34" charset="0"/>
              </a:rPr>
              <a:t>(electronic activation)</a:t>
            </a: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Photochemistry </a:t>
            </a:r>
            <a:r>
              <a:rPr lang="en-US" altLang="en-US" dirty="0">
                <a:latin typeface="Arial" panose="020B0604020202020204" pitchFamily="34" charset="0"/>
                <a:cs typeface="Arial" panose="020B0604020202020204" pitchFamily="34" charset="0"/>
              </a:rPr>
              <a:t>(photonic activation)</a:t>
            </a:r>
          </a:p>
          <a:p>
            <a:pPr marL="914400" lvl="2" indent="0">
              <a:buNone/>
            </a:pPr>
            <a:r>
              <a:rPr lang="en-US" altLang="en-US">
                <a:latin typeface="Arial" panose="020B0604020202020204" pitchFamily="34" charset="0"/>
                <a:cs typeface="Arial" panose="020B0604020202020204" pitchFamily="34" charset="0"/>
                <a:sym typeface="Symbol" panose="05050102010706020507" pitchFamily="18" charset="2"/>
              </a:rPr>
              <a:t> </a:t>
            </a:r>
            <a:r>
              <a:rPr lang="en-US" altLang="en-US">
                <a:latin typeface="Arial" panose="020B0604020202020204" pitchFamily="34" charset="0"/>
                <a:cs typeface="Arial" panose="020B0604020202020204" pitchFamily="34" charset="0"/>
              </a:rPr>
              <a:t>Mechanochemistry </a:t>
            </a:r>
            <a:r>
              <a:rPr lang="en-US" altLang="en-US" dirty="0">
                <a:latin typeface="Arial" panose="020B0604020202020204" pitchFamily="34" charset="0"/>
                <a:cs typeface="Arial" panose="020B0604020202020204" pitchFamily="34" charset="0"/>
              </a:rPr>
              <a:t>(to reaction solids together: no solvent heating)</a:t>
            </a:r>
          </a:p>
          <a:p>
            <a:pPr lvl="1">
              <a:buClr>
                <a:srgbClr val="7FD13B"/>
              </a:buClr>
              <a:buFont typeface="Symbol" panose="05050102010706020507" pitchFamily="18" charset="2"/>
              <a:buChar char="Þ"/>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marL="366713" lvl="1" indent="0">
              <a:buClr>
                <a:srgbClr val="7FD13B"/>
              </a:buClr>
              <a:buNone/>
            </a:pPr>
            <a:endParaRPr lang="en-US" dirty="0">
              <a:solidFill>
                <a:prstClr val="black"/>
              </a:solidFill>
            </a:endParaRPr>
          </a:p>
          <a:p>
            <a:pPr marL="366713" lvl="1" indent="0">
              <a:buClr>
                <a:srgbClr val="7FD13B"/>
              </a:buClr>
              <a:buNone/>
            </a:pPr>
            <a:endParaRPr lang="en-US" dirty="0">
              <a:solidFill>
                <a:prstClr val="black"/>
              </a:solidFill>
            </a:endParaRPr>
          </a:p>
          <a:p>
            <a:pPr lvl="1"/>
            <a:endParaRPr lang="en-US" dirty="0"/>
          </a:p>
        </p:txBody>
      </p:sp>
      <p:sp>
        <p:nvSpPr>
          <p:cNvPr id="16" name="Oval 15"/>
          <p:cNvSpPr/>
          <p:nvPr/>
        </p:nvSpPr>
        <p:spPr>
          <a:xfrm>
            <a:off x="5715000" y="2514600"/>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858000" y="2810984"/>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991334" y="2704545"/>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6267668" y="2895045"/>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5912764" y="2982357"/>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44008" y="2475945"/>
            <a:ext cx="890392"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5-Point Star 28"/>
          <p:cNvSpPr/>
          <p:nvPr/>
        </p:nvSpPr>
        <p:spPr>
          <a:xfrm>
            <a:off x="7920342" y="2665890"/>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196676" y="2856390"/>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7841772" y="2943702"/>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374DC12-982D-428A-94EF-5FE58037DD06}"/>
              </a:ext>
            </a:extLst>
          </p:cNvPr>
          <p:cNvSpPr txBox="1"/>
          <p:nvPr/>
        </p:nvSpPr>
        <p:spPr>
          <a:xfrm>
            <a:off x="2334450" y="156411"/>
            <a:ext cx="7523213" cy="707886"/>
          </a:xfrm>
          <a:prstGeom prst="rect">
            <a:avLst/>
          </a:prstGeom>
          <a:noFill/>
        </p:spPr>
        <p:txBody>
          <a:bodyPr wrap="none" rtlCol="0">
            <a:spAutoFit/>
          </a:bodyPr>
          <a:lstStyle/>
          <a:p>
            <a:pPr algn="ctr"/>
            <a:r>
              <a:rPr lang="en-US" sz="4000" b="1" dirty="0"/>
              <a:t> Use of energy: Activation reaction</a:t>
            </a:r>
          </a:p>
        </p:txBody>
      </p:sp>
    </p:spTree>
    <p:extLst>
      <p:ext uri="{BB962C8B-B14F-4D97-AF65-F5344CB8AC3E}">
        <p14:creationId xmlns:p14="http://schemas.microsoft.com/office/powerpoint/2010/main" val="367497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9704" y="1600200"/>
            <a:ext cx="11213433" cy="4873752"/>
          </a:xfrm>
          <a:ln>
            <a:noFill/>
          </a:ln>
        </p:spPr>
        <p:txBody>
          <a:bodyPr/>
          <a:lstStyle/>
          <a:p>
            <a:r>
              <a:rPr lang="en-US" dirty="0"/>
              <a:t>Thermal heating in batch: limitations:</a:t>
            </a:r>
          </a:p>
          <a:p>
            <a:pPr lvl="1">
              <a:buClr>
                <a:srgbClr val="7FD13B"/>
              </a:buClr>
            </a:pPr>
            <a:r>
              <a:rPr lang="en-US" dirty="0">
                <a:solidFill>
                  <a:prstClr val="black"/>
                </a:solidFill>
              </a:rPr>
              <a:t>Homogeneity issues:</a:t>
            </a:r>
          </a:p>
          <a:p>
            <a:pPr marL="366713" lvl="1" indent="0">
              <a:buClr>
                <a:srgbClr val="7FD13B"/>
              </a:buClr>
              <a:buNone/>
            </a:pPr>
            <a:endParaRPr lang="en-US" dirty="0">
              <a:solidFill>
                <a:prstClr val="black"/>
              </a:solidFill>
            </a:endParaRPr>
          </a:p>
          <a:p>
            <a:pPr lvl="1">
              <a:buClr>
                <a:srgbClr val="7FD13B"/>
              </a:buClr>
            </a:pPr>
            <a:r>
              <a:rPr lang="en-US" dirty="0">
                <a:solidFill>
                  <a:prstClr val="black"/>
                </a:solidFill>
              </a:rPr>
              <a:t>Degradation issues:</a:t>
            </a: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lvl="1">
              <a:buClr>
                <a:srgbClr val="7FD13B"/>
              </a:buClr>
            </a:pPr>
            <a:endParaRPr lang="en-US" dirty="0">
              <a:solidFill>
                <a:prstClr val="black"/>
              </a:solidFill>
            </a:endParaRPr>
          </a:p>
          <a:p>
            <a:pPr marL="457200" lvl="1" indent="0">
              <a:buClr>
                <a:srgbClr val="7FD13B"/>
              </a:buClr>
              <a:buNone/>
            </a:pPr>
            <a:r>
              <a:rPr lang="en-CA" b="1" dirty="0">
                <a:solidFill>
                  <a:srgbClr val="00B050"/>
                </a:solidFill>
              </a:rPr>
              <a:t>Green solution:</a:t>
            </a:r>
            <a:r>
              <a:rPr lang="en-CA" dirty="0">
                <a:solidFill>
                  <a:srgbClr val="00B050"/>
                </a:solidFill>
              </a:rPr>
              <a:t> </a:t>
            </a:r>
            <a:r>
              <a:rPr lang="en-US">
                <a:solidFill>
                  <a:prstClr val="black"/>
                </a:solidFill>
              </a:rPr>
              <a:t>Flow chemistry</a:t>
            </a:r>
          </a:p>
          <a:p>
            <a:pPr marL="457200" lvl="1" indent="0">
              <a:buClr>
                <a:srgbClr val="7FD13B"/>
              </a:buClr>
              <a:buNone/>
            </a:pPr>
            <a:r>
              <a:rPr lang="en-US" altLang="en-US" sz="2000">
                <a:latin typeface="Arial" panose="020B0604020202020204" pitchFamily="34" charset="0"/>
                <a:cs typeface="Arial" panose="020B0604020202020204" pitchFamily="34" charset="0"/>
                <a:sym typeface="Symbol" panose="05050102010706020507" pitchFamily="18" charset="2"/>
              </a:rPr>
              <a:t>  </a:t>
            </a:r>
            <a:r>
              <a:rPr lang="en-US" sz="2100">
                <a:solidFill>
                  <a:prstClr val="black"/>
                </a:solidFill>
              </a:rPr>
              <a:t>The </a:t>
            </a:r>
            <a:r>
              <a:rPr lang="en-US" sz="2100" dirty="0">
                <a:solidFill>
                  <a:prstClr val="black"/>
                </a:solidFill>
              </a:rPr>
              <a:t>reaction can be heated only on a small volume (</a:t>
            </a:r>
            <a:r>
              <a:rPr lang="en-US" sz="2100">
                <a:solidFill>
                  <a:prstClr val="black"/>
                </a:solidFill>
              </a:rPr>
              <a:t>homogeneous)</a:t>
            </a:r>
          </a:p>
          <a:p>
            <a:pPr marL="457200" lvl="1" indent="0">
              <a:buClr>
                <a:srgbClr val="7FD13B"/>
              </a:buClr>
              <a:buNone/>
            </a:pPr>
            <a:r>
              <a:rPr lang="en-US" altLang="en-US" sz="2000">
                <a:latin typeface="Arial" panose="020B0604020202020204" pitchFamily="34" charset="0"/>
                <a:cs typeface="Arial" panose="020B0604020202020204" pitchFamily="34" charset="0"/>
                <a:sym typeface="Symbol" panose="05050102010706020507" pitchFamily="18" charset="2"/>
              </a:rPr>
              <a:t>  </a:t>
            </a:r>
            <a:r>
              <a:rPr lang="en-US" sz="2100">
                <a:solidFill>
                  <a:prstClr val="black"/>
                </a:solidFill>
              </a:rPr>
              <a:t>The </a:t>
            </a:r>
            <a:r>
              <a:rPr lang="en-US" sz="2100" dirty="0">
                <a:solidFill>
                  <a:prstClr val="black"/>
                </a:solidFill>
              </a:rPr>
              <a:t>reaction can be heated only </a:t>
            </a:r>
            <a:r>
              <a:rPr lang="en-US" sz="2100">
                <a:solidFill>
                  <a:prstClr val="black"/>
                </a:solidFill>
              </a:rPr>
              <a:t>when needed, avoiding overheating of products</a:t>
            </a:r>
            <a:endParaRPr lang="en-US" sz="2100" dirty="0">
              <a:solidFill>
                <a:prstClr val="black"/>
              </a:solidFill>
            </a:endParaRPr>
          </a:p>
          <a:p>
            <a:pPr lvl="1">
              <a:buClr>
                <a:srgbClr val="7FD13B"/>
              </a:buClr>
              <a:buFont typeface="Symbol" panose="05050102010706020507" pitchFamily="18" charset="2"/>
              <a:buChar char="Þ"/>
            </a:pPr>
            <a:endParaRPr lang="en-US" dirty="0">
              <a:solidFill>
                <a:prstClr val="black"/>
              </a:solidFill>
            </a:endParaRPr>
          </a:p>
          <a:p>
            <a:pPr lvl="1">
              <a:buClr>
                <a:srgbClr val="7FD13B"/>
              </a:buClr>
            </a:pPr>
            <a:endParaRPr lang="en-CA" dirty="0">
              <a:solidFill>
                <a:prstClr val="black"/>
              </a:solidFill>
            </a:endParaRPr>
          </a:p>
          <a:p>
            <a:pPr lvl="1"/>
            <a:endParaRPr lang="en-US" dirty="0"/>
          </a:p>
        </p:txBody>
      </p:sp>
      <p:sp>
        <p:nvSpPr>
          <p:cNvPr id="32" name="Oval 31"/>
          <p:cNvSpPr/>
          <p:nvPr/>
        </p:nvSpPr>
        <p:spPr>
          <a:xfrm>
            <a:off x="4933562" y="2147204"/>
            <a:ext cx="890392" cy="838200"/>
          </a:xfrm>
          <a:prstGeom prst="ellipse">
            <a:avLst/>
          </a:prstGeom>
          <a:gradFill flip="none" rotWithShape="1">
            <a:gsLst>
              <a:gs pos="100000">
                <a:schemeClr val="accent2">
                  <a:lumMod val="75000"/>
                </a:schemeClr>
              </a:gs>
              <a:gs pos="50000">
                <a:schemeClr val="accent2">
                  <a:lumMod val="60000"/>
                  <a:lumOff val="40000"/>
                </a:schemeClr>
              </a:gs>
              <a:gs pos="0">
                <a:schemeClr val="accent2">
                  <a:lumMod val="20000"/>
                  <a:lumOff val="80000"/>
                </a:schemeClr>
              </a:gs>
            </a:gsLst>
            <a:path path="circle">
              <a:fillToRect l="50000" t="50000" r="50000" b="50000"/>
            </a:path>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90800" y="3474871"/>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2867134" y="3664816"/>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3143468" y="3855316"/>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2788564" y="3942628"/>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3664343" y="3760066"/>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80894" y="3474871"/>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4657228" y="3664816"/>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4933562" y="3855316"/>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4578658" y="3942628"/>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82514" y="3467655"/>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6358848" y="3657600"/>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6635182" y="3848100"/>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6280278" y="3935412"/>
            <a:ext cx="228600" cy="1905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7156057" y="3752850"/>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72608" y="3467655"/>
            <a:ext cx="89039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8148942" y="3657600"/>
            <a:ext cx="228600" cy="1905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p:nvSpPr>
        <p:spPr>
          <a:xfrm>
            <a:off x="8425276" y="3848100"/>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p:cNvSpPr/>
          <p:nvPr/>
        </p:nvSpPr>
        <p:spPr>
          <a:xfrm>
            <a:off x="8070372" y="3935412"/>
            <a:ext cx="228600" cy="1905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5486400" y="3772455"/>
            <a:ext cx="533400" cy="31321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72957" y="3212901"/>
            <a:ext cx="1683144" cy="369332"/>
          </a:xfrm>
          <a:prstGeom prst="rect">
            <a:avLst/>
          </a:prstGeom>
          <a:noFill/>
        </p:spPr>
        <p:txBody>
          <a:bodyPr wrap="square" rtlCol="0">
            <a:spAutoFit/>
          </a:bodyPr>
          <a:lstStyle/>
          <a:p>
            <a:r>
              <a:rPr lang="en-US" dirty="0"/>
              <a:t>reacted</a:t>
            </a:r>
          </a:p>
        </p:txBody>
      </p:sp>
      <p:cxnSp>
        <p:nvCxnSpPr>
          <p:cNvPr id="53" name="Straight Arrow Connector 52"/>
          <p:cNvCxnSpPr/>
          <p:nvPr/>
        </p:nvCxnSpPr>
        <p:spPr>
          <a:xfrm flipH="1">
            <a:off x="4771528" y="3436772"/>
            <a:ext cx="276334" cy="156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8621241" y="3200400"/>
            <a:ext cx="1683144" cy="369332"/>
          </a:xfrm>
          <a:prstGeom prst="rect">
            <a:avLst/>
          </a:prstGeom>
          <a:noFill/>
        </p:spPr>
        <p:txBody>
          <a:bodyPr wrap="square" rtlCol="0">
            <a:spAutoFit/>
          </a:bodyPr>
          <a:lstStyle/>
          <a:p>
            <a:r>
              <a:rPr lang="en-US" dirty="0"/>
              <a:t>degraded</a:t>
            </a:r>
          </a:p>
        </p:txBody>
      </p:sp>
      <p:cxnSp>
        <p:nvCxnSpPr>
          <p:cNvPr id="56" name="Straight Arrow Connector 55"/>
          <p:cNvCxnSpPr/>
          <p:nvPr/>
        </p:nvCxnSpPr>
        <p:spPr>
          <a:xfrm flipH="1">
            <a:off x="8319812" y="3424271"/>
            <a:ext cx="276334" cy="156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374DC12-982D-428A-94EF-5FE58037DD06}"/>
              </a:ext>
            </a:extLst>
          </p:cNvPr>
          <p:cNvSpPr txBox="1"/>
          <p:nvPr/>
        </p:nvSpPr>
        <p:spPr>
          <a:xfrm>
            <a:off x="2334450" y="156411"/>
            <a:ext cx="7523213" cy="707886"/>
          </a:xfrm>
          <a:prstGeom prst="rect">
            <a:avLst/>
          </a:prstGeom>
          <a:noFill/>
        </p:spPr>
        <p:txBody>
          <a:bodyPr wrap="none" rtlCol="0">
            <a:spAutoFit/>
          </a:bodyPr>
          <a:lstStyle/>
          <a:p>
            <a:pPr algn="ctr"/>
            <a:r>
              <a:rPr lang="en-US" sz="4000" b="1" dirty="0"/>
              <a:t> Use of energy: Activation reaction</a:t>
            </a:r>
          </a:p>
        </p:txBody>
      </p:sp>
    </p:spTree>
    <p:extLst>
      <p:ext uri="{BB962C8B-B14F-4D97-AF65-F5344CB8AC3E}">
        <p14:creationId xmlns:p14="http://schemas.microsoft.com/office/powerpoint/2010/main" val="61919241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cmaster">
  <a:themeElements>
    <a:clrScheme name="">
      <a:dk1>
        <a:srgbClr val="919191"/>
      </a:dk1>
      <a:lt1>
        <a:srgbClr val="FFFFFF"/>
      </a:lt1>
      <a:dk2>
        <a:srgbClr val="003399"/>
      </a:dk2>
      <a:lt2>
        <a:srgbClr val="FFFF00"/>
      </a:lt2>
      <a:accent1>
        <a:srgbClr val="114FFB"/>
      </a:accent1>
      <a:accent2>
        <a:srgbClr val="CECECE"/>
      </a:accent2>
      <a:accent3>
        <a:srgbClr val="AAADCA"/>
      </a:accent3>
      <a:accent4>
        <a:srgbClr val="DADADA"/>
      </a:accent4>
      <a:accent5>
        <a:srgbClr val="AAB2FD"/>
      </a:accent5>
      <a:accent6>
        <a:srgbClr val="BABABA"/>
      </a:accent6>
      <a:hlink>
        <a:srgbClr val="FC0128"/>
      </a:hlink>
      <a:folHlink>
        <a:srgbClr val="FAFD00"/>
      </a:folHlink>
    </a:clrScheme>
    <a:fontScheme name="gcmaster">
      <a:majorFont>
        <a:latin typeface="Humanst521 BT"/>
        <a:ea typeface=""/>
        <a:cs typeface=""/>
      </a:majorFont>
      <a:minorFont>
        <a:latin typeface="Humanst521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c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c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c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c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c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c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c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1548</Words>
  <Application>Microsoft Macintosh PowerPoint</Application>
  <PresentationFormat>Widescreen</PresentationFormat>
  <Paragraphs>255</Paragraphs>
  <Slides>32</Slides>
  <Notes>13</Notes>
  <HiddenSlides>0</HiddenSlides>
  <MMClips>1</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2</vt:i4>
      </vt:variant>
      <vt:variant>
        <vt:lpstr>Slide Titles</vt:lpstr>
      </vt:variant>
      <vt:variant>
        <vt:i4>32</vt:i4>
      </vt:variant>
    </vt:vector>
  </HeadingPairs>
  <TitlesOfParts>
    <vt:vector size="55" baseType="lpstr">
      <vt:lpstr>DengXian</vt:lpstr>
      <vt:lpstr>DengXian</vt:lpstr>
      <vt:lpstr>ＭＳ Ｐゴシック</vt:lpstr>
      <vt:lpstr>ＭＳ Ｐゴシック</vt:lpstr>
      <vt:lpstr>宋体</vt:lpstr>
      <vt:lpstr>宋体</vt:lpstr>
      <vt:lpstr>华文新魏</vt:lpstr>
      <vt:lpstr>Arial</vt:lpstr>
      <vt:lpstr>Calibri</vt:lpstr>
      <vt:lpstr>Calibri Light</vt:lpstr>
      <vt:lpstr>Comic Sans MS</vt:lpstr>
      <vt:lpstr>Humanst521 BT</vt:lpstr>
      <vt:lpstr>Monotype Sorts</vt:lpstr>
      <vt:lpstr>Palatino Linotype</vt:lpstr>
      <vt:lpstr>Symbol</vt:lpstr>
      <vt:lpstr>Times New Roman</vt:lpstr>
      <vt:lpstr>Wingdings</vt:lpstr>
      <vt:lpstr>1_Office Theme</vt:lpstr>
      <vt:lpstr>3_Office Theme</vt:lpstr>
      <vt:lpstr>gcmaster</vt:lpstr>
      <vt:lpstr>Mountain Top</vt:lpstr>
      <vt:lpstr>CS ChemDraw Drawing</vt:lpstr>
      <vt:lpstr>Graph</vt:lpstr>
      <vt:lpstr>Yale-UNIDO Train-the-Facilitator Workshop in Green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Facilitating Chemical Reactions</vt:lpstr>
      <vt:lpstr>PowerPoint Presentation</vt:lpstr>
      <vt:lpstr>PowerPoint Presentation</vt:lpstr>
      <vt:lpstr>PowerPoint Presentation</vt:lpstr>
      <vt:lpstr>PowerPoint Presentation</vt:lpstr>
      <vt:lpstr>PowerPoint Presentation</vt:lpstr>
      <vt:lpstr>PowerPoint Presentation</vt:lpstr>
      <vt:lpstr>Mechanochemistry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Mellor, Karolina</cp:lastModifiedBy>
  <cp:revision>125</cp:revision>
  <dcterms:created xsi:type="dcterms:W3CDTF">2018-01-23T01:27:05Z</dcterms:created>
  <dcterms:modified xsi:type="dcterms:W3CDTF">2019-01-31T15:38:10Z</dcterms:modified>
</cp:coreProperties>
</file>