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9"/>
  </p:notesMasterIdLst>
  <p:sldIdLst>
    <p:sldId id="256" r:id="rId2"/>
    <p:sldId id="257" r:id="rId3"/>
    <p:sldId id="297" r:id="rId4"/>
    <p:sldId id="274" r:id="rId5"/>
    <p:sldId id="275" r:id="rId6"/>
    <p:sldId id="276" r:id="rId7"/>
    <p:sldId id="277" r:id="rId8"/>
    <p:sldId id="292" r:id="rId9"/>
    <p:sldId id="286" r:id="rId10"/>
    <p:sldId id="287" r:id="rId11"/>
    <p:sldId id="298" r:id="rId12"/>
    <p:sldId id="273" r:id="rId13"/>
    <p:sldId id="280" r:id="rId14"/>
    <p:sldId id="279" r:id="rId15"/>
    <p:sldId id="281" r:id="rId16"/>
    <p:sldId id="289" r:id="rId17"/>
    <p:sldId id="271" r:id="rId18"/>
    <p:sldId id="299" r:id="rId19"/>
    <p:sldId id="268" r:id="rId20"/>
    <p:sldId id="269" r:id="rId21"/>
    <p:sldId id="282" r:id="rId22"/>
    <p:sldId id="261" r:id="rId23"/>
    <p:sldId id="293" r:id="rId24"/>
    <p:sldId id="283" r:id="rId25"/>
    <p:sldId id="294" r:id="rId26"/>
    <p:sldId id="285" r:id="rId27"/>
    <p:sldId id="300" r:id="rId28"/>
    <p:sldId id="290" r:id="rId29"/>
    <p:sldId id="291" r:id="rId30"/>
    <p:sldId id="302" r:id="rId31"/>
    <p:sldId id="288" r:id="rId32"/>
    <p:sldId id="263" r:id="rId33"/>
    <p:sldId id="264" r:id="rId34"/>
    <p:sldId id="265" r:id="rId35"/>
    <p:sldId id="266" r:id="rId36"/>
    <p:sldId id="267" r:id="rId37"/>
    <p:sldId id="301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44"/>
    <p:restoredTop sz="94451"/>
  </p:normalViewPr>
  <p:slideViewPr>
    <p:cSldViewPr snapToGrid="0" snapToObjects="1">
      <p:cViewPr varScale="1">
        <p:scale>
          <a:sx n="118" d="100"/>
          <a:sy n="118" d="100"/>
        </p:scale>
        <p:origin x="24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882C8-E9A1-4D4F-89A4-CD1ABCF6111F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3BBB7-6958-7C47-9BB5-3844F7131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3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Atomic weight of lithium: 6.941</a:t>
            </a:r>
            <a:r>
              <a:rPr lang="en-US" baseline="0"/>
              <a:t> g mol</a:t>
            </a:r>
            <a:r>
              <a:rPr lang="en-US" baseline="30000"/>
              <a:t>-1</a:t>
            </a:r>
          </a:p>
          <a:p>
            <a:r>
              <a:rPr lang="en-US">
                <a:solidFill>
                  <a:srgbClr val="FF0000"/>
                </a:solidFill>
                <a:sym typeface="Wingdings"/>
              </a:rPr>
              <a:t>5.804 g H</a:t>
            </a:r>
            <a:r>
              <a:rPr lang="en-US" baseline="-25000">
                <a:solidFill>
                  <a:srgbClr val="FF0000"/>
                </a:solidFill>
                <a:sym typeface="Wingdings"/>
              </a:rPr>
              <a:t>2</a:t>
            </a:r>
            <a:r>
              <a:rPr lang="en-US">
                <a:solidFill>
                  <a:srgbClr val="FF0000"/>
                </a:solidFill>
                <a:sym typeface="Wingdings"/>
              </a:rPr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0D4A-1390-46AE-9C17-9B3925FDB0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7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Atomic weight of lithium: 6.941</a:t>
            </a:r>
            <a:r>
              <a:rPr lang="en-US" baseline="0"/>
              <a:t> g mol</a:t>
            </a:r>
            <a:r>
              <a:rPr lang="en-US" baseline="30000"/>
              <a:t>-1</a:t>
            </a:r>
          </a:p>
          <a:p>
            <a:r>
              <a:rPr lang="en-US">
                <a:solidFill>
                  <a:srgbClr val="FF0000"/>
                </a:solidFill>
                <a:sym typeface="Wingdings"/>
              </a:rPr>
              <a:t>5.804 g H</a:t>
            </a:r>
            <a:r>
              <a:rPr lang="en-US" baseline="-25000">
                <a:solidFill>
                  <a:srgbClr val="FF0000"/>
                </a:solidFill>
                <a:sym typeface="Wingdings"/>
              </a:rPr>
              <a:t>2</a:t>
            </a:r>
            <a:r>
              <a:rPr lang="en-US">
                <a:solidFill>
                  <a:srgbClr val="FF0000"/>
                </a:solidFill>
                <a:sym typeface="Wingdings"/>
              </a:rPr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0D4A-1390-46AE-9C17-9B3925FDB0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72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/>
              <a:t>Answer:</a:t>
            </a:r>
            <a:r>
              <a:rPr lang="en-US" b="1" u="sng" baseline="0"/>
              <a:t> </a:t>
            </a:r>
            <a:r>
              <a:rPr lang="en-US" b="1" u="none" baseline="0"/>
              <a:t>(0.5/1.37)*100 = </a:t>
            </a:r>
            <a:r>
              <a:rPr lang="en-US" b="1" u="none" baseline="0">
                <a:solidFill>
                  <a:srgbClr val="FF0000"/>
                </a:solidFill>
              </a:rPr>
              <a:t>36.5%</a:t>
            </a:r>
            <a:endParaRPr lang="en-US" b="1" u="none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3BBB7-6958-7C47-9BB5-3844F7131D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95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Different</a:t>
            </a:r>
            <a:r>
              <a:rPr lang="en-US" baseline="0"/>
              <a:t> types of processes have different range of E-factor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0D4A-1390-46AE-9C17-9B3925FDB0B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89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(10+20+5+1200+80)</a:t>
            </a:r>
            <a:r>
              <a:rPr lang="en-US" sz="1200" b="0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200 = 6.575</a:t>
            </a:r>
            <a:endParaRPr lang="en-US" sz="1200" b="0" i="0" u="none" strike="noStrike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0.020</a:t>
            </a:r>
            <a:r>
              <a:rPr lang="en-US"/>
              <a:t> /</a:t>
            </a:r>
            <a:r>
              <a:rPr lang="en-US" baseline="0"/>
              <a:t> </a:t>
            </a: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0.007</a:t>
            </a:r>
            <a:r>
              <a:rPr lang="en-US"/>
              <a:t> / </a:t>
            </a: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0D4A-1390-46AE-9C17-9B3925FDB0B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5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28000">
              <a:schemeClr val="bg1"/>
            </a:gs>
            <a:gs pos="71000">
              <a:schemeClr val="bg1"/>
            </a:gs>
            <a:gs pos="48000">
              <a:schemeClr val="accent3">
                <a:lumMod val="20000"/>
                <a:lumOff val="80000"/>
                <a:alpha val="29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64C1B-6864-DF41-876F-7A3FE53A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92038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4CB47C-3A2A-0D41-A163-90FBD39823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61782"/>
            <a:ext cx="9144000" cy="937883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FA16A-B15E-C84A-9010-2656FB4BD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DC5850-73E2-DE45-9B77-BAF8951CC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53" y="824023"/>
            <a:ext cx="4001219" cy="7113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18DC9D-857A-EA46-B0C0-2B50520A5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7489" y="463064"/>
            <a:ext cx="644107" cy="94504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BB9C9F5-C3C1-6949-ABC3-29D642A9654B}"/>
              </a:ext>
            </a:extLst>
          </p:cNvPr>
          <p:cNvSpPr txBox="1"/>
          <p:nvPr/>
        </p:nvSpPr>
        <p:spPr>
          <a:xfrm>
            <a:off x="5181597" y="877453"/>
            <a:ext cx="3674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002060"/>
                </a:solidFill>
                <a:latin typeface="Corbel" panose="020B0503020204020204" pitchFamily="34" charset="0"/>
                <a:ea typeface="Bodoni Ornaments" pitchFamily="2" charset="0"/>
                <a:cs typeface="Baghdad" pitchFamily="2" charset="-78"/>
              </a:rPr>
              <a:t>Center For Green Chemistry </a:t>
            </a:r>
          </a:p>
          <a:p>
            <a:r>
              <a:rPr lang="en-US" sz="1200">
                <a:solidFill>
                  <a:srgbClr val="002060"/>
                </a:solidFill>
                <a:latin typeface="Corbel" panose="020B0503020204020204" pitchFamily="34" charset="0"/>
                <a:ea typeface="Bodoni Ornaments" pitchFamily="2" charset="0"/>
                <a:cs typeface="Baghdad" pitchFamily="2" charset="-78"/>
              </a:rPr>
              <a:t>and Green Engineering at Yale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38C637F-429E-DB4E-A329-FD5E0A2BBF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rcRect t="33849" b="36966"/>
          <a:stretch/>
        </p:blipFill>
        <p:spPr>
          <a:xfrm>
            <a:off x="8153400" y="602715"/>
            <a:ext cx="3353709" cy="98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11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A42F44-BC79-7F4B-A0A9-17AFDFF6A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8341C-89C7-214A-B1A0-C7C64858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86F49F5-B43C-7943-BA50-D48E9B754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127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A03329-2166-D74E-8790-205799C81EC7}"/>
              </a:ext>
            </a:extLst>
          </p:cNvPr>
          <p:cNvCxnSpPr>
            <a:cxnSpLocks/>
          </p:cNvCxnSpPr>
          <p:nvPr/>
        </p:nvCxnSpPr>
        <p:spPr>
          <a:xfrm>
            <a:off x="838201" y="1291385"/>
            <a:ext cx="8093529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5"/>
                </a:gs>
              </a:gsLst>
              <a:lin ang="10800000" scaled="1"/>
              <a:tileRect/>
            </a:gra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6D20731-5A2D-9D41-8A3F-660B56861403}"/>
              </a:ext>
            </a:extLst>
          </p:cNvPr>
          <p:cNvCxnSpPr>
            <a:cxnSpLocks/>
          </p:cNvCxnSpPr>
          <p:nvPr/>
        </p:nvCxnSpPr>
        <p:spPr>
          <a:xfrm>
            <a:off x="827315" y="1355160"/>
            <a:ext cx="988422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4"/>
                </a:gs>
              </a:gsLst>
              <a:lin ang="10800000" scaled="1"/>
              <a:tileRect/>
            </a:gra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39FA56-C3E4-874B-9B4B-14817B001C7C}"/>
              </a:ext>
            </a:extLst>
          </p:cNvPr>
          <p:cNvCxnSpPr>
            <a:cxnSpLocks/>
          </p:cNvCxnSpPr>
          <p:nvPr/>
        </p:nvCxnSpPr>
        <p:spPr>
          <a:xfrm>
            <a:off x="832757" y="1418935"/>
            <a:ext cx="1052104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3"/>
                </a:gs>
              </a:gsLst>
              <a:lin ang="10800000" scaled="1"/>
              <a:tileRect/>
            </a:gra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3771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B6758E-AF18-F84B-A585-C08AC818F1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239E3D-67C9-0A4E-8ADB-3CD08C501A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A4158-6399-B54C-AA71-81A9BD88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66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E6AF8-B7AA-7346-AC50-CFADEB71D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127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0161-8239-9948-97DD-EEE29AD78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0132"/>
            <a:ext cx="10515600" cy="420120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5D9A7-5D32-CB4E-9742-19D55408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50BF42-6BEC-3940-BA96-2C84E2C801E1}"/>
              </a:ext>
            </a:extLst>
          </p:cNvPr>
          <p:cNvCxnSpPr>
            <a:cxnSpLocks/>
          </p:cNvCxnSpPr>
          <p:nvPr/>
        </p:nvCxnSpPr>
        <p:spPr>
          <a:xfrm>
            <a:off x="838201" y="1291385"/>
            <a:ext cx="8093529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5"/>
                </a:gs>
              </a:gsLst>
              <a:lin ang="10800000" scaled="1"/>
              <a:tileRect/>
            </a:gra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8AB681-BF74-3A40-9BB6-8671DE36C2BE}"/>
              </a:ext>
            </a:extLst>
          </p:cNvPr>
          <p:cNvCxnSpPr>
            <a:cxnSpLocks/>
          </p:cNvCxnSpPr>
          <p:nvPr/>
        </p:nvCxnSpPr>
        <p:spPr>
          <a:xfrm>
            <a:off x="827315" y="1355160"/>
            <a:ext cx="988422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4"/>
                </a:gs>
              </a:gsLst>
              <a:lin ang="10800000" scaled="1"/>
              <a:tileRect/>
            </a:gra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095283-C1FA-C94C-A02C-DF500D23C50F}"/>
              </a:ext>
            </a:extLst>
          </p:cNvPr>
          <p:cNvCxnSpPr>
            <a:cxnSpLocks/>
          </p:cNvCxnSpPr>
          <p:nvPr/>
        </p:nvCxnSpPr>
        <p:spPr>
          <a:xfrm>
            <a:off x="832757" y="1418935"/>
            <a:ext cx="1052104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3"/>
                </a:gs>
              </a:gsLst>
              <a:lin ang="10800000" scaled="1"/>
              <a:tileRect/>
            </a:gra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1032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C18C-79CE-FD40-99A9-B7E86545D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3885D8-026B-E240-B5BD-E2864685B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46E09-C6DE-6A44-AD21-E51CBBDE0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70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F017D-ABCE-5746-A9E0-B38B4DC9A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5AF57A-6649-A443-82B5-5B3222A79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276E91-7C34-0E41-ADBB-BF83A632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6DC5E7D-3955-F147-AC39-66524DFFC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127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F5EBF79-051A-AA43-A88C-24F9F9CB5791}"/>
              </a:ext>
            </a:extLst>
          </p:cNvPr>
          <p:cNvCxnSpPr>
            <a:cxnSpLocks/>
          </p:cNvCxnSpPr>
          <p:nvPr/>
        </p:nvCxnSpPr>
        <p:spPr>
          <a:xfrm>
            <a:off x="838201" y="1291385"/>
            <a:ext cx="8093529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5"/>
                </a:gs>
              </a:gsLst>
              <a:lin ang="10800000" scaled="1"/>
              <a:tileRect/>
            </a:gra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9082CA2-F6B3-1D42-AEBD-8082A9D4DBA2}"/>
              </a:ext>
            </a:extLst>
          </p:cNvPr>
          <p:cNvCxnSpPr>
            <a:cxnSpLocks/>
          </p:cNvCxnSpPr>
          <p:nvPr/>
        </p:nvCxnSpPr>
        <p:spPr>
          <a:xfrm>
            <a:off x="827315" y="1355160"/>
            <a:ext cx="988422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4"/>
                </a:gs>
              </a:gsLst>
              <a:lin ang="10800000" scaled="1"/>
              <a:tileRect/>
            </a:gra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7C05F3-E838-E848-B614-1F4E6A263655}"/>
              </a:ext>
            </a:extLst>
          </p:cNvPr>
          <p:cNvCxnSpPr>
            <a:cxnSpLocks/>
          </p:cNvCxnSpPr>
          <p:nvPr/>
        </p:nvCxnSpPr>
        <p:spPr>
          <a:xfrm>
            <a:off x="832757" y="1418935"/>
            <a:ext cx="1052104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3"/>
                </a:gs>
              </a:gsLst>
              <a:lin ang="10800000" scaled="1"/>
              <a:tileRect/>
            </a:gra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889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D4869-718A-604B-B5B2-667994733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C89A0-4A92-7A49-B4F6-9B93A9D43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2AB146-9153-2E4F-AA85-729FC9431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3C46C2-E4CF-8F41-8DD1-37F5F438B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2A5A9E-A363-C249-AA41-41C70BFC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BBA1F89-C84D-BF4F-A9BC-074FBABA3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127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4B4CC71-0AF6-FB47-9882-BAB6EBF37B82}"/>
              </a:ext>
            </a:extLst>
          </p:cNvPr>
          <p:cNvCxnSpPr>
            <a:cxnSpLocks/>
          </p:cNvCxnSpPr>
          <p:nvPr/>
        </p:nvCxnSpPr>
        <p:spPr>
          <a:xfrm>
            <a:off x="838201" y="1291385"/>
            <a:ext cx="8093529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5"/>
                </a:gs>
              </a:gsLst>
              <a:lin ang="10800000" scaled="1"/>
              <a:tileRect/>
            </a:gra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0EEFC7-52D9-024A-B075-C8E32A333BCD}"/>
              </a:ext>
            </a:extLst>
          </p:cNvPr>
          <p:cNvCxnSpPr>
            <a:cxnSpLocks/>
          </p:cNvCxnSpPr>
          <p:nvPr/>
        </p:nvCxnSpPr>
        <p:spPr>
          <a:xfrm>
            <a:off x="827315" y="1355160"/>
            <a:ext cx="988422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4"/>
                </a:gs>
              </a:gsLst>
              <a:lin ang="10800000" scaled="1"/>
              <a:tileRect/>
            </a:gra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B72A71F-E00A-A743-A233-2E66060D91C7}"/>
              </a:ext>
            </a:extLst>
          </p:cNvPr>
          <p:cNvCxnSpPr>
            <a:cxnSpLocks/>
          </p:cNvCxnSpPr>
          <p:nvPr/>
        </p:nvCxnSpPr>
        <p:spPr>
          <a:xfrm>
            <a:off x="832757" y="1418935"/>
            <a:ext cx="1052104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3"/>
                </a:gs>
              </a:gsLst>
              <a:lin ang="10800000" scaled="1"/>
              <a:tileRect/>
            </a:gra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496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1A2AFF-A88D-0940-BDF0-71CDE7A27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F52CFFF-F207-6B4A-A321-46CA0F44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127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8B91205-C77B-C548-BE32-2140A87EF463}"/>
              </a:ext>
            </a:extLst>
          </p:cNvPr>
          <p:cNvCxnSpPr>
            <a:cxnSpLocks/>
          </p:cNvCxnSpPr>
          <p:nvPr/>
        </p:nvCxnSpPr>
        <p:spPr>
          <a:xfrm>
            <a:off x="838201" y="1291385"/>
            <a:ext cx="8093529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5"/>
                </a:gs>
              </a:gsLst>
              <a:lin ang="10800000" scaled="1"/>
              <a:tileRect/>
            </a:gra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FC5485E-2843-9A43-9BAE-B21E54E2B353}"/>
              </a:ext>
            </a:extLst>
          </p:cNvPr>
          <p:cNvCxnSpPr>
            <a:cxnSpLocks/>
          </p:cNvCxnSpPr>
          <p:nvPr/>
        </p:nvCxnSpPr>
        <p:spPr>
          <a:xfrm>
            <a:off x="827315" y="1355160"/>
            <a:ext cx="988422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4"/>
                </a:gs>
              </a:gsLst>
              <a:lin ang="10800000" scaled="1"/>
              <a:tileRect/>
            </a:gra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7286D31-75E5-6E4F-89F5-20FB1532B22D}"/>
              </a:ext>
            </a:extLst>
          </p:cNvPr>
          <p:cNvCxnSpPr>
            <a:cxnSpLocks/>
          </p:cNvCxnSpPr>
          <p:nvPr/>
        </p:nvCxnSpPr>
        <p:spPr>
          <a:xfrm>
            <a:off x="832757" y="1418935"/>
            <a:ext cx="1052104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50000"/>
                  </a:schemeClr>
                </a:gs>
                <a:gs pos="60000">
                  <a:schemeClr val="accent3"/>
                </a:gs>
              </a:gsLst>
              <a:lin ang="10800000" scaled="1"/>
              <a:tileRect/>
            </a:gra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286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CCF5E-06EB-924F-B1F7-498C9C031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20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D1103-8FF6-514D-95F9-D477DBD3A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3CD72-F03F-244E-A370-5C99DA4BE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487B1E-96B8-0C41-AF22-2F0D9F112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48BED-582A-F147-809E-552F347B6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14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00E03-F261-B64F-A79D-5A1C35202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5825EF-0162-0D4A-9105-CBAD572DA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D4626-464E-8C49-9E35-2CFDD4172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EECE8-B9C7-6B44-B11D-D2ED263E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66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bg1"/>
            </a:gs>
            <a:gs pos="100000">
              <a:schemeClr val="accent3">
                <a:lumMod val="20000"/>
                <a:lumOff val="80000"/>
              </a:schemeClr>
            </a:gs>
          </a:gsLst>
          <a:lin ang="13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0E9A4-02F4-4443-B0F9-A1856003D4FC}"/>
              </a:ext>
            </a:extLst>
          </p:cNvPr>
          <p:cNvGrpSpPr/>
          <p:nvPr/>
        </p:nvGrpSpPr>
        <p:grpSpPr>
          <a:xfrm>
            <a:off x="172531" y="6294648"/>
            <a:ext cx="5470899" cy="511595"/>
            <a:chOff x="398253" y="575137"/>
            <a:chExt cx="11849269" cy="110774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81C1BF8-3A37-E543-9FA2-5B3B121DFF9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grayscl/>
            </a:blip>
            <a:stretch>
              <a:fillRect/>
            </a:stretch>
          </p:blipFill>
          <p:spPr>
            <a:xfrm>
              <a:off x="398253" y="824023"/>
              <a:ext cx="4001219" cy="711328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A68EA78-BE0C-E143-8D7C-E6CC1DAD29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grayscl/>
            </a:blip>
            <a:stretch>
              <a:fillRect/>
            </a:stretch>
          </p:blipFill>
          <p:spPr>
            <a:xfrm>
              <a:off x="4612226" y="575137"/>
              <a:ext cx="644107" cy="945041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18C93EB-71B2-C64F-A4BF-D68796CEF9B5}"/>
                </a:ext>
              </a:extLst>
            </p:cNvPr>
            <p:cNvSpPr txBox="1"/>
            <p:nvPr userDrawn="1"/>
          </p:nvSpPr>
          <p:spPr>
            <a:xfrm>
              <a:off x="5181595" y="796207"/>
              <a:ext cx="3674851" cy="649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75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 panose="020B0503020204020204" pitchFamily="34" charset="0"/>
                  <a:ea typeface="Bodoni Ornaments" pitchFamily="2" charset="0"/>
                  <a:cs typeface="Baghdad" pitchFamily="2" charset="-78"/>
                </a:rPr>
                <a:t>Center For Green Chemistry </a:t>
              </a:r>
            </a:p>
            <a:p>
              <a:r>
                <a:rPr lang="en-US" sz="675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 panose="020B0503020204020204" pitchFamily="34" charset="0"/>
                  <a:ea typeface="Bodoni Ornaments" pitchFamily="2" charset="0"/>
                  <a:cs typeface="Baghdad" pitchFamily="2" charset="-78"/>
                </a:rPr>
                <a:t>and Green Engineering at Yale</a:t>
              </a: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96A9CC74-5940-4645-A435-2C7DACF00BE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5">
              <a:grayscl/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rightnessContrast bright="10000"/>
                      </a14:imgEffect>
                    </a14:imgLayer>
                  </a14:imgProps>
                </a:ext>
              </a:extLst>
            </a:blip>
            <a:srcRect t="33849" b="36966"/>
            <a:stretch/>
          </p:blipFill>
          <p:spPr>
            <a:xfrm>
              <a:off x="8893814" y="698484"/>
              <a:ext cx="3353708" cy="984397"/>
            </a:xfrm>
            <a:prstGeom prst="rect">
              <a:avLst/>
            </a:prstGeom>
          </p:spPr>
        </p:pic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679091-E3A8-A041-9806-A4FE029C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81EFE-6B2D-374E-B13E-39EB65D90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EAE97-4033-3E44-B448-F0AE3F7221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6208" y="63303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616EDB06-2B93-8E40-976D-75EF58D2B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5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373360"/>
            <a:ext cx="9144000" cy="2387600"/>
          </a:xfrm>
        </p:spPr>
        <p:txBody>
          <a:bodyPr anchor="ctr">
            <a:normAutofit/>
          </a:bodyPr>
          <a:lstStyle/>
          <a:p>
            <a:r>
              <a:rPr lang="en-US" sz="4000" dirty="0">
                <a:latin typeface="+mn-lt"/>
              </a:rPr>
              <a:t>Limiting Reagent, Yield, and Atom Economy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3383" y="4625768"/>
            <a:ext cx="6858000" cy="1655762"/>
          </a:xfrm>
        </p:spPr>
        <p:txBody>
          <a:bodyPr>
            <a:normAutofit/>
          </a:bodyPr>
          <a:lstStyle/>
          <a:p>
            <a:r>
              <a:rPr lang="en-US" sz="2400" dirty="0"/>
              <a:t>Lecture # 7</a:t>
            </a:r>
          </a:p>
          <a:p>
            <a:r>
              <a:rPr lang="en-US" sz="2400" dirty="0"/>
              <a:t>Date</a:t>
            </a:r>
          </a:p>
          <a:p>
            <a:r>
              <a:rPr lang="en-US" sz="2400" dirty="0"/>
              <a:t>Course #</a:t>
            </a:r>
          </a:p>
        </p:txBody>
      </p:sp>
    </p:spTree>
    <p:extLst>
      <p:ext uri="{BB962C8B-B14F-4D97-AF65-F5344CB8AC3E}">
        <p14:creationId xmlns:p14="http://schemas.microsoft.com/office/powerpoint/2010/main" val="1261999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Limiting Reagent Problem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09916" y="2367920"/>
            <a:ext cx="102421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>
              <a:defRPr/>
            </a:pPr>
            <a:r>
              <a:rPr lang="en-US" sz="2400" dirty="0">
                <a:sym typeface="Wingdings"/>
              </a:rPr>
              <a:t>If we add 6 moles of water and 2 moles of Li, which is the limiting reagent?  </a:t>
            </a:r>
            <a:r>
              <a:rPr lang="en-US" sz="2400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Li</a:t>
            </a:r>
          </a:p>
          <a:p>
            <a:pPr defTabSz="514350">
              <a:defRPr/>
            </a:pPr>
            <a:endParaRPr lang="en-US" sz="2400" dirty="0">
              <a:sym typeface="Wingdings"/>
            </a:endParaRPr>
          </a:p>
          <a:p>
            <a:pPr defTabSz="514350">
              <a:defRPr/>
            </a:pPr>
            <a:r>
              <a:rPr lang="en-US" sz="2400" dirty="0">
                <a:sym typeface="Wingdings"/>
              </a:rPr>
              <a:t>How many moles of </a:t>
            </a:r>
            <a:r>
              <a:rPr lang="en-US" sz="2400" dirty="0" err="1">
                <a:sym typeface="Wingdings"/>
              </a:rPr>
              <a:t>LiOH</a:t>
            </a:r>
            <a:r>
              <a:rPr lang="en-US" sz="2400" dirty="0">
                <a:sym typeface="Wingdings"/>
              </a:rPr>
              <a:t> do you expect? Of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?   </a:t>
            </a:r>
          </a:p>
          <a:p>
            <a:pPr defTabSz="514350">
              <a:defRPr/>
            </a:pPr>
            <a:r>
              <a:rPr lang="en-US" sz="2400" dirty="0" err="1">
                <a:solidFill>
                  <a:srgbClr val="0070C0"/>
                </a:solidFill>
                <a:sym typeface="Wingdings"/>
              </a:rPr>
              <a:t>LiOH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: 2 moles </a:t>
            </a:r>
          </a:p>
          <a:p>
            <a:pPr defTabSz="514350">
              <a:defRPr/>
            </a:pPr>
            <a:r>
              <a:rPr lang="en-US" sz="2400" dirty="0">
                <a:solidFill>
                  <a:srgbClr val="0070C0"/>
                </a:solidFill>
                <a:sym typeface="Wingdings"/>
              </a:rPr>
              <a:t>H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2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: 1 mole</a:t>
            </a:r>
          </a:p>
          <a:p>
            <a:pPr defTabSz="514350">
              <a:defRPr/>
            </a:pPr>
            <a:endParaRPr lang="en-US" sz="2400" dirty="0">
              <a:solidFill>
                <a:srgbClr val="0070C0"/>
              </a:solidFill>
              <a:sym typeface="Wingdings"/>
            </a:endParaRPr>
          </a:p>
          <a:p>
            <a:pPr defTabSz="514350">
              <a:defRPr/>
            </a:pPr>
            <a:r>
              <a:rPr lang="en-US" sz="2400" dirty="0">
                <a:sym typeface="Wingdings"/>
              </a:rPr>
              <a:t>How many grams of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 would be formed by the complete reaction of 80.57 g of Li with water?</a:t>
            </a:r>
          </a:p>
          <a:p>
            <a:pPr defTabSz="514350">
              <a:defRPr/>
            </a:pPr>
            <a:r>
              <a:rPr lang="en-US" sz="2400" dirty="0">
                <a:solidFill>
                  <a:srgbClr val="0070C0"/>
                </a:solidFill>
                <a:sym typeface="Wingdings"/>
              </a:rPr>
              <a:t>11.60 g H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2 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? (because only 1 mole of H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2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 was formed for every 2 moles of Li applied, but M</a:t>
            </a:r>
            <a:r>
              <a:rPr lang="en-US" sz="2400" baseline="-25000" dirty="0">
                <a:solidFill>
                  <a:srgbClr val="0070C0"/>
                </a:solidFill>
                <a:sym typeface="Wingdings"/>
              </a:rPr>
              <a:t>W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 of H2 is 2 g mol</a:t>
            </a:r>
            <a:r>
              <a:rPr lang="en-US" sz="2400" baseline="30000" dirty="0">
                <a:solidFill>
                  <a:srgbClr val="0070C0"/>
                </a:solidFill>
                <a:sym typeface="Wingdings"/>
              </a:rPr>
              <a:t>-1</a:t>
            </a:r>
            <a:r>
              <a:rPr lang="en-US" sz="2400" dirty="0">
                <a:solidFill>
                  <a:srgbClr val="0070C0"/>
                </a:solidFill>
                <a:sym typeface="Wingdings"/>
              </a:rPr>
              <a:t>)</a:t>
            </a:r>
          </a:p>
          <a:p>
            <a:endParaRPr lang="en-US" sz="20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210EF29-9F39-4FE7-8FC7-46E6766A0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204" y="1678081"/>
            <a:ext cx="10515600" cy="689839"/>
          </a:xfrm>
        </p:spPr>
        <p:txBody>
          <a:bodyPr>
            <a:normAutofit/>
          </a:bodyPr>
          <a:lstStyle/>
          <a:p>
            <a:pPr marL="0" indent="0" algn="ctr" defTabSz="51435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dirty="0"/>
              <a:t>2Li      +    2 H</a:t>
            </a:r>
            <a:r>
              <a:rPr lang="en-US" sz="3100" baseline="-25000" dirty="0"/>
              <a:t>2</a:t>
            </a:r>
            <a:r>
              <a:rPr lang="en-US" sz="3100" dirty="0"/>
              <a:t>O  </a:t>
            </a:r>
            <a:r>
              <a:rPr lang="en-US" sz="3100" dirty="0">
                <a:sym typeface="Wingdings"/>
              </a:rPr>
              <a:t>   2LiOH   +    H</a:t>
            </a:r>
            <a:r>
              <a:rPr lang="en-US" sz="3100" baseline="-25000" dirty="0">
                <a:sym typeface="Wingdings"/>
              </a:rPr>
              <a:t>2</a:t>
            </a:r>
            <a:endParaRPr lang="en-US" sz="3100" dirty="0">
              <a:sym typeface="Wingdings"/>
            </a:endParaRPr>
          </a:p>
          <a:p>
            <a:pPr marL="0" indent="0" algn="ctr" defTabSz="51435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463029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298450"/>
            <a:r>
              <a:rPr lang="en-US" sz="2400" dirty="0"/>
              <a:t>Limiting Reagent</a:t>
            </a:r>
          </a:p>
          <a:p>
            <a:pPr marL="298450" indent="-298450"/>
            <a:r>
              <a:rPr lang="en-US" sz="2400" dirty="0">
                <a:solidFill>
                  <a:schemeClr val="accent2"/>
                </a:solidFill>
              </a:rPr>
              <a:t>Theoretical and Percent Yield</a:t>
            </a:r>
          </a:p>
          <a:p>
            <a:pPr marL="635000" lvl="1" indent="-292100"/>
            <a:r>
              <a:rPr lang="en-US" sz="2000" dirty="0"/>
              <a:t>Current norm for reaction efficiency</a:t>
            </a:r>
          </a:p>
          <a:p>
            <a:pPr marL="298450" indent="-298450"/>
            <a:r>
              <a:rPr lang="en-US" sz="2400" dirty="0"/>
              <a:t>Atom Economy</a:t>
            </a:r>
          </a:p>
          <a:p>
            <a:pPr marL="635000" lvl="1" indent="-292100"/>
            <a:r>
              <a:rPr lang="en-US" sz="2000" dirty="0"/>
              <a:t>New Green Chemistry reaction metric</a:t>
            </a:r>
          </a:p>
          <a:p>
            <a:pPr marL="292100" indent="-292100"/>
            <a:r>
              <a:rPr lang="en-US" sz="2300" dirty="0"/>
              <a:t>E-Factor</a:t>
            </a:r>
          </a:p>
        </p:txBody>
      </p:sp>
    </p:spTree>
    <p:extLst>
      <p:ext uri="{BB962C8B-B14F-4D97-AF65-F5344CB8AC3E}">
        <p14:creationId xmlns:p14="http://schemas.microsoft.com/office/powerpoint/2010/main" val="1416689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Theoretical Yield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838200" y="1735978"/>
            <a:ext cx="10188388" cy="15271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2400" b="1" dirty="0"/>
              <a:t>Theoretical Yield: </a:t>
            </a:r>
            <a:r>
              <a:rPr lang="en-US" sz="2400" dirty="0"/>
              <a:t>the amount of product that would result if all the limiting reagent reacted/went to full completion.</a:t>
            </a:r>
          </a:p>
        </p:txBody>
      </p:sp>
    </p:spTree>
    <p:extLst>
      <p:ext uri="{BB962C8B-B14F-4D97-AF65-F5344CB8AC3E}">
        <p14:creationId xmlns:p14="http://schemas.microsoft.com/office/powerpoint/2010/main" val="1830270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Theoretical Yield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736557"/>
            <a:ext cx="249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Let’s do the math: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437464"/>
              </p:ext>
            </p:extLst>
          </p:nvPr>
        </p:nvGraphicFramePr>
        <p:xfrm>
          <a:off x="2756819" y="2434089"/>
          <a:ext cx="6678361" cy="1105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CS ChemDraw Drawing" r:id="rId3" imgW="3159318" imgH="524319" progId="ChemDraw.Document.6.0">
                  <p:embed/>
                </p:oleObj>
              </mc:Choice>
              <mc:Fallback>
                <p:oleObj name="CS ChemDraw Drawing" r:id="rId3" imgW="3159318" imgH="52431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56819" y="2434089"/>
                        <a:ext cx="6678361" cy="11053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524902"/>
              </p:ext>
            </p:extLst>
          </p:nvPr>
        </p:nvGraphicFramePr>
        <p:xfrm>
          <a:off x="2262060" y="3922653"/>
          <a:ext cx="7667878" cy="1950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909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Acetic</a:t>
                      </a:r>
                      <a:r>
                        <a:rPr lang="en-US" sz="1400" baseline="0"/>
                        <a:t> Acid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NaOH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Sodium</a:t>
                      </a:r>
                      <a:r>
                        <a:rPr lang="en-US" sz="1400" baseline="0"/>
                        <a:t> Acetate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Water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Mass (g)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 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1g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</a:t>
                      </a:r>
                      <a:r>
                        <a:rPr lang="en-US" sz="1400" baseline="-25000"/>
                        <a:t>W</a:t>
                      </a:r>
                      <a:r>
                        <a:rPr lang="en-US" sz="1400"/>
                        <a:t> </a:t>
                      </a:r>
                      <a:r>
                        <a:rPr lang="en-US" sz="1400" baseline="0"/>
                        <a:t>(g mol</a:t>
                      </a:r>
                      <a:r>
                        <a:rPr lang="en-US" sz="1400" baseline="30000"/>
                        <a:t>-1</a:t>
                      </a:r>
                      <a:r>
                        <a:rPr lang="en-US" sz="1400" baseline="0"/>
                        <a:t>)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60.02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82.034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18.02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Mole (</a:t>
                      </a:r>
                      <a:r>
                        <a:rPr lang="en-US" sz="1400" err="1"/>
                        <a:t>mol</a:t>
                      </a:r>
                      <a:r>
                        <a:rPr lang="en-US" sz="140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0.0167 </a:t>
                      </a:r>
                      <a:r>
                        <a:rPr lang="en-US" sz="1400" err="1"/>
                        <a:t>mol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0.025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0.0167 </a:t>
                      </a:r>
                      <a:r>
                        <a:rPr lang="en-US" sz="1400" err="1"/>
                        <a:t>mol</a:t>
                      </a: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0.0167 </a:t>
                      </a:r>
                      <a:r>
                        <a:rPr lang="en-US" sz="1400" err="1"/>
                        <a:t>mol</a:t>
                      </a: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/>
                        <a:t>The Limiting Reagent?  ___</a:t>
                      </a:r>
                      <a:r>
                        <a:rPr lang="en-US" sz="1400" u="sng"/>
                        <a:t>_Acetic Acid</a:t>
                      </a:r>
                      <a:r>
                        <a:rPr lang="en-US" sz="1400"/>
                        <a:t>_____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Theoretical Yield: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82.034 x 0.0167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=  1.37</a:t>
                      </a:r>
                      <a:r>
                        <a:rPr lang="en-US" sz="1400" baseline="0"/>
                        <a:t> g </a:t>
                      </a:r>
                      <a:r>
                        <a:rPr lang="en-US" sz="1400"/>
                        <a:t>               </a:t>
                      </a: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Theoretical Yield: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18.02 x 0.0167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=  0.30</a:t>
                      </a:r>
                      <a:r>
                        <a:rPr lang="en-US" sz="1400" baseline="0"/>
                        <a:t> g </a:t>
                      </a: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60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Percent Yield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199" y="1681470"/>
            <a:ext cx="96863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2400" b="1" dirty="0"/>
              <a:t>Percent Yield: </a:t>
            </a:r>
            <a:r>
              <a:rPr lang="en-US" sz="2400" dirty="0"/>
              <a:t>The actual yield divided by the theoretical yield, expressed as a percentage.</a:t>
            </a:r>
          </a:p>
          <a:p>
            <a:pPr defTabSz="685800">
              <a:defRPr/>
            </a:pPr>
            <a:endParaRPr lang="en-US" sz="2400" b="1" dirty="0"/>
          </a:p>
          <a:p>
            <a:pPr defTabSz="685800">
              <a:defRPr/>
            </a:pPr>
            <a:r>
              <a:rPr lang="en-US" sz="2400" b="1" dirty="0"/>
              <a:t>Actual Yield: T</a:t>
            </a:r>
            <a:r>
              <a:rPr lang="en-US" sz="2400" dirty="0"/>
              <a:t>he quantity of product that actually results from a reaction.</a:t>
            </a:r>
          </a:p>
          <a:p>
            <a:pPr defTabSz="685800">
              <a:defRPr/>
            </a:pPr>
            <a:endParaRPr lang="en-US" sz="2400" b="1" i="1" dirty="0"/>
          </a:p>
          <a:p>
            <a:pPr defTabSz="685800">
              <a:defRPr/>
            </a:pPr>
            <a:r>
              <a:rPr lang="en-US" sz="2400" i="1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41685D-4C35-44D3-B321-CD15CD070161}"/>
              </a:ext>
            </a:extLst>
          </p:cNvPr>
          <p:cNvSpPr txBox="1"/>
          <p:nvPr/>
        </p:nvSpPr>
        <p:spPr>
          <a:xfrm>
            <a:off x="2579427" y="4182155"/>
            <a:ext cx="2474973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 b="1"/>
              <a:t>Percent Yield =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D0C567-C3A3-4EA9-90B8-95A02A00A60E}"/>
              </a:ext>
            </a:extLst>
          </p:cNvPr>
          <p:cNvSpPr txBox="1"/>
          <p:nvPr/>
        </p:nvSpPr>
        <p:spPr>
          <a:xfrm>
            <a:off x="5054400" y="3989794"/>
            <a:ext cx="2204193" cy="9079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/>
              <a:t>actual yield</a:t>
            </a:r>
          </a:p>
          <a:p>
            <a:pPr algn="ctr">
              <a:spcAft>
                <a:spcPts val="600"/>
              </a:spcAft>
            </a:pPr>
            <a:r>
              <a:rPr lang="en-US" sz="2400"/>
              <a:t>theoretical yield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D7A1A0-6619-4446-B589-C547429ECFB2}"/>
              </a:ext>
            </a:extLst>
          </p:cNvPr>
          <p:cNvSpPr txBox="1"/>
          <p:nvPr/>
        </p:nvSpPr>
        <p:spPr>
          <a:xfrm>
            <a:off x="7258593" y="4175415"/>
            <a:ext cx="101181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2800"/>
              <a:t>× 100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03F74E-787F-4F93-A88E-0645FCCE5BA1}"/>
              </a:ext>
            </a:extLst>
          </p:cNvPr>
          <p:cNvCxnSpPr>
            <a:stCxn id="6" idx="1"/>
            <a:endCxn id="6" idx="3"/>
          </p:cNvCxnSpPr>
          <p:nvPr/>
        </p:nvCxnSpPr>
        <p:spPr>
          <a:xfrm>
            <a:off x="5054400" y="4443765"/>
            <a:ext cx="220419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93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Percent Yield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748143"/>
            <a:ext cx="9017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So what is the percent yield of this reaction if the actual yield was 0.5g?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574586"/>
              </p:ext>
            </p:extLst>
          </p:nvPr>
        </p:nvGraphicFramePr>
        <p:xfrm>
          <a:off x="2795755" y="2494439"/>
          <a:ext cx="6600490" cy="1092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CS ChemDraw Drawing" r:id="rId4" imgW="3159318" imgH="524319" progId="ChemDraw.Document.6.0">
                  <p:embed/>
                </p:oleObj>
              </mc:Choice>
              <mc:Fallback>
                <p:oleObj name="CS ChemDraw Drawing" r:id="rId4" imgW="3159318" imgH="52431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95755" y="2494439"/>
                        <a:ext cx="6600490" cy="1092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323382"/>
              </p:ext>
            </p:extLst>
          </p:nvPr>
        </p:nvGraphicFramePr>
        <p:xfrm>
          <a:off x="2262061" y="3925351"/>
          <a:ext cx="7667878" cy="1950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1909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Acetic</a:t>
                      </a:r>
                      <a:r>
                        <a:rPr lang="en-US" sz="1400" baseline="0"/>
                        <a:t> Acid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NaOH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Sodium</a:t>
                      </a:r>
                      <a:r>
                        <a:rPr lang="en-US" sz="1400" baseline="0"/>
                        <a:t> Acetate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Water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Mass (g)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 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1g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</a:t>
                      </a:r>
                      <a:r>
                        <a:rPr lang="en-US" sz="1400" baseline="-25000"/>
                        <a:t>W</a:t>
                      </a:r>
                      <a:r>
                        <a:rPr lang="en-US" sz="1400"/>
                        <a:t> </a:t>
                      </a:r>
                      <a:r>
                        <a:rPr lang="en-US" sz="1400" baseline="0"/>
                        <a:t>(g mol</a:t>
                      </a:r>
                      <a:r>
                        <a:rPr lang="en-US" sz="1400" baseline="30000"/>
                        <a:t>-1</a:t>
                      </a:r>
                      <a:r>
                        <a:rPr lang="en-US" sz="1400" baseline="0"/>
                        <a:t>)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60.02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82.034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18.02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Mole (</a:t>
                      </a:r>
                      <a:r>
                        <a:rPr lang="en-US" sz="1400" err="1"/>
                        <a:t>mol</a:t>
                      </a:r>
                      <a:r>
                        <a:rPr lang="en-US" sz="140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0.0167 </a:t>
                      </a:r>
                      <a:r>
                        <a:rPr lang="en-US" sz="1400" err="1"/>
                        <a:t>mol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0.025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0.0167 </a:t>
                      </a:r>
                      <a:r>
                        <a:rPr lang="en-US" sz="1400" err="1"/>
                        <a:t>mol</a:t>
                      </a: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0.0167 </a:t>
                      </a:r>
                      <a:r>
                        <a:rPr lang="en-US" sz="1400" err="1"/>
                        <a:t>mol</a:t>
                      </a: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/>
                        <a:t>The Limiting Reagent?  ___</a:t>
                      </a:r>
                      <a:r>
                        <a:rPr lang="en-US" sz="1400" u="sng"/>
                        <a:t>_Acetic Acid</a:t>
                      </a:r>
                      <a:r>
                        <a:rPr lang="en-US" sz="1400"/>
                        <a:t>_____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Theoretical Yield: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82.034 x 0.0167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=  1.37</a:t>
                      </a:r>
                      <a:r>
                        <a:rPr lang="en-US" sz="1400" baseline="0"/>
                        <a:t> g </a:t>
                      </a:r>
                      <a:r>
                        <a:rPr lang="en-US" sz="1400"/>
                        <a:t>               </a:t>
                      </a: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Theoretical Yield: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18.02 x 0.0167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=  0.30</a:t>
                      </a:r>
                      <a:r>
                        <a:rPr lang="en-US" sz="1400" baseline="0"/>
                        <a:t> g </a:t>
                      </a: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692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1674601"/>
            <a:ext cx="1004495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Urea (NH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2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)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2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CO is prepared using ammonia (NH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3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) and carbon dioxide (CO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2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):</a:t>
            </a:r>
          </a:p>
          <a:p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en-US" sz="2000" dirty="0">
              <a:latin typeface="Calibri" charset="0"/>
              <a:ea typeface="Calibri" charset="0"/>
              <a:cs typeface="Times New Roman" charset="0"/>
            </a:endParaRPr>
          </a:p>
          <a:p>
            <a:pPr algn="ctr"/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2NH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3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 + CO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2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  <a:sym typeface="Wingdings" charset="2"/>
              </a:rPr>
              <a:t>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 (NH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2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)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2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CO + H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2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O</a:t>
            </a:r>
          </a:p>
          <a:p>
            <a:pPr algn="ctr"/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algn="ctr"/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en-US" sz="2000" dirty="0">
              <a:latin typeface="Calibri" charset="0"/>
              <a:ea typeface="Calibri" charset="0"/>
              <a:cs typeface="Times New Roman" charset="0"/>
            </a:endParaRPr>
          </a:p>
          <a:p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If 637.2 g of NH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3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 reacts with 1142 g of CO</a:t>
            </a:r>
            <a:r>
              <a:rPr lang="en-US" sz="2400" baseline="-25000" dirty="0">
                <a:latin typeface="Calibri" charset="0"/>
                <a:ea typeface="Calibri" charset="0"/>
                <a:cs typeface="Times New Roman" charset="0"/>
              </a:rPr>
              <a:t>2 </a:t>
            </a:r>
            <a:r>
              <a:rPr lang="en-US" sz="2400" dirty="0">
                <a:latin typeface="Calibri" charset="0"/>
                <a:ea typeface="Calibri" charset="0"/>
                <a:cs typeface="Times New Roman" charset="0"/>
              </a:rPr>
              <a:t>:</a:t>
            </a:r>
          </a:p>
          <a:p>
            <a:endParaRPr lang="en-US" sz="2400" b="1" u="sng" dirty="0">
              <a:latin typeface="Calibri" charset="0"/>
              <a:ea typeface="Calibri" charset="0"/>
              <a:cs typeface="Times New Roman" charset="0"/>
            </a:endParaRPr>
          </a:p>
          <a:p>
            <a:pPr marL="915988" indent="-476250">
              <a:buFont typeface="+mj-lt"/>
              <a:buAutoNum type="arabicParenR"/>
            </a:pPr>
            <a:r>
              <a:rPr lang="en-US" sz="2000" dirty="0">
                <a:latin typeface="Calibri" charset="0"/>
                <a:ea typeface="Calibri" charset="0"/>
                <a:cs typeface="Times New Roman" charset="0"/>
              </a:rPr>
              <a:t>Balance the reaction</a:t>
            </a:r>
          </a:p>
          <a:p>
            <a:pPr marL="915988" indent="-476250">
              <a:buFont typeface="+mj-lt"/>
              <a:buAutoNum type="arabicParenR"/>
            </a:pPr>
            <a:r>
              <a:rPr lang="en-US" sz="2000" dirty="0">
                <a:latin typeface="Calibri" charset="0"/>
                <a:ea typeface="Calibri" charset="0"/>
                <a:cs typeface="Times New Roman" charset="0"/>
              </a:rPr>
              <a:t>What is the limiting reagent?</a:t>
            </a:r>
          </a:p>
          <a:p>
            <a:pPr marL="915988" indent="-476250">
              <a:buFont typeface="+mj-lt"/>
              <a:buAutoNum type="arabicParenR"/>
            </a:pPr>
            <a:r>
              <a:rPr lang="en-US" sz="2000" dirty="0">
                <a:latin typeface="Calibri" charset="0"/>
                <a:ea typeface="Calibri" charset="0"/>
                <a:cs typeface="Times New Roman" charset="0"/>
              </a:rPr>
              <a:t>What is the theoretical yield of urea (in g)?</a:t>
            </a:r>
          </a:p>
          <a:p>
            <a:pPr marL="915988" indent="-476250">
              <a:buFont typeface="+mj-lt"/>
              <a:buAutoNum type="arabicParenR"/>
            </a:pPr>
            <a:r>
              <a:rPr lang="en-US" sz="2000" dirty="0">
                <a:latin typeface="Calibri" charset="0"/>
                <a:ea typeface="Calibri" charset="0"/>
                <a:cs typeface="Times New Roman" charset="0"/>
              </a:rPr>
              <a:t>How much reactant will be leftover (in g)?</a:t>
            </a:r>
          </a:p>
          <a:p>
            <a:pPr marL="915988" indent="-476250">
              <a:buFont typeface="+mj-lt"/>
              <a:buAutoNum type="arabicParenR"/>
            </a:pPr>
            <a:r>
              <a:rPr lang="en-US" sz="2000" dirty="0">
                <a:latin typeface="Calibri" charset="0"/>
                <a:ea typeface="Calibri" charset="0"/>
                <a:cs typeface="Times New Roman" charset="0"/>
              </a:rPr>
              <a:t>If only 500 g of urea is formed, what is the percent yield of the reaction (in %) 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21AF2A-BD68-5446-B5E3-FB1EEAF8E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1973372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Percent Yield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838199" y="1620308"/>
            <a:ext cx="8951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Is there anything missing in analyzing the efficiency of the reaction?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97B10E-F605-4B3E-BF65-A39DE1B72AD0}"/>
              </a:ext>
            </a:extLst>
          </p:cNvPr>
          <p:cNvSpPr txBox="1"/>
          <p:nvPr/>
        </p:nvSpPr>
        <p:spPr>
          <a:xfrm>
            <a:off x="838199" y="2243795"/>
            <a:ext cx="833382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co-products are made?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How much waste is generated?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Is the waste benign waste?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Are the co-products benign and/or useable?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How much energy is required?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Are purification steps needed?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What solvents are used? (Are they benign and/or reusable?)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Is the “catalyst” truly a catalyst? (Stoichiometric vs. catalytic?)</a:t>
            </a:r>
          </a:p>
        </p:txBody>
      </p:sp>
    </p:spTree>
    <p:extLst>
      <p:ext uri="{BB962C8B-B14F-4D97-AF65-F5344CB8AC3E}">
        <p14:creationId xmlns:p14="http://schemas.microsoft.com/office/powerpoint/2010/main" val="848288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298450"/>
            <a:r>
              <a:rPr lang="en-US" sz="2400" dirty="0"/>
              <a:t>Limiting Reagent</a:t>
            </a:r>
          </a:p>
          <a:p>
            <a:pPr marL="298450" indent="-298450"/>
            <a:r>
              <a:rPr lang="en-US" sz="2400" dirty="0"/>
              <a:t>Theoretical and Percent Yield</a:t>
            </a:r>
          </a:p>
          <a:p>
            <a:pPr marL="635000" lvl="1" indent="-292100"/>
            <a:r>
              <a:rPr lang="en-US" sz="2000" dirty="0"/>
              <a:t>Current norm for reaction efficiency</a:t>
            </a:r>
          </a:p>
          <a:p>
            <a:pPr marL="298450" indent="-298450"/>
            <a:r>
              <a:rPr lang="en-US" sz="2400" dirty="0">
                <a:solidFill>
                  <a:schemeClr val="accent2"/>
                </a:solidFill>
              </a:rPr>
              <a:t>Atom Economy</a:t>
            </a:r>
          </a:p>
          <a:p>
            <a:pPr marL="635000" lvl="1" indent="-292100"/>
            <a:r>
              <a:rPr lang="en-US" sz="2000" dirty="0"/>
              <a:t>New Green Chemistry reaction metric</a:t>
            </a:r>
          </a:p>
          <a:p>
            <a:pPr marL="292100" indent="-292100"/>
            <a:r>
              <a:rPr lang="en-US" sz="2300" dirty="0"/>
              <a:t>E-Factor</a:t>
            </a:r>
          </a:p>
        </p:txBody>
      </p:sp>
    </p:spTree>
    <p:extLst>
      <p:ext uri="{BB962C8B-B14F-4D97-AF65-F5344CB8AC3E}">
        <p14:creationId xmlns:p14="http://schemas.microsoft.com/office/powerpoint/2010/main" val="2272038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Atom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0121"/>
            <a:ext cx="7886700" cy="612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Green Chemistry Principle #2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7617" y="3485729"/>
            <a:ext cx="92367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latin typeface="Calibri" charset="0"/>
                <a:ea typeface="ＭＳ Ｐゴシック" charset="-128"/>
              </a:rPr>
              <a:t>Synthetic methods should be designed to maximize the incorporation of </a:t>
            </a:r>
            <a:r>
              <a:rPr lang="en-US" altLang="en-US" sz="2400" dirty="0">
                <a:solidFill>
                  <a:srgbClr val="FF0000"/>
                </a:solidFill>
                <a:latin typeface="Calibri" charset="0"/>
                <a:ea typeface="ＭＳ Ｐゴシック" charset="-128"/>
              </a:rPr>
              <a:t>ALL</a:t>
            </a:r>
            <a:r>
              <a:rPr lang="en-US" altLang="en-US" sz="2400" dirty="0">
                <a:latin typeface="Calibri" charset="0"/>
                <a:ea typeface="ＭＳ Ｐゴシック" charset="-128"/>
              </a:rPr>
              <a:t> materials used in the process into the final product.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427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298450"/>
            <a:r>
              <a:rPr lang="en-US" sz="2400" dirty="0"/>
              <a:t>Limiting Reagent</a:t>
            </a:r>
          </a:p>
          <a:p>
            <a:pPr marL="298450" indent="-298450"/>
            <a:r>
              <a:rPr lang="en-US" sz="2400" dirty="0"/>
              <a:t>Theoretical and Percent Yield</a:t>
            </a:r>
          </a:p>
          <a:p>
            <a:pPr marL="635000" lvl="1" indent="-292100"/>
            <a:r>
              <a:rPr lang="en-US" sz="2000" dirty="0"/>
              <a:t>Current norm for reaction efficiency</a:t>
            </a:r>
          </a:p>
          <a:p>
            <a:pPr marL="298450" indent="-298450"/>
            <a:r>
              <a:rPr lang="en-US" sz="2400" dirty="0"/>
              <a:t>Atom Economy</a:t>
            </a:r>
          </a:p>
          <a:p>
            <a:pPr marL="635000" lvl="1" indent="-292100"/>
            <a:r>
              <a:rPr lang="en-US" sz="2000" dirty="0"/>
              <a:t>New Green Chemistry reaction metric</a:t>
            </a:r>
          </a:p>
          <a:p>
            <a:pPr marL="292100" indent="-292100"/>
            <a:r>
              <a:rPr lang="en-US" sz="2300" dirty="0"/>
              <a:t>E-Factor</a:t>
            </a:r>
          </a:p>
        </p:txBody>
      </p:sp>
    </p:spTree>
    <p:extLst>
      <p:ext uri="{BB962C8B-B14F-4D97-AF65-F5344CB8AC3E}">
        <p14:creationId xmlns:p14="http://schemas.microsoft.com/office/powerpoint/2010/main" val="499408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Atom Economy</a:t>
            </a:r>
          </a:p>
        </p:txBody>
      </p:sp>
      <p:sp>
        <p:nvSpPr>
          <p:cNvPr id="5" name="Rectangle 4"/>
          <p:cNvSpPr/>
          <p:nvPr/>
        </p:nvSpPr>
        <p:spPr>
          <a:xfrm>
            <a:off x="1435475" y="2894269"/>
            <a:ext cx="8236227" cy="2173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Font typeface="Arial" charset="0"/>
              <a:buChar char="•"/>
            </a:pPr>
            <a:r>
              <a:rPr lang="en-US" sz="2400" dirty="0"/>
              <a:t>Ideally </a:t>
            </a:r>
            <a:r>
              <a:rPr lang="en-US" sz="2400" dirty="0">
                <a:solidFill>
                  <a:srgbClr val="FF0000"/>
                </a:solidFill>
              </a:rPr>
              <a:t>ALL</a:t>
            </a:r>
            <a:r>
              <a:rPr lang="en-US" sz="2400" dirty="0"/>
              <a:t> atoms from the </a:t>
            </a:r>
            <a:r>
              <a:rPr lang="en-US" sz="2400" dirty="0">
                <a:solidFill>
                  <a:srgbClr val="FF0000"/>
                </a:solidFill>
              </a:rPr>
              <a:t>reagents</a:t>
            </a:r>
            <a:r>
              <a:rPr lang="en-US" sz="2400" dirty="0"/>
              <a:t> are incorporated into a final product.</a:t>
            </a:r>
          </a:p>
          <a:p>
            <a:pPr marL="342900" lvl="1">
              <a:lnSpc>
                <a:spcPct val="114000"/>
              </a:lnSpc>
            </a:pPr>
            <a:r>
              <a:rPr lang="en-US" sz="2400" dirty="0"/>
              <a:t>-  High atom economy </a:t>
            </a:r>
            <a:r>
              <a:rPr lang="en-US" sz="2400" dirty="0">
                <a:sym typeface="Wingdings" panose="05000000000000000000" pitchFamily="2" charset="2"/>
              </a:rPr>
              <a:t> ↔  less waste production</a:t>
            </a:r>
            <a:endParaRPr lang="en-US" sz="2400" dirty="0"/>
          </a:p>
          <a:p>
            <a:pPr marL="457200" indent="-457200">
              <a:lnSpc>
                <a:spcPct val="114000"/>
              </a:lnSpc>
              <a:buFont typeface="Arial" charset="0"/>
              <a:buChar char="•"/>
            </a:pPr>
            <a:r>
              <a:rPr lang="en-US" sz="2400" dirty="0"/>
              <a:t>There are no co-products or byproducts in the reaction.</a:t>
            </a:r>
          </a:p>
          <a:p>
            <a:pPr marL="457200" indent="-457200">
              <a:lnSpc>
                <a:spcPct val="114000"/>
              </a:lnSpc>
              <a:buFont typeface="Arial" charset="0"/>
              <a:buChar char="•"/>
            </a:pPr>
            <a:r>
              <a:rPr lang="en-US" sz="2400" dirty="0"/>
              <a:t>The molecular waste is therefore reduced.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2281494"/>
            <a:ext cx="1977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More Simply</a:t>
            </a:r>
            <a:r>
              <a:rPr lang="mr-IN" sz="2400" dirty="0"/>
              <a:t>…</a:t>
            </a:r>
            <a:endParaRPr lang="en-US" sz="24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CAB365C-0F29-104C-A6F9-F5EEE6D98DE7}"/>
              </a:ext>
            </a:extLst>
          </p:cNvPr>
          <p:cNvSpPr txBox="1">
            <a:spLocks/>
          </p:cNvSpPr>
          <p:nvPr/>
        </p:nvSpPr>
        <p:spPr>
          <a:xfrm>
            <a:off x="838200" y="1700121"/>
            <a:ext cx="78867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/>
              <a:t>Green Chemistry Principle #2</a:t>
            </a:r>
          </a:p>
        </p:txBody>
      </p:sp>
    </p:spTree>
    <p:extLst>
      <p:ext uri="{BB962C8B-B14F-4D97-AF65-F5344CB8AC3E}">
        <p14:creationId xmlns:p14="http://schemas.microsoft.com/office/powerpoint/2010/main" val="1247115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Atom Economy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195" y="2921143"/>
            <a:ext cx="6565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051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321638"/>
              </p:ext>
            </p:extLst>
          </p:nvPr>
        </p:nvGraphicFramePr>
        <p:xfrm>
          <a:off x="2705099" y="2867840"/>
          <a:ext cx="6781801" cy="241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0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6653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Molecule or Compound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Used atoms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FW of used atoms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Unused</a:t>
                      </a:r>
                      <a:r>
                        <a:rPr lang="en-US" baseline="0"/>
                        <a:t> atoms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FW of unused atoms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49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BaCl</a:t>
                      </a:r>
                      <a:r>
                        <a:rPr lang="en-US" baseline="-2500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/>
                        <a:t>Ba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137.3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</a:t>
                      </a:r>
                      <a:r>
                        <a:rPr lang="en-US" baseline="0"/>
                        <a:t> </a:t>
                      </a:r>
                      <a:r>
                        <a:rPr lang="en-US" baseline="0" err="1"/>
                        <a:t>Cl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449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</a:t>
                      </a:r>
                      <a:r>
                        <a:rPr lang="en-US" baseline="-25000"/>
                        <a:t>2</a:t>
                      </a:r>
                      <a:r>
                        <a:rPr lang="en-US"/>
                        <a:t>SO</a:t>
                      </a:r>
                      <a:r>
                        <a:rPr lang="en-US" baseline="-2500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SO</a:t>
                      </a:r>
                      <a:r>
                        <a:rPr lang="en-US" baseline="-2500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 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449">
                <a:tc>
                  <a:txBody>
                    <a:bodyPr/>
                    <a:lstStyle/>
                    <a:p>
                      <a:pPr algn="ctr"/>
                      <a:r>
                        <a:rPr lang="en-US" baseline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/>
                        <a:t>BaSO</a:t>
                      </a:r>
                      <a:r>
                        <a:rPr lang="en-US" baseline="-2500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233.3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 </a:t>
                      </a:r>
                      <a:r>
                        <a:rPr lang="en-US" err="1"/>
                        <a:t>HCl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1559539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Example:</a:t>
            </a:r>
            <a:endParaRPr lang="en-US" sz="1600"/>
          </a:p>
        </p:txBody>
      </p:sp>
      <p:sp>
        <p:nvSpPr>
          <p:cNvPr id="5" name="TextBox 4"/>
          <p:cNvSpPr txBox="1"/>
          <p:nvPr/>
        </p:nvSpPr>
        <p:spPr>
          <a:xfrm>
            <a:off x="3585119" y="5488440"/>
            <a:ext cx="502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Atom Economy = 233.3/(233.3 + 72) X 100 = </a:t>
            </a:r>
            <a:r>
              <a:rPr lang="en-US">
                <a:solidFill>
                  <a:srgbClr val="FF0000"/>
                </a:solidFill>
              </a:rPr>
              <a:t>76.4%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80114" y="2129176"/>
            <a:ext cx="483177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BaCl</a:t>
            </a:r>
            <a:r>
              <a:rPr lang="en-US" sz="2400" baseline="-25000"/>
              <a:t>2</a:t>
            </a:r>
            <a:r>
              <a:rPr lang="en-US" sz="2400"/>
              <a:t>   +   H</a:t>
            </a:r>
            <a:r>
              <a:rPr lang="en-US" sz="2400" baseline="-25000"/>
              <a:t>2</a:t>
            </a:r>
            <a:r>
              <a:rPr lang="en-US" sz="2400"/>
              <a:t>SO</a:t>
            </a:r>
            <a:r>
              <a:rPr lang="en-US" sz="2400" baseline="-25000"/>
              <a:t>4</a:t>
            </a:r>
            <a:r>
              <a:rPr lang="en-US" sz="2400"/>
              <a:t>   </a:t>
            </a:r>
            <a:r>
              <a:rPr lang="en-US" sz="2400">
                <a:sym typeface="Wingdings"/>
              </a:rPr>
              <a:t>   BaSO</a:t>
            </a:r>
            <a:r>
              <a:rPr lang="en-US" sz="2400" baseline="-25000">
                <a:sym typeface="Wingdings"/>
              </a:rPr>
              <a:t>4</a:t>
            </a:r>
            <a:r>
              <a:rPr lang="en-US" sz="2400">
                <a:sym typeface="Wingdings"/>
              </a:rPr>
              <a:t>   +   2HCl</a:t>
            </a:r>
            <a:endParaRPr lang="en-US" sz="2400"/>
          </a:p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13BD586-E785-F94A-97E9-838317A71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Atom Economy</a:t>
            </a:r>
          </a:p>
        </p:txBody>
      </p:sp>
    </p:spTree>
    <p:extLst>
      <p:ext uri="{BB962C8B-B14F-4D97-AF65-F5344CB8AC3E}">
        <p14:creationId xmlns:p14="http://schemas.microsoft.com/office/powerpoint/2010/main" val="1313486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94219"/>
              </p:ext>
            </p:extLst>
          </p:nvPr>
        </p:nvGraphicFramePr>
        <p:xfrm>
          <a:off x="2705099" y="2867840"/>
          <a:ext cx="6781801" cy="241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0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6653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Molecule or Compound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Used atoms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FW of used atoms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Unused</a:t>
                      </a:r>
                      <a:r>
                        <a:rPr lang="en-US" baseline="0"/>
                        <a:t> atoms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FW of unused atoms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49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Na</a:t>
                      </a:r>
                      <a:r>
                        <a:rPr lang="en-US" baseline="-25000"/>
                        <a:t>2</a:t>
                      </a:r>
                      <a:r>
                        <a:rPr lang="en-US"/>
                        <a:t>CO</a:t>
                      </a:r>
                      <a:r>
                        <a:rPr lang="en-US" baseline="-2500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449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Ca(OH)</a:t>
                      </a:r>
                      <a:r>
                        <a:rPr lang="en-US" baseline="-2500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aseline="-25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449">
                <a:tc>
                  <a:txBody>
                    <a:bodyPr/>
                    <a:lstStyle/>
                    <a:p>
                      <a:pPr algn="ctr"/>
                      <a:r>
                        <a:rPr lang="en-US" baseline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aseline="-25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1559539"/>
            <a:ext cx="2431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Practice Problem:</a:t>
            </a:r>
            <a:endParaRPr lang="en-US" sz="160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13BD586-E785-F94A-97E9-838317A71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Atom Economy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70AE0E-C58D-4F41-B41F-9708EDA87CD7}"/>
              </a:ext>
            </a:extLst>
          </p:cNvPr>
          <p:cNvSpPr txBox="1"/>
          <p:nvPr/>
        </p:nvSpPr>
        <p:spPr>
          <a:xfrm>
            <a:off x="3311325" y="2071543"/>
            <a:ext cx="5569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Na</a:t>
            </a:r>
            <a:r>
              <a:rPr lang="en-US" sz="2400" baseline="-25000"/>
              <a:t>2</a:t>
            </a:r>
            <a:r>
              <a:rPr lang="en-US" sz="2400"/>
              <a:t>CO</a:t>
            </a:r>
            <a:r>
              <a:rPr lang="en-US" sz="2400" baseline="-25000"/>
              <a:t>3</a:t>
            </a:r>
            <a:r>
              <a:rPr lang="en-US" sz="2400"/>
              <a:t>   +   Ca(OH)</a:t>
            </a:r>
            <a:r>
              <a:rPr lang="en-US" sz="2400" baseline="-25000"/>
              <a:t>2</a:t>
            </a:r>
            <a:r>
              <a:rPr lang="en-US" sz="2400"/>
              <a:t>  </a:t>
            </a:r>
            <a:r>
              <a:rPr lang="en-US" sz="2400">
                <a:sym typeface="Wingdings"/>
              </a:rPr>
              <a:t>  2 </a:t>
            </a:r>
            <a:r>
              <a:rPr lang="en-US" sz="2400" err="1">
                <a:sym typeface="Wingdings"/>
              </a:rPr>
              <a:t>NaOH</a:t>
            </a:r>
            <a:r>
              <a:rPr lang="en-US" sz="2400">
                <a:sym typeface="Wingdings"/>
              </a:rPr>
              <a:t>   +   CaCO</a:t>
            </a:r>
            <a:r>
              <a:rPr lang="en-US" sz="2400" baseline="-25000">
                <a:sym typeface="Wingdings"/>
              </a:rPr>
              <a:t>3</a:t>
            </a:r>
            <a:endParaRPr lang="en-US" sz="2400" baseline="-25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992FC2-8833-5447-937C-9A35FE3D9509}"/>
              </a:ext>
            </a:extLst>
          </p:cNvPr>
          <p:cNvSpPr txBox="1"/>
          <p:nvPr/>
        </p:nvSpPr>
        <p:spPr>
          <a:xfrm>
            <a:off x="3057024" y="5430806"/>
            <a:ext cx="607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Atom Economy = FW used atoms/(FW of used + unused) X 100 </a:t>
            </a:r>
          </a:p>
        </p:txBody>
      </p:sp>
    </p:spTree>
    <p:extLst>
      <p:ext uri="{BB962C8B-B14F-4D97-AF65-F5344CB8AC3E}">
        <p14:creationId xmlns:p14="http://schemas.microsoft.com/office/powerpoint/2010/main" val="608451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Atom Economy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500690"/>
            <a:ext cx="4260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Case Study: Ibuprofen Synthesis</a:t>
            </a:r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0664018"/>
              </p:ext>
            </p:extLst>
          </p:nvPr>
        </p:nvGraphicFramePr>
        <p:xfrm>
          <a:off x="5098918" y="2826253"/>
          <a:ext cx="5952260" cy="3132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ISIS/Draw Sketch" r:id="rId3" imgW="7327900" imgH="3746500" progId="ISISServer">
                  <p:embed/>
                </p:oleObj>
              </mc:Choice>
              <mc:Fallback>
                <p:oleObj name="ISIS/Draw Sketch" r:id="rId3" imgW="7327900" imgH="3746500" progId="ISISServer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lum bright="-100000" contrast="-4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8918" y="2826253"/>
                        <a:ext cx="5952260" cy="31329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2041545"/>
            <a:ext cx="57069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x-none" sz="2400" dirty="0">
                <a:latin typeface="Calibri Regular" charset="0"/>
                <a:ea typeface="ＭＳ Ｐゴシック" charset="-128"/>
              </a:rPr>
              <a:t>Traditional synthesis of ibuprofen included:</a:t>
            </a:r>
          </a:p>
          <a:p>
            <a:pPr marL="342900" indent="-342900">
              <a:buFont typeface="Arial" charset="0"/>
              <a:buChar char="•"/>
            </a:pPr>
            <a:r>
              <a:rPr lang="en-US" altLang="x-none" sz="2400" dirty="0">
                <a:latin typeface="Calibri Regular" charset="0"/>
                <a:ea typeface="ＭＳ Ｐゴシック" charset="-128"/>
              </a:rPr>
              <a:t>6 stoichiometric steps</a:t>
            </a:r>
          </a:p>
          <a:p>
            <a:pPr marL="342900" indent="-342900">
              <a:buFont typeface="Arial" charset="0"/>
              <a:buChar char="•"/>
            </a:pPr>
            <a:r>
              <a:rPr lang="en-US" altLang="x-none" sz="2400" dirty="0">
                <a:latin typeface="Calibri Regular" charset="0"/>
                <a:ea typeface="ＭＳ Ｐゴシック" charset="-128"/>
              </a:rPr>
              <a:t>&lt;40% atom utilization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C0A486-2C3C-314C-9DB4-9383B9EF1E21}"/>
              </a:ext>
            </a:extLst>
          </p:cNvPr>
          <p:cNvSpPr txBox="1"/>
          <p:nvPr/>
        </p:nvSpPr>
        <p:spPr>
          <a:xfrm>
            <a:off x="6733734" y="6396335"/>
            <a:ext cx="5331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“ The BHC Company Synthesis of Ibuprofen” by </a:t>
            </a:r>
            <a:r>
              <a:rPr lang="en-US" sz="1200" dirty="0" err="1"/>
              <a:t>Cann</a:t>
            </a:r>
            <a:r>
              <a:rPr lang="en-US" sz="1200" dirty="0"/>
              <a:t>, M. C. and Connelly, M., Real-World Cases in Green Chemistry, American Chemical Society, 2000, pp. 19-24.</a:t>
            </a:r>
          </a:p>
        </p:txBody>
      </p:sp>
    </p:spTree>
    <p:extLst>
      <p:ext uri="{BB962C8B-B14F-4D97-AF65-F5344CB8AC3E}">
        <p14:creationId xmlns:p14="http://schemas.microsoft.com/office/powerpoint/2010/main" val="824908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Atom Economy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500690"/>
            <a:ext cx="4260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Case Study: Ibuprofen Synthesis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F6C5C2-B10F-2947-9222-C068A7EFCB0D}"/>
              </a:ext>
            </a:extLst>
          </p:cNvPr>
          <p:cNvSpPr txBox="1"/>
          <p:nvPr/>
        </p:nvSpPr>
        <p:spPr>
          <a:xfrm>
            <a:off x="838200" y="2033802"/>
            <a:ext cx="83542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x-none" sz="2400">
                <a:latin typeface="Calibri Regular" charset="0"/>
                <a:ea typeface="ＭＳ Ｐゴシック" charset="-128"/>
              </a:rPr>
              <a:t>Catalytic synthesis of ibuprofen using Green Chemistry</a:t>
            </a:r>
          </a:p>
          <a:p>
            <a:pPr marL="342900" indent="-342900">
              <a:buFont typeface="Arial" charset="0"/>
              <a:buChar char="•"/>
            </a:pPr>
            <a:r>
              <a:rPr lang="en-US" altLang="x-none" sz="2400">
                <a:latin typeface="Calibri Regular" charset="0"/>
                <a:ea typeface="ＭＳ Ｐゴシック" charset="-128"/>
              </a:rPr>
              <a:t>3 catalytic steps</a:t>
            </a:r>
          </a:p>
          <a:p>
            <a:pPr marL="342900" indent="-342900">
              <a:buFont typeface="Arial" charset="0"/>
              <a:buChar char="•"/>
            </a:pPr>
            <a:r>
              <a:rPr lang="en-US" altLang="x-none" sz="2400">
                <a:latin typeface="Calibri Regular" charset="0"/>
                <a:ea typeface="ＭＳ Ｐゴシック" charset="-128"/>
              </a:rPr>
              <a:t>80% atom utilization (99% with recovered acetic acid)</a:t>
            </a:r>
          </a:p>
          <a:p>
            <a:endParaRPr lang="en-US"/>
          </a:p>
        </p:txBody>
      </p:sp>
      <p:graphicFrame>
        <p:nvGraphicFramePr>
          <p:cNvPr id="7" name="Object 6">
            <a:hlinkClick r:id="" action="ppaction://ole?verb=0"/>
            <a:extLst>
              <a:ext uri="{FF2B5EF4-FFF2-40B4-BE49-F238E27FC236}">
                <a16:creationId xmlns:a16="http://schemas.microsoft.com/office/drawing/2014/main" id="{198DCBF3-7862-6142-935F-85D1A35B50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110705"/>
              </p:ext>
            </p:extLst>
          </p:nvPr>
        </p:nvGraphicFramePr>
        <p:xfrm>
          <a:off x="3158838" y="3602183"/>
          <a:ext cx="5748457" cy="2229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ISIS/Draw Sketch" r:id="rId3" imgW="5778500" imgH="2298700" progId="ISISServer">
                  <p:embed/>
                </p:oleObj>
              </mc:Choice>
              <mc:Fallback>
                <p:oleObj name="ISIS/Draw Sketch" r:id="rId3" imgW="5778500" imgH="2298700" progId="ISISServer">
                  <p:embed/>
                  <p:pic>
                    <p:nvPicPr>
                      <p:cNvPr id="8" name="Object 7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lum bright="-100000" contrast="-4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8838" y="3602183"/>
                        <a:ext cx="5748457" cy="22294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FAA26D3D-D897-4be2-8F04-BA451C77F1D7}">
                          <ma14:placeholderFlag xmlns:ma14="http://schemas.microsoft.com/office/mac/drawingml/2011/main" xmlns="" val="1"/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A4A3D32-9DC8-D744-933A-285117A01A30}"/>
              </a:ext>
            </a:extLst>
          </p:cNvPr>
          <p:cNvSpPr txBox="1"/>
          <p:nvPr/>
        </p:nvSpPr>
        <p:spPr>
          <a:xfrm>
            <a:off x="6733734" y="6396335"/>
            <a:ext cx="5331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“ The BHC Company Synthesis of Ibuprofen” by </a:t>
            </a:r>
            <a:r>
              <a:rPr lang="en-US" sz="1200" dirty="0" err="1"/>
              <a:t>Cann</a:t>
            </a:r>
            <a:r>
              <a:rPr lang="en-US" sz="1200" dirty="0"/>
              <a:t>, M. C. and Connelly, M., Real-World Cases in Green Chemistry, American Chemical Society, 2000, pp. 19-24.</a:t>
            </a:r>
          </a:p>
        </p:txBody>
      </p:sp>
    </p:spTree>
    <p:extLst>
      <p:ext uri="{BB962C8B-B14F-4D97-AF65-F5344CB8AC3E}">
        <p14:creationId xmlns:p14="http://schemas.microsoft.com/office/powerpoint/2010/main" val="4102714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Atom Economy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687849"/>
            <a:ext cx="10515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In-Class Exercise: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pPr algn="ctr"/>
            <a:r>
              <a:rPr lang="en-US" sz="3200" dirty="0">
                <a:solidFill>
                  <a:srgbClr val="002060"/>
                </a:solidFill>
              </a:rPr>
              <a:t>Greener Synthesis of Ibuprofen</a:t>
            </a:r>
          </a:p>
          <a:p>
            <a:pPr algn="ctr"/>
            <a:endParaRPr lang="en-US" sz="2400" dirty="0">
              <a:solidFill>
                <a:schemeClr val="accent6"/>
              </a:solidFill>
            </a:endParaRPr>
          </a:p>
          <a:p>
            <a:pPr algn="ctr"/>
            <a:r>
              <a:rPr lang="en-US" sz="2400" dirty="0"/>
              <a:t>Work as a Groups of 2-3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Total time = 30 minutes</a:t>
            </a:r>
          </a:p>
        </p:txBody>
      </p:sp>
    </p:spTree>
    <p:extLst>
      <p:ext uri="{BB962C8B-B14F-4D97-AF65-F5344CB8AC3E}">
        <p14:creationId xmlns:p14="http://schemas.microsoft.com/office/powerpoint/2010/main" val="1525239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298450"/>
            <a:r>
              <a:rPr lang="en-US" sz="2400" dirty="0"/>
              <a:t>Limiting Reagent</a:t>
            </a:r>
          </a:p>
          <a:p>
            <a:pPr marL="298450" indent="-298450"/>
            <a:r>
              <a:rPr lang="en-US" sz="2400" dirty="0"/>
              <a:t>Theoretical and Percent Yield</a:t>
            </a:r>
          </a:p>
          <a:p>
            <a:pPr marL="635000" lvl="1" indent="-292100"/>
            <a:r>
              <a:rPr lang="en-US" sz="2000" dirty="0"/>
              <a:t>Current norm for reaction efficiency</a:t>
            </a:r>
          </a:p>
          <a:p>
            <a:pPr marL="298450" indent="-298450"/>
            <a:r>
              <a:rPr lang="en-US" sz="2400" dirty="0"/>
              <a:t>Atom Economy</a:t>
            </a:r>
          </a:p>
          <a:p>
            <a:pPr marL="635000" lvl="1" indent="-292100"/>
            <a:r>
              <a:rPr lang="en-US" sz="2000" dirty="0"/>
              <a:t>New Green Chemistry reaction metric</a:t>
            </a:r>
          </a:p>
          <a:p>
            <a:pPr marL="292100" indent="-292100"/>
            <a:r>
              <a:rPr lang="en-US" sz="2300" dirty="0">
                <a:solidFill>
                  <a:schemeClr val="accent2"/>
                </a:solidFill>
              </a:rPr>
              <a:t>E-Factor</a:t>
            </a:r>
          </a:p>
        </p:txBody>
      </p:sp>
    </p:spTree>
    <p:extLst>
      <p:ext uri="{BB962C8B-B14F-4D97-AF65-F5344CB8AC3E}">
        <p14:creationId xmlns:p14="http://schemas.microsoft.com/office/powerpoint/2010/main" val="1154116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Environmental Factor (E-Factor)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3915"/>
            <a:ext cx="10331824" cy="4351338"/>
          </a:xfrm>
        </p:spPr>
        <p:txBody>
          <a:bodyPr>
            <a:normAutofit/>
          </a:bodyPr>
          <a:lstStyle/>
          <a:p>
            <a:r>
              <a:rPr lang="en-US" sz="2400" dirty="0"/>
              <a:t>Depends on the definition of wastes</a:t>
            </a:r>
          </a:p>
          <a:p>
            <a:pPr lvl="1"/>
            <a:r>
              <a:rPr lang="en-US" sz="2000" dirty="0"/>
              <a:t>Non-recoverable starting materials, solvent, catalysts</a:t>
            </a:r>
          </a:p>
          <a:p>
            <a:pPr lvl="1"/>
            <a:r>
              <a:rPr lang="en-US" sz="2000" dirty="0"/>
              <a:t>Undesired side products</a:t>
            </a:r>
          </a:p>
          <a:p>
            <a:r>
              <a:rPr lang="en-US" sz="2400" dirty="0"/>
              <a:t>Smaller E-factor means closer to zero waste</a:t>
            </a:r>
          </a:p>
          <a:p>
            <a:r>
              <a:rPr lang="en-US" sz="2400" dirty="0"/>
              <a:t>E-factor is unitless</a:t>
            </a:r>
          </a:p>
          <a:p>
            <a:pPr lvl="1"/>
            <a:r>
              <a:rPr lang="en-US" sz="2000" dirty="0"/>
              <a:t>E-factor = total waste (g) / product (g)</a:t>
            </a:r>
          </a:p>
          <a:p>
            <a:r>
              <a:rPr lang="en-US" sz="2400" dirty="0"/>
              <a:t>E-factor can be used to estimate/calculate the total waste generated</a:t>
            </a:r>
          </a:p>
          <a:p>
            <a:pPr lvl="1"/>
            <a:r>
              <a:rPr lang="en-US" sz="2000" dirty="0"/>
              <a:t>Amount of Waste = Amount of Product x E-factor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321974"/>
              </p:ext>
            </p:extLst>
          </p:nvPr>
        </p:nvGraphicFramePr>
        <p:xfrm>
          <a:off x="2938512" y="4650205"/>
          <a:ext cx="6131200" cy="1623060"/>
        </p:xfrm>
        <a:graphic>
          <a:graphicData uri="http://schemas.openxmlformats.org/drawingml/2006/table">
            <a:tbl>
              <a:tblPr/>
              <a:tblGrid>
                <a:gridCol w="153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Industry sector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Annual production (t)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E-factor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Waste produced (t)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Oil refining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</a:t>
                      </a:r>
                      <a:r>
                        <a:rPr lang="en-US" sz="1400" baseline="30000">
                          <a:effectLst/>
                        </a:rPr>
                        <a:t>6</a:t>
                      </a:r>
                      <a:r>
                        <a:rPr lang="en-US" sz="1400">
                          <a:effectLst/>
                        </a:rPr>
                        <a:t>-10</a:t>
                      </a:r>
                      <a:r>
                        <a:rPr lang="en-US" sz="1400" baseline="30000">
                          <a:effectLst/>
                        </a:rPr>
                        <a:t>8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Ca. 0.1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</a:t>
                      </a:r>
                      <a:r>
                        <a:rPr lang="en-US" sz="1400" baseline="30000">
                          <a:effectLst/>
                        </a:rPr>
                        <a:t>5   </a:t>
                      </a:r>
                      <a:r>
                        <a:rPr lang="en-US" sz="1400">
                          <a:effectLst/>
                        </a:rPr>
                        <a:t>–   10</a:t>
                      </a:r>
                      <a:r>
                        <a:rPr lang="en-US" sz="1400" baseline="30000">
                          <a:effectLst/>
                        </a:rPr>
                        <a:t>7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Bulk chemicals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10</a:t>
                      </a:r>
                      <a:r>
                        <a:rPr lang="en-US" sz="1400" baseline="30000" dirty="0">
                          <a:effectLst/>
                        </a:rPr>
                        <a:t>4</a:t>
                      </a:r>
                      <a:r>
                        <a:rPr lang="en-US" sz="1400" dirty="0">
                          <a:effectLst/>
                        </a:rPr>
                        <a:t>-10</a:t>
                      </a:r>
                      <a:r>
                        <a:rPr lang="en-US" sz="1400" baseline="300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&lt;1–5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</a:t>
                      </a:r>
                      <a:r>
                        <a:rPr lang="en-US" sz="1400" baseline="30000">
                          <a:effectLst/>
                        </a:rPr>
                        <a:t>4   </a:t>
                      </a:r>
                      <a:r>
                        <a:rPr lang="en-US" sz="1400">
                          <a:effectLst/>
                        </a:rPr>
                        <a:t>–   5 × 10</a:t>
                      </a:r>
                      <a:r>
                        <a:rPr lang="en-US" sz="1400" baseline="30000">
                          <a:effectLst/>
                        </a:rPr>
                        <a:t>6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Fine chemicals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−10</a:t>
                      </a:r>
                      <a:r>
                        <a:rPr lang="en-US" sz="1400" baseline="30000">
                          <a:effectLst/>
                        </a:rPr>
                        <a:t>4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5–50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5 × 10</a:t>
                      </a:r>
                      <a:r>
                        <a:rPr lang="en-US" sz="1400" baseline="30000">
                          <a:effectLst/>
                        </a:rPr>
                        <a:t>2   </a:t>
                      </a:r>
                      <a:r>
                        <a:rPr lang="en-US" sz="1400">
                          <a:effectLst/>
                        </a:rPr>
                        <a:t>−   5 × 10</a:t>
                      </a:r>
                      <a:r>
                        <a:rPr lang="en-US" sz="1400" baseline="30000">
                          <a:effectLst/>
                        </a:rPr>
                        <a:t>5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Pharmaceuticals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10–10</a:t>
                      </a:r>
                      <a:r>
                        <a:rPr lang="en-US" sz="1400" baseline="30000">
                          <a:effectLst/>
                        </a:rPr>
                        <a:t>3</a:t>
                      </a:r>
                      <a:endParaRPr lang="en-US" sz="1400">
                        <a:effectLst/>
                      </a:endParaRP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effectLst/>
                        </a:rPr>
                        <a:t>25–100</a:t>
                      </a: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2.5 × 10</a:t>
                      </a:r>
                      <a:r>
                        <a:rPr lang="en-US" sz="1400" baseline="30000" dirty="0">
                          <a:effectLst/>
                        </a:rPr>
                        <a:t>2   </a:t>
                      </a:r>
                      <a:r>
                        <a:rPr lang="en-US" sz="1400" dirty="0">
                          <a:effectLst/>
                        </a:rPr>
                        <a:t>−   10</a:t>
                      </a:r>
                      <a:r>
                        <a:rPr lang="en-US" sz="1400" baseline="300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34290" marB="3429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2697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E-Factor 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199257"/>
              </p:ext>
            </p:extLst>
          </p:nvPr>
        </p:nvGraphicFramePr>
        <p:xfrm>
          <a:off x="2890307" y="2581195"/>
          <a:ext cx="5892768" cy="1695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CS ChemDraw Drawing" r:id="rId4" imgW="4613029" imgH="1327341" progId="ChemDraw.Document.6.0">
                  <p:embed/>
                </p:oleObj>
              </mc:Choice>
              <mc:Fallback>
                <p:oleObj name="CS ChemDraw Drawing" r:id="rId4" imgW="4613029" imgH="132734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90307" y="2581195"/>
                        <a:ext cx="5892768" cy="16956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1591364"/>
            <a:ext cx="482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Friedel-Craft Alkylation (Substitution)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991058"/>
            <a:ext cx="8434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</a:t>
            </a:r>
            <a:r>
              <a:rPr lang="en-US" sz="2400" b="1" dirty="0"/>
              <a:t> numbers </a:t>
            </a:r>
            <a:r>
              <a:rPr lang="en-US" sz="2400" dirty="0"/>
              <a:t>represent the mass of the chemical</a:t>
            </a:r>
            <a:r>
              <a:rPr lang="en-US" sz="2400" b="1" dirty="0"/>
              <a:t> </a:t>
            </a:r>
            <a:r>
              <a:rPr lang="en-US" sz="2400" b="1" u="sng" dirty="0"/>
              <a:t>after</a:t>
            </a:r>
            <a:r>
              <a:rPr lang="en-US" sz="2400" b="1" dirty="0"/>
              <a:t> </a:t>
            </a:r>
            <a:r>
              <a:rPr lang="en-US" sz="2400" dirty="0"/>
              <a:t>the</a:t>
            </a:r>
            <a:r>
              <a:rPr lang="en-US" sz="2400" b="1" dirty="0"/>
              <a:t> </a:t>
            </a:r>
            <a:r>
              <a:rPr lang="en-US" sz="2400" dirty="0"/>
              <a:t>reaction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38866"/>
              </p:ext>
            </p:extLst>
          </p:nvPr>
        </p:nvGraphicFramePr>
        <p:xfrm>
          <a:off x="1109208" y="4679588"/>
          <a:ext cx="9120430" cy="499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8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89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56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56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7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Phenol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err="1">
                          <a:effectLst/>
                        </a:rPr>
                        <a:t>Chloroethane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Catalyst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Solvent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4-Ethylphenol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2-Ethylphenol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E-Factor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*3-ton scale</a:t>
                      </a: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</a:rPr>
                        <a:t>1200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</a:rPr>
                        <a:t>80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200</a:t>
                      </a:r>
                      <a:endParaRPr lang="en-US" sz="1600" b="0" i="0" u="none" strike="noStrike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6.575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" marR="5715" marT="5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19.725</a:t>
                      </a: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053751" y="5373686"/>
            <a:ext cx="4175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/>
              <a:t>E-factor = total waste (g) / product (g)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9799091" y="2921323"/>
            <a:ext cx="2133601" cy="1031730"/>
          </a:xfrm>
          <a:prstGeom prst="wedgeRectCallout">
            <a:avLst>
              <a:gd name="adj1" fmla="val -61244"/>
              <a:gd name="adj2" fmla="val 1082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/>
              <a:t>Amount of waste (ton) generated if 3 tons of products are made</a:t>
            </a:r>
          </a:p>
        </p:txBody>
      </p:sp>
    </p:spTree>
    <p:extLst>
      <p:ext uri="{BB962C8B-B14F-4D97-AF65-F5344CB8AC3E}">
        <p14:creationId xmlns:p14="http://schemas.microsoft.com/office/powerpoint/2010/main" val="205800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298450"/>
            <a:r>
              <a:rPr lang="en-US" sz="2400" dirty="0">
                <a:solidFill>
                  <a:schemeClr val="accent2"/>
                </a:solidFill>
              </a:rPr>
              <a:t>Limiting Reagent</a:t>
            </a:r>
          </a:p>
          <a:p>
            <a:pPr marL="298450" indent="-298450"/>
            <a:r>
              <a:rPr lang="en-US" sz="2400" dirty="0"/>
              <a:t>Theoretical and Percent Yield</a:t>
            </a:r>
          </a:p>
          <a:p>
            <a:pPr marL="635000" lvl="1" indent="-292100"/>
            <a:r>
              <a:rPr lang="en-US" sz="2000" dirty="0"/>
              <a:t>Current norm for reaction efficiency</a:t>
            </a:r>
          </a:p>
          <a:p>
            <a:pPr marL="298450" indent="-298450"/>
            <a:r>
              <a:rPr lang="en-US" sz="2400" dirty="0"/>
              <a:t>Atom Economy</a:t>
            </a:r>
          </a:p>
          <a:p>
            <a:pPr marL="635000" lvl="1" indent="-292100"/>
            <a:r>
              <a:rPr lang="en-US" sz="2000" dirty="0"/>
              <a:t>New Green Chemistry reaction metric</a:t>
            </a:r>
          </a:p>
          <a:p>
            <a:pPr marL="292100" indent="-292100"/>
            <a:r>
              <a:rPr lang="en-US" sz="2300" dirty="0"/>
              <a:t>E-Factor</a:t>
            </a:r>
          </a:p>
        </p:txBody>
      </p:sp>
    </p:spTree>
    <p:extLst>
      <p:ext uri="{BB962C8B-B14F-4D97-AF65-F5344CB8AC3E}">
        <p14:creationId xmlns:p14="http://schemas.microsoft.com/office/powerpoint/2010/main" val="3301107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298450"/>
            <a:r>
              <a:rPr lang="en-US" sz="2400" dirty="0"/>
              <a:t>Limiting Reagent</a:t>
            </a:r>
          </a:p>
          <a:p>
            <a:pPr marL="298450" indent="-298450"/>
            <a:r>
              <a:rPr lang="en-US" sz="2400" dirty="0"/>
              <a:t>Theoretical and Percent Yield</a:t>
            </a:r>
          </a:p>
          <a:p>
            <a:pPr marL="635000" lvl="1" indent="-292100"/>
            <a:r>
              <a:rPr lang="en-US" sz="2000" dirty="0"/>
              <a:t>Theoretical yield: the amount of product that would result if all the limiting reagent reacted/went to full completion</a:t>
            </a:r>
          </a:p>
          <a:p>
            <a:pPr marL="635000" lvl="1" indent="-292100"/>
            <a:r>
              <a:rPr lang="en-US" sz="2000" dirty="0"/>
              <a:t>Percent Yield: The actual yield divided by the theoretical yield, expressed as a percentage.</a:t>
            </a:r>
          </a:p>
          <a:p>
            <a:pPr marL="298450" indent="-298450"/>
            <a:r>
              <a:rPr lang="en-US" sz="2400" dirty="0"/>
              <a:t>Atom Economy</a:t>
            </a:r>
          </a:p>
          <a:p>
            <a:pPr lvl="1"/>
            <a:r>
              <a:rPr lang="en-US" sz="2000" dirty="0"/>
              <a:t>Atom Economy = FW used atoms/(FW of used + unused) X 100 </a:t>
            </a:r>
          </a:p>
          <a:p>
            <a:pPr marL="292100" indent="-292100"/>
            <a:r>
              <a:rPr lang="en-US" sz="2300" dirty="0"/>
              <a:t>E-Factor</a:t>
            </a:r>
          </a:p>
          <a:p>
            <a:pPr marL="635000" lvl="1" indent="-292100"/>
            <a:r>
              <a:rPr lang="en-US" sz="2000" dirty="0"/>
              <a:t>E-factor = total waste (g) / product (g)</a:t>
            </a:r>
          </a:p>
        </p:txBody>
      </p:sp>
    </p:spTree>
    <p:extLst>
      <p:ext uri="{BB962C8B-B14F-4D97-AF65-F5344CB8AC3E}">
        <p14:creationId xmlns:p14="http://schemas.microsoft.com/office/powerpoint/2010/main" val="1723512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dirty="0">
                <a:latin typeface="+mn-lt"/>
              </a:rPr>
              <a:t>Additional Class Exercises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A53A6-B099-D54E-AC84-EB5DCBC6CD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50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597934"/>
            <a:ext cx="6637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There are two ways of making TiO</a:t>
            </a:r>
            <a:r>
              <a:rPr lang="en-US" sz="2400" b="1" baseline="-25000"/>
              <a:t>2</a:t>
            </a:r>
            <a:r>
              <a:rPr lang="en-US" sz="2400" b="1"/>
              <a:t> white pigment: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48374" y="2385089"/>
            <a:ext cx="49684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From chlorine and TiO</a:t>
            </a:r>
            <a:r>
              <a:rPr lang="en-US" sz="2400" baseline="-25000" dirty="0"/>
              <a:t>2</a:t>
            </a:r>
            <a:r>
              <a:rPr lang="en-US" sz="2400" dirty="0"/>
              <a:t> rutile ore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From Ilmenite ore and sulfuric acid</a:t>
            </a:r>
          </a:p>
          <a:p>
            <a:pPr marL="342900" indent="-342900">
              <a:buAutoNum type="arabicPeriod"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984667" y="4280240"/>
            <a:ext cx="62226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Which of the two methods produces less waste?</a:t>
            </a:r>
          </a:p>
          <a:p>
            <a:pPr algn="ctr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26B57B8-57E3-3343-88AA-ED29EFB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Class Exercise</a:t>
            </a:r>
          </a:p>
        </p:txBody>
      </p:sp>
    </p:spTree>
    <p:extLst>
      <p:ext uri="{BB962C8B-B14F-4D97-AF65-F5344CB8AC3E}">
        <p14:creationId xmlns:p14="http://schemas.microsoft.com/office/powerpoint/2010/main" val="1468278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690" y="540814"/>
            <a:ext cx="113745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Chlorine route:</a:t>
            </a:r>
          </a:p>
          <a:p>
            <a:pPr algn="ctr"/>
            <a:endParaRPr lang="en-US" dirty="0"/>
          </a:p>
          <a:p>
            <a:pPr algn="ctr"/>
            <a:r>
              <a:rPr lang="en-US" sz="2400" dirty="0"/>
              <a:t>NaCl    +    H</a:t>
            </a:r>
            <a:r>
              <a:rPr lang="en-US" sz="2400" baseline="-25000" dirty="0"/>
              <a:t>2</a:t>
            </a:r>
            <a:r>
              <a:rPr lang="en-US" sz="2400" dirty="0"/>
              <a:t>O  </a:t>
            </a:r>
            <a:r>
              <a:rPr lang="en-US" sz="2400" dirty="0">
                <a:sym typeface="Wingdings"/>
              </a:rPr>
              <a:t>  NaOH   +   Cl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   +   H</a:t>
            </a:r>
            <a:r>
              <a:rPr lang="en-US" sz="2400" baseline="-25000" dirty="0">
                <a:sym typeface="Wingdings"/>
              </a:rPr>
              <a:t>2</a:t>
            </a:r>
            <a:endParaRPr lang="en-US" sz="2400" dirty="0">
              <a:sym typeface="Wingdings"/>
            </a:endParaRPr>
          </a:p>
          <a:p>
            <a:pPr algn="ctr"/>
            <a:endParaRPr lang="en-US" sz="2400" baseline="-25000" dirty="0">
              <a:sym typeface="Wingdings"/>
            </a:endParaRPr>
          </a:p>
          <a:p>
            <a:pPr algn="ctr"/>
            <a:endParaRPr lang="en-US" sz="2400" baseline="-25000" dirty="0">
              <a:sym typeface="Wingdings"/>
            </a:endParaRPr>
          </a:p>
          <a:p>
            <a:pPr algn="ctr"/>
            <a:endParaRPr lang="en-US" sz="2400" baseline="-25000" dirty="0">
              <a:sym typeface="Wingdings"/>
            </a:endParaRPr>
          </a:p>
          <a:p>
            <a:pPr algn="ctr"/>
            <a:r>
              <a:rPr lang="en-US" sz="2400" dirty="0">
                <a:sym typeface="Wingdings"/>
              </a:rPr>
              <a:t>TiO</a:t>
            </a:r>
            <a:r>
              <a:rPr lang="en-US" sz="2400" baseline="-25000" dirty="0">
                <a:sym typeface="Wingdings"/>
              </a:rPr>
              <a:t>2 </a:t>
            </a:r>
            <a:r>
              <a:rPr lang="en-US" sz="2400" dirty="0">
                <a:sym typeface="Wingdings"/>
              </a:rPr>
              <a:t>  +   C   +   Cl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      TiCl</a:t>
            </a:r>
            <a:r>
              <a:rPr lang="en-US" sz="2400" baseline="-25000" dirty="0">
                <a:sym typeface="Wingdings"/>
              </a:rPr>
              <a:t>4</a:t>
            </a:r>
            <a:r>
              <a:rPr lang="en-US" sz="2400" dirty="0">
                <a:sym typeface="Wingdings"/>
              </a:rPr>
              <a:t>   +   CO   +   CO</a:t>
            </a:r>
            <a:r>
              <a:rPr lang="en-US" sz="2400" baseline="-25000" dirty="0">
                <a:sym typeface="Wingdings"/>
              </a:rPr>
              <a:t>2</a:t>
            </a:r>
          </a:p>
          <a:p>
            <a:pPr algn="ctr"/>
            <a:endParaRPr lang="en-US" sz="2400" dirty="0">
              <a:sym typeface="Wingdings"/>
            </a:endParaRPr>
          </a:p>
          <a:p>
            <a:pPr algn="ctr"/>
            <a:endParaRPr lang="en-US" sz="2400" dirty="0">
              <a:sym typeface="Wingdings"/>
            </a:endParaRPr>
          </a:p>
          <a:p>
            <a:pPr algn="ctr"/>
            <a:r>
              <a:rPr lang="en-US" sz="2400" dirty="0">
                <a:sym typeface="Wingdings"/>
              </a:rPr>
              <a:t>TiCl</a:t>
            </a:r>
            <a:r>
              <a:rPr lang="en-US" sz="2400" baseline="-25000" dirty="0">
                <a:sym typeface="Wingdings"/>
              </a:rPr>
              <a:t>4</a:t>
            </a:r>
            <a:r>
              <a:rPr lang="en-US" sz="2400" dirty="0">
                <a:sym typeface="Wingdings"/>
              </a:rPr>
              <a:t>   +   O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      TiO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   +   Cl</a:t>
            </a:r>
            <a:r>
              <a:rPr lang="en-US" sz="2400" baseline="-25000" dirty="0">
                <a:sym typeface="Wingdings"/>
              </a:rPr>
              <a:t>2</a:t>
            </a:r>
          </a:p>
          <a:p>
            <a:pPr algn="ctr"/>
            <a:endParaRPr lang="en-US" baseline="-25000" dirty="0">
              <a:sym typeface="Wingdings"/>
            </a:endParaRPr>
          </a:p>
          <a:p>
            <a:pPr algn="ctr"/>
            <a:endParaRPr lang="en-US" dirty="0">
              <a:sym typeface="Wingdings"/>
            </a:endParaRPr>
          </a:p>
          <a:p>
            <a:r>
              <a:rPr lang="en-US" sz="2400" b="1" u="sng" dirty="0">
                <a:sym typeface="Wingdings"/>
              </a:rPr>
              <a:t>Procedure:</a:t>
            </a:r>
          </a:p>
          <a:p>
            <a:r>
              <a:rPr lang="en-US" sz="2400" dirty="0">
                <a:sym typeface="Wingdings"/>
              </a:rPr>
              <a:t>Step 1 – Balance the above reactions.</a:t>
            </a:r>
          </a:p>
          <a:p>
            <a:r>
              <a:rPr lang="en-US" sz="2400" dirty="0">
                <a:sym typeface="Wingdings"/>
              </a:rPr>
              <a:t>Step 2 – Calculate the MW’s of all of the compounds in the equations.</a:t>
            </a:r>
          </a:p>
          <a:p>
            <a:r>
              <a:rPr lang="en-US" sz="2400" dirty="0">
                <a:sym typeface="Wingdings"/>
              </a:rPr>
              <a:t>Step 3 – Calculate the atom economy of all three. (use the table on the next slide)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10189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183232"/>
              </p:ext>
            </p:extLst>
          </p:nvPr>
        </p:nvGraphicFramePr>
        <p:xfrm>
          <a:off x="2791079" y="2387473"/>
          <a:ext cx="6781801" cy="33716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0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6653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Molecule or Compound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Used atoms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FW of used atoms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Unused</a:t>
                      </a:r>
                      <a:r>
                        <a:rPr lang="en-US" sz="1400" baseline="0"/>
                        <a:t> atoms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FW of unused atoms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18">
                <a:tc>
                  <a:txBody>
                    <a:bodyPr/>
                    <a:lstStyle/>
                    <a:p>
                      <a:pPr algn="ctr"/>
                      <a:endParaRPr lang="en-US" sz="1400" baseline="-25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400" baseline="-25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en-US" sz="1400" baseline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en-US" sz="1400" baseline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en-US" sz="1400" baseline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en-US" sz="1400" baseline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43006" y="5896385"/>
            <a:ext cx="607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Atom Economy = FW used atoms/(FW of used + unused) X 100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49DD00-F198-EA4F-AB65-859F2D8BCEF3}"/>
              </a:ext>
            </a:extLst>
          </p:cNvPr>
          <p:cNvSpPr txBox="1"/>
          <p:nvPr/>
        </p:nvSpPr>
        <p:spPr>
          <a:xfrm>
            <a:off x="494690" y="540814"/>
            <a:ext cx="1137458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/>
              <a:t>Chlorine route:</a:t>
            </a:r>
          </a:p>
          <a:p>
            <a:pPr algn="ctr"/>
            <a:endParaRPr lang="en-US"/>
          </a:p>
          <a:p>
            <a:pPr algn="ctr"/>
            <a:r>
              <a:rPr lang="en-US" sz="2400" err="1"/>
              <a:t>NaCl</a:t>
            </a:r>
            <a:r>
              <a:rPr lang="en-US" sz="2400"/>
              <a:t>    +    H</a:t>
            </a:r>
            <a:r>
              <a:rPr lang="en-US" sz="2400" baseline="-25000"/>
              <a:t>2</a:t>
            </a:r>
            <a:r>
              <a:rPr lang="en-US" sz="2400"/>
              <a:t>O  </a:t>
            </a:r>
            <a:r>
              <a:rPr lang="en-US" sz="2400">
                <a:sym typeface="Wingdings"/>
              </a:rPr>
              <a:t>  NaOH   +   Cl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   +   H</a:t>
            </a:r>
            <a:r>
              <a:rPr lang="en-US" sz="2400" baseline="-25000">
                <a:sym typeface="Wingdings"/>
              </a:rPr>
              <a:t>2</a:t>
            </a:r>
          </a:p>
          <a:p>
            <a:pPr algn="ctr"/>
            <a:r>
              <a:rPr lang="en-US" sz="2400">
                <a:sym typeface="Wingdings"/>
              </a:rPr>
              <a:t>TiO</a:t>
            </a:r>
            <a:r>
              <a:rPr lang="en-US" sz="2400" baseline="-25000">
                <a:sym typeface="Wingdings"/>
              </a:rPr>
              <a:t>2 </a:t>
            </a:r>
            <a:r>
              <a:rPr lang="en-US" sz="2400">
                <a:sym typeface="Wingdings"/>
              </a:rPr>
              <a:t>  +   C   +   Cl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      TiCl</a:t>
            </a:r>
            <a:r>
              <a:rPr lang="en-US" sz="2400" baseline="-25000">
                <a:sym typeface="Wingdings"/>
              </a:rPr>
              <a:t>4</a:t>
            </a:r>
            <a:r>
              <a:rPr lang="en-US" sz="2400">
                <a:sym typeface="Wingdings"/>
              </a:rPr>
              <a:t>   +   CO   +   CO</a:t>
            </a:r>
            <a:r>
              <a:rPr lang="en-US" sz="2400" baseline="-25000">
                <a:sym typeface="Wingdings"/>
              </a:rPr>
              <a:t>2</a:t>
            </a:r>
            <a:endParaRPr lang="en-US" sz="2400">
              <a:sym typeface="Wingdings"/>
            </a:endParaRPr>
          </a:p>
          <a:p>
            <a:pPr algn="ctr"/>
            <a:r>
              <a:rPr lang="en-US" sz="2400">
                <a:sym typeface="Wingdings"/>
              </a:rPr>
              <a:t>TiCl</a:t>
            </a:r>
            <a:r>
              <a:rPr lang="en-US" sz="2400" baseline="-25000">
                <a:sym typeface="Wingdings"/>
              </a:rPr>
              <a:t>4</a:t>
            </a:r>
            <a:r>
              <a:rPr lang="en-US" sz="2400">
                <a:sym typeface="Wingdings"/>
              </a:rPr>
              <a:t>   +   O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      TiO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   +   Cl</a:t>
            </a:r>
            <a:r>
              <a:rPr lang="en-US" sz="2400" baseline="-25000">
                <a:sym typeface="Wingdings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949178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9953" y="409933"/>
            <a:ext cx="1115209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err="1"/>
              <a:t>Ilmeninte</a:t>
            </a:r>
            <a:r>
              <a:rPr lang="en-US" sz="2400" b="1" u="sng"/>
              <a:t> Ore process:</a:t>
            </a:r>
            <a:endParaRPr lang="en-US" sz="2400" b="1" u="sng" baseline="-25000">
              <a:sym typeface="Wingdings"/>
            </a:endParaRPr>
          </a:p>
          <a:p>
            <a:pPr algn="ctr"/>
            <a:endParaRPr lang="en-US" baseline="-25000">
              <a:sym typeface="Wingdings"/>
            </a:endParaRPr>
          </a:p>
          <a:p>
            <a:pPr algn="ctr"/>
            <a:endParaRPr lang="en-US" sz="2400" b="1">
              <a:sym typeface="Wingdings"/>
            </a:endParaRPr>
          </a:p>
          <a:p>
            <a:pPr algn="ctr"/>
            <a:endParaRPr lang="en-US" sz="2400">
              <a:sym typeface="Wingdings"/>
            </a:endParaRPr>
          </a:p>
          <a:p>
            <a:pPr algn="ctr"/>
            <a:endParaRPr lang="en-US" sz="2400">
              <a:sym typeface="Wingdings"/>
            </a:endParaRPr>
          </a:p>
          <a:p>
            <a:pPr algn="ctr"/>
            <a:r>
              <a:rPr lang="en-US" sz="2400" err="1">
                <a:sym typeface="Wingdings"/>
              </a:rPr>
              <a:t>FeO</a:t>
            </a:r>
            <a:r>
              <a:rPr lang="en-US" sz="2400">
                <a:sym typeface="Wingdings"/>
              </a:rPr>
              <a:t> + TiO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   +  H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SO</a:t>
            </a:r>
            <a:r>
              <a:rPr lang="en-US" sz="2400" baseline="-25000">
                <a:sym typeface="Wingdings"/>
              </a:rPr>
              <a:t>4</a:t>
            </a:r>
            <a:r>
              <a:rPr lang="en-US" sz="2400">
                <a:sym typeface="Wingdings"/>
              </a:rPr>
              <a:t>     FeSO</a:t>
            </a:r>
            <a:r>
              <a:rPr lang="en-US" sz="2400" baseline="-25000">
                <a:sym typeface="Wingdings"/>
              </a:rPr>
              <a:t>4</a:t>
            </a:r>
            <a:r>
              <a:rPr lang="en-US" sz="2400">
                <a:sym typeface="Wingdings"/>
              </a:rPr>
              <a:t>   +   TiOSO</a:t>
            </a:r>
            <a:r>
              <a:rPr lang="en-US" sz="2400" baseline="-25000">
                <a:sym typeface="Wingdings"/>
              </a:rPr>
              <a:t>4</a:t>
            </a:r>
            <a:r>
              <a:rPr lang="en-US" sz="2400">
                <a:sym typeface="Wingdings"/>
              </a:rPr>
              <a:t>   +  H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O</a:t>
            </a:r>
          </a:p>
          <a:p>
            <a:pPr algn="ctr"/>
            <a:endParaRPr lang="en-US" sz="2400">
              <a:sym typeface="Wingdings"/>
            </a:endParaRPr>
          </a:p>
          <a:p>
            <a:pPr algn="ctr"/>
            <a:r>
              <a:rPr lang="en-US" sz="2400">
                <a:sym typeface="Wingdings"/>
              </a:rPr>
              <a:t>TiOSO</a:t>
            </a:r>
            <a:r>
              <a:rPr lang="en-US" sz="2400" baseline="-25000">
                <a:sym typeface="Wingdings"/>
              </a:rPr>
              <a:t>4</a:t>
            </a:r>
            <a:r>
              <a:rPr lang="en-US" sz="2400">
                <a:sym typeface="Wingdings"/>
              </a:rPr>
              <a:t>   +   H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O   </a:t>
            </a:r>
            <a:r>
              <a:rPr lang="en-US" sz="2400" err="1">
                <a:sym typeface="Wingdings"/>
              </a:rPr>
              <a:t></a:t>
            </a:r>
            <a:r>
              <a:rPr lang="en-US" sz="2400">
                <a:sym typeface="Wingdings"/>
              </a:rPr>
              <a:t>   TiO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  +  H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SO</a:t>
            </a:r>
            <a:r>
              <a:rPr lang="en-US" sz="2400" baseline="-25000">
                <a:sym typeface="Wingdings"/>
              </a:rPr>
              <a:t>4</a:t>
            </a:r>
            <a:r>
              <a:rPr lang="en-US" sz="2400">
                <a:sym typeface="Wingdings"/>
              </a:rPr>
              <a:t>   +   H</a:t>
            </a:r>
            <a:r>
              <a:rPr lang="en-US" sz="2400" baseline="-25000">
                <a:sym typeface="Wingdings"/>
              </a:rPr>
              <a:t>2</a:t>
            </a:r>
            <a:r>
              <a:rPr lang="en-US" sz="2400">
                <a:sym typeface="Wingdings"/>
              </a:rPr>
              <a:t>O</a:t>
            </a:r>
          </a:p>
          <a:p>
            <a:pPr algn="ctr"/>
            <a:endParaRPr lang="en-US">
              <a:sym typeface="Wingdings"/>
            </a:endParaRPr>
          </a:p>
          <a:p>
            <a:endParaRPr lang="en-US" sz="2400" b="1" u="sng">
              <a:sym typeface="Wingdings"/>
            </a:endParaRPr>
          </a:p>
          <a:p>
            <a:endParaRPr lang="en-US" sz="2400" b="1" u="sng">
              <a:sym typeface="Wingdings"/>
            </a:endParaRPr>
          </a:p>
          <a:p>
            <a:r>
              <a:rPr lang="en-US" sz="2400" b="1" u="sng">
                <a:sym typeface="Wingdings"/>
              </a:rPr>
              <a:t>Procedure:</a:t>
            </a:r>
          </a:p>
          <a:p>
            <a:endParaRPr lang="en-US">
              <a:sym typeface="Wingdings"/>
            </a:endParaRPr>
          </a:p>
          <a:p>
            <a:r>
              <a:rPr lang="en-US" sz="2400">
                <a:sym typeface="Wingdings"/>
              </a:rPr>
              <a:t>Step 1 – Balance the above reactions.</a:t>
            </a:r>
          </a:p>
          <a:p>
            <a:r>
              <a:rPr lang="en-US" sz="2400">
                <a:sym typeface="Wingdings"/>
              </a:rPr>
              <a:t>Step 2 – Calculate the </a:t>
            </a:r>
            <a:r>
              <a:rPr lang="en-US" sz="2400" err="1">
                <a:sym typeface="Wingdings"/>
              </a:rPr>
              <a:t>MW’s</a:t>
            </a:r>
            <a:r>
              <a:rPr lang="en-US" sz="2400">
                <a:sym typeface="Wingdings"/>
              </a:rPr>
              <a:t> of all of the compounds in the equations.</a:t>
            </a:r>
          </a:p>
          <a:p>
            <a:r>
              <a:rPr lang="en-US" sz="2400">
                <a:sym typeface="Wingdings"/>
              </a:rPr>
              <a:t>Step 3 – Calculate the atom economy of all three. (use the table on the next slide)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4675434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277815"/>
              </p:ext>
            </p:extLst>
          </p:nvPr>
        </p:nvGraphicFramePr>
        <p:xfrm>
          <a:off x="2698173" y="2410695"/>
          <a:ext cx="6781801" cy="2743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0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6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6653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Molecule or Compound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Used atoms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FW of used atoms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Unused</a:t>
                      </a:r>
                      <a:r>
                        <a:rPr lang="en-US" sz="1400" baseline="0"/>
                        <a:t> atoms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FW of unused atoms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18">
                <a:tc>
                  <a:txBody>
                    <a:bodyPr/>
                    <a:lstStyle/>
                    <a:p>
                      <a:pPr algn="ctr"/>
                      <a:endParaRPr lang="en-US" sz="1400" baseline="-25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129">
                <a:tc>
                  <a:txBody>
                    <a:bodyPr/>
                    <a:lstStyle/>
                    <a:p>
                      <a:pPr algn="ctr"/>
                      <a:endParaRPr lang="en-US" sz="1400" baseline="-25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en-US" sz="1400" baseline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endParaRPr lang="en-US" sz="1400" baseline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82705" y="5376216"/>
            <a:ext cx="607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Atom Economy = FW used atoms/(FW of used + unused) </a:t>
            </a:r>
            <a:r>
              <a:rPr lang="en-US" err="1"/>
              <a:t>x</a:t>
            </a:r>
            <a:r>
              <a:rPr lang="en-US"/>
              <a:t> 100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87BB20-BD80-F84E-A199-01446234AADC}"/>
              </a:ext>
            </a:extLst>
          </p:cNvPr>
          <p:cNvSpPr txBox="1"/>
          <p:nvPr/>
        </p:nvSpPr>
        <p:spPr>
          <a:xfrm>
            <a:off x="519953" y="409933"/>
            <a:ext cx="111520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/>
              <a:t>Ilmeninte</a:t>
            </a:r>
            <a:r>
              <a:rPr lang="en-US" sz="2400" b="1" u="sng" dirty="0"/>
              <a:t> Ore process:</a:t>
            </a:r>
            <a:endParaRPr lang="en-US" sz="2400" b="1" u="sng" baseline="-25000" dirty="0">
              <a:sym typeface="Wingdings"/>
            </a:endParaRPr>
          </a:p>
          <a:p>
            <a:pPr algn="ctr"/>
            <a:endParaRPr lang="en-US" sz="2400" dirty="0">
              <a:sym typeface="Wingdings"/>
            </a:endParaRPr>
          </a:p>
          <a:p>
            <a:pPr algn="ctr"/>
            <a:r>
              <a:rPr lang="en-US" sz="2400" dirty="0" err="1">
                <a:sym typeface="Wingdings"/>
              </a:rPr>
              <a:t>FeO</a:t>
            </a:r>
            <a:r>
              <a:rPr lang="en-US" sz="2400" dirty="0">
                <a:sym typeface="Wingdings"/>
              </a:rPr>
              <a:t> + TiO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   + 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SO</a:t>
            </a:r>
            <a:r>
              <a:rPr lang="en-US" sz="2400" baseline="-25000" dirty="0">
                <a:sym typeface="Wingdings"/>
              </a:rPr>
              <a:t>4</a:t>
            </a:r>
            <a:r>
              <a:rPr lang="en-US" sz="2400" dirty="0">
                <a:sym typeface="Wingdings"/>
              </a:rPr>
              <a:t>     FeSO</a:t>
            </a:r>
            <a:r>
              <a:rPr lang="en-US" sz="2400" baseline="-25000" dirty="0">
                <a:sym typeface="Wingdings"/>
              </a:rPr>
              <a:t>4</a:t>
            </a:r>
            <a:r>
              <a:rPr lang="en-US" sz="2400" dirty="0">
                <a:sym typeface="Wingdings"/>
              </a:rPr>
              <a:t>   +   TiOSO</a:t>
            </a:r>
            <a:r>
              <a:rPr lang="en-US" sz="2400" baseline="-25000" dirty="0">
                <a:sym typeface="Wingdings"/>
              </a:rPr>
              <a:t>4</a:t>
            </a:r>
            <a:r>
              <a:rPr lang="en-US" sz="2400" dirty="0">
                <a:sym typeface="Wingdings"/>
              </a:rPr>
              <a:t>   + 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O</a:t>
            </a:r>
          </a:p>
          <a:p>
            <a:pPr algn="ctr"/>
            <a:r>
              <a:rPr lang="en-US" sz="2400" dirty="0">
                <a:sym typeface="Wingdings"/>
              </a:rPr>
              <a:t>TiOSO</a:t>
            </a:r>
            <a:r>
              <a:rPr lang="en-US" sz="2400" baseline="-25000" dirty="0">
                <a:sym typeface="Wingdings"/>
              </a:rPr>
              <a:t>4</a:t>
            </a:r>
            <a:r>
              <a:rPr lang="en-US" sz="2400" dirty="0">
                <a:sym typeface="Wingdings"/>
              </a:rPr>
              <a:t>   +  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O      TiO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  + 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SO</a:t>
            </a:r>
            <a:r>
              <a:rPr lang="en-US" sz="2400" baseline="-25000" dirty="0">
                <a:sym typeface="Wingdings"/>
              </a:rPr>
              <a:t>4</a:t>
            </a:r>
            <a:r>
              <a:rPr lang="en-US" sz="2400" dirty="0">
                <a:sym typeface="Wingdings"/>
              </a:rPr>
              <a:t>   +  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1535321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6B57B8-57E3-3343-88AA-ED29EFB4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Homework #2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7D5C24-7B98-4A96-983F-A1FACA24282D}"/>
              </a:ext>
            </a:extLst>
          </p:cNvPr>
          <p:cNvSpPr txBox="1"/>
          <p:nvPr/>
        </p:nvSpPr>
        <p:spPr>
          <a:xfrm>
            <a:off x="2587487" y="3346174"/>
            <a:ext cx="7017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Stoichiometry and Reactions</a:t>
            </a:r>
          </a:p>
        </p:txBody>
      </p:sp>
    </p:spTree>
    <p:extLst>
      <p:ext uri="{BB962C8B-B14F-4D97-AF65-F5344CB8AC3E}">
        <p14:creationId xmlns:p14="http://schemas.microsoft.com/office/powerpoint/2010/main" val="68353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Limiting Reagent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663689"/>
            <a:ext cx="102063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In a chemical reaction, the limiting reagent is the reactant that determines how much of the products are made. </a:t>
            </a:r>
          </a:p>
          <a:p>
            <a:endParaRPr lang="en-US" sz="2400" dirty="0">
              <a:solidFill>
                <a:srgbClr val="21242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40695" y="3317722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</a:t>
            </a:r>
            <a:r>
              <a:rPr lang="en-US" sz="4000" dirty="0"/>
              <a:t> + B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813791" y="3671665"/>
            <a:ext cx="838800" cy="386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05600" y="3317722"/>
            <a:ext cx="1407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rgbClr val="00B050"/>
                </a:solidFill>
              </a:rPr>
              <a:t>P</a:t>
            </a:r>
            <a:r>
              <a:rPr lang="en-US" sz="4000"/>
              <a:t> + </a:t>
            </a:r>
            <a:r>
              <a:rPr lang="en-US" sz="4000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14974" y="4603183"/>
            <a:ext cx="23197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Possible Limiting</a:t>
            </a:r>
          </a:p>
          <a:p>
            <a:pPr algn="ctr"/>
            <a:r>
              <a:rPr lang="en-US" sz="2400" dirty="0"/>
              <a:t>Reagents</a:t>
            </a:r>
          </a:p>
        </p:txBody>
      </p:sp>
      <p:cxnSp>
        <p:nvCxnSpPr>
          <p:cNvPr id="10" name="Straight Arrow Connector 9"/>
          <p:cNvCxnSpPr>
            <a:stCxn id="8" idx="0"/>
          </p:cNvCxnSpPr>
          <p:nvPr/>
        </p:nvCxnSpPr>
        <p:spPr>
          <a:xfrm flipH="1" flipV="1">
            <a:off x="4572001" y="4025608"/>
            <a:ext cx="302843" cy="5775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0"/>
          </p:cNvCxnSpPr>
          <p:nvPr/>
        </p:nvCxnSpPr>
        <p:spPr>
          <a:xfrm flipV="1">
            <a:off x="4874844" y="4025608"/>
            <a:ext cx="333261" cy="5775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39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Limiting Reagent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687273"/>
            <a:ext cx="103138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70C0"/>
                </a:solidFill>
              </a:rPr>
              <a:t>A</a:t>
            </a:r>
            <a:r>
              <a:rPr lang="en-US" sz="2400"/>
              <a:t> or B will be the limiting reagent depending on the starting amounts used during a reaction. The reactant that isn’t the limiting reagent will create leftover unused materials after the limiting reagent is completely used up</a:t>
            </a:r>
            <a:r>
              <a:rPr lang="en-US" sz="2400">
                <a:latin typeface="Proxima Nova" charset="0"/>
              </a:rPr>
              <a:t>. </a:t>
            </a:r>
            <a:endParaRPr lang="en-US" sz="2400"/>
          </a:p>
        </p:txBody>
      </p:sp>
      <p:sp>
        <p:nvSpPr>
          <p:cNvPr id="4" name="TextBox 3"/>
          <p:cNvSpPr txBox="1"/>
          <p:nvPr/>
        </p:nvSpPr>
        <p:spPr>
          <a:xfrm>
            <a:off x="4226663" y="3332102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rgbClr val="0070C0"/>
                </a:solidFill>
              </a:rPr>
              <a:t>A</a:t>
            </a:r>
            <a:r>
              <a:rPr lang="en-US" sz="4000"/>
              <a:t> + B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799759" y="3686045"/>
            <a:ext cx="838800" cy="386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91568" y="3332102"/>
            <a:ext cx="14077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rgbClr val="00B050"/>
                </a:solidFill>
              </a:rPr>
              <a:t>P</a:t>
            </a:r>
            <a:r>
              <a:rPr lang="en-US" sz="4000"/>
              <a:t> + </a:t>
            </a:r>
            <a:r>
              <a:rPr lang="en-US" sz="4000">
                <a:solidFill>
                  <a:srgbClr val="FF0000"/>
                </a:solidFill>
              </a:rPr>
              <a:t>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45842" y="4619471"/>
            <a:ext cx="3505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The waste that is created</a:t>
            </a:r>
          </a:p>
          <a:p>
            <a:pPr algn="ctr"/>
            <a:r>
              <a:rPr lang="en-US" sz="2400"/>
              <a:t>from unreacted materials.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798428" y="4041896"/>
            <a:ext cx="0" cy="5775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55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Limiting Reagent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31580" y="2003420"/>
            <a:ext cx="5128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How to determine the limiting reagent?</a:t>
            </a:r>
          </a:p>
        </p:txBody>
      </p:sp>
      <p:cxnSp>
        <p:nvCxnSpPr>
          <p:cNvPr id="5" name="Straight Arrow Connector 4"/>
          <p:cNvCxnSpPr>
            <a:stCxn id="3" idx="2"/>
          </p:cNvCxnSpPr>
          <p:nvPr/>
        </p:nvCxnSpPr>
        <p:spPr>
          <a:xfrm>
            <a:off x="6096000" y="2465085"/>
            <a:ext cx="0" cy="142014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35042" y="4146838"/>
            <a:ext cx="5141792" cy="4616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Balancing Equations and Stoichiometry!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84192" y="5409228"/>
            <a:ext cx="7823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/>
              <a:t>That’s why we learned reaction equations and stoichiometry!</a:t>
            </a:r>
          </a:p>
        </p:txBody>
      </p:sp>
    </p:spTree>
    <p:extLst>
      <p:ext uri="{BB962C8B-B14F-4D97-AF65-F5344CB8AC3E}">
        <p14:creationId xmlns:p14="http://schemas.microsoft.com/office/powerpoint/2010/main" val="1325152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Limiting Reagent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622611"/>
            <a:ext cx="1937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/>
              <a:t>Let’s Practice: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793378"/>
              </p:ext>
            </p:extLst>
          </p:nvPr>
        </p:nvGraphicFramePr>
        <p:xfrm>
          <a:off x="2824003" y="2412391"/>
          <a:ext cx="6543994" cy="1083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CS ChemDraw Drawing" r:id="rId3" imgW="3159318" imgH="524319" progId="ChemDraw.Document.6.0">
                  <p:embed/>
                </p:oleObj>
              </mc:Choice>
              <mc:Fallback>
                <p:oleObj name="CS ChemDraw Drawing" r:id="rId3" imgW="3159318" imgH="52431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24003" y="2412391"/>
                        <a:ext cx="6543994" cy="10831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68300"/>
              </p:ext>
            </p:extLst>
          </p:nvPr>
        </p:nvGraphicFramePr>
        <p:xfrm>
          <a:off x="2152650" y="3738467"/>
          <a:ext cx="7667878" cy="2164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Acetic</a:t>
                      </a:r>
                      <a:r>
                        <a:rPr lang="en-US" sz="1400" baseline="0"/>
                        <a:t> Acid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NaOH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Sodium</a:t>
                      </a:r>
                      <a:r>
                        <a:rPr lang="en-US" sz="1400" baseline="0"/>
                        <a:t> Acetate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Water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Mass (g)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 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1g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</a:t>
                      </a:r>
                      <a:r>
                        <a:rPr lang="en-US" sz="1400" baseline="-25000" dirty="0"/>
                        <a:t>W</a:t>
                      </a:r>
                      <a:r>
                        <a:rPr lang="en-US" sz="1400" dirty="0"/>
                        <a:t> </a:t>
                      </a:r>
                      <a:r>
                        <a:rPr lang="en-US" sz="1400" baseline="0" dirty="0"/>
                        <a:t>(g mol</a:t>
                      </a:r>
                      <a:r>
                        <a:rPr lang="en-US" sz="1400" baseline="30000" dirty="0"/>
                        <a:t>-1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60.02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82.034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18.02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Mole (</a:t>
                      </a:r>
                      <a:r>
                        <a:rPr lang="en-US" sz="1400" err="1"/>
                        <a:t>mol</a:t>
                      </a:r>
                      <a:r>
                        <a:rPr lang="en-US" sz="140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  <a:p>
                      <a:pPr algn="ctr"/>
                      <a:endParaRPr lang="en-US" sz="1400"/>
                    </a:p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 Limiting Reagent?  ______________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08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Limiting Reagent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622611"/>
            <a:ext cx="1937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/>
              <a:t>Let’s Practice: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824003" y="2412391"/>
          <a:ext cx="6543994" cy="1083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CS ChemDraw Drawing" r:id="rId3" imgW="3159318" imgH="524319" progId="ChemDraw.Document.6.0">
                  <p:embed/>
                </p:oleObj>
              </mc:Choice>
              <mc:Fallback>
                <p:oleObj name="CS ChemDraw Drawing" r:id="rId3" imgW="3159318" imgH="524319" progId="ChemDraw.Document.6.0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24003" y="2412391"/>
                        <a:ext cx="6543994" cy="10831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018611"/>
              </p:ext>
            </p:extLst>
          </p:nvPr>
        </p:nvGraphicFramePr>
        <p:xfrm>
          <a:off x="2152650" y="3738467"/>
          <a:ext cx="7667878" cy="2164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6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6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Acetic</a:t>
                      </a:r>
                      <a:r>
                        <a:rPr lang="en-US" sz="1400" baseline="0"/>
                        <a:t> Acid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NaOH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Sodium</a:t>
                      </a:r>
                      <a:r>
                        <a:rPr lang="en-US" sz="1400" baseline="0"/>
                        <a:t> Acetate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Water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Mass (g)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 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1g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-</a:t>
                      </a:r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</a:t>
                      </a:r>
                      <a:r>
                        <a:rPr lang="en-US" sz="1400" baseline="-25000"/>
                        <a:t>W</a:t>
                      </a:r>
                      <a:r>
                        <a:rPr lang="en-US" sz="1400"/>
                        <a:t> </a:t>
                      </a:r>
                      <a:r>
                        <a:rPr lang="en-US" sz="1400" baseline="0"/>
                        <a:t>(g mol</a:t>
                      </a:r>
                      <a:r>
                        <a:rPr lang="en-US" sz="1400" baseline="30000"/>
                        <a:t>-1</a:t>
                      </a:r>
                      <a:r>
                        <a:rPr lang="en-US" sz="1400" baseline="0"/>
                        <a:t>)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60.02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40.00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82.034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18.02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909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Mole (</a:t>
                      </a:r>
                      <a:r>
                        <a:rPr lang="en-US" sz="1400" err="1"/>
                        <a:t>mol</a:t>
                      </a:r>
                      <a:r>
                        <a:rPr lang="en-US" sz="140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0.0167</a:t>
                      </a:r>
                    </a:p>
                    <a:p>
                      <a:pPr algn="ctr"/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0.025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0.0167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0.0167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 Limiting Reagent?  _</a:t>
                      </a:r>
                      <a:r>
                        <a:rPr lang="en-US" sz="1400" u="none" dirty="0"/>
                        <a:t>_</a:t>
                      </a:r>
                      <a:r>
                        <a:rPr lang="en-US" sz="1400" u="sng" dirty="0"/>
                        <a:t>Acetic Acid</a:t>
                      </a:r>
                      <a:r>
                        <a:rPr lang="en-US" sz="1400" u="none" dirty="0"/>
                        <a:t>_</a:t>
                      </a:r>
                      <a:r>
                        <a:rPr lang="en-US" sz="1400" dirty="0"/>
                        <a:t>_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199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Limiting Reagent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2352"/>
            <a:ext cx="10515600" cy="689839"/>
          </a:xfrm>
        </p:spPr>
        <p:txBody>
          <a:bodyPr>
            <a:normAutofit/>
          </a:bodyPr>
          <a:lstStyle/>
          <a:p>
            <a:pPr marL="0" indent="0" algn="ctr" defTabSz="51435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US" sz="3100" dirty="0"/>
              <a:t>2Li      +    2 H</a:t>
            </a:r>
            <a:r>
              <a:rPr lang="en-US" sz="3100" baseline="-25000" dirty="0"/>
              <a:t>2</a:t>
            </a:r>
            <a:r>
              <a:rPr lang="en-US" sz="3100" dirty="0"/>
              <a:t>O  </a:t>
            </a:r>
            <a:r>
              <a:rPr lang="en-US" sz="3100" dirty="0">
                <a:sym typeface="Wingdings"/>
              </a:rPr>
              <a:t>   2LiOH   +    H</a:t>
            </a:r>
            <a:r>
              <a:rPr lang="en-US" sz="3100" baseline="-25000" dirty="0">
                <a:sym typeface="Wingdings"/>
              </a:rPr>
              <a:t>2</a:t>
            </a:r>
            <a:endParaRPr lang="en-US" sz="3100" dirty="0">
              <a:sym typeface="Wingdings"/>
            </a:endParaRPr>
          </a:p>
          <a:p>
            <a:pPr marL="0" indent="0" algn="ctr" defTabSz="51435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n-US" dirty="0">
              <a:sym typeface="Wingding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2B16D5-7279-4D88-A7BA-D662D9ADDA24}"/>
              </a:ext>
            </a:extLst>
          </p:cNvPr>
          <p:cNvSpPr txBox="1"/>
          <p:nvPr/>
        </p:nvSpPr>
        <p:spPr>
          <a:xfrm>
            <a:off x="909916" y="2492189"/>
            <a:ext cx="1024217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>
              <a:defRPr/>
            </a:pPr>
            <a:r>
              <a:rPr lang="en-US" sz="2400" dirty="0">
                <a:sym typeface="Wingdings"/>
              </a:rPr>
              <a:t>If we add 6 moles of water and 2 moles of Li, which is the limiting reagent?</a:t>
            </a:r>
            <a:endParaRPr lang="en-US" sz="2400" dirty="0">
              <a:solidFill>
                <a:srgbClr val="0070C0"/>
              </a:solidFill>
              <a:sym typeface="Wingdings"/>
            </a:endParaRPr>
          </a:p>
          <a:p>
            <a:pPr defTabSz="514350">
              <a:defRPr/>
            </a:pPr>
            <a:endParaRPr lang="en-US" sz="2400" dirty="0">
              <a:sym typeface="Wingdings"/>
            </a:endParaRPr>
          </a:p>
          <a:p>
            <a:pPr defTabSz="514350">
              <a:defRPr/>
            </a:pPr>
            <a:r>
              <a:rPr lang="en-US" sz="2400" dirty="0">
                <a:sym typeface="Wingdings"/>
              </a:rPr>
              <a:t>How many moles of </a:t>
            </a:r>
            <a:r>
              <a:rPr lang="en-US" sz="2400" dirty="0" err="1">
                <a:sym typeface="Wingdings"/>
              </a:rPr>
              <a:t>LiOH</a:t>
            </a:r>
            <a:r>
              <a:rPr lang="en-US" sz="2400" dirty="0">
                <a:sym typeface="Wingdings"/>
              </a:rPr>
              <a:t> do you expect? Of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?   </a:t>
            </a:r>
          </a:p>
          <a:p>
            <a:pPr defTabSz="514350">
              <a:defRPr/>
            </a:pPr>
            <a:endParaRPr lang="en-US" sz="2400" dirty="0">
              <a:solidFill>
                <a:srgbClr val="0070C0"/>
              </a:solidFill>
              <a:sym typeface="Wingdings"/>
            </a:endParaRPr>
          </a:p>
          <a:p>
            <a:pPr defTabSz="514350">
              <a:defRPr/>
            </a:pPr>
            <a:endParaRPr lang="en-US" sz="2400" dirty="0">
              <a:solidFill>
                <a:srgbClr val="0070C0"/>
              </a:solidFill>
              <a:sym typeface="Wingdings"/>
            </a:endParaRPr>
          </a:p>
          <a:p>
            <a:pPr defTabSz="514350">
              <a:defRPr/>
            </a:pPr>
            <a:endParaRPr lang="en-US" sz="2400" dirty="0">
              <a:solidFill>
                <a:srgbClr val="0070C0"/>
              </a:solidFill>
              <a:sym typeface="Wingdings"/>
            </a:endParaRPr>
          </a:p>
          <a:p>
            <a:pPr defTabSz="514350">
              <a:defRPr/>
            </a:pPr>
            <a:r>
              <a:rPr lang="en-US" sz="2400" dirty="0">
                <a:sym typeface="Wingdings"/>
              </a:rPr>
              <a:t>How many grams of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 would be formed by the complete reaction of 80.57 g of Li with water?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7066022"/>
      </p:ext>
    </p:extLst>
  </p:cSld>
  <p:clrMapOvr>
    <a:masterClrMapping/>
  </p:clrMapOvr>
</p:sld>
</file>

<file path=ppt/theme/theme1.xml><?xml version="1.0" encoding="utf-8"?>
<a:theme xmlns:a="http://schemas.openxmlformats.org/drawingml/2006/main" name="UNIDO curriculum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Curriculum_Template" id="{EDCD831D-5535-F64D-8D88-89EFE9E5963E}" vid="{88332C8B-8202-4946-816A-D92DC749C4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UNIDO curriculum template</Template>
  <TotalTime>1062</TotalTime>
  <Words>1727</Words>
  <Application>Microsoft Macintosh PowerPoint</Application>
  <PresentationFormat>Widescreen</PresentationFormat>
  <Paragraphs>414</Paragraphs>
  <Slides>37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Calibri Regular</vt:lpstr>
      <vt:lpstr>Cambria</vt:lpstr>
      <vt:lpstr>Corbel</vt:lpstr>
      <vt:lpstr>Proxima Nova</vt:lpstr>
      <vt:lpstr>UNIDO curriculum template</vt:lpstr>
      <vt:lpstr>CS ChemDraw Drawing</vt:lpstr>
      <vt:lpstr>ISIS/Draw Sketch</vt:lpstr>
      <vt:lpstr>Limiting Reagent, Yield, and Atom Economy</vt:lpstr>
      <vt:lpstr>Outline</vt:lpstr>
      <vt:lpstr>Outline</vt:lpstr>
      <vt:lpstr>Limiting Reagent</vt:lpstr>
      <vt:lpstr>Limiting Reagent</vt:lpstr>
      <vt:lpstr>Limiting Reagent</vt:lpstr>
      <vt:lpstr>Limiting Reagent</vt:lpstr>
      <vt:lpstr>Limiting Reagent</vt:lpstr>
      <vt:lpstr>Limiting Reagent Problem</vt:lpstr>
      <vt:lpstr>Limiting Reagent Problem</vt:lpstr>
      <vt:lpstr>Outline</vt:lpstr>
      <vt:lpstr>Theoretical Yield</vt:lpstr>
      <vt:lpstr>Theoretical Yield</vt:lpstr>
      <vt:lpstr>Percent Yield</vt:lpstr>
      <vt:lpstr>Percent Yield</vt:lpstr>
      <vt:lpstr>Question</vt:lpstr>
      <vt:lpstr>Percent Yield</vt:lpstr>
      <vt:lpstr>Outline</vt:lpstr>
      <vt:lpstr>Atom Economy</vt:lpstr>
      <vt:lpstr>Atom Economy</vt:lpstr>
      <vt:lpstr>Atom Economy</vt:lpstr>
      <vt:lpstr>Atom Economy</vt:lpstr>
      <vt:lpstr>Atom Economy</vt:lpstr>
      <vt:lpstr>Atom Economy</vt:lpstr>
      <vt:lpstr>Atom Economy</vt:lpstr>
      <vt:lpstr>Atom Economy</vt:lpstr>
      <vt:lpstr>Outline</vt:lpstr>
      <vt:lpstr>Environmental Factor (E-Factor)</vt:lpstr>
      <vt:lpstr>E-Factor Example</vt:lpstr>
      <vt:lpstr>Summary</vt:lpstr>
      <vt:lpstr>Additional Class Exercises</vt:lpstr>
      <vt:lpstr>Class Exercise</vt:lpstr>
      <vt:lpstr>PowerPoint Presentation</vt:lpstr>
      <vt:lpstr>PowerPoint Presentation</vt:lpstr>
      <vt:lpstr>PowerPoint Presentation</vt:lpstr>
      <vt:lpstr>PowerPoint Presentation</vt:lpstr>
      <vt:lpstr>Homework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Limiting Reagent, Yield and Atom Economy</dc:title>
  <dc:creator>Derrick Ward</dc:creator>
  <cp:lastModifiedBy>Amy Cannon</cp:lastModifiedBy>
  <cp:revision>74</cp:revision>
  <dcterms:created xsi:type="dcterms:W3CDTF">2018-01-29T16:14:00Z</dcterms:created>
  <dcterms:modified xsi:type="dcterms:W3CDTF">2019-01-10T02:13:35Z</dcterms:modified>
</cp:coreProperties>
</file>