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09" r:id="rId2"/>
    <p:sldId id="310" r:id="rId3"/>
    <p:sldId id="308" r:id="rId4"/>
    <p:sldId id="284" r:id="rId5"/>
    <p:sldId id="285" r:id="rId6"/>
    <p:sldId id="286" r:id="rId7"/>
    <p:sldId id="315" r:id="rId8"/>
    <p:sldId id="287" r:id="rId9"/>
    <p:sldId id="288" r:id="rId10"/>
    <p:sldId id="257" r:id="rId11"/>
    <p:sldId id="290" r:id="rId12"/>
    <p:sldId id="294" r:id="rId13"/>
    <p:sldId id="295" r:id="rId14"/>
    <p:sldId id="258" r:id="rId15"/>
    <p:sldId id="259" r:id="rId16"/>
    <p:sldId id="322" r:id="rId17"/>
    <p:sldId id="260" r:id="rId18"/>
    <p:sldId id="261" r:id="rId19"/>
    <p:sldId id="262" r:id="rId20"/>
    <p:sldId id="263" r:id="rId21"/>
    <p:sldId id="264" r:id="rId22"/>
    <p:sldId id="265" r:id="rId23"/>
    <p:sldId id="320" r:id="rId24"/>
    <p:sldId id="319" r:id="rId25"/>
    <p:sldId id="321" r:id="rId26"/>
    <p:sldId id="270" r:id="rId27"/>
    <p:sldId id="271" r:id="rId28"/>
    <p:sldId id="272" r:id="rId29"/>
    <p:sldId id="273" r:id="rId30"/>
    <p:sldId id="296" r:id="rId31"/>
    <p:sldId id="314" r:id="rId32"/>
    <p:sldId id="274" r:id="rId33"/>
    <p:sldId id="275" r:id="rId34"/>
    <p:sldId id="278" r:id="rId35"/>
    <p:sldId id="280" r:id="rId36"/>
    <p:sldId id="300" r:id="rId37"/>
    <p:sldId id="302" r:id="rId38"/>
    <p:sldId id="297" r:id="rId39"/>
    <p:sldId id="298" r:id="rId40"/>
    <p:sldId id="307" r:id="rId41"/>
    <p:sldId id="304" r:id="rId42"/>
    <p:sldId id="306" r:id="rId43"/>
    <p:sldId id="312" r:id="rId44"/>
    <p:sldId id="31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FFF00"/>
    <a:srgbClr val="FFC000"/>
    <a:srgbClr val="FF0000"/>
    <a:srgbClr val="C0000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5055" autoAdjust="0"/>
  </p:normalViewPr>
  <p:slideViewPr>
    <p:cSldViewPr snapToGrid="0" snapToObjects="1">
      <p:cViewPr varScale="1">
        <p:scale>
          <a:sx n="65" d="100"/>
          <a:sy n="65" d="100"/>
        </p:scale>
        <p:origin x="69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/>
            <a:t>Recycling</a:t>
          </a:r>
          <a:endParaRPr lang="en-US" sz="20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/>
            <a:t>Energy recovery</a:t>
          </a:r>
          <a:endParaRPr lang="en-US" sz="20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/>
        </a:p>
      </dgm:t>
    </dgm:pt>
    <dgm:pt modelId="{487C6DDB-16EA-8048-89A6-EBE7F5139E87}">
      <dgm:prSet phldrT="[Text]"/>
      <dgm:spPr>
        <a:solidFill>
          <a:schemeClr val="accent6"/>
        </a:solidFill>
      </dgm:spPr>
      <dgm:t>
        <a:bodyPr/>
        <a:lstStyle/>
        <a:p>
          <a:endParaRPr lang="en-US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5753D-07D3-E64F-837B-27A7E849106E}" type="presOf" srcId="{487C6DDB-16EA-8048-89A6-EBE7F5139E87}" destId="{6C68EA97-559F-5B4C-BAEF-7523CDE8859F}" srcOrd="1" destOrd="0" presId="urn:microsoft.com/office/officeart/2005/8/layout/pyramid1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5225D632-6F84-C446-ABE1-22101DA8FCEC}" type="presOf" srcId="{7B85411E-E25C-6F42-91E4-53D6A772A7AE}" destId="{E4AD5763-DCE8-8646-9423-0796D183EB64}" srcOrd="0" destOrd="0" presId="urn:microsoft.com/office/officeart/2005/8/layout/pyramid1"/>
    <dgm:cxn modelId="{8D7B9641-3008-5145-9316-8BA398CF2DB3}" type="presOf" srcId="{761DA577-FE2E-1D4B-90D0-641EE07F9D88}" destId="{3E34D7F9-55F3-AE4B-82A2-173B2B147DA6}" srcOrd="1" destOrd="0" presId="urn:microsoft.com/office/officeart/2005/8/layout/pyramid1"/>
    <dgm:cxn modelId="{E2412A5B-50B9-2240-BA99-AF7B4A36FC96}" type="presOf" srcId="{9070CC88-EB24-E342-9919-2FCA608334E5}" destId="{7D0C00B8-FBB5-E542-BB8C-D7C0963864DD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545827D1-534E-8944-81FA-18BF15D762F1}" type="presOf" srcId="{E63B5B2B-F6A6-8441-A576-D26F920DC37F}" destId="{6ECD5B3B-9384-5444-8A5D-3417A6E94D0F}" srcOrd="0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31DF11B9-28BD-8444-BC6B-0860BF508713}" type="presOf" srcId="{9070CC88-EB24-E342-9919-2FCA608334E5}" destId="{7F1E56D0-FCE2-0E43-AE50-B92A1C2A4023}" srcOrd="1" destOrd="0" presId="urn:microsoft.com/office/officeart/2005/8/layout/pyramid1"/>
    <dgm:cxn modelId="{E311BA49-721A-F448-AA5A-C7ADB2E9CF33}" type="presOf" srcId="{13EE726E-487B-BC42-956A-027D42CABA5C}" destId="{FA4DB1DE-A406-3B45-877A-D855E498BDD6}" srcOrd="1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00631FBB-398A-AA4A-BEB4-46CD0B0DE9B1}" type="presOf" srcId="{761DA577-FE2E-1D4B-90D0-641EE07F9D88}" destId="{49A2C099-09E7-5845-9B71-7892FA5F19FA}" srcOrd="0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2425DA43-E55A-8D4E-B178-D82D6DBC63EA}" type="presOf" srcId="{17F7B346-7E44-884B-B208-34553535058F}" destId="{E0640EEF-CCD0-A143-B7C0-98B8459BB784}" srcOrd="0" destOrd="0" presId="urn:microsoft.com/office/officeart/2005/8/layout/pyramid1"/>
    <dgm:cxn modelId="{B4DDD9BE-ED5A-4D4F-BF54-A31679B56A41}" type="presOf" srcId="{487C6DDB-16EA-8048-89A6-EBE7F5139E87}" destId="{F18AD3D4-3EBF-6740-A7F5-A34CCB8DAF75}" srcOrd="0" destOrd="0" presId="urn:microsoft.com/office/officeart/2005/8/layout/pyramid1"/>
    <dgm:cxn modelId="{CDF1C7A0-FB09-BC41-A93F-06095DA71800}" type="presOf" srcId="{7B85411E-E25C-6F42-91E4-53D6A772A7AE}" destId="{AC8E9D14-6819-8F4A-9C5D-059395C22341}" srcOrd="1" destOrd="0" presId="urn:microsoft.com/office/officeart/2005/8/layout/pyramid1"/>
    <dgm:cxn modelId="{9756B3CB-DC13-5349-BF0E-B7F1AF44FF53}" type="presOf" srcId="{17F7B346-7E44-884B-B208-34553535058F}" destId="{DBA6EBB8-21A0-894A-BA2E-6E7C6406075C}" srcOrd="1" destOrd="0" presId="urn:microsoft.com/office/officeart/2005/8/layout/pyramid1"/>
    <dgm:cxn modelId="{057EE2BA-FABE-B544-8988-EEBB0153F960}" type="presOf" srcId="{13EE726E-487B-BC42-956A-027D42CABA5C}" destId="{10773469-3A0F-944C-A64E-5813C95065EA}" srcOrd="0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943B753D-8CC2-FE4C-BA32-85C08B2DB20D}" type="presParOf" srcId="{6ECD5B3B-9384-5444-8A5D-3417A6E94D0F}" destId="{4C6A5A9E-52EB-664C-8E84-0B6237493D5E}" srcOrd="0" destOrd="0" presId="urn:microsoft.com/office/officeart/2005/8/layout/pyramid1"/>
    <dgm:cxn modelId="{E7DC9BE4-E765-1944-8BF7-D9603623CE62}" type="presParOf" srcId="{4C6A5A9E-52EB-664C-8E84-0B6237493D5E}" destId="{F18AD3D4-3EBF-6740-A7F5-A34CCB8DAF75}" srcOrd="0" destOrd="0" presId="urn:microsoft.com/office/officeart/2005/8/layout/pyramid1"/>
    <dgm:cxn modelId="{91562870-9BE7-6C47-BC4D-6695CA6E0FB1}" type="presParOf" srcId="{4C6A5A9E-52EB-664C-8E84-0B6237493D5E}" destId="{6C68EA97-559F-5B4C-BAEF-7523CDE8859F}" srcOrd="1" destOrd="0" presId="urn:microsoft.com/office/officeart/2005/8/layout/pyramid1"/>
    <dgm:cxn modelId="{14AC3ABF-0EF8-A34E-BF12-FE2D73AF3607}" type="presParOf" srcId="{6ECD5B3B-9384-5444-8A5D-3417A6E94D0F}" destId="{7D8399FB-5995-A348-BEB7-AC598E062549}" srcOrd="1" destOrd="0" presId="urn:microsoft.com/office/officeart/2005/8/layout/pyramid1"/>
    <dgm:cxn modelId="{DAD0D453-1C1A-A346-8187-4C36DF6EAA64}" type="presParOf" srcId="{7D8399FB-5995-A348-BEB7-AC598E062549}" destId="{E4AD5763-DCE8-8646-9423-0796D183EB64}" srcOrd="0" destOrd="0" presId="urn:microsoft.com/office/officeart/2005/8/layout/pyramid1"/>
    <dgm:cxn modelId="{7F7FAF88-3B4B-A647-8485-574330972E2D}" type="presParOf" srcId="{7D8399FB-5995-A348-BEB7-AC598E062549}" destId="{AC8E9D14-6819-8F4A-9C5D-059395C22341}" srcOrd="1" destOrd="0" presId="urn:microsoft.com/office/officeart/2005/8/layout/pyramid1"/>
    <dgm:cxn modelId="{4F64D8AB-F4FC-194B-94B8-5200E6F43C6D}" type="presParOf" srcId="{6ECD5B3B-9384-5444-8A5D-3417A6E94D0F}" destId="{9E4AA830-91D0-0541-A272-2817ECCF0C25}" srcOrd="2" destOrd="0" presId="urn:microsoft.com/office/officeart/2005/8/layout/pyramid1"/>
    <dgm:cxn modelId="{8D7B6460-E088-0945-94B0-878A3CC9306A}" type="presParOf" srcId="{9E4AA830-91D0-0541-A272-2817ECCF0C25}" destId="{49A2C099-09E7-5845-9B71-7892FA5F19FA}" srcOrd="0" destOrd="0" presId="urn:microsoft.com/office/officeart/2005/8/layout/pyramid1"/>
    <dgm:cxn modelId="{4F5468FF-4D9F-7C43-86A2-A8208995528D}" type="presParOf" srcId="{9E4AA830-91D0-0541-A272-2817ECCF0C25}" destId="{3E34D7F9-55F3-AE4B-82A2-173B2B147DA6}" srcOrd="1" destOrd="0" presId="urn:microsoft.com/office/officeart/2005/8/layout/pyramid1"/>
    <dgm:cxn modelId="{CB3B1B2B-BB34-1148-9A98-65EFEC96659D}" type="presParOf" srcId="{6ECD5B3B-9384-5444-8A5D-3417A6E94D0F}" destId="{3F559EEF-40ED-164D-BA25-7684CFE7966F}" srcOrd="3" destOrd="0" presId="urn:microsoft.com/office/officeart/2005/8/layout/pyramid1"/>
    <dgm:cxn modelId="{EF954714-1FAC-C241-B45F-86FAE407EAD9}" type="presParOf" srcId="{3F559EEF-40ED-164D-BA25-7684CFE7966F}" destId="{10773469-3A0F-944C-A64E-5813C95065EA}" srcOrd="0" destOrd="0" presId="urn:microsoft.com/office/officeart/2005/8/layout/pyramid1"/>
    <dgm:cxn modelId="{9B72028D-01D0-0846-9E79-6A3FB14C4FB4}" type="presParOf" srcId="{3F559EEF-40ED-164D-BA25-7684CFE7966F}" destId="{FA4DB1DE-A406-3B45-877A-D855E498BDD6}" srcOrd="1" destOrd="0" presId="urn:microsoft.com/office/officeart/2005/8/layout/pyramid1"/>
    <dgm:cxn modelId="{EF11517F-4384-3248-859D-B7716DD2CEB0}" type="presParOf" srcId="{6ECD5B3B-9384-5444-8A5D-3417A6E94D0F}" destId="{6751D3CF-4B1F-6745-90AB-D68983DE85B9}" srcOrd="4" destOrd="0" presId="urn:microsoft.com/office/officeart/2005/8/layout/pyramid1"/>
    <dgm:cxn modelId="{24E7CCE3-6A8A-7245-9595-DB9FEAAE39E0}" type="presParOf" srcId="{6751D3CF-4B1F-6745-90AB-D68983DE85B9}" destId="{7D0C00B8-FBB5-E542-BB8C-D7C0963864DD}" srcOrd="0" destOrd="0" presId="urn:microsoft.com/office/officeart/2005/8/layout/pyramid1"/>
    <dgm:cxn modelId="{2B71CFC6-2B33-A24A-A633-34BF1768A2BC}" type="presParOf" srcId="{6751D3CF-4B1F-6745-90AB-D68983DE85B9}" destId="{7F1E56D0-FCE2-0E43-AE50-B92A1C2A4023}" srcOrd="1" destOrd="0" presId="urn:microsoft.com/office/officeart/2005/8/layout/pyramid1"/>
    <dgm:cxn modelId="{E209C192-614A-BC44-841B-9073B331322C}" type="presParOf" srcId="{6ECD5B3B-9384-5444-8A5D-3417A6E94D0F}" destId="{D8AD44FA-A843-7B4C-B095-72629FE63ABF}" srcOrd="5" destOrd="0" presId="urn:microsoft.com/office/officeart/2005/8/layout/pyramid1"/>
    <dgm:cxn modelId="{8BC4D18C-216B-C841-8ADA-329013A0C6B9}" type="presParOf" srcId="{D8AD44FA-A843-7B4C-B095-72629FE63ABF}" destId="{E0640EEF-CCD0-A143-B7C0-98B8459BB784}" srcOrd="0" destOrd="0" presId="urn:microsoft.com/office/officeart/2005/8/layout/pyramid1"/>
    <dgm:cxn modelId="{A56B9947-26B6-BA49-8577-D0F6B194466A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2448882" y="0"/>
          <a:ext cx="979553" cy="664896"/>
        </a:xfrm>
        <a:prstGeom prst="trapezoid">
          <a:avLst>
            <a:gd name="adj" fmla="val 73662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/>
        </a:p>
      </dsp:txBody>
      <dsp:txXfrm>
        <a:off x="2448882" y="0"/>
        <a:ext cx="979553" cy="664896"/>
      </dsp:txXfrm>
    </dsp:sp>
    <dsp:sp modelId="{E4AD5763-DCE8-8646-9423-0796D183EB64}">
      <dsp:nvSpPr>
        <dsp:cNvPr id="0" name=""/>
        <dsp:cNvSpPr/>
      </dsp:nvSpPr>
      <dsp:spPr>
        <a:xfrm>
          <a:off x="1959106" y="664896"/>
          <a:ext cx="1959106" cy="664896"/>
        </a:xfrm>
        <a:prstGeom prst="trapezoid">
          <a:avLst>
            <a:gd name="adj" fmla="val 7366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Reduction</a:t>
          </a:r>
        </a:p>
      </dsp:txBody>
      <dsp:txXfrm>
        <a:off x="2301949" y="664896"/>
        <a:ext cx="1273419" cy="664896"/>
      </dsp:txXfrm>
    </dsp:sp>
    <dsp:sp modelId="{49A2C099-09E7-5845-9B71-7892FA5F19FA}">
      <dsp:nvSpPr>
        <dsp:cNvPr id="0" name=""/>
        <dsp:cNvSpPr/>
      </dsp:nvSpPr>
      <dsp:spPr>
        <a:xfrm>
          <a:off x="1469329" y="1329793"/>
          <a:ext cx="2938659" cy="664896"/>
        </a:xfrm>
        <a:prstGeom prst="trapezoid">
          <a:avLst>
            <a:gd name="adj" fmla="val 7366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Reuse</a:t>
          </a:r>
        </a:p>
      </dsp:txBody>
      <dsp:txXfrm>
        <a:off x="1983595" y="1329793"/>
        <a:ext cx="1910128" cy="664896"/>
      </dsp:txXfrm>
    </dsp:sp>
    <dsp:sp modelId="{10773469-3A0F-944C-A64E-5813C95065EA}">
      <dsp:nvSpPr>
        <dsp:cNvPr id="0" name=""/>
        <dsp:cNvSpPr/>
      </dsp:nvSpPr>
      <dsp:spPr>
        <a:xfrm>
          <a:off x="979553" y="1994690"/>
          <a:ext cx="3918212" cy="664896"/>
        </a:xfrm>
        <a:prstGeom prst="trapezoid">
          <a:avLst>
            <a:gd name="adj" fmla="val 7366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Recycling</a:t>
          </a:r>
          <a:endParaRPr lang="en-US" sz="2000" kern="1200" dirty="0"/>
        </a:p>
      </dsp:txBody>
      <dsp:txXfrm>
        <a:off x="1665240" y="1994690"/>
        <a:ext cx="2546838" cy="664896"/>
      </dsp:txXfrm>
    </dsp:sp>
    <dsp:sp modelId="{7D0C00B8-FBB5-E542-BB8C-D7C0963864DD}">
      <dsp:nvSpPr>
        <dsp:cNvPr id="0" name=""/>
        <dsp:cNvSpPr/>
      </dsp:nvSpPr>
      <dsp:spPr>
        <a:xfrm>
          <a:off x="489776" y="2659587"/>
          <a:ext cx="4897765" cy="664896"/>
        </a:xfrm>
        <a:prstGeom prst="trapezoid">
          <a:avLst>
            <a:gd name="adj" fmla="val 7366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Energy recovery</a:t>
          </a:r>
          <a:endParaRPr lang="en-US" sz="2000" kern="1200" dirty="0"/>
        </a:p>
      </dsp:txBody>
      <dsp:txXfrm>
        <a:off x="1346885" y="2659587"/>
        <a:ext cx="3183547" cy="664896"/>
      </dsp:txXfrm>
    </dsp:sp>
    <dsp:sp modelId="{E0640EEF-CCD0-A143-B7C0-98B8459BB784}">
      <dsp:nvSpPr>
        <dsp:cNvPr id="0" name=""/>
        <dsp:cNvSpPr/>
      </dsp:nvSpPr>
      <dsp:spPr>
        <a:xfrm>
          <a:off x="0" y="3324484"/>
          <a:ext cx="5877319" cy="664896"/>
        </a:xfrm>
        <a:prstGeom prst="trapezoid">
          <a:avLst>
            <a:gd name="adj" fmla="val 7366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Disposal</a:t>
          </a:r>
        </a:p>
      </dsp:txBody>
      <dsp:txXfrm>
        <a:off x="1028530" y="3324484"/>
        <a:ext cx="3820257" cy="664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18FA-3DDD-E443-AB34-FCB1DBE67AE3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1AE4-D752-D446-A178-A30358F2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 Regular" charset="0"/>
              </a:rPr>
              <a:t>Need for technologies to Reduce and Reuse waste.</a:t>
            </a:r>
          </a:p>
          <a:p>
            <a:r>
              <a:rPr lang="en-US" sz="1200" dirty="0">
                <a:latin typeface="Calibri Regular" charset="0"/>
              </a:rPr>
              <a:t>Ultimately, the waste production should be Prevented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pt-BR" altLang="x-none" dirty="0" err="1">
                <a:latin typeface="Times New Roman" charset="0"/>
                <a:ea typeface="ＭＳ Ｐゴシック" charset="-128"/>
              </a:rPr>
              <a:t>dNTPs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are essencial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feedstock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to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perform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Polymarase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Chain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Reaction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(PCR)</a:t>
            </a:r>
            <a:endParaRPr lang="x-none" altLang="x-none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83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just a</a:t>
            </a:r>
            <a:r>
              <a:rPr lang="en-US" baseline="0" dirty="0"/>
              <a:t> handful of examples of what we could do with glycerol so BURNING it is definitely not the most efficient way to use the limited resources nature offers.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3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</a:t>
            </a:r>
            <a:r>
              <a:rPr lang="en-US" baseline="0" dirty="0"/>
              <a:t> this catalyst works well in alkaline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20509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http://www.theguardian.com/environment/2014/jan/08/devecser-hungary-eco-town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http://www.theatlantic.com/photo/2011/09/a-flood-of-red-sludge-one-year-later/100158/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http://lacoastpost.com/blog/?p=13160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http://redmud.org/red-mud/disposal/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3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338866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3918919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20038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2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7893-AA25-8441-AE6A-2F619A5D3FB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39/1463-9270/1999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image" Target="../media/image21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tif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4326923" y="1555973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Prevention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5643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Commons, Anacortes Refinery,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Walter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Siegmund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C1083-CD6D-41DB-9615-37C5FAB0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04" y="2258944"/>
            <a:ext cx="5640495" cy="4186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charset="0"/>
              </a:rPr>
              <a:t/>
            </a:r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latin typeface="Times New Roman" charset="0"/>
              </a:rPr>
              <a:t/>
            </a:r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F60F9A-D5FF-DE4C-9BED-057645261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4C36E-C37E-1148-9CBE-23DF88117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623" y="163196"/>
            <a:ext cx="8735173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Reduction and Elimination of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633" y="2495396"/>
            <a:ext cx="6604000" cy="2862322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Reduced solvent or </a:t>
            </a:r>
            <a:r>
              <a:rPr lang="en-US" b="1" dirty="0" err="1">
                <a:latin typeface="+mn-lt"/>
              </a:rPr>
              <a:t>solventless</a:t>
            </a:r>
            <a:r>
              <a:rPr lang="en-US" b="1" dirty="0">
                <a:latin typeface="+mn-lt"/>
              </a:rPr>
              <a:t> processes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Self separation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Process intensification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Material deposition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Use waste as a feedstock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355515" y="1516904"/>
            <a:ext cx="500743" cy="468086"/>
          </a:xfrm>
          <a:prstGeom prst="stripedRight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FAB45D-9C80-44D5-8007-2AD94E3BE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77262"/>
              </p:ext>
            </p:extLst>
          </p:nvPr>
        </p:nvGraphicFramePr>
        <p:xfrm>
          <a:off x="780087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CD7C3D-CF0B-4C8B-8F9E-61CCA735690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9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9331" y="182419"/>
            <a:ext cx="10073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Sildenafil Citrate Production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686" y="1262177"/>
            <a:ext cx="11560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Sildenafil citrate, commonly known as Viagra, is a selective inhibitor of phosphodiesterase 5 (PDE5). This new drug has immediately became a major seller, achieving sales of more than $1 billion during its first year on the market. With such a rapid sales take off it was critical that the environmental performance of the synthesis was good from the outset.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14551" b="28810"/>
          <a:stretch/>
        </p:blipFill>
        <p:spPr>
          <a:xfrm>
            <a:off x="2145552" y="4496666"/>
            <a:ext cx="2008386" cy="1999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2310" y="2465341"/>
            <a:ext cx="5673689" cy="20313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Average yield of last three steps = 97% yield.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Reduction of the ratio of solvent waste/kg product over 17 years from 1300 L/kg to only 7 L/kg by minimizing solvent use, increasing solvent recovery, improving solvent selection, and telescoping steps.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Only the solvents </a:t>
            </a:r>
            <a:r>
              <a:rPr lang="en-US" i="1" dirty="0"/>
              <a:t>t</a:t>
            </a:r>
            <a:r>
              <a:rPr lang="en-US" dirty="0"/>
              <a:t>-butanol, ethyl acetate, 2-butanone, and a trace of toluene still require disposal.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3588" r="5472"/>
          <a:stretch/>
        </p:blipFill>
        <p:spPr>
          <a:xfrm>
            <a:off x="6210026" y="2125252"/>
            <a:ext cx="5029200" cy="35996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99818" y="5664686"/>
            <a:ext cx="604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organic and aqueous waste and vapor emissions for the sildenafil citrate process at three time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9200" y="6495683"/>
            <a:ext cx="286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Dunn, P.J et al </a:t>
            </a:r>
            <a:r>
              <a:rPr lang="is-IS" sz="1200" i="1" dirty="0">
                <a:solidFill>
                  <a:schemeClr val="bg1">
                    <a:lumMod val="50000"/>
                  </a:schemeClr>
                </a:solidFill>
                <a:hlinkClick r:id="rId4" tooltip="Link to journal home page"/>
              </a:rPr>
              <a:t>Green Chem.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2004, </a:t>
            </a:r>
            <a:r>
              <a:rPr lang="is-IS" sz="1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43-48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A22A81-B30C-4520-8D52-D62A6EE1D6F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4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1E492F-87EF-4D20-9949-A3C5AFB3DC14}"/>
              </a:ext>
            </a:extLst>
          </p:cNvPr>
          <p:cNvSpPr txBox="1">
            <a:spLocks/>
          </p:cNvSpPr>
          <p:nvPr/>
        </p:nvSpPr>
        <p:spPr>
          <a:xfrm>
            <a:off x="1216020" y="3429000"/>
            <a:ext cx="9759954" cy="206210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one-pot, three step sequence.</a:t>
            </a:r>
          </a:p>
          <a:p>
            <a:r>
              <a:rPr lang="en-US" sz="2000" dirty="0"/>
              <a:t>Eliminates the need for several hazardous reagents such as ZnCl</a:t>
            </a:r>
            <a:r>
              <a:rPr lang="en-US" sz="2000" baseline="-25000" dirty="0"/>
              <a:t>2</a:t>
            </a:r>
            <a:r>
              <a:rPr lang="en-US" sz="2000" dirty="0"/>
              <a:t>, triphenylphosphine, and solvents such as dimethylformamide and dichloromethane.</a:t>
            </a:r>
          </a:p>
          <a:p>
            <a:r>
              <a:rPr lang="en-US" sz="2000" dirty="0"/>
              <a:t>E-factor improved by an order of magnitude.</a:t>
            </a:r>
          </a:p>
          <a:p>
            <a:r>
              <a:rPr lang="en-US" sz="2000" dirty="0"/>
              <a:t>Solvent consumption reduced by 95%, hazardous waste by 65%, </a:t>
            </a:r>
            <a:br>
              <a:rPr lang="en-US" sz="2000" dirty="0"/>
            </a:br>
            <a:r>
              <a:rPr lang="en-US" sz="2000" dirty="0"/>
              <a:t>preventing 1.5 million tons of hazardous waste per year.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4082" y="152400"/>
            <a:ext cx="5323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x-none" sz="4000" b="1" dirty="0"/>
              <a:t>Reduced Solvent: dNTPs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7804" y="1542582"/>
            <a:ext cx="10856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They are the building blocks of both DNA and RNA, which are chains of nucleotides made through the processes of DNA replication and transcription.</a:t>
            </a:r>
            <a:r>
              <a:rPr lang="en-US" sz="2000" baseline="30000" dirty="0"/>
              <a:t> </a:t>
            </a:r>
            <a:r>
              <a:rPr lang="en-US" sz="2000" dirty="0"/>
              <a:t>Nucleoside triphosphates also serve as a source of energy for cellular reactions and are involved in signaling pathways. Nowadays they are synthesized and used in molecular biology.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013344-6E20-431A-ABD5-B2DDFD0490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188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4443" y="159818"/>
            <a:ext cx="10203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Production of Ethylene Oxide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098" y="1446028"/>
            <a:ext cx="11539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Ethylene oxide is used as an intermediate in the </a:t>
            </a:r>
            <a:r>
              <a:rPr lang="en-US" sz="2000" b="1" dirty="0"/>
              <a:t>production</a:t>
            </a:r>
            <a:r>
              <a:rPr lang="en-US" sz="2000" dirty="0"/>
              <a:t> of several industrial chemicals, the most notable of which is ethylene glycol. It is also used as a fumigant in certain agricultural products and as a sterilant for medical equipment and supplies.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374" y="3415479"/>
            <a:ext cx="5340626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Use of molecular oxygen removed the need for chlorine.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New process generated more than 16 times less waste than the original one, eliminating the formation of waste 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FCF41A-10D6-476C-B32F-29617A436AE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3DDA360-0B66-45ED-8FDD-06D0079FE0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415381"/>
              </p:ext>
            </p:extLst>
          </p:nvPr>
        </p:nvGraphicFramePr>
        <p:xfrm>
          <a:off x="6280150" y="3670082"/>
          <a:ext cx="5156476" cy="968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CS ChemDraw Drawing" r:id="rId3" imgW="3187732" imgH="598791" progId="ChemDraw.Document.6.0">
                  <p:embed/>
                </p:oleObj>
              </mc:Choice>
              <mc:Fallback>
                <p:oleObj name="CS ChemDraw Drawing" r:id="rId3" imgW="3187732" imgH="5987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0150" y="3670082"/>
                        <a:ext cx="5156476" cy="968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96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6838"/>
            <a:ext cx="74676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472" y="1874272"/>
            <a:ext cx="7816121" cy="2544286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Some e</a:t>
            </a:r>
            <a:r>
              <a:rPr lang="en-US" dirty="0">
                <a:latin typeface="+mn-lt"/>
              </a:rPr>
              <a:t>xamples:</a:t>
            </a:r>
          </a:p>
          <a:p>
            <a:r>
              <a:rPr lang="en-US" dirty="0"/>
              <a:t>Waste cooking oil for biodiesel</a:t>
            </a:r>
          </a:p>
          <a:p>
            <a:r>
              <a:rPr lang="en-US" dirty="0" smtClean="0"/>
              <a:t>Glycerol </a:t>
            </a:r>
            <a:r>
              <a:rPr lang="en-US" dirty="0"/>
              <a:t>for lactic acid using catalyst</a:t>
            </a:r>
          </a:p>
          <a:p>
            <a:r>
              <a:rPr lang="en-US" dirty="0"/>
              <a:t>Red mud for bricks</a:t>
            </a:r>
          </a:p>
          <a:p>
            <a:r>
              <a:rPr lang="en-US" dirty="0"/>
              <a:t>Crustacean shell waste for chitosan based </a:t>
            </a:r>
            <a:r>
              <a:rPr lang="en-US" dirty="0" smtClean="0"/>
              <a:t>products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16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514" y="346259"/>
            <a:ext cx="8756971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en-US" sz="3600" b="1" dirty="0">
                <a:latin typeface="+mn-lt"/>
              </a:rPr>
              <a:t>Example: </a:t>
            </a:r>
            <a:r>
              <a:rPr lang="en-US" altLang="en-US" sz="3600" b="1" dirty="0" smtClean="0">
                <a:latin typeface="+mn-lt"/>
              </a:rPr>
              <a:t>Used oils as biofuel source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614722"/>
              </p:ext>
            </p:extLst>
          </p:nvPr>
        </p:nvGraphicFramePr>
        <p:xfrm>
          <a:off x="3563452" y="3124490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452" y="3124490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809709" y="5949526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>
            <a:off x="2781583" y="413078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79726"/>
              </p:ext>
            </p:extLst>
          </p:nvPr>
        </p:nvGraphicFramePr>
        <p:xfrm>
          <a:off x="120446" y="6502098"/>
          <a:ext cx="12140380" cy="304800"/>
        </p:xfrm>
        <a:graphic>
          <a:graphicData uri="http://schemas.openxmlformats.org/drawingml/2006/table">
            <a:tbl>
              <a:tblPr/>
              <a:tblGrid>
                <a:gridCol w="12140380">
                  <a:extLst>
                    <a:ext uri="{9D8B030D-6E8A-4147-A177-3AD203B41FA5}">
                      <a16:colId xmlns:a16="http://schemas.microsoft.com/office/drawing/2014/main" val="1988050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Leung, D. Y. C., &amp; Guo, Y. (2006). Transesterification of neat and used frying oil: optimization for biodiesel production. </a:t>
                      </a:r>
                      <a:r>
                        <a:rPr lang="en-US" sz="1400" i="1" dirty="0"/>
                        <a:t>Fuel processing technology</a:t>
                      </a:r>
                      <a:r>
                        <a:rPr lang="en-US" sz="1400" dirty="0"/>
                        <a:t>, </a:t>
                      </a:r>
                      <a:r>
                        <a:rPr lang="en-US" sz="1400" i="1" dirty="0"/>
                        <a:t>87</a:t>
                      </a:r>
                      <a:r>
                        <a:rPr lang="en-US" sz="1400" dirty="0"/>
                        <a:t>(10), 883-890.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79199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8" y="3604300"/>
            <a:ext cx="2417322" cy="1814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5790" y="5430804"/>
            <a:ext cx="299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Used frying oil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2954" y="1599077"/>
            <a:ext cx="1160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Biodiesel from virgin vegetable oil is considered first generation biofuel because it competes with food</a:t>
            </a:r>
          </a:p>
          <a:p>
            <a:r>
              <a:rPr lang="en-US" sz="2400" dirty="0" smtClean="0"/>
              <a:t>=&gt; Turning to waste can offer a solution: frying oil can be used instead.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6263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188681"/>
              </p:ext>
            </p:extLst>
          </p:nvPr>
        </p:nvGraphicFramePr>
        <p:xfrm>
          <a:off x="849742" y="1443170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42" y="1443170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845946" y="2535973"/>
            <a:ext cx="3982390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2011 US bio-diesel production reached 967 million gallons.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1 Olympic-size swimming =  approximately 660,000 gallons.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Almost 1460 Olympic-sized swimming pools of glycerol.</a:t>
            </a:r>
          </a:p>
          <a:p>
            <a:pPr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Current treatment: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Dispose (sold for $240/ton!).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Combust as fuel.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285" y="6134920"/>
            <a:ext cx="6723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Chen, L.; Ren, S.; Ye, X. P.,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Fuel Processing Technology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120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40-47.</a:t>
            </a:r>
          </a:p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Werpy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G. Petersen, Top value added chemicals from biomass, Pacific Northwest National Laboratory (PNNL), National Renewable Energy Laboratory (NREL), Office of Biomass Program (EERE), 2004.</a:t>
            </a:r>
          </a:p>
        </p:txBody>
      </p:sp>
      <p:sp>
        <p:nvSpPr>
          <p:cNvPr id="7" name="Right Arrow 3"/>
          <p:cNvSpPr>
            <a:spLocks noChangeArrowheads="1"/>
          </p:cNvSpPr>
          <p:nvPr/>
        </p:nvSpPr>
        <p:spPr bwMode="auto">
          <a:xfrm rot="16200000">
            <a:off x="6387024" y="4528911"/>
            <a:ext cx="633413" cy="381000"/>
          </a:xfrm>
          <a:prstGeom prst="rightArrow">
            <a:avLst>
              <a:gd name="adj1" fmla="val 50000"/>
              <a:gd name="adj2" fmla="val 5003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934583" y="5044055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 rot="16200000">
            <a:off x="4591271" y="452811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278533" y="5045645"/>
            <a:ext cx="125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“Waste”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15613" y="239335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latin typeface="+mn-lt"/>
              </a:rPr>
              <a:t>Glycerol: a waste of biodiesel</a:t>
            </a:r>
            <a:endParaRPr lang="en-US" alt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7610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15613" y="239335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latin typeface="+mn-lt"/>
              </a:rPr>
              <a:t>Glycerol: a waste of biodiesel</a:t>
            </a:r>
            <a:endParaRPr lang="en-US" altLang="en-US" sz="4000" b="1" dirty="0">
              <a:latin typeface="+mn-lt"/>
            </a:endParaRP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63393"/>
              </p:ext>
            </p:extLst>
          </p:nvPr>
        </p:nvGraphicFramePr>
        <p:xfrm>
          <a:off x="5410200" y="3429000"/>
          <a:ext cx="12255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" name="CS ChemDraw Drawing" r:id="rId4" imgW="958821" imgH="621886" progId="ChemDraw.Document.6.0">
                  <p:embed/>
                </p:oleObj>
              </mc:Choice>
              <mc:Fallback>
                <p:oleObj name="CS ChemDraw Drawing" r:id="rId4" imgW="958821" imgH="6218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29000"/>
                        <a:ext cx="12255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>
            <a:spLocks noChangeAspect="1"/>
          </p:cNvSpPr>
          <p:nvPr/>
        </p:nvSpPr>
        <p:spPr>
          <a:xfrm rot="19923074">
            <a:off x="6747455" y="284265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6913565" y="3602041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>
            <a:spLocks noChangeAspect="1"/>
          </p:cNvSpPr>
          <p:nvPr/>
        </p:nvSpPr>
        <p:spPr>
          <a:xfrm rot="1890968">
            <a:off x="6699036" y="443095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63797"/>
              </p:ext>
            </p:extLst>
          </p:nvPr>
        </p:nvGraphicFramePr>
        <p:xfrm>
          <a:off x="7665780" y="2164964"/>
          <a:ext cx="8461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" name="CS ChemDraw Drawing" r:id="rId6" imgW="663245" imgH="833565" progId="ChemDraw.Document.6.0">
                  <p:embed/>
                </p:oleObj>
              </mc:Choice>
              <mc:Fallback>
                <p:oleObj name="CS ChemDraw Drawing" r:id="rId6" imgW="663245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780" y="2164964"/>
                        <a:ext cx="8461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59001"/>
              </p:ext>
            </p:extLst>
          </p:nvPr>
        </p:nvGraphicFramePr>
        <p:xfrm>
          <a:off x="7941661" y="3383433"/>
          <a:ext cx="12271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" name="CS ChemDraw Drawing" r:id="rId8" imgW="961790" imgH="833565" progId="ChemDraw.Document.6.0">
                  <p:embed/>
                </p:oleObj>
              </mc:Choice>
              <mc:Fallback>
                <p:oleObj name="CS ChemDraw Drawing" r:id="rId8" imgW="961790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661" y="3383433"/>
                        <a:ext cx="1227138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60233"/>
              </p:ext>
            </p:extLst>
          </p:nvPr>
        </p:nvGraphicFramePr>
        <p:xfrm>
          <a:off x="7547403" y="4644744"/>
          <a:ext cx="13271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" name="CS ChemDraw Drawing" r:id="rId10" imgW="1040667" imgH="658368" progId="ChemDraw.Document.6.0">
                  <p:embed/>
                </p:oleObj>
              </mc:Choice>
              <mc:Fallback>
                <p:oleObj name="CS ChemDraw Drawing" r:id="rId10" imgW="1040667" imgH="6583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403" y="4644744"/>
                        <a:ext cx="13271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>
            <a:spLocks noChangeAspect="1"/>
          </p:cNvSpPr>
          <p:nvPr/>
        </p:nvSpPr>
        <p:spPr>
          <a:xfrm>
            <a:off x="8594009" y="2385475"/>
            <a:ext cx="138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/>
              <a:t>Polylactic acid</a:t>
            </a:r>
          </a:p>
        </p:txBody>
      </p:sp>
      <p:sp>
        <p:nvSpPr>
          <p:cNvPr id="28" name="TextBox 13"/>
          <p:cNvSpPr txBox="1">
            <a:spLocks noChangeAspect="1" noChangeArrowheads="1"/>
          </p:cNvSpPr>
          <p:nvPr/>
        </p:nvSpPr>
        <p:spPr bwMode="auto">
          <a:xfrm>
            <a:off x="9224963" y="3378566"/>
            <a:ext cx="11366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Valuable medicinal product</a:t>
            </a:r>
          </a:p>
        </p:txBody>
      </p:sp>
      <p:sp>
        <p:nvSpPr>
          <p:cNvPr id="29" name="TextBox 14"/>
          <p:cNvSpPr txBox="1">
            <a:spLocks noChangeAspect="1" noChangeArrowheads="1"/>
          </p:cNvSpPr>
          <p:nvPr/>
        </p:nvSpPr>
        <p:spPr bwMode="auto">
          <a:xfrm>
            <a:off x="9050337" y="4541821"/>
            <a:ext cx="13112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Sunless tanning product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311487"/>
              </p:ext>
            </p:extLst>
          </p:nvPr>
        </p:nvGraphicFramePr>
        <p:xfrm>
          <a:off x="2875253" y="3505202"/>
          <a:ext cx="1053649" cy="79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" name="CS ChemDraw Drawing" r:id="rId12" imgW="829056" imgH="626128" progId="ChemDraw.Document.6.0">
                  <p:embed/>
                </p:oleObj>
              </mc:Choice>
              <mc:Fallback>
                <p:oleObj name="CS ChemDraw Drawing" r:id="rId12" imgW="829056" imgH="6261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5253" y="3505202"/>
                        <a:ext cx="1053649" cy="795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85092"/>
              </p:ext>
            </p:extLst>
          </p:nvPr>
        </p:nvGraphicFramePr>
        <p:xfrm>
          <a:off x="2985703" y="4673061"/>
          <a:ext cx="1689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8" name="CS ChemDraw Drawing" r:id="rId14" imgW="1258638" imgH="873441" progId="ChemDraw.Document.6.0">
                  <p:embed/>
                </p:oleObj>
              </mc:Choice>
              <mc:Fallback>
                <p:oleObj name="CS ChemDraw Drawing" r:id="rId14" imgW="1258638" imgH="8734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5703" y="4673061"/>
                        <a:ext cx="168910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>
            <a:spLocks noChangeAspect="1"/>
          </p:cNvSpPr>
          <p:nvPr/>
        </p:nvSpPr>
        <p:spPr>
          <a:xfrm rot="10800000">
            <a:off x="4138780" y="360204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>
            <a:spLocks noChangeAspect="1"/>
          </p:cNvSpPr>
          <p:nvPr/>
        </p:nvSpPr>
        <p:spPr>
          <a:xfrm rot="9062402">
            <a:off x="4437326" y="440053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spect="1" noChangeArrowheads="1"/>
          </p:cNvSpPr>
          <p:nvPr/>
        </p:nvSpPr>
        <p:spPr bwMode="auto">
          <a:xfrm>
            <a:off x="2257863" y="4797243"/>
            <a:ext cx="13864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Anti-freeze</a:t>
            </a:r>
          </a:p>
        </p:txBody>
      </p:sp>
      <p:sp>
        <p:nvSpPr>
          <p:cNvPr id="33" name="TextBox 13"/>
          <p:cNvSpPr txBox="1">
            <a:spLocks noChangeAspect="1" noChangeArrowheads="1"/>
          </p:cNvSpPr>
          <p:nvPr/>
        </p:nvSpPr>
        <p:spPr bwMode="auto">
          <a:xfrm>
            <a:off x="1815463" y="3454403"/>
            <a:ext cx="13864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Industrial chemical precursors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3408"/>
              </p:ext>
            </p:extLst>
          </p:nvPr>
        </p:nvGraphicFramePr>
        <p:xfrm>
          <a:off x="3374980" y="2164964"/>
          <a:ext cx="968413" cy="78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9" name="CS ChemDraw Drawing" r:id="rId16" imgW="800219" imgH="652429" progId="ChemDraw.Document.6.0">
                  <p:embed/>
                </p:oleObj>
              </mc:Choice>
              <mc:Fallback>
                <p:oleObj name="CS ChemDraw Drawing" r:id="rId16" imgW="800219" imgH="6524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74980" y="2164964"/>
                        <a:ext cx="968413" cy="78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Arrow 34"/>
          <p:cNvSpPr>
            <a:spLocks noChangeAspect="1"/>
          </p:cNvSpPr>
          <p:nvPr/>
        </p:nvSpPr>
        <p:spPr>
          <a:xfrm rot="12632703">
            <a:off x="4434508" y="2812299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13"/>
          <p:cNvSpPr txBox="1">
            <a:spLocks noChangeAspect="1" noChangeArrowheads="1"/>
          </p:cNvSpPr>
          <p:nvPr/>
        </p:nvSpPr>
        <p:spPr bwMode="auto">
          <a:xfrm>
            <a:off x="2297259" y="2119133"/>
            <a:ext cx="10702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Skin exfoliating reagent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151472" y="1908474"/>
            <a:ext cx="2971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CDC005-7562-4329-9A5F-DCE316E4A62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14400" y="-134203"/>
            <a:ext cx="10363200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4000" b="1" dirty="0">
                <a:latin typeface="+mn-lt"/>
              </a:rPr>
              <a:t>Production and Applications of Lactic Acid- Conventional process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235894" y="4222380"/>
            <a:ext cx="4343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+mn-lt"/>
              </a:rPr>
              <a:t>90% of lactic acid </a:t>
            </a:r>
            <a:r>
              <a:rPr lang="en-US" altLang="en-US" sz="1800" dirty="0">
                <a:latin typeface="+mn-lt"/>
              </a:rPr>
              <a:t>comes from anaerobic fermentation of hexose sugar (e.g. corn starch).</a:t>
            </a:r>
          </a:p>
          <a:p>
            <a:pPr marL="457200" indent="-2286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Compete with food sources.</a:t>
            </a:r>
          </a:p>
          <a:p>
            <a:pPr marL="457200" indent="-2286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Slow and requires a lot of purifications.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61" y="1863265"/>
            <a:ext cx="4613889" cy="449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3703" y="6411058"/>
            <a:ext cx="7840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Dusselier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M.; Van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Wouwe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Dewaele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Makshina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Sels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B. F.,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Energy &amp; Environmental 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2013,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(5), 1415-1442.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35894" y="1725926"/>
            <a:ext cx="444089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indent="-274320">
              <a:spcBef>
                <a:spcPts val="600"/>
              </a:spcBef>
              <a:buNone/>
            </a:pPr>
            <a:r>
              <a:rPr lang="en-US" altLang="en-US" sz="1800" dirty="0">
                <a:latin typeface="+mn-lt"/>
              </a:rPr>
              <a:t>Other applications of Lactic Acid: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Food preservatives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Edible pH modifier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Textile industry 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Cosmetic and pharmaceutical industries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30E18-9DAF-4FE2-8DF4-C16AE97F9F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70260" y="242480"/>
            <a:ext cx="1165147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Water Electrolysis with Earth Abundant Metal Catalyst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2508360" y="3450378"/>
            <a:ext cx="240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O ---&gt; O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 + 4H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+ 4e</a:t>
            </a:r>
            <a:r>
              <a:rPr lang="en-US" altLang="en-US" sz="1800" baseline="30000" dirty="0">
                <a:latin typeface="+mn-lt"/>
              </a:rPr>
              <a:t>-</a:t>
            </a:r>
          </a:p>
        </p:txBody>
      </p:sp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129384" y="3479570"/>
            <a:ext cx="1661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000" y="1592264"/>
            <a:ext cx="4785482" cy="4579937"/>
            <a:chOff x="3798888" y="1846263"/>
            <a:chExt cx="4785482" cy="4579937"/>
          </a:xfrm>
        </p:grpSpPr>
        <p:sp>
          <p:nvSpPr>
            <p:cNvPr id="4" name="Cube 3"/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/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1754" name="TextBox 10"/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885745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31762" name="TextBox 18"/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3" name="TextBox 19"/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4" name="TextBox 20"/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5" name="TextBox 21"/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6" name="TextBox 22"/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7" name="TextBox 23"/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8" name="TextBox 24"/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2480993" y="3424788"/>
            <a:ext cx="2466282" cy="432591"/>
          </a:xfrm>
          <a:prstGeom prst="wedgeRoundRectCallout">
            <a:avLst>
              <a:gd name="adj1" fmla="val 67856"/>
              <a:gd name="adj2" fmla="val 14238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4815" y="3927136"/>
            <a:ext cx="2542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Cathode:</a:t>
            </a:r>
          </a:p>
          <a:p>
            <a:r>
              <a:rPr lang="en-US" dirty="0"/>
              <a:t>Any conductive materials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59727" y="4101413"/>
            <a:ext cx="3287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Anode:</a:t>
            </a:r>
          </a:p>
          <a:p>
            <a:r>
              <a:rPr lang="en-US" dirty="0"/>
              <a:t>Expansive platinum group metals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3085515" y="4747744"/>
            <a:ext cx="381000" cy="554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728379" y="5320673"/>
            <a:ext cx="323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Cobalt 1,2‐bis(diphenylphosphino)ethane </a:t>
            </a:r>
          </a:p>
          <a:p>
            <a:pPr algn="ctr"/>
            <a:r>
              <a:rPr lang="en-US" sz="1400" dirty="0"/>
              <a:t>(Co-DPPE)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4862" y="6440683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Bloomfield, A. J.; Sheehan, S. W.; Collom, S. L.; Crabtree, R. H.; Anastas, P. T., A heterogeneous water oxidation catalyst from dicobalt octacarbonyl and 1,2-bis(diphenylphosphino)ethane.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New J. Chem.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38 (4), 1540-1545.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D86B6-2905-4FA3-A7FE-4EC6F1754F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2" y="133220"/>
            <a:ext cx="1900766" cy="1236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5148" y="365685"/>
            <a:ext cx="3956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Waste Prevention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8790" y="1882541"/>
            <a:ext cx="1005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It is better to prevent waste than to treat or clean up waste after it is formed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-1" y="1603766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C28BD-6B63-46FB-9BE1-6E17B894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57" y="2600803"/>
            <a:ext cx="5196283" cy="3499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65BDFB-04E5-44EF-AD70-A751F54F4D57}"/>
              </a:ext>
            </a:extLst>
          </p:cNvPr>
          <p:cNvSpPr txBox="1"/>
          <p:nvPr/>
        </p:nvSpPr>
        <p:spPr>
          <a:xfrm>
            <a:off x="3352798" y="614848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Harshaw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Chemical Company discharges waste water into the Cuyahoga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Archives and Records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64331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94950" y="229131"/>
            <a:ext cx="8202100" cy="646331"/>
          </a:xfrm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Electrocatalytic Oxidation of Glycerol</a:t>
            </a:r>
          </a:p>
        </p:txBody>
      </p:sp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1364695" y="4209424"/>
            <a:ext cx="240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O ---&gt; O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 + 4H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+ 4e</a:t>
            </a:r>
            <a:r>
              <a:rPr lang="en-US" altLang="en-US" sz="1800" baseline="30000" dirty="0">
                <a:latin typeface="+mn-lt"/>
              </a:rPr>
              <a:t>-</a:t>
            </a:r>
          </a:p>
        </p:txBody>
      </p:sp>
      <p:graphicFrame>
        <p:nvGraphicFramePr>
          <p:cNvPr id="317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583844"/>
              </p:ext>
            </p:extLst>
          </p:nvPr>
        </p:nvGraphicFramePr>
        <p:xfrm>
          <a:off x="1074110" y="4624384"/>
          <a:ext cx="31892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CS ChemDraw Drawing" r:id="rId3" imgW="3188579" imgH="772904" progId="ChemDraw.Document.6.0">
                  <p:embed/>
                </p:oleObj>
              </mc:Choice>
              <mc:Fallback>
                <p:oleObj name="CS ChemDraw Drawing" r:id="rId3" imgW="3188579" imgH="77290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110" y="4624384"/>
                        <a:ext cx="3189287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132414" y="3504954"/>
            <a:ext cx="1661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67102" y="4097337"/>
            <a:ext cx="3240087" cy="1311275"/>
          </a:xfrm>
          <a:prstGeom prst="wedgeRoundRectCallout">
            <a:avLst>
              <a:gd name="adj1" fmla="val 74656"/>
              <a:gd name="adj2" fmla="val 34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14590" y="2346447"/>
            <a:ext cx="33325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Water-compatible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Atmospheric pressure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Rm temp. or above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Very low current / voltage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BE5E6F-B4DD-4791-B090-93258822BCD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F01FED-D929-4CFC-9773-0386D5771BC1}"/>
              </a:ext>
            </a:extLst>
          </p:cNvPr>
          <p:cNvGrpSpPr/>
          <p:nvPr/>
        </p:nvGrpSpPr>
        <p:grpSpPr>
          <a:xfrm>
            <a:off x="5033000" y="1592264"/>
            <a:ext cx="4785482" cy="4579937"/>
            <a:chOff x="3798888" y="1846263"/>
            <a:chExt cx="4785482" cy="4579937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6BCD5720-BE24-4FC4-9B27-8B3A4A73FC79}"/>
                </a:ext>
              </a:extLst>
            </p:cNvPr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3" name="Can 4">
              <a:extLst>
                <a:ext uri="{FF2B5EF4-FFF2-40B4-BE49-F238E27FC236}">
                  <a16:creationId xmlns:a16="http://schemas.microsoft.com/office/drawing/2014/main" id="{DEEA42E8-A31A-46F6-AEBA-572F734B4467}"/>
                </a:ext>
              </a:extLst>
            </p:cNvPr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9F5CAF-4379-43C9-85C3-31A07B0B8C1C}"/>
                </a:ext>
              </a:extLst>
            </p:cNvPr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0AE137B8-501F-4565-B1CD-07E89104026E}"/>
                </a:ext>
              </a:extLst>
            </p:cNvPr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CA3E39-3AF2-44C7-BBFA-A850FAD4214F}"/>
                </a:ext>
              </a:extLst>
            </p:cNvPr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A40736-841D-49F6-AEC3-EC48A713FC70}"/>
                </a:ext>
              </a:extLst>
            </p:cNvPr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819E49BF-2C72-4D88-AC12-1106F1852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763DFAA8-8699-42C1-BB63-61DCC8BC2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40" name="Rounded Rectangular Callout 13">
              <a:extLst>
                <a:ext uri="{FF2B5EF4-FFF2-40B4-BE49-F238E27FC236}">
                  <a16:creationId xmlns:a16="http://schemas.microsoft.com/office/drawing/2014/main" id="{E13766CB-97D4-4119-8D10-7AC6342A59DE}"/>
                </a:ext>
              </a:extLst>
            </p:cNvPr>
            <p:cNvSpPr/>
            <p:nvPr/>
          </p:nvSpPr>
          <p:spPr>
            <a:xfrm>
              <a:off x="6885745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1" name="Can 15">
              <a:extLst>
                <a:ext uri="{FF2B5EF4-FFF2-40B4-BE49-F238E27FC236}">
                  <a16:creationId xmlns:a16="http://schemas.microsoft.com/office/drawing/2014/main" id="{AABDE42E-9336-4227-994C-389FF8F89870}"/>
                </a:ext>
              </a:extLst>
            </p:cNvPr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17">
              <a:extLst>
                <a:ext uri="{FF2B5EF4-FFF2-40B4-BE49-F238E27FC236}">
                  <a16:creationId xmlns:a16="http://schemas.microsoft.com/office/drawing/2014/main" id="{7E114F63-0A45-43E5-A4CD-632B7300F90F}"/>
                </a:ext>
              </a:extLst>
            </p:cNvPr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FC8A56F7-95BA-473A-BAD9-4A0BB3477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D785FDEA-1F22-4C7D-A465-9DAC92590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5CFFDCDD-12D8-4BB3-BBD4-9BA31DECB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E43145E-2FA8-404E-9D47-5ECE4F2CE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/>
                <a:t>e</a:t>
              </a:r>
              <a:r>
                <a:rPr lang="en-US" altLang="en-US" sz="1600" baseline="30000" dirty="0"/>
                <a:t>-</a:t>
              </a: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5D52BDFC-484F-4E02-BDE9-9F40D515A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8" name="TextBox 23">
              <a:extLst>
                <a:ext uri="{FF2B5EF4-FFF2-40B4-BE49-F238E27FC236}">
                  <a16:creationId xmlns:a16="http://schemas.microsoft.com/office/drawing/2014/main" id="{093E0686-18FD-4900-82A0-43B8B8E99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D1A88FC-CBA2-4912-8CEB-1D675D747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50" name="Right Arrow 25">
              <a:extLst>
                <a:ext uri="{FF2B5EF4-FFF2-40B4-BE49-F238E27FC236}">
                  <a16:creationId xmlns:a16="http://schemas.microsoft.com/office/drawing/2014/main" id="{41FFCDE8-118B-46E2-8E78-B222AF27DE07}"/>
                </a:ext>
              </a:extLst>
            </p:cNvPr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1" name="Right Arrow 26">
              <a:extLst>
                <a:ext uri="{FF2B5EF4-FFF2-40B4-BE49-F238E27FC236}">
                  <a16:creationId xmlns:a16="http://schemas.microsoft.com/office/drawing/2014/main" id="{F29AB5CC-FA41-4092-B8BF-00C3FF0F4240}"/>
                </a:ext>
              </a:extLst>
            </p:cNvPr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948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100" y="1351795"/>
            <a:ext cx="7296884" cy="1082348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n-lt"/>
              </a:rPr>
              <a:t>The Bayer Process (Karl Bayer, 1887</a:t>
            </a:r>
            <a:r>
              <a:rPr lang="en-US" b="1" dirty="0" smtClean="0">
                <a:latin typeface="+mn-lt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11134"/>
          <a:stretch/>
        </p:blipFill>
        <p:spPr>
          <a:xfrm>
            <a:off x="885811" y="3455361"/>
            <a:ext cx="1132217" cy="104595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110098" y="3832276"/>
            <a:ext cx="171782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9" y="5696981"/>
            <a:ext cx="808517" cy="80851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207633"/>
              </p:ext>
            </p:extLst>
          </p:nvPr>
        </p:nvGraphicFramePr>
        <p:xfrm>
          <a:off x="6080230" y="4264770"/>
          <a:ext cx="1649408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Composition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2-10wt%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trace-25wt%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K, Cr, V, Ni, Ba, Cu, Mn, Pb, Zn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13483" y="3455361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NaOH, 170 – 180 °C</a:t>
            </a:r>
          </a:p>
          <a:p>
            <a:pPr algn="ctr"/>
            <a:r>
              <a:rPr lang="en-US" sz="1200" dirty="0"/>
              <a:t>1 – 6 atm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91" y="4674637"/>
            <a:ext cx="811706" cy="544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9729" y="3754970"/>
            <a:ext cx="15099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Sodium aluminate</a:t>
            </a:r>
          </a:p>
          <a:p>
            <a:pPr algn="ctr"/>
            <a:r>
              <a:rPr lang="en-US" sz="1200" dirty="0"/>
              <a:t>Na</a:t>
            </a:r>
            <a:r>
              <a:rPr lang="en-US" sz="1200" baseline="30000" dirty="0"/>
              <a:t>+ </a:t>
            </a:r>
            <a:r>
              <a:rPr lang="en-US" sz="1200" dirty="0"/>
              <a:t>Al(OH)</a:t>
            </a:r>
            <a:r>
              <a:rPr lang="en-US" sz="1200" baseline="-25000" dirty="0"/>
              <a:t>4</a:t>
            </a:r>
            <a:r>
              <a:rPr lang="en-US" sz="1200" baseline="30000" dirty="0"/>
              <a:t>-</a:t>
            </a:r>
            <a:endParaRPr lang="en-US" sz="12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4842655" y="4310312"/>
            <a:ext cx="325650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ight Arrow 14"/>
          <p:cNvSpPr/>
          <p:nvPr/>
        </p:nvSpPr>
        <p:spPr>
          <a:xfrm rot="5400000">
            <a:off x="4851166" y="5299501"/>
            <a:ext cx="325650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4059706" y="4277787"/>
            <a:ext cx="73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Precipitation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4855" y="5281657"/>
            <a:ext cx="11128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Electrolytic Reduction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8047" y="3880293"/>
            <a:ext cx="749436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Red Mud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305" y="4602688"/>
            <a:ext cx="83721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Alumina </a:t>
            </a:r>
          </a:p>
          <a:p>
            <a:pPr algn="ctr"/>
            <a:r>
              <a:rPr lang="en-US" sz="1200" dirty="0"/>
              <a:t>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</a:p>
          <a:p>
            <a:pPr algn="ctr"/>
            <a:r>
              <a:rPr lang="en-US" sz="1200" dirty="0"/>
              <a:t>(~2 tonne)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7730" y="5818001"/>
            <a:ext cx="8372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Aluminum</a:t>
            </a:r>
          </a:p>
          <a:p>
            <a:pPr algn="ctr"/>
            <a:r>
              <a:rPr lang="en-US" sz="1200" dirty="0"/>
              <a:t>(~1 tonne)</a:t>
            </a:r>
            <a:endParaRPr lang="en-US" sz="1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958769" y="4515335"/>
            <a:ext cx="98629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Bauxites</a:t>
            </a:r>
          </a:p>
          <a:p>
            <a:pPr algn="ctr"/>
            <a:r>
              <a:rPr lang="en-US" sz="1200" dirty="0"/>
              <a:t>(4 – 5 tonne)</a:t>
            </a:r>
            <a:endParaRPr lang="en-US" sz="12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34100" y="6493980"/>
            <a:ext cx="5058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http://www.aluminiumleader.com/production/aluminum_production</a:t>
            </a:r>
          </a:p>
        </p:txBody>
      </p:sp>
      <p:sp>
        <p:nvSpPr>
          <p:cNvPr id="26" name="Plus 25"/>
          <p:cNvSpPr/>
          <p:nvPr/>
        </p:nvSpPr>
        <p:spPr>
          <a:xfrm>
            <a:off x="5821310" y="3804641"/>
            <a:ext cx="435077" cy="4350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8171137" y="4618345"/>
            <a:ext cx="3503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Red mud </a:t>
            </a:r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toxic sludge (highly basic </a:t>
            </a:r>
            <a:r>
              <a:rPr lang="en-US" b="1" dirty="0" smtClean="0"/>
              <a:t>pH=14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byproduct </a:t>
            </a:r>
            <a:r>
              <a:rPr lang="en-US" dirty="0"/>
              <a:t>of </a:t>
            </a:r>
            <a:r>
              <a:rPr lang="en-US" dirty="0" smtClean="0"/>
              <a:t>Bayer process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 ton </a:t>
            </a:r>
            <a:r>
              <a:rPr lang="en-US" dirty="0"/>
              <a:t>of </a:t>
            </a:r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=&gt; 1/3 to 2 tons of red </a:t>
            </a:r>
            <a:r>
              <a:rPr lang="en-US" dirty="0"/>
              <a:t>mud.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Image result for red mu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81" y="3273074"/>
            <a:ext cx="2052100" cy="11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bayer_proce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6410" y="1906914"/>
            <a:ext cx="421163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83911" y="1489310"/>
            <a:ext cx="4208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Bayer </a:t>
            </a:r>
            <a:r>
              <a:rPr lang="en-US" b="1" dirty="0" smtClean="0"/>
              <a:t>Process: </a:t>
            </a:r>
            <a:r>
              <a:rPr lang="en-US" dirty="0" smtClean="0"/>
              <a:t>industrial </a:t>
            </a:r>
            <a:r>
              <a:rPr lang="en-US" dirty="0"/>
              <a:t>process that refines bauxite, raw aluminum ore, into aluminum oxide, or alumina.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</a:t>
            </a:r>
            <a:r>
              <a:rPr lang="en-US" sz="3600" b="1" dirty="0" smtClean="0">
                <a:latin typeface="+mn-lt"/>
              </a:rPr>
              <a:t>generation of biofuels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6316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04" y="155813"/>
            <a:ext cx="8259711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Red Mud: Pollution and Accidents</a:t>
            </a:r>
          </a:p>
        </p:txBody>
      </p:sp>
      <p:pic>
        <p:nvPicPr>
          <p:cNvPr id="4" name="Picture 2" descr="https://upload.wikimedia.org/wikipedia/commons/c/c2/Luftaufnahmen_Nordseekueste_2012-05-by-RaBoe-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/>
          <a:stretch/>
        </p:blipFill>
        <p:spPr bwMode="auto">
          <a:xfrm>
            <a:off x="660160" y="1440130"/>
            <a:ext cx="2882593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6785" y="3461954"/>
            <a:ext cx="1349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Stade, Germany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40816" y="3482219"/>
            <a:ext cx="1883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Kolontar</a:t>
            </a:r>
            <a:r>
              <a:rPr lang="en-US" sz="1400" dirty="0" smtClean="0"/>
              <a:t>, </a:t>
            </a:r>
            <a:r>
              <a:rPr lang="en-US" sz="1400" dirty="0"/>
              <a:t>Hungary</a:t>
            </a:r>
          </a:p>
        </p:txBody>
      </p:sp>
      <p:pic>
        <p:nvPicPr>
          <p:cNvPr id="3080" name="Picture 8" descr="http://cdn.theatlantic.com/static/infocus/sludge092811/s_s03_080112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94"/>
          <a:stretch/>
        </p:blipFill>
        <p:spPr bwMode="auto">
          <a:xfrm>
            <a:off x="4397275" y="1440130"/>
            <a:ext cx="2880001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gure 1: Noranda Alumina plant at Gramercy located between Mississippi River and Manchac Swa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 b="4702"/>
          <a:stretch/>
        </p:blipFill>
        <p:spPr bwMode="auto">
          <a:xfrm>
            <a:off x="660161" y="3971765"/>
            <a:ext cx="2882593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4178" y="6047772"/>
            <a:ext cx="305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Noranda Alumina plant at Gramercy - located alongside the Mississippi River</a:t>
            </a:r>
          </a:p>
        </p:txBody>
      </p:sp>
      <p:pic>
        <p:nvPicPr>
          <p:cNvPr id="3086" name="Picture 14" descr="Disposal_India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84" y="3971765"/>
            <a:ext cx="2882592" cy="20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50739" y="6047772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Damandjodi</a:t>
            </a:r>
            <a:r>
              <a:rPr lang="en-US" sz="1400" dirty="0"/>
              <a:t>, India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838" y="1111357"/>
            <a:ext cx="381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red mud is kept in reservoirs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55B9D7-13BF-4D82-9250-5B50DC5D48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7306084" y="2477974"/>
            <a:ext cx="314732" cy="363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816" y="2389957"/>
            <a:ext cx="4345041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CA" dirty="0"/>
              <a:t>Oct. </a:t>
            </a:r>
            <a:r>
              <a:rPr lang="fr-CA" dirty="0" smtClean="0"/>
              <a:t>4, </a:t>
            </a:r>
            <a:r>
              <a:rPr lang="fr-CA" dirty="0"/>
              <a:t>2010: A </a:t>
            </a:r>
            <a:r>
              <a:rPr lang="fr-CA" dirty="0" err="1"/>
              <a:t>hungarian</a:t>
            </a:r>
            <a:r>
              <a:rPr lang="fr-CA" dirty="0"/>
              <a:t> village, </a:t>
            </a:r>
            <a:r>
              <a:rPr lang="fr-CA" dirty="0" err="1"/>
              <a:t>Kolontar</a:t>
            </a:r>
            <a:r>
              <a:rPr lang="fr-CA" dirty="0"/>
              <a:t>,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flooded</a:t>
            </a:r>
            <a:r>
              <a:rPr lang="fr-CA" dirty="0"/>
              <a:t> with </a:t>
            </a:r>
            <a:r>
              <a:rPr lang="fr-CA" dirty="0" err="1"/>
              <a:t>toxic</a:t>
            </a:r>
            <a:r>
              <a:rPr lang="fr-CA" dirty="0"/>
              <a:t> </a:t>
            </a:r>
            <a:r>
              <a:rPr lang="fr-CA" dirty="0" err="1"/>
              <a:t>red</a:t>
            </a:r>
            <a:r>
              <a:rPr lang="fr-CA" dirty="0"/>
              <a:t> </a:t>
            </a:r>
            <a:r>
              <a:rPr lang="fr-CA" dirty="0" err="1" smtClean="0"/>
              <a:t>mud</a:t>
            </a:r>
            <a:r>
              <a:rPr lang="fr-CA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one </a:t>
            </a:r>
            <a:r>
              <a:rPr lang="en-US" dirty="0"/>
              <a:t>million cubic </a:t>
            </a:r>
            <a:r>
              <a:rPr lang="en-US" dirty="0" err="1" smtClean="0"/>
              <a:t>metres</a:t>
            </a:r>
            <a:r>
              <a:rPr lang="en-US" dirty="0" smtClean="0"/>
              <a:t> of red mud</a:t>
            </a:r>
          </a:p>
          <a:p>
            <a:pPr marL="285750" indent="-285750">
              <a:buFontTx/>
              <a:buChar char="-"/>
            </a:pPr>
            <a:r>
              <a:rPr lang="en-US" dirty="0"/>
              <a:t>Ten people died, and 150 people were </a:t>
            </a:r>
            <a:r>
              <a:rPr lang="en-US" dirty="0" smtClean="0"/>
              <a:t>injured</a:t>
            </a:r>
          </a:p>
          <a:p>
            <a:pPr marL="285750" indent="-285750">
              <a:buFontTx/>
              <a:buChar char="-"/>
            </a:pPr>
            <a:r>
              <a:rPr lang="en-US" dirty="0"/>
              <a:t>About 40 square </a:t>
            </a:r>
            <a:r>
              <a:rPr lang="en-US" dirty="0" err="1"/>
              <a:t>kilometres</a:t>
            </a:r>
            <a:r>
              <a:rPr lang="en-US" dirty="0"/>
              <a:t> (15 </a:t>
            </a:r>
            <a:r>
              <a:rPr lang="en-US" dirty="0" err="1"/>
              <a:t>sq</a:t>
            </a:r>
            <a:r>
              <a:rPr lang="en-US" dirty="0"/>
              <a:t> mi) of land </a:t>
            </a:r>
            <a:r>
              <a:rPr lang="en-US" dirty="0" smtClean="0"/>
              <a:t>affected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3 days later the spill reached the </a:t>
            </a:r>
            <a:r>
              <a:rPr lang="en-US" dirty="0" err="1" smtClean="0"/>
              <a:t>Danude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/>
              <a:t>The base is strong enough to kill plant and animal life, and to cause burns and damage to airways if the fumes are breathed.</a:t>
            </a:r>
            <a:endParaRPr lang="en-US" dirty="0" smtClean="0"/>
          </a:p>
          <a:p>
            <a:pPr marL="742950" lvl="1" indent="-2857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3202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</a:t>
            </a:r>
            <a:r>
              <a:rPr lang="en-US" sz="3600" b="1" dirty="0" smtClean="0">
                <a:latin typeface="+mn-lt"/>
              </a:rPr>
              <a:t>generation of biofuels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99" y="1351795"/>
            <a:ext cx="9818782" cy="2046714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latin typeface="+mn-lt"/>
              </a:rPr>
              <a:t>Pyrolysis of biomass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 smtClean="0"/>
              <a:t>Pyrolysis of biomass (500°C) affords a mixture of solid, liquid and gas carbonaceous materials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162495" y="1489310"/>
            <a:ext cx="341167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See class on renewable feedstock</a:t>
            </a:r>
            <a:endParaRPr lang="en-US" dirty="0"/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77" y="5570206"/>
            <a:ext cx="171926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 descr="biopact_bio-oil_sa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677" y="3439910"/>
            <a:ext cx="118903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378677" y="2825547"/>
            <a:ext cx="2133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Gas (10-20 %)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Energy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729264" y="2835331"/>
            <a:ext cx="1439863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CO/H</a:t>
            </a:r>
            <a:r>
              <a:rPr lang="en-US" baseline="-25000" dirty="0"/>
              <a:t>2</a:t>
            </a:r>
            <a:r>
              <a:rPr lang="en-US" dirty="0"/>
              <a:t>/CO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877" y="3187496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>
            <a:off x="3711677" y="4101896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78677" y="5797347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Bio-coal (15-20 %)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entury Schoolbook" pitchFamily="18" charset="0"/>
              </a:rPr>
              <a:t>→ Soil improvement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677" y="4017760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Bio-crude (60-75%)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Century Schoolbook" pitchFamily="18" charset="0"/>
                <a:cs typeface="Arial" charset="0"/>
              </a:rPr>
              <a:t>→ </a:t>
            </a:r>
            <a:r>
              <a:rPr lang="en-US" b="1" dirty="0">
                <a:solidFill>
                  <a:schemeClr val="hlink"/>
                </a:solidFill>
                <a:latin typeface="Century Schoolbook" pitchFamily="18" charset="0"/>
              </a:rPr>
              <a:t>Fuel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35477" y="3568496"/>
            <a:ext cx="914400" cy="381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/>
              <a:t>500°C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04671" y="3818106"/>
            <a:ext cx="2654710" cy="13914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Further treatments are needed for fuel production =&gt; highly acidic (</a:t>
            </a:r>
            <a:r>
              <a:rPr lang="en-US" b="1" dirty="0" smtClean="0"/>
              <a:t>pH 2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21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5746" y="1394755"/>
            <a:ext cx="10746653" cy="4873625"/>
          </a:xfrm>
        </p:spPr>
        <p:txBody>
          <a:bodyPr/>
          <a:lstStyle/>
          <a:p>
            <a:pPr marL="0" indent="0">
              <a:buNone/>
            </a:pPr>
            <a:r>
              <a:rPr lang="fr-CA" sz="2400" dirty="0" smtClean="0"/>
              <a:t>Prof. Marcel Schlaf, </a:t>
            </a:r>
            <a:r>
              <a:rPr lang="fr-CA" sz="2400" dirty="0" err="1" smtClean="0"/>
              <a:t>University</a:t>
            </a:r>
            <a:r>
              <a:rPr lang="fr-CA" sz="2400" dirty="0" smtClean="0"/>
              <a:t> of Guelph mixed the </a:t>
            </a:r>
            <a:r>
              <a:rPr lang="fr-CA" sz="2400" dirty="0" err="1" smtClean="0"/>
              <a:t>two</a:t>
            </a:r>
            <a:r>
              <a:rPr lang="fr-CA" sz="2400" dirty="0" smtClean="0"/>
              <a:t> </a:t>
            </a:r>
            <a:r>
              <a:rPr lang="fr-CA" sz="2400" dirty="0" err="1" smtClean="0"/>
              <a:t>waste</a:t>
            </a:r>
            <a:r>
              <a:rPr lang="fr-CA" sz="2400" dirty="0" smtClean="0"/>
              <a:t> </a:t>
            </a:r>
            <a:r>
              <a:rPr lang="fr-CA" sz="2400" dirty="0" err="1" smtClean="0"/>
              <a:t>streams</a:t>
            </a:r>
            <a:endParaRPr lang="fr-CA" sz="2400" dirty="0" smtClean="0"/>
          </a:p>
          <a:p>
            <a:r>
              <a:rPr lang="fr-CA" sz="2000" dirty="0" err="1" smtClean="0"/>
              <a:t>Neutralization</a:t>
            </a:r>
            <a:r>
              <a:rPr lang="fr-CA" sz="2000" dirty="0" smtClean="0"/>
              <a:t> </a:t>
            </a:r>
            <a:r>
              <a:rPr lang="fr-CA" sz="2000" dirty="0" err="1" smtClean="0"/>
              <a:t>takes</a:t>
            </a:r>
            <a:r>
              <a:rPr lang="fr-CA" sz="2000" dirty="0" smtClean="0"/>
              <a:t> place by </a:t>
            </a:r>
            <a:r>
              <a:rPr lang="fr-CA" sz="2000" dirty="0" err="1" smtClean="0"/>
              <a:t>mixing</a:t>
            </a:r>
            <a:r>
              <a:rPr lang="fr-CA" sz="2000" dirty="0" smtClean="0"/>
              <a:t> the </a:t>
            </a:r>
            <a:r>
              <a:rPr lang="fr-CA" sz="2000" dirty="0" err="1" smtClean="0"/>
              <a:t>waste</a:t>
            </a:r>
            <a:r>
              <a:rPr lang="fr-CA" sz="2000" dirty="0" smtClean="0"/>
              <a:t> </a:t>
            </a:r>
            <a:r>
              <a:rPr lang="fr-CA" sz="2000" dirty="0" err="1" smtClean="0"/>
              <a:t>streams</a:t>
            </a:r>
            <a:r>
              <a:rPr lang="fr-CA" sz="2000" dirty="0" smtClean="0"/>
              <a:t> </a:t>
            </a:r>
            <a:r>
              <a:rPr lang="fr-CA" sz="2000" dirty="0" err="1" smtClean="0"/>
              <a:t>together</a:t>
            </a:r>
            <a:endParaRPr lang="fr-CA" sz="2000" dirty="0" smtClean="0"/>
          </a:p>
          <a:p>
            <a:r>
              <a:rPr lang="fr-CA" sz="2000" dirty="0" err="1" smtClean="0"/>
              <a:t>Metals</a:t>
            </a:r>
            <a:r>
              <a:rPr lang="fr-CA" sz="2000" dirty="0" smtClean="0"/>
              <a:t> </a:t>
            </a:r>
            <a:r>
              <a:rPr lang="fr-CA" sz="2000" dirty="0" err="1" smtClean="0"/>
              <a:t>present</a:t>
            </a:r>
            <a:r>
              <a:rPr lang="fr-CA" sz="2000" dirty="0" smtClean="0"/>
              <a:t> in the </a:t>
            </a:r>
            <a:r>
              <a:rPr lang="fr-CA" sz="2000" dirty="0" err="1" smtClean="0"/>
              <a:t>red</a:t>
            </a:r>
            <a:r>
              <a:rPr lang="fr-CA" sz="2000" dirty="0" smtClean="0"/>
              <a:t> </a:t>
            </a:r>
            <a:r>
              <a:rPr lang="fr-CA" sz="2000" dirty="0" err="1" smtClean="0"/>
              <a:t>mud</a:t>
            </a:r>
            <a:r>
              <a:rPr lang="fr-CA" sz="2000" dirty="0" smtClean="0"/>
              <a:t> </a:t>
            </a:r>
            <a:r>
              <a:rPr lang="fr-CA" sz="2000" dirty="0" err="1" smtClean="0"/>
              <a:t>catalyze</a:t>
            </a:r>
            <a:r>
              <a:rPr lang="fr-CA" sz="2000" dirty="0" smtClean="0"/>
              <a:t> the </a:t>
            </a:r>
            <a:r>
              <a:rPr lang="fr-CA" sz="2000" dirty="0" err="1" smtClean="0"/>
              <a:t>reduction</a:t>
            </a:r>
            <a:r>
              <a:rPr lang="fr-CA" sz="2000" dirty="0" smtClean="0"/>
              <a:t> of the </a:t>
            </a:r>
            <a:r>
              <a:rPr lang="fr-CA" sz="2000" dirty="0" err="1" smtClean="0"/>
              <a:t>biofuels</a:t>
            </a:r>
            <a:r>
              <a:rPr lang="fr-CA" sz="2000" dirty="0" smtClean="0"/>
              <a:t> to </a:t>
            </a:r>
            <a:r>
              <a:rPr lang="fr-CA" sz="2000" dirty="0" err="1" smtClean="0"/>
              <a:t>obtain</a:t>
            </a:r>
            <a:r>
              <a:rPr lang="fr-CA" sz="2000" dirty="0" smtClean="0"/>
              <a:t> </a:t>
            </a:r>
            <a:r>
              <a:rPr lang="fr-CA" sz="2000" dirty="0" err="1" smtClean="0"/>
              <a:t>higher</a:t>
            </a:r>
            <a:r>
              <a:rPr lang="fr-CA" sz="2000" dirty="0" smtClean="0"/>
              <a:t> </a:t>
            </a:r>
            <a:r>
              <a:rPr lang="fr-CA" sz="2000" dirty="0" err="1" smtClean="0"/>
              <a:t>quality</a:t>
            </a:r>
            <a:r>
              <a:rPr lang="fr-CA" sz="2000" dirty="0" smtClean="0"/>
              <a:t> fuel</a:t>
            </a:r>
          </a:p>
          <a:p>
            <a:pPr lvl="2" eaLnBrk="1" hangingPunct="1"/>
            <a:endParaRPr lang="fr-CA" dirty="0" smtClean="0"/>
          </a:p>
          <a:p>
            <a:pPr lvl="2" eaLnBrk="1" hangingPunct="1"/>
            <a:endParaRPr lang="fr-CA" dirty="0" smtClean="0"/>
          </a:p>
        </p:txBody>
      </p:sp>
      <p:pic>
        <p:nvPicPr>
          <p:cNvPr id="120836" name="Picture 13" descr="biopact_bio-oil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02" y="2642419"/>
            <a:ext cx="11890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3" descr="P6220045"/>
          <p:cNvPicPr>
            <a:picLocks noChangeAspect="1" noChangeArrowheads="1"/>
          </p:cNvPicPr>
          <p:nvPr/>
        </p:nvPicPr>
        <p:blipFill>
          <a:blip r:embed="rId4" cstate="print"/>
          <a:srcRect l="7407" t="19281" r="46297" b="24652"/>
          <a:stretch>
            <a:fillRect/>
          </a:stretch>
        </p:blipFill>
        <p:spPr bwMode="auto">
          <a:xfrm>
            <a:off x="3292576" y="2642419"/>
            <a:ext cx="2149052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3" descr="P6220045"/>
          <p:cNvPicPr>
            <a:picLocks noChangeAspect="1" noChangeArrowheads="1"/>
          </p:cNvPicPr>
          <p:nvPr/>
        </p:nvPicPr>
        <p:blipFill>
          <a:blip r:embed="rId5" cstate="print"/>
          <a:srcRect l="51852" t="19281" r="4974" b="24652"/>
          <a:stretch>
            <a:fillRect/>
          </a:stretch>
        </p:blipFill>
        <p:spPr bwMode="auto">
          <a:xfrm>
            <a:off x="9573213" y="2597816"/>
            <a:ext cx="2215483" cy="213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lus 20"/>
          <p:cNvSpPr/>
          <p:nvPr/>
        </p:nvSpPr>
        <p:spPr>
          <a:xfrm>
            <a:off x="2317953" y="346095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08638" y="3571567"/>
            <a:ext cx="1051626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0841" name="Picture 10" descr="C:\Users\Audrey Moores\AppData\Local\Microsoft\Windows\Temporary Internet Files\Content.IE5\5ILAVHPR\MC900155503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796707"/>
            <a:ext cx="25669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us 25"/>
          <p:cNvSpPr/>
          <p:nvPr/>
        </p:nvSpPr>
        <p:spPr>
          <a:xfrm>
            <a:off x="8472488" y="3460955"/>
            <a:ext cx="838200" cy="83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0664" y="4753898"/>
            <a:ext cx="2057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hlink"/>
                </a:solidFill>
                <a:latin typeface="Century Schoolbook" pitchFamily="18" charset="0"/>
              </a:rPr>
              <a:t>Bio-crude: </a:t>
            </a:r>
            <a:r>
              <a:rPr lang="en-US" b="1" dirty="0" err="1" smtClean="0">
                <a:solidFill>
                  <a:schemeClr val="hlink"/>
                </a:solidFill>
                <a:latin typeface="Century Schoolbook" pitchFamily="18" charset="0"/>
              </a:rPr>
              <a:t>biowaste</a:t>
            </a:r>
            <a:endParaRPr lang="en-US" b="1" dirty="0">
              <a:solidFill>
                <a:schemeClr val="hlink"/>
              </a:solidFill>
              <a:latin typeface="Century Schoolbook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01178" y="4758879"/>
            <a:ext cx="2133600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Red mud: industrial waste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35371" y="5047566"/>
            <a:ext cx="1219200" cy="366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3F75"/>
                </a:solidFill>
                <a:latin typeface="Century Schoolbook" pitchFamily="18" charset="0"/>
              </a:rPr>
              <a:t>Fuel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120846" name="Text Box 5"/>
          <p:cNvSpPr txBox="1">
            <a:spLocks noChangeArrowheads="1"/>
          </p:cNvSpPr>
          <p:nvPr/>
        </p:nvSpPr>
        <p:spPr bwMode="auto">
          <a:xfrm>
            <a:off x="2514601" y="6605252"/>
            <a:ext cx="712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Karimi, E.; Gomez, A.; Kycia, S. W.; Schlaf, M. </a:t>
            </a:r>
            <a:r>
              <a:rPr lang="en-US" sz="1200" i="1"/>
              <a:t>Energy &amp; Fuels</a:t>
            </a:r>
            <a:r>
              <a:rPr lang="en-US" sz="1200"/>
              <a:t> </a:t>
            </a:r>
            <a:r>
              <a:rPr lang="en-US" sz="1200" b="1"/>
              <a:t>2010</a:t>
            </a:r>
            <a:r>
              <a:rPr lang="en-US" sz="1200"/>
              <a:t>, </a:t>
            </a:r>
            <a:r>
              <a:rPr lang="en-US" sz="1200" i="1"/>
              <a:t>24</a:t>
            </a:r>
            <a:r>
              <a:rPr lang="en-US" sz="1200"/>
              <a:t>, 2747.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3494" y="4889337"/>
            <a:ext cx="1905000" cy="1465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entury Schoolbook" pitchFamily="18" charset="0"/>
              </a:rPr>
              <a:t>Neutral, magnetic powder could be used to make cement.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0551" y="541938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pH 2</a:t>
            </a:r>
            <a:endParaRPr lang="en-US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3752065" y="541627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pH 14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808405" y="3080082"/>
            <a:ext cx="439995" cy="399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05583" y="6096003"/>
            <a:ext cx="2057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hlink"/>
                </a:solidFill>
                <a:latin typeface="Century Schoolbook" pitchFamily="18" charset="0"/>
              </a:rPr>
              <a:t>C source</a:t>
            </a:r>
            <a:endParaRPr lang="en-US" b="1" dirty="0">
              <a:solidFill>
                <a:schemeClr val="hlink"/>
              </a:solidFill>
              <a:latin typeface="Century Schoolbook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79174" y="6050549"/>
            <a:ext cx="271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Century Schoolbook" pitchFamily="18" charset="0"/>
              </a:rPr>
              <a:t>Source of metals for catalytic reduction </a:t>
            </a:r>
            <a:endParaRPr lang="en-US" b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739118" y="133560"/>
            <a:ext cx="8713763" cy="999697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Neutralization of Red Mud through </a:t>
            </a:r>
            <a:r>
              <a:rPr lang="en-US" sz="3600" b="1" dirty="0" smtClean="0">
                <a:latin typeface="+mn-lt"/>
              </a:rPr>
              <a:t>generation of biofuels</a:t>
            </a:r>
            <a:endParaRPr lang="en-US" sz="3600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5746" y="1394755"/>
            <a:ext cx="8337751" cy="4873625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/>
              <a:t>Robin Rogers and </a:t>
            </a:r>
            <a:r>
              <a:rPr lang="en-US" sz="2400" dirty="0"/>
              <a:t>Mari </a:t>
            </a:r>
            <a:r>
              <a:rPr lang="en-US" sz="2400" dirty="0" err="1"/>
              <a:t>Signum</a:t>
            </a:r>
            <a:r>
              <a:rPr lang="en-US" sz="2400" dirty="0"/>
              <a:t> Mid-Atlantic, LLC, </a:t>
            </a:r>
            <a:r>
              <a:rPr lang="en-US" sz="2400" dirty="0" smtClean="0"/>
              <a:t>are </a:t>
            </a:r>
            <a:r>
              <a:rPr lang="en-US" sz="2400" dirty="0"/>
              <a:t>commercializing a safe, environmentally friendly, low energy-demanding and overall less costly process to produce chitin from seafood waste. Chitin is used in a variety of applications, such as food processing, biodegradable plastics and biomedical applications. This zero-discharge process produces a very high-grade and pure chitin, making use of and monetizing this seafood processing waste</a:t>
            </a:r>
            <a:r>
              <a:rPr lang="en-US" sz="2400" dirty="0" smtClean="0"/>
              <a:t>. </a:t>
            </a:r>
          </a:p>
          <a:p>
            <a:pPr marL="0" indent="0">
              <a:buNone/>
            </a:pPr>
            <a:endParaRPr lang="en-CA" dirty="0" smtClean="0"/>
          </a:p>
          <a:p>
            <a:pPr lvl="2" eaLnBrk="1" hangingPunct="1"/>
            <a:endParaRPr lang="en-CA" dirty="0" smtClean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307690" y="362821"/>
            <a:ext cx="9350478" cy="541174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</a:t>
            </a:r>
            <a:r>
              <a:rPr lang="en-US" sz="3600" b="1" dirty="0" smtClean="0">
                <a:latin typeface="+mn-lt"/>
              </a:rPr>
              <a:t>Extracting chitin with an ionic liquid</a:t>
            </a:r>
            <a:endParaRPr lang="en-US" sz="3600" b="1" dirty="0"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06" y="2206014"/>
            <a:ext cx="2998840" cy="20017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80091" y="4232581"/>
            <a:ext cx="3003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Dr</a:t>
            </a:r>
            <a:r>
              <a:rPr lang="en-US" sz="1400" dirty="0"/>
              <a:t>. </a:t>
            </a:r>
            <a:r>
              <a:rPr lang="en-US" sz="1400" dirty="0" smtClean="0"/>
              <a:t>Connelly (ACS), Robin Rogers, Julia </a:t>
            </a:r>
            <a:r>
              <a:rPr lang="en-US" sz="1400" dirty="0"/>
              <a:t>Shamshina and John </a:t>
            </a:r>
            <a:r>
              <a:rPr lang="en-US" sz="1400" dirty="0" smtClean="0"/>
              <a:t>Keyes (awardees)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36" y="170016"/>
            <a:ext cx="1569110" cy="181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58" y="6325765"/>
            <a:ext cx="1203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https://communities.acs.org/community/science/sustainability/green-chemistry-nexus-blog/blog/2018/10/18/american-chemical-society-announces-2018-green-chemistry-challenge-award-winners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9" y="4755801"/>
            <a:ext cx="2123728" cy="125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17" y="4246680"/>
            <a:ext cx="1018241" cy="1018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54924" y="6020172"/>
            <a:ext cx="168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chitin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4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38945" y="4587150"/>
            <a:ext cx="1136642" cy="1392770"/>
            <a:chOff x="2010927" y="2232917"/>
            <a:chExt cx="2370877" cy="2905125"/>
          </a:xfrm>
          <a:solidFill>
            <a:srgbClr val="FFC000"/>
          </a:solidFill>
        </p:grpSpPr>
        <p:sp>
          <p:nvSpPr>
            <p:cNvPr id="35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783504" y="6017988"/>
            <a:ext cx="168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</a:rPr>
              <a:t>Ionic liquid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>
            <a:off x="1976284" y="4048477"/>
            <a:ext cx="1230982" cy="3705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24019" y="5264921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170981" y="5249366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40" y="4696514"/>
            <a:ext cx="1608633" cy="16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226" y="168135"/>
            <a:ext cx="575954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Biodegrade the Waste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82133" y="2057998"/>
            <a:ext cx="10634134" cy="3486083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Biodegradation - "A process by which microbial organisms transform or alter (through metabolic or enzymatic action) the structure of chemicals introduced into the environment." – US EPA, 2009</a:t>
            </a:r>
          </a:p>
          <a:p>
            <a:pPr marL="0" indent="0">
              <a:buNone/>
            </a:pPr>
            <a:endParaRPr lang="en-US" sz="800" dirty="0">
              <a:latin typeface="+mn-lt"/>
            </a:endParaRPr>
          </a:p>
          <a:p>
            <a:r>
              <a:rPr lang="en-US" sz="2400" dirty="0">
                <a:latin typeface="+mn-lt"/>
              </a:rPr>
              <a:t>“Ready” biodegradability – remove 70% of dissolved organic carbon AND achieve 60% theoretical oxygen demand or CO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 production within a 10-day window in a 28-day test. – OECD</a:t>
            </a:r>
          </a:p>
          <a:p>
            <a:pPr marL="0" indent="0">
              <a:buNone/>
            </a:pPr>
            <a:endParaRPr lang="en-US" sz="800" dirty="0">
              <a:latin typeface="+mn-lt"/>
            </a:endParaRPr>
          </a:p>
          <a:p>
            <a:r>
              <a:rPr lang="en-US" sz="2400" dirty="0">
                <a:latin typeface="+mn-lt"/>
              </a:rPr>
              <a:t>“Ultimate” biodegradability – 60-70% of organic carbon converted to CO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 within 28 days.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6CCEFE-AD2D-4D8F-ABF3-9A9100E8399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58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86" y="231073"/>
            <a:ext cx="868562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Versus 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45419"/>
            <a:ext cx="10515600" cy="1089529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n-lt"/>
              </a:rPr>
              <a:t>Difference in oxygen supply, organism types, and products formed.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734ADF-08A3-455E-80E8-52EAFA10ACC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51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437" y="216887"/>
            <a:ext cx="497912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39749"/>
            <a:ext cx="10515600" cy="2028248"/>
          </a:xfrm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Bacteria consume organic matter.</a:t>
            </a:r>
          </a:p>
          <a:p>
            <a:r>
              <a:rPr lang="en-US" dirty="0">
                <a:latin typeface="+mn-lt"/>
              </a:rPr>
              <a:t>Needs a constant supply of oxygen, pH adjustments, and mixing.</a:t>
            </a:r>
          </a:p>
          <a:p>
            <a:r>
              <a:rPr lang="en-US" dirty="0">
                <a:latin typeface="+mn-lt"/>
              </a:rPr>
              <a:t>Byproducts: heat,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and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O.</a:t>
            </a:r>
          </a:p>
          <a:p>
            <a:r>
              <a:rPr lang="en-US" dirty="0">
                <a:latin typeface="+mn-lt"/>
              </a:rPr>
              <a:t>Frequently used by water treatment plants or in composting.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B58E6F-8881-415E-8F12-147D33ED162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02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0" y="216537"/>
            <a:ext cx="6781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018" y="2824989"/>
            <a:ext cx="10099431" cy="1900007"/>
          </a:xfr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Bacteria consume organic matter in the absence of oxygen.</a:t>
            </a:r>
          </a:p>
          <a:p>
            <a:r>
              <a:rPr lang="en-US" dirty="0">
                <a:latin typeface="+mn-lt"/>
              </a:rPr>
              <a:t>Common in fermentation and landfill; produces biogas consisting of methane, ammonia, hydrogen sulfide.</a:t>
            </a:r>
          </a:p>
          <a:p>
            <a:r>
              <a:rPr lang="en-US" dirty="0">
                <a:latin typeface="+mn-lt"/>
              </a:rPr>
              <a:t>Biogas is considered a renewable energy</a:t>
            </a:r>
            <a:r>
              <a:rPr lang="en-US" dirty="0"/>
              <a:t>.</a:t>
            </a:r>
            <a:endParaRPr lang="en-US" baseline="-250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577D52-60BA-4B8D-90D7-3AA8DA7FDC1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4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032923" y="1485522"/>
            <a:ext cx="59944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215148"/>
            <a:ext cx="82042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Digestion versus Chemical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67240"/>
          </a:xfrm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Not all chemicals will biodegrade at the same rate (think plastic vs paper).</a:t>
            </a:r>
          </a:p>
          <a:p>
            <a:r>
              <a:rPr lang="en-US" dirty="0">
                <a:latin typeface="+mn-lt"/>
              </a:rPr>
              <a:t>The rate of biodegradation depends on the microorganism, but also a chemical structure of the molecule.</a:t>
            </a:r>
          </a:p>
          <a:p>
            <a:r>
              <a:rPr lang="en-US" dirty="0">
                <a:latin typeface="+mn-lt"/>
              </a:rPr>
              <a:t>Some parts of the molecule are known to be more biodegradable than the others.</a:t>
            </a:r>
          </a:p>
          <a:p>
            <a:r>
              <a:rPr lang="en-US" dirty="0">
                <a:latin typeface="+mn-lt"/>
              </a:rPr>
              <a:t>There is a publically available software that analyses the chemical structure and predicts whether the molecule will degrade slower (days) or slower (months, years).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52EDB-F98E-4C27-B338-E7B67AA4DA0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47B0-451E-C648-9CA8-58787A9C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742"/>
            <a:ext cx="11606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chemical structures favor biodegradation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92F7F6-C64D-5147-B306-E698D88A5A2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A5121C-ECE1-5749-9521-D2DE082C4A48}"/>
              </a:ext>
            </a:extLst>
          </p:cNvPr>
          <p:cNvSpPr txBox="1"/>
          <p:nvPr/>
        </p:nvSpPr>
        <p:spPr>
          <a:xfrm>
            <a:off x="703758" y="1744933"/>
            <a:ext cx="2584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  <a:p>
            <a:r>
              <a:rPr lang="en-US" dirty="0"/>
              <a:t>-    Low molecular weight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C4B22-EAB1-3C4D-A149-4266BAFCC5A9}"/>
              </a:ext>
            </a:extLst>
          </p:cNvPr>
          <p:cNvSpPr txBox="1"/>
          <p:nvPr/>
        </p:nvSpPr>
        <p:spPr>
          <a:xfrm>
            <a:off x="703758" y="3899369"/>
            <a:ext cx="4134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  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  (F, Cl)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00D92631-93EC-EE40-A95B-C1295AC25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44"/>
          <a:stretch/>
        </p:blipFill>
        <p:spPr>
          <a:xfrm>
            <a:off x="6065343" y="1756304"/>
            <a:ext cx="759081" cy="472116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9B65E9-4907-E740-A2EF-0CAC73DD6B56}"/>
              </a:ext>
            </a:extLst>
          </p:cNvPr>
          <p:cNvSpPr txBox="1"/>
          <p:nvPr/>
        </p:nvSpPr>
        <p:spPr>
          <a:xfrm>
            <a:off x="7281733" y="1638224"/>
            <a:ext cx="189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Poorly degraded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45F2C6-2228-434A-B32A-5A39AB52D75B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8228082" y="2038334"/>
            <a:ext cx="0" cy="3492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8B5FFE-BAC8-1147-B651-90B6FE2F6BFD}"/>
              </a:ext>
            </a:extLst>
          </p:cNvPr>
          <p:cNvSpPr txBox="1"/>
          <p:nvPr/>
        </p:nvSpPr>
        <p:spPr>
          <a:xfrm>
            <a:off x="7234925" y="5530584"/>
            <a:ext cx="198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Readily degraded</a:t>
            </a:r>
          </a:p>
        </p:txBody>
      </p:sp>
    </p:spTree>
    <p:extLst>
      <p:ext uri="{BB962C8B-B14F-4D97-AF65-F5344CB8AC3E}">
        <p14:creationId xmlns:p14="http://schemas.microsoft.com/office/powerpoint/2010/main" val="11299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275" y="163262"/>
            <a:ext cx="981744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Predicting Biodegradation: EPA, </a:t>
            </a:r>
            <a:r>
              <a:rPr lang="en-US" sz="4000" b="1" dirty="0" err="1">
                <a:latin typeface="+mn-lt"/>
              </a:rPr>
              <a:t>EPISuite</a:t>
            </a:r>
            <a:endParaRPr lang="en-US" sz="40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3466" y="6060509"/>
            <a:ext cx="7325066" cy="7571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EPI = Estimation Programs Interface http://www.epa.gov/oppt/exposure/pubs/episuitedl.htm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1132" b="35864"/>
          <a:stretch/>
        </p:blipFill>
        <p:spPr>
          <a:xfrm>
            <a:off x="1187275" y="1259522"/>
            <a:ext cx="9801628" cy="48009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7B86F-A0C9-4BC4-9B02-47C4DD21460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562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025" y="124300"/>
            <a:ext cx="7219950" cy="990015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BIOWIN Models Based on Molecular Fragment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839" y="1236318"/>
            <a:ext cx="10515600" cy="1171090"/>
          </a:xfrm>
        </p:spPr>
        <p:txBody>
          <a:bodyPr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latin typeface="+mn-lt"/>
              </a:rPr>
              <a:t>erobic degradation models</a:t>
            </a:r>
          </a:p>
          <a:p>
            <a:pPr marL="457200" lvl="1" indent="0">
              <a:buNone/>
            </a:pPr>
            <a:endParaRPr lang="en-US" sz="800" dirty="0">
              <a:latin typeface="+mn-lt"/>
            </a:endParaRPr>
          </a:p>
          <a:p>
            <a:r>
              <a:rPr lang="en-US" dirty="0"/>
              <a:t>A</a:t>
            </a:r>
            <a:r>
              <a:rPr lang="en-US" dirty="0">
                <a:latin typeface="+mn-lt"/>
              </a:rPr>
              <a:t>naerobic degradation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97CFC1-8F03-47A1-8360-986CDC186F9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54C0879-D1D9-B942-AC13-C1966827BA9D}"/>
              </a:ext>
            </a:extLst>
          </p:cNvPr>
          <p:cNvSpPr/>
          <p:nvPr/>
        </p:nvSpPr>
        <p:spPr>
          <a:xfrm>
            <a:off x="1252654" y="4710490"/>
            <a:ext cx="908452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program analyses the chemical structure of each molecule within the group, and assesses its biodegradation potential based on the molecule fragment and functional groups. The result is presented as a probability for degradation. If the number is greater or equal to 0.5, then the molecule will degrade faster. In contrast, values less than 0.5 indicate persistence and low biodegradation potential.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6DBB2-95E5-3843-A988-166D82FF8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2671" y="2828986"/>
            <a:ext cx="7725936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25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779254"/>
              </p:ext>
            </p:extLst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2393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4842" y="410907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1&gt;2&gt;4&gt;3&gt;5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1060" y="3895766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27331" y="388874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8121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98173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94444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29062" y="537187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4&gt;1&gt;2&gt;3&gt;5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9085" y="514189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5356" y="514189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</p:spTree>
    <p:extLst>
      <p:ext uri="{BB962C8B-B14F-4D97-AF65-F5344CB8AC3E}">
        <p14:creationId xmlns:p14="http://schemas.microsoft.com/office/powerpoint/2010/main" val="16509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1" grpId="0"/>
      <p:bldP spid="22" grpId="0"/>
      <p:bldP spid="23" grpId="0"/>
      <p:bldP spid="24" grpId="0"/>
      <p:bldP spid="25" grpId="0" animBg="1"/>
      <p:bldP spid="18" grpId="0"/>
      <p:bldP spid="20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58073"/>
              </p:ext>
            </p:extLst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9506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1" name="Left Bracket 10"/>
          <p:cNvSpPr/>
          <p:nvPr/>
        </p:nvSpPr>
        <p:spPr>
          <a:xfrm flipH="1">
            <a:off x="3196966" y="2044627"/>
            <a:ext cx="463138" cy="326571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60104" y="3058684"/>
            <a:ext cx="197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biodegradation due to high MW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79915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9506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59506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67175" y="434974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1&gt;6&gt;3&gt;4&gt;2&gt;5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21889" y="406660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31037" y="406660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175" y="556181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6&gt;2&gt;4=5&gt;3&gt;1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1889" y="5292432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42745" y="529243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</p:spTree>
    <p:extLst>
      <p:ext uri="{BB962C8B-B14F-4D97-AF65-F5344CB8AC3E}">
        <p14:creationId xmlns:p14="http://schemas.microsoft.com/office/powerpoint/2010/main" val="1456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8208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1645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67102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7102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31035" y="441741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1&gt;4&gt;2&gt;3&gt;5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1515" y="414514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27329" y="4145149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1035" y="5537645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1&gt;5&gt;2&gt;4&gt;3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1515" y="527155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25354" y="527155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371431"/>
              </p:ext>
            </p:extLst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36358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9450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6334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2" name="Left Bracket 11"/>
          <p:cNvSpPr/>
          <p:nvPr/>
        </p:nvSpPr>
        <p:spPr>
          <a:xfrm flipH="1">
            <a:off x="3021779" y="4836402"/>
            <a:ext cx="463138" cy="140248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84917" y="5214479"/>
            <a:ext cx="20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Degrades faster due to small MW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59450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93507" y="4422148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4&gt;5&gt;1=2=3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575" y="411792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4934" y="417842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93508" y="5519233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4&gt;5&gt;2&gt;1&gt;3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4575" y="521447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24935" y="5242234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67632"/>
              </p:ext>
            </p:extLst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541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920" y="162854"/>
            <a:ext cx="597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Design for Biodegradation?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925" y="2183113"/>
            <a:ext cx="103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Since we know the chemical moieties, functional groups, and types of bonds which make the molecule biodegradable, can we build-in biodegradability into chemical products?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1284" y="3999141"/>
            <a:ext cx="1262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YES!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3644EF-8334-4DA5-82C5-77F03E3BE91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5501" y="159977"/>
            <a:ext cx="4580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Plasticizers</a:t>
            </a:r>
          </a:p>
        </p:txBody>
      </p:sp>
      <p:pic>
        <p:nvPicPr>
          <p:cNvPr id="4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/>
        </p:blipFill>
        <p:spPr bwMode="auto">
          <a:xfrm>
            <a:off x="413657" y="2432843"/>
            <a:ext cx="3707812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964210" y="1875814"/>
            <a:ext cx="1901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</a:rPr>
              <a:t>kills bacteria,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biodegradation halts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28254" y="5239620"/>
            <a:ext cx="358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complete degradation to 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+ H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O</a:t>
            </a:r>
          </a:p>
        </p:txBody>
      </p:sp>
      <p:pic>
        <p:nvPicPr>
          <p:cNvPr id="11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3"/>
          <a:stretch/>
        </p:blipFill>
        <p:spPr bwMode="auto">
          <a:xfrm>
            <a:off x="4120241" y="2395877"/>
            <a:ext cx="4013327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1"/>
          <a:stretch/>
        </p:blipFill>
        <p:spPr bwMode="auto">
          <a:xfrm>
            <a:off x="399143" y="4291694"/>
            <a:ext cx="2593796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1" b="26077"/>
          <a:stretch/>
        </p:blipFill>
        <p:spPr bwMode="auto">
          <a:xfrm>
            <a:off x="3335960" y="4539994"/>
            <a:ext cx="2741630" cy="6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7"/>
          <a:stretch/>
        </p:blipFill>
        <p:spPr bwMode="auto">
          <a:xfrm>
            <a:off x="5373005" y="4544941"/>
            <a:ext cx="304985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889241" y="2972520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89962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19748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56391" y="1975757"/>
            <a:ext cx="42837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Plasticizers are additives in plastic applications. Almost 90% of </a:t>
            </a:r>
            <a:r>
              <a:rPr lang="en-US" b="1" dirty="0"/>
              <a:t>plasticizers</a:t>
            </a:r>
            <a:r>
              <a:rPr lang="en-US" dirty="0"/>
              <a:t> are used in PVC, giving this material improved flexibility and durability.</a:t>
            </a:r>
          </a:p>
          <a:p>
            <a:endParaRPr lang="en-US" dirty="0"/>
          </a:p>
          <a:p>
            <a:r>
              <a:rPr lang="en-US" dirty="0"/>
              <a:t>Di-propylene glycol </a:t>
            </a:r>
            <a:r>
              <a:rPr lang="en-US" dirty="0" err="1"/>
              <a:t>dibenzoate</a:t>
            </a:r>
            <a:r>
              <a:rPr lang="en-US" dirty="0"/>
              <a:t> decomposes into a product which is toxic to bacteria, and therefore stops the biodegradation process.</a:t>
            </a:r>
          </a:p>
          <a:p>
            <a:endParaRPr lang="en-US" dirty="0"/>
          </a:p>
          <a:p>
            <a:r>
              <a:rPr lang="en-US" dirty="0"/>
              <a:t>With slightly changed structure, 1,5-pentanediol </a:t>
            </a:r>
            <a:r>
              <a:rPr lang="en-US" dirty="0" err="1"/>
              <a:t>dibenzoate</a:t>
            </a:r>
            <a:r>
              <a:rPr lang="en-US" dirty="0"/>
              <a:t> biodegrades into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6A984F-9F62-4A1D-B28C-28B6CFA7D00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1914"/>
            <a:ext cx="7886700" cy="1089529"/>
          </a:xfrm>
        </p:spPr>
        <p:txBody>
          <a:bodyPr>
            <a:spAutoFit/>
          </a:bodyPr>
          <a:lstStyle/>
          <a:p>
            <a:pPr marL="355600" algn="ctr"/>
            <a:r>
              <a:rPr lang="en-US" sz="3600" b="1" dirty="0">
                <a:latin typeface="+mn-lt"/>
              </a:rPr>
              <a:t>Waste treatment pyramid: The 4 </a:t>
            </a:r>
            <a:r>
              <a:rPr lang="en-US" sz="3600" b="1" dirty="0" err="1">
                <a:latin typeface="+mn-lt"/>
              </a:rPr>
              <a:t>Rs</a:t>
            </a:r>
            <a:r>
              <a:rPr lang="en-US" sz="3600" b="1" dirty="0">
                <a:latin typeface="+mn-lt"/>
              </a:rPr>
              <a:t/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Reduce, Reuse, Recycle, Recover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9884" y="2159844"/>
            <a:ext cx="7554775" cy="4108609"/>
            <a:chOff x="-50178" y="1668231"/>
            <a:chExt cx="7835870" cy="4185458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135205554"/>
                </p:ext>
              </p:extLst>
            </p:nvPr>
          </p:nvGraphicFramePr>
          <p:xfrm>
            <a:off x="1689692" y="1668231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Up-Down Arrow 4"/>
            <p:cNvSpPr/>
            <p:nvPr/>
          </p:nvSpPr>
          <p:spPr>
            <a:xfrm>
              <a:off x="1048218" y="1668231"/>
              <a:ext cx="423746" cy="4064001"/>
            </a:xfrm>
            <a:prstGeom prst="upDownArrow">
              <a:avLst/>
            </a:prstGeom>
            <a:gradFill flip="none" rotWithShape="1">
              <a:gsLst>
                <a:gs pos="0">
                  <a:srgbClr val="C00000"/>
                </a:gs>
                <a:gs pos="45000">
                  <a:schemeClr val="accent4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9026" y="1672919"/>
              <a:ext cx="1293542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Most favored option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50178" y="4858195"/>
              <a:ext cx="1304693" cy="99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 Regular" charset="0"/>
                </a:rPr>
                <a:t>Least favored option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EC876-D218-4046-8693-ECC3F804671D}"/>
              </a:ext>
            </a:extLst>
          </p:cNvPr>
          <p:cNvSpPr txBox="1"/>
          <p:nvPr/>
        </p:nvSpPr>
        <p:spPr>
          <a:xfrm>
            <a:off x="5323288" y="1674208"/>
            <a:ext cx="1545424" cy="461665"/>
          </a:xfrm>
          <a:prstGeom prst="rect">
            <a:avLst/>
          </a:prstGeom>
          <a:noFill/>
          <a:ln w="19050"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Prevention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B3897E3-1384-411D-A562-3B4EBA7289CD}"/>
              </a:ext>
            </a:extLst>
          </p:cNvPr>
          <p:cNvGrpSpPr/>
          <p:nvPr/>
        </p:nvGrpSpPr>
        <p:grpSpPr>
          <a:xfrm>
            <a:off x="7600950" y="4082494"/>
            <a:ext cx="2834214" cy="1833386"/>
            <a:chOff x="5739043" y="3748666"/>
            <a:chExt cx="2834214" cy="1833386"/>
          </a:xfrm>
        </p:grpSpPr>
        <p:grpSp>
          <p:nvGrpSpPr>
            <p:cNvPr id="13" name="Group 12"/>
            <p:cNvGrpSpPr/>
            <p:nvPr/>
          </p:nvGrpSpPr>
          <p:grpSpPr>
            <a:xfrm>
              <a:off x="6950200" y="3748666"/>
              <a:ext cx="1623057" cy="1833386"/>
              <a:chOff x="7431350" y="3747193"/>
              <a:chExt cx="1749910" cy="197667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633681" y="4609710"/>
                <a:ext cx="1547579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Incineration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66409" y="5292488"/>
                <a:ext cx="1014851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Landfill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31350" y="3747193"/>
                <a:ext cx="1241534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Recycling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31350" y="4127364"/>
                <a:ext cx="1540597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Composting</a:t>
                </a:r>
              </a:p>
            </p:txBody>
          </p:sp>
        </p:grpSp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F6F9EC33-29A3-4BFC-A99B-80F543DD274F}"/>
                </a:ext>
              </a:extLst>
            </p:cNvPr>
            <p:cNvSpPr/>
            <p:nvPr/>
          </p:nvSpPr>
          <p:spPr>
            <a:xfrm>
              <a:off x="6826288" y="3786740"/>
              <a:ext cx="173063" cy="657098"/>
            </a:xfrm>
            <a:prstGeom prst="leftBrace">
              <a:avLst>
                <a:gd name="adj1" fmla="val 79831"/>
                <a:gd name="adj2" fmla="val 5000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1F6F73E-1702-49D1-8731-8026CB9CD6DB}"/>
                </a:ext>
              </a:extLst>
            </p:cNvPr>
            <p:cNvCxnSpPr>
              <a:cxnSpLocks/>
            </p:cNvCxnSpPr>
            <p:nvPr/>
          </p:nvCxnSpPr>
          <p:spPr>
            <a:xfrm>
              <a:off x="5739043" y="4101278"/>
              <a:ext cx="1013388" cy="1349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01247C47-D9CA-42E2-A56A-D79D6C8C90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4106" y="4756150"/>
              <a:ext cx="10291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E2BBEC2F-AC48-4EBA-BE47-68B2FB579547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31" y="5381799"/>
              <a:ext cx="92789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094087" y="1558609"/>
            <a:ext cx="3412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need various types of technology to reduce and reuse waste.</a:t>
            </a:r>
          </a:p>
          <a:p>
            <a:endParaRPr lang="en-US" sz="2000" dirty="0"/>
          </a:p>
          <a:p>
            <a:r>
              <a:rPr lang="en-US" sz="2000" dirty="0"/>
              <a:t>Ultimately, the production of waste should be prevented.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7E1828-2328-4252-B5FB-EEE730641B2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07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7968" y="152634"/>
            <a:ext cx="435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Pesticides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3" y="1585358"/>
            <a:ext cx="2184174" cy="125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389" y="2979512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7000" y="1650617"/>
            <a:ext cx="3959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DDT – Dichlorodiphenyltrichloroethane, which was used as agricultural pesticide, is persistent in the environment.</a:t>
            </a:r>
          </a:p>
          <a:p>
            <a:endParaRPr lang="en-US" dirty="0"/>
          </a:p>
          <a:p>
            <a:r>
              <a:rPr lang="en-US" dirty="0"/>
              <a:t>Not only does it bioaccumulates, but it undergoes a reaction to DDE which is even more toxic than DDT.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05233" y="2213377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9" y="1608515"/>
            <a:ext cx="2680607" cy="1370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3405" y="324495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" y="3963408"/>
            <a:ext cx="3083532" cy="1741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063" y="6053465"/>
            <a:ext cx="14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57462" y="4834265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47000" y="4262325"/>
            <a:ext cx="3959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shares many insecticidal properties as DDT and it’s potency, but it is not persistent.</a:t>
            </a:r>
          </a:p>
          <a:p>
            <a:endParaRPr lang="en-US" dirty="0"/>
          </a:p>
          <a:p>
            <a:r>
              <a:rPr lang="en-US" dirty="0"/>
              <a:t>It degrades into </a:t>
            </a:r>
            <a:r>
              <a:rPr lang="en-US" dirty="0" err="1"/>
              <a:t>methoxychlor</a:t>
            </a:r>
            <a:r>
              <a:rPr lang="en-US" dirty="0"/>
              <a:t> phenol, which has also low toxicity and it is easily excreted.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77" y="4174773"/>
            <a:ext cx="2971800" cy="1689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8948" y="6227636"/>
            <a:ext cx="21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phenol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3163" y="3201562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 degradation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5127" y="5491757"/>
            <a:ext cx="17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Fast degradation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ECFD1-E82B-45FF-B6CB-6F0DDD85B89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78313" y="2174650"/>
            <a:ext cx="3917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Tetrapropylene</a:t>
            </a:r>
            <a:r>
              <a:rPr lang="en-US" dirty="0"/>
              <a:t> alkylbenzene sulfonate (TPPS) was used as a surfactant for laundry detergents and accumulated into the water supply due to incomplete degradation.</a:t>
            </a:r>
          </a:p>
          <a:p>
            <a:endParaRPr lang="en-US" dirty="0"/>
          </a:p>
          <a:p>
            <a:r>
              <a:rPr lang="en-US" dirty="0"/>
              <a:t>Water tended to foam when coming out of the tap.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3769" y="162728"/>
            <a:ext cx="4584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Detergents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5185" y="5902904"/>
            <a:ext cx="940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TPPS was replaced by linear alkylbenzene sulfonate (LAS).</a:t>
            </a:r>
          </a:p>
          <a:p>
            <a:r>
              <a:rPr lang="en-US" dirty="0"/>
              <a:t>Replacing the methyl branched chain of TPPS by a linear carbon chain reduces the </a:t>
            </a:r>
            <a:r>
              <a:rPr lang="en-US" dirty="0" err="1"/>
              <a:t>biopersistence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1506" y="1993115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514" y="4262932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55D7CD-9246-49C4-A220-34187C55F20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EE76105-A4B5-42DC-B8D1-7E6F50DD6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363882"/>
              </p:ext>
            </p:extLst>
          </p:nvPr>
        </p:nvGraphicFramePr>
        <p:xfrm>
          <a:off x="1145646" y="1433215"/>
          <a:ext cx="3917420" cy="405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CS ChemDraw Drawing" r:id="rId3" imgW="2619629" imgH="2713788" progId="ChemDraw.Document.6.0">
                  <p:embed/>
                </p:oleObj>
              </mc:Choice>
              <mc:Fallback>
                <p:oleObj name="CS ChemDraw Drawing" r:id="rId3" imgW="2619629" imgH="27137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646" y="1433215"/>
                        <a:ext cx="3917420" cy="405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387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2" y="1605132"/>
            <a:ext cx="3897462" cy="2017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6" y="4603085"/>
            <a:ext cx="3627122" cy="1665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9288" y="1868520"/>
            <a:ext cx="4865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Triclosan</a:t>
            </a:r>
            <a:r>
              <a:rPr lang="en-US" dirty="0"/>
              <a:t> is an antibacterial and antifungal agent found in some consumer products, including toothpaste, soaps, detergents, toys, and surgical cleaning treatments.</a:t>
            </a:r>
          </a:p>
          <a:p>
            <a:endParaRPr lang="en-US" dirty="0"/>
          </a:p>
          <a:p>
            <a:r>
              <a:rPr lang="en-US" dirty="0"/>
              <a:t>It persists in the environment.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1934" y="157382"/>
            <a:ext cx="698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Antibacterial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9288" y="4619367"/>
            <a:ext cx="4865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Chlorophene</a:t>
            </a:r>
            <a:r>
              <a:rPr lang="en-US" dirty="0"/>
              <a:t> is a </a:t>
            </a:r>
            <a:r>
              <a:rPr lang="en-US" dirty="0" err="1"/>
              <a:t>bacteriocide</a:t>
            </a:r>
            <a:r>
              <a:rPr lang="en-US" dirty="0"/>
              <a:t> and fungicide in cosmetics.</a:t>
            </a:r>
          </a:p>
          <a:p>
            <a:endParaRPr lang="en-US" dirty="0"/>
          </a:p>
          <a:p>
            <a:r>
              <a:rPr lang="en-US" dirty="0"/>
              <a:t>It is very biodegradable in the media and entirely removeable from the wastewater.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7F6841-C817-4D4D-BC8C-46DA2935C0A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8747" y="2388733"/>
            <a:ext cx="205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755" y="5078115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1351580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022340" y="1635030"/>
            <a:ext cx="59944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357" y="156411"/>
            <a:ext cx="335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14305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38E7D-B866-3841-B4F7-8CB5ED868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20460"/>
            <a:ext cx="3352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Landfills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3951" y="3623343"/>
            <a:ext cx="5189951" cy="2862322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Consolidated material is buried with mud and other sealing agents to enable chemical, bacteriological, and physical degradation.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Semi-anaerobic conditions lead to production of methane and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If captured, landfill gas (methane) from decomposing garbage can be used to produce electricity, heat, and fuels.</a:t>
            </a:r>
          </a:p>
        </p:txBody>
      </p:sp>
      <p:graphicFrame>
        <p:nvGraphicFramePr>
          <p:cNvPr id="10" name="Diagra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069774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13"/>
          <p:cNvSpPr/>
          <p:nvPr/>
        </p:nvSpPr>
        <p:spPr>
          <a:xfrm>
            <a:off x="7283189" y="2981819"/>
            <a:ext cx="500743" cy="468086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871" t="4314" r="3815" b="2208"/>
          <a:stretch/>
        </p:blipFill>
        <p:spPr>
          <a:xfrm>
            <a:off x="200416" y="1599876"/>
            <a:ext cx="6513535" cy="47132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A21D36-7A48-4AC2-A5C7-8A230B03A40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6700E81-3DF4-084D-AC58-7CC65382E470}"/>
              </a:ext>
            </a:extLst>
          </p:cNvPr>
          <p:cNvSpPr/>
          <p:nvPr/>
        </p:nvSpPr>
        <p:spPr>
          <a:xfrm>
            <a:off x="200416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7144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771" y="157588"/>
            <a:ext cx="565445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Incineration and Pyrolysis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5" y="1371276"/>
            <a:ext cx="6959600" cy="1703543"/>
          </a:xfr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Incineration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latin typeface="+mn-lt"/>
              </a:rPr>
              <a:t>Solid organic waste is combusted.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latin typeface="+mn-lt"/>
              </a:rPr>
              <a:t>Some thermal treatments allow energy capture.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latin typeface="+mn-lt"/>
              </a:rPr>
              <a:t>Solid mass is reduced by 95-96%. 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501231" y="2625378"/>
            <a:ext cx="500743" cy="46808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C63AB80-0171-4FA3-85E9-6BB74398C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43849"/>
              </p:ext>
            </p:extLst>
          </p:nvPr>
        </p:nvGraphicFramePr>
        <p:xfrm>
          <a:off x="785166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142B3C-6781-4C3B-9BFA-928F755E44B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FD71B1-F76E-40C4-B5EB-FDF63B977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595" y="3863728"/>
            <a:ext cx="4451350" cy="2419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C2F40B-31E7-6741-BA82-660297C32AA0}"/>
              </a:ext>
            </a:extLst>
          </p:cNvPr>
          <p:cNvSpPr/>
          <p:nvPr/>
        </p:nvSpPr>
        <p:spPr>
          <a:xfrm>
            <a:off x="200416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  <p:graphicFrame>
        <p:nvGraphicFramePr>
          <p:cNvPr id="11" name="Group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619223"/>
              </p:ext>
            </p:extLst>
          </p:nvPr>
        </p:nvGraphicFramePr>
        <p:xfrm>
          <a:off x="1590369" y="3904043"/>
          <a:ext cx="4114800" cy="202977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5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Material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Energy from burning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biomass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14-17 GJ.ton</a:t>
                      </a:r>
                      <a:r>
                        <a:rPr kumimoji="0" lang="en-US" sz="20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Oil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GJ.ton</a:t>
                      </a:r>
                      <a:r>
                        <a:rPr kumimoji="0" lang="en-US" sz="20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Natural gas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GJ.ton</a:t>
                      </a:r>
                      <a:r>
                        <a:rPr kumimoji="0" lang="en-US" sz="20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3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38006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607673" y="2301064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C0D63-5AD1-E14A-993F-1CCEB9DF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67" y="1177974"/>
            <a:ext cx="7046944" cy="590418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Gasification:</a:t>
            </a:r>
          </a:p>
          <a:p>
            <a:pPr marL="533400" lvl="1"/>
            <a:r>
              <a:rPr lang="en-US" sz="2200" dirty="0" smtClean="0">
                <a:latin typeface="+mn-lt"/>
              </a:rPr>
              <a:t>Converts</a:t>
            </a:r>
            <a:r>
              <a:rPr lang="en-US" sz="2200" dirty="0">
                <a:latin typeface="+mn-lt"/>
              </a:rPr>
              <a:t> organic based materials into CO, H</a:t>
            </a:r>
            <a:r>
              <a:rPr lang="en-US" sz="2200" baseline="-25000" dirty="0">
                <a:latin typeface="+mn-lt"/>
              </a:rPr>
              <a:t>2</a:t>
            </a:r>
            <a:r>
              <a:rPr lang="en-US" sz="2200" dirty="0">
                <a:latin typeface="+mn-lt"/>
              </a:rPr>
              <a:t> and CO</a:t>
            </a:r>
            <a:r>
              <a:rPr lang="en-US" sz="2200" baseline="-25000" dirty="0">
                <a:latin typeface="+mn-lt"/>
              </a:rPr>
              <a:t>2</a:t>
            </a:r>
            <a:r>
              <a:rPr lang="en-US" sz="2200" dirty="0">
                <a:latin typeface="+mn-lt"/>
              </a:rPr>
              <a:t>.</a:t>
            </a:r>
          </a:p>
          <a:p>
            <a:pPr marL="533400" lvl="1"/>
            <a:r>
              <a:rPr lang="en-US" sz="2200" dirty="0">
                <a:latin typeface="+mn-lt"/>
              </a:rPr>
              <a:t>Achieved by reacting the material at high temperatures (&gt;700 °C), without combustion, with a controlled amount of oxygen and/or stem.</a:t>
            </a:r>
          </a:p>
          <a:p>
            <a:pPr marL="533400" lvl="1"/>
            <a:r>
              <a:rPr lang="en-US" sz="2200" dirty="0">
                <a:latin typeface="+mn-lt"/>
              </a:rPr>
              <a:t>The resulting gas mixture is called syngas.</a:t>
            </a:r>
          </a:p>
          <a:p>
            <a:pPr marL="533400" lvl="1"/>
            <a:r>
              <a:rPr lang="en-US" sz="2200" dirty="0">
                <a:latin typeface="+mn-lt"/>
              </a:rPr>
              <a:t>Syngas is combustible and often used as a fuel</a:t>
            </a:r>
            <a:r>
              <a:rPr lang="en-US" sz="2200" dirty="0" smtClean="0">
                <a:latin typeface="+mn-lt"/>
              </a:rPr>
              <a:t>.</a:t>
            </a:r>
            <a:endParaRPr lang="en-US" sz="2200" dirty="0"/>
          </a:p>
          <a:p>
            <a:pPr marL="0" indent="0">
              <a:buNone/>
            </a:pPr>
            <a:r>
              <a:rPr lang="en-US" dirty="0"/>
              <a:t>Pyrolysis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 dirty="0"/>
              <a:t>Thermal decomposition at </a:t>
            </a:r>
            <a:r>
              <a:rPr lang="hu-HU" sz="2000" dirty="0"/>
              <a:t>200</a:t>
            </a:r>
            <a:r>
              <a:rPr lang="en-US" sz="2000" dirty="0"/>
              <a:t>-</a:t>
            </a:r>
            <a:r>
              <a:rPr lang="hu-HU" sz="2000" dirty="0"/>
              <a:t>300°C </a:t>
            </a:r>
            <a:r>
              <a:rPr lang="en-US" sz="2000" dirty="0"/>
              <a:t>occurring in the absence of oxygen.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 dirty="0"/>
              <a:t>Precursor of both the combustion and gasification processes.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 dirty="0"/>
              <a:t>The products of biomass pyrolysis include </a:t>
            </a:r>
            <a:r>
              <a:rPr lang="en-US" sz="2000" dirty="0" err="1"/>
              <a:t>biochar</a:t>
            </a:r>
            <a:r>
              <a:rPr lang="en-US" sz="2000" dirty="0"/>
              <a:t>, bio-oil, and gases - such as methane, hydrogen, carbon monoxide, and carbon dioxide.</a:t>
            </a:r>
          </a:p>
          <a:p>
            <a:pPr marL="304800" lvl="1" indent="0">
              <a:buNone/>
            </a:pPr>
            <a:endParaRPr lang="en-US" sz="2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9009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38006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607673" y="2301064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1307" y="1475734"/>
            <a:ext cx="6727372" cy="342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+mn-lt"/>
              </a:rPr>
              <a:t>Composting</a:t>
            </a:r>
            <a:endParaRPr lang="en-US" sz="2400" dirty="0">
              <a:latin typeface="+mn-lt"/>
            </a:endParaRP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Organics undergo a biological decomposition to form a material (compost) that is non-toxic to plant growth. 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By-product of </a:t>
            </a:r>
            <a:r>
              <a:rPr lang="en-US" sz="2000" dirty="0">
                <a:latin typeface="+mn-lt"/>
              </a:rPr>
              <a:t>the reaction are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, water and heat.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Anaerobic conditions and biogas production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Adopted for farm waste.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Can reduce greenhouse gas emissions and can provide a cost-effective source of renewable energy. 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Recovered biogas can be an energy source for electricity, heating or </a:t>
            </a:r>
            <a:r>
              <a:rPr lang="en-US" sz="2000" dirty="0">
                <a:latin typeface="+mn-lt"/>
              </a:rPr>
              <a:t>transportation fuel.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818965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74796"/>
            <a:ext cx="579120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Reuse and Repurpose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8063054" y="1888094"/>
            <a:ext cx="481323" cy="468086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60D04D-999E-4E3F-9789-F27CC2DC9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980836"/>
              </p:ext>
            </p:extLst>
          </p:nvPr>
        </p:nvGraphicFramePr>
        <p:xfrm>
          <a:off x="7800866" y="1241839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045B39-DB5B-B645-98A4-74F17CA7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549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Recycling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Converting waste materials into new materials and objects.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Available for metals, plastic, paper, glass</a:t>
            </a:r>
            <a:r>
              <a:rPr lang="en-US" sz="2000" dirty="0" smtClean="0"/>
              <a:t>.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 smtClean="0"/>
              <a:t>E.g. PET reuse and repurposing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A97F2-9A0C-5B48-B5B9-D9963F0DB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773" y="3473132"/>
            <a:ext cx="6383369" cy="3085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89D11-D615-EA42-9B8F-DC226145C43A}"/>
              </a:ext>
            </a:extLst>
          </p:cNvPr>
          <p:cNvSpPr txBox="1"/>
          <p:nvPr/>
        </p:nvSpPr>
        <p:spPr>
          <a:xfrm>
            <a:off x="165865" y="6569396"/>
            <a:ext cx="116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www.packagingtoday.co.uk</a:t>
            </a:r>
            <a:r>
              <a:rPr lang="en-US" sz="1200" dirty="0"/>
              <a:t>/news/newsgermans-recycle-more-and-more-effectively-success-in-pet-bottle-recycling-according-to-study-5699219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20954" y="6309121"/>
            <a:ext cx="4340670" cy="48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653067"/>
              </p:ext>
            </p:extLst>
          </p:nvPr>
        </p:nvGraphicFramePr>
        <p:xfrm>
          <a:off x="7839725" y="3488428"/>
          <a:ext cx="312896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Energy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Cardboard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066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2579</Words>
  <Application>Microsoft Office PowerPoint</Application>
  <PresentationFormat>Widescreen</PresentationFormat>
  <Paragraphs>506</Paragraphs>
  <Slides>44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Calibri Regular</vt:lpstr>
      <vt:lpstr>Century Schoolbook</vt:lpstr>
      <vt:lpstr>MS Mincho</vt:lpstr>
      <vt:lpstr>Times</vt:lpstr>
      <vt:lpstr>Times New Roman</vt:lpstr>
      <vt:lpstr>Wingdings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Waste treatment pyramid: The 4 Rs Reduce, Reuse, Recycle, Recover</vt:lpstr>
      <vt:lpstr>Landfills</vt:lpstr>
      <vt:lpstr>Incineration and Pyrolysis</vt:lpstr>
      <vt:lpstr>Recycling and Composting</vt:lpstr>
      <vt:lpstr>Recycling and Composting</vt:lpstr>
      <vt:lpstr>Reuse and Repurpose</vt:lpstr>
      <vt:lpstr>The Reduction and Elimination of Waste</vt:lpstr>
      <vt:lpstr>PowerPoint Presentation</vt:lpstr>
      <vt:lpstr>PowerPoint Presentation</vt:lpstr>
      <vt:lpstr>PowerPoint Presentation</vt:lpstr>
      <vt:lpstr>Utilizing Waste as a Feedstock</vt:lpstr>
      <vt:lpstr>Example: Used oils as biofuel source</vt:lpstr>
      <vt:lpstr>Glycerol: a waste of biodiesel</vt:lpstr>
      <vt:lpstr>Glycerol: a waste of biodiesel</vt:lpstr>
      <vt:lpstr>Production and Applications of Lactic Acid- Conventional process</vt:lpstr>
      <vt:lpstr>Water Electrolysis with Earth Abundant Metal Catalyst</vt:lpstr>
      <vt:lpstr>Electrocatalytic Oxidation of Glycerol</vt:lpstr>
      <vt:lpstr>Example: Neutralization of Red Mud through generation of biofuels</vt:lpstr>
      <vt:lpstr>Red Mud: Pollution and Accidents</vt:lpstr>
      <vt:lpstr>Example: Neutralization of Red Mud through generation of biofuels</vt:lpstr>
      <vt:lpstr>Example: Neutralization of Red Mud through generation of biofuels</vt:lpstr>
      <vt:lpstr>Example: Extracting chitin with an ionic liquid</vt:lpstr>
      <vt:lpstr>Biodegrade the Waste</vt:lpstr>
      <vt:lpstr>Aerobic Versus Anaerobic Digestion</vt:lpstr>
      <vt:lpstr>Aerobic Digestion</vt:lpstr>
      <vt:lpstr>Anaerobic Digestion</vt:lpstr>
      <vt:lpstr>Digestion versus Chemical Structure</vt:lpstr>
      <vt:lpstr>Some chemical structures favor biodegradation</vt:lpstr>
      <vt:lpstr>Predicting Biodegradation: EPA, EPISuite</vt:lpstr>
      <vt:lpstr>BIOWIN Models Based on Molecular Fragment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Audrey Moores</cp:lastModifiedBy>
  <cp:revision>99</cp:revision>
  <dcterms:created xsi:type="dcterms:W3CDTF">2018-01-20T18:10:52Z</dcterms:created>
  <dcterms:modified xsi:type="dcterms:W3CDTF">2018-10-31T20:30:08Z</dcterms:modified>
</cp:coreProperties>
</file>