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428" r:id="rId2"/>
    <p:sldId id="314" r:id="rId3"/>
    <p:sldId id="315" r:id="rId4"/>
    <p:sldId id="317" r:id="rId5"/>
    <p:sldId id="300" r:id="rId6"/>
    <p:sldId id="301" r:id="rId7"/>
    <p:sldId id="302" r:id="rId8"/>
    <p:sldId id="303" r:id="rId9"/>
    <p:sldId id="312" r:id="rId10"/>
    <p:sldId id="318" r:id="rId11"/>
    <p:sldId id="319" r:id="rId12"/>
    <p:sldId id="415" r:id="rId13"/>
    <p:sldId id="304" r:id="rId14"/>
    <p:sldId id="305" r:id="rId15"/>
    <p:sldId id="306" r:id="rId16"/>
    <p:sldId id="307" r:id="rId17"/>
    <p:sldId id="308" r:id="rId18"/>
    <p:sldId id="309" r:id="rId19"/>
    <p:sldId id="310" r:id="rId20"/>
    <p:sldId id="320" r:id="rId21"/>
    <p:sldId id="414"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447" r:id="rId39"/>
    <p:sldId id="337" r:id="rId40"/>
    <p:sldId id="340" r:id="rId41"/>
    <p:sldId id="341" r:id="rId42"/>
    <p:sldId id="313" r:id="rId43"/>
    <p:sldId id="292" r:id="rId44"/>
    <p:sldId id="293" r:id="rId45"/>
    <p:sldId id="294" r:id="rId46"/>
    <p:sldId id="295" r:id="rId47"/>
    <p:sldId id="297" r:id="rId48"/>
    <p:sldId id="29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604" autoAdjust="0"/>
    <p:restoredTop sz="86446" autoAdjust="0"/>
  </p:normalViewPr>
  <p:slideViewPr>
    <p:cSldViewPr snapToGrid="0" snapToObjects="1">
      <p:cViewPr varScale="1">
        <p:scale>
          <a:sx n="63" d="100"/>
          <a:sy n="63" d="100"/>
        </p:scale>
        <p:origin x="9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A3149-F208-B347-8516-97EC0A68D022}" type="doc">
      <dgm:prSet loTypeId="urn:microsoft.com/office/officeart/2005/8/layout/hList1" loCatId="list" qsTypeId="urn:microsoft.com/office/officeart/2005/8/quickstyle/simple1#4" qsCatId="simple" csTypeId="urn:microsoft.com/office/officeart/2005/8/colors/accent0_3" csCatId="mainScheme" phldr="1"/>
      <dgm:spPr/>
      <dgm:t>
        <a:bodyPr/>
        <a:lstStyle/>
        <a:p>
          <a:endParaRPr lang="en-US"/>
        </a:p>
      </dgm:t>
    </dgm:pt>
    <dgm:pt modelId="{799E67C7-BF67-A743-A1FE-3FAF2997A5CD}">
      <dgm:prSet phldrT="[Text]" custT="1"/>
      <dgm:spPr/>
      <dgm:t>
        <a:bodyPr/>
        <a:lstStyle/>
        <a:p>
          <a:r>
            <a:rPr lang="en-US" sz="2000" dirty="0"/>
            <a:t>Market Value</a:t>
          </a:r>
        </a:p>
      </dgm:t>
    </dgm:pt>
    <dgm:pt modelId="{19BB03C6-C027-8D4D-8EE0-B286E60CAB76}" type="parTrans" cxnId="{F374995F-2383-8D4D-8278-71A25D57FFFC}">
      <dgm:prSet/>
      <dgm:spPr/>
      <dgm:t>
        <a:bodyPr/>
        <a:lstStyle/>
        <a:p>
          <a:endParaRPr lang="en-US"/>
        </a:p>
      </dgm:t>
    </dgm:pt>
    <dgm:pt modelId="{6E72A212-FAEA-D244-84DD-854BC305284A}" type="sibTrans" cxnId="{F374995F-2383-8D4D-8278-71A25D57FFFC}">
      <dgm:prSet/>
      <dgm:spPr/>
      <dgm:t>
        <a:bodyPr/>
        <a:lstStyle/>
        <a:p>
          <a:endParaRPr lang="en-US"/>
        </a:p>
      </dgm:t>
    </dgm:pt>
    <dgm:pt modelId="{8F201984-8D5A-3648-B50E-FC08579DF055}">
      <dgm:prSet phldrT="[Text]" custT="1"/>
      <dgm:spPr/>
      <dgm:t>
        <a:bodyPr tIns="182880"/>
        <a:lstStyle/>
        <a:p>
          <a:r>
            <a:rPr lang="en-US" sz="1800" b="1" dirty="0"/>
            <a:t>Global: </a:t>
          </a:r>
          <a:br>
            <a:rPr lang="en-US" sz="1800" b="1" dirty="0"/>
          </a:br>
          <a:r>
            <a:rPr lang="en-US" sz="1800" dirty="0"/>
            <a:t>$150 billion (2012)</a:t>
          </a:r>
        </a:p>
      </dgm:t>
    </dgm:pt>
    <dgm:pt modelId="{5E8DBC26-99A9-CD46-9277-9C525874EA16}" type="parTrans" cxnId="{5D3B9BF7-9733-3E4D-A763-C61FE6005698}">
      <dgm:prSet/>
      <dgm:spPr/>
      <dgm:t>
        <a:bodyPr/>
        <a:lstStyle/>
        <a:p>
          <a:endParaRPr lang="en-US"/>
        </a:p>
      </dgm:t>
    </dgm:pt>
    <dgm:pt modelId="{F0154CB4-65BE-604B-8093-B3860B07A299}" type="sibTrans" cxnId="{5D3B9BF7-9733-3E4D-A763-C61FE6005698}">
      <dgm:prSet/>
      <dgm:spPr/>
      <dgm:t>
        <a:bodyPr/>
        <a:lstStyle/>
        <a:p>
          <a:endParaRPr lang="en-US"/>
        </a:p>
      </dgm:t>
    </dgm:pt>
    <dgm:pt modelId="{1D03BC73-B638-7045-A1F8-BDCF61FA7509}">
      <dgm:prSet phldrT="[Text]" custT="1"/>
      <dgm:spPr/>
      <dgm:t>
        <a:bodyPr tIns="182880"/>
        <a:lstStyle/>
        <a:p>
          <a:r>
            <a:rPr lang="en-US" sz="1800" b="1" dirty="0"/>
            <a:t>US: </a:t>
          </a:r>
          <a:br>
            <a:rPr lang="en-US" sz="1800" b="1" dirty="0"/>
          </a:br>
          <a:r>
            <a:rPr lang="en-US" sz="1800" dirty="0"/>
            <a:t>&gt;$10 billion (2010)</a:t>
          </a:r>
        </a:p>
      </dgm:t>
    </dgm:pt>
    <dgm:pt modelId="{78EB90D0-2534-0C44-9C00-8D9DD595754C}" type="parTrans" cxnId="{A44DB167-712C-4C49-8988-5A17B498687F}">
      <dgm:prSet/>
      <dgm:spPr/>
      <dgm:t>
        <a:bodyPr/>
        <a:lstStyle/>
        <a:p>
          <a:endParaRPr lang="en-US"/>
        </a:p>
      </dgm:t>
    </dgm:pt>
    <dgm:pt modelId="{70465472-DE56-2A46-AE85-D00C3DE6F59D}" type="sibTrans" cxnId="{A44DB167-712C-4C49-8988-5A17B498687F}">
      <dgm:prSet/>
      <dgm:spPr/>
      <dgm:t>
        <a:bodyPr/>
        <a:lstStyle/>
        <a:p>
          <a:endParaRPr lang="en-US"/>
        </a:p>
      </dgm:t>
    </dgm:pt>
    <dgm:pt modelId="{788934E4-C3A5-1B4F-8969-0AD12C35ED90}">
      <dgm:prSet phldrT="[Text]" custT="1"/>
      <dgm:spPr/>
      <dgm:t>
        <a:bodyPr/>
        <a:lstStyle/>
        <a:p>
          <a:r>
            <a:rPr lang="en-US" sz="2000" dirty="0"/>
            <a:t>Production and Waste</a:t>
          </a:r>
        </a:p>
      </dgm:t>
    </dgm:pt>
    <dgm:pt modelId="{5094438F-0A11-4F4D-BAEE-9BB9D9B19202}" type="parTrans" cxnId="{665D7850-BB3D-5243-BB27-0D6AC78585A9}">
      <dgm:prSet/>
      <dgm:spPr/>
      <dgm:t>
        <a:bodyPr/>
        <a:lstStyle/>
        <a:p>
          <a:endParaRPr lang="en-US"/>
        </a:p>
      </dgm:t>
    </dgm:pt>
    <dgm:pt modelId="{98667915-4D91-9347-89CA-C9E027CA65D8}" type="sibTrans" cxnId="{665D7850-BB3D-5243-BB27-0D6AC78585A9}">
      <dgm:prSet/>
      <dgm:spPr/>
      <dgm:t>
        <a:bodyPr/>
        <a:lstStyle/>
        <a:p>
          <a:endParaRPr lang="en-US"/>
        </a:p>
      </dgm:t>
    </dgm:pt>
    <dgm:pt modelId="{33CEB367-A6F1-6C47-99F8-7AA4D8C7F517}">
      <dgm:prSet phldrT="[Text]" custT="1"/>
      <dgm:spPr/>
      <dgm:t>
        <a:bodyPr tIns="182880"/>
        <a:lstStyle/>
        <a:p>
          <a:r>
            <a:rPr lang="en-US" sz="1800" b="1" dirty="0"/>
            <a:t>Produced annually:</a:t>
          </a:r>
          <a:br>
            <a:rPr lang="en-US" sz="1800" dirty="0"/>
          </a:br>
          <a:r>
            <a:rPr lang="en-US" sz="1800" dirty="0"/>
            <a:t>3 million tons</a:t>
          </a:r>
          <a:br>
            <a:rPr lang="en-US" sz="1800" dirty="0"/>
          </a:br>
          <a:r>
            <a:rPr lang="en-US" sz="1800" dirty="0"/>
            <a:t>(6 billion pounds)</a:t>
          </a:r>
        </a:p>
      </dgm:t>
    </dgm:pt>
    <dgm:pt modelId="{ABB034A5-3101-C348-AC8B-7BB197CCF17E}" type="parTrans" cxnId="{B9076722-E2B5-0648-9DD2-73D770891E02}">
      <dgm:prSet/>
      <dgm:spPr/>
      <dgm:t>
        <a:bodyPr/>
        <a:lstStyle/>
        <a:p>
          <a:endParaRPr lang="en-US"/>
        </a:p>
      </dgm:t>
    </dgm:pt>
    <dgm:pt modelId="{A9D278EA-4A7F-D946-BC2E-051AD28530AE}" type="sibTrans" cxnId="{B9076722-E2B5-0648-9DD2-73D770891E02}">
      <dgm:prSet/>
      <dgm:spPr/>
      <dgm:t>
        <a:bodyPr/>
        <a:lstStyle/>
        <a:p>
          <a:endParaRPr lang="en-US"/>
        </a:p>
      </dgm:t>
    </dgm:pt>
    <dgm:pt modelId="{B74DF10A-8AAE-AB45-81CC-DBF78A87F3C5}">
      <dgm:prSet phldrT="[Text]" custT="1"/>
      <dgm:spPr/>
      <dgm:t>
        <a:bodyPr tIns="182880"/>
        <a:lstStyle/>
        <a:p>
          <a:r>
            <a:rPr lang="en-US" sz="1800" b="1" dirty="0">
              <a:solidFill>
                <a:srgbClr val="FF0000"/>
              </a:solidFill>
            </a:rPr>
            <a:t>Discarded annually:</a:t>
          </a:r>
          <a:br>
            <a:rPr lang="en-US" sz="1800" dirty="0">
              <a:solidFill>
                <a:srgbClr val="FF0000"/>
              </a:solidFill>
            </a:rPr>
          </a:br>
          <a:r>
            <a:rPr lang="en-US" sz="1800" dirty="0">
              <a:solidFill>
                <a:srgbClr val="FF0000"/>
              </a:solidFill>
            </a:rPr>
            <a:t>~2 million tons</a:t>
          </a:r>
          <a:br>
            <a:rPr lang="en-US" sz="1800" dirty="0">
              <a:solidFill>
                <a:srgbClr val="FF0000"/>
              </a:solidFill>
            </a:rPr>
          </a:br>
          <a:r>
            <a:rPr lang="en-US" sz="1800" dirty="0">
              <a:solidFill>
                <a:srgbClr val="FF0000"/>
              </a:solidFill>
            </a:rPr>
            <a:t>(4 billion pounds)</a:t>
          </a:r>
        </a:p>
      </dgm:t>
    </dgm:pt>
    <dgm:pt modelId="{33C76EE3-FA05-E340-8678-C75CD0DCA5F6}" type="parTrans" cxnId="{3D0FB4A0-C7B8-F949-8E41-BB47938549C1}">
      <dgm:prSet/>
      <dgm:spPr/>
      <dgm:t>
        <a:bodyPr/>
        <a:lstStyle/>
        <a:p>
          <a:endParaRPr lang="en-US"/>
        </a:p>
      </dgm:t>
    </dgm:pt>
    <dgm:pt modelId="{FC606156-F762-8F44-AF87-A425D47146EE}" type="sibTrans" cxnId="{3D0FB4A0-C7B8-F949-8E41-BB47938549C1}">
      <dgm:prSet/>
      <dgm:spPr/>
      <dgm:t>
        <a:bodyPr/>
        <a:lstStyle/>
        <a:p>
          <a:endParaRPr lang="en-US"/>
        </a:p>
      </dgm:t>
    </dgm:pt>
    <dgm:pt modelId="{F6FE57B8-1048-EC45-8A38-852BCEE7008B}">
      <dgm:prSet phldrT="[Text]" custT="1"/>
      <dgm:spPr/>
      <dgm:t>
        <a:bodyPr/>
        <a:lstStyle/>
        <a:p>
          <a:r>
            <a:rPr lang="en-US" sz="2000" dirty="0"/>
            <a:t>Interface</a:t>
          </a:r>
          <a:r>
            <a:rPr lang="en-US" sz="1800" dirty="0"/>
            <a:t> Waste</a:t>
          </a:r>
        </a:p>
      </dgm:t>
    </dgm:pt>
    <dgm:pt modelId="{DCA29BB3-AB6A-A644-8C2F-CA5AAD09830A}" type="parTrans" cxnId="{47B2B96C-4635-AE43-9BFA-9EA22276C559}">
      <dgm:prSet/>
      <dgm:spPr/>
      <dgm:t>
        <a:bodyPr/>
        <a:lstStyle/>
        <a:p>
          <a:endParaRPr lang="en-US"/>
        </a:p>
      </dgm:t>
    </dgm:pt>
    <dgm:pt modelId="{B4DE5D84-2CA8-914A-8510-1F69EE5661B8}" type="sibTrans" cxnId="{47B2B96C-4635-AE43-9BFA-9EA22276C559}">
      <dgm:prSet/>
      <dgm:spPr/>
      <dgm:t>
        <a:bodyPr/>
        <a:lstStyle/>
        <a:p>
          <a:endParaRPr lang="en-US"/>
        </a:p>
      </dgm:t>
    </dgm:pt>
    <dgm:pt modelId="{A3C85200-63AD-634F-9507-B1A831158890}">
      <dgm:prSet phldrT="[Text]" custT="1"/>
      <dgm:spPr/>
      <dgm:t>
        <a:bodyPr tIns="182880"/>
        <a:lstStyle/>
        <a:p>
          <a:r>
            <a:rPr lang="en-US" sz="1800" b="1" dirty="0"/>
            <a:t>1996: </a:t>
          </a:r>
          <a:r>
            <a:rPr lang="en-US" sz="1800" dirty="0"/>
            <a:t>15 million lbs</a:t>
          </a:r>
        </a:p>
      </dgm:t>
    </dgm:pt>
    <dgm:pt modelId="{F283DFD7-8B50-684B-8520-18EB91809A2A}" type="parTrans" cxnId="{F585E3E7-A6D2-7941-A9EA-A381815F6ACD}">
      <dgm:prSet/>
      <dgm:spPr/>
      <dgm:t>
        <a:bodyPr/>
        <a:lstStyle/>
        <a:p>
          <a:endParaRPr lang="en-US"/>
        </a:p>
      </dgm:t>
    </dgm:pt>
    <dgm:pt modelId="{B67A4747-4995-FB4D-A81B-7031B7143243}" type="sibTrans" cxnId="{F585E3E7-A6D2-7941-A9EA-A381815F6ACD}">
      <dgm:prSet/>
      <dgm:spPr/>
      <dgm:t>
        <a:bodyPr/>
        <a:lstStyle/>
        <a:p>
          <a:endParaRPr lang="en-US"/>
        </a:p>
      </dgm:t>
    </dgm:pt>
    <dgm:pt modelId="{EC00F774-EE16-B142-9544-546DF0DC0BEC}">
      <dgm:prSet phldrT="[Text]" custT="1"/>
      <dgm:spPr/>
      <dgm:t>
        <a:bodyPr tIns="182880"/>
        <a:lstStyle/>
        <a:p>
          <a:r>
            <a:rPr lang="en-US" sz="1800" b="1" dirty="0"/>
            <a:t>2009:</a:t>
          </a:r>
          <a:r>
            <a:rPr lang="en-US" sz="1800" dirty="0"/>
            <a:t> 3.4 million lbs</a:t>
          </a:r>
        </a:p>
      </dgm:t>
    </dgm:pt>
    <dgm:pt modelId="{343488AE-0FAB-DB40-A2CD-5AFBFE7B55BD}" type="parTrans" cxnId="{DE674361-6B4B-CF41-B665-05C5EDD87295}">
      <dgm:prSet/>
      <dgm:spPr/>
      <dgm:t>
        <a:bodyPr/>
        <a:lstStyle/>
        <a:p>
          <a:endParaRPr lang="en-US"/>
        </a:p>
      </dgm:t>
    </dgm:pt>
    <dgm:pt modelId="{2DBB46EE-DC32-AC41-820F-B7FE94444D4C}" type="sibTrans" cxnId="{DE674361-6B4B-CF41-B665-05C5EDD87295}">
      <dgm:prSet/>
      <dgm:spPr/>
      <dgm:t>
        <a:bodyPr/>
        <a:lstStyle/>
        <a:p>
          <a:endParaRPr lang="en-US"/>
        </a:p>
      </dgm:t>
    </dgm:pt>
    <dgm:pt modelId="{9280F7AE-B9BF-3C42-827C-DA33F7A5090B}">
      <dgm:prSet phldrT="[Text]" custT="1"/>
      <dgm:spPr/>
      <dgm:t>
        <a:bodyPr tIns="182880"/>
        <a:lstStyle/>
        <a:p>
          <a:r>
            <a:rPr lang="en-US" sz="1800" b="1" dirty="0"/>
            <a:t>Interface: </a:t>
          </a:r>
          <a:br>
            <a:rPr lang="en-US" sz="1800" b="1" dirty="0"/>
          </a:br>
          <a:r>
            <a:rPr lang="en-US" sz="1800" dirty="0"/>
            <a:t>$927 million (2010)</a:t>
          </a:r>
        </a:p>
      </dgm:t>
    </dgm:pt>
    <dgm:pt modelId="{E33110FA-6080-6140-9D9C-52F34DB81B37}" type="parTrans" cxnId="{FCC62663-1BE2-5F4D-8650-13ACAF33B4E9}">
      <dgm:prSet/>
      <dgm:spPr/>
      <dgm:t>
        <a:bodyPr/>
        <a:lstStyle/>
        <a:p>
          <a:endParaRPr lang="en-US"/>
        </a:p>
      </dgm:t>
    </dgm:pt>
    <dgm:pt modelId="{C85C9B59-F904-244F-86FC-078296C0D4F7}" type="sibTrans" cxnId="{FCC62663-1BE2-5F4D-8650-13ACAF33B4E9}">
      <dgm:prSet/>
      <dgm:spPr/>
      <dgm:t>
        <a:bodyPr/>
        <a:lstStyle/>
        <a:p>
          <a:endParaRPr lang="en-US"/>
        </a:p>
      </dgm:t>
    </dgm:pt>
    <dgm:pt modelId="{D8504F4C-C5F9-E647-9EC4-1BC1E749D8B2}">
      <dgm:prSet phldrT="[Text]" custT="1"/>
      <dgm:spPr/>
      <dgm:t>
        <a:bodyPr tIns="182880"/>
        <a:lstStyle/>
        <a:p>
          <a:r>
            <a:rPr lang="en-US" sz="1800" b="1" dirty="0"/>
            <a:t>Municipal solid waste:</a:t>
          </a:r>
          <a:r>
            <a:rPr lang="en-US" sz="1800" dirty="0"/>
            <a:t>  1% (by weight)</a:t>
          </a:r>
          <a:br>
            <a:rPr lang="en-US" sz="1800" dirty="0"/>
          </a:br>
          <a:r>
            <a:rPr lang="en-US" sz="1800" dirty="0"/>
            <a:t>2% by volume</a:t>
          </a:r>
        </a:p>
      </dgm:t>
    </dgm:pt>
    <dgm:pt modelId="{48F58FF3-78ED-4B4A-98CA-9027D122519A}" type="parTrans" cxnId="{0518B716-A876-4540-8AF4-863F3EAE5997}">
      <dgm:prSet/>
      <dgm:spPr/>
      <dgm:t>
        <a:bodyPr/>
        <a:lstStyle/>
        <a:p>
          <a:endParaRPr lang="en-US"/>
        </a:p>
      </dgm:t>
    </dgm:pt>
    <dgm:pt modelId="{4D0205B0-31CF-7D48-8118-A76F71408AF7}" type="sibTrans" cxnId="{0518B716-A876-4540-8AF4-863F3EAE5997}">
      <dgm:prSet/>
      <dgm:spPr/>
      <dgm:t>
        <a:bodyPr/>
        <a:lstStyle/>
        <a:p>
          <a:endParaRPr lang="en-US"/>
        </a:p>
      </dgm:t>
    </dgm:pt>
    <dgm:pt modelId="{C6BD0BB3-0116-954F-914A-7F833F16EB6A}">
      <dgm:prSet phldrT="[Text]" custT="1"/>
      <dgm:spPr/>
      <dgm:t>
        <a:bodyPr tIns="182880"/>
        <a:lstStyle/>
        <a:p>
          <a:r>
            <a:rPr lang="en-US" sz="1800" dirty="0"/>
            <a:t>75% reduction</a:t>
          </a:r>
        </a:p>
      </dgm:t>
    </dgm:pt>
    <dgm:pt modelId="{DE82BA8E-01DA-E04E-A4EF-E05E7A85C45E}" type="parTrans" cxnId="{79E3EB29-4E8A-F248-9BDA-518BBAA670D0}">
      <dgm:prSet/>
      <dgm:spPr/>
      <dgm:t>
        <a:bodyPr/>
        <a:lstStyle/>
        <a:p>
          <a:endParaRPr lang="en-US"/>
        </a:p>
      </dgm:t>
    </dgm:pt>
    <dgm:pt modelId="{6251559C-54A4-5B47-8DFF-B51D4A521D03}" type="sibTrans" cxnId="{79E3EB29-4E8A-F248-9BDA-518BBAA670D0}">
      <dgm:prSet/>
      <dgm:spPr/>
      <dgm:t>
        <a:bodyPr/>
        <a:lstStyle/>
        <a:p>
          <a:endParaRPr lang="en-US"/>
        </a:p>
      </dgm:t>
    </dgm:pt>
    <dgm:pt modelId="{7BDFCBB6-F324-4537-A72C-47E7166E6A9F}">
      <dgm:prSet phldrT="[Text]" custT="1"/>
      <dgm:spPr/>
      <dgm:t>
        <a:bodyPr tIns="182880"/>
        <a:lstStyle/>
        <a:p>
          <a:r>
            <a:rPr lang="en-US" sz="1800" dirty="0"/>
            <a:t>$372 million cumulative avoided waste cost</a:t>
          </a:r>
        </a:p>
      </dgm:t>
    </dgm:pt>
    <dgm:pt modelId="{495DCED7-C35F-4FE4-A58F-BC44F256CD80}" type="parTrans" cxnId="{47082A81-82E5-4E8B-A8F7-4FE5DE9B3F53}">
      <dgm:prSet/>
      <dgm:spPr/>
      <dgm:t>
        <a:bodyPr/>
        <a:lstStyle/>
        <a:p>
          <a:endParaRPr lang="en-US"/>
        </a:p>
      </dgm:t>
    </dgm:pt>
    <dgm:pt modelId="{AC0F14B7-0266-4D65-A0E6-3474A6E5AEC2}" type="sibTrans" cxnId="{47082A81-82E5-4E8B-A8F7-4FE5DE9B3F53}">
      <dgm:prSet/>
      <dgm:spPr/>
      <dgm:t>
        <a:bodyPr/>
        <a:lstStyle/>
        <a:p>
          <a:endParaRPr lang="en-US"/>
        </a:p>
      </dgm:t>
    </dgm:pt>
    <dgm:pt modelId="{997AA1F9-2FF4-664F-86C1-55486291B7B8}" type="pres">
      <dgm:prSet presAssocID="{9E0A3149-F208-B347-8516-97EC0A68D022}" presName="Name0" presStyleCnt="0">
        <dgm:presLayoutVars>
          <dgm:dir/>
          <dgm:animLvl val="lvl"/>
          <dgm:resizeHandles val="exact"/>
        </dgm:presLayoutVars>
      </dgm:prSet>
      <dgm:spPr/>
    </dgm:pt>
    <dgm:pt modelId="{8C24487E-FFE2-F448-99CD-44C4E4152D06}" type="pres">
      <dgm:prSet presAssocID="{799E67C7-BF67-A743-A1FE-3FAF2997A5CD}" presName="composite" presStyleCnt="0"/>
      <dgm:spPr/>
    </dgm:pt>
    <dgm:pt modelId="{824D23C3-95E2-E44E-A8FA-205451EBB447}" type="pres">
      <dgm:prSet presAssocID="{799E67C7-BF67-A743-A1FE-3FAF2997A5CD}" presName="parTx" presStyleLbl="alignNode1" presStyleIdx="0" presStyleCnt="3" custScaleX="117410" custLinFactNeighborY="2177">
        <dgm:presLayoutVars>
          <dgm:chMax val="0"/>
          <dgm:chPref val="0"/>
          <dgm:bulletEnabled val="1"/>
        </dgm:presLayoutVars>
      </dgm:prSet>
      <dgm:spPr/>
    </dgm:pt>
    <dgm:pt modelId="{EA1B7772-1B9E-4D48-9602-05C0E7928B3C}" type="pres">
      <dgm:prSet presAssocID="{799E67C7-BF67-A743-A1FE-3FAF2997A5CD}" presName="desTx" presStyleLbl="alignAccFollowNode1" presStyleIdx="0" presStyleCnt="3" custScaleX="118678" custLinFactNeighborX="331" custLinFactNeighborY="904">
        <dgm:presLayoutVars>
          <dgm:bulletEnabled val="1"/>
        </dgm:presLayoutVars>
      </dgm:prSet>
      <dgm:spPr/>
    </dgm:pt>
    <dgm:pt modelId="{A54CADC1-EF12-7D4F-A61F-34511FBD7E8C}" type="pres">
      <dgm:prSet presAssocID="{6E72A212-FAEA-D244-84DD-854BC305284A}" presName="space" presStyleCnt="0"/>
      <dgm:spPr/>
    </dgm:pt>
    <dgm:pt modelId="{DE58937F-1578-4B49-B93B-832E2698BCB6}" type="pres">
      <dgm:prSet presAssocID="{788934E4-C3A5-1B4F-8969-0AD12C35ED90}" presName="composite" presStyleCnt="0"/>
      <dgm:spPr/>
    </dgm:pt>
    <dgm:pt modelId="{8FC184D3-548D-EC45-AD5E-21C4DEB63E15}" type="pres">
      <dgm:prSet presAssocID="{788934E4-C3A5-1B4F-8969-0AD12C35ED90}" presName="parTx" presStyleLbl="alignNode1" presStyleIdx="1" presStyleCnt="3" custScaleX="129863" custLinFactNeighborX="689" custLinFactNeighborY="-3243">
        <dgm:presLayoutVars>
          <dgm:chMax val="0"/>
          <dgm:chPref val="0"/>
          <dgm:bulletEnabled val="1"/>
        </dgm:presLayoutVars>
      </dgm:prSet>
      <dgm:spPr/>
    </dgm:pt>
    <dgm:pt modelId="{8F15309D-F19A-B542-8A9B-336882C9B141}" type="pres">
      <dgm:prSet presAssocID="{788934E4-C3A5-1B4F-8969-0AD12C35ED90}" presName="desTx" presStyleLbl="alignAccFollowNode1" presStyleIdx="1" presStyleCnt="3" custScaleX="130254" custLinFactNeighborX="544" custLinFactNeighborY="452">
        <dgm:presLayoutVars>
          <dgm:bulletEnabled val="1"/>
        </dgm:presLayoutVars>
      </dgm:prSet>
      <dgm:spPr/>
    </dgm:pt>
    <dgm:pt modelId="{B295180A-71C2-4C4F-931F-0C6BA9AD1843}" type="pres">
      <dgm:prSet presAssocID="{98667915-4D91-9347-89CA-C9E027CA65D8}" presName="space" presStyleCnt="0"/>
      <dgm:spPr/>
    </dgm:pt>
    <dgm:pt modelId="{E397AF80-B636-9745-AFFA-C516C144D504}" type="pres">
      <dgm:prSet presAssocID="{F6FE57B8-1048-EC45-8A38-852BCEE7008B}" presName="composite" presStyleCnt="0"/>
      <dgm:spPr/>
    </dgm:pt>
    <dgm:pt modelId="{ED3C9D09-EB34-804B-8309-C56714F26BE8}" type="pres">
      <dgm:prSet presAssocID="{F6FE57B8-1048-EC45-8A38-852BCEE7008B}" presName="parTx" presStyleLbl="alignNode1" presStyleIdx="2" presStyleCnt="3" custScaleX="136648">
        <dgm:presLayoutVars>
          <dgm:chMax val="0"/>
          <dgm:chPref val="0"/>
          <dgm:bulletEnabled val="1"/>
        </dgm:presLayoutVars>
      </dgm:prSet>
      <dgm:spPr/>
    </dgm:pt>
    <dgm:pt modelId="{C6B92371-1D14-6548-BBF1-2AEC1085030A}" type="pres">
      <dgm:prSet presAssocID="{F6FE57B8-1048-EC45-8A38-852BCEE7008B}" presName="desTx" presStyleLbl="alignAccFollowNode1" presStyleIdx="2" presStyleCnt="3" custScaleX="128996">
        <dgm:presLayoutVars>
          <dgm:bulletEnabled val="1"/>
        </dgm:presLayoutVars>
      </dgm:prSet>
      <dgm:spPr/>
    </dgm:pt>
  </dgm:ptLst>
  <dgm:cxnLst>
    <dgm:cxn modelId="{0C83D702-B999-5A41-B78D-1B0E8FF6E894}" type="presOf" srcId="{788934E4-C3A5-1B4F-8969-0AD12C35ED90}" destId="{8FC184D3-548D-EC45-AD5E-21C4DEB63E15}" srcOrd="0" destOrd="0" presId="urn:microsoft.com/office/officeart/2005/8/layout/hList1"/>
    <dgm:cxn modelId="{52E66E03-45BF-434D-9542-E9F37F75EE49}" type="presOf" srcId="{9E0A3149-F208-B347-8516-97EC0A68D022}" destId="{997AA1F9-2FF4-664F-86C1-55486291B7B8}" srcOrd="0" destOrd="0" presId="urn:microsoft.com/office/officeart/2005/8/layout/hList1"/>
    <dgm:cxn modelId="{0518B716-A876-4540-8AF4-863F3EAE5997}" srcId="{788934E4-C3A5-1B4F-8969-0AD12C35ED90}" destId="{D8504F4C-C5F9-E647-9EC4-1BC1E749D8B2}" srcOrd="2" destOrd="0" parTransId="{48F58FF3-78ED-4B4A-98CA-9027D122519A}" sibTransId="{4D0205B0-31CF-7D48-8118-A76F71408AF7}"/>
    <dgm:cxn modelId="{B9076722-E2B5-0648-9DD2-73D770891E02}" srcId="{788934E4-C3A5-1B4F-8969-0AD12C35ED90}" destId="{33CEB367-A6F1-6C47-99F8-7AA4D8C7F517}" srcOrd="0" destOrd="0" parTransId="{ABB034A5-3101-C348-AC8B-7BB197CCF17E}" sibTransId="{A9D278EA-4A7F-D946-BC2E-051AD28530AE}"/>
    <dgm:cxn modelId="{79E3EB29-4E8A-F248-9BDA-518BBAA670D0}" srcId="{F6FE57B8-1048-EC45-8A38-852BCEE7008B}" destId="{C6BD0BB3-0116-954F-914A-7F833F16EB6A}" srcOrd="2" destOrd="0" parTransId="{DE82BA8E-01DA-E04E-A4EF-E05E7A85C45E}" sibTransId="{6251559C-54A4-5B47-8DFF-B51D4A521D03}"/>
    <dgm:cxn modelId="{21D4603D-4BF3-C842-A895-E742F44EDFAC}" type="presOf" srcId="{7BDFCBB6-F324-4537-A72C-47E7166E6A9F}" destId="{C6B92371-1D14-6548-BBF1-2AEC1085030A}" srcOrd="0" destOrd="3" presId="urn:microsoft.com/office/officeart/2005/8/layout/hList1"/>
    <dgm:cxn modelId="{F374995F-2383-8D4D-8278-71A25D57FFFC}" srcId="{9E0A3149-F208-B347-8516-97EC0A68D022}" destId="{799E67C7-BF67-A743-A1FE-3FAF2997A5CD}" srcOrd="0" destOrd="0" parTransId="{19BB03C6-C027-8D4D-8EE0-B286E60CAB76}" sibTransId="{6E72A212-FAEA-D244-84DD-854BC305284A}"/>
    <dgm:cxn modelId="{DE674361-6B4B-CF41-B665-05C5EDD87295}" srcId="{F6FE57B8-1048-EC45-8A38-852BCEE7008B}" destId="{EC00F774-EE16-B142-9544-546DF0DC0BEC}" srcOrd="1" destOrd="0" parTransId="{343488AE-0FAB-DB40-A2CD-5AFBFE7B55BD}" sibTransId="{2DBB46EE-DC32-AC41-820F-B7FE94444D4C}"/>
    <dgm:cxn modelId="{D2D2AC61-F127-4E42-A337-D9C0111D36E4}" type="presOf" srcId="{8F201984-8D5A-3648-B50E-FC08579DF055}" destId="{EA1B7772-1B9E-4D48-9602-05C0E7928B3C}" srcOrd="0" destOrd="0" presId="urn:microsoft.com/office/officeart/2005/8/layout/hList1"/>
    <dgm:cxn modelId="{FCC62663-1BE2-5F4D-8650-13ACAF33B4E9}" srcId="{799E67C7-BF67-A743-A1FE-3FAF2997A5CD}" destId="{9280F7AE-B9BF-3C42-827C-DA33F7A5090B}" srcOrd="2" destOrd="0" parTransId="{E33110FA-6080-6140-9D9C-52F34DB81B37}" sibTransId="{C85C9B59-F904-244F-86FC-078296C0D4F7}"/>
    <dgm:cxn modelId="{A44DB167-712C-4C49-8988-5A17B498687F}" srcId="{799E67C7-BF67-A743-A1FE-3FAF2997A5CD}" destId="{1D03BC73-B638-7045-A1F8-BDCF61FA7509}" srcOrd="1" destOrd="0" parTransId="{78EB90D0-2534-0C44-9C00-8D9DD595754C}" sibTransId="{70465472-DE56-2A46-AE85-D00C3DE6F59D}"/>
    <dgm:cxn modelId="{8EA42D4A-2652-DF4A-9081-0F2004EE0715}" type="presOf" srcId="{799E67C7-BF67-A743-A1FE-3FAF2997A5CD}" destId="{824D23C3-95E2-E44E-A8FA-205451EBB447}" srcOrd="0" destOrd="0" presId="urn:microsoft.com/office/officeart/2005/8/layout/hList1"/>
    <dgm:cxn modelId="{47B2B96C-4635-AE43-9BFA-9EA22276C559}" srcId="{9E0A3149-F208-B347-8516-97EC0A68D022}" destId="{F6FE57B8-1048-EC45-8A38-852BCEE7008B}" srcOrd="2" destOrd="0" parTransId="{DCA29BB3-AB6A-A644-8C2F-CA5AAD09830A}" sibTransId="{B4DE5D84-2CA8-914A-8510-1F69EE5661B8}"/>
    <dgm:cxn modelId="{665D7850-BB3D-5243-BB27-0D6AC78585A9}" srcId="{9E0A3149-F208-B347-8516-97EC0A68D022}" destId="{788934E4-C3A5-1B4F-8969-0AD12C35ED90}" srcOrd="1" destOrd="0" parTransId="{5094438F-0A11-4F4D-BAEE-9BB9D9B19202}" sibTransId="{98667915-4D91-9347-89CA-C9E027CA65D8}"/>
    <dgm:cxn modelId="{EE529570-C5B7-354B-BBE6-74D1CC80909A}" type="presOf" srcId="{1D03BC73-B638-7045-A1F8-BDCF61FA7509}" destId="{EA1B7772-1B9E-4D48-9602-05C0E7928B3C}" srcOrd="0" destOrd="1" presId="urn:microsoft.com/office/officeart/2005/8/layout/hList1"/>
    <dgm:cxn modelId="{523F3E74-AE22-E146-A046-56C02F6AF50C}" type="presOf" srcId="{9280F7AE-B9BF-3C42-827C-DA33F7A5090B}" destId="{EA1B7772-1B9E-4D48-9602-05C0E7928B3C}" srcOrd="0" destOrd="2" presId="urn:microsoft.com/office/officeart/2005/8/layout/hList1"/>
    <dgm:cxn modelId="{47082A81-82E5-4E8B-A8F7-4FE5DE9B3F53}" srcId="{F6FE57B8-1048-EC45-8A38-852BCEE7008B}" destId="{7BDFCBB6-F324-4537-A72C-47E7166E6A9F}" srcOrd="3" destOrd="0" parTransId="{495DCED7-C35F-4FE4-A58F-BC44F256CD80}" sibTransId="{AC0F14B7-0266-4D65-A0E6-3474A6E5AEC2}"/>
    <dgm:cxn modelId="{92ACCF98-A142-6D41-A799-C03AA3912F15}" type="presOf" srcId="{33CEB367-A6F1-6C47-99F8-7AA4D8C7F517}" destId="{8F15309D-F19A-B542-8A9B-336882C9B141}" srcOrd="0" destOrd="0" presId="urn:microsoft.com/office/officeart/2005/8/layout/hList1"/>
    <dgm:cxn modelId="{3D0FB4A0-C7B8-F949-8E41-BB47938549C1}" srcId="{788934E4-C3A5-1B4F-8969-0AD12C35ED90}" destId="{B74DF10A-8AAE-AB45-81CC-DBF78A87F3C5}" srcOrd="1" destOrd="0" parTransId="{33C76EE3-FA05-E340-8678-C75CD0DCA5F6}" sibTransId="{FC606156-F762-8F44-AF87-A425D47146EE}"/>
    <dgm:cxn modelId="{8B9584A7-06D7-A741-9536-92BC26672AB9}" type="presOf" srcId="{EC00F774-EE16-B142-9544-546DF0DC0BEC}" destId="{C6B92371-1D14-6548-BBF1-2AEC1085030A}" srcOrd="0" destOrd="1" presId="urn:microsoft.com/office/officeart/2005/8/layout/hList1"/>
    <dgm:cxn modelId="{3042ECAB-B149-E44C-95F0-6809D99DF053}" type="presOf" srcId="{D8504F4C-C5F9-E647-9EC4-1BC1E749D8B2}" destId="{8F15309D-F19A-B542-8A9B-336882C9B141}" srcOrd="0" destOrd="2" presId="urn:microsoft.com/office/officeart/2005/8/layout/hList1"/>
    <dgm:cxn modelId="{224685BA-002B-FC4A-9A99-A2D5FC0AAB45}" type="presOf" srcId="{C6BD0BB3-0116-954F-914A-7F833F16EB6A}" destId="{C6B92371-1D14-6548-BBF1-2AEC1085030A}" srcOrd="0" destOrd="2" presId="urn:microsoft.com/office/officeart/2005/8/layout/hList1"/>
    <dgm:cxn modelId="{6D80D3CD-AD0E-1F48-8BC1-90AA28FB7FEC}" type="presOf" srcId="{F6FE57B8-1048-EC45-8A38-852BCEE7008B}" destId="{ED3C9D09-EB34-804B-8309-C56714F26BE8}" srcOrd="0" destOrd="0" presId="urn:microsoft.com/office/officeart/2005/8/layout/hList1"/>
    <dgm:cxn modelId="{6C453DE5-6D37-5745-A261-872D903F9295}" type="presOf" srcId="{A3C85200-63AD-634F-9507-B1A831158890}" destId="{C6B92371-1D14-6548-BBF1-2AEC1085030A}" srcOrd="0" destOrd="0" presId="urn:microsoft.com/office/officeart/2005/8/layout/hList1"/>
    <dgm:cxn modelId="{F585E3E7-A6D2-7941-A9EA-A381815F6ACD}" srcId="{F6FE57B8-1048-EC45-8A38-852BCEE7008B}" destId="{A3C85200-63AD-634F-9507-B1A831158890}" srcOrd="0" destOrd="0" parTransId="{F283DFD7-8B50-684B-8520-18EB91809A2A}" sibTransId="{B67A4747-4995-FB4D-A81B-7031B7143243}"/>
    <dgm:cxn modelId="{5D3B9BF7-9733-3E4D-A763-C61FE6005698}" srcId="{799E67C7-BF67-A743-A1FE-3FAF2997A5CD}" destId="{8F201984-8D5A-3648-B50E-FC08579DF055}" srcOrd="0" destOrd="0" parTransId="{5E8DBC26-99A9-CD46-9277-9C525874EA16}" sibTransId="{F0154CB4-65BE-604B-8093-B3860B07A299}"/>
    <dgm:cxn modelId="{BA0DC9FB-0C84-1A4F-A4F0-7A4D2DEDCC7B}" type="presOf" srcId="{B74DF10A-8AAE-AB45-81CC-DBF78A87F3C5}" destId="{8F15309D-F19A-B542-8A9B-336882C9B141}" srcOrd="0" destOrd="1" presId="urn:microsoft.com/office/officeart/2005/8/layout/hList1"/>
    <dgm:cxn modelId="{6941315C-171D-444F-9235-BB02D515EBDA}" type="presParOf" srcId="{997AA1F9-2FF4-664F-86C1-55486291B7B8}" destId="{8C24487E-FFE2-F448-99CD-44C4E4152D06}" srcOrd="0" destOrd="0" presId="urn:microsoft.com/office/officeart/2005/8/layout/hList1"/>
    <dgm:cxn modelId="{0A811675-0DF8-AC4F-902C-EE0F86341FF7}" type="presParOf" srcId="{8C24487E-FFE2-F448-99CD-44C4E4152D06}" destId="{824D23C3-95E2-E44E-A8FA-205451EBB447}" srcOrd="0" destOrd="0" presId="urn:microsoft.com/office/officeart/2005/8/layout/hList1"/>
    <dgm:cxn modelId="{C7B2F52B-9860-9B4A-A85D-74BD801C34AC}" type="presParOf" srcId="{8C24487E-FFE2-F448-99CD-44C4E4152D06}" destId="{EA1B7772-1B9E-4D48-9602-05C0E7928B3C}" srcOrd="1" destOrd="0" presId="urn:microsoft.com/office/officeart/2005/8/layout/hList1"/>
    <dgm:cxn modelId="{2BEFCD69-363B-2B41-A31E-48E41BECC2D9}" type="presParOf" srcId="{997AA1F9-2FF4-664F-86C1-55486291B7B8}" destId="{A54CADC1-EF12-7D4F-A61F-34511FBD7E8C}" srcOrd="1" destOrd="0" presId="urn:microsoft.com/office/officeart/2005/8/layout/hList1"/>
    <dgm:cxn modelId="{467E4278-F0E0-A445-A685-18048CF26E44}" type="presParOf" srcId="{997AA1F9-2FF4-664F-86C1-55486291B7B8}" destId="{DE58937F-1578-4B49-B93B-832E2698BCB6}" srcOrd="2" destOrd="0" presId="urn:microsoft.com/office/officeart/2005/8/layout/hList1"/>
    <dgm:cxn modelId="{4B490E13-1760-6946-8AE9-5141F2257964}" type="presParOf" srcId="{DE58937F-1578-4B49-B93B-832E2698BCB6}" destId="{8FC184D3-548D-EC45-AD5E-21C4DEB63E15}" srcOrd="0" destOrd="0" presId="urn:microsoft.com/office/officeart/2005/8/layout/hList1"/>
    <dgm:cxn modelId="{B73FA158-E105-594A-9788-A2704817F479}" type="presParOf" srcId="{DE58937F-1578-4B49-B93B-832E2698BCB6}" destId="{8F15309D-F19A-B542-8A9B-336882C9B141}" srcOrd="1" destOrd="0" presId="urn:microsoft.com/office/officeart/2005/8/layout/hList1"/>
    <dgm:cxn modelId="{6F18EADA-40C7-C24A-B8E2-584AFD7E7A79}" type="presParOf" srcId="{997AA1F9-2FF4-664F-86C1-55486291B7B8}" destId="{B295180A-71C2-4C4F-931F-0C6BA9AD1843}" srcOrd="3" destOrd="0" presId="urn:microsoft.com/office/officeart/2005/8/layout/hList1"/>
    <dgm:cxn modelId="{9EC2A773-EE7C-8541-91E5-1E2A1C1D51C6}" type="presParOf" srcId="{997AA1F9-2FF4-664F-86C1-55486291B7B8}" destId="{E397AF80-B636-9745-AFFA-C516C144D504}" srcOrd="4" destOrd="0" presId="urn:microsoft.com/office/officeart/2005/8/layout/hList1"/>
    <dgm:cxn modelId="{533014FE-EF10-3143-BA3D-496C870C29F5}" type="presParOf" srcId="{E397AF80-B636-9745-AFFA-C516C144D504}" destId="{ED3C9D09-EB34-804B-8309-C56714F26BE8}" srcOrd="0" destOrd="0" presId="urn:microsoft.com/office/officeart/2005/8/layout/hList1"/>
    <dgm:cxn modelId="{4F963FEF-52B5-E04F-9DAB-CF0EE3D360E1}" type="presParOf" srcId="{E397AF80-B636-9745-AFFA-C516C144D504}" destId="{C6B92371-1D14-6548-BBF1-2AEC108503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D23C3-95E2-E44E-A8FA-205451EBB447}">
      <dsp:nvSpPr>
        <dsp:cNvPr id="0" name=""/>
        <dsp:cNvSpPr/>
      </dsp:nvSpPr>
      <dsp:spPr>
        <a:xfrm>
          <a:off x="18110" y="-348167"/>
          <a:ext cx="2289901"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Market Value</a:t>
          </a:r>
        </a:p>
      </dsp:txBody>
      <dsp:txXfrm>
        <a:off x="18110" y="-348167"/>
        <a:ext cx="2289901" cy="728033"/>
      </dsp:txXfrm>
    </dsp:sp>
    <dsp:sp modelId="{EA1B7772-1B9E-4D48-9602-05C0E7928B3C}">
      <dsp:nvSpPr>
        <dsp:cNvPr id="0" name=""/>
        <dsp:cNvSpPr/>
      </dsp:nvSpPr>
      <dsp:spPr>
        <a:xfrm>
          <a:off x="12200" y="364016"/>
          <a:ext cx="2314632"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Global: </a:t>
          </a:r>
          <a:br>
            <a:rPr lang="en-US" sz="1800" b="1" kern="1200" dirty="0"/>
          </a:br>
          <a:r>
            <a:rPr lang="en-US" sz="1800" kern="1200" dirty="0"/>
            <a:t>$150 billion (2012)</a:t>
          </a:r>
        </a:p>
        <a:p>
          <a:pPr marL="171450" lvl="1" indent="-171450" algn="l" defTabSz="800100">
            <a:lnSpc>
              <a:spcPct val="90000"/>
            </a:lnSpc>
            <a:spcBef>
              <a:spcPct val="0"/>
            </a:spcBef>
            <a:spcAft>
              <a:spcPct val="15000"/>
            </a:spcAft>
            <a:buChar char="•"/>
          </a:pPr>
          <a:r>
            <a:rPr lang="en-US" sz="1800" b="1" kern="1200" dirty="0"/>
            <a:t>US: </a:t>
          </a:r>
          <a:br>
            <a:rPr lang="en-US" sz="1800" b="1" kern="1200" dirty="0"/>
          </a:br>
          <a:r>
            <a:rPr lang="en-US" sz="1800" kern="1200" dirty="0"/>
            <a:t>&gt;$10 billion (2010)</a:t>
          </a:r>
        </a:p>
        <a:p>
          <a:pPr marL="171450" lvl="1" indent="-171450" algn="l" defTabSz="800100">
            <a:lnSpc>
              <a:spcPct val="90000"/>
            </a:lnSpc>
            <a:spcBef>
              <a:spcPct val="0"/>
            </a:spcBef>
            <a:spcAft>
              <a:spcPct val="15000"/>
            </a:spcAft>
            <a:buChar char="•"/>
          </a:pPr>
          <a:r>
            <a:rPr lang="en-US" sz="1800" b="1" kern="1200" dirty="0"/>
            <a:t>Interface: </a:t>
          </a:r>
          <a:br>
            <a:rPr lang="en-US" sz="1800" b="1" kern="1200" dirty="0"/>
          </a:br>
          <a:r>
            <a:rPr lang="en-US" sz="1800" kern="1200" dirty="0"/>
            <a:t>$927 million (2010)</a:t>
          </a:r>
        </a:p>
      </dsp:txBody>
      <dsp:txXfrm>
        <a:off x="12200" y="364016"/>
        <a:ext cx="2314632" cy="3048000"/>
      </dsp:txXfrm>
    </dsp:sp>
    <dsp:sp modelId="{8FC184D3-548D-EC45-AD5E-21C4DEB63E15}">
      <dsp:nvSpPr>
        <dsp:cNvPr id="0" name=""/>
        <dsp:cNvSpPr/>
      </dsp:nvSpPr>
      <dsp:spPr>
        <a:xfrm>
          <a:off x="2610410" y="-364016"/>
          <a:ext cx="2532778"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Production and Waste</a:t>
          </a:r>
        </a:p>
      </dsp:txBody>
      <dsp:txXfrm>
        <a:off x="2610410" y="-364016"/>
        <a:ext cx="2532778" cy="728033"/>
      </dsp:txXfrm>
    </dsp:sp>
    <dsp:sp modelId="{8F15309D-F19A-B542-8A9B-336882C9B141}">
      <dsp:nvSpPr>
        <dsp:cNvPr id="0" name=""/>
        <dsp:cNvSpPr/>
      </dsp:nvSpPr>
      <dsp:spPr>
        <a:xfrm>
          <a:off x="2603769" y="364016"/>
          <a:ext cx="2540404"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Produced annually:</a:t>
          </a:r>
          <a:br>
            <a:rPr lang="en-US" sz="1800" kern="1200" dirty="0"/>
          </a:br>
          <a:r>
            <a:rPr lang="en-US" sz="1800" kern="1200" dirty="0"/>
            <a:t>3 million tons</a:t>
          </a:r>
          <a:br>
            <a:rPr lang="en-US" sz="1800" kern="1200" dirty="0"/>
          </a:br>
          <a:r>
            <a:rPr lang="en-US" sz="1800" kern="1200" dirty="0"/>
            <a:t>(6 billion pounds)</a:t>
          </a:r>
        </a:p>
        <a:p>
          <a:pPr marL="171450" lvl="1" indent="-171450" algn="l" defTabSz="800100">
            <a:lnSpc>
              <a:spcPct val="90000"/>
            </a:lnSpc>
            <a:spcBef>
              <a:spcPct val="0"/>
            </a:spcBef>
            <a:spcAft>
              <a:spcPct val="15000"/>
            </a:spcAft>
            <a:buChar char="•"/>
          </a:pPr>
          <a:r>
            <a:rPr lang="en-US" sz="1800" b="1" kern="1200" dirty="0">
              <a:solidFill>
                <a:srgbClr val="FF0000"/>
              </a:solidFill>
            </a:rPr>
            <a:t>Discarded annually:</a:t>
          </a:r>
          <a:br>
            <a:rPr lang="en-US" sz="1800" kern="1200" dirty="0">
              <a:solidFill>
                <a:srgbClr val="FF0000"/>
              </a:solidFill>
            </a:rPr>
          </a:br>
          <a:r>
            <a:rPr lang="en-US" sz="1800" kern="1200" dirty="0">
              <a:solidFill>
                <a:srgbClr val="FF0000"/>
              </a:solidFill>
            </a:rPr>
            <a:t>~2 million tons</a:t>
          </a:r>
          <a:br>
            <a:rPr lang="en-US" sz="1800" kern="1200" dirty="0">
              <a:solidFill>
                <a:srgbClr val="FF0000"/>
              </a:solidFill>
            </a:rPr>
          </a:br>
          <a:r>
            <a:rPr lang="en-US" sz="1800" kern="1200" dirty="0">
              <a:solidFill>
                <a:srgbClr val="FF0000"/>
              </a:solidFill>
            </a:rPr>
            <a:t>(4 billion pounds)</a:t>
          </a:r>
        </a:p>
        <a:p>
          <a:pPr marL="171450" lvl="1" indent="-171450" algn="l" defTabSz="800100">
            <a:lnSpc>
              <a:spcPct val="90000"/>
            </a:lnSpc>
            <a:spcBef>
              <a:spcPct val="0"/>
            </a:spcBef>
            <a:spcAft>
              <a:spcPct val="15000"/>
            </a:spcAft>
            <a:buChar char="•"/>
          </a:pPr>
          <a:r>
            <a:rPr lang="en-US" sz="1800" b="1" kern="1200" dirty="0"/>
            <a:t>Municipal solid waste:</a:t>
          </a:r>
          <a:r>
            <a:rPr lang="en-US" sz="1800" kern="1200" dirty="0"/>
            <a:t>  1% (by weight)</a:t>
          </a:r>
          <a:br>
            <a:rPr lang="en-US" sz="1800" kern="1200" dirty="0"/>
          </a:br>
          <a:r>
            <a:rPr lang="en-US" sz="1800" kern="1200" dirty="0"/>
            <a:t>2% by volume</a:t>
          </a:r>
        </a:p>
      </dsp:txBody>
      <dsp:txXfrm>
        <a:off x="2603769" y="364016"/>
        <a:ext cx="2540404" cy="3048000"/>
      </dsp:txXfrm>
    </dsp:sp>
    <dsp:sp modelId="{ED3C9D09-EB34-804B-8309-C56714F26BE8}">
      <dsp:nvSpPr>
        <dsp:cNvPr id="0" name=""/>
        <dsp:cNvSpPr/>
      </dsp:nvSpPr>
      <dsp:spPr>
        <a:xfrm>
          <a:off x="5406345" y="-364016"/>
          <a:ext cx="2665109" cy="72803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Interface</a:t>
          </a:r>
          <a:r>
            <a:rPr lang="en-US" sz="1800" kern="1200" dirty="0"/>
            <a:t> Waste</a:t>
          </a:r>
        </a:p>
      </dsp:txBody>
      <dsp:txXfrm>
        <a:off x="5406345" y="-364016"/>
        <a:ext cx="2665109" cy="728033"/>
      </dsp:txXfrm>
    </dsp:sp>
    <dsp:sp modelId="{C6B92371-1D14-6548-BBF1-2AEC1085030A}">
      <dsp:nvSpPr>
        <dsp:cNvPr id="0" name=""/>
        <dsp:cNvSpPr/>
      </dsp:nvSpPr>
      <dsp:spPr>
        <a:xfrm>
          <a:off x="5480965" y="364016"/>
          <a:ext cx="2515868" cy="30480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182880"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1996: </a:t>
          </a:r>
          <a:r>
            <a:rPr lang="en-US" sz="1800" kern="1200" dirty="0"/>
            <a:t>15 million lbs</a:t>
          </a:r>
        </a:p>
        <a:p>
          <a:pPr marL="171450" lvl="1" indent="-171450" algn="l" defTabSz="800100">
            <a:lnSpc>
              <a:spcPct val="90000"/>
            </a:lnSpc>
            <a:spcBef>
              <a:spcPct val="0"/>
            </a:spcBef>
            <a:spcAft>
              <a:spcPct val="15000"/>
            </a:spcAft>
            <a:buChar char="•"/>
          </a:pPr>
          <a:r>
            <a:rPr lang="en-US" sz="1800" b="1" kern="1200" dirty="0"/>
            <a:t>2009:</a:t>
          </a:r>
          <a:r>
            <a:rPr lang="en-US" sz="1800" kern="1200" dirty="0"/>
            <a:t> 3.4 million lbs</a:t>
          </a:r>
        </a:p>
        <a:p>
          <a:pPr marL="171450" lvl="1" indent="-171450" algn="l" defTabSz="800100">
            <a:lnSpc>
              <a:spcPct val="90000"/>
            </a:lnSpc>
            <a:spcBef>
              <a:spcPct val="0"/>
            </a:spcBef>
            <a:spcAft>
              <a:spcPct val="15000"/>
            </a:spcAft>
            <a:buChar char="•"/>
          </a:pPr>
          <a:r>
            <a:rPr lang="en-US" sz="1800" kern="1200" dirty="0"/>
            <a:t>75% reduction</a:t>
          </a:r>
        </a:p>
        <a:p>
          <a:pPr marL="171450" lvl="1" indent="-171450" algn="l" defTabSz="800100">
            <a:lnSpc>
              <a:spcPct val="90000"/>
            </a:lnSpc>
            <a:spcBef>
              <a:spcPct val="0"/>
            </a:spcBef>
            <a:spcAft>
              <a:spcPct val="15000"/>
            </a:spcAft>
            <a:buChar char="•"/>
          </a:pPr>
          <a:r>
            <a:rPr lang="en-US" sz="1800" kern="1200" dirty="0"/>
            <a:t>$372 million cumulative avoided waste cost</a:t>
          </a:r>
        </a:p>
      </dsp:txBody>
      <dsp:txXfrm>
        <a:off x="5480965" y="364016"/>
        <a:ext cx="2515868" cy="3048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57CD-EC52-C24C-8B5E-76CF1277D578}" type="slidenum">
              <a:rPr lang="en-US" smtClean="0"/>
              <a:t>12</a:t>
            </a:fld>
            <a:endParaRPr lang="en-US"/>
          </a:p>
        </p:txBody>
      </p:sp>
    </p:spTree>
    <p:extLst>
      <p:ext uri="{BB962C8B-B14F-4D97-AF65-F5344CB8AC3E}">
        <p14:creationId xmlns:p14="http://schemas.microsoft.com/office/powerpoint/2010/main" val="88944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138B3263-421C-CF48-B7D0-8C26DD4F2FD7}" type="slidenum">
              <a:rPr lang="en-US" altLang="x-none" sz="1200">
                <a:solidFill>
                  <a:srgbClr val="000000"/>
                </a:solidFill>
                <a:latin typeface="Arial" charset="0"/>
              </a:rPr>
              <a:pPr algn="r" eaLnBrk="1" hangingPunct="1"/>
              <a:t>30</a:t>
            </a:fld>
            <a:endParaRPr lang="en-US" altLang="x-none" sz="1200">
              <a:solidFill>
                <a:srgbClr val="000000"/>
              </a:solidFill>
              <a:latin typeface="Arial" charset="0"/>
            </a:endParaRPr>
          </a:p>
        </p:txBody>
      </p:sp>
      <p:sp>
        <p:nvSpPr>
          <p:cNvPr id="98307" name="Rectangle 2"/>
          <p:cNvSpPr>
            <a:spLocks noGrp="1" noRot="1" noChangeAspect="1" noTextEdit="1"/>
          </p:cNvSpPr>
          <p:nvPr>
            <p:ph type="sldImg"/>
          </p:nvPr>
        </p:nvSpPr>
        <p:spPr>
          <a:ln/>
        </p:spPr>
      </p:sp>
      <p:sp>
        <p:nvSpPr>
          <p:cNvPr id="9830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waste in manufacturing process</a:t>
            </a:r>
          </a:p>
          <a:p>
            <a:pPr>
              <a:defRPr/>
            </a:pPr>
            <a:r>
              <a:rPr lang="en-US">
                <a:latin typeface="Times" charset="0"/>
              </a:rPr>
              <a:t>Eliminate product waste sent to landfills or incinerators at end of useful-life </a:t>
            </a:r>
          </a:p>
          <a:p>
            <a:pPr>
              <a:defRPr/>
            </a:pPr>
            <a:endParaRPr lang="en-US">
              <a:latin typeface="Times" charset="0"/>
            </a:endParaRPr>
          </a:p>
          <a:p>
            <a:pPr>
              <a:defRPr/>
            </a:pPr>
            <a:r>
              <a:rPr lang="en-US">
                <a:latin typeface="Times" charset="0"/>
              </a:rPr>
              <a:t>CONVICTION</a:t>
            </a:r>
          </a:p>
        </p:txBody>
      </p:sp>
    </p:spTree>
    <p:extLst>
      <p:ext uri="{BB962C8B-B14F-4D97-AF65-F5344CB8AC3E}">
        <p14:creationId xmlns:p14="http://schemas.microsoft.com/office/powerpoint/2010/main" val="16153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36FB697-D1A9-0947-B590-98E2DDB48A89}" type="slidenum">
              <a:rPr lang="en-US" altLang="x-none" sz="1200">
                <a:solidFill>
                  <a:srgbClr val="000000"/>
                </a:solidFill>
                <a:latin typeface="Arial" charset="0"/>
              </a:rPr>
              <a:pPr algn="r" eaLnBrk="1" hangingPunct="1"/>
              <a:t>31</a:t>
            </a:fld>
            <a:endParaRPr lang="en-US" altLang="x-none" sz="1200">
              <a:solidFill>
                <a:srgbClr val="000000"/>
              </a:solidFill>
              <a:latin typeface="Arial" charset="0"/>
            </a:endParaRPr>
          </a:p>
        </p:txBody>
      </p:sp>
      <p:sp>
        <p:nvSpPr>
          <p:cNvPr id="99331" name="Rectangle 2"/>
          <p:cNvSpPr>
            <a:spLocks noGrp="1" noRot="1" noChangeAspect="1" noTextEdit="1"/>
          </p:cNvSpPr>
          <p:nvPr>
            <p:ph type="sldImg"/>
          </p:nvPr>
        </p:nvSpPr>
        <p:spPr>
          <a:ln/>
        </p:spPr>
      </p:sp>
      <p:sp>
        <p:nvSpPr>
          <p:cNvPr id="9933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Eliminate emissions generated during manufacturing processes</a:t>
            </a:r>
          </a:p>
        </p:txBody>
      </p:sp>
    </p:spTree>
    <p:extLst>
      <p:ext uri="{BB962C8B-B14F-4D97-AF65-F5344CB8AC3E}">
        <p14:creationId xmlns:p14="http://schemas.microsoft.com/office/powerpoint/2010/main" val="1206224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A485A586-B8A9-8D40-B295-EC0239DB4235}" type="slidenum">
              <a:rPr lang="en-US" altLang="x-none" sz="1200">
                <a:solidFill>
                  <a:srgbClr val="000000"/>
                </a:solidFill>
                <a:latin typeface="Arial" charset="0"/>
              </a:rPr>
              <a:pPr algn="r" eaLnBrk="1" hangingPunct="1"/>
              <a:t>32</a:t>
            </a:fld>
            <a:endParaRPr lang="en-US" altLang="x-none" sz="1200">
              <a:solidFill>
                <a:srgbClr val="000000"/>
              </a:solidFill>
              <a:latin typeface="Arial" charset="0"/>
            </a:endParaRPr>
          </a:p>
        </p:txBody>
      </p:sp>
      <p:sp>
        <p:nvSpPr>
          <p:cNvPr id="100355" name="Rectangle 2"/>
          <p:cNvSpPr>
            <a:spLocks noGrp="1" noRot="1" noChangeAspect="1" noTextEdit="1"/>
          </p:cNvSpPr>
          <p:nvPr>
            <p:ph type="sldImg"/>
          </p:nvPr>
        </p:nvSpPr>
        <p:spPr>
          <a:ln/>
        </p:spPr>
      </p:sp>
      <p:sp>
        <p:nvSpPr>
          <p:cNvPr id="10035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Supply energy from renewable sources (solar, wind, biomass, etc.) </a:t>
            </a:r>
          </a:p>
        </p:txBody>
      </p:sp>
    </p:spTree>
    <p:extLst>
      <p:ext uri="{BB962C8B-B14F-4D97-AF65-F5344CB8AC3E}">
        <p14:creationId xmlns:p14="http://schemas.microsoft.com/office/powerpoint/2010/main" val="36447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2E25C349-B4AA-D244-B487-79BB52873334}" type="slidenum">
              <a:rPr lang="en-US" altLang="x-none" sz="1200">
                <a:solidFill>
                  <a:srgbClr val="000000"/>
                </a:solidFill>
                <a:latin typeface="Arial" charset="0"/>
              </a:rPr>
              <a:pPr algn="r" eaLnBrk="1" hangingPunct="1"/>
              <a:t>33</a:t>
            </a:fld>
            <a:endParaRPr lang="en-US" altLang="x-none" sz="1200">
              <a:solidFill>
                <a:srgbClr val="000000"/>
              </a:solidFill>
              <a:latin typeface="Arial" charset="0"/>
            </a:endParaRPr>
          </a:p>
        </p:txBody>
      </p:sp>
      <p:sp>
        <p:nvSpPr>
          <p:cNvPr id="101379" name="Rectangle 2"/>
          <p:cNvSpPr>
            <a:spLocks noGrp="1" noRot="1" noChangeAspect="1" noTextEdit="1"/>
          </p:cNvSpPr>
          <p:nvPr>
            <p:ph type="sldImg"/>
          </p:nvPr>
        </p:nvSpPr>
        <p:spPr>
          <a:ln/>
        </p:spPr>
      </p:sp>
      <p:sp>
        <p:nvSpPr>
          <p:cNvPr id="101380"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Prevent toxic emissions upstream – what comes in will go out. End-of-pipe solutions are unsustainable – we must leave toxic substances in the lithosphere</a:t>
            </a:r>
          </a:p>
        </p:txBody>
      </p:sp>
    </p:spTree>
    <p:extLst>
      <p:ext uri="{BB962C8B-B14F-4D97-AF65-F5344CB8AC3E}">
        <p14:creationId xmlns:p14="http://schemas.microsoft.com/office/powerpoint/2010/main" val="148638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5CA5968A-D91C-4F4F-825E-C225E4B6B384}" type="slidenum">
              <a:rPr lang="en-US" altLang="x-none" sz="1200">
                <a:solidFill>
                  <a:srgbClr val="000000"/>
                </a:solidFill>
                <a:latin typeface="Arial" charset="0"/>
              </a:rPr>
              <a:pPr algn="r" eaLnBrk="1" hangingPunct="1"/>
              <a:t>34</a:t>
            </a:fld>
            <a:endParaRPr lang="en-US" altLang="x-none" sz="1200">
              <a:solidFill>
                <a:srgbClr val="000000"/>
              </a:solidFill>
              <a:latin typeface="Arial" charset="0"/>
            </a:endParaRPr>
          </a:p>
        </p:txBody>
      </p:sp>
      <p:sp>
        <p:nvSpPr>
          <p:cNvPr id="102403" name="Rectangle 2"/>
          <p:cNvSpPr>
            <a:spLocks noGrp="1" noRot="1" noChangeAspect="1" noTextEdit="1"/>
          </p:cNvSpPr>
          <p:nvPr>
            <p:ph type="sldImg"/>
          </p:nvPr>
        </p:nvSpPr>
        <p:spPr>
          <a:ln/>
        </p:spPr>
      </p:sp>
      <p:sp>
        <p:nvSpPr>
          <p:cNvPr id="10240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Eliminate harmful emissions from transportation (employee commutes, business travel, supplier shipments, product shipments – all transportation in the business cycle) </a:t>
            </a:r>
          </a:p>
        </p:txBody>
      </p:sp>
    </p:spTree>
    <p:extLst>
      <p:ext uri="{BB962C8B-B14F-4D97-AF65-F5344CB8AC3E}">
        <p14:creationId xmlns:p14="http://schemas.microsoft.com/office/powerpoint/2010/main" val="115417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4BCE09BC-1812-7C4E-923D-F99DC63AE44A}" type="slidenum">
              <a:rPr lang="en-US" altLang="x-none" sz="1200">
                <a:solidFill>
                  <a:srgbClr val="000000"/>
                </a:solidFill>
                <a:latin typeface="Arial" charset="0"/>
              </a:rPr>
              <a:pPr algn="r" eaLnBrk="1" hangingPunct="1"/>
              <a:t>35</a:t>
            </a:fld>
            <a:endParaRPr lang="en-US" altLang="x-none" sz="1200">
              <a:solidFill>
                <a:srgbClr val="000000"/>
              </a:solidFill>
              <a:latin typeface="Arial" charset="0"/>
            </a:endParaRPr>
          </a:p>
        </p:txBody>
      </p:sp>
      <p:sp>
        <p:nvSpPr>
          <p:cNvPr id="103427" name="Rectangle 2"/>
          <p:cNvSpPr>
            <a:spLocks noGrp="1" noRot="1" noChangeAspect="1" noTextEdit="1"/>
          </p:cNvSpPr>
          <p:nvPr>
            <p:ph type="sldImg"/>
          </p:nvPr>
        </p:nvSpPr>
        <p:spPr>
          <a:ln/>
        </p:spPr>
      </p:sp>
      <p:sp>
        <p:nvSpPr>
          <p:cNvPr id="103428"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Introduce valuable sensitivity connections — ties to the community, suppliers and customers, and within the organization </a:t>
            </a:r>
          </a:p>
        </p:txBody>
      </p:sp>
    </p:spTree>
    <p:extLst>
      <p:ext uri="{BB962C8B-B14F-4D97-AF65-F5344CB8AC3E}">
        <p14:creationId xmlns:p14="http://schemas.microsoft.com/office/powerpoint/2010/main" val="76025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FED130E2-B505-6C48-BE7B-F927C6045930}" type="slidenum">
              <a:rPr lang="en-US" altLang="x-none" sz="1200">
                <a:solidFill>
                  <a:srgbClr val="000000"/>
                </a:solidFill>
                <a:latin typeface="Arial" charset="0"/>
              </a:rPr>
              <a:pPr algn="r" eaLnBrk="1" hangingPunct="1"/>
              <a:t>36</a:t>
            </a:fld>
            <a:endParaRPr lang="en-US" altLang="x-none" sz="1200">
              <a:solidFill>
                <a:srgbClr val="000000"/>
              </a:solidFill>
              <a:latin typeface="Arial" charset="0"/>
            </a:endParaRPr>
          </a:p>
        </p:txBody>
      </p:sp>
      <p:sp>
        <p:nvSpPr>
          <p:cNvPr id="104451" name="Rectangle 2"/>
          <p:cNvSpPr>
            <a:spLocks noGrp="1" noRot="1" noChangeAspect="1" noTextEdit="1"/>
          </p:cNvSpPr>
          <p:nvPr>
            <p:ph type="sldImg"/>
          </p:nvPr>
        </p:nvSpPr>
        <p:spPr>
          <a:ln/>
        </p:spPr>
      </p:sp>
      <p:sp>
        <p:nvSpPr>
          <p:cNvPr id="104452"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Redesign commerce — shift emphasis from selling products to providing service, ensure that price reflects full costs, increase market share at the expense of inefficient competitors, shift tax laws from taxing good things (income and capital) to bad things (pollution, waste, emissions) </a:t>
            </a:r>
          </a:p>
          <a:p>
            <a:endParaRPr lang="en-US" altLang="x-none">
              <a:latin typeface="Times" charset="0"/>
              <a:ea typeface="ＭＳ Ｐゴシック" charset="-128"/>
            </a:endParaRPr>
          </a:p>
          <a:p>
            <a:r>
              <a:rPr lang="en-US" altLang="x-none">
                <a:latin typeface="Times" charset="0"/>
                <a:ea typeface="ＭＳ Ｐゴシック" charset="-128"/>
              </a:rPr>
              <a:t>Introduce closed loop recycling via the Natural Cycle — emphasizing natural raw materials and compostable products </a:t>
            </a:r>
          </a:p>
          <a:p>
            <a:endParaRPr lang="en-US" altLang="x-none">
              <a:latin typeface="Times" charset="0"/>
              <a:ea typeface="ＭＳ Ｐゴシック" charset="-128"/>
            </a:endParaRPr>
          </a:p>
          <a:p>
            <a:r>
              <a:rPr lang="en-US" altLang="x-none">
                <a:latin typeface="Times" charset="0"/>
                <a:ea typeface="ＭＳ Ｐゴシック" charset="-128"/>
              </a:rPr>
              <a:t>Technical Cycle — giving man-made materials and precious organic molecules life after life </a:t>
            </a:r>
          </a:p>
        </p:txBody>
      </p:sp>
    </p:spTree>
    <p:extLst>
      <p:ext uri="{BB962C8B-B14F-4D97-AF65-F5344CB8AC3E}">
        <p14:creationId xmlns:p14="http://schemas.microsoft.com/office/powerpoint/2010/main" val="38330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00FE86BD-AB6F-DF46-BD3A-C52AAB72B055}" type="slidenum">
              <a:rPr lang="en-US" altLang="x-none" sz="1200">
                <a:solidFill>
                  <a:srgbClr val="000000"/>
                </a:solidFill>
                <a:latin typeface="Times" charset="0"/>
              </a:rPr>
              <a:pPr/>
              <a:t>37</a:t>
            </a:fld>
            <a:endParaRPr lang="en-US" altLang="x-none" sz="1200">
              <a:solidFill>
                <a:srgbClr val="000000"/>
              </a:solidFill>
              <a:latin typeface="Times" charset="0"/>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Based on Anderson</a:t>
            </a:r>
            <a:r>
              <a:rPr lang="en-US" altLang="en-US">
                <a:latin typeface="Times" charset="0"/>
                <a:ea typeface="ＭＳ Ｐゴシック" charset="-128"/>
              </a:rPr>
              <a:t>’</a:t>
            </a:r>
            <a:r>
              <a:rPr lang="en-US" altLang="x-none">
                <a:latin typeface="Times" charset="0"/>
                <a:ea typeface="ＭＳ Ｐゴシック" charset="-128"/>
              </a:rPr>
              <a:t>s 1994 </a:t>
            </a:r>
            <a:r>
              <a:rPr lang="en-US" altLang="en-US">
                <a:latin typeface="Times" charset="0"/>
                <a:ea typeface="ＭＳ Ｐゴシック" charset="-128"/>
              </a:rPr>
              <a:t>“</a:t>
            </a:r>
            <a:r>
              <a:rPr lang="en-US" altLang="x-none">
                <a:latin typeface="Times" charset="0"/>
                <a:ea typeface="ＭＳ Ｐゴシック" charset="-128"/>
              </a:rPr>
              <a:t>spear in the chest,</a:t>
            </a:r>
            <a:r>
              <a:rPr lang="en-US" altLang="en-US">
                <a:latin typeface="Times" charset="0"/>
                <a:ea typeface="ＭＳ Ｐゴシック" charset="-128"/>
              </a:rPr>
              <a:t>”</a:t>
            </a:r>
            <a:r>
              <a:rPr lang="en-US" altLang="x-none">
                <a:latin typeface="Times" charset="0"/>
                <a:ea typeface="ＭＳ Ｐゴシック" charset="-128"/>
              </a:rPr>
              <a:t> the new direction of Interface was based on the vision </a:t>
            </a:r>
            <a:r>
              <a:rPr lang="en-US" altLang="en-US">
                <a:latin typeface="Times" charset="0"/>
                <a:ea typeface="ＭＳ Ｐゴシック" charset="-128"/>
              </a:rPr>
              <a:t>“</a:t>
            </a:r>
            <a:r>
              <a:rPr lang="en-US" altLang="x-none">
                <a:latin typeface="Times" charset="0"/>
                <a:ea typeface="ＭＳ Ｐゴシック" charset="-128"/>
              </a:rPr>
              <a:t>to be the first company that, by its deeds, shows the entire industrial world what sustainability is in all it</a:t>
            </a:r>
            <a:r>
              <a:rPr lang="en-US" altLang="en-US">
                <a:latin typeface="Times" charset="0"/>
                <a:ea typeface="ＭＳ Ｐゴシック" charset="-128"/>
              </a:rPr>
              <a:t>’</a:t>
            </a:r>
            <a:r>
              <a:rPr lang="en-US" altLang="x-none">
                <a:latin typeface="Times" charset="0"/>
                <a:ea typeface="ＭＳ Ｐゴシック" charset="-128"/>
              </a:rPr>
              <a:t>s dimensions: people, process, product, place and profits – and in doing so, become restorative through the power of influence.</a:t>
            </a:r>
            <a:r>
              <a:rPr lang="en-US" altLang="en-US">
                <a:latin typeface="Times" charset="0"/>
                <a:ea typeface="ＭＳ Ｐゴシック" charset="-128"/>
              </a:rPr>
              <a:t>”</a:t>
            </a:r>
            <a:endParaRPr lang="en-US" altLang="x-none">
              <a:latin typeface="Times" charset="0"/>
              <a:ea typeface="ＭＳ Ｐゴシック" charset="-128"/>
            </a:endParaRPr>
          </a:p>
          <a:p>
            <a:endParaRPr lang="en-US" altLang="x-none">
              <a:latin typeface="Times" charset="0"/>
              <a:ea typeface="ＭＳ Ｐゴシック" charset="-128"/>
            </a:endParaRPr>
          </a:p>
          <a:p>
            <a:r>
              <a:rPr lang="en-US" altLang="x-none">
                <a:latin typeface="Times" charset="0"/>
                <a:ea typeface="ＭＳ Ｐゴシック" charset="-128"/>
              </a:rPr>
              <a:t>Anderson understood that sustainability had to be approached from a systems perspective or a </a:t>
            </a:r>
            <a:r>
              <a:rPr lang="en-US" altLang="en-US">
                <a:latin typeface="Times" charset="0"/>
                <a:ea typeface="ＭＳ Ｐゴシック" charset="-128"/>
              </a:rPr>
              <a:t>“</a:t>
            </a:r>
            <a:r>
              <a:rPr lang="en-US" altLang="x-none">
                <a:latin typeface="Times" charset="0"/>
                <a:ea typeface="ＭＳ Ｐゴシック" charset="-128"/>
              </a:rPr>
              <a:t>whole company</a:t>
            </a:r>
            <a:r>
              <a:rPr lang="en-US" altLang="en-US">
                <a:latin typeface="Times" charset="0"/>
                <a:ea typeface="ＭＳ Ｐゴシック" charset="-128"/>
              </a:rPr>
              <a:t>”</a:t>
            </a:r>
            <a:r>
              <a:rPr lang="en-US" altLang="x-none">
                <a:latin typeface="Times" charset="0"/>
                <a:ea typeface="ＭＳ Ｐゴシック" charset="-128"/>
              </a:rPr>
              <a:t> approach.  Over the years as the commitment to sustainability reached all parts of Interface, it evolved into a shared mission: Mission Zero.</a:t>
            </a:r>
          </a:p>
          <a:p>
            <a:endParaRPr lang="en-US" altLang="x-none">
              <a:latin typeface="Times" charset="0"/>
              <a:ea typeface="ＭＳ Ｐゴシック" charset="-128"/>
            </a:endParaRPr>
          </a:p>
          <a:p>
            <a:r>
              <a:rPr lang="en-US" altLang="x-none">
                <a:latin typeface="Times" charset="0"/>
                <a:ea typeface="ＭＳ Ｐゴシック" charset="-128"/>
              </a:rPr>
              <a:t>Sixteen years into the journey, and a decade away from the date Interface predicted for achieving the vision (2020), the company is approximately 60% along.  They are doing better along some faces than others but are making strides on all faces. </a:t>
            </a:r>
          </a:p>
          <a:p>
            <a:endParaRPr lang="en-US" altLang="x-none">
              <a:latin typeface="Times" charset="0"/>
              <a:ea typeface="ＭＳ Ｐゴシック" charset="-128"/>
            </a:endParaRPr>
          </a:p>
          <a:p>
            <a:r>
              <a:rPr lang="en-US" altLang="x-none">
                <a:latin typeface="Times" charset="0"/>
                <a:ea typeface="ＭＳ Ｐゴシック" charset="-128"/>
              </a:rPr>
              <a:t>Not all initiatives have been successes…but by fostering an engaged culture of people connected to Mission Zero who feel empowered to effect change, there is continued innovation. </a:t>
            </a:r>
          </a:p>
          <a:p>
            <a:endParaRPr lang="en-US" altLang="x-none">
              <a:latin typeface="Times" charset="0"/>
              <a:ea typeface="ＭＳ Ｐゴシック" charset="-128"/>
            </a:endParaRPr>
          </a:p>
          <a:p>
            <a:r>
              <a:rPr lang="en-US" altLang="x-none">
                <a:latin typeface="Times" charset="0"/>
                <a:ea typeface="ＭＳ Ｐゴシック" charset="-128"/>
              </a:rPr>
              <a:t>Some lowlights and highlights</a:t>
            </a:r>
          </a:p>
          <a:p>
            <a:endParaRPr lang="en-US" altLang="x-none">
              <a:latin typeface="Times" charset="0"/>
              <a:ea typeface="ＭＳ Ｐゴシック" charset="-128"/>
            </a:endParaRPr>
          </a:p>
          <a:p>
            <a:endParaRPr lang="en-US" altLang="x-none">
              <a:latin typeface="Times" charset="0"/>
              <a:ea typeface="ＭＳ Ｐゴシック" charset="-128"/>
            </a:endParaRPr>
          </a:p>
        </p:txBody>
      </p:sp>
      <p:sp>
        <p:nvSpPr>
          <p:cNvPr id="128004" name="Slide Number Placeholder 3"/>
          <p:cNvSpPr txBox="1">
            <a:spLocks noGrp="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DDB79F8F-6AB2-9B49-8E09-46DBB70C12EB}" type="slidenum">
              <a:rPr lang="en-US" altLang="x-none" sz="1200">
                <a:solidFill>
                  <a:srgbClr val="000000"/>
                </a:solidFill>
                <a:latin typeface="Arial" charset="0"/>
              </a:rPr>
              <a:pPr algn="r" eaLnBrk="1" hangingPunct="1"/>
              <a:t>37</a:t>
            </a:fld>
            <a:endParaRPr lang="en-US" altLang="x-none" sz="1200">
              <a:solidFill>
                <a:srgbClr val="000000"/>
              </a:solidFill>
              <a:latin typeface="Arial" charset="0"/>
            </a:endParaRPr>
          </a:p>
        </p:txBody>
      </p:sp>
    </p:spTree>
    <p:extLst>
      <p:ext uri="{BB962C8B-B14F-4D97-AF65-F5344CB8AC3E}">
        <p14:creationId xmlns:p14="http://schemas.microsoft.com/office/powerpoint/2010/main" val="175253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38</a:t>
            </a:fld>
            <a:endParaRPr lang="en-US" altLang="x-none" sz="1200">
              <a:solidFill>
                <a:srgbClr val="000000"/>
              </a:solidFill>
              <a:latin typeface="Times" charset="0"/>
            </a:endParaRPr>
          </a:p>
        </p:txBody>
      </p:sp>
    </p:spTree>
    <p:extLst>
      <p:ext uri="{BB962C8B-B14F-4D97-AF65-F5344CB8AC3E}">
        <p14:creationId xmlns:p14="http://schemas.microsoft.com/office/powerpoint/2010/main" val="97294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tLang="x-none">
              <a:latin typeface="Times" charset="0"/>
              <a:ea typeface="ＭＳ Ｐゴシック" charset="-128"/>
            </a:endParaRPr>
          </a:p>
          <a:p>
            <a:r>
              <a:rPr lang="en-US" altLang="x-none">
                <a:latin typeface="Times" charset="0"/>
                <a:ea typeface="ＭＳ Ｐゴシック" charset="-128"/>
              </a:rPr>
              <a:t>While Interface made great strides in the environmental and social realms, after the initial savings from waste reduction was realized, net income dropped dramatically</a:t>
            </a:r>
            <a:r>
              <a:rPr lang="en-US" altLang="x-none" sz="1100">
                <a:latin typeface="Times" charset="0"/>
                <a:ea typeface="ＭＳ Ｐゴシック" charset="-128"/>
              </a:rPr>
              <a:t> </a:t>
            </a:r>
          </a:p>
          <a:p>
            <a:r>
              <a:rPr lang="en-US" altLang="x-none">
                <a:latin typeface="Times" charset="0"/>
                <a:ea typeface="ＭＳ Ｐゴシック" charset="-128"/>
              </a:rPr>
              <a:t>They lost sight of the business end of things (like creating a product that people wanted—today</a:t>
            </a:r>
            <a:r>
              <a:rPr lang="en-US" altLang="en-US">
                <a:latin typeface="Times" charset="0"/>
                <a:ea typeface="ＭＳ Ｐゴシック" charset="-128"/>
              </a:rPr>
              <a:t>’</a:t>
            </a:r>
            <a:r>
              <a:rPr lang="en-US" altLang="x-none">
                <a:latin typeface="Times" charset="0"/>
                <a:ea typeface="ＭＳ Ｐゴシック" charset="-128"/>
              </a:rPr>
              <a:t>s carpet tiles are much more attractive)</a:t>
            </a:r>
          </a:p>
          <a:p>
            <a:endParaRPr lang="en-US" altLang="x-none">
              <a:latin typeface="Times" charset="0"/>
              <a:ea typeface="ＭＳ Ｐゴシック" charset="-128"/>
            </a:endParaRPr>
          </a:p>
          <a:p>
            <a:endParaRPr lang="en-US" altLang="x-none">
              <a:latin typeface="Times" charset="0"/>
              <a:ea typeface="ＭＳ Ｐゴシック" charset="-128"/>
            </a:endParaRPr>
          </a:p>
          <a:p>
            <a:pPr lvl="1"/>
            <a:r>
              <a:rPr lang="en-US" altLang="x-none" sz="1800">
                <a:latin typeface="Times" charset="0"/>
                <a:ea typeface="ＭＳ Ｐゴシック" charset="-128"/>
              </a:rPr>
              <a:t>In its early years, Interface the typical industrial firm</a:t>
            </a:r>
          </a:p>
          <a:p>
            <a:pPr lvl="2"/>
            <a:r>
              <a:rPr lang="en-US" altLang="x-none" sz="1600">
                <a:latin typeface="Times" charset="0"/>
                <a:ea typeface="ＭＳ Ｐゴシック" charset="-128"/>
              </a:rPr>
              <a:t>Plunders of the earth focused on profits through destruction</a:t>
            </a:r>
          </a:p>
          <a:p>
            <a:pPr lvl="1"/>
            <a:r>
              <a:rPr lang="en-US" altLang="x-none" sz="1800">
                <a:latin typeface="Times" charset="0"/>
                <a:ea typeface="ＭＳ Ｐゴシック" charset="-128"/>
              </a:rPr>
              <a:t>Spear in the chest moment resulted in pendulum swing far to the left</a:t>
            </a:r>
          </a:p>
          <a:p>
            <a:pPr lvl="2"/>
            <a:r>
              <a:rPr lang="en-US" altLang="x-none" sz="1600">
                <a:latin typeface="Times" charset="0"/>
                <a:ea typeface="ＭＳ Ｐゴシック" charset="-128"/>
              </a:rPr>
              <a:t>Economic loss, the firm becomes unsustainable</a:t>
            </a:r>
          </a:p>
          <a:p>
            <a:pPr lvl="1"/>
            <a:r>
              <a:rPr lang="en-US" altLang="x-none" sz="1800">
                <a:latin typeface="Times" charset="0"/>
                <a:ea typeface="ＭＳ Ｐゴシック" charset="-128"/>
              </a:rPr>
              <a:t>Today – sustainable equilibrium achieved</a:t>
            </a:r>
          </a:p>
          <a:p>
            <a:pPr lvl="2"/>
            <a:r>
              <a:rPr lang="en-US" altLang="x-none" sz="1600">
                <a:latin typeface="Times" charset="0"/>
                <a:ea typeface="ＭＳ Ｐゴシック" charset="-128"/>
              </a:rPr>
              <a:t>Earning economic profit</a:t>
            </a:r>
          </a:p>
          <a:p>
            <a:pPr lvl="2"/>
            <a:r>
              <a:rPr lang="en-US" altLang="x-none" sz="1600">
                <a:latin typeface="Times" charset="0"/>
                <a:ea typeface="ＭＳ Ｐゴシック" charset="-128"/>
              </a:rPr>
              <a:t>Continuing progresses towards mission zero</a:t>
            </a:r>
          </a:p>
          <a:p>
            <a:pPr lvl="2"/>
            <a:r>
              <a:rPr lang="en-US" altLang="x-none" sz="1600">
                <a:latin typeface="Times" charset="0"/>
                <a:ea typeface="ＭＳ Ｐゴシック" charset="-128"/>
              </a:rPr>
              <a:t>Simulating creative innovation fostered by intrinsic motivation</a:t>
            </a:r>
          </a:p>
          <a:p>
            <a:endParaRPr lang="en-US" altLang="x-none">
              <a:latin typeface="Times" charset="0"/>
              <a:ea typeface="ＭＳ Ｐゴシック" charset="-128"/>
            </a:endParaRPr>
          </a:p>
        </p:txBody>
      </p:sp>
      <p:sp>
        <p:nvSpPr>
          <p:cNvPr id="13005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546DD0D6-685C-3944-A69B-9186182B301C}" type="slidenum">
              <a:rPr lang="en-US" altLang="x-none" sz="1200">
                <a:solidFill>
                  <a:srgbClr val="000000"/>
                </a:solidFill>
                <a:latin typeface="Times" charset="0"/>
              </a:rPr>
              <a:pPr/>
              <a:t>39</a:t>
            </a:fld>
            <a:endParaRPr lang="en-US" altLang="x-none" sz="1200">
              <a:solidFill>
                <a:srgbClr val="000000"/>
              </a:solidFill>
              <a:latin typeface="Times" charset="0"/>
            </a:endParaRPr>
          </a:p>
        </p:txBody>
      </p:sp>
    </p:spTree>
    <p:extLst>
      <p:ext uri="{BB962C8B-B14F-4D97-AF65-F5344CB8AC3E}">
        <p14:creationId xmlns:p14="http://schemas.microsoft.com/office/powerpoint/2010/main" val="106602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ln/>
        </p:spPr>
      </p:sp>
      <p:sp>
        <p:nvSpPr>
          <p:cNvPr id="8806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2063015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cs typeface="Arial" charset="0"/>
              </a:rPr>
              <a:t>A leader with a passion for sustainability can change the course of his company.</a:t>
            </a:r>
          </a:p>
          <a:p>
            <a:pPr>
              <a:defRPr/>
            </a:pPr>
            <a:endParaRPr lang="en-US">
              <a:latin typeface="Times" charset="0"/>
              <a:cs typeface="Arial" charset="0"/>
            </a:endParaRPr>
          </a:p>
          <a:p>
            <a:pPr>
              <a:defRPr/>
            </a:pPr>
            <a:r>
              <a:rPr lang="en-US">
                <a:latin typeface="Times" charset="0"/>
                <a:cs typeface="Arial" charset="0"/>
              </a:rPr>
              <a:t>A company with a unified vision can change business as usual.</a:t>
            </a:r>
          </a:p>
          <a:p>
            <a:pPr>
              <a:defRPr/>
            </a:pPr>
            <a:endParaRPr lang="en-US">
              <a:latin typeface="Times" charset="0"/>
              <a:cs typeface="Arial" charset="0"/>
            </a:endParaRPr>
          </a:p>
          <a:p>
            <a:pPr>
              <a:defRPr/>
            </a:pPr>
            <a:r>
              <a:rPr lang="en-US">
                <a:latin typeface="Times" charset="0"/>
                <a:cs typeface="Arial" charset="0"/>
              </a:rPr>
              <a:t>No mountain is too high for hard work and ingenuity to conquer.</a:t>
            </a:r>
          </a:p>
          <a:p>
            <a:pPr>
              <a:defRPr/>
            </a:pPr>
            <a:endParaRPr lang="en-US">
              <a:latin typeface="Times" charset="0"/>
              <a:cs typeface="Arial" charset="0"/>
            </a:endParaRPr>
          </a:p>
          <a:p>
            <a:pPr>
              <a:defRPr/>
            </a:pPr>
            <a:endParaRPr lang="en-US">
              <a:latin typeface="Times" charset="0"/>
              <a:cs typeface="Arial" charset="0"/>
            </a:endParaRPr>
          </a:p>
        </p:txBody>
      </p:sp>
    </p:spTree>
    <p:extLst>
      <p:ext uri="{BB962C8B-B14F-4D97-AF65-F5344CB8AC3E}">
        <p14:creationId xmlns:p14="http://schemas.microsoft.com/office/powerpoint/2010/main" val="1577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dirty="0">
                <a:latin typeface="Times" charset="0"/>
                <a:ea typeface="ＭＳ Ｐゴシック" charset="-128"/>
              </a:rPr>
              <a:t>It wasn</a:t>
            </a:r>
            <a:r>
              <a:rPr lang="en-US" altLang="en-US" dirty="0">
                <a:latin typeface="Times" charset="0"/>
                <a:ea typeface="ＭＳ Ｐゴシック" charset="-128"/>
              </a:rPr>
              <a:t>’</a:t>
            </a:r>
            <a:r>
              <a:rPr lang="en-US" altLang="x-none" dirty="0">
                <a:latin typeface="Times" charset="0"/>
                <a:ea typeface="ＭＳ Ｐゴシック" charset="-128"/>
              </a:rPr>
              <a:t>t the potential cost savings that led Interface to examine their waste stream, though, it was their founder/CEO, Ray Anderson who had an vision to transform the company to sustainability, which he defined as eventually operating the petrol–intensive company in such a way as to eventually take </a:t>
            </a:r>
            <a:r>
              <a:rPr lang="en-US" altLang="x-none" i="1" dirty="0">
                <a:latin typeface="Times" charset="0"/>
                <a:ea typeface="ＭＳ Ｐゴシック" charset="-128"/>
              </a:rPr>
              <a:t>nothing </a:t>
            </a:r>
            <a:r>
              <a:rPr lang="en-US" altLang="x-none" dirty="0">
                <a:latin typeface="Times" charset="0"/>
                <a:ea typeface="ＭＳ Ｐゴシック" charset="-128"/>
              </a:rPr>
              <a:t>from the earth that is not naturally and rapidly renewable.  This vision was inspired by a story Anderson read about the reindeer population on St. Matthew Island. </a:t>
            </a:r>
          </a:p>
          <a:p>
            <a:endParaRPr lang="en-US" altLang="x-none" dirty="0">
              <a:latin typeface="Times" charset="0"/>
              <a:ea typeface="ＭＳ Ｐゴシック" charset="-128"/>
            </a:endParaRPr>
          </a:p>
          <a:p>
            <a:r>
              <a:rPr lang="en-US" altLang="x-none" dirty="0">
                <a:latin typeface="Times" charset="0"/>
                <a:ea typeface="ＭＳ Ｐゴシック" charset="-128"/>
              </a:rPr>
              <a:t>http://www.allbusiness.com/economy-economic-indicators/economic-indicators/11749247-1.html</a:t>
            </a:r>
          </a:p>
          <a:p>
            <a:r>
              <a:rPr lang="en-US" altLang="x-none" dirty="0">
                <a:latin typeface="Times" charset="0"/>
                <a:ea typeface="ＭＳ Ｐゴシック" charset="-128"/>
              </a:rPr>
              <a:t>http://www.reportlinker.com/p099484/World-Flooring-and-Carpets-Market.html</a:t>
            </a:r>
          </a:p>
          <a:p>
            <a:endParaRPr lang="en-US" altLang="x-none" dirty="0">
              <a:latin typeface="Times" charset="0"/>
              <a:ea typeface="ＭＳ Ｐゴシック" charset="-128"/>
            </a:endParaRPr>
          </a:p>
          <a:p>
            <a:r>
              <a:rPr lang="en-US" altLang="x-none" dirty="0">
                <a:latin typeface="Times" charset="0"/>
                <a:ea typeface="ＭＳ Ｐゴシック" charset="-128"/>
              </a:rPr>
              <a:t>http://wasteage.com/Recycling_And_Processing/carpet-diversion-201012/</a:t>
            </a:r>
          </a:p>
          <a:p>
            <a:r>
              <a:rPr lang="en-US" altLang="x-none" dirty="0">
                <a:latin typeface="Times" charset="0"/>
                <a:ea typeface="ＭＳ Ｐゴシック" charset="-128"/>
              </a:rPr>
              <a:t>http://www.informinc.org/fact_CWPcarpet.php</a:t>
            </a:r>
          </a:p>
          <a:p>
            <a:endParaRPr lang="en-US" altLang="x-none" dirty="0">
              <a:latin typeface="Times" charset="0"/>
              <a:ea typeface="ＭＳ Ｐゴシック" charset="-128"/>
            </a:endParaRPr>
          </a:p>
          <a:p>
            <a:r>
              <a:rPr lang="en-US" altLang="x-none" dirty="0">
                <a:latin typeface="Times" charset="0"/>
                <a:ea typeface="ＭＳ Ｐゴシック" charset="-128"/>
              </a:rPr>
              <a:t>one gallon of oil is lost for every three square yards that are disposed in landfills</a:t>
            </a:r>
          </a:p>
          <a:p>
            <a:r>
              <a:rPr lang="en-US" altLang="x-none" dirty="0">
                <a:latin typeface="Times" charset="0"/>
                <a:ea typeface="ＭＳ Ｐゴシック" charset="-128"/>
              </a:rPr>
              <a:t>60% of carpet made in the US is made of nylon</a:t>
            </a:r>
          </a:p>
          <a:p>
            <a:endParaRPr lang="en-US" altLang="x-none" dirty="0">
              <a:latin typeface="Times" charset="0"/>
              <a:ea typeface="ＭＳ Ｐゴシック" charset="-128"/>
            </a:endParaRPr>
          </a:p>
        </p:txBody>
      </p:sp>
      <p:sp>
        <p:nvSpPr>
          <p:cNvPr id="993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3D65CFA3-79D0-D94B-89AC-E27F92EC8664}" type="slidenum">
              <a:rPr lang="en-US" altLang="x-none" sz="1200">
                <a:solidFill>
                  <a:srgbClr val="000000"/>
                </a:solidFill>
                <a:latin typeface="Times" charset="0"/>
              </a:rPr>
              <a:pPr/>
              <a:t>23</a:t>
            </a:fld>
            <a:endParaRPr lang="en-US" altLang="x-none" sz="1200">
              <a:solidFill>
                <a:srgbClr val="000000"/>
              </a:solidFill>
              <a:latin typeface="Times" charset="0"/>
            </a:endParaRPr>
          </a:p>
        </p:txBody>
      </p:sp>
    </p:spTree>
    <p:extLst>
      <p:ext uri="{BB962C8B-B14F-4D97-AF65-F5344CB8AC3E}">
        <p14:creationId xmlns:p14="http://schemas.microsoft.com/office/powerpoint/2010/main" val="90582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AF1F1F2F-9586-8146-8FF6-A34E17F8C21A}" type="slidenum">
              <a:rPr lang="en-US" altLang="x-none" sz="1200">
                <a:solidFill>
                  <a:srgbClr val="000000"/>
                </a:solidFill>
                <a:latin typeface="Times" charset="0"/>
              </a:rPr>
              <a:pPr/>
              <a:t>24</a:t>
            </a:fld>
            <a:endParaRPr lang="en-US" altLang="x-none" sz="1200">
              <a:solidFill>
                <a:srgbClr val="000000"/>
              </a:solidFill>
              <a:latin typeface="Times" charset="0"/>
            </a:endParaRPr>
          </a:p>
        </p:txBody>
      </p:sp>
      <p:sp>
        <p:nvSpPr>
          <p:cNvPr id="90115" name="Rectangle 2"/>
          <p:cNvSpPr>
            <a:spLocks noGrp="1" noRot="1" noChangeAspect="1" noTextEdit="1"/>
          </p:cNvSpPr>
          <p:nvPr>
            <p:ph type="sldImg"/>
          </p:nvPr>
        </p:nvSpPr>
        <p:spPr>
          <a:ln/>
        </p:spPr>
      </p:sp>
      <p:sp>
        <p:nvSpPr>
          <p:cNvPr id="90116"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457200">
              <a:defRPr/>
            </a:pPr>
            <a:r>
              <a:rPr lang="en-US">
                <a:latin typeface="Times" charset="0"/>
              </a:rPr>
              <a:t>Sales focused in US and Europe, looking to Asia for new growth</a:t>
            </a:r>
          </a:p>
        </p:txBody>
      </p:sp>
    </p:spTree>
    <p:extLst>
      <p:ext uri="{BB962C8B-B14F-4D97-AF65-F5344CB8AC3E}">
        <p14:creationId xmlns:p14="http://schemas.microsoft.com/office/powerpoint/2010/main" val="113667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a:ln/>
        </p:spPr>
      </p:sp>
      <p:sp>
        <p:nvSpPr>
          <p:cNvPr id="93187"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charset="0"/>
            </a:endParaRPr>
          </a:p>
        </p:txBody>
      </p:sp>
    </p:spTree>
    <p:extLst>
      <p:ext uri="{BB962C8B-B14F-4D97-AF65-F5344CB8AC3E}">
        <p14:creationId xmlns:p14="http://schemas.microsoft.com/office/powerpoint/2010/main" val="128887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latin typeface="Times" charset="0"/>
              </a:rPr>
              <a:t>Suggested as an alternative to #2</a:t>
            </a:r>
          </a:p>
        </p:txBody>
      </p:sp>
      <p:sp>
        <p:nvSpPr>
          <p:cNvPr id="1054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4773F80E-46DE-7243-8211-AD028C0D4940}" type="slidenum">
              <a:rPr lang="en-US" altLang="x-none" sz="1200">
                <a:solidFill>
                  <a:srgbClr val="000000"/>
                </a:solidFill>
                <a:latin typeface="Times" charset="0"/>
              </a:rPr>
              <a:pPr/>
              <a:t>26</a:t>
            </a:fld>
            <a:endParaRPr lang="en-US" altLang="x-none" sz="1200">
              <a:solidFill>
                <a:srgbClr val="000000"/>
              </a:solidFill>
              <a:latin typeface="Times" charset="0"/>
            </a:endParaRPr>
          </a:p>
        </p:txBody>
      </p:sp>
    </p:spTree>
    <p:extLst>
      <p:ext uri="{BB962C8B-B14F-4D97-AF65-F5344CB8AC3E}">
        <p14:creationId xmlns:p14="http://schemas.microsoft.com/office/powerpoint/2010/main" val="59011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Times" charset="0"/>
              </a:rPr>
              <a:t>Accomplishing any mission begins with a clear vision, which Ray Anderson had basically articulated back in 1994.</a:t>
            </a:r>
          </a:p>
        </p:txBody>
      </p:sp>
      <p:sp>
        <p:nvSpPr>
          <p:cNvPr id="10752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DE2CF3AD-899B-984C-9588-8210C8F36B4E}" type="slidenum">
              <a:rPr lang="en-US" altLang="x-none" sz="1200">
                <a:solidFill>
                  <a:srgbClr val="000000"/>
                </a:solidFill>
                <a:latin typeface="Times" charset="0"/>
              </a:rPr>
              <a:pPr/>
              <a:t>27</a:t>
            </a:fld>
            <a:endParaRPr lang="en-US" altLang="x-none" sz="1200">
              <a:solidFill>
                <a:srgbClr val="000000"/>
              </a:solidFill>
              <a:latin typeface="Times" charset="0"/>
            </a:endParaRPr>
          </a:p>
        </p:txBody>
      </p:sp>
    </p:spTree>
    <p:extLst>
      <p:ext uri="{BB962C8B-B14F-4D97-AF65-F5344CB8AC3E}">
        <p14:creationId xmlns:p14="http://schemas.microsoft.com/office/powerpoint/2010/main" val="78939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pPr>
            <a:r>
              <a:rPr lang="en-US" altLang="x-none" sz="1000">
                <a:latin typeface="Times" charset="0"/>
                <a:ea typeface="ＭＳ Ｐゴシック" charset="-128"/>
              </a:rPr>
              <a:t>Anderson describing the seven faces of mount sustainability</a:t>
            </a:r>
          </a:p>
          <a:p>
            <a:pPr>
              <a:lnSpc>
                <a:spcPct val="90000"/>
              </a:lnSpc>
            </a:pPr>
            <a:r>
              <a:rPr lang="en-US" altLang="en-US" sz="1000">
                <a:latin typeface="Times" charset="0"/>
                <a:ea typeface="ＭＳ Ｐゴシック" charset="-128"/>
              </a:rPr>
              <a:t>“</a:t>
            </a:r>
            <a:r>
              <a:rPr lang="en-US" altLang="x-none" sz="1000">
                <a:latin typeface="Times" charset="0"/>
                <a:ea typeface="ＭＳ Ｐゴシック" charset="-128"/>
              </a:rPr>
              <a:t>We realized there are seven faces of the mountain…today we would say there are eight faces and we</a:t>
            </a:r>
            <a:r>
              <a:rPr lang="en-US" altLang="en-US" sz="1000">
                <a:latin typeface="Times" charset="0"/>
                <a:ea typeface="ＭＳ Ｐゴシック" charset="-128"/>
              </a:rPr>
              <a:t>’</a:t>
            </a:r>
            <a:r>
              <a:rPr lang="en-US" altLang="x-none" sz="1000">
                <a:latin typeface="Times" charset="0"/>
                <a:ea typeface="ＭＳ Ｐゴシック" charset="-128"/>
              </a:rPr>
              <a:t>re still looking for the ninth.   At the time we identified the seven faces of the mountain, we said, </a:t>
            </a:r>
            <a:r>
              <a:rPr lang="en-US" altLang="en-US" sz="1000">
                <a:latin typeface="Times" charset="0"/>
                <a:ea typeface="ＭＳ Ｐゴシック" charset="-128"/>
              </a:rPr>
              <a:t>“</a:t>
            </a:r>
            <a:r>
              <a:rPr lang="en-US" altLang="x-none" sz="1000">
                <a:latin typeface="Times" charset="0"/>
                <a:ea typeface="ＭＳ Ｐゴシック" charset="-128"/>
              </a:rPr>
              <a:t>we</a:t>
            </a:r>
            <a:r>
              <a:rPr lang="en-US" altLang="en-US" sz="1000">
                <a:latin typeface="Times" charset="0"/>
                <a:ea typeface="ＭＳ Ｐゴシック" charset="-128"/>
              </a:rPr>
              <a:t>’</a:t>
            </a:r>
            <a:r>
              <a:rPr lang="en-US" altLang="x-none" sz="1000">
                <a:latin typeface="Times" charset="0"/>
                <a:ea typeface="ＭＳ Ｐゴシック" charset="-128"/>
              </a:rPr>
              <a:t>ve got to climb each one of those to its own peak and we</a:t>
            </a:r>
            <a:r>
              <a:rPr lang="en-US" altLang="en-US" sz="1000">
                <a:latin typeface="Times" charset="0"/>
                <a:ea typeface="ＭＳ Ｐゴシック" charset="-128"/>
              </a:rPr>
              <a:t>’</a:t>
            </a:r>
            <a:r>
              <a:rPr lang="en-US" altLang="x-none" sz="1000">
                <a:latin typeface="Times" charset="0"/>
                <a:ea typeface="ＭＳ Ｐゴシック" charset="-128"/>
              </a:rPr>
              <a:t>ll meet at the top.</a:t>
            </a:r>
            <a:r>
              <a:rPr lang="en-US" altLang="en-US" sz="1000">
                <a:latin typeface="Times" charset="0"/>
                <a:ea typeface="ＭＳ Ｐゴシック" charset="-128"/>
              </a:rPr>
              <a:t>”</a:t>
            </a:r>
            <a:r>
              <a:rPr lang="en-US" altLang="x-none" sz="1000">
                <a:latin typeface="Times" charset="0"/>
                <a:ea typeface="ＭＳ Ｐゴシック" charset="-128"/>
              </a:rPr>
              <a:t> And that point at the top will represent will represent sustainability—take nothing, do no harm. And the </a:t>
            </a:r>
            <a:r>
              <a:rPr lang="en-US" altLang="x-none" sz="1000" b="1">
                <a:latin typeface="Times" charset="0"/>
                <a:ea typeface="ＭＳ Ｐゴシック" charset="-128"/>
              </a:rPr>
              <a:t>first</a:t>
            </a:r>
            <a:r>
              <a:rPr lang="en-US" altLang="x-none" sz="1000">
                <a:latin typeface="Times" charset="0"/>
                <a:ea typeface="ＭＳ Ｐゴシック" charset="-128"/>
              </a:rPr>
              <a:t> face of the mountain is eliminate waste. Any cost that we incur that does not add value to our customer is by definition waste.  Today we would say any fossil fuel energy is by definition waste.  The </a:t>
            </a:r>
            <a:r>
              <a:rPr lang="en-US" altLang="x-none" sz="1000" b="1">
                <a:latin typeface="Times" charset="0"/>
                <a:ea typeface="ＭＳ Ｐゴシック" charset="-128"/>
              </a:rPr>
              <a:t>second</a:t>
            </a:r>
            <a:r>
              <a:rPr lang="en-US" altLang="x-none" sz="1000">
                <a:latin typeface="Times" charset="0"/>
                <a:ea typeface="ＭＳ Ｐゴシック" charset="-128"/>
              </a:rPr>
              <a:t> face of the mountain is one of emissions to be sure that whatever we emit from our factories is harmless to the environment.  That means working with our suppliers upstream because what comes into our factories will go out either as product or as solid waste, liquid effluent, or gaseous emissions. The </a:t>
            </a:r>
            <a:r>
              <a:rPr lang="en-US" altLang="x-none" sz="1000" b="1">
                <a:latin typeface="Times" charset="0"/>
                <a:ea typeface="ＭＳ Ｐゴシック" charset="-128"/>
              </a:rPr>
              <a:t>third</a:t>
            </a:r>
            <a:r>
              <a:rPr lang="en-US" altLang="x-none" sz="1000">
                <a:latin typeface="Times" charset="0"/>
                <a:ea typeface="ＭＳ Ｐゴシック" charset="-128"/>
              </a:rPr>
              <a:t> face of the mountain is energy. We want to operate our factories on renewable energy.  Today we</a:t>
            </a:r>
            <a:r>
              <a:rPr lang="en-US" altLang="en-US" sz="1000">
                <a:latin typeface="Times" charset="0"/>
                <a:ea typeface="ＭＳ Ｐゴシック" charset="-128"/>
              </a:rPr>
              <a:t>’</a:t>
            </a:r>
            <a:r>
              <a:rPr lang="en-US" altLang="x-none" sz="1000">
                <a:latin typeface="Times" charset="0"/>
                <a:ea typeface="ＭＳ Ｐゴシック" charset="-128"/>
              </a:rPr>
              <a:t>re a fourth of the way there.  The </a:t>
            </a:r>
            <a:r>
              <a:rPr lang="en-US" altLang="x-none" sz="1000" b="1">
                <a:latin typeface="Times" charset="0"/>
                <a:ea typeface="ＭＳ Ｐゴシック" charset="-128"/>
              </a:rPr>
              <a:t>fourth</a:t>
            </a:r>
            <a:r>
              <a:rPr lang="en-US" altLang="x-none" sz="1000">
                <a:latin typeface="Times" charset="0"/>
                <a:ea typeface="ＭＳ Ｐゴシック" charset="-128"/>
              </a:rPr>
              <a:t> face of the mountain is material flows. We want to get our products back at the end of their first life and give them life after life.  The </a:t>
            </a:r>
            <a:r>
              <a:rPr lang="en-US" altLang="x-none" sz="1000" b="1">
                <a:latin typeface="Times" charset="0"/>
                <a:ea typeface="ＭＳ Ｐゴシック" charset="-128"/>
              </a:rPr>
              <a:t>fifth</a:t>
            </a:r>
            <a:r>
              <a:rPr lang="en-US" altLang="x-none" sz="1000">
                <a:latin typeface="Times" charset="0"/>
                <a:ea typeface="ＭＳ Ｐゴシック" charset="-128"/>
              </a:rPr>
              <a:t> face of the mountain is the transportation face—moving people and product in climate-neutral, resource-efficient, harmless-to-the-environment way. We</a:t>
            </a:r>
            <a:r>
              <a:rPr lang="en-US" altLang="en-US" sz="1000">
                <a:latin typeface="Times" charset="0"/>
                <a:ea typeface="ＭＳ Ｐゴシック" charset="-128"/>
              </a:rPr>
              <a:t>’</a:t>
            </a:r>
            <a:r>
              <a:rPr lang="en-US" altLang="x-none" sz="1000">
                <a:latin typeface="Times" charset="0"/>
                <a:ea typeface="ＭＳ Ｐゴシック" charset="-128"/>
              </a:rPr>
              <a:t>re quite well along the on that with people; we have a way to go yet with product, though. The </a:t>
            </a:r>
            <a:r>
              <a:rPr lang="en-US" altLang="x-none" sz="1000" b="1">
                <a:latin typeface="Times" charset="0"/>
                <a:ea typeface="ＭＳ Ｐゴシック" charset="-128"/>
              </a:rPr>
              <a:t>sixth</a:t>
            </a:r>
            <a:r>
              <a:rPr lang="en-US" altLang="x-none" sz="1000">
                <a:latin typeface="Times" charset="0"/>
                <a:ea typeface="ＭＳ Ｐゴシック" charset="-128"/>
              </a:rPr>
              <a:t> face of the mountain is maybe the most important because nothing of lasting value happens without it—that is the culture shift. It</a:t>
            </a:r>
            <a:r>
              <a:rPr lang="en-US" altLang="en-US" sz="1000">
                <a:latin typeface="Times" charset="0"/>
                <a:ea typeface="ＭＳ Ｐゴシック" charset="-128"/>
              </a:rPr>
              <a:t>’</a:t>
            </a:r>
            <a:r>
              <a:rPr lang="en-US" altLang="x-none" sz="1000">
                <a:latin typeface="Times" charset="0"/>
                <a:ea typeface="ＭＳ Ｐゴシック" charset="-128"/>
              </a:rPr>
              <a:t>s one mind at a time adopting this new paradigm, this new way of thinking about the world and the industrial system and our place within that industrial system.   And then the </a:t>
            </a:r>
            <a:r>
              <a:rPr lang="en-US" altLang="x-none" sz="1000" b="1">
                <a:latin typeface="Times" charset="0"/>
                <a:ea typeface="ＭＳ Ｐゴシック" charset="-128"/>
              </a:rPr>
              <a:t>seventh</a:t>
            </a:r>
            <a:r>
              <a:rPr lang="en-US" altLang="x-none" sz="1000">
                <a:latin typeface="Times" charset="0"/>
                <a:ea typeface="ＭＳ Ｐゴシック" charset="-128"/>
              </a:rPr>
              <a:t> face of the mountain, we really think that someday we</a:t>
            </a:r>
            <a:r>
              <a:rPr lang="en-US" altLang="en-US" sz="1000">
                <a:latin typeface="Times" charset="0"/>
                <a:ea typeface="ＭＳ Ｐゴシック" charset="-128"/>
              </a:rPr>
              <a:t>’</a:t>
            </a:r>
            <a:r>
              <a:rPr lang="en-US" altLang="x-none" sz="1000">
                <a:latin typeface="Times" charset="0"/>
                <a:ea typeface="ＭＳ Ｐゴシック" charset="-128"/>
              </a:rPr>
              <a:t>ll be able to reinvent the way we go to market—instead of selling products, stuff, we</a:t>
            </a:r>
            <a:r>
              <a:rPr lang="en-US" altLang="en-US" sz="1000">
                <a:latin typeface="Times" charset="0"/>
                <a:ea typeface="ＭＳ Ｐゴシック" charset="-128"/>
              </a:rPr>
              <a:t>’</a:t>
            </a:r>
            <a:r>
              <a:rPr lang="en-US" altLang="x-none" sz="1000">
                <a:latin typeface="Times" charset="0"/>
                <a:ea typeface="ＭＳ Ｐゴシック" charset="-128"/>
              </a:rPr>
              <a:t>ll sell the service that the product delivers to the customer.  For carpets it</a:t>
            </a:r>
            <a:r>
              <a:rPr lang="en-US" altLang="en-US" sz="1000">
                <a:latin typeface="Times" charset="0"/>
                <a:ea typeface="ＭＳ Ｐゴシック" charset="-128"/>
              </a:rPr>
              <a:t>’</a:t>
            </a:r>
            <a:r>
              <a:rPr lang="en-US" altLang="x-none" sz="1000">
                <a:latin typeface="Times" charset="0"/>
                <a:ea typeface="ＭＳ Ｐゴシック" charset="-128"/>
              </a:rPr>
              <a:t>s the color and the texture, the design, the ambience, the comfort under foot, the acoustical value…all the reasons anybody would want our carpet.  In the first place, just sell them the service and retain ownership in the stuff, the means of delivering the service.  The </a:t>
            </a:r>
            <a:r>
              <a:rPr lang="en-US" altLang="x-none" sz="1000" b="1">
                <a:latin typeface="Times" charset="0"/>
                <a:ea typeface="ＭＳ Ｐゴシック" charset="-128"/>
              </a:rPr>
              <a:t>eighth</a:t>
            </a:r>
            <a:r>
              <a:rPr lang="en-US" altLang="x-none" sz="1000">
                <a:latin typeface="Times" charset="0"/>
                <a:ea typeface="ＭＳ Ｐゴシック" charset="-128"/>
              </a:rPr>
              <a:t> face of the mountain has just emerged more clearly for us—and that is the social equity face of the mountain. We have a long way to go to figure that face of the mountain out. And I couldn</a:t>
            </a:r>
            <a:r>
              <a:rPr lang="en-US" altLang="en-US" sz="1000">
                <a:latin typeface="Times" charset="0"/>
                <a:ea typeface="ＭＳ Ｐゴシック" charset="-128"/>
              </a:rPr>
              <a:t>’</a:t>
            </a:r>
            <a:r>
              <a:rPr lang="en-US" altLang="x-none" sz="1000">
                <a:latin typeface="Times" charset="0"/>
                <a:ea typeface="ＭＳ Ｐゴシック" charset="-128"/>
              </a:rPr>
              <a:t>t begin to tell you how far we are up that particular face because it</a:t>
            </a:r>
            <a:r>
              <a:rPr lang="en-US" altLang="en-US" sz="1000">
                <a:latin typeface="Times" charset="0"/>
                <a:ea typeface="ＭＳ Ｐゴシック" charset="-128"/>
              </a:rPr>
              <a:t>’</a:t>
            </a:r>
            <a:r>
              <a:rPr lang="en-US" altLang="x-none" sz="1000">
                <a:latin typeface="Times" charset="0"/>
                <a:ea typeface="ＭＳ Ｐゴシック" charset="-128"/>
              </a:rPr>
              <a:t>s a whole different set of metrics. We in fact invented a whole new set of metrics called EcoMetrics; this is just as important on the environmental initiative as the financial metrics are on financial side of the business and now we have the SocioMetrics to figure out, the social equity side of this</a:t>
            </a:r>
            <a:r>
              <a:rPr lang="en-US" altLang="en-US" sz="1000">
                <a:latin typeface="Times" charset="0"/>
                <a:ea typeface="ＭＳ Ｐゴシック" charset="-128"/>
              </a:rPr>
              <a:t>”</a:t>
            </a:r>
            <a:endParaRPr lang="en-US" altLang="x-none" sz="1000">
              <a:latin typeface="Times" charset="0"/>
              <a:ea typeface="ＭＳ Ｐゴシック" charset="-128"/>
            </a:endParaRPr>
          </a:p>
          <a:p>
            <a:pPr>
              <a:lnSpc>
                <a:spcPct val="90000"/>
              </a:lnSpc>
            </a:pPr>
            <a:endParaRPr lang="en-US" altLang="x-none" sz="1000">
              <a:latin typeface="Times" charset="0"/>
              <a:ea typeface="ＭＳ Ｐゴシック" charset="-128"/>
            </a:endParaRPr>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fld id="{299BA0EA-04F2-4D41-BF20-8D60E3D26FC2}" type="slidenum">
              <a:rPr lang="en-US" altLang="x-none" sz="1200">
                <a:solidFill>
                  <a:srgbClr val="000000"/>
                </a:solidFill>
                <a:latin typeface="Times" charset="0"/>
              </a:rPr>
              <a:pPr/>
              <a:t>28</a:t>
            </a:fld>
            <a:endParaRPr lang="en-US" altLang="x-none" sz="1200">
              <a:solidFill>
                <a:srgbClr val="000000"/>
              </a:solidFill>
              <a:latin typeface="Times" charset="0"/>
            </a:endParaRPr>
          </a:p>
        </p:txBody>
      </p:sp>
    </p:spTree>
    <p:extLst>
      <p:ext uri="{BB962C8B-B14F-4D97-AF65-F5344CB8AC3E}">
        <p14:creationId xmlns:p14="http://schemas.microsoft.com/office/powerpoint/2010/main" val="62662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613" y="873760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r" eaLnBrk="1" hangingPunct="1"/>
            <a:fld id="{0A69E9D4-D899-AD4B-AD1D-3AC555DF6C89}" type="slidenum">
              <a:rPr lang="en-US" altLang="x-none" sz="1200">
                <a:solidFill>
                  <a:srgbClr val="000000"/>
                </a:solidFill>
                <a:latin typeface="Arial" charset="0"/>
              </a:rPr>
              <a:pPr algn="r" eaLnBrk="1" hangingPunct="1"/>
              <a:t>29</a:t>
            </a:fld>
            <a:endParaRPr lang="en-US" altLang="x-none" sz="1200">
              <a:solidFill>
                <a:srgbClr val="000000"/>
              </a:solidFill>
              <a:latin typeface="Arial" charset="0"/>
            </a:endParaRPr>
          </a:p>
        </p:txBody>
      </p:sp>
      <p:sp>
        <p:nvSpPr>
          <p:cNvPr id="97283" name="Rectangle 2"/>
          <p:cNvSpPr>
            <a:spLocks noGrp="1" noRot="1" noChangeAspect="1" noTextEdit="1"/>
          </p:cNvSpPr>
          <p:nvPr>
            <p:ph type="sldImg"/>
          </p:nvPr>
        </p:nvSpPr>
        <p:spPr>
          <a:ln/>
        </p:spPr>
      </p:sp>
      <p:sp>
        <p:nvSpPr>
          <p:cNvPr id="97284" name="Rectangle 3"/>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x-none">
                <a:latin typeface="Times" charset="0"/>
                <a:ea typeface="ＭＳ Ｐゴシック" charset="-128"/>
              </a:rPr>
              <a:t>Here</a:t>
            </a:r>
            <a:r>
              <a:rPr lang="en-US" altLang="en-US">
                <a:latin typeface="Times" charset="0"/>
                <a:ea typeface="ＭＳ Ｐゴシック" charset="-128"/>
              </a:rPr>
              <a:t>’</a:t>
            </a:r>
            <a:r>
              <a:rPr lang="en-US" altLang="x-none">
                <a:latin typeface="Times" charset="0"/>
                <a:ea typeface="ＭＳ Ｐゴシック" charset="-128"/>
              </a:rPr>
              <a:t>s where you</a:t>
            </a:r>
            <a:r>
              <a:rPr lang="en-US" altLang="en-US">
                <a:latin typeface="Times" charset="0"/>
                <a:ea typeface="ＭＳ Ｐゴシック" charset="-128"/>
              </a:rPr>
              <a:t>’</a:t>
            </a:r>
            <a:r>
              <a:rPr lang="en-US" altLang="x-none">
                <a:latin typeface="Times" charset="0"/>
                <a:ea typeface="ＭＳ Ｐゴシック" charset="-128"/>
              </a:rPr>
              <a:t>re aiming (peak of Mount Sustainability is the 21</a:t>
            </a:r>
            <a:r>
              <a:rPr lang="en-US" altLang="x-none" baseline="30000">
                <a:latin typeface="Times" charset="0"/>
                <a:ea typeface="ＭＳ Ｐゴシック" charset="-128"/>
              </a:rPr>
              <a:t>st</a:t>
            </a:r>
            <a:r>
              <a:rPr lang="en-US" altLang="x-none">
                <a:latin typeface="Times" charset="0"/>
                <a:ea typeface="ＭＳ Ｐゴシック" charset="-128"/>
              </a:rPr>
              <a:t> century prototypical company)…</a:t>
            </a:r>
          </a:p>
          <a:p>
            <a:endParaRPr lang="en-US" altLang="x-none">
              <a:latin typeface="Times" charset="0"/>
              <a:ea typeface="ＭＳ Ｐゴシック" charset="-128"/>
            </a:endParaRPr>
          </a:p>
          <a:p>
            <a:r>
              <a:rPr lang="en-US" altLang="x-none">
                <a:latin typeface="Times" charset="0"/>
                <a:ea typeface="ＭＳ Ｐゴシック" charset="-128"/>
              </a:rPr>
              <a:t>CONVICTION</a:t>
            </a:r>
          </a:p>
        </p:txBody>
      </p:sp>
    </p:spTree>
    <p:extLst>
      <p:ext uri="{BB962C8B-B14F-4D97-AF65-F5344CB8AC3E}">
        <p14:creationId xmlns:p14="http://schemas.microsoft.com/office/powerpoint/2010/main" val="54741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ews.nike.com/news/sustainable-innov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55683" y="2775973"/>
            <a:ext cx="9280634" cy="1674817"/>
          </a:xfrm>
          <a:prstGeom prst="rect">
            <a:avLst/>
          </a:prstGeom>
        </p:spPr>
        <p:txBody>
          <a:bodyPr vert="horz" wrap="square" lIns="0" tIns="12700" rIns="0" bIns="0" rtlCol="0">
            <a:spAutoFit/>
          </a:bodyPr>
          <a:lstStyle/>
          <a:p>
            <a:pPr algn="ctr">
              <a:spcBef>
                <a:spcPts val="1200"/>
              </a:spcBef>
            </a:pPr>
            <a:r>
              <a:rPr lang="en-US" sz="5400" dirty="0"/>
              <a:t>Society, Economy, and the Environment</a:t>
            </a:r>
          </a:p>
        </p:txBody>
      </p:sp>
    </p:spTree>
    <p:extLst>
      <p:ext uri="{BB962C8B-B14F-4D97-AF65-F5344CB8AC3E}">
        <p14:creationId xmlns:p14="http://schemas.microsoft.com/office/powerpoint/2010/main" val="19901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2461" y="2800951"/>
            <a:ext cx="8207078" cy="2062103"/>
          </a:xfrm>
          <a:prstGeom prst="rect">
            <a:avLst/>
          </a:prstGeom>
        </p:spPr>
        <p:txBody>
          <a:bodyPr wrap="square">
            <a:spAutoFit/>
          </a:bodyPr>
          <a:lstStyle/>
          <a:p>
            <a:pPr algn="ctr"/>
            <a:r>
              <a:rPr lang="en-US" sz="3200" b="0" i="0" dirty="0">
                <a:solidFill>
                  <a:srgbClr val="262626"/>
                </a:solidFill>
                <a:effectLst/>
              </a:rPr>
              <a:t>Sustainability and Green Chemistry are imperative to business practices, can provide solutions at lower costs, use fewer resources, and the processes and results can be measured.</a:t>
            </a:r>
            <a:endParaRPr lang="en-US" sz="3200" dirty="0"/>
          </a:p>
        </p:txBody>
      </p:sp>
      <p:sp>
        <p:nvSpPr>
          <p:cNvPr id="3" name="Rectangle 2">
            <a:extLst>
              <a:ext uri="{FF2B5EF4-FFF2-40B4-BE49-F238E27FC236}">
                <a16:creationId xmlns:a16="http://schemas.microsoft.com/office/drawing/2014/main" id="{2D1754FF-9CA8-4A1C-B553-B81B2D5A4A4F}"/>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C9D3B54D-3058-4049-855C-7FAFB721EA0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6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79" y="1235530"/>
            <a:ext cx="2251841" cy="701731"/>
          </a:xfrm>
        </p:spPr>
        <p:txBody>
          <a:bodyPr wrap="square">
            <a:spAutoFit/>
          </a:bodyPr>
          <a:lstStyle/>
          <a:p>
            <a:pPr algn="ctr"/>
            <a:r>
              <a:rPr lang="en-US" dirty="0">
                <a:latin typeface="+mn-lt"/>
              </a:rPr>
              <a:t>How?</a:t>
            </a:r>
          </a:p>
        </p:txBody>
      </p:sp>
      <p:sp>
        <p:nvSpPr>
          <p:cNvPr id="3" name="TextBox 2"/>
          <p:cNvSpPr txBox="1"/>
          <p:nvPr/>
        </p:nvSpPr>
        <p:spPr>
          <a:xfrm>
            <a:off x="803035" y="2145080"/>
            <a:ext cx="10003509" cy="4154984"/>
          </a:xfrm>
          <a:prstGeom prst="rect">
            <a:avLst/>
          </a:prstGeom>
          <a:noFill/>
        </p:spPr>
        <p:txBody>
          <a:bodyPr wrap="square" rtlCol="0">
            <a:spAutoFit/>
          </a:bodyPr>
          <a:lstStyle/>
          <a:p>
            <a:r>
              <a:rPr lang="en-US" sz="2400" dirty="0"/>
              <a:t>With the ability to establish multiple value creation levers over the short and long term such as:</a:t>
            </a:r>
          </a:p>
          <a:p>
            <a:pPr marL="342900" indent="-342900">
              <a:buFont typeface="Arial" charset="0"/>
              <a:buChar char="•"/>
            </a:pPr>
            <a:r>
              <a:rPr lang="en-US" sz="2400" dirty="0"/>
              <a:t>Stronger brand and greater pricing power.</a:t>
            </a:r>
          </a:p>
          <a:p>
            <a:pPr marL="800100" lvl="1" indent="-342900">
              <a:buFont typeface="Arial" charset="0"/>
              <a:buChar char="•"/>
            </a:pPr>
            <a:r>
              <a:rPr lang="en-US" sz="2400" dirty="0"/>
              <a:t> Increased margins, producing greater profits and maximizing total shareholder return.</a:t>
            </a:r>
          </a:p>
          <a:p>
            <a:pPr marL="342900" indent="-342900">
              <a:buFont typeface="Arial" charset="0"/>
              <a:buChar char="•"/>
            </a:pPr>
            <a:r>
              <a:rPr lang="en-US" sz="2400" dirty="0"/>
              <a:t> Improve customer loyalty and reduce the rate of churn.</a:t>
            </a:r>
          </a:p>
          <a:p>
            <a:pPr marL="800100" lvl="1" indent="-342900">
              <a:buFont typeface="Arial" charset="0"/>
              <a:buChar char="•"/>
            </a:pPr>
            <a:r>
              <a:rPr lang="en-US" sz="2400" dirty="0"/>
              <a:t> Boosting market share and revenue growth.</a:t>
            </a:r>
          </a:p>
          <a:p>
            <a:pPr marL="342900" indent="-342900">
              <a:buFont typeface="+mj-lt"/>
              <a:buAutoNum type="arabicPeriod"/>
            </a:pPr>
            <a:endParaRPr lang="en-US" sz="2400" dirty="0"/>
          </a:p>
          <a:p>
            <a:r>
              <a:rPr lang="en-US" sz="2400" dirty="0"/>
              <a:t>Create the culture aligned with sustainability goals: “maximize resource efficiency”, “eliminate and minimize hazards and pollution”, and “design systems holistically and use life cycle thinking” by focusing on design.</a:t>
            </a:r>
          </a:p>
        </p:txBody>
      </p:sp>
      <p:sp>
        <p:nvSpPr>
          <p:cNvPr id="4" name="Rectangle 3">
            <a:extLst>
              <a:ext uri="{FF2B5EF4-FFF2-40B4-BE49-F238E27FC236}">
                <a16:creationId xmlns:a16="http://schemas.microsoft.com/office/drawing/2014/main" id="{0C89BCE9-38CB-4774-929B-BE824E4CFB15}"/>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5" name="Straight Connector 4">
            <a:extLst>
              <a:ext uri="{FF2B5EF4-FFF2-40B4-BE49-F238E27FC236}">
                <a16:creationId xmlns:a16="http://schemas.microsoft.com/office/drawing/2014/main" id="{51528ACC-80F2-40F4-8C21-DEDA1F64BC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C06F816-57D4-AB4F-904E-CD8D5131DC91}"/>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5640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5976" y="1321876"/>
            <a:ext cx="1700048" cy="701731"/>
          </a:xfrm>
        </p:spPr>
        <p:txBody>
          <a:bodyPr wrap="square">
            <a:spAutoFit/>
          </a:bodyPr>
          <a:lstStyle/>
          <a:p>
            <a:pPr algn="ctr"/>
            <a:r>
              <a:rPr lang="en-US" dirty="0">
                <a:latin typeface="+mn-lt"/>
              </a:rPr>
              <a:t>Who?</a:t>
            </a:r>
          </a:p>
        </p:txBody>
      </p:sp>
      <p:sp>
        <p:nvSpPr>
          <p:cNvPr id="3" name="Content Placeholder 2"/>
          <p:cNvSpPr>
            <a:spLocks noGrp="1"/>
          </p:cNvSpPr>
          <p:nvPr>
            <p:ph idx="1"/>
          </p:nvPr>
        </p:nvSpPr>
        <p:spPr>
          <a:xfrm>
            <a:off x="838200" y="2124885"/>
            <a:ext cx="10515600" cy="4005199"/>
          </a:xfrm>
        </p:spPr>
        <p:txBody>
          <a:bodyPr>
            <a:spAutoFit/>
          </a:bodyPr>
          <a:lstStyle/>
          <a:p>
            <a:r>
              <a:rPr lang="en-US" dirty="0">
                <a:latin typeface="+mn-lt"/>
              </a:rPr>
              <a:t>An awareness of the Principles of GC&amp;GE should not be limited to the members of the design teams of sustainable and innovative products and processes.</a:t>
            </a:r>
          </a:p>
          <a:p>
            <a:r>
              <a:rPr lang="en-US" dirty="0">
                <a:latin typeface="+mn-lt"/>
              </a:rPr>
              <a:t>Green chemistry requires top-down implementation of sustainable innovation from managers and leaders in addition to the bottom-up (emergence) implementation from designers (followers).</a:t>
            </a:r>
          </a:p>
          <a:p>
            <a:pPr lvl="1"/>
            <a:r>
              <a:rPr lang="en-US" dirty="0">
                <a:latin typeface="+mn-lt"/>
              </a:rPr>
              <a:t>Managers must be aware of the principles in order to implement sustainable approaches across multiple scales.</a:t>
            </a:r>
          </a:p>
          <a:p>
            <a:pPr lvl="1"/>
            <a:r>
              <a:rPr lang="en-US" dirty="0">
                <a:latin typeface="+mn-lt"/>
              </a:rPr>
              <a:t>Leaders must be aware of the principles in order to develop business models and strategies that are sustainable in the long term.</a:t>
            </a:r>
          </a:p>
        </p:txBody>
      </p:sp>
      <p:sp>
        <p:nvSpPr>
          <p:cNvPr id="6" name="Rectangle 5">
            <a:extLst>
              <a:ext uri="{FF2B5EF4-FFF2-40B4-BE49-F238E27FC236}">
                <a16:creationId xmlns:a16="http://schemas.microsoft.com/office/drawing/2014/main" id="{41575B9D-9FBF-4D9B-918D-86058623B740}"/>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BB96F809-A0E6-424B-92CA-BB91D71B252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9512FC-6075-8B45-B460-C4D7FABBBA1F}"/>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81507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60" y="1199877"/>
            <a:ext cx="11028217" cy="978729"/>
          </a:xfrm>
        </p:spPr>
        <p:txBody>
          <a:bodyPr wrap="square">
            <a:spAutoFit/>
          </a:bodyPr>
          <a:lstStyle/>
          <a:p>
            <a:r>
              <a:rPr lang="en-US" sz="3200" dirty="0">
                <a:latin typeface="+mn-lt"/>
              </a:rPr>
              <a:t>Framework of Innovation Management Process: Seven Opportunities to Apply Green Chemistry</a:t>
            </a:r>
          </a:p>
        </p:txBody>
      </p:sp>
      <p:sp>
        <p:nvSpPr>
          <p:cNvPr id="3" name="Content Placeholder 2"/>
          <p:cNvSpPr>
            <a:spLocks noGrp="1"/>
          </p:cNvSpPr>
          <p:nvPr>
            <p:ph idx="1"/>
          </p:nvPr>
        </p:nvSpPr>
        <p:spPr>
          <a:xfrm>
            <a:off x="583094" y="2226568"/>
            <a:ext cx="11025809" cy="3757952"/>
          </a:xfrm>
        </p:spPr>
        <p:txBody>
          <a:bodyPr>
            <a:spAutoFit/>
          </a:bodyPr>
          <a:lstStyle/>
          <a:p>
            <a:pPr marL="514350" indent="-514350">
              <a:buFont typeface="+mj-lt"/>
              <a:buAutoNum type="arabicPeriod"/>
            </a:pPr>
            <a:r>
              <a:rPr lang="en-US" b="1" dirty="0">
                <a:latin typeface="+mn-lt"/>
              </a:rPr>
              <a:t>Inputs</a:t>
            </a:r>
          </a:p>
          <a:p>
            <a:pPr marL="0" indent="0">
              <a:lnSpc>
                <a:spcPct val="100000"/>
              </a:lnSpc>
              <a:spcBef>
                <a:spcPts val="1800"/>
              </a:spcBef>
              <a:buNone/>
            </a:pPr>
            <a:r>
              <a:rPr lang="en-US" sz="2400" u="sng" dirty="0">
                <a:latin typeface="+mn-lt"/>
              </a:rPr>
              <a:t>Human</a:t>
            </a:r>
            <a:r>
              <a:rPr lang="en-US" sz="2400" dirty="0">
                <a:latin typeface="+mn-lt"/>
              </a:rPr>
              <a:t> - The multidisciplinary approach requires innovative teams with diverse skill sets and knowledge. Actors require the ability to network and collaborate within the departments of an organization and beyond.</a:t>
            </a:r>
          </a:p>
          <a:p>
            <a:pPr marL="0" indent="0">
              <a:lnSpc>
                <a:spcPct val="100000"/>
              </a:lnSpc>
              <a:spcBef>
                <a:spcPts val="1800"/>
              </a:spcBef>
              <a:buNone/>
            </a:pPr>
            <a:r>
              <a:rPr lang="en-US" sz="2400" u="sng" dirty="0">
                <a:latin typeface="+mn-lt"/>
              </a:rPr>
              <a:t>Physical/Natural</a:t>
            </a:r>
            <a:r>
              <a:rPr lang="en-US" sz="2400" dirty="0">
                <a:latin typeface="+mn-lt"/>
              </a:rPr>
              <a:t> - Renewable materials and energy; designing new materials, products, processes, and systems that are benign to human health and the environment.</a:t>
            </a:r>
          </a:p>
          <a:p>
            <a:pPr marL="0" indent="0">
              <a:lnSpc>
                <a:spcPct val="100000"/>
              </a:lnSpc>
              <a:spcBef>
                <a:spcPts val="1800"/>
              </a:spcBef>
              <a:buNone/>
            </a:pPr>
            <a:r>
              <a:rPr lang="en-US" sz="2400" u="sng" dirty="0">
                <a:latin typeface="+mn-lt"/>
              </a:rPr>
              <a:t>Financial</a:t>
            </a:r>
            <a:r>
              <a:rPr lang="en-US" sz="2400" dirty="0">
                <a:latin typeface="+mn-lt"/>
              </a:rPr>
              <a:t> - A positive impact on value creation levers (stronger brand and greater pricing power) that can lead to increased total shareholder return.</a:t>
            </a:r>
          </a:p>
        </p:txBody>
      </p:sp>
      <p:sp>
        <p:nvSpPr>
          <p:cNvPr id="5" name="Rectangle 4">
            <a:extLst>
              <a:ext uri="{FF2B5EF4-FFF2-40B4-BE49-F238E27FC236}">
                <a16:creationId xmlns:a16="http://schemas.microsoft.com/office/drawing/2014/main" id="{33F05837-25E2-4FE0-A815-A9CD08458888}"/>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131488F-02BF-481A-922E-5C9B2E0FB39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C9E8CF-4643-EA4C-A8FE-79E461E6654C}"/>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177032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085" y="2497902"/>
            <a:ext cx="10515600" cy="3062377"/>
          </a:xfrm>
        </p:spPr>
        <p:txBody>
          <a:bodyPr>
            <a:spAutoFit/>
          </a:bodyPr>
          <a:lstStyle/>
          <a:p>
            <a:pPr marL="457200" indent="-457200">
              <a:lnSpc>
                <a:spcPct val="100000"/>
              </a:lnSpc>
              <a:spcBef>
                <a:spcPts val="1200"/>
              </a:spcBef>
              <a:buFont typeface="+mj-lt"/>
              <a:buAutoNum type="arabicPeriod" startAt="2"/>
            </a:pPr>
            <a:r>
              <a:rPr lang="en-US" b="1" dirty="0">
                <a:latin typeface="+mn-lt"/>
              </a:rPr>
              <a:t>Innovation Strategy</a:t>
            </a:r>
          </a:p>
          <a:p>
            <a:pPr indent="7938">
              <a:lnSpc>
                <a:spcPct val="100000"/>
              </a:lnSpc>
              <a:spcBef>
                <a:spcPts val="1800"/>
              </a:spcBef>
              <a:buNone/>
            </a:pPr>
            <a:r>
              <a:rPr lang="en-US" sz="2400" dirty="0">
                <a:latin typeface="+mn-lt"/>
              </a:rPr>
              <a:t>Companies that follow a sustainable business should be able to derive competitive advantages that are based on a sustainable value proposition. </a:t>
            </a:r>
          </a:p>
          <a:p>
            <a:pPr indent="292100">
              <a:lnSpc>
                <a:spcPct val="100000"/>
              </a:lnSpc>
              <a:spcBef>
                <a:spcPts val="1800"/>
              </a:spcBef>
            </a:pPr>
            <a:r>
              <a:rPr lang="en-US" sz="2400" dirty="0">
                <a:latin typeface="+mn-lt"/>
              </a:rPr>
              <a:t>By reducing the costs associated with waste, companies can improve operational efficiencies and gain a competitive advantage via a cost advantage.</a:t>
            </a:r>
          </a:p>
          <a:p>
            <a:pPr indent="292100">
              <a:lnSpc>
                <a:spcPct val="100000"/>
              </a:lnSpc>
              <a:spcBef>
                <a:spcPts val="1800"/>
              </a:spcBef>
            </a:pPr>
            <a:r>
              <a:rPr lang="en-US" sz="2400" dirty="0">
                <a:latin typeface="+mn-lt"/>
              </a:rPr>
              <a:t>A greener product that’s certified as sustainable can be sold at a higher price.</a:t>
            </a:r>
          </a:p>
        </p:txBody>
      </p:sp>
      <p:sp>
        <p:nvSpPr>
          <p:cNvPr id="5" name="Rectangle 4">
            <a:extLst>
              <a:ext uri="{FF2B5EF4-FFF2-40B4-BE49-F238E27FC236}">
                <a16:creationId xmlns:a16="http://schemas.microsoft.com/office/drawing/2014/main" id="{A93412F8-7FA6-4219-9FB2-74EB679779AC}"/>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6" name="Straight Connector 5">
            <a:extLst>
              <a:ext uri="{FF2B5EF4-FFF2-40B4-BE49-F238E27FC236}">
                <a16:creationId xmlns:a16="http://schemas.microsoft.com/office/drawing/2014/main" id="{B88F9EB1-6D9A-4FDF-A2BD-57C4F6DAB9A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7C5190C-758A-2248-8717-E9E6EB4CC27B}"/>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A7530184-1096-3849-83BA-C4B649F9A5ED}"/>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821A68C9-6A2B-FA4A-9D07-7CC49200E344}"/>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436614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982" y="2598060"/>
            <a:ext cx="4781178" cy="480131"/>
          </a:xfrm>
        </p:spPr>
        <p:txBody>
          <a:bodyPr wrap="square">
            <a:spAutoFit/>
          </a:bodyPr>
          <a:lstStyle/>
          <a:p>
            <a:pPr marL="514350" indent="-514350">
              <a:buFont typeface="+mj-lt"/>
              <a:buAutoNum type="arabicPeriod" startAt="3"/>
            </a:pPr>
            <a:r>
              <a:rPr lang="en-US" b="1" dirty="0">
                <a:latin typeface="+mn-lt"/>
              </a:rPr>
              <a:t>Knowledge Management</a:t>
            </a:r>
          </a:p>
        </p:txBody>
      </p:sp>
      <p:sp>
        <p:nvSpPr>
          <p:cNvPr id="4" name="TextBox 3"/>
          <p:cNvSpPr txBox="1"/>
          <p:nvPr/>
        </p:nvSpPr>
        <p:spPr>
          <a:xfrm>
            <a:off x="741349" y="3313423"/>
            <a:ext cx="9211622" cy="2308324"/>
          </a:xfrm>
          <a:prstGeom prst="rect">
            <a:avLst/>
          </a:prstGeom>
          <a:noFill/>
        </p:spPr>
        <p:txBody>
          <a:bodyPr wrap="square" rtlCol="0">
            <a:spAutoFit/>
          </a:bodyPr>
          <a:lstStyle/>
          <a:p>
            <a:r>
              <a:rPr lang="en-US" sz="2400" dirty="0"/>
              <a:t>The leaders and managers of sustainability will require new core competencies that include sustainability literacy, external collaboration, and systems thinking.</a:t>
            </a:r>
          </a:p>
          <a:p>
            <a:endParaRPr lang="en-US" sz="2400" dirty="0"/>
          </a:p>
          <a:p>
            <a:r>
              <a:rPr lang="en-US" sz="2400" dirty="0"/>
              <a:t>Project teams that pursue sustainability initiatives, or that are involved in the creation of a new product or process, will require diverse skill sets.</a:t>
            </a:r>
          </a:p>
        </p:txBody>
      </p:sp>
      <p:sp>
        <p:nvSpPr>
          <p:cNvPr id="7" name="Rectangle 6">
            <a:extLst>
              <a:ext uri="{FF2B5EF4-FFF2-40B4-BE49-F238E27FC236}">
                <a16:creationId xmlns:a16="http://schemas.microsoft.com/office/drawing/2014/main" id="{9343D8F9-84BF-44D5-A8F9-C5C3851E9E8C}"/>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8" name="Straight Connector 7">
            <a:extLst>
              <a:ext uri="{FF2B5EF4-FFF2-40B4-BE49-F238E27FC236}">
                <a16:creationId xmlns:a16="http://schemas.microsoft.com/office/drawing/2014/main" id="{1559C867-10D6-4062-898E-A9D8DEE128B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41F614D4-BC50-1946-8FA9-3736E1E6CD35}"/>
              </a:ext>
            </a:extLst>
          </p:cNvPr>
          <p:cNvSpPr>
            <a:spLocks noGrp="1"/>
          </p:cNvSpPr>
          <p:nvPr>
            <p:ph type="title"/>
          </p:nvPr>
        </p:nvSpPr>
        <p:spPr/>
        <p:txBody>
          <a:bodyPr/>
          <a:lstStyle/>
          <a:p>
            <a:endParaRPr lang="en-US"/>
          </a:p>
        </p:txBody>
      </p:sp>
      <p:sp>
        <p:nvSpPr>
          <p:cNvPr id="10" name="Title 1">
            <a:extLst>
              <a:ext uri="{FF2B5EF4-FFF2-40B4-BE49-F238E27FC236}">
                <a16:creationId xmlns:a16="http://schemas.microsoft.com/office/drawing/2014/main" id="{4C9C56FF-A187-4140-BB43-32048955EF0C}"/>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1" name="TextBox 10">
            <a:extLst>
              <a:ext uri="{FF2B5EF4-FFF2-40B4-BE49-F238E27FC236}">
                <a16:creationId xmlns:a16="http://schemas.microsoft.com/office/drawing/2014/main" id="{B634A3AB-BC6F-9D4A-AC53-87E9C47E5380}"/>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377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687" y="2564865"/>
            <a:ext cx="10607567" cy="3200876"/>
          </a:xfrm>
        </p:spPr>
        <p:txBody>
          <a:bodyPr wrap="square">
            <a:spAutoFit/>
          </a:bodyPr>
          <a:lstStyle/>
          <a:p>
            <a:pPr marL="514350" indent="-514350">
              <a:lnSpc>
                <a:spcPct val="100000"/>
              </a:lnSpc>
              <a:spcBef>
                <a:spcPts val="1200"/>
              </a:spcBef>
              <a:buFont typeface="+mj-lt"/>
              <a:buAutoNum type="arabicPeriod" startAt="4"/>
            </a:pPr>
            <a:r>
              <a:rPr lang="en-US" b="1" dirty="0">
                <a:latin typeface="+mn-lt"/>
              </a:rPr>
              <a:t>Organization and Culture</a:t>
            </a:r>
          </a:p>
          <a:p>
            <a:pPr marL="0" indent="0">
              <a:lnSpc>
                <a:spcPct val="100000"/>
              </a:lnSpc>
              <a:spcBef>
                <a:spcPts val="1200"/>
              </a:spcBef>
              <a:buNone/>
            </a:pPr>
            <a:r>
              <a:rPr lang="en-US" sz="2400" dirty="0">
                <a:latin typeface="+mn-lt"/>
              </a:rPr>
              <a:t>At the executive level, prioritization decisions based on values take the form of decisions to invest, or not, in new products, services, and processes.</a:t>
            </a:r>
          </a:p>
          <a:p>
            <a:pPr marL="0" indent="0">
              <a:lnSpc>
                <a:spcPct val="100000"/>
              </a:lnSpc>
              <a:spcBef>
                <a:spcPts val="1200"/>
              </a:spcBef>
              <a:buNone/>
            </a:pPr>
            <a:r>
              <a:rPr lang="en-US" sz="2400" dirty="0">
                <a:latin typeface="+mn-lt"/>
              </a:rPr>
              <a:t>Employees should prioritize decisions that lead to sustainable innovation and ultimately sustainable development.</a:t>
            </a:r>
          </a:p>
          <a:p>
            <a:pPr marL="977900" indent="0">
              <a:lnSpc>
                <a:spcPct val="100000"/>
              </a:lnSpc>
              <a:spcBef>
                <a:spcPts val="1200"/>
              </a:spcBef>
              <a:buNone/>
            </a:pPr>
            <a:r>
              <a:rPr lang="en-US" sz="2400" dirty="0">
                <a:latin typeface="+mn-lt"/>
              </a:rPr>
              <a:t>Organization and culture can also attract top talent that pays close attention to a firm’s behavior and could reduce employee turnover.</a:t>
            </a:r>
          </a:p>
        </p:txBody>
      </p:sp>
      <p:sp>
        <p:nvSpPr>
          <p:cNvPr id="6" name="Rectangle 5">
            <a:extLst>
              <a:ext uri="{FF2B5EF4-FFF2-40B4-BE49-F238E27FC236}">
                <a16:creationId xmlns:a16="http://schemas.microsoft.com/office/drawing/2014/main" id="{701EFD9E-B12B-4CB2-9E32-E7874BD581C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E6A61B70-335A-4734-8A44-86821585011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E9AF96B-504E-9F45-8607-6F310DF4772A}"/>
              </a:ext>
            </a:extLst>
          </p:cNvPr>
          <p:cNvSpPr>
            <a:spLocks noGrp="1"/>
          </p:cNvSpPr>
          <p:nvPr>
            <p:ph type="title"/>
          </p:nvPr>
        </p:nvSpPr>
        <p:spPr/>
        <p:txBody>
          <a:bodyPr/>
          <a:lstStyle/>
          <a:p>
            <a:endParaRPr lang="en-US" dirty="0"/>
          </a:p>
        </p:txBody>
      </p:sp>
      <p:sp>
        <p:nvSpPr>
          <p:cNvPr id="9" name="Title 1">
            <a:extLst>
              <a:ext uri="{FF2B5EF4-FFF2-40B4-BE49-F238E27FC236}">
                <a16:creationId xmlns:a16="http://schemas.microsoft.com/office/drawing/2014/main" id="{AE7D1E29-2104-FE47-BA20-401FE41CD527}"/>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D89126A9-B4A3-C147-989F-4EB6A88A943C}"/>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74970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501" y="2656401"/>
            <a:ext cx="9731904" cy="3157788"/>
          </a:xfrm>
        </p:spPr>
        <p:txBody>
          <a:bodyPr wrap="square">
            <a:spAutoFit/>
          </a:bodyPr>
          <a:lstStyle/>
          <a:p>
            <a:pPr marL="514350" indent="-514350">
              <a:buFont typeface="+mj-lt"/>
              <a:buAutoNum type="arabicPeriod" startAt="5"/>
            </a:pPr>
            <a:r>
              <a:rPr lang="en-US" b="1" dirty="0">
                <a:latin typeface="+mn-lt"/>
              </a:rPr>
              <a:t>Project Management</a:t>
            </a:r>
          </a:p>
          <a:p>
            <a:pPr marL="914400" indent="0">
              <a:lnSpc>
                <a:spcPct val="100000"/>
              </a:lnSpc>
              <a:spcBef>
                <a:spcPts val="1800"/>
              </a:spcBef>
              <a:buNone/>
            </a:pPr>
            <a:r>
              <a:rPr lang="en-US" sz="2400" dirty="0">
                <a:latin typeface="+mn-lt"/>
              </a:rPr>
              <a:t>Awareness of Green Chemistry can guide project managers as they operate within the multiple levels of reporting (middle, upper manager, and executive levels).</a:t>
            </a:r>
          </a:p>
          <a:p>
            <a:pPr marL="914400" indent="0">
              <a:lnSpc>
                <a:spcPct val="100000"/>
              </a:lnSpc>
              <a:spcBef>
                <a:spcPts val="1800"/>
              </a:spcBef>
              <a:buNone/>
            </a:pPr>
            <a:r>
              <a:rPr lang="en-US" sz="2400" dirty="0">
                <a:latin typeface="+mn-lt"/>
              </a:rPr>
              <a:t>As for project management, designers and managers should consider the entire life cycle of a product, including those of the materials and energy inputs.</a:t>
            </a:r>
          </a:p>
        </p:txBody>
      </p:sp>
      <p:sp>
        <p:nvSpPr>
          <p:cNvPr id="6" name="Rectangle 5">
            <a:extLst>
              <a:ext uri="{FF2B5EF4-FFF2-40B4-BE49-F238E27FC236}">
                <a16:creationId xmlns:a16="http://schemas.microsoft.com/office/drawing/2014/main" id="{42E36EE6-7C0E-40DC-A4B3-DA66B17EDFFE}"/>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4C393D78-D7F3-40E3-999A-BE6D2769DF6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06612C4-77F4-4A4F-A14A-3758B7B883BA}"/>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CEE3FEFC-6A55-BE46-A4C6-0EDB9D0FF30F}"/>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A81821DA-9FAA-5E4A-ABAB-6CAFAC7A08BE}"/>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95626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13" y="2574951"/>
            <a:ext cx="10515600" cy="2831544"/>
          </a:xfrm>
        </p:spPr>
        <p:txBody>
          <a:bodyPr>
            <a:spAutoFit/>
          </a:bodyPr>
          <a:lstStyle/>
          <a:p>
            <a:pPr marL="514350" indent="-514350">
              <a:lnSpc>
                <a:spcPct val="100000"/>
              </a:lnSpc>
              <a:spcBef>
                <a:spcPts val="1800"/>
              </a:spcBef>
              <a:buFont typeface="+mj-lt"/>
              <a:buAutoNum type="arabicPeriod" startAt="6"/>
            </a:pPr>
            <a:r>
              <a:rPr lang="en-US" b="1" dirty="0">
                <a:latin typeface="+mn-lt"/>
              </a:rPr>
              <a:t>Portfolio Management</a:t>
            </a:r>
          </a:p>
          <a:p>
            <a:pPr marL="742950" indent="0">
              <a:lnSpc>
                <a:spcPct val="100000"/>
              </a:lnSpc>
              <a:spcBef>
                <a:spcPts val="1800"/>
              </a:spcBef>
              <a:buNone/>
            </a:pPr>
            <a:r>
              <a:rPr lang="en-US" sz="2400" dirty="0">
                <a:latin typeface="+mn-lt"/>
              </a:rPr>
              <a:t>Leaders and managers can evaluate the sustainability of the projects that make up a portfolio in the context of the Green Chemistry</a:t>
            </a:r>
          </a:p>
          <a:p>
            <a:pPr marL="742950" indent="0">
              <a:lnSpc>
                <a:spcPct val="100000"/>
              </a:lnSpc>
              <a:spcBef>
                <a:spcPts val="1800"/>
              </a:spcBef>
              <a:buNone/>
            </a:pPr>
            <a:r>
              <a:rPr lang="en-US" sz="2400" dirty="0">
                <a:latin typeface="+mn-lt"/>
              </a:rPr>
              <a:t>A challenge for leadership is the development of performance metrics for sustainability efforts that are different from the usual metrics of portfolio management, such as patent portfolio size and R&amp;D expenditure.</a:t>
            </a:r>
          </a:p>
        </p:txBody>
      </p:sp>
      <p:sp>
        <p:nvSpPr>
          <p:cNvPr id="6" name="Rectangle 5">
            <a:extLst>
              <a:ext uri="{FF2B5EF4-FFF2-40B4-BE49-F238E27FC236}">
                <a16:creationId xmlns:a16="http://schemas.microsoft.com/office/drawing/2014/main" id="{23E3BD16-506A-46C4-8E84-61ED7AAC02E5}"/>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057D24F3-96E6-4DBE-9C92-504F3A1FF5D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0D09F8A-83DE-DA45-9B85-A4930361B1B5}"/>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5AD5E42F-543E-2E4C-BCA8-3FBE42776B28}"/>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
        <p:nvSpPr>
          <p:cNvPr id="10" name="TextBox 9">
            <a:extLst>
              <a:ext uri="{FF2B5EF4-FFF2-40B4-BE49-F238E27FC236}">
                <a16:creationId xmlns:a16="http://schemas.microsoft.com/office/drawing/2014/main" id="{71D43E69-D466-224E-8DB1-287F9CAEBDCE}"/>
              </a:ext>
            </a:extLst>
          </p:cNvPr>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Tree>
    <p:extLst>
      <p:ext uri="{BB962C8B-B14F-4D97-AF65-F5344CB8AC3E}">
        <p14:creationId xmlns:p14="http://schemas.microsoft.com/office/powerpoint/2010/main" val="22861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61" y="2591492"/>
            <a:ext cx="10515600" cy="2831544"/>
          </a:xfrm>
        </p:spPr>
        <p:txBody>
          <a:bodyPr>
            <a:spAutoFit/>
          </a:bodyPr>
          <a:lstStyle/>
          <a:p>
            <a:pPr marL="514350" indent="-514350">
              <a:lnSpc>
                <a:spcPct val="100000"/>
              </a:lnSpc>
              <a:spcBef>
                <a:spcPts val="1800"/>
              </a:spcBef>
              <a:buFont typeface="+mj-lt"/>
              <a:buAutoNum type="arabicPeriod" startAt="7"/>
            </a:pPr>
            <a:r>
              <a:rPr lang="en-US" b="1" dirty="0">
                <a:latin typeface="+mn-lt"/>
              </a:rPr>
              <a:t>Commercialization</a:t>
            </a:r>
          </a:p>
          <a:p>
            <a:pPr marL="914400" indent="0">
              <a:lnSpc>
                <a:spcPct val="100000"/>
              </a:lnSpc>
              <a:spcBef>
                <a:spcPts val="1800"/>
              </a:spcBef>
              <a:buNone/>
            </a:pPr>
            <a:r>
              <a:rPr lang="en-US" sz="2400" dirty="0">
                <a:latin typeface="+mn-lt"/>
              </a:rPr>
              <a:t>The most effective methods of ideation for product innovation are customer visit teams, ethnographic research, leader user analysis, and focus groups.</a:t>
            </a:r>
          </a:p>
          <a:p>
            <a:pPr marL="914400" indent="0">
              <a:lnSpc>
                <a:spcPct val="100000"/>
              </a:lnSpc>
              <a:spcBef>
                <a:spcPts val="1800"/>
              </a:spcBef>
              <a:buNone/>
            </a:pPr>
            <a:r>
              <a:rPr lang="en-US" sz="2400" dirty="0">
                <a:latin typeface="+mn-lt"/>
              </a:rPr>
              <a:t>Feedback from marketing and sales teams involved in the diffusion stage will help the designers of new products in the ideation phase since these teams will best understand market orientation or pull.</a:t>
            </a:r>
          </a:p>
        </p:txBody>
      </p:sp>
      <p:sp>
        <p:nvSpPr>
          <p:cNvPr id="6" name="Rectangle 5">
            <a:extLst>
              <a:ext uri="{FF2B5EF4-FFF2-40B4-BE49-F238E27FC236}">
                <a16:creationId xmlns:a16="http://schemas.microsoft.com/office/drawing/2014/main" id="{FACB1EF8-11DA-4DA6-9C77-EC66EB8AEF9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302E20F1-99AD-4C02-B380-70FBEA66EA3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060" y="6354904"/>
            <a:ext cx="8048229" cy="276999"/>
          </a:xfrm>
          <a:prstGeom prst="rect">
            <a:avLst/>
          </a:prstGeom>
          <a:noFill/>
        </p:spPr>
        <p:txBody>
          <a:bodyPr wrap="none" rtlCol="0">
            <a:spAutoFit/>
          </a:bodyPr>
          <a:lstStyle/>
          <a:p>
            <a:r>
              <a:rPr lang="en-US" sz="1200" dirty="0">
                <a:solidFill>
                  <a:schemeClr val="bg1">
                    <a:lumMod val="50000"/>
                  </a:schemeClr>
                </a:solidFill>
              </a:rPr>
              <a:t>B. </a:t>
            </a:r>
            <a:r>
              <a:rPr lang="en-US" sz="1200" dirty="0" err="1">
                <a:solidFill>
                  <a:schemeClr val="bg1">
                    <a:lumMod val="50000"/>
                  </a:schemeClr>
                </a:solidFill>
              </a:rPr>
              <a:t>Torok</a:t>
            </a:r>
            <a:r>
              <a:rPr lang="en-US" sz="1200" dirty="0">
                <a:solidFill>
                  <a:schemeClr val="bg1">
                    <a:lumMod val="50000"/>
                  </a:schemeClr>
                </a:solidFill>
              </a:rPr>
              <a:t> and T. </a:t>
            </a:r>
            <a:r>
              <a:rPr lang="en-US" sz="1200" dirty="0" err="1">
                <a:solidFill>
                  <a:schemeClr val="bg1">
                    <a:lumMod val="50000"/>
                  </a:schemeClr>
                </a:solidFill>
              </a:rPr>
              <a:t>Dransfield</a:t>
            </a:r>
            <a:r>
              <a:rPr lang="en-US" sz="1200" dirty="0">
                <a:solidFill>
                  <a:schemeClr val="bg1">
                    <a:lumMod val="50000"/>
                  </a:schemeClr>
                </a:solidFill>
              </a:rPr>
              <a:t> (</a:t>
            </a:r>
            <a:r>
              <a:rPr lang="en-US" sz="1200" dirty="0" err="1">
                <a:solidFill>
                  <a:schemeClr val="bg1">
                    <a:lumMod val="50000"/>
                  </a:schemeClr>
                </a:solidFill>
              </a:rPr>
              <a:t>eds</a:t>
            </a:r>
            <a:r>
              <a:rPr lang="en-US" sz="1200" dirty="0">
                <a:solidFill>
                  <a:schemeClr val="bg1">
                    <a:lumMod val="50000"/>
                  </a:schemeClr>
                </a:solidFill>
              </a:rPr>
              <a:t>), 1</a:t>
            </a:r>
            <a:r>
              <a:rPr lang="en-US" sz="1200" baseline="30000" dirty="0">
                <a:solidFill>
                  <a:schemeClr val="bg1">
                    <a:lumMod val="50000"/>
                  </a:schemeClr>
                </a:solidFill>
              </a:rPr>
              <a:t>st</a:t>
            </a:r>
            <a:r>
              <a:rPr lang="en-US" sz="1200" dirty="0">
                <a:solidFill>
                  <a:schemeClr val="bg1">
                    <a:lumMod val="50000"/>
                  </a:schemeClr>
                </a:solidFill>
              </a:rPr>
              <a:t> </a:t>
            </a:r>
            <a:r>
              <a:rPr lang="en-US" sz="1200" dirty="0" err="1">
                <a:solidFill>
                  <a:schemeClr val="bg1">
                    <a:lumMod val="50000"/>
                  </a:schemeClr>
                </a:solidFill>
              </a:rPr>
              <a:t>edn</a:t>
            </a:r>
            <a:r>
              <a:rPr lang="en-US" sz="1200" dirty="0">
                <a:solidFill>
                  <a:schemeClr val="bg1">
                    <a:lumMod val="50000"/>
                  </a:schemeClr>
                </a:solidFill>
              </a:rPr>
              <a:t>, JAN 2018, Elsevier, Amsterdam, The Netherlands, ISBN-13: 978-0128092705, 1058 pp.</a:t>
            </a:r>
          </a:p>
        </p:txBody>
      </p:sp>
      <p:sp>
        <p:nvSpPr>
          <p:cNvPr id="4" name="Title 3">
            <a:extLst>
              <a:ext uri="{FF2B5EF4-FFF2-40B4-BE49-F238E27FC236}">
                <a16:creationId xmlns:a16="http://schemas.microsoft.com/office/drawing/2014/main" id="{8E9F0349-4FC5-304B-A504-C02807287D43}"/>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96606296-7CC8-B24F-87BD-1DFE48EDA9AD}"/>
              </a:ext>
            </a:extLst>
          </p:cNvPr>
          <p:cNvSpPr txBox="1">
            <a:spLocks/>
          </p:cNvSpPr>
          <p:nvPr/>
        </p:nvSpPr>
        <p:spPr>
          <a:xfrm>
            <a:off x="769060" y="1199877"/>
            <a:ext cx="11028217"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200">
                <a:latin typeface="+mn-lt"/>
              </a:rPr>
              <a:t>Framework of Innovation Management Process: Seven Opportunities to Apply Green Chemistry</a:t>
            </a:r>
            <a:endParaRPr lang="en-US" sz="3200" dirty="0">
              <a:latin typeface="+mn-lt"/>
            </a:endParaRPr>
          </a:p>
        </p:txBody>
      </p:sp>
    </p:spTree>
    <p:extLst>
      <p:ext uri="{BB962C8B-B14F-4D97-AF65-F5344CB8AC3E}">
        <p14:creationId xmlns:p14="http://schemas.microsoft.com/office/powerpoint/2010/main" val="42407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8176" y="2421835"/>
            <a:ext cx="4856417" cy="3170099"/>
          </a:xfrm>
          <a:prstGeom prst="rect">
            <a:avLst/>
          </a:prstGeom>
          <a:noFill/>
        </p:spPr>
        <p:txBody>
          <a:bodyPr wrap="square" rtlCol="0">
            <a:spAutoFit/>
          </a:bodyPr>
          <a:lstStyle/>
          <a:p>
            <a:r>
              <a:rPr lang="en-US" sz="2000" dirty="0"/>
              <a:t>Pollution, contamination, and waste are increasing along with population.</a:t>
            </a:r>
          </a:p>
          <a:p>
            <a:endParaRPr lang="en-US" sz="2000" dirty="0"/>
          </a:p>
          <a:p>
            <a:r>
              <a:rPr lang="en-US" sz="2000" dirty="0"/>
              <a:t>We blame society and corporations for encouraging increased customer demand, pushing consumption of life supporting resources further and further.</a:t>
            </a:r>
          </a:p>
          <a:p>
            <a:endParaRPr lang="en-US" sz="2000" dirty="0"/>
          </a:p>
          <a:p>
            <a:r>
              <a:rPr lang="en-US" sz="2000" dirty="0"/>
              <a:t>Even as these resources decline, consumption of these resources is still rising. </a:t>
            </a:r>
          </a:p>
        </p:txBody>
      </p:sp>
      <p:pic>
        <p:nvPicPr>
          <p:cNvPr id="7" name="Picture 6"/>
          <p:cNvPicPr>
            <a:picLocks noChangeAspect="1"/>
          </p:cNvPicPr>
          <p:nvPr/>
        </p:nvPicPr>
        <p:blipFill>
          <a:blip r:embed="rId2"/>
          <a:stretch>
            <a:fillRect/>
          </a:stretch>
        </p:blipFill>
        <p:spPr>
          <a:xfrm>
            <a:off x="693684" y="1264632"/>
            <a:ext cx="4918841" cy="5484507"/>
          </a:xfrm>
          <a:prstGeom prst="rect">
            <a:avLst/>
          </a:prstGeom>
        </p:spPr>
      </p:pic>
      <p:sp>
        <p:nvSpPr>
          <p:cNvPr id="5" name="Rectangle 4">
            <a:extLst>
              <a:ext uri="{FF2B5EF4-FFF2-40B4-BE49-F238E27FC236}">
                <a16:creationId xmlns:a16="http://schemas.microsoft.com/office/drawing/2014/main" id="{961761C1-A1BD-4C03-B848-12928D257261}"/>
              </a:ext>
            </a:extLst>
          </p:cNvPr>
          <p:cNvSpPr/>
          <p:nvPr/>
        </p:nvSpPr>
        <p:spPr>
          <a:xfrm>
            <a:off x="1955238" y="18500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B84D1591-1EAE-4D7E-BFBC-F4656CDCCD6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BF9B7E-6432-2E40-96DE-7040D3B23406}"/>
              </a:ext>
            </a:extLst>
          </p:cNvPr>
          <p:cNvSpPr/>
          <p:nvPr/>
        </p:nvSpPr>
        <p:spPr>
          <a:xfrm>
            <a:off x="197377" y="6594201"/>
            <a:ext cx="6096000" cy="276999"/>
          </a:xfrm>
          <a:prstGeom prst="rect">
            <a:avLst/>
          </a:prstGeom>
        </p:spPr>
        <p:txBody>
          <a:bodyPr>
            <a:spAutoFit/>
          </a:bodyPr>
          <a:lstStyle/>
          <a:p>
            <a:r>
              <a:rPr lang="en-US" sz="1200" i="1" dirty="0">
                <a:solidFill>
                  <a:schemeClr val="bg1">
                    <a:lumMod val="50000"/>
                  </a:schemeClr>
                </a:solidFill>
              </a:rPr>
              <a:t>Anthropocene Review</a:t>
            </a:r>
            <a:r>
              <a:rPr lang="en-US" sz="1200" dirty="0">
                <a:solidFill>
                  <a:schemeClr val="bg1">
                    <a:lumMod val="50000"/>
                  </a:schemeClr>
                </a:solidFill>
              </a:rPr>
              <a:t> 2, no. 1 (April 2015): 81–98.</a:t>
            </a:r>
          </a:p>
        </p:txBody>
      </p:sp>
    </p:spTree>
    <p:extLst>
      <p:ext uri="{BB962C8B-B14F-4D97-AF65-F5344CB8AC3E}">
        <p14:creationId xmlns:p14="http://schemas.microsoft.com/office/powerpoint/2010/main" val="1104561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236" y="2274045"/>
            <a:ext cx="8963526" cy="2602764"/>
          </a:xfrm>
        </p:spPr>
        <p:txBody>
          <a:bodyPr wrap="square">
            <a:spAutoFit/>
          </a:bodyPr>
          <a:lstStyle/>
          <a:p>
            <a:pPr marL="0" indent="0">
              <a:buNone/>
            </a:pPr>
            <a:r>
              <a:rPr lang="en-US" sz="3200" b="1" dirty="0">
                <a:latin typeface="+mn-lt"/>
              </a:rPr>
              <a:t>Nike</a:t>
            </a:r>
            <a:r>
              <a:rPr lang="en-US" sz="3200" dirty="0">
                <a:latin typeface="+mn-lt"/>
              </a:rPr>
              <a:t> – low carbon, closed loop model</a:t>
            </a:r>
          </a:p>
          <a:p>
            <a:pPr marL="0" indent="0">
              <a:buNone/>
            </a:pPr>
            <a:r>
              <a:rPr lang="en-US" dirty="0">
                <a:latin typeface="+mn-lt"/>
              </a:rPr>
              <a:t>The company is reducing the use of petroleum-derived solvents (PDSs) across the manufacturing process of their footwear product lines. Since 1995, there has been an actual 96% reduction in the use of PDSs per pair of shoes through the adoption of water-based adhesives.</a:t>
            </a:r>
          </a:p>
        </p:txBody>
      </p:sp>
      <p:sp>
        <p:nvSpPr>
          <p:cNvPr id="4" name="Rectangle 3"/>
          <p:cNvSpPr/>
          <p:nvPr/>
        </p:nvSpPr>
        <p:spPr>
          <a:xfrm>
            <a:off x="774122" y="6351337"/>
            <a:ext cx="3453125" cy="276999"/>
          </a:xfrm>
          <a:prstGeom prst="rect">
            <a:avLst/>
          </a:prstGeom>
        </p:spPr>
        <p:txBody>
          <a:bodyPr wrap="none">
            <a:spAutoFit/>
          </a:bodyPr>
          <a:lstStyle/>
          <a:p>
            <a:r>
              <a:rPr lang="en-US" sz="1200" dirty="0">
                <a:solidFill>
                  <a:schemeClr val="bg1">
                    <a:lumMod val="50000"/>
                  </a:schemeClr>
                </a:solidFill>
                <a:hlinkClick r:id="rId2"/>
              </a:rPr>
              <a:t>https://news.nike.com/news/sustainable-innovation</a:t>
            </a:r>
            <a:endParaRPr lang="en-US" sz="1200" dirty="0">
              <a:solidFill>
                <a:schemeClr val="bg1">
                  <a:lumMod val="50000"/>
                </a:schemeClr>
              </a:solidFill>
            </a:endParaRPr>
          </a:p>
        </p:txBody>
      </p:sp>
      <p:sp>
        <p:nvSpPr>
          <p:cNvPr id="7" name="object 2">
            <a:extLst>
              <a:ext uri="{FF2B5EF4-FFF2-40B4-BE49-F238E27FC236}">
                <a16:creationId xmlns:a16="http://schemas.microsoft.com/office/drawing/2014/main" id="{0189BBF7-06F2-44C7-B5E9-FFE25BA9C9F8}"/>
              </a:ext>
            </a:extLst>
          </p:cNvPr>
          <p:cNvSpPr txBox="1">
            <a:spLocks noGrp="1"/>
          </p:cNvSpPr>
          <p:nvPr>
            <p:ph type="title"/>
          </p:nvPr>
        </p:nvSpPr>
        <p:spPr>
          <a:xfrm>
            <a:off x="2189187" y="23673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cxnSp>
        <p:nvCxnSpPr>
          <p:cNvPr id="8" name="Straight Connector 7">
            <a:extLst>
              <a:ext uri="{FF2B5EF4-FFF2-40B4-BE49-F238E27FC236}">
                <a16:creationId xmlns:a16="http://schemas.microsoft.com/office/drawing/2014/main" id="{15CA6F2A-61FD-41D2-BD96-5FA0CB38241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5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3232" y="2018130"/>
            <a:ext cx="8594557" cy="2990562"/>
          </a:xfrm>
        </p:spPr>
        <p:txBody>
          <a:bodyPr wrap="square">
            <a:spAutoFit/>
          </a:bodyPr>
          <a:lstStyle/>
          <a:p>
            <a:pPr marL="0" indent="0">
              <a:buNone/>
            </a:pPr>
            <a:r>
              <a:rPr lang="en-US" sz="3200" b="1" dirty="0">
                <a:latin typeface="+mn-lt"/>
              </a:rPr>
              <a:t>Unilever</a:t>
            </a:r>
          </a:p>
          <a:p>
            <a:pPr marL="0" indent="0">
              <a:buNone/>
            </a:pPr>
            <a:r>
              <a:rPr lang="en-US" dirty="0">
                <a:latin typeface="+mn-lt"/>
              </a:rPr>
              <a:t>As a result of their sustainability initiatives, Unilever factories are releasing 37% less emissions than in 2008, and waste is down 85%. The example highlights how innovators are attempting to utilize matter and energy in a way that enhances performance and value while protecting the environment.</a:t>
            </a:r>
          </a:p>
        </p:txBody>
      </p:sp>
      <p:sp>
        <p:nvSpPr>
          <p:cNvPr id="4" name="Rectangle 3"/>
          <p:cNvSpPr/>
          <p:nvPr/>
        </p:nvSpPr>
        <p:spPr>
          <a:xfrm>
            <a:off x="593558" y="6361629"/>
            <a:ext cx="11133222" cy="276999"/>
          </a:xfrm>
          <a:prstGeom prst="rect">
            <a:avLst/>
          </a:prstGeom>
        </p:spPr>
        <p:txBody>
          <a:bodyPr wrap="square">
            <a:spAutoFit/>
          </a:bodyPr>
          <a:lstStyle/>
          <a:p>
            <a:r>
              <a:rPr lang="en-US" sz="1200" dirty="0">
                <a:solidFill>
                  <a:schemeClr val="bg1">
                    <a:lumMod val="50000"/>
                  </a:schemeClr>
                </a:solidFill>
              </a:rPr>
              <a:t>https://</a:t>
            </a:r>
            <a:r>
              <a:rPr lang="en-US" sz="1200" dirty="0" err="1">
                <a:solidFill>
                  <a:schemeClr val="bg1">
                    <a:lumMod val="50000"/>
                  </a:schemeClr>
                </a:solidFill>
              </a:rPr>
              <a:t>www.nytimes.com</a:t>
            </a:r>
            <a:r>
              <a:rPr lang="en-US" sz="1200" dirty="0">
                <a:solidFill>
                  <a:schemeClr val="bg1">
                    <a:lumMod val="50000"/>
                  </a:schemeClr>
                </a:solidFill>
              </a:rPr>
              <a:t>/2015/11/22/business/unilever-finds-that-shrinking-its-footprint-is-a-giant-task.html?_r=0</a:t>
            </a:r>
          </a:p>
        </p:txBody>
      </p:sp>
      <p:cxnSp>
        <p:nvCxnSpPr>
          <p:cNvPr id="6" name="Straight Connector 5">
            <a:extLst>
              <a:ext uri="{FF2B5EF4-FFF2-40B4-BE49-F238E27FC236}">
                <a16:creationId xmlns:a16="http://schemas.microsoft.com/office/drawing/2014/main" id="{A61DE372-968D-437F-B1AC-626D3F64583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FE07E480-7282-43FA-9BD0-3212FB5B46B3}"/>
              </a:ext>
            </a:extLst>
          </p:cNvPr>
          <p:cNvSpPr txBox="1">
            <a:spLocks noGrp="1"/>
          </p:cNvSpPr>
          <p:nvPr>
            <p:ph type="title"/>
          </p:nvPr>
        </p:nvSpPr>
        <p:spPr>
          <a:xfrm>
            <a:off x="2189187" y="236734"/>
            <a:ext cx="7813625" cy="566822"/>
          </a:xfrm>
          <a:prstGeom prst="rect">
            <a:avLst/>
          </a:prstGeom>
        </p:spPr>
        <p:txBody>
          <a:bodyPr vert="horz" wrap="square" lIns="0" tIns="12700" rIns="0" bIns="0" rtlCol="0" anchor="ctr">
            <a:spAutoFit/>
          </a:bodyPr>
          <a:lstStyle/>
          <a:p>
            <a:pPr marL="12700" algn="ctr">
              <a:spcBef>
                <a:spcPts val="100"/>
              </a:spcBef>
            </a:pPr>
            <a:r>
              <a:rPr lang="en-US" sz="4000" b="1" spc="-5" dirty="0">
                <a:latin typeface="+mn-lt"/>
                <a:cs typeface="Arial"/>
              </a:rPr>
              <a:t>Different Models of </a:t>
            </a:r>
            <a:r>
              <a:rPr sz="4000" b="1" spc="-5" dirty="0">
                <a:latin typeface="+mn-lt"/>
                <a:cs typeface="Arial"/>
              </a:rPr>
              <a:t>Sustainability</a:t>
            </a:r>
            <a:endParaRPr sz="4000" b="1" dirty="0">
              <a:latin typeface="+mn-lt"/>
              <a:cs typeface="Arial"/>
            </a:endParaRPr>
          </a:p>
        </p:txBody>
      </p:sp>
    </p:spTree>
    <p:extLst>
      <p:ext uri="{BB962C8B-B14F-4D97-AF65-F5344CB8AC3E}">
        <p14:creationId xmlns:p14="http://schemas.microsoft.com/office/powerpoint/2010/main" val="183865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1609468" y="57048"/>
            <a:ext cx="8982331" cy="6724752"/>
          </a:xfrm>
          <a:prstGeom prst="rect">
            <a:avLst/>
          </a:prstGeom>
          <a:ln>
            <a:noFill/>
          </a:ln>
          <a:effectLst>
            <a:softEdge rad="112500"/>
          </a:effectLst>
        </p:spPr>
      </p:pic>
      <p:sp>
        <p:nvSpPr>
          <p:cNvPr id="96258" name="Title 1"/>
          <p:cNvSpPr>
            <a:spLocks noGrp="1"/>
          </p:cNvSpPr>
          <p:nvPr>
            <p:ph type="ctrTitle"/>
          </p:nvPr>
        </p:nvSpPr>
        <p:spPr>
          <a:xfrm>
            <a:off x="2214433" y="1819224"/>
            <a:ext cx="7772400" cy="3200400"/>
          </a:xfrm>
          <a:gradFill rotWithShape="1">
            <a:gsLst>
              <a:gs pos="0">
                <a:srgbClr val="DEE8FE"/>
              </a:gs>
              <a:gs pos="50000">
                <a:srgbClr val="BCD0FE"/>
              </a:gs>
              <a:gs pos="100000">
                <a:srgbClr val="90B5FF"/>
              </a:gs>
            </a:gsLst>
            <a:lin ang="0" scaled="1"/>
          </a:gradFill>
          <a:ln>
            <a:solidFill>
              <a:schemeClr val="accent1"/>
            </a:solidFill>
            <a:miter lim="800000"/>
          </a:ln>
        </p:spPr>
        <p:txBody>
          <a:bodyPr/>
          <a:lstStyle/>
          <a:p>
            <a:r>
              <a:rPr lang="en-US" altLang="x-none" sz="4800" b="1" dirty="0">
                <a:latin typeface="+mn-lt"/>
                <a:ea typeface="ＭＳ Ｐゴシック" charset="-128"/>
              </a:rPr>
              <a:t>The Interface Company </a:t>
            </a:r>
            <a:br>
              <a:rPr lang="en-US" altLang="x-none" sz="4800" b="1" dirty="0">
                <a:latin typeface="+mn-lt"/>
                <a:ea typeface="ＭＳ Ｐゴシック" charset="-128"/>
              </a:rPr>
            </a:br>
            <a:r>
              <a:rPr lang="en-US" altLang="x-none" sz="4800" b="1" dirty="0">
                <a:latin typeface="+mn-lt"/>
                <a:ea typeface="ＭＳ Ｐゴシック" charset="-128"/>
              </a:rPr>
              <a:t>Case Study</a:t>
            </a:r>
            <a:br>
              <a:rPr lang="en-US" altLang="x-none" sz="4800" b="1" dirty="0">
                <a:latin typeface="+mn-lt"/>
                <a:ea typeface="ＭＳ Ｐゴシック" charset="-128"/>
              </a:rPr>
            </a:br>
            <a:br>
              <a:rPr lang="en-US" altLang="x-none" b="1" dirty="0">
                <a:latin typeface="+mn-lt"/>
                <a:ea typeface="ＭＳ Ｐゴシック" charset="-128"/>
              </a:rPr>
            </a:br>
            <a:endParaRPr lang="en-US" altLang="x-none" dirty="0">
              <a:latin typeface="+mn-lt"/>
              <a:ea typeface="ＭＳ Ｐゴシック" charset="-128"/>
            </a:endParaRPr>
          </a:p>
        </p:txBody>
      </p:sp>
      <p:cxnSp>
        <p:nvCxnSpPr>
          <p:cNvPr id="6" name="Straight Connector 5"/>
          <p:cNvCxnSpPr>
            <a:cxnSpLocks noChangeShapeType="1"/>
          </p:cNvCxnSpPr>
          <p:nvPr/>
        </p:nvCxnSpPr>
        <p:spPr bwMode="auto">
          <a:xfrm>
            <a:off x="3200400" y="3352800"/>
            <a:ext cx="6019800"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60" name="TextBox 6"/>
          <p:cNvSpPr txBox="1">
            <a:spLocks noChangeArrowheads="1"/>
          </p:cNvSpPr>
          <p:nvPr/>
        </p:nvSpPr>
        <p:spPr bwMode="auto">
          <a:xfrm>
            <a:off x="2667000" y="35814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a:solidFill>
                  <a:srgbClr val="000000"/>
                </a:solidFill>
                <a:latin typeface="Calibri" charset="0"/>
              </a:rPr>
              <a:t>Does running a business by conviction mean sacrificing profit?</a:t>
            </a:r>
          </a:p>
        </p:txBody>
      </p:sp>
      <p:sp>
        <p:nvSpPr>
          <p:cNvPr id="96261" name="TextBox 7"/>
          <p:cNvSpPr txBox="1">
            <a:spLocks noChangeArrowheads="1"/>
          </p:cNvSpPr>
          <p:nvPr/>
        </p:nvSpPr>
        <p:spPr bwMode="auto">
          <a:xfrm>
            <a:off x="1676400" y="6135688"/>
            <a:ext cx="891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1800" dirty="0">
                <a:solidFill>
                  <a:srgbClr val="000000"/>
                </a:solidFill>
                <a:latin typeface="Arial" charset="0"/>
              </a:rPr>
              <a:t>Prepared by</a:t>
            </a:r>
          </a:p>
          <a:p>
            <a:pPr algn="ctr" eaLnBrk="1" hangingPunct="1"/>
            <a:r>
              <a:rPr lang="en-US" altLang="x-none" sz="1800" dirty="0">
                <a:solidFill>
                  <a:srgbClr val="000000"/>
                </a:solidFill>
                <a:latin typeface="Arial" charset="0"/>
              </a:rPr>
              <a:t>Abigail </a:t>
            </a:r>
            <a:r>
              <a:rPr lang="en-US" altLang="x-none" sz="1800" dirty="0" err="1">
                <a:solidFill>
                  <a:srgbClr val="000000"/>
                </a:solidFill>
                <a:latin typeface="Arial" charset="0"/>
              </a:rPr>
              <a:t>Enghirst</a:t>
            </a:r>
            <a:r>
              <a:rPr lang="en-US" altLang="x-none" sz="1800" dirty="0">
                <a:solidFill>
                  <a:srgbClr val="000000"/>
                </a:solidFill>
                <a:latin typeface="Arial" charset="0"/>
              </a:rPr>
              <a:t> ~ Karen </a:t>
            </a:r>
            <a:r>
              <a:rPr lang="en-US" altLang="x-none" sz="1800" dirty="0" err="1">
                <a:solidFill>
                  <a:srgbClr val="000000"/>
                </a:solidFill>
                <a:latin typeface="Arial" charset="0"/>
              </a:rPr>
              <a:t>Schenck</a:t>
            </a:r>
            <a:r>
              <a:rPr lang="en-US" altLang="x-none" sz="1800" dirty="0">
                <a:solidFill>
                  <a:srgbClr val="000000"/>
                </a:solidFill>
                <a:latin typeface="Arial" charset="0"/>
              </a:rPr>
              <a:t> ~ Justin Vickerman ~ Karen </a:t>
            </a:r>
            <a:r>
              <a:rPr lang="en-US" altLang="x-none" sz="1800" dirty="0" err="1">
                <a:solidFill>
                  <a:srgbClr val="000000"/>
                </a:solidFill>
                <a:latin typeface="Arial" charset="0"/>
              </a:rPr>
              <a:t>Wisont</a:t>
            </a:r>
            <a:endParaRPr lang="en-US" altLang="x-none" sz="1800" dirty="0">
              <a:solidFill>
                <a:srgbClr val="000000"/>
              </a:solidFill>
              <a:latin typeface="Arial" charset="0"/>
            </a:endParaRPr>
          </a:p>
        </p:txBody>
      </p:sp>
    </p:spTree>
    <p:extLst>
      <p:ext uri="{BB962C8B-B14F-4D97-AF65-F5344CB8AC3E}">
        <p14:creationId xmlns:p14="http://schemas.microsoft.com/office/powerpoint/2010/main" val="1043262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1981199" y="1151914"/>
            <a:ext cx="8267205"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r>
              <a:rPr lang="en-US" altLang="x-none" sz="3600" dirty="0">
                <a:latin typeface="+mn-lt"/>
                <a:ea typeface="ＭＳ Ｐゴシック" charset="-128"/>
              </a:rPr>
              <a:t>A Sizeable Global Industry</a:t>
            </a:r>
          </a:p>
        </p:txBody>
      </p:sp>
      <p:graphicFrame>
        <p:nvGraphicFramePr>
          <p:cNvPr id="4" name="Diagram 3"/>
          <p:cNvGraphicFramePr/>
          <p:nvPr>
            <p:extLst>
              <p:ext uri="{D42A27DB-BD31-4B8C-83A1-F6EECF244321}">
                <p14:modId xmlns:p14="http://schemas.microsoft.com/office/powerpoint/2010/main" val="2757736776"/>
              </p:ext>
            </p:extLst>
          </p:nvPr>
        </p:nvGraphicFramePr>
        <p:xfrm>
          <a:off x="1981200" y="2057400"/>
          <a:ext cx="8077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pet3.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315200" y="1371600"/>
            <a:ext cx="30813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B01866F-3EDF-47D5-8983-942F4DBAFC7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2E1D4E89-90E3-4EE2-8EF2-65CCF6C49C7E}"/>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 name="TextBox 1">
            <a:extLst>
              <a:ext uri="{FF2B5EF4-FFF2-40B4-BE49-F238E27FC236}">
                <a16:creationId xmlns:a16="http://schemas.microsoft.com/office/drawing/2014/main" id="{CABD976A-5189-AE4E-A8D2-C1DD3D66D13D}"/>
              </a:ext>
            </a:extLst>
          </p:cNvPr>
          <p:cNvSpPr txBox="1"/>
          <p:nvPr/>
        </p:nvSpPr>
        <p:spPr>
          <a:xfrm>
            <a:off x="2189187" y="5871411"/>
            <a:ext cx="4821213" cy="369332"/>
          </a:xfrm>
          <a:prstGeom prst="rect">
            <a:avLst/>
          </a:prstGeom>
          <a:noFill/>
        </p:spPr>
        <p:txBody>
          <a:bodyPr wrap="square" rtlCol="0">
            <a:spAutoFit/>
          </a:bodyPr>
          <a:lstStyle/>
          <a:p>
            <a:r>
              <a:rPr lang="en-US" dirty="0"/>
              <a:t>Interface Inc. is a company selling carpet tiles </a:t>
            </a:r>
          </a:p>
        </p:txBody>
      </p:sp>
    </p:spTree>
    <p:extLst>
      <p:ext uri="{BB962C8B-B14F-4D97-AF65-F5344CB8AC3E}">
        <p14:creationId xmlns:p14="http://schemas.microsoft.com/office/powerpoint/2010/main" val="198258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idx="4294967295"/>
          </p:nvPr>
        </p:nvSpPr>
        <p:spPr>
          <a:xfrm>
            <a:off x="336739" y="3306836"/>
            <a:ext cx="2551386" cy="1311128"/>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dirty="0">
                <a:latin typeface="+mn-lt"/>
                <a:ea typeface="ＭＳ Ｐゴシック" charset="-128"/>
              </a:rPr>
              <a:t>Where is Interface?</a:t>
            </a:r>
          </a:p>
        </p:txBody>
      </p:sp>
      <p:sp>
        <p:nvSpPr>
          <p:cNvPr id="100354" name="TextBox 5"/>
          <p:cNvSpPr txBox="1">
            <a:spLocks noChangeArrowheads="1"/>
          </p:cNvSpPr>
          <p:nvPr/>
        </p:nvSpPr>
        <p:spPr bwMode="auto">
          <a:xfrm>
            <a:off x="2590800" y="2133601"/>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pic>
        <p:nvPicPr>
          <p:cNvPr id="100355" name="Content Placeholder 9" descr="Manufacturing and Distribution.png"/>
          <p:cNvPicPr>
            <a:picLocks noGrp="1" noChangeAspect="1"/>
          </p:cNvPicPr>
          <p:nvPr>
            <p:ph idx="4294967295"/>
          </p:nvPr>
        </p:nvPicPr>
        <p:blipFill rotWithShape="1">
          <a:blip r:embed="rId3" cstate="print">
            <a:extLst>
              <a:ext uri="{28A0092B-C50C-407E-A947-70E740481C1C}">
                <a14:useLocalDpi xmlns:a14="http://schemas.microsoft.com/office/drawing/2010/main"/>
              </a:ext>
            </a:extLst>
          </a:blip>
          <a:srcRect l="-429" r="-318"/>
          <a:stretch/>
        </p:blipFill>
        <p:spPr>
          <a:xfrm>
            <a:off x="3016468" y="1295400"/>
            <a:ext cx="8602718" cy="5334000"/>
          </a:xfrm>
        </p:spPr>
      </p:pic>
      <p:cxnSp>
        <p:nvCxnSpPr>
          <p:cNvPr id="5" name="Straight Connector 4">
            <a:extLst>
              <a:ext uri="{FF2B5EF4-FFF2-40B4-BE49-F238E27FC236}">
                <a16:creationId xmlns:a16="http://schemas.microsoft.com/office/drawing/2014/main" id="{8476777C-49DF-46DC-B096-656ABB262A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E469F29C-DEBB-4FD8-9B5E-B7C7120E2207}"/>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72990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2362200" y="1513032"/>
            <a:ext cx="3657600" cy="7017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l"/>
            <a:r>
              <a:rPr lang="en-US" altLang="x-none" dirty="0">
                <a:latin typeface="+mn-lt"/>
                <a:ea typeface="ＭＳ Ｐゴシック" charset="-128"/>
              </a:rPr>
              <a:t>Ray Anderson</a:t>
            </a:r>
          </a:p>
        </p:txBody>
      </p:sp>
      <p:sp>
        <p:nvSpPr>
          <p:cNvPr id="102402" name="Content Placeholder 2"/>
          <p:cNvSpPr>
            <a:spLocks noGrp="1"/>
          </p:cNvSpPr>
          <p:nvPr>
            <p:ph idx="1"/>
          </p:nvPr>
        </p:nvSpPr>
        <p:spPr>
          <a:xfrm>
            <a:off x="712519" y="3277613"/>
            <a:ext cx="9498281" cy="1172629"/>
          </a:xfrm>
        </p:spPr>
        <p:txBody>
          <a:bodyPr wrap="square">
            <a:spAutoFit/>
          </a:bodyPr>
          <a:lstStyle/>
          <a:p>
            <a:pPr marL="0" indent="0">
              <a:buNone/>
            </a:pPr>
            <a:r>
              <a:rPr lang="en-US" altLang="en-US" sz="2600" dirty="0">
                <a:latin typeface="+mn-lt"/>
                <a:ea typeface="ＭＳ Ｐゴシック" charset="-128"/>
              </a:rPr>
              <a:t>“</a:t>
            </a:r>
            <a:r>
              <a:rPr lang="en-US" altLang="x-none" sz="2600" dirty="0">
                <a:latin typeface="+mn-lt"/>
                <a:ea typeface="ＭＳ Ｐゴシック" charset="-128"/>
              </a:rPr>
              <a:t>I stood indicted as a plunderer, a destroyer of the earth, a thief of my grandchildren</a:t>
            </a:r>
            <a:r>
              <a:rPr lang="en-US" altLang="en-US" sz="2600" dirty="0">
                <a:latin typeface="+mn-lt"/>
                <a:ea typeface="ＭＳ Ｐゴシック" charset="-128"/>
              </a:rPr>
              <a:t>’</a:t>
            </a:r>
            <a:r>
              <a:rPr lang="en-US" altLang="x-none" sz="2600" dirty="0">
                <a:latin typeface="+mn-lt"/>
                <a:ea typeface="ＭＳ Ｐゴシック" charset="-128"/>
              </a:rPr>
              <a:t>s future. And I thought, my God, someday what I do here will be illegal. Someday they</a:t>
            </a:r>
            <a:r>
              <a:rPr lang="en-US" altLang="en-US" sz="2600" dirty="0">
                <a:latin typeface="+mn-lt"/>
                <a:ea typeface="ＭＳ Ｐゴシック" charset="-128"/>
              </a:rPr>
              <a:t>’</a:t>
            </a:r>
            <a:r>
              <a:rPr lang="en-US" altLang="x-none" sz="2600" dirty="0">
                <a:latin typeface="+mn-lt"/>
                <a:ea typeface="ＭＳ Ｐゴシック" charset="-128"/>
              </a:rPr>
              <a:t>ll send people like me to jail.</a:t>
            </a:r>
            <a:r>
              <a:rPr lang="en-US" altLang="en-US" sz="2600" dirty="0">
                <a:latin typeface="+mn-lt"/>
                <a:ea typeface="ＭＳ Ｐゴシック" charset="-128"/>
              </a:rPr>
              <a:t>”</a:t>
            </a:r>
            <a:endParaRPr lang="en-US" altLang="x-none" sz="2600" dirty="0">
              <a:latin typeface="+mn-lt"/>
              <a:ea typeface="ＭＳ Ｐゴシック" charset="-128"/>
            </a:endParaRPr>
          </a:p>
        </p:txBody>
      </p:sp>
      <p:pic>
        <p:nvPicPr>
          <p:cNvPr id="102403" name="Picture 3" descr="Ray Anderson.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1800" y="1464566"/>
            <a:ext cx="3429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6"/>
          <p:cNvSpPr txBox="1">
            <a:spLocks noChangeArrowheads="1"/>
          </p:cNvSpPr>
          <p:nvPr/>
        </p:nvSpPr>
        <p:spPr bwMode="auto">
          <a:xfrm>
            <a:off x="2362200" y="2196899"/>
            <a:ext cx="36576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2800" b="1" dirty="0">
                <a:solidFill>
                  <a:srgbClr val="000000"/>
                </a:solidFill>
                <a:latin typeface="Calibri" charset="0"/>
              </a:rPr>
              <a:t>A </a:t>
            </a:r>
            <a:r>
              <a:rPr lang="en-US" altLang="en-US" sz="2800" b="1" dirty="0">
                <a:solidFill>
                  <a:srgbClr val="000000"/>
                </a:solidFill>
                <a:latin typeface="Calibri" charset="0"/>
              </a:rPr>
              <a:t>“</a:t>
            </a:r>
            <a:r>
              <a:rPr lang="en-US" altLang="x-none" sz="2800" b="1" dirty="0">
                <a:solidFill>
                  <a:srgbClr val="000000"/>
                </a:solidFill>
                <a:latin typeface="Calibri" charset="0"/>
              </a:rPr>
              <a:t>Spear in the Chest</a:t>
            </a:r>
            <a:r>
              <a:rPr lang="en-US" altLang="en-US" sz="2800" b="1" dirty="0">
                <a:solidFill>
                  <a:srgbClr val="000000"/>
                </a:solidFill>
                <a:latin typeface="Calibri" charset="0"/>
              </a:rPr>
              <a:t>”</a:t>
            </a:r>
            <a:endParaRPr lang="en-US" altLang="x-none" sz="2800" b="1" dirty="0">
              <a:solidFill>
                <a:srgbClr val="000000"/>
              </a:solidFill>
              <a:latin typeface="Calibri" charset="0"/>
            </a:endParaRPr>
          </a:p>
        </p:txBody>
      </p:sp>
      <p:sp>
        <p:nvSpPr>
          <p:cNvPr id="6" name="TextBox 5"/>
          <p:cNvSpPr txBox="1">
            <a:spLocks noChangeArrowheads="1"/>
          </p:cNvSpPr>
          <p:nvPr/>
        </p:nvSpPr>
        <p:spPr bwMode="auto">
          <a:xfrm>
            <a:off x="712519" y="4985034"/>
            <a:ext cx="9536381" cy="129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600" dirty="0">
                <a:solidFill>
                  <a:srgbClr val="000000"/>
                </a:solidFill>
                <a:latin typeface="Calibri" charset="0"/>
              </a:rPr>
              <a:t>“</a:t>
            </a:r>
            <a:r>
              <a:rPr lang="en-US" altLang="x-none" sz="2600" dirty="0">
                <a:solidFill>
                  <a:srgbClr val="000000"/>
                </a:solidFill>
                <a:latin typeface="Calibri" charset="0"/>
              </a:rPr>
              <a:t>I was so wrong, for so long…There is a better way to make a bigger profit…and at the same time do it honestly and legitimately, not at the expense of the earth.</a:t>
            </a:r>
            <a:r>
              <a:rPr lang="en-US" altLang="en-US" sz="2600" dirty="0">
                <a:solidFill>
                  <a:srgbClr val="000000"/>
                </a:solidFill>
                <a:latin typeface="Calibri" charset="0"/>
              </a:rPr>
              <a:t>”</a:t>
            </a:r>
            <a:endParaRPr lang="en-US" altLang="x-none" sz="2600" dirty="0">
              <a:solidFill>
                <a:srgbClr val="000000"/>
              </a:solidFill>
              <a:latin typeface="Calibri" charset="0"/>
            </a:endParaRPr>
          </a:p>
        </p:txBody>
      </p:sp>
      <p:cxnSp>
        <p:nvCxnSpPr>
          <p:cNvPr id="7" name="Straight Connector 6">
            <a:extLst>
              <a:ext uri="{FF2B5EF4-FFF2-40B4-BE49-F238E27FC236}">
                <a16:creationId xmlns:a16="http://schemas.microsoft.com/office/drawing/2014/main" id="{69E8297D-11C2-4325-9DE3-AD931123F27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28F1931D-DD1D-4B76-B313-7B718C3CC15C}"/>
              </a:ext>
            </a:extLst>
          </p:cNvPr>
          <p:cNvSpPr txBox="1">
            <a:spLocks/>
          </p:cNvSpPr>
          <p:nvPr/>
        </p:nvSpPr>
        <p:spPr>
          <a:xfrm>
            <a:off x="2189188"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14689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2990453" y="1154320"/>
            <a:ext cx="6211093" cy="5909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wrap="square">
            <a:spAutoFit/>
          </a:bodyPr>
          <a:lstStyle/>
          <a:p>
            <a:pPr algn="ctr"/>
            <a:r>
              <a:rPr lang="en-US" altLang="x-none" sz="3600" dirty="0">
                <a:latin typeface="+mn-lt"/>
                <a:ea typeface="ＭＳ Ｐゴシック" charset="-128"/>
              </a:rPr>
              <a:t>Good Intentions = Lost Revenue</a:t>
            </a:r>
          </a:p>
        </p:txBody>
      </p:sp>
      <p:cxnSp>
        <p:nvCxnSpPr>
          <p:cNvPr id="6" name="Straight Arrow Connector 5"/>
          <p:cNvCxnSpPr>
            <a:cxnSpLocks noChangeShapeType="1"/>
            <a:stCxn id="4" idx="2"/>
            <a:endCxn id="8" idx="0"/>
          </p:cNvCxnSpPr>
          <p:nvPr/>
        </p:nvCxnSpPr>
        <p:spPr bwMode="auto">
          <a:xfrm>
            <a:off x="6095999" y="2182937"/>
            <a:ext cx="0" cy="3380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Rectangle 8"/>
          <p:cNvSpPr>
            <a:spLocks noChangeArrowheads="1"/>
          </p:cNvSpPr>
          <p:nvPr/>
        </p:nvSpPr>
        <p:spPr bwMode="auto">
          <a:xfrm>
            <a:off x="3886200" y="3885005"/>
            <a:ext cx="44196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$50 million cost savings (1994-1997)</a:t>
            </a:r>
            <a:br>
              <a:rPr lang="en-US" sz="2000" dirty="0">
                <a:solidFill>
                  <a:srgbClr val="000000"/>
                </a:solidFill>
                <a:cs typeface="Arial" charset="0"/>
              </a:rPr>
            </a:br>
            <a:r>
              <a:rPr lang="en-US" sz="2000" dirty="0">
                <a:solidFill>
                  <a:srgbClr val="000000"/>
                </a:solidFill>
                <a:cs typeface="Arial" charset="0"/>
              </a:rPr>
              <a:t>$1.2 billion in sales (1998)</a:t>
            </a:r>
          </a:p>
        </p:txBody>
      </p:sp>
      <p:cxnSp>
        <p:nvCxnSpPr>
          <p:cNvPr id="12" name="Straight Arrow Connector 11"/>
          <p:cNvCxnSpPr>
            <a:cxnSpLocks noChangeShapeType="1"/>
            <a:stCxn id="8" idx="2"/>
            <a:endCxn id="9" idx="0"/>
          </p:cNvCxnSpPr>
          <p:nvPr/>
        </p:nvCxnSpPr>
        <p:spPr bwMode="auto">
          <a:xfrm>
            <a:off x="6095999" y="3536646"/>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971799" y="4936020"/>
            <a:ext cx="6248400" cy="707882"/>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Drop in sales, cumulative losses</a:t>
            </a:r>
            <a:br>
              <a:rPr lang="en-US" sz="2000" dirty="0">
                <a:solidFill>
                  <a:srgbClr val="000000"/>
                </a:solidFill>
                <a:cs typeface="Arial" charset="0"/>
              </a:rPr>
            </a:br>
            <a:r>
              <a:rPr lang="en-US" sz="2000" dirty="0">
                <a:solidFill>
                  <a:srgbClr val="000000"/>
                </a:solidFill>
                <a:cs typeface="Arial" charset="0"/>
              </a:rPr>
              <a:t>Anderson replaced (as President 1997, as CEO 2001)</a:t>
            </a:r>
          </a:p>
        </p:txBody>
      </p:sp>
      <p:sp>
        <p:nvSpPr>
          <p:cNvPr id="8" name="Rectangle 7"/>
          <p:cNvSpPr>
            <a:spLocks noChangeArrowheads="1"/>
          </p:cNvSpPr>
          <p:nvPr/>
        </p:nvSpPr>
        <p:spPr bwMode="auto">
          <a:xfrm>
            <a:off x="3886199" y="2520987"/>
            <a:ext cx="4419600" cy="1015659"/>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Ray Anderson decided to become first truly sustainable company</a:t>
            </a:r>
          </a:p>
          <a:p>
            <a:pPr algn="ctr">
              <a:defRPr/>
            </a:pPr>
            <a:r>
              <a:rPr lang="en-US" sz="2000" dirty="0">
                <a:solidFill>
                  <a:srgbClr val="000000"/>
                </a:solidFill>
                <a:cs typeface="Arial" charset="0"/>
              </a:rPr>
              <a:t>$780 million in sales (1994)</a:t>
            </a:r>
          </a:p>
        </p:txBody>
      </p:sp>
      <p:sp>
        <p:nvSpPr>
          <p:cNvPr id="4" name="Rectangle 3"/>
          <p:cNvSpPr>
            <a:spLocks noChangeArrowheads="1"/>
          </p:cNvSpPr>
          <p:nvPr/>
        </p:nvSpPr>
        <p:spPr bwMode="auto">
          <a:xfrm>
            <a:off x="4229099" y="1782832"/>
            <a:ext cx="3733800" cy="400105"/>
          </a:xfrm>
          <a:prstGeom prst="rect">
            <a:avLst/>
          </a:prstGeom>
          <a:solidFill>
            <a:srgbClr val="9BB8EF"/>
          </a:solidFill>
          <a:ln w="9525">
            <a:solidFill>
              <a:srgbClr val="B6DCDF"/>
            </a:solidFill>
            <a:miter lim="800000"/>
            <a:headEnd/>
            <a:tailEnd/>
          </a:ln>
          <a:effectLst>
            <a:outerShdw blurRad="63500" dist="23000" dir="5400000" rotWithShape="0">
              <a:srgbClr val="000000">
                <a:alpha val="34998"/>
              </a:srgbClr>
            </a:outerShdw>
          </a:effectLst>
        </p:spPr>
        <p:txBody>
          <a:bodyPr lIns="91435" tIns="45718" rIns="91435" bIns="45718" anchor="ctr">
            <a:spAutoFit/>
          </a:bodyPr>
          <a:lstStyle/>
          <a:p>
            <a:pPr algn="ctr">
              <a:defRPr/>
            </a:pPr>
            <a:r>
              <a:rPr lang="en-US" sz="2000" dirty="0">
                <a:solidFill>
                  <a:srgbClr val="000000"/>
                </a:solidFill>
                <a:cs typeface="Arial" charset="0"/>
              </a:rPr>
              <a:t>Profitable company </a:t>
            </a:r>
          </a:p>
        </p:txBody>
      </p:sp>
      <p:cxnSp>
        <p:nvCxnSpPr>
          <p:cNvPr id="13" name="Straight Arrow Connector 12"/>
          <p:cNvCxnSpPr>
            <a:cxnSpLocks noChangeShapeType="1"/>
            <a:stCxn id="9" idx="2"/>
            <a:endCxn id="14" idx="0"/>
          </p:cNvCxnSpPr>
          <p:nvPr/>
        </p:nvCxnSpPr>
        <p:spPr bwMode="auto">
          <a:xfrm flipH="1">
            <a:off x="6095999" y="4592887"/>
            <a:ext cx="1" cy="34313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noChangeShapeType="1"/>
            <a:stCxn id="14" idx="2"/>
            <a:endCxn id="104458" idx="0"/>
          </p:cNvCxnSpPr>
          <p:nvPr/>
        </p:nvCxnSpPr>
        <p:spPr bwMode="auto">
          <a:xfrm>
            <a:off x="6095999" y="5643902"/>
            <a:ext cx="1" cy="348359"/>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4458" name="TextBox 21"/>
          <p:cNvSpPr txBox="1">
            <a:spLocks noChangeArrowheads="1"/>
          </p:cNvSpPr>
          <p:nvPr/>
        </p:nvSpPr>
        <p:spPr bwMode="auto">
          <a:xfrm>
            <a:off x="1866900" y="5992261"/>
            <a:ext cx="8458200" cy="52321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2800" b="1" dirty="0">
                <a:solidFill>
                  <a:srgbClr val="FFFFFF"/>
                </a:solidFill>
                <a:latin typeface="+mn-lt"/>
              </a:rPr>
              <a:t>Must a company sacrifice profit to pursue conviction?</a:t>
            </a:r>
          </a:p>
        </p:txBody>
      </p:sp>
      <p:cxnSp>
        <p:nvCxnSpPr>
          <p:cNvPr id="17" name="Straight Connector 16">
            <a:extLst>
              <a:ext uri="{FF2B5EF4-FFF2-40B4-BE49-F238E27FC236}">
                <a16:creationId xmlns:a16="http://schemas.microsoft.com/office/drawing/2014/main" id="{9764B6E1-A0A4-4E14-A160-259D2543B7A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bject 2">
            <a:extLst>
              <a:ext uri="{FF2B5EF4-FFF2-40B4-BE49-F238E27FC236}">
                <a16:creationId xmlns:a16="http://schemas.microsoft.com/office/drawing/2014/main" id="{344A95F8-2A89-440F-8A5D-EC47179D6918}"/>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41044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667189"/>
            <a:ext cx="6934200" cy="646331"/>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r>
              <a:rPr lang="en-US" altLang="x-none" sz="4000" b="1" dirty="0">
                <a:latin typeface="+mn-lt"/>
                <a:ea typeface="ＭＳ Ｐゴシック" charset="-128"/>
              </a:rPr>
              <a:t>Ray Anderson</a:t>
            </a:r>
            <a:r>
              <a:rPr lang="en-US" altLang="en-US" sz="4000" b="1" dirty="0">
                <a:latin typeface="+mn-lt"/>
                <a:ea typeface="ＭＳ Ｐゴシック" charset="-128"/>
              </a:rPr>
              <a:t>’</a:t>
            </a:r>
            <a:r>
              <a:rPr lang="en-US" altLang="x-none" sz="4000" b="1" dirty="0">
                <a:latin typeface="+mn-lt"/>
                <a:ea typeface="ＭＳ Ｐゴシック" charset="-128"/>
              </a:rPr>
              <a:t>s Vision</a:t>
            </a:r>
          </a:p>
        </p:txBody>
      </p:sp>
      <p:sp>
        <p:nvSpPr>
          <p:cNvPr id="106498" name="Content Placeholder 2"/>
          <p:cNvSpPr>
            <a:spLocks noGrp="1"/>
          </p:cNvSpPr>
          <p:nvPr>
            <p:ph idx="1"/>
          </p:nvPr>
        </p:nvSpPr>
        <p:spPr>
          <a:xfrm>
            <a:off x="490601" y="2828794"/>
            <a:ext cx="11210795" cy="2890022"/>
          </a:xfrm>
        </p:spPr>
        <p:txBody>
          <a:bodyPr wrap="square">
            <a:spAutoFit/>
          </a:bodyPr>
          <a:lstStyle/>
          <a:p>
            <a:pPr marL="0" indent="0">
              <a:lnSpc>
                <a:spcPct val="80000"/>
              </a:lnSpc>
              <a:buNone/>
            </a:pPr>
            <a:r>
              <a:rPr lang="en-US" altLang="en-US" dirty="0">
                <a:latin typeface="+mn-lt"/>
                <a:ea typeface="ＭＳ Ｐゴシック" charset="-128"/>
              </a:rPr>
              <a:t>“</a:t>
            </a:r>
            <a:r>
              <a:rPr lang="en-US" altLang="x-none" dirty="0">
                <a:latin typeface="+mn-lt"/>
                <a:ea typeface="ＭＳ Ｐゴシック" charset="-128"/>
              </a:rPr>
              <a:t>To be the first company that, by its deeds, shows the entire industrial world what sustainability is in all its dimensions:  </a:t>
            </a:r>
          </a:p>
          <a:p>
            <a:pPr marL="0" indent="0" algn="ctr">
              <a:lnSpc>
                <a:spcPct val="80000"/>
              </a:lnSpc>
              <a:buNone/>
            </a:pPr>
            <a:br>
              <a:rPr lang="en-US" altLang="x-none" dirty="0">
                <a:latin typeface="+mn-lt"/>
                <a:ea typeface="ＭＳ Ｐゴシック" charset="-128"/>
              </a:rPr>
            </a:br>
            <a:r>
              <a:rPr lang="en-US" altLang="x-none" b="1" dirty="0">
                <a:latin typeface="+mn-lt"/>
                <a:ea typeface="ＭＳ Ｐゴシック" charset="-128"/>
              </a:rPr>
              <a:t>people, process, product, place and profits </a:t>
            </a:r>
            <a:r>
              <a:rPr lang="en-US" altLang="x-none" dirty="0">
                <a:latin typeface="+mn-lt"/>
                <a:ea typeface="ＭＳ Ｐゴシック" charset="-128"/>
              </a:rPr>
              <a:t>— by 2020 — </a:t>
            </a:r>
          </a:p>
          <a:p>
            <a:pPr marL="0" indent="0">
              <a:lnSpc>
                <a:spcPct val="80000"/>
              </a:lnSpc>
              <a:buNone/>
            </a:pPr>
            <a:endParaRPr lang="en-US" altLang="x-none" dirty="0">
              <a:latin typeface="+mn-lt"/>
              <a:ea typeface="ＭＳ Ｐゴシック" charset="-128"/>
            </a:endParaRPr>
          </a:p>
          <a:p>
            <a:pPr marL="0" indent="0">
              <a:lnSpc>
                <a:spcPct val="80000"/>
              </a:lnSpc>
              <a:buNone/>
            </a:pPr>
            <a:r>
              <a:rPr lang="en-US" altLang="x-none" dirty="0">
                <a:latin typeface="+mn-lt"/>
                <a:ea typeface="ＭＳ Ｐゴシック" charset="-128"/>
              </a:rPr>
              <a:t>and in doing so we will become restorative through the power of influence.”</a:t>
            </a:r>
            <a:br>
              <a:rPr lang="en-US" altLang="x-none" dirty="0">
                <a:latin typeface="+mn-lt"/>
                <a:ea typeface="ＭＳ Ｐゴシック" charset="-128"/>
              </a:rPr>
            </a:br>
            <a:endParaRPr lang="en-US" altLang="x-none" dirty="0">
              <a:latin typeface="+mn-lt"/>
              <a:ea typeface="ＭＳ Ｐゴシック" charset="-128"/>
            </a:endParaRP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91170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1524000" y="0"/>
            <a:ext cx="9144000" cy="6858000"/>
          </a:xfrm>
          <a:prstGeom prst="rect">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dirty="0">
              <a:solidFill>
                <a:srgbClr val="000000"/>
              </a:solidFill>
              <a:latin typeface="+mn-lt"/>
            </a:endParaRPr>
          </a:p>
        </p:txBody>
      </p:sp>
      <p:pic>
        <p:nvPicPr>
          <p:cNvPr id="108546" name="Content Placeholder 3" descr="Mount Sustainability.png"/>
          <p:cNvPicPr>
            <a:picLocks noChangeAspect="1"/>
          </p:cNvPicPr>
          <p:nvPr/>
        </p:nvPicPr>
        <p:blipFill rotWithShape="1">
          <a:blip r:embed="rId3" cstate="print">
            <a:extLst>
              <a:ext uri="{28A0092B-C50C-407E-A947-70E740481C1C}">
                <a14:useLocalDpi xmlns:a14="http://schemas.microsoft.com/office/drawing/2010/main"/>
              </a:ext>
            </a:extLst>
          </a:blip>
          <a:srcRect t="-2092"/>
          <a:stretch/>
        </p:blipFill>
        <p:spPr bwMode="auto">
          <a:xfrm>
            <a:off x="1572017" y="242170"/>
            <a:ext cx="9047967" cy="637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3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8" descr="interface_sustainability_model_p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a:spLocks noGrp="1"/>
          </p:cNvSpPr>
          <p:nvPr>
            <p:ph type="title" idx="4294967295"/>
          </p:nvPr>
        </p:nvSpPr>
        <p:spPr>
          <a:xfrm>
            <a:off x="3730671" y="1281892"/>
            <a:ext cx="4730656" cy="1200329"/>
          </a:xfrm>
          <a:noFill/>
          <a:ln w="9525">
            <a:noFill/>
          </a:ln>
          <a:extLst/>
        </p:spPr>
        <p:txBody>
          <a:bodyPr wrap="square">
            <a:spAutoFit/>
          </a:bodyPr>
          <a:lstStyle/>
          <a:p>
            <a:pPr algn="ctr" eaLnBrk="1" hangingPunct="1">
              <a:lnSpc>
                <a:spcPct val="100000"/>
              </a:lnSpc>
            </a:pPr>
            <a:r>
              <a:rPr lang="en-US" altLang="x-none" sz="3600" b="1" dirty="0">
                <a:latin typeface="+mn-lt"/>
                <a:ea typeface="ＭＳ Ｐゴシック" charset="-128"/>
              </a:rPr>
              <a:t>A 20</a:t>
            </a:r>
            <a:r>
              <a:rPr lang="en-US" altLang="x-none" sz="3600" b="1" baseline="30000" dirty="0">
                <a:latin typeface="+mn-lt"/>
                <a:ea typeface="ＭＳ Ｐゴシック" charset="-128"/>
              </a:rPr>
              <a:t>th</a:t>
            </a:r>
            <a:r>
              <a:rPr lang="en-US" altLang="x-none" sz="3600" b="1" dirty="0">
                <a:latin typeface="+mn-lt"/>
                <a:ea typeface="ＭＳ Ｐゴシック" charset="-128"/>
              </a:rPr>
              <a:t> Century Company</a:t>
            </a:r>
          </a:p>
        </p:txBody>
      </p:sp>
      <p:sp>
        <p:nvSpPr>
          <p:cNvPr id="178179" name="Text Box 4"/>
          <p:cNvSpPr txBox="1">
            <a:spLocks noChangeArrowheads="1"/>
          </p:cNvSpPr>
          <p:nvPr/>
        </p:nvSpPr>
        <p:spPr bwMode="auto">
          <a:xfrm>
            <a:off x="931459" y="1281892"/>
            <a:ext cx="4267200" cy="544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000000"/>
                </a:solidFill>
                <a:latin typeface="+mn-lt"/>
              </a:rPr>
              <a:t>Center</a:t>
            </a:r>
          </a:p>
          <a:p>
            <a:pPr eaLnBrk="1" hangingPunct="1"/>
            <a:r>
              <a:rPr lang="en-US" altLang="x-none" sz="2000" dirty="0">
                <a:solidFill>
                  <a:srgbClr val="000000"/>
                </a:solidFill>
                <a:latin typeface="+mn-lt"/>
              </a:rPr>
              <a:t>	-</a:t>
            </a:r>
            <a:r>
              <a:rPr lang="en-US" altLang="x-none" dirty="0">
                <a:solidFill>
                  <a:srgbClr val="000000"/>
                </a:solidFill>
                <a:latin typeface="+mn-lt"/>
              </a:rPr>
              <a:t> </a:t>
            </a:r>
            <a:r>
              <a:rPr lang="en-US" altLang="x-none" sz="2000" dirty="0">
                <a:solidFill>
                  <a:srgbClr val="000000"/>
                </a:solidFill>
                <a:latin typeface="+mn-lt"/>
              </a:rPr>
              <a:t>Common to all companies</a:t>
            </a:r>
          </a:p>
          <a:p>
            <a:pPr eaLnBrk="1" hangingPunct="1"/>
            <a:r>
              <a:rPr lang="en-US" altLang="x-none" sz="2000" dirty="0">
                <a:solidFill>
                  <a:srgbClr val="000000"/>
                </a:solidFill>
                <a:latin typeface="+mn-lt"/>
              </a:rPr>
              <a:t>	- Values are core</a:t>
            </a:r>
          </a:p>
          <a:p>
            <a:pPr eaLnBrk="1" hangingPunct="1"/>
            <a:r>
              <a:rPr lang="en-US" altLang="x-none" dirty="0">
                <a:solidFill>
                  <a:srgbClr val="000000"/>
                </a:solidFill>
                <a:latin typeface="+mn-lt"/>
              </a:rPr>
              <a:t>Suppliers</a:t>
            </a:r>
          </a:p>
          <a:p>
            <a:pPr eaLnBrk="1" hangingPunct="1"/>
            <a:r>
              <a:rPr lang="en-US" altLang="x-none" sz="2000" dirty="0">
                <a:solidFill>
                  <a:srgbClr val="000000"/>
                </a:solidFill>
                <a:latin typeface="+mn-lt"/>
              </a:rPr>
              <a:t>	- Materials for capital</a:t>
            </a:r>
          </a:p>
          <a:p>
            <a:pPr eaLnBrk="1" hangingPunct="1"/>
            <a:r>
              <a:rPr lang="en-US" altLang="x-none" dirty="0">
                <a:solidFill>
                  <a:srgbClr val="000000"/>
                </a:solidFill>
                <a:latin typeface="+mn-lt"/>
              </a:rPr>
              <a:t>Customers</a:t>
            </a:r>
          </a:p>
          <a:p>
            <a:pPr eaLnBrk="1" hangingPunct="1"/>
            <a:r>
              <a:rPr lang="en-US" altLang="x-none" sz="2000" dirty="0">
                <a:solidFill>
                  <a:srgbClr val="000000"/>
                </a:solidFill>
                <a:latin typeface="+mn-lt"/>
              </a:rPr>
              <a:t>	- Capital for products</a:t>
            </a:r>
          </a:p>
          <a:p>
            <a:pPr eaLnBrk="1" hangingPunct="1"/>
            <a:r>
              <a:rPr lang="en-US" altLang="x-none" sz="2000" dirty="0">
                <a:solidFill>
                  <a:srgbClr val="000000"/>
                </a:solidFill>
                <a:latin typeface="+mn-lt"/>
              </a:rPr>
              <a:t>	- Used products to landfill</a:t>
            </a:r>
          </a:p>
          <a:p>
            <a:pPr eaLnBrk="1" hangingPunct="1"/>
            <a:r>
              <a:rPr lang="en-US" altLang="x-none" dirty="0">
                <a:solidFill>
                  <a:srgbClr val="000000"/>
                </a:solidFill>
                <a:latin typeface="+mn-lt"/>
              </a:rPr>
              <a:t>Biosphere</a:t>
            </a:r>
          </a:p>
          <a:p>
            <a:pPr eaLnBrk="1" hangingPunct="1"/>
            <a:r>
              <a:rPr lang="en-US" altLang="x-none" sz="2000" dirty="0">
                <a:solidFill>
                  <a:srgbClr val="000000"/>
                </a:solidFill>
                <a:latin typeface="+mn-lt"/>
              </a:rPr>
              <a:t>	- Collects waste and emissions</a:t>
            </a:r>
          </a:p>
          <a:p>
            <a:pPr eaLnBrk="1" hangingPunct="1"/>
            <a:r>
              <a:rPr lang="en-US" altLang="x-none" dirty="0">
                <a:solidFill>
                  <a:srgbClr val="000000"/>
                </a:solidFill>
                <a:latin typeface="+mn-lt"/>
              </a:rPr>
              <a:t>Lithosphere</a:t>
            </a:r>
          </a:p>
          <a:p>
            <a:pPr eaLnBrk="1" hangingPunct="1"/>
            <a:r>
              <a:rPr lang="en-US" altLang="x-none" sz="2000" dirty="0">
                <a:solidFill>
                  <a:srgbClr val="000000"/>
                </a:solidFill>
                <a:latin typeface="+mn-lt"/>
              </a:rPr>
              <a:t>	- Suppliers take materials (oil)</a:t>
            </a:r>
          </a:p>
          <a:p>
            <a:pPr eaLnBrk="1" hangingPunct="1"/>
            <a:r>
              <a:rPr lang="en-US" altLang="x-none" dirty="0">
                <a:solidFill>
                  <a:srgbClr val="000000"/>
                </a:solidFill>
                <a:latin typeface="+mn-lt"/>
              </a:rPr>
              <a:t>Community</a:t>
            </a:r>
          </a:p>
          <a:p>
            <a:pPr eaLnBrk="1" hangingPunct="1"/>
            <a:r>
              <a:rPr lang="en-US" altLang="x-none" sz="2000" dirty="0">
                <a:solidFill>
                  <a:srgbClr val="000000"/>
                </a:solidFill>
                <a:latin typeface="+mn-lt"/>
              </a:rPr>
              <a:t>	- Employees for wages</a:t>
            </a:r>
          </a:p>
          <a:p>
            <a:pPr eaLnBrk="1" hangingPunct="1"/>
            <a:r>
              <a:rPr lang="en-US" altLang="x-none" sz="2000" dirty="0">
                <a:solidFill>
                  <a:srgbClr val="000000"/>
                </a:solidFill>
                <a:latin typeface="+mn-lt"/>
              </a:rPr>
              <a:t>	- Capital exchange</a:t>
            </a:r>
          </a:p>
          <a:p>
            <a:pPr eaLnBrk="1" hangingPunct="1"/>
            <a:r>
              <a:rPr lang="en-US" altLang="x-none" sz="2000" dirty="0">
                <a:solidFill>
                  <a:srgbClr val="000000"/>
                </a:solidFill>
                <a:latin typeface="+mn-lt"/>
              </a:rPr>
              <a:t>	- Regulation</a:t>
            </a:r>
          </a:p>
        </p:txBody>
      </p:sp>
      <p:cxnSp>
        <p:nvCxnSpPr>
          <p:cNvPr id="5" name="Straight Connector 4">
            <a:extLst>
              <a:ext uri="{FF2B5EF4-FFF2-40B4-BE49-F238E27FC236}">
                <a16:creationId xmlns:a16="http://schemas.microsoft.com/office/drawing/2014/main" id="{C632697F-734D-4504-8C33-3E5D8B9DA45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bject 2">
            <a:extLst>
              <a:ext uri="{FF2B5EF4-FFF2-40B4-BE49-F238E27FC236}">
                <a16:creationId xmlns:a16="http://schemas.microsoft.com/office/drawing/2014/main" id="{7C8AE24C-57AF-4A48-A5C7-7D218E5C8FF7}"/>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9574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817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81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81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817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78179">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179">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179">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1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193" y="1410943"/>
            <a:ext cx="10529614" cy="4524315"/>
          </a:xfrm>
          <a:prstGeom prst="rect">
            <a:avLst/>
          </a:prstGeom>
        </p:spPr>
        <p:txBody>
          <a:bodyPr wrap="square">
            <a:spAutoFit/>
          </a:bodyPr>
          <a:lstStyle/>
          <a:p>
            <a:r>
              <a:rPr lang="en-US" sz="2400" dirty="0"/>
              <a:t>The problem of declining resources is not felt as acutely in developed areas as it is in less developed parts of the world. </a:t>
            </a:r>
          </a:p>
          <a:p>
            <a:endParaRPr lang="en-US" sz="2400" dirty="0"/>
          </a:p>
          <a:p>
            <a:r>
              <a:rPr lang="en-US" sz="2400" dirty="0"/>
              <a:t>The UN Human Development Report from 2012 suggests that the richest 1% of the world, approximately 70 million people, receive as much income as the poorest 56%, or 4 billion people. </a:t>
            </a:r>
          </a:p>
          <a:p>
            <a:endParaRPr lang="en-US" sz="2400" dirty="0"/>
          </a:p>
          <a:p>
            <a:r>
              <a:rPr lang="en-US" sz="2400" dirty="0"/>
              <a:t>Companies are at risk of losing access to raw materials and to employees. </a:t>
            </a:r>
          </a:p>
          <a:p>
            <a:endParaRPr lang="en-US" sz="2400" dirty="0"/>
          </a:p>
          <a:p>
            <a:r>
              <a:rPr lang="en-US" sz="2400" dirty="0"/>
              <a:t>Unfortunately, we are not acting upon knowledge that we have as quickly as we need to in order to prevent the continuous degradation of the Earth and our ability to survive.  This creates a sense of urgency in today’s corporate boardroom.</a:t>
            </a:r>
          </a:p>
        </p:txBody>
      </p:sp>
      <p:sp>
        <p:nvSpPr>
          <p:cNvPr id="2" name="TextBox 1"/>
          <p:cNvSpPr txBox="1"/>
          <p:nvPr/>
        </p:nvSpPr>
        <p:spPr>
          <a:xfrm>
            <a:off x="1010995" y="6194286"/>
            <a:ext cx="8858219" cy="584775"/>
          </a:xfrm>
          <a:prstGeom prst="rect">
            <a:avLst/>
          </a:prstGeom>
          <a:noFill/>
        </p:spPr>
        <p:txBody>
          <a:bodyPr wrap="square" rtlCol="0">
            <a:spAutoFit/>
          </a:bodyPr>
          <a:lstStyle/>
          <a:p>
            <a:r>
              <a:rPr lang="en-US" sz="1600" dirty="0">
                <a:solidFill>
                  <a:schemeClr val="bg1">
                    <a:lumMod val="50000"/>
                  </a:schemeClr>
                </a:solidFill>
              </a:rPr>
              <a:t>Green Chemistry &amp; Chemical Stewardship Online Certificate Program: https://</a:t>
            </a:r>
            <a:r>
              <a:rPr lang="en-US" sz="1600" dirty="0" err="1">
                <a:solidFill>
                  <a:schemeClr val="bg1">
                    <a:lumMod val="50000"/>
                  </a:schemeClr>
                </a:solidFill>
              </a:rPr>
              <a:t>osha.washington.edu</a:t>
            </a:r>
            <a:r>
              <a:rPr lang="en-US" sz="1600" dirty="0">
                <a:solidFill>
                  <a:schemeClr val="bg1">
                    <a:lumMod val="50000"/>
                  </a:schemeClr>
                </a:solidFill>
              </a:rPr>
              <a:t>/pages/green-chemistry-chemical-stewardship-online-certificate-program</a:t>
            </a:r>
          </a:p>
        </p:txBody>
      </p:sp>
      <p:sp>
        <p:nvSpPr>
          <p:cNvPr id="5" name="Rectangle 4">
            <a:extLst>
              <a:ext uri="{FF2B5EF4-FFF2-40B4-BE49-F238E27FC236}">
                <a16:creationId xmlns:a16="http://schemas.microsoft.com/office/drawing/2014/main" id="{0BDEFFC5-EA3B-43F2-A0E1-6360F01C49B7}"/>
              </a:ext>
            </a:extLst>
          </p:cNvPr>
          <p:cNvSpPr/>
          <p:nvPr/>
        </p:nvSpPr>
        <p:spPr>
          <a:xfrm>
            <a:off x="1955238" y="185000"/>
            <a:ext cx="8281562" cy="707886"/>
          </a:xfrm>
          <a:prstGeom prst="rect">
            <a:avLst/>
          </a:prstGeom>
        </p:spPr>
        <p:txBody>
          <a:bodyPr wrap="none">
            <a:spAutoFit/>
          </a:bodyPr>
          <a:lstStyle/>
          <a:p>
            <a:pPr marL="12700" algn="ctr">
              <a:spcBef>
                <a:spcPts val="100"/>
              </a:spcBef>
            </a:pPr>
            <a:r>
              <a:rPr lang="en-US" sz="4000" b="1" dirty="0">
                <a:cs typeface="Calibri"/>
              </a:rPr>
              <a:t>Why are Businesses Paying Attention?</a:t>
            </a:r>
          </a:p>
        </p:txBody>
      </p:sp>
      <p:cxnSp>
        <p:nvCxnSpPr>
          <p:cNvPr id="6" name="Straight Connector 5">
            <a:extLst>
              <a:ext uri="{FF2B5EF4-FFF2-40B4-BE49-F238E27FC236}">
                <a16:creationId xmlns:a16="http://schemas.microsoft.com/office/drawing/2014/main" id="{F98E1616-0648-4DB4-A9B8-A0462537484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interface_sustainability_model_p1.jpg">
            <a:extLst>
              <a:ext uri="{FF2B5EF4-FFF2-40B4-BE49-F238E27FC236}">
                <a16:creationId xmlns:a16="http://schemas.microsoft.com/office/drawing/2014/main" id="{F47180F1-4133-4F08-92E7-69418EAD91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1" name="Title 1"/>
          <p:cNvSpPr>
            <a:spLocks noGrp="1"/>
          </p:cNvSpPr>
          <p:nvPr>
            <p:ph type="title" idx="4294967295"/>
          </p:nvPr>
        </p:nvSpPr>
        <p:spPr>
          <a:xfrm>
            <a:off x="2164517" y="1300623"/>
            <a:ext cx="4640404" cy="1883593"/>
          </a:xfr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
        <p:nvSpPr>
          <p:cNvPr id="112643" name="Text Box 4"/>
          <p:cNvSpPr txBox="1">
            <a:spLocks noChangeArrowheads="1"/>
          </p:cNvSpPr>
          <p:nvPr/>
        </p:nvSpPr>
        <p:spPr bwMode="auto">
          <a:xfrm>
            <a:off x="1968500" y="3465379"/>
            <a:ext cx="35814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99CC00"/>
                </a:solidFill>
                <a:latin typeface="+mn-lt"/>
              </a:rPr>
              <a:t>Step 1</a:t>
            </a:r>
          </a:p>
          <a:p>
            <a:pPr algn="ctr" eaLnBrk="1" hangingPunct="1"/>
            <a:r>
              <a:rPr lang="en-US" altLang="x-none" sz="3600" b="1" dirty="0">
                <a:solidFill>
                  <a:srgbClr val="99CC00"/>
                </a:solidFill>
                <a:latin typeface="+mn-lt"/>
              </a:rPr>
              <a:t>Eliminate</a:t>
            </a:r>
          </a:p>
          <a:p>
            <a:pPr algn="ctr" eaLnBrk="1" hangingPunct="1"/>
            <a:r>
              <a:rPr lang="en-US" altLang="x-none" sz="3600" b="1" dirty="0">
                <a:solidFill>
                  <a:srgbClr val="99CC00"/>
                </a:solidFill>
                <a:latin typeface="+mn-lt"/>
              </a:rPr>
              <a:t>Waste</a:t>
            </a:r>
          </a:p>
        </p:txBody>
      </p:sp>
      <p:sp>
        <p:nvSpPr>
          <p:cNvPr id="110596" name="Rectangle 6"/>
          <p:cNvSpPr>
            <a:spLocks noChangeArrowheads="1"/>
          </p:cNvSpPr>
          <p:nvPr/>
        </p:nvSpPr>
        <p:spPr bwMode="auto">
          <a:xfrm>
            <a:off x="8540605" y="2120615"/>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110597" name="Rectangle 7"/>
          <p:cNvSpPr>
            <a:spLocks noChangeArrowheads="1"/>
          </p:cNvSpPr>
          <p:nvPr/>
        </p:nvSpPr>
        <p:spPr bwMode="auto">
          <a:xfrm>
            <a:off x="9524855" y="1452531"/>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2646" name="Group 10"/>
          <p:cNvGrpSpPr>
            <a:grpSpLocks/>
          </p:cNvGrpSpPr>
          <p:nvPr/>
        </p:nvGrpSpPr>
        <p:grpSpPr bwMode="auto">
          <a:xfrm>
            <a:off x="1676400" y="4191001"/>
            <a:ext cx="2286000" cy="2519363"/>
            <a:chOff x="96" y="2640"/>
            <a:chExt cx="1440" cy="1587"/>
          </a:xfrm>
        </p:grpSpPr>
        <p:sp>
          <p:nvSpPr>
            <p:cNvPr id="112647" name="AutoShape 7"/>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8" name="AutoShape 9"/>
            <p:cNvSpPr>
              <a:spLocks noChangeArrowheads="1"/>
            </p:cNvSpPr>
            <p:nvPr/>
          </p:nvSpPr>
          <p:spPr bwMode="auto">
            <a:xfrm>
              <a:off x="1344" y="3984"/>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2649" name="Rectangle 7"/>
            <p:cNvSpPr>
              <a:spLocks noChangeArrowheads="1"/>
            </p:cNvSpPr>
            <p:nvPr/>
          </p:nvSpPr>
          <p:spPr bwMode="auto">
            <a:xfrm>
              <a:off x="1296" y="3936"/>
              <a:ext cx="2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grpSp>
      <p:cxnSp>
        <p:nvCxnSpPr>
          <p:cNvPr id="16" name="Straight Connector 15">
            <a:extLst>
              <a:ext uri="{FF2B5EF4-FFF2-40B4-BE49-F238E27FC236}">
                <a16:creationId xmlns:a16="http://schemas.microsoft.com/office/drawing/2014/main" id="{64D7BF90-FB36-4714-80FA-1F643499BC3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bject 2">
            <a:extLst>
              <a:ext uri="{FF2B5EF4-FFF2-40B4-BE49-F238E27FC236}">
                <a16:creationId xmlns:a16="http://schemas.microsoft.com/office/drawing/2014/main" id="{B6091D5E-B7F8-40A3-800F-703344B2EE42}"/>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51604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interface_sustainability_model_p1.jpg">
            <a:extLst>
              <a:ext uri="{FF2B5EF4-FFF2-40B4-BE49-F238E27FC236}">
                <a16:creationId xmlns:a16="http://schemas.microsoft.com/office/drawing/2014/main" id="{5D986C37-5624-443D-8705-9983E18A96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Text Box 3"/>
          <p:cNvSpPr txBox="1">
            <a:spLocks noChangeArrowheads="1"/>
          </p:cNvSpPr>
          <p:nvPr/>
        </p:nvSpPr>
        <p:spPr bwMode="auto">
          <a:xfrm>
            <a:off x="1432354" y="3225675"/>
            <a:ext cx="37338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FF6600"/>
                </a:solidFill>
                <a:latin typeface="+mn-lt"/>
              </a:rPr>
              <a:t>Step 2 </a:t>
            </a:r>
          </a:p>
          <a:p>
            <a:pPr algn="ctr" eaLnBrk="1" hangingPunct="1"/>
            <a:r>
              <a:rPr lang="en-US" altLang="x-none" sz="3600" b="1" dirty="0">
                <a:solidFill>
                  <a:srgbClr val="FF6600"/>
                </a:solidFill>
                <a:latin typeface="+mn-lt"/>
              </a:rPr>
              <a:t>Benign</a:t>
            </a:r>
          </a:p>
          <a:p>
            <a:pPr algn="ctr" eaLnBrk="1" hangingPunct="1"/>
            <a:r>
              <a:rPr lang="en-US" altLang="x-none" sz="3600" b="1" dirty="0">
                <a:solidFill>
                  <a:srgbClr val="FF6600"/>
                </a:solidFill>
                <a:latin typeface="+mn-lt"/>
              </a:rPr>
              <a:t>Emissions</a:t>
            </a:r>
          </a:p>
        </p:txBody>
      </p:sp>
      <p:sp>
        <p:nvSpPr>
          <p:cNvPr id="114692" name="Text Box 5"/>
          <p:cNvSpPr txBox="1">
            <a:spLocks noChangeArrowheads="1"/>
          </p:cNvSpPr>
          <p:nvPr/>
        </p:nvSpPr>
        <p:spPr bwMode="auto">
          <a:xfrm>
            <a:off x="8550609" y="208260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sp>
        <p:nvSpPr>
          <p:cNvPr id="29702" name="Text Box 6"/>
          <p:cNvSpPr txBox="1">
            <a:spLocks noChangeArrowheads="1"/>
          </p:cNvSpPr>
          <p:nvPr/>
        </p:nvSpPr>
        <p:spPr bwMode="auto">
          <a:xfrm>
            <a:off x="8986245" y="210257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4694" name="Rectangle 7"/>
          <p:cNvSpPr>
            <a:spLocks noChangeArrowheads="1"/>
          </p:cNvSpPr>
          <p:nvPr/>
        </p:nvSpPr>
        <p:spPr bwMode="auto">
          <a:xfrm>
            <a:off x="9332222" y="1558132"/>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4695" name="Group 16"/>
          <p:cNvGrpSpPr>
            <a:grpSpLocks/>
          </p:cNvGrpSpPr>
          <p:nvPr/>
        </p:nvGrpSpPr>
        <p:grpSpPr bwMode="auto">
          <a:xfrm>
            <a:off x="1676400" y="4191000"/>
            <a:ext cx="2286000" cy="2514600"/>
            <a:chOff x="96" y="2640"/>
            <a:chExt cx="1440" cy="1584"/>
          </a:xfrm>
        </p:grpSpPr>
        <p:sp>
          <p:nvSpPr>
            <p:cNvPr id="114698" name="AutoShape 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4699" name="AutoShape 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4700" name="AutoShape 11"/>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4696"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4697"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cxnSp>
        <p:nvCxnSpPr>
          <p:cNvPr id="15" name="Straight Connector 14">
            <a:extLst>
              <a:ext uri="{FF2B5EF4-FFF2-40B4-BE49-F238E27FC236}">
                <a16:creationId xmlns:a16="http://schemas.microsoft.com/office/drawing/2014/main" id="{90FAFF51-B5FD-48E0-8450-F1884762584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bject 2">
            <a:extLst>
              <a:ext uri="{FF2B5EF4-FFF2-40B4-BE49-F238E27FC236}">
                <a16:creationId xmlns:a16="http://schemas.microsoft.com/office/drawing/2014/main" id="{CAC94A1F-3458-4AD5-AC19-C39154A93163}"/>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18" name="Title 1">
            <a:extLst>
              <a:ext uri="{FF2B5EF4-FFF2-40B4-BE49-F238E27FC236}">
                <a16:creationId xmlns:a16="http://schemas.microsoft.com/office/drawing/2014/main" id="{094C0121-D993-41D1-A235-0D274B0FEB7E}"/>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a:latin typeface="+mn-lt"/>
                <a:ea typeface="ＭＳ Ｐゴシック" charset="-128"/>
              </a:rPr>
              <a:t>…to A Prototypical 21</a:t>
            </a:r>
            <a:r>
              <a:rPr lang="en-US" altLang="x-none" sz="3600" b="1" baseline="30000">
                <a:latin typeface="+mn-lt"/>
                <a:ea typeface="ＭＳ Ｐゴシック" charset="-128"/>
              </a:rPr>
              <a:t>st</a:t>
            </a:r>
            <a:r>
              <a:rPr lang="en-US" altLang="x-none" sz="3600" b="1">
                <a:latin typeface="+mn-lt"/>
                <a:ea typeface="ＭＳ Ｐゴシック" charset="-128"/>
              </a:rPr>
              <a:t> Century Company</a:t>
            </a:r>
            <a:br>
              <a:rPr lang="en-US" altLang="x-none" sz="3600" b="1">
                <a:latin typeface="+mn-lt"/>
                <a:ea typeface="ＭＳ Ｐゴシック" charset="-128"/>
              </a:rPr>
            </a:br>
            <a:br>
              <a:rPr lang="en-US" altLang="x-none" baseline="30000">
                <a:latin typeface="+mn-lt"/>
                <a:ea typeface="ＭＳ Ｐゴシック" charset="-128"/>
              </a:rPr>
            </a:br>
            <a:r>
              <a:rPr lang="en-US" altLang="x-none" sz="2800">
                <a:latin typeface="+mn-lt"/>
                <a:ea typeface="ＭＳ Ｐゴシック" charset="-128"/>
              </a:rPr>
              <a:t>Climbing the Mountain</a:t>
            </a:r>
            <a:endParaRPr lang="en-US" altLang="x-none" sz="2800" dirty="0">
              <a:latin typeface="+mn-lt"/>
              <a:ea typeface="ＭＳ Ｐゴシック" charset="-128"/>
            </a:endParaRPr>
          </a:p>
        </p:txBody>
      </p:sp>
    </p:spTree>
    <p:extLst>
      <p:ext uri="{BB962C8B-B14F-4D97-AF65-F5344CB8AC3E}">
        <p14:creationId xmlns:p14="http://schemas.microsoft.com/office/powerpoint/2010/main" val="10369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descr="interface_sustainability_model_p1.jpg">
            <a:extLst>
              <a:ext uri="{FF2B5EF4-FFF2-40B4-BE49-F238E27FC236}">
                <a16:creationId xmlns:a16="http://schemas.microsoft.com/office/drawing/2014/main" id="{920410F8-11BA-4466-AADB-885CF7792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 Box 3"/>
          <p:cNvSpPr txBox="1">
            <a:spLocks noChangeArrowheads="1"/>
          </p:cNvSpPr>
          <p:nvPr/>
        </p:nvSpPr>
        <p:spPr bwMode="auto">
          <a:xfrm>
            <a:off x="977900" y="3262971"/>
            <a:ext cx="3886200"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3399FF"/>
                </a:solidFill>
                <a:latin typeface="+mn-lt"/>
              </a:rPr>
              <a:t>Step 3</a:t>
            </a:r>
            <a:endParaRPr lang="en-US" altLang="x-none" sz="3600" b="1" dirty="0">
              <a:solidFill>
                <a:srgbClr val="3399FF"/>
              </a:solidFill>
              <a:latin typeface="+mn-lt"/>
            </a:endParaRPr>
          </a:p>
          <a:p>
            <a:pPr algn="ctr" eaLnBrk="1" hangingPunct="1"/>
            <a:r>
              <a:rPr lang="en-US" altLang="x-none" sz="3600" b="1" dirty="0">
                <a:solidFill>
                  <a:srgbClr val="3399FF"/>
                </a:solidFill>
                <a:latin typeface="+mn-lt"/>
              </a:rPr>
              <a:t>Renewable</a:t>
            </a:r>
          </a:p>
          <a:p>
            <a:pPr algn="ctr" eaLnBrk="1" hangingPunct="1"/>
            <a:r>
              <a:rPr lang="en-US" altLang="x-none" sz="3600" b="1" dirty="0">
                <a:solidFill>
                  <a:srgbClr val="3399FF"/>
                </a:solidFill>
                <a:latin typeface="+mn-lt"/>
              </a:rPr>
              <a:t>Energy</a:t>
            </a:r>
          </a:p>
        </p:txBody>
      </p:sp>
      <p:sp>
        <p:nvSpPr>
          <p:cNvPr id="116740" name="Text Box 5"/>
          <p:cNvSpPr txBox="1">
            <a:spLocks noChangeArrowheads="1"/>
          </p:cNvSpPr>
          <p:nvPr/>
        </p:nvSpPr>
        <p:spPr bwMode="auto">
          <a:xfrm>
            <a:off x="85633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6741" name="Text Box 6"/>
          <p:cNvSpPr txBox="1">
            <a:spLocks noChangeArrowheads="1"/>
          </p:cNvSpPr>
          <p:nvPr/>
        </p:nvSpPr>
        <p:spPr bwMode="auto">
          <a:xfrm>
            <a:off x="9020571" y="214916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16742" name="Rectangle 7"/>
          <p:cNvSpPr>
            <a:spLocks noChangeArrowheads="1"/>
          </p:cNvSpPr>
          <p:nvPr/>
        </p:nvSpPr>
        <p:spPr bwMode="auto">
          <a:xfrm>
            <a:off x="9484621" y="1413669"/>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grpSp>
        <p:nvGrpSpPr>
          <p:cNvPr id="116743" name="Group 14"/>
          <p:cNvGrpSpPr>
            <a:grpSpLocks/>
          </p:cNvGrpSpPr>
          <p:nvPr/>
        </p:nvGrpSpPr>
        <p:grpSpPr bwMode="auto">
          <a:xfrm>
            <a:off x="1676400" y="4191000"/>
            <a:ext cx="2286000" cy="2514600"/>
            <a:chOff x="96" y="2640"/>
            <a:chExt cx="1440" cy="1584"/>
          </a:xfrm>
        </p:grpSpPr>
        <p:sp>
          <p:nvSpPr>
            <p:cNvPr id="116753" name="AutoShape 1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6754" name="AutoShape 1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55" name="AutoShape 1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grpSp>
        <p:nvGrpSpPr>
          <p:cNvPr id="3" name="Group 8"/>
          <p:cNvGrpSpPr>
            <a:grpSpLocks/>
          </p:cNvGrpSpPr>
          <p:nvPr/>
        </p:nvGrpSpPr>
        <p:grpSpPr bwMode="auto">
          <a:xfrm>
            <a:off x="7267970" y="2453959"/>
            <a:ext cx="1447800" cy="914400"/>
            <a:chOff x="3072" y="1344"/>
            <a:chExt cx="912" cy="576"/>
          </a:xfrm>
        </p:grpSpPr>
        <p:pic>
          <p:nvPicPr>
            <p:cNvPr id="116749" name="Picture 9"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08" y="1344"/>
              <a:ext cx="38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0" name="Line 10"/>
            <p:cNvSpPr>
              <a:spLocks noChangeShapeType="1"/>
            </p:cNvSpPr>
            <p:nvPr/>
          </p:nvSpPr>
          <p:spPr bwMode="auto">
            <a:xfrm>
              <a:off x="3648" y="1632"/>
              <a:ext cx="336" cy="288"/>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6751" name="Picture 11"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72" y="1488"/>
              <a:ext cx="27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2" name="Line 12"/>
            <p:cNvSpPr>
              <a:spLocks noChangeShapeType="1"/>
            </p:cNvSpPr>
            <p:nvPr/>
          </p:nvSpPr>
          <p:spPr bwMode="auto">
            <a:xfrm>
              <a:off x="3360" y="1728"/>
              <a:ext cx="624"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6745"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6746"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6747" name="AutoShape 24"/>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6748"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cxnSp>
        <p:nvCxnSpPr>
          <p:cNvPr id="23" name="Straight Connector 22">
            <a:extLst>
              <a:ext uri="{FF2B5EF4-FFF2-40B4-BE49-F238E27FC236}">
                <a16:creationId xmlns:a16="http://schemas.microsoft.com/office/drawing/2014/main" id="{BE16637E-AD30-4B78-9CF0-B763D87BAF9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ject 2">
            <a:extLst>
              <a:ext uri="{FF2B5EF4-FFF2-40B4-BE49-F238E27FC236}">
                <a16:creationId xmlns:a16="http://schemas.microsoft.com/office/drawing/2014/main" id="{C6B6B9BF-CBF4-42B5-9AC7-4C7D0BF3743F}"/>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5" name="Title 1">
            <a:extLst>
              <a:ext uri="{FF2B5EF4-FFF2-40B4-BE49-F238E27FC236}">
                <a16:creationId xmlns:a16="http://schemas.microsoft.com/office/drawing/2014/main" id="{92220095-3BF6-4AF1-B84D-755CC59FD76B}"/>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763594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8" descr="interface_sustainability_model_p1.jpg">
            <a:extLst>
              <a:ext uri="{FF2B5EF4-FFF2-40B4-BE49-F238E27FC236}">
                <a16:creationId xmlns:a16="http://schemas.microsoft.com/office/drawing/2014/main" id="{8FF2EC4E-07D4-4899-BB05-3C9F2C02FE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3"/>
          <p:cNvSpPr txBox="1">
            <a:spLocks noChangeArrowheads="1"/>
          </p:cNvSpPr>
          <p:nvPr/>
        </p:nvSpPr>
        <p:spPr bwMode="auto">
          <a:xfrm>
            <a:off x="498043" y="3088550"/>
            <a:ext cx="4083914"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CC0000"/>
                </a:solidFill>
                <a:latin typeface="+mn-lt"/>
              </a:rPr>
              <a:t>Step 4</a:t>
            </a:r>
            <a:endParaRPr lang="en-US" altLang="x-none" sz="3600" b="1" dirty="0">
              <a:solidFill>
                <a:srgbClr val="CC0000"/>
              </a:solidFill>
              <a:latin typeface="+mn-lt"/>
            </a:endParaRPr>
          </a:p>
          <a:p>
            <a:pPr algn="ctr" eaLnBrk="1" hangingPunct="1"/>
            <a:r>
              <a:rPr lang="en-US" altLang="x-none" sz="3600" b="1" dirty="0">
                <a:solidFill>
                  <a:srgbClr val="CC0000"/>
                </a:solidFill>
                <a:latin typeface="+mn-lt"/>
              </a:rPr>
              <a:t>Closing The Loop</a:t>
            </a:r>
          </a:p>
        </p:txBody>
      </p:sp>
      <p:sp>
        <p:nvSpPr>
          <p:cNvPr id="118788" name="Text Box 5"/>
          <p:cNvSpPr txBox="1">
            <a:spLocks noChangeArrowheads="1"/>
          </p:cNvSpPr>
          <p:nvPr/>
        </p:nvSpPr>
        <p:spPr bwMode="auto">
          <a:xfrm>
            <a:off x="85372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18789" name="Text Box 6"/>
          <p:cNvSpPr txBox="1">
            <a:spLocks noChangeArrowheads="1"/>
          </p:cNvSpPr>
          <p:nvPr/>
        </p:nvSpPr>
        <p:spPr bwMode="auto">
          <a:xfrm>
            <a:off x="8994442" y="2053390"/>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FF6600"/>
                </a:solidFill>
                <a:latin typeface="Arial" charset="0"/>
              </a:rPr>
              <a:t>x</a:t>
            </a:r>
          </a:p>
        </p:txBody>
      </p:sp>
      <p:sp>
        <p:nvSpPr>
          <p:cNvPr id="118790" name="Rectangle 7"/>
          <p:cNvSpPr>
            <a:spLocks noChangeArrowheads="1"/>
          </p:cNvSpPr>
          <p:nvPr/>
        </p:nvSpPr>
        <p:spPr bwMode="auto">
          <a:xfrm>
            <a:off x="9352465" y="1500273"/>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18791"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75241" y="2358189"/>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Line 9"/>
          <p:cNvSpPr>
            <a:spLocks noChangeShapeType="1"/>
          </p:cNvSpPr>
          <p:nvPr/>
        </p:nvSpPr>
        <p:spPr bwMode="auto">
          <a:xfrm>
            <a:off x="8156241" y="2815389"/>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18793"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41842" y="2586789"/>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4" name="Line 11"/>
          <p:cNvSpPr>
            <a:spLocks noChangeShapeType="1"/>
          </p:cNvSpPr>
          <p:nvPr/>
        </p:nvSpPr>
        <p:spPr bwMode="auto">
          <a:xfrm>
            <a:off x="7699041" y="2967789"/>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2" name="Group 13"/>
          <p:cNvGrpSpPr>
            <a:grpSpLocks/>
          </p:cNvGrpSpPr>
          <p:nvPr/>
        </p:nvGrpSpPr>
        <p:grpSpPr bwMode="auto">
          <a:xfrm>
            <a:off x="6860842" y="1672390"/>
            <a:ext cx="4302125" cy="3878263"/>
            <a:chOff x="2784" y="912"/>
            <a:chExt cx="2710" cy="2443"/>
          </a:xfrm>
        </p:grpSpPr>
        <p:sp>
          <p:nvSpPr>
            <p:cNvPr id="118806"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7"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18808"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18809"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grpSp>
        <p:nvGrpSpPr>
          <p:cNvPr id="118796" name="Group 17"/>
          <p:cNvGrpSpPr>
            <a:grpSpLocks/>
          </p:cNvGrpSpPr>
          <p:nvPr/>
        </p:nvGrpSpPr>
        <p:grpSpPr bwMode="auto">
          <a:xfrm>
            <a:off x="1676400" y="4191000"/>
            <a:ext cx="2286000" cy="2514600"/>
            <a:chOff x="96" y="2640"/>
            <a:chExt cx="1440" cy="1584"/>
          </a:xfrm>
        </p:grpSpPr>
        <p:sp>
          <p:nvSpPr>
            <p:cNvPr id="118803" name="AutoShape 18"/>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18804" name="AutoShape 19"/>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805" name="AutoShape 20"/>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18797" name="AutoShape 21"/>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8" name="AutoShape 2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18799"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18800"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18801"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18802"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cxnSp>
        <p:nvCxnSpPr>
          <p:cNvPr id="32" name="Straight Connector 31">
            <a:extLst>
              <a:ext uri="{FF2B5EF4-FFF2-40B4-BE49-F238E27FC236}">
                <a16:creationId xmlns:a16="http://schemas.microsoft.com/office/drawing/2014/main" id="{074FB260-4C87-416F-939B-9C365339B22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bject 2">
            <a:extLst>
              <a:ext uri="{FF2B5EF4-FFF2-40B4-BE49-F238E27FC236}">
                <a16:creationId xmlns:a16="http://schemas.microsoft.com/office/drawing/2014/main" id="{61931BCD-D0A3-4788-AEDE-EFC8DC6F9162}"/>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37" name="Title 1">
            <a:extLst>
              <a:ext uri="{FF2B5EF4-FFF2-40B4-BE49-F238E27FC236}">
                <a16:creationId xmlns:a16="http://schemas.microsoft.com/office/drawing/2014/main" id="{A5629E14-A3A1-44E9-8C52-764070457493}"/>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102597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8" descr="interface_sustainability_model_p1.jpg">
            <a:extLst>
              <a:ext uri="{FF2B5EF4-FFF2-40B4-BE49-F238E27FC236}">
                <a16:creationId xmlns:a16="http://schemas.microsoft.com/office/drawing/2014/main" id="{3464019B-A8FC-4623-8204-F4857056B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3"/>
          <p:cNvSpPr txBox="1">
            <a:spLocks noChangeArrowheads="1"/>
          </p:cNvSpPr>
          <p:nvPr/>
        </p:nvSpPr>
        <p:spPr bwMode="auto">
          <a:xfrm>
            <a:off x="2465419" y="3254375"/>
            <a:ext cx="4038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9900CC"/>
                </a:solidFill>
                <a:latin typeface="Calibri" charset="0"/>
              </a:rPr>
              <a:t>Step 5</a:t>
            </a:r>
          </a:p>
          <a:p>
            <a:pPr algn="ctr" eaLnBrk="1" hangingPunct="1"/>
            <a:r>
              <a:rPr lang="en-US" altLang="x-none" sz="3600" b="1" dirty="0">
                <a:solidFill>
                  <a:srgbClr val="9900CC"/>
                </a:solidFill>
                <a:latin typeface="Calibri" charset="0"/>
              </a:rPr>
              <a:t>Resource</a:t>
            </a:r>
          </a:p>
          <a:p>
            <a:pPr algn="ctr" eaLnBrk="1" hangingPunct="1"/>
            <a:r>
              <a:rPr lang="en-US" altLang="x-none" sz="3600" b="1" dirty="0">
                <a:solidFill>
                  <a:srgbClr val="9900CC"/>
                </a:solidFill>
                <a:latin typeface="Calibri" charset="0"/>
              </a:rPr>
              <a:t>Efficient</a:t>
            </a:r>
          </a:p>
          <a:p>
            <a:pPr algn="ctr" eaLnBrk="1" hangingPunct="1"/>
            <a:r>
              <a:rPr lang="en-US" altLang="x-none" sz="3600" b="1" dirty="0">
                <a:solidFill>
                  <a:srgbClr val="9900CC"/>
                </a:solidFill>
                <a:latin typeface="Calibri" charset="0"/>
              </a:rPr>
              <a:t>Transportation</a:t>
            </a:r>
            <a:endParaRPr lang="en-US" altLang="x-none" sz="4000" b="1" dirty="0">
              <a:solidFill>
                <a:srgbClr val="800080"/>
              </a:solidFill>
              <a:latin typeface="Calibri" charset="0"/>
            </a:endParaRPr>
          </a:p>
        </p:txBody>
      </p:sp>
      <p:sp>
        <p:nvSpPr>
          <p:cNvPr id="120836" name="Text Box 5"/>
          <p:cNvSpPr txBox="1">
            <a:spLocks noChangeArrowheads="1"/>
          </p:cNvSpPr>
          <p:nvPr/>
        </p:nvSpPr>
        <p:spPr bwMode="auto">
          <a:xfrm>
            <a:off x="8518698" y="2117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0837" name="Text Box 6"/>
          <p:cNvSpPr txBox="1">
            <a:spLocks noChangeArrowheads="1"/>
          </p:cNvSpPr>
          <p:nvPr/>
        </p:nvSpPr>
        <p:spPr bwMode="auto">
          <a:xfrm>
            <a:off x="8899698" y="17364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0838" name="Rectangle 7"/>
          <p:cNvSpPr>
            <a:spLocks noChangeArrowheads="1"/>
          </p:cNvSpPr>
          <p:nvPr/>
        </p:nvSpPr>
        <p:spPr bwMode="auto">
          <a:xfrm>
            <a:off x="9391823" y="1457758"/>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0839"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6697" y="2422273"/>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0" name="Line 9"/>
          <p:cNvSpPr>
            <a:spLocks noChangeShapeType="1"/>
          </p:cNvSpPr>
          <p:nvPr/>
        </p:nvSpPr>
        <p:spPr bwMode="auto">
          <a:xfrm>
            <a:off x="8137697" y="2879473"/>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0841"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23298" y="2650873"/>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2" name="Line 11"/>
          <p:cNvSpPr>
            <a:spLocks noChangeShapeType="1"/>
          </p:cNvSpPr>
          <p:nvPr/>
        </p:nvSpPr>
        <p:spPr bwMode="auto">
          <a:xfrm>
            <a:off x="7680497" y="3031873"/>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0843" name="Group 13"/>
          <p:cNvGrpSpPr>
            <a:grpSpLocks/>
          </p:cNvGrpSpPr>
          <p:nvPr/>
        </p:nvGrpSpPr>
        <p:grpSpPr bwMode="auto">
          <a:xfrm>
            <a:off x="6842298" y="1736474"/>
            <a:ext cx="4302125" cy="3878263"/>
            <a:chOff x="2784" y="912"/>
            <a:chExt cx="2710" cy="2443"/>
          </a:xfrm>
        </p:grpSpPr>
        <p:sp>
          <p:nvSpPr>
            <p:cNvPr id="120859"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0"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0861"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0862"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5858" name="Rectangle 18"/>
          <p:cNvSpPr>
            <a:spLocks noChangeArrowheads="1"/>
          </p:cNvSpPr>
          <p:nvPr/>
        </p:nvSpPr>
        <p:spPr bwMode="auto">
          <a:xfrm>
            <a:off x="6842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59" name="Rectangle 19"/>
          <p:cNvSpPr>
            <a:spLocks noChangeArrowheads="1"/>
          </p:cNvSpPr>
          <p:nvPr/>
        </p:nvSpPr>
        <p:spPr bwMode="auto">
          <a:xfrm>
            <a:off x="7223298" y="3946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5860" name="Rectangle 20"/>
          <p:cNvSpPr>
            <a:spLocks noChangeArrowheads="1"/>
          </p:cNvSpPr>
          <p:nvPr/>
        </p:nvSpPr>
        <p:spPr bwMode="auto">
          <a:xfrm>
            <a:off x="8975898" y="2422274"/>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grpSp>
        <p:nvGrpSpPr>
          <p:cNvPr id="120847" name="Group 20"/>
          <p:cNvGrpSpPr>
            <a:grpSpLocks/>
          </p:cNvGrpSpPr>
          <p:nvPr/>
        </p:nvGrpSpPr>
        <p:grpSpPr bwMode="auto">
          <a:xfrm>
            <a:off x="1676400" y="4191000"/>
            <a:ext cx="2286000" cy="2514600"/>
            <a:chOff x="96" y="2640"/>
            <a:chExt cx="1440" cy="1584"/>
          </a:xfrm>
        </p:grpSpPr>
        <p:sp>
          <p:nvSpPr>
            <p:cNvPr id="120856" name="AutoShape 21"/>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0857" name="AutoShape 22"/>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8" name="AutoShape 23"/>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0848" name="AutoShape 28"/>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49" name="AutoShape 29"/>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0851"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0852"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0853" name="AutoShape 34"/>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0854"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0855"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32" name="Title 1">
            <a:extLst>
              <a:ext uri="{FF2B5EF4-FFF2-40B4-BE49-F238E27FC236}">
                <a16:creationId xmlns:a16="http://schemas.microsoft.com/office/drawing/2014/main" id="{DD5B188E-AE2F-46CD-915C-9EAEB8C4DA86}"/>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34" name="Straight Connector 33">
            <a:extLst>
              <a:ext uri="{FF2B5EF4-FFF2-40B4-BE49-F238E27FC236}">
                <a16:creationId xmlns:a16="http://schemas.microsoft.com/office/drawing/2014/main" id="{7483BD63-D25E-4183-A18F-8BB18197583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bject 2">
            <a:extLst>
              <a:ext uri="{FF2B5EF4-FFF2-40B4-BE49-F238E27FC236}">
                <a16:creationId xmlns:a16="http://schemas.microsoft.com/office/drawing/2014/main" id="{3A25FCC0-BADE-4531-907E-10D5EEEF98D0}"/>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2070760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35859" grpId="0"/>
      <p:bldP spid="358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8" descr="interface_sustainability_model_p1.jpg">
            <a:extLst>
              <a:ext uri="{FF2B5EF4-FFF2-40B4-BE49-F238E27FC236}">
                <a16:creationId xmlns:a16="http://schemas.microsoft.com/office/drawing/2014/main" id="{539F7499-3255-48D5-9009-FA03100342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804921" y="1281892"/>
            <a:ext cx="4455618" cy="556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2893864" y="3775498"/>
            <a:ext cx="3192464"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33CC33"/>
                </a:solidFill>
                <a:latin typeface="+mn-lt"/>
              </a:rPr>
              <a:t>Step 6</a:t>
            </a:r>
          </a:p>
          <a:p>
            <a:pPr marL="0" indent="0" algn="ctr" eaLnBrk="1" hangingPunct="1"/>
            <a:r>
              <a:rPr lang="en-US" altLang="x-none" sz="3600" b="1" dirty="0">
                <a:solidFill>
                  <a:srgbClr val="33CC33"/>
                </a:solidFill>
                <a:latin typeface="+mn-lt"/>
              </a:rPr>
              <a:t>Sensitizing Stakeholders</a:t>
            </a:r>
          </a:p>
        </p:txBody>
      </p:sp>
      <p:sp>
        <p:nvSpPr>
          <p:cNvPr id="122884" name="Text Box 5"/>
          <p:cNvSpPr txBox="1">
            <a:spLocks noChangeArrowheads="1"/>
          </p:cNvSpPr>
          <p:nvPr/>
        </p:nvSpPr>
        <p:spPr bwMode="auto">
          <a:xfrm>
            <a:off x="8481321" y="2147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CC00"/>
                </a:solidFill>
                <a:latin typeface="Arial" charset="0"/>
              </a:rPr>
              <a:t>x</a:t>
            </a:r>
          </a:p>
        </p:txBody>
      </p:sp>
      <p:sp>
        <p:nvSpPr>
          <p:cNvPr id="122885" name="Text Box 6"/>
          <p:cNvSpPr txBox="1">
            <a:spLocks noChangeArrowheads="1"/>
          </p:cNvSpPr>
          <p:nvPr/>
        </p:nvSpPr>
        <p:spPr bwMode="auto">
          <a:xfrm>
            <a:off x="8862321" y="1766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FF6600"/>
                </a:solidFill>
                <a:latin typeface="Arial" charset="0"/>
              </a:rPr>
              <a:t>x</a:t>
            </a:r>
          </a:p>
        </p:txBody>
      </p:sp>
      <p:sp>
        <p:nvSpPr>
          <p:cNvPr id="122886" name="Rectangle 7"/>
          <p:cNvSpPr>
            <a:spLocks noChangeArrowheads="1"/>
          </p:cNvSpPr>
          <p:nvPr/>
        </p:nvSpPr>
        <p:spPr bwMode="auto">
          <a:xfrm>
            <a:off x="9333808" y="13858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dirty="0">
                <a:solidFill>
                  <a:srgbClr val="99CC00"/>
                </a:solidFill>
                <a:latin typeface="Arial" charset="0"/>
              </a:rPr>
              <a:t>x</a:t>
            </a:r>
          </a:p>
        </p:txBody>
      </p:sp>
      <p:pic>
        <p:nvPicPr>
          <p:cNvPr id="122887" name="Picture 8" descr="thumbna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19320" y="2452625"/>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8" name="Line 9"/>
          <p:cNvSpPr>
            <a:spLocks noChangeShapeType="1"/>
          </p:cNvSpPr>
          <p:nvPr/>
        </p:nvSpPr>
        <p:spPr bwMode="auto">
          <a:xfrm>
            <a:off x="8100320" y="2909825"/>
            <a:ext cx="533400" cy="4572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pic>
        <p:nvPicPr>
          <p:cNvPr id="122889" name="Picture 10" descr="thumbna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5921" y="2681225"/>
            <a:ext cx="4429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0" name="Line 11"/>
          <p:cNvSpPr>
            <a:spLocks noChangeShapeType="1"/>
          </p:cNvSpPr>
          <p:nvPr/>
        </p:nvSpPr>
        <p:spPr bwMode="auto">
          <a:xfrm>
            <a:off x="7643120" y="3062225"/>
            <a:ext cx="990600" cy="30480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lIns="91435" tIns="45718" rIns="91435" bIns="45718"/>
          <a:lstStyle/>
          <a:p>
            <a:endParaRPr lang="en-US"/>
          </a:p>
        </p:txBody>
      </p:sp>
      <p:grpSp>
        <p:nvGrpSpPr>
          <p:cNvPr id="122891" name="Group 13"/>
          <p:cNvGrpSpPr>
            <a:grpSpLocks/>
          </p:cNvGrpSpPr>
          <p:nvPr/>
        </p:nvGrpSpPr>
        <p:grpSpPr bwMode="auto">
          <a:xfrm>
            <a:off x="6804921" y="1766826"/>
            <a:ext cx="4302125" cy="3878263"/>
            <a:chOff x="2784" y="912"/>
            <a:chExt cx="2710" cy="2443"/>
          </a:xfrm>
        </p:grpSpPr>
        <p:sp>
          <p:nvSpPr>
            <p:cNvPr id="122913" name="Rectangle 14"/>
            <p:cNvSpPr>
              <a:spLocks noChangeArrowheads="1"/>
            </p:cNvSpPr>
            <p:nvPr/>
          </p:nvSpPr>
          <p:spPr bwMode="auto">
            <a:xfrm>
              <a:off x="5184" y="1248"/>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4" name="Rectangle 15"/>
            <p:cNvSpPr>
              <a:spLocks noChangeArrowheads="1"/>
            </p:cNvSpPr>
            <p:nvPr/>
          </p:nvSpPr>
          <p:spPr bwMode="auto">
            <a:xfrm>
              <a:off x="2880" y="912"/>
              <a:ext cx="1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4800">
                <a:solidFill>
                  <a:srgbClr val="CC0000"/>
                </a:solidFill>
                <a:latin typeface="Arial" charset="0"/>
              </a:endParaRPr>
            </a:p>
          </p:txBody>
        </p:sp>
        <p:sp>
          <p:nvSpPr>
            <p:cNvPr id="122915" name="Rectangle 16"/>
            <p:cNvSpPr>
              <a:spLocks noChangeArrowheads="1"/>
            </p:cNvSpPr>
            <p:nvPr/>
          </p:nvSpPr>
          <p:spPr bwMode="auto">
            <a:xfrm>
              <a:off x="302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sp>
          <p:nvSpPr>
            <p:cNvPr id="122916" name="Rectangle 17"/>
            <p:cNvSpPr>
              <a:spLocks noChangeArrowheads="1"/>
            </p:cNvSpPr>
            <p:nvPr/>
          </p:nvSpPr>
          <p:spPr bwMode="auto">
            <a:xfrm>
              <a:off x="2784" y="2832"/>
              <a:ext cx="31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CC0000"/>
                  </a:solidFill>
                  <a:latin typeface="Arial" charset="0"/>
                </a:rPr>
                <a:t>x</a:t>
              </a:r>
            </a:p>
          </p:txBody>
        </p:sp>
      </p:grpSp>
      <p:sp>
        <p:nvSpPr>
          <p:cNvPr id="37906" name="Rectangle 18"/>
          <p:cNvSpPr>
            <a:spLocks noChangeArrowheads="1"/>
          </p:cNvSpPr>
          <p:nvPr/>
        </p:nvSpPr>
        <p:spPr bwMode="auto">
          <a:xfrm>
            <a:off x="6804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7" name="Rectangle 19"/>
          <p:cNvSpPr>
            <a:spLocks noChangeArrowheads="1"/>
          </p:cNvSpPr>
          <p:nvPr/>
        </p:nvSpPr>
        <p:spPr bwMode="auto">
          <a:xfrm>
            <a:off x="7185921" y="3976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8" name="Rectangle 20"/>
          <p:cNvSpPr>
            <a:spLocks noChangeArrowheads="1"/>
          </p:cNvSpPr>
          <p:nvPr/>
        </p:nvSpPr>
        <p:spPr bwMode="auto">
          <a:xfrm>
            <a:off x="8938521" y="2452626"/>
            <a:ext cx="492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800">
                <a:solidFill>
                  <a:srgbClr val="9900CC"/>
                </a:solidFill>
                <a:latin typeface="Arial" charset="0"/>
              </a:rPr>
              <a:t>x</a:t>
            </a:r>
          </a:p>
        </p:txBody>
      </p:sp>
      <p:sp>
        <p:nvSpPr>
          <p:cNvPr id="37909" name="Rectangle 21"/>
          <p:cNvSpPr>
            <a:spLocks noChangeArrowheads="1"/>
          </p:cNvSpPr>
          <p:nvPr/>
        </p:nvSpPr>
        <p:spPr bwMode="auto">
          <a:xfrm>
            <a:off x="8675789" y="6046787"/>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dirty="0">
                <a:solidFill>
                  <a:srgbClr val="33CC33"/>
                </a:solidFill>
                <a:latin typeface="Arial" charset="0"/>
              </a:rPr>
              <a:t>S</a:t>
            </a:r>
          </a:p>
        </p:txBody>
      </p:sp>
      <p:sp>
        <p:nvSpPr>
          <p:cNvPr id="37910" name="Rectangle 22"/>
          <p:cNvSpPr>
            <a:spLocks noChangeArrowheads="1"/>
          </p:cNvSpPr>
          <p:nvPr/>
        </p:nvSpPr>
        <p:spPr bwMode="auto">
          <a:xfrm>
            <a:off x="6576321" y="32908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1" name="Rectangle 23"/>
          <p:cNvSpPr>
            <a:spLocks noChangeArrowheads="1"/>
          </p:cNvSpPr>
          <p:nvPr/>
        </p:nvSpPr>
        <p:spPr bwMode="auto">
          <a:xfrm>
            <a:off x="8176521" y="35194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sp>
        <p:nvSpPr>
          <p:cNvPr id="37912" name="Rectangle 24"/>
          <p:cNvSpPr>
            <a:spLocks noChangeArrowheads="1"/>
          </p:cNvSpPr>
          <p:nvPr/>
        </p:nvSpPr>
        <p:spPr bwMode="auto">
          <a:xfrm>
            <a:off x="10462521" y="4205226"/>
            <a:ext cx="52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4000">
                <a:solidFill>
                  <a:srgbClr val="33CC33"/>
                </a:solidFill>
                <a:latin typeface="Arial" charset="0"/>
              </a:rPr>
              <a:t>S</a:t>
            </a:r>
          </a:p>
        </p:txBody>
      </p:sp>
      <p:grpSp>
        <p:nvGrpSpPr>
          <p:cNvPr id="122899" name="Group 24"/>
          <p:cNvGrpSpPr>
            <a:grpSpLocks/>
          </p:cNvGrpSpPr>
          <p:nvPr/>
        </p:nvGrpSpPr>
        <p:grpSpPr bwMode="auto">
          <a:xfrm>
            <a:off x="1676400" y="4191000"/>
            <a:ext cx="2286000" cy="2514600"/>
            <a:chOff x="96" y="2640"/>
            <a:chExt cx="1440" cy="1584"/>
          </a:xfrm>
        </p:grpSpPr>
        <p:sp>
          <p:nvSpPr>
            <p:cNvPr id="122910" name="AutoShape 25"/>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2911" name="AutoShape 26"/>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12" name="AutoShape 27"/>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290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2901"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2902" name="AutoShape 3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3" name="AutoShape 31"/>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4" name="AutoShape 32"/>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5"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2906"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2907"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2908" name="AutoShape 36"/>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2909" name="Rectangle 7"/>
          <p:cNvSpPr>
            <a:spLocks noChangeArrowheads="1"/>
          </p:cNvSpPr>
          <p:nvPr/>
        </p:nvSpPr>
        <p:spPr bwMode="auto">
          <a:xfrm>
            <a:off x="1752600" y="4267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39" name="Title 1">
            <a:extLst>
              <a:ext uri="{FF2B5EF4-FFF2-40B4-BE49-F238E27FC236}">
                <a16:creationId xmlns:a16="http://schemas.microsoft.com/office/drawing/2014/main" id="{C0D222C8-3118-40B2-91B7-F38009384299}"/>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cxnSp>
        <p:nvCxnSpPr>
          <p:cNvPr id="40" name="Straight Connector 39">
            <a:extLst>
              <a:ext uri="{FF2B5EF4-FFF2-40B4-BE49-F238E27FC236}">
                <a16:creationId xmlns:a16="http://schemas.microsoft.com/office/drawing/2014/main" id="{E028D790-4E6B-46A0-9EF2-C189D3FEB89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bject 2">
            <a:extLst>
              <a:ext uri="{FF2B5EF4-FFF2-40B4-BE49-F238E27FC236}">
                <a16:creationId xmlns:a16="http://schemas.microsoft.com/office/drawing/2014/main" id="{617CA482-008C-44BB-8FA1-80682B545C2D}"/>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6971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9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9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9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9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p:bldP spid="37907" grpId="0"/>
      <p:bldP spid="37908" grpId="0"/>
      <p:bldP spid="37909" grpId="0"/>
      <p:bldP spid="37910" grpId="0"/>
      <p:bldP spid="37911" grpId="0"/>
      <p:bldP spid="379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descr="interface_sustainability_model_p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2427" y="1266414"/>
            <a:ext cx="4479757" cy="559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3"/>
          <p:cNvSpPr txBox="1">
            <a:spLocks noChangeArrowheads="1"/>
          </p:cNvSpPr>
          <p:nvPr/>
        </p:nvSpPr>
        <p:spPr bwMode="auto">
          <a:xfrm>
            <a:off x="3175000" y="3641343"/>
            <a:ext cx="261302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457200" indent="-457200"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3600" b="1" u="sng" dirty="0">
                <a:solidFill>
                  <a:srgbClr val="FF9900"/>
                </a:solidFill>
                <a:latin typeface="+mn-lt"/>
              </a:rPr>
              <a:t>Step 7</a:t>
            </a:r>
          </a:p>
          <a:p>
            <a:pPr algn="ctr" eaLnBrk="1" hangingPunct="1"/>
            <a:r>
              <a:rPr lang="en-US" altLang="x-none" sz="3600" b="1" dirty="0">
                <a:solidFill>
                  <a:srgbClr val="FF9900"/>
                </a:solidFill>
                <a:latin typeface="+mn-lt"/>
              </a:rPr>
              <a:t>Redesign</a:t>
            </a:r>
          </a:p>
          <a:p>
            <a:pPr algn="ctr" eaLnBrk="1" hangingPunct="1"/>
            <a:r>
              <a:rPr lang="en-US" altLang="x-none" sz="3600" b="1" dirty="0">
                <a:solidFill>
                  <a:srgbClr val="FF9900"/>
                </a:solidFill>
                <a:latin typeface="+mn-lt"/>
              </a:rPr>
              <a:t>Commerce</a:t>
            </a:r>
            <a:endParaRPr lang="en-US" altLang="x-none" sz="2000" b="1" dirty="0">
              <a:solidFill>
                <a:srgbClr val="FF9900"/>
              </a:solidFill>
              <a:latin typeface="+mn-lt"/>
            </a:endParaRPr>
          </a:p>
        </p:txBody>
      </p:sp>
      <p:grpSp>
        <p:nvGrpSpPr>
          <p:cNvPr id="124932" name="Group 5"/>
          <p:cNvGrpSpPr>
            <a:grpSpLocks/>
          </p:cNvGrpSpPr>
          <p:nvPr/>
        </p:nvGrpSpPr>
        <p:grpSpPr bwMode="auto">
          <a:xfrm>
            <a:off x="1676400" y="4191000"/>
            <a:ext cx="2286000" cy="2514600"/>
            <a:chOff x="96" y="2640"/>
            <a:chExt cx="1440" cy="1584"/>
          </a:xfrm>
        </p:grpSpPr>
        <p:sp>
          <p:nvSpPr>
            <p:cNvPr id="124945" name="AutoShape 6"/>
            <p:cNvSpPr>
              <a:spLocks noChangeArrowheads="1"/>
            </p:cNvSpPr>
            <p:nvPr/>
          </p:nvSpPr>
          <p:spPr bwMode="auto">
            <a:xfrm>
              <a:off x="96" y="2640"/>
              <a:ext cx="1440" cy="1584"/>
            </a:xfrm>
            <a:prstGeom prst="rtTriangle">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000000"/>
                </a:solidFill>
                <a:latin typeface="Arial" charset="0"/>
              </a:endParaRPr>
            </a:p>
          </p:txBody>
        </p:sp>
        <p:sp>
          <p:nvSpPr>
            <p:cNvPr id="124946" name="AutoShape 7"/>
            <p:cNvSpPr>
              <a:spLocks noChangeArrowheads="1"/>
            </p:cNvSpPr>
            <p:nvPr/>
          </p:nvSpPr>
          <p:spPr bwMode="auto">
            <a:xfrm>
              <a:off x="1296" y="393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7" name="AutoShape 8"/>
            <p:cNvSpPr>
              <a:spLocks noChangeArrowheads="1"/>
            </p:cNvSpPr>
            <p:nvPr/>
          </p:nvSpPr>
          <p:spPr bwMode="auto">
            <a:xfrm>
              <a:off x="1056" y="3696"/>
              <a:ext cx="144" cy="192"/>
            </a:xfrm>
            <a:prstGeom prst="octagon">
              <a:avLst>
                <a:gd name="adj" fmla="val 29287"/>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grpSp>
      <p:sp>
        <p:nvSpPr>
          <p:cNvPr id="124933" name="Rectangle 7"/>
          <p:cNvSpPr>
            <a:spLocks noChangeArrowheads="1"/>
          </p:cNvSpPr>
          <p:nvPr/>
        </p:nvSpPr>
        <p:spPr bwMode="auto">
          <a:xfrm>
            <a:off x="3124200" y="5791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FF6600"/>
                </a:solidFill>
                <a:latin typeface="Arial" charset="0"/>
              </a:rPr>
              <a:t>2</a:t>
            </a:r>
          </a:p>
        </p:txBody>
      </p:sp>
      <p:sp>
        <p:nvSpPr>
          <p:cNvPr id="124934" name="AutoShape 10"/>
          <p:cNvSpPr>
            <a:spLocks noChangeArrowheads="1"/>
          </p:cNvSpPr>
          <p:nvPr/>
        </p:nvSpPr>
        <p:spPr bwMode="auto">
          <a:xfrm>
            <a:off x="2819400" y="5410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5" name="AutoShape 12"/>
          <p:cNvSpPr>
            <a:spLocks noChangeArrowheads="1"/>
          </p:cNvSpPr>
          <p:nvPr/>
        </p:nvSpPr>
        <p:spPr bwMode="auto">
          <a:xfrm>
            <a:off x="2438400" y="5029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6" name="AutoShape 13"/>
          <p:cNvSpPr>
            <a:spLocks noChangeArrowheads="1"/>
          </p:cNvSpPr>
          <p:nvPr/>
        </p:nvSpPr>
        <p:spPr bwMode="auto">
          <a:xfrm>
            <a:off x="2133600" y="46482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37" name="Rectangle 7"/>
          <p:cNvSpPr>
            <a:spLocks noChangeArrowheads="1"/>
          </p:cNvSpPr>
          <p:nvPr/>
        </p:nvSpPr>
        <p:spPr bwMode="auto">
          <a:xfrm>
            <a:off x="2743200" y="5334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0066FF"/>
                </a:solidFill>
                <a:latin typeface="Arial" charset="0"/>
              </a:rPr>
              <a:t>3</a:t>
            </a:r>
          </a:p>
        </p:txBody>
      </p:sp>
      <p:sp>
        <p:nvSpPr>
          <p:cNvPr id="124938" name="Rectangle 7"/>
          <p:cNvSpPr>
            <a:spLocks noChangeArrowheads="1"/>
          </p:cNvSpPr>
          <p:nvPr/>
        </p:nvSpPr>
        <p:spPr bwMode="auto">
          <a:xfrm>
            <a:off x="2362200" y="4953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CC0000"/>
                </a:solidFill>
                <a:latin typeface="Arial" charset="0"/>
              </a:rPr>
              <a:t>4</a:t>
            </a:r>
          </a:p>
        </p:txBody>
      </p:sp>
      <p:sp>
        <p:nvSpPr>
          <p:cNvPr id="124939" name="Rectangle 7"/>
          <p:cNvSpPr>
            <a:spLocks noChangeArrowheads="1"/>
          </p:cNvSpPr>
          <p:nvPr/>
        </p:nvSpPr>
        <p:spPr bwMode="auto">
          <a:xfrm>
            <a:off x="2057400" y="45720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00CC"/>
                </a:solidFill>
                <a:latin typeface="Arial" charset="0"/>
              </a:rPr>
              <a:t>5</a:t>
            </a:r>
          </a:p>
        </p:txBody>
      </p:sp>
      <p:sp>
        <p:nvSpPr>
          <p:cNvPr id="124940" name="Rectangle 7"/>
          <p:cNvSpPr>
            <a:spLocks noChangeArrowheads="1"/>
          </p:cNvSpPr>
          <p:nvPr/>
        </p:nvSpPr>
        <p:spPr bwMode="auto">
          <a:xfrm>
            <a:off x="3505200" y="6172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99CC00"/>
                </a:solidFill>
                <a:latin typeface="Arial" charset="0"/>
              </a:rPr>
              <a:t>1</a:t>
            </a:r>
          </a:p>
        </p:txBody>
      </p:sp>
      <p:sp>
        <p:nvSpPr>
          <p:cNvPr id="124941" name="AutoShape 18"/>
          <p:cNvSpPr>
            <a:spLocks noChangeArrowheads="1"/>
          </p:cNvSpPr>
          <p:nvPr/>
        </p:nvSpPr>
        <p:spPr bwMode="auto">
          <a:xfrm>
            <a:off x="1676400" y="3962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2" name="AutoShape 19"/>
          <p:cNvSpPr>
            <a:spLocks noChangeArrowheads="1"/>
          </p:cNvSpPr>
          <p:nvPr/>
        </p:nvSpPr>
        <p:spPr bwMode="auto">
          <a:xfrm>
            <a:off x="1828800" y="4343400"/>
            <a:ext cx="228600" cy="304800"/>
          </a:xfrm>
          <a:prstGeom prst="octagon">
            <a:avLst>
              <a:gd name="adj" fmla="val 29287"/>
            </a:avLst>
          </a:prstGeom>
          <a:solidFill>
            <a:schemeClr val="tx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4943" name="Rectangle 7"/>
          <p:cNvSpPr>
            <a:spLocks noChangeArrowheads="1"/>
          </p:cNvSpPr>
          <p:nvPr/>
        </p:nvSpPr>
        <p:spPr bwMode="auto">
          <a:xfrm>
            <a:off x="1752600" y="4267201"/>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a:solidFill>
                  <a:srgbClr val="33CC33"/>
                </a:solidFill>
                <a:latin typeface="Arial" charset="0"/>
              </a:rPr>
              <a:t>6</a:t>
            </a:r>
          </a:p>
        </p:txBody>
      </p:sp>
      <p:sp>
        <p:nvSpPr>
          <p:cNvPr id="124944" name="Rectangle 7"/>
          <p:cNvSpPr>
            <a:spLocks noChangeArrowheads="1"/>
          </p:cNvSpPr>
          <p:nvPr/>
        </p:nvSpPr>
        <p:spPr bwMode="auto">
          <a:xfrm>
            <a:off x="1524001" y="3886201"/>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dirty="0">
                <a:solidFill>
                  <a:srgbClr val="33CC33"/>
                </a:solidFill>
                <a:latin typeface="Arial" charset="0"/>
              </a:rPr>
              <a:t> </a:t>
            </a:r>
            <a:r>
              <a:rPr lang="en-US" altLang="x-none" dirty="0">
                <a:solidFill>
                  <a:srgbClr val="FF9900"/>
                </a:solidFill>
                <a:latin typeface="Arial" charset="0"/>
              </a:rPr>
              <a:t>7</a:t>
            </a:r>
          </a:p>
        </p:txBody>
      </p:sp>
      <p:cxnSp>
        <p:nvCxnSpPr>
          <p:cNvPr id="21" name="Straight Connector 20">
            <a:extLst>
              <a:ext uri="{FF2B5EF4-FFF2-40B4-BE49-F238E27FC236}">
                <a16:creationId xmlns:a16="http://schemas.microsoft.com/office/drawing/2014/main" id="{7D75923F-7BAD-4AE1-8750-8F8C84CE56C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ject 2">
            <a:extLst>
              <a:ext uri="{FF2B5EF4-FFF2-40B4-BE49-F238E27FC236}">
                <a16:creationId xmlns:a16="http://schemas.microsoft.com/office/drawing/2014/main" id="{7CF82CE8-90B2-4C76-AE10-1F85F3A2FC7C}"/>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
        <p:nvSpPr>
          <p:cNvPr id="23" name="Title 1">
            <a:extLst>
              <a:ext uri="{FF2B5EF4-FFF2-40B4-BE49-F238E27FC236}">
                <a16:creationId xmlns:a16="http://schemas.microsoft.com/office/drawing/2014/main" id="{F945D046-4D86-4DF3-9939-DAB812AED69B}"/>
              </a:ext>
            </a:extLst>
          </p:cNvPr>
          <p:cNvSpPr txBox="1">
            <a:spLocks/>
          </p:cNvSpPr>
          <p:nvPr/>
        </p:nvSpPr>
        <p:spPr>
          <a:xfrm>
            <a:off x="2164517" y="1300623"/>
            <a:ext cx="4640404" cy="1883593"/>
          </a:xfrm>
          <a:prstGeom prst="rect">
            <a:avLst/>
          </a:prstGeom>
          <a:solidFill>
            <a:schemeClr val="bg1"/>
          </a:solidFill>
          <a:ln w="9525">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x-none" sz="3600" b="1" dirty="0">
                <a:latin typeface="+mn-lt"/>
                <a:ea typeface="ＭＳ Ｐゴシック" charset="-128"/>
              </a:rPr>
              <a:t>…to A Prototypical 21</a:t>
            </a:r>
            <a:r>
              <a:rPr lang="en-US" altLang="x-none" sz="3600" b="1" baseline="30000" dirty="0">
                <a:latin typeface="+mn-lt"/>
                <a:ea typeface="ＭＳ Ｐゴシック" charset="-128"/>
              </a:rPr>
              <a:t>st</a:t>
            </a:r>
            <a:r>
              <a:rPr lang="en-US" altLang="x-none" sz="3600" b="1" dirty="0">
                <a:latin typeface="+mn-lt"/>
                <a:ea typeface="ＭＳ Ｐゴシック" charset="-128"/>
              </a:rPr>
              <a:t> Century Company</a:t>
            </a:r>
            <a:br>
              <a:rPr lang="en-US" altLang="x-none" sz="3600" b="1" dirty="0">
                <a:latin typeface="+mn-lt"/>
                <a:ea typeface="ＭＳ Ｐゴシック" charset="-128"/>
              </a:rPr>
            </a:br>
            <a:br>
              <a:rPr lang="en-US" altLang="x-none" baseline="30000" dirty="0">
                <a:latin typeface="+mn-lt"/>
                <a:ea typeface="ＭＳ Ｐゴシック" charset="-128"/>
              </a:rPr>
            </a:br>
            <a:r>
              <a:rPr lang="en-US" altLang="x-none" sz="2800" dirty="0">
                <a:latin typeface="+mn-lt"/>
                <a:ea typeface="ＭＳ Ｐゴシック" charset="-128"/>
              </a:rPr>
              <a:t>Climbing the Mountain</a:t>
            </a:r>
          </a:p>
        </p:txBody>
      </p:sp>
    </p:spTree>
    <p:extLst>
      <p:ext uri="{BB962C8B-B14F-4D97-AF65-F5344CB8AC3E}">
        <p14:creationId xmlns:p14="http://schemas.microsoft.com/office/powerpoint/2010/main" val="2391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63"/>
          <p:cNvSpPr>
            <a:spLocks noChangeArrowheads="1"/>
          </p:cNvSpPr>
          <p:nvPr/>
        </p:nvSpPr>
        <p:spPr bwMode="auto">
          <a:xfrm>
            <a:off x="83058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8" name="Rectangle 63"/>
          <p:cNvSpPr>
            <a:spLocks noChangeArrowheads="1"/>
          </p:cNvSpPr>
          <p:nvPr/>
        </p:nvSpPr>
        <p:spPr bwMode="auto">
          <a:xfrm>
            <a:off x="83058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79" name="Rectangle 63"/>
          <p:cNvSpPr>
            <a:spLocks noChangeArrowheads="1"/>
          </p:cNvSpPr>
          <p:nvPr/>
        </p:nvSpPr>
        <p:spPr bwMode="auto">
          <a:xfrm>
            <a:off x="8305800" y="4495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0" name="Rectangle 63"/>
          <p:cNvSpPr>
            <a:spLocks noChangeArrowheads="1"/>
          </p:cNvSpPr>
          <p:nvPr/>
        </p:nvSpPr>
        <p:spPr bwMode="auto">
          <a:xfrm>
            <a:off x="8305800" y="4953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1" name="Rectangle 63"/>
          <p:cNvSpPr>
            <a:spLocks noChangeArrowheads="1"/>
          </p:cNvSpPr>
          <p:nvPr/>
        </p:nvSpPr>
        <p:spPr bwMode="auto">
          <a:xfrm>
            <a:off x="8305800" y="5410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pic>
        <p:nvPicPr>
          <p:cNvPr id="5" name="Picture 4"/>
          <p:cNvPicPr>
            <a:picLocks noChangeAspect="1"/>
          </p:cNvPicPr>
          <p:nvPr/>
        </p:nvPicPr>
        <p:blipFill>
          <a:blip r:embed="rId3">
            <a:alphaModFix amt="30000"/>
          </a:blip>
          <a:stretch>
            <a:fillRect/>
          </a:stretch>
        </p:blipFill>
        <p:spPr>
          <a:xfrm>
            <a:off x="1507688" y="0"/>
            <a:ext cx="9160312" cy="6858000"/>
          </a:xfrm>
          <a:prstGeom prst="rect">
            <a:avLst/>
          </a:prstGeom>
          <a:ln>
            <a:noFill/>
          </a:ln>
          <a:effectLst>
            <a:softEdge rad="112500"/>
          </a:effectLst>
        </p:spPr>
      </p:pic>
      <p:sp>
        <p:nvSpPr>
          <p:cNvPr id="126983" name="Title 1"/>
          <p:cNvSpPr>
            <a:spLocks noGrp="1"/>
          </p:cNvSpPr>
          <p:nvPr>
            <p:ph type="title" idx="4294967295"/>
          </p:nvPr>
        </p:nvSpPr>
        <p:spPr>
          <a:xfrm>
            <a:off x="752475" y="105963"/>
            <a:ext cx="10687050" cy="999697"/>
          </a:xfrm>
          <a:noFill/>
          <a:ln w="9525">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ts val="3500"/>
              </a:lnSpc>
            </a:pPr>
            <a:r>
              <a:rPr lang="en-US" altLang="x-none" sz="3600" b="1" dirty="0">
                <a:latin typeface="+mn-lt"/>
                <a:ea typeface="ＭＳ Ｐゴシック" charset="-128"/>
              </a:rPr>
              <a:t>Mission Zero Goals:</a:t>
            </a:r>
            <a:br>
              <a:rPr lang="en-US" altLang="x-none" sz="3600" b="1" dirty="0">
                <a:latin typeface="+mn-lt"/>
                <a:ea typeface="ＭＳ Ｐゴシック" charset="-128"/>
              </a:rPr>
            </a:br>
            <a:r>
              <a:rPr lang="en-US" altLang="x-none" sz="3600" b="1" dirty="0">
                <a:latin typeface="+mn-lt"/>
                <a:ea typeface="ＭＳ Ｐゴシック" charset="-128"/>
              </a:rPr>
              <a:t>Approximately 60% Progress as Assessed in 2010 </a:t>
            </a:r>
          </a:p>
        </p:txBody>
      </p:sp>
      <p:sp>
        <p:nvSpPr>
          <p:cNvPr id="126984" name="Rectangle 4"/>
          <p:cNvSpPr>
            <a:spLocks noChangeArrowheads="1"/>
          </p:cNvSpPr>
          <p:nvPr/>
        </p:nvSpPr>
        <p:spPr bwMode="auto">
          <a:xfrm>
            <a:off x="30480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5" name="Rectangle 5"/>
          <p:cNvSpPr>
            <a:spLocks noChangeArrowheads="1"/>
          </p:cNvSpPr>
          <p:nvPr/>
        </p:nvSpPr>
        <p:spPr bwMode="auto">
          <a:xfrm>
            <a:off x="30480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6" name="Rectangle 6"/>
          <p:cNvSpPr>
            <a:spLocks noChangeArrowheads="1"/>
          </p:cNvSpPr>
          <p:nvPr/>
        </p:nvSpPr>
        <p:spPr bwMode="auto">
          <a:xfrm>
            <a:off x="30480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7" name="Rectangle 7"/>
          <p:cNvSpPr>
            <a:spLocks noChangeArrowheads="1"/>
          </p:cNvSpPr>
          <p:nvPr/>
        </p:nvSpPr>
        <p:spPr bwMode="auto">
          <a:xfrm>
            <a:off x="3048000" y="40386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88" name="Rectangle 8"/>
          <p:cNvSpPr>
            <a:spLocks noChangeArrowheads="1"/>
          </p:cNvSpPr>
          <p:nvPr/>
        </p:nvSpPr>
        <p:spPr bwMode="auto">
          <a:xfrm>
            <a:off x="3048000" y="35814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en-US" altLang="x-none" sz="1800">
              <a:solidFill>
                <a:srgbClr val="000000"/>
              </a:solidFill>
              <a:latin typeface="Arial" charset="0"/>
            </a:endParaRPr>
          </a:p>
          <a:p>
            <a:pPr eaLnBrk="1" hangingPunct="1"/>
            <a:endParaRPr lang="en-US" altLang="x-none" sz="1800">
              <a:solidFill>
                <a:srgbClr val="000000"/>
              </a:solidFill>
              <a:latin typeface="Arial" charset="0"/>
            </a:endParaRPr>
          </a:p>
        </p:txBody>
      </p:sp>
      <p:sp>
        <p:nvSpPr>
          <p:cNvPr id="126989" name="Rectangle 9"/>
          <p:cNvSpPr>
            <a:spLocks noChangeArrowheads="1"/>
          </p:cNvSpPr>
          <p:nvPr/>
        </p:nvSpPr>
        <p:spPr bwMode="auto">
          <a:xfrm>
            <a:off x="30480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06510" name="Text Box 10"/>
          <p:cNvSpPr txBox="1">
            <a:spLocks noChangeArrowheads="1"/>
          </p:cNvSpPr>
          <p:nvPr/>
        </p:nvSpPr>
        <p:spPr bwMode="auto">
          <a:xfrm rot="16200000">
            <a:off x="2810669" y="5561807"/>
            <a:ext cx="10271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Waste</a:t>
            </a:r>
          </a:p>
        </p:txBody>
      </p:sp>
      <p:sp>
        <p:nvSpPr>
          <p:cNvPr id="126991" name="Rectangle 11"/>
          <p:cNvSpPr>
            <a:spLocks noChangeArrowheads="1"/>
          </p:cNvSpPr>
          <p:nvPr/>
        </p:nvSpPr>
        <p:spPr bwMode="auto">
          <a:xfrm>
            <a:off x="3048000" y="3124200"/>
            <a:ext cx="533400" cy="457200"/>
          </a:xfrm>
          <a:prstGeom prst="rect">
            <a:avLst/>
          </a:prstGeom>
          <a:solidFill>
            <a:srgbClr val="A2D34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2" name="Rectangle 12"/>
          <p:cNvSpPr>
            <a:spLocks noChangeArrowheads="1"/>
          </p:cNvSpPr>
          <p:nvPr/>
        </p:nvSpPr>
        <p:spPr bwMode="auto">
          <a:xfrm>
            <a:off x="3048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3" name="Rectangle 13"/>
          <p:cNvSpPr>
            <a:spLocks noChangeArrowheads="1"/>
          </p:cNvSpPr>
          <p:nvPr/>
        </p:nvSpPr>
        <p:spPr bwMode="auto">
          <a:xfrm>
            <a:off x="3048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4" name="Rectangle 14"/>
          <p:cNvSpPr>
            <a:spLocks noChangeArrowheads="1"/>
          </p:cNvSpPr>
          <p:nvPr/>
        </p:nvSpPr>
        <p:spPr bwMode="auto">
          <a:xfrm>
            <a:off x="3048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5" name="Rectangle 15"/>
          <p:cNvSpPr>
            <a:spLocks noChangeArrowheads="1"/>
          </p:cNvSpPr>
          <p:nvPr/>
        </p:nvSpPr>
        <p:spPr bwMode="auto">
          <a:xfrm>
            <a:off x="3810000" y="54102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6" name="Rectangle 16"/>
          <p:cNvSpPr>
            <a:spLocks noChangeArrowheads="1"/>
          </p:cNvSpPr>
          <p:nvPr/>
        </p:nvSpPr>
        <p:spPr bwMode="auto">
          <a:xfrm>
            <a:off x="3810000" y="49530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7" name="Rectangle 17"/>
          <p:cNvSpPr>
            <a:spLocks noChangeArrowheads="1"/>
          </p:cNvSpPr>
          <p:nvPr/>
        </p:nvSpPr>
        <p:spPr bwMode="auto">
          <a:xfrm>
            <a:off x="3810000" y="44958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8" name="Rectangle 18"/>
          <p:cNvSpPr>
            <a:spLocks noChangeArrowheads="1"/>
          </p:cNvSpPr>
          <p:nvPr/>
        </p:nvSpPr>
        <p:spPr bwMode="auto">
          <a:xfrm>
            <a:off x="3810000" y="40386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6999" name="Rectangle 19"/>
          <p:cNvSpPr>
            <a:spLocks noChangeArrowheads="1"/>
          </p:cNvSpPr>
          <p:nvPr/>
        </p:nvSpPr>
        <p:spPr bwMode="auto">
          <a:xfrm>
            <a:off x="3810000" y="3581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0" name="Rectangle 20"/>
          <p:cNvSpPr>
            <a:spLocks noChangeArrowheads="1"/>
          </p:cNvSpPr>
          <p:nvPr/>
        </p:nvSpPr>
        <p:spPr bwMode="auto">
          <a:xfrm>
            <a:off x="3810000" y="5867400"/>
            <a:ext cx="533400" cy="457200"/>
          </a:xfrm>
          <a:prstGeom prst="rect">
            <a:avLst/>
          </a:prstGeom>
          <a:solidFill>
            <a:srgbClr val="FF99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1" name="Rectangle 21"/>
          <p:cNvSpPr>
            <a:spLocks noChangeArrowheads="1"/>
          </p:cNvSpPr>
          <p:nvPr/>
        </p:nvSpPr>
        <p:spPr bwMode="auto">
          <a:xfrm>
            <a:off x="38100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2" name="Rectangle 22"/>
          <p:cNvSpPr>
            <a:spLocks noChangeArrowheads="1"/>
          </p:cNvSpPr>
          <p:nvPr/>
        </p:nvSpPr>
        <p:spPr bwMode="auto">
          <a:xfrm>
            <a:off x="38100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3" name="Rectangle 23"/>
          <p:cNvSpPr>
            <a:spLocks noChangeArrowheads="1"/>
          </p:cNvSpPr>
          <p:nvPr/>
        </p:nvSpPr>
        <p:spPr bwMode="auto">
          <a:xfrm>
            <a:off x="38100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4" name="Rectangle 24"/>
          <p:cNvSpPr>
            <a:spLocks noChangeArrowheads="1"/>
          </p:cNvSpPr>
          <p:nvPr/>
        </p:nvSpPr>
        <p:spPr bwMode="auto">
          <a:xfrm>
            <a:off x="38100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5" name="Rectangle 25"/>
          <p:cNvSpPr>
            <a:spLocks noChangeArrowheads="1"/>
          </p:cNvSpPr>
          <p:nvPr/>
        </p:nvSpPr>
        <p:spPr bwMode="auto">
          <a:xfrm>
            <a:off x="4648200" y="54102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6" name="Rectangle 26"/>
          <p:cNvSpPr>
            <a:spLocks noChangeArrowheads="1"/>
          </p:cNvSpPr>
          <p:nvPr/>
        </p:nvSpPr>
        <p:spPr bwMode="auto">
          <a:xfrm>
            <a:off x="4648200" y="49530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7" name="Rectangle 27"/>
          <p:cNvSpPr>
            <a:spLocks noChangeArrowheads="1"/>
          </p:cNvSpPr>
          <p:nvPr/>
        </p:nvSpPr>
        <p:spPr bwMode="auto">
          <a:xfrm>
            <a:off x="4648200" y="44958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8" name="Rectangle 28"/>
          <p:cNvSpPr>
            <a:spLocks noChangeArrowheads="1"/>
          </p:cNvSpPr>
          <p:nvPr/>
        </p:nvSpPr>
        <p:spPr bwMode="auto">
          <a:xfrm>
            <a:off x="4648200" y="40386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09" name="Rectangle 29"/>
          <p:cNvSpPr>
            <a:spLocks noChangeArrowheads="1"/>
          </p:cNvSpPr>
          <p:nvPr/>
        </p:nvSpPr>
        <p:spPr bwMode="auto">
          <a:xfrm>
            <a:off x="4648200" y="3581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0" name="Rectangle 30"/>
          <p:cNvSpPr>
            <a:spLocks noChangeArrowheads="1"/>
          </p:cNvSpPr>
          <p:nvPr/>
        </p:nvSpPr>
        <p:spPr bwMode="auto">
          <a:xfrm>
            <a:off x="4648200" y="5867400"/>
            <a:ext cx="533400" cy="457200"/>
          </a:xfrm>
          <a:prstGeom prst="rect">
            <a:avLst/>
          </a:prstGeom>
          <a:solidFill>
            <a:srgbClr val="00CC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1" name="Rectangle 31"/>
          <p:cNvSpPr>
            <a:spLocks noChangeArrowheads="1"/>
          </p:cNvSpPr>
          <p:nvPr/>
        </p:nvSpPr>
        <p:spPr bwMode="auto">
          <a:xfrm>
            <a:off x="4648200" y="3124200"/>
            <a:ext cx="533400" cy="457200"/>
          </a:xfrm>
          <a:prstGeom prst="rect">
            <a:avLst/>
          </a:prstGeom>
          <a:solidFill>
            <a:srgbClr val="00D6FB"/>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2" name="Rectangle 32"/>
          <p:cNvSpPr>
            <a:spLocks noChangeArrowheads="1"/>
          </p:cNvSpPr>
          <p:nvPr/>
        </p:nvSpPr>
        <p:spPr bwMode="auto">
          <a:xfrm>
            <a:off x="4648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3" name="Rectangle 33"/>
          <p:cNvSpPr>
            <a:spLocks noChangeArrowheads="1"/>
          </p:cNvSpPr>
          <p:nvPr/>
        </p:nvSpPr>
        <p:spPr bwMode="auto">
          <a:xfrm>
            <a:off x="4648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4" name="Rectangle 34"/>
          <p:cNvSpPr>
            <a:spLocks noChangeArrowheads="1"/>
          </p:cNvSpPr>
          <p:nvPr/>
        </p:nvSpPr>
        <p:spPr bwMode="auto">
          <a:xfrm>
            <a:off x="4648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5" name="Rectangle 35"/>
          <p:cNvSpPr>
            <a:spLocks noChangeArrowheads="1"/>
          </p:cNvSpPr>
          <p:nvPr/>
        </p:nvSpPr>
        <p:spPr bwMode="auto">
          <a:xfrm>
            <a:off x="5486400" y="54102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6" name="Rectangle 36"/>
          <p:cNvSpPr>
            <a:spLocks noChangeArrowheads="1"/>
          </p:cNvSpPr>
          <p:nvPr/>
        </p:nvSpPr>
        <p:spPr bwMode="auto">
          <a:xfrm>
            <a:off x="5486400" y="49530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7" name="Rectangle 37"/>
          <p:cNvSpPr>
            <a:spLocks noChangeArrowheads="1"/>
          </p:cNvSpPr>
          <p:nvPr/>
        </p:nvSpPr>
        <p:spPr bwMode="auto">
          <a:xfrm>
            <a:off x="5486400" y="44958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8" name="Rectangle 38"/>
          <p:cNvSpPr>
            <a:spLocks noChangeArrowheads="1"/>
          </p:cNvSpPr>
          <p:nvPr/>
        </p:nvSpPr>
        <p:spPr bwMode="auto">
          <a:xfrm>
            <a:off x="5486400" y="4038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19" name="Rectangle 39"/>
          <p:cNvSpPr>
            <a:spLocks noChangeArrowheads="1"/>
          </p:cNvSpPr>
          <p:nvPr/>
        </p:nvSpPr>
        <p:spPr bwMode="auto">
          <a:xfrm>
            <a:off x="5486400" y="35814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0" name="Rectangle 40"/>
          <p:cNvSpPr>
            <a:spLocks noChangeArrowheads="1"/>
          </p:cNvSpPr>
          <p:nvPr/>
        </p:nvSpPr>
        <p:spPr bwMode="auto">
          <a:xfrm>
            <a:off x="5486400" y="5867400"/>
            <a:ext cx="533400" cy="457200"/>
          </a:xfrm>
          <a:prstGeom prst="rect">
            <a:avLst/>
          </a:prstGeom>
          <a:solidFill>
            <a:srgbClr val="CC00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1" name="Rectangle 41"/>
          <p:cNvSpPr>
            <a:spLocks noChangeArrowheads="1"/>
          </p:cNvSpPr>
          <p:nvPr/>
        </p:nvSpPr>
        <p:spPr bwMode="auto">
          <a:xfrm>
            <a:off x="54864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2" name="Rectangle 42"/>
          <p:cNvSpPr>
            <a:spLocks noChangeArrowheads="1"/>
          </p:cNvSpPr>
          <p:nvPr/>
        </p:nvSpPr>
        <p:spPr bwMode="auto">
          <a:xfrm>
            <a:off x="54864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3" name="Rectangle 43"/>
          <p:cNvSpPr>
            <a:spLocks noChangeArrowheads="1"/>
          </p:cNvSpPr>
          <p:nvPr/>
        </p:nvSpPr>
        <p:spPr bwMode="auto">
          <a:xfrm>
            <a:off x="54864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4" name="Rectangle 44"/>
          <p:cNvSpPr>
            <a:spLocks noChangeArrowheads="1"/>
          </p:cNvSpPr>
          <p:nvPr/>
        </p:nvSpPr>
        <p:spPr bwMode="auto">
          <a:xfrm>
            <a:off x="54864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5" name="Rectangle 45"/>
          <p:cNvSpPr>
            <a:spLocks noChangeArrowheads="1"/>
          </p:cNvSpPr>
          <p:nvPr/>
        </p:nvSpPr>
        <p:spPr bwMode="auto">
          <a:xfrm>
            <a:off x="6400800" y="54102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6" name="Rectangle 46"/>
          <p:cNvSpPr>
            <a:spLocks noChangeArrowheads="1"/>
          </p:cNvSpPr>
          <p:nvPr/>
        </p:nvSpPr>
        <p:spPr bwMode="auto">
          <a:xfrm>
            <a:off x="6400800" y="49530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7" name="Rectangle 47"/>
          <p:cNvSpPr>
            <a:spLocks noChangeArrowheads="1"/>
          </p:cNvSpPr>
          <p:nvPr/>
        </p:nvSpPr>
        <p:spPr bwMode="auto">
          <a:xfrm>
            <a:off x="6400800" y="44958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8" name="Rectangle 48"/>
          <p:cNvSpPr>
            <a:spLocks noChangeArrowheads="1"/>
          </p:cNvSpPr>
          <p:nvPr/>
        </p:nvSpPr>
        <p:spPr bwMode="auto">
          <a:xfrm>
            <a:off x="6400800" y="40386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29" name="Rectangle 49"/>
          <p:cNvSpPr>
            <a:spLocks noChangeArrowheads="1"/>
          </p:cNvSpPr>
          <p:nvPr/>
        </p:nvSpPr>
        <p:spPr bwMode="auto">
          <a:xfrm>
            <a:off x="6400800" y="3581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0" name="Rectangle 50"/>
          <p:cNvSpPr>
            <a:spLocks noChangeArrowheads="1"/>
          </p:cNvSpPr>
          <p:nvPr/>
        </p:nvSpPr>
        <p:spPr bwMode="auto">
          <a:xfrm>
            <a:off x="6400800" y="5867400"/>
            <a:ext cx="533400" cy="457200"/>
          </a:xfrm>
          <a:prstGeom prst="rect">
            <a:avLst/>
          </a:prstGeom>
          <a:solidFill>
            <a:srgbClr val="9900CC"/>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1" name="Rectangle 51"/>
          <p:cNvSpPr>
            <a:spLocks noChangeArrowheads="1"/>
          </p:cNvSpPr>
          <p:nvPr/>
        </p:nvSpPr>
        <p:spPr bwMode="auto">
          <a:xfrm>
            <a:off x="6400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2" name="Rectangle 52"/>
          <p:cNvSpPr>
            <a:spLocks noChangeArrowheads="1"/>
          </p:cNvSpPr>
          <p:nvPr/>
        </p:nvSpPr>
        <p:spPr bwMode="auto">
          <a:xfrm>
            <a:off x="6400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3" name="Rectangle 53"/>
          <p:cNvSpPr>
            <a:spLocks noChangeArrowheads="1"/>
          </p:cNvSpPr>
          <p:nvPr/>
        </p:nvSpPr>
        <p:spPr bwMode="auto">
          <a:xfrm>
            <a:off x="6400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4" name="Rectangle 54"/>
          <p:cNvSpPr>
            <a:spLocks noChangeArrowheads="1"/>
          </p:cNvSpPr>
          <p:nvPr/>
        </p:nvSpPr>
        <p:spPr bwMode="auto">
          <a:xfrm>
            <a:off x="6400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5" name="Rectangle 55"/>
          <p:cNvSpPr>
            <a:spLocks noChangeArrowheads="1"/>
          </p:cNvSpPr>
          <p:nvPr/>
        </p:nvSpPr>
        <p:spPr bwMode="auto">
          <a:xfrm>
            <a:off x="7315200" y="54102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6" name="Rectangle 56"/>
          <p:cNvSpPr>
            <a:spLocks noChangeArrowheads="1"/>
          </p:cNvSpPr>
          <p:nvPr/>
        </p:nvSpPr>
        <p:spPr bwMode="auto">
          <a:xfrm>
            <a:off x="7315200" y="49530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7" name="Rectangle 57"/>
          <p:cNvSpPr>
            <a:spLocks noChangeArrowheads="1"/>
          </p:cNvSpPr>
          <p:nvPr/>
        </p:nvSpPr>
        <p:spPr bwMode="auto">
          <a:xfrm>
            <a:off x="7315200" y="44958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8" name="Rectangle 58"/>
          <p:cNvSpPr>
            <a:spLocks noChangeArrowheads="1"/>
          </p:cNvSpPr>
          <p:nvPr/>
        </p:nvSpPr>
        <p:spPr bwMode="auto">
          <a:xfrm>
            <a:off x="7315200" y="40386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39" name="Rectangle 59"/>
          <p:cNvSpPr>
            <a:spLocks noChangeArrowheads="1"/>
          </p:cNvSpPr>
          <p:nvPr/>
        </p:nvSpPr>
        <p:spPr bwMode="auto">
          <a:xfrm>
            <a:off x="7315200" y="3581400"/>
            <a:ext cx="533400" cy="457200"/>
          </a:xfrm>
          <a:prstGeom prst="rect">
            <a:avLst/>
          </a:prstGeom>
          <a:solidFill>
            <a:srgbClr val="FFFFFF"/>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0" name="Rectangle 60"/>
          <p:cNvSpPr>
            <a:spLocks noChangeArrowheads="1"/>
          </p:cNvSpPr>
          <p:nvPr/>
        </p:nvSpPr>
        <p:spPr bwMode="auto">
          <a:xfrm>
            <a:off x="7315200" y="5867400"/>
            <a:ext cx="533400" cy="457200"/>
          </a:xfrm>
          <a:prstGeom prst="rect">
            <a:avLst/>
          </a:prstGeom>
          <a:solidFill>
            <a:schemeClr val="folHlink"/>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1" name="Rectangle 61"/>
          <p:cNvSpPr>
            <a:spLocks noChangeArrowheads="1"/>
          </p:cNvSpPr>
          <p:nvPr/>
        </p:nvSpPr>
        <p:spPr bwMode="auto">
          <a:xfrm>
            <a:off x="73152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2" name="Rectangle 62"/>
          <p:cNvSpPr>
            <a:spLocks noChangeArrowheads="1"/>
          </p:cNvSpPr>
          <p:nvPr/>
        </p:nvSpPr>
        <p:spPr bwMode="auto">
          <a:xfrm>
            <a:off x="73152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3" name="Rectangle 63"/>
          <p:cNvSpPr>
            <a:spLocks noChangeArrowheads="1"/>
          </p:cNvSpPr>
          <p:nvPr/>
        </p:nvSpPr>
        <p:spPr bwMode="auto">
          <a:xfrm>
            <a:off x="73152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4" name="Rectangle 64"/>
          <p:cNvSpPr>
            <a:spLocks noChangeArrowheads="1"/>
          </p:cNvSpPr>
          <p:nvPr/>
        </p:nvSpPr>
        <p:spPr bwMode="auto">
          <a:xfrm>
            <a:off x="73152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5" name="Rectangle 65"/>
          <p:cNvSpPr>
            <a:spLocks noChangeArrowheads="1"/>
          </p:cNvSpPr>
          <p:nvPr/>
        </p:nvSpPr>
        <p:spPr bwMode="auto">
          <a:xfrm>
            <a:off x="8305800" y="5867400"/>
            <a:ext cx="533400" cy="457200"/>
          </a:xfrm>
          <a:prstGeom prst="rect">
            <a:avLst/>
          </a:prstGeom>
          <a:solidFill>
            <a:srgbClr val="FFFF00"/>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46" name="Text Box 66"/>
          <p:cNvSpPr txBox="1">
            <a:spLocks noChangeArrowheads="1"/>
          </p:cNvSpPr>
          <p:nvPr/>
        </p:nvSpPr>
        <p:spPr bwMode="auto">
          <a:xfrm>
            <a:off x="2590801" y="5715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a:t>
            </a:r>
          </a:p>
        </p:txBody>
      </p:sp>
      <p:sp>
        <p:nvSpPr>
          <p:cNvPr id="127047" name="Text Box 67"/>
          <p:cNvSpPr txBox="1">
            <a:spLocks noChangeArrowheads="1"/>
          </p:cNvSpPr>
          <p:nvPr/>
        </p:nvSpPr>
        <p:spPr bwMode="auto">
          <a:xfrm>
            <a:off x="2590801" y="5181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20</a:t>
            </a:r>
          </a:p>
        </p:txBody>
      </p:sp>
      <p:sp>
        <p:nvSpPr>
          <p:cNvPr id="127048" name="Text Box 68"/>
          <p:cNvSpPr txBox="1">
            <a:spLocks noChangeArrowheads="1"/>
          </p:cNvSpPr>
          <p:nvPr/>
        </p:nvSpPr>
        <p:spPr bwMode="auto">
          <a:xfrm>
            <a:off x="2590801" y="4724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30</a:t>
            </a:r>
          </a:p>
        </p:txBody>
      </p:sp>
      <p:sp>
        <p:nvSpPr>
          <p:cNvPr id="127049" name="Text Box 69"/>
          <p:cNvSpPr txBox="1">
            <a:spLocks noChangeArrowheads="1"/>
          </p:cNvSpPr>
          <p:nvPr/>
        </p:nvSpPr>
        <p:spPr bwMode="auto">
          <a:xfrm>
            <a:off x="2590801" y="4343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40</a:t>
            </a:r>
          </a:p>
        </p:txBody>
      </p:sp>
      <p:sp>
        <p:nvSpPr>
          <p:cNvPr id="127050" name="Text Box 70"/>
          <p:cNvSpPr txBox="1">
            <a:spLocks noChangeArrowheads="1"/>
          </p:cNvSpPr>
          <p:nvPr/>
        </p:nvSpPr>
        <p:spPr bwMode="auto">
          <a:xfrm>
            <a:off x="2590801" y="38862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50</a:t>
            </a:r>
          </a:p>
        </p:txBody>
      </p:sp>
      <p:sp>
        <p:nvSpPr>
          <p:cNvPr id="127051" name="Text Box 71"/>
          <p:cNvSpPr txBox="1">
            <a:spLocks noChangeArrowheads="1"/>
          </p:cNvSpPr>
          <p:nvPr/>
        </p:nvSpPr>
        <p:spPr bwMode="auto">
          <a:xfrm>
            <a:off x="2590801" y="3429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60</a:t>
            </a:r>
          </a:p>
        </p:txBody>
      </p:sp>
      <p:sp>
        <p:nvSpPr>
          <p:cNvPr id="127052" name="Text Box 72"/>
          <p:cNvSpPr txBox="1">
            <a:spLocks noChangeArrowheads="1"/>
          </p:cNvSpPr>
          <p:nvPr/>
        </p:nvSpPr>
        <p:spPr bwMode="auto">
          <a:xfrm>
            <a:off x="2590801" y="2971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70</a:t>
            </a:r>
          </a:p>
        </p:txBody>
      </p:sp>
      <p:sp>
        <p:nvSpPr>
          <p:cNvPr id="127053" name="Text Box 73"/>
          <p:cNvSpPr txBox="1">
            <a:spLocks noChangeArrowheads="1"/>
          </p:cNvSpPr>
          <p:nvPr/>
        </p:nvSpPr>
        <p:spPr bwMode="auto">
          <a:xfrm>
            <a:off x="2590801" y="2514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80</a:t>
            </a:r>
          </a:p>
        </p:txBody>
      </p:sp>
      <p:sp>
        <p:nvSpPr>
          <p:cNvPr id="127054" name="Text Box 74"/>
          <p:cNvSpPr txBox="1">
            <a:spLocks noChangeArrowheads="1"/>
          </p:cNvSpPr>
          <p:nvPr/>
        </p:nvSpPr>
        <p:spPr bwMode="auto">
          <a:xfrm>
            <a:off x="2590801" y="2057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90</a:t>
            </a:r>
          </a:p>
        </p:txBody>
      </p:sp>
      <p:sp>
        <p:nvSpPr>
          <p:cNvPr id="127055" name="Text Box 75"/>
          <p:cNvSpPr txBox="1">
            <a:spLocks noChangeArrowheads="1"/>
          </p:cNvSpPr>
          <p:nvPr/>
        </p:nvSpPr>
        <p:spPr bwMode="auto">
          <a:xfrm>
            <a:off x="2514601" y="16002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100</a:t>
            </a:r>
          </a:p>
        </p:txBody>
      </p:sp>
      <p:sp>
        <p:nvSpPr>
          <p:cNvPr id="106576" name="Text Box 76"/>
          <p:cNvSpPr txBox="1">
            <a:spLocks noChangeArrowheads="1"/>
          </p:cNvSpPr>
          <p:nvPr/>
        </p:nvSpPr>
        <p:spPr bwMode="auto">
          <a:xfrm rot="16200000">
            <a:off x="2728119" y="4729957"/>
            <a:ext cx="2716213"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Benign Emissions</a:t>
            </a:r>
          </a:p>
        </p:txBody>
      </p:sp>
      <p:sp>
        <p:nvSpPr>
          <p:cNvPr id="106577" name="Text Box 77"/>
          <p:cNvSpPr txBox="1">
            <a:spLocks noChangeArrowheads="1"/>
          </p:cNvSpPr>
          <p:nvPr/>
        </p:nvSpPr>
        <p:spPr bwMode="auto">
          <a:xfrm rot="16200000">
            <a:off x="3536950" y="4762500"/>
            <a:ext cx="2774950"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Renewable Energy</a:t>
            </a:r>
          </a:p>
        </p:txBody>
      </p:sp>
      <p:sp>
        <p:nvSpPr>
          <p:cNvPr id="106578" name="Text Box 78"/>
          <p:cNvSpPr txBox="1">
            <a:spLocks noChangeArrowheads="1"/>
          </p:cNvSpPr>
          <p:nvPr/>
        </p:nvSpPr>
        <p:spPr bwMode="auto">
          <a:xfrm rot="16200000">
            <a:off x="4469606" y="4817269"/>
            <a:ext cx="25860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Closing the Loop</a:t>
            </a:r>
          </a:p>
        </p:txBody>
      </p:sp>
      <p:sp>
        <p:nvSpPr>
          <p:cNvPr id="106579" name="Text Box 79"/>
          <p:cNvSpPr txBox="1">
            <a:spLocks noChangeArrowheads="1"/>
          </p:cNvSpPr>
          <p:nvPr/>
        </p:nvSpPr>
        <p:spPr bwMode="auto">
          <a:xfrm rot="16200000">
            <a:off x="5218906" y="4677569"/>
            <a:ext cx="291623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 Transportation</a:t>
            </a:r>
          </a:p>
        </p:txBody>
      </p:sp>
      <p:sp>
        <p:nvSpPr>
          <p:cNvPr id="106580" name="Text Box 80"/>
          <p:cNvSpPr txBox="1">
            <a:spLocks noChangeArrowheads="1"/>
          </p:cNvSpPr>
          <p:nvPr/>
        </p:nvSpPr>
        <p:spPr bwMode="auto">
          <a:xfrm rot="16200000">
            <a:off x="5875338" y="4411663"/>
            <a:ext cx="3432175"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Sensitizing</a:t>
            </a:r>
            <a:r>
              <a:rPr lang="en-US" sz="2000" b="1" dirty="0">
                <a:solidFill>
                  <a:srgbClr val="000000"/>
                </a:solidFill>
                <a:latin typeface="Arial" charset="0"/>
                <a:cs typeface="Arial" charset="0"/>
              </a:rPr>
              <a:t> Stakeholders</a:t>
            </a:r>
          </a:p>
        </p:txBody>
      </p:sp>
      <p:sp>
        <p:nvSpPr>
          <p:cNvPr id="82" name="TextBox 81"/>
          <p:cNvSpPr txBox="1"/>
          <p:nvPr/>
        </p:nvSpPr>
        <p:spPr>
          <a:xfrm>
            <a:off x="2133601" y="2362201"/>
            <a:ext cx="492432" cy="2590800"/>
          </a:xfrm>
          <a:prstGeom prst="rect">
            <a:avLst/>
          </a:prstGeom>
          <a:noFill/>
        </p:spPr>
        <p:txBody>
          <a:bodyPr vert="vert270" lIns="91435" tIns="45718" rIns="91435" bIns="45718">
            <a:spAutoFit/>
          </a:bodyPr>
          <a:lstStyle/>
          <a:p>
            <a:pPr>
              <a:defRPr/>
            </a:pPr>
            <a:r>
              <a:rPr lang="en-US" sz="2000" b="1" dirty="0">
                <a:solidFill>
                  <a:srgbClr val="000000"/>
                </a:solidFill>
                <a:latin typeface="Arial" charset="0"/>
                <a:cs typeface="Arial" charset="0"/>
              </a:rPr>
              <a:t>% progress to goal</a:t>
            </a:r>
          </a:p>
        </p:txBody>
      </p:sp>
      <p:sp>
        <p:nvSpPr>
          <p:cNvPr id="127062" name="Rectangle 63"/>
          <p:cNvSpPr>
            <a:spLocks noChangeArrowheads="1"/>
          </p:cNvSpPr>
          <p:nvPr/>
        </p:nvSpPr>
        <p:spPr bwMode="auto">
          <a:xfrm>
            <a:off x="8305800" y="31242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3" name="Rectangle 63"/>
          <p:cNvSpPr>
            <a:spLocks noChangeArrowheads="1"/>
          </p:cNvSpPr>
          <p:nvPr/>
        </p:nvSpPr>
        <p:spPr bwMode="auto">
          <a:xfrm>
            <a:off x="8305800" y="17526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4" name="Rectangle 63"/>
          <p:cNvSpPr>
            <a:spLocks noChangeArrowheads="1"/>
          </p:cNvSpPr>
          <p:nvPr/>
        </p:nvSpPr>
        <p:spPr bwMode="auto">
          <a:xfrm>
            <a:off x="8305800" y="22098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5" name="Rectangle 63"/>
          <p:cNvSpPr>
            <a:spLocks noChangeArrowheads="1"/>
          </p:cNvSpPr>
          <p:nvPr/>
        </p:nvSpPr>
        <p:spPr bwMode="auto">
          <a:xfrm>
            <a:off x="8305800" y="2667000"/>
            <a:ext cx="533400" cy="457200"/>
          </a:xfrm>
          <a:prstGeom prst="rect">
            <a:avLst/>
          </a:prstGeom>
          <a:solidFill>
            <a:schemeClr val="bg1"/>
          </a:solidFill>
          <a:ln w="9525">
            <a:solidFill>
              <a:schemeClr val="tx1"/>
            </a:solidFill>
            <a:miter lim="800000"/>
            <a:headEnd/>
            <a:tailEnd/>
          </a:ln>
        </p:spPr>
        <p:txBody>
          <a:bodyPr wrap="none" lIns="91435" tIns="45718" rIns="91435" bIns="45718"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endParaRPr lang="x-none" altLang="x-none" sz="1800">
              <a:solidFill>
                <a:srgbClr val="000000"/>
              </a:solidFill>
              <a:latin typeface="Arial" charset="0"/>
            </a:endParaRPr>
          </a:p>
        </p:txBody>
      </p:sp>
      <p:sp>
        <p:nvSpPr>
          <p:cNvPr id="127066" name="Text Box 66"/>
          <p:cNvSpPr txBox="1">
            <a:spLocks noChangeArrowheads="1"/>
          </p:cNvSpPr>
          <p:nvPr/>
        </p:nvSpPr>
        <p:spPr bwMode="auto">
          <a:xfrm>
            <a:off x="2667000" y="6172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a:solidFill>
                  <a:srgbClr val="000000"/>
                </a:solidFill>
                <a:latin typeface="Arial" charset="0"/>
              </a:rPr>
              <a:t>0</a:t>
            </a:r>
          </a:p>
        </p:txBody>
      </p:sp>
      <p:sp>
        <p:nvSpPr>
          <p:cNvPr id="106581" name="Text Box 81"/>
          <p:cNvSpPr txBox="1">
            <a:spLocks noChangeArrowheads="1"/>
          </p:cNvSpPr>
          <p:nvPr/>
        </p:nvSpPr>
        <p:spPr bwMode="auto">
          <a:xfrm rot="16200000">
            <a:off x="7050881" y="4598194"/>
            <a:ext cx="3062288" cy="400050"/>
          </a:xfrm>
          <a:prstGeom prst="rect">
            <a:avLst/>
          </a:prstGeom>
          <a:noFill/>
          <a:ln w="9525">
            <a:noFill/>
            <a:miter lim="800000"/>
            <a:headEnd/>
            <a:tailEnd/>
          </a:ln>
        </p:spPr>
        <p:txBody>
          <a:bodyPr wrap="none" lIns="91435" tIns="45718" rIns="91435" bIns="45718">
            <a:spAutoFit/>
          </a:bodyPr>
          <a:lstStyle/>
          <a:p>
            <a:pPr>
              <a:defRPr/>
            </a:pPr>
            <a:r>
              <a:rPr lang="en-US" sz="2000" b="1" spc="150" dirty="0">
                <a:solidFill>
                  <a:srgbClr val="000000"/>
                </a:solidFill>
                <a:latin typeface="Arial" charset="0"/>
                <a:cs typeface="Arial" charset="0"/>
              </a:rPr>
              <a:t>Redesign Commerce</a:t>
            </a:r>
          </a:p>
        </p:txBody>
      </p:sp>
      <p:cxnSp>
        <p:nvCxnSpPr>
          <p:cNvPr id="93" name="Straight Connector 92">
            <a:extLst>
              <a:ext uri="{FF2B5EF4-FFF2-40B4-BE49-F238E27FC236}">
                <a16:creationId xmlns:a16="http://schemas.microsoft.com/office/drawing/2014/main" id="{E73FF451-F0C4-4DAB-87F5-399E1E49868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89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628898" y="1390190"/>
            <a:ext cx="6934200" cy="1200329"/>
          </a:xfr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Lst>
        </p:spPr>
        <p:txBody>
          <a:bodyPr>
            <a:spAutoFit/>
          </a:bodyPr>
          <a:lstStyle/>
          <a:p>
            <a:pPr algn="ctr"/>
            <a:r>
              <a:rPr lang="en-US" altLang="x-none" sz="4000" b="1" dirty="0">
                <a:latin typeface="+mn-lt"/>
                <a:ea typeface="ＭＳ Ｐゴシック" charset="-128"/>
              </a:rPr>
              <a:t>The results in terms of sustainability</a:t>
            </a:r>
          </a:p>
        </p:txBody>
      </p:sp>
      <p:sp>
        <p:nvSpPr>
          <p:cNvPr id="106498" name="Content Placeholder 2"/>
          <p:cNvSpPr>
            <a:spLocks noGrp="1"/>
          </p:cNvSpPr>
          <p:nvPr>
            <p:ph idx="1"/>
          </p:nvPr>
        </p:nvSpPr>
        <p:spPr>
          <a:xfrm>
            <a:off x="490601" y="2828794"/>
            <a:ext cx="11210795" cy="3283335"/>
          </a:xfrm>
        </p:spPr>
        <p:txBody>
          <a:bodyPr wrap="square">
            <a:spAutoFit/>
          </a:bodyPr>
          <a:lstStyle/>
          <a:p>
            <a:pPr marL="0" indent="0">
              <a:lnSpc>
                <a:spcPct val="80000"/>
              </a:lnSpc>
              <a:buNone/>
            </a:pPr>
            <a:r>
              <a:rPr lang="en-US" dirty="0"/>
              <a:t>In Europe,</a:t>
            </a:r>
          </a:p>
          <a:p>
            <a:pPr marL="0" indent="0">
              <a:lnSpc>
                <a:spcPct val="80000"/>
              </a:lnSpc>
              <a:buNone/>
            </a:pPr>
            <a:r>
              <a:rPr lang="en-US" dirty="0"/>
              <a:t>Mission Zero has led from 1996 to 2015</a:t>
            </a:r>
          </a:p>
          <a:p>
            <a:pPr>
              <a:lnSpc>
                <a:spcPct val="80000"/>
              </a:lnSpc>
              <a:buFontTx/>
              <a:buChar char="-"/>
            </a:pPr>
            <a:r>
              <a:rPr lang="en-US" dirty="0"/>
              <a:t>carbon footprint per square </a:t>
            </a:r>
            <a:r>
              <a:rPr lang="en-US" dirty="0" err="1"/>
              <a:t>metre</a:t>
            </a:r>
            <a:r>
              <a:rPr lang="en-US" dirty="0"/>
              <a:t> of produced carpet </a:t>
            </a:r>
            <a:r>
              <a:rPr lang="en-US" b="1" dirty="0"/>
              <a:t>reduced </a:t>
            </a:r>
            <a:r>
              <a:rPr lang="en-US" dirty="0"/>
              <a:t>by </a:t>
            </a:r>
            <a:r>
              <a:rPr lang="en-US" b="1" dirty="0"/>
              <a:t>98%</a:t>
            </a:r>
          </a:p>
          <a:p>
            <a:pPr>
              <a:lnSpc>
                <a:spcPct val="80000"/>
              </a:lnSpc>
              <a:buFontTx/>
              <a:buChar char="-"/>
            </a:pPr>
            <a:r>
              <a:rPr lang="en-US" dirty="0"/>
              <a:t>water usage </a:t>
            </a:r>
            <a:r>
              <a:rPr lang="en-US" b="1" dirty="0"/>
              <a:t>reduced</a:t>
            </a:r>
            <a:r>
              <a:rPr lang="en-US" dirty="0"/>
              <a:t> by </a:t>
            </a:r>
            <a:r>
              <a:rPr lang="en-US" b="1" dirty="0"/>
              <a:t>93%</a:t>
            </a:r>
            <a:endParaRPr lang="en-US" dirty="0"/>
          </a:p>
          <a:p>
            <a:pPr marL="0" indent="0">
              <a:lnSpc>
                <a:spcPct val="80000"/>
              </a:lnSpc>
              <a:buNone/>
            </a:pPr>
            <a:r>
              <a:rPr lang="en-US" dirty="0"/>
              <a:t>European manufacturing facilities </a:t>
            </a:r>
          </a:p>
          <a:p>
            <a:pPr>
              <a:lnSpc>
                <a:spcPct val="80000"/>
              </a:lnSpc>
              <a:buFontTx/>
              <a:buChar char="-"/>
            </a:pPr>
            <a:r>
              <a:rPr lang="en-US" dirty="0"/>
              <a:t>operating on </a:t>
            </a:r>
            <a:r>
              <a:rPr lang="en-US" b="1" dirty="0"/>
              <a:t>95% renewable energy </a:t>
            </a:r>
          </a:p>
          <a:p>
            <a:pPr>
              <a:lnSpc>
                <a:spcPct val="80000"/>
              </a:lnSpc>
              <a:buFontTx/>
              <a:buChar char="-"/>
            </a:pPr>
            <a:r>
              <a:rPr lang="en-US" dirty="0"/>
              <a:t>send </a:t>
            </a:r>
            <a:r>
              <a:rPr lang="en-US" b="1" dirty="0"/>
              <a:t>zero waste </a:t>
            </a:r>
            <a:r>
              <a:rPr lang="en-US" dirty="0"/>
              <a:t>to landfill across Europe.</a:t>
            </a:r>
            <a:endParaRPr lang="en-US" altLang="x-none" dirty="0">
              <a:latin typeface="+mn-lt"/>
              <a:ea typeface="ＭＳ Ｐゴシック" charset="-128"/>
            </a:endParaRPr>
          </a:p>
        </p:txBody>
      </p:sp>
      <p:cxnSp>
        <p:nvCxnSpPr>
          <p:cNvPr id="4" name="Straight Connector 3">
            <a:extLst>
              <a:ext uri="{FF2B5EF4-FFF2-40B4-BE49-F238E27FC236}">
                <a16:creationId xmlns:a16="http://schemas.microsoft.com/office/drawing/2014/main" id="{80FE571B-250D-4EDF-B1B5-0C91FAEAE85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2AEAA1DE-151E-45B5-B264-05DE03E341B5}"/>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338855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1"/>
          <p:cNvSpPr txBox="1">
            <a:spLocks noChangeArrowheads="1"/>
          </p:cNvSpPr>
          <p:nvPr/>
        </p:nvSpPr>
        <p:spPr bwMode="auto">
          <a:xfrm>
            <a:off x="180975" y="160674"/>
            <a:ext cx="11830050" cy="70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r>
              <a:rPr lang="en-US" altLang="x-none" sz="4000" b="1" dirty="0">
                <a:solidFill>
                  <a:srgbClr val="000000"/>
                </a:solidFill>
                <a:latin typeface="+mn-lt"/>
              </a:rPr>
              <a:t>Finding Balance Between Conviction and Profit</a:t>
            </a:r>
          </a:p>
        </p:txBody>
      </p:sp>
      <p:sp>
        <p:nvSpPr>
          <p:cNvPr id="29" name="TextBox 28"/>
          <p:cNvSpPr txBox="1">
            <a:spLocks noChangeArrowheads="1"/>
          </p:cNvSpPr>
          <p:nvPr/>
        </p:nvSpPr>
        <p:spPr bwMode="auto">
          <a:xfrm>
            <a:off x="1342778" y="1437845"/>
            <a:ext cx="950644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dirty="0">
                <a:solidFill>
                  <a:srgbClr val="000000"/>
                </a:solidFill>
                <a:latin typeface="+mn-lt"/>
              </a:rPr>
              <a:t>“</a:t>
            </a:r>
            <a:r>
              <a:rPr lang="en-US" altLang="x-none" dirty="0">
                <a:solidFill>
                  <a:srgbClr val="000000"/>
                </a:solidFill>
                <a:latin typeface="+mn-lt"/>
              </a:rPr>
              <a:t>Innovative business models and products must work</a:t>
            </a:r>
            <a:r>
              <a:rPr lang="en-US" altLang="x-none" b="1" dirty="0">
                <a:solidFill>
                  <a:srgbClr val="000000"/>
                </a:solidFill>
                <a:latin typeface="+mn-lt"/>
              </a:rPr>
              <a:t> financially</a:t>
            </a:r>
            <a:r>
              <a:rPr lang="en-US" altLang="x-none" dirty="0">
                <a:solidFill>
                  <a:srgbClr val="000000"/>
                </a:solidFill>
                <a:latin typeface="+mn-lt"/>
              </a:rPr>
              <a:t>, or it won</a:t>
            </a:r>
            <a:r>
              <a:rPr lang="en-US" altLang="en-US" dirty="0">
                <a:solidFill>
                  <a:srgbClr val="000000"/>
                </a:solidFill>
                <a:latin typeface="+mn-lt"/>
              </a:rPr>
              <a:t>’</a:t>
            </a:r>
            <a:r>
              <a:rPr lang="en-US" altLang="x-none" dirty="0">
                <a:solidFill>
                  <a:srgbClr val="000000"/>
                </a:solidFill>
                <a:latin typeface="+mn-lt"/>
              </a:rPr>
              <a:t>t matter how good they are ecologically and socially.</a:t>
            </a:r>
            <a:r>
              <a:rPr lang="en-US" altLang="en-US" dirty="0">
                <a:solidFill>
                  <a:srgbClr val="000000"/>
                </a:solidFill>
                <a:latin typeface="+mn-lt"/>
              </a:rPr>
              <a:t>”</a:t>
            </a:r>
            <a:r>
              <a:rPr lang="en-US" altLang="x-none" dirty="0">
                <a:solidFill>
                  <a:srgbClr val="000000"/>
                </a:solidFill>
                <a:latin typeface="+mn-lt"/>
              </a:rPr>
              <a:t>          -Senge</a:t>
            </a:r>
            <a:endParaRPr lang="en-US" altLang="x-none" sz="2000" dirty="0">
              <a:solidFill>
                <a:srgbClr val="000000"/>
              </a:solidFill>
              <a:latin typeface="+mn-lt"/>
            </a:endParaRPr>
          </a:p>
        </p:txBody>
      </p:sp>
      <p:grpSp>
        <p:nvGrpSpPr>
          <p:cNvPr id="3" name="Group 15"/>
          <p:cNvGrpSpPr>
            <a:grpSpLocks/>
          </p:cNvGrpSpPr>
          <p:nvPr/>
        </p:nvGrpSpPr>
        <p:grpSpPr bwMode="auto">
          <a:xfrm>
            <a:off x="581028" y="2732326"/>
            <a:ext cx="3124200" cy="3570288"/>
            <a:chOff x="2438400" y="1821918"/>
            <a:chExt cx="4191000" cy="4426482"/>
          </a:xfrm>
        </p:grpSpPr>
        <p:sp>
          <p:nvSpPr>
            <p:cNvPr id="17" name="Isosceles Triangle 16"/>
            <p:cNvSpPr>
              <a:spLocks noChangeArrowheads="1"/>
            </p:cNvSpPr>
            <p:nvPr/>
          </p:nvSpPr>
          <p:spPr bwMode="auto">
            <a:xfrm>
              <a:off x="2438400" y="2363174"/>
              <a:ext cx="4191000" cy="3733674"/>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43" name="Group 6"/>
            <p:cNvGrpSpPr>
              <a:grpSpLocks/>
            </p:cNvGrpSpPr>
            <p:nvPr/>
          </p:nvGrpSpPr>
          <p:grpSpPr bwMode="auto">
            <a:xfrm>
              <a:off x="2591729" y="1821918"/>
              <a:ext cx="3526572" cy="4426482"/>
              <a:chOff x="686729" y="2126718"/>
              <a:chExt cx="3526572" cy="4426482"/>
            </a:xfrm>
          </p:grpSpPr>
          <p:sp>
            <p:nvSpPr>
              <p:cNvPr id="129045" name="TextBox 2"/>
              <p:cNvSpPr txBox="1">
                <a:spLocks noChangeArrowheads="1"/>
              </p:cNvSpPr>
              <p:nvPr/>
            </p:nvSpPr>
            <p:spPr bwMode="auto">
              <a:xfrm>
                <a:off x="1447799" y="2126718"/>
                <a:ext cx="2765502" cy="45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profit</a:t>
                </a:r>
              </a:p>
            </p:txBody>
          </p:sp>
          <p:sp>
            <p:nvSpPr>
              <p:cNvPr id="21" name="Oval 3"/>
              <p:cNvSpPr/>
              <p:nvPr/>
            </p:nvSpPr>
            <p:spPr>
              <a:xfrm>
                <a:off x="1295787" y="3124596"/>
                <a:ext cx="2589561" cy="221028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sp>
            <p:nvSpPr>
              <p:cNvPr id="22" name="Oval 21"/>
              <p:cNvSpPr/>
              <p:nvPr/>
            </p:nvSpPr>
            <p:spPr>
              <a:xfrm>
                <a:off x="686729" y="54864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grpSp>
        <p:sp>
          <p:nvSpPr>
            <p:cNvPr id="19" name="Oval 18"/>
            <p:cNvSpPr/>
            <p:nvPr/>
          </p:nvSpPr>
          <p:spPr bwMode="auto">
            <a:xfrm>
              <a:off x="5334620" y="5181636"/>
              <a:ext cx="1141451" cy="1066764"/>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grpSp>
      <p:grpSp>
        <p:nvGrpSpPr>
          <p:cNvPr id="8" name="Group 29"/>
          <p:cNvGrpSpPr>
            <a:grpSpLocks/>
          </p:cNvGrpSpPr>
          <p:nvPr/>
        </p:nvGrpSpPr>
        <p:grpSpPr bwMode="auto">
          <a:xfrm>
            <a:off x="8480430" y="2811702"/>
            <a:ext cx="3082925" cy="3490912"/>
            <a:chOff x="5070475" y="1840468"/>
            <a:chExt cx="3082925" cy="3490357"/>
          </a:xfrm>
        </p:grpSpPr>
        <p:sp>
          <p:nvSpPr>
            <p:cNvPr id="13" name="Isosceles Triangle 12"/>
            <p:cNvSpPr>
              <a:spLocks noChangeArrowheads="1"/>
            </p:cNvSpPr>
            <p:nvPr/>
          </p:nvSpPr>
          <p:spPr bwMode="auto">
            <a:xfrm>
              <a:off x="5070475" y="2210296"/>
              <a:ext cx="3082925" cy="3047515"/>
            </a:xfrm>
            <a:prstGeom prst="triangle">
              <a:avLst>
                <a:gd name="adj" fmla="val 50000"/>
              </a:avLst>
            </a:prstGeom>
            <a:solidFill>
              <a:srgbClr val="4188DF"/>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FFFFFF"/>
                </a:solidFill>
                <a:latin typeface="Calibri" charset="0"/>
              </a:endParaRPr>
            </a:p>
          </p:txBody>
        </p:sp>
        <p:grpSp>
          <p:nvGrpSpPr>
            <p:cNvPr id="129037" name="Group 6"/>
            <p:cNvGrpSpPr>
              <a:grpSpLocks/>
            </p:cNvGrpSpPr>
            <p:nvPr/>
          </p:nvGrpSpPr>
          <p:grpSpPr bwMode="auto">
            <a:xfrm>
              <a:off x="5257800" y="2514600"/>
              <a:ext cx="2514600" cy="2816225"/>
              <a:chOff x="914400" y="2667000"/>
              <a:chExt cx="3505200" cy="3429000"/>
            </a:xfrm>
          </p:grpSpPr>
          <p:sp>
            <p:nvSpPr>
              <p:cNvPr id="4" name="Oval 3"/>
              <p:cNvSpPr/>
              <p:nvPr/>
            </p:nvSpPr>
            <p:spPr>
              <a:xfrm>
                <a:off x="1657927" y="2667545"/>
                <a:ext cx="2228370" cy="1980928"/>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5" name="Oval 4"/>
              <p:cNvSpPr/>
              <p:nvPr/>
            </p:nvSpPr>
            <p:spPr>
              <a:xfrm>
                <a:off x="914400" y="4495797"/>
                <a:ext cx="1827838" cy="1600203"/>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6" name="Oval 5"/>
              <p:cNvSpPr/>
              <p:nvPr/>
            </p:nvSpPr>
            <p:spPr>
              <a:xfrm>
                <a:off x="3275542" y="4953827"/>
                <a:ext cx="1144058" cy="91412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8" name="TextBox 23"/>
            <p:cNvSpPr txBox="1">
              <a:spLocks noChangeArrowheads="1"/>
            </p:cNvSpPr>
            <p:nvPr/>
          </p:nvSpPr>
          <p:spPr bwMode="auto">
            <a:xfrm>
              <a:off x="5410200" y="1840468"/>
              <a:ext cx="2667000" cy="36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dirty="0">
                  <a:solidFill>
                    <a:srgbClr val="000000"/>
                  </a:solidFill>
                  <a:latin typeface="Arial" charset="0"/>
                </a:rPr>
                <a:t>Focus on conviction</a:t>
              </a:r>
            </a:p>
          </p:txBody>
        </p:sp>
      </p:grpSp>
      <p:grpSp>
        <p:nvGrpSpPr>
          <p:cNvPr id="10" name="Group 31"/>
          <p:cNvGrpSpPr>
            <a:grpSpLocks/>
          </p:cNvGrpSpPr>
          <p:nvPr/>
        </p:nvGrpSpPr>
        <p:grpSpPr bwMode="auto">
          <a:xfrm>
            <a:off x="4516438" y="2619853"/>
            <a:ext cx="3159125" cy="3670300"/>
            <a:chOff x="7924800" y="1639669"/>
            <a:chExt cx="3159125" cy="3670518"/>
          </a:xfrm>
        </p:grpSpPr>
        <p:sp>
          <p:nvSpPr>
            <p:cNvPr id="28" name="Isosceles Triangle 27"/>
            <p:cNvSpPr>
              <a:spLocks noChangeArrowheads="1"/>
            </p:cNvSpPr>
            <p:nvPr/>
          </p:nvSpPr>
          <p:spPr bwMode="auto">
            <a:xfrm>
              <a:off x="7924800" y="2209615"/>
              <a:ext cx="3159125" cy="3048181"/>
            </a:xfrm>
            <a:prstGeom prst="triangle">
              <a:avLst>
                <a:gd name="adj" fmla="val 50000"/>
              </a:avLst>
            </a:prstGeom>
            <a:solidFill>
              <a:srgbClr val="A2D340"/>
            </a:solidFill>
            <a:ln w="9525">
              <a:solidFill>
                <a:srgbClr val="B6DCDF"/>
              </a:solidFill>
              <a:miter lim="800000"/>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hangingPunct="1"/>
              <a:endParaRPr lang="x-none" altLang="x-none" sz="1800">
                <a:solidFill>
                  <a:srgbClr val="A2D340"/>
                </a:solidFill>
                <a:latin typeface="Calibri" charset="0"/>
              </a:endParaRPr>
            </a:p>
          </p:txBody>
        </p:sp>
        <p:grpSp>
          <p:nvGrpSpPr>
            <p:cNvPr id="129031" name="Group 22"/>
            <p:cNvGrpSpPr>
              <a:grpSpLocks/>
            </p:cNvGrpSpPr>
            <p:nvPr/>
          </p:nvGrpSpPr>
          <p:grpSpPr bwMode="auto">
            <a:xfrm>
              <a:off x="8229600" y="2743200"/>
              <a:ext cx="2667000" cy="2566987"/>
              <a:chOff x="854346" y="2819400"/>
              <a:chExt cx="3717956" cy="3124200"/>
            </a:xfrm>
          </p:grpSpPr>
          <p:sp>
            <p:nvSpPr>
              <p:cNvPr id="25" name="Oval 24"/>
              <p:cNvSpPr/>
              <p:nvPr/>
            </p:nvSpPr>
            <p:spPr>
              <a:xfrm>
                <a:off x="1810392" y="2819214"/>
                <a:ext cx="1770455" cy="1447227"/>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Environmental</a:t>
                </a:r>
              </a:p>
            </p:txBody>
          </p:sp>
          <p:sp>
            <p:nvSpPr>
              <p:cNvPr id="26" name="Oval 25"/>
              <p:cNvSpPr/>
              <p:nvPr/>
            </p:nvSpPr>
            <p:spPr>
              <a:xfrm>
                <a:off x="854346" y="4419085"/>
                <a:ext cx="1812504"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Social</a:t>
                </a:r>
              </a:p>
            </p:txBody>
          </p:sp>
          <p:sp>
            <p:nvSpPr>
              <p:cNvPr id="27" name="Oval 26"/>
              <p:cNvSpPr/>
              <p:nvPr/>
            </p:nvSpPr>
            <p:spPr>
              <a:xfrm>
                <a:off x="2819551" y="4419085"/>
                <a:ext cx="1752751" cy="1524515"/>
              </a:xfrm>
              <a:prstGeom prst="ellipse">
                <a:avLst/>
              </a:prstGeom>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2000" b="1" dirty="0">
                    <a:solidFill>
                      <a:srgbClr val="000000"/>
                    </a:solidFill>
                  </a:rPr>
                  <a:t>Economic</a:t>
                </a:r>
              </a:p>
            </p:txBody>
          </p:sp>
        </p:grpSp>
        <p:sp>
          <p:nvSpPr>
            <p:cNvPr id="129032" name="TextBox 30"/>
            <p:cNvSpPr txBox="1">
              <a:spLocks noChangeArrowheads="1"/>
            </p:cNvSpPr>
            <p:nvPr/>
          </p:nvSpPr>
          <p:spPr bwMode="auto">
            <a:xfrm>
              <a:off x="8534400" y="1639669"/>
              <a:ext cx="2286000" cy="6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x-none" sz="1800" b="1">
                  <a:solidFill>
                    <a:srgbClr val="000000"/>
                  </a:solidFill>
                  <a:latin typeface="Arial" charset="0"/>
                </a:rPr>
                <a:t>Balance of profit </a:t>
              </a:r>
              <a:br>
                <a:rPr lang="en-US" altLang="x-none" sz="1800" b="1">
                  <a:solidFill>
                    <a:srgbClr val="000000"/>
                  </a:solidFill>
                  <a:latin typeface="Arial" charset="0"/>
                </a:rPr>
              </a:br>
              <a:r>
                <a:rPr lang="en-US" altLang="x-none" sz="1800" b="1">
                  <a:solidFill>
                    <a:srgbClr val="000000"/>
                  </a:solidFill>
                  <a:latin typeface="Arial" charset="0"/>
                </a:rPr>
                <a:t>and conviction</a:t>
              </a:r>
            </a:p>
          </p:txBody>
        </p:sp>
      </p:grpSp>
      <p:cxnSp>
        <p:nvCxnSpPr>
          <p:cNvPr id="30" name="Straight Connector 29">
            <a:extLst>
              <a:ext uri="{FF2B5EF4-FFF2-40B4-BE49-F238E27FC236}">
                <a16:creationId xmlns:a16="http://schemas.microsoft.com/office/drawing/2014/main" id="{4D06ABA1-75BC-4242-ACE0-9AC7157137E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4.79167E-6 -1.85185E-6 L -0.45 -1.85185E-6 " pathEditMode="relative" rAng="0" ptsTypes="AA">
                                      <p:cBhvr>
                                        <p:cTn id="14" dur="2000" fill="hold"/>
                                        <p:tgtEl>
                                          <p:spTgt spid="8"/>
                                        </p:tgtEl>
                                        <p:attrNameLst>
                                          <p:attrName>ppt_x</p:attrName>
                                          <p:attrName>ppt_y</p:attrName>
                                        </p:attrNameLst>
                                      </p:cBhvr>
                                      <p:rCtr x="-22500"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0 2.96296E-6 L -0.48112 0.00185 " pathEditMode="relative" rAng="0" ptsTypes="AA">
                                      <p:cBhvr>
                                        <p:cTn id="18" dur="2000" fill="hold"/>
                                        <p:tgtEl>
                                          <p:spTgt spid="10"/>
                                        </p:tgtEl>
                                        <p:attrNameLst>
                                          <p:attrName>ppt_x</p:attrName>
                                          <p:attrName>ppt_y</p:attrName>
                                        </p:attrNameLst>
                                      </p:cBhvr>
                                      <p:rCtr x="-24062" y="9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1510699"/>
            <a:ext cx="7620001" cy="1089529"/>
          </a:xfrm>
        </p:spPr>
        <p:txBody>
          <a:bodyPr wrap="square">
            <a:spAutoFit/>
          </a:bodyPr>
          <a:lstStyle/>
          <a:p>
            <a:pPr algn="ctr"/>
            <a:r>
              <a:rPr lang="en-US" sz="3600" dirty="0">
                <a:latin typeface="+mn-lt"/>
              </a:rPr>
              <a:t>Society, economy, and the environment are the key dimensions of sustainability.</a:t>
            </a:r>
          </a:p>
        </p:txBody>
      </p:sp>
      <p:sp>
        <p:nvSpPr>
          <p:cNvPr id="4" name="TextBox 3"/>
          <p:cNvSpPr txBox="1"/>
          <p:nvPr/>
        </p:nvSpPr>
        <p:spPr>
          <a:xfrm>
            <a:off x="1153886" y="4173529"/>
            <a:ext cx="9884228" cy="2062103"/>
          </a:xfrm>
          <a:prstGeom prst="rect">
            <a:avLst/>
          </a:prstGeom>
          <a:noFill/>
        </p:spPr>
        <p:txBody>
          <a:bodyPr wrap="square" rtlCol="0">
            <a:spAutoFit/>
          </a:bodyPr>
          <a:lstStyle/>
          <a:p>
            <a:pPr algn="ctr"/>
            <a:r>
              <a:rPr lang="en-US" sz="3200" dirty="0"/>
              <a:t>Our society and economy heavily relies on the environment we live in. To sell product, one need access to resources (in a sustainable fashion), to have employees, one needs a healthy work environment…</a:t>
            </a:r>
          </a:p>
        </p:txBody>
      </p:sp>
      <p:sp>
        <p:nvSpPr>
          <p:cNvPr id="5" name="TextBox 4"/>
          <p:cNvSpPr txBox="1"/>
          <p:nvPr/>
        </p:nvSpPr>
        <p:spPr>
          <a:xfrm>
            <a:off x="5470829" y="3063713"/>
            <a:ext cx="1250342" cy="646331"/>
          </a:xfrm>
          <a:prstGeom prst="rect">
            <a:avLst/>
          </a:prstGeom>
          <a:noFill/>
        </p:spPr>
        <p:txBody>
          <a:bodyPr wrap="none" rtlCol="0">
            <a:spAutoFit/>
          </a:bodyPr>
          <a:lstStyle/>
          <a:p>
            <a:r>
              <a:rPr lang="en-US" sz="3600" dirty="0"/>
              <a:t>Why?</a:t>
            </a:r>
          </a:p>
        </p:txBody>
      </p:sp>
      <p:sp>
        <p:nvSpPr>
          <p:cNvPr id="6" name="Rectangle 5">
            <a:extLst>
              <a:ext uri="{FF2B5EF4-FFF2-40B4-BE49-F238E27FC236}">
                <a16:creationId xmlns:a16="http://schemas.microsoft.com/office/drawing/2014/main" id="{B5CCAF6B-177C-4B8D-A86E-A94E3583A2BC}"/>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7" name="Straight Connector 6">
            <a:extLst>
              <a:ext uri="{FF2B5EF4-FFF2-40B4-BE49-F238E27FC236}">
                <a16:creationId xmlns:a16="http://schemas.microsoft.com/office/drawing/2014/main" id="{9F9A0476-5A70-40CA-B32B-59CC77999DC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24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7600" y="0"/>
            <a:ext cx="509428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21691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tle_MZ_Milestones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41233" y="2435283"/>
            <a:ext cx="5186597" cy="30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49115" y="2774301"/>
            <a:ext cx="3790013"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eaLnBrk="1" hangingPunct="1"/>
            <a:r>
              <a:rPr lang="en-US" altLang="en-US" sz="2800" dirty="0">
                <a:solidFill>
                  <a:srgbClr val="000000"/>
                </a:solidFill>
                <a:latin typeface="+mn-lt"/>
              </a:rPr>
              <a:t>“</a:t>
            </a:r>
            <a:r>
              <a:rPr lang="en-US" altLang="x-none" sz="2800" dirty="0">
                <a:solidFill>
                  <a:srgbClr val="000000"/>
                </a:solidFill>
                <a:latin typeface="+mn-lt"/>
              </a:rPr>
              <a:t>The choice between conviction and profits is a false choice; more creativity is required.</a:t>
            </a:r>
            <a:r>
              <a:rPr lang="en-US" altLang="en-US" sz="2800" dirty="0">
                <a:solidFill>
                  <a:srgbClr val="000000"/>
                </a:solidFill>
                <a:latin typeface="+mn-lt"/>
              </a:rPr>
              <a:t>”</a:t>
            </a:r>
            <a:endParaRPr lang="en-US" altLang="x-none" sz="2800" dirty="0">
              <a:solidFill>
                <a:srgbClr val="000000"/>
              </a:solidFill>
              <a:latin typeface="+mn-lt"/>
            </a:endParaRPr>
          </a:p>
          <a:p>
            <a:pPr eaLnBrk="1" hangingPunct="1"/>
            <a:endParaRPr lang="en-US" altLang="x-none" sz="1000" dirty="0">
              <a:solidFill>
                <a:srgbClr val="000000"/>
              </a:solidFill>
              <a:latin typeface="+mn-lt"/>
            </a:endParaRPr>
          </a:p>
          <a:p>
            <a:pPr eaLnBrk="1" hangingPunct="1"/>
            <a:r>
              <a:rPr lang="en-US" altLang="x-none" dirty="0">
                <a:solidFill>
                  <a:srgbClr val="000000"/>
                </a:solidFill>
                <a:latin typeface="+mn-lt"/>
              </a:rPr>
              <a:t>-Ray Anderson</a:t>
            </a:r>
          </a:p>
        </p:txBody>
      </p:sp>
      <p:cxnSp>
        <p:nvCxnSpPr>
          <p:cNvPr id="6" name="Straight Connector 5">
            <a:extLst>
              <a:ext uri="{FF2B5EF4-FFF2-40B4-BE49-F238E27FC236}">
                <a16:creationId xmlns:a16="http://schemas.microsoft.com/office/drawing/2014/main" id="{ACCC7A11-FACF-4640-98A1-8505BF6C06F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8ECC2843-865C-4431-BB66-3E2E95A2E2F9}"/>
              </a:ext>
            </a:extLst>
          </p:cNvPr>
          <p:cNvSpPr txBox="1">
            <a:spLocks/>
          </p:cNvSpPr>
          <p:nvPr/>
        </p:nvSpPr>
        <p:spPr>
          <a:xfrm>
            <a:off x="2189187" y="236734"/>
            <a:ext cx="7813625" cy="5668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0"/>
              </a:spcBef>
            </a:pPr>
            <a:r>
              <a:rPr lang="en-US" sz="4000" b="1" spc="-5" dirty="0">
                <a:latin typeface="+mn-lt"/>
                <a:cs typeface="Arial"/>
              </a:rPr>
              <a:t>Case Study: The Interface Company</a:t>
            </a:r>
            <a:endParaRPr lang="en-US" sz="4000" b="1" dirty="0">
              <a:latin typeface="+mn-lt"/>
              <a:cs typeface="Arial"/>
            </a:endParaRPr>
          </a:p>
        </p:txBody>
      </p:sp>
    </p:spTree>
    <p:extLst>
      <p:ext uri="{BB962C8B-B14F-4D97-AF65-F5344CB8AC3E}">
        <p14:creationId xmlns:p14="http://schemas.microsoft.com/office/powerpoint/2010/main" val="186306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618" y="225056"/>
            <a:ext cx="6836764" cy="646331"/>
          </a:xfrm>
        </p:spPr>
        <p:txBody>
          <a:bodyPr wrap="square">
            <a:spAutoFit/>
          </a:bodyPr>
          <a:lstStyle/>
          <a:p>
            <a:pPr algn="ctr"/>
            <a:r>
              <a:rPr lang="en-US" sz="4000" b="1" dirty="0">
                <a:latin typeface="+mn-lt"/>
              </a:rPr>
              <a:t>Sustainability Discussion</a:t>
            </a:r>
          </a:p>
        </p:txBody>
      </p:sp>
      <p:sp>
        <p:nvSpPr>
          <p:cNvPr id="3" name="Content Placeholder 2"/>
          <p:cNvSpPr>
            <a:spLocks noGrp="1"/>
          </p:cNvSpPr>
          <p:nvPr>
            <p:ph idx="1"/>
          </p:nvPr>
        </p:nvSpPr>
        <p:spPr/>
        <p:txBody>
          <a:bodyPr/>
          <a:lstStyle/>
          <a:p>
            <a:r>
              <a:rPr lang="en-US" dirty="0">
                <a:latin typeface="+mn-lt"/>
              </a:rPr>
              <a:t>What sustainable practices are incorporated in your company?</a:t>
            </a:r>
          </a:p>
          <a:p>
            <a:r>
              <a:rPr lang="en-US" dirty="0">
                <a:latin typeface="+mn-lt"/>
              </a:rPr>
              <a:t>Is there a room for improvement?</a:t>
            </a:r>
          </a:p>
          <a:p>
            <a:r>
              <a:rPr lang="en-US" dirty="0">
                <a:latin typeface="+mn-lt"/>
              </a:rPr>
              <a:t>How can YOU contribute to sustainability within your organization and what can these contributions be?</a:t>
            </a:r>
          </a:p>
          <a:p>
            <a:endParaRPr lang="en-US" dirty="0">
              <a:latin typeface="+mn-lt"/>
            </a:endParaRPr>
          </a:p>
          <a:p>
            <a:r>
              <a:rPr lang="en-US" dirty="0">
                <a:latin typeface="+mn-lt"/>
              </a:rPr>
              <a:t>How successful would the Interface model be at your organization?</a:t>
            </a:r>
          </a:p>
          <a:p>
            <a:r>
              <a:rPr lang="en-US" dirty="0">
                <a:latin typeface="+mn-lt"/>
              </a:rPr>
              <a:t>Do you have to sacrifice some profit to become a sustainable company?</a:t>
            </a:r>
          </a:p>
          <a:p>
            <a:endParaRPr lang="en-US" dirty="0">
              <a:latin typeface="+mn-lt"/>
            </a:endParaRPr>
          </a:p>
        </p:txBody>
      </p:sp>
      <p:cxnSp>
        <p:nvCxnSpPr>
          <p:cNvPr id="4" name="Straight Connector 3">
            <a:extLst>
              <a:ext uri="{FF2B5EF4-FFF2-40B4-BE49-F238E27FC236}">
                <a16:creationId xmlns:a16="http://schemas.microsoft.com/office/drawing/2014/main" id="{D45F5461-1206-484E-B590-F2B55DF4B4B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71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2155" y="225056"/>
            <a:ext cx="5427689" cy="646331"/>
          </a:xfrm>
        </p:spPr>
        <p:txBody>
          <a:bodyPr wrap="square">
            <a:spAutoFit/>
          </a:bodyPr>
          <a:lstStyle/>
          <a:p>
            <a:pPr algn="ctr"/>
            <a:r>
              <a:rPr lang="en-US" sz="4000" b="1" dirty="0">
                <a:latin typeface="+mn-lt"/>
              </a:rPr>
              <a:t>Green Washing</a:t>
            </a:r>
          </a:p>
        </p:txBody>
      </p:sp>
      <p:sp>
        <p:nvSpPr>
          <p:cNvPr id="3" name="Content Placeholder 2"/>
          <p:cNvSpPr>
            <a:spLocks noGrp="1"/>
          </p:cNvSpPr>
          <p:nvPr>
            <p:ph idx="1"/>
          </p:nvPr>
        </p:nvSpPr>
        <p:spPr>
          <a:xfrm>
            <a:off x="1013709" y="1990517"/>
            <a:ext cx="10164580" cy="2287806"/>
          </a:xfrm>
        </p:spPr>
        <p:txBody>
          <a:bodyPr wrap="square">
            <a:spAutoFit/>
          </a:bodyPr>
          <a:lstStyle/>
          <a:p>
            <a:r>
              <a:rPr lang="en-US" dirty="0">
                <a:latin typeface="+mn-lt"/>
              </a:rPr>
              <a:t>The act of misleading consumers regarding practices of a company or the environmental benefits of a product or a service.</a:t>
            </a:r>
          </a:p>
          <a:p>
            <a:endParaRPr lang="en-US" dirty="0">
              <a:latin typeface="+mn-lt"/>
            </a:endParaRPr>
          </a:p>
          <a:p>
            <a:r>
              <a:rPr lang="en-US" dirty="0">
                <a:latin typeface="+mn-lt"/>
              </a:rPr>
              <a:t>Deceptive use of Green Marketing, or claiming to do good and doing the opposite.</a:t>
            </a:r>
          </a:p>
        </p:txBody>
      </p:sp>
      <p:cxnSp>
        <p:nvCxnSpPr>
          <p:cNvPr id="4" name="Straight Connector 3">
            <a:extLst>
              <a:ext uri="{FF2B5EF4-FFF2-40B4-BE49-F238E27FC236}">
                <a16:creationId xmlns:a16="http://schemas.microsoft.com/office/drawing/2014/main" id="{09C6E942-6F68-4A17-85B5-58300507F51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40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702" y="202205"/>
            <a:ext cx="6886597" cy="646331"/>
          </a:xfrm>
        </p:spPr>
        <p:txBody>
          <a:bodyPr wrap="square">
            <a:spAutoFit/>
          </a:bodyPr>
          <a:lstStyle/>
          <a:p>
            <a:pPr algn="ctr"/>
            <a:r>
              <a:rPr lang="en-US" sz="4000" b="1" dirty="0">
                <a:latin typeface="+mn-lt"/>
              </a:rPr>
              <a:t>Examples of Green Washing</a:t>
            </a:r>
          </a:p>
        </p:txBody>
      </p:sp>
      <p:pic>
        <p:nvPicPr>
          <p:cNvPr id="4" name="Picture 3"/>
          <p:cNvPicPr>
            <a:picLocks noChangeAspect="1"/>
          </p:cNvPicPr>
          <p:nvPr/>
        </p:nvPicPr>
        <p:blipFill>
          <a:blip r:embed="rId2"/>
          <a:stretch>
            <a:fillRect/>
          </a:stretch>
        </p:blipFill>
        <p:spPr>
          <a:xfrm>
            <a:off x="747485" y="1303759"/>
            <a:ext cx="3359819" cy="2516621"/>
          </a:xfrm>
          <a:prstGeom prst="rect">
            <a:avLst/>
          </a:prstGeom>
        </p:spPr>
      </p:pic>
      <p:pic>
        <p:nvPicPr>
          <p:cNvPr id="5" name="Picture 4"/>
          <p:cNvPicPr>
            <a:picLocks noChangeAspect="1"/>
          </p:cNvPicPr>
          <p:nvPr/>
        </p:nvPicPr>
        <p:blipFill>
          <a:blip r:embed="rId3"/>
          <a:stretch>
            <a:fillRect/>
          </a:stretch>
        </p:blipFill>
        <p:spPr>
          <a:xfrm>
            <a:off x="5010329" y="1610477"/>
            <a:ext cx="3385970" cy="4477005"/>
          </a:xfrm>
          <a:prstGeom prst="rect">
            <a:avLst/>
          </a:prstGeom>
        </p:spPr>
      </p:pic>
      <p:pic>
        <p:nvPicPr>
          <p:cNvPr id="7" name="Picture 6"/>
          <p:cNvPicPr>
            <a:picLocks noChangeAspect="1"/>
          </p:cNvPicPr>
          <p:nvPr/>
        </p:nvPicPr>
        <p:blipFill>
          <a:blip r:embed="rId4"/>
          <a:stretch>
            <a:fillRect/>
          </a:stretch>
        </p:blipFill>
        <p:spPr>
          <a:xfrm>
            <a:off x="8715269" y="1362479"/>
            <a:ext cx="3352800" cy="2425700"/>
          </a:xfrm>
          <a:prstGeom prst="rect">
            <a:avLst/>
          </a:prstGeom>
        </p:spPr>
      </p:pic>
      <p:pic>
        <p:nvPicPr>
          <p:cNvPr id="8" name="Picture 7"/>
          <p:cNvPicPr>
            <a:picLocks noChangeAspect="1"/>
          </p:cNvPicPr>
          <p:nvPr/>
        </p:nvPicPr>
        <p:blipFill>
          <a:blip r:embed="rId5"/>
          <a:stretch>
            <a:fillRect/>
          </a:stretch>
        </p:blipFill>
        <p:spPr>
          <a:xfrm>
            <a:off x="271235" y="4036178"/>
            <a:ext cx="4637586" cy="2564493"/>
          </a:xfrm>
          <a:prstGeom prst="rect">
            <a:avLst/>
          </a:prstGeom>
        </p:spPr>
      </p:pic>
      <p:pic>
        <p:nvPicPr>
          <p:cNvPr id="9" name="Picture 8"/>
          <p:cNvPicPr>
            <a:picLocks noChangeAspect="1"/>
          </p:cNvPicPr>
          <p:nvPr/>
        </p:nvPicPr>
        <p:blipFill>
          <a:blip r:embed="rId6"/>
          <a:stretch>
            <a:fillRect/>
          </a:stretch>
        </p:blipFill>
        <p:spPr>
          <a:xfrm>
            <a:off x="8715269" y="4091558"/>
            <a:ext cx="3009900" cy="2692400"/>
          </a:xfrm>
          <a:prstGeom prst="rect">
            <a:avLst/>
          </a:prstGeom>
        </p:spPr>
      </p:pic>
      <p:cxnSp>
        <p:nvCxnSpPr>
          <p:cNvPr id="10" name="Straight Connector 9">
            <a:extLst>
              <a:ext uri="{FF2B5EF4-FFF2-40B4-BE49-F238E27FC236}">
                <a16:creationId xmlns:a16="http://schemas.microsoft.com/office/drawing/2014/main" id="{EC2774C7-40AA-41F5-9FF6-646CCBB4AC4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6E403B0-9FAB-F947-8FB6-449EF9D6D454}"/>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06547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56"/>
            <a:ext cx="10515600" cy="646331"/>
          </a:xfrm>
        </p:spPr>
        <p:txBody>
          <a:bodyPr>
            <a:spAutoFit/>
          </a:bodyPr>
          <a:lstStyle/>
          <a:p>
            <a:pPr algn="ctr"/>
            <a:r>
              <a:rPr lang="en-US" sz="4000" b="1" dirty="0">
                <a:latin typeface="+mn-lt"/>
              </a:rPr>
              <a:t>Other Green Washing Phrases to Consider</a:t>
            </a:r>
          </a:p>
        </p:txBody>
      </p:sp>
      <p:sp>
        <p:nvSpPr>
          <p:cNvPr id="3" name="Content Placeholder 2"/>
          <p:cNvSpPr>
            <a:spLocks noGrp="1"/>
          </p:cNvSpPr>
          <p:nvPr>
            <p:ph idx="1"/>
          </p:nvPr>
        </p:nvSpPr>
        <p:spPr/>
        <p:txBody>
          <a:bodyPr/>
          <a:lstStyle/>
          <a:p>
            <a:r>
              <a:rPr lang="en-US" dirty="0">
                <a:latin typeface="+mn-lt"/>
              </a:rPr>
              <a:t>Cruelty free, bio, eco, carbon neutral, earth-friendly, true green</a:t>
            </a:r>
          </a:p>
        </p:txBody>
      </p:sp>
      <p:cxnSp>
        <p:nvCxnSpPr>
          <p:cNvPr id="4" name="Straight Connector 3">
            <a:extLst>
              <a:ext uri="{FF2B5EF4-FFF2-40B4-BE49-F238E27FC236}">
                <a16:creationId xmlns:a16="http://schemas.microsoft.com/office/drawing/2014/main" id="{36A49DC1-61E6-478B-8AAE-BB9F3CFAC46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6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046"/>
            <a:ext cx="10515600" cy="646331"/>
          </a:xfrm>
        </p:spPr>
        <p:txBody>
          <a:bodyPr>
            <a:spAutoFit/>
          </a:bodyPr>
          <a:lstStyle/>
          <a:p>
            <a:pPr algn="ctr"/>
            <a:r>
              <a:rPr lang="en-US" sz="4000" b="1" dirty="0">
                <a:latin typeface="+mn-lt"/>
              </a:rPr>
              <a:t>Reasons Companies Use Green Washing</a:t>
            </a:r>
          </a:p>
        </p:txBody>
      </p:sp>
      <p:sp>
        <p:nvSpPr>
          <p:cNvPr id="3" name="Content Placeholder 2"/>
          <p:cNvSpPr>
            <a:spLocks noGrp="1"/>
          </p:cNvSpPr>
          <p:nvPr>
            <p:ph idx="1"/>
          </p:nvPr>
        </p:nvSpPr>
        <p:spPr>
          <a:xfrm>
            <a:off x="1111146" y="2140418"/>
            <a:ext cx="9969708" cy="2637645"/>
          </a:xfrm>
        </p:spPr>
        <p:txBody>
          <a:bodyPr wrap="square">
            <a:spAutoFit/>
          </a:bodyPr>
          <a:lstStyle/>
          <a:p>
            <a:r>
              <a:rPr lang="en-US" dirty="0">
                <a:latin typeface="+mn-lt"/>
              </a:rPr>
              <a:t>Using Green Wave for Profit</a:t>
            </a:r>
          </a:p>
          <a:p>
            <a:pPr lvl="1"/>
            <a:r>
              <a:rPr lang="en-US" dirty="0">
                <a:latin typeface="+mn-lt"/>
              </a:rPr>
              <a:t>Consumers are likely to buy green products or services and because many consumers can’t tell of the product claim is true.</a:t>
            </a:r>
          </a:p>
          <a:p>
            <a:r>
              <a:rPr lang="en-US" dirty="0">
                <a:latin typeface="+mn-lt"/>
              </a:rPr>
              <a:t>Keeping with the Green Trend</a:t>
            </a:r>
          </a:p>
          <a:p>
            <a:pPr lvl="1"/>
            <a:r>
              <a:rPr lang="en-US" dirty="0">
                <a:latin typeface="+mn-lt"/>
              </a:rPr>
              <a:t>To show competitive advantage over the competitor.</a:t>
            </a:r>
          </a:p>
          <a:p>
            <a:r>
              <a:rPr lang="en-US" dirty="0">
                <a:latin typeface="+mn-lt"/>
              </a:rPr>
              <a:t>Public Relations</a:t>
            </a:r>
          </a:p>
        </p:txBody>
      </p:sp>
      <p:cxnSp>
        <p:nvCxnSpPr>
          <p:cNvPr id="4" name="Straight Connector 3">
            <a:extLst>
              <a:ext uri="{FF2B5EF4-FFF2-40B4-BE49-F238E27FC236}">
                <a16:creationId xmlns:a16="http://schemas.microsoft.com/office/drawing/2014/main" id="{1EDE17B8-B963-428E-B5B0-F54F9425911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25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728"/>
            <a:ext cx="10515600" cy="646331"/>
          </a:xfrm>
        </p:spPr>
        <p:txBody>
          <a:bodyPr>
            <a:spAutoFit/>
          </a:bodyPr>
          <a:lstStyle/>
          <a:p>
            <a:pPr algn="ctr"/>
            <a:r>
              <a:rPr lang="en-US" sz="4000" b="1" dirty="0">
                <a:latin typeface="+mn-lt"/>
              </a:rPr>
              <a:t>Common Features of Green Washing</a:t>
            </a:r>
          </a:p>
        </p:txBody>
      </p:sp>
      <p:sp>
        <p:nvSpPr>
          <p:cNvPr id="3" name="Content Placeholder 2"/>
          <p:cNvSpPr>
            <a:spLocks noGrp="1"/>
          </p:cNvSpPr>
          <p:nvPr>
            <p:ph idx="1"/>
          </p:nvPr>
        </p:nvSpPr>
        <p:spPr>
          <a:xfrm>
            <a:off x="1090705" y="1488770"/>
            <a:ext cx="8680554" cy="2544286"/>
          </a:xfrm>
        </p:spPr>
        <p:txBody>
          <a:bodyPr wrap="square">
            <a:spAutoFit/>
          </a:bodyPr>
          <a:lstStyle/>
          <a:p>
            <a:r>
              <a:rPr lang="en-US" dirty="0">
                <a:latin typeface="+mn-lt"/>
              </a:rPr>
              <a:t>Suggestive pictures</a:t>
            </a:r>
          </a:p>
          <a:p>
            <a:r>
              <a:rPr lang="en-US" dirty="0">
                <a:latin typeface="+mn-lt"/>
              </a:rPr>
              <a:t>Irrelevant claims</a:t>
            </a:r>
          </a:p>
          <a:p>
            <a:r>
              <a:rPr lang="en-US" dirty="0">
                <a:latin typeface="+mn-lt"/>
              </a:rPr>
              <a:t>Hidden trade-offs</a:t>
            </a:r>
          </a:p>
          <a:p>
            <a:r>
              <a:rPr lang="en-US" dirty="0">
                <a:latin typeface="+mn-lt"/>
              </a:rPr>
              <a:t>Green product</a:t>
            </a:r>
          </a:p>
          <a:p>
            <a:r>
              <a:rPr lang="en-US" dirty="0">
                <a:latin typeface="+mn-lt"/>
              </a:rPr>
              <a:t>Distraction from the greater impact made by the product</a:t>
            </a:r>
          </a:p>
        </p:txBody>
      </p:sp>
      <p:cxnSp>
        <p:nvCxnSpPr>
          <p:cNvPr id="4" name="Straight Connector 3">
            <a:extLst>
              <a:ext uri="{FF2B5EF4-FFF2-40B4-BE49-F238E27FC236}">
                <a16:creationId xmlns:a16="http://schemas.microsoft.com/office/drawing/2014/main" id="{41D26D02-6524-4838-82E1-9067CA633CB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265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788" y="225056"/>
            <a:ext cx="5832423" cy="646331"/>
          </a:xfrm>
        </p:spPr>
        <p:txBody>
          <a:bodyPr wrap="square">
            <a:spAutoFit/>
          </a:bodyPr>
          <a:lstStyle/>
          <a:p>
            <a:pPr algn="ctr"/>
            <a:r>
              <a:rPr lang="en-US" sz="4000" b="1" dirty="0">
                <a:latin typeface="+mn-lt"/>
              </a:rPr>
              <a:t>Preventing Green Washing</a:t>
            </a:r>
          </a:p>
        </p:txBody>
      </p:sp>
      <p:sp>
        <p:nvSpPr>
          <p:cNvPr id="3" name="Content Placeholder 2"/>
          <p:cNvSpPr>
            <a:spLocks noGrp="1"/>
          </p:cNvSpPr>
          <p:nvPr>
            <p:ph idx="1"/>
          </p:nvPr>
        </p:nvSpPr>
        <p:spPr>
          <a:xfrm>
            <a:off x="1035570" y="1675252"/>
            <a:ext cx="7788834" cy="2544286"/>
          </a:xfrm>
        </p:spPr>
        <p:txBody>
          <a:bodyPr wrap="square">
            <a:spAutoFit/>
          </a:bodyPr>
          <a:lstStyle/>
          <a:p>
            <a:r>
              <a:rPr lang="en-US" dirty="0">
                <a:latin typeface="+mn-lt"/>
              </a:rPr>
              <a:t>Better </a:t>
            </a:r>
            <a:r>
              <a:rPr lang="en-US" b="1" dirty="0">
                <a:latin typeface="+mn-lt"/>
              </a:rPr>
              <a:t>regulation</a:t>
            </a:r>
          </a:p>
          <a:p>
            <a:r>
              <a:rPr lang="en-US" dirty="0"/>
              <a:t>Development and use of reliable </a:t>
            </a:r>
            <a:r>
              <a:rPr lang="en-US" b="1" dirty="0"/>
              <a:t>metrics</a:t>
            </a:r>
          </a:p>
          <a:p>
            <a:r>
              <a:rPr lang="en-US" b="1" dirty="0">
                <a:latin typeface="+mn-lt"/>
              </a:rPr>
              <a:t>Certifications</a:t>
            </a:r>
          </a:p>
          <a:p>
            <a:r>
              <a:rPr lang="en-US" b="1" dirty="0">
                <a:latin typeface="+mn-lt"/>
              </a:rPr>
              <a:t>Consumer</a:t>
            </a:r>
            <a:r>
              <a:rPr lang="en-US" dirty="0">
                <a:latin typeface="+mn-lt"/>
              </a:rPr>
              <a:t> awareness</a:t>
            </a:r>
          </a:p>
          <a:p>
            <a:r>
              <a:rPr lang="en-US" b="1" dirty="0">
                <a:latin typeface="+mn-lt"/>
              </a:rPr>
              <a:t>Reporting</a:t>
            </a:r>
            <a:r>
              <a:rPr lang="en-US" dirty="0">
                <a:latin typeface="+mn-lt"/>
              </a:rPr>
              <a:t> green washing</a:t>
            </a:r>
          </a:p>
        </p:txBody>
      </p:sp>
      <p:cxnSp>
        <p:nvCxnSpPr>
          <p:cNvPr id="4" name="Straight Connector 3">
            <a:extLst>
              <a:ext uri="{FF2B5EF4-FFF2-40B4-BE49-F238E27FC236}">
                <a16:creationId xmlns:a16="http://schemas.microsoft.com/office/drawing/2014/main" id="{E1F02697-463D-4F45-B3DA-C4FB8129DC1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8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120"/>
            <a:ext cx="10644352" cy="535531"/>
          </a:xfrm>
        </p:spPr>
        <p:txBody>
          <a:bodyPr>
            <a:spAutoFit/>
          </a:bodyPr>
          <a:lstStyle/>
          <a:p>
            <a:r>
              <a:rPr lang="en-US" sz="3200" dirty="0">
                <a:latin typeface="+mn-lt"/>
              </a:rPr>
              <a:t>The traditional view of economy, society, and the environment:</a:t>
            </a:r>
          </a:p>
        </p:txBody>
      </p:sp>
      <p:grpSp>
        <p:nvGrpSpPr>
          <p:cNvPr id="8" name="Group 7"/>
          <p:cNvGrpSpPr/>
          <p:nvPr/>
        </p:nvGrpSpPr>
        <p:grpSpPr>
          <a:xfrm>
            <a:off x="838200" y="2385856"/>
            <a:ext cx="4256672" cy="3797895"/>
            <a:chOff x="3253400" y="1105254"/>
            <a:chExt cx="5296614" cy="4956156"/>
          </a:xfrm>
        </p:grpSpPr>
        <p:sp>
          <p:nvSpPr>
            <p:cNvPr id="4" name="Oval 3"/>
            <p:cNvSpPr>
              <a:spLocks noChangeAspect="1"/>
            </p:cNvSpPr>
            <p:nvPr/>
          </p:nvSpPr>
          <p:spPr>
            <a:xfrm>
              <a:off x="3253400" y="1105254"/>
              <a:ext cx="2492829" cy="2478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6057185" y="1105254"/>
              <a:ext cx="2492829" cy="247807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4655293" y="3583332"/>
              <a:ext cx="2492829" cy="2478078"/>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grpSp>
      <p:sp>
        <p:nvSpPr>
          <p:cNvPr id="7" name="TextBox 6"/>
          <p:cNvSpPr txBox="1"/>
          <p:nvPr/>
        </p:nvSpPr>
        <p:spPr>
          <a:xfrm>
            <a:off x="6096000" y="2379114"/>
            <a:ext cx="5338957" cy="3785652"/>
          </a:xfrm>
          <a:prstGeom prst="rect">
            <a:avLst/>
          </a:prstGeom>
          <a:noFill/>
        </p:spPr>
        <p:txBody>
          <a:bodyPr wrap="square" rtlCol="0">
            <a:spAutoFit/>
          </a:bodyPr>
          <a:lstStyle/>
          <a:p>
            <a:pPr>
              <a:spcBef>
                <a:spcPts val="600"/>
              </a:spcBef>
            </a:pPr>
            <a:r>
              <a:rPr lang="en-US" sz="2400" dirty="0">
                <a:ea typeface="ＭＳ Ｐゴシック" pitchFamily="-108" charset="-128"/>
                <a:cs typeface="ＭＳ Ｐゴシック" pitchFamily="-108" charset="-128"/>
              </a:rPr>
              <a:t>When society, economy, and the environment are viewed as separate unrelated parts of a community, the community’</a:t>
            </a:r>
            <a:r>
              <a:rPr lang="en-US" altLang="ja-JP" sz="2400" dirty="0">
                <a:ea typeface="ＭＳ Ｐゴシック" pitchFamily="-108" charset="-128"/>
                <a:cs typeface="ＭＳ Ｐゴシック" pitchFamily="-108" charset="-128"/>
              </a:rPr>
              <a:t>s problems are also viewed as isolated issues. Economic development councils try to create more jobs. Social needs are addressed by health care services and housing authorities. Environmental agencies try to prevent and correct pollution problems.</a:t>
            </a:r>
            <a:endParaRPr lang="en-US" sz="2400" dirty="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6C17F99-CC60-4EAA-873B-D447662EE6E1}"/>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0" name="Straight Connector 9">
            <a:extLst>
              <a:ext uri="{FF2B5EF4-FFF2-40B4-BE49-F238E27FC236}">
                <a16:creationId xmlns:a16="http://schemas.microsoft.com/office/drawing/2014/main" id="{C9BE9688-2C21-4958-8A7D-16F0FB45F4BC}"/>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574" y="1483594"/>
            <a:ext cx="10136851" cy="978729"/>
          </a:xfrm>
        </p:spPr>
        <p:txBody>
          <a:bodyPr wrap="square">
            <a:spAutoFit/>
          </a:bodyPr>
          <a:lstStyle/>
          <a:p>
            <a:pPr algn="ctr"/>
            <a:r>
              <a:rPr lang="en-US" sz="3200" dirty="0">
                <a:latin typeface="+mn-lt"/>
              </a:rPr>
              <a:t>The current view of economy, society, and the environment:</a:t>
            </a:r>
            <a:br>
              <a:rPr lang="en-US" sz="3200" dirty="0">
                <a:latin typeface="+mn-lt"/>
              </a:rPr>
            </a:br>
            <a:r>
              <a:rPr lang="en-US" sz="3200" dirty="0">
                <a:latin typeface="+mn-lt"/>
              </a:rPr>
              <a:t>The Triple Bottom Line</a:t>
            </a:r>
          </a:p>
        </p:txBody>
      </p:sp>
      <p:sp>
        <p:nvSpPr>
          <p:cNvPr id="5" name="Oval 4"/>
          <p:cNvSpPr>
            <a:spLocks noChangeAspect="1"/>
          </p:cNvSpPr>
          <p:nvPr/>
        </p:nvSpPr>
        <p:spPr>
          <a:xfrm>
            <a:off x="1027574" y="2794002"/>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6" name="Oval 5"/>
          <p:cNvSpPr>
            <a:spLocks noChangeAspect="1"/>
          </p:cNvSpPr>
          <p:nvPr/>
        </p:nvSpPr>
        <p:spPr>
          <a:xfrm>
            <a:off x="2591318" y="2794002"/>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7" name="Oval 6"/>
          <p:cNvSpPr>
            <a:spLocks noChangeAspect="1"/>
          </p:cNvSpPr>
          <p:nvPr/>
        </p:nvSpPr>
        <p:spPr>
          <a:xfrm>
            <a:off x="1761655" y="3910781"/>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8" name="TextBox 7"/>
          <p:cNvSpPr txBox="1"/>
          <p:nvPr/>
        </p:nvSpPr>
        <p:spPr>
          <a:xfrm>
            <a:off x="6024696" y="2851886"/>
            <a:ext cx="5139730" cy="2308324"/>
          </a:xfrm>
          <a:prstGeom prst="rect">
            <a:avLst/>
          </a:prstGeom>
          <a:noFill/>
        </p:spPr>
        <p:txBody>
          <a:bodyPr wrap="square" rtlCol="0">
            <a:spAutoFit/>
          </a:bodyPr>
          <a:lstStyle/>
          <a:p>
            <a:r>
              <a:rPr lang="en-US" sz="2400" dirty="0">
                <a:ea typeface="ＭＳ Ｐゴシック" pitchFamily="-108" charset="-128"/>
                <a:cs typeface="ＭＳ Ｐゴシック" pitchFamily="-108" charset="-128"/>
              </a:rPr>
              <a:t>Understanding the three parts and their links is key to understanding sustainability, because sustainability is about more than quality of life. It is about balancing society, economy, and the environment.</a:t>
            </a:r>
          </a:p>
        </p:txBody>
      </p:sp>
      <p:sp>
        <p:nvSpPr>
          <p:cNvPr id="9" name="Arc 8"/>
          <p:cNvSpPr/>
          <p:nvPr/>
        </p:nvSpPr>
        <p:spPr>
          <a:xfrm rot="1348010" flipH="1" flipV="1">
            <a:off x="2627586" y="3482473"/>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9558485" flipH="1" flipV="1">
            <a:off x="2218077" y="3917102"/>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15205889" flipH="1" flipV="1">
            <a:off x="2113335" y="3553648"/>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4017C279-2E00-4702-A5AE-B0AFBE0C929A}"/>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CC5D5811-EBF2-467A-A4FE-1D53252A6C7E}"/>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04" y="1375794"/>
            <a:ext cx="12581647" cy="535531"/>
          </a:xfrm>
        </p:spPr>
        <p:txBody>
          <a:bodyPr wrap="square">
            <a:spAutoFit/>
          </a:bodyPr>
          <a:lstStyle/>
          <a:p>
            <a:r>
              <a:rPr lang="en-US" sz="3200" dirty="0">
                <a:latin typeface="+mn-lt"/>
              </a:rPr>
              <a:t>A representation of the ideal economy, society, and the environment:</a:t>
            </a:r>
          </a:p>
        </p:txBody>
      </p:sp>
      <p:sp>
        <p:nvSpPr>
          <p:cNvPr id="4" name="Rectangle 3"/>
          <p:cNvSpPr/>
          <p:nvPr/>
        </p:nvSpPr>
        <p:spPr>
          <a:xfrm>
            <a:off x="5992111" y="2073123"/>
            <a:ext cx="5854719" cy="4570482"/>
          </a:xfrm>
          <a:prstGeom prst="rect">
            <a:avLst/>
          </a:prstGeom>
        </p:spPr>
        <p:txBody>
          <a:bodyPr wrap="square">
            <a:spAutoFit/>
          </a:bodyPr>
          <a:lstStyle/>
          <a:p>
            <a:pPr>
              <a:spcBef>
                <a:spcPts val="600"/>
              </a:spcBef>
            </a:pPr>
            <a:r>
              <a:rPr lang="en-US" sz="2200" dirty="0">
                <a:ea typeface="ＭＳ Ｐゴシック" pitchFamily="-108" charset="-128"/>
                <a:cs typeface="ＭＳ Ｐゴシック" pitchFamily="-108" charset="-128"/>
              </a:rPr>
              <a:t>The economy exists entirely within society because all parts of the human economy require interaction among people. However, society is much more than just the economy.  Friends and families, music and art, religion and ethics are all important elements of society, but are not primarily based on the exchanging of goods and services.</a:t>
            </a:r>
          </a:p>
          <a:p>
            <a:pPr>
              <a:spcBef>
                <a:spcPts val="600"/>
              </a:spcBef>
            </a:pPr>
            <a:r>
              <a:rPr lang="en-US" sz="2200" dirty="0">
                <a:ea typeface="ＭＳ Ｐゴシック" pitchFamily="-108" charset="-128"/>
                <a:cs typeface="ＭＳ Ｐゴシック" pitchFamily="-108" charset="-128"/>
              </a:rPr>
              <a:t>Society, in turn, exists within the environment.  Our basic requirements – air, food, and water – come from the environment as do the energy and raw materials for housing, transportation, and the products we depend on.</a:t>
            </a:r>
          </a:p>
        </p:txBody>
      </p:sp>
      <p:grpSp>
        <p:nvGrpSpPr>
          <p:cNvPr id="9" name="Group 8"/>
          <p:cNvGrpSpPr/>
          <p:nvPr/>
        </p:nvGrpSpPr>
        <p:grpSpPr>
          <a:xfrm>
            <a:off x="1043239" y="2471462"/>
            <a:ext cx="4093012" cy="3879641"/>
            <a:chOff x="1043239" y="2471462"/>
            <a:chExt cx="4093012" cy="3879641"/>
          </a:xfrm>
        </p:grpSpPr>
        <p:sp>
          <p:nvSpPr>
            <p:cNvPr id="8" name="Oval 7"/>
            <p:cNvSpPr>
              <a:spLocks noChangeAspect="1"/>
            </p:cNvSpPr>
            <p:nvPr/>
          </p:nvSpPr>
          <p:spPr>
            <a:xfrm>
              <a:off x="1043239" y="2471462"/>
              <a:ext cx="4093012" cy="387964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Environment</a:t>
              </a:r>
            </a:p>
          </p:txBody>
        </p:sp>
        <p:sp>
          <p:nvSpPr>
            <p:cNvPr id="7" name="Oval 6"/>
            <p:cNvSpPr>
              <a:spLocks noChangeAspect="1"/>
            </p:cNvSpPr>
            <p:nvPr/>
          </p:nvSpPr>
          <p:spPr>
            <a:xfrm>
              <a:off x="1899099" y="3231882"/>
              <a:ext cx="2368617" cy="22451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a:t>Society</a:t>
              </a:r>
            </a:p>
          </p:txBody>
        </p:sp>
        <p:sp>
          <p:nvSpPr>
            <p:cNvPr id="6" name="Oval 5"/>
            <p:cNvSpPr>
              <a:spLocks noChangeAspect="1"/>
            </p:cNvSpPr>
            <p:nvPr/>
          </p:nvSpPr>
          <p:spPr>
            <a:xfrm>
              <a:off x="2533442" y="3816626"/>
              <a:ext cx="1088198" cy="1031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Economy</a:t>
              </a:r>
            </a:p>
          </p:txBody>
        </p:sp>
      </p:grpSp>
      <p:sp>
        <p:nvSpPr>
          <p:cNvPr id="10" name="Rectangle 9">
            <a:extLst>
              <a:ext uri="{FF2B5EF4-FFF2-40B4-BE49-F238E27FC236}">
                <a16:creationId xmlns:a16="http://schemas.microsoft.com/office/drawing/2014/main" id="{01C10DCB-5158-456F-B788-4D3757DDEFAF}"/>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1" name="Straight Connector 10">
            <a:extLst>
              <a:ext uri="{FF2B5EF4-FFF2-40B4-BE49-F238E27FC236}">
                <a16:creationId xmlns:a16="http://schemas.microsoft.com/office/drawing/2014/main" id="{F6E631D5-F5E3-492D-898E-CDA04A495EBA}"/>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2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21" y="1714199"/>
            <a:ext cx="5803790" cy="590931"/>
          </a:xfrm>
        </p:spPr>
        <p:txBody>
          <a:bodyPr wrap="square">
            <a:spAutoFit/>
          </a:bodyPr>
          <a:lstStyle/>
          <a:p>
            <a:pPr algn="ctr"/>
            <a:r>
              <a:rPr lang="en-US" sz="3600" dirty="0">
                <a:latin typeface="+mn-lt"/>
              </a:rPr>
              <a:t>Triple Bottom Line (TBL)</a:t>
            </a:r>
          </a:p>
        </p:txBody>
      </p:sp>
      <p:sp>
        <p:nvSpPr>
          <p:cNvPr id="4" name="Oval 3"/>
          <p:cNvSpPr>
            <a:spLocks noChangeAspect="1"/>
          </p:cNvSpPr>
          <p:nvPr/>
        </p:nvSpPr>
        <p:spPr>
          <a:xfrm>
            <a:off x="1527743" y="2704763"/>
            <a:ext cx="2003385" cy="1898948"/>
          </a:xfrm>
          <a:prstGeom prst="ellipse">
            <a:avLst/>
          </a:prstGeom>
          <a:solidFill>
            <a:schemeClr val="accent1">
              <a:alpha val="79000"/>
            </a:schemeClr>
          </a:solidFill>
          <a:ln>
            <a:solidFill>
              <a:schemeClr val="accent1">
                <a:shade val="50000"/>
                <a:alpha val="8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Economy</a:t>
            </a:r>
          </a:p>
        </p:txBody>
      </p:sp>
      <p:sp>
        <p:nvSpPr>
          <p:cNvPr id="5" name="Oval 4"/>
          <p:cNvSpPr>
            <a:spLocks noChangeAspect="1"/>
          </p:cNvSpPr>
          <p:nvPr/>
        </p:nvSpPr>
        <p:spPr>
          <a:xfrm>
            <a:off x="3091487" y="2704763"/>
            <a:ext cx="2003385" cy="1898948"/>
          </a:xfrm>
          <a:prstGeom prst="ellipse">
            <a:avLst/>
          </a:prstGeom>
          <a:solidFill>
            <a:schemeClr val="accent2">
              <a:alpha val="79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Society</a:t>
            </a:r>
          </a:p>
        </p:txBody>
      </p:sp>
      <p:sp>
        <p:nvSpPr>
          <p:cNvPr id="6" name="Oval 5"/>
          <p:cNvSpPr>
            <a:spLocks noChangeAspect="1"/>
          </p:cNvSpPr>
          <p:nvPr/>
        </p:nvSpPr>
        <p:spPr>
          <a:xfrm>
            <a:off x="2261824" y="3821542"/>
            <a:ext cx="2003385" cy="1898948"/>
          </a:xfrm>
          <a:prstGeom prst="ellipse">
            <a:avLst/>
          </a:prstGeom>
          <a:solidFill>
            <a:schemeClr val="accent6">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a:t>
            </a:r>
          </a:p>
        </p:txBody>
      </p:sp>
      <p:sp>
        <p:nvSpPr>
          <p:cNvPr id="7" name="Arc 6"/>
          <p:cNvSpPr/>
          <p:nvPr/>
        </p:nvSpPr>
        <p:spPr>
          <a:xfrm rot="1348010" flipH="1" flipV="1">
            <a:off x="3127755" y="3393234"/>
            <a:ext cx="897417" cy="904800"/>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9558485" flipH="1" flipV="1">
            <a:off x="2718246" y="3827863"/>
            <a:ext cx="929573" cy="632004"/>
          </a:xfrm>
          <a:prstGeom prst="arc">
            <a:avLst>
              <a:gd name="adj1" fmla="val 16656365"/>
              <a:gd name="adj2" fmla="val 2037986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5205889" flipH="1" flipV="1">
            <a:off x="2613504" y="3464409"/>
            <a:ext cx="854327" cy="904800"/>
          </a:xfrm>
          <a:prstGeom prst="arc">
            <a:avLst>
              <a:gd name="adj1" fmla="val 16656365"/>
              <a:gd name="adj2" fmla="val 1996186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69098" y="2009664"/>
            <a:ext cx="4380686" cy="2308324"/>
          </a:xfrm>
          <a:prstGeom prst="rect">
            <a:avLst/>
          </a:prstGeom>
          <a:noFill/>
        </p:spPr>
        <p:txBody>
          <a:bodyPr wrap="square" rtlCol="0">
            <a:spAutoFit/>
          </a:bodyPr>
          <a:lstStyle/>
          <a:p>
            <a:r>
              <a:rPr lang="en-US" sz="2400" dirty="0"/>
              <a:t>TBL measures the impact of an organization's activities on the world by looking at profitability and shareholder values through its social, financial, and environmental capital.</a:t>
            </a:r>
          </a:p>
        </p:txBody>
      </p:sp>
      <p:sp>
        <p:nvSpPr>
          <p:cNvPr id="3" name="TextBox 2"/>
          <p:cNvSpPr txBox="1"/>
          <p:nvPr/>
        </p:nvSpPr>
        <p:spPr>
          <a:xfrm>
            <a:off x="6658616" y="4520161"/>
            <a:ext cx="4364060" cy="1200329"/>
          </a:xfrm>
          <a:prstGeom prst="rect">
            <a:avLst/>
          </a:prstGeom>
          <a:noFill/>
        </p:spPr>
        <p:txBody>
          <a:bodyPr wrap="square" rtlCol="0">
            <a:spAutoFit/>
          </a:bodyPr>
          <a:lstStyle/>
          <a:p>
            <a:r>
              <a:rPr lang="en-US" sz="2400" dirty="0"/>
              <a:t>Most of major companies that include sustainability in their business plan use this model.</a:t>
            </a:r>
          </a:p>
        </p:txBody>
      </p:sp>
      <p:sp>
        <p:nvSpPr>
          <p:cNvPr id="11" name="Rectangle 10">
            <a:extLst>
              <a:ext uri="{FF2B5EF4-FFF2-40B4-BE49-F238E27FC236}">
                <a16:creationId xmlns:a16="http://schemas.microsoft.com/office/drawing/2014/main" id="{471C5474-F9AC-41E4-A9BD-54B6D60375D0}"/>
              </a:ext>
            </a:extLst>
          </p:cNvPr>
          <p:cNvSpPr/>
          <p:nvPr/>
        </p:nvSpPr>
        <p:spPr>
          <a:xfrm>
            <a:off x="1801901" y="185000"/>
            <a:ext cx="8588250" cy="707886"/>
          </a:xfrm>
          <a:prstGeom prst="rect">
            <a:avLst/>
          </a:prstGeom>
        </p:spPr>
        <p:txBody>
          <a:bodyPr wrap="none">
            <a:spAutoFit/>
          </a:bodyPr>
          <a:lstStyle/>
          <a:p>
            <a:pPr marL="12700" algn="ctr">
              <a:spcBef>
                <a:spcPts val="100"/>
              </a:spcBef>
            </a:pPr>
            <a:r>
              <a:rPr lang="en-US" sz="4000" b="1" dirty="0">
                <a:cs typeface="Calibri"/>
              </a:rPr>
              <a:t>Society, Economy, and the Environment</a:t>
            </a:r>
          </a:p>
        </p:txBody>
      </p:sp>
      <p:cxnSp>
        <p:nvCxnSpPr>
          <p:cNvPr id="13" name="Straight Connector 12">
            <a:extLst>
              <a:ext uri="{FF2B5EF4-FFF2-40B4-BE49-F238E27FC236}">
                <a16:creationId xmlns:a16="http://schemas.microsoft.com/office/drawing/2014/main" id="{78B51FD2-0371-4BFE-B3F4-6CFDB9850AAD}"/>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6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416" y="1321938"/>
            <a:ext cx="6837167" cy="535531"/>
          </a:xfrm>
        </p:spPr>
        <p:txBody>
          <a:bodyPr wrap="square">
            <a:spAutoFit/>
          </a:bodyPr>
          <a:lstStyle/>
          <a:p>
            <a:pPr algn="ctr"/>
            <a:r>
              <a:rPr lang="en-US" sz="3200" b="1" dirty="0">
                <a:latin typeface="+mn-lt"/>
              </a:rPr>
              <a:t>Pressures that companies are facing:</a:t>
            </a:r>
          </a:p>
        </p:txBody>
      </p:sp>
      <p:sp>
        <p:nvSpPr>
          <p:cNvPr id="4" name="TextBox 3"/>
          <p:cNvSpPr txBox="1"/>
          <p:nvPr/>
        </p:nvSpPr>
        <p:spPr>
          <a:xfrm>
            <a:off x="467709" y="1944393"/>
            <a:ext cx="11256580" cy="4093428"/>
          </a:xfrm>
          <a:prstGeom prst="rect">
            <a:avLst/>
          </a:prstGeom>
          <a:noFill/>
        </p:spPr>
        <p:txBody>
          <a:bodyPr wrap="square" rtlCol="0">
            <a:spAutoFit/>
          </a:bodyPr>
          <a:lstStyle/>
          <a:p>
            <a:r>
              <a:rPr lang="en-US" sz="2000" b="1" dirty="0"/>
              <a:t>Fiduciary responsibility to make profit:</a:t>
            </a:r>
            <a:r>
              <a:rPr lang="en-US" sz="2000" dirty="0"/>
              <a:t> CEOs in public companies have a fiduciary responsibility to shareholders. It is the law for them to deliver profits. Even private companies and small companies have a fiscal responsibility to investors or venture capitalists to return profit on their investment. While there may be a desire to be more sustainable, it has not yet been included within the scope of fiduciary responsibility.</a:t>
            </a:r>
          </a:p>
          <a:p>
            <a:endParaRPr lang="en-US" sz="2000" b="1" dirty="0"/>
          </a:p>
          <a:p>
            <a:r>
              <a:rPr lang="en-US" sz="2000" b="1" dirty="0"/>
              <a:t>Fear of increased costs, process complexity, and reduced quality of the end product:</a:t>
            </a:r>
            <a:r>
              <a:rPr lang="en-US" sz="2000" dirty="0"/>
              <a:t> There is an underlying assumption that being sustainable will drive up costs, erode profits, and threaten the ability of the company to maintain standards and ultimately survive in a competitive marketplace.</a:t>
            </a:r>
          </a:p>
          <a:p>
            <a:endParaRPr lang="en-US" sz="2000" b="1" dirty="0"/>
          </a:p>
          <a:p>
            <a:r>
              <a:rPr lang="en-US" sz="2000" b="1" dirty="0"/>
              <a:t>Measurement and Monitoring:</a:t>
            </a:r>
            <a:r>
              <a:rPr lang="en-US" sz="2000" dirty="0"/>
              <a:t> Challenges surround what to measure along the three dimensions of the Triple Bottom Line.  This includes internal agreement as to what to measure, how to measure, and finally how to put auditing procedures in place. Even if a company wanted to be sustainable, the methodology for setting objectives and measuring the results are often in nascent states.  </a:t>
            </a:r>
          </a:p>
        </p:txBody>
      </p:sp>
      <p:sp>
        <p:nvSpPr>
          <p:cNvPr id="5" name="TextBox 4"/>
          <p:cNvSpPr txBox="1"/>
          <p:nvPr/>
        </p:nvSpPr>
        <p:spPr>
          <a:xfrm>
            <a:off x="758747" y="6211669"/>
            <a:ext cx="9819915" cy="461665"/>
          </a:xfrm>
          <a:prstGeom prst="rect">
            <a:avLst/>
          </a:prstGeom>
          <a:noFill/>
        </p:spPr>
        <p:txBody>
          <a:bodyPr wrap="square" rtlCol="0">
            <a:spAutoFit/>
          </a:bodyPr>
          <a:lstStyle/>
          <a:p>
            <a:r>
              <a:rPr lang="en-US" sz="1200" dirty="0">
                <a:solidFill>
                  <a:schemeClr val="bg1">
                    <a:lumMod val="50000"/>
                  </a:schemeClr>
                </a:solidFill>
              </a:rPr>
              <a:t>Green Chemistry &amp; Chemical Stewardship Online Certificate Program: </a:t>
            </a:r>
          </a:p>
          <a:p>
            <a:r>
              <a:rPr lang="en-US" sz="1200" dirty="0">
                <a:solidFill>
                  <a:schemeClr val="bg1">
                    <a:lumMod val="50000"/>
                  </a:schemeClr>
                </a:solidFill>
              </a:rPr>
              <a:t>https://osha.washington.edu/pages/green-chemistry-chemical-stewardship-online-certificate-program</a:t>
            </a:r>
          </a:p>
        </p:txBody>
      </p:sp>
      <p:sp>
        <p:nvSpPr>
          <p:cNvPr id="6" name="Rectangle 5">
            <a:extLst>
              <a:ext uri="{FF2B5EF4-FFF2-40B4-BE49-F238E27FC236}">
                <a16:creationId xmlns:a16="http://schemas.microsoft.com/office/drawing/2014/main" id="{524F1FF2-D1E5-4920-983B-8D011AD71A0B}"/>
              </a:ext>
            </a:extLst>
          </p:cNvPr>
          <p:cNvSpPr/>
          <p:nvPr/>
        </p:nvSpPr>
        <p:spPr>
          <a:xfrm>
            <a:off x="3122059" y="185000"/>
            <a:ext cx="5947910" cy="707886"/>
          </a:xfrm>
          <a:prstGeom prst="rect">
            <a:avLst/>
          </a:prstGeom>
        </p:spPr>
        <p:txBody>
          <a:bodyPr wrap="none">
            <a:spAutoFit/>
          </a:bodyPr>
          <a:lstStyle/>
          <a:p>
            <a:pPr marL="12700" algn="ctr">
              <a:spcBef>
                <a:spcPts val="100"/>
              </a:spcBef>
            </a:pPr>
            <a:r>
              <a:rPr lang="en-US" sz="4000" b="1" dirty="0">
                <a:cs typeface="Calibri"/>
              </a:rPr>
              <a:t>Sustainability </a:t>
            </a:r>
            <a:r>
              <a:rPr lang="en-US" sz="4000" b="1" dirty="0">
                <a:latin typeface="Calibri" panose="020F0502020204030204" pitchFamily="34" charset="0"/>
                <a:cs typeface="Calibri"/>
              </a:rPr>
              <a:t>and Business</a:t>
            </a:r>
            <a:endParaRPr lang="en-US" sz="4000" b="1" dirty="0">
              <a:cs typeface="Calibri"/>
            </a:endParaRPr>
          </a:p>
        </p:txBody>
      </p:sp>
      <p:cxnSp>
        <p:nvCxnSpPr>
          <p:cNvPr id="7" name="Straight Connector 6">
            <a:extLst>
              <a:ext uri="{FF2B5EF4-FFF2-40B4-BE49-F238E27FC236}">
                <a16:creationId xmlns:a16="http://schemas.microsoft.com/office/drawing/2014/main" id="{14451FDA-0554-4C83-86F0-DCE18E1FD7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1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7486</TotalTime>
  <Words>3762</Words>
  <Application>Microsoft Office PowerPoint</Application>
  <PresentationFormat>Widescreen</PresentationFormat>
  <Paragraphs>445</Paragraphs>
  <Slides>48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ＭＳ Ｐゴシック</vt:lpstr>
      <vt:lpstr>Arial</vt:lpstr>
      <vt:lpstr>Calibri</vt:lpstr>
      <vt:lpstr>Calibri Light</vt:lpstr>
      <vt:lpstr>Times</vt:lpstr>
      <vt:lpstr>Office Theme</vt:lpstr>
      <vt:lpstr>PowerPoint Presentation</vt:lpstr>
      <vt:lpstr>PowerPoint Presentation</vt:lpstr>
      <vt:lpstr>PowerPoint Presentation</vt:lpstr>
      <vt:lpstr>Society, economy, and the environment are the key dimensions of sustainability.</vt:lpstr>
      <vt:lpstr>The traditional view of economy, society, and the environment:</vt:lpstr>
      <vt:lpstr>The current view of economy, society, and the environment: The Triple Bottom Line</vt:lpstr>
      <vt:lpstr>A representation of the ideal economy, society, and the environment:</vt:lpstr>
      <vt:lpstr>Triple Bottom Line (TBL)</vt:lpstr>
      <vt:lpstr>Pressures that companies are facing:</vt:lpstr>
      <vt:lpstr>PowerPoint Presentation</vt:lpstr>
      <vt:lpstr>How?</vt:lpstr>
      <vt:lpstr>Who?</vt:lpstr>
      <vt:lpstr>Framework of Innovation Management Process: Seven Opportunities to Apply Green Chemistry</vt:lpstr>
      <vt:lpstr>PowerPoint Presentation</vt:lpstr>
      <vt:lpstr>PowerPoint Presentation</vt:lpstr>
      <vt:lpstr>PowerPoint Presentation</vt:lpstr>
      <vt:lpstr>PowerPoint Presentation</vt:lpstr>
      <vt:lpstr>PowerPoint Presentation</vt:lpstr>
      <vt:lpstr>PowerPoint Presentation</vt:lpstr>
      <vt:lpstr>Different Models of Sustainability</vt:lpstr>
      <vt:lpstr>Different Models of Sustainability</vt:lpstr>
      <vt:lpstr>The Interface Company  Case Study  </vt:lpstr>
      <vt:lpstr>A Sizeable Global Industry</vt:lpstr>
      <vt:lpstr>Where is Interface?</vt:lpstr>
      <vt:lpstr>Ray Anderson</vt:lpstr>
      <vt:lpstr>Good Intentions = Lost Revenue</vt:lpstr>
      <vt:lpstr>Ray Anderson’s Vision</vt:lpstr>
      <vt:lpstr>PowerPoint Presentation</vt:lpstr>
      <vt:lpstr>A 20th Century Company</vt:lpstr>
      <vt:lpstr>…to A Prototypical 21st Century Company  Climbing the Mountain</vt:lpstr>
      <vt:lpstr>PowerPoint Presentation</vt:lpstr>
      <vt:lpstr>PowerPoint Presentation</vt:lpstr>
      <vt:lpstr>PowerPoint Presentation</vt:lpstr>
      <vt:lpstr>PowerPoint Presentation</vt:lpstr>
      <vt:lpstr>PowerPoint Presentation</vt:lpstr>
      <vt:lpstr>PowerPoint Presentation</vt:lpstr>
      <vt:lpstr>Mission Zero Goals: Approximately 60% Progress as Assessed in 2010 </vt:lpstr>
      <vt:lpstr>The results in terms of sustainability</vt:lpstr>
      <vt:lpstr>PowerPoint Presentation</vt:lpstr>
      <vt:lpstr>PowerPoint Presentation</vt:lpstr>
      <vt:lpstr>PowerPoint Presentation</vt:lpstr>
      <vt:lpstr>Sustainability Discussion</vt:lpstr>
      <vt:lpstr>Green Washing</vt:lpstr>
      <vt:lpstr>Examples of Green Washing</vt:lpstr>
      <vt:lpstr>Other Green Washing Phrases to Consider</vt:lpstr>
      <vt:lpstr>Reasons Companies Use Green Washing</vt:lpstr>
      <vt:lpstr>Common Features of Green Washing</vt:lpstr>
      <vt:lpstr>Preventing Green Washing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169</cp:revision>
  <cp:lastPrinted>2018-04-25T15:39:23Z</cp:lastPrinted>
  <dcterms:created xsi:type="dcterms:W3CDTF">2018-01-23T19:46:39Z</dcterms:created>
  <dcterms:modified xsi:type="dcterms:W3CDTF">2018-11-01T19:53:59Z</dcterms:modified>
</cp:coreProperties>
</file>