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3"/>
  </p:notesMasterIdLst>
  <p:sldIdLst>
    <p:sldId id="256" r:id="rId2"/>
    <p:sldId id="410" r:id="rId3"/>
    <p:sldId id="416" r:id="rId4"/>
    <p:sldId id="412" r:id="rId5"/>
    <p:sldId id="257" r:id="rId6"/>
    <p:sldId id="258" r:id="rId7"/>
    <p:sldId id="417" r:id="rId8"/>
    <p:sldId id="260" r:id="rId9"/>
    <p:sldId id="261" r:id="rId10"/>
    <p:sldId id="262" r:id="rId11"/>
    <p:sldId id="263" r:id="rId12"/>
    <p:sldId id="397" r:id="rId13"/>
    <p:sldId id="398" r:id="rId14"/>
    <p:sldId id="399" r:id="rId15"/>
    <p:sldId id="400" r:id="rId16"/>
    <p:sldId id="418" r:id="rId17"/>
    <p:sldId id="264" r:id="rId18"/>
    <p:sldId id="268" r:id="rId19"/>
    <p:sldId id="269" r:id="rId20"/>
    <p:sldId id="270" r:id="rId21"/>
    <p:sldId id="271" r:id="rId22"/>
    <p:sldId id="272" r:id="rId23"/>
    <p:sldId id="273" r:id="rId24"/>
    <p:sldId id="274" r:id="rId25"/>
    <p:sldId id="275" r:id="rId26"/>
    <p:sldId id="265" r:id="rId27"/>
    <p:sldId id="396" r:id="rId28"/>
    <p:sldId id="266" r:id="rId29"/>
    <p:sldId id="267" r:id="rId30"/>
    <p:sldId id="276" r:id="rId31"/>
    <p:sldId id="277" r:id="rId32"/>
    <p:sldId id="278" r:id="rId33"/>
    <p:sldId id="259" r:id="rId34"/>
    <p:sldId id="402" r:id="rId35"/>
    <p:sldId id="419" r:id="rId36"/>
    <p:sldId id="403" r:id="rId37"/>
    <p:sldId id="404" r:id="rId38"/>
    <p:sldId id="405" r:id="rId39"/>
    <p:sldId id="406" r:id="rId40"/>
    <p:sldId id="407" r:id="rId41"/>
    <p:sldId id="414" r:id="rId42"/>
    <p:sldId id="285" r:id="rId43"/>
    <p:sldId id="409" r:id="rId44"/>
    <p:sldId id="284" r:id="rId45"/>
    <p:sldId id="281" r:id="rId46"/>
    <p:sldId id="282" r:id="rId47"/>
    <p:sldId id="292" r:id="rId48"/>
    <p:sldId id="293" r:id="rId49"/>
    <p:sldId id="294" r:id="rId50"/>
    <p:sldId id="413" r:id="rId51"/>
    <p:sldId id="420"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45" autoAdjust="0"/>
    <p:restoredTop sz="94711" autoAdjust="0"/>
  </p:normalViewPr>
  <p:slideViewPr>
    <p:cSldViewPr snapToGrid="0" snapToObjects="1">
      <p:cViewPr varScale="1">
        <p:scale>
          <a:sx n="73" d="100"/>
          <a:sy n="73" d="100"/>
        </p:scale>
        <p:origin x="450" y="6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A1A06334-F75C-4E66-888E-F792472AD74C}"/>
    <pc:docChg chg="delSld modSld">
      <pc:chgData name="" userId="" providerId="" clId="Web-{A1A06334-F75C-4E66-888E-F792472AD74C}" dt="2018-06-22T00:40:14.770" v="9"/>
      <pc:docMkLst>
        <pc:docMk/>
      </pc:docMkLst>
      <pc:sldChg chg="modSp">
        <pc:chgData name="" userId="" providerId="" clId="Web-{A1A06334-F75C-4E66-888E-F792472AD74C}" dt="2018-06-22T00:40:06.598" v="6" actId="20577"/>
        <pc:sldMkLst>
          <pc:docMk/>
          <pc:sldMk cId="1226960328" sldId="263"/>
        </pc:sldMkLst>
        <pc:spChg chg="mod">
          <ac:chgData name="" userId="" providerId="" clId="Web-{A1A06334-F75C-4E66-888E-F792472AD74C}" dt="2018-06-22T00:40:06.598" v="6" actId="20577"/>
          <ac:spMkLst>
            <pc:docMk/>
            <pc:sldMk cId="1226960328" sldId="263"/>
            <ac:spMk id="3" creationId="{BEE7254A-D05C-AF4B-B4C5-17C253A185BE}"/>
          </ac:spMkLst>
        </pc:spChg>
      </pc:sldChg>
      <pc:sldChg chg="del">
        <pc:chgData name="" userId="" providerId="" clId="Web-{A1A06334-F75C-4E66-888E-F792472AD74C}" dt="2018-06-22T00:40:14.770" v="9"/>
        <pc:sldMkLst>
          <pc:docMk/>
          <pc:sldMk cId="2067870964" sldId="401"/>
        </pc:sldMkLst>
      </pc:sldChg>
    </pc:docChg>
  </pc:docChgLst>
  <pc:docChgLst>
    <pc:chgData clId="Web-{DFCF351E-650D-4AFA-AB60-182B5125D21E}"/>
    <pc:docChg chg="modSld">
      <pc:chgData name="" userId="" providerId="" clId="Web-{DFCF351E-650D-4AFA-AB60-182B5125D21E}" dt="2018-06-22T00:36:13.416" v="46" actId="20577"/>
      <pc:docMkLst>
        <pc:docMk/>
      </pc:docMkLst>
      <pc:sldChg chg="modSp">
        <pc:chgData name="" userId="" providerId="" clId="Web-{DFCF351E-650D-4AFA-AB60-182B5125D21E}" dt="2018-06-22T00:36:13.416" v="45" actId="20577"/>
        <pc:sldMkLst>
          <pc:docMk/>
          <pc:sldMk cId="3303917080" sldId="399"/>
        </pc:sldMkLst>
        <pc:spChg chg="mod">
          <ac:chgData name="" userId="" providerId="" clId="Web-{DFCF351E-650D-4AFA-AB60-182B5125D21E}" dt="2018-06-22T00:36:13.416" v="45" actId="20577"/>
          <ac:spMkLst>
            <pc:docMk/>
            <pc:sldMk cId="3303917080" sldId="399"/>
            <ac:spMk id="3" creationId="{393C56CB-B2BF-EF42-9854-492E7C4BBE45}"/>
          </ac:spMkLst>
        </pc:spChg>
      </pc:sldChg>
    </pc:docChg>
  </pc:docChgLst>
</pc:chgInfo>
</file>

<file path=ppt/drawings/_rels/vmlDrawing1.v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CFE3FA-D243-7A40-BE8B-2CDE259B53FA}" type="datetimeFigureOut">
              <a:rPr lang="en-US" smtClean="0"/>
              <a:t>3/14/2019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065DDA-625D-C74D-ACB8-FCEE884D9853}" type="slidenum">
              <a:rPr lang="en-US" smtClean="0"/>
              <a:t>‹#›</a:t>
            </a:fld>
            <a:endParaRPr lang="en-US"/>
          </a:p>
        </p:txBody>
      </p:sp>
    </p:spTree>
    <p:extLst>
      <p:ext uri="{BB962C8B-B14F-4D97-AF65-F5344CB8AC3E}">
        <p14:creationId xmlns:p14="http://schemas.microsoft.com/office/powerpoint/2010/main" val="148507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A591494-7958-314B-8422-CFA598B46090}" type="slidenum">
              <a:rPr lang="en-US" altLang="en-US" sz="1200">
                <a:latin typeface="Calibri Light" charset="0"/>
              </a:rPr>
              <a:pPr/>
              <a:t>5</a:t>
            </a:fld>
            <a:endParaRPr lang="en-US" altLang="en-US" sz="1200" dirty="0">
              <a:latin typeface="Calibri Light" charset="0"/>
            </a:endParaRPr>
          </a:p>
        </p:txBody>
      </p:sp>
      <p:sp>
        <p:nvSpPr>
          <p:cNvPr id="24578" name="Rectangle 2"/>
          <p:cNvSpPr>
            <a:spLocks noGrp="1" noRot="1" noChangeAspect="1" noChangeArrowheads="1" noTextEdit="1"/>
          </p:cNvSpPr>
          <p:nvPr>
            <p:ph type="sldImg"/>
          </p:nvPr>
        </p:nvSpPr>
        <p:spPr>
          <a:xfrm>
            <a:off x="685800" y="1143000"/>
            <a:ext cx="5486400" cy="3086100"/>
          </a:xfrm>
          <a:solidFill>
            <a:srgbClr val="FFFFFF"/>
          </a:solidFill>
          <a:ln/>
        </p:spPr>
      </p:sp>
      <p:sp>
        <p:nvSpPr>
          <p:cNvPr id="2457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1088934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56CE7A8-ED83-9C42-9D78-B210793E454B}" type="slidenum">
              <a:rPr lang="en-US" altLang="en-US" sz="1200">
                <a:latin typeface="Calibri Light" charset="0"/>
              </a:rPr>
              <a:pPr/>
              <a:t>8</a:t>
            </a:fld>
            <a:endParaRPr lang="en-US" altLang="en-US" sz="1200" dirty="0">
              <a:latin typeface="Calibri Light" charset="0"/>
            </a:endParaRPr>
          </a:p>
        </p:txBody>
      </p:sp>
      <p:sp>
        <p:nvSpPr>
          <p:cNvPr id="29698" name="Rectangle 2"/>
          <p:cNvSpPr>
            <a:spLocks noGrp="1" noRot="1" noChangeAspect="1" noChangeArrowheads="1" noTextEdit="1"/>
          </p:cNvSpPr>
          <p:nvPr>
            <p:ph type="sldImg"/>
          </p:nvPr>
        </p:nvSpPr>
        <p:spPr>
          <a:xfrm>
            <a:off x="685800" y="1143000"/>
            <a:ext cx="5486400" cy="3086100"/>
          </a:xfrm>
          <a:solidFill>
            <a:srgbClr val="FFFFFF"/>
          </a:solidFill>
          <a:ln/>
        </p:spPr>
      </p:sp>
      <p:sp>
        <p:nvSpPr>
          <p:cNvPr id="296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721044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 </a:t>
            </a:r>
            <a:r>
              <a:rPr lang="en-US" dirty="0"/>
              <a:t>Cytochrome P-450</a:t>
            </a:r>
            <a:r>
              <a:rPr lang="en-US" sz="1200" b="0" i="0" kern="1200" dirty="0">
                <a:solidFill>
                  <a:schemeClr val="tx1"/>
                </a:solidFill>
                <a:effectLst/>
                <a:latin typeface="+mn-lt"/>
                <a:ea typeface="+mn-ea"/>
                <a:cs typeface="+mn-cs"/>
              </a:rPr>
              <a:t> (</a:t>
            </a:r>
            <a:r>
              <a:rPr lang="en-US" dirty="0"/>
              <a:t>CYP450</a:t>
            </a:r>
            <a:r>
              <a:rPr lang="en-US" sz="1200" b="0" i="0" kern="1200" dirty="0">
                <a:solidFill>
                  <a:schemeClr val="tx1"/>
                </a:solidFill>
                <a:effectLst/>
                <a:latin typeface="+mn-lt"/>
                <a:ea typeface="+mn-ea"/>
                <a:cs typeface="+mn-cs"/>
              </a:rPr>
              <a:t>) is an example of an </a:t>
            </a:r>
            <a:r>
              <a:rPr lang="en-US" dirty="0"/>
              <a:t>enzyme</a:t>
            </a:r>
            <a:r>
              <a:rPr lang="en-US" sz="1200" b="0" i="0" kern="1200" dirty="0">
                <a:solidFill>
                  <a:schemeClr val="tx1"/>
                </a:solidFill>
                <a:effectLst/>
                <a:latin typeface="+mn-lt"/>
                <a:ea typeface="+mn-ea"/>
                <a:cs typeface="+mn-cs"/>
              </a:rPr>
              <a:t> pathway used to metabolize drugs. In the elderly, </a:t>
            </a:r>
            <a:r>
              <a:rPr lang="en-US" dirty="0"/>
              <a:t>CYP450</a:t>
            </a:r>
            <a:r>
              <a:rPr lang="en-US" sz="1200" b="0" i="0" kern="1200" dirty="0">
                <a:solidFill>
                  <a:schemeClr val="tx1"/>
                </a:solidFill>
                <a:effectLst/>
                <a:latin typeface="+mn-lt"/>
                <a:ea typeface="+mn-ea"/>
                <a:cs typeface="+mn-cs"/>
              </a:rPr>
              <a:t> </a:t>
            </a:r>
            <a:r>
              <a:rPr lang="en-US" dirty="0"/>
              <a:t>metabolism</a:t>
            </a:r>
            <a:r>
              <a:rPr lang="en-US" sz="1200" b="0" i="0" kern="1200" dirty="0">
                <a:solidFill>
                  <a:schemeClr val="tx1"/>
                </a:solidFill>
                <a:effectLst/>
                <a:latin typeface="+mn-lt"/>
                <a:ea typeface="+mn-ea"/>
                <a:cs typeface="+mn-cs"/>
              </a:rPr>
              <a:t> of drugs such as phenytoin and carbamazepine may be decreased. Therefore, the effect of those drugs may be less pronounced. </a:t>
            </a:r>
            <a:r>
              <a:rPr lang="en-US" dirty="0"/>
              <a:t>CYP450</a:t>
            </a:r>
            <a:r>
              <a:rPr lang="en-US" sz="1200" b="0" i="0" kern="1200" dirty="0">
                <a:solidFill>
                  <a:schemeClr val="tx1"/>
                </a:solidFill>
                <a:effectLst/>
                <a:latin typeface="+mn-lt"/>
                <a:ea typeface="+mn-ea"/>
                <a:cs typeface="+mn-cs"/>
              </a:rPr>
              <a:t> </a:t>
            </a:r>
            <a:r>
              <a:rPr lang="en-US" dirty="0"/>
              <a:t>metabolism</a:t>
            </a:r>
            <a:r>
              <a:rPr lang="en-US" sz="1200" b="0" i="0" kern="1200" dirty="0">
                <a:solidFill>
                  <a:schemeClr val="tx1"/>
                </a:solidFill>
                <a:effectLst/>
                <a:latin typeface="+mn-lt"/>
                <a:ea typeface="+mn-ea"/>
                <a:cs typeface="+mn-cs"/>
              </a:rPr>
              <a:t> also can be inhibited by many drugs. </a:t>
            </a:r>
            <a:r>
              <a:rPr lang="en-US" dirty="0"/>
              <a:t>Risk</a:t>
            </a:r>
            <a:r>
              <a:rPr lang="en-US" sz="1200" b="0" i="0" kern="1200" dirty="0">
                <a:solidFill>
                  <a:schemeClr val="tx1"/>
                </a:solidFill>
                <a:effectLst/>
                <a:latin typeface="+mn-lt"/>
                <a:ea typeface="+mn-ea"/>
                <a:cs typeface="+mn-cs"/>
              </a:rPr>
              <a:t> of </a:t>
            </a:r>
            <a:r>
              <a:rPr lang="en-US" dirty="0"/>
              <a:t>toxicity</a:t>
            </a:r>
            <a:r>
              <a:rPr lang="en-US" sz="1200" b="0" i="0" kern="1200" dirty="0">
                <a:solidFill>
                  <a:schemeClr val="tx1"/>
                </a:solidFill>
                <a:effectLst/>
                <a:latin typeface="+mn-lt"/>
                <a:ea typeface="+mn-ea"/>
                <a:cs typeface="+mn-cs"/>
              </a:rPr>
              <a:t> may be increased if a </a:t>
            </a:r>
            <a:r>
              <a:rPr lang="en-US" dirty="0"/>
              <a:t>CYP450</a:t>
            </a:r>
            <a:r>
              <a:rPr lang="en-US" sz="1200" b="0" i="0" kern="1200" dirty="0">
                <a:solidFill>
                  <a:schemeClr val="tx1"/>
                </a:solidFill>
                <a:effectLst/>
                <a:latin typeface="+mn-lt"/>
                <a:ea typeface="+mn-ea"/>
                <a:cs typeface="+mn-cs"/>
              </a:rPr>
              <a:t> </a:t>
            </a:r>
            <a:r>
              <a:rPr lang="en-US" dirty="0"/>
              <a:t>enzyme</a:t>
            </a:r>
            <a:r>
              <a:rPr lang="en-US" sz="1200" b="0" i="0" kern="1200" dirty="0">
                <a:solidFill>
                  <a:schemeClr val="tx1"/>
                </a:solidFill>
                <a:effectLst/>
                <a:latin typeface="+mn-lt"/>
                <a:ea typeface="+mn-ea"/>
                <a:cs typeface="+mn-cs"/>
              </a:rPr>
              <a:t>-inhibiting drug is given with one that depends on that pathway for </a:t>
            </a:r>
            <a:r>
              <a:rPr lang="en-US" dirty="0"/>
              <a:t>metabolism</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F4065DDA-625D-C74D-ACB8-FCEE884D9853}" type="slidenum">
              <a:rPr lang="en-US" smtClean="0"/>
              <a:t>22</a:t>
            </a:fld>
            <a:endParaRPr lang="en-US"/>
          </a:p>
        </p:txBody>
      </p:sp>
    </p:spTree>
    <p:extLst>
      <p:ext uri="{BB962C8B-B14F-4D97-AF65-F5344CB8AC3E}">
        <p14:creationId xmlns:p14="http://schemas.microsoft.com/office/powerpoint/2010/main" val="1473457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https://en.wikipedia.org/wiki/File:Carbon-atom.jpg</a:t>
            </a:r>
          </a:p>
        </p:txBody>
      </p:sp>
      <p:sp>
        <p:nvSpPr>
          <p:cNvPr id="4" name="Slide Number Placeholder 3"/>
          <p:cNvSpPr>
            <a:spLocks noGrp="1"/>
          </p:cNvSpPr>
          <p:nvPr>
            <p:ph type="sldNum" sz="quarter" idx="5"/>
          </p:nvPr>
        </p:nvSpPr>
        <p:spPr/>
        <p:txBody>
          <a:bodyPr/>
          <a:lstStyle/>
          <a:p>
            <a:fld id="{F4065DDA-625D-C74D-ACB8-FCEE884D9853}" type="slidenum">
              <a:rPr lang="en-US" smtClean="0"/>
              <a:t>36</a:t>
            </a:fld>
            <a:endParaRPr lang="en-US"/>
          </a:p>
        </p:txBody>
      </p:sp>
    </p:spTree>
    <p:extLst>
      <p:ext uri="{BB962C8B-B14F-4D97-AF65-F5344CB8AC3E}">
        <p14:creationId xmlns:p14="http://schemas.microsoft.com/office/powerpoint/2010/main" val="3495663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Atomic radius determined mostly by</a:t>
            </a:r>
            <a:r>
              <a:rPr lang="en-US" baseline="0" dirty="0"/>
              <a:t> how retained electrons are by the nucleus. – larger the effective nuclear charge, the more retained, smaller radius.</a:t>
            </a:r>
            <a:endParaRPr lang="en-US" dirty="0"/>
          </a:p>
        </p:txBody>
      </p:sp>
      <p:sp>
        <p:nvSpPr>
          <p:cNvPr id="4" name="Slide Number Placeholder 3"/>
          <p:cNvSpPr>
            <a:spLocks noGrp="1"/>
          </p:cNvSpPr>
          <p:nvPr>
            <p:ph type="sldNum" sz="quarter" idx="10"/>
          </p:nvPr>
        </p:nvSpPr>
        <p:spPr/>
        <p:txBody>
          <a:bodyPr/>
          <a:lstStyle/>
          <a:p>
            <a:fld id="{31F2A3B3-F6B2-EC40-BC7C-0AB43AD5197E}" type="slidenum">
              <a:rPr lang="en-US" smtClean="0"/>
              <a:t>38</a:t>
            </a:fld>
            <a:endParaRPr lang="en-US"/>
          </a:p>
        </p:txBody>
      </p:sp>
    </p:spTree>
    <p:extLst>
      <p:ext uri="{BB962C8B-B14F-4D97-AF65-F5344CB8AC3E}">
        <p14:creationId xmlns:p14="http://schemas.microsoft.com/office/powerpoint/2010/main" val="1050285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Higher electronegativity</a:t>
            </a:r>
            <a:r>
              <a:rPr lang="en-US" baseline="0" dirty="0"/>
              <a:t> – higher </a:t>
            </a:r>
            <a:r>
              <a:rPr lang="en-US" baseline="0" dirty="0" err="1"/>
              <a:t>withold</a:t>
            </a:r>
            <a:r>
              <a:rPr lang="en-US" baseline="0" dirty="0"/>
              <a:t> of electrons – </a:t>
            </a:r>
            <a:r>
              <a:rPr lang="en-US" baseline="0" dirty="0" err="1"/>
              <a:t>stabilitzation</a:t>
            </a:r>
            <a:r>
              <a:rPr lang="en-US" baseline="0" dirty="0"/>
              <a:t> of anion – acidity increases</a:t>
            </a:r>
          </a:p>
          <a:p>
            <a:r>
              <a:rPr lang="en-US" baseline="0" dirty="0"/>
              <a:t>Atomic radius – </a:t>
            </a:r>
            <a:r>
              <a:rPr lang="en-US" baseline="0" dirty="0" err="1"/>
              <a:t>delocolize</a:t>
            </a:r>
            <a:r>
              <a:rPr lang="en-US" baseline="0" dirty="0"/>
              <a:t> negative charge – acidity increases.</a:t>
            </a:r>
          </a:p>
          <a:p>
            <a:endParaRPr lang="en-US" baseline="0" dirty="0"/>
          </a:p>
          <a:p>
            <a:r>
              <a:rPr lang="en-US" baseline="0" dirty="0"/>
              <a:t>Polarizability = ease with which electron cloud can be distorted.</a:t>
            </a:r>
            <a:endParaRPr lang="en-US" dirty="0"/>
          </a:p>
        </p:txBody>
      </p:sp>
      <p:sp>
        <p:nvSpPr>
          <p:cNvPr id="4" name="Slide Number Placeholder 3"/>
          <p:cNvSpPr>
            <a:spLocks noGrp="1"/>
          </p:cNvSpPr>
          <p:nvPr>
            <p:ph type="sldNum" sz="quarter" idx="10"/>
          </p:nvPr>
        </p:nvSpPr>
        <p:spPr/>
        <p:txBody>
          <a:bodyPr/>
          <a:lstStyle/>
          <a:p>
            <a:fld id="{31F2A3B3-F6B2-EC40-BC7C-0AB43AD5197E}" type="slidenum">
              <a:rPr lang="en-US" smtClean="0"/>
              <a:t>45</a:t>
            </a:fld>
            <a:endParaRPr lang="en-US"/>
          </a:p>
        </p:txBody>
      </p:sp>
    </p:spTree>
    <p:extLst>
      <p:ext uri="{BB962C8B-B14F-4D97-AF65-F5344CB8AC3E}">
        <p14:creationId xmlns:p14="http://schemas.microsoft.com/office/powerpoint/2010/main" val="802804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Higher electronegativity</a:t>
            </a:r>
            <a:r>
              <a:rPr lang="en-US" baseline="0" dirty="0"/>
              <a:t> – higher </a:t>
            </a:r>
            <a:r>
              <a:rPr lang="en-US" baseline="0" dirty="0" err="1"/>
              <a:t>withold</a:t>
            </a:r>
            <a:r>
              <a:rPr lang="en-US" baseline="0" dirty="0"/>
              <a:t> of electrons – </a:t>
            </a:r>
            <a:r>
              <a:rPr lang="en-US" baseline="0" dirty="0" err="1"/>
              <a:t>stabilitzation</a:t>
            </a:r>
            <a:r>
              <a:rPr lang="en-US" baseline="0" dirty="0"/>
              <a:t> of anion – acidity increases</a:t>
            </a:r>
          </a:p>
          <a:p>
            <a:r>
              <a:rPr lang="en-US" baseline="0" dirty="0"/>
              <a:t>Atomic radius – </a:t>
            </a:r>
            <a:r>
              <a:rPr lang="en-US" baseline="0" dirty="0" err="1"/>
              <a:t>delocolize</a:t>
            </a:r>
            <a:r>
              <a:rPr lang="en-US" baseline="0" dirty="0"/>
              <a:t> negative charge – acidity increases.</a:t>
            </a:r>
            <a:endParaRPr lang="en-US" dirty="0"/>
          </a:p>
        </p:txBody>
      </p:sp>
      <p:sp>
        <p:nvSpPr>
          <p:cNvPr id="4" name="Slide Number Placeholder 3"/>
          <p:cNvSpPr>
            <a:spLocks noGrp="1"/>
          </p:cNvSpPr>
          <p:nvPr>
            <p:ph type="sldNum" sz="quarter" idx="10"/>
          </p:nvPr>
        </p:nvSpPr>
        <p:spPr/>
        <p:txBody>
          <a:bodyPr/>
          <a:lstStyle/>
          <a:p>
            <a:fld id="{31F2A3B3-F6B2-EC40-BC7C-0AB43AD5197E}" type="slidenum">
              <a:rPr lang="en-US" smtClean="0"/>
              <a:t>46</a:t>
            </a:fld>
            <a:endParaRPr lang="en-US"/>
          </a:p>
        </p:txBody>
      </p:sp>
    </p:spTree>
    <p:extLst>
      <p:ext uri="{BB962C8B-B14F-4D97-AF65-F5344CB8AC3E}">
        <p14:creationId xmlns:p14="http://schemas.microsoft.com/office/powerpoint/2010/main" val="2932267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Acetic Acid: </a:t>
            </a:r>
            <a:r>
              <a:rPr lang="en-US" baseline="0" dirty="0"/>
              <a:t> HA = 0.99585, A</a:t>
            </a:r>
            <a:r>
              <a:rPr lang="en-US" baseline="30000" dirty="0"/>
              <a:t>-</a:t>
            </a:r>
            <a:r>
              <a:rPr lang="en-US" baseline="0" dirty="0"/>
              <a:t> = 0.004150, H</a:t>
            </a:r>
            <a:r>
              <a:rPr lang="en-US" baseline="30000" dirty="0"/>
              <a:t>+</a:t>
            </a:r>
            <a:r>
              <a:rPr lang="en-US" baseline="0" dirty="0"/>
              <a:t> = 0.004150</a:t>
            </a:r>
            <a:endParaRPr lang="en-US" dirty="0"/>
          </a:p>
        </p:txBody>
      </p:sp>
      <p:sp>
        <p:nvSpPr>
          <p:cNvPr id="4" name="Slide Number Placeholder 3"/>
          <p:cNvSpPr>
            <a:spLocks noGrp="1"/>
          </p:cNvSpPr>
          <p:nvPr>
            <p:ph type="sldNum" sz="quarter" idx="10"/>
          </p:nvPr>
        </p:nvSpPr>
        <p:spPr/>
        <p:txBody>
          <a:bodyPr/>
          <a:lstStyle/>
          <a:p>
            <a:fld id="{187A2D1D-2D75-E54B-AE34-0557B8725331}" type="slidenum">
              <a:rPr lang="en-US" smtClean="0"/>
              <a:t>49</a:t>
            </a:fld>
            <a:endParaRPr lang="en-US"/>
          </a:p>
        </p:txBody>
      </p:sp>
    </p:spTree>
    <p:extLst>
      <p:ext uri="{BB962C8B-B14F-4D97-AF65-F5344CB8AC3E}">
        <p14:creationId xmlns:p14="http://schemas.microsoft.com/office/powerpoint/2010/main" val="3232940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In Vitro: performed or taking place in a test tube, culture dish, or elsewhere outside a living organism.</a:t>
            </a:r>
          </a:p>
          <a:p>
            <a:pPr marL="0" indent="0">
              <a:buNone/>
            </a:pPr>
            <a:r>
              <a:rPr lang="en-US" dirty="0"/>
              <a:t>Erythema: superficial reddening of the skin, usually in patches, as a result of injury or irritation causing dilatation of the blood capillaries. </a:t>
            </a:r>
          </a:p>
          <a:p>
            <a:pPr marL="0" indent="0">
              <a:buNone/>
            </a:pPr>
            <a:r>
              <a:rPr lang="en-US" dirty="0"/>
              <a:t>Edema: Swelling most common in the hands, arms, feet, ankles, and legs caused by excess fluid trapped in the body’s tissues.</a:t>
            </a:r>
          </a:p>
          <a:p>
            <a:endParaRPr lang="en-US" dirty="0"/>
          </a:p>
        </p:txBody>
      </p:sp>
      <p:sp>
        <p:nvSpPr>
          <p:cNvPr id="4" name="Slide Number Placeholder 3"/>
          <p:cNvSpPr>
            <a:spLocks noGrp="1"/>
          </p:cNvSpPr>
          <p:nvPr>
            <p:ph type="sldNum" sz="quarter" idx="10"/>
          </p:nvPr>
        </p:nvSpPr>
        <p:spPr/>
        <p:txBody>
          <a:bodyPr/>
          <a:lstStyle/>
          <a:p>
            <a:fld id="{F4065DDA-625D-C74D-ACB8-FCEE884D9853}" type="slidenum">
              <a:rPr lang="en-US" smtClean="0"/>
              <a:t>50</a:t>
            </a:fld>
            <a:endParaRPr lang="en-US"/>
          </a:p>
        </p:txBody>
      </p:sp>
    </p:spTree>
    <p:extLst>
      <p:ext uri="{BB962C8B-B14F-4D97-AF65-F5344CB8AC3E}">
        <p14:creationId xmlns:p14="http://schemas.microsoft.com/office/powerpoint/2010/main" val="39412651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28000">
              <a:schemeClr val="bg1"/>
            </a:gs>
            <a:gs pos="71000">
              <a:schemeClr val="bg1"/>
            </a:gs>
            <a:gs pos="48000">
              <a:schemeClr val="accent3">
                <a:lumMod val="20000"/>
                <a:lumOff val="80000"/>
                <a:alpha val="29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64C1B-6864-DF41-876F-7A3FE53A4021}"/>
              </a:ext>
            </a:extLst>
          </p:cNvPr>
          <p:cNvSpPr>
            <a:spLocks noGrp="1"/>
          </p:cNvSpPr>
          <p:nvPr>
            <p:ph type="ctrTitle"/>
          </p:nvPr>
        </p:nvSpPr>
        <p:spPr>
          <a:xfrm>
            <a:off x="1524000" y="2192038"/>
            <a:ext cx="9144000" cy="2387600"/>
          </a:xfrm>
        </p:spPr>
        <p:txBody>
          <a:bodyPr anchor="b"/>
          <a:lstStyle>
            <a:lvl1pPr algn="ctr">
              <a:defRPr sz="45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E4CB47C-3A2A-0D41-A163-90FBD398236C}"/>
              </a:ext>
            </a:extLst>
          </p:cNvPr>
          <p:cNvSpPr>
            <a:spLocks noGrp="1"/>
          </p:cNvSpPr>
          <p:nvPr>
            <p:ph type="subTitle" idx="1"/>
          </p:nvPr>
        </p:nvSpPr>
        <p:spPr>
          <a:xfrm>
            <a:off x="1524000" y="4761782"/>
            <a:ext cx="9144000" cy="937883"/>
          </a:xfrm>
        </p:spPr>
        <p:txBody>
          <a:bodyPr/>
          <a:lstStyle>
            <a:lvl1pPr marL="0" indent="0" algn="ctr">
              <a:buNone/>
              <a:defRPr sz="1800">
                <a:solidFill>
                  <a:schemeClr val="tx1">
                    <a:lumMod val="65000"/>
                    <a:lumOff val="3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DA9FA16A-B15E-C84A-9010-2656FB4BDD29}"/>
              </a:ext>
            </a:extLst>
          </p:cNvPr>
          <p:cNvSpPr>
            <a:spLocks noGrp="1"/>
          </p:cNvSpPr>
          <p:nvPr>
            <p:ph type="sldNum" sz="quarter" idx="12"/>
          </p:nvPr>
        </p:nvSpPr>
        <p:spPr/>
        <p:txBody>
          <a:bodyPr/>
          <a:lstStyle/>
          <a:p>
            <a:fld id="{BA6FDB63-DAC2-334D-8B70-2F689EB0B95D}" type="slidenum">
              <a:rPr lang="en-US" smtClean="0"/>
              <a:t>‹#›</a:t>
            </a:fld>
            <a:endParaRPr lang="en-US"/>
          </a:p>
        </p:txBody>
      </p:sp>
      <p:pic>
        <p:nvPicPr>
          <p:cNvPr id="8" name="Picture 7">
            <a:extLst>
              <a:ext uri="{FF2B5EF4-FFF2-40B4-BE49-F238E27FC236}">
                <a16:creationId xmlns:a16="http://schemas.microsoft.com/office/drawing/2014/main" id="{AADC5850-73E2-DE45-9B77-BAF8951CCB74}"/>
              </a:ext>
            </a:extLst>
          </p:cNvPr>
          <p:cNvPicPr>
            <a:picLocks noChangeAspect="1"/>
          </p:cNvPicPr>
          <p:nvPr/>
        </p:nvPicPr>
        <p:blipFill>
          <a:blip r:embed="rId2"/>
          <a:stretch>
            <a:fillRect/>
          </a:stretch>
        </p:blipFill>
        <p:spPr>
          <a:xfrm>
            <a:off x="398253" y="824023"/>
            <a:ext cx="4001219" cy="711328"/>
          </a:xfrm>
          <a:prstGeom prst="rect">
            <a:avLst/>
          </a:prstGeom>
        </p:spPr>
      </p:pic>
      <p:pic>
        <p:nvPicPr>
          <p:cNvPr id="10" name="Picture 9">
            <a:extLst>
              <a:ext uri="{FF2B5EF4-FFF2-40B4-BE49-F238E27FC236}">
                <a16:creationId xmlns:a16="http://schemas.microsoft.com/office/drawing/2014/main" id="{7518DC9D-857A-EA46-B0C0-2B50520A55FE}"/>
              </a:ext>
            </a:extLst>
          </p:cNvPr>
          <p:cNvPicPr>
            <a:picLocks noChangeAspect="1"/>
          </p:cNvPicPr>
          <p:nvPr/>
        </p:nvPicPr>
        <p:blipFill>
          <a:blip r:embed="rId3"/>
          <a:stretch>
            <a:fillRect/>
          </a:stretch>
        </p:blipFill>
        <p:spPr>
          <a:xfrm>
            <a:off x="4537489" y="463064"/>
            <a:ext cx="644107" cy="945041"/>
          </a:xfrm>
          <a:prstGeom prst="rect">
            <a:avLst/>
          </a:prstGeom>
        </p:spPr>
      </p:pic>
      <p:sp>
        <p:nvSpPr>
          <p:cNvPr id="11" name="TextBox 10">
            <a:extLst>
              <a:ext uri="{FF2B5EF4-FFF2-40B4-BE49-F238E27FC236}">
                <a16:creationId xmlns:a16="http://schemas.microsoft.com/office/drawing/2014/main" id="{3BB9C9F5-C3C1-6949-ABC3-29D642A9654B}"/>
              </a:ext>
            </a:extLst>
          </p:cNvPr>
          <p:cNvSpPr txBox="1"/>
          <p:nvPr/>
        </p:nvSpPr>
        <p:spPr>
          <a:xfrm>
            <a:off x="5181597" y="877453"/>
            <a:ext cx="3674852" cy="461665"/>
          </a:xfrm>
          <a:prstGeom prst="rect">
            <a:avLst/>
          </a:prstGeom>
          <a:noFill/>
        </p:spPr>
        <p:txBody>
          <a:bodyPr wrap="square" rtlCol="0">
            <a:spAutoFit/>
          </a:bodyPr>
          <a:lstStyle/>
          <a:p>
            <a:r>
              <a:rPr lang="en-US" sz="1200" dirty="0">
                <a:solidFill>
                  <a:srgbClr val="002060"/>
                </a:solidFill>
                <a:latin typeface="Corbel" panose="020B0503020204020204" pitchFamily="34" charset="0"/>
                <a:ea typeface="Bodoni Ornaments" pitchFamily="2" charset="0"/>
                <a:cs typeface="Baghdad" pitchFamily="2" charset="-78"/>
              </a:rPr>
              <a:t>Center For Green Chemistry </a:t>
            </a:r>
          </a:p>
          <a:p>
            <a:r>
              <a:rPr lang="en-US" sz="1200" dirty="0">
                <a:solidFill>
                  <a:srgbClr val="002060"/>
                </a:solidFill>
                <a:latin typeface="Corbel" panose="020B0503020204020204" pitchFamily="34" charset="0"/>
                <a:ea typeface="Bodoni Ornaments" pitchFamily="2" charset="0"/>
                <a:cs typeface="Baghdad" pitchFamily="2" charset="-78"/>
              </a:rPr>
              <a:t>and Green Engineering at Yale</a:t>
            </a:r>
          </a:p>
        </p:txBody>
      </p:sp>
      <p:pic>
        <p:nvPicPr>
          <p:cNvPr id="14" name="Picture 13">
            <a:extLst>
              <a:ext uri="{FF2B5EF4-FFF2-40B4-BE49-F238E27FC236}">
                <a16:creationId xmlns:a16="http://schemas.microsoft.com/office/drawing/2014/main" id="{C38C637F-429E-DB4E-A329-FD5E0A2BBFC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0000"/>
                    </a14:imgEffect>
                  </a14:imgLayer>
                </a14:imgProps>
              </a:ext>
            </a:extLst>
          </a:blip>
          <a:srcRect t="33849" b="36966"/>
          <a:stretch/>
        </p:blipFill>
        <p:spPr>
          <a:xfrm>
            <a:off x="8153400" y="602715"/>
            <a:ext cx="3353709" cy="984397"/>
          </a:xfrm>
          <a:prstGeom prst="rect">
            <a:avLst/>
          </a:prstGeom>
        </p:spPr>
      </p:pic>
    </p:spTree>
    <p:extLst>
      <p:ext uri="{BB962C8B-B14F-4D97-AF65-F5344CB8AC3E}">
        <p14:creationId xmlns:p14="http://schemas.microsoft.com/office/powerpoint/2010/main" val="2552089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bg>
      <p:bgRef idx="1001">
        <a:schemeClr val="bg1"/>
      </p:bgRef>
    </p:bg>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38A42F44-BC79-7F4B-A0A9-17AFDFF6A04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AB8341C-89C7-214A-B1A0-C7C64858356A}"/>
              </a:ext>
            </a:extLst>
          </p:cNvPr>
          <p:cNvSpPr>
            <a:spLocks noGrp="1"/>
          </p:cNvSpPr>
          <p:nvPr>
            <p:ph type="sldNum" sz="quarter" idx="12"/>
          </p:nvPr>
        </p:nvSpPr>
        <p:spPr/>
        <p:txBody>
          <a:bodyPr/>
          <a:lstStyle/>
          <a:p>
            <a:fld id="{BA6FDB63-DAC2-334D-8B70-2F689EB0B95D}" type="slidenum">
              <a:rPr lang="en-US" smtClean="0"/>
              <a:t>‹#›</a:t>
            </a:fld>
            <a:endParaRPr lang="en-US"/>
          </a:p>
        </p:txBody>
      </p:sp>
      <p:sp>
        <p:nvSpPr>
          <p:cNvPr id="10" name="Title 1">
            <a:extLst>
              <a:ext uri="{FF2B5EF4-FFF2-40B4-BE49-F238E27FC236}">
                <a16:creationId xmlns:a16="http://schemas.microsoft.com/office/drawing/2014/main" id="{F86F49F5-B43C-7943-BA50-D48E9B7545E8}"/>
              </a:ext>
            </a:extLst>
          </p:cNvPr>
          <p:cNvSpPr>
            <a:spLocks noGrp="1"/>
          </p:cNvSpPr>
          <p:nvPr>
            <p:ph type="title"/>
          </p:nvPr>
        </p:nvSpPr>
        <p:spPr>
          <a:xfrm>
            <a:off x="838200" y="175127"/>
            <a:ext cx="10515600" cy="1325563"/>
          </a:xfrm>
        </p:spPr>
        <p:txBody>
          <a:bodyPr/>
          <a:lstStyle>
            <a:lvl1pPr>
              <a:defRPr>
                <a:solidFill>
                  <a:schemeClr val="tx1">
                    <a:lumMod val="75000"/>
                    <a:lumOff val="25000"/>
                  </a:schemeClr>
                </a:solidFill>
              </a:defRPr>
            </a:lvl1pPr>
          </a:lstStyle>
          <a:p>
            <a:r>
              <a:rPr lang="en-US"/>
              <a:t>Click to edit Master title style</a:t>
            </a:r>
            <a:endParaRPr lang="en-US" dirty="0"/>
          </a:p>
        </p:txBody>
      </p:sp>
      <p:cxnSp>
        <p:nvCxnSpPr>
          <p:cNvPr id="11" name="Straight Connector 10">
            <a:extLst>
              <a:ext uri="{FF2B5EF4-FFF2-40B4-BE49-F238E27FC236}">
                <a16:creationId xmlns:a16="http://schemas.microsoft.com/office/drawing/2014/main" id="{CCA03329-2166-D74E-8790-205799C81EC7}"/>
              </a:ext>
            </a:extLst>
          </p:cNvPr>
          <p:cNvCxnSpPr>
            <a:cxnSpLocks/>
          </p:cNvCxnSpPr>
          <p:nvPr/>
        </p:nvCxnSpPr>
        <p:spPr>
          <a:xfrm>
            <a:off x="838201"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2" name="Straight Connector 11">
            <a:extLst>
              <a:ext uri="{FF2B5EF4-FFF2-40B4-BE49-F238E27FC236}">
                <a16:creationId xmlns:a16="http://schemas.microsoft.com/office/drawing/2014/main" id="{C6D20731-5A2D-9D41-8A3F-660B56861403}"/>
              </a:ext>
            </a:extLst>
          </p:cNvPr>
          <p:cNvCxnSpPr>
            <a:cxnSpLocks/>
          </p:cNvCxnSpPr>
          <p:nvPr/>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3" name="Straight Connector 12">
            <a:extLst>
              <a:ext uri="{FF2B5EF4-FFF2-40B4-BE49-F238E27FC236}">
                <a16:creationId xmlns:a16="http://schemas.microsoft.com/office/drawing/2014/main" id="{8039FA56-C3E4-874B-9B4B-14817B001C7C}"/>
              </a:ext>
            </a:extLst>
          </p:cNvPr>
          <p:cNvCxnSpPr>
            <a:cxnSpLocks/>
          </p:cNvCxnSpPr>
          <p:nvPr/>
        </p:nvCxnSpPr>
        <p:spPr>
          <a:xfrm>
            <a:off x="832757" y="1418935"/>
            <a:ext cx="10521043"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465120988"/>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B6758E-AF18-F84B-A585-C08AC818F101}"/>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239E3D-67C9-0A4E-8ADB-3CD08C501A8D}"/>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3CA4158-6399-B54C-AA71-81A9BD888A6B}"/>
              </a:ext>
            </a:extLst>
          </p:cNvPr>
          <p:cNvSpPr>
            <a:spLocks noGrp="1"/>
          </p:cNvSpPr>
          <p:nvPr>
            <p:ph type="sldNum" sz="quarter" idx="12"/>
          </p:nvPr>
        </p:nvSpPr>
        <p:spPr/>
        <p:txBody>
          <a:bodyPr/>
          <a:lstStyle/>
          <a:p>
            <a:fld id="{BA6FDB63-DAC2-334D-8B70-2F689EB0B95D}" type="slidenum">
              <a:rPr lang="en-US" smtClean="0"/>
              <a:t>‹#›</a:t>
            </a:fld>
            <a:endParaRPr lang="en-US"/>
          </a:p>
        </p:txBody>
      </p:sp>
    </p:spTree>
    <p:extLst>
      <p:ext uri="{BB962C8B-B14F-4D97-AF65-F5344CB8AC3E}">
        <p14:creationId xmlns:p14="http://schemas.microsoft.com/office/powerpoint/2010/main" val="251457280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E6AF8-B7AA-7346-AC50-CFADEB71D650}"/>
              </a:ext>
            </a:extLst>
          </p:cNvPr>
          <p:cNvSpPr>
            <a:spLocks noGrp="1"/>
          </p:cNvSpPr>
          <p:nvPr>
            <p:ph type="title"/>
          </p:nvPr>
        </p:nvSpPr>
        <p:spPr>
          <a:xfrm>
            <a:off x="838200" y="175127"/>
            <a:ext cx="10515600" cy="1325563"/>
          </a:xfrm>
        </p:spPr>
        <p:txBody>
          <a:bodyPr/>
          <a:lstStyle>
            <a:lvl1pPr>
              <a:defRPr>
                <a:solidFill>
                  <a:schemeClr val="tx1">
                    <a:lumMod val="75000"/>
                    <a:lumOff val="25000"/>
                  </a:schemeClr>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B9E0161-8239-9948-97DD-EEE29AD78059}"/>
              </a:ext>
            </a:extLst>
          </p:cNvPr>
          <p:cNvSpPr>
            <a:spLocks noGrp="1"/>
          </p:cNvSpPr>
          <p:nvPr>
            <p:ph idx="1"/>
          </p:nvPr>
        </p:nvSpPr>
        <p:spPr>
          <a:xfrm>
            <a:off x="838200" y="1750132"/>
            <a:ext cx="10515600" cy="42012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AA5D9A7-5D32-CB4E-9742-19D55408F015}"/>
              </a:ext>
            </a:extLst>
          </p:cNvPr>
          <p:cNvSpPr>
            <a:spLocks noGrp="1"/>
          </p:cNvSpPr>
          <p:nvPr>
            <p:ph type="sldNum" sz="quarter" idx="12"/>
          </p:nvPr>
        </p:nvSpPr>
        <p:spPr/>
        <p:txBody>
          <a:bodyPr/>
          <a:lstStyle/>
          <a:p>
            <a:fld id="{BA6FDB63-DAC2-334D-8B70-2F689EB0B95D}" type="slidenum">
              <a:rPr lang="en-US" smtClean="0"/>
              <a:t>‹#›</a:t>
            </a:fld>
            <a:endParaRPr lang="en-US"/>
          </a:p>
        </p:txBody>
      </p:sp>
      <p:cxnSp>
        <p:nvCxnSpPr>
          <p:cNvPr id="7" name="Straight Connector 6">
            <a:extLst>
              <a:ext uri="{FF2B5EF4-FFF2-40B4-BE49-F238E27FC236}">
                <a16:creationId xmlns:a16="http://schemas.microsoft.com/office/drawing/2014/main" id="{3C50BF42-6BEC-3940-BA96-2C84E2C801E1}"/>
              </a:ext>
            </a:extLst>
          </p:cNvPr>
          <p:cNvCxnSpPr>
            <a:cxnSpLocks/>
          </p:cNvCxnSpPr>
          <p:nvPr/>
        </p:nvCxnSpPr>
        <p:spPr>
          <a:xfrm>
            <a:off x="838201"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0B8AB681-BF74-3A40-9BB6-8671DE36C2BE}"/>
              </a:ext>
            </a:extLst>
          </p:cNvPr>
          <p:cNvCxnSpPr>
            <a:cxnSpLocks/>
          </p:cNvCxnSpPr>
          <p:nvPr/>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03095283-C1FA-C94C-A02C-DF500D23C50F}"/>
              </a:ext>
            </a:extLst>
          </p:cNvPr>
          <p:cNvCxnSpPr>
            <a:cxnSpLocks/>
          </p:cNvCxnSpPr>
          <p:nvPr/>
        </p:nvCxnSpPr>
        <p:spPr>
          <a:xfrm>
            <a:off x="832757" y="1418935"/>
            <a:ext cx="10521043"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73137403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0C18C-79CE-FD40-99A9-B7E86545D0A3}"/>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73885D8-026B-E240-B5BD-E2864685B8D8}"/>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56B46E09-C6DE-6A44-AD21-E51CBBDE0AAE}"/>
              </a:ext>
            </a:extLst>
          </p:cNvPr>
          <p:cNvSpPr>
            <a:spLocks noGrp="1"/>
          </p:cNvSpPr>
          <p:nvPr>
            <p:ph type="sldNum" sz="quarter" idx="12"/>
          </p:nvPr>
        </p:nvSpPr>
        <p:spPr/>
        <p:txBody>
          <a:bodyPr/>
          <a:lstStyle/>
          <a:p>
            <a:fld id="{BA6FDB63-DAC2-334D-8B70-2F689EB0B95D}" type="slidenum">
              <a:rPr lang="en-US" smtClean="0"/>
              <a:t>‹#›</a:t>
            </a:fld>
            <a:endParaRPr lang="en-US"/>
          </a:p>
        </p:txBody>
      </p:sp>
    </p:spTree>
    <p:extLst>
      <p:ext uri="{BB962C8B-B14F-4D97-AF65-F5344CB8AC3E}">
        <p14:creationId xmlns:p14="http://schemas.microsoft.com/office/powerpoint/2010/main" val="311603909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F017D-ABCE-5746-A9E0-B38B4DC9A00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5AF57A-6649-A443-82B5-5B3222A793D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9276E91-7C34-0E41-ADBB-BF83A632669A}"/>
              </a:ext>
            </a:extLst>
          </p:cNvPr>
          <p:cNvSpPr>
            <a:spLocks noGrp="1"/>
          </p:cNvSpPr>
          <p:nvPr>
            <p:ph type="sldNum" sz="quarter" idx="12"/>
          </p:nvPr>
        </p:nvSpPr>
        <p:spPr/>
        <p:txBody>
          <a:bodyPr/>
          <a:lstStyle/>
          <a:p>
            <a:fld id="{BA6FDB63-DAC2-334D-8B70-2F689EB0B95D}" type="slidenum">
              <a:rPr lang="en-US" smtClean="0"/>
              <a:t>‹#›</a:t>
            </a:fld>
            <a:endParaRPr lang="en-US"/>
          </a:p>
        </p:txBody>
      </p:sp>
      <p:sp>
        <p:nvSpPr>
          <p:cNvPr id="11" name="Title 1">
            <a:extLst>
              <a:ext uri="{FF2B5EF4-FFF2-40B4-BE49-F238E27FC236}">
                <a16:creationId xmlns:a16="http://schemas.microsoft.com/office/drawing/2014/main" id="{E6DC5E7D-3955-F147-AC39-66524DFFC4EA}"/>
              </a:ext>
            </a:extLst>
          </p:cNvPr>
          <p:cNvSpPr>
            <a:spLocks noGrp="1"/>
          </p:cNvSpPr>
          <p:nvPr>
            <p:ph type="title"/>
          </p:nvPr>
        </p:nvSpPr>
        <p:spPr>
          <a:xfrm>
            <a:off x="838200" y="175127"/>
            <a:ext cx="10515600" cy="1325563"/>
          </a:xfrm>
        </p:spPr>
        <p:txBody>
          <a:bodyPr/>
          <a:lstStyle>
            <a:lvl1pPr>
              <a:defRPr>
                <a:solidFill>
                  <a:schemeClr val="tx1">
                    <a:lumMod val="75000"/>
                    <a:lumOff val="25000"/>
                  </a:schemeClr>
                </a:solidFill>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FF5EBF79-051A-AA43-A88C-24F9F9CB5791}"/>
              </a:ext>
            </a:extLst>
          </p:cNvPr>
          <p:cNvCxnSpPr>
            <a:cxnSpLocks/>
          </p:cNvCxnSpPr>
          <p:nvPr/>
        </p:nvCxnSpPr>
        <p:spPr>
          <a:xfrm>
            <a:off x="838201"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3" name="Straight Connector 12">
            <a:extLst>
              <a:ext uri="{FF2B5EF4-FFF2-40B4-BE49-F238E27FC236}">
                <a16:creationId xmlns:a16="http://schemas.microsoft.com/office/drawing/2014/main" id="{B9082CA2-F6B3-1D42-AEBD-8082A9D4DBA2}"/>
              </a:ext>
            </a:extLst>
          </p:cNvPr>
          <p:cNvCxnSpPr>
            <a:cxnSpLocks/>
          </p:cNvCxnSpPr>
          <p:nvPr/>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BC7C05F3-E838-E848-B614-1F4E6A263655}"/>
              </a:ext>
            </a:extLst>
          </p:cNvPr>
          <p:cNvCxnSpPr>
            <a:cxnSpLocks/>
          </p:cNvCxnSpPr>
          <p:nvPr/>
        </p:nvCxnSpPr>
        <p:spPr>
          <a:xfrm>
            <a:off x="832757" y="1418935"/>
            <a:ext cx="10521043"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93759172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1D4869-718A-604B-B5B2-667994733997}"/>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6C1C89A0-4A92-7A49-B4F6-9B93A9D43008}"/>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2AB146-9153-2E4F-AA85-729FC94311AE}"/>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373C46C2-E4CF-8F41-8DD1-37F5F438BE60}"/>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DD2A5A9E-A363-C249-AA41-41C70BFC1774}"/>
              </a:ext>
            </a:extLst>
          </p:cNvPr>
          <p:cNvSpPr>
            <a:spLocks noGrp="1"/>
          </p:cNvSpPr>
          <p:nvPr>
            <p:ph type="sldNum" sz="quarter" idx="12"/>
          </p:nvPr>
        </p:nvSpPr>
        <p:spPr/>
        <p:txBody>
          <a:bodyPr/>
          <a:lstStyle/>
          <a:p>
            <a:fld id="{BA6FDB63-DAC2-334D-8B70-2F689EB0B95D}" type="slidenum">
              <a:rPr lang="en-US" smtClean="0"/>
              <a:t>‹#›</a:t>
            </a:fld>
            <a:endParaRPr lang="en-US"/>
          </a:p>
        </p:txBody>
      </p:sp>
      <p:sp>
        <p:nvSpPr>
          <p:cNvPr id="13" name="Title 1">
            <a:extLst>
              <a:ext uri="{FF2B5EF4-FFF2-40B4-BE49-F238E27FC236}">
                <a16:creationId xmlns:a16="http://schemas.microsoft.com/office/drawing/2014/main" id="{1BBA1F89-C84D-BF4F-A9BC-074FBABA387B}"/>
              </a:ext>
            </a:extLst>
          </p:cNvPr>
          <p:cNvSpPr>
            <a:spLocks noGrp="1"/>
          </p:cNvSpPr>
          <p:nvPr>
            <p:ph type="title"/>
          </p:nvPr>
        </p:nvSpPr>
        <p:spPr>
          <a:xfrm>
            <a:off x="838200" y="175127"/>
            <a:ext cx="10515600" cy="1325563"/>
          </a:xfrm>
        </p:spPr>
        <p:txBody>
          <a:bodyPr/>
          <a:lstStyle>
            <a:lvl1pPr>
              <a:defRPr>
                <a:solidFill>
                  <a:schemeClr val="tx1">
                    <a:lumMod val="75000"/>
                    <a:lumOff val="25000"/>
                  </a:schemeClr>
                </a:solidFill>
              </a:defRPr>
            </a:lvl1pPr>
          </a:lstStyle>
          <a:p>
            <a:r>
              <a:rPr lang="en-US"/>
              <a:t>Click to edit Master title style</a:t>
            </a:r>
            <a:endParaRPr lang="en-US" dirty="0"/>
          </a:p>
        </p:txBody>
      </p:sp>
      <p:cxnSp>
        <p:nvCxnSpPr>
          <p:cNvPr id="14" name="Straight Connector 13">
            <a:extLst>
              <a:ext uri="{FF2B5EF4-FFF2-40B4-BE49-F238E27FC236}">
                <a16:creationId xmlns:a16="http://schemas.microsoft.com/office/drawing/2014/main" id="{84B4CC71-0AF6-FB47-9882-BAB6EBF37B82}"/>
              </a:ext>
            </a:extLst>
          </p:cNvPr>
          <p:cNvCxnSpPr>
            <a:cxnSpLocks/>
          </p:cNvCxnSpPr>
          <p:nvPr/>
        </p:nvCxnSpPr>
        <p:spPr>
          <a:xfrm>
            <a:off x="838201"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5" name="Straight Connector 14">
            <a:extLst>
              <a:ext uri="{FF2B5EF4-FFF2-40B4-BE49-F238E27FC236}">
                <a16:creationId xmlns:a16="http://schemas.microsoft.com/office/drawing/2014/main" id="{A10EEFC7-52D9-024A-B075-C8E32A333BCD}"/>
              </a:ext>
            </a:extLst>
          </p:cNvPr>
          <p:cNvCxnSpPr>
            <a:cxnSpLocks/>
          </p:cNvCxnSpPr>
          <p:nvPr/>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6" name="Straight Connector 15">
            <a:extLst>
              <a:ext uri="{FF2B5EF4-FFF2-40B4-BE49-F238E27FC236}">
                <a16:creationId xmlns:a16="http://schemas.microsoft.com/office/drawing/2014/main" id="{3B72A71F-E00A-A743-A233-2E66060D91C7}"/>
              </a:ext>
            </a:extLst>
          </p:cNvPr>
          <p:cNvCxnSpPr>
            <a:cxnSpLocks/>
          </p:cNvCxnSpPr>
          <p:nvPr/>
        </p:nvCxnSpPr>
        <p:spPr>
          <a:xfrm>
            <a:off x="832757" y="1418935"/>
            <a:ext cx="10521043"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2074919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51A2AFF-A88D-0940-BDF0-71CDE7A2740B}"/>
              </a:ext>
            </a:extLst>
          </p:cNvPr>
          <p:cNvSpPr>
            <a:spLocks noGrp="1"/>
          </p:cNvSpPr>
          <p:nvPr>
            <p:ph type="sldNum" sz="quarter" idx="12"/>
          </p:nvPr>
        </p:nvSpPr>
        <p:spPr/>
        <p:txBody>
          <a:bodyPr/>
          <a:lstStyle/>
          <a:p>
            <a:fld id="{BA6FDB63-DAC2-334D-8B70-2F689EB0B95D}" type="slidenum">
              <a:rPr lang="en-US" smtClean="0"/>
              <a:t>‹#›</a:t>
            </a:fld>
            <a:endParaRPr lang="en-US"/>
          </a:p>
        </p:txBody>
      </p:sp>
      <p:sp>
        <p:nvSpPr>
          <p:cNvPr id="9" name="Title 1">
            <a:extLst>
              <a:ext uri="{FF2B5EF4-FFF2-40B4-BE49-F238E27FC236}">
                <a16:creationId xmlns:a16="http://schemas.microsoft.com/office/drawing/2014/main" id="{9F52CFFF-F207-6B4A-A321-46CA0F442BEC}"/>
              </a:ext>
            </a:extLst>
          </p:cNvPr>
          <p:cNvSpPr>
            <a:spLocks noGrp="1"/>
          </p:cNvSpPr>
          <p:nvPr>
            <p:ph type="title"/>
          </p:nvPr>
        </p:nvSpPr>
        <p:spPr>
          <a:xfrm>
            <a:off x="838200" y="175127"/>
            <a:ext cx="10515600" cy="1325563"/>
          </a:xfrm>
        </p:spPr>
        <p:txBody>
          <a:bodyPr/>
          <a:lstStyle>
            <a:lvl1pPr>
              <a:defRPr>
                <a:solidFill>
                  <a:schemeClr val="tx1">
                    <a:lumMod val="75000"/>
                    <a:lumOff val="25000"/>
                  </a:schemeClr>
                </a:solidFill>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A8B91205-C77B-C548-BE32-2140A87EF463}"/>
              </a:ext>
            </a:extLst>
          </p:cNvPr>
          <p:cNvCxnSpPr>
            <a:cxnSpLocks/>
          </p:cNvCxnSpPr>
          <p:nvPr/>
        </p:nvCxnSpPr>
        <p:spPr>
          <a:xfrm>
            <a:off x="838201"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1" name="Straight Connector 10">
            <a:extLst>
              <a:ext uri="{FF2B5EF4-FFF2-40B4-BE49-F238E27FC236}">
                <a16:creationId xmlns:a16="http://schemas.microsoft.com/office/drawing/2014/main" id="{EFC5485E-2843-9A43-9BAE-B21E54E2B353}"/>
              </a:ext>
            </a:extLst>
          </p:cNvPr>
          <p:cNvCxnSpPr>
            <a:cxnSpLocks/>
          </p:cNvCxnSpPr>
          <p:nvPr/>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2" name="Straight Connector 11">
            <a:extLst>
              <a:ext uri="{FF2B5EF4-FFF2-40B4-BE49-F238E27FC236}">
                <a16:creationId xmlns:a16="http://schemas.microsoft.com/office/drawing/2014/main" id="{17286D31-75E5-6E4F-89F5-20FB1532B22D}"/>
              </a:ext>
            </a:extLst>
          </p:cNvPr>
          <p:cNvCxnSpPr>
            <a:cxnSpLocks/>
          </p:cNvCxnSpPr>
          <p:nvPr/>
        </p:nvCxnSpPr>
        <p:spPr>
          <a:xfrm>
            <a:off x="832757" y="1418935"/>
            <a:ext cx="10521043"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9368375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ECCF5E-06EB-924F-B1F7-498C9C03115A}"/>
              </a:ext>
            </a:extLst>
          </p:cNvPr>
          <p:cNvSpPr>
            <a:spLocks noGrp="1"/>
          </p:cNvSpPr>
          <p:nvPr>
            <p:ph type="sldNum" sz="quarter" idx="12"/>
          </p:nvPr>
        </p:nvSpPr>
        <p:spPr/>
        <p:txBody>
          <a:bodyPr/>
          <a:lstStyle/>
          <a:p>
            <a:fld id="{BA6FDB63-DAC2-334D-8B70-2F689EB0B95D}" type="slidenum">
              <a:rPr lang="en-US" smtClean="0"/>
              <a:t>‹#›</a:t>
            </a:fld>
            <a:endParaRPr lang="en-US"/>
          </a:p>
        </p:txBody>
      </p:sp>
      <p:sp>
        <p:nvSpPr>
          <p:cNvPr id="3" name="Title 1">
            <a:extLst>
              <a:ext uri="{FF2B5EF4-FFF2-40B4-BE49-F238E27FC236}">
                <a16:creationId xmlns:a16="http://schemas.microsoft.com/office/drawing/2014/main" id="{AE143206-BC0A-464C-8DDD-DBE3E98FFFD1}"/>
              </a:ext>
            </a:extLst>
          </p:cNvPr>
          <p:cNvSpPr>
            <a:spLocks noGrp="1"/>
          </p:cNvSpPr>
          <p:nvPr>
            <p:ph type="title"/>
          </p:nvPr>
        </p:nvSpPr>
        <p:spPr>
          <a:xfrm>
            <a:off x="838200" y="175127"/>
            <a:ext cx="10515600" cy="1325563"/>
          </a:xfrm>
        </p:spPr>
        <p:txBody>
          <a:bodyPr/>
          <a:lstStyle>
            <a:lvl1pPr>
              <a:defRPr>
                <a:solidFill>
                  <a:schemeClr val="tx1">
                    <a:lumMod val="75000"/>
                    <a:lumOff val="25000"/>
                  </a:schemeClr>
                </a:solidFill>
              </a:defRPr>
            </a:lvl1pPr>
          </a:lstStyle>
          <a:p>
            <a:r>
              <a:rPr lang="en-US"/>
              <a:t>Click to edit Master title style</a:t>
            </a:r>
            <a:endParaRPr lang="en-US" dirty="0"/>
          </a:p>
        </p:txBody>
      </p:sp>
      <p:cxnSp>
        <p:nvCxnSpPr>
          <p:cNvPr id="5" name="Straight Connector 4">
            <a:extLst>
              <a:ext uri="{FF2B5EF4-FFF2-40B4-BE49-F238E27FC236}">
                <a16:creationId xmlns:a16="http://schemas.microsoft.com/office/drawing/2014/main" id="{CBEA817F-053F-3742-B15A-9879ACE64B09}"/>
              </a:ext>
            </a:extLst>
          </p:cNvPr>
          <p:cNvCxnSpPr>
            <a:cxnSpLocks/>
          </p:cNvCxnSpPr>
          <p:nvPr userDrawn="1"/>
        </p:nvCxnSpPr>
        <p:spPr>
          <a:xfrm>
            <a:off x="838201"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6" name="Straight Connector 5">
            <a:extLst>
              <a:ext uri="{FF2B5EF4-FFF2-40B4-BE49-F238E27FC236}">
                <a16:creationId xmlns:a16="http://schemas.microsoft.com/office/drawing/2014/main" id="{44525D29-49B5-BB4F-AB3A-EA53185634A2}"/>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7" name="Straight Connector 6">
            <a:extLst>
              <a:ext uri="{FF2B5EF4-FFF2-40B4-BE49-F238E27FC236}">
                <a16:creationId xmlns:a16="http://schemas.microsoft.com/office/drawing/2014/main" id="{E9FEFD3F-AF8B-7245-9A1B-B7C23BC5022E}"/>
              </a:ext>
            </a:extLst>
          </p:cNvPr>
          <p:cNvCxnSpPr>
            <a:cxnSpLocks/>
          </p:cNvCxnSpPr>
          <p:nvPr userDrawn="1"/>
        </p:nvCxnSpPr>
        <p:spPr>
          <a:xfrm>
            <a:off x="832757" y="1418935"/>
            <a:ext cx="10521043"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8540644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D1103-8FF6-514D-95F9-D477DBD3A6EA}"/>
              </a:ext>
            </a:extLst>
          </p:cNvPr>
          <p:cNvSpPr>
            <a:spLocks noGrp="1"/>
          </p:cNvSpPr>
          <p:nvPr>
            <p:ph type="title"/>
          </p:nvPr>
        </p:nvSpPr>
        <p:spPr>
          <a:xfrm>
            <a:off x="839788" y="457200"/>
            <a:ext cx="3932237" cy="1600200"/>
          </a:xfrm>
        </p:spPr>
        <p:txBody>
          <a:bodyPr anchor="b"/>
          <a:lstStyle>
            <a:lvl1pPr>
              <a:defRPr sz="2400">
                <a:solidFill>
                  <a:schemeClr val="tx1">
                    <a:lumMod val="65000"/>
                    <a:lumOff val="3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F63CD72-F03F-244E-A370-5C99DA4BED4B}"/>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487B1E-96B8-0C41-AF22-2F0D9F112F32}"/>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a:extLst>
              <a:ext uri="{FF2B5EF4-FFF2-40B4-BE49-F238E27FC236}">
                <a16:creationId xmlns:a16="http://schemas.microsoft.com/office/drawing/2014/main" id="{D4548BED-582A-F147-809E-552F347B6C46}"/>
              </a:ext>
            </a:extLst>
          </p:cNvPr>
          <p:cNvSpPr>
            <a:spLocks noGrp="1"/>
          </p:cNvSpPr>
          <p:nvPr>
            <p:ph type="sldNum" sz="quarter" idx="12"/>
          </p:nvPr>
        </p:nvSpPr>
        <p:spPr/>
        <p:txBody>
          <a:bodyPr/>
          <a:lstStyle/>
          <a:p>
            <a:fld id="{BA6FDB63-DAC2-334D-8B70-2F689EB0B95D}" type="slidenum">
              <a:rPr lang="en-US" smtClean="0"/>
              <a:t>‹#›</a:t>
            </a:fld>
            <a:endParaRPr lang="en-US"/>
          </a:p>
        </p:txBody>
      </p:sp>
    </p:spTree>
    <p:extLst>
      <p:ext uri="{BB962C8B-B14F-4D97-AF65-F5344CB8AC3E}">
        <p14:creationId xmlns:p14="http://schemas.microsoft.com/office/powerpoint/2010/main" val="383811029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00E03-F261-B64F-A79D-5A1C35202AC3}"/>
              </a:ext>
            </a:extLst>
          </p:cNvPr>
          <p:cNvSpPr>
            <a:spLocks noGrp="1"/>
          </p:cNvSpPr>
          <p:nvPr>
            <p:ph type="title"/>
          </p:nvPr>
        </p:nvSpPr>
        <p:spPr>
          <a:xfrm>
            <a:off x="839788" y="457200"/>
            <a:ext cx="3932237" cy="1600200"/>
          </a:xfrm>
        </p:spPr>
        <p:txBody>
          <a:bodyPr anchor="b"/>
          <a:lstStyle>
            <a:lvl1pPr>
              <a:defRPr sz="2400">
                <a:solidFill>
                  <a:schemeClr val="tx1">
                    <a:lumMod val="65000"/>
                    <a:lumOff val="35000"/>
                  </a:schemeClr>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C35825EF-0162-0D4A-9105-CBAD572DA9BE}"/>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04D4626-464E-8C49-9E35-2CFDD417221C}"/>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a:extLst>
              <a:ext uri="{FF2B5EF4-FFF2-40B4-BE49-F238E27FC236}">
                <a16:creationId xmlns:a16="http://schemas.microsoft.com/office/drawing/2014/main" id="{053EECE8-B9C7-6B44-B11D-D2ED263E140E}"/>
              </a:ext>
            </a:extLst>
          </p:cNvPr>
          <p:cNvSpPr>
            <a:spLocks noGrp="1"/>
          </p:cNvSpPr>
          <p:nvPr>
            <p:ph type="sldNum" sz="quarter" idx="12"/>
          </p:nvPr>
        </p:nvSpPr>
        <p:spPr/>
        <p:txBody>
          <a:bodyPr/>
          <a:lstStyle/>
          <a:p>
            <a:fld id="{BA6FDB63-DAC2-334D-8B70-2F689EB0B95D}" type="slidenum">
              <a:rPr lang="en-US" smtClean="0"/>
              <a:t>‹#›</a:t>
            </a:fld>
            <a:endParaRPr lang="en-US"/>
          </a:p>
        </p:txBody>
      </p:sp>
    </p:spTree>
    <p:extLst>
      <p:ext uri="{BB962C8B-B14F-4D97-AF65-F5344CB8AC3E}">
        <p14:creationId xmlns:p14="http://schemas.microsoft.com/office/powerpoint/2010/main" val="76706843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0000">
              <a:schemeClr val="bg1"/>
            </a:gs>
            <a:gs pos="100000">
              <a:schemeClr val="accent3">
                <a:lumMod val="20000"/>
                <a:lumOff val="80000"/>
              </a:schemeClr>
            </a:gs>
          </a:gsLst>
          <a:lin ang="13200000" scaled="0"/>
          <a:tileRect/>
        </a:gra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730E9A4-02F4-4443-B0F9-A1856003D4FC}"/>
              </a:ext>
            </a:extLst>
          </p:cNvPr>
          <p:cNvGrpSpPr/>
          <p:nvPr/>
        </p:nvGrpSpPr>
        <p:grpSpPr>
          <a:xfrm>
            <a:off x="172531" y="6294648"/>
            <a:ext cx="5470899" cy="511595"/>
            <a:chOff x="398253" y="575137"/>
            <a:chExt cx="11849269" cy="1107744"/>
          </a:xfrm>
        </p:grpSpPr>
        <p:pic>
          <p:nvPicPr>
            <p:cNvPr id="11" name="Picture 10">
              <a:extLst>
                <a:ext uri="{FF2B5EF4-FFF2-40B4-BE49-F238E27FC236}">
                  <a16:creationId xmlns:a16="http://schemas.microsoft.com/office/drawing/2014/main" id="{F81C1BF8-3A37-E543-9FA2-5B3B121DFF9B}"/>
                </a:ext>
              </a:extLst>
            </p:cNvPr>
            <p:cNvPicPr>
              <a:picLocks noChangeAspect="1"/>
            </p:cNvPicPr>
            <p:nvPr userDrawn="1"/>
          </p:nvPicPr>
          <p:blipFill>
            <a:blip r:embed="rId13">
              <a:grayscl/>
            </a:blip>
            <a:stretch>
              <a:fillRect/>
            </a:stretch>
          </p:blipFill>
          <p:spPr>
            <a:xfrm>
              <a:off x="398253" y="824023"/>
              <a:ext cx="4001219" cy="711328"/>
            </a:xfrm>
            <a:prstGeom prst="rect">
              <a:avLst/>
            </a:prstGeom>
          </p:spPr>
        </p:pic>
        <p:pic>
          <p:nvPicPr>
            <p:cNvPr id="12" name="Picture 11">
              <a:extLst>
                <a:ext uri="{FF2B5EF4-FFF2-40B4-BE49-F238E27FC236}">
                  <a16:creationId xmlns:a16="http://schemas.microsoft.com/office/drawing/2014/main" id="{8A68EA78-BE0C-E143-8D7C-E6CC1DAD29C7}"/>
                </a:ext>
              </a:extLst>
            </p:cNvPr>
            <p:cNvPicPr>
              <a:picLocks noChangeAspect="1"/>
            </p:cNvPicPr>
            <p:nvPr userDrawn="1"/>
          </p:nvPicPr>
          <p:blipFill>
            <a:blip r:embed="rId14">
              <a:grayscl/>
            </a:blip>
            <a:stretch>
              <a:fillRect/>
            </a:stretch>
          </p:blipFill>
          <p:spPr>
            <a:xfrm>
              <a:off x="4612226" y="575137"/>
              <a:ext cx="644107" cy="945041"/>
            </a:xfrm>
            <a:prstGeom prst="rect">
              <a:avLst/>
            </a:prstGeom>
          </p:spPr>
        </p:pic>
        <p:sp>
          <p:nvSpPr>
            <p:cNvPr id="13" name="TextBox 12">
              <a:extLst>
                <a:ext uri="{FF2B5EF4-FFF2-40B4-BE49-F238E27FC236}">
                  <a16:creationId xmlns:a16="http://schemas.microsoft.com/office/drawing/2014/main" id="{E18C93EB-71B2-C64F-A4BF-D68796CEF9B5}"/>
                </a:ext>
              </a:extLst>
            </p:cNvPr>
            <p:cNvSpPr txBox="1"/>
            <p:nvPr userDrawn="1"/>
          </p:nvSpPr>
          <p:spPr>
            <a:xfrm>
              <a:off x="5181595" y="796207"/>
              <a:ext cx="3674851" cy="649760"/>
            </a:xfrm>
            <a:prstGeom prst="rect">
              <a:avLst/>
            </a:prstGeom>
            <a:noFill/>
          </p:spPr>
          <p:txBody>
            <a:bodyPr wrap="square" rtlCol="0">
              <a:spAutoFit/>
            </a:bodyPr>
            <a:lstStyle/>
            <a:p>
              <a:r>
                <a:rPr lang="en-US" sz="675" dirty="0">
                  <a:solidFill>
                    <a:schemeClr val="tx1">
                      <a:lumMod val="65000"/>
                      <a:lumOff val="35000"/>
                    </a:schemeClr>
                  </a:solidFill>
                  <a:latin typeface="Corbel" panose="020B0503020204020204" pitchFamily="34" charset="0"/>
                  <a:ea typeface="Bodoni Ornaments" pitchFamily="2" charset="0"/>
                  <a:cs typeface="Baghdad" pitchFamily="2" charset="-78"/>
                </a:rPr>
                <a:t>Center For Green Chemistry </a:t>
              </a:r>
            </a:p>
            <a:p>
              <a:r>
                <a:rPr lang="en-US" sz="675" dirty="0">
                  <a:solidFill>
                    <a:schemeClr val="tx1">
                      <a:lumMod val="65000"/>
                      <a:lumOff val="35000"/>
                    </a:schemeClr>
                  </a:solidFill>
                  <a:latin typeface="Corbel" panose="020B0503020204020204" pitchFamily="34" charset="0"/>
                  <a:ea typeface="Bodoni Ornaments" pitchFamily="2" charset="0"/>
                  <a:cs typeface="Baghdad" pitchFamily="2" charset="-78"/>
                </a:rPr>
                <a:t>and Green Engineering at Yale</a:t>
              </a:r>
            </a:p>
          </p:txBody>
        </p:sp>
        <p:pic>
          <p:nvPicPr>
            <p:cNvPr id="14" name="Picture 13">
              <a:extLst>
                <a:ext uri="{FF2B5EF4-FFF2-40B4-BE49-F238E27FC236}">
                  <a16:creationId xmlns:a16="http://schemas.microsoft.com/office/drawing/2014/main" id="{96A9CC74-5940-4645-A435-2C7DACF00BE1}"/>
                </a:ext>
              </a:extLst>
            </p:cNvPr>
            <p:cNvPicPr>
              <a:picLocks noChangeAspect="1"/>
            </p:cNvPicPr>
            <p:nvPr userDrawn="1"/>
          </p:nvPicPr>
          <p:blipFill rotWithShape="1">
            <a:blip r:embed="rId15">
              <a:grayscl/>
              <a:extLst>
                <a:ext uri="{BEBA8EAE-BF5A-486C-A8C5-ECC9F3942E4B}">
                  <a14:imgProps xmlns:a14="http://schemas.microsoft.com/office/drawing/2010/main">
                    <a14:imgLayer r:embed="rId16">
                      <a14:imgEffect>
                        <a14:brightnessContrast bright="10000"/>
                      </a14:imgEffect>
                    </a14:imgLayer>
                  </a14:imgProps>
                </a:ext>
              </a:extLst>
            </a:blip>
            <a:srcRect t="33849" b="36966"/>
            <a:stretch/>
          </p:blipFill>
          <p:spPr>
            <a:xfrm>
              <a:off x="8893814" y="698484"/>
              <a:ext cx="3353708" cy="984397"/>
            </a:xfrm>
            <a:prstGeom prst="rect">
              <a:avLst/>
            </a:prstGeom>
          </p:spPr>
        </p:pic>
      </p:grpSp>
      <p:sp>
        <p:nvSpPr>
          <p:cNvPr id="2" name="Title Placeholder 1">
            <a:extLst>
              <a:ext uri="{FF2B5EF4-FFF2-40B4-BE49-F238E27FC236}">
                <a16:creationId xmlns:a16="http://schemas.microsoft.com/office/drawing/2014/main" id="{FF679091-E3A8-A041-9806-A4FE029CBA5B}"/>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481EFE-6B2D-374E-B13E-39EB65D90F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66EAE97-4033-3E44-B448-F0AE3F7221BE}"/>
              </a:ext>
            </a:extLst>
          </p:cNvPr>
          <p:cNvSpPr>
            <a:spLocks noGrp="1"/>
          </p:cNvSpPr>
          <p:nvPr>
            <p:ph type="sldNum" sz="quarter" idx="4"/>
          </p:nvPr>
        </p:nvSpPr>
        <p:spPr>
          <a:xfrm>
            <a:off x="9266208" y="6330311"/>
            <a:ext cx="2743200" cy="365125"/>
          </a:xfrm>
          <a:prstGeom prst="rect">
            <a:avLst/>
          </a:prstGeom>
        </p:spPr>
        <p:txBody>
          <a:bodyPr vert="horz" lIns="91440" tIns="45720" rIns="91440" bIns="45720" rtlCol="0" anchor="ctr"/>
          <a:lstStyle>
            <a:lvl1pPr algn="r">
              <a:defRPr sz="900">
                <a:solidFill>
                  <a:schemeClr val="tx1">
                    <a:lumMod val="65000"/>
                    <a:lumOff val="35000"/>
                  </a:schemeClr>
                </a:solidFill>
                <a:latin typeface="Corbel" panose="020B0503020204020204" pitchFamily="34" charset="0"/>
              </a:defRPr>
            </a:lvl1pPr>
          </a:lstStyle>
          <a:p>
            <a:fld id="{BA6FDB63-DAC2-334D-8B70-2F689EB0B95D}" type="slidenum">
              <a:rPr lang="en-US" smtClean="0"/>
              <a:t>‹#›</a:t>
            </a:fld>
            <a:endParaRPr lang="en-US"/>
          </a:p>
        </p:txBody>
      </p:sp>
    </p:spTree>
    <p:extLst>
      <p:ext uri="{BB962C8B-B14F-4D97-AF65-F5344CB8AC3E}">
        <p14:creationId xmlns:p14="http://schemas.microsoft.com/office/powerpoint/2010/main" val="18859645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9.emf"/><Relationship Id="rId5" Type="http://schemas.openxmlformats.org/officeDocument/2006/relationships/oleObject" Target="../embeddings/oleObject2.bin"/><Relationship Id="rId4" Type="http://schemas.openxmlformats.org/officeDocument/2006/relationships/image" Target="../media/image18.emf"/></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642414"/>
            <a:ext cx="9144000" cy="1577074"/>
          </a:xfrm>
        </p:spPr>
        <p:txBody>
          <a:bodyPr anchor="ctr">
            <a:normAutofit/>
          </a:bodyPr>
          <a:lstStyle/>
          <a:p>
            <a:r>
              <a:rPr lang="en-US" sz="4000" dirty="0">
                <a:latin typeface="+mn-lt"/>
              </a:rPr>
              <a:t>Introduction to Toxicology</a:t>
            </a:r>
          </a:p>
        </p:txBody>
      </p:sp>
      <p:sp>
        <p:nvSpPr>
          <p:cNvPr id="4" name="Subtitle 3"/>
          <p:cNvSpPr txBox="1">
            <a:spLocks noGrp="1"/>
          </p:cNvSpPr>
          <p:nvPr>
            <p:ph type="subTitle" idx="1"/>
          </p:nvPr>
        </p:nvSpPr>
        <p:spPr>
          <a:xfrm>
            <a:off x="5269107" y="4519739"/>
            <a:ext cx="1653786" cy="1294713"/>
          </a:xfrm>
          <a:prstGeom prst="rect">
            <a:avLst/>
          </a:prstGeom>
          <a:noFill/>
        </p:spPr>
        <p:txBody>
          <a:bodyPr wrap="none" rtlCol="0">
            <a:spAutoFit/>
          </a:bodyPr>
          <a:lstStyle/>
          <a:p>
            <a:r>
              <a:rPr lang="en-US" sz="2400" dirty="0"/>
              <a:t>Lecture #21</a:t>
            </a:r>
          </a:p>
          <a:p>
            <a:r>
              <a:rPr lang="en-US" sz="2400" dirty="0"/>
              <a:t>Date:</a:t>
            </a:r>
          </a:p>
          <a:p>
            <a:r>
              <a:rPr lang="en-US" sz="2400" dirty="0"/>
              <a:t>Course #</a:t>
            </a:r>
          </a:p>
        </p:txBody>
      </p:sp>
    </p:spTree>
    <p:extLst>
      <p:ext uri="{BB962C8B-B14F-4D97-AF65-F5344CB8AC3E}">
        <p14:creationId xmlns:p14="http://schemas.microsoft.com/office/powerpoint/2010/main" val="1660725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D89D7E-043C-E34E-B833-2010054AC163}"/>
              </a:ext>
            </a:extLst>
          </p:cNvPr>
          <p:cNvSpPr>
            <a:spLocks noGrp="1"/>
          </p:cNvSpPr>
          <p:nvPr>
            <p:ph idx="1"/>
          </p:nvPr>
        </p:nvSpPr>
        <p:spPr>
          <a:xfrm>
            <a:off x="837624" y="1907628"/>
            <a:ext cx="4540711" cy="4001854"/>
          </a:xfrm>
        </p:spPr>
        <p:txBody>
          <a:bodyPr>
            <a:noAutofit/>
          </a:bodyPr>
          <a:lstStyle/>
          <a:p>
            <a:pPr marL="0" indent="0">
              <a:buNone/>
            </a:pPr>
            <a:r>
              <a:rPr lang="en-US" sz="2400" dirty="0"/>
              <a:t>Systemic Toxicant</a:t>
            </a:r>
          </a:p>
          <a:p>
            <a:pPr lvl="1"/>
            <a:r>
              <a:rPr lang="en-US" sz="2400" dirty="0"/>
              <a:t>Affects the entire body</a:t>
            </a:r>
          </a:p>
          <a:p>
            <a:pPr lvl="1"/>
            <a:r>
              <a:rPr lang="en-US" sz="2400" dirty="0"/>
              <a:t>Example: potassium cyanide affects every cell and organ</a:t>
            </a:r>
          </a:p>
          <a:p>
            <a:pPr marL="0" indent="0">
              <a:buNone/>
            </a:pPr>
            <a:endParaRPr lang="en-US" sz="2400" dirty="0"/>
          </a:p>
          <a:p>
            <a:pPr marL="0" indent="0">
              <a:buNone/>
            </a:pPr>
            <a:r>
              <a:rPr lang="en-US" sz="2400" dirty="0"/>
              <a:t>Organ Toxicant</a:t>
            </a:r>
          </a:p>
          <a:p>
            <a:pPr lvl="1"/>
            <a:r>
              <a:rPr lang="en-US" sz="2400" dirty="0"/>
              <a:t>Affects only specific tissue</a:t>
            </a:r>
          </a:p>
          <a:p>
            <a:pPr lvl="1"/>
            <a:r>
              <a:rPr lang="en-US" sz="2400" dirty="0"/>
              <a:t>Example: Benzene affects blood forming tissues; lead affects CNS and kidneys </a:t>
            </a:r>
          </a:p>
          <a:p>
            <a:endParaRPr lang="en-US" sz="2400" dirty="0"/>
          </a:p>
          <a:p>
            <a:endParaRPr lang="en-US" sz="2400" dirty="0"/>
          </a:p>
        </p:txBody>
      </p:sp>
      <p:pic>
        <p:nvPicPr>
          <p:cNvPr id="4" name="Picture 3">
            <a:extLst>
              <a:ext uri="{FF2B5EF4-FFF2-40B4-BE49-F238E27FC236}">
                <a16:creationId xmlns:a16="http://schemas.microsoft.com/office/drawing/2014/main" id="{C87EA6B5-7927-4544-A4C4-C7D96B1DEB07}"/>
              </a:ext>
            </a:extLst>
          </p:cNvPr>
          <p:cNvPicPr>
            <a:picLocks noChangeAspect="1"/>
          </p:cNvPicPr>
          <p:nvPr/>
        </p:nvPicPr>
        <p:blipFill>
          <a:blip r:embed="rId2"/>
          <a:stretch>
            <a:fillRect/>
          </a:stretch>
        </p:blipFill>
        <p:spPr>
          <a:xfrm>
            <a:off x="6024981" y="1597060"/>
            <a:ext cx="4144612" cy="4689332"/>
          </a:xfrm>
          <a:prstGeom prst="rect">
            <a:avLst/>
          </a:prstGeom>
          <a:ln w="50800">
            <a:solidFill>
              <a:srgbClr val="002060"/>
            </a:solidFill>
          </a:ln>
        </p:spPr>
      </p:pic>
      <p:sp>
        <p:nvSpPr>
          <p:cNvPr id="5" name="Rectangle 4">
            <a:extLst>
              <a:ext uri="{FF2B5EF4-FFF2-40B4-BE49-F238E27FC236}">
                <a16:creationId xmlns:a16="http://schemas.microsoft.com/office/drawing/2014/main" id="{CBA1B40A-ADE5-0147-BFDF-88F9B8D783ED}"/>
              </a:ext>
            </a:extLst>
          </p:cNvPr>
          <p:cNvSpPr/>
          <p:nvPr/>
        </p:nvSpPr>
        <p:spPr>
          <a:xfrm>
            <a:off x="8097287" y="6427113"/>
            <a:ext cx="3820512" cy="430887"/>
          </a:xfrm>
          <a:prstGeom prst="rect">
            <a:avLst/>
          </a:prstGeom>
        </p:spPr>
        <p:txBody>
          <a:bodyPr wrap="square">
            <a:spAutoFit/>
          </a:bodyPr>
          <a:lstStyle/>
          <a:p>
            <a:r>
              <a:rPr lang="en-US" sz="1100" dirty="0">
                <a:solidFill>
                  <a:schemeClr val="tx1">
                    <a:lumMod val="50000"/>
                    <a:lumOff val="50000"/>
                  </a:schemeClr>
                </a:solidFill>
              </a:rPr>
              <a:t>Systemic toxicant</a:t>
            </a:r>
            <a:r>
              <a:rPr lang="en-US" sz="1100" i="1" dirty="0">
                <a:solidFill>
                  <a:schemeClr val="tx1">
                    <a:lumMod val="50000"/>
                    <a:lumOff val="50000"/>
                  </a:schemeClr>
                </a:solidFill>
                <a:latin typeface="Helvetica Neue" panose="02000503000000020004" pitchFamily="2" charset="0"/>
              </a:rPr>
              <a:t> and </a:t>
            </a:r>
            <a:r>
              <a:rPr lang="en-US" sz="1100" dirty="0">
                <a:solidFill>
                  <a:schemeClr val="tx1">
                    <a:lumMod val="50000"/>
                    <a:lumOff val="50000"/>
                  </a:schemeClr>
                </a:solidFill>
              </a:rPr>
              <a:t>organ toxicant</a:t>
            </a:r>
            <a:br>
              <a:rPr lang="en-US" sz="1100" dirty="0">
                <a:solidFill>
                  <a:schemeClr val="tx1">
                    <a:lumMod val="50000"/>
                    <a:lumOff val="50000"/>
                  </a:schemeClr>
                </a:solidFill>
              </a:rPr>
            </a:br>
            <a:r>
              <a:rPr lang="en-US" sz="1100" i="1" dirty="0">
                <a:solidFill>
                  <a:schemeClr val="tx1">
                    <a:lumMod val="50000"/>
                    <a:lumOff val="50000"/>
                  </a:schemeClr>
                </a:solidFill>
                <a:latin typeface="Helvetica Neue" panose="02000503000000020004" pitchFamily="2" charset="0"/>
              </a:rPr>
              <a:t>(Image Source: </a:t>
            </a:r>
            <a:r>
              <a:rPr lang="en-US" sz="1100" i="1" dirty="0" err="1">
                <a:solidFill>
                  <a:schemeClr val="tx1">
                    <a:lumMod val="50000"/>
                    <a:lumOff val="50000"/>
                  </a:schemeClr>
                </a:solidFill>
                <a:latin typeface="Helvetica Neue" panose="02000503000000020004" pitchFamily="2" charset="0"/>
              </a:rPr>
              <a:t>iStock</a:t>
            </a:r>
            <a:r>
              <a:rPr lang="en-US" sz="1100" i="1" dirty="0">
                <a:solidFill>
                  <a:schemeClr val="tx1">
                    <a:lumMod val="50000"/>
                    <a:lumOff val="50000"/>
                  </a:schemeClr>
                </a:solidFill>
                <a:latin typeface="Helvetica Neue" panose="02000503000000020004" pitchFamily="2" charset="0"/>
              </a:rPr>
              <a:t> Photos, ©)</a:t>
            </a:r>
            <a:endParaRPr lang="en-US" sz="1100" dirty="0">
              <a:solidFill>
                <a:schemeClr val="tx1">
                  <a:lumMod val="50000"/>
                  <a:lumOff val="50000"/>
                </a:schemeClr>
              </a:solidFill>
            </a:endParaRPr>
          </a:p>
        </p:txBody>
      </p:sp>
      <p:sp>
        <p:nvSpPr>
          <p:cNvPr id="8" name="TextBox 7">
            <a:extLst>
              <a:ext uri="{FF2B5EF4-FFF2-40B4-BE49-F238E27FC236}">
                <a16:creationId xmlns:a16="http://schemas.microsoft.com/office/drawing/2014/main" id="{AFF93B08-7B7E-374E-8A9A-58BCE5967003}"/>
              </a:ext>
            </a:extLst>
          </p:cNvPr>
          <p:cNvSpPr txBox="1"/>
          <p:nvPr/>
        </p:nvSpPr>
        <p:spPr>
          <a:xfrm>
            <a:off x="10542616" y="6393840"/>
            <a:ext cx="1605119" cy="461665"/>
          </a:xfrm>
          <a:prstGeom prst="rect">
            <a:avLst/>
          </a:prstGeom>
          <a:noFill/>
        </p:spPr>
        <p:txBody>
          <a:bodyPr wrap="none" rtlCol="0">
            <a:spAutoFit/>
          </a:bodyPr>
          <a:lstStyle/>
          <a:p>
            <a:r>
              <a:rPr lang="en-US" sz="1200" dirty="0" err="1">
                <a:solidFill>
                  <a:schemeClr val="bg1">
                    <a:lumMod val="50000"/>
                  </a:schemeClr>
                </a:solidFill>
              </a:rPr>
              <a:t>Toxicologyschools.com</a:t>
            </a:r>
            <a:endParaRPr lang="en-US" sz="1200" dirty="0">
              <a:solidFill>
                <a:schemeClr val="bg1">
                  <a:lumMod val="50000"/>
                </a:schemeClr>
              </a:solidFill>
            </a:endParaRPr>
          </a:p>
          <a:p>
            <a:r>
              <a:rPr lang="en-US" sz="1200" dirty="0" err="1">
                <a:solidFill>
                  <a:schemeClr val="bg1">
                    <a:lumMod val="50000"/>
                  </a:schemeClr>
                </a:solidFill>
              </a:rPr>
              <a:t>Toxtutor.nml.nih.gov</a:t>
            </a:r>
            <a:endParaRPr lang="en-US" sz="1200" dirty="0">
              <a:solidFill>
                <a:schemeClr val="bg1">
                  <a:lumMod val="50000"/>
                </a:schemeClr>
              </a:solidFill>
            </a:endParaRPr>
          </a:p>
        </p:txBody>
      </p:sp>
      <p:sp>
        <p:nvSpPr>
          <p:cNvPr id="7" name="Title 1">
            <a:extLst>
              <a:ext uri="{FF2B5EF4-FFF2-40B4-BE49-F238E27FC236}">
                <a16:creationId xmlns:a16="http://schemas.microsoft.com/office/drawing/2014/main" id="{7E90E5D0-6EB8-E240-9BFB-0E549CC3A569}"/>
              </a:ext>
            </a:extLst>
          </p:cNvPr>
          <p:cNvSpPr>
            <a:spLocks noGrp="1"/>
          </p:cNvSpPr>
          <p:nvPr>
            <p:ph type="title"/>
          </p:nvPr>
        </p:nvSpPr>
        <p:spPr>
          <a:xfrm>
            <a:off x="838200" y="175127"/>
            <a:ext cx="10515600" cy="1325563"/>
          </a:xfrm>
        </p:spPr>
        <p:txBody>
          <a:bodyPr>
            <a:normAutofit/>
          </a:bodyPr>
          <a:lstStyle/>
          <a:p>
            <a:r>
              <a:rPr lang="en-US" sz="4000" dirty="0">
                <a:latin typeface="+mn-lt"/>
              </a:rPr>
              <a:t>Definitions</a:t>
            </a:r>
            <a:endParaRPr lang="en-US" sz="3600" dirty="0">
              <a:latin typeface="+mn-lt"/>
            </a:endParaRPr>
          </a:p>
        </p:txBody>
      </p:sp>
    </p:spTree>
    <p:extLst>
      <p:ext uri="{BB962C8B-B14F-4D97-AF65-F5344CB8AC3E}">
        <p14:creationId xmlns:p14="http://schemas.microsoft.com/office/powerpoint/2010/main" val="2660039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E7254A-D05C-AF4B-B4C5-17C253A185BE}"/>
              </a:ext>
            </a:extLst>
          </p:cNvPr>
          <p:cNvSpPr>
            <a:spLocks noGrp="1"/>
          </p:cNvSpPr>
          <p:nvPr>
            <p:ph idx="1"/>
          </p:nvPr>
        </p:nvSpPr>
        <p:spPr/>
        <p:txBody>
          <a:bodyPr vert="horz" lIns="91440" tIns="45720" rIns="91440" bIns="45720" rtlCol="0" anchor="t">
            <a:normAutofit/>
          </a:bodyPr>
          <a:lstStyle/>
          <a:p>
            <a:r>
              <a:rPr lang="en-US" sz="2400" dirty="0"/>
              <a:t>Acute toxicity </a:t>
            </a:r>
          </a:p>
          <a:p>
            <a:r>
              <a:rPr lang="en-US" sz="2400" dirty="0"/>
              <a:t>Chronic toxicity </a:t>
            </a:r>
          </a:p>
          <a:p>
            <a:r>
              <a:rPr lang="en-US" sz="2400" dirty="0"/>
              <a:t>Carcinogenicity </a:t>
            </a:r>
          </a:p>
          <a:p>
            <a:r>
              <a:rPr lang="en-US" sz="2400" dirty="0"/>
              <a:t>Developmental toxicity </a:t>
            </a:r>
          </a:p>
          <a:p>
            <a:pPr marL="0" indent="0">
              <a:buNone/>
            </a:pPr>
            <a:endParaRPr lang="en-US" sz="2400" dirty="0">
              <a:cs typeface="Calibri"/>
            </a:endParaRPr>
          </a:p>
        </p:txBody>
      </p:sp>
      <p:sp>
        <p:nvSpPr>
          <p:cNvPr id="5" name="Title 1">
            <a:extLst>
              <a:ext uri="{FF2B5EF4-FFF2-40B4-BE49-F238E27FC236}">
                <a16:creationId xmlns:a16="http://schemas.microsoft.com/office/drawing/2014/main" id="{66EBE812-9FB5-F146-B8E4-83DB35A7CC0E}"/>
              </a:ext>
            </a:extLst>
          </p:cNvPr>
          <p:cNvSpPr>
            <a:spLocks noGrp="1"/>
          </p:cNvSpPr>
          <p:nvPr>
            <p:ph type="title"/>
          </p:nvPr>
        </p:nvSpPr>
        <p:spPr>
          <a:xfrm>
            <a:off x="838200" y="175127"/>
            <a:ext cx="10515600" cy="1325563"/>
          </a:xfrm>
        </p:spPr>
        <p:txBody>
          <a:bodyPr>
            <a:normAutofit/>
          </a:bodyPr>
          <a:lstStyle/>
          <a:p>
            <a:r>
              <a:rPr lang="en-US" sz="4000" dirty="0">
                <a:latin typeface="+mn-lt"/>
              </a:rPr>
              <a:t>Definitions</a:t>
            </a:r>
            <a:endParaRPr lang="en-US" sz="3600" dirty="0">
              <a:latin typeface="+mn-lt"/>
            </a:endParaRPr>
          </a:p>
        </p:txBody>
      </p:sp>
    </p:spTree>
    <p:extLst>
      <p:ext uri="{BB962C8B-B14F-4D97-AF65-F5344CB8AC3E}">
        <p14:creationId xmlns:p14="http://schemas.microsoft.com/office/powerpoint/2010/main" val="1226960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73A5D-B148-1146-A744-9EEEFCB7A611}"/>
              </a:ext>
            </a:extLst>
          </p:cNvPr>
          <p:cNvSpPr>
            <a:spLocks noGrp="1"/>
          </p:cNvSpPr>
          <p:nvPr>
            <p:ph type="title"/>
          </p:nvPr>
        </p:nvSpPr>
        <p:spPr/>
        <p:txBody>
          <a:bodyPr>
            <a:normAutofit/>
          </a:bodyPr>
          <a:lstStyle/>
          <a:p>
            <a:r>
              <a:rPr lang="en-US" sz="4000" dirty="0">
                <a:latin typeface="+mn-lt"/>
              </a:rPr>
              <a:t>Acute toxicity</a:t>
            </a:r>
          </a:p>
        </p:txBody>
      </p:sp>
      <p:sp>
        <p:nvSpPr>
          <p:cNvPr id="3" name="Content Placeholder 2">
            <a:extLst>
              <a:ext uri="{FF2B5EF4-FFF2-40B4-BE49-F238E27FC236}">
                <a16:creationId xmlns:a16="http://schemas.microsoft.com/office/drawing/2014/main" id="{28318854-EA91-3B49-89A5-6462C2489282}"/>
              </a:ext>
            </a:extLst>
          </p:cNvPr>
          <p:cNvSpPr>
            <a:spLocks noGrp="1"/>
          </p:cNvSpPr>
          <p:nvPr>
            <p:ph idx="1"/>
          </p:nvPr>
        </p:nvSpPr>
        <p:spPr>
          <a:xfrm>
            <a:off x="838200" y="1750132"/>
            <a:ext cx="9861645" cy="4201206"/>
          </a:xfrm>
        </p:spPr>
        <p:txBody>
          <a:bodyPr/>
          <a:lstStyle/>
          <a:p>
            <a:pPr marL="0" indent="0">
              <a:buNone/>
            </a:pPr>
            <a:r>
              <a:rPr lang="en-US" sz="2400" dirty="0"/>
              <a:t>Occurs immediately after exposure; acute exposure is a single dose or multiple doses within 24 hours.</a:t>
            </a:r>
          </a:p>
          <a:p>
            <a:pPr marL="0" indent="0">
              <a:buNone/>
            </a:pPr>
            <a:endParaRPr lang="en-US" sz="2400" dirty="0"/>
          </a:p>
          <a:p>
            <a:pPr lvl="1"/>
            <a:r>
              <a:rPr lang="en-US" sz="2400" dirty="0"/>
              <a:t>Example – death by carbon monoxide poisoning</a:t>
            </a:r>
          </a:p>
          <a:p>
            <a:endParaRPr lang="en-US" dirty="0"/>
          </a:p>
        </p:txBody>
      </p:sp>
      <p:pic>
        <p:nvPicPr>
          <p:cNvPr id="4" name="Picture 3">
            <a:extLst>
              <a:ext uri="{FF2B5EF4-FFF2-40B4-BE49-F238E27FC236}">
                <a16:creationId xmlns:a16="http://schemas.microsoft.com/office/drawing/2014/main" id="{2BB5F62F-70FD-9343-B0C5-472FBBDFCDC2}"/>
              </a:ext>
            </a:extLst>
          </p:cNvPr>
          <p:cNvPicPr>
            <a:picLocks noChangeAspect="1"/>
          </p:cNvPicPr>
          <p:nvPr/>
        </p:nvPicPr>
        <p:blipFill>
          <a:blip r:embed="rId2"/>
          <a:stretch>
            <a:fillRect/>
          </a:stretch>
        </p:blipFill>
        <p:spPr>
          <a:xfrm>
            <a:off x="3261383" y="3589157"/>
            <a:ext cx="5669234" cy="2362181"/>
          </a:xfrm>
          <a:prstGeom prst="rect">
            <a:avLst/>
          </a:prstGeom>
          <a:ln w="50800">
            <a:solidFill>
              <a:srgbClr val="002060"/>
            </a:solidFill>
          </a:ln>
        </p:spPr>
      </p:pic>
      <p:sp>
        <p:nvSpPr>
          <p:cNvPr id="5" name="TextBox 4">
            <a:extLst>
              <a:ext uri="{FF2B5EF4-FFF2-40B4-BE49-F238E27FC236}">
                <a16:creationId xmlns:a16="http://schemas.microsoft.com/office/drawing/2014/main" id="{C94A499F-4E6A-B545-AC0A-E04214F5227B}"/>
              </a:ext>
            </a:extLst>
          </p:cNvPr>
          <p:cNvSpPr txBox="1"/>
          <p:nvPr/>
        </p:nvSpPr>
        <p:spPr>
          <a:xfrm>
            <a:off x="10542616" y="6393840"/>
            <a:ext cx="1605119" cy="461665"/>
          </a:xfrm>
          <a:prstGeom prst="rect">
            <a:avLst/>
          </a:prstGeom>
          <a:noFill/>
        </p:spPr>
        <p:txBody>
          <a:bodyPr wrap="none" rtlCol="0">
            <a:spAutoFit/>
          </a:bodyPr>
          <a:lstStyle/>
          <a:p>
            <a:r>
              <a:rPr lang="en-US" sz="1200" dirty="0" err="1">
                <a:solidFill>
                  <a:schemeClr val="bg1">
                    <a:lumMod val="50000"/>
                  </a:schemeClr>
                </a:solidFill>
              </a:rPr>
              <a:t>Toxicologyschools.com</a:t>
            </a:r>
            <a:endParaRPr lang="en-US" sz="1200" dirty="0">
              <a:solidFill>
                <a:schemeClr val="bg1">
                  <a:lumMod val="50000"/>
                </a:schemeClr>
              </a:solidFill>
            </a:endParaRPr>
          </a:p>
          <a:p>
            <a:r>
              <a:rPr lang="en-US" sz="1200" dirty="0" err="1">
                <a:solidFill>
                  <a:schemeClr val="bg1">
                    <a:lumMod val="50000"/>
                  </a:schemeClr>
                </a:solidFill>
              </a:rPr>
              <a:t>Toxtutor.nml.nih.gov</a:t>
            </a:r>
            <a:endParaRPr lang="en-US" sz="1200" dirty="0">
              <a:solidFill>
                <a:schemeClr val="bg1">
                  <a:lumMod val="50000"/>
                </a:schemeClr>
              </a:solidFill>
            </a:endParaRPr>
          </a:p>
        </p:txBody>
      </p:sp>
    </p:spTree>
    <p:extLst>
      <p:ext uri="{BB962C8B-B14F-4D97-AF65-F5344CB8AC3E}">
        <p14:creationId xmlns:p14="http://schemas.microsoft.com/office/powerpoint/2010/main" val="2049266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B47F4-1D6A-8B44-B847-3AA77672A321}"/>
              </a:ext>
            </a:extLst>
          </p:cNvPr>
          <p:cNvSpPr>
            <a:spLocks noGrp="1"/>
          </p:cNvSpPr>
          <p:nvPr>
            <p:ph type="title"/>
          </p:nvPr>
        </p:nvSpPr>
        <p:spPr/>
        <p:txBody>
          <a:bodyPr/>
          <a:lstStyle/>
          <a:p>
            <a:r>
              <a:rPr lang="en-US" dirty="0"/>
              <a:t>Chronic toxicity</a:t>
            </a:r>
          </a:p>
        </p:txBody>
      </p:sp>
      <p:sp>
        <p:nvSpPr>
          <p:cNvPr id="3" name="Content Placeholder 2">
            <a:extLst>
              <a:ext uri="{FF2B5EF4-FFF2-40B4-BE49-F238E27FC236}">
                <a16:creationId xmlns:a16="http://schemas.microsoft.com/office/drawing/2014/main" id="{EF708393-93A9-C24D-9298-22998BA7F878}"/>
              </a:ext>
            </a:extLst>
          </p:cNvPr>
          <p:cNvSpPr>
            <a:spLocks noGrp="1"/>
          </p:cNvSpPr>
          <p:nvPr>
            <p:ph idx="1"/>
          </p:nvPr>
        </p:nvSpPr>
        <p:spPr>
          <a:xfrm>
            <a:off x="838200" y="1750132"/>
            <a:ext cx="6666571" cy="4201206"/>
          </a:xfrm>
        </p:spPr>
        <p:txBody>
          <a:bodyPr>
            <a:normAutofit/>
          </a:bodyPr>
          <a:lstStyle/>
          <a:p>
            <a:pPr marL="0" indent="0">
              <a:buNone/>
            </a:pPr>
            <a:r>
              <a:rPr lang="en-US" sz="2400" dirty="0"/>
              <a:t>Cumulative damage to specific organ systems over months or years.</a:t>
            </a:r>
          </a:p>
          <a:p>
            <a:pPr marL="0" indent="0">
              <a:buNone/>
            </a:pPr>
            <a:endParaRPr lang="en-US" sz="2400" dirty="0"/>
          </a:p>
          <a:p>
            <a:pPr lvl="1"/>
            <a:r>
              <a:rPr lang="en-US" sz="2400" dirty="0"/>
              <a:t>Example - Chronic bronchitis in long-term cigarette smokers; Pulmonary fibrosis in coal miners (black lung disease)</a:t>
            </a:r>
          </a:p>
          <a:p>
            <a:endParaRPr lang="en-US" sz="2400" dirty="0"/>
          </a:p>
        </p:txBody>
      </p:sp>
      <p:pic>
        <p:nvPicPr>
          <p:cNvPr id="4" name="Picture 3">
            <a:extLst>
              <a:ext uri="{FF2B5EF4-FFF2-40B4-BE49-F238E27FC236}">
                <a16:creationId xmlns:a16="http://schemas.microsoft.com/office/drawing/2014/main" id="{B00BA9AC-49A5-624B-9388-E0EEBEFFB588}"/>
              </a:ext>
            </a:extLst>
          </p:cNvPr>
          <p:cNvPicPr>
            <a:picLocks noChangeAspect="1"/>
          </p:cNvPicPr>
          <p:nvPr/>
        </p:nvPicPr>
        <p:blipFill>
          <a:blip r:embed="rId2"/>
          <a:stretch>
            <a:fillRect/>
          </a:stretch>
        </p:blipFill>
        <p:spPr>
          <a:xfrm>
            <a:off x="8157600" y="1750132"/>
            <a:ext cx="2536677" cy="3814327"/>
          </a:xfrm>
          <a:prstGeom prst="rect">
            <a:avLst/>
          </a:prstGeom>
          <a:ln w="50800">
            <a:solidFill>
              <a:srgbClr val="002060"/>
            </a:solidFill>
          </a:ln>
        </p:spPr>
      </p:pic>
      <p:sp>
        <p:nvSpPr>
          <p:cNvPr id="5" name="TextBox 4">
            <a:extLst>
              <a:ext uri="{FF2B5EF4-FFF2-40B4-BE49-F238E27FC236}">
                <a16:creationId xmlns:a16="http://schemas.microsoft.com/office/drawing/2014/main" id="{76CA4E7E-A476-6E44-8F0E-6C58028DC554}"/>
              </a:ext>
            </a:extLst>
          </p:cNvPr>
          <p:cNvSpPr txBox="1"/>
          <p:nvPr/>
        </p:nvSpPr>
        <p:spPr>
          <a:xfrm>
            <a:off x="8578617" y="6544373"/>
            <a:ext cx="1963999" cy="276999"/>
          </a:xfrm>
          <a:prstGeom prst="rect">
            <a:avLst/>
          </a:prstGeom>
          <a:noFill/>
        </p:spPr>
        <p:txBody>
          <a:bodyPr wrap="none" rtlCol="0">
            <a:spAutoFit/>
          </a:bodyPr>
          <a:lstStyle/>
          <a:p>
            <a:r>
              <a:rPr lang="en-US" sz="1200" dirty="0">
                <a:solidFill>
                  <a:schemeClr val="bg1">
                    <a:lumMod val="50000"/>
                  </a:schemeClr>
                </a:solidFill>
              </a:rPr>
              <a:t>Image source: </a:t>
            </a:r>
            <a:r>
              <a:rPr lang="en-US" sz="1200" dirty="0" err="1">
                <a:solidFill>
                  <a:schemeClr val="bg1">
                    <a:lumMod val="50000"/>
                  </a:schemeClr>
                </a:solidFill>
              </a:rPr>
              <a:t>wikicommons</a:t>
            </a:r>
            <a:endParaRPr lang="en-US" sz="1200" dirty="0">
              <a:solidFill>
                <a:schemeClr val="bg1">
                  <a:lumMod val="50000"/>
                </a:schemeClr>
              </a:solidFill>
            </a:endParaRPr>
          </a:p>
        </p:txBody>
      </p:sp>
      <p:sp>
        <p:nvSpPr>
          <p:cNvPr id="6" name="TextBox 5">
            <a:extLst>
              <a:ext uri="{FF2B5EF4-FFF2-40B4-BE49-F238E27FC236}">
                <a16:creationId xmlns:a16="http://schemas.microsoft.com/office/drawing/2014/main" id="{8529B3AE-C0FD-0540-A6A0-38BA2CFADF6D}"/>
              </a:ext>
            </a:extLst>
          </p:cNvPr>
          <p:cNvSpPr txBox="1"/>
          <p:nvPr/>
        </p:nvSpPr>
        <p:spPr>
          <a:xfrm>
            <a:off x="10542616" y="6393840"/>
            <a:ext cx="1605119" cy="461665"/>
          </a:xfrm>
          <a:prstGeom prst="rect">
            <a:avLst/>
          </a:prstGeom>
          <a:noFill/>
        </p:spPr>
        <p:txBody>
          <a:bodyPr wrap="none" rtlCol="0">
            <a:spAutoFit/>
          </a:bodyPr>
          <a:lstStyle/>
          <a:p>
            <a:r>
              <a:rPr lang="en-US" sz="1200" dirty="0" err="1">
                <a:solidFill>
                  <a:schemeClr val="bg1">
                    <a:lumMod val="50000"/>
                  </a:schemeClr>
                </a:solidFill>
              </a:rPr>
              <a:t>Toxicologyschools.com</a:t>
            </a:r>
            <a:endParaRPr lang="en-US" sz="1200" dirty="0">
              <a:solidFill>
                <a:schemeClr val="bg1">
                  <a:lumMod val="50000"/>
                </a:schemeClr>
              </a:solidFill>
            </a:endParaRPr>
          </a:p>
          <a:p>
            <a:r>
              <a:rPr lang="en-US" sz="1200" dirty="0" err="1">
                <a:solidFill>
                  <a:schemeClr val="bg1">
                    <a:lumMod val="50000"/>
                  </a:schemeClr>
                </a:solidFill>
              </a:rPr>
              <a:t>Toxtutor.nml.nih.gov</a:t>
            </a:r>
            <a:endParaRPr lang="en-US" sz="1200" dirty="0">
              <a:solidFill>
                <a:schemeClr val="bg1">
                  <a:lumMod val="50000"/>
                </a:schemeClr>
              </a:solidFill>
            </a:endParaRPr>
          </a:p>
        </p:txBody>
      </p:sp>
    </p:spTree>
    <p:extLst>
      <p:ext uri="{BB962C8B-B14F-4D97-AF65-F5344CB8AC3E}">
        <p14:creationId xmlns:p14="http://schemas.microsoft.com/office/powerpoint/2010/main" val="1304054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9B4AE-E5C3-2146-A375-3476AD706513}"/>
              </a:ext>
            </a:extLst>
          </p:cNvPr>
          <p:cNvSpPr>
            <a:spLocks noGrp="1"/>
          </p:cNvSpPr>
          <p:nvPr>
            <p:ph type="title"/>
          </p:nvPr>
        </p:nvSpPr>
        <p:spPr/>
        <p:txBody>
          <a:bodyPr>
            <a:normAutofit/>
          </a:bodyPr>
          <a:lstStyle/>
          <a:p>
            <a:r>
              <a:rPr lang="en-US" sz="4000" dirty="0">
                <a:latin typeface="+mn-lt"/>
              </a:rPr>
              <a:t>Carcinogenicity</a:t>
            </a:r>
          </a:p>
        </p:txBody>
      </p:sp>
      <p:sp>
        <p:nvSpPr>
          <p:cNvPr id="3" name="Content Placeholder 2">
            <a:extLst>
              <a:ext uri="{FF2B5EF4-FFF2-40B4-BE49-F238E27FC236}">
                <a16:creationId xmlns:a16="http://schemas.microsoft.com/office/drawing/2014/main" id="{393C56CB-B2BF-EF42-9854-492E7C4BBE45}"/>
              </a:ext>
            </a:extLst>
          </p:cNvPr>
          <p:cNvSpPr>
            <a:spLocks noGrp="1"/>
          </p:cNvSpPr>
          <p:nvPr>
            <p:ph idx="1"/>
          </p:nvPr>
        </p:nvSpPr>
        <p:spPr>
          <a:xfrm>
            <a:off x="838199" y="1750132"/>
            <a:ext cx="5462847" cy="4201206"/>
          </a:xfrm>
        </p:spPr>
        <p:txBody>
          <a:bodyPr vert="horz" lIns="91440" tIns="45720" rIns="91440" bIns="45720" rtlCol="0" anchor="t">
            <a:noAutofit/>
          </a:bodyPr>
          <a:lstStyle/>
          <a:p>
            <a:pPr marL="0" indent="0">
              <a:buNone/>
            </a:pPr>
            <a:r>
              <a:rPr lang="en-US" sz="2400" dirty="0"/>
              <a:t>Abnormal cell growth resulting from mutation.</a:t>
            </a:r>
          </a:p>
          <a:p>
            <a:pPr marL="0" indent="0">
              <a:spcBef>
                <a:spcPts val="700"/>
              </a:spcBef>
              <a:buNone/>
            </a:pPr>
            <a:r>
              <a:rPr lang="en-US" sz="2400" dirty="0">
                <a:cs typeface="Calibri"/>
              </a:rPr>
              <a:t>        Example: colon cancer, breast cancer. </a:t>
            </a:r>
          </a:p>
          <a:p>
            <a:pPr marL="0" indent="0">
              <a:buNone/>
            </a:pPr>
            <a:endParaRPr lang="en-US" altLang="en-US" sz="2400" dirty="0"/>
          </a:p>
          <a:p>
            <a:pPr marL="0" indent="0">
              <a:buNone/>
            </a:pPr>
            <a:r>
              <a:rPr lang="en-US" altLang="en-US" sz="2400" dirty="0"/>
              <a:t>At least two stages are recognized: </a:t>
            </a:r>
            <a:r>
              <a:rPr lang="en-US" altLang="en-US" sz="2400" b="1" dirty="0"/>
              <a:t>initiation</a:t>
            </a:r>
            <a:r>
              <a:rPr lang="en-US" altLang="en-US" sz="2400" dirty="0"/>
              <a:t> in which a normal cell undergoes irreversible changes and </a:t>
            </a:r>
            <a:r>
              <a:rPr lang="en-US" altLang="en-US" sz="2400" b="1" dirty="0"/>
              <a:t>promotion</a:t>
            </a:r>
            <a:r>
              <a:rPr lang="en-US" altLang="en-US" sz="2400" dirty="0"/>
              <a:t> in which initiated cells are stimulated to progress to cancer.  Chemicals can act as initiators or promoters.</a:t>
            </a:r>
            <a:br>
              <a:rPr lang="en-US" altLang="en-US" sz="2400" dirty="0">
                <a:cs typeface="Calibri"/>
              </a:rPr>
            </a:br>
            <a:endParaRPr lang="en-US" sz="2400" dirty="0"/>
          </a:p>
          <a:p>
            <a:endParaRPr lang="en-US" sz="2400" dirty="0"/>
          </a:p>
        </p:txBody>
      </p:sp>
      <p:pic>
        <p:nvPicPr>
          <p:cNvPr id="5" name="Picture 4">
            <a:extLst>
              <a:ext uri="{FF2B5EF4-FFF2-40B4-BE49-F238E27FC236}">
                <a16:creationId xmlns:a16="http://schemas.microsoft.com/office/drawing/2014/main" id="{E5DD12A3-6000-3245-A558-612787D3AAE7}"/>
              </a:ext>
            </a:extLst>
          </p:cNvPr>
          <p:cNvPicPr>
            <a:picLocks noChangeAspect="1"/>
          </p:cNvPicPr>
          <p:nvPr/>
        </p:nvPicPr>
        <p:blipFill>
          <a:blip r:embed="rId2"/>
          <a:stretch>
            <a:fillRect/>
          </a:stretch>
        </p:blipFill>
        <p:spPr>
          <a:xfrm>
            <a:off x="6547972" y="1750132"/>
            <a:ext cx="4252440" cy="3401122"/>
          </a:xfrm>
          <a:prstGeom prst="rect">
            <a:avLst/>
          </a:prstGeom>
          <a:ln w="50800">
            <a:solidFill>
              <a:srgbClr val="002060"/>
            </a:solidFill>
          </a:ln>
        </p:spPr>
      </p:pic>
      <p:sp>
        <p:nvSpPr>
          <p:cNvPr id="6" name="TextBox 5">
            <a:extLst>
              <a:ext uri="{FF2B5EF4-FFF2-40B4-BE49-F238E27FC236}">
                <a16:creationId xmlns:a16="http://schemas.microsoft.com/office/drawing/2014/main" id="{8166B806-42AC-CC4A-A29A-2DF0AD82660A}"/>
              </a:ext>
            </a:extLst>
          </p:cNvPr>
          <p:cNvSpPr txBox="1"/>
          <p:nvPr/>
        </p:nvSpPr>
        <p:spPr>
          <a:xfrm>
            <a:off x="8290846" y="6470783"/>
            <a:ext cx="2251770" cy="307777"/>
          </a:xfrm>
          <a:prstGeom prst="rect">
            <a:avLst/>
          </a:prstGeom>
          <a:noFill/>
        </p:spPr>
        <p:txBody>
          <a:bodyPr wrap="none" rtlCol="0">
            <a:spAutoFit/>
          </a:bodyPr>
          <a:lstStyle/>
          <a:p>
            <a:r>
              <a:rPr lang="en-US" sz="1400" dirty="0">
                <a:solidFill>
                  <a:schemeClr val="bg1">
                    <a:lumMod val="50000"/>
                  </a:schemeClr>
                </a:solidFill>
              </a:rPr>
              <a:t>Image source: </a:t>
            </a:r>
            <a:r>
              <a:rPr lang="en-US" sz="1400" dirty="0" err="1">
                <a:solidFill>
                  <a:schemeClr val="bg1">
                    <a:lumMod val="50000"/>
                  </a:schemeClr>
                </a:solidFill>
              </a:rPr>
              <a:t>wikicommons</a:t>
            </a:r>
            <a:endParaRPr lang="en-US" sz="1400" dirty="0">
              <a:solidFill>
                <a:schemeClr val="bg1">
                  <a:lumMod val="50000"/>
                </a:schemeClr>
              </a:solidFill>
            </a:endParaRPr>
          </a:p>
        </p:txBody>
      </p:sp>
      <p:sp>
        <p:nvSpPr>
          <p:cNvPr id="7" name="TextBox 6">
            <a:extLst>
              <a:ext uri="{FF2B5EF4-FFF2-40B4-BE49-F238E27FC236}">
                <a16:creationId xmlns:a16="http://schemas.microsoft.com/office/drawing/2014/main" id="{CB1AA202-E650-C345-BA35-815D5947E9BD}"/>
              </a:ext>
            </a:extLst>
          </p:cNvPr>
          <p:cNvSpPr txBox="1"/>
          <p:nvPr/>
        </p:nvSpPr>
        <p:spPr>
          <a:xfrm>
            <a:off x="10542616" y="6393840"/>
            <a:ext cx="1605119" cy="461665"/>
          </a:xfrm>
          <a:prstGeom prst="rect">
            <a:avLst/>
          </a:prstGeom>
          <a:noFill/>
        </p:spPr>
        <p:txBody>
          <a:bodyPr wrap="none" rtlCol="0">
            <a:spAutoFit/>
          </a:bodyPr>
          <a:lstStyle/>
          <a:p>
            <a:r>
              <a:rPr lang="en-US" sz="1200" dirty="0" err="1">
                <a:solidFill>
                  <a:schemeClr val="bg1">
                    <a:lumMod val="50000"/>
                  </a:schemeClr>
                </a:solidFill>
              </a:rPr>
              <a:t>Toxicologyschools.com</a:t>
            </a:r>
            <a:endParaRPr lang="en-US" sz="1200" dirty="0">
              <a:solidFill>
                <a:schemeClr val="bg1">
                  <a:lumMod val="50000"/>
                </a:schemeClr>
              </a:solidFill>
            </a:endParaRPr>
          </a:p>
          <a:p>
            <a:r>
              <a:rPr lang="en-US" sz="1200" dirty="0" err="1">
                <a:solidFill>
                  <a:schemeClr val="bg1">
                    <a:lumMod val="50000"/>
                  </a:schemeClr>
                </a:solidFill>
              </a:rPr>
              <a:t>Toxtutor.nml.nih.gov</a:t>
            </a:r>
            <a:endParaRPr lang="en-US" sz="1200" dirty="0">
              <a:solidFill>
                <a:schemeClr val="bg1">
                  <a:lumMod val="50000"/>
                </a:schemeClr>
              </a:solidFill>
            </a:endParaRPr>
          </a:p>
        </p:txBody>
      </p:sp>
    </p:spTree>
    <p:extLst>
      <p:ext uri="{BB962C8B-B14F-4D97-AF65-F5344CB8AC3E}">
        <p14:creationId xmlns:p14="http://schemas.microsoft.com/office/powerpoint/2010/main" val="3303917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67A48-D0A6-6049-8191-EFA95991E68B}"/>
              </a:ext>
            </a:extLst>
          </p:cNvPr>
          <p:cNvSpPr>
            <a:spLocks noGrp="1"/>
          </p:cNvSpPr>
          <p:nvPr>
            <p:ph type="title"/>
          </p:nvPr>
        </p:nvSpPr>
        <p:spPr/>
        <p:txBody>
          <a:bodyPr>
            <a:normAutofit/>
          </a:bodyPr>
          <a:lstStyle/>
          <a:p>
            <a:r>
              <a:rPr lang="en-US" sz="4000" dirty="0">
                <a:latin typeface="+mn-lt"/>
              </a:rPr>
              <a:t>Developmental toxicity</a:t>
            </a:r>
          </a:p>
        </p:txBody>
      </p:sp>
      <p:sp>
        <p:nvSpPr>
          <p:cNvPr id="3" name="Content Placeholder 2">
            <a:extLst>
              <a:ext uri="{FF2B5EF4-FFF2-40B4-BE49-F238E27FC236}">
                <a16:creationId xmlns:a16="http://schemas.microsoft.com/office/drawing/2014/main" id="{B37D2512-E762-1E4A-AECE-6CB767559193}"/>
              </a:ext>
            </a:extLst>
          </p:cNvPr>
          <p:cNvSpPr>
            <a:spLocks noGrp="1"/>
          </p:cNvSpPr>
          <p:nvPr>
            <p:ph idx="1"/>
          </p:nvPr>
        </p:nvSpPr>
        <p:spPr/>
        <p:txBody>
          <a:bodyPr>
            <a:normAutofit/>
          </a:bodyPr>
          <a:lstStyle/>
          <a:p>
            <a:pPr marL="0" indent="0">
              <a:buNone/>
            </a:pPr>
            <a:r>
              <a:rPr lang="en-US" sz="2400" dirty="0"/>
              <a:t>Toxic effects on the embryo that may happen before or during pregnancy.</a:t>
            </a:r>
          </a:p>
          <a:p>
            <a:pPr marL="0" indent="0">
              <a:buNone/>
            </a:pPr>
            <a:endParaRPr lang="en-US" sz="2400" dirty="0"/>
          </a:p>
          <a:p>
            <a:pPr lvl="1"/>
            <a:r>
              <a:rPr lang="en-US" sz="2400" dirty="0"/>
              <a:t>Example: class III antiarrhythmic drugs led to malformations and death in utero in rats</a:t>
            </a:r>
          </a:p>
        </p:txBody>
      </p:sp>
      <p:sp>
        <p:nvSpPr>
          <p:cNvPr id="4" name="TextBox 3">
            <a:extLst>
              <a:ext uri="{FF2B5EF4-FFF2-40B4-BE49-F238E27FC236}">
                <a16:creationId xmlns:a16="http://schemas.microsoft.com/office/drawing/2014/main" id="{01F9E8F1-F436-C24B-9AA0-10D29E613973}"/>
              </a:ext>
            </a:extLst>
          </p:cNvPr>
          <p:cNvSpPr txBox="1"/>
          <p:nvPr/>
        </p:nvSpPr>
        <p:spPr>
          <a:xfrm>
            <a:off x="10542616" y="6393840"/>
            <a:ext cx="1605119" cy="461665"/>
          </a:xfrm>
          <a:prstGeom prst="rect">
            <a:avLst/>
          </a:prstGeom>
          <a:noFill/>
        </p:spPr>
        <p:txBody>
          <a:bodyPr wrap="none" rtlCol="0">
            <a:spAutoFit/>
          </a:bodyPr>
          <a:lstStyle/>
          <a:p>
            <a:r>
              <a:rPr lang="en-US" sz="1200" dirty="0" err="1">
                <a:solidFill>
                  <a:schemeClr val="bg1">
                    <a:lumMod val="50000"/>
                  </a:schemeClr>
                </a:solidFill>
              </a:rPr>
              <a:t>Toxicologyschools.com</a:t>
            </a:r>
            <a:endParaRPr lang="en-US" sz="1200" dirty="0">
              <a:solidFill>
                <a:schemeClr val="bg1">
                  <a:lumMod val="50000"/>
                </a:schemeClr>
              </a:solidFill>
            </a:endParaRPr>
          </a:p>
          <a:p>
            <a:r>
              <a:rPr lang="en-US" sz="1200" dirty="0" err="1">
                <a:solidFill>
                  <a:schemeClr val="bg1">
                    <a:lumMod val="50000"/>
                  </a:schemeClr>
                </a:solidFill>
              </a:rPr>
              <a:t>Toxtutor.nml.nih.gov</a:t>
            </a:r>
            <a:endParaRPr lang="en-US" sz="1200" dirty="0">
              <a:solidFill>
                <a:schemeClr val="bg1">
                  <a:lumMod val="50000"/>
                </a:schemeClr>
              </a:solidFill>
            </a:endParaRPr>
          </a:p>
        </p:txBody>
      </p:sp>
    </p:spTree>
    <p:extLst>
      <p:ext uri="{BB962C8B-B14F-4D97-AF65-F5344CB8AC3E}">
        <p14:creationId xmlns:p14="http://schemas.microsoft.com/office/powerpoint/2010/main" val="2084036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573B3-CBB2-0743-B427-F173B2CDCF08}"/>
              </a:ext>
            </a:extLst>
          </p:cNvPr>
          <p:cNvSpPr>
            <a:spLocks noGrp="1"/>
          </p:cNvSpPr>
          <p:nvPr>
            <p:ph type="title"/>
          </p:nvPr>
        </p:nvSpPr>
        <p:spPr/>
        <p:txBody>
          <a:bodyPr>
            <a:normAutofit/>
          </a:bodyPr>
          <a:lstStyle/>
          <a:p>
            <a:r>
              <a:rPr lang="en-US" sz="4000" dirty="0">
                <a:latin typeface="+mn-lt"/>
              </a:rPr>
              <a:t>Outline</a:t>
            </a:r>
          </a:p>
        </p:txBody>
      </p:sp>
      <p:sp>
        <p:nvSpPr>
          <p:cNvPr id="3" name="Content Placeholder 2">
            <a:extLst>
              <a:ext uri="{FF2B5EF4-FFF2-40B4-BE49-F238E27FC236}">
                <a16:creationId xmlns:a16="http://schemas.microsoft.com/office/drawing/2014/main" id="{8997077C-5307-F440-9D87-689329B95230}"/>
              </a:ext>
            </a:extLst>
          </p:cNvPr>
          <p:cNvSpPr>
            <a:spLocks noGrp="1"/>
          </p:cNvSpPr>
          <p:nvPr>
            <p:ph idx="1"/>
          </p:nvPr>
        </p:nvSpPr>
        <p:spPr/>
        <p:txBody>
          <a:bodyPr>
            <a:normAutofit/>
          </a:bodyPr>
          <a:lstStyle/>
          <a:p>
            <a:r>
              <a:rPr lang="en-US" sz="2400" dirty="0"/>
              <a:t>Toxicology definition</a:t>
            </a:r>
          </a:p>
          <a:p>
            <a:r>
              <a:rPr lang="en-US" sz="2400" dirty="0"/>
              <a:t>Toxicity types</a:t>
            </a:r>
          </a:p>
          <a:p>
            <a:r>
              <a:rPr lang="en-US" sz="2400" dirty="0">
                <a:solidFill>
                  <a:schemeClr val="accent2"/>
                </a:solidFill>
              </a:rPr>
              <a:t>Factors affecting chemical toxicity</a:t>
            </a:r>
          </a:p>
          <a:p>
            <a:r>
              <a:rPr lang="en-US" sz="2400" dirty="0"/>
              <a:t>Toxicology and the periodic table</a:t>
            </a:r>
          </a:p>
          <a:p>
            <a:endParaRPr lang="en-US" sz="2400" dirty="0"/>
          </a:p>
          <a:p>
            <a:endParaRPr lang="en-US" sz="2400" dirty="0"/>
          </a:p>
        </p:txBody>
      </p:sp>
    </p:spTree>
    <p:extLst>
      <p:ext uri="{BB962C8B-B14F-4D97-AF65-F5344CB8AC3E}">
        <p14:creationId xmlns:p14="http://schemas.microsoft.com/office/powerpoint/2010/main" val="1119641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865EC-8888-F847-8145-0409E3DE39A5}"/>
              </a:ext>
            </a:extLst>
          </p:cNvPr>
          <p:cNvSpPr>
            <a:spLocks noGrp="1"/>
          </p:cNvSpPr>
          <p:nvPr>
            <p:ph type="title"/>
          </p:nvPr>
        </p:nvSpPr>
        <p:spPr/>
        <p:txBody>
          <a:bodyPr>
            <a:normAutofit/>
          </a:bodyPr>
          <a:lstStyle/>
          <a:p>
            <a:r>
              <a:rPr lang="en-US" sz="4000" dirty="0">
                <a:latin typeface="+mn-lt"/>
              </a:rPr>
              <a:t>Factors affecting chemical toxicity</a:t>
            </a:r>
          </a:p>
        </p:txBody>
      </p:sp>
      <p:sp>
        <p:nvSpPr>
          <p:cNvPr id="4" name="Content Placeholder 13">
            <a:extLst>
              <a:ext uri="{FF2B5EF4-FFF2-40B4-BE49-F238E27FC236}">
                <a16:creationId xmlns:a16="http://schemas.microsoft.com/office/drawing/2014/main" id="{F7B30D20-58C9-E346-AB2F-27649A994C74}"/>
              </a:ext>
            </a:extLst>
          </p:cNvPr>
          <p:cNvSpPr>
            <a:spLocks noGrp="1"/>
          </p:cNvSpPr>
          <p:nvPr>
            <p:ph idx="1"/>
          </p:nvPr>
        </p:nvSpPr>
        <p:spPr>
          <a:xfrm>
            <a:off x="829575" y="1500690"/>
            <a:ext cx="10515600" cy="4201206"/>
          </a:xfrm>
        </p:spPr>
        <p:txBody>
          <a:bodyPr>
            <a:noAutofit/>
          </a:bodyPr>
          <a:lstStyle/>
          <a:p>
            <a:pPr eaLnBrk="1" hangingPunct="1">
              <a:lnSpc>
                <a:spcPct val="90000"/>
              </a:lnSpc>
            </a:pPr>
            <a:r>
              <a:rPr lang="en-US" altLang="en-US" sz="2200" dirty="0"/>
              <a:t> Form and inherent chemical activity</a:t>
            </a:r>
          </a:p>
          <a:p>
            <a:pPr eaLnBrk="1" hangingPunct="1">
              <a:lnSpc>
                <a:spcPct val="90000"/>
              </a:lnSpc>
            </a:pPr>
            <a:r>
              <a:rPr lang="en-US" altLang="en-US" sz="2200" dirty="0"/>
              <a:t> Dosage, especially dose-time relationship</a:t>
            </a:r>
          </a:p>
          <a:p>
            <a:pPr eaLnBrk="1" hangingPunct="1">
              <a:lnSpc>
                <a:spcPct val="90000"/>
              </a:lnSpc>
            </a:pPr>
            <a:r>
              <a:rPr lang="en-US" altLang="en-US" sz="2200" dirty="0"/>
              <a:t> Exposure route</a:t>
            </a:r>
          </a:p>
          <a:p>
            <a:pPr eaLnBrk="1" hangingPunct="1">
              <a:lnSpc>
                <a:spcPct val="90000"/>
              </a:lnSpc>
            </a:pPr>
            <a:r>
              <a:rPr lang="en-US" altLang="en-US" sz="2200" dirty="0"/>
              <a:t> Ability to be absorbed</a:t>
            </a:r>
          </a:p>
          <a:p>
            <a:pPr eaLnBrk="1" hangingPunct="1">
              <a:lnSpc>
                <a:spcPct val="90000"/>
              </a:lnSpc>
            </a:pPr>
            <a:r>
              <a:rPr lang="en-US" altLang="en-US" sz="2200" dirty="0"/>
              <a:t> Metabolism rate</a:t>
            </a:r>
          </a:p>
          <a:p>
            <a:pPr eaLnBrk="1" hangingPunct="1">
              <a:lnSpc>
                <a:spcPct val="90000"/>
              </a:lnSpc>
            </a:pPr>
            <a:r>
              <a:rPr lang="en-US" altLang="en-US" sz="2200" dirty="0"/>
              <a:t> Distribution within the body</a:t>
            </a:r>
          </a:p>
          <a:p>
            <a:pPr eaLnBrk="1" hangingPunct="1">
              <a:lnSpc>
                <a:spcPct val="90000"/>
              </a:lnSpc>
            </a:pPr>
            <a:r>
              <a:rPr lang="en-US" altLang="en-US" sz="2200" dirty="0"/>
              <a:t> Excretion rate</a:t>
            </a:r>
          </a:p>
          <a:p>
            <a:pPr eaLnBrk="1" hangingPunct="1">
              <a:lnSpc>
                <a:spcPct val="90000"/>
              </a:lnSpc>
            </a:pPr>
            <a:r>
              <a:rPr lang="en-US" altLang="en-US" sz="2200" dirty="0"/>
              <a:t> Presence of other chemicals</a:t>
            </a:r>
          </a:p>
          <a:p>
            <a:pPr eaLnBrk="1" hangingPunct="1">
              <a:lnSpc>
                <a:spcPct val="90000"/>
              </a:lnSpc>
            </a:pPr>
            <a:r>
              <a:rPr lang="en-US" altLang="en-US" sz="2200" dirty="0"/>
              <a:t> Species</a:t>
            </a:r>
          </a:p>
          <a:p>
            <a:pPr eaLnBrk="1" hangingPunct="1">
              <a:lnSpc>
                <a:spcPct val="90000"/>
              </a:lnSpc>
            </a:pPr>
            <a:r>
              <a:rPr lang="en-US" altLang="en-US" sz="2200" dirty="0"/>
              <a:t> Life stage</a:t>
            </a:r>
          </a:p>
          <a:p>
            <a:pPr eaLnBrk="1" hangingPunct="1">
              <a:lnSpc>
                <a:spcPct val="90000"/>
              </a:lnSpc>
            </a:pPr>
            <a:r>
              <a:rPr lang="en-US" altLang="en-US" sz="2200" dirty="0"/>
              <a:t> Gender</a:t>
            </a:r>
          </a:p>
          <a:p>
            <a:pPr eaLnBrk="1" hangingPunct="1">
              <a:lnSpc>
                <a:spcPct val="90000"/>
              </a:lnSpc>
            </a:pPr>
            <a:endParaRPr lang="en-US" altLang="en-US" sz="2400" b="1" dirty="0"/>
          </a:p>
          <a:p>
            <a:endParaRPr lang="en-US" altLang="en-US" sz="2400" dirty="0"/>
          </a:p>
        </p:txBody>
      </p:sp>
      <p:sp>
        <p:nvSpPr>
          <p:cNvPr id="5" name="TextBox 4">
            <a:extLst>
              <a:ext uri="{FF2B5EF4-FFF2-40B4-BE49-F238E27FC236}">
                <a16:creationId xmlns:a16="http://schemas.microsoft.com/office/drawing/2014/main" id="{70820C46-BC72-314D-B165-78EFAB196198}"/>
              </a:ext>
            </a:extLst>
          </p:cNvPr>
          <p:cNvSpPr txBox="1"/>
          <p:nvPr/>
        </p:nvSpPr>
        <p:spPr>
          <a:xfrm>
            <a:off x="10542616" y="6393840"/>
            <a:ext cx="1605119" cy="461665"/>
          </a:xfrm>
          <a:prstGeom prst="rect">
            <a:avLst/>
          </a:prstGeom>
          <a:noFill/>
        </p:spPr>
        <p:txBody>
          <a:bodyPr wrap="none" rtlCol="0">
            <a:spAutoFit/>
          </a:bodyPr>
          <a:lstStyle/>
          <a:p>
            <a:r>
              <a:rPr lang="en-US" sz="1200" dirty="0" err="1">
                <a:solidFill>
                  <a:schemeClr val="bg1">
                    <a:lumMod val="50000"/>
                  </a:schemeClr>
                </a:solidFill>
              </a:rPr>
              <a:t>Toxicologyschools.com</a:t>
            </a:r>
            <a:endParaRPr lang="en-US" sz="1200" dirty="0">
              <a:solidFill>
                <a:schemeClr val="bg1">
                  <a:lumMod val="50000"/>
                </a:schemeClr>
              </a:solidFill>
            </a:endParaRPr>
          </a:p>
          <a:p>
            <a:r>
              <a:rPr lang="en-US" sz="1200" dirty="0" err="1">
                <a:solidFill>
                  <a:schemeClr val="bg1">
                    <a:lumMod val="50000"/>
                  </a:schemeClr>
                </a:solidFill>
              </a:rPr>
              <a:t>Toxtutor.nml.nih.gov</a:t>
            </a:r>
            <a:endParaRPr lang="en-US" sz="1200" dirty="0">
              <a:solidFill>
                <a:schemeClr val="bg1">
                  <a:lumMod val="50000"/>
                </a:schemeClr>
              </a:solidFill>
            </a:endParaRPr>
          </a:p>
        </p:txBody>
      </p:sp>
    </p:spTree>
    <p:extLst>
      <p:ext uri="{BB962C8B-B14F-4D97-AF65-F5344CB8AC3E}">
        <p14:creationId xmlns:p14="http://schemas.microsoft.com/office/powerpoint/2010/main" val="3571135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4B741-A013-1E4F-9DD8-473112FF1874}"/>
              </a:ext>
            </a:extLst>
          </p:cNvPr>
          <p:cNvSpPr>
            <a:spLocks noGrp="1"/>
          </p:cNvSpPr>
          <p:nvPr>
            <p:ph type="title"/>
          </p:nvPr>
        </p:nvSpPr>
        <p:spPr/>
        <p:txBody>
          <a:bodyPr>
            <a:normAutofit/>
          </a:bodyPr>
          <a:lstStyle/>
          <a:p>
            <a:r>
              <a:rPr lang="en-US" altLang="en-US" sz="4000" dirty="0">
                <a:latin typeface="+mn-lt"/>
              </a:rPr>
              <a:t>Form and inherent chemical activity</a:t>
            </a:r>
            <a:endParaRPr lang="en-US" sz="4000" dirty="0">
              <a:latin typeface="+mn-lt"/>
            </a:endParaRPr>
          </a:p>
        </p:txBody>
      </p:sp>
      <p:sp>
        <p:nvSpPr>
          <p:cNvPr id="3" name="Content Placeholder 2">
            <a:extLst>
              <a:ext uri="{FF2B5EF4-FFF2-40B4-BE49-F238E27FC236}">
                <a16:creationId xmlns:a16="http://schemas.microsoft.com/office/drawing/2014/main" id="{585B3B56-A4F6-D845-8DC7-67A2294FC400}"/>
              </a:ext>
            </a:extLst>
          </p:cNvPr>
          <p:cNvSpPr>
            <a:spLocks noGrp="1"/>
          </p:cNvSpPr>
          <p:nvPr>
            <p:ph idx="1"/>
          </p:nvPr>
        </p:nvSpPr>
        <p:spPr>
          <a:xfrm>
            <a:off x="838199" y="1750132"/>
            <a:ext cx="9834349" cy="4201206"/>
          </a:xfrm>
        </p:spPr>
        <p:txBody>
          <a:bodyPr/>
          <a:lstStyle/>
          <a:p>
            <a:pPr marL="0" indent="0">
              <a:buNone/>
            </a:pPr>
            <a:r>
              <a:rPr lang="en-US" dirty="0"/>
              <a:t>Chromium Cr</a:t>
            </a:r>
            <a:r>
              <a:rPr lang="en-US" baseline="30000" dirty="0"/>
              <a:t>3+</a:t>
            </a:r>
            <a:r>
              <a:rPr lang="en-US" dirty="0"/>
              <a:t> is relatively nontoxic whereas Cr</a:t>
            </a:r>
            <a:r>
              <a:rPr lang="en-US" baseline="30000" dirty="0"/>
              <a:t>6+</a:t>
            </a:r>
            <a:r>
              <a:rPr lang="en-US" dirty="0"/>
              <a:t> causes skin and/or nasal corrosion and lung cancer.</a:t>
            </a:r>
          </a:p>
        </p:txBody>
      </p:sp>
      <p:sp>
        <p:nvSpPr>
          <p:cNvPr id="4" name="TextBox 3">
            <a:extLst>
              <a:ext uri="{FF2B5EF4-FFF2-40B4-BE49-F238E27FC236}">
                <a16:creationId xmlns:a16="http://schemas.microsoft.com/office/drawing/2014/main" id="{2271AA4B-E0C9-2F46-BD1A-632D45A6580C}"/>
              </a:ext>
            </a:extLst>
          </p:cNvPr>
          <p:cNvSpPr txBox="1"/>
          <p:nvPr/>
        </p:nvSpPr>
        <p:spPr>
          <a:xfrm>
            <a:off x="10542616" y="6393840"/>
            <a:ext cx="1605119" cy="461665"/>
          </a:xfrm>
          <a:prstGeom prst="rect">
            <a:avLst/>
          </a:prstGeom>
          <a:noFill/>
        </p:spPr>
        <p:txBody>
          <a:bodyPr wrap="none" rtlCol="0">
            <a:spAutoFit/>
          </a:bodyPr>
          <a:lstStyle/>
          <a:p>
            <a:r>
              <a:rPr lang="en-US" sz="1200" dirty="0" err="1">
                <a:solidFill>
                  <a:schemeClr val="bg1">
                    <a:lumMod val="50000"/>
                  </a:schemeClr>
                </a:solidFill>
              </a:rPr>
              <a:t>Toxicologyschools.com</a:t>
            </a:r>
            <a:endParaRPr lang="en-US" sz="1200" dirty="0">
              <a:solidFill>
                <a:schemeClr val="bg1">
                  <a:lumMod val="50000"/>
                </a:schemeClr>
              </a:solidFill>
            </a:endParaRPr>
          </a:p>
          <a:p>
            <a:r>
              <a:rPr lang="en-US" sz="1200" dirty="0" err="1">
                <a:solidFill>
                  <a:schemeClr val="bg1">
                    <a:lumMod val="50000"/>
                  </a:schemeClr>
                </a:solidFill>
              </a:rPr>
              <a:t>Toxtutor.nml.nih.gov</a:t>
            </a:r>
            <a:endParaRPr lang="en-US" sz="1200" dirty="0">
              <a:solidFill>
                <a:schemeClr val="bg1">
                  <a:lumMod val="50000"/>
                </a:schemeClr>
              </a:solidFill>
            </a:endParaRPr>
          </a:p>
        </p:txBody>
      </p:sp>
      <p:pic>
        <p:nvPicPr>
          <p:cNvPr id="5" name="Picture 4">
            <a:extLst>
              <a:ext uri="{FF2B5EF4-FFF2-40B4-BE49-F238E27FC236}">
                <a16:creationId xmlns:a16="http://schemas.microsoft.com/office/drawing/2014/main" id="{FB5B5F55-0CC5-2945-8DFA-105F62C9BF95}"/>
              </a:ext>
            </a:extLst>
          </p:cNvPr>
          <p:cNvPicPr>
            <a:picLocks noChangeAspect="1"/>
          </p:cNvPicPr>
          <p:nvPr/>
        </p:nvPicPr>
        <p:blipFill>
          <a:blip r:embed="rId2"/>
          <a:stretch>
            <a:fillRect/>
          </a:stretch>
        </p:blipFill>
        <p:spPr>
          <a:xfrm>
            <a:off x="4318310" y="2395958"/>
            <a:ext cx="3555380" cy="3555380"/>
          </a:xfrm>
          <a:prstGeom prst="rect">
            <a:avLst/>
          </a:prstGeom>
          <a:ln w="50800">
            <a:solidFill>
              <a:srgbClr val="002060"/>
            </a:solidFill>
          </a:ln>
        </p:spPr>
      </p:pic>
      <p:sp>
        <p:nvSpPr>
          <p:cNvPr id="6" name="TextBox 5">
            <a:extLst>
              <a:ext uri="{FF2B5EF4-FFF2-40B4-BE49-F238E27FC236}">
                <a16:creationId xmlns:a16="http://schemas.microsoft.com/office/drawing/2014/main" id="{6D11854A-C9DB-9E4A-A555-6238E0F33677}"/>
              </a:ext>
            </a:extLst>
          </p:cNvPr>
          <p:cNvSpPr txBox="1"/>
          <p:nvPr/>
        </p:nvSpPr>
        <p:spPr>
          <a:xfrm>
            <a:off x="8578617" y="6544373"/>
            <a:ext cx="1963999" cy="276999"/>
          </a:xfrm>
          <a:prstGeom prst="rect">
            <a:avLst/>
          </a:prstGeom>
          <a:noFill/>
        </p:spPr>
        <p:txBody>
          <a:bodyPr wrap="none" rtlCol="0">
            <a:spAutoFit/>
          </a:bodyPr>
          <a:lstStyle/>
          <a:p>
            <a:r>
              <a:rPr lang="en-US" sz="1200" dirty="0">
                <a:solidFill>
                  <a:schemeClr val="bg1">
                    <a:lumMod val="50000"/>
                  </a:schemeClr>
                </a:solidFill>
              </a:rPr>
              <a:t>Image source: </a:t>
            </a:r>
            <a:r>
              <a:rPr lang="en-US" sz="1200" dirty="0" err="1">
                <a:solidFill>
                  <a:schemeClr val="bg1">
                    <a:lumMod val="50000"/>
                  </a:schemeClr>
                </a:solidFill>
              </a:rPr>
              <a:t>wikicommons</a:t>
            </a:r>
            <a:endParaRPr lang="en-US" sz="1200" dirty="0">
              <a:solidFill>
                <a:schemeClr val="bg1">
                  <a:lumMod val="50000"/>
                </a:schemeClr>
              </a:solidFill>
            </a:endParaRPr>
          </a:p>
        </p:txBody>
      </p:sp>
    </p:spTree>
    <p:extLst>
      <p:ext uri="{BB962C8B-B14F-4D97-AF65-F5344CB8AC3E}">
        <p14:creationId xmlns:p14="http://schemas.microsoft.com/office/powerpoint/2010/main" val="2731790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A6A2E-C276-A44D-AC5D-7422E7631599}"/>
              </a:ext>
            </a:extLst>
          </p:cNvPr>
          <p:cNvSpPr>
            <a:spLocks noGrp="1"/>
          </p:cNvSpPr>
          <p:nvPr>
            <p:ph type="title"/>
          </p:nvPr>
        </p:nvSpPr>
        <p:spPr/>
        <p:txBody>
          <a:bodyPr>
            <a:normAutofit/>
          </a:bodyPr>
          <a:lstStyle/>
          <a:p>
            <a:r>
              <a:rPr lang="en-US" altLang="en-US" sz="4000" dirty="0">
                <a:latin typeface="+mn-lt"/>
              </a:rPr>
              <a:t>Dosage and dose-time relationship</a:t>
            </a:r>
            <a:endParaRPr lang="en-US" sz="4000" dirty="0">
              <a:latin typeface="+mn-lt"/>
            </a:endParaRPr>
          </a:p>
        </p:txBody>
      </p:sp>
      <p:sp>
        <p:nvSpPr>
          <p:cNvPr id="3" name="Content Placeholder 2">
            <a:extLst>
              <a:ext uri="{FF2B5EF4-FFF2-40B4-BE49-F238E27FC236}">
                <a16:creationId xmlns:a16="http://schemas.microsoft.com/office/drawing/2014/main" id="{C8AA5672-5EA4-D847-8AA1-152B453F71C7}"/>
              </a:ext>
            </a:extLst>
          </p:cNvPr>
          <p:cNvSpPr>
            <a:spLocks noGrp="1"/>
          </p:cNvSpPr>
          <p:nvPr>
            <p:ph idx="1"/>
          </p:nvPr>
        </p:nvSpPr>
        <p:spPr/>
        <p:txBody>
          <a:bodyPr>
            <a:normAutofit/>
          </a:bodyPr>
          <a:lstStyle/>
          <a:p>
            <a:pPr marL="0" indent="0">
              <a:buNone/>
            </a:pPr>
            <a:r>
              <a:rPr lang="en-US" sz="2400" dirty="0"/>
              <a:t>All chemicals can be acute toxicants if sufficiently large doses are administered. Often the toxic mechanisms and target organs are different for acute and chronic toxicity.</a:t>
            </a:r>
          </a:p>
        </p:txBody>
      </p:sp>
      <p:graphicFrame>
        <p:nvGraphicFramePr>
          <p:cNvPr id="4" name="Table 3">
            <a:extLst>
              <a:ext uri="{FF2B5EF4-FFF2-40B4-BE49-F238E27FC236}">
                <a16:creationId xmlns:a16="http://schemas.microsoft.com/office/drawing/2014/main" id="{86EA4BD5-FA8D-B348-8A64-C524730CE8FC}"/>
              </a:ext>
            </a:extLst>
          </p:cNvPr>
          <p:cNvGraphicFramePr>
            <a:graphicFrameLocks noGrp="1"/>
          </p:cNvGraphicFramePr>
          <p:nvPr>
            <p:extLst>
              <p:ext uri="{D42A27DB-BD31-4B8C-83A1-F6EECF244321}">
                <p14:modId xmlns:p14="http://schemas.microsoft.com/office/powerpoint/2010/main" val="4191216107"/>
              </p:ext>
            </p:extLst>
          </p:nvPr>
        </p:nvGraphicFramePr>
        <p:xfrm>
          <a:off x="2059780" y="3376375"/>
          <a:ext cx="8072439" cy="1554480"/>
        </p:xfrm>
        <a:graphic>
          <a:graphicData uri="http://schemas.openxmlformats.org/drawingml/2006/table">
            <a:tbl>
              <a:tblPr/>
              <a:tblGrid>
                <a:gridCol w="2690813">
                  <a:extLst>
                    <a:ext uri="{9D8B030D-6E8A-4147-A177-3AD203B41FA5}">
                      <a16:colId xmlns:a16="http://schemas.microsoft.com/office/drawing/2014/main" val="518818972"/>
                    </a:ext>
                  </a:extLst>
                </a:gridCol>
                <a:gridCol w="2690813">
                  <a:extLst>
                    <a:ext uri="{9D8B030D-6E8A-4147-A177-3AD203B41FA5}">
                      <a16:colId xmlns:a16="http://schemas.microsoft.com/office/drawing/2014/main" val="4159215829"/>
                    </a:ext>
                  </a:extLst>
                </a:gridCol>
                <a:gridCol w="2690813">
                  <a:extLst>
                    <a:ext uri="{9D8B030D-6E8A-4147-A177-3AD203B41FA5}">
                      <a16:colId xmlns:a16="http://schemas.microsoft.com/office/drawing/2014/main" val="2193631134"/>
                    </a:ext>
                  </a:extLst>
                </a:gridCol>
              </a:tblGrid>
              <a:tr h="0">
                <a:tc>
                  <a:txBody>
                    <a:bodyPr/>
                    <a:lstStyle/>
                    <a:p>
                      <a:pPr algn="l" fontAlgn="t"/>
                      <a:br>
                        <a:rPr lang="en-US" sz="1800" dirty="0">
                          <a:effectLst/>
                        </a:rPr>
                      </a:br>
                      <a:r>
                        <a:rPr lang="en-US" sz="1800" b="1" dirty="0">
                          <a:effectLst/>
                        </a:rPr>
                        <a:t>Toxicant</a:t>
                      </a:r>
                    </a:p>
                  </a:txBody>
                  <a:tcPr marL="76200" marR="76200" marT="76200" marB="7620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r>
                        <a:rPr lang="en-US" sz="1800" b="1" dirty="0">
                          <a:effectLst/>
                        </a:rPr>
                        <a:t>Acute Toxicity</a:t>
                      </a:r>
                    </a:p>
                  </a:txBody>
                  <a:tcPr marL="76200" marR="76200" marT="76200" marB="7620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r>
                        <a:rPr lang="en-US" sz="1800" b="1" dirty="0">
                          <a:effectLst/>
                        </a:rPr>
                        <a:t>Chronic Toxic Effects</a:t>
                      </a:r>
                    </a:p>
                  </a:txBody>
                  <a:tcPr marL="76200" marR="76200" marT="76200" marB="7620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1899062049"/>
                  </a:ext>
                </a:extLst>
              </a:tr>
              <a:tr h="0">
                <a:tc>
                  <a:txBody>
                    <a:bodyPr/>
                    <a:lstStyle/>
                    <a:p>
                      <a:pPr fontAlgn="ctr"/>
                      <a:r>
                        <a:rPr lang="en-US" sz="1800" b="1">
                          <a:effectLst/>
                        </a:rPr>
                        <a:t>Ethanol</a:t>
                      </a:r>
                      <a:endParaRPr lang="en-US" sz="1800">
                        <a:effectLst/>
                      </a:endParaRP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ctr"/>
                      <a:r>
                        <a:rPr lang="en-US" sz="1800">
                          <a:effectLst/>
                        </a:rPr>
                        <a:t>CNS depression</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ctr"/>
                      <a:r>
                        <a:rPr lang="en-US" sz="1800">
                          <a:effectLst/>
                        </a:rPr>
                        <a:t>Liver cirrhosis</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715364694"/>
                  </a:ext>
                </a:extLst>
              </a:tr>
              <a:tr h="0">
                <a:tc>
                  <a:txBody>
                    <a:bodyPr/>
                    <a:lstStyle/>
                    <a:p>
                      <a:pPr fontAlgn="ctr"/>
                      <a:r>
                        <a:rPr lang="en-US" sz="1800" b="1">
                          <a:effectLst/>
                        </a:rPr>
                        <a:t>Arsenic</a:t>
                      </a:r>
                      <a:endParaRPr lang="en-US" sz="1800">
                        <a:effectLst/>
                      </a:endParaRP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fontAlgn="ctr"/>
                      <a:r>
                        <a:rPr lang="en-US" sz="1800">
                          <a:effectLst/>
                        </a:rPr>
                        <a:t>Gastrointestinal damage</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fontAlgn="ctr"/>
                      <a:r>
                        <a:rPr lang="en-US" sz="1800" dirty="0">
                          <a:effectLst/>
                        </a:rPr>
                        <a:t>Skin/liver cancer</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3196447983"/>
                  </a:ext>
                </a:extLst>
              </a:tr>
            </a:tbl>
          </a:graphicData>
        </a:graphic>
      </p:graphicFrame>
      <p:sp>
        <p:nvSpPr>
          <p:cNvPr id="5" name="Rectangle 1">
            <a:extLst>
              <a:ext uri="{FF2B5EF4-FFF2-40B4-BE49-F238E27FC236}">
                <a16:creationId xmlns:a16="http://schemas.microsoft.com/office/drawing/2014/main" id="{5C549F04-7962-3940-BA4E-1655EB8E71F7}"/>
              </a:ext>
            </a:extLst>
          </p:cNvPr>
          <p:cNvSpPr>
            <a:spLocks noChangeArrowheads="1"/>
          </p:cNvSpPr>
          <p:nvPr/>
        </p:nvSpPr>
        <p:spPr bwMode="auto">
          <a:xfrm>
            <a:off x="966168" y="321577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80289E00-35D9-EB43-940B-446EFCA74738}"/>
              </a:ext>
            </a:extLst>
          </p:cNvPr>
          <p:cNvSpPr txBox="1"/>
          <p:nvPr/>
        </p:nvSpPr>
        <p:spPr>
          <a:xfrm>
            <a:off x="10542616" y="6393840"/>
            <a:ext cx="1605119" cy="461665"/>
          </a:xfrm>
          <a:prstGeom prst="rect">
            <a:avLst/>
          </a:prstGeom>
          <a:noFill/>
        </p:spPr>
        <p:txBody>
          <a:bodyPr wrap="none" rtlCol="0">
            <a:spAutoFit/>
          </a:bodyPr>
          <a:lstStyle/>
          <a:p>
            <a:r>
              <a:rPr lang="en-US" sz="1200" dirty="0" err="1">
                <a:solidFill>
                  <a:schemeClr val="bg1">
                    <a:lumMod val="50000"/>
                  </a:schemeClr>
                </a:solidFill>
              </a:rPr>
              <a:t>Toxicologyschools.com</a:t>
            </a:r>
            <a:endParaRPr lang="en-US" sz="1200" dirty="0">
              <a:solidFill>
                <a:schemeClr val="bg1">
                  <a:lumMod val="50000"/>
                </a:schemeClr>
              </a:solidFill>
            </a:endParaRPr>
          </a:p>
          <a:p>
            <a:r>
              <a:rPr lang="en-US" sz="1200" dirty="0" err="1">
                <a:solidFill>
                  <a:schemeClr val="bg1">
                    <a:lumMod val="50000"/>
                  </a:schemeClr>
                </a:solidFill>
              </a:rPr>
              <a:t>Toxtutor.nml.nih.gov</a:t>
            </a:r>
            <a:endParaRPr lang="en-US" sz="1200" dirty="0">
              <a:solidFill>
                <a:schemeClr val="bg1">
                  <a:lumMod val="50000"/>
                </a:schemeClr>
              </a:solidFill>
            </a:endParaRPr>
          </a:p>
        </p:txBody>
      </p:sp>
    </p:spTree>
    <p:extLst>
      <p:ext uri="{BB962C8B-B14F-4D97-AF65-F5344CB8AC3E}">
        <p14:creationId xmlns:p14="http://schemas.microsoft.com/office/powerpoint/2010/main" val="200903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573B3-CBB2-0743-B427-F173B2CDCF08}"/>
              </a:ext>
            </a:extLst>
          </p:cNvPr>
          <p:cNvSpPr>
            <a:spLocks noGrp="1"/>
          </p:cNvSpPr>
          <p:nvPr>
            <p:ph type="title"/>
          </p:nvPr>
        </p:nvSpPr>
        <p:spPr/>
        <p:txBody>
          <a:bodyPr>
            <a:normAutofit/>
          </a:bodyPr>
          <a:lstStyle/>
          <a:p>
            <a:r>
              <a:rPr lang="en-US" sz="4000" dirty="0">
                <a:latin typeface="+mn-lt"/>
              </a:rPr>
              <a:t>Outline</a:t>
            </a:r>
          </a:p>
        </p:txBody>
      </p:sp>
      <p:sp>
        <p:nvSpPr>
          <p:cNvPr id="3" name="Content Placeholder 2">
            <a:extLst>
              <a:ext uri="{FF2B5EF4-FFF2-40B4-BE49-F238E27FC236}">
                <a16:creationId xmlns:a16="http://schemas.microsoft.com/office/drawing/2014/main" id="{8997077C-5307-F440-9D87-689329B95230}"/>
              </a:ext>
            </a:extLst>
          </p:cNvPr>
          <p:cNvSpPr>
            <a:spLocks noGrp="1"/>
          </p:cNvSpPr>
          <p:nvPr>
            <p:ph idx="1"/>
          </p:nvPr>
        </p:nvSpPr>
        <p:spPr/>
        <p:txBody>
          <a:bodyPr>
            <a:normAutofit/>
          </a:bodyPr>
          <a:lstStyle/>
          <a:p>
            <a:r>
              <a:rPr lang="en-US" sz="2400" dirty="0"/>
              <a:t>Toxicology definition</a:t>
            </a:r>
          </a:p>
          <a:p>
            <a:r>
              <a:rPr lang="en-US" sz="2400" dirty="0"/>
              <a:t>Toxicity types</a:t>
            </a:r>
          </a:p>
          <a:p>
            <a:r>
              <a:rPr lang="en-US" sz="2400" dirty="0"/>
              <a:t>Factors affecting chemical toxicity</a:t>
            </a:r>
          </a:p>
          <a:p>
            <a:r>
              <a:rPr lang="en-US" sz="2400" dirty="0"/>
              <a:t>Toxicology and the periodic table</a:t>
            </a:r>
          </a:p>
        </p:txBody>
      </p:sp>
    </p:spTree>
    <p:extLst>
      <p:ext uri="{BB962C8B-B14F-4D97-AF65-F5344CB8AC3E}">
        <p14:creationId xmlns:p14="http://schemas.microsoft.com/office/powerpoint/2010/main" val="1218293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0AD4F-DC92-7F47-852A-A919D9E787B7}"/>
              </a:ext>
            </a:extLst>
          </p:cNvPr>
          <p:cNvSpPr>
            <a:spLocks noGrp="1"/>
          </p:cNvSpPr>
          <p:nvPr>
            <p:ph type="title"/>
          </p:nvPr>
        </p:nvSpPr>
        <p:spPr/>
        <p:txBody>
          <a:bodyPr>
            <a:normAutofit/>
          </a:bodyPr>
          <a:lstStyle/>
          <a:p>
            <a:r>
              <a:rPr lang="en-US" altLang="en-US" sz="4000" dirty="0">
                <a:latin typeface="+mn-lt"/>
              </a:rPr>
              <a:t>Exposure route</a:t>
            </a:r>
            <a:endParaRPr lang="en-US" sz="4000" dirty="0">
              <a:latin typeface="+mn-lt"/>
            </a:endParaRPr>
          </a:p>
        </p:txBody>
      </p:sp>
      <p:sp>
        <p:nvSpPr>
          <p:cNvPr id="3" name="Content Placeholder 2">
            <a:extLst>
              <a:ext uri="{FF2B5EF4-FFF2-40B4-BE49-F238E27FC236}">
                <a16:creationId xmlns:a16="http://schemas.microsoft.com/office/drawing/2014/main" id="{372DE0B3-04E7-CF4C-891D-1DE05A9709D1}"/>
              </a:ext>
            </a:extLst>
          </p:cNvPr>
          <p:cNvSpPr>
            <a:spLocks noGrp="1"/>
          </p:cNvSpPr>
          <p:nvPr>
            <p:ph idx="1"/>
          </p:nvPr>
        </p:nvSpPr>
        <p:spPr>
          <a:xfrm>
            <a:off x="947382" y="1538718"/>
            <a:ext cx="10515600" cy="4201206"/>
          </a:xfrm>
        </p:spPr>
        <p:txBody>
          <a:bodyPr/>
          <a:lstStyle/>
          <a:p>
            <a:pPr marL="0" indent="0">
              <a:buNone/>
            </a:pPr>
            <a:r>
              <a:rPr lang="en-US" dirty="0"/>
              <a:t>Some chemicals may be highly toxic by one route but not by others. Two major reasons are differences in absorption and distribution within the body. For example:</a:t>
            </a:r>
          </a:p>
          <a:p>
            <a:pPr marL="0" indent="0">
              <a:buNone/>
            </a:pPr>
            <a:endParaRPr lang="en-US" sz="1200" dirty="0"/>
          </a:p>
          <a:p>
            <a:pPr lvl="1"/>
            <a:r>
              <a:rPr lang="en-US" dirty="0"/>
              <a:t>Ingested chemicals, when absorbed from the intestine, distribute first to the liver and may be immediately detoxified.</a:t>
            </a:r>
          </a:p>
          <a:p>
            <a:pPr lvl="1"/>
            <a:r>
              <a:rPr lang="en-US" dirty="0"/>
              <a:t>Inhaled toxicants immediately enter the general blood circulation and can distribute throughout the body prior to being detoxified by the liver.</a:t>
            </a:r>
          </a:p>
          <a:p>
            <a:endParaRPr lang="en-US" dirty="0"/>
          </a:p>
        </p:txBody>
      </p:sp>
      <p:pic>
        <p:nvPicPr>
          <p:cNvPr id="4" name="Picture 3">
            <a:extLst>
              <a:ext uri="{FF2B5EF4-FFF2-40B4-BE49-F238E27FC236}">
                <a16:creationId xmlns:a16="http://schemas.microsoft.com/office/drawing/2014/main" id="{9BC62B06-6CCB-2646-A87C-C4475A75EB3A}"/>
              </a:ext>
            </a:extLst>
          </p:cNvPr>
          <p:cNvPicPr>
            <a:picLocks noChangeAspect="1"/>
          </p:cNvPicPr>
          <p:nvPr/>
        </p:nvPicPr>
        <p:blipFill rotWithShape="1">
          <a:blip r:embed="rId2"/>
          <a:srcRect t="14759"/>
          <a:stretch/>
        </p:blipFill>
        <p:spPr>
          <a:xfrm>
            <a:off x="2719868" y="3743940"/>
            <a:ext cx="1526377" cy="2258518"/>
          </a:xfrm>
          <a:prstGeom prst="rect">
            <a:avLst/>
          </a:prstGeom>
          <a:ln w="50800">
            <a:solidFill>
              <a:srgbClr val="002060"/>
            </a:solidFill>
          </a:ln>
        </p:spPr>
      </p:pic>
      <p:pic>
        <p:nvPicPr>
          <p:cNvPr id="5" name="Picture 4">
            <a:extLst>
              <a:ext uri="{FF2B5EF4-FFF2-40B4-BE49-F238E27FC236}">
                <a16:creationId xmlns:a16="http://schemas.microsoft.com/office/drawing/2014/main" id="{15D9C427-0649-E146-A481-259A0BFDE8F4}"/>
              </a:ext>
            </a:extLst>
          </p:cNvPr>
          <p:cNvPicPr>
            <a:picLocks noChangeAspect="1"/>
          </p:cNvPicPr>
          <p:nvPr/>
        </p:nvPicPr>
        <p:blipFill>
          <a:blip r:embed="rId3"/>
          <a:stretch>
            <a:fillRect/>
          </a:stretch>
        </p:blipFill>
        <p:spPr>
          <a:xfrm>
            <a:off x="8006576" y="3743940"/>
            <a:ext cx="1524371" cy="2207398"/>
          </a:xfrm>
          <a:prstGeom prst="rect">
            <a:avLst/>
          </a:prstGeom>
          <a:ln w="50800">
            <a:solidFill>
              <a:srgbClr val="002060"/>
            </a:solidFill>
          </a:ln>
        </p:spPr>
      </p:pic>
      <p:sp>
        <p:nvSpPr>
          <p:cNvPr id="6" name="TextBox 5">
            <a:extLst>
              <a:ext uri="{FF2B5EF4-FFF2-40B4-BE49-F238E27FC236}">
                <a16:creationId xmlns:a16="http://schemas.microsoft.com/office/drawing/2014/main" id="{87FD6DC0-E4D5-624A-9DAF-B1C4A01FA25B}"/>
              </a:ext>
            </a:extLst>
          </p:cNvPr>
          <p:cNvSpPr txBox="1"/>
          <p:nvPr/>
        </p:nvSpPr>
        <p:spPr>
          <a:xfrm>
            <a:off x="7085466" y="6473279"/>
            <a:ext cx="4890962" cy="276999"/>
          </a:xfrm>
          <a:prstGeom prst="rect">
            <a:avLst/>
          </a:prstGeom>
          <a:noFill/>
        </p:spPr>
        <p:txBody>
          <a:bodyPr wrap="square" rtlCol="0">
            <a:spAutoFit/>
          </a:bodyPr>
          <a:lstStyle/>
          <a:p>
            <a:pPr algn="r"/>
            <a:r>
              <a:rPr lang="en-US" sz="1200" dirty="0">
                <a:solidFill>
                  <a:schemeClr val="bg1">
                    <a:lumMod val="50000"/>
                  </a:schemeClr>
                </a:solidFill>
              </a:rPr>
              <a:t>Courtesy of Molecular Design Research Network and Dr. Karolina Mellor</a:t>
            </a:r>
          </a:p>
        </p:txBody>
      </p:sp>
    </p:spTree>
    <p:extLst>
      <p:ext uri="{BB962C8B-B14F-4D97-AF65-F5344CB8AC3E}">
        <p14:creationId xmlns:p14="http://schemas.microsoft.com/office/powerpoint/2010/main" val="1806955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7DF74-FEB7-C444-A474-A42F9248C6D1}"/>
              </a:ext>
            </a:extLst>
          </p:cNvPr>
          <p:cNvSpPr>
            <a:spLocks noGrp="1"/>
          </p:cNvSpPr>
          <p:nvPr>
            <p:ph type="title"/>
          </p:nvPr>
        </p:nvSpPr>
        <p:spPr/>
        <p:txBody>
          <a:bodyPr>
            <a:normAutofit/>
          </a:bodyPr>
          <a:lstStyle/>
          <a:p>
            <a:r>
              <a:rPr lang="en-US" altLang="en-US" sz="4000" dirty="0">
                <a:latin typeface="+mn-lt"/>
              </a:rPr>
              <a:t>Ability to be absorbed</a:t>
            </a:r>
            <a:endParaRPr lang="en-US" sz="4000" dirty="0">
              <a:latin typeface="+mn-lt"/>
            </a:endParaRPr>
          </a:p>
        </p:txBody>
      </p:sp>
      <p:sp>
        <p:nvSpPr>
          <p:cNvPr id="3" name="Content Placeholder 2">
            <a:extLst>
              <a:ext uri="{FF2B5EF4-FFF2-40B4-BE49-F238E27FC236}">
                <a16:creationId xmlns:a16="http://schemas.microsoft.com/office/drawing/2014/main" id="{3E928F6B-578E-5148-9DC3-AD8FC2058721}"/>
              </a:ext>
            </a:extLst>
          </p:cNvPr>
          <p:cNvSpPr>
            <a:spLocks noGrp="1"/>
          </p:cNvSpPr>
          <p:nvPr>
            <p:ph idx="1"/>
          </p:nvPr>
        </p:nvSpPr>
        <p:spPr/>
        <p:txBody>
          <a:bodyPr>
            <a:noAutofit/>
          </a:bodyPr>
          <a:lstStyle/>
          <a:p>
            <a:pPr marL="0" indent="0">
              <a:buNone/>
            </a:pPr>
            <a:r>
              <a:rPr lang="en-US" sz="2400" dirty="0"/>
              <a:t>Some chemicals are readily absorbed and others are poorly absorbed. For example, nearly all alcohols are readily absorbed when ingested, whereas there is virtually no absorption for most polymers. The rates and extent of absorption may vary greatly depending on the form of a chemical and the route of exposure to it. For example:</a:t>
            </a:r>
          </a:p>
          <a:p>
            <a:pPr lvl="1"/>
            <a:endParaRPr lang="en-US" sz="2400" dirty="0"/>
          </a:p>
          <a:p>
            <a:pPr lvl="1"/>
            <a:r>
              <a:rPr lang="en-US" sz="2400" dirty="0"/>
              <a:t>Ethanol is readily absorbed from the gastrointestinal tract but poorly absorbed through the skin.</a:t>
            </a:r>
          </a:p>
          <a:p>
            <a:pPr lvl="1"/>
            <a:r>
              <a:rPr lang="en-US" sz="2400" dirty="0"/>
              <a:t>Organic mercury is readily absorbed from the gastrointestinal tract; inorganic lead sulfate is not. </a:t>
            </a:r>
          </a:p>
          <a:p>
            <a:pPr marL="0" indent="0">
              <a:buNone/>
            </a:pPr>
            <a:br>
              <a:rPr lang="en-US" sz="2400" dirty="0"/>
            </a:br>
            <a:endParaRPr lang="en-US" sz="2400" dirty="0"/>
          </a:p>
        </p:txBody>
      </p:sp>
      <p:sp>
        <p:nvSpPr>
          <p:cNvPr id="4" name="TextBox 3">
            <a:extLst>
              <a:ext uri="{FF2B5EF4-FFF2-40B4-BE49-F238E27FC236}">
                <a16:creationId xmlns:a16="http://schemas.microsoft.com/office/drawing/2014/main" id="{D386A61B-2A9B-D445-8680-8B952D70D602}"/>
              </a:ext>
            </a:extLst>
          </p:cNvPr>
          <p:cNvSpPr txBox="1"/>
          <p:nvPr/>
        </p:nvSpPr>
        <p:spPr>
          <a:xfrm>
            <a:off x="10542616" y="6393840"/>
            <a:ext cx="1605119" cy="461665"/>
          </a:xfrm>
          <a:prstGeom prst="rect">
            <a:avLst/>
          </a:prstGeom>
          <a:noFill/>
        </p:spPr>
        <p:txBody>
          <a:bodyPr wrap="none" rtlCol="0">
            <a:spAutoFit/>
          </a:bodyPr>
          <a:lstStyle/>
          <a:p>
            <a:r>
              <a:rPr lang="en-US" sz="1200" dirty="0" err="1">
                <a:solidFill>
                  <a:schemeClr val="bg1">
                    <a:lumMod val="50000"/>
                  </a:schemeClr>
                </a:solidFill>
              </a:rPr>
              <a:t>Toxicologyschools.com</a:t>
            </a:r>
            <a:endParaRPr lang="en-US" sz="1200" dirty="0">
              <a:solidFill>
                <a:schemeClr val="bg1">
                  <a:lumMod val="50000"/>
                </a:schemeClr>
              </a:solidFill>
            </a:endParaRPr>
          </a:p>
          <a:p>
            <a:r>
              <a:rPr lang="en-US" sz="1200" dirty="0" err="1">
                <a:solidFill>
                  <a:schemeClr val="bg1">
                    <a:lumMod val="50000"/>
                  </a:schemeClr>
                </a:solidFill>
              </a:rPr>
              <a:t>Toxtutor.nml.nih.gov</a:t>
            </a:r>
            <a:endParaRPr lang="en-US" sz="1200" dirty="0">
              <a:solidFill>
                <a:schemeClr val="bg1">
                  <a:lumMod val="50000"/>
                </a:schemeClr>
              </a:solidFill>
            </a:endParaRPr>
          </a:p>
        </p:txBody>
      </p:sp>
    </p:spTree>
    <p:extLst>
      <p:ext uri="{BB962C8B-B14F-4D97-AF65-F5344CB8AC3E}">
        <p14:creationId xmlns:p14="http://schemas.microsoft.com/office/powerpoint/2010/main" val="762909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C7F05-6ABD-D64F-96D5-02D8338C1D08}"/>
              </a:ext>
            </a:extLst>
          </p:cNvPr>
          <p:cNvSpPr>
            <a:spLocks noGrp="1"/>
          </p:cNvSpPr>
          <p:nvPr>
            <p:ph type="title"/>
          </p:nvPr>
        </p:nvSpPr>
        <p:spPr/>
        <p:txBody>
          <a:bodyPr>
            <a:normAutofit/>
          </a:bodyPr>
          <a:lstStyle/>
          <a:p>
            <a:r>
              <a:rPr lang="en-US" altLang="en-US" sz="4000" dirty="0">
                <a:latin typeface="+mn-lt"/>
              </a:rPr>
              <a:t>Metabolism rate</a:t>
            </a:r>
            <a:endParaRPr lang="en-US" sz="4000" dirty="0">
              <a:latin typeface="+mn-lt"/>
            </a:endParaRPr>
          </a:p>
        </p:txBody>
      </p:sp>
      <p:sp>
        <p:nvSpPr>
          <p:cNvPr id="3" name="Content Placeholder 2">
            <a:extLst>
              <a:ext uri="{FF2B5EF4-FFF2-40B4-BE49-F238E27FC236}">
                <a16:creationId xmlns:a16="http://schemas.microsoft.com/office/drawing/2014/main" id="{A2BD6DFF-1714-F44D-AB1D-EC628DF9DC77}"/>
              </a:ext>
            </a:extLst>
          </p:cNvPr>
          <p:cNvSpPr>
            <a:spLocks noGrp="1"/>
          </p:cNvSpPr>
          <p:nvPr>
            <p:ph idx="1"/>
          </p:nvPr>
        </p:nvSpPr>
        <p:spPr/>
        <p:txBody>
          <a:bodyPr>
            <a:normAutofit/>
          </a:bodyPr>
          <a:lstStyle/>
          <a:p>
            <a:pPr marL="0" indent="0">
              <a:buNone/>
            </a:pPr>
            <a:r>
              <a:rPr lang="en-US" sz="2400" dirty="0"/>
              <a:t>Metabolism is a major factor in determining toxicity. The products of metabolism are known as metabolites. There are two types of metabolism: </a:t>
            </a:r>
          </a:p>
          <a:p>
            <a:r>
              <a:rPr lang="en-US" sz="2400" dirty="0"/>
              <a:t>Detoxification</a:t>
            </a:r>
          </a:p>
          <a:p>
            <a:r>
              <a:rPr lang="en-US" sz="2400" dirty="0" err="1"/>
              <a:t>Bioactivation</a:t>
            </a:r>
            <a:endParaRPr lang="en-US" sz="2400" dirty="0"/>
          </a:p>
          <a:p>
            <a:endParaRPr lang="en-US" sz="2400" dirty="0"/>
          </a:p>
          <a:p>
            <a:pPr marL="0" indent="0">
              <a:buNone/>
            </a:pPr>
            <a:r>
              <a:rPr lang="en-US" sz="2400" dirty="0"/>
              <a:t>In </a:t>
            </a:r>
            <a:r>
              <a:rPr lang="en-US" sz="2400" b="1" dirty="0"/>
              <a:t>detoxification</a:t>
            </a:r>
            <a:r>
              <a:rPr lang="en-US" sz="2400" dirty="0"/>
              <a:t>, a xenobiotic is converted to a less toxic form. This is a natural defense mechanism of the organism. Generally, detoxification converts lipid-soluble compounds to polar compounds. </a:t>
            </a:r>
          </a:p>
          <a:p>
            <a:pPr marL="0" indent="0">
              <a:buNone/>
            </a:pPr>
            <a:endParaRPr lang="en-US" sz="2400" dirty="0"/>
          </a:p>
          <a:p>
            <a:pPr marL="0" indent="0">
              <a:buNone/>
            </a:pPr>
            <a:r>
              <a:rPr lang="en-US" sz="2400" dirty="0"/>
              <a:t>In </a:t>
            </a:r>
            <a:r>
              <a:rPr lang="en-US" sz="2400" b="1" dirty="0" err="1"/>
              <a:t>bioactivation</a:t>
            </a:r>
            <a:r>
              <a:rPr lang="en-US" sz="2400" dirty="0"/>
              <a:t>, a xenobiotic may be converted to more reactive or toxic forms.</a:t>
            </a:r>
          </a:p>
          <a:p>
            <a:endParaRPr lang="en-US" sz="2400" dirty="0"/>
          </a:p>
        </p:txBody>
      </p:sp>
      <p:sp>
        <p:nvSpPr>
          <p:cNvPr id="4" name="TextBox 3">
            <a:extLst>
              <a:ext uri="{FF2B5EF4-FFF2-40B4-BE49-F238E27FC236}">
                <a16:creationId xmlns:a16="http://schemas.microsoft.com/office/drawing/2014/main" id="{7BB80EBD-04D5-B443-B827-798BA9FB27C3}"/>
              </a:ext>
            </a:extLst>
          </p:cNvPr>
          <p:cNvSpPr txBox="1"/>
          <p:nvPr/>
        </p:nvSpPr>
        <p:spPr>
          <a:xfrm>
            <a:off x="10542616" y="6393840"/>
            <a:ext cx="1605119" cy="461665"/>
          </a:xfrm>
          <a:prstGeom prst="rect">
            <a:avLst/>
          </a:prstGeom>
          <a:noFill/>
        </p:spPr>
        <p:txBody>
          <a:bodyPr wrap="none" rtlCol="0">
            <a:spAutoFit/>
          </a:bodyPr>
          <a:lstStyle/>
          <a:p>
            <a:r>
              <a:rPr lang="en-US" sz="1200" dirty="0" err="1">
                <a:solidFill>
                  <a:schemeClr val="bg1">
                    <a:lumMod val="50000"/>
                  </a:schemeClr>
                </a:solidFill>
              </a:rPr>
              <a:t>Toxicologyschools.com</a:t>
            </a:r>
            <a:endParaRPr lang="en-US" sz="1200" dirty="0">
              <a:solidFill>
                <a:schemeClr val="bg1">
                  <a:lumMod val="50000"/>
                </a:schemeClr>
              </a:solidFill>
            </a:endParaRPr>
          </a:p>
          <a:p>
            <a:r>
              <a:rPr lang="en-US" sz="1200" dirty="0" err="1">
                <a:solidFill>
                  <a:schemeClr val="bg1">
                    <a:lumMod val="50000"/>
                  </a:schemeClr>
                </a:solidFill>
              </a:rPr>
              <a:t>Toxtutor.nml.nih.gov</a:t>
            </a:r>
            <a:endParaRPr lang="en-US" sz="1200" dirty="0">
              <a:solidFill>
                <a:schemeClr val="bg1">
                  <a:lumMod val="50000"/>
                </a:schemeClr>
              </a:solidFill>
            </a:endParaRPr>
          </a:p>
        </p:txBody>
      </p:sp>
    </p:spTree>
    <p:extLst>
      <p:ext uri="{BB962C8B-B14F-4D97-AF65-F5344CB8AC3E}">
        <p14:creationId xmlns:p14="http://schemas.microsoft.com/office/powerpoint/2010/main" val="3079546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38540-665F-1D4B-84F7-FB9FED764D87}"/>
              </a:ext>
            </a:extLst>
          </p:cNvPr>
          <p:cNvSpPr>
            <a:spLocks noGrp="1"/>
          </p:cNvSpPr>
          <p:nvPr>
            <p:ph type="title"/>
          </p:nvPr>
        </p:nvSpPr>
        <p:spPr/>
        <p:txBody>
          <a:bodyPr>
            <a:normAutofit/>
          </a:bodyPr>
          <a:lstStyle/>
          <a:p>
            <a:r>
              <a:rPr lang="en-US" altLang="en-US" sz="4000" dirty="0">
                <a:latin typeface="+mn-lt"/>
              </a:rPr>
              <a:t>Distribution within the body</a:t>
            </a:r>
            <a:endParaRPr lang="en-US" sz="4000" dirty="0">
              <a:latin typeface="+mn-lt"/>
            </a:endParaRPr>
          </a:p>
        </p:txBody>
      </p:sp>
      <p:sp>
        <p:nvSpPr>
          <p:cNvPr id="3" name="Content Placeholder 2">
            <a:extLst>
              <a:ext uri="{FF2B5EF4-FFF2-40B4-BE49-F238E27FC236}">
                <a16:creationId xmlns:a16="http://schemas.microsoft.com/office/drawing/2014/main" id="{751CFD67-27E1-0446-9CDF-361B511FEE85}"/>
              </a:ext>
            </a:extLst>
          </p:cNvPr>
          <p:cNvSpPr>
            <a:spLocks noGrp="1"/>
          </p:cNvSpPr>
          <p:nvPr>
            <p:ph idx="1"/>
          </p:nvPr>
        </p:nvSpPr>
        <p:spPr/>
        <p:txBody>
          <a:bodyPr>
            <a:normAutofit/>
          </a:bodyPr>
          <a:lstStyle/>
          <a:p>
            <a:r>
              <a:rPr lang="en-US" sz="2400" dirty="0"/>
              <a:t>The </a:t>
            </a:r>
            <a:r>
              <a:rPr lang="en-US" sz="2400" b="1" dirty="0"/>
              <a:t>distribution </a:t>
            </a:r>
            <a:r>
              <a:rPr lang="en-US" sz="2400" dirty="0"/>
              <a:t>of toxicants and toxic metabolites throughout the body ultimately determines the sites where toxicity occurs. A major determinant of whether a toxicant will damage cells is its lipid solubility. </a:t>
            </a:r>
          </a:p>
          <a:p>
            <a:r>
              <a:rPr lang="en-US" sz="2400" dirty="0"/>
              <a:t>If a toxicant is lipid-soluble, it readily penetrates cell membranes. Many toxicants are stored in the body. Fat tissue, liver, kidney, and bone are the most common storage sites. Blood serves as the main avenue for distribution. The lymph system also distributes some materials.</a:t>
            </a:r>
          </a:p>
        </p:txBody>
      </p:sp>
      <p:sp>
        <p:nvSpPr>
          <p:cNvPr id="4" name="TextBox 3">
            <a:extLst>
              <a:ext uri="{FF2B5EF4-FFF2-40B4-BE49-F238E27FC236}">
                <a16:creationId xmlns:a16="http://schemas.microsoft.com/office/drawing/2014/main" id="{3238A358-3A4C-A041-80D7-23ACA0AF87F6}"/>
              </a:ext>
            </a:extLst>
          </p:cNvPr>
          <p:cNvSpPr txBox="1"/>
          <p:nvPr/>
        </p:nvSpPr>
        <p:spPr>
          <a:xfrm>
            <a:off x="10542616" y="6393840"/>
            <a:ext cx="1605119" cy="461665"/>
          </a:xfrm>
          <a:prstGeom prst="rect">
            <a:avLst/>
          </a:prstGeom>
          <a:noFill/>
        </p:spPr>
        <p:txBody>
          <a:bodyPr wrap="none" rtlCol="0">
            <a:spAutoFit/>
          </a:bodyPr>
          <a:lstStyle/>
          <a:p>
            <a:r>
              <a:rPr lang="en-US" sz="1200" dirty="0" err="1">
                <a:solidFill>
                  <a:schemeClr val="bg1">
                    <a:lumMod val="50000"/>
                  </a:schemeClr>
                </a:solidFill>
              </a:rPr>
              <a:t>Toxicologyschools.com</a:t>
            </a:r>
            <a:endParaRPr lang="en-US" sz="1200" dirty="0">
              <a:solidFill>
                <a:schemeClr val="bg1">
                  <a:lumMod val="50000"/>
                </a:schemeClr>
              </a:solidFill>
            </a:endParaRPr>
          </a:p>
          <a:p>
            <a:r>
              <a:rPr lang="en-US" sz="1200" dirty="0" err="1">
                <a:solidFill>
                  <a:schemeClr val="bg1">
                    <a:lumMod val="50000"/>
                  </a:schemeClr>
                </a:solidFill>
              </a:rPr>
              <a:t>Toxtutor.nml.nih.gov</a:t>
            </a:r>
            <a:endParaRPr lang="en-US" sz="1200" dirty="0">
              <a:solidFill>
                <a:schemeClr val="bg1">
                  <a:lumMod val="50000"/>
                </a:schemeClr>
              </a:solidFill>
            </a:endParaRPr>
          </a:p>
        </p:txBody>
      </p:sp>
    </p:spTree>
    <p:extLst>
      <p:ext uri="{BB962C8B-B14F-4D97-AF65-F5344CB8AC3E}">
        <p14:creationId xmlns:p14="http://schemas.microsoft.com/office/powerpoint/2010/main" val="4042754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709AA-CFFC-864B-A7A1-A35DA771BBAD}"/>
              </a:ext>
            </a:extLst>
          </p:cNvPr>
          <p:cNvSpPr>
            <a:spLocks noGrp="1"/>
          </p:cNvSpPr>
          <p:nvPr>
            <p:ph type="title"/>
          </p:nvPr>
        </p:nvSpPr>
        <p:spPr/>
        <p:txBody>
          <a:bodyPr>
            <a:normAutofit/>
          </a:bodyPr>
          <a:lstStyle/>
          <a:p>
            <a:r>
              <a:rPr lang="en-US" altLang="en-US" sz="4000" dirty="0">
                <a:latin typeface="+mn-lt"/>
              </a:rPr>
              <a:t>Excretion rate</a:t>
            </a:r>
            <a:endParaRPr lang="en-US" sz="4000" dirty="0">
              <a:latin typeface="+mn-lt"/>
            </a:endParaRPr>
          </a:p>
        </p:txBody>
      </p:sp>
      <p:sp>
        <p:nvSpPr>
          <p:cNvPr id="3" name="Content Placeholder 2">
            <a:extLst>
              <a:ext uri="{FF2B5EF4-FFF2-40B4-BE49-F238E27FC236}">
                <a16:creationId xmlns:a16="http://schemas.microsoft.com/office/drawing/2014/main" id="{0B1B6701-45B6-034D-963A-E114E60ADCC4}"/>
              </a:ext>
            </a:extLst>
          </p:cNvPr>
          <p:cNvSpPr>
            <a:spLocks noGrp="1"/>
          </p:cNvSpPr>
          <p:nvPr>
            <p:ph idx="1"/>
          </p:nvPr>
        </p:nvSpPr>
        <p:spPr/>
        <p:txBody>
          <a:bodyPr/>
          <a:lstStyle/>
          <a:p>
            <a:r>
              <a:rPr lang="en-US" sz="2400" dirty="0"/>
              <a:t>The kidney is the primary excretory organ, followed by the gastrointestinal tract, and the lungs (for gases). Xenobiotics may also be excreted in sweat, tears, and milk.</a:t>
            </a:r>
          </a:p>
          <a:p>
            <a:r>
              <a:rPr lang="en-US" sz="2400" dirty="0"/>
              <a:t>A large volume of blood serum is filtered through the kidney. Lipid-soluble toxicants are reabsorbed and concentrated in kidney cells. Impaired kidney function causes slower elimination of toxicants and increases their toxic potential.</a:t>
            </a:r>
          </a:p>
          <a:p>
            <a:pPr marL="0" indent="0">
              <a:buNone/>
            </a:pPr>
            <a:endParaRPr lang="en-US" dirty="0"/>
          </a:p>
        </p:txBody>
      </p:sp>
      <p:sp>
        <p:nvSpPr>
          <p:cNvPr id="4" name="TextBox 3">
            <a:extLst>
              <a:ext uri="{FF2B5EF4-FFF2-40B4-BE49-F238E27FC236}">
                <a16:creationId xmlns:a16="http://schemas.microsoft.com/office/drawing/2014/main" id="{EDB4F98B-5846-4F4F-AB8B-1295C1DEA1E5}"/>
              </a:ext>
            </a:extLst>
          </p:cNvPr>
          <p:cNvSpPr txBox="1"/>
          <p:nvPr/>
        </p:nvSpPr>
        <p:spPr>
          <a:xfrm>
            <a:off x="10542616" y="6393840"/>
            <a:ext cx="1605119" cy="461665"/>
          </a:xfrm>
          <a:prstGeom prst="rect">
            <a:avLst/>
          </a:prstGeom>
          <a:noFill/>
        </p:spPr>
        <p:txBody>
          <a:bodyPr wrap="none" rtlCol="0">
            <a:spAutoFit/>
          </a:bodyPr>
          <a:lstStyle/>
          <a:p>
            <a:r>
              <a:rPr lang="en-US" sz="1200" dirty="0" err="1">
                <a:solidFill>
                  <a:schemeClr val="bg1">
                    <a:lumMod val="50000"/>
                  </a:schemeClr>
                </a:solidFill>
              </a:rPr>
              <a:t>Toxicologyschools.com</a:t>
            </a:r>
            <a:endParaRPr lang="en-US" sz="1200" dirty="0">
              <a:solidFill>
                <a:schemeClr val="bg1">
                  <a:lumMod val="50000"/>
                </a:schemeClr>
              </a:solidFill>
            </a:endParaRPr>
          </a:p>
          <a:p>
            <a:r>
              <a:rPr lang="en-US" sz="1200" dirty="0" err="1">
                <a:solidFill>
                  <a:schemeClr val="bg1">
                    <a:lumMod val="50000"/>
                  </a:schemeClr>
                </a:solidFill>
              </a:rPr>
              <a:t>Toxtutor.nml.nih.gov</a:t>
            </a:r>
            <a:endParaRPr lang="en-US" sz="1200" dirty="0">
              <a:solidFill>
                <a:schemeClr val="bg1">
                  <a:lumMod val="50000"/>
                </a:schemeClr>
              </a:solidFill>
            </a:endParaRPr>
          </a:p>
        </p:txBody>
      </p:sp>
    </p:spTree>
    <p:extLst>
      <p:ext uri="{BB962C8B-B14F-4D97-AF65-F5344CB8AC3E}">
        <p14:creationId xmlns:p14="http://schemas.microsoft.com/office/powerpoint/2010/main" val="2639703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F6E33-E502-5C44-B620-E3A210DBA742}"/>
              </a:ext>
            </a:extLst>
          </p:cNvPr>
          <p:cNvSpPr>
            <a:spLocks noGrp="1"/>
          </p:cNvSpPr>
          <p:nvPr>
            <p:ph type="title"/>
          </p:nvPr>
        </p:nvSpPr>
        <p:spPr/>
        <p:txBody>
          <a:bodyPr>
            <a:normAutofit/>
          </a:bodyPr>
          <a:lstStyle/>
          <a:p>
            <a:r>
              <a:rPr lang="en-US" altLang="en-US" sz="4000" dirty="0">
                <a:latin typeface="+mn-lt"/>
              </a:rPr>
              <a:t>Presence of other chemicals</a:t>
            </a:r>
            <a:endParaRPr lang="en-US" sz="4000" dirty="0">
              <a:latin typeface="+mn-lt"/>
            </a:endParaRPr>
          </a:p>
        </p:txBody>
      </p:sp>
      <p:sp>
        <p:nvSpPr>
          <p:cNvPr id="6" name="Rectangle 3">
            <a:extLst>
              <a:ext uri="{FF2B5EF4-FFF2-40B4-BE49-F238E27FC236}">
                <a16:creationId xmlns:a16="http://schemas.microsoft.com/office/drawing/2014/main" id="{7FCA3299-D234-E049-A0D9-C50663A03E2C}"/>
              </a:ext>
            </a:extLst>
          </p:cNvPr>
          <p:cNvSpPr>
            <a:spLocks noGrp="1" noChangeArrowheads="1"/>
          </p:cNvSpPr>
          <p:nvPr>
            <p:ph idx="1"/>
          </p:nvPr>
        </p:nvSpPr>
        <p:spPr>
          <a:xfrm>
            <a:off x="838200" y="1640950"/>
            <a:ext cx="10230134" cy="5624374"/>
          </a:xfrm>
        </p:spPr>
        <p:txBody>
          <a:bodyPr>
            <a:noAutofit/>
          </a:bodyPr>
          <a:lstStyle/>
          <a:p>
            <a:pPr eaLnBrk="1" hangingPunct="1">
              <a:lnSpc>
                <a:spcPct val="90000"/>
              </a:lnSpc>
              <a:buFontTx/>
              <a:buNone/>
            </a:pPr>
            <a:r>
              <a:rPr lang="en-US" altLang="en-US" sz="2000" dirty="0"/>
              <a:t>	Humans are normally exposed to several chemicals at one time rather than to an individual chemical. Some examples are:</a:t>
            </a:r>
          </a:p>
          <a:p>
            <a:pPr lvl="1" eaLnBrk="1" hangingPunct="1">
              <a:lnSpc>
                <a:spcPct val="150000"/>
              </a:lnSpc>
            </a:pPr>
            <a:r>
              <a:rPr lang="en-US" altLang="en-US" sz="2000" dirty="0"/>
              <a:t>Hospital patients on average receive 6 drugs daily.</a:t>
            </a:r>
          </a:p>
          <a:p>
            <a:pPr lvl="1" eaLnBrk="1" hangingPunct="1">
              <a:lnSpc>
                <a:spcPct val="150000"/>
              </a:lnSpc>
            </a:pPr>
            <a:r>
              <a:rPr lang="en-US" altLang="en-US" sz="2000" dirty="0"/>
              <a:t>Home influenza treatment often consists of aspirin, antihistamines, and cough syrup taken simultaneously.</a:t>
            </a:r>
          </a:p>
          <a:p>
            <a:pPr lvl="1" eaLnBrk="1" hangingPunct="1">
              <a:lnSpc>
                <a:spcPct val="150000"/>
              </a:lnSpc>
            </a:pPr>
            <a:r>
              <a:rPr lang="en-US" altLang="en-US" sz="2000" dirty="0"/>
              <a:t>Drinking water may contain small amounts of pesticides, heavy metals, solvents, and other organic chemicals.</a:t>
            </a:r>
          </a:p>
          <a:p>
            <a:pPr lvl="1" eaLnBrk="1" hangingPunct="1">
              <a:lnSpc>
                <a:spcPct val="150000"/>
              </a:lnSpc>
            </a:pPr>
            <a:r>
              <a:rPr lang="en-US" altLang="en-US" sz="2000" dirty="0"/>
              <a:t>Air often contains mixtures of hundreds of chemicals such as automobile exhaust and cigarette smoke.</a:t>
            </a:r>
          </a:p>
          <a:p>
            <a:pPr lvl="1" eaLnBrk="1" hangingPunct="1">
              <a:lnSpc>
                <a:spcPct val="150000"/>
              </a:lnSpc>
            </a:pPr>
            <a:r>
              <a:rPr lang="en-US" altLang="en-US" sz="2000" dirty="0"/>
              <a:t>Gasoline vapor at service stations is a mixture of 40-50 chemicals.</a:t>
            </a:r>
          </a:p>
        </p:txBody>
      </p:sp>
    </p:spTree>
    <p:extLst>
      <p:ext uri="{BB962C8B-B14F-4D97-AF65-F5344CB8AC3E}">
        <p14:creationId xmlns:p14="http://schemas.microsoft.com/office/powerpoint/2010/main" val="52109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54D9A-2A1B-E142-A0FC-AA2CE487E536}"/>
              </a:ext>
            </a:extLst>
          </p:cNvPr>
          <p:cNvSpPr>
            <a:spLocks noGrp="1"/>
          </p:cNvSpPr>
          <p:nvPr>
            <p:ph type="title"/>
          </p:nvPr>
        </p:nvSpPr>
        <p:spPr/>
        <p:txBody>
          <a:bodyPr>
            <a:normAutofit/>
          </a:bodyPr>
          <a:lstStyle/>
          <a:p>
            <a:r>
              <a:rPr lang="en-US" sz="4000" dirty="0">
                <a:latin typeface="+mn-lt"/>
              </a:rPr>
              <a:t>Chemical interactions: synergism</a:t>
            </a:r>
          </a:p>
        </p:txBody>
      </p:sp>
      <p:sp>
        <p:nvSpPr>
          <p:cNvPr id="3" name="Content Placeholder 2">
            <a:extLst>
              <a:ext uri="{FF2B5EF4-FFF2-40B4-BE49-F238E27FC236}">
                <a16:creationId xmlns:a16="http://schemas.microsoft.com/office/drawing/2014/main" id="{53F3C1B0-9CBF-F946-9836-C1F61C2003B3}"/>
              </a:ext>
            </a:extLst>
          </p:cNvPr>
          <p:cNvSpPr>
            <a:spLocks noGrp="1"/>
          </p:cNvSpPr>
          <p:nvPr>
            <p:ph idx="1"/>
          </p:nvPr>
        </p:nvSpPr>
        <p:spPr/>
        <p:txBody>
          <a:bodyPr/>
          <a:lstStyle/>
          <a:p>
            <a:pPr marL="0" indent="0">
              <a:buNone/>
            </a:pPr>
            <a:r>
              <a:rPr lang="en-US" altLang="en-US" sz="2400" dirty="0"/>
              <a:t>Synergism can have serious health effects. With synergism, exposure to a chemical may drastically increase the effect of another chemical.  Some examples are:</a:t>
            </a:r>
          </a:p>
          <a:p>
            <a:pPr lvl="1">
              <a:buNone/>
            </a:pPr>
            <a:endParaRPr lang="en-US" altLang="en-US" dirty="0"/>
          </a:p>
          <a:p>
            <a:pPr lvl="1"/>
            <a:r>
              <a:rPr lang="en-US" altLang="en-US" sz="2200" dirty="0"/>
              <a:t>The combination of exposure to asbestos and cigarette smoke results in a significantly greater risk for lung cancer than the sum of the risks of each.</a:t>
            </a:r>
          </a:p>
          <a:p>
            <a:pPr lvl="1"/>
            <a:endParaRPr lang="en-US" altLang="en-US" sz="2200" dirty="0"/>
          </a:p>
          <a:p>
            <a:pPr lvl="1"/>
            <a:r>
              <a:rPr lang="en-US" altLang="en-US" sz="2200" dirty="0"/>
              <a:t>The hepatotoxicity of a combination of ethanol and carbon tetrachloride is much greater than the sum of the hepatotoxicity of each.</a:t>
            </a:r>
          </a:p>
          <a:p>
            <a:endParaRPr lang="en-US" dirty="0"/>
          </a:p>
        </p:txBody>
      </p:sp>
      <p:sp>
        <p:nvSpPr>
          <p:cNvPr id="4" name="TextBox 3">
            <a:extLst>
              <a:ext uri="{FF2B5EF4-FFF2-40B4-BE49-F238E27FC236}">
                <a16:creationId xmlns:a16="http://schemas.microsoft.com/office/drawing/2014/main" id="{5650BA3D-547E-844F-9EEB-7F91344EE177}"/>
              </a:ext>
            </a:extLst>
          </p:cNvPr>
          <p:cNvSpPr txBox="1"/>
          <p:nvPr/>
        </p:nvSpPr>
        <p:spPr>
          <a:xfrm>
            <a:off x="10542616" y="6393840"/>
            <a:ext cx="1605119" cy="461665"/>
          </a:xfrm>
          <a:prstGeom prst="rect">
            <a:avLst/>
          </a:prstGeom>
          <a:noFill/>
        </p:spPr>
        <p:txBody>
          <a:bodyPr wrap="none" rtlCol="0">
            <a:spAutoFit/>
          </a:bodyPr>
          <a:lstStyle/>
          <a:p>
            <a:r>
              <a:rPr lang="en-US" sz="1200" dirty="0" err="1">
                <a:solidFill>
                  <a:schemeClr val="bg1">
                    <a:lumMod val="50000"/>
                  </a:schemeClr>
                </a:solidFill>
              </a:rPr>
              <a:t>Toxicologyschools.com</a:t>
            </a:r>
            <a:endParaRPr lang="en-US" sz="1200" dirty="0">
              <a:solidFill>
                <a:schemeClr val="bg1">
                  <a:lumMod val="50000"/>
                </a:schemeClr>
              </a:solidFill>
            </a:endParaRPr>
          </a:p>
          <a:p>
            <a:r>
              <a:rPr lang="en-US" sz="1200" dirty="0" err="1">
                <a:solidFill>
                  <a:schemeClr val="bg1">
                    <a:lumMod val="50000"/>
                  </a:schemeClr>
                </a:solidFill>
              </a:rPr>
              <a:t>Toxtutor.nml.nih.gov</a:t>
            </a:r>
            <a:endParaRPr lang="en-US" sz="1200" dirty="0">
              <a:solidFill>
                <a:schemeClr val="bg1">
                  <a:lumMod val="50000"/>
                </a:schemeClr>
              </a:solidFill>
            </a:endParaRPr>
          </a:p>
        </p:txBody>
      </p:sp>
    </p:spTree>
    <p:extLst>
      <p:ext uri="{BB962C8B-B14F-4D97-AF65-F5344CB8AC3E}">
        <p14:creationId xmlns:p14="http://schemas.microsoft.com/office/powerpoint/2010/main" val="1970423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Box 2">
            <a:extLst>
              <a:ext uri="{FF2B5EF4-FFF2-40B4-BE49-F238E27FC236}">
                <a16:creationId xmlns:a16="http://schemas.microsoft.com/office/drawing/2014/main" id="{D81B0822-9067-3444-9D05-6F5723126328}"/>
              </a:ext>
            </a:extLst>
          </p:cNvPr>
          <p:cNvSpPr txBox="1">
            <a:spLocks noChangeArrowheads="1"/>
          </p:cNvSpPr>
          <p:nvPr/>
        </p:nvSpPr>
        <p:spPr bwMode="auto">
          <a:xfrm>
            <a:off x="710067" y="402028"/>
            <a:ext cx="1046223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000" dirty="0">
                <a:latin typeface="+mn-lt"/>
              </a:rPr>
              <a:t>CDC, 2009 National Report on Human Exposure to Environmental Chemicals: tests the US population for 212 chemicals.</a:t>
            </a:r>
          </a:p>
        </p:txBody>
      </p:sp>
      <p:pic>
        <p:nvPicPr>
          <p:cNvPr id="82946" name="Picture 3" descr="600px-Wikicouple.svg.png">
            <a:extLst>
              <a:ext uri="{FF2B5EF4-FFF2-40B4-BE49-F238E27FC236}">
                <a16:creationId xmlns:a16="http://schemas.microsoft.com/office/drawing/2014/main" id="{7CF1301B-0DD7-A740-A85C-22B42EA68F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046252"/>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extBox 4">
            <a:extLst>
              <a:ext uri="{FF2B5EF4-FFF2-40B4-BE49-F238E27FC236}">
                <a16:creationId xmlns:a16="http://schemas.microsoft.com/office/drawing/2014/main" id="{8B2C63FA-ED02-7D49-BD0B-B9F9F5C2ADF2}"/>
              </a:ext>
            </a:extLst>
          </p:cNvPr>
          <p:cNvSpPr txBox="1">
            <a:spLocks noChangeArrowheads="1"/>
          </p:cNvSpPr>
          <p:nvPr/>
        </p:nvSpPr>
        <p:spPr bwMode="auto">
          <a:xfrm>
            <a:off x="1828800" y="1949038"/>
            <a:ext cx="21336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200" dirty="0">
                <a:latin typeface="Calibri" panose="020F0502020204030204" pitchFamily="34" charset="0"/>
              </a:rPr>
              <a:t>polybrominated diphenyl ether (flame retardant) found in </a:t>
            </a:r>
            <a:r>
              <a:rPr lang="en-US" altLang="en-US" sz="2200" i="1" dirty="0">
                <a:latin typeface="Calibri" panose="020F0502020204030204" pitchFamily="34" charset="0"/>
              </a:rPr>
              <a:t>nearly all participants</a:t>
            </a:r>
            <a:endParaRPr lang="en-US" altLang="en-US" sz="2200" dirty="0">
              <a:latin typeface="Calibri" panose="020F0502020204030204" pitchFamily="34" charset="0"/>
            </a:endParaRPr>
          </a:p>
        </p:txBody>
      </p:sp>
      <p:sp>
        <p:nvSpPr>
          <p:cNvPr id="82948" name="TextBox 5">
            <a:extLst>
              <a:ext uri="{FF2B5EF4-FFF2-40B4-BE49-F238E27FC236}">
                <a16:creationId xmlns:a16="http://schemas.microsoft.com/office/drawing/2014/main" id="{6081A597-0A28-954A-9BE5-C291D6CADB5C}"/>
              </a:ext>
            </a:extLst>
          </p:cNvPr>
          <p:cNvSpPr txBox="1">
            <a:spLocks noChangeArrowheads="1"/>
          </p:cNvSpPr>
          <p:nvPr/>
        </p:nvSpPr>
        <p:spPr bwMode="auto">
          <a:xfrm>
            <a:off x="8077200" y="2046252"/>
            <a:ext cx="281045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200" dirty="0">
                <a:latin typeface="Calibri" panose="020F0502020204030204" pitchFamily="34" charset="0"/>
              </a:rPr>
              <a:t>dieldrin</a:t>
            </a:r>
          </a:p>
          <a:p>
            <a:pPr eaLnBrk="1" hangingPunct="1"/>
            <a:r>
              <a:rPr lang="en-US" altLang="en-US" sz="2200" dirty="0">
                <a:latin typeface="Calibri" panose="020F0502020204030204" pitchFamily="34" charset="0"/>
              </a:rPr>
              <a:t>(pesticide)</a:t>
            </a:r>
          </a:p>
          <a:p>
            <a:pPr eaLnBrk="1" hangingPunct="1"/>
            <a:r>
              <a:rPr lang="en-US" altLang="en-US" sz="2200" dirty="0">
                <a:latin typeface="Calibri" panose="020F0502020204030204" pitchFamily="34" charset="0"/>
              </a:rPr>
              <a:t>found in &gt;10% </a:t>
            </a:r>
            <a:r>
              <a:rPr lang="en-US" altLang="en-US" sz="2200" i="1" dirty="0">
                <a:latin typeface="Calibri" panose="020F0502020204030204" pitchFamily="34" charset="0"/>
              </a:rPr>
              <a:t>despite ban since 1970</a:t>
            </a:r>
          </a:p>
        </p:txBody>
      </p:sp>
      <p:sp>
        <p:nvSpPr>
          <p:cNvPr id="82949" name="TextBox 6">
            <a:extLst>
              <a:ext uri="{FF2B5EF4-FFF2-40B4-BE49-F238E27FC236}">
                <a16:creationId xmlns:a16="http://schemas.microsoft.com/office/drawing/2014/main" id="{5E287D2B-4C98-AB44-8008-27F4C6C4817C}"/>
              </a:ext>
            </a:extLst>
          </p:cNvPr>
          <p:cNvSpPr txBox="1">
            <a:spLocks noChangeArrowheads="1"/>
          </p:cNvSpPr>
          <p:nvPr/>
        </p:nvSpPr>
        <p:spPr bwMode="auto">
          <a:xfrm>
            <a:off x="7696201" y="4865653"/>
            <a:ext cx="319145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200" dirty="0">
                <a:latin typeface="Calibri" panose="020F0502020204030204" pitchFamily="34" charset="0"/>
              </a:rPr>
              <a:t>perfluorooctanoic acid</a:t>
            </a:r>
          </a:p>
          <a:p>
            <a:pPr eaLnBrk="1" hangingPunct="1"/>
            <a:r>
              <a:rPr lang="en-US" altLang="en-US" sz="2200" dirty="0">
                <a:latin typeface="Calibri" panose="020F0502020204030204" pitchFamily="34" charset="0"/>
              </a:rPr>
              <a:t>(</a:t>
            </a:r>
            <a:r>
              <a:rPr lang="en-US" altLang="en-US" sz="2200" dirty="0" err="1">
                <a:latin typeface="Calibri" panose="020F0502020204030204" pitchFamily="34" charset="0"/>
              </a:rPr>
              <a:t>teflon</a:t>
            </a:r>
            <a:r>
              <a:rPr lang="en-US" altLang="en-US" sz="2200" dirty="0">
                <a:latin typeface="Calibri" panose="020F0502020204030204" pitchFamily="34" charset="0"/>
              </a:rPr>
              <a:t> intermediate)</a:t>
            </a:r>
          </a:p>
          <a:p>
            <a:pPr eaLnBrk="1" hangingPunct="1"/>
            <a:r>
              <a:rPr lang="en-US" altLang="en-US" sz="2200" dirty="0">
                <a:latin typeface="Calibri" panose="020F0502020204030204" pitchFamily="34" charset="0"/>
              </a:rPr>
              <a:t>found in most participants</a:t>
            </a:r>
          </a:p>
        </p:txBody>
      </p:sp>
      <p:sp>
        <p:nvSpPr>
          <p:cNvPr id="82950" name="TextBox 7">
            <a:extLst>
              <a:ext uri="{FF2B5EF4-FFF2-40B4-BE49-F238E27FC236}">
                <a16:creationId xmlns:a16="http://schemas.microsoft.com/office/drawing/2014/main" id="{3F7A56A9-0B66-D847-95B1-03B5AE32670D}"/>
              </a:ext>
            </a:extLst>
          </p:cNvPr>
          <p:cNvSpPr txBox="1">
            <a:spLocks noChangeArrowheads="1"/>
          </p:cNvSpPr>
          <p:nvPr/>
        </p:nvSpPr>
        <p:spPr bwMode="auto">
          <a:xfrm>
            <a:off x="2057400" y="4941853"/>
            <a:ext cx="447481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200" dirty="0">
                <a:latin typeface="Calibri" panose="020F0502020204030204" pitchFamily="34" charset="0"/>
              </a:rPr>
              <a:t>hexachlorobenzene</a:t>
            </a:r>
          </a:p>
          <a:p>
            <a:pPr eaLnBrk="1" hangingPunct="1"/>
            <a:r>
              <a:rPr lang="en-US" altLang="en-US" sz="2200" dirty="0">
                <a:latin typeface="Calibri" panose="020F0502020204030204" pitchFamily="34" charset="0"/>
              </a:rPr>
              <a:t>(fungicide)</a:t>
            </a:r>
          </a:p>
          <a:p>
            <a:pPr eaLnBrk="1" hangingPunct="1"/>
            <a:r>
              <a:rPr lang="en-US" altLang="en-US" sz="2200" dirty="0">
                <a:latin typeface="Calibri" panose="020F0502020204030204" pitchFamily="34" charset="0"/>
              </a:rPr>
              <a:t>found in &gt;50% </a:t>
            </a:r>
            <a:r>
              <a:rPr lang="en-US" altLang="en-US" sz="2200" i="1" dirty="0">
                <a:latin typeface="Calibri" panose="020F0502020204030204" pitchFamily="34" charset="0"/>
              </a:rPr>
              <a:t>despite ban since 1984</a:t>
            </a:r>
            <a:endParaRPr lang="en-US" altLang="en-US" sz="2200" dirty="0">
              <a:latin typeface="Calibri" panose="020F0502020204030204" pitchFamily="34" charset="0"/>
            </a:endParaRPr>
          </a:p>
        </p:txBody>
      </p:sp>
      <p:cxnSp>
        <p:nvCxnSpPr>
          <p:cNvPr id="10" name="Straight Connector 9">
            <a:extLst>
              <a:ext uri="{FF2B5EF4-FFF2-40B4-BE49-F238E27FC236}">
                <a16:creationId xmlns:a16="http://schemas.microsoft.com/office/drawing/2014/main" id="{2D369DF4-4787-3747-8280-17105D75115F}"/>
              </a:ext>
            </a:extLst>
          </p:cNvPr>
          <p:cNvCxnSpPr/>
          <p:nvPr/>
        </p:nvCxnSpPr>
        <p:spPr>
          <a:xfrm>
            <a:off x="3962400" y="2884452"/>
            <a:ext cx="13716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ACA2602-CD84-8E4C-9DC8-613CBC1FCB63}"/>
              </a:ext>
            </a:extLst>
          </p:cNvPr>
          <p:cNvCxnSpPr/>
          <p:nvPr/>
        </p:nvCxnSpPr>
        <p:spPr>
          <a:xfrm rot="5400000" flipH="1" flipV="1">
            <a:off x="4305300" y="3989352"/>
            <a:ext cx="11430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B051425-2F69-8344-B066-E694DBD1BDC2}"/>
              </a:ext>
            </a:extLst>
          </p:cNvPr>
          <p:cNvCxnSpPr>
            <a:cxnSpLocks/>
            <a:stCxn id="82948" idx="1"/>
          </p:cNvCxnSpPr>
          <p:nvPr/>
        </p:nvCxnSpPr>
        <p:spPr>
          <a:xfrm flipH="1">
            <a:off x="6934200" y="2769527"/>
            <a:ext cx="1143000" cy="2673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F3030B9-D42B-234F-A5A9-29587EBEC1AB}"/>
              </a:ext>
            </a:extLst>
          </p:cNvPr>
          <p:cNvCxnSpPr>
            <a:stCxn id="82949" idx="1"/>
          </p:cNvCxnSpPr>
          <p:nvPr/>
        </p:nvCxnSpPr>
        <p:spPr>
          <a:xfrm flipH="1" flipV="1">
            <a:off x="6781800" y="4408454"/>
            <a:ext cx="914401" cy="101119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2426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5EA0-76E6-694C-A8CD-4DF529BE8CAA}"/>
              </a:ext>
            </a:extLst>
          </p:cNvPr>
          <p:cNvSpPr>
            <a:spLocks noGrp="1"/>
          </p:cNvSpPr>
          <p:nvPr>
            <p:ph type="title"/>
          </p:nvPr>
        </p:nvSpPr>
        <p:spPr/>
        <p:txBody>
          <a:bodyPr>
            <a:normAutofit/>
          </a:bodyPr>
          <a:lstStyle/>
          <a:p>
            <a:r>
              <a:rPr lang="en-US" sz="4000" dirty="0">
                <a:latin typeface="+mn-lt"/>
              </a:rPr>
              <a:t>Chemical interactions: antagonism</a:t>
            </a:r>
          </a:p>
        </p:txBody>
      </p:sp>
      <p:sp>
        <p:nvSpPr>
          <p:cNvPr id="3" name="Content Placeholder 2">
            <a:extLst>
              <a:ext uri="{FF2B5EF4-FFF2-40B4-BE49-F238E27FC236}">
                <a16:creationId xmlns:a16="http://schemas.microsoft.com/office/drawing/2014/main" id="{010A6FD5-0153-FB42-9A9A-06D1DD88ACB7}"/>
              </a:ext>
            </a:extLst>
          </p:cNvPr>
          <p:cNvSpPr>
            <a:spLocks noGrp="1"/>
          </p:cNvSpPr>
          <p:nvPr>
            <p:ph idx="1"/>
          </p:nvPr>
        </p:nvSpPr>
        <p:spPr/>
        <p:txBody>
          <a:bodyPr>
            <a:normAutofit/>
          </a:bodyPr>
          <a:lstStyle/>
          <a:p>
            <a:pPr marL="0" indent="0">
              <a:buNone/>
            </a:pPr>
            <a:r>
              <a:rPr lang="en-US" sz="2400" b="1" dirty="0"/>
              <a:t>Antagonism </a:t>
            </a:r>
            <a:r>
              <a:rPr lang="en-US" sz="2400" dirty="0"/>
              <a:t>is often a desirable effect in toxicology and is the basis for most antidotes.</a:t>
            </a:r>
          </a:p>
          <a:p>
            <a:pPr marL="0" indent="0">
              <a:buNone/>
            </a:pPr>
            <a:endParaRPr lang="en-US" sz="2400" dirty="0"/>
          </a:p>
          <a:p>
            <a:pPr lvl="1"/>
            <a:r>
              <a:rPr lang="en-US" sz="2400" dirty="0"/>
              <a:t>Drop in blood pressure resulting from a barbiturate overdose can be reversed by administration of vasopressor to increase a blood pressure.</a:t>
            </a:r>
          </a:p>
          <a:p>
            <a:pPr lvl="1"/>
            <a:endParaRPr lang="en-US" sz="2400" dirty="0"/>
          </a:p>
          <a:p>
            <a:pPr lvl="1"/>
            <a:r>
              <a:rPr lang="en-US" sz="2400" dirty="0"/>
              <a:t>Mercury toxicity can be reduced by binding the mercury ions with </a:t>
            </a:r>
            <a:r>
              <a:rPr lang="en-US" sz="2400" dirty="0" err="1"/>
              <a:t>dimercaprol</a:t>
            </a:r>
            <a:r>
              <a:rPr lang="en-US" sz="2400" dirty="0"/>
              <a:t>.</a:t>
            </a:r>
          </a:p>
          <a:p>
            <a:pPr lvl="1"/>
            <a:endParaRPr lang="en-US" sz="2400" dirty="0"/>
          </a:p>
          <a:p>
            <a:pPr lvl="1"/>
            <a:r>
              <a:rPr lang="en-US" sz="2400" dirty="0"/>
              <a:t>Swallowed poison can be absorbed by introducing a charcoal into the stomach.</a:t>
            </a:r>
          </a:p>
        </p:txBody>
      </p:sp>
      <p:sp>
        <p:nvSpPr>
          <p:cNvPr id="4" name="TextBox 3">
            <a:extLst>
              <a:ext uri="{FF2B5EF4-FFF2-40B4-BE49-F238E27FC236}">
                <a16:creationId xmlns:a16="http://schemas.microsoft.com/office/drawing/2014/main" id="{2DD49CAF-7805-D44A-87B7-7863AA890020}"/>
              </a:ext>
            </a:extLst>
          </p:cNvPr>
          <p:cNvSpPr txBox="1"/>
          <p:nvPr/>
        </p:nvSpPr>
        <p:spPr>
          <a:xfrm>
            <a:off x="10542616" y="6393840"/>
            <a:ext cx="1605119" cy="461665"/>
          </a:xfrm>
          <a:prstGeom prst="rect">
            <a:avLst/>
          </a:prstGeom>
          <a:noFill/>
        </p:spPr>
        <p:txBody>
          <a:bodyPr wrap="none" rtlCol="0">
            <a:spAutoFit/>
          </a:bodyPr>
          <a:lstStyle/>
          <a:p>
            <a:r>
              <a:rPr lang="en-US" sz="1200" dirty="0" err="1">
                <a:solidFill>
                  <a:schemeClr val="bg1">
                    <a:lumMod val="50000"/>
                  </a:schemeClr>
                </a:solidFill>
              </a:rPr>
              <a:t>Toxicologyschools.com</a:t>
            </a:r>
            <a:endParaRPr lang="en-US" sz="1200" dirty="0">
              <a:solidFill>
                <a:schemeClr val="bg1">
                  <a:lumMod val="50000"/>
                </a:schemeClr>
              </a:solidFill>
            </a:endParaRPr>
          </a:p>
          <a:p>
            <a:r>
              <a:rPr lang="en-US" sz="1200" dirty="0" err="1">
                <a:solidFill>
                  <a:schemeClr val="bg1">
                    <a:lumMod val="50000"/>
                  </a:schemeClr>
                </a:solidFill>
              </a:rPr>
              <a:t>Toxtutor.nml.nih.gov</a:t>
            </a:r>
            <a:endParaRPr lang="en-US" sz="1200" dirty="0">
              <a:solidFill>
                <a:schemeClr val="bg1">
                  <a:lumMod val="50000"/>
                </a:schemeClr>
              </a:solidFill>
            </a:endParaRPr>
          </a:p>
        </p:txBody>
      </p:sp>
    </p:spTree>
    <p:extLst>
      <p:ext uri="{BB962C8B-B14F-4D97-AF65-F5344CB8AC3E}">
        <p14:creationId xmlns:p14="http://schemas.microsoft.com/office/powerpoint/2010/main" val="120664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B8E37-6682-C743-B871-E82420CC4FE7}"/>
              </a:ext>
            </a:extLst>
          </p:cNvPr>
          <p:cNvSpPr>
            <a:spLocks noGrp="1"/>
          </p:cNvSpPr>
          <p:nvPr>
            <p:ph type="title"/>
          </p:nvPr>
        </p:nvSpPr>
        <p:spPr/>
        <p:txBody>
          <a:bodyPr>
            <a:normAutofit/>
          </a:bodyPr>
          <a:lstStyle/>
          <a:p>
            <a:r>
              <a:rPr lang="en-US" sz="4000" dirty="0">
                <a:latin typeface="+mn-lt"/>
              </a:rPr>
              <a:t>Chemical interactions: additivity</a:t>
            </a:r>
          </a:p>
        </p:txBody>
      </p:sp>
      <p:sp>
        <p:nvSpPr>
          <p:cNvPr id="3" name="Content Placeholder 2">
            <a:extLst>
              <a:ext uri="{FF2B5EF4-FFF2-40B4-BE49-F238E27FC236}">
                <a16:creationId xmlns:a16="http://schemas.microsoft.com/office/drawing/2014/main" id="{7F2BEB0B-BC1D-544E-9E10-18E8B1C28C64}"/>
              </a:ext>
            </a:extLst>
          </p:cNvPr>
          <p:cNvSpPr>
            <a:spLocks noGrp="1"/>
          </p:cNvSpPr>
          <p:nvPr>
            <p:ph idx="1"/>
          </p:nvPr>
        </p:nvSpPr>
        <p:spPr/>
        <p:txBody>
          <a:bodyPr>
            <a:normAutofit lnSpcReduction="10000"/>
          </a:bodyPr>
          <a:lstStyle/>
          <a:p>
            <a:pPr marL="0" indent="0">
              <a:buNone/>
            </a:pPr>
            <a:r>
              <a:rPr lang="en-US" sz="2400" b="1" dirty="0"/>
              <a:t>Additivity </a:t>
            </a:r>
            <a:r>
              <a:rPr lang="en-US" sz="2400" dirty="0"/>
              <a:t>is the most common type of drug interaction.  Examples of chemical or drug additivity reactions are:</a:t>
            </a:r>
          </a:p>
          <a:p>
            <a:pPr marL="0" indent="0">
              <a:buNone/>
            </a:pPr>
            <a:endParaRPr lang="en-US" sz="2200" dirty="0"/>
          </a:p>
          <a:p>
            <a:pPr lvl="1"/>
            <a:r>
              <a:rPr lang="en-US" sz="2200" dirty="0"/>
              <a:t>Two central nervous system (CNS) depressants taken at the same time, a tranquilizer and alcohol, often cause depression equal to the sum of that caused by each drug.</a:t>
            </a:r>
          </a:p>
          <a:p>
            <a:pPr lvl="1"/>
            <a:endParaRPr lang="en-US" sz="2200" dirty="0"/>
          </a:p>
          <a:p>
            <a:pPr lvl="1"/>
            <a:r>
              <a:rPr lang="en-US" sz="2200" dirty="0"/>
              <a:t>Organophosphate insecticides interfere with nerve conduction.  The toxicity of the combination of two organophosphate insecticides is equal to the sum of the toxicity of each.</a:t>
            </a:r>
          </a:p>
          <a:p>
            <a:pPr lvl="1"/>
            <a:endParaRPr lang="en-US" sz="2200" dirty="0"/>
          </a:p>
          <a:p>
            <a:pPr lvl="1"/>
            <a:r>
              <a:rPr lang="en-US" sz="2200" dirty="0"/>
              <a:t>Chlorinated insecticides and halogenated solvents both produce liver toxicity.  The hepatotoxicity of  an insecticide formulation containing both is equivalent to the sum of the hepatotoxicity of each.</a:t>
            </a:r>
          </a:p>
          <a:p>
            <a:endParaRPr lang="en-US" dirty="0"/>
          </a:p>
        </p:txBody>
      </p:sp>
      <p:sp>
        <p:nvSpPr>
          <p:cNvPr id="19" name="TextBox 18">
            <a:extLst>
              <a:ext uri="{FF2B5EF4-FFF2-40B4-BE49-F238E27FC236}">
                <a16:creationId xmlns:a16="http://schemas.microsoft.com/office/drawing/2014/main" id="{7A5AEC9A-A4D0-994C-82EE-44C22105F1B4}"/>
              </a:ext>
            </a:extLst>
          </p:cNvPr>
          <p:cNvSpPr txBox="1"/>
          <p:nvPr/>
        </p:nvSpPr>
        <p:spPr>
          <a:xfrm>
            <a:off x="10542616" y="6393840"/>
            <a:ext cx="1605119" cy="461665"/>
          </a:xfrm>
          <a:prstGeom prst="rect">
            <a:avLst/>
          </a:prstGeom>
          <a:noFill/>
        </p:spPr>
        <p:txBody>
          <a:bodyPr wrap="none" rtlCol="0">
            <a:spAutoFit/>
          </a:bodyPr>
          <a:lstStyle/>
          <a:p>
            <a:r>
              <a:rPr lang="en-US" sz="1200" dirty="0" err="1">
                <a:solidFill>
                  <a:schemeClr val="bg1">
                    <a:lumMod val="50000"/>
                  </a:schemeClr>
                </a:solidFill>
              </a:rPr>
              <a:t>Toxicologyschools.com</a:t>
            </a:r>
            <a:endParaRPr lang="en-US" sz="1200" dirty="0">
              <a:solidFill>
                <a:schemeClr val="bg1">
                  <a:lumMod val="50000"/>
                </a:schemeClr>
              </a:solidFill>
            </a:endParaRPr>
          </a:p>
          <a:p>
            <a:r>
              <a:rPr lang="en-US" sz="1200" dirty="0" err="1">
                <a:solidFill>
                  <a:schemeClr val="bg1">
                    <a:lumMod val="50000"/>
                  </a:schemeClr>
                </a:solidFill>
              </a:rPr>
              <a:t>Toxtutor.nml.nih.gov</a:t>
            </a:r>
            <a:endParaRPr lang="en-US" sz="1200" dirty="0">
              <a:solidFill>
                <a:schemeClr val="bg1">
                  <a:lumMod val="50000"/>
                </a:schemeClr>
              </a:solidFill>
            </a:endParaRPr>
          </a:p>
        </p:txBody>
      </p:sp>
      <p:pic>
        <p:nvPicPr>
          <p:cNvPr id="5130" name="Picture 10" descr="1x1clear">
            <a:extLst>
              <a:ext uri="{FF2B5EF4-FFF2-40B4-BE49-F238E27FC236}">
                <a16:creationId xmlns:a16="http://schemas.microsoft.com/office/drawing/2014/main" id="{49768E11-88F1-6346-BB14-E6B8DE9FCA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600" cy="10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953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573B3-CBB2-0743-B427-F173B2CDCF08}"/>
              </a:ext>
            </a:extLst>
          </p:cNvPr>
          <p:cNvSpPr>
            <a:spLocks noGrp="1"/>
          </p:cNvSpPr>
          <p:nvPr>
            <p:ph type="title"/>
          </p:nvPr>
        </p:nvSpPr>
        <p:spPr/>
        <p:txBody>
          <a:bodyPr>
            <a:normAutofit/>
          </a:bodyPr>
          <a:lstStyle/>
          <a:p>
            <a:r>
              <a:rPr lang="en-US" sz="4000" dirty="0">
                <a:latin typeface="+mn-lt"/>
              </a:rPr>
              <a:t>Outline</a:t>
            </a:r>
          </a:p>
        </p:txBody>
      </p:sp>
      <p:sp>
        <p:nvSpPr>
          <p:cNvPr id="3" name="Content Placeholder 2">
            <a:extLst>
              <a:ext uri="{FF2B5EF4-FFF2-40B4-BE49-F238E27FC236}">
                <a16:creationId xmlns:a16="http://schemas.microsoft.com/office/drawing/2014/main" id="{8997077C-5307-F440-9D87-689329B95230}"/>
              </a:ext>
            </a:extLst>
          </p:cNvPr>
          <p:cNvSpPr>
            <a:spLocks noGrp="1"/>
          </p:cNvSpPr>
          <p:nvPr>
            <p:ph idx="1"/>
          </p:nvPr>
        </p:nvSpPr>
        <p:spPr/>
        <p:txBody>
          <a:bodyPr>
            <a:normAutofit/>
          </a:bodyPr>
          <a:lstStyle/>
          <a:p>
            <a:r>
              <a:rPr lang="en-US" sz="2400" dirty="0">
                <a:solidFill>
                  <a:schemeClr val="accent2"/>
                </a:solidFill>
              </a:rPr>
              <a:t>Toxicology definition</a:t>
            </a:r>
          </a:p>
          <a:p>
            <a:r>
              <a:rPr lang="en-US" sz="2400" dirty="0"/>
              <a:t>Toxicity types</a:t>
            </a:r>
          </a:p>
          <a:p>
            <a:r>
              <a:rPr lang="en-US" sz="2400" dirty="0"/>
              <a:t>Factors affecting chemical toxicity</a:t>
            </a:r>
          </a:p>
          <a:p>
            <a:r>
              <a:rPr lang="en-US" sz="2400" dirty="0"/>
              <a:t>Toxicology and the periodic table</a:t>
            </a:r>
          </a:p>
          <a:p>
            <a:endParaRPr lang="en-US" sz="2400" dirty="0"/>
          </a:p>
          <a:p>
            <a:endParaRPr lang="en-US" sz="2400" dirty="0"/>
          </a:p>
        </p:txBody>
      </p:sp>
    </p:spTree>
    <p:extLst>
      <p:ext uri="{BB962C8B-B14F-4D97-AF65-F5344CB8AC3E}">
        <p14:creationId xmlns:p14="http://schemas.microsoft.com/office/powerpoint/2010/main" val="455165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0ED5E-650B-8B45-ACC0-D73762014F96}"/>
              </a:ext>
            </a:extLst>
          </p:cNvPr>
          <p:cNvSpPr>
            <a:spLocks noGrp="1"/>
          </p:cNvSpPr>
          <p:nvPr>
            <p:ph type="title"/>
          </p:nvPr>
        </p:nvSpPr>
        <p:spPr/>
        <p:txBody>
          <a:bodyPr>
            <a:normAutofit/>
          </a:bodyPr>
          <a:lstStyle/>
          <a:p>
            <a:r>
              <a:rPr lang="en-US" altLang="en-US" sz="4000" dirty="0">
                <a:latin typeface="+mn-lt"/>
              </a:rPr>
              <a:t>Species</a:t>
            </a:r>
            <a:endParaRPr lang="en-US" sz="4000" dirty="0">
              <a:latin typeface="+mn-lt"/>
            </a:endParaRPr>
          </a:p>
        </p:txBody>
      </p:sp>
      <p:sp>
        <p:nvSpPr>
          <p:cNvPr id="3" name="Content Placeholder 2">
            <a:extLst>
              <a:ext uri="{FF2B5EF4-FFF2-40B4-BE49-F238E27FC236}">
                <a16:creationId xmlns:a16="http://schemas.microsoft.com/office/drawing/2014/main" id="{EBE6C524-7FB8-8B4C-B835-0C322EB4F80C}"/>
              </a:ext>
            </a:extLst>
          </p:cNvPr>
          <p:cNvSpPr>
            <a:spLocks noGrp="1"/>
          </p:cNvSpPr>
          <p:nvPr>
            <p:ph idx="1"/>
          </p:nvPr>
        </p:nvSpPr>
        <p:spPr/>
        <p:txBody>
          <a:bodyPr>
            <a:normAutofit/>
          </a:bodyPr>
          <a:lstStyle/>
          <a:p>
            <a:pPr marL="0" indent="0">
              <a:buNone/>
            </a:pPr>
            <a:r>
              <a:rPr lang="en-US" sz="2400" dirty="0"/>
              <a:t>Toxic responses can vary substantially depending on the species. Most differences between species are attributable to differences in metabolism. Others may be due to anatomical or physiological differences. For example:</a:t>
            </a:r>
          </a:p>
          <a:p>
            <a:pPr marL="0" indent="0">
              <a:buNone/>
            </a:pPr>
            <a:endParaRPr lang="en-US" sz="2400" dirty="0"/>
          </a:p>
          <a:p>
            <a:pPr lvl="1"/>
            <a:r>
              <a:rPr lang="en-US" sz="2400" dirty="0"/>
              <a:t>An insecticide is lethal to insects but relatively nontoxic to animals. </a:t>
            </a:r>
          </a:p>
          <a:p>
            <a:pPr lvl="1"/>
            <a:r>
              <a:rPr lang="en-US" sz="2400" dirty="0"/>
              <a:t>Antibiotics are selectively toxic to microorganisms while virtually nontoxic to humans.</a:t>
            </a:r>
          </a:p>
          <a:p>
            <a:pPr marL="0" indent="0">
              <a:buNone/>
            </a:pPr>
            <a:endParaRPr lang="en-US" sz="2400" dirty="0"/>
          </a:p>
        </p:txBody>
      </p:sp>
      <p:sp>
        <p:nvSpPr>
          <p:cNvPr id="4" name="TextBox 3">
            <a:extLst>
              <a:ext uri="{FF2B5EF4-FFF2-40B4-BE49-F238E27FC236}">
                <a16:creationId xmlns:a16="http://schemas.microsoft.com/office/drawing/2014/main" id="{1C17BB6B-9DC2-834A-AF1A-2325DF01E8A2}"/>
              </a:ext>
            </a:extLst>
          </p:cNvPr>
          <p:cNvSpPr txBox="1"/>
          <p:nvPr/>
        </p:nvSpPr>
        <p:spPr>
          <a:xfrm>
            <a:off x="10542616" y="6393840"/>
            <a:ext cx="1605119" cy="461665"/>
          </a:xfrm>
          <a:prstGeom prst="rect">
            <a:avLst/>
          </a:prstGeom>
          <a:noFill/>
        </p:spPr>
        <p:txBody>
          <a:bodyPr wrap="none" rtlCol="0">
            <a:spAutoFit/>
          </a:bodyPr>
          <a:lstStyle/>
          <a:p>
            <a:r>
              <a:rPr lang="en-US" sz="1200" dirty="0" err="1">
                <a:solidFill>
                  <a:schemeClr val="bg1">
                    <a:lumMod val="50000"/>
                  </a:schemeClr>
                </a:solidFill>
              </a:rPr>
              <a:t>Toxicologyschools.com</a:t>
            </a:r>
            <a:endParaRPr lang="en-US" sz="1200" dirty="0">
              <a:solidFill>
                <a:schemeClr val="bg1">
                  <a:lumMod val="50000"/>
                </a:schemeClr>
              </a:solidFill>
            </a:endParaRPr>
          </a:p>
          <a:p>
            <a:r>
              <a:rPr lang="en-US" sz="1200" dirty="0" err="1">
                <a:solidFill>
                  <a:schemeClr val="bg1">
                    <a:lumMod val="50000"/>
                  </a:schemeClr>
                </a:solidFill>
              </a:rPr>
              <a:t>Toxtutor.nml.nih.gov</a:t>
            </a:r>
            <a:endParaRPr lang="en-US" sz="1200" dirty="0">
              <a:solidFill>
                <a:schemeClr val="bg1">
                  <a:lumMod val="50000"/>
                </a:schemeClr>
              </a:solidFill>
            </a:endParaRPr>
          </a:p>
        </p:txBody>
      </p:sp>
    </p:spTree>
    <p:extLst>
      <p:ext uri="{BB962C8B-B14F-4D97-AF65-F5344CB8AC3E}">
        <p14:creationId xmlns:p14="http://schemas.microsoft.com/office/powerpoint/2010/main" val="3730396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53EED-4152-2643-AED6-B3CB93D8A1CB}"/>
              </a:ext>
            </a:extLst>
          </p:cNvPr>
          <p:cNvSpPr>
            <a:spLocks noGrp="1"/>
          </p:cNvSpPr>
          <p:nvPr>
            <p:ph type="title"/>
          </p:nvPr>
        </p:nvSpPr>
        <p:spPr/>
        <p:txBody>
          <a:bodyPr>
            <a:normAutofit/>
          </a:bodyPr>
          <a:lstStyle/>
          <a:p>
            <a:r>
              <a:rPr lang="en-US" altLang="en-US" sz="4000" dirty="0">
                <a:latin typeface="+mn-lt"/>
              </a:rPr>
              <a:t>Life stage</a:t>
            </a:r>
            <a:endParaRPr lang="en-US" sz="4000" dirty="0">
              <a:latin typeface="+mn-lt"/>
            </a:endParaRPr>
          </a:p>
        </p:txBody>
      </p:sp>
      <p:sp>
        <p:nvSpPr>
          <p:cNvPr id="3" name="Content Placeholder 2">
            <a:extLst>
              <a:ext uri="{FF2B5EF4-FFF2-40B4-BE49-F238E27FC236}">
                <a16:creationId xmlns:a16="http://schemas.microsoft.com/office/drawing/2014/main" id="{1FD958F4-9FA4-8649-BE3A-9D062C1C1582}"/>
              </a:ext>
            </a:extLst>
          </p:cNvPr>
          <p:cNvSpPr>
            <a:spLocks noGrp="1"/>
          </p:cNvSpPr>
          <p:nvPr>
            <p:ph idx="1"/>
          </p:nvPr>
        </p:nvSpPr>
        <p:spPr/>
        <p:txBody>
          <a:bodyPr>
            <a:normAutofit/>
          </a:bodyPr>
          <a:lstStyle/>
          <a:p>
            <a:pPr marL="0" indent="0">
              <a:buNone/>
            </a:pPr>
            <a:r>
              <a:rPr lang="en-US" sz="2400" dirty="0"/>
              <a:t>Some chemicals are more toxic to infants or the elderly than to young adults. For example:</a:t>
            </a:r>
          </a:p>
          <a:p>
            <a:pPr marL="0" indent="0">
              <a:buNone/>
            </a:pPr>
            <a:endParaRPr lang="en-US" sz="2400" dirty="0"/>
          </a:p>
          <a:p>
            <a:pPr lvl="1"/>
            <a:r>
              <a:rPr lang="en-US" sz="2400" dirty="0"/>
              <a:t>Parathion is more toxic to young animals. </a:t>
            </a:r>
          </a:p>
          <a:p>
            <a:pPr lvl="1"/>
            <a:r>
              <a:rPr lang="en-US" sz="2400" dirty="0"/>
              <a:t>Nitrosamines are more carcinogenic to newborn or young animals.</a:t>
            </a:r>
          </a:p>
          <a:p>
            <a:endParaRPr lang="en-US" sz="2400" dirty="0"/>
          </a:p>
        </p:txBody>
      </p:sp>
      <p:sp>
        <p:nvSpPr>
          <p:cNvPr id="4" name="TextBox 3">
            <a:extLst>
              <a:ext uri="{FF2B5EF4-FFF2-40B4-BE49-F238E27FC236}">
                <a16:creationId xmlns:a16="http://schemas.microsoft.com/office/drawing/2014/main" id="{6FFBDE13-5C04-FC4B-AF60-620845B5502F}"/>
              </a:ext>
            </a:extLst>
          </p:cNvPr>
          <p:cNvSpPr txBox="1"/>
          <p:nvPr/>
        </p:nvSpPr>
        <p:spPr>
          <a:xfrm>
            <a:off x="10542616" y="6393840"/>
            <a:ext cx="1605119" cy="461665"/>
          </a:xfrm>
          <a:prstGeom prst="rect">
            <a:avLst/>
          </a:prstGeom>
          <a:noFill/>
        </p:spPr>
        <p:txBody>
          <a:bodyPr wrap="none" rtlCol="0">
            <a:spAutoFit/>
          </a:bodyPr>
          <a:lstStyle/>
          <a:p>
            <a:r>
              <a:rPr lang="en-US" sz="1200" dirty="0" err="1">
                <a:solidFill>
                  <a:schemeClr val="bg1">
                    <a:lumMod val="50000"/>
                  </a:schemeClr>
                </a:solidFill>
              </a:rPr>
              <a:t>Toxicologyschools.com</a:t>
            </a:r>
            <a:endParaRPr lang="en-US" sz="1200" dirty="0">
              <a:solidFill>
                <a:schemeClr val="bg1">
                  <a:lumMod val="50000"/>
                </a:schemeClr>
              </a:solidFill>
            </a:endParaRPr>
          </a:p>
          <a:p>
            <a:r>
              <a:rPr lang="en-US" sz="1200" dirty="0" err="1">
                <a:solidFill>
                  <a:schemeClr val="bg1">
                    <a:lumMod val="50000"/>
                  </a:schemeClr>
                </a:solidFill>
              </a:rPr>
              <a:t>Toxtutor.nml.nih.gov</a:t>
            </a:r>
            <a:endParaRPr lang="en-US" sz="1200" dirty="0">
              <a:solidFill>
                <a:schemeClr val="bg1">
                  <a:lumMod val="50000"/>
                </a:schemeClr>
              </a:solidFill>
            </a:endParaRPr>
          </a:p>
        </p:txBody>
      </p:sp>
    </p:spTree>
    <p:extLst>
      <p:ext uri="{BB962C8B-B14F-4D97-AF65-F5344CB8AC3E}">
        <p14:creationId xmlns:p14="http://schemas.microsoft.com/office/powerpoint/2010/main" val="37770376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E9EE5-2929-4543-9404-8B8F688F8643}"/>
              </a:ext>
            </a:extLst>
          </p:cNvPr>
          <p:cNvSpPr>
            <a:spLocks noGrp="1"/>
          </p:cNvSpPr>
          <p:nvPr>
            <p:ph type="title"/>
          </p:nvPr>
        </p:nvSpPr>
        <p:spPr/>
        <p:txBody>
          <a:bodyPr/>
          <a:lstStyle/>
          <a:p>
            <a:r>
              <a:rPr lang="en-US" altLang="en-US" sz="4000" dirty="0">
                <a:latin typeface="+mn-lt"/>
              </a:rPr>
              <a:t>Gender</a:t>
            </a:r>
            <a:endParaRPr lang="en-US" dirty="0">
              <a:latin typeface="+mn-lt"/>
            </a:endParaRPr>
          </a:p>
        </p:txBody>
      </p:sp>
      <p:sp>
        <p:nvSpPr>
          <p:cNvPr id="3" name="Content Placeholder 2">
            <a:extLst>
              <a:ext uri="{FF2B5EF4-FFF2-40B4-BE49-F238E27FC236}">
                <a16:creationId xmlns:a16="http://schemas.microsoft.com/office/drawing/2014/main" id="{4A867F38-EA3A-0A4E-A932-3356AE0DA141}"/>
              </a:ext>
            </a:extLst>
          </p:cNvPr>
          <p:cNvSpPr>
            <a:spLocks noGrp="1"/>
          </p:cNvSpPr>
          <p:nvPr>
            <p:ph idx="1"/>
          </p:nvPr>
        </p:nvSpPr>
        <p:spPr/>
        <p:txBody>
          <a:bodyPr>
            <a:normAutofit/>
          </a:bodyPr>
          <a:lstStyle/>
          <a:p>
            <a:pPr marL="0" indent="0">
              <a:buNone/>
            </a:pPr>
            <a:r>
              <a:rPr lang="en-US" sz="2400" dirty="0"/>
              <a:t>Physiologic differences between men and women, including differences in pharmacokinetics and pharmacodynamics, can affect drug activity. </a:t>
            </a:r>
          </a:p>
          <a:p>
            <a:pPr marL="0" indent="0">
              <a:buNone/>
            </a:pPr>
            <a:r>
              <a:rPr lang="en-US" sz="2400" dirty="0"/>
              <a:t>For example:</a:t>
            </a:r>
          </a:p>
          <a:p>
            <a:pPr marL="0" indent="0">
              <a:buNone/>
            </a:pPr>
            <a:endParaRPr lang="en-US" sz="2400" dirty="0"/>
          </a:p>
          <a:p>
            <a:pPr lvl="1"/>
            <a:r>
              <a:rPr lang="en-US" sz="2400" dirty="0"/>
              <a:t>Slower renal clearance in women, for example, may result in a need for dosage adjustment for drugs such as digoxin that are excreted via the kidneys.</a:t>
            </a:r>
          </a:p>
          <a:p>
            <a:pPr lvl="1"/>
            <a:r>
              <a:rPr lang="en-US" sz="2400" dirty="0"/>
              <a:t>Male rats are 10 times more sensitive than females to liver damage from DDT.</a:t>
            </a:r>
          </a:p>
          <a:p>
            <a:pPr lvl="1"/>
            <a:r>
              <a:rPr lang="en-US" sz="2400" dirty="0"/>
              <a:t>Female rats are twice as sensitive to parathion as are male rats.</a:t>
            </a:r>
          </a:p>
          <a:p>
            <a:pPr marL="342900" lvl="1" indent="0">
              <a:buNone/>
            </a:pPr>
            <a:endParaRPr lang="en-US" sz="2400" dirty="0"/>
          </a:p>
        </p:txBody>
      </p:sp>
      <p:sp>
        <p:nvSpPr>
          <p:cNvPr id="4" name="TextBox 3">
            <a:extLst>
              <a:ext uri="{FF2B5EF4-FFF2-40B4-BE49-F238E27FC236}">
                <a16:creationId xmlns:a16="http://schemas.microsoft.com/office/drawing/2014/main" id="{B2573CEA-A2B0-C644-A1C0-9E473B50C67F}"/>
              </a:ext>
            </a:extLst>
          </p:cNvPr>
          <p:cNvSpPr txBox="1"/>
          <p:nvPr/>
        </p:nvSpPr>
        <p:spPr>
          <a:xfrm>
            <a:off x="10542616" y="6393840"/>
            <a:ext cx="1605119" cy="461665"/>
          </a:xfrm>
          <a:prstGeom prst="rect">
            <a:avLst/>
          </a:prstGeom>
          <a:noFill/>
        </p:spPr>
        <p:txBody>
          <a:bodyPr wrap="none" rtlCol="0">
            <a:spAutoFit/>
          </a:bodyPr>
          <a:lstStyle/>
          <a:p>
            <a:r>
              <a:rPr lang="en-US" sz="1200" dirty="0" err="1">
                <a:solidFill>
                  <a:schemeClr val="bg1">
                    <a:lumMod val="50000"/>
                  </a:schemeClr>
                </a:solidFill>
              </a:rPr>
              <a:t>Toxicologyschools.com</a:t>
            </a:r>
            <a:endParaRPr lang="en-US" sz="1200" dirty="0">
              <a:solidFill>
                <a:schemeClr val="bg1">
                  <a:lumMod val="50000"/>
                </a:schemeClr>
              </a:solidFill>
            </a:endParaRPr>
          </a:p>
          <a:p>
            <a:r>
              <a:rPr lang="en-US" sz="1200" dirty="0" err="1">
                <a:solidFill>
                  <a:schemeClr val="bg1">
                    <a:lumMod val="50000"/>
                  </a:schemeClr>
                </a:solidFill>
              </a:rPr>
              <a:t>Toxtutor.nml.nih.gov</a:t>
            </a:r>
            <a:endParaRPr lang="en-US" sz="1200" dirty="0">
              <a:solidFill>
                <a:schemeClr val="bg1">
                  <a:lumMod val="50000"/>
                </a:schemeClr>
              </a:solidFill>
            </a:endParaRPr>
          </a:p>
        </p:txBody>
      </p:sp>
    </p:spTree>
    <p:extLst>
      <p:ext uri="{BB962C8B-B14F-4D97-AF65-F5344CB8AC3E}">
        <p14:creationId xmlns:p14="http://schemas.microsoft.com/office/powerpoint/2010/main" val="35748895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96606530"/>
              </p:ext>
            </p:extLst>
          </p:nvPr>
        </p:nvGraphicFramePr>
        <p:xfrm>
          <a:off x="3534835" y="1925384"/>
          <a:ext cx="5109633" cy="1804164"/>
        </p:xfrm>
        <a:graphic>
          <a:graphicData uri="http://schemas.openxmlformats.org/drawingml/2006/table">
            <a:tbl>
              <a:tblPr>
                <a:tableStyleId>{284E427A-3D55-4303-BF80-6455036E1DE7}</a:tableStyleId>
              </a:tblPr>
              <a:tblGrid>
                <a:gridCol w="1703211">
                  <a:extLst>
                    <a:ext uri="{9D8B030D-6E8A-4147-A177-3AD203B41FA5}">
                      <a16:colId xmlns:a16="http://schemas.microsoft.com/office/drawing/2014/main" val="20000"/>
                    </a:ext>
                  </a:extLst>
                </a:gridCol>
                <a:gridCol w="1703211">
                  <a:extLst>
                    <a:ext uri="{9D8B030D-6E8A-4147-A177-3AD203B41FA5}">
                      <a16:colId xmlns:a16="http://schemas.microsoft.com/office/drawing/2014/main" val="20001"/>
                    </a:ext>
                  </a:extLst>
                </a:gridCol>
                <a:gridCol w="1703211">
                  <a:extLst>
                    <a:ext uri="{9D8B030D-6E8A-4147-A177-3AD203B41FA5}">
                      <a16:colId xmlns:a16="http://schemas.microsoft.com/office/drawing/2014/main" val="20002"/>
                    </a:ext>
                  </a:extLst>
                </a:gridCol>
              </a:tblGrid>
              <a:tr h="357188">
                <a:tc>
                  <a:txBody>
                    <a:bodyPr/>
                    <a:lstStyle/>
                    <a:p>
                      <a:pPr marL="0" marR="0" algn="ctr">
                        <a:lnSpc>
                          <a:spcPct val="115000"/>
                        </a:lnSpc>
                        <a:spcBef>
                          <a:spcPts val="0"/>
                        </a:spcBef>
                        <a:spcAft>
                          <a:spcPts val="0"/>
                        </a:spcAft>
                      </a:pPr>
                      <a:r>
                        <a:rPr lang="en-US" sz="1400" dirty="0"/>
                        <a:t>Acute toxicity</a:t>
                      </a:r>
                      <a:endParaRPr lang="en-US" sz="1400" dirty="0">
                        <a:latin typeface="Calibri"/>
                        <a:ea typeface="宋体"/>
                        <a:cs typeface="Times New Roman"/>
                      </a:endParaRPr>
                    </a:p>
                  </a:txBody>
                  <a:tcPr marL="68580" marR="68580" marT="34290" marB="34290" anchor="ctr"/>
                </a:tc>
                <a:tc>
                  <a:txBody>
                    <a:bodyPr/>
                    <a:lstStyle/>
                    <a:p>
                      <a:pPr marL="0" marR="0" algn="ctr">
                        <a:lnSpc>
                          <a:spcPct val="115000"/>
                        </a:lnSpc>
                        <a:spcBef>
                          <a:spcPts val="0"/>
                        </a:spcBef>
                        <a:spcAft>
                          <a:spcPts val="0"/>
                        </a:spcAft>
                      </a:pPr>
                      <a:r>
                        <a:rPr lang="en-US" sz="1400" dirty="0"/>
                        <a:t>Carcinogenicity</a:t>
                      </a:r>
                      <a:endParaRPr lang="en-US" sz="1400" dirty="0">
                        <a:latin typeface="Calibri"/>
                        <a:ea typeface="宋体"/>
                        <a:cs typeface="Times New Roman"/>
                      </a:endParaRPr>
                    </a:p>
                  </a:txBody>
                  <a:tcPr marL="68580" marR="68580" marT="34290" marB="34290" anchor="ctr"/>
                </a:tc>
                <a:tc>
                  <a:txBody>
                    <a:bodyPr/>
                    <a:lstStyle/>
                    <a:p>
                      <a:pPr marL="0" marR="0" algn="ctr">
                        <a:lnSpc>
                          <a:spcPct val="115000"/>
                        </a:lnSpc>
                        <a:spcBef>
                          <a:spcPts val="0"/>
                        </a:spcBef>
                        <a:spcAft>
                          <a:spcPts val="0"/>
                        </a:spcAft>
                      </a:pPr>
                      <a:r>
                        <a:rPr lang="en-US" sz="1400" dirty="0"/>
                        <a:t>Bioconcentration</a:t>
                      </a:r>
                      <a:endParaRPr lang="en-US" sz="1400" dirty="0">
                        <a:latin typeface="Calibri"/>
                        <a:ea typeface="宋体"/>
                        <a:cs typeface="Times New Roman"/>
                      </a:endParaRPr>
                    </a:p>
                  </a:txBody>
                  <a:tcPr marL="68580" marR="68580" marT="34290" marB="34290" anchor="ctr"/>
                </a:tc>
                <a:extLst>
                  <a:ext uri="{0D108BD9-81ED-4DB2-BD59-A6C34878D82A}">
                    <a16:rowId xmlns:a16="http://schemas.microsoft.com/office/drawing/2014/main" val="10000"/>
                  </a:ext>
                </a:extLst>
              </a:tr>
              <a:tr h="489204">
                <a:tc>
                  <a:txBody>
                    <a:bodyPr/>
                    <a:lstStyle/>
                    <a:p>
                      <a:pPr marL="0" marR="0" algn="ctr">
                        <a:lnSpc>
                          <a:spcPct val="115000"/>
                        </a:lnSpc>
                        <a:spcBef>
                          <a:spcPts val="0"/>
                        </a:spcBef>
                        <a:spcAft>
                          <a:spcPts val="0"/>
                        </a:spcAft>
                      </a:pPr>
                      <a:r>
                        <a:rPr lang="en-US" sz="1400" dirty="0" err="1"/>
                        <a:t>Subchronic</a:t>
                      </a:r>
                      <a:r>
                        <a:rPr lang="en-US" sz="1400" dirty="0"/>
                        <a:t> &amp; chronic toxicity</a:t>
                      </a:r>
                      <a:endParaRPr lang="en-US" sz="1400" dirty="0">
                        <a:latin typeface="Calibri"/>
                        <a:ea typeface="宋体"/>
                        <a:cs typeface="Times New Roman"/>
                      </a:endParaRPr>
                    </a:p>
                  </a:txBody>
                  <a:tcPr marL="68580" marR="68580" marT="34290" marB="34290" anchor="ctr"/>
                </a:tc>
                <a:tc>
                  <a:txBody>
                    <a:bodyPr/>
                    <a:lstStyle/>
                    <a:p>
                      <a:pPr marL="0" marR="0" algn="ctr">
                        <a:lnSpc>
                          <a:spcPct val="115000"/>
                        </a:lnSpc>
                        <a:spcBef>
                          <a:spcPts val="0"/>
                        </a:spcBef>
                        <a:spcAft>
                          <a:spcPts val="0"/>
                        </a:spcAft>
                      </a:pPr>
                      <a:r>
                        <a:rPr lang="en-US" sz="1400"/>
                        <a:t>Neurotoxicity</a:t>
                      </a:r>
                      <a:endParaRPr lang="en-US" sz="1400">
                        <a:latin typeface="Calibri"/>
                        <a:ea typeface="宋体"/>
                        <a:cs typeface="Times New Roman"/>
                      </a:endParaRPr>
                    </a:p>
                  </a:txBody>
                  <a:tcPr marL="68580" marR="68580" marT="34290" marB="34290" anchor="ctr"/>
                </a:tc>
                <a:tc>
                  <a:txBody>
                    <a:bodyPr/>
                    <a:lstStyle/>
                    <a:p>
                      <a:pPr marL="0" marR="0" algn="ctr">
                        <a:lnSpc>
                          <a:spcPct val="115000"/>
                        </a:lnSpc>
                        <a:spcBef>
                          <a:spcPts val="0"/>
                        </a:spcBef>
                        <a:spcAft>
                          <a:spcPts val="0"/>
                        </a:spcAft>
                      </a:pPr>
                      <a:r>
                        <a:rPr lang="en-US" sz="1400"/>
                        <a:t>Degradation &amp; transport</a:t>
                      </a:r>
                      <a:endParaRPr lang="en-US" sz="1400">
                        <a:latin typeface="Calibri"/>
                        <a:ea typeface="宋体"/>
                        <a:cs typeface="Times New Roman"/>
                      </a:endParaRPr>
                    </a:p>
                  </a:txBody>
                  <a:tcPr marL="68580" marR="68580" marT="34290" marB="34290" anchor="ctr"/>
                </a:tc>
                <a:extLst>
                  <a:ext uri="{0D108BD9-81ED-4DB2-BD59-A6C34878D82A}">
                    <a16:rowId xmlns:a16="http://schemas.microsoft.com/office/drawing/2014/main" val="10001"/>
                  </a:ext>
                </a:extLst>
              </a:tr>
              <a:tr h="357188">
                <a:tc>
                  <a:txBody>
                    <a:bodyPr/>
                    <a:lstStyle/>
                    <a:p>
                      <a:pPr marL="0" marR="0" algn="ctr">
                        <a:lnSpc>
                          <a:spcPct val="115000"/>
                        </a:lnSpc>
                        <a:spcBef>
                          <a:spcPts val="0"/>
                        </a:spcBef>
                        <a:spcAft>
                          <a:spcPts val="0"/>
                        </a:spcAft>
                      </a:pPr>
                      <a:r>
                        <a:rPr lang="en-US" sz="1400"/>
                        <a:t>Reproductive toxicity</a:t>
                      </a:r>
                      <a:endParaRPr lang="en-US" sz="1400">
                        <a:latin typeface="Calibri"/>
                        <a:ea typeface="宋体"/>
                        <a:cs typeface="Times New Roman"/>
                      </a:endParaRPr>
                    </a:p>
                  </a:txBody>
                  <a:tcPr marL="68580" marR="68580" marT="34290" marB="34290" anchor="ctr"/>
                </a:tc>
                <a:tc>
                  <a:txBody>
                    <a:bodyPr/>
                    <a:lstStyle/>
                    <a:p>
                      <a:pPr marL="0" marR="0" algn="ctr">
                        <a:lnSpc>
                          <a:spcPct val="115000"/>
                        </a:lnSpc>
                        <a:spcBef>
                          <a:spcPts val="0"/>
                        </a:spcBef>
                        <a:spcAft>
                          <a:spcPts val="0"/>
                        </a:spcAft>
                      </a:pPr>
                      <a:r>
                        <a:rPr lang="en-US" sz="1400" dirty="0" err="1"/>
                        <a:t>Immunotoxicity</a:t>
                      </a:r>
                      <a:endParaRPr lang="en-US" sz="1400" dirty="0">
                        <a:latin typeface="Calibri"/>
                        <a:ea typeface="宋体"/>
                        <a:cs typeface="Times New Roman"/>
                      </a:endParaRPr>
                    </a:p>
                  </a:txBody>
                  <a:tcPr marL="68580" marR="68580" marT="34290" marB="34290" anchor="ctr"/>
                </a:tc>
                <a:tc>
                  <a:txBody>
                    <a:bodyPr/>
                    <a:lstStyle/>
                    <a:p>
                      <a:pPr marL="0" marR="0" algn="ctr">
                        <a:lnSpc>
                          <a:spcPct val="115000"/>
                        </a:lnSpc>
                        <a:spcBef>
                          <a:spcPts val="0"/>
                        </a:spcBef>
                        <a:spcAft>
                          <a:spcPts val="0"/>
                        </a:spcAft>
                      </a:pPr>
                      <a:r>
                        <a:rPr lang="en-US" sz="1400" dirty="0"/>
                        <a:t>Aquatic toxicity</a:t>
                      </a:r>
                      <a:endParaRPr lang="en-US" sz="1400" dirty="0">
                        <a:latin typeface="Calibri"/>
                        <a:ea typeface="宋体"/>
                        <a:cs typeface="Times New Roman"/>
                      </a:endParaRPr>
                    </a:p>
                  </a:txBody>
                  <a:tcPr marL="68580" marR="68580" marT="34290" marB="34290" anchor="ctr"/>
                </a:tc>
                <a:extLst>
                  <a:ext uri="{0D108BD9-81ED-4DB2-BD59-A6C34878D82A}">
                    <a16:rowId xmlns:a16="http://schemas.microsoft.com/office/drawing/2014/main" val="10002"/>
                  </a:ext>
                </a:extLst>
              </a:tr>
              <a:tr h="489204">
                <a:tc>
                  <a:txBody>
                    <a:bodyPr/>
                    <a:lstStyle/>
                    <a:p>
                      <a:pPr marL="0" marR="0" algn="ctr">
                        <a:lnSpc>
                          <a:spcPct val="115000"/>
                        </a:lnSpc>
                        <a:spcBef>
                          <a:spcPts val="0"/>
                        </a:spcBef>
                        <a:spcAft>
                          <a:spcPts val="0"/>
                        </a:spcAft>
                      </a:pPr>
                      <a:r>
                        <a:rPr lang="en-US" sz="1400" dirty="0"/>
                        <a:t>Developmental toxicity</a:t>
                      </a:r>
                      <a:endParaRPr lang="en-US" sz="1400" dirty="0">
                        <a:latin typeface="Calibri"/>
                        <a:ea typeface="宋体"/>
                        <a:cs typeface="Times New Roman"/>
                      </a:endParaRPr>
                    </a:p>
                  </a:txBody>
                  <a:tcPr marL="68580" marR="68580" marT="34290" marB="34290" anchor="ctr"/>
                </a:tc>
                <a:tc>
                  <a:txBody>
                    <a:bodyPr/>
                    <a:lstStyle/>
                    <a:p>
                      <a:pPr marL="0" marR="0" algn="ctr">
                        <a:lnSpc>
                          <a:spcPct val="115000"/>
                        </a:lnSpc>
                        <a:spcBef>
                          <a:spcPts val="0"/>
                        </a:spcBef>
                        <a:spcAft>
                          <a:spcPts val="0"/>
                        </a:spcAft>
                      </a:pPr>
                      <a:r>
                        <a:rPr lang="en-US" sz="1400" dirty="0" err="1"/>
                        <a:t>Genotoxicity</a:t>
                      </a:r>
                      <a:endParaRPr lang="en-US" sz="1400" dirty="0">
                        <a:latin typeface="Calibri"/>
                        <a:ea typeface="宋体"/>
                        <a:cs typeface="Times New Roman"/>
                      </a:endParaRPr>
                    </a:p>
                  </a:txBody>
                  <a:tcPr marL="68580" marR="68580" marT="34290" marB="34290" anchor="ctr"/>
                </a:tc>
                <a:tc>
                  <a:txBody>
                    <a:bodyPr/>
                    <a:lstStyle/>
                    <a:p>
                      <a:pPr marL="0" marR="0" algn="ctr">
                        <a:lnSpc>
                          <a:spcPct val="115000"/>
                        </a:lnSpc>
                        <a:spcBef>
                          <a:spcPts val="0"/>
                        </a:spcBef>
                        <a:spcAft>
                          <a:spcPts val="0"/>
                        </a:spcAft>
                      </a:pPr>
                      <a:r>
                        <a:rPr lang="en-US" sz="1400" dirty="0"/>
                        <a:t>Terrestrial organism toxicity</a:t>
                      </a:r>
                      <a:endParaRPr lang="en-US" sz="1400" dirty="0">
                        <a:latin typeface="Calibri"/>
                        <a:ea typeface="宋体"/>
                        <a:cs typeface="Times New Roman"/>
                      </a:endParaRPr>
                    </a:p>
                  </a:txBody>
                  <a:tcPr marL="68580" marR="68580" marT="34290" marB="34290" anchor="ctr"/>
                </a:tc>
                <a:extLst>
                  <a:ext uri="{0D108BD9-81ED-4DB2-BD59-A6C34878D82A}">
                    <a16:rowId xmlns:a16="http://schemas.microsoft.com/office/drawing/2014/main" val="10003"/>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535571600"/>
              </p:ext>
            </p:extLst>
          </p:nvPr>
        </p:nvGraphicFramePr>
        <p:xfrm>
          <a:off x="3524251" y="4325683"/>
          <a:ext cx="5109633" cy="1616458"/>
        </p:xfrm>
        <a:graphic>
          <a:graphicData uri="http://schemas.openxmlformats.org/drawingml/2006/table">
            <a:tbl>
              <a:tblPr>
                <a:tableStyleId>{35758FB7-9AC5-4552-8A53-C91805E547FA}</a:tableStyleId>
              </a:tblPr>
              <a:tblGrid>
                <a:gridCol w="1703211">
                  <a:extLst>
                    <a:ext uri="{9D8B030D-6E8A-4147-A177-3AD203B41FA5}">
                      <a16:colId xmlns:a16="http://schemas.microsoft.com/office/drawing/2014/main" val="20000"/>
                    </a:ext>
                  </a:extLst>
                </a:gridCol>
                <a:gridCol w="1703211">
                  <a:extLst>
                    <a:ext uri="{9D8B030D-6E8A-4147-A177-3AD203B41FA5}">
                      <a16:colId xmlns:a16="http://schemas.microsoft.com/office/drawing/2014/main" val="20001"/>
                    </a:ext>
                  </a:extLst>
                </a:gridCol>
                <a:gridCol w="1703211">
                  <a:extLst>
                    <a:ext uri="{9D8B030D-6E8A-4147-A177-3AD203B41FA5}">
                      <a16:colId xmlns:a16="http://schemas.microsoft.com/office/drawing/2014/main" val="20002"/>
                    </a:ext>
                  </a:extLst>
                </a:gridCol>
              </a:tblGrid>
              <a:tr h="357188">
                <a:tc>
                  <a:txBody>
                    <a:bodyPr/>
                    <a:lstStyle/>
                    <a:p>
                      <a:pPr marL="0" marR="0" algn="ctr">
                        <a:lnSpc>
                          <a:spcPct val="115000"/>
                        </a:lnSpc>
                        <a:spcBef>
                          <a:spcPts val="0"/>
                        </a:spcBef>
                        <a:spcAft>
                          <a:spcPts val="0"/>
                        </a:spcAft>
                      </a:pPr>
                      <a:r>
                        <a:rPr lang="en-US" sz="1400" dirty="0"/>
                        <a:t>Molecular weight</a:t>
                      </a:r>
                      <a:endParaRPr lang="en-US" sz="1400" dirty="0">
                        <a:latin typeface="Calibri"/>
                        <a:ea typeface="宋体"/>
                        <a:cs typeface="Times New Roman"/>
                      </a:endParaRPr>
                    </a:p>
                  </a:txBody>
                  <a:tcPr marL="68580" marR="68580" marT="34290" marB="34290" anchor="ctr"/>
                </a:tc>
                <a:tc>
                  <a:txBody>
                    <a:bodyPr/>
                    <a:lstStyle/>
                    <a:p>
                      <a:pPr marL="0" marR="0" algn="ctr">
                        <a:lnSpc>
                          <a:spcPct val="115000"/>
                        </a:lnSpc>
                        <a:spcBef>
                          <a:spcPts val="0"/>
                        </a:spcBef>
                        <a:spcAft>
                          <a:spcPts val="0"/>
                        </a:spcAft>
                      </a:pPr>
                      <a:r>
                        <a:rPr lang="en-US" sz="1400" dirty="0"/>
                        <a:t>Molecular volume</a:t>
                      </a:r>
                      <a:endParaRPr lang="en-US" sz="1400" dirty="0">
                        <a:latin typeface="Calibri"/>
                        <a:ea typeface="宋体"/>
                        <a:cs typeface="Times New Roman"/>
                      </a:endParaRPr>
                    </a:p>
                  </a:txBody>
                  <a:tcPr marL="68580" marR="68580" marT="34290" marB="34290" anchor="ctr"/>
                </a:tc>
                <a:tc>
                  <a:txBody>
                    <a:bodyPr/>
                    <a:lstStyle/>
                    <a:p>
                      <a:pPr marL="0" marR="0" algn="ctr">
                        <a:lnSpc>
                          <a:spcPct val="115000"/>
                        </a:lnSpc>
                        <a:spcBef>
                          <a:spcPts val="0"/>
                        </a:spcBef>
                        <a:spcAft>
                          <a:spcPts val="0"/>
                        </a:spcAft>
                      </a:pPr>
                      <a:r>
                        <a:rPr lang="en-US" sz="1400" dirty="0"/>
                        <a:t>Dipole moment</a:t>
                      </a:r>
                      <a:endParaRPr lang="en-US" sz="1400" dirty="0">
                        <a:latin typeface="Calibri"/>
                        <a:ea typeface="宋体"/>
                        <a:cs typeface="Times New Roman"/>
                      </a:endParaRPr>
                    </a:p>
                  </a:txBody>
                  <a:tcPr marL="68580" marR="68580" marT="34290" marB="34290" anchor="ctr"/>
                </a:tc>
                <a:extLst>
                  <a:ext uri="{0D108BD9-81ED-4DB2-BD59-A6C34878D82A}">
                    <a16:rowId xmlns:a16="http://schemas.microsoft.com/office/drawing/2014/main" val="10000"/>
                  </a:ext>
                </a:extLst>
              </a:tr>
              <a:tr h="489204">
                <a:tc>
                  <a:txBody>
                    <a:bodyPr/>
                    <a:lstStyle/>
                    <a:p>
                      <a:pPr marL="0" marR="0" algn="ctr">
                        <a:lnSpc>
                          <a:spcPct val="115000"/>
                        </a:lnSpc>
                        <a:spcBef>
                          <a:spcPts val="0"/>
                        </a:spcBef>
                        <a:spcAft>
                          <a:spcPts val="0"/>
                        </a:spcAft>
                      </a:pPr>
                      <a:r>
                        <a:rPr lang="en-US" sz="1400" dirty="0"/>
                        <a:t>Hydrophilic surface area</a:t>
                      </a:r>
                      <a:endParaRPr lang="en-US" sz="1400" dirty="0">
                        <a:latin typeface="Calibri"/>
                        <a:ea typeface="宋体"/>
                        <a:cs typeface="Times New Roman"/>
                      </a:endParaRPr>
                    </a:p>
                  </a:txBody>
                  <a:tcPr marL="68580" marR="68580" marT="34290" marB="34290" anchor="ctr"/>
                </a:tc>
                <a:tc>
                  <a:txBody>
                    <a:bodyPr/>
                    <a:lstStyle/>
                    <a:p>
                      <a:pPr marL="0" marR="0" algn="ctr">
                        <a:lnSpc>
                          <a:spcPct val="115000"/>
                        </a:lnSpc>
                        <a:spcBef>
                          <a:spcPts val="0"/>
                        </a:spcBef>
                        <a:spcAft>
                          <a:spcPts val="0"/>
                        </a:spcAft>
                      </a:pPr>
                      <a:r>
                        <a:rPr lang="en-US" sz="1400" dirty="0"/>
                        <a:t>Hydrophobic surface area</a:t>
                      </a:r>
                      <a:endParaRPr lang="en-US" sz="1400" dirty="0">
                        <a:latin typeface="Calibri"/>
                        <a:ea typeface="宋体"/>
                        <a:cs typeface="Times New Roman"/>
                      </a:endParaRPr>
                    </a:p>
                  </a:txBody>
                  <a:tcPr marL="68580" marR="68580" marT="34290" marB="34290" anchor="ctr"/>
                </a:tc>
                <a:tc>
                  <a:txBody>
                    <a:bodyPr/>
                    <a:lstStyle/>
                    <a:p>
                      <a:pPr marL="0" marR="0" algn="ctr">
                        <a:lnSpc>
                          <a:spcPct val="115000"/>
                        </a:lnSpc>
                        <a:spcBef>
                          <a:spcPts val="0"/>
                        </a:spcBef>
                        <a:spcAft>
                          <a:spcPts val="0"/>
                        </a:spcAft>
                      </a:pPr>
                      <a:r>
                        <a:rPr lang="en-US" sz="1400" dirty="0"/>
                        <a:t>Rotatable bonds</a:t>
                      </a:r>
                      <a:endParaRPr lang="en-US" sz="1400" dirty="0">
                        <a:latin typeface="Calibri"/>
                        <a:ea typeface="宋体"/>
                        <a:cs typeface="Times New Roman"/>
                      </a:endParaRPr>
                    </a:p>
                  </a:txBody>
                  <a:tcPr marL="68580" marR="68580" marT="34290" marB="34290" anchor="ctr"/>
                </a:tc>
                <a:extLst>
                  <a:ext uri="{0D108BD9-81ED-4DB2-BD59-A6C34878D82A}">
                    <a16:rowId xmlns:a16="http://schemas.microsoft.com/office/drawing/2014/main" val="10001"/>
                  </a:ext>
                </a:extLst>
              </a:tr>
              <a:tr h="357188">
                <a:tc>
                  <a:txBody>
                    <a:bodyPr/>
                    <a:lstStyle/>
                    <a:p>
                      <a:pPr marL="0" marR="0" algn="ctr">
                        <a:lnSpc>
                          <a:spcPct val="115000"/>
                        </a:lnSpc>
                        <a:spcBef>
                          <a:spcPts val="0"/>
                        </a:spcBef>
                        <a:spcAft>
                          <a:spcPts val="0"/>
                        </a:spcAft>
                      </a:pPr>
                      <a:r>
                        <a:rPr lang="en-US" sz="1400" dirty="0"/>
                        <a:t>Hydrogen bonds</a:t>
                      </a:r>
                      <a:endParaRPr lang="en-US" sz="1400" dirty="0">
                        <a:latin typeface="Calibri"/>
                        <a:ea typeface="宋体"/>
                        <a:cs typeface="Times New Roman"/>
                      </a:endParaRPr>
                    </a:p>
                  </a:txBody>
                  <a:tcPr marL="68580" marR="68580" marT="34290" marB="34290" anchor="ctr"/>
                </a:tc>
                <a:tc>
                  <a:txBody>
                    <a:bodyPr/>
                    <a:lstStyle/>
                    <a:p>
                      <a:pPr marL="0" marR="0" algn="ctr">
                        <a:lnSpc>
                          <a:spcPct val="115000"/>
                        </a:lnSpc>
                        <a:spcBef>
                          <a:spcPts val="0"/>
                        </a:spcBef>
                        <a:spcAft>
                          <a:spcPts val="0"/>
                        </a:spcAft>
                      </a:pPr>
                      <a:r>
                        <a:rPr lang="en-US" sz="1400" dirty="0"/>
                        <a:t>Ionization potential</a:t>
                      </a:r>
                      <a:endParaRPr lang="en-US" sz="1400" dirty="0">
                        <a:latin typeface="Calibri"/>
                        <a:ea typeface="宋体"/>
                        <a:cs typeface="Times New Roman"/>
                      </a:endParaRPr>
                    </a:p>
                  </a:txBody>
                  <a:tcPr marL="68580" marR="68580" marT="34290" marB="34290" anchor="ctr"/>
                </a:tc>
                <a:tc>
                  <a:txBody>
                    <a:bodyPr/>
                    <a:lstStyle/>
                    <a:p>
                      <a:pPr marL="0" marR="0" algn="ctr">
                        <a:lnSpc>
                          <a:spcPct val="115000"/>
                        </a:lnSpc>
                        <a:spcBef>
                          <a:spcPts val="0"/>
                        </a:spcBef>
                        <a:spcAft>
                          <a:spcPts val="0"/>
                        </a:spcAft>
                      </a:pPr>
                      <a:r>
                        <a:rPr lang="en-US" sz="1400" dirty="0"/>
                        <a:t>Electron affinity</a:t>
                      </a:r>
                      <a:endParaRPr lang="en-US" sz="1400" dirty="0">
                        <a:latin typeface="Calibri"/>
                        <a:ea typeface="宋体"/>
                        <a:cs typeface="Times New Roman"/>
                      </a:endParaRPr>
                    </a:p>
                  </a:txBody>
                  <a:tcPr marL="68580" marR="68580" marT="34290" marB="34290" anchor="ctr"/>
                </a:tc>
                <a:extLst>
                  <a:ext uri="{0D108BD9-81ED-4DB2-BD59-A6C34878D82A}">
                    <a16:rowId xmlns:a16="http://schemas.microsoft.com/office/drawing/2014/main" val="10002"/>
                  </a:ext>
                </a:extLst>
              </a:tr>
              <a:tr h="357188">
                <a:tc>
                  <a:txBody>
                    <a:bodyPr/>
                    <a:lstStyle/>
                    <a:p>
                      <a:pPr marL="0" marR="0" algn="ctr">
                        <a:lnSpc>
                          <a:spcPct val="115000"/>
                        </a:lnSpc>
                        <a:spcBef>
                          <a:spcPts val="0"/>
                        </a:spcBef>
                        <a:spcAft>
                          <a:spcPts val="0"/>
                        </a:spcAft>
                      </a:pPr>
                      <a:r>
                        <a:rPr lang="en-US" sz="1400" dirty="0"/>
                        <a:t>Partition coefficients</a:t>
                      </a:r>
                      <a:endParaRPr lang="en-US" sz="1400" dirty="0">
                        <a:latin typeface="Calibri"/>
                        <a:ea typeface="宋体"/>
                        <a:cs typeface="Times New Roman"/>
                      </a:endParaRPr>
                    </a:p>
                  </a:txBody>
                  <a:tcPr marL="68580" marR="68580" marT="34290" marB="34290" anchor="ctr"/>
                </a:tc>
                <a:tc>
                  <a:txBody>
                    <a:bodyPr/>
                    <a:lstStyle/>
                    <a:p>
                      <a:pPr marL="0" marR="0" algn="ctr">
                        <a:lnSpc>
                          <a:spcPct val="115000"/>
                        </a:lnSpc>
                        <a:spcBef>
                          <a:spcPts val="0"/>
                        </a:spcBef>
                        <a:spcAft>
                          <a:spcPts val="0"/>
                        </a:spcAft>
                      </a:pPr>
                      <a:r>
                        <a:rPr lang="en-US" sz="1400" dirty="0"/>
                        <a:t>Acid/base properties</a:t>
                      </a:r>
                      <a:endParaRPr lang="en-US" sz="1400" dirty="0">
                        <a:latin typeface="Calibri"/>
                        <a:ea typeface="宋体"/>
                        <a:cs typeface="Times New Roman"/>
                      </a:endParaRPr>
                    </a:p>
                  </a:txBody>
                  <a:tcPr marL="68580" marR="68580" marT="34290" marB="34290" anchor="ctr"/>
                </a:tc>
                <a:tc>
                  <a:txBody>
                    <a:bodyPr/>
                    <a:lstStyle/>
                    <a:p>
                      <a:pPr marL="0" marR="0" algn="ctr">
                        <a:lnSpc>
                          <a:spcPct val="115000"/>
                        </a:lnSpc>
                        <a:spcBef>
                          <a:spcPts val="0"/>
                        </a:spcBef>
                        <a:spcAft>
                          <a:spcPts val="0"/>
                        </a:spcAft>
                      </a:pPr>
                      <a:r>
                        <a:rPr lang="en-US" sz="1400" dirty="0" err="1"/>
                        <a:t>Polarizability</a:t>
                      </a:r>
                      <a:endParaRPr lang="en-US" sz="1400" dirty="0">
                        <a:latin typeface="Calibri"/>
                        <a:ea typeface="宋体"/>
                        <a:cs typeface="Times New Roman"/>
                      </a:endParaRPr>
                    </a:p>
                  </a:txBody>
                  <a:tcPr marL="68580" marR="68580" marT="34290" marB="34290" anchor="ctr"/>
                </a:tc>
                <a:extLst>
                  <a:ext uri="{0D108BD9-81ED-4DB2-BD59-A6C34878D82A}">
                    <a16:rowId xmlns:a16="http://schemas.microsoft.com/office/drawing/2014/main" val="10003"/>
                  </a:ext>
                </a:extLst>
              </a:tr>
            </a:tbl>
          </a:graphicData>
        </a:graphic>
      </p:graphicFrame>
      <p:sp>
        <p:nvSpPr>
          <p:cNvPr id="9" name="Up-Down Arrow 8"/>
          <p:cNvSpPr/>
          <p:nvPr/>
        </p:nvSpPr>
        <p:spPr>
          <a:xfrm>
            <a:off x="5924550" y="3754041"/>
            <a:ext cx="342900" cy="4572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Title 1">
            <a:extLst>
              <a:ext uri="{FF2B5EF4-FFF2-40B4-BE49-F238E27FC236}">
                <a16:creationId xmlns:a16="http://schemas.microsoft.com/office/drawing/2014/main" id="{9BA8B7CD-597F-1E47-B752-CF4FDF64CA46}"/>
              </a:ext>
            </a:extLst>
          </p:cNvPr>
          <p:cNvSpPr>
            <a:spLocks noGrp="1"/>
          </p:cNvSpPr>
          <p:nvPr>
            <p:ph type="title"/>
          </p:nvPr>
        </p:nvSpPr>
        <p:spPr/>
        <p:txBody>
          <a:bodyPr>
            <a:normAutofit/>
          </a:bodyPr>
          <a:lstStyle/>
          <a:p>
            <a:r>
              <a:rPr lang="en-US" sz="4000" dirty="0">
                <a:latin typeface="+mn-lt"/>
              </a:rPr>
              <a:t>Relating Toxic Endpoints to Molecular Features</a:t>
            </a:r>
          </a:p>
        </p:txBody>
      </p:sp>
    </p:spTree>
    <p:extLst>
      <p:ext uri="{BB962C8B-B14F-4D97-AF65-F5344CB8AC3E}">
        <p14:creationId xmlns:p14="http://schemas.microsoft.com/office/powerpoint/2010/main" val="20216694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mn-lt"/>
              </a:rPr>
              <a:t>Structure – Function Relationship</a:t>
            </a:r>
          </a:p>
        </p:txBody>
      </p:sp>
      <p:sp>
        <p:nvSpPr>
          <p:cNvPr id="3" name="Content Placeholder 2"/>
          <p:cNvSpPr>
            <a:spLocks noGrp="1"/>
          </p:cNvSpPr>
          <p:nvPr>
            <p:ph idx="1"/>
          </p:nvPr>
        </p:nvSpPr>
        <p:spPr>
          <a:xfrm>
            <a:off x="838200" y="1750132"/>
            <a:ext cx="10134600" cy="4201206"/>
          </a:xfrm>
        </p:spPr>
        <p:txBody>
          <a:bodyPr>
            <a:normAutofit/>
          </a:bodyPr>
          <a:lstStyle/>
          <a:p>
            <a:pPr marL="0" indent="0" defTabSz="914400">
              <a:lnSpc>
                <a:spcPct val="100000"/>
              </a:lnSpc>
              <a:spcBef>
                <a:spcPts val="0"/>
              </a:spcBef>
              <a:buNone/>
              <a:defRPr/>
            </a:pPr>
            <a:r>
              <a:rPr lang="en-US" sz="2400" dirty="0"/>
              <a:t>We can derive molecular features from the periodic table arrangement – i.e. from atomic number.</a:t>
            </a:r>
          </a:p>
          <a:p>
            <a:pPr marL="0" indent="0" defTabSz="914400">
              <a:lnSpc>
                <a:spcPct val="100000"/>
              </a:lnSpc>
              <a:spcBef>
                <a:spcPts val="0"/>
              </a:spcBef>
              <a:buNone/>
              <a:defRPr/>
            </a:pPr>
            <a:endParaRPr lang="en-US" sz="2400" dirty="0"/>
          </a:p>
          <a:p>
            <a:pPr marL="0" indent="0" defTabSz="914400">
              <a:lnSpc>
                <a:spcPct val="100000"/>
              </a:lnSpc>
              <a:spcBef>
                <a:spcPts val="0"/>
              </a:spcBef>
              <a:buNone/>
              <a:defRPr/>
            </a:pPr>
            <a:r>
              <a:rPr lang="en-US" sz="2400" dirty="0"/>
              <a:t>What does this mean?</a:t>
            </a:r>
          </a:p>
          <a:p>
            <a:pPr marL="0" indent="0" defTabSz="914400">
              <a:lnSpc>
                <a:spcPct val="100000"/>
              </a:lnSpc>
              <a:spcBef>
                <a:spcPts val="0"/>
              </a:spcBef>
              <a:buNone/>
              <a:defRPr/>
            </a:pPr>
            <a:endParaRPr lang="en-US" sz="2400" dirty="0"/>
          </a:p>
          <a:p>
            <a:pPr marL="0" indent="0" defTabSz="914400">
              <a:lnSpc>
                <a:spcPct val="100000"/>
              </a:lnSpc>
              <a:spcBef>
                <a:spcPts val="0"/>
              </a:spcBef>
              <a:buNone/>
              <a:defRPr/>
            </a:pPr>
            <a:r>
              <a:rPr lang="en-US" sz="2400" dirty="0"/>
              <a:t>Atomic and molecular </a:t>
            </a:r>
            <a:r>
              <a:rPr lang="en-US" sz="2400" i="1" dirty="0">
                <a:solidFill>
                  <a:schemeClr val="accent1"/>
                </a:solidFill>
              </a:rPr>
              <a:t>structure</a:t>
            </a:r>
            <a:r>
              <a:rPr lang="en-US" sz="2400" dirty="0"/>
              <a:t> determine </a:t>
            </a:r>
            <a:r>
              <a:rPr lang="en-US" sz="2400" i="1" dirty="0">
                <a:solidFill>
                  <a:srgbClr val="FF0000"/>
                </a:solidFill>
              </a:rPr>
              <a:t>function</a:t>
            </a:r>
            <a:r>
              <a:rPr lang="en-US" sz="2400" dirty="0"/>
              <a:t> (physical and electronic characteristics) of the corresponding atom and molecule.</a:t>
            </a:r>
          </a:p>
        </p:txBody>
      </p:sp>
    </p:spTree>
    <p:extLst>
      <p:ext uri="{BB962C8B-B14F-4D97-AF65-F5344CB8AC3E}">
        <p14:creationId xmlns:p14="http://schemas.microsoft.com/office/powerpoint/2010/main" val="6101983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573B3-CBB2-0743-B427-F173B2CDCF08}"/>
              </a:ext>
            </a:extLst>
          </p:cNvPr>
          <p:cNvSpPr>
            <a:spLocks noGrp="1"/>
          </p:cNvSpPr>
          <p:nvPr>
            <p:ph type="title"/>
          </p:nvPr>
        </p:nvSpPr>
        <p:spPr/>
        <p:txBody>
          <a:bodyPr>
            <a:normAutofit/>
          </a:bodyPr>
          <a:lstStyle/>
          <a:p>
            <a:r>
              <a:rPr lang="en-US" sz="4000" dirty="0">
                <a:latin typeface="+mn-lt"/>
              </a:rPr>
              <a:t>Outline</a:t>
            </a:r>
          </a:p>
        </p:txBody>
      </p:sp>
      <p:sp>
        <p:nvSpPr>
          <p:cNvPr id="3" name="Content Placeholder 2">
            <a:extLst>
              <a:ext uri="{FF2B5EF4-FFF2-40B4-BE49-F238E27FC236}">
                <a16:creationId xmlns:a16="http://schemas.microsoft.com/office/drawing/2014/main" id="{8997077C-5307-F440-9D87-689329B95230}"/>
              </a:ext>
            </a:extLst>
          </p:cNvPr>
          <p:cNvSpPr>
            <a:spLocks noGrp="1"/>
          </p:cNvSpPr>
          <p:nvPr>
            <p:ph idx="1"/>
          </p:nvPr>
        </p:nvSpPr>
        <p:spPr/>
        <p:txBody>
          <a:bodyPr>
            <a:normAutofit/>
          </a:bodyPr>
          <a:lstStyle/>
          <a:p>
            <a:r>
              <a:rPr lang="en-US" sz="2400" dirty="0"/>
              <a:t>Toxicology definition</a:t>
            </a:r>
          </a:p>
          <a:p>
            <a:r>
              <a:rPr lang="en-US" sz="2400" dirty="0"/>
              <a:t>Toxicity types</a:t>
            </a:r>
          </a:p>
          <a:p>
            <a:r>
              <a:rPr lang="en-US" sz="2400" dirty="0"/>
              <a:t>Factors affecting chemical toxicity</a:t>
            </a:r>
          </a:p>
          <a:p>
            <a:r>
              <a:rPr lang="en-US" sz="2400" dirty="0">
                <a:solidFill>
                  <a:schemeClr val="accent2"/>
                </a:solidFill>
              </a:rPr>
              <a:t>Toxicology and the periodic table</a:t>
            </a:r>
          </a:p>
          <a:p>
            <a:endParaRPr lang="en-US" sz="2400" dirty="0"/>
          </a:p>
          <a:p>
            <a:endParaRPr lang="en-US" sz="2400" dirty="0"/>
          </a:p>
        </p:txBody>
      </p:sp>
    </p:spTree>
    <p:extLst>
      <p:ext uri="{BB962C8B-B14F-4D97-AF65-F5344CB8AC3E}">
        <p14:creationId xmlns:p14="http://schemas.microsoft.com/office/powerpoint/2010/main" val="20607739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816" y="153709"/>
            <a:ext cx="7886700" cy="1325563"/>
          </a:xfrm>
        </p:spPr>
        <p:txBody>
          <a:bodyPr>
            <a:normAutofit/>
          </a:bodyPr>
          <a:lstStyle/>
          <a:p>
            <a:r>
              <a:rPr lang="en-US" sz="4000" dirty="0">
                <a:latin typeface="+mn-lt"/>
              </a:rPr>
              <a:t>Trend 1: Effective Nuclear Charge</a:t>
            </a:r>
          </a:p>
        </p:txBody>
      </p:sp>
      <p:pic>
        <p:nvPicPr>
          <p:cNvPr id="9" name="Content Placeholder 3"/>
          <p:cNvPicPr>
            <a:picLocks noGrp="1" noChangeAspect="1"/>
          </p:cNvPicPr>
          <p:nvPr>
            <p:ph idx="1"/>
          </p:nvPr>
        </p:nvPicPr>
        <p:blipFill>
          <a:blip r:embed="rId3"/>
          <a:stretch>
            <a:fillRect/>
          </a:stretch>
        </p:blipFill>
        <p:spPr>
          <a:xfrm>
            <a:off x="7110275" y="2313824"/>
            <a:ext cx="3146480" cy="3146480"/>
          </a:xfrm>
          <a:ln w="50800">
            <a:solidFill>
              <a:srgbClr val="002060"/>
            </a:solidFill>
          </a:ln>
        </p:spPr>
      </p:pic>
      <p:sp>
        <p:nvSpPr>
          <p:cNvPr id="10" name="Content Placeholder 2"/>
          <p:cNvSpPr txBox="1">
            <a:spLocks/>
          </p:cNvSpPr>
          <p:nvPr/>
        </p:nvSpPr>
        <p:spPr>
          <a:xfrm>
            <a:off x="591015" y="1711395"/>
            <a:ext cx="553682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t>Electrons closer to the nucleus shield other electrons from the protons’ attraction –</a:t>
            </a:r>
          </a:p>
          <a:p>
            <a:pPr marL="0" indent="0">
              <a:lnSpc>
                <a:spcPct val="100000"/>
              </a:lnSpc>
              <a:spcBef>
                <a:spcPts val="0"/>
              </a:spcBef>
              <a:buNone/>
            </a:pPr>
            <a:r>
              <a:rPr lang="en-US" sz="2400" dirty="0"/>
              <a:t>‘shielding electrons’.</a:t>
            </a:r>
          </a:p>
          <a:p>
            <a:pPr marL="0" indent="0" algn="just">
              <a:lnSpc>
                <a:spcPct val="100000"/>
              </a:lnSpc>
              <a:spcBef>
                <a:spcPts val="0"/>
              </a:spcBef>
              <a:buNone/>
            </a:pPr>
            <a:endParaRPr lang="en-US" sz="2400" dirty="0"/>
          </a:p>
          <a:p>
            <a:pPr marL="0" indent="0" algn="just">
              <a:lnSpc>
                <a:spcPct val="100000"/>
              </a:lnSpc>
              <a:spcBef>
                <a:spcPts val="0"/>
              </a:spcBef>
              <a:buNone/>
            </a:pPr>
            <a:r>
              <a:rPr lang="en-US" sz="2400" dirty="0"/>
              <a:t>The </a:t>
            </a:r>
            <a:r>
              <a:rPr lang="en-US" sz="2400" b="1" dirty="0"/>
              <a:t>Effective Nuclear charge </a:t>
            </a:r>
            <a:r>
              <a:rPr lang="en-US" sz="2400" dirty="0"/>
              <a:t>represents the </a:t>
            </a:r>
            <a:r>
              <a:rPr lang="en-US" sz="2400" i="1" dirty="0"/>
              <a:t>actual nuclear charge </a:t>
            </a:r>
            <a:r>
              <a:rPr lang="en-US" sz="2400" dirty="0"/>
              <a:t>minus the </a:t>
            </a:r>
            <a:r>
              <a:rPr lang="en-US" sz="2400" i="1" dirty="0"/>
              <a:t>shielding constant.</a:t>
            </a:r>
          </a:p>
        </p:txBody>
      </p:sp>
      <p:sp>
        <p:nvSpPr>
          <p:cNvPr id="3" name="TextBox 2">
            <a:extLst>
              <a:ext uri="{FF2B5EF4-FFF2-40B4-BE49-F238E27FC236}">
                <a16:creationId xmlns:a16="http://schemas.microsoft.com/office/drawing/2014/main" id="{9A4DBED2-DFA4-4673-9063-DE0366488011}"/>
              </a:ext>
            </a:extLst>
          </p:cNvPr>
          <p:cNvSpPr txBox="1"/>
          <p:nvPr/>
        </p:nvSpPr>
        <p:spPr>
          <a:xfrm>
            <a:off x="10033462" y="6472454"/>
            <a:ext cx="2310938" cy="246221"/>
          </a:xfrm>
          <a:prstGeom prst="rect">
            <a:avLst/>
          </a:prstGeom>
          <a:noFill/>
        </p:spPr>
        <p:txBody>
          <a:bodyPr wrap="square" rtlCol="0">
            <a:spAutoFit/>
          </a:bodyPr>
          <a:lstStyle/>
          <a:p>
            <a:r>
              <a:rPr lang="en-US" sz="1000" dirty="0">
                <a:solidFill>
                  <a:schemeClr val="tx1">
                    <a:lumMod val="50000"/>
                    <a:lumOff val="50000"/>
                  </a:schemeClr>
                </a:solidFill>
              </a:rPr>
              <a:t>Image Source: Wikipedia Commons</a:t>
            </a:r>
          </a:p>
        </p:txBody>
      </p:sp>
    </p:spTree>
    <p:extLst>
      <p:ext uri="{BB962C8B-B14F-4D97-AF65-F5344CB8AC3E}">
        <p14:creationId xmlns:p14="http://schemas.microsoft.com/office/powerpoint/2010/main" val="12459488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93193" y="1433948"/>
            <a:ext cx="6693667" cy="5172379"/>
          </a:xfrm>
          <a:prstGeom prst="rect">
            <a:avLst/>
          </a:prstGeom>
        </p:spPr>
      </p:pic>
      <p:sp>
        <p:nvSpPr>
          <p:cNvPr id="5" name="Right Arrow 4"/>
          <p:cNvSpPr/>
          <p:nvPr/>
        </p:nvSpPr>
        <p:spPr>
          <a:xfrm rot="16200000">
            <a:off x="333582" y="3789486"/>
            <a:ext cx="3788209" cy="461304"/>
          </a:xfrm>
          <a:prstGeom prst="rightArrow">
            <a:avLst>
              <a:gd name="adj1" fmla="val 50001"/>
              <a:gd name="adj2" fmla="val 50000"/>
            </a:avLst>
          </a:prstGeom>
          <a:solidFill>
            <a:schemeClr val="accent5">
              <a:lumMod val="75000"/>
              <a:alpha val="42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Right Arrow 5"/>
          <p:cNvSpPr/>
          <p:nvPr/>
        </p:nvSpPr>
        <p:spPr>
          <a:xfrm>
            <a:off x="2760550" y="1298599"/>
            <a:ext cx="6209109" cy="461304"/>
          </a:xfrm>
          <a:prstGeom prst="rightArrow">
            <a:avLst>
              <a:gd name="adj1" fmla="val 50001"/>
              <a:gd name="adj2" fmla="val 50000"/>
            </a:avLst>
          </a:prstGeom>
          <a:solidFill>
            <a:schemeClr val="accent5">
              <a:lumMod val="75000"/>
              <a:alpha val="4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TextBox 6"/>
          <p:cNvSpPr txBox="1"/>
          <p:nvPr/>
        </p:nvSpPr>
        <p:spPr>
          <a:xfrm>
            <a:off x="4320293" y="1363207"/>
            <a:ext cx="5655647" cy="338554"/>
          </a:xfrm>
          <a:prstGeom prst="rect">
            <a:avLst/>
          </a:prstGeom>
          <a:noFill/>
        </p:spPr>
        <p:txBody>
          <a:bodyPr wrap="square" rtlCol="0">
            <a:spAutoFit/>
          </a:bodyPr>
          <a:lstStyle/>
          <a:p>
            <a:r>
              <a:rPr lang="en-US" sz="1600" dirty="0"/>
              <a:t>Increasing Effective Nuclear Charge</a:t>
            </a:r>
          </a:p>
        </p:txBody>
      </p:sp>
      <p:sp>
        <p:nvSpPr>
          <p:cNvPr id="8" name="TextBox 7"/>
          <p:cNvSpPr txBox="1"/>
          <p:nvPr/>
        </p:nvSpPr>
        <p:spPr>
          <a:xfrm rot="16200000">
            <a:off x="-632710" y="2682972"/>
            <a:ext cx="5655647" cy="338554"/>
          </a:xfrm>
          <a:prstGeom prst="rect">
            <a:avLst/>
          </a:prstGeom>
          <a:noFill/>
        </p:spPr>
        <p:txBody>
          <a:bodyPr wrap="square" rtlCol="0">
            <a:spAutoFit/>
          </a:bodyPr>
          <a:lstStyle/>
          <a:p>
            <a:r>
              <a:rPr lang="en-US" sz="1600" dirty="0"/>
              <a:t>Increasing Effective Nuclear Charge</a:t>
            </a:r>
          </a:p>
        </p:txBody>
      </p:sp>
      <p:sp>
        <p:nvSpPr>
          <p:cNvPr id="10" name="Title 1">
            <a:extLst>
              <a:ext uri="{FF2B5EF4-FFF2-40B4-BE49-F238E27FC236}">
                <a16:creationId xmlns:a16="http://schemas.microsoft.com/office/drawing/2014/main" id="{25926DBC-C9D2-45EE-BAF8-724F408E047C}"/>
              </a:ext>
            </a:extLst>
          </p:cNvPr>
          <p:cNvSpPr>
            <a:spLocks noGrp="1"/>
          </p:cNvSpPr>
          <p:nvPr>
            <p:ph type="title"/>
          </p:nvPr>
        </p:nvSpPr>
        <p:spPr>
          <a:xfrm>
            <a:off x="796816" y="153709"/>
            <a:ext cx="7886700" cy="1325563"/>
          </a:xfrm>
        </p:spPr>
        <p:txBody>
          <a:bodyPr>
            <a:normAutofit/>
          </a:bodyPr>
          <a:lstStyle/>
          <a:p>
            <a:r>
              <a:rPr lang="en-US" sz="4000" dirty="0">
                <a:latin typeface="+mn-lt"/>
              </a:rPr>
              <a:t>Trend 1: Effective Nuclear Charge</a:t>
            </a:r>
          </a:p>
        </p:txBody>
      </p:sp>
      <p:sp>
        <p:nvSpPr>
          <p:cNvPr id="9" name="TextBox 8">
            <a:extLst>
              <a:ext uri="{FF2B5EF4-FFF2-40B4-BE49-F238E27FC236}">
                <a16:creationId xmlns:a16="http://schemas.microsoft.com/office/drawing/2014/main" id="{E910E5F5-0841-48DA-B00B-38A2AE4119E4}"/>
              </a:ext>
            </a:extLst>
          </p:cNvPr>
          <p:cNvSpPr txBox="1"/>
          <p:nvPr/>
        </p:nvSpPr>
        <p:spPr>
          <a:xfrm>
            <a:off x="10141527" y="6500553"/>
            <a:ext cx="2391295" cy="246221"/>
          </a:xfrm>
          <a:prstGeom prst="rect">
            <a:avLst/>
          </a:prstGeom>
          <a:noFill/>
        </p:spPr>
        <p:txBody>
          <a:bodyPr wrap="square" rtlCol="0">
            <a:spAutoFit/>
          </a:bodyPr>
          <a:lstStyle/>
          <a:p>
            <a:r>
              <a:rPr lang="en-US" sz="1000" dirty="0">
                <a:solidFill>
                  <a:schemeClr val="tx1">
                    <a:lumMod val="50000"/>
                    <a:lumOff val="50000"/>
                  </a:schemeClr>
                </a:solidFill>
              </a:rPr>
              <a:t>Image Source: sciencenotes.org</a:t>
            </a:r>
          </a:p>
        </p:txBody>
      </p:sp>
    </p:spTree>
    <p:extLst>
      <p:ext uri="{BB962C8B-B14F-4D97-AF65-F5344CB8AC3E}">
        <p14:creationId xmlns:p14="http://schemas.microsoft.com/office/powerpoint/2010/main" val="2108576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758A24B-3E2B-468E-9B83-F1C2F060B8B2}"/>
              </a:ext>
            </a:extLst>
          </p:cNvPr>
          <p:cNvPicPr>
            <a:picLocks noChangeAspect="1"/>
          </p:cNvPicPr>
          <p:nvPr/>
        </p:nvPicPr>
        <p:blipFill>
          <a:blip r:embed="rId3"/>
          <a:stretch>
            <a:fillRect/>
          </a:stretch>
        </p:blipFill>
        <p:spPr>
          <a:xfrm>
            <a:off x="2286506" y="1327637"/>
            <a:ext cx="6801937" cy="5256043"/>
          </a:xfrm>
          <a:prstGeom prst="rect">
            <a:avLst/>
          </a:prstGeom>
        </p:spPr>
      </p:pic>
      <p:sp>
        <p:nvSpPr>
          <p:cNvPr id="2" name="Title 1"/>
          <p:cNvSpPr>
            <a:spLocks noGrp="1"/>
          </p:cNvSpPr>
          <p:nvPr>
            <p:ph type="title"/>
          </p:nvPr>
        </p:nvSpPr>
        <p:spPr>
          <a:xfrm>
            <a:off x="752261" y="159283"/>
            <a:ext cx="8373460" cy="1325563"/>
          </a:xfrm>
        </p:spPr>
        <p:txBody>
          <a:bodyPr>
            <a:normAutofit/>
          </a:bodyPr>
          <a:lstStyle/>
          <a:p>
            <a:r>
              <a:rPr lang="en-US" sz="4000" dirty="0">
                <a:latin typeface="+mn-lt"/>
              </a:rPr>
              <a:t>Trend 2: Atomic Radius</a:t>
            </a:r>
          </a:p>
        </p:txBody>
      </p:sp>
      <p:sp>
        <p:nvSpPr>
          <p:cNvPr id="6" name="Right Arrow 5"/>
          <p:cNvSpPr/>
          <p:nvPr/>
        </p:nvSpPr>
        <p:spPr>
          <a:xfrm rot="10800000">
            <a:off x="2227687" y="1327638"/>
            <a:ext cx="6716808" cy="374594"/>
          </a:xfrm>
          <a:prstGeom prst="rightArrow">
            <a:avLst/>
          </a:prstGeom>
          <a:solidFill>
            <a:srgbClr val="FF0000">
              <a:alpha val="4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7" name="Right Arrow 6"/>
          <p:cNvSpPr/>
          <p:nvPr/>
        </p:nvSpPr>
        <p:spPr>
          <a:xfrm rot="5400000">
            <a:off x="333582" y="3834090"/>
            <a:ext cx="3788209" cy="461304"/>
          </a:xfrm>
          <a:prstGeom prst="rightArrow">
            <a:avLst/>
          </a:prstGeom>
          <a:solidFill>
            <a:srgbClr val="FF0000">
              <a:alpha val="4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TextBox 7"/>
          <p:cNvSpPr txBox="1"/>
          <p:nvPr/>
        </p:nvSpPr>
        <p:spPr>
          <a:xfrm>
            <a:off x="4501759" y="1315406"/>
            <a:ext cx="4509237" cy="338554"/>
          </a:xfrm>
          <a:prstGeom prst="rect">
            <a:avLst/>
          </a:prstGeom>
          <a:noFill/>
        </p:spPr>
        <p:txBody>
          <a:bodyPr wrap="square" rtlCol="0">
            <a:spAutoFit/>
          </a:bodyPr>
          <a:lstStyle/>
          <a:p>
            <a:r>
              <a:rPr lang="en-US" sz="1600" dirty="0"/>
              <a:t>Increasing Atomic Radius</a:t>
            </a:r>
          </a:p>
        </p:txBody>
      </p:sp>
      <p:sp>
        <p:nvSpPr>
          <p:cNvPr id="9" name="TextBox 8"/>
          <p:cNvSpPr txBox="1"/>
          <p:nvPr/>
        </p:nvSpPr>
        <p:spPr>
          <a:xfrm rot="16200000">
            <a:off x="-608563" y="1811795"/>
            <a:ext cx="5655647" cy="338554"/>
          </a:xfrm>
          <a:prstGeom prst="rect">
            <a:avLst/>
          </a:prstGeom>
          <a:noFill/>
        </p:spPr>
        <p:txBody>
          <a:bodyPr wrap="square" rtlCol="0">
            <a:spAutoFit/>
          </a:bodyPr>
          <a:lstStyle/>
          <a:p>
            <a:r>
              <a:rPr lang="en-US" sz="1600" dirty="0"/>
              <a:t>Increasing Atomic Radius</a:t>
            </a:r>
          </a:p>
        </p:txBody>
      </p:sp>
      <p:sp>
        <p:nvSpPr>
          <p:cNvPr id="11" name="TextBox 10">
            <a:extLst>
              <a:ext uri="{FF2B5EF4-FFF2-40B4-BE49-F238E27FC236}">
                <a16:creationId xmlns:a16="http://schemas.microsoft.com/office/drawing/2014/main" id="{2C5EB6F6-8D3D-4BE9-9629-5075DBAC49FE}"/>
              </a:ext>
            </a:extLst>
          </p:cNvPr>
          <p:cNvSpPr txBox="1"/>
          <p:nvPr/>
        </p:nvSpPr>
        <p:spPr>
          <a:xfrm>
            <a:off x="10141527" y="6500553"/>
            <a:ext cx="2391295" cy="246221"/>
          </a:xfrm>
          <a:prstGeom prst="rect">
            <a:avLst/>
          </a:prstGeom>
          <a:noFill/>
        </p:spPr>
        <p:txBody>
          <a:bodyPr wrap="square" rtlCol="0">
            <a:spAutoFit/>
          </a:bodyPr>
          <a:lstStyle/>
          <a:p>
            <a:r>
              <a:rPr lang="en-US" sz="1000" dirty="0">
                <a:solidFill>
                  <a:schemeClr val="tx1">
                    <a:lumMod val="50000"/>
                    <a:lumOff val="50000"/>
                  </a:schemeClr>
                </a:solidFill>
              </a:rPr>
              <a:t>Image Source: sciencenotes.org</a:t>
            </a:r>
          </a:p>
        </p:txBody>
      </p:sp>
    </p:spTree>
    <p:extLst>
      <p:ext uri="{BB962C8B-B14F-4D97-AF65-F5344CB8AC3E}">
        <p14:creationId xmlns:p14="http://schemas.microsoft.com/office/powerpoint/2010/main" val="6765547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50132"/>
            <a:ext cx="8810767" cy="4201206"/>
          </a:xfrm>
        </p:spPr>
        <p:txBody>
          <a:bodyPr/>
          <a:lstStyle/>
          <a:p>
            <a:pPr marL="0" indent="0" defTabSz="914400">
              <a:lnSpc>
                <a:spcPct val="100000"/>
              </a:lnSpc>
              <a:spcBef>
                <a:spcPts val="0"/>
              </a:spcBef>
              <a:buNone/>
              <a:defRPr/>
            </a:pPr>
            <a:r>
              <a:rPr lang="en-US" dirty="0"/>
              <a:t>The larger the effective nuclear charge, the more retained the electrons will be to the nucleus (positive charge attracts negative charge) </a:t>
            </a:r>
            <a:r>
              <a:rPr lang="en-US" dirty="0">
                <a:sym typeface="Wingdings"/>
              </a:rPr>
              <a:t></a:t>
            </a:r>
            <a:endParaRPr lang="en-US" dirty="0"/>
          </a:p>
          <a:p>
            <a:pPr marL="0" indent="0" defTabSz="914400">
              <a:lnSpc>
                <a:spcPct val="100000"/>
              </a:lnSpc>
              <a:spcBef>
                <a:spcPts val="0"/>
              </a:spcBef>
              <a:buNone/>
              <a:defRPr/>
            </a:pPr>
            <a:r>
              <a:rPr lang="en-US" dirty="0"/>
              <a:t>Everything is tighter – thus smaller.</a:t>
            </a:r>
          </a:p>
          <a:p>
            <a:pPr marL="0" indent="0" defTabSz="914400">
              <a:lnSpc>
                <a:spcPct val="100000"/>
              </a:lnSpc>
              <a:spcBef>
                <a:spcPts val="0"/>
              </a:spcBef>
              <a:buNone/>
              <a:defRPr/>
            </a:pPr>
            <a:endParaRPr lang="en-US" dirty="0"/>
          </a:p>
          <a:p>
            <a:pPr marL="0" indent="0" defTabSz="914400">
              <a:lnSpc>
                <a:spcPct val="100000"/>
              </a:lnSpc>
              <a:spcBef>
                <a:spcPts val="0"/>
              </a:spcBef>
              <a:buNone/>
              <a:defRPr/>
            </a:pPr>
            <a:r>
              <a:rPr lang="en-US" dirty="0"/>
              <a:t>Larger Effective Nuclear Charge = Smaller Atomic Radius</a:t>
            </a:r>
          </a:p>
          <a:p>
            <a:pPr marL="0" indent="0" defTabSz="914400">
              <a:lnSpc>
                <a:spcPct val="100000"/>
              </a:lnSpc>
              <a:spcBef>
                <a:spcPts val="0"/>
              </a:spcBef>
              <a:buNone/>
              <a:defRPr/>
            </a:pPr>
            <a:endParaRPr lang="en-US" dirty="0"/>
          </a:p>
          <a:p>
            <a:pPr marL="0" indent="0" defTabSz="914400">
              <a:lnSpc>
                <a:spcPct val="100000"/>
              </a:lnSpc>
              <a:spcBef>
                <a:spcPts val="0"/>
              </a:spcBef>
              <a:buNone/>
              <a:defRPr/>
            </a:pPr>
            <a:r>
              <a:rPr lang="en-US" dirty="0"/>
              <a:t>Why do we care?</a:t>
            </a:r>
          </a:p>
        </p:txBody>
      </p:sp>
      <p:sp>
        <p:nvSpPr>
          <p:cNvPr id="6" name="Title 1">
            <a:extLst>
              <a:ext uri="{FF2B5EF4-FFF2-40B4-BE49-F238E27FC236}">
                <a16:creationId xmlns:a16="http://schemas.microsoft.com/office/drawing/2014/main" id="{E3A06021-2A76-4D2B-A494-3116C3076786}"/>
              </a:ext>
            </a:extLst>
          </p:cNvPr>
          <p:cNvSpPr>
            <a:spLocks noGrp="1"/>
          </p:cNvSpPr>
          <p:nvPr>
            <p:ph type="title"/>
          </p:nvPr>
        </p:nvSpPr>
        <p:spPr>
          <a:xfrm>
            <a:off x="752261" y="159283"/>
            <a:ext cx="8373460" cy="1325563"/>
          </a:xfrm>
        </p:spPr>
        <p:txBody>
          <a:bodyPr>
            <a:normAutofit/>
          </a:bodyPr>
          <a:lstStyle/>
          <a:p>
            <a:r>
              <a:rPr lang="en-US" sz="4000" dirty="0">
                <a:latin typeface="+mn-lt"/>
              </a:rPr>
              <a:t>Trend 2: Atomic Radius</a:t>
            </a:r>
          </a:p>
        </p:txBody>
      </p:sp>
    </p:spTree>
    <p:extLst>
      <p:ext uri="{BB962C8B-B14F-4D97-AF65-F5344CB8AC3E}">
        <p14:creationId xmlns:p14="http://schemas.microsoft.com/office/powerpoint/2010/main" val="3581397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38522-F661-B54E-9B0A-291854149371}"/>
              </a:ext>
            </a:extLst>
          </p:cNvPr>
          <p:cNvSpPr>
            <a:spLocks noGrp="1"/>
          </p:cNvSpPr>
          <p:nvPr>
            <p:ph type="title"/>
          </p:nvPr>
        </p:nvSpPr>
        <p:spPr/>
        <p:txBody>
          <a:bodyPr>
            <a:normAutofit/>
          </a:bodyPr>
          <a:lstStyle/>
          <a:p>
            <a:r>
              <a:rPr lang="en-US" sz="4000" dirty="0">
                <a:latin typeface="+mn-lt"/>
              </a:rPr>
              <a:t>Did you know?</a:t>
            </a:r>
          </a:p>
        </p:txBody>
      </p:sp>
      <p:sp>
        <p:nvSpPr>
          <p:cNvPr id="3" name="Content Placeholder 2">
            <a:extLst>
              <a:ext uri="{FF2B5EF4-FFF2-40B4-BE49-F238E27FC236}">
                <a16:creationId xmlns:a16="http://schemas.microsoft.com/office/drawing/2014/main" id="{8CB8004F-DF40-8D4A-9C7B-C0ED30BF836C}"/>
              </a:ext>
            </a:extLst>
          </p:cNvPr>
          <p:cNvSpPr>
            <a:spLocks noGrp="1"/>
          </p:cNvSpPr>
          <p:nvPr>
            <p:ph idx="1"/>
          </p:nvPr>
        </p:nvSpPr>
        <p:spPr/>
        <p:txBody>
          <a:bodyPr/>
          <a:lstStyle/>
          <a:p>
            <a:r>
              <a:rPr lang="en-US" b="1" dirty="0"/>
              <a:t>Mercury</a:t>
            </a:r>
            <a:r>
              <a:rPr lang="en-US" dirty="0"/>
              <a:t> is a naturally occurring heavy metal. </a:t>
            </a:r>
            <a:r>
              <a:rPr lang="en-US" b="1" dirty="0"/>
              <a:t>Methylmercury </a:t>
            </a:r>
            <a:r>
              <a:rPr lang="en-US" dirty="0"/>
              <a:t>, the most common organic mercury compound, can be formed in water and soil by bacteria. It builds up in the tissues of fish. Exposure to high levels of mercury and mercury compounds can cause death or permanently damage the brain and kidneys.</a:t>
            </a:r>
          </a:p>
          <a:p>
            <a:r>
              <a:rPr lang="en-US" dirty="0"/>
              <a:t>In the late 1950s, people living around Japan's </a:t>
            </a:r>
            <a:r>
              <a:rPr lang="en-US" dirty="0" err="1"/>
              <a:t>Minamata</a:t>
            </a:r>
            <a:r>
              <a:rPr lang="en-US" dirty="0"/>
              <a:t> Bay developed symptoms of severe methylmercury poisoning, some of whom died. Children exposed </a:t>
            </a:r>
            <a:r>
              <a:rPr lang="en-US" i="1" dirty="0"/>
              <a:t>in utero</a:t>
            </a:r>
            <a:r>
              <a:rPr lang="en-US" dirty="0"/>
              <a:t> were born with disabilities. Investigations showed that heavily contaminated sludge from a factory had been released into the bay, contaminating fish and shellfish. People who ate the fish and shellfish became ill. The events led to a better understanding of industrial pollution and how heavy metals can accumulate in systems. </a:t>
            </a:r>
          </a:p>
          <a:p>
            <a:r>
              <a:rPr lang="en-US" dirty="0"/>
              <a:t>In January 2013 the </a:t>
            </a:r>
            <a:r>
              <a:rPr lang="en-US" b="1" dirty="0"/>
              <a:t>Minamata Convention on Mercury</a:t>
            </a:r>
            <a:r>
              <a:rPr lang="en-US" dirty="0"/>
              <a:t> global treaty was agreed to by an intergovernmental committee. It seeks to protect human health and the environment from the adverse effects of mercury.</a:t>
            </a:r>
          </a:p>
          <a:p>
            <a:endParaRPr lang="en-US" dirty="0">
              <a:solidFill>
                <a:schemeClr val="tx1">
                  <a:lumMod val="75000"/>
                  <a:lumOff val="25000"/>
                </a:schemeClr>
              </a:solidFill>
            </a:endParaRPr>
          </a:p>
        </p:txBody>
      </p:sp>
      <p:sp>
        <p:nvSpPr>
          <p:cNvPr id="4" name="TextBox 3">
            <a:extLst>
              <a:ext uri="{FF2B5EF4-FFF2-40B4-BE49-F238E27FC236}">
                <a16:creationId xmlns:a16="http://schemas.microsoft.com/office/drawing/2014/main" id="{4E71FC28-8813-1647-AB77-A744F2439403}"/>
              </a:ext>
            </a:extLst>
          </p:cNvPr>
          <p:cNvSpPr txBox="1"/>
          <p:nvPr/>
        </p:nvSpPr>
        <p:spPr>
          <a:xfrm>
            <a:off x="10542616" y="6393840"/>
            <a:ext cx="1605119" cy="461665"/>
          </a:xfrm>
          <a:prstGeom prst="rect">
            <a:avLst/>
          </a:prstGeom>
          <a:noFill/>
        </p:spPr>
        <p:txBody>
          <a:bodyPr wrap="none" rtlCol="0">
            <a:spAutoFit/>
          </a:bodyPr>
          <a:lstStyle/>
          <a:p>
            <a:r>
              <a:rPr lang="en-US" sz="1200" dirty="0" err="1">
                <a:solidFill>
                  <a:schemeClr val="bg1">
                    <a:lumMod val="50000"/>
                  </a:schemeClr>
                </a:solidFill>
              </a:rPr>
              <a:t>Toxicologyschools.com</a:t>
            </a:r>
            <a:endParaRPr lang="en-US" sz="1200" dirty="0">
              <a:solidFill>
                <a:schemeClr val="bg1">
                  <a:lumMod val="50000"/>
                </a:schemeClr>
              </a:solidFill>
            </a:endParaRPr>
          </a:p>
          <a:p>
            <a:r>
              <a:rPr lang="en-US" sz="1200" dirty="0" err="1">
                <a:solidFill>
                  <a:schemeClr val="bg1">
                    <a:lumMod val="50000"/>
                  </a:schemeClr>
                </a:solidFill>
              </a:rPr>
              <a:t>Toxtutor.nml.nih.gov</a:t>
            </a:r>
            <a:endParaRPr lang="en-US" sz="1200" dirty="0">
              <a:solidFill>
                <a:schemeClr val="bg1">
                  <a:lumMod val="50000"/>
                </a:schemeClr>
              </a:solidFill>
            </a:endParaRPr>
          </a:p>
        </p:txBody>
      </p:sp>
    </p:spTree>
    <p:extLst>
      <p:ext uri="{BB962C8B-B14F-4D97-AF65-F5344CB8AC3E}">
        <p14:creationId xmlns:p14="http://schemas.microsoft.com/office/powerpoint/2010/main" val="13345233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673" y="129834"/>
            <a:ext cx="7886700" cy="1325563"/>
          </a:xfrm>
        </p:spPr>
        <p:txBody>
          <a:bodyPr>
            <a:normAutofit/>
          </a:bodyPr>
          <a:lstStyle/>
          <a:p>
            <a:r>
              <a:rPr lang="en-US" sz="4000" dirty="0">
                <a:latin typeface="+mn-lt"/>
              </a:rPr>
              <a:t>Trend 3: Ionization Energy</a:t>
            </a:r>
          </a:p>
        </p:txBody>
      </p:sp>
      <p:sp>
        <p:nvSpPr>
          <p:cNvPr id="3" name="Content Placeholder 2"/>
          <p:cNvSpPr>
            <a:spLocks noGrp="1"/>
          </p:cNvSpPr>
          <p:nvPr>
            <p:ph idx="1"/>
          </p:nvPr>
        </p:nvSpPr>
        <p:spPr>
          <a:xfrm>
            <a:off x="873673" y="1479820"/>
            <a:ext cx="7886700" cy="4351338"/>
          </a:xfrm>
        </p:spPr>
        <p:txBody>
          <a:bodyPr/>
          <a:lstStyle/>
          <a:p>
            <a:pPr marL="0" indent="0" algn="just" defTabSz="914400">
              <a:lnSpc>
                <a:spcPct val="100000"/>
              </a:lnSpc>
              <a:spcBef>
                <a:spcPts val="0"/>
              </a:spcBef>
              <a:buNone/>
              <a:defRPr/>
            </a:pPr>
            <a:r>
              <a:rPr lang="en-US" b="1" i="1" dirty="0"/>
              <a:t>Ionization Energy </a:t>
            </a:r>
            <a:r>
              <a:rPr lang="en-US" dirty="0"/>
              <a:t>is the minimum energy required to remove an electron from a gaseous atom in its ground state.</a:t>
            </a:r>
          </a:p>
        </p:txBody>
      </p:sp>
      <p:pic>
        <p:nvPicPr>
          <p:cNvPr id="4" name="Picture 3"/>
          <p:cNvPicPr>
            <a:picLocks noChangeAspect="1"/>
          </p:cNvPicPr>
          <p:nvPr/>
        </p:nvPicPr>
        <p:blipFill>
          <a:blip r:embed="rId2"/>
          <a:stretch>
            <a:fillRect/>
          </a:stretch>
        </p:blipFill>
        <p:spPr>
          <a:xfrm>
            <a:off x="3412506" y="2099749"/>
            <a:ext cx="5497992" cy="4248449"/>
          </a:xfrm>
          <a:prstGeom prst="rect">
            <a:avLst/>
          </a:prstGeom>
        </p:spPr>
      </p:pic>
      <p:sp>
        <p:nvSpPr>
          <p:cNvPr id="5" name="TextBox 4">
            <a:extLst>
              <a:ext uri="{FF2B5EF4-FFF2-40B4-BE49-F238E27FC236}">
                <a16:creationId xmlns:a16="http://schemas.microsoft.com/office/drawing/2014/main" id="{525EE8FF-2023-409D-9431-11AB14889BD9}"/>
              </a:ext>
            </a:extLst>
          </p:cNvPr>
          <p:cNvSpPr txBox="1"/>
          <p:nvPr/>
        </p:nvSpPr>
        <p:spPr>
          <a:xfrm>
            <a:off x="10141527" y="6500553"/>
            <a:ext cx="2391295" cy="246221"/>
          </a:xfrm>
          <a:prstGeom prst="rect">
            <a:avLst/>
          </a:prstGeom>
          <a:noFill/>
        </p:spPr>
        <p:txBody>
          <a:bodyPr wrap="square" rtlCol="0">
            <a:spAutoFit/>
          </a:bodyPr>
          <a:lstStyle/>
          <a:p>
            <a:r>
              <a:rPr lang="en-US" sz="1000" dirty="0">
                <a:solidFill>
                  <a:schemeClr val="tx1">
                    <a:lumMod val="50000"/>
                    <a:lumOff val="50000"/>
                  </a:schemeClr>
                </a:solidFill>
              </a:rPr>
              <a:t>Image Source: sciencenotes.org</a:t>
            </a:r>
          </a:p>
        </p:txBody>
      </p:sp>
    </p:spTree>
    <p:extLst>
      <p:ext uri="{BB962C8B-B14F-4D97-AF65-F5344CB8AC3E}">
        <p14:creationId xmlns:p14="http://schemas.microsoft.com/office/powerpoint/2010/main" val="11495427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673" y="129834"/>
            <a:ext cx="7886700" cy="1325563"/>
          </a:xfrm>
        </p:spPr>
        <p:txBody>
          <a:bodyPr>
            <a:normAutofit/>
          </a:bodyPr>
          <a:lstStyle/>
          <a:p>
            <a:r>
              <a:rPr lang="en-US" sz="4000" dirty="0">
                <a:latin typeface="+mn-lt"/>
              </a:rPr>
              <a:t>Trend 3: Ionization Energy</a:t>
            </a:r>
          </a:p>
        </p:txBody>
      </p:sp>
      <p:sp>
        <p:nvSpPr>
          <p:cNvPr id="3" name="Content Placeholder 2"/>
          <p:cNvSpPr>
            <a:spLocks noGrp="1"/>
          </p:cNvSpPr>
          <p:nvPr>
            <p:ph idx="1"/>
          </p:nvPr>
        </p:nvSpPr>
        <p:spPr>
          <a:xfrm>
            <a:off x="873672" y="1479820"/>
            <a:ext cx="9065457" cy="4351338"/>
          </a:xfrm>
        </p:spPr>
        <p:txBody>
          <a:bodyPr>
            <a:normAutofit/>
          </a:bodyPr>
          <a:lstStyle/>
          <a:p>
            <a:pPr marL="0" indent="0" algn="just" defTabSz="914400">
              <a:lnSpc>
                <a:spcPct val="100000"/>
              </a:lnSpc>
              <a:spcBef>
                <a:spcPts val="0"/>
              </a:spcBef>
              <a:buNone/>
              <a:defRPr/>
            </a:pPr>
            <a:r>
              <a:rPr lang="en-US" sz="2400" b="1" i="1" dirty="0"/>
              <a:t>Ionization Energy </a:t>
            </a:r>
            <a:r>
              <a:rPr lang="en-US" sz="2400" dirty="0"/>
              <a:t>is the minimum energy required to remove an electron from a gaseous atom in its ground state.</a:t>
            </a:r>
          </a:p>
        </p:txBody>
      </p:sp>
      <p:pic>
        <p:nvPicPr>
          <p:cNvPr id="4" name="Picture 3"/>
          <p:cNvPicPr>
            <a:picLocks noChangeAspect="1"/>
          </p:cNvPicPr>
          <p:nvPr/>
        </p:nvPicPr>
        <p:blipFill>
          <a:blip r:embed="rId2"/>
          <a:stretch>
            <a:fillRect/>
          </a:stretch>
        </p:blipFill>
        <p:spPr>
          <a:xfrm>
            <a:off x="3412506" y="2304283"/>
            <a:ext cx="5497992" cy="4248449"/>
          </a:xfrm>
          <a:prstGeom prst="rect">
            <a:avLst/>
          </a:prstGeom>
        </p:spPr>
      </p:pic>
      <p:sp>
        <p:nvSpPr>
          <p:cNvPr id="5" name="Right Arrow 4">
            <a:extLst>
              <a:ext uri="{FF2B5EF4-FFF2-40B4-BE49-F238E27FC236}">
                <a16:creationId xmlns:a16="http://schemas.microsoft.com/office/drawing/2014/main" id="{F60738CE-CEDE-4804-B0FB-410904F22941}"/>
              </a:ext>
            </a:extLst>
          </p:cNvPr>
          <p:cNvSpPr/>
          <p:nvPr/>
        </p:nvSpPr>
        <p:spPr>
          <a:xfrm>
            <a:off x="3589283" y="2304283"/>
            <a:ext cx="5171090" cy="164604"/>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6">
            <a:extLst>
              <a:ext uri="{FF2B5EF4-FFF2-40B4-BE49-F238E27FC236}">
                <a16:creationId xmlns:a16="http://schemas.microsoft.com/office/drawing/2014/main" id="{F8CF5F88-5FF7-44DF-814A-09E0A9175733}"/>
              </a:ext>
            </a:extLst>
          </p:cNvPr>
          <p:cNvSpPr/>
          <p:nvPr/>
        </p:nvSpPr>
        <p:spPr>
          <a:xfrm rot="16200000">
            <a:off x="2018013" y="4160685"/>
            <a:ext cx="2515447" cy="218937"/>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2DCC014-E8CD-4E84-BD67-0353A33C5A67}"/>
              </a:ext>
            </a:extLst>
          </p:cNvPr>
          <p:cNvSpPr txBox="1"/>
          <p:nvPr/>
        </p:nvSpPr>
        <p:spPr>
          <a:xfrm>
            <a:off x="10141527" y="6500553"/>
            <a:ext cx="2391295" cy="246221"/>
          </a:xfrm>
          <a:prstGeom prst="rect">
            <a:avLst/>
          </a:prstGeom>
          <a:noFill/>
        </p:spPr>
        <p:txBody>
          <a:bodyPr wrap="square" rtlCol="0">
            <a:spAutoFit/>
          </a:bodyPr>
          <a:lstStyle/>
          <a:p>
            <a:r>
              <a:rPr lang="en-US" sz="1000" dirty="0">
                <a:solidFill>
                  <a:schemeClr val="tx1">
                    <a:lumMod val="50000"/>
                    <a:lumOff val="50000"/>
                  </a:schemeClr>
                </a:solidFill>
              </a:rPr>
              <a:t>Image Source: sciencenotes.org</a:t>
            </a:r>
          </a:p>
        </p:txBody>
      </p:sp>
    </p:spTree>
    <p:extLst>
      <p:ext uri="{BB962C8B-B14F-4D97-AF65-F5344CB8AC3E}">
        <p14:creationId xmlns:p14="http://schemas.microsoft.com/office/powerpoint/2010/main" val="40727524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744" y="174751"/>
            <a:ext cx="8272654" cy="1325563"/>
          </a:xfrm>
        </p:spPr>
        <p:txBody>
          <a:bodyPr>
            <a:normAutofit/>
          </a:bodyPr>
          <a:lstStyle/>
          <a:p>
            <a:r>
              <a:rPr lang="en-US" sz="4000" dirty="0">
                <a:latin typeface="+mn-lt"/>
              </a:rPr>
              <a:t>Trend 4: Electronegativity</a:t>
            </a:r>
          </a:p>
        </p:txBody>
      </p:sp>
      <p:sp>
        <p:nvSpPr>
          <p:cNvPr id="3" name="Content Placeholder 2"/>
          <p:cNvSpPr>
            <a:spLocks noGrp="1"/>
          </p:cNvSpPr>
          <p:nvPr>
            <p:ph idx="1"/>
          </p:nvPr>
        </p:nvSpPr>
        <p:spPr>
          <a:xfrm>
            <a:off x="829744" y="1725298"/>
            <a:ext cx="3317165" cy="4900595"/>
          </a:xfrm>
        </p:spPr>
        <p:txBody>
          <a:bodyPr>
            <a:normAutofit/>
          </a:bodyPr>
          <a:lstStyle/>
          <a:p>
            <a:pPr marL="0" indent="0" defTabSz="914400">
              <a:lnSpc>
                <a:spcPct val="100000"/>
              </a:lnSpc>
              <a:spcBef>
                <a:spcPts val="0"/>
              </a:spcBef>
              <a:buNone/>
              <a:defRPr/>
            </a:pPr>
            <a:r>
              <a:rPr lang="en-US" sz="2400" b="1" i="1" dirty="0"/>
              <a:t>Electron Affinity </a:t>
            </a:r>
            <a:r>
              <a:rPr lang="en-US" sz="2400" dirty="0"/>
              <a:t>is the energy change that occurs when an electron is gained by an atom.</a:t>
            </a:r>
          </a:p>
          <a:p>
            <a:pPr marL="0" indent="0" defTabSz="914400">
              <a:lnSpc>
                <a:spcPct val="100000"/>
              </a:lnSpc>
              <a:spcBef>
                <a:spcPts val="0"/>
              </a:spcBef>
              <a:buNone/>
              <a:defRPr/>
            </a:pPr>
            <a:endParaRPr lang="en-US" sz="2400" dirty="0"/>
          </a:p>
          <a:p>
            <a:pPr marL="0" indent="0" defTabSz="914400">
              <a:lnSpc>
                <a:spcPct val="100000"/>
              </a:lnSpc>
              <a:spcBef>
                <a:spcPts val="0"/>
              </a:spcBef>
              <a:buNone/>
              <a:defRPr/>
            </a:pPr>
            <a:r>
              <a:rPr lang="en-US" sz="2400" b="1" i="1" dirty="0"/>
              <a:t>Electronegativity</a:t>
            </a:r>
            <a:r>
              <a:rPr lang="en-US" sz="2400" dirty="0"/>
              <a:t> is the tendency of an atom to attract electrons (that electron isn’t necessarily transferred).</a:t>
            </a:r>
          </a:p>
          <a:p>
            <a:pPr marL="0" indent="0" defTabSz="914400">
              <a:lnSpc>
                <a:spcPct val="100000"/>
              </a:lnSpc>
              <a:spcBef>
                <a:spcPts val="0"/>
              </a:spcBef>
              <a:buNone/>
              <a:defRPr/>
            </a:pPr>
            <a:endParaRPr lang="en-US" sz="2400" dirty="0"/>
          </a:p>
          <a:p>
            <a:pPr marL="0" indent="0" defTabSz="914400">
              <a:lnSpc>
                <a:spcPct val="100000"/>
              </a:lnSpc>
              <a:spcBef>
                <a:spcPts val="0"/>
              </a:spcBef>
              <a:buNone/>
              <a:defRPr/>
            </a:pPr>
            <a:endParaRPr lang="en-US" sz="2400" dirty="0"/>
          </a:p>
        </p:txBody>
      </p:sp>
      <p:pic>
        <p:nvPicPr>
          <p:cNvPr id="4" name="Picture 3"/>
          <p:cNvPicPr>
            <a:picLocks noChangeAspect="1"/>
          </p:cNvPicPr>
          <p:nvPr/>
        </p:nvPicPr>
        <p:blipFill>
          <a:blip r:embed="rId2"/>
          <a:stretch>
            <a:fillRect/>
          </a:stretch>
        </p:blipFill>
        <p:spPr>
          <a:xfrm>
            <a:off x="5248835" y="1827503"/>
            <a:ext cx="6014909" cy="4647885"/>
          </a:xfrm>
          <a:prstGeom prst="rect">
            <a:avLst/>
          </a:prstGeom>
        </p:spPr>
      </p:pic>
      <p:sp>
        <p:nvSpPr>
          <p:cNvPr id="5" name="Right Arrow 4"/>
          <p:cNvSpPr/>
          <p:nvPr/>
        </p:nvSpPr>
        <p:spPr>
          <a:xfrm rot="16200000">
            <a:off x="3881645" y="3943172"/>
            <a:ext cx="2515447" cy="218937"/>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5971486" y="1784642"/>
            <a:ext cx="4569605" cy="187406"/>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EAE5AA8-9B96-4610-9E1A-BB2C97DC2E71}"/>
              </a:ext>
            </a:extLst>
          </p:cNvPr>
          <p:cNvSpPr txBox="1"/>
          <p:nvPr/>
        </p:nvSpPr>
        <p:spPr>
          <a:xfrm>
            <a:off x="10141527" y="6500553"/>
            <a:ext cx="2391295" cy="246221"/>
          </a:xfrm>
          <a:prstGeom prst="rect">
            <a:avLst/>
          </a:prstGeom>
          <a:noFill/>
        </p:spPr>
        <p:txBody>
          <a:bodyPr wrap="square" rtlCol="0">
            <a:spAutoFit/>
          </a:bodyPr>
          <a:lstStyle/>
          <a:p>
            <a:r>
              <a:rPr lang="en-US" sz="1000" dirty="0">
                <a:solidFill>
                  <a:schemeClr val="tx1">
                    <a:lumMod val="50000"/>
                    <a:lumOff val="50000"/>
                  </a:schemeClr>
                </a:solidFill>
              </a:rPr>
              <a:t>Image Source: sciencenotes.org</a:t>
            </a:r>
          </a:p>
        </p:txBody>
      </p:sp>
    </p:spTree>
    <p:extLst>
      <p:ext uri="{BB962C8B-B14F-4D97-AF65-F5344CB8AC3E}">
        <p14:creationId xmlns:p14="http://schemas.microsoft.com/office/powerpoint/2010/main" val="29965504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mn-lt"/>
              </a:rPr>
              <a:t>Trend 5: Melting and Boiling Points</a:t>
            </a:r>
          </a:p>
        </p:txBody>
      </p:sp>
      <p:sp>
        <p:nvSpPr>
          <p:cNvPr id="3" name="Content Placeholder 2"/>
          <p:cNvSpPr>
            <a:spLocks noGrp="1"/>
          </p:cNvSpPr>
          <p:nvPr>
            <p:ph idx="1"/>
          </p:nvPr>
        </p:nvSpPr>
        <p:spPr/>
        <p:txBody>
          <a:bodyPr>
            <a:normAutofit/>
          </a:bodyPr>
          <a:lstStyle/>
          <a:p>
            <a:pPr marL="0" indent="0" defTabSz="914400">
              <a:lnSpc>
                <a:spcPct val="100000"/>
              </a:lnSpc>
              <a:spcBef>
                <a:spcPts val="0"/>
              </a:spcBef>
              <a:buNone/>
              <a:defRPr/>
            </a:pPr>
            <a:r>
              <a:rPr lang="en-US" sz="2400" b="1" dirty="0"/>
              <a:t>Melting Point</a:t>
            </a:r>
            <a:r>
              <a:rPr lang="en-US" sz="2400" dirty="0"/>
              <a:t>: Temperature at which a substance goes from solid to liquid state.</a:t>
            </a:r>
          </a:p>
          <a:p>
            <a:pPr marL="0" indent="0" defTabSz="914400">
              <a:lnSpc>
                <a:spcPct val="100000"/>
              </a:lnSpc>
              <a:spcBef>
                <a:spcPts val="0"/>
              </a:spcBef>
              <a:buNone/>
              <a:defRPr/>
            </a:pPr>
            <a:endParaRPr lang="en-US" sz="2400" b="1" i="1" dirty="0"/>
          </a:p>
          <a:p>
            <a:pPr marL="0" indent="0" defTabSz="914400">
              <a:lnSpc>
                <a:spcPct val="100000"/>
              </a:lnSpc>
              <a:spcBef>
                <a:spcPts val="0"/>
              </a:spcBef>
              <a:buNone/>
              <a:defRPr/>
            </a:pPr>
            <a:r>
              <a:rPr lang="en-US" sz="2400" b="1" dirty="0"/>
              <a:t>Boiling Point</a:t>
            </a:r>
            <a:r>
              <a:rPr lang="en-US" sz="2400" dirty="0"/>
              <a:t>: Temperature at which a substance goes from liquid to gaseous state.</a:t>
            </a:r>
          </a:p>
          <a:p>
            <a:pPr marL="0" indent="0" defTabSz="914400">
              <a:lnSpc>
                <a:spcPct val="100000"/>
              </a:lnSpc>
              <a:spcBef>
                <a:spcPts val="0"/>
              </a:spcBef>
              <a:buNone/>
              <a:defRPr/>
            </a:pPr>
            <a:endParaRPr lang="en-US" sz="2400" dirty="0"/>
          </a:p>
          <a:p>
            <a:pPr marL="0" indent="0" defTabSz="914400">
              <a:lnSpc>
                <a:spcPct val="100000"/>
              </a:lnSpc>
              <a:spcBef>
                <a:spcPts val="0"/>
              </a:spcBef>
              <a:buNone/>
              <a:defRPr/>
            </a:pPr>
            <a:endParaRPr lang="en-US" sz="2400" dirty="0"/>
          </a:p>
          <a:p>
            <a:pPr marL="0" indent="0" defTabSz="914400">
              <a:lnSpc>
                <a:spcPct val="100000"/>
              </a:lnSpc>
              <a:spcBef>
                <a:spcPts val="0"/>
              </a:spcBef>
              <a:buNone/>
              <a:defRPr/>
            </a:pPr>
            <a:r>
              <a:rPr lang="en-US" sz="2400" dirty="0"/>
              <a:t>These temperatures are determined by </a:t>
            </a:r>
            <a:r>
              <a:rPr lang="en-US" sz="2400" i="1" dirty="0"/>
              <a:t>interatomic forces</a:t>
            </a:r>
            <a:r>
              <a:rPr lang="en-US" sz="2400" dirty="0"/>
              <a:t>:</a:t>
            </a:r>
          </a:p>
          <a:p>
            <a:pPr marL="0" indent="0" defTabSz="914400">
              <a:lnSpc>
                <a:spcPct val="100000"/>
              </a:lnSpc>
              <a:spcBef>
                <a:spcPts val="0"/>
              </a:spcBef>
              <a:buNone/>
              <a:defRPr/>
            </a:pPr>
            <a:endParaRPr lang="en-US" sz="2400" dirty="0"/>
          </a:p>
          <a:p>
            <a:pPr marL="0" indent="0" defTabSz="914400">
              <a:lnSpc>
                <a:spcPct val="100000"/>
              </a:lnSpc>
              <a:spcBef>
                <a:spcPts val="0"/>
              </a:spcBef>
              <a:buNone/>
              <a:defRPr/>
            </a:pPr>
            <a:r>
              <a:rPr lang="en-US" sz="2400" dirty="0"/>
              <a:t>- Stronger Van der Waals forces = higher melting and boiling points</a:t>
            </a:r>
          </a:p>
        </p:txBody>
      </p:sp>
    </p:spTree>
    <p:extLst>
      <p:ext uri="{BB962C8B-B14F-4D97-AF65-F5344CB8AC3E}">
        <p14:creationId xmlns:p14="http://schemas.microsoft.com/office/powerpoint/2010/main" val="3448180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201" y="171935"/>
            <a:ext cx="7886700" cy="1325563"/>
          </a:xfrm>
        </p:spPr>
        <p:txBody>
          <a:bodyPr>
            <a:normAutofit/>
          </a:bodyPr>
          <a:lstStyle/>
          <a:p>
            <a:r>
              <a:rPr lang="en-US" sz="4000" dirty="0">
                <a:latin typeface="+mn-lt"/>
              </a:rPr>
              <a:t>Trend 6: Volatility</a:t>
            </a:r>
          </a:p>
        </p:txBody>
      </p:sp>
      <p:sp>
        <p:nvSpPr>
          <p:cNvPr id="3" name="Content Placeholder 2"/>
          <p:cNvSpPr>
            <a:spLocks noGrp="1"/>
          </p:cNvSpPr>
          <p:nvPr>
            <p:ph idx="1"/>
          </p:nvPr>
        </p:nvSpPr>
        <p:spPr>
          <a:xfrm>
            <a:off x="901384" y="1497499"/>
            <a:ext cx="11010754" cy="4698586"/>
          </a:xfrm>
        </p:spPr>
        <p:txBody>
          <a:bodyPr>
            <a:noAutofit/>
          </a:bodyPr>
          <a:lstStyle/>
          <a:p>
            <a:pPr marL="0" indent="0">
              <a:lnSpc>
                <a:spcPct val="100000"/>
              </a:lnSpc>
              <a:spcBef>
                <a:spcPts val="0"/>
              </a:spcBef>
              <a:buNone/>
            </a:pPr>
            <a:r>
              <a:rPr lang="en-US" sz="2400" b="1" dirty="0"/>
              <a:t>Volatility</a:t>
            </a:r>
            <a:r>
              <a:rPr lang="en-US" sz="2400" dirty="0"/>
              <a:t>: the tendency of a substance to vaporize.</a:t>
            </a:r>
          </a:p>
          <a:p>
            <a:pPr marL="0" indent="0">
              <a:lnSpc>
                <a:spcPct val="100000"/>
              </a:lnSpc>
              <a:spcBef>
                <a:spcPts val="0"/>
              </a:spcBef>
              <a:buNone/>
            </a:pPr>
            <a:endParaRPr lang="en-US" sz="2400" dirty="0"/>
          </a:p>
          <a:p>
            <a:pPr marL="0" indent="0">
              <a:lnSpc>
                <a:spcPct val="100000"/>
              </a:lnSpc>
              <a:spcBef>
                <a:spcPts val="0"/>
              </a:spcBef>
              <a:buNone/>
            </a:pPr>
            <a:r>
              <a:rPr lang="en-US" sz="2400" b="1" dirty="0"/>
              <a:t>Vapor Pressure</a:t>
            </a:r>
            <a:r>
              <a:rPr lang="en-US" sz="2400" dirty="0"/>
              <a:t>: the pressure of a gas resulting from evaporation of a liquid.</a:t>
            </a:r>
          </a:p>
          <a:p>
            <a:pPr marL="0" indent="0">
              <a:lnSpc>
                <a:spcPct val="100000"/>
              </a:lnSpc>
              <a:spcBef>
                <a:spcPts val="0"/>
              </a:spcBef>
              <a:buNone/>
            </a:pPr>
            <a:endParaRPr lang="en-US" sz="2400" dirty="0"/>
          </a:p>
          <a:p>
            <a:pPr marL="0" indent="0">
              <a:lnSpc>
                <a:spcPct val="100000"/>
              </a:lnSpc>
              <a:spcBef>
                <a:spcPts val="0"/>
              </a:spcBef>
              <a:buNone/>
            </a:pPr>
            <a:r>
              <a:rPr lang="en-US" sz="2400" dirty="0"/>
              <a:t>Higher Vapor Pressure = higher volatility.</a:t>
            </a:r>
          </a:p>
          <a:p>
            <a:pPr marL="0" indent="0" defTabSz="914400">
              <a:lnSpc>
                <a:spcPct val="100000"/>
              </a:lnSpc>
              <a:spcBef>
                <a:spcPts val="0"/>
              </a:spcBef>
              <a:buNone/>
              <a:defRPr/>
            </a:pPr>
            <a:r>
              <a:rPr lang="en-US" sz="2400" dirty="0"/>
              <a:t> </a:t>
            </a:r>
          </a:p>
          <a:p>
            <a:pPr marL="0" indent="0" defTabSz="914400">
              <a:lnSpc>
                <a:spcPct val="100000"/>
              </a:lnSpc>
              <a:spcBef>
                <a:spcPts val="0"/>
              </a:spcBef>
              <a:buNone/>
              <a:defRPr/>
            </a:pPr>
            <a:r>
              <a:rPr lang="en-US" sz="2400" u="sng" dirty="0"/>
              <a:t>How is it related to boiling point? </a:t>
            </a:r>
          </a:p>
          <a:p>
            <a:pPr marL="0" indent="0" defTabSz="914400">
              <a:lnSpc>
                <a:spcPct val="100000"/>
              </a:lnSpc>
              <a:spcBef>
                <a:spcPts val="0"/>
              </a:spcBef>
              <a:buNone/>
              <a:defRPr/>
            </a:pPr>
            <a:endParaRPr lang="en-US" sz="1000" dirty="0"/>
          </a:p>
          <a:p>
            <a:pPr marL="0" indent="0" defTabSz="914400">
              <a:lnSpc>
                <a:spcPct val="100000"/>
              </a:lnSpc>
              <a:spcBef>
                <a:spcPts val="0"/>
              </a:spcBef>
              <a:buNone/>
              <a:defRPr/>
            </a:pPr>
            <a:r>
              <a:rPr lang="en-US" sz="2400" dirty="0"/>
              <a:t>Boiling point is the temperature at which vapor pressure equals atm. Pressure. </a:t>
            </a:r>
          </a:p>
          <a:p>
            <a:pPr marL="0" indent="0" defTabSz="914400">
              <a:lnSpc>
                <a:spcPct val="100000"/>
              </a:lnSpc>
              <a:spcBef>
                <a:spcPts val="0"/>
              </a:spcBef>
              <a:buNone/>
              <a:defRPr/>
            </a:pPr>
            <a:endParaRPr lang="en-US" sz="1000" dirty="0"/>
          </a:p>
          <a:p>
            <a:pPr marL="0" indent="0" defTabSz="914400">
              <a:lnSpc>
                <a:spcPct val="100000"/>
              </a:lnSpc>
              <a:spcBef>
                <a:spcPts val="0"/>
              </a:spcBef>
              <a:buNone/>
              <a:defRPr/>
            </a:pPr>
            <a:r>
              <a:rPr lang="en-US" sz="2400" dirty="0"/>
              <a:t>The lower the boiling point = the higher the vapor pressure = the higher the volatility.</a:t>
            </a:r>
          </a:p>
          <a:p>
            <a:pPr marL="0" indent="0" defTabSz="914400">
              <a:lnSpc>
                <a:spcPct val="100000"/>
              </a:lnSpc>
              <a:spcBef>
                <a:spcPts val="0"/>
              </a:spcBef>
              <a:buNone/>
              <a:defRPr/>
            </a:pPr>
            <a:endParaRPr lang="en-US" sz="1000" dirty="0"/>
          </a:p>
          <a:p>
            <a:pPr marL="0" indent="0" defTabSz="914400">
              <a:lnSpc>
                <a:spcPct val="100000"/>
              </a:lnSpc>
              <a:spcBef>
                <a:spcPts val="0"/>
              </a:spcBef>
              <a:buNone/>
              <a:defRPr/>
            </a:pPr>
            <a:r>
              <a:rPr lang="en-US" sz="2400" dirty="0"/>
              <a:t>Volatility has the opposite trend as boiling point.</a:t>
            </a:r>
          </a:p>
        </p:txBody>
      </p:sp>
    </p:spTree>
    <p:extLst>
      <p:ext uri="{BB962C8B-B14F-4D97-AF65-F5344CB8AC3E}">
        <p14:creationId xmlns:p14="http://schemas.microsoft.com/office/powerpoint/2010/main" val="33109143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mn-lt"/>
              </a:rPr>
              <a:t>Trend 7: Acidity</a:t>
            </a:r>
          </a:p>
        </p:txBody>
      </p:sp>
      <p:sp>
        <p:nvSpPr>
          <p:cNvPr id="3" name="Content Placeholder 2"/>
          <p:cNvSpPr>
            <a:spLocks noGrp="1"/>
          </p:cNvSpPr>
          <p:nvPr>
            <p:ph idx="1"/>
          </p:nvPr>
        </p:nvSpPr>
        <p:spPr/>
        <p:txBody>
          <a:bodyPr>
            <a:normAutofit/>
          </a:bodyPr>
          <a:lstStyle/>
          <a:p>
            <a:pPr marL="0" indent="0">
              <a:lnSpc>
                <a:spcPct val="100000"/>
              </a:lnSpc>
              <a:spcBef>
                <a:spcPts val="0"/>
              </a:spcBef>
              <a:buNone/>
            </a:pPr>
            <a:r>
              <a:rPr lang="en-US" sz="2400" b="1" dirty="0"/>
              <a:t>Acidity</a:t>
            </a:r>
            <a:r>
              <a:rPr lang="en-US" sz="2400" dirty="0"/>
              <a:t>: the tendency of an anion to release a proton.</a:t>
            </a:r>
          </a:p>
          <a:p>
            <a:pPr marL="0" indent="0" defTabSz="914400">
              <a:lnSpc>
                <a:spcPct val="100000"/>
              </a:lnSpc>
              <a:spcBef>
                <a:spcPts val="0"/>
              </a:spcBef>
              <a:buNone/>
              <a:defRPr/>
            </a:pPr>
            <a:endParaRPr lang="en-US" sz="2400" dirty="0"/>
          </a:p>
          <a:p>
            <a:pPr marL="0" indent="0" defTabSz="914400">
              <a:lnSpc>
                <a:spcPct val="100000"/>
              </a:lnSpc>
              <a:spcBef>
                <a:spcPts val="0"/>
              </a:spcBef>
              <a:buNone/>
              <a:defRPr/>
            </a:pPr>
            <a:r>
              <a:rPr lang="en-US" sz="2400" dirty="0">
                <a:sym typeface="Wingdings"/>
              </a:rPr>
              <a:t> </a:t>
            </a:r>
            <a:r>
              <a:rPr lang="en-US" sz="2400" dirty="0"/>
              <a:t>Higher electron affinity = higher withholding of electrons = better capacity to stabilize an anion = increasing acidity</a:t>
            </a:r>
          </a:p>
          <a:p>
            <a:pPr marL="0" indent="0" defTabSz="914400">
              <a:lnSpc>
                <a:spcPct val="100000"/>
              </a:lnSpc>
              <a:spcBef>
                <a:spcPts val="0"/>
              </a:spcBef>
              <a:buNone/>
              <a:defRPr/>
            </a:pPr>
            <a:endParaRPr lang="en-US" sz="2400" dirty="0"/>
          </a:p>
          <a:p>
            <a:pPr marL="0" indent="0" defTabSz="914400">
              <a:lnSpc>
                <a:spcPct val="100000"/>
              </a:lnSpc>
              <a:spcBef>
                <a:spcPts val="0"/>
              </a:spcBef>
              <a:buNone/>
              <a:defRPr/>
            </a:pPr>
            <a:r>
              <a:rPr lang="en-US" sz="2400" dirty="0">
                <a:sym typeface="Wingdings"/>
              </a:rPr>
              <a:t> Bigger atomic radius = higher polarizability = higher ability to delocalize negative charge = increasing acidity</a:t>
            </a:r>
            <a:endParaRPr lang="en-US" sz="2400" dirty="0"/>
          </a:p>
        </p:txBody>
      </p:sp>
    </p:spTree>
    <p:extLst>
      <p:ext uri="{BB962C8B-B14F-4D97-AF65-F5344CB8AC3E}">
        <p14:creationId xmlns:p14="http://schemas.microsoft.com/office/powerpoint/2010/main" val="331543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1932" y="1500690"/>
            <a:ext cx="7886700" cy="4351338"/>
          </a:xfrm>
        </p:spPr>
        <p:txBody>
          <a:bodyPr/>
          <a:lstStyle/>
          <a:p>
            <a:pPr marL="0" indent="0">
              <a:lnSpc>
                <a:spcPct val="100000"/>
              </a:lnSpc>
              <a:spcBef>
                <a:spcPts val="0"/>
              </a:spcBef>
              <a:buNone/>
            </a:pPr>
            <a:r>
              <a:rPr lang="en-US" sz="2400" b="1" dirty="0"/>
              <a:t>Acidity: </a:t>
            </a:r>
            <a:r>
              <a:rPr lang="en-US" sz="2400" dirty="0"/>
              <a:t>the tendency of an anion to release a proton.</a:t>
            </a:r>
          </a:p>
          <a:p>
            <a:pPr marL="0" indent="0" defTabSz="914400">
              <a:lnSpc>
                <a:spcPct val="100000"/>
              </a:lnSpc>
              <a:spcBef>
                <a:spcPts val="0"/>
              </a:spcBef>
              <a:buNone/>
              <a:defRPr/>
            </a:pPr>
            <a:endParaRPr lang="en-US" dirty="0"/>
          </a:p>
        </p:txBody>
      </p:sp>
      <p:pic>
        <p:nvPicPr>
          <p:cNvPr id="4" name="Picture 3"/>
          <p:cNvPicPr>
            <a:picLocks noChangeAspect="1"/>
          </p:cNvPicPr>
          <p:nvPr/>
        </p:nvPicPr>
        <p:blipFill>
          <a:blip r:embed="rId3"/>
          <a:stretch>
            <a:fillRect/>
          </a:stretch>
        </p:blipFill>
        <p:spPr>
          <a:xfrm>
            <a:off x="5592236" y="2162081"/>
            <a:ext cx="5497992" cy="4248449"/>
          </a:xfrm>
          <a:prstGeom prst="rect">
            <a:avLst/>
          </a:prstGeom>
        </p:spPr>
      </p:pic>
      <p:sp>
        <p:nvSpPr>
          <p:cNvPr id="5" name="Right Arrow 4"/>
          <p:cNvSpPr/>
          <p:nvPr/>
        </p:nvSpPr>
        <p:spPr>
          <a:xfrm>
            <a:off x="5826632" y="2056130"/>
            <a:ext cx="5029200" cy="211901"/>
          </a:xfrm>
          <a:prstGeom prst="rightArrow">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5304517" y="2473270"/>
            <a:ext cx="209125" cy="3626069"/>
          </a:xfrm>
          <a:prstGeom prst="downArrow">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76852" y="2891529"/>
            <a:ext cx="3713716" cy="1569660"/>
          </a:xfrm>
          <a:prstGeom prst="rect">
            <a:avLst/>
          </a:prstGeom>
          <a:noFill/>
        </p:spPr>
        <p:txBody>
          <a:bodyPr wrap="square" rtlCol="0">
            <a:spAutoFit/>
          </a:bodyPr>
          <a:lstStyle/>
          <a:p>
            <a:pPr lvl="0">
              <a:defRPr/>
            </a:pPr>
            <a:r>
              <a:rPr lang="en-US" sz="2400" b="1" dirty="0"/>
              <a:t>Basicity: </a:t>
            </a:r>
            <a:r>
              <a:rPr lang="en-US" sz="2400" dirty="0"/>
              <a:t>the tendency of an anion to host a proton.</a:t>
            </a:r>
          </a:p>
          <a:p>
            <a:pPr lvl="0">
              <a:defRPr/>
            </a:pPr>
            <a:endParaRPr lang="en-US" sz="2400" dirty="0"/>
          </a:p>
          <a:p>
            <a:pPr lvl="0">
              <a:defRPr/>
            </a:pPr>
            <a:r>
              <a:rPr lang="en-US" sz="2400" dirty="0"/>
              <a:t>= exactly the opposite trend</a:t>
            </a:r>
          </a:p>
        </p:txBody>
      </p:sp>
      <p:sp>
        <p:nvSpPr>
          <p:cNvPr id="10" name="Title 1">
            <a:extLst>
              <a:ext uri="{FF2B5EF4-FFF2-40B4-BE49-F238E27FC236}">
                <a16:creationId xmlns:a16="http://schemas.microsoft.com/office/drawing/2014/main" id="{6350375B-0E60-4163-94CC-DAE2E6755898}"/>
              </a:ext>
            </a:extLst>
          </p:cNvPr>
          <p:cNvSpPr>
            <a:spLocks noGrp="1"/>
          </p:cNvSpPr>
          <p:nvPr>
            <p:ph type="title"/>
          </p:nvPr>
        </p:nvSpPr>
        <p:spPr>
          <a:xfrm>
            <a:off x="838200" y="175127"/>
            <a:ext cx="10515600" cy="1325563"/>
          </a:xfrm>
        </p:spPr>
        <p:txBody>
          <a:bodyPr>
            <a:normAutofit/>
          </a:bodyPr>
          <a:lstStyle/>
          <a:p>
            <a:r>
              <a:rPr lang="en-US" sz="4000" dirty="0">
                <a:latin typeface="+mn-lt"/>
              </a:rPr>
              <a:t>Trend 7: Acidity</a:t>
            </a:r>
          </a:p>
        </p:txBody>
      </p:sp>
      <p:sp>
        <p:nvSpPr>
          <p:cNvPr id="8" name="TextBox 7">
            <a:extLst>
              <a:ext uri="{FF2B5EF4-FFF2-40B4-BE49-F238E27FC236}">
                <a16:creationId xmlns:a16="http://schemas.microsoft.com/office/drawing/2014/main" id="{02D01C32-A89B-4CD4-B25F-411FA6FEE194}"/>
              </a:ext>
            </a:extLst>
          </p:cNvPr>
          <p:cNvSpPr txBox="1"/>
          <p:nvPr/>
        </p:nvSpPr>
        <p:spPr>
          <a:xfrm>
            <a:off x="10141527" y="6500553"/>
            <a:ext cx="2391295" cy="246221"/>
          </a:xfrm>
          <a:prstGeom prst="rect">
            <a:avLst/>
          </a:prstGeom>
          <a:noFill/>
        </p:spPr>
        <p:txBody>
          <a:bodyPr wrap="square" rtlCol="0">
            <a:spAutoFit/>
          </a:bodyPr>
          <a:lstStyle/>
          <a:p>
            <a:r>
              <a:rPr lang="en-US" sz="1000" dirty="0">
                <a:solidFill>
                  <a:schemeClr val="tx1">
                    <a:lumMod val="50000"/>
                    <a:lumOff val="50000"/>
                  </a:schemeClr>
                </a:solidFill>
              </a:rPr>
              <a:t>Image Source: sciencenotes.org</a:t>
            </a:r>
          </a:p>
        </p:txBody>
      </p:sp>
    </p:spTree>
    <p:extLst>
      <p:ext uri="{BB962C8B-B14F-4D97-AF65-F5344CB8AC3E}">
        <p14:creationId xmlns:p14="http://schemas.microsoft.com/office/powerpoint/2010/main" val="33502282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mn-lt"/>
              </a:rPr>
              <a:t>Acidity (</a:t>
            </a:r>
            <a:r>
              <a:rPr lang="en-US" sz="4000" dirty="0" err="1">
                <a:latin typeface="+mn-lt"/>
              </a:rPr>
              <a:t>pKa</a:t>
            </a:r>
            <a:r>
              <a:rPr lang="en-US" sz="4000" dirty="0">
                <a:latin typeface="+mn-lt"/>
              </a:rPr>
              <a:t>)</a:t>
            </a:r>
          </a:p>
        </p:txBody>
      </p:sp>
      <p:sp>
        <p:nvSpPr>
          <p:cNvPr id="3" name="Content Placeholder 2"/>
          <p:cNvSpPr>
            <a:spLocks noGrp="1"/>
          </p:cNvSpPr>
          <p:nvPr>
            <p:ph idx="1"/>
          </p:nvPr>
        </p:nvSpPr>
        <p:spPr>
          <a:xfrm>
            <a:off x="356605" y="1580451"/>
            <a:ext cx="8266170" cy="4201206"/>
          </a:xfrm>
        </p:spPr>
        <p:txBody>
          <a:bodyPr/>
          <a:lstStyle/>
          <a:p>
            <a:pPr marL="0" indent="0" algn="ctr">
              <a:buNone/>
            </a:pPr>
            <a:r>
              <a:rPr lang="en-US" dirty="0"/>
              <a:t>How “willingly” does a molecule give up its H</a:t>
            </a:r>
            <a:r>
              <a:rPr lang="en-US" baseline="30000" dirty="0"/>
              <a:t>+</a:t>
            </a:r>
          </a:p>
          <a:p>
            <a:pPr marL="0" indent="0" algn="ctr">
              <a:buNone/>
            </a:pPr>
            <a:r>
              <a:rPr lang="en-US" dirty="0"/>
              <a:t>HA  -------- &gt;  H</a:t>
            </a:r>
            <a:r>
              <a:rPr lang="en-US" baseline="30000" dirty="0"/>
              <a:t>+</a:t>
            </a:r>
            <a:r>
              <a:rPr lang="en-US" dirty="0"/>
              <a:t>  +  A</a:t>
            </a:r>
            <a:r>
              <a:rPr lang="en-US" baseline="30000" dirty="0"/>
              <a:t>-</a:t>
            </a:r>
          </a:p>
          <a:p>
            <a:pPr marL="0" indent="0">
              <a:buNone/>
            </a:pP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3434038130"/>
              </p:ext>
            </p:extLst>
          </p:nvPr>
        </p:nvGraphicFramePr>
        <p:xfrm>
          <a:off x="853337" y="2844237"/>
          <a:ext cx="5023277" cy="1452460"/>
        </p:xfrm>
        <a:graphic>
          <a:graphicData uri="http://schemas.openxmlformats.org/presentationml/2006/ole">
            <mc:AlternateContent xmlns:mc="http://schemas.openxmlformats.org/markup-compatibility/2006">
              <mc:Choice xmlns:v="urn:schemas-microsoft-com:vml" Requires="v">
                <p:oleObj spid="_x0000_s1109" name="CS ChemDraw Drawing" r:id="rId3" imgW="3568969" imgH="1031669" progId="ChemDraw.Document.6.0">
                  <p:embed/>
                </p:oleObj>
              </mc:Choice>
              <mc:Fallback>
                <p:oleObj name="CS ChemDraw Drawing" r:id="rId3" imgW="3568969" imgH="1031669" progId="ChemDraw.Document.6.0">
                  <p:embed/>
                  <p:pic>
                    <p:nvPicPr>
                      <p:cNvPr id="6" name="Object 5"/>
                      <p:cNvPicPr/>
                      <p:nvPr/>
                    </p:nvPicPr>
                    <p:blipFill>
                      <a:blip r:embed="rId4"/>
                      <a:stretch>
                        <a:fillRect/>
                      </a:stretch>
                    </p:blipFill>
                    <p:spPr>
                      <a:xfrm>
                        <a:off x="853337" y="2844237"/>
                        <a:ext cx="5023277" cy="1452460"/>
                      </a:xfrm>
                      <a:prstGeom prst="rect">
                        <a:avLst/>
                      </a:prstGeom>
                    </p:spPr>
                  </p:pic>
                </p:oleObj>
              </mc:Fallback>
            </mc:AlternateContent>
          </a:graphicData>
        </a:graphic>
      </p:graphicFrame>
      <p:sp>
        <p:nvSpPr>
          <p:cNvPr id="8" name="TextBox 7"/>
          <p:cNvSpPr txBox="1"/>
          <p:nvPr/>
        </p:nvSpPr>
        <p:spPr>
          <a:xfrm>
            <a:off x="6140867" y="3927365"/>
            <a:ext cx="1423082" cy="369332"/>
          </a:xfrm>
          <a:prstGeom prst="rect">
            <a:avLst/>
          </a:prstGeom>
          <a:noFill/>
        </p:spPr>
        <p:txBody>
          <a:bodyPr wrap="none" rtlCol="0">
            <a:spAutoFit/>
          </a:bodyPr>
          <a:lstStyle/>
          <a:p>
            <a:r>
              <a:rPr lang="en-US" dirty="0"/>
              <a:t>Very willingly</a:t>
            </a:r>
          </a:p>
        </p:txBody>
      </p:sp>
      <p:sp>
        <p:nvSpPr>
          <p:cNvPr id="9" name="TextBox 8"/>
          <p:cNvSpPr txBox="1"/>
          <p:nvPr/>
        </p:nvSpPr>
        <p:spPr>
          <a:xfrm>
            <a:off x="6140868" y="2984498"/>
            <a:ext cx="1465209" cy="369332"/>
          </a:xfrm>
          <a:prstGeom prst="rect">
            <a:avLst/>
          </a:prstGeom>
          <a:noFill/>
        </p:spPr>
        <p:txBody>
          <a:bodyPr wrap="none" rtlCol="0">
            <a:spAutoFit/>
          </a:bodyPr>
          <a:lstStyle/>
          <a:p>
            <a:r>
              <a:rPr lang="en-US" dirty="0"/>
              <a:t>Okay willingly</a:t>
            </a:r>
          </a:p>
        </p:txBody>
      </p:sp>
      <p:sp>
        <p:nvSpPr>
          <p:cNvPr id="10" name="TextBox 9"/>
          <p:cNvSpPr txBox="1"/>
          <p:nvPr/>
        </p:nvSpPr>
        <p:spPr>
          <a:xfrm>
            <a:off x="1239766" y="5223936"/>
            <a:ext cx="7207344" cy="646331"/>
          </a:xfrm>
          <a:prstGeom prst="rect">
            <a:avLst/>
          </a:prstGeom>
          <a:noFill/>
        </p:spPr>
        <p:txBody>
          <a:bodyPr wrap="square" rtlCol="0">
            <a:spAutoFit/>
          </a:bodyPr>
          <a:lstStyle/>
          <a:p>
            <a:r>
              <a:rPr lang="en-US" dirty="0"/>
              <a:t>Because Cl</a:t>
            </a:r>
            <a:r>
              <a:rPr lang="en-US" baseline="30000" dirty="0"/>
              <a:t>-</a:t>
            </a:r>
            <a:r>
              <a:rPr lang="en-US" dirty="0"/>
              <a:t> can take the negative charge much better than ethoxy anion.</a:t>
            </a:r>
          </a:p>
          <a:p>
            <a:r>
              <a:rPr lang="en-US" dirty="0"/>
              <a:t>How much better? Measured by </a:t>
            </a:r>
            <a:r>
              <a:rPr lang="en-US" dirty="0" err="1"/>
              <a:t>pKa</a:t>
            </a:r>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1835005027"/>
              </p:ext>
            </p:extLst>
          </p:nvPr>
        </p:nvGraphicFramePr>
        <p:xfrm>
          <a:off x="5876614" y="4480160"/>
          <a:ext cx="769937" cy="515937"/>
        </p:xfrm>
        <a:graphic>
          <a:graphicData uri="http://schemas.openxmlformats.org/presentationml/2006/ole">
            <mc:AlternateContent xmlns:mc="http://schemas.openxmlformats.org/markup-compatibility/2006">
              <mc:Choice xmlns:v="urn:schemas-microsoft-com:vml" Requires="v">
                <p:oleObj spid="_x0000_s1110" name="CS ChemDraw Drawing" r:id="rId5" imgW="769686" imgH="516683" progId="ChemDraw.Document.6.0">
                  <p:embed/>
                </p:oleObj>
              </mc:Choice>
              <mc:Fallback>
                <p:oleObj name="CS ChemDraw Drawing" r:id="rId5" imgW="769686" imgH="516683" progId="ChemDraw.Document.6.0">
                  <p:embed/>
                  <p:pic>
                    <p:nvPicPr>
                      <p:cNvPr id="11" name="Object 10"/>
                      <p:cNvPicPr/>
                      <p:nvPr/>
                    </p:nvPicPr>
                    <p:blipFill>
                      <a:blip r:embed="rId6"/>
                      <a:stretch>
                        <a:fillRect/>
                      </a:stretch>
                    </p:blipFill>
                    <p:spPr>
                      <a:xfrm>
                        <a:off x="5876614" y="4480160"/>
                        <a:ext cx="769937" cy="515937"/>
                      </a:xfrm>
                      <a:prstGeom prst="rect">
                        <a:avLst/>
                      </a:prstGeom>
                    </p:spPr>
                  </p:pic>
                </p:oleObj>
              </mc:Fallback>
            </mc:AlternateContent>
          </a:graphicData>
        </a:graphic>
      </p:graphicFrame>
      <p:sp>
        <p:nvSpPr>
          <p:cNvPr id="4" name="TextBox 3"/>
          <p:cNvSpPr txBox="1"/>
          <p:nvPr/>
        </p:nvSpPr>
        <p:spPr>
          <a:xfrm>
            <a:off x="8447110" y="2338167"/>
            <a:ext cx="3097492" cy="3139321"/>
          </a:xfrm>
          <a:prstGeom prst="rect">
            <a:avLst/>
          </a:prstGeom>
          <a:noFill/>
        </p:spPr>
        <p:txBody>
          <a:bodyPr wrap="square" rtlCol="0">
            <a:spAutoFit/>
          </a:bodyPr>
          <a:lstStyle/>
          <a:p>
            <a:r>
              <a:rPr lang="en-US" b="1" dirty="0"/>
              <a:t>Why is </a:t>
            </a:r>
            <a:r>
              <a:rPr lang="en-US" b="1" dirty="0" err="1"/>
              <a:t>pKa</a:t>
            </a:r>
            <a:r>
              <a:rPr lang="en-US" b="1" dirty="0"/>
              <a:t> important?</a:t>
            </a:r>
          </a:p>
          <a:p>
            <a:pPr marL="285750" indent="-285750">
              <a:buFont typeface="Arial" panose="020B0604020202020204" pitchFamily="34" charset="0"/>
              <a:buChar char="•"/>
            </a:pPr>
            <a:r>
              <a:rPr lang="en-US" dirty="0"/>
              <a:t>it tells you how good the molecule is at giving up its H</a:t>
            </a:r>
            <a:r>
              <a:rPr lang="en-US" baseline="30000" dirty="0"/>
              <a:t>+</a:t>
            </a:r>
            <a:r>
              <a:rPr lang="en-US" dirty="0"/>
              <a:t>, which affects the pH of its surroundings.</a:t>
            </a:r>
          </a:p>
          <a:p>
            <a:pPr marL="285750" indent="-285750">
              <a:buFont typeface="Arial" panose="020B0604020202020204" pitchFamily="34" charset="0"/>
              <a:buChar char="•"/>
            </a:pPr>
            <a:r>
              <a:rPr lang="en-US" dirty="0"/>
              <a:t>Dissociating H</a:t>
            </a:r>
            <a:r>
              <a:rPr lang="en-US" baseline="30000" dirty="0"/>
              <a:t>+</a:t>
            </a:r>
            <a:r>
              <a:rPr lang="en-US" dirty="0"/>
              <a:t> means molecule changes from neutral state to ionic state, which changes the way it behaves in any biological system or chemical system. </a:t>
            </a:r>
          </a:p>
        </p:txBody>
      </p:sp>
    </p:spTree>
    <p:extLst>
      <p:ext uri="{BB962C8B-B14F-4D97-AF65-F5344CB8AC3E}">
        <p14:creationId xmlns:p14="http://schemas.microsoft.com/office/powerpoint/2010/main" val="42418267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881287" y="1752601"/>
            <a:ext cx="8229600" cy="1208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t>How “willingly” does a molecule give up its H</a:t>
            </a:r>
            <a:r>
              <a:rPr lang="en-US" baseline="30000" dirty="0"/>
              <a:t>+</a:t>
            </a:r>
          </a:p>
          <a:p>
            <a:pPr marL="0" indent="0" algn="ctr">
              <a:buNone/>
            </a:pPr>
            <a:r>
              <a:rPr lang="en-US" dirty="0"/>
              <a:t>HA  -------- &gt;  H</a:t>
            </a:r>
            <a:r>
              <a:rPr lang="en-US" baseline="30000" dirty="0"/>
              <a:t>+</a:t>
            </a:r>
            <a:r>
              <a:rPr lang="en-US" dirty="0"/>
              <a:t>  +  A</a:t>
            </a:r>
            <a:r>
              <a:rPr lang="en-US" baseline="30000" dirty="0"/>
              <a:t>-</a:t>
            </a:r>
          </a:p>
          <a:p>
            <a:pPr marL="0" indent="0">
              <a:buNone/>
            </a:pPr>
            <a:endParaRPr lang="en-US" dirty="0"/>
          </a:p>
        </p:txBody>
      </p:sp>
      <p:sp>
        <p:nvSpPr>
          <p:cNvPr id="5" name="Oval 4"/>
          <p:cNvSpPr/>
          <p:nvPr/>
        </p:nvSpPr>
        <p:spPr>
          <a:xfrm>
            <a:off x="5155430" y="2182762"/>
            <a:ext cx="806245" cy="580103"/>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schemeClr val="tx1"/>
                </a:solidFill>
              </a:rPr>
              <a:t>Ka</a:t>
            </a:r>
            <a:endParaRPr lang="en-US" sz="2000" dirty="0">
              <a:solidFill>
                <a:schemeClr val="tx1"/>
              </a:solidFill>
            </a:endParaRPr>
          </a:p>
        </p:txBody>
      </p:sp>
      <mc:AlternateContent xmlns:mc="http://schemas.openxmlformats.org/markup-compatibility/2006" xmlns:a14="http://schemas.microsoft.com/office/drawing/2010/main">
        <mc:Choice Requires="a14">
          <p:sp>
            <p:nvSpPr>
              <p:cNvPr id="6" name="TextBox 5"/>
              <p:cNvSpPr txBox="1"/>
              <p:nvPr/>
            </p:nvSpPr>
            <p:spPr>
              <a:xfrm>
                <a:off x="5083447" y="3097826"/>
                <a:ext cx="1520480" cy="5967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𝑎</m:t>
                          </m:r>
                        </m:sub>
                      </m:sSub>
                      <m:r>
                        <a:rPr lang="en-US" i="1">
                          <a:latin typeface="Cambria Math" panose="02040503050406030204" pitchFamily="18" charset="0"/>
                        </a:rPr>
                        <m:t>=</m:t>
                      </m:r>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𝐻</m:t>
                                  </m:r>
                                </m:e>
                                <m:sup>
                                  <m:r>
                                    <a:rPr lang="en-US" i="1">
                                      <a:latin typeface="Cambria Math" panose="02040503050406030204" pitchFamily="18" charset="0"/>
                                    </a:rPr>
                                    <m:t>+</m:t>
                                  </m:r>
                                </m:sup>
                              </m:sSup>
                            </m:e>
                          </m:d>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𝐴</m:t>
                              </m:r>
                            </m:e>
                            <m:sup>
                              <m:r>
                                <a:rPr lang="en-US" i="1">
                                  <a:latin typeface="Cambria Math" panose="02040503050406030204" pitchFamily="18" charset="0"/>
                                </a:rPr>
                                <m:t>−</m:t>
                              </m:r>
                            </m:sup>
                          </m:sSup>
                          <m:r>
                            <a:rPr lang="en-US" i="1">
                              <a:latin typeface="Cambria Math" panose="02040503050406030204" pitchFamily="18" charset="0"/>
                            </a:rPr>
                            <m:t>]</m:t>
                          </m:r>
                        </m:num>
                        <m:den>
                          <m:r>
                            <a:rPr lang="en-US" i="1">
                              <a:latin typeface="Cambria Math" panose="02040503050406030204" pitchFamily="18" charset="0"/>
                            </a:rPr>
                            <m:t>[</m:t>
                          </m:r>
                          <m:r>
                            <a:rPr lang="en-US" i="1">
                              <a:latin typeface="Cambria Math" panose="02040503050406030204" pitchFamily="18" charset="0"/>
                            </a:rPr>
                            <m:t>𝐻𝐴</m:t>
                          </m:r>
                          <m:r>
                            <a:rPr lang="en-US" i="1">
                              <a:latin typeface="Cambria Math" panose="02040503050406030204" pitchFamily="18" charset="0"/>
                            </a:rPr>
                            <m:t>]</m:t>
                          </m:r>
                        </m:den>
                      </m:f>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5083447" y="3097826"/>
                <a:ext cx="1520480" cy="596766"/>
              </a:xfrm>
              <a:prstGeom prst="rect">
                <a:avLst/>
              </a:prstGeom>
              <a:blipFill>
                <a:blip r:embed="rId2"/>
                <a:stretch>
                  <a:fillRect/>
                </a:stretch>
              </a:blipFill>
            </p:spPr>
            <p:txBody>
              <a:bodyPr/>
              <a:lstStyle/>
              <a:p>
                <a:r>
                  <a:rPr lang="en-US">
                    <a:noFill/>
                  </a:rPr>
                  <a:t> </a:t>
                </a:r>
              </a:p>
            </p:txBody>
          </p:sp>
        </mc:Fallback>
      </mc:AlternateContent>
      <p:sp>
        <p:nvSpPr>
          <p:cNvPr id="7" name="TextBox 6"/>
          <p:cNvSpPr txBox="1"/>
          <p:nvPr/>
        </p:nvSpPr>
        <p:spPr>
          <a:xfrm>
            <a:off x="463434" y="4029415"/>
            <a:ext cx="11265131" cy="1015663"/>
          </a:xfrm>
          <a:prstGeom prst="rect">
            <a:avLst/>
          </a:prstGeom>
          <a:noFill/>
        </p:spPr>
        <p:txBody>
          <a:bodyPr wrap="square" rtlCol="0">
            <a:spAutoFit/>
          </a:bodyPr>
          <a:lstStyle/>
          <a:p>
            <a:r>
              <a:rPr lang="en-US" sz="2000" dirty="0"/>
              <a:t>If:</a:t>
            </a:r>
          </a:p>
          <a:p>
            <a:pPr marL="285750" indent="-285750">
              <a:buFont typeface="Arial" panose="020B0604020202020204" pitchFamily="34" charset="0"/>
              <a:buChar char="•"/>
            </a:pPr>
            <a:r>
              <a:rPr lang="en-US" sz="2000" dirty="0"/>
              <a:t>Ka is high, it means HA prefers to stay dissociated, it doesn’t mind giving up its H</a:t>
            </a:r>
            <a:r>
              <a:rPr lang="en-US" sz="2000" baseline="30000" dirty="0"/>
              <a:t>+</a:t>
            </a:r>
            <a:r>
              <a:rPr lang="en-US" sz="2000" dirty="0"/>
              <a:t>, HA is very acidic.</a:t>
            </a:r>
          </a:p>
          <a:p>
            <a:pPr marL="285750" indent="-285750">
              <a:buFont typeface="Arial" panose="020B0604020202020204" pitchFamily="34" charset="0"/>
              <a:buChar char="•"/>
            </a:pPr>
            <a:r>
              <a:rPr lang="en-US" sz="2000" dirty="0"/>
              <a:t>Ka is low, it means HA prefers NOT to dissociate, it likes to hang on to its H</a:t>
            </a:r>
            <a:r>
              <a:rPr lang="en-US" sz="2000" baseline="30000" dirty="0"/>
              <a:t>+</a:t>
            </a:r>
            <a:r>
              <a:rPr lang="en-US" sz="2000" dirty="0"/>
              <a:t>, HA is not really or not acidic.</a:t>
            </a:r>
          </a:p>
        </p:txBody>
      </p:sp>
      <p:sp>
        <p:nvSpPr>
          <p:cNvPr id="9" name="Title 1">
            <a:extLst>
              <a:ext uri="{FF2B5EF4-FFF2-40B4-BE49-F238E27FC236}">
                <a16:creationId xmlns:a16="http://schemas.microsoft.com/office/drawing/2014/main" id="{FFBD5871-4C74-4D8B-88BE-FBE7BACA6420}"/>
              </a:ext>
            </a:extLst>
          </p:cNvPr>
          <p:cNvSpPr>
            <a:spLocks noGrp="1"/>
          </p:cNvSpPr>
          <p:nvPr>
            <p:ph type="title"/>
          </p:nvPr>
        </p:nvSpPr>
        <p:spPr>
          <a:xfrm>
            <a:off x="838200" y="175127"/>
            <a:ext cx="10515600" cy="1325563"/>
          </a:xfrm>
        </p:spPr>
        <p:txBody>
          <a:bodyPr>
            <a:normAutofit/>
          </a:bodyPr>
          <a:lstStyle/>
          <a:p>
            <a:r>
              <a:rPr lang="en-US" sz="4000" dirty="0">
                <a:latin typeface="+mn-lt"/>
              </a:rPr>
              <a:t>Acidity (</a:t>
            </a:r>
            <a:r>
              <a:rPr lang="en-US" sz="4000" dirty="0" err="1">
                <a:latin typeface="+mn-lt"/>
              </a:rPr>
              <a:t>pKa</a:t>
            </a:r>
            <a:r>
              <a:rPr lang="en-US" sz="4000" dirty="0">
                <a:latin typeface="+mn-lt"/>
              </a:rPr>
              <a:t>)</a:t>
            </a:r>
          </a:p>
        </p:txBody>
      </p:sp>
    </p:spTree>
    <p:extLst>
      <p:ext uri="{BB962C8B-B14F-4D97-AF65-F5344CB8AC3E}">
        <p14:creationId xmlns:p14="http://schemas.microsoft.com/office/powerpoint/2010/main" val="15338979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12693734"/>
              </p:ext>
            </p:extLst>
          </p:nvPr>
        </p:nvGraphicFramePr>
        <p:xfrm>
          <a:off x="2503363" y="4022827"/>
          <a:ext cx="4444182" cy="1854200"/>
        </p:xfrm>
        <a:graphic>
          <a:graphicData uri="http://schemas.openxmlformats.org/drawingml/2006/table">
            <a:tbl>
              <a:tblPr firstRow="1" bandRow="1">
                <a:tableStyleId>{5C22544A-7EE6-4342-B048-85BDC9FD1C3A}</a:tableStyleId>
              </a:tblPr>
              <a:tblGrid>
                <a:gridCol w="1481394">
                  <a:extLst>
                    <a:ext uri="{9D8B030D-6E8A-4147-A177-3AD203B41FA5}">
                      <a16:colId xmlns:a16="http://schemas.microsoft.com/office/drawing/2014/main" val="20000"/>
                    </a:ext>
                  </a:extLst>
                </a:gridCol>
                <a:gridCol w="1812412">
                  <a:extLst>
                    <a:ext uri="{9D8B030D-6E8A-4147-A177-3AD203B41FA5}">
                      <a16:colId xmlns:a16="http://schemas.microsoft.com/office/drawing/2014/main" val="20001"/>
                    </a:ext>
                  </a:extLst>
                </a:gridCol>
                <a:gridCol w="1150376">
                  <a:extLst>
                    <a:ext uri="{9D8B030D-6E8A-4147-A177-3AD203B41FA5}">
                      <a16:colId xmlns:a16="http://schemas.microsoft.com/office/drawing/2014/main" val="20002"/>
                    </a:ext>
                  </a:extLst>
                </a:gridCol>
              </a:tblGrid>
              <a:tr h="370840">
                <a:tc>
                  <a:txBody>
                    <a:bodyPr/>
                    <a:lstStyle/>
                    <a:p>
                      <a:pPr algn="ctr"/>
                      <a:r>
                        <a:rPr lang="en-US" dirty="0"/>
                        <a:t>Molecule</a:t>
                      </a:r>
                    </a:p>
                  </a:txBody>
                  <a:tcPr/>
                </a:tc>
                <a:tc>
                  <a:txBody>
                    <a:bodyPr/>
                    <a:lstStyle/>
                    <a:p>
                      <a:pPr algn="ctr"/>
                      <a:r>
                        <a:rPr lang="en-US" dirty="0" err="1"/>
                        <a:t>Ka</a:t>
                      </a:r>
                      <a:endParaRPr lang="en-US" dirty="0"/>
                    </a:p>
                  </a:txBody>
                  <a:tcPr/>
                </a:tc>
                <a:tc>
                  <a:txBody>
                    <a:bodyPr/>
                    <a:lstStyle/>
                    <a:p>
                      <a:pPr algn="ctr"/>
                      <a:r>
                        <a:rPr lang="en-US" dirty="0" err="1"/>
                        <a:t>pKa</a:t>
                      </a:r>
                      <a:endParaRPr lang="en-US" dirty="0"/>
                    </a:p>
                  </a:txBody>
                  <a:tcPr/>
                </a:tc>
                <a:extLst>
                  <a:ext uri="{0D108BD9-81ED-4DB2-BD59-A6C34878D82A}">
                    <a16:rowId xmlns:a16="http://schemas.microsoft.com/office/drawing/2014/main" val="10000"/>
                  </a:ext>
                </a:extLst>
              </a:tr>
              <a:tr h="370840">
                <a:tc>
                  <a:txBody>
                    <a:bodyPr/>
                    <a:lstStyle/>
                    <a:p>
                      <a:pPr algn="ctr"/>
                      <a:r>
                        <a:rPr lang="en-US" dirty="0" err="1"/>
                        <a:t>HCl</a:t>
                      </a:r>
                      <a:endParaRPr lang="en-US" dirty="0"/>
                    </a:p>
                  </a:txBody>
                  <a:tcPr/>
                </a:tc>
                <a:tc>
                  <a:txBody>
                    <a:bodyPr/>
                    <a:lstStyle/>
                    <a:p>
                      <a:pPr algn="ctr"/>
                      <a:r>
                        <a:rPr lang="en-US" dirty="0"/>
                        <a:t>10000000</a:t>
                      </a:r>
                    </a:p>
                  </a:txBody>
                  <a:tcPr/>
                </a:tc>
                <a:tc>
                  <a:txBody>
                    <a:bodyPr/>
                    <a:lstStyle/>
                    <a:p>
                      <a:pPr algn="ctr"/>
                      <a:r>
                        <a:rPr lang="en-US" dirty="0"/>
                        <a:t>-7</a:t>
                      </a:r>
                    </a:p>
                  </a:txBody>
                  <a:tcPr/>
                </a:tc>
                <a:extLst>
                  <a:ext uri="{0D108BD9-81ED-4DB2-BD59-A6C34878D82A}">
                    <a16:rowId xmlns:a16="http://schemas.microsoft.com/office/drawing/2014/main" val="10001"/>
                  </a:ext>
                </a:extLst>
              </a:tr>
              <a:tr h="370840">
                <a:tc>
                  <a:txBody>
                    <a:bodyPr/>
                    <a:lstStyle/>
                    <a:p>
                      <a:pPr algn="ctr"/>
                      <a:r>
                        <a:rPr lang="en-US" dirty="0"/>
                        <a:t>Acetic Acid</a:t>
                      </a:r>
                    </a:p>
                  </a:txBody>
                  <a:tcPr/>
                </a:tc>
                <a:tc>
                  <a:txBody>
                    <a:bodyPr/>
                    <a:lstStyle/>
                    <a:p>
                      <a:pPr algn="ctr"/>
                      <a:r>
                        <a:rPr lang="en-US" dirty="0"/>
                        <a:t>1.73 x 10</a:t>
                      </a:r>
                      <a:r>
                        <a:rPr lang="en-US" baseline="30000" dirty="0"/>
                        <a:t>-5</a:t>
                      </a:r>
                    </a:p>
                  </a:txBody>
                  <a:tcPr/>
                </a:tc>
                <a:tc>
                  <a:txBody>
                    <a:bodyPr/>
                    <a:lstStyle/>
                    <a:p>
                      <a:pPr algn="ctr"/>
                      <a:r>
                        <a:rPr lang="en-US" dirty="0"/>
                        <a:t>4.76</a:t>
                      </a:r>
                    </a:p>
                  </a:txBody>
                  <a:tcPr/>
                </a:tc>
                <a:extLst>
                  <a:ext uri="{0D108BD9-81ED-4DB2-BD59-A6C34878D82A}">
                    <a16:rowId xmlns:a16="http://schemas.microsoft.com/office/drawing/2014/main" val="10002"/>
                  </a:ext>
                </a:extLst>
              </a:tr>
              <a:tr h="370840">
                <a:tc>
                  <a:txBody>
                    <a:bodyPr/>
                    <a:lstStyle/>
                    <a:p>
                      <a:pPr algn="ctr"/>
                      <a:r>
                        <a:rPr lang="en-US" dirty="0"/>
                        <a:t>Ethanol</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t>1.00 x 10</a:t>
                      </a:r>
                      <a:r>
                        <a:rPr lang="en-US" baseline="30000" dirty="0"/>
                        <a:t>-16</a:t>
                      </a:r>
                    </a:p>
                  </a:txBody>
                  <a:tcPr/>
                </a:tc>
                <a:tc>
                  <a:txBody>
                    <a:bodyPr/>
                    <a:lstStyle/>
                    <a:p>
                      <a:pPr algn="ctr"/>
                      <a:r>
                        <a:rPr lang="en-US" dirty="0"/>
                        <a:t>16</a:t>
                      </a:r>
                    </a:p>
                  </a:txBody>
                  <a:tcPr/>
                </a:tc>
                <a:extLst>
                  <a:ext uri="{0D108BD9-81ED-4DB2-BD59-A6C34878D82A}">
                    <a16:rowId xmlns:a16="http://schemas.microsoft.com/office/drawing/2014/main" val="10003"/>
                  </a:ext>
                </a:extLst>
              </a:tr>
              <a:tr h="370840">
                <a:tc>
                  <a:txBody>
                    <a:bodyPr/>
                    <a:lstStyle/>
                    <a:p>
                      <a:pPr algn="ctr"/>
                      <a:r>
                        <a:rPr lang="en-US" dirty="0"/>
                        <a:t>Toluene</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t>1.00 x 10</a:t>
                      </a:r>
                      <a:r>
                        <a:rPr lang="en-US" baseline="30000" dirty="0"/>
                        <a:t>-35</a:t>
                      </a:r>
                    </a:p>
                  </a:txBody>
                  <a:tcPr/>
                </a:tc>
                <a:tc>
                  <a:txBody>
                    <a:bodyPr/>
                    <a:lstStyle/>
                    <a:p>
                      <a:pPr algn="ctr"/>
                      <a:r>
                        <a:rPr lang="en-US" dirty="0"/>
                        <a:t>35</a:t>
                      </a:r>
                    </a:p>
                  </a:txBody>
                  <a:tcPr/>
                </a:tc>
                <a:extLst>
                  <a:ext uri="{0D108BD9-81ED-4DB2-BD59-A6C34878D82A}">
                    <a16:rowId xmlns:a16="http://schemas.microsoft.com/office/drawing/2014/main" val="10004"/>
                  </a:ext>
                </a:extLst>
              </a:tr>
            </a:tbl>
          </a:graphicData>
        </a:graphic>
      </p:graphicFrame>
      <p:sp>
        <p:nvSpPr>
          <p:cNvPr id="8" name="TextBox 7"/>
          <p:cNvSpPr txBox="1"/>
          <p:nvPr/>
        </p:nvSpPr>
        <p:spPr>
          <a:xfrm>
            <a:off x="7746908" y="3137906"/>
            <a:ext cx="1403269" cy="369332"/>
          </a:xfrm>
          <a:prstGeom prst="rect">
            <a:avLst/>
          </a:prstGeom>
          <a:noFill/>
        </p:spPr>
        <p:txBody>
          <a:bodyPr wrap="none" rtlCol="0">
            <a:spAutoFit/>
          </a:bodyPr>
          <a:lstStyle/>
          <a:p>
            <a:r>
              <a:rPr lang="en-US" dirty="0" err="1"/>
              <a:t>pK</a:t>
            </a:r>
            <a:r>
              <a:rPr lang="en-US" baseline="-25000" dirty="0" err="1"/>
              <a:t>a</a:t>
            </a:r>
            <a:r>
              <a:rPr lang="en-US" dirty="0"/>
              <a:t> = -log(</a:t>
            </a:r>
            <a:r>
              <a:rPr lang="en-US" dirty="0" err="1"/>
              <a:t>K</a:t>
            </a:r>
            <a:r>
              <a:rPr lang="en-US" baseline="-25000" dirty="0" err="1"/>
              <a:t>a</a:t>
            </a:r>
            <a:r>
              <a:rPr lang="en-US" dirty="0"/>
              <a:t>)</a:t>
            </a:r>
          </a:p>
        </p:txBody>
      </p:sp>
      <p:sp>
        <p:nvSpPr>
          <p:cNvPr id="9" name="Down Arrow 8"/>
          <p:cNvSpPr/>
          <p:nvPr/>
        </p:nvSpPr>
        <p:spPr>
          <a:xfrm rot="10800000">
            <a:off x="7104860" y="4345583"/>
            <a:ext cx="462117" cy="153144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731744" y="4316817"/>
            <a:ext cx="1695913" cy="369332"/>
          </a:xfrm>
          <a:prstGeom prst="rect">
            <a:avLst/>
          </a:prstGeom>
          <a:noFill/>
        </p:spPr>
        <p:txBody>
          <a:bodyPr wrap="none" rtlCol="0">
            <a:spAutoFit/>
          </a:bodyPr>
          <a:lstStyle/>
          <a:p>
            <a:r>
              <a:rPr lang="en-US" dirty="0"/>
              <a:t>Relatively Acidic</a:t>
            </a:r>
          </a:p>
        </p:txBody>
      </p:sp>
      <p:sp>
        <p:nvSpPr>
          <p:cNvPr id="11" name="TextBox 10"/>
          <p:cNvSpPr txBox="1"/>
          <p:nvPr/>
        </p:nvSpPr>
        <p:spPr>
          <a:xfrm>
            <a:off x="7540333" y="5761958"/>
            <a:ext cx="2096664" cy="369332"/>
          </a:xfrm>
          <a:prstGeom prst="rect">
            <a:avLst/>
          </a:prstGeom>
          <a:noFill/>
        </p:spPr>
        <p:txBody>
          <a:bodyPr wrap="none" rtlCol="0">
            <a:spAutoFit/>
          </a:bodyPr>
          <a:lstStyle/>
          <a:p>
            <a:r>
              <a:rPr lang="en-US" dirty="0"/>
              <a:t>Relatively Not Acidic</a:t>
            </a:r>
          </a:p>
        </p:txBody>
      </p:sp>
      <p:sp>
        <p:nvSpPr>
          <p:cNvPr id="13" name="Title 1">
            <a:extLst>
              <a:ext uri="{FF2B5EF4-FFF2-40B4-BE49-F238E27FC236}">
                <a16:creationId xmlns:a16="http://schemas.microsoft.com/office/drawing/2014/main" id="{A3492711-0E63-44AA-8660-096BA50F8453}"/>
              </a:ext>
            </a:extLst>
          </p:cNvPr>
          <p:cNvSpPr>
            <a:spLocks noGrp="1"/>
          </p:cNvSpPr>
          <p:nvPr>
            <p:ph type="title"/>
          </p:nvPr>
        </p:nvSpPr>
        <p:spPr>
          <a:xfrm>
            <a:off x="838200" y="175127"/>
            <a:ext cx="10515600" cy="1325563"/>
          </a:xfrm>
        </p:spPr>
        <p:txBody>
          <a:bodyPr>
            <a:normAutofit/>
          </a:bodyPr>
          <a:lstStyle/>
          <a:p>
            <a:r>
              <a:rPr lang="en-US" sz="4000" dirty="0">
                <a:latin typeface="+mn-lt"/>
              </a:rPr>
              <a:t>Acidity (</a:t>
            </a:r>
            <a:r>
              <a:rPr lang="en-US" sz="4000" dirty="0" err="1">
                <a:latin typeface="+mn-lt"/>
              </a:rPr>
              <a:t>pKa</a:t>
            </a:r>
            <a:r>
              <a:rPr lang="en-US" sz="4000" dirty="0">
                <a:latin typeface="+mn-lt"/>
              </a:rPr>
              <a:t>)</a:t>
            </a:r>
          </a:p>
        </p:txBody>
      </p:sp>
      <p:sp>
        <p:nvSpPr>
          <p:cNvPr id="14" name="Content Placeholder 2">
            <a:extLst>
              <a:ext uri="{FF2B5EF4-FFF2-40B4-BE49-F238E27FC236}">
                <a16:creationId xmlns:a16="http://schemas.microsoft.com/office/drawing/2014/main" id="{AEE13B1D-CD6F-4711-890A-9E6B7CDBECF5}"/>
              </a:ext>
            </a:extLst>
          </p:cNvPr>
          <p:cNvSpPr txBox="1">
            <a:spLocks/>
          </p:cNvSpPr>
          <p:nvPr/>
        </p:nvSpPr>
        <p:spPr>
          <a:xfrm>
            <a:off x="1881287" y="1752601"/>
            <a:ext cx="8229600" cy="1208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t>How “willingly” does a molecule give up its H</a:t>
            </a:r>
            <a:r>
              <a:rPr lang="en-US" baseline="30000" dirty="0"/>
              <a:t>+</a:t>
            </a:r>
          </a:p>
          <a:p>
            <a:pPr marL="0" indent="0" algn="ctr">
              <a:buNone/>
            </a:pPr>
            <a:r>
              <a:rPr lang="en-US" dirty="0"/>
              <a:t>HA  -------- &gt;  H</a:t>
            </a:r>
            <a:r>
              <a:rPr lang="en-US" baseline="30000" dirty="0"/>
              <a:t>+</a:t>
            </a:r>
            <a:r>
              <a:rPr lang="en-US" dirty="0"/>
              <a:t>  +  A</a:t>
            </a:r>
            <a:r>
              <a:rPr lang="en-US" baseline="30000" dirty="0"/>
              <a:t>-</a:t>
            </a:r>
          </a:p>
          <a:p>
            <a:pPr marL="0" indent="0">
              <a:buNone/>
            </a:pPr>
            <a:endParaRPr lang="en-US" dirty="0"/>
          </a:p>
        </p:txBody>
      </p:sp>
      <p:sp>
        <p:nvSpPr>
          <p:cNvPr id="15" name="Oval 14">
            <a:extLst>
              <a:ext uri="{FF2B5EF4-FFF2-40B4-BE49-F238E27FC236}">
                <a16:creationId xmlns:a16="http://schemas.microsoft.com/office/drawing/2014/main" id="{44A052C8-F8FD-4229-B070-320C2E386CE5}"/>
              </a:ext>
            </a:extLst>
          </p:cNvPr>
          <p:cNvSpPr/>
          <p:nvPr/>
        </p:nvSpPr>
        <p:spPr>
          <a:xfrm>
            <a:off x="5155430" y="2182762"/>
            <a:ext cx="806245" cy="580103"/>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schemeClr val="tx1"/>
                </a:solidFill>
              </a:rPr>
              <a:t>Ka</a:t>
            </a:r>
            <a:endParaRPr lang="en-US" sz="2000" dirty="0">
              <a:solidFill>
                <a:schemeClr val="tx1"/>
              </a:solidFill>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4A7A996-9551-416C-B26C-0BC79BDC0281}"/>
                  </a:ext>
                </a:extLst>
              </p:cNvPr>
              <p:cNvSpPr txBox="1"/>
              <p:nvPr/>
            </p:nvSpPr>
            <p:spPr>
              <a:xfrm>
                <a:off x="5083447" y="3097826"/>
                <a:ext cx="1520480" cy="5967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𝑎</m:t>
                          </m:r>
                        </m:sub>
                      </m:sSub>
                      <m:r>
                        <a:rPr lang="en-US" i="1">
                          <a:latin typeface="Cambria Math" panose="02040503050406030204" pitchFamily="18" charset="0"/>
                        </a:rPr>
                        <m:t>=</m:t>
                      </m:r>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𝐻</m:t>
                                  </m:r>
                                </m:e>
                                <m:sup>
                                  <m:r>
                                    <a:rPr lang="en-US" i="1">
                                      <a:latin typeface="Cambria Math" panose="02040503050406030204" pitchFamily="18" charset="0"/>
                                    </a:rPr>
                                    <m:t>+</m:t>
                                  </m:r>
                                </m:sup>
                              </m:sSup>
                            </m:e>
                          </m:d>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𝐴</m:t>
                              </m:r>
                            </m:e>
                            <m:sup>
                              <m:r>
                                <a:rPr lang="en-US" i="1">
                                  <a:latin typeface="Cambria Math" panose="02040503050406030204" pitchFamily="18" charset="0"/>
                                </a:rPr>
                                <m:t>−</m:t>
                              </m:r>
                            </m:sup>
                          </m:sSup>
                          <m:r>
                            <a:rPr lang="en-US" i="1">
                              <a:latin typeface="Cambria Math" panose="02040503050406030204" pitchFamily="18" charset="0"/>
                            </a:rPr>
                            <m:t>]</m:t>
                          </m:r>
                        </m:num>
                        <m:den>
                          <m:r>
                            <a:rPr lang="en-US" i="1">
                              <a:latin typeface="Cambria Math" panose="02040503050406030204" pitchFamily="18" charset="0"/>
                            </a:rPr>
                            <m:t>[</m:t>
                          </m:r>
                          <m:r>
                            <a:rPr lang="en-US" i="1">
                              <a:latin typeface="Cambria Math" panose="02040503050406030204" pitchFamily="18" charset="0"/>
                            </a:rPr>
                            <m:t>𝐻𝐴</m:t>
                          </m:r>
                          <m:r>
                            <a:rPr lang="en-US" i="1">
                              <a:latin typeface="Cambria Math" panose="02040503050406030204" pitchFamily="18" charset="0"/>
                            </a:rPr>
                            <m:t>]</m:t>
                          </m:r>
                        </m:den>
                      </m:f>
                    </m:oMath>
                  </m:oMathPara>
                </a14:m>
                <a:endParaRPr lang="en-US" dirty="0"/>
              </a:p>
            </p:txBody>
          </p:sp>
        </mc:Choice>
        <mc:Fallback xmlns="">
          <p:sp>
            <p:nvSpPr>
              <p:cNvPr id="16" name="TextBox 15">
                <a:extLst>
                  <a:ext uri="{FF2B5EF4-FFF2-40B4-BE49-F238E27FC236}">
                    <a16:creationId xmlns:a16="http://schemas.microsoft.com/office/drawing/2014/main" id="{34A7A996-9551-416C-B26C-0BC79BDC0281}"/>
                  </a:ext>
                </a:extLst>
              </p:cNvPr>
              <p:cNvSpPr txBox="1">
                <a:spLocks noRot="1" noChangeAspect="1" noMove="1" noResize="1" noEditPoints="1" noAdjustHandles="1" noChangeArrowheads="1" noChangeShapeType="1" noTextEdit="1"/>
              </p:cNvSpPr>
              <p:nvPr/>
            </p:nvSpPr>
            <p:spPr>
              <a:xfrm>
                <a:off x="5083447" y="3097826"/>
                <a:ext cx="1520480" cy="596766"/>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46179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8BEF-DF0E-EC44-817B-3DA9E40F4586}"/>
              </a:ext>
            </a:extLst>
          </p:cNvPr>
          <p:cNvSpPr>
            <a:spLocks noGrp="1"/>
          </p:cNvSpPr>
          <p:nvPr>
            <p:ph type="title"/>
          </p:nvPr>
        </p:nvSpPr>
        <p:spPr/>
        <p:txBody>
          <a:bodyPr>
            <a:normAutofit/>
          </a:bodyPr>
          <a:lstStyle/>
          <a:p>
            <a:r>
              <a:rPr lang="en-US" sz="4000" dirty="0">
                <a:latin typeface="+mn-lt"/>
              </a:rPr>
              <a:t>What is Toxicology?</a:t>
            </a:r>
            <a:endParaRPr lang="en-US" sz="3600" dirty="0">
              <a:latin typeface="+mn-lt"/>
            </a:endParaRPr>
          </a:p>
        </p:txBody>
      </p:sp>
      <p:sp>
        <p:nvSpPr>
          <p:cNvPr id="23553" name="Rectangle 3"/>
          <p:cNvSpPr>
            <a:spLocks noGrp="1" noChangeArrowheads="1"/>
          </p:cNvSpPr>
          <p:nvPr>
            <p:ph idx="1"/>
          </p:nvPr>
        </p:nvSpPr>
        <p:spPr>
          <a:xfrm>
            <a:off x="838200" y="2441508"/>
            <a:ext cx="10515600" cy="4201206"/>
          </a:xfrm>
        </p:spPr>
        <p:txBody>
          <a:bodyPr>
            <a:normAutofit/>
          </a:bodyPr>
          <a:lstStyle/>
          <a:p>
            <a:pPr algn="ctr" eaLnBrk="1" hangingPunct="1">
              <a:buFontTx/>
              <a:buNone/>
            </a:pPr>
            <a:r>
              <a:rPr lang="en-US" altLang="en-US" sz="2400" dirty="0"/>
              <a:t>The traditional definition of</a:t>
            </a:r>
            <a:r>
              <a:rPr lang="en-US" altLang="en-US" sz="2400" b="1" dirty="0"/>
              <a:t> </a:t>
            </a:r>
            <a:r>
              <a:rPr lang="en-US" altLang="en-US" sz="2400" dirty="0"/>
              <a:t>toxicology is </a:t>
            </a:r>
            <a:r>
              <a:rPr lang="en-US" altLang="en-US" sz="2400" i="1" dirty="0"/>
              <a:t>"the science of poisons“.</a:t>
            </a:r>
            <a:r>
              <a:rPr lang="en-US" altLang="en-US" sz="2400" dirty="0"/>
              <a:t>  </a:t>
            </a:r>
          </a:p>
          <a:p>
            <a:pPr algn="ctr" eaLnBrk="1" hangingPunct="1">
              <a:buFontTx/>
              <a:buNone/>
            </a:pPr>
            <a:endParaRPr lang="en-US" altLang="en-US" sz="2400" dirty="0"/>
          </a:p>
          <a:p>
            <a:pPr algn="ctr" eaLnBrk="1" hangingPunct="1">
              <a:buFontTx/>
              <a:buNone/>
            </a:pPr>
            <a:r>
              <a:rPr lang="en-US" altLang="en-US" sz="2400" dirty="0"/>
              <a:t>A more descriptive definition of toxicology</a:t>
            </a:r>
            <a:r>
              <a:rPr lang="en-US" altLang="en-US" sz="2400" b="1" dirty="0"/>
              <a:t> </a:t>
            </a:r>
            <a:r>
              <a:rPr lang="en-US" altLang="en-US" sz="2400" dirty="0"/>
              <a:t>is  </a:t>
            </a:r>
          </a:p>
          <a:p>
            <a:pPr algn="ctr" eaLnBrk="1" hangingPunct="1">
              <a:buFontTx/>
              <a:buNone/>
            </a:pPr>
            <a:endParaRPr lang="en-US" altLang="en-US" sz="2400" dirty="0"/>
          </a:p>
          <a:p>
            <a:pPr algn="ctr" eaLnBrk="1" hangingPunct="1">
              <a:buFontTx/>
              <a:buNone/>
            </a:pPr>
            <a:r>
              <a:rPr lang="en-US" altLang="en-US" sz="2400" i="1" dirty="0">
                <a:solidFill>
                  <a:srgbClr val="0070C0"/>
                </a:solidFill>
              </a:rPr>
              <a:t>"the study of the adverse effects of chemicals or physical agents on living organisms"</a:t>
            </a:r>
            <a:r>
              <a:rPr lang="en-US" altLang="en-US" sz="2400" dirty="0">
                <a:solidFill>
                  <a:srgbClr val="0070C0"/>
                </a:solidFill>
              </a:rPr>
              <a:t>.</a:t>
            </a:r>
          </a:p>
        </p:txBody>
      </p:sp>
    </p:spTree>
    <p:extLst>
      <p:ext uri="{BB962C8B-B14F-4D97-AF65-F5344CB8AC3E}">
        <p14:creationId xmlns:p14="http://schemas.microsoft.com/office/powerpoint/2010/main" val="5948488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BBCF3-CFA0-9D4E-B8DE-4C8CD08AAFD3}"/>
              </a:ext>
            </a:extLst>
          </p:cNvPr>
          <p:cNvSpPr>
            <a:spLocks noGrp="1"/>
          </p:cNvSpPr>
          <p:nvPr>
            <p:ph type="title"/>
          </p:nvPr>
        </p:nvSpPr>
        <p:spPr>
          <a:xfrm>
            <a:off x="838200" y="108625"/>
            <a:ext cx="10515600" cy="1325563"/>
          </a:xfrm>
        </p:spPr>
        <p:txBody>
          <a:bodyPr>
            <a:normAutofit/>
          </a:bodyPr>
          <a:lstStyle/>
          <a:p>
            <a:r>
              <a:rPr lang="en-US" sz="4000" dirty="0">
                <a:latin typeface="+mn-lt"/>
              </a:rPr>
              <a:t>Relationship Between </a:t>
            </a:r>
            <a:r>
              <a:rPr lang="en-US" sz="4000" dirty="0" err="1">
                <a:latin typeface="+mn-lt"/>
              </a:rPr>
              <a:t>pKa</a:t>
            </a:r>
            <a:r>
              <a:rPr lang="en-US" sz="4000" dirty="0">
                <a:latin typeface="+mn-lt"/>
              </a:rPr>
              <a:t> and Skin Irritation – Class Exercise</a:t>
            </a:r>
          </a:p>
        </p:txBody>
      </p:sp>
      <p:sp>
        <p:nvSpPr>
          <p:cNvPr id="3" name="Content Placeholder 2">
            <a:extLst>
              <a:ext uri="{FF2B5EF4-FFF2-40B4-BE49-F238E27FC236}">
                <a16:creationId xmlns:a16="http://schemas.microsoft.com/office/drawing/2014/main" id="{BCF31781-5E09-DB4D-AFE3-E2F653900997}"/>
              </a:ext>
            </a:extLst>
          </p:cNvPr>
          <p:cNvSpPr>
            <a:spLocks noGrp="1"/>
          </p:cNvSpPr>
          <p:nvPr>
            <p:ph idx="1"/>
          </p:nvPr>
        </p:nvSpPr>
        <p:spPr/>
        <p:txBody>
          <a:bodyPr>
            <a:normAutofit/>
          </a:bodyPr>
          <a:lstStyle/>
          <a:p>
            <a:pPr marL="0" indent="0">
              <a:buNone/>
            </a:pPr>
            <a:r>
              <a:rPr lang="en-US" dirty="0"/>
              <a:t>A </a:t>
            </a:r>
            <a:r>
              <a:rPr lang="en-US" dirty="0" err="1"/>
              <a:t>pKa</a:t>
            </a:r>
            <a:r>
              <a:rPr lang="en-US" dirty="0"/>
              <a:t> of a chemical can be a promising indicator of penetration for human skin in vitro and correlate with erythema, edema, and color meter readings. </a:t>
            </a:r>
          </a:p>
          <a:p>
            <a:pPr marL="0" indent="0">
              <a:buNone/>
            </a:pPr>
            <a:r>
              <a:rPr lang="en-US" dirty="0"/>
              <a:t> </a:t>
            </a:r>
          </a:p>
          <a:p>
            <a:pPr marL="0" indent="0">
              <a:buNone/>
            </a:pPr>
            <a:r>
              <a:rPr lang="en-US" dirty="0"/>
              <a:t>In </a:t>
            </a:r>
            <a:r>
              <a:rPr lang="en-US" dirty="0" err="1"/>
              <a:t>Berner</a:t>
            </a:r>
            <a:r>
              <a:rPr lang="en-US" dirty="0"/>
              <a:t> et al., researchers found that the severity of irritation from reduced sets of organic acids and bases in humans correlated with the acid and base strengths measured by </a:t>
            </a:r>
            <a:r>
              <a:rPr lang="en-US" dirty="0" err="1"/>
              <a:t>pKa</a:t>
            </a:r>
            <a:r>
              <a:rPr lang="en-US" dirty="0"/>
              <a:t>. Bases with a </a:t>
            </a:r>
            <a:r>
              <a:rPr lang="en-US" dirty="0" err="1"/>
              <a:t>pKa</a:t>
            </a:r>
            <a:r>
              <a:rPr lang="en-US" dirty="0"/>
              <a:t> &gt;8 and acids with </a:t>
            </a:r>
            <a:r>
              <a:rPr lang="en-US" dirty="0" err="1"/>
              <a:t>pKa</a:t>
            </a:r>
            <a:r>
              <a:rPr lang="en-US" dirty="0"/>
              <a:t> ≤ 4 have significant has been previously reported; </a:t>
            </a:r>
            <a:r>
              <a:rPr lang="en-US" dirty="0" err="1"/>
              <a:t>pKa</a:t>
            </a:r>
            <a:r>
              <a:rPr lang="en-US" dirty="0"/>
              <a:t> appears highly predictive of acute skin irritation for acids and bases in man.</a:t>
            </a:r>
          </a:p>
          <a:p>
            <a:pPr marL="0" indent="0">
              <a:buNone/>
            </a:pPr>
            <a:endParaRPr lang="en-US" dirty="0"/>
          </a:p>
          <a:p>
            <a:pPr marL="0" indent="0">
              <a:buNone/>
            </a:pPr>
            <a:r>
              <a:rPr lang="en-US" dirty="0"/>
              <a:t>See </a:t>
            </a:r>
            <a:r>
              <a:rPr lang="en-US" b="1" dirty="0"/>
              <a:t>Relationship Between </a:t>
            </a:r>
            <a:r>
              <a:rPr lang="en-US" b="1" dirty="0" err="1"/>
              <a:t>pKa</a:t>
            </a:r>
            <a:r>
              <a:rPr lang="en-US" b="1" dirty="0"/>
              <a:t> and Skin Irritation Activity</a:t>
            </a:r>
            <a:endParaRPr lang="en-US" dirty="0"/>
          </a:p>
          <a:p>
            <a:pPr marL="0" indent="0">
              <a:buNone/>
            </a:pPr>
            <a:r>
              <a:rPr lang="en-US" dirty="0"/>
              <a:t> </a:t>
            </a:r>
          </a:p>
        </p:txBody>
      </p:sp>
    </p:spTree>
    <p:extLst>
      <p:ext uri="{BB962C8B-B14F-4D97-AF65-F5344CB8AC3E}">
        <p14:creationId xmlns:p14="http://schemas.microsoft.com/office/powerpoint/2010/main" val="16541400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634A4-F680-4F6F-8C11-6B9349AC45B0}"/>
              </a:ext>
            </a:extLst>
          </p:cNvPr>
          <p:cNvSpPr>
            <a:spLocks noGrp="1"/>
          </p:cNvSpPr>
          <p:nvPr>
            <p:ph type="title"/>
          </p:nvPr>
        </p:nvSpPr>
        <p:spPr/>
        <p:txBody>
          <a:bodyPr>
            <a:normAutofit/>
          </a:bodyPr>
          <a:lstStyle/>
          <a:p>
            <a:r>
              <a:rPr lang="en-US" sz="4000" dirty="0">
                <a:latin typeface="+mn-lt"/>
              </a:rPr>
              <a:t>Summary</a:t>
            </a:r>
          </a:p>
        </p:txBody>
      </p:sp>
      <p:sp>
        <p:nvSpPr>
          <p:cNvPr id="3" name="Content Placeholder 2">
            <a:extLst>
              <a:ext uri="{FF2B5EF4-FFF2-40B4-BE49-F238E27FC236}">
                <a16:creationId xmlns:a16="http://schemas.microsoft.com/office/drawing/2014/main" id="{C3F7C484-F544-41B4-96C9-0C56DA1247F6}"/>
              </a:ext>
            </a:extLst>
          </p:cNvPr>
          <p:cNvSpPr>
            <a:spLocks noGrp="1"/>
          </p:cNvSpPr>
          <p:nvPr>
            <p:ph idx="1"/>
          </p:nvPr>
        </p:nvSpPr>
        <p:spPr/>
        <p:txBody>
          <a:bodyPr/>
          <a:lstStyle/>
          <a:p>
            <a:r>
              <a:rPr lang="en-US" sz="2000" dirty="0"/>
              <a:t>Toxicology is </a:t>
            </a:r>
            <a:r>
              <a:rPr lang="en-US" altLang="en-US" sz="2000" dirty="0"/>
              <a:t>the study of the adverse effects of chemicals or physical agents on living organisms</a:t>
            </a:r>
            <a:endParaRPr lang="en-US" sz="2000" dirty="0"/>
          </a:p>
          <a:p>
            <a:r>
              <a:rPr lang="en-US" sz="2000" dirty="0"/>
              <a:t>Toxicity types</a:t>
            </a:r>
          </a:p>
          <a:p>
            <a:pPr lvl="1"/>
            <a:r>
              <a:rPr lang="en-US" sz="1700" dirty="0"/>
              <a:t>Acute versus chronic; toxicity affecting a target organ or system</a:t>
            </a:r>
          </a:p>
          <a:p>
            <a:r>
              <a:rPr lang="en-US" sz="2000" dirty="0"/>
              <a:t>Factors affecting chemical toxicity: many factors to consider from age/race to ability for absorption and exposure</a:t>
            </a:r>
          </a:p>
          <a:p>
            <a:r>
              <a:rPr lang="en-US" sz="2000" dirty="0"/>
              <a:t>Toxicology and the periodic table</a:t>
            </a:r>
          </a:p>
          <a:p>
            <a:endParaRPr lang="en-US" dirty="0"/>
          </a:p>
        </p:txBody>
      </p:sp>
    </p:spTree>
    <p:extLst>
      <p:ext uri="{BB962C8B-B14F-4D97-AF65-F5344CB8AC3E}">
        <p14:creationId xmlns:p14="http://schemas.microsoft.com/office/powerpoint/2010/main" val="4200048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4185" y="2181414"/>
            <a:ext cx="8383629" cy="327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8138159" y="6287466"/>
            <a:ext cx="3906983" cy="577081"/>
          </a:xfrm>
          <a:prstGeom prst="rect">
            <a:avLst/>
          </a:prstGeom>
          <a:noFill/>
        </p:spPr>
        <p:txBody>
          <a:bodyPr wrap="square" rtlCol="0">
            <a:spAutoFit/>
          </a:bodyPr>
          <a:lstStyle/>
          <a:p>
            <a:r>
              <a:rPr lang="en-US" sz="1050" dirty="0" err="1">
                <a:solidFill>
                  <a:schemeClr val="bg1">
                    <a:lumMod val="50000"/>
                  </a:schemeClr>
                </a:solidFill>
              </a:rPr>
              <a:t>Mihelcic</a:t>
            </a:r>
            <a:r>
              <a:rPr lang="en-US" sz="1050" dirty="0">
                <a:solidFill>
                  <a:schemeClr val="bg1">
                    <a:lumMod val="50000"/>
                  </a:schemeClr>
                </a:solidFill>
              </a:rPr>
              <a:t>, J. R.; Zimmerman, J. B., </a:t>
            </a:r>
            <a:r>
              <a:rPr lang="en-US" sz="1050" i="1" dirty="0">
                <a:solidFill>
                  <a:schemeClr val="bg1">
                    <a:lumMod val="50000"/>
                  </a:schemeClr>
                </a:solidFill>
              </a:rPr>
              <a:t>Environmental engineering: Fundamentals, sustainability, design</a:t>
            </a:r>
            <a:r>
              <a:rPr lang="en-US" sz="1050" dirty="0">
                <a:solidFill>
                  <a:schemeClr val="bg1">
                    <a:lumMod val="50000"/>
                  </a:schemeClr>
                </a:solidFill>
              </a:rPr>
              <a:t>. Wiley Global Education: 2014.</a:t>
            </a:r>
          </a:p>
          <a:p>
            <a:endParaRPr lang="en-US" sz="1050" dirty="0">
              <a:solidFill>
                <a:schemeClr val="bg1">
                  <a:lumMod val="50000"/>
                </a:schemeClr>
              </a:solidFill>
            </a:endParaRPr>
          </a:p>
        </p:txBody>
      </p:sp>
      <p:sp>
        <p:nvSpPr>
          <p:cNvPr id="2" name="Title 1">
            <a:extLst>
              <a:ext uri="{FF2B5EF4-FFF2-40B4-BE49-F238E27FC236}">
                <a16:creationId xmlns:a16="http://schemas.microsoft.com/office/drawing/2014/main" id="{9141F13B-59A4-384B-9BCC-155440A63165}"/>
              </a:ext>
            </a:extLst>
          </p:cNvPr>
          <p:cNvSpPr>
            <a:spLocks noGrp="1"/>
          </p:cNvSpPr>
          <p:nvPr>
            <p:ph type="title"/>
          </p:nvPr>
        </p:nvSpPr>
        <p:spPr/>
        <p:txBody>
          <a:bodyPr>
            <a:normAutofit/>
          </a:bodyPr>
          <a:lstStyle/>
          <a:p>
            <a:r>
              <a:rPr lang="en-US" sz="4000" dirty="0">
                <a:latin typeface="+mn-lt"/>
              </a:rPr>
              <a:t>What Counts as Toxic?</a:t>
            </a:r>
            <a:endParaRPr lang="en-US" sz="3600" dirty="0">
              <a:latin typeface="+mn-lt"/>
            </a:endParaRPr>
          </a:p>
        </p:txBody>
      </p:sp>
    </p:spTree>
    <p:extLst>
      <p:ext uri="{BB962C8B-B14F-4D97-AF65-F5344CB8AC3E}">
        <p14:creationId xmlns:p14="http://schemas.microsoft.com/office/powerpoint/2010/main" val="862333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573B3-CBB2-0743-B427-F173B2CDCF08}"/>
              </a:ext>
            </a:extLst>
          </p:cNvPr>
          <p:cNvSpPr>
            <a:spLocks noGrp="1"/>
          </p:cNvSpPr>
          <p:nvPr>
            <p:ph type="title"/>
          </p:nvPr>
        </p:nvSpPr>
        <p:spPr/>
        <p:txBody>
          <a:bodyPr>
            <a:normAutofit/>
          </a:bodyPr>
          <a:lstStyle/>
          <a:p>
            <a:r>
              <a:rPr lang="en-US" sz="4000" dirty="0">
                <a:latin typeface="+mn-lt"/>
              </a:rPr>
              <a:t>Outline</a:t>
            </a:r>
          </a:p>
        </p:txBody>
      </p:sp>
      <p:sp>
        <p:nvSpPr>
          <p:cNvPr id="3" name="Content Placeholder 2">
            <a:extLst>
              <a:ext uri="{FF2B5EF4-FFF2-40B4-BE49-F238E27FC236}">
                <a16:creationId xmlns:a16="http://schemas.microsoft.com/office/drawing/2014/main" id="{8997077C-5307-F440-9D87-689329B95230}"/>
              </a:ext>
            </a:extLst>
          </p:cNvPr>
          <p:cNvSpPr>
            <a:spLocks noGrp="1"/>
          </p:cNvSpPr>
          <p:nvPr>
            <p:ph idx="1"/>
          </p:nvPr>
        </p:nvSpPr>
        <p:spPr/>
        <p:txBody>
          <a:bodyPr>
            <a:normAutofit/>
          </a:bodyPr>
          <a:lstStyle/>
          <a:p>
            <a:r>
              <a:rPr lang="en-US" sz="2400" dirty="0"/>
              <a:t>Toxicology definition</a:t>
            </a:r>
          </a:p>
          <a:p>
            <a:r>
              <a:rPr lang="en-US" sz="2400" dirty="0">
                <a:solidFill>
                  <a:schemeClr val="accent2"/>
                </a:solidFill>
              </a:rPr>
              <a:t>Toxicity types</a:t>
            </a:r>
          </a:p>
          <a:p>
            <a:r>
              <a:rPr lang="en-US" sz="2400" dirty="0"/>
              <a:t>Factors affecting chemical toxicity</a:t>
            </a:r>
          </a:p>
          <a:p>
            <a:r>
              <a:rPr lang="en-US" sz="2400" dirty="0"/>
              <a:t>Toxicology and the periodic table</a:t>
            </a:r>
          </a:p>
          <a:p>
            <a:endParaRPr lang="en-US" sz="2400" dirty="0"/>
          </a:p>
          <a:p>
            <a:endParaRPr lang="en-US" sz="2400" dirty="0"/>
          </a:p>
        </p:txBody>
      </p:sp>
    </p:spTree>
    <p:extLst>
      <p:ext uri="{BB962C8B-B14F-4D97-AF65-F5344CB8AC3E}">
        <p14:creationId xmlns:p14="http://schemas.microsoft.com/office/powerpoint/2010/main" val="3608034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CD6AC-6D43-3140-8B9F-F48DE970FC3A}"/>
              </a:ext>
            </a:extLst>
          </p:cNvPr>
          <p:cNvSpPr>
            <a:spLocks noGrp="1"/>
          </p:cNvSpPr>
          <p:nvPr>
            <p:ph type="title"/>
          </p:nvPr>
        </p:nvSpPr>
        <p:spPr/>
        <p:txBody>
          <a:bodyPr>
            <a:normAutofit/>
          </a:bodyPr>
          <a:lstStyle/>
          <a:p>
            <a:r>
              <a:rPr lang="en-US" sz="4000" dirty="0">
                <a:latin typeface="+mn-lt"/>
              </a:rPr>
              <a:t>Definitions</a:t>
            </a:r>
            <a:endParaRPr lang="en-US" sz="3600" dirty="0">
              <a:latin typeface="+mn-lt"/>
            </a:endParaRPr>
          </a:p>
        </p:txBody>
      </p:sp>
      <p:sp>
        <p:nvSpPr>
          <p:cNvPr id="28673" name="Rectangle 3"/>
          <p:cNvSpPr>
            <a:spLocks noGrp="1" noChangeArrowheads="1"/>
          </p:cNvSpPr>
          <p:nvPr>
            <p:ph idx="4294967295"/>
          </p:nvPr>
        </p:nvSpPr>
        <p:spPr>
          <a:xfrm>
            <a:off x="838200" y="1787370"/>
            <a:ext cx="9428018" cy="3886200"/>
          </a:xfrm>
        </p:spPr>
        <p:txBody>
          <a:bodyPr>
            <a:normAutofit/>
          </a:bodyPr>
          <a:lstStyle/>
          <a:p>
            <a:pPr eaLnBrk="1" hangingPunct="1">
              <a:lnSpc>
                <a:spcPct val="80000"/>
              </a:lnSpc>
              <a:buFontTx/>
              <a:buNone/>
            </a:pPr>
            <a:r>
              <a:rPr lang="en-US" altLang="en-US" sz="2400" dirty="0">
                <a:latin typeface="+mn-lt"/>
              </a:rPr>
              <a:t>A </a:t>
            </a:r>
            <a:r>
              <a:rPr lang="en-US" altLang="en-US" sz="2400" b="1" dirty="0">
                <a:latin typeface="+mn-lt"/>
              </a:rPr>
              <a:t>toxic agent </a:t>
            </a:r>
            <a:r>
              <a:rPr lang="en-US" altLang="en-US" sz="2400" dirty="0">
                <a:latin typeface="+mn-lt"/>
              </a:rPr>
              <a:t>is anything that can produce an adverse biological effect.  </a:t>
            </a:r>
          </a:p>
          <a:p>
            <a:pPr eaLnBrk="1" hangingPunct="1">
              <a:lnSpc>
                <a:spcPct val="80000"/>
              </a:lnSpc>
              <a:buFontTx/>
              <a:buNone/>
            </a:pPr>
            <a:endParaRPr lang="en-US" altLang="en-US" sz="2400" dirty="0">
              <a:latin typeface="+mn-lt"/>
            </a:endParaRPr>
          </a:p>
          <a:p>
            <a:pPr eaLnBrk="1" hangingPunct="1">
              <a:lnSpc>
                <a:spcPct val="80000"/>
              </a:lnSpc>
              <a:buFontTx/>
              <a:buNone/>
            </a:pPr>
            <a:r>
              <a:rPr lang="en-US" altLang="en-US" sz="2400" dirty="0">
                <a:latin typeface="+mn-lt"/>
              </a:rPr>
              <a:t>It may be chemical, physical, or biological in form.  </a:t>
            </a:r>
          </a:p>
          <a:p>
            <a:pPr eaLnBrk="1" hangingPunct="1">
              <a:lnSpc>
                <a:spcPct val="80000"/>
              </a:lnSpc>
              <a:buFontTx/>
              <a:buNone/>
            </a:pPr>
            <a:endParaRPr lang="en-US" altLang="en-US" sz="2400" dirty="0">
              <a:latin typeface="+mn-lt"/>
            </a:endParaRPr>
          </a:p>
          <a:p>
            <a:pPr eaLnBrk="1" hangingPunct="1">
              <a:lnSpc>
                <a:spcPct val="80000"/>
              </a:lnSpc>
              <a:buFontTx/>
              <a:buNone/>
            </a:pPr>
            <a:r>
              <a:rPr lang="en-US" altLang="en-US" sz="2400" dirty="0">
                <a:latin typeface="+mn-lt"/>
              </a:rPr>
              <a:t>For example, toxic agents may be </a:t>
            </a:r>
          </a:p>
          <a:p>
            <a:pPr marL="609600" indent="-255985">
              <a:lnSpc>
                <a:spcPct val="80000"/>
              </a:lnSpc>
            </a:pPr>
            <a:r>
              <a:rPr lang="en-US" altLang="en-US" sz="2400" dirty="0"/>
              <a:t>chemical </a:t>
            </a:r>
            <a:r>
              <a:rPr lang="en-US" altLang="en-US" sz="2400" i="1" dirty="0"/>
              <a:t>(such as cyanide)</a:t>
            </a:r>
            <a:r>
              <a:rPr lang="en-US" altLang="en-US" sz="2400" dirty="0"/>
              <a:t> </a:t>
            </a:r>
          </a:p>
          <a:p>
            <a:pPr marL="609600" indent="-255985">
              <a:lnSpc>
                <a:spcPct val="80000"/>
              </a:lnSpc>
            </a:pPr>
            <a:r>
              <a:rPr lang="en-US" altLang="en-US" sz="2400" dirty="0"/>
              <a:t>physical </a:t>
            </a:r>
            <a:r>
              <a:rPr lang="en-US" altLang="en-US" sz="2400" i="1" dirty="0"/>
              <a:t>(such as radiation)</a:t>
            </a:r>
            <a:endParaRPr lang="en-US" altLang="en-US" sz="2400" dirty="0"/>
          </a:p>
          <a:p>
            <a:pPr marL="609600" indent="-255985">
              <a:lnSpc>
                <a:spcPct val="80000"/>
              </a:lnSpc>
            </a:pPr>
            <a:r>
              <a:rPr lang="en-US" altLang="en-US" sz="2400" dirty="0"/>
              <a:t>biological </a:t>
            </a:r>
            <a:r>
              <a:rPr lang="en-US" altLang="en-US" sz="2400" i="1" dirty="0"/>
              <a:t>(such as snake venom)</a:t>
            </a:r>
            <a:br>
              <a:rPr lang="en-US" altLang="en-US" sz="2400" dirty="0">
                <a:latin typeface="+mn-lt"/>
              </a:rPr>
            </a:br>
            <a:endParaRPr lang="en-US" altLang="en-US" sz="2400" dirty="0">
              <a:latin typeface="+mn-lt"/>
            </a:endParaRPr>
          </a:p>
          <a:p>
            <a:pPr eaLnBrk="1" hangingPunct="1">
              <a:lnSpc>
                <a:spcPct val="90000"/>
              </a:lnSpc>
            </a:pPr>
            <a:endParaRPr lang="en-US" altLang="en-US" sz="2400" dirty="0">
              <a:latin typeface="+mn-lt"/>
            </a:endParaRPr>
          </a:p>
        </p:txBody>
      </p:sp>
    </p:spTree>
    <p:extLst>
      <p:ext uri="{BB962C8B-B14F-4D97-AF65-F5344CB8AC3E}">
        <p14:creationId xmlns:p14="http://schemas.microsoft.com/office/powerpoint/2010/main" val="712250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001921-CD39-B04C-A7B0-DD94EE0EB984}"/>
              </a:ext>
            </a:extLst>
          </p:cNvPr>
          <p:cNvSpPr>
            <a:spLocks noGrp="1"/>
          </p:cNvSpPr>
          <p:nvPr>
            <p:ph idx="1"/>
          </p:nvPr>
        </p:nvSpPr>
        <p:spPr>
          <a:xfrm>
            <a:off x="892563" y="1800209"/>
            <a:ext cx="5498881" cy="4351338"/>
          </a:xfrm>
        </p:spPr>
        <p:txBody>
          <a:bodyPr>
            <a:normAutofit/>
          </a:bodyPr>
          <a:lstStyle/>
          <a:p>
            <a:pPr marL="0" indent="0">
              <a:buNone/>
            </a:pPr>
            <a:r>
              <a:rPr lang="en-US" sz="2400" dirty="0"/>
              <a:t>Toxins</a:t>
            </a:r>
          </a:p>
          <a:p>
            <a:pPr lvl="1"/>
            <a:r>
              <a:rPr lang="en-US" sz="2400" dirty="0"/>
              <a:t>Peptides or proteins produced by living organisms</a:t>
            </a:r>
          </a:p>
          <a:p>
            <a:pPr lvl="1"/>
            <a:r>
              <a:rPr lang="en-US" sz="2400" dirty="0"/>
              <a:t>Venoms are toxins injected by a bite or sting</a:t>
            </a:r>
          </a:p>
          <a:p>
            <a:pPr marL="0" indent="0">
              <a:buNone/>
            </a:pPr>
            <a:endParaRPr lang="en-US" sz="2400" dirty="0"/>
          </a:p>
          <a:p>
            <a:pPr marL="0" indent="0">
              <a:buNone/>
            </a:pPr>
            <a:r>
              <a:rPr lang="en-US" sz="2400" dirty="0"/>
              <a:t>Poisons</a:t>
            </a:r>
          </a:p>
          <a:p>
            <a:pPr lvl="1"/>
            <a:r>
              <a:rPr lang="en-US" sz="2400" dirty="0"/>
              <a:t>Toxins produced by organisms</a:t>
            </a:r>
          </a:p>
          <a:p>
            <a:endParaRPr lang="en-US" sz="2400" dirty="0"/>
          </a:p>
        </p:txBody>
      </p:sp>
      <p:pic>
        <p:nvPicPr>
          <p:cNvPr id="6" name="Picture 5">
            <a:extLst>
              <a:ext uri="{FF2B5EF4-FFF2-40B4-BE49-F238E27FC236}">
                <a16:creationId xmlns:a16="http://schemas.microsoft.com/office/drawing/2014/main" id="{8F2A79D9-F833-ED48-B310-BA449A0723DD}"/>
              </a:ext>
            </a:extLst>
          </p:cNvPr>
          <p:cNvPicPr>
            <a:picLocks noChangeAspect="1"/>
          </p:cNvPicPr>
          <p:nvPr/>
        </p:nvPicPr>
        <p:blipFill>
          <a:blip r:embed="rId2"/>
          <a:stretch>
            <a:fillRect/>
          </a:stretch>
        </p:blipFill>
        <p:spPr>
          <a:xfrm>
            <a:off x="6687843" y="2301715"/>
            <a:ext cx="2354974" cy="2354974"/>
          </a:xfrm>
          <a:prstGeom prst="rect">
            <a:avLst/>
          </a:prstGeom>
          <a:ln w="50800">
            <a:solidFill>
              <a:srgbClr val="002060"/>
            </a:solidFill>
          </a:ln>
        </p:spPr>
      </p:pic>
      <p:pic>
        <p:nvPicPr>
          <p:cNvPr id="7" name="Picture 6">
            <a:extLst>
              <a:ext uri="{FF2B5EF4-FFF2-40B4-BE49-F238E27FC236}">
                <a16:creationId xmlns:a16="http://schemas.microsoft.com/office/drawing/2014/main" id="{35DDFF03-EAFB-7E43-A803-FF59A11A81C5}"/>
              </a:ext>
            </a:extLst>
          </p:cNvPr>
          <p:cNvPicPr>
            <a:picLocks noChangeAspect="1"/>
          </p:cNvPicPr>
          <p:nvPr/>
        </p:nvPicPr>
        <p:blipFill>
          <a:blip r:embed="rId3"/>
          <a:stretch>
            <a:fillRect/>
          </a:stretch>
        </p:blipFill>
        <p:spPr>
          <a:xfrm>
            <a:off x="9273729" y="2301715"/>
            <a:ext cx="2354974" cy="2354974"/>
          </a:xfrm>
          <a:prstGeom prst="rect">
            <a:avLst/>
          </a:prstGeom>
          <a:ln w="50800">
            <a:solidFill>
              <a:srgbClr val="002060"/>
            </a:solidFill>
          </a:ln>
        </p:spPr>
      </p:pic>
      <p:sp>
        <p:nvSpPr>
          <p:cNvPr id="8" name="TextBox 7">
            <a:extLst>
              <a:ext uri="{FF2B5EF4-FFF2-40B4-BE49-F238E27FC236}">
                <a16:creationId xmlns:a16="http://schemas.microsoft.com/office/drawing/2014/main" id="{22D27ABF-17A5-A748-BEA9-45F0D1AD4461}"/>
              </a:ext>
            </a:extLst>
          </p:cNvPr>
          <p:cNvSpPr txBox="1"/>
          <p:nvPr/>
        </p:nvSpPr>
        <p:spPr>
          <a:xfrm>
            <a:off x="9121657" y="4794207"/>
            <a:ext cx="2659118" cy="523220"/>
          </a:xfrm>
          <a:prstGeom prst="rect">
            <a:avLst/>
          </a:prstGeom>
          <a:noFill/>
        </p:spPr>
        <p:txBody>
          <a:bodyPr wrap="square" rtlCol="0">
            <a:spAutoFit/>
          </a:bodyPr>
          <a:lstStyle/>
          <a:p>
            <a:pPr algn="ctr"/>
            <a:r>
              <a:rPr lang="en-US" sz="1400" i="1" dirty="0"/>
              <a:t>Black Widow spiders produce a </a:t>
            </a:r>
            <a:r>
              <a:rPr lang="en-US" sz="1400" dirty="0"/>
              <a:t>poison</a:t>
            </a:r>
            <a:r>
              <a:rPr lang="en-US" sz="1400" i="1" dirty="0"/>
              <a:t> that is a </a:t>
            </a:r>
            <a:r>
              <a:rPr lang="en-US" sz="1400" dirty="0"/>
              <a:t>toxin.</a:t>
            </a:r>
          </a:p>
        </p:txBody>
      </p:sp>
      <p:sp>
        <p:nvSpPr>
          <p:cNvPr id="9" name="Rectangle 8">
            <a:extLst>
              <a:ext uri="{FF2B5EF4-FFF2-40B4-BE49-F238E27FC236}">
                <a16:creationId xmlns:a16="http://schemas.microsoft.com/office/drawing/2014/main" id="{5ED7159A-B5A1-AD46-94B1-CB0D2D943B06}"/>
              </a:ext>
            </a:extLst>
          </p:cNvPr>
          <p:cNvSpPr/>
          <p:nvPr/>
        </p:nvSpPr>
        <p:spPr>
          <a:xfrm>
            <a:off x="6870890" y="4794207"/>
            <a:ext cx="1988879" cy="523220"/>
          </a:xfrm>
          <a:prstGeom prst="rect">
            <a:avLst/>
          </a:prstGeom>
        </p:spPr>
        <p:txBody>
          <a:bodyPr wrap="square">
            <a:spAutoFit/>
          </a:bodyPr>
          <a:lstStyle/>
          <a:p>
            <a:pPr algn="ctr"/>
            <a:r>
              <a:rPr lang="en-US" sz="1400" i="1" dirty="0">
                <a:solidFill>
                  <a:srgbClr val="072114"/>
                </a:solidFill>
              </a:rPr>
              <a:t>This mushroom contains a </a:t>
            </a:r>
            <a:r>
              <a:rPr lang="en-US" sz="1400" dirty="0"/>
              <a:t>neurotoxin.</a:t>
            </a:r>
          </a:p>
        </p:txBody>
      </p:sp>
      <p:sp>
        <p:nvSpPr>
          <p:cNvPr id="2" name="TextBox 1">
            <a:extLst>
              <a:ext uri="{FF2B5EF4-FFF2-40B4-BE49-F238E27FC236}">
                <a16:creationId xmlns:a16="http://schemas.microsoft.com/office/drawing/2014/main" id="{B23404CA-4BF0-6644-8113-C75531F1B00F}"/>
              </a:ext>
            </a:extLst>
          </p:cNvPr>
          <p:cNvSpPr txBox="1"/>
          <p:nvPr/>
        </p:nvSpPr>
        <p:spPr>
          <a:xfrm>
            <a:off x="10542616" y="6393840"/>
            <a:ext cx="1605119" cy="461665"/>
          </a:xfrm>
          <a:prstGeom prst="rect">
            <a:avLst/>
          </a:prstGeom>
          <a:noFill/>
        </p:spPr>
        <p:txBody>
          <a:bodyPr wrap="none" rtlCol="0">
            <a:spAutoFit/>
          </a:bodyPr>
          <a:lstStyle/>
          <a:p>
            <a:r>
              <a:rPr lang="en-US" sz="1200" dirty="0" err="1">
                <a:solidFill>
                  <a:schemeClr val="bg1">
                    <a:lumMod val="50000"/>
                  </a:schemeClr>
                </a:solidFill>
              </a:rPr>
              <a:t>Toxicologyschools.com</a:t>
            </a:r>
            <a:endParaRPr lang="en-US" sz="1200" dirty="0">
              <a:solidFill>
                <a:schemeClr val="bg1">
                  <a:lumMod val="50000"/>
                </a:schemeClr>
              </a:solidFill>
            </a:endParaRPr>
          </a:p>
          <a:p>
            <a:r>
              <a:rPr lang="en-US" sz="1200" dirty="0" err="1">
                <a:solidFill>
                  <a:schemeClr val="bg1">
                    <a:lumMod val="50000"/>
                  </a:schemeClr>
                </a:solidFill>
              </a:rPr>
              <a:t>Toxtutor.nml.nih.gov</a:t>
            </a:r>
            <a:endParaRPr lang="en-US" sz="1200" dirty="0">
              <a:solidFill>
                <a:schemeClr val="bg1">
                  <a:lumMod val="50000"/>
                </a:schemeClr>
              </a:solidFill>
            </a:endParaRPr>
          </a:p>
        </p:txBody>
      </p:sp>
      <p:sp>
        <p:nvSpPr>
          <p:cNvPr id="10" name="Title 1">
            <a:extLst>
              <a:ext uri="{FF2B5EF4-FFF2-40B4-BE49-F238E27FC236}">
                <a16:creationId xmlns:a16="http://schemas.microsoft.com/office/drawing/2014/main" id="{FEC3E28E-3B4B-8043-8A00-4122A932E5D8}"/>
              </a:ext>
            </a:extLst>
          </p:cNvPr>
          <p:cNvSpPr>
            <a:spLocks noGrp="1"/>
          </p:cNvSpPr>
          <p:nvPr>
            <p:ph type="title"/>
          </p:nvPr>
        </p:nvSpPr>
        <p:spPr>
          <a:xfrm>
            <a:off x="838200" y="175127"/>
            <a:ext cx="10515600" cy="1325563"/>
          </a:xfrm>
        </p:spPr>
        <p:txBody>
          <a:bodyPr>
            <a:normAutofit/>
          </a:bodyPr>
          <a:lstStyle/>
          <a:p>
            <a:r>
              <a:rPr lang="en-US" sz="4000" dirty="0">
                <a:latin typeface="+mn-lt"/>
              </a:rPr>
              <a:t>Definitions</a:t>
            </a:r>
            <a:endParaRPr lang="en-US" sz="3600" dirty="0">
              <a:latin typeface="+mn-lt"/>
            </a:endParaRPr>
          </a:p>
        </p:txBody>
      </p:sp>
    </p:spTree>
    <p:extLst>
      <p:ext uri="{BB962C8B-B14F-4D97-AF65-F5344CB8AC3E}">
        <p14:creationId xmlns:p14="http://schemas.microsoft.com/office/powerpoint/2010/main" val="1701247283"/>
      </p:ext>
    </p:extLst>
  </p:cSld>
  <p:clrMapOvr>
    <a:masterClrMapping/>
  </p:clrMapOvr>
</p:sld>
</file>

<file path=ppt/theme/theme1.xml><?xml version="1.0" encoding="utf-8"?>
<a:theme xmlns:a="http://schemas.openxmlformats.org/drawingml/2006/main" name="UNIDO curriculum templat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ityCurriculum_Template" id="{EDCD831D-5535-F64D-8D88-89EFE9E5963E}" vid="{88332C8B-8202-4946-816A-D92DC749C4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UNIDO curriculum template</Template>
  <TotalTime>8594</TotalTime>
  <Words>1928</Words>
  <Application>Microsoft Office PowerPoint</Application>
  <PresentationFormat>Widescreen</PresentationFormat>
  <Paragraphs>416</Paragraphs>
  <Slides>51</Slides>
  <Notes>9</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66" baseType="lpstr">
      <vt:lpstr>ＭＳ Ｐゴシック</vt:lpstr>
      <vt:lpstr>宋体</vt:lpstr>
      <vt:lpstr>Arial</vt:lpstr>
      <vt:lpstr>Baghdad</vt:lpstr>
      <vt:lpstr>Bodoni Ornaments</vt:lpstr>
      <vt:lpstr>Calibri</vt:lpstr>
      <vt:lpstr>Calibri Light</vt:lpstr>
      <vt:lpstr>Cambria</vt:lpstr>
      <vt:lpstr>Cambria Math</vt:lpstr>
      <vt:lpstr>Corbel</vt:lpstr>
      <vt:lpstr>Helvetica Neue</vt:lpstr>
      <vt:lpstr>Times New Roman</vt:lpstr>
      <vt:lpstr>Wingdings</vt:lpstr>
      <vt:lpstr>UNIDO curriculum template</vt:lpstr>
      <vt:lpstr>CS ChemDraw Drawing</vt:lpstr>
      <vt:lpstr>Introduction to Toxicology</vt:lpstr>
      <vt:lpstr>Outline</vt:lpstr>
      <vt:lpstr>Outline</vt:lpstr>
      <vt:lpstr>Did you know?</vt:lpstr>
      <vt:lpstr>What is Toxicology?</vt:lpstr>
      <vt:lpstr>What Counts as Toxic?</vt:lpstr>
      <vt:lpstr>Outline</vt:lpstr>
      <vt:lpstr>Definitions</vt:lpstr>
      <vt:lpstr>Definitions</vt:lpstr>
      <vt:lpstr>Definitions</vt:lpstr>
      <vt:lpstr>Definitions</vt:lpstr>
      <vt:lpstr>Acute toxicity</vt:lpstr>
      <vt:lpstr>Chronic toxicity</vt:lpstr>
      <vt:lpstr>Carcinogenicity</vt:lpstr>
      <vt:lpstr>Developmental toxicity</vt:lpstr>
      <vt:lpstr>Outline</vt:lpstr>
      <vt:lpstr>Factors affecting chemical toxicity</vt:lpstr>
      <vt:lpstr>Form and inherent chemical activity</vt:lpstr>
      <vt:lpstr>Dosage and dose-time relationship</vt:lpstr>
      <vt:lpstr>Exposure route</vt:lpstr>
      <vt:lpstr>Ability to be absorbed</vt:lpstr>
      <vt:lpstr>Metabolism rate</vt:lpstr>
      <vt:lpstr>Distribution within the body</vt:lpstr>
      <vt:lpstr>Excretion rate</vt:lpstr>
      <vt:lpstr>Presence of other chemicals</vt:lpstr>
      <vt:lpstr>Chemical interactions: synergism</vt:lpstr>
      <vt:lpstr>PowerPoint Presentation</vt:lpstr>
      <vt:lpstr>Chemical interactions: antagonism</vt:lpstr>
      <vt:lpstr>Chemical interactions: additivity</vt:lpstr>
      <vt:lpstr>Species</vt:lpstr>
      <vt:lpstr>Life stage</vt:lpstr>
      <vt:lpstr>Gender</vt:lpstr>
      <vt:lpstr>Relating Toxic Endpoints to Molecular Features</vt:lpstr>
      <vt:lpstr>Structure – Function Relationship</vt:lpstr>
      <vt:lpstr>Outline</vt:lpstr>
      <vt:lpstr>Trend 1: Effective Nuclear Charge</vt:lpstr>
      <vt:lpstr>Trend 1: Effective Nuclear Charge</vt:lpstr>
      <vt:lpstr>Trend 2: Atomic Radius</vt:lpstr>
      <vt:lpstr>Trend 2: Atomic Radius</vt:lpstr>
      <vt:lpstr>Trend 3: Ionization Energy</vt:lpstr>
      <vt:lpstr>Trend 3: Ionization Energy</vt:lpstr>
      <vt:lpstr>Trend 4: Electronegativity</vt:lpstr>
      <vt:lpstr>Trend 5: Melting and Boiling Points</vt:lpstr>
      <vt:lpstr>Trend 6: Volatility</vt:lpstr>
      <vt:lpstr>Trend 7: Acidity</vt:lpstr>
      <vt:lpstr>Trend 7: Acidity</vt:lpstr>
      <vt:lpstr>Acidity (pKa)</vt:lpstr>
      <vt:lpstr>Acidity (pKa)</vt:lpstr>
      <vt:lpstr>Acidity (pKa)</vt:lpstr>
      <vt:lpstr>Relationship Between pKa and Skin Irritation – Class Exercise</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Toxicology</dc:title>
  <dc:creator>Mellor, Karolina</dc:creator>
  <cp:lastModifiedBy>Chapman, Kimberly</cp:lastModifiedBy>
  <cp:revision>89</cp:revision>
  <dcterms:created xsi:type="dcterms:W3CDTF">2018-03-28T17:33:03Z</dcterms:created>
  <dcterms:modified xsi:type="dcterms:W3CDTF">2019-03-14T17:12:04Z</dcterms:modified>
</cp:coreProperties>
</file>