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439" r:id="rId2"/>
    <p:sldId id="440" r:id="rId3"/>
    <p:sldId id="470" r:id="rId4"/>
    <p:sldId id="369" r:id="rId5"/>
    <p:sldId id="401" r:id="rId6"/>
    <p:sldId id="418" r:id="rId7"/>
    <p:sldId id="492" r:id="rId8"/>
    <p:sldId id="493" r:id="rId9"/>
    <p:sldId id="471" r:id="rId10"/>
    <p:sldId id="472" r:id="rId11"/>
    <p:sldId id="474" r:id="rId12"/>
    <p:sldId id="475" r:id="rId13"/>
    <p:sldId id="476" r:id="rId14"/>
    <p:sldId id="477" r:id="rId15"/>
    <p:sldId id="487" r:id="rId16"/>
    <p:sldId id="488" r:id="rId17"/>
    <p:sldId id="368" r:id="rId18"/>
    <p:sldId id="417" r:id="rId19"/>
    <p:sldId id="479" r:id="rId20"/>
    <p:sldId id="499" r:id="rId21"/>
    <p:sldId id="480" r:id="rId22"/>
    <p:sldId id="481" r:id="rId23"/>
    <p:sldId id="447" r:id="rId24"/>
    <p:sldId id="448" r:id="rId25"/>
    <p:sldId id="449" r:id="rId26"/>
    <p:sldId id="451" r:id="rId27"/>
    <p:sldId id="452" r:id="rId28"/>
    <p:sldId id="453" r:id="rId29"/>
    <p:sldId id="454" r:id="rId30"/>
    <p:sldId id="455" r:id="rId31"/>
    <p:sldId id="486" r:id="rId32"/>
    <p:sldId id="462" r:id="rId33"/>
    <p:sldId id="495" r:id="rId34"/>
    <p:sldId id="494" r:id="rId35"/>
    <p:sldId id="46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1DE49F-F6D4-F341-AD86-A989138F6485}">
          <p14:sldIdLst>
            <p14:sldId id="439"/>
            <p14:sldId id="440"/>
            <p14:sldId id="470"/>
            <p14:sldId id="369"/>
            <p14:sldId id="401"/>
            <p14:sldId id="418"/>
            <p14:sldId id="492"/>
            <p14:sldId id="493"/>
            <p14:sldId id="471"/>
            <p14:sldId id="472"/>
            <p14:sldId id="474"/>
            <p14:sldId id="475"/>
            <p14:sldId id="476"/>
            <p14:sldId id="477"/>
            <p14:sldId id="487"/>
            <p14:sldId id="488"/>
            <p14:sldId id="368"/>
            <p14:sldId id="417"/>
            <p14:sldId id="479"/>
            <p14:sldId id="499"/>
            <p14:sldId id="480"/>
            <p14:sldId id="481"/>
            <p14:sldId id="447"/>
            <p14:sldId id="448"/>
            <p14:sldId id="449"/>
            <p14:sldId id="451"/>
            <p14:sldId id="452"/>
            <p14:sldId id="453"/>
            <p14:sldId id="454"/>
            <p14:sldId id="455"/>
            <p14:sldId id="486"/>
            <p14:sldId id="462"/>
            <p14:sldId id="495"/>
            <p14:sldId id="494"/>
            <p14:sldId id="4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A5"/>
    <a:srgbClr val="FE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6" autoAdjust="0"/>
    <p:restoredTop sz="91896" autoAdjust="0"/>
  </p:normalViewPr>
  <p:slideViewPr>
    <p:cSldViewPr snapToGrid="0" snapToObjects="1">
      <p:cViewPr varScale="1">
        <p:scale>
          <a:sx n="106" d="100"/>
          <a:sy n="106" d="100"/>
        </p:scale>
        <p:origin x="192" y="2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1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8-10-23T01:00:19.444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7 17 7,'0'0'14,"-7"-17"-2,7 17-16,0 0-8,0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FB299-2540-E440-98E9-CAAD9BD919E2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3D1F3-E474-F946-B4DE-C58D2CF87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2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57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(10+20+5+1200+80)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200 = 6.575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0.020</a:t>
            </a:r>
            <a:r>
              <a:rPr lang="en-US" dirty="0"/>
              <a:t> /</a:t>
            </a:r>
            <a:r>
              <a:rPr lang="en-US" baseline="0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0.007</a:t>
            </a:r>
            <a:r>
              <a:rPr lang="en-US" dirty="0"/>
              <a:t> /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6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29DE464-E42D-4F5E-972E-C1AD17795C30}" type="slidenum">
              <a:rPr lang="fr-FR" altLang="en-US" sz="1300"/>
              <a:pPr algn="r" eaLnBrk="1" hangingPunct="1"/>
              <a:t>19</a:t>
            </a:fld>
            <a:endParaRPr lang="fr-FR" altLang="en-US" sz="13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48097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B33FEDA-A432-4C56-9BC0-E528E46EDF70}" type="slidenum">
              <a:rPr lang="fr-FR" altLang="en-US" sz="1300"/>
              <a:pPr algn="r" eaLnBrk="1" hangingPunct="1"/>
              <a:t>21</a:t>
            </a:fld>
            <a:endParaRPr lang="fr-FR" altLang="en-US" sz="13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47565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773A9D1-0872-45F9-8D0F-A261B5AC0C97}" type="slidenum">
              <a:rPr lang="fr-FR" altLang="en-US" sz="1300"/>
              <a:pPr algn="r" eaLnBrk="1" hangingPunct="1"/>
              <a:t>22</a:t>
            </a:fld>
            <a:endParaRPr lang="fr-FR" altLang="en-US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99194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Reaction type??</a:t>
            </a:r>
          </a:p>
          <a:p>
            <a:r>
              <a:rPr lang="en-US" dirty="0"/>
              <a:t>137 / 275.11</a:t>
            </a:r>
          </a:p>
          <a:p>
            <a:r>
              <a:rPr lang="en-US" dirty="0"/>
              <a:t>49.8%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1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643043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5300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262572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4800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6348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315856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D495349-CE05-4E29-A11A-84CD066A86DE}" type="slidenum">
              <a:rPr lang="fr-FR" altLang="en-US" sz="1300"/>
              <a:pPr algn="r" eaLnBrk="1" hangingPunct="1"/>
              <a:t>13</a:t>
            </a:fld>
            <a:endParaRPr lang="fr-FR" altLang="en-US" sz="13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0964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Different</a:t>
            </a:r>
            <a:r>
              <a:rPr lang="en-US" baseline="0" dirty="0"/>
              <a:t> types of processes have different range of E-factor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D9CF-F6DA-4BF1-AE00-3B5E3A7840CC}" type="datetime1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3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3D55-93F9-43C4-ACFB-89251D4C8820}" type="datetime1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9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C09-926E-411A-BA3A-F3382B395692}" type="datetime1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9926" y="6041708"/>
            <a:ext cx="791804" cy="81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9" y="6004757"/>
            <a:ext cx="1105975" cy="7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6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B7270-27BB-4693-ADA0-518695A0E286}" type="datetime1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FF1-AAB0-4542-B5A3-0F5A900165EE}" type="datetime1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5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024D-D7CE-47D8-86D4-3F76B10BCE6B}" type="datetime1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1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C266-7F94-4099-B11F-57A58251E696}" type="datetime1">
              <a:rPr lang="en-US" smtClean="0"/>
              <a:t>1/30/19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6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DD8C-D2A8-4B87-9C85-CD5A53EFBB5F}" type="datetime1">
              <a:rPr lang="en-US" smtClean="0"/>
              <a:t>1/30/19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3815-2B9D-4A6F-8E8B-9C36FE088360}" type="datetime1">
              <a:rPr lang="en-US" smtClean="0"/>
              <a:t>1/30/19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2AB6-C761-49F8-B0B0-40331FBA9B90}" type="datetime1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553-B635-4971-892C-B0B629D72E95}" type="datetime1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5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6EE97-230C-4792-A0A4-5F9B7285ADAC}" type="datetime1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5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emf"/><Relationship Id="rId3" Type="http://schemas.openxmlformats.org/officeDocument/2006/relationships/notesSlide" Target="../notesSlides/notesSlide7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6.png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8.bin"/><Relationship Id="rId2" Type="http://schemas.openxmlformats.org/officeDocument/2006/relationships/tags" Target="../tags/tag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1.bin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3.bin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00.png"/><Relationship Id="rId4" Type="http://schemas.openxmlformats.org/officeDocument/2006/relationships/image" Target="../media/image90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613333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ea typeface="+mn-ea"/>
                <a:cs typeface="+mn-cs"/>
              </a:rPr>
              <a:t>Metrics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1D73F-817C-43DB-97A4-82A1ABDE7B42}"/>
              </a:ext>
            </a:extLst>
          </p:cNvPr>
          <p:cNvSpPr txBox="1"/>
          <p:nvPr/>
        </p:nvSpPr>
        <p:spPr>
          <a:xfrm>
            <a:off x="2422609" y="6546791"/>
            <a:ext cx="7310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Life Cycle Thinking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Author: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The National Institute of Standards and Technology (NIST)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FC0E2-DC87-4F04-A232-BA857E68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292" y="2144106"/>
            <a:ext cx="4557412" cy="4402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4561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62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43B65A-7748-2A41-A117-7EF994700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088963-5EF2-4B77-AEE5-6FA13364F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81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Conventional Metrics: Conversion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658821"/>
              </p:ext>
            </p:extLst>
          </p:nvPr>
        </p:nvGraphicFramePr>
        <p:xfrm>
          <a:off x="1577975" y="4017963"/>
          <a:ext cx="843756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4" name="CS ChemDraw Drawing" r:id="rId5" imgW="4206043" imgH="479666" progId="ChemDraw.Document.6.0">
                  <p:embed/>
                </p:oleObj>
              </mc:Choice>
              <mc:Fallback>
                <p:oleObj name="CS ChemDraw Drawing" r:id="rId5" imgW="4206043" imgH="479666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4017963"/>
                        <a:ext cx="8437563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3300" y="5527030"/>
            <a:ext cx="5105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Yield = Conversion x Selectivity</a:t>
            </a:r>
            <a:endParaRPr lang="en-CA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5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8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3217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How good are these classic metrics?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81200" y="1600200"/>
            <a:ext cx="8458200" cy="4873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does classic metrics assess the following issues:</a:t>
            </a:r>
          </a:p>
          <a:p>
            <a:pPr lvl="1"/>
            <a:r>
              <a:rPr lang="en-US" dirty="0"/>
              <a:t>The reaction is not quantitative</a:t>
            </a:r>
          </a:p>
          <a:p>
            <a:pPr lvl="1"/>
            <a:r>
              <a:rPr lang="en-US" dirty="0"/>
              <a:t>There are unreacted starting materials </a:t>
            </a:r>
          </a:p>
          <a:p>
            <a:pPr lvl="1"/>
            <a:r>
              <a:rPr lang="en-US" dirty="0"/>
              <a:t>I have some side product </a:t>
            </a:r>
          </a:p>
          <a:p>
            <a:pPr lvl="1"/>
            <a:r>
              <a:rPr lang="en-US" dirty="0"/>
              <a:t>I produce by products</a:t>
            </a:r>
          </a:p>
          <a:p>
            <a:pPr lvl="1"/>
            <a:r>
              <a:rPr lang="en-US" dirty="0"/>
              <a:t>I’m using solvent (in reaction, in work up)</a:t>
            </a:r>
          </a:p>
          <a:p>
            <a:pPr lvl="1"/>
            <a:r>
              <a:rPr lang="en-US" dirty="0"/>
              <a:t>I’m using a catalyst (is it recovered?)</a:t>
            </a:r>
          </a:p>
          <a:p>
            <a:pPr lvl="1"/>
            <a:r>
              <a:rPr lang="en-US" dirty="0"/>
              <a:t>I’m using auxiliaries</a:t>
            </a:r>
          </a:p>
          <a:p>
            <a:endParaRPr lang="en-CA" dirty="0"/>
          </a:p>
        </p:txBody>
      </p:sp>
      <p:graphicFrame>
        <p:nvGraphicFramePr>
          <p:cNvPr id="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836179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5" name="CS ChemDraw Drawing" r:id="rId5" imgW="3544482" imgH="720735" progId="ChemDraw.Document.6.0">
                  <p:embed/>
                </p:oleObj>
              </mc:Choice>
              <mc:Fallback>
                <p:oleObj name="CS ChemDraw Drawing" r:id="rId5" imgW="3544482" imgH="720735" progId="ChemDraw.Document.6.0">
                  <p:embed/>
                  <p:pic>
                    <p:nvPicPr>
                      <p:cNvPr id="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75264" y="3937000"/>
              <a:ext cx="3175" cy="6350"/>
            </p14:xfrm>
          </p:contentPart>
        </mc:Choice>
        <mc:Fallback xmlns="">
          <p:pic>
            <p:nvPicPr>
              <p:cNvPr id="16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68120" y="3930650"/>
                <a:ext cx="17463" cy="1905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17" y="4769519"/>
            <a:ext cx="499486" cy="499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535681"/>
            <a:ext cx="479425" cy="479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88" y="5161280"/>
            <a:ext cx="499486" cy="4994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60" y="5555487"/>
            <a:ext cx="499486" cy="499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68" y="5943421"/>
            <a:ext cx="499486" cy="4994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05" y="3949959"/>
            <a:ext cx="479425" cy="4794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94" y="4372045"/>
            <a:ext cx="479425" cy="4794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11529" y="354266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Conversion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81612" y="400500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Conversion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45501" y="44470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Selectivity</a:t>
            </a:r>
          </a:p>
        </p:txBody>
      </p:sp>
      <p:sp>
        <p:nvSpPr>
          <p:cNvPr id="27" name="Right Brace 26"/>
          <p:cNvSpPr/>
          <p:nvPr/>
        </p:nvSpPr>
        <p:spPr>
          <a:xfrm>
            <a:off x="8766774" y="4782408"/>
            <a:ext cx="476838" cy="14964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299181" y="506897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Need for Green Metrics</a:t>
            </a:r>
          </a:p>
        </p:txBody>
      </p:sp>
    </p:spTree>
    <p:extLst>
      <p:ext uri="{BB962C8B-B14F-4D97-AF65-F5344CB8AC3E}">
        <p14:creationId xmlns:p14="http://schemas.microsoft.com/office/powerpoint/2010/main" val="236951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green metrics</a:t>
            </a:r>
            <a:endParaRPr lang="en-CA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38232" y="1525577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Material efficiency</a:t>
            </a:r>
          </a:p>
          <a:p>
            <a:pPr lvl="1"/>
            <a:r>
              <a:rPr lang="en-US" b="1" dirty="0"/>
              <a:t>E factor</a:t>
            </a:r>
          </a:p>
          <a:p>
            <a:pPr lvl="1"/>
            <a:r>
              <a:rPr lang="en-US" b="1" dirty="0"/>
              <a:t>Atom economy</a:t>
            </a:r>
          </a:p>
          <a:p>
            <a:pPr lvl="1"/>
            <a:r>
              <a:rPr lang="en-US" dirty="0"/>
              <a:t>Carbon efficiency</a:t>
            </a:r>
          </a:p>
          <a:p>
            <a:pPr lvl="1"/>
            <a:r>
              <a:rPr lang="en-US" dirty="0"/>
              <a:t>E factor based on molecular weight</a:t>
            </a:r>
          </a:p>
          <a:p>
            <a:pPr lvl="1"/>
            <a:r>
              <a:rPr lang="en-US" dirty="0"/>
              <a:t>Effective mass yield</a:t>
            </a:r>
          </a:p>
          <a:p>
            <a:pPr lvl="1"/>
            <a:r>
              <a:rPr lang="en-US" dirty="0"/>
              <a:t>Actual atom economy</a:t>
            </a:r>
          </a:p>
          <a:p>
            <a:pPr lvl="1"/>
            <a:r>
              <a:rPr lang="en-US" dirty="0"/>
              <a:t>Environmental quotient</a:t>
            </a:r>
          </a:p>
          <a:p>
            <a:pPr lvl="1"/>
            <a:r>
              <a:rPr lang="en-US" dirty="0"/>
              <a:t>Mass intensity</a:t>
            </a:r>
          </a:p>
          <a:p>
            <a:pPr lvl="1"/>
            <a:r>
              <a:rPr lang="en-US" dirty="0"/>
              <a:t>Material recovery parameter</a:t>
            </a:r>
          </a:p>
          <a:p>
            <a:pPr lvl="1"/>
            <a:r>
              <a:rPr lang="en-US" dirty="0"/>
              <a:t>Reaction mass efficiency</a:t>
            </a:r>
          </a:p>
          <a:p>
            <a:pPr lvl="1"/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172200" y="1525577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Energy efficiency</a:t>
            </a:r>
          </a:p>
          <a:p>
            <a:pPr lvl="1"/>
            <a:r>
              <a:rPr lang="en-US" dirty="0"/>
              <a:t>Energy intensity</a:t>
            </a:r>
          </a:p>
          <a:p>
            <a:pPr lvl="1"/>
            <a:r>
              <a:rPr lang="en-US" dirty="0"/>
              <a:t>Waste treatment energy</a:t>
            </a:r>
          </a:p>
          <a:p>
            <a:pPr lvl="1"/>
            <a:r>
              <a:rPr lang="en-US" dirty="0"/>
              <a:t>Solvent recovery energy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1626612" y="6069450"/>
            <a:ext cx="83555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From: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If you want even more: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The Algebra of Organic Synthesis: Green Metrics, Design Strategy, Route Selection, and Optimization, 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Andraos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2011, CRC Press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96" y="1568444"/>
            <a:ext cx="812698" cy="812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29" y="1584370"/>
            <a:ext cx="812698" cy="81269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B55293-F823-49AF-9A7A-0A05072EFA2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10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60422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2868606"/>
            <a:ext cx="7715250" cy="3760794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 Proposed by R. Sheldon in 1992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604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777613"/>
              </p:ext>
            </p:extLst>
          </p:nvPr>
        </p:nvGraphicFramePr>
        <p:xfrm>
          <a:off x="2640014" y="1658934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2" name="CS ChemDraw Drawing" r:id="rId5" imgW="3373120" imgH="497840" progId="ChemDraw.Document.6.0">
                  <p:embed/>
                </p:oleObj>
              </mc:Choice>
              <mc:Fallback>
                <p:oleObj name="CS ChemDraw Drawing" r:id="rId5" imgW="3373120" imgH="497840" progId="ChemDraw.Document.6.0">
                  <p:embed/>
                  <p:pic>
                    <p:nvPicPr>
                      <p:cNvPr id="604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658934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974258"/>
              </p:ext>
            </p:extLst>
          </p:nvPr>
        </p:nvGraphicFramePr>
        <p:xfrm>
          <a:off x="2960688" y="3584578"/>
          <a:ext cx="5905500" cy="262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3" name="CS ChemDraw Drawing" r:id="rId7" imgW="2948411" imgH="1310171" progId="ChemDraw.Document.6.0">
                  <p:embed/>
                </p:oleObj>
              </mc:Choice>
              <mc:Fallback>
                <p:oleObj name="CS ChemDraw Drawing" r:id="rId7" imgW="2948411" imgH="1310171" progId="ChemDraw.Document.6.0">
                  <p:embed/>
                  <p:pic>
                    <p:nvPicPr>
                      <p:cNvPr id="6042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688" y="3584578"/>
                        <a:ext cx="5905500" cy="262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cale8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7DCD35-CE5E-4B56-B380-E208B79711E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>
            <a:extLst>
              <a:ext uri="{FF2B5EF4-FFF2-40B4-BE49-F238E27FC236}">
                <a16:creationId xmlns:a16="http://schemas.microsoft.com/office/drawing/2014/main" id="{2D46C836-02F5-4207-A4D1-F67598AB4AD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Environmental Factor (E-Factor)</a:t>
            </a:r>
          </a:p>
        </p:txBody>
      </p:sp>
    </p:spTree>
    <p:extLst>
      <p:ext uri="{BB962C8B-B14F-4D97-AF65-F5344CB8AC3E}">
        <p14:creationId xmlns:p14="http://schemas.microsoft.com/office/powerpoint/2010/main" val="374103953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57274" y="1554159"/>
            <a:ext cx="10296525" cy="4113903"/>
          </a:xfrm>
        </p:spPr>
        <p:txBody>
          <a:bodyPr/>
          <a:lstStyle/>
          <a:p>
            <a:r>
              <a:rPr lang="en-CA" dirty="0"/>
              <a:t>Classical synthesis of </a:t>
            </a:r>
            <a:r>
              <a:rPr lang="en-CA" dirty="0" err="1"/>
              <a:t>phloroglucinol</a:t>
            </a:r>
            <a:r>
              <a:rPr lang="en-CA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9005" t="27084" r="51757" b="33593"/>
          <a:stretch/>
        </p:blipFill>
        <p:spPr>
          <a:xfrm>
            <a:off x="2280839" y="2102829"/>
            <a:ext cx="6664586" cy="3755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7345" y="5939528"/>
            <a:ext cx="6948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Compound masses are expressed in gram per mol.</a:t>
            </a:r>
          </a:p>
        </p:txBody>
      </p:sp>
      <p:sp>
        <p:nvSpPr>
          <p:cNvPr id="7" name="Scale8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79688" y="170111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468758-2BFE-4CA5-8104-2BE7D852B850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>
            <a:extLst>
              <a:ext uri="{FF2B5EF4-FFF2-40B4-BE49-F238E27FC236}">
                <a16:creationId xmlns:a16="http://schemas.microsoft.com/office/drawing/2014/main" id="{CA8D0A8B-6D0A-499B-8AFD-A301ED66D640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Environmental Factor (E-Factor)</a:t>
            </a:r>
          </a:p>
        </p:txBody>
      </p:sp>
    </p:spTree>
    <p:extLst>
      <p:ext uri="{BB962C8B-B14F-4D97-AF65-F5344CB8AC3E}">
        <p14:creationId xmlns:p14="http://schemas.microsoft.com/office/powerpoint/2010/main" val="391852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905" y="1416651"/>
            <a:ext cx="8949490" cy="2369367"/>
          </a:xfrm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Depends on the definition of waste</a:t>
            </a:r>
          </a:p>
          <a:p>
            <a:pPr lvl="1"/>
            <a:r>
              <a:rPr lang="en-US" sz="2000" dirty="0">
                <a:latin typeface="+mn-lt"/>
              </a:rPr>
              <a:t>Non-recoverable starting materials, solvent, catalysts.</a:t>
            </a:r>
          </a:p>
          <a:p>
            <a:pPr lvl="1"/>
            <a:r>
              <a:rPr lang="en-US" sz="2000" dirty="0">
                <a:latin typeface="+mn-lt"/>
              </a:rPr>
              <a:t>Undesired side products.</a:t>
            </a:r>
          </a:p>
          <a:p>
            <a:r>
              <a:rPr lang="en-US" sz="2400" dirty="0">
                <a:latin typeface="+mn-lt"/>
              </a:rPr>
              <a:t>Smaller E-factor means closer to zero waste</a:t>
            </a:r>
          </a:p>
          <a:p>
            <a:r>
              <a:rPr lang="en-US" sz="2400" dirty="0">
                <a:latin typeface="+mn-lt"/>
              </a:rPr>
              <a:t>E-factor can be used to estimate/calculate the total waste generated:</a:t>
            </a:r>
          </a:p>
          <a:p>
            <a:pPr lvl="1"/>
            <a:r>
              <a:rPr lang="en-US" sz="2000" dirty="0">
                <a:latin typeface="+mn-lt"/>
              </a:rPr>
              <a:t>Amount of Waste = Amount of Product x E-factor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62150" y="4657724"/>
          <a:ext cx="8267700" cy="1676400"/>
        </p:xfrm>
        <a:graphic>
          <a:graphicData uri="http://schemas.openxmlformats.org/drawingml/2006/table">
            <a:tbl>
              <a:tblPr/>
              <a:tblGrid>
                <a:gridCol w="206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Industry sector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Annual production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E-factor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Waste produced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Oil refining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8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Ca. 0.1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5   </a:t>
                      </a:r>
                      <a:r>
                        <a:rPr lang="en-US" sz="1600" dirty="0">
                          <a:effectLst/>
                        </a:rPr>
                        <a:t>–   10</a:t>
                      </a:r>
                      <a:r>
                        <a:rPr lang="en-US" sz="1600" baseline="300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Bulk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4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&lt;1–5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4   </a:t>
                      </a:r>
                      <a:r>
                        <a:rPr lang="en-US" sz="1600" dirty="0">
                          <a:effectLst/>
                        </a:rPr>
                        <a:t>–   5 × 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Fine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−10</a:t>
                      </a:r>
                      <a:r>
                        <a:rPr lang="en-US" sz="1600" baseline="300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5–50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5 ×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Pharmaceuticals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10–10</a:t>
                      </a:r>
                      <a:r>
                        <a:rPr lang="en-US" sz="1600" baseline="30000">
                          <a:effectLst/>
                        </a:rPr>
                        <a:t>3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25–100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2.5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0" y="39578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/>
            <a:r>
              <a:rPr lang="en-US" sz="2800" b="1" dirty="0"/>
              <a:t>E-factor = total waste (g) / product (g)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BE8621-F6BD-47AD-A570-790EDDEA724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3D0F8370-1E7D-4FB7-879B-27A0F5060993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Environmental Factor (E-Factor)</a:t>
            </a:r>
          </a:p>
        </p:txBody>
      </p:sp>
      <p:sp>
        <p:nvSpPr>
          <p:cNvPr id="10" name="Scale8">
            <a:extLst>
              <a:ext uri="{FF2B5EF4-FFF2-40B4-BE49-F238E27FC236}">
                <a16:creationId xmlns:a16="http://schemas.microsoft.com/office/drawing/2014/main" id="{25FBE9D1-6611-4A29-BE1F-14AFB326CE9B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79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824457" y="2165611"/>
          <a:ext cx="5141393" cy="1479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2" name="CS ChemDraw Drawing" r:id="rId5" imgW="4613029" imgH="1327341" progId="ChemDraw.Document.6.0">
                  <p:embed/>
                </p:oleObj>
              </mc:Choice>
              <mc:Fallback>
                <p:oleObj name="CS ChemDraw Drawing" r:id="rId5" imgW="4613029" imgH="1327341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4457" y="2165611"/>
                        <a:ext cx="5141393" cy="1479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50651" y="1291616"/>
            <a:ext cx="4162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Friedel</a:t>
            </a:r>
            <a:r>
              <a:rPr lang="en-US" sz="2000" b="1" dirty="0"/>
              <a:t>-Craft Alkylation (Substitution)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0651" y="1684083"/>
            <a:ext cx="6460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</a:t>
            </a:r>
            <a:r>
              <a:rPr lang="en-US" b="1" dirty="0"/>
              <a:t> </a:t>
            </a:r>
            <a:r>
              <a:rPr lang="en-US" dirty="0"/>
              <a:t>numbers</a:t>
            </a:r>
            <a:r>
              <a:rPr lang="en-US" b="1" dirty="0"/>
              <a:t> </a:t>
            </a:r>
            <a:r>
              <a:rPr lang="en-US" dirty="0"/>
              <a:t>represent the mass of the chemical</a:t>
            </a:r>
            <a:r>
              <a:rPr lang="en-US" b="1" dirty="0"/>
              <a:t> </a:t>
            </a:r>
            <a:r>
              <a:rPr lang="en-US" b="1" u="sng" dirty="0"/>
              <a:t>after</a:t>
            </a:r>
            <a:r>
              <a:rPr lang="en-US" b="1" dirty="0"/>
              <a:t> </a:t>
            </a:r>
            <a:r>
              <a:rPr lang="en-US" dirty="0"/>
              <a:t>the</a:t>
            </a:r>
            <a:r>
              <a:rPr lang="en-US" b="1" dirty="0"/>
              <a:t> </a:t>
            </a:r>
            <a:r>
              <a:rPr lang="en-US" dirty="0"/>
              <a:t>reaction.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538025"/>
              </p:ext>
            </p:extLst>
          </p:nvPr>
        </p:nvGraphicFramePr>
        <p:xfrm>
          <a:off x="773946" y="3801232"/>
          <a:ext cx="9923122" cy="764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7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6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20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Chloroethane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Catalyst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Solvent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4-Ethylphenol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2-Ethylphenol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E-Factor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 g</a:t>
                      </a:r>
                      <a:endParaRPr lang="en-US" sz="2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6.575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671879" y="4615788"/>
            <a:ext cx="4180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E-factor = total waste (g) / product (g)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415560-32EB-43DD-9526-9EC1D43A142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310040"/>
              </p:ext>
            </p:extLst>
          </p:nvPr>
        </p:nvGraphicFramePr>
        <p:xfrm>
          <a:off x="688369" y="5100419"/>
          <a:ext cx="5981432" cy="1229449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993186">
                  <a:extLst>
                    <a:ext uri="{9D8B030D-6E8A-4147-A177-3AD203B41FA5}">
                      <a16:colId xmlns:a16="http://schemas.microsoft.com/office/drawing/2014/main" val="4132764065"/>
                    </a:ext>
                  </a:extLst>
                </a:gridCol>
                <a:gridCol w="2521372">
                  <a:extLst>
                    <a:ext uri="{9D8B030D-6E8A-4147-A177-3AD203B41FA5}">
                      <a16:colId xmlns:a16="http://schemas.microsoft.com/office/drawing/2014/main" val="289607281"/>
                    </a:ext>
                  </a:extLst>
                </a:gridCol>
                <a:gridCol w="1466874">
                  <a:extLst>
                    <a:ext uri="{9D8B030D-6E8A-4147-A177-3AD203B41FA5}">
                      <a16:colId xmlns:a16="http://schemas.microsoft.com/office/drawing/2014/main" val="2500107494"/>
                    </a:ext>
                  </a:extLst>
                </a:gridCol>
              </a:tblGrid>
              <a:tr h="46335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At 10 g scale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3-ton scale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58901418"/>
                  </a:ext>
                </a:extLst>
              </a:tr>
              <a:tr h="3529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Desired</a:t>
                      </a:r>
                      <a:r>
                        <a:rPr lang="en-US" sz="2000" u="none" strike="noStrike" baseline="0" dirty="0">
                          <a:effectLst/>
                        </a:rPr>
                        <a:t> product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 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 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5423180"/>
                  </a:ext>
                </a:extLst>
              </a:tr>
              <a:tr h="41319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Waste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1315g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19.725 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7977995"/>
                  </a:ext>
                </a:extLst>
              </a:tr>
            </a:tbl>
          </a:graphicData>
        </a:graphic>
      </p:graphicFrame>
      <p:sp>
        <p:nvSpPr>
          <p:cNvPr id="4" name="Left Arrow Callout 3"/>
          <p:cNvSpPr/>
          <p:nvPr/>
        </p:nvSpPr>
        <p:spPr>
          <a:xfrm>
            <a:off x="6780944" y="5765095"/>
            <a:ext cx="4722687" cy="725001"/>
          </a:xfrm>
          <a:prstGeom prst="left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Industrial reactions are run on the big scale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C99EFF8-D7E8-4093-B732-C3A87355B745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E-Factor Example</a:t>
            </a:r>
          </a:p>
        </p:txBody>
      </p:sp>
      <p:sp>
        <p:nvSpPr>
          <p:cNvPr id="14" name="Scale8">
            <a:extLst>
              <a:ext uri="{FF2B5EF4-FFF2-40B4-BE49-F238E27FC236}">
                <a16:creationId xmlns:a16="http://schemas.microsoft.com/office/drawing/2014/main" id="{490CBBD0-4302-4143-898A-D3AF8CFEFF74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57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>
            <a:extLst>
              <a:ext uri="{FF2B5EF4-FFF2-40B4-BE49-F238E27FC236}">
                <a16:creationId xmlns:a16="http://schemas.microsoft.com/office/drawing/2014/main" id="{E5E5F1FA-A431-4D9A-A682-B5C19C2A1D1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1362079"/>
            <a:ext cx="8534400" cy="5067283"/>
          </a:xfrm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>
            <a:normAutofit fontScale="32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r>
              <a:rPr lang="en-US" altLang="en-US" sz="5500" b="1" u="sng" dirty="0">
                <a:cs typeface="Arial" panose="020B0604020202020204" pitchFamily="34" charset="0"/>
              </a:rPr>
              <a:t>CONVENTIONAL SYNTHETIC CHEMISTRY PROCESS</a:t>
            </a:r>
            <a:endParaRPr lang="en-US" altLang="en-US" sz="55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31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i="1" dirty="0"/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E-Factor   32	     38	                  28	           4		Effluent  </a:t>
            </a:r>
          </a:p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en-US" altLang="en-US" sz="1400" b="1" dirty="0">
                <a:cs typeface="Arial" panose="020B0604020202020204" pitchFamily="34" charset="0"/>
              </a:rPr>
              <a:t>             </a:t>
            </a:r>
            <a:r>
              <a:rPr lang="en-US" altLang="en-US" sz="2900" b="1" dirty="0">
                <a:cs typeface="Arial" panose="020B0604020202020204" pitchFamily="34" charset="0"/>
              </a:rPr>
              <a:t>        </a:t>
            </a:r>
            <a:r>
              <a:rPr lang="en-US" altLang="en-US" sz="5500" b="1" dirty="0">
                <a:cs typeface="Arial" panose="020B0604020202020204" pitchFamily="34" charset="0"/>
              </a:rPr>
              <a:t>1920 TPA       2280 TPA              1680 TPA               240 TPA             Total = 6120 TPA</a:t>
            </a:r>
            <a:endParaRPr lang="en-US" altLang="en-US" sz="5500" b="1" u="sng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(for 60TPA plant)	</a:t>
            </a:r>
            <a:r>
              <a:rPr lang="en-US" altLang="en-US" sz="5500" b="1" dirty="0"/>
              <a:t>				         </a:t>
            </a:r>
            <a:r>
              <a:rPr lang="en-US" altLang="en-US" sz="5500" b="1" dirty="0">
                <a:cs typeface="Arial" panose="020B0604020202020204" pitchFamily="34" charset="0"/>
              </a:rPr>
              <a:t>(20,000 kgs per day)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endParaRPr lang="en-US" altLang="en-US" sz="1000" b="1" i="1" u="sng" dirty="0"/>
          </a:p>
          <a:p>
            <a:pPr eaLnBrk="1" hangingPunct="1">
              <a:lnSpc>
                <a:spcPct val="80000"/>
              </a:lnSpc>
            </a:pPr>
            <a:r>
              <a:rPr lang="en-US" altLang="en-US" sz="5500" b="1" u="sng" dirty="0">
                <a:cs typeface="Arial" panose="020B0604020202020204" pitchFamily="34" charset="0"/>
              </a:rPr>
              <a:t>GREEN CHEMISTRY SOLUTION BY NEWREKA</a:t>
            </a:r>
            <a:endParaRPr lang="en-US" altLang="en-US" sz="55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37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000" b="1" i="1" dirty="0"/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E-Factor   6	       6	                 1                           4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000" b="1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Effluent   360 TPA	  360 TPA                 60 TPA	      240 TPA	Total = 1020 TPA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1400" b="1" dirty="0">
              <a:latin typeface="Comic Sans MS" panose="030F0702030302020204" pitchFamily="66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900" b="1" dirty="0">
              <a:latin typeface="Comic Sans MS" panose="030F0702030302020204" pitchFamily="66" charset="0"/>
            </a:endParaRP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89C5D197-0F90-4E81-A394-E9A631AB8320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876430"/>
            <a:ext cx="8534400" cy="933450"/>
            <a:chOff x="304800" y="2133600"/>
            <a:chExt cx="8534400" cy="933450"/>
          </a:xfrm>
        </p:grpSpPr>
        <p:grpSp>
          <p:nvGrpSpPr>
            <p:cNvPr id="17436" name="Group 65">
              <a:extLst>
                <a:ext uri="{FF2B5EF4-FFF2-40B4-BE49-F238E27FC236}">
                  <a16:creationId xmlns:a16="http://schemas.microsoft.com/office/drawing/2014/main" id="{690620EC-7B4E-42C4-B318-E1B378ACA9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2133600"/>
              <a:ext cx="7010400" cy="933450"/>
              <a:chOff x="304800" y="2133600"/>
              <a:chExt cx="7010400" cy="933450"/>
            </a:xfrm>
          </p:grpSpPr>
          <p:grpSp>
            <p:nvGrpSpPr>
              <p:cNvPr id="17442" name="Group 77">
                <a:extLst>
                  <a:ext uri="{FF2B5EF4-FFF2-40B4-BE49-F238E27FC236}">
                    <a16:creationId xmlns:a16="http://schemas.microsoft.com/office/drawing/2014/main" id="{73206B5C-FB04-4D1D-AADA-D1E22AECFA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0396" y="2133600"/>
                <a:ext cx="1627804" cy="885825"/>
                <a:chOff x="6285" y="1605"/>
                <a:chExt cx="2175" cy="1395"/>
              </a:xfrm>
            </p:grpSpPr>
            <p:sp>
              <p:nvSpPr>
                <p:cNvPr id="17455" name="Rectangle 78">
                  <a:extLst>
                    <a:ext uri="{FF2B5EF4-FFF2-40B4-BE49-F238E27FC236}">
                      <a16:creationId xmlns:a16="http://schemas.microsoft.com/office/drawing/2014/main" id="{1B2F0DC1-0EC8-447D-8F2C-BACE9E44C2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4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III</a:t>
                  </a:r>
                </a:p>
                <a:p>
                  <a:pPr algn="ctr" eaLnBrk="1" hangingPunct="1"/>
                  <a:r>
                    <a:rPr lang="en-US" altLang="en-US" sz="1200" b="1"/>
                    <a:t>Chlorination</a:t>
                  </a:r>
                  <a:endParaRPr lang="en-US" altLang="en-US"/>
                </a:p>
              </p:txBody>
            </p:sp>
            <p:cxnSp>
              <p:nvCxnSpPr>
                <p:cNvPr id="17456" name="AutoShape 79">
                  <a:extLst>
                    <a:ext uri="{FF2B5EF4-FFF2-40B4-BE49-F238E27FC236}">
                      <a16:creationId xmlns:a16="http://schemas.microsoft.com/office/drawing/2014/main" id="{45C45910-25B1-41C0-A9DD-7D79C5C9BE4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285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3" name="Group 80">
                <a:extLst>
                  <a:ext uri="{FF2B5EF4-FFF2-40B4-BE49-F238E27FC236}">
                    <a16:creationId xmlns:a16="http://schemas.microsoft.com/office/drawing/2014/main" id="{7B8074E0-B7F1-4FE7-8036-760B17FA99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7889" y="2133600"/>
                <a:ext cx="1448113" cy="885825"/>
                <a:chOff x="8426" y="1605"/>
                <a:chExt cx="2239" cy="1395"/>
              </a:xfrm>
            </p:grpSpPr>
            <p:sp>
              <p:nvSpPr>
                <p:cNvPr id="17453" name="Rectangle 81">
                  <a:extLst>
                    <a:ext uri="{FF2B5EF4-FFF2-40B4-BE49-F238E27FC236}">
                      <a16:creationId xmlns:a16="http://schemas.microsoft.com/office/drawing/2014/main" id="{F4BC3192-CCDA-49EA-BB5E-375A0F407A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54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IV</a:t>
                  </a:r>
                </a:p>
                <a:p>
                  <a:pPr algn="ctr" eaLnBrk="1" hangingPunct="1"/>
                  <a:r>
                    <a:rPr lang="en-US" altLang="en-US" sz="1200" b="1"/>
                    <a:t>Reduction</a:t>
                  </a:r>
                  <a:endParaRPr lang="en-US" altLang="en-US"/>
                </a:p>
              </p:txBody>
            </p:sp>
            <p:cxnSp>
              <p:nvCxnSpPr>
                <p:cNvPr id="17454" name="AutoShape 82">
                  <a:extLst>
                    <a:ext uri="{FF2B5EF4-FFF2-40B4-BE49-F238E27FC236}">
                      <a16:creationId xmlns:a16="http://schemas.microsoft.com/office/drawing/2014/main" id="{21492674-1437-437A-A2A3-AB3EBAA5CE8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26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4" name="Group 83">
                <a:extLst>
                  <a:ext uri="{FF2B5EF4-FFF2-40B4-BE49-F238E27FC236}">
                    <a16:creationId xmlns:a16="http://schemas.microsoft.com/office/drawing/2014/main" id="{A3FA1FAE-AE20-419A-8ABB-2F1FF1F808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117" y="2133600"/>
                <a:ext cx="1219083" cy="885825"/>
                <a:chOff x="10867" y="1605"/>
                <a:chExt cx="1973" cy="1395"/>
              </a:xfrm>
            </p:grpSpPr>
            <p:sp>
              <p:nvSpPr>
                <p:cNvPr id="17451" name="Rectangle 84">
                  <a:extLst>
                    <a:ext uri="{FF2B5EF4-FFF2-40B4-BE49-F238E27FC236}">
                      <a16:creationId xmlns:a16="http://schemas.microsoft.com/office/drawing/2014/main" id="{A2DEF809-C1E1-4FF2-8DAA-C4CC0D00DE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7452" name="AutoShape 85">
                  <a:extLst>
                    <a:ext uri="{FF2B5EF4-FFF2-40B4-BE49-F238E27FC236}">
                      <a16:creationId xmlns:a16="http://schemas.microsoft.com/office/drawing/2014/main" id="{B25133E8-E278-4312-896B-36542D77381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5" name="Group 89">
                <a:extLst>
                  <a:ext uri="{FF2B5EF4-FFF2-40B4-BE49-F238E27FC236}">
                    <a16:creationId xmlns:a16="http://schemas.microsoft.com/office/drawing/2014/main" id="{EF052E41-D537-4F3B-A676-F902E978CD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6207" y="2133600"/>
                <a:ext cx="1254920" cy="885825"/>
                <a:chOff x="3933" y="3587"/>
                <a:chExt cx="2031" cy="1395"/>
              </a:xfrm>
            </p:grpSpPr>
            <p:sp>
              <p:nvSpPr>
                <p:cNvPr id="17449" name="Rectangle 90">
                  <a:extLst>
                    <a:ext uri="{FF2B5EF4-FFF2-40B4-BE49-F238E27FC236}">
                      <a16:creationId xmlns:a16="http://schemas.microsoft.com/office/drawing/2014/main" id="{46BD3A97-0F81-4857-848E-34A9B9AC4F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3" y="3587"/>
                  <a:ext cx="136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</a:t>
                  </a:r>
                </a:p>
                <a:p>
                  <a:pPr algn="ctr" eaLnBrk="1" hangingPunct="1"/>
                  <a:r>
                    <a:rPr lang="en-US" altLang="en-US" sz="1200" b="1"/>
                    <a:t>Nitration</a:t>
                  </a:r>
                  <a:endParaRPr lang="en-US" altLang="en-US"/>
                </a:p>
              </p:txBody>
            </p:sp>
            <p:cxnSp>
              <p:nvCxnSpPr>
                <p:cNvPr id="17450" name="AutoShape 91">
                  <a:extLst>
                    <a:ext uri="{FF2B5EF4-FFF2-40B4-BE49-F238E27FC236}">
                      <a16:creationId xmlns:a16="http://schemas.microsoft.com/office/drawing/2014/main" id="{53F0FE62-D119-4A62-8FD7-90612552268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933" y="4337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6" name="Group 92">
                <a:extLst>
                  <a:ext uri="{FF2B5EF4-FFF2-40B4-BE49-F238E27FC236}">
                    <a16:creationId xmlns:a16="http://schemas.microsoft.com/office/drawing/2014/main" id="{1AF26AA0-C982-462F-94C0-315FA8E14B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2181225"/>
                <a:ext cx="1451407" cy="885825"/>
                <a:chOff x="1584" y="3662"/>
                <a:chExt cx="2349" cy="1395"/>
              </a:xfrm>
            </p:grpSpPr>
            <p:sp>
              <p:nvSpPr>
                <p:cNvPr id="17447" name="Rectangle 93">
                  <a:extLst>
                    <a:ext uri="{FF2B5EF4-FFF2-40B4-BE49-F238E27FC236}">
                      <a16:creationId xmlns:a16="http://schemas.microsoft.com/office/drawing/2014/main" id="{2B842E4B-E1D7-4762-BCB1-7727BB373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8" y="3662"/>
                  <a:ext cx="1685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64592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/>
                    <a:t>Stage I</a:t>
                  </a:r>
                </a:p>
                <a:p>
                  <a:pPr eaLnBrk="1" hangingPunct="1"/>
                  <a:r>
                    <a:rPr lang="en-US" altLang="en-US" sz="1200" b="1"/>
                    <a:t>Diazo. &amp; Hydrolysis</a:t>
                  </a:r>
                  <a:endParaRPr lang="en-US" altLang="en-US"/>
                </a:p>
              </p:txBody>
            </p:sp>
            <p:cxnSp>
              <p:nvCxnSpPr>
                <p:cNvPr id="17448" name="AutoShape 94">
                  <a:extLst>
                    <a:ext uri="{FF2B5EF4-FFF2-40B4-BE49-F238E27FC236}">
                      <a16:creationId xmlns:a16="http://schemas.microsoft.com/office/drawing/2014/main" id="{BCC0A79F-217D-42EB-B173-BE50F45991B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84" y="4412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7437" name="Group 66">
              <a:extLst>
                <a:ext uri="{FF2B5EF4-FFF2-40B4-BE49-F238E27FC236}">
                  <a16:creationId xmlns:a16="http://schemas.microsoft.com/office/drawing/2014/main" id="{674826ED-A027-4210-B321-C2935B001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200" y="2133600"/>
              <a:ext cx="1524000" cy="885825"/>
              <a:chOff x="7315200" y="2133600"/>
              <a:chExt cx="1524000" cy="885825"/>
            </a:xfrm>
          </p:grpSpPr>
          <p:grpSp>
            <p:nvGrpSpPr>
              <p:cNvPr id="17438" name="Group 86">
                <a:extLst>
                  <a:ext uri="{FF2B5EF4-FFF2-40B4-BE49-F238E27FC236}">
                    <a16:creationId xmlns:a16="http://schemas.microsoft.com/office/drawing/2014/main" id="{31009996-2DDD-4B71-8A39-971AA568A2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15200" y="2133600"/>
                <a:ext cx="1142998" cy="885825"/>
                <a:chOff x="10674" y="1605"/>
                <a:chExt cx="2166" cy="1395"/>
              </a:xfrm>
            </p:grpSpPr>
            <p:sp>
              <p:nvSpPr>
                <p:cNvPr id="17440" name="Rectangle 87">
                  <a:extLst>
                    <a:ext uri="{FF2B5EF4-FFF2-40B4-BE49-F238E27FC236}">
                      <a16:creationId xmlns:a16="http://schemas.microsoft.com/office/drawing/2014/main" id="{5CFF20F6-73FC-4F10-8FDB-FE5250CE9A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VI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7441" name="AutoShape 88">
                  <a:extLst>
                    <a:ext uri="{FF2B5EF4-FFF2-40B4-BE49-F238E27FC236}">
                      <a16:creationId xmlns:a16="http://schemas.microsoft.com/office/drawing/2014/main" id="{F425EE85-4408-420B-BDF4-55CE03B4378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674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7439" name="AutoShape 95">
                <a:extLst>
                  <a:ext uri="{FF2B5EF4-FFF2-40B4-BE49-F238E27FC236}">
                    <a16:creationId xmlns:a16="http://schemas.microsoft.com/office/drawing/2014/main" id="{FA88ACEC-9436-43A0-9C4A-B344FEF4D4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85153" y="2580640"/>
                <a:ext cx="354047" cy="0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1" name="Group 72">
            <a:extLst>
              <a:ext uri="{FF2B5EF4-FFF2-40B4-BE49-F238E27FC236}">
                <a16:creationId xmlns:a16="http://schemas.microsoft.com/office/drawing/2014/main" id="{61EE7344-B2BD-4BBB-A206-9D3CBBBFFBD4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4484694"/>
            <a:ext cx="8507413" cy="915987"/>
            <a:chOff x="304800" y="4648200"/>
            <a:chExt cx="8507447" cy="915987"/>
          </a:xfrm>
        </p:grpSpPr>
        <p:grpSp>
          <p:nvGrpSpPr>
            <p:cNvPr id="17415" name="Group 71">
              <a:extLst>
                <a:ext uri="{FF2B5EF4-FFF2-40B4-BE49-F238E27FC236}">
                  <a16:creationId xmlns:a16="http://schemas.microsoft.com/office/drawing/2014/main" id="{FFD644B4-586A-4DAB-88C3-037022EC3F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8873" y="4663435"/>
              <a:ext cx="2519327" cy="900752"/>
              <a:chOff x="2128873" y="4663435"/>
              <a:chExt cx="2519327" cy="900752"/>
            </a:xfrm>
          </p:grpSpPr>
          <p:sp>
            <p:nvSpPr>
              <p:cNvPr id="17434" name="Rectangle 107">
                <a:extLst>
                  <a:ext uri="{FF2B5EF4-FFF2-40B4-BE49-F238E27FC236}">
                    <a16:creationId xmlns:a16="http://schemas.microsoft.com/office/drawing/2014/main" id="{2D00049F-D3A7-4B1A-947C-4C288248A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873" y="4663435"/>
                <a:ext cx="919127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64592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1200"/>
              </a:p>
              <a:p>
                <a:pPr algn="ctr" eaLnBrk="1" hangingPunct="1"/>
                <a:r>
                  <a:rPr lang="en-US" altLang="en-US" sz="1200" b="1"/>
                  <a:t>Stage II</a:t>
                </a:r>
              </a:p>
              <a:p>
                <a:pPr algn="ctr" eaLnBrk="1" hangingPunct="1"/>
                <a:r>
                  <a:rPr lang="en-US" altLang="en-US" sz="1200" b="1"/>
                  <a:t>Nitration</a:t>
                </a:r>
                <a:endParaRPr lang="en-US" altLang="en-US"/>
              </a:p>
            </p:txBody>
          </p:sp>
          <p:sp>
            <p:nvSpPr>
              <p:cNvPr id="17435" name="Rectangle 110">
                <a:extLst>
                  <a:ext uri="{FF2B5EF4-FFF2-40B4-BE49-F238E27FC236}">
                    <a16:creationId xmlns:a16="http://schemas.microsoft.com/office/drawing/2014/main" id="{9B76F20A-B9B6-4A0E-81FD-D63A1D058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0647" y="4678669"/>
                <a:ext cx="1217553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288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  <a:p>
                <a:pPr eaLnBrk="1" hangingPunct="1"/>
                <a:r>
                  <a:rPr lang="en-US" altLang="en-US" sz="1200" b="1"/>
                  <a:t>Stage III</a:t>
                </a:r>
              </a:p>
              <a:p>
                <a:pPr eaLnBrk="1" hangingPunct="1"/>
                <a:r>
                  <a:rPr lang="en-US" altLang="en-US" sz="1200" b="1"/>
                  <a:t>Chlorination</a:t>
                </a:r>
                <a:endParaRPr lang="en-US" altLang="en-US"/>
              </a:p>
            </p:txBody>
          </p:sp>
        </p:grpSp>
        <p:grpSp>
          <p:nvGrpSpPr>
            <p:cNvPr id="17416" name="Group 70">
              <a:extLst>
                <a:ext uri="{FF2B5EF4-FFF2-40B4-BE49-F238E27FC236}">
                  <a16:creationId xmlns:a16="http://schemas.microsoft.com/office/drawing/2014/main" id="{2677C4B7-EFC2-4E89-826A-536A59C844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4648200"/>
              <a:ext cx="8507447" cy="912814"/>
              <a:chOff x="304800" y="4648200"/>
              <a:chExt cx="8507447" cy="912814"/>
            </a:xfrm>
          </p:grpSpPr>
          <p:grpSp>
            <p:nvGrpSpPr>
              <p:cNvPr id="17417" name="Group 69">
                <a:extLst>
                  <a:ext uri="{FF2B5EF4-FFF2-40B4-BE49-F238E27FC236}">
                    <a16:creationId xmlns:a16="http://schemas.microsoft.com/office/drawing/2014/main" id="{06A0F20C-89F9-484E-AECD-FB05FA8B86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4648200"/>
                <a:ext cx="5791200" cy="912814"/>
                <a:chOff x="304800" y="4648200"/>
                <a:chExt cx="5791200" cy="912814"/>
              </a:xfrm>
            </p:grpSpPr>
            <p:grpSp>
              <p:nvGrpSpPr>
                <p:cNvPr id="17428" name="Group 97">
                  <a:extLst>
                    <a:ext uri="{FF2B5EF4-FFF2-40B4-BE49-F238E27FC236}">
                      <a16:creationId xmlns:a16="http://schemas.microsoft.com/office/drawing/2014/main" id="{703291DE-2186-4663-9A1E-94C8D7E4B1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10768" y="4675496"/>
                  <a:ext cx="1485232" cy="885518"/>
                  <a:chOff x="8490" y="1605"/>
                  <a:chExt cx="2175" cy="1395"/>
                </a:xfrm>
              </p:grpSpPr>
              <p:sp>
                <p:nvSpPr>
                  <p:cNvPr id="17432" name="Rectangle 98">
                    <a:extLst>
                      <a:ext uri="{FF2B5EF4-FFF2-40B4-BE49-F238E27FC236}">
                        <a16:creationId xmlns:a16="http://schemas.microsoft.com/office/drawing/2014/main" id="{D3B34D0E-48C4-45A0-BF98-3F38FC5397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54" y="1605"/>
                    <a:ext cx="1511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IV</a:t>
                    </a:r>
                  </a:p>
                  <a:p>
                    <a:pPr algn="ctr" eaLnBrk="1" hangingPunct="1"/>
                    <a:r>
                      <a:rPr lang="en-US" altLang="en-US" sz="1200" b="1"/>
                      <a:t>Reduction</a:t>
                    </a:r>
                    <a:endParaRPr lang="en-US" altLang="en-US"/>
                  </a:p>
                </p:txBody>
              </p:sp>
              <p:cxnSp>
                <p:nvCxnSpPr>
                  <p:cNvPr id="17433" name="AutoShape 99">
                    <a:extLst>
                      <a:ext uri="{FF2B5EF4-FFF2-40B4-BE49-F238E27FC236}">
                        <a16:creationId xmlns:a16="http://schemas.microsoft.com/office/drawing/2014/main" id="{CCEA591F-04FC-4892-A8D3-26E190C1379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490" y="235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7429" name="Group 103">
                  <a:extLst>
                    <a:ext uri="{FF2B5EF4-FFF2-40B4-BE49-F238E27FC236}">
                      <a16:creationId xmlns:a16="http://schemas.microsoft.com/office/drawing/2014/main" id="{30419C72-FB58-4115-8A9C-CB644CE797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4800" y="4648200"/>
                  <a:ext cx="1446728" cy="885518"/>
                  <a:chOff x="1584" y="3662"/>
                  <a:chExt cx="2349" cy="1395"/>
                </a:xfrm>
              </p:grpSpPr>
              <p:sp>
                <p:nvSpPr>
                  <p:cNvPr id="17430" name="Rectangle 104">
                    <a:extLst>
                      <a:ext uri="{FF2B5EF4-FFF2-40B4-BE49-F238E27FC236}">
                        <a16:creationId xmlns:a16="http://schemas.microsoft.com/office/drawing/2014/main" id="{659C88AD-3145-4B08-B4A7-18D6D71017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3662"/>
                    <a:ext cx="1685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200" b="1"/>
                      <a:t>Stage I</a:t>
                    </a:r>
                  </a:p>
                  <a:p>
                    <a:pPr eaLnBrk="1" hangingPunct="1"/>
                    <a:r>
                      <a:rPr lang="en-US" altLang="en-US" sz="1200" b="1"/>
                      <a:t>Diazo &amp;</a:t>
                    </a:r>
                  </a:p>
                  <a:p>
                    <a:pPr eaLnBrk="1" hangingPunct="1"/>
                    <a:r>
                      <a:rPr lang="en-US" altLang="en-US" sz="1200" b="1"/>
                      <a:t>Hydrolysis</a:t>
                    </a:r>
                    <a:endParaRPr lang="en-US" altLang="en-US"/>
                  </a:p>
                </p:txBody>
              </p:sp>
              <p:cxnSp>
                <p:nvCxnSpPr>
                  <p:cNvPr id="17431" name="AutoShape 105">
                    <a:extLst>
                      <a:ext uri="{FF2B5EF4-FFF2-40B4-BE49-F238E27FC236}">
                        <a16:creationId xmlns:a16="http://schemas.microsoft.com/office/drawing/2014/main" id="{5E53BD80-9D04-4668-B2EE-7F55F9F133B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584" y="4412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17418" name="Group 68">
                <a:extLst>
                  <a:ext uri="{FF2B5EF4-FFF2-40B4-BE49-F238E27FC236}">
                    <a16:creationId xmlns:a16="http://schemas.microsoft.com/office/drawing/2014/main" id="{BEB95FE3-D0CB-48E3-90E7-F4D5A78A56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2715" y="4648200"/>
                <a:ext cx="7059532" cy="885825"/>
                <a:chOff x="1752715" y="4648200"/>
                <a:chExt cx="7059532" cy="885825"/>
              </a:xfrm>
            </p:grpSpPr>
            <p:grpSp>
              <p:nvGrpSpPr>
                <p:cNvPr id="17422" name="Group 86">
                  <a:extLst>
                    <a:ext uri="{FF2B5EF4-FFF2-40B4-BE49-F238E27FC236}">
                      <a16:creationId xmlns:a16="http://schemas.microsoft.com/office/drawing/2014/main" id="{7B5E5EB8-8FDA-4BF8-B381-2CBC59AB1F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52715" y="4648200"/>
                  <a:ext cx="6705482" cy="885825"/>
                  <a:chOff x="133" y="1605"/>
                  <a:chExt cx="12707" cy="1395"/>
                </a:xfrm>
              </p:grpSpPr>
              <p:sp>
                <p:nvSpPr>
                  <p:cNvPr id="17424" name="Rectangle 87">
                    <a:extLst>
                      <a:ext uri="{FF2B5EF4-FFF2-40B4-BE49-F238E27FC236}">
                        <a16:creationId xmlns:a16="http://schemas.microsoft.com/office/drawing/2014/main" id="{04B69089-32A4-4D64-B3B7-6EB9DF2ECD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329" y="1605"/>
                    <a:ext cx="1511" cy="139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VI</a:t>
                    </a:r>
                  </a:p>
                  <a:p>
                    <a:pPr eaLnBrk="1" hangingPunct="1"/>
                    <a:endParaRPr lang="en-US" altLang="en-US"/>
                  </a:p>
                </p:txBody>
              </p:sp>
              <p:cxnSp>
                <p:nvCxnSpPr>
                  <p:cNvPr id="17425" name="AutoShape 88">
                    <a:extLst>
                      <a:ext uri="{FF2B5EF4-FFF2-40B4-BE49-F238E27FC236}">
                        <a16:creationId xmlns:a16="http://schemas.microsoft.com/office/drawing/2014/main" id="{6226E319-BD4A-41E9-886C-25B3C93ADAD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674" y="2310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426" name="AutoShape 88">
                    <a:extLst>
                      <a:ext uri="{FF2B5EF4-FFF2-40B4-BE49-F238E27FC236}">
                        <a16:creationId xmlns:a16="http://schemas.microsoft.com/office/drawing/2014/main" id="{35C98DAC-7C75-4830-B8A8-52020FE8B6C2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588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427" name="AutoShape 88">
                    <a:extLst>
                      <a:ext uri="{FF2B5EF4-FFF2-40B4-BE49-F238E27FC236}">
                        <a16:creationId xmlns:a16="http://schemas.microsoft.com/office/drawing/2014/main" id="{448BF6EF-AD12-411E-9CA5-B21446A55332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3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17423" name="AutoShape 95">
                  <a:extLst>
                    <a:ext uri="{FF2B5EF4-FFF2-40B4-BE49-F238E27FC236}">
                      <a16:creationId xmlns:a16="http://schemas.microsoft.com/office/drawing/2014/main" id="{1C5296A9-3F29-44EB-86EC-621D1711C34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58200" y="5105400"/>
                  <a:ext cx="354047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19" name="Group 83">
                <a:extLst>
                  <a:ext uri="{FF2B5EF4-FFF2-40B4-BE49-F238E27FC236}">
                    <a16:creationId xmlns:a16="http://schemas.microsoft.com/office/drawing/2014/main" id="{784B781A-6F28-4642-8B9C-EF0D3269E6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000" y="4648200"/>
                <a:ext cx="1219083" cy="885825"/>
                <a:chOff x="10867" y="1605"/>
                <a:chExt cx="1973" cy="1395"/>
              </a:xfrm>
            </p:grpSpPr>
            <p:sp>
              <p:nvSpPr>
                <p:cNvPr id="17420" name="Rectangle 84">
                  <a:extLst>
                    <a:ext uri="{FF2B5EF4-FFF2-40B4-BE49-F238E27FC236}">
                      <a16:creationId xmlns:a16="http://schemas.microsoft.com/office/drawing/2014/main" id="{884ED7D1-E7CD-4B47-9540-20BF189A90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7421" name="AutoShape 85">
                  <a:extLst>
                    <a:ext uri="{FF2B5EF4-FFF2-40B4-BE49-F238E27FC236}">
                      <a16:creationId xmlns:a16="http://schemas.microsoft.com/office/drawing/2014/main" id="{C0405A0C-BE66-411E-BB65-E4EEA4ED5B4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C5A3A93-7EAD-49C3-80E6-3BD7E7A6E87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3">
            <a:extLst>
              <a:ext uri="{FF2B5EF4-FFF2-40B4-BE49-F238E27FC236}">
                <a16:creationId xmlns:a16="http://schemas.microsoft.com/office/drawing/2014/main" id="{C52BE836-6A5E-44F7-882E-4228515C367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E-Factor Example (Nevirapine)</a:t>
            </a:r>
          </a:p>
        </p:txBody>
      </p:sp>
      <p:sp>
        <p:nvSpPr>
          <p:cNvPr id="51" name="Scale8">
            <a:extLst>
              <a:ext uri="{FF2B5EF4-FFF2-40B4-BE49-F238E27FC236}">
                <a16:creationId xmlns:a16="http://schemas.microsoft.com/office/drawing/2014/main" id="{CF2FCEA2-CE08-4780-BB61-FAB996A619BA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D8027E-1FC0-4C1F-85E3-5D5F347C0723}"/>
              </a:ext>
            </a:extLst>
          </p:cNvPr>
          <p:cNvSpPr txBox="1"/>
          <p:nvPr/>
        </p:nvSpPr>
        <p:spPr>
          <a:xfrm>
            <a:off x="9001110" y="6543672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7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7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7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7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73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73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62251AE-A004-4F9D-8875-D7B20C8BA30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0200" y="1366839"/>
            <a:ext cx="8929688" cy="4991099"/>
          </a:xfrm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en-US" altLang="en-US" sz="1600" b="1" i="1" u="sng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2600" b="1" dirty="0">
                <a:solidFill>
                  <a:srgbClr val="0000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Reality of E-Factor &amp; Effluents Load in current process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i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E-Factor   </a:t>
            </a:r>
            <a:r>
              <a:rPr lang="en-US" altLang="en-US" sz="1900" dirty="0">
                <a:ea typeface="ＭＳ Ｐゴシック" panose="020B0600070205080204" pitchFamily="34" charset="-128"/>
              </a:rPr>
              <a:t>1.32	    1.44	               5.20	         8.83	                 7.66	   24.65</a:t>
            </a:r>
            <a:r>
              <a:rPr lang="en-US" altLang="en-US" sz="1900" b="1" dirty="0"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(per kg H-Acid)	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000" b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Effluent  </a:t>
            </a:r>
            <a:r>
              <a:rPr lang="en-US" altLang="en-US" sz="1900" dirty="0">
                <a:ea typeface="ＭＳ Ｐゴシック" panose="020B0600070205080204" pitchFamily="34" charset="-128"/>
              </a:rPr>
              <a:t>264 TPM	   308 TPM         1040 TPM	   1766 TPM       1532 TPM       4930 TPM</a:t>
            </a:r>
            <a:endParaRPr lang="en-US" altLang="en-US" sz="1900" u="sng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(for 200TPM plant)</a:t>
            </a:r>
            <a:r>
              <a:rPr lang="en-US" altLang="en-US" sz="1400" b="1" dirty="0">
                <a:ea typeface="ＭＳ Ｐゴシック" panose="020B0600070205080204" pitchFamily="34" charset="-128"/>
              </a:rPr>
              <a:t>											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400" b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E-Factor for Overall Process = 50  </a:t>
            </a:r>
            <a:r>
              <a:rPr lang="en-US" altLang="en-US" sz="1900" dirty="0">
                <a:ea typeface="ＭＳ Ｐゴシック" panose="020B0600070205080204" pitchFamily="34" charset="-128"/>
              </a:rPr>
              <a:t>(i.e. 50 kgs waste per kg H-Acid manufactured)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800" b="1" dirty="0">
              <a:ea typeface="ＭＳ Ｐゴシック" panose="020B0600070205080204" pitchFamily="34" charset="-128"/>
            </a:endParaRPr>
          </a:p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altLang="en-US" sz="1900" dirty="0">
                <a:ea typeface="ＭＳ Ｐゴシック" panose="020B0600070205080204" pitchFamily="34" charset="-128"/>
              </a:rPr>
              <a:t>Final </a:t>
            </a:r>
            <a:r>
              <a:rPr lang="en-US" altLang="en-US" sz="1900" b="1" dirty="0">
                <a:ea typeface="ＭＳ Ｐゴシック" panose="020B0600070205080204" pitchFamily="34" charset="-128"/>
              </a:rPr>
              <a:t>“Isolation Stage”</a:t>
            </a:r>
            <a:r>
              <a:rPr lang="en-US" altLang="en-US" sz="1900" dirty="0">
                <a:ea typeface="ＭＳ Ｐゴシック" panose="020B0600070205080204" pitchFamily="34" charset="-128"/>
              </a:rPr>
              <a:t> contributes around 50% of the overall waste generated. </a:t>
            </a:r>
          </a:p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All isomers being carried forwarded through all stages to the final isolation step.</a:t>
            </a:r>
            <a:endParaRPr lang="en-US" altLang="en-US" sz="1400" b="1" dirty="0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900" b="1" dirty="0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A205E33A-5BFF-4842-BE9C-51CEF6519160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2128840"/>
            <a:ext cx="8763000" cy="933450"/>
            <a:chOff x="304800" y="2133600"/>
            <a:chExt cx="8534400" cy="933450"/>
          </a:xfrm>
        </p:grpSpPr>
        <p:grpSp>
          <p:nvGrpSpPr>
            <p:cNvPr id="21509" name="Group 65">
              <a:extLst>
                <a:ext uri="{FF2B5EF4-FFF2-40B4-BE49-F238E27FC236}">
                  <a16:creationId xmlns:a16="http://schemas.microsoft.com/office/drawing/2014/main" id="{FE59F8E6-510A-4E45-B41A-08AF83EBC8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2133600"/>
              <a:ext cx="7010400" cy="933450"/>
              <a:chOff x="304800" y="2133600"/>
              <a:chExt cx="7010400" cy="933450"/>
            </a:xfrm>
          </p:grpSpPr>
          <p:grpSp>
            <p:nvGrpSpPr>
              <p:cNvPr id="21515" name="Group 77">
                <a:extLst>
                  <a:ext uri="{FF2B5EF4-FFF2-40B4-BE49-F238E27FC236}">
                    <a16:creationId xmlns:a16="http://schemas.microsoft.com/office/drawing/2014/main" id="{69037D70-99A3-43F4-AC9A-D8E582B737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0396" y="2133600"/>
                <a:ext cx="1627804" cy="885825"/>
                <a:chOff x="6285" y="1605"/>
                <a:chExt cx="2175" cy="1395"/>
              </a:xfrm>
            </p:grpSpPr>
            <p:sp>
              <p:nvSpPr>
                <p:cNvPr id="21528" name="Rectangle 78">
                  <a:extLst>
                    <a:ext uri="{FF2B5EF4-FFF2-40B4-BE49-F238E27FC236}">
                      <a16:creationId xmlns:a16="http://schemas.microsoft.com/office/drawing/2014/main" id="{4CBBA756-1AB0-46FF-BACE-708317174D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4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III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Neutralization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29" name="AutoShape 79">
                  <a:extLst>
                    <a:ext uri="{FF2B5EF4-FFF2-40B4-BE49-F238E27FC236}">
                      <a16:creationId xmlns:a16="http://schemas.microsoft.com/office/drawing/2014/main" id="{F79D2EAB-14EA-4CF4-87F8-8E80DAE7577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285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6" name="Group 80">
                <a:extLst>
                  <a:ext uri="{FF2B5EF4-FFF2-40B4-BE49-F238E27FC236}">
                    <a16:creationId xmlns:a16="http://schemas.microsoft.com/office/drawing/2014/main" id="{8EEE296B-F096-4D13-BA98-78F6FA022D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7889" y="2133600"/>
                <a:ext cx="1448113" cy="885825"/>
                <a:chOff x="8426" y="1605"/>
                <a:chExt cx="2239" cy="1395"/>
              </a:xfrm>
            </p:grpSpPr>
            <p:sp>
              <p:nvSpPr>
                <p:cNvPr id="21526" name="Rectangle 81">
                  <a:extLst>
                    <a:ext uri="{FF2B5EF4-FFF2-40B4-BE49-F238E27FC236}">
                      <a16:creationId xmlns:a16="http://schemas.microsoft.com/office/drawing/2014/main" id="{DD5F9CAB-D4B0-4C59-9AFB-C7D0D3198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54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 dirty="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ea typeface="ＭＳ Ｐゴシック" panose="020B0600070205080204" pitchFamily="34" charset="-128"/>
                    </a:rPr>
                    <a:t>Stage IV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ea typeface="ＭＳ Ｐゴシック" panose="020B0600070205080204" pitchFamily="34" charset="-128"/>
                    </a:rPr>
                    <a:t>Reduction</a:t>
                  </a:r>
                  <a:endParaRPr lang="en-US" altLang="en-US" sz="1800" dirty="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27" name="AutoShape 82">
                  <a:extLst>
                    <a:ext uri="{FF2B5EF4-FFF2-40B4-BE49-F238E27FC236}">
                      <a16:creationId xmlns:a16="http://schemas.microsoft.com/office/drawing/2014/main" id="{B93C22C1-6834-40CC-97C0-F20E6600FA7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26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7" name="Group 83">
                <a:extLst>
                  <a:ext uri="{FF2B5EF4-FFF2-40B4-BE49-F238E27FC236}">
                    <a16:creationId xmlns:a16="http://schemas.microsoft.com/office/drawing/2014/main" id="{D3755E9D-4A63-4FBE-89A7-3B4703E8CA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117" y="2133600"/>
                <a:ext cx="1219083" cy="885825"/>
                <a:chOff x="10867" y="1605"/>
                <a:chExt cx="1973" cy="1395"/>
              </a:xfrm>
            </p:grpSpPr>
            <p:sp>
              <p:nvSpPr>
                <p:cNvPr id="21524" name="Rectangle 84">
                  <a:extLst>
                    <a:ext uri="{FF2B5EF4-FFF2-40B4-BE49-F238E27FC236}">
                      <a16:creationId xmlns:a16="http://schemas.microsoft.com/office/drawing/2014/main" id="{AB5F66CD-8496-49DF-AAA2-3ECDD538E0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V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Caustic Fusion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25" name="AutoShape 85">
                  <a:extLst>
                    <a:ext uri="{FF2B5EF4-FFF2-40B4-BE49-F238E27FC236}">
                      <a16:creationId xmlns:a16="http://schemas.microsoft.com/office/drawing/2014/main" id="{7A569CC3-B609-422B-B0D2-72F590AA9B5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8" name="Group 89">
                <a:extLst>
                  <a:ext uri="{FF2B5EF4-FFF2-40B4-BE49-F238E27FC236}">
                    <a16:creationId xmlns:a16="http://schemas.microsoft.com/office/drawing/2014/main" id="{86D1CE02-7743-4169-A78B-BF1BF10E91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6209" y="2133600"/>
                <a:ext cx="1254921" cy="885825"/>
                <a:chOff x="3933" y="3587"/>
                <a:chExt cx="2031" cy="1395"/>
              </a:xfrm>
            </p:grpSpPr>
            <p:sp>
              <p:nvSpPr>
                <p:cNvPr id="21522" name="Rectangle 90">
                  <a:extLst>
                    <a:ext uri="{FF2B5EF4-FFF2-40B4-BE49-F238E27FC236}">
                      <a16:creationId xmlns:a16="http://schemas.microsoft.com/office/drawing/2014/main" id="{C5A90D2A-7E14-44CB-9230-17EF983B5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3" y="3587"/>
                  <a:ext cx="136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II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Nitration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23" name="AutoShape 91">
                  <a:extLst>
                    <a:ext uri="{FF2B5EF4-FFF2-40B4-BE49-F238E27FC236}">
                      <a16:creationId xmlns:a16="http://schemas.microsoft.com/office/drawing/2014/main" id="{0B8F3E2C-14EA-4B2E-B15F-14100CB7C97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933" y="4337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9" name="Group 92">
                <a:extLst>
                  <a:ext uri="{FF2B5EF4-FFF2-40B4-BE49-F238E27FC236}">
                    <a16:creationId xmlns:a16="http://schemas.microsoft.com/office/drawing/2014/main" id="{E58A5E57-4ED0-4EA3-A654-C934A4D00E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2181225"/>
                <a:ext cx="1451407" cy="885825"/>
                <a:chOff x="1584" y="3662"/>
                <a:chExt cx="2349" cy="1395"/>
              </a:xfrm>
            </p:grpSpPr>
            <p:sp>
              <p:nvSpPr>
                <p:cNvPr id="21520" name="Rectangle 93">
                  <a:extLst>
                    <a:ext uri="{FF2B5EF4-FFF2-40B4-BE49-F238E27FC236}">
                      <a16:creationId xmlns:a16="http://schemas.microsoft.com/office/drawing/2014/main" id="{4F069763-48BD-4501-BF0F-F4C3607C23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8" y="3662"/>
                  <a:ext cx="1685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64592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Sulphonation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21" name="AutoShape 94">
                  <a:extLst>
                    <a:ext uri="{FF2B5EF4-FFF2-40B4-BE49-F238E27FC236}">
                      <a16:creationId xmlns:a16="http://schemas.microsoft.com/office/drawing/2014/main" id="{F3A7E38D-AF2B-49AA-90C9-67F5311F884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84" y="4412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21510" name="Group 66">
              <a:extLst>
                <a:ext uri="{FF2B5EF4-FFF2-40B4-BE49-F238E27FC236}">
                  <a16:creationId xmlns:a16="http://schemas.microsoft.com/office/drawing/2014/main" id="{5F896CA3-636B-4F28-B5C8-93CCFA4482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205" y="2133600"/>
              <a:ext cx="1523995" cy="885825"/>
              <a:chOff x="7315205" y="2133600"/>
              <a:chExt cx="1523995" cy="885825"/>
            </a:xfrm>
          </p:grpSpPr>
          <p:grpSp>
            <p:nvGrpSpPr>
              <p:cNvPr id="21511" name="Group 86">
                <a:extLst>
                  <a:ext uri="{FF2B5EF4-FFF2-40B4-BE49-F238E27FC236}">
                    <a16:creationId xmlns:a16="http://schemas.microsoft.com/office/drawing/2014/main" id="{79F5BBA5-E118-4C03-AA86-F59B35B305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15205" y="2133600"/>
                <a:ext cx="1142999" cy="885825"/>
                <a:chOff x="10674" y="1605"/>
                <a:chExt cx="2166" cy="1395"/>
              </a:xfrm>
            </p:grpSpPr>
            <p:sp>
              <p:nvSpPr>
                <p:cNvPr id="21513" name="Rectangle 87">
                  <a:extLst>
                    <a:ext uri="{FF2B5EF4-FFF2-40B4-BE49-F238E27FC236}">
                      <a16:creationId xmlns:a16="http://schemas.microsoft.com/office/drawing/2014/main" id="{78E2FFAE-5E4C-48B3-B65F-A852E4D3EB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VI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Isolation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14" name="AutoShape 88">
                  <a:extLst>
                    <a:ext uri="{FF2B5EF4-FFF2-40B4-BE49-F238E27FC236}">
                      <a16:creationId xmlns:a16="http://schemas.microsoft.com/office/drawing/2014/main" id="{8D1E8415-79B5-4F53-B422-709E8CA1E92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674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21512" name="AutoShape 95">
                <a:extLst>
                  <a:ext uri="{FF2B5EF4-FFF2-40B4-BE49-F238E27FC236}">
                    <a16:creationId xmlns:a16="http://schemas.microsoft.com/office/drawing/2014/main" id="{3B70FD7B-612F-416A-8676-F627885995C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85153" y="2580640"/>
                <a:ext cx="354047" cy="0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6" name="Rectangle 3">
            <a:extLst>
              <a:ext uri="{FF2B5EF4-FFF2-40B4-BE49-F238E27FC236}">
                <a16:creationId xmlns:a16="http://schemas.microsoft.com/office/drawing/2014/main" id="{432D86F6-F65E-43C2-BAC6-114C20F0D08B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E-Factor Example (H-Acid)</a:t>
            </a:r>
          </a:p>
        </p:txBody>
      </p:sp>
      <p:sp>
        <p:nvSpPr>
          <p:cNvPr id="27" name="Scale8">
            <a:extLst>
              <a:ext uri="{FF2B5EF4-FFF2-40B4-BE49-F238E27FC236}">
                <a16:creationId xmlns:a16="http://schemas.microsoft.com/office/drawing/2014/main" id="{2DA55D00-A808-4E95-8DBD-00AABE3332FD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6C3550-8079-4718-922D-265A5A0B3B37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13B54E-CCEB-47C9-92A0-96186A9EBEAB}"/>
              </a:ext>
            </a:extLst>
          </p:cNvPr>
          <p:cNvSpPr txBox="1"/>
          <p:nvPr/>
        </p:nvSpPr>
        <p:spPr>
          <a:xfrm>
            <a:off x="9143986" y="6543672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7925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/>
              <a:t>Process Mass intensity (PMI)</a:t>
            </a:r>
          </a:p>
        </p:txBody>
      </p:sp>
      <p:sp>
        <p:nvSpPr>
          <p:cNvPr id="58374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3068638"/>
            <a:ext cx="7715250" cy="3217862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 Mass Intensity = e-factor + 1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58376" name="Object 8"/>
          <p:cNvGraphicFramePr>
            <a:graphicFrameLocks noChangeAspect="1"/>
          </p:cNvGraphicFramePr>
          <p:nvPr/>
        </p:nvGraphicFramePr>
        <p:xfrm>
          <a:off x="2640014" y="1773238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6" name="CS ChemDraw Drawing" r:id="rId5" imgW="3373120" imgH="497840" progId="ChemDraw.Document.6.0">
                  <p:embed/>
                </p:oleObj>
              </mc:Choice>
              <mc:Fallback>
                <p:oleObj name="CS ChemDraw Drawing" r:id="rId5" imgW="3373120" imgH="497840" progId="ChemDraw.Document.6.0">
                  <p:embed/>
                  <p:pic>
                    <p:nvPicPr>
                      <p:cNvPr id="583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773238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9" name="Object 11"/>
          <p:cNvGraphicFramePr>
            <a:graphicFrameLocks noChangeAspect="1"/>
          </p:cNvGraphicFramePr>
          <p:nvPr/>
        </p:nvGraphicFramePr>
        <p:xfrm>
          <a:off x="2927351" y="4076701"/>
          <a:ext cx="5686425" cy="1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7" name="CS ChemDraw Drawing" r:id="rId7" imgW="2849880" imgH="947420" progId="ChemDraw.Document.6.0">
                  <p:embed/>
                </p:oleObj>
              </mc:Choice>
              <mc:Fallback>
                <p:oleObj name="CS ChemDraw Drawing" r:id="rId7" imgW="2849880" imgH="947420" progId="ChemDraw.Document.6.0">
                  <p:embed/>
                  <p:pic>
                    <p:nvPicPr>
                      <p:cNvPr id="5837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1" y="4076701"/>
                        <a:ext cx="5686425" cy="189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cale8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43685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F58013-C8BE-4BC3-B1DC-C5046E6F3D8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008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262256" y="1370005"/>
            <a:ext cx="727199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Conventional chemistry metrics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Yield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Selectivity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Conversion</a:t>
            </a:r>
          </a:p>
          <a:p>
            <a:pPr marL="971550" lvl="1" indent="-514350" defTabSz="457200">
              <a:buFont typeface="Arial" charset="0"/>
              <a:buChar char="•"/>
            </a:pPr>
            <a:endParaRPr lang="en-US" dirty="0"/>
          </a:p>
          <a:p>
            <a:pPr marL="51435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Why do we need metrics in green chemistry?</a:t>
            </a:r>
          </a:p>
          <a:p>
            <a:pPr marL="514350" indent="-514350" defTabSz="457200">
              <a:buFont typeface="+mj-lt"/>
              <a:buAutoNum type="arabicPeriod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Metrics in Green Chemistry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Atom Economy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Environmental (E) Factor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Process Mass Intensity (PMI)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2785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298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9389" y="1724527"/>
            <a:ext cx="9881937" cy="53340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en-US" dirty="0"/>
              <a:t>Example: React benzyl alcohol (10.81 g, 0.10 </a:t>
            </a:r>
            <a:r>
              <a:rPr lang="en-US" dirty="0" err="1"/>
              <a:t>mol</a:t>
            </a:r>
            <a:r>
              <a:rPr lang="en-US" dirty="0"/>
              <a:t>, FW 108.1) with p-</a:t>
            </a:r>
            <a:r>
              <a:rPr lang="en-US" dirty="0" err="1"/>
              <a:t>toluenesulfonyl</a:t>
            </a:r>
            <a:r>
              <a:rPr lang="en-US" dirty="0"/>
              <a:t> chloride (21.9 g, 0.115 </a:t>
            </a:r>
            <a:r>
              <a:rPr lang="en-US" dirty="0" err="1"/>
              <a:t>mol</a:t>
            </a:r>
            <a:r>
              <a:rPr lang="en-US" dirty="0"/>
              <a:t>, FW 190.65) in toluene (500 g) and </a:t>
            </a:r>
            <a:r>
              <a:rPr lang="en-US" dirty="0" err="1"/>
              <a:t>triehtylamine</a:t>
            </a:r>
            <a:r>
              <a:rPr lang="en-US" dirty="0"/>
              <a:t> (15 g, FW 101) to give the sulfonate ester (FW 262.29) isolated in 90% yield (0.09 </a:t>
            </a:r>
            <a:r>
              <a:rPr lang="en-US" dirty="0" err="1"/>
              <a:t>mol</a:t>
            </a:r>
            <a:r>
              <a:rPr lang="en-US" dirty="0"/>
              <a:t>, 23.6 g).</a:t>
            </a:r>
          </a:p>
          <a:p>
            <a:pPr>
              <a:buClr>
                <a:schemeClr val="tx1"/>
              </a:buClr>
              <a:buFontTx/>
              <a:buNone/>
            </a:pPr>
            <a:endParaRPr lang="en-US" dirty="0"/>
          </a:p>
          <a:p>
            <a:pPr>
              <a:buClr>
                <a:schemeClr val="tx1"/>
              </a:buClr>
              <a:buFontTx/>
              <a:buNone/>
            </a:pPr>
            <a:r>
              <a:rPr lang="en-US" dirty="0"/>
              <a:t>Process Mass Intensity=(10.81+21.9+500+15)/23.6 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dirty="0"/>
              <a:t>			    =23.2 g/g		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95F1189-4955-2F48-880E-C33561151BCF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/>
              <a:t>Process Mass intensity (PMI)</a:t>
            </a:r>
            <a:endParaRPr lang="en-US" altLang="en-US" sz="4000" b="1" dirty="0"/>
          </a:p>
        </p:txBody>
      </p:sp>
      <p:sp>
        <p:nvSpPr>
          <p:cNvPr id="7" name="Scale8">
            <a:extLst>
              <a:ext uri="{FF2B5EF4-FFF2-40B4-BE49-F238E27FC236}">
                <a16:creationId xmlns:a16="http://schemas.microsoft.com/office/drawing/2014/main" id="{9FAB229E-6E00-1340-A3DD-A296D4888019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43685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1F714E-3EA8-BB46-A5CB-77EE0AEDF6F9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04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07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/>
              <a:t>Atom Efficiency/Economy (AE)</a:t>
            </a:r>
          </a:p>
        </p:txBody>
      </p:sp>
      <p:sp>
        <p:nvSpPr>
          <p:cNvPr id="56326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3068638"/>
            <a:ext cx="7715250" cy="467995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Proposed by Barry </a:t>
            </a:r>
            <a:r>
              <a:rPr lang="en-US" altLang="en-US" dirty="0" err="1"/>
              <a:t>Trost</a:t>
            </a:r>
            <a:r>
              <a:rPr lang="en-US" altLang="en-US" dirty="0"/>
              <a:t> in 1991</a:t>
            </a:r>
          </a:p>
          <a:p>
            <a:pPr eaLnBrk="1" hangingPunct="1"/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56329" name="Object 9"/>
          <p:cNvGraphicFramePr>
            <a:graphicFrameLocks noChangeAspect="1"/>
          </p:cNvGraphicFramePr>
          <p:nvPr/>
        </p:nvGraphicFramePr>
        <p:xfrm>
          <a:off x="2640014" y="1773238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" name="CS ChemDraw Drawing" r:id="rId5" imgW="3373120" imgH="497840" progId="ChemDraw.Document.6.0">
                  <p:embed/>
                </p:oleObj>
              </mc:Choice>
              <mc:Fallback>
                <p:oleObj name="CS ChemDraw Drawing" r:id="rId5" imgW="3373120" imgH="497840" progId="ChemDraw.Document.6.0">
                  <p:embed/>
                  <p:pic>
                    <p:nvPicPr>
                      <p:cNvPr id="5632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773238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0" name="Object 10"/>
          <p:cNvGraphicFramePr>
            <a:graphicFrameLocks noChangeAspect="1"/>
          </p:cNvGraphicFramePr>
          <p:nvPr/>
        </p:nvGraphicFramePr>
        <p:xfrm>
          <a:off x="3000375" y="3860800"/>
          <a:ext cx="5191125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1" name="CS ChemDraw Drawing" r:id="rId7" imgW="2585720" imgH="901700" progId="ChemDraw.Document.6.0">
                  <p:embed/>
                </p:oleObj>
              </mc:Choice>
              <mc:Fallback>
                <p:oleObj name="CS ChemDraw Drawing" r:id="rId7" imgW="2585720" imgH="901700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3860800"/>
                        <a:ext cx="5191125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p:sp>
        <p:nvSpPr>
          <p:cNvPr id="11" name="Scale8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464120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E6DA1E-6F1A-4129-9C43-09774EA4973D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37407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06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/>
              <a:t>Atom economy</a:t>
            </a:r>
          </a:p>
        </p:txBody>
      </p:sp>
      <p:sp>
        <p:nvSpPr>
          <p:cNvPr id="54278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62020" y="3530599"/>
            <a:ext cx="4100511" cy="2513012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/>
              <a:t>Atom economy is among the green principles</a:t>
            </a:r>
          </a:p>
          <a:p>
            <a:pPr eaLnBrk="1" hangingPunct="1"/>
            <a:r>
              <a:rPr lang="en-US" altLang="en-US" sz="2200" dirty="0"/>
              <a:t>Atom economy is often used as a generic term now in chemistry to talk about this idea of maximizing atoms from SM into products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200" dirty="0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566984" y="1603879"/>
            <a:ext cx="6781800" cy="1200329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400" dirty="0"/>
              <a:t>Atom economy demands to minimize the quantity of matter that will not be in the desired product at the end.</a:t>
            </a:r>
            <a:r>
              <a:rPr lang="en-US" alt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Moores A. “Atom economy, principles and a few examples."  in Green Catalysis (2009) Wiley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18" y="3284537"/>
            <a:ext cx="5557291" cy="296388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19AE8C-1177-4952-963A-F80FF53F5F1D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cale8">
            <a:extLst>
              <a:ext uri="{FF2B5EF4-FFF2-40B4-BE49-F238E27FC236}">
                <a16:creationId xmlns:a16="http://schemas.microsoft.com/office/drawing/2014/main" id="{20D3F96E-F421-42D2-B808-44E6E3BA5DE5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9702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316753" y="4293276"/>
          <a:ext cx="3888404" cy="174900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44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4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Reagent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</a:t>
                      </a:r>
                      <a:r>
                        <a:rPr lang="en-US" sz="1800" baseline="-25000" dirty="0"/>
                        <a:t>W</a:t>
                      </a:r>
                      <a:r>
                        <a:rPr lang="en-US" sz="1800" baseline="0" dirty="0"/>
                        <a:t> (g mol</a:t>
                      </a:r>
                      <a:r>
                        <a:rPr lang="en-US" sz="1800" baseline="30000" dirty="0"/>
                        <a:t>-1</a:t>
                      </a:r>
                      <a:r>
                        <a:rPr lang="en-US" sz="1800" baseline="0" dirty="0"/>
                        <a:t>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74.12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102.91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98.08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(Desired Product)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97190" y="2614562"/>
            <a:ext cx="9337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OH</a:t>
            </a:r>
            <a:r>
              <a:rPr lang="en-US" sz="2400" dirty="0"/>
              <a:t> + </a:t>
            </a:r>
            <a:r>
              <a:rPr lang="en-US" sz="2400" dirty="0" err="1"/>
              <a:t>NaBr</a:t>
            </a:r>
            <a:r>
              <a:rPr lang="en-US" sz="2400" dirty="0"/>
              <a:t> + H</a:t>
            </a:r>
            <a:r>
              <a:rPr lang="en-US" sz="2400" baseline="-25000" dirty="0"/>
              <a:t>2</a:t>
            </a:r>
            <a:r>
              <a:rPr lang="en-US" sz="2400" dirty="0"/>
              <a:t>SO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Br</a:t>
            </a:r>
            <a:r>
              <a:rPr lang="en-US" sz="2400" dirty="0"/>
              <a:t>  +  NaHSO</a:t>
            </a:r>
            <a:r>
              <a:rPr lang="en-US" sz="2400" baseline="-25000" dirty="0"/>
              <a:t>4    </a:t>
            </a:r>
            <a:r>
              <a:rPr lang="en-US" sz="2400" dirty="0"/>
              <a:t>+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r>
              <a:rPr lang="en-US" dirty="0"/>
              <a:t>	 1                                2               3                                 4                                    5                     6</a:t>
            </a:r>
            <a:r>
              <a:rPr lang="en-US" sz="2000" dirty="0"/>
              <a:t>			                                                     </a:t>
            </a:r>
            <a:r>
              <a:rPr lang="en-US" sz="1600" dirty="0"/>
              <a:t>(Desired Product)  </a:t>
            </a:r>
            <a:endParaRPr lang="en-US" sz="2000" dirty="0"/>
          </a:p>
        </p:txBody>
      </p:sp>
      <p:sp>
        <p:nvSpPr>
          <p:cNvPr id="9" name="Right Brace 8"/>
          <p:cNvSpPr/>
          <p:nvPr/>
        </p:nvSpPr>
        <p:spPr>
          <a:xfrm>
            <a:off x="10270154" y="4673600"/>
            <a:ext cx="150725" cy="10159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20879" y="4983111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275.11 g mol</a:t>
            </a:r>
            <a:r>
              <a:rPr lang="en-US" sz="2000" baseline="30000" dirty="0"/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74.12+102.91+98.08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100%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=49.8 %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blipFill>
                <a:blip r:embed="rId4"/>
                <a:stretch>
                  <a:fillRect l="-1399" t="-1124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7723717" y="1955143"/>
            <a:ext cx="6486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	*including the stoichiometric coefficient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8142E7-6017-47E5-8771-BEAFBCEFF17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/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Atom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Economy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desired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product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all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reactants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cale8">
            <a:extLst>
              <a:ext uri="{FF2B5EF4-FFF2-40B4-BE49-F238E27FC236}">
                <a16:creationId xmlns:a16="http://schemas.microsoft.com/office/drawing/2014/main" id="{20F287B8-B0E1-4D3D-AA9B-956527AC7AE4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F38744E1-86C5-4F38-B9D3-B6E18E542F2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06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Atom economy Example</a:t>
            </a:r>
          </a:p>
        </p:txBody>
      </p:sp>
    </p:spTree>
    <p:extLst>
      <p:ext uri="{BB962C8B-B14F-4D97-AF65-F5344CB8AC3E}">
        <p14:creationId xmlns:p14="http://schemas.microsoft.com/office/powerpoint/2010/main" val="2121437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112" y="215287"/>
            <a:ext cx="11402785" cy="646331"/>
          </a:xfrm>
        </p:spPr>
        <p:txBody>
          <a:bodyPr>
            <a:spAutoFit/>
          </a:bodyPr>
          <a:lstStyle/>
          <a:p>
            <a:r>
              <a:rPr lang="en-US" sz="4000" b="1" dirty="0"/>
              <a:t>Atom Economy Example Two: Ibuprofen Synthesis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783772" y="6466453"/>
            <a:ext cx="82526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 from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M.C.; and Connelly, M.E. Real World Cases in Green Chemistry, American Chemical Society: Washington, DC, 2000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1350" y="1677803"/>
            <a:ext cx="48005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ea typeface="Calibri" charset="0"/>
                <a:cs typeface="Times New Roman" charset="0"/>
              </a:rPr>
              <a:t>The Problem: </a:t>
            </a:r>
            <a:endParaRPr lang="en-US" b="1" dirty="0">
              <a:ea typeface="Calibri" charset="0"/>
              <a:cs typeface="Times New Roman" charset="0"/>
            </a:endParaRPr>
          </a:p>
          <a:p>
            <a:pPr algn="just"/>
            <a:r>
              <a:rPr lang="en-US" dirty="0">
                <a:ea typeface="Calibri" charset="0"/>
                <a:cs typeface="Times New Roman" charset="0"/>
              </a:rPr>
              <a:t>The traditional industrial synthesis of ibuprofen was developed and patented by the Boots Company of England in the 1960s (U.S. Patent 3,385,886). This synthesis is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a six-step process </a:t>
            </a:r>
            <a:r>
              <a:rPr lang="en-US" dirty="0">
                <a:ea typeface="Calibri" charset="0"/>
                <a:cs typeface="Times New Roman" charset="0"/>
              </a:rPr>
              <a:t>and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results in large quantities of unwanted waste </a:t>
            </a:r>
            <a:r>
              <a:rPr lang="en-US" dirty="0">
                <a:ea typeface="Calibri" charset="0"/>
                <a:cs typeface="Times New Roman" charset="0"/>
              </a:rPr>
              <a:t>chemical byproducts that must be disposed of or otherwise managed. Much of the waste that is generated is a result of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many of the atoms of the reactants not being incorporated into the desired product</a:t>
            </a:r>
            <a:r>
              <a:rPr lang="en-US" dirty="0">
                <a:ea typeface="Calibri" charset="0"/>
                <a:cs typeface="Times New Roman" charset="0"/>
              </a:rPr>
              <a:t> (ibuprofen) but into unwanted byproducts (poor atom economy/atom utilization). The process also uses a variety of solvents, and catalysts (if any) are not used in stoichiometric amounts.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8899" y="1677803"/>
            <a:ext cx="48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ea typeface="Calibri" charset="0"/>
                <a:cs typeface="Times New Roman" charset="0"/>
              </a:rPr>
              <a:t>The Solution:</a:t>
            </a:r>
          </a:p>
          <a:p>
            <a:pPr algn="just"/>
            <a:r>
              <a:rPr lang="en-US" dirty="0">
                <a:ea typeface="Calibri" charset="0"/>
                <a:cs typeface="Times New Roman" charset="0"/>
              </a:rPr>
              <a:t>The BHC Company has developed and implemented a new greener industrial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synthesis of ibuprofen that is only three steps</a:t>
            </a:r>
            <a:r>
              <a:rPr lang="en-US" dirty="0">
                <a:ea typeface="Calibri" charset="0"/>
                <a:cs typeface="Times New Roman" charset="0"/>
              </a:rPr>
              <a:t> (U.S. Patents 4,981,995 and 5,068,448, both issued in 1991). In this process,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most of the atoms of the reactants are incorporated into the desired product </a:t>
            </a:r>
            <a:r>
              <a:rPr lang="en-US" dirty="0">
                <a:ea typeface="Calibri" charset="0"/>
                <a:cs typeface="Times New Roman" charset="0"/>
              </a:rPr>
              <a:t>(ibuprofen). This results in only small amounts of unwanted byproducts (very good atom economy/atom utilization) thus lessening the need for disposal and mediation of waste products. There are other environmental advantages to the green synthesis versus the brown synthesis, including solvents and catalyst.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058292-1984-4B3B-8DC1-BC9998341B1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31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1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64" y="124661"/>
            <a:ext cx="3175152" cy="6640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7821" y="2783151"/>
            <a:ext cx="2286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Ibuprofen</a:t>
            </a:r>
          </a:p>
          <a:p>
            <a:pPr algn="ctr"/>
            <a:r>
              <a:rPr lang="en-US" sz="4000" b="1" dirty="0"/>
              <a:t>Synthesis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4804" y="1387011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Brown synthesis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6493" y="1385298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3351759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9753" y="2034189"/>
            <a:ext cx="10692493" cy="4044600"/>
            <a:chOff x="661307" y="2140300"/>
            <a:chExt cx="10692493" cy="404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307" y="2140300"/>
              <a:ext cx="10692493" cy="40446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158343" y="3048000"/>
              <a:ext cx="5998028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4942" y="5596164"/>
              <a:ext cx="6825344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E52E72-6033-4577-9E99-37837FA8921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4247308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42732" y="3048000"/>
            <a:ext cx="6096001" cy="2971799"/>
            <a:chOff x="4354285" y="3048000"/>
            <a:chExt cx="6096001" cy="2971799"/>
          </a:xfrm>
        </p:grpSpPr>
        <p:sp>
          <p:nvSpPr>
            <p:cNvPr id="5" name="Rectangle 4"/>
            <p:cNvSpPr/>
            <p:nvPr/>
          </p:nvSpPr>
          <p:spPr>
            <a:xfrm>
              <a:off x="5617029" y="3048000"/>
              <a:ext cx="4539342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01000" y="5596164"/>
              <a:ext cx="2449286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63E107-E352-49F4-ABB4-FA917048925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6B1111-AD5B-465C-BE4F-8DF522A8063E}"/>
              </a:ext>
            </a:extLst>
          </p:cNvPr>
          <p:cNvGrpSpPr/>
          <p:nvPr/>
        </p:nvGrpSpPr>
        <p:grpSpPr>
          <a:xfrm>
            <a:off x="749753" y="2034189"/>
            <a:ext cx="10692493" cy="4044600"/>
            <a:chOff x="661307" y="2140300"/>
            <a:chExt cx="10692493" cy="4044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D3FF76-EEA9-44CF-875B-B9878A856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307" y="2140300"/>
              <a:ext cx="10692493" cy="4044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A84723-CC33-4869-A750-05C95126114B}"/>
                </a:ext>
              </a:extLst>
            </p:cNvPr>
            <p:cNvSpPr/>
            <p:nvPr/>
          </p:nvSpPr>
          <p:spPr>
            <a:xfrm>
              <a:off x="5265249" y="3017906"/>
              <a:ext cx="5847705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C01CF0-4760-4B8C-8E83-15D6A52008C1}"/>
                </a:ext>
              </a:extLst>
            </p:cNvPr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0A3DD2-4BFA-447A-BBE3-6B30FFF9BD9A}"/>
                </a:ext>
              </a:extLst>
            </p:cNvPr>
            <p:cNvSpPr/>
            <p:nvPr/>
          </p:nvSpPr>
          <p:spPr>
            <a:xfrm>
              <a:off x="8001001" y="5578943"/>
              <a:ext cx="2714911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48260687-0072-404C-8F21-8F53B409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0080B78-445B-44B8-A75C-290C21116860}"/>
              </a:ext>
            </a:extLst>
          </p:cNvPr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2989425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1EDACD7-383D-400E-9D88-0EFA283E0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3" y="2034189"/>
            <a:ext cx="10692493" cy="4044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38506" y="4484103"/>
            <a:ext cx="6096001" cy="1403349"/>
            <a:chOff x="4354285" y="4616450"/>
            <a:chExt cx="6096001" cy="1403349"/>
          </a:xfrm>
        </p:grpSpPr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01000" y="5596164"/>
              <a:ext cx="2449286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B64950-BEC4-4AEF-B7D4-B02AE4249782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001C69A7-5B25-4B43-95DA-65ED991DC5CD}"/>
              </a:ext>
            </a:extLst>
          </p:cNvPr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B8CE49-3FFB-4735-B259-C29F352D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</p:spTree>
    <p:extLst>
      <p:ext uri="{BB962C8B-B14F-4D97-AF65-F5344CB8AC3E}">
        <p14:creationId xmlns:p14="http://schemas.microsoft.com/office/powerpoint/2010/main" val="3073549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0794F0-AAA5-4991-89A7-1C551AB0B0E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8805627-EBA4-4E68-88F9-5F05F46A5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3" y="2034189"/>
            <a:ext cx="10692493" cy="4044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3D6704-A963-4950-91CD-1561E0E3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2FD046E-6833-45E8-A20B-03E9E076A246}"/>
              </a:ext>
            </a:extLst>
          </p:cNvPr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954802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87505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Conventional Metrics: Yield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058036"/>
              </p:ext>
            </p:extLst>
          </p:nvPr>
        </p:nvGraphicFramePr>
        <p:xfrm>
          <a:off x="2024063" y="3305175"/>
          <a:ext cx="7143750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6" name="CS ChemDraw Drawing" r:id="rId5" imgW="3561391" imgH="1455068" progId="ChemDraw.Document.6.0">
                  <p:embed/>
                </p:oleObj>
              </mc:Choice>
              <mc:Fallback>
                <p:oleObj name="CS ChemDraw Drawing" r:id="rId5" imgW="3561391" imgH="1455068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3305175"/>
                        <a:ext cx="7143750" cy="292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550411" y="6336268"/>
            <a:ext cx="835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The Algebra of Organic Synthesis: Green Metrics, Design Strategy, Route Selection, and Optimization, 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Andraos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2011, CRC Press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0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7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0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10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1915014"/>
            <a:ext cx="11031851" cy="40830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7397" y="180526"/>
            <a:ext cx="10497207" cy="707886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/>
              <a:t>The Brown Synthesis of Ibuprofen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1C93E1-4198-4C08-B237-7DC9C2B6DB4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9043988" y="211348"/>
            <a:ext cx="2251162" cy="81735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Brown synthesis</a:t>
            </a:r>
          </a:p>
        </p:txBody>
      </p:sp>
    </p:spTree>
    <p:extLst>
      <p:ext uri="{BB962C8B-B14F-4D97-AF65-F5344CB8AC3E}">
        <p14:creationId xmlns:p14="http://schemas.microsoft.com/office/powerpoint/2010/main" val="75479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1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64" y="124661"/>
            <a:ext cx="3175152" cy="6640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7821" y="2783151"/>
            <a:ext cx="2286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Ibuprofen</a:t>
            </a:r>
          </a:p>
          <a:p>
            <a:pPr algn="ctr"/>
            <a:r>
              <a:rPr lang="en-US" sz="4000" b="1" dirty="0"/>
              <a:t>Synthesis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4804" y="1387011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Brown synthesis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6493" y="1313858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BHC synthesis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4804" y="2154148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AE = 40%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36493" y="2080995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AE = 77%</a:t>
            </a:r>
          </a:p>
        </p:txBody>
      </p:sp>
    </p:spTree>
    <p:extLst>
      <p:ext uri="{BB962C8B-B14F-4D97-AF65-F5344CB8AC3E}">
        <p14:creationId xmlns:p14="http://schemas.microsoft.com/office/powerpoint/2010/main" val="4159155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64" y="136772"/>
            <a:ext cx="9097126" cy="999697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Green </a:t>
            </a:r>
            <a:r>
              <a:rPr lang="en-US" sz="3600" b="1" dirty="0">
                <a:solidFill>
                  <a:srgbClr val="000000"/>
                </a:solidFill>
              </a:rPr>
              <a:t>C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hemistry-Related Metrics </a:t>
            </a:r>
            <a:r>
              <a:rPr lang="en-US" sz="3600" b="1" dirty="0">
                <a:solidFill>
                  <a:srgbClr val="000000"/>
                </a:solidFill>
              </a:rPr>
              <a:t>U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sed in Chemical </a:t>
            </a:r>
            <a:r>
              <a:rPr lang="en-US" sz="3600" b="1" dirty="0">
                <a:solidFill>
                  <a:srgbClr val="000000"/>
                </a:solidFill>
              </a:rPr>
              <a:t>M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anufacturing</a:t>
            </a:r>
            <a:endParaRPr lang="en-US" sz="36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9"/>
          <a:stretch/>
        </p:blipFill>
        <p:spPr>
          <a:xfrm>
            <a:off x="228272" y="1944889"/>
            <a:ext cx="6707208" cy="4076020"/>
          </a:xfrm>
        </p:spPr>
      </p:pic>
      <p:sp>
        <p:nvSpPr>
          <p:cNvPr id="4" name="Rectangle 3"/>
          <p:cNvSpPr/>
          <p:nvPr/>
        </p:nvSpPr>
        <p:spPr>
          <a:xfrm>
            <a:off x="7367067" y="1944889"/>
            <a:ext cx="45873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Chemical manufacturer responses (</a:t>
            </a:r>
            <a:r>
              <a:rPr lang="en-US" b="0" i="1" dirty="0">
                <a:solidFill>
                  <a:srgbClr val="000000"/>
                </a:solidFill>
                <a:effectLst/>
              </a:rPr>
              <a:t>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= 18) to the 2012 Roundtable survey question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“What green chemistry and engineering related metrics does your company use? Select all that apply.”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Percentage of respondents indicating one or more metrics surveyed in use computed as the ratio of [total responses – (not sure + none)]/(total responses). PMI = process mass intensity = (mass of raw materials)/(mass of final product).E-factor = (mass of waste)/mass of final product).LCA = life cycle assessment.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484" y="6365985"/>
            <a:ext cx="955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Implementing Green Chemistry in Chemical Manufacturing: A Survey Report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Robert J. Giraud, Paul A. Williams, Amit Sehgal,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Ettigounder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Ponnusamy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Alan K. Phillips, and Julie B. Manley, 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ACS Sustainable Chemistry &amp; Engineering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(10), 2237-2242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4D758-4FA2-4438-A3D7-692BC2CB23E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770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64" y="136772"/>
            <a:ext cx="9097126" cy="999697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Green Chemistry Metrics in Chemical </a:t>
            </a:r>
            <a:r>
              <a:rPr lang="en-US" sz="3600" b="1" dirty="0">
                <a:solidFill>
                  <a:srgbClr val="000000"/>
                </a:solidFill>
              </a:rPr>
              <a:t>M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anufacturing - Discussion</a:t>
            </a:r>
            <a:endParaRPr lang="en-US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4D758-4FA2-4438-A3D7-692BC2CB23E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674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133664" y="1370005"/>
            <a:ext cx="727199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Conventional chemistry metrics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Yield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lang="en-US" sz="2400" dirty="0"/>
              <a:t>Selectivity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lang="en-US" sz="2400" dirty="0"/>
              <a:t>Conversion</a:t>
            </a:r>
          </a:p>
          <a:p>
            <a:pPr marL="971550" lvl="1" indent="-514350" defTabSz="457200">
              <a:buFont typeface="Arial" charset="0"/>
              <a:buChar char="•"/>
            </a:pPr>
            <a:endParaRPr lang="en-US" dirty="0"/>
          </a:p>
          <a:p>
            <a:pPr marL="51435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Why do we need metrics in green chemistry?</a:t>
            </a:r>
          </a:p>
          <a:p>
            <a:pPr marL="514350" indent="-514350" defTabSz="457200">
              <a:buFont typeface="+mj-lt"/>
              <a:buAutoNum type="arabicPeriod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Metrics in Green Chemistry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Atom Economy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lang="en-US" sz="2400" dirty="0"/>
              <a:t>Environmental (E) Factor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lang="en-US" sz="2400" dirty="0"/>
              <a:t>Process Mass Intensity (PMI)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59097" y="156411"/>
            <a:ext cx="3473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900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6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>
            <a:extLst>
              <a:ext uri="{FF2B5EF4-FFF2-40B4-BE49-F238E27FC236}">
                <a16:creationId xmlns:a16="http://schemas.microsoft.com/office/drawing/2014/main" id="{264A02F0-B3E9-4E9C-8D93-E35493A0581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799" y="1357319"/>
            <a:ext cx="8901113" cy="5186353"/>
          </a:xfrm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>
            <a:normAutofit fontScale="62500" lnSpcReduction="20000"/>
          </a:bodyPr>
          <a:lstStyle/>
          <a:p>
            <a:pPr algn="l"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3800" b="1" u="sng" dirty="0">
                <a:cs typeface="Arial" panose="020B0604020202020204" pitchFamily="34" charset="0"/>
              </a:rPr>
              <a:t>CONVENTIONAL SYNTHETIC CHEMISTRY PROCESS</a:t>
            </a:r>
            <a:endParaRPr lang="en-US" altLang="en-US" sz="3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800" b="1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2900" b="1" dirty="0">
                <a:cs typeface="Arial" panose="020B0604020202020204" pitchFamily="34" charset="0"/>
              </a:rPr>
              <a:t>Yield      79%	     37%	                94%	         88%	   	Overall Yield = 25%</a:t>
            </a:r>
            <a:endParaRPr lang="en-US" altLang="en-US" sz="2900" b="1" u="sng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r>
              <a:rPr lang="en-US" altLang="en-US" sz="3800" b="1" u="sng" dirty="0">
                <a:cs typeface="Arial" panose="020B0604020202020204" pitchFamily="34" charset="0"/>
              </a:rPr>
              <a:t>GREEN CHEMISTRY BASED PROCESS BY NEWREKA</a:t>
            </a:r>
            <a:endParaRPr lang="en-US" altLang="en-US" sz="3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800" b="1" i="1" dirty="0"/>
          </a:p>
          <a:p>
            <a:pPr algn="l" eaLnBrk="1" hangingPunct="1">
              <a:lnSpc>
                <a:spcPct val="80000"/>
              </a:lnSpc>
            </a:pPr>
            <a:r>
              <a:rPr lang="en-US" altLang="en-US" sz="2900" b="1" dirty="0">
                <a:cs typeface="Arial" panose="020B0604020202020204" pitchFamily="34" charset="0"/>
              </a:rPr>
              <a:t>Yield         94%	        98%	                  98%	              96%            Overall Yield = 86%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1400" b="1" i="1" dirty="0"/>
              <a:t>                     		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1400" b="1" i="1" dirty="0">
                <a:cs typeface="Arial" panose="020B0604020202020204" pitchFamily="34" charset="0"/>
              </a:rPr>
              <a:t>		</a:t>
            </a:r>
            <a:r>
              <a:rPr lang="en-US" altLang="en-US" sz="3500" b="1" dirty="0">
                <a:cs typeface="Arial" panose="020B0604020202020204" pitchFamily="34" charset="0"/>
              </a:rPr>
              <a:t>250% Improvement in Yield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1400" b="1" dirty="0">
              <a:latin typeface="Comic Sans MS" panose="030F0702030302020204" pitchFamily="66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900" b="1" dirty="0">
              <a:latin typeface="Comic Sans MS" panose="030F0702030302020204" pitchFamily="66" charset="0"/>
            </a:endParaRP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E2BE3D89-28A2-45C0-9DEF-399D1777087F}"/>
              </a:ext>
            </a:extLst>
          </p:cNvPr>
          <p:cNvGrpSpPr>
            <a:grpSpLocks/>
          </p:cNvGrpSpPr>
          <p:nvPr/>
        </p:nvGrpSpPr>
        <p:grpSpPr bwMode="auto">
          <a:xfrm>
            <a:off x="1871664" y="2076464"/>
            <a:ext cx="8534400" cy="933450"/>
            <a:chOff x="304800" y="2133600"/>
            <a:chExt cx="8534400" cy="933450"/>
          </a:xfrm>
        </p:grpSpPr>
        <p:grpSp>
          <p:nvGrpSpPr>
            <p:cNvPr id="18460" name="Group 65">
              <a:extLst>
                <a:ext uri="{FF2B5EF4-FFF2-40B4-BE49-F238E27FC236}">
                  <a16:creationId xmlns:a16="http://schemas.microsoft.com/office/drawing/2014/main" id="{22925AFB-2F52-4D6D-9A3F-471B3F9E77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2133600"/>
              <a:ext cx="7010400" cy="933450"/>
              <a:chOff x="304800" y="2133600"/>
              <a:chExt cx="7010400" cy="933450"/>
            </a:xfrm>
          </p:grpSpPr>
          <p:grpSp>
            <p:nvGrpSpPr>
              <p:cNvPr id="18466" name="Group 77">
                <a:extLst>
                  <a:ext uri="{FF2B5EF4-FFF2-40B4-BE49-F238E27FC236}">
                    <a16:creationId xmlns:a16="http://schemas.microsoft.com/office/drawing/2014/main" id="{641E3FD0-4191-4E52-8DA3-3E298D282B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0396" y="2133600"/>
                <a:ext cx="1627804" cy="885825"/>
                <a:chOff x="6285" y="1605"/>
                <a:chExt cx="2175" cy="1395"/>
              </a:xfrm>
            </p:grpSpPr>
            <p:sp>
              <p:nvSpPr>
                <p:cNvPr id="18479" name="Rectangle 78">
                  <a:extLst>
                    <a:ext uri="{FF2B5EF4-FFF2-40B4-BE49-F238E27FC236}">
                      <a16:creationId xmlns:a16="http://schemas.microsoft.com/office/drawing/2014/main" id="{898C7626-C198-4ED6-95C7-B655E0B4C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4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III</a:t>
                  </a:r>
                </a:p>
                <a:p>
                  <a:pPr algn="ctr" eaLnBrk="1" hangingPunct="1"/>
                  <a:r>
                    <a:rPr lang="en-US" altLang="en-US" sz="1200" b="1"/>
                    <a:t>Chlorination</a:t>
                  </a:r>
                  <a:endParaRPr lang="en-US" altLang="en-US"/>
                </a:p>
              </p:txBody>
            </p:sp>
            <p:cxnSp>
              <p:nvCxnSpPr>
                <p:cNvPr id="18480" name="AutoShape 79">
                  <a:extLst>
                    <a:ext uri="{FF2B5EF4-FFF2-40B4-BE49-F238E27FC236}">
                      <a16:creationId xmlns:a16="http://schemas.microsoft.com/office/drawing/2014/main" id="{DB8804A7-E41E-46C6-841C-C8A16638ACE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285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67" name="Group 80">
                <a:extLst>
                  <a:ext uri="{FF2B5EF4-FFF2-40B4-BE49-F238E27FC236}">
                    <a16:creationId xmlns:a16="http://schemas.microsoft.com/office/drawing/2014/main" id="{581FB4D2-D5E6-48F9-ACC2-1B5D66823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7889" y="2133600"/>
                <a:ext cx="1448113" cy="885825"/>
                <a:chOff x="8426" y="1605"/>
                <a:chExt cx="2239" cy="1395"/>
              </a:xfrm>
            </p:grpSpPr>
            <p:sp>
              <p:nvSpPr>
                <p:cNvPr id="18477" name="Rectangle 81">
                  <a:extLst>
                    <a:ext uri="{FF2B5EF4-FFF2-40B4-BE49-F238E27FC236}">
                      <a16:creationId xmlns:a16="http://schemas.microsoft.com/office/drawing/2014/main" id="{8FD7C17A-361E-4630-977D-225CCEF8FF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54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IV</a:t>
                  </a:r>
                </a:p>
                <a:p>
                  <a:pPr algn="ctr" eaLnBrk="1" hangingPunct="1"/>
                  <a:r>
                    <a:rPr lang="en-US" altLang="en-US" sz="1200" b="1"/>
                    <a:t>Reduction</a:t>
                  </a:r>
                  <a:endParaRPr lang="en-US" altLang="en-US"/>
                </a:p>
              </p:txBody>
            </p:sp>
            <p:cxnSp>
              <p:nvCxnSpPr>
                <p:cNvPr id="18478" name="AutoShape 82">
                  <a:extLst>
                    <a:ext uri="{FF2B5EF4-FFF2-40B4-BE49-F238E27FC236}">
                      <a16:creationId xmlns:a16="http://schemas.microsoft.com/office/drawing/2014/main" id="{B48F789B-AB7A-43A3-9D14-A2598439BBD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26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68" name="Group 83">
                <a:extLst>
                  <a:ext uri="{FF2B5EF4-FFF2-40B4-BE49-F238E27FC236}">
                    <a16:creationId xmlns:a16="http://schemas.microsoft.com/office/drawing/2014/main" id="{C83D11D8-F844-487B-A792-6447C01FB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117" y="2133600"/>
                <a:ext cx="1219083" cy="885825"/>
                <a:chOff x="10867" y="1605"/>
                <a:chExt cx="1973" cy="1395"/>
              </a:xfrm>
            </p:grpSpPr>
            <p:sp>
              <p:nvSpPr>
                <p:cNvPr id="18475" name="Rectangle 84">
                  <a:extLst>
                    <a:ext uri="{FF2B5EF4-FFF2-40B4-BE49-F238E27FC236}">
                      <a16:creationId xmlns:a16="http://schemas.microsoft.com/office/drawing/2014/main" id="{EAF5711F-2A15-4A84-9AA7-E5C2BF26C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8476" name="AutoShape 85">
                  <a:extLst>
                    <a:ext uri="{FF2B5EF4-FFF2-40B4-BE49-F238E27FC236}">
                      <a16:creationId xmlns:a16="http://schemas.microsoft.com/office/drawing/2014/main" id="{FFB8E056-88FB-4429-A727-244264239C1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69" name="Group 89">
                <a:extLst>
                  <a:ext uri="{FF2B5EF4-FFF2-40B4-BE49-F238E27FC236}">
                    <a16:creationId xmlns:a16="http://schemas.microsoft.com/office/drawing/2014/main" id="{54B3C8F0-52B1-459B-809C-93BE621DE6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6207" y="2133600"/>
                <a:ext cx="1254920" cy="885825"/>
                <a:chOff x="3933" y="3587"/>
                <a:chExt cx="2031" cy="1395"/>
              </a:xfrm>
            </p:grpSpPr>
            <p:sp>
              <p:nvSpPr>
                <p:cNvPr id="18473" name="Rectangle 90">
                  <a:extLst>
                    <a:ext uri="{FF2B5EF4-FFF2-40B4-BE49-F238E27FC236}">
                      <a16:creationId xmlns:a16="http://schemas.microsoft.com/office/drawing/2014/main" id="{A8144014-71E7-49C8-BDEC-D482DA6161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3" y="3587"/>
                  <a:ext cx="136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</a:t>
                  </a:r>
                </a:p>
                <a:p>
                  <a:pPr algn="ctr" eaLnBrk="1" hangingPunct="1"/>
                  <a:r>
                    <a:rPr lang="en-US" altLang="en-US" sz="1200" b="1"/>
                    <a:t>Nitration</a:t>
                  </a:r>
                  <a:endParaRPr lang="en-US" altLang="en-US"/>
                </a:p>
              </p:txBody>
            </p:sp>
            <p:cxnSp>
              <p:nvCxnSpPr>
                <p:cNvPr id="18474" name="AutoShape 91">
                  <a:extLst>
                    <a:ext uri="{FF2B5EF4-FFF2-40B4-BE49-F238E27FC236}">
                      <a16:creationId xmlns:a16="http://schemas.microsoft.com/office/drawing/2014/main" id="{8EEE8DC8-61C4-4B1B-8508-C09A8794179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933" y="4337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70" name="Group 92">
                <a:extLst>
                  <a:ext uri="{FF2B5EF4-FFF2-40B4-BE49-F238E27FC236}">
                    <a16:creationId xmlns:a16="http://schemas.microsoft.com/office/drawing/2014/main" id="{7C204BE9-5DFE-4284-BFCE-69C0D48B3A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2181225"/>
                <a:ext cx="1451407" cy="885825"/>
                <a:chOff x="1584" y="3662"/>
                <a:chExt cx="2349" cy="1395"/>
              </a:xfrm>
            </p:grpSpPr>
            <p:sp>
              <p:nvSpPr>
                <p:cNvPr id="18471" name="Rectangle 93">
                  <a:extLst>
                    <a:ext uri="{FF2B5EF4-FFF2-40B4-BE49-F238E27FC236}">
                      <a16:creationId xmlns:a16="http://schemas.microsoft.com/office/drawing/2014/main" id="{A096A5D5-5CB6-41E7-8FC5-CA6B4F2367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8" y="3662"/>
                  <a:ext cx="1685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64592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/>
                    <a:t>Stage I</a:t>
                  </a:r>
                </a:p>
                <a:p>
                  <a:pPr eaLnBrk="1" hangingPunct="1"/>
                  <a:r>
                    <a:rPr lang="en-US" altLang="en-US" sz="1200" b="1"/>
                    <a:t>Diazo. &amp; Hydrolysis</a:t>
                  </a:r>
                  <a:endParaRPr lang="en-US" altLang="en-US"/>
                </a:p>
              </p:txBody>
            </p:sp>
            <p:cxnSp>
              <p:nvCxnSpPr>
                <p:cNvPr id="18472" name="AutoShape 94">
                  <a:extLst>
                    <a:ext uri="{FF2B5EF4-FFF2-40B4-BE49-F238E27FC236}">
                      <a16:creationId xmlns:a16="http://schemas.microsoft.com/office/drawing/2014/main" id="{AAB46CDF-82BC-4C29-AADD-E0AC1BF6445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84" y="4412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8461" name="Group 66">
              <a:extLst>
                <a:ext uri="{FF2B5EF4-FFF2-40B4-BE49-F238E27FC236}">
                  <a16:creationId xmlns:a16="http://schemas.microsoft.com/office/drawing/2014/main" id="{D54D0BF7-DDE0-45AE-95EE-1BE7E993C5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200" y="2133600"/>
              <a:ext cx="1524000" cy="885825"/>
              <a:chOff x="7315200" y="2133600"/>
              <a:chExt cx="1524000" cy="885825"/>
            </a:xfrm>
          </p:grpSpPr>
          <p:grpSp>
            <p:nvGrpSpPr>
              <p:cNvPr id="18462" name="Group 86">
                <a:extLst>
                  <a:ext uri="{FF2B5EF4-FFF2-40B4-BE49-F238E27FC236}">
                    <a16:creationId xmlns:a16="http://schemas.microsoft.com/office/drawing/2014/main" id="{EF587321-099F-48F5-983A-AAB85EBD33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15200" y="2133600"/>
                <a:ext cx="1142998" cy="885825"/>
                <a:chOff x="10674" y="1605"/>
                <a:chExt cx="2166" cy="1395"/>
              </a:xfrm>
            </p:grpSpPr>
            <p:sp>
              <p:nvSpPr>
                <p:cNvPr id="18464" name="Rectangle 87">
                  <a:extLst>
                    <a:ext uri="{FF2B5EF4-FFF2-40B4-BE49-F238E27FC236}">
                      <a16:creationId xmlns:a16="http://schemas.microsoft.com/office/drawing/2014/main" id="{FA60D3B3-5339-490E-AD40-E19F98E225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VI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8465" name="AutoShape 88">
                  <a:extLst>
                    <a:ext uri="{FF2B5EF4-FFF2-40B4-BE49-F238E27FC236}">
                      <a16:creationId xmlns:a16="http://schemas.microsoft.com/office/drawing/2014/main" id="{10285A21-1F68-4D44-9D90-B503EBDB20C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674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8463" name="AutoShape 95">
                <a:extLst>
                  <a:ext uri="{FF2B5EF4-FFF2-40B4-BE49-F238E27FC236}">
                    <a16:creationId xmlns:a16="http://schemas.microsoft.com/office/drawing/2014/main" id="{982669D6-30D1-4BCE-955F-D369A5DF0C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85153" y="2580640"/>
                <a:ext cx="354047" cy="0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1" name="Group 72">
            <a:extLst>
              <a:ext uri="{FF2B5EF4-FFF2-40B4-BE49-F238E27FC236}">
                <a16:creationId xmlns:a16="http://schemas.microsoft.com/office/drawing/2014/main" id="{E191697F-B105-48A1-A5D9-9B12E4668720}"/>
              </a:ext>
            </a:extLst>
          </p:cNvPr>
          <p:cNvGrpSpPr>
            <a:grpSpLocks/>
          </p:cNvGrpSpPr>
          <p:nvPr/>
        </p:nvGrpSpPr>
        <p:grpSpPr bwMode="auto">
          <a:xfrm>
            <a:off x="2085985" y="4333888"/>
            <a:ext cx="8507413" cy="915988"/>
            <a:chOff x="304800" y="4648200"/>
            <a:chExt cx="8507447" cy="915987"/>
          </a:xfrm>
        </p:grpSpPr>
        <p:grpSp>
          <p:nvGrpSpPr>
            <p:cNvPr id="18439" name="Group 71">
              <a:extLst>
                <a:ext uri="{FF2B5EF4-FFF2-40B4-BE49-F238E27FC236}">
                  <a16:creationId xmlns:a16="http://schemas.microsoft.com/office/drawing/2014/main" id="{87618897-0CAF-4DC1-B40A-B5369A1072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8873" y="4663435"/>
              <a:ext cx="2519327" cy="900752"/>
              <a:chOff x="2128873" y="4663435"/>
              <a:chExt cx="2519327" cy="900752"/>
            </a:xfrm>
          </p:grpSpPr>
          <p:sp>
            <p:nvSpPr>
              <p:cNvPr id="18458" name="Rectangle 107">
                <a:extLst>
                  <a:ext uri="{FF2B5EF4-FFF2-40B4-BE49-F238E27FC236}">
                    <a16:creationId xmlns:a16="http://schemas.microsoft.com/office/drawing/2014/main" id="{04684E22-0DE7-41F5-95B3-2A4752712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873" y="4663435"/>
                <a:ext cx="919127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64592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1200"/>
              </a:p>
              <a:p>
                <a:pPr algn="ctr" eaLnBrk="1" hangingPunct="1"/>
                <a:r>
                  <a:rPr lang="en-US" altLang="en-US" sz="1200" b="1"/>
                  <a:t>Stage II</a:t>
                </a:r>
              </a:p>
              <a:p>
                <a:pPr algn="ctr" eaLnBrk="1" hangingPunct="1"/>
                <a:r>
                  <a:rPr lang="en-US" altLang="en-US" sz="1200" b="1"/>
                  <a:t>Nitration</a:t>
                </a:r>
                <a:endParaRPr lang="en-US" altLang="en-US"/>
              </a:p>
            </p:txBody>
          </p:sp>
          <p:sp>
            <p:nvSpPr>
              <p:cNvPr id="18459" name="Rectangle 110">
                <a:extLst>
                  <a:ext uri="{FF2B5EF4-FFF2-40B4-BE49-F238E27FC236}">
                    <a16:creationId xmlns:a16="http://schemas.microsoft.com/office/drawing/2014/main" id="{5FCD8149-14C0-4FA8-8A3F-04FA72056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0647" y="4678669"/>
                <a:ext cx="1217553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288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  <a:p>
                <a:pPr eaLnBrk="1" hangingPunct="1"/>
                <a:r>
                  <a:rPr lang="en-US" altLang="en-US" sz="1200" b="1"/>
                  <a:t>Stage III</a:t>
                </a:r>
              </a:p>
              <a:p>
                <a:pPr eaLnBrk="1" hangingPunct="1"/>
                <a:r>
                  <a:rPr lang="en-US" altLang="en-US" sz="1200" b="1"/>
                  <a:t>Chlorination</a:t>
                </a:r>
                <a:endParaRPr lang="en-US" altLang="en-US"/>
              </a:p>
            </p:txBody>
          </p:sp>
        </p:grpSp>
        <p:grpSp>
          <p:nvGrpSpPr>
            <p:cNvPr id="18440" name="Group 70">
              <a:extLst>
                <a:ext uri="{FF2B5EF4-FFF2-40B4-BE49-F238E27FC236}">
                  <a16:creationId xmlns:a16="http://schemas.microsoft.com/office/drawing/2014/main" id="{65692637-7114-447E-AAF8-078E9F9BAB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4648200"/>
              <a:ext cx="8507447" cy="912814"/>
              <a:chOff x="304800" y="4648200"/>
              <a:chExt cx="8507447" cy="912814"/>
            </a:xfrm>
          </p:grpSpPr>
          <p:grpSp>
            <p:nvGrpSpPr>
              <p:cNvPr id="18441" name="Group 69">
                <a:extLst>
                  <a:ext uri="{FF2B5EF4-FFF2-40B4-BE49-F238E27FC236}">
                    <a16:creationId xmlns:a16="http://schemas.microsoft.com/office/drawing/2014/main" id="{D511F65D-22A0-4084-A4D1-26DFA6166D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4648200"/>
                <a:ext cx="5791200" cy="912814"/>
                <a:chOff x="304800" y="4648200"/>
                <a:chExt cx="5791200" cy="912814"/>
              </a:xfrm>
            </p:grpSpPr>
            <p:grpSp>
              <p:nvGrpSpPr>
                <p:cNvPr id="18452" name="Group 97">
                  <a:extLst>
                    <a:ext uri="{FF2B5EF4-FFF2-40B4-BE49-F238E27FC236}">
                      <a16:creationId xmlns:a16="http://schemas.microsoft.com/office/drawing/2014/main" id="{F7FEA535-4E9C-4C51-AEBE-F4C95C20EC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10768" y="4675496"/>
                  <a:ext cx="1485232" cy="885518"/>
                  <a:chOff x="8490" y="1605"/>
                  <a:chExt cx="2175" cy="1395"/>
                </a:xfrm>
              </p:grpSpPr>
              <p:sp>
                <p:nvSpPr>
                  <p:cNvPr id="18456" name="Rectangle 98">
                    <a:extLst>
                      <a:ext uri="{FF2B5EF4-FFF2-40B4-BE49-F238E27FC236}">
                        <a16:creationId xmlns:a16="http://schemas.microsoft.com/office/drawing/2014/main" id="{BAC9D3AE-7E83-4431-92D4-AB3A511AF1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54" y="1605"/>
                    <a:ext cx="1511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IV</a:t>
                    </a:r>
                  </a:p>
                  <a:p>
                    <a:pPr algn="ctr" eaLnBrk="1" hangingPunct="1"/>
                    <a:r>
                      <a:rPr lang="en-US" altLang="en-US" sz="1200" b="1"/>
                      <a:t>Reduction</a:t>
                    </a:r>
                    <a:endParaRPr lang="en-US" altLang="en-US"/>
                  </a:p>
                </p:txBody>
              </p:sp>
              <p:cxnSp>
                <p:nvCxnSpPr>
                  <p:cNvPr id="18457" name="AutoShape 99">
                    <a:extLst>
                      <a:ext uri="{FF2B5EF4-FFF2-40B4-BE49-F238E27FC236}">
                        <a16:creationId xmlns:a16="http://schemas.microsoft.com/office/drawing/2014/main" id="{3F3278C8-71AB-4095-97A7-32006B80A45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490" y="235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8453" name="Group 103">
                  <a:extLst>
                    <a:ext uri="{FF2B5EF4-FFF2-40B4-BE49-F238E27FC236}">
                      <a16:creationId xmlns:a16="http://schemas.microsoft.com/office/drawing/2014/main" id="{842E255E-116F-4DD8-B063-91B09FF3E0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4800" y="4648200"/>
                  <a:ext cx="1446728" cy="885518"/>
                  <a:chOff x="1584" y="3662"/>
                  <a:chExt cx="2349" cy="1395"/>
                </a:xfrm>
              </p:grpSpPr>
              <p:sp>
                <p:nvSpPr>
                  <p:cNvPr id="18454" name="Rectangle 104">
                    <a:extLst>
                      <a:ext uri="{FF2B5EF4-FFF2-40B4-BE49-F238E27FC236}">
                        <a16:creationId xmlns:a16="http://schemas.microsoft.com/office/drawing/2014/main" id="{4979DB83-19BF-461B-B37B-11A586CD8E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3662"/>
                    <a:ext cx="1685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200" b="1" dirty="0"/>
                      <a:t>Stage I</a:t>
                    </a:r>
                  </a:p>
                  <a:p>
                    <a:pPr eaLnBrk="1" hangingPunct="1"/>
                    <a:r>
                      <a:rPr lang="en-US" altLang="en-US" sz="1200" b="1" dirty="0"/>
                      <a:t>Diazo &amp;</a:t>
                    </a:r>
                  </a:p>
                  <a:p>
                    <a:pPr eaLnBrk="1" hangingPunct="1"/>
                    <a:r>
                      <a:rPr lang="en-US" altLang="en-US" sz="1200" b="1" dirty="0"/>
                      <a:t>Hydrolysis</a:t>
                    </a:r>
                    <a:endParaRPr lang="en-US" altLang="en-US" dirty="0"/>
                  </a:p>
                </p:txBody>
              </p:sp>
              <p:cxnSp>
                <p:nvCxnSpPr>
                  <p:cNvPr id="18455" name="AutoShape 105">
                    <a:extLst>
                      <a:ext uri="{FF2B5EF4-FFF2-40B4-BE49-F238E27FC236}">
                        <a16:creationId xmlns:a16="http://schemas.microsoft.com/office/drawing/2014/main" id="{68CF4506-571C-4816-8107-3891B9061FD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584" y="4412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18442" name="Group 68">
                <a:extLst>
                  <a:ext uri="{FF2B5EF4-FFF2-40B4-BE49-F238E27FC236}">
                    <a16:creationId xmlns:a16="http://schemas.microsoft.com/office/drawing/2014/main" id="{E701CD22-61EF-4D32-ADA1-C06DA35EE2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2715" y="4648200"/>
                <a:ext cx="7059532" cy="885825"/>
                <a:chOff x="1752715" y="4648200"/>
                <a:chExt cx="7059532" cy="885825"/>
              </a:xfrm>
            </p:grpSpPr>
            <p:grpSp>
              <p:nvGrpSpPr>
                <p:cNvPr id="18446" name="Group 86">
                  <a:extLst>
                    <a:ext uri="{FF2B5EF4-FFF2-40B4-BE49-F238E27FC236}">
                      <a16:creationId xmlns:a16="http://schemas.microsoft.com/office/drawing/2014/main" id="{42D2587A-61AF-4550-82E2-A7C9689FEB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52715" y="4648200"/>
                  <a:ext cx="6705482" cy="885825"/>
                  <a:chOff x="133" y="1605"/>
                  <a:chExt cx="12707" cy="1395"/>
                </a:xfrm>
              </p:grpSpPr>
              <p:sp>
                <p:nvSpPr>
                  <p:cNvPr id="18448" name="Rectangle 87">
                    <a:extLst>
                      <a:ext uri="{FF2B5EF4-FFF2-40B4-BE49-F238E27FC236}">
                        <a16:creationId xmlns:a16="http://schemas.microsoft.com/office/drawing/2014/main" id="{76076E04-3681-4144-8549-4F519F72EE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329" y="1605"/>
                    <a:ext cx="1511" cy="139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VI</a:t>
                    </a:r>
                  </a:p>
                  <a:p>
                    <a:pPr eaLnBrk="1" hangingPunct="1"/>
                    <a:endParaRPr lang="en-US" altLang="en-US"/>
                  </a:p>
                </p:txBody>
              </p:sp>
              <p:cxnSp>
                <p:nvCxnSpPr>
                  <p:cNvPr id="18449" name="AutoShape 88">
                    <a:extLst>
                      <a:ext uri="{FF2B5EF4-FFF2-40B4-BE49-F238E27FC236}">
                        <a16:creationId xmlns:a16="http://schemas.microsoft.com/office/drawing/2014/main" id="{B1C7902A-86D9-4883-8EFD-903A3BA0B52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674" y="2310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8450" name="AutoShape 88">
                    <a:extLst>
                      <a:ext uri="{FF2B5EF4-FFF2-40B4-BE49-F238E27FC236}">
                        <a16:creationId xmlns:a16="http://schemas.microsoft.com/office/drawing/2014/main" id="{620F7759-E529-49EF-9641-D56F2B61471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588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8451" name="AutoShape 88">
                    <a:extLst>
                      <a:ext uri="{FF2B5EF4-FFF2-40B4-BE49-F238E27FC236}">
                        <a16:creationId xmlns:a16="http://schemas.microsoft.com/office/drawing/2014/main" id="{10619FFB-D39A-4C46-B3F1-226CE4EABFE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3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18447" name="AutoShape 95">
                  <a:extLst>
                    <a:ext uri="{FF2B5EF4-FFF2-40B4-BE49-F238E27FC236}">
                      <a16:creationId xmlns:a16="http://schemas.microsoft.com/office/drawing/2014/main" id="{8FF54EE7-DC4B-47C4-BCE1-038DD027DC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58200" y="5105400"/>
                  <a:ext cx="354047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43" name="Group 83">
                <a:extLst>
                  <a:ext uri="{FF2B5EF4-FFF2-40B4-BE49-F238E27FC236}">
                    <a16:creationId xmlns:a16="http://schemas.microsoft.com/office/drawing/2014/main" id="{74B9031E-F243-4B80-AE1B-DA261EE9D8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000" y="4648200"/>
                <a:ext cx="1219083" cy="885825"/>
                <a:chOff x="10867" y="1605"/>
                <a:chExt cx="1973" cy="1395"/>
              </a:xfrm>
            </p:grpSpPr>
            <p:sp>
              <p:nvSpPr>
                <p:cNvPr id="18444" name="Rectangle 84">
                  <a:extLst>
                    <a:ext uri="{FF2B5EF4-FFF2-40B4-BE49-F238E27FC236}">
                      <a16:creationId xmlns:a16="http://schemas.microsoft.com/office/drawing/2014/main" id="{5E05693C-6AEE-4D69-822E-6457CD6AA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8445" name="AutoShape 85">
                  <a:extLst>
                    <a:ext uri="{FF2B5EF4-FFF2-40B4-BE49-F238E27FC236}">
                      <a16:creationId xmlns:a16="http://schemas.microsoft.com/office/drawing/2014/main" id="{73DE65F3-F034-4820-B66D-98631404349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5C6233E-9996-4F9C-BF82-A0B5408F3C3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3">
            <a:extLst>
              <a:ext uri="{FF2B5EF4-FFF2-40B4-BE49-F238E27FC236}">
                <a16:creationId xmlns:a16="http://schemas.microsoft.com/office/drawing/2014/main" id="{573212D2-EAE7-4A0C-BF9D-60D4F2E265F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Yield Example (Nevirapine)</a:t>
            </a:r>
          </a:p>
        </p:txBody>
      </p:sp>
      <p:sp>
        <p:nvSpPr>
          <p:cNvPr id="51" name="Scale8">
            <a:extLst>
              <a:ext uri="{FF2B5EF4-FFF2-40B4-BE49-F238E27FC236}">
                <a16:creationId xmlns:a16="http://schemas.microsoft.com/office/drawing/2014/main" id="{7F300F4A-28ED-40AC-B804-A9E64C742A28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C60C7-83D0-47CA-B2E3-497B15318BA1}"/>
              </a:ext>
            </a:extLst>
          </p:cNvPr>
          <p:cNvSpPr txBox="1"/>
          <p:nvPr/>
        </p:nvSpPr>
        <p:spPr>
          <a:xfrm>
            <a:off x="9301154" y="6543672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22585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7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73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73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73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373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D48D359-4D5E-46C1-B908-5598D63F3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N" altLang="en-US" sz="1800">
              <a:ea typeface="ＭＳ Ｐゴシック" panose="020B0600070205080204" pitchFamily="34" charset="-128"/>
            </a:endParaRPr>
          </a:p>
        </p:txBody>
      </p:sp>
      <p:graphicFrame>
        <p:nvGraphicFramePr>
          <p:cNvPr id="26627" name="Object 1">
            <a:extLst>
              <a:ext uri="{FF2B5EF4-FFF2-40B4-BE49-F238E27FC236}">
                <a16:creationId xmlns:a16="http://schemas.microsoft.com/office/drawing/2014/main" id="{83A147C1-D650-4940-8356-09A3C1EA1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386627"/>
              </p:ext>
            </p:extLst>
          </p:nvPr>
        </p:nvGraphicFramePr>
        <p:xfrm>
          <a:off x="1142997" y="1526079"/>
          <a:ext cx="7348537" cy="4746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8" name="Bitmap Image" r:id="rId4" imgW="5525271" imgH="3790476" progId="PBrush">
                  <p:embed/>
                </p:oleObj>
              </mc:Choice>
              <mc:Fallback>
                <p:oleObj name="Bitmap Image" r:id="rId4" imgW="5525271" imgH="3790476" progId="PBrush">
                  <p:embed/>
                  <p:pic>
                    <p:nvPicPr>
                      <p:cNvPr id="26627" name="Object 1">
                        <a:extLst>
                          <a:ext uri="{FF2B5EF4-FFF2-40B4-BE49-F238E27FC236}">
                            <a16:creationId xmlns:a16="http://schemas.microsoft.com/office/drawing/2014/main" id="{83A147C1-D650-4940-8356-09A3C1EA18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97" y="1526079"/>
                        <a:ext cx="7348537" cy="4746134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8A9907-893A-4594-ADA2-4E0464ADEC67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183ABBAA-0232-4450-BEDD-5FB41903B788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Yield Example (H-Acid)</a:t>
            </a:r>
          </a:p>
        </p:txBody>
      </p:sp>
      <p:sp>
        <p:nvSpPr>
          <p:cNvPr id="7" name="Scale8">
            <a:extLst>
              <a:ext uri="{FF2B5EF4-FFF2-40B4-BE49-F238E27FC236}">
                <a16:creationId xmlns:a16="http://schemas.microsoft.com/office/drawing/2014/main" id="{E2A7520F-A73C-4F27-AB78-F814132DD219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24380-AB5A-4848-9698-338BA41D6F5B}"/>
              </a:ext>
            </a:extLst>
          </p:cNvPr>
          <p:cNvSpPr txBox="1"/>
          <p:nvPr/>
        </p:nvSpPr>
        <p:spPr>
          <a:xfrm>
            <a:off x="7043709" y="6386504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F0DA8C-7D39-4EE9-9F97-B690E57101EE}"/>
              </a:ext>
            </a:extLst>
          </p:cNvPr>
          <p:cNvSpPr/>
          <p:nvPr/>
        </p:nvSpPr>
        <p:spPr>
          <a:xfrm>
            <a:off x="8672506" y="2395101"/>
            <a:ext cx="25955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H-Acid: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One of the largest Dye-Stuff Intermediate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Application: Acid, Reactive and Direct Dyes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B91665EE-0802-4358-AB9D-13A8AF94E91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1514479"/>
            <a:ext cx="8565186" cy="4757733"/>
          </a:xfrm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>
            <a:normAutofit fontScale="70000" lnSpcReduction="20000"/>
          </a:bodyPr>
          <a:lstStyle/>
          <a:p>
            <a:pPr>
              <a:lnSpc>
                <a:spcPct val="125000"/>
              </a:lnSpc>
              <a:spcAft>
                <a:spcPts val="300"/>
              </a:spcAft>
            </a:pPr>
            <a:endParaRPr lang="en-US" altLang="en-US" sz="1000" b="1" i="1" u="sng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3100" b="1" dirty="0">
                <a:solidFill>
                  <a:srgbClr val="0000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Reality of Yield in current process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125000"/>
              </a:lnSpc>
            </a:pPr>
            <a:r>
              <a:rPr lang="en-US" altLang="en-US" sz="2300" b="1" dirty="0">
                <a:ea typeface="ＭＳ Ｐゴシック" panose="020B0600070205080204" pitchFamily="34" charset="-128"/>
              </a:rPr>
              <a:t>1 kg of Naphthalene		        2.4 kgs of H-Acid (Theoretically)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2300" b="1" dirty="0">
              <a:ea typeface="ＭＳ Ｐゴシック" panose="020B0600070205080204" pitchFamily="34" charset="-128"/>
            </a:endParaRPr>
          </a:p>
          <a:p>
            <a:pPr algn="l">
              <a:lnSpc>
                <a:spcPct val="125000"/>
              </a:lnSpc>
              <a:spcAft>
                <a:spcPts val="300"/>
              </a:spcAft>
            </a:pPr>
            <a:r>
              <a:rPr lang="en-US" altLang="en-US" sz="2300" b="1" dirty="0">
                <a:ea typeface="ＭＳ Ｐゴシック" panose="020B0600070205080204" pitchFamily="34" charset="-128"/>
              </a:rPr>
              <a:t>1 kg of Naphthalene		       1.28 kgs of H-Acid (Current average yield of manufacturers)</a:t>
            </a:r>
          </a:p>
          <a:p>
            <a:pPr algn="l">
              <a:lnSpc>
                <a:spcPct val="125000"/>
              </a:lnSpc>
              <a:spcAft>
                <a:spcPts val="300"/>
              </a:spcAft>
            </a:pPr>
            <a:r>
              <a:rPr lang="en-US" altLang="en-US" sz="2300" b="1" dirty="0">
                <a:ea typeface="ＭＳ Ｐゴシック" panose="020B0600070205080204" pitchFamily="34" charset="-128"/>
              </a:rPr>
              <a:t>			        53% Yield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en-US" sz="1000" b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Yield</a:t>
            </a:r>
            <a:r>
              <a:rPr lang="en-US" altLang="en-US" sz="2600" dirty="0">
                <a:ea typeface="ＭＳ Ｐゴシック" panose="020B0600070205080204" pitchFamily="34" charset="-128"/>
              </a:rPr>
              <a:t>      16%                    12%	 	2%	         7%	                   10%	    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47%</a:t>
            </a:r>
            <a:endParaRPr lang="en-US" altLang="en-US" sz="2600" b="1" u="sng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Loss</a:t>
            </a:r>
            <a:r>
              <a:rPr lang="en-US" altLang="en-US" sz="1400" b="1" dirty="0">
                <a:ea typeface="ＭＳ Ｐゴシック" panose="020B0600070205080204" pitchFamily="34" charset="-128"/>
              </a:rPr>
              <a:t>											</a:t>
            </a: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6EB42213-E172-4D66-AD23-BE96E0FE0632}"/>
              </a:ext>
            </a:extLst>
          </p:cNvPr>
          <p:cNvGrpSpPr>
            <a:grpSpLocks/>
          </p:cNvGrpSpPr>
          <p:nvPr/>
        </p:nvGrpSpPr>
        <p:grpSpPr bwMode="auto">
          <a:xfrm>
            <a:off x="1828799" y="4024318"/>
            <a:ext cx="8272463" cy="933450"/>
            <a:chOff x="304800" y="2133600"/>
            <a:chExt cx="8153402" cy="933450"/>
          </a:xfrm>
        </p:grpSpPr>
        <p:grpSp>
          <p:nvGrpSpPr>
            <p:cNvPr id="22535" name="Group 65">
              <a:extLst>
                <a:ext uri="{FF2B5EF4-FFF2-40B4-BE49-F238E27FC236}">
                  <a16:creationId xmlns:a16="http://schemas.microsoft.com/office/drawing/2014/main" id="{A0911B2B-515D-406D-916B-854D043C3A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2133600"/>
              <a:ext cx="7010400" cy="933450"/>
              <a:chOff x="304800" y="2133600"/>
              <a:chExt cx="7010400" cy="933450"/>
            </a:xfrm>
          </p:grpSpPr>
          <p:grpSp>
            <p:nvGrpSpPr>
              <p:cNvPr id="22537" name="Group 77">
                <a:extLst>
                  <a:ext uri="{FF2B5EF4-FFF2-40B4-BE49-F238E27FC236}">
                    <a16:creationId xmlns:a16="http://schemas.microsoft.com/office/drawing/2014/main" id="{5D4E97F1-FED7-4CFA-B2B7-7552370789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89369" y="2133600"/>
                <a:ext cx="1258836" cy="885825"/>
                <a:chOff x="6778" y="1605"/>
                <a:chExt cx="1682" cy="1395"/>
              </a:xfrm>
            </p:grpSpPr>
            <p:sp>
              <p:nvSpPr>
                <p:cNvPr id="22550" name="Rectangle 78">
                  <a:extLst>
                    <a:ext uri="{FF2B5EF4-FFF2-40B4-BE49-F238E27FC236}">
                      <a16:creationId xmlns:a16="http://schemas.microsoft.com/office/drawing/2014/main" id="{E6C76A3F-9018-446F-A9D2-991E00A418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79" y="1605"/>
                  <a:ext cx="108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IV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Reduction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2551" name="AutoShape 79">
                  <a:extLst>
                    <a:ext uri="{FF2B5EF4-FFF2-40B4-BE49-F238E27FC236}">
                      <a16:creationId xmlns:a16="http://schemas.microsoft.com/office/drawing/2014/main" id="{9F096F2D-6290-4245-8C40-A52242B0DD4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778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2538" name="Group 80">
                <a:extLst>
                  <a:ext uri="{FF2B5EF4-FFF2-40B4-BE49-F238E27FC236}">
                    <a16:creationId xmlns:a16="http://schemas.microsoft.com/office/drawing/2014/main" id="{76A97139-330A-4139-9739-DEEC45BC94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7889" y="2133600"/>
                <a:ext cx="1448113" cy="885825"/>
                <a:chOff x="8426" y="1605"/>
                <a:chExt cx="2239" cy="1395"/>
              </a:xfrm>
            </p:grpSpPr>
            <p:sp>
              <p:nvSpPr>
                <p:cNvPr id="22548" name="Rectangle 81">
                  <a:extLst>
                    <a:ext uri="{FF2B5EF4-FFF2-40B4-BE49-F238E27FC236}">
                      <a16:creationId xmlns:a16="http://schemas.microsoft.com/office/drawing/2014/main" id="{9EA7321D-D9B9-43C6-B5DD-E769A899D0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54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V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Caustic Fusion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2549" name="AutoShape 82">
                  <a:extLst>
                    <a:ext uri="{FF2B5EF4-FFF2-40B4-BE49-F238E27FC236}">
                      <a16:creationId xmlns:a16="http://schemas.microsoft.com/office/drawing/2014/main" id="{D05AD3CF-1DAE-4E43-89B8-204998937D3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26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2539" name="Group 83">
                <a:extLst>
                  <a:ext uri="{FF2B5EF4-FFF2-40B4-BE49-F238E27FC236}">
                    <a16:creationId xmlns:a16="http://schemas.microsoft.com/office/drawing/2014/main" id="{2C2178D7-3DAD-4D0F-9771-5DD28677B2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117" y="2133600"/>
                <a:ext cx="1219083" cy="885825"/>
                <a:chOff x="10867" y="1605"/>
                <a:chExt cx="1973" cy="1395"/>
              </a:xfrm>
            </p:grpSpPr>
            <p:sp>
              <p:nvSpPr>
                <p:cNvPr id="22546" name="Rectangle 84">
                  <a:extLst>
                    <a:ext uri="{FF2B5EF4-FFF2-40B4-BE49-F238E27FC236}">
                      <a16:creationId xmlns:a16="http://schemas.microsoft.com/office/drawing/2014/main" id="{9445EDF0-D511-4F45-8813-40F5540450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V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Isolation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2547" name="AutoShape 85">
                  <a:extLst>
                    <a:ext uri="{FF2B5EF4-FFF2-40B4-BE49-F238E27FC236}">
                      <a16:creationId xmlns:a16="http://schemas.microsoft.com/office/drawing/2014/main" id="{BEB5D354-73DE-4693-8DA9-DBEAAA12745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2540" name="Group 89">
                <a:extLst>
                  <a:ext uri="{FF2B5EF4-FFF2-40B4-BE49-F238E27FC236}">
                    <a16:creationId xmlns:a16="http://schemas.microsoft.com/office/drawing/2014/main" id="{8523161E-7B9E-40F3-88E7-F7A98A7FE7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6209" y="2133600"/>
                <a:ext cx="1606497" cy="885825"/>
                <a:chOff x="3933" y="3587"/>
                <a:chExt cx="2600" cy="1395"/>
              </a:xfrm>
            </p:grpSpPr>
            <p:sp>
              <p:nvSpPr>
                <p:cNvPr id="22544" name="Rectangle 90">
                  <a:extLst>
                    <a:ext uri="{FF2B5EF4-FFF2-40B4-BE49-F238E27FC236}">
                      <a16:creationId xmlns:a16="http://schemas.microsoft.com/office/drawing/2014/main" id="{DEF1CB43-FB67-4563-ADCF-92395231B5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3" y="3587"/>
                  <a:ext cx="1930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II &amp; III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Nitration &amp; Neutralization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2545" name="AutoShape 91">
                  <a:extLst>
                    <a:ext uri="{FF2B5EF4-FFF2-40B4-BE49-F238E27FC236}">
                      <a16:creationId xmlns:a16="http://schemas.microsoft.com/office/drawing/2014/main" id="{CEB492F1-C1E4-459D-B892-FC6E3645517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933" y="4337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2541" name="Group 92">
                <a:extLst>
                  <a:ext uri="{FF2B5EF4-FFF2-40B4-BE49-F238E27FC236}">
                    <a16:creationId xmlns:a16="http://schemas.microsoft.com/office/drawing/2014/main" id="{E7C3F270-807D-4760-81F2-F28D426DDF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2181225"/>
                <a:ext cx="1451407" cy="885825"/>
                <a:chOff x="1584" y="3662"/>
                <a:chExt cx="2349" cy="1395"/>
              </a:xfrm>
            </p:grpSpPr>
            <p:sp>
              <p:nvSpPr>
                <p:cNvPr id="22542" name="Rectangle 93">
                  <a:extLst>
                    <a:ext uri="{FF2B5EF4-FFF2-40B4-BE49-F238E27FC236}">
                      <a16:creationId xmlns:a16="http://schemas.microsoft.com/office/drawing/2014/main" id="{47B7E415-A42D-438F-AF87-D288267D2E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8" y="3662"/>
                  <a:ext cx="1685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64592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Sulphonation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2543" name="AutoShape 94">
                  <a:extLst>
                    <a:ext uri="{FF2B5EF4-FFF2-40B4-BE49-F238E27FC236}">
                      <a16:creationId xmlns:a16="http://schemas.microsoft.com/office/drawing/2014/main" id="{2DA7AE3E-EDD2-4253-A20A-F6CED53611A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84" y="4412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22536" name="Rectangle 87">
              <a:extLst>
                <a:ext uri="{FF2B5EF4-FFF2-40B4-BE49-F238E27FC236}">
                  <a16:creationId xmlns:a16="http://schemas.microsoft.com/office/drawing/2014/main" id="{37A09F4A-376B-4364-8D16-E2F6E31A7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0847" y="2133600"/>
              <a:ext cx="797355" cy="8858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ea typeface="ＭＳ Ｐゴシック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ea typeface="ＭＳ Ｐゴシック" panose="020B0600070205080204" pitchFamily="34" charset="-128"/>
                </a:rPr>
                <a:t>Overall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3" name="Right Arrow 2">
            <a:extLst>
              <a:ext uri="{FF2B5EF4-FFF2-40B4-BE49-F238E27FC236}">
                <a16:creationId xmlns:a16="http://schemas.microsoft.com/office/drawing/2014/main" id="{60F738C0-FB4B-4E5A-B127-B5293E99AC0D}"/>
              </a:ext>
            </a:extLst>
          </p:cNvPr>
          <p:cNvSpPr/>
          <p:nvPr/>
        </p:nvSpPr>
        <p:spPr>
          <a:xfrm>
            <a:off x="3751266" y="2409832"/>
            <a:ext cx="1030287" cy="152400"/>
          </a:xfrm>
          <a:prstGeom prst="rightArrow">
            <a:avLst/>
          </a:prstGeom>
          <a:solidFill>
            <a:srgbClr val="00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EF59CBEA-610A-4603-9DE2-6242217543EE}"/>
              </a:ext>
            </a:extLst>
          </p:cNvPr>
          <p:cNvSpPr/>
          <p:nvPr/>
        </p:nvSpPr>
        <p:spPr>
          <a:xfrm>
            <a:off x="3767141" y="3032136"/>
            <a:ext cx="1030287" cy="1524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E1E3DD-13E6-4C26-AA61-CD924E71880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">
            <a:extLst>
              <a:ext uri="{FF2B5EF4-FFF2-40B4-BE49-F238E27FC236}">
                <a16:creationId xmlns:a16="http://schemas.microsoft.com/office/drawing/2014/main" id="{3F09CFE6-EFA4-4028-8C6E-894725E5AEA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Yield Example (H-Acid)</a:t>
            </a:r>
          </a:p>
        </p:txBody>
      </p:sp>
      <p:sp>
        <p:nvSpPr>
          <p:cNvPr id="26" name="Scale8">
            <a:extLst>
              <a:ext uri="{FF2B5EF4-FFF2-40B4-BE49-F238E27FC236}">
                <a16:creationId xmlns:a16="http://schemas.microsoft.com/office/drawing/2014/main" id="{82EFDDF8-A9BD-4714-93CC-335AD2CBA761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057DBD-550B-40D3-BD80-A3DCD6429EC4}"/>
              </a:ext>
            </a:extLst>
          </p:cNvPr>
          <p:cNvSpPr txBox="1"/>
          <p:nvPr/>
        </p:nvSpPr>
        <p:spPr>
          <a:xfrm>
            <a:off x="8915388" y="6515096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3217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By-product vs side product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7571" y="2056874"/>
            <a:ext cx="3633778" cy="39928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14171" y="3087321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Target molecule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3404171" y="158793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 the </a:t>
            </a:r>
            <a:r>
              <a:rPr lang="en-US" b="1" dirty="0"/>
              <a:t>side product</a:t>
            </a:r>
            <a:r>
              <a:rPr lang="en-US" dirty="0"/>
              <a:t>, and the </a:t>
            </a:r>
            <a:r>
              <a:rPr lang="en-US" b="1" dirty="0"/>
              <a:t>by product</a:t>
            </a:r>
            <a:endParaRPr lang="en-CA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42171" y="2950963"/>
            <a:ext cx="11811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Starting material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7571349" y="5058247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Side product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5067300" y="5964701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By product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1915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3217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By-product vs side product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0515600" cy="3895903"/>
          </a:xfrm>
        </p:spPr>
        <p:txBody>
          <a:bodyPr/>
          <a:lstStyle/>
          <a:p>
            <a:r>
              <a:rPr lang="en-US" b="1" dirty="0"/>
              <a:t>By-product </a:t>
            </a:r>
            <a:r>
              <a:rPr lang="en-US" dirty="0"/>
              <a:t>of a reaction: a product formed in the reaction between reagents as a </a:t>
            </a:r>
            <a:r>
              <a:rPr lang="en-US" u="sng" dirty="0"/>
              <a:t>direct mechanistic consequence of producing the target product </a:t>
            </a:r>
            <a:r>
              <a:rPr lang="en-US" dirty="0"/>
              <a:t>assuming a balanced chemical equation that accounts for the production of the target product</a:t>
            </a:r>
          </a:p>
          <a:p>
            <a:endParaRPr lang="en-US" dirty="0"/>
          </a:p>
          <a:p>
            <a:r>
              <a:rPr lang="en-US" b="1" dirty="0"/>
              <a:t>Side-product </a:t>
            </a:r>
            <a:r>
              <a:rPr lang="en-US" dirty="0"/>
              <a:t>of a reaction: a product formed in the reaction, usually </a:t>
            </a:r>
            <a:r>
              <a:rPr lang="en-US" u="sng" dirty="0"/>
              <a:t>undesired</a:t>
            </a:r>
            <a:r>
              <a:rPr lang="en-US" dirty="0"/>
              <a:t>, arising from a </a:t>
            </a:r>
            <a:r>
              <a:rPr lang="en-US" u="sng" dirty="0"/>
              <a:t>competing reaction pathway </a:t>
            </a:r>
            <a:r>
              <a:rPr lang="en-US" dirty="0"/>
              <a:t>other than the one that produces the intended target product (+ by-products)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0411" y="6336268"/>
            <a:ext cx="835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Algebra of Organic Synthesis: Green Metrics, Design Strategy, Route Selection, and Optimization, J. </a:t>
            </a:r>
            <a:r>
              <a:rPr lang="en-US" sz="1400" dirty="0" err="1"/>
              <a:t>Andraos</a:t>
            </a:r>
            <a:r>
              <a:rPr lang="en-US" sz="1400" dirty="0"/>
              <a:t>, 2011, CRC Press</a:t>
            </a:r>
          </a:p>
        </p:txBody>
      </p:sp>
    </p:spTree>
    <p:extLst>
      <p:ext uri="{BB962C8B-B14F-4D97-AF65-F5344CB8AC3E}">
        <p14:creationId xmlns:p14="http://schemas.microsoft.com/office/powerpoint/2010/main" val="2386822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58929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Conventional Metrics: Selectivity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406041"/>
              </p:ext>
            </p:extLst>
          </p:nvPr>
        </p:nvGraphicFramePr>
        <p:xfrm>
          <a:off x="1735138" y="3778250"/>
          <a:ext cx="7723187" cy="197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0" name="CS ChemDraw Drawing" r:id="rId5" imgW="3849358" imgH="984162" progId="ChemDraw.Document.6.0">
                  <p:embed/>
                </p:oleObj>
              </mc:Choice>
              <mc:Fallback>
                <p:oleObj name="CS ChemDraw Drawing" r:id="rId5" imgW="3849358" imgH="984162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3778250"/>
                        <a:ext cx="7723187" cy="197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1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5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.6|2.6|7.9|1.2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.6|2.6|7.9|1.2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57150">
          <a:defRPr sz="1400" dirty="0">
            <a:hlinkClick xmlns:r="http://schemas.openxmlformats.org/officeDocument/2006/relationships" r:id="" action="ppaction://noaction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17477</TotalTime>
  <Words>1645</Words>
  <Application>Microsoft Macintosh PowerPoint</Application>
  <PresentationFormat>Widescreen</PresentationFormat>
  <Paragraphs>433</Paragraphs>
  <Slides>35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Cambria Math</vt:lpstr>
      <vt:lpstr>Comic Sans MS</vt:lpstr>
      <vt:lpstr>Times New Roman</vt:lpstr>
      <vt:lpstr>Wingdings</vt:lpstr>
      <vt:lpstr>Office Theme</vt:lpstr>
      <vt:lpstr>CS ChemDraw Drawing</vt:lpstr>
      <vt:lpstr>Bitmap Image</vt:lpstr>
      <vt:lpstr>Yale-UNIDO Train-the-Facilitator Workshop in Green Chemistry</vt:lpstr>
      <vt:lpstr>PowerPoint Presentation</vt:lpstr>
      <vt:lpstr>Conventional Metrics: Yield</vt:lpstr>
      <vt:lpstr>PowerPoint Presentation</vt:lpstr>
      <vt:lpstr>PowerPoint Presentation</vt:lpstr>
      <vt:lpstr>PowerPoint Presentation</vt:lpstr>
      <vt:lpstr>By-product vs side product</vt:lpstr>
      <vt:lpstr>By-product vs side product</vt:lpstr>
      <vt:lpstr>Conventional Metrics: Selectivity</vt:lpstr>
      <vt:lpstr>Conventional Metrics: Conversion</vt:lpstr>
      <vt:lpstr>How good are these classic metrics?</vt:lpstr>
      <vt:lpstr>The green 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 Mass intensity (PMI)</vt:lpstr>
      <vt:lpstr>PowerPoint Presentation</vt:lpstr>
      <vt:lpstr>Atom Efficiency/Economy (AE)</vt:lpstr>
      <vt:lpstr>Atom economy</vt:lpstr>
      <vt:lpstr>PowerPoint Presentation</vt:lpstr>
      <vt:lpstr>Atom Economy Example Two: Ibuprofen Synthesis</vt:lpstr>
      <vt:lpstr>PowerPoint Presentation</vt:lpstr>
      <vt:lpstr>Exercise: Calculate AE of the Greener Synthesis of Ibuprofen</vt:lpstr>
      <vt:lpstr>Exercise: Calculate AE of the Greener Synthesis of Ibuprofen</vt:lpstr>
      <vt:lpstr>Exercise: Calculate AE of the Greener Synthesis of Ibuprofen</vt:lpstr>
      <vt:lpstr>Exercise: Calculate AE of the Greener Synthesis of Ibuprofen</vt:lpstr>
      <vt:lpstr>The Brown Synthesis of Ibuprofen</vt:lpstr>
      <vt:lpstr>PowerPoint Presentation</vt:lpstr>
      <vt:lpstr>Green Chemistry-Related Metrics Used in Chemical Manufacturing</vt:lpstr>
      <vt:lpstr>Green Chemistry Metrics in Chemical Manufacturing - Discussion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Mellor, Karolina</cp:lastModifiedBy>
  <cp:revision>248</cp:revision>
  <dcterms:created xsi:type="dcterms:W3CDTF">2018-01-15T20:20:35Z</dcterms:created>
  <dcterms:modified xsi:type="dcterms:W3CDTF">2019-01-30T19:33:11Z</dcterms:modified>
</cp:coreProperties>
</file>