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313" r:id="rId2"/>
    <p:sldId id="315" r:id="rId3"/>
    <p:sldId id="314" r:id="rId4"/>
    <p:sldId id="257" r:id="rId5"/>
    <p:sldId id="258" r:id="rId6"/>
    <p:sldId id="259" r:id="rId7"/>
    <p:sldId id="275" r:id="rId8"/>
    <p:sldId id="276" r:id="rId9"/>
    <p:sldId id="277" r:id="rId10"/>
    <p:sldId id="260" r:id="rId11"/>
    <p:sldId id="261" r:id="rId12"/>
    <p:sldId id="327" r:id="rId13"/>
    <p:sldId id="278" r:id="rId14"/>
    <p:sldId id="279" r:id="rId15"/>
    <p:sldId id="320" r:id="rId16"/>
    <p:sldId id="280" r:id="rId17"/>
    <p:sldId id="281" r:id="rId18"/>
    <p:sldId id="282" r:id="rId19"/>
    <p:sldId id="330" r:id="rId20"/>
    <p:sldId id="303" r:id="rId21"/>
    <p:sldId id="307" r:id="rId22"/>
    <p:sldId id="305" r:id="rId23"/>
    <p:sldId id="306" r:id="rId24"/>
    <p:sldId id="321" r:id="rId25"/>
    <p:sldId id="332" r:id="rId26"/>
    <p:sldId id="333" r:id="rId27"/>
    <p:sldId id="334" r:id="rId28"/>
    <p:sldId id="1606" r:id="rId29"/>
    <p:sldId id="337" r:id="rId30"/>
    <p:sldId id="283" r:id="rId31"/>
    <p:sldId id="270" r:id="rId32"/>
    <p:sldId id="1395" r:id="rId33"/>
    <p:sldId id="1357" r:id="rId34"/>
    <p:sldId id="1607" r:id="rId35"/>
    <p:sldId id="1567" r:id="rId36"/>
    <p:sldId id="267" r:id="rId37"/>
    <p:sldId id="284" r:id="rId38"/>
    <p:sldId id="329" r:id="rId39"/>
    <p:sldId id="288" r:id="rId40"/>
    <p:sldId id="268" r:id="rId41"/>
    <p:sldId id="287" r:id="rId42"/>
    <p:sldId id="290" r:id="rId43"/>
    <p:sldId id="291" r:id="rId44"/>
    <p:sldId id="293" r:id="rId45"/>
    <p:sldId id="294" r:id="rId46"/>
    <p:sldId id="296" r:id="rId47"/>
    <p:sldId id="297" r:id="rId48"/>
    <p:sldId id="331" r:id="rId49"/>
    <p:sldId id="1539" r:id="rId50"/>
    <p:sldId id="1608" r:id="rId51"/>
    <p:sldId id="298" r:id="rId52"/>
    <p:sldId id="328" r:id="rId53"/>
    <p:sldId id="269" r:id="rId54"/>
    <p:sldId id="302" r:id="rId55"/>
    <p:sldId id="300" r:id="rId56"/>
    <p:sldId id="324" r:id="rId57"/>
    <p:sldId id="325" r:id="rId58"/>
    <p:sldId id="326" r:id="rId59"/>
    <p:sldId id="317" r:id="rId60"/>
    <p:sldId id="318"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tesh Mehta" initials="NM" lastIdx="1" clrIdx="0">
    <p:extLst>
      <p:ext uri="{19B8F6BF-5375-455C-9EA6-DF929625EA0E}">
        <p15:presenceInfo xmlns:p15="http://schemas.microsoft.com/office/powerpoint/2012/main" userId="8d52bff7c4ad635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252B"/>
    <a:srgbClr val="92C9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79" autoAdjust="0"/>
    <p:restoredTop sz="95330" autoAdjust="0"/>
  </p:normalViewPr>
  <p:slideViewPr>
    <p:cSldViewPr snapToGrid="0" snapToObjects="1">
      <p:cViewPr varScale="1">
        <p:scale>
          <a:sx n="106" d="100"/>
          <a:sy n="106" d="100"/>
        </p:scale>
        <p:origin x="184" y="40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image" Target="../media/image26.emf"/><Relationship Id="rId4"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E35C7-2139-1B45-9630-7E0E175104FB}" type="datetimeFigureOut">
              <a:rPr lang="en-US" smtClean="0"/>
              <a:t>2/19/19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D6E246-6B5B-8143-B139-2A9206F6CD86}" type="slidenum">
              <a:rPr lang="en-US" smtClean="0"/>
              <a:t>‹#›</a:t>
            </a:fld>
            <a:endParaRPr lang="en-US"/>
          </a:p>
        </p:txBody>
      </p:sp>
    </p:spTree>
    <p:extLst>
      <p:ext uri="{BB962C8B-B14F-4D97-AF65-F5344CB8AC3E}">
        <p14:creationId xmlns:p14="http://schemas.microsoft.com/office/powerpoint/2010/main" val="413406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7IDlnuu-0Q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B7DEBB-18F7-B346-AB9F-982A3679D17E}" type="slidenum">
              <a:rPr lang="en-US" altLang="x-none"/>
              <a:pPr/>
              <a:t>5</a:t>
            </a:fld>
            <a:endParaRPr lang="en-US" altLang="x-none" dirty="0"/>
          </a:p>
        </p:txBody>
      </p:sp>
      <p:sp>
        <p:nvSpPr>
          <p:cNvPr id="477186" name="Rectangle 2"/>
          <p:cNvSpPr>
            <a:spLocks noGrp="1" noRot="1" noChangeAspect="1" noChangeArrowheads="1"/>
          </p:cNvSpPr>
          <p:nvPr>
            <p:ph type="sldImg"/>
          </p:nvPr>
        </p:nvSpPr>
        <p:spPr bwMode="auto">
          <a:xfrm>
            <a:off x="392113" y="690563"/>
            <a:ext cx="6073775" cy="3417887"/>
          </a:xfrm>
          <a:prstGeom prst="rect">
            <a:avLst/>
          </a:prstGeom>
          <a:noFill/>
          <a:ln w="12700" cap="flat">
            <a:solidFill>
              <a:schemeClr val="tx1"/>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7187" name="Rectangle 3"/>
          <p:cNvSpPr>
            <a:spLocks noGrp="1" noChangeArrowheads="1"/>
          </p:cNvSpPr>
          <p:nvPr>
            <p:ph type="body" idx="1"/>
          </p:nvPr>
        </p:nvSpPr>
        <p:spPr bwMode="auto">
          <a:xfrm>
            <a:off x="914400" y="4341813"/>
            <a:ext cx="5027613" cy="4114800"/>
          </a:xfrm>
          <a:prstGeom prst="rect">
            <a:avLst/>
          </a:prstGeo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3697" tIns="48410" rIns="93697" bIns="48410"/>
          <a:lstStyle/>
          <a:p>
            <a:endParaRPr lang="x-none" altLang="x-none"/>
          </a:p>
        </p:txBody>
      </p:sp>
    </p:spTree>
    <p:extLst>
      <p:ext uri="{BB962C8B-B14F-4D97-AF65-F5344CB8AC3E}">
        <p14:creationId xmlns:p14="http://schemas.microsoft.com/office/powerpoint/2010/main" val="1791710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3F2EA7-3633-064A-A50C-21DD13D61E4C}" type="slidenum">
              <a:rPr lang="en-GB"/>
              <a:pPr/>
              <a:t>16</a:t>
            </a:fld>
            <a:endParaRPr lang="en-GB"/>
          </a:p>
        </p:txBody>
      </p:sp>
      <p:sp>
        <p:nvSpPr>
          <p:cNvPr id="71682"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484881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449859-5909-8744-9166-A49108299E9C}" type="slidenum">
              <a:rPr lang="en-GB"/>
              <a:pPr/>
              <a:t>17</a:t>
            </a:fld>
            <a:endParaRPr lang="en-GB"/>
          </a:p>
        </p:txBody>
      </p:sp>
      <p:sp>
        <p:nvSpPr>
          <p:cNvPr id="73730"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73731"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979132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29E80C-C9DD-E14B-A051-9E51AFEF08E4}" type="slidenum">
              <a:rPr lang="en-GB"/>
              <a:pPr/>
              <a:t>18</a:t>
            </a:fld>
            <a:endParaRPr lang="en-GB"/>
          </a:p>
        </p:txBody>
      </p:sp>
      <p:sp>
        <p:nvSpPr>
          <p:cNvPr id="75778"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895568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29E80C-C9DD-E14B-A051-9E51AFEF08E4}" type="slidenum">
              <a:rPr lang="en-GB"/>
              <a:pPr/>
              <a:t>19</a:t>
            </a:fld>
            <a:endParaRPr lang="en-GB"/>
          </a:p>
        </p:txBody>
      </p:sp>
      <p:sp>
        <p:nvSpPr>
          <p:cNvPr id="75778"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2203576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ea typeface="+mn-ea"/>
                <a:cs typeface="+mn-cs"/>
              </a:rPr>
              <a:t>Regulations</a:t>
            </a:r>
            <a:r>
              <a:rPr lang="en-US" sz="1200" kern="1200" dirty="0">
                <a:solidFill>
                  <a:schemeClr val="tx1"/>
                </a:solidFill>
                <a:effectLst/>
                <a:ea typeface="+mn-ea"/>
                <a:cs typeface="+mn-cs"/>
              </a:rPr>
              <a:t> on solvent handlings have been recognized in the green chemistry community. The act was initiated by the American Chemical Society (ACS) and GSK (</a:t>
            </a:r>
            <a:r>
              <a:rPr lang="en-US" sz="1200" dirty="0"/>
              <a:t>GlaxoSmithKline) </a:t>
            </a:r>
            <a:r>
              <a:rPr lang="en-US" sz="1200" kern="1200" dirty="0">
                <a:solidFill>
                  <a:schemeClr val="tx1"/>
                </a:solidFill>
                <a:effectLst/>
                <a:ea typeface="+mn-ea"/>
                <a:cs typeface="+mn-cs"/>
              </a:rPr>
              <a:t>when they released their guidelines for safer solvent handlings. These guidelines were created based on the characterization of each solvent, and were validated experimentally. The selection was refined, and repeatedly match Environmental Health and Safety (EHS) standards. These guides assist green chemists with some preliminary guidance in their solvent selection process by ranking the solvents based on their reactivity and reusability, and more importantly impacts on the environment and human health. </a:t>
            </a:r>
            <a:endParaRPr lang="en-US" dirty="0"/>
          </a:p>
          <a:p>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20</a:t>
            </a:fld>
            <a:endParaRPr lang="en-US"/>
          </a:p>
        </p:txBody>
      </p:sp>
    </p:spTree>
    <p:extLst>
      <p:ext uri="{BB962C8B-B14F-4D97-AF65-F5344CB8AC3E}">
        <p14:creationId xmlns:p14="http://schemas.microsoft.com/office/powerpoint/2010/main" val="1339959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view of the solvent selection guide: Green and yellow indicate a preferred solvent.</a:t>
            </a:r>
            <a:r>
              <a:rPr lang="en-US" baseline="0" dirty="0"/>
              <a:t> Red suggests major heath or environmental issues.</a:t>
            </a:r>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23</a:t>
            </a:fld>
            <a:endParaRPr lang="en-US"/>
          </a:p>
        </p:txBody>
      </p:sp>
    </p:spTree>
    <p:extLst>
      <p:ext uri="{BB962C8B-B14F-4D97-AF65-F5344CB8AC3E}">
        <p14:creationId xmlns:p14="http://schemas.microsoft.com/office/powerpoint/2010/main" val="533872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TBME:</a:t>
            </a:r>
            <a:r>
              <a:rPr lang="en-US" sz="1200" baseline="0" dirty="0"/>
              <a:t> </a:t>
            </a:r>
            <a:r>
              <a:rPr lang="en-US" sz="1200" baseline="0" dirty="0" err="1"/>
              <a:t>tBu</a:t>
            </a:r>
            <a:r>
              <a:rPr lang="en-US" sz="1200" baseline="0" dirty="0"/>
              <a:t> Me ether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t>DCE: </a:t>
            </a:r>
            <a:r>
              <a:rPr lang="en-US" sz="1200" baseline="0" dirty="0" err="1"/>
              <a:t>diclhoroethene</a:t>
            </a:r>
            <a:endParaRPr lang="en-US" sz="120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t>1,2-Dimethoxyethane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NMP:N-Methyl-2-pyrrolidone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DMAc:</a:t>
            </a:r>
            <a:r>
              <a:rPr lang="en-US" b="1" baseline="0" dirty="0"/>
              <a:t> </a:t>
            </a:r>
            <a:r>
              <a:rPr lang="en-US" b="1" dirty="0" err="1"/>
              <a:t>Dimethylacetamide</a:t>
            </a:r>
            <a:r>
              <a:rPr lang="en-US" b="1" dirty="0"/>
              <a:t> </a:t>
            </a:r>
            <a:r>
              <a:rPr lang="en-US" dirty="0"/>
              <a:t>CH</a:t>
            </a:r>
            <a:r>
              <a:rPr lang="en-US" baseline="-25000" dirty="0"/>
              <a:t>3</a:t>
            </a:r>
            <a:r>
              <a:rPr lang="en-US" dirty="0"/>
              <a:t>C(O)N(CH</a:t>
            </a:r>
            <a:r>
              <a:rPr lang="en-US" baseline="-25000" dirty="0"/>
              <a:t>3</a:t>
            </a:r>
            <a:r>
              <a:rPr lang="en-US" dirty="0"/>
              <a:t>)</a:t>
            </a:r>
            <a:r>
              <a:rPr lang="en-US" baseline="-25000" dirty="0"/>
              <a:t>2</a:t>
            </a:r>
            <a:endParaRPr lang="en-US" sz="1200" dirty="0"/>
          </a:p>
        </p:txBody>
      </p:sp>
      <p:sp>
        <p:nvSpPr>
          <p:cNvPr id="4" name="Slide Number Placeholder 3"/>
          <p:cNvSpPr>
            <a:spLocks noGrp="1"/>
          </p:cNvSpPr>
          <p:nvPr>
            <p:ph type="sldNum" sz="quarter" idx="10"/>
          </p:nvPr>
        </p:nvSpPr>
        <p:spPr/>
        <p:txBody>
          <a:bodyPr/>
          <a:lstStyle/>
          <a:p>
            <a:pPr>
              <a:defRPr/>
            </a:pPr>
            <a:fld id="{C7149241-0149-4291-A4F1-87122F81ED41}" type="slidenum">
              <a:rPr lang="en-US" smtClean="0"/>
              <a:pPr>
                <a:defRPr/>
              </a:pPr>
              <a:t>24</a:t>
            </a:fld>
            <a:endParaRPr lang="en-US"/>
          </a:p>
        </p:txBody>
      </p:sp>
    </p:spTree>
    <p:extLst>
      <p:ext uri="{BB962C8B-B14F-4D97-AF65-F5344CB8AC3E}">
        <p14:creationId xmlns:p14="http://schemas.microsoft.com/office/powerpoint/2010/main" val="2693426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90" dirty="0"/>
              <a:t>Goal:</a:t>
            </a:r>
            <a:r>
              <a:rPr lang="en-US" sz="1090" baseline="0" dirty="0"/>
              <a:t> </a:t>
            </a:r>
            <a:r>
              <a:rPr lang="en-US" sz="1090" kern="1200" baseline="0" dirty="0">
                <a:solidFill>
                  <a:schemeClr val="tx1"/>
                </a:solidFill>
                <a:effectLst/>
                <a:latin typeface="+mn-lt"/>
                <a:ea typeface="+mn-ea"/>
                <a:cs typeface="+mn-cs"/>
              </a:rPr>
              <a:t> To </a:t>
            </a:r>
            <a:r>
              <a:rPr lang="en-US" sz="1090" kern="1200" dirty="0">
                <a:solidFill>
                  <a:schemeClr val="tx1"/>
                </a:solidFill>
                <a:effectLst/>
                <a:latin typeface="+mn-lt"/>
                <a:ea typeface="+mn-ea"/>
                <a:cs typeface="+mn-cs"/>
              </a:rPr>
              <a:t>give the participants an understanding of how the physicochemical and hazardous properties of solvents effect safety and environmental impact.</a:t>
            </a:r>
          </a:p>
          <a:p>
            <a:endParaRPr lang="en-US" sz="1090" kern="1200" dirty="0">
              <a:solidFill>
                <a:schemeClr val="tx1"/>
              </a:solidFill>
              <a:effectLst/>
              <a:latin typeface="+mn-lt"/>
              <a:ea typeface="+mn-ea"/>
              <a:cs typeface="+mn-cs"/>
            </a:endParaRPr>
          </a:p>
          <a:p>
            <a:r>
              <a:rPr lang="en-US" sz="1090" kern="1200" dirty="0">
                <a:solidFill>
                  <a:schemeClr val="tx1"/>
                </a:solidFill>
                <a:effectLst/>
                <a:latin typeface="+mn-lt"/>
                <a:ea typeface="+mn-ea"/>
                <a:cs typeface="+mn-cs"/>
              </a:rPr>
              <a:t>This activity uses published solvent selection guides generated by a major pharmaceutical company, which uses them to evaluate solvents used in their large-scale process chemistry. The company has rated each solvent according to nine criteria on a “red-yellow-green”/traffic light scale, based on the physicochemical and hazardous properties.</a:t>
            </a:r>
          </a:p>
          <a:p>
            <a:endParaRPr lang="en-US" sz="109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090" kern="1200" dirty="0">
              <a:solidFill>
                <a:schemeClr val="tx1"/>
              </a:solidFill>
              <a:effectLst/>
              <a:latin typeface="+mn-lt"/>
              <a:ea typeface="+mn-ea"/>
              <a:cs typeface="+mn-cs"/>
            </a:endParaRPr>
          </a:p>
          <a:p>
            <a:endParaRPr lang="en-IN" sz="1200" kern="1200" dirty="0">
              <a:solidFill>
                <a:schemeClr val="tx1"/>
              </a:solidFill>
              <a:effectLst/>
              <a:latin typeface="+mn-lt"/>
              <a:ea typeface="+mn-ea"/>
              <a:cs typeface="+mn-cs"/>
            </a:endParaRPr>
          </a:p>
          <a:p>
            <a:endParaRPr lang="en-IN" dirty="0"/>
          </a:p>
        </p:txBody>
      </p:sp>
      <p:sp>
        <p:nvSpPr>
          <p:cNvPr id="4" name="Slide Number Placeholder 3"/>
          <p:cNvSpPr>
            <a:spLocks noGrp="1"/>
          </p:cNvSpPr>
          <p:nvPr>
            <p:ph type="sldNum" sz="quarter" idx="10"/>
          </p:nvPr>
        </p:nvSpPr>
        <p:spPr/>
        <p:txBody>
          <a:bodyPr/>
          <a:lstStyle/>
          <a:p>
            <a:fld id="{00D6E246-6B5B-8143-B139-2A9206F6CD86}" type="slidenum">
              <a:rPr lang="en-US" smtClean="0"/>
              <a:t>25</a:t>
            </a:fld>
            <a:endParaRPr lang="en-US"/>
          </a:p>
        </p:txBody>
      </p:sp>
    </p:spTree>
    <p:extLst>
      <p:ext uri="{BB962C8B-B14F-4D97-AF65-F5344CB8AC3E}">
        <p14:creationId xmlns:p14="http://schemas.microsoft.com/office/powerpoint/2010/main" val="613062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Participants should be divided into groups of 4-5 and provided with the solvent cards for acetic acid and cyclohexene, without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names of the solvents and the “red-yellow-green” ratings left blank. </a:t>
            </a:r>
          </a:p>
          <a:p>
            <a:pPr marL="0" indent="0">
              <a:buNone/>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solvent card  would contain  categories like:</a:t>
            </a:r>
          </a:p>
          <a:p>
            <a:r>
              <a:rPr lang="en-US" sz="1200" kern="1200" baseline="0" dirty="0">
                <a:solidFill>
                  <a:schemeClr val="tx1"/>
                </a:solidFill>
                <a:effectLst/>
                <a:latin typeface="+mn-lt"/>
                <a:ea typeface="+mn-ea"/>
                <a:cs typeface="+mn-cs"/>
              </a:rPr>
              <a:t>1. </a:t>
            </a:r>
            <a:r>
              <a:rPr lang="en-US" sz="1200" kern="1200" dirty="0">
                <a:solidFill>
                  <a:schemeClr val="tx1"/>
                </a:solidFill>
                <a:effectLst/>
                <a:latin typeface="+mn-lt"/>
                <a:ea typeface="+mn-ea"/>
                <a:cs typeface="+mn-cs"/>
              </a:rPr>
              <a:t>Incineration</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Recycle</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VOC </a:t>
            </a:r>
            <a:r>
              <a:rPr lang="en-US" sz="1200" kern="1200" dirty="0" err="1">
                <a:solidFill>
                  <a:schemeClr val="tx1"/>
                </a:solidFill>
                <a:effectLst/>
                <a:latin typeface="+mn-lt"/>
                <a:ea typeface="+mn-ea"/>
                <a:cs typeface="+mn-cs"/>
              </a:rPr>
              <a:t>emmision</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Environmental impact to water</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Environmental impact to air</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6. Health hazard</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7. Exposure hazard</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8. Safety hazard</a:t>
            </a:r>
            <a:endParaRPr lang="en-IN" sz="1200" kern="1200" dirty="0">
              <a:solidFill>
                <a:schemeClr val="tx1"/>
              </a:solidFill>
              <a:effectLst/>
              <a:latin typeface="+mn-lt"/>
              <a:ea typeface="+mn-ea"/>
              <a:cs typeface="+mn-cs"/>
            </a:endParaRPr>
          </a:p>
          <a:p>
            <a:pPr marL="0" indent="0">
              <a:buNone/>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groups should be given approximately 20 minutes to discuss the chemical data provided on the cards and provide their own ratings in each of the eight categories. The solvent identities are left blank to avoid biasing </a:t>
            </a:r>
            <a:r>
              <a:rPr lang="en-US" sz="1200" kern="1200">
                <a:solidFill>
                  <a:schemeClr val="tx1"/>
                </a:solidFill>
                <a:effectLst/>
                <a:latin typeface="+mn-lt"/>
                <a:ea typeface="+mn-ea"/>
                <a:cs typeface="+mn-cs"/>
              </a:rPr>
              <a:t>the evaluation.</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debriefing will also take approximately 20 minutes. The groups will be asked to report which criteria received a green light and which criteria received a red light and the results will then be tabulated. Then the solvent identities and actual red-yellow-green ratings from the pharmaceutical industry scientists should be revealed. This is likely to result in some “what were they thinking?” comments from the participants.</a:t>
            </a:r>
          </a:p>
          <a:p>
            <a:endParaRPr lang="en-US" sz="1200" kern="1200" dirty="0">
              <a:solidFill>
                <a:schemeClr val="tx1"/>
              </a:solidFill>
              <a:effectLst/>
              <a:latin typeface="+mn-lt"/>
              <a:ea typeface="+mn-ea"/>
              <a:cs typeface="+mn-cs"/>
            </a:endParaRPr>
          </a:p>
          <a:p>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D6E246-6B5B-8143-B139-2A9206F6CD86}" type="slidenum">
              <a:rPr lang="en-US" smtClean="0"/>
              <a:t>26</a:t>
            </a:fld>
            <a:endParaRPr lang="en-US"/>
          </a:p>
        </p:txBody>
      </p:sp>
    </p:spTree>
    <p:extLst>
      <p:ext uri="{BB962C8B-B14F-4D97-AF65-F5344CB8AC3E}">
        <p14:creationId xmlns:p14="http://schemas.microsoft.com/office/powerpoint/2010/main" val="1427256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Issues</a:t>
            </a:r>
            <a:r>
              <a:rPr lang="en-US" sz="1100" kern="1200" baseline="0" dirty="0">
                <a:solidFill>
                  <a:schemeClr val="tx1"/>
                </a:solidFill>
                <a:effectLst/>
                <a:latin typeface="+mn-lt"/>
                <a:ea typeface="+mn-ea"/>
                <a:cs typeface="+mn-cs"/>
              </a:rPr>
              <a:t> and answers:</a:t>
            </a:r>
          </a:p>
          <a:p>
            <a:endParaRPr lang="en-US" sz="1100" kern="1200" baseline="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How much the ratings change depending on the way the solvent is used in industry (i.e., compare a situation where a worker is cleaning the inside of a tank with a situation where solvent is part of an effluent that is being released into a river). The answer - a lot.</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Is it possible that either of these solvents will ever receive all “green lights” in every category? The answer - almost certainly not. </a:t>
            </a:r>
            <a:r>
              <a:rPr lang="en-US" sz="1200" kern="1200">
                <a:solidFill>
                  <a:schemeClr val="tx1"/>
                </a:solidFill>
                <a:effectLst/>
                <a:latin typeface="+mn-lt"/>
                <a:ea typeface="+mn-ea"/>
                <a:cs typeface="+mn-cs"/>
              </a:rPr>
              <a:t>This can function as a segue into a discussion of alternative solvents being developed by green chemists.</a:t>
            </a:r>
          </a:p>
          <a:p>
            <a:endParaRPr lang="en-IN" dirty="0"/>
          </a:p>
        </p:txBody>
      </p:sp>
      <p:sp>
        <p:nvSpPr>
          <p:cNvPr id="4" name="Slide Number Placeholder 3"/>
          <p:cNvSpPr>
            <a:spLocks noGrp="1"/>
          </p:cNvSpPr>
          <p:nvPr>
            <p:ph type="sldNum" sz="quarter" idx="10"/>
          </p:nvPr>
        </p:nvSpPr>
        <p:spPr/>
        <p:txBody>
          <a:bodyPr/>
          <a:lstStyle/>
          <a:p>
            <a:fld id="{00D6E246-6B5B-8143-B139-2A9206F6CD86}" type="slidenum">
              <a:rPr lang="en-US" smtClean="0"/>
              <a:t>29</a:t>
            </a:fld>
            <a:endParaRPr lang="en-US"/>
          </a:p>
        </p:txBody>
      </p:sp>
    </p:spTree>
    <p:extLst>
      <p:ext uri="{BB962C8B-B14F-4D97-AF65-F5344CB8AC3E}">
        <p14:creationId xmlns:p14="http://schemas.microsoft.com/office/powerpoint/2010/main" val="2114622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00E5FF-F1B5-4296-B1D9-7AA74B5AAF36}" type="slidenum">
              <a:rPr lang="en-US"/>
              <a:pPr/>
              <a:t>7</a:t>
            </a:fld>
            <a:endParaRPr lang="en-US"/>
          </a:p>
        </p:txBody>
      </p:sp>
      <p:sp>
        <p:nvSpPr>
          <p:cNvPr id="490498" name="Rectangle 2"/>
          <p:cNvSpPr>
            <a:spLocks noGrp="1" noRot="1" noChangeAspect="1" noChangeArrowheads="1" noTextEdit="1"/>
          </p:cNvSpPr>
          <p:nvPr>
            <p:ph type="sldImg"/>
          </p:nvPr>
        </p:nvSpPr>
        <p:spPr>
          <a:xfrm>
            <a:off x="381000" y="685800"/>
            <a:ext cx="6096000" cy="3429000"/>
          </a:xfrm>
          <a:ln/>
        </p:spPr>
      </p:sp>
      <p:sp>
        <p:nvSpPr>
          <p:cNvPr id="490499"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2541643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3E3F57-F854-E048-B83F-40D549A29042}" type="slidenum">
              <a:rPr lang="en-GB"/>
              <a:pPr/>
              <a:t>30</a:t>
            </a:fld>
            <a:endParaRPr lang="en-GB" dirty="0"/>
          </a:p>
        </p:txBody>
      </p:sp>
      <p:sp>
        <p:nvSpPr>
          <p:cNvPr id="77826"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77827" name="Rectangle 3"/>
          <p:cNvSpPr>
            <a:spLocks noGrp="1" noChangeArrowheads="1"/>
          </p:cNvSpPr>
          <p:nvPr>
            <p:ph type="body" idx="1"/>
          </p:nvPr>
        </p:nvSpPr>
        <p:spPr>
          <a:xfrm>
            <a:off x="685800" y="4341813"/>
            <a:ext cx="5486400" cy="4116387"/>
          </a:xfrm>
        </p:spPr>
        <p:txBody>
          <a:bodyPr/>
          <a:lstStyle/>
          <a:p>
            <a:endParaRPr lang="en-US" dirty="0"/>
          </a:p>
        </p:txBody>
      </p:sp>
    </p:spTree>
    <p:extLst>
      <p:ext uri="{BB962C8B-B14F-4D97-AF65-F5344CB8AC3E}">
        <p14:creationId xmlns:p14="http://schemas.microsoft.com/office/powerpoint/2010/main" val="1455323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0D6E246-6B5B-8143-B139-2A9206F6CD86}" type="slidenum">
              <a:rPr lang="en-US" smtClean="0"/>
              <a:t>31</a:t>
            </a:fld>
            <a:endParaRPr lang="en-US"/>
          </a:p>
        </p:txBody>
      </p:sp>
    </p:spTree>
    <p:extLst>
      <p:ext uri="{BB962C8B-B14F-4D97-AF65-F5344CB8AC3E}">
        <p14:creationId xmlns:p14="http://schemas.microsoft.com/office/powerpoint/2010/main" val="4239487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i="1">
                <a:solidFill>
                  <a:schemeClr val="tx1"/>
                </a:solidFill>
                <a:latin typeface="Comic Sans MS" panose="030F0702030302020204" pitchFamily="66" charset="0"/>
                <a:ea typeface="MS PGothic" panose="020B0600070205080204" pitchFamily="34" charset="-128"/>
              </a:defRPr>
            </a:lvl1pPr>
            <a:lvl2pPr marL="742950" indent="-285750" eaLnBrk="0" hangingPunct="0">
              <a:defRPr i="1">
                <a:solidFill>
                  <a:schemeClr val="tx1"/>
                </a:solidFill>
                <a:latin typeface="Comic Sans MS" panose="030F0702030302020204" pitchFamily="66" charset="0"/>
                <a:ea typeface="MS PGothic" panose="020B0600070205080204" pitchFamily="34" charset="-128"/>
              </a:defRPr>
            </a:lvl2pPr>
            <a:lvl3pPr marL="1143000" indent="-228600" eaLnBrk="0" hangingPunct="0">
              <a:defRPr i="1">
                <a:solidFill>
                  <a:schemeClr val="tx1"/>
                </a:solidFill>
                <a:latin typeface="Comic Sans MS" panose="030F0702030302020204" pitchFamily="66" charset="0"/>
                <a:ea typeface="MS PGothic" panose="020B0600070205080204" pitchFamily="34" charset="-128"/>
              </a:defRPr>
            </a:lvl3pPr>
            <a:lvl4pPr marL="1600200" indent="-228600" eaLnBrk="0" hangingPunct="0">
              <a:defRPr i="1">
                <a:solidFill>
                  <a:schemeClr val="tx1"/>
                </a:solidFill>
                <a:latin typeface="Comic Sans MS" panose="030F0702030302020204" pitchFamily="66" charset="0"/>
                <a:ea typeface="MS PGothic" panose="020B0600070205080204" pitchFamily="34" charset="-128"/>
              </a:defRPr>
            </a:lvl4pPr>
            <a:lvl5pPr marL="2057400" indent="-228600" eaLnBrk="0" hangingPunct="0">
              <a:defRPr i="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A05EB2-203F-46EC-BB43-0C4253670670}" type="slidenum">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3698" name="Rectangle 2"/>
          <p:cNvSpPr>
            <a:spLocks noGrp="1" noRot="1" noChangeAspect="1" noChangeArrowheads="1" noTextEdit="1"/>
          </p:cNvSpPr>
          <p:nvPr>
            <p:ph type="sldImg"/>
          </p:nvPr>
        </p:nvSpPr>
        <p:spPr>
          <a:ln/>
          <a:extLst>
            <a:ext uri="{FAA26D3D-D897-4be2-8F04-BA451C77F1D7}"/>
          </a:extLst>
        </p:spPr>
      </p:sp>
      <p:sp>
        <p:nvSpPr>
          <p:cNvPr id="413699" name="Rectangle 3"/>
          <p:cNvSpPr>
            <a:spLocks noGrp="1" noChangeArrowheads="1"/>
          </p:cNvSpPr>
          <p:nvPr>
            <p:ph type="body" idx="1"/>
          </p:nvPr>
        </p:nvSpPr>
        <p:spPr/>
        <p:txBody>
          <a:bodyPr/>
          <a:lstStyle/>
          <a:p>
            <a:pPr eaLnBrk="1" hangingPunct="1">
              <a:defRPr/>
            </a:pPr>
            <a:endParaRPr lang="en-US">
              <a:ea typeface="ＭＳ Ｐゴシック" charset="0"/>
            </a:endParaRPr>
          </a:p>
        </p:txBody>
      </p:sp>
    </p:spTree>
    <p:extLst>
      <p:ext uri="{BB962C8B-B14F-4D97-AF65-F5344CB8AC3E}">
        <p14:creationId xmlns:p14="http://schemas.microsoft.com/office/powerpoint/2010/main" val="1618620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Comic Sans MS" panose="030F0702030302020204" pitchFamily="66" charset="0"/>
                <a:ea typeface="MS PGothic" panose="020B0600070205080204" pitchFamily="34" charset="-128"/>
              </a:defRPr>
            </a:lvl1pPr>
            <a:lvl2pPr marL="742950" indent="-285750" eaLnBrk="0" hangingPunct="0">
              <a:defRPr i="1">
                <a:solidFill>
                  <a:schemeClr val="tx1"/>
                </a:solidFill>
                <a:latin typeface="Comic Sans MS" panose="030F0702030302020204" pitchFamily="66" charset="0"/>
                <a:ea typeface="MS PGothic" panose="020B0600070205080204" pitchFamily="34" charset="-128"/>
              </a:defRPr>
            </a:lvl2pPr>
            <a:lvl3pPr marL="1143000" indent="-228600" eaLnBrk="0" hangingPunct="0">
              <a:defRPr i="1">
                <a:solidFill>
                  <a:schemeClr val="tx1"/>
                </a:solidFill>
                <a:latin typeface="Comic Sans MS" panose="030F0702030302020204" pitchFamily="66" charset="0"/>
                <a:ea typeface="MS PGothic" panose="020B0600070205080204" pitchFamily="34" charset="-128"/>
              </a:defRPr>
            </a:lvl3pPr>
            <a:lvl4pPr marL="1600200" indent="-228600" eaLnBrk="0" hangingPunct="0">
              <a:defRPr i="1">
                <a:solidFill>
                  <a:schemeClr val="tx1"/>
                </a:solidFill>
                <a:latin typeface="Comic Sans MS" panose="030F0702030302020204" pitchFamily="66" charset="0"/>
                <a:ea typeface="MS PGothic" panose="020B0600070205080204" pitchFamily="34" charset="-128"/>
              </a:defRPr>
            </a:lvl4pPr>
            <a:lvl5pPr marL="2057400" indent="-228600" eaLnBrk="0" hangingPunct="0">
              <a:defRPr i="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F71723-9591-47E3-83DD-7C948931FD87}" type="slidenum">
              <a:rPr kumimoji="0" lang="en-GB" sz="1200" b="1" i="0" u="none" strike="noStrike" kern="1200" cap="none" spc="0" normalizeH="0" baseline="0" noProof="0">
                <a:ln>
                  <a:noFill/>
                </a:ln>
                <a:solidFill>
                  <a:srgbClr val="64BE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sz="1200" b="1" i="0" u="none" strike="noStrike" kern="1200" cap="none" spc="0" normalizeH="0" baseline="0" noProof="0">
              <a:ln>
                <a:noFill/>
              </a:ln>
              <a:solidFill>
                <a:srgbClr val="64BE00"/>
              </a:solidFill>
              <a:effectLst/>
              <a:uLnTx/>
              <a:uFillTx/>
              <a:latin typeface="Arial" panose="020B0604020202020204" pitchFamily="34" charset="0"/>
              <a:ea typeface="MS PGothic" panose="020B0600070205080204" pitchFamily="34" charset="-128"/>
              <a:cs typeface="+mn-cs"/>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extLst>
      <p:ext uri="{BB962C8B-B14F-4D97-AF65-F5344CB8AC3E}">
        <p14:creationId xmlns:p14="http://schemas.microsoft.com/office/powerpoint/2010/main" val="3072219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ea typeface="+mn-ea"/>
                <a:cs typeface="+mn-cs"/>
              </a:rPr>
              <a:t>Water, the most popular choice for nature, is undoubtedly the most benign solvent there is. It is easily accessible and cheap to employ, and has the lowest toxicity to the environment. Not only it is non-flammable and non-explosive, but it also has a high heat capacity. With addition of surfactants or other miscible organic co-solvent, water emerges as a new choice in chemical synthesis including oxidations, reductions, nucleophilic substitutions, and electrochemical synthesis. However, water is not perfect and its cons should be considered before it is used in large scale synthesis. Aside from its poor compatibility of organic molecules, distillation of water from reagent requires more demanding condition relatively to other solvents such as methanol. Removal of water, even in vacuum, is more energy intensive (thus less economically viable) than conventional organic solvent. Therefore each solvent selection or replacement needs to be discussed on a case-by-case basis. Replacement of organic solvents to water may be done at least for safety reasons</a:t>
            </a:r>
            <a:r>
              <a:rPr lang="en-US" sz="1000" dirty="0">
                <a:effectLst/>
              </a:rPr>
              <a:t> </a:t>
            </a:r>
            <a:endParaRPr lang="en-US" sz="1000" dirty="0"/>
          </a:p>
        </p:txBody>
      </p:sp>
      <p:sp>
        <p:nvSpPr>
          <p:cNvPr id="4" name="Slide Number Placeholder 3"/>
          <p:cNvSpPr>
            <a:spLocks noGrp="1"/>
          </p:cNvSpPr>
          <p:nvPr>
            <p:ph type="sldNum" sz="quarter" idx="10"/>
          </p:nvPr>
        </p:nvSpPr>
        <p:spPr/>
        <p:txBody>
          <a:bodyPr/>
          <a:lstStyle/>
          <a:p>
            <a:fld id="{4C5E31CE-E645-0646-B1C4-4C867113CE48}" type="slidenum">
              <a:rPr lang="en-US" smtClean="0"/>
              <a:t>36</a:t>
            </a:fld>
            <a:endParaRPr lang="en-US"/>
          </a:p>
        </p:txBody>
      </p:sp>
    </p:spTree>
    <p:extLst>
      <p:ext uri="{BB962C8B-B14F-4D97-AF65-F5344CB8AC3E}">
        <p14:creationId xmlns:p14="http://schemas.microsoft.com/office/powerpoint/2010/main" val="1848378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scCO</a:t>
            </a:r>
            <a:r>
              <a:rPr lang="en-US" sz="1200" kern="1200" baseline="-25000" dirty="0">
                <a:solidFill>
                  <a:schemeClr val="tx1"/>
                </a:solidFill>
                <a:effectLst/>
                <a:ea typeface="+mn-ea"/>
                <a:cs typeface="+mn-cs"/>
              </a:rPr>
              <a:t>2</a:t>
            </a:r>
            <a:r>
              <a:rPr lang="en-US" sz="1200" kern="1200" dirty="0">
                <a:solidFill>
                  <a:schemeClr val="tx1"/>
                </a:solidFill>
                <a:effectLst/>
                <a:ea typeface="+mn-ea"/>
                <a:cs typeface="+mn-cs"/>
              </a:rPr>
              <a:t> is very attractive as a solvent because it can be removed easily by simply decreasing the pressure in the reaction vessels. This eliminates the need of solvent distillation, which is an energy intensive process, while leaving behind a product with high purity. Besides its’ non-toxic profile, scCO</a:t>
            </a:r>
            <a:r>
              <a:rPr lang="en-US" sz="1200" kern="1200" baseline="-25000" dirty="0">
                <a:solidFill>
                  <a:schemeClr val="tx1"/>
                </a:solidFill>
                <a:effectLst/>
                <a:ea typeface="+mn-ea"/>
                <a:cs typeface="+mn-cs"/>
              </a:rPr>
              <a:t>2</a:t>
            </a:r>
            <a:r>
              <a:rPr lang="en-US" sz="1200" kern="1200" dirty="0">
                <a:solidFill>
                  <a:schemeClr val="tx1"/>
                </a:solidFill>
                <a:effectLst/>
                <a:ea typeface="+mn-ea"/>
                <a:cs typeface="+mn-cs"/>
              </a:rPr>
              <a:t> is often readily available as an industrial by-product and can be obtained without burning fossil fuels. Several companies offer CO</a:t>
            </a:r>
            <a:r>
              <a:rPr lang="en-US" sz="1200" kern="1200" baseline="-25000" dirty="0">
                <a:solidFill>
                  <a:schemeClr val="tx1"/>
                </a:solidFill>
                <a:effectLst/>
                <a:ea typeface="+mn-ea"/>
                <a:cs typeface="+mn-cs"/>
              </a:rPr>
              <a:t>2 </a:t>
            </a:r>
            <a:r>
              <a:rPr lang="en-US" sz="1200" kern="1200" dirty="0">
                <a:solidFill>
                  <a:schemeClr val="tx1"/>
                </a:solidFill>
                <a:effectLst/>
                <a:ea typeface="+mn-ea"/>
                <a:cs typeface="+mn-cs"/>
              </a:rPr>
              <a:t>recovery, and turn this industrial by-product into a profitable reagent. Such recovery is especially popular in breweries, distilleries, ammonia or ethylene oxide productions.</a:t>
            </a:r>
          </a:p>
          <a:p>
            <a:endParaRPr lang="en-US"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40</a:t>
            </a:fld>
            <a:endParaRPr lang="en-US"/>
          </a:p>
        </p:txBody>
      </p:sp>
    </p:spTree>
    <p:extLst>
      <p:ext uri="{BB962C8B-B14F-4D97-AF65-F5344CB8AC3E}">
        <p14:creationId xmlns:p14="http://schemas.microsoft.com/office/powerpoint/2010/main" val="526387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0B3735-1C71-47F3-B8BB-1B553DFC2BD1}" type="slidenum">
              <a:rPr lang="en-US"/>
              <a:pPr/>
              <a:t>45</a:t>
            </a:fld>
            <a:endParaRPr lang="en-US"/>
          </a:p>
        </p:txBody>
      </p:sp>
      <p:sp>
        <p:nvSpPr>
          <p:cNvPr id="139266" name="Rectangle 2"/>
          <p:cNvSpPr>
            <a:spLocks noGrp="1" noRot="1" noChangeAspect="1" noChangeArrowheads="1" noTextEdit="1"/>
          </p:cNvSpPr>
          <p:nvPr>
            <p:ph type="sldImg"/>
          </p:nvPr>
        </p:nvSpPr>
        <p:spPr>
          <a:xfrm>
            <a:off x="381000" y="685800"/>
            <a:ext cx="6096000" cy="3429000"/>
          </a:xfrm>
          <a:ln/>
        </p:spPr>
      </p:sp>
      <p:sp>
        <p:nvSpPr>
          <p:cNvPr id="139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69231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200" dirty="0">
                <a:solidFill>
                  <a:srgbClr val="000000"/>
                </a:solidFill>
              </a:rPr>
              <a:t>Approximately 60 pounds of garments are placed inside a large rotating basket in the MICO</a:t>
            </a:r>
            <a:r>
              <a:rPr lang="en-US" sz="1200" baseline="-25000" dirty="0">
                <a:solidFill>
                  <a:srgbClr val="000000"/>
                </a:solidFill>
              </a:rPr>
              <a:t>2</a:t>
            </a:r>
            <a:r>
              <a:rPr lang="en-US" sz="1200" dirty="0">
                <a:solidFill>
                  <a:srgbClr val="000000"/>
                </a:solidFill>
              </a:rPr>
              <a:t>™ machine and the door is closed, sealing the system. Vacuum is applied to remove the majority of the air in the system and CO</a:t>
            </a:r>
            <a:r>
              <a:rPr lang="en-US" sz="1200" baseline="-25000" dirty="0">
                <a:solidFill>
                  <a:srgbClr val="000000"/>
                </a:solidFill>
              </a:rPr>
              <a:t>2</a:t>
            </a:r>
            <a:r>
              <a:rPr lang="en-US" sz="1200" dirty="0">
                <a:solidFill>
                  <a:srgbClr val="000000"/>
                </a:solidFill>
              </a:rPr>
              <a:t> gas is added to pressurize the wash tank.</a:t>
            </a:r>
          </a:p>
          <a:p>
            <a:pPr marL="228600" indent="-228600">
              <a:buFont typeface="+mj-lt"/>
              <a:buAutoNum type="arabicPeriod"/>
            </a:pPr>
            <a:endParaRPr lang="en-US" sz="1200" dirty="0">
              <a:solidFill>
                <a:srgbClr val="000000"/>
              </a:solidFill>
            </a:endParaRPr>
          </a:p>
          <a:p>
            <a:pPr marL="228600" indent="-228600">
              <a:buFont typeface="+mj-lt"/>
              <a:buAutoNum type="arabicPeriod"/>
            </a:pPr>
            <a:r>
              <a:rPr lang="en-US" sz="1200" dirty="0">
                <a:solidFill>
                  <a:srgbClr val="000000"/>
                </a:solidFill>
              </a:rPr>
              <a:t>Liquid CO</a:t>
            </a:r>
            <a:r>
              <a:rPr lang="en-US" sz="1200" baseline="-25000" dirty="0">
                <a:solidFill>
                  <a:srgbClr val="000000"/>
                </a:solidFill>
              </a:rPr>
              <a:t>2</a:t>
            </a:r>
            <a:r>
              <a:rPr lang="en-US" sz="1200" dirty="0">
                <a:solidFill>
                  <a:srgbClr val="000000"/>
                </a:solidFill>
              </a:rPr>
              <a:t> is then added from the storage tank along with the </a:t>
            </a:r>
            <a:r>
              <a:rPr lang="en-US" sz="1200" dirty="0" err="1">
                <a:solidFill>
                  <a:srgbClr val="000000"/>
                </a:solidFill>
              </a:rPr>
              <a:t>Micare</a:t>
            </a:r>
            <a:r>
              <a:rPr lang="en-US" sz="1200" dirty="0">
                <a:solidFill>
                  <a:srgbClr val="000000"/>
                </a:solidFill>
              </a:rPr>
              <a:t>™ detergent system in order to form the wash fluid. </a:t>
            </a:r>
          </a:p>
          <a:p>
            <a:pPr marL="228600" indent="-228600">
              <a:buFont typeface="+mj-lt"/>
              <a:buAutoNum type="arabicPeriod"/>
            </a:pPr>
            <a:endParaRPr lang="en-US" sz="1200" dirty="0">
              <a:solidFill>
                <a:srgbClr val="000000"/>
              </a:solidFill>
            </a:endParaRPr>
          </a:p>
          <a:p>
            <a:pPr marL="228600" indent="-228600">
              <a:buFont typeface="+mj-lt"/>
              <a:buAutoNum type="arabicPeriod"/>
            </a:pPr>
            <a:r>
              <a:rPr lang="en-US" sz="1200" dirty="0">
                <a:solidFill>
                  <a:srgbClr val="000000"/>
                </a:solidFill>
              </a:rPr>
              <a:t>The clothes are agitated (delicate, normal, and heavy cycles). Similar to perc </a:t>
            </a:r>
            <a:r>
              <a:rPr lang="en-US" sz="1200" dirty="0" err="1">
                <a:solidFill>
                  <a:srgbClr val="000000"/>
                </a:solidFill>
              </a:rPr>
              <a:t>drycleaning</a:t>
            </a:r>
            <a:r>
              <a:rPr lang="en-US" sz="1200" dirty="0">
                <a:solidFill>
                  <a:srgbClr val="000000"/>
                </a:solidFill>
              </a:rPr>
              <a:t> machines, the wash fluid is circulated out of the wash tank through a lint filter to capture loose fibers and vestige lint. It then passes through a carbon filter and returns to the wash tank. At this point, the wash cycle is complete.</a:t>
            </a:r>
          </a:p>
          <a:p>
            <a:pPr marL="228600" indent="-228600">
              <a:buFont typeface="+mj-lt"/>
              <a:buAutoNum type="arabicPeriod"/>
            </a:pPr>
            <a:endParaRPr lang="en-US" sz="1200" dirty="0">
              <a:solidFill>
                <a:srgbClr val="000000"/>
              </a:solidFill>
            </a:endParaRPr>
          </a:p>
          <a:p>
            <a:pPr marL="228600" indent="-228600">
              <a:buFont typeface="+mj-lt"/>
              <a:buAutoNum type="arabicPeriod"/>
            </a:pPr>
            <a:r>
              <a:rPr lang="en-US" sz="1200" dirty="0">
                <a:solidFill>
                  <a:srgbClr val="000000"/>
                </a:solidFill>
              </a:rPr>
              <a:t>The wash fluid is pumped out of the wash tank to the storage tank. The excess wash fluid left clinging to the garments is further removed by a spin extract cycle. A portion of the wash fluid is then cleaned via a distillation process that removes excess dirt and detergent. The residue from the distillation process is automatically eliminated from the machine and collected for shipment back to </a:t>
            </a:r>
            <a:r>
              <a:rPr lang="en-US" sz="1200" dirty="0" err="1">
                <a:solidFill>
                  <a:srgbClr val="000000"/>
                </a:solidFill>
              </a:rPr>
              <a:t>Micell</a:t>
            </a:r>
            <a:r>
              <a:rPr lang="en-US" sz="1200" dirty="0">
                <a:solidFill>
                  <a:srgbClr val="000000"/>
                </a:solidFill>
              </a:rPr>
              <a:t> for recycling. Carbon dioxide gas is removed from the wash tank using a compressor and the gas is sent back to the storage tank for reuse. The </a:t>
            </a:r>
            <a:r>
              <a:rPr lang="en-US" sz="1200" dirty="0" err="1">
                <a:solidFill>
                  <a:srgbClr val="000000"/>
                </a:solidFill>
              </a:rPr>
              <a:t>Micare</a:t>
            </a:r>
            <a:r>
              <a:rPr lang="en-US" sz="1200" dirty="0">
                <a:solidFill>
                  <a:srgbClr val="000000"/>
                </a:solidFill>
              </a:rPr>
              <a:t>™ system is able to efficiently convert CO</a:t>
            </a:r>
            <a:r>
              <a:rPr lang="en-US" sz="1200" baseline="-25000" dirty="0">
                <a:solidFill>
                  <a:srgbClr val="000000"/>
                </a:solidFill>
              </a:rPr>
              <a:t>2</a:t>
            </a:r>
            <a:r>
              <a:rPr lang="en-US" sz="1200" dirty="0">
                <a:solidFill>
                  <a:srgbClr val="000000"/>
                </a:solidFill>
              </a:rPr>
              <a:t> from a gas to a liquid, thereby permitting 98 percent of the CO</a:t>
            </a:r>
            <a:r>
              <a:rPr lang="en-US" sz="1200" baseline="-25000" dirty="0">
                <a:solidFill>
                  <a:srgbClr val="000000"/>
                </a:solidFill>
              </a:rPr>
              <a:t>2</a:t>
            </a:r>
            <a:r>
              <a:rPr lang="en-US" sz="1200" dirty="0">
                <a:solidFill>
                  <a:srgbClr val="000000"/>
                </a:solidFill>
              </a:rPr>
              <a:t> to be recycled. A nominal amount (10 </a:t>
            </a:r>
            <a:r>
              <a:rPr lang="en-US" sz="1200" dirty="0" err="1">
                <a:solidFill>
                  <a:srgbClr val="000000"/>
                </a:solidFill>
              </a:rPr>
              <a:t>lbs</a:t>
            </a:r>
            <a:r>
              <a:rPr lang="en-US" sz="1200" dirty="0">
                <a:solidFill>
                  <a:srgbClr val="000000"/>
                </a:solidFill>
              </a:rPr>
              <a:t>) of CO</a:t>
            </a:r>
            <a:r>
              <a:rPr lang="en-US" sz="1200" baseline="-25000" dirty="0">
                <a:solidFill>
                  <a:srgbClr val="000000"/>
                </a:solidFill>
              </a:rPr>
              <a:t>2</a:t>
            </a:r>
            <a:r>
              <a:rPr lang="en-US" sz="1200" dirty="0">
                <a:solidFill>
                  <a:srgbClr val="000000"/>
                </a:solidFill>
              </a:rPr>
              <a:t> gas is then vented to the atmosphere.  After a cycle time of 35 to 45 minutes, the cleaned garments are removed from the wash tank.</a:t>
            </a:r>
          </a:p>
          <a:p>
            <a:endParaRPr lang="en-US" dirty="0"/>
          </a:p>
        </p:txBody>
      </p:sp>
      <p:sp>
        <p:nvSpPr>
          <p:cNvPr id="4" name="Slide Number Placeholder 3"/>
          <p:cNvSpPr>
            <a:spLocks noGrp="1"/>
          </p:cNvSpPr>
          <p:nvPr>
            <p:ph type="sldNum" sz="quarter" idx="10"/>
          </p:nvPr>
        </p:nvSpPr>
        <p:spPr/>
        <p:txBody>
          <a:bodyPr/>
          <a:lstStyle/>
          <a:p>
            <a:fld id="{00D6E246-6B5B-8143-B139-2A9206F6CD86}" type="slidenum">
              <a:rPr lang="en-US" smtClean="0"/>
              <a:t>46</a:t>
            </a:fld>
            <a:endParaRPr lang="en-US"/>
          </a:p>
        </p:txBody>
      </p:sp>
    </p:spTree>
    <p:extLst>
      <p:ext uri="{BB962C8B-B14F-4D97-AF65-F5344CB8AC3E}">
        <p14:creationId xmlns:p14="http://schemas.microsoft.com/office/powerpoint/2010/main" val="775852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x-none" sz="1200" dirty="0">
                <a:latin typeface="Calibri Regular" charset="0"/>
              </a:rPr>
              <a:t>Ionic liquids have been found useful for a wide range of chemical reactions and processes, including hydrogenation reactions, </a:t>
            </a:r>
            <a:r>
              <a:rPr lang="en-US" altLang="x-none" sz="1200" dirty="0" err="1">
                <a:latin typeface="Calibri Regular" charset="0"/>
              </a:rPr>
              <a:t>biocatalysis</a:t>
            </a:r>
            <a:r>
              <a:rPr lang="en-US" altLang="x-none" sz="1200" dirty="0">
                <a:latin typeface="Calibri Regular" charset="0"/>
              </a:rPr>
              <a:t> reactions such as transesterification and </a:t>
            </a:r>
            <a:r>
              <a:rPr lang="en-US" altLang="x-none" sz="1200" dirty="0" err="1">
                <a:latin typeface="Calibri Regular" charset="0"/>
              </a:rPr>
              <a:t>perhydrolysis</a:t>
            </a:r>
            <a:r>
              <a:rPr lang="en-US" altLang="x-none" sz="1200" dirty="0">
                <a:latin typeface="Calibri Regular" charset="0"/>
              </a:rPr>
              <a:t>, and electrochemical applications such as battery electrolytes </a:t>
            </a:r>
          </a:p>
          <a:p>
            <a:pPr>
              <a:lnSpc>
                <a:spcPct val="90000"/>
              </a:lnSpc>
            </a:pPr>
            <a:r>
              <a:rPr lang="en-US" altLang="x-none" sz="1200" dirty="0">
                <a:latin typeface="Calibri Regular" charset="0"/>
              </a:rPr>
              <a:t>Another use for ionic liquids is as a medium for separation of biologically produced feedstocks from a fermentation broth, such as acetone, ethanol, or butanol </a:t>
            </a:r>
          </a:p>
          <a:p>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53</a:t>
            </a:fld>
            <a:endParaRPr lang="en-US"/>
          </a:p>
        </p:txBody>
      </p:sp>
    </p:spTree>
    <p:extLst>
      <p:ext uri="{BB962C8B-B14F-4D97-AF65-F5344CB8AC3E}">
        <p14:creationId xmlns:p14="http://schemas.microsoft.com/office/powerpoint/2010/main" val="1174113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Photochemical Ozone Creation Potential measures the production of ozone from a VOC emission through computer modelling of a complex series of chemical reactions in the atmosphere.</a:t>
            </a:r>
            <a:endParaRPr lang="en-IN" dirty="0"/>
          </a:p>
        </p:txBody>
      </p:sp>
      <p:sp>
        <p:nvSpPr>
          <p:cNvPr id="4" name="Slide Number Placeholder 3"/>
          <p:cNvSpPr>
            <a:spLocks noGrp="1"/>
          </p:cNvSpPr>
          <p:nvPr>
            <p:ph type="sldNum" sz="quarter" idx="10"/>
          </p:nvPr>
        </p:nvSpPr>
        <p:spPr/>
        <p:txBody>
          <a:bodyPr/>
          <a:lstStyle/>
          <a:p>
            <a:fld id="{00D6E246-6B5B-8143-B139-2A9206F6CD86}" type="slidenum">
              <a:rPr lang="en-US" smtClean="0"/>
              <a:t>9</a:t>
            </a:fld>
            <a:endParaRPr lang="en-US"/>
          </a:p>
        </p:txBody>
      </p:sp>
    </p:spTree>
    <p:extLst>
      <p:ext uri="{BB962C8B-B14F-4D97-AF65-F5344CB8AC3E}">
        <p14:creationId xmlns:p14="http://schemas.microsoft.com/office/powerpoint/2010/main" val="1857607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924D33-4567-B347-BB38-909A95AEE4A1}" type="slidenum">
              <a:rPr lang="en-US" altLang="x-none"/>
              <a:pPr/>
              <a:t>10</a:t>
            </a:fld>
            <a:endParaRPr lang="en-US" altLang="x-none"/>
          </a:p>
        </p:txBody>
      </p:sp>
      <p:sp>
        <p:nvSpPr>
          <p:cNvPr id="485378" name="Rectangle 2"/>
          <p:cNvSpPr>
            <a:spLocks noGrp="1" noRot="1" noChangeAspect="1" noChangeArrowheads="1"/>
          </p:cNvSpPr>
          <p:nvPr>
            <p:ph type="sldImg"/>
          </p:nvPr>
        </p:nvSpPr>
        <p:spPr bwMode="auto">
          <a:xfrm>
            <a:off x="392113" y="690563"/>
            <a:ext cx="6073775" cy="3417887"/>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sp>
      <p:sp>
        <p:nvSpPr>
          <p:cNvPr id="485379" name="Rectangle 3"/>
          <p:cNvSpPr>
            <a:spLocks noGrp="1" noChangeArrowheads="1"/>
          </p:cNvSpPr>
          <p:nvPr>
            <p:ph type="body" idx="1"/>
          </p:nvPr>
        </p:nvSpPr>
        <p:spPr bwMode="auto">
          <a:xfrm>
            <a:off x="914400" y="4341813"/>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lIns="93697" tIns="48410" rIns="93697" bIns="48410"/>
          <a:lstStyle/>
          <a:p>
            <a:r>
              <a:rPr lang="en-US" altLang="x-none" sz="1000" dirty="0"/>
              <a:t>VOCs have been linked to atmospheric ozone generation, commonly known as smog.</a:t>
            </a:r>
          </a:p>
          <a:p>
            <a:r>
              <a:rPr lang="en-US" altLang="x-none" sz="1000" dirty="0"/>
              <a:t>PERC is used</a:t>
            </a:r>
            <a:r>
              <a:rPr lang="en-US" altLang="x-none" sz="1000" baseline="0" dirty="0"/>
              <a:t> in dry cleaning.</a:t>
            </a:r>
          </a:p>
          <a:p>
            <a:r>
              <a:rPr lang="en-US" altLang="x-none" sz="1000" baseline="0" dirty="0"/>
              <a:t>CFCs deplete an ozone layer which results in severe environmental effects</a:t>
            </a:r>
          </a:p>
          <a:p>
            <a:endParaRPr lang="en-US" altLang="x-none" sz="1000" dirty="0"/>
          </a:p>
        </p:txBody>
      </p:sp>
    </p:spTree>
    <p:extLst>
      <p:ext uri="{BB962C8B-B14F-4D97-AF65-F5344CB8AC3E}">
        <p14:creationId xmlns:p14="http://schemas.microsoft.com/office/powerpoint/2010/main" val="1718184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019F3-9C29-8945-AD8B-33B57BFB1A56}" type="slidenum">
              <a:rPr lang="en-US" altLang="x-none"/>
              <a:pPr/>
              <a:t>11</a:t>
            </a:fld>
            <a:endParaRPr lang="en-US" altLang="x-none"/>
          </a:p>
        </p:txBody>
      </p:sp>
      <p:sp>
        <p:nvSpPr>
          <p:cNvPr id="481282" name="Rectangle 2"/>
          <p:cNvSpPr>
            <a:spLocks noGrp="1" noRot="1" noChangeAspect="1" noChangeArrowheads="1"/>
          </p:cNvSpPr>
          <p:nvPr>
            <p:ph type="sldImg"/>
          </p:nvPr>
        </p:nvSpPr>
        <p:spPr bwMode="auto">
          <a:xfrm>
            <a:off x="392113" y="690563"/>
            <a:ext cx="6073775" cy="3417887"/>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sp>
      <p:sp>
        <p:nvSpPr>
          <p:cNvPr id="481283" name="Rectangle 3"/>
          <p:cNvSpPr>
            <a:spLocks noGrp="1" noChangeArrowheads="1"/>
          </p:cNvSpPr>
          <p:nvPr>
            <p:ph type="body" idx="1"/>
          </p:nvPr>
        </p:nvSpPr>
        <p:spPr bwMode="auto">
          <a:xfrm>
            <a:off x="914400" y="4341813"/>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lIns="93697" tIns="48410" rIns="93697" bIns="4841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In a typical chemical reactions, solvent accounts the majority of the reaction weight and therefore, post-processing solvent removal, which is typically achieved through distillation or vacuum evaporation (Video: </a:t>
            </a:r>
            <a:r>
              <a:rPr lang="en-US" sz="1200" u="sng" kern="1200" dirty="0">
                <a:solidFill>
                  <a:schemeClr val="tx1"/>
                </a:solidFill>
                <a:effectLst/>
                <a:ea typeface="+mn-ea"/>
                <a:cs typeface="+mn-cs"/>
                <a:hlinkClick r:id="rId3"/>
              </a:rPr>
              <a:t>solvent distillation</a:t>
            </a:r>
            <a:r>
              <a:rPr lang="en-US" sz="1200" kern="1200" dirty="0">
                <a:solidFill>
                  <a:schemeClr val="tx1"/>
                </a:solidFill>
                <a:effectLst/>
                <a:ea typeface="+mn-ea"/>
                <a:cs typeface="+mn-cs"/>
              </a:rPr>
              <a:t>) , is a very energy costly procedure for large scale synthesis. Moreover, products that are sensitive to impurities may requires extra cycles of distillations. This contributes to another (expensive) problem to deal with waste. Careless disposal of solvents are also known to pose great threat to the environment since many of which are toxic even at low concentration. To make matters worse, most organic solvents are volatile, possibly explosive and moderately toxic upon exposure, these qualities pose great concerns to any individuals who are involved in handling solvent. </a:t>
            </a:r>
            <a:endParaRPr lang="x-none" altLang="x-none" sz="1200" dirty="0"/>
          </a:p>
          <a:p>
            <a:endParaRPr lang="x-none" altLang="x-none" dirty="0"/>
          </a:p>
        </p:txBody>
      </p:sp>
    </p:spTree>
    <p:extLst>
      <p:ext uri="{BB962C8B-B14F-4D97-AF65-F5344CB8AC3E}">
        <p14:creationId xmlns:p14="http://schemas.microsoft.com/office/powerpoint/2010/main" val="1921358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019F3-9C29-8945-AD8B-33B57BFB1A56}" type="slidenum">
              <a:rPr lang="en-US" altLang="x-none"/>
              <a:pPr/>
              <a:t>12</a:t>
            </a:fld>
            <a:endParaRPr lang="en-US" altLang="x-none"/>
          </a:p>
        </p:txBody>
      </p:sp>
      <p:sp>
        <p:nvSpPr>
          <p:cNvPr id="481282" name="Rectangle 2"/>
          <p:cNvSpPr>
            <a:spLocks noGrp="1" noRot="1" noChangeAspect="1" noChangeArrowheads="1"/>
          </p:cNvSpPr>
          <p:nvPr>
            <p:ph type="sldImg"/>
          </p:nvPr>
        </p:nvSpPr>
        <p:spPr bwMode="auto">
          <a:xfrm>
            <a:off x="392113" y="690563"/>
            <a:ext cx="6073775" cy="3417887"/>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sp>
      <p:sp>
        <p:nvSpPr>
          <p:cNvPr id="481283" name="Rectangle 3"/>
          <p:cNvSpPr>
            <a:spLocks noGrp="1" noChangeArrowheads="1"/>
          </p:cNvSpPr>
          <p:nvPr>
            <p:ph type="body" idx="1"/>
          </p:nvPr>
        </p:nvSpPr>
        <p:spPr bwMode="auto">
          <a:xfrm>
            <a:off x="914400" y="4341813"/>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lIns="93697" tIns="48410" rIns="93697" bIns="48410"/>
          <a:lstStyle/>
          <a:p>
            <a:endParaRPr lang="x-none" altLang="x-none" dirty="0"/>
          </a:p>
        </p:txBody>
      </p:sp>
    </p:spTree>
    <p:extLst>
      <p:ext uri="{BB962C8B-B14F-4D97-AF65-F5344CB8AC3E}">
        <p14:creationId xmlns:p14="http://schemas.microsoft.com/office/powerpoint/2010/main" val="3384057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84CF63-F6A8-4143-99C0-366EC577BC54}" type="slidenum">
              <a:rPr lang="en-GB"/>
              <a:pPr/>
              <a:t>13</a:t>
            </a:fld>
            <a:endParaRPr lang="en-GB"/>
          </a:p>
        </p:txBody>
      </p:sp>
      <p:sp>
        <p:nvSpPr>
          <p:cNvPr id="65538"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65539"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8234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7FE262-DAE7-3144-92A6-4F6CCB8C91D8}" type="slidenum">
              <a:rPr lang="en-GB"/>
              <a:pPr/>
              <a:t>14</a:t>
            </a:fld>
            <a:endParaRPr lang="en-GB"/>
          </a:p>
        </p:txBody>
      </p:sp>
      <p:sp>
        <p:nvSpPr>
          <p:cNvPr id="55298"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55299"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181076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7FE262-DAE7-3144-92A6-4F6CCB8C91D8}" type="slidenum">
              <a:rPr lang="en-GB"/>
              <a:pPr/>
              <a:t>15</a:t>
            </a:fld>
            <a:endParaRPr lang="en-GB"/>
          </a:p>
        </p:txBody>
      </p:sp>
      <p:sp>
        <p:nvSpPr>
          <p:cNvPr id="55298"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55299"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356096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54A1A0A-0CC3-CD4E-AA20-7972E3397497}" type="datetimeFigureOut">
              <a:rPr lang="en-US" smtClean="0"/>
              <a:t>2/19/19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722506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4A1A0A-0CC3-CD4E-AA20-7972E3397497}" type="datetimeFigureOut">
              <a:rPr lang="en-US" smtClean="0"/>
              <a:t>2/19/19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661438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4A1A0A-0CC3-CD4E-AA20-7972E3397497}" type="datetimeFigureOut">
              <a:rPr lang="en-US" smtClean="0"/>
              <a:t>2/19/19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421226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5" name="Title 7"/>
          <p:cNvSpPr>
            <a:spLocks noGrp="1"/>
          </p:cNvSpPr>
          <p:nvPr>
            <p:ph type="title"/>
          </p:nvPr>
        </p:nvSpPr>
        <p:spPr>
          <a:xfrm>
            <a:off x="1117600" y="0"/>
            <a:ext cx="9956800" cy="685800"/>
          </a:xfrm>
          <a:prstGeom prst="rect">
            <a:avLst/>
          </a:prstGeom>
        </p:spPr>
        <p:txBody>
          <a:bodyPr/>
          <a:lstStyle>
            <a:lvl1pPr>
              <a:defRPr sz="3600" b="0" i="0">
                <a:latin typeface="Calibri Regular" charset="0"/>
                <a:cs typeface="Calibri Regular" charset="0"/>
              </a:defRPr>
            </a:lvl1pPr>
          </a:lstStyle>
          <a:p>
            <a:r>
              <a:rPr lang="en-US" dirty="0"/>
              <a:t>Click to edit Master title style</a:t>
            </a:r>
          </a:p>
        </p:txBody>
      </p:sp>
      <p:sp>
        <p:nvSpPr>
          <p:cNvPr id="7" name="Text Placeholder 6"/>
          <p:cNvSpPr>
            <a:spLocks noGrp="1"/>
          </p:cNvSpPr>
          <p:nvPr>
            <p:ph type="body" sz="quarter" idx="12"/>
          </p:nvPr>
        </p:nvSpPr>
        <p:spPr>
          <a:xfrm>
            <a:off x="944283" y="914400"/>
            <a:ext cx="10261600" cy="4343400"/>
          </a:xfrm>
          <a:prstGeom prst="rect">
            <a:avLst/>
          </a:prstGeom>
        </p:spPr>
        <p:txBody>
          <a:bodyPr/>
          <a:lstStyle>
            <a:lvl1pPr>
              <a:defRPr b="0" i="0">
                <a:latin typeface="Calibri Regular" charset="0"/>
                <a:cs typeface="Calibri Regular" charset="0"/>
              </a:defRPr>
            </a:lvl1pPr>
            <a:lvl2pPr>
              <a:defRPr b="0" i="0">
                <a:latin typeface="Calibri Regular" charset="0"/>
                <a:cs typeface="Calibri Regular" charset="0"/>
              </a:defRPr>
            </a:lvl2pPr>
            <a:lvl3pPr>
              <a:defRPr b="0" i="0">
                <a:latin typeface="Calibri Regular" charset="0"/>
                <a:cs typeface="Calibri Regular" charset="0"/>
              </a:defRPr>
            </a:lvl3pPr>
            <a:lvl4pPr>
              <a:defRPr b="0" i="0">
                <a:latin typeface="Calibri Regular" charset="0"/>
                <a:cs typeface="Calibri Regular" charset="0"/>
              </a:defRPr>
            </a:lvl4pPr>
            <a:lvl5pPr>
              <a:defRPr b="0" i="0">
                <a:latin typeface="Calibri Regular" charset="0"/>
                <a:cs typeface="Calibri Regula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8138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4A1A0A-0CC3-CD4E-AA20-7972E3397497}" type="datetimeFigureOut">
              <a:rPr lang="en-US" smtClean="0"/>
              <a:t>2/19/19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295533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4A1A0A-0CC3-CD4E-AA20-7972E3397497}" type="datetimeFigureOut">
              <a:rPr lang="en-US" smtClean="0"/>
              <a:t>2/19/19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688366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4A1A0A-0CC3-CD4E-AA20-7972E3397497}" type="datetimeFigureOut">
              <a:rPr lang="en-US" smtClean="0"/>
              <a:t>2/19/19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887611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4A1A0A-0CC3-CD4E-AA20-7972E3397497}" type="datetimeFigureOut">
              <a:rPr lang="en-US" smtClean="0"/>
              <a:t>2/19/19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661959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4A1A0A-0CC3-CD4E-AA20-7972E3397497}" type="datetimeFigureOut">
              <a:rPr lang="en-US" smtClean="0"/>
              <a:t>2/19/19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227519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4A1A0A-0CC3-CD4E-AA20-7972E3397497}" type="datetimeFigureOut">
              <a:rPr lang="en-US" smtClean="0"/>
              <a:t>2/19/19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405597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4A1A0A-0CC3-CD4E-AA20-7972E3397497}" type="datetimeFigureOut">
              <a:rPr lang="en-US" smtClean="0"/>
              <a:t>2/19/19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549401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4A1A0A-0CC3-CD4E-AA20-7972E3397497}" type="datetimeFigureOut">
              <a:rPr lang="en-US" smtClean="0"/>
              <a:t>2/19/19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404441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4A1A0A-0CC3-CD4E-AA20-7972E3397497}" type="datetimeFigureOut">
              <a:rPr lang="en-US" smtClean="0"/>
              <a:t>2/19/19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80A469-16AE-584C-B175-7D53BE23D0D3}" type="slidenum">
              <a:rPr lang="en-US" smtClean="0"/>
              <a:t>‹#›</a:t>
            </a:fld>
            <a:endParaRPr lang="en-US"/>
          </a:p>
        </p:txBody>
      </p:sp>
    </p:spTree>
    <p:extLst>
      <p:ext uri="{BB962C8B-B14F-4D97-AF65-F5344CB8AC3E}">
        <p14:creationId xmlns:p14="http://schemas.microsoft.com/office/powerpoint/2010/main" val="1935934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4.emf"/><Relationship Id="rId5" Type="http://schemas.openxmlformats.org/officeDocument/2006/relationships/package" Target="../embeddings/Microsoft_Word_Document1.docx"/><Relationship Id="rId4" Type="http://schemas.openxmlformats.org/officeDocument/2006/relationships/image" Target="../media/image13.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27.emf"/><Relationship Id="rId11" Type="http://schemas.openxmlformats.org/officeDocument/2006/relationships/image" Target="../media/image30.tiff"/><Relationship Id="rId5" Type="http://schemas.openxmlformats.org/officeDocument/2006/relationships/oleObject" Target="../embeddings/oleObject3.bin"/><Relationship Id="rId10" Type="http://schemas.openxmlformats.org/officeDocument/2006/relationships/image" Target="../media/image29.emf"/><Relationship Id="rId4" Type="http://schemas.openxmlformats.org/officeDocument/2006/relationships/image" Target="../media/image26.emf"/><Relationship Id="rId9"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xml"/><Relationship Id="rId4" Type="http://schemas.openxmlformats.org/officeDocument/2006/relationships/image" Target="../media/image45.t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tif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11C9E5-B25B-4F46-BD1E-142F6BA6AEB1}"/>
              </a:ext>
            </a:extLst>
          </p:cNvPr>
          <p:cNvSpPr/>
          <p:nvPr/>
        </p:nvSpPr>
        <p:spPr>
          <a:xfrm>
            <a:off x="5085158" y="1496769"/>
            <a:ext cx="1760418" cy="64633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kern="0" dirty="0">
                <a:solidFill>
                  <a:srgbClr val="00728A"/>
                </a:solidFill>
                <a:latin typeface="Calibri" panose="020F0502020204030204"/>
              </a:rPr>
              <a:t>Solvents</a:t>
            </a:r>
            <a:endParaRPr kumimoji="0" lang="en-US" sz="3600" b="0" i="0" u="none" strike="noStrike" kern="0" cap="none" spc="0" normalizeH="0" baseline="0" noProof="0" dirty="0">
              <a:ln>
                <a:noFill/>
              </a:ln>
              <a:solidFill>
                <a:srgbClr val="00728A"/>
              </a:solidFill>
              <a:effectLst/>
              <a:uLnTx/>
              <a:uFillTx/>
              <a:latin typeface="Calibri" panose="020F0502020204030204"/>
            </a:endParaRPr>
          </a:p>
        </p:txBody>
      </p:sp>
      <p:sp>
        <p:nvSpPr>
          <p:cNvPr id="10" name="TextBox 9">
            <a:extLst>
              <a:ext uri="{FF2B5EF4-FFF2-40B4-BE49-F238E27FC236}">
                <a16:creationId xmlns:a16="http://schemas.microsoft.com/office/drawing/2014/main" id="{72954D4A-B9A9-4DE5-AE30-A6405586B69C}"/>
              </a:ext>
            </a:extLst>
          </p:cNvPr>
          <p:cNvSpPr txBox="1"/>
          <p:nvPr/>
        </p:nvSpPr>
        <p:spPr>
          <a:xfrm>
            <a:off x="604140" y="6550223"/>
            <a:ext cx="7823168"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a:t>
            </a:r>
            <a:r>
              <a:rPr kumimoji="0" lang="en-US"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Flikr</a:t>
            </a:r>
            <a:r>
              <a:rPr lang="en-US" sz="1400" dirty="0">
                <a:solidFill>
                  <a:prstClr val="white">
                    <a:lumMod val="50000"/>
                  </a:prstClr>
                </a:solidFill>
              </a:rPr>
              <a:t>, Solvents used during the Tamper Evident Seals Workshop, </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Author</a:t>
            </a:r>
            <a:r>
              <a:rPr lang="en-US" sz="1400" dirty="0">
                <a:solidFill>
                  <a:prstClr val="white">
                    <a:lumMod val="50000"/>
                  </a:prstClr>
                </a:solidFill>
              </a:rPr>
              <a:t>: Dennis van </a:t>
            </a:r>
            <a:r>
              <a:rPr lang="en-US" sz="1400" dirty="0" err="1">
                <a:solidFill>
                  <a:prstClr val="white">
                    <a:lumMod val="50000"/>
                  </a:prstClr>
                </a:solidFill>
              </a:rPr>
              <a:t>Zuijlekom</a:t>
            </a:r>
            <a:endParaRPr lang="en-US" sz="1400" dirty="0">
              <a:solidFill>
                <a:prstClr val="white">
                  <a:lumMod val="50000"/>
                </a:prstClr>
              </a:solidFill>
            </a:endParaRPr>
          </a:p>
        </p:txBody>
      </p:sp>
      <p:pic>
        <p:nvPicPr>
          <p:cNvPr id="3" name="Picture 2">
            <a:extLst>
              <a:ext uri="{FF2B5EF4-FFF2-40B4-BE49-F238E27FC236}">
                <a16:creationId xmlns:a16="http://schemas.microsoft.com/office/drawing/2014/main" id="{37042990-E937-49B7-931E-463897A294B2}"/>
              </a:ext>
            </a:extLst>
          </p:cNvPr>
          <p:cNvPicPr>
            <a:picLocks noChangeAspect="1"/>
          </p:cNvPicPr>
          <p:nvPr/>
        </p:nvPicPr>
        <p:blipFill>
          <a:blip r:embed="rId2"/>
          <a:stretch>
            <a:fillRect/>
          </a:stretch>
        </p:blipFill>
        <p:spPr>
          <a:xfrm>
            <a:off x="2872501" y="2172448"/>
            <a:ext cx="6358046" cy="4232074"/>
          </a:xfrm>
          <a:prstGeom prst="rect">
            <a:avLst/>
          </a:prstGeom>
        </p:spPr>
      </p:pic>
      <p:sp>
        <p:nvSpPr>
          <p:cNvPr id="6" name="Rectangle 5"/>
          <p:cNvSpPr/>
          <p:nvPr/>
        </p:nvSpPr>
        <p:spPr>
          <a:xfrm>
            <a:off x="111649"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0350" y="4446658"/>
            <a:ext cx="1020198" cy="1496290"/>
          </a:xfrm>
          <a:prstGeom prst="rect">
            <a:avLst/>
          </a:prstGeom>
        </p:spPr>
      </p:pic>
      <p:pic>
        <p:nvPicPr>
          <p:cNvPr id="8" name="Picture 7"/>
          <p:cNvPicPr>
            <a:picLocks noChangeAspect="1"/>
          </p:cNvPicPr>
          <p:nvPr/>
        </p:nvPicPr>
        <p:blipFill>
          <a:blip r:embed="rId4"/>
          <a:stretch>
            <a:fillRect/>
          </a:stretch>
        </p:blipFill>
        <p:spPr>
          <a:xfrm>
            <a:off x="9346191" y="5460687"/>
            <a:ext cx="2643612" cy="687339"/>
          </a:xfrm>
          <a:prstGeom prst="rect">
            <a:avLst/>
          </a:prstGeom>
        </p:spPr>
      </p:pic>
      <p:pic>
        <p:nvPicPr>
          <p:cNvPr id="9" name="Picture 8"/>
          <p:cNvPicPr>
            <a:picLocks noChangeAspect="1"/>
          </p:cNvPicPr>
          <p:nvPr/>
        </p:nvPicPr>
        <p:blipFill>
          <a:blip r:embed="rId5"/>
          <a:stretch>
            <a:fillRect/>
          </a:stretch>
        </p:blipFill>
        <p:spPr>
          <a:xfrm>
            <a:off x="9286226" y="4341829"/>
            <a:ext cx="2874547" cy="862364"/>
          </a:xfrm>
          <a:prstGeom prst="rect">
            <a:avLst/>
          </a:prstGeom>
        </p:spPr>
      </p:pic>
      <p:sp>
        <p:nvSpPr>
          <p:cNvPr id="11" name="Title 1">
            <a:extLst>
              <a:ext uri="{FF2B5EF4-FFF2-40B4-BE49-F238E27FC236}">
                <a16:creationId xmlns:a16="http://schemas.microsoft.com/office/drawing/2014/main" id="{7DB08637-260E-544E-947F-8BCF4F5A91C9}"/>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pic>
        <p:nvPicPr>
          <p:cNvPr id="12" name="Picture 11">
            <a:extLst>
              <a:ext uri="{FF2B5EF4-FFF2-40B4-BE49-F238E27FC236}">
                <a16:creationId xmlns:a16="http://schemas.microsoft.com/office/drawing/2014/main" id="{8F09C9D2-FD8D-DB4E-9044-33A5363324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94" y="2816379"/>
            <a:ext cx="3032234" cy="2274176"/>
          </a:xfrm>
          <a:prstGeom prst="rect">
            <a:avLst/>
          </a:prstGeom>
        </p:spPr>
      </p:pic>
    </p:spTree>
    <p:extLst>
      <p:ext uri="{BB962C8B-B14F-4D97-AF65-F5344CB8AC3E}">
        <p14:creationId xmlns:p14="http://schemas.microsoft.com/office/powerpoint/2010/main" val="1697821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1026"/>
          <p:cNvSpPr>
            <a:spLocks noGrp="1" noChangeArrowheads="1"/>
          </p:cNvSpPr>
          <p:nvPr>
            <p:ph type="title"/>
          </p:nvPr>
        </p:nvSpPr>
        <p:spPr>
          <a:xfrm>
            <a:off x="2160394" y="288216"/>
            <a:ext cx="7886700" cy="643766"/>
          </a:xfrm>
          <a:noFill/>
          <a:ln/>
        </p:spPr>
        <p:txBody>
          <a:bodyPr vert="horz" lIns="90488" tIns="44450" rIns="90488" bIns="44450" rtlCol="0" anchor="ctr">
            <a:spAutoFit/>
          </a:bodyPr>
          <a:lstStyle/>
          <a:p>
            <a:pPr marL="365125" algn="ctr"/>
            <a:r>
              <a:rPr lang="en-US" altLang="x-none" sz="4000" b="1" dirty="0">
                <a:latin typeface="+mn-lt"/>
              </a:rPr>
              <a:t>Conventional Solvents</a:t>
            </a:r>
          </a:p>
        </p:txBody>
      </p:sp>
      <p:sp>
        <p:nvSpPr>
          <p:cNvPr id="484355" name="Rectangle 1027"/>
          <p:cNvSpPr>
            <a:spLocks noGrp="1" noChangeArrowheads="1"/>
          </p:cNvSpPr>
          <p:nvPr>
            <p:ph type="body" idx="1"/>
          </p:nvPr>
        </p:nvSpPr>
        <p:spPr>
          <a:xfrm>
            <a:off x="1424911" y="1664068"/>
            <a:ext cx="7780304" cy="3268139"/>
          </a:xfrm>
          <a:noFill/>
          <a:ln/>
        </p:spPr>
        <p:txBody>
          <a:bodyPr vert="horz" lIns="90488" tIns="44450" rIns="90488" bIns="44450" rtlCol="0">
            <a:spAutoFit/>
          </a:bodyPr>
          <a:lstStyle/>
          <a:p>
            <a:pPr marL="0" indent="0">
              <a:lnSpc>
                <a:spcPct val="114000"/>
              </a:lnSpc>
              <a:buNone/>
            </a:pPr>
            <a:r>
              <a:rPr lang="en-US" altLang="x-none" b="1" dirty="0">
                <a:latin typeface="+mn-lt"/>
              </a:rPr>
              <a:t>Volatile Organic Compounds</a:t>
            </a:r>
          </a:p>
          <a:p>
            <a:pPr>
              <a:lnSpc>
                <a:spcPct val="114000"/>
              </a:lnSpc>
            </a:pPr>
            <a:endParaRPr lang="en-US" altLang="x-none" sz="200" dirty="0">
              <a:latin typeface="+mn-lt"/>
            </a:endParaRPr>
          </a:p>
          <a:p>
            <a:pPr lvl="1">
              <a:lnSpc>
                <a:spcPct val="114000"/>
              </a:lnSpc>
              <a:spcAft>
                <a:spcPts val="1000"/>
              </a:spcAft>
            </a:pPr>
            <a:r>
              <a:rPr lang="en-US" altLang="x-none" dirty="0">
                <a:latin typeface="+mn-lt"/>
              </a:rPr>
              <a:t>Chloroform, carbon tetrachloride, methylene chloride, </a:t>
            </a:r>
            <a:r>
              <a:rPr lang="en-US" altLang="x-none" dirty="0" err="1">
                <a:latin typeface="+mn-lt"/>
              </a:rPr>
              <a:t>perchloroethylene</a:t>
            </a:r>
            <a:r>
              <a:rPr lang="en-US" altLang="x-none" dirty="0">
                <a:latin typeface="+mn-lt"/>
              </a:rPr>
              <a:t> (PERC)</a:t>
            </a:r>
          </a:p>
          <a:p>
            <a:pPr lvl="1">
              <a:lnSpc>
                <a:spcPct val="114000"/>
              </a:lnSpc>
              <a:spcAft>
                <a:spcPts val="1000"/>
              </a:spcAft>
            </a:pPr>
            <a:r>
              <a:rPr lang="en-US" altLang="x-none" dirty="0">
                <a:latin typeface="+mn-lt"/>
              </a:rPr>
              <a:t>Benzene, Toluene, Xylene (BTX)</a:t>
            </a:r>
          </a:p>
          <a:p>
            <a:pPr lvl="1">
              <a:lnSpc>
                <a:spcPct val="114000"/>
              </a:lnSpc>
              <a:spcAft>
                <a:spcPts val="1000"/>
              </a:spcAft>
            </a:pPr>
            <a:r>
              <a:rPr lang="en-US" altLang="x-none" dirty="0">
                <a:latin typeface="+mn-lt"/>
              </a:rPr>
              <a:t>Acetone, Ethylene Glycol, </a:t>
            </a:r>
            <a:r>
              <a:rPr lang="en-US" altLang="x-none" dirty="0" err="1">
                <a:latin typeface="+mn-lt"/>
              </a:rPr>
              <a:t>methylethyl</a:t>
            </a:r>
            <a:r>
              <a:rPr lang="en-US" altLang="x-none" dirty="0">
                <a:latin typeface="+mn-lt"/>
              </a:rPr>
              <a:t> ketone (MEK)</a:t>
            </a:r>
          </a:p>
          <a:p>
            <a:pPr lvl="1">
              <a:lnSpc>
                <a:spcPct val="114000"/>
              </a:lnSpc>
            </a:pPr>
            <a:endParaRPr lang="en-US" altLang="x-none" sz="1200" dirty="0">
              <a:latin typeface="+mn-lt"/>
            </a:endParaRPr>
          </a:p>
        </p:txBody>
      </p:sp>
      <p:cxnSp>
        <p:nvCxnSpPr>
          <p:cNvPr id="4" name="Straight Connector 3">
            <a:extLst>
              <a:ext uri="{FF2B5EF4-FFF2-40B4-BE49-F238E27FC236}">
                <a16:creationId xmlns:a16="http://schemas.microsoft.com/office/drawing/2014/main" id="{83F7E257-096B-4259-997A-61C0AD521E2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250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a:xfrm>
            <a:off x="1704754" y="217599"/>
            <a:ext cx="8782492" cy="705321"/>
          </a:xfrm>
          <a:noFill/>
          <a:ln/>
        </p:spPr>
        <p:txBody>
          <a:bodyPr vert="horz" lIns="90488" tIns="44450" rIns="90488" bIns="44450" rtlCol="0" anchor="ctr">
            <a:spAutoFit/>
          </a:bodyPr>
          <a:lstStyle/>
          <a:p>
            <a:pPr algn="ctr">
              <a:lnSpc>
                <a:spcPct val="100000"/>
              </a:lnSpc>
            </a:pPr>
            <a:r>
              <a:rPr lang="en-US" altLang="x-none" sz="4000" b="1" dirty="0">
                <a:latin typeface="+mn-lt"/>
              </a:rPr>
              <a:t>What are the concerns for solvents?</a:t>
            </a:r>
          </a:p>
        </p:txBody>
      </p:sp>
      <p:sp>
        <p:nvSpPr>
          <p:cNvPr id="480259" name="Rectangle 3"/>
          <p:cNvSpPr>
            <a:spLocks noGrp="1" noChangeArrowheads="1"/>
          </p:cNvSpPr>
          <p:nvPr>
            <p:ph type="body" idx="1"/>
          </p:nvPr>
        </p:nvSpPr>
        <p:spPr>
          <a:xfrm>
            <a:off x="1125929" y="1320995"/>
            <a:ext cx="10071722" cy="5262851"/>
          </a:xfrm>
          <a:noFill/>
          <a:ln/>
        </p:spPr>
        <p:txBody>
          <a:bodyPr vert="horz" wrap="square" lIns="90488" tIns="44450" rIns="90488" bIns="44450" rtlCol="0">
            <a:spAutoFit/>
          </a:bodyPr>
          <a:lstStyle/>
          <a:p>
            <a:pPr marL="0" indent="0">
              <a:lnSpc>
                <a:spcPct val="114000"/>
              </a:lnSpc>
              <a:buNone/>
            </a:pPr>
            <a:r>
              <a:rPr lang="en-US" altLang="x-none" sz="2400" b="1" dirty="0">
                <a:latin typeface="+mn-lt"/>
              </a:rPr>
              <a:t>Inherent Toxicity</a:t>
            </a:r>
          </a:p>
          <a:p>
            <a:pPr marL="533400" lvl="1">
              <a:lnSpc>
                <a:spcPct val="114000"/>
              </a:lnSpc>
              <a:spcBef>
                <a:spcPts val="0"/>
              </a:spcBef>
            </a:pPr>
            <a:r>
              <a:rPr lang="en-US" altLang="x-none" sz="2100" dirty="0">
                <a:latin typeface="+mn-lt"/>
              </a:rPr>
              <a:t>Methylene chloride, chloroform, carbon tetra chloride and other halogenated solvents are suspected human carcinogens.</a:t>
            </a:r>
          </a:p>
          <a:p>
            <a:pPr marL="0" indent="0">
              <a:lnSpc>
                <a:spcPct val="114000"/>
              </a:lnSpc>
              <a:buNone/>
            </a:pPr>
            <a:r>
              <a:rPr lang="en-US" altLang="x-none" sz="2400" b="1" dirty="0">
                <a:latin typeface="+mn-lt"/>
              </a:rPr>
              <a:t>Flammability</a:t>
            </a:r>
          </a:p>
          <a:p>
            <a:pPr marL="533400" lvl="1">
              <a:lnSpc>
                <a:spcPct val="114000"/>
              </a:lnSpc>
              <a:spcBef>
                <a:spcPts val="0"/>
              </a:spcBef>
            </a:pPr>
            <a:r>
              <a:rPr lang="en-US" altLang="x-none" sz="2100" dirty="0"/>
              <a:t>Because of their physicochemical properties (low flash point and autoignition temperatures), solvents are flammable.</a:t>
            </a:r>
          </a:p>
          <a:p>
            <a:pPr marL="0" indent="0">
              <a:lnSpc>
                <a:spcPct val="114000"/>
              </a:lnSpc>
              <a:buNone/>
            </a:pPr>
            <a:r>
              <a:rPr lang="en-US" altLang="x-none" sz="2400" b="1" dirty="0">
                <a:latin typeface="+mn-lt"/>
              </a:rPr>
              <a:t>Explosivity</a:t>
            </a:r>
          </a:p>
          <a:p>
            <a:pPr marL="533400" lvl="1">
              <a:lnSpc>
                <a:spcPct val="114000"/>
              </a:lnSpc>
              <a:spcBef>
                <a:spcPts val="0"/>
              </a:spcBef>
            </a:pPr>
            <a:r>
              <a:rPr lang="en-US" altLang="x-none" sz="2100" dirty="0"/>
              <a:t>They can explode, and since they are used in large volumes, the explosion can be disastrous. </a:t>
            </a:r>
          </a:p>
          <a:p>
            <a:pPr marL="0" indent="0">
              <a:lnSpc>
                <a:spcPct val="114000"/>
              </a:lnSpc>
              <a:buNone/>
            </a:pPr>
            <a:r>
              <a:rPr lang="en-US" altLang="x-none" sz="2400" b="1" dirty="0">
                <a:latin typeface="+mn-lt"/>
              </a:rPr>
              <a:t>Stratospheric Ozone Depletion</a:t>
            </a:r>
          </a:p>
          <a:p>
            <a:pPr marL="533400" lvl="1">
              <a:lnSpc>
                <a:spcPct val="114000"/>
              </a:lnSpc>
              <a:spcBef>
                <a:spcPts val="0"/>
              </a:spcBef>
            </a:pPr>
            <a:r>
              <a:rPr lang="en-US" altLang="x-none" sz="2100" dirty="0"/>
              <a:t>They reduce the ozone layer which protects the earth from the radiation.</a:t>
            </a:r>
          </a:p>
          <a:p>
            <a:pPr marL="0" indent="0">
              <a:lnSpc>
                <a:spcPct val="114000"/>
              </a:lnSpc>
              <a:buNone/>
            </a:pPr>
            <a:r>
              <a:rPr lang="en-US" altLang="x-none" sz="2400" b="1" dirty="0">
                <a:latin typeface="+mn-lt"/>
              </a:rPr>
              <a:t>Global Warming Potential</a:t>
            </a:r>
          </a:p>
        </p:txBody>
      </p:sp>
      <p:cxnSp>
        <p:nvCxnSpPr>
          <p:cNvPr id="4" name="Straight Connector 3">
            <a:extLst>
              <a:ext uri="{FF2B5EF4-FFF2-40B4-BE49-F238E27FC236}">
                <a16:creationId xmlns:a16="http://schemas.microsoft.com/office/drawing/2014/main" id="{784683FD-D134-4740-9368-D3BA8F24868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41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a:xfrm>
            <a:off x="1704754" y="232589"/>
            <a:ext cx="8782492" cy="705321"/>
          </a:xfrm>
          <a:noFill/>
          <a:ln/>
        </p:spPr>
        <p:txBody>
          <a:bodyPr vert="horz" lIns="90488" tIns="44450" rIns="90488" bIns="44450" rtlCol="0" anchor="ctr">
            <a:spAutoFit/>
          </a:bodyPr>
          <a:lstStyle/>
          <a:p>
            <a:pPr algn="ctr">
              <a:lnSpc>
                <a:spcPct val="100000"/>
              </a:lnSpc>
            </a:pPr>
            <a:r>
              <a:rPr lang="en-US" altLang="x-none" sz="4000" b="1" dirty="0">
                <a:latin typeface="+mn-lt"/>
              </a:rPr>
              <a:t>What are the concerns for solvents?</a:t>
            </a:r>
          </a:p>
        </p:txBody>
      </p:sp>
      <p:cxnSp>
        <p:nvCxnSpPr>
          <p:cNvPr id="4" name="Straight Connector 3">
            <a:extLst>
              <a:ext uri="{FF2B5EF4-FFF2-40B4-BE49-F238E27FC236}">
                <a16:creationId xmlns:a16="http://schemas.microsoft.com/office/drawing/2014/main" id="{784683FD-D134-4740-9368-D3BA8F24868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1094282" y="1397771"/>
            <a:ext cx="10259518" cy="4351338"/>
          </a:xfrm>
        </p:spPr>
        <p:txBody>
          <a:bodyPr>
            <a:normAutofit/>
          </a:bodyPr>
          <a:lstStyle/>
          <a:p>
            <a:pPr>
              <a:lnSpc>
                <a:spcPct val="114000"/>
              </a:lnSpc>
            </a:pPr>
            <a:r>
              <a:rPr lang="en-US" sz="2200" dirty="0"/>
              <a:t>Transportation emissions in the United States and Europe have declined rapidly</a:t>
            </a:r>
          </a:p>
          <a:p>
            <a:pPr>
              <a:lnSpc>
                <a:spcPct val="114000"/>
              </a:lnSpc>
            </a:pPr>
            <a:r>
              <a:rPr lang="en-US" sz="2200" dirty="0"/>
              <a:t>The use of </a:t>
            </a:r>
            <a:r>
              <a:rPr lang="en-US" sz="2200" b="1" dirty="0"/>
              <a:t>volatile chemical products (VCPs)</a:t>
            </a:r>
            <a:r>
              <a:rPr lang="en-US" sz="2200" dirty="0"/>
              <a:t>—including pesticides, coatings, printing inks, adhesives, cleaning agents, and personal care products—now constitutes </a:t>
            </a:r>
            <a:r>
              <a:rPr lang="en-US" sz="2200" b="1" dirty="0"/>
              <a:t>half of fossil fuel VOC emissions in industrialized cities</a:t>
            </a:r>
            <a:r>
              <a:rPr lang="en-US" sz="2200" dirty="0"/>
              <a:t>.</a:t>
            </a:r>
          </a:p>
        </p:txBody>
      </p:sp>
      <p:sp>
        <p:nvSpPr>
          <p:cNvPr id="5" name="Rectangle 4"/>
          <p:cNvSpPr/>
          <p:nvPr/>
        </p:nvSpPr>
        <p:spPr>
          <a:xfrm>
            <a:off x="1139750" y="6527906"/>
            <a:ext cx="3402983" cy="307777"/>
          </a:xfrm>
          <a:prstGeom prst="rect">
            <a:avLst/>
          </a:prstGeom>
        </p:spPr>
        <p:txBody>
          <a:bodyPr wrap="none">
            <a:spAutoFit/>
          </a:bodyPr>
          <a:lstStyle/>
          <a:p>
            <a:r>
              <a:rPr lang="fr-FR" sz="1400" dirty="0">
                <a:solidFill>
                  <a:srgbClr val="231F20"/>
                </a:solidFill>
              </a:rPr>
              <a:t>McDonald et al., </a:t>
            </a:r>
            <a:r>
              <a:rPr lang="fr-FR" sz="1400" i="1" dirty="0">
                <a:solidFill>
                  <a:srgbClr val="231F20"/>
                </a:solidFill>
              </a:rPr>
              <a:t>Science </a:t>
            </a:r>
            <a:r>
              <a:rPr lang="fr-FR" sz="1400" b="1" dirty="0">
                <a:solidFill>
                  <a:srgbClr val="231F20"/>
                </a:solidFill>
              </a:rPr>
              <a:t>2018</a:t>
            </a:r>
            <a:r>
              <a:rPr lang="fr-FR" sz="1400" dirty="0">
                <a:solidFill>
                  <a:srgbClr val="231F20"/>
                </a:solidFill>
              </a:rPr>
              <a:t> </a:t>
            </a:r>
            <a:r>
              <a:rPr lang="fr-FR" sz="1400" i="1" dirty="0">
                <a:solidFill>
                  <a:srgbClr val="231F20"/>
                </a:solidFill>
              </a:rPr>
              <a:t>359</a:t>
            </a:r>
            <a:r>
              <a:rPr lang="fr-FR" sz="1400" dirty="0">
                <a:solidFill>
                  <a:srgbClr val="231F20"/>
                </a:solidFill>
              </a:rPr>
              <a:t>, 760–764</a:t>
            </a:r>
            <a:endParaRPr lang="en-US" sz="4000" dirty="0"/>
          </a:p>
        </p:txBody>
      </p:sp>
      <p:pic>
        <p:nvPicPr>
          <p:cNvPr id="6" name="Picture 5"/>
          <p:cNvPicPr>
            <a:picLocks noChangeAspect="1"/>
          </p:cNvPicPr>
          <p:nvPr/>
        </p:nvPicPr>
        <p:blipFill rotWithShape="1">
          <a:blip r:embed="rId3"/>
          <a:srcRect l="6588" t="21201" r="25513" b="28905"/>
          <a:stretch/>
        </p:blipFill>
        <p:spPr>
          <a:xfrm>
            <a:off x="2432304" y="3068474"/>
            <a:ext cx="7225284" cy="2986452"/>
          </a:xfrm>
          <a:prstGeom prst="rect">
            <a:avLst/>
          </a:prstGeom>
        </p:spPr>
      </p:pic>
      <p:sp>
        <p:nvSpPr>
          <p:cNvPr id="8" name="Rectangle 7"/>
          <p:cNvSpPr/>
          <p:nvPr/>
        </p:nvSpPr>
        <p:spPr>
          <a:xfrm>
            <a:off x="3117954" y="6009955"/>
            <a:ext cx="6436170" cy="553998"/>
          </a:xfrm>
          <a:prstGeom prst="rect">
            <a:avLst/>
          </a:prstGeom>
        </p:spPr>
        <p:txBody>
          <a:bodyPr wrap="square">
            <a:spAutoFit/>
          </a:bodyPr>
          <a:lstStyle/>
          <a:p>
            <a:r>
              <a:rPr lang="en-US" sz="1500" dirty="0"/>
              <a:t>Total VOC emission factors for end uses of petrochemical sources considered in his study, including from mobile sources and volatile chemical products.</a:t>
            </a:r>
          </a:p>
        </p:txBody>
      </p:sp>
    </p:spTree>
    <p:extLst>
      <p:ext uri="{BB962C8B-B14F-4D97-AF65-F5344CB8AC3E}">
        <p14:creationId xmlns:p14="http://schemas.microsoft.com/office/powerpoint/2010/main" val="73676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838200" y="286101"/>
            <a:ext cx="10515600" cy="646331"/>
          </a:xfrm>
        </p:spPr>
        <p:txBody>
          <a:bodyPr>
            <a:spAutoFit/>
          </a:bodyPr>
          <a:lstStyle/>
          <a:p>
            <a:pPr algn="ctr"/>
            <a:r>
              <a:rPr lang="en-GB" sz="4000" b="1" dirty="0">
                <a:latin typeface="+mn-lt"/>
              </a:rPr>
              <a:t>The Need for Alternative Solvents</a:t>
            </a:r>
          </a:p>
        </p:txBody>
      </p:sp>
      <p:sp>
        <p:nvSpPr>
          <p:cNvPr id="64515" name="Rectangle 3"/>
          <p:cNvSpPr>
            <a:spLocks noGrp="1" noChangeArrowheads="1"/>
          </p:cNvSpPr>
          <p:nvPr>
            <p:ph type="body" idx="1"/>
          </p:nvPr>
        </p:nvSpPr>
        <p:spPr>
          <a:xfrm>
            <a:off x="1124264" y="1501175"/>
            <a:ext cx="9698878" cy="4840492"/>
          </a:xfrm>
        </p:spPr>
        <p:txBody>
          <a:bodyPr wrap="square">
            <a:spAutoFit/>
          </a:bodyPr>
          <a:lstStyle/>
          <a:p>
            <a:pPr marL="457200" indent="-365760">
              <a:lnSpc>
                <a:spcPct val="114000"/>
              </a:lnSpc>
              <a:spcAft>
                <a:spcPts val="1200"/>
              </a:spcAft>
            </a:pPr>
            <a:r>
              <a:rPr lang="en-GB" dirty="0">
                <a:latin typeface="+mn-lt"/>
              </a:rPr>
              <a:t>Play a major role in many areas of technology</a:t>
            </a:r>
          </a:p>
          <a:p>
            <a:pPr marL="457200" indent="-365760">
              <a:lnSpc>
                <a:spcPct val="114000"/>
              </a:lnSpc>
              <a:spcAft>
                <a:spcPts val="1200"/>
              </a:spcAft>
            </a:pPr>
            <a:r>
              <a:rPr lang="en-GB" dirty="0">
                <a:latin typeface="+mn-lt"/>
              </a:rPr>
              <a:t>Provide many opportunities for improvement of environmental aspects.</a:t>
            </a:r>
          </a:p>
          <a:p>
            <a:pPr marL="457200" indent="-365760">
              <a:lnSpc>
                <a:spcPct val="114000"/>
              </a:lnSpc>
              <a:spcAft>
                <a:spcPts val="1200"/>
              </a:spcAft>
            </a:pPr>
            <a:r>
              <a:rPr lang="en-GB" dirty="0">
                <a:latin typeface="+mn-lt"/>
              </a:rPr>
              <a:t>Represent a very large proportion of the volatile organic compounds (VOCs) released into the atmosphere.</a:t>
            </a:r>
          </a:p>
          <a:p>
            <a:pPr marL="457200" indent="-365760">
              <a:lnSpc>
                <a:spcPct val="114000"/>
              </a:lnSpc>
              <a:spcAft>
                <a:spcPts val="1200"/>
              </a:spcAft>
            </a:pPr>
            <a:r>
              <a:rPr lang="en-GB" dirty="0">
                <a:latin typeface="+mn-lt"/>
              </a:rPr>
              <a:t>$1B spent on environmental technology, much of which is end of pipe equipment and associated operating costs to clean up emissions and air.</a:t>
            </a:r>
          </a:p>
        </p:txBody>
      </p:sp>
      <p:cxnSp>
        <p:nvCxnSpPr>
          <p:cNvPr id="4" name="Straight Connector 3">
            <a:extLst>
              <a:ext uri="{FF2B5EF4-FFF2-40B4-BE49-F238E27FC236}">
                <a16:creationId xmlns:a16="http://schemas.microsoft.com/office/drawing/2014/main" id="{7364810F-0D39-4C43-ACD0-D8862DC1F02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7481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380344" y="273625"/>
            <a:ext cx="9431311" cy="646331"/>
          </a:xfrm>
        </p:spPr>
        <p:txBody>
          <a:bodyPr wrap="square">
            <a:spAutoFit/>
          </a:bodyPr>
          <a:lstStyle/>
          <a:p>
            <a:pPr algn="ctr"/>
            <a:r>
              <a:rPr lang="en-GB" sz="4000" b="1" dirty="0">
                <a:latin typeface="+mn-lt"/>
              </a:rPr>
              <a:t>Need for Alternative Solvents for Synthesis</a:t>
            </a:r>
          </a:p>
        </p:txBody>
      </p:sp>
      <p:sp>
        <p:nvSpPr>
          <p:cNvPr id="54275" name="Rectangle 3"/>
          <p:cNvSpPr>
            <a:spLocks noGrp="1" noChangeArrowheads="1"/>
          </p:cNvSpPr>
          <p:nvPr>
            <p:ph type="body" idx="1"/>
          </p:nvPr>
        </p:nvSpPr>
        <p:spPr>
          <a:xfrm>
            <a:off x="1199212" y="1306931"/>
            <a:ext cx="9921071" cy="5385320"/>
          </a:xfrm>
        </p:spPr>
        <p:txBody>
          <a:bodyPr wrap="square">
            <a:spAutoFit/>
          </a:bodyPr>
          <a:lstStyle/>
          <a:p>
            <a:pPr marL="0" indent="0">
              <a:lnSpc>
                <a:spcPct val="114000"/>
              </a:lnSpc>
              <a:buNone/>
            </a:pPr>
            <a:r>
              <a:rPr lang="en-GB" sz="3000" dirty="0">
                <a:latin typeface="+mn-lt"/>
              </a:rPr>
              <a:t>Widely used throughout the chemical production:</a:t>
            </a:r>
          </a:p>
          <a:p>
            <a:pPr marL="742950" lvl="1" indent="-285750">
              <a:lnSpc>
                <a:spcPct val="114000"/>
              </a:lnSpc>
            </a:pPr>
            <a:r>
              <a:rPr lang="en-GB" sz="2700" dirty="0">
                <a:latin typeface="+mn-lt"/>
              </a:rPr>
              <a:t>Synthetic Chemistry</a:t>
            </a:r>
          </a:p>
          <a:p>
            <a:pPr lvl="2">
              <a:lnSpc>
                <a:spcPct val="114000"/>
              </a:lnSpc>
              <a:spcBef>
                <a:spcPts val="0"/>
              </a:spcBef>
            </a:pPr>
            <a:r>
              <a:rPr lang="en-GB" sz="2200" dirty="0">
                <a:latin typeface="+mn-lt"/>
              </a:rPr>
              <a:t>Reaction medium on laboratory and industrial scale.</a:t>
            </a:r>
          </a:p>
          <a:p>
            <a:pPr lvl="2">
              <a:lnSpc>
                <a:spcPct val="114000"/>
              </a:lnSpc>
              <a:spcBef>
                <a:spcPts val="0"/>
              </a:spcBef>
            </a:pPr>
            <a:r>
              <a:rPr lang="en-GB" sz="2200" dirty="0">
                <a:latin typeface="+mn-lt"/>
              </a:rPr>
              <a:t>Extensively used in work-up and purification (usually more than for reaction medium).</a:t>
            </a:r>
          </a:p>
          <a:p>
            <a:pPr marL="742950" lvl="1" indent="-285750">
              <a:lnSpc>
                <a:spcPct val="114000"/>
              </a:lnSpc>
            </a:pPr>
            <a:r>
              <a:rPr lang="en-GB" sz="2700" dirty="0">
                <a:latin typeface="+mn-lt"/>
              </a:rPr>
              <a:t>Analytical Chemistry</a:t>
            </a:r>
          </a:p>
          <a:p>
            <a:pPr lvl="2">
              <a:lnSpc>
                <a:spcPct val="114000"/>
              </a:lnSpc>
              <a:spcBef>
                <a:spcPts val="0"/>
              </a:spcBef>
            </a:pPr>
            <a:r>
              <a:rPr lang="en-GB" sz="2200" dirty="0">
                <a:latin typeface="+mn-lt"/>
              </a:rPr>
              <a:t>Sample extraction and preparation (Spectroscopy).</a:t>
            </a:r>
          </a:p>
          <a:p>
            <a:pPr lvl="2">
              <a:lnSpc>
                <a:spcPct val="114000"/>
              </a:lnSpc>
              <a:spcBef>
                <a:spcPts val="0"/>
              </a:spcBef>
            </a:pPr>
            <a:r>
              <a:rPr lang="en-GB" sz="2200" dirty="0">
                <a:latin typeface="+mn-lt"/>
              </a:rPr>
              <a:t>Chromatography mobile phase (HPLC, TLC etc.).</a:t>
            </a:r>
          </a:p>
          <a:p>
            <a:pPr marL="742950" lvl="1" indent="-285750">
              <a:lnSpc>
                <a:spcPct val="114000"/>
              </a:lnSpc>
            </a:pPr>
            <a:r>
              <a:rPr lang="en-GB" sz="2700" dirty="0"/>
              <a:t>Separation, purification</a:t>
            </a:r>
            <a:endParaRPr lang="en-GB" sz="2700" dirty="0">
              <a:latin typeface="+mn-lt"/>
            </a:endParaRPr>
          </a:p>
          <a:p>
            <a:pPr lvl="2">
              <a:lnSpc>
                <a:spcPct val="114000"/>
              </a:lnSpc>
              <a:spcBef>
                <a:spcPts val="0"/>
              </a:spcBef>
            </a:pPr>
            <a:r>
              <a:rPr lang="en-GB" sz="2200" dirty="0">
                <a:latin typeface="+mn-lt"/>
              </a:rPr>
              <a:t>Recrystallisation to purify compounds </a:t>
            </a:r>
            <a:r>
              <a:rPr lang="en-GB" sz="2200" dirty="0"/>
              <a:t>&amp;</a:t>
            </a:r>
            <a:r>
              <a:rPr lang="en-GB" sz="2200" dirty="0">
                <a:latin typeface="+mn-lt"/>
              </a:rPr>
              <a:t> prepare crystals suitable for analysis.</a:t>
            </a:r>
          </a:p>
          <a:p>
            <a:pPr lvl="2">
              <a:lnSpc>
                <a:spcPct val="114000"/>
              </a:lnSpc>
              <a:spcBef>
                <a:spcPts val="0"/>
              </a:spcBef>
            </a:pPr>
            <a:r>
              <a:rPr lang="en-GB" sz="2200" dirty="0"/>
              <a:t>Extraction</a:t>
            </a:r>
            <a:endParaRPr lang="en-GB" sz="2200" dirty="0">
              <a:latin typeface="+mn-lt"/>
            </a:endParaRPr>
          </a:p>
        </p:txBody>
      </p:sp>
      <p:cxnSp>
        <p:nvCxnSpPr>
          <p:cNvPr id="4" name="Straight Connector 3">
            <a:extLst>
              <a:ext uri="{FF2B5EF4-FFF2-40B4-BE49-F238E27FC236}">
                <a16:creationId xmlns:a16="http://schemas.microsoft.com/office/drawing/2014/main" id="{2575B8B4-E872-4CD4-BF73-0DBBD04DBA9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220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5" name="Rectangle 3"/>
          <p:cNvSpPr>
            <a:spLocks noGrp="1" noChangeArrowheads="1"/>
          </p:cNvSpPr>
          <p:nvPr>
            <p:ph type="body" idx="1"/>
          </p:nvPr>
        </p:nvSpPr>
        <p:spPr>
          <a:xfrm>
            <a:off x="1199212" y="1576751"/>
            <a:ext cx="9921071" cy="3150734"/>
          </a:xfrm>
        </p:spPr>
        <p:txBody>
          <a:bodyPr wrap="square">
            <a:spAutoFit/>
          </a:bodyPr>
          <a:lstStyle/>
          <a:p>
            <a:pPr marL="0" indent="0">
              <a:lnSpc>
                <a:spcPct val="114000"/>
              </a:lnSpc>
              <a:buNone/>
            </a:pPr>
            <a:r>
              <a:rPr lang="en-GB" sz="3200" dirty="0">
                <a:latin typeface="+mn-lt"/>
              </a:rPr>
              <a:t>Widely used throughout the chemical formulation:</a:t>
            </a:r>
          </a:p>
          <a:p>
            <a:pPr marL="0" indent="0">
              <a:lnSpc>
                <a:spcPct val="114000"/>
              </a:lnSpc>
              <a:buNone/>
            </a:pPr>
            <a:endParaRPr lang="en-GB" sz="1000" b="1" dirty="0">
              <a:latin typeface="+mn-lt"/>
            </a:endParaRPr>
          </a:p>
          <a:p>
            <a:pPr marL="742950" lvl="1" indent="-285750">
              <a:lnSpc>
                <a:spcPct val="114000"/>
              </a:lnSpc>
            </a:pPr>
            <a:r>
              <a:rPr lang="en-GB" sz="2800" dirty="0">
                <a:latin typeface="+mn-lt"/>
              </a:rPr>
              <a:t>Paints</a:t>
            </a:r>
          </a:p>
          <a:p>
            <a:pPr marL="742950" lvl="1" indent="-285750">
              <a:lnSpc>
                <a:spcPct val="114000"/>
              </a:lnSpc>
            </a:pPr>
            <a:r>
              <a:rPr lang="en-GB" sz="2800" dirty="0"/>
              <a:t>Personal care</a:t>
            </a:r>
            <a:endParaRPr lang="en-GB" sz="2400" dirty="0">
              <a:latin typeface="+mn-lt"/>
            </a:endParaRPr>
          </a:p>
          <a:p>
            <a:pPr marL="742950" lvl="1" indent="-285750">
              <a:lnSpc>
                <a:spcPct val="114000"/>
              </a:lnSpc>
            </a:pPr>
            <a:r>
              <a:rPr lang="en-GB" sz="2800" dirty="0"/>
              <a:t>Adhesives</a:t>
            </a:r>
          </a:p>
          <a:p>
            <a:pPr marL="742950" lvl="1" indent="-285750">
              <a:lnSpc>
                <a:spcPct val="114000"/>
              </a:lnSpc>
            </a:pPr>
            <a:r>
              <a:rPr lang="en-GB" sz="2800" dirty="0">
                <a:latin typeface="+mn-lt"/>
              </a:rPr>
              <a:t>Pharmaceuticals</a:t>
            </a:r>
          </a:p>
        </p:txBody>
      </p:sp>
      <p:cxnSp>
        <p:nvCxnSpPr>
          <p:cNvPr id="4" name="Straight Connector 3">
            <a:extLst>
              <a:ext uri="{FF2B5EF4-FFF2-40B4-BE49-F238E27FC236}">
                <a16:creationId xmlns:a16="http://schemas.microsoft.com/office/drawing/2014/main" id="{2575B8B4-E872-4CD4-BF73-0DBBD04DBA9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2">
            <a:extLst>
              <a:ext uri="{FF2B5EF4-FFF2-40B4-BE49-F238E27FC236}">
                <a16:creationId xmlns:a16="http://schemas.microsoft.com/office/drawing/2014/main" id="{32E54463-647E-4759-A610-D5CF231586CA}"/>
              </a:ext>
            </a:extLst>
          </p:cNvPr>
          <p:cNvSpPr txBox="1">
            <a:spLocks noChangeArrowheads="1"/>
          </p:cNvSpPr>
          <p:nvPr/>
        </p:nvSpPr>
        <p:spPr>
          <a:xfrm>
            <a:off x="1380344" y="273625"/>
            <a:ext cx="9431311"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latin typeface="+mn-lt"/>
              </a:rPr>
              <a:t>Need for Alternative Solvents for Synthesis</a:t>
            </a:r>
            <a:endParaRPr lang="en-GB" sz="4000" b="1" dirty="0">
              <a:latin typeface="+mn-lt"/>
            </a:endParaRPr>
          </a:p>
        </p:txBody>
      </p:sp>
    </p:spTree>
    <p:extLst>
      <p:ext uri="{BB962C8B-B14F-4D97-AF65-F5344CB8AC3E}">
        <p14:creationId xmlns:p14="http://schemas.microsoft.com/office/powerpoint/2010/main" val="501311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642534" y="279870"/>
            <a:ext cx="8906932" cy="590931"/>
          </a:xfrm>
        </p:spPr>
        <p:txBody>
          <a:bodyPr wrap="square">
            <a:spAutoFit/>
          </a:bodyPr>
          <a:lstStyle/>
          <a:p>
            <a:pPr algn="ctr"/>
            <a:r>
              <a:rPr lang="en-GB" sz="3600" b="1" dirty="0">
                <a:latin typeface="+mn-lt"/>
              </a:rPr>
              <a:t>Current Approaches to Solvent Replacement</a:t>
            </a:r>
          </a:p>
        </p:txBody>
      </p:sp>
      <p:sp>
        <p:nvSpPr>
          <p:cNvPr id="70659" name="Rectangle 3"/>
          <p:cNvSpPr>
            <a:spLocks noGrp="1" noChangeArrowheads="1"/>
          </p:cNvSpPr>
          <p:nvPr>
            <p:ph type="body" idx="1"/>
          </p:nvPr>
        </p:nvSpPr>
        <p:spPr>
          <a:xfrm>
            <a:off x="1334125" y="1437107"/>
            <a:ext cx="9878518" cy="4857740"/>
          </a:xfrm>
        </p:spPr>
        <p:txBody>
          <a:bodyPr wrap="square">
            <a:spAutoFit/>
          </a:bodyPr>
          <a:lstStyle/>
          <a:p>
            <a:pPr>
              <a:lnSpc>
                <a:spcPct val="114000"/>
              </a:lnSpc>
              <a:spcBef>
                <a:spcPts val="30"/>
              </a:spcBef>
              <a:spcAft>
                <a:spcPts val="600"/>
              </a:spcAft>
            </a:pPr>
            <a:r>
              <a:rPr lang="en-GB" sz="2300" dirty="0">
                <a:latin typeface="+mn-lt"/>
              </a:rPr>
              <a:t>Not a simple problem – usually cannot simply replace one solvent with another.</a:t>
            </a:r>
          </a:p>
          <a:p>
            <a:pPr>
              <a:lnSpc>
                <a:spcPct val="114000"/>
              </a:lnSpc>
              <a:spcBef>
                <a:spcPts val="30"/>
              </a:spcBef>
              <a:spcAft>
                <a:spcPts val="600"/>
              </a:spcAft>
            </a:pPr>
            <a:r>
              <a:rPr lang="en-GB" sz="2300" dirty="0">
                <a:latin typeface="+mn-lt"/>
              </a:rPr>
              <a:t>Consider process as a whole, not just one aspect (solvents used in work-up and purification not just reaction medium).</a:t>
            </a:r>
          </a:p>
          <a:p>
            <a:pPr>
              <a:lnSpc>
                <a:spcPct val="114000"/>
              </a:lnSpc>
              <a:spcBef>
                <a:spcPts val="30"/>
              </a:spcBef>
            </a:pPr>
            <a:r>
              <a:rPr lang="en-GB" sz="2300" dirty="0">
                <a:latin typeface="+mn-lt"/>
              </a:rPr>
              <a:t>Many aspects must be considered and their relative importance determined quantitatively (metrics).</a:t>
            </a:r>
          </a:p>
          <a:p>
            <a:pPr marL="742950" lvl="1" indent="-285750">
              <a:lnSpc>
                <a:spcPct val="114000"/>
              </a:lnSpc>
              <a:spcBef>
                <a:spcPts val="0"/>
              </a:spcBef>
            </a:pPr>
            <a:r>
              <a:rPr lang="en-GB" sz="2300" dirty="0">
                <a:latin typeface="+mn-lt"/>
              </a:rPr>
              <a:t>Where does the solvent come from?</a:t>
            </a:r>
          </a:p>
          <a:p>
            <a:pPr marL="742950" lvl="1" indent="-285750">
              <a:lnSpc>
                <a:spcPct val="114000"/>
              </a:lnSpc>
              <a:spcBef>
                <a:spcPts val="0"/>
              </a:spcBef>
            </a:pPr>
            <a:r>
              <a:rPr lang="en-GB" sz="2300" dirty="0">
                <a:latin typeface="+mn-lt"/>
              </a:rPr>
              <a:t>What is the process used to prepare the solvent never mind about its intended use?</a:t>
            </a:r>
          </a:p>
          <a:p>
            <a:pPr lvl="2">
              <a:lnSpc>
                <a:spcPct val="114000"/>
              </a:lnSpc>
              <a:spcBef>
                <a:spcPts val="0"/>
              </a:spcBef>
            </a:pPr>
            <a:r>
              <a:rPr lang="en-GB" dirty="0">
                <a:latin typeface="+mn-lt"/>
              </a:rPr>
              <a:t>Energy</a:t>
            </a:r>
          </a:p>
          <a:p>
            <a:pPr lvl="2">
              <a:lnSpc>
                <a:spcPct val="114000"/>
              </a:lnSpc>
              <a:spcBef>
                <a:spcPts val="0"/>
              </a:spcBef>
            </a:pPr>
            <a:r>
              <a:rPr lang="en-GB" dirty="0">
                <a:latin typeface="+mn-lt"/>
              </a:rPr>
              <a:t>Hazardous processes</a:t>
            </a:r>
          </a:p>
          <a:p>
            <a:pPr lvl="2">
              <a:lnSpc>
                <a:spcPct val="114000"/>
              </a:lnSpc>
              <a:spcBef>
                <a:spcPts val="0"/>
              </a:spcBef>
            </a:pPr>
            <a:r>
              <a:rPr lang="en-GB" dirty="0">
                <a:latin typeface="+mn-lt"/>
              </a:rPr>
              <a:t>Raw material</a:t>
            </a:r>
          </a:p>
          <a:p>
            <a:pPr lvl="2">
              <a:lnSpc>
                <a:spcPct val="114000"/>
              </a:lnSpc>
              <a:spcBef>
                <a:spcPts val="0"/>
              </a:spcBef>
            </a:pPr>
            <a:r>
              <a:rPr lang="en-GB" dirty="0">
                <a:latin typeface="+mn-lt"/>
              </a:rPr>
              <a:t>By-products</a:t>
            </a:r>
          </a:p>
        </p:txBody>
      </p:sp>
      <p:cxnSp>
        <p:nvCxnSpPr>
          <p:cNvPr id="4" name="Straight Connector 3">
            <a:extLst>
              <a:ext uri="{FF2B5EF4-FFF2-40B4-BE49-F238E27FC236}">
                <a16:creationId xmlns:a16="http://schemas.microsoft.com/office/drawing/2014/main" id="{F0524A52-63FD-4AA1-878F-0B178972697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678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726531" y="257015"/>
            <a:ext cx="8738937" cy="646331"/>
          </a:xfrm>
        </p:spPr>
        <p:txBody>
          <a:bodyPr wrap="square">
            <a:spAutoFit/>
          </a:bodyPr>
          <a:lstStyle/>
          <a:p>
            <a:pPr algn="ctr"/>
            <a:r>
              <a:rPr lang="en-GB" sz="4000" b="1" dirty="0">
                <a:latin typeface="+mn-lt"/>
              </a:rPr>
              <a:t>Strategies for Solvent Replacement</a:t>
            </a:r>
          </a:p>
        </p:txBody>
      </p:sp>
      <p:sp>
        <p:nvSpPr>
          <p:cNvPr id="72707" name="Rectangle 3"/>
          <p:cNvSpPr>
            <a:spLocks noGrp="1" noChangeArrowheads="1"/>
          </p:cNvSpPr>
          <p:nvPr>
            <p:ph type="body" idx="1"/>
          </p:nvPr>
        </p:nvSpPr>
        <p:spPr>
          <a:xfrm>
            <a:off x="1211055" y="1719209"/>
            <a:ext cx="9746673" cy="4349268"/>
          </a:xfrm>
        </p:spPr>
        <p:txBody>
          <a:bodyPr wrap="square">
            <a:spAutoFit/>
          </a:bodyPr>
          <a:lstStyle/>
          <a:p>
            <a:pPr marL="457200" indent="-274320">
              <a:lnSpc>
                <a:spcPct val="114000"/>
              </a:lnSpc>
              <a:spcAft>
                <a:spcPts val="1200"/>
              </a:spcAft>
            </a:pPr>
            <a:r>
              <a:rPr lang="en-GB" dirty="0"/>
              <a:t>Avoid or minimise use of solvents from start of process.</a:t>
            </a:r>
          </a:p>
          <a:p>
            <a:pPr marL="457200" indent="-274320">
              <a:lnSpc>
                <a:spcPct val="114000"/>
              </a:lnSpc>
              <a:spcAft>
                <a:spcPts val="1200"/>
              </a:spcAft>
            </a:pPr>
            <a:r>
              <a:rPr lang="en-GB" dirty="0"/>
              <a:t>Use less toxic solvents.</a:t>
            </a:r>
          </a:p>
          <a:p>
            <a:pPr marL="457200" indent="-274320">
              <a:lnSpc>
                <a:spcPct val="114000"/>
              </a:lnSpc>
              <a:spcAft>
                <a:spcPts val="1200"/>
              </a:spcAft>
            </a:pPr>
            <a:r>
              <a:rPr lang="en-GB" dirty="0"/>
              <a:t>Use renewable solvents (ones not derived from petrochemicals).</a:t>
            </a:r>
          </a:p>
          <a:p>
            <a:pPr marL="457200" indent="-274320">
              <a:lnSpc>
                <a:spcPct val="114000"/>
              </a:lnSpc>
              <a:spcAft>
                <a:spcPts val="1200"/>
              </a:spcAft>
            </a:pPr>
            <a:r>
              <a:rPr lang="en-GB" dirty="0"/>
              <a:t>Avoid VOC’s – solvents with low vapour pressure and/or high boiling points may be preferable as long as this does not lead to other complications.</a:t>
            </a:r>
          </a:p>
        </p:txBody>
      </p:sp>
      <p:cxnSp>
        <p:nvCxnSpPr>
          <p:cNvPr id="4" name="Straight Connector 3">
            <a:extLst>
              <a:ext uri="{FF2B5EF4-FFF2-40B4-BE49-F238E27FC236}">
                <a16:creationId xmlns:a16="http://schemas.microsoft.com/office/drawing/2014/main" id="{086C7652-EE5A-454D-A935-E66BF2B9A9C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5707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838200" y="264120"/>
            <a:ext cx="10515600" cy="646331"/>
          </a:xfrm>
        </p:spPr>
        <p:txBody>
          <a:bodyPr>
            <a:spAutoFit/>
          </a:bodyPr>
          <a:lstStyle/>
          <a:p>
            <a:pPr algn="ctr"/>
            <a:r>
              <a:rPr lang="en-GB" sz="4000" b="1" dirty="0">
                <a:latin typeface="+mn-lt"/>
              </a:rPr>
              <a:t>Solvent Replacement in Synthetic Chemistry</a:t>
            </a:r>
          </a:p>
        </p:txBody>
      </p:sp>
      <p:sp>
        <p:nvSpPr>
          <p:cNvPr id="74755" name="Rectangle 3"/>
          <p:cNvSpPr>
            <a:spLocks noGrp="1" noChangeArrowheads="1"/>
          </p:cNvSpPr>
          <p:nvPr>
            <p:ph type="body" idx="1"/>
          </p:nvPr>
        </p:nvSpPr>
        <p:spPr>
          <a:xfrm>
            <a:off x="1248134" y="1427051"/>
            <a:ext cx="9859577" cy="5195525"/>
          </a:xfrm>
        </p:spPr>
        <p:txBody>
          <a:bodyPr wrap="square">
            <a:spAutoFit/>
          </a:bodyPr>
          <a:lstStyle/>
          <a:p>
            <a:pPr>
              <a:lnSpc>
                <a:spcPct val="114000"/>
              </a:lnSpc>
            </a:pPr>
            <a:r>
              <a:rPr lang="en-GB" sz="2400" dirty="0"/>
              <a:t>It c</a:t>
            </a:r>
            <a:r>
              <a:rPr lang="en-GB" sz="2400" dirty="0">
                <a:latin typeface="+mn-lt"/>
              </a:rPr>
              <a:t>an be very difficult to replace solvents.</a:t>
            </a:r>
          </a:p>
          <a:p>
            <a:pPr>
              <a:lnSpc>
                <a:spcPct val="114000"/>
              </a:lnSpc>
            </a:pPr>
            <a:r>
              <a:rPr lang="en-GB" sz="2400" dirty="0">
                <a:latin typeface="+mn-lt"/>
              </a:rPr>
              <a:t>As reaction media:</a:t>
            </a:r>
          </a:p>
          <a:p>
            <a:pPr marL="742950" lvl="1" indent="-285750">
              <a:lnSpc>
                <a:spcPct val="114000"/>
              </a:lnSpc>
              <a:spcBef>
                <a:spcPts val="0"/>
              </a:spcBef>
            </a:pPr>
            <a:r>
              <a:rPr lang="en-GB" dirty="0">
                <a:latin typeface="+mn-lt"/>
              </a:rPr>
              <a:t>Solvents have a substantial effect on a reaction, allowing a degree of control not possible in </a:t>
            </a:r>
            <a:r>
              <a:rPr lang="en-GB" dirty="0"/>
              <a:t>their</a:t>
            </a:r>
            <a:r>
              <a:rPr lang="en-GB" dirty="0">
                <a:latin typeface="+mn-lt"/>
              </a:rPr>
              <a:t> absence.</a:t>
            </a:r>
          </a:p>
          <a:p>
            <a:pPr marL="742950" lvl="1" indent="-285750">
              <a:lnSpc>
                <a:spcPct val="114000"/>
              </a:lnSpc>
              <a:spcBef>
                <a:spcPts val="0"/>
              </a:spcBef>
            </a:pPr>
            <a:r>
              <a:rPr lang="en-GB" dirty="0">
                <a:latin typeface="+mn-lt"/>
              </a:rPr>
              <a:t>Can effect:</a:t>
            </a:r>
          </a:p>
          <a:p>
            <a:pPr lvl="2">
              <a:lnSpc>
                <a:spcPct val="114000"/>
              </a:lnSpc>
              <a:spcBef>
                <a:spcPts val="0"/>
              </a:spcBef>
            </a:pPr>
            <a:r>
              <a:rPr lang="en-GB" sz="2400" dirty="0">
                <a:latin typeface="+mn-lt"/>
              </a:rPr>
              <a:t>Rates of reaction</a:t>
            </a:r>
          </a:p>
          <a:p>
            <a:pPr lvl="2">
              <a:lnSpc>
                <a:spcPct val="114000"/>
              </a:lnSpc>
              <a:spcBef>
                <a:spcPts val="0"/>
              </a:spcBef>
            </a:pPr>
            <a:r>
              <a:rPr lang="en-GB" sz="2400" dirty="0">
                <a:latin typeface="+mn-lt"/>
              </a:rPr>
              <a:t>Chemo-, </a:t>
            </a:r>
            <a:r>
              <a:rPr lang="en-GB" sz="2400" dirty="0" err="1">
                <a:latin typeface="+mn-lt"/>
              </a:rPr>
              <a:t>regio</a:t>
            </a:r>
            <a:r>
              <a:rPr lang="en-GB" sz="2400" dirty="0">
                <a:latin typeface="+mn-lt"/>
              </a:rPr>
              <a:t>- and stereoselectivity</a:t>
            </a:r>
          </a:p>
          <a:p>
            <a:pPr lvl="2">
              <a:lnSpc>
                <a:spcPct val="114000"/>
              </a:lnSpc>
              <a:spcBef>
                <a:spcPts val="0"/>
              </a:spcBef>
            </a:pPr>
            <a:r>
              <a:rPr lang="en-GB" sz="2400" dirty="0">
                <a:latin typeface="+mn-lt"/>
              </a:rPr>
              <a:t>Outcome of reaction – it may not work at all, or it may do something totally different!</a:t>
            </a:r>
          </a:p>
          <a:p>
            <a:pPr marL="914400" lvl="2" indent="0">
              <a:lnSpc>
                <a:spcPct val="114000"/>
              </a:lnSpc>
              <a:buNone/>
            </a:pPr>
            <a:endParaRPr lang="en-GB" sz="1000" dirty="0">
              <a:latin typeface="+mn-lt"/>
            </a:endParaRPr>
          </a:p>
          <a:p>
            <a:pPr>
              <a:lnSpc>
                <a:spcPct val="114000"/>
              </a:lnSpc>
              <a:spcBef>
                <a:spcPts val="0"/>
              </a:spcBef>
            </a:pPr>
            <a:r>
              <a:rPr lang="en-GB" sz="2400" dirty="0">
                <a:latin typeface="+mn-lt"/>
              </a:rPr>
              <a:t>If it can be exploited then it may give extra incentive for the adoption of the new technology</a:t>
            </a:r>
          </a:p>
        </p:txBody>
      </p:sp>
      <p:cxnSp>
        <p:nvCxnSpPr>
          <p:cNvPr id="4" name="Straight Connector 3">
            <a:extLst>
              <a:ext uri="{FF2B5EF4-FFF2-40B4-BE49-F238E27FC236}">
                <a16:creationId xmlns:a16="http://schemas.microsoft.com/office/drawing/2014/main" id="{2467F6CB-A30E-43BA-BF5A-D5462C1620F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88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838200" y="279110"/>
            <a:ext cx="10515600" cy="646331"/>
          </a:xfrm>
        </p:spPr>
        <p:txBody>
          <a:bodyPr>
            <a:spAutoFit/>
          </a:bodyPr>
          <a:lstStyle/>
          <a:p>
            <a:pPr algn="ctr"/>
            <a:r>
              <a:rPr lang="en-GB" sz="4000" b="1" dirty="0">
                <a:latin typeface="+mn-lt"/>
              </a:rPr>
              <a:t>Solvent Replacement Example</a:t>
            </a:r>
          </a:p>
        </p:txBody>
      </p:sp>
      <p:sp>
        <p:nvSpPr>
          <p:cNvPr id="74755" name="Rectangle 3"/>
          <p:cNvSpPr>
            <a:spLocks noGrp="1" noChangeArrowheads="1"/>
          </p:cNvSpPr>
          <p:nvPr>
            <p:ph type="body" idx="1"/>
          </p:nvPr>
        </p:nvSpPr>
        <p:spPr>
          <a:xfrm>
            <a:off x="1592701" y="1217191"/>
            <a:ext cx="8870432" cy="1475789"/>
          </a:xfrm>
        </p:spPr>
        <p:txBody>
          <a:bodyPr wrap="square">
            <a:spAutoFit/>
          </a:bodyPr>
          <a:lstStyle/>
          <a:p>
            <a:pPr>
              <a:lnSpc>
                <a:spcPct val="114000"/>
              </a:lnSpc>
              <a:spcBef>
                <a:spcPts val="0"/>
              </a:spcBef>
            </a:pPr>
            <a:r>
              <a:rPr lang="en-GB" sz="2000" dirty="0"/>
              <a:t>Anti-retroviral drug - Darunavir</a:t>
            </a:r>
          </a:p>
          <a:p>
            <a:pPr>
              <a:lnSpc>
                <a:spcPct val="114000"/>
              </a:lnSpc>
              <a:spcBef>
                <a:spcPts val="0"/>
              </a:spcBef>
            </a:pPr>
            <a:r>
              <a:rPr lang="en-GB" sz="2000" dirty="0"/>
              <a:t>Reduction of Nitro group in to Amine (RNO2                   RNH2)</a:t>
            </a:r>
          </a:p>
          <a:p>
            <a:pPr>
              <a:lnSpc>
                <a:spcPct val="114000"/>
              </a:lnSpc>
              <a:spcBef>
                <a:spcPts val="0"/>
              </a:spcBef>
            </a:pPr>
            <a:r>
              <a:rPr lang="en-GB" sz="2000" dirty="0">
                <a:latin typeface="+mn-lt"/>
              </a:rPr>
              <a:t>Conventional Technology: Catalytic Hydrogenation </a:t>
            </a:r>
            <a:r>
              <a:rPr lang="en-GB" sz="2000" dirty="0"/>
              <a:t>using Pd/Cat (MeOH Solvent)</a:t>
            </a:r>
          </a:p>
          <a:p>
            <a:pPr>
              <a:lnSpc>
                <a:spcPct val="114000"/>
              </a:lnSpc>
              <a:spcBef>
                <a:spcPts val="0"/>
              </a:spcBef>
            </a:pPr>
            <a:r>
              <a:rPr lang="en-GB" sz="2000" dirty="0"/>
              <a:t>Newreka Reduction Technology (NRT): </a:t>
            </a:r>
            <a:r>
              <a:rPr lang="en-GB" sz="2000" b="1" i="1" dirty="0"/>
              <a:t>Solvent Choice MeOH v/s n-</a:t>
            </a:r>
            <a:r>
              <a:rPr lang="en-GB" sz="2000" b="1" i="1" dirty="0" err="1"/>
              <a:t>BuOH</a:t>
            </a:r>
            <a:endParaRPr lang="en-GB" sz="2000" b="1" i="1" dirty="0"/>
          </a:p>
        </p:txBody>
      </p:sp>
      <p:cxnSp>
        <p:nvCxnSpPr>
          <p:cNvPr id="4" name="Straight Connector 3">
            <a:extLst>
              <a:ext uri="{FF2B5EF4-FFF2-40B4-BE49-F238E27FC236}">
                <a16:creationId xmlns:a16="http://schemas.microsoft.com/office/drawing/2014/main" id="{2467F6CB-A30E-43BA-BF5A-D5462C1620F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2BBEF84A-EC11-4C21-9D02-AD1A9C79A3DE}"/>
              </a:ext>
            </a:extLst>
          </p:cNvPr>
          <p:cNvCxnSpPr/>
          <p:nvPr/>
        </p:nvCxnSpPr>
        <p:spPr>
          <a:xfrm>
            <a:off x="6535719" y="1800574"/>
            <a:ext cx="869429"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213B87BC-33BB-4BC2-BDE3-B5FF95E9DC54}"/>
              </a:ext>
            </a:extLst>
          </p:cNvPr>
          <p:cNvGraphicFramePr>
            <a:graphicFrameLocks noGrp="1"/>
          </p:cNvGraphicFramePr>
          <p:nvPr>
            <p:extLst>
              <p:ext uri="{D42A27DB-BD31-4B8C-83A1-F6EECF244321}">
                <p14:modId xmlns:p14="http://schemas.microsoft.com/office/powerpoint/2010/main" val="2094643537"/>
              </p:ext>
            </p:extLst>
          </p:nvPr>
        </p:nvGraphicFramePr>
        <p:xfrm>
          <a:off x="1633928" y="2713366"/>
          <a:ext cx="8829205" cy="3992880"/>
        </p:xfrm>
        <a:graphic>
          <a:graphicData uri="http://schemas.openxmlformats.org/drawingml/2006/table">
            <a:tbl>
              <a:tblPr firstRow="1" bandRow="1">
                <a:tableStyleId>{5C22544A-7EE6-4342-B048-85BDC9FD1C3A}</a:tableStyleId>
              </a:tblPr>
              <a:tblGrid>
                <a:gridCol w="3957403">
                  <a:extLst>
                    <a:ext uri="{9D8B030D-6E8A-4147-A177-3AD203B41FA5}">
                      <a16:colId xmlns:a16="http://schemas.microsoft.com/office/drawing/2014/main" val="2589502447"/>
                    </a:ext>
                  </a:extLst>
                </a:gridCol>
                <a:gridCol w="2488367">
                  <a:extLst>
                    <a:ext uri="{9D8B030D-6E8A-4147-A177-3AD203B41FA5}">
                      <a16:colId xmlns:a16="http://schemas.microsoft.com/office/drawing/2014/main" val="1284151686"/>
                    </a:ext>
                  </a:extLst>
                </a:gridCol>
                <a:gridCol w="2383435">
                  <a:extLst>
                    <a:ext uri="{9D8B030D-6E8A-4147-A177-3AD203B41FA5}">
                      <a16:colId xmlns:a16="http://schemas.microsoft.com/office/drawing/2014/main" val="3746363659"/>
                    </a:ext>
                  </a:extLst>
                </a:gridCol>
              </a:tblGrid>
              <a:tr h="370840">
                <a:tc>
                  <a:txBody>
                    <a:bodyPr/>
                    <a:lstStyle/>
                    <a:p>
                      <a:r>
                        <a:rPr lang="en-US" sz="2200" b="1" dirty="0"/>
                        <a:t>Considerations</a:t>
                      </a:r>
                      <a:endParaRPr lang="en-IN" sz="2200" b="1" dirty="0"/>
                    </a:p>
                  </a:txBody>
                  <a:tcPr/>
                </a:tc>
                <a:tc>
                  <a:txBody>
                    <a:bodyPr/>
                    <a:lstStyle/>
                    <a:p>
                      <a:pPr algn="ctr"/>
                      <a:r>
                        <a:rPr lang="en-US" sz="2200" dirty="0"/>
                        <a:t>MeOH</a:t>
                      </a:r>
                      <a:endParaRPr lang="en-IN" sz="2200" dirty="0"/>
                    </a:p>
                  </a:txBody>
                  <a:tcPr/>
                </a:tc>
                <a:tc>
                  <a:txBody>
                    <a:bodyPr/>
                    <a:lstStyle/>
                    <a:p>
                      <a:pPr algn="ctr"/>
                      <a:r>
                        <a:rPr lang="en-US" sz="2200" dirty="0"/>
                        <a:t>n-</a:t>
                      </a:r>
                      <a:r>
                        <a:rPr lang="en-US" sz="2200" dirty="0" err="1"/>
                        <a:t>BuOH</a:t>
                      </a:r>
                      <a:endParaRPr lang="en-IN" sz="2200" dirty="0"/>
                    </a:p>
                  </a:txBody>
                  <a:tcPr/>
                </a:tc>
                <a:extLst>
                  <a:ext uri="{0D108BD9-81ED-4DB2-BD59-A6C34878D82A}">
                    <a16:rowId xmlns:a16="http://schemas.microsoft.com/office/drawing/2014/main" val="1124451544"/>
                  </a:ext>
                </a:extLst>
              </a:tr>
              <a:tr h="370840">
                <a:tc>
                  <a:txBody>
                    <a:bodyPr/>
                    <a:lstStyle/>
                    <a:p>
                      <a:r>
                        <a:rPr lang="en-US" sz="2000" b="1" dirty="0"/>
                        <a:t>Reaction Rate (Productivity)</a:t>
                      </a:r>
                      <a:endParaRPr lang="en-IN" sz="2000" b="1" dirty="0"/>
                    </a:p>
                  </a:txBody>
                  <a:tcPr/>
                </a:tc>
                <a:tc>
                  <a:txBody>
                    <a:bodyPr/>
                    <a:lstStyle/>
                    <a:p>
                      <a:pPr algn="ctr"/>
                      <a:r>
                        <a:rPr lang="en-US" sz="2000" dirty="0"/>
                        <a:t>Slow</a:t>
                      </a:r>
                      <a:endParaRPr lang="en-IN" sz="2000" dirty="0"/>
                    </a:p>
                  </a:txBody>
                  <a:tcPr/>
                </a:tc>
                <a:tc>
                  <a:txBody>
                    <a:bodyPr/>
                    <a:lstStyle/>
                    <a:p>
                      <a:pPr algn="ctr"/>
                      <a:r>
                        <a:rPr lang="en-US" sz="2000" dirty="0"/>
                        <a:t>Fast</a:t>
                      </a:r>
                      <a:endParaRPr lang="en-IN" sz="2000" dirty="0"/>
                    </a:p>
                  </a:txBody>
                  <a:tcPr/>
                </a:tc>
                <a:extLst>
                  <a:ext uri="{0D108BD9-81ED-4DB2-BD59-A6C34878D82A}">
                    <a16:rowId xmlns:a16="http://schemas.microsoft.com/office/drawing/2014/main" val="1425676130"/>
                  </a:ext>
                </a:extLst>
              </a:tr>
              <a:tr h="370840">
                <a:tc>
                  <a:txBody>
                    <a:bodyPr/>
                    <a:lstStyle/>
                    <a:p>
                      <a:r>
                        <a:rPr lang="en-US" sz="2000" b="1" dirty="0"/>
                        <a:t>Solvent Quantity</a:t>
                      </a:r>
                      <a:endParaRPr lang="en-IN" sz="2000" b="1" dirty="0"/>
                    </a:p>
                  </a:txBody>
                  <a:tcPr/>
                </a:tc>
                <a:tc>
                  <a:txBody>
                    <a:bodyPr/>
                    <a:lstStyle/>
                    <a:p>
                      <a:pPr algn="ctr"/>
                      <a:r>
                        <a:rPr lang="en-US" sz="2000" dirty="0"/>
                        <a:t>Same</a:t>
                      </a:r>
                      <a:endParaRPr lang="en-IN" sz="2000" dirty="0"/>
                    </a:p>
                  </a:txBody>
                  <a:tcPr/>
                </a:tc>
                <a:tc>
                  <a:txBody>
                    <a:bodyPr/>
                    <a:lstStyle/>
                    <a:p>
                      <a:pPr algn="ctr"/>
                      <a:r>
                        <a:rPr lang="en-US" sz="2000" dirty="0"/>
                        <a:t>Same</a:t>
                      </a:r>
                      <a:endParaRPr lang="en-IN" sz="2000" dirty="0"/>
                    </a:p>
                  </a:txBody>
                  <a:tcPr/>
                </a:tc>
                <a:extLst>
                  <a:ext uri="{0D108BD9-81ED-4DB2-BD59-A6C34878D82A}">
                    <a16:rowId xmlns:a16="http://schemas.microsoft.com/office/drawing/2014/main" val="4232813767"/>
                  </a:ext>
                </a:extLst>
              </a:tr>
              <a:tr h="370840">
                <a:tc>
                  <a:txBody>
                    <a:bodyPr/>
                    <a:lstStyle/>
                    <a:p>
                      <a:r>
                        <a:rPr lang="en-US" sz="2000" b="1" dirty="0"/>
                        <a:t>Product Quality</a:t>
                      </a:r>
                      <a:endParaRPr lang="en-IN" sz="2000" b="1" dirty="0"/>
                    </a:p>
                  </a:txBody>
                  <a:tcPr/>
                </a:tc>
                <a:tc>
                  <a:txBody>
                    <a:bodyPr/>
                    <a:lstStyle/>
                    <a:p>
                      <a:pPr algn="ctr"/>
                      <a:r>
                        <a:rPr lang="en-US" sz="2000" dirty="0"/>
                        <a:t>Yellowish Filtrate</a:t>
                      </a:r>
                      <a:endParaRPr lang="en-IN" sz="2000" dirty="0"/>
                    </a:p>
                  </a:txBody>
                  <a:tcPr/>
                </a:tc>
                <a:tc>
                  <a:txBody>
                    <a:bodyPr/>
                    <a:lstStyle/>
                    <a:p>
                      <a:pPr algn="ctr"/>
                      <a:r>
                        <a:rPr lang="en-US" sz="2000" dirty="0"/>
                        <a:t>Colorless Filtrate</a:t>
                      </a:r>
                      <a:endParaRPr lang="en-IN" sz="2000" dirty="0"/>
                    </a:p>
                  </a:txBody>
                  <a:tcPr/>
                </a:tc>
                <a:extLst>
                  <a:ext uri="{0D108BD9-81ED-4DB2-BD59-A6C34878D82A}">
                    <a16:rowId xmlns:a16="http://schemas.microsoft.com/office/drawing/2014/main" val="1944122056"/>
                  </a:ext>
                </a:extLst>
              </a:tr>
              <a:tr h="370840">
                <a:tc>
                  <a:txBody>
                    <a:bodyPr/>
                    <a:lstStyle/>
                    <a:p>
                      <a:r>
                        <a:rPr lang="en-US" sz="2000" b="1" dirty="0"/>
                        <a:t>Yield</a:t>
                      </a:r>
                      <a:endParaRPr lang="en-IN" sz="2000" b="1" dirty="0"/>
                    </a:p>
                  </a:txBody>
                  <a:tcPr/>
                </a:tc>
                <a:tc>
                  <a:txBody>
                    <a:bodyPr/>
                    <a:lstStyle/>
                    <a:p>
                      <a:pPr algn="ctr"/>
                      <a:r>
                        <a:rPr lang="en-US" sz="2000" dirty="0"/>
                        <a:t>95%</a:t>
                      </a:r>
                      <a:endParaRPr lang="en-IN" sz="2000" dirty="0"/>
                    </a:p>
                  </a:txBody>
                  <a:tcPr/>
                </a:tc>
                <a:tc>
                  <a:txBody>
                    <a:bodyPr/>
                    <a:lstStyle/>
                    <a:p>
                      <a:pPr algn="ctr"/>
                      <a:r>
                        <a:rPr lang="en-US" sz="2000" dirty="0"/>
                        <a:t>95%</a:t>
                      </a:r>
                    </a:p>
                  </a:txBody>
                  <a:tcPr/>
                </a:tc>
                <a:extLst>
                  <a:ext uri="{0D108BD9-81ED-4DB2-BD59-A6C34878D82A}">
                    <a16:rowId xmlns:a16="http://schemas.microsoft.com/office/drawing/2014/main" val="3826152523"/>
                  </a:ext>
                </a:extLst>
              </a:tr>
              <a:tr h="370840">
                <a:tc>
                  <a:txBody>
                    <a:bodyPr/>
                    <a:lstStyle/>
                    <a:p>
                      <a:r>
                        <a:rPr lang="en-US" sz="2000" b="1" dirty="0"/>
                        <a:t>Energy Intensive (Distillation)</a:t>
                      </a:r>
                      <a:endParaRPr lang="en-IN" sz="2000" b="1" dirty="0"/>
                    </a:p>
                  </a:txBody>
                  <a:tcPr/>
                </a:tc>
                <a:tc>
                  <a:txBody>
                    <a:bodyPr/>
                    <a:lstStyle/>
                    <a:p>
                      <a:pPr algn="ctr"/>
                      <a:r>
                        <a:rPr lang="en-US" sz="2000" dirty="0"/>
                        <a:t>Less</a:t>
                      </a:r>
                      <a:endParaRPr lang="en-IN" sz="2000" dirty="0"/>
                    </a:p>
                  </a:txBody>
                  <a:tcPr/>
                </a:tc>
                <a:tc>
                  <a:txBody>
                    <a:bodyPr/>
                    <a:lstStyle/>
                    <a:p>
                      <a:pPr algn="ctr"/>
                      <a:r>
                        <a:rPr lang="en-US" sz="2000" dirty="0"/>
                        <a:t>More</a:t>
                      </a:r>
                    </a:p>
                  </a:txBody>
                  <a:tcPr/>
                </a:tc>
                <a:extLst>
                  <a:ext uri="{0D108BD9-81ED-4DB2-BD59-A6C34878D82A}">
                    <a16:rowId xmlns:a16="http://schemas.microsoft.com/office/drawing/2014/main" val="959690608"/>
                  </a:ext>
                </a:extLst>
              </a:tr>
              <a:tr h="370840">
                <a:tc>
                  <a:txBody>
                    <a:bodyPr/>
                    <a:lstStyle/>
                    <a:p>
                      <a:r>
                        <a:rPr lang="en-US" sz="2000" b="1" dirty="0"/>
                        <a:t>Solvent Loss</a:t>
                      </a:r>
                      <a:endParaRPr lang="en-IN" sz="2000" b="1" dirty="0"/>
                    </a:p>
                  </a:txBody>
                  <a:tcPr/>
                </a:tc>
                <a:tc>
                  <a:txBody>
                    <a:bodyPr/>
                    <a:lstStyle/>
                    <a:p>
                      <a:pPr algn="ctr"/>
                      <a:r>
                        <a:rPr lang="en-US" sz="2000" dirty="0"/>
                        <a:t>High</a:t>
                      </a:r>
                      <a:endParaRPr lang="en-IN" sz="2000" dirty="0"/>
                    </a:p>
                  </a:txBody>
                  <a:tcPr/>
                </a:tc>
                <a:tc>
                  <a:txBody>
                    <a:bodyPr/>
                    <a:lstStyle/>
                    <a:p>
                      <a:pPr algn="ctr"/>
                      <a:r>
                        <a:rPr lang="en-US" sz="2000" dirty="0"/>
                        <a:t>Less</a:t>
                      </a:r>
                      <a:endParaRPr lang="en-IN" sz="2000" dirty="0"/>
                    </a:p>
                  </a:txBody>
                  <a:tcPr/>
                </a:tc>
                <a:extLst>
                  <a:ext uri="{0D108BD9-81ED-4DB2-BD59-A6C34878D82A}">
                    <a16:rowId xmlns:a16="http://schemas.microsoft.com/office/drawing/2014/main" val="2297615275"/>
                  </a:ext>
                </a:extLst>
              </a:tr>
              <a:tr h="370840">
                <a:tc>
                  <a:txBody>
                    <a:bodyPr/>
                    <a:lstStyle/>
                    <a:p>
                      <a:r>
                        <a:rPr lang="en-US" sz="2000" b="1" dirty="0"/>
                        <a:t>Solvent Cost</a:t>
                      </a:r>
                      <a:endParaRPr lang="en-IN" sz="2000" b="1" dirty="0"/>
                    </a:p>
                  </a:txBody>
                  <a:tcPr/>
                </a:tc>
                <a:tc>
                  <a:txBody>
                    <a:bodyPr/>
                    <a:lstStyle/>
                    <a:p>
                      <a:pPr algn="ctr"/>
                      <a:r>
                        <a:rPr lang="en-US" sz="2000" dirty="0"/>
                        <a:t>Less</a:t>
                      </a:r>
                      <a:endParaRPr lang="en-IN" sz="2000" dirty="0"/>
                    </a:p>
                  </a:txBody>
                  <a:tcPr/>
                </a:tc>
                <a:tc>
                  <a:txBody>
                    <a:bodyPr/>
                    <a:lstStyle/>
                    <a:p>
                      <a:pPr algn="ctr"/>
                      <a:r>
                        <a:rPr lang="en-US" sz="2000" dirty="0"/>
                        <a:t>High</a:t>
                      </a:r>
                      <a:endParaRPr lang="en-IN" sz="2000" dirty="0"/>
                    </a:p>
                  </a:txBody>
                  <a:tcPr/>
                </a:tc>
                <a:extLst>
                  <a:ext uri="{0D108BD9-81ED-4DB2-BD59-A6C34878D82A}">
                    <a16:rowId xmlns:a16="http://schemas.microsoft.com/office/drawing/2014/main" val="3447002064"/>
                  </a:ext>
                </a:extLst>
              </a:tr>
              <a:tr h="370840">
                <a:tc>
                  <a:txBody>
                    <a:bodyPr/>
                    <a:lstStyle/>
                    <a:p>
                      <a:r>
                        <a:rPr lang="en-US" sz="2000" b="1" dirty="0"/>
                        <a:t>Regulatory Approvals required</a:t>
                      </a:r>
                      <a:endParaRPr lang="en-IN" sz="2000" b="1" dirty="0"/>
                    </a:p>
                  </a:txBody>
                  <a:tcPr/>
                </a:tc>
                <a:tc>
                  <a:txBody>
                    <a:bodyPr/>
                    <a:lstStyle/>
                    <a:p>
                      <a:pPr algn="ctr"/>
                      <a:r>
                        <a:rPr lang="en-US" sz="2000" dirty="0"/>
                        <a:t>No</a:t>
                      </a:r>
                      <a:endParaRPr lang="en-IN" sz="2000" dirty="0"/>
                    </a:p>
                  </a:txBody>
                  <a:tcPr/>
                </a:tc>
                <a:tc>
                  <a:txBody>
                    <a:bodyPr/>
                    <a:lstStyle/>
                    <a:p>
                      <a:pPr algn="ctr"/>
                      <a:r>
                        <a:rPr lang="en-US" sz="2000" dirty="0"/>
                        <a:t>Yes</a:t>
                      </a:r>
                      <a:endParaRPr lang="en-IN" sz="2000" dirty="0"/>
                    </a:p>
                  </a:txBody>
                  <a:tcPr/>
                </a:tc>
                <a:extLst>
                  <a:ext uri="{0D108BD9-81ED-4DB2-BD59-A6C34878D82A}">
                    <a16:rowId xmlns:a16="http://schemas.microsoft.com/office/drawing/2014/main" val="364646366"/>
                  </a:ext>
                </a:extLst>
              </a:tr>
              <a:tr h="370840">
                <a:tc>
                  <a:txBody>
                    <a:bodyPr/>
                    <a:lstStyle/>
                    <a:p>
                      <a:r>
                        <a:rPr lang="en-US" sz="2000" b="1" dirty="0"/>
                        <a:t>Handling, Safety, Environment,…..</a:t>
                      </a:r>
                      <a:endParaRPr lang="en-IN" sz="2000" b="1" dirty="0"/>
                    </a:p>
                  </a:txBody>
                  <a:tcPr/>
                </a:tc>
                <a:tc>
                  <a:txBody>
                    <a:bodyPr/>
                    <a:lstStyle/>
                    <a:p>
                      <a:pPr algn="ctr"/>
                      <a:r>
                        <a:rPr lang="en-US" sz="2000" dirty="0"/>
                        <a:t>??</a:t>
                      </a:r>
                      <a:endParaRPr lang="en-IN" sz="2000" dirty="0"/>
                    </a:p>
                  </a:txBody>
                  <a:tcPr/>
                </a:tc>
                <a:tc>
                  <a:txBody>
                    <a:bodyPr/>
                    <a:lstStyle/>
                    <a:p>
                      <a:pPr algn="ctr"/>
                      <a:r>
                        <a:rPr lang="en-US" sz="2000" dirty="0"/>
                        <a:t>??</a:t>
                      </a:r>
                      <a:endParaRPr lang="en-IN" sz="2000" dirty="0"/>
                    </a:p>
                  </a:txBody>
                  <a:tcPr/>
                </a:tc>
                <a:extLst>
                  <a:ext uri="{0D108BD9-81ED-4DB2-BD59-A6C34878D82A}">
                    <a16:rowId xmlns:a16="http://schemas.microsoft.com/office/drawing/2014/main" val="1240534488"/>
                  </a:ext>
                </a:extLst>
              </a:tr>
            </a:tbl>
          </a:graphicData>
        </a:graphic>
      </p:graphicFrame>
      <p:sp>
        <p:nvSpPr>
          <p:cNvPr id="2" name="TextBox 1">
            <a:extLst>
              <a:ext uri="{FF2B5EF4-FFF2-40B4-BE49-F238E27FC236}">
                <a16:creationId xmlns:a16="http://schemas.microsoft.com/office/drawing/2014/main" id="{BFDFF49B-BA2F-45DB-ADFF-240095FECAE9}"/>
              </a:ext>
            </a:extLst>
          </p:cNvPr>
          <p:cNvSpPr txBox="1"/>
          <p:nvPr/>
        </p:nvSpPr>
        <p:spPr>
          <a:xfrm>
            <a:off x="10463137" y="6265889"/>
            <a:ext cx="824459" cy="461665"/>
          </a:xfrm>
          <a:prstGeom prst="rect">
            <a:avLst/>
          </a:prstGeom>
          <a:noFill/>
        </p:spPr>
        <p:txBody>
          <a:bodyPr wrap="square" rtlCol="0">
            <a:spAutoFit/>
          </a:bodyPr>
          <a:lstStyle/>
          <a:p>
            <a:r>
              <a:rPr lang="en-US" sz="1200" dirty="0"/>
              <a:t>Source: Newreka</a:t>
            </a:r>
            <a:endParaRPr lang="en-IN" sz="1200" dirty="0"/>
          </a:p>
        </p:txBody>
      </p:sp>
    </p:spTree>
    <p:extLst>
      <p:ext uri="{BB962C8B-B14F-4D97-AF65-F5344CB8AC3E}">
        <p14:creationId xmlns:p14="http://schemas.microsoft.com/office/powerpoint/2010/main" val="3489757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7" name="Rectangle 6"/>
          <p:cNvSpPr/>
          <p:nvPr/>
        </p:nvSpPr>
        <p:spPr>
          <a:xfrm>
            <a:off x="1217647" y="1659183"/>
            <a:ext cx="9720644" cy="910377"/>
          </a:xfrm>
          <a:prstGeom prst="rect">
            <a:avLst/>
          </a:prstGeom>
        </p:spPr>
        <p:txBody>
          <a:bodyPr wrap="square">
            <a:spAutoFit/>
          </a:bodyPr>
          <a:lstStyle/>
          <a:p>
            <a:pPr marL="609600" indent="-609600" algn="ctr">
              <a:lnSpc>
                <a:spcPct val="114000"/>
              </a:lnSpc>
            </a:pPr>
            <a:r>
              <a:rPr lang="en-US" altLang="en-US" sz="2400" b="1" dirty="0">
                <a:latin typeface="Calibri" charset="0"/>
                <a:ea typeface="ＭＳ Ｐゴシック" charset="-128"/>
              </a:rPr>
              <a:t>The use of auxiliary substances (solvents, separation agents, etc.) should be made unnecessary whenever possible and, when used, innocuous.</a:t>
            </a:r>
          </a:p>
        </p:txBody>
      </p:sp>
      <p:cxnSp>
        <p:nvCxnSpPr>
          <p:cNvPr id="8" name="Straight Connector 7">
            <a:extLst>
              <a:ext uri="{FF2B5EF4-FFF2-40B4-BE49-F238E27FC236}">
                <a16:creationId xmlns:a16="http://schemas.microsoft.com/office/drawing/2014/main" id="{CD66123B-086B-40CC-9542-E113848CBBA2}"/>
              </a:ext>
            </a:extLst>
          </p:cNvPr>
          <p:cNvCxnSpPr>
            <a:cxnSpLocks/>
          </p:cNvCxnSpPr>
          <p:nvPr/>
        </p:nvCxnSpPr>
        <p:spPr>
          <a:xfrm>
            <a:off x="-18031" y="149215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769D964-D0A1-CF4A-A2A5-79D25BEA4EDE}"/>
              </a:ext>
            </a:extLst>
          </p:cNvPr>
          <p:cNvPicPr>
            <a:picLocks noChangeAspect="1"/>
          </p:cNvPicPr>
          <p:nvPr/>
        </p:nvPicPr>
        <p:blipFill>
          <a:blip r:embed="rId3"/>
          <a:stretch>
            <a:fillRect/>
          </a:stretch>
        </p:blipFill>
        <p:spPr>
          <a:xfrm>
            <a:off x="3398734" y="2704347"/>
            <a:ext cx="5470358" cy="3639782"/>
          </a:xfrm>
          <a:prstGeom prst="rect">
            <a:avLst/>
          </a:prstGeom>
        </p:spPr>
      </p:pic>
      <p:sp>
        <p:nvSpPr>
          <p:cNvPr id="12" name="TextBox 11">
            <a:extLst>
              <a:ext uri="{FF2B5EF4-FFF2-40B4-BE49-F238E27FC236}">
                <a16:creationId xmlns:a16="http://schemas.microsoft.com/office/drawing/2014/main" id="{7FBD5665-6DBA-2940-9E3B-BF6CD5E14E3B}"/>
              </a:ext>
            </a:extLst>
          </p:cNvPr>
          <p:cNvSpPr txBox="1"/>
          <p:nvPr/>
        </p:nvSpPr>
        <p:spPr>
          <a:xfrm>
            <a:off x="1217647" y="6489506"/>
            <a:ext cx="3192541"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thoughtco.com</a:t>
            </a:r>
            <a:r>
              <a:rPr lang="en-US" sz="1400" dirty="0">
                <a:solidFill>
                  <a:schemeClr val="bg1">
                    <a:lumMod val="50000"/>
                  </a:schemeClr>
                </a:solidFill>
              </a:rPr>
              <a:t>, Author: unknown</a:t>
            </a:r>
          </a:p>
        </p:txBody>
      </p:sp>
    </p:spTree>
    <p:extLst>
      <p:ext uri="{BB962C8B-B14F-4D97-AF65-F5344CB8AC3E}">
        <p14:creationId xmlns:p14="http://schemas.microsoft.com/office/powerpoint/2010/main" val="104827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62000" y="266346"/>
            <a:ext cx="10668000" cy="646331"/>
          </a:xfrm>
        </p:spPr>
        <p:txBody>
          <a:bodyPr>
            <a:spAutoFit/>
          </a:bodyPr>
          <a:lstStyle/>
          <a:p>
            <a:pPr marL="365125" algn="ctr"/>
            <a:r>
              <a:rPr lang="en-GB" sz="4000" b="1" dirty="0">
                <a:latin typeface="+mn-lt"/>
              </a:rPr>
              <a:t>Solvent Selection Process by </a:t>
            </a:r>
            <a:r>
              <a:rPr lang="en-US" sz="4000" b="1" dirty="0">
                <a:latin typeface="+mn-lt"/>
              </a:rPr>
              <a:t>ACS and GSK</a:t>
            </a:r>
          </a:p>
        </p:txBody>
      </p:sp>
      <p:sp>
        <p:nvSpPr>
          <p:cNvPr id="10" name="Text Placeholder 9"/>
          <p:cNvSpPr>
            <a:spLocks noGrp="1"/>
          </p:cNvSpPr>
          <p:nvPr>
            <p:ph type="body" sz="quarter" idx="12"/>
          </p:nvPr>
        </p:nvSpPr>
        <p:spPr>
          <a:xfrm>
            <a:off x="1543987" y="2603322"/>
            <a:ext cx="9309904" cy="3504934"/>
          </a:xfrm>
        </p:spPr>
        <p:txBody>
          <a:bodyPr wrap="square">
            <a:spAutoFit/>
          </a:bodyPr>
          <a:lstStyle/>
          <a:p>
            <a:pPr>
              <a:lnSpc>
                <a:spcPct val="114000"/>
              </a:lnSpc>
              <a:spcBef>
                <a:spcPts val="0"/>
              </a:spcBef>
            </a:pPr>
            <a:r>
              <a:rPr lang="en-US" sz="2600" dirty="0">
                <a:latin typeface="+mn-lt"/>
              </a:rPr>
              <a:t>Screen solvents based on:</a:t>
            </a:r>
          </a:p>
          <a:p>
            <a:pPr lvl="1">
              <a:lnSpc>
                <a:spcPct val="114000"/>
              </a:lnSpc>
              <a:spcBef>
                <a:spcPts val="0"/>
              </a:spcBef>
            </a:pPr>
            <a:r>
              <a:rPr lang="en-US" sz="2300" dirty="0">
                <a:latin typeface="+mn-lt"/>
              </a:rPr>
              <a:t>reaction type</a:t>
            </a:r>
          </a:p>
          <a:p>
            <a:pPr lvl="1">
              <a:lnSpc>
                <a:spcPct val="114000"/>
              </a:lnSpc>
              <a:spcBef>
                <a:spcPts val="0"/>
              </a:spcBef>
            </a:pPr>
            <a:r>
              <a:rPr lang="en-US" sz="2300" dirty="0">
                <a:latin typeface="+mn-lt"/>
              </a:rPr>
              <a:t>process requirements</a:t>
            </a:r>
          </a:p>
          <a:p>
            <a:pPr lvl="1">
              <a:lnSpc>
                <a:spcPct val="114000"/>
              </a:lnSpc>
              <a:spcBef>
                <a:spcPts val="0"/>
              </a:spcBef>
            </a:pPr>
            <a:r>
              <a:rPr lang="en-US" sz="2300" dirty="0">
                <a:latin typeface="+mn-lt"/>
              </a:rPr>
              <a:t>reactant/product solubility</a:t>
            </a:r>
          </a:p>
          <a:p>
            <a:pPr lvl="1">
              <a:lnSpc>
                <a:spcPct val="114000"/>
              </a:lnSpc>
              <a:spcBef>
                <a:spcPts val="0"/>
              </a:spcBef>
            </a:pPr>
            <a:r>
              <a:rPr lang="en-US" sz="2300" dirty="0">
                <a:latin typeface="+mn-lt"/>
              </a:rPr>
              <a:t>EHS</a:t>
            </a:r>
          </a:p>
          <a:p>
            <a:pPr>
              <a:lnSpc>
                <a:spcPct val="114000"/>
              </a:lnSpc>
              <a:spcBef>
                <a:spcPts val="0"/>
              </a:spcBef>
            </a:pPr>
            <a:r>
              <a:rPr lang="en-US" sz="2600" dirty="0">
                <a:latin typeface="+mn-lt"/>
              </a:rPr>
              <a:t>Evaluate experimentally.</a:t>
            </a:r>
          </a:p>
          <a:p>
            <a:pPr>
              <a:lnSpc>
                <a:spcPct val="114000"/>
              </a:lnSpc>
              <a:spcBef>
                <a:spcPts val="0"/>
              </a:spcBef>
            </a:pPr>
            <a:r>
              <a:rPr lang="en-US" sz="2600" dirty="0">
                <a:latin typeface="+mn-lt"/>
              </a:rPr>
              <a:t>Review the entire route/ process and look for synergies.</a:t>
            </a:r>
          </a:p>
          <a:p>
            <a:pPr>
              <a:lnSpc>
                <a:spcPct val="114000"/>
              </a:lnSpc>
              <a:spcBef>
                <a:spcPts val="0"/>
              </a:spcBef>
            </a:pPr>
            <a:r>
              <a:rPr lang="en-US" sz="2600" dirty="0">
                <a:latin typeface="+mn-lt"/>
              </a:rPr>
              <a:t>Refine experimentation.</a:t>
            </a:r>
          </a:p>
        </p:txBody>
      </p:sp>
      <p:sp>
        <p:nvSpPr>
          <p:cNvPr id="503810" name="Rectangle 2"/>
          <p:cNvSpPr>
            <a:spLocks noChangeArrowheads="1"/>
          </p:cNvSpPr>
          <p:nvPr/>
        </p:nvSpPr>
        <p:spPr bwMode="auto">
          <a:xfrm>
            <a:off x="2590800" y="152402"/>
            <a:ext cx="7391400" cy="1295399"/>
          </a:xfrm>
          <a:prstGeom prst="rect">
            <a:avLst/>
          </a:prstGeom>
          <a:noFill/>
          <a:ln w="9525">
            <a:noFill/>
            <a:miter lim="800000"/>
            <a:headEnd/>
            <a:tailEnd/>
          </a:ln>
          <a:effectLst/>
        </p:spPr>
        <p:txBody>
          <a:bodyPr lIns="0" tIns="0" rIns="0" bIns="0" anchor="b"/>
          <a:lstStyle/>
          <a:p>
            <a:endParaRPr lang="en-GB" sz="3600" dirty="0">
              <a:solidFill>
                <a:srgbClr val="000099"/>
              </a:solidFill>
              <a:latin typeface="Calibri Regular" charset="0"/>
            </a:endParaRPr>
          </a:p>
        </p:txBody>
      </p:sp>
      <p:sp>
        <p:nvSpPr>
          <p:cNvPr id="503812" name="Text Box 4"/>
          <p:cNvSpPr txBox="1">
            <a:spLocks noChangeArrowheads="1"/>
          </p:cNvSpPr>
          <p:nvPr/>
        </p:nvSpPr>
        <p:spPr bwMode="auto">
          <a:xfrm>
            <a:off x="6994530" y="1752602"/>
            <a:ext cx="2301875" cy="923330"/>
          </a:xfrm>
          <a:prstGeom prst="rect">
            <a:avLst/>
          </a:prstGeom>
          <a:noFill/>
          <a:ln w="9525">
            <a:noFill/>
            <a:miter lim="800000"/>
            <a:headEnd/>
            <a:tailEnd/>
          </a:ln>
          <a:effectLst/>
        </p:spPr>
        <p:txBody>
          <a:bodyPr>
            <a:spAutoFit/>
          </a:bodyPr>
          <a:lstStyle/>
          <a:p>
            <a:pPr algn="l"/>
            <a:r>
              <a:rPr lang="en-US" dirty="0">
                <a:solidFill>
                  <a:schemeClr val="bg1"/>
                </a:solidFill>
                <a:latin typeface="Calibri Regular" charset="0"/>
              </a:rPr>
              <a:t>To identify candidates for experimental evaluation</a:t>
            </a:r>
          </a:p>
        </p:txBody>
      </p:sp>
      <p:sp>
        <p:nvSpPr>
          <p:cNvPr id="503813" name="AutoShape 5"/>
          <p:cNvSpPr>
            <a:spLocks/>
          </p:cNvSpPr>
          <p:nvPr/>
        </p:nvSpPr>
        <p:spPr bwMode="auto">
          <a:xfrm>
            <a:off x="6781800" y="1524000"/>
            <a:ext cx="152400" cy="1676400"/>
          </a:xfrm>
          <a:prstGeom prst="rightBrace">
            <a:avLst>
              <a:gd name="adj1" fmla="val 120833"/>
              <a:gd name="adj2" fmla="val 50000"/>
            </a:avLst>
          </a:prstGeom>
          <a:noFill/>
          <a:ln w="9525">
            <a:solidFill>
              <a:schemeClr val="bg1"/>
            </a:solidFill>
            <a:round/>
            <a:headEnd/>
            <a:tailEnd/>
          </a:ln>
          <a:effectLst/>
        </p:spPr>
        <p:txBody>
          <a:bodyPr wrap="none" anchor="ctr"/>
          <a:lstStyle/>
          <a:p>
            <a:endParaRPr lang="en-US" dirty="0">
              <a:latin typeface="Calibri Regular" charset="0"/>
            </a:endParaRPr>
          </a:p>
        </p:txBody>
      </p:sp>
      <p:sp>
        <p:nvSpPr>
          <p:cNvPr id="2" name="Rectangle 1"/>
          <p:cNvSpPr/>
          <p:nvPr/>
        </p:nvSpPr>
        <p:spPr>
          <a:xfrm>
            <a:off x="824466" y="1394218"/>
            <a:ext cx="10747941" cy="1124923"/>
          </a:xfrm>
          <a:prstGeom prst="rect">
            <a:avLst/>
          </a:prstGeom>
        </p:spPr>
        <p:txBody>
          <a:bodyPr wrap="square">
            <a:spAutoFit/>
          </a:bodyPr>
          <a:lstStyle/>
          <a:p>
            <a:pPr>
              <a:lnSpc>
                <a:spcPct val="114000"/>
              </a:lnSpc>
            </a:pPr>
            <a:r>
              <a:rPr lang="en-US" sz="2000" b="0" i="0" dirty="0">
                <a:solidFill>
                  <a:srgbClr val="000000"/>
                </a:solidFill>
                <a:effectLst/>
              </a:rPr>
              <a:t>ACS and </a:t>
            </a:r>
            <a:r>
              <a:rPr lang="en-US" sz="2000" b="0" i="0" dirty="0" err="1">
                <a:solidFill>
                  <a:srgbClr val="000000"/>
                </a:solidFill>
                <a:effectLst/>
              </a:rPr>
              <a:t>GlaxoKline</a:t>
            </a:r>
            <a:r>
              <a:rPr lang="en-US" sz="2000" b="0" i="0" dirty="0">
                <a:solidFill>
                  <a:srgbClr val="000000"/>
                </a:solidFill>
                <a:effectLst/>
              </a:rPr>
              <a:t> released new guidelines for safer solvent use. These guides assist green chemists with some preliminary guidance in their solvent selection process by ranking the solvents based on their reactivity and reusability, and more importantly impacts on the environment and human health.</a:t>
            </a:r>
            <a:endParaRPr lang="en-US" sz="2000" dirty="0"/>
          </a:p>
        </p:txBody>
      </p:sp>
      <p:cxnSp>
        <p:nvCxnSpPr>
          <p:cNvPr id="11" name="Straight Connector 10">
            <a:extLst>
              <a:ext uri="{FF2B5EF4-FFF2-40B4-BE49-F238E27FC236}">
                <a16:creationId xmlns:a16="http://schemas.microsoft.com/office/drawing/2014/main" id="{55352493-7922-4CAF-BA5E-082D91A5981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89CC922-9A3E-45E6-BBFA-B8451A7F5B26}"/>
              </a:ext>
            </a:extLst>
          </p:cNvPr>
          <p:cNvSpPr/>
          <p:nvPr/>
        </p:nvSpPr>
        <p:spPr>
          <a:xfrm>
            <a:off x="747713" y="6202600"/>
            <a:ext cx="2209800" cy="523220"/>
          </a:xfrm>
          <a:prstGeom prst="rect">
            <a:avLst/>
          </a:prstGeom>
        </p:spPr>
        <p:txBody>
          <a:bodyPr wrap="square">
            <a:spAutoFit/>
          </a:bodyPr>
          <a:lstStyle/>
          <a:p>
            <a:r>
              <a:rPr lang="en-US" sz="1400" dirty="0">
                <a:solidFill>
                  <a:schemeClr val="bg1">
                    <a:lumMod val="50000"/>
                  </a:schemeClr>
                </a:solidFill>
              </a:rPr>
              <a:t>American Chemical Society</a:t>
            </a:r>
          </a:p>
          <a:p>
            <a:r>
              <a:rPr lang="en-US" sz="1400" dirty="0">
                <a:solidFill>
                  <a:schemeClr val="bg1">
                    <a:lumMod val="50000"/>
                  </a:schemeClr>
                </a:solidFill>
              </a:rPr>
              <a:t>GlaxoSmithKline</a:t>
            </a:r>
          </a:p>
        </p:txBody>
      </p:sp>
    </p:spTree>
    <p:extLst>
      <p:ext uri="{BB962C8B-B14F-4D97-AF65-F5344CB8AC3E}">
        <p14:creationId xmlns:p14="http://schemas.microsoft.com/office/powerpoint/2010/main" val="203678403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2"/>
          </p:nvPr>
        </p:nvSpPr>
        <p:spPr>
          <a:xfrm>
            <a:off x="2055727" y="1489953"/>
            <a:ext cx="3745466" cy="3514808"/>
          </a:xfrm>
          <a:ln>
            <a:solidFill>
              <a:srgbClr val="92D050"/>
            </a:solidFill>
          </a:ln>
        </p:spPr>
        <p:txBody>
          <a:bodyPr wrap="square">
            <a:spAutoFit/>
          </a:bodyPr>
          <a:lstStyle/>
          <a:p>
            <a:pPr marL="0" indent="0">
              <a:buNone/>
            </a:pPr>
            <a:r>
              <a:rPr lang="en-GB" sz="1800" b="1" dirty="0">
                <a:latin typeface="+mn-lt"/>
              </a:rPr>
              <a:t>Solvent Acceptability</a:t>
            </a:r>
          </a:p>
          <a:p>
            <a:pPr marL="457200" lvl="1" indent="-274320">
              <a:lnSpc>
                <a:spcPct val="100000"/>
              </a:lnSpc>
              <a:spcBef>
                <a:spcPts val="300"/>
              </a:spcBef>
              <a:buFont typeface="Arial" panose="020B0604020202020204" pitchFamily="34" charset="0"/>
              <a:buChar char="•"/>
            </a:pPr>
            <a:r>
              <a:rPr lang="en-GB" sz="1800" dirty="0">
                <a:latin typeface="+mn-lt"/>
              </a:rPr>
              <a:t>reactivity</a:t>
            </a:r>
          </a:p>
          <a:p>
            <a:pPr marL="457200" lvl="1" indent="-274320">
              <a:lnSpc>
                <a:spcPct val="100000"/>
              </a:lnSpc>
              <a:spcBef>
                <a:spcPts val="300"/>
              </a:spcBef>
              <a:buFont typeface="Arial" panose="020B0604020202020204" pitchFamily="34" charset="0"/>
              <a:buChar char="•"/>
            </a:pPr>
            <a:r>
              <a:rPr lang="en-GB" sz="1800" dirty="0">
                <a:latin typeface="+mn-lt"/>
              </a:rPr>
              <a:t>compatibility</a:t>
            </a:r>
          </a:p>
          <a:p>
            <a:pPr marL="457200" lvl="1" indent="-274320">
              <a:lnSpc>
                <a:spcPct val="100000"/>
              </a:lnSpc>
              <a:spcBef>
                <a:spcPts val="300"/>
              </a:spcBef>
              <a:buFont typeface="Arial" panose="020B0604020202020204" pitchFamily="34" charset="0"/>
              <a:buChar char="•"/>
            </a:pPr>
            <a:r>
              <a:rPr lang="en-GB" sz="1800" dirty="0">
                <a:latin typeface="+mn-lt"/>
              </a:rPr>
              <a:t>product quality</a:t>
            </a:r>
          </a:p>
          <a:p>
            <a:pPr marL="457200" lvl="1" indent="-274320">
              <a:lnSpc>
                <a:spcPct val="100000"/>
              </a:lnSpc>
              <a:spcBef>
                <a:spcPts val="300"/>
              </a:spcBef>
              <a:buFont typeface="Arial" panose="020B0604020202020204" pitchFamily="34" charset="0"/>
              <a:buChar char="•"/>
            </a:pPr>
            <a:r>
              <a:rPr lang="en-GB" sz="1800" dirty="0">
                <a:latin typeface="+mn-lt"/>
              </a:rPr>
              <a:t>process safety</a:t>
            </a:r>
          </a:p>
          <a:p>
            <a:pPr marL="640080" lvl="2">
              <a:lnSpc>
                <a:spcPct val="100000"/>
              </a:lnSpc>
              <a:spcBef>
                <a:spcPts val="300"/>
              </a:spcBef>
              <a:buFont typeface="Arial" panose="020B0604020202020204" pitchFamily="34" charset="0"/>
              <a:buChar char="•"/>
            </a:pPr>
            <a:r>
              <a:rPr lang="en-GB" sz="1500" dirty="0">
                <a:latin typeface="+mn-lt"/>
              </a:rPr>
              <a:t>vapor pressure</a:t>
            </a:r>
          </a:p>
          <a:p>
            <a:pPr marL="640080" lvl="2">
              <a:lnSpc>
                <a:spcPct val="100000"/>
              </a:lnSpc>
              <a:spcBef>
                <a:spcPts val="300"/>
              </a:spcBef>
              <a:buFont typeface="Arial" panose="020B0604020202020204" pitchFamily="34" charset="0"/>
              <a:buChar char="•"/>
            </a:pPr>
            <a:r>
              <a:rPr lang="en-GB" sz="1500" dirty="0" err="1">
                <a:latin typeface="+mn-lt"/>
              </a:rPr>
              <a:t>odor</a:t>
            </a:r>
            <a:r>
              <a:rPr lang="en-GB" sz="1500" dirty="0">
                <a:latin typeface="+mn-lt"/>
              </a:rPr>
              <a:t> threshold</a:t>
            </a:r>
          </a:p>
          <a:p>
            <a:pPr marL="640080" lvl="2">
              <a:lnSpc>
                <a:spcPct val="100000"/>
              </a:lnSpc>
              <a:spcBef>
                <a:spcPts val="300"/>
              </a:spcBef>
              <a:buFont typeface="Arial" panose="020B0604020202020204" pitchFamily="34" charset="0"/>
              <a:buChar char="•"/>
            </a:pPr>
            <a:r>
              <a:rPr lang="en-GB" sz="1500" dirty="0">
                <a:latin typeface="+mn-lt"/>
              </a:rPr>
              <a:t>exposure limits</a:t>
            </a:r>
          </a:p>
          <a:p>
            <a:pPr marL="640080" lvl="2">
              <a:lnSpc>
                <a:spcPct val="100000"/>
              </a:lnSpc>
              <a:spcBef>
                <a:spcPts val="300"/>
              </a:spcBef>
              <a:buFont typeface="Arial" panose="020B0604020202020204" pitchFamily="34" charset="0"/>
              <a:buChar char="•"/>
            </a:pPr>
            <a:r>
              <a:rPr lang="en-GB" sz="1500" dirty="0" err="1">
                <a:latin typeface="+mn-lt"/>
              </a:rPr>
              <a:t>autoignition</a:t>
            </a:r>
            <a:r>
              <a:rPr lang="en-GB" sz="1500" dirty="0">
                <a:latin typeface="+mn-lt"/>
              </a:rPr>
              <a:t> temperature</a:t>
            </a:r>
          </a:p>
          <a:p>
            <a:pPr marL="640080" lvl="2">
              <a:lnSpc>
                <a:spcPct val="100000"/>
              </a:lnSpc>
              <a:spcBef>
                <a:spcPts val="300"/>
              </a:spcBef>
              <a:buFont typeface="Arial" panose="020B0604020202020204" pitchFamily="34" charset="0"/>
              <a:buChar char="•"/>
            </a:pPr>
            <a:r>
              <a:rPr lang="en-GB" sz="1500" dirty="0">
                <a:latin typeface="+mn-lt"/>
              </a:rPr>
              <a:t>flash point</a:t>
            </a:r>
          </a:p>
          <a:p>
            <a:pPr marL="457200" lvl="1" indent="-274320">
              <a:lnSpc>
                <a:spcPct val="100000"/>
              </a:lnSpc>
              <a:spcBef>
                <a:spcPts val="300"/>
              </a:spcBef>
              <a:buFont typeface="Arial" panose="020B0604020202020204" pitchFamily="34" charset="0"/>
              <a:buChar char="•"/>
            </a:pPr>
            <a:r>
              <a:rPr lang="en-GB" sz="1800" dirty="0">
                <a:latin typeface="+mn-lt"/>
              </a:rPr>
              <a:t>complexity (number and nature of different solvents used)</a:t>
            </a:r>
          </a:p>
        </p:txBody>
      </p:sp>
      <p:sp>
        <p:nvSpPr>
          <p:cNvPr id="504834" name="Rectangle 2"/>
          <p:cNvSpPr>
            <a:spLocks noChangeArrowheads="1"/>
          </p:cNvSpPr>
          <p:nvPr/>
        </p:nvSpPr>
        <p:spPr bwMode="auto">
          <a:xfrm>
            <a:off x="2514600" y="373067"/>
            <a:ext cx="7010400" cy="617537"/>
          </a:xfrm>
          <a:prstGeom prst="rect">
            <a:avLst/>
          </a:prstGeom>
          <a:noFill/>
          <a:ln w="9525">
            <a:noFill/>
            <a:miter lim="800000"/>
            <a:headEnd/>
            <a:tailEnd/>
          </a:ln>
          <a:effectLst/>
        </p:spPr>
        <p:txBody>
          <a:bodyPr lIns="0" tIns="0" rIns="0" bIns="0" anchor="b"/>
          <a:lstStyle/>
          <a:p>
            <a:endParaRPr lang="en-GB" sz="3600" b="1" dirty="0">
              <a:solidFill>
                <a:srgbClr val="000099"/>
              </a:solidFill>
            </a:endParaRPr>
          </a:p>
        </p:txBody>
      </p:sp>
      <p:sp>
        <p:nvSpPr>
          <p:cNvPr id="14" name="Text Placeholder 11"/>
          <p:cNvSpPr txBox="1">
            <a:spLocks/>
          </p:cNvSpPr>
          <p:nvPr/>
        </p:nvSpPr>
        <p:spPr>
          <a:xfrm>
            <a:off x="6557964" y="1489953"/>
            <a:ext cx="3581400" cy="3177793"/>
          </a:xfrm>
          <a:prstGeom prst="rect">
            <a:avLst/>
          </a:prstGeom>
          <a:noFill/>
          <a:ln>
            <a:solidFill>
              <a:srgbClr val="92D050"/>
            </a:solidFill>
          </a:ln>
        </p:spPr>
        <p:txBody>
          <a:bodyPr wrap="square">
            <a:spAutoFit/>
          </a:bodyPr>
          <a:lstStyle/>
          <a:p>
            <a:pPr>
              <a:spcBef>
                <a:spcPct val="20000"/>
              </a:spcBef>
            </a:pPr>
            <a:r>
              <a:rPr lang="en-US" b="1" dirty="0">
                <a:solidFill>
                  <a:srgbClr val="000000"/>
                </a:solidFill>
                <a:cs typeface="Arial" pitchFamily="34" charset="0"/>
              </a:rPr>
              <a:t>Green Chemistry Metrics</a:t>
            </a:r>
          </a:p>
          <a:p>
            <a:pPr lvl="1" indent="-274320">
              <a:spcBef>
                <a:spcPts val="300"/>
              </a:spcBef>
              <a:buFont typeface="Arial" panose="020B0604020202020204" pitchFamily="34" charset="0"/>
              <a:buChar char="•"/>
            </a:pPr>
            <a:r>
              <a:rPr lang="en-US" dirty="0">
                <a:solidFill>
                  <a:srgbClr val="000000"/>
                </a:solidFill>
                <a:cs typeface="Arial" pitchFamily="34" charset="0"/>
              </a:rPr>
              <a:t>greenhouse gas potential</a:t>
            </a:r>
          </a:p>
          <a:p>
            <a:pPr lvl="1" indent="-274320">
              <a:spcBef>
                <a:spcPts val="300"/>
              </a:spcBef>
              <a:buFont typeface="Arial" panose="020B0604020202020204" pitchFamily="34" charset="0"/>
              <a:buChar char="•"/>
            </a:pPr>
            <a:r>
              <a:rPr lang="en-US" dirty="0">
                <a:solidFill>
                  <a:srgbClr val="000000"/>
                </a:solidFill>
                <a:cs typeface="Arial" pitchFamily="34" charset="0"/>
              </a:rPr>
              <a:t>emissions on incineration</a:t>
            </a:r>
          </a:p>
          <a:p>
            <a:pPr lvl="1" indent="-274320">
              <a:spcBef>
                <a:spcPts val="300"/>
              </a:spcBef>
              <a:buFont typeface="Arial" panose="020B0604020202020204" pitchFamily="34" charset="0"/>
              <a:buChar char="•"/>
            </a:pPr>
            <a:r>
              <a:rPr lang="en-US" dirty="0">
                <a:solidFill>
                  <a:srgbClr val="000000"/>
                </a:solidFill>
              </a:rPr>
              <a:t>Log K</a:t>
            </a:r>
            <a:r>
              <a:rPr lang="en-US" baseline="-25000" dirty="0">
                <a:solidFill>
                  <a:srgbClr val="000000"/>
                </a:solidFill>
              </a:rPr>
              <a:t>ow</a:t>
            </a:r>
            <a:endParaRPr lang="en-US" baseline="-25000" dirty="0">
              <a:solidFill>
                <a:srgbClr val="000000"/>
              </a:solidFill>
              <a:cs typeface="Arial" pitchFamily="34" charset="0"/>
            </a:endParaRPr>
          </a:p>
          <a:p>
            <a:pPr lvl="1" indent="-274320">
              <a:spcBef>
                <a:spcPts val="300"/>
              </a:spcBef>
              <a:buFont typeface="Arial" panose="020B0604020202020204" pitchFamily="34" charset="0"/>
              <a:buChar char="•"/>
            </a:pPr>
            <a:r>
              <a:rPr lang="en-US" dirty="0">
                <a:solidFill>
                  <a:srgbClr val="000000"/>
                </a:solidFill>
                <a:cs typeface="Arial" pitchFamily="34" charset="0"/>
              </a:rPr>
              <a:t>aquatic toxicity</a:t>
            </a:r>
          </a:p>
          <a:p>
            <a:pPr lvl="1" indent="-274320">
              <a:spcBef>
                <a:spcPts val="300"/>
              </a:spcBef>
              <a:buFont typeface="Arial" panose="020B0604020202020204" pitchFamily="34" charset="0"/>
              <a:buChar char="•"/>
            </a:pPr>
            <a:r>
              <a:rPr lang="en-US" dirty="0">
                <a:solidFill>
                  <a:srgbClr val="000000"/>
                </a:solidFill>
                <a:cs typeface="Arial" pitchFamily="34" charset="0"/>
              </a:rPr>
              <a:t>acidification</a:t>
            </a:r>
          </a:p>
          <a:p>
            <a:pPr lvl="1" indent="-274320">
              <a:spcBef>
                <a:spcPts val="300"/>
              </a:spcBef>
              <a:buFont typeface="Arial" panose="020B0604020202020204" pitchFamily="34" charset="0"/>
              <a:buChar char="•"/>
            </a:pPr>
            <a:r>
              <a:rPr lang="en-US" dirty="0">
                <a:solidFill>
                  <a:srgbClr val="000000"/>
                </a:solidFill>
                <a:cs typeface="Arial" pitchFamily="34" charset="0"/>
              </a:rPr>
              <a:t>persistence</a:t>
            </a:r>
          </a:p>
          <a:p>
            <a:pPr lvl="1" indent="-274320">
              <a:spcBef>
                <a:spcPts val="300"/>
              </a:spcBef>
              <a:buFont typeface="Arial" panose="020B0604020202020204" pitchFamily="34" charset="0"/>
              <a:buChar char="•"/>
            </a:pPr>
            <a:r>
              <a:rPr lang="en-US" dirty="0">
                <a:solidFill>
                  <a:srgbClr val="000000"/>
                </a:solidFill>
                <a:cs typeface="Arial" pitchFamily="34" charset="0"/>
              </a:rPr>
              <a:t>eutrophication</a:t>
            </a:r>
          </a:p>
          <a:p>
            <a:pPr lvl="1" indent="-274320">
              <a:spcBef>
                <a:spcPts val="300"/>
              </a:spcBef>
              <a:buFont typeface="Arial" panose="020B0604020202020204" pitchFamily="34" charset="0"/>
              <a:buChar char="•"/>
            </a:pPr>
            <a:r>
              <a:rPr lang="en-US" dirty="0">
                <a:solidFill>
                  <a:srgbClr val="000000"/>
                </a:solidFill>
                <a:cs typeface="Arial" pitchFamily="34" charset="0"/>
              </a:rPr>
              <a:t>Total Organic Carbon (TOC)</a:t>
            </a:r>
          </a:p>
          <a:p>
            <a:pPr lvl="1" indent="-274320">
              <a:spcBef>
                <a:spcPts val="300"/>
              </a:spcBef>
              <a:buFont typeface="Arial" panose="020B0604020202020204" pitchFamily="34" charset="0"/>
              <a:buChar char="•"/>
            </a:pPr>
            <a:r>
              <a:rPr lang="en-US" dirty="0">
                <a:solidFill>
                  <a:srgbClr val="000000"/>
                </a:solidFill>
                <a:cs typeface="Arial" pitchFamily="34" charset="0"/>
              </a:rPr>
              <a:t>oil equivalents</a:t>
            </a:r>
          </a:p>
        </p:txBody>
      </p:sp>
      <p:sp>
        <p:nvSpPr>
          <p:cNvPr id="15" name="Text Placeholder 11"/>
          <p:cNvSpPr txBox="1">
            <a:spLocks/>
          </p:cNvSpPr>
          <p:nvPr/>
        </p:nvSpPr>
        <p:spPr>
          <a:xfrm>
            <a:off x="6551037" y="5183274"/>
            <a:ext cx="4002038" cy="1256681"/>
          </a:xfrm>
          <a:prstGeom prst="rect">
            <a:avLst/>
          </a:prstGeom>
          <a:ln>
            <a:solidFill>
              <a:srgbClr val="92D050"/>
            </a:solidFill>
          </a:ln>
        </p:spPr>
        <p:txBody>
          <a:bodyPr wrap="square">
            <a:noAutofit/>
          </a:bodyPr>
          <a:lstStyle/>
          <a:p>
            <a:pPr fontAlgn="base">
              <a:spcBef>
                <a:spcPct val="20000"/>
              </a:spcBef>
              <a:spcAft>
                <a:spcPct val="0"/>
              </a:spcAft>
              <a:defRPr/>
            </a:pPr>
            <a:r>
              <a:rPr lang="en-GB" b="1" dirty="0">
                <a:solidFill>
                  <a:srgbClr val="000000"/>
                </a:solidFill>
                <a:cs typeface="Arial" pitchFamily="34" charset="0"/>
              </a:rPr>
              <a:t>Energy</a:t>
            </a:r>
          </a:p>
          <a:p>
            <a:pPr lvl="1" indent="-274320" fontAlgn="base">
              <a:spcBef>
                <a:spcPts val="300"/>
              </a:spcBef>
              <a:spcAft>
                <a:spcPct val="0"/>
              </a:spcAft>
              <a:buFont typeface="Arial" panose="020B0604020202020204" pitchFamily="34" charset="0"/>
              <a:buChar char="•"/>
              <a:defRPr/>
            </a:pPr>
            <a:r>
              <a:rPr lang="en-GB" dirty="0">
                <a:solidFill>
                  <a:srgbClr val="000000"/>
                </a:solidFill>
                <a:cs typeface="Arial" pitchFamily="34" charset="0"/>
              </a:rPr>
              <a:t>recovery (boiling point, </a:t>
            </a:r>
            <a:r>
              <a:rPr lang="en-GB" dirty="0" err="1">
                <a:solidFill>
                  <a:srgbClr val="000000"/>
                </a:solidFill>
                <a:cs typeface="Arial" pitchFamily="34" charset="0"/>
              </a:rPr>
              <a:t>azeotropes</a:t>
            </a:r>
            <a:r>
              <a:rPr lang="en-GB" dirty="0">
                <a:solidFill>
                  <a:srgbClr val="000000"/>
                </a:solidFill>
                <a:cs typeface="Arial" pitchFamily="34" charset="0"/>
              </a:rPr>
              <a:t>)</a:t>
            </a:r>
          </a:p>
          <a:p>
            <a:pPr lvl="1" indent="-274320" fontAlgn="base">
              <a:spcBef>
                <a:spcPts val="300"/>
              </a:spcBef>
              <a:spcAft>
                <a:spcPct val="0"/>
              </a:spcAft>
              <a:buFont typeface="Arial" panose="020B0604020202020204" pitchFamily="34" charset="0"/>
              <a:buChar char="•"/>
              <a:defRPr/>
            </a:pPr>
            <a:r>
              <a:rPr lang="en-GB" dirty="0">
                <a:solidFill>
                  <a:srgbClr val="000000"/>
                </a:solidFill>
                <a:cs typeface="Arial" pitchFamily="34" charset="0"/>
              </a:rPr>
              <a:t>heat of combustion</a:t>
            </a:r>
          </a:p>
          <a:p>
            <a:pPr lvl="1" indent="-274320" fontAlgn="base">
              <a:spcBef>
                <a:spcPts val="300"/>
              </a:spcBef>
              <a:spcAft>
                <a:spcPct val="0"/>
              </a:spcAft>
              <a:buFont typeface="Arial" panose="020B0604020202020204" pitchFamily="34" charset="0"/>
              <a:buChar char="•"/>
              <a:defRPr/>
            </a:pPr>
            <a:r>
              <a:rPr lang="en-GB" dirty="0">
                <a:solidFill>
                  <a:srgbClr val="000000"/>
                </a:solidFill>
                <a:cs typeface="Arial" pitchFamily="34" charset="0"/>
              </a:rPr>
              <a:t>ease of drying</a:t>
            </a:r>
          </a:p>
        </p:txBody>
      </p:sp>
      <p:sp>
        <p:nvSpPr>
          <p:cNvPr id="16" name="Text Placeholder 11"/>
          <p:cNvSpPr txBox="1">
            <a:spLocks/>
          </p:cNvSpPr>
          <p:nvPr/>
        </p:nvSpPr>
        <p:spPr>
          <a:xfrm>
            <a:off x="2055726" y="5187145"/>
            <a:ext cx="3745466" cy="1277273"/>
          </a:xfrm>
          <a:prstGeom prst="rect">
            <a:avLst/>
          </a:prstGeom>
          <a:ln>
            <a:solidFill>
              <a:srgbClr val="92D050"/>
            </a:solidFill>
          </a:ln>
        </p:spPr>
        <p:txBody>
          <a:bodyPr wrap="square">
            <a:spAutoFit/>
          </a:bodyPr>
          <a:lstStyle/>
          <a:p>
            <a:pPr fontAlgn="base">
              <a:spcBef>
                <a:spcPct val="20000"/>
              </a:spcBef>
              <a:spcAft>
                <a:spcPct val="0"/>
              </a:spcAft>
              <a:defRPr/>
            </a:pPr>
            <a:r>
              <a:rPr lang="en-GB" b="1" dirty="0">
                <a:solidFill>
                  <a:srgbClr val="000000"/>
                </a:solidFill>
                <a:cs typeface="Arial" pitchFamily="34" charset="0"/>
              </a:rPr>
              <a:t>Mass</a:t>
            </a:r>
          </a:p>
          <a:p>
            <a:pPr lvl="1" indent="-274320" fontAlgn="base">
              <a:spcBef>
                <a:spcPts val="300"/>
              </a:spcBef>
              <a:spcAft>
                <a:spcPct val="0"/>
              </a:spcAft>
              <a:buFont typeface="Arial" panose="020B0604020202020204" pitchFamily="34" charset="0"/>
              <a:buChar char="•"/>
              <a:defRPr/>
            </a:pPr>
            <a:r>
              <a:rPr lang="en-GB" dirty="0">
                <a:solidFill>
                  <a:srgbClr val="000000"/>
                </a:solidFill>
                <a:cs typeface="Arial" pitchFamily="34" charset="0"/>
              </a:rPr>
              <a:t>total solvent mass</a:t>
            </a:r>
          </a:p>
          <a:p>
            <a:pPr lvl="1" indent="-274320" fontAlgn="base">
              <a:spcBef>
                <a:spcPts val="300"/>
              </a:spcBef>
              <a:spcAft>
                <a:spcPct val="0"/>
              </a:spcAft>
              <a:buFont typeface="Arial" panose="020B0604020202020204" pitchFamily="34" charset="0"/>
              <a:buChar char="•"/>
              <a:defRPr/>
            </a:pPr>
            <a:r>
              <a:rPr lang="en-GB" dirty="0">
                <a:solidFill>
                  <a:srgbClr val="000000"/>
                </a:solidFill>
                <a:cs typeface="Arial" pitchFamily="34" charset="0"/>
              </a:rPr>
              <a:t>mass productivity or reaction mass efficiency</a:t>
            </a:r>
          </a:p>
        </p:txBody>
      </p:sp>
      <p:sp>
        <p:nvSpPr>
          <p:cNvPr id="10" name="Title 1"/>
          <p:cNvSpPr>
            <a:spLocks noGrp="1"/>
          </p:cNvSpPr>
          <p:nvPr>
            <p:ph type="title"/>
          </p:nvPr>
        </p:nvSpPr>
        <p:spPr>
          <a:xfrm>
            <a:off x="2460162" y="228138"/>
            <a:ext cx="7271676" cy="707886"/>
          </a:xfrm>
        </p:spPr>
        <p:txBody>
          <a:bodyPr wrap="square">
            <a:spAutoFit/>
          </a:bodyPr>
          <a:lstStyle/>
          <a:p>
            <a:pPr algn="ctr">
              <a:lnSpc>
                <a:spcPct val="100000"/>
              </a:lnSpc>
            </a:pPr>
            <a:r>
              <a:rPr lang="en-US" sz="4000" b="1" dirty="0">
                <a:latin typeface="+mn-lt"/>
              </a:rPr>
              <a:t>Solvent Selection Parameters</a:t>
            </a:r>
          </a:p>
        </p:txBody>
      </p:sp>
      <p:cxnSp>
        <p:nvCxnSpPr>
          <p:cNvPr id="9" name="Straight Connector 8">
            <a:extLst>
              <a:ext uri="{FF2B5EF4-FFF2-40B4-BE49-F238E27FC236}">
                <a16:creationId xmlns:a16="http://schemas.microsoft.com/office/drawing/2014/main" id="{B89AAD54-D6BA-438F-BCC2-B66796472DE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82967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5661" y="286727"/>
            <a:ext cx="8760677" cy="646331"/>
          </a:xfrm>
        </p:spPr>
        <p:txBody>
          <a:bodyPr>
            <a:spAutoFit/>
          </a:bodyPr>
          <a:lstStyle/>
          <a:p>
            <a:pPr marL="365125" algn="ctr"/>
            <a:r>
              <a:rPr lang="en-US" sz="4000" b="1" dirty="0">
                <a:latin typeface="+mn-lt"/>
              </a:rPr>
              <a:t>GSK solvent selection guide ranking </a:t>
            </a:r>
            <a:endParaRPr lang="en-US" sz="4000" b="1" dirty="0">
              <a:solidFill>
                <a:srgbClr val="FF0000"/>
              </a:solidFill>
              <a:latin typeface="+mn-lt"/>
            </a:endParaRPr>
          </a:p>
        </p:txBody>
      </p:sp>
      <p:pic>
        <p:nvPicPr>
          <p:cNvPr id="4" name="Picture 3" descr="Macintosh HD:Users:karolina:Desktop:Screen Shot 2015-09-08 at 9.46.18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2613" y="1307757"/>
            <a:ext cx="10366771" cy="3271954"/>
          </a:xfrm>
          <a:prstGeom prst="rect">
            <a:avLst/>
          </a:prstGeom>
          <a:noFill/>
          <a:ln>
            <a:noFill/>
          </a:ln>
        </p:spPr>
      </p:pic>
      <p:sp>
        <p:nvSpPr>
          <p:cNvPr id="5" name="TextBox 4"/>
          <p:cNvSpPr txBox="1"/>
          <p:nvPr/>
        </p:nvSpPr>
        <p:spPr>
          <a:xfrm>
            <a:off x="1051496" y="4690149"/>
            <a:ext cx="9936052" cy="1826654"/>
          </a:xfrm>
          <a:prstGeom prst="rect">
            <a:avLst/>
          </a:prstGeom>
          <a:noFill/>
        </p:spPr>
        <p:txBody>
          <a:bodyPr wrap="square" rtlCol="0">
            <a:spAutoFit/>
          </a:bodyPr>
          <a:lstStyle/>
          <a:p>
            <a:pPr marL="285750" indent="-285750">
              <a:lnSpc>
                <a:spcPct val="114000"/>
              </a:lnSpc>
              <a:buFont typeface="Arial" charset="0"/>
              <a:buChar char="•"/>
            </a:pPr>
            <a:r>
              <a:rPr lang="en-US" sz="2000" dirty="0"/>
              <a:t>Solvent selection guide in practice. Each solvent is ranked from 1-10 and color-coded for convenience (1 being the worst, 10 being the best). Ranking is across 6 different categories, which include waste production, environmental impact, human health, hazard, reactivity and life cycle. </a:t>
            </a:r>
          </a:p>
          <a:p>
            <a:pPr marL="285750" indent="-285750">
              <a:lnSpc>
                <a:spcPct val="114000"/>
              </a:lnSpc>
              <a:buFont typeface="Arial" charset="0"/>
              <a:buChar char="•"/>
            </a:pPr>
            <a:r>
              <a:rPr lang="en-US" sz="2000" dirty="0"/>
              <a:t>This effort took several years and it is still ongoing.</a:t>
            </a:r>
          </a:p>
        </p:txBody>
      </p:sp>
      <p:sp>
        <p:nvSpPr>
          <p:cNvPr id="3" name="TextBox 2"/>
          <p:cNvSpPr txBox="1"/>
          <p:nvPr/>
        </p:nvSpPr>
        <p:spPr>
          <a:xfrm>
            <a:off x="1524000" y="6491761"/>
            <a:ext cx="2358979" cy="307777"/>
          </a:xfrm>
          <a:prstGeom prst="rect">
            <a:avLst/>
          </a:prstGeom>
          <a:noFill/>
        </p:spPr>
        <p:txBody>
          <a:bodyPr wrap="none" rtlCol="0">
            <a:spAutoFit/>
          </a:bodyPr>
          <a:lstStyle/>
          <a:p>
            <a:r>
              <a:rPr lang="en-US" sz="1400" dirty="0">
                <a:solidFill>
                  <a:schemeClr val="bg1">
                    <a:lumMod val="50000"/>
                  </a:schemeClr>
                </a:solidFill>
              </a:rPr>
              <a:t>http://solventguide.gsk.com/ </a:t>
            </a:r>
          </a:p>
        </p:txBody>
      </p:sp>
      <p:cxnSp>
        <p:nvCxnSpPr>
          <p:cNvPr id="6" name="Straight Connector 5">
            <a:extLst>
              <a:ext uri="{FF2B5EF4-FFF2-40B4-BE49-F238E27FC236}">
                <a16:creationId xmlns:a16="http://schemas.microsoft.com/office/drawing/2014/main" id="{AF2D92C4-7AB9-445C-A3D0-949A03E2B10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556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0" y="257909"/>
            <a:ext cx="9144000" cy="6244683"/>
          </a:xfrm>
          <a:prstGeom prst="rect">
            <a:avLst/>
          </a:prstGeom>
        </p:spPr>
      </p:pic>
    </p:spTree>
    <p:extLst>
      <p:ext uri="{BB962C8B-B14F-4D97-AF65-F5344CB8AC3E}">
        <p14:creationId xmlns:p14="http://schemas.microsoft.com/office/powerpoint/2010/main" val="139432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60223" y="342276"/>
            <a:ext cx="7496176" cy="4873752"/>
          </a:xfrm>
        </p:spPr>
        <p:txBody>
          <a:bodyPr/>
          <a:lstStyle/>
          <a:p>
            <a:r>
              <a:rPr lang="en-US" dirty="0"/>
              <a:t>Suggesting a replacement</a:t>
            </a:r>
          </a:p>
        </p:txBody>
      </p:sp>
      <p:sp>
        <p:nvSpPr>
          <p:cNvPr id="4" name="Slide Number Placeholder 3"/>
          <p:cNvSpPr>
            <a:spLocks noGrp="1"/>
          </p:cNvSpPr>
          <p:nvPr>
            <p:ph type="sldNum" sz="quarter" idx="11"/>
          </p:nvPr>
        </p:nvSpPr>
        <p:spPr/>
        <p:txBody>
          <a:bodyPr/>
          <a:lstStyle/>
          <a:p>
            <a:pPr>
              <a:defRPr/>
            </a:pPr>
            <a:fld id="{B5A0FE7D-A4F4-4C0A-964E-314451CA44D0}" type="slidenum">
              <a:rPr lang="en-US" smtClean="0"/>
              <a:pPr>
                <a:defRPr/>
              </a:pPr>
              <a:t>24</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987540168"/>
              </p:ext>
            </p:extLst>
          </p:nvPr>
        </p:nvGraphicFramePr>
        <p:xfrm>
          <a:off x="1572720" y="824460"/>
          <a:ext cx="9220201" cy="5416020"/>
        </p:xfrm>
        <a:graphic>
          <a:graphicData uri="http://schemas.openxmlformats.org/drawingml/2006/table">
            <a:tbl>
              <a:tblPr firstRow="1" bandRow="1">
                <a:tableStyleId>{5C22544A-7EE6-4342-B048-85BDC9FD1C3A}</a:tableStyleId>
              </a:tblPr>
              <a:tblGrid>
                <a:gridCol w="1618769">
                  <a:extLst>
                    <a:ext uri="{9D8B030D-6E8A-4147-A177-3AD203B41FA5}">
                      <a16:colId xmlns:a16="http://schemas.microsoft.com/office/drawing/2014/main" val="900874905"/>
                    </a:ext>
                  </a:extLst>
                </a:gridCol>
                <a:gridCol w="5613641">
                  <a:extLst>
                    <a:ext uri="{9D8B030D-6E8A-4147-A177-3AD203B41FA5}">
                      <a16:colId xmlns:a16="http://schemas.microsoft.com/office/drawing/2014/main" val="908930199"/>
                    </a:ext>
                  </a:extLst>
                </a:gridCol>
                <a:gridCol w="1987791">
                  <a:extLst>
                    <a:ext uri="{9D8B030D-6E8A-4147-A177-3AD203B41FA5}">
                      <a16:colId xmlns:a16="http://schemas.microsoft.com/office/drawing/2014/main" val="382930653"/>
                    </a:ext>
                  </a:extLst>
                </a:gridCol>
              </a:tblGrid>
              <a:tr h="326524">
                <a:tc>
                  <a:txBody>
                    <a:bodyPr/>
                    <a:lstStyle/>
                    <a:p>
                      <a:pPr algn="l"/>
                      <a:r>
                        <a:rPr lang="en-US" sz="1400" dirty="0"/>
                        <a:t>Solvent</a:t>
                      </a:r>
                    </a:p>
                  </a:txBody>
                  <a:tcPr anchor="ctr"/>
                </a:tc>
                <a:tc>
                  <a:txBody>
                    <a:bodyPr/>
                    <a:lstStyle/>
                    <a:p>
                      <a:pPr algn="l"/>
                      <a:r>
                        <a:rPr lang="en-US" sz="1400"/>
                        <a:t>Issues</a:t>
                      </a:r>
                    </a:p>
                  </a:txBody>
                  <a:tcPr anchor="ctr"/>
                </a:tc>
                <a:tc>
                  <a:txBody>
                    <a:bodyPr/>
                    <a:lstStyle/>
                    <a:p>
                      <a:pPr algn="l"/>
                      <a:r>
                        <a:rPr lang="en-US" sz="1400" dirty="0"/>
                        <a:t>Alternatives</a:t>
                      </a:r>
                    </a:p>
                  </a:txBody>
                  <a:tcPr anchor="ctr"/>
                </a:tc>
                <a:extLst>
                  <a:ext uri="{0D108BD9-81ED-4DB2-BD59-A6C34878D82A}">
                    <a16:rowId xmlns:a16="http://schemas.microsoft.com/office/drawing/2014/main" val="1477312676"/>
                  </a:ext>
                </a:extLst>
              </a:tr>
              <a:tr h="326524">
                <a:tc>
                  <a:txBody>
                    <a:bodyPr/>
                    <a:lstStyle/>
                    <a:p>
                      <a:pPr algn="l"/>
                      <a:r>
                        <a:rPr lang="en-US" sz="1400" dirty="0"/>
                        <a:t>Pentane</a:t>
                      </a:r>
                    </a:p>
                  </a:txBody>
                  <a:tcPr anchor="ctr"/>
                </a:tc>
                <a:tc>
                  <a:txBody>
                    <a:bodyPr/>
                    <a:lstStyle/>
                    <a:p>
                      <a:pPr algn="l"/>
                      <a:r>
                        <a:rPr lang="en-US" sz="1400" dirty="0"/>
                        <a:t>Lower flash point than other similar solvents</a:t>
                      </a:r>
                    </a:p>
                  </a:txBody>
                  <a:tcPr anchor="ctr"/>
                </a:tc>
                <a:tc>
                  <a:txBody>
                    <a:bodyPr/>
                    <a:lstStyle/>
                    <a:p>
                      <a:pPr algn="l"/>
                      <a:r>
                        <a:rPr lang="en-US" sz="1400" dirty="0"/>
                        <a:t>Heptane</a:t>
                      </a:r>
                    </a:p>
                  </a:txBody>
                  <a:tcPr anchor="ctr"/>
                </a:tc>
                <a:extLst>
                  <a:ext uri="{0D108BD9-81ED-4DB2-BD59-A6C34878D82A}">
                    <a16:rowId xmlns:a16="http://schemas.microsoft.com/office/drawing/2014/main" val="1209618064"/>
                  </a:ext>
                </a:extLst>
              </a:tr>
              <a:tr h="326524">
                <a:tc>
                  <a:txBody>
                    <a:bodyPr/>
                    <a:lstStyle/>
                    <a:p>
                      <a:pPr algn="l"/>
                      <a:r>
                        <a:rPr lang="en-US" sz="1400"/>
                        <a:t>Diethyl ether</a:t>
                      </a:r>
                    </a:p>
                  </a:txBody>
                  <a:tcPr anchor="ctr"/>
                </a:tc>
                <a:tc>
                  <a:txBody>
                    <a:bodyPr/>
                    <a:lstStyle/>
                    <a:p>
                      <a:pPr algn="l"/>
                      <a:r>
                        <a:rPr lang="en-US" sz="1400"/>
                        <a:t>Lower flash point than other similar solvents</a:t>
                      </a:r>
                    </a:p>
                  </a:txBody>
                  <a:tcPr anchor="ctr"/>
                </a:tc>
                <a:tc>
                  <a:txBody>
                    <a:bodyPr/>
                    <a:lstStyle/>
                    <a:p>
                      <a:pPr algn="l"/>
                      <a:r>
                        <a:rPr lang="en-US" sz="1400" dirty="0"/>
                        <a:t>2-MeTHF, TBME</a:t>
                      </a:r>
                    </a:p>
                  </a:txBody>
                  <a:tcPr anchor="ctr"/>
                </a:tc>
                <a:extLst>
                  <a:ext uri="{0D108BD9-81ED-4DB2-BD59-A6C34878D82A}">
                    <a16:rowId xmlns:a16="http://schemas.microsoft.com/office/drawing/2014/main" val="2298219126"/>
                  </a:ext>
                </a:extLst>
              </a:tr>
              <a:tr h="326524">
                <a:tc>
                  <a:txBody>
                    <a:bodyPr/>
                    <a:lstStyle/>
                    <a:p>
                      <a:pPr algn="l"/>
                      <a:r>
                        <a:rPr lang="en-US" sz="1400"/>
                        <a:t>Diisopropyl ether</a:t>
                      </a:r>
                    </a:p>
                  </a:txBody>
                  <a:tcPr anchor="ctr"/>
                </a:tc>
                <a:tc>
                  <a:txBody>
                    <a:bodyPr/>
                    <a:lstStyle/>
                    <a:p>
                      <a:pPr algn="l"/>
                      <a:r>
                        <a:rPr lang="en-US" sz="1400" dirty="0"/>
                        <a:t>Powerful peroxide formation compared to similar solvents</a:t>
                      </a:r>
                    </a:p>
                  </a:txBody>
                  <a:tcPr anchor="ctr"/>
                </a:tc>
                <a:tc>
                  <a:txBody>
                    <a:bodyPr/>
                    <a:lstStyle/>
                    <a:p>
                      <a:pPr algn="l"/>
                      <a:r>
                        <a:rPr lang="en-US" sz="1400" dirty="0"/>
                        <a:t>2-MeTHF, TBME</a:t>
                      </a:r>
                    </a:p>
                  </a:txBody>
                  <a:tcPr anchor="ctr"/>
                </a:tc>
                <a:extLst>
                  <a:ext uri="{0D108BD9-81ED-4DB2-BD59-A6C34878D82A}">
                    <a16:rowId xmlns:a16="http://schemas.microsoft.com/office/drawing/2014/main" val="321701451"/>
                  </a:ext>
                </a:extLst>
              </a:tr>
              <a:tr h="326524">
                <a:tc>
                  <a:txBody>
                    <a:bodyPr/>
                    <a:lstStyle/>
                    <a:p>
                      <a:pPr algn="l"/>
                      <a:r>
                        <a:rPr lang="en-US" sz="1400"/>
                        <a:t>Hexane(s)</a:t>
                      </a:r>
                    </a:p>
                  </a:txBody>
                  <a:tcPr anchor="ctr"/>
                </a:tc>
                <a:tc>
                  <a:txBody>
                    <a:bodyPr/>
                    <a:lstStyle/>
                    <a:p>
                      <a:pPr algn="l"/>
                      <a:r>
                        <a:rPr lang="en-US" sz="1400" dirty="0"/>
                        <a:t>More toxic than other similar solvents</a:t>
                      </a:r>
                    </a:p>
                  </a:txBody>
                  <a:tcPr anchor="ctr"/>
                </a:tc>
                <a:tc>
                  <a:txBody>
                    <a:bodyPr/>
                    <a:lstStyle/>
                    <a:p>
                      <a:pPr algn="l"/>
                      <a:r>
                        <a:rPr lang="en-US" sz="1400" dirty="0"/>
                        <a:t>Heptane</a:t>
                      </a:r>
                    </a:p>
                  </a:txBody>
                  <a:tcPr anchor="ctr"/>
                </a:tc>
                <a:extLst>
                  <a:ext uri="{0D108BD9-81ED-4DB2-BD59-A6C34878D82A}">
                    <a16:rowId xmlns:a16="http://schemas.microsoft.com/office/drawing/2014/main" val="453119913"/>
                  </a:ext>
                </a:extLst>
              </a:tr>
              <a:tr h="326524">
                <a:tc>
                  <a:txBody>
                    <a:bodyPr/>
                    <a:lstStyle/>
                    <a:p>
                      <a:pPr algn="l"/>
                      <a:r>
                        <a:rPr lang="en-US" sz="1400"/>
                        <a:t>Benzene</a:t>
                      </a:r>
                    </a:p>
                  </a:txBody>
                  <a:tcPr anchor="ctr"/>
                </a:tc>
                <a:tc>
                  <a:txBody>
                    <a:bodyPr/>
                    <a:lstStyle/>
                    <a:p>
                      <a:pPr algn="l"/>
                      <a:r>
                        <a:rPr lang="en-US" sz="1400" dirty="0"/>
                        <a:t>Carcinogen</a:t>
                      </a:r>
                    </a:p>
                  </a:txBody>
                  <a:tcPr anchor="ctr"/>
                </a:tc>
                <a:tc>
                  <a:txBody>
                    <a:bodyPr/>
                    <a:lstStyle/>
                    <a:p>
                      <a:pPr algn="l"/>
                      <a:r>
                        <a:rPr lang="en-US" sz="1400" dirty="0"/>
                        <a:t>Toluene</a:t>
                      </a:r>
                    </a:p>
                  </a:txBody>
                  <a:tcPr anchor="ctr"/>
                </a:tc>
                <a:extLst>
                  <a:ext uri="{0D108BD9-81ED-4DB2-BD59-A6C34878D82A}">
                    <a16:rowId xmlns:a16="http://schemas.microsoft.com/office/drawing/2014/main" val="3027561233"/>
                  </a:ext>
                </a:extLst>
              </a:tr>
              <a:tr h="326524">
                <a:tc>
                  <a:txBody>
                    <a:bodyPr/>
                    <a:lstStyle/>
                    <a:p>
                      <a:pPr algn="l"/>
                      <a:r>
                        <a:rPr lang="en-US" sz="1400"/>
                        <a:t>Chloroform</a:t>
                      </a:r>
                    </a:p>
                  </a:txBody>
                  <a:tcPr anchor="ctr"/>
                </a:tc>
                <a:tc>
                  <a:txBody>
                    <a:bodyPr/>
                    <a:lstStyle/>
                    <a:p>
                      <a:pPr algn="l"/>
                      <a:r>
                        <a:rPr lang="en-US" sz="1400" dirty="0"/>
                        <a:t>Carcinogen</a:t>
                      </a:r>
                    </a:p>
                  </a:txBody>
                  <a:tcPr anchor="ctr"/>
                </a:tc>
                <a:tc>
                  <a:txBody>
                    <a:bodyPr/>
                    <a:lstStyle/>
                    <a:p>
                      <a:pPr algn="l"/>
                      <a:r>
                        <a:rPr lang="en-US" sz="1400" dirty="0"/>
                        <a:t>DCM</a:t>
                      </a:r>
                    </a:p>
                  </a:txBody>
                  <a:tcPr anchor="ctr"/>
                </a:tc>
                <a:extLst>
                  <a:ext uri="{0D108BD9-81ED-4DB2-BD59-A6C34878D82A}">
                    <a16:rowId xmlns:a16="http://schemas.microsoft.com/office/drawing/2014/main" val="3947210861"/>
                  </a:ext>
                </a:extLst>
              </a:tr>
              <a:tr h="326524">
                <a:tc>
                  <a:txBody>
                    <a:bodyPr/>
                    <a:lstStyle/>
                    <a:p>
                      <a:pPr algn="l"/>
                      <a:r>
                        <a:rPr lang="en-US" sz="1400"/>
                        <a:t>1,2-DCE</a:t>
                      </a:r>
                    </a:p>
                  </a:txBody>
                  <a:tcPr anchor="ctr"/>
                </a:tc>
                <a:tc>
                  <a:txBody>
                    <a:bodyPr/>
                    <a:lstStyle/>
                    <a:p>
                      <a:pPr algn="l"/>
                      <a:r>
                        <a:rPr lang="en-US" sz="1400" dirty="0"/>
                        <a:t>Carcinogen</a:t>
                      </a:r>
                    </a:p>
                  </a:txBody>
                  <a:tcPr anchor="ctr"/>
                </a:tc>
                <a:tc>
                  <a:txBody>
                    <a:bodyPr/>
                    <a:lstStyle/>
                    <a:p>
                      <a:pPr algn="l"/>
                      <a:r>
                        <a:rPr lang="en-US" sz="1400" dirty="0"/>
                        <a:t>DCM</a:t>
                      </a:r>
                    </a:p>
                  </a:txBody>
                  <a:tcPr anchor="ctr"/>
                </a:tc>
                <a:extLst>
                  <a:ext uri="{0D108BD9-81ED-4DB2-BD59-A6C34878D82A}">
                    <a16:rowId xmlns:a16="http://schemas.microsoft.com/office/drawing/2014/main" val="4114418458"/>
                  </a:ext>
                </a:extLst>
              </a:tr>
              <a:tr h="326524">
                <a:tc>
                  <a:txBody>
                    <a:bodyPr/>
                    <a:lstStyle/>
                    <a:p>
                      <a:pPr algn="l"/>
                      <a:r>
                        <a:rPr lang="en-US" sz="1400" dirty="0"/>
                        <a:t>1,2-DME</a:t>
                      </a:r>
                    </a:p>
                  </a:txBody>
                  <a:tcPr anchor="ctr"/>
                </a:tc>
                <a:tc>
                  <a:txBody>
                    <a:bodyPr/>
                    <a:lstStyle/>
                    <a:p>
                      <a:pPr algn="l"/>
                      <a:r>
                        <a:rPr lang="en-US" sz="1400" dirty="0"/>
                        <a:t>Carcinogen</a:t>
                      </a:r>
                    </a:p>
                  </a:txBody>
                  <a:tcPr anchor="ctr"/>
                </a:tc>
                <a:tc>
                  <a:txBody>
                    <a:bodyPr/>
                    <a:lstStyle/>
                    <a:p>
                      <a:pPr algn="l"/>
                      <a:r>
                        <a:rPr lang="en-US" sz="1400" dirty="0"/>
                        <a:t>2-MeTHF, TBME</a:t>
                      </a:r>
                    </a:p>
                  </a:txBody>
                  <a:tcPr anchor="ctr"/>
                </a:tc>
                <a:extLst>
                  <a:ext uri="{0D108BD9-81ED-4DB2-BD59-A6C34878D82A}">
                    <a16:rowId xmlns:a16="http://schemas.microsoft.com/office/drawing/2014/main" val="9127078"/>
                  </a:ext>
                </a:extLst>
              </a:tr>
              <a:tr h="326524">
                <a:tc>
                  <a:txBody>
                    <a:bodyPr/>
                    <a:lstStyle/>
                    <a:p>
                      <a:pPr algn="l"/>
                      <a:r>
                        <a:rPr lang="en-US" sz="1400"/>
                        <a:t>Pyridine</a:t>
                      </a:r>
                    </a:p>
                  </a:txBody>
                  <a:tcPr anchor="ctr"/>
                </a:tc>
                <a:tc>
                  <a:txBody>
                    <a:bodyPr/>
                    <a:lstStyle/>
                    <a:p>
                      <a:pPr algn="l"/>
                      <a:r>
                        <a:rPr lang="en-US" sz="1400" dirty="0"/>
                        <a:t>Carcinogenicity (not classifiable)</a:t>
                      </a:r>
                    </a:p>
                  </a:txBody>
                  <a:tcPr anchor="ctr"/>
                </a:tc>
                <a:tc>
                  <a:txBody>
                    <a:bodyPr/>
                    <a:lstStyle/>
                    <a:p>
                      <a:pPr algn="l"/>
                      <a:r>
                        <a:rPr lang="en-US" sz="1400" dirty="0"/>
                        <a:t>Triethylamine (base)</a:t>
                      </a:r>
                    </a:p>
                  </a:txBody>
                  <a:tcPr anchor="ctr"/>
                </a:tc>
                <a:extLst>
                  <a:ext uri="{0D108BD9-81ED-4DB2-BD59-A6C34878D82A}">
                    <a16:rowId xmlns:a16="http://schemas.microsoft.com/office/drawing/2014/main" val="204451350"/>
                  </a:ext>
                </a:extLst>
              </a:tr>
              <a:tr h="326524">
                <a:tc>
                  <a:txBody>
                    <a:bodyPr/>
                    <a:lstStyle/>
                    <a:p>
                      <a:pPr algn="l"/>
                      <a:r>
                        <a:rPr lang="en-US" sz="1400"/>
                        <a:t>1,4-Dioxane</a:t>
                      </a:r>
                    </a:p>
                  </a:txBody>
                  <a:tcPr anchor="ctr"/>
                </a:tc>
                <a:tc>
                  <a:txBody>
                    <a:bodyPr/>
                    <a:lstStyle/>
                    <a:p>
                      <a:pPr algn="l"/>
                      <a:r>
                        <a:rPr lang="en-US" sz="1400" dirty="0"/>
                        <a:t>Carcinogenicity (not classifiable)</a:t>
                      </a:r>
                    </a:p>
                  </a:txBody>
                  <a:tcPr anchor="ctr"/>
                </a:tc>
                <a:tc>
                  <a:txBody>
                    <a:bodyPr/>
                    <a:lstStyle/>
                    <a:p>
                      <a:pPr algn="l"/>
                      <a:r>
                        <a:rPr lang="en-US" sz="1400" dirty="0"/>
                        <a:t>2-MeTHF, TBME</a:t>
                      </a:r>
                    </a:p>
                  </a:txBody>
                  <a:tcPr anchor="ctr"/>
                </a:tc>
                <a:extLst>
                  <a:ext uri="{0D108BD9-81ED-4DB2-BD59-A6C34878D82A}">
                    <a16:rowId xmlns:a16="http://schemas.microsoft.com/office/drawing/2014/main" val="2200283502"/>
                  </a:ext>
                </a:extLst>
              </a:tr>
              <a:tr h="326524">
                <a:tc>
                  <a:txBody>
                    <a:bodyPr/>
                    <a:lstStyle/>
                    <a:p>
                      <a:pPr algn="l"/>
                      <a:r>
                        <a:rPr lang="en-US" sz="1400" dirty="0"/>
                        <a:t>DCM</a:t>
                      </a:r>
                    </a:p>
                  </a:txBody>
                  <a:tcPr anchor="ctr"/>
                </a:tc>
                <a:tc>
                  <a:txBody>
                    <a:bodyPr/>
                    <a:lstStyle/>
                    <a:p>
                      <a:pPr algn="l"/>
                      <a:r>
                        <a:rPr lang="en-US" sz="1400" dirty="0"/>
                        <a:t>Emissions</a:t>
                      </a:r>
                    </a:p>
                  </a:txBody>
                  <a:tcPr anchor="ctr"/>
                </a:tc>
                <a:tc>
                  <a:txBody>
                    <a:bodyPr/>
                    <a:lstStyle/>
                    <a:p>
                      <a:pPr algn="l"/>
                      <a:r>
                        <a:rPr lang="en-US" sz="1400" dirty="0"/>
                        <a:t>Application </a:t>
                      </a:r>
                      <a:r>
                        <a:rPr lang="en-US" sz="1400" dirty="0" err="1"/>
                        <a:t>dependant</a:t>
                      </a:r>
                      <a:endParaRPr lang="en-US" sz="1400" dirty="0"/>
                    </a:p>
                  </a:txBody>
                  <a:tcPr anchor="ctr"/>
                </a:tc>
                <a:extLst>
                  <a:ext uri="{0D108BD9-81ED-4DB2-BD59-A6C34878D82A}">
                    <a16:rowId xmlns:a16="http://schemas.microsoft.com/office/drawing/2014/main" val="884931168"/>
                  </a:ext>
                </a:extLst>
              </a:tr>
              <a:tr h="326524">
                <a:tc>
                  <a:txBody>
                    <a:bodyPr/>
                    <a:lstStyle/>
                    <a:p>
                      <a:pPr algn="l"/>
                      <a:r>
                        <a:rPr lang="en-US" sz="1400"/>
                        <a:t>Carbon tetrachloride</a:t>
                      </a:r>
                    </a:p>
                  </a:txBody>
                  <a:tcPr anchor="ctr"/>
                </a:tc>
                <a:tc>
                  <a:txBody>
                    <a:bodyPr/>
                    <a:lstStyle/>
                    <a:p>
                      <a:pPr algn="l"/>
                      <a:r>
                        <a:rPr lang="en-US" sz="1400" dirty="0"/>
                        <a:t>Emissions</a:t>
                      </a:r>
                    </a:p>
                  </a:txBody>
                  <a:tcPr anchor="ctr"/>
                </a:tc>
                <a:tc>
                  <a:txBody>
                    <a:bodyPr/>
                    <a:lstStyle/>
                    <a:p>
                      <a:pPr algn="l"/>
                      <a:r>
                        <a:rPr lang="en-US" sz="1400" dirty="0"/>
                        <a:t>DCM</a:t>
                      </a:r>
                    </a:p>
                  </a:txBody>
                  <a:tcPr anchor="ctr"/>
                </a:tc>
                <a:extLst>
                  <a:ext uri="{0D108BD9-81ED-4DB2-BD59-A6C34878D82A}">
                    <a16:rowId xmlns:a16="http://schemas.microsoft.com/office/drawing/2014/main" val="4034299268"/>
                  </a:ext>
                </a:extLst>
              </a:tr>
              <a:tr h="326524">
                <a:tc>
                  <a:txBody>
                    <a:bodyPr/>
                    <a:lstStyle/>
                    <a:p>
                      <a:pPr algn="l"/>
                      <a:r>
                        <a:rPr lang="en-US" sz="1400"/>
                        <a:t>DMF</a:t>
                      </a:r>
                    </a:p>
                  </a:txBody>
                  <a:tcPr anchor="ctr"/>
                </a:tc>
                <a:tc>
                  <a:txBody>
                    <a:bodyPr/>
                    <a:lstStyle/>
                    <a:p>
                      <a:pPr algn="l"/>
                      <a:r>
                        <a:rPr lang="en-US" sz="1400" dirty="0"/>
                        <a:t>Reproductive toxicity</a:t>
                      </a:r>
                    </a:p>
                  </a:txBody>
                  <a:tcPr anchor="ctr"/>
                </a:tc>
                <a:tc>
                  <a:txBody>
                    <a:bodyPr/>
                    <a:lstStyle/>
                    <a:p>
                      <a:pPr algn="l"/>
                      <a:r>
                        <a:rPr lang="en-US" sz="1400" dirty="0"/>
                        <a:t>Acetonitrile</a:t>
                      </a:r>
                    </a:p>
                  </a:txBody>
                  <a:tcPr anchor="ctr"/>
                </a:tc>
                <a:extLst>
                  <a:ext uri="{0D108BD9-81ED-4DB2-BD59-A6C34878D82A}">
                    <a16:rowId xmlns:a16="http://schemas.microsoft.com/office/drawing/2014/main" val="1173647566"/>
                  </a:ext>
                </a:extLst>
              </a:tr>
              <a:tr h="326524">
                <a:tc>
                  <a:txBody>
                    <a:bodyPr/>
                    <a:lstStyle/>
                    <a:p>
                      <a:pPr algn="l"/>
                      <a:r>
                        <a:rPr lang="en-US" sz="1400"/>
                        <a:t>DMAc</a:t>
                      </a:r>
                    </a:p>
                  </a:txBody>
                  <a:tcPr anchor="ctr"/>
                </a:tc>
                <a:tc>
                  <a:txBody>
                    <a:bodyPr/>
                    <a:lstStyle/>
                    <a:p>
                      <a:pPr algn="l"/>
                      <a:r>
                        <a:rPr lang="en-US" sz="1400" dirty="0"/>
                        <a:t>Reproductive toxicity</a:t>
                      </a:r>
                    </a:p>
                  </a:txBody>
                  <a:tcPr anchor="ctr"/>
                </a:tc>
                <a:tc>
                  <a:txBody>
                    <a:bodyPr/>
                    <a:lstStyle/>
                    <a:p>
                      <a:pPr algn="l"/>
                      <a:r>
                        <a:rPr lang="en-US" sz="1400" dirty="0"/>
                        <a:t>Acetonitrile</a:t>
                      </a:r>
                    </a:p>
                  </a:txBody>
                  <a:tcPr anchor="ctr"/>
                </a:tc>
                <a:extLst>
                  <a:ext uri="{0D108BD9-81ED-4DB2-BD59-A6C34878D82A}">
                    <a16:rowId xmlns:a16="http://schemas.microsoft.com/office/drawing/2014/main" val="1969666210"/>
                  </a:ext>
                </a:extLst>
              </a:tr>
              <a:tr h="326524">
                <a:tc>
                  <a:txBody>
                    <a:bodyPr/>
                    <a:lstStyle/>
                    <a:p>
                      <a:pPr algn="l"/>
                      <a:r>
                        <a:rPr lang="en-US" sz="1400" dirty="0"/>
                        <a:t>NMP</a:t>
                      </a:r>
                    </a:p>
                  </a:txBody>
                  <a:tcPr anchor="ctr"/>
                </a:tc>
                <a:tc>
                  <a:txBody>
                    <a:bodyPr/>
                    <a:lstStyle/>
                    <a:p>
                      <a:pPr algn="l"/>
                      <a:r>
                        <a:rPr lang="en-US" sz="1400" dirty="0"/>
                        <a:t>Reproductive toxicity</a:t>
                      </a:r>
                    </a:p>
                  </a:txBody>
                  <a:tcPr anchor="ctr"/>
                </a:tc>
                <a:tc>
                  <a:txBody>
                    <a:bodyPr/>
                    <a:lstStyle/>
                    <a:p>
                      <a:pPr algn="l"/>
                      <a:r>
                        <a:rPr lang="en-US" sz="1400" dirty="0"/>
                        <a:t>Acetonitrile</a:t>
                      </a:r>
                    </a:p>
                  </a:txBody>
                  <a:tcPr anchor="ctr"/>
                </a:tc>
                <a:extLst>
                  <a:ext uri="{0D108BD9-81ED-4DB2-BD59-A6C34878D82A}">
                    <a16:rowId xmlns:a16="http://schemas.microsoft.com/office/drawing/2014/main" val="1359124121"/>
                  </a:ext>
                </a:extLst>
              </a:tr>
            </a:tbl>
          </a:graphicData>
        </a:graphic>
      </p:graphicFrame>
      <p:sp>
        <p:nvSpPr>
          <p:cNvPr id="6" name="Rectangle 5"/>
          <p:cNvSpPr/>
          <p:nvPr/>
        </p:nvSpPr>
        <p:spPr>
          <a:xfrm>
            <a:off x="1600200" y="6211670"/>
            <a:ext cx="8839200" cy="646331"/>
          </a:xfrm>
          <a:prstGeom prst="rect">
            <a:avLst/>
          </a:prstGeom>
        </p:spPr>
        <p:txBody>
          <a:bodyPr wrap="square">
            <a:spAutoFit/>
          </a:bodyPr>
          <a:lstStyle/>
          <a:p>
            <a:r>
              <a:rPr lang="en-US" dirty="0"/>
              <a:t>Byrne, F. P.; Jin, S.; </a:t>
            </a:r>
            <a:r>
              <a:rPr lang="en-US" dirty="0" err="1"/>
              <a:t>Paggiola</a:t>
            </a:r>
            <a:r>
              <a:rPr lang="en-US" dirty="0"/>
              <a:t>, G.; </a:t>
            </a:r>
            <a:r>
              <a:rPr lang="en-US" dirty="0" err="1"/>
              <a:t>Petchey</a:t>
            </a:r>
            <a:r>
              <a:rPr lang="en-US" dirty="0"/>
              <a:t>, T. H. M.; Clark, J. H.; Farmer, T. J.; Hunt, A. J.; Robert McElroy, C.; Sherwood, J. </a:t>
            </a:r>
            <a:r>
              <a:rPr lang="en-US" i="1" dirty="0"/>
              <a:t>Sustain. Chem. Process.</a:t>
            </a:r>
            <a:r>
              <a:rPr lang="en-US" dirty="0"/>
              <a:t> </a:t>
            </a:r>
            <a:r>
              <a:rPr lang="en-US" b="1" dirty="0"/>
              <a:t>2016</a:t>
            </a:r>
            <a:r>
              <a:rPr lang="en-US" dirty="0"/>
              <a:t>, </a:t>
            </a:r>
            <a:r>
              <a:rPr lang="en-US" i="1" dirty="0"/>
              <a:t>4</a:t>
            </a:r>
            <a:r>
              <a:rPr lang="en-US" dirty="0"/>
              <a:t> (1), 7.</a:t>
            </a:r>
          </a:p>
        </p:txBody>
      </p:sp>
    </p:spTree>
    <p:extLst>
      <p:ext uri="{BB962C8B-B14F-4D97-AF65-F5344CB8AC3E}">
        <p14:creationId xmlns:p14="http://schemas.microsoft.com/office/powerpoint/2010/main" val="3817585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847811C-C74E-6241-8D14-8C60EE160C63}"/>
              </a:ext>
            </a:extLst>
          </p:cNvPr>
          <p:cNvGraphicFramePr>
            <a:graphicFrameLocks noGrp="1"/>
          </p:cNvGraphicFramePr>
          <p:nvPr>
            <p:extLst>
              <p:ext uri="{D42A27DB-BD31-4B8C-83A1-F6EECF244321}">
                <p14:modId xmlns:p14="http://schemas.microsoft.com/office/powerpoint/2010/main" val="1252340377"/>
              </p:ext>
            </p:extLst>
          </p:nvPr>
        </p:nvGraphicFramePr>
        <p:xfrm>
          <a:off x="2113610" y="2518348"/>
          <a:ext cx="8289006" cy="4074960"/>
        </p:xfrm>
        <a:graphic>
          <a:graphicData uri="http://schemas.openxmlformats.org/drawingml/2006/table">
            <a:tbl>
              <a:tblPr firstRow="1" firstCol="1" bandRow="1">
                <a:tableStyleId>{5C22544A-7EE6-4342-B048-85BDC9FD1C3A}</a:tableStyleId>
              </a:tblPr>
              <a:tblGrid>
                <a:gridCol w="4144503">
                  <a:extLst>
                    <a:ext uri="{9D8B030D-6E8A-4147-A177-3AD203B41FA5}">
                      <a16:colId xmlns:a16="http://schemas.microsoft.com/office/drawing/2014/main" val="1168843510"/>
                    </a:ext>
                  </a:extLst>
                </a:gridCol>
                <a:gridCol w="4144503">
                  <a:extLst>
                    <a:ext uri="{9D8B030D-6E8A-4147-A177-3AD203B41FA5}">
                      <a16:colId xmlns:a16="http://schemas.microsoft.com/office/drawing/2014/main" val="672052397"/>
                    </a:ext>
                  </a:extLst>
                </a:gridCol>
              </a:tblGrid>
              <a:tr h="407496">
                <a:tc>
                  <a:txBody>
                    <a:bodyPr/>
                    <a:lstStyle/>
                    <a:p>
                      <a:pPr marL="0" marR="0">
                        <a:spcBef>
                          <a:spcPts val="0"/>
                        </a:spcBef>
                        <a:spcAft>
                          <a:spcPts val="0"/>
                        </a:spcAft>
                      </a:pPr>
                      <a:r>
                        <a:rPr lang="en-US" sz="1500">
                          <a:effectLst/>
                        </a:rPr>
                        <a:t>CATEGORY</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RATING (RED-YELLOW-GREEN)</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58579004"/>
                  </a:ext>
                </a:extLst>
              </a:tr>
              <a:tr h="407496">
                <a:tc>
                  <a:txBody>
                    <a:bodyPr/>
                    <a:lstStyle/>
                    <a:p>
                      <a:pPr marL="0" marR="0">
                        <a:spcBef>
                          <a:spcPts val="0"/>
                        </a:spcBef>
                        <a:spcAft>
                          <a:spcPts val="0"/>
                        </a:spcAft>
                      </a:pPr>
                      <a:r>
                        <a:rPr lang="en-US" sz="1500">
                          <a:effectLst/>
                        </a:rPr>
                        <a:t>Incineration</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93515375"/>
                  </a:ext>
                </a:extLst>
              </a:tr>
              <a:tr h="407496">
                <a:tc>
                  <a:txBody>
                    <a:bodyPr/>
                    <a:lstStyle/>
                    <a:p>
                      <a:pPr marL="0" marR="0">
                        <a:spcBef>
                          <a:spcPts val="0"/>
                        </a:spcBef>
                        <a:spcAft>
                          <a:spcPts val="0"/>
                        </a:spcAft>
                      </a:pPr>
                      <a:r>
                        <a:rPr lang="en-US" sz="1500">
                          <a:effectLst/>
                        </a:rPr>
                        <a:t>Recycle</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17666605"/>
                  </a:ext>
                </a:extLst>
              </a:tr>
              <a:tr h="407496">
                <a:tc>
                  <a:txBody>
                    <a:bodyPr/>
                    <a:lstStyle/>
                    <a:p>
                      <a:pPr marL="0" marR="0">
                        <a:spcBef>
                          <a:spcPts val="0"/>
                        </a:spcBef>
                        <a:spcAft>
                          <a:spcPts val="0"/>
                        </a:spcAft>
                      </a:pPr>
                      <a:r>
                        <a:rPr lang="en-US" sz="1500">
                          <a:effectLst/>
                        </a:rPr>
                        <a:t>Biotreatability</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03306145"/>
                  </a:ext>
                </a:extLst>
              </a:tr>
              <a:tr h="407496">
                <a:tc>
                  <a:txBody>
                    <a:bodyPr/>
                    <a:lstStyle/>
                    <a:p>
                      <a:pPr marL="0" marR="0">
                        <a:spcBef>
                          <a:spcPts val="0"/>
                        </a:spcBef>
                        <a:spcAft>
                          <a:spcPts val="0"/>
                        </a:spcAft>
                      </a:pPr>
                      <a:r>
                        <a:rPr lang="en-US" sz="1500">
                          <a:effectLst/>
                        </a:rPr>
                        <a:t>VOC emmision</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12765588"/>
                  </a:ext>
                </a:extLst>
              </a:tr>
              <a:tr h="407496">
                <a:tc>
                  <a:txBody>
                    <a:bodyPr/>
                    <a:lstStyle/>
                    <a:p>
                      <a:pPr marL="0" marR="0">
                        <a:spcBef>
                          <a:spcPts val="0"/>
                        </a:spcBef>
                        <a:spcAft>
                          <a:spcPts val="0"/>
                        </a:spcAft>
                      </a:pPr>
                      <a:r>
                        <a:rPr lang="en-US" sz="1500">
                          <a:effectLst/>
                        </a:rPr>
                        <a:t>Environmental impact to water</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69705698"/>
                  </a:ext>
                </a:extLst>
              </a:tr>
              <a:tr h="407496">
                <a:tc>
                  <a:txBody>
                    <a:bodyPr/>
                    <a:lstStyle/>
                    <a:p>
                      <a:pPr marL="0" marR="0">
                        <a:spcBef>
                          <a:spcPts val="0"/>
                        </a:spcBef>
                        <a:spcAft>
                          <a:spcPts val="0"/>
                        </a:spcAft>
                      </a:pPr>
                      <a:r>
                        <a:rPr lang="en-US" sz="1500">
                          <a:effectLst/>
                        </a:rPr>
                        <a:t>Environmental impact to air</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53967763"/>
                  </a:ext>
                </a:extLst>
              </a:tr>
              <a:tr h="407496">
                <a:tc>
                  <a:txBody>
                    <a:bodyPr/>
                    <a:lstStyle/>
                    <a:p>
                      <a:pPr marL="0" marR="0">
                        <a:spcBef>
                          <a:spcPts val="0"/>
                        </a:spcBef>
                        <a:spcAft>
                          <a:spcPts val="0"/>
                        </a:spcAft>
                      </a:pPr>
                      <a:r>
                        <a:rPr lang="en-US" sz="1500">
                          <a:effectLst/>
                        </a:rPr>
                        <a:t>Health hazard</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62190461"/>
                  </a:ext>
                </a:extLst>
              </a:tr>
              <a:tr h="407496">
                <a:tc>
                  <a:txBody>
                    <a:bodyPr/>
                    <a:lstStyle/>
                    <a:p>
                      <a:pPr marL="0" marR="0">
                        <a:spcBef>
                          <a:spcPts val="0"/>
                        </a:spcBef>
                        <a:spcAft>
                          <a:spcPts val="0"/>
                        </a:spcAft>
                      </a:pPr>
                      <a:r>
                        <a:rPr lang="en-US" sz="1500">
                          <a:effectLst/>
                        </a:rPr>
                        <a:t>Exposure hazard</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35216201"/>
                  </a:ext>
                </a:extLst>
              </a:tr>
              <a:tr h="407496">
                <a:tc>
                  <a:txBody>
                    <a:bodyPr/>
                    <a:lstStyle/>
                    <a:p>
                      <a:pPr marL="0" marR="0">
                        <a:spcBef>
                          <a:spcPts val="0"/>
                        </a:spcBef>
                        <a:spcAft>
                          <a:spcPts val="0"/>
                        </a:spcAft>
                      </a:pPr>
                      <a:r>
                        <a:rPr lang="en-US" sz="1500">
                          <a:effectLst/>
                        </a:rPr>
                        <a:t>Safety hazard</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dirty="0">
                          <a:effectLst/>
                        </a:rPr>
                        <a:t> </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94295384"/>
                  </a:ext>
                </a:extLst>
              </a:tr>
            </a:tbl>
          </a:graphicData>
        </a:graphic>
      </p:graphicFrame>
      <p:sp>
        <p:nvSpPr>
          <p:cNvPr id="5" name="TextBox 4">
            <a:extLst>
              <a:ext uri="{FF2B5EF4-FFF2-40B4-BE49-F238E27FC236}">
                <a16:creationId xmlns:a16="http://schemas.microsoft.com/office/drawing/2014/main" id="{531A10AF-0958-3B48-BD61-337317D1963A}"/>
              </a:ext>
            </a:extLst>
          </p:cNvPr>
          <p:cNvSpPr txBox="1"/>
          <p:nvPr/>
        </p:nvSpPr>
        <p:spPr>
          <a:xfrm>
            <a:off x="1528011" y="299586"/>
            <a:ext cx="9708299" cy="707886"/>
          </a:xfrm>
          <a:prstGeom prst="rect">
            <a:avLst/>
          </a:prstGeom>
          <a:noFill/>
        </p:spPr>
        <p:txBody>
          <a:bodyPr wrap="none" rtlCol="0">
            <a:spAutoFit/>
          </a:bodyPr>
          <a:lstStyle/>
          <a:p>
            <a:r>
              <a:rPr lang="en-US" sz="4000" b="1" dirty="0"/>
              <a:t>Solvent Exercise: Solvent Ratings in 9 Criteria</a:t>
            </a:r>
          </a:p>
        </p:txBody>
      </p:sp>
      <p:cxnSp>
        <p:nvCxnSpPr>
          <p:cNvPr id="6" name="Straight Connector 5">
            <a:extLst>
              <a:ext uri="{FF2B5EF4-FFF2-40B4-BE49-F238E27FC236}">
                <a16:creationId xmlns:a16="http://schemas.microsoft.com/office/drawing/2014/main" id="{C8F32676-6B55-9D4C-B1B5-58C38DD7DC9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9639F29-8813-AA4F-8604-8F09803B5BDF}"/>
              </a:ext>
            </a:extLst>
          </p:cNvPr>
          <p:cNvSpPr txBox="1"/>
          <p:nvPr/>
        </p:nvSpPr>
        <p:spPr>
          <a:xfrm>
            <a:off x="1732546" y="1451805"/>
            <a:ext cx="9011653" cy="954107"/>
          </a:xfrm>
          <a:prstGeom prst="rect">
            <a:avLst/>
          </a:prstGeom>
          <a:noFill/>
        </p:spPr>
        <p:txBody>
          <a:bodyPr wrap="square" rtlCol="0">
            <a:spAutoFit/>
          </a:bodyPr>
          <a:lstStyle/>
          <a:p>
            <a:pPr algn="ctr"/>
            <a:r>
              <a:rPr lang="en-US" sz="2800" b="1" dirty="0"/>
              <a:t>Give ratings (</a:t>
            </a:r>
            <a:r>
              <a:rPr lang="en-US" sz="2800" b="1" dirty="0">
                <a:solidFill>
                  <a:srgbClr val="92C942"/>
                </a:solidFill>
              </a:rPr>
              <a:t>Green</a:t>
            </a:r>
            <a:r>
              <a:rPr lang="en-US" sz="2800" b="1" dirty="0"/>
              <a:t> </a:t>
            </a:r>
            <a:r>
              <a:rPr lang="en-US" sz="2800" b="1" dirty="0">
                <a:solidFill>
                  <a:srgbClr val="FFFF00"/>
                </a:solidFill>
              </a:rPr>
              <a:t>Yellow</a:t>
            </a:r>
            <a:r>
              <a:rPr lang="en-US" sz="2800" b="1" dirty="0"/>
              <a:t> or </a:t>
            </a:r>
            <a:r>
              <a:rPr lang="en-US" sz="2800" b="1" dirty="0">
                <a:solidFill>
                  <a:srgbClr val="EE252B"/>
                </a:solidFill>
              </a:rPr>
              <a:t>Red</a:t>
            </a:r>
            <a:r>
              <a:rPr lang="en-US" sz="2800" b="1" dirty="0"/>
              <a:t>) in the 9 provided categories based on solvent physicochemical properties.</a:t>
            </a:r>
          </a:p>
        </p:txBody>
      </p:sp>
    </p:spTree>
    <p:extLst>
      <p:ext uri="{BB962C8B-B14F-4D97-AF65-F5344CB8AC3E}">
        <p14:creationId xmlns:p14="http://schemas.microsoft.com/office/powerpoint/2010/main" val="1384245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12847"/>
            <a:ext cx="7467600" cy="646331"/>
          </a:xfrm>
        </p:spPr>
        <p:txBody>
          <a:bodyPr>
            <a:spAutoFit/>
          </a:bodyPr>
          <a:lstStyle/>
          <a:p>
            <a:pPr algn="ctr"/>
            <a:r>
              <a:rPr lang="en-US" sz="4000" b="1" dirty="0">
                <a:latin typeface="+mn-lt"/>
              </a:rPr>
              <a:t>Solvent Exercise</a:t>
            </a:r>
          </a:p>
        </p:txBody>
      </p:sp>
      <p:cxnSp>
        <p:nvCxnSpPr>
          <p:cNvPr id="9" name="Straight Connector 8">
            <a:extLst>
              <a:ext uri="{FF2B5EF4-FFF2-40B4-BE49-F238E27FC236}">
                <a16:creationId xmlns:a16="http://schemas.microsoft.com/office/drawing/2014/main" id="{AE145399-1ACC-4540-9834-A78DD8068D4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49B75AD8-8540-B149-BD5B-5DD837651CE0}"/>
              </a:ext>
            </a:extLst>
          </p:cNvPr>
          <p:cNvGraphicFramePr>
            <a:graphicFrameLocks noGrp="1"/>
          </p:cNvGraphicFramePr>
          <p:nvPr>
            <p:extLst>
              <p:ext uri="{D42A27DB-BD31-4B8C-83A1-F6EECF244321}">
                <p14:modId xmlns:p14="http://schemas.microsoft.com/office/powerpoint/2010/main" val="2776948623"/>
              </p:ext>
            </p:extLst>
          </p:nvPr>
        </p:nvGraphicFramePr>
        <p:xfrm>
          <a:off x="493228" y="1656623"/>
          <a:ext cx="5480050" cy="4800600"/>
        </p:xfrm>
        <a:graphic>
          <a:graphicData uri="http://schemas.openxmlformats.org/drawingml/2006/table">
            <a:tbl>
              <a:tblPr firstRow="1" firstCol="1" bandRow="1">
                <a:tableStyleId>{5C22544A-7EE6-4342-B048-85BDC9FD1C3A}</a:tableStyleId>
              </a:tblPr>
              <a:tblGrid>
                <a:gridCol w="3053681">
                  <a:extLst>
                    <a:ext uri="{9D8B030D-6E8A-4147-A177-3AD203B41FA5}">
                      <a16:colId xmlns:a16="http://schemas.microsoft.com/office/drawing/2014/main" val="903475461"/>
                    </a:ext>
                  </a:extLst>
                </a:gridCol>
                <a:gridCol w="2426369">
                  <a:extLst>
                    <a:ext uri="{9D8B030D-6E8A-4147-A177-3AD203B41FA5}">
                      <a16:colId xmlns:a16="http://schemas.microsoft.com/office/drawing/2014/main" val="2230643928"/>
                    </a:ext>
                  </a:extLst>
                </a:gridCol>
              </a:tblGrid>
              <a:tr h="0">
                <a:tc>
                  <a:txBody>
                    <a:bodyPr/>
                    <a:lstStyle/>
                    <a:p>
                      <a:pPr marL="0" marR="0">
                        <a:spcBef>
                          <a:spcPts val="0"/>
                        </a:spcBef>
                        <a:spcAft>
                          <a:spcPts val="0"/>
                        </a:spcAft>
                      </a:pPr>
                      <a:r>
                        <a:rPr lang="en-US" sz="1500" dirty="0">
                          <a:effectLst/>
                        </a:rPr>
                        <a:t>Molecular weight</a:t>
                      </a:r>
                      <a:endParaRPr lang="en-US" sz="15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60.05</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3446303"/>
                  </a:ext>
                </a:extLst>
              </a:tr>
              <a:tr h="0">
                <a:tc>
                  <a:txBody>
                    <a:bodyPr/>
                    <a:lstStyle/>
                    <a:p>
                      <a:pPr marL="0" marR="0">
                        <a:spcBef>
                          <a:spcPts val="0"/>
                        </a:spcBef>
                        <a:spcAft>
                          <a:spcPts val="0"/>
                        </a:spcAft>
                      </a:pPr>
                      <a:r>
                        <a:rPr lang="en-US" sz="1500">
                          <a:effectLst/>
                        </a:rPr>
                        <a:t>Boiling point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118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01129468"/>
                  </a:ext>
                </a:extLst>
              </a:tr>
              <a:tr h="0">
                <a:tc>
                  <a:txBody>
                    <a:bodyPr/>
                    <a:lstStyle/>
                    <a:p>
                      <a:pPr marL="0" marR="0">
                        <a:spcBef>
                          <a:spcPts val="0"/>
                        </a:spcBef>
                        <a:spcAft>
                          <a:spcPts val="0"/>
                        </a:spcAft>
                      </a:pPr>
                      <a:r>
                        <a:rPr lang="en-US" sz="1500">
                          <a:effectLst/>
                        </a:rPr>
                        <a:t>Melting point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17</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177769992"/>
                  </a:ext>
                </a:extLst>
              </a:tr>
              <a:tr h="0">
                <a:tc>
                  <a:txBody>
                    <a:bodyPr/>
                    <a:lstStyle/>
                    <a:p>
                      <a:pPr marL="0" marR="0">
                        <a:spcBef>
                          <a:spcPts val="0"/>
                        </a:spcBef>
                        <a:spcAft>
                          <a:spcPts val="0"/>
                        </a:spcAft>
                      </a:pPr>
                      <a:r>
                        <a:rPr lang="en-US" sz="1500">
                          <a:effectLst/>
                        </a:rPr>
                        <a:t>Flash Point [</a:t>
                      </a:r>
                      <a:r>
                        <a:rPr lang="en-US" sz="1500">
                          <a:effectLst/>
                          <a:sym typeface="Symbol" pitchFamily="2" charset="2"/>
                        </a:rPr>
                        <a:t></a:t>
                      </a:r>
                      <a:r>
                        <a:rPr lang="en-US" sz="1500">
                          <a:effectLst/>
                        </a:rPr>
                        <a:t>C] </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39</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16807075"/>
                  </a:ext>
                </a:extLst>
              </a:tr>
              <a:tr h="0">
                <a:tc>
                  <a:txBody>
                    <a:bodyPr/>
                    <a:lstStyle/>
                    <a:p>
                      <a:pPr marL="0" marR="0">
                        <a:spcBef>
                          <a:spcPts val="0"/>
                        </a:spcBef>
                        <a:spcAft>
                          <a:spcPts val="0"/>
                        </a:spcAft>
                      </a:pPr>
                      <a:r>
                        <a:rPr lang="en-US" sz="1500">
                          <a:effectLst/>
                        </a:rPr>
                        <a:t>Auto Ignition Temperature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426</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29157057"/>
                  </a:ext>
                </a:extLst>
              </a:tr>
              <a:tr h="0">
                <a:tc>
                  <a:txBody>
                    <a:bodyPr/>
                    <a:lstStyle/>
                    <a:p>
                      <a:pPr marL="0" marR="0">
                        <a:spcBef>
                          <a:spcPts val="0"/>
                        </a:spcBef>
                        <a:spcAft>
                          <a:spcPts val="0"/>
                        </a:spcAft>
                      </a:pPr>
                      <a:r>
                        <a:rPr lang="en-US" sz="1500">
                          <a:effectLst/>
                        </a:rPr>
                        <a:t>Solubility [g/L]</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miscable</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35348361"/>
                  </a:ext>
                </a:extLst>
              </a:tr>
              <a:tr h="0">
                <a:tc>
                  <a:txBody>
                    <a:bodyPr/>
                    <a:lstStyle/>
                    <a:p>
                      <a:pPr marL="0" marR="0">
                        <a:spcBef>
                          <a:spcPts val="0"/>
                        </a:spcBef>
                        <a:spcAft>
                          <a:spcPts val="0"/>
                        </a:spcAft>
                      </a:pPr>
                      <a:r>
                        <a:rPr lang="en-US" sz="1500">
                          <a:effectLst/>
                        </a:rPr>
                        <a:t>Vapor Pressure [mm]</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15.5 mm</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33840054"/>
                  </a:ext>
                </a:extLst>
              </a:tr>
              <a:tr h="0">
                <a:tc>
                  <a:txBody>
                    <a:bodyPr/>
                    <a:lstStyle/>
                    <a:p>
                      <a:pPr marL="0" marR="0">
                        <a:spcBef>
                          <a:spcPts val="0"/>
                        </a:spcBef>
                        <a:spcAft>
                          <a:spcPts val="0"/>
                        </a:spcAft>
                      </a:pPr>
                      <a:r>
                        <a:rPr lang="en-US" sz="1500">
                          <a:effectLst/>
                        </a:rPr>
                        <a:t>Percent Volatile</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100</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65902525"/>
                  </a:ext>
                </a:extLst>
              </a:tr>
              <a:tr h="0">
                <a:tc>
                  <a:txBody>
                    <a:bodyPr/>
                    <a:lstStyle/>
                    <a:p>
                      <a:pPr marL="0" marR="0">
                        <a:spcBef>
                          <a:spcPts val="0"/>
                        </a:spcBef>
                        <a:spcAft>
                          <a:spcPts val="0"/>
                        </a:spcAft>
                      </a:pPr>
                      <a:r>
                        <a:rPr lang="en-US" sz="1500">
                          <a:effectLst/>
                        </a:rPr>
                        <a:t>Exposure Limits [ACGIH: TWA]</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10 ppm </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67669442"/>
                  </a:ext>
                </a:extLst>
              </a:tr>
              <a:tr h="0">
                <a:tc>
                  <a:txBody>
                    <a:bodyPr/>
                    <a:lstStyle/>
                    <a:p>
                      <a:pPr marL="0" marR="0">
                        <a:spcBef>
                          <a:spcPts val="0"/>
                        </a:spcBef>
                        <a:spcAft>
                          <a:spcPts val="0"/>
                        </a:spcAft>
                      </a:pPr>
                      <a:r>
                        <a:rPr lang="en-US" sz="1500">
                          <a:effectLst/>
                        </a:rPr>
                        <a:t>Evaporation Rate</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500" dirty="0">
                          <a:effectLst/>
                        </a:rPr>
                        <a:t>0.97 </a:t>
                      </a:r>
                      <a:r>
                        <a:rPr lang="en-US" sz="1500" dirty="0" err="1">
                          <a:effectLst/>
                        </a:rPr>
                        <a:t>BuAc</a:t>
                      </a:r>
                      <a:r>
                        <a:rPr lang="en-US" sz="1500" dirty="0">
                          <a:effectLst/>
                        </a:rPr>
                        <a:t> </a:t>
                      </a:r>
                      <a:endParaRPr lang="en-US" sz="1500" dirty="0">
                        <a:effectLst/>
                        <a:latin typeface="Calibri" panose="020F0502020204030204" pitchFamily="34" charset="0"/>
                        <a:ea typeface="SimSun" panose="02010600030101010101" pitchFamily="2" charset="-122"/>
                      </a:endParaRPr>
                    </a:p>
                  </a:txBody>
                  <a:tcPr marL="68580" marR="68580" marT="0" marB="0"/>
                </a:tc>
                <a:extLst>
                  <a:ext uri="{0D108BD9-81ED-4DB2-BD59-A6C34878D82A}">
                    <a16:rowId xmlns:a16="http://schemas.microsoft.com/office/drawing/2014/main" val="3015435853"/>
                  </a:ext>
                </a:extLst>
              </a:tr>
              <a:tr h="0">
                <a:tc>
                  <a:txBody>
                    <a:bodyPr/>
                    <a:lstStyle/>
                    <a:p>
                      <a:pPr marL="0" marR="0">
                        <a:spcBef>
                          <a:spcPts val="0"/>
                        </a:spcBef>
                        <a:spcAft>
                          <a:spcPts val="0"/>
                        </a:spcAft>
                      </a:pPr>
                      <a:r>
                        <a:rPr lang="en-US" sz="1500" dirty="0">
                          <a:effectLst/>
                        </a:rPr>
                        <a:t>Toxicological data</a:t>
                      </a:r>
                    </a:p>
                    <a:p>
                      <a:pPr marL="0" marR="0">
                        <a:spcBef>
                          <a:spcPts val="0"/>
                        </a:spcBef>
                        <a:spcAft>
                          <a:spcPts val="0"/>
                        </a:spcAft>
                      </a:pPr>
                      <a:r>
                        <a:rPr lang="en-US" sz="1500" dirty="0">
                          <a:effectLst/>
                        </a:rPr>
                        <a:t>Oral Rat LD50:</a:t>
                      </a:r>
                      <a:br>
                        <a:rPr lang="en-US" sz="1500" dirty="0">
                          <a:effectLst/>
                        </a:rPr>
                      </a:br>
                      <a:r>
                        <a:rPr lang="en-US" sz="1500" dirty="0">
                          <a:effectLst/>
                        </a:rPr>
                        <a:t>Skin Rabbit LD50: </a:t>
                      </a:r>
                    </a:p>
                    <a:p>
                      <a:pPr marL="0" marR="0">
                        <a:spcBef>
                          <a:spcPts val="0"/>
                        </a:spcBef>
                        <a:spcAft>
                          <a:spcPts val="0"/>
                        </a:spcAft>
                      </a:pPr>
                      <a:r>
                        <a:rPr lang="en-US" sz="1500" dirty="0">
                          <a:effectLst/>
                        </a:rPr>
                        <a:t>Inhalation Rat LC50: </a:t>
                      </a:r>
                      <a:endParaRPr lang="en-US" sz="15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dirty="0">
                          <a:effectLst/>
                        </a:rPr>
                        <a:t> </a:t>
                      </a:r>
                    </a:p>
                    <a:p>
                      <a:pPr marL="0" marR="0">
                        <a:spcBef>
                          <a:spcPts val="0"/>
                        </a:spcBef>
                        <a:spcAft>
                          <a:spcPts val="0"/>
                        </a:spcAft>
                      </a:pPr>
                      <a:r>
                        <a:rPr lang="en-US" sz="1500" dirty="0">
                          <a:effectLst/>
                        </a:rPr>
                        <a:t>3.31 g/kg </a:t>
                      </a:r>
                    </a:p>
                    <a:p>
                      <a:pPr marL="0" marR="0">
                        <a:spcBef>
                          <a:spcPts val="0"/>
                        </a:spcBef>
                        <a:spcAft>
                          <a:spcPts val="0"/>
                        </a:spcAft>
                      </a:pPr>
                      <a:r>
                        <a:rPr lang="en-US" sz="1500" dirty="0">
                          <a:effectLst/>
                        </a:rPr>
                        <a:t>1060 mg/kg </a:t>
                      </a:r>
                    </a:p>
                    <a:p>
                      <a:pPr marL="0" marR="0">
                        <a:spcBef>
                          <a:spcPts val="0"/>
                        </a:spcBef>
                        <a:spcAft>
                          <a:spcPts val="0"/>
                        </a:spcAft>
                      </a:pPr>
                      <a:r>
                        <a:rPr lang="en-US" sz="1500" dirty="0">
                          <a:effectLst/>
                        </a:rPr>
                        <a:t>11.4 mg/L 4H </a:t>
                      </a:r>
                    </a:p>
                  </a:txBody>
                  <a:tcPr marL="68580" marR="68580" marT="0" marB="0"/>
                </a:tc>
                <a:extLst>
                  <a:ext uri="{0D108BD9-81ED-4DB2-BD59-A6C34878D82A}">
                    <a16:rowId xmlns:a16="http://schemas.microsoft.com/office/drawing/2014/main" val="3152116210"/>
                  </a:ext>
                </a:extLst>
              </a:tr>
              <a:tr h="0">
                <a:tc>
                  <a:txBody>
                    <a:bodyPr/>
                    <a:lstStyle/>
                    <a:p>
                      <a:pPr marL="0" marR="0">
                        <a:spcBef>
                          <a:spcPts val="0"/>
                        </a:spcBef>
                        <a:spcAft>
                          <a:spcPts val="0"/>
                        </a:spcAft>
                      </a:pPr>
                      <a:r>
                        <a:rPr lang="en-US" sz="1500">
                          <a:effectLst/>
                        </a:rPr>
                        <a:t>Ecotoxicology data</a:t>
                      </a:r>
                    </a:p>
                    <a:p>
                      <a:pPr marL="0" marR="0">
                        <a:spcBef>
                          <a:spcPts val="0"/>
                        </a:spcBef>
                        <a:spcAft>
                          <a:spcPts val="0"/>
                        </a:spcAft>
                      </a:pPr>
                      <a:r>
                        <a:rPr lang="en-US" sz="1500">
                          <a:effectLst/>
                        </a:rPr>
                        <a:t>EC50 Water flea (Daphnia magna): </a:t>
                      </a:r>
                    </a:p>
                    <a:p>
                      <a:pPr marL="0" marR="0">
                        <a:spcBef>
                          <a:spcPts val="0"/>
                        </a:spcBef>
                        <a:spcAft>
                          <a:spcPts val="0"/>
                        </a:spcAft>
                      </a:pPr>
                      <a:r>
                        <a:rPr lang="en-US" sz="1500">
                          <a:effectLst/>
                        </a:rPr>
                        <a:t>LC50 Bluegill (Lepomis macrochirus): </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 </a:t>
                      </a:r>
                    </a:p>
                    <a:p>
                      <a:pPr marL="0" marR="0">
                        <a:spcBef>
                          <a:spcPts val="0"/>
                        </a:spcBef>
                        <a:spcAft>
                          <a:spcPts val="0"/>
                        </a:spcAft>
                      </a:pPr>
                      <a:r>
                        <a:rPr lang="en-US" sz="1500">
                          <a:effectLst/>
                        </a:rPr>
                        <a:t>65 mg/L 48 H</a:t>
                      </a:r>
                    </a:p>
                    <a:p>
                      <a:pPr marL="0" marR="0">
                        <a:spcBef>
                          <a:spcPts val="0"/>
                        </a:spcBef>
                        <a:spcAft>
                          <a:spcPts val="0"/>
                        </a:spcAft>
                      </a:pPr>
                      <a:r>
                        <a:rPr lang="en-US" sz="1500">
                          <a:effectLst/>
                        </a:rPr>
                        <a:t>75 mg/L 96 H</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77938100"/>
                  </a:ext>
                </a:extLst>
              </a:tr>
              <a:tr h="0">
                <a:tc>
                  <a:txBody>
                    <a:bodyPr/>
                    <a:lstStyle/>
                    <a:p>
                      <a:pPr marL="0" marR="0">
                        <a:spcBef>
                          <a:spcPts val="0"/>
                        </a:spcBef>
                        <a:spcAft>
                          <a:spcPts val="0"/>
                        </a:spcAft>
                      </a:pPr>
                      <a:r>
                        <a:rPr lang="en-US" sz="1500">
                          <a:effectLst/>
                        </a:rPr>
                        <a:t>Ozone creation potential</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16</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63695536"/>
                  </a:ext>
                </a:extLst>
              </a:tr>
              <a:tr h="0">
                <a:tc>
                  <a:txBody>
                    <a:bodyPr/>
                    <a:lstStyle/>
                    <a:p>
                      <a:pPr marL="0" marR="0">
                        <a:spcBef>
                          <a:spcPts val="0"/>
                        </a:spcBef>
                        <a:spcAft>
                          <a:spcPts val="0"/>
                        </a:spcAft>
                      </a:pPr>
                      <a:r>
                        <a:rPr lang="en-US" sz="1500">
                          <a:effectLst/>
                        </a:rPr>
                        <a:t>Heat of combustion [Btu/lb]</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dirty="0">
                          <a:effectLst/>
                        </a:rPr>
                        <a:t>5645 Btu/</a:t>
                      </a:r>
                      <a:r>
                        <a:rPr lang="en-US" sz="1500" dirty="0" err="1">
                          <a:effectLst/>
                        </a:rPr>
                        <a:t>lb</a:t>
                      </a:r>
                      <a:endParaRPr lang="en-US" sz="15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1128593"/>
                  </a:ext>
                </a:extLst>
              </a:tr>
              <a:tr h="0">
                <a:tc>
                  <a:txBody>
                    <a:bodyPr/>
                    <a:lstStyle/>
                    <a:p>
                      <a:pPr marL="0" marR="0"/>
                      <a:r>
                        <a:rPr lang="en-US" sz="1500">
                          <a:effectLst/>
                        </a:rPr>
                        <a:t>Persistence and Degradability: </a:t>
                      </a:r>
                      <a:endParaRPr lang="en-US" sz="1500">
                        <a:effectLst/>
                        <a:latin typeface="Calibri" panose="020F0502020204030204" pitchFamily="34" charset="0"/>
                        <a:ea typeface="SimSun" panose="02010600030101010101" pitchFamily="2" charset="-122"/>
                      </a:endParaRPr>
                    </a:p>
                  </a:txBody>
                  <a:tcPr marL="68580" marR="68580" marT="0" marB="0"/>
                </a:tc>
                <a:tc>
                  <a:txBody>
                    <a:bodyPr/>
                    <a:lstStyle/>
                    <a:p>
                      <a:pPr marL="0" marR="0">
                        <a:spcBef>
                          <a:spcPts val="0"/>
                        </a:spcBef>
                        <a:spcAft>
                          <a:spcPts val="0"/>
                        </a:spcAft>
                      </a:pPr>
                      <a:r>
                        <a:rPr lang="en-US" sz="1500">
                          <a:effectLst/>
                        </a:rPr>
                        <a:t>biodegradable</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30916393"/>
                  </a:ext>
                </a:extLst>
              </a:tr>
              <a:tr h="0">
                <a:tc>
                  <a:txBody>
                    <a:bodyPr/>
                    <a:lstStyle/>
                    <a:p>
                      <a:pPr marL="0" marR="0"/>
                      <a:r>
                        <a:rPr lang="en-US" sz="1500">
                          <a:effectLst/>
                        </a:rPr>
                        <a:t>Azeotropes</a:t>
                      </a:r>
                      <a:endParaRPr lang="en-US" sz="1500">
                        <a:effectLst/>
                        <a:latin typeface="Calibri" panose="020F0502020204030204" pitchFamily="34" charset="0"/>
                        <a:ea typeface="SimSun" panose="02010600030101010101" pitchFamily="2" charset="-122"/>
                      </a:endParaRPr>
                    </a:p>
                  </a:txBody>
                  <a:tcPr marL="68580" marR="68580" marT="0" marB="0"/>
                </a:tc>
                <a:tc>
                  <a:txBody>
                    <a:bodyPr/>
                    <a:lstStyle/>
                    <a:p>
                      <a:pPr marL="0" marR="0">
                        <a:spcBef>
                          <a:spcPts val="0"/>
                        </a:spcBef>
                        <a:spcAft>
                          <a:spcPts val="0"/>
                        </a:spcAft>
                      </a:pPr>
                      <a:r>
                        <a:rPr lang="en-US" sz="1500" dirty="0">
                          <a:effectLst/>
                        </a:rPr>
                        <a:t>Multiple present</a:t>
                      </a:r>
                      <a:endParaRPr lang="en-US" sz="15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75433076"/>
                  </a:ext>
                </a:extLst>
              </a:tr>
            </a:tbl>
          </a:graphicData>
        </a:graphic>
      </p:graphicFrame>
      <p:graphicFrame>
        <p:nvGraphicFramePr>
          <p:cNvPr id="7" name="Table 6">
            <a:extLst>
              <a:ext uri="{FF2B5EF4-FFF2-40B4-BE49-F238E27FC236}">
                <a16:creationId xmlns:a16="http://schemas.microsoft.com/office/drawing/2014/main" id="{B5EF10BF-BF92-8545-AC7A-8AAA5CE254B2}"/>
              </a:ext>
            </a:extLst>
          </p:cNvPr>
          <p:cNvGraphicFramePr>
            <a:graphicFrameLocks noGrp="1"/>
          </p:cNvGraphicFramePr>
          <p:nvPr>
            <p:extLst>
              <p:ext uri="{D42A27DB-BD31-4B8C-83A1-F6EECF244321}">
                <p14:modId xmlns:p14="http://schemas.microsoft.com/office/powerpoint/2010/main" val="312683117"/>
              </p:ext>
            </p:extLst>
          </p:nvPr>
        </p:nvGraphicFramePr>
        <p:xfrm>
          <a:off x="6303712" y="1656623"/>
          <a:ext cx="5480050" cy="4114800"/>
        </p:xfrm>
        <a:graphic>
          <a:graphicData uri="http://schemas.openxmlformats.org/drawingml/2006/table">
            <a:tbl>
              <a:tblPr firstRow="1" firstCol="1" bandRow="1">
                <a:tableStyleId>{5C22544A-7EE6-4342-B048-85BDC9FD1C3A}</a:tableStyleId>
              </a:tblPr>
              <a:tblGrid>
                <a:gridCol w="2740025">
                  <a:extLst>
                    <a:ext uri="{9D8B030D-6E8A-4147-A177-3AD203B41FA5}">
                      <a16:colId xmlns:a16="http://schemas.microsoft.com/office/drawing/2014/main" val="1408472268"/>
                    </a:ext>
                  </a:extLst>
                </a:gridCol>
                <a:gridCol w="2740025">
                  <a:extLst>
                    <a:ext uri="{9D8B030D-6E8A-4147-A177-3AD203B41FA5}">
                      <a16:colId xmlns:a16="http://schemas.microsoft.com/office/drawing/2014/main" val="1890781137"/>
                    </a:ext>
                  </a:extLst>
                </a:gridCol>
              </a:tblGrid>
              <a:tr h="0">
                <a:tc>
                  <a:txBody>
                    <a:bodyPr/>
                    <a:lstStyle/>
                    <a:p>
                      <a:pPr marL="0" marR="0">
                        <a:spcBef>
                          <a:spcPts val="0"/>
                        </a:spcBef>
                        <a:spcAft>
                          <a:spcPts val="0"/>
                        </a:spcAft>
                      </a:pPr>
                      <a:r>
                        <a:rPr lang="en-US" sz="1500">
                          <a:effectLst/>
                        </a:rPr>
                        <a:t>Molecular weight</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82.4</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07369536"/>
                  </a:ext>
                </a:extLst>
              </a:tr>
              <a:tr h="0">
                <a:tc>
                  <a:txBody>
                    <a:bodyPr/>
                    <a:lstStyle/>
                    <a:p>
                      <a:pPr marL="0" marR="0">
                        <a:spcBef>
                          <a:spcPts val="0"/>
                        </a:spcBef>
                        <a:spcAft>
                          <a:spcPts val="0"/>
                        </a:spcAft>
                      </a:pPr>
                      <a:r>
                        <a:rPr lang="en-US" sz="1500">
                          <a:effectLst/>
                        </a:rPr>
                        <a:t>Boiling point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81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74407083"/>
                  </a:ext>
                </a:extLst>
              </a:tr>
              <a:tr h="0">
                <a:tc>
                  <a:txBody>
                    <a:bodyPr/>
                    <a:lstStyle/>
                    <a:p>
                      <a:pPr marL="0" marR="0">
                        <a:spcBef>
                          <a:spcPts val="0"/>
                        </a:spcBef>
                        <a:spcAft>
                          <a:spcPts val="0"/>
                        </a:spcAft>
                      </a:pPr>
                      <a:r>
                        <a:rPr lang="en-US" sz="1500">
                          <a:effectLst/>
                        </a:rPr>
                        <a:t>Melting point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7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55682125"/>
                  </a:ext>
                </a:extLst>
              </a:tr>
              <a:tr h="0">
                <a:tc>
                  <a:txBody>
                    <a:bodyPr/>
                    <a:lstStyle/>
                    <a:p>
                      <a:pPr marL="0" marR="0">
                        <a:spcBef>
                          <a:spcPts val="0"/>
                        </a:spcBef>
                        <a:spcAft>
                          <a:spcPts val="0"/>
                        </a:spcAft>
                      </a:pPr>
                      <a:r>
                        <a:rPr lang="en-US" sz="1500">
                          <a:effectLst/>
                        </a:rPr>
                        <a:t>Flash Point [</a:t>
                      </a:r>
                      <a:r>
                        <a:rPr lang="en-US" sz="1500">
                          <a:effectLst/>
                          <a:sym typeface="Symbol" pitchFamily="2" charset="2"/>
                        </a:rPr>
                        <a:t></a:t>
                      </a:r>
                      <a:r>
                        <a:rPr lang="en-US" sz="1500">
                          <a:effectLst/>
                        </a:rPr>
                        <a:t>C] </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-20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13391070"/>
                  </a:ext>
                </a:extLst>
              </a:tr>
              <a:tr h="0">
                <a:tc>
                  <a:txBody>
                    <a:bodyPr/>
                    <a:lstStyle/>
                    <a:p>
                      <a:pPr marL="0" marR="0">
                        <a:spcBef>
                          <a:spcPts val="0"/>
                        </a:spcBef>
                        <a:spcAft>
                          <a:spcPts val="0"/>
                        </a:spcAft>
                      </a:pPr>
                      <a:r>
                        <a:rPr lang="en-US" sz="1500">
                          <a:effectLst/>
                        </a:rPr>
                        <a:t>Auto Ignition Temperature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245</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13776949"/>
                  </a:ext>
                </a:extLst>
              </a:tr>
              <a:tr h="0">
                <a:tc>
                  <a:txBody>
                    <a:bodyPr/>
                    <a:lstStyle/>
                    <a:p>
                      <a:pPr marL="0" marR="0">
                        <a:spcBef>
                          <a:spcPts val="0"/>
                        </a:spcBef>
                        <a:spcAft>
                          <a:spcPts val="0"/>
                        </a:spcAft>
                      </a:pPr>
                      <a:r>
                        <a:rPr lang="en-US" sz="1500">
                          <a:effectLst/>
                        </a:rPr>
                        <a:t>Solubility [g/L]</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0.06 g/L</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30763989"/>
                  </a:ext>
                </a:extLst>
              </a:tr>
              <a:tr h="0">
                <a:tc>
                  <a:txBody>
                    <a:bodyPr/>
                    <a:lstStyle/>
                    <a:p>
                      <a:pPr marL="0" marR="0">
                        <a:spcBef>
                          <a:spcPts val="0"/>
                        </a:spcBef>
                        <a:spcAft>
                          <a:spcPts val="0"/>
                        </a:spcAft>
                      </a:pPr>
                      <a:r>
                        <a:rPr lang="en-US" sz="1500">
                          <a:effectLst/>
                        </a:rPr>
                        <a:t>Vapor Pressure [mm]</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98 mm</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23032042"/>
                  </a:ext>
                </a:extLst>
              </a:tr>
              <a:tr h="0">
                <a:tc>
                  <a:txBody>
                    <a:bodyPr/>
                    <a:lstStyle/>
                    <a:p>
                      <a:pPr marL="0" marR="0">
                        <a:spcBef>
                          <a:spcPts val="0"/>
                        </a:spcBef>
                        <a:spcAft>
                          <a:spcPts val="0"/>
                        </a:spcAft>
                      </a:pPr>
                      <a:r>
                        <a:rPr lang="en-US" sz="1500">
                          <a:effectLst/>
                        </a:rPr>
                        <a:t>Percent Volatile</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100</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67366106"/>
                  </a:ext>
                </a:extLst>
              </a:tr>
              <a:tr h="0">
                <a:tc>
                  <a:txBody>
                    <a:bodyPr/>
                    <a:lstStyle/>
                    <a:p>
                      <a:pPr marL="0" marR="0">
                        <a:spcBef>
                          <a:spcPts val="0"/>
                        </a:spcBef>
                        <a:spcAft>
                          <a:spcPts val="0"/>
                        </a:spcAft>
                      </a:pPr>
                      <a:r>
                        <a:rPr lang="en-US" sz="1500">
                          <a:effectLst/>
                        </a:rPr>
                        <a:t>Exposure Limits [ACGIH: TWA]</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300 ppm</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59200376"/>
                  </a:ext>
                </a:extLst>
              </a:tr>
              <a:tr h="0">
                <a:tc>
                  <a:txBody>
                    <a:bodyPr/>
                    <a:lstStyle/>
                    <a:p>
                      <a:pPr marL="0" marR="0">
                        <a:spcBef>
                          <a:spcPts val="0"/>
                        </a:spcBef>
                        <a:spcAft>
                          <a:spcPts val="0"/>
                        </a:spcAft>
                      </a:pPr>
                      <a:r>
                        <a:rPr lang="en-US" sz="1500">
                          <a:effectLst/>
                        </a:rPr>
                        <a:t>Evaporation Rate</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500">
                          <a:effectLst/>
                        </a:rPr>
                        <a:t>not known</a:t>
                      </a:r>
                      <a:endParaRPr lang="en-US" sz="1500">
                        <a:effectLst/>
                        <a:latin typeface="Calibri" panose="020F0502020204030204" pitchFamily="34" charset="0"/>
                        <a:ea typeface="SimSun" panose="02010600030101010101" pitchFamily="2" charset="-122"/>
                      </a:endParaRPr>
                    </a:p>
                  </a:txBody>
                  <a:tcPr marL="68580" marR="68580" marT="0" marB="0"/>
                </a:tc>
                <a:extLst>
                  <a:ext uri="{0D108BD9-81ED-4DB2-BD59-A6C34878D82A}">
                    <a16:rowId xmlns:a16="http://schemas.microsoft.com/office/drawing/2014/main" val="1001544404"/>
                  </a:ext>
                </a:extLst>
              </a:tr>
              <a:tr h="342265">
                <a:tc>
                  <a:txBody>
                    <a:bodyPr/>
                    <a:lstStyle/>
                    <a:p>
                      <a:pPr marL="0" marR="0">
                        <a:spcBef>
                          <a:spcPts val="0"/>
                        </a:spcBef>
                        <a:spcAft>
                          <a:spcPts val="0"/>
                        </a:spcAft>
                      </a:pPr>
                      <a:r>
                        <a:rPr lang="en-US" sz="1500">
                          <a:effectLst/>
                        </a:rPr>
                        <a:t>Toxicological data</a:t>
                      </a:r>
                    </a:p>
                    <a:p>
                      <a:pPr marL="0" marR="0">
                        <a:spcBef>
                          <a:spcPts val="0"/>
                        </a:spcBef>
                        <a:spcAft>
                          <a:spcPts val="0"/>
                        </a:spcAft>
                      </a:pPr>
                      <a:r>
                        <a:rPr lang="en-US" sz="1500">
                          <a:effectLst/>
                        </a:rPr>
                        <a:t>Oral Rat LD50:</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12.705 g/kg</a:t>
                      </a:r>
                    </a:p>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8977678"/>
                  </a:ext>
                </a:extLst>
              </a:tr>
              <a:tr h="0">
                <a:tc>
                  <a:txBody>
                    <a:bodyPr/>
                    <a:lstStyle/>
                    <a:p>
                      <a:pPr marL="0" marR="0">
                        <a:spcBef>
                          <a:spcPts val="0"/>
                        </a:spcBef>
                        <a:spcAft>
                          <a:spcPts val="0"/>
                        </a:spcAft>
                      </a:pPr>
                      <a:r>
                        <a:rPr lang="en-US" sz="1500">
                          <a:effectLst/>
                        </a:rPr>
                        <a:t>Ecotoxicology data</a:t>
                      </a:r>
                    </a:p>
                    <a:p>
                      <a:pPr marL="0" marR="0">
                        <a:spcBef>
                          <a:spcPts val="0"/>
                        </a:spcBef>
                        <a:spcAft>
                          <a:spcPts val="0"/>
                        </a:spcAft>
                      </a:pPr>
                      <a:r>
                        <a:rPr lang="en-US" sz="1500">
                          <a:effectLst/>
                        </a:rPr>
                        <a:t>EC50 algae</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 </a:t>
                      </a:r>
                    </a:p>
                    <a:p>
                      <a:pPr marL="0" marR="0">
                        <a:spcBef>
                          <a:spcPts val="0"/>
                        </a:spcBef>
                        <a:spcAft>
                          <a:spcPts val="0"/>
                        </a:spcAft>
                      </a:pPr>
                      <a:r>
                        <a:rPr lang="en-US" sz="1500">
                          <a:effectLst/>
                        </a:rPr>
                        <a:t>3.8 mg/L</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20459415"/>
                  </a:ext>
                </a:extLst>
              </a:tr>
              <a:tr h="0">
                <a:tc>
                  <a:txBody>
                    <a:bodyPr/>
                    <a:lstStyle/>
                    <a:p>
                      <a:pPr marL="0" marR="0">
                        <a:spcBef>
                          <a:spcPts val="0"/>
                        </a:spcBef>
                        <a:spcAft>
                          <a:spcPts val="0"/>
                        </a:spcAft>
                      </a:pPr>
                      <a:r>
                        <a:rPr lang="en-US" sz="1500">
                          <a:effectLst/>
                        </a:rPr>
                        <a:t>Ozone creation potential</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60</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96962637"/>
                  </a:ext>
                </a:extLst>
              </a:tr>
              <a:tr h="0">
                <a:tc>
                  <a:txBody>
                    <a:bodyPr/>
                    <a:lstStyle/>
                    <a:p>
                      <a:pPr marL="0" marR="0">
                        <a:spcBef>
                          <a:spcPts val="0"/>
                        </a:spcBef>
                        <a:spcAft>
                          <a:spcPts val="0"/>
                        </a:spcAft>
                      </a:pPr>
                      <a:r>
                        <a:rPr lang="en-US" sz="1500">
                          <a:effectLst/>
                        </a:rPr>
                        <a:t>Heat of combustion [Btu/lb]</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18684 Btu/lb</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18843415"/>
                  </a:ext>
                </a:extLst>
              </a:tr>
              <a:tr h="0">
                <a:tc>
                  <a:txBody>
                    <a:bodyPr/>
                    <a:lstStyle/>
                    <a:p>
                      <a:pPr marL="0" marR="0"/>
                      <a:r>
                        <a:rPr lang="en-US" sz="1500">
                          <a:effectLst/>
                        </a:rPr>
                        <a:t>Persistence and Degradability: </a:t>
                      </a:r>
                      <a:endParaRPr lang="en-US" sz="1500">
                        <a:effectLst/>
                        <a:latin typeface="Calibri" panose="020F0502020204030204" pitchFamily="34" charset="0"/>
                        <a:ea typeface="SimSun" panose="02010600030101010101" pitchFamily="2" charset="-122"/>
                      </a:endParaRPr>
                    </a:p>
                  </a:txBody>
                  <a:tcPr marL="68580" marR="68580" marT="0" marB="0"/>
                </a:tc>
                <a:tc>
                  <a:txBody>
                    <a:bodyPr/>
                    <a:lstStyle/>
                    <a:p>
                      <a:pPr marL="0" marR="0">
                        <a:spcBef>
                          <a:spcPts val="0"/>
                        </a:spcBef>
                        <a:spcAft>
                          <a:spcPts val="0"/>
                        </a:spcAft>
                      </a:pPr>
                      <a:r>
                        <a:rPr lang="en-US" sz="1500">
                          <a:effectLst/>
                        </a:rPr>
                        <a:t>Slow biodegradation</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02938083"/>
                  </a:ext>
                </a:extLst>
              </a:tr>
              <a:tr h="0">
                <a:tc>
                  <a:txBody>
                    <a:bodyPr/>
                    <a:lstStyle/>
                    <a:p>
                      <a:pPr marL="0" marR="0"/>
                      <a:r>
                        <a:rPr lang="en-US" sz="1500">
                          <a:effectLst/>
                        </a:rPr>
                        <a:t>Azeotropes</a:t>
                      </a:r>
                      <a:endParaRPr lang="en-US" sz="1500">
                        <a:effectLst/>
                        <a:latin typeface="Calibri" panose="020F0502020204030204" pitchFamily="34" charset="0"/>
                        <a:ea typeface="SimSun" panose="02010600030101010101" pitchFamily="2" charset="-122"/>
                      </a:endParaRPr>
                    </a:p>
                  </a:txBody>
                  <a:tcPr marL="68580" marR="68580" marT="0" marB="0"/>
                </a:tc>
                <a:tc>
                  <a:txBody>
                    <a:bodyPr/>
                    <a:lstStyle/>
                    <a:p>
                      <a:pPr marL="0" marR="0">
                        <a:spcBef>
                          <a:spcPts val="0"/>
                        </a:spcBef>
                        <a:spcAft>
                          <a:spcPts val="0"/>
                        </a:spcAft>
                      </a:pPr>
                      <a:r>
                        <a:rPr lang="en-US" sz="1500" dirty="0">
                          <a:effectLst/>
                        </a:rPr>
                        <a:t>Some present</a:t>
                      </a:r>
                      <a:endParaRPr lang="en-US" sz="15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08448505"/>
                  </a:ext>
                </a:extLst>
              </a:tr>
            </a:tbl>
          </a:graphicData>
        </a:graphic>
      </p:graphicFrame>
      <p:sp>
        <p:nvSpPr>
          <p:cNvPr id="8" name="TextBox 7">
            <a:extLst>
              <a:ext uri="{FF2B5EF4-FFF2-40B4-BE49-F238E27FC236}">
                <a16:creationId xmlns:a16="http://schemas.microsoft.com/office/drawing/2014/main" id="{DFD352F5-8A43-0541-9C63-0EF6B5A2580B}"/>
              </a:ext>
            </a:extLst>
          </p:cNvPr>
          <p:cNvSpPr txBox="1"/>
          <p:nvPr/>
        </p:nvSpPr>
        <p:spPr>
          <a:xfrm>
            <a:off x="1988679" y="1219603"/>
            <a:ext cx="1198854" cy="369332"/>
          </a:xfrm>
          <a:prstGeom prst="rect">
            <a:avLst/>
          </a:prstGeom>
          <a:solidFill>
            <a:schemeClr val="accent2"/>
          </a:solidFill>
        </p:spPr>
        <p:txBody>
          <a:bodyPr wrap="none" rtlCol="0">
            <a:spAutoFit/>
          </a:bodyPr>
          <a:lstStyle/>
          <a:p>
            <a:r>
              <a:rPr lang="en-US" dirty="0"/>
              <a:t>SOLVENT 1</a:t>
            </a:r>
          </a:p>
        </p:txBody>
      </p:sp>
      <p:sp>
        <p:nvSpPr>
          <p:cNvPr id="10" name="TextBox 9">
            <a:extLst>
              <a:ext uri="{FF2B5EF4-FFF2-40B4-BE49-F238E27FC236}">
                <a16:creationId xmlns:a16="http://schemas.microsoft.com/office/drawing/2014/main" id="{883987D1-ECD5-D247-A3FA-A0442100C385}"/>
              </a:ext>
            </a:extLst>
          </p:cNvPr>
          <p:cNvSpPr txBox="1"/>
          <p:nvPr/>
        </p:nvSpPr>
        <p:spPr>
          <a:xfrm>
            <a:off x="8325853" y="1219603"/>
            <a:ext cx="1198854" cy="369332"/>
          </a:xfrm>
          <a:prstGeom prst="rect">
            <a:avLst/>
          </a:prstGeom>
          <a:solidFill>
            <a:schemeClr val="accent2"/>
          </a:solidFill>
        </p:spPr>
        <p:txBody>
          <a:bodyPr wrap="none" rtlCol="0">
            <a:spAutoFit/>
          </a:bodyPr>
          <a:lstStyle/>
          <a:p>
            <a:r>
              <a:rPr lang="en-US" dirty="0"/>
              <a:t>SOLVENT 2</a:t>
            </a:r>
          </a:p>
        </p:txBody>
      </p:sp>
    </p:spTree>
    <p:extLst>
      <p:ext uri="{BB962C8B-B14F-4D97-AF65-F5344CB8AC3E}">
        <p14:creationId xmlns:p14="http://schemas.microsoft.com/office/powerpoint/2010/main" val="2779195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885131" y="123992"/>
            <a:ext cx="10972799" cy="6610015"/>
          </a:xfrm>
        </p:spPr>
        <p:txBody>
          <a:bodyPr wrap="square">
            <a:spAutoFit/>
          </a:bodyPr>
          <a:lstStyle/>
          <a:p>
            <a:r>
              <a:rPr lang="en-US" sz="1800" dirty="0">
                <a:solidFill>
                  <a:srgbClr val="00B0F0"/>
                </a:solidFill>
                <a:latin typeface="+mn-lt"/>
              </a:rPr>
              <a:t>Vapor Pressure (mm) </a:t>
            </a:r>
            <a:r>
              <a:rPr lang="en-US" sz="1800" dirty="0">
                <a:latin typeface="+mn-lt"/>
              </a:rPr>
              <a:t>- an indication of a liquid's evaporation rate; </a:t>
            </a:r>
            <a:r>
              <a:rPr lang="en-US" sz="1800" b="1" dirty="0">
                <a:latin typeface="+mn-lt"/>
              </a:rPr>
              <a:t>High vapor pressure = volatile</a:t>
            </a:r>
          </a:p>
          <a:p>
            <a:r>
              <a:rPr lang="en-US" sz="1800" dirty="0">
                <a:solidFill>
                  <a:srgbClr val="00B0F0"/>
                </a:solidFill>
                <a:latin typeface="+mn-lt"/>
              </a:rPr>
              <a:t>Solubility in Water (gm/L) </a:t>
            </a:r>
            <a:r>
              <a:rPr lang="en-US" sz="1800" dirty="0">
                <a:latin typeface="+mn-lt"/>
              </a:rPr>
              <a:t>– an indication if the solvent can be easily separated</a:t>
            </a:r>
          </a:p>
          <a:p>
            <a:r>
              <a:rPr lang="en-US" sz="1800" dirty="0">
                <a:solidFill>
                  <a:srgbClr val="00B0F0"/>
                </a:solidFill>
                <a:latin typeface="+mn-lt"/>
              </a:rPr>
              <a:t>Odor Threshold (ppm) </a:t>
            </a:r>
            <a:r>
              <a:rPr lang="en-US" sz="1800" dirty="0">
                <a:latin typeface="+mn-lt"/>
              </a:rPr>
              <a:t>- the lowest concentration of a certain odor compound that is perceivable by the human sense of smell;</a:t>
            </a:r>
            <a:r>
              <a:rPr lang="en-US" sz="1800" b="1" dirty="0">
                <a:latin typeface="+mn-lt"/>
              </a:rPr>
              <a:t> Strong odors = lower value</a:t>
            </a:r>
            <a:endParaRPr lang="en-US" sz="1800" dirty="0">
              <a:latin typeface="+mn-lt"/>
            </a:endParaRPr>
          </a:p>
          <a:p>
            <a:r>
              <a:rPr lang="en-US" sz="1800" dirty="0">
                <a:solidFill>
                  <a:srgbClr val="00B0F0"/>
                </a:solidFill>
                <a:latin typeface="+mn-lt"/>
              </a:rPr>
              <a:t>Log Kow - </a:t>
            </a:r>
            <a:r>
              <a:rPr lang="en-US" sz="1800" dirty="0">
                <a:latin typeface="+mn-lt"/>
              </a:rPr>
              <a:t>octanol/water partition coefficient (Kow) - ratio of a chemical's concentration in the octanol phase to its concentration in the aqueous phase; </a:t>
            </a:r>
            <a:r>
              <a:rPr lang="en-US" sz="1800" b="1" dirty="0">
                <a:latin typeface="+mn-lt"/>
              </a:rPr>
              <a:t>Higher log </a:t>
            </a:r>
            <a:r>
              <a:rPr lang="en-US" sz="1800" b="1" dirty="0" err="1">
                <a:latin typeface="+mn-lt"/>
              </a:rPr>
              <a:t>kow</a:t>
            </a:r>
            <a:r>
              <a:rPr lang="en-US" sz="1800" b="1" dirty="0">
                <a:latin typeface="+mn-lt"/>
              </a:rPr>
              <a:t> = more lipophilic</a:t>
            </a:r>
          </a:p>
          <a:p>
            <a:r>
              <a:rPr lang="en-US" sz="1800" dirty="0">
                <a:solidFill>
                  <a:srgbClr val="00B0F0"/>
                </a:solidFill>
                <a:latin typeface="+mn-lt"/>
              </a:rPr>
              <a:t>EC50 </a:t>
            </a:r>
            <a:r>
              <a:rPr lang="en-US" sz="1800" dirty="0">
                <a:latin typeface="+mn-lt"/>
              </a:rPr>
              <a:t>- concentration of a compound where 50% of its maximal effect (mortality) is observed; </a:t>
            </a:r>
            <a:br>
              <a:rPr lang="en-US" sz="1800" dirty="0">
                <a:latin typeface="+mn-lt"/>
              </a:rPr>
            </a:br>
            <a:r>
              <a:rPr lang="en-US" sz="1800" b="1" dirty="0">
                <a:latin typeface="+mn-lt"/>
              </a:rPr>
              <a:t>Low EC50 = more toxic</a:t>
            </a:r>
          </a:p>
          <a:p>
            <a:r>
              <a:rPr lang="en-US" sz="1800" dirty="0">
                <a:solidFill>
                  <a:srgbClr val="00B0F0"/>
                </a:solidFill>
                <a:latin typeface="+mn-lt"/>
              </a:rPr>
              <a:t>Ozone Creation Potential POCP </a:t>
            </a:r>
            <a:r>
              <a:rPr lang="en-US" sz="1800" dirty="0">
                <a:latin typeface="+mn-lt"/>
              </a:rPr>
              <a:t>- an indicator of the ability of a VOC to contribute to ozone formation. A measure of the reactivity of an organic compound with hydroxyl radicals &amp; subsequent formation of ozone. </a:t>
            </a:r>
            <a:br>
              <a:rPr lang="en-US" sz="1800" dirty="0">
                <a:latin typeface="+mn-lt"/>
              </a:rPr>
            </a:br>
            <a:r>
              <a:rPr lang="en-US" sz="1800" b="1" dirty="0">
                <a:latin typeface="+mn-lt"/>
              </a:rPr>
              <a:t>High value = more potential</a:t>
            </a:r>
          </a:p>
          <a:p>
            <a:r>
              <a:rPr lang="en-US" sz="1800" dirty="0">
                <a:solidFill>
                  <a:srgbClr val="00B0F0"/>
                </a:solidFill>
                <a:latin typeface="+mn-lt"/>
              </a:rPr>
              <a:t>Exposure Limit 8hr TWA (ppm) </a:t>
            </a:r>
            <a:r>
              <a:rPr lang="en-US" sz="1800" dirty="0">
                <a:latin typeface="+mn-lt"/>
              </a:rPr>
              <a:t>– a legal limit  for exposure</a:t>
            </a:r>
            <a:r>
              <a:rPr lang="en-US" sz="1800" b="1" dirty="0">
                <a:latin typeface="+mn-lt"/>
              </a:rPr>
              <a:t> </a:t>
            </a:r>
            <a:r>
              <a:rPr lang="en-US" sz="1800" dirty="0">
                <a:latin typeface="+mn-lt"/>
              </a:rPr>
              <a:t>of an employee to a chemical substance during 8 hours. </a:t>
            </a:r>
            <a:r>
              <a:rPr lang="en-US" sz="1800" b="1" dirty="0">
                <a:latin typeface="+mn-lt"/>
              </a:rPr>
              <a:t>Lower value = more harmful</a:t>
            </a:r>
          </a:p>
          <a:p>
            <a:r>
              <a:rPr lang="en-US" sz="1800" dirty="0">
                <a:solidFill>
                  <a:srgbClr val="00B0F0"/>
                </a:solidFill>
                <a:latin typeface="+mn-lt"/>
              </a:rPr>
              <a:t>Flash point </a:t>
            </a:r>
            <a:r>
              <a:rPr lang="en-US" sz="1800" dirty="0">
                <a:latin typeface="+mn-lt"/>
              </a:rPr>
              <a:t>- the lowest temperature at which vapors of a volatile material will ignite; </a:t>
            </a:r>
            <a:r>
              <a:rPr lang="en-US" sz="1800" b="1" dirty="0">
                <a:latin typeface="+mn-lt"/>
              </a:rPr>
              <a:t>Lower value = more flammable</a:t>
            </a:r>
          </a:p>
          <a:p>
            <a:r>
              <a:rPr lang="en-US" sz="1800" dirty="0">
                <a:solidFill>
                  <a:srgbClr val="00B0F0"/>
                </a:solidFill>
                <a:latin typeface="+mn-lt"/>
              </a:rPr>
              <a:t>Heat of Combustion </a:t>
            </a:r>
            <a:r>
              <a:rPr lang="en-US" sz="1800" dirty="0">
                <a:latin typeface="+mn-lt"/>
              </a:rPr>
              <a:t>- energy released as heat when a substance undergoes complete combustion with oxygen under standard conditions; </a:t>
            </a:r>
            <a:r>
              <a:rPr lang="en-US" sz="1800" b="1" dirty="0">
                <a:latin typeface="+mn-lt"/>
              </a:rPr>
              <a:t>High = easier to burn</a:t>
            </a:r>
          </a:p>
          <a:p>
            <a:r>
              <a:rPr lang="en-US" sz="1800" dirty="0">
                <a:solidFill>
                  <a:srgbClr val="00B0F0"/>
                </a:solidFill>
                <a:latin typeface="+mn-lt"/>
              </a:rPr>
              <a:t>Dielectric constant </a:t>
            </a:r>
            <a:r>
              <a:rPr lang="en-US" sz="1800" dirty="0">
                <a:latin typeface="+mn-lt"/>
              </a:rPr>
              <a:t>- A measure of a substance's ability to insulate charges from each other. </a:t>
            </a:r>
            <a:br>
              <a:rPr lang="en-US" sz="1800" dirty="0">
                <a:latin typeface="+mn-lt"/>
              </a:rPr>
            </a:br>
            <a:r>
              <a:rPr lang="en-US" sz="1800" b="1" dirty="0">
                <a:latin typeface="+mn-lt"/>
              </a:rPr>
              <a:t>Higher value = more insulation</a:t>
            </a:r>
          </a:p>
          <a:p>
            <a:r>
              <a:rPr lang="en-US" sz="1800" dirty="0">
                <a:solidFill>
                  <a:srgbClr val="00B0F0"/>
                </a:solidFill>
                <a:latin typeface="+mn-lt"/>
              </a:rPr>
              <a:t>Autoignition temperature - </a:t>
            </a:r>
            <a:r>
              <a:rPr lang="en-US" sz="1800" dirty="0">
                <a:latin typeface="+mn-lt"/>
              </a:rPr>
              <a:t>lowest temperature at which substance spontaneously ignites. </a:t>
            </a:r>
            <a:br>
              <a:rPr lang="en-US" sz="1800" dirty="0">
                <a:latin typeface="+mn-lt"/>
              </a:rPr>
            </a:br>
            <a:r>
              <a:rPr lang="en-US" sz="1800" b="1" dirty="0">
                <a:latin typeface="+mn-lt"/>
              </a:rPr>
              <a:t>Lower value = more flammable</a:t>
            </a:r>
          </a:p>
        </p:txBody>
      </p:sp>
    </p:spTree>
    <p:extLst>
      <p:ext uri="{BB962C8B-B14F-4D97-AF65-F5344CB8AC3E}">
        <p14:creationId xmlns:p14="http://schemas.microsoft.com/office/powerpoint/2010/main" val="817448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597" y="206270"/>
            <a:ext cx="5699203" cy="707886"/>
          </a:xfrm>
        </p:spPr>
        <p:txBody>
          <a:bodyPr wrap="square">
            <a:spAutoFit/>
          </a:bodyPr>
          <a:lstStyle/>
          <a:p>
            <a:pPr algn="ctr">
              <a:lnSpc>
                <a:spcPct val="100000"/>
              </a:lnSpc>
            </a:pPr>
            <a:r>
              <a:rPr lang="en-US" sz="4000" b="1" dirty="0">
                <a:latin typeface="+mn-lt"/>
              </a:rPr>
              <a:t>Solvent 1- Acetic Acid</a:t>
            </a:r>
          </a:p>
        </p:txBody>
      </p:sp>
      <p:cxnSp>
        <p:nvCxnSpPr>
          <p:cNvPr id="5" name="Straight Connector 4">
            <a:extLst>
              <a:ext uri="{FF2B5EF4-FFF2-40B4-BE49-F238E27FC236}">
                <a16:creationId xmlns:a16="http://schemas.microsoft.com/office/drawing/2014/main" id="{ECEDD396-D347-4703-9896-E14354D0F63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Object 7">
            <a:extLst>
              <a:ext uri="{FF2B5EF4-FFF2-40B4-BE49-F238E27FC236}">
                <a16:creationId xmlns:a16="http://schemas.microsoft.com/office/drawing/2014/main" id="{FC69479D-B920-AA47-A894-2585C3EDDD64}"/>
              </a:ext>
            </a:extLst>
          </p:cNvPr>
          <p:cNvGraphicFramePr>
            <a:graphicFrameLocks noChangeAspect="1"/>
          </p:cNvGraphicFramePr>
          <p:nvPr>
            <p:extLst/>
          </p:nvPr>
        </p:nvGraphicFramePr>
        <p:xfrm>
          <a:off x="46493" y="914156"/>
          <a:ext cx="5898936" cy="5943844"/>
        </p:xfrm>
        <a:graphic>
          <a:graphicData uri="http://schemas.openxmlformats.org/presentationml/2006/ole">
            <mc:AlternateContent xmlns:mc="http://schemas.openxmlformats.org/markup-compatibility/2006">
              <mc:Choice xmlns:v="urn:schemas-microsoft-com:vml" Requires="v">
                <p:oleObj spid="_x0000_s8201" name="Document" r:id="rId3" imgW="5486400" imgH="5016500" progId="Word.Document.12">
                  <p:embed/>
                </p:oleObj>
              </mc:Choice>
              <mc:Fallback>
                <p:oleObj name="Document" r:id="rId3" imgW="5486400" imgH="5016500" progId="Word.Document.12">
                  <p:embed/>
                  <p:pic>
                    <p:nvPicPr>
                      <p:cNvPr id="8" name="Object 7">
                        <a:extLst>
                          <a:ext uri="{FF2B5EF4-FFF2-40B4-BE49-F238E27FC236}">
                            <a16:creationId xmlns:a16="http://schemas.microsoft.com/office/drawing/2014/main" id="{FC69479D-B920-AA47-A894-2585C3EDDD64}"/>
                          </a:ext>
                        </a:extLst>
                      </p:cNvPr>
                      <p:cNvPicPr/>
                      <p:nvPr/>
                    </p:nvPicPr>
                    <p:blipFill>
                      <a:blip r:embed="rId4"/>
                      <a:stretch>
                        <a:fillRect/>
                      </a:stretch>
                    </p:blipFill>
                    <p:spPr>
                      <a:xfrm>
                        <a:off x="46493" y="914156"/>
                        <a:ext cx="5898936" cy="5943844"/>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50BEB0C5-3F17-834B-9815-F6A59AF1BBFF}"/>
              </a:ext>
            </a:extLst>
          </p:cNvPr>
          <p:cNvGraphicFramePr>
            <a:graphicFrameLocks noChangeAspect="1"/>
          </p:cNvGraphicFramePr>
          <p:nvPr>
            <p:extLst/>
          </p:nvPr>
        </p:nvGraphicFramePr>
        <p:xfrm>
          <a:off x="5945429" y="953585"/>
          <a:ext cx="6733694" cy="5904415"/>
        </p:xfrm>
        <a:graphic>
          <a:graphicData uri="http://schemas.openxmlformats.org/presentationml/2006/ole">
            <mc:AlternateContent xmlns:mc="http://schemas.openxmlformats.org/markup-compatibility/2006">
              <mc:Choice xmlns:v="urn:schemas-microsoft-com:vml" Requires="v">
                <p:oleObj spid="_x0000_s8202" name="Document" r:id="rId5" imgW="5943600" imgH="4851400" progId="Word.Document.12">
                  <p:embed/>
                </p:oleObj>
              </mc:Choice>
              <mc:Fallback>
                <p:oleObj name="Document" r:id="rId5" imgW="5943600" imgH="4851400" progId="Word.Document.12">
                  <p:embed/>
                  <p:pic>
                    <p:nvPicPr>
                      <p:cNvPr id="12" name="Object 11">
                        <a:extLst>
                          <a:ext uri="{FF2B5EF4-FFF2-40B4-BE49-F238E27FC236}">
                            <a16:creationId xmlns:a16="http://schemas.microsoft.com/office/drawing/2014/main" id="{50BEB0C5-3F17-834B-9815-F6A59AF1BBFF}"/>
                          </a:ext>
                        </a:extLst>
                      </p:cNvPr>
                      <p:cNvPicPr/>
                      <p:nvPr/>
                    </p:nvPicPr>
                    <p:blipFill>
                      <a:blip r:embed="rId6"/>
                      <a:stretch>
                        <a:fillRect/>
                      </a:stretch>
                    </p:blipFill>
                    <p:spPr>
                      <a:xfrm>
                        <a:off x="5945429" y="953585"/>
                        <a:ext cx="6733694" cy="5904415"/>
                      </a:xfrm>
                      <a:prstGeom prst="rect">
                        <a:avLst/>
                      </a:prstGeom>
                    </p:spPr>
                  </p:pic>
                </p:oleObj>
              </mc:Fallback>
            </mc:AlternateContent>
          </a:graphicData>
        </a:graphic>
      </p:graphicFrame>
      <p:sp>
        <p:nvSpPr>
          <p:cNvPr id="14" name="Title 1">
            <a:extLst>
              <a:ext uri="{FF2B5EF4-FFF2-40B4-BE49-F238E27FC236}">
                <a16:creationId xmlns:a16="http://schemas.microsoft.com/office/drawing/2014/main" id="{97B82EC7-E1FB-A145-85F8-3CD6B8360D1F}"/>
              </a:ext>
            </a:extLst>
          </p:cNvPr>
          <p:cNvSpPr txBox="1">
            <a:spLocks/>
          </p:cNvSpPr>
          <p:nvPr/>
        </p:nvSpPr>
        <p:spPr>
          <a:xfrm>
            <a:off x="6177784" y="146535"/>
            <a:ext cx="5699203" cy="70788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0" i="0" kern="1200">
                <a:solidFill>
                  <a:schemeClr val="tx1"/>
                </a:solidFill>
                <a:latin typeface="Calibri Regular" charset="0"/>
                <a:ea typeface="+mj-ea"/>
                <a:cs typeface="Calibri Regular" charset="0"/>
              </a:defRPr>
            </a:lvl1pPr>
          </a:lstStyle>
          <a:p>
            <a:pPr algn="ctr">
              <a:lnSpc>
                <a:spcPct val="100000"/>
              </a:lnSpc>
            </a:pPr>
            <a:r>
              <a:rPr lang="en-US" sz="4000" b="1" dirty="0">
                <a:solidFill>
                  <a:prstClr val="black"/>
                </a:solidFill>
                <a:latin typeface="Calibri" panose="020F0502020204030204"/>
              </a:rPr>
              <a:t>Solvent 2- Cyclohexane</a:t>
            </a:r>
          </a:p>
        </p:txBody>
      </p:sp>
    </p:spTree>
    <p:extLst>
      <p:ext uri="{BB962C8B-B14F-4D97-AF65-F5344CB8AC3E}">
        <p14:creationId xmlns:p14="http://schemas.microsoft.com/office/powerpoint/2010/main" val="2273956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462" y="208052"/>
            <a:ext cx="4579076" cy="707886"/>
          </a:xfrm>
        </p:spPr>
        <p:txBody>
          <a:bodyPr wrap="square">
            <a:spAutoFit/>
          </a:bodyPr>
          <a:lstStyle/>
          <a:p>
            <a:pPr algn="ctr">
              <a:lnSpc>
                <a:spcPct val="100000"/>
              </a:lnSpc>
            </a:pPr>
            <a:r>
              <a:rPr lang="en-US" sz="4000" b="1" dirty="0">
                <a:latin typeface="+mn-lt"/>
              </a:rPr>
              <a:t>Solvent Exercise</a:t>
            </a:r>
          </a:p>
        </p:txBody>
      </p:sp>
      <p:sp>
        <p:nvSpPr>
          <p:cNvPr id="3" name="Text Placeholder 2"/>
          <p:cNvSpPr>
            <a:spLocks noGrp="1"/>
          </p:cNvSpPr>
          <p:nvPr>
            <p:ph type="body" sz="quarter" idx="12"/>
          </p:nvPr>
        </p:nvSpPr>
        <p:spPr>
          <a:xfrm>
            <a:off x="945833" y="1633359"/>
            <a:ext cx="10056464" cy="4223720"/>
          </a:xfrm>
        </p:spPr>
        <p:txBody>
          <a:bodyPr wrap="square">
            <a:spAutoFit/>
          </a:bodyPr>
          <a:lstStyle/>
          <a:p>
            <a:pPr marL="0" indent="0">
              <a:buNone/>
            </a:pPr>
            <a:r>
              <a:rPr lang="en-US" dirty="0">
                <a:latin typeface="+mn-lt"/>
              </a:rPr>
              <a:t>Acetic acid (glacial)</a:t>
            </a:r>
          </a:p>
          <a:p>
            <a:pPr lvl="1"/>
            <a:r>
              <a:rPr lang="en-US" dirty="0">
                <a:latin typeface="+mn-lt"/>
              </a:rPr>
              <a:t>Used in chemical industry to produce photographic film, wood glue, and synthetic fibers.</a:t>
            </a:r>
          </a:p>
          <a:p>
            <a:pPr lvl="1"/>
            <a:r>
              <a:rPr lang="en-US" dirty="0">
                <a:latin typeface="+mn-lt"/>
              </a:rPr>
              <a:t>Used in food industry as additive.</a:t>
            </a:r>
          </a:p>
          <a:p>
            <a:pPr lvl="1"/>
            <a:r>
              <a:rPr lang="en-US" dirty="0">
                <a:latin typeface="+mn-lt"/>
              </a:rPr>
              <a:t>Demand: 6.5 million metric tons/year.</a:t>
            </a:r>
          </a:p>
          <a:p>
            <a:endParaRPr lang="en-US" dirty="0">
              <a:latin typeface="+mn-lt"/>
            </a:endParaRPr>
          </a:p>
          <a:p>
            <a:pPr marL="0" indent="0">
              <a:buNone/>
            </a:pPr>
            <a:r>
              <a:rPr lang="en-US" dirty="0">
                <a:latin typeface="+mn-lt"/>
              </a:rPr>
              <a:t>Cyclohexane</a:t>
            </a:r>
          </a:p>
          <a:p>
            <a:pPr lvl="1"/>
            <a:r>
              <a:rPr lang="en-US" dirty="0">
                <a:latin typeface="+mn-lt"/>
              </a:rPr>
              <a:t>Used in chemical industry as precursor for nylon.</a:t>
            </a:r>
          </a:p>
          <a:p>
            <a:pPr lvl="1"/>
            <a:r>
              <a:rPr lang="en-US" dirty="0">
                <a:latin typeface="+mn-lt"/>
              </a:rPr>
              <a:t>Known organic solvent.</a:t>
            </a:r>
          </a:p>
          <a:p>
            <a:pPr lvl="1"/>
            <a:r>
              <a:rPr lang="en-US" dirty="0">
                <a:latin typeface="+mn-lt"/>
              </a:rPr>
              <a:t>Global cyclohexane market valued at $5.8 billion in 2013.</a:t>
            </a:r>
          </a:p>
        </p:txBody>
      </p:sp>
      <p:cxnSp>
        <p:nvCxnSpPr>
          <p:cNvPr id="4" name="Straight Connector 3">
            <a:extLst>
              <a:ext uri="{FF2B5EF4-FFF2-40B4-BE49-F238E27FC236}">
                <a16:creationId xmlns:a16="http://schemas.microsoft.com/office/drawing/2014/main" id="{762E6AFF-83E9-47B1-80F8-AA1EF878FEE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8201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1304156" y="1725641"/>
            <a:ext cx="6996186" cy="3443763"/>
          </a:xfrm>
          <a:prstGeom prst="rect">
            <a:avLst/>
          </a:prstGeom>
          <a:noFill/>
        </p:spPr>
        <p:txBody>
          <a:bodyPr wrap="square" rtlCol="0">
            <a:spAutoFit/>
          </a:bodyPr>
          <a:lstStyle/>
          <a:p>
            <a:pPr marL="514350" marR="0" lvl="0" indent="-514350" algn="l" defTabSz="914400" rtl="0" eaLnBrk="1" fontAlgn="auto" latinLnBrk="0" hangingPunct="1">
              <a:lnSpc>
                <a:spcPct val="114000"/>
              </a:lnSpc>
              <a:spcBef>
                <a:spcPts val="1200"/>
              </a:spcBef>
              <a:spcAft>
                <a:spcPts val="6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What are solvents and how are they used?</a:t>
            </a:r>
          </a:p>
          <a:p>
            <a:pPr marL="514350" marR="0" lvl="0" indent="-514350" algn="l" defTabSz="914400" rtl="0" eaLnBrk="1" fontAlgn="auto" latinLnBrk="0" hangingPunct="1">
              <a:lnSpc>
                <a:spcPct val="114000"/>
              </a:lnSpc>
              <a:spcBef>
                <a:spcPts val="1200"/>
              </a:spcBef>
              <a:spcAft>
                <a:spcPts val="6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Conventional Solvents</a:t>
            </a:r>
          </a:p>
          <a:p>
            <a:pPr marL="514350" marR="0" lvl="0" indent="-514350" algn="l" defTabSz="914400" rtl="0" eaLnBrk="1" fontAlgn="auto" latinLnBrk="0" hangingPunct="1">
              <a:lnSpc>
                <a:spcPct val="114000"/>
              </a:lnSpc>
              <a:spcBef>
                <a:spcPts val="1200"/>
              </a:spcBef>
              <a:spcAft>
                <a:spcPts val="600"/>
              </a:spcAft>
              <a:buClrTx/>
              <a:buSzTx/>
              <a:buFont typeface="+mj-lt"/>
              <a:buAutoNum type="arabicPeriod"/>
              <a:tabLst/>
              <a:defRPr/>
            </a:pPr>
            <a:r>
              <a:rPr lang="en-US" sz="2800" dirty="0">
                <a:solidFill>
                  <a:prstClr val="black"/>
                </a:solidFill>
              </a:rPr>
              <a:t>Alternative Solvents</a:t>
            </a:r>
          </a:p>
          <a:p>
            <a:pPr marL="514350" marR="0" lvl="0" indent="-514350" algn="l" defTabSz="914400" rtl="0" eaLnBrk="1" fontAlgn="auto" latinLnBrk="0" hangingPunct="1">
              <a:lnSpc>
                <a:spcPct val="114000"/>
              </a:lnSpc>
              <a:spcBef>
                <a:spcPts val="1200"/>
              </a:spcBef>
              <a:spcAft>
                <a:spcPts val="6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Solvent Selection</a:t>
            </a:r>
          </a:p>
          <a:p>
            <a:pPr marL="514350" marR="0" lvl="0" indent="-514350" algn="l" defTabSz="914400" rtl="0" eaLnBrk="1" fontAlgn="auto" latinLnBrk="0" hangingPunct="1">
              <a:lnSpc>
                <a:spcPct val="114000"/>
              </a:lnSpc>
              <a:spcBef>
                <a:spcPts val="1200"/>
              </a:spcBef>
              <a:spcAft>
                <a:spcPts val="600"/>
              </a:spcAft>
              <a:buClrTx/>
              <a:buSzTx/>
              <a:buFont typeface="+mj-lt"/>
              <a:buAutoNum type="arabicPeriod"/>
              <a:tabLst/>
              <a:defRPr/>
            </a:pPr>
            <a:r>
              <a:rPr lang="en-US" sz="2800" dirty="0">
                <a:solidFill>
                  <a:prstClr val="black"/>
                </a:solidFill>
              </a:rPr>
              <a:t>Solvent Replacement</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231361"/>
            <a:ext cx="4620047" cy="707886"/>
          </a:xfrm>
          <a:prstGeom prst="rect">
            <a:avLst/>
          </a:prstGeom>
          <a:noFill/>
        </p:spPr>
        <p:txBody>
          <a:bodyPr wrap="none" rtlCol="0">
            <a:spAutoFit/>
          </a:bodyPr>
          <a:lstStyle/>
          <a:p>
            <a:pPr algn="ctr"/>
            <a:r>
              <a:rPr lang="en-US" sz="4000" b="1" dirty="0"/>
              <a:t>Topics To Be Covered</a:t>
            </a:r>
          </a:p>
        </p:txBody>
      </p:sp>
    </p:spTree>
    <p:extLst>
      <p:ext uri="{BB962C8B-B14F-4D97-AF65-F5344CB8AC3E}">
        <p14:creationId xmlns:p14="http://schemas.microsoft.com/office/powerpoint/2010/main" val="1370778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221780" y="101838"/>
            <a:ext cx="7770665" cy="999697"/>
          </a:xfrm>
        </p:spPr>
        <p:txBody>
          <a:bodyPr wrap="square">
            <a:spAutoFit/>
          </a:bodyPr>
          <a:lstStyle/>
          <a:p>
            <a:pPr algn="ctr">
              <a:lnSpc>
                <a:spcPts val="3500"/>
              </a:lnSpc>
            </a:pPr>
            <a:r>
              <a:rPr lang="en-GB" sz="3600" b="1" dirty="0">
                <a:latin typeface="+mn-lt"/>
              </a:rPr>
              <a:t>Current approaches to solvent replacement in synthetic chemistry</a:t>
            </a:r>
          </a:p>
        </p:txBody>
      </p:sp>
      <p:sp>
        <p:nvSpPr>
          <p:cNvPr id="76803" name="Rectangle 3"/>
          <p:cNvSpPr>
            <a:spLocks noGrp="1" noChangeArrowheads="1"/>
          </p:cNvSpPr>
          <p:nvPr>
            <p:ph type="body" idx="1"/>
          </p:nvPr>
        </p:nvSpPr>
        <p:spPr>
          <a:xfrm>
            <a:off x="1339379" y="1667139"/>
            <a:ext cx="5380224" cy="2690608"/>
          </a:xfrm>
        </p:spPr>
        <p:txBody>
          <a:bodyPr wrap="square">
            <a:spAutoFit/>
          </a:bodyPr>
          <a:lstStyle/>
          <a:p>
            <a:pPr marL="0" indent="442913">
              <a:lnSpc>
                <a:spcPct val="114000"/>
              </a:lnSpc>
            </a:pPr>
            <a:r>
              <a:rPr lang="en-GB" sz="3200" dirty="0">
                <a:latin typeface="+mn-lt"/>
              </a:rPr>
              <a:t>“</a:t>
            </a:r>
            <a:r>
              <a:rPr lang="en-GB" sz="3200" dirty="0" err="1">
                <a:latin typeface="+mn-lt"/>
              </a:rPr>
              <a:t>Solventless</a:t>
            </a:r>
            <a:r>
              <a:rPr lang="en-GB" sz="3200" dirty="0">
                <a:latin typeface="+mn-lt"/>
              </a:rPr>
              <a:t>”</a:t>
            </a:r>
          </a:p>
          <a:p>
            <a:pPr marL="0" indent="442913">
              <a:lnSpc>
                <a:spcPct val="114000"/>
              </a:lnSpc>
            </a:pPr>
            <a:r>
              <a:rPr lang="en-GB" sz="3200" dirty="0">
                <a:latin typeface="+mn-lt"/>
              </a:rPr>
              <a:t>Water</a:t>
            </a:r>
          </a:p>
          <a:p>
            <a:pPr marL="0" indent="442913">
              <a:lnSpc>
                <a:spcPct val="114000"/>
              </a:lnSpc>
            </a:pPr>
            <a:r>
              <a:rPr lang="en-GB" sz="3200" dirty="0">
                <a:latin typeface="+mn-lt"/>
              </a:rPr>
              <a:t>Supercritical carbon dioxide</a:t>
            </a:r>
          </a:p>
          <a:p>
            <a:pPr marL="0" indent="442913">
              <a:lnSpc>
                <a:spcPct val="114000"/>
              </a:lnSpc>
            </a:pPr>
            <a:r>
              <a:rPr lang="en-GB" sz="3200" dirty="0">
                <a:latin typeface="+mn-lt"/>
              </a:rPr>
              <a:t>Ionic liquids</a:t>
            </a:r>
          </a:p>
        </p:txBody>
      </p:sp>
      <p:sp>
        <p:nvSpPr>
          <p:cNvPr id="76804" name="Rectangle 4"/>
          <p:cNvSpPr>
            <a:spLocks noChangeArrowheads="1"/>
          </p:cNvSpPr>
          <p:nvPr/>
        </p:nvSpPr>
        <p:spPr bwMode="auto">
          <a:xfrm>
            <a:off x="1981537" y="4915408"/>
            <a:ext cx="8228925" cy="1046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lnSpc>
                <a:spcPct val="114000"/>
              </a:lnSpc>
            </a:pPr>
            <a:r>
              <a:rPr lang="en-GB" sz="2800" b="1" dirty="0"/>
              <a:t>Each have advantages and disadvantages which need to be considered when assessing their suitability.</a:t>
            </a:r>
          </a:p>
        </p:txBody>
      </p:sp>
      <p:cxnSp>
        <p:nvCxnSpPr>
          <p:cNvPr id="5" name="Straight Connector 4">
            <a:extLst>
              <a:ext uri="{FF2B5EF4-FFF2-40B4-BE49-F238E27FC236}">
                <a16:creationId xmlns:a16="http://schemas.microsoft.com/office/drawing/2014/main" id="{7ED76111-AE9D-485C-A513-8C846E8997A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16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242945"/>
            <a:ext cx="7886700" cy="707886"/>
          </a:xfrm>
        </p:spPr>
        <p:txBody>
          <a:bodyPr>
            <a:spAutoFit/>
          </a:bodyPr>
          <a:lstStyle/>
          <a:p>
            <a:pPr algn="ctr">
              <a:lnSpc>
                <a:spcPct val="100000"/>
              </a:lnSpc>
            </a:pPr>
            <a:r>
              <a:rPr lang="en-US" sz="4000" b="1" dirty="0">
                <a:latin typeface="+mn-lt"/>
              </a:rPr>
              <a:t>Solventless Conditions</a:t>
            </a:r>
          </a:p>
        </p:txBody>
      </p:sp>
      <p:sp>
        <p:nvSpPr>
          <p:cNvPr id="3" name="Rectangle 3"/>
          <p:cNvSpPr txBox="1">
            <a:spLocks noChangeArrowheads="1"/>
          </p:cNvSpPr>
          <p:nvPr/>
        </p:nvSpPr>
        <p:spPr>
          <a:xfrm>
            <a:off x="2498725" y="1447404"/>
            <a:ext cx="7194550" cy="552972"/>
          </a:xfrm>
          <a:prstGeom prst="rect">
            <a:avLst/>
          </a:prstGeom>
          <a:no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spcBef>
                <a:spcPts val="0"/>
              </a:spcBef>
              <a:buNone/>
            </a:pPr>
            <a:r>
              <a:rPr lang="en-US" altLang="x-none" dirty="0"/>
              <a:t>Using neat conditions or solid state techniques.</a:t>
            </a:r>
          </a:p>
        </p:txBody>
      </p:sp>
      <p:sp>
        <p:nvSpPr>
          <p:cNvPr id="4" name="Rectangle 3"/>
          <p:cNvSpPr txBox="1">
            <a:spLocks noChangeArrowheads="1"/>
          </p:cNvSpPr>
          <p:nvPr/>
        </p:nvSpPr>
        <p:spPr>
          <a:xfrm>
            <a:off x="1117596" y="2280977"/>
            <a:ext cx="4056495" cy="1884106"/>
          </a:xfrm>
          <a:prstGeom prst="rect">
            <a:avLst/>
          </a:prstGeom>
          <a:noFill/>
          <a:ln>
            <a:solidFill>
              <a:schemeClr val="accent6"/>
            </a:solidFill>
          </a:ln>
        </p:spPr>
        <p:txBody>
          <a:bodyPr vert="horz"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en-US" altLang="x-none" sz="2400" b="1" dirty="0"/>
              <a:t>Advantages:</a:t>
            </a:r>
          </a:p>
          <a:p>
            <a:pPr marL="548640" lvl="1">
              <a:lnSpc>
                <a:spcPct val="114000"/>
              </a:lnSpc>
              <a:spcBef>
                <a:spcPts val="0"/>
              </a:spcBef>
            </a:pPr>
            <a:r>
              <a:rPr lang="en-US" altLang="x-none" sz="2000" dirty="0"/>
              <a:t>Solvent concerns eliminated.</a:t>
            </a:r>
          </a:p>
          <a:p>
            <a:pPr marL="548640" lvl="1">
              <a:lnSpc>
                <a:spcPct val="114000"/>
              </a:lnSpc>
              <a:spcBef>
                <a:spcPts val="0"/>
              </a:spcBef>
            </a:pPr>
            <a:r>
              <a:rPr lang="en-US" altLang="x-none" sz="2000" dirty="0"/>
              <a:t>Solvent costs eliminated.</a:t>
            </a:r>
          </a:p>
          <a:p>
            <a:pPr marL="548640" lvl="1">
              <a:lnSpc>
                <a:spcPct val="114000"/>
              </a:lnSpc>
              <a:spcBef>
                <a:spcPts val="0"/>
              </a:spcBef>
            </a:pPr>
            <a:r>
              <a:rPr lang="en-US" altLang="x-none" sz="2000" dirty="0"/>
              <a:t>Lots of research on this field: it works!</a:t>
            </a:r>
          </a:p>
        </p:txBody>
      </p:sp>
      <p:sp>
        <p:nvSpPr>
          <p:cNvPr id="5" name="Rectangle 3"/>
          <p:cNvSpPr txBox="1">
            <a:spLocks noChangeArrowheads="1"/>
          </p:cNvSpPr>
          <p:nvPr/>
        </p:nvSpPr>
        <p:spPr>
          <a:xfrm>
            <a:off x="5446429" y="2278978"/>
            <a:ext cx="5808133" cy="3648563"/>
          </a:xfrm>
          <a:prstGeom prst="rect">
            <a:avLst/>
          </a:prstGeom>
          <a:noFill/>
          <a:ln>
            <a:solidFill>
              <a:srgbClr val="C00000"/>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en-US" altLang="x-none" sz="2400" b="1" dirty="0"/>
              <a:t>Disadvantages:</a:t>
            </a:r>
          </a:p>
          <a:p>
            <a:pPr marL="547688" lvl="1" indent="-311150">
              <a:lnSpc>
                <a:spcPct val="114000"/>
              </a:lnSpc>
              <a:spcBef>
                <a:spcPts val="0"/>
              </a:spcBef>
            </a:pPr>
            <a:r>
              <a:rPr lang="en-GB" sz="2000" dirty="0"/>
              <a:t>Exothermic reactions can be dangerous on large scale </a:t>
            </a:r>
          </a:p>
          <a:p>
            <a:pPr marL="547688" lvl="1" indent="-311150">
              <a:lnSpc>
                <a:spcPct val="114000"/>
              </a:lnSpc>
              <a:spcBef>
                <a:spcPts val="0"/>
              </a:spcBef>
            </a:pPr>
            <a:r>
              <a:rPr lang="en-GB" sz="2000" dirty="0"/>
              <a:t>High viscosity</a:t>
            </a:r>
          </a:p>
          <a:p>
            <a:pPr marL="547688" lvl="1" indent="-311150">
              <a:lnSpc>
                <a:spcPct val="114000"/>
              </a:lnSpc>
              <a:spcBef>
                <a:spcPts val="0"/>
              </a:spcBef>
            </a:pPr>
            <a:r>
              <a:rPr lang="en-GB" sz="2000" dirty="0"/>
              <a:t>need close collaboration with chemical engineers to overcome above problems.</a:t>
            </a:r>
          </a:p>
          <a:p>
            <a:pPr marL="547688" lvl="1" indent="-311150">
              <a:lnSpc>
                <a:spcPct val="114000"/>
              </a:lnSpc>
              <a:spcBef>
                <a:spcPts val="0"/>
              </a:spcBef>
            </a:pPr>
            <a:r>
              <a:rPr lang="en-GB" sz="2000" dirty="0"/>
              <a:t>Efficient mixing can be a problem, particularly when have solid reagents or products.</a:t>
            </a:r>
            <a:endParaRPr lang="en-US" altLang="x-none" sz="2000" dirty="0"/>
          </a:p>
          <a:p>
            <a:pPr marL="547688" lvl="1" indent="-311150">
              <a:lnSpc>
                <a:spcPct val="114000"/>
              </a:lnSpc>
              <a:spcBef>
                <a:spcPts val="0"/>
              </a:spcBef>
            </a:pPr>
            <a:r>
              <a:rPr lang="en-GB" sz="2000" dirty="0"/>
              <a:t>Solvents still often required for extraction, separation and purification of products.</a:t>
            </a:r>
          </a:p>
        </p:txBody>
      </p:sp>
      <p:cxnSp>
        <p:nvCxnSpPr>
          <p:cNvPr id="6" name="Straight Connector 5">
            <a:extLst>
              <a:ext uri="{FF2B5EF4-FFF2-40B4-BE49-F238E27FC236}">
                <a16:creationId xmlns:a16="http://schemas.microsoft.com/office/drawing/2014/main" id="{E3F858F4-8A55-4BB6-9656-6BA12E79916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274164" y="4422099"/>
            <a:ext cx="3642610" cy="14443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2000" dirty="0"/>
              <a:t>Reactions between solids… can be done by mechanochemistry</a:t>
            </a:r>
          </a:p>
        </p:txBody>
      </p:sp>
    </p:spTree>
    <p:extLst>
      <p:ext uri="{BB962C8B-B14F-4D97-AF65-F5344CB8AC3E}">
        <p14:creationId xmlns:p14="http://schemas.microsoft.com/office/powerpoint/2010/main" val="9372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1816358" y="1318644"/>
            <a:ext cx="8243242" cy="5341608"/>
          </a:xfrm>
          <a:prstGeom prst="roundRect">
            <a:avLst/>
          </a:prstGeom>
          <a:solidFill>
            <a:schemeClr val="bg1"/>
          </a:solidFill>
          <a:ln w="28575" cap="flat" cmpd="sng" algn="ctr">
            <a:solidFill>
              <a:schemeClr val="tx1"/>
            </a:solidFill>
            <a:prstDash val="solid"/>
            <a:round/>
            <a:headEnd type="none" w="med" len="med"/>
            <a:tailEnd type="none" w="med" len="med"/>
          </a:ln>
          <a:effectLst>
            <a:outerShdw blurRad="139700" dist="38100" dir="2700000" sx="101000" sy="101000" algn="tl" rotWithShape="0">
              <a:prstClr val="black">
                <a:alpha val="37000"/>
              </a:prstClr>
            </a:outerShdw>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CA" i="1" dirty="0">
              <a:solidFill>
                <a:srgbClr val="000000"/>
              </a:solidFill>
              <a:latin typeface="Comic Sans MS" charset="0"/>
              <a:ea typeface="ＭＳ Ｐゴシック" charset="0"/>
              <a:cs typeface="Arial"/>
            </a:endParaRPr>
          </a:p>
        </p:txBody>
      </p:sp>
      <p:sp>
        <p:nvSpPr>
          <p:cNvPr id="16" name="Rectangle 15"/>
          <p:cNvSpPr/>
          <p:nvPr/>
        </p:nvSpPr>
        <p:spPr>
          <a:xfrm>
            <a:off x="3256540" y="125888"/>
            <a:ext cx="5362878" cy="646331"/>
          </a:xfrm>
          <a:prstGeom prst="rect">
            <a:avLst/>
          </a:prstGeom>
        </p:spPr>
        <p:txBody>
          <a:bodyPr wrap="none">
            <a:spAutoFit/>
          </a:bodyPr>
          <a:lstStyle/>
          <a:p>
            <a:pPr eaLnBrk="0" fontAlgn="base" hangingPunct="0">
              <a:spcBef>
                <a:spcPct val="0"/>
              </a:spcBef>
              <a:spcAft>
                <a:spcPct val="0"/>
              </a:spcAft>
            </a:pPr>
            <a:r>
              <a:rPr lang="en-CA" sz="3600" dirty="0">
                <a:ea typeface="MS PGothic" panose="020B0600070205080204" pitchFamily="34" charset="-128"/>
                <a:cs typeface="Arial"/>
              </a:rPr>
              <a:t>Aristotle (4</a:t>
            </a:r>
            <a:r>
              <a:rPr lang="en-CA" sz="3600" baseline="30000" dirty="0">
                <a:ea typeface="MS PGothic" panose="020B0600070205080204" pitchFamily="34" charset="-128"/>
                <a:cs typeface="Arial"/>
              </a:rPr>
              <a:t>th</a:t>
            </a:r>
            <a:r>
              <a:rPr lang="en-CA" sz="3600" dirty="0">
                <a:ea typeface="MS PGothic" panose="020B0600070205080204" pitchFamily="34" charset="-128"/>
                <a:cs typeface="Arial"/>
              </a:rPr>
              <a:t> century B.C.E.)</a:t>
            </a:r>
          </a:p>
        </p:txBody>
      </p:sp>
      <p:sp>
        <p:nvSpPr>
          <p:cNvPr id="17" name="Rectangle 16"/>
          <p:cNvSpPr/>
          <p:nvPr/>
        </p:nvSpPr>
        <p:spPr>
          <a:xfrm>
            <a:off x="2279576" y="2576921"/>
            <a:ext cx="4392488" cy="3354765"/>
          </a:xfrm>
          <a:prstGeom prst="rect">
            <a:avLst/>
          </a:prstGeom>
        </p:spPr>
        <p:txBody>
          <a:bodyPr wrap="square">
            <a:spAutoFit/>
          </a:bodyPr>
          <a:lstStyle/>
          <a:p>
            <a:pPr algn="ctr" eaLnBrk="0" fontAlgn="base" hangingPunct="0">
              <a:spcBef>
                <a:spcPct val="0"/>
              </a:spcBef>
              <a:spcAft>
                <a:spcPct val="0"/>
              </a:spcAft>
            </a:pPr>
            <a:endParaRPr lang="en-CA" sz="2800" b="1" i="1" dirty="0">
              <a:solidFill>
                <a:srgbClr val="000000"/>
              </a:solidFill>
              <a:latin typeface="Comic Sans MS" panose="030F0702030302020204" pitchFamily="66" charset="0"/>
              <a:ea typeface="MS PGothic" panose="020B0600070205080204" pitchFamily="34" charset="-128"/>
              <a:cs typeface="Arial"/>
            </a:endParaRPr>
          </a:p>
          <a:p>
            <a:pPr algn="ctr" eaLnBrk="0" fontAlgn="base" hangingPunct="0">
              <a:spcBef>
                <a:spcPct val="0"/>
              </a:spcBef>
              <a:spcAft>
                <a:spcPct val="0"/>
              </a:spcAft>
            </a:pPr>
            <a:endParaRPr lang="en-CA" sz="2800" b="1" i="1" dirty="0">
              <a:solidFill>
                <a:srgbClr val="000000"/>
              </a:solidFill>
              <a:latin typeface="Comic Sans MS" panose="030F0702030302020204" pitchFamily="66" charset="0"/>
              <a:ea typeface="MS PGothic" panose="020B0600070205080204" pitchFamily="34" charset="-128"/>
              <a:cs typeface="Arial"/>
            </a:endParaRPr>
          </a:p>
          <a:p>
            <a:pPr algn="ctr" eaLnBrk="0" fontAlgn="base" hangingPunct="0">
              <a:spcBef>
                <a:spcPct val="0"/>
              </a:spcBef>
              <a:spcAft>
                <a:spcPct val="0"/>
              </a:spcAft>
            </a:pPr>
            <a:endParaRPr lang="en-CA" sz="2800" b="1" i="1" dirty="0">
              <a:solidFill>
                <a:srgbClr val="000000"/>
              </a:solidFill>
              <a:latin typeface="Comic Sans MS" panose="030F0702030302020204" pitchFamily="66" charset="0"/>
              <a:ea typeface="MS PGothic" panose="020B0600070205080204" pitchFamily="34" charset="-128"/>
              <a:cs typeface="Arial"/>
            </a:endParaRPr>
          </a:p>
          <a:p>
            <a:pPr algn="ctr" eaLnBrk="0" fontAlgn="base" hangingPunct="0">
              <a:spcBef>
                <a:spcPct val="0"/>
              </a:spcBef>
              <a:spcAft>
                <a:spcPct val="0"/>
              </a:spcAft>
            </a:pPr>
            <a:r>
              <a:rPr lang="en-CA" sz="2800" b="1" i="1" dirty="0">
                <a:solidFill>
                  <a:srgbClr val="000000"/>
                </a:solidFill>
                <a:latin typeface="Comic Sans MS" panose="030F0702030302020204" pitchFamily="66" charset="0"/>
                <a:ea typeface="MS PGothic" panose="020B0600070205080204" pitchFamily="34" charset="-128"/>
                <a:cs typeface="Arial"/>
              </a:rPr>
              <a:t>“Nothing happens without a liquid</a:t>
            </a:r>
            <a:r>
              <a:rPr lang="en-CA" sz="2800" i="1" dirty="0">
                <a:solidFill>
                  <a:srgbClr val="000000"/>
                </a:solidFill>
                <a:latin typeface="Comic Sans MS" panose="030F0702030302020204" pitchFamily="66" charset="0"/>
                <a:ea typeface="MS PGothic" panose="020B0600070205080204" pitchFamily="34" charset="-128"/>
                <a:cs typeface="Arial"/>
              </a:rPr>
              <a:t>”</a:t>
            </a:r>
          </a:p>
          <a:p>
            <a:pPr eaLnBrk="0" fontAlgn="base" hangingPunct="0">
              <a:spcBef>
                <a:spcPct val="0"/>
              </a:spcBef>
              <a:spcAft>
                <a:spcPct val="0"/>
              </a:spcAft>
            </a:pPr>
            <a:endParaRPr lang="en-CA" i="1" dirty="0">
              <a:solidFill>
                <a:srgbClr val="000000"/>
              </a:solidFill>
              <a:latin typeface="Comic Sans MS" panose="030F0702030302020204" pitchFamily="66" charset="0"/>
              <a:ea typeface="MS PGothic" panose="020B0600070205080204" pitchFamily="34" charset="-128"/>
              <a:cs typeface="Arial"/>
            </a:endParaRPr>
          </a:p>
          <a:p>
            <a:pPr eaLnBrk="0" fontAlgn="base" hangingPunct="0">
              <a:spcBef>
                <a:spcPct val="0"/>
              </a:spcBef>
              <a:spcAft>
                <a:spcPct val="0"/>
              </a:spcAft>
            </a:pPr>
            <a:r>
              <a:rPr lang="en-CA" i="1" dirty="0">
                <a:solidFill>
                  <a:srgbClr val="000000"/>
                </a:solidFill>
                <a:latin typeface="Comic Sans MS" panose="030F0702030302020204" pitchFamily="66" charset="0"/>
                <a:ea typeface="MS PGothic" panose="020B0600070205080204" pitchFamily="34" charset="-128"/>
                <a:cs typeface="Arial"/>
              </a:rPr>
              <a:t>The view that was adsorbed into </a:t>
            </a:r>
            <a:r>
              <a:rPr lang="en-CA" i="1" dirty="0" err="1">
                <a:solidFill>
                  <a:srgbClr val="000000"/>
                </a:solidFill>
                <a:latin typeface="Comic Sans MS" panose="030F0702030302020204" pitchFamily="66" charset="0"/>
                <a:ea typeface="MS PGothic" panose="020B0600070205080204" pitchFamily="34" charset="-128"/>
                <a:cs typeface="Arial"/>
              </a:rPr>
              <a:t>alchemistry</a:t>
            </a:r>
            <a:r>
              <a:rPr lang="en-CA" i="1" dirty="0">
                <a:solidFill>
                  <a:srgbClr val="000000"/>
                </a:solidFill>
                <a:latin typeface="Comic Sans MS" panose="030F0702030302020204" pitchFamily="66" charset="0"/>
                <a:ea typeface="MS PGothic" panose="020B0600070205080204" pitchFamily="34" charset="-128"/>
                <a:cs typeface="Arial"/>
              </a:rPr>
              <a:t>, reflected in the search for the “Universal Solvent – Alkahest”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5817" y="3224992"/>
            <a:ext cx="2850244" cy="3148368"/>
          </a:xfrm>
          <a:prstGeom prst="rect">
            <a:avLst/>
          </a:prstGeom>
          <a:ln>
            <a:noFill/>
          </a:ln>
          <a:effectLst>
            <a:softEdge rad="112500"/>
          </a:effec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729" y="1494988"/>
            <a:ext cx="1914525" cy="2381250"/>
          </a:xfrm>
          <a:prstGeom prst="rect">
            <a:avLst/>
          </a:prstGeom>
        </p:spPr>
      </p:pic>
      <p:cxnSp>
        <p:nvCxnSpPr>
          <p:cNvPr id="8" name="Straight Connector 7">
            <a:extLst>
              <a:ext uri="{FF2B5EF4-FFF2-40B4-BE49-F238E27FC236}">
                <a16:creationId xmlns:a16="http://schemas.microsoft.com/office/drawing/2014/main" id="{A8283144-162C-974B-8C07-CC2CDC244C1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1168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 name="Straight Connector 2"/>
          <p:cNvCxnSpPr/>
          <p:nvPr/>
        </p:nvCxnSpPr>
        <p:spPr>
          <a:xfrm>
            <a:off x="6096000" y="995368"/>
            <a:ext cx="0" cy="58372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507" name="TextBox 4"/>
          <p:cNvSpPr txBox="1">
            <a:spLocks noChangeArrowheads="1"/>
          </p:cNvSpPr>
          <p:nvPr/>
        </p:nvSpPr>
        <p:spPr bwMode="auto">
          <a:xfrm>
            <a:off x="0" y="849318"/>
            <a:ext cx="60928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2000" i="1" dirty="0">
                <a:solidFill>
                  <a:srgbClr val="000000"/>
                </a:solidFill>
                <a:latin typeface="+mn-lt"/>
              </a:rPr>
              <a:t>Possibly the first documented extraction of a metal from its compound</a:t>
            </a:r>
            <a:endParaRPr lang="en-CA" altLang="en-US" sz="2000" i="1" dirty="0">
              <a:solidFill>
                <a:srgbClr val="000000"/>
              </a:solidFill>
              <a:latin typeface="+mn-lt"/>
            </a:endParaRPr>
          </a:p>
        </p:txBody>
      </p:sp>
      <p:sp>
        <p:nvSpPr>
          <p:cNvPr id="21509" name="TextBox 7"/>
          <p:cNvSpPr txBox="1">
            <a:spLocks noChangeArrowheads="1"/>
          </p:cNvSpPr>
          <p:nvPr/>
        </p:nvSpPr>
        <p:spPr bwMode="auto">
          <a:xfrm>
            <a:off x="6400800" y="5818193"/>
            <a:ext cx="54006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2000" i="1" dirty="0">
                <a:solidFill>
                  <a:srgbClr val="000000"/>
                </a:solidFill>
                <a:latin typeface="+mn-lt"/>
              </a:rPr>
              <a:t>Mild temperatures (heated by horse dung) and readily scalable</a:t>
            </a:r>
            <a:endParaRPr lang="en-CA" altLang="en-US" sz="2000" i="1" dirty="0">
              <a:solidFill>
                <a:srgbClr val="000000"/>
              </a:solidFill>
              <a:latin typeface="+mn-lt"/>
            </a:endParaRPr>
          </a:p>
        </p:txBody>
      </p:sp>
      <p:sp>
        <p:nvSpPr>
          <p:cNvPr id="21510" name="TextBox 8"/>
          <p:cNvSpPr txBox="1">
            <a:spLocks noChangeArrowheads="1"/>
          </p:cNvSpPr>
          <p:nvPr/>
        </p:nvSpPr>
        <p:spPr bwMode="auto">
          <a:xfrm>
            <a:off x="1558925" y="1425581"/>
            <a:ext cx="2514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2000" i="1" dirty="0" err="1">
                <a:solidFill>
                  <a:srgbClr val="000000"/>
                </a:solidFill>
                <a:latin typeface="+mn-lt"/>
              </a:rPr>
              <a:t>HgS</a:t>
            </a:r>
            <a:r>
              <a:rPr lang="en-US" altLang="en-US" sz="2000" i="1" dirty="0">
                <a:solidFill>
                  <a:srgbClr val="000000"/>
                </a:solidFill>
                <a:latin typeface="+mn-lt"/>
              </a:rPr>
              <a:t>(s) + Cu(s)</a:t>
            </a:r>
            <a:endParaRPr lang="en-CA" altLang="en-US" sz="2000" i="1" dirty="0">
              <a:solidFill>
                <a:srgbClr val="000000"/>
              </a:solidFill>
              <a:latin typeface="+mn-lt"/>
            </a:endParaRPr>
          </a:p>
        </p:txBody>
      </p:sp>
      <p:sp>
        <p:nvSpPr>
          <p:cNvPr id="21511" name="TextBox 11"/>
          <p:cNvSpPr txBox="1">
            <a:spLocks noChangeArrowheads="1"/>
          </p:cNvSpPr>
          <p:nvPr/>
        </p:nvSpPr>
        <p:spPr bwMode="auto">
          <a:xfrm>
            <a:off x="4149725" y="1425581"/>
            <a:ext cx="2133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2000" i="1">
                <a:solidFill>
                  <a:srgbClr val="000000"/>
                </a:solidFill>
                <a:latin typeface="+mn-lt"/>
              </a:rPr>
              <a:t>Hg(l) + CuS(s)</a:t>
            </a:r>
            <a:endParaRPr lang="en-CA" altLang="en-US" sz="2000" i="1">
              <a:solidFill>
                <a:srgbClr val="000000"/>
              </a:solidFill>
              <a:latin typeface="+mn-lt"/>
            </a:endParaRPr>
          </a:p>
        </p:txBody>
      </p:sp>
      <p:sp>
        <p:nvSpPr>
          <p:cNvPr id="21512" name="TextBox 12"/>
          <p:cNvSpPr txBox="1">
            <a:spLocks noChangeArrowheads="1"/>
          </p:cNvSpPr>
          <p:nvPr/>
        </p:nvSpPr>
        <p:spPr bwMode="auto">
          <a:xfrm>
            <a:off x="128588" y="1930407"/>
            <a:ext cx="59674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2000" i="1" dirty="0">
                <a:solidFill>
                  <a:srgbClr val="000000"/>
                </a:solidFill>
                <a:latin typeface="+mn-lt"/>
              </a:rPr>
              <a:t>Described by Theophrastus in 4</a:t>
            </a:r>
            <a:r>
              <a:rPr lang="en-US" altLang="en-US" sz="2000" i="1" baseline="30000" dirty="0">
                <a:solidFill>
                  <a:srgbClr val="000000"/>
                </a:solidFill>
                <a:latin typeface="+mn-lt"/>
              </a:rPr>
              <a:t>th</a:t>
            </a:r>
            <a:r>
              <a:rPr lang="en-US" altLang="en-US" sz="2000" i="1" dirty="0">
                <a:solidFill>
                  <a:srgbClr val="000000"/>
                </a:solidFill>
                <a:latin typeface="+mn-lt"/>
              </a:rPr>
              <a:t> century B.C.</a:t>
            </a:r>
          </a:p>
          <a:p>
            <a:pPr fontAlgn="base">
              <a:spcBef>
                <a:spcPct val="0"/>
              </a:spcBef>
              <a:spcAft>
                <a:spcPct val="0"/>
              </a:spcAft>
              <a:buNone/>
            </a:pPr>
            <a:r>
              <a:rPr lang="en-US" altLang="en-US" sz="2000" i="1" dirty="0">
                <a:solidFill>
                  <a:srgbClr val="000000"/>
                </a:solidFill>
                <a:latin typeface="+mn-lt"/>
              </a:rPr>
              <a:t>Reaction proceeds despite the low solubility of </a:t>
            </a:r>
            <a:r>
              <a:rPr lang="en-US" altLang="en-US" sz="2000" i="1" dirty="0" err="1">
                <a:solidFill>
                  <a:srgbClr val="000000"/>
                </a:solidFill>
                <a:latin typeface="+mn-lt"/>
              </a:rPr>
              <a:t>HgS</a:t>
            </a:r>
            <a:r>
              <a:rPr lang="en-US" altLang="en-US" sz="2000" i="1" dirty="0">
                <a:solidFill>
                  <a:srgbClr val="000000"/>
                </a:solidFill>
                <a:latin typeface="+mn-lt"/>
              </a:rPr>
              <a:t> (</a:t>
            </a:r>
            <a:r>
              <a:rPr lang="en-US" altLang="en-US" sz="2000" i="1" dirty="0" err="1">
                <a:solidFill>
                  <a:srgbClr val="000000"/>
                </a:solidFill>
                <a:latin typeface="+mn-lt"/>
              </a:rPr>
              <a:t>K</a:t>
            </a:r>
            <a:r>
              <a:rPr lang="en-US" altLang="en-US" sz="2000" i="1" baseline="-25000" dirty="0" err="1">
                <a:solidFill>
                  <a:srgbClr val="000000"/>
                </a:solidFill>
                <a:latin typeface="+mn-lt"/>
              </a:rPr>
              <a:t>sp</a:t>
            </a:r>
            <a:r>
              <a:rPr lang="en-US" altLang="en-US" sz="2000" i="1" dirty="0">
                <a:solidFill>
                  <a:srgbClr val="000000"/>
                </a:solidFill>
                <a:latin typeface="+mn-lt"/>
              </a:rPr>
              <a:t> = 10</a:t>
            </a:r>
            <a:r>
              <a:rPr lang="en-US" altLang="en-US" sz="2000" i="1" baseline="30000" dirty="0">
                <a:solidFill>
                  <a:srgbClr val="000000"/>
                </a:solidFill>
                <a:latin typeface="+mn-lt"/>
              </a:rPr>
              <a:t>-54</a:t>
            </a:r>
            <a:r>
              <a:rPr lang="en-US" altLang="en-US" sz="2000" i="1" dirty="0">
                <a:solidFill>
                  <a:srgbClr val="000000"/>
                </a:solidFill>
                <a:latin typeface="+mn-lt"/>
              </a:rPr>
              <a:t>), by grinding in the presence of acetic acid (vinegar)</a:t>
            </a:r>
            <a:endParaRPr lang="en-CA" altLang="en-US" sz="2000" i="1" dirty="0">
              <a:solidFill>
                <a:srgbClr val="000000"/>
              </a:solidFill>
              <a:latin typeface="+mn-lt"/>
            </a:endParaRPr>
          </a:p>
        </p:txBody>
      </p:sp>
      <p:sp>
        <p:nvSpPr>
          <p:cNvPr id="21514" name="TextBox 14"/>
          <p:cNvSpPr txBox="1">
            <a:spLocks noChangeArrowheads="1"/>
          </p:cNvSpPr>
          <p:nvPr/>
        </p:nvSpPr>
        <p:spPr bwMode="auto">
          <a:xfrm>
            <a:off x="779462" y="6172136"/>
            <a:ext cx="4533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2000" i="1" dirty="0">
                <a:solidFill>
                  <a:srgbClr val="000000"/>
                </a:solidFill>
                <a:latin typeface="+mn-lt"/>
              </a:rPr>
              <a:t>Avoids the need for high temperature and strong acids!</a:t>
            </a:r>
            <a:endParaRPr lang="en-CA" altLang="en-US" sz="2000" i="1" dirty="0">
              <a:solidFill>
                <a:srgbClr val="000000"/>
              </a:solidFill>
              <a:latin typeface="+mn-lt"/>
            </a:endParaRPr>
          </a:p>
        </p:txBody>
      </p:sp>
      <p:pic>
        <p:nvPicPr>
          <p:cNvPr id="21515"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97614" y="2519368"/>
            <a:ext cx="4217987"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6" descr="31-54-93_1"/>
          <p:cNvPicPr>
            <a:picLocks noChangeAspect="1" noChangeArrowheads="1"/>
          </p:cNvPicPr>
          <p:nvPr/>
        </p:nvPicPr>
        <p:blipFill>
          <a:blip r:embed="rId3">
            <a:extLst>
              <a:ext uri="{28A0092B-C50C-407E-A947-70E740481C1C}">
                <a14:useLocalDpi xmlns:a14="http://schemas.microsoft.com/office/drawing/2010/main" val="0"/>
              </a:ext>
            </a:extLst>
          </a:blip>
          <a:srcRect l="14331" t="9549" r="17874" b="9549"/>
          <a:stretch>
            <a:fillRect/>
          </a:stretch>
        </p:blipFill>
        <p:spPr bwMode="auto">
          <a:xfrm>
            <a:off x="1374775" y="3127381"/>
            <a:ext cx="3173412" cy="2835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9" name="TextBox 20"/>
          <p:cNvSpPr txBox="1">
            <a:spLocks noChangeArrowheads="1"/>
          </p:cNvSpPr>
          <p:nvPr/>
        </p:nvSpPr>
        <p:spPr bwMode="auto">
          <a:xfrm>
            <a:off x="1981200" y="68262"/>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3600" dirty="0">
                <a:latin typeface="+mn-lt"/>
                <a:cs typeface="Tahoma" panose="020B0604030504040204" pitchFamily="34" charset="0"/>
              </a:rPr>
              <a:t>Inspiration from antiquity</a:t>
            </a:r>
            <a:endParaRPr lang="en-CA" altLang="en-US" sz="3600" dirty="0">
              <a:latin typeface="+mn-lt"/>
              <a:cs typeface="Tahoma" panose="020B0604030504040204" pitchFamily="34" charset="0"/>
            </a:endParaRPr>
          </a:p>
        </p:txBody>
      </p:sp>
      <p:sp>
        <p:nvSpPr>
          <p:cNvPr id="21522" name="Rectangle 23"/>
          <p:cNvSpPr>
            <a:spLocks noChangeArrowheads="1"/>
          </p:cNvSpPr>
          <p:nvPr/>
        </p:nvSpPr>
        <p:spPr bwMode="auto">
          <a:xfrm>
            <a:off x="6553199" y="6557968"/>
            <a:ext cx="50196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fontAlgn="base">
              <a:spcBef>
                <a:spcPct val="0"/>
              </a:spcBef>
              <a:spcAft>
                <a:spcPct val="0"/>
              </a:spcAft>
              <a:buNone/>
            </a:pPr>
            <a:r>
              <a:rPr lang="en-CA" altLang="en-US" sz="2000" i="1" dirty="0">
                <a:latin typeface="+mn-lt"/>
              </a:rPr>
              <a:t>http://www.geoffreylaurence.com</a:t>
            </a:r>
          </a:p>
        </p:txBody>
      </p:sp>
      <p:sp>
        <p:nvSpPr>
          <p:cNvPr id="2" name="Right Arrow 1"/>
          <p:cNvSpPr/>
          <p:nvPr/>
        </p:nvSpPr>
        <p:spPr bwMode="auto">
          <a:xfrm>
            <a:off x="3641725" y="1425582"/>
            <a:ext cx="446088" cy="371475"/>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CA" sz="2000" i="1">
              <a:solidFill>
                <a:srgbClr val="000000"/>
              </a:solidFill>
              <a:ea typeface="ＭＳ Ｐゴシック" charset="0"/>
              <a:cs typeface="Arial"/>
            </a:endParaRPr>
          </a:p>
        </p:txBody>
      </p:sp>
      <p:sp>
        <p:nvSpPr>
          <p:cNvPr id="19" name="TextBox 5"/>
          <p:cNvSpPr txBox="1">
            <a:spLocks noChangeArrowheads="1"/>
          </p:cNvSpPr>
          <p:nvPr/>
        </p:nvSpPr>
        <p:spPr bwMode="auto">
          <a:xfrm>
            <a:off x="6134099" y="885831"/>
            <a:ext cx="56673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2000" i="1" dirty="0">
                <a:solidFill>
                  <a:srgbClr val="000000"/>
                </a:solidFill>
                <a:latin typeface="+mn-lt"/>
              </a:rPr>
              <a:t>The “Dutch method” for the synthesis of lead white – the fundamental white pigment until the 20</a:t>
            </a:r>
            <a:r>
              <a:rPr lang="en-US" altLang="en-US" sz="2000" i="1" baseline="30000" dirty="0">
                <a:solidFill>
                  <a:srgbClr val="000000"/>
                </a:solidFill>
                <a:latin typeface="+mn-lt"/>
              </a:rPr>
              <a:t>th</a:t>
            </a:r>
            <a:r>
              <a:rPr lang="en-US" altLang="en-US" sz="2000" i="1" dirty="0">
                <a:solidFill>
                  <a:srgbClr val="000000"/>
                </a:solidFill>
                <a:latin typeface="+mn-lt"/>
              </a:rPr>
              <a:t> century</a:t>
            </a:r>
            <a:endParaRPr lang="en-CA" altLang="en-US" sz="2000" i="1" dirty="0">
              <a:solidFill>
                <a:srgbClr val="000000"/>
              </a:solidFill>
              <a:latin typeface="+mn-lt"/>
            </a:endParaRPr>
          </a:p>
        </p:txBody>
      </p:sp>
      <p:sp>
        <p:nvSpPr>
          <p:cNvPr id="21" name="TextBox 13"/>
          <p:cNvSpPr txBox="1">
            <a:spLocks noChangeArrowheads="1"/>
          </p:cNvSpPr>
          <p:nvPr/>
        </p:nvSpPr>
        <p:spPr bwMode="auto">
          <a:xfrm>
            <a:off x="6057899" y="1788544"/>
            <a:ext cx="56292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2000" i="1" dirty="0">
                <a:solidFill>
                  <a:srgbClr val="000000"/>
                </a:solidFill>
                <a:latin typeface="+mn-lt"/>
              </a:rPr>
              <a:t>Theophrastus in his book </a:t>
            </a:r>
            <a:r>
              <a:rPr lang="en-US" altLang="en-US" sz="2000" dirty="0">
                <a:solidFill>
                  <a:srgbClr val="000000"/>
                </a:solidFill>
                <a:latin typeface="+mn-lt"/>
              </a:rPr>
              <a:t>On Stones</a:t>
            </a:r>
          </a:p>
          <a:p>
            <a:pPr algn="ctr" fontAlgn="base">
              <a:spcBef>
                <a:spcPct val="0"/>
              </a:spcBef>
              <a:spcAft>
                <a:spcPct val="0"/>
              </a:spcAft>
              <a:buNone/>
            </a:pPr>
            <a:r>
              <a:rPr lang="en-US" altLang="en-US" sz="2000" i="1" dirty="0" err="1">
                <a:solidFill>
                  <a:srgbClr val="000000"/>
                </a:solidFill>
                <a:latin typeface="+mn-lt"/>
              </a:rPr>
              <a:t>Plinius</a:t>
            </a:r>
            <a:r>
              <a:rPr lang="en-US" altLang="en-US" sz="2000" i="1" dirty="0">
                <a:solidFill>
                  <a:srgbClr val="000000"/>
                </a:solidFill>
                <a:latin typeface="+mn-lt"/>
              </a:rPr>
              <a:t> in Naturalis </a:t>
            </a:r>
            <a:r>
              <a:rPr lang="en-US" altLang="en-US" sz="2000" i="1" dirty="0" err="1">
                <a:solidFill>
                  <a:srgbClr val="000000"/>
                </a:solidFill>
                <a:latin typeface="+mn-lt"/>
              </a:rPr>
              <a:t>Historia</a:t>
            </a:r>
            <a:r>
              <a:rPr lang="en-US" altLang="en-US" sz="2000" i="1" dirty="0">
                <a:solidFill>
                  <a:srgbClr val="000000"/>
                </a:solidFill>
                <a:latin typeface="+mn-lt"/>
              </a:rPr>
              <a:t> (AD 77-79).</a:t>
            </a:r>
            <a:endParaRPr lang="en-CA" altLang="en-US" sz="2000" i="1" dirty="0">
              <a:solidFill>
                <a:srgbClr val="000000"/>
              </a:solidFill>
              <a:latin typeface="+mn-lt"/>
            </a:endParaRPr>
          </a:p>
        </p:txBody>
      </p:sp>
      <p:cxnSp>
        <p:nvCxnSpPr>
          <p:cNvPr id="16" name="Straight Connector 15">
            <a:extLst>
              <a:ext uri="{FF2B5EF4-FFF2-40B4-BE49-F238E27FC236}">
                <a16:creationId xmlns:a16="http://schemas.microsoft.com/office/drawing/2014/main" id="{FFA9ACE0-D4C4-1343-BFBD-FF63A068E774}"/>
              </a:ext>
            </a:extLst>
          </p:cNvPr>
          <p:cNvCxnSpPr>
            <a:cxnSpLocks/>
          </p:cNvCxnSpPr>
          <p:nvPr/>
        </p:nvCxnSpPr>
        <p:spPr>
          <a:xfrm>
            <a:off x="0" y="82329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328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 name="Straight Connector 2"/>
          <p:cNvCxnSpPr/>
          <p:nvPr/>
        </p:nvCxnSpPr>
        <p:spPr>
          <a:xfrm>
            <a:off x="6096000" y="995368"/>
            <a:ext cx="0" cy="58372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507" name="TextBox 4"/>
          <p:cNvSpPr txBox="1">
            <a:spLocks noChangeArrowheads="1"/>
          </p:cNvSpPr>
          <p:nvPr/>
        </p:nvSpPr>
        <p:spPr bwMode="auto">
          <a:xfrm>
            <a:off x="0" y="849318"/>
            <a:ext cx="60928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2000" i="1" dirty="0">
                <a:solidFill>
                  <a:srgbClr val="000000"/>
                </a:solidFill>
                <a:latin typeface="+mn-lt"/>
              </a:rPr>
              <a:t>Possibly the first documented extraction of a metal from its compound</a:t>
            </a:r>
            <a:endParaRPr lang="en-CA" altLang="en-US" sz="2000" i="1" dirty="0">
              <a:solidFill>
                <a:srgbClr val="000000"/>
              </a:solidFill>
              <a:latin typeface="+mn-lt"/>
            </a:endParaRPr>
          </a:p>
        </p:txBody>
      </p:sp>
      <p:sp>
        <p:nvSpPr>
          <p:cNvPr id="21509" name="TextBox 7"/>
          <p:cNvSpPr txBox="1">
            <a:spLocks noChangeArrowheads="1"/>
          </p:cNvSpPr>
          <p:nvPr/>
        </p:nvSpPr>
        <p:spPr bwMode="auto">
          <a:xfrm>
            <a:off x="6400800" y="5818193"/>
            <a:ext cx="54006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2000" i="1" dirty="0">
                <a:solidFill>
                  <a:srgbClr val="000000"/>
                </a:solidFill>
                <a:latin typeface="+mn-lt"/>
              </a:rPr>
              <a:t>Mild temperatures (heated by horse dung) and readily scalable</a:t>
            </a:r>
            <a:endParaRPr lang="en-CA" altLang="en-US" sz="2000" i="1" dirty="0">
              <a:solidFill>
                <a:srgbClr val="000000"/>
              </a:solidFill>
              <a:latin typeface="+mn-lt"/>
            </a:endParaRPr>
          </a:p>
        </p:txBody>
      </p:sp>
      <p:sp>
        <p:nvSpPr>
          <p:cNvPr id="21510" name="TextBox 8"/>
          <p:cNvSpPr txBox="1">
            <a:spLocks noChangeArrowheads="1"/>
          </p:cNvSpPr>
          <p:nvPr/>
        </p:nvSpPr>
        <p:spPr bwMode="auto">
          <a:xfrm>
            <a:off x="1558925" y="1425581"/>
            <a:ext cx="2514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2000" i="1" dirty="0" err="1">
                <a:solidFill>
                  <a:srgbClr val="000000"/>
                </a:solidFill>
                <a:latin typeface="+mn-lt"/>
              </a:rPr>
              <a:t>HgS</a:t>
            </a:r>
            <a:r>
              <a:rPr lang="en-US" altLang="en-US" sz="2000" i="1" dirty="0">
                <a:solidFill>
                  <a:srgbClr val="000000"/>
                </a:solidFill>
                <a:latin typeface="+mn-lt"/>
              </a:rPr>
              <a:t>(s) + Cu(s)</a:t>
            </a:r>
            <a:endParaRPr lang="en-CA" altLang="en-US" sz="2000" i="1" dirty="0">
              <a:solidFill>
                <a:srgbClr val="000000"/>
              </a:solidFill>
              <a:latin typeface="+mn-lt"/>
            </a:endParaRPr>
          </a:p>
        </p:txBody>
      </p:sp>
      <p:sp>
        <p:nvSpPr>
          <p:cNvPr id="21511" name="TextBox 11"/>
          <p:cNvSpPr txBox="1">
            <a:spLocks noChangeArrowheads="1"/>
          </p:cNvSpPr>
          <p:nvPr/>
        </p:nvSpPr>
        <p:spPr bwMode="auto">
          <a:xfrm>
            <a:off x="4149725" y="1425581"/>
            <a:ext cx="2133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2000" i="1">
                <a:solidFill>
                  <a:srgbClr val="000000"/>
                </a:solidFill>
                <a:latin typeface="+mn-lt"/>
              </a:rPr>
              <a:t>Hg(l) + CuS(s)</a:t>
            </a:r>
            <a:endParaRPr lang="en-CA" altLang="en-US" sz="2000" i="1">
              <a:solidFill>
                <a:srgbClr val="000000"/>
              </a:solidFill>
              <a:latin typeface="+mn-lt"/>
            </a:endParaRPr>
          </a:p>
        </p:txBody>
      </p:sp>
      <p:sp>
        <p:nvSpPr>
          <p:cNvPr id="21512" name="TextBox 12"/>
          <p:cNvSpPr txBox="1">
            <a:spLocks noChangeArrowheads="1"/>
          </p:cNvSpPr>
          <p:nvPr/>
        </p:nvSpPr>
        <p:spPr bwMode="auto">
          <a:xfrm>
            <a:off x="128588" y="1930407"/>
            <a:ext cx="59674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2000" i="1" dirty="0">
                <a:solidFill>
                  <a:srgbClr val="000000"/>
                </a:solidFill>
                <a:latin typeface="+mn-lt"/>
              </a:rPr>
              <a:t>Described by Theophrastus in 4</a:t>
            </a:r>
            <a:r>
              <a:rPr lang="en-US" altLang="en-US" sz="2000" i="1" baseline="30000" dirty="0">
                <a:solidFill>
                  <a:srgbClr val="000000"/>
                </a:solidFill>
                <a:latin typeface="+mn-lt"/>
              </a:rPr>
              <a:t>th</a:t>
            </a:r>
            <a:r>
              <a:rPr lang="en-US" altLang="en-US" sz="2000" i="1" dirty="0">
                <a:solidFill>
                  <a:srgbClr val="000000"/>
                </a:solidFill>
                <a:latin typeface="+mn-lt"/>
              </a:rPr>
              <a:t> century B.C.</a:t>
            </a:r>
          </a:p>
          <a:p>
            <a:pPr fontAlgn="base">
              <a:spcBef>
                <a:spcPct val="0"/>
              </a:spcBef>
              <a:spcAft>
                <a:spcPct val="0"/>
              </a:spcAft>
              <a:buNone/>
            </a:pPr>
            <a:r>
              <a:rPr lang="en-US" altLang="en-US" sz="2000" i="1" dirty="0">
                <a:solidFill>
                  <a:srgbClr val="000000"/>
                </a:solidFill>
                <a:latin typeface="+mn-lt"/>
              </a:rPr>
              <a:t>Reaction proceeds despite the low solubility of </a:t>
            </a:r>
            <a:r>
              <a:rPr lang="en-US" altLang="en-US" sz="2000" i="1" dirty="0" err="1">
                <a:solidFill>
                  <a:srgbClr val="000000"/>
                </a:solidFill>
                <a:latin typeface="+mn-lt"/>
              </a:rPr>
              <a:t>HgS</a:t>
            </a:r>
            <a:r>
              <a:rPr lang="en-US" altLang="en-US" sz="2000" i="1" dirty="0">
                <a:solidFill>
                  <a:srgbClr val="000000"/>
                </a:solidFill>
                <a:latin typeface="+mn-lt"/>
              </a:rPr>
              <a:t> (</a:t>
            </a:r>
            <a:r>
              <a:rPr lang="en-US" altLang="en-US" sz="2000" i="1" dirty="0" err="1">
                <a:solidFill>
                  <a:srgbClr val="000000"/>
                </a:solidFill>
                <a:latin typeface="+mn-lt"/>
              </a:rPr>
              <a:t>K</a:t>
            </a:r>
            <a:r>
              <a:rPr lang="en-US" altLang="en-US" sz="2000" i="1" baseline="-25000" dirty="0" err="1">
                <a:solidFill>
                  <a:srgbClr val="000000"/>
                </a:solidFill>
                <a:latin typeface="+mn-lt"/>
              </a:rPr>
              <a:t>sp</a:t>
            </a:r>
            <a:r>
              <a:rPr lang="en-US" altLang="en-US" sz="2000" i="1" dirty="0">
                <a:solidFill>
                  <a:srgbClr val="000000"/>
                </a:solidFill>
                <a:latin typeface="+mn-lt"/>
              </a:rPr>
              <a:t> = 10</a:t>
            </a:r>
            <a:r>
              <a:rPr lang="en-US" altLang="en-US" sz="2000" i="1" baseline="30000" dirty="0">
                <a:solidFill>
                  <a:srgbClr val="000000"/>
                </a:solidFill>
                <a:latin typeface="+mn-lt"/>
              </a:rPr>
              <a:t>-54</a:t>
            </a:r>
            <a:r>
              <a:rPr lang="en-US" altLang="en-US" sz="2000" i="1" dirty="0">
                <a:solidFill>
                  <a:srgbClr val="000000"/>
                </a:solidFill>
                <a:latin typeface="+mn-lt"/>
              </a:rPr>
              <a:t>), by grinding in the presence of acetic acid (vinegar)</a:t>
            </a:r>
            <a:endParaRPr lang="en-CA" altLang="en-US" sz="2000" i="1" dirty="0">
              <a:solidFill>
                <a:srgbClr val="000000"/>
              </a:solidFill>
              <a:latin typeface="+mn-lt"/>
            </a:endParaRPr>
          </a:p>
        </p:txBody>
      </p:sp>
      <p:sp>
        <p:nvSpPr>
          <p:cNvPr id="21514" name="TextBox 14"/>
          <p:cNvSpPr txBox="1">
            <a:spLocks noChangeArrowheads="1"/>
          </p:cNvSpPr>
          <p:nvPr/>
        </p:nvSpPr>
        <p:spPr bwMode="auto">
          <a:xfrm>
            <a:off x="779462" y="6172136"/>
            <a:ext cx="4533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2000" i="1" dirty="0">
                <a:solidFill>
                  <a:srgbClr val="000000"/>
                </a:solidFill>
                <a:latin typeface="+mn-lt"/>
              </a:rPr>
              <a:t>Avoids the need for high temperature and strong acids!</a:t>
            </a:r>
            <a:endParaRPr lang="en-CA" altLang="en-US" sz="2000" i="1" dirty="0">
              <a:solidFill>
                <a:srgbClr val="000000"/>
              </a:solidFill>
              <a:latin typeface="+mn-lt"/>
            </a:endParaRPr>
          </a:p>
        </p:txBody>
      </p:sp>
      <p:pic>
        <p:nvPicPr>
          <p:cNvPr id="21517" name="Picture 16" descr="31-54-93_1"/>
          <p:cNvPicPr>
            <a:picLocks noChangeAspect="1" noChangeArrowheads="1"/>
          </p:cNvPicPr>
          <p:nvPr/>
        </p:nvPicPr>
        <p:blipFill>
          <a:blip r:embed="rId2">
            <a:extLst>
              <a:ext uri="{28A0092B-C50C-407E-A947-70E740481C1C}">
                <a14:useLocalDpi xmlns:a14="http://schemas.microsoft.com/office/drawing/2010/main" val="0"/>
              </a:ext>
            </a:extLst>
          </a:blip>
          <a:srcRect l="14331" t="9549" r="17874" b="9549"/>
          <a:stretch>
            <a:fillRect/>
          </a:stretch>
        </p:blipFill>
        <p:spPr bwMode="auto">
          <a:xfrm>
            <a:off x="1374775" y="3127381"/>
            <a:ext cx="3173412" cy="2835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9" name="TextBox 20"/>
          <p:cNvSpPr txBox="1">
            <a:spLocks noChangeArrowheads="1"/>
          </p:cNvSpPr>
          <p:nvPr/>
        </p:nvSpPr>
        <p:spPr bwMode="auto">
          <a:xfrm>
            <a:off x="1981200" y="68262"/>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3600" dirty="0">
                <a:latin typeface="+mn-lt"/>
                <a:cs typeface="Tahoma" panose="020B0604030504040204" pitchFamily="34" charset="0"/>
              </a:rPr>
              <a:t>Inspiration from antiquity</a:t>
            </a:r>
            <a:endParaRPr lang="en-CA" altLang="en-US" sz="3600" dirty="0">
              <a:latin typeface="+mn-lt"/>
              <a:cs typeface="Tahoma" panose="020B0604030504040204" pitchFamily="34" charset="0"/>
            </a:endParaRPr>
          </a:p>
        </p:txBody>
      </p:sp>
      <p:sp>
        <p:nvSpPr>
          <p:cNvPr id="21522" name="Rectangle 23"/>
          <p:cNvSpPr>
            <a:spLocks noChangeArrowheads="1"/>
          </p:cNvSpPr>
          <p:nvPr/>
        </p:nvSpPr>
        <p:spPr bwMode="auto">
          <a:xfrm>
            <a:off x="6553199" y="6557968"/>
            <a:ext cx="50196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fontAlgn="base">
              <a:spcBef>
                <a:spcPct val="0"/>
              </a:spcBef>
              <a:spcAft>
                <a:spcPct val="0"/>
              </a:spcAft>
              <a:buNone/>
            </a:pPr>
            <a:r>
              <a:rPr lang="en-CA" altLang="en-US" sz="2000" i="1" dirty="0">
                <a:latin typeface="+mn-lt"/>
              </a:rPr>
              <a:t>http://www.geoffreylaurence.com</a:t>
            </a:r>
          </a:p>
        </p:txBody>
      </p:sp>
      <p:sp>
        <p:nvSpPr>
          <p:cNvPr id="2" name="Right Arrow 1"/>
          <p:cNvSpPr/>
          <p:nvPr/>
        </p:nvSpPr>
        <p:spPr bwMode="auto">
          <a:xfrm>
            <a:off x="3641725" y="1425582"/>
            <a:ext cx="446088" cy="371475"/>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CA" sz="2000" i="1">
              <a:solidFill>
                <a:srgbClr val="000000"/>
              </a:solidFill>
              <a:ea typeface="ＭＳ Ｐゴシック" charset="0"/>
              <a:cs typeface="Arial"/>
            </a:endParaRPr>
          </a:p>
        </p:txBody>
      </p:sp>
      <p:sp>
        <p:nvSpPr>
          <p:cNvPr id="19" name="TextBox 5"/>
          <p:cNvSpPr txBox="1">
            <a:spLocks noChangeArrowheads="1"/>
          </p:cNvSpPr>
          <p:nvPr/>
        </p:nvSpPr>
        <p:spPr bwMode="auto">
          <a:xfrm>
            <a:off x="6134099" y="885831"/>
            <a:ext cx="56673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2000" i="1" dirty="0">
                <a:solidFill>
                  <a:srgbClr val="000000"/>
                </a:solidFill>
                <a:latin typeface="+mn-lt"/>
              </a:rPr>
              <a:t>The “Dutch method” for the synthesis of lead white – the fundamental white pigment until the 20</a:t>
            </a:r>
            <a:r>
              <a:rPr lang="en-US" altLang="en-US" sz="2000" i="1" baseline="30000" dirty="0">
                <a:solidFill>
                  <a:srgbClr val="000000"/>
                </a:solidFill>
                <a:latin typeface="+mn-lt"/>
              </a:rPr>
              <a:t>th</a:t>
            </a:r>
            <a:r>
              <a:rPr lang="en-US" altLang="en-US" sz="2000" i="1" dirty="0">
                <a:solidFill>
                  <a:srgbClr val="000000"/>
                </a:solidFill>
                <a:latin typeface="+mn-lt"/>
              </a:rPr>
              <a:t> century</a:t>
            </a:r>
            <a:endParaRPr lang="en-CA" altLang="en-US" sz="2000" i="1" dirty="0">
              <a:solidFill>
                <a:srgbClr val="000000"/>
              </a:solidFill>
              <a:latin typeface="+mn-lt"/>
            </a:endParaRPr>
          </a:p>
        </p:txBody>
      </p:sp>
      <p:sp>
        <p:nvSpPr>
          <p:cNvPr id="21" name="TextBox 13"/>
          <p:cNvSpPr txBox="1">
            <a:spLocks noChangeArrowheads="1"/>
          </p:cNvSpPr>
          <p:nvPr/>
        </p:nvSpPr>
        <p:spPr bwMode="auto">
          <a:xfrm>
            <a:off x="6057899" y="1788544"/>
            <a:ext cx="56292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2000" i="1" dirty="0">
                <a:solidFill>
                  <a:srgbClr val="000000"/>
                </a:solidFill>
                <a:latin typeface="+mn-lt"/>
              </a:rPr>
              <a:t>Theophrastus in his book </a:t>
            </a:r>
            <a:r>
              <a:rPr lang="en-US" altLang="en-US" sz="2000" dirty="0">
                <a:solidFill>
                  <a:srgbClr val="000000"/>
                </a:solidFill>
                <a:latin typeface="+mn-lt"/>
              </a:rPr>
              <a:t>On Stones</a:t>
            </a:r>
          </a:p>
          <a:p>
            <a:pPr algn="ctr" fontAlgn="base">
              <a:spcBef>
                <a:spcPct val="0"/>
              </a:spcBef>
              <a:spcAft>
                <a:spcPct val="0"/>
              </a:spcAft>
              <a:buNone/>
            </a:pPr>
            <a:r>
              <a:rPr lang="en-US" altLang="en-US" sz="2000" i="1" dirty="0" err="1">
                <a:solidFill>
                  <a:srgbClr val="000000"/>
                </a:solidFill>
                <a:latin typeface="+mn-lt"/>
              </a:rPr>
              <a:t>Plinius</a:t>
            </a:r>
            <a:r>
              <a:rPr lang="en-US" altLang="en-US" sz="2000" i="1" dirty="0">
                <a:solidFill>
                  <a:srgbClr val="000000"/>
                </a:solidFill>
                <a:latin typeface="+mn-lt"/>
              </a:rPr>
              <a:t> in Naturalis </a:t>
            </a:r>
            <a:r>
              <a:rPr lang="en-US" altLang="en-US" sz="2000" i="1" dirty="0" err="1">
                <a:solidFill>
                  <a:srgbClr val="000000"/>
                </a:solidFill>
                <a:latin typeface="+mn-lt"/>
              </a:rPr>
              <a:t>Historia</a:t>
            </a:r>
            <a:r>
              <a:rPr lang="en-US" altLang="en-US" sz="2000" i="1" dirty="0">
                <a:solidFill>
                  <a:srgbClr val="000000"/>
                </a:solidFill>
                <a:latin typeface="+mn-lt"/>
              </a:rPr>
              <a:t> (AD 77-79).</a:t>
            </a:r>
            <a:endParaRPr lang="en-CA" altLang="en-US" sz="2000" i="1" dirty="0">
              <a:solidFill>
                <a:srgbClr val="000000"/>
              </a:solidFill>
              <a:latin typeface="+mn-lt"/>
            </a:endParaRPr>
          </a:p>
        </p:txBody>
      </p:sp>
      <p:cxnSp>
        <p:nvCxnSpPr>
          <p:cNvPr id="16" name="Straight Connector 15">
            <a:extLst>
              <a:ext uri="{FF2B5EF4-FFF2-40B4-BE49-F238E27FC236}">
                <a16:creationId xmlns:a16="http://schemas.microsoft.com/office/drawing/2014/main" id="{FFA9ACE0-D4C4-1343-BFBD-FF63A068E774}"/>
              </a:ext>
            </a:extLst>
          </p:cNvPr>
          <p:cNvCxnSpPr>
            <a:cxnSpLocks/>
          </p:cNvCxnSpPr>
          <p:nvPr/>
        </p:nvCxnSpPr>
        <p:spPr>
          <a:xfrm>
            <a:off x="0" y="82329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84EC556-4726-9B4B-A162-0B3262A4A7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4655" y="2569811"/>
            <a:ext cx="4233862" cy="317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8154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3675" name="Text Box 11"/>
          <p:cNvSpPr txBox="1">
            <a:spLocks noChangeArrowheads="1"/>
          </p:cNvSpPr>
          <p:nvPr/>
        </p:nvSpPr>
        <p:spPr bwMode="auto">
          <a:xfrm>
            <a:off x="149817" y="483546"/>
            <a:ext cx="4582333"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fontAlgn="base">
              <a:spcBef>
                <a:spcPct val="50000"/>
              </a:spcBef>
              <a:spcAft>
                <a:spcPct val="0"/>
              </a:spcAft>
              <a:defRPr/>
            </a:pPr>
            <a:r>
              <a:rPr lang="en-GB" sz="1600" b="1" dirty="0">
                <a:ea typeface="ＭＳ Ｐゴシック"/>
                <a:cs typeface="Arial"/>
              </a:rPr>
              <a:t>Lichens</a:t>
            </a:r>
            <a:r>
              <a:rPr lang="en-GB" sz="1600" dirty="0">
                <a:ea typeface="ＭＳ Ｐゴシック"/>
                <a:cs typeface="Arial"/>
              </a:rPr>
              <a:t> excrete molecules that bind metal ions - lichen acids. An example is oxalic acid which leads to the formation of secondary minerals (e.g. </a:t>
            </a:r>
            <a:r>
              <a:rPr lang="en-GB" sz="1600" b="1" dirty="0" err="1">
                <a:ea typeface="ＭＳ Ｐゴシック"/>
                <a:cs typeface="Arial"/>
              </a:rPr>
              <a:t>Moolooite</a:t>
            </a:r>
            <a:r>
              <a:rPr lang="en-GB" sz="1600" dirty="0">
                <a:ea typeface="ＭＳ Ｐゴシック"/>
                <a:cs typeface="Arial"/>
              </a:rPr>
              <a:t> - </a:t>
            </a:r>
            <a:r>
              <a:rPr lang="en-GB" sz="1600" dirty="0" err="1">
                <a:ea typeface="ＭＳ Ｐゴシック"/>
                <a:cs typeface="Arial"/>
              </a:rPr>
              <a:t>Cu</a:t>
            </a:r>
            <a:r>
              <a:rPr lang="en-GB" sz="1600" baseline="30000" dirty="0" err="1">
                <a:ea typeface="ＭＳ Ｐゴシック"/>
                <a:cs typeface="Arial"/>
              </a:rPr>
              <a:t>II</a:t>
            </a:r>
            <a:r>
              <a:rPr lang="en-GB" sz="1600" dirty="0">
                <a:ea typeface="ＭＳ Ｐゴシック"/>
                <a:cs typeface="Arial"/>
              </a:rPr>
              <a:t> oxalate)</a:t>
            </a:r>
          </a:p>
          <a:p>
            <a:pPr algn="ctr" fontAlgn="base">
              <a:spcBef>
                <a:spcPct val="50000"/>
              </a:spcBef>
              <a:spcAft>
                <a:spcPct val="0"/>
              </a:spcAft>
              <a:defRPr/>
            </a:pPr>
            <a:r>
              <a:rPr lang="en-GB" sz="1600" dirty="0">
                <a:ea typeface="ＭＳ Ｐゴシック"/>
                <a:cs typeface="Arial"/>
              </a:rPr>
              <a:t>see e.g. </a:t>
            </a:r>
            <a:r>
              <a:rPr lang="en-US" sz="1600" dirty="0" err="1">
                <a:ea typeface="ＭＳ Ｐゴシック"/>
                <a:cs typeface="Arial"/>
              </a:rPr>
              <a:t>Echigo</a:t>
            </a:r>
            <a:r>
              <a:rPr lang="en-US" sz="1600" dirty="0">
                <a:ea typeface="ＭＳ Ｐゴシック"/>
                <a:cs typeface="Arial"/>
              </a:rPr>
              <a:t>, </a:t>
            </a:r>
            <a:r>
              <a:rPr lang="en-US" sz="1600" dirty="0" err="1">
                <a:ea typeface="ＭＳ Ｐゴシック"/>
                <a:cs typeface="Arial"/>
              </a:rPr>
              <a:t>Kimata</a:t>
            </a:r>
            <a:r>
              <a:rPr lang="en-US" sz="1600" dirty="0">
                <a:ea typeface="ＭＳ Ｐゴシック"/>
                <a:cs typeface="Arial"/>
              </a:rPr>
              <a:t>, Canadian Mineralogist </a:t>
            </a:r>
            <a:r>
              <a:rPr lang="en-US" sz="1600" b="1" dirty="0">
                <a:ea typeface="ＭＳ Ｐゴシック"/>
                <a:cs typeface="Arial"/>
              </a:rPr>
              <a:t>2010</a:t>
            </a:r>
            <a:r>
              <a:rPr lang="en-US" sz="1600" dirty="0">
                <a:ea typeface="ＭＳ Ｐゴシック"/>
                <a:cs typeface="Arial"/>
              </a:rPr>
              <a:t>, 48, 1329-1357</a:t>
            </a:r>
            <a:endParaRPr lang="en-GB" sz="1600" dirty="0">
              <a:ea typeface="ＭＳ Ｐゴシック"/>
              <a:cs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6039" y="228872"/>
            <a:ext cx="6650164" cy="4405733"/>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4" name="Picture 16" descr="31-54-93_1">
            <a:extLst>
              <a:ext uri="{FF2B5EF4-FFF2-40B4-BE49-F238E27FC236}">
                <a16:creationId xmlns:a16="http://schemas.microsoft.com/office/drawing/2014/main" id="{A40F6D84-974B-4980-95C2-CA9AD04A55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4331" t="9549" r="17874" b="9549"/>
          <a:stretch>
            <a:fillRect/>
          </a:stretch>
        </p:blipFill>
        <p:spPr bwMode="auto">
          <a:xfrm>
            <a:off x="301846" y="4533941"/>
            <a:ext cx="2358696" cy="2110897"/>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descr="31-54-93_2">
            <a:extLst>
              <a:ext uri="{FF2B5EF4-FFF2-40B4-BE49-F238E27FC236}">
                <a16:creationId xmlns:a16="http://schemas.microsoft.com/office/drawing/2014/main" id="{5B91859B-F11F-40F6-A44B-3CC2278A11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4689" t="14079" r="22516" b="15424"/>
          <a:stretch>
            <a:fillRect/>
          </a:stretch>
        </p:blipFill>
        <p:spPr bwMode="auto">
          <a:xfrm>
            <a:off x="9129472" y="4604407"/>
            <a:ext cx="2153293" cy="2155633"/>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oxalate">
            <a:extLst>
              <a:ext uri="{FF2B5EF4-FFF2-40B4-BE49-F238E27FC236}">
                <a16:creationId xmlns:a16="http://schemas.microsoft.com/office/drawing/2014/main" id="{725E4B11-A636-4A30-90BB-52CD56C8682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09881" y="4749807"/>
            <a:ext cx="5980581" cy="1895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9">
            <a:extLst>
              <a:ext uri="{FF2B5EF4-FFF2-40B4-BE49-F238E27FC236}">
                <a16:creationId xmlns:a16="http://schemas.microsoft.com/office/drawing/2014/main" id="{DB35DCAA-6BFC-427E-A9D9-ABA72D7639EB}"/>
              </a:ext>
            </a:extLst>
          </p:cNvPr>
          <p:cNvSpPr txBox="1">
            <a:spLocks noChangeArrowheads="1"/>
          </p:cNvSpPr>
          <p:nvPr/>
        </p:nvSpPr>
        <p:spPr bwMode="auto">
          <a:xfrm>
            <a:off x="4896039" y="6420315"/>
            <a:ext cx="3529012"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defRPr/>
            </a:pPr>
            <a:r>
              <a:rPr lang="en-US" sz="1600" dirty="0">
                <a:ea typeface="ＭＳ Ｐゴシック"/>
                <a:cs typeface="Arial"/>
              </a:rPr>
              <a:t>Qi et al. Green Chem. </a:t>
            </a:r>
            <a:r>
              <a:rPr lang="en-US" sz="1600" b="1" dirty="0">
                <a:ea typeface="ＭＳ Ｐゴシック"/>
                <a:cs typeface="Arial"/>
              </a:rPr>
              <a:t>2014</a:t>
            </a:r>
            <a:r>
              <a:rPr lang="en-US" sz="1600" dirty="0">
                <a:ea typeface="ＭＳ Ｐゴシック"/>
                <a:cs typeface="Arial"/>
              </a:rPr>
              <a:t>, 16, 121</a:t>
            </a:r>
            <a:endParaRPr lang="el-GR" sz="1600" baseline="-25000" dirty="0">
              <a:ea typeface="ＭＳ Ｐゴシック"/>
              <a:cs typeface="Arial"/>
            </a:endParaRPr>
          </a:p>
        </p:txBody>
      </p:sp>
    </p:spTree>
    <p:extLst>
      <p:ext uri="{BB962C8B-B14F-4D97-AF65-F5344CB8AC3E}">
        <p14:creationId xmlns:p14="http://schemas.microsoft.com/office/powerpoint/2010/main" val="428825607"/>
      </p:ext>
    </p:extLst>
  </p:cSld>
  <p:clrMapOvr>
    <a:masterClrMapping/>
  </p:clrMapOvr>
  <p:transition spd="slow" advTm="7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9933" y="258613"/>
            <a:ext cx="4792133" cy="646331"/>
          </a:xfrm>
        </p:spPr>
        <p:txBody>
          <a:bodyPr wrap="square">
            <a:spAutoFit/>
          </a:bodyPr>
          <a:lstStyle/>
          <a:p>
            <a:pPr marL="365125" algn="ctr"/>
            <a:r>
              <a:rPr lang="en-US" altLang="x-none" sz="4000" b="1" dirty="0">
                <a:latin typeface="+mn-lt"/>
              </a:rPr>
              <a:t>Aqueous Solvents</a:t>
            </a:r>
            <a:endParaRPr lang="en-US" sz="4000" b="1" dirty="0">
              <a:latin typeface="+mn-lt"/>
            </a:endParaRPr>
          </a:p>
        </p:txBody>
      </p:sp>
      <p:sp>
        <p:nvSpPr>
          <p:cNvPr id="3" name="Rectangle 3"/>
          <p:cNvSpPr txBox="1">
            <a:spLocks noChangeArrowheads="1"/>
          </p:cNvSpPr>
          <p:nvPr/>
        </p:nvSpPr>
        <p:spPr>
          <a:xfrm>
            <a:off x="1134247" y="2028085"/>
            <a:ext cx="4766309" cy="4038541"/>
          </a:xfrm>
          <a:prstGeom prst="rect">
            <a:avLst/>
          </a:prstGeom>
          <a:noFill/>
          <a:ln>
            <a:solidFill>
              <a:schemeClr val="accent6"/>
            </a:solidFill>
          </a:ln>
        </p:spPr>
        <p:txBody>
          <a:bodyPr vert="horz"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en-US" altLang="x-none" sz="2400" b="1" dirty="0"/>
              <a:t>Advantages:</a:t>
            </a:r>
          </a:p>
          <a:p>
            <a:pPr marL="548640" lvl="1">
              <a:lnSpc>
                <a:spcPct val="114000"/>
              </a:lnSpc>
              <a:spcBef>
                <a:spcPts val="0"/>
              </a:spcBef>
            </a:pPr>
            <a:r>
              <a:rPr lang="en-US" altLang="x-none" sz="2000" dirty="0"/>
              <a:t>Innocuous.</a:t>
            </a:r>
          </a:p>
          <a:p>
            <a:pPr marL="548640" lvl="1">
              <a:lnSpc>
                <a:spcPct val="114000"/>
              </a:lnSpc>
              <a:spcBef>
                <a:spcPts val="0"/>
              </a:spcBef>
            </a:pPr>
            <a:r>
              <a:rPr lang="en-US" altLang="x-none" sz="2000" dirty="0"/>
              <a:t>Well characterized.</a:t>
            </a:r>
          </a:p>
          <a:p>
            <a:pPr marL="548640" lvl="1">
              <a:lnSpc>
                <a:spcPct val="114000"/>
              </a:lnSpc>
              <a:spcBef>
                <a:spcPts val="0"/>
              </a:spcBef>
            </a:pPr>
            <a:r>
              <a:rPr lang="en-US" altLang="x-none" sz="2000" dirty="0"/>
              <a:t>Versatility among applications.</a:t>
            </a:r>
          </a:p>
          <a:p>
            <a:pPr marL="548640" lvl="1">
              <a:lnSpc>
                <a:spcPct val="114000"/>
              </a:lnSpc>
              <a:spcBef>
                <a:spcPts val="0"/>
              </a:spcBef>
            </a:pPr>
            <a:r>
              <a:rPr lang="en-GB" sz="2000" dirty="0"/>
              <a:t>One of the most obvious alternatives to VOCs.</a:t>
            </a:r>
          </a:p>
          <a:p>
            <a:pPr marL="548640" lvl="1">
              <a:lnSpc>
                <a:spcPct val="114000"/>
              </a:lnSpc>
              <a:spcBef>
                <a:spcPts val="0"/>
              </a:spcBef>
            </a:pPr>
            <a:r>
              <a:rPr lang="en-GB" sz="2000" dirty="0"/>
              <a:t>Cheap, readily available, and plentiful</a:t>
            </a:r>
          </a:p>
          <a:p>
            <a:pPr marL="548640" lvl="1">
              <a:lnSpc>
                <a:spcPct val="114000"/>
              </a:lnSpc>
              <a:spcBef>
                <a:spcPts val="0"/>
              </a:spcBef>
            </a:pPr>
            <a:r>
              <a:rPr lang="en-GB" sz="2000" dirty="0"/>
              <a:t>In some cases faster reaction (‘on water’ reactions)</a:t>
            </a:r>
          </a:p>
          <a:p>
            <a:pPr marL="548640" lvl="1">
              <a:lnSpc>
                <a:spcPct val="114000"/>
              </a:lnSpc>
              <a:spcBef>
                <a:spcPts val="0"/>
              </a:spcBef>
            </a:pPr>
            <a:r>
              <a:rPr lang="en-GB" sz="2000" dirty="0"/>
              <a:t>Useful in biphasic processes in conjunction with other solvents.</a:t>
            </a:r>
          </a:p>
        </p:txBody>
      </p:sp>
      <p:sp>
        <p:nvSpPr>
          <p:cNvPr id="4" name="Rectangle 3"/>
          <p:cNvSpPr txBox="1">
            <a:spLocks noChangeArrowheads="1"/>
          </p:cNvSpPr>
          <p:nvPr/>
        </p:nvSpPr>
        <p:spPr>
          <a:xfrm>
            <a:off x="6095999" y="2028085"/>
            <a:ext cx="5086664" cy="2653547"/>
          </a:xfrm>
          <a:prstGeom prst="rect">
            <a:avLst/>
          </a:prstGeom>
          <a:noFill/>
          <a:ln>
            <a:solidFill>
              <a:srgbClr val="C00000"/>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en-US" altLang="x-none" sz="2400" b="1" dirty="0">
                <a:latin typeface="Calibri Regular" charset="0"/>
              </a:rPr>
              <a:t>Disadvantages:</a:t>
            </a:r>
          </a:p>
          <a:p>
            <a:pPr marL="548640">
              <a:lnSpc>
                <a:spcPct val="114000"/>
              </a:lnSpc>
              <a:spcBef>
                <a:spcPts val="0"/>
              </a:spcBef>
            </a:pPr>
            <a:r>
              <a:rPr lang="en-GB" sz="2000" dirty="0"/>
              <a:t>Useful for certain types of reaction but limited because of:</a:t>
            </a:r>
          </a:p>
          <a:p>
            <a:pPr marL="822325" lvl="1" indent="-246063">
              <a:lnSpc>
                <a:spcPct val="114000"/>
              </a:lnSpc>
              <a:spcBef>
                <a:spcPts val="0"/>
              </a:spcBef>
            </a:pPr>
            <a:r>
              <a:rPr lang="en-GB" sz="2000" dirty="0"/>
              <a:t>Low solubility of organic substrates.</a:t>
            </a:r>
          </a:p>
          <a:p>
            <a:pPr marL="822325" lvl="1" indent="-246063">
              <a:lnSpc>
                <a:spcPct val="114000"/>
              </a:lnSpc>
              <a:spcBef>
                <a:spcPts val="0"/>
              </a:spcBef>
            </a:pPr>
            <a:r>
              <a:rPr lang="en-GB" sz="2000" dirty="0"/>
              <a:t>Compatibility with reagents.</a:t>
            </a:r>
          </a:p>
          <a:p>
            <a:pPr marL="548640">
              <a:lnSpc>
                <a:spcPct val="114000"/>
              </a:lnSpc>
              <a:spcBef>
                <a:spcPts val="0"/>
              </a:spcBef>
            </a:pPr>
            <a:r>
              <a:rPr lang="en-GB" sz="2000" dirty="0"/>
              <a:t>Removal of water is energy intensive.</a:t>
            </a:r>
          </a:p>
          <a:p>
            <a:pPr marL="548640">
              <a:lnSpc>
                <a:spcPct val="114000"/>
              </a:lnSpc>
              <a:spcBef>
                <a:spcPts val="0"/>
              </a:spcBef>
            </a:pPr>
            <a:r>
              <a:rPr lang="en-GB" sz="2000" dirty="0"/>
              <a:t>Clean up of aqueous waste difficult.</a:t>
            </a:r>
          </a:p>
        </p:txBody>
      </p:sp>
      <p:sp>
        <p:nvSpPr>
          <p:cNvPr id="5" name="CaixaDeTexto 4">
            <a:extLst>
              <a:ext uri="{FF2B5EF4-FFF2-40B4-BE49-F238E27FC236}">
                <a16:creationId xmlns:a16="http://schemas.microsoft.com/office/drawing/2014/main" id="{2BE2A73B-6C4A-4F08-93CA-C26A197A562E}"/>
              </a:ext>
            </a:extLst>
          </p:cNvPr>
          <p:cNvSpPr txBox="1"/>
          <p:nvPr/>
        </p:nvSpPr>
        <p:spPr>
          <a:xfrm>
            <a:off x="2242956" y="1381444"/>
            <a:ext cx="7706084" cy="555537"/>
          </a:xfrm>
          <a:prstGeom prst="rect">
            <a:avLst/>
          </a:prstGeom>
          <a:noFill/>
        </p:spPr>
        <p:txBody>
          <a:bodyPr wrap="none" rtlCol="0">
            <a:spAutoFit/>
          </a:bodyPr>
          <a:lstStyle/>
          <a:p>
            <a:pPr algn="ctr">
              <a:lnSpc>
                <a:spcPct val="114000"/>
              </a:lnSpc>
            </a:pPr>
            <a:r>
              <a:rPr lang="en-US" sz="2800" dirty="0"/>
              <a:t>Water based solvents with generalized applications.</a:t>
            </a:r>
          </a:p>
        </p:txBody>
      </p:sp>
      <p:cxnSp>
        <p:nvCxnSpPr>
          <p:cNvPr id="6" name="Straight Connector 5">
            <a:extLst>
              <a:ext uri="{FF2B5EF4-FFF2-40B4-BE49-F238E27FC236}">
                <a16:creationId xmlns:a16="http://schemas.microsoft.com/office/drawing/2014/main" id="{DE3A07DA-85B1-4DB7-B017-30110D3429F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927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1386"/>
            <a:ext cx="10515600" cy="646331"/>
          </a:xfrm>
        </p:spPr>
        <p:txBody>
          <a:bodyPr>
            <a:spAutoFit/>
          </a:bodyPr>
          <a:lstStyle/>
          <a:p>
            <a:pPr algn="ctr"/>
            <a:r>
              <a:rPr lang="en-US" sz="4000" b="1" dirty="0">
                <a:latin typeface="+mn-lt"/>
              </a:rPr>
              <a:t>Synthesis of ziprasidone (Geodon®)</a:t>
            </a:r>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38200" y="3171779"/>
            <a:ext cx="11133746" cy="1717348"/>
          </a:xfrm>
          <a:prstGeom prst="rect">
            <a:avLst/>
          </a:prstGeom>
        </p:spPr>
      </p:pic>
      <p:sp>
        <p:nvSpPr>
          <p:cNvPr id="6" name="TextBox 5"/>
          <p:cNvSpPr txBox="1"/>
          <p:nvPr/>
        </p:nvSpPr>
        <p:spPr>
          <a:xfrm>
            <a:off x="1011245" y="1577529"/>
            <a:ext cx="10372535" cy="1475789"/>
          </a:xfrm>
          <a:prstGeom prst="rect">
            <a:avLst/>
          </a:prstGeom>
          <a:noFill/>
        </p:spPr>
        <p:txBody>
          <a:bodyPr wrap="square" rtlCol="0">
            <a:spAutoFit/>
          </a:bodyPr>
          <a:lstStyle/>
          <a:p>
            <a:pPr>
              <a:lnSpc>
                <a:spcPct val="114000"/>
              </a:lnSpc>
            </a:pPr>
            <a:r>
              <a:rPr lang="en-US" sz="2000" dirty="0"/>
              <a:t>Ziprasidone  is atypical anti-psychotic agent, which was not suitable for pilot plant scale-up. Initially, the two fragments were joined by alkylation in the presence of </a:t>
            </a:r>
            <a:r>
              <a:rPr lang="en-US" sz="2000" dirty="0" err="1"/>
              <a:t>NaI</a:t>
            </a:r>
            <a:r>
              <a:rPr lang="en-US" sz="2000" dirty="0"/>
              <a:t> and Na</a:t>
            </a:r>
            <a:r>
              <a:rPr lang="en-US" sz="2000" baseline="-25000" dirty="0"/>
              <a:t>2</a:t>
            </a:r>
            <a:r>
              <a:rPr lang="en-US" sz="2000" dirty="0"/>
              <a:t>CO</a:t>
            </a:r>
            <a:r>
              <a:rPr lang="en-US" sz="2000" baseline="-25000" dirty="0"/>
              <a:t>3</a:t>
            </a:r>
            <a:r>
              <a:rPr lang="en-US" sz="2000" dirty="0"/>
              <a:t> in organic solvent, to produce ziprasidone in 20% yield. When water was used as the solvent to improve the solubility of the reagents, the yield increased to 90–94%.</a:t>
            </a:r>
          </a:p>
        </p:txBody>
      </p:sp>
      <p:sp>
        <p:nvSpPr>
          <p:cNvPr id="8" name="TextBox 7"/>
          <p:cNvSpPr txBox="1"/>
          <p:nvPr/>
        </p:nvSpPr>
        <p:spPr>
          <a:xfrm>
            <a:off x="631371" y="6377940"/>
            <a:ext cx="10112577" cy="307777"/>
          </a:xfrm>
          <a:prstGeom prst="rect">
            <a:avLst/>
          </a:prstGeom>
          <a:noFill/>
        </p:spPr>
        <p:txBody>
          <a:bodyPr wrap="none" rtlCol="0">
            <a:spAutoFit/>
          </a:bodyPr>
          <a:lstStyle/>
          <a:p>
            <a:r>
              <a:rPr lang="en-US" sz="1400" dirty="0">
                <a:solidFill>
                  <a:schemeClr val="bg1">
                    <a:lumMod val="50000"/>
                  </a:schemeClr>
                </a:solidFill>
              </a:rPr>
              <a:t>Cue, B. W.; Zhang, J., Green process chemistry in the pharmaceutical industry. </a:t>
            </a:r>
            <a:r>
              <a:rPr lang="en-US" sz="1400" i="1" dirty="0">
                <a:solidFill>
                  <a:schemeClr val="bg1">
                    <a:lumMod val="50000"/>
                  </a:schemeClr>
                </a:solidFill>
              </a:rPr>
              <a:t>Green Chemistry Letters and Reviews </a:t>
            </a:r>
            <a:r>
              <a:rPr lang="en-US" sz="1400" b="1" dirty="0">
                <a:solidFill>
                  <a:schemeClr val="bg1">
                    <a:lumMod val="50000"/>
                  </a:schemeClr>
                </a:solidFill>
              </a:rPr>
              <a:t>2009,</a:t>
            </a:r>
            <a:r>
              <a:rPr lang="en-US" sz="1400" dirty="0">
                <a:solidFill>
                  <a:schemeClr val="bg1">
                    <a:lumMod val="50000"/>
                  </a:schemeClr>
                </a:solidFill>
              </a:rPr>
              <a:t> </a:t>
            </a:r>
            <a:r>
              <a:rPr lang="en-US" sz="1400" i="1" dirty="0">
                <a:solidFill>
                  <a:schemeClr val="bg1">
                    <a:lumMod val="50000"/>
                  </a:schemeClr>
                </a:solidFill>
              </a:rPr>
              <a:t>2</a:t>
            </a:r>
            <a:r>
              <a:rPr lang="en-US" sz="1400" dirty="0">
                <a:solidFill>
                  <a:schemeClr val="bg1">
                    <a:lumMod val="50000"/>
                  </a:schemeClr>
                </a:solidFill>
              </a:rPr>
              <a:t> (4), 193-211.</a:t>
            </a:r>
          </a:p>
        </p:txBody>
      </p:sp>
      <p:cxnSp>
        <p:nvCxnSpPr>
          <p:cNvPr id="9" name="Straight Connector 8">
            <a:extLst>
              <a:ext uri="{FF2B5EF4-FFF2-40B4-BE49-F238E27FC236}">
                <a16:creationId xmlns:a16="http://schemas.microsoft.com/office/drawing/2014/main" id="{C85912D2-08AA-416E-AC10-42CA9433DA2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aixaDeTexto 2">
            <a:extLst>
              <a:ext uri="{FF2B5EF4-FFF2-40B4-BE49-F238E27FC236}">
                <a16:creationId xmlns:a16="http://schemas.microsoft.com/office/drawing/2014/main" id="{BD71E661-3F5A-46B2-8663-CE4FA72B2733}"/>
              </a:ext>
            </a:extLst>
          </p:cNvPr>
          <p:cNvSpPr txBox="1"/>
          <p:nvPr/>
        </p:nvSpPr>
        <p:spPr>
          <a:xfrm>
            <a:off x="8343900" y="4988488"/>
            <a:ext cx="1924053" cy="523220"/>
          </a:xfrm>
          <a:prstGeom prst="rect">
            <a:avLst/>
          </a:prstGeom>
          <a:noFill/>
        </p:spPr>
        <p:txBody>
          <a:bodyPr wrap="none" rtlCol="0">
            <a:spAutoFit/>
          </a:bodyPr>
          <a:lstStyle/>
          <a:p>
            <a:r>
              <a:rPr lang="en-US" sz="2800" b="1" dirty="0"/>
              <a:t>Ziprasidone</a:t>
            </a:r>
          </a:p>
        </p:txBody>
      </p:sp>
    </p:spTree>
    <p:extLst>
      <p:ext uri="{BB962C8B-B14F-4D97-AF65-F5344CB8AC3E}">
        <p14:creationId xmlns:p14="http://schemas.microsoft.com/office/powerpoint/2010/main" val="895911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3670" y="1444790"/>
            <a:ext cx="10515600" cy="5052152"/>
          </a:xfrm>
        </p:spPr>
        <p:txBody>
          <a:bodyPr wrap="square">
            <a:spAutoFit/>
          </a:bodyPr>
          <a:lstStyle/>
          <a:p>
            <a:pPr>
              <a:lnSpc>
                <a:spcPct val="114000"/>
              </a:lnSpc>
              <a:spcBef>
                <a:spcPts val="1200"/>
              </a:spcBef>
            </a:pPr>
            <a:r>
              <a:rPr lang="en-US" sz="2000" dirty="0">
                <a:latin typeface="+mn-lt"/>
              </a:rPr>
              <a:t>Developing designer surfactants that allow for chemical reactions in </a:t>
            </a:r>
            <a:br>
              <a:rPr lang="en-US" sz="2000" dirty="0">
                <a:latin typeface="+mn-lt"/>
              </a:rPr>
            </a:br>
            <a:r>
              <a:rPr lang="en-US" sz="2000" dirty="0">
                <a:latin typeface="+mn-lt"/>
              </a:rPr>
              <a:t>‘</a:t>
            </a:r>
            <a:r>
              <a:rPr lang="en-US" sz="2000" dirty="0" err="1">
                <a:latin typeface="+mn-lt"/>
              </a:rPr>
              <a:t>nanomicelles</a:t>
            </a:r>
            <a:r>
              <a:rPr lang="en-US" sz="2000" dirty="0">
                <a:latin typeface="+mn-lt"/>
              </a:rPr>
              <a:t>’ in water.</a:t>
            </a:r>
          </a:p>
          <a:p>
            <a:pPr>
              <a:lnSpc>
                <a:spcPct val="114000"/>
              </a:lnSpc>
              <a:spcBef>
                <a:spcPts val="1200"/>
              </a:spcBef>
            </a:pPr>
            <a:r>
              <a:rPr lang="en-US" sz="2000" dirty="0">
                <a:latin typeface="+mn-lt"/>
              </a:rPr>
              <a:t>Organic molecules are typically insoluble or unreactive in water, which is why </a:t>
            </a:r>
            <a:br>
              <a:rPr lang="en-US" sz="2000" dirty="0">
                <a:latin typeface="+mn-lt"/>
              </a:rPr>
            </a:br>
            <a:r>
              <a:rPr lang="en-US" sz="2000" dirty="0">
                <a:latin typeface="+mn-lt"/>
              </a:rPr>
              <a:t>toxic, flammable,</a:t>
            </a:r>
            <a:r>
              <a:rPr lang="en-US" sz="2000" dirty="0"/>
              <a:t> </a:t>
            </a:r>
            <a:r>
              <a:rPr lang="en-US" sz="2000" dirty="0">
                <a:latin typeface="+mn-lt"/>
              </a:rPr>
              <a:t>petroleum-derived organic solvents are used.</a:t>
            </a:r>
          </a:p>
          <a:p>
            <a:pPr>
              <a:lnSpc>
                <a:spcPct val="114000"/>
              </a:lnSpc>
              <a:spcBef>
                <a:spcPts val="1200"/>
              </a:spcBef>
            </a:pPr>
            <a:r>
              <a:rPr lang="en-US" sz="2000" dirty="0">
                <a:latin typeface="+mn-lt"/>
              </a:rPr>
              <a:t>Micelles have hydrophilic exteriors and hydrophobic interiors, allowing for the </a:t>
            </a:r>
            <a:br>
              <a:rPr lang="en-US" sz="2000" dirty="0">
                <a:latin typeface="+mn-lt"/>
              </a:rPr>
            </a:br>
            <a:r>
              <a:rPr lang="en-US" sz="2000" dirty="0">
                <a:latin typeface="+mn-lt"/>
              </a:rPr>
              <a:t>encapsulation (and reaction) of organic molecules </a:t>
            </a:r>
            <a:r>
              <a:rPr lang="en-US" sz="2000" dirty="0"/>
              <a:t>i</a:t>
            </a:r>
            <a:r>
              <a:rPr lang="en-US" sz="2000" dirty="0">
                <a:latin typeface="+mn-lt"/>
              </a:rPr>
              <a:t>n aqueous environments.</a:t>
            </a:r>
          </a:p>
          <a:p>
            <a:pPr>
              <a:lnSpc>
                <a:spcPct val="114000"/>
              </a:lnSpc>
              <a:spcBef>
                <a:spcPts val="1200"/>
              </a:spcBef>
            </a:pPr>
            <a:r>
              <a:rPr lang="en-US" sz="2000" dirty="0">
                <a:latin typeface="+mn-lt"/>
              </a:rPr>
              <a:t>Using safe, nontoxic, and inexpensive chemicals, 50-100nm micelles can be </a:t>
            </a:r>
            <a:br>
              <a:rPr lang="en-US" sz="2000" dirty="0">
                <a:latin typeface="+mn-lt"/>
              </a:rPr>
            </a:br>
            <a:r>
              <a:rPr lang="en-US" sz="2000" dirty="0">
                <a:latin typeface="+mn-lt"/>
              </a:rPr>
              <a:t>formed in water that, by increasing effective concentration, also dramatically increase reaction rates without additional energy input.</a:t>
            </a:r>
          </a:p>
          <a:p>
            <a:pPr>
              <a:lnSpc>
                <a:spcPct val="114000"/>
              </a:lnSpc>
              <a:spcBef>
                <a:spcPts val="1200"/>
              </a:spcBef>
            </a:pPr>
            <a:r>
              <a:rPr lang="en-US" sz="2000" dirty="0"/>
              <a:t>This can be a</a:t>
            </a:r>
            <a:r>
              <a:rPr lang="en-US" sz="2000" dirty="0">
                <a:latin typeface="+mn-lt"/>
              </a:rPr>
              <a:t>pplied to several important C-C bond forming reactions.</a:t>
            </a:r>
          </a:p>
          <a:p>
            <a:pPr>
              <a:lnSpc>
                <a:spcPct val="114000"/>
              </a:lnSpc>
              <a:spcBef>
                <a:spcPts val="1200"/>
              </a:spcBef>
            </a:pPr>
            <a:r>
              <a:rPr lang="en-US" sz="2000" dirty="0">
                <a:latin typeface="+mn-lt"/>
              </a:rPr>
              <a:t>Recycling of the surfactant is very efficient and the purity of the water being used is not very important.</a:t>
            </a:r>
          </a:p>
        </p:txBody>
      </p:sp>
      <p:pic>
        <p:nvPicPr>
          <p:cNvPr id="2050" name="Picture 2" descr="http://www.chem.ucsb.edu/sites/www.chem.ucsb.edu/files/imagecache/Directory_Standard/directory_photos/b_lipshutz_new.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81073" y="1416318"/>
            <a:ext cx="2202325" cy="259097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26C0B172-C305-4732-8E49-F881D516E87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81E7828-989D-E247-AE38-380C54405030}"/>
              </a:ext>
            </a:extLst>
          </p:cNvPr>
          <p:cNvSpPr/>
          <p:nvPr/>
        </p:nvSpPr>
        <p:spPr>
          <a:xfrm>
            <a:off x="742464" y="6520397"/>
            <a:ext cx="10569003" cy="276999"/>
          </a:xfrm>
          <a:prstGeom prst="rect">
            <a:avLst/>
          </a:prstGeom>
        </p:spPr>
        <p:txBody>
          <a:bodyPr wrap="square">
            <a:spAutoFit/>
          </a:bodyPr>
          <a:lstStyle/>
          <a:p>
            <a:r>
              <a:rPr lang="en-US" sz="1200" dirty="0">
                <a:solidFill>
                  <a:schemeClr val="bg1">
                    <a:lumMod val="50000"/>
                  </a:schemeClr>
                </a:solidFill>
              </a:rPr>
              <a:t>Image: Bruce H. </a:t>
            </a:r>
            <a:r>
              <a:rPr lang="en-US" sz="1200" dirty="0" err="1">
                <a:solidFill>
                  <a:schemeClr val="bg1">
                    <a:lumMod val="50000"/>
                  </a:schemeClr>
                </a:solidFill>
              </a:rPr>
              <a:t>Lipshutz</a:t>
            </a:r>
            <a:r>
              <a:rPr lang="en-US" sz="1200" dirty="0">
                <a:solidFill>
                  <a:schemeClr val="bg1">
                    <a:lumMod val="50000"/>
                  </a:schemeClr>
                </a:solidFill>
              </a:rPr>
              <a:t> (</a:t>
            </a:r>
            <a:r>
              <a:rPr lang="en-US" sz="1200" dirty="0" err="1">
                <a:solidFill>
                  <a:schemeClr val="bg1">
                    <a:lumMod val="50000"/>
                  </a:schemeClr>
                </a:solidFill>
              </a:rPr>
              <a:t>Wkipedia</a:t>
            </a:r>
            <a:r>
              <a:rPr lang="en-US" sz="1200" dirty="0">
                <a:solidFill>
                  <a:schemeClr val="bg1">
                    <a:lumMod val="50000"/>
                  </a:schemeClr>
                </a:solidFill>
              </a:rPr>
              <a:t>)</a:t>
            </a:r>
          </a:p>
        </p:txBody>
      </p:sp>
      <p:sp>
        <p:nvSpPr>
          <p:cNvPr id="9" name="Title 1"/>
          <p:cNvSpPr txBox="1">
            <a:spLocks/>
          </p:cNvSpPr>
          <p:nvPr/>
        </p:nvSpPr>
        <p:spPr>
          <a:xfrm>
            <a:off x="3079353" y="271160"/>
            <a:ext cx="6033294"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mn-lt"/>
              </a:rPr>
              <a:t>Organic Reactions in Water</a:t>
            </a:r>
          </a:p>
        </p:txBody>
      </p:sp>
      <p:sp>
        <p:nvSpPr>
          <p:cNvPr id="10" name="Rectangle 9"/>
          <p:cNvSpPr/>
          <p:nvPr/>
        </p:nvSpPr>
        <p:spPr>
          <a:xfrm>
            <a:off x="9906514" y="4007288"/>
            <a:ext cx="1722395" cy="369332"/>
          </a:xfrm>
          <a:prstGeom prst="rect">
            <a:avLst/>
          </a:prstGeom>
        </p:spPr>
        <p:txBody>
          <a:bodyPr wrap="none">
            <a:spAutoFit/>
          </a:bodyPr>
          <a:lstStyle/>
          <a:p>
            <a:pPr algn="ctr">
              <a:defRPr/>
            </a:pPr>
            <a:r>
              <a:rPr lang="en-US" i="1" dirty="0"/>
              <a:t>Bruce </a:t>
            </a:r>
            <a:r>
              <a:rPr lang="en-US" i="1" dirty="0" err="1"/>
              <a:t>Lipschultz</a:t>
            </a:r>
            <a:endParaRPr lang="en-US" i="1" dirty="0">
              <a:cs typeface="ＭＳ Ｐゴシック" pitchFamily="-106" charset="-128"/>
            </a:endParaRPr>
          </a:p>
        </p:txBody>
      </p:sp>
    </p:spTree>
    <p:extLst>
      <p:ext uri="{BB962C8B-B14F-4D97-AF65-F5344CB8AC3E}">
        <p14:creationId xmlns:p14="http://schemas.microsoft.com/office/powerpoint/2010/main" val="3542563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
          <p:cNvSpPr txBox="1">
            <a:spLocks noChangeArrowheads="1"/>
          </p:cNvSpPr>
          <p:nvPr/>
        </p:nvSpPr>
        <p:spPr bwMode="auto">
          <a:xfrm>
            <a:off x="785170" y="6338888"/>
            <a:ext cx="86106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x-none" sz="1400" dirty="0">
                <a:solidFill>
                  <a:schemeClr val="bg1">
                    <a:lumMod val="50000"/>
                  </a:schemeClr>
                </a:solidFill>
              </a:rPr>
              <a:t>K. Manabe, Y. Mori, T. Wakabayashi, S. Nagayama, S. Kobayashi, </a:t>
            </a:r>
            <a:r>
              <a:rPr lang="en-US" altLang="x-none" sz="1400" i="1" dirty="0">
                <a:solidFill>
                  <a:schemeClr val="bg1">
                    <a:lumMod val="50000"/>
                  </a:schemeClr>
                </a:solidFill>
              </a:rPr>
              <a:t>J. Am. Chem. Soc. </a:t>
            </a:r>
            <a:r>
              <a:rPr lang="en-US" altLang="x-none" sz="1400" b="1" dirty="0">
                <a:solidFill>
                  <a:schemeClr val="bg1">
                    <a:lumMod val="50000"/>
                  </a:schemeClr>
                </a:solidFill>
              </a:rPr>
              <a:t>2000, </a:t>
            </a:r>
            <a:r>
              <a:rPr lang="en-US" altLang="x-none" sz="1400" i="1" dirty="0">
                <a:solidFill>
                  <a:schemeClr val="bg1">
                    <a:lumMod val="50000"/>
                  </a:schemeClr>
                </a:solidFill>
              </a:rPr>
              <a:t>122, </a:t>
            </a:r>
            <a:r>
              <a:rPr lang="en-US" altLang="x-none" sz="1400" dirty="0">
                <a:solidFill>
                  <a:schemeClr val="bg1">
                    <a:lumMod val="50000"/>
                  </a:schemeClr>
                </a:solidFill>
              </a:rPr>
              <a:t>7202.</a:t>
            </a:r>
          </a:p>
        </p:txBody>
      </p:sp>
      <p:sp>
        <p:nvSpPr>
          <p:cNvPr id="4" name="Text Box 53"/>
          <p:cNvSpPr txBox="1">
            <a:spLocks noChangeArrowheads="1"/>
          </p:cNvSpPr>
          <p:nvPr/>
        </p:nvSpPr>
        <p:spPr bwMode="auto">
          <a:xfrm>
            <a:off x="5842000" y="5455376"/>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000" dirty="0"/>
              <a:t>Colloidal Dispersion</a:t>
            </a:r>
          </a:p>
        </p:txBody>
      </p:sp>
      <p:graphicFrame>
        <p:nvGraphicFramePr>
          <p:cNvPr id="5" name="Object 58"/>
          <p:cNvGraphicFramePr>
            <a:graphicFrameLocks noChangeAspect="1"/>
          </p:cNvGraphicFramePr>
          <p:nvPr>
            <p:extLst>
              <p:ext uri="{D42A27DB-BD31-4B8C-83A1-F6EECF244321}">
                <p14:modId xmlns:p14="http://schemas.microsoft.com/office/powerpoint/2010/main" val="2360164023"/>
              </p:ext>
            </p:extLst>
          </p:nvPr>
        </p:nvGraphicFramePr>
        <p:xfrm>
          <a:off x="898525" y="2047708"/>
          <a:ext cx="1803443" cy="3191042"/>
        </p:xfrm>
        <a:graphic>
          <a:graphicData uri="http://schemas.openxmlformats.org/presentationml/2006/ole">
            <mc:AlternateContent xmlns:mc="http://schemas.openxmlformats.org/markup-compatibility/2006">
              <mc:Choice xmlns:v="urn:schemas-microsoft-com:vml" Requires="v">
                <p:oleObj spid="_x0000_s3285" name="CS ChemDraw Drawing" r:id="rId3" imgW="2124216" imgH="3334207" progId="ChemDraw.Document.6.0">
                  <p:embed/>
                </p:oleObj>
              </mc:Choice>
              <mc:Fallback>
                <p:oleObj name="CS ChemDraw Drawing" r:id="rId3" imgW="2124216" imgH="3334207"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525" y="2047708"/>
                        <a:ext cx="1803443" cy="3191042"/>
                      </a:xfrm>
                      <a:prstGeom prst="rect">
                        <a:avLst/>
                      </a:prstGeom>
                      <a:noFill/>
                      <a:ln>
                        <a:noFill/>
                      </a:ln>
                      <a:effectLst/>
                    </p:spPr>
                  </p:pic>
                </p:oleObj>
              </mc:Fallback>
            </mc:AlternateContent>
          </a:graphicData>
        </a:graphic>
      </p:graphicFrame>
      <p:graphicFrame>
        <p:nvGraphicFramePr>
          <p:cNvPr id="6" name="Object 61"/>
          <p:cNvGraphicFramePr>
            <a:graphicFrameLocks noChangeAspect="1"/>
          </p:cNvGraphicFramePr>
          <p:nvPr>
            <p:extLst>
              <p:ext uri="{D42A27DB-BD31-4B8C-83A1-F6EECF244321}">
                <p14:modId xmlns:p14="http://schemas.microsoft.com/office/powerpoint/2010/main" val="3764699892"/>
              </p:ext>
            </p:extLst>
          </p:nvPr>
        </p:nvGraphicFramePr>
        <p:xfrm>
          <a:off x="2823211" y="1999876"/>
          <a:ext cx="2743200" cy="3189661"/>
        </p:xfrm>
        <a:graphic>
          <a:graphicData uri="http://schemas.openxmlformats.org/presentationml/2006/ole">
            <mc:AlternateContent xmlns:mc="http://schemas.openxmlformats.org/markup-compatibility/2006">
              <mc:Choice xmlns:v="urn:schemas-microsoft-com:vml" Requires="v">
                <p:oleObj spid="_x0000_s3286" name="CS ChemDraw Drawing" r:id="rId5" imgW="3209230" imgH="3332683" progId="ChemDraw.Document.6.0">
                  <p:embed/>
                </p:oleObj>
              </mc:Choice>
              <mc:Fallback>
                <p:oleObj name="CS ChemDraw Drawing" r:id="rId5" imgW="3209230" imgH="3332683"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3211" y="1999876"/>
                        <a:ext cx="2743200" cy="3189661"/>
                      </a:xfrm>
                      <a:prstGeom prst="rect">
                        <a:avLst/>
                      </a:prstGeom>
                      <a:noFill/>
                      <a:ln>
                        <a:noFill/>
                      </a:ln>
                      <a:effectLst/>
                    </p:spPr>
                  </p:pic>
                </p:oleObj>
              </mc:Fallback>
            </mc:AlternateContent>
          </a:graphicData>
        </a:graphic>
      </p:graphicFrame>
      <p:graphicFrame>
        <p:nvGraphicFramePr>
          <p:cNvPr id="7" name="Object 67"/>
          <p:cNvGraphicFramePr>
            <a:graphicFrameLocks noChangeAspect="1"/>
          </p:cNvGraphicFramePr>
          <p:nvPr>
            <p:extLst>
              <p:ext uri="{D42A27DB-BD31-4B8C-83A1-F6EECF244321}">
                <p14:modId xmlns:p14="http://schemas.microsoft.com/office/powerpoint/2010/main" val="1731090971"/>
              </p:ext>
            </p:extLst>
          </p:nvPr>
        </p:nvGraphicFramePr>
        <p:xfrm>
          <a:off x="1099455" y="5410200"/>
          <a:ext cx="466725" cy="303213"/>
        </p:xfrm>
        <a:graphic>
          <a:graphicData uri="http://schemas.openxmlformats.org/presentationml/2006/ole">
            <mc:AlternateContent xmlns:mc="http://schemas.openxmlformats.org/markup-compatibility/2006">
              <mc:Choice xmlns:v="urn:schemas-microsoft-com:vml" Requires="v">
                <p:oleObj spid="_x0000_s3287" name="CS ChemDraw Drawing" r:id="rId7" imgW="426498" imgH="277063" progId="ChemDraw.Document.6.0">
                  <p:embed/>
                </p:oleObj>
              </mc:Choice>
              <mc:Fallback>
                <p:oleObj name="CS ChemDraw Drawing" r:id="rId7" imgW="426498" imgH="277063" progId="ChemDraw.Document.6.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9455" y="5410200"/>
                        <a:ext cx="466725" cy="303213"/>
                      </a:xfrm>
                      <a:prstGeom prst="rect">
                        <a:avLst/>
                      </a:prstGeom>
                      <a:noFill/>
                      <a:extLst>
                        <a:ext uri="{909E8E84-426E-40DD-AFC4-6F175D3DCCD1}">
                          <a14:hiddenFill xmlns:a14="http://schemas.microsoft.com/office/drawing/2010/main">
                            <a:solidFill>
                              <a:schemeClr val="accent1"/>
                            </a:solidFill>
                          </a14:hiddenFill>
                        </a:ext>
                        <a:ext uri="{FAA26D3D-D897-4be2-8F04-BA451C77F1D7}">
                          <ma14:placeholderFlag xmlns="" xmlns:ma14="http://schemas.microsoft.com/office/mac/drawingml/2011/main" val="1"/>
                        </a:ext>
                      </a:extLst>
                    </p:spPr>
                  </p:pic>
                </p:oleObj>
              </mc:Fallback>
            </mc:AlternateContent>
          </a:graphicData>
        </a:graphic>
      </p:graphicFrame>
      <p:sp>
        <p:nvSpPr>
          <p:cNvPr id="8" name="Text Box 68"/>
          <p:cNvSpPr txBox="1">
            <a:spLocks noChangeArrowheads="1"/>
          </p:cNvSpPr>
          <p:nvPr/>
        </p:nvSpPr>
        <p:spPr bwMode="auto">
          <a:xfrm>
            <a:off x="1464580" y="5446713"/>
            <a:ext cx="24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a:t>
            </a:r>
          </a:p>
        </p:txBody>
      </p:sp>
      <p:graphicFrame>
        <p:nvGraphicFramePr>
          <p:cNvPr id="9" name="Object 71"/>
          <p:cNvGraphicFramePr>
            <a:graphicFrameLocks noChangeAspect="1"/>
          </p:cNvGraphicFramePr>
          <p:nvPr>
            <p:extLst>
              <p:ext uri="{D42A27DB-BD31-4B8C-83A1-F6EECF244321}">
                <p14:modId xmlns:p14="http://schemas.microsoft.com/office/powerpoint/2010/main" val="522869475"/>
              </p:ext>
            </p:extLst>
          </p:nvPr>
        </p:nvGraphicFramePr>
        <p:xfrm>
          <a:off x="1632855" y="5238750"/>
          <a:ext cx="4159250" cy="804863"/>
        </p:xfrm>
        <a:graphic>
          <a:graphicData uri="http://schemas.openxmlformats.org/presentationml/2006/ole">
            <mc:AlternateContent xmlns:mc="http://schemas.openxmlformats.org/markup-compatibility/2006">
              <mc:Choice xmlns:v="urn:schemas-microsoft-com:vml" Requires="v">
                <p:oleObj spid="_x0000_s3288" name="CS ChemDraw Drawing" r:id="rId9" imgW="2969823" imgH="574243" progId="ChemDraw.Document.6.0">
                  <p:embed/>
                </p:oleObj>
              </mc:Choice>
              <mc:Fallback>
                <p:oleObj name="CS ChemDraw Drawing" r:id="rId9" imgW="2969823" imgH="574243" progId="ChemDraw.Document.6.0">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2855" y="5238750"/>
                        <a:ext cx="4159250" cy="804863"/>
                      </a:xfrm>
                      <a:prstGeom prst="rect">
                        <a:avLst/>
                      </a:prstGeom>
                      <a:noFill/>
                      <a:extLst>
                        <a:ext uri="{909E8E84-426E-40DD-AFC4-6F175D3DCCD1}">
                          <a14:hiddenFill xmlns:a14="http://schemas.microsoft.com/office/drawing/2010/main">
                            <a:solidFill>
                              <a:schemeClr val="accent1"/>
                            </a:solidFill>
                          </a14:hiddenFill>
                        </a:ext>
                        <a:ext uri="{FAA26D3D-D897-4be2-8F04-BA451C77F1D7}">
                          <ma14:placeholderFlag xmlns="" xmlns:ma14="http://schemas.microsoft.com/office/mac/drawingml/2011/main" val="1"/>
                        </a:ext>
                      </a:extLst>
                    </p:spPr>
                  </p:pic>
                </p:oleObj>
              </mc:Fallback>
            </mc:AlternateContent>
          </a:graphicData>
        </a:graphic>
      </p:graphicFrame>
      <p:pic>
        <p:nvPicPr>
          <p:cNvPr id="41" name="Picture 4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213600" y="2415540"/>
            <a:ext cx="4711937" cy="2994660"/>
          </a:xfrm>
          <a:prstGeom prst="rect">
            <a:avLst/>
          </a:prstGeom>
        </p:spPr>
      </p:pic>
      <p:cxnSp>
        <p:nvCxnSpPr>
          <p:cNvPr id="43" name="Straight Connector 42"/>
          <p:cNvCxnSpPr>
            <a:cxnSpLocks/>
          </p:cNvCxnSpPr>
          <p:nvPr/>
        </p:nvCxnSpPr>
        <p:spPr>
          <a:xfrm flipV="1">
            <a:off x="5420836" y="2697480"/>
            <a:ext cx="1604078" cy="9848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Straight Connector 45"/>
          <p:cNvCxnSpPr>
            <a:cxnSpLocks/>
          </p:cNvCxnSpPr>
          <p:nvPr/>
        </p:nvCxnSpPr>
        <p:spPr>
          <a:xfrm>
            <a:off x="5397500" y="4160520"/>
            <a:ext cx="1738629" cy="870672"/>
          </a:xfrm>
          <a:prstGeom prst="line">
            <a:avLst/>
          </a:prstGeom>
        </p:spPr>
        <p:style>
          <a:lnRef idx="1">
            <a:schemeClr val="accent1"/>
          </a:lnRef>
          <a:fillRef idx="0">
            <a:schemeClr val="accent1"/>
          </a:fillRef>
          <a:effectRef idx="0">
            <a:schemeClr val="accent1"/>
          </a:effectRef>
          <a:fontRef idx="minor">
            <a:schemeClr val="tx1"/>
          </a:fontRef>
        </p:style>
      </p:cxnSp>
      <p:sp>
        <p:nvSpPr>
          <p:cNvPr id="47" name="Frame 46"/>
          <p:cNvSpPr/>
          <p:nvPr/>
        </p:nvSpPr>
        <p:spPr>
          <a:xfrm>
            <a:off x="4909638" y="3624308"/>
            <a:ext cx="608330" cy="569595"/>
          </a:xfrm>
          <a:prstGeom prst="frame">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4" name="Straight Connector 13">
            <a:extLst>
              <a:ext uri="{FF2B5EF4-FFF2-40B4-BE49-F238E27FC236}">
                <a16:creationId xmlns:a16="http://schemas.microsoft.com/office/drawing/2014/main" id="{603B6FF8-50C0-428C-BD98-1D597DA6E4D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165476" y="5513405"/>
            <a:ext cx="4026524" cy="923330"/>
          </a:xfrm>
          <a:prstGeom prst="rect">
            <a:avLst/>
          </a:prstGeom>
        </p:spPr>
        <p:txBody>
          <a:bodyPr wrap="square">
            <a:spAutoFit/>
          </a:bodyPr>
          <a:lstStyle/>
          <a:p>
            <a:r>
              <a:rPr lang="en-US" dirty="0"/>
              <a:t>Reagents are lipophilic -&gt; inside micelles</a:t>
            </a:r>
          </a:p>
          <a:p>
            <a:r>
              <a:rPr lang="en-US" dirty="0"/>
              <a:t>The use of surfactant augments the interface between reagents</a:t>
            </a:r>
          </a:p>
        </p:txBody>
      </p:sp>
      <p:sp>
        <p:nvSpPr>
          <p:cNvPr id="16" name="Rectangle 15"/>
          <p:cNvSpPr/>
          <p:nvPr/>
        </p:nvSpPr>
        <p:spPr>
          <a:xfrm>
            <a:off x="898525" y="1310406"/>
            <a:ext cx="6967741" cy="705899"/>
          </a:xfrm>
          <a:prstGeom prst="rect">
            <a:avLst/>
          </a:prstGeom>
        </p:spPr>
        <p:txBody>
          <a:bodyPr wrap="none">
            <a:spAutoFit/>
          </a:bodyPr>
          <a:lstStyle/>
          <a:p>
            <a:pPr>
              <a:lnSpc>
                <a:spcPct val="114000"/>
              </a:lnSpc>
            </a:pPr>
            <a:r>
              <a:rPr lang="en-US" b="1" dirty="0" err="1"/>
              <a:t>Mannich</a:t>
            </a:r>
            <a:r>
              <a:rPr lang="en-US" b="1" dirty="0"/>
              <a:t>-type reactions in water </a:t>
            </a:r>
            <a:r>
              <a:rPr lang="en-US" dirty="0"/>
              <a:t>(Kobayashi group)</a:t>
            </a:r>
          </a:p>
          <a:p>
            <a:pPr>
              <a:lnSpc>
                <a:spcPct val="114000"/>
              </a:lnSpc>
            </a:pPr>
            <a:r>
              <a:rPr lang="en-US" dirty="0"/>
              <a:t>	- This reaction is catalyzed by Lewis acids -&gt; in the water phase</a:t>
            </a:r>
          </a:p>
        </p:txBody>
      </p:sp>
      <p:sp>
        <p:nvSpPr>
          <p:cNvPr id="18" name="Title 1"/>
          <p:cNvSpPr txBox="1">
            <a:spLocks/>
          </p:cNvSpPr>
          <p:nvPr/>
        </p:nvSpPr>
        <p:spPr>
          <a:xfrm>
            <a:off x="3079353" y="271160"/>
            <a:ext cx="6033294"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mn-lt"/>
              </a:rPr>
              <a:t>Organic Reactions in Water</a:t>
            </a:r>
          </a:p>
        </p:txBody>
      </p:sp>
    </p:spTree>
    <p:extLst>
      <p:ext uri="{BB962C8B-B14F-4D97-AF65-F5344CB8AC3E}">
        <p14:creationId xmlns:p14="http://schemas.microsoft.com/office/powerpoint/2010/main" val="186634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3592243" y="162362"/>
            <a:ext cx="5010912" cy="707886"/>
          </a:xfrm>
        </p:spPr>
        <p:txBody>
          <a:bodyPr wrap="square">
            <a:spAutoFit/>
          </a:bodyPr>
          <a:lstStyle/>
          <a:p>
            <a:pPr algn="ctr">
              <a:lnSpc>
                <a:spcPct val="100000"/>
              </a:lnSpc>
            </a:pPr>
            <a:r>
              <a:rPr lang="en-US" altLang="x-none" sz="4000" b="1" dirty="0">
                <a:latin typeface="+mn-lt"/>
              </a:rPr>
              <a:t>What is a solvent?</a:t>
            </a:r>
          </a:p>
        </p:txBody>
      </p:sp>
      <p:sp>
        <p:nvSpPr>
          <p:cNvPr id="422915" name="Rectangle 3"/>
          <p:cNvSpPr>
            <a:spLocks noGrp="1" noChangeArrowheads="1"/>
          </p:cNvSpPr>
          <p:nvPr>
            <p:ph type="body" idx="1"/>
          </p:nvPr>
        </p:nvSpPr>
        <p:spPr>
          <a:xfrm>
            <a:off x="279400" y="1251301"/>
            <a:ext cx="11755119" cy="3539430"/>
          </a:xfrm>
        </p:spPr>
        <p:txBody>
          <a:bodyPr wrap="square">
            <a:spAutoFit/>
          </a:bodyPr>
          <a:lstStyle/>
          <a:p>
            <a:pPr marL="0" indent="0" algn="ctr">
              <a:lnSpc>
                <a:spcPct val="100000"/>
              </a:lnSpc>
              <a:spcBef>
                <a:spcPts val="0"/>
              </a:spcBef>
              <a:buNone/>
            </a:pPr>
            <a:r>
              <a:rPr lang="en-US" altLang="x-none" sz="3200" dirty="0">
                <a:latin typeface="Arial" panose="020B0604020202020204" pitchFamily="34" charset="0"/>
                <a:cs typeface="Arial" panose="020B0604020202020204" pitchFamily="34" charset="0"/>
              </a:rPr>
              <a:t>A solvent is any substance that dissolves another substance(s) so that the resulting mixture is a homogenous solution.</a:t>
            </a:r>
          </a:p>
          <a:p>
            <a:pPr marL="0" indent="0" algn="ctr">
              <a:lnSpc>
                <a:spcPct val="100000"/>
              </a:lnSpc>
              <a:spcBef>
                <a:spcPts val="0"/>
              </a:spcBef>
              <a:buNone/>
            </a:pPr>
            <a:endParaRPr lang="en-US" altLang="x-none" sz="3200" dirty="0">
              <a:latin typeface="Arial" panose="020B0604020202020204" pitchFamily="34" charset="0"/>
              <a:cs typeface="Arial" panose="020B0604020202020204" pitchFamily="34" charset="0"/>
            </a:endParaRPr>
          </a:p>
          <a:p>
            <a:pPr marL="0" indent="0">
              <a:lnSpc>
                <a:spcPct val="100000"/>
              </a:lnSpc>
              <a:spcBef>
                <a:spcPts val="0"/>
              </a:spcBef>
              <a:buNone/>
            </a:pPr>
            <a:r>
              <a:rPr lang="en-US" altLang="x-none" sz="3200" dirty="0">
                <a:latin typeface="Arial" panose="020B0604020202020204" pitchFamily="34" charset="0"/>
                <a:cs typeface="Arial" panose="020B0604020202020204" pitchFamily="34" charset="0"/>
              </a:rPr>
              <a:t>Also conveys energy!</a:t>
            </a:r>
          </a:p>
          <a:p>
            <a:pPr marL="0" indent="0">
              <a:lnSpc>
                <a:spcPct val="100000"/>
              </a:lnSpc>
              <a:spcBef>
                <a:spcPts val="0"/>
              </a:spcBef>
              <a:buNone/>
            </a:pPr>
            <a:endParaRPr lang="en-US" altLang="x-none" sz="3200" dirty="0">
              <a:latin typeface="Arial" panose="020B0604020202020204" pitchFamily="34" charset="0"/>
              <a:cs typeface="Arial" panose="020B0604020202020204" pitchFamily="34" charset="0"/>
            </a:endParaRPr>
          </a:p>
          <a:p>
            <a:pPr marL="0" indent="0">
              <a:lnSpc>
                <a:spcPct val="100000"/>
              </a:lnSpc>
              <a:spcBef>
                <a:spcPts val="0"/>
              </a:spcBef>
              <a:buNone/>
            </a:pPr>
            <a:r>
              <a:rPr lang="en-US" altLang="x-none" sz="3200" b="1" dirty="0">
                <a:latin typeface="Arial" panose="020B0604020202020204" pitchFamily="34" charset="0"/>
                <a:cs typeface="Arial" panose="020B0604020202020204" pitchFamily="34" charset="0"/>
              </a:rPr>
              <a:t>endothermic:</a:t>
            </a:r>
            <a:r>
              <a:rPr lang="en-US" altLang="x-none" sz="3200" dirty="0">
                <a:latin typeface="Arial" panose="020B0604020202020204" pitchFamily="34" charset="0"/>
                <a:cs typeface="Arial" panose="020B0604020202020204" pitchFamily="34" charset="0"/>
              </a:rPr>
              <a:t> brings energy to molecules</a:t>
            </a:r>
          </a:p>
          <a:p>
            <a:pPr marL="0" indent="0">
              <a:lnSpc>
                <a:spcPct val="100000"/>
              </a:lnSpc>
              <a:spcBef>
                <a:spcPts val="0"/>
              </a:spcBef>
              <a:buNone/>
            </a:pPr>
            <a:r>
              <a:rPr lang="en-US" altLang="x-none" sz="3200" b="1" dirty="0">
                <a:latin typeface="Arial" panose="020B0604020202020204" pitchFamily="34" charset="0"/>
                <a:cs typeface="Arial" panose="020B0604020202020204" pitchFamily="34" charset="0"/>
              </a:rPr>
              <a:t>exothermic:</a:t>
            </a:r>
            <a:r>
              <a:rPr lang="en-US" altLang="x-none" sz="3200" dirty="0">
                <a:latin typeface="Arial" panose="020B0604020202020204" pitchFamily="34" charset="0"/>
                <a:cs typeface="Arial" panose="020B0604020202020204" pitchFamily="34" charset="0"/>
              </a:rPr>
              <a:t> heat sink </a:t>
            </a:r>
          </a:p>
        </p:txBody>
      </p:sp>
      <p:cxnSp>
        <p:nvCxnSpPr>
          <p:cNvPr id="4" name="Straight Connector 3">
            <a:extLst>
              <a:ext uri="{FF2B5EF4-FFF2-40B4-BE49-F238E27FC236}">
                <a16:creationId xmlns:a16="http://schemas.microsoft.com/office/drawing/2014/main" id="{88F1C4A2-643A-4A8D-978E-351547AB886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398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216321"/>
            <a:ext cx="7886700" cy="707886"/>
          </a:xfrm>
        </p:spPr>
        <p:txBody>
          <a:bodyPr>
            <a:spAutoFit/>
          </a:bodyPr>
          <a:lstStyle/>
          <a:p>
            <a:pPr algn="ctr">
              <a:lnSpc>
                <a:spcPct val="100000"/>
              </a:lnSpc>
            </a:pPr>
            <a:r>
              <a:rPr lang="en-US" sz="4000" b="1" dirty="0">
                <a:latin typeface="+mn-lt"/>
              </a:rPr>
              <a:t>Supercritical Fluids: CO</a:t>
            </a:r>
            <a:r>
              <a:rPr lang="en-US" sz="4000" b="1" baseline="-25000" dirty="0">
                <a:latin typeface="+mn-lt"/>
              </a:rPr>
              <a:t>2</a:t>
            </a:r>
          </a:p>
        </p:txBody>
      </p:sp>
      <p:sp>
        <p:nvSpPr>
          <p:cNvPr id="3" name="Rectangle 3"/>
          <p:cNvSpPr txBox="1">
            <a:spLocks noChangeArrowheads="1"/>
          </p:cNvSpPr>
          <p:nvPr/>
        </p:nvSpPr>
        <p:spPr>
          <a:xfrm>
            <a:off x="8084536" y="1730663"/>
            <a:ext cx="3437070" cy="2487797"/>
          </a:xfrm>
          <a:prstGeom prst="rect">
            <a:avLst/>
          </a:prstGeom>
          <a:no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spcBef>
                <a:spcPts val="0"/>
              </a:spcBef>
              <a:buNone/>
            </a:pPr>
            <a:r>
              <a:rPr lang="en-US" altLang="x-none" sz="2300" dirty="0"/>
              <a:t>Small molecules (e.g., CO</a:t>
            </a:r>
            <a:r>
              <a:rPr lang="en-US" altLang="x-none" sz="2300" baseline="-25000" dirty="0"/>
              <a:t>2</a:t>
            </a:r>
            <a:r>
              <a:rPr lang="en-US" altLang="x-none" sz="2300" dirty="0"/>
              <a:t>, H</a:t>
            </a:r>
            <a:r>
              <a:rPr lang="en-US" altLang="x-none" sz="2300" baseline="-25000" dirty="0"/>
              <a:t>2</a:t>
            </a:r>
            <a:r>
              <a:rPr lang="en-US" altLang="x-none" sz="2300" dirty="0"/>
              <a:t>O) used under conditions of elevated pressure and temperature to form a fluid that is neither liquid nor gas.</a:t>
            </a:r>
          </a:p>
        </p:txBody>
      </p:sp>
      <p:sp>
        <p:nvSpPr>
          <p:cNvPr id="5" name="Rectangle 1027"/>
          <p:cNvSpPr txBox="1">
            <a:spLocks noChangeArrowheads="1"/>
          </p:cNvSpPr>
          <p:nvPr/>
        </p:nvSpPr>
        <p:spPr>
          <a:xfrm>
            <a:off x="1036105" y="1450858"/>
            <a:ext cx="6613286" cy="4891980"/>
          </a:xfrm>
          <a:prstGeom prst="rect">
            <a:avLst/>
          </a:prstGeom>
          <a:noFill/>
          <a:ln>
            <a:solidFill>
              <a:schemeClr val="accent6"/>
            </a:solidFill>
          </a:ln>
        </p:spPr>
        <p:txBody>
          <a:bodyPr vert="horz" wrap="square" lIns="90488" tIns="0" rIns="90488"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en-US" altLang="x-none" sz="2400" b="1" dirty="0"/>
              <a:t>Advantages:</a:t>
            </a:r>
          </a:p>
          <a:p>
            <a:pPr>
              <a:lnSpc>
                <a:spcPct val="114000"/>
              </a:lnSpc>
              <a:spcBef>
                <a:spcPts val="0"/>
              </a:spcBef>
            </a:pPr>
            <a:r>
              <a:rPr lang="en-GB" sz="2000" dirty="0"/>
              <a:t>Similar advantages to water</a:t>
            </a:r>
          </a:p>
          <a:p>
            <a:pPr marL="742950" lvl="1" indent="-285750">
              <a:lnSpc>
                <a:spcPct val="114000"/>
              </a:lnSpc>
              <a:spcBef>
                <a:spcPts val="0"/>
              </a:spcBef>
            </a:pPr>
            <a:r>
              <a:rPr lang="en-GB" sz="1900" dirty="0"/>
              <a:t>Natural, inert, non-flammable, cheap, plentiful.</a:t>
            </a:r>
          </a:p>
          <a:p>
            <a:pPr marL="742950" lvl="1" indent="-285750">
              <a:lnSpc>
                <a:spcPct val="114000"/>
              </a:lnSpc>
              <a:spcBef>
                <a:spcPts val="0"/>
              </a:spcBef>
            </a:pPr>
            <a:r>
              <a:rPr lang="en-US" sz="1900" dirty="0"/>
              <a:t>Easily available commercially in &gt; 99.9% pure form.</a:t>
            </a:r>
          </a:p>
          <a:p>
            <a:pPr marL="742950" lvl="1" indent="-285750">
              <a:lnSpc>
                <a:spcPct val="114000"/>
              </a:lnSpc>
              <a:spcBef>
                <a:spcPts val="0"/>
              </a:spcBef>
            </a:pPr>
            <a:r>
              <a:rPr lang="en-GB" sz="1900" dirty="0"/>
              <a:t>By-product of brewing, ammonia synthesis, combustion.</a:t>
            </a:r>
          </a:p>
          <a:p>
            <a:pPr>
              <a:lnSpc>
                <a:spcPct val="114000"/>
              </a:lnSpc>
              <a:spcBef>
                <a:spcPts val="0"/>
              </a:spcBef>
            </a:pPr>
            <a:r>
              <a:rPr lang="en-GB" sz="2000" dirty="0"/>
              <a:t>Already being adopted in a variety of commercial processes (see later).</a:t>
            </a:r>
          </a:p>
          <a:p>
            <a:pPr>
              <a:lnSpc>
                <a:spcPct val="114000"/>
              </a:lnSpc>
              <a:spcBef>
                <a:spcPts val="0"/>
              </a:spcBef>
            </a:pPr>
            <a:r>
              <a:rPr lang="en-GB" sz="2000" dirty="0"/>
              <a:t>Non-toxic and properties well understood.</a:t>
            </a:r>
          </a:p>
          <a:p>
            <a:pPr>
              <a:lnSpc>
                <a:spcPct val="114000"/>
              </a:lnSpc>
              <a:spcBef>
                <a:spcPts val="0"/>
              </a:spcBef>
            </a:pPr>
            <a:r>
              <a:rPr lang="en-GB" sz="2000" dirty="0"/>
              <a:t>Easily removed and recycled, and can be disposed of with no net increase in global CO</a:t>
            </a:r>
            <a:r>
              <a:rPr lang="en-GB" sz="2000" baseline="-25000" dirty="0"/>
              <a:t>2</a:t>
            </a:r>
            <a:r>
              <a:rPr lang="en-GB" sz="2000" dirty="0"/>
              <a:t>.</a:t>
            </a:r>
          </a:p>
          <a:p>
            <a:pPr marL="742950" lvl="1" indent="-285750">
              <a:lnSpc>
                <a:spcPct val="114000"/>
              </a:lnSpc>
              <a:spcBef>
                <a:spcPts val="0"/>
              </a:spcBef>
            </a:pPr>
            <a:r>
              <a:rPr lang="en-US" sz="1900" dirty="0"/>
              <a:t>Simple product isolation, by evaporation to 100% dryness.</a:t>
            </a:r>
          </a:p>
          <a:p>
            <a:pPr>
              <a:lnSpc>
                <a:spcPct val="114000"/>
              </a:lnSpc>
              <a:spcBef>
                <a:spcPts val="0"/>
              </a:spcBef>
            </a:pPr>
            <a:r>
              <a:rPr lang="en-GB" sz="2000" dirty="0"/>
              <a:t>No solvent effluent.</a:t>
            </a:r>
          </a:p>
          <a:p>
            <a:pPr>
              <a:lnSpc>
                <a:spcPct val="114000"/>
              </a:lnSpc>
              <a:spcBef>
                <a:spcPts val="0"/>
              </a:spcBef>
            </a:pPr>
            <a:r>
              <a:rPr lang="en-GB" sz="2000" dirty="0"/>
              <a:t>Potential for product processing (extraction, particle </a:t>
            </a:r>
            <a:r>
              <a:rPr lang="en-GB" sz="2000" dirty="0" err="1"/>
              <a:t>micronozation</a:t>
            </a:r>
            <a:r>
              <a:rPr lang="en-GB" sz="2000" dirty="0"/>
              <a:t>, chromatography, textile dyeing, etc.).</a:t>
            </a:r>
          </a:p>
        </p:txBody>
      </p:sp>
      <p:sp>
        <p:nvSpPr>
          <p:cNvPr id="6" name="Rectangle 3"/>
          <p:cNvSpPr txBox="1">
            <a:spLocks noChangeArrowheads="1"/>
          </p:cNvSpPr>
          <p:nvPr/>
        </p:nvSpPr>
        <p:spPr>
          <a:xfrm>
            <a:off x="8084536" y="4447813"/>
            <a:ext cx="3437070" cy="1894237"/>
          </a:xfrm>
          <a:prstGeom prst="rect">
            <a:avLst/>
          </a:prstGeom>
          <a:noFill/>
          <a:ln>
            <a:solidFill>
              <a:srgbClr val="C00000"/>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en-US" altLang="x-none" sz="2400" b="1" dirty="0"/>
              <a:t>Disadvantages:</a:t>
            </a:r>
          </a:p>
          <a:p>
            <a:pPr marL="533400" lvl="1">
              <a:lnSpc>
                <a:spcPct val="114000"/>
              </a:lnSpc>
              <a:spcBef>
                <a:spcPts val="0"/>
              </a:spcBef>
            </a:pPr>
            <a:r>
              <a:rPr lang="en-US" altLang="x-none" sz="2000" dirty="0"/>
              <a:t>High pressure required. </a:t>
            </a:r>
          </a:p>
          <a:p>
            <a:pPr marL="533400" lvl="1">
              <a:lnSpc>
                <a:spcPct val="114000"/>
              </a:lnSpc>
              <a:spcBef>
                <a:spcPts val="0"/>
              </a:spcBef>
            </a:pPr>
            <a:r>
              <a:rPr lang="en-US" altLang="x-none" sz="2000" dirty="0"/>
              <a:t>May have poor solvency for polar molecules.</a:t>
            </a:r>
          </a:p>
          <a:p>
            <a:pPr marL="533400" lvl="1">
              <a:lnSpc>
                <a:spcPct val="114000"/>
              </a:lnSpc>
              <a:spcBef>
                <a:spcPts val="0"/>
              </a:spcBef>
            </a:pPr>
            <a:r>
              <a:rPr lang="en-US" altLang="x-none" sz="2000" dirty="0"/>
              <a:t>May require Surfactants.</a:t>
            </a:r>
          </a:p>
        </p:txBody>
      </p:sp>
      <p:cxnSp>
        <p:nvCxnSpPr>
          <p:cNvPr id="7" name="Straight Connector 6">
            <a:extLst>
              <a:ext uri="{FF2B5EF4-FFF2-40B4-BE49-F238E27FC236}">
                <a16:creationId xmlns:a16="http://schemas.microsoft.com/office/drawing/2014/main" id="{C5CD1F6A-5939-4A5B-9AD2-44F1E3A30C6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851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a:xfrm>
            <a:off x="2840566" y="262304"/>
            <a:ext cx="6510867" cy="646331"/>
          </a:xfrm>
        </p:spPr>
        <p:txBody>
          <a:bodyPr wrap="square">
            <a:spAutoFit/>
          </a:bodyPr>
          <a:lstStyle/>
          <a:p>
            <a:pPr algn="ctr"/>
            <a:r>
              <a:rPr lang="en-US" altLang="x-none" sz="4000" b="1" dirty="0">
                <a:latin typeface="+mn-lt"/>
              </a:rPr>
              <a:t>Supercritical Fluid</a:t>
            </a:r>
          </a:p>
        </p:txBody>
      </p:sp>
      <p:cxnSp>
        <p:nvCxnSpPr>
          <p:cNvPr id="4" name="Straight Connector 3">
            <a:extLst>
              <a:ext uri="{FF2B5EF4-FFF2-40B4-BE49-F238E27FC236}">
                <a16:creationId xmlns:a16="http://schemas.microsoft.com/office/drawing/2014/main" id="{54092D0C-E691-4871-8CD2-3FA97A4F8BC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txBox="1">
            <a:spLocks noChangeArrowheads="1"/>
          </p:cNvSpPr>
          <p:nvPr/>
        </p:nvSpPr>
        <p:spPr>
          <a:xfrm>
            <a:off x="1992313" y="1295400"/>
            <a:ext cx="8496300" cy="4679950"/>
          </a:xfrm>
          <a:prstGeom prst="rect">
            <a:avLst/>
          </a:prstGeom>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4000"/>
              </a:lnSpc>
            </a:pPr>
            <a:r>
              <a:rPr lang="en-GB" altLang="en-US" dirty="0"/>
              <a:t>Moves like a gas and dissolves things like a liquid</a:t>
            </a:r>
            <a:endParaRPr lang="fr-FR" altLang="en-US" dirty="0"/>
          </a:p>
          <a:p>
            <a:pPr>
              <a:lnSpc>
                <a:spcPct val="114000"/>
              </a:lnSpc>
              <a:buFont typeface="Wingdings" panose="05000000000000000000" pitchFamily="2" charset="2"/>
              <a:buNone/>
            </a:pPr>
            <a:endParaRPr lang="fr-FR" altLang="en-US" dirty="0"/>
          </a:p>
        </p:txBody>
      </p:sp>
      <p:pic>
        <p:nvPicPr>
          <p:cNvPr id="7" name="Picture 9" descr="superco2"/>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1" y="2066615"/>
            <a:ext cx="3182937" cy="41036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1"/>
          <p:cNvSpPr>
            <a:spLocks noChangeArrowheads="1"/>
          </p:cNvSpPr>
          <p:nvPr/>
        </p:nvSpPr>
        <p:spPr bwMode="auto">
          <a:xfrm>
            <a:off x="2279650" y="6491288"/>
            <a:ext cx="7575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CA" altLang="en-US"/>
              <a:t>http://www.nottingham.ac.uk/supercritical/scintro.html#further%20reading</a:t>
            </a:r>
          </a:p>
        </p:txBody>
      </p:sp>
      <p:sp>
        <p:nvSpPr>
          <p:cNvPr id="9" name="TextBox 8"/>
          <p:cNvSpPr txBox="1"/>
          <p:nvPr/>
        </p:nvSpPr>
        <p:spPr>
          <a:xfrm>
            <a:off x="5696824" y="2453660"/>
            <a:ext cx="4548188" cy="3406382"/>
          </a:xfrm>
          <a:prstGeom prst="rect">
            <a:avLst/>
          </a:prstGeom>
          <a:noFill/>
        </p:spPr>
        <p:txBody>
          <a:bodyPr wrap="square" rtlCol="0">
            <a:spAutoFit/>
          </a:bodyPr>
          <a:lstStyle/>
          <a:p>
            <a:pPr marL="342900" indent="-342900">
              <a:lnSpc>
                <a:spcPct val="114000"/>
              </a:lnSpc>
              <a:buFont typeface="+mj-lt"/>
              <a:buAutoNum type="arabicPeriod"/>
            </a:pPr>
            <a:r>
              <a:rPr lang="en-GB" altLang="en-US" sz="1900" dirty="0"/>
              <a:t>CO</a:t>
            </a:r>
            <a:r>
              <a:rPr lang="en-GB" altLang="en-US" sz="1900" baseline="-25000" dirty="0"/>
              <a:t>2 </a:t>
            </a:r>
            <a:r>
              <a:rPr lang="en-GB" altLang="en-US" sz="1900" dirty="0"/>
              <a:t>with a liquid phase: the temperature is below Tc and the pressure below/above Pc. </a:t>
            </a:r>
          </a:p>
          <a:p>
            <a:pPr marL="342900" indent="-342900">
              <a:lnSpc>
                <a:spcPct val="114000"/>
              </a:lnSpc>
              <a:buFont typeface="+mj-lt"/>
              <a:buAutoNum type="arabicPeriod"/>
            </a:pPr>
            <a:r>
              <a:rPr lang="en-GB" altLang="en-US" sz="1900" dirty="0"/>
              <a:t>Pressure is raised: the density of the gas increases.</a:t>
            </a:r>
          </a:p>
          <a:p>
            <a:pPr marL="342900" indent="-342900">
              <a:lnSpc>
                <a:spcPct val="114000"/>
              </a:lnSpc>
              <a:buFont typeface="+mj-lt"/>
              <a:buAutoNum type="arabicPeriod"/>
            </a:pPr>
            <a:r>
              <a:rPr lang="en-GB" altLang="en-US" sz="1900" dirty="0"/>
              <a:t>As temperature raised above Tc:</a:t>
            </a:r>
          </a:p>
          <a:p>
            <a:pPr marL="365760">
              <a:lnSpc>
                <a:spcPct val="114000"/>
              </a:lnSpc>
            </a:pPr>
            <a:r>
              <a:rPr lang="en-GB" altLang="en-US" sz="1900" dirty="0"/>
              <a:t>The gas and the liquid have compatible    densities, they mix: one phase which contains a liquid dissolved in scCO</a:t>
            </a:r>
            <a:r>
              <a:rPr lang="en-GB" altLang="en-US" sz="1900" baseline="-25000" dirty="0"/>
              <a:t>2</a:t>
            </a:r>
            <a:r>
              <a:rPr lang="en-GB" altLang="en-US" sz="1900" dirty="0"/>
              <a:t>.</a:t>
            </a:r>
          </a:p>
          <a:p>
            <a:pPr>
              <a:lnSpc>
                <a:spcPct val="114000"/>
              </a:lnSpc>
            </a:pPr>
            <a:endParaRPr lang="en-CA" sz="1900" dirty="0"/>
          </a:p>
        </p:txBody>
      </p:sp>
    </p:spTree>
    <p:extLst>
      <p:ext uri="{BB962C8B-B14F-4D97-AF65-F5344CB8AC3E}">
        <p14:creationId xmlns:p14="http://schemas.microsoft.com/office/powerpoint/2010/main" val="1841359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17600" y="238883"/>
            <a:ext cx="9956800" cy="646331"/>
          </a:xfrm>
        </p:spPr>
        <p:txBody>
          <a:bodyPr>
            <a:spAutoFit/>
          </a:bodyPr>
          <a:lstStyle/>
          <a:p>
            <a:pPr algn="ctr"/>
            <a:r>
              <a:rPr lang="en-US" sz="4000" b="1" dirty="0">
                <a:latin typeface="+mn-lt"/>
              </a:rPr>
              <a:t>Brief History of SCFs</a:t>
            </a:r>
          </a:p>
        </p:txBody>
      </p:sp>
      <p:sp>
        <p:nvSpPr>
          <p:cNvPr id="5" name="Text Placeholder 4"/>
          <p:cNvSpPr>
            <a:spLocks noGrp="1"/>
          </p:cNvSpPr>
          <p:nvPr>
            <p:ph type="body" sz="quarter" idx="12"/>
          </p:nvPr>
        </p:nvSpPr>
        <p:spPr>
          <a:xfrm>
            <a:off x="1117599" y="1708416"/>
            <a:ext cx="10638971" cy="1290610"/>
          </a:xfrm>
        </p:spPr>
        <p:txBody>
          <a:bodyPr wrap="square">
            <a:spAutoFit/>
          </a:bodyPr>
          <a:lstStyle/>
          <a:p>
            <a:r>
              <a:rPr lang="en-US" sz="1800" dirty="0">
                <a:latin typeface="+mn-lt"/>
              </a:rPr>
              <a:t>SCFs have been known for 100+ years, but it wasn’t until the 1980s that their full potential was realized.</a:t>
            </a:r>
          </a:p>
          <a:p>
            <a:r>
              <a:rPr lang="en-US" sz="1800" dirty="0">
                <a:latin typeface="+mn-lt"/>
              </a:rPr>
              <a:t>Processes that have been operated for years:</a:t>
            </a:r>
          </a:p>
          <a:p>
            <a:pPr lvl="1"/>
            <a:r>
              <a:rPr lang="en-US" sz="1600" dirty="0">
                <a:latin typeface="+mn-lt"/>
              </a:rPr>
              <a:t>High temperature and pressure free radical polymerization of ethene to produce low-density </a:t>
            </a:r>
            <a:r>
              <a:rPr lang="en-US" sz="1600" dirty="0" err="1">
                <a:latin typeface="+mn-lt"/>
              </a:rPr>
              <a:t>polyethene</a:t>
            </a:r>
            <a:r>
              <a:rPr lang="en-US" sz="1600" dirty="0">
                <a:latin typeface="+mn-lt"/>
              </a:rPr>
              <a:t> (LDPE).</a:t>
            </a:r>
          </a:p>
          <a:p>
            <a:pPr lvl="1"/>
            <a:r>
              <a:rPr lang="en-US" sz="1600" dirty="0">
                <a:latin typeface="+mn-lt"/>
              </a:rPr>
              <a:t>The Haber process for ammonia manufacture (operates above the critical point of ammonia).</a:t>
            </a:r>
          </a:p>
        </p:txBody>
      </p:sp>
      <p:sp>
        <p:nvSpPr>
          <p:cNvPr id="7" name="Rectangle 3"/>
          <p:cNvSpPr txBox="1">
            <a:spLocks noChangeArrowheads="1"/>
          </p:cNvSpPr>
          <p:nvPr/>
        </p:nvSpPr>
        <p:spPr>
          <a:xfrm>
            <a:off x="3627093" y="3986411"/>
            <a:ext cx="7139953" cy="1963614"/>
          </a:xfrm>
          <a:prstGeom prst="rect">
            <a:avLst/>
          </a:prstGeom>
        </p:spPr>
        <p:txBody>
          <a:bodyPr wrap="square">
            <a:spAutoFit/>
          </a:bodyPr>
          <a:lstStyle/>
          <a:p>
            <a:pPr marL="342900" indent="-342900" fontAlgn="base">
              <a:spcBef>
                <a:spcPct val="20000"/>
              </a:spcBef>
              <a:spcAft>
                <a:spcPct val="0"/>
              </a:spcAft>
              <a:defRPr/>
            </a:pPr>
            <a:r>
              <a:rPr lang="en-US" sz="1600" dirty="0">
                <a:solidFill>
                  <a:srgbClr val="000000"/>
                </a:solidFill>
                <a:cs typeface="Arial" pitchFamily="34" charset="0"/>
              </a:rPr>
              <a:t>Charles Eckert and Charles </a:t>
            </a:r>
            <a:r>
              <a:rPr lang="en-US" sz="1600" dirty="0" err="1">
                <a:solidFill>
                  <a:srgbClr val="000000"/>
                </a:solidFill>
                <a:cs typeface="Arial" pitchFamily="34" charset="0"/>
              </a:rPr>
              <a:t>Liotta</a:t>
            </a:r>
            <a:r>
              <a:rPr lang="en-US" sz="1600" dirty="0">
                <a:solidFill>
                  <a:srgbClr val="000000"/>
                </a:solidFill>
                <a:cs typeface="Arial" pitchFamily="34" charset="0"/>
              </a:rPr>
              <a:t> – Georgia Institute of Technology, 2004 – Benign Tunable Solvents Coupling Reaction and Separation Processes</a:t>
            </a:r>
          </a:p>
          <a:p>
            <a:pPr marL="342900" indent="-342900" fontAlgn="base">
              <a:spcBef>
                <a:spcPct val="20000"/>
              </a:spcBef>
              <a:spcAft>
                <a:spcPct val="0"/>
              </a:spcAft>
              <a:defRPr/>
            </a:pPr>
            <a:r>
              <a:rPr lang="en-US" sz="1600" dirty="0">
                <a:solidFill>
                  <a:srgbClr val="000000"/>
                </a:solidFill>
                <a:cs typeface="Arial" pitchFamily="34" charset="0"/>
              </a:rPr>
              <a:t>Eric Beckman, University of Pittsburgh, 2002 – Design of Non-</a:t>
            </a:r>
            <a:r>
              <a:rPr lang="en-US" sz="1600" dirty="0" err="1">
                <a:solidFill>
                  <a:srgbClr val="000000"/>
                </a:solidFill>
                <a:cs typeface="Arial" pitchFamily="34" charset="0"/>
              </a:rPr>
              <a:t>Fluorous</a:t>
            </a:r>
            <a:r>
              <a:rPr lang="en-US" sz="1600" dirty="0">
                <a:solidFill>
                  <a:srgbClr val="000000"/>
                </a:solidFill>
                <a:cs typeface="Arial" pitchFamily="34" charset="0"/>
              </a:rPr>
              <a:t>, Highly CO</a:t>
            </a:r>
            <a:r>
              <a:rPr lang="en-US" sz="1600" baseline="-25000" dirty="0">
                <a:solidFill>
                  <a:srgbClr val="000000"/>
                </a:solidFill>
                <a:cs typeface="Arial" pitchFamily="34" charset="0"/>
              </a:rPr>
              <a:t>2</a:t>
            </a:r>
            <a:r>
              <a:rPr lang="en-US" sz="1600" dirty="0">
                <a:solidFill>
                  <a:srgbClr val="000000"/>
                </a:solidFill>
                <a:cs typeface="Arial" pitchFamily="34" charset="0"/>
              </a:rPr>
              <a:t>-Soluble Materials</a:t>
            </a:r>
          </a:p>
          <a:p>
            <a:pPr marL="342900" indent="-342900" fontAlgn="base">
              <a:spcBef>
                <a:spcPct val="20000"/>
              </a:spcBef>
              <a:spcAft>
                <a:spcPct val="0"/>
              </a:spcAft>
              <a:defRPr/>
            </a:pPr>
            <a:r>
              <a:rPr lang="en-US" sz="1600" dirty="0">
                <a:solidFill>
                  <a:srgbClr val="000000"/>
                </a:solidFill>
                <a:cs typeface="Arial" pitchFamily="34" charset="0"/>
              </a:rPr>
              <a:t>SC Fluids, Inc., 2002; SCORR – Supercritical CO</a:t>
            </a:r>
            <a:r>
              <a:rPr lang="en-US" sz="1600" baseline="-25000" dirty="0">
                <a:solidFill>
                  <a:srgbClr val="000000"/>
                </a:solidFill>
                <a:cs typeface="Arial" pitchFamily="34" charset="0"/>
              </a:rPr>
              <a:t>2</a:t>
            </a:r>
            <a:r>
              <a:rPr lang="en-US" sz="1600" dirty="0">
                <a:solidFill>
                  <a:srgbClr val="000000"/>
                </a:solidFill>
                <a:cs typeface="Arial" pitchFamily="34" charset="0"/>
              </a:rPr>
              <a:t> Resist Remover</a:t>
            </a:r>
          </a:p>
          <a:p>
            <a:pPr marL="342900" indent="-342900" fontAlgn="base">
              <a:spcBef>
                <a:spcPct val="20000"/>
              </a:spcBef>
              <a:spcAft>
                <a:spcPct val="0"/>
              </a:spcAft>
              <a:defRPr/>
            </a:pPr>
            <a:r>
              <a:rPr lang="en-US" sz="1600" dirty="0">
                <a:solidFill>
                  <a:srgbClr val="000000"/>
                </a:solidFill>
                <a:cs typeface="Arial" pitchFamily="34" charset="0"/>
              </a:rPr>
              <a:t>Joseph DeSimone, University of North Carolina at Chapel Hill &amp; North Carolina State University, 1997 – Design and Application of Surfactants for Carbon Dioxide</a:t>
            </a:r>
          </a:p>
        </p:txBody>
      </p:sp>
      <p:pic>
        <p:nvPicPr>
          <p:cNvPr id="8" name="Picture 7" descr="awards.jpg"/>
          <p:cNvPicPr>
            <a:picLocks noChangeAspect="1"/>
          </p:cNvPicPr>
          <p:nvPr/>
        </p:nvPicPr>
        <p:blipFill>
          <a:blip r:embed="rId2"/>
          <a:stretch>
            <a:fillRect/>
          </a:stretch>
        </p:blipFill>
        <p:spPr>
          <a:xfrm>
            <a:off x="1953493" y="3769901"/>
            <a:ext cx="1524000" cy="2296160"/>
          </a:xfrm>
          <a:prstGeom prst="rect">
            <a:avLst/>
          </a:prstGeom>
        </p:spPr>
      </p:pic>
      <p:sp>
        <p:nvSpPr>
          <p:cNvPr id="9" name="TextBox 8"/>
          <p:cNvSpPr txBox="1"/>
          <p:nvPr/>
        </p:nvSpPr>
        <p:spPr>
          <a:xfrm>
            <a:off x="3784428" y="3350378"/>
            <a:ext cx="4722190" cy="369332"/>
          </a:xfrm>
          <a:prstGeom prst="rect">
            <a:avLst/>
          </a:prstGeom>
          <a:noFill/>
        </p:spPr>
        <p:txBody>
          <a:bodyPr wrap="none" rtlCol="0">
            <a:spAutoFit/>
          </a:bodyPr>
          <a:lstStyle/>
          <a:p>
            <a:r>
              <a:rPr lang="en-US" b="1" dirty="0">
                <a:solidFill>
                  <a:schemeClr val="accent6"/>
                </a:solidFill>
              </a:rPr>
              <a:t>Presidential Green Chemistry Challenge Awards</a:t>
            </a:r>
          </a:p>
        </p:txBody>
      </p:sp>
      <p:sp>
        <p:nvSpPr>
          <p:cNvPr id="10" name="Rounded Rectangle 9"/>
          <p:cNvSpPr/>
          <p:nvPr/>
        </p:nvSpPr>
        <p:spPr>
          <a:xfrm>
            <a:off x="1573523" y="3318535"/>
            <a:ext cx="9144000" cy="3124200"/>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1" name="Straight Connector 10">
            <a:extLst>
              <a:ext uri="{FF2B5EF4-FFF2-40B4-BE49-F238E27FC236}">
                <a16:creationId xmlns:a16="http://schemas.microsoft.com/office/drawing/2014/main" id="{8C56AFB3-EA9A-44BE-A329-7B29827599B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0936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2phasediagram.jpg"/>
          <p:cNvPicPr>
            <a:picLocks noChangeAspect="1"/>
          </p:cNvPicPr>
          <p:nvPr/>
        </p:nvPicPr>
        <p:blipFill>
          <a:blip r:embed="rId2"/>
          <a:stretch>
            <a:fillRect/>
          </a:stretch>
        </p:blipFill>
        <p:spPr>
          <a:xfrm>
            <a:off x="127000" y="1519217"/>
            <a:ext cx="6248400" cy="4586327"/>
          </a:xfrm>
          <a:prstGeom prst="rect">
            <a:avLst/>
          </a:prstGeom>
        </p:spPr>
      </p:pic>
      <p:sp>
        <p:nvSpPr>
          <p:cNvPr id="4" name="Title 3"/>
          <p:cNvSpPr>
            <a:spLocks noGrp="1"/>
          </p:cNvSpPr>
          <p:nvPr>
            <p:ph type="title"/>
          </p:nvPr>
        </p:nvSpPr>
        <p:spPr>
          <a:xfrm>
            <a:off x="560585" y="229249"/>
            <a:ext cx="10808455" cy="646331"/>
          </a:xfrm>
        </p:spPr>
        <p:txBody>
          <a:bodyPr wrap="square">
            <a:spAutoFit/>
          </a:bodyPr>
          <a:lstStyle/>
          <a:p>
            <a:pPr algn="ctr"/>
            <a:r>
              <a:rPr lang="en-US" sz="4000" b="1" dirty="0">
                <a:latin typeface="+mn-lt"/>
              </a:rPr>
              <a:t>Supercritical carbon dioxide (scCO</a:t>
            </a:r>
            <a:r>
              <a:rPr lang="en-US" sz="4000" b="1" baseline="-25000" dirty="0">
                <a:latin typeface="+mn-lt"/>
              </a:rPr>
              <a:t>2</a:t>
            </a:r>
            <a:r>
              <a:rPr lang="en-US" sz="4000" b="1" dirty="0">
                <a:latin typeface="+mn-lt"/>
              </a:rPr>
              <a:t>)</a:t>
            </a:r>
          </a:p>
        </p:txBody>
      </p:sp>
      <p:cxnSp>
        <p:nvCxnSpPr>
          <p:cNvPr id="7" name="Straight Connector 6">
            <a:extLst>
              <a:ext uri="{FF2B5EF4-FFF2-40B4-BE49-F238E27FC236}">
                <a16:creationId xmlns:a16="http://schemas.microsoft.com/office/drawing/2014/main" id="{9719B46E-1327-4EF1-A46A-278B002E6FB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69714B1-21FE-3243-97CE-13600CD7C46E}"/>
              </a:ext>
            </a:extLst>
          </p:cNvPr>
          <p:cNvSpPr txBox="1"/>
          <p:nvPr/>
        </p:nvSpPr>
        <p:spPr>
          <a:xfrm>
            <a:off x="419100" y="6413500"/>
            <a:ext cx="1285288" cy="276999"/>
          </a:xfrm>
          <a:prstGeom prst="rect">
            <a:avLst/>
          </a:prstGeom>
          <a:noFill/>
        </p:spPr>
        <p:txBody>
          <a:bodyPr wrap="none" rtlCol="0">
            <a:spAutoFit/>
          </a:bodyPr>
          <a:lstStyle/>
          <a:p>
            <a:r>
              <a:rPr lang="en-US" sz="1200" dirty="0">
                <a:solidFill>
                  <a:schemeClr val="bg1">
                    <a:lumMod val="50000"/>
                  </a:schemeClr>
                </a:solidFill>
              </a:rPr>
              <a:t>Source: </a:t>
            </a:r>
            <a:r>
              <a:rPr lang="en-US" sz="1200" dirty="0" err="1">
                <a:solidFill>
                  <a:schemeClr val="bg1">
                    <a:lumMod val="50000"/>
                  </a:schemeClr>
                </a:solidFill>
              </a:rPr>
              <a:t>wikipedia</a:t>
            </a:r>
            <a:endParaRPr lang="en-US" sz="1200" dirty="0">
              <a:solidFill>
                <a:schemeClr val="bg1">
                  <a:lumMod val="50000"/>
                </a:schemeClr>
              </a:solidFill>
            </a:endParaRPr>
          </a:p>
        </p:txBody>
      </p:sp>
      <p:sp>
        <p:nvSpPr>
          <p:cNvPr id="9" name="Rectangle 3">
            <a:extLst>
              <a:ext uri="{FF2B5EF4-FFF2-40B4-BE49-F238E27FC236}">
                <a16:creationId xmlns:a16="http://schemas.microsoft.com/office/drawing/2014/main" id="{0CC49BF4-D038-46A4-AF12-9589DFF16306}"/>
              </a:ext>
            </a:extLst>
          </p:cNvPr>
          <p:cNvSpPr txBox="1">
            <a:spLocks noChangeArrowheads="1"/>
          </p:cNvSpPr>
          <p:nvPr/>
        </p:nvSpPr>
        <p:spPr>
          <a:xfrm>
            <a:off x="6446520" y="1151914"/>
            <a:ext cx="5654040" cy="255454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600"/>
              </a:spcBef>
              <a:buFont typeface="Arial"/>
              <a:buNone/>
            </a:pPr>
            <a:r>
              <a:rPr lang="en-US" altLang="x-none" sz="2000" b="1" dirty="0">
                <a:latin typeface="Arial" panose="020B0604020202020204" pitchFamily="34" charset="0"/>
                <a:cs typeface="Arial" panose="020B0604020202020204" pitchFamily="34" charset="0"/>
              </a:rPr>
              <a:t>scCO</a:t>
            </a:r>
            <a:r>
              <a:rPr lang="en-US" altLang="x-none" sz="2000" b="1" baseline="-25000" dirty="0">
                <a:latin typeface="Arial" panose="020B0604020202020204" pitchFamily="34" charset="0"/>
                <a:cs typeface="Arial" panose="020B0604020202020204" pitchFamily="34" charset="0"/>
              </a:rPr>
              <a:t>2</a:t>
            </a:r>
            <a:r>
              <a:rPr lang="en-US" altLang="x-none" sz="2000" dirty="0">
                <a:latin typeface="Arial" panose="020B0604020202020204" pitchFamily="34" charset="0"/>
                <a:cs typeface="Arial" panose="020B0604020202020204" pitchFamily="34" charset="0"/>
              </a:rPr>
              <a:t> can be used for:</a:t>
            </a:r>
          </a:p>
          <a:p>
            <a:pPr marL="623888" lvl="1" indent="-293688">
              <a:lnSpc>
                <a:spcPct val="100000"/>
              </a:lnSpc>
              <a:spcBef>
                <a:spcPts val="600"/>
              </a:spcBef>
            </a:pPr>
            <a:r>
              <a:rPr lang="en-GB" altLang="x-none" sz="2000" dirty="0">
                <a:latin typeface="Arial" panose="020B0604020202020204" pitchFamily="34" charset="0"/>
                <a:cs typeface="Arial" panose="020B0604020202020204" pitchFamily="34" charset="0"/>
              </a:rPr>
              <a:t>separation and purification of oils, flavours and medicinal components.</a:t>
            </a:r>
          </a:p>
          <a:p>
            <a:pPr marL="623888" lvl="1" indent="-293688">
              <a:lnSpc>
                <a:spcPct val="100000"/>
              </a:lnSpc>
              <a:spcBef>
                <a:spcPts val="600"/>
              </a:spcBef>
            </a:pPr>
            <a:r>
              <a:rPr lang="en-GB" altLang="x-none" sz="2000" dirty="0">
                <a:latin typeface="Arial" panose="020B0604020202020204" pitchFamily="34" charset="0"/>
                <a:cs typeface="Arial" panose="020B0604020202020204" pitchFamily="34" charset="0"/>
              </a:rPr>
              <a:t>removal of greasy material.</a:t>
            </a:r>
          </a:p>
          <a:p>
            <a:pPr marL="623888" lvl="1" indent="-293688">
              <a:lnSpc>
                <a:spcPct val="100000"/>
              </a:lnSpc>
              <a:spcBef>
                <a:spcPts val="600"/>
              </a:spcBef>
            </a:pPr>
            <a:r>
              <a:rPr lang="en-GB" altLang="x-none" sz="2000" dirty="0">
                <a:latin typeface="Arial" panose="020B0604020202020204" pitchFamily="34" charset="0"/>
                <a:cs typeface="Arial" panose="020B0604020202020204" pitchFamily="34" charset="0"/>
              </a:rPr>
              <a:t>conversion of azeotropic water-ethanol mixture to an anhydrous ethanol.</a:t>
            </a:r>
          </a:p>
          <a:p>
            <a:pPr marL="623888" lvl="1" indent="-293688">
              <a:lnSpc>
                <a:spcPct val="100000"/>
              </a:lnSpc>
              <a:spcBef>
                <a:spcPts val="600"/>
              </a:spcBef>
            </a:pPr>
            <a:r>
              <a:rPr lang="en-GB" altLang="x-none" sz="2000" dirty="0">
                <a:latin typeface="Arial" panose="020B0604020202020204" pitchFamily="34" charset="0"/>
                <a:cs typeface="Arial" panose="020B0604020202020204" pitchFamily="34" charset="0"/>
              </a:rPr>
              <a:t>fractionation and purification of polymers.</a:t>
            </a:r>
            <a:endParaRPr lang="en-US" altLang="x-none" sz="2000" dirty="0">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D26ABCF4-0FBE-4756-BD5E-FD13B9831F6B}"/>
              </a:ext>
            </a:extLst>
          </p:cNvPr>
          <p:cNvSpPr txBox="1">
            <a:spLocks/>
          </p:cNvSpPr>
          <p:nvPr/>
        </p:nvSpPr>
        <p:spPr>
          <a:xfrm>
            <a:off x="6375400" y="3800766"/>
            <a:ext cx="3156224" cy="174006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 typeface="Arial"/>
              <a:buNone/>
            </a:pPr>
            <a:r>
              <a:rPr lang="en-US" sz="2000" b="1" dirty="0">
                <a:solidFill>
                  <a:srgbClr val="000000"/>
                </a:solidFill>
                <a:latin typeface="Arial" panose="020B0604020202020204" pitchFamily="34" charset="0"/>
                <a:cs typeface="Arial" panose="020B0604020202020204" pitchFamily="34" charset="0"/>
              </a:rPr>
              <a:t>Decaffeination of coffee:</a:t>
            </a:r>
          </a:p>
          <a:p>
            <a:pPr marL="0" indent="0">
              <a:lnSpc>
                <a:spcPct val="100000"/>
              </a:lnSpc>
              <a:spcBef>
                <a:spcPts val="0"/>
              </a:spcBef>
              <a:buFont typeface="Arial"/>
              <a:buNone/>
            </a:pPr>
            <a:endParaRPr lang="en-US" sz="600" dirty="0">
              <a:solidFill>
                <a:srgbClr val="000000"/>
              </a:solidFill>
              <a:latin typeface="Arial" panose="020B0604020202020204" pitchFamily="34" charset="0"/>
              <a:cs typeface="Arial" panose="020B0604020202020204" pitchFamily="34" charset="0"/>
            </a:endParaRPr>
          </a:p>
          <a:p>
            <a:pPr marL="0" indent="0">
              <a:lnSpc>
                <a:spcPct val="100000"/>
              </a:lnSpc>
              <a:spcBef>
                <a:spcPts val="0"/>
              </a:spcBef>
              <a:buFont typeface="Arial"/>
              <a:buNone/>
            </a:pPr>
            <a:r>
              <a:rPr lang="en-US" sz="2000" dirty="0">
                <a:solidFill>
                  <a:srgbClr val="000000"/>
                </a:solidFill>
                <a:latin typeface="Arial" panose="020B0604020202020204" pitchFamily="34" charset="0"/>
                <a:cs typeface="Arial" panose="020B0604020202020204" pitchFamily="34" charset="0"/>
              </a:rPr>
              <a:t>Previously used solvents:</a:t>
            </a:r>
          </a:p>
          <a:p>
            <a:pPr marL="0" indent="0">
              <a:lnSpc>
                <a:spcPct val="100000"/>
              </a:lnSpc>
              <a:spcBef>
                <a:spcPts val="0"/>
              </a:spcBef>
              <a:buFont typeface="Arial"/>
              <a:buNone/>
            </a:pPr>
            <a:endParaRPr lang="en-US" sz="2000" dirty="0">
              <a:solidFill>
                <a:srgbClr val="000000"/>
              </a:solidFill>
              <a:latin typeface="Arial" panose="020B0604020202020204" pitchFamily="34" charset="0"/>
              <a:cs typeface="Arial" panose="020B0604020202020204" pitchFamily="34" charset="0"/>
            </a:endParaRPr>
          </a:p>
          <a:p>
            <a:pPr marL="0" indent="0">
              <a:lnSpc>
                <a:spcPct val="100000"/>
              </a:lnSpc>
              <a:spcBef>
                <a:spcPts val="0"/>
              </a:spcBef>
              <a:buFont typeface="Arial"/>
              <a:buNone/>
            </a:pPr>
            <a:r>
              <a:rPr lang="en-US" sz="2000" b="1" dirty="0">
                <a:solidFill>
                  <a:srgbClr val="000000"/>
                </a:solidFill>
                <a:latin typeface="Arial" panose="020B0604020202020204" pitchFamily="34" charset="0"/>
                <a:cs typeface="Arial" panose="020B0604020202020204" pitchFamily="34" charset="0"/>
              </a:rPr>
              <a:t>1) benzene</a:t>
            </a:r>
            <a:r>
              <a:rPr lang="en-US" sz="2000" dirty="0">
                <a:solidFill>
                  <a:srgbClr val="000000"/>
                </a:solidFill>
                <a:latin typeface="Arial" panose="020B0604020202020204" pitchFamily="34" charset="0"/>
                <a:cs typeface="Arial" panose="020B0604020202020204" pitchFamily="34" charset="0"/>
              </a:rPr>
              <a:t>: carcinogen</a:t>
            </a:r>
          </a:p>
          <a:p>
            <a:pPr marL="0" indent="0">
              <a:lnSpc>
                <a:spcPct val="100000"/>
              </a:lnSpc>
              <a:spcBef>
                <a:spcPts val="0"/>
              </a:spcBef>
              <a:buFont typeface="Arial"/>
              <a:buNone/>
            </a:pPr>
            <a:r>
              <a:rPr lang="en-US" sz="2000" b="1" dirty="0">
                <a:solidFill>
                  <a:srgbClr val="000000"/>
                </a:solidFill>
                <a:latin typeface="Arial" panose="020B0604020202020204" pitchFamily="34" charset="0"/>
                <a:cs typeface="Arial" panose="020B0604020202020204" pitchFamily="34" charset="0"/>
              </a:rPr>
              <a:t>2) methylene chloride</a:t>
            </a:r>
            <a:r>
              <a:rPr lang="en-US" sz="2000" dirty="0">
                <a:solidFill>
                  <a:srgbClr val="000000"/>
                </a:solidFill>
                <a:latin typeface="Arial" panose="020B0604020202020204" pitchFamily="34" charset="0"/>
                <a:cs typeface="Arial" panose="020B0604020202020204" pitchFamily="34" charset="0"/>
              </a:rPr>
              <a:t>, another carcinogen and VOC. </a:t>
            </a:r>
            <a:r>
              <a:rPr lang="en-US" sz="2000" i="1" dirty="0" err="1">
                <a:solidFill>
                  <a:srgbClr val="000000"/>
                </a:solidFill>
                <a:latin typeface="Arial" panose="020B0604020202020204" pitchFamily="34" charset="0"/>
                <a:cs typeface="Arial" panose="020B0604020202020204" pitchFamily="34" charset="0"/>
              </a:rPr>
              <a:t>Kaffee</a:t>
            </a:r>
            <a:r>
              <a:rPr lang="en-US" sz="2000" i="1" dirty="0">
                <a:solidFill>
                  <a:srgbClr val="000000"/>
                </a:solidFill>
                <a:latin typeface="Arial" panose="020B0604020202020204" pitchFamily="34" charset="0"/>
                <a:cs typeface="Arial" panose="020B0604020202020204" pitchFamily="34" charset="0"/>
              </a:rPr>
              <a:t> </a:t>
            </a:r>
            <a:r>
              <a:rPr lang="en-US" sz="2000" i="1" dirty="0" err="1">
                <a:solidFill>
                  <a:srgbClr val="000000"/>
                </a:solidFill>
                <a:latin typeface="Arial" panose="020B0604020202020204" pitchFamily="34" charset="0"/>
                <a:cs typeface="Arial" panose="020B0604020202020204" pitchFamily="34" charset="0"/>
              </a:rPr>
              <a:t>Veredelungs</a:t>
            </a:r>
            <a:r>
              <a:rPr lang="en-US" sz="2000" i="1" dirty="0">
                <a:solidFill>
                  <a:srgbClr val="000000"/>
                </a:solidFill>
                <a:latin typeface="Arial" panose="020B0604020202020204" pitchFamily="34" charset="0"/>
                <a:cs typeface="Arial" panose="020B0604020202020204" pitchFamily="34" charset="0"/>
              </a:rPr>
              <a:t> </a:t>
            </a:r>
            <a:r>
              <a:rPr lang="en-US" sz="2000" i="1" dirty="0" err="1">
                <a:solidFill>
                  <a:srgbClr val="000000"/>
                </a:solidFill>
                <a:latin typeface="Arial" panose="020B0604020202020204" pitchFamily="34" charset="0"/>
                <a:cs typeface="Arial" panose="020B0604020202020204" pitchFamily="34" charset="0"/>
              </a:rPr>
              <a:t>Werk</a:t>
            </a:r>
            <a:r>
              <a:rPr lang="en-US" sz="2000" i="1" dirty="0">
                <a:solidFill>
                  <a:srgbClr val="000000"/>
                </a:solidFill>
                <a:latin typeface="Arial" panose="020B0604020202020204" pitchFamily="34" charset="0"/>
                <a:cs typeface="Arial" panose="020B0604020202020204" pitchFamily="34" charset="0"/>
              </a:rPr>
              <a:t> (KVW) process</a:t>
            </a:r>
          </a:p>
          <a:p>
            <a:pPr indent="0">
              <a:lnSpc>
                <a:spcPct val="100000"/>
              </a:lnSpc>
              <a:spcBef>
                <a:spcPts val="0"/>
              </a:spcBef>
            </a:pPr>
            <a:endParaRPr lang="en-US" sz="2000" dirty="0">
              <a:latin typeface="Arial" panose="020B0604020202020204" pitchFamily="34" charset="0"/>
              <a:cs typeface="Arial" panose="020B0604020202020204" pitchFamily="34" charset="0"/>
            </a:endParaRPr>
          </a:p>
        </p:txBody>
      </p:sp>
      <p:pic>
        <p:nvPicPr>
          <p:cNvPr id="11" name="Picture 10" descr="kvw.jpg">
            <a:extLst>
              <a:ext uri="{FF2B5EF4-FFF2-40B4-BE49-F238E27FC236}">
                <a16:creationId xmlns:a16="http://schemas.microsoft.com/office/drawing/2014/main" id="{39CD95D4-EF0A-49D6-A1F0-6C61BBEFB4DE}"/>
              </a:ext>
            </a:extLst>
          </p:cNvPr>
          <p:cNvPicPr>
            <a:picLocks noChangeAspect="1"/>
          </p:cNvPicPr>
          <p:nvPr/>
        </p:nvPicPr>
        <p:blipFill>
          <a:blip r:embed="rId3"/>
          <a:stretch>
            <a:fillRect/>
          </a:stretch>
        </p:blipFill>
        <p:spPr>
          <a:xfrm>
            <a:off x="9628144" y="5305168"/>
            <a:ext cx="2325096" cy="1552832"/>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18832547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28585"/>
            <a:ext cx="8229600" cy="646331"/>
          </a:xfrm>
        </p:spPr>
        <p:txBody>
          <a:bodyPr>
            <a:spAutoFit/>
          </a:bodyPr>
          <a:lstStyle/>
          <a:p>
            <a:pPr algn="ctr"/>
            <a:r>
              <a:rPr lang="en-US" sz="4000" b="1" dirty="0">
                <a:latin typeface="+mn-lt"/>
              </a:rPr>
              <a:t>scCO</a:t>
            </a:r>
            <a:r>
              <a:rPr lang="en-US" sz="4000" b="1" baseline="-25000" dirty="0">
                <a:latin typeface="+mn-lt"/>
              </a:rPr>
              <a:t>2</a:t>
            </a:r>
            <a:r>
              <a:rPr lang="en-US" sz="4000" b="1" dirty="0">
                <a:latin typeface="+mn-lt"/>
              </a:rPr>
              <a:t> Decaffeination of Coffee</a:t>
            </a:r>
          </a:p>
        </p:txBody>
      </p:sp>
      <p:pic>
        <p:nvPicPr>
          <p:cNvPr id="5" name="Picture 4" descr="CO2decaf.gif"/>
          <p:cNvPicPr>
            <a:picLocks noChangeAspect="1"/>
          </p:cNvPicPr>
          <p:nvPr/>
        </p:nvPicPr>
        <p:blipFill>
          <a:blip r:embed="rId2" cstate="print">
            <a:extLst>
              <a:ext uri="{28A0092B-C50C-407E-A947-70E740481C1C}">
                <a14:useLocalDpi xmlns:a14="http://schemas.microsoft.com/office/drawing/2010/main"/>
              </a:ext>
            </a:extLst>
          </a:blip>
          <a:srcRect l="-3887" t="-2365" r="-3887" b="-2365"/>
          <a:stretch>
            <a:fillRect/>
          </a:stretch>
        </p:blipFill>
        <p:spPr>
          <a:xfrm>
            <a:off x="1524000" y="1796789"/>
            <a:ext cx="3005454" cy="4800600"/>
          </a:xfrm>
          <a:prstGeom prst="rect">
            <a:avLst/>
          </a:prstGeom>
          <a:solidFill>
            <a:schemeClr val="bg1"/>
          </a:solidFill>
        </p:spPr>
      </p:pic>
      <p:sp>
        <p:nvSpPr>
          <p:cNvPr id="6" name="Rectangle 5"/>
          <p:cNvSpPr/>
          <p:nvPr/>
        </p:nvSpPr>
        <p:spPr>
          <a:xfrm>
            <a:off x="5029200" y="2003981"/>
            <a:ext cx="6511636" cy="4401205"/>
          </a:xfrm>
          <a:prstGeom prst="rect">
            <a:avLst/>
          </a:prstGeom>
        </p:spPr>
        <p:txBody>
          <a:bodyPr wrap="square">
            <a:spAutoFit/>
          </a:bodyPr>
          <a:lstStyle/>
          <a:p>
            <a:r>
              <a:rPr lang="en-US" sz="1600" b="1" dirty="0">
                <a:solidFill>
                  <a:srgbClr val="000000"/>
                </a:solidFill>
              </a:rPr>
              <a:t>1.SOAKING</a:t>
            </a:r>
            <a:r>
              <a:rPr lang="en-US" sz="1600" dirty="0">
                <a:solidFill>
                  <a:srgbClr val="000000"/>
                </a:solidFill>
              </a:rPr>
              <a:t> green coffee beans in water doubles their size, allowing the caffeine to dissolve into water inside the bean.  </a:t>
            </a:r>
          </a:p>
          <a:p>
            <a:endParaRPr lang="en-US" sz="1600" b="1" dirty="0">
              <a:solidFill>
                <a:srgbClr val="000000"/>
              </a:solidFill>
            </a:endParaRPr>
          </a:p>
          <a:p>
            <a:r>
              <a:rPr lang="en-US" sz="1600" b="1" dirty="0">
                <a:solidFill>
                  <a:srgbClr val="000000"/>
                </a:solidFill>
              </a:rPr>
              <a:t>2. CAFFEINE REMOVAL</a:t>
            </a:r>
            <a:r>
              <a:rPr lang="en-US" sz="1600" dirty="0">
                <a:solidFill>
                  <a:srgbClr val="000000"/>
                </a:solidFill>
              </a:rPr>
              <a:t> occurs in an extraction vessel (70 feet high,10 feet in diameter), suffused with carbon dioxide at roughly 90 °C and 250 atm.  Caffeine diffuses into this scCO</a:t>
            </a:r>
            <a:r>
              <a:rPr lang="en-US" sz="1600" baseline="-25000" dirty="0">
                <a:solidFill>
                  <a:srgbClr val="000000"/>
                </a:solidFill>
              </a:rPr>
              <a:t>2</a:t>
            </a:r>
            <a:r>
              <a:rPr lang="en-US" sz="1600" dirty="0">
                <a:solidFill>
                  <a:srgbClr val="000000"/>
                </a:solidFill>
              </a:rPr>
              <a:t>. Beans enter at the top of the chamber and move toward the bottom over 5 hrs. </a:t>
            </a:r>
          </a:p>
          <a:p>
            <a:r>
              <a:rPr lang="en-US" sz="1600" dirty="0">
                <a:solidFill>
                  <a:srgbClr val="000000"/>
                </a:solidFill>
              </a:rPr>
              <a:t>  </a:t>
            </a:r>
          </a:p>
          <a:p>
            <a:r>
              <a:rPr lang="en-US" sz="1600" b="1" dirty="0">
                <a:solidFill>
                  <a:srgbClr val="000000"/>
                </a:solidFill>
              </a:rPr>
              <a:t>3. DECAFFEINATED BEANS</a:t>
            </a:r>
            <a:r>
              <a:rPr lang="en-US" sz="1600" dirty="0">
                <a:solidFill>
                  <a:srgbClr val="000000"/>
                </a:solidFill>
              </a:rPr>
              <a:t> at the bottom of the vessel are removed, dried and roasted.  </a:t>
            </a:r>
          </a:p>
          <a:p>
            <a:endParaRPr lang="en-US" sz="1600" b="1" dirty="0">
              <a:solidFill>
                <a:srgbClr val="000000"/>
              </a:solidFill>
            </a:endParaRPr>
          </a:p>
          <a:p>
            <a:r>
              <a:rPr lang="en-US" sz="1600" b="1" dirty="0">
                <a:solidFill>
                  <a:srgbClr val="000000"/>
                </a:solidFill>
              </a:rPr>
              <a:t>4. RECOVERY</a:t>
            </a:r>
            <a:r>
              <a:rPr lang="en-US" sz="1600" dirty="0">
                <a:solidFill>
                  <a:srgbClr val="000000"/>
                </a:solidFill>
              </a:rPr>
              <a:t> of dissolved caffeine occurs in an absorption chamber. A shower of water droplets leaches the caffeine out of the supercritical carbon dioxide. The caffeine in this aqueous extract is then often sold to soft-drink manufacturers and drug companies. The purified carbon dioxide is </a:t>
            </a:r>
            <a:r>
              <a:rPr lang="en-US" sz="1600" dirty="0" err="1">
                <a:solidFill>
                  <a:srgbClr val="000000"/>
                </a:solidFill>
              </a:rPr>
              <a:t>recirculated</a:t>
            </a:r>
            <a:r>
              <a:rPr lang="en-US" sz="1600" dirty="0">
                <a:solidFill>
                  <a:srgbClr val="000000"/>
                </a:solidFill>
              </a:rPr>
              <a:t> for further use.</a:t>
            </a:r>
          </a:p>
          <a:p>
            <a:endParaRPr lang="en-US" sz="1200" dirty="0">
              <a:solidFill>
                <a:srgbClr val="000000"/>
              </a:solidFill>
            </a:endParaRPr>
          </a:p>
          <a:p>
            <a:r>
              <a:rPr lang="en-US" sz="1200" dirty="0">
                <a:solidFill>
                  <a:schemeClr val="bg1">
                    <a:lumMod val="50000"/>
                  </a:schemeClr>
                </a:solidFill>
              </a:rPr>
              <a:t>-- Scientific American, June 1997</a:t>
            </a:r>
          </a:p>
        </p:txBody>
      </p:sp>
      <p:sp>
        <p:nvSpPr>
          <p:cNvPr id="7" name="TextBox 6"/>
          <p:cNvSpPr txBox="1"/>
          <p:nvPr/>
        </p:nvSpPr>
        <p:spPr>
          <a:xfrm>
            <a:off x="2169709" y="1197353"/>
            <a:ext cx="7775910" cy="553998"/>
          </a:xfrm>
          <a:prstGeom prst="rect">
            <a:avLst/>
          </a:prstGeom>
          <a:noFill/>
        </p:spPr>
        <p:txBody>
          <a:bodyPr wrap="none" rtlCol="0">
            <a:spAutoFit/>
          </a:bodyPr>
          <a:lstStyle/>
          <a:p>
            <a:pPr algn="ctr"/>
            <a:r>
              <a:rPr lang="en-US" b="1" dirty="0">
                <a:solidFill>
                  <a:srgbClr val="000000"/>
                </a:solidFill>
              </a:rPr>
              <a:t>Invented by Kurt </a:t>
            </a:r>
            <a:r>
              <a:rPr lang="en-US" b="1" dirty="0" err="1">
                <a:solidFill>
                  <a:srgbClr val="000000"/>
                </a:solidFill>
              </a:rPr>
              <a:t>Zosel</a:t>
            </a:r>
            <a:r>
              <a:rPr lang="en-US" b="1" dirty="0">
                <a:solidFill>
                  <a:srgbClr val="000000"/>
                </a:solidFill>
              </a:rPr>
              <a:t>, Max Planck Institute</a:t>
            </a:r>
          </a:p>
          <a:p>
            <a:pPr algn="ctr"/>
            <a:r>
              <a:rPr lang="en-US" sz="1200" dirty="0" err="1">
                <a:solidFill>
                  <a:schemeClr val="bg1">
                    <a:lumMod val="50000"/>
                  </a:schemeClr>
                </a:solidFill>
              </a:rPr>
              <a:t>Zosel</a:t>
            </a:r>
            <a:r>
              <a:rPr lang="en-US" sz="1200" dirty="0">
                <a:solidFill>
                  <a:schemeClr val="bg1">
                    <a:lumMod val="50000"/>
                  </a:schemeClr>
                </a:solidFill>
              </a:rPr>
              <a:t>, K.  Practical Applications of Material Separation with Supercritical Gases.  </a:t>
            </a:r>
            <a:r>
              <a:rPr lang="en-US" sz="1200" i="1" dirty="0" err="1">
                <a:solidFill>
                  <a:schemeClr val="bg1">
                    <a:lumMod val="50000"/>
                  </a:schemeClr>
                </a:solidFill>
              </a:rPr>
              <a:t>Angew</a:t>
            </a:r>
            <a:r>
              <a:rPr lang="en-US" sz="1200" i="1" dirty="0">
                <a:solidFill>
                  <a:schemeClr val="bg1">
                    <a:lumMod val="50000"/>
                  </a:schemeClr>
                </a:solidFill>
              </a:rPr>
              <a:t>. Chem., Int. Ed. </a:t>
            </a:r>
            <a:r>
              <a:rPr lang="en-US" sz="1200" b="1" dirty="0">
                <a:solidFill>
                  <a:schemeClr val="bg1">
                    <a:lumMod val="50000"/>
                  </a:schemeClr>
                </a:solidFill>
              </a:rPr>
              <a:t>1978</a:t>
            </a:r>
            <a:r>
              <a:rPr lang="en-US" sz="1200" dirty="0">
                <a:solidFill>
                  <a:schemeClr val="bg1">
                    <a:lumMod val="50000"/>
                  </a:schemeClr>
                </a:solidFill>
              </a:rPr>
              <a:t>, </a:t>
            </a:r>
            <a:r>
              <a:rPr lang="en-US" sz="1200" i="1" dirty="0">
                <a:solidFill>
                  <a:schemeClr val="bg1">
                    <a:lumMod val="50000"/>
                  </a:schemeClr>
                </a:solidFill>
              </a:rPr>
              <a:t>17</a:t>
            </a:r>
            <a:r>
              <a:rPr lang="en-US" sz="1200" dirty="0">
                <a:solidFill>
                  <a:schemeClr val="bg1">
                    <a:lumMod val="50000"/>
                  </a:schemeClr>
                </a:solidFill>
              </a:rPr>
              <a:t>, 702-709.</a:t>
            </a:r>
          </a:p>
        </p:txBody>
      </p:sp>
      <p:sp>
        <p:nvSpPr>
          <p:cNvPr id="8" name="Oval 7"/>
          <p:cNvSpPr/>
          <p:nvPr/>
        </p:nvSpPr>
        <p:spPr>
          <a:xfrm>
            <a:off x="9065855" y="5784075"/>
            <a:ext cx="2286000" cy="9088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a:solidFill>
                  <a:schemeClr val="tx1"/>
                </a:solidFill>
              </a:rPr>
              <a:t>FDA: CO</a:t>
            </a:r>
            <a:r>
              <a:rPr lang="en-US" baseline="-25000" dirty="0">
                <a:solidFill>
                  <a:schemeClr val="tx1"/>
                </a:solidFill>
              </a:rPr>
              <a:t>2</a:t>
            </a:r>
            <a:r>
              <a:rPr lang="en-US" dirty="0">
                <a:solidFill>
                  <a:schemeClr val="tx1"/>
                </a:solidFill>
              </a:rPr>
              <a:t> “not a solvent”</a:t>
            </a:r>
          </a:p>
        </p:txBody>
      </p:sp>
      <p:cxnSp>
        <p:nvCxnSpPr>
          <p:cNvPr id="9" name="Straight Connector 8">
            <a:extLst>
              <a:ext uri="{FF2B5EF4-FFF2-40B4-BE49-F238E27FC236}">
                <a16:creationId xmlns:a16="http://schemas.microsoft.com/office/drawing/2014/main" id="{C936C5B0-0AEA-42F5-8A5E-F5C22C31AE7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415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1981200" y="262330"/>
            <a:ext cx="8229600" cy="646331"/>
          </a:xfrm>
        </p:spPr>
        <p:txBody>
          <a:bodyPr>
            <a:spAutoFit/>
          </a:bodyPr>
          <a:lstStyle/>
          <a:p>
            <a:pPr algn="ctr"/>
            <a:r>
              <a:rPr lang="en-US" sz="4000" b="1" dirty="0">
                <a:latin typeface="+mn-lt"/>
              </a:rPr>
              <a:t>Dry Cleaning: PERC</a:t>
            </a:r>
          </a:p>
        </p:txBody>
      </p:sp>
      <p:sp>
        <p:nvSpPr>
          <p:cNvPr id="138243" name="Rectangle 3"/>
          <p:cNvSpPr>
            <a:spLocks noGrp="1" noChangeArrowheads="1"/>
          </p:cNvSpPr>
          <p:nvPr>
            <p:ph type="body" idx="4294967295"/>
          </p:nvPr>
        </p:nvSpPr>
        <p:spPr>
          <a:xfrm>
            <a:off x="1050306" y="1344708"/>
            <a:ext cx="10503065" cy="5170646"/>
          </a:xfrm>
          <a:prstGeom prst="rect">
            <a:avLst/>
          </a:prstGeom>
        </p:spPr>
        <p:txBody>
          <a:bodyPr wrap="square">
            <a:spAutoFit/>
          </a:bodyPr>
          <a:lstStyle/>
          <a:p>
            <a:pPr marL="0" indent="0">
              <a:lnSpc>
                <a:spcPct val="100000"/>
              </a:lnSpc>
              <a:spcBef>
                <a:spcPts val="600"/>
              </a:spcBef>
              <a:buFontTx/>
              <a:buNone/>
            </a:pPr>
            <a:r>
              <a:rPr lang="en-US" sz="2000" dirty="0">
                <a:latin typeface="+mn-lt"/>
                <a:cs typeface="Arial" pitchFamily="34" charset="0"/>
              </a:rPr>
              <a:t>The </a:t>
            </a:r>
            <a:r>
              <a:rPr lang="en-US" sz="2000" b="1" dirty="0">
                <a:latin typeface="+mn-lt"/>
                <a:cs typeface="Arial" pitchFamily="34" charset="0"/>
              </a:rPr>
              <a:t>dry cleaning industry </a:t>
            </a:r>
            <a:r>
              <a:rPr lang="en-US" sz="2000" dirty="0">
                <a:latin typeface="+mn-lt"/>
                <a:cs typeface="Arial" pitchFamily="34" charset="0"/>
              </a:rPr>
              <a:t>typically uses the solvent perchloroethylene (PERC), as the cleaning agent.  Because clothes are cleaned in a liquid solution that is mostly PERC, and very little if any water is used, the term "dry cleaning" is used. </a:t>
            </a:r>
            <a:endParaRPr lang="en-US" sz="1000" dirty="0">
              <a:latin typeface="+mn-lt"/>
              <a:cs typeface="Arial" pitchFamily="34" charset="0"/>
            </a:endParaRPr>
          </a:p>
          <a:p>
            <a:pPr marL="0" indent="0">
              <a:lnSpc>
                <a:spcPct val="100000"/>
              </a:lnSpc>
              <a:spcBef>
                <a:spcPts val="600"/>
              </a:spcBef>
              <a:buFontTx/>
              <a:buNone/>
            </a:pPr>
            <a:r>
              <a:rPr lang="en-US" sz="2000" dirty="0">
                <a:latin typeface="+mn-lt"/>
                <a:cs typeface="Arial" pitchFamily="34" charset="0"/>
              </a:rPr>
              <a:t>1998: 344 million lb of PERC was produced in the US.  The dry cleaning industry uses </a:t>
            </a:r>
            <a:r>
              <a:rPr lang="en-US" sz="2000" dirty="0">
                <a:cs typeface="Arial" pitchFamily="34" charset="0"/>
              </a:rPr>
              <a:t>approximately </a:t>
            </a:r>
            <a:r>
              <a:rPr lang="en-US" sz="2000" dirty="0">
                <a:latin typeface="+mn-lt"/>
                <a:cs typeface="Arial" pitchFamily="34" charset="0"/>
              </a:rPr>
              <a:t>50% of the PERC produced each year. </a:t>
            </a:r>
          </a:p>
          <a:p>
            <a:pPr marL="0" indent="0">
              <a:lnSpc>
                <a:spcPct val="100000"/>
              </a:lnSpc>
              <a:spcBef>
                <a:spcPts val="600"/>
              </a:spcBef>
              <a:buFontTx/>
              <a:buNone/>
            </a:pPr>
            <a:r>
              <a:rPr lang="en-US" sz="2000" dirty="0">
                <a:cs typeface="Arial" pitchFamily="34" charset="0"/>
              </a:rPr>
              <a:t>PERC is not flammable and thus offers a significant advantage over petroleum based cleaners. </a:t>
            </a:r>
          </a:p>
          <a:p>
            <a:pPr marL="0" indent="0">
              <a:lnSpc>
                <a:spcPct val="100000"/>
              </a:lnSpc>
              <a:spcBef>
                <a:spcPts val="600"/>
              </a:spcBef>
              <a:buFontTx/>
              <a:buNone/>
            </a:pPr>
            <a:endParaRPr lang="en-US" sz="1000" dirty="0">
              <a:latin typeface="+mn-lt"/>
              <a:cs typeface="Arial" pitchFamily="34" charset="0"/>
            </a:endParaRPr>
          </a:p>
          <a:p>
            <a:pPr marL="0" indent="0">
              <a:lnSpc>
                <a:spcPct val="100000"/>
              </a:lnSpc>
              <a:spcBef>
                <a:spcPts val="0"/>
              </a:spcBef>
              <a:buFontTx/>
              <a:buNone/>
            </a:pPr>
            <a:r>
              <a:rPr lang="en-US" sz="2000" b="1" dirty="0">
                <a:latin typeface="+mn-lt"/>
                <a:cs typeface="Arial" pitchFamily="34" charset="0"/>
              </a:rPr>
              <a:t>Environmental and health impacts of PERC:</a:t>
            </a:r>
          </a:p>
          <a:p>
            <a:pPr marL="512763" indent="-277813">
              <a:lnSpc>
                <a:spcPct val="100000"/>
              </a:lnSpc>
              <a:spcBef>
                <a:spcPts val="600"/>
              </a:spcBef>
            </a:pPr>
            <a:r>
              <a:rPr lang="en-US" sz="2000" dirty="0">
                <a:latin typeface="+mn-lt"/>
                <a:cs typeface="Arial" pitchFamily="34" charset="0"/>
              </a:rPr>
              <a:t>EPA classified “groundwater contaminant” and “potential human health hazard”.</a:t>
            </a:r>
          </a:p>
          <a:p>
            <a:pPr marL="512763" indent="-277813">
              <a:lnSpc>
                <a:spcPct val="100000"/>
              </a:lnSpc>
              <a:spcBef>
                <a:spcPts val="600"/>
              </a:spcBef>
            </a:pPr>
            <a:r>
              <a:rPr lang="en-US" sz="2000" dirty="0">
                <a:latin typeface="+mn-lt"/>
                <a:cs typeface="Arial" pitchFamily="34" charset="0"/>
              </a:rPr>
              <a:t>Suspected human carcinogen.</a:t>
            </a:r>
          </a:p>
          <a:p>
            <a:pPr marL="512763" indent="-277813">
              <a:lnSpc>
                <a:spcPct val="100000"/>
              </a:lnSpc>
              <a:spcBef>
                <a:spcPts val="600"/>
              </a:spcBef>
            </a:pPr>
            <a:r>
              <a:rPr lang="en-US" sz="2000" dirty="0">
                <a:latin typeface="+mn-lt"/>
                <a:cs typeface="Arial" pitchFamily="34" charset="0"/>
              </a:rPr>
              <a:t>Known rodent carcinogen.</a:t>
            </a:r>
          </a:p>
          <a:p>
            <a:pPr marL="512763" indent="-277813">
              <a:lnSpc>
                <a:spcPct val="100000"/>
              </a:lnSpc>
              <a:spcBef>
                <a:spcPts val="600"/>
              </a:spcBef>
            </a:pPr>
            <a:r>
              <a:rPr lang="en-US" sz="2000" dirty="0">
                <a:latin typeface="+mn-lt"/>
                <a:cs typeface="Arial" pitchFamily="34" charset="0"/>
              </a:rPr>
              <a:t>Breathing PERC for short periods of time can adversely affect the central nervous system.  Effects include dizziness, fatigue, headaches, sweating, loss of coordination and unconsciousness. </a:t>
            </a:r>
          </a:p>
          <a:p>
            <a:pPr marL="512763" indent="-277813">
              <a:lnSpc>
                <a:spcPct val="100000"/>
              </a:lnSpc>
              <a:spcBef>
                <a:spcPts val="600"/>
              </a:spcBef>
            </a:pPr>
            <a:r>
              <a:rPr lang="en-US" sz="2000" dirty="0">
                <a:cs typeface="Arial" pitchFamily="34" charset="0"/>
              </a:rPr>
              <a:t>Smog formation</a:t>
            </a:r>
            <a:endParaRPr lang="en-US" sz="2000" dirty="0">
              <a:latin typeface="+mn-lt"/>
              <a:cs typeface="Arial" pitchFamily="34" charset="0"/>
            </a:endParaRPr>
          </a:p>
        </p:txBody>
      </p:sp>
      <p:cxnSp>
        <p:nvCxnSpPr>
          <p:cNvPr id="4" name="Straight Connector 3">
            <a:extLst>
              <a:ext uri="{FF2B5EF4-FFF2-40B4-BE49-F238E27FC236}">
                <a16:creationId xmlns:a16="http://schemas.microsoft.com/office/drawing/2014/main" id="{A411A2AD-713E-4553-AB30-9C0403615D4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1158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62200" y="270870"/>
            <a:ext cx="7467600" cy="646331"/>
          </a:xfrm>
        </p:spPr>
        <p:txBody>
          <a:bodyPr>
            <a:spAutoFit/>
          </a:bodyPr>
          <a:lstStyle/>
          <a:p>
            <a:pPr algn="ctr"/>
            <a:r>
              <a:rPr lang="en-US" sz="4000" b="1" dirty="0">
                <a:latin typeface="+mn-lt"/>
              </a:rPr>
              <a:t>Dry Cleaning: scCO</a:t>
            </a:r>
            <a:r>
              <a:rPr lang="en-US" sz="4000" b="1" baseline="-25000" dirty="0">
                <a:latin typeface="+mn-lt"/>
              </a:rPr>
              <a:t>2</a:t>
            </a:r>
          </a:p>
        </p:txBody>
      </p:sp>
      <p:sp>
        <p:nvSpPr>
          <p:cNvPr id="5" name="Text Placeholder 4"/>
          <p:cNvSpPr>
            <a:spLocks noGrp="1"/>
          </p:cNvSpPr>
          <p:nvPr>
            <p:ph type="body" sz="quarter" idx="12"/>
          </p:nvPr>
        </p:nvSpPr>
        <p:spPr>
          <a:xfrm>
            <a:off x="1399309" y="1386973"/>
            <a:ext cx="9116291" cy="489365"/>
          </a:xfrm>
        </p:spPr>
        <p:txBody>
          <a:bodyPr wrap="square">
            <a:spAutoFit/>
          </a:bodyPr>
          <a:lstStyle/>
          <a:p>
            <a:pPr algn="ctr">
              <a:lnSpc>
                <a:spcPct val="114000"/>
              </a:lnSpc>
              <a:buNone/>
            </a:pPr>
            <a:r>
              <a:rPr lang="en-US" sz="2400" dirty="0">
                <a:latin typeface="+mn-lt"/>
              </a:rPr>
              <a:t>Developed by </a:t>
            </a:r>
            <a:r>
              <a:rPr lang="en-US" sz="2400" dirty="0" err="1">
                <a:latin typeface="+mn-lt"/>
              </a:rPr>
              <a:t>Micell</a:t>
            </a:r>
            <a:r>
              <a:rPr lang="en-US" sz="2400" dirty="0">
                <a:latin typeface="+mn-lt"/>
              </a:rPr>
              <a:t> Technologies (Joseph DeSimone, UNC-Chapel Hill).</a:t>
            </a:r>
          </a:p>
        </p:txBody>
      </p:sp>
      <p:pic>
        <p:nvPicPr>
          <p:cNvPr id="6" name="Picture 5" descr="hangers.jpg"/>
          <p:cNvPicPr>
            <a:picLocks noChangeAspect="1"/>
          </p:cNvPicPr>
          <p:nvPr/>
        </p:nvPicPr>
        <p:blipFill>
          <a:blip r:embed="rId3"/>
          <a:stretch>
            <a:fillRect/>
          </a:stretch>
        </p:blipFill>
        <p:spPr>
          <a:xfrm>
            <a:off x="3363262" y="1998047"/>
            <a:ext cx="4281721" cy="2569032"/>
          </a:xfrm>
          <a:prstGeom prst="rect">
            <a:avLst/>
          </a:prstGeom>
        </p:spPr>
      </p:pic>
      <p:cxnSp>
        <p:nvCxnSpPr>
          <p:cNvPr id="9" name="Straight Connector 8">
            <a:extLst>
              <a:ext uri="{FF2B5EF4-FFF2-40B4-BE49-F238E27FC236}">
                <a16:creationId xmlns:a16="http://schemas.microsoft.com/office/drawing/2014/main" id="{15827FD8-D36E-4898-AABA-190A9A89896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E286954C-A84A-4518-97FB-A635CADE3B5B}"/>
              </a:ext>
            </a:extLst>
          </p:cNvPr>
          <p:cNvSpPr txBox="1">
            <a:spLocks/>
          </p:cNvSpPr>
          <p:nvPr/>
        </p:nvSpPr>
        <p:spPr>
          <a:xfrm>
            <a:off x="1184223" y="4586025"/>
            <a:ext cx="10013429" cy="182665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Regular" charset="0"/>
                <a:ea typeface="+mn-ea"/>
                <a:cs typeface="Calibri Regular"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Calibri Regular" charset="0"/>
                <a:ea typeface="+mn-ea"/>
                <a:cs typeface="Calibri Regular"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Calibri Regular" charset="0"/>
                <a:ea typeface="+mn-ea"/>
                <a:cs typeface="Calibri Regular"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Calibri Regular" charset="0"/>
                <a:ea typeface="+mn-ea"/>
                <a:cs typeface="Calibri Regular"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Calibri Regular" charset="0"/>
                <a:ea typeface="+mn-ea"/>
                <a:cs typeface="Calibri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82880" indent="-182880">
              <a:lnSpc>
                <a:spcPct val="114000"/>
              </a:lnSpc>
              <a:spcBef>
                <a:spcPts val="0"/>
              </a:spcBef>
            </a:pPr>
            <a:r>
              <a:rPr lang="en-US" sz="2000" dirty="0">
                <a:latin typeface="+mn-lt"/>
              </a:rPr>
              <a:t>60 </a:t>
            </a:r>
            <a:r>
              <a:rPr lang="en-US" sz="2000" dirty="0" err="1">
                <a:latin typeface="+mn-lt"/>
              </a:rPr>
              <a:t>lb</a:t>
            </a:r>
            <a:r>
              <a:rPr lang="en-US" sz="2000" dirty="0">
                <a:latin typeface="+mn-lt"/>
              </a:rPr>
              <a:t> garments in rotating basket in MICO</a:t>
            </a:r>
            <a:r>
              <a:rPr lang="en-US" sz="2000" baseline="-25000" dirty="0">
                <a:latin typeface="+mn-lt"/>
              </a:rPr>
              <a:t>2</a:t>
            </a:r>
            <a:r>
              <a:rPr lang="en-US" sz="2000" baseline="30000" dirty="0">
                <a:latin typeface="+mn-lt"/>
              </a:rPr>
              <a:t>TM</a:t>
            </a:r>
            <a:r>
              <a:rPr lang="en-US" sz="2000" dirty="0">
                <a:latin typeface="+mn-lt"/>
              </a:rPr>
              <a:t>, door closed, vacuum applied</a:t>
            </a:r>
          </a:p>
          <a:p>
            <a:pPr marL="182880" indent="-182880">
              <a:lnSpc>
                <a:spcPct val="114000"/>
              </a:lnSpc>
              <a:spcBef>
                <a:spcPts val="0"/>
              </a:spcBef>
            </a:pPr>
            <a:r>
              <a:rPr lang="en-US" sz="2000" dirty="0">
                <a:latin typeface="+mn-lt"/>
              </a:rPr>
              <a:t>CO</a:t>
            </a:r>
            <a:r>
              <a:rPr lang="en-US" sz="2000" baseline="-25000" dirty="0">
                <a:latin typeface="+mn-lt"/>
              </a:rPr>
              <a:t>2</a:t>
            </a:r>
            <a:r>
              <a:rPr lang="en-US" sz="2000" dirty="0">
                <a:latin typeface="+mn-lt"/>
              </a:rPr>
              <a:t> pressurized, Liquid CO</a:t>
            </a:r>
            <a:r>
              <a:rPr lang="en-US" sz="2000" baseline="-25000" dirty="0">
                <a:latin typeface="+mn-lt"/>
              </a:rPr>
              <a:t>2</a:t>
            </a:r>
            <a:r>
              <a:rPr lang="en-US" sz="2000" dirty="0">
                <a:latin typeface="+mn-lt"/>
              </a:rPr>
              <a:t> &amp; </a:t>
            </a:r>
            <a:r>
              <a:rPr lang="en-US" sz="2000" dirty="0" err="1">
                <a:latin typeface="+mn-lt"/>
              </a:rPr>
              <a:t>Micare</a:t>
            </a:r>
            <a:r>
              <a:rPr lang="en-US" sz="2000" baseline="30000" dirty="0" err="1">
                <a:latin typeface="+mn-lt"/>
              </a:rPr>
              <a:t>TM</a:t>
            </a:r>
            <a:r>
              <a:rPr lang="en-US" sz="2000" dirty="0">
                <a:latin typeface="+mn-lt"/>
              </a:rPr>
              <a:t> detergent added to form wash fluid</a:t>
            </a:r>
          </a:p>
          <a:p>
            <a:pPr marL="182880" indent="-182880">
              <a:lnSpc>
                <a:spcPct val="114000"/>
              </a:lnSpc>
              <a:spcBef>
                <a:spcPts val="0"/>
              </a:spcBef>
            </a:pPr>
            <a:r>
              <a:rPr lang="en-US" sz="2000" dirty="0">
                <a:latin typeface="+mn-lt"/>
              </a:rPr>
              <a:t>Clothes are agitated, wash fluid is circulated out, filtered to remove fibers </a:t>
            </a:r>
            <a:r>
              <a:rPr lang="en-US" sz="2000" dirty="0" err="1">
                <a:latin typeface="+mn-lt"/>
              </a:rPr>
              <a:t>etc</a:t>
            </a:r>
            <a:endParaRPr lang="en-US" sz="2000" dirty="0">
              <a:latin typeface="+mn-lt"/>
            </a:endParaRPr>
          </a:p>
          <a:p>
            <a:pPr marL="182880" indent="-182880">
              <a:lnSpc>
                <a:spcPct val="114000"/>
              </a:lnSpc>
              <a:spcBef>
                <a:spcPts val="0"/>
              </a:spcBef>
            </a:pPr>
            <a:r>
              <a:rPr lang="en-US" sz="2000" dirty="0">
                <a:latin typeface="+mn-lt"/>
              </a:rPr>
              <a:t>Wash fluid is passed through carbon filter, portion distilled to remove excess dirt &amp; detergent</a:t>
            </a:r>
          </a:p>
          <a:p>
            <a:pPr marL="182880" indent="-182880">
              <a:lnSpc>
                <a:spcPct val="114000"/>
              </a:lnSpc>
              <a:spcBef>
                <a:spcPts val="0"/>
              </a:spcBef>
            </a:pPr>
            <a:r>
              <a:rPr lang="en-US" sz="2000" dirty="0">
                <a:latin typeface="+mn-lt"/>
              </a:rPr>
              <a:t>CO</a:t>
            </a:r>
            <a:r>
              <a:rPr lang="en-US" sz="2000" baseline="-25000" dirty="0">
                <a:latin typeface="+mn-lt"/>
              </a:rPr>
              <a:t>2</a:t>
            </a:r>
            <a:r>
              <a:rPr lang="en-US" sz="2000" dirty="0">
                <a:latin typeface="+mn-lt"/>
              </a:rPr>
              <a:t> gas is removed from wash tank using a compressor &amp; sent for recycle</a:t>
            </a:r>
          </a:p>
        </p:txBody>
      </p:sp>
    </p:spTree>
    <p:extLst>
      <p:ext uri="{BB962C8B-B14F-4D97-AF65-F5344CB8AC3E}">
        <p14:creationId xmlns:p14="http://schemas.microsoft.com/office/powerpoint/2010/main" val="8157444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1544770" y="289795"/>
            <a:ext cx="10228130" cy="646331"/>
          </a:xfrm>
        </p:spPr>
        <p:txBody>
          <a:bodyPr wrap="square">
            <a:spAutoFit/>
          </a:bodyPr>
          <a:lstStyle/>
          <a:p>
            <a:pPr algn="ctr"/>
            <a:r>
              <a:rPr lang="en-US" sz="4000" b="1" dirty="0">
                <a:latin typeface="+mn-lt"/>
              </a:rPr>
              <a:t>Chemical Reactions in scCO</a:t>
            </a:r>
            <a:r>
              <a:rPr lang="en-US" sz="4000" b="1" baseline="-25000" dirty="0">
                <a:latin typeface="+mn-lt"/>
              </a:rPr>
              <a:t>2</a:t>
            </a:r>
          </a:p>
        </p:txBody>
      </p:sp>
      <p:sp>
        <p:nvSpPr>
          <p:cNvPr id="6" name="TextBox 5"/>
          <p:cNvSpPr txBox="1"/>
          <p:nvPr/>
        </p:nvSpPr>
        <p:spPr>
          <a:xfrm>
            <a:off x="692044" y="6517769"/>
            <a:ext cx="11499956" cy="523220"/>
          </a:xfrm>
          <a:prstGeom prst="rect">
            <a:avLst/>
          </a:prstGeom>
          <a:noFill/>
        </p:spPr>
        <p:txBody>
          <a:bodyPr wrap="square" rtlCol="0">
            <a:spAutoFit/>
          </a:bodyPr>
          <a:lstStyle/>
          <a:p>
            <a:pPr algn="ctr"/>
            <a:r>
              <a:rPr lang="en-US" sz="1200" dirty="0" err="1">
                <a:solidFill>
                  <a:schemeClr val="bg1">
                    <a:lumMod val="50000"/>
                  </a:schemeClr>
                </a:solidFill>
              </a:rPr>
              <a:t>Licence</a:t>
            </a:r>
            <a:r>
              <a:rPr lang="en-US" sz="1200" dirty="0">
                <a:solidFill>
                  <a:schemeClr val="bg1">
                    <a:lumMod val="50000"/>
                  </a:schemeClr>
                </a:solidFill>
              </a:rPr>
              <a:t>, P.; </a:t>
            </a:r>
            <a:r>
              <a:rPr lang="en-US" sz="1200" dirty="0" err="1">
                <a:solidFill>
                  <a:schemeClr val="bg1">
                    <a:lumMod val="50000"/>
                  </a:schemeClr>
                </a:solidFill>
              </a:rPr>
              <a:t>Ke</a:t>
            </a:r>
            <a:r>
              <a:rPr lang="en-US" sz="1200" dirty="0">
                <a:solidFill>
                  <a:schemeClr val="bg1">
                    <a:lumMod val="50000"/>
                  </a:schemeClr>
                </a:solidFill>
              </a:rPr>
              <a:t>, J.; </a:t>
            </a:r>
            <a:r>
              <a:rPr lang="en-US" sz="1200" dirty="0" err="1">
                <a:solidFill>
                  <a:schemeClr val="bg1">
                    <a:lumMod val="50000"/>
                  </a:schemeClr>
                </a:solidFill>
              </a:rPr>
              <a:t>Sokolova</a:t>
            </a:r>
            <a:r>
              <a:rPr lang="en-US" sz="1200" dirty="0">
                <a:solidFill>
                  <a:schemeClr val="bg1">
                    <a:lumMod val="50000"/>
                  </a:schemeClr>
                </a:solidFill>
              </a:rPr>
              <a:t>, M.; Ross, S. K.; </a:t>
            </a:r>
            <a:r>
              <a:rPr lang="en-US" sz="1200" dirty="0" err="1">
                <a:solidFill>
                  <a:schemeClr val="bg1">
                    <a:lumMod val="50000"/>
                  </a:schemeClr>
                </a:solidFill>
              </a:rPr>
              <a:t>Poliakoff</a:t>
            </a:r>
            <a:r>
              <a:rPr lang="en-US" sz="1200" dirty="0">
                <a:solidFill>
                  <a:schemeClr val="bg1">
                    <a:lumMod val="50000"/>
                  </a:schemeClr>
                </a:solidFill>
              </a:rPr>
              <a:t>, M.  Chemical Reactions in Supercritical Carbon Dioxide: From Laboratory to Commercial Plant.  </a:t>
            </a:r>
            <a:r>
              <a:rPr lang="en-US" sz="1200" i="1" dirty="0">
                <a:solidFill>
                  <a:schemeClr val="bg1">
                    <a:lumMod val="50000"/>
                  </a:schemeClr>
                </a:solidFill>
              </a:rPr>
              <a:t>Green Chem. </a:t>
            </a:r>
            <a:r>
              <a:rPr lang="en-US" sz="1200" b="1" dirty="0">
                <a:solidFill>
                  <a:schemeClr val="bg1">
                    <a:lumMod val="50000"/>
                  </a:schemeClr>
                </a:solidFill>
              </a:rPr>
              <a:t>2003</a:t>
            </a:r>
            <a:r>
              <a:rPr lang="en-US" sz="1200" dirty="0">
                <a:solidFill>
                  <a:schemeClr val="bg1">
                    <a:lumMod val="50000"/>
                  </a:schemeClr>
                </a:solidFill>
              </a:rPr>
              <a:t>, </a:t>
            </a:r>
            <a:r>
              <a:rPr lang="en-US" sz="1200" i="1" dirty="0">
                <a:solidFill>
                  <a:schemeClr val="bg1">
                    <a:lumMod val="50000"/>
                  </a:schemeClr>
                </a:solidFill>
              </a:rPr>
              <a:t>5</a:t>
            </a:r>
            <a:r>
              <a:rPr lang="en-US" sz="1200" dirty="0">
                <a:solidFill>
                  <a:schemeClr val="bg1">
                    <a:lumMod val="50000"/>
                  </a:schemeClr>
                </a:solidFill>
              </a:rPr>
              <a:t>, 99-104.</a:t>
            </a:r>
          </a:p>
          <a:p>
            <a:pPr algn="ctr"/>
            <a:endParaRPr lang="en-US" sz="1600" dirty="0">
              <a:solidFill>
                <a:srgbClr val="000000"/>
              </a:solidFill>
            </a:endParaRPr>
          </a:p>
        </p:txBody>
      </p:sp>
      <p:sp>
        <p:nvSpPr>
          <p:cNvPr id="9" name="TextBox 8"/>
          <p:cNvSpPr txBox="1"/>
          <p:nvPr/>
        </p:nvSpPr>
        <p:spPr>
          <a:xfrm>
            <a:off x="5133109" y="1430777"/>
            <a:ext cx="4325684" cy="1021690"/>
          </a:xfrm>
          <a:prstGeom prst="rect">
            <a:avLst/>
          </a:prstGeom>
          <a:noFill/>
        </p:spPr>
        <p:txBody>
          <a:bodyPr wrap="square" rtlCol="0">
            <a:spAutoFit/>
          </a:bodyPr>
          <a:lstStyle/>
          <a:p>
            <a:pPr>
              <a:lnSpc>
                <a:spcPct val="114000"/>
              </a:lnSpc>
            </a:pPr>
            <a:r>
              <a:rPr lang="en-US" dirty="0">
                <a:solidFill>
                  <a:srgbClr val="000000"/>
                </a:solidFill>
              </a:rPr>
              <a:t>Trimethyl Cyclohexanone (TMCH): Used in paints, coatings, synthesis of small molecules (e.g. pharmaceuticals, vitamin A).</a:t>
            </a:r>
          </a:p>
        </p:txBody>
      </p:sp>
      <p:pic>
        <p:nvPicPr>
          <p:cNvPr id="11" name="Picture 10" descr="licence_greenchem-plant.jpg"/>
          <p:cNvPicPr>
            <a:picLocks noChangeAspect="1"/>
          </p:cNvPicPr>
          <p:nvPr/>
        </p:nvPicPr>
        <p:blipFill>
          <a:blip r:embed="rId2"/>
          <a:stretch>
            <a:fillRect/>
          </a:stretch>
        </p:blipFill>
        <p:spPr>
          <a:xfrm>
            <a:off x="4495800" y="2584752"/>
            <a:ext cx="2362200" cy="3523187"/>
          </a:xfrm>
          <a:prstGeom prst="rect">
            <a:avLst/>
          </a:prstGeom>
        </p:spPr>
      </p:pic>
      <p:pic>
        <p:nvPicPr>
          <p:cNvPr id="10" name="Picture 9" descr="licence_greenchem-diagram.jpg"/>
          <p:cNvPicPr>
            <a:picLocks noChangeAspect="1"/>
          </p:cNvPicPr>
          <p:nvPr/>
        </p:nvPicPr>
        <p:blipFill>
          <a:blip r:embed="rId3"/>
          <a:stretch>
            <a:fillRect/>
          </a:stretch>
        </p:blipFill>
        <p:spPr>
          <a:xfrm>
            <a:off x="1453284" y="3965240"/>
            <a:ext cx="2420700" cy="2429288"/>
          </a:xfrm>
          <a:prstGeom prst="rect">
            <a:avLst/>
          </a:prstGeom>
          <a:ln w="25400">
            <a:solidFill>
              <a:schemeClr val="tx2"/>
            </a:solidFill>
          </a:ln>
        </p:spPr>
      </p:pic>
      <p:pic>
        <p:nvPicPr>
          <p:cNvPr id="7" name="Picture 6" descr="licence_greenchem.jpg"/>
          <p:cNvPicPr>
            <a:picLocks noChangeAspect="1"/>
          </p:cNvPicPr>
          <p:nvPr/>
        </p:nvPicPr>
        <p:blipFill>
          <a:blip r:embed="rId4" cstate="print">
            <a:extLst>
              <a:ext uri="{28A0092B-C50C-407E-A947-70E740481C1C}">
                <a14:useLocalDpi xmlns:a14="http://schemas.microsoft.com/office/drawing/2010/main"/>
              </a:ext>
            </a:extLst>
          </a:blip>
          <a:srcRect l="-3637" t="-5046" r="-3637" b="-5046"/>
          <a:stretch>
            <a:fillRect/>
          </a:stretch>
        </p:blipFill>
        <p:spPr>
          <a:xfrm>
            <a:off x="1379095" y="1446092"/>
            <a:ext cx="2583303" cy="2415358"/>
          </a:xfrm>
          <a:prstGeom prst="rect">
            <a:avLst/>
          </a:prstGeom>
          <a:solidFill>
            <a:schemeClr val="bg1"/>
          </a:solidFill>
          <a:ln w="25400">
            <a:solidFill>
              <a:schemeClr val="tx2"/>
            </a:solidFill>
          </a:ln>
        </p:spPr>
      </p:pic>
      <p:sp>
        <p:nvSpPr>
          <p:cNvPr id="8" name="Right Arrow 7"/>
          <p:cNvSpPr/>
          <p:nvPr/>
        </p:nvSpPr>
        <p:spPr>
          <a:xfrm>
            <a:off x="4238262" y="1824797"/>
            <a:ext cx="685800" cy="304800"/>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996635" y="2723903"/>
            <a:ext cx="4447220" cy="3723392"/>
          </a:xfrm>
          <a:prstGeom prst="rect">
            <a:avLst/>
          </a:prstGeom>
          <a:noFill/>
        </p:spPr>
        <p:txBody>
          <a:bodyPr wrap="square" rtlCol="0">
            <a:spAutoFit/>
          </a:bodyPr>
          <a:lstStyle/>
          <a:p>
            <a:pPr>
              <a:lnSpc>
                <a:spcPct val="114000"/>
              </a:lnSpc>
            </a:pPr>
            <a:r>
              <a:rPr lang="en-US" sz="1900" b="1" dirty="0"/>
              <a:t>Prof. Martyn </a:t>
            </a:r>
            <a:r>
              <a:rPr lang="en-US" sz="1900" b="1" dirty="0" err="1"/>
              <a:t>Poliakoff</a:t>
            </a:r>
            <a:r>
              <a:rPr lang="en-US" sz="1900" b="1" dirty="0"/>
              <a:t> of </a:t>
            </a:r>
            <a:r>
              <a:rPr lang="en-US" sz="1900" b="1" dirty="0">
                <a:solidFill>
                  <a:srgbClr val="000000"/>
                </a:solidFill>
              </a:rPr>
              <a:t>U. of Nottingham and Thomas Swan &amp; Co. </a:t>
            </a:r>
            <a:br>
              <a:rPr lang="en-US" sz="1900" b="1" dirty="0">
                <a:solidFill>
                  <a:srgbClr val="000000"/>
                </a:solidFill>
              </a:rPr>
            </a:br>
            <a:endParaRPr lang="en-US" sz="800" b="1" dirty="0">
              <a:solidFill>
                <a:srgbClr val="000000"/>
              </a:solidFill>
            </a:endParaRPr>
          </a:p>
          <a:p>
            <a:pPr marL="342900" indent="-342900">
              <a:lnSpc>
                <a:spcPct val="114000"/>
              </a:lnSpc>
              <a:buFont typeface="Arial" panose="020B0604020202020204" pitchFamily="34" charset="0"/>
              <a:buChar char="•"/>
            </a:pPr>
            <a:r>
              <a:rPr lang="en-US" dirty="0">
                <a:solidFill>
                  <a:srgbClr val="000000"/>
                </a:solidFill>
              </a:rPr>
              <a:t>&gt; 99.4% selectivity for TMCH (attributed to biphasic conditions).</a:t>
            </a:r>
          </a:p>
          <a:p>
            <a:pPr marL="231775" indent="-231775">
              <a:lnSpc>
                <a:spcPct val="114000"/>
              </a:lnSpc>
              <a:buFont typeface="Arial" pitchFamily="34" charset="0"/>
              <a:buChar char="•"/>
            </a:pPr>
            <a:r>
              <a:rPr lang="en-US" dirty="0" err="1">
                <a:solidFill>
                  <a:srgbClr val="000000"/>
                </a:solidFill>
              </a:rPr>
              <a:t>Isophorone</a:t>
            </a:r>
            <a:r>
              <a:rPr lang="en-US" dirty="0">
                <a:solidFill>
                  <a:srgbClr val="000000"/>
                </a:solidFill>
              </a:rPr>
              <a:t> can be used at up to 48%. concentration (higher conc. = lower pressure, lower energy costs).</a:t>
            </a:r>
          </a:p>
          <a:p>
            <a:pPr marL="231775" indent="-231775">
              <a:lnSpc>
                <a:spcPct val="114000"/>
              </a:lnSpc>
              <a:buFont typeface="Arial" pitchFamily="34" charset="0"/>
              <a:buChar char="•"/>
            </a:pPr>
            <a:r>
              <a:rPr lang="en-US" dirty="0">
                <a:solidFill>
                  <a:srgbClr val="000000"/>
                </a:solidFill>
              </a:rPr>
              <a:t>No need for downstream purification.</a:t>
            </a:r>
          </a:p>
          <a:p>
            <a:pPr marL="231775" indent="-231775">
              <a:lnSpc>
                <a:spcPct val="114000"/>
              </a:lnSpc>
              <a:buFont typeface="Arial" pitchFamily="34" charset="0"/>
              <a:buChar char="•"/>
            </a:pPr>
            <a:r>
              <a:rPr lang="en-GB" altLang="en-US" dirty="0"/>
              <a:t>In 2002 a SCF plant for continuous synthesis with capacity of up to 1000 tonnes per year (</a:t>
            </a:r>
            <a:r>
              <a:rPr lang="en-US" altLang="en-US" dirty="0">
                <a:solidFill>
                  <a:srgbClr val="000000"/>
                </a:solidFill>
              </a:rPr>
              <a:t>p</a:t>
            </a:r>
            <a:r>
              <a:rPr lang="en-US" dirty="0">
                <a:solidFill>
                  <a:srgbClr val="000000"/>
                </a:solidFill>
              </a:rPr>
              <a:t>roduces 100 kg/hr)</a:t>
            </a:r>
          </a:p>
        </p:txBody>
      </p:sp>
      <p:cxnSp>
        <p:nvCxnSpPr>
          <p:cNvPr id="13" name="Straight Connector 12">
            <a:extLst>
              <a:ext uri="{FF2B5EF4-FFF2-40B4-BE49-F238E27FC236}">
                <a16:creationId xmlns:a16="http://schemas.microsoft.com/office/drawing/2014/main" id="{4C82431A-9BC9-40EF-AA5D-950997BEF20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658141" y="3475666"/>
            <a:ext cx="1180214" cy="1594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Side products</a:t>
            </a:r>
          </a:p>
        </p:txBody>
      </p:sp>
    </p:spTree>
    <p:extLst>
      <p:ext uri="{BB962C8B-B14F-4D97-AF65-F5344CB8AC3E}">
        <p14:creationId xmlns:p14="http://schemas.microsoft.com/office/powerpoint/2010/main" val="6813687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911728" y="289795"/>
            <a:ext cx="10228130" cy="646331"/>
          </a:xfrm>
        </p:spPr>
        <p:txBody>
          <a:bodyPr wrap="square" anchor="ctr">
            <a:spAutoFit/>
          </a:bodyPr>
          <a:lstStyle/>
          <a:p>
            <a:pPr algn="ctr"/>
            <a:r>
              <a:rPr lang="en-US" sz="4000" b="1" dirty="0">
                <a:latin typeface="+mn-lt"/>
              </a:rPr>
              <a:t>Textile Dyeing with scCO</a:t>
            </a:r>
            <a:r>
              <a:rPr lang="en-US" sz="4000" b="1" baseline="-25000" dirty="0">
                <a:latin typeface="+mn-lt"/>
              </a:rPr>
              <a:t>2</a:t>
            </a:r>
            <a:r>
              <a:rPr lang="en-US" sz="4000" b="1" dirty="0"/>
              <a:t> </a:t>
            </a:r>
            <a:r>
              <a:rPr lang="en-US" b="1" dirty="0"/>
              <a:t>(waterless Dyeing)</a:t>
            </a:r>
            <a:r>
              <a:rPr lang="en-US" sz="4000" b="1" baseline="-25000" dirty="0">
                <a:latin typeface="+mn-lt"/>
              </a:rPr>
              <a:t> </a:t>
            </a:r>
          </a:p>
        </p:txBody>
      </p:sp>
      <p:sp>
        <p:nvSpPr>
          <p:cNvPr id="8" name="Right Arrow 7"/>
          <p:cNvSpPr/>
          <p:nvPr/>
        </p:nvSpPr>
        <p:spPr>
          <a:xfrm>
            <a:off x="5381259" y="2593332"/>
            <a:ext cx="685800" cy="304800"/>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28246" y="4556989"/>
            <a:ext cx="11019694" cy="384721"/>
          </a:xfrm>
          <a:prstGeom prst="rect">
            <a:avLst/>
          </a:prstGeom>
          <a:noFill/>
        </p:spPr>
        <p:txBody>
          <a:bodyPr wrap="square" rtlCol="0">
            <a:spAutoFit/>
          </a:bodyPr>
          <a:lstStyle/>
          <a:p>
            <a:r>
              <a:rPr lang="en-US" sz="1900" b="1" dirty="0"/>
              <a:t>More Efficient Process Developed and Patented by Dr. Swapneshu Baser, Deven Supercriticals Pvt. Ltd., India</a:t>
            </a:r>
            <a:endParaRPr lang="en-US" sz="800" b="1" dirty="0">
              <a:solidFill>
                <a:srgbClr val="000000"/>
              </a:solidFill>
            </a:endParaRPr>
          </a:p>
        </p:txBody>
      </p:sp>
      <p:cxnSp>
        <p:nvCxnSpPr>
          <p:cNvPr id="13" name="Straight Connector 12">
            <a:extLst>
              <a:ext uri="{FF2B5EF4-FFF2-40B4-BE49-F238E27FC236}">
                <a16:creationId xmlns:a16="http://schemas.microsoft.com/office/drawing/2014/main" id="{4C82431A-9BC9-40EF-AA5D-950997BEF20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4573" t="1768" r="1391" b="2511"/>
          <a:stretch/>
        </p:blipFill>
        <p:spPr>
          <a:xfrm>
            <a:off x="7362088" y="1256239"/>
            <a:ext cx="3798281" cy="334056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5" y="1174177"/>
            <a:ext cx="4456260" cy="3382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803" y="3191207"/>
            <a:ext cx="2840280" cy="75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679726" y="5093532"/>
            <a:ext cx="4982308" cy="1554272"/>
          </a:xfrm>
          <a:prstGeom prst="rect">
            <a:avLst/>
          </a:prstGeom>
          <a:noFill/>
        </p:spPr>
        <p:txBody>
          <a:bodyPr wrap="square" rtlCol="0">
            <a:spAutoFit/>
          </a:bodyPr>
          <a:lstStyle/>
          <a:p>
            <a:r>
              <a:rPr lang="en-US" sz="1900" b="1" dirty="0"/>
              <a:t>Process:</a:t>
            </a:r>
            <a:endParaRPr lang="en-US" sz="800" b="1" dirty="0">
              <a:solidFill>
                <a:srgbClr val="000000"/>
              </a:solidFill>
            </a:endParaRPr>
          </a:p>
          <a:p>
            <a:pPr marL="231775" indent="-231775">
              <a:buFont typeface="Arial" pitchFamily="34" charset="0"/>
              <a:buChar char="•"/>
            </a:pPr>
            <a:r>
              <a:rPr lang="en-IN" sz="1900" dirty="0"/>
              <a:t>Dissolution of Dye in SC CO</a:t>
            </a:r>
            <a:r>
              <a:rPr lang="en-IN" sz="1900" baseline="-25000" dirty="0"/>
              <a:t>2</a:t>
            </a:r>
          </a:p>
          <a:p>
            <a:pPr marL="231775" indent="-231775">
              <a:buFont typeface="Arial" pitchFamily="34" charset="0"/>
              <a:buChar char="•"/>
            </a:pPr>
            <a:r>
              <a:rPr lang="en-IN" sz="1900" dirty="0">
                <a:solidFill>
                  <a:srgbClr val="000000"/>
                </a:solidFill>
              </a:rPr>
              <a:t>Swelling of Textile Material by </a:t>
            </a:r>
            <a:r>
              <a:rPr lang="en-IN" sz="1900" dirty="0"/>
              <a:t>SC CO</a:t>
            </a:r>
            <a:r>
              <a:rPr lang="en-IN" sz="1900" baseline="-25000" dirty="0"/>
              <a:t>2</a:t>
            </a:r>
            <a:endParaRPr lang="en-IN" sz="1900" dirty="0">
              <a:solidFill>
                <a:srgbClr val="000000"/>
              </a:solidFill>
            </a:endParaRPr>
          </a:p>
          <a:p>
            <a:pPr marL="231775" indent="-231775">
              <a:buFont typeface="Arial" pitchFamily="34" charset="0"/>
              <a:buChar char="•"/>
            </a:pPr>
            <a:r>
              <a:rPr lang="en-IN" sz="1900" dirty="0">
                <a:solidFill>
                  <a:srgbClr val="000000"/>
                </a:solidFill>
              </a:rPr>
              <a:t>Efficient Diffusion of Dye in Textile Matrix</a:t>
            </a:r>
          </a:p>
          <a:p>
            <a:pPr marL="231775" indent="-231775">
              <a:buFont typeface="Arial" pitchFamily="34" charset="0"/>
              <a:buChar char="•"/>
            </a:pPr>
            <a:r>
              <a:rPr lang="en-IN" sz="1900" dirty="0">
                <a:solidFill>
                  <a:srgbClr val="000000"/>
                </a:solidFill>
              </a:rPr>
              <a:t>Depressurise to Entrap Dye in Textile Matrix</a:t>
            </a:r>
          </a:p>
        </p:txBody>
      </p:sp>
      <p:sp>
        <p:nvSpPr>
          <p:cNvPr id="17" name="TextBox 16"/>
          <p:cNvSpPr txBox="1"/>
          <p:nvPr/>
        </p:nvSpPr>
        <p:spPr>
          <a:xfrm>
            <a:off x="6043246" y="4959727"/>
            <a:ext cx="4982308" cy="1846659"/>
          </a:xfrm>
          <a:prstGeom prst="rect">
            <a:avLst/>
          </a:prstGeom>
          <a:noFill/>
        </p:spPr>
        <p:txBody>
          <a:bodyPr wrap="square" rtlCol="0">
            <a:spAutoFit/>
          </a:bodyPr>
          <a:lstStyle/>
          <a:p>
            <a:r>
              <a:rPr lang="en-US" sz="1900" b="1" dirty="0"/>
              <a:t>Advantages:</a:t>
            </a:r>
            <a:endParaRPr lang="en-US" sz="800" b="1" dirty="0">
              <a:solidFill>
                <a:srgbClr val="000000"/>
              </a:solidFill>
            </a:endParaRPr>
          </a:p>
          <a:p>
            <a:pPr marL="231775" indent="-231775">
              <a:buFont typeface="Arial" pitchFamily="34" charset="0"/>
              <a:buChar char="•"/>
            </a:pPr>
            <a:r>
              <a:rPr lang="en-US" sz="1900" dirty="0"/>
              <a:t>No </a:t>
            </a:r>
            <a:r>
              <a:rPr lang="en-IN" sz="1900" dirty="0"/>
              <a:t>Water Usage</a:t>
            </a:r>
          </a:p>
          <a:p>
            <a:pPr marL="231775" indent="-231775">
              <a:buFont typeface="Arial" pitchFamily="34" charset="0"/>
              <a:buChar char="•"/>
            </a:pPr>
            <a:r>
              <a:rPr lang="en-IN" sz="1900" dirty="0">
                <a:solidFill>
                  <a:srgbClr val="000000"/>
                </a:solidFill>
              </a:rPr>
              <a:t>Zero Discharge process</a:t>
            </a:r>
          </a:p>
          <a:p>
            <a:pPr marL="231775" indent="-231775">
              <a:buFont typeface="Arial" pitchFamily="34" charset="0"/>
              <a:buChar char="•"/>
            </a:pPr>
            <a:r>
              <a:rPr lang="en-IN" sz="1900" dirty="0">
                <a:solidFill>
                  <a:srgbClr val="000000"/>
                </a:solidFill>
              </a:rPr>
              <a:t>No ETP requirement</a:t>
            </a:r>
          </a:p>
          <a:p>
            <a:pPr marL="231775" indent="-231775">
              <a:buFont typeface="Arial" pitchFamily="34" charset="0"/>
              <a:buChar char="•"/>
            </a:pPr>
            <a:r>
              <a:rPr lang="en-IN" sz="1900" dirty="0">
                <a:solidFill>
                  <a:srgbClr val="000000"/>
                </a:solidFill>
              </a:rPr>
              <a:t>Re-use of unused Dye collected in Separator</a:t>
            </a:r>
          </a:p>
          <a:p>
            <a:pPr marL="231775" indent="-231775">
              <a:buFont typeface="Arial" pitchFamily="34" charset="0"/>
              <a:buChar char="•"/>
            </a:pPr>
            <a:r>
              <a:rPr lang="en-IN" sz="1900" dirty="0">
                <a:solidFill>
                  <a:srgbClr val="000000"/>
                </a:solidFill>
              </a:rPr>
              <a:t>Lower overall cost of Dyeing</a:t>
            </a:r>
          </a:p>
        </p:txBody>
      </p:sp>
    </p:spTree>
    <p:extLst>
      <p:ext uri="{BB962C8B-B14F-4D97-AF65-F5344CB8AC3E}">
        <p14:creationId xmlns:p14="http://schemas.microsoft.com/office/powerpoint/2010/main" val="4659069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txBox="1"/>
          <p:nvPr/>
        </p:nvSpPr>
        <p:spPr>
          <a:xfrm>
            <a:off x="170146" y="111766"/>
            <a:ext cx="12021853" cy="1077218"/>
          </a:xfrm>
          <a:prstGeom prst="rect">
            <a:avLst/>
          </a:prstGeom>
          <a:noFill/>
        </p:spPr>
        <p:txBody>
          <a:bodyPr wrap="square" rtlCol="0">
            <a:spAutoFit/>
          </a:bodyPr>
          <a:lstStyle/>
          <a:p>
            <a:pPr algn="ctr" defTabSz="457200">
              <a:defRPr/>
            </a:pPr>
            <a:r>
              <a:rPr lang="en-CA" sz="3200" dirty="0" err="1">
                <a:ea typeface="MS PGothic" panose="020B0600070205080204" pitchFamily="34" charset="-128"/>
                <a:cs typeface="Arial" panose="020B0604020202020204" pitchFamily="34" charset="0"/>
              </a:rPr>
              <a:t>CleanTech</a:t>
            </a:r>
            <a:r>
              <a:rPr lang="en-CA" sz="3200" dirty="0">
                <a:ea typeface="MS PGothic" panose="020B0600070205080204" pitchFamily="34" charset="-128"/>
                <a:cs typeface="Arial" panose="020B0604020202020204" pitchFamily="34" charset="0"/>
              </a:rPr>
              <a:t> business on sustainable manufacturing of new functional materials: </a:t>
            </a:r>
            <a:r>
              <a:rPr lang="en-CA" sz="3200" b="1" dirty="0">
                <a:ea typeface="MS PGothic" panose="020B0600070205080204" pitchFamily="34" charset="-128"/>
                <a:cs typeface="Arial" panose="020B0604020202020204" pitchFamily="34" charset="0"/>
              </a:rPr>
              <a:t>Metal-Organic Frameworks</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5574" y="1461626"/>
            <a:ext cx="4432463" cy="3324347"/>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51" y="1680256"/>
            <a:ext cx="2987485" cy="298748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4441" y="2215415"/>
            <a:ext cx="2627106" cy="2621358"/>
          </a:xfrm>
          <a:prstGeom prst="rect">
            <a:avLst/>
          </a:prstGeom>
        </p:spPr>
      </p:pic>
      <p:sp>
        <p:nvSpPr>
          <p:cNvPr id="12" name="TextBox 11"/>
          <p:cNvSpPr txBox="1"/>
          <p:nvPr/>
        </p:nvSpPr>
        <p:spPr>
          <a:xfrm>
            <a:off x="3540079" y="1651746"/>
            <a:ext cx="2736304" cy="584775"/>
          </a:xfrm>
          <a:prstGeom prst="rect">
            <a:avLst/>
          </a:prstGeom>
          <a:noFill/>
        </p:spPr>
        <p:txBody>
          <a:bodyPr wrap="square" rtlCol="0">
            <a:spAutoFit/>
          </a:bodyPr>
          <a:lstStyle/>
          <a:p>
            <a:pPr algn="ctr" eaLnBrk="0" fontAlgn="base" hangingPunct="0">
              <a:spcBef>
                <a:spcPct val="0"/>
              </a:spcBef>
              <a:spcAft>
                <a:spcPct val="0"/>
              </a:spcAft>
              <a:defRPr/>
            </a:pPr>
            <a:r>
              <a:rPr lang="en-CA" sz="3200" b="1" dirty="0">
                <a:latin typeface="Arial" panose="020B0604020202020204" pitchFamily="34" charset="0"/>
                <a:ea typeface="MS PGothic" panose="020B0600070205080204" pitchFamily="34" charset="-128"/>
                <a:cs typeface="Arial" panose="020B0604020202020204" pitchFamily="34" charset="0"/>
              </a:rPr>
              <a:t>ACSYNAM</a:t>
            </a:r>
          </a:p>
        </p:txBody>
      </p:sp>
      <p:sp>
        <p:nvSpPr>
          <p:cNvPr id="13" name="TextBox 12"/>
          <p:cNvSpPr txBox="1"/>
          <p:nvPr/>
        </p:nvSpPr>
        <p:spPr>
          <a:xfrm>
            <a:off x="0" y="6059281"/>
            <a:ext cx="4220886" cy="523220"/>
          </a:xfrm>
          <a:prstGeom prst="rect">
            <a:avLst/>
          </a:prstGeom>
          <a:noFill/>
        </p:spPr>
        <p:txBody>
          <a:bodyPr wrap="square" rtlCol="0">
            <a:spAutoFit/>
          </a:bodyPr>
          <a:lstStyle/>
          <a:p>
            <a:pPr algn="ctr" defTabSz="457200">
              <a:defRPr/>
            </a:pPr>
            <a:r>
              <a:rPr lang="en-CA" sz="2800" dirty="0">
                <a:latin typeface="Comic Sans MS" panose="030F0702030302020204" pitchFamily="66" charset="0"/>
                <a:ea typeface="MS PGothic" panose="020B0600070205080204" pitchFamily="34" charset="-128"/>
                <a:cs typeface="Arial" panose="020B0604020202020204" pitchFamily="34" charset="0"/>
              </a:rPr>
              <a:t>www.acsynam.com</a:t>
            </a:r>
            <a:endParaRPr lang="en-CA" sz="2800" b="1" u="sng" dirty="0">
              <a:latin typeface="Comic Sans MS" panose="030F0702030302020204" pitchFamily="66" charset="0"/>
              <a:ea typeface="MS PGothic" panose="020B0600070205080204" pitchFamily="34" charset="-128"/>
              <a:cs typeface="Arial" panose="020B0604020202020204" pitchFamily="34" charset="0"/>
            </a:endParaRPr>
          </a:p>
        </p:txBody>
      </p:sp>
      <p:sp>
        <p:nvSpPr>
          <p:cNvPr id="2" name="TextBox 1">
            <a:extLst>
              <a:ext uri="{FF2B5EF4-FFF2-40B4-BE49-F238E27FC236}">
                <a16:creationId xmlns:a16="http://schemas.microsoft.com/office/drawing/2014/main" id="{440D181F-4EA0-FB4B-A101-D9154F213CC1}"/>
              </a:ext>
            </a:extLst>
          </p:cNvPr>
          <p:cNvSpPr txBox="1"/>
          <p:nvPr/>
        </p:nvSpPr>
        <p:spPr>
          <a:xfrm>
            <a:off x="8943975" y="5058615"/>
            <a:ext cx="1579535" cy="369332"/>
          </a:xfrm>
          <a:prstGeom prst="rect">
            <a:avLst/>
          </a:prstGeom>
          <a:noFill/>
        </p:spPr>
        <p:txBody>
          <a:bodyPr wrap="none" rtlCol="0">
            <a:spAutoFit/>
          </a:bodyPr>
          <a:lstStyle/>
          <a:p>
            <a:r>
              <a:rPr lang="en-US" dirty="0"/>
              <a:t>ACSNAM Team</a:t>
            </a:r>
          </a:p>
        </p:txBody>
      </p:sp>
      <p:cxnSp>
        <p:nvCxnSpPr>
          <p:cNvPr id="9" name="Straight Connector 8">
            <a:extLst>
              <a:ext uri="{FF2B5EF4-FFF2-40B4-BE49-F238E27FC236}">
                <a16:creationId xmlns:a16="http://schemas.microsoft.com/office/drawing/2014/main" id="{6CE87B29-854F-764C-8F11-D2C6C2BC57A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592D80F-F8D4-4243-A66F-B8B27BD1BED6}"/>
              </a:ext>
            </a:extLst>
          </p:cNvPr>
          <p:cNvSpPr/>
          <p:nvPr/>
        </p:nvSpPr>
        <p:spPr>
          <a:xfrm>
            <a:off x="8052705" y="5427947"/>
            <a:ext cx="3362074" cy="369332"/>
          </a:xfrm>
          <a:prstGeom prst="rect">
            <a:avLst/>
          </a:prstGeom>
        </p:spPr>
        <p:txBody>
          <a:bodyPr wrap="none">
            <a:spAutoFit/>
          </a:bodyPr>
          <a:lstStyle/>
          <a:p>
            <a:r>
              <a:rPr lang="en-US" dirty="0"/>
              <a:t>http://</a:t>
            </a:r>
            <a:r>
              <a:rPr lang="en-US" dirty="0" err="1"/>
              <a:t>www.acsynam.com</a:t>
            </a:r>
            <a:r>
              <a:rPr lang="en-US" dirty="0"/>
              <a:t>/about/</a:t>
            </a:r>
          </a:p>
        </p:txBody>
      </p:sp>
    </p:spTree>
    <p:extLst>
      <p:ext uri="{BB962C8B-B14F-4D97-AF65-F5344CB8AC3E}">
        <p14:creationId xmlns:p14="http://schemas.microsoft.com/office/powerpoint/2010/main" val="10745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ChangeArrowheads="1"/>
          </p:cNvSpPr>
          <p:nvPr>
            <p:ph type="title"/>
          </p:nvPr>
        </p:nvSpPr>
        <p:spPr>
          <a:xfrm>
            <a:off x="2152650" y="203193"/>
            <a:ext cx="7886700" cy="705321"/>
          </a:xfrm>
          <a:noFill/>
          <a:ln/>
        </p:spPr>
        <p:txBody>
          <a:bodyPr vert="horz" lIns="90488" tIns="44450" rIns="90488" bIns="44450" rtlCol="0" anchor="ctr">
            <a:spAutoFit/>
          </a:bodyPr>
          <a:lstStyle/>
          <a:p>
            <a:pPr algn="ctr">
              <a:lnSpc>
                <a:spcPct val="100000"/>
              </a:lnSpc>
            </a:pPr>
            <a:r>
              <a:rPr lang="en-US" altLang="x-none" sz="4000" b="1" dirty="0">
                <a:latin typeface="+mn-lt"/>
              </a:rPr>
              <a:t>When are solvents used?</a:t>
            </a:r>
          </a:p>
        </p:txBody>
      </p:sp>
      <p:sp>
        <p:nvSpPr>
          <p:cNvPr id="476163" name="Rectangle 3"/>
          <p:cNvSpPr>
            <a:spLocks noGrp="1" noChangeArrowheads="1"/>
          </p:cNvSpPr>
          <p:nvPr>
            <p:ph type="body" idx="1"/>
          </p:nvPr>
        </p:nvSpPr>
        <p:spPr>
          <a:xfrm>
            <a:off x="362426" y="1978608"/>
            <a:ext cx="11439659" cy="4154984"/>
          </a:xfrm>
          <a:noFill/>
          <a:ln/>
        </p:spPr>
        <p:txBody>
          <a:bodyPr vert="horz" wrap="square" lIns="90488" tIns="44450" rIns="90488" bIns="44450" rtlCol="0">
            <a:spAutoFit/>
          </a:bodyPr>
          <a:lstStyle/>
          <a:p>
            <a:pPr indent="0">
              <a:lnSpc>
                <a:spcPct val="100000"/>
              </a:lnSpc>
            </a:pPr>
            <a:r>
              <a:rPr lang="en-US" altLang="x-none" sz="2200" dirty="0">
                <a:latin typeface="Arial" panose="020B0604020202020204" pitchFamily="34" charset="0"/>
                <a:cs typeface="Arial" panose="020B0604020202020204" pitchFamily="34" charset="0"/>
              </a:rPr>
              <a:t>During manufacturing:</a:t>
            </a:r>
          </a:p>
          <a:p>
            <a:pPr marL="715963" lvl="1" indent="0">
              <a:lnSpc>
                <a:spcPct val="100000"/>
              </a:lnSpc>
              <a:buNone/>
            </a:pPr>
            <a:r>
              <a:rPr lang="en-US" altLang="x-none" sz="2000" dirty="0">
                <a:latin typeface="Arial" panose="020B0604020202020204" pitchFamily="34" charset="0"/>
                <a:cs typeface="Arial" panose="020B0604020202020204" pitchFamily="34" charset="0"/>
              </a:rPr>
              <a:t>-   To facilitate intermolecular chemical reactions via solute molecules &amp; ions.</a:t>
            </a:r>
          </a:p>
          <a:p>
            <a:pPr indent="0">
              <a:lnSpc>
                <a:spcPct val="100000"/>
              </a:lnSpc>
            </a:pPr>
            <a:r>
              <a:rPr lang="en-US" altLang="x-none" sz="2200" dirty="0">
                <a:latin typeface="Arial" panose="020B0604020202020204" pitchFamily="34" charset="0"/>
                <a:cs typeface="Arial" panose="020B0604020202020204" pitchFamily="34" charset="0"/>
              </a:rPr>
              <a:t>During processing:</a:t>
            </a:r>
          </a:p>
          <a:p>
            <a:pPr marL="715963" lvl="1" indent="0">
              <a:lnSpc>
                <a:spcPct val="100000"/>
              </a:lnSpc>
              <a:buNone/>
            </a:pPr>
            <a:r>
              <a:rPr lang="en-US" altLang="x-none" sz="2000" dirty="0">
                <a:latin typeface="Arial" panose="020B0604020202020204" pitchFamily="34" charset="0"/>
                <a:cs typeface="Arial" panose="020B0604020202020204" pitchFamily="34" charset="0"/>
              </a:rPr>
              <a:t>-   To aid in manipulation of chemicals, but not as an integral part of the molecule itself.</a:t>
            </a:r>
          </a:p>
          <a:p>
            <a:pPr indent="0">
              <a:lnSpc>
                <a:spcPct val="100000"/>
              </a:lnSpc>
            </a:pPr>
            <a:r>
              <a:rPr lang="en-US" altLang="x-none" sz="2200" dirty="0">
                <a:latin typeface="Arial" panose="020B0604020202020204" pitchFamily="34" charset="0"/>
                <a:cs typeface="Arial" panose="020B0604020202020204" pitchFamily="34" charset="0"/>
              </a:rPr>
              <a:t>During extraction/separation:</a:t>
            </a:r>
          </a:p>
          <a:p>
            <a:pPr marL="715963" lvl="1" indent="0">
              <a:lnSpc>
                <a:spcPct val="100000"/>
              </a:lnSpc>
              <a:buNone/>
            </a:pPr>
            <a:r>
              <a:rPr lang="en-US" altLang="x-none" sz="2000" dirty="0">
                <a:latin typeface="Arial" panose="020B0604020202020204" pitchFamily="34" charset="0"/>
                <a:cs typeface="Arial" panose="020B0604020202020204" pitchFamily="34" charset="0"/>
              </a:rPr>
              <a:t>-   To separate or purify the chemical products from co-products, byproducts and impurities.</a:t>
            </a:r>
          </a:p>
          <a:p>
            <a:pPr indent="0">
              <a:lnSpc>
                <a:spcPct val="100000"/>
              </a:lnSpc>
            </a:pPr>
            <a:r>
              <a:rPr lang="en-US" altLang="x-none" sz="2200" dirty="0">
                <a:latin typeface="Arial" panose="020B0604020202020204" pitchFamily="34" charset="0"/>
                <a:cs typeface="Arial" panose="020B0604020202020204" pitchFamily="34" charset="0"/>
              </a:rPr>
              <a:t>During cleaning:</a:t>
            </a:r>
          </a:p>
          <a:p>
            <a:pPr marL="457200" lvl="1" indent="0">
              <a:lnSpc>
                <a:spcPct val="100000"/>
              </a:lnSpc>
              <a:buNone/>
            </a:pPr>
            <a:r>
              <a:rPr lang="en-US" altLang="x-none" sz="2000" dirty="0">
                <a:latin typeface="Arial" panose="020B0604020202020204" pitchFamily="34" charset="0"/>
                <a:cs typeface="Arial" panose="020B0604020202020204" pitchFamily="34" charset="0"/>
              </a:rPr>
              <a:t>-   To remove oil, grease and silica from mechanical parts.</a:t>
            </a:r>
          </a:p>
          <a:p>
            <a:pPr indent="0">
              <a:lnSpc>
                <a:spcPct val="100000"/>
              </a:lnSpc>
            </a:pPr>
            <a:r>
              <a:rPr lang="en-US" altLang="x-none" sz="2200" dirty="0">
                <a:latin typeface="Arial" panose="020B0604020202020204" pitchFamily="34" charset="0"/>
                <a:cs typeface="Arial" panose="020B0604020202020204" pitchFamily="34" charset="0"/>
              </a:rPr>
              <a:t>During product formulation:</a:t>
            </a:r>
          </a:p>
          <a:p>
            <a:pPr marL="715963" lvl="1" indent="0">
              <a:lnSpc>
                <a:spcPct val="100000"/>
              </a:lnSpc>
              <a:buNone/>
            </a:pPr>
            <a:r>
              <a:rPr lang="en-US" altLang="x-none" sz="2000" dirty="0">
                <a:latin typeface="Arial" panose="020B0604020202020204" pitchFamily="34" charset="0"/>
                <a:cs typeface="Arial" panose="020B0604020202020204" pitchFamily="34" charset="0"/>
              </a:rPr>
              <a:t>-   To design a product and process (quantities, raw materials, mixture design and testing)</a:t>
            </a:r>
          </a:p>
        </p:txBody>
      </p:sp>
      <p:sp>
        <p:nvSpPr>
          <p:cNvPr id="3" name="TextBox 2"/>
          <p:cNvSpPr txBox="1"/>
          <p:nvPr/>
        </p:nvSpPr>
        <p:spPr>
          <a:xfrm>
            <a:off x="277312" y="1256691"/>
            <a:ext cx="822152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Solvents are used in all stages of a product life-cycle:</a:t>
            </a:r>
          </a:p>
        </p:txBody>
      </p:sp>
      <p:cxnSp>
        <p:nvCxnSpPr>
          <p:cNvPr id="5" name="Straight Connector 4">
            <a:extLst>
              <a:ext uri="{FF2B5EF4-FFF2-40B4-BE49-F238E27FC236}">
                <a16:creationId xmlns:a16="http://schemas.microsoft.com/office/drawing/2014/main" id="{B911917E-6D36-400E-9865-888B6D0449D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46726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31106" y="-96649"/>
            <a:ext cx="10184494" cy="1356360"/>
          </a:xfrm>
        </p:spPr>
        <p:txBody>
          <a:bodyPr>
            <a:normAutofit fontScale="90000"/>
          </a:bodyPr>
          <a:lstStyle/>
          <a:p>
            <a:r>
              <a:rPr lang="en-US" dirty="0">
                <a:latin typeface="Arial" panose="020B0604020202020204" pitchFamily="34" charset="0"/>
                <a:cs typeface="Arial" panose="020B0604020202020204" pitchFamily="34" charset="0"/>
              </a:rPr>
              <a:t>Fast and Environmentally-friendly Metal-Organic Framework (MOF) synthesis</a:t>
            </a:r>
          </a:p>
        </p:txBody>
      </p:sp>
      <p:pic>
        <p:nvPicPr>
          <p:cNvPr id="8" name="Picture 7" descr="Screen Shot 2016-04-08 at 12.39.02.png"/>
          <p:cNvPicPr>
            <a:picLocks noChangeAspect="1"/>
          </p:cNvPicPr>
          <p:nvPr/>
        </p:nvPicPr>
        <p:blipFill rotWithShape="1">
          <a:blip r:embed="rId2" cstate="print">
            <a:extLst>
              <a:ext uri="{28A0092B-C50C-407E-A947-70E740481C1C}">
                <a14:useLocalDpi xmlns:a14="http://schemas.microsoft.com/office/drawing/2010/main" val="0"/>
              </a:ext>
            </a:extLst>
          </a:blip>
          <a:srcRect l="37823" t="23519" r="19370"/>
          <a:stretch/>
        </p:blipFill>
        <p:spPr>
          <a:xfrm>
            <a:off x="169675" y="1349577"/>
            <a:ext cx="3923071" cy="4574815"/>
          </a:xfrm>
          <a:prstGeom prst="rect">
            <a:avLst/>
          </a:prstGeom>
        </p:spPr>
      </p:pic>
      <p:sp>
        <p:nvSpPr>
          <p:cNvPr id="10" name="TextBox 9"/>
          <p:cNvSpPr txBox="1"/>
          <p:nvPr/>
        </p:nvSpPr>
        <p:spPr>
          <a:xfrm>
            <a:off x="2855815" y="4423170"/>
            <a:ext cx="1867834" cy="738664"/>
          </a:xfrm>
          <a:prstGeom prst="rect">
            <a:avLst/>
          </a:prstGeom>
          <a:noFill/>
        </p:spPr>
        <p:txBody>
          <a:bodyPr wrap="square" rtlCol="0">
            <a:spAutoFit/>
          </a:bodyPr>
          <a:lstStyle/>
          <a:p>
            <a:r>
              <a:rPr lang="en-US" sz="2100" b="1" dirty="0">
                <a:ln w="3175">
                  <a:solidFill>
                    <a:prstClr val="black"/>
                  </a:solidFill>
                </a:ln>
                <a:solidFill>
                  <a:prstClr val="white"/>
                </a:solidFill>
                <a:latin typeface="Arial" panose="020B0604020202020204" pitchFamily="34" charset="0"/>
                <a:cs typeface="Arial" panose="020B0604020202020204" pitchFamily="34" charset="0"/>
              </a:rPr>
              <a:t>Reaction chamber</a:t>
            </a:r>
          </a:p>
        </p:txBody>
      </p:sp>
      <p:cxnSp>
        <p:nvCxnSpPr>
          <p:cNvPr id="11" name="Straight Arrow Connector 10"/>
          <p:cNvCxnSpPr/>
          <p:nvPr/>
        </p:nvCxnSpPr>
        <p:spPr>
          <a:xfrm flipH="1" flipV="1">
            <a:off x="2560389" y="4617480"/>
            <a:ext cx="388620" cy="184692"/>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2291511" y="5344312"/>
            <a:ext cx="2076" cy="421392"/>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357647" y="5356144"/>
            <a:ext cx="1867834" cy="415498"/>
          </a:xfrm>
          <a:prstGeom prst="rect">
            <a:avLst/>
          </a:prstGeom>
          <a:noFill/>
        </p:spPr>
        <p:txBody>
          <a:bodyPr wrap="square" rtlCol="0">
            <a:spAutoFit/>
          </a:bodyPr>
          <a:lstStyle/>
          <a:p>
            <a:r>
              <a:rPr lang="en-US" sz="2100" b="1" dirty="0">
                <a:ln w="3175">
                  <a:solidFill>
                    <a:prstClr val="black"/>
                  </a:solidFill>
                </a:ln>
                <a:solidFill>
                  <a:prstClr val="white"/>
                </a:solidFill>
                <a:latin typeface="Arial" panose="020B0604020202020204" pitchFamily="34" charset="0"/>
                <a:cs typeface="Arial" panose="020B0604020202020204" pitchFamily="34" charset="0"/>
              </a:rPr>
              <a:t>CO</a:t>
            </a:r>
            <a:r>
              <a:rPr lang="en-US" sz="2100" b="1" baseline="-25000" dirty="0">
                <a:ln w="3175">
                  <a:solidFill>
                    <a:prstClr val="black"/>
                  </a:solidFill>
                </a:ln>
                <a:solidFill>
                  <a:prstClr val="white"/>
                </a:solidFill>
                <a:latin typeface="Arial" panose="020B0604020202020204" pitchFamily="34" charset="0"/>
                <a:cs typeface="Arial" panose="020B0604020202020204" pitchFamily="34" charset="0"/>
              </a:rPr>
              <a:t>2</a:t>
            </a:r>
            <a:r>
              <a:rPr lang="en-US" sz="2100" b="1" dirty="0">
                <a:ln w="3175">
                  <a:solidFill>
                    <a:prstClr val="black"/>
                  </a:solidFill>
                </a:ln>
                <a:solidFill>
                  <a:prstClr val="white"/>
                </a:solidFill>
                <a:latin typeface="Arial" panose="020B0604020202020204" pitchFamily="34" charset="0"/>
                <a:cs typeface="Arial" panose="020B0604020202020204" pitchFamily="34" charset="0"/>
              </a:rPr>
              <a:t> in</a:t>
            </a:r>
          </a:p>
        </p:txBody>
      </p:sp>
      <p:cxnSp>
        <p:nvCxnSpPr>
          <p:cNvPr id="14" name="Straight Arrow Connector 13"/>
          <p:cNvCxnSpPr/>
          <p:nvPr/>
        </p:nvCxnSpPr>
        <p:spPr>
          <a:xfrm flipH="1" flipV="1">
            <a:off x="2179751" y="2174392"/>
            <a:ext cx="2076" cy="421392"/>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245887" y="2186224"/>
            <a:ext cx="1867834" cy="415498"/>
          </a:xfrm>
          <a:prstGeom prst="rect">
            <a:avLst/>
          </a:prstGeom>
          <a:noFill/>
        </p:spPr>
        <p:txBody>
          <a:bodyPr wrap="square" rtlCol="0">
            <a:spAutoFit/>
          </a:bodyPr>
          <a:lstStyle/>
          <a:p>
            <a:r>
              <a:rPr lang="en-US" sz="2100" b="1" dirty="0">
                <a:ln w="3175">
                  <a:solidFill>
                    <a:prstClr val="black"/>
                  </a:solidFill>
                </a:ln>
                <a:solidFill>
                  <a:prstClr val="white"/>
                </a:solidFill>
                <a:latin typeface="Arial" panose="020B0604020202020204" pitchFamily="34" charset="0"/>
                <a:cs typeface="Arial" panose="020B0604020202020204" pitchFamily="34" charset="0"/>
              </a:rPr>
              <a:t>CO</a:t>
            </a:r>
            <a:r>
              <a:rPr lang="en-US" sz="2100" b="1" baseline="-25000" dirty="0">
                <a:ln w="3175">
                  <a:solidFill>
                    <a:prstClr val="black"/>
                  </a:solidFill>
                </a:ln>
                <a:solidFill>
                  <a:prstClr val="white"/>
                </a:solidFill>
                <a:latin typeface="Arial" panose="020B0604020202020204" pitchFamily="34" charset="0"/>
                <a:cs typeface="Arial" panose="020B0604020202020204" pitchFamily="34" charset="0"/>
              </a:rPr>
              <a:t>2</a:t>
            </a:r>
            <a:r>
              <a:rPr lang="en-US" sz="2100" b="1" dirty="0">
                <a:ln w="3175">
                  <a:solidFill>
                    <a:prstClr val="black"/>
                  </a:solidFill>
                </a:ln>
                <a:solidFill>
                  <a:prstClr val="white"/>
                </a:solidFill>
                <a:latin typeface="Arial" panose="020B0604020202020204" pitchFamily="34" charset="0"/>
                <a:cs typeface="Arial" panose="020B0604020202020204" pitchFamily="34" charset="0"/>
              </a:rPr>
              <a:t> out</a:t>
            </a:r>
          </a:p>
        </p:txBody>
      </p:sp>
      <p:pic>
        <p:nvPicPr>
          <p:cNvPr id="13314" name="Picture 2" descr="https://pubs.acs.org/appl/literatum/publisher/achs/journals/content/cgdefu/2018/cgdefu.2018.18.issue-5/acs.cgd.8b00385/20180426/images/large/cg-2018-00385m_0002.jpeg">
            <a:extLst>
              <a:ext uri="{FF2B5EF4-FFF2-40B4-BE49-F238E27FC236}">
                <a16:creationId xmlns:a16="http://schemas.microsoft.com/office/drawing/2014/main" id="{00508AED-3DD5-4F07-83C6-AE56BE6E9C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343"/>
          <a:stretch/>
        </p:blipFill>
        <p:spPr bwMode="auto">
          <a:xfrm>
            <a:off x="8769164" y="1779316"/>
            <a:ext cx="3235014" cy="349880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546F2809-B981-4CE9-A34D-2B92DD81AE08}"/>
              </a:ext>
            </a:extLst>
          </p:cNvPr>
          <p:cNvSpPr/>
          <p:nvPr/>
        </p:nvSpPr>
        <p:spPr>
          <a:xfrm>
            <a:off x="5019075" y="5305039"/>
            <a:ext cx="6999298" cy="584775"/>
          </a:xfrm>
          <a:prstGeom prst="rect">
            <a:avLst/>
          </a:prstGeom>
        </p:spPr>
        <p:txBody>
          <a:bodyPr wrap="square">
            <a:spAutoFit/>
          </a:bodyPr>
          <a:lstStyle/>
          <a:p>
            <a:r>
              <a:rPr lang="en-CA" sz="1600" dirty="0" err="1">
                <a:solidFill>
                  <a:srgbClr val="000000"/>
                </a:solidFill>
                <a:latin typeface="Arial" panose="020B0604020202020204" pitchFamily="34" charset="0"/>
                <a:cs typeface="Arial" panose="020B0604020202020204" pitchFamily="34" charset="0"/>
              </a:rPr>
              <a:t>Marrett</a:t>
            </a:r>
            <a:r>
              <a:rPr lang="en-CA" sz="1600" i="1" dirty="0">
                <a:solidFill>
                  <a:srgbClr val="000000"/>
                </a:solidFill>
                <a:latin typeface="Arial" panose="020B0604020202020204" pitchFamily="34" charset="0"/>
                <a:cs typeface="Arial" panose="020B0604020202020204" pitchFamily="34" charset="0"/>
              </a:rPr>
              <a:t> et al.</a:t>
            </a:r>
            <a:r>
              <a:rPr lang="en-CA" sz="1600" dirty="0">
                <a:solidFill>
                  <a:srgbClr val="000000"/>
                </a:solidFill>
                <a:latin typeface="Arial" panose="020B0604020202020204" pitchFamily="34" charset="0"/>
                <a:cs typeface="Arial" panose="020B0604020202020204" pitchFamily="34" charset="0"/>
              </a:rPr>
              <a:t>, </a:t>
            </a:r>
            <a:r>
              <a:rPr lang="en-CA" sz="1600" i="1" dirty="0">
                <a:solidFill>
                  <a:srgbClr val="000000"/>
                </a:solidFill>
                <a:latin typeface="Arial" panose="020B0604020202020204" pitchFamily="34" charset="0"/>
                <a:cs typeface="Arial" panose="020B0604020202020204" pitchFamily="34" charset="0"/>
              </a:rPr>
              <a:t>Crystal Growth &amp; Design</a:t>
            </a:r>
            <a:r>
              <a:rPr lang="en-CA" sz="1600" dirty="0">
                <a:solidFill>
                  <a:srgbClr val="000000"/>
                </a:solidFill>
                <a:latin typeface="Arial" panose="020B0604020202020204" pitchFamily="34" charset="0"/>
                <a:cs typeface="Arial" panose="020B0604020202020204" pitchFamily="34" charset="0"/>
              </a:rPr>
              <a:t> 2018, </a:t>
            </a:r>
            <a:r>
              <a:rPr lang="en-CA" sz="1600" b="1" dirty="0">
                <a:solidFill>
                  <a:srgbClr val="000000"/>
                </a:solidFill>
                <a:latin typeface="Arial" panose="020B0604020202020204" pitchFamily="34" charset="0"/>
                <a:cs typeface="Arial" panose="020B0604020202020204" pitchFamily="34" charset="0"/>
              </a:rPr>
              <a:t>18</a:t>
            </a:r>
            <a:r>
              <a:rPr lang="en-CA" sz="1600" dirty="0">
                <a:solidFill>
                  <a:srgbClr val="000000"/>
                </a:solidFill>
                <a:latin typeface="Arial" panose="020B0604020202020204" pitchFamily="34" charset="0"/>
                <a:cs typeface="Arial" panose="020B0604020202020204" pitchFamily="34" charset="0"/>
              </a:rPr>
              <a:t>, 3222; </a:t>
            </a:r>
          </a:p>
          <a:p>
            <a:r>
              <a:rPr lang="en-CA" sz="1600" dirty="0">
                <a:solidFill>
                  <a:srgbClr val="000000"/>
                </a:solidFill>
                <a:latin typeface="Arial" panose="020B0604020202020204" pitchFamily="34" charset="0"/>
                <a:cs typeface="Arial" panose="020B0604020202020204" pitchFamily="34" charset="0"/>
              </a:rPr>
              <a:t>US Patent </a:t>
            </a:r>
            <a:r>
              <a:rPr lang="en-CA" sz="1600" dirty="0">
                <a:solidFill>
                  <a:prstClr val="black"/>
                </a:solidFill>
                <a:latin typeface="Arial" panose="020B0604020202020204" pitchFamily="34" charset="0"/>
                <a:cs typeface="Arial" panose="020B0604020202020204" pitchFamily="34" charset="0"/>
              </a:rPr>
              <a:t>US20180043330A1</a:t>
            </a:r>
          </a:p>
        </p:txBody>
      </p:sp>
      <p:pic>
        <p:nvPicPr>
          <p:cNvPr id="20" name="Picture 19">
            <a:extLst>
              <a:ext uri="{FF2B5EF4-FFF2-40B4-BE49-F238E27FC236}">
                <a16:creationId xmlns:a16="http://schemas.microsoft.com/office/drawing/2014/main" id="{76CA741D-5EDC-4595-A940-0639E53AFBF9}"/>
              </a:ext>
            </a:extLst>
          </p:cNvPr>
          <p:cNvPicPr>
            <a:picLocks noChangeAspect="1"/>
          </p:cNvPicPr>
          <p:nvPr/>
        </p:nvPicPr>
        <p:blipFill rotWithShape="1">
          <a:blip r:embed="rId4">
            <a:extLst>
              <a:ext uri="{28A0092B-C50C-407E-A947-70E740481C1C}">
                <a14:useLocalDpi xmlns:a14="http://schemas.microsoft.com/office/drawing/2010/main" val="0"/>
              </a:ext>
            </a:extLst>
          </a:blip>
          <a:srcRect l="22130" t="15965" r="36481" b="23373"/>
          <a:stretch/>
        </p:blipFill>
        <p:spPr>
          <a:xfrm rot="5400000">
            <a:off x="5188307" y="1640585"/>
            <a:ext cx="3411625" cy="3750089"/>
          </a:xfrm>
          <a:prstGeom prst="rect">
            <a:avLst/>
          </a:prstGeom>
        </p:spPr>
      </p:pic>
      <p:sp>
        <p:nvSpPr>
          <p:cNvPr id="7" name="TextBox 6">
            <a:extLst>
              <a:ext uri="{FF2B5EF4-FFF2-40B4-BE49-F238E27FC236}">
                <a16:creationId xmlns:a16="http://schemas.microsoft.com/office/drawing/2014/main" id="{3C2B8A37-B970-4641-9C22-0E6DF60FBF65}"/>
              </a:ext>
            </a:extLst>
          </p:cNvPr>
          <p:cNvSpPr txBox="1"/>
          <p:nvPr/>
        </p:nvSpPr>
        <p:spPr>
          <a:xfrm>
            <a:off x="169675" y="5960014"/>
            <a:ext cx="4055806" cy="646331"/>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Starting material is </a:t>
            </a:r>
            <a:r>
              <a:rPr lang="en-CA" dirty="0" err="1">
                <a:latin typeface="Arial" panose="020B0604020202020204" pitchFamily="34" charset="0"/>
                <a:cs typeface="Arial" panose="020B0604020202020204" pitchFamily="34" charset="0"/>
              </a:rPr>
              <a:t>ZnO</a:t>
            </a:r>
            <a:r>
              <a:rPr lang="en-CA" dirty="0">
                <a:latin typeface="Arial" panose="020B0604020202020204" pitchFamily="34" charset="0"/>
                <a:cs typeface="Arial" panose="020B0604020202020204" pitchFamily="34" charset="0"/>
              </a:rPr>
              <a:t> – a mineral-like inorganic substance!</a:t>
            </a:r>
          </a:p>
        </p:txBody>
      </p:sp>
      <p:sp>
        <p:nvSpPr>
          <p:cNvPr id="21" name="Right Arrow 9">
            <a:extLst>
              <a:ext uri="{FF2B5EF4-FFF2-40B4-BE49-F238E27FC236}">
                <a16:creationId xmlns:a16="http://schemas.microsoft.com/office/drawing/2014/main" id="{4CC2930E-6B29-431D-8ED1-EE0A7560FBEF}"/>
              </a:ext>
            </a:extLst>
          </p:cNvPr>
          <p:cNvSpPr/>
          <p:nvPr/>
        </p:nvSpPr>
        <p:spPr>
          <a:xfrm>
            <a:off x="3202524" y="2968672"/>
            <a:ext cx="2879323" cy="1177512"/>
          </a:xfrm>
          <a:prstGeom prst="rightArrow">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A76E4A9-28F0-4DB5-B27C-E690FDE60C2F}"/>
              </a:ext>
            </a:extLst>
          </p:cNvPr>
          <p:cNvSpPr txBox="1"/>
          <p:nvPr/>
        </p:nvSpPr>
        <p:spPr>
          <a:xfrm>
            <a:off x="10264690" y="2649958"/>
            <a:ext cx="1867834" cy="415498"/>
          </a:xfrm>
          <a:prstGeom prst="rect">
            <a:avLst/>
          </a:prstGeom>
          <a:noFill/>
        </p:spPr>
        <p:txBody>
          <a:bodyPr wrap="square" rtlCol="0">
            <a:spAutoFit/>
          </a:bodyPr>
          <a:lstStyle/>
          <a:p>
            <a:pPr>
              <a:defRPr/>
            </a:pPr>
            <a:r>
              <a:rPr lang="en-US" sz="2100" b="1" kern="0" dirty="0">
                <a:solidFill>
                  <a:sysClr val="windowText" lastClr="000000"/>
                </a:solidFill>
                <a:latin typeface="Arial" panose="020B0604020202020204" pitchFamily="34" charset="0"/>
                <a:cs typeface="Arial" panose="020B0604020202020204" pitchFamily="34" charset="0"/>
              </a:rPr>
              <a:t>~250 g batch</a:t>
            </a:r>
          </a:p>
        </p:txBody>
      </p:sp>
      <p:pic>
        <p:nvPicPr>
          <p:cNvPr id="23" name="Picture 22">
            <a:extLst>
              <a:ext uri="{FF2B5EF4-FFF2-40B4-BE49-F238E27FC236}">
                <a16:creationId xmlns:a16="http://schemas.microsoft.com/office/drawing/2014/main" id="{16E0729C-05E3-4870-8FE4-952DF0ED18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9543" y="87534"/>
            <a:ext cx="1781351" cy="1547389"/>
          </a:xfrm>
          <a:prstGeom prst="rect">
            <a:avLst/>
          </a:prstGeom>
        </p:spPr>
      </p:pic>
      <p:sp>
        <p:nvSpPr>
          <p:cNvPr id="24" name="Title 1">
            <a:extLst>
              <a:ext uri="{FF2B5EF4-FFF2-40B4-BE49-F238E27FC236}">
                <a16:creationId xmlns:a16="http://schemas.microsoft.com/office/drawing/2014/main" id="{39E19422-118A-4FFB-AA42-5CB365BF8A0B}"/>
              </a:ext>
            </a:extLst>
          </p:cNvPr>
          <p:cNvSpPr txBox="1">
            <a:spLocks/>
          </p:cNvSpPr>
          <p:nvPr/>
        </p:nvSpPr>
        <p:spPr>
          <a:xfrm>
            <a:off x="5019075" y="6092084"/>
            <a:ext cx="6929085" cy="41549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dirty="0">
                <a:latin typeface="Arial" panose="020B0604020202020204" pitchFamily="34" charset="0"/>
                <a:cs typeface="Arial" panose="020B0604020202020204" pitchFamily="34" charset="0"/>
              </a:rPr>
              <a:t>Reaction times from 5 min to 1 hour, despite insolubility of inorganic oxides</a:t>
            </a:r>
          </a:p>
        </p:txBody>
      </p:sp>
    </p:spTree>
    <p:extLst>
      <p:ext uri="{BB962C8B-B14F-4D97-AF65-F5344CB8AC3E}">
        <p14:creationId xmlns:p14="http://schemas.microsoft.com/office/powerpoint/2010/main" val="103670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2209800" y="256890"/>
            <a:ext cx="7772400" cy="646331"/>
          </a:xfrm>
        </p:spPr>
        <p:txBody>
          <a:bodyPr>
            <a:spAutoFit/>
          </a:bodyPr>
          <a:lstStyle/>
          <a:p>
            <a:pPr algn="ctr"/>
            <a:r>
              <a:rPr lang="en-GB" sz="4000" b="1" dirty="0">
                <a:latin typeface="+mn-lt"/>
              </a:rPr>
              <a:t>Limitation of using scCO</a:t>
            </a:r>
            <a:r>
              <a:rPr lang="en-GB" sz="4000" b="1" baseline="-25000" dirty="0">
                <a:latin typeface="+mn-lt"/>
              </a:rPr>
              <a:t>2</a:t>
            </a:r>
          </a:p>
        </p:txBody>
      </p:sp>
      <p:sp>
        <p:nvSpPr>
          <p:cNvPr id="89091" name="Rectangle 3"/>
          <p:cNvSpPr>
            <a:spLocks noGrp="1" noChangeArrowheads="1"/>
          </p:cNvSpPr>
          <p:nvPr>
            <p:ph type="body" idx="1"/>
          </p:nvPr>
        </p:nvSpPr>
        <p:spPr>
          <a:xfrm>
            <a:off x="1247633" y="1490851"/>
            <a:ext cx="9770137" cy="4914166"/>
          </a:xfrm>
        </p:spPr>
        <p:txBody>
          <a:bodyPr wrap="square">
            <a:spAutoFit/>
          </a:bodyPr>
          <a:lstStyle/>
          <a:p>
            <a:pPr>
              <a:lnSpc>
                <a:spcPct val="114000"/>
              </a:lnSpc>
              <a:spcBef>
                <a:spcPts val="0"/>
              </a:spcBef>
            </a:pPr>
            <a:r>
              <a:rPr lang="en-GB" sz="2400" dirty="0">
                <a:latin typeface="+mn-lt"/>
              </a:rPr>
              <a:t>High pressures required:</a:t>
            </a:r>
          </a:p>
          <a:p>
            <a:pPr marL="742950" lvl="1" indent="-285750">
              <a:lnSpc>
                <a:spcPct val="114000"/>
              </a:lnSpc>
              <a:spcBef>
                <a:spcPts val="0"/>
              </a:spcBef>
            </a:pPr>
            <a:r>
              <a:rPr lang="en-GB" sz="2000" dirty="0">
                <a:latin typeface="+mn-lt"/>
              </a:rPr>
              <a:t>Standard HPLC apparatus used in lab, reactors made of stainless steel, many commercially available.</a:t>
            </a:r>
          </a:p>
          <a:p>
            <a:pPr marL="742950" lvl="1" indent="-285750">
              <a:lnSpc>
                <a:spcPct val="114000"/>
              </a:lnSpc>
              <a:spcBef>
                <a:spcPts val="0"/>
              </a:spcBef>
            </a:pPr>
            <a:r>
              <a:rPr lang="en-GB" sz="2000" dirty="0">
                <a:latin typeface="+mn-lt"/>
              </a:rPr>
              <a:t>Higher initial investment for large scale work.</a:t>
            </a:r>
          </a:p>
          <a:p>
            <a:pPr>
              <a:lnSpc>
                <a:spcPct val="114000"/>
              </a:lnSpc>
              <a:spcBef>
                <a:spcPts val="0"/>
              </a:spcBef>
            </a:pPr>
            <a:r>
              <a:rPr lang="en-GB" sz="2400" dirty="0"/>
              <a:t>Weak solvent:</a:t>
            </a:r>
          </a:p>
          <a:p>
            <a:pPr marL="742950" lvl="1" indent="-285750">
              <a:lnSpc>
                <a:spcPct val="114000"/>
              </a:lnSpc>
              <a:spcBef>
                <a:spcPts val="0"/>
              </a:spcBef>
            </a:pPr>
            <a:r>
              <a:rPr lang="en-GB" sz="2000" dirty="0">
                <a:latin typeface="+mn-lt"/>
              </a:rPr>
              <a:t>Relatively non-polar, with high quadrupole moment. </a:t>
            </a:r>
          </a:p>
          <a:p>
            <a:pPr marL="742950" lvl="1" indent="-285750">
              <a:lnSpc>
                <a:spcPct val="114000"/>
              </a:lnSpc>
              <a:spcBef>
                <a:spcPts val="0"/>
              </a:spcBef>
            </a:pPr>
            <a:r>
              <a:rPr lang="en-GB" sz="2000" dirty="0"/>
              <a:t>For polar molecules, require u</a:t>
            </a:r>
            <a:r>
              <a:rPr lang="en-GB" sz="2000" dirty="0">
                <a:latin typeface="+mn-lt"/>
              </a:rPr>
              <a:t>se of co-solvents (MeOH, </a:t>
            </a:r>
            <a:r>
              <a:rPr lang="en-GB" sz="2000" dirty="0" err="1">
                <a:latin typeface="+mn-lt"/>
              </a:rPr>
              <a:t>MeCN</a:t>
            </a:r>
            <a:r>
              <a:rPr lang="en-GB" sz="2000" dirty="0">
                <a:latin typeface="+mn-lt"/>
              </a:rPr>
              <a:t>, THF, toluene).</a:t>
            </a:r>
          </a:p>
          <a:p>
            <a:pPr marL="742950" lvl="1" indent="-285750">
              <a:lnSpc>
                <a:spcPct val="114000"/>
              </a:lnSpc>
              <a:spcBef>
                <a:spcPts val="0"/>
              </a:spcBef>
            </a:pPr>
            <a:r>
              <a:rPr lang="en-GB" sz="2000" dirty="0">
                <a:latin typeface="+mn-lt"/>
              </a:rPr>
              <a:t>Simple modification of reagents to improve solubility.</a:t>
            </a:r>
          </a:p>
          <a:p>
            <a:pPr>
              <a:lnSpc>
                <a:spcPct val="114000"/>
              </a:lnSpc>
              <a:spcBef>
                <a:spcPts val="0"/>
              </a:spcBef>
            </a:pPr>
            <a:r>
              <a:rPr lang="en-GB" sz="2400" dirty="0"/>
              <a:t>Energy considerations:</a:t>
            </a:r>
          </a:p>
          <a:p>
            <a:pPr marL="742950" lvl="1" indent="-285750">
              <a:lnSpc>
                <a:spcPct val="114000"/>
              </a:lnSpc>
              <a:spcBef>
                <a:spcPts val="0"/>
              </a:spcBef>
            </a:pPr>
            <a:r>
              <a:rPr lang="en-GB" sz="2000" dirty="0">
                <a:latin typeface="+mn-lt"/>
              </a:rPr>
              <a:t>Compression, Liquification of CO</a:t>
            </a:r>
            <a:r>
              <a:rPr lang="en-GB" sz="2000" baseline="-25000" dirty="0">
                <a:latin typeface="+mn-lt"/>
              </a:rPr>
              <a:t>2</a:t>
            </a:r>
            <a:r>
              <a:rPr lang="en-GB" sz="2000" dirty="0">
                <a:latin typeface="+mn-lt"/>
              </a:rPr>
              <a:t> requires energy.</a:t>
            </a:r>
          </a:p>
          <a:p>
            <a:pPr marL="742950" lvl="1" indent="-285750">
              <a:lnSpc>
                <a:spcPct val="114000"/>
              </a:lnSpc>
              <a:spcBef>
                <a:spcPts val="0"/>
              </a:spcBef>
            </a:pPr>
            <a:r>
              <a:rPr lang="en-GB" sz="2000" dirty="0">
                <a:latin typeface="+mn-lt"/>
              </a:rPr>
              <a:t>Energy consumption reduced minimal decompression and recycling.</a:t>
            </a:r>
          </a:p>
          <a:p>
            <a:pPr>
              <a:lnSpc>
                <a:spcPct val="114000"/>
              </a:lnSpc>
              <a:spcBef>
                <a:spcPts val="0"/>
              </a:spcBef>
            </a:pPr>
            <a:r>
              <a:rPr lang="en-GB" sz="2400" dirty="0"/>
              <a:t>Reacts in the presence of good nucleophiles:</a:t>
            </a:r>
          </a:p>
          <a:p>
            <a:pPr marL="742950" lvl="1" indent="-285750">
              <a:lnSpc>
                <a:spcPct val="114000"/>
              </a:lnSpc>
              <a:spcBef>
                <a:spcPts val="0"/>
              </a:spcBef>
            </a:pPr>
            <a:r>
              <a:rPr lang="en-GB" sz="2000" dirty="0">
                <a:latin typeface="+mn-lt"/>
              </a:rPr>
              <a:t>Often reversible, can be exploited synthetically.</a:t>
            </a:r>
          </a:p>
        </p:txBody>
      </p:sp>
      <p:cxnSp>
        <p:nvCxnSpPr>
          <p:cNvPr id="4" name="Straight Connector 3">
            <a:extLst>
              <a:ext uri="{FF2B5EF4-FFF2-40B4-BE49-F238E27FC236}">
                <a16:creationId xmlns:a16="http://schemas.microsoft.com/office/drawing/2014/main" id="{4615DBF8-DC24-4F0B-9779-179ED797233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3606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68893B1-7DE8-4136-B72E-0080B262175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23DB0AC3-F51F-49E7-8D98-9A16D80AD287}"/>
              </a:ext>
            </a:extLst>
          </p:cNvPr>
          <p:cNvSpPr>
            <a:spLocks noGrp="1"/>
          </p:cNvSpPr>
          <p:nvPr>
            <p:ph type="title"/>
          </p:nvPr>
        </p:nvSpPr>
        <p:spPr>
          <a:xfrm>
            <a:off x="2152650" y="276235"/>
            <a:ext cx="7886700" cy="646331"/>
          </a:xfrm>
        </p:spPr>
        <p:txBody>
          <a:bodyPr>
            <a:spAutoFit/>
          </a:bodyPr>
          <a:lstStyle/>
          <a:p>
            <a:pPr marL="365125" algn="ctr"/>
            <a:r>
              <a:rPr lang="en-US" sz="4000" b="1" dirty="0">
                <a:latin typeface="+mn-lt"/>
              </a:rPr>
              <a:t>Ionic Liquids</a:t>
            </a:r>
          </a:p>
        </p:txBody>
      </p:sp>
      <p:sp>
        <p:nvSpPr>
          <p:cNvPr id="8" name="Rectangle 3"/>
          <p:cNvSpPr txBox="1">
            <a:spLocks noChangeArrowheads="1"/>
          </p:cNvSpPr>
          <p:nvPr/>
        </p:nvSpPr>
        <p:spPr>
          <a:xfrm>
            <a:off x="6270227" y="2919118"/>
            <a:ext cx="4792517" cy="187064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4000"/>
              </a:lnSpc>
              <a:buNone/>
            </a:pPr>
            <a:r>
              <a:rPr lang="en-GB" sz="2200" b="1" dirty="0"/>
              <a:t>A salt: </a:t>
            </a:r>
            <a:r>
              <a:rPr lang="en-GB" sz="2200" dirty="0"/>
              <a:t>A cation and an anion</a:t>
            </a:r>
          </a:p>
          <a:p>
            <a:pPr marL="0" indent="0">
              <a:lnSpc>
                <a:spcPct val="114000"/>
              </a:lnSpc>
              <a:buNone/>
            </a:pPr>
            <a:r>
              <a:rPr lang="en-GB" sz="2200" dirty="0"/>
              <a:t>It has to be liquid below 100°C</a:t>
            </a:r>
          </a:p>
          <a:p>
            <a:pPr marL="0" indent="0">
              <a:lnSpc>
                <a:spcPct val="114000"/>
              </a:lnSpc>
              <a:buNone/>
            </a:pPr>
            <a:r>
              <a:rPr lang="en-GB" sz="2200" dirty="0"/>
              <a:t>Wide chemical variability =&gt; adapted to applications</a:t>
            </a:r>
          </a:p>
        </p:txBody>
      </p:sp>
      <p:sp>
        <p:nvSpPr>
          <p:cNvPr id="9" name="Text Box 4"/>
          <p:cNvSpPr txBox="1">
            <a:spLocks noChangeArrowheads="1"/>
          </p:cNvSpPr>
          <p:nvPr/>
        </p:nvSpPr>
        <p:spPr bwMode="auto">
          <a:xfrm>
            <a:off x="966025" y="6370702"/>
            <a:ext cx="4502643"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spcBef>
                <a:spcPct val="20000"/>
              </a:spcBef>
              <a:buClr>
                <a:schemeClr val="hlink"/>
              </a:buClr>
              <a:buSzPct val="80000"/>
              <a:buFont typeface="Wingdings" charset="0"/>
              <a:buNone/>
            </a:pPr>
            <a:r>
              <a:rPr lang="en-GB" sz="1400" dirty="0">
                <a:solidFill>
                  <a:schemeClr val="bg1">
                    <a:lumMod val="50000"/>
                  </a:schemeClr>
                </a:solidFill>
                <a:effectLst>
                  <a:outerShdw blurRad="38100" dist="38100" dir="2700000" algn="tl">
                    <a:srgbClr val="DDDDDD"/>
                  </a:outerShdw>
                </a:effectLst>
              </a:rPr>
              <a:t>http://www.rtil.eu/pmwiki/pmwiki.php/About/IonicLiquids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678" y="1572178"/>
            <a:ext cx="4362450" cy="4181475"/>
          </a:xfrm>
          <a:prstGeom prst="rect">
            <a:avLst/>
          </a:prstGeom>
        </p:spPr>
      </p:pic>
    </p:spTree>
    <p:extLst>
      <p:ext uri="{BB962C8B-B14F-4D97-AF65-F5344CB8AC3E}">
        <p14:creationId xmlns:p14="http://schemas.microsoft.com/office/powerpoint/2010/main" val="6918114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261245"/>
            <a:ext cx="7886700" cy="646331"/>
          </a:xfrm>
        </p:spPr>
        <p:txBody>
          <a:bodyPr>
            <a:spAutoFit/>
          </a:bodyPr>
          <a:lstStyle/>
          <a:p>
            <a:pPr marL="365125" algn="ctr"/>
            <a:r>
              <a:rPr lang="en-US" sz="4000" b="1" dirty="0">
                <a:latin typeface="+mn-lt"/>
              </a:rPr>
              <a:t>Ionic Liquids</a:t>
            </a:r>
          </a:p>
        </p:txBody>
      </p:sp>
      <p:sp>
        <p:nvSpPr>
          <p:cNvPr id="3" name="Rectangle 3"/>
          <p:cNvSpPr txBox="1">
            <a:spLocks noChangeArrowheads="1"/>
          </p:cNvSpPr>
          <p:nvPr/>
        </p:nvSpPr>
        <p:spPr>
          <a:xfrm>
            <a:off x="479685" y="1174479"/>
            <a:ext cx="11212643" cy="882806"/>
          </a:xfrm>
          <a:prstGeom prst="rect">
            <a:avLst/>
          </a:prstGeom>
          <a:no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x-none" sz="2300" dirty="0"/>
              <a:t>Charged substance mixtures that form a liquid at ambient temperatures.</a:t>
            </a:r>
          </a:p>
          <a:p>
            <a:pPr marL="0" indent="0" algn="ctr">
              <a:buNone/>
            </a:pPr>
            <a:r>
              <a:rPr lang="en-US" altLang="x-none" sz="2300" dirty="0"/>
              <a:t>“Salts whose crystal structure has been perturbed so they are a liquid at room temperature.”</a:t>
            </a:r>
          </a:p>
        </p:txBody>
      </p:sp>
      <p:sp>
        <p:nvSpPr>
          <p:cNvPr id="4" name="Rectangle 3"/>
          <p:cNvSpPr txBox="1">
            <a:spLocks noChangeArrowheads="1"/>
          </p:cNvSpPr>
          <p:nvPr/>
        </p:nvSpPr>
        <p:spPr>
          <a:xfrm>
            <a:off x="138942" y="2100516"/>
            <a:ext cx="5887587" cy="4514056"/>
          </a:xfrm>
          <a:prstGeom prst="rect">
            <a:avLst/>
          </a:prstGeom>
          <a:noFill/>
          <a:ln>
            <a:solidFill>
              <a:schemeClr val="accent6"/>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buNone/>
            </a:pPr>
            <a:r>
              <a:rPr lang="en-US" altLang="x-none" sz="1800" b="1" dirty="0"/>
              <a:t>Advantages:</a:t>
            </a:r>
          </a:p>
          <a:p>
            <a:pPr>
              <a:lnSpc>
                <a:spcPct val="100000"/>
              </a:lnSpc>
              <a:spcBef>
                <a:spcPts val="300"/>
              </a:spcBef>
            </a:pPr>
            <a:r>
              <a:rPr lang="en-GB" sz="1800" dirty="0"/>
              <a:t>Very low vapour pressure – attractive alternative to VOCs.</a:t>
            </a:r>
          </a:p>
          <a:p>
            <a:pPr>
              <a:lnSpc>
                <a:spcPct val="100000"/>
              </a:lnSpc>
              <a:spcBef>
                <a:spcPts val="300"/>
              </a:spcBef>
            </a:pPr>
            <a:r>
              <a:rPr lang="en-GB" sz="1800" dirty="0"/>
              <a:t>Good solvents for a wide range of organic, inorganic and polymeric compounds.</a:t>
            </a:r>
          </a:p>
          <a:p>
            <a:pPr>
              <a:lnSpc>
                <a:spcPct val="100000"/>
              </a:lnSpc>
              <a:spcBef>
                <a:spcPts val="300"/>
              </a:spcBef>
            </a:pPr>
            <a:r>
              <a:rPr lang="en-GB" sz="1800" dirty="0"/>
              <a:t>Anion and cation can be fine tuned to give a wide range of solvent properties (e.g. hydrophilic, hydrophobic) which can be exploited.</a:t>
            </a:r>
          </a:p>
          <a:p>
            <a:pPr>
              <a:lnSpc>
                <a:spcPct val="100000"/>
              </a:lnSpc>
              <a:spcBef>
                <a:spcPts val="300"/>
              </a:spcBef>
            </a:pPr>
            <a:r>
              <a:rPr lang="en-GB" sz="1800" dirty="0"/>
              <a:t>Wide range of reactions already demonstrated in this medium.</a:t>
            </a:r>
          </a:p>
          <a:p>
            <a:pPr>
              <a:lnSpc>
                <a:spcPct val="100000"/>
              </a:lnSpc>
              <a:spcBef>
                <a:spcPts val="300"/>
              </a:spcBef>
            </a:pPr>
            <a:r>
              <a:rPr lang="en-GB" sz="1800" dirty="0"/>
              <a:t>Can be used in conjunction with other alternative solvents (particularly CO</a:t>
            </a:r>
            <a:r>
              <a:rPr lang="en-GB" sz="1800" baseline="-25000" dirty="0"/>
              <a:t>2</a:t>
            </a:r>
            <a:r>
              <a:rPr lang="en-GB" sz="1800" dirty="0"/>
              <a:t>).</a:t>
            </a:r>
          </a:p>
          <a:p>
            <a:pPr>
              <a:lnSpc>
                <a:spcPct val="100000"/>
              </a:lnSpc>
              <a:spcBef>
                <a:spcPts val="300"/>
              </a:spcBef>
            </a:pPr>
            <a:r>
              <a:rPr lang="en-GB" sz="1800" dirty="0"/>
              <a:t>Claimed to be recyclable (essential for widespread use) although there may be regulatory problems with this.</a:t>
            </a:r>
          </a:p>
          <a:p>
            <a:pPr>
              <a:lnSpc>
                <a:spcPct val="100000"/>
              </a:lnSpc>
              <a:spcBef>
                <a:spcPts val="300"/>
              </a:spcBef>
            </a:pPr>
            <a:r>
              <a:rPr lang="en-GB" sz="1800" dirty="0"/>
              <a:t>Effectively, properties similar to many other high boiling, polar solvents.</a:t>
            </a:r>
          </a:p>
        </p:txBody>
      </p:sp>
      <p:sp>
        <p:nvSpPr>
          <p:cNvPr id="5" name="Rectangle 3"/>
          <p:cNvSpPr txBox="1">
            <a:spLocks noChangeArrowheads="1"/>
          </p:cNvSpPr>
          <p:nvPr/>
        </p:nvSpPr>
        <p:spPr>
          <a:xfrm>
            <a:off x="6165471" y="2100516"/>
            <a:ext cx="5844778" cy="4237057"/>
          </a:xfrm>
          <a:prstGeom prst="rect">
            <a:avLst/>
          </a:prstGeom>
          <a:noFill/>
          <a:ln>
            <a:solidFill>
              <a:srgbClr val="C00000"/>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buNone/>
            </a:pPr>
            <a:r>
              <a:rPr lang="en-US" altLang="x-none" sz="1800" b="1" dirty="0"/>
              <a:t>Disadvantages:</a:t>
            </a:r>
          </a:p>
          <a:p>
            <a:pPr marL="290513" lvl="1" indent="-290513">
              <a:lnSpc>
                <a:spcPct val="100000"/>
              </a:lnSpc>
              <a:spcBef>
                <a:spcPts val="300"/>
              </a:spcBef>
            </a:pPr>
            <a:r>
              <a:rPr lang="en-GB" sz="1800" dirty="0"/>
              <a:t>Expensive compared to other solvents although cheaper versions are appearing.</a:t>
            </a:r>
          </a:p>
          <a:p>
            <a:pPr marL="290513" lvl="1" indent="-290513">
              <a:lnSpc>
                <a:spcPct val="100000"/>
              </a:lnSpc>
              <a:spcBef>
                <a:spcPts val="300"/>
              </a:spcBef>
            </a:pPr>
            <a:r>
              <a:rPr lang="en-GB" sz="1800" dirty="0"/>
              <a:t>Have to be prepared:</a:t>
            </a:r>
          </a:p>
          <a:p>
            <a:pPr marL="747713" lvl="2" indent="-290513">
              <a:lnSpc>
                <a:spcPct val="100000"/>
              </a:lnSpc>
              <a:spcBef>
                <a:spcPts val="300"/>
              </a:spcBef>
            </a:pPr>
            <a:r>
              <a:rPr lang="en-GB" sz="1800" dirty="0"/>
              <a:t>Usually involves use of other solvents.</a:t>
            </a:r>
          </a:p>
          <a:p>
            <a:pPr marL="290513" lvl="1" indent="-290513">
              <a:lnSpc>
                <a:spcPct val="100000"/>
              </a:lnSpc>
              <a:spcBef>
                <a:spcPts val="300"/>
              </a:spcBef>
            </a:pPr>
            <a:r>
              <a:rPr lang="en-GB" sz="1800" dirty="0"/>
              <a:t>Work-up to separate/extract products usually involves other solvents.</a:t>
            </a:r>
          </a:p>
          <a:p>
            <a:pPr marL="290513" lvl="1" indent="-290513">
              <a:lnSpc>
                <a:spcPct val="100000"/>
              </a:lnSpc>
              <a:spcBef>
                <a:spcPts val="300"/>
              </a:spcBef>
            </a:pPr>
            <a:r>
              <a:rPr lang="en-GB" sz="1800" dirty="0"/>
              <a:t>Recycling also usually involves other solvents to extract unwanted residues.</a:t>
            </a:r>
          </a:p>
          <a:p>
            <a:pPr marL="290513" lvl="1" indent="-290513">
              <a:lnSpc>
                <a:spcPct val="100000"/>
              </a:lnSpc>
              <a:spcBef>
                <a:spcPts val="300"/>
              </a:spcBef>
            </a:pPr>
            <a:r>
              <a:rPr lang="en-GB" sz="1800" dirty="0"/>
              <a:t>Questionable toxicity – some certainly are toxic and have been shown to have a detrimental effect on aquatic life – problem as not VOC so will tend to persist in local environment, on land/sea etc.</a:t>
            </a:r>
          </a:p>
          <a:p>
            <a:pPr marL="290513" lvl="1" indent="-290513">
              <a:lnSpc>
                <a:spcPct val="100000"/>
              </a:lnSpc>
              <a:spcBef>
                <a:spcPts val="300"/>
              </a:spcBef>
            </a:pPr>
            <a:r>
              <a:rPr lang="en-GB" sz="1800" dirty="0"/>
              <a:t>Still requires disposal at end of life (incineration?).</a:t>
            </a:r>
          </a:p>
        </p:txBody>
      </p:sp>
      <p:cxnSp>
        <p:nvCxnSpPr>
          <p:cNvPr id="6" name="Straight Connector 5">
            <a:extLst>
              <a:ext uri="{FF2B5EF4-FFF2-40B4-BE49-F238E27FC236}">
                <a16:creationId xmlns:a16="http://schemas.microsoft.com/office/drawing/2014/main" id="{C72610FF-7B4C-46DD-8926-298662762D0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5874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68893B1-7DE8-4136-B72E-0080B262175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23DB0AC3-F51F-49E7-8D98-9A16D80AD287}"/>
              </a:ext>
            </a:extLst>
          </p:cNvPr>
          <p:cNvSpPr>
            <a:spLocks noGrp="1"/>
          </p:cNvSpPr>
          <p:nvPr>
            <p:ph type="title"/>
          </p:nvPr>
        </p:nvSpPr>
        <p:spPr>
          <a:xfrm>
            <a:off x="2152650" y="276235"/>
            <a:ext cx="7886700" cy="646331"/>
          </a:xfrm>
        </p:spPr>
        <p:txBody>
          <a:bodyPr>
            <a:spAutoFit/>
          </a:bodyPr>
          <a:lstStyle/>
          <a:p>
            <a:pPr marL="365125" algn="ctr"/>
            <a:r>
              <a:rPr lang="en-US" sz="4000" b="1" dirty="0">
                <a:latin typeface="+mn-lt"/>
              </a:rPr>
              <a:t>Ionic Liquids</a:t>
            </a:r>
          </a:p>
        </p:txBody>
      </p:sp>
      <p:pic>
        <p:nvPicPr>
          <p:cNvPr id="3" name="Picture 2"/>
          <p:cNvPicPr>
            <a:picLocks noChangeAspect="1"/>
          </p:cNvPicPr>
          <p:nvPr/>
        </p:nvPicPr>
        <p:blipFill>
          <a:blip r:embed="rId2"/>
          <a:stretch>
            <a:fillRect/>
          </a:stretch>
        </p:blipFill>
        <p:spPr>
          <a:xfrm>
            <a:off x="340241" y="1328980"/>
            <a:ext cx="7787020" cy="4762257"/>
          </a:xfrm>
          <a:prstGeom prst="rect">
            <a:avLst/>
          </a:prstGeom>
        </p:spPr>
      </p:pic>
      <p:sp>
        <p:nvSpPr>
          <p:cNvPr id="8" name="Rectangle 3"/>
          <p:cNvSpPr txBox="1">
            <a:spLocks noChangeArrowheads="1"/>
          </p:cNvSpPr>
          <p:nvPr/>
        </p:nvSpPr>
        <p:spPr>
          <a:xfrm>
            <a:off x="8103386" y="2326270"/>
            <a:ext cx="3499006" cy="313925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4000"/>
              </a:lnSpc>
              <a:spcBef>
                <a:spcPts val="0"/>
              </a:spcBef>
              <a:spcAft>
                <a:spcPts val="600"/>
              </a:spcAft>
              <a:buNone/>
            </a:pPr>
            <a:r>
              <a:rPr lang="en-GB" sz="1800" b="1" dirty="0"/>
              <a:t>Organic transformations in IL</a:t>
            </a:r>
          </a:p>
          <a:p>
            <a:pPr>
              <a:lnSpc>
                <a:spcPct val="114000"/>
              </a:lnSpc>
              <a:spcBef>
                <a:spcPts val="0"/>
              </a:spcBef>
              <a:spcAft>
                <a:spcPts val="600"/>
              </a:spcAft>
            </a:pPr>
            <a:r>
              <a:rPr lang="en-GB" sz="1800" dirty="0"/>
              <a:t>Diels-Alder reactions</a:t>
            </a:r>
          </a:p>
          <a:p>
            <a:pPr>
              <a:lnSpc>
                <a:spcPct val="114000"/>
              </a:lnSpc>
              <a:spcBef>
                <a:spcPts val="0"/>
              </a:spcBef>
              <a:spcAft>
                <a:spcPts val="600"/>
              </a:spcAft>
            </a:pPr>
            <a:r>
              <a:rPr lang="en-GB" sz="1800" dirty="0"/>
              <a:t>Alkylation reactions</a:t>
            </a:r>
          </a:p>
          <a:p>
            <a:pPr>
              <a:lnSpc>
                <a:spcPct val="114000"/>
              </a:lnSpc>
              <a:spcBef>
                <a:spcPts val="0"/>
              </a:spcBef>
              <a:spcAft>
                <a:spcPts val="600"/>
              </a:spcAft>
            </a:pPr>
            <a:r>
              <a:rPr lang="en-GB" sz="1800" dirty="0" err="1"/>
              <a:t>Hydroformylation</a:t>
            </a:r>
            <a:r>
              <a:rPr lang="en-GB" sz="1800" dirty="0"/>
              <a:t> reactions</a:t>
            </a:r>
          </a:p>
          <a:p>
            <a:pPr>
              <a:lnSpc>
                <a:spcPct val="114000"/>
              </a:lnSpc>
              <a:spcBef>
                <a:spcPts val="0"/>
              </a:spcBef>
              <a:spcAft>
                <a:spcPts val="600"/>
              </a:spcAft>
            </a:pPr>
            <a:r>
              <a:rPr lang="en-GB" sz="1800" dirty="0" err="1"/>
              <a:t>Friedel</a:t>
            </a:r>
            <a:r>
              <a:rPr lang="en-GB" sz="1800" dirty="0"/>
              <a:t> Crafts reactions</a:t>
            </a:r>
          </a:p>
          <a:p>
            <a:pPr>
              <a:lnSpc>
                <a:spcPct val="114000"/>
              </a:lnSpc>
              <a:spcBef>
                <a:spcPts val="0"/>
              </a:spcBef>
              <a:spcAft>
                <a:spcPts val="600"/>
              </a:spcAft>
            </a:pPr>
            <a:r>
              <a:rPr lang="en-GB" sz="1800" dirty="0" err="1"/>
              <a:t>Pd</a:t>
            </a:r>
            <a:r>
              <a:rPr lang="en-GB" sz="1800" dirty="0"/>
              <a:t>-mediated C-C bond formation</a:t>
            </a:r>
          </a:p>
          <a:p>
            <a:pPr>
              <a:lnSpc>
                <a:spcPct val="114000"/>
              </a:lnSpc>
              <a:spcBef>
                <a:spcPts val="0"/>
              </a:spcBef>
              <a:spcAft>
                <a:spcPts val="600"/>
              </a:spcAft>
            </a:pPr>
            <a:r>
              <a:rPr lang="en-GB" sz="1800" dirty="0"/>
              <a:t>Alkene polymerisation</a:t>
            </a:r>
          </a:p>
          <a:p>
            <a:pPr>
              <a:lnSpc>
                <a:spcPct val="114000"/>
              </a:lnSpc>
              <a:spcBef>
                <a:spcPts val="0"/>
              </a:spcBef>
              <a:spcAft>
                <a:spcPts val="600"/>
              </a:spcAft>
            </a:pPr>
            <a:r>
              <a:rPr lang="en-GB" sz="1800" dirty="0" err="1"/>
              <a:t>Biotransformations</a:t>
            </a:r>
            <a:endParaRPr lang="en-GB" sz="1800" dirty="0"/>
          </a:p>
        </p:txBody>
      </p:sp>
      <p:sp>
        <p:nvSpPr>
          <p:cNvPr id="9" name="Text Box 4"/>
          <p:cNvSpPr txBox="1">
            <a:spLocks noChangeArrowheads="1"/>
          </p:cNvSpPr>
          <p:nvPr/>
        </p:nvSpPr>
        <p:spPr bwMode="auto">
          <a:xfrm>
            <a:off x="966025" y="6370702"/>
            <a:ext cx="7549824"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spcBef>
                <a:spcPct val="20000"/>
              </a:spcBef>
              <a:buClr>
                <a:schemeClr val="hlink"/>
              </a:buClr>
              <a:buSzPct val="80000"/>
              <a:buFont typeface="Wingdings" charset="0"/>
              <a:buNone/>
            </a:pPr>
            <a:r>
              <a:rPr lang="en-GB" sz="1400" dirty="0">
                <a:solidFill>
                  <a:schemeClr val="bg1">
                    <a:lumMod val="50000"/>
                  </a:schemeClr>
                </a:solidFill>
                <a:effectLst>
                  <a:outerShdw blurRad="38100" dist="38100" dir="2700000" algn="tl">
                    <a:srgbClr val="DDDDDD"/>
                  </a:outerShdw>
                </a:effectLst>
              </a:rPr>
              <a:t>T. </a:t>
            </a:r>
            <a:r>
              <a:rPr lang="en-GB" sz="1400" dirty="0" err="1">
                <a:solidFill>
                  <a:schemeClr val="bg1">
                    <a:lumMod val="50000"/>
                  </a:schemeClr>
                </a:solidFill>
                <a:effectLst>
                  <a:outerShdw blurRad="38100" dist="38100" dir="2700000" algn="tl">
                    <a:srgbClr val="DDDDDD"/>
                  </a:outerShdw>
                </a:effectLst>
              </a:rPr>
              <a:t>Welton</a:t>
            </a:r>
            <a:r>
              <a:rPr lang="en-GB" sz="1400" dirty="0">
                <a:solidFill>
                  <a:schemeClr val="bg1">
                    <a:lumMod val="50000"/>
                  </a:schemeClr>
                </a:solidFill>
                <a:effectLst>
                  <a:outerShdw blurRad="38100" dist="38100" dir="2700000" algn="tl">
                    <a:srgbClr val="DDDDDD"/>
                  </a:outerShdw>
                </a:effectLst>
              </a:rPr>
              <a:t>, </a:t>
            </a:r>
            <a:r>
              <a:rPr lang="en-GB" sz="1400" i="1" dirty="0">
                <a:solidFill>
                  <a:schemeClr val="bg1">
                    <a:lumMod val="50000"/>
                  </a:schemeClr>
                </a:solidFill>
                <a:effectLst>
                  <a:outerShdw blurRad="38100" dist="38100" dir="2700000" algn="tl">
                    <a:srgbClr val="DDDDDD"/>
                  </a:outerShdw>
                </a:effectLst>
              </a:rPr>
              <a:t>Chem. Rev</a:t>
            </a:r>
            <a:r>
              <a:rPr lang="en-GB" sz="1400" dirty="0">
                <a:solidFill>
                  <a:schemeClr val="bg1">
                    <a:lumMod val="50000"/>
                  </a:schemeClr>
                </a:solidFill>
                <a:effectLst>
                  <a:outerShdw blurRad="38100" dist="38100" dir="2700000" algn="tl">
                    <a:srgbClr val="DDDDDD"/>
                  </a:outerShdw>
                </a:effectLst>
              </a:rPr>
              <a:t>., </a:t>
            </a:r>
            <a:r>
              <a:rPr lang="en-GB" sz="1400" b="1" dirty="0">
                <a:solidFill>
                  <a:schemeClr val="bg1">
                    <a:lumMod val="50000"/>
                  </a:schemeClr>
                </a:solidFill>
                <a:effectLst>
                  <a:outerShdw blurRad="38100" dist="38100" dir="2700000" algn="tl">
                    <a:srgbClr val="DDDDDD"/>
                  </a:outerShdw>
                </a:effectLst>
              </a:rPr>
              <a:t>1999</a:t>
            </a:r>
            <a:r>
              <a:rPr lang="en-GB" sz="1400" dirty="0">
                <a:solidFill>
                  <a:schemeClr val="bg1">
                    <a:lumMod val="50000"/>
                  </a:schemeClr>
                </a:solidFill>
                <a:effectLst>
                  <a:outerShdw blurRad="38100" dist="38100" dir="2700000" algn="tl">
                    <a:srgbClr val="DDDDDD"/>
                  </a:outerShdw>
                </a:effectLst>
              </a:rPr>
              <a:t>, </a:t>
            </a:r>
            <a:r>
              <a:rPr lang="en-GB" sz="1400" i="1" dirty="0">
                <a:solidFill>
                  <a:schemeClr val="bg1">
                    <a:lumMod val="50000"/>
                  </a:schemeClr>
                </a:solidFill>
                <a:effectLst>
                  <a:outerShdw blurRad="38100" dist="38100" dir="2700000" algn="tl">
                    <a:srgbClr val="DDDDDD"/>
                  </a:outerShdw>
                </a:effectLst>
              </a:rPr>
              <a:t>99</a:t>
            </a:r>
            <a:r>
              <a:rPr lang="en-GB" sz="1400" dirty="0">
                <a:solidFill>
                  <a:schemeClr val="bg1">
                    <a:lumMod val="50000"/>
                  </a:schemeClr>
                </a:solidFill>
                <a:effectLst>
                  <a:outerShdw blurRad="38100" dist="38100" dir="2700000" algn="tl">
                    <a:srgbClr val="DDDDDD"/>
                  </a:outerShdw>
                </a:effectLst>
              </a:rPr>
              <a:t>, 2071. http://www.researchinschools.org/projects/ionic_liquids.html</a:t>
            </a:r>
          </a:p>
        </p:txBody>
      </p:sp>
    </p:spTree>
    <p:extLst>
      <p:ext uri="{BB962C8B-B14F-4D97-AF65-F5344CB8AC3E}">
        <p14:creationId xmlns:p14="http://schemas.microsoft.com/office/powerpoint/2010/main" val="15163942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0433" y="245735"/>
            <a:ext cx="5891134" cy="646331"/>
          </a:xfrm>
        </p:spPr>
        <p:txBody>
          <a:bodyPr wrap="square">
            <a:spAutoFit/>
          </a:bodyPr>
          <a:lstStyle/>
          <a:p>
            <a:pPr algn="ctr"/>
            <a:r>
              <a:rPr lang="en-US" sz="4000" b="1" dirty="0">
                <a:latin typeface="+mn-lt"/>
              </a:rPr>
              <a:t>Switchable Ionic Liquids?</a:t>
            </a:r>
          </a:p>
        </p:txBody>
      </p:sp>
      <p:sp>
        <p:nvSpPr>
          <p:cNvPr id="4" name="TextBox 3"/>
          <p:cNvSpPr txBox="1"/>
          <p:nvPr/>
        </p:nvSpPr>
        <p:spPr>
          <a:xfrm>
            <a:off x="971440" y="6430407"/>
            <a:ext cx="6507422" cy="307777"/>
          </a:xfrm>
          <a:prstGeom prst="rect">
            <a:avLst/>
          </a:prstGeom>
          <a:noFill/>
        </p:spPr>
        <p:txBody>
          <a:bodyPr wrap="none" rtlCol="0">
            <a:spAutoFit/>
          </a:bodyPr>
          <a:lstStyle/>
          <a:p>
            <a:r>
              <a:rPr lang="en-US" sz="1400" dirty="0">
                <a:solidFill>
                  <a:schemeClr val="bg1">
                    <a:lumMod val="50000"/>
                  </a:schemeClr>
                </a:solidFill>
              </a:rPr>
              <a:t>P. G. Jessop, D. J. </a:t>
            </a:r>
            <a:r>
              <a:rPr lang="en-US" sz="1400" dirty="0" err="1">
                <a:solidFill>
                  <a:schemeClr val="bg1">
                    <a:lumMod val="50000"/>
                  </a:schemeClr>
                </a:solidFill>
              </a:rPr>
              <a:t>Heldebrant</a:t>
            </a:r>
            <a:r>
              <a:rPr lang="en-US" sz="1400" dirty="0">
                <a:solidFill>
                  <a:schemeClr val="bg1">
                    <a:lumMod val="50000"/>
                  </a:schemeClr>
                </a:solidFill>
              </a:rPr>
              <a:t>, X. Li, C. A. Eckert and C. L. Liotta, </a:t>
            </a:r>
            <a:r>
              <a:rPr lang="en-US" sz="1400" i="1" dirty="0">
                <a:solidFill>
                  <a:schemeClr val="bg1">
                    <a:lumMod val="50000"/>
                  </a:schemeClr>
                </a:solidFill>
              </a:rPr>
              <a:t>Nature</a:t>
            </a:r>
            <a:r>
              <a:rPr lang="en-US" sz="1400" dirty="0">
                <a:solidFill>
                  <a:schemeClr val="bg1">
                    <a:lumMod val="50000"/>
                  </a:schemeClr>
                </a:solidFill>
              </a:rPr>
              <a:t>, 2005, </a:t>
            </a:r>
            <a:r>
              <a:rPr lang="en-US" sz="1400" b="1" dirty="0">
                <a:solidFill>
                  <a:schemeClr val="bg1">
                    <a:lumMod val="50000"/>
                  </a:schemeClr>
                </a:solidFill>
              </a:rPr>
              <a:t>436</a:t>
            </a:r>
            <a:r>
              <a:rPr lang="en-US" sz="1400" dirty="0">
                <a:solidFill>
                  <a:schemeClr val="bg1">
                    <a:lumMod val="50000"/>
                  </a:schemeClr>
                </a:solidFill>
              </a:rPr>
              <a:t>, 1102</a:t>
            </a:r>
          </a:p>
        </p:txBody>
      </p:sp>
      <p:sp>
        <p:nvSpPr>
          <p:cNvPr id="5" name="Rectangle 4"/>
          <p:cNvSpPr/>
          <p:nvPr/>
        </p:nvSpPr>
        <p:spPr>
          <a:xfrm>
            <a:off x="1119749" y="2231292"/>
            <a:ext cx="5333286" cy="3230115"/>
          </a:xfrm>
          <a:prstGeom prst="rect">
            <a:avLst/>
          </a:prstGeom>
        </p:spPr>
        <p:txBody>
          <a:bodyPr wrap="square">
            <a:spAutoFit/>
          </a:bodyPr>
          <a:lstStyle/>
          <a:p>
            <a:pPr>
              <a:lnSpc>
                <a:spcPct val="114000"/>
              </a:lnSpc>
              <a:spcBef>
                <a:spcPts val="600"/>
              </a:spcBef>
            </a:pPr>
            <a:r>
              <a:rPr lang="en-US" sz="2000" dirty="0">
                <a:solidFill>
                  <a:srgbClr val="222222"/>
                </a:solidFill>
              </a:rPr>
              <a:t>A</a:t>
            </a:r>
            <a:r>
              <a:rPr lang="en-US" sz="2000" b="0" i="0" dirty="0">
                <a:solidFill>
                  <a:srgbClr val="222222"/>
                </a:solidFill>
                <a:effectLst/>
              </a:rPr>
              <a:t> non-ionic liquid (an alcohol and an amine base) converts to an ionic liquid (a salt in liquid form) upon exposure to an atmosphere of carbon dioxide, and then reverts back to its non-ionic form when exposed to nitrogen or argon gas. Such switchable solvents facilitates organic syntheses and separations by eliminating the need to remove and replace solvents after each reaction step.</a:t>
            </a:r>
            <a:endParaRPr lang="en-US" sz="2000" dirty="0"/>
          </a:p>
        </p:txBody>
      </p:sp>
      <p:pic>
        <p:nvPicPr>
          <p:cNvPr id="7" name="Picture 6"/>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950163" y="2170898"/>
            <a:ext cx="4271010" cy="3252931"/>
          </a:xfrm>
          <a:prstGeom prst="rect">
            <a:avLst/>
          </a:prstGeom>
        </p:spPr>
      </p:pic>
      <p:cxnSp>
        <p:nvCxnSpPr>
          <p:cNvPr id="6" name="Straight Connector 5">
            <a:extLst>
              <a:ext uri="{FF2B5EF4-FFF2-40B4-BE49-F238E27FC236}">
                <a16:creationId xmlns:a16="http://schemas.microsoft.com/office/drawing/2014/main" id="{655BA53A-E1EE-4A36-9E9E-64A46AC5BC6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3249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73110" y="1330928"/>
            <a:ext cx="8203367" cy="4486275"/>
          </a:xfrm>
        </p:spPr>
        <p:txBody>
          <a:bodyPr/>
          <a:lstStyle/>
          <a:p>
            <a:pPr>
              <a:lnSpc>
                <a:spcPct val="114000"/>
              </a:lnSpc>
            </a:pPr>
            <a:r>
              <a:rPr lang="en-US" dirty="0"/>
              <a:t>Application: Forward Water technology to clean industrial waste waters</a:t>
            </a:r>
          </a:p>
        </p:txBody>
      </p:sp>
      <p:sp>
        <p:nvSpPr>
          <p:cNvPr id="4" name="Slide Number Placeholder 3"/>
          <p:cNvSpPr>
            <a:spLocks noGrp="1"/>
          </p:cNvSpPr>
          <p:nvPr>
            <p:ph type="sldNum" sz="quarter" idx="11"/>
          </p:nvPr>
        </p:nvSpPr>
        <p:spPr/>
        <p:txBody>
          <a:bodyPr/>
          <a:lstStyle/>
          <a:p>
            <a:pPr>
              <a:defRPr/>
            </a:pPr>
            <a:fld id="{B5A0FE7D-A4F4-4C0A-964E-314451CA44D0}" type="slidenum">
              <a:rPr lang="en-US" smtClean="0"/>
              <a:pPr>
                <a:defRPr/>
              </a:pPr>
              <a:t>56</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7702" y="2879360"/>
            <a:ext cx="5880087" cy="3555492"/>
          </a:xfrm>
          <a:prstGeom prst="rect">
            <a:avLst/>
          </a:prstGeom>
        </p:spPr>
      </p:pic>
      <p:sp>
        <p:nvSpPr>
          <p:cNvPr id="6" name="TextBox 5"/>
          <p:cNvSpPr txBox="1"/>
          <p:nvPr/>
        </p:nvSpPr>
        <p:spPr>
          <a:xfrm>
            <a:off x="1124263" y="3357845"/>
            <a:ext cx="3597638" cy="1826654"/>
          </a:xfrm>
          <a:prstGeom prst="rect">
            <a:avLst/>
          </a:prstGeom>
          <a:noFill/>
        </p:spPr>
        <p:txBody>
          <a:bodyPr wrap="square" rtlCol="0">
            <a:spAutoFit/>
          </a:bodyPr>
          <a:lstStyle/>
          <a:p>
            <a:pPr>
              <a:lnSpc>
                <a:spcPct val="114000"/>
              </a:lnSpc>
            </a:pPr>
            <a:r>
              <a:rPr lang="en-US" sz="2000" dirty="0"/>
              <a:t>Osmosis: The feed water is full of salts. To get water through the membrane we need to create a draw water on the other side at a higher concentration.</a:t>
            </a:r>
          </a:p>
        </p:txBody>
      </p:sp>
      <p:sp>
        <p:nvSpPr>
          <p:cNvPr id="7" name="TextBox 6"/>
          <p:cNvSpPr txBox="1"/>
          <p:nvPr/>
        </p:nvSpPr>
        <p:spPr>
          <a:xfrm>
            <a:off x="2438400" y="2393430"/>
            <a:ext cx="6705600" cy="400110"/>
          </a:xfrm>
          <a:prstGeom prst="rect">
            <a:avLst/>
          </a:prstGeom>
          <a:noFill/>
        </p:spPr>
        <p:txBody>
          <a:bodyPr wrap="square" rtlCol="0">
            <a:spAutoFit/>
          </a:bodyPr>
          <a:lstStyle/>
          <a:p>
            <a:r>
              <a:rPr lang="en-US" sz="2000" dirty="0"/>
              <a:t>Goal: transform waste water into smaller volume solid waste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510" y="1299264"/>
            <a:ext cx="3333750" cy="847725"/>
          </a:xfrm>
          <a:prstGeom prst="rect">
            <a:avLst/>
          </a:prstGeom>
        </p:spPr>
      </p:pic>
      <p:cxnSp>
        <p:nvCxnSpPr>
          <p:cNvPr id="9" name="Straight Connector 8">
            <a:extLst>
              <a:ext uri="{FF2B5EF4-FFF2-40B4-BE49-F238E27FC236}">
                <a16:creationId xmlns:a16="http://schemas.microsoft.com/office/drawing/2014/main" id="{D674B22D-04E5-4668-BFC1-384620C953F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EFCF8A4E-242B-4891-AC87-DDC53E16304F}"/>
              </a:ext>
            </a:extLst>
          </p:cNvPr>
          <p:cNvSpPr>
            <a:spLocks noGrp="1"/>
          </p:cNvSpPr>
          <p:nvPr>
            <p:ph type="title"/>
          </p:nvPr>
        </p:nvSpPr>
        <p:spPr>
          <a:xfrm>
            <a:off x="3150433" y="245735"/>
            <a:ext cx="5891134" cy="646331"/>
          </a:xfrm>
        </p:spPr>
        <p:txBody>
          <a:bodyPr wrap="square">
            <a:spAutoFit/>
          </a:bodyPr>
          <a:lstStyle/>
          <a:p>
            <a:pPr algn="ctr"/>
            <a:r>
              <a:rPr lang="en-US" sz="4000" b="1" dirty="0">
                <a:latin typeface="+mn-lt"/>
              </a:rPr>
              <a:t>Switchable Ionic Liquids?</a:t>
            </a:r>
          </a:p>
        </p:txBody>
      </p:sp>
    </p:spTree>
    <p:extLst>
      <p:ext uri="{BB962C8B-B14F-4D97-AF65-F5344CB8AC3E}">
        <p14:creationId xmlns:p14="http://schemas.microsoft.com/office/powerpoint/2010/main" val="31812105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88100" y="1431135"/>
            <a:ext cx="7516570" cy="4351338"/>
          </a:xfrm>
        </p:spPr>
        <p:txBody>
          <a:bodyPr/>
          <a:lstStyle/>
          <a:p>
            <a:pPr>
              <a:lnSpc>
                <a:spcPct val="114000"/>
              </a:lnSpc>
            </a:pPr>
            <a:r>
              <a:rPr lang="en-US" dirty="0"/>
              <a:t>Application: Forward Water technology to clean industrial waste waters</a:t>
            </a:r>
          </a:p>
        </p:txBody>
      </p:sp>
      <p:sp>
        <p:nvSpPr>
          <p:cNvPr id="4" name="Slide Number Placeholder 3"/>
          <p:cNvSpPr>
            <a:spLocks noGrp="1"/>
          </p:cNvSpPr>
          <p:nvPr>
            <p:ph type="sldNum" sz="quarter" idx="11"/>
          </p:nvPr>
        </p:nvSpPr>
        <p:spPr/>
        <p:txBody>
          <a:bodyPr/>
          <a:lstStyle/>
          <a:p>
            <a:pPr>
              <a:defRPr/>
            </a:pPr>
            <a:fld id="{B5A0FE7D-A4F4-4C0A-964E-314451CA44D0}" type="slidenum">
              <a:rPr lang="en-US" smtClean="0"/>
              <a:pPr>
                <a:defRPr/>
              </a:pPr>
              <a:t>57</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7840" y="2894350"/>
            <a:ext cx="5880087" cy="3555492"/>
          </a:xfrm>
          <a:prstGeom prst="rect">
            <a:avLst/>
          </a:prstGeom>
        </p:spPr>
      </p:pic>
      <p:sp>
        <p:nvSpPr>
          <p:cNvPr id="6" name="TextBox 5"/>
          <p:cNvSpPr txBox="1"/>
          <p:nvPr/>
        </p:nvSpPr>
        <p:spPr>
          <a:xfrm>
            <a:off x="1169233" y="3118005"/>
            <a:ext cx="3342806" cy="2879250"/>
          </a:xfrm>
          <a:prstGeom prst="rect">
            <a:avLst/>
          </a:prstGeom>
          <a:noFill/>
        </p:spPr>
        <p:txBody>
          <a:bodyPr wrap="square" rtlCol="0">
            <a:spAutoFit/>
          </a:bodyPr>
          <a:lstStyle/>
          <a:p>
            <a:pPr>
              <a:lnSpc>
                <a:spcPct val="114000"/>
              </a:lnSpc>
            </a:pPr>
            <a:r>
              <a:rPr lang="en-US" sz="2000" dirty="0"/>
              <a:t>Draw solute removal: once water has passed the membrane, the resulting dilute draw mixture is heated. The salt was in fact a switchable salt: it decomposes into NMe</a:t>
            </a:r>
            <a:r>
              <a:rPr lang="en-US" sz="2000" baseline="-25000" dirty="0"/>
              <a:t>3</a:t>
            </a:r>
            <a:r>
              <a:rPr lang="en-US" sz="2000" dirty="0"/>
              <a:t> and CO</a:t>
            </a:r>
            <a:r>
              <a:rPr lang="en-US" sz="2000" baseline="-25000" dirty="0"/>
              <a:t>2</a:t>
            </a:r>
            <a:r>
              <a:rPr lang="en-US" sz="2000" dirty="0"/>
              <a:t>! Fresh water is that recovered</a:t>
            </a:r>
          </a:p>
        </p:txBody>
      </p:sp>
      <p:sp>
        <p:nvSpPr>
          <p:cNvPr id="7" name="TextBox 6"/>
          <p:cNvSpPr txBox="1"/>
          <p:nvPr/>
        </p:nvSpPr>
        <p:spPr>
          <a:xfrm>
            <a:off x="2438400" y="2438400"/>
            <a:ext cx="6705600" cy="423193"/>
          </a:xfrm>
          <a:prstGeom prst="rect">
            <a:avLst/>
          </a:prstGeom>
          <a:noFill/>
        </p:spPr>
        <p:txBody>
          <a:bodyPr wrap="square" rtlCol="0">
            <a:spAutoFit/>
          </a:bodyPr>
          <a:lstStyle/>
          <a:p>
            <a:pPr>
              <a:lnSpc>
                <a:spcPct val="114000"/>
              </a:lnSpc>
            </a:pPr>
            <a:r>
              <a:rPr lang="en-US" sz="2000" dirty="0"/>
              <a:t>Goal: transform waste water into smaller volume solid waste</a:t>
            </a:r>
          </a:p>
        </p:txBody>
      </p:sp>
      <p:pic>
        <p:nvPicPr>
          <p:cNvPr id="11" name="Picture 10">
            <a:extLst>
              <a:ext uri="{FF2B5EF4-FFF2-40B4-BE49-F238E27FC236}">
                <a16:creationId xmlns:a16="http://schemas.microsoft.com/office/drawing/2014/main" id="{1B718BD7-8DE6-4625-8F29-10325AB4B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510" y="1299264"/>
            <a:ext cx="3333750" cy="847725"/>
          </a:xfrm>
          <a:prstGeom prst="rect">
            <a:avLst/>
          </a:prstGeom>
        </p:spPr>
      </p:pic>
      <p:cxnSp>
        <p:nvCxnSpPr>
          <p:cNvPr id="12" name="Straight Connector 11">
            <a:extLst>
              <a:ext uri="{FF2B5EF4-FFF2-40B4-BE49-F238E27FC236}">
                <a16:creationId xmlns:a16="http://schemas.microsoft.com/office/drawing/2014/main" id="{FB9D4205-31EB-4639-8588-EF4DE7A7A3A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FBD41B78-3C74-4331-AC75-5D59D53EDC33}"/>
              </a:ext>
            </a:extLst>
          </p:cNvPr>
          <p:cNvSpPr>
            <a:spLocks noGrp="1"/>
          </p:cNvSpPr>
          <p:nvPr>
            <p:ph type="title"/>
          </p:nvPr>
        </p:nvSpPr>
        <p:spPr>
          <a:xfrm>
            <a:off x="3150433" y="245735"/>
            <a:ext cx="5891134" cy="646331"/>
          </a:xfrm>
        </p:spPr>
        <p:txBody>
          <a:bodyPr wrap="square">
            <a:spAutoFit/>
          </a:bodyPr>
          <a:lstStyle/>
          <a:p>
            <a:pPr algn="ctr"/>
            <a:r>
              <a:rPr lang="en-US" sz="4000" b="1" dirty="0">
                <a:latin typeface="+mn-lt"/>
              </a:rPr>
              <a:t>Switchable Ionic Liquids?</a:t>
            </a:r>
          </a:p>
        </p:txBody>
      </p:sp>
    </p:spTree>
    <p:extLst>
      <p:ext uri="{BB962C8B-B14F-4D97-AF65-F5344CB8AC3E}">
        <p14:creationId xmlns:p14="http://schemas.microsoft.com/office/powerpoint/2010/main" val="44394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033070" y="1340695"/>
            <a:ext cx="7668440" cy="4351338"/>
          </a:xfrm>
        </p:spPr>
        <p:txBody>
          <a:bodyPr/>
          <a:lstStyle/>
          <a:p>
            <a:pPr>
              <a:lnSpc>
                <a:spcPct val="114000"/>
              </a:lnSpc>
              <a:spcBef>
                <a:spcPts val="0"/>
              </a:spcBef>
            </a:pPr>
            <a:r>
              <a:rPr lang="en-US" dirty="0"/>
              <a:t>Application: Forward Water technology to clean industrial waste waters</a:t>
            </a:r>
          </a:p>
        </p:txBody>
      </p:sp>
      <p:sp>
        <p:nvSpPr>
          <p:cNvPr id="4" name="Slide Number Placeholder 3"/>
          <p:cNvSpPr>
            <a:spLocks noGrp="1"/>
          </p:cNvSpPr>
          <p:nvPr>
            <p:ph type="sldNum" sz="quarter" idx="11"/>
          </p:nvPr>
        </p:nvSpPr>
        <p:spPr/>
        <p:txBody>
          <a:bodyPr/>
          <a:lstStyle/>
          <a:p>
            <a:pPr>
              <a:defRPr/>
            </a:pPr>
            <a:fld id="{B5A0FE7D-A4F4-4C0A-964E-314451CA44D0}" type="slidenum">
              <a:rPr lang="en-US" smtClean="0"/>
              <a:pPr>
                <a:defRPr/>
              </a:pPr>
              <a:t>58</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7840" y="2894350"/>
            <a:ext cx="5880087" cy="3555492"/>
          </a:xfrm>
          <a:prstGeom prst="rect">
            <a:avLst/>
          </a:prstGeom>
        </p:spPr>
      </p:pic>
      <p:sp>
        <p:nvSpPr>
          <p:cNvPr id="6" name="TextBox 5"/>
          <p:cNvSpPr txBox="1"/>
          <p:nvPr/>
        </p:nvSpPr>
        <p:spPr>
          <a:xfrm>
            <a:off x="1417287" y="3327865"/>
            <a:ext cx="2808272" cy="1475789"/>
          </a:xfrm>
          <a:prstGeom prst="rect">
            <a:avLst/>
          </a:prstGeom>
          <a:noFill/>
        </p:spPr>
        <p:txBody>
          <a:bodyPr wrap="square" rtlCol="0">
            <a:spAutoFit/>
          </a:bodyPr>
          <a:lstStyle/>
          <a:p>
            <a:pPr>
              <a:lnSpc>
                <a:spcPct val="114000"/>
              </a:lnSpc>
            </a:pPr>
            <a:r>
              <a:rPr lang="en-US" sz="2000" dirty="0"/>
              <a:t>Switchable salt regeneration: The gas feed is cooled to recover the switchable salt. </a:t>
            </a:r>
          </a:p>
        </p:txBody>
      </p:sp>
      <p:sp>
        <p:nvSpPr>
          <p:cNvPr id="7" name="TextBox 6"/>
          <p:cNvSpPr txBox="1"/>
          <p:nvPr/>
        </p:nvSpPr>
        <p:spPr>
          <a:xfrm>
            <a:off x="2438400" y="2438400"/>
            <a:ext cx="6705600" cy="423193"/>
          </a:xfrm>
          <a:prstGeom prst="rect">
            <a:avLst/>
          </a:prstGeom>
          <a:noFill/>
        </p:spPr>
        <p:txBody>
          <a:bodyPr wrap="square" rtlCol="0">
            <a:spAutoFit/>
          </a:bodyPr>
          <a:lstStyle/>
          <a:p>
            <a:pPr>
              <a:lnSpc>
                <a:spcPct val="114000"/>
              </a:lnSpc>
            </a:pPr>
            <a:r>
              <a:rPr lang="en-US" sz="2000" dirty="0"/>
              <a:t>Goal: transform waste water into smaller volume solid waste</a:t>
            </a:r>
          </a:p>
        </p:txBody>
      </p:sp>
      <p:pic>
        <p:nvPicPr>
          <p:cNvPr id="11" name="Picture 10">
            <a:extLst>
              <a:ext uri="{FF2B5EF4-FFF2-40B4-BE49-F238E27FC236}">
                <a16:creationId xmlns:a16="http://schemas.microsoft.com/office/drawing/2014/main" id="{4F893447-E10D-48B9-9E25-B67EE83ED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510" y="1299264"/>
            <a:ext cx="3333750" cy="847725"/>
          </a:xfrm>
          <a:prstGeom prst="rect">
            <a:avLst/>
          </a:prstGeom>
        </p:spPr>
      </p:pic>
      <p:cxnSp>
        <p:nvCxnSpPr>
          <p:cNvPr id="12" name="Straight Connector 11">
            <a:extLst>
              <a:ext uri="{FF2B5EF4-FFF2-40B4-BE49-F238E27FC236}">
                <a16:creationId xmlns:a16="http://schemas.microsoft.com/office/drawing/2014/main" id="{FBC4BA9E-0FBC-4A2A-9C77-762FFB16F21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922BC75D-4E0D-47E3-A11F-14DE441279EE}"/>
              </a:ext>
            </a:extLst>
          </p:cNvPr>
          <p:cNvSpPr>
            <a:spLocks noGrp="1"/>
          </p:cNvSpPr>
          <p:nvPr>
            <p:ph type="title"/>
          </p:nvPr>
        </p:nvSpPr>
        <p:spPr>
          <a:xfrm>
            <a:off x="3150433" y="245735"/>
            <a:ext cx="5891134" cy="646331"/>
          </a:xfrm>
        </p:spPr>
        <p:txBody>
          <a:bodyPr wrap="square">
            <a:spAutoFit/>
          </a:bodyPr>
          <a:lstStyle/>
          <a:p>
            <a:pPr algn="ctr"/>
            <a:r>
              <a:rPr lang="en-US" sz="4000" b="1" dirty="0">
                <a:latin typeface="+mn-lt"/>
              </a:rPr>
              <a:t>Switchable Ionic Liquids?</a:t>
            </a:r>
          </a:p>
        </p:txBody>
      </p:sp>
    </p:spTree>
    <p:extLst>
      <p:ext uri="{BB962C8B-B14F-4D97-AF65-F5344CB8AC3E}">
        <p14:creationId xmlns:p14="http://schemas.microsoft.com/office/powerpoint/2010/main" val="8500083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1322996" y="1817959"/>
            <a:ext cx="6996186" cy="3135987"/>
          </a:xfrm>
          <a:prstGeom prst="rect">
            <a:avLst/>
          </a:prstGeom>
          <a:noFill/>
        </p:spPr>
        <p:txBody>
          <a:bodyPr wrap="square" rtlCol="0">
            <a:spAutoFit/>
          </a:bodyPr>
          <a:lstStyle/>
          <a:p>
            <a:pPr marL="514350" marR="0" lvl="0" indent="-514350" algn="l" defTabSz="914400" rtl="0" eaLnBrk="1" fontAlgn="auto" latinLnBrk="0" hangingPunct="1">
              <a:lnSpc>
                <a:spcPct val="114000"/>
              </a:lnSpc>
              <a:spcBef>
                <a:spcPts val="12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What are solvents and how are they used?</a:t>
            </a:r>
          </a:p>
          <a:p>
            <a:pPr marL="514350" marR="0" lvl="0" indent="-514350" algn="l" defTabSz="914400" rtl="0" eaLnBrk="1" fontAlgn="auto" latinLnBrk="0" hangingPunct="1">
              <a:lnSpc>
                <a:spcPct val="114000"/>
              </a:lnSpc>
              <a:spcBef>
                <a:spcPts val="12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Conventional Solvents</a:t>
            </a:r>
          </a:p>
          <a:p>
            <a:pPr marL="514350" marR="0" lvl="0" indent="-514350" algn="l" defTabSz="914400" rtl="0" eaLnBrk="1" fontAlgn="auto" latinLnBrk="0" hangingPunct="1">
              <a:lnSpc>
                <a:spcPct val="114000"/>
              </a:lnSpc>
              <a:spcBef>
                <a:spcPts val="1200"/>
              </a:spcBef>
              <a:spcAft>
                <a:spcPts val="0"/>
              </a:spcAft>
              <a:buClrTx/>
              <a:buSzTx/>
              <a:buFont typeface="+mj-lt"/>
              <a:buAutoNum type="arabicPeriod"/>
              <a:tabLst/>
              <a:defRPr/>
            </a:pPr>
            <a:r>
              <a:rPr lang="en-US" sz="2800" dirty="0">
                <a:solidFill>
                  <a:prstClr val="black"/>
                </a:solidFill>
              </a:rPr>
              <a:t>Alternative Solvents</a:t>
            </a:r>
          </a:p>
          <a:p>
            <a:pPr marL="514350" marR="0" lvl="0" indent="-514350" algn="l" defTabSz="914400" rtl="0" eaLnBrk="1" fontAlgn="auto" latinLnBrk="0" hangingPunct="1">
              <a:lnSpc>
                <a:spcPct val="114000"/>
              </a:lnSpc>
              <a:spcBef>
                <a:spcPts val="12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Solvent Selection</a:t>
            </a:r>
          </a:p>
          <a:p>
            <a:pPr marL="514350" marR="0" lvl="0" indent="-514350" algn="l" defTabSz="914400" rtl="0" eaLnBrk="1" fontAlgn="auto" latinLnBrk="0" hangingPunct="1">
              <a:lnSpc>
                <a:spcPct val="114000"/>
              </a:lnSpc>
              <a:spcBef>
                <a:spcPts val="1200"/>
              </a:spcBef>
              <a:spcAft>
                <a:spcPts val="0"/>
              </a:spcAft>
              <a:buClrTx/>
              <a:buSzTx/>
              <a:buFont typeface="+mj-lt"/>
              <a:buAutoNum type="arabicPeriod"/>
              <a:tabLst/>
              <a:defRPr/>
            </a:pPr>
            <a:r>
              <a:rPr lang="en-US" sz="2800" dirty="0">
                <a:solidFill>
                  <a:prstClr val="black"/>
                </a:solidFill>
              </a:rPr>
              <a:t>Solvent Replacement</a:t>
            </a:r>
          </a:p>
        </p:txBody>
      </p:sp>
      <p:sp>
        <p:nvSpPr>
          <p:cNvPr id="5" name="TextBox 4">
            <a:extLst>
              <a:ext uri="{FF2B5EF4-FFF2-40B4-BE49-F238E27FC236}">
                <a16:creationId xmlns:a16="http://schemas.microsoft.com/office/drawing/2014/main" id="{7374DC12-982D-428A-94EF-5FE58037DD06}"/>
              </a:ext>
            </a:extLst>
          </p:cNvPr>
          <p:cNvSpPr txBox="1"/>
          <p:nvPr/>
        </p:nvSpPr>
        <p:spPr>
          <a:xfrm>
            <a:off x="4416357" y="246351"/>
            <a:ext cx="3359317" cy="707886"/>
          </a:xfrm>
          <a:prstGeom prst="rect">
            <a:avLst/>
          </a:prstGeom>
          <a:noFill/>
        </p:spPr>
        <p:txBody>
          <a:bodyPr wrap="none" rtlCol="0">
            <a:spAutoFit/>
          </a:bodyPr>
          <a:lstStyle/>
          <a:p>
            <a:pPr algn="ctr"/>
            <a:r>
              <a:rPr lang="en-US" sz="4000" b="1" dirty="0"/>
              <a:t>Topics Covered</a:t>
            </a:r>
          </a:p>
        </p:txBody>
      </p:sp>
    </p:spTree>
    <p:extLst>
      <p:ext uri="{BB962C8B-B14F-4D97-AF65-F5344CB8AC3E}">
        <p14:creationId xmlns:p14="http://schemas.microsoft.com/office/powerpoint/2010/main" val="1020923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152650" y="233046"/>
            <a:ext cx="7886700" cy="646331"/>
          </a:xfrm>
        </p:spPr>
        <p:txBody>
          <a:bodyPr>
            <a:spAutoFit/>
          </a:bodyPr>
          <a:lstStyle/>
          <a:p>
            <a:pPr marL="365125" algn="ctr"/>
            <a:r>
              <a:rPr lang="en-US" sz="4000" b="1" dirty="0">
                <a:latin typeface="+mn-lt"/>
              </a:rPr>
              <a:t>Uses of Solvent Liquids</a:t>
            </a:r>
          </a:p>
        </p:txBody>
      </p:sp>
      <p:sp>
        <p:nvSpPr>
          <p:cNvPr id="4099" name="Rectangle 3"/>
          <p:cNvSpPr>
            <a:spLocks noGrp="1" noChangeArrowheads="1"/>
          </p:cNvSpPr>
          <p:nvPr>
            <p:ph type="body" sz="half" idx="1"/>
          </p:nvPr>
        </p:nvSpPr>
        <p:spPr>
          <a:xfrm>
            <a:off x="61489" y="1972787"/>
            <a:ext cx="4088325" cy="2554545"/>
          </a:xfrm>
        </p:spPr>
        <p:txBody>
          <a:bodyPr wrap="square">
            <a:spAutoFit/>
          </a:bodyPr>
          <a:lstStyle/>
          <a:p>
            <a:pPr marL="274320" indent="0">
              <a:lnSpc>
                <a:spcPct val="100000"/>
              </a:lnSpc>
              <a:spcBef>
                <a:spcPts val="0"/>
              </a:spcBef>
              <a:buFontTx/>
              <a:buNone/>
            </a:pPr>
            <a:r>
              <a:rPr lang="en-US" sz="2000" b="1" dirty="0">
                <a:latin typeface="Arial" panose="020B0604020202020204" pitchFamily="34" charset="0"/>
                <a:cs typeface="Arial" panose="020B0604020202020204" pitchFamily="34" charset="0"/>
              </a:rPr>
              <a:t>As a Solvent</a:t>
            </a:r>
          </a:p>
          <a:p>
            <a:pPr marL="274320" indent="0">
              <a:lnSpc>
                <a:spcPct val="100000"/>
              </a:lnSpc>
              <a:spcBef>
                <a:spcPts val="0"/>
              </a:spcBef>
              <a:buFontTx/>
              <a:buNone/>
            </a:pPr>
            <a:endParaRPr lang="en-US" sz="2000" b="1" dirty="0">
              <a:latin typeface="Arial" panose="020B0604020202020204" pitchFamily="34" charset="0"/>
              <a:cs typeface="Arial" panose="020B0604020202020204" pitchFamily="34" charset="0"/>
            </a:endParaRPr>
          </a:p>
          <a:p>
            <a:pPr marL="568325" indent="0">
              <a:lnSpc>
                <a:spcPct val="100000"/>
              </a:lnSpc>
              <a:spcBef>
                <a:spcPts val="0"/>
              </a:spcBef>
            </a:pPr>
            <a:r>
              <a:rPr lang="en-US" sz="2000" dirty="0">
                <a:latin typeface="Arial" panose="020B0604020202020204" pitchFamily="34" charset="0"/>
                <a:cs typeface="Arial" panose="020B0604020202020204" pitchFamily="34" charset="0"/>
              </a:rPr>
              <a:t>Dissolution</a:t>
            </a:r>
          </a:p>
          <a:p>
            <a:pPr marL="568325" indent="0">
              <a:lnSpc>
                <a:spcPct val="100000"/>
              </a:lnSpc>
              <a:spcBef>
                <a:spcPts val="0"/>
              </a:spcBef>
            </a:pPr>
            <a:r>
              <a:rPr lang="en-US" sz="2000" dirty="0">
                <a:latin typeface="Arial" panose="020B0604020202020204" pitchFamily="34" charset="0"/>
                <a:cs typeface="Arial" panose="020B0604020202020204" pitchFamily="34" charset="0"/>
              </a:rPr>
              <a:t>Extraction</a:t>
            </a:r>
          </a:p>
          <a:p>
            <a:pPr marL="568325" indent="0">
              <a:lnSpc>
                <a:spcPct val="100000"/>
              </a:lnSpc>
              <a:spcBef>
                <a:spcPts val="0"/>
              </a:spcBef>
            </a:pPr>
            <a:r>
              <a:rPr lang="en-US" sz="2000" dirty="0">
                <a:latin typeface="Arial" panose="020B0604020202020204" pitchFamily="34" charset="0"/>
                <a:cs typeface="Arial" panose="020B0604020202020204" pitchFamily="34" charset="0"/>
              </a:rPr>
              <a:t>Degreasing</a:t>
            </a:r>
          </a:p>
          <a:p>
            <a:pPr marL="568325" indent="0">
              <a:lnSpc>
                <a:spcPct val="100000"/>
              </a:lnSpc>
              <a:spcBef>
                <a:spcPts val="0"/>
              </a:spcBef>
            </a:pPr>
            <a:r>
              <a:rPr lang="en-US" sz="2000" dirty="0">
                <a:latin typeface="Arial" panose="020B0604020202020204" pitchFamily="34" charset="0"/>
                <a:cs typeface="Arial" panose="020B0604020202020204" pitchFamily="34" charset="0"/>
              </a:rPr>
              <a:t>Inks, dyes, paints, coatings</a:t>
            </a:r>
          </a:p>
          <a:p>
            <a:pPr marL="568325" indent="0">
              <a:lnSpc>
                <a:spcPct val="100000"/>
              </a:lnSpc>
              <a:spcBef>
                <a:spcPts val="0"/>
              </a:spcBef>
            </a:pPr>
            <a:r>
              <a:rPr lang="en-US" sz="2000" dirty="0">
                <a:latin typeface="Arial" panose="020B0604020202020204" pitchFamily="34" charset="0"/>
                <a:cs typeface="Arial" panose="020B0604020202020204" pitchFamily="34" charset="0"/>
              </a:rPr>
              <a:t>Dilution, dispersal</a:t>
            </a:r>
          </a:p>
          <a:p>
            <a:pPr marL="568325" indent="0">
              <a:lnSpc>
                <a:spcPct val="100000"/>
              </a:lnSpc>
              <a:spcBef>
                <a:spcPts val="0"/>
              </a:spcBef>
            </a:pPr>
            <a:r>
              <a:rPr lang="en-US" sz="2000" dirty="0">
                <a:latin typeface="Arial" panose="020B0604020202020204" pitchFamily="34" charset="0"/>
                <a:cs typeface="Arial" panose="020B0604020202020204" pitchFamily="34" charset="0"/>
              </a:rPr>
              <a:t>Dry cleaning</a:t>
            </a:r>
          </a:p>
        </p:txBody>
      </p:sp>
      <p:sp>
        <p:nvSpPr>
          <p:cNvPr id="4100" name="Rectangle 4"/>
          <p:cNvSpPr>
            <a:spLocks noGrp="1" noChangeArrowheads="1"/>
          </p:cNvSpPr>
          <p:nvPr>
            <p:ph type="body" sz="half" idx="2"/>
          </p:nvPr>
        </p:nvSpPr>
        <p:spPr>
          <a:xfrm>
            <a:off x="61489" y="4606524"/>
            <a:ext cx="4088324" cy="2246769"/>
          </a:xfrm>
        </p:spPr>
        <p:txBody>
          <a:bodyPr wrap="square">
            <a:spAutoFit/>
          </a:bodyPr>
          <a:lstStyle/>
          <a:p>
            <a:pPr marL="274320" indent="0">
              <a:lnSpc>
                <a:spcPct val="100000"/>
              </a:lnSpc>
              <a:spcBef>
                <a:spcPts val="0"/>
              </a:spcBef>
              <a:buFontTx/>
              <a:buNone/>
            </a:pPr>
            <a:r>
              <a:rPr lang="en-US" sz="2000" b="1" dirty="0">
                <a:latin typeface="Arial" panose="020B0604020202020204" pitchFamily="34" charset="0"/>
                <a:cs typeface="Arial" panose="020B0604020202020204" pitchFamily="34" charset="0"/>
              </a:rPr>
              <a:t>As Something Else</a:t>
            </a:r>
          </a:p>
          <a:p>
            <a:pPr marL="623888" indent="0">
              <a:lnSpc>
                <a:spcPct val="100000"/>
              </a:lnSpc>
              <a:spcBef>
                <a:spcPts val="0"/>
              </a:spcBef>
            </a:pPr>
            <a:r>
              <a:rPr lang="en-US" sz="2000" dirty="0">
                <a:latin typeface="Arial" panose="020B0604020202020204" pitchFamily="34" charset="0"/>
                <a:cs typeface="Arial" panose="020B0604020202020204" pitchFamily="34" charset="0"/>
              </a:rPr>
              <a:t>Fuels</a:t>
            </a:r>
          </a:p>
          <a:p>
            <a:pPr marL="623888" indent="0">
              <a:lnSpc>
                <a:spcPct val="100000"/>
              </a:lnSpc>
              <a:spcBef>
                <a:spcPts val="0"/>
              </a:spcBef>
            </a:pPr>
            <a:r>
              <a:rPr lang="en-US" sz="2000" dirty="0">
                <a:latin typeface="Arial" panose="020B0604020202020204" pitchFamily="34" charset="0"/>
                <a:cs typeface="Arial" panose="020B0604020202020204" pitchFamily="34" charset="0"/>
              </a:rPr>
              <a:t>Feedstocks</a:t>
            </a:r>
          </a:p>
          <a:p>
            <a:pPr marL="623888" indent="0">
              <a:lnSpc>
                <a:spcPct val="100000"/>
              </a:lnSpc>
              <a:spcBef>
                <a:spcPts val="0"/>
              </a:spcBef>
            </a:pPr>
            <a:r>
              <a:rPr lang="en-US" sz="2000" dirty="0">
                <a:latin typeface="Arial" panose="020B0604020202020204" pitchFamily="34" charset="0"/>
                <a:cs typeface="Arial" panose="020B0604020202020204" pitchFamily="34" charset="0"/>
              </a:rPr>
              <a:t>Beverages</a:t>
            </a:r>
          </a:p>
          <a:p>
            <a:pPr marL="623888" indent="0">
              <a:lnSpc>
                <a:spcPct val="100000"/>
              </a:lnSpc>
              <a:spcBef>
                <a:spcPts val="0"/>
              </a:spcBef>
            </a:pPr>
            <a:r>
              <a:rPr lang="en-US" sz="2000" dirty="0">
                <a:latin typeface="Arial" panose="020B0604020202020204" pitchFamily="34" charset="0"/>
                <a:cs typeface="Arial" panose="020B0604020202020204" pitchFamily="34" charset="0"/>
              </a:rPr>
              <a:t>Antifreeze</a:t>
            </a:r>
          </a:p>
          <a:p>
            <a:pPr marL="623888" indent="0">
              <a:lnSpc>
                <a:spcPct val="100000"/>
              </a:lnSpc>
              <a:spcBef>
                <a:spcPts val="0"/>
              </a:spcBef>
            </a:pPr>
            <a:r>
              <a:rPr lang="en-US" sz="2000" dirty="0">
                <a:latin typeface="Arial" panose="020B0604020202020204" pitchFamily="34" charset="0"/>
                <a:cs typeface="Arial" panose="020B0604020202020204" pitchFamily="34" charset="0"/>
              </a:rPr>
              <a:t>Nail varnish remover</a:t>
            </a:r>
          </a:p>
          <a:p>
            <a:pPr marL="623888" indent="0">
              <a:lnSpc>
                <a:spcPct val="100000"/>
              </a:lnSpc>
              <a:spcBef>
                <a:spcPts val="0"/>
              </a:spcBef>
            </a:pPr>
            <a:r>
              <a:rPr lang="en-US" sz="2000" dirty="0">
                <a:latin typeface="Arial" panose="020B0604020202020204" pitchFamily="34" charset="0"/>
                <a:cs typeface="Arial" panose="020B0604020202020204" pitchFamily="34" charset="0"/>
              </a:rPr>
              <a:t>Pollutants</a:t>
            </a:r>
          </a:p>
        </p:txBody>
      </p:sp>
      <p:sp>
        <p:nvSpPr>
          <p:cNvPr id="5" name="TextBox 4"/>
          <p:cNvSpPr txBox="1"/>
          <p:nvPr/>
        </p:nvSpPr>
        <p:spPr>
          <a:xfrm>
            <a:off x="236211" y="1080454"/>
            <a:ext cx="3738880" cy="830997"/>
          </a:xfrm>
          <a:prstGeom prst="rect">
            <a:avLst/>
          </a:prstGeom>
          <a:noFill/>
        </p:spPr>
        <p:txBody>
          <a:bodyPr wrap="square" rtlCol="0">
            <a:spAutoFit/>
          </a:bodyPr>
          <a:lstStyle/>
          <a:p>
            <a:pPr algn="ctr"/>
            <a:r>
              <a:rPr lang="en-US" sz="2400" i="1" dirty="0"/>
              <a:t>Everything has been touched by a solvent. </a:t>
            </a:r>
          </a:p>
        </p:txBody>
      </p:sp>
      <p:cxnSp>
        <p:nvCxnSpPr>
          <p:cNvPr id="6" name="Straight Connector 5">
            <a:extLst>
              <a:ext uri="{FF2B5EF4-FFF2-40B4-BE49-F238E27FC236}">
                <a16:creationId xmlns:a16="http://schemas.microsoft.com/office/drawing/2014/main" id="{141D0B9F-9D85-41EB-BB19-43C4CA2D4F7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ED4097F-98D3-4E1B-9F8B-106B4388E4C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66116" y="2272681"/>
            <a:ext cx="7504253" cy="4214345"/>
          </a:xfrm>
          <a:prstGeom prst="rect">
            <a:avLst/>
          </a:prstGeom>
        </p:spPr>
      </p:pic>
      <p:sp>
        <p:nvSpPr>
          <p:cNvPr id="8" name="TextBox 7">
            <a:extLst>
              <a:ext uri="{FF2B5EF4-FFF2-40B4-BE49-F238E27FC236}">
                <a16:creationId xmlns:a16="http://schemas.microsoft.com/office/drawing/2014/main" id="{897A869F-11B8-4C8B-A2B2-FDADB9DBEADC}"/>
              </a:ext>
            </a:extLst>
          </p:cNvPr>
          <p:cNvSpPr txBox="1"/>
          <p:nvPr/>
        </p:nvSpPr>
        <p:spPr>
          <a:xfrm>
            <a:off x="4240838" y="6487026"/>
            <a:ext cx="4192173"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Source:</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Int. J. Mol. Sci.</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2015</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16</a:t>
            </a:r>
            <a:r>
              <a:rPr lang="en-US" sz="1400" dirty="0">
                <a:latin typeface="Arial" panose="020B0604020202020204" pitchFamily="34" charset="0"/>
                <a:cs typeface="Arial" panose="020B0604020202020204" pitchFamily="34" charset="0"/>
              </a:rPr>
              <a:t>(8), 17101-17159</a:t>
            </a:r>
          </a:p>
        </p:txBody>
      </p:sp>
      <p:sp>
        <p:nvSpPr>
          <p:cNvPr id="9" name="TextBox 8">
            <a:extLst>
              <a:ext uri="{FF2B5EF4-FFF2-40B4-BE49-F238E27FC236}">
                <a16:creationId xmlns:a16="http://schemas.microsoft.com/office/drawing/2014/main" id="{4804370F-1280-4894-B029-D07EAE536ED6}"/>
              </a:ext>
            </a:extLst>
          </p:cNvPr>
          <p:cNvSpPr txBox="1"/>
          <p:nvPr/>
        </p:nvSpPr>
        <p:spPr>
          <a:xfrm>
            <a:off x="3909050" y="1331518"/>
            <a:ext cx="7754629" cy="461665"/>
          </a:xfrm>
          <a:prstGeom prst="rect">
            <a:avLst/>
          </a:prstGeom>
          <a:noFill/>
        </p:spPr>
        <p:txBody>
          <a:bodyPr wrap="square" rtlCol="0">
            <a:spAutoFit/>
          </a:bodyPr>
          <a:lstStyle/>
          <a:p>
            <a:pPr algn="ctr"/>
            <a:r>
              <a:rPr lang="en-US" sz="2400" i="1" dirty="0"/>
              <a:t>Global Industrial Solvent Use: 40-60 million tons!</a:t>
            </a:r>
          </a:p>
        </p:txBody>
      </p:sp>
    </p:spTree>
    <p:extLst>
      <p:ext uri="{BB962C8B-B14F-4D97-AF65-F5344CB8AC3E}">
        <p14:creationId xmlns:p14="http://schemas.microsoft.com/office/powerpoint/2010/main" val="41898954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164687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357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9" name="Picture 8">
            <a:extLst>
              <a:ext uri="{FF2B5EF4-FFF2-40B4-BE49-F238E27FC236}">
                <a16:creationId xmlns:a16="http://schemas.microsoft.com/office/drawing/2014/main" id="{461C91E6-17CD-864E-B8B1-EBBDDA288C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060785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6084" y="164035"/>
            <a:ext cx="10515600" cy="707886"/>
          </a:xfrm>
        </p:spPr>
        <p:txBody>
          <a:bodyPr>
            <a:spAutoFit/>
          </a:bodyPr>
          <a:lstStyle/>
          <a:p>
            <a:pPr algn="ctr">
              <a:lnSpc>
                <a:spcPct val="100000"/>
              </a:lnSpc>
            </a:pPr>
            <a:r>
              <a:rPr lang="en-US" sz="4000" b="1" dirty="0">
                <a:latin typeface="+mn-lt"/>
              </a:rPr>
              <a:t>Waste in a “Typical” Pharmaceutical Synthesis</a:t>
            </a:r>
          </a:p>
        </p:txBody>
      </p:sp>
      <p:sp>
        <p:nvSpPr>
          <p:cNvPr id="489474" name="Rectangle 2"/>
          <p:cNvSpPr>
            <a:spLocks noChangeArrowheads="1"/>
          </p:cNvSpPr>
          <p:nvPr/>
        </p:nvSpPr>
        <p:spPr bwMode="auto">
          <a:xfrm>
            <a:off x="609600" y="4191001"/>
            <a:ext cx="5892800" cy="420564"/>
          </a:xfrm>
          <a:prstGeom prst="rect">
            <a:avLst/>
          </a:prstGeom>
          <a:noFill/>
          <a:ln w="9525">
            <a:noFill/>
            <a:miter lim="800000"/>
            <a:headEnd/>
            <a:tailEnd/>
          </a:ln>
          <a:effectLst/>
        </p:spPr>
        <p:txBody>
          <a:bodyPr>
            <a:spAutoFit/>
          </a:bodyPr>
          <a:lstStyle/>
          <a:p>
            <a:pPr algn="l"/>
            <a:endParaRPr lang="en-GB" sz="2133" i="1"/>
          </a:p>
        </p:txBody>
      </p:sp>
      <p:sp>
        <p:nvSpPr>
          <p:cNvPr id="489475" name="Rectangle 3"/>
          <p:cNvSpPr>
            <a:spLocks noChangeArrowheads="1"/>
          </p:cNvSpPr>
          <p:nvPr/>
        </p:nvSpPr>
        <p:spPr bwMode="auto">
          <a:xfrm>
            <a:off x="0" y="4618857"/>
            <a:ext cx="12192000" cy="2514600"/>
          </a:xfrm>
          <a:prstGeom prst="rect">
            <a:avLst/>
          </a:prstGeom>
          <a:noFill/>
          <a:ln w="12700">
            <a:noFill/>
            <a:miter lim="800000"/>
            <a:headEnd/>
            <a:tailEnd/>
          </a:ln>
          <a:effectLst/>
        </p:spPr>
        <p:txBody>
          <a:bodyPr lIns="120651" tIns="59267" rIns="120651" bIns="59267" anchor="ctr"/>
          <a:lstStyle/>
          <a:p>
            <a:endParaRPr lang="en-GB" sz="4800" b="1">
              <a:solidFill>
                <a:srgbClr val="006600"/>
              </a:solidFill>
            </a:endParaRPr>
          </a:p>
        </p:txBody>
      </p:sp>
      <p:sp>
        <p:nvSpPr>
          <p:cNvPr id="489477" name="Rectangle 5"/>
          <p:cNvSpPr>
            <a:spLocks noChangeArrowheads="1"/>
          </p:cNvSpPr>
          <p:nvPr/>
        </p:nvSpPr>
        <p:spPr bwMode="auto">
          <a:xfrm>
            <a:off x="1422400" y="76200"/>
            <a:ext cx="9144000" cy="1219200"/>
          </a:xfrm>
          <a:prstGeom prst="rect">
            <a:avLst/>
          </a:prstGeom>
          <a:noFill/>
          <a:ln w="12700">
            <a:noFill/>
            <a:miter lim="800000"/>
            <a:headEnd/>
            <a:tailEnd/>
          </a:ln>
          <a:effectLst/>
        </p:spPr>
        <p:txBody>
          <a:bodyPr/>
          <a:lstStyle/>
          <a:p>
            <a:endParaRPr lang="en-US" sz="4800" b="1" dirty="0">
              <a:solidFill>
                <a:srgbClr val="333399"/>
              </a:solidFill>
            </a:endParaRPr>
          </a:p>
        </p:txBody>
      </p:sp>
      <p:graphicFrame>
        <p:nvGraphicFramePr>
          <p:cNvPr id="489478" name="Object 6"/>
          <p:cNvGraphicFramePr>
            <a:graphicFrameLocks noChangeAspect="1"/>
          </p:cNvGraphicFramePr>
          <p:nvPr>
            <p:extLst/>
          </p:nvPr>
        </p:nvGraphicFramePr>
        <p:xfrm>
          <a:off x="942487" y="1462448"/>
          <a:ext cx="10201193" cy="5319352"/>
        </p:xfrm>
        <a:graphic>
          <a:graphicData uri="http://schemas.openxmlformats.org/presentationml/2006/ole">
            <mc:AlternateContent xmlns:mc="http://schemas.openxmlformats.org/markup-compatibility/2006">
              <mc:Choice xmlns:v="urn:schemas-microsoft-com:vml" Requires="v">
                <p:oleObj spid="_x0000_s7173" name="Worksheet" r:id="rId4" imgW="4406900" imgH="2565400" progId="Excel.Sheet.8">
                  <p:embed/>
                </p:oleObj>
              </mc:Choice>
              <mc:Fallback>
                <p:oleObj name="Worksheet" r:id="rId4" imgW="4406900" imgH="2565400" progId="Excel.Sheet.8">
                  <p:embed/>
                  <p:pic>
                    <p:nvPicPr>
                      <p:cNvPr id="489478"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487" y="1462448"/>
                        <a:ext cx="10201193" cy="5319352"/>
                      </a:xfrm>
                      <a:prstGeom prst="rect">
                        <a:avLst/>
                      </a:prstGeom>
                      <a:noFill/>
                      <a:ln>
                        <a:noFill/>
                      </a:ln>
                      <a:effectLst/>
                      <a:extLst/>
                    </p:spPr>
                  </p:pic>
                </p:oleObj>
              </mc:Fallback>
            </mc:AlternateContent>
          </a:graphicData>
        </a:graphic>
      </p:graphicFrame>
      <p:cxnSp>
        <p:nvCxnSpPr>
          <p:cNvPr id="8" name="Straight Connector 7">
            <a:extLst>
              <a:ext uri="{FF2B5EF4-FFF2-40B4-BE49-F238E27FC236}">
                <a16:creationId xmlns:a16="http://schemas.microsoft.com/office/drawing/2014/main" id="{69A72A39-DEEC-480E-A446-FB3F4A3B584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775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49183" y="285054"/>
            <a:ext cx="8882345" cy="646331"/>
          </a:xfrm>
        </p:spPr>
        <p:txBody>
          <a:bodyPr wrap="square">
            <a:spAutoFit/>
          </a:bodyPr>
          <a:lstStyle/>
          <a:p>
            <a:pPr algn="ctr"/>
            <a:r>
              <a:rPr lang="en-US" sz="4000" b="1" dirty="0">
                <a:latin typeface="+mn-lt"/>
              </a:rPr>
              <a:t>Life Cycle Analysis of a Pharmaceutical</a:t>
            </a:r>
          </a:p>
        </p:txBody>
      </p:sp>
      <p:sp>
        <p:nvSpPr>
          <p:cNvPr id="498691" name="Rectangle 3"/>
          <p:cNvSpPr>
            <a:spLocks noGrp="1" noChangeArrowheads="1"/>
          </p:cNvSpPr>
          <p:nvPr>
            <p:ph type="body" sz="quarter" idx="12"/>
          </p:nvPr>
        </p:nvSpPr>
        <p:spPr>
          <a:xfrm>
            <a:off x="1205985" y="1434698"/>
            <a:ext cx="9946697" cy="5071453"/>
          </a:xfrm>
          <a:prstGeom prst="rect">
            <a:avLst/>
          </a:prstGeom>
        </p:spPr>
        <p:txBody>
          <a:bodyPr wrap="square">
            <a:spAutoFit/>
          </a:bodyPr>
          <a:lstStyle/>
          <a:p>
            <a:pPr marL="0" indent="0">
              <a:lnSpc>
                <a:spcPct val="114000"/>
              </a:lnSpc>
              <a:buNone/>
            </a:pPr>
            <a:r>
              <a:rPr lang="en-US" sz="2200" b="1" dirty="0">
                <a:latin typeface="+mn-lt"/>
              </a:rPr>
              <a:t>Basis:  </a:t>
            </a:r>
            <a:r>
              <a:rPr lang="en-US" sz="2200" dirty="0">
                <a:latin typeface="+mn-lt"/>
              </a:rPr>
              <a:t>1 kg of active pharmaceutical ingredient (API).</a:t>
            </a:r>
          </a:p>
          <a:p>
            <a:pPr marL="548640">
              <a:lnSpc>
                <a:spcPct val="114000"/>
              </a:lnSpc>
              <a:spcBef>
                <a:spcPts val="0"/>
              </a:spcBef>
            </a:pPr>
            <a:r>
              <a:rPr lang="en-US" sz="2200" dirty="0">
                <a:latin typeface="+mn-lt"/>
              </a:rPr>
              <a:t>Process studied has 7 stages.</a:t>
            </a:r>
          </a:p>
          <a:p>
            <a:pPr marL="548640">
              <a:lnSpc>
                <a:spcPct val="114000"/>
              </a:lnSpc>
              <a:spcBef>
                <a:spcPts val="0"/>
              </a:spcBef>
            </a:pPr>
            <a:r>
              <a:rPr lang="en-US" sz="2200" dirty="0">
                <a:latin typeface="+mn-lt"/>
              </a:rPr>
              <a:t>26 API materials are directly used in the process.</a:t>
            </a:r>
          </a:p>
          <a:p>
            <a:pPr marL="548640">
              <a:lnSpc>
                <a:spcPct val="114000"/>
              </a:lnSpc>
              <a:spcBef>
                <a:spcPts val="0"/>
              </a:spcBef>
            </a:pPr>
            <a:r>
              <a:rPr lang="en-US" sz="2200" dirty="0">
                <a:latin typeface="+mn-lt"/>
              </a:rPr>
              <a:t>These 26 API materials are made from 125 commercially available raw materials.</a:t>
            </a:r>
          </a:p>
          <a:p>
            <a:pPr>
              <a:lnSpc>
                <a:spcPct val="114000"/>
              </a:lnSpc>
            </a:pPr>
            <a:r>
              <a:rPr lang="en-US" sz="2200" b="1" dirty="0">
                <a:latin typeface="+mn-lt"/>
              </a:rPr>
              <a:t>LCA includes:</a:t>
            </a:r>
          </a:p>
          <a:p>
            <a:pPr lvl="1">
              <a:lnSpc>
                <a:spcPct val="114000"/>
              </a:lnSpc>
              <a:spcBef>
                <a:spcPts val="0"/>
              </a:spcBef>
            </a:pPr>
            <a:r>
              <a:rPr lang="en-US" sz="2200" b="1" dirty="0">
                <a:latin typeface="+mn-lt"/>
              </a:rPr>
              <a:t>Process:</a:t>
            </a:r>
          </a:p>
          <a:p>
            <a:pPr lvl="2">
              <a:lnSpc>
                <a:spcPct val="114000"/>
              </a:lnSpc>
              <a:spcBef>
                <a:spcPts val="0"/>
              </a:spcBef>
            </a:pPr>
            <a:r>
              <a:rPr lang="en-US" dirty="0">
                <a:latin typeface="+mn-lt"/>
              </a:rPr>
              <a:t>Materials</a:t>
            </a:r>
          </a:p>
          <a:p>
            <a:pPr lvl="2">
              <a:lnSpc>
                <a:spcPct val="114000"/>
              </a:lnSpc>
              <a:spcBef>
                <a:spcPts val="0"/>
              </a:spcBef>
            </a:pPr>
            <a:r>
              <a:rPr lang="en-US" dirty="0">
                <a:latin typeface="+mn-lt"/>
              </a:rPr>
              <a:t>Energy</a:t>
            </a:r>
          </a:p>
          <a:p>
            <a:pPr lvl="2">
              <a:lnSpc>
                <a:spcPct val="114000"/>
              </a:lnSpc>
              <a:spcBef>
                <a:spcPts val="0"/>
              </a:spcBef>
            </a:pPr>
            <a:r>
              <a:rPr lang="en-US" dirty="0">
                <a:latin typeface="+mn-lt"/>
              </a:rPr>
              <a:t>Transportation</a:t>
            </a:r>
          </a:p>
          <a:p>
            <a:pPr lvl="1">
              <a:lnSpc>
                <a:spcPct val="114000"/>
              </a:lnSpc>
            </a:pPr>
            <a:r>
              <a:rPr lang="en-US" sz="2200" b="1" dirty="0">
                <a:latin typeface="+mn-lt"/>
              </a:rPr>
              <a:t>Treatment:</a:t>
            </a:r>
          </a:p>
          <a:p>
            <a:pPr lvl="2">
              <a:lnSpc>
                <a:spcPct val="114000"/>
              </a:lnSpc>
              <a:spcBef>
                <a:spcPts val="0"/>
              </a:spcBef>
            </a:pPr>
            <a:r>
              <a:rPr lang="en-US" dirty="0">
                <a:latin typeface="+mn-lt"/>
              </a:rPr>
              <a:t>Wastewater treatment</a:t>
            </a:r>
          </a:p>
          <a:p>
            <a:pPr lvl="2">
              <a:lnSpc>
                <a:spcPct val="114000"/>
              </a:lnSpc>
              <a:spcBef>
                <a:spcPts val="0"/>
              </a:spcBef>
            </a:pPr>
            <a:r>
              <a:rPr lang="en-US" dirty="0">
                <a:latin typeface="+mn-lt"/>
              </a:rPr>
              <a:t>Incineration</a:t>
            </a:r>
          </a:p>
          <a:p>
            <a:pPr lvl="2">
              <a:lnSpc>
                <a:spcPct val="114000"/>
              </a:lnSpc>
              <a:spcBef>
                <a:spcPts val="0"/>
              </a:spcBef>
            </a:pPr>
            <a:r>
              <a:rPr lang="en-US" dirty="0">
                <a:latin typeface="+mn-lt"/>
              </a:rPr>
              <a:t>Landfill</a:t>
            </a:r>
          </a:p>
        </p:txBody>
      </p:sp>
      <p:cxnSp>
        <p:nvCxnSpPr>
          <p:cNvPr id="4" name="Straight Connector 3">
            <a:extLst>
              <a:ext uri="{FF2B5EF4-FFF2-40B4-BE49-F238E27FC236}">
                <a16:creationId xmlns:a16="http://schemas.microsoft.com/office/drawing/2014/main" id="{C1DBD8A2-CAF7-4612-8AE6-5B382AD2543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799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30866" y="-47639"/>
            <a:ext cx="9330267" cy="1261884"/>
          </a:xfrm>
        </p:spPr>
        <p:txBody>
          <a:bodyPr wrap="square">
            <a:spAutoFit/>
          </a:bodyPr>
          <a:lstStyle/>
          <a:p>
            <a:pPr algn="ctr">
              <a:lnSpc>
                <a:spcPct val="100000"/>
              </a:lnSpc>
            </a:pPr>
            <a:r>
              <a:rPr lang="en-US" sz="3800" b="1" dirty="0">
                <a:latin typeface="+mn-lt"/>
              </a:rPr>
              <a:t>Key Findings of the Life Cycle Analysis (LCA) of a Pharmaceutical</a:t>
            </a:r>
          </a:p>
        </p:txBody>
      </p:sp>
      <p:sp>
        <p:nvSpPr>
          <p:cNvPr id="499715" name="Rectangle 3"/>
          <p:cNvSpPr>
            <a:spLocks noGrp="1" noChangeArrowheads="1"/>
          </p:cNvSpPr>
          <p:nvPr>
            <p:ph type="body" sz="quarter" idx="12"/>
          </p:nvPr>
        </p:nvSpPr>
        <p:spPr>
          <a:xfrm>
            <a:off x="1282477" y="1558089"/>
            <a:ext cx="9315633" cy="5060103"/>
          </a:xfrm>
        </p:spPr>
        <p:txBody>
          <a:bodyPr wrap="square">
            <a:spAutoFit/>
          </a:bodyPr>
          <a:lstStyle/>
          <a:p>
            <a:pPr marL="0" indent="0">
              <a:lnSpc>
                <a:spcPct val="114000"/>
              </a:lnSpc>
              <a:buNone/>
            </a:pPr>
            <a:r>
              <a:rPr lang="en-GB" b="1" dirty="0">
                <a:latin typeface="+mn-lt"/>
              </a:rPr>
              <a:t>Solvent use (excluding incineration) is a major contributor to:</a:t>
            </a:r>
          </a:p>
          <a:p>
            <a:pPr marL="1060424" lvl="1" indent="-450839">
              <a:lnSpc>
                <a:spcPct val="114000"/>
              </a:lnSpc>
            </a:pPr>
            <a:r>
              <a:rPr lang="en-GB" dirty="0">
                <a:latin typeface="+mn-lt"/>
              </a:rPr>
              <a:t>Energy (ca. 75%)</a:t>
            </a:r>
          </a:p>
          <a:p>
            <a:pPr marL="1060424" lvl="1" indent="-450839">
              <a:lnSpc>
                <a:spcPct val="114000"/>
              </a:lnSpc>
            </a:pPr>
            <a:r>
              <a:rPr lang="en-GB" dirty="0">
                <a:latin typeface="+mn-lt"/>
              </a:rPr>
              <a:t>Resource utilization (about 80%)</a:t>
            </a:r>
          </a:p>
          <a:p>
            <a:pPr marL="1060424" lvl="1" indent="-450839">
              <a:lnSpc>
                <a:spcPct val="114000"/>
              </a:lnSpc>
            </a:pPr>
            <a:r>
              <a:rPr lang="en-GB" dirty="0">
                <a:latin typeface="+mn-lt"/>
              </a:rPr>
              <a:t>Photochemical ozone creation potential (ca. 70%)</a:t>
            </a:r>
          </a:p>
          <a:p>
            <a:pPr marL="1060424" lvl="1" indent="-450839">
              <a:lnSpc>
                <a:spcPct val="114000"/>
              </a:lnSpc>
            </a:pPr>
            <a:r>
              <a:rPr lang="en-GB" dirty="0">
                <a:latin typeface="+mn-lt"/>
              </a:rPr>
              <a:t>Greenhouse gases (about 50%)</a:t>
            </a:r>
          </a:p>
          <a:p>
            <a:pPr marL="1060424" lvl="1" indent="-450839">
              <a:lnSpc>
                <a:spcPct val="114000"/>
              </a:lnSpc>
              <a:spcBef>
                <a:spcPts val="0"/>
              </a:spcBef>
            </a:pPr>
            <a:endParaRPr lang="en-GB" sz="2000" dirty="0">
              <a:latin typeface="+mn-lt"/>
            </a:endParaRPr>
          </a:p>
          <a:p>
            <a:pPr marL="0" indent="0">
              <a:lnSpc>
                <a:spcPct val="114000"/>
              </a:lnSpc>
              <a:buNone/>
            </a:pPr>
            <a:r>
              <a:rPr lang="en-GB" b="1" dirty="0">
                <a:latin typeface="+mn-lt"/>
              </a:rPr>
              <a:t>Solvent-related energy use alone contributes to:</a:t>
            </a:r>
          </a:p>
          <a:p>
            <a:pPr marL="1060424" lvl="1" indent="-450839">
              <a:lnSpc>
                <a:spcPct val="114000"/>
              </a:lnSpc>
            </a:pPr>
            <a:r>
              <a:rPr lang="en-GB" dirty="0">
                <a:latin typeface="+mn-lt"/>
              </a:rPr>
              <a:t>30% of the materials </a:t>
            </a:r>
          </a:p>
          <a:p>
            <a:pPr marL="1060424" lvl="1" indent="-450839">
              <a:lnSpc>
                <a:spcPct val="114000"/>
              </a:lnSpc>
            </a:pPr>
            <a:r>
              <a:rPr lang="en-GB" dirty="0">
                <a:latin typeface="+mn-lt"/>
              </a:rPr>
              <a:t>70% of resource depletion</a:t>
            </a:r>
          </a:p>
          <a:p>
            <a:pPr marL="1060424" lvl="1" indent="-450839">
              <a:lnSpc>
                <a:spcPct val="114000"/>
              </a:lnSpc>
            </a:pPr>
            <a:r>
              <a:rPr lang="en-GB" dirty="0">
                <a:latin typeface="+mn-lt"/>
              </a:rPr>
              <a:t>90% of the greenhouse gas emissions</a:t>
            </a:r>
          </a:p>
        </p:txBody>
      </p:sp>
      <p:cxnSp>
        <p:nvCxnSpPr>
          <p:cNvPr id="4" name="Straight Connector 3">
            <a:extLst>
              <a:ext uri="{FF2B5EF4-FFF2-40B4-BE49-F238E27FC236}">
                <a16:creationId xmlns:a16="http://schemas.microsoft.com/office/drawing/2014/main" id="{4696D59B-F2A7-48AF-8A1D-7D95ECE9ACF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8102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5840</TotalTime>
  <Words>5558</Words>
  <Application>Microsoft Macintosh PowerPoint</Application>
  <PresentationFormat>Widescreen</PresentationFormat>
  <Paragraphs>766</Paragraphs>
  <Slides>60</Slides>
  <Notes>28</Notes>
  <HiddenSlides>10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3</vt:i4>
      </vt:variant>
      <vt:variant>
        <vt:lpstr>Slide Titles</vt:lpstr>
      </vt:variant>
      <vt:variant>
        <vt:i4>60</vt:i4>
      </vt:variant>
    </vt:vector>
  </HeadingPairs>
  <TitlesOfParts>
    <vt:vector size="76" baseType="lpstr">
      <vt:lpstr>MS PGothic</vt:lpstr>
      <vt:lpstr>MS PGothic</vt:lpstr>
      <vt:lpstr>SimSun</vt:lpstr>
      <vt:lpstr>Arial</vt:lpstr>
      <vt:lpstr>Calibri</vt:lpstr>
      <vt:lpstr>Calibri Light</vt:lpstr>
      <vt:lpstr>Calibri Regular</vt:lpstr>
      <vt:lpstr>Comic Sans MS</vt:lpstr>
      <vt:lpstr>Symbol</vt:lpstr>
      <vt:lpstr>Tahoma</vt:lpstr>
      <vt:lpstr>Times New Roman</vt:lpstr>
      <vt:lpstr>Wingdings</vt:lpstr>
      <vt:lpstr>Office Theme</vt:lpstr>
      <vt:lpstr>Worksheet</vt:lpstr>
      <vt:lpstr>Document</vt:lpstr>
      <vt:lpstr>CS ChemDraw Drawing</vt:lpstr>
      <vt:lpstr>Yale-UNIDO Train-the-Facilitator Workshop in Green Chemistry</vt:lpstr>
      <vt:lpstr>PowerPoint Presentation</vt:lpstr>
      <vt:lpstr>PowerPoint Presentation</vt:lpstr>
      <vt:lpstr>What is a solvent?</vt:lpstr>
      <vt:lpstr>When are solvents used?</vt:lpstr>
      <vt:lpstr>Uses of Solvent Liquids</vt:lpstr>
      <vt:lpstr>Waste in a “Typical” Pharmaceutical Synthesis</vt:lpstr>
      <vt:lpstr>Life Cycle Analysis of a Pharmaceutical</vt:lpstr>
      <vt:lpstr>Key Findings of the Life Cycle Analysis (LCA) of a Pharmaceutical</vt:lpstr>
      <vt:lpstr>Conventional Solvents</vt:lpstr>
      <vt:lpstr>What are the concerns for solvents?</vt:lpstr>
      <vt:lpstr>What are the concerns for solvents?</vt:lpstr>
      <vt:lpstr>The Need for Alternative Solvents</vt:lpstr>
      <vt:lpstr>Need for Alternative Solvents for Synthesis</vt:lpstr>
      <vt:lpstr>PowerPoint Presentation</vt:lpstr>
      <vt:lpstr>Current Approaches to Solvent Replacement</vt:lpstr>
      <vt:lpstr>Strategies for Solvent Replacement</vt:lpstr>
      <vt:lpstr>Solvent Replacement in Synthetic Chemistry</vt:lpstr>
      <vt:lpstr>Solvent Replacement Example</vt:lpstr>
      <vt:lpstr>Solvent Selection Process by ACS and GSK</vt:lpstr>
      <vt:lpstr>Solvent Selection Parameters</vt:lpstr>
      <vt:lpstr>GSK solvent selection guide ranking </vt:lpstr>
      <vt:lpstr>PowerPoint Presentation</vt:lpstr>
      <vt:lpstr>PowerPoint Presentation</vt:lpstr>
      <vt:lpstr>PowerPoint Presentation</vt:lpstr>
      <vt:lpstr>Solvent Exercise</vt:lpstr>
      <vt:lpstr>PowerPoint Presentation</vt:lpstr>
      <vt:lpstr>Solvent 1- Acetic Acid</vt:lpstr>
      <vt:lpstr>Solvent Exercise</vt:lpstr>
      <vt:lpstr>Current approaches to solvent replacement in synthetic chemistry</vt:lpstr>
      <vt:lpstr>Solventless Conditions</vt:lpstr>
      <vt:lpstr>PowerPoint Presentation</vt:lpstr>
      <vt:lpstr>PowerPoint Presentation</vt:lpstr>
      <vt:lpstr>PowerPoint Presentation</vt:lpstr>
      <vt:lpstr>PowerPoint Presentation</vt:lpstr>
      <vt:lpstr>Aqueous Solvents</vt:lpstr>
      <vt:lpstr>Synthesis of ziprasidone (Geodon®)</vt:lpstr>
      <vt:lpstr>PowerPoint Presentation</vt:lpstr>
      <vt:lpstr>PowerPoint Presentation</vt:lpstr>
      <vt:lpstr>Supercritical Fluids: CO2</vt:lpstr>
      <vt:lpstr>Supercritical Fluid</vt:lpstr>
      <vt:lpstr>Brief History of SCFs</vt:lpstr>
      <vt:lpstr>Supercritical carbon dioxide (scCO2)</vt:lpstr>
      <vt:lpstr>scCO2 Decaffeination of Coffee</vt:lpstr>
      <vt:lpstr>Dry Cleaning: PERC</vt:lpstr>
      <vt:lpstr>Dry Cleaning: scCO2</vt:lpstr>
      <vt:lpstr>Chemical Reactions in scCO2</vt:lpstr>
      <vt:lpstr>Textile Dyeing with scCO2 (waterless Dyeing) </vt:lpstr>
      <vt:lpstr>PowerPoint Presentation</vt:lpstr>
      <vt:lpstr>Fast and Environmentally-friendly Metal-Organic Framework (MOF) synthesis</vt:lpstr>
      <vt:lpstr>Limitation of using scCO2</vt:lpstr>
      <vt:lpstr>Ionic Liquids</vt:lpstr>
      <vt:lpstr>Ionic Liquids</vt:lpstr>
      <vt:lpstr>Ionic Liquids</vt:lpstr>
      <vt:lpstr>Switchable Ionic Liquids?</vt:lpstr>
      <vt:lpstr>Switchable Ionic Liquids?</vt:lpstr>
      <vt:lpstr>Switchable Ionic Liquids?</vt:lpstr>
      <vt:lpstr>Switchable Ionic Liquids?</vt:lpstr>
      <vt:lpstr>PowerPoint Presentation</vt:lpstr>
      <vt:lpstr>PowerPoint Presentation</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Mellor, Karolina</cp:lastModifiedBy>
  <cp:revision>288</cp:revision>
  <dcterms:created xsi:type="dcterms:W3CDTF">2018-01-21T15:47:20Z</dcterms:created>
  <dcterms:modified xsi:type="dcterms:W3CDTF">2019-02-20T10:04:09Z</dcterms:modified>
</cp:coreProperties>
</file>