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2" r:id="rId3"/>
    <p:sldId id="291" r:id="rId4"/>
    <p:sldId id="268" r:id="rId5"/>
    <p:sldId id="269" r:id="rId6"/>
    <p:sldId id="270" r:id="rId7"/>
    <p:sldId id="257" r:id="rId8"/>
    <p:sldId id="271" r:id="rId9"/>
    <p:sldId id="283" r:id="rId10"/>
    <p:sldId id="285" r:id="rId11"/>
    <p:sldId id="273" r:id="rId12"/>
    <p:sldId id="258" r:id="rId13"/>
    <p:sldId id="265" r:id="rId14"/>
    <p:sldId id="286" r:id="rId15"/>
    <p:sldId id="259" r:id="rId16"/>
    <p:sldId id="288" r:id="rId17"/>
    <p:sldId id="267" r:id="rId18"/>
    <p:sldId id="260" r:id="rId19"/>
    <p:sldId id="295" r:id="rId20"/>
    <p:sldId id="261" r:id="rId21"/>
    <p:sldId id="262" r:id="rId22"/>
    <p:sldId id="263" r:id="rId23"/>
    <p:sldId id="264" r:id="rId24"/>
    <p:sldId id="287" r:id="rId25"/>
    <p:sldId id="276" r:id="rId26"/>
    <p:sldId id="277" r:id="rId27"/>
    <p:sldId id="289" r:id="rId28"/>
    <p:sldId id="279" r:id="rId29"/>
    <p:sldId id="278" r:id="rId30"/>
    <p:sldId id="280" r:id="rId31"/>
    <p:sldId id="281" r:id="rId32"/>
    <p:sldId id="282" r:id="rId33"/>
    <p:sldId id="294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A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/>
    <p:restoredTop sz="96291"/>
  </p:normalViewPr>
  <p:slideViewPr>
    <p:cSldViewPr snapToGrid="0" snapToObjects="1">
      <p:cViewPr varScale="1">
        <p:scale>
          <a:sx n="114" d="100"/>
          <a:sy n="114" d="100"/>
        </p:scale>
        <p:origin x="17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2941DA-C4A8-5743-ACEB-9E80852FD322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1124B-1BF2-944A-BB2D-1B6773C9D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5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C2C78-5349-FA46-91FA-C11AA7D8F8E9}" type="slidenum">
              <a:rPr lang="en-US"/>
              <a:pPr/>
              <a:t>4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95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 is used catalytically,</a:t>
            </a:r>
            <a:r>
              <a:rPr lang="en-US" baseline="0" dirty="0"/>
              <a:t> in small amount, to carry out the reaction</a:t>
            </a:r>
            <a:br>
              <a:rPr lang="en-US" baseline="0" dirty="0"/>
            </a:br>
            <a:r>
              <a:rPr lang="en-US" baseline="0" dirty="0"/>
              <a:t>In some cases, Pd needs NOT to be purified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D3781-912A-154E-BC1E-17826438EA73}" type="slidenum">
              <a:rPr lang="en-US" altLang="x-none"/>
              <a:pPr/>
              <a:t>24</a:t>
            </a:fld>
            <a:endParaRPr lang="en-US" altLang="x-none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83175" cy="4156075"/>
          </a:xfrm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77289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illustrative example of the benefits to be gained by replacing conventional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chemistry by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biocatalysis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provided by the manufacture of 6-aminopenicillanic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 (6-APA), a key raw material for semi-synthetic penicillin and cephalosporin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antibiotics, by hydrolysis of penicillin G [115]. Up until the mid-1980s a chemical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procedure was used for this hydrolysis (Fig. 1.37). It involved the use of environmentally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unattractive reagents, a chlorinated hydrocarbon solvent (CH2Cl2)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 reaction temperature of –40C. Thus, 0.6 kg Me3SiCl, 1.2 kg PCl5, 1.6 kg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PhNMe2, 0.2 kg NH3, 8.41 kg of n-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BuOH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8.41 kg of CH2Cl2 were required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produce 1 kg of 6-APA [116].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contrast, enzymatic cleavage of penicillin G (Fig. 1.37) is performed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at 37C and the only reagent used is NH3 (0.9 kg per kg of 6-APA), to adjust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pH. The enzymatic process currently accounts for the majority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thousand tons of 6-APA produced annually on a world-wide basis.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Introduction: Green Chemistry and Catalysis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1.37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6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http://www.rsc.org/chemistryworld/News/2010/June/17061002.asp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24A5C7-0E44-6B48-AD4D-7EFBD8DCE51B}" type="slidenum">
              <a:rPr lang="en-US"/>
              <a:pPr/>
              <a:t>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5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C85075-4684-D64A-85C0-71957B3562EC}" type="slidenum">
              <a:rPr lang="en-US"/>
              <a:pPr/>
              <a:t>6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click text turns green – what are the criteria to design a green catalyst?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3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69511-29E3-8C46-A982-2ADDC9ACFA31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Text turns green on click.</a:t>
            </a:r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973010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AD28E-E2F1-6A4C-8916-CF4655C885F0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3014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https://en.wikipedia.org/wiki/Turnover_number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5770B-2526-40D7-9F57-E16D00AA15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3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B5A-5A41-124D-84CD-72A187EFBB96}" type="slidenum">
              <a:rPr lang="en-US" altLang="x-none"/>
              <a:pPr/>
              <a:t>14</a:t>
            </a:fld>
            <a:endParaRPr lang="en-US" altLang="x-none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46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74212-DB77-7B41-A786-AC628206B4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0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4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57200"/>
            <a:ext cx="103632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1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1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D909E62-3E2C-EB49-B5CE-407FE50DAD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1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3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6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4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35D7B-9512-1547-AA57-FFBE0B3DC196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8A56-2F74-1640-B3F6-1D76892AA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ganic-chemistry.org/topics/green-chemistry.shtm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sc.org/chemistryworld/News/2010/June/17061002.asp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11C9E5-B25B-4F46-BD1E-142F6BA6AEB1}"/>
              </a:ext>
            </a:extLst>
          </p:cNvPr>
          <p:cNvSpPr/>
          <p:nvPr/>
        </p:nvSpPr>
        <p:spPr>
          <a:xfrm>
            <a:off x="5009001" y="1543800"/>
            <a:ext cx="1810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</a:rPr>
              <a:t>Catalysis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7FEAD7-F828-4293-A9C5-F7D65427A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67" y="2287435"/>
            <a:ext cx="4312662" cy="4312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954D4A-B9A9-4DE5-AE30-A6405586B69C}"/>
              </a:ext>
            </a:extLst>
          </p:cNvPr>
          <p:cNvSpPr txBox="1"/>
          <p:nvPr/>
        </p:nvSpPr>
        <p:spPr>
          <a:xfrm>
            <a:off x="604140" y="6550223"/>
            <a:ext cx="3558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Image: Flickr, Catalysts, Author: BASF Catalysts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C3368B-0294-5242-AE90-A88087087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782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53142" y="224908"/>
            <a:ext cx="10885715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Terminology: Amorphous Heterogeneous Catalysts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487" y="1397235"/>
            <a:ext cx="7428457" cy="309315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Amorphous, high surface area supports: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Alumina, silica, activated carbon, and many more.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Up to 100’s of m</a:t>
            </a:r>
            <a:r>
              <a:rPr lang="en-US" altLang="x-none" sz="2000" baseline="30000" dirty="0"/>
              <a:t>2</a:t>
            </a:r>
            <a:r>
              <a:rPr lang="en-US" altLang="x-none" sz="2000" dirty="0"/>
              <a:t>/g of surface area.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Impregnated with catalytic transition metals: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Such as Pt, </a:t>
            </a:r>
            <a:r>
              <a:rPr lang="en-US" altLang="x-none" sz="2000" dirty="0" err="1"/>
              <a:t>Pd</a:t>
            </a:r>
            <a:r>
              <a:rPr lang="en-US" altLang="x-none" sz="2000" dirty="0"/>
              <a:t>, Ni, Fe, Ru, Cu, and Ru.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Typically pelletized or on monoliths.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u="sng" dirty="0"/>
              <a:t>Cheap</a:t>
            </a:r>
            <a:r>
              <a:rPr lang="en-US" altLang="x-none" sz="2000" dirty="0"/>
              <a:t>, high stability, and can catalyze many types of reactions.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x-none" sz="2000" dirty="0"/>
              <a:t>Most used, but the least well understood of all classes of catalysts.</a:t>
            </a:r>
          </a:p>
        </p:txBody>
      </p:sp>
      <p:pic>
        <p:nvPicPr>
          <p:cNvPr id="196612" name="Picture 4" descr="PtonAlum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570" y="4511132"/>
            <a:ext cx="1920664" cy="19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b="47699"/>
          <a:stretch>
            <a:fillRect/>
          </a:stretch>
        </p:blipFill>
        <p:spPr bwMode="auto">
          <a:xfrm>
            <a:off x="2178049" y="4469646"/>
            <a:ext cx="39179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1954439" y="6247130"/>
            <a:ext cx="4365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/>
              <a:t>SEM micrographs of alumina and Pt/alumina</a:t>
            </a:r>
          </a:p>
        </p:txBody>
      </p:sp>
      <p:pic>
        <p:nvPicPr>
          <p:cNvPr id="1966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44" y="1587555"/>
            <a:ext cx="1957916" cy="191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779592-B11F-4015-AB4E-889844842E8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59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922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Terminology: Turnover Frequency and Selectivity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7591" y="1535924"/>
            <a:ext cx="8577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Turnover Frequency, TOF (s</a:t>
            </a:r>
            <a:r>
              <a:rPr lang="en-US" sz="2000" b="1" u="sng" baseline="30000" dirty="0"/>
              <a:t>-1</a:t>
            </a:r>
            <a:r>
              <a:rPr lang="en-US" sz="2000" b="1" u="sng" dirty="0"/>
              <a:t>)</a:t>
            </a:r>
          </a:p>
          <a:p>
            <a:r>
              <a:rPr lang="en-US" sz="2000" dirty="0"/>
              <a:t>The amount of molecules transformed form per given time = the rate of reaction.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665042"/>
              </p:ext>
            </p:extLst>
          </p:nvPr>
        </p:nvGraphicFramePr>
        <p:xfrm>
          <a:off x="2117269" y="2373521"/>
          <a:ext cx="79465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3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Inorganic Catalyzed Reaction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Enzymatic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0.01 – 10000 s</a:t>
                      </a:r>
                      <a:r>
                        <a:rPr lang="en-US" baseline="30000" dirty="0"/>
                        <a:t>-1 </a:t>
                      </a:r>
                      <a:r>
                        <a:rPr lang="en-US" dirty="0"/>
                        <a:t>(Very slow) 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100 up to 40 million s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(Extremely fast)</a:t>
                      </a:r>
                      <a:endParaRPr 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1595436" y="3414305"/>
            <a:ext cx="90024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17269" y="3639604"/>
            <a:ext cx="794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Selectivity (%)</a:t>
            </a:r>
          </a:p>
          <a:p>
            <a:r>
              <a:rPr lang="en-US" sz="2000" dirty="0"/>
              <a:t>To form one product exclusively despite the presence of other possibilities.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5584" y="4480969"/>
            <a:ext cx="665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+    B      --------------&gt;          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        +        </a:t>
            </a:r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en-US" dirty="0"/>
              <a:t>         +      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80231" y="487559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mole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1993" y="4883835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mole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2088" y="489472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mole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80846" y="4897370"/>
            <a:ext cx="237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Selectivity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 = 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2291" y="549203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33 mole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63482" y="548933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mole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3577" y="548933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 mole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0846" y="5484902"/>
            <a:ext cx="2257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Selectivity for </a:t>
            </a: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/>
              <a:t> = 33%</a:t>
            </a:r>
          </a:p>
          <a:p>
            <a:r>
              <a:rPr lang="en-US" dirty="0"/>
              <a:t>Selectivity for </a:t>
            </a:r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en-US" dirty="0"/>
              <a:t> = 50%</a:t>
            </a:r>
          </a:p>
          <a:p>
            <a:r>
              <a:rPr lang="en-US" dirty="0"/>
              <a:t>Selectivity for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dirty="0"/>
              <a:t> = 17%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4D6AFB-B667-424D-BD58-408C03AA6D2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58B142E-396E-4C33-88F1-505AFEDD79B3}"/>
              </a:ext>
            </a:extLst>
          </p:cNvPr>
          <p:cNvSpPr/>
          <p:nvPr/>
        </p:nvSpPr>
        <p:spPr>
          <a:xfrm>
            <a:off x="4180231" y="4894721"/>
            <a:ext cx="6174919" cy="37198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0C0BE9-7F2A-4944-B8A6-AD188B05C333}"/>
              </a:ext>
            </a:extLst>
          </p:cNvPr>
          <p:cNvSpPr/>
          <p:nvPr/>
        </p:nvSpPr>
        <p:spPr>
          <a:xfrm>
            <a:off x="4180231" y="5470258"/>
            <a:ext cx="6174919" cy="93797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0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264695"/>
              </p:ext>
            </p:extLst>
          </p:nvPr>
        </p:nvGraphicFramePr>
        <p:xfrm>
          <a:off x="2028254" y="1351441"/>
          <a:ext cx="8135490" cy="2073232"/>
        </p:xfrm>
        <a:graphic>
          <a:graphicData uri="http://schemas.openxmlformats.org/drawingml/2006/table">
            <a:tbl>
              <a:tblPr/>
              <a:tblGrid>
                <a:gridCol w="406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9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effectLst/>
                          <a:latin typeface="+mn-lt"/>
                        </a:rPr>
                        <a:t>Catalyst</a:t>
                      </a:r>
                    </a:p>
                  </a:txBody>
                  <a:tcPr marL="58553" marR="36596" marT="58553" marB="14638" anchor="ctr">
                    <a:lnL>
                      <a:noFill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dirty="0">
                          <a:effectLst/>
                          <a:latin typeface="+mn-lt"/>
                        </a:rPr>
                        <a:t>Reactions catalyzed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1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9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effectLst/>
                          <a:latin typeface="+mn-lt"/>
                        </a:rPr>
                        <a:t>Iron oxide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E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effectLst/>
                          <a:latin typeface="+mn-lt"/>
                        </a:rPr>
                        <a:t>Ammonia from nitrogen and hydrogen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7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effectLst/>
                          <a:latin typeface="+mn-lt"/>
                        </a:rPr>
                        <a:t>Chromiu</a:t>
                      </a:r>
                      <a:r>
                        <a:rPr lang="en-US" sz="1600" b="0" i="0" baseline="0" dirty="0">
                          <a:effectLst/>
                          <a:latin typeface="+mn-lt"/>
                        </a:rPr>
                        <a:t>m-Molybdenum Alloy</a:t>
                      </a:r>
                    </a:p>
                    <a:p>
                      <a:pPr algn="ctr" fontAlgn="t"/>
                      <a:r>
                        <a:rPr lang="en-US" sz="1600" b="0" i="0" baseline="0" dirty="0">
                          <a:effectLst/>
                          <a:latin typeface="+mn-lt"/>
                        </a:rPr>
                        <a:t>Nickel-Molybdenum Alloy</a:t>
                      </a:r>
                    </a:p>
                    <a:p>
                      <a:pPr algn="ctr" fontAlgn="t"/>
                      <a:r>
                        <a:rPr lang="en-US" sz="1600" b="0" i="0" baseline="0" dirty="0">
                          <a:effectLst/>
                          <a:latin typeface="+mn-lt"/>
                        </a:rPr>
                        <a:t>Zeolite (Porous Aluminum and Silica Oxide)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baseline="0" dirty="0">
                          <a:effectLst/>
                          <a:latin typeface="+mn-lt"/>
                        </a:rPr>
                        <a:t>Petroleum Industry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effectLst/>
                          <a:latin typeface="+mn-lt"/>
                        </a:rPr>
                        <a:t>Acid (HCl, H</a:t>
                      </a:r>
                      <a:r>
                        <a:rPr lang="en-US" sz="1600" b="0" i="0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SO</a:t>
                      </a:r>
                      <a:r>
                        <a:rPr lang="en-US" sz="1600" b="0" i="0" baseline="-25000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600" b="0" i="0" dirty="0">
                          <a:effectLst/>
                          <a:latin typeface="+mn-lt"/>
                        </a:rPr>
                        <a:t>,</a:t>
                      </a:r>
                      <a:r>
                        <a:rPr lang="en-US" sz="1600" b="0" i="0" baseline="0" dirty="0">
                          <a:effectLst/>
                          <a:latin typeface="+mn-lt"/>
                        </a:rPr>
                        <a:t> HNO</a:t>
                      </a:r>
                      <a:r>
                        <a:rPr lang="en-US" sz="1600" b="0" i="0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600" b="0" i="0" baseline="0" dirty="0">
                          <a:effectLst/>
                          <a:latin typeface="+mn-lt"/>
                        </a:rPr>
                        <a:t>)</a:t>
                      </a:r>
                      <a:endParaRPr lang="en-US" sz="1600" b="0" i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baseline="0" dirty="0">
                          <a:effectLst/>
                          <a:latin typeface="+mn-lt"/>
                        </a:rPr>
                        <a:t>Many organic reactions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dirty="0">
                          <a:effectLst/>
                          <a:latin typeface="+mn-lt"/>
                        </a:rPr>
                        <a:t>Enzymes</a:t>
                      </a: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Starch into sugars and s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ugars to ethanol</a:t>
                      </a:r>
                      <a:endParaRPr lang="en-US" sz="1600" b="0" i="0" baseline="0" dirty="0">
                        <a:effectLst/>
                        <a:latin typeface="+mn-lt"/>
                      </a:endParaRPr>
                    </a:p>
                  </a:txBody>
                  <a:tcPr marL="58553" marR="36596" marT="58553" marB="14638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F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54" y="3516647"/>
            <a:ext cx="4705629" cy="2823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324" y="178670"/>
            <a:ext cx="1113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Catalysts are widely used by industry and by nature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9441" y="3912673"/>
            <a:ext cx="3214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Haber-Bosch process, which allows fertilizer production, is facilitated by a catalyst.</a:t>
            </a:r>
          </a:p>
          <a:p>
            <a:endParaRPr lang="en-US" dirty="0"/>
          </a:p>
          <a:p>
            <a:r>
              <a:rPr lang="en-US" dirty="0"/>
              <a:t>The invention of the process led to a global increase in human population.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7052" y="6495344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FD836-C7A1-4838-B3A5-B6BA19B9499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59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5776" y="173803"/>
            <a:ext cx="822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Catalysis Drives the Chemical Industry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F70B1F-FF60-43F3-8F26-BA9BD6F49149}"/>
              </a:ext>
            </a:extLst>
          </p:cNvPr>
          <p:cNvSpPr txBox="1"/>
          <p:nvPr/>
        </p:nvSpPr>
        <p:spPr>
          <a:xfrm>
            <a:off x="612239" y="6341455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2" y="1848058"/>
            <a:ext cx="1222439" cy="196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78" y="1799952"/>
            <a:ext cx="1965050" cy="2064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16" y="1721934"/>
            <a:ext cx="1926188" cy="2154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6225" y="3937663"/>
            <a:ext cx="190257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Pharmaceuticals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8497" y="3937663"/>
            <a:ext cx="1710212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Fine chemicals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99" y="1858221"/>
            <a:ext cx="1272091" cy="19480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3212" y="3937663"/>
            <a:ext cx="2225995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Consumer Products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470" y="5108781"/>
            <a:ext cx="8091058" cy="46166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a typeface="Arial" charset="0"/>
                <a:cs typeface="Arial" charset="0"/>
              </a:rPr>
              <a:t>Catalytic processes contribute to more than 35% of global GDP.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6227F-7361-4745-BA66-6FB3C595C7F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099F1E-661D-47A8-94AE-E574C284E236}"/>
              </a:ext>
            </a:extLst>
          </p:cNvPr>
          <p:cNvSpPr txBox="1"/>
          <p:nvPr/>
        </p:nvSpPr>
        <p:spPr>
          <a:xfrm>
            <a:off x="1541999" y="3937663"/>
            <a:ext cx="1273747" cy="400110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ea typeface="Arial" charset="0"/>
                <a:cs typeface="Arial" charset="0"/>
              </a:rPr>
              <a:t>Petroleum</a:t>
            </a:r>
          </a:p>
        </p:txBody>
      </p:sp>
    </p:spTree>
    <p:extLst>
      <p:ext uri="{BB962C8B-B14F-4D97-AF65-F5344CB8AC3E}">
        <p14:creationId xmlns:p14="http://schemas.microsoft.com/office/powerpoint/2010/main" val="16249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946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Important Heterogeneous Catalytic Processes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2105" y="2135079"/>
            <a:ext cx="5878285" cy="2673039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b="1" dirty="0"/>
              <a:t>Haber-Bosch process: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/>
              <a:t>N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+ 3 H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</a:t>
            </a:r>
            <a:r>
              <a:rPr lang="en-US" altLang="x-none" sz="1800" dirty="0">
                <a:ea typeface="Arial" charset="0"/>
                <a:cs typeface="Arial" charset="0"/>
              </a:rPr>
              <a:t>→ 2 NH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3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Fe/Ru catalysts, high pressure and temperature.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Critical for fertilizer and nitric acid production.</a:t>
            </a:r>
          </a:p>
          <a:p>
            <a:pPr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b="1" dirty="0"/>
              <a:t>Fischer-</a:t>
            </a:r>
            <a:r>
              <a:rPr lang="en-US" altLang="x-none" sz="1800" b="1" dirty="0" err="1"/>
              <a:t>Tropsch</a:t>
            </a:r>
            <a:r>
              <a:rPr lang="en-US" altLang="x-none" sz="1800" b="1" dirty="0"/>
              <a:t> chemistry: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i="1" dirty="0"/>
              <a:t>n</a:t>
            </a:r>
            <a:r>
              <a:rPr lang="en-US" altLang="x-none" sz="1800" dirty="0"/>
              <a:t> CO + 2</a:t>
            </a:r>
            <a:r>
              <a:rPr lang="en-US" altLang="x-none" sz="1800" i="1" dirty="0"/>
              <a:t>n </a:t>
            </a:r>
            <a:r>
              <a:rPr lang="en-US" altLang="x-none" sz="1800" dirty="0"/>
              <a:t>H</a:t>
            </a:r>
            <a:r>
              <a:rPr lang="en-US" altLang="x-none" sz="1800" baseline="-25000" dirty="0"/>
              <a:t>2</a:t>
            </a:r>
            <a:r>
              <a:rPr lang="en-US" altLang="x-none" sz="1800" dirty="0"/>
              <a:t> </a:t>
            </a:r>
            <a:r>
              <a:rPr lang="en-US" altLang="x-none" sz="1800" dirty="0">
                <a:ea typeface="Arial" charset="0"/>
                <a:cs typeface="Arial" charset="0"/>
              </a:rPr>
              <a:t>→ (CH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ea typeface="Arial" charset="0"/>
                <a:cs typeface="Arial" charset="0"/>
              </a:rPr>
              <a:t>)</a:t>
            </a:r>
            <a:r>
              <a:rPr lang="en-US" altLang="x-none" sz="1800" i="1" baseline="-25000" dirty="0">
                <a:ea typeface="Arial" charset="0"/>
                <a:cs typeface="Arial" charset="0"/>
              </a:rPr>
              <a:t>n</a:t>
            </a:r>
            <a:r>
              <a:rPr lang="en-US" altLang="x-none" sz="1800" dirty="0">
                <a:ea typeface="Arial" charset="0"/>
                <a:cs typeface="Arial" charset="0"/>
              </a:rPr>
              <a:t> + </a:t>
            </a:r>
            <a:r>
              <a:rPr lang="en-US" altLang="x-none" sz="1800" i="1" dirty="0">
                <a:ea typeface="Arial" charset="0"/>
                <a:cs typeface="Arial" charset="0"/>
              </a:rPr>
              <a:t>n </a:t>
            </a:r>
            <a:r>
              <a:rPr lang="en-US" altLang="x-none" sz="1800" dirty="0">
                <a:ea typeface="Arial" charset="0"/>
                <a:cs typeface="Arial" charset="0"/>
              </a:rPr>
              <a:t>H</a:t>
            </a:r>
            <a:r>
              <a:rPr lang="en-US" altLang="x-none" sz="1800" baseline="-25000" dirty="0"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ea typeface="Arial" charset="0"/>
                <a:cs typeface="Arial" charset="0"/>
              </a:rPr>
              <a:t>O , </a:t>
            </a:r>
            <a:r>
              <a:rPr lang="en-US" altLang="x-none" sz="1800" i="1" dirty="0" err="1">
                <a:ea typeface="Arial" charset="0"/>
                <a:cs typeface="Arial" charset="0"/>
              </a:rPr>
              <a:t>syn</a:t>
            </a:r>
            <a:r>
              <a:rPr lang="en-US" altLang="x-none" sz="1800" dirty="0">
                <a:ea typeface="Arial" charset="0"/>
                <a:cs typeface="Arial" charset="0"/>
              </a:rPr>
              <a:t> gas to liquid fuels.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Fe/Co catalysts.</a:t>
            </a:r>
          </a:p>
          <a:p>
            <a:pPr lvl="1">
              <a:lnSpc>
                <a:spcPct val="80000"/>
              </a:lnSpc>
              <a:spcBef>
                <a:spcPts val="900"/>
              </a:spcBef>
            </a:pPr>
            <a:r>
              <a:rPr lang="en-US" altLang="x-none" sz="1800" dirty="0">
                <a:ea typeface="Arial" charset="0"/>
                <a:cs typeface="Arial" charset="0"/>
              </a:rPr>
              <a:t>Source of fuel for Axis in WWII.</a:t>
            </a:r>
            <a:endParaRPr lang="en-US" altLang="x-none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9A2390-3B66-4854-BBF3-E0D681FAECA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692CB6-02E6-4694-98F7-01B0748DD68A}"/>
              </a:ext>
            </a:extLst>
          </p:cNvPr>
          <p:cNvSpPr/>
          <p:nvPr/>
        </p:nvSpPr>
        <p:spPr>
          <a:xfrm>
            <a:off x="6502400" y="2135078"/>
            <a:ext cx="5689600" cy="267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b="1" dirty="0">
                <a:solidFill>
                  <a:prstClr val="black"/>
                </a:solidFill>
              </a:rPr>
              <a:t>Fluidized catalytic cracking: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</a:rPr>
              <a:t>High MW petroleum 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→ low MW fuels, like gasoline.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Zeolite catalysts, high temperature combustor.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Likely in your fuel tank.</a:t>
            </a:r>
            <a:endParaRPr lang="en-US" altLang="x-none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b="1" dirty="0">
                <a:solidFill>
                  <a:prstClr val="black"/>
                </a:solidFill>
              </a:rPr>
              <a:t>Automotive three-way catalysis: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</a:rPr>
              <a:t>NO</a:t>
            </a:r>
            <a:r>
              <a:rPr lang="en-US" altLang="x-none" baseline="-25000" dirty="0">
                <a:solidFill>
                  <a:prstClr val="black"/>
                </a:solidFill>
              </a:rPr>
              <a:t>x</a:t>
            </a:r>
            <a:r>
              <a:rPr lang="en-US" altLang="x-none" dirty="0">
                <a:solidFill>
                  <a:prstClr val="black"/>
                </a:solidFill>
              </a:rPr>
              <a:t>/CO/HC 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→ H</a:t>
            </a:r>
            <a:r>
              <a:rPr lang="en-US" altLang="x-none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O/CO</a:t>
            </a:r>
            <a:r>
              <a:rPr lang="en-US" altLang="x-none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/H</a:t>
            </a:r>
            <a:r>
              <a:rPr lang="en-US" altLang="x-none" baseline="-25000" dirty="0">
                <a:solidFill>
                  <a:prstClr val="black"/>
                </a:solidFill>
                <a:ea typeface="Arial" charset="0"/>
                <a:cs typeface="Arial" charset="0"/>
              </a:rPr>
              <a:t>2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O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Pt/Rh/</a:t>
            </a:r>
            <a:r>
              <a:rPr lang="en-US" altLang="x-none" dirty="0" err="1">
                <a:solidFill>
                  <a:prstClr val="black"/>
                </a:solidFill>
                <a:ea typeface="Arial" charset="0"/>
                <a:cs typeface="Arial" charset="0"/>
              </a:rPr>
              <a:t>Pd</a:t>
            </a: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 supported on ceria/alumina.</a:t>
            </a:r>
          </a:p>
          <a:p>
            <a:pPr marL="685800" lvl="1" indent="-228600">
              <a:lnSpc>
                <a:spcPct val="80000"/>
              </a:lnSpc>
              <a:spcBef>
                <a:spcPts val="900"/>
              </a:spcBef>
              <a:buFont typeface="Arial"/>
              <a:buChar char="•"/>
            </a:pPr>
            <a:r>
              <a:rPr lang="en-US" altLang="x-none" dirty="0">
                <a:solidFill>
                  <a:prstClr val="black"/>
                </a:solidFill>
                <a:ea typeface="Arial" charset="0"/>
                <a:cs typeface="Arial" charset="0"/>
              </a:rPr>
              <a:t>Makes exhaust 99% cleaner.</a:t>
            </a:r>
          </a:p>
        </p:txBody>
      </p:sp>
    </p:spTree>
    <p:extLst>
      <p:ext uri="{BB962C8B-B14F-4D97-AF65-F5344CB8AC3E}">
        <p14:creationId xmlns:p14="http://schemas.microsoft.com/office/powerpoint/2010/main" val="2121623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339" y="166251"/>
            <a:ext cx="5805321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Designing a Green Catalyst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467" y="6404074"/>
            <a:ext cx="5811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 Regular" charset="0"/>
              </a:rPr>
              <a:t>http://www.rsc.org/chemistryworld/Issues/2011/January/CriticalThinking.asp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10589" y="1184266"/>
            <a:ext cx="8770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 all catalysts are created equal. Chemists need to consider various factors when deciding on a catalyst.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9117" y="5911631"/>
            <a:ext cx="40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metals which are used as catalysts are quickly depleting.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371" y="1982911"/>
            <a:ext cx="5380892" cy="39411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00279" y="2128511"/>
            <a:ext cx="6140092" cy="390876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200" dirty="0"/>
              <a:t>Is the catalyst non-toxic?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Is it actually used in sub-stoichiometric amounts?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Does it require special conditions (sensitivity to solvent, moisture, oxygen)?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Is it derived from abundant/renewable resources?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Can it be reused?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Can it be separated from the products?</a:t>
            </a:r>
          </a:p>
          <a:p>
            <a:pPr>
              <a:lnSpc>
                <a:spcPct val="100000"/>
              </a:lnSpc>
            </a:pPr>
            <a:r>
              <a:rPr lang="en-US" altLang="en-US" sz="2200" dirty="0"/>
              <a:t>Might it lead to dangerous conditions  (Runaway/chain reactions)?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712F7-04BF-44C5-992E-7F87B6A439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67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654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Use a lifecycle as a guide</a:t>
            </a:r>
          </a:p>
        </p:txBody>
      </p:sp>
      <p:pic>
        <p:nvPicPr>
          <p:cNvPr id="4" name="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86" y="1537148"/>
            <a:ext cx="11179628" cy="29278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358" y="4635810"/>
            <a:ext cx="2680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Material Extraction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Abundance?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103352" y="4635810"/>
            <a:ext cx="3333543" cy="1392689"/>
          </a:xfrm>
        </p:spPr>
        <p:txBody>
          <a:bodyPr wrap="square">
            <a:spAutoFit/>
          </a:bodyPr>
          <a:lstStyle/>
          <a:p>
            <a:r>
              <a:rPr lang="en-US" sz="2000" b="1" dirty="0"/>
              <a:t>Processing/Manufacturing</a:t>
            </a:r>
          </a:p>
          <a:p>
            <a:pPr lvl="1"/>
            <a:r>
              <a:rPr lang="en-US" sz="2000" dirty="0"/>
              <a:t>Energy?</a:t>
            </a:r>
          </a:p>
          <a:p>
            <a:pPr lvl="1"/>
            <a:r>
              <a:rPr lang="en-US" sz="2000" dirty="0"/>
              <a:t>Waste?</a:t>
            </a:r>
          </a:p>
          <a:p>
            <a:pPr lvl="1"/>
            <a:r>
              <a:rPr lang="en-US" sz="2000" dirty="0"/>
              <a:t>Toxicity of materials?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04693" y="4635809"/>
            <a:ext cx="2844691" cy="13926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Use</a:t>
            </a:r>
          </a:p>
          <a:p>
            <a:pPr lvl="1"/>
            <a:r>
              <a:rPr lang="en-US" altLang="en-US" sz="2000" dirty="0"/>
              <a:t>Selectivity?</a:t>
            </a:r>
          </a:p>
          <a:p>
            <a:pPr lvl="1"/>
            <a:r>
              <a:rPr lang="en-US" altLang="en-US" sz="2000" dirty="0"/>
              <a:t>Turnover number?</a:t>
            </a:r>
          </a:p>
          <a:p>
            <a:pPr lvl="1"/>
            <a:r>
              <a:rPr lang="en-US" altLang="en-US" sz="2000" dirty="0"/>
              <a:t>Safety?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49384" y="4635809"/>
            <a:ext cx="2143897" cy="13285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End-of-life</a:t>
            </a:r>
          </a:p>
          <a:p>
            <a:pPr lvl="1"/>
            <a:r>
              <a:rPr lang="en-US" altLang="en-US" sz="2000" dirty="0"/>
              <a:t>Reusability?</a:t>
            </a:r>
          </a:p>
          <a:p>
            <a:pPr lvl="1"/>
            <a:r>
              <a:rPr lang="en-US" altLang="en-US" sz="2000" dirty="0"/>
              <a:t>Ease of separation?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DC8327-8BE2-41BA-B6B1-9132D7AC078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5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90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  <a:ea typeface="Arial" charset="0"/>
                <a:cs typeface="Arial" charset="0"/>
              </a:rPr>
              <a:t>The Need to Develop More Sustainable Catalysts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41" y="1451475"/>
            <a:ext cx="6862095" cy="4656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241" y="6385023"/>
            <a:ext cx="3670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European Commission Press Release, June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79230" y="2348525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Raw materials (e.g. rare precious metals) are dispersed around the world and access to them is frequently political.</a:t>
            </a:r>
          </a:p>
          <a:p>
            <a:endParaRPr lang="en-US" sz="2000" dirty="0"/>
          </a:p>
          <a:p>
            <a:r>
              <a:rPr lang="en-US" sz="2000" dirty="0"/>
              <a:t>To gain economic and environmental independence, we must design catalysts which are locally sourced and abundant.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083B8A-C38E-4D0D-9521-89761D7C140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2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72745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1108057" y="1423198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475117" y="1423198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1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0774" y="0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Current Trends in Catalyst Design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>
                <a:solidFill>
                  <a:schemeClr val="tx1"/>
                </a:solidFill>
              </a:rPr>
              <a:t>Reduce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High Surface Area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Atomic Layer deposition</a:t>
            </a:r>
            <a:endParaRPr lang="en-US" sz="20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245028" y="1250453"/>
            <a:ext cx="4846320" cy="4846320"/>
          </a:xfrm>
          <a:prstGeom prst="ellipse">
            <a:avLst/>
          </a:prstGeom>
          <a:solidFill>
            <a:srgbClr val="FFFF00">
              <a:alpha val="34902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endParaRPr lang="en-US" sz="2000" b="1" dirty="0">
              <a:solidFill>
                <a:schemeClr val="tx1"/>
              </a:solidFill>
            </a:endParaRPr>
          </a:p>
          <a:p>
            <a:pPr marL="182563"/>
            <a:r>
              <a:rPr lang="en-US" sz="2000" b="1" dirty="0">
                <a:solidFill>
                  <a:schemeClr val="tx1"/>
                </a:solidFill>
              </a:rPr>
              <a:t>Earth Abundant Alternatives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Abundant metal 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Alloy - Synergistic Effect</a:t>
            </a:r>
          </a:p>
          <a:p>
            <a:pPr marL="533400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Adjust other parameters</a:t>
            </a:r>
          </a:p>
          <a:p>
            <a:pPr marL="547688" lvl="1" defTabSz="808038"/>
            <a:r>
              <a:rPr lang="en-US" sz="2000" dirty="0">
                <a:solidFill>
                  <a:schemeClr val="tx1"/>
                </a:solidFill>
              </a:rPr>
              <a:t>-  Solvents</a:t>
            </a:r>
          </a:p>
          <a:p>
            <a:pPr marL="547688" lvl="1" defTabSz="852488"/>
            <a:r>
              <a:rPr lang="en-US" sz="2000" dirty="0">
                <a:solidFill>
                  <a:schemeClr val="tx1"/>
                </a:solidFill>
              </a:rPr>
              <a:t>-  Surfactants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3BFA8-0CA5-49D9-B54F-DED8C3730811}"/>
              </a:ext>
            </a:extLst>
          </p:cNvPr>
          <p:cNvCxnSpPr>
            <a:cxnSpLocks/>
          </p:cNvCxnSpPr>
          <p:nvPr/>
        </p:nvCxnSpPr>
        <p:spPr>
          <a:xfrm>
            <a:off x="-11876" y="9791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8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B4221CC-BEBC-4283-B0AD-C9ED7755C0E8}"/>
              </a:ext>
            </a:extLst>
          </p:cNvPr>
          <p:cNvSpPr txBox="1"/>
          <p:nvPr/>
        </p:nvSpPr>
        <p:spPr>
          <a:xfrm>
            <a:off x="799608" y="1522842"/>
            <a:ext cx="64222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Activation Energy for Reaction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Topics To Be Covered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185" y="163734"/>
            <a:ext cx="9411629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The Haber-Bosch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1282" y="2582287"/>
            <a:ext cx="4808571" cy="3196773"/>
          </a:xfrm>
        </p:spPr>
        <p:txBody>
          <a:bodyPr>
            <a:spAutoFit/>
          </a:bodyPr>
          <a:lstStyle/>
          <a:p>
            <a:r>
              <a:rPr lang="en-US" sz="2300" dirty="0"/>
              <a:t>Traditionally the H-B reaction was made using Osmium metal as catalyst.</a:t>
            </a:r>
          </a:p>
          <a:p>
            <a:pPr lvl="1"/>
            <a:r>
              <a:rPr lang="en-US" sz="2000" dirty="0"/>
              <a:t>Osmium metal is rare and toxic, which made the reaction unsustainable.</a:t>
            </a:r>
          </a:p>
          <a:p>
            <a:r>
              <a:rPr lang="en-US" sz="2300" dirty="0"/>
              <a:t>Because Iron is in the same column as Osmium, its properties are similar.</a:t>
            </a:r>
          </a:p>
          <a:p>
            <a:r>
              <a:rPr lang="en-US" sz="2300" dirty="0"/>
              <a:t>(Fe</a:t>
            </a:r>
            <a:r>
              <a:rPr lang="en-US" baseline="-25000" dirty="0"/>
              <a:t>3</a:t>
            </a:r>
            <a:r>
              <a:rPr lang="en-US" sz="2300" dirty="0"/>
              <a:t>O</a:t>
            </a:r>
            <a:r>
              <a:rPr lang="en-US" baseline="-25000" dirty="0"/>
              <a:t>4</a:t>
            </a:r>
            <a:r>
              <a:rPr lang="en-US" sz="2300" dirty="0"/>
              <a:t>) is an alternative catalyst that will provide a comparable yield.</a:t>
            </a:r>
          </a:p>
        </p:txBody>
      </p:sp>
      <p:pic>
        <p:nvPicPr>
          <p:cNvPr id="4" name="Picture 2" descr="https://upload.wikimedia.org/wikipedia/commons/7/79/14LaAc_periodic_table_II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46" y="3252229"/>
            <a:ext cx="5829003" cy="31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7961" y="4448585"/>
            <a:ext cx="305735" cy="11920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/>
              <p:nvPr/>
            </p:nvSpPr>
            <p:spPr>
              <a:xfrm>
                <a:off x="1935113" y="2476779"/>
                <a:ext cx="322486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</a:rPr>
                        <m:t>+3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</a:rPr>
                            <m:t>2 </m:t>
                          </m:r>
                        </m:sub>
                      </m:sSub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→2</m:t>
                      </m:r>
                      <m:r>
                        <a:rPr lang="pt-BR" sz="2800" i="1">
                          <a:latin typeface="Cambria Math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pt-B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2800" i="1">
                              <a:latin typeface="Cambria Math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F310464-6826-4B11-903E-B2127D055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13" y="2476779"/>
                <a:ext cx="322486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6FF023-1657-44CB-8C87-7CB290A6BD2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FD72D1-DF2E-476C-88BA-AF2F9CA2F98C}"/>
              </a:ext>
            </a:extLst>
          </p:cNvPr>
          <p:cNvSpPr txBox="1"/>
          <p:nvPr/>
        </p:nvSpPr>
        <p:spPr>
          <a:xfrm>
            <a:off x="1579474" y="1481174"/>
            <a:ext cx="903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Improving the Haber-Bosch process by using an iron catalyst:</a:t>
            </a:r>
          </a:p>
        </p:txBody>
      </p:sp>
    </p:spTree>
    <p:extLst>
      <p:ext uri="{BB962C8B-B14F-4D97-AF65-F5344CB8AC3E}">
        <p14:creationId xmlns:p14="http://schemas.microsoft.com/office/powerpoint/2010/main" val="804013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609" y="170276"/>
            <a:ext cx="9252782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Example: Other catalyst 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17" y="1522345"/>
            <a:ext cx="7551771" cy="1264449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Cross Coupling Reactions:</a:t>
            </a:r>
          </a:p>
          <a:p>
            <a:pPr marL="812800" lvl="1" indent="-355600">
              <a:buNone/>
            </a:pP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dirty="0"/>
              <a:t>Connecting two separate organic molecules together with high selectivity and high yield.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E07856DF-4243-4202-8321-B7DAAA9B5ACB}"/>
              </a:ext>
            </a:extLst>
          </p:cNvPr>
          <p:cNvGrpSpPr>
            <a:grpSpLocks noChangeAspect="1"/>
          </p:cNvGrpSpPr>
          <p:nvPr/>
        </p:nvGrpSpPr>
        <p:grpSpPr>
          <a:xfrm>
            <a:off x="542917" y="3083955"/>
            <a:ext cx="6064737" cy="2387454"/>
            <a:chOff x="910504" y="3375744"/>
            <a:chExt cx="5731321" cy="2102160"/>
          </a:xfrm>
        </p:grpSpPr>
        <p:pic>
          <p:nvPicPr>
            <p:cNvPr id="2050" name="Picture 2" descr="http://novelcs.com/img/Bromide%20Couplings.GIF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463" b="40414"/>
            <a:stretch/>
          </p:blipFill>
          <p:spPr bwMode="auto">
            <a:xfrm>
              <a:off x="1935468" y="3375744"/>
              <a:ext cx="4706357" cy="1950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757998" y="4797678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873243" y="3533873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924994" y="4109884"/>
              <a:ext cx="947853" cy="4795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 Regular" charset="0"/>
              </a:endParaRPr>
            </a:p>
          </p:txBody>
        </p:sp>
        <p:pic>
          <p:nvPicPr>
            <p:cNvPr id="2052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04" y="479767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572" y="3886858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www.extravaganzi.com/wp-content/uploads/2015/09/Francis-Peyton-Rous-Nobel-Prize-Medal4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560" y="3433511"/>
              <a:ext cx="680226" cy="680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381904"/>
              </p:ext>
            </p:extLst>
          </p:nvPr>
        </p:nvGraphicFramePr>
        <p:xfrm>
          <a:off x="8363423" y="2835885"/>
          <a:ext cx="2025113" cy="1215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313">
                <a:tc>
                  <a:txBody>
                    <a:bodyPr/>
                    <a:lstStyle/>
                    <a:p>
                      <a:pPr algn="ctr"/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+mn-lt"/>
                        </a:rPr>
                        <a:t>USD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mol</a:t>
                      </a:r>
                      <a:r>
                        <a:rPr lang="en-US" sz="2000" b="0" i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Ni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Pd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latin typeface="+mn-lt"/>
                        </a:rPr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15261" y="4462493"/>
            <a:ext cx="4921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chemistry innovations allowed the replacement of expensive palladium catalysts with nickel.</a:t>
            </a:r>
          </a:p>
          <a:p>
            <a:endParaRPr lang="en-US" sz="2000" dirty="0"/>
          </a:p>
          <a:p>
            <a:r>
              <a:rPr lang="en-US" sz="2000" dirty="0"/>
              <a:t>These reactions were awarded Nobel Prizes.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6792B4-0194-474F-9819-77D79B3CA1E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51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807" y="2818239"/>
            <a:ext cx="5460912" cy="3065455"/>
          </a:xfrm>
        </p:spPr>
        <p:txBody>
          <a:bodyPr wrap="square">
            <a:spAutoFit/>
          </a:bodyPr>
          <a:lstStyle/>
          <a:p>
            <a:r>
              <a:rPr lang="en-US" sz="2400" dirty="0"/>
              <a:t>Alloying of multiple metals:</a:t>
            </a:r>
          </a:p>
          <a:p>
            <a:pPr marL="457200" lvl="1" indent="0">
              <a:buNone/>
            </a:pPr>
            <a:r>
              <a:rPr lang="en-US" sz="2000" dirty="0"/>
              <a:t>-  Bronze – Copper + Tin (or Zinc)</a:t>
            </a:r>
          </a:p>
          <a:p>
            <a:pPr marL="457200" lvl="1" indent="0">
              <a:buNone/>
            </a:pPr>
            <a:r>
              <a:rPr lang="en-US" sz="2000" dirty="0"/>
              <a:t>-  Monel – Copper + Nickel</a:t>
            </a:r>
          </a:p>
          <a:p>
            <a:pPr lvl="1">
              <a:buFontTx/>
              <a:buChar char="-"/>
            </a:pPr>
            <a:r>
              <a:rPr lang="en-US" sz="2000" dirty="0"/>
              <a:t>Stainless Steel – Steel (Iron + C) + Chromium </a:t>
            </a:r>
          </a:p>
          <a:p>
            <a:pPr marL="688975" lvl="1" indent="0">
              <a:buNone/>
            </a:pPr>
            <a:r>
              <a:rPr lang="en-US" sz="2000" dirty="0"/>
              <a:t>(with many other possibilities)</a:t>
            </a:r>
          </a:p>
          <a:p>
            <a:pPr lvl="1"/>
            <a:endParaRPr lang="en-US" sz="500" dirty="0"/>
          </a:p>
          <a:p>
            <a:r>
              <a:rPr lang="en-US" sz="2400" dirty="0"/>
              <a:t>The surface area:</a:t>
            </a:r>
          </a:p>
          <a:p>
            <a:pPr marL="457200" lvl="1" indent="0">
              <a:buNone/>
            </a:pPr>
            <a:r>
              <a:rPr lang="en-US" sz="2000" dirty="0"/>
              <a:t>-  Thin layer deposition</a:t>
            </a:r>
          </a:p>
          <a:p>
            <a:pPr marL="457200" lvl="1" indent="0">
              <a:buNone/>
            </a:pPr>
            <a:r>
              <a:rPr lang="en-US" sz="2000" dirty="0"/>
              <a:t>-  Ultra high area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1587" y="1428916"/>
            <a:ext cx="7566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addition to moving away from precious metals, scientists can use metal alloys for synergistic effect: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14939" y="167260"/>
            <a:ext cx="9162121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Other catalyst improvements: alloys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0BB334-B0FF-4C47-A9BC-413FF70053E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E5B9F3A-8CAD-47F4-9605-12333FC0C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42" y="2584472"/>
            <a:ext cx="4710654" cy="35329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C3C637-AF58-4B5C-8DEF-F6D37B8EFD92}"/>
              </a:ext>
            </a:extLst>
          </p:cNvPr>
          <p:cNvSpPr/>
          <p:nvPr/>
        </p:nvSpPr>
        <p:spPr>
          <a:xfrm>
            <a:off x="597372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Corrosion of alloys in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NaCl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Vvjbp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609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58752"/>
            <a:ext cx="78867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Increased Surface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3995" y="1329531"/>
            <a:ext cx="5964010" cy="535531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dirty="0"/>
              <a:t>High surface area porous support:</a:t>
            </a:r>
          </a:p>
        </p:txBody>
      </p:sp>
      <p:pic>
        <p:nvPicPr>
          <p:cNvPr id="5122" name="Picture 2" descr="http://image.slidesharecdn.com/technologyseries-introducingthesa-9600-110708212412-phpapp02/95/introducing-the-sa9600-flowing-gas-bet-surface-area-analyzer-5-728.jpg?cb=13101605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525" y="2604707"/>
            <a:ext cx="6684949" cy="408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47296" y="5619001"/>
            <a:ext cx="1014761" cy="1059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2835" y="32115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5982" y="2143042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&lt;50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407" y="2143042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 – 4000  cm</a:t>
            </a:r>
            <a:r>
              <a:rPr lang="en-US" sz="2400" baseline="30000" dirty="0"/>
              <a:t>2</a:t>
            </a:r>
            <a:r>
              <a:rPr lang="en-US" sz="2400" dirty="0"/>
              <a:t> g</a:t>
            </a:r>
            <a:r>
              <a:rPr lang="en-US" sz="2400" baseline="30000" dirty="0"/>
              <a:t>-1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4A1C4C-BB64-4DA9-87B7-7A05F13614C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9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64847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x-none" sz="4000" b="1" dirty="0">
                <a:latin typeface="+mn-lt"/>
              </a:rPr>
              <a:t>Automotive Emissions Control System</a:t>
            </a:r>
          </a:p>
        </p:txBody>
      </p:sp>
      <p:pic>
        <p:nvPicPr>
          <p:cNvPr id="2078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9" b="4007"/>
          <a:stretch/>
        </p:blipFill>
        <p:spPr bwMode="auto">
          <a:xfrm>
            <a:off x="6398601" y="3205290"/>
            <a:ext cx="5033597" cy="3180334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48" y="1527434"/>
            <a:ext cx="4114800" cy="34274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7877" name="Arc 5"/>
          <p:cNvSpPr>
            <a:spLocks/>
          </p:cNvSpPr>
          <p:nvPr/>
        </p:nvSpPr>
        <p:spPr bwMode="auto">
          <a:xfrm>
            <a:off x="4800600" y="3810000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7"/>
          <p:cNvSpPr txBox="1">
            <a:spLocks noChangeArrowheads="1"/>
          </p:cNvSpPr>
          <p:nvPr/>
        </p:nvSpPr>
        <p:spPr bwMode="auto">
          <a:xfrm>
            <a:off x="7500620" y="1527434"/>
            <a:ext cx="282955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x-none" sz="2400" u="sng" dirty="0"/>
              <a:t>“Three-way” Catalyst</a:t>
            </a:r>
          </a:p>
          <a:p>
            <a:pPr algn="ctr" eaLnBrk="1" hangingPunct="1"/>
            <a:r>
              <a:rPr lang="en-US" altLang="x-none" sz="2400" dirty="0"/>
              <a:t>CO </a:t>
            </a:r>
            <a:r>
              <a:rPr lang="en-US" altLang="x-none" sz="2400" dirty="0">
                <a:sym typeface="Wingdings" charset="2"/>
              </a:rPr>
              <a:t> CO</a:t>
            </a:r>
            <a:r>
              <a:rPr lang="en-US" altLang="x-none" sz="2400" baseline="-25000" dirty="0">
                <a:sym typeface="Wingdings" charset="2"/>
              </a:rPr>
              <a:t>2</a:t>
            </a:r>
          </a:p>
          <a:p>
            <a:pPr algn="ctr" eaLnBrk="1" hangingPunct="1"/>
            <a:r>
              <a:rPr lang="en-US" altLang="x-none" sz="2400" dirty="0">
                <a:sym typeface="Wingdings" charset="2"/>
              </a:rPr>
              <a:t>HC  CO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 + H</a:t>
            </a:r>
            <a:r>
              <a:rPr lang="en-US" altLang="x-none" sz="2400" baseline="-25000" dirty="0">
                <a:sym typeface="Wingdings" charset="2"/>
              </a:rPr>
              <a:t>2</a:t>
            </a:r>
            <a:r>
              <a:rPr lang="en-US" altLang="x-none" sz="2400" dirty="0">
                <a:sym typeface="Wingdings" charset="2"/>
              </a:rPr>
              <a:t>O</a:t>
            </a:r>
          </a:p>
          <a:p>
            <a:pPr algn="ctr" eaLnBrk="1" hangingPunct="1"/>
            <a:r>
              <a:rPr lang="en-US" altLang="x-none" sz="2400" dirty="0">
                <a:sym typeface="Wingdings" charset="2"/>
              </a:rPr>
              <a:t>NO</a:t>
            </a:r>
            <a:r>
              <a:rPr lang="en-US" altLang="x-none" sz="2400" baseline="-25000" dirty="0">
                <a:sym typeface="Wingdings" charset="2"/>
              </a:rPr>
              <a:t>x</a:t>
            </a:r>
            <a:r>
              <a:rPr lang="en-US" altLang="x-none" sz="2400" dirty="0">
                <a:sym typeface="Wingdings" charset="2"/>
              </a:rPr>
              <a:t>  N</a:t>
            </a:r>
            <a:r>
              <a:rPr lang="en-US" altLang="x-none" sz="2400" baseline="-25000" dirty="0">
                <a:sym typeface="Wingdings" charset="2"/>
              </a:rPr>
              <a:t>2</a:t>
            </a:r>
            <a:endParaRPr lang="en-US" altLang="x-none" sz="2400" baseline="-25000" dirty="0"/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8613774" y="5739293"/>
            <a:ext cx="2482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x-none" dirty="0"/>
              <a:t>Pt, Rh, </a:t>
            </a:r>
            <a:r>
              <a:rPr lang="en-US" altLang="x-none" dirty="0" err="1"/>
              <a:t>Pd</a:t>
            </a:r>
            <a:r>
              <a:rPr lang="en-US" altLang="x-none" dirty="0"/>
              <a:t> Alumina, ceria, </a:t>
            </a:r>
            <a:r>
              <a:rPr lang="en-US" altLang="x-none" dirty="0" err="1"/>
              <a:t>lanthana</a:t>
            </a:r>
            <a:r>
              <a:rPr lang="en-US" altLang="x-none" dirty="0"/>
              <a:t>, etc.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838200" y="5185295"/>
            <a:ext cx="486969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2400" dirty="0"/>
              <a:t>Most widely deployed heterogeneous catalyst in the world.</a:t>
            </a:r>
          </a:p>
          <a:p>
            <a:pPr algn="ctr"/>
            <a:r>
              <a:rPr lang="en-US" altLang="x-none" sz="2400" dirty="0"/>
              <a:t>You probably own one!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8388727" y="3553619"/>
            <a:ext cx="182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rgbClr val="FF0000"/>
                </a:solidFill>
              </a:rPr>
              <a:t>Monolith reactor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E6CAB6-C8B6-430B-97DA-5DE8810E930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78" name="Arc 6"/>
          <p:cNvSpPr>
            <a:spLocks/>
          </p:cNvSpPr>
          <p:nvPr/>
        </p:nvSpPr>
        <p:spPr bwMode="auto">
          <a:xfrm>
            <a:off x="4409193" y="2020165"/>
            <a:ext cx="3063531" cy="201658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42380"/>
              <a:gd name="T1" fmla="*/ 21465 h 21600"/>
              <a:gd name="T2" fmla="*/ 42380 w 42380"/>
              <a:gd name="T3" fmla="*/ 15706 h 21600"/>
              <a:gd name="T4" fmla="*/ 21600 w 4238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380" h="21600" fill="none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</a:path>
              <a:path w="42380" h="21600" stroke="0" extrusionOk="0">
                <a:moveTo>
                  <a:pt x="0" y="21465"/>
                </a:moveTo>
                <a:cubicBezTo>
                  <a:pt x="74" y="9588"/>
                  <a:pt x="9723" y="-1"/>
                  <a:pt x="21600" y="-1"/>
                </a:cubicBezTo>
                <a:cubicBezTo>
                  <a:pt x="31259" y="-1"/>
                  <a:pt x="39744" y="6413"/>
                  <a:pt x="42380" y="15705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751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Towards Greener Catalysis – Flow Chemistry</a:t>
            </a:r>
          </a:p>
        </p:txBody>
      </p:sp>
      <p:pic>
        <p:nvPicPr>
          <p:cNvPr id="2050" name="Picture 2" descr="http://www.organic-chemistry.org/topics/green-chemistry-mass-flo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405" y="1493384"/>
            <a:ext cx="7707189" cy="4570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338" y="6404871"/>
            <a:ext cx="7087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http://www.organic-chemistry.org/topics/green-chemistry.shtm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(Accessed on 4/1/2016)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487F30-3638-4A3F-9DAC-41EA77A5088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54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683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Greener Homogeneous Catalysis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255251"/>
            <a:ext cx="7886700" cy="57333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Separation of the catalyst becomes a key drawback</a:t>
            </a:r>
          </a:p>
        </p:txBody>
      </p:sp>
      <p:sp>
        <p:nvSpPr>
          <p:cNvPr id="4" name="Down Arrow 3"/>
          <p:cNvSpPr/>
          <p:nvPr/>
        </p:nvSpPr>
        <p:spPr>
          <a:xfrm>
            <a:off x="5816300" y="1813601"/>
            <a:ext cx="559399" cy="4158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47863" y="2308700"/>
            <a:ext cx="9096269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Phase separation – takes advantage of the difference in Log 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590" y="6500397"/>
            <a:ext cx="5648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Azoui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H.,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Baczko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K., Cassel S.,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Larpent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C.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Green 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2008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10,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1197-1203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EB7D7C-8725-4A9F-9F1B-A5B4A133029E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755" y="2850655"/>
            <a:ext cx="3738333" cy="335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75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64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397" y="1945521"/>
            <a:ext cx="71665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Enzymatically driven reactions that occur in nature are often highly specific and compartmentalized. 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Many of these reactions occur in ambient temperature and pressure with a water solvent.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Today, over 5000 of enzymatic reactions types have been identified, and that number continues to grow.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D749-94D2-484A-A479-C51B19CD3D8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B697C3B-127F-49F3-A602-22151176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5" y="2004722"/>
            <a:ext cx="3884170" cy="37288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928C1-0345-427B-A7CB-413C54CBEF70}"/>
              </a:ext>
            </a:extLst>
          </p:cNvPr>
          <p:cNvSpPr/>
          <p:nvPr/>
        </p:nvSpPr>
        <p:spPr>
          <a:xfrm>
            <a:off x="597372" y="6526423"/>
            <a:ext cx="56582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Penicillium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notatum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, Author: 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Crulina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98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05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44" y="1348547"/>
            <a:ext cx="10562512" cy="424732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/>
              <a:t>Enzymes are biological catalysts and are used in industry, agriculture, and by nature.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B84948-46AB-4FE5-A692-04C88B2FB30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401ABF7-1B75-4D8D-A21E-85E2DA0E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5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14F778-7263-6B4C-BF3D-798EFDA93C86}"/>
              </a:ext>
            </a:extLst>
          </p:cNvPr>
          <p:cNvGrpSpPr/>
          <p:nvPr/>
        </p:nvGrpSpPr>
        <p:grpSpPr>
          <a:xfrm>
            <a:off x="2909793" y="1963712"/>
            <a:ext cx="6377064" cy="4673068"/>
            <a:chOff x="2909793" y="1963712"/>
            <a:chExt cx="6377064" cy="46730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9793" y="1963712"/>
              <a:ext cx="6377064" cy="467306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4AB7AD-1433-6340-991F-931C4EA377F9}"/>
                </a:ext>
              </a:extLst>
            </p:cNvPr>
            <p:cNvCxnSpPr/>
            <p:nvPr/>
          </p:nvCxnSpPr>
          <p:spPr>
            <a:xfrm>
              <a:off x="7917366" y="6636780"/>
              <a:ext cx="136949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79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858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011" y="1415683"/>
            <a:ext cx="8035977" cy="867930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/>
              <a:t>This is a general representation of enzymatic reactions – the lock and key mechanism.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76" y="2462672"/>
            <a:ext cx="7703243" cy="282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7976" y="5336308"/>
            <a:ext cx="9156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ubstrate (reactant) binds with the enzyme and forms the Enzyme-substrate complex and is transformed into products A and B, which are released from the active site upon reaction completion.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5E32DF-6C45-459C-BF8E-CB5BB268A4F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70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8" y="389481"/>
            <a:ext cx="2034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Catalysis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44498"/>
            <a:ext cx="2133600" cy="1409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41252" y="1653003"/>
            <a:ext cx="5873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+mn-cs"/>
              </a:rPr>
              <a:t>Catalytic reagents (as selective as possible) are superior to stoichiometric reagents.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89ABCF-3368-41F6-B8B4-98AD82170E7B}"/>
              </a:ext>
            </a:extLst>
          </p:cNvPr>
          <p:cNvCxnSpPr>
            <a:cxnSpLocks/>
          </p:cNvCxnSpPr>
          <p:nvPr/>
        </p:nvCxnSpPr>
        <p:spPr>
          <a:xfrm>
            <a:off x="-18031" y="159708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6" y="2842267"/>
            <a:ext cx="7703243" cy="28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83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9893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Examples on Enzymatic Catalysis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500" t="22296" r="20666" b="24667"/>
          <a:stretch/>
        </p:blipFill>
        <p:spPr>
          <a:xfrm>
            <a:off x="109744" y="2145752"/>
            <a:ext cx="5986256" cy="3445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4190" y="2021825"/>
            <a:ext cx="5529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 manufacturing of 6-aminopenicillanic acid (6-APA) - a key raw material for semi-synthetic penicillin and cephalosporin involved the use of environmentally unattractive reagents – requires a chlorinated hydrocarbon solvent and a reaction temperature of –40C.</a:t>
            </a:r>
          </a:p>
          <a:p>
            <a:endParaRPr lang="en-US" dirty="0"/>
          </a:p>
          <a:p>
            <a:r>
              <a:rPr lang="en-US" dirty="0"/>
              <a:t>In contrast, enzymatic cleavage of penicillin G is performed in water at 37C and the only reagent used is to adjust the </a:t>
            </a:r>
            <a:r>
              <a:rPr lang="en-US" dirty="0" err="1"/>
              <a:t>pH.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The enzymatic process currently accounts for the majority of the several thousand tons of 6-APA produced annually on a world-wide basis.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D686C-EDA7-49F8-AF49-4A6D7FE4666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34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435" y="177028"/>
            <a:ext cx="10191130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Case Study</a:t>
            </a:r>
          </a:p>
        </p:txBody>
      </p:sp>
      <p:pic>
        <p:nvPicPr>
          <p:cNvPr id="3074" name="Picture 2" descr="https://upload.wikimedia.org/wikipedia/commons/thumb/1/1d/Sitagliptin.svg/2000px-Sitaglipti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7" y="2456154"/>
            <a:ext cx="4297260" cy="25525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16015" y="5008727"/>
            <a:ext cx="498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Sitagliptin</a:t>
            </a:r>
            <a:r>
              <a:rPr lang="en-US" dirty="0"/>
              <a:t>, the active ingredient in Merck's Januvia.</a:t>
            </a:r>
            <a:endParaRPr lang="en-US" dirty="0">
              <a:solidFill>
                <a:srgbClr val="000000"/>
              </a:solidFill>
              <a:latin typeface="Linux Libertin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589" y="2515737"/>
            <a:ext cx="5475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Sitagliptin</a:t>
            </a:r>
            <a:r>
              <a:rPr lang="en-US" dirty="0"/>
              <a:t> is Merck's top-selling diabetes drug.</a:t>
            </a:r>
          </a:p>
          <a:p>
            <a:endParaRPr lang="en-US" dirty="0"/>
          </a:p>
          <a:p>
            <a:r>
              <a:rPr lang="en-US" dirty="0"/>
              <a:t>It brought $1.9 million in sales in 2009.</a:t>
            </a:r>
          </a:p>
          <a:p>
            <a:endParaRPr lang="en-US" dirty="0"/>
          </a:p>
          <a:p>
            <a:r>
              <a:rPr lang="en-US" dirty="0"/>
              <a:t>Traditional synthesis used high pressure and a heavy metal – rhodium.</a:t>
            </a:r>
          </a:p>
          <a:p>
            <a:endParaRPr lang="en-US" dirty="0"/>
          </a:p>
          <a:p>
            <a:r>
              <a:rPr lang="en-US" dirty="0"/>
              <a:t>The new improved synthesis with enzymes allows for 99.95% selectivity to the desired product and eliminates all heavy metal wastes.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7589" y="5872171"/>
            <a:ext cx="7849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http://www.rsc.org/chemistryworld/News/2010/June/17061002.asp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(Accessed on 4/1/2016)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Savile, C. K.;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Janey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M.;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Mundorff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E. C.; Moore, J. C.; Tam, S.; Jarvis, W. R.;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Colbeck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 C.;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Krebber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Fleitz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 J.; Brands, J.; Devine, P. N.; Huisman, G. W.; Hughes, G. J.,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Biocatalytic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Asymmetric Synthesis of Chiral Amines from Ketones Applied to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Sitagliptin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Manufacture.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Science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2010,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329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(5989), 305-309.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A0FECD-3A36-40F5-AB45-3D1FC8F020F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307CE8-39C9-4E7A-9ADD-1D2F1C8FBD80}"/>
              </a:ext>
            </a:extLst>
          </p:cNvPr>
          <p:cNvSpPr/>
          <p:nvPr/>
        </p:nvSpPr>
        <p:spPr>
          <a:xfrm>
            <a:off x="2526435" y="1334600"/>
            <a:ext cx="713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ea typeface="+mj-ea"/>
                <a:cs typeface="+mj-cs"/>
              </a:rPr>
              <a:t>Sitagliptin</a:t>
            </a:r>
            <a:r>
              <a:rPr lang="en-US" sz="3600" dirty="0">
                <a:solidFill>
                  <a:prstClr val="black"/>
                </a:solidFill>
                <a:ea typeface="+mj-ea"/>
                <a:cs typeface="+mj-cs"/>
              </a:rPr>
              <a:t> – Rhodium to Enzyme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17084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908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Pros and Cons of Enzymatic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1815" y="3006367"/>
            <a:ext cx="5264452" cy="1877437"/>
          </a:xfrm>
        </p:spPr>
        <p:txBody>
          <a:bodyPr wrap="square">
            <a:spAutoFit/>
          </a:bodyPr>
          <a:lstStyle/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Separations are often complicated.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They can be expensive to produce.</a:t>
            </a:r>
          </a:p>
          <a:p>
            <a:pPr marL="274320" lvl="1" indent="-274320"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Some people might experience allergic reactions to some enzymes.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A30D6F-D737-41F0-A81D-BB6437415F06}"/>
              </a:ext>
            </a:extLst>
          </p:cNvPr>
          <p:cNvSpPr txBox="1"/>
          <p:nvPr/>
        </p:nvSpPr>
        <p:spPr>
          <a:xfrm>
            <a:off x="2597146" y="1940379"/>
            <a:ext cx="114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Pros: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75E1F2-8419-4063-ADEC-6E5C4651C784}"/>
              </a:ext>
            </a:extLst>
          </p:cNvPr>
          <p:cNvSpPr txBox="1"/>
          <p:nvPr/>
        </p:nvSpPr>
        <p:spPr>
          <a:xfrm>
            <a:off x="601132" y="3006367"/>
            <a:ext cx="5139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Mild conditions.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Aqueous environment.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Atmospheric conditions.</a:t>
            </a:r>
          </a:p>
          <a:p>
            <a:pPr marL="274320" lvl="1" indent="-18288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very specific and high reaction rate.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F6CE6-75F5-4205-8D59-3C6A148B4269}"/>
              </a:ext>
            </a:extLst>
          </p:cNvPr>
          <p:cNvSpPr txBox="1"/>
          <p:nvPr/>
        </p:nvSpPr>
        <p:spPr>
          <a:xfrm>
            <a:off x="8365923" y="194037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Cons:</a:t>
            </a:r>
          </a:p>
        </p:txBody>
      </p:sp>
    </p:spTree>
    <p:extLst>
      <p:ext uri="{BB962C8B-B14F-4D97-AF65-F5344CB8AC3E}">
        <p14:creationId xmlns:p14="http://schemas.microsoft.com/office/powerpoint/2010/main" val="777138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69082"/>
            <a:ext cx="10515600" cy="707886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Topics Covered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FEF8F2-BE58-439D-8187-D65D8839DF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430F68-9A36-4943-B17E-2481C0715251}"/>
              </a:ext>
            </a:extLst>
          </p:cNvPr>
          <p:cNvSpPr txBox="1"/>
          <p:nvPr/>
        </p:nvSpPr>
        <p:spPr>
          <a:xfrm>
            <a:off x="799608" y="1522842"/>
            <a:ext cx="642222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Activation Energy for Reaction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What is a Catalyst?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Types of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Catalysts and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Important Improvements Using Catalysts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Enzymatic Reactions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Examples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6945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496589" y="1694492"/>
            <a:ext cx="342642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000" dirty="0">
                <a:cs typeface="ＭＳ Ｐゴシック" charset="0"/>
              </a:rPr>
              <a:t>Molecules must be activated before they can undergo a reaction.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1" lang="en-US" sz="2000" dirty="0"/>
              <a:t>Reactants must absorb enough energy from their surroundings to destabilize chemical bonds (the energy of activation).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000" dirty="0">
                <a:cs typeface="ＭＳ Ｐゴシック" charset="0"/>
              </a:rPr>
              <a:t>Transition state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1" lang="en-US" sz="2000" dirty="0"/>
              <a:t>The intermediate stage in a reaction where the reactant molecule is strained or distorted but the reaction has not yet occurred.</a:t>
            </a:r>
          </a:p>
        </p:txBody>
      </p:sp>
      <p:pic>
        <p:nvPicPr>
          <p:cNvPr id="12296" name="Picture 8" descr="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3321" r="1948" b="4795"/>
          <a:stretch/>
        </p:blipFill>
        <p:spPr bwMode="auto">
          <a:xfrm>
            <a:off x="4656222" y="2125625"/>
            <a:ext cx="6942222" cy="3846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375A69-1D97-4F21-A108-F366048282F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F6F3ACEE-905B-4C27-A8A4-7236FC68B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1829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1" hangingPunct="1"/>
            <a:r>
              <a:rPr kumimoji="1" lang="en-US" sz="4000" b="1" dirty="0">
                <a:cs typeface="ＭＳ Ｐゴシック" charset="0"/>
              </a:rPr>
              <a:t>Activation Energy for Reaction</a:t>
            </a:r>
            <a:endParaRPr kumimoji="1" lang="en-AU" sz="4000" b="1" dirty="0"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2D0F71-BE09-4DAB-9C32-9F25E8CDE222}"/>
              </a:ext>
            </a:extLst>
          </p:cNvPr>
          <p:cNvSpPr/>
          <p:nvPr/>
        </p:nvSpPr>
        <p:spPr>
          <a:xfrm>
            <a:off x="9613232" y="2310063"/>
            <a:ext cx="986589" cy="649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3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65765" y="1702752"/>
            <a:ext cx="407797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000" dirty="0">
                <a:cs typeface="ＭＳ Ｐゴシック" charset="0"/>
              </a:rPr>
              <a:t>A catalyst lowers the energy of activation by:</a:t>
            </a:r>
          </a:p>
          <a:p>
            <a:pPr marL="800100" lvl="1" indent="-34290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1" lang="en-US" sz="2000" dirty="0"/>
              <a:t>Forcing molecules into conformations that favor the reaction.</a:t>
            </a:r>
          </a:p>
          <a:p>
            <a:pPr lvl="2">
              <a:lnSpc>
                <a:spcPct val="110000"/>
              </a:lnSpc>
              <a:spcBef>
                <a:spcPct val="20000"/>
              </a:spcBef>
            </a:pPr>
            <a:r>
              <a:rPr kumimoji="1" lang="en-US" sz="2000" dirty="0"/>
              <a:t>I.e. the catalyst may re-orientate molecules.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kumimoji="1" lang="en-US" sz="2000" dirty="0">
                <a:cs typeface="ＭＳ Ｐゴシック" charset="0"/>
              </a:rPr>
              <a:t>The change in free energy is identical to the uncatalyzed reaction: </a:t>
            </a:r>
          </a:p>
          <a:p>
            <a:pPr marL="457200">
              <a:lnSpc>
                <a:spcPct val="110000"/>
              </a:lnSpc>
              <a:spcBef>
                <a:spcPct val="20000"/>
              </a:spcBef>
              <a:tabLst>
                <a:tab pos="623888" algn="l"/>
              </a:tabLst>
            </a:pPr>
            <a:r>
              <a:rPr kumimoji="1" lang="en-US" sz="2000" b="1" dirty="0">
                <a:cs typeface="ＭＳ Ｐゴシック" charset="0"/>
              </a:rPr>
              <a:t>The catalyst does not change the thermodynamic equilibrium.</a:t>
            </a:r>
            <a:endParaRPr kumimoji="1" lang="en-US" sz="2000" dirty="0">
              <a:cs typeface="ＭＳ Ｐゴシック" charset="0"/>
            </a:endParaRPr>
          </a:p>
        </p:txBody>
      </p:sp>
      <p:pic>
        <p:nvPicPr>
          <p:cNvPr id="14346" name="Picture 10" descr="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809" r="1910" b="4306"/>
          <a:stretch/>
        </p:blipFill>
        <p:spPr bwMode="auto">
          <a:xfrm>
            <a:off x="4757546" y="2125518"/>
            <a:ext cx="6853420" cy="3555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B3DFC1B-EC6A-4D1A-A776-5E9BA4E0587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A15D931A-0B35-4E8A-BF51-9545B0807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1829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1" hangingPunct="1"/>
            <a:r>
              <a:rPr kumimoji="1" lang="en-US" sz="4000" b="1" dirty="0">
                <a:cs typeface="ＭＳ Ｐゴシック" charset="0"/>
              </a:rPr>
              <a:t>Activation Energy for Reaction</a:t>
            </a:r>
            <a:endParaRPr kumimoji="1" lang="en-AU" sz="4000" b="1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3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457200" y="2816248"/>
            <a:ext cx="3505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sz="2000" dirty="0">
                <a:cs typeface="ＭＳ Ｐゴシック" charset="0"/>
              </a:rPr>
              <a:t>Sometimes catalysts cause one large energy barrier to be replaced by two smaller ones.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1" lang="en-US" sz="2000" dirty="0"/>
              <a:t>The reaction passes through an intermediate stage.</a:t>
            </a:r>
          </a:p>
        </p:txBody>
      </p:sp>
      <p:pic>
        <p:nvPicPr>
          <p:cNvPr id="18444" name="Picture 12" descr="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2440" r="1102" b="3048"/>
          <a:stretch/>
        </p:blipFill>
        <p:spPr bwMode="auto">
          <a:xfrm>
            <a:off x="4781550" y="1962540"/>
            <a:ext cx="6800851" cy="4015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B1B771-DB2D-43E9-9BC0-B9830244058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9">
            <a:extLst>
              <a:ext uri="{FF2B5EF4-FFF2-40B4-BE49-F238E27FC236}">
                <a16:creationId xmlns:a16="http://schemas.microsoft.com/office/drawing/2014/main" id="{DAF1FE5A-C2A7-44D1-A2BD-96B6E2F0C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1829"/>
            <a:ext cx="777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algn="ctr" eaLnBrk="1" hangingPunct="1"/>
            <a:r>
              <a:rPr kumimoji="1" lang="en-US" sz="4000" b="1" dirty="0">
                <a:cs typeface="ＭＳ Ｐゴシック" charset="0"/>
              </a:rPr>
              <a:t>Activation Energy for Reaction</a:t>
            </a:r>
            <a:endParaRPr kumimoji="1" lang="en-AU" sz="4000" b="1" dirty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01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807" y="231899"/>
            <a:ext cx="5055268" cy="646331"/>
          </a:xfrm>
        </p:spPr>
        <p:txBody>
          <a:bodyPr wrap="square">
            <a:spAutoFit/>
          </a:bodyPr>
          <a:lstStyle/>
          <a:p>
            <a:pPr marL="365125" indent="-9525" algn="ctr"/>
            <a:r>
              <a:rPr lang="en-US" sz="4000" b="1" dirty="0">
                <a:latin typeface="+mn-lt"/>
              </a:rPr>
              <a:t>What is a Catalyst?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961" y="2947096"/>
            <a:ext cx="4799131" cy="3263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6298" y="1223991"/>
            <a:ext cx="11277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</a:rPr>
              <a:t>A catalyst is a substance that increases the rate of a chemical reaction without itself undergoing any permanent chemical change.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885612" y="2291227"/>
            <a:ext cx="884192" cy="354185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69804" y="2294862"/>
            <a:ext cx="1526519" cy="3532386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98494" y="2294863"/>
            <a:ext cx="1920943" cy="3532386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383" y="6425901"/>
            <a:ext cx="150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Wikipedia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1284" y="2523200"/>
            <a:ext cx="40855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Some Advantages of using Catalysts:</a:t>
            </a:r>
          </a:p>
          <a:p>
            <a:pPr marL="365125" indent="-182563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They lower the activation energy of the reaction.</a:t>
            </a:r>
          </a:p>
          <a:p>
            <a:pPr marL="365125" indent="-182563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They can be recycled and reused.</a:t>
            </a:r>
          </a:p>
          <a:p>
            <a:pPr marL="365125" indent="-182563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They are used in minuscule amounts.</a:t>
            </a:r>
          </a:p>
          <a:p>
            <a:pPr marL="365125" indent="-182563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Using them shortens the reaction time.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6E8959-8886-4604-AD6C-2A0986C9047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e 7"/>
          <p:cNvSpPr/>
          <p:nvPr/>
        </p:nvSpPr>
        <p:spPr>
          <a:xfrm>
            <a:off x="1923528" y="3678893"/>
            <a:ext cx="578346" cy="551974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 Regular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7621" y="2337623"/>
            <a:ext cx="266097" cy="2404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9652" y="3024742"/>
            <a:ext cx="266097" cy="2404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  <p:sp>
        <p:nvSpPr>
          <p:cNvPr id="10" name="Pie 9"/>
          <p:cNvSpPr/>
          <p:nvPr/>
        </p:nvSpPr>
        <p:spPr>
          <a:xfrm>
            <a:off x="3022324" y="2509642"/>
            <a:ext cx="578346" cy="551974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 Regular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D264A8-1DDB-4CA3-B266-9032374B5E95}"/>
              </a:ext>
            </a:extLst>
          </p:cNvPr>
          <p:cNvCxnSpPr>
            <a:cxnSpLocks/>
          </p:cNvCxnSpPr>
          <p:nvPr/>
        </p:nvCxnSpPr>
        <p:spPr>
          <a:xfrm flipH="1">
            <a:off x="3417683" y="2587132"/>
            <a:ext cx="150124" cy="17662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568C9E1-FD01-48BA-83E4-3B15210D5B1F}"/>
              </a:ext>
            </a:extLst>
          </p:cNvPr>
          <p:cNvCxnSpPr>
            <a:cxnSpLocks/>
          </p:cNvCxnSpPr>
          <p:nvPr/>
        </p:nvCxnSpPr>
        <p:spPr>
          <a:xfrm flipH="1">
            <a:off x="3322188" y="2578060"/>
            <a:ext cx="150124" cy="17662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1" idx="1"/>
          </p:cNvCxnSpPr>
          <p:nvPr/>
        </p:nvCxnSpPr>
        <p:spPr>
          <a:xfrm flipH="1">
            <a:off x="3317497" y="2457842"/>
            <a:ext cx="150124" cy="17662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e 15"/>
          <p:cNvSpPr/>
          <p:nvPr/>
        </p:nvSpPr>
        <p:spPr>
          <a:xfrm>
            <a:off x="5386226" y="4492593"/>
            <a:ext cx="578346" cy="551974"/>
          </a:xfrm>
          <a:prstGeom prst="pi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libri Regular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691687" y="4528143"/>
            <a:ext cx="266097" cy="2404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1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712568"/>
              </p:ext>
            </p:extLst>
          </p:nvPr>
        </p:nvGraphicFramePr>
        <p:xfrm>
          <a:off x="1805279" y="1927643"/>
          <a:ext cx="8581443" cy="4297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9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Well-defined, discrete molecules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(&lt;250 </a:t>
                      </a:r>
                      <a:r>
                        <a:rPr lang="en-US" sz="2000" baseline="30000" dirty="0" err="1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</a:t>
                      </a:r>
                      <a:endParaRPr lang="en-US" sz="20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Facile </a:t>
                      </a:r>
                      <a:endParaRPr lang="en-US" sz="2000" b="1" dirty="0">
                        <a:solidFill>
                          <a:schemeClr val="accent6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More Green</a:t>
                      </a:r>
                    </a:p>
                    <a:p>
                      <a:pPr algn="ctr"/>
                      <a:r>
                        <a:rPr lang="en-US" sz="2000" dirty="0"/>
                        <a:t>Separation,</a:t>
                      </a:r>
                      <a:r>
                        <a:rPr lang="en-US" sz="2000" baseline="0" dirty="0"/>
                        <a:t> Recycle/Regeneration</a:t>
                      </a:r>
                      <a:endParaRPr lang="en-US" sz="2000" baseline="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2F762-D141-491B-98A4-B7240F2BDE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15263" y="78954"/>
            <a:ext cx="8009021" cy="10132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Terminology: Heterogeneous and Homogeneous Catalysts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FE1F86-1971-4AFA-9749-EEFC4BC7B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5147659"/>
              </p:ext>
            </p:extLst>
          </p:nvPr>
        </p:nvGraphicFramePr>
        <p:xfrm>
          <a:off x="1805278" y="1927643"/>
          <a:ext cx="8581443" cy="4297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96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6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137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Homogeneous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Heterogeneous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1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Form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Soluble metal complexes, usually mononuclear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Metals, usually supported, or metal oxides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Active site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Well-defined, discrete molecules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Poorly defined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Temperature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Low (&lt;250</a:t>
                      </a:r>
                      <a:r>
                        <a:rPr lang="en-US" sz="2000" baseline="30000" dirty="0">
                          <a:solidFill>
                            <a:srgbClr val="00B050"/>
                          </a:solidFill>
                        </a:rPr>
                        <a:t>o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C)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 (250 – 500°C)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Selectivity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High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Product separation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Generally problematic on large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Facile 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Green?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Less Green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More Green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Separation,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Recycle/Regeneration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375C6D-29C0-4DBA-8594-5C4A76288068}"/>
              </a:ext>
            </a:extLst>
          </p:cNvPr>
          <p:cNvSpPr txBox="1"/>
          <p:nvPr/>
        </p:nvSpPr>
        <p:spPr>
          <a:xfrm>
            <a:off x="1982446" y="1361287"/>
            <a:ext cx="79997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An ideal green catalyst would have </a:t>
            </a:r>
            <a:r>
              <a:rPr lang="en-US" sz="2000">
                <a:solidFill>
                  <a:srgbClr val="00B050"/>
                </a:solidFill>
              </a:rPr>
              <a:t>a preferred </a:t>
            </a:r>
            <a:r>
              <a:rPr lang="en-US" sz="2000" dirty="0">
                <a:solidFill>
                  <a:srgbClr val="00B050"/>
                </a:solidFill>
              </a:rPr>
              <a:t>parameters </a:t>
            </a:r>
            <a:r>
              <a:rPr lang="en-US" sz="2000">
                <a:solidFill>
                  <a:srgbClr val="00B050"/>
                </a:solidFill>
              </a:rPr>
              <a:t>from each type.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608880-9039-4EF4-A3D1-55A9DB38A0B8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15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78328" y="231293"/>
            <a:ext cx="10635343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Terminology: Crystalline Microporous Catalysts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32798" y="1370127"/>
            <a:ext cx="5249779" cy="2516073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x-none" sz="2000" dirty="0"/>
              <a:t>Regular crystalline structure.</a:t>
            </a:r>
          </a:p>
          <a:p>
            <a:pPr>
              <a:lnSpc>
                <a:spcPct val="80000"/>
              </a:lnSpc>
            </a:pPr>
            <a:r>
              <a:rPr lang="en-US" altLang="x-none" sz="2000" dirty="0"/>
              <a:t>Porous on the scale of molecular dimensions.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10 – 100 </a:t>
            </a:r>
            <a:r>
              <a:rPr lang="en-US" altLang="x-none" sz="1800" dirty="0">
                <a:ea typeface="Arial" charset="0"/>
                <a:cs typeface="Arial" charset="0"/>
              </a:rPr>
              <a:t>Å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>
                <a:ea typeface="Arial" charset="0"/>
                <a:cs typeface="Arial" charset="0"/>
              </a:rPr>
              <a:t>Up to 1000’s m</a:t>
            </a:r>
            <a:r>
              <a:rPr lang="en-US" altLang="x-none" sz="1800" baseline="30000" dirty="0"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ea typeface="Arial" charset="0"/>
                <a:cs typeface="Arial" charset="0"/>
              </a:rPr>
              <a:t>/g surface area</a:t>
            </a:r>
          </a:p>
          <a:p>
            <a:pPr>
              <a:lnSpc>
                <a:spcPct val="80000"/>
              </a:lnSpc>
            </a:pPr>
            <a:r>
              <a:rPr lang="en-US" altLang="x-none" sz="2000" dirty="0"/>
              <a:t>Catalysis through: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Shape selection.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Acidity/Basicity.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Incorporation of metal particles.</a:t>
            </a:r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4038600"/>
            <a:ext cx="2376488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5589" name="Line 5"/>
          <p:cNvSpPr>
            <a:spLocks noChangeShapeType="1"/>
          </p:cNvSpPr>
          <p:nvPr/>
        </p:nvSpPr>
        <p:spPr bwMode="auto">
          <a:xfrm>
            <a:off x="2564492" y="5205413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91" y="1561363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559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808" r="1378" b="717"/>
          <a:stretch/>
        </p:blipFill>
        <p:spPr bwMode="auto">
          <a:xfrm>
            <a:off x="8228773" y="4038599"/>
            <a:ext cx="2266057" cy="198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5592" name="Text Box 8"/>
          <p:cNvSpPr txBox="1">
            <a:spLocks noChangeArrowheads="1"/>
          </p:cNvSpPr>
          <p:nvPr/>
        </p:nvSpPr>
        <p:spPr bwMode="auto">
          <a:xfrm>
            <a:off x="2436906" y="4882634"/>
            <a:ext cx="604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dirty="0">
                <a:solidFill>
                  <a:schemeClr val="bg1"/>
                </a:solidFill>
              </a:rPr>
              <a:t>10 </a:t>
            </a:r>
            <a:r>
              <a:rPr lang="en-US" altLang="x-none" dirty="0">
                <a:solidFill>
                  <a:schemeClr val="bg1"/>
                </a:solidFill>
                <a:ea typeface="Arial" charset="0"/>
                <a:cs typeface="Arial" charset="0"/>
              </a:rPr>
              <a:t>Å</a:t>
            </a:r>
          </a:p>
        </p:txBody>
      </p:sp>
      <p:sp>
        <p:nvSpPr>
          <p:cNvPr id="195593" name="Line 9"/>
          <p:cNvSpPr>
            <a:spLocks noChangeShapeType="1"/>
          </p:cNvSpPr>
          <p:nvPr/>
        </p:nvSpPr>
        <p:spPr bwMode="auto">
          <a:xfrm>
            <a:off x="9406091" y="4611135"/>
            <a:ext cx="0" cy="826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594" name="Text Box 10"/>
          <p:cNvSpPr txBox="1">
            <a:spLocks noChangeArrowheads="1"/>
          </p:cNvSpPr>
          <p:nvPr/>
        </p:nvSpPr>
        <p:spPr bwMode="auto">
          <a:xfrm>
            <a:off x="9041711" y="5390299"/>
            <a:ext cx="7287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dirty="0">
                <a:solidFill>
                  <a:schemeClr val="bg1"/>
                </a:solidFill>
              </a:rPr>
              <a:t>100 </a:t>
            </a:r>
            <a:r>
              <a:rPr lang="en-US" altLang="x-none" dirty="0">
                <a:solidFill>
                  <a:schemeClr val="bg1"/>
                </a:solidFill>
                <a:ea typeface="Arial" charset="0"/>
                <a:cs typeface="Arial" charset="0"/>
              </a:rPr>
              <a:t>Å</a:t>
            </a:r>
          </a:p>
        </p:txBody>
      </p:sp>
      <p:sp>
        <p:nvSpPr>
          <p:cNvPr id="195596" name="Text Box 12"/>
          <p:cNvSpPr txBox="1">
            <a:spLocks noChangeArrowheads="1"/>
          </p:cNvSpPr>
          <p:nvPr/>
        </p:nvSpPr>
        <p:spPr bwMode="auto">
          <a:xfrm>
            <a:off x="1512889" y="5931456"/>
            <a:ext cx="24842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dirty="0">
                <a:solidFill>
                  <a:schemeClr val="bg1"/>
                </a:solidFill>
              </a:rPr>
              <a:t>Zeolite (silica-aluminate)</a:t>
            </a:r>
          </a:p>
        </p:txBody>
      </p:sp>
      <p:pic>
        <p:nvPicPr>
          <p:cNvPr id="195597" name="Picture 13" descr="Cs-C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t="41320" r="22276" b="19019"/>
          <a:stretch/>
        </p:blipFill>
        <p:spPr bwMode="auto">
          <a:xfrm>
            <a:off x="5111751" y="4038600"/>
            <a:ext cx="2002366" cy="20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5359737" y="5931456"/>
            <a:ext cx="14725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dirty="0"/>
              <a:t>Silico-</a:t>
            </a:r>
            <a:r>
              <a:rPr lang="en-US" altLang="x-none" dirty="0" err="1"/>
              <a:t>titanate</a:t>
            </a:r>
            <a:endParaRPr lang="en-US" altLang="x-none" dirty="0"/>
          </a:p>
        </p:txBody>
      </p:sp>
      <p:sp>
        <p:nvSpPr>
          <p:cNvPr id="195599" name="Text Box 15"/>
          <p:cNvSpPr txBox="1">
            <a:spLocks noChangeArrowheads="1"/>
          </p:cNvSpPr>
          <p:nvPr/>
        </p:nvSpPr>
        <p:spPr bwMode="auto">
          <a:xfrm>
            <a:off x="7969223" y="5932280"/>
            <a:ext cx="28737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dirty="0"/>
              <a:t>MCM-41 (mesoporous silica)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D7201F-D60E-466B-B05A-2633A57164E2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3">
            <a:extLst>
              <a:ext uri="{FF2B5EF4-FFF2-40B4-BE49-F238E27FC236}">
                <a16:creationId xmlns:a16="http://schemas.microsoft.com/office/drawing/2014/main" id="{22B2CD50-007E-413B-85A5-CAD76878A94F}"/>
              </a:ext>
            </a:extLst>
          </p:cNvPr>
          <p:cNvSpPr txBox="1">
            <a:spLocks noChangeArrowheads="1"/>
          </p:cNvSpPr>
          <p:nvPr/>
        </p:nvSpPr>
        <p:spPr>
          <a:xfrm>
            <a:off x="1732798" y="1370127"/>
            <a:ext cx="5249779" cy="25160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x-none" sz="2000" dirty="0"/>
              <a:t>Regular crystalline structure.</a:t>
            </a:r>
          </a:p>
          <a:p>
            <a:pPr>
              <a:lnSpc>
                <a:spcPct val="80000"/>
              </a:lnSpc>
            </a:pPr>
            <a:r>
              <a:rPr lang="en-US" altLang="x-none" sz="2000" dirty="0"/>
              <a:t>Porous on the scale of molecular dimensions.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10 – 100 </a:t>
            </a:r>
            <a:r>
              <a:rPr lang="en-US" altLang="x-none" sz="1800" dirty="0">
                <a:ea typeface="Arial" charset="0"/>
                <a:cs typeface="Arial" charset="0"/>
              </a:rPr>
              <a:t>Å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>
                <a:solidFill>
                  <a:srgbClr val="00B050"/>
                </a:solidFill>
                <a:ea typeface="Arial" charset="0"/>
                <a:cs typeface="Arial" charset="0"/>
              </a:rPr>
              <a:t>Up to 1000’s m</a:t>
            </a:r>
            <a:r>
              <a:rPr lang="en-US" altLang="x-none" sz="1800" baseline="30000" dirty="0">
                <a:solidFill>
                  <a:srgbClr val="00B050"/>
                </a:solidFill>
                <a:ea typeface="Arial" charset="0"/>
                <a:cs typeface="Arial" charset="0"/>
              </a:rPr>
              <a:t>2</a:t>
            </a:r>
            <a:r>
              <a:rPr lang="en-US" altLang="x-none" sz="1800" dirty="0">
                <a:solidFill>
                  <a:srgbClr val="00B050"/>
                </a:solidFill>
                <a:ea typeface="Arial" charset="0"/>
                <a:cs typeface="Arial" charset="0"/>
              </a:rPr>
              <a:t>/g surface area.</a:t>
            </a:r>
          </a:p>
          <a:p>
            <a:pPr>
              <a:lnSpc>
                <a:spcPct val="80000"/>
              </a:lnSpc>
            </a:pPr>
            <a:r>
              <a:rPr lang="en-US" altLang="x-none" sz="2000" dirty="0"/>
              <a:t>Catalysis through: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Shape selection.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/>
              <a:t>Acidity/Basicity.</a:t>
            </a:r>
          </a:p>
          <a:p>
            <a:pPr lvl="1">
              <a:lnSpc>
                <a:spcPct val="80000"/>
              </a:lnSpc>
            </a:pPr>
            <a:r>
              <a:rPr lang="en-US" altLang="x-none" sz="1800" dirty="0">
                <a:solidFill>
                  <a:srgbClr val="00B050"/>
                </a:solidFill>
              </a:rPr>
              <a:t>Incorporation of metal particles.</a:t>
            </a:r>
          </a:p>
        </p:txBody>
      </p:sp>
    </p:spTree>
    <p:extLst>
      <p:ext uri="{BB962C8B-B14F-4D97-AF65-F5344CB8AC3E}">
        <p14:creationId xmlns:p14="http://schemas.microsoft.com/office/powerpoint/2010/main" val="19611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2328</Words>
  <Application>Microsoft Macintosh PowerPoint</Application>
  <PresentationFormat>Widescreen</PresentationFormat>
  <Paragraphs>371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Calibri Regular</vt:lpstr>
      <vt:lpstr>Cambria Math</vt:lpstr>
      <vt:lpstr>Linux Libertine</vt:lpstr>
      <vt:lpstr>Times New Roman</vt:lpstr>
      <vt:lpstr>Wingdings</vt:lpstr>
      <vt:lpstr>Office Theme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Catalyst?</vt:lpstr>
      <vt:lpstr>PowerPoint Presentation</vt:lpstr>
      <vt:lpstr>Terminology: Crystalline Microporous Catalysts</vt:lpstr>
      <vt:lpstr>Terminology: Amorphous Heterogeneous Catalysts</vt:lpstr>
      <vt:lpstr>Terminology: Turnover Frequency and Selectivity</vt:lpstr>
      <vt:lpstr>PowerPoint Presentation</vt:lpstr>
      <vt:lpstr>PowerPoint Presentation</vt:lpstr>
      <vt:lpstr>Important Heterogeneous Catalytic Processes</vt:lpstr>
      <vt:lpstr>Designing a Green Catalyst</vt:lpstr>
      <vt:lpstr>Use a lifecycle as a guide</vt:lpstr>
      <vt:lpstr>The Need to Develop More Sustainable Catalysts</vt:lpstr>
      <vt:lpstr>Current Trends in Catalyst Design</vt:lpstr>
      <vt:lpstr>Current Trends in Catalyst Design</vt:lpstr>
      <vt:lpstr>Example: The Haber-Bosch Process</vt:lpstr>
      <vt:lpstr>Example: Other catalyst improvements</vt:lpstr>
      <vt:lpstr>Other catalyst improvements: alloys</vt:lpstr>
      <vt:lpstr>Increased Surface Area</vt:lpstr>
      <vt:lpstr>Automotive Emissions Control System</vt:lpstr>
      <vt:lpstr>Towards Greener Catalysis – Flow Chemistry</vt:lpstr>
      <vt:lpstr>Greener Homogeneous Catalysis</vt:lpstr>
      <vt:lpstr>Enzymatic Reactions</vt:lpstr>
      <vt:lpstr>Enzymatic Reactions</vt:lpstr>
      <vt:lpstr>Enzymatic Reactions</vt:lpstr>
      <vt:lpstr>Examples on Enzymatic Catalysis</vt:lpstr>
      <vt:lpstr>Case Study</vt:lpstr>
      <vt:lpstr>The Pros and Cons of Enzymatic Reactions</vt:lpstr>
      <vt:lpstr>Topics Covered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Mellor, Karolina</cp:lastModifiedBy>
  <cp:revision>64</cp:revision>
  <dcterms:created xsi:type="dcterms:W3CDTF">2018-01-19T18:08:58Z</dcterms:created>
  <dcterms:modified xsi:type="dcterms:W3CDTF">2018-04-27T19:47:37Z</dcterms:modified>
</cp:coreProperties>
</file>