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9" r:id="rId2"/>
    <p:sldId id="409" r:id="rId3"/>
    <p:sldId id="449" r:id="rId4"/>
    <p:sldId id="273" r:id="rId5"/>
    <p:sldId id="277" r:id="rId6"/>
    <p:sldId id="325" r:id="rId7"/>
    <p:sldId id="428" r:id="rId8"/>
    <p:sldId id="270" r:id="rId9"/>
    <p:sldId id="271" r:id="rId10"/>
    <p:sldId id="430" r:id="rId11"/>
    <p:sldId id="431" r:id="rId12"/>
    <p:sldId id="432" r:id="rId13"/>
    <p:sldId id="414" r:id="rId14"/>
    <p:sldId id="415" r:id="rId15"/>
    <p:sldId id="443" r:id="rId16"/>
    <p:sldId id="417" r:id="rId17"/>
    <p:sldId id="444" r:id="rId18"/>
    <p:sldId id="434" r:id="rId19"/>
    <p:sldId id="433" r:id="rId20"/>
    <p:sldId id="418" r:id="rId21"/>
    <p:sldId id="416" r:id="rId22"/>
    <p:sldId id="361" r:id="rId23"/>
    <p:sldId id="439" r:id="rId24"/>
    <p:sldId id="437" r:id="rId25"/>
    <p:sldId id="422" r:id="rId26"/>
    <p:sldId id="423" r:id="rId27"/>
    <p:sldId id="395" r:id="rId28"/>
    <p:sldId id="396" r:id="rId29"/>
    <p:sldId id="446" r:id="rId30"/>
    <p:sldId id="363" r:id="rId31"/>
    <p:sldId id="435" r:id="rId32"/>
    <p:sldId id="451" r:id="rId33"/>
    <p:sldId id="324" r:id="rId34"/>
    <p:sldId id="420" r:id="rId35"/>
    <p:sldId id="440" r:id="rId36"/>
    <p:sldId id="445" r:id="rId37"/>
    <p:sldId id="447" r:id="rId38"/>
    <p:sldId id="452" r:id="rId39"/>
    <p:sldId id="425" r:id="rId40"/>
    <p:sldId id="405" r:id="rId41"/>
    <p:sldId id="441" r:id="rId42"/>
    <p:sldId id="406" r:id="rId43"/>
    <p:sldId id="442" r:id="rId44"/>
    <p:sldId id="407" r:id="rId45"/>
    <p:sldId id="453" r:id="rId46"/>
    <p:sldId id="450" r:id="rId47"/>
    <p:sldId id="380" r:id="rId48"/>
    <p:sldId id="448"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9" autoAdjust="0"/>
    <p:restoredTop sz="88712" autoAdjust="0"/>
  </p:normalViewPr>
  <p:slideViewPr>
    <p:cSldViewPr snapToGrid="0" snapToObjects="1">
      <p:cViewPr varScale="1">
        <p:scale>
          <a:sx n="68" d="100"/>
          <a:sy n="68" d="100"/>
        </p:scale>
        <p:origin x="702" y="6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CB16FB-0CB8-8346-B5CE-89027532C66E}" type="datetimeFigureOut">
              <a:rPr lang="en-US" smtClean="0"/>
              <a:t>3/13/2019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568D05-B063-2D46-9D71-F5EAD54898C1}" type="slidenum">
              <a:rPr lang="en-US" smtClean="0"/>
              <a:t>‹#›</a:t>
            </a:fld>
            <a:endParaRPr lang="en-US"/>
          </a:p>
        </p:txBody>
      </p:sp>
    </p:spTree>
    <p:extLst>
      <p:ext uri="{BB962C8B-B14F-4D97-AF65-F5344CB8AC3E}">
        <p14:creationId xmlns:p14="http://schemas.microsoft.com/office/powerpoint/2010/main" val="179389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delso.photo/" TargetMode="External"/><Relationship Id="rId7" Type="http://schemas.openxmlformats.org/officeDocument/2006/relationships/hyperlink" Target="http://www.platts.com/RSSFeedDetailedNews/RSSFeed/Oil/8662080?WT.mc_id=&amp;WT.tsrc=Eloqua"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www.google.com/imgres?hl=en&amp;sa=X&amp;biw=1280&amp;bih=685&amp;tbm=isch&amp;prmd=imvns&amp;tbnid=YeF5QzLiRLZv9M:&amp;imgrefurl=http://earthobservatory.nasa.gov/Study/BorealThreshold/&amp;docid=omIRY8y0hG362M&amp;imgurl=http://earthobservatory.nasa.gov/Features/BorealThreshold/Images/boreal_forest_map.gif&amp;w=428&amp;h=370&amp;ei=CkO0TrbAJM-CsgKimNnmAw&amp;zoom=1&amp;iact=hc&amp;vpx=607&amp;vpy=226&amp;dur=11401&amp;hovh=209&amp;hovw=241&amp;tx=103&amp;ty=113&amp;sig=117376384788423915804&amp;page=1&amp;tbnh=141&amp;tbnw=163&amp;start=0&amp;ndsp=18&amp;ved=1t:429,r:8,s:0" TargetMode="External"/><Relationship Id="rId5" Type="http://schemas.openxmlformats.org/officeDocument/2006/relationships/hyperlink" Target="http://www.decodedscience.com/the-tar-sands-fueling-controversy/4981" TargetMode="External"/><Relationship Id="rId4" Type="http://schemas.openxmlformats.org/officeDocument/2006/relationships/hyperlink" Target="https://creativecommons.org/licenses/by-sa/4.0/legalcode"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ia.gov/energyexplained/index.php?page=biomass_home"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eia.gov/energyexplained/index.php?page=diesel_home"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ia.gov/energyexplained/index.php?page=biomass_home"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eia.gov/energyexplained/index.php?page=diesel_home"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ature.com/articles/474S06a"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commons.wikimedia.org/wiki/File:Algoculture_au_kibboutz_Ketura.JPG" TargetMode="External"/><Relationship Id="rId3" Type="http://schemas.openxmlformats.org/officeDocument/2006/relationships/hyperlink" Target="http://delso.photo/" TargetMode="External"/><Relationship Id="rId7" Type="http://schemas.openxmlformats.org/officeDocument/2006/relationships/hyperlink" Target="https://commons.wikimedia.org/wiki/Commons:GNU_Free_Documentation_License"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File:Biodiesel_bus_Linha_Verde_Curitiba_BRT_05_2013_6551.JPG" TargetMode="External"/><Relationship Id="rId4" Type="http://schemas.openxmlformats.org/officeDocument/2006/relationships/hyperlink" Target="https://creativecommons.org/licenses/by-sa/4.0/legalcod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989B051-B3AE-2447-9EF4-23C60C186F9B}"/>
              </a:ext>
            </a:extLst>
          </p:cNvPr>
          <p:cNvSpPr>
            <a:spLocks noGrp="1" noChangeArrowheads="1"/>
          </p:cNvSpPr>
          <p:nvPr>
            <p:ph type="sldNum" sz="quarter" idx="5"/>
          </p:nvPr>
        </p:nvSpPr>
        <p:spPr>
          <a:ln/>
        </p:spPr>
        <p:txBody>
          <a:bodyPr/>
          <a:lstStyle/>
          <a:p>
            <a:fld id="{1D8091B6-8A23-C345-AB6A-B746F5CD8E6D}" type="slidenum">
              <a:rPr lang="en-US" altLang="en-US"/>
              <a:pPr/>
              <a:t>5</a:t>
            </a:fld>
            <a:endParaRPr lang="en-US" altLang="en-US"/>
          </a:p>
        </p:txBody>
      </p:sp>
      <p:sp>
        <p:nvSpPr>
          <p:cNvPr id="31746" name="Rectangle 2">
            <a:extLst>
              <a:ext uri="{FF2B5EF4-FFF2-40B4-BE49-F238E27FC236}">
                <a16:creationId xmlns:a16="http://schemas.microsoft.com/office/drawing/2014/main" id="{64DD9AB5-0C78-764F-92FC-411FCC98B812}"/>
              </a:ext>
            </a:extLst>
          </p:cNvPr>
          <p:cNvSpPr>
            <a:spLocks noGrp="1" noRot="1" noChangeAspect="1" noChangeArrowheads="1" noTextEdit="1"/>
          </p:cNvSpPr>
          <p:nvPr>
            <p:ph type="sldImg"/>
          </p:nvPr>
        </p:nvSpPr>
        <p:spPr>
          <a:xfrm>
            <a:off x="382588" y="685800"/>
            <a:ext cx="6096000" cy="3429000"/>
          </a:xfrm>
          <a:ln/>
        </p:spPr>
      </p:sp>
      <p:sp>
        <p:nvSpPr>
          <p:cNvPr id="31747" name="Rectangle 3">
            <a:extLst>
              <a:ext uri="{FF2B5EF4-FFF2-40B4-BE49-F238E27FC236}">
                <a16:creationId xmlns:a16="http://schemas.microsoft.com/office/drawing/2014/main" id="{F7C46168-8C81-2240-8590-E69994F1D36E}"/>
              </a:ext>
            </a:extLst>
          </p:cNvPr>
          <p:cNvSpPr>
            <a:spLocks noGrp="1" noChangeArrowheads="1"/>
          </p:cNvSpPr>
          <p:nvPr>
            <p:ph type="body" idx="1"/>
          </p:nvPr>
        </p:nvSpPr>
        <p:spPr/>
        <p:txBody>
          <a:bodyPr/>
          <a:lstStyle/>
          <a:p>
            <a:r>
              <a:rPr lang="en-US" altLang="en-US" dirty="0"/>
              <a:t>Each fraction of petroleum is used for a specific purpose – with the majority of the fractions being dedicated to fuel and energy generation. The fractions are generally separated by boiling point using fractional distillation where the fraction is collected and then transported for further conversion or use. Each fraction has a mixture of products within it - For example, light </a:t>
            </a:r>
            <a:r>
              <a:rPr lang="en-US" altLang="en-US" dirty="0" err="1"/>
              <a:t>naptha</a:t>
            </a:r>
            <a:r>
              <a:rPr lang="en-US" altLang="en-US" dirty="0"/>
              <a:t> may contain nearly 30 aliphatic, noncyclic hydrocarbons, nearly 20 cycloaliphatic hydrocarbons (mainly cyclopentanes and </a:t>
            </a:r>
            <a:r>
              <a:rPr lang="en-US" altLang="en-US" dirty="0" err="1"/>
              <a:t>cyclo</a:t>
            </a:r>
            <a:r>
              <a:rPr lang="en-US" altLang="en-US" dirty="0"/>
              <a:t> hexanes) sometimes called </a:t>
            </a:r>
            <a:r>
              <a:rPr lang="en-US" altLang="en-US" dirty="0" err="1"/>
              <a:t>naphthenes</a:t>
            </a:r>
            <a:r>
              <a:rPr lang="en-US" altLang="en-US" dirty="0"/>
              <a:t> and 20 aromatic compounds.</a:t>
            </a:r>
          </a:p>
        </p:txBody>
      </p:sp>
    </p:spTree>
    <p:extLst>
      <p:ext uri="{BB962C8B-B14F-4D97-AF65-F5344CB8AC3E}">
        <p14:creationId xmlns:p14="http://schemas.microsoft.com/office/powerpoint/2010/main" val="3533676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401638" y="708025"/>
            <a:ext cx="6283325" cy="35353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09" name="Shape 309"/>
          <p:cNvSpPr txBox="1">
            <a:spLocks noGrp="1"/>
          </p:cNvSpPr>
          <p:nvPr>
            <p:ph type="body" idx="1"/>
          </p:nvPr>
        </p:nvSpPr>
        <p:spPr>
          <a:xfrm>
            <a:off x="708968" y="4478689"/>
            <a:ext cx="5668800" cy="4241700"/>
          </a:xfrm>
          <a:prstGeom prst="rect">
            <a:avLst/>
          </a:prstGeom>
          <a:noFill/>
          <a:ln>
            <a:noFill/>
          </a:ln>
        </p:spPr>
        <p:txBody>
          <a:bodyPr lIns="94350" tIns="47175" rIns="94350" bIns="47175" anchor="t" anchorCtr="0">
            <a:noAutofit/>
          </a:bodyPr>
          <a:lstStyle/>
          <a:p>
            <a:pPr marL="0" marR="0" lvl="0" indent="0" algn="l" rtl="0">
              <a:lnSpc>
                <a:spcPct val="80000"/>
              </a:lnSpc>
              <a:spcBef>
                <a:spcPts val="0"/>
              </a:spcBef>
              <a:spcAft>
                <a:spcPts val="0"/>
              </a:spcAft>
              <a:buSzPct val="25000"/>
              <a:buNone/>
            </a:pPr>
            <a:r>
              <a:rPr lang="en-US" sz="650" b="0" i="0" u="none" strike="noStrike" cap="none" baseline="0" dirty="0">
                <a:solidFill>
                  <a:schemeClr val="dk1"/>
                </a:solidFill>
                <a:latin typeface="Calibri"/>
                <a:ea typeface="Calibri"/>
                <a:cs typeface="Calibri"/>
                <a:sym typeface="Calibri"/>
              </a:rPr>
              <a:t>Boreal forest image: </a:t>
            </a:r>
            <a:r>
              <a:rPr lang="it" sz="800" b="1" i="1" dirty="0"/>
              <a:t>Diego Delso, </a:t>
            </a:r>
            <a:r>
              <a:rPr lang="it" sz="800" b="1" i="1" dirty="0">
                <a:hlinkClick r:id="rId3"/>
              </a:rPr>
              <a:t>delso.photo</a:t>
            </a:r>
            <a:r>
              <a:rPr lang="it" sz="800" b="1" i="1" dirty="0"/>
              <a:t>, License </a:t>
            </a:r>
            <a:r>
              <a:rPr lang="it" sz="800" b="1" i="1" dirty="0">
                <a:hlinkClick r:id="rId4"/>
              </a:rPr>
              <a:t>CC-BY-SA</a:t>
            </a:r>
            <a:r>
              <a:rPr lang="it" sz="800" b="1" i="1" dirty="0"/>
              <a:t> – from here: </a:t>
            </a:r>
            <a:r>
              <a:rPr lang="en-US" sz="800" b="1" i="1" dirty="0"/>
              <a:t>https://</a:t>
            </a:r>
            <a:r>
              <a:rPr lang="en-US" sz="800" b="1" i="1" dirty="0" err="1"/>
              <a:t>commons.wikimedia.org</a:t>
            </a:r>
            <a:r>
              <a:rPr lang="en-US" sz="800" b="1" i="1" dirty="0"/>
              <a:t>/wiki/File:R%C3%ADo_Yuk%C3%B3n,_Carmacks,_Yuk%C3%B3n,_Canad%C3%A1,_2017-08-27,_DD_01-04_PAN.jpg </a:t>
            </a:r>
            <a:endParaRPr lang="en-US" sz="650" b="0" i="0" u="none" strike="noStrike" cap="none" baseline="0" dirty="0">
              <a:solidFill>
                <a:schemeClr val="dk1"/>
              </a:solidFill>
              <a:latin typeface="Calibri"/>
              <a:ea typeface="Calibri"/>
              <a:cs typeface="Calibri"/>
              <a:sym typeface="Calibri"/>
            </a:endParaRPr>
          </a:p>
          <a:p>
            <a:pPr marL="0" marR="0" lvl="0" indent="0" algn="l" rtl="0">
              <a:lnSpc>
                <a:spcPct val="80000"/>
              </a:lnSpc>
              <a:spcBef>
                <a:spcPts val="0"/>
              </a:spcBef>
              <a:spcAft>
                <a:spcPts val="0"/>
              </a:spcAft>
              <a:buSzPct val="25000"/>
              <a:buNone/>
            </a:pPr>
            <a:r>
              <a:rPr lang="en-US" sz="650" b="0" i="0" u="none" strike="noStrike" cap="none" baseline="0" dirty="0">
                <a:solidFill>
                  <a:schemeClr val="dk1"/>
                </a:solidFill>
                <a:latin typeface="Calibri"/>
                <a:ea typeface="Calibri"/>
                <a:cs typeface="Calibri"/>
                <a:sym typeface="Calibri"/>
              </a:rPr>
              <a:t>Canada Lead the World.. On </a:t>
            </a:r>
            <a:r>
              <a:rPr lang="en-US" sz="650" b="0" i="0" u="none" strike="noStrike" cap="none" baseline="0" dirty="0">
                <a:solidFill>
                  <a:schemeClr val="dk1"/>
                </a:solidFill>
                <a:latin typeface="+mn-lt"/>
                <a:ea typeface="Calibri"/>
                <a:cs typeface="Calibri"/>
                <a:sym typeface="Calibri"/>
              </a:rPr>
              <a:t>Forest Degradation, March 27, 2015 by Rona Fried: https://</a:t>
            </a:r>
            <a:r>
              <a:rPr lang="en-US" sz="650" b="0" i="0" u="none" strike="noStrike" cap="none" baseline="0" dirty="0" err="1">
                <a:solidFill>
                  <a:schemeClr val="dk1"/>
                </a:solidFill>
                <a:latin typeface="+mn-lt"/>
                <a:ea typeface="Calibri"/>
                <a:cs typeface="Calibri"/>
                <a:sym typeface="Calibri"/>
              </a:rPr>
              <a:t>www.sustainablebusiness.com</a:t>
            </a:r>
            <a:r>
              <a:rPr lang="en-US" sz="650" b="0" i="0" u="none" strike="noStrike" cap="none" baseline="0" dirty="0">
                <a:solidFill>
                  <a:schemeClr val="dk1"/>
                </a:solidFill>
                <a:latin typeface="+mn-lt"/>
                <a:ea typeface="Calibri"/>
                <a:cs typeface="Calibri"/>
                <a:sym typeface="Calibri"/>
              </a:rPr>
              <a:t>/canada-leads-the-world-on-forest-degradation-52824/ </a:t>
            </a:r>
            <a:endParaRPr lang="en-US" sz="650" b="0" i="0" u="none" strike="noStrike" cap="none" baseline="0" dirty="0">
              <a:solidFill>
                <a:schemeClr val="dk1"/>
              </a:solidFill>
              <a:latin typeface="Calibri"/>
              <a:ea typeface="Calibri"/>
              <a:cs typeface="Calibri"/>
              <a:sym typeface="Calibri"/>
            </a:endParaRPr>
          </a:p>
          <a:p>
            <a:pPr marL="0" marR="0" lvl="0" indent="0" algn="l" rtl="0">
              <a:lnSpc>
                <a:spcPct val="80000"/>
              </a:lnSpc>
              <a:spcBef>
                <a:spcPts val="0"/>
              </a:spcBef>
              <a:spcAft>
                <a:spcPts val="0"/>
              </a:spcAft>
              <a:buSzPct val="25000"/>
              <a:buNone/>
            </a:pPr>
            <a:endParaRPr lang="en-US" sz="650" b="0" i="0" u="none" strike="noStrike" cap="none" baseline="0" dirty="0">
              <a:solidFill>
                <a:schemeClr val="dk1"/>
              </a:solidFill>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Tx/>
              <a:buSzPct val="25000"/>
              <a:buFontTx/>
              <a:buNone/>
              <a:tabLst/>
              <a:defRPr/>
            </a:pPr>
            <a:r>
              <a:rPr lang="en-US" sz="800" b="1" dirty="0"/>
              <a:t>Alberta, the Home of the Tar Sands, Has “Increasing Income Inequality”, April 21, 2015 by Andy Rowell, Oil Change International, http://</a:t>
            </a:r>
            <a:r>
              <a:rPr lang="en-US" sz="800" b="1" dirty="0" err="1"/>
              <a:t>priceofoil.org</a:t>
            </a:r>
            <a:r>
              <a:rPr lang="en-US" sz="800" b="1" dirty="0"/>
              <a:t>/2015/04/21/</a:t>
            </a:r>
            <a:r>
              <a:rPr lang="en-US" sz="800" b="1" dirty="0" err="1"/>
              <a:t>alberta</a:t>
            </a:r>
            <a:r>
              <a:rPr lang="en-US" sz="800" b="1" dirty="0"/>
              <a:t>-home-tar-sands-increasing-income-inequality/</a:t>
            </a:r>
          </a:p>
          <a:p>
            <a:pPr marL="0" marR="0" lvl="0" indent="0" algn="l" defTabSz="914400" rtl="0" eaLnBrk="1" fontAlgn="auto" latinLnBrk="0" hangingPunct="1">
              <a:lnSpc>
                <a:spcPct val="80000"/>
              </a:lnSpc>
              <a:spcBef>
                <a:spcPts val="0"/>
              </a:spcBef>
              <a:spcAft>
                <a:spcPts val="0"/>
              </a:spcAft>
              <a:buClrTx/>
              <a:buSzPct val="25000"/>
              <a:buFontTx/>
              <a:buNone/>
              <a:tabLst/>
              <a:defRPr/>
            </a:pPr>
            <a:endParaRPr lang="en-US" sz="800" b="1" dirty="0"/>
          </a:p>
          <a:p>
            <a:pPr marL="0" marR="0" lvl="0" indent="0" algn="l" defTabSz="914400" rtl="0" eaLnBrk="1" fontAlgn="auto" latinLnBrk="0" hangingPunct="1">
              <a:lnSpc>
                <a:spcPct val="80000"/>
              </a:lnSpc>
              <a:spcBef>
                <a:spcPts val="0"/>
              </a:spcBef>
              <a:spcAft>
                <a:spcPts val="0"/>
              </a:spcAft>
              <a:buClrTx/>
              <a:buSzPct val="25000"/>
              <a:buFontTx/>
              <a:buNone/>
              <a:tabLst/>
              <a:defRPr/>
            </a:pPr>
            <a:r>
              <a:rPr lang="en-US" sz="800" b="1" dirty="0"/>
              <a:t>Info on Syncrude Canadian Oil Sands Partnership: https://</a:t>
            </a:r>
            <a:r>
              <a:rPr lang="en-US" sz="800" b="1" dirty="0" err="1"/>
              <a:t>www.mining-technology.com</a:t>
            </a:r>
            <a:r>
              <a:rPr lang="en-US" sz="800" b="1" dirty="0"/>
              <a:t>/projects/</a:t>
            </a:r>
            <a:r>
              <a:rPr lang="en-US" sz="800" b="1" dirty="0" err="1"/>
              <a:t>syncrude</a:t>
            </a:r>
            <a:r>
              <a:rPr lang="en-US" sz="800" b="1" dirty="0"/>
              <a:t>/</a:t>
            </a:r>
          </a:p>
          <a:p>
            <a:pPr marL="0" marR="0" lvl="0" indent="0" algn="l" rtl="0">
              <a:lnSpc>
                <a:spcPct val="80000"/>
              </a:lnSpc>
              <a:spcBef>
                <a:spcPts val="0"/>
              </a:spcBef>
              <a:spcAft>
                <a:spcPts val="0"/>
              </a:spcAft>
              <a:buSzPct val="25000"/>
              <a:buNone/>
            </a:pPr>
            <a:endParaRPr lang="en-US" sz="650" b="0" i="0" u="none" strike="noStrike" cap="none" baseline="0" dirty="0">
              <a:solidFill>
                <a:schemeClr val="dk1"/>
              </a:solidFill>
              <a:latin typeface="Calibri"/>
              <a:ea typeface="Calibri"/>
              <a:cs typeface="Calibri"/>
              <a:sym typeface="Calibri"/>
            </a:endParaRPr>
          </a:p>
          <a:p>
            <a:pPr marL="0" marR="0" lvl="0" indent="0" algn="l" rtl="0">
              <a:lnSpc>
                <a:spcPct val="80000"/>
              </a:lnSpc>
              <a:spcBef>
                <a:spcPts val="0"/>
              </a:spcBef>
              <a:spcAft>
                <a:spcPts val="0"/>
              </a:spcAft>
              <a:buSzPct val="25000"/>
              <a:buNone/>
            </a:pPr>
            <a:r>
              <a:rPr lang="en-US" sz="650" b="0" i="0" u="none" strike="noStrike" cap="none" baseline="0" dirty="0">
                <a:solidFill>
                  <a:schemeClr val="dk1"/>
                </a:solidFill>
                <a:latin typeface="Calibri"/>
                <a:ea typeface="Calibri"/>
                <a:cs typeface="Calibri"/>
                <a:sym typeface="Calibri"/>
              </a:rPr>
              <a:t>This oil is fossil fuel.  It will run out some day.  Before it runs out, it becomes very difficult, dangerous and expensive to find and to extract.</a:t>
            </a:r>
          </a:p>
          <a:p>
            <a:pPr marL="0" marR="0" lvl="0" indent="0" algn="l" rtl="0">
              <a:lnSpc>
                <a:spcPct val="80000"/>
              </a:lnSpc>
              <a:spcBef>
                <a:spcPts val="195"/>
              </a:spcBef>
              <a:spcAft>
                <a:spcPts val="0"/>
              </a:spcAft>
              <a:buSzPct val="25000"/>
              <a:buNone/>
            </a:pPr>
            <a:r>
              <a:rPr lang="en-US" sz="650" b="0" i="0" u="none" strike="noStrike" cap="none" baseline="0" dirty="0">
                <a:solidFill>
                  <a:schemeClr val="dk1"/>
                </a:solidFill>
                <a:latin typeface="Calibri"/>
                <a:ea typeface="Calibri"/>
                <a:cs typeface="Calibri"/>
                <a:sym typeface="Calibri"/>
              </a:rPr>
              <a:t>	Remember the oil spill in the Gulf of Mexico in 2010—drilling for oil very, very deep wells</a:t>
            </a:r>
          </a:p>
          <a:p>
            <a:pPr marL="0" marR="0" lvl="0" indent="0" algn="l" rtl="0">
              <a:lnSpc>
                <a:spcPct val="80000"/>
              </a:lnSpc>
              <a:spcBef>
                <a:spcPts val="195"/>
              </a:spcBef>
              <a:spcAft>
                <a:spcPts val="0"/>
              </a:spcAft>
              <a:buSzPct val="25000"/>
              <a:buNone/>
            </a:pPr>
            <a:r>
              <a:rPr lang="en-US" sz="650" b="0" i="0" u="none" strike="noStrike" cap="none" baseline="0" dirty="0">
                <a:solidFill>
                  <a:schemeClr val="dk1"/>
                </a:solidFill>
                <a:latin typeface="Calibri"/>
                <a:ea typeface="Calibri"/>
                <a:cs typeface="Calibri"/>
                <a:sym typeface="Calibri"/>
              </a:rPr>
              <a:t>	Also the tar sands in Canada</a:t>
            </a:r>
          </a:p>
          <a:p>
            <a:pPr marL="0" marR="0" lvl="0" indent="0" algn="l" rtl="0">
              <a:lnSpc>
                <a:spcPct val="80000"/>
              </a:lnSpc>
              <a:spcBef>
                <a:spcPts val="195"/>
              </a:spcBef>
              <a:spcAft>
                <a:spcPts val="0"/>
              </a:spcAft>
              <a:buSzPct val="25000"/>
              <a:buNone/>
            </a:pPr>
            <a:endParaRPr lang="en-US" sz="650" b="0" i="0" u="none" strike="noStrike" cap="none" baseline="0" dirty="0">
              <a:solidFill>
                <a:schemeClr val="dk1"/>
              </a:solidFill>
              <a:latin typeface="Calibri"/>
              <a:ea typeface="Calibri"/>
              <a:cs typeface="Calibri"/>
              <a:sym typeface="Calibri"/>
            </a:endParaRPr>
          </a:p>
          <a:p>
            <a:pPr marL="0" marR="0" lvl="0" indent="0" algn="l" rtl="0">
              <a:lnSpc>
                <a:spcPct val="80000"/>
              </a:lnSpc>
              <a:spcBef>
                <a:spcPts val="195"/>
              </a:spcBef>
              <a:spcAft>
                <a:spcPts val="0"/>
              </a:spcAft>
              <a:buSzPct val="25000"/>
              <a:buNone/>
            </a:pPr>
            <a:r>
              <a:rPr lang="en-US" sz="650" b="0" i="0" u="none" strike="noStrike" cap="none" baseline="0" dirty="0">
                <a:solidFill>
                  <a:schemeClr val="dk1"/>
                </a:solidFill>
                <a:latin typeface="Calibri"/>
                <a:ea typeface="Calibri"/>
                <a:cs typeface="Calibri"/>
                <a:sym typeface="Calibri"/>
              </a:rPr>
              <a:t>In Canada’s boreal forests, there are almost 3000 square miles of mineable oil sands. Getting to the oil sands means removing the forests. It means that large scale, heavy equipment moves into the landscape, removing the plants, impacting animal populations, and damaging soil, water and air. Shifting Sands documents the work in the oil sands with photos of the oil sands landscapes during and after this process. Some consider this to be a cost of oil production. Others consider this to be an environmental disaster.</a:t>
            </a:r>
          </a:p>
          <a:p>
            <a:pPr marL="0" marR="0" lvl="0" indent="0" algn="l" rtl="0">
              <a:lnSpc>
                <a:spcPct val="80000"/>
              </a:lnSpc>
              <a:spcBef>
                <a:spcPts val="195"/>
              </a:spcBef>
              <a:spcAft>
                <a:spcPts val="0"/>
              </a:spcAft>
              <a:buSzPct val="25000"/>
              <a:buNone/>
            </a:pPr>
            <a:r>
              <a:rPr lang="en-US" sz="650" b="0" i="0" u="sng" strike="noStrike" cap="none" baseline="0" dirty="0">
                <a:solidFill>
                  <a:schemeClr val="hlink"/>
                </a:solidFill>
                <a:latin typeface="Calibri"/>
                <a:ea typeface="Calibri"/>
                <a:cs typeface="Calibri"/>
                <a:sym typeface="Calibri"/>
                <a:hlinkClick r:id="rId5"/>
              </a:rPr>
              <a:t>http://www.decodedscience.com/the-tar-sands-fueling-controversy/4981</a:t>
            </a:r>
            <a:r>
              <a:rPr lang="en-US" sz="650" b="0" i="0" u="none" strike="noStrike" cap="none" baseline="0" dirty="0">
                <a:solidFill>
                  <a:schemeClr val="dk1"/>
                </a:solidFill>
                <a:latin typeface="Calibri"/>
                <a:ea typeface="Calibri"/>
                <a:cs typeface="Calibri"/>
                <a:sym typeface="Calibri"/>
              </a:rPr>
              <a:t>    by Tricia Edgar is a science writer and educator from the beautiful, wet Pacific Northwest. She has a Master’s degree in Environmental Management.</a:t>
            </a:r>
          </a:p>
          <a:p>
            <a:pPr marL="0" marR="0" lvl="0" indent="0" algn="l" rtl="0">
              <a:lnSpc>
                <a:spcPct val="80000"/>
              </a:lnSpc>
              <a:spcBef>
                <a:spcPts val="198"/>
              </a:spcBef>
              <a:spcAft>
                <a:spcPts val="0"/>
              </a:spcAft>
              <a:buNone/>
            </a:pPr>
            <a:endParaRPr sz="650" b="0" i="0" u="none" strike="noStrike" cap="none" baseline="0" dirty="0">
              <a:solidFill>
                <a:schemeClr val="dk1"/>
              </a:solidFill>
              <a:latin typeface="Calibri"/>
              <a:ea typeface="Calibri"/>
              <a:cs typeface="Calibri"/>
              <a:sym typeface="Calibri"/>
            </a:endParaRPr>
          </a:p>
          <a:p>
            <a:pPr marL="0" marR="0" lvl="0" indent="0" algn="l" rtl="0">
              <a:lnSpc>
                <a:spcPct val="80000"/>
              </a:lnSpc>
              <a:spcBef>
                <a:spcPts val="195"/>
              </a:spcBef>
              <a:spcAft>
                <a:spcPts val="0"/>
              </a:spcAft>
              <a:buSzPct val="25000"/>
              <a:buNone/>
            </a:pPr>
            <a:r>
              <a:rPr lang="en-US" sz="650" b="0" i="0" u="none" strike="noStrike" cap="none" baseline="0" dirty="0">
                <a:solidFill>
                  <a:schemeClr val="dk1"/>
                </a:solidFill>
                <a:latin typeface="Calibri"/>
                <a:ea typeface="Calibri"/>
                <a:cs typeface="Calibri"/>
                <a:sym typeface="Calibri"/>
              </a:rPr>
              <a:t>Map:  </a:t>
            </a:r>
            <a:r>
              <a:rPr lang="en-US" sz="650" b="0" i="0" u="sng" strike="noStrike" cap="none" baseline="0" dirty="0">
                <a:solidFill>
                  <a:schemeClr val="hlink"/>
                </a:solidFill>
                <a:latin typeface="Calibri"/>
                <a:ea typeface="Calibri"/>
                <a:cs typeface="Calibri"/>
                <a:sym typeface="Calibri"/>
                <a:hlinkClick r:id="rId6"/>
              </a:rPr>
              <a:t>http://www.google.com/imgres?hl=en&amp;sa=X&amp;biw=1280&amp;bih=685&amp;tbm=isch&amp;prmd=imvns&amp;tbnid=YeF5QzLiRLZv9M:&amp;imgrefurl=http://earthobservatory.nasa.gov/Study/BorealThreshold/&amp;docid=omIRY8y0hG362M&amp;imgurl=http://earthobservatory.nasa.gov/Features/BorealThreshold/Images/boreal_forest_map.gif&amp;w=428&amp;h=370&amp;ei=CkO0TrbAJM-CsgKimNnmAw&amp;zoom=1&amp;iact=hc&amp;vpx=607&amp;vpy=226&amp;dur=11401&amp;hovh=209&amp;hovw=241&amp;tx=103&amp;ty=113&amp;sig=117376384788423915804&amp;page=1&amp;tbnh=141&amp;tbnw=163&amp;start=0&amp;ndsp=18&amp;ved=1t:429,r:8,s:0</a:t>
            </a:r>
          </a:p>
          <a:p>
            <a:pPr marL="0" marR="0" lvl="0" indent="0" algn="l" rtl="0">
              <a:lnSpc>
                <a:spcPct val="80000"/>
              </a:lnSpc>
              <a:spcBef>
                <a:spcPts val="198"/>
              </a:spcBef>
              <a:spcAft>
                <a:spcPts val="0"/>
              </a:spcAft>
              <a:buNone/>
            </a:pPr>
            <a:endParaRPr sz="650" b="0" i="0" u="none" strike="noStrike" cap="none" baseline="0" dirty="0">
              <a:solidFill>
                <a:schemeClr val="dk1"/>
              </a:solidFill>
              <a:latin typeface="Calibri"/>
              <a:ea typeface="Calibri"/>
              <a:cs typeface="Calibri"/>
              <a:sym typeface="Calibri"/>
            </a:endParaRPr>
          </a:p>
          <a:p>
            <a:pPr marL="0" marR="0" lvl="0" indent="0" algn="l" rtl="0">
              <a:lnSpc>
                <a:spcPct val="80000"/>
              </a:lnSpc>
              <a:spcBef>
                <a:spcPts val="195"/>
              </a:spcBef>
              <a:spcAft>
                <a:spcPts val="0"/>
              </a:spcAft>
              <a:buSzPct val="25000"/>
              <a:buNone/>
            </a:pPr>
            <a:r>
              <a:rPr lang="en-US" sz="650" b="0" i="0" u="sng" strike="noStrike" cap="none" baseline="0" dirty="0">
                <a:solidFill>
                  <a:schemeClr val="hlink"/>
                </a:solidFill>
                <a:latin typeface="Calibri"/>
                <a:ea typeface="Calibri"/>
                <a:cs typeface="Calibri"/>
                <a:sym typeface="Calibri"/>
                <a:hlinkClick r:id="rId7"/>
              </a:rPr>
              <a:t>http://www.platts.com/RSSFeedDetailedNews/RSSFeed/Oil/8662080?WT.mc_id=&amp;WT.tsrc=Eloqua</a:t>
            </a:r>
          </a:p>
          <a:p>
            <a:pPr marL="0" marR="0" lvl="0" indent="0" algn="l" rtl="0">
              <a:lnSpc>
                <a:spcPct val="80000"/>
              </a:lnSpc>
              <a:spcBef>
                <a:spcPts val="195"/>
              </a:spcBef>
              <a:spcAft>
                <a:spcPts val="0"/>
              </a:spcAft>
              <a:buSzPct val="25000"/>
              <a:buNone/>
            </a:pPr>
            <a:r>
              <a:rPr lang="en-US" sz="650" b="0" i="0" u="none" strike="noStrike" cap="none" baseline="0" dirty="0">
                <a:solidFill>
                  <a:schemeClr val="dk1"/>
                </a:solidFill>
                <a:latin typeface="Calibri"/>
                <a:ea typeface="Calibri"/>
                <a:cs typeface="Calibri"/>
                <a:sym typeface="Calibri"/>
              </a:rPr>
              <a:t>"The challenge for producers such as the UAE is to continue producing oil and gas from existing reservoirs while, at the same time, developing new opportunities," he said. "It is no secret that the days of easy oil are coming to an end. Increasingly we are being forced to go down the route of enhanced oil recovery and developing ultra sour oil and gas from complex reservoirs." </a:t>
            </a:r>
            <a:br>
              <a:rPr lang="en-US" sz="650" b="0" i="0" u="none" strike="noStrike" cap="none" baseline="0" dirty="0">
                <a:solidFill>
                  <a:schemeClr val="dk1"/>
                </a:solidFill>
                <a:latin typeface="Calibri"/>
                <a:ea typeface="Calibri"/>
                <a:cs typeface="Calibri"/>
                <a:sym typeface="Calibri"/>
              </a:rPr>
            </a:br>
            <a:br>
              <a:rPr lang="en-US" sz="650" b="0" i="0" u="none" strike="noStrike" cap="none" baseline="0" dirty="0">
                <a:solidFill>
                  <a:schemeClr val="dk1"/>
                </a:solidFill>
                <a:latin typeface="Calibri"/>
                <a:ea typeface="Calibri"/>
                <a:cs typeface="Calibri"/>
                <a:sym typeface="Calibri"/>
              </a:rPr>
            </a:br>
            <a:r>
              <a:rPr lang="en-US" sz="650" b="0" i="0" u="none" strike="noStrike" cap="none" baseline="0" dirty="0">
                <a:solidFill>
                  <a:schemeClr val="dk1"/>
                </a:solidFill>
                <a:latin typeface="Calibri"/>
                <a:ea typeface="Calibri"/>
                <a:cs typeface="Calibri"/>
                <a:sym typeface="Calibri"/>
              </a:rPr>
              <a:t>These challenges had turned the oil-rich region to become a center for development of new technologies and innovation, </a:t>
            </a:r>
            <a:r>
              <a:rPr lang="en-US" sz="650" b="0" i="0" u="none" strike="noStrike" cap="none" baseline="0" dirty="0" err="1">
                <a:solidFill>
                  <a:schemeClr val="dk1"/>
                </a:solidFill>
                <a:latin typeface="Calibri"/>
                <a:ea typeface="Calibri"/>
                <a:cs typeface="Calibri"/>
                <a:sym typeface="Calibri"/>
              </a:rPr>
              <a:t>Hamli</a:t>
            </a:r>
            <a:r>
              <a:rPr lang="en-US" sz="650" b="0" i="0" u="none" strike="noStrike" cap="none" baseline="0" dirty="0">
                <a:solidFill>
                  <a:schemeClr val="dk1"/>
                </a:solidFill>
                <a:latin typeface="Calibri"/>
                <a:ea typeface="Calibri"/>
                <a:cs typeface="Calibri"/>
                <a:sym typeface="Calibri"/>
              </a:rPr>
              <a:t> said, referring to the UAE's expansion into renewable energy and its decision to build the zero-carbon Masdar City in Abu Dhabi.</a:t>
            </a:r>
            <a:br>
              <a:rPr lang="en-US" sz="650" b="0" i="0" u="none" strike="noStrike" cap="none" baseline="0" dirty="0">
                <a:solidFill>
                  <a:schemeClr val="dk1"/>
                </a:solidFill>
                <a:latin typeface="Calibri"/>
                <a:ea typeface="Calibri"/>
                <a:cs typeface="Calibri"/>
                <a:sym typeface="Calibri"/>
              </a:rPr>
            </a:br>
            <a:br>
              <a:rPr lang="en-US" sz="650" b="0" i="0" u="none" strike="noStrike" cap="none" baseline="0" dirty="0">
                <a:solidFill>
                  <a:schemeClr val="dk1"/>
                </a:solidFill>
                <a:latin typeface="Calibri"/>
                <a:ea typeface="Calibri"/>
                <a:cs typeface="Calibri"/>
                <a:sym typeface="Calibri"/>
              </a:rPr>
            </a:br>
            <a:r>
              <a:rPr lang="en-US" sz="650" b="0" i="0" u="none" strike="noStrike" cap="none" baseline="0" dirty="0">
                <a:solidFill>
                  <a:schemeClr val="dk1"/>
                </a:solidFill>
                <a:latin typeface="Calibri"/>
                <a:ea typeface="Calibri"/>
                <a:cs typeface="Calibri"/>
                <a:sym typeface="Calibri"/>
              </a:rPr>
              <a:t>"Our commitment to widening our domestic energy mix and promoting renewable energy does not mean that we have turned our backs to the oil industry," </a:t>
            </a:r>
            <a:r>
              <a:rPr lang="en-US" sz="650" b="0" i="0" u="none" strike="noStrike" cap="none" baseline="0" dirty="0" err="1">
                <a:solidFill>
                  <a:schemeClr val="dk1"/>
                </a:solidFill>
                <a:latin typeface="Calibri"/>
                <a:ea typeface="Calibri"/>
                <a:cs typeface="Calibri"/>
                <a:sym typeface="Calibri"/>
              </a:rPr>
              <a:t>Hamli</a:t>
            </a:r>
            <a:r>
              <a:rPr lang="en-US" sz="650" b="0" i="0" u="none" strike="noStrike" cap="none" baseline="0" dirty="0">
                <a:solidFill>
                  <a:schemeClr val="dk1"/>
                </a:solidFill>
                <a:latin typeface="Calibri"/>
                <a:ea typeface="Calibri"/>
                <a:cs typeface="Calibri"/>
                <a:sym typeface="Calibri"/>
              </a:rPr>
              <a:t> said.</a:t>
            </a:r>
            <a:br>
              <a:rPr lang="en-US" sz="650" b="0" i="0" u="none" strike="noStrike" cap="none" baseline="0" dirty="0">
                <a:solidFill>
                  <a:schemeClr val="dk1"/>
                </a:solidFill>
                <a:latin typeface="Calibri"/>
                <a:ea typeface="Calibri"/>
                <a:cs typeface="Calibri"/>
                <a:sym typeface="Calibri"/>
              </a:rPr>
            </a:br>
            <a:br>
              <a:rPr lang="en-US" sz="650" b="0" i="0" u="none" strike="noStrike" cap="none" baseline="0" dirty="0">
                <a:solidFill>
                  <a:schemeClr val="dk1"/>
                </a:solidFill>
                <a:latin typeface="Calibri"/>
                <a:ea typeface="Calibri"/>
                <a:cs typeface="Calibri"/>
                <a:sym typeface="Calibri"/>
              </a:rPr>
            </a:br>
            <a:r>
              <a:rPr lang="en-US" sz="650" b="0" i="0" u="none" strike="noStrike" cap="none" baseline="0" dirty="0">
                <a:solidFill>
                  <a:schemeClr val="dk1"/>
                </a:solidFill>
                <a:latin typeface="Calibri"/>
                <a:ea typeface="Calibri"/>
                <a:cs typeface="Calibri"/>
                <a:sym typeface="Calibri"/>
              </a:rPr>
              <a:t>"Our growing population and fast-moving industrial developments have forced us to choose between continuing burning fossil fuels which would otherwise be exported and finding complementary energy solutions for use at home. We realized that by widening our domestic fuel mix, we could release more hydrocarbons for export," he added.</a:t>
            </a:r>
            <a:br>
              <a:rPr lang="en-US" sz="650" b="0" i="0" u="none" strike="noStrike" cap="none" baseline="0" dirty="0">
                <a:solidFill>
                  <a:schemeClr val="dk1"/>
                </a:solidFill>
                <a:latin typeface="Calibri"/>
                <a:ea typeface="Calibri"/>
                <a:cs typeface="Calibri"/>
                <a:sym typeface="Calibri"/>
              </a:rPr>
            </a:br>
            <a:br>
              <a:rPr lang="en-US" sz="650" b="0" i="0" u="none" strike="noStrike" cap="none" baseline="0" dirty="0">
                <a:solidFill>
                  <a:schemeClr val="dk1"/>
                </a:solidFill>
                <a:latin typeface="Calibri"/>
                <a:ea typeface="Calibri"/>
                <a:cs typeface="Calibri"/>
                <a:sym typeface="Calibri"/>
              </a:rPr>
            </a:br>
            <a:r>
              <a:rPr lang="en-US" sz="650" b="0" i="0" u="none" strike="noStrike" cap="none" baseline="0" dirty="0">
                <a:solidFill>
                  <a:schemeClr val="dk1"/>
                </a:solidFill>
                <a:latin typeface="Calibri"/>
                <a:ea typeface="Calibri"/>
                <a:cs typeface="Calibri"/>
                <a:sym typeface="Calibri"/>
              </a:rPr>
              <a:t>The UAE has set a target of switching to nuclear power for 25% of its power generation requirements, </a:t>
            </a:r>
            <a:r>
              <a:rPr lang="en-US" sz="650" b="0" i="0" u="none" strike="noStrike" cap="none" baseline="0" dirty="0" err="1">
                <a:solidFill>
                  <a:schemeClr val="dk1"/>
                </a:solidFill>
                <a:latin typeface="Calibri"/>
                <a:ea typeface="Calibri"/>
                <a:cs typeface="Calibri"/>
                <a:sym typeface="Calibri"/>
              </a:rPr>
              <a:t>Hamli</a:t>
            </a:r>
            <a:r>
              <a:rPr lang="en-US" sz="650" b="0" i="0" u="none" strike="noStrike" cap="none" baseline="0" dirty="0">
                <a:solidFill>
                  <a:schemeClr val="dk1"/>
                </a:solidFill>
                <a:latin typeface="Calibri"/>
                <a:ea typeface="Calibri"/>
                <a:cs typeface="Calibri"/>
                <a:sym typeface="Calibri"/>
              </a:rPr>
              <a:t> said, adding that national peak demand for electricity was set to more than double by 2020 while demand for other forms of energy is growing.</a:t>
            </a:r>
            <a:br>
              <a:rPr lang="en-US" sz="650" b="0" i="0" u="none" strike="noStrike" cap="none" baseline="0" dirty="0">
                <a:solidFill>
                  <a:schemeClr val="dk1"/>
                </a:solidFill>
                <a:latin typeface="Calibri"/>
                <a:ea typeface="Calibri"/>
                <a:cs typeface="Calibri"/>
                <a:sym typeface="Calibri"/>
              </a:rPr>
            </a:br>
            <a:br>
              <a:rPr lang="en-US" sz="650" b="0" i="0" u="none" strike="noStrike" cap="none" baseline="0" dirty="0">
                <a:solidFill>
                  <a:schemeClr val="dk1"/>
                </a:solidFill>
                <a:latin typeface="Calibri"/>
                <a:ea typeface="Calibri"/>
                <a:cs typeface="Calibri"/>
                <a:sym typeface="Calibri"/>
              </a:rPr>
            </a:br>
            <a:r>
              <a:rPr lang="en-US" sz="650" b="0" i="0" u="none" strike="noStrike" cap="none" baseline="0" dirty="0">
                <a:solidFill>
                  <a:schemeClr val="dk1"/>
                </a:solidFill>
                <a:latin typeface="Calibri"/>
                <a:ea typeface="Calibri"/>
                <a:cs typeface="Calibri"/>
                <a:sym typeface="Calibri"/>
              </a:rPr>
              <a:t>The UAE expects to have its first nuclear power station commissioned in 2017 while at the same time developing solar energy. Abu Dhabi has set a target of generating 7% of its energy needs from renewable sources including solar.</a:t>
            </a:r>
            <a:br>
              <a:rPr lang="en-US" sz="650" b="0" i="0" u="none" strike="noStrike" cap="none" baseline="0" dirty="0">
                <a:solidFill>
                  <a:schemeClr val="dk1"/>
                </a:solidFill>
                <a:latin typeface="Calibri"/>
                <a:ea typeface="Calibri"/>
                <a:cs typeface="Calibri"/>
                <a:sym typeface="Calibri"/>
              </a:rPr>
            </a:br>
            <a:br>
              <a:rPr lang="en-US" sz="650" b="0" i="0" u="none" strike="noStrike" cap="none" baseline="0" dirty="0">
                <a:solidFill>
                  <a:schemeClr val="dk1"/>
                </a:solidFill>
                <a:latin typeface="Calibri"/>
                <a:ea typeface="Calibri"/>
                <a:cs typeface="Calibri"/>
                <a:sym typeface="Calibri"/>
              </a:rPr>
            </a:br>
            <a:r>
              <a:rPr lang="en-US" sz="650" b="0" i="0" u="none" strike="noStrike" cap="none" baseline="0" dirty="0">
                <a:solidFill>
                  <a:schemeClr val="dk1"/>
                </a:solidFill>
                <a:latin typeface="Calibri"/>
                <a:ea typeface="Calibri"/>
                <a:cs typeface="Calibri"/>
                <a:sym typeface="Calibri"/>
              </a:rPr>
              <a:t>"We believe that the best way of securing a sustainable economic future in a carbon constrained world is to develop a balanced portfolio of clean energy sources in which nuclear, renewable energy, oil and natural gas all have a role to play," </a:t>
            </a:r>
            <a:r>
              <a:rPr lang="en-US" sz="650" b="0" i="0" u="none" strike="noStrike" cap="none" baseline="0" dirty="0" err="1">
                <a:solidFill>
                  <a:schemeClr val="dk1"/>
                </a:solidFill>
                <a:latin typeface="Calibri"/>
                <a:ea typeface="Calibri"/>
                <a:cs typeface="Calibri"/>
                <a:sym typeface="Calibri"/>
              </a:rPr>
              <a:t>Hamli</a:t>
            </a:r>
            <a:r>
              <a:rPr lang="en-US" sz="650" b="0" i="0" u="none" strike="noStrike" cap="none" baseline="0" dirty="0">
                <a:solidFill>
                  <a:schemeClr val="dk1"/>
                </a:solidFill>
                <a:latin typeface="Calibri"/>
                <a:ea typeface="Calibri"/>
                <a:cs typeface="Calibri"/>
                <a:sym typeface="Calibri"/>
              </a:rPr>
              <a:t> said.</a:t>
            </a:r>
          </a:p>
          <a:p>
            <a:pPr marL="0" marR="0" lvl="0" indent="0" algn="l" rtl="0">
              <a:lnSpc>
                <a:spcPct val="80000"/>
              </a:lnSpc>
              <a:spcBef>
                <a:spcPts val="195"/>
              </a:spcBef>
              <a:spcAft>
                <a:spcPts val="0"/>
              </a:spcAft>
              <a:buSzPct val="25000"/>
              <a:buNone/>
            </a:pPr>
            <a:endParaRPr lang="en-US" sz="650" b="0" i="0" u="none" strike="noStrike" cap="none" baseline="0" dirty="0">
              <a:solidFill>
                <a:schemeClr val="dk1"/>
              </a:solidFill>
              <a:latin typeface="Calibri"/>
              <a:ea typeface="Calibri"/>
              <a:cs typeface="Calibri"/>
              <a:sym typeface="Calibri"/>
            </a:endParaRPr>
          </a:p>
          <a:p>
            <a:pPr marL="0" marR="0" lvl="0" indent="0" algn="l" defTabSz="914400" rtl="0" eaLnBrk="1" fontAlgn="auto" latinLnBrk="0" hangingPunct="1">
              <a:lnSpc>
                <a:spcPct val="80000"/>
              </a:lnSpc>
              <a:spcBef>
                <a:spcPts val="195"/>
              </a:spcBef>
              <a:spcAft>
                <a:spcPts val="0"/>
              </a:spcAft>
              <a:buClrTx/>
              <a:buSzPct val="25000"/>
              <a:buFontTx/>
              <a:buNone/>
              <a:tabLst/>
              <a:defRPr/>
            </a:pPr>
            <a:r>
              <a:rPr lang="en-US" sz="650" b="0" i="0" u="none" strike="noStrike" cap="none" baseline="0" dirty="0">
                <a:solidFill>
                  <a:schemeClr val="dk1"/>
                </a:solidFill>
                <a:latin typeface="Calibri"/>
                <a:ea typeface="Calibri"/>
                <a:cs typeface="Calibri"/>
                <a:sym typeface="Calibri"/>
              </a:rPr>
              <a:t>Image Sources: </a:t>
            </a:r>
            <a:r>
              <a:rPr lang="en-US" sz="800" dirty="0"/>
              <a:t>http://priceofoil.org/2015/04/21/alberta-home-tar-sands-increasing-income-inequality/</a:t>
            </a:r>
          </a:p>
          <a:p>
            <a:pPr marL="0" marR="0" lvl="0" indent="0" algn="l" defTabSz="914400" rtl="0" eaLnBrk="1" fontAlgn="auto" latinLnBrk="0" hangingPunct="1">
              <a:lnSpc>
                <a:spcPct val="80000"/>
              </a:lnSpc>
              <a:spcBef>
                <a:spcPts val="195"/>
              </a:spcBef>
              <a:spcAft>
                <a:spcPts val="0"/>
              </a:spcAft>
              <a:buClrTx/>
              <a:buSzPct val="25000"/>
              <a:buFontTx/>
              <a:buNone/>
              <a:tabLst/>
              <a:defRPr/>
            </a:pPr>
            <a:r>
              <a:rPr lang="en-US" sz="800" dirty="0"/>
              <a:t>https://www.sustainablebusiness.com/canada-leads-the-world-on-forest-degradation-52824/</a:t>
            </a:r>
          </a:p>
          <a:p>
            <a:pPr marL="0" marR="0" lvl="0" indent="0" algn="l" defTabSz="914400" rtl="0" eaLnBrk="1" fontAlgn="auto" latinLnBrk="0" hangingPunct="1">
              <a:lnSpc>
                <a:spcPct val="80000"/>
              </a:lnSpc>
              <a:spcBef>
                <a:spcPts val="195"/>
              </a:spcBef>
              <a:spcAft>
                <a:spcPts val="0"/>
              </a:spcAft>
              <a:buClrTx/>
              <a:buSzPct val="25000"/>
              <a:buFontTx/>
              <a:buNone/>
              <a:tabLst/>
              <a:defRPr/>
            </a:pPr>
            <a:r>
              <a:rPr lang="en-US" sz="800" dirty="0"/>
              <a:t>https://www.mining-technology.com/projects/syncrude/</a:t>
            </a:r>
          </a:p>
          <a:p>
            <a:pPr marL="0" marR="0" lvl="0" indent="0" algn="l" defTabSz="914400" rtl="0" eaLnBrk="1" fontAlgn="auto" latinLnBrk="0" hangingPunct="1">
              <a:lnSpc>
                <a:spcPct val="80000"/>
              </a:lnSpc>
              <a:spcBef>
                <a:spcPts val="195"/>
              </a:spcBef>
              <a:spcAft>
                <a:spcPts val="0"/>
              </a:spcAft>
              <a:buClrTx/>
              <a:buSzPct val="25000"/>
              <a:buFontTx/>
              <a:buNone/>
              <a:tabLst/>
              <a:defRPr/>
            </a:pPr>
            <a:r>
              <a:rPr lang="en-US" sz="800" dirty="0"/>
              <a:t>https://earthobservatory.nasa.gov/features/BorealThreshold</a:t>
            </a:r>
          </a:p>
          <a:p>
            <a:pPr marL="0" marR="0" lvl="0" indent="0" algn="l" defTabSz="914400" rtl="0" eaLnBrk="1" fontAlgn="auto" latinLnBrk="0" hangingPunct="1">
              <a:lnSpc>
                <a:spcPct val="80000"/>
              </a:lnSpc>
              <a:spcBef>
                <a:spcPts val="195"/>
              </a:spcBef>
              <a:spcAft>
                <a:spcPts val="0"/>
              </a:spcAft>
              <a:buClrTx/>
              <a:buSzPct val="25000"/>
              <a:buFontTx/>
              <a:buNone/>
              <a:tabLst/>
              <a:defRPr/>
            </a:pPr>
            <a:endParaRPr lang="en-US" sz="800" dirty="0"/>
          </a:p>
          <a:p>
            <a:pPr marL="0" marR="0" lvl="0" indent="0" algn="l" rtl="0">
              <a:lnSpc>
                <a:spcPct val="80000"/>
              </a:lnSpc>
              <a:spcBef>
                <a:spcPts val="195"/>
              </a:spcBef>
              <a:spcAft>
                <a:spcPts val="0"/>
              </a:spcAft>
              <a:buSzPct val="25000"/>
              <a:buNone/>
            </a:pPr>
            <a:br>
              <a:rPr lang="en-US" sz="650" b="0" i="0" u="none" strike="noStrike" cap="none" baseline="0" dirty="0">
                <a:solidFill>
                  <a:schemeClr val="dk1"/>
                </a:solidFill>
                <a:latin typeface="Calibri"/>
                <a:ea typeface="Calibri"/>
                <a:cs typeface="Calibri"/>
                <a:sym typeface="Calibri"/>
              </a:rPr>
            </a:br>
            <a:endParaRPr lang="en-US" sz="65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2402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that biodiesel is a first or second generation biofuel, depending on the source! Many new sources of biodiesel are shifting away from food-based oils so as to not compete with food or feed</a:t>
            </a:r>
          </a:p>
          <a:p>
            <a:endParaRPr lang="en-US" b="1" dirty="0"/>
          </a:p>
          <a:p>
            <a:r>
              <a:rPr lang="en-US" b="1" dirty="0"/>
              <a:t>From U.S. Energy Information Administration (EIA), Independent Statistics &amp; Analysis, https://</a:t>
            </a:r>
            <a:r>
              <a:rPr lang="en-US" b="1" dirty="0" err="1"/>
              <a:t>www.eia.gov</a:t>
            </a:r>
            <a:r>
              <a:rPr lang="en-US" b="1" dirty="0"/>
              <a:t>/</a:t>
            </a:r>
            <a:r>
              <a:rPr lang="en-US" b="1" dirty="0" err="1"/>
              <a:t>energyexplained</a:t>
            </a:r>
            <a:r>
              <a:rPr lang="en-US" b="1" dirty="0"/>
              <a:t>/</a:t>
            </a:r>
            <a:r>
              <a:rPr lang="en-US" b="1" dirty="0" err="1"/>
              <a:t>index.php?page</a:t>
            </a:r>
            <a:r>
              <a:rPr lang="en-US" b="1" dirty="0"/>
              <a:t>=</a:t>
            </a:r>
            <a:r>
              <a:rPr lang="en-US" b="1" dirty="0" err="1"/>
              <a:t>biofuel_biodiesel_home</a:t>
            </a:r>
            <a:r>
              <a:rPr lang="en-US" b="1" dirty="0"/>
              <a:t> - </a:t>
            </a:r>
          </a:p>
          <a:p>
            <a:endParaRPr lang="en-US" b="1" dirty="0"/>
          </a:p>
          <a:p>
            <a:r>
              <a:rPr lang="en-US" b="1" dirty="0"/>
              <a:t>Biodiesel is a renewable fuel</a:t>
            </a:r>
          </a:p>
          <a:p>
            <a:r>
              <a:rPr lang="en-US" dirty="0"/>
              <a:t>Vegetable oil in a bottle</a:t>
            </a:r>
          </a:p>
          <a:p>
            <a:r>
              <a:rPr lang="en-US" dirty="0"/>
              <a:t>Source: Stock photography (copyrighted)</a:t>
            </a:r>
          </a:p>
          <a:p>
            <a:r>
              <a:rPr lang="en-US" dirty="0"/>
              <a:t>Biodiesel is a renewable fuel made from </a:t>
            </a:r>
            <a:r>
              <a:rPr lang="en-US" dirty="0">
                <a:hlinkClick r:id="rId3"/>
              </a:rPr>
              <a:t>biomass</a:t>
            </a:r>
            <a:r>
              <a:rPr lang="en-US" dirty="0"/>
              <a:t>. Most U.S. biodiesel is produced from vegetable oils and animal fats. Biodiesel can be used in the same equipment as </a:t>
            </a:r>
            <a:r>
              <a:rPr lang="en-US" dirty="0">
                <a:hlinkClick r:id="rId4"/>
              </a:rPr>
              <a:t>diesel fuel</a:t>
            </a:r>
            <a:r>
              <a:rPr lang="en-US" dirty="0"/>
              <a:t> made from petroleum.</a:t>
            </a:r>
          </a:p>
          <a:p>
            <a:r>
              <a:rPr lang="en-US" dirty="0"/>
              <a:t>The major sources of feedstock (raw material) for making biodiesel in the United States and their shares of total biodiesel feedstocks in 2017 were </a:t>
            </a:r>
          </a:p>
          <a:p>
            <a:r>
              <a:rPr lang="en-US" dirty="0"/>
              <a:t>Soybean oil—52%</a:t>
            </a:r>
          </a:p>
          <a:p>
            <a:r>
              <a:rPr lang="en-US" dirty="0"/>
              <a:t>Canola oil—13%</a:t>
            </a:r>
          </a:p>
          <a:p>
            <a:r>
              <a:rPr lang="en-US" dirty="0"/>
              <a:t>Corn oil—13%</a:t>
            </a:r>
          </a:p>
          <a:p>
            <a:r>
              <a:rPr lang="en-US" dirty="0"/>
              <a:t>Recycled feedstocks, such as used cooking oils and yellow grease—12%</a:t>
            </a:r>
          </a:p>
          <a:p>
            <a:r>
              <a:rPr lang="en-US" dirty="0"/>
              <a:t>Animal fats—10%</a:t>
            </a:r>
          </a:p>
          <a:p>
            <a:r>
              <a:rPr lang="en-US" dirty="0"/>
              <a:t>Rapeseed oil, sunflower oil, and palm oil are major feedstocks for biodiesel produced in other countries.</a:t>
            </a:r>
          </a:p>
          <a:p>
            <a:r>
              <a:rPr lang="en-US" dirty="0"/>
              <a:t>Biodiesel is most often blended with petroleum diesel in ratios of 2% (referred to as B2), 5% (B5), or 20% (B20). Biodiesel can also be used as pure biodiesel (B100). Biodiesel fuels can be used in regular diesel engines without making any changes to the engines. Biodiesel blends are also used as heating oil. Biodiesel can be stored and transported using petroleum diesel fuel tanks and equipment.</a:t>
            </a:r>
          </a:p>
          <a:p>
            <a:r>
              <a:rPr lang="en-US" b="1" dirty="0"/>
              <a:t>History of biodiesel</a:t>
            </a:r>
          </a:p>
          <a:p>
            <a:r>
              <a:rPr lang="en-US" dirty="0"/>
              <a:t>Before petroleum diesel fuel became popular, Rudolf Diesel, the inventor of the diesel engine in 1897, experimented with using vegetable oil (biodiesel) as fuel. Until 2001, only small amounts of biodiesel were consumed in the United States. Since then, biodiesel consumption has increased substantially, largely because of the availability of various government incentives and requirements to produce, sell, and use biodiesel.</a:t>
            </a:r>
          </a:p>
        </p:txBody>
      </p:sp>
      <p:sp>
        <p:nvSpPr>
          <p:cNvPr id="4" name="Slide Number Placeholder 3"/>
          <p:cNvSpPr>
            <a:spLocks noGrp="1"/>
          </p:cNvSpPr>
          <p:nvPr>
            <p:ph type="sldNum" sz="quarter" idx="5"/>
          </p:nvPr>
        </p:nvSpPr>
        <p:spPr/>
        <p:txBody>
          <a:bodyPr/>
          <a:lstStyle/>
          <a:p>
            <a:fld id="{10568D05-B063-2D46-9D71-F5EAD54898C1}" type="slidenum">
              <a:rPr lang="en-US" smtClean="0"/>
              <a:t>23</a:t>
            </a:fld>
            <a:endParaRPr lang="en-US"/>
          </a:p>
        </p:txBody>
      </p:sp>
    </p:spTree>
    <p:extLst>
      <p:ext uri="{BB962C8B-B14F-4D97-AF65-F5344CB8AC3E}">
        <p14:creationId xmlns:p14="http://schemas.microsoft.com/office/powerpoint/2010/main" val="3761229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From U.S. Energy Information Administration (EIA), Independent Statistics &amp; Analysis, https://</a:t>
            </a:r>
            <a:r>
              <a:rPr lang="en-US" b="1" dirty="0" err="1"/>
              <a:t>www.eia.gov</a:t>
            </a:r>
            <a:r>
              <a:rPr lang="en-US" b="1" dirty="0"/>
              <a:t>/</a:t>
            </a:r>
            <a:r>
              <a:rPr lang="en-US" b="1" dirty="0" err="1"/>
              <a:t>energyexplained</a:t>
            </a:r>
            <a:r>
              <a:rPr lang="en-US" b="1" dirty="0"/>
              <a:t>/</a:t>
            </a:r>
            <a:r>
              <a:rPr lang="en-US" b="1" dirty="0" err="1"/>
              <a:t>index.php?page</a:t>
            </a:r>
            <a:r>
              <a:rPr lang="en-US" b="1" dirty="0"/>
              <a:t>=</a:t>
            </a:r>
            <a:r>
              <a:rPr lang="en-US" b="1" dirty="0" err="1"/>
              <a:t>biofuel_biodiesel_home</a:t>
            </a:r>
            <a:r>
              <a:rPr lang="en-US" b="1" dirty="0"/>
              <a:t> – </a:t>
            </a:r>
          </a:p>
          <a:p>
            <a:r>
              <a:rPr lang="en-US" b="1" dirty="0"/>
              <a:t>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U.S. Department of Energy, Alternative Fuels Data Center Website, “Biodiesel Benefits,” available at http://</a:t>
            </a:r>
            <a:r>
              <a:rPr lang="en-US" altLang="en-US" dirty="0" err="1"/>
              <a:t>www.eere.energy.gov</a:t>
            </a:r>
            <a:r>
              <a:rPr lang="en-US" altLang="en-US" dirty="0"/>
              <a:t>/</a:t>
            </a:r>
            <a:r>
              <a:rPr lang="en-US" altLang="en-US" dirty="0" err="1"/>
              <a:t>afdc</a:t>
            </a:r>
            <a:r>
              <a:rPr lang="en-US" altLang="en-US" dirty="0"/>
              <a:t>/</a:t>
            </a:r>
            <a:r>
              <a:rPr lang="en-US" altLang="en-US" dirty="0" err="1"/>
              <a:t>altfuel</a:t>
            </a:r>
            <a:r>
              <a:rPr lang="en-US" altLang="en-US" dirty="0"/>
              <a:t>/</a:t>
            </a:r>
            <a:r>
              <a:rPr lang="en-US" altLang="en-US" dirty="0" err="1"/>
              <a:t>bio_benefits.html</a:t>
            </a:r>
            <a:endParaRPr lang="en-US" altLang="en-US" dirty="0"/>
          </a:p>
          <a:p>
            <a:endParaRPr lang="en-US" b="1" dirty="0"/>
          </a:p>
          <a:p>
            <a:endParaRPr lang="en-US" b="1" dirty="0"/>
          </a:p>
          <a:p>
            <a:r>
              <a:rPr lang="en-US" b="1" dirty="0"/>
              <a:t>Biodiesel is a renewable fuel</a:t>
            </a:r>
          </a:p>
          <a:p>
            <a:r>
              <a:rPr lang="en-US" dirty="0"/>
              <a:t>Vegetable oil in a bottle</a:t>
            </a:r>
          </a:p>
          <a:p>
            <a:r>
              <a:rPr lang="en-US" dirty="0"/>
              <a:t>Source: Stock photography (copyrighted)</a:t>
            </a:r>
          </a:p>
          <a:p>
            <a:r>
              <a:rPr lang="en-US" dirty="0"/>
              <a:t>Biodiesel is a renewable fuel made from </a:t>
            </a:r>
            <a:r>
              <a:rPr lang="en-US" dirty="0">
                <a:hlinkClick r:id="rId3"/>
              </a:rPr>
              <a:t>biomass</a:t>
            </a:r>
            <a:r>
              <a:rPr lang="en-US" dirty="0"/>
              <a:t>. Most U.S. biodiesel is produced from vegetable oils and animal fats. Biodiesel can be used in the same equipment as </a:t>
            </a:r>
            <a:r>
              <a:rPr lang="en-US" dirty="0">
                <a:hlinkClick r:id="rId4"/>
              </a:rPr>
              <a:t>diesel fuel</a:t>
            </a:r>
            <a:r>
              <a:rPr lang="en-US" dirty="0"/>
              <a:t> made from petroleum.</a:t>
            </a:r>
          </a:p>
          <a:p>
            <a:r>
              <a:rPr lang="en-US" dirty="0"/>
              <a:t>The major sources of feedstock (raw material) for making biodiesel in the United States and their shares of total biodiesel feedstocks in 2017 were </a:t>
            </a:r>
          </a:p>
          <a:p>
            <a:r>
              <a:rPr lang="en-US" dirty="0"/>
              <a:t>Soybean oil—52%</a:t>
            </a:r>
          </a:p>
          <a:p>
            <a:r>
              <a:rPr lang="en-US" dirty="0"/>
              <a:t>Canola oil—13%</a:t>
            </a:r>
          </a:p>
          <a:p>
            <a:r>
              <a:rPr lang="en-US" dirty="0"/>
              <a:t>Corn oil—13%</a:t>
            </a:r>
          </a:p>
          <a:p>
            <a:r>
              <a:rPr lang="en-US" dirty="0"/>
              <a:t>Recycled feedstocks, such as used cooking oils and yellow grease—12%</a:t>
            </a:r>
          </a:p>
          <a:p>
            <a:r>
              <a:rPr lang="en-US" dirty="0"/>
              <a:t>Animal fats—10%</a:t>
            </a:r>
          </a:p>
          <a:p>
            <a:r>
              <a:rPr lang="en-US" dirty="0"/>
              <a:t>Rapeseed oil, sunflower oil, and palm oil are major feedstocks for biodiesel produced in other countries.</a:t>
            </a:r>
          </a:p>
          <a:p>
            <a:r>
              <a:rPr lang="en-US" dirty="0"/>
              <a:t>Biodiesel is most often blended with petroleum diesel in ratios of 2% (referred to as B2), 5% (B5), or 20% (B20). Biodiesel can also be used as pure biodiesel (B100). Biodiesel fuels can be used in regular diesel engines without making any changes to the engines. Biodiesel blends are also used as heating oil. Biodiesel can be stored and transported using petroleum diesel fuel tanks and equipment.</a:t>
            </a:r>
          </a:p>
          <a:p>
            <a:r>
              <a:rPr lang="en-US" b="1" dirty="0"/>
              <a:t>History of biodiesel</a:t>
            </a:r>
          </a:p>
          <a:p>
            <a:r>
              <a:rPr lang="en-US" dirty="0"/>
              <a:t>Before petroleum diesel fuel became popular, Rudolf Diesel, the inventor of the diesel engine in 1897, experimented with using vegetable oil (biodiesel) as fuel. Until 2001, only small amounts of biodiesel were consumed in the United States. Since then, biodiesel consumption has increased substantially, largely because of the availability of various government incentives and requirements to produce, sell, and use biodiesel.</a:t>
            </a:r>
          </a:p>
        </p:txBody>
      </p:sp>
      <p:sp>
        <p:nvSpPr>
          <p:cNvPr id="4" name="Slide Number Placeholder 3"/>
          <p:cNvSpPr>
            <a:spLocks noGrp="1"/>
          </p:cNvSpPr>
          <p:nvPr>
            <p:ph type="sldNum" sz="quarter" idx="5"/>
          </p:nvPr>
        </p:nvSpPr>
        <p:spPr/>
        <p:txBody>
          <a:bodyPr/>
          <a:lstStyle/>
          <a:p>
            <a:fld id="{10568D05-B063-2D46-9D71-F5EAD54898C1}" type="slidenum">
              <a:rPr lang="en-US" smtClean="0"/>
              <a:t>24</a:t>
            </a:fld>
            <a:endParaRPr lang="en-US"/>
          </a:p>
        </p:txBody>
      </p:sp>
    </p:spTree>
    <p:extLst>
      <p:ext uri="{BB962C8B-B14F-4D97-AF65-F5344CB8AC3E}">
        <p14:creationId xmlns:p14="http://schemas.microsoft.com/office/powerpoint/2010/main" val="3992246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order to make biodiesel the triglyceride molecules can be converted into a simpler form through what is called a </a:t>
            </a:r>
            <a:r>
              <a:rPr lang="en-US" sz="1200" i="1" kern="1200" dirty="0">
                <a:solidFill>
                  <a:schemeClr val="tx1"/>
                </a:solidFill>
                <a:effectLst/>
                <a:latin typeface="+mn-lt"/>
                <a:ea typeface="+mn-ea"/>
                <a:cs typeface="+mn-cs"/>
              </a:rPr>
              <a:t>transesterification</a:t>
            </a:r>
            <a:r>
              <a:rPr lang="en-US" sz="1200" kern="1200" dirty="0">
                <a:solidFill>
                  <a:schemeClr val="tx1"/>
                </a:solidFill>
                <a:effectLst/>
                <a:latin typeface="+mn-lt"/>
                <a:ea typeface="+mn-ea"/>
                <a:cs typeface="+mn-cs"/>
              </a:rPr>
              <a:t> reaction. This reaction converts one type of ester group to another. In the reaction scheme above you can see that the ester groups that are attached to the glycerol portion of the molecule are broken and converted to a different type of ester.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reaction scheme above shows that we use an alcohol, such as ethanol (CH</a:t>
            </a:r>
            <a:r>
              <a:rPr lang="en-US" sz="1200" kern="1200" baseline="-25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CH</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OH) and a catalyst (potassium hydroxide, KOH) to convert the vegetable oil into biodiesel and glycerol, a by-product of the reaction. You can see that since the starting material on the left side of the equation had three fatty acid hanging off the glycerol that we needed 3 ethanol molecules to produce 3 biodiesel molecules.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Keep in mind that since biodiesel is actually a </a:t>
            </a:r>
            <a:r>
              <a:rPr lang="en-US" sz="1200" b="1" i="1" kern="1200" dirty="0">
                <a:solidFill>
                  <a:schemeClr val="tx1"/>
                </a:solidFill>
                <a:effectLst/>
                <a:latin typeface="+mn-lt"/>
                <a:ea typeface="+mn-ea"/>
                <a:cs typeface="+mn-cs"/>
              </a:rPr>
              <a:t>mixture</a:t>
            </a:r>
            <a:r>
              <a:rPr lang="en-US" sz="1200" kern="1200" dirty="0">
                <a:solidFill>
                  <a:schemeClr val="tx1"/>
                </a:solidFill>
                <a:effectLst/>
                <a:latin typeface="+mn-lt"/>
                <a:ea typeface="+mn-ea"/>
                <a:cs typeface="+mn-cs"/>
              </a:rPr>
              <a:t> of esters, different types of vegetable oils can produce fuels with different properties</a:t>
            </a:r>
            <a:r>
              <a:rPr lang="en-US" dirty="0">
                <a:effectLst/>
              </a:rPr>
              <a:t> </a:t>
            </a:r>
            <a:endParaRPr lang="en-US" dirty="0"/>
          </a:p>
        </p:txBody>
      </p:sp>
      <p:sp>
        <p:nvSpPr>
          <p:cNvPr id="4" name="Slide Number Placeholder 3"/>
          <p:cNvSpPr>
            <a:spLocks noGrp="1"/>
          </p:cNvSpPr>
          <p:nvPr>
            <p:ph type="sldNum" sz="quarter" idx="5"/>
          </p:nvPr>
        </p:nvSpPr>
        <p:spPr/>
        <p:txBody>
          <a:bodyPr/>
          <a:lstStyle/>
          <a:p>
            <a:fld id="{10568D05-B063-2D46-9D71-F5EAD54898C1}" type="slidenum">
              <a:rPr lang="en-US" smtClean="0"/>
              <a:t>26</a:t>
            </a:fld>
            <a:endParaRPr lang="en-US"/>
          </a:p>
        </p:txBody>
      </p:sp>
    </p:spTree>
    <p:extLst>
      <p:ext uri="{BB962C8B-B14F-4D97-AF65-F5344CB8AC3E}">
        <p14:creationId xmlns:p14="http://schemas.microsoft.com/office/powerpoint/2010/main" val="176358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37FFDE-DFC9-1C44-BAE4-52B8548283A1}" type="slidenum">
              <a:rPr lang="en-US" altLang="en-US"/>
              <a:pPr/>
              <a:t>27</a:t>
            </a:fld>
            <a:endParaRPr lang="en-US" alt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altLang="en-US" dirty="0"/>
              <a:t>Source: National Biodiesel Board,” Lifecycle Summary,” </a:t>
            </a:r>
            <a:r>
              <a:rPr lang="en-US" altLang="en-US" i="1" dirty="0"/>
              <a:t>available at</a:t>
            </a:r>
            <a:r>
              <a:rPr lang="en-US" altLang="en-US" dirty="0"/>
              <a:t> http://</a:t>
            </a:r>
            <a:r>
              <a:rPr lang="en-US" altLang="en-US" dirty="0" err="1"/>
              <a:t>www.nbb.org</a:t>
            </a:r>
            <a:r>
              <a:rPr lang="en-US" altLang="en-US" dirty="0"/>
              <a:t>/</a:t>
            </a:r>
            <a:r>
              <a:rPr lang="en-US" altLang="en-US" dirty="0" err="1"/>
              <a:t>pdf_files</a:t>
            </a:r>
            <a:r>
              <a:rPr lang="en-US" altLang="en-US" dirty="0"/>
              <a:t>/</a:t>
            </a:r>
            <a:r>
              <a:rPr lang="en-US" altLang="en-US" dirty="0" err="1"/>
              <a:t>fuelfactsheets</a:t>
            </a:r>
            <a:r>
              <a:rPr lang="en-US" altLang="en-US" dirty="0"/>
              <a:t>/</a:t>
            </a:r>
            <a:r>
              <a:rPr lang="en-US" altLang="en-US" dirty="0" err="1"/>
              <a:t>LifeCycle_Summary.PDF</a:t>
            </a:r>
            <a:endParaRPr lang="en-US" altLang="en-US" dirty="0"/>
          </a:p>
        </p:txBody>
      </p:sp>
    </p:spTree>
    <p:extLst>
      <p:ext uri="{BB962C8B-B14F-4D97-AF65-F5344CB8AC3E}">
        <p14:creationId xmlns:p14="http://schemas.microsoft.com/office/powerpoint/2010/main" val="3707477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CAE38B-0066-A545-BE13-EBDC765BDFFE}" type="slidenum">
              <a:rPr lang="en-US" altLang="en-US"/>
              <a:pPr/>
              <a:t>28</a:t>
            </a:fld>
            <a:endParaRPr lang="en-US" alt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US" altLang="en-US"/>
              <a:t>Charles L. Peterson, “Potential Production of Biodiesel” University of Idaho, </a:t>
            </a:r>
            <a:r>
              <a:rPr lang="en-US" altLang="en-US" i="1"/>
              <a:t>available at</a:t>
            </a:r>
            <a:r>
              <a:rPr lang="en-US" altLang="en-US"/>
              <a:t> http://www.uidaho.edu/bioenergy/BiodieselEd/publication/02.pdf</a:t>
            </a:r>
          </a:p>
        </p:txBody>
      </p:sp>
    </p:spTree>
    <p:extLst>
      <p:ext uri="{BB962C8B-B14F-4D97-AF65-F5344CB8AC3E}">
        <p14:creationId xmlns:p14="http://schemas.microsoft.com/office/powerpoint/2010/main" val="681721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Agriculture: Beyond food versus fuel”, Graham-Rowe, D., Nature, 474, S6-S8, 2011, </a:t>
            </a:r>
            <a:r>
              <a:rPr lang="en-US" sz="1200" u="sng" kern="1200" dirty="0">
                <a:solidFill>
                  <a:schemeClr val="tx1"/>
                </a:solidFill>
                <a:effectLst/>
                <a:latin typeface="+mn-lt"/>
                <a:ea typeface="+mn-ea"/>
                <a:cs typeface="+mn-cs"/>
                <a:hlinkClick r:id="rId3"/>
              </a:rPr>
              <a:t>https://www.nature.com/articles/474S06a</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Photo: https://</a:t>
            </a:r>
            <a:r>
              <a:rPr lang="en-US" sz="1200" kern="1200" dirty="0" err="1">
                <a:solidFill>
                  <a:schemeClr val="tx1"/>
                </a:solidFill>
                <a:effectLst/>
                <a:latin typeface="+mn-lt"/>
                <a:ea typeface="+mn-ea"/>
                <a:cs typeface="+mn-cs"/>
              </a:rPr>
              <a:t>commons.wikimedia.org</a:t>
            </a:r>
            <a:r>
              <a:rPr lang="en-US" sz="1200" kern="1200" dirty="0">
                <a:solidFill>
                  <a:schemeClr val="tx1"/>
                </a:solidFill>
                <a:effectLst/>
                <a:latin typeface="+mn-lt"/>
                <a:ea typeface="+mn-ea"/>
                <a:cs typeface="+mn-cs"/>
              </a:rPr>
              <a:t>/wiki/File:Formula_1_Ferrari.jpg</a:t>
            </a:r>
          </a:p>
          <a:p>
            <a:endParaRPr lang="en-US" dirty="0"/>
          </a:p>
        </p:txBody>
      </p:sp>
      <p:sp>
        <p:nvSpPr>
          <p:cNvPr id="4" name="Slide Number Placeholder 3"/>
          <p:cNvSpPr>
            <a:spLocks noGrp="1"/>
          </p:cNvSpPr>
          <p:nvPr>
            <p:ph type="sldNum" sz="quarter" idx="5"/>
          </p:nvPr>
        </p:nvSpPr>
        <p:spPr/>
        <p:txBody>
          <a:bodyPr/>
          <a:lstStyle/>
          <a:p>
            <a:fld id="{10568D05-B063-2D46-9D71-F5EAD54898C1}" type="slidenum">
              <a:rPr lang="en-US" smtClean="0"/>
              <a:t>31</a:t>
            </a:fld>
            <a:endParaRPr lang="en-US"/>
          </a:p>
        </p:txBody>
      </p:sp>
    </p:spTree>
    <p:extLst>
      <p:ext uri="{BB962C8B-B14F-4D97-AF65-F5344CB8AC3E}">
        <p14:creationId xmlns:p14="http://schemas.microsoft.com/office/powerpoint/2010/main" val="3188608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rPr>
              <a:t>Important to note that </a:t>
            </a:r>
          </a:p>
        </p:txBody>
      </p:sp>
      <p:sp>
        <p:nvSpPr>
          <p:cNvPr id="4" name="Slide Number Placeholder 3"/>
          <p:cNvSpPr>
            <a:spLocks noGrp="1"/>
          </p:cNvSpPr>
          <p:nvPr>
            <p:ph type="sldNum" sz="quarter" idx="5"/>
          </p:nvPr>
        </p:nvSpPr>
        <p:spPr/>
        <p:txBody>
          <a:bodyPr/>
          <a:lstStyle/>
          <a:p>
            <a:fld id="{10568D05-B063-2D46-9D71-F5EAD54898C1}" type="slidenum">
              <a:rPr lang="en-US" smtClean="0"/>
              <a:t>34</a:t>
            </a:fld>
            <a:endParaRPr lang="en-US"/>
          </a:p>
        </p:txBody>
      </p:sp>
    </p:spTree>
    <p:extLst>
      <p:ext uri="{BB962C8B-B14F-4D97-AF65-F5344CB8AC3E}">
        <p14:creationId xmlns:p14="http://schemas.microsoft.com/office/powerpoint/2010/main" val="1191727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rPr>
              <a:t>Article: “</a:t>
            </a:r>
            <a:r>
              <a:rPr lang="en-US" b="1" dirty="0"/>
              <a:t>Switchgrass may unlock the future of biofuel”, </a:t>
            </a:r>
            <a:r>
              <a:rPr lang="en-US" b="1" dirty="0" err="1"/>
              <a:t>Phys.Org</a:t>
            </a:r>
            <a:r>
              <a:rPr lang="en-US" b="1" dirty="0"/>
              <a:t>, March 3, 2017, Silke Schmidt, University of Wisconsin – Milwaukee,</a:t>
            </a:r>
            <a:r>
              <a:rPr lang="en-US" sz="1200" dirty="0">
                <a:solidFill>
                  <a:schemeClr val="tx1">
                    <a:lumMod val="50000"/>
                    <a:lumOff val="50000"/>
                  </a:schemeClr>
                </a:solidFill>
              </a:rPr>
              <a:t> https://</a:t>
            </a:r>
            <a:r>
              <a:rPr lang="en-US" sz="1200" dirty="0" err="1">
                <a:solidFill>
                  <a:schemeClr val="tx1">
                    <a:lumMod val="50000"/>
                    <a:lumOff val="50000"/>
                  </a:schemeClr>
                </a:solidFill>
              </a:rPr>
              <a:t>phys.org</a:t>
            </a:r>
            <a:r>
              <a:rPr lang="en-US" sz="1200" dirty="0">
                <a:solidFill>
                  <a:schemeClr val="tx1">
                    <a:lumMod val="50000"/>
                    <a:lumOff val="50000"/>
                  </a:schemeClr>
                </a:solidFill>
              </a:rPr>
              <a:t>/news/2017-03-switchgrass-future-biofuel.html</a:t>
            </a:r>
          </a:p>
        </p:txBody>
      </p:sp>
      <p:sp>
        <p:nvSpPr>
          <p:cNvPr id="4" name="Slide Number Placeholder 3"/>
          <p:cNvSpPr>
            <a:spLocks noGrp="1"/>
          </p:cNvSpPr>
          <p:nvPr>
            <p:ph type="sldNum" sz="quarter" idx="5"/>
          </p:nvPr>
        </p:nvSpPr>
        <p:spPr/>
        <p:txBody>
          <a:bodyPr/>
          <a:lstStyle/>
          <a:p>
            <a:fld id="{10568D05-B063-2D46-9D71-F5EAD54898C1}" type="slidenum">
              <a:rPr lang="en-US" smtClean="0"/>
              <a:t>35</a:t>
            </a:fld>
            <a:endParaRPr lang="en-US"/>
          </a:p>
        </p:txBody>
      </p:sp>
    </p:spTree>
    <p:extLst>
      <p:ext uri="{BB962C8B-B14F-4D97-AF65-F5344CB8AC3E}">
        <p14:creationId xmlns:p14="http://schemas.microsoft.com/office/powerpoint/2010/main" val="3901401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commons.wikimedia.org</a:t>
            </a:r>
            <a:r>
              <a:rPr lang="en-US" dirty="0"/>
              <a:t>/wiki/File:First_and_Second_Generation_Bioethanol_Production_by_Alcoholic_Fermentation.gif</a:t>
            </a:r>
          </a:p>
          <a:p>
            <a:endParaRPr lang="en-US" dirty="0"/>
          </a:p>
          <a:p>
            <a:r>
              <a:rPr lang="en-US" sz="1200" dirty="0"/>
              <a:t>First Generation:</a:t>
            </a:r>
          </a:p>
          <a:p>
            <a:pPr marL="285750" indent="-285750">
              <a:buFont typeface="Arial" panose="020B0604020202020204" pitchFamily="34" charset="0"/>
              <a:buChar char="•"/>
            </a:pPr>
            <a:r>
              <a:rPr lang="en-US" sz="1200" dirty="0"/>
              <a:t>Starting Material is a fermentable sugar or a polysaccharide easily converted to one by the yeast.</a:t>
            </a:r>
          </a:p>
          <a:p>
            <a:pPr marL="285750" indent="-285750">
              <a:buFont typeface="Arial" panose="020B0604020202020204" pitchFamily="34" charset="0"/>
              <a:buChar char="•"/>
            </a:pPr>
            <a:r>
              <a:rPr lang="en-US" sz="1200" dirty="0"/>
              <a:t>Much less efficient in reducing GHG emissions. </a:t>
            </a:r>
          </a:p>
          <a:p>
            <a:pPr marL="285750" indent="-285750">
              <a:buFont typeface="Arial" panose="020B0604020202020204" pitchFamily="34" charset="0"/>
              <a:buChar char="•"/>
            </a:pPr>
            <a:r>
              <a:rPr lang="en-US" sz="1200" dirty="0"/>
              <a:t>GMO strains or , exogenous enzymes can be used to increase productivity.</a:t>
            </a:r>
          </a:p>
          <a:p>
            <a:r>
              <a:rPr lang="en-US" sz="1200" dirty="0"/>
              <a:t>Second Generation:</a:t>
            </a:r>
          </a:p>
          <a:p>
            <a:pPr marL="285750" indent="-285750">
              <a:buFont typeface="Arial" panose="020B0604020202020204" pitchFamily="34" charset="0"/>
              <a:buChar char="•"/>
            </a:pPr>
            <a:r>
              <a:rPr lang="en-US" sz="1200" dirty="0"/>
              <a:t>Much more abundant as waste e.g. rice husk, straw, chaff etc.</a:t>
            </a:r>
          </a:p>
          <a:p>
            <a:pPr marL="285750" indent="-285750">
              <a:buFont typeface="Arial" panose="020B0604020202020204" pitchFamily="34" charset="0"/>
              <a:buChar char="•"/>
            </a:pPr>
            <a:r>
              <a:rPr lang="en-US" sz="1200" dirty="0"/>
              <a:t>Second Generation Pretreatments –cellulose, hemicellulose and lignin build up plant cell walls and need to be treated to break these components</a:t>
            </a:r>
          </a:p>
          <a:p>
            <a:pPr marL="285750" indent="-285750">
              <a:buFont typeface="Arial" panose="020B0604020202020204" pitchFamily="34" charset="0"/>
              <a:buChar char="•"/>
            </a:pPr>
            <a:r>
              <a:rPr lang="en-US" sz="1200" dirty="0"/>
              <a:t>The components are then separated physically – different stages to give the different components isolated.</a:t>
            </a:r>
          </a:p>
          <a:p>
            <a:pPr marL="285750" indent="-285750">
              <a:buFont typeface="Arial" panose="020B0604020202020204" pitchFamily="34" charset="0"/>
              <a:buChar char="•"/>
            </a:pPr>
            <a:r>
              <a:rPr lang="en-US" sz="1200" dirty="0"/>
              <a:t>Enzyme can act upon once broken and -Cellulose is made up of beta1,4 linked glucose – broken down by enzymes – cellulases �-Xylose is a major component of hemicellulose. The latter can be </a:t>
            </a:r>
            <a:r>
              <a:rPr lang="en-US" sz="1200" dirty="0" err="1"/>
              <a:t>hydrolised</a:t>
            </a:r>
            <a:r>
              <a:rPr lang="en-US" sz="1200" dirty="0"/>
              <a:t>, however a different biochemical pathway acts on xylose to give ethanol. Yeast, GMOs used </a:t>
            </a:r>
            <a:r>
              <a:rPr lang="en-US" sz="1200" dirty="0" err="1"/>
              <a:t>immobilised</a:t>
            </a:r>
            <a:r>
              <a:rPr lang="en-US" sz="1200" dirty="0"/>
              <a:t> exogenous enzyme could also be. �-Lignin cannot be fermented there is scientific focus on converting it to a fermentable sugar on industrial scale. </a:t>
            </a:r>
          </a:p>
          <a:p>
            <a:endParaRPr lang="en-US" dirty="0"/>
          </a:p>
        </p:txBody>
      </p:sp>
      <p:sp>
        <p:nvSpPr>
          <p:cNvPr id="4" name="Slide Number Placeholder 3"/>
          <p:cNvSpPr>
            <a:spLocks noGrp="1"/>
          </p:cNvSpPr>
          <p:nvPr>
            <p:ph type="sldNum" sz="quarter" idx="5"/>
          </p:nvPr>
        </p:nvSpPr>
        <p:spPr/>
        <p:txBody>
          <a:bodyPr/>
          <a:lstStyle/>
          <a:p>
            <a:fld id="{10568D05-B063-2D46-9D71-F5EAD54898C1}" type="slidenum">
              <a:rPr lang="en-US" smtClean="0"/>
              <a:t>36</a:t>
            </a:fld>
            <a:endParaRPr lang="en-US"/>
          </a:p>
        </p:txBody>
      </p:sp>
    </p:spTree>
    <p:extLst>
      <p:ext uri="{BB962C8B-B14F-4D97-AF65-F5344CB8AC3E}">
        <p14:creationId xmlns:p14="http://schemas.microsoft.com/office/powerpoint/2010/main" val="1817243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E-factor!! The oil refining/petroleum industry is very efficient and produces very little waste (although there are other issues such as energy use and generation and generation of greenhouse gases). </a:t>
            </a:r>
          </a:p>
        </p:txBody>
      </p:sp>
      <p:sp>
        <p:nvSpPr>
          <p:cNvPr id="4" name="Slide Number Placeholder 3"/>
          <p:cNvSpPr>
            <a:spLocks noGrp="1"/>
          </p:cNvSpPr>
          <p:nvPr>
            <p:ph type="sldNum" sz="quarter" idx="5"/>
          </p:nvPr>
        </p:nvSpPr>
        <p:spPr/>
        <p:txBody>
          <a:bodyPr/>
          <a:lstStyle/>
          <a:p>
            <a:fld id="{10568D05-B063-2D46-9D71-F5EAD54898C1}" type="slidenum">
              <a:rPr lang="en-US" smtClean="0"/>
              <a:t>6</a:t>
            </a:fld>
            <a:endParaRPr lang="en-US"/>
          </a:p>
        </p:txBody>
      </p:sp>
    </p:spTree>
    <p:extLst>
      <p:ext uri="{BB962C8B-B14F-4D97-AF65-F5344CB8AC3E}">
        <p14:creationId xmlns:p14="http://schemas.microsoft.com/office/powerpoint/2010/main" val="2310945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a:t>
            </a:r>
            <a:r>
              <a:rPr lang="en-US" dirty="0" err="1"/>
              <a:t>commons.wikimedia.org</a:t>
            </a:r>
            <a:r>
              <a:rPr lang="en-US" dirty="0"/>
              <a:t>/wiki/File:U.S._Department_of_Energy_-_Science_-_298_042_003_(9525866984).jpg</a:t>
            </a:r>
          </a:p>
          <a:p>
            <a:r>
              <a:rPr lang="en-US" dirty="0"/>
              <a:t>Image </a:t>
            </a:r>
            <a:r>
              <a:rPr lang="en-US" dirty="0" err="1"/>
              <a:t>Source:https</a:t>
            </a:r>
            <a:r>
              <a:rPr lang="en-US" dirty="0"/>
              <a:t>://</a:t>
            </a:r>
            <a:r>
              <a:rPr lang="en-US" dirty="0" err="1"/>
              <a:t>commons.wikimedia.org</a:t>
            </a:r>
            <a:r>
              <a:rPr lang="en-US" dirty="0"/>
              <a:t>/wiki/File:Photobioreactor_PBR_4000_G_IGV_Biotech.jpg</a:t>
            </a:r>
          </a:p>
        </p:txBody>
      </p:sp>
      <p:sp>
        <p:nvSpPr>
          <p:cNvPr id="4" name="Slide Number Placeholder 3"/>
          <p:cNvSpPr>
            <a:spLocks noGrp="1"/>
          </p:cNvSpPr>
          <p:nvPr>
            <p:ph type="sldNum" sz="quarter" idx="5"/>
          </p:nvPr>
        </p:nvSpPr>
        <p:spPr/>
        <p:txBody>
          <a:bodyPr/>
          <a:lstStyle/>
          <a:p>
            <a:fld id="{10568D05-B063-2D46-9D71-F5EAD54898C1}" type="slidenum">
              <a:rPr lang="en-US" smtClean="0"/>
              <a:t>39</a:t>
            </a:fld>
            <a:endParaRPr lang="en-US"/>
          </a:p>
        </p:txBody>
      </p:sp>
    </p:spTree>
    <p:extLst>
      <p:ext uri="{BB962C8B-B14F-4D97-AF65-F5344CB8AC3E}">
        <p14:creationId xmlns:p14="http://schemas.microsoft.com/office/powerpoint/2010/main" val="2411725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https://commons.wikimedia.org/wiki/File:Mikrofoto.de-volvox-8.jpg</a:t>
            </a:r>
          </a:p>
        </p:txBody>
      </p:sp>
      <p:sp>
        <p:nvSpPr>
          <p:cNvPr id="4" name="Slide Number Placeholder 3"/>
          <p:cNvSpPr>
            <a:spLocks noGrp="1"/>
          </p:cNvSpPr>
          <p:nvPr>
            <p:ph type="sldNum" sz="quarter" idx="5"/>
          </p:nvPr>
        </p:nvSpPr>
        <p:spPr/>
        <p:txBody>
          <a:bodyPr/>
          <a:lstStyle/>
          <a:p>
            <a:fld id="{10568D05-B063-2D46-9D71-F5EAD54898C1}" type="slidenum">
              <a:rPr lang="en-US" smtClean="0"/>
              <a:t>40</a:t>
            </a:fld>
            <a:endParaRPr lang="en-US"/>
          </a:p>
        </p:txBody>
      </p:sp>
    </p:spTree>
    <p:extLst>
      <p:ext uri="{BB962C8B-B14F-4D97-AF65-F5344CB8AC3E}">
        <p14:creationId xmlns:p14="http://schemas.microsoft.com/office/powerpoint/2010/main" val="887684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https://commons.wikimedia.org/wiki/File:Synechococcus_cyanobacteria-cultures.jpg</a:t>
            </a:r>
          </a:p>
        </p:txBody>
      </p:sp>
      <p:sp>
        <p:nvSpPr>
          <p:cNvPr id="4" name="Slide Number Placeholder 3"/>
          <p:cNvSpPr>
            <a:spLocks noGrp="1"/>
          </p:cNvSpPr>
          <p:nvPr>
            <p:ph type="sldNum" sz="quarter" idx="5"/>
          </p:nvPr>
        </p:nvSpPr>
        <p:spPr/>
        <p:txBody>
          <a:bodyPr/>
          <a:lstStyle/>
          <a:p>
            <a:fld id="{10568D05-B063-2D46-9D71-F5EAD54898C1}" type="slidenum">
              <a:rPr lang="en-US" smtClean="0"/>
              <a:t>41</a:t>
            </a:fld>
            <a:endParaRPr lang="en-US"/>
          </a:p>
        </p:txBody>
      </p:sp>
    </p:spTree>
    <p:extLst>
      <p:ext uri="{BB962C8B-B14F-4D97-AF65-F5344CB8AC3E}">
        <p14:creationId xmlns:p14="http://schemas.microsoft.com/office/powerpoint/2010/main" val="2160644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by </a:t>
            </a:r>
            <a:r>
              <a:rPr lang="en-US" dirty="0" err="1"/>
              <a:t>UniVerve</a:t>
            </a:r>
            <a:r>
              <a:rPr lang="en-US" dirty="0"/>
              <a:t>: https://</a:t>
            </a:r>
            <a:r>
              <a:rPr lang="en-US" dirty="0" err="1"/>
              <a:t>www.youtube.com</a:t>
            </a:r>
            <a:r>
              <a:rPr lang="en-US" dirty="0"/>
              <a:t>/</a:t>
            </a:r>
            <a:r>
              <a:rPr lang="en-US" dirty="0" err="1"/>
              <a:t>watch?time_continue</a:t>
            </a:r>
            <a:r>
              <a:rPr lang="en-US" dirty="0"/>
              <a:t>=118&amp;v=TvEE1ODfniM – the Story of Algae</a:t>
            </a:r>
          </a:p>
          <a:p>
            <a:endParaRPr lang="en-US" dirty="0"/>
          </a:p>
          <a:p>
            <a:r>
              <a:rPr lang="en-US" dirty="0"/>
              <a:t>https://</a:t>
            </a:r>
            <a:r>
              <a:rPr lang="en-US" dirty="0" err="1"/>
              <a:t>www.univerve.co.il</a:t>
            </a:r>
            <a:r>
              <a:rPr lang="en-US" dirty="0"/>
              <a:t>/</a:t>
            </a:r>
          </a:p>
          <a:p>
            <a:endParaRPr lang="en-US" dirty="0"/>
          </a:p>
          <a:p>
            <a:r>
              <a:rPr lang="en-US" dirty="0"/>
              <a:t>Article “Algae smoothie anyone?” by Abigail Klein </a:t>
            </a:r>
            <a:r>
              <a:rPr lang="en-US" dirty="0" err="1"/>
              <a:t>Leichman</a:t>
            </a:r>
            <a:r>
              <a:rPr lang="en-US" dirty="0"/>
              <a:t>, February 28, 2016, Israel 21c, Uncovering Israel, https://www.israel21c.org/algae-smoothie-anyone/ </a:t>
            </a:r>
          </a:p>
          <a:p>
            <a:endParaRPr lang="en-US" dirty="0"/>
          </a:p>
        </p:txBody>
      </p:sp>
      <p:sp>
        <p:nvSpPr>
          <p:cNvPr id="4" name="Slide Number Placeholder 3"/>
          <p:cNvSpPr>
            <a:spLocks noGrp="1"/>
          </p:cNvSpPr>
          <p:nvPr>
            <p:ph type="sldNum" sz="quarter" idx="5"/>
          </p:nvPr>
        </p:nvSpPr>
        <p:spPr/>
        <p:txBody>
          <a:bodyPr/>
          <a:lstStyle/>
          <a:p>
            <a:fld id="{10568D05-B063-2D46-9D71-F5EAD54898C1}" type="slidenum">
              <a:rPr lang="en-US" smtClean="0"/>
              <a:t>42</a:t>
            </a:fld>
            <a:endParaRPr lang="en-US"/>
          </a:p>
        </p:txBody>
      </p:sp>
    </p:spTree>
    <p:extLst>
      <p:ext uri="{BB962C8B-B14F-4D97-AF65-F5344CB8AC3E}">
        <p14:creationId xmlns:p14="http://schemas.microsoft.com/office/powerpoint/2010/main" val="376023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Business are mass producing micro-algae for specific purposes – some for harvesting active ingredients for the pharmaceutical sector and many are also considering as a source for energy (biodiesel).</a:t>
            </a:r>
          </a:p>
          <a:p>
            <a:r>
              <a:rPr lang="en-US" dirty="0"/>
              <a:t>Founded in 1998 at Kibbutz </a:t>
            </a:r>
            <a:r>
              <a:rPr lang="en-US" dirty="0" err="1"/>
              <a:t>Ketura</a:t>
            </a:r>
            <a:r>
              <a:rPr lang="en-US" dirty="0"/>
              <a:t> and acquired by the British firm </a:t>
            </a:r>
            <a:r>
              <a:rPr lang="en-US" dirty="0" err="1"/>
              <a:t>Grovepoint</a:t>
            </a:r>
            <a:r>
              <a:rPr lang="en-US" dirty="0"/>
              <a:t> in 2013, </a:t>
            </a:r>
            <a:r>
              <a:rPr lang="en-US" dirty="0" err="1"/>
              <a:t>Algatechnologies</a:t>
            </a:r>
            <a:r>
              <a:rPr lang="en-US" dirty="0"/>
              <a:t> developed a way to mass-produce microalgae in Israel’s hot </a:t>
            </a:r>
            <a:r>
              <a:rPr lang="en-US" dirty="0" err="1"/>
              <a:t>Arava</a:t>
            </a:r>
            <a:r>
              <a:rPr lang="en-US" dirty="0"/>
              <a:t> desert near </a:t>
            </a:r>
            <a:r>
              <a:rPr lang="en-US" dirty="0" err="1"/>
              <a:t>Eilat</a:t>
            </a:r>
            <a:r>
              <a:rPr lang="en-US" dirty="0"/>
              <a:t>. </a:t>
            </a:r>
            <a:r>
              <a:rPr lang="en-US" dirty="0" err="1"/>
              <a:t>Algatech</a:t>
            </a:r>
            <a:r>
              <a:rPr lang="en-US" dirty="0"/>
              <a:t> was one of the first in the business.</a:t>
            </a:r>
          </a:p>
        </p:txBody>
      </p:sp>
      <p:sp>
        <p:nvSpPr>
          <p:cNvPr id="4" name="Slide Number Placeholder 3"/>
          <p:cNvSpPr>
            <a:spLocks noGrp="1"/>
          </p:cNvSpPr>
          <p:nvPr>
            <p:ph type="sldNum" sz="quarter" idx="5"/>
          </p:nvPr>
        </p:nvSpPr>
        <p:spPr/>
        <p:txBody>
          <a:bodyPr/>
          <a:lstStyle/>
          <a:p>
            <a:fld id="{10568D05-B063-2D46-9D71-F5EAD54898C1}" type="slidenum">
              <a:rPr lang="en-US" smtClean="0"/>
              <a:t>43</a:t>
            </a:fld>
            <a:endParaRPr lang="en-US"/>
          </a:p>
        </p:txBody>
      </p:sp>
    </p:spTree>
    <p:extLst>
      <p:ext uri="{BB962C8B-B14F-4D97-AF65-F5344CB8AC3E}">
        <p14:creationId xmlns:p14="http://schemas.microsoft.com/office/powerpoint/2010/main" val="1424450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Interesting article about an example of a 4</a:t>
            </a:r>
            <a:r>
              <a:rPr lang="en-US" baseline="30000" dirty="0"/>
              <a:t>th</a:t>
            </a:r>
            <a:r>
              <a:rPr lang="en-US" dirty="0"/>
              <a:t> generation biofuel study: </a:t>
            </a:r>
            <a:r>
              <a:rPr lang="en-US" b="1" dirty="0"/>
              <a:t>Solar-to-Fuel System Recycles CO2 to Make Ethanol and Ethylene, </a:t>
            </a:r>
            <a:r>
              <a:rPr lang="en-US" dirty="0"/>
              <a:t>September 21, 2017, https://</a:t>
            </a:r>
            <a:r>
              <a:rPr lang="en-US" dirty="0" err="1"/>
              <a:t>advancedbiofuelsusa.info</a:t>
            </a:r>
            <a:r>
              <a:rPr lang="en-US" dirty="0"/>
              <a:t>/solar-to-fuel-system-recycles-co2-to-make-ethanol-and-ethylene/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10568D05-B063-2D46-9D71-F5EAD54898C1}" type="slidenum">
              <a:rPr lang="en-US" smtClean="0"/>
              <a:t>46</a:t>
            </a:fld>
            <a:endParaRPr lang="en-US"/>
          </a:p>
        </p:txBody>
      </p:sp>
    </p:spTree>
    <p:extLst>
      <p:ext uri="{BB962C8B-B14F-4D97-AF65-F5344CB8AC3E}">
        <p14:creationId xmlns:p14="http://schemas.microsoft.com/office/powerpoint/2010/main" val="3329967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petroleum-based chemical and energy economy has been developed and driven by the demand for energy in the 20</a:t>
            </a:r>
            <a:r>
              <a:rPr lang="en-US" baseline="30000" dirty="0"/>
              <a:t>th</a:t>
            </a:r>
            <a:r>
              <a:rPr lang="en-US" dirty="0"/>
              <a:t> century. As we shift towards renewable resources and biomass, the driver will continue to be energy in the 21</a:t>
            </a:r>
            <a:r>
              <a:rPr lang="en-US" baseline="30000" dirty="0"/>
              <a:t>st</a:t>
            </a:r>
            <a:r>
              <a:rPr lang="en-US" dirty="0"/>
              <a:t> century. This is why it is so important to develop bio-based energy sources. </a:t>
            </a:r>
          </a:p>
        </p:txBody>
      </p:sp>
      <p:sp>
        <p:nvSpPr>
          <p:cNvPr id="4" name="Slide Number Placeholder 3"/>
          <p:cNvSpPr>
            <a:spLocks noGrp="1"/>
          </p:cNvSpPr>
          <p:nvPr>
            <p:ph type="sldNum" sz="quarter" idx="5"/>
          </p:nvPr>
        </p:nvSpPr>
        <p:spPr/>
        <p:txBody>
          <a:bodyPr/>
          <a:lstStyle/>
          <a:p>
            <a:fld id="{10568D05-B063-2D46-9D71-F5EAD54898C1}" type="slidenum">
              <a:rPr lang="en-US" smtClean="0"/>
              <a:t>7</a:t>
            </a:fld>
            <a:endParaRPr lang="en-US"/>
          </a:p>
        </p:txBody>
      </p:sp>
    </p:spTree>
    <p:extLst>
      <p:ext uri="{BB962C8B-B14F-4D97-AF65-F5344CB8AC3E}">
        <p14:creationId xmlns:p14="http://schemas.microsoft.com/office/powerpoint/2010/main" val="4015413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Sources: </a:t>
            </a:r>
          </a:p>
          <a:p>
            <a:r>
              <a:rPr lang="en-US" dirty="0"/>
              <a:t>Top left: https://www.acs.org/content/acs/en/pressroom/presspacs/2016/acs-presspac-august-17-2016/reducing-gas-flares-and-pollution-from-oil-</a:t>
            </a:r>
            <a:r>
              <a:rPr lang="en-US" dirty="0" err="1"/>
              <a:t>production.html</a:t>
            </a:r>
            <a:endParaRPr lang="en-US" dirty="0"/>
          </a:p>
          <a:p>
            <a:r>
              <a:rPr lang="en-US" dirty="0"/>
              <a:t>Bottom left: </a:t>
            </a:r>
            <a:r>
              <a:rPr lang="en-US" sz="1200" dirty="0"/>
              <a:t>Image: Wikimedia Commons, Alberta tar sands, https://</a:t>
            </a:r>
            <a:r>
              <a:rPr lang="en-US" sz="1200" dirty="0" err="1"/>
              <a:t>commons.wikimedia.org</a:t>
            </a:r>
            <a:r>
              <a:rPr lang="en-US" sz="1200" dirty="0"/>
              <a:t>/wiki/File:Tar_sands_in_alberta_2008.jpg</a:t>
            </a:r>
            <a:endParaRPr lang="en-US" dirty="0"/>
          </a:p>
          <a:p>
            <a:r>
              <a:rPr lang="en-US" dirty="0"/>
              <a:t>Middle: https://</a:t>
            </a:r>
            <a:r>
              <a:rPr lang="en-US" dirty="0" err="1"/>
              <a:t>commons.wikimedia.org</a:t>
            </a:r>
            <a:r>
              <a:rPr lang="en-US" dirty="0"/>
              <a:t>/wiki/File:Gas_flare,_PetroChina_Jabung_field,_Jambi,_</a:t>
            </a:r>
            <a:r>
              <a:rPr lang="en-US" dirty="0" err="1"/>
              <a:t>Indonesia.jpg</a:t>
            </a:r>
            <a:r>
              <a:rPr lang="en-US" dirty="0"/>
              <a:t> </a:t>
            </a:r>
          </a:p>
          <a:p>
            <a:r>
              <a:rPr lang="en-US" dirty="0"/>
              <a:t>Top right: https://</a:t>
            </a:r>
            <a:r>
              <a:rPr lang="en-US" dirty="0" err="1"/>
              <a:t>www.flickr.com</a:t>
            </a:r>
            <a:r>
              <a:rPr lang="en-US" dirty="0"/>
              <a:t>/photos/</a:t>
            </a:r>
            <a:r>
              <a:rPr lang="en-US" dirty="0" err="1"/>
              <a:t>sfupamr</a:t>
            </a:r>
            <a:r>
              <a:rPr lang="en-US" dirty="0"/>
              <a:t>/14601885300/in/gallery-132676730@N05-72157661969552260/</a:t>
            </a:r>
          </a:p>
          <a:p>
            <a:r>
              <a:rPr lang="en-US" dirty="0"/>
              <a:t>Bottom right:: </a:t>
            </a:r>
            <a:r>
              <a:rPr lang="en-US" sz="1200" dirty="0"/>
              <a:t>Image: Wikimedia Commons: https://</a:t>
            </a:r>
            <a:r>
              <a:rPr lang="en-US" sz="1200" dirty="0" err="1"/>
              <a:t>commons.wikimedia.org</a:t>
            </a:r>
            <a:r>
              <a:rPr lang="en-US" sz="1200" dirty="0"/>
              <a:t>/wiki/</a:t>
            </a:r>
            <a:r>
              <a:rPr lang="en-US" sz="1200" dirty="0" err="1"/>
              <a:t>File:SyncrudeWoodBuffalo.JPG</a:t>
            </a:r>
            <a:endParaRPr lang="en-US" sz="1200" dirty="0"/>
          </a:p>
          <a:p>
            <a:endParaRPr lang="en-US" dirty="0"/>
          </a:p>
        </p:txBody>
      </p:sp>
      <p:sp>
        <p:nvSpPr>
          <p:cNvPr id="4" name="Slide Number Placeholder 3"/>
          <p:cNvSpPr>
            <a:spLocks noGrp="1"/>
          </p:cNvSpPr>
          <p:nvPr>
            <p:ph type="sldNum" sz="quarter" idx="5"/>
          </p:nvPr>
        </p:nvSpPr>
        <p:spPr/>
        <p:txBody>
          <a:bodyPr/>
          <a:lstStyle/>
          <a:p>
            <a:fld id="{10568D05-B063-2D46-9D71-F5EAD54898C1}" type="slidenum">
              <a:rPr lang="en-US" smtClean="0"/>
              <a:t>13</a:t>
            </a:fld>
            <a:endParaRPr lang="en-US"/>
          </a:p>
        </p:txBody>
      </p:sp>
    </p:spTree>
    <p:extLst>
      <p:ext uri="{BB962C8B-B14F-4D97-AF65-F5344CB8AC3E}">
        <p14:creationId xmlns:p14="http://schemas.microsoft.com/office/powerpoint/2010/main" val="904656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u="none" strike="noStrike" cap="none" baseline="0" dirty="0">
                <a:solidFill>
                  <a:schemeClr val="dk1"/>
                </a:solidFill>
                <a:latin typeface="+mn-lt"/>
                <a:ea typeface="Calibri"/>
                <a:cs typeface="Calibri"/>
                <a:sym typeface="Calibri"/>
              </a:rPr>
              <a:t>Boreal forest image: </a:t>
            </a:r>
            <a:r>
              <a:rPr lang="it" sz="1200" b="1" i="1" dirty="0"/>
              <a:t>Diego Delso, </a:t>
            </a:r>
            <a:r>
              <a:rPr lang="it" sz="1200" b="1" i="1" dirty="0">
                <a:hlinkClick r:id="rId3"/>
              </a:rPr>
              <a:t>delso.photo</a:t>
            </a:r>
            <a:r>
              <a:rPr lang="it" sz="1200" b="1" i="1" dirty="0"/>
              <a:t>, License </a:t>
            </a:r>
            <a:r>
              <a:rPr lang="it" sz="1200" b="1" i="1" dirty="0">
                <a:hlinkClick r:id="rId4"/>
              </a:rPr>
              <a:t>CC-BY-SA</a:t>
            </a:r>
            <a:r>
              <a:rPr lang="it" sz="1200" b="1" i="1" dirty="0"/>
              <a:t> – from here: </a:t>
            </a:r>
            <a:r>
              <a:rPr lang="en-US" sz="1200" b="1" i="1" dirty="0"/>
              <a:t>https://</a:t>
            </a:r>
            <a:r>
              <a:rPr lang="en-US" sz="1200" b="1" i="1" dirty="0" err="1"/>
              <a:t>commons.wikimedia.org</a:t>
            </a:r>
            <a:r>
              <a:rPr lang="en-US" sz="1200" b="1" i="1" dirty="0"/>
              <a:t>/wiki/File:R%C3%ADo_Yuk%C3%B3n,_Carmacks,_Yuk%C3%B3n,_Canad%C3%A1,_2017-08-27,_DD_01-04_PAN.jpg </a:t>
            </a:r>
            <a:endParaRPr lang="en-US" sz="800" b="0" i="0" u="none" strike="noStrike" cap="none" baseline="0" dirty="0">
              <a:solidFill>
                <a:schemeClr val="dk1"/>
              </a:solidFill>
              <a:latin typeface="+mn-lt"/>
              <a:ea typeface="Calibri"/>
              <a:cs typeface="Calibri"/>
              <a:sym typeface="Calibri"/>
            </a:endParaRPr>
          </a:p>
          <a:p>
            <a:endParaRPr lang="en-US" dirty="0"/>
          </a:p>
          <a:p>
            <a:r>
              <a:rPr lang="en-US" dirty="0" err="1"/>
              <a:t>Biocombustive</a:t>
            </a:r>
            <a:r>
              <a:rPr lang="en-US" dirty="0"/>
              <a:t> image: </a:t>
            </a:r>
            <a:r>
              <a:rPr lang="en-US" sz="1200" dirty="0"/>
              <a:t>Image: Wikimedia Commons,</a:t>
            </a:r>
          </a:p>
          <a:p>
            <a:r>
              <a:rPr lang="en-US" sz="1200" dirty="0">
                <a:hlinkClick r:id="rId5"/>
              </a:rPr>
              <a:t>https://commons.wikimedia.org/wiki/File:Biodiesel_bus_Linha_Verde_Curitiba_BRT_05_2013_6551.JPG</a:t>
            </a:r>
            <a:r>
              <a:rPr lang="en-US" sz="1200" dirty="0"/>
              <a:t> </a:t>
            </a:r>
          </a:p>
          <a:p>
            <a:r>
              <a:rPr lang="en-US" dirty="0"/>
              <a:t> </a:t>
            </a:r>
          </a:p>
          <a:p>
            <a:r>
              <a:rPr lang="en-US" sz="1200" dirty="0"/>
              <a:t>Photo: © </a:t>
            </a:r>
            <a:r>
              <a:rPr lang="en-US" sz="1200" dirty="0" err="1"/>
              <a:t>Rémi</a:t>
            </a:r>
            <a:r>
              <a:rPr lang="en-US" sz="1200" dirty="0"/>
              <a:t> </a:t>
            </a:r>
            <a:r>
              <a:rPr lang="en-US" sz="1200" dirty="0" err="1"/>
              <a:t>Jouan</a:t>
            </a:r>
            <a:r>
              <a:rPr lang="en-US" sz="1200" dirty="0"/>
              <a:t>, </a:t>
            </a:r>
            <a:r>
              <a:rPr lang="en-US" sz="1200" dirty="0">
                <a:hlinkClick r:id="rId6"/>
              </a:rPr>
              <a:t>CC-BY-SA</a:t>
            </a:r>
            <a:r>
              <a:rPr lang="en-US" sz="1200" dirty="0"/>
              <a:t>, </a:t>
            </a:r>
            <a:r>
              <a:rPr lang="en-US" sz="1200" dirty="0">
                <a:hlinkClick r:id="rId7" tooltip="Commons:GNU Free Documentation License"/>
              </a:rPr>
              <a:t>GNU Free Documentation License</a:t>
            </a:r>
            <a:r>
              <a:rPr lang="en-US" sz="1200" dirty="0"/>
              <a:t>, </a:t>
            </a:r>
            <a:r>
              <a:rPr lang="en-US" sz="1200" dirty="0">
                <a:hlinkClick r:id="rId8"/>
              </a:rPr>
              <a:t>Wikimedia Commons</a:t>
            </a:r>
            <a:endParaRPr lang="en-US" sz="1200" dirty="0"/>
          </a:p>
          <a:p>
            <a:r>
              <a:rPr lang="en-US" sz="1200" dirty="0">
                <a:hlinkClick r:id="rId8"/>
              </a:rPr>
              <a:t>https://commons.wikimedia.org/wiki/File:Algoculture_au_kibboutz_Ketura.JPG</a:t>
            </a:r>
            <a:r>
              <a:rPr lang="en-US" sz="1200" dirty="0"/>
              <a:t> </a:t>
            </a:r>
          </a:p>
          <a:p>
            <a:endParaRPr lang="en-US" dirty="0"/>
          </a:p>
        </p:txBody>
      </p:sp>
      <p:sp>
        <p:nvSpPr>
          <p:cNvPr id="4" name="Slide Number Placeholder 3"/>
          <p:cNvSpPr>
            <a:spLocks noGrp="1"/>
          </p:cNvSpPr>
          <p:nvPr>
            <p:ph type="sldNum" sz="quarter" idx="5"/>
          </p:nvPr>
        </p:nvSpPr>
        <p:spPr/>
        <p:txBody>
          <a:bodyPr/>
          <a:lstStyle/>
          <a:p>
            <a:fld id="{10568D05-B063-2D46-9D71-F5EAD54898C1}" type="slidenum">
              <a:rPr lang="en-US" smtClean="0"/>
              <a:t>14</a:t>
            </a:fld>
            <a:endParaRPr lang="en-US"/>
          </a:p>
        </p:txBody>
      </p:sp>
    </p:spTree>
    <p:extLst>
      <p:ext uri="{BB962C8B-B14F-4D97-AF65-F5344CB8AC3E}">
        <p14:creationId xmlns:p14="http://schemas.microsoft.com/office/powerpoint/2010/main" val="308728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Citroen Image: https://commons.wikimedia.org/wiki/File:Citroen_Rosalie_002.jpg</a:t>
            </a:r>
          </a:p>
          <a:p>
            <a:r>
              <a:rPr lang="en-US" dirty="0"/>
              <a:t>Model T image: https://www.flickr.com/photos/29233640@N07/27405552721</a:t>
            </a:r>
          </a:p>
          <a:p>
            <a:endParaRPr lang="en-US" dirty="0"/>
          </a:p>
          <a:p>
            <a:r>
              <a:rPr lang="en-US" dirty="0"/>
              <a:t>Rudolf Diesel: https://</a:t>
            </a:r>
            <a:r>
              <a:rPr lang="en-US" dirty="0" err="1"/>
              <a:t>commons.wikimedia.org</a:t>
            </a:r>
            <a:r>
              <a:rPr lang="en-US" dirty="0"/>
              <a:t>/wiki/</a:t>
            </a:r>
            <a:r>
              <a:rPr lang="en-US" dirty="0" err="1"/>
              <a:t>File:Rudolf_Diesel.jpg</a:t>
            </a:r>
            <a:r>
              <a:rPr lang="en-US" dirty="0"/>
              <a:t> - U.S. work public domain in the U.S. for unspecified reason but presumably because it was published in the U.S. before 1924.</a:t>
            </a:r>
          </a:p>
        </p:txBody>
      </p:sp>
      <p:sp>
        <p:nvSpPr>
          <p:cNvPr id="4" name="Slide Number Placeholder 3"/>
          <p:cNvSpPr>
            <a:spLocks noGrp="1"/>
          </p:cNvSpPr>
          <p:nvPr>
            <p:ph type="sldNum" sz="quarter" idx="5"/>
          </p:nvPr>
        </p:nvSpPr>
        <p:spPr/>
        <p:txBody>
          <a:bodyPr/>
          <a:lstStyle/>
          <a:p>
            <a:fld id="{10568D05-B063-2D46-9D71-F5EAD54898C1}" type="slidenum">
              <a:rPr lang="en-US" smtClean="0"/>
              <a:t>16</a:t>
            </a:fld>
            <a:endParaRPr lang="en-US"/>
          </a:p>
        </p:txBody>
      </p:sp>
    </p:spTree>
    <p:extLst>
      <p:ext uri="{BB962C8B-B14F-4D97-AF65-F5344CB8AC3E}">
        <p14:creationId xmlns:p14="http://schemas.microsoft.com/office/powerpoint/2010/main" val="1718419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https://</a:t>
            </a:r>
            <a:r>
              <a:rPr lang="en-US" dirty="0" err="1"/>
              <a:t>commons.wikimedia.org</a:t>
            </a:r>
            <a:r>
              <a:rPr lang="en-US" dirty="0"/>
              <a:t>/wiki/File:Bl%C3%A9_tendre_hiver_AO_(FOLKLORE)-3-cliche_Jean_Weber_(23787410560).jpg</a:t>
            </a:r>
          </a:p>
        </p:txBody>
      </p:sp>
      <p:sp>
        <p:nvSpPr>
          <p:cNvPr id="4" name="Slide Number Placeholder 3"/>
          <p:cNvSpPr>
            <a:spLocks noGrp="1"/>
          </p:cNvSpPr>
          <p:nvPr>
            <p:ph type="sldNum" sz="quarter" idx="5"/>
          </p:nvPr>
        </p:nvSpPr>
        <p:spPr/>
        <p:txBody>
          <a:bodyPr/>
          <a:lstStyle/>
          <a:p>
            <a:fld id="{10568D05-B063-2D46-9D71-F5EAD54898C1}" type="slidenum">
              <a:rPr lang="en-US" smtClean="0"/>
              <a:t>18</a:t>
            </a:fld>
            <a:endParaRPr lang="en-US"/>
          </a:p>
        </p:txBody>
      </p:sp>
    </p:spTree>
    <p:extLst>
      <p:ext uri="{BB962C8B-B14F-4D97-AF65-F5344CB8AC3E}">
        <p14:creationId xmlns:p14="http://schemas.microsoft.com/office/powerpoint/2010/main" val="2325172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Ethics of Biofuels, by Sharon </a:t>
            </a:r>
            <a:r>
              <a:rPr lang="en-US" dirty="0" err="1"/>
              <a:t>Astyk</a:t>
            </a:r>
            <a:r>
              <a:rPr lang="en-US" dirty="0"/>
              <a:t>, December 28, 2006, https://</a:t>
            </a:r>
            <a:r>
              <a:rPr lang="en-US" dirty="0" err="1"/>
              <a:t>www.resilience.org</a:t>
            </a:r>
            <a:r>
              <a:rPr lang="en-US" dirty="0"/>
              <a:t>/stories/2006-12-28/ethics-biofuels/</a:t>
            </a:r>
          </a:p>
        </p:txBody>
      </p:sp>
      <p:sp>
        <p:nvSpPr>
          <p:cNvPr id="4" name="Slide Number Placeholder 3"/>
          <p:cNvSpPr>
            <a:spLocks noGrp="1"/>
          </p:cNvSpPr>
          <p:nvPr>
            <p:ph type="sldNum" sz="quarter" idx="5"/>
          </p:nvPr>
        </p:nvSpPr>
        <p:spPr/>
        <p:txBody>
          <a:bodyPr/>
          <a:lstStyle/>
          <a:p>
            <a:fld id="{10568D05-B063-2D46-9D71-F5EAD54898C1}" type="slidenum">
              <a:rPr lang="en-US" smtClean="0"/>
              <a:t>20</a:t>
            </a:fld>
            <a:endParaRPr lang="en-US"/>
          </a:p>
        </p:txBody>
      </p:sp>
    </p:spTree>
    <p:extLst>
      <p:ext uri="{BB962C8B-B14F-4D97-AF65-F5344CB8AC3E}">
        <p14:creationId xmlns:p14="http://schemas.microsoft.com/office/powerpoint/2010/main" val="3414024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Image Source: Colin Campbell, Association for the Study of Peak Oil and Gas, July 2003</a:t>
            </a:r>
            <a:endParaRPr lang="en-US" dirty="0"/>
          </a:p>
        </p:txBody>
      </p:sp>
      <p:sp>
        <p:nvSpPr>
          <p:cNvPr id="4" name="Slide Number Placeholder 3"/>
          <p:cNvSpPr>
            <a:spLocks noGrp="1"/>
          </p:cNvSpPr>
          <p:nvPr>
            <p:ph type="sldNum" sz="quarter" idx="5"/>
          </p:nvPr>
        </p:nvSpPr>
        <p:spPr/>
        <p:txBody>
          <a:bodyPr/>
          <a:lstStyle/>
          <a:p>
            <a:fld id="{10568D05-B063-2D46-9D71-F5EAD54898C1}" type="slidenum">
              <a:rPr lang="en-US" smtClean="0"/>
              <a:t>21</a:t>
            </a:fld>
            <a:endParaRPr lang="en-US"/>
          </a:p>
        </p:txBody>
      </p:sp>
    </p:spTree>
    <p:extLst>
      <p:ext uri="{BB962C8B-B14F-4D97-AF65-F5344CB8AC3E}">
        <p14:creationId xmlns:p14="http://schemas.microsoft.com/office/powerpoint/2010/main" val="17723373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28000">
              <a:schemeClr val="bg1"/>
            </a:gs>
            <a:gs pos="71000">
              <a:schemeClr val="bg1"/>
            </a:gs>
            <a:gs pos="48000">
              <a:schemeClr val="accent3">
                <a:lumMod val="20000"/>
                <a:lumOff val="80000"/>
                <a:alpha val="29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64C1B-6864-DF41-876F-7A3FE53A4021}"/>
              </a:ext>
            </a:extLst>
          </p:cNvPr>
          <p:cNvSpPr>
            <a:spLocks noGrp="1"/>
          </p:cNvSpPr>
          <p:nvPr>
            <p:ph type="ctrTitle"/>
          </p:nvPr>
        </p:nvSpPr>
        <p:spPr>
          <a:xfrm>
            <a:off x="1524000" y="2192038"/>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E4CB47C-3A2A-0D41-A163-90FBD398236C}"/>
              </a:ext>
            </a:extLst>
          </p:cNvPr>
          <p:cNvSpPr>
            <a:spLocks noGrp="1"/>
          </p:cNvSpPr>
          <p:nvPr>
            <p:ph type="subTitle" idx="1"/>
          </p:nvPr>
        </p:nvSpPr>
        <p:spPr>
          <a:xfrm>
            <a:off x="1524000" y="4761780"/>
            <a:ext cx="9144000" cy="937883"/>
          </a:xfrm>
        </p:spPr>
        <p:txBody>
          <a:bodyPr/>
          <a:lstStyle>
            <a:lvl1pPr marL="0" indent="0" algn="ctr">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DA9FA16A-B15E-C84A-9010-2656FB4BDD29}"/>
              </a:ext>
            </a:extLst>
          </p:cNvPr>
          <p:cNvSpPr>
            <a:spLocks noGrp="1"/>
          </p:cNvSpPr>
          <p:nvPr>
            <p:ph type="sldNum" sz="quarter" idx="12"/>
          </p:nvPr>
        </p:nvSpPr>
        <p:spPr/>
        <p:txBody>
          <a:bodyPr/>
          <a:lstStyle/>
          <a:p>
            <a:fld id="{7FC1B1FC-28D5-1941-A781-1AB2CBD52035}" type="slidenum">
              <a:rPr lang="en-US" smtClean="0"/>
              <a:t>‹#›</a:t>
            </a:fld>
            <a:endParaRPr lang="en-US"/>
          </a:p>
        </p:txBody>
      </p:sp>
      <p:pic>
        <p:nvPicPr>
          <p:cNvPr id="8" name="Picture 7">
            <a:extLst>
              <a:ext uri="{FF2B5EF4-FFF2-40B4-BE49-F238E27FC236}">
                <a16:creationId xmlns:a16="http://schemas.microsoft.com/office/drawing/2014/main" id="{AADC5850-73E2-DE45-9B77-BAF8951CCB74}"/>
              </a:ext>
            </a:extLst>
          </p:cNvPr>
          <p:cNvPicPr>
            <a:picLocks noChangeAspect="1"/>
          </p:cNvPicPr>
          <p:nvPr userDrawn="1"/>
        </p:nvPicPr>
        <p:blipFill>
          <a:blip r:embed="rId2"/>
          <a:stretch>
            <a:fillRect/>
          </a:stretch>
        </p:blipFill>
        <p:spPr>
          <a:xfrm>
            <a:off x="398253" y="824023"/>
            <a:ext cx="4001219" cy="711328"/>
          </a:xfrm>
          <a:prstGeom prst="rect">
            <a:avLst/>
          </a:prstGeom>
        </p:spPr>
      </p:pic>
      <p:pic>
        <p:nvPicPr>
          <p:cNvPr id="10" name="Picture 9">
            <a:extLst>
              <a:ext uri="{FF2B5EF4-FFF2-40B4-BE49-F238E27FC236}">
                <a16:creationId xmlns:a16="http://schemas.microsoft.com/office/drawing/2014/main" id="{7518DC9D-857A-EA46-B0C0-2B50520A55F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37490" y="463064"/>
            <a:ext cx="644106" cy="945041"/>
          </a:xfrm>
          <a:prstGeom prst="rect">
            <a:avLst/>
          </a:prstGeom>
        </p:spPr>
      </p:pic>
      <p:sp>
        <p:nvSpPr>
          <p:cNvPr id="11" name="TextBox 10">
            <a:extLst>
              <a:ext uri="{FF2B5EF4-FFF2-40B4-BE49-F238E27FC236}">
                <a16:creationId xmlns:a16="http://schemas.microsoft.com/office/drawing/2014/main" id="{3BB9C9F5-C3C1-6949-ABC3-29D642A9654B}"/>
              </a:ext>
            </a:extLst>
          </p:cNvPr>
          <p:cNvSpPr txBox="1"/>
          <p:nvPr userDrawn="1"/>
        </p:nvSpPr>
        <p:spPr>
          <a:xfrm>
            <a:off x="5181596" y="877451"/>
            <a:ext cx="3674852" cy="584775"/>
          </a:xfrm>
          <a:prstGeom prst="rect">
            <a:avLst/>
          </a:prstGeom>
          <a:noFill/>
        </p:spPr>
        <p:txBody>
          <a:bodyPr wrap="square" rtlCol="0">
            <a:spAutoFit/>
          </a:bodyPr>
          <a:lstStyle/>
          <a:p>
            <a:r>
              <a:rPr lang="en-US" sz="1600" dirty="0">
                <a:solidFill>
                  <a:srgbClr val="002060"/>
                </a:solidFill>
                <a:latin typeface="Corbel" panose="020B0503020204020204" pitchFamily="34" charset="0"/>
                <a:ea typeface="Bodoni Ornaments" pitchFamily="2" charset="0"/>
                <a:cs typeface="Baghdad" pitchFamily="2" charset="-78"/>
              </a:rPr>
              <a:t>Center For Green Chemistry </a:t>
            </a:r>
          </a:p>
          <a:p>
            <a:r>
              <a:rPr lang="en-US" sz="1600" dirty="0">
                <a:solidFill>
                  <a:srgbClr val="002060"/>
                </a:solidFill>
                <a:latin typeface="Corbel" panose="020B0503020204020204" pitchFamily="34" charset="0"/>
                <a:ea typeface="Bodoni Ornaments" pitchFamily="2" charset="0"/>
                <a:cs typeface="Baghdad" pitchFamily="2" charset="-78"/>
              </a:rPr>
              <a:t>and Green Engineering at Yale</a:t>
            </a:r>
          </a:p>
        </p:txBody>
      </p:sp>
      <p:pic>
        <p:nvPicPr>
          <p:cNvPr id="14" name="Picture 13">
            <a:extLst>
              <a:ext uri="{FF2B5EF4-FFF2-40B4-BE49-F238E27FC236}">
                <a16:creationId xmlns:a16="http://schemas.microsoft.com/office/drawing/2014/main" id="{C38C637F-429E-DB4E-A329-FD5E0A2BBFCF}"/>
              </a:ext>
            </a:extLst>
          </p:cNvPr>
          <p:cNvPicPr>
            <a:picLocks noChangeAspect="1"/>
          </p:cNvPicPr>
          <p:nvPr userDrawn="1"/>
        </p:nvPicPr>
        <p:blipFill rotWithShape="1">
          <a:blip r:embed="rId4" cstate="print">
            <a:extLst>
              <a:ext uri="{BEBA8EAE-BF5A-486C-A8C5-ECC9F3942E4B}">
                <a14:imgProps xmlns:a14="http://schemas.microsoft.com/office/drawing/2010/main">
                  <a14:imgLayer r:embed="rId5">
                    <a14:imgEffect>
                      <a14:brightnessContrast bright="10000"/>
                    </a14:imgEffect>
                  </a14:imgLayer>
                </a14:imgProps>
              </a:ext>
              <a:ext uri="{28A0092B-C50C-407E-A947-70E740481C1C}">
                <a14:useLocalDpi xmlns:a14="http://schemas.microsoft.com/office/drawing/2010/main"/>
              </a:ext>
            </a:extLst>
          </a:blip>
          <a:srcRect t="33849" b="36966"/>
          <a:stretch/>
        </p:blipFill>
        <p:spPr>
          <a:xfrm>
            <a:off x="8153400" y="602713"/>
            <a:ext cx="3353709" cy="984397"/>
          </a:xfrm>
          <a:prstGeom prst="rect">
            <a:avLst/>
          </a:prstGeom>
        </p:spPr>
      </p:pic>
    </p:spTree>
    <p:extLst>
      <p:ext uri="{BB962C8B-B14F-4D97-AF65-F5344CB8AC3E}">
        <p14:creationId xmlns:p14="http://schemas.microsoft.com/office/powerpoint/2010/main" val="4071011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bg>
      <p:bgRef idx="1001">
        <a:schemeClr val="bg1"/>
      </p:bgRef>
    </p:bg>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38A42F44-BC79-7F4B-A0A9-17AFDFF6A04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AB8341C-89C7-214A-B1A0-C7C64858356A}"/>
              </a:ext>
            </a:extLst>
          </p:cNvPr>
          <p:cNvSpPr>
            <a:spLocks noGrp="1"/>
          </p:cNvSpPr>
          <p:nvPr>
            <p:ph type="sldNum" sz="quarter" idx="12"/>
          </p:nvPr>
        </p:nvSpPr>
        <p:spPr/>
        <p:txBody>
          <a:bodyPr/>
          <a:lstStyle/>
          <a:p>
            <a:fld id="{7FC1B1FC-28D5-1941-A781-1AB2CBD52035}" type="slidenum">
              <a:rPr lang="en-US" smtClean="0"/>
              <a:t>‹#›</a:t>
            </a:fld>
            <a:endParaRPr lang="en-US"/>
          </a:p>
        </p:txBody>
      </p:sp>
      <p:sp>
        <p:nvSpPr>
          <p:cNvPr id="10" name="Title 1">
            <a:extLst>
              <a:ext uri="{FF2B5EF4-FFF2-40B4-BE49-F238E27FC236}">
                <a16:creationId xmlns:a16="http://schemas.microsoft.com/office/drawing/2014/main" id="{F86F49F5-B43C-7943-BA50-D48E9B7545E8}"/>
              </a:ext>
            </a:extLst>
          </p:cNvPr>
          <p:cNvSpPr>
            <a:spLocks noGrp="1"/>
          </p:cNvSpPr>
          <p:nvPr>
            <p:ph type="title"/>
          </p:nvPr>
        </p:nvSpPr>
        <p:spPr>
          <a:xfrm>
            <a:off x="838200" y="175125"/>
            <a:ext cx="10515600" cy="1325563"/>
          </a:xfrm>
        </p:spPr>
        <p:txBody>
          <a:bodyPr/>
          <a:lstStyle>
            <a:lvl1pPr>
              <a:defRPr>
                <a:solidFill>
                  <a:schemeClr val="tx1">
                    <a:lumMod val="75000"/>
                    <a:lumOff val="25000"/>
                  </a:schemeClr>
                </a:solidFill>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CCA03329-2166-D74E-8790-205799C81EC7}"/>
              </a:ext>
            </a:extLst>
          </p:cNvPr>
          <p:cNvCxnSpPr>
            <a:cxnSpLocks/>
          </p:cNvCxnSpPr>
          <p:nvPr userDrawn="1"/>
        </p:nvCxnSpPr>
        <p:spPr>
          <a:xfrm>
            <a:off x="838200"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12" name="Straight Connector 11">
            <a:extLst>
              <a:ext uri="{FF2B5EF4-FFF2-40B4-BE49-F238E27FC236}">
                <a16:creationId xmlns:a16="http://schemas.microsoft.com/office/drawing/2014/main" id="{C6D20731-5A2D-9D41-8A3F-660B56861403}"/>
              </a:ext>
            </a:extLst>
          </p:cNvPr>
          <p:cNvCxnSpPr>
            <a:cxnSpLocks/>
          </p:cNvCxnSpPr>
          <p:nvPr userDrawn="1"/>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13" name="Straight Connector 12">
            <a:extLst>
              <a:ext uri="{FF2B5EF4-FFF2-40B4-BE49-F238E27FC236}">
                <a16:creationId xmlns:a16="http://schemas.microsoft.com/office/drawing/2014/main" id="{8039FA56-C3E4-874B-9B4B-14817B001C7C}"/>
              </a:ext>
            </a:extLst>
          </p:cNvPr>
          <p:cNvCxnSpPr>
            <a:cxnSpLocks/>
          </p:cNvCxnSpPr>
          <p:nvPr userDrawn="1"/>
        </p:nvCxnSpPr>
        <p:spPr>
          <a:xfrm>
            <a:off x="832758" y="1418935"/>
            <a:ext cx="10521042"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43394700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B6758E-AF18-F84B-A585-C08AC818F1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239E3D-67C9-0A4E-8ADB-3CD08C501A8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3CA4158-6399-B54C-AA71-81A9BD888A6B}"/>
              </a:ext>
            </a:extLst>
          </p:cNvPr>
          <p:cNvSpPr>
            <a:spLocks noGrp="1"/>
          </p:cNvSpPr>
          <p:nvPr>
            <p:ph type="sldNum" sz="quarter" idx="12"/>
          </p:nvPr>
        </p:nvSpPr>
        <p:spPr/>
        <p:txBody>
          <a:bodyPr/>
          <a:lstStyle/>
          <a:p>
            <a:fld id="{7FC1B1FC-28D5-1941-A781-1AB2CBD52035}" type="slidenum">
              <a:rPr lang="en-US" smtClean="0"/>
              <a:t>‹#›</a:t>
            </a:fld>
            <a:endParaRPr lang="en-US"/>
          </a:p>
        </p:txBody>
      </p:sp>
    </p:spTree>
    <p:extLst>
      <p:ext uri="{BB962C8B-B14F-4D97-AF65-F5344CB8AC3E}">
        <p14:creationId xmlns:p14="http://schemas.microsoft.com/office/powerpoint/2010/main" val="9366609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E6AF8-B7AA-7346-AC50-CFADEB71D650}"/>
              </a:ext>
            </a:extLst>
          </p:cNvPr>
          <p:cNvSpPr>
            <a:spLocks noGrp="1"/>
          </p:cNvSpPr>
          <p:nvPr>
            <p:ph type="title"/>
          </p:nvPr>
        </p:nvSpPr>
        <p:spPr>
          <a:xfrm>
            <a:off x="838200" y="175125"/>
            <a:ext cx="10515600" cy="1325563"/>
          </a:xfrm>
        </p:spPr>
        <p:txBody>
          <a:bodyPr/>
          <a:lstStyle>
            <a:lvl1pPr>
              <a:defRPr>
                <a:solidFill>
                  <a:schemeClr val="tx1">
                    <a:lumMod val="75000"/>
                    <a:lumOff val="2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B9E0161-8239-9948-97DD-EEE29AD78059}"/>
              </a:ext>
            </a:extLst>
          </p:cNvPr>
          <p:cNvSpPr>
            <a:spLocks noGrp="1"/>
          </p:cNvSpPr>
          <p:nvPr>
            <p:ph idx="1"/>
          </p:nvPr>
        </p:nvSpPr>
        <p:spPr>
          <a:xfrm>
            <a:off x="838200" y="1750132"/>
            <a:ext cx="10515600" cy="42012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AA5D9A7-5D32-CB4E-9742-19D55408F015}"/>
              </a:ext>
            </a:extLst>
          </p:cNvPr>
          <p:cNvSpPr>
            <a:spLocks noGrp="1"/>
          </p:cNvSpPr>
          <p:nvPr>
            <p:ph type="sldNum" sz="quarter" idx="12"/>
          </p:nvPr>
        </p:nvSpPr>
        <p:spPr/>
        <p:txBody>
          <a:bodyPr/>
          <a:lstStyle/>
          <a:p>
            <a:fld id="{7FC1B1FC-28D5-1941-A781-1AB2CBD52035}" type="slidenum">
              <a:rPr lang="en-US" smtClean="0"/>
              <a:t>‹#›</a:t>
            </a:fld>
            <a:endParaRPr lang="en-US"/>
          </a:p>
        </p:txBody>
      </p:sp>
      <p:cxnSp>
        <p:nvCxnSpPr>
          <p:cNvPr id="7" name="Straight Connector 6">
            <a:extLst>
              <a:ext uri="{FF2B5EF4-FFF2-40B4-BE49-F238E27FC236}">
                <a16:creationId xmlns:a16="http://schemas.microsoft.com/office/drawing/2014/main" id="{3C50BF42-6BEC-3940-BA96-2C84E2C801E1}"/>
              </a:ext>
            </a:extLst>
          </p:cNvPr>
          <p:cNvCxnSpPr>
            <a:cxnSpLocks/>
          </p:cNvCxnSpPr>
          <p:nvPr userDrawn="1"/>
        </p:nvCxnSpPr>
        <p:spPr>
          <a:xfrm>
            <a:off x="838200"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0B8AB681-BF74-3A40-9BB6-8671DE36C2BE}"/>
              </a:ext>
            </a:extLst>
          </p:cNvPr>
          <p:cNvCxnSpPr>
            <a:cxnSpLocks/>
          </p:cNvCxnSpPr>
          <p:nvPr userDrawn="1"/>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10" name="Straight Connector 9">
            <a:extLst>
              <a:ext uri="{FF2B5EF4-FFF2-40B4-BE49-F238E27FC236}">
                <a16:creationId xmlns:a16="http://schemas.microsoft.com/office/drawing/2014/main" id="{03095283-C1FA-C94C-A02C-DF500D23C50F}"/>
              </a:ext>
            </a:extLst>
          </p:cNvPr>
          <p:cNvCxnSpPr>
            <a:cxnSpLocks/>
          </p:cNvCxnSpPr>
          <p:nvPr userDrawn="1"/>
        </p:nvCxnSpPr>
        <p:spPr>
          <a:xfrm>
            <a:off x="832758" y="1418935"/>
            <a:ext cx="10521042"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81509407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0C18C-79CE-FD40-99A9-B7E86545D0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3885D8-026B-E240-B5BD-E2864685B8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56B46E09-C6DE-6A44-AD21-E51CBBDE0AAE}"/>
              </a:ext>
            </a:extLst>
          </p:cNvPr>
          <p:cNvSpPr>
            <a:spLocks noGrp="1"/>
          </p:cNvSpPr>
          <p:nvPr>
            <p:ph type="sldNum" sz="quarter" idx="12"/>
          </p:nvPr>
        </p:nvSpPr>
        <p:spPr/>
        <p:txBody>
          <a:bodyPr/>
          <a:lstStyle/>
          <a:p>
            <a:fld id="{7FC1B1FC-28D5-1941-A781-1AB2CBD52035}" type="slidenum">
              <a:rPr lang="en-US" smtClean="0"/>
              <a:t>‹#›</a:t>
            </a:fld>
            <a:endParaRPr lang="en-US"/>
          </a:p>
        </p:txBody>
      </p:sp>
    </p:spTree>
    <p:extLst>
      <p:ext uri="{BB962C8B-B14F-4D97-AF65-F5344CB8AC3E}">
        <p14:creationId xmlns:p14="http://schemas.microsoft.com/office/powerpoint/2010/main" val="415438614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1F017D-ABCE-5746-A9E0-B38B4DC9A00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5AF57A-6649-A443-82B5-5B3222A793D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F9276E91-7C34-0E41-ADBB-BF83A632669A}"/>
              </a:ext>
            </a:extLst>
          </p:cNvPr>
          <p:cNvSpPr>
            <a:spLocks noGrp="1"/>
          </p:cNvSpPr>
          <p:nvPr>
            <p:ph type="sldNum" sz="quarter" idx="12"/>
          </p:nvPr>
        </p:nvSpPr>
        <p:spPr/>
        <p:txBody>
          <a:bodyPr/>
          <a:lstStyle/>
          <a:p>
            <a:fld id="{7FC1B1FC-28D5-1941-A781-1AB2CBD52035}" type="slidenum">
              <a:rPr lang="en-US" smtClean="0"/>
              <a:t>‹#›</a:t>
            </a:fld>
            <a:endParaRPr lang="en-US"/>
          </a:p>
        </p:txBody>
      </p:sp>
      <p:sp>
        <p:nvSpPr>
          <p:cNvPr id="11" name="Title 1">
            <a:extLst>
              <a:ext uri="{FF2B5EF4-FFF2-40B4-BE49-F238E27FC236}">
                <a16:creationId xmlns:a16="http://schemas.microsoft.com/office/drawing/2014/main" id="{E6DC5E7D-3955-F147-AC39-66524DFFC4EA}"/>
              </a:ext>
            </a:extLst>
          </p:cNvPr>
          <p:cNvSpPr>
            <a:spLocks noGrp="1"/>
          </p:cNvSpPr>
          <p:nvPr>
            <p:ph type="title"/>
          </p:nvPr>
        </p:nvSpPr>
        <p:spPr>
          <a:xfrm>
            <a:off x="838200" y="175125"/>
            <a:ext cx="10515600" cy="1325563"/>
          </a:xfrm>
        </p:spPr>
        <p:txBody>
          <a:bodyPr/>
          <a:lstStyle>
            <a:lvl1pPr>
              <a:defRPr>
                <a:solidFill>
                  <a:schemeClr val="tx1">
                    <a:lumMod val="75000"/>
                    <a:lumOff val="25000"/>
                  </a:schemeClr>
                </a:solidFill>
              </a:defRPr>
            </a:lvl1pPr>
          </a:lstStyle>
          <a:p>
            <a:r>
              <a:rPr lang="en-US" dirty="0"/>
              <a:t>Click to edit Master title style</a:t>
            </a:r>
          </a:p>
        </p:txBody>
      </p:sp>
      <p:cxnSp>
        <p:nvCxnSpPr>
          <p:cNvPr id="12" name="Straight Connector 11">
            <a:extLst>
              <a:ext uri="{FF2B5EF4-FFF2-40B4-BE49-F238E27FC236}">
                <a16:creationId xmlns:a16="http://schemas.microsoft.com/office/drawing/2014/main" id="{FF5EBF79-051A-AA43-A88C-24F9F9CB5791}"/>
              </a:ext>
            </a:extLst>
          </p:cNvPr>
          <p:cNvCxnSpPr>
            <a:cxnSpLocks/>
          </p:cNvCxnSpPr>
          <p:nvPr userDrawn="1"/>
        </p:nvCxnSpPr>
        <p:spPr>
          <a:xfrm>
            <a:off x="838200"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B9082CA2-F6B3-1D42-AEBD-8082A9D4DBA2}"/>
              </a:ext>
            </a:extLst>
          </p:cNvPr>
          <p:cNvCxnSpPr>
            <a:cxnSpLocks/>
          </p:cNvCxnSpPr>
          <p:nvPr userDrawn="1"/>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BC7C05F3-E838-E848-B614-1F4E6A263655}"/>
              </a:ext>
            </a:extLst>
          </p:cNvPr>
          <p:cNvCxnSpPr>
            <a:cxnSpLocks/>
          </p:cNvCxnSpPr>
          <p:nvPr userDrawn="1"/>
        </p:nvCxnSpPr>
        <p:spPr>
          <a:xfrm>
            <a:off x="832758" y="1418935"/>
            <a:ext cx="10521042"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80210161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1D4869-718A-604B-B5B2-6679947339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C1C89A0-4A92-7A49-B4F6-9B93A9D4300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2AB146-9153-2E4F-AA85-729FC94311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73C46C2-E4CF-8F41-8DD1-37F5F438BE6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DD2A5A9E-A363-C249-AA41-41C70BFC1774}"/>
              </a:ext>
            </a:extLst>
          </p:cNvPr>
          <p:cNvSpPr>
            <a:spLocks noGrp="1"/>
          </p:cNvSpPr>
          <p:nvPr>
            <p:ph type="sldNum" sz="quarter" idx="12"/>
          </p:nvPr>
        </p:nvSpPr>
        <p:spPr/>
        <p:txBody>
          <a:bodyPr/>
          <a:lstStyle/>
          <a:p>
            <a:fld id="{7FC1B1FC-28D5-1941-A781-1AB2CBD52035}" type="slidenum">
              <a:rPr lang="en-US" smtClean="0"/>
              <a:t>‹#›</a:t>
            </a:fld>
            <a:endParaRPr lang="en-US"/>
          </a:p>
        </p:txBody>
      </p:sp>
      <p:sp>
        <p:nvSpPr>
          <p:cNvPr id="13" name="Title 1">
            <a:extLst>
              <a:ext uri="{FF2B5EF4-FFF2-40B4-BE49-F238E27FC236}">
                <a16:creationId xmlns:a16="http://schemas.microsoft.com/office/drawing/2014/main" id="{1BBA1F89-C84D-BF4F-A9BC-074FBABA387B}"/>
              </a:ext>
            </a:extLst>
          </p:cNvPr>
          <p:cNvSpPr>
            <a:spLocks noGrp="1"/>
          </p:cNvSpPr>
          <p:nvPr>
            <p:ph type="title"/>
          </p:nvPr>
        </p:nvSpPr>
        <p:spPr>
          <a:xfrm>
            <a:off x="838200" y="175125"/>
            <a:ext cx="10515600" cy="1325563"/>
          </a:xfrm>
        </p:spPr>
        <p:txBody>
          <a:bodyPr/>
          <a:lstStyle>
            <a:lvl1pPr>
              <a:defRPr>
                <a:solidFill>
                  <a:schemeClr val="tx1">
                    <a:lumMod val="75000"/>
                    <a:lumOff val="25000"/>
                  </a:schemeClr>
                </a:solidFill>
              </a:defRPr>
            </a:lvl1pPr>
          </a:lstStyle>
          <a:p>
            <a:r>
              <a:rPr lang="en-US" dirty="0"/>
              <a:t>Click to edit Master title style</a:t>
            </a:r>
          </a:p>
        </p:txBody>
      </p:sp>
      <p:cxnSp>
        <p:nvCxnSpPr>
          <p:cNvPr id="14" name="Straight Connector 13">
            <a:extLst>
              <a:ext uri="{FF2B5EF4-FFF2-40B4-BE49-F238E27FC236}">
                <a16:creationId xmlns:a16="http://schemas.microsoft.com/office/drawing/2014/main" id="{84B4CC71-0AF6-FB47-9882-BAB6EBF37B82}"/>
              </a:ext>
            </a:extLst>
          </p:cNvPr>
          <p:cNvCxnSpPr>
            <a:cxnSpLocks/>
          </p:cNvCxnSpPr>
          <p:nvPr userDrawn="1"/>
        </p:nvCxnSpPr>
        <p:spPr>
          <a:xfrm>
            <a:off x="838200"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15" name="Straight Connector 14">
            <a:extLst>
              <a:ext uri="{FF2B5EF4-FFF2-40B4-BE49-F238E27FC236}">
                <a16:creationId xmlns:a16="http://schemas.microsoft.com/office/drawing/2014/main" id="{A10EEFC7-52D9-024A-B075-C8E32A333BCD}"/>
              </a:ext>
            </a:extLst>
          </p:cNvPr>
          <p:cNvCxnSpPr>
            <a:cxnSpLocks/>
          </p:cNvCxnSpPr>
          <p:nvPr userDrawn="1"/>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16" name="Straight Connector 15">
            <a:extLst>
              <a:ext uri="{FF2B5EF4-FFF2-40B4-BE49-F238E27FC236}">
                <a16:creationId xmlns:a16="http://schemas.microsoft.com/office/drawing/2014/main" id="{3B72A71F-E00A-A743-A233-2E66060D91C7}"/>
              </a:ext>
            </a:extLst>
          </p:cNvPr>
          <p:cNvCxnSpPr>
            <a:cxnSpLocks/>
          </p:cNvCxnSpPr>
          <p:nvPr userDrawn="1"/>
        </p:nvCxnSpPr>
        <p:spPr>
          <a:xfrm>
            <a:off x="832758" y="1418935"/>
            <a:ext cx="10521042"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73025121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51A2AFF-A88D-0940-BDF0-71CDE7A2740B}"/>
              </a:ext>
            </a:extLst>
          </p:cNvPr>
          <p:cNvSpPr>
            <a:spLocks noGrp="1"/>
          </p:cNvSpPr>
          <p:nvPr>
            <p:ph type="sldNum" sz="quarter" idx="12"/>
          </p:nvPr>
        </p:nvSpPr>
        <p:spPr/>
        <p:txBody>
          <a:bodyPr/>
          <a:lstStyle/>
          <a:p>
            <a:fld id="{7FC1B1FC-28D5-1941-A781-1AB2CBD52035}" type="slidenum">
              <a:rPr lang="en-US" smtClean="0"/>
              <a:t>‹#›</a:t>
            </a:fld>
            <a:endParaRPr lang="en-US"/>
          </a:p>
        </p:txBody>
      </p:sp>
      <p:sp>
        <p:nvSpPr>
          <p:cNvPr id="9" name="Title 1">
            <a:extLst>
              <a:ext uri="{FF2B5EF4-FFF2-40B4-BE49-F238E27FC236}">
                <a16:creationId xmlns:a16="http://schemas.microsoft.com/office/drawing/2014/main" id="{9F52CFFF-F207-6B4A-A321-46CA0F442BEC}"/>
              </a:ext>
            </a:extLst>
          </p:cNvPr>
          <p:cNvSpPr>
            <a:spLocks noGrp="1"/>
          </p:cNvSpPr>
          <p:nvPr>
            <p:ph type="title"/>
          </p:nvPr>
        </p:nvSpPr>
        <p:spPr>
          <a:xfrm>
            <a:off x="838200" y="175125"/>
            <a:ext cx="10515600" cy="1325563"/>
          </a:xfrm>
        </p:spPr>
        <p:txBody>
          <a:bodyPr/>
          <a:lstStyle>
            <a:lvl1pPr>
              <a:defRPr>
                <a:solidFill>
                  <a:schemeClr val="tx1">
                    <a:lumMod val="75000"/>
                    <a:lumOff val="25000"/>
                  </a:schemeClr>
                </a:solidFill>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A8B91205-C77B-C548-BE32-2140A87EF463}"/>
              </a:ext>
            </a:extLst>
          </p:cNvPr>
          <p:cNvCxnSpPr>
            <a:cxnSpLocks/>
          </p:cNvCxnSpPr>
          <p:nvPr userDrawn="1"/>
        </p:nvCxnSpPr>
        <p:spPr>
          <a:xfrm>
            <a:off x="838200"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11" name="Straight Connector 10">
            <a:extLst>
              <a:ext uri="{FF2B5EF4-FFF2-40B4-BE49-F238E27FC236}">
                <a16:creationId xmlns:a16="http://schemas.microsoft.com/office/drawing/2014/main" id="{EFC5485E-2843-9A43-9BAE-B21E54E2B353}"/>
              </a:ext>
            </a:extLst>
          </p:cNvPr>
          <p:cNvCxnSpPr>
            <a:cxnSpLocks/>
          </p:cNvCxnSpPr>
          <p:nvPr userDrawn="1"/>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12" name="Straight Connector 11">
            <a:extLst>
              <a:ext uri="{FF2B5EF4-FFF2-40B4-BE49-F238E27FC236}">
                <a16:creationId xmlns:a16="http://schemas.microsoft.com/office/drawing/2014/main" id="{17286D31-75E5-6E4F-89F5-20FB1532B22D}"/>
              </a:ext>
            </a:extLst>
          </p:cNvPr>
          <p:cNvCxnSpPr>
            <a:cxnSpLocks/>
          </p:cNvCxnSpPr>
          <p:nvPr userDrawn="1"/>
        </p:nvCxnSpPr>
        <p:spPr>
          <a:xfrm>
            <a:off x="832758" y="1418935"/>
            <a:ext cx="10521042"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24916328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CCF5E-06EB-924F-B1F7-498C9C03115A}"/>
              </a:ext>
            </a:extLst>
          </p:cNvPr>
          <p:cNvSpPr>
            <a:spLocks noGrp="1"/>
          </p:cNvSpPr>
          <p:nvPr>
            <p:ph type="sldNum" sz="quarter" idx="12"/>
          </p:nvPr>
        </p:nvSpPr>
        <p:spPr/>
        <p:txBody>
          <a:bodyPr/>
          <a:lstStyle/>
          <a:p>
            <a:fld id="{7FC1B1FC-28D5-1941-A781-1AB2CBD52035}" type="slidenum">
              <a:rPr lang="en-US" smtClean="0"/>
              <a:t>‹#›</a:t>
            </a:fld>
            <a:endParaRPr lang="en-US"/>
          </a:p>
        </p:txBody>
      </p:sp>
    </p:spTree>
    <p:extLst>
      <p:ext uri="{BB962C8B-B14F-4D97-AF65-F5344CB8AC3E}">
        <p14:creationId xmlns:p14="http://schemas.microsoft.com/office/powerpoint/2010/main" val="330473392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D1103-8FF6-514D-95F9-D477DBD3A6EA}"/>
              </a:ext>
            </a:extLst>
          </p:cNvPr>
          <p:cNvSpPr>
            <a:spLocks noGrp="1"/>
          </p:cNvSpPr>
          <p:nvPr>
            <p:ph type="title"/>
          </p:nvPr>
        </p:nvSpPr>
        <p:spPr>
          <a:xfrm>
            <a:off x="839788" y="457200"/>
            <a:ext cx="3932237" cy="1600200"/>
          </a:xfrm>
        </p:spPr>
        <p:txBody>
          <a:bodyPr anchor="b"/>
          <a:lstStyle>
            <a:lvl1pPr>
              <a:defRPr sz="3200">
                <a:solidFill>
                  <a:schemeClr val="tx1">
                    <a:lumMod val="65000"/>
                    <a:lumOff val="3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F63CD72-F03F-244E-A370-5C99DA4BED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487B1E-96B8-0C41-AF22-2F0D9F112F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D4548BED-582A-F147-809E-552F347B6C46}"/>
              </a:ext>
            </a:extLst>
          </p:cNvPr>
          <p:cNvSpPr>
            <a:spLocks noGrp="1"/>
          </p:cNvSpPr>
          <p:nvPr>
            <p:ph type="sldNum" sz="quarter" idx="12"/>
          </p:nvPr>
        </p:nvSpPr>
        <p:spPr/>
        <p:txBody>
          <a:bodyPr/>
          <a:lstStyle/>
          <a:p>
            <a:fld id="{7FC1B1FC-28D5-1941-A781-1AB2CBD52035}" type="slidenum">
              <a:rPr lang="en-US" smtClean="0"/>
              <a:t>‹#›</a:t>
            </a:fld>
            <a:endParaRPr lang="en-US"/>
          </a:p>
        </p:txBody>
      </p:sp>
    </p:spTree>
    <p:extLst>
      <p:ext uri="{BB962C8B-B14F-4D97-AF65-F5344CB8AC3E}">
        <p14:creationId xmlns:p14="http://schemas.microsoft.com/office/powerpoint/2010/main" val="38935561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00E03-F261-B64F-A79D-5A1C35202AC3}"/>
              </a:ext>
            </a:extLst>
          </p:cNvPr>
          <p:cNvSpPr>
            <a:spLocks noGrp="1"/>
          </p:cNvSpPr>
          <p:nvPr>
            <p:ph type="title"/>
          </p:nvPr>
        </p:nvSpPr>
        <p:spPr>
          <a:xfrm>
            <a:off x="839788" y="457200"/>
            <a:ext cx="3932237" cy="1600200"/>
          </a:xfrm>
        </p:spPr>
        <p:txBody>
          <a:bodyPr anchor="b"/>
          <a:lstStyle>
            <a:lvl1pPr>
              <a:defRPr sz="3200">
                <a:solidFill>
                  <a:schemeClr val="tx1">
                    <a:lumMod val="65000"/>
                    <a:lumOff val="35000"/>
                  </a:schemeClr>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C35825EF-0162-0D4A-9105-CBAD572DA9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04D4626-464E-8C49-9E35-2CFDD41722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053EECE8-B9C7-6B44-B11D-D2ED263E140E}"/>
              </a:ext>
            </a:extLst>
          </p:cNvPr>
          <p:cNvSpPr>
            <a:spLocks noGrp="1"/>
          </p:cNvSpPr>
          <p:nvPr>
            <p:ph type="sldNum" sz="quarter" idx="12"/>
          </p:nvPr>
        </p:nvSpPr>
        <p:spPr/>
        <p:txBody>
          <a:bodyPr/>
          <a:lstStyle/>
          <a:p>
            <a:fld id="{7FC1B1FC-28D5-1941-A781-1AB2CBD52035}" type="slidenum">
              <a:rPr lang="en-US" smtClean="0"/>
              <a:t>‹#›</a:t>
            </a:fld>
            <a:endParaRPr lang="en-US"/>
          </a:p>
        </p:txBody>
      </p:sp>
    </p:spTree>
    <p:extLst>
      <p:ext uri="{BB962C8B-B14F-4D97-AF65-F5344CB8AC3E}">
        <p14:creationId xmlns:p14="http://schemas.microsoft.com/office/powerpoint/2010/main" val="258571984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000">
              <a:schemeClr val="bg1"/>
            </a:gs>
            <a:gs pos="100000">
              <a:schemeClr val="accent3">
                <a:lumMod val="20000"/>
                <a:lumOff val="80000"/>
              </a:schemeClr>
            </a:gs>
          </a:gsLst>
          <a:lin ang="13200000" scaled="0"/>
          <a:tileRect/>
        </a:gra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730E9A4-02F4-4443-B0F9-A1856003D4FC}"/>
              </a:ext>
            </a:extLst>
          </p:cNvPr>
          <p:cNvGrpSpPr/>
          <p:nvPr userDrawn="1"/>
        </p:nvGrpSpPr>
        <p:grpSpPr>
          <a:xfrm>
            <a:off x="172530" y="6294646"/>
            <a:ext cx="5470899" cy="511595"/>
            <a:chOff x="398253" y="575137"/>
            <a:chExt cx="11849269" cy="1107744"/>
          </a:xfrm>
        </p:grpSpPr>
        <p:pic>
          <p:nvPicPr>
            <p:cNvPr id="11" name="Picture 10">
              <a:extLst>
                <a:ext uri="{FF2B5EF4-FFF2-40B4-BE49-F238E27FC236}">
                  <a16:creationId xmlns:a16="http://schemas.microsoft.com/office/drawing/2014/main" id="{F81C1BF8-3A37-E543-9FA2-5B3B121DFF9B}"/>
                </a:ext>
              </a:extLst>
            </p:cNvPr>
            <p:cNvPicPr>
              <a:picLocks noChangeAspect="1"/>
            </p:cNvPicPr>
            <p:nvPr userDrawn="1"/>
          </p:nvPicPr>
          <p:blipFill>
            <a:blip r:embed="rId13" cstate="print">
              <a:grayscl/>
              <a:extLst>
                <a:ext uri="{28A0092B-C50C-407E-A947-70E740481C1C}">
                  <a14:useLocalDpi xmlns:a14="http://schemas.microsoft.com/office/drawing/2010/main"/>
                </a:ext>
              </a:extLst>
            </a:blip>
            <a:stretch>
              <a:fillRect/>
            </a:stretch>
          </p:blipFill>
          <p:spPr>
            <a:xfrm>
              <a:off x="398253" y="824023"/>
              <a:ext cx="4001219" cy="711328"/>
            </a:xfrm>
            <a:prstGeom prst="rect">
              <a:avLst/>
            </a:prstGeom>
          </p:spPr>
        </p:pic>
        <p:pic>
          <p:nvPicPr>
            <p:cNvPr id="12" name="Picture 11">
              <a:extLst>
                <a:ext uri="{FF2B5EF4-FFF2-40B4-BE49-F238E27FC236}">
                  <a16:creationId xmlns:a16="http://schemas.microsoft.com/office/drawing/2014/main" id="{8A68EA78-BE0C-E143-8D7C-E6CC1DAD29C7}"/>
                </a:ext>
              </a:extLst>
            </p:cNvPr>
            <p:cNvPicPr>
              <a:picLocks noChangeAspect="1"/>
            </p:cNvPicPr>
            <p:nvPr userDrawn="1"/>
          </p:nvPicPr>
          <p:blipFill>
            <a:blip r:embed="rId14" cstate="print">
              <a:grayscl/>
              <a:extLst>
                <a:ext uri="{28A0092B-C50C-407E-A947-70E740481C1C}">
                  <a14:useLocalDpi xmlns:a14="http://schemas.microsoft.com/office/drawing/2010/main"/>
                </a:ext>
              </a:extLst>
            </a:blip>
            <a:stretch>
              <a:fillRect/>
            </a:stretch>
          </p:blipFill>
          <p:spPr>
            <a:xfrm>
              <a:off x="4612226" y="575137"/>
              <a:ext cx="644107" cy="945041"/>
            </a:xfrm>
            <a:prstGeom prst="rect">
              <a:avLst/>
            </a:prstGeom>
          </p:spPr>
        </p:pic>
        <p:sp>
          <p:nvSpPr>
            <p:cNvPr id="13" name="TextBox 12">
              <a:extLst>
                <a:ext uri="{FF2B5EF4-FFF2-40B4-BE49-F238E27FC236}">
                  <a16:creationId xmlns:a16="http://schemas.microsoft.com/office/drawing/2014/main" id="{E18C93EB-71B2-C64F-A4BF-D68796CEF9B5}"/>
                </a:ext>
              </a:extLst>
            </p:cNvPr>
            <p:cNvSpPr txBox="1"/>
            <p:nvPr userDrawn="1"/>
          </p:nvSpPr>
          <p:spPr>
            <a:xfrm>
              <a:off x="5181595" y="796207"/>
              <a:ext cx="3674851" cy="799706"/>
            </a:xfrm>
            <a:prstGeom prst="rect">
              <a:avLst/>
            </a:prstGeom>
            <a:noFill/>
          </p:spPr>
          <p:txBody>
            <a:bodyPr wrap="square" rtlCol="0">
              <a:spAutoFit/>
            </a:bodyPr>
            <a:lstStyle/>
            <a:p>
              <a:r>
                <a:rPr lang="en-US" sz="900" dirty="0">
                  <a:solidFill>
                    <a:schemeClr val="tx1">
                      <a:lumMod val="65000"/>
                      <a:lumOff val="35000"/>
                    </a:schemeClr>
                  </a:solidFill>
                  <a:latin typeface="Corbel" panose="020B0503020204020204" pitchFamily="34" charset="0"/>
                  <a:ea typeface="Bodoni Ornaments" pitchFamily="2" charset="0"/>
                  <a:cs typeface="Baghdad" pitchFamily="2" charset="-78"/>
                </a:rPr>
                <a:t>Center For Green Chemistry </a:t>
              </a:r>
            </a:p>
            <a:p>
              <a:r>
                <a:rPr lang="en-US" sz="900" dirty="0">
                  <a:solidFill>
                    <a:schemeClr val="tx1">
                      <a:lumMod val="65000"/>
                      <a:lumOff val="35000"/>
                    </a:schemeClr>
                  </a:solidFill>
                  <a:latin typeface="Corbel" panose="020B0503020204020204" pitchFamily="34" charset="0"/>
                  <a:ea typeface="Bodoni Ornaments" pitchFamily="2" charset="0"/>
                  <a:cs typeface="Baghdad" pitchFamily="2" charset="-78"/>
                </a:rPr>
                <a:t>and Green Engineering at Yale</a:t>
              </a:r>
            </a:p>
          </p:txBody>
        </p:sp>
        <p:pic>
          <p:nvPicPr>
            <p:cNvPr id="14" name="Picture 13">
              <a:extLst>
                <a:ext uri="{FF2B5EF4-FFF2-40B4-BE49-F238E27FC236}">
                  <a16:creationId xmlns:a16="http://schemas.microsoft.com/office/drawing/2014/main" id="{96A9CC74-5940-4645-A435-2C7DACF00BE1}"/>
                </a:ext>
              </a:extLst>
            </p:cNvPr>
            <p:cNvPicPr>
              <a:picLocks noChangeAspect="1"/>
            </p:cNvPicPr>
            <p:nvPr userDrawn="1"/>
          </p:nvPicPr>
          <p:blipFill rotWithShape="1">
            <a:blip r:embed="rId15" cstate="print">
              <a:grayscl/>
              <a:extLst>
                <a:ext uri="{BEBA8EAE-BF5A-486C-A8C5-ECC9F3942E4B}">
                  <a14:imgProps xmlns:a14="http://schemas.microsoft.com/office/drawing/2010/main">
                    <a14:imgLayer r:embed="rId16">
                      <a14:imgEffect>
                        <a14:brightnessContrast bright="10000"/>
                      </a14:imgEffect>
                    </a14:imgLayer>
                  </a14:imgProps>
                </a:ext>
                <a:ext uri="{28A0092B-C50C-407E-A947-70E740481C1C}">
                  <a14:useLocalDpi xmlns:a14="http://schemas.microsoft.com/office/drawing/2010/main"/>
                </a:ext>
              </a:extLst>
            </a:blip>
            <a:srcRect/>
            <a:stretch/>
          </p:blipFill>
          <p:spPr>
            <a:xfrm>
              <a:off x="8893814" y="698484"/>
              <a:ext cx="3353708" cy="984397"/>
            </a:xfrm>
            <a:prstGeom prst="rect">
              <a:avLst/>
            </a:prstGeom>
          </p:spPr>
        </p:pic>
      </p:grpSp>
      <p:sp>
        <p:nvSpPr>
          <p:cNvPr id="2" name="Title Placeholder 1">
            <a:extLst>
              <a:ext uri="{FF2B5EF4-FFF2-40B4-BE49-F238E27FC236}">
                <a16:creationId xmlns:a16="http://schemas.microsoft.com/office/drawing/2014/main" id="{FF679091-E3A8-A041-9806-A4FE029CBA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481EFE-6B2D-374E-B13E-39EB65D90F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66EAE97-4033-3E44-B448-F0AE3F7221BE}"/>
              </a:ext>
            </a:extLst>
          </p:cNvPr>
          <p:cNvSpPr>
            <a:spLocks noGrp="1"/>
          </p:cNvSpPr>
          <p:nvPr>
            <p:ph type="sldNum" sz="quarter" idx="4"/>
          </p:nvPr>
        </p:nvSpPr>
        <p:spPr>
          <a:xfrm>
            <a:off x="9266208" y="6330309"/>
            <a:ext cx="2743200" cy="365125"/>
          </a:xfrm>
          <a:prstGeom prst="rect">
            <a:avLst/>
          </a:prstGeom>
        </p:spPr>
        <p:txBody>
          <a:bodyPr vert="horz" lIns="91440" tIns="45720" rIns="91440" bIns="45720" rtlCol="0" anchor="ctr"/>
          <a:lstStyle>
            <a:lvl1pPr algn="r">
              <a:defRPr sz="1200">
                <a:solidFill>
                  <a:schemeClr val="tx1">
                    <a:lumMod val="65000"/>
                    <a:lumOff val="35000"/>
                  </a:schemeClr>
                </a:solidFill>
                <a:latin typeface="Corbel" panose="020B0503020204020204" pitchFamily="34" charset="0"/>
              </a:defRPr>
            </a:lvl1pPr>
          </a:lstStyle>
          <a:p>
            <a:fld id="{7FC1B1FC-28D5-1941-A781-1AB2CBD52035}" type="slidenum">
              <a:rPr lang="en-US" smtClean="0"/>
              <a:pPr/>
              <a:t>‹#›</a:t>
            </a:fld>
            <a:endParaRPr lang="en-US"/>
          </a:p>
        </p:txBody>
      </p:sp>
    </p:spTree>
    <p:extLst>
      <p:ext uri="{BB962C8B-B14F-4D97-AF65-F5344CB8AC3E}">
        <p14:creationId xmlns:p14="http://schemas.microsoft.com/office/powerpoint/2010/main" val="3924488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1.jpeg"/><Relationship Id="rId7" Type="http://schemas.openxmlformats.org/officeDocument/2006/relationships/hyperlink" Target="https://creativecommons.org/licenses/by-sa/4.0/legalcod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delso.photo/" TargetMode="External"/><Relationship Id="rId5" Type="http://schemas.openxmlformats.org/officeDocument/2006/relationships/hyperlink" Target="https://commons.wikimedia.org/wiki/File:Taiga.png" TargetMode="External"/><Relationship Id="rId4" Type="http://schemas.openxmlformats.org/officeDocument/2006/relationships/image" Target="../media/image23.png"/><Relationship Id="rId9"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s://commons.wikimedia.org/wiki/Biodiesel#/media/File:Soybeanbus.jpg" TargetMode="External"/><Relationship Id="rId4" Type="http://schemas.openxmlformats.org/officeDocument/2006/relationships/hyperlink" Target="https://commons.wikimedia.org/wiki/File:Hybrid_bus_11_2015_Curitiba_835.JP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commons.wikimedia.org/wiki/File:Biodiesel_bus_Linha_Verde_Curitiba_BRT_05_2013_6551.JP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30.jpeg"/><Relationship Id="rId7" Type="http://schemas.openxmlformats.org/officeDocument/2006/relationships/hyperlink" Target="https://commons.wikimedia.org/wiki/File:Corn_stalks_at_sunset.jp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commons.wikimedia.org/wiki/File:Populus-short-rotation.jpg" TargetMode="External"/><Relationship Id="rId5" Type="http://schemas.openxmlformats.org/officeDocument/2006/relationships/hyperlink" Target="https://commons.wikimedia.org/wiki/File:Bales_of_wheat_straw,_Sutton,_Cambs_-_geograph.org.uk_-_227322.jpg" TargetMode="External"/><Relationship Id="rId10" Type="http://schemas.openxmlformats.org/officeDocument/2006/relationships/image" Target="../media/image33.jpeg"/><Relationship Id="rId4" Type="http://schemas.openxmlformats.org/officeDocument/2006/relationships/hyperlink" Target="https://commons.wikimedia.org/wiki/File:USDA_switchgrass.jpg" TargetMode="External"/><Relationship Id="rId9"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hyperlink" Target="https://commons.wikimedia.org/wiki/File:Corn_stalks_at_sunset.jpg" TargetMode="External"/><Relationship Id="rId4" Type="http://schemas.openxmlformats.org/officeDocument/2006/relationships/hyperlink" Target="https://commons.wikimedia.org/wiki/File:USDA_switchgrass.jp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commons.wikimedia.org/wiki/File:Algoculture_au_kibboutz_Ketura.JPG" TargetMode="External"/><Relationship Id="rId5" Type="http://schemas.openxmlformats.org/officeDocument/2006/relationships/hyperlink" Target="https://commons.wikimedia.org/wiki/Commons:GNU_Free_Documentation_License" TargetMode="External"/><Relationship Id="rId4" Type="http://schemas.openxmlformats.org/officeDocument/2006/relationships/hyperlink" Target="https://creativecommons.org/licenses/by-sa/3.0/"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FD781-DE95-B248-8C4C-74F44859F14C}"/>
              </a:ext>
            </a:extLst>
          </p:cNvPr>
          <p:cNvSpPr>
            <a:spLocks noGrp="1"/>
          </p:cNvSpPr>
          <p:nvPr>
            <p:ph type="ctrTitle"/>
          </p:nvPr>
        </p:nvSpPr>
        <p:spPr>
          <a:xfrm>
            <a:off x="986118" y="2235200"/>
            <a:ext cx="10668000" cy="2387600"/>
          </a:xfrm>
        </p:spPr>
        <p:txBody>
          <a:bodyPr anchor="ctr">
            <a:normAutofit/>
          </a:bodyPr>
          <a:lstStyle/>
          <a:p>
            <a:r>
              <a:rPr lang="en-US" sz="4000" dirty="0">
                <a:latin typeface="+mn-lt"/>
              </a:rPr>
              <a:t>Renewable Feedstocks for Energy</a:t>
            </a:r>
          </a:p>
        </p:txBody>
      </p:sp>
      <p:sp>
        <p:nvSpPr>
          <p:cNvPr id="4" name="Subtitle 2">
            <a:extLst>
              <a:ext uri="{FF2B5EF4-FFF2-40B4-BE49-F238E27FC236}">
                <a16:creationId xmlns:a16="http://schemas.microsoft.com/office/drawing/2014/main" id="{2CB9F53A-AF19-4BA9-AFBC-B79CEE180259}"/>
              </a:ext>
            </a:extLst>
          </p:cNvPr>
          <p:cNvSpPr txBox="1">
            <a:spLocks/>
          </p:cNvSpPr>
          <p:nvPr/>
        </p:nvSpPr>
        <p:spPr>
          <a:xfrm>
            <a:off x="4527274" y="4597942"/>
            <a:ext cx="313745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lumMod val="65000"/>
                    <a:lumOff val="3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Lecture #12</a:t>
            </a:r>
          </a:p>
          <a:p>
            <a:r>
              <a:rPr lang="en-US" dirty="0"/>
              <a:t>Date:</a:t>
            </a:r>
          </a:p>
          <a:p>
            <a:r>
              <a:rPr lang="en-US" dirty="0"/>
              <a:t>Course #</a:t>
            </a:r>
            <a:endParaRPr lang="en-US" dirty="0">
              <a:solidFill>
                <a:srgbClr val="00B050"/>
              </a:solidFill>
            </a:endParaRPr>
          </a:p>
        </p:txBody>
      </p:sp>
    </p:spTree>
    <p:extLst>
      <p:ext uri="{BB962C8B-B14F-4D97-AF65-F5344CB8AC3E}">
        <p14:creationId xmlns:p14="http://schemas.microsoft.com/office/powerpoint/2010/main" val="3054286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539F7-4C43-9E45-B1CC-0F670A68121C}"/>
              </a:ext>
            </a:extLst>
          </p:cNvPr>
          <p:cNvSpPr>
            <a:spLocks noGrp="1"/>
          </p:cNvSpPr>
          <p:nvPr>
            <p:ph type="title"/>
          </p:nvPr>
        </p:nvSpPr>
        <p:spPr/>
        <p:txBody>
          <a:bodyPr>
            <a:normAutofit/>
          </a:bodyPr>
          <a:lstStyle/>
          <a:p>
            <a:r>
              <a:rPr lang="en-US" sz="4000" dirty="0">
                <a:latin typeface="+mn-lt"/>
              </a:rPr>
              <a:t>Current and future energy demands</a:t>
            </a:r>
          </a:p>
        </p:txBody>
      </p:sp>
      <p:sp>
        <p:nvSpPr>
          <p:cNvPr id="3" name="Content Placeholder 2">
            <a:extLst>
              <a:ext uri="{FF2B5EF4-FFF2-40B4-BE49-F238E27FC236}">
                <a16:creationId xmlns:a16="http://schemas.microsoft.com/office/drawing/2014/main" id="{FD15A98B-79F9-314A-AEBA-62F71417D45A}"/>
              </a:ext>
            </a:extLst>
          </p:cNvPr>
          <p:cNvSpPr>
            <a:spLocks noGrp="1"/>
          </p:cNvSpPr>
          <p:nvPr>
            <p:ph idx="1"/>
          </p:nvPr>
        </p:nvSpPr>
        <p:spPr/>
        <p:txBody>
          <a:bodyPr/>
          <a:lstStyle/>
          <a:p>
            <a:r>
              <a:rPr lang="en-US" dirty="0"/>
              <a:t>2010:</a:t>
            </a:r>
          </a:p>
          <a:p>
            <a:pPr lvl="1"/>
            <a:r>
              <a:rPr lang="en-US" dirty="0"/>
              <a:t>Crude oil reserves: 1.5 trillion barrels (OPEC – Organization of Petroleum Exporting Countries) contributes 1.2 trillion barrels (80%)</a:t>
            </a:r>
          </a:p>
          <a:p>
            <a:pPr lvl="1"/>
            <a:r>
              <a:rPr lang="en-US" dirty="0"/>
              <a:t>OPEC produced 29.2 million barrels (</a:t>
            </a:r>
            <a:r>
              <a:rPr lang="en-US" dirty="0" err="1"/>
              <a:t>mb</a:t>
            </a:r>
            <a:r>
              <a:rPr lang="en-US" dirty="0"/>
              <a:t>)/day of crude oil from a world total output of 69.7 </a:t>
            </a:r>
            <a:r>
              <a:rPr lang="en-US" dirty="0" err="1"/>
              <a:t>mb</a:t>
            </a:r>
            <a:r>
              <a:rPr lang="en-US" dirty="0"/>
              <a:t>/day </a:t>
            </a:r>
          </a:p>
          <a:p>
            <a:r>
              <a:rPr lang="en-US" dirty="0"/>
              <a:t>Future:</a:t>
            </a:r>
          </a:p>
          <a:p>
            <a:pPr lvl="1"/>
            <a:r>
              <a:rPr lang="en-US" dirty="0"/>
              <a:t>International Energy Agency (IEA) predicts increase to 96 </a:t>
            </a:r>
            <a:r>
              <a:rPr lang="en-US" dirty="0" err="1"/>
              <a:t>mb</a:t>
            </a:r>
            <a:r>
              <a:rPr lang="en-US" dirty="0"/>
              <a:t>/day by 2035</a:t>
            </a:r>
          </a:p>
          <a:p>
            <a:pPr lvl="1"/>
            <a:r>
              <a:rPr lang="en-US" dirty="0"/>
              <a:t>OPEC predicts 105.5 </a:t>
            </a:r>
            <a:r>
              <a:rPr lang="en-US" dirty="0" err="1"/>
              <a:t>mb</a:t>
            </a:r>
            <a:r>
              <a:rPr lang="en-US" dirty="0"/>
              <a:t>/day by 2030</a:t>
            </a:r>
          </a:p>
          <a:p>
            <a:pPr lvl="1"/>
            <a:r>
              <a:rPr lang="en-US" i="1" dirty="0">
                <a:solidFill>
                  <a:srgbClr val="FF0000"/>
                </a:solidFill>
              </a:rPr>
              <a:t>Future oil production will not be able to meet demand!</a:t>
            </a:r>
          </a:p>
        </p:txBody>
      </p:sp>
      <p:sp>
        <p:nvSpPr>
          <p:cNvPr id="4" name="TextBox 3">
            <a:extLst>
              <a:ext uri="{FF2B5EF4-FFF2-40B4-BE49-F238E27FC236}">
                <a16:creationId xmlns:a16="http://schemas.microsoft.com/office/drawing/2014/main" id="{AE016142-7AF5-024C-AC64-00A529E85898}"/>
              </a:ext>
            </a:extLst>
          </p:cNvPr>
          <p:cNvSpPr txBox="1"/>
          <p:nvPr/>
        </p:nvSpPr>
        <p:spPr>
          <a:xfrm>
            <a:off x="6551525" y="6405876"/>
            <a:ext cx="5489451" cy="276999"/>
          </a:xfrm>
          <a:prstGeom prst="rect">
            <a:avLst/>
          </a:prstGeom>
          <a:noFill/>
        </p:spPr>
        <p:txBody>
          <a:bodyPr wrap="none" rtlCol="0">
            <a:spAutoFit/>
          </a:bodyPr>
          <a:lstStyle/>
          <a:p>
            <a:r>
              <a:rPr lang="en-US" sz="1200" dirty="0"/>
              <a:t>Clark, J.H., </a:t>
            </a:r>
            <a:r>
              <a:rPr lang="en-US" sz="1200" dirty="0" err="1"/>
              <a:t>Luque</a:t>
            </a:r>
            <a:r>
              <a:rPr lang="en-US" sz="1200" dirty="0"/>
              <a:t>, R., </a:t>
            </a:r>
            <a:r>
              <a:rPr lang="en-US" sz="1200" dirty="0" err="1"/>
              <a:t>Matharu</a:t>
            </a:r>
            <a:r>
              <a:rPr lang="en-US" sz="1200" dirty="0"/>
              <a:t>, A.S., </a:t>
            </a:r>
            <a:r>
              <a:rPr lang="en-US" sz="1200" dirty="0" err="1"/>
              <a:t>Annu</a:t>
            </a:r>
            <a:r>
              <a:rPr lang="en-US" sz="1200" dirty="0"/>
              <a:t>. Rev. Chem. </a:t>
            </a:r>
            <a:r>
              <a:rPr lang="en-US" sz="1200" dirty="0" err="1"/>
              <a:t>Biomol</a:t>
            </a:r>
            <a:r>
              <a:rPr lang="en-US" sz="1200" dirty="0"/>
              <a:t>. Eng., 2012, 3: 183-207</a:t>
            </a:r>
          </a:p>
        </p:txBody>
      </p:sp>
    </p:spTree>
    <p:extLst>
      <p:ext uri="{BB962C8B-B14F-4D97-AF65-F5344CB8AC3E}">
        <p14:creationId xmlns:p14="http://schemas.microsoft.com/office/powerpoint/2010/main" val="1259415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79767-F5F4-9943-A4A9-2124EDB974CB}"/>
              </a:ext>
            </a:extLst>
          </p:cNvPr>
          <p:cNvSpPr>
            <a:spLocks noGrp="1"/>
          </p:cNvSpPr>
          <p:nvPr>
            <p:ph type="title"/>
          </p:nvPr>
        </p:nvSpPr>
        <p:spPr/>
        <p:txBody>
          <a:bodyPr>
            <a:normAutofit/>
          </a:bodyPr>
          <a:lstStyle/>
          <a:p>
            <a:r>
              <a:rPr lang="en-US" sz="4000" dirty="0">
                <a:latin typeface="+mn-lt"/>
              </a:rPr>
              <a:t>Oil as an energy source: Challenges</a:t>
            </a:r>
          </a:p>
        </p:txBody>
      </p:sp>
      <p:sp>
        <p:nvSpPr>
          <p:cNvPr id="3" name="Content Placeholder 2">
            <a:extLst>
              <a:ext uri="{FF2B5EF4-FFF2-40B4-BE49-F238E27FC236}">
                <a16:creationId xmlns:a16="http://schemas.microsoft.com/office/drawing/2014/main" id="{508579F6-305E-2B4E-BB40-6FCC70D1032E}"/>
              </a:ext>
            </a:extLst>
          </p:cNvPr>
          <p:cNvSpPr>
            <a:spLocks noGrp="1"/>
          </p:cNvSpPr>
          <p:nvPr>
            <p:ph idx="1"/>
          </p:nvPr>
        </p:nvSpPr>
        <p:spPr/>
        <p:txBody>
          <a:bodyPr/>
          <a:lstStyle/>
          <a:p>
            <a:r>
              <a:rPr lang="en-US" dirty="0"/>
              <a:t>Negative social and environmental image</a:t>
            </a:r>
          </a:p>
          <a:p>
            <a:pPr lvl="1"/>
            <a:r>
              <a:rPr lang="en-US" dirty="0"/>
              <a:t>i.e., 2010 BP Deepwater oil platform leak in the Gulf of Mexico – 5 </a:t>
            </a:r>
            <a:r>
              <a:rPr lang="en-US" dirty="0" err="1"/>
              <a:t>mb</a:t>
            </a:r>
            <a:r>
              <a:rPr lang="en-US" dirty="0"/>
              <a:t> of oil</a:t>
            </a:r>
          </a:p>
          <a:p>
            <a:pPr lvl="1"/>
            <a:r>
              <a:rPr lang="en-US" dirty="0"/>
              <a:t>Oil and fossil fuels – significant contributors to CO</a:t>
            </a:r>
            <a:r>
              <a:rPr lang="en-US" baseline="-25000" dirty="0"/>
              <a:t>2</a:t>
            </a:r>
            <a:r>
              <a:rPr lang="en-US" dirty="0"/>
              <a:t> in the atmosphere</a:t>
            </a:r>
          </a:p>
          <a:p>
            <a:r>
              <a:rPr lang="en-US" dirty="0"/>
              <a:t>Economics</a:t>
            </a:r>
          </a:p>
          <a:p>
            <a:pPr lvl="1"/>
            <a:r>
              <a:rPr lang="en-US" dirty="0"/>
              <a:t>Fluctuation in pricing due to a number of factors (i.e., demand/future supply)</a:t>
            </a:r>
          </a:p>
          <a:p>
            <a:pPr lvl="1"/>
            <a:r>
              <a:rPr lang="en-US" dirty="0"/>
              <a:t>Dependent on regions that have political unrest (Middle East and North Africa)</a:t>
            </a:r>
          </a:p>
        </p:txBody>
      </p:sp>
      <p:sp>
        <p:nvSpPr>
          <p:cNvPr id="4" name="TextBox 3">
            <a:extLst>
              <a:ext uri="{FF2B5EF4-FFF2-40B4-BE49-F238E27FC236}">
                <a16:creationId xmlns:a16="http://schemas.microsoft.com/office/drawing/2014/main" id="{FD443386-687B-A043-86BB-DA23260346FD}"/>
              </a:ext>
            </a:extLst>
          </p:cNvPr>
          <p:cNvSpPr txBox="1"/>
          <p:nvPr/>
        </p:nvSpPr>
        <p:spPr>
          <a:xfrm>
            <a:off x="6551525" y="6405876"/>
            <a:ext cx="5489451" cy="276999"/>
          </a:xfrm>
          <a:prstGeom prst="rect">
            <a:avLst/>
          </a:prstGeom>
          <a:noFill/>
        </p:spPr>
        <p:txBody>
          <a:bodyPr wrap="none" rtlCol="0">
            <a:spAutoFit/>
          </a:bodyPr>
          <a:lstStyle/>
          <a:p>
            <a:r>
              <a:rPr lang="en-US" sz="1200" dirty="0"/>
              <a:t>Clark, J.H., </a:t>
            </a:r>
            <a:r>
              <a:rPr lang="en-US" sz="1200" dirty="0" err="1"/>
              <a:t>Luque</a:t>
            </a:r>
            <a:r>
              <a:rPr lang="en-US" sz="1200" dirty="0"/>
              <a:t>, R., </a:t>
            </a:r>
            <a:r>
              <a:rPr lang="en-US" sz="1200" dirty="0" err="1"/>
              <a:t>Matharu</a:t>
            </a:r>
            <a:r>
              <a:rPr lang="en-US" sz="1200" dirty="0"/>
              <a:t>, A.S., </a:t>
            </a:r>
            <a:r>
              <a:rPr lang="en-US" sz="1200" dirty="0" err="1"/>
              <a:t>Annu</a:t>
            </a:r>
            <a:r>
              <a:rPr lang="en-US" sz="1200" dirty="0"/>
              <a:t>. Rev. Chem. </a:t>
            </a:r>
            <a:r>
              <a:rPr lang="en-US" sz="1200" dirty="0" err="1"/>
              <a:t>Biomol</a:t>
            </a:r>
            <a:r>
              <a:rPr lang="en-US" sz="1200" dirty="0"/>
              <a:t>. Eng., 2012, 3: 183-207</a:t>
            </a:r>
          </a:p>
        </p:txBody>
      </p:sp>
    </p:spTree>
    <p:extLst>
      <p:ext uri="{BB962C8B-B14F-4D97-AF65-F5344CB8AC3E}">
        <p14:creationId xmlns:p14="http://schemas.microsoft.com/office/powerpoint/2010/main" val="2059814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D1E4B-47C7-4F41-AEC5-0AA6C0D4F245}"/>
              </a:ext>
            </a:extLst>
          </p:cNvPr>
          <p:cNvSpPr>
            <a:spLocks noGrp="1"/>
          </p:cNvSpPr>
          <p:nvPr>
            <p:ph type="title"/>
          </p:nvPr>
        </p:nvSpPr>
        <p:spPr/>
        <p:txBody>
          <a:bodyPr>
            <a:normAutofit/>
          </a:bodyPr>
          <a:lstStyle/>
          <a:p>
            <a:r>
              <a:rPr lang="en-US" sz="4000" dirty="0">
                <a:latin typeface="+mn-lt"/>
              </a:rPr>
              <a:t>Alternative Energy to Meet Future Demand</a:t>
            </a:r>
          </a:p>
        </p:txBody>
      </p:sp>
      <p:pic>
        <p:nvPicPr>
          <p:cNvPr id="6" name="Picture 5">
            <a:extLst>
              <a:ext uri="{FF2B5EF4-FFF2-40B4-BE49-F238E27FC236}">
                <a16:creationId xmlns:a16="http://schemas.microsoft.com/office/drawing/2014/main" id="{23A0E2D7-5B0C-DC44-88D6-B745647B79DE}"/>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987041" y="1590565"/>
            <a:ext cx="7845136" cy="4044200"/>
          </a:xfrm>
          <a:prstGeom prst="rect">
            <a:avLst/>
          </a:prstGeom>
          <a:noFill/>
          <a:ln>
            <a:noFill/>
          </a:ln>
        </p:spPr>
      </p:pic>
      <p:sp>
        <p:nvSpPr>
          <p:cNvPr id="7" name="Rectangle 6">
            <a:extLst>
              <a:ext uri="{FF2B5EF4-FFF2-40B4-BE49-F238E27FC236}">
                <a16:creationId xmlns:a16="http://schemas.microsoft.com/office/drawing/2014/main" id="{0FC62124-7555-E34E-B94A-F8DFB0BFF0B7}"/>
              </a:ext>
            </a:extLst>
          </p:cNvPr>
          <p:cNvSpPr/>
          <p:nvPr/>
        </p:nvSpPr>
        <p:spPr>
          <a:xfrm>
            <a:off x="6339562" y="6128877"/>
            <a:ext cx="5326156"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50000"/>
                  </a:prstClr>
                </a:solidFill>
                <a:effectLst/>
                <a:uLnTx/>
                <a:uFillTx/>
                <a:latin typeface="Calibri" panose="020F0502020204030204"/>
                <a:ea typeface="ＭＳ 明朝" charset="-128"/>
                <a:cs typeface="Times New Roman" charset="0"/>
              </a:rPr>
              <a:t>Figure: World energy consumption by source reported in 2013.While fossil fuel is still predominant, in 2013 there has been an increase in renewable source of energy. Most renewable energy comes from biomass. Source: REN21 Renewables 2014 Global Status Report.</a:t>
            </a:r>
          </a:p>
        </p:txBody>
      </p:sp>
      <p:sp>
        <p:nvSpPr>
          <p:cNvPr id="8" name="TextBox 7">
            <a:extLst>
              <a:ext uri="{FF2B5EF4-FFF2-40B4-BE49-F238E27FC236}">
                <a16:creationId xmlns:a16="http://schemas.microsoft.com/office/drawing/2014/main" id="{A503E4B3-0996-DC4F-AB0E-4E8473DFC83E}"/>
              </a:ext>
            </a:extLst>
          </p:cNvPr>
          <p:cNvSpPr txBox="1"/>
          <p:nvPr/>
        </p:nvSpPr>
        <p:spPr>
          <a:xfrm>
            <a:off x="9435403" y="2505670"/>
            <a:ext cx="2321169" cy="923330"/>
          </a:xfrm>
          <a:prstGeom prst="rect">
            <a:avLst/>
          </a:prstGeom>
          <a:noFill/>
        </p:spPr>
        <p:txBody>
          <a:bodyPr wrap="square" rtlCol="0">
            <a:spAutoFit/>
          </a:bodyPr>
          <a:lstStyle/>
          <a:p>
            <a:r>
              <a:rPr lang="en-US" i="1" dirty="0">
                <a:solidFill>
                  <a:srgbClr val="FF0000"/>
                </a:solidFill>
              </a:rPr>
              <a:t>Biomass is the largest contributor to renewable energy!</a:t>
            </a:r>
          </a:p>
        </p:txBody>
      </p:sp>
    </p:spTree>
    <p:extLst>
      <p:ext uri="{BB962C8B-B14F-4D97-AF65-F5344CB8AC3E}">
        <p14:creationId xmlns:p14="http://schemas.microsoft.com/office/powerpoint/2010/main" val="410616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DF2FF-433B-46BD-B605-4CDB5461B3EA}"/>
              </a:ext>
            </a:extLst>
          </p:cNvPr>
          <p:cNvSpPr>
            <a:spLocks noGrp="1"/>
          </p:cNvSpPr>
          <p:nvPr>
            <p:ph type="title"/>
          </p:nvPr>
        </p:nvSpPr>
        <p:spPr/>
        <p:txBody>
          <a:bodyPr>
            <a:normAutofit/>
          </a:bodyPr>
          <a:lstStyle/>
          <a:p>
            <a:r>
              <a:rPr lang="en-US" sz="4000" dirty="0">
                <a:latin typeface="+mn-lt"/>
              </a:rPr>
              <a:t>What We Have</a:t>
            </a:r>
          </a:p>
        </p:txBody>
      </p:sp>
      <p:pic>
        <p:nvPicPr>
          <p:cNvPr id="8" name="Shape 249">
            <a:extLst>
              <a:ext uri="{FF2B5EF4-FFF2-40B4-BE49-F238E27FC236}">
                <a16:creationId xmlns:a16="http://schemas.microsoft.com/office/drawing/2014/main" id="{7120D614-5AF1-492E-A0CA-F83EC2667E53}"/>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731358" y="1850310"/>
            <a:ext cx="3393363" cy="1958720"/>
          </a:xfrm>
          <a:prstGeom prst="rect">
            <a:avLst/>
          </a:prstGeom>
          <a:ln w="50800">
            <a:solidFill>
              <a:srgbClr val="002060"/>
            </a:solidFill>
          </a:ln>
          <a:effectLst>
            <a:softEdge rad="0"/>
          </a:effectLst>
        </p:spPr>
      </p:pic>
      <p:pic>
        <p:nvPicPr>
          <p:cNvPr id="14" name="Picture 2" descr="File:Tar sands in alberta 2008.jpg">
            <a:extLst>
              <a:ext uri="{FF2B5EF4-FFF2-40B4-BE49-F238E27FC236}">
                <a16:creationId xmlns:a16="http://schemas.microsoft.com/office/drawing/2014/main" id="{DCCCBDB9-E3C1-8B40-A4B7-982954D5BDF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38200" y="3950983"/>
            <a:ext cx="3099768" cy="23248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ile:SyncrudeWoodBuffalo.JPG">
            <a:extLst>
              <a:ext uri="{FF2B5EF4-FFF2-40B4-BE49-F238E27FC236}">
                <a16:creationId xmlns:a16="http://schemas.microsoft.com/office/drawing/2014/main" id="{0F816C2C-A43F-8C4D-A8B0-88C702512EC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146951" y="4097477"/>
            <a:ext cx="3466030" cy="2599522"/>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File:Gas flare, PetroChina Jabung field, Jambi, Indonesia.jpg">
            <a:extLst>
              <a:ext uri="{FF2B5EF4-FFF2-40B4-BE49-F238E27FC236}">
                <a16:creationId xmlns:a16="http://schemas.microsoft.com/office/drawing/2014/main" id="{36139532-CD78-5F41-A1AB-44C34AD696C8}"/>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651945" y="2644354"/>
            <a:ext cx="2967782" cy="29677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32F0A09-B97C-3246-AF62-E18DACC8F4D7}"/>
              </a:ext>
            </a:extLst>
          </p:cNvPr>
          <p:cNvPicPr>
            <a:picLocks noChangeAspect="1"/>
          </p:cNvPicPr>
          <p:nvPr/>
        </p:nvPicPr>
        <p:blipFill>
          <a:blip r:embed="rId7"/>
          <a:stretch>
            <a:fillRect/>
          </a:stretch>
        </p:blipFill>
        <p:spPr>
          <a:xfrm>
            <a:off x="8141576" y="1488733"/>
            <a:ext cx="3466030" cy="2494944"/>
          </a:xfrm>
          <a:prstGeom prst="rect">
            <a:avLst/>
          </a:prstGeom>
        </p:spPr>
      </p:pic>
    </p:spTree>
    <p:extLst>
      <p:ext uri="{BB962C8B-B14F-4D97-AF65-F5344CB8AC3E}">
        <p14:creationId xmlns:p14="http://schemas.microsoft.com/office/powerpoint/2010/main" val="2474250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D2F31-68DF-4EE3-B446-00C0C18CA3F8}"/>
              </a:ext>
            </a:extLst>
          </p:cNvPr>
          <p:cNvSpPr>
            <a:spLocks noGrp="1"/>
          </p:cNvSpPr>
          <p:nvPr>
            <p:ph type="title"/>
          </p:nvPr>
        </p:nvSpPr>
        <p:spPr/>
        <p:txBody>
          <a:bodyPr>
            <a:normAutofit/>
          </a:bodyPr>
          <a:lstStyle/>
          <a:p>
            <a:r>
              <a:rPr lang="en-US" sz="4000" dirty="0">
                <a:latin typeface="+mn-lt"/>
              </a:rPr>
              <a:t>What We Can Have</a:t>
            </a:r>
          </a:p>
        </p:txBody>
      </p:sp>
      <p:pic>
        <p:nvPicPr>
          <p:cNvPr id="8" name="Picture 8" descr="File:Río Yukón, Carmacks, Yukón, Canadá, 2017-08-27, DD 01-04 PAN.jpg">
            <a:extLst>
              <a:ext uri="{FF2B5EF4-FFF2-40B4-BE49-F238E27FC236}">
                <a16:creationId xmlns:a16="http://schemas.microsoft.com/office/drawing/2014/main" id="{D212A1F2-3ACB-984A-9909-5181CD68194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62697" y="1577276"/>
            <a:ext cx="8066605" cy="1928312"/>
          </a:xfrm>
          <a:prstGeom prst="rect">
            <a:avLst/>
          </a:prstGeom>
          <a:noFill/>
          <a:ln w="50800">
            <a:solidFill>
              <a:srgbClr val="002060"/>
            </a:solidFill>
          </a:ln>
          <a:extLst>
            <a:ext uri="{909E8E84-426E-40DD-AFC4-6F175D3DCCD1}">
              <a14:hiddenFill xmlns:a14="http://schemas.microsoft.com/office/drawing/2010/main">
                <a:solidFill>
                  <a:srgbClr val="FFFFFF"/>
                </a:solidFill>
              </a14:hiddenFill>
            </a:ext>
          </a:extLst>
        </p:spPr>
      </p:pic>
      <p:pic>
        <p:nvPicPr>
          <p:cNvPr id="10" name="Picture 2" descr="https://upload.wikimedia.org/wikipedia/commons/9/96/Algoculture_au_kibboutz_Ketura.JPG">
            <a:extLst>
              <a:ext uri="{FF2B5EF4-FFF2-40B4-BE49-F238E27FC236}">
                <a16:creationId xmlns:a16="http://schemas.microsoft.com/office/drawing/2014/main" id="{6E91266F-1F08-E046-AE23-4B33DEA09F3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978914" y="3590812"/>
            <a:ext cx="4150388" cy="2592867"/>
          </a:xfrm>
          <a:prstGeom prst="rect">
            <a:avLst/>
          </a:prstGeom>
          <a:noFill/>
          <a:ln w="50800">
            <a:solidFill>
              <a:srgbClr val="002060"/>
            </a:solidFill>
          </a:ln>
          <a:extLst>
            <a:ext uri="{909E8E84-426E-40DD-AFC4-6F175D3DCCD1}">
              <a14:hiddenFill xmlns:a14="http://schemas.microsoft.com/office/drawing/2010/main">
                <a:solidFill>
                  <a:srgbClr val="FFFFFF"/>
                </a:solidFill>
              </a14:hiddenFill>
            </a:ext>
          </a:extLst>
        </p:spPr>
      </p:pic>
      <p:pic>
        <p:nvPicPr>
          <p:cNvPr id="9" name="Picture 4" descr="File:Biodiesel bus Linha Verde Curitiba BRT 05 2013 6551.JPG">
            <a:extLst>
              <a:ext uri="{FF2B5EF4-FFF2-40B4-BE49-F238E27FC236}">
                <a16:creationId xmlns:a16="http://schemas.microsoft.com/office/drawing/2014/main" id="{A64C8505-FA71-DD44-BD82-8FDED1BDB27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062696" y="3582176"/>
            <a:ext cx="4033303" cy="2601503"/>
          </a:xfrm>
          <a:prstGeom prst="rect">
            <a:avLst/>
          </a:prstGeom>
          <a:noFill/>
          <a:ln w="50800">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307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D606-D575-4A0B-8B32-B29AF4811A40}"/>
              </a:ext>
            </a:extLst>
          </p:cNvPr>
          <p:cNvSpPr>
            <a:spLocks noGrp="1"/>
          </p:cNvSpPr>
          <p:nvPr>
            <p:ph type="title"/>
          </p:nvPr>
        </p:nvSpPr>
        <p:spPr/>
        <p:txBody>
          <a:bodyPr>
            <a:normAutofit/>
          </a:bodyPr>
          <a:lstStyle/>
          <a:p>
            <a:r>
              <a:rPr lang="en-US" sz="4000" dirty="0">
                <a:latin typeface="+mn-lt"/>
              </a:rPr>
              <a:t>Outline</a:t>
            </a:r>
          </a:p>
        </p:txBody>
      </p:sp>
      <p:sp>
        <p:nvSpPr>
          <p:cNvPr id="3" name="Content Placeholder 2">
            <a:extLst>
              <a:ext uri="{FF2B5EF4-FFF2-40B4-BE49-F238E27FC236}">
                <a16:creationId xmlns:a16="http://schemas.microsoft.com/office/drawing/2014/main" id="{9F0D883B-5007-40DB-B90A-989B987FF85C}"/>
              </a:ext>
            </a:extLst>
          </p:cNvPr>
          <p:cNvSpPr>
            <a:spLocks noGrp="1"/>
          </p:cNvSpPr>
          <p:nvPr>
            <p:ph idx="1"/>
          </p:nvPr>
        </p:nvSpPr>
        <p:spPr/>
        <p:txBody>
          <a:bodyPr>
            <a:normAutofit fontScale="92500" lnSpcReduction="10000"/>
          </a:bodyPr>
          <a:lstStyle/>
          <a:p>
            <a:r>
              <a:rPr lang="en-US" dirty="0"/>
              <a:t>Petroleum industry</a:t>
            </a:r>
          </a:p>
          <a:p>
            <a:pPr lvl="1"/>
            <a:r>
              <a:rPr lang="en-US" dirty="0"/>
              <a:t>Energy sources</a:t>
            </a:r>
          </a:p>
          <a:p>
            <a:pPr lvl="1"/>
            <a:r>
              <a:rPr lang="en-US" dirty="0"/>
              <a:t>Energy consumption &amp; demand</a:t>
            </a:r>
          </a:p>
          <a:p>
            <a:pPr lvl="1"/>
            <a:r>
              <a:rPr lang="en-US" dirty="0"/>
              <a:t>Meeting the future energy demands</a:t>
            </a:r>
          </a:p>
          <a:p>
            <a:r>
              <a:rPr lang="en-US" dirty="0">
                <a:solidFill>
                  <a:srgbClr val="00B050"/>
                </a:solidFill>
              </a:rPr>
              <a:t>Biofuels</a:t>
            </a:r>
          </a:p>
          <a:p>
            <a:pPr lvl="1"/>
            <a:r>
              <a:rPr lang="en-US" dirty="0"/>
              <a:t>First Generation</a:t>
            </a:r>
          </a:p>
          <a:p>
            <a:pPr lvl="2"/>
            <a:r>
              <a:rPr lang="en-US" dirty="0"/>
              <a:t>Corn-based ethanol</a:t>
            </a:r>
          </a:p>
          <a:p>
            <a:pPr lvl="2"/>
            <a:r>
              <a:rPr lang="en-US" dirty="0"/>
              <a:t>Biodiesel</a:t>
            </a:r>
          </a:p>
          <a:p>
            <a:pPr lvl="1"/>
            <a:r>
              <a:rPr lang="en-US" dirty="0"/>
              <a:t>Second generation biofuels</a:t>
            </a:r>
          </a:p>
          <a:p>
            <a:pPr lvl="2"/>
            <a:r>
              <a:rPr lang="en-US" dirty="0" err="1"/>
              <a:t>Cellulosics</a:t>
            </a:r>
            <a:r>
              <a:rPr lang="en-US" dirty="0"/>
              <a:t>, oils, grasses</a:t>
            </a:r>
          </a:p>
          <a:p>
            <a:pPr lvl="1"/>
            <a:r>
              <a:rPr lang="en-US" dirty="0"/>
              <a:t>Third and Fourth generation biofuels</a:t>
            </a:r>
          </a:p>
          <a:p>
            <a:pPr lvl="2"/>
            <a:r>
              <a:rPr lang="en-US" dirty="0"/>
              <a:t>Algae</a:t>
            </a:r>
          </a:p>
        </p:txBody>
      </p:sp>
    </p:spTree>
    <p:extLst>
      <p:ext uri="{BB962C8B-B14F-4D97-AF65-F5344CB8AC3E}">
        <p14:creationId xmlns:p14="http://schemas.microsoft.com/office/powerpoint/2010/main" val="2804983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436">
            <a:extLst>
              <a:ext uri="{FF2B5EF4-FFF2-40B4-BE49-F238E27FC236}">
                <a16:creationId xmlns:a16="http://schemas.microsoft.com/office/drawing/2014/main" id="{4422B37C-357A-4166-BC5B-595A9F815324}"/>
              </a:ext>
            </a:extLst>
          </p:cNvPr>
          <p:cNvSpPr txBox="1">
            <a:spLocks noGrp="1"/>
          </p:cNvSpPr>
          <p:nvPr>
            <p:ph type="title"/>
          </p:nvPr>
        </p:nvSpPr>
        <p:spPr>
          <a:xfrm>
            <a:off x="775379" y="516652"/>
            <a:ext cx="10515600" cy="1325563"/>
          </a:xfrm>
          <a:prstGeom prst="rect">
            <a:avLst/>
          </a:prstGeom>
          <a:noFill/>
          <a:ln>
            <a:noFill/>
          </a:ln>
        </p:spPr>
        <p:txBody>
          <a:bodyPr lIns="91425" tIns="45700" rIns="91425" bIns="45700" anchor="t" anchorCtr="0">
            <a:noAutofit/>
          </a:bodyPr>
          <a:lstStyle/>
          <a:p>
            <a:pPr>
              <a:buSzPct val="25000"/>
            </a:pPr>
            <a:r>
              <a:rPr lang="en-US" sz="4000" dirty="0">
                <a:solidFill>
                  <a:schemeClr val="tx1"/>
                </a:solidFill>
                <a:latin typeface="+mn-lt"/>
                <a:ea typeface="Times New Roman"/>
                <a:cs typeface="Times New Roman"/>
                <a:sym typeface="Times New Roman"/>
              </a:rPr>
              <a:t>Biofuels: They aren’t new!</a:t>
            </a:r>
          </a:p>
        </p:txBody>
      </p:sp>
      <p:pic>
        <p:nvPicPr>
          <p:cNvPr id="5" name="Shape 433">
            <a:extLst>
              <a:ext uri="{FF2B5EF4-FFF2-40B4-BE49-F238E27FC236}">
                <a16:creationId xmlns:a16="http://schemas.microsoft.com/office/drawing/2014/main" id="{8BF7A8BD-5C5B-40CF-8BF0-6EC84F2E65B3}"/>
              </a:ext>
            </a:extLst>
          </p:cNvPr>
          <p:cNvPicPr preferRelativeResize="0"/>
          <p:nvPr/>
        </p:nvPicPr>
        <p:blipFill>
          <a:blip r:embed="rId3" cstate="print">
            <a:extLst>
              <a:ext uri="{28A0092B-C50C-407E-A947-70E740481C1C}">
                <a14:useLocalDpi xmlns:a14="http://schemas.microsoft.com/office/drawing/2010/main"/>
              </a:ext>
            </a:extLst>
          </a:blip>
          <a:stretch>
            <a:fillRect/>
          </a:stretch>
        </p:blipFill>
        <p:spPr>
          <a:xfrm>
            <a:off x="7612991" y="1817373"/>
            <a:ext cx="3872217" cy="2904162"/>
          </a:xfrm>
          <a:prstGeom prst="rect">
            <a:avLst/>
          </a:prstGeom>
          <a:ln>
            <a:noFill/>
          </a:ln>
          <a:effectLst>
            <a:softEdge rad="112500"/>
          </a:effectLst>
        </p:spPr>
      </p:pic>
      <p:sp>
        <p:nvSpPr>
          <p:cNvPr id="6" name="Shape 434">
            <a:extLst>
              <a:ext uri="{FF2B5EF4-FFF2-40B4-BE49-F238E27FC236}">
                <a16:creationId xmlns:a16="http://schemas.microsoft.com/office/drawing/2014/main" id="{5095276E-00DC-4E54-A3A6-0A4F8D49E25F}"/>
              </a:ext>
            </a:extLst>
          </p:cNvPr>
          <p:cNvSpPr txBox="1"/>
          <p:nvPr/>
        </p:nvSpPr>
        <p:spPr>
          <a:xfrm>
            <a:off x="7702396" y="4746377"/>
            <a:ext cx="3872217" cy="1166799"/>
          </a:xfrm>
          <a:prstGeom prst="rect">
            <a:avLst/>
          </a:prstGeom>
          <a:noFill/>
          <a:ln>
            <a:noFill/>
          </a:ln>
        </p:spPr>
        <p:txBody>
          <a:bodyPr lIns="91425" tIns="45700" rIns="91425" bIns="45700" anchor="t" anchorCtr="0">
            <a:noAutofit/>
          </a:bodyPr>
          <a:lstStyle/>
          <a:p>
            <a:pPr>
              <a:buSzPct val="25000"/>
            </a:pPr>
            <a:r>
              <a:rPr lang="en-US" sz="2000" dirty="0">
                <a:ea typeface="Times New Roman"/>
                <a:cs typeface="Times New Roman"/>
                <a:sym typeface="Times New Roman"/>
              </a:rPr>
              <a:t>The </a:t>
            </a:r>
            <a:r>
              <a:rPr lang="en-US" sz="2000" dirty="0" err="1">
                <a:ea typeface="Times New Roman"/>
                <a:cs typeface="Times New Roman"/>
                <a:sym typeface="Times New Roman"/>
              </a:rPr>
              <a:t>Citröen</a:t>
            </a:r>
            <a:r>
              <a:rPr lang="en-US" sz="2000" dirty="0">
                <a:ea typeface="Times New Roman"/>
                <a:cs typeface="Times New Roman"/>
                <a:sym typeface="Times New Roman"/>
              </a:rPr>
              <a:t> Rosalie: 1</a:t>
            </a:r>
            <a:r>
              <a:rPr lang="en-US" sz="2000" baseline="30000" dirty="0">
                <a:ea typeface="Times New Roman"/>
                <a:cs typeface="Times New Roman"/>
                <a:sym typeface="Times New Roman"/>
              </a:rPr>
              <a:t>st</a:t>
            </a:r>
            <a:r>
              <a:rPr lang="en-US" sz="2000" dirty="0">
                <a:ea typeface="Times New Roman"/>
                <a:cs typeface="Times New Roman"/>
                <a:sym typeface="Times New Roman"/>
              </a:rPr>
              <a:t> commercial diesel engine passenger car (1933)</a:t>
            </a:r>
          </a:p>
        </p:txBody>
      </p:sp>
      <p:sp>
        <p:nvSpPr>
          <p:cNvPr id="8" name="Shape 435">
            <a:extLst>
              <a:ext uri="{FF2B5EF4-FFF2-40B4-BE49-F238E27FC236}">
                <a16:creationId xmlns:a16="http://schemas.microsoft.com/office/drawing/2014/main" id="{D58F93BF-98FD-471D-90CC-187C0810A7E6}"/>
              </a:ext>
            </a:extLst>
          </p:cNvPr>
          <p:cNvSpPr txBox="1"/>
          <p:nvPr/>
        </p:nvSpPr>
        <p:spPr>
          <a:xfrm>
            <a:off x="4305032" y="4746377"/>
            <a:ext cx="2600137" cy="1166799"/>
          </a:xfrm>
          <a:prstGeom prst="rect">
            <a:avLst/>
          </a:prstGeom>
          <a:noFill/>
          <a:ln>
            <a:noFill/>
          </a:ln>
        </p:spPr>
        <p:txBody>
          <a:bodyPr lIns="91425" tIns="45700" rIns="91425" bIns="45700" anchor="t" anchorCtr="0">
            <a:noAutofit/>
          </a:bodyPr>
          <a:lstStyle/>
          <a:p>
            <a:pPr>
              <a:buSzPct val="25000"/>
            </a:pPr>
            <a:r>
              <a:rPr lang="en-US" sz="2000" dirty="0">
                <a:ea typeface="Times New Roman"/>
                <a:cs typeface="Times New Roman"/>
                <a:sym typeface="Times New Roman"/>
              </a:rPr>
              <a:t>Ford Model T: designed to run on bioethanol</a:t>
            </a:r>
          </a:p>
        </p:txBody>
      </p:sp>
      <p:pic>
        <p:nvPicPr>
          <p:cNvPr id="10" name="Shape 431">
            <a:extLst>
              <a:ext uri="{FF2B5EF4-FFF2-40B4-BE49-F238E27FC236}">
                <a16:creationId xmlns:a16="http://schemas.microsoft.com/office/drawing/2014/main" id="{9DCAE40B-6EB3-4537-86BC-5A38042E14A0}"/>
              </a:ext>
            </a:extLst>
          </p:cNvPr>
          <p:cNvPicPr preferRelativeResize="0"/>
          <p:nvPr/>
        </p:nvPicPr>
        <p:blipFill>
          <a:blip r:embed="rId4" cstate="print">
            <a:extLst>
              <a:ext uri="{28A0092B-C50C-407E-A947-70E740481C1C}">
                <a14:useLocalDpi xmlns:a14="http://schemas.microsoft.com/office/drawing/2010/main"/>
              </a:ext>
            </a:extLst>
          </a:blip>
          <a:stretch>
            <a:fillRect/>
          </a:stretch>
        </p:blipFill>
        <p:spPr>
          <a:xfrm>
            <a:off x="4217377" y="1946087"/>
            <a:ext cx="2775448" cy="2775448"/>
          </a:xfrm>
          <a:prstGeom prst="rect">
            <a:avLst/>
          </a:prstGeom>
          <a:ln>
            <a:noFill/>
          </a:ln>
          <a:effectLst>
            <a:softEdge rad="112500"/>
          </a:effectLst>
        </p:spPr>
      </p:pic>
      <p:pic>
        <p:nvPicPr>
          <p:cNvPr id="5122" name="Picture 2" descr="File:Rudolf Diesel.jpg">
            <a:extLst>
              <a:ext uri="{FF2B5EF4-FFF2-40B4-BE49-F238E27FC236}">
                <a16:creationId xmlns:a16="http://schemas.microsoft.com/office/drawing/2014/main" id="{0857FEB9-0AD5-C845-B296-30535173B12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02086" y="1881730"/>
            <a:ext cx="2178122" cy="29041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A1983BD-DFF4-0444-B940-B29455D17B9E}"/>
              </a:ext>
            </a:extLst>
          </p:cNvPr>
          <p:cNvSpPr txBox="1"/>
          <p:nvPr/>
        </p:nvSpPr>
        <p:spPr>
          <a:xfrm>
            <a:off x="753066" y="4825407"/>
            <a:ext cx="2749314" cy="1200329"/>
          </a:xfrm>
          <a:prstGeom prst="rect">
            <a:avLst/>
          </a:prstGeom>
          <a:noFill/>
        </p:spPr>
        <p:txBody>
          <a:bodyPr wrap="square" rtlCol="0">
            <a:spAutoFit/>
          </a:bodyPr>
          <a:lstStyle/>
          <a:p>
            <a:r>
              <a:rPr lang="en-US" dirty="0"/>
              <a:t>Rudolf Diesel: 1900 demonstrated compression engine (diesel engine) running on peanut oil</a:t>
            </a:r>
          </a:p>
        </p:txBody>
      </p:sp>
    </p:spTree>
    <p:extLst>
      <p:ext uri="{BB962C8B-B14F-4D97-AF65-F5344CB8AC3E}">
        <p14:creationId xmlns:p14="http://schemas.microsoft.com/office/powerpoint/2010/main" val="1652033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D606-D575-4A0B-8B32-B29AF4811A40}"/>
              </a:ext>
            </a:extLst>
          </p:cNvPr>
          <p:cNvSpPr>
            <a:spLocks noGrp="1"/>
          </p:cNvSpPr>
          <p:nvPr>
            <p:ph type="title"/>
          </p:nvPr>
        </p:nvSpPr>
        <p:spPr/>
        <p:txBody>
          <a:bodyPr>
            <a:normAutofit/>
          </a:bodyPr>
          <a:lstStyle/>
          <a:p>
            <a:r>
              <a:rPr lang="en-US" sz="4000" dirty="0">
                <a:latin typeface="+mn-lt"/>
              </a:rPr>
              <a:t>Outline</a:t>
            </a:r>
          </a:p>
        </p:txBody>
      </p:sp>
      <p:sp>
        <p:nvSpPr>
          <p:cNvPr id="3" name="Content Placeholder 2">
            <a:extLst>
              <a:ext uri="{FF2B5EF4-FFF2-40B4-BE49-F238E27FC236}">
                <a16:creationId xmlns:a16="http://schemas.microsoft.com/office/drawing/2014/main" id="{9F0D883B-5007-40DB-B90A-989B987FF85C}"/>
              </a:ext>
            </a:extLst>
          </p:cNvPr>
          <p:cNvSpPr>
            <a:spLocks noGrp="1"/>
          </p:cNvSpPr>
          <p:nvPr>
            <p:ph idx="1"/>
          </p:nvPr>
        </p:nvSpPr>
        <p:spPr/>
        <p:txBody>
          <a:bodyPr>
            <a:normAutofit fontScale="92500" lnSpcReduction="10000"/>
          </a:bodyPr>
          <a:lstStyle/>
          <a:p>
            <a:r>
              <a:rPr lang="en-US" dirty="0"/>
              <a:t>Petroleum industry</a:t>
            </a:r>
          </a:p>
          <a:p>
            <a:pPr lvl="1"/>
            <a:r>
              <a:rPr lang="en-US" dirty="0"/>
              <a:t>Energy sources</a:t>
            </a:r>
          </a:p>
          <a:p>
            <a:pPr lvl="1"/>
            <a:r>
              <a:rPr lang="en-US" dirty="0"/>
              <a:t>Energy consumption &amp; demand</a:t>
            </a:r>
          </a:p>
          <a:p>
            <a:pPr lvl="1"/>
            <a:r>
              <a:rPr lang="en-US" dirty="0"/>
              <a:t>Meeting the future energy demands</a:t>
            </a:r>
          </a:p>
          <a:p>
            <a:r>
              <a:rPr lang="en-US" dirty="0">
                <a:solidFill>
                  <a:srgbClr val="00B050"/>
                </a:solidFill>
              </a:rPr>
              <a:t>Biofuels</a:t>
            </a:r>
          </a:p>
          <a:p>
            <a:pPr lvl="1"/>
            <a:r>
              <a:rPr lang="en-US" dirty="0">
                <a:solidFill>
                  <a:srgbClr val="00B050"/>
                </a:solidFill>
              </a:rPr>
              <a:t>First Generation</a:t>
            </a:r>
          </a:p>
          <a:p>
            <a:pPr lvl="2"/>
            <a:r>
              <a:rPr lang="en-US" dirty="0"/>
              <a:t>Corn-based ethanol</a:t>
            </a:r>
          </a:p>
          <a:p>
            <a:pPr lvl="2"/>
            <a:r>
              <a:rPr lang="en-US" dirty="0"/>
              <a:t>Biodiesel</a:t>
            </a:r>
          </a:p>
          <a:p>
            <a:pPr lvl="1"/>
            <a:r>
              <a:rPr lang="en-US" dirty="0"/>
              <a:t>Second generation biofuels</a:t>
            </a:r>
          </a:p>
          <a:p>
            <a:pPr lvl="2"/>
            <a:r>
              <a:rPr lang="en-US" dirty="0" err="1"/>
              <a:t>Cellulosics</a:t>
            </a:r>
            <a:r>
              <a:rPr lang="en-US" dirty="0"/>
              <a:t>, oils, grasses</a:t>
            </a:r>
          </a:p>
          <a:p>
            <a:pPr lvl="1"/>
            <a:r>
              <a:rPr lang="en-US" dirty="0"/>
              <a:t>Third and Fourth generation biofuels</a:t>
            </a:r>
          </a:p>
          <a:p>
            <a:pPr lvl="2"/>
            <a:r>
              <a:rPr lang="en-US" dirty="0"/>
              <a:t>Algae</a:t>
            </a:r>
          </a:p>
        </p:txBody>
      </p:sp>
    </p:spTree>
    <p:extLst>
      <p:ext uri="{BB962C8B-B14F-4D97-AF65-F5344CB8AC3E}">
        <p14:creationId xmlns:p14="http://schemas.microsoft.com/office/powerpoint/2010/main" val="2823399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58F1B-C0EC-1946-93C5-5A32B3DEE455}"/>
              </a:ext>
            </a:extLst>
          </p:cNvPr>
          <p:cNvSpPr>
            <a:spLocks noGrp="1"/>
          </p:cNvSpPr>
          <p:nvPr>
            <p:ph type="title"/>
          </p:nvPr>
        </p:nvSpPr>
        <p:spPr/>
        <p:txBody>
          <a:bodyPr>
            <a:normAutofit/>
          </a:bodyPr>
          <a:lstStyle/>
          <a:p>
            <a:r>
              <a:rPr lang="en-US" sz="4000" dirty="0">
                <a:latin typeface="+mn-lt"/>
              </a:rPr>
              <a:t>First Generation Biofuels</a:t>
            </a:r>
          </a:p>
        </p:txBody>
      </p:sp>
      <p:sp>
        <p:nvSpPr>
          <p:cNvPr id="3" name="Content Placeholder 2">
            <a:extLst>
              <a:ext uri="{FF2B5EF4-FFF2-40B4-BE49-F238E27FC236}">
                <a16:creationId xmlns:a16="http://schemas.microsoft.com/office/drawing/2014/main" id="{BC08D5A5-7483-8E4E-85FA-B2BD290C8568}"/>
              </a:ext>
            </a:extLst>
          </p:cNvPr>
          <p:cNvSpPr>
            <a:spLocks noGrp="1"/>
          </p:cNvSpPr>
          <p:nvPr>
            <p:ph idx="1"/>
          </p:nvPr>
        </p:nvSpPr>
        <p:spPr>
          <a:xfrm>
            <a:off x="838199" y="1750131"/>
            <a:ext cx="7338392" cy="4597659"/>
          </a:xfrm>
        </p:spPr>
        <p:txBody>
          <a:bodyPr>
            <a:normAutofit lnSpcReduction="10000"/>
          </a:bodyPr>
          <a:lstStyle/>
          <a:p>
            <a:r>
              <a:rPr lang="en-US" sz="2400" dirty="0"/>
              <a:t>Bioethanol and biodiesel</a:t>
            </a:r>
          </a:p>
          <a:p>
            <a:r>
              <a:rPr lang="en-US" sz="2400" dirty="0"/>
              <a:t>Uses agricultural feedstocks (sugarcane, corn wheat, grains, oilseeds, vegetable oils, and rendered animal fats)</a:t>
            </a:r>
          </a:p>
          <a:p>
            <a:pPr lvl="1"/>
            <a:r>
              <a:rPr lang="en-US" sz="2000" dirty="0" err="1"/>
              <a:t>Bioalcohols</a:t>
            </a:r>
            <a:r>
              <a:rPr lang="en-US" sz="2000" dirty="0"/>
              <a:t> (bioethanol) produced via yeast fermentation of plant sugars and starches (from sugarcane (Brazil), sugar beet, and corn (U.S.))</a:t>
            </a:r>
          </a:p>
          <a:p>
            <a:pPr lvl="1"/>
            <a:r>
              <a:rPr lang="en-US" sz="2000" dirty="0"/>
              <a:t>Biodiesel produced from chemical modification of plant oils (rapeseed, palm tree fruits, soybean, used vegetable oils, rendered animal fats)</a:t>
            </a:r>
          </a:p>
          <a:p>
            <a:r>
              <a:rPr lang="en-US" sz="2400" dirty="0"/>
              <a:t>Socially and environmentally unsustainable</a:t>
            </a:r>
          </a:p>
          <a:p>
            <a:pPr lvl="1"/>
            <a:r>
              <a:rPr lang="en-US" sz="2000" dirty="0"/>
              <a:t>Compete directly with food/feed production</a:t>
            </a:r>
          </a:p>
          <a:p>
            <a:pPr lvl="1"/>
            <a:r>
              <a:rPr lang="en-US" sz="2000" dirty="0"/>
              <a:t>Negatively impact GHG emissions, biodiversity, land use, water use, and water fouling</a:t>
            </a:r>
          </a:p>
          <a:p>
            <a:endParaRPr lang="en-US" sz="2400" dirty="0"/>
          </a:p>
        </p:txBody>
      </p:sp>
      <p:pic>
        <p:nvPicPr>
          <p:cNvPr id="4" name="Shape 259">
            <a:extLst>
              <a:ext uri="{FF2B5EF4-FFF2-40B4-BE49-F238E27FC236}">
                <a16:creationId xmlns:a16="http://schemas.microsoft.com/office/drawing/2014/main" id="{B2663B18-8BCC-3540-9BFD-F4A0B089E6EA}"/>
              </a:ext>
            </a:extLst>
          </p:cNvPr>
          <p:cNvPicPr preferRelativeResize="0"/>
          <p:nvPr/>
        </p:nvPicPr>
        <p:blipFill>
          <a:blip r:embed="rId3" cstate="print">
            <a:extLst>
              <a:ext uri="{28A0092B-C50C-407E-A947-70E740481C1C}">
                <a14:useLocalDpi xmlns:a14="http://schemas.microsoft.com/office/drawing/2010/main"/>
              </a:ext>
            </a:extLst>
          </a:blip>
          <a:stretch>
            <a:fillRect/>
          </a:stretch>
        </p:blipFill>
        <p:spPr>
          <a:xfrm>
            <a:off x="8295861" y="2132020"/>
            <a:ext cx="3711836" cy="2797790"/>
          </a:xfrm>
          <a:prstGeom prst="rect">
            <a:avLst/>
          </a:prstGeom>
          <a:ln w="53975">
            <a:solidFill>
              <a:srgbClr val="002060"/>
            </a:solidFill>
          </a:ln>
          <a:effectLst>
            <a:softEdge rad="0"/>
          </a:effectLst>
        </p:spPr>
      </p:pic>
      <p:sp>
        <p:nvSpPr>
          <p:cNvPr id="5" name="TextBox 4">
            <a:extLst>
              <a:ext uri="{FF2B5EF4-FFF2-40B4-BE49-F238E27FC236}">
                <a16:creationId xmlns:a16="http://schemas.microsoft.com/office/drawing/2014/main" id="{9DD04279-89C8-3146-B6DB-BD2760B2ABDF}"/>
              </a:ext>
            </a:extLst>
          </p:cNvPr>
          <p:cNvSpPr txBox="1"/>
          <p:nvPr/>
        </p:nvSpPr>
        <p:spPr>
          <a:xfrm>
            <a:off x="6518246" y="6306972"/>
            <a:ext cx="5489451" cy="461665"/>
          </a:xfrm>
          <a:prstGeom prst="rect">
            <a:avLst/>
          </a:prstGeom>
          <a:noFill/>
        </p:spPr>
        <p:txBody>
          <a:bodyPr wrap="none" rtlCol="0">
            <a:spAutoFit/>
          </a:bodyPr>
          <a:lstStyle/>
          <a:p>
            <a:r>
              <a:rPr lang="en-US" sz="1200" dirty="0"/>
              <a:t>Clark, J.H., </a:t>
            </a:r>
            <a:r>
              <a:rPr lang="en-US" sz="1200" dirty="0" err="1"/>
              <a:t>Luque</a:t>
            </a:r>
            <a:r>
              <a:rPr lang="en-US" sz="1200" dirty="0"/>
              <a:t>, R., </a:t>
            </a:r>
            <a:r>
              <a:rPr lang="en-US" sz="1200" dirty="0" err="1"/>
              <a:t>Matharu</a:t>
            </a:r>
            <a:r>
              <a:rPr lang="en-US" sz="1200" dirty="0"/>
              <a:t>, A.S., </a:t>
            </a:r>
            <a:r>
              <a:rPr lang="en-US" sz="1200" dirty="0" err="1"/>
              <a:t>Annu</a:t>
            </a:r>
            <a:r>
              <a:rPr lang="en-US" sz="1200" dirty="0"/>
              <a:t>. Rev. Chem. </a:t>
            </a:r>
            <a:r>
              <a:rPr lang="en-US" sz="1200" dirty="0" err="1"/>
              <a:t>Biomol</a:t>
            </a:r>
            <a:r>
              <a:rPr lang="en-US" sz="1200" dirty="0"/>
              <a:t>. Eng., 2012, 3: 183-207</a:t>
            </a:r>
          </a:p>
          <a:p>
            <a:r>
              <a:rPr lang="en-US" sz="1200" dirty="0"/>
              <a:t>Image: Creative Commons</a:t>
            </a:r>
          </a:p>
        </p:txBody>
      </p:sp>
    </p:spTree>
    <p:extLst>
      <p:ext uri="{BB962C8B-B14F-4D97-AF65-F5344CB8AC3E}">
        <p14:creationId xmlns:p14="http://schemas.microsoft.com/office/powerpoint/2010/main" val="1830620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3DFC0-C12D-EB45-98B9-DE712DB9637F}"/>
              </a:ext>
            </a:extLst>
          </p:cNvPr>
          <p:cNvSpPr>
            <a:spLocks noGrp="1"/>
          </p:cNvSpPr>
          <p:nvPr>
            <p:ph type="title"/>
          </p:nvPr>
        </p:nvSpPr>
        <p:spPr/>
        <p:txBody>
          <a:bodyPr>
            <a:normAutofit/>
          </a:bodyPr>
          <a:lstStyle/>
          <a:p>
            <a:r>
              <a:rPr lang="en-US" sz="4000" dirty="0">
                <a:latin typeface="+mn-lt"/>
              </a:rPr>
              <a:t>Future of Biofuels</a:t>
            </a:r>
          </a:p>
        </p:txBody>
      </p:sp>
      <p:sp>
        <p:nvSpPr>
          <p:cNvPr id="3" name="Content Placeholder 2">
            <a:extLst>
              <a:ext uri="{FF2B5EF4-FFF2-40B4-BE49-F238E27FC236}">
                <a16:creationId xmlns:a16="http://schemas.microsoft.com/office/drawing/2014/main" id="{8256571A-FA8D-8545-A090-9855F696D654}"/>
              </a:ext>
            </a:extLst>
          </p:cNvPr>
          <p:cNvSpPr>
            <a:spLocks noGrp="1"/>
          </p:cNvSpPr>
          <p:nvPr>
            <p:ph idx="1"/>
          </p:nvPr>
        </p:nvSpPr>
        <p:spPr/>
        <p:txBody>
          <a:bodyPr/>
          <a:lstStyle/>
          <a:p>
            <a:pPr marL="0" indent="0">
              <a:buNone/>
            </a:pPr>
            <a:r>
              <a:rPr lang="en-US" dirty="0"/>
              <a:t>Ideally need to be:</a:t>
            </a:r>
          </a:p>
          <a:p>
            <a:r>
              <a:rPr lang="en-US" dirty="0"/>
              <a:t>Produced cheaply from non-food feedstocks</a:t>
            </a:r>
          </a:p>
          <a:p>
            <a:r>
              <a:rPr lang="en-US" dirty="0"/>
              <a:t>Readily available throughout the year</a:t>
            </a:r>
          </a:p>
          <a:p>
            <a:r>
              <a:rPr lang="en-US" dirty="0"/>
              <a:t>Drop-in replacement into existing infrastructure</a:t>
            </a:r>
          </a:p>
          <a:p>
            <a:r>
              <a:rPr lang="en-US" dirty="0"/>
              <a:t>Be as energy dense as gasoline or diesel</a:t>
            </a:r>
          </a:p>
          <a:p>
            <a:endParaRPr lang="en-US" dirty="0"/>
          </a:p>
          <a:p>
            <a:endParaRPr lang="en-US" dirty="0"/>
          </a:p>
        </p:txBody>
      </p:sp>
      <p:sp>
        <p:nvSpPr>
          <p:cNvPr id="4" name="TextBox 3">
            <a:extLst>
              <a:ext uri="{FF2B5EF4-FFF2-40B4-BE49-F238E27FC236}">
                <a16:creationId xmlns:a16="http://schemas.microsoft.com/office/drawing/2014/main" id="{905AC910-4638-1D4E-9277-0B554A26A80E}"/>
              </a:ext>
            </a:extLst>
          </p:cNvPr>
          <p:cNvSpPr txBox="1"/>
          <p:nvPr/>
        </p:nvSpPr>
        <p:spPr>
          <a:xfrm>
            <a:off x="6518246" y="6306972"/>
            <a:ext cx="5489451" cy="276999"/>
          </a:xfrm>
          <a:prstGeom prst="rect">
            <a:avLst/>
          </a:prstGeom>
          <a:noFill/>
        </p:spPr>
        <p:txBody>
          <a:bodyPr wrap="none" rtlCol="0">
            <a:spAutoFit/>
          </a:bodyPr>
          <a:lstStyle/>
          <a:p>
            <a:r>
              <a:rPr lang="en-US" sz="1200" dirty="0"/>
              <a:t>Clark, J.H., </a:t>
            </a:r>
            <a:r>
              <a:rPr lang="en-US" sz="1200" dirty="0" err="1"/>
              <a:t>Luque</a:t>
            </a:r>
            <a:r>
              <a:rPr lang="en-US" sz="1200" dirty="0"/>
              <a:t>, R., </a:t>
            </a:r>
            <a:r>
              <a:rPr lang="en-US" sz="1200" dirty="0" err="1"/>
              <a:t>Matharu</a:t>
            </a:r>
            <a:r>
              <a:rPr lang="en-US" sz="1200" dirty="0"/>
              <a:t>, A.S., </a:t>
            </a:r>
            <a:r>
              <a:rPr lang="en-US" sz="1200" dirty="0" err="1"/>
              <a:t>Annu</a:t>
            </a:r>
            <a:r>
              <a:rPr lang="en-US" sz="1200" dirty="0"/>
              <a:t>. Rev. Chem. </a:t>
            </a:r>
            <a:r>
              <a:rPr lang="en-US" sz="1200" dirty="0" err="1"/>
              <a:t>Biomol</a:t>
            </a:r>
            <a:r>
              <a:rPr lang="en-US" sz="1200" dirty="0"/>
              <a:t>. Eng., 2012, 3: 183-207</a:t>
            </a:r>
          </a:p>
        </p:txBody>
      </p:sp>
    </p:spTree>
    <p:extLst>
      <p:ext uri="{BB962C8B-B14F-4D97-AF65-F5344CB8AC3E}">
        <p14:creationId xmlns:p14="http://schemas.microsoft.com/office/powerpoint/2010/main" val="1592655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D606-D575-4A0B-8B32-B29AF4811A40}"/>
              </a:ext>
            </a:extLst>
          </p:cNvPr>
          <p:cNvSpPr>
            <a:spLocks noGrp="1"/>
          </p:cNvSpPr>
          <p:nvPr>
            <p:ph type="title"/>
          </p:nvPr>
        </p:nvSpPr>
        <p:spPr/>
        <p:txBody>
          <a:bodyPr>
            <a:normAutofit/>
          </a:bodyPr>
          <a:lstStyle/>
          <a:p>
            <a:r>
              <a:rPr lang="en-US" sz="4000" dirty="0">
                <a:latin typeface="+mn-lt"/>
              </a:rPr>
              <a:t>Outline</a:t>
            </a:r>
          </a:p>
        </p:txBody>
      </p:sp>
      <p:sp>
        <p:nvSpPr>
          <p:cNvPr id="3" name="Content Placeholder 2">
            <a:extLst>
              <a:ext uri="{FF2B5EF4-FFF2-40B4-BE49-F238E27FC236}">
                <a16:creationId xmlns:a16="http://schemas.microsoft.com/office/drawing/2014/main" id="{9F0D883B-5007-40DB-B90A-989B987FF85C}"/>
              </a:ext>
            </a:extLst>
          </p:cNvPr>
          <p:cNvSpPr>
            <a:spLocks noGrp="1"/>
          </p:cNvSpPr>
          <p:nvPr>
            <p:ph idx="1"/>
          </p:nvPr>
        </p:nvSpPr>
        <p:spPr/>
        <p:txBody>
          <a:bodyPr>
            <a:normAutofit fontScale="92500" lnSpcReduction="10000"/>
          </a:bodyPr>
          <a:lstStyle/>
          <a:p>
            <a:r>
              <a:rPr lang="en-US" dirty="0"/>
              <a:t>Petroleum industry</a:t>
            </a:r>
          </a:p>
          <a:p>
            <a:pPr lvl="1"/>
            <a:r>
              <a:rPr lang="en-US" dirty="0"/>
              <a:t>Energy sources</a:t>
            </a:r>
          </a:p>
          <a:p>
            <a:pPr lvl="1"/>
            <a:r>
              <a:rPr lang="en-US" dirty="0"/>
              <a:t>Energy consumption &amp; demand</a:t>
            </a:r>
          </a:p>
          <a:p>
            <a:pPr lvl="1"/>
            <a:r>
              <a:rPr lang="en-US" dirty="0"/>
              <a:t>Meeting the future energy demands</a:t>
            </a:r>
          </a:p>
          <a:p>
            <a:r>
              <a:rPr lang="en-US" dirty="0"/>
              <a:t>Biofuels</a:t>
            </a:r>
          </a:p>
          <a:p>
            <a:pPr lvl="1"/>
            <a:r>
              <a:rPr lang="en-US" dirty="0"/>
              <a:t>First Generation</a:t>
            </a:r>
          </a:p>
          <a:p>
            <a:pPr lvl="2"/>
            <a:r>
              <a:rPr lang="en-US" dirty="0"/>
              <a:t>Corn-based ethanol</a:t>
            </a:r>
          </a:p>
          <a:p>
            <a:pPr lvl="2"/>
            <a:r>
              <a:rPr lang="en-US" dirty="0"/>
              <a:t>Biodiesel</a:t>
            </a:r>
          </a:p>
          <a:p>
            <a:pPr lvl="1"/>
            <a:r>
              <a:rPr lang="en-US" dirty="0"/>
              <a:t>Second generation biofuels</a:t>
            </a:r>
          </a:p>
          <a:p>
            <a:pPr lvl="2"/>
            <a:r>
              <a:rPr lang="en-US" dirty="0" err="1"/>
              <a:t>Cellulosics</a:t>
            </a:r>
            <a:r>
              <a:rPr lang="en-US" dirty="0"/>
              <a:t>, oils, grasses</a:t>
            </a:r>
          </a:p>
          <a:p>
            <a:pPr lvl="1"/>
            <a:r>
              <a:rPr lang="en-US" dirty="0"/>
              <a:t>Third and Fourth generation biofuels</a:t>
            </a:r>
          </a:p>
          <a:p>
            <a:pPr lvl="2"/>
            <a:r>
              <a:rPr lang="en-US" dirty="0"/>
              <a:t>Algae</a:t>
            </a:r>
          </a:p>
        </p:txBody>
      </p:sp>
    </p:spTree>
    <p:extLst>
      <p:ext uri="{BB962C8B-B14F-4D97-AF65-F5344CB8AC3E}">
        <p14:creationId xmlns:p14="http://schemas.microsoft.com/office/powerpoint/2010/main" val="1328966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a:extLst>
              <a:ext uri="{FF2B5EF4-FFF2-40B4-BE49-F238E27FC236}">
                <a16:creationId xmlns:a16="http://schemas.microsoft.com/office/drawing/2014/main" id="{DD494432-DD3B-4512-98DB-FAB054B7A9BE}"/>
              </a:ext>
            </a:extLst>
          </p:cNvPr>
          <p:cNvSpPr>
            <a:spLocks noGrp="1" noChangeArrowheads="1"/>
          </p:cNvSpPr>
          <p:nvPr>
            <p:ph type="title"/>
          </p:nvPr>
        </p:nvSpPr>
        <p:spPr>
          <a:xfrm>
            <a:off x="838200" y="174625"/>
            <a:ext cx="10515600" cy="1325563"/>
          </a:xfrm>
        </p:spPr>
        <p:txBody>
          <a:bodyPr>
            <a:normAutofit/>
          </a:bodyPr>
          <a:lstStyle/>
          <a:p>
            <a:r>
              <a:rPr lang="en-US" altLang="en-US" sz="4000" dirty="0">
                <a:latin typeface="+mn-lt"/>
              </a:rPr>
              <a:t>Corn-based Ethanol Production Process</a:t>
            </a:r>
          </a:p>
        </p:txBody>
      </p:sp>
      <p:sp>
        <p:nvSpPr>
          <p:cNvPr id="5" name="Rectangle 3">
            <a:extLst>
              <a:ext uri="{FF2B5EF4-FFF2-40B4-BE49-F238E27FC236}">
                <a16:creationId xmlns:a16="http://schemas.microsoft.com/office/drawing/2014/main" id="{049929A9-EA6A-418D-9067-043B8D2CD71C}"/>
              </a:ext>
            </a:extLst>
          </p:cNvPr>
          <p:cNvSpPr txBox="1">
            <a:spLocks noChangeArrowheads="1"/>
          </p:cNvSpPr>
          <p:nvPr/>
        </p:nvSpPr>
        <p:spPr>
          <a:xfrm>
            <a:off x="838200" y="1729225"/>
            <a:ext cx="10009094" cy="43435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altLang="en-US" sz="2400" dirty="0"/>
              <a:t>Average fill up of a 25 gallon SUV gas tank with ethanol requires same amount of grain as it takes to feed 1 person for 1 year. </a:t>
            </a:r>
          </a:p>
          <a:p>
            <a:pPr>
              <a:lnSpc>
                <a:spcPct val="80000"/>
              </a:lnSpc>
            </a:pPr>
            <a:endParaRPr lang="en-US" altLang="en-US" sz="2400" dirty="0"/>
          </a:p>
          <a:p>
            <a:pPr>
              <a:lnSpc>
                <a:spcPct val="80000"/>
              </a:lnSpc>
            </a:pPr>
            <a:r>
              <a:rPr lang="en-US" altLang="en-US" sz="2400" dirty="0"/>
              <a:t>Every person in the US uses 500 gallons of gasoline per year.</a:t>
            </a:r>
          </a:p>
          <a:p>
            <a:pPr>
              <a:lnSpc>
                <a:spcPct val="80000"/>
              </a:lnSpc>
            </a:pPr>
            <a:endParaRPr lang="en-US" altLang="en-US" sz="2400" dirty="0"/>
          </a:p>
          <a:p>
            <a:pPr>
              <a:lnSpc>
                <a:spcPct val="80000"/>
              </a:lnSpc>
            </a:pPr>
            <a:r>
              <a:rPr lang="en-US" altLang="en-US" sz="2400" dirty="0"/>
              <a:t>That means that every American would use enough gas to feed 20 people over the course of the year. </a:t>
            </a:r>
          </a:p>
          <a:p>
            <a:pPr>
              <a:lnSpc>
                <a:spcPct val="80000"/>
              </a:lnSpc>
            </a:pPr>
            <a:endParaRPr lang="en-US" altLang="en-US" sz="2400" dirty="0"/>
          </a:p>
          <a:p>
            <a:pPr>
              <a:lnSpc>
                <a:spcPct val="80000"/>
              </a:lnSpc>
            </a:pPr>
            <a:r>
              <a:rPr lang="en-US" altLang="en-US" sz="2400" dirty="0"/>
              <a:t>There are 300 million people in the US, and 300 million people, each using enough food to feed 20 people to run their cars, would require enough grain to feed 6 billion people. </a:t>
            </a:r>
          </a:p>
        </p:txBody>
      </p:sp>
    </p:spTree>
    <p:extLst>
      <p:ext uri="{BB962C8B-B14F-4D97-AF65-F5344CB8AC3E}">
        <p14:creationId xmlns:p14="http://schemas.microsoft.com/office/powerpoint/2010/main" val="3477713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76">
            <a:extLst>
              <a:ext uri="{FF2B5EF4-FFF2-40B4-BE49-F238E27FC236}">
                <a16:creationId xmlns:a16="http://schemas.microsoft.com/office/drawing/2014/main" id="{5ED39EB9-8524-41ED-9F85-F9DD3F0AA52C}"/>
              </a:ext>
            </a:extLst>
          </p:cNvPr>
          <p:cNvSpPr txBox="1">
            <a:spLocks noGrp="1"/>
          </p:cNvSpPr>
          <p:nvPr>
            <p:ph type="title"/>
          </p:nvPr>
        </p:nvSpPr>
        <p:spPr>
          <a:xfrm>
            <a:off x="838200" y="356109"/>
            <a:ext cx="10515600" cy="1325563"/>
          </a:xfrm>
          <a:prstGeom prst="rect">
            <a:avLst/>
          </a:prstGeom>
          <a:noFill/>
          <a:ln>
            <a:noFill/>
          </a:ln>
        </p:spPr>
        <p:txBody>
          <a:bodyPr vert="horz" lIns="91425" tIns="45700" rIns="91425" bIns="45700" rtlCol="0" anchor="b" anchorCtr="0">
            <a:noAutofit/>
          </a:bodyPr>
          <a:lstStyle/>
          <a:p>
            <a:pPr>
              <a:spcBef>
                <a:spcPts val="0"/>
              </a:spcBef>
              <a:buSzPct val="25000"/>
            </a:pPr>
            <a:r>
              <a:rPr lang="en-US" sz="4000" dirty="0">
                <a:latin typeface="+mn-lt"/>
                <a:ea typeface="Times New Roman"/>
                <a:cs typeface="Times New Roman"/>
                <a:sym typeface="Times New Roman"/>
              </a:rPr>
              <a:t>Why Replacing Fossil-Fuel Oil With Advanced Transportation Biofuels is Important</a:t>
            </a:r>
            <a:br>
              <a:rPr lang="en-US" sz="2800" b="1" dirty="0">
                <a:latin typeface="Times New Roman"/>
                <a:ea typeface="Times New Roman"/>
                <a:cs typeface="Times New Roman"/>
                <a:sym typeface="Times New Roman"/>
              </a:rPr>
            </a:br>
            <a:endParaRPr lang="en-US" sz="2800" b="1" dirty="0">
              <a:latin typeface="Times New Roman"/>
              <a:ea typeface="Times New Roman"/>
              <a:cs typeface="Times New Roman"/>
              <a:sym typeface="Times New Roman"/>
            </a:endParaRPr>
          </a:p>
        </p:txBody>
      </p:sp>
      <p:sp>
        <p:nvSpPr>
          <p:cNvPr id="6" name="Shape 292">
            <a:extLst>
              <a:ext uri="{FF2B5EF4-FFF2-40B4-BE49-F238E27FC236}">
                <a16:creationId xmlns:a16="http://schemas.microsoft.com/office/drawing/2014/main" id="{FA53F5AA-EFC1-4012-85DE-99F24730CFDE}"/>
              </a:ext>
            </a:extLst>
          </p:cNvPr>
          <p:cNvSpPr txBox="1">
            <a:spLocks/>
          </p:cNvSpPr>
          <p:nvPr/>
        </p:nvSpPr>
        <p:spPr>
          <a:xfrm>
            <a:off x="6859744" y="1437839"/>
            <a:ext cx="1293655" cy="762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SzPct val="25000"/>
            </a:pPr>
            <a:r>
              <a:rPr lang="en-US" sz="2400" dirty="0">
                <a:solidFill>
                  <a:srgbClr val="FF0000"/>
                </a:solidFill>
                <a:latin typeface="+mn-lt"/>
                <a:ea typeface="Times New Roman"/>
                <a:cs typeface="Times New Roman"/>
                <a:sym typeface="Times New Roman"/>
              </a:rPr>
              <a:t>Peak Oil</a:t>
            </a:r>
          </a:p>
        </p:txBody>
      </p:sp>
      <p:pic>
        <p:nvPicPr>
          <p:cNvPr id="2" name="Picture 1">
            <a:extLst>
              <a:ext uri="{FF2B5EF4-FFF2-40B4-BE49-F238E27FC236}">
                <a16:creationId xmlns:a16="http://schemas.microsoft.com/office/drawing/2014/main" id="{CCA40645-34F0-994C-960C-51C6E6DA5E1B}"/>
              </a:ext>
            </a:extLst>
          </p:cNvPr>
          <p:cNvPicPr>
            <a:picLocks noChangeAspect="1"/>
          </p:cNvPicPr>
          <p:nvPr/>
        </p:nvPicPr>
        <p:blipFill>
          <a:blip r:embed="rId3"/>
          <a:stretch>
            <a:fillRect/>
          </a:stretch>
        </p:blipFill>
        <p:spPr>
          <a:xfrm>
            <a:off x="1784753" y="2003304"/>
            <a:ext cx="8473583" cy="4267419"/>
          </a:xfrm>
          <a:prstGeom prst="rect">
            <a:avLst/>
          </a:prstGeom>
        </p:spPr>
      </p:pic>
      <p:sp>
        <p:nvSpPr>
          <p:cNvPr id="3" name="Rectangle 2">
            <a:extLst>
              <a:ext uri="{FF2B5EF4-FFF2-40B4-BE49-F238E27FC236}">
                <a16:creationId xmlns:a16="http://schemas.microsoft.com/office/drawing/2014/main" id="{331EF754-D28A-F34F-9087-63160D96021A}"/>
              </a:ext>
            </a:extLst>
          </p:cNvPr>
          <p:cNvSpPr/>
          <p:nvPr/>
        </p:nvSpPr>
        <p:spPr>
          <a:xfrm>
            <a:off x="7506572" y="6545057"/>
            <a:ext cx="4755931" cy="246221"/>
          </a:xfrm>
          <a:prstGeom prst="rect">
            <a:avLst/>
          </a:prstGeom>
        </p:spPr>
        <p:txBody>
          <a:bodyPr wrap="square">
            <a:spAutoFit/>
          </a:bodyPr>
          <a:lstStyle/>
          <a:p>
            <a:r>
              <a:rPr lang="en-US" sz="1000" dirty="0">
                <a:solidFill>
                  <a:schemeClr val="bg1">
                    <a:lumMod val="50000"/>
                  </a:schemeClr>
                </a:solidFill>
              </a:rPr>
              <a:t>Image Source: Colin Campbell, Association for the Study of Peak Oil and Gas, July 2003</a:t>
            </a:r>
          </a:p>
        </p:txBody>
      </p:sp>
    </p:spTree>
    <p:extLst>
      <p:ext uri="{BB962C8B-B14F-4D97-AF65-F5344CB8AC3E}">
        <p14:creationId xmlns:p14="http://schemas.microsoft.com/office/powerpoint/2010/main" val="1516775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4" name="Shape 304"/>
          <p:cNvSpPr txBox="1">
            <a:spLocks noGrp="1"/>
          </p:cNvSpPr>
          <p:nvPr>
            <p:ph type="body" idx="1"/>
          </p:nvPr>
        </p:nvSpPr>
        <p:spPr>
          <a:xfrm>
            <a:off x="428990" y="158218"/>
            <a:ext cx="10795096" cy="1219199"/>
          </a:xfrm>
          <a:prstGeom prst="rect">
            <a:avLst/>
          </a:prstGeom>
          <a:noFill/>
          <a:ln>
            <a:noFill/>
          </a:ln>
        </p:spPr>
        <p:txBody>
          <a:bodyPr vert="horz" lIns="91425" tIns="45700" rIns="91425" bIns="45700" rtlCol="0" anchor="t" anchorCtr="0">
            <a:noAutofit/>
          </a:bodyPr>
          <a:lstStyle/>
          <a:p>
            <a:pPr marL="342900" indent="0">
              <a:spcBef>
                <a:spcPts val="0"/>
              </a:spcBef>
              <a:buClr>
                <a:schemeClr val="lt1"/>
              </a:buClr>
              <a:buSzPct val="25000"/>
              <a:buNone/>
            </a:pPr>
            <a:r>
              <a:rPr lang="en-US" sz="4000" dirty="0">
                <a:solidFill>
                  <a:schemeClr val="tx1">
                    <a:lumMod val="65000"/>
                    <a:lumOff val="35000"/>
                  </a:schemeClr>
                </a:solidFill>
                <a:ea typeface="Times New Roman"/>
                <a:cs typeface="Times New Roman"/>
                <a:sym typeface="Times New Roman"/>
              </a:rPr>
              <a:t>As oil reserves become more scarce, extraction processes devastate natural resources</a:t>
            </a:r>
            <a:endParaRPr sz="2400" b="1" dirty="0">
              <a:solidFill>
                <a:schemeClr val="tx1">
                  <a:lumMod val="65000"/>
                  <a:lumOff val="35000"/>
                </a:schemeClr>
              </a:solidFill>
              <a:latin typeface="Times New Roman"/>
              <a:ea typeface="Times New Roman"/>
              <a:cs typeface="Times New Roman"/>
              <a:sym typeface="Times New Roman"/>
            </a:endParaRPr>
          </a:p>
          <a:p>
            <a:pPr marL="342900" indent="-190500">
              <a:spcBef>
                <a:spcPts val="480"/>
              </a:spcBef>
              <a:buClr>
                <a:schemeClr val="lt1"/>
              </a:buClr>
              <a:buNone/>
            </a:pPr>
            <a:endParaRPr sz="2400" dirty="0">
              <a:solidFill>
                <a:schemeClr val="tx1">
                  <a:lumMod val="65000"/>
                  <a:lumOff val="35000"/>
                </a:schemeClr>
              </a:solidFill>
              <a:latin typeface="Times New Roman"/>
              <a:ea typeface="Times New Roman"/>
              <a:cs typeface="Times New Roman"/>
              <a:sym typeface="Times New Roman"/>
            </a:endParaRPr>
          </a:p>
        </p:txBody>
      </p:sp>
      <p:pic>
        <p:nvPicPr>
          <p:cNvPr id="7170" name="Picture 2" descr="File:Tar sands in alberta 2008.jpg">
            <a:extLst>
              <a:ext uri="{FF2B5EF4-FFF2-40B4-BE49-F238E27FC236}">
                <a16:creationId xmlns:a16="http://schemas.microsoft.com/office/drawing/2014/main" id="{1F6F27BE-AB4B-6848-B408-38F561911FF4}"/>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247488" y="1627588"/>
            <a:ext cx="3099768" cy="23248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2A10ADD-852E-8B48-AB6C-627C2A09B0F6}"/>
              </a:ext>
            </a:extLst>
          </p:cNvPr>
          <p:cNvSpPr txBox="1"/>
          <p:nvPr/>
        </p:nvSpPr>
        <p:spPr>
          <a:xfrm>
            <a:off x="9403537" y="1965398"/>
            <a:ext cx="2611207" cy="1477328"/>
          </a:xfrm>
          <a:prstGeom prst="rect">
            <a:avLst/>
          </a:prstGeom>
          <a:noFill/>
        </p:spPr>
        <p:txBody>
          <a:bodyPr wrap="square" rtlCol="0">
            <a:spAutoFit/>
          </a:bodyPr>
          <a:lstStyle/>
          <a:p>
            <a:r>
              <a:rPr lang="en-US" sz="1400" dirty="0"/>
              <a:t>Alberta, Canada, tar sands expansion</a:t>
            </a:r>
          </a:p>
          <a:p>
            <a:r>
              <a:rPr lang="en-US" sz="1200" dirty="0"/>
              <a:t>Image: Wikimedia Commons, Alberta tar sands, https://</a:t>
            </a:r>
            <a:r>
              <a:rPr lang="en-US" sz="1200" dirty="0" err="1"/>
              <a:t>commons.wikimedia.org</a:t>
            </a:r>
            <a:r>
              <a:rPr lang="en-US" sz="1200" dirty="0"/>
              <a:t>/wiki/File:Tar_sands_in_alberta_2008.jpg</a:t>
            </a:r>
          </a:p>
          <a:p>
            <a:endParaRPr lang="en-US" sz="1400" dirty="0"/>
          </a:p>
        </p:txBody>
      </p:sp>
      <p:pic>
        <p:nvPicPr>
          <p:cNvPr id="7172" name="Picture 4" descr="https://upload.wikimedia.org/wikipedia/commons/3/31/Taiga.png">
            <a:extLst>
              <a:ext uri="{FF2B5EF4-FFF2-40B4-BE49-F238E27FC236}">
                <a16:creationId xmlns:a16="http://schemas.microsoft.com/office/drawing/2014/main" id="{895CE5CF-3594-7C4D-9AA3-50473BAEEEE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51270" y="2910302"/>
            <a:ext cx="4836160" cy="24067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F287BA5-4B7F-6749-BE25-96CD5D800A1D}"/>
              </a:ext>
            </a:extLst>
          </p:cNvPr>
          <p:cNvSpPr txBox="1"/>
          <p:nvPr/>
        </p:nvSpPr>
        <p:spPr>
          <a:xfrm>
            <a:off x="418213" y="5374326"/>
            <a:ext cx="5526299" cy="892552"/>
          </a:xfrm>
          <a:prstGeom prst="rect">
            <a:avLst/>
          </a:prstGeom>
          <a:noFill/>
        </p:spPr>
        <p:txBody>
          <a:bodyPr wrap="square" rtlCol="0">
            <a:spAutoFit/>
          </a:bodyPr>
          <a:lstStyle/>
          <a:p>
            <a:r>
              <a:rPr lang="en-US" sz="1400" dirty="0"/>
              <a:t>Canada’s boreal forests: 3,000 square miles of mineable oil sands (requires removing forest)</a:t>
            </a:r>
          </a:p>
          <a:p>
            <a:r>
              <a:rPr lang="en-US" sz="1200" dirty="0"/>
              <a:t>Image: Wikimedia Commons: </a:t>
            </a:r>
            <a:r>
              <a:rPr lang="en-US" sz="1200" dirty="0">
                <a:hlinkClick r:id="rId5"/>
              </a:rPr>
              <a:t>https://commons.wikimedia.org/wiki/File:Taiga.png</a:t>
            </a:r>
            <a:endParaRPr lang="en-US" sz="1200" dirty="0"/>
          </a:p>
          <a:p>
            <a:r>
              <a:rPr lang="en-US" sz="1200" dirty="0"/>
              <a:t>Image (above): </a:t>
            </a:r>
            <a:r>
              <a:rPr lang="it" sz="1200" b="1" i="1" dirty="0"/>
              <a:t>Diego Delso, </a:t>
            </a:r>
            <a:r>
              <a:rPr lang="it" sz="1200" b="1" i="1" dirty="0">
                <a:hlinkClick r:id="rId6"/>
              </a:rPr>
              <a:t>delso.photo</a:t>
            </a:r>
            <a:r>
              <a:rPr lang="it" sz="1200" b="1" i="1" dirty="0"/>
              <a:t>, License </a:t>
            </a:r>
            <a:r>
              <a:rPr lang="it" sz="1200" b="1" i="1" dirty="0">
                <a:hlinkClick r:id="rId7"/>
              </a:rPr>
              <a:t>CC-BY-SA</a:t>
            </a:r>
            <a:endParaRPr lang="en-US" sz="1200" dirty="0"/>
          </a:p>
        </p:txBody>
      </p:sp>
      <p:pic>
        <p:nvPicPr>
          <p:cNvPr id="7174" name="Picture 6" descr="File:SyncrudeWoodBuffalo.JPG">
            <a:extLst>
              <a:ext uri="{FF2B5EF4-FFF2-40B4-BE49-F238E27FC236}">
                <a16:creationId xmlns:a16="http://schemas.microsoft.com/office/drawing/2014/main" id="{ACB85647-634D-774D-9CD1-8FDD95738058}"/>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6247488" y="4030707"/>
            <a:ext cx="3099768" cy="23248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8C069CB-CB30-9148-BABC-537EAF033C4A}"/>
              </a:ext>
            </a:extLst>
          </p:cNvPr>
          <p:cNvSpPr txBox="1"/>
          <p:nvPr/>
        </p:nvSpPr>
        <p:spPr>
          <a:xfrm>
            <a:off x="9409316" y="4167520"/>
            <a:ext cx="2605428" cy="2369880"/>
          </a:xfrm>
          <a:prstGeom prst="rect">
            <a:avLst/>
          </a:prstGeom>
          <a:noFill/>
        </p:spPr>
        <p:txBody>
          <a:bodyPr wrap="square" rtlCol="0">
            <a:spAutoFit/>
          </a:bodyPr>
          <a:lstStyle/>
          <a:p>
            <a:r>
              <a:rPr lang="en-US" sz="1400" dirty="0"/>
              <a:t>Syncrude Canadian Oil Sands Partnership</a:t>
            </a:r>
          </a:p>
          <a:p>
            <a:r>
              <a:rPr lang="en-US" sz="1400" dirty="0"/>
              <a:t>World’s largest producer of synthetic crude oil from sands and the biggest source in Canada (258,000ha in Boreal Forest in Alberta, Canada)</a:t>
            </a:r>
          </a:p>
          <a:p>
            <a:r>
              <a:rPr lang="en-US" sz="1200" dirty="0"/>
              <a:t>Image: Wikimedia Commons: https://</a:t>
            </a:r>
            <a:r>
              <a:rPr lang="en-US" sz="1200" dirty="0" err="1"/>
              <a:t>commons.wikimedia.org</a:t>
            </a:r>
            <a:r>
              <a:rPr lang="en-US" sz="1200" dirty="0"/>
              <a:t>/wiki/</a:t>
            </a:r>
            <a:r>
              <a:rPr lang="en-US" sz="1200" dirty="0" err="1"/>
              <a:t>File:SyncrudeWoodBuffalo.JPG</a:t>
            </a:r>
            <a:endParaRPr lang="en-US" sz="1200" dirty="0"/>
          </a:p>
          <a:p>
            <a:endParaRPr lang="en-US" sz="1400" dirty="0"/>
          </a:p>
        </p:txBody>
      </p:sp>
      <p:pic>
        <p:nvPicPr>
          <p:cNvPr id="7176" name="Picture 8" descr="File:Río Yukón, Carmacks, Yukón, Canadá, 2017-08-27, DD 01-04 PAN.jpg">
            <a:extLst>
              <a:ext uri="{FF2B5EF4-FFF2-40B4-BE49-F238E27FC236}">
                <a16:creationId xmlns:a16="http://schemas.microsoft.com/office/drawing/2014/main" id="{EE1F77A2-15C3-0341-95A5-F56744AB80B9}"/>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10873" y="1551357"/>
            <a:ext cx="5449164" cy="130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634435"/>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B9D482F-4F0A-41A2-97E6-A7F43C8A638A}"/>
              </a:ext>
            </a:extLst>
          </p:cNvPr>
          <p:cNvSpPr>
            <a:spLocks noGrp="1" noChangeArrowheads="1"/>
          </p:cNvSpPr>
          <p:nvPr>
            <p:ph type="title"/>
          </p:nvPr>
        </p:nvSpPr>
        <p:spPr>
          <a:xfrm>
            <a:off x="838200" y="174625"/>
            <a:ext cx="10515600" cy="1325563"/>
          </a:xfrm>
        </p:spPr>
        <p:txBody>
          <a:bodyPr>
            <a:normAutofit/>
          </a:bodyPr>
          <a:lstStyle/>
          <a:p>
            <a:r>
              <a:rPr lang="en-US" altLang="en-US" sz="4000" dirty="0">
                <a:latin typeface="+mn-lt"/>
              </a:rPr>
              <a:t>First Generation Biofuels: Biodiesel</a:t>
            </a:r>
          </a:p>
        </p:txBody>
      </p:sp>
      <p:sp>
        <p:nvSpPr>
          <p:cNvPr id="12" name="TextBox 11">
            <a:extLst>
              <a:ext uri="{FF2B5EF4-FFF2-40B4-BE49-F238E27FC236}">
                <a16:creationId xmlns:a16="http://schemas.microsoft.com/office/drawing/2014/main" id="{A96EDAD6-A7C8-6546-B2AA-A89AAA9A0D27}"/>
              </a:ext>
            </a:extLst>
          </p:cNvPr>
          <p:cNvSpPr txBox="1"/>
          <p:nvPr/>
        </p:nvSpPr>
        <p:spPr>
          <a:xfrm>
            <a:off x="838200" y="1598850"/>
            <a:ext cx="5962650" cy="4401205"/>
          </a:xfrm>
          <a:prstGeom prst="rect">
            <a:avLst/>
          </a:prstGeom>
          <a:noFill/>
        </p:spPr>
        <p:txBody>
          <a:bodyPr wrap="square" rtlCol="0">
            <a:spAutoFit/>
          </a:bodyPr>
          <a:lstStyle/>
          <a:p>
            <a:r>
              <a:rPr lang="en-US" sz="2400" dirty="0"/>
              <a:t>Major sources for making biodiesel in the U.S. in 2017:</a:t>
            </a:r>
          </a:p>
          <a:p>
            <a:pPr marL="342900" indent="-342900">
              <a:buFont typeface="Arial" panose="020B0604020202020204" pitchFamily="34" charset="0"/>
              <a:buChar char="•"/>
            </a:pPr>
            <a:r>
              <a:rPr lang="en-US" sz="2400" dirty="0"/>
              <a:t>Soybean oil—52%</a:t>
            </a:r>
          </a:p>
          <a:p>
            <a:pPr marL="342900" indent="-342900">
              <a:buFont typeface="Arial" panose="020B0604020202020204" pitchFamily="34" charset="0"/>
              <a:buChar char="•"/>
            </a:pPr>
            <a:r>
              <a:rPr lang="en-US" sz="2400" dirty="0"/>
              <a:t>Canola oil—13%</a:t>
            </a:r>
          </a:p>
          <a:p>
            <a:pPr marL="342900" indent="-342900">
              <a:buFont typeface="Arial" panose="020B0604020202020204" pitchFamily="34" charset="0"/>
              <a:buChar char="•"/>
            </a:pPr>
            <a:r>
              <a:rPr lang="en-US" sz="2400" dirty="0"/>
              <a:t>Corn oil—13%</a:t>
            </a:r>
          </a:p>
          <a:p>
            <a:pPr marL="342900" indent="-342900">
              <a:buFont typeface="Arial" panose="020B0604020202020204" pitchFamily="34" charset="0"/>
              <a:buChar char="•"/>
            </a:pPr>
            <a:r>
              <a:rPr lang="en-US" sz="2400" b="1" i="1" dirty="0"/>
              <a:t>Recycled feedstocks, such as used cooking oils and yellow grease—12% (2</a:t>
            </a:r>
            <a:r>
              <a:rPr lang="en-US" sz="2400" b="1" i="1" baseline="30000" dirty="0"/>
              <a:t>nd</a:t>
            </a:r>
            <a:r>
              <a:rPr lang="en-US" sz="2400" b="1" i="1" dirty="0"/>
              <a:t> generation biofuel)</a:t>
            </a:r>
          </a:p>
          <a:p>
            <a:pPr marL="342900" indent="-342900">
              <a:buFont typeface="Arial" panose="020B0604020202020204" pitchFamily="34" charset="0"/>
              <a:buChar char="•"/>
            </a:pPr>
            <a:r>
              <a:rPr lang="en-US" sz="2400" dirty="0"/>
              <a:t>Animal fats—10%</a:t>
            </a:r>
          </a:p>
          <a:p>
            <a:endParaRPr lang="en-US" sz="2400" dirty="0"/>
          </a:p>
          <a:p>
            <a:r>
              <a:rPr lang="en-US" sz="2000" dirty="0"/>
              <a:t>Rapeseed oil, sunflower oil, and palm oil are major feedstocks for biodiesel produced in other countries.</a:t>
            </a:r>
          </a:p>
        </p:txBody>
      </p:sp>
      <p:pic>
        <p:nvPicPr>
          <p:cNvPr id="9" name="Picture 2" descr="Soybeanbus.jpg">
            <a:extLst>
              <a:ext uri="{FF2B5EF4-FFF2-40B4-BE49-F238E27FC236}">
                <a16:creationId xmlns:a16="http://schemas.microsoft.com/office/drawing/2014/main" id="{C56D4398-C3C1-C64F-A847-DC29D8E0BF0C}"/>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985000" y="4107827"/>
            <a:ext cx="3801533" cy="195823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6A0F0C7-A9AC-2B43-BD0F-30E16081F8CC}"/>
              </a:ext>
            </a:extLst>
          </p:cNvPr>
          <p:cNvSpPr txBox="1"/>
          <p:nvPr/>
        </p:nvSpPr>
        <p:spPr>
          <a:xfrm>
            <a:off x="6291612" y="6130501"/>
            <a:ext cx="5702465" cy="646331"/>
          </a:xfrm>
          <a:prstGeom prst="rect">
            <a:avLst/>
          </a:prstGeom>
          <a:noFill/>
        </p:spPr>
        <p:txBody>
          <a:bodyPr wrap="square" rtlCol="0">
            <a:spAutoFit/>
          </a:bodyPr>
          <a:lstStyle/>
          <a:p>
            <a:r>
              <a:rPr lang="en-US" sz="1200" dirty="0"/>
              <a:t>Image: Wikimedia Commons,</a:t>
            </a:r>
          </a:p>
          <a:p>
            <a:r>
              <a:rPr lang="en-US" sz="1200" dirty="0">
                <a:hlinkClick r:id="rId4">
                  <a:extLst>
                    <a:ext uri="{A12FA001-AC4F-418D-AE19-62706E023703}">
                      <ahyp:hlinkClr xmlns:ahyp="http://schemas.microsoft.com/office/drawing/2018/hyperlinkcolor" xmlns="" val="tx"/>
                    </a:ext>
                  </a:extLst>
                </a:hlinkClick>
              </a:rPr>
              <a:t>https://commons.wikimedia.org/wiki/File:Hybrid_bus_11_2015_Curitiba_835.JPG</a:t>
            </a:r>
            <a:r>
              <a:rPr lang="en-US" sz="1200" dirty="0"/>
              <a:t> (top)</a:t>
            </a:r>
          </a:p>
          <a:p>
            <a:r>
              <a:rPr lang="en-US" sz="1200" dirty="0">
                <a:hlinkClick r:id="rId5">
                  <a:extLst>
                    <a:ext uri="{A12FA001-AC4F-418D-AE19-62706E023703}">
                      <ahyp:hlinkClr xmlns:ahyp="http://schemas.microsoft.com/office/drawing/2018/hyperlinkcolor" xmlns="" val="tx"/>
                    </a:ext>
                  </a:extLst>
                </a:hlinkClick>
              </a:rPr>
              <a:t>https://commons.wikimedia.org/wiki/Biodiesel#/media/File:Soybeanbus.jpg</a:t>
            </a:r>
            <a:r>
              <a:rPr lang="en-US" sz="1200" dirty="0"/>
              <a:t> (bottom)</a:t>
            </a:r>
          </a:p>
        </p:txBody>
      </p:sp>
      <p:pic>
        <p:nvPicPr>
          <p:cNvPr id="9218" name="Picture 2" descr="File:Hybrid bus 11 2015 Curitiba 835.JPG">
            <a:extLst>
              <a:ext uri="{FF2B5EF4-FFF2-40B4-BE49-F238E27FC236}">
                <a16:creationId xmlns:a16="http://schemas.microsoft.com/office/drawing/2014/main" id="{40DFF3E5-D883-B740-82AC-EE9028FCDAD8}"/>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6984999" y="1488697"/>
            <a:ext cx="3801533" cy="2231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295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B9D482F-4F0A-41A2-97E6-A7F43C8A638A}"/>
              </a:ext>
            </a:extLst>
          </p:cNvPr>
          <p:cNvSpPr>
            <a:spLocks noGrp="1" noChangeArrowheads="1"/>
          </p:cNvSpPr>
          <p:nvPr>
            <p:ph type="title"/>
          </p:nvPr>
        </p:nvSpPr>
        <p:spPr>
          <a:xfrm>
            <a:off x="838200" y="174625"/>
            <a:ext cx="10515600" cy="1325563"/>
          </a:xfrm>
        </p:spPr>
        <p:txBody>
          <a:bodyPr>
            <a:normAutofit/>
          </a:bodyPr>
          <a:lstStyle/>
          <a:p>
            <a:r>
              <a:rPr lang="en-US" altLang="en-US" sz="4000" dirty="0">
                <a:latin typeface="+mn-lt"/>
              </a:rPr>
              <a:t>First Generation Biofuels: Biodiesel</a:t>
            </a:r>
          </a:p>
        </p:txBody>
      </p:sp>
      <p:sp>
        <p:nvSpPr>
          <p:cNvPr id="12" name="TextBox 11">
            <a:extLst>
              <a:ext uri="{FF2B5EF4-FFF2-40B4-BE49-F238E27FC236}">
                <a16:creationId xmlns:a16="http://schemas.microsoft.com/office/drawing/2014/main" id="{A96EDAD6-A7C8-6546-B2AA-A89AAA9A0D27}"/>
              </a:ext>
            </a:extLst>
          </p:cNvPr>
          <p:cNvSpPr txBox="1"/>
          <p:nvPr/>
        </p:nvSpPr>
        <p:spPr>
          <a:xfrm>
            <a:off x="838200" y="1598850"/>
            <a:ext cx="5702465" cy="3970318"/>
          </a:xfrm>
          <a:prstGeom prst="rect">
            <a:avLst/>
          </a:prstGeom>
          <a:noFill/>
        </p:spPr>
        <p:txBody>
          <a:bodyPr wrap="square" rtlCol="0">
            <a:spAutoFit/>
          </a:bodyPr>
          <a:lstStyle/>
          <a:p>
            <a:r>
              <a:rPr lang="en-US" sz="2400" dirty="0"/>
              <a:t>Benefits:</a:t>
            </a:r>
          </a:p>
          <a:p>
            <a:pPr marL="342900" indent="-342900">
              <a:buFont typeface="Arial" panose="020B0604020202020204" pitchFamily="34" charset="0"/>
              <a:buChar char="•"/>
            </a:pPr>
            <a:r>
              <a:rPr lang="en-US" sz="2000" dirty="0"/>
              <a:t>Burns cleaner than petroleum diesel fuel</a:t>
            </a:r>
          </a:p>
          <a:p>
            <a:pPr marL="342900" indent="-342900">
              <a:buFont typeface="Arial" panose="020B0604020202020204" pitchFamily="34" charset="0"/>
              <a:buChar char="•"/>
            </a:pPr>
            <a:r>
              <a:rPr lang="en-US" sz="2000" dirty="0"/>
              <a:t>Can be carbon-neutral (depends on plant source)</a:t>
            </a:r>
          </a:p>
          <a:p>
            <a:pPr marL="342900" indent="-342900">
              <a:buFont typeface="Arial" panose="020B0604020202020204" pitchFamily="34" charset="0"/>
              <a:buChar char="•"/>
            </a:pPr>
            <a:r>
              <a:rPr lang="en-US" altLang="en-US" sz="2000" dirty="0"/>
              <a:t>Safe to handle, store &amp; transport</a:t>
            </a:r>
          </a:p>
          <a:p>
            <a:pPr marL="342900" indent="-342900">
              <a:buFont typeface="Arial" panose="020B0604020202020204" pitchFamily="34" charset="0"/>
              <a:buChar char="•"/>
            </a:pPr>
            <a:r>
              <a:rPr lang="en-US" altLang="en-US" sz="2000" dirty="0"/>
              <a:t>Less toxic, less risk from spills</a:t>
            </a:r>
          </a:p>
          <a:p>
            <a:pPr marL="342900" indent="-342900">
              <a:buFont typeface="Arial" panose="020B0604020202020204" pitchFamily="34" charset="0"/>
              <a:buChar char="•"/>
            </a:pPr>
            <a:r>
              <a:rPr lang="en-US" altLang="en-US" sz="2000" dirty="0"/>
              <a:t>Higher flash rate = safer in a crash</a:t>
            </a:r>
            <a:endParaRPr lang="en-US" sz="2000" dirty="0"/>
          </a:p>
          <a:p>
            <a:endParaRPr lang="en-US" sz="2400" dirty="0"/>
          </a:p>
          <a:p>
            <a:r>
              <a:rPr lang="en-US" sz="2400" dirty="0"/>
              <a:t>Challenges:</a:t>
            </a:r>
          </a:p>
          <a:p>
            <a:pPr marL="342900" indent="-342900">
              <a:buFont typeface="Arial" panose="020B0604020202020204" pitchFamily="34" charset="0"/>
              <a:buChar char="•"/>
            </a:pPr>
            <a:r>
              <a:rPr lang="en-US" sz="2000" dirty="0"/>
              <a:t>Some countries have cleared and burned large areas of natural vegetation to grow soybeans and palm oil trees for biodiesel (negative effects may be greater than the potential benefits)</a:t>
            </a:r>
          </a:p>
        </p:txBody>
      </p:sp>
      <p:sp>
        <p:nvSpPr>
          <p:cNvPr id="10" name="TextBox 9">
            <a:extLst>
              <a:ext uri="{FF2B5EF4-FFF2-40B4-BE49-F238E27FC236}">
                <a16:creationId xmlns:a16="http://schemas.microsoft.com/office/drawing/2014/main" id="{26A0F0C7-A9AC-2B43-BD0F-30E16081F8CC}"/>
              </a:ext>
            </a:extLst>
          </p:cNvPr>
          <p:cNvSpPr txBox="1"/>
          <p:nvPr/>
        </p:nvSpPr>
        <p:spPr>
          <a:xfrm>
            <a:off x="6291612" y="6130501"/>
            <a:ext cx="5702465" cy="646331"/>
          </a:xfrm>
          <a:prstGeom prst="rect">
            <a:avLst/>
          </a:prstGeom>
          <a:noFill/>
        </p:spPr>
        <p:txBody>
          <a:bodyPr wrap="square" rtlCol="0">
            <a:spAutoFit/>
          </a:bodyPr>
          <a:lstStyle/>
          <a:p>
            <a:r>
              <a:rPr lang="en-US" sz="1200" dirty="0"/>
              <a:t>Image: Wikimedia Commons,</a:t>
            </a:r>
          </a:p>
          <a:p>
            <a:r>
              <a:rPr lang="en-US" sz="1200" dirty="0">
                <a:hlinkClick r:id="rId3">
                  <a:extLst>
                    <a:ext uri="{A12FA001-AC4F-418D-AE19-62706E023703}">
                      <ahyp:hlinkClr xmlns:ahyp="http://schemas.microsoft.com/office/drawing/2018/hyperlinkcolor" xmlns="" val="tx"/>
                    </a:ext>
                  </a:extLst>
                </a:hlinkClick>
              </a:rPr>
              <a:t>https://commons.wikimedia.org/wiki/File:Biodiesel_bus_Linha_Verde_Curitiba_BRT_05_2013_6551.JPG</a:t>
            </a:r>
            <a:r>
              <a:rPr lang="en-US" sz="1200" dirty="0"/>
              <a:t> </a:t>
            </a:r>
          </a:p>
        </p:txBody>
      </p:sp>
      <p:pic>
        <p:nvPicPr>
          <p:cNvPr id="9220" name="Picture 4" descr="File:Biodiesel bus Linha Verde Curitiba BRT 05 2013 6551.JPG">
            <a:extLst>
              <a:ext uri="{FF2B5EF4-FFF2-40B4-BE49-F238E27FC236}">
                <a16:creationId xmlns:a16="http://schemas.microsoft.com/office/drawing/2014/main" id="{A8825085-1653-F44B-9E2A-8FF2CF92075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55294" y="2491139"/>
            <a:ext cx="3975100" cy="2648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002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25C2032F-43E9-4D76-9C7E-06CDECE0D8B2}"/>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677369" y="2383925"/>
            <a:ext cx="4562475"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A2EAC11-444C-46DF-ABFB-14C1ED54B688}"/>
              </a:ext>
            </a:extLst>
          </p:cNvPr>
          <p:cNvSpPr>
            <a:spLocks noGrp="1"/>
          </p:cNvSpPr>
          <p:nvPr>
            <p:ph type="title"/>
          </p:nvPr>
        </p:nvSpPr>
        <p:spPr/>
        <p:txBody>
          <a:bodyPr>
            <a:normAutofit/>
          </a:bodyPr>
          <a:lstStyle/>
          <a:p>
            <a:r>
              <a:rPr lang="en-US" sz="4000" dirty="0">
                <a:latin typeface="+mn-lt"/>
              </a:rPr>
              <a:t>Oils for Biodiesel: Lipids</a:t>
            </a:r>
          </a:p>
        </p:txBody>
      </p:sp>
      <p:sp>
        <p:nvSpPr>
          <p:cNvPr id="3" name="Content Placeholder 2">
            <a:extLst>
              <a:ext uri="{FF2B5EF4-FFF2-40B4-BE49-F238E27FC236}">
                <a16:creationId xmlns:a16="http://schemas.microsoft.com/office/drawing/2014/main" id="{C87DDCEE-CCCB-4255-95E3-BFA8194B2041}"/>
              </a:ext>
            </a:extLst>
          </p:cNvPr>
          <p:cNvSpPr>
            <a:spLocks noGrp="1"/>
          </p:cNvSpPr>
          <p:nvPr>
            <p:ph idx="1"/>
          </p:nvPr>
        </p:nvSpPr>
        <p:spPr>
          <a:xfrm>
            <a:off x="838200" y="1750132"/>
            <a:ext cx="4124689" cy="4201206"/>
          </a:xfrm>
        </p:spPr>
        <p:txBody>
          <a:bodyPr/>
          <a:lstStyle/>
          <a:p>
            <a:r>
              <a:rPr lang="en-US" sz="2400" dirty="0"/>
              <a:t>Waxes- polymers of long fatty acids</a:t>
            </a:r>
          </a:p>
          <a:p>
            <a:r>
              <a:rPr lang="en-US" altLang="en-US" sz="2400" dirty="0" err="1"/>
              <a:t>Cutins</a:t>
            </a:r>
            <a:r>
              <a:rPr lang="en-US" altLang="en-US" sz="2400" dirty="0"/>
              <a:t> - polymers of short fatty acids; these are unique to plants</a:t>
            </a:r>
          </a:p>
          <a:p>
            <a:r>
              <a:rPr lang="en-US" altLang="en-US" sz="2400" dirty="0"/>
              <a:t>Triglycerides - three fatty acid chains bound to a single molecule of glycerol</a:t>
            </a:r>
          </a:p>
          <a:p>
            <a:endParaRPr lang="en-US" dirty="0"/>
          </a:p>
        </p:txBody>
      </p:sp>
      <p:pic>
        <p:nvPicPr>
          <p:cNvPr id="4" name="Picture 2">
            <a:extLst>
              <a:ext uri="{FF2B5EF4-FFF2-40B4-BE49-F238E27FC236}">
                <a16:creationId xmlns:a16="http://schemas.microsoft.com/office/drawing/2014/main" id="{0968440C-5600-4774-8CEB-78635AAD0C11}"/>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181390" y="1500688"/>
            <a:ext cx="4657288" cy="324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a:extLst>
              <a:ext uri="{FF2B5EF4-FFF2-40B4-BE49-F238E27FC236}">
                <a16:creationId xmlns:a16="http://schemas.microsoft.com/office/drawing/2014/main" id="{F6CA1053-E1EE-4ECD-9181-2A6FD1C5D98F}"/>
              </a:ext>
            </a:extLst>
          </p:cNvPr>
          <p:cNvSpPr>
            <a:spLocks noChangeArrowheads="1"/>
          </p:cNvSpPr>
          <p:nvPr/>
        </p:nvSpPr>
        <p:spPr bwMode="auto">
          <a:xfrm>
            <a:off x="9838678" y="3258875"/>
            <a:ext cx="2252348" cy="461665"/>
          </a:xfrm>
          <a:prstGeom prst="rect">
            <a:avLst/>
          </a:prstGeom>
          <a:solidFill>
            <a:schemeClr val="bg1"/>
          </a:solidFill>
          <a:ln w="34925">
            <a:solidFill>
              <a:srgbClr val="000000"/>
            </a:solidFill>
            <a:miter lim="800000"/>
            <a:headEnd/>
            <a:tailEnd/>
          </a:ln>
          <a:extLst/>
        </p:spPr>
        <p:txBody>
          <a:bodyPr wrap="none">
            <a:spAutoFit/>
          </a:bodyPr>
          <a:lstStyle>
            <a:lvl1pPr>
              <a:defRPr sz="3200">
                <a:solidFill>
                  <a:schemeClr val="tx1"/>
                </a:solidFill>
                <a:latin typeface="Comic Sans MS" charset="0"/>
                <a:ea typeface="ＭＳ Ｐゴシック" charset="-128"/>
              </a:defRPr>
            </a:lvl1pPr>
            <a:lvl2pPr marL="742950" indent="-285750">
              <a:defRPr sz="3200">
                <a:solidFill>
                  <a:schemeClr val="tx1"/>
                </a:solidFill>
                <a:latin typeface="Comic Sans MS" charset="0"/>
                <a:ea typeface="ＭＳ Ｐゴシック" charset="-128"/>
              </a:defRPr>
            </a:lvl2pPr>
            <a:lvl3pPr marL="1143000" indent="-228600">
              <a:defRPr sz="3200">
                <a:solidFill>
                  <a:schemeClr val="tx1"/>
                </a:solidFill>
                <a:latin typeface="Comic Sans MS" charset="0"/>
                <a:ea typeface="ＭＳ Ｐゴシック" charset="-128"/>
              </a:defRPr>
            </a:lvl3pPr>
            <a:lvl4pPr marL="1600200" indent="-228600">
              <a:defRPr sz="3200">
                <a:solidFill>
                  <a:schemeClr val="tx1"/>
                </a:solidFill>
                <a:latin typeface="Comic Sans MS" charset="0"/>
                <a:ea typeface="ＭＳ Ｐゴシック" charset="-128"/>
              </a:defRPr>
            </a:lvl4pPr>
            <a:lvl5pPr marL="2057400" indent="-228600">
              <a:defRPr sz="32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32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32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32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3200">
                <a:solidFill>
                  <a:schemeClr val="tx1"/>
                </a:solidFill>
                <a:latin typeface="Comic Sans MS" charset="0"/>
                <a:ea typeface="ＭＳ Ｐゴシック" charset="-128"/>
              </a:defRPr>
            </a:lvl9pPr>
          </a:lstStyle>
          <a:p>
            <a:r>
              <a:rPr lang="en-US" altLang="en-US" sz="2400" dirty="0">
                <a:latin typeface="+mn-lt"/>
              </a:rPr>
              <a:t>fatty acid chains</a:t>
            </a:r>
          </a:p>
        </p:txBody>
      </p:sp>
    </p:spTree>
    <p:extLst>
      <p:ext uri="{BB962C8B-B14F-4D97-AF65-F5344CB8AC3E}">
        <p14:creationId xmlns:p14="http://schemas.microsoft.com/office/powerpoint/2010/main" val="1310778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3BCA4-76E5-4AE1-96E4-4252F92571A5}"/>
              </a:ext>
            </a:extLst>
          </p:cNvPr>
          <p:cNvSpPr>
            <a:spLocks noGrp="1"/>
          </p:cNvSpPr>
          <p:nvPr>
            <p:ph type="title"/>
          </p:nvPr>
        </p:nvSpPr>
        <p:spPr/>
        <p:txBody>
          <a:bodyPr>
            <a:normAutofit/>
          </a:bodyPr>
          <a:lstStyle/>
          <a:p>
            <a:r>
              <a:rPr lang="en-US" sz="4000" dirty="0">
                <a:latin typeface="+mn-lt"/>
              </a:rPr>
              <a:t>Biodiesel preparation: transesterification</a:t>
            </a:r>
          </a:p>
        </p:txBody>
      </p:sp>
      <p:pic>
        <p:nvPicPr>
          <p:cNvPr id="7" name="Picture 6">
            <a:extLst>
              <a:ext uri="{FF2B5EF4-FFF2-40B4-BE49-F238E27FC236}">
                <a16:creationId xmlns:a16="http://schemas.microsoft.com/office/drawing/2014/main" id="{46AD95F8-359B-304F-A89C-5268D0D24DE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1429807" y="1774076"/>
            <a:ext cx="9667527" cy="2573867"/>
          </a:xfrm>
          <a:prstGeom prst="rect">
            <a:avLst/>
          </a:prstGeom>
          <a:noFill/>
          <a:ln>
            <a:noFill/>
          </a:ln>
        </p:spPr>
      </p:pic>
      <p:sp>
        <p:nvSpPr>
          <p:cNvPr id="6" name="TextBox 5">
            <a:extLst>
              <a:ext uri="{FF2B5EF4-FFF2-40B4-BE49-F238E27FC236}">
                <a16:creationId xmlns:a16="http://schemas.microsoft.com/office/drawing/2014/main" id="{83291B1A-FBB6-4240-8285-59D6FD3346EC}"/>
              </a:ext>
            </a:extLst>
          </p:cNvPr>
          <p:cNvSpPr txBox="1"/>
          <p:nvPr/>
        </p:nvSpPr>
        <p:spPr>
          <a:xfrm>
            <a:off x="1286934" y="4572000"/>
            <a:ext cx="2608599" cy="369332"/>
          </a:xfrm>
          <a:prstGeom prst="rect">
            <a:avLst/>
          </a:prstGeom>
          <a:noFill/>
        </p:spPr>
        <p:txBody>
          <a:bodyPr wrap="none" rtlCol="0">
            <a:spAutoFit/>
          </a:bodyPr>
          <a:lstStyle/>
          <a:p>
            <a:r>
              <a:rPr lang="en-US" dirty="0" err="1"/>
              <a:t>Triacylglyceride</a:t>
            </a:r>
            <a:r>
              <a:rPr lang="en-US" dirty="0"/>
              <a:t> (oil or fat)</a:t>
            </a:r>
          </a:p>
        </p:txBody>
      </p:sp>
      <p:sp>
        <p:nvSpPr>
          <p:cNvPr id="8" name="TextBox 7">
            <a:extLst>
              <a:ext uri="{FF2B5EF4-FFF2-40B4-BE49-F238E27FC236}">
                <a16:creationId xmlns:a16="http://schemas.microsoft.com/office/drawing/2014/main" id="{929CF4C0-39F2-C14F-AC7A-6DF246AD1CC8}"/>
              </a:ext>
            </a:extLst>
          </p:cNvPr>
          <p:cNvSpPr txBox="1"/>
          <p:nvPr/>
        </p:nvSpPr>
        <p:spPr>
          <a:xfrm>
            <a:off x="4063999" y="4213536"/>
            <a:ext cx="2032000" cy="923330"/>
          </a:xfrm>
          <a:prstGeom prst="rect">
            <a:avLst/>
          </a:prstGeom>
          <a:noFill/>
        </p:spPr>
        <p:txBody>
          <a:bodyPr wrap="square" rtlCol="0">
            <a:spAutoFit/>
          </a:bodyPr>
          <a:lstStyle/>
          <a:p>
            <a:pPr algn="ctr"/>
            <a:r>
              <a:rPr lang="en-US" dirty="0"/>
              <a:t>Alcohol (typically methanol or ethanol)</a:t>
            </a:r>
          </a:p>
        </p:txBody>
      </p:sp>
      <p:sp>
        <p:nvSpPr>
          <p:cNvPr id="9" name="TextBox 8">
            <a:extLst>
              <a:ext uri="{FF2B5EF4-FFF2-40B4-BE49-F238E27FC236}">
                <a16:creationId xmlns:a16="http://schemas.microsoft.com/office/drawing/2014/main" id="{63B762AD-EB1F-6748-A2CC-B64D75C3DD90}"/>
              </a:ext>
            </a:extLst>
          </p:cNvPr>
          <p:cNvSpPr txBox="1"/>
          <p:nvPr/>
        </p:nvSpPr>
        <p:spPr>
          <a:xfrm>
            <a:off x="5635777" y="2562999"/>
            <a:ext cx="920445" cy="369332"/>
          </a:xfrm>
          <a:prstGeom prst="rect">
            <a:avLst/>
          </a:prstGeom>
          <a:noFill/>
        </p:spPr>
        <p:txBody>
          <a:bodyPr wrap="none" rtlCol="0">
            <a:spAutoFit/>
          </a:bodyPr>
          <a:lstStyle/>
          <a:p>
            <a:r>
              <a:rPr lang="en-US" dirty="0"/>
              <a:t>Catalyst</a:t>
            </a:r>
          </a:p>
        </p:txBody>
      </p:sp>
      <p:sp>
        <p:nvSpPr>
          <p:cNvPr id="10" name="TextBox 9">
            <a:extLst>
              <a:ext uri="{FF2B5EF4-FFF2-40B4-BE49-F238E27FC236}">
                <a16:creationId xmlns:a16="http://schemas.microsoft.com/office/drawing/2014/main" id="{7230B109-C30C-AF40-ADC8-1781F38BED83}"/>
              </a:ext>
            </a:extLst>
          </p:cNvPr>
          <p:cNvSpPr txBox="1"/>
          <p:nvPr/>
        </p:nvSpPr>
        <p:spPr>
          <a:xfrm>
            <a:off x="7241969" y="4088057"/>
            <a:ext cx="1818904" cy="923330"/>
          </a:xfrm>
          <a:prstGeom prst="rect">
            <a:avLst/>
          </a:prstGeom>
          <a:noFill/>
        </p:spPr>
        <p:txBody>
          <a:bodyPr wrap="square" rtlCol="0">
            <a:spAutoFit/>
          </a:bodyPr>
          <a:lstStyle/>
          <a:p>
            <a:pPr algn="ctr"/>
            <a:r>
              <a:rPr lang="en-US" dirty="0"/>
              <a:t>Mixture of esters (R can be R, R</a:t>
            </a:r>
            <a:r>
              <a:rPr lang="en-US" baseline="-25000" dirty="0"/>
              <a:t>1</a:t>
            </a:r>
            <a:r>
              <a:rPr lang="en-US" dirty="0"/>
              <a:t> or R</a:t>
            </a:r>
            <a:r>
              <a:rPr lang="en-US" baseline="-25000" dirty="0"/>
              <a:t>2</a:t>
            </a:r>
            <a:r>
              <a:rPr lang="en-US" dirty="0"/>
              <a:t>)</a:t>
            </a:r>
          </a:p>
        </p:txBody>
      </p:sp>
      <p:sp>
        <p:nvSpPr>
          <p:cNvPr id="11" name="TextBox 10">
            <a:extLst>
              <a:ext uri="{FF2B5EF4-FFF2-40B4-BE49-F238E27FC236}">
                <a16:creationId xmlns:a16="http://schemas.microsoft.com/office/drawing/2014/main" id="{37526D45-3D0D-D746-9ED1-9A561E4D6716}"/>
              </a:ext>
            </a:extLst>
          </p:cNvPr>
          <p:cNvSpPr txBox="1"/>
          <p:nvPr/>
        </p:nvSpPr>
        <p:spPr>
          <a:xfrm>
            <a:off x="9707695" y="4433500"/>
            <a:ext cx="1818904" cy="646331"/>
          </a:xfrm>
          <a:prstGeom prst="rect">
            <a:avLst/>
          </a:prstGeom>
          <a:noFill/>
        </p:spPr>
        <p:txBody>
          <a:bodyPr wrap="square" rtlCol="0">
            <a:spAutoFit/>
          </a:bodyPr>
          <a:lstStyle/>
          <a:p>
            <a:pPr algn="ctr"/>
            <a:r>
              <a:rPr lang="en-US" dirty="0"/>
              <a:t>Glycerol is a co-product</a:t>
            </a:r>
          </a:p>
        </p:txBody>
      </p:sp>
    </p:spTree>
    <p:extLst>
      <p:ext uri="{BB962C8B-B14F-4D97-AF65-F5344CB8AC3E}">
        <p14:creationId xmlns:p14="http://schemas.microsoft.com/office/powerpoint/2010/main" val="3053889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Grp="1" noChangeArrowheads="1"/>
          </p:cNvSpPr>
          <p:nvPr>
            <p:ph type="title"/>
          </p:nvPr>
        </p:nvSpPr>
        <p:spPr>
          <a:xfrm>
            <a:off x="838200" y="134471"/>
            <a:ext cx="10515600" cy="1325563"/>
          </a:xfrm>
        </p:spPr>
        <p:txBody>
          <a:bodyPr>
            <a:normAutofit/>
          </a:bodyPr>
          <a:lstStyle/>
          <a:p>
            <a:r>
              <a:rPr lang="en-US" altLang="en-US" sz="4000" dirty="0">
                <a:latin typeface="+mn-lt"/>
              </a:rPr>
              <a:t>Advantages of Biodiesel</a:t>
            </a:r>
          </a:p>
        </p:txBody>
      </p:sp>
      <p:sp>
        <p:nvSpPr>
          <p:cNvPr id="34819" name="Rectangle 3"/>
          <p:cNvSpPr>
            <a:spLocks noGrp="1" noChangeArrowheads="1"/>
          </p:cNvSpPr>
          <p:nvPr>
            <p:ph type="body" idx="1"/>
          </p:nvPr>
        </p:nvSpPr>
        <p:spPr>
          <a:xfrm>
            <a:off x="838200" y="1675186"/>
            <a:ext cx="8001000" cy="4191000"/>
          </a:xfrm>
        </p:spPr>
        <p:txBody>
          <a:bodyPr>
            <a:normAutofit lnSpcReduction="10000"/>
          </a:bodyPr>
          <a:lstStyle/>
          <a:p>
            <a:pPr>
              <a:lnSpc>
                <a:spcPct val="90000"/>
              </a:lnSpc>
            </a:pPr>
            <a:r>
              <a:rPr lang="en-US" altLang="en-US" sz="2400" dirty="0"/>
              <a:t>Reduces other pollutants</a:t>
            </a:r>
          </a:p>
          <a:p>
            <a:pPr>
              <a:lnSpc>
                <a:spcPct val="90000"/>
              </a:lnSpc>
            </a:pPr>
            <a:r>
              <a:rPr lang="en-US" altLang="en-US" sz="2400" dirty="0"/>
              <a:t>35% reduction in unburned hydrocarbons through life cycle – smog &amp; ozone precursor</a:t>
            </a:r>
          </a:p>
          <a:p>
            <a:pPr>
              <a:lnSpc>
                <a:spcPct val="90000"/>
              </a:lnSpc>
            </a:pPr>
            <a:r>
              <a:rPr lang="en-US" altLang="en-US" sz="2400" dirty="0"/>
              <a:t>8% reduction in sulfur oxides – acid rain</a:t>
            </a:r>
          </a:p>
          <a:p>
            <a:pPr>
              <a:lnSpc>
                <a:spcPct val="90000"/>
              </a:lnSpc>
            </a:pPr>
            <a:r>
              <a:rPr lang="en-US" altLang="en-US" sz="2400" dirty="0"/>
              <a:t>3% reduction in methane</a:t>
            </a:r>
          </a:p>
          <a:p>
            <a:pPr>
              <a:lnSpc>
                <a:spcPct val="90000"/>
              </a:lnSpc>
            </a:pPr>
            <a:r>
              <a:rPr lang="en-US" altLang="en-US" sz="2400" dirty="0"/>
              <a:t>32% reduction in particulate matter (PM10 68%)</a:t>
            </a:r>
          </a:p>
          <a:p>
            <a:pPr>
              <a:lnSpc>
                <a:spcPct val="90000"/>
              </a:lnSpc>
            </a:pPr>
            <a:r>
              <a:rPr lang="en-US" altLang="en-US" sz="2400" dirty="0"/>
              <a:t>83.6% reduction in PM soot</a:t>
            </a:r>
          </a:p>
          <a:p>
            <a:pPr>
              <a:lnSpc>
                <a:spcPct val="90000"/>
              </a:lnSpc>
            </a:pPr>
            <a:r>
              <a:rPr lang="en-US" altLang="en-US" sz="2400" dirty="0"/>
              <a:t>79% reduction in wastewater</a:t>
            </a:r>
          </a:p>
          <a:p>
            <a:pPr>
              <a:lnSpc>
                <a:spcPct val="90000"/>
              </a:lnSpc>
            </a:pPr>
            <a:r>
              <a:rPr lang="en-US" altLang="en-US" sz="2400" dirty="0"/>
              <a:t>96% reduction in hazardous waste, but double non-hazardous waste</a:t>
            </a:r>
          </a:p>
        </p:txBody>
      </p:sp>
      <p:sp>
        <p:nvSpPr>
          <p:cNvPr id="2" name="TextBox 1">
            <a:extLst>
              <a:ext uri="{FF2B5EF4-FFF2-40B4-BE49-F238E27FC236}">
                <a16:creationId xmlns:a16="http://schemas.microsoft.com/office/drawing/2014/main" id="{CF9014DD-3B24-244D-B8A8-C156CB63B71B}"/>
              </a:ext>
            </a:extLst>
          </p:cNvPr>
          <p:cNvSpPr txBox="1"/>
          <p:nvPr/>
        </p:nvSpPr>
        <p:spPr>
          <a:xfrm>
            <a:off x="6796918" y="6223102"/>
            <a:ext cx="5700712" cy="523220"/>
          </a:xfrm>
          <a:prstGeom prst="rect">
            <a:avLst/>
          </a:prstGeom>
          <a:noFill/>
        </p:spPr>
        <p:txBody>
          <a:bodyPr wrap="square" rtlCol="0">
            <a:spAutoFit/>
          </a:bodyPr>
          <a:lstStyle/>
          <a:p>
            <a:r>
              <a:rPr lang="en-US" altLang="en-US" sz="1400" dirty="0"/>
              <a:t>National Biodiesel Board,” Lifecycle Summary,” </a:t>
            </a:r>
            <a:r>
              <a:rPr lang="en-US" altLang="en-US" sz="1400" i="1" dirty="0"/>
              <a:t>available at</a:t>
            </a:r>
            <a:r>
              <a:rPr lang="en-US" altLang="en-US" sz="1400" dirty="0"/>
              <a:t> http://</a:t>
            </a:r>
            <a:r>
              <a:rPr lang="en-US" altLang="en-US" sz="1400" dirty="0" err="1"/>
              <a:t>www.nbb.org</a:t>
            </a:r>
            <a:r>
              <a:rPr lang="en-US" altLang="en-US" sz="1400" dirty="0"/>
              <a:t>/</a:t>
            </a:r>
            <a:r>
              <a:rPr lang="en-US" altLang="en-US" sz="1400" dirty="0" err="1"/>
              <a:t>pdf_files</a:t>
            </a:r>
            <a:r>
              <a:rPr lang="en-US" altLang="en-US" sz="1400" dirty="0"/>
              <a:t>/</a:t>
            </a:r>
            <a:r>
              <a:rPr lang="en-US" altLang="en-US" sz="1400" dirty="0" err="1"/>
              <a:t>fuelfactsheets</a:t>
            </a:r>
            <a:r>
              <a:rPr lang="en-US" altLang="en-US" sz="1400" dirty="0"/>
              <a:t>/</a:t>
            </a:r>
            <a:r>
              <a:rPr lang="en-US" altLang="en-US" sz="1400" dirty="0" err="1"/>
              <a:t>LifeCycle_Summary.PDF</a:t>
            </a:r>
            <a:endParaRPr lang="en-US" sz="1400" dirty="0"/>
          </a:p>
        </p:txBody>
      </p:sp>
    </p:spTree>
    <p:extLst>
      <p:ext uri="{BB962C8B-B14F-4D97-AF65-F5344CB8AC3E}">
        <p14:creationId xmlns:p14="http://schemas.microsoft.com/office/powerpoint/2010/main" val="46722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AutoShape 2"/>
          <p:cNvSpPr>
            <a:spLocks noGrp="1" noChangeArrowheads="1"/>
          </p:cNvSpPr>
          <p:nvPr>
            <p:ph type="title"/>
          </p:nvPr>
        </p:nvSpPr>
        <p:spPr>
          <a:xfrm>
            <a:off x="704763" y="121023"/>
            <a:ext cx="10515600" cy="1325563"/>
          </a:xfrm>
        </p:spPr>
        <p:txBody>
          <a:bodyPr>
            <a:normAutofit/>
          </a:bodyPr>
          <a:lstStyle/>
          <a:p>
            <a:r>
              <a:rPr lang="en-US" altLang="en-US" sz="4000" dirty="0">
                <a:latin typeface="+mn-lt"/>
              </a:rPr>
              <a:t>Is Biodiesel the Answer?</a:t>
            </a:r>
          </a:p>
        </p:txBody>
      </p:sp>
      <p:sp>
        <p:nvSpPr>
          <p:cNvPr id="128003" name="Rectangle 3"/>
          <p:cNvSpPr>
            <a:spLocks noGrp="1" noChangeArrowheads="1"/>
          </p:cNvSpPr>
          <p:nvPr>
            <p:ph type="body" idx="1"/>
          </p:nvPr>
        </p:nvSpPr>
        <p:spPr>
          <a:xfrm>
            <a:off x="812339" y="1701800"/>
            <a:ext cx="10408023" cy="5156200"/>
          </a:xfrm>
        </p:spPr>
        <p:txBody>
          <a:bodyPr/>
          <a:lstStyle/>
          <a:p>
            <a:pPr>
              <a:lnSpc>
                <a:spcPct val="80000"/>
              </a:lnSpc>
            </a:pPr>
            <a:r>
              <a:rPr lang="en-US" altLang="en-US" sz="2400" dirty="0"/>
              <a:t>It would be very ambitious to produce the amount of diesel used on farms alone</a:t>
            </a:r>
          </a:p>
          <a:p>
            <a:pPr lvl="1">
              <a:lnSpc>
                <a:spcPct val="80000"/>
              </a:lnSpc>
            </a:pPr>
            <a:r>
              <a:rPr lang="en-US" altLang="en-US" dirty="0"/>
              <a:t>That would require all of the vegetable oil currently produced in the U. S. &amp; about 15% of our total production land area.</a:t>
            </a:r>
          </a:p>
          <a:p>
            <a:pPr>
              <a:lnSpc>
                <a:spcPct val="80000"/>
              </a:lnSpc>
            </a:pPr>
            <a:r>
              <a:rPr lang="en-US" altLang="en-US" sz="2400" dirty="0"/>
              <a:t>It would be very ambitious to have even a 0.5 billion gallon per year biodiesel industry</a:t>
            </a:r>
          </a:p>
          <a:p>
            <a:pPr lvl="1">
              <a:lnSpc>
                <a:spcPct val="80000"/>
              </a:lnSpc>
            </a:pPr>
            <a:r>
              <a:rPr lang="en-US" altLang="en-US" dirty="0"/>
              <a:t>This would be only 1.5% of our on-highway diesel fuel or less than 1% of our total fuel oil and kerosene use</a:t>
            </a:r>
          </a:p>
          <a:p>
            <a:pPr lvl="1">
              <a:lnSpc>
                <a:spcPct val="80000"/>
              </a:lnSpc>
            </a:pPr>
            <a:r>
              <a:rPr lang="en-US" altLang="en-US" dirty="0"/>
              <a:t>would require </a:t>
            </a:r>
          </a:p>
          <a:p>
            <a:pPr lvl="2">
              <a:lnSpc>
                <a:spcPct val="80000"/>
              </a:lnSpc>
            </a:pPr>
            <a:r>
              <a:rPr lang="en-US" altLang="en-US" sz="2400" dirty="0"/>
              <a:t>all of the surplus vegetable oil (0.13 </a:t>
            </a:r>
            <a:r>
              <a:rPr lang="en-US" altLang="en-US" sz="2400" dirty="0" err="1"/>
              <a:t>bil</a:t>
            </a:r>
            <a:r>
              <a:rPr lang="en-US" altLang="en-US" sz="2400" dirty="0"/>
              <a:t>. gal.), </a:t>
            </a:r>
          </a:p>
          <a:p>
            <a:pPr lvl="2">
              <a:lnSpc>
                <a:spcPct val="80000"/>
              </a:lnSpc>
            </a:pPr>
            <a:r>
              <a:rPr lang="en-US" altLang="en-US" sz="2400" dirty="0"/>
              <a:t>1/2 of the used oil (0.17 </a:t>
            </a:r>
            <a:r>
              <a:rPr lang="en-US" altLang="en-US" sz="2400" dirty="0" err="1"/>
              <a:t>bil</a:t>
            </a:r>
            <a:r>
              <a:rPr lang="en-US" altLang="en-US" sz="2400" dirty="0"/>
              <a:t>. gal.), and </a:t>
            </a:r>
          </a:p>
          <a:p>
            <a:pPr lvl="2">
              <a:lnSpc>
                <a:spcPct val="80000"/>
              </a:lnSpc>
            </a:pPr>
            <a:r>
              <a:rPr lang="en-US" altLang="en-US" sz="2400" dirty="0"/>
              <a:t>all of the oil which could be produced on the 37 million acres of idle crop land (approx. 0.3 billion gal.) or the equivalent by displacing current crops</a:t>
            </a:r>
          </a:p>
          <a:p>
            <a:pPr>
              <a:lnSpc>
                <a:spcPct val="80000"/>
              </a:lnSpc>
            </a:pPr>
            <a:endParaRPr lang="en-US" altLang="en-US" sz="2400" dirty="0"/>
          </a:p>
        </p:txBody>
      </p:sp>
    </p:spTree>
    <p:extLst>
      <p:ext uri="{BB962C8B-B14F-4D97-AF65-F5344CB8AC3E}">
        <p14:creationId xmlns:p14="http://schemas.microsoft.com/office/powerpoint/2010/main" val="2975877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D606-D575-4A0B-8B32-B29AF4811A40}"/>
              </a:ext>
            </a:extLst>
          </p:cNvPr>
          <p:cNvSpPr>
            <a:spLocks noGrp="1"/>
          </p:cNvSpPr>
          <p:nvPr>
            <p:ph type="title"/>
          </p:nvPr>
        </p:nvSpPr>
        <p:spPr/>
        <p:txBody>
          <a:bodyPr>
            <a:normAutofit/>
          </a:bodyPr>
          <a:lstStyle/>
          <a:p>
            <a:r>
              <a:rPr lang="en-US" sz="4000" dirty="0">
                <a:latin typeface="+mn-lt"/>
              </a:rPr>
              <a:t>Outline</a:t>
            </a:r>
          </a:p>
        </p:txBody>
      </p:sp>
      <p:sp>
        <p:nvSpPr>
          <p:cNvPr id="3" name="Content Placeholder 2">
            <a:extLst>
              <a:ext uri="{FF2B5EF4-FFF2-40B4-BE49-F238E27FC236}">
                <a16:creationId xmlns:a16="http://schemas.microsoft.com/office/drawing/2014/main" id="{9F0D883B-5007-40DB-B90A-989B987FF85C}"/>
              </a:ext>
            </a:extLst>
          </p:cNvPr>
          <p:cNvSpPr>
            <a:spLocks noGrp="1"/>
          </p:cNvSpPr>
          <p:nvPr>
            <p:ph idx="1"/>
          </p:nvPr>
        </p:nvSpPr>
        <p:spPr/>
        <p:txBody>
          <a:bodyPr>
            <a:normAutofit fontScale="92500" lnSpcReduction="10000"/>
          </a:bodyPr>
          <a:lstStyle/>
          <a:p>
            <a:r>
              <a:rPr lang="en-US" dirty="0"/>
              <a:t>Petroleum industry</a:t>
            </a:r>
          </a:p>
          <a:p>
            <a:pPr lvl="1"/>
            <a:r>
              <a:rPr lang="en-US" dirty="0"/>
              <a:t>Energy sources</a:t>
            </a:r>
          </a:p>
          <a:p>
            <a:pPr lvl="1"/>
            <a:r>
              <a:rPr lang="en-US" dirty="0"/>
              <a:t>Energy consumption &amp; demand</a:t>
            </a:r>
          </a:p>
          <a:p>
            <a:pPr lvl="1"/>
            <a:r>
              <a:rPr lang="en-US" dirty="0"/>
              <a:t>Meeting the future energy demands</a:t>
            </a:r>
          </a:p>
          <a:p>
            <a:r>
              <a:rPr lang="en-US" dirty="0">
                <a:solidFill>
                  <a:srgbClr val="00B050"/>
                </a:solidFill>
              </a:rPr>
              <a:t>Biofuels</a:t>
            </a:r>
          </a:p>
          <a:p>
            <a:pPr lvl="1"/>
            <a:r>
              <a:rPr lang="en-US" dirty="0"/>
              <a:t>First Generation</a:t>
            </a:r>
          </a:p>
          <a:p>
            <a:pPr lvl="2"/>
            <a:r>
              <a:rPr lang="en-US" dirty="0"/>
              <a:t>Corn-based ethanol</a:t>
            </a:r>
          </a:p>
          <a:p>
            <a:pPr lvl="2"/>
            <a:r>
              <a:rPr lang="en-US" dirty="0"/>
              <a:t>Biodiesel</a:t>
            </a:r>
          </a:p>
          <a:p>
            <a:pPr lvl="1"/>
            <a:r>
              <a:rPr lang="en-US" dirty="0">
                <a:solidFill>
                  <a:srgbClr val="00B050"/>
                </a:solidFill>
              </a:rPr>
              <a:t>Second generation biofuels</a:t>
            </a:r>
          </a:p>
          <a:p>
            <a:pPr lvl="2"/>
            <a:r>
              <a:rPr lang="en-US" dirty="0" err="1"/>
              <a:t>Cellulosics</a:t>
            </a:r>
            <a:r>
              <a:rPr lang="en-US" dirty="0"/>
              <a:t>, oils, grasses</a:t>
            </a:r>
          </a:p>
          <a:p>
            <a:pPr lvl="1"/>
            <a:r>
              <a:rPr lang="en-US" dirty="0"/>
              <a:t>Third and Fourth generation biofuels</a:t>
            </a:r>
          </a:p>
          <a:p>
            <a:pPr lvl="2"/>
            <a:r>
              <a:rPr lang="en-US" dirty="0"/>
              <a:t>Algae</a:t>
            </a:r>
          </a:p>
        </p:txBody>
      </p:sp>
    </p:spTree>
    <p:extLst>
      <p:ext uri="{BB962C8B-B14F-4D97-AF65-F5344CB8AC3E}">
        <p14:creationId xmlns:p14="http://schemas.microsoft.com/office/powerpoint/2010/main" val="3549392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D606-D575-4A0B-8B32-B29AF4811A40}"/>
              </a:ext>
            </a:extLst>
          </p:cNvPr>
          <p:cNvSpPr>
            <a:spLocks noGrp="1"/>
          </p:cNvSpPr>
          <p:nvPr>
            <p:ph type="title"/>
          </p:nvPr>
        </p:nvSpPr>
        <p:spPr/>
        <p:txBody>
          <a:bodyPr>
            <a:normAutofit/>
          </a:bodyPr>
          <a:lstStyle/>
          <a:p>
            <a:r>
              <a:rPr lang="en-US" sz="4000" dirty="0">
                <a:latin typeface="+mn-lt"/>
              </a:rPr>
              <a:t>Outline</a:t>
            </a:r>
          </a:p>
        </p:txBody>
      </p:sp>
      <p:sp>
        <p:nvSpPr>
          <p:cNvPr id="3" name="Content Placeholder 2">
            <a:extLst>
              <a:ext uri="{FF2B5EF4-FFF2-40B4-BE49-F238E27FC236}">
                <a16:creationId xmlns:a16="http://schemas.microsoft.com/office/drawing/2014/main" id="{9F0D883B-5007-40DB-B90A-989B987FF85C}"/>
              </a:ext>
            </a:extLst>
          </p:cNvPr>
          <p:cNvSpPr>
            <a:spLocks noGrp="1"/>
          </p:cNvSpPr>
          <p:nvPr>
            <p:ph idx="1"/>
          </p:nvPr>
        </p:nvSpPr>
        <p:spPr/>
        <p:txBody>
          <a:bodyPr>
            <a:normAutofit fontScale="92500" lnSpcReduction="10000"/>
          </a:bodyPr>
          <a:lstStyle/>
          <a:p>
            <a:r>
              <a:rPr lang="en-US" dirty="0">
                <a:solidFill>
                  <a:srgbClr val="00B050"/>
                </a:solidFill>
              </a:rPr>
              <a:t>Petroleum industry</a:t>
            </a:r>
          </a:p>
          <a:p>
            <a:pPr lvl="1"/>
            <a:r>
              <a:rPr lang="en-US" dirty="0"/>
              <a:t>Energy sources</a:t>
            </a:r>
          </a:p>
          <a:p>
            <a:pPr lvl="1"/>
            <a:r>
              <a:rPr lang="en-US" dirty="0"/>
              <a:t>Energy consumption &amp; demand</a:t>
            </a:r>
          </a:p>
          <a:p>
            <a:pPr lvl="1"/>
            <a:r>
              <a:rPr lang="en-US" dirty="0"/>
              <a:t>Meeting the future energy demands</a:t>
            </a:r>
          </a:p>
          <a:p>
            <a:r>
              <a:rPr lang="en-US" dirty="0"/>
              <a:t>Biofuels</a:t>
            </a:r>
          </a:p>
          <a:p>
            <a:pPr lvl="1"/>
            <a:r>
              <a:rPr lang="en-US" dirty="0"/>
              <a:t>First Generation</a:t>
            </a:r>
          </a:p>
          <a:p>
            <a:pPr lvl="2"/>
            <a:r>
              <a:rPr lang="en-US" dirty="0"/>
              <a:t>Corn-based ethanol</a:t>
            </a:r>
          </a:p>
          <a:p>
            <a:pPr lvl="2"/>
            <a:r>
              <a:rPr lang="en-US" dirty="0"/>
              <a:t>Biodiesel</a:t>
            </a:r>
          </a:p>
          <a:p>
            <a:pPr lvl="1"/>
            <a:r>
              <a:rPr lang="en-US" dirty="0"/>
              <a:t>Second generation biofuels</a:t>
            </a:r>
          </a:p>
          <a:p>
            <a:pPr lvl="2"/>
            <a:r>
              <a:rPr lang="en-US" dirty="0" err="1"/>
              <a:t>Cellulosics</a:t>
            </a:r>
            <a:r>
              <a:rPr lang="en-US" dirty="0"/>
              <a:t>, oils, grasses</a:t>
            </a:r>
          </a:p>
          <a:p>
            <a:pPr lvl="1"/>
            <a:r>
              <a:rPr lang="en-US" dirty="0"/>
              <a:t>Third and Fourth generation biofuels</a:t>
            </a:r>
          </a:p>
          <a:p>
            <a:pPr lvl="2"/>
            <a:r>
              <a:rPr lang="en-US" dirty="0"/>
              <a:t>Algae</a:t>
            </a:r>
          </a:p>
        </p:txBody>
      </p:sp>
    </p:spTree>
    <p:extLst>
      <p:ext uri="{BB962C8B-B14F-4D97-AF65-F5344CB8AC3E}">
        <p14:creationId xmlns:p14="http://schemas.microsoft.com/office/powerpoint/2010/main" val="275782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4"/>
          <p:cNvSpPr txBox="1">
            <a:spLocks noChangeArrowheads="1"/>
          </p:cNvSpPr>
          <p:nvPr/>
        </p:nvSpPr>
        <p:spPr bwMode="auto">
          <a:xfrm>
            <a:off x="915987" y="1208107"/>
            <a:ext cx="10360025" cy="4924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mic Sans MS" charset="0"/>
                <a:ea typeface="ＭＳ Ｐゴシック" charset="-128"/>
              </a:defRPr>
            </a:lvl1pPr>
            <a:lvl2pPr marL="742950" indent="-285750">
              <a:defRPr sz="3200">
                <a:solidFill>
                  <a:schemeClr val="tx1"/>
                </a:solidFill>
                <a:latin typeface="Comic Sans MS" charset="0"/>
                <a:ea typeface="ＭＳ Ｐゴシック" charset="-128"/>
              </a:defRPr>
            </a:lvl2pPr>
            <a:lvl3pPr marL="1143000" indent="-228600">
              <a:defRPr sz="3200">
                <a:solidFill>
                  <a:schemeClr val="tx1"/>
                </a:solidFill>
                <a:latin typeface="Comic Sans MS" charset="0"/>
                <a:ea typeface="ＭＳ Ｐゴシック" charset="-128"/>
              </a:defRPr>
            </a:lvl3pPr>
            <a:lvl4pPr marL="1600200" indent="-228600">
              <a:defRPr sz="3200">
                <a:solidFill>
                  <a:schemeClr val="tx1"/>
                </a:solidFill>
                <a:latin typeface="Comic Sans MS" charset="0"/>
                <a:ea typeface="ＭＳ Ｐゴシック" charset="-128"/>
              </a:defRPr>
            </a:lvl4pPr>
            <a:lvl5pPr marL="2057400" indent="-228600">
              <a:defRPr sz="32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32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32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32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3200">
                <a:solidFill>
                  <a:schemeClr val="tx1"/>
                </a:solidFill>
                <a:latin typeface="Comic Sans MS" charset="0"/>
                <a:ea typeface="ＭＳ Ｐゴシック" charset="-128"/>
              </a:defRPr>
            </a:lvl9pPr>
          </a:lstStyle>
          <a:p>
            <a:pPr>
              <a:buFont typeface="Arial" charset="0"/>
              <a:buChar char="•"/>
            </a:pPr>
            <a:endParaRPr lang="en-US" altLang="en-US" sz="1100" dirty="0">
              <a:latin typeface="+mn-lt"/>
            </a:endParaRPr>
          </a:p>
          <a:p>
            <a:pPr>
              <a:buFont typeface="Arial" charset="0"/>
              <a:buChar char="•"/>
            </a:pPr>
            <a:endParaRPr lang="en-US" altLang="en-US" sz="1100" dirty="0">
              <a:solidFill>
                <a:srgbClr val="A6A6A6"/>
              </a:solidFill>
              <a:latin typeface="+mn-lt"/>
            </a:endParaRPr>
          </a:p>
          <a:p>
            <a:r>
              <a:rPr lang="en-US" altLang="en-US" sz="2400" dirty="0">
                <a:latin typeface="+mn-lt"/>
              </a:rPr>
              <a:t>First Generation Biofuels</a:t>
            </a:r>
          </a:p>
          <a:p>
            <a:pPr lvl="1">
              <a:buFont typeface="Arial" charset="0"/>
              <a:buChar char="•"/>
            </a:pPr>
            <a:r>
              <a:rPr lang="en-US" altLang="en-US" sz="2400" dirty="0">
                <a:latin typeface="+mn-lt"/>
              </a:rPr>
              <a:t>The problem of food vs. fuel</a:t>
            </a:r>
          </a:p>
          <a:p>
            <a:endParaRPr lang="en-US" altLang="en-US" sz="2400" dirty="0">
              <a:latin typeface="+mn-lt"/>
            </a:endParaRPr>
          </a:p>
          <a:p>
            <a:r>
              <a:rPr lang="en-US" altLang="en-US" sz="2400" dirty="0">
                <a:latin typeface="+mn-lt"/>
              </a:rPr>
              <a:t>Second Generation Biofuels</a:t>
            </a:r>
          </a:p>
          <a:p>
            <a:pPr lvl="1">
              <a:buFont typeface="Arial" charset="0"/>
              <a:buChar char="•"/>
            </a:pPr>
            <a:r>
              <a:rPr lang="en-US" altLang="en-US" sz="2400" dirty="0">
                <a:latin typeface="+mn-lt"/>
              </a:rPr>
              <a:t>use agricultural wastes </a:t>
            </a:r>
            <a:r>
              <a:rPr lang="en-US" altLang="en-US" sz="2400" dirty="0">
                <a:latin typeface="+mn-lt"/>
                <a:sym typeface="Wingdings" charset="2"/>
              </a:rPr>
              <a:t></a:t>
            </a:r>
            <a:r>
              <a:rPr lang="en-US" altLang="en-US" sz="2400" dirty="0" err="1">
                <a:latin typeface="+mn-lt"/>
              </a:rPr>
              <a:t>lignocellulosics</a:t>
            </a:r>
            <a:endParaRPr lang="en-US" altLang="en-US" sz="2400" dirty="0">
              <a:latin typeface="+mn-lt"/>
            </a:endParaRPr>
          </a:p>
          <a:p>
            <a:pPr lvl="2">
              <a:buFont typeface="Arial" charset="0"/>
              <a:buChar char="•"/>
            </a:pPr>
            <a:r>
              <a:rPr lang="en-US" altLang="en-US" sz="2400" dirty="0" err="1">
                <a:latin typeface="+mn-lt"/>
              </a:rPr>
              <a:t>Lignocellulosics</a:t>
            </a:r>
            <a:r>
              <a:rPr lang="en-US" altLang="en-US" sz="2400" dirty="0">
                <a:latin typeface="+mn-lt"/>
              </a:rPr>
              <a:t> for ethanol</a:t>
            </a:r>
          </a:p>
          <a:p>
            <a:pPr lvl="2">
              <a:buFont typeface="Arial" charset="0"/>
              <a:buChar char="•"/>
            </a:pPr>
            <a:r>
              <a:rPr lang="en-US" altLang="en-US" sz="2400" dirty="0">
                <a:latin typeface="+mn-lt"/>
              </a:rPr>
              <a:t>Oils for biodiesel</a:t>
            </a:r>
          </a:p>
          <a:p>
            <a:pPr lvl="2">
              <a:buFont typeface="Arial" charset="0"/>
              <a:buChar char="•"/>
            </a:pPr>
            <a:r>
              <a:rPr lang="en-US" altLang="en-US" sz="2400" dirty="0">
                <a:latin typeface="+mn-lt"/>
              </a:rPr>
              <a:t>Grasses</a:t>
            </a:r>
          </a:p>
          <a:p>
            <a:r>
              <a:rPr lang="en-US" altLang="en-US" sz="2400" i="1" dirty="0">
                <a:latin typeface="+mn-lt"/>
              </a:rPr>
              <a:t>		but… such crops were not domesticated for biofuels!</a:t>
            </a:r>
          </a:p>
          <a:p>
            <a:endParaRPr lang="en-US" altLang="en-US" sz="2400" dirty="0">
              <a:latin typeface="+mn-lt"/>
            </a:endParaRPr>
          </a:p>
          <a:p>
            <a:r>
              <a:rPr lang="en-US" altLang="en-US" sz="2400" dirty="0">
                <a:latin typeface="+mn-lt"/>
              </a:rPr>
              <a:t>Future (3</a:t>
            </a:r>
            <a:r>
              <a:rPr lang="en-US" altLang="en-US" sz="2400" baseline="30000" dirty="0">
                <a:latin typeface="+mn-lt"/>
              </a:rPr>
              <a:t>d</a:t>
            </a:r>
            <a:r>
              <a:rPr lang="en-US" altLang="en-US" sz="2400" dirty="0">
                <a:latin typeface="+mn-lt"/>
              </a:rPr>
              <a:t> generation)</a:t>
            </a:r>
          </a:p>
          <a:p>
            <a:pPr>
              <a:buFont typeface="Arial" charset="0"/>
              <a:buChar char="•"/>
            </a:pPr>
            <a:endParaRPr lang="en-US" altLang="en-US" sz="2800" dirty="0">
              <a:solidFill>
                <a:srgbClr val="A6A6A6"/>
              </a:solidFill>
              <a:latin typeface="+mn-lt"/>
            </a:endParaRPr>
          </a:p>
        </p:txBody>
      </p:sp>
      <p:sp>
        <p:nvSpPr>
          <p:cNvPr id="2" name="Title 1">
            <a:extLst>
              <a:ext uri="{FF2B5EF4-FFF2-40B4-BE49-F238E27FC236}">
                <a16:creationId xmlns:a16="http://schemas.microsoft.com/office/drawing/2014/main" id="{3411B0AA-8B33-F14D-8E4C-98172AD6C650}"/>
              </a:ext>
            </a:extLst>
          </p:cNvPr>
          <p:cNvSpPr>
            <a:spLocks noGrp="1"/>
          </p:cNvSpPr>
          <p:nvPr>
            <p:ph type="title"/>
          </p:nvPr>
        </p:nvSpPr>
        <p:spPr/>
        <p:txBody>
          <a:bodyPr>
            <a:normAutofit/>
          </a:bodyPr>
          <a:lstStyle/>
          <a:p>
            <a:r>
              <a:rPr lang="en-US" sz="4000" dirty="0">
                <a:latin typeface="+mn-lt"/>
              </a:rPr>
              <a:t>Biofuels: Current and Future</a:t>
            </a:r>
          </a:p>
        </p:txBody>
      </p:sp>
    </p:spTree>
    <p:extLst>
      <p:ext uri="{BB962C8B-B14F-4D97-AF65-F5344CB8AC3E}">
        <p14:creationId xmlns:p14="http://schemas.microsoft.com/office/powerpoint/2010/main" val="2313371399"/>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22351-9D9C-9940-A526-A0D25EC67927}"/>
              </a:ext>
            </a:extLst>
          </p:cNvPr>
          <p:cNvSpPr>
            <a:spLocks noGrp="1"/>
          </p:cNvSpPr>
          <p:nvPr>
            <p:ph type="title"/>
          </p:nvPr>
        </p:nvSpPr>
        <p:spPr/>
        <p:txBody>
          <a:bodyPr>
            <a:normAutofit/>
          </a:bodyPr>
          <a:lstStyle/>
          <a:p>
            <a:r>
              <a:rPr lang="en-US" sz="4000" dirty="0">
                <a:latin typeface="+mn-lt"/>
              </a:rPr>
              <a:t>Advanced Biofuels: Second, Third and Fourth Generation Biofuels</a:t>
            </a:r>
          </a:p>
        </p:txBody>
      </p:sp>
      <p:sp>
        <p:nvSpPr>
          <p:cNvPr id="3" name="Content Placeholder 2">
            <a:extLst>
              <a:ext uri="{FF2B5EF4-FFF2-40B4-BE49-F238E27FC236}">
                <a16:creationId xmlns:a16="http://schemas.microsoft.com/office/drawing/2014/main" id="{497C2856-5C2C-DA47-ABBD-256A383A101B}"/>
              </a:ext>
            </a:extLst>
          </p:cNvPr>
          <p:cNvSpPr>
            <a:spLocks noGrp="1"/>
          </p:cNvSpPr>
          <p:nvPr>
            <p:ph idx="1"/>
          </p:nvPr>
        </p:nvSpPr>
        <p:spPr>
          <a:xfrm>
            <a:off x="838200" y="1750132"/>
            <a:ext cx="5943600" cy="4201206"/>
          </a:xfrm>
        </p:spPr>
        <p:txBody>
          <a:bodyPr/>
          <a:lstStyle/>
          <a:p>
            <a:r>
              <a:rPr lang="en-US" dirty="0"/>
              <a:t>Shifting away from food-based feedstocks to not compete with food/feed</a:t>
            </a:r>
          </a:p>
          <a:p>
            <a:r>
              <a:rPr lang="en-US" dirty="0"/>
              <a:t>Derived from lignocellulosic materials, </a:t>
            </a:r>
            <a:r>
              <a:rPr lang="en-US" dirty="0" err="1"/>
              <a:t>biowaste</a:t>
            </a:r>
            <a:r>
              <a:rPr lang="en-US" dirty="0"/>
              <a:t>, and algae</a:t>
            </a:r>
          </a:p>
          <a:p>
            <a:r>
              <a:rPr lang="en-US" dirty="0"/>
              <a:t>Most are in developmental stage</a:t>
            </a:r>
          </a:p>
          <a:p>
            <a:endParaRPr lang="en-US" dirty="0"/>
          </a:p>
        </p:txBody>
      </p:sp>
      <p:pic>
        <p:nvPicPr>
          <p:cNvPr id="6148" name="Picture 4" descr="File:Formula 1 Ferrari.jpg">
            <a:extLst>
              <a:ext uri="{FF2B5EF4-FFF2-40B4-BE49-F238E27FC236}">
                <a16:creationId xmlns:a16="http://schemas.microsoft.com/office/drawing/2014/main" id="{41145C90-B256-924E-B764-749C167A4E3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64016" y="1750132"/>
            <a:ext cx="4596296" cy="30622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D5BACFD-95F5-6147-B744-A926BF6900AB}"/>
              </a:ext>
            </a:extLst>
          </p:cNvPr>
          <p:cNvSpPr txBox="1"/>
          <p:nvPr/>
        </p:nvSpPr>
        <p:spPr>
          <a:xfrm>
            <a:off x="9065827" y="6263766"/>
            <a:ext cx="4575945" cy="461665"/>
          </a:xfrm>
          <a:prstGeom prst="rect">
            <a:avLst/>
          </a:prstGeom>
          <a:noFill/>
        </p:spPr>
        <p:txBody>
          <a:bodyPr wrap="square" rtlCol="0">
            <a:spAutoFit/>
          </a:bodyPr>
          <a:lstStyle/>
          <a:p>
            <a:r>
              <a:rPr lang="en-US" sz="1200" dirty="0"/>
              <a:t>Graham-Rowe, D., Nature, 474, S6-S8, 2011</a:t>
            </a:r>
          </a:p>
          <a:p>
            <a:r>
              <a:rPr lang="en-US" sz="1200" dirty="0"/>
              <a:t>Photo: Creative Commons</a:t>
            </a:r>
          </a:p>
        </p:txBody>
      </p:sp>
      <p:sp>
        <p:nvSpPr>
          <p:cNvPr id="5" name="TextBox 4">
            <a:extLst>
              <a:ext uri="{FF2B5EF4-FFF2-40B4-BE49-F238E27FC236}">
                <a16:creationId xmlns:a16="http://schemas.microsoft.com/office/drawing/2014/main" id="{FFDE7878-8963-364E-A0F2-176F3E246A4D}"/>
              </a:ext>
            </a:extLst>
          </p:cNvPr>
          <p:cNvSpPr txBox="1"/>
          <p:nvPr/>
        </p:nvSpPr>
        <p:spPr>
          <a:xfrm>
            <a:off x="6505712" y="4920212"/>
            <a:ext cx="5512904" cy="1200329"/>
          </a:xfrm>
          <a:prstGeom prst="rect">
            <a:avLst/>
          </a:prstGeom>
          <a:noFill/>
        </p:spPr>
        <p:txBody>
          <a:bodyPr wrap="square" rtlCol="0">
            <a:spAutoFit/>
          </a:bodyPr>
          <a:lstStyle/>
          <a:p>
            <a:r>
              <a:rPr lang="en-US" dirty="0"/>
              <a:t>Formula 1: since 2008 the rules state that at least 5.75% of all Formula 1 fuel must be derived from plants. Ferrari was first to use non-edible parts of plants (lignocellulose based)</a:t>
            </a:r>
          </a:p>
        </p:txBody>
      </p:sp>
    </p:spTree>
    <p:extLst>
      <p:ext uri="{BB962C8B-B14F-4D97-AF65-F5344CB8AC3E}">
        <p14:creationId xmlns:p14="http://schemas.microsoft.com/office/powerpoint/2010/main" val="1208496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E9A3F-F742-9341-A88C-FE16AA665A54}"/>
              </a:ext>
            </a:extLst>
          </p:cNvPr>
          <p:cNvSpPr>
            <a:spLocks noGrp="1"/>
          </p:cNvSpPr>
          <p:nvPr>
            <p:ph type="title"/>
          </p:nvPr>
        </p:nvSpPr>
        <p:spPr/>
        <p:txBody>
          <a:bodyPr>
            <a:normAutofit/>
          </a:bodyPr>
          <a:lstStyle/>
          <a:p>
            <a:r>
              <a:rPr lang="en-US" sz="4000" dirty="0">
                <a:latin typeface="+mn-lt"/>
              </a:rPr>
              <a:t>Biofuels: First to Fourth Generation</a:t>
            </a:r>
          </a:p>
        </p:txBody>
      </p:sp>
      <p:sp>
        <p:nvSpPr>
          <p:cNvPr id="4" name="TextBox 3">
            <a:extLst>
              <a:ext uri="{FF2B5EF4-FFF2-40B4-BE49-F238E27FC236}">
                <a16:creationId xmlns:a16="http://schemas.microsoft.com/office/drawing/2014/main" id="{119EFA6F-C0A1-F449-9D3F-36C19B6D9363}"/>
              </a:ext>
            </a:extLst>
          </p:cNvPr>
          <p:cNvSpPr txBox="1"/>
          <p:nvPr/>
        </p:nvSpPr>
        <p:spPr>
          <a:xfrm>
            <a:off x="188976" y="1423785"/>
            <a:ext cx="5907024" cy="2031325"/>
          </a:xfrm>
          <a:prstGeom prst="rect">
            <a:avLst/>
          </a:prstGeom>
          <a:noFill/>
        </p:spPr>
        <p:txBody>
          <a:bodyPr wrap="square" rtlCol="0">
            <a:spAutoFit/>
          </a:bodyPr>
          <a:lstStyle/>
          <a:p>
            <a:r>
              <a:rPr lang="en-US" dirty="0"/>
              <a:t>First generation:</a:t>
            </a:r>
          </a:p>
          <a:p>
            <a:pPr marL="285750" indent="-285750">
              <a:buFont typeface="Arial" panose="020B0604020202020204" pitchFamily="34" charset="0"/>
              <a:buChar char="•"/>
            </a:pPr>
            <a:r>
              <a:rPr lang="en-US" i="1" u="sng" dirty="0"/>
              <a:t>Feedstocks:</a:t>
            </a:r>
            <a:r>
              <a:rPr lang="en-US" i="1" dirty="0"/>
              <a:t> </a:t>
            </a:r>
            <a:r>
              <a:rPr lang="en-US" dirty="0"/>
              <a:t>Food crops, grains, easily extractable sugar, starch, oils (competes with food)</a:t>
            </a:r>
          </a:p>
          <a:p>
            <a:pPr marL="285750" indent="-285750">
              <a:buFont typeface="Arial" panose="020B0604020202020204" pitchFamily="34" charset="0"/>
              <a:buChar char="•"/>
            </a:pPr>
            <a:r>
              <a:rPr lang="en-US" i="1" u="sng" dirty="0"/>
              <a:t>Bioconversion process:</a:t>
            </a:r>
            <a:r>
              <a:rPr lang="en-US" i="1" dirty="0"/>
              <a:t> </a:t>
            </a:r>
            <a:r>
              <a:rPr lang="en-US" dirty="0"/>
              <a:t>Fermentation (i.e., ethanol), transesterification (i.e., biodiesel)</a:t>
            </a:r>
          </a:p>
          <a:p>
            <a:pPr marL="285750" indent="-285750">
              <a:buFont typeface="Arial" panose="020B0604020202020204" pitchFamily="34" charset="0"/>
              <a:buChar char="•"/>
            </a:pPr>
            <a:r>
              <a:rPr lang="en-US" i="1" u="sng" dirty="0"/>
              <a:t>Carbon balance:</a:t>
            </a:r>
            <a:r>
              <a:rPr lang="en-US" i="1" dirty="0"/>
              <a:t> </a:t>
            </a:r>
            <a:r>
              <a:rPr lang="en-US" dirty="0"/>
              <a:t>weak (corn, canola) to good (sugarcane)</a:t>
            </a:r>
          </a:p>
          <a:p>
            <a:pPr marL="285750" indent="-285750">
              <a:buFont typeface="Arial" panose="020B0604020202020204" pitchFamily="34" charset="0"/>
              <a:buChar char="•"/>
            </a:pPr>
            <a:r>
              <a:rPr lang="en-US" i="1" u="sng" dirty="0"/>
              <a:t>Energy balance:</a:t>
            </a:r>
            <a:r>
              <a:rPr lang="en-US" i="1" dirty="0"/>
              <a:t> </a:t>
            </a:r>
            <a:r>
              <a:rPr lang="en-US" dirty="0"/>
              <a:t>weak (corn) to excellent (sugarcane)</a:t>
            </a:r>
          </a:p>
        </p:txBody>
      </p:sp>
      <p:sp>
        <p:nvSpPr>
          <p:cNvPr id="5" name="TextBox 4">
            <a:extLst>
              <a:ext uri="{FF2B5EF4-FFF2-40B4-BE49-F238E27FC236}">
                <a16:creationId xmlns:a16="http://schemas.microsoft.com/office/drawing/2014/main" id="{E51BC168-3B85-9B40-8B8D-FAE60C8CF335}"/>
              </a:ext>
            </a:extLst>
          </p:cNvPr>
          <p:cNvSpPr txBox="1"/>
          <p:nvPr/>
        </p:nvSpPr>
        <p:spPr>
          <a:xfrm>
            <a:off x="5980177" y="6448443"/>
            <a:ext cx="6096000" cy="461665"/>
          </a:xfrm>
          <a:prstGeom prst="rect">
            <a:avLst/>
          </a:prstGeom>
          <a:noFill/>
        </p:spPr>
        <p:txBody>
          <a:bodyPr wrap="square" rtlCol="0">
            <a:spAutoFit/>
          </a:bodyPr>
          <a:lstStyle/>
          <a:p>
            <a:r>
              <a:rPr lang="en-US" sz="1200" dirty="0"/>
              <a:t>Adapted from: </a:t>
            </a:r>
            <a:r>
              <a:rPr lang="en-US" sz="1200" dirty="0" err="1"/>
              <a:t>Biopact</a:t>
            </a:r>
            <a:r>
              <a:rPr lang="en-US" sz="1200" dirty="0"/>
              <a:t>, https://</a:t>
            </a:r>
            <a:r>
              <a:rPr lang="en-US" sz="1200" dirty="0" err="1"/>
              <a:t>global.mongabay.com</a:t>
            </a:r>
            <a:r>
              <a:rPr lang="en-US" sz="1200" dirty="0"/>
              <a:t>/news/bioenergy/2007/10/quick-look-at-fourth-</a:t>
            </a:r>
            <a:r>
              <a:rPr lang="en-US" sz="1200" dirty="0" err="1"/>
              <a:t>generation.html</a:t>
            </a:r>
            <a:endParaRPr lang="en-US" sz="1200" dirty="0"/>
          </a:p>
        </p:txBody>
      </p:sp>
      <p:sp>
        <p:nvSpPr>
          <p:cNvPr id="6" name="TextBox 5">
            <a:extLst>
              <a:ext uri="{FF2B5EF4-FFF2-40B4-BE49-F238E27FC236}">
                <a16:creationId xmlns:a16="http://schemas.microsoft.com/office/drawing/2014/main" id="{91E96275-289B-4B4A-9A1D-16FC540CCD29}"/>
              </a:ext>
            </a:extLst>
          </p:cNvPr>
          <p:cNvSpPr txBox="1"/>
          <p:nvPr/>
        </p:nvSpPr>
        <p:spPr>
          <a:xfrm>
            <a:off x="188976" y="3902255"/>
            <a:ext cx="5907024" cy="2308324"/>
          </a:xfrm>
          <a:prstGeom prst="rect">
            <a:avLst/>
          </a:prstGeom>
          <a:solidFill>
            <a:schemeClr val="accent1">
              <a:lumMod val="40000"/>
              <a:lumOff val="60000"/>
            </a:schemeClr>
          </a:solidFill>
          <a:ln>
            <a:solidFill>
              <a:schemeClr val="accent1">
                <a:lumMod val="75000"/>
              </a:schemeClr>
            </a:solidFill>
          </a:ln>
        </p:spPr>
        <p:txBody>
          <a:bodyPr wrap="square" rtlCol="0">
            <a:spAutoFit/>
          </a:bodyPr>
          <a:lstStyle/>
          <a:p>
            <a:r>
              <a:rPr lang="en-US" dirty="0"/>
              <a:t>Second generation:</a:t>
            </a:r>
          </a:p>
          <a:p>
            <a:pPr marL="285750" indent="-285750">
              <a:buFont typeface="Arial" panose="020B0604020202020204" pitchFamily="34" charset="0"/>
              <a:buChar char="•"/>
            </a:pPr>
            <a:r>
              <a:rPr lang="en-US" i="1" u="sng" dirty="0"/>
              <a:t>Feedstocks:</a:t>
            </a:r>
            <a:r>
              <a:rPr lang="en-US" i="1" dirty="0"/>
              <a:t> </a:t>
            </a:r>
            <a:r>
              <a:rPr lang="en-US" dirty="0" err="1"/>
              <a:t>Ligno-cellulosics</a:t>
            </a:r>
            <a:r>
              <a:rPr lang="en-US" dirty="0"/>
              <a:t>, residues, dedicated energy crops</a:t>
            </a:r>
          </a:p>
          <a:p>
            <a:pPr marL="285750" indent="-285750">
              <a:buFont typeface="Arial" panose="020B0604020202020204" pitchFamily="34" charset="0"/>
              <a:buChar char="•"/>
            </a:pPr>
            <a:r>
              <a:rPr lang="en-US" i="1" u="sng" dirty="0"/>
              <a:t>Bioconversion process:</a:t>
            </a:r>
            <a:r>
              <a:rPr lang="en-US" i="1" dirty="0"/>
              <a:t> </a:t>
            </a:r>
            <a:r>
              <a:rPr lang="en-US" dirty="0"/>
              <a:t>Fermentation, gasification, fast-pyrolysis</a:t>
            </a:r>
          </a:p>
          <a:p>
            <a:pPr marL="285750" indent="-285750">
              <a:buFont typeface="Arial" panose="020B0604020202020204" pitchFamily="34" charset="0"/>
              <a:buChar char="•"/>
            </a:pPr>
            <a:r>
              <a:rPr lang="en-US" i="1" u="sng" dirty="0"/>
              <a:t>Carbon balance:</a:t>
            </a:r>
            <a:r>
              <a:rPr lang="en-US" i="1" dirty="0"/>
              <a:t> </a:t>
            </a:r>
            <a:r>
              <a:rPr lang="en-US" dirty="0"/>
              <a:t>carbon-neutral to slightly carbon-positive</a:t>
            </a:r>
          </a:p>
          <a:p>
            <a:pPr marL="285750" indent="-285750">
              <a:buFont typeface="Arial" panose="020B0604020202020204" pitchFamily="34" charset="0"/>
              <a:buChar char="•"/>
            </a:pPr>
            <a:r>
              <a:rPr lang="en-US" i="1" u="sng" dirty="0"/>
              <a:t>Energy balance:</a:t>
            </a:r>
            <a:r>
              <a:rPr lang="en-US" i="1" dirty="0"/>
              <a:t> </a:t>
            </a:r>
            <a:r>
              <a:rPr lang="en-US" dirty="0"/>
              <a:t>depends on feedstock, process integration</a:t>
            </a:r>
          </a:p>
        </p:txBody>
      </p:sp>
      <p:sp>
        <p:nvSpPr>
          <p:cNvPr id="7" name="TextBox 6">
            <a:extLst>
              <a:ext uri="{FF2B5EF4-FFF2-40B4-BE49-F238E27FC236}">
                <a16:creationId xmlns:a16="http://schemas.microsoft.com/office/drawing/2014/main" id="{B917A6DB-C9EB-0340-96BE-D738D3C42EBC}"/>
              </a:ext>
            </a:extLst>
          </p:cNvPr>
          <p:cNvSpPr txBox="1"/>
          <p:nvPr/>
        </p:nvSpPr>
        <p:spPr>
          <a:xfrm>
            <a:off x="6169153" y="1423785"/>
            <a:ext cx="5907024" cy="2308324"/>
          </a:xfrm>
          <a:prstGeom prst="rect">
            <a:avLst/>
          </a:prstGeom>
          <a:noFill/>
        </p:spPr>
        <p:txBody>
          <a:bodyPr wrap="square" rtlCol="0">
            <a:spAutoFit/>
          </a:bodyPr>
          <a:lstStyle/>
          <a:p>
            <a:r>
              <a:rPr lang="en-US" dirty="0"/>
              <a:t>Third generation:</a:t>
            </a:r>
          </a:p>
          <a:p>
            <a:pPr marL="285750" indent="-285750">
              <a:buFont typeface="Arial" panose="020B0604020202020204" pitchFamily="34" charset="0"/>
              <a:buChar char="•"/>
            </a:pPr>
            <a:r>
              <a:rPr lang="en-US" i="1" u="sng" dirty="0"/>
              <a:t>Feedstocks:</a:t>
            </a:r>
            <a:r>
              <a:rPr lang="en-US" dirty="0"/>
              <a:t> Purpose designed energy crops – improved bioconversion, higher yields (i.e., algae)</a:t>
            </a:r>
          </a:p>
          <a:p>
            <a:pPr marL="285750" indent="-285750">
              <a:buFont typeface="Arial" panose="020B0604020202020204" pitchFamily="34" charset="0"/>
              <a:buChar char="•"/>
            </a:pPr>
            <a:r>
              <a:rPr lang="en-US" i="1" u="sng" dirty="0"/>
              <a:t>Bioconversion process:</a:t>
            </a:r>
            <a:r>
              <a:rPr lang="en-US" dirty="0"/>
              <a:t> Fermentation, gasification, fast-pyrolysis</a:t>
            </a:r>
          </a:p>
          <a:p>
            <a:pPr marL="285750" indent="-285750">
              <a:buFont typeface="Arial" panose="020B0604020202020204" pitchFamily="34" charset="0"/>
              <a:buChar char="•"/>
            </a:pPr>
            <a:r>
              <a:rPr lang="en-US" i="1" u="sng" dirty="0"/>
              <a:t>Carbon balance:</a:t>
            </a:r>
            <a:r>
              <a:rPr lang="en-US" dirty="0"/>
              <a:t> carbon-neutral to slightly carbon-positive</a:t>
            </a:r>
          </a:p>
          <a:p>
            <a:pPr marL="285750" indent="-285750">
              <a:buFont typeface="Arial" panose="020B0604020202020204" pitchFamily="34" charset="0"/>
              <a:buChar char="•"/>
            </a:pPr>
            <a:r>
              <a:rPr lang="en-US" i="1" u="sng" dirty="0"/>
              <a:t>Energy balance:</a:t>
            </a:r>
            <a:r>
              <a:rPr lang="en-US" i="1" dirty="0"/>
              <a:t> </a:t>
            </a:r>
            <a:r>
              <a:rPr lang="en-US" dirty="0"/>
              <a:t>depends on feedstock, process integration</a:t>
            </a:r>
          </a:p>
        </p:txBody>
      </p:sp>
      <p:sp>
        <p:nvSpPr>
          <p:cNvPr id="8" name="TextBox 7">
            <a:extLst>
              <a:ext uri="{FF2B5EF4-FFF2-40B4-BE49-F238E27FC236}">
                <a16:creationId xmlns:a16="http://schemas.microsoft.com/office/drawing/2014/main" id="{E2681287-ED21-914F-8948-596DFCF76458}"/>
              </a:ext>
            </a:extLst>
          </p:cNvPr>
          <p:cNvSpPr txBox="1"/>
          <p:nvPr/>
        </p:nvSpPr>
        <p:spPr>
          <a:xfrm>
            <a:off x="6169153" y="3902255"/>
            <a:ext cx="5907024" cy="2585323"/>
          </a:xfrm>
          <a:prstGeom prst="rect">
            <a:avLst/>
          </a:prstGeom>
          <a:noFill/>
        </p:spPr>
        <p:txBody>
          <a:bodyPr wrap="square" rtlCol="0">
            <a:spAutoFit/>
          </a:bodyPr>
          <a:lstStyle/>
          <a:p>
            <a:r>
              <a:rPr lang="en-US" dirty="0"/>
              <a:t>Fourth generation:</a:t>
            </a:r>
          </a:p>
          <a:p>
            <a:pPr marL="285750" indent="-285750">
              <a:buFont typeface="Arial" panose="020B0604020202020204" pitchFamily="34" charset="0"/>
              <a:buChar char="•"/>
            </a:pPr>
            <a:r>
              <a:rPr lang="en-US" i="1" u="sng" dirty="0"/>
              <a:t>Feedstocks:</a:t>
            </a:r>
            <a:r>
              <a:rPr lang="en-US" i="1" dirty="0"/>
              <a:t> </a:t>
            </a:r>
            <a:r>
              <a:rPr lang="en-US" dirty="0"/>
              <a:t>Purpose designed energy crops – improved carbon storage, higher yields (i.e., algae)</a:t>
            </a:r>
          </a:p>
          <a:p>
            <a:pPr marL="285750" indent="-285750">
              <a:buFont typeface="Arial" panose="020B0604020202020204" pitchFamily="34" charset="0"/>
              <a:buChar char="•"/>
            </a:pPr>
            <a:r>
              <a:rPr lang="en-US" i="1" u="sng" dirty="0"/>
              <a:t>Bioconversion process:</a:t>
            </a:r>
            <a:r>
              <a:rPr lang="en-US" i="1" dirty="0"/>
              <a:t> </a:t>
            </a:r>
            <a:r>
              <a:rPr lang="en-US" dirty="0"/>
              <a:t>Fermentation, gasification, fast-pyrolysis</a:t>
            </a:r>
          </a:p>
          <a:p>
            <a:pPr marL="285750" indent="-285750">
              <a:buFont typeface="Arial" panose="020B0604020202020204" pitchFamily="34" charset="0"/>
              <a:buChar char="•"/>
            </a:pPr>
            <a:r>
              <a:rPr lang="en-US" i="1" u="sng" dirty="0"/>
              <a:t>Carbon balance:</a:t>
            </a:r>
            <a:r>
              <a:rPr lang="en-US" dirty="0"/>
              <a:t> carbon-negative (takes CO</a:t>
            </a:r>
            <a:r>
              <a:rPr lang="en-US" baseline="-25000" dirty="0"/>
              <a:t>2</a:t>
            </a:r>
            <a:r>
              <a:rPr lang="en-US" dirty="0"/>
              <a:t> out of atmosphere)</a:t>
            </a:r>
          </a:p>
          <a:p>
            <a:pPr marL="285750" indent="-285750">
              <a:buFont typeface="Arial" panose="020B0604020202020204" pitchFamily="34" charset="0"/>
              <a:buChar char="•"/>
            </a:pPr>
            <a:r>
              <a:rPr lang="en-US" i="1" u="sng" dirty="0"/>
              <a:t>Energy balance:</a:t>
            </a:r>
            <a:r>
              <a:rPr lang="en-US" i="1" dirty="0"/>
              <a:t> </a:t>
            </a:r>
            <a:r>
              <a:rPr lang="en-US" dirty="0"/>
              <a:t>waste heat used for carbon capture &amp; storage</a:t>
            </a:r>
          </a:p>
        </p:txBody>
      </p:sp>
    </p:spTree>
    <p:extLst>
      <p:ext uri="{BB962C8B-B14F-4D97-AF65-F5344CB8AC3E}">
        <p14:creationId xmlns:p14="http://schemas.microsoft.com/office/powerpoint/2010/main" val="3744220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683"/>
            <a:ext cx="10515600" cy="1325563"/>
          </a:xfrm>
        </p:spPr>
        <p:txBody>
          <a:bodyPr>
            <a:normAutofit/>
          </a:bodyPr>
          <a:lstStyle/>
          <a:p>
            <a:r>
              <a:rPr lang="en-US" sz="4000" dirty="0">
                <a:latin typeface="+mn-lt"/>
              </a:rPr>
              <a:t>Second Generation Biofuels</a:t>
            </a:r>
          </a:p>
        </p:txBody>
      </p:sp>
      <p:sp>
        <p:nvSpPr>
          <p:cNvPr id="3" name="Content Placeholder 2"/>
          <p:cNvSpPr>
            <a:spLocks noGrp="1"/>
          </p:cNvSpPr>
          <p:nvPr>
            <p:ph idx="1"/>
          </p:nvPr>
        </p:nvSpPr>
        <p:spPr>
          <a:xfrm>
            <a:off x="838199" y="1524000"/>
            <a:ext cx="9248121" cy="4876800"/>
          </a:xfrm>
        </p:spPr>
        <p:txBody>
          <a:bodyPr>
            <a:normAutofit/>
          </a:bodyPr>
          <a:lstStyle/>
          <a:p>
            <a:pPr marL="342900" lvl="1" indent="-342900">
              <a:buFont typeface="Arial" panose="020B0604020202020204" pitchFamily="34" charset="0"/>
              <a:buChar char="•"/>
            </a:pPr>
            <a:r>
              <a:rPr lang="en-US" dirty="0"/>
              <a:t>sustainability of a feedstock is defined by its availability, its impact on greenhouse gas emissions, its impact on land use, and by its potential to threaten the food supply. </a:t>
            </a:r>
          </a:p>
          <a:p>
            <a:pPr marL="342900" lvl="1" indent="-342900">
              <a:buFont typeface="Arial" panose="020B0604020202020204" pitchFamily="34" charset="0"/>
              <a:buChar char="•"/>
            </a:pPr>
            <a:endParaRPr lang="en-US" dirty="0"/>
          </a:p>
          <a:p>
            <a:pPr marL="342900" lvl="1" indent="-342900">
              <a:buFont typeface="Arial" panose="020B0604020202020204" pitchFamily="34" charset="0"/>
              <a:buChar char="•"/>
            </a:pPr>
            <a:r>
              <a:rPr lang="en-US" dirty="0"/>
              <a:t>To qualify as a second generation, a feedstock must not be suitable for human consumption and</a:t>
            </a:r>
          </a:p>
          <a:p>
            <a:pPr marL="742950" lvl="2" indent="-342900"/>
            <a:r>
              <a:rPr lang="en-US" sz="2400" dirty="0"/>
              <a:t>Should grow on marginal (non-agricultural) land</a:t>
            </a:r>
          </a:p>
          <a:p>
            <a:pPr marL="742950" lvl="2" indent="-342900"/>
            <a:r>
              <a:rPr lang="en-US" sz="2400" dirty="0"/>
              <a:t>Should not require a great amount of water or fertilizer</a:t>
            </a:r>
          </a:p>
          <a:p>
            <a:pPr marL="742950" lvl="2" indent="-342900"/>
            <a:r>
              <a:rPr lang="en-US" sz="2400" dirty="0"/>
              <a:t>Certain food products can become second generation fuels when they are no longer useful for consumption</a:t>
            </a:r>
          </a:p>
          <a:p>
            <a:pPr marL="1657350" lvl="4" indent="-342900"/>
            <a:r>
              <a:rPr lang="en-US" sz="2400" dirty="0"/>
              <a:t>waste vegetable oil (2</a:t>
            </a:r>
            <a:r>
              <a:rPr lang="en-US" sz="2400" baseline="30000" dirty="0"/>
              <a:t>nd</a:t>
            </a:r>
            <a:r>
              <a:rPr lang="en-US" sz="2400" dirty="0"/>
              <a:t> generation feedstock)</a:t>
            </a:r>
          </a:p>
          <a:p>
            <a:pPr marL="1657350" lvl="4" indent="-342900"/>
            <a:r>
              <a:rPr lang="en-US" sz="2400" dirty="0"/>
              <a:t>Virgin vegetable oil (1</a:t>
            </a:r>
            <a:r>
              <a:rPr lang="en-US" sz="2400" baseline="30000" dirty="0"/>
              <a:t>st</a:t>
            </a:r>
            <a:r>
              <a:rPr lang="en-US" sz="2400" dirty="0"/>
              <a:t> generation feedstock)</a:t>
            </a:r>
          </a:p>
          <a:p>
            <a:endParaRPr lang="en-US" dirty="0"/>
          </a:p>
        </p:txBody>
      </p:sp>
    </p:spTree>
    <p:extLst>
      <p:ext uri="{BB962C8B-B14F-4D97-AF65-F5344CB8AC3E}">
        <p14:creationId xmlns:p14="http://schemas.microsoft.com/office/powerpoint/2010/main" val="2079775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B9D482F-4F0A-41A2-97E6-A7F43C8A638A}"/>
              </a:ext>
            </a:extLst>
          </p:cNvPr>
          <p:cNvSpPr>
            <a:spLocks noGrp="1" noChangeArrowheads="1"/>
          </p:cNvSpPr>
          <p:nvPr>
            <p:ph type="title"/>
          </p:nvPr>
        </p:nvSpPr>
        <p:spPr>
          <a:xfrm>
            <a:off x="838200" y="174625"/>
            <a:ext cx="10515600" cy="1325563"/>
          </a:xfrm>
        </p:spPr>
        <p:txBody>
          <a:bodyPr>
            <a:normAutofit/>
          </a:bodyPr>
          <a:lstStyle/>
          <a:p>
            <a:r>
              <a:rPr lang="en-US" altLang="en-US" sz="4000" dirty="0">
                <a:latin typeface="+mn-lt"/>
              </a:rPr>
              <a:t>Second Generation Biofuels</a:t>
            </a:r>
          </a:p>
        </p:txBody>
      </p:sp>
      <p:pic>
        <p:nvPicPr>
          <p:cNvPr id="8194" name="Picture 2" descr="File:USDA switchgrass.jpg">
            <a:extLst>
              <a:ext uri="{FF2B5EF4-FFF2-40B4-BE49-F238E27FC236}">
                <a16:creationId xmlns:a16="http://schemas.microsoft.com/office/drawing/2014/main" id="{86ECF0EA-1177-1E46-9375-900011CB81D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709346" y="3796926"/>
            <a:ext cx="2859707" cy="19267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CA52350-A6D3-D749-ADBA-36F2A673CBD1}"/>
              </a:ext>
            </a:extLst>
          </p:cNvPr>
          <p:cNvSpPr txBox="1"/>
          <p:nvPr/>
        </p:nvSpPr>
        <p:spPr>
          <a:xfrm>
            <a:off x="460527" y="4107827"/>
            <a:ext cx="4966498" cy="1615827"/>
          </a:xfrm>
          <a:prstGeom prst="rect">
            <a:avLst/>
          </a:prstGeom>
          <a:noFill/>
        </p:spPr>
        <p:txBody>
          <a:bodyPr wrap="square" rtlCol="0">
            <a:spAutoFit/>
          </a:bodyPr>
          <a:lstStyle/>
          <a:p>
            <a:r>
              <a:rPr lang="en-US" sz="1100" dirty="0"/>
              <a:t>Image: USDA public-domain, Wikimedia Commons: </a:t>
            </a:r>
            <a:r>
              <a:rPr lang="en-US" sz="1100" dirty="0">
                <a:hlinkClick r:id="rId4">
                  <a:extLst>
                    <a:ext uri="{A12FA001-AC4F-418D-AE19-62706E023703}">
                      <ahyp:hlinkClr xmlns:ahyp="http://schemas.microsoft.com/office/drawing/2018/hyperlinkcolor" xmlns="" val="tx"/>
                    </a:ext>
                  </a:extLst>
                </a:hlinkClick>
              </a:rPr>
              <a:t>https://commons.wikimedia.org/wiki/File:USDA_switchgrass.jpg</a:t>
            </a:r>
            <a:endParaRPr lang="en-US" sz="1100" dirty="0"/>
          </a:p>
          <a:p>
            <a:r>
              <a:rPr lang="en-US" sz="1100" dirty="0"/>
              <a:t>Image: Rodney Burton, Wikimedia Commons, </a:t>
            </a:r>
            <a:r>
              <a:rPr lang="en-US" sz="1100" dirty="0">
                <a:hlinkClick r:id="rId5">
                  <a:extLst>
                    <a:ext uri="{A12FA001-AC4F-418D-AE19-62706E023703}">
                      <ahyp:hlinkClr xmlns:ahyp="http://schemas.microsoft.com/office/drawing/2018/hyperlinkcolor" xmlns="" val="tx"/>
                    </a:ext>
                  </a:extLst>
                </a:hlinkClick>
              </a:rPr>
              <a:t>https://commons.wikimedia.org/wiki/File:Bales_of_wheat_straw,_Sutton,_Cambs_-_geograph.org.uk_-_227322.jpg</a:t>
            </a:r>
            <a:r>
              <a:rPr lang="en-US" sz="1100" dirty="0"/>
              <a:t>’</a:t>
            </a:r>
          </a:p>
          <a:p>
            <a:r>
              <a:rPr lang="en-US" sz="1100" dirty="0"/>
              <a:t>Image: Wikimedia Commons, </a:t>
            </a:r>
            <a:r>
              <a:rPr lang="en-US" sz="1100" dirty="0">
                <a:hlinkClick r:id="rId6">
                  <a:extLst>
                    <a:ext uri="{A12FA001-AC4F-418D-AE19-62706E023703}">
                      <ahyp:hlinkClr xmlns:ahyp="http://schemas.microsoft.com/office/drawing/2018/hyperlinkcolor" xmlns="" val="tx"/>
                    </a:ext>
                  </a:extLst>
                </a:hlinkClick>
              </a:rPr>
              <a:t>https://commons.wikimedia.org/wiki/File:Populus-short-rotation.jpg</a:t>
            </a:r>
            <a:endParaRPr lang="en-US" sz="1100" dirty="0"/>
          </a:p>
          <a:p>
            <a:r>
              <a:rPr lang="en-US" sz="1100" dirty="0"/>
              <a:t>Image: Wikimedia Commons, </a:t>
            </a:r>
            <a:r>
              <a:rPr lang="en-US" sz="1100" dirty="0">
                <a:hlinkClick r:id="rId7">
                  <a:extLst>
                    <a:ext uri="{A12FA001-AC4F-418D-AE19-62706E023703}">
                      <ahyp:hlinkClr xmlns:ahyp="http://schemas.microsoft.com/office/drawing/2018/hyperlinkcolor" xmlns="" val="tx"/>
                    </a:ext>
                  </a:extLst>
                </a:hlinkClick>
              </a:rPr>
              <a:t>https://commons.wikimedia.org/wiki/File:Corn_stalks_at_sunset.jpg</a:t>
            </a:r>
            <a:r>
              <a:rPr lang="en-US" sz="1100" dirty="0"/>
              <a:t> </a:t>
            </a:r>
          </a:p>
        </p:txBody>
      </p:sp>
      <p:pic>
        <p:nvPicPr>
          <p:cNvPr id="8196" name="Picture 4" descr="File:Bales of wheat straw, Sutton, Cambs - geograph.org.uk - 227322.jpg">
            <a:extLst>
              <a:ext uri="{FF2B5EF4-FFF2-40B4-BE49-F238E27FC236}">
                <a16:creationId xmlns:a16="http://schemas.microsoft.com/office/drawing/2014/main" id="{3D79282B-0267-7645-9C63-48F04B7BCD0F}"/>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709347" y="1500188"/>
            <a:ext cx="2848421" cy="213631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File:Populus-short-rotation.jpg">
            <a:extLst>
              <a:ext uri="{FF2B5EF4-FFF2-40B4-BE49-F238E27FC236}">
                <a16:creationId xmlns:a16="http://schemas.microsoft.com/office/drawing/2014/main" id="{BCA5C9ED-EFF8-B04A-8B96-FE2CBC1097F0}"/>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b="-474"/>
          <a:stretch/>
        </p:blipFill>
        <p:spPr bwMode="auto">
          <a:xfrm>
            <a:off x="8742296" y="3804401"/>
            <a:ext cx="3084180" cy="1926728"/>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File:Corn stalks at sunset.jpg">
            <a:extLst>
              <a:ext uri="{FF2B5EF4-FFF2-40B4-BE49-F238E27FC236}">
                <a16:creationId xmlns:a16="http://schemas.microsoft.com/office/drawing/2014/main" id="{BBAD7ABD-C262-AB48-9868-2EB574E4A6AD}"/>
              </a:ext>
            </a:extLst>
          </p:cNvPr>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8742296" y="1500188"/>
            <a:ext cx="3084180" cy="213631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96EDAD6-A7C8-6546-B2AA-A89AAA9A0D27}"/>
              </a:ext>
            </a:extLst>
          </p:cNvPr>
          <p:cNvSpPr txBox="1"/>
          <p:nvPr/>
        </p:nvSpPr>
        <p:spPr>
          <a:xfrm>
            <a:off x="838200" y="1598850"/>
            <a:ext cx="4005199" cy="1938992"/>
          </a:xfrm>
          <a:prstGeom prst="rect">
            <a:avLst/>
          </a:prstGeom>
          <a:noFill/>
        </p:spPr>
        <p:txBody>
          <a:bodyPr wrap="none" rtlCol="0">
            <a:spAutoFit/>
          </a:bodyPr>
          <a:lstStyle/>
          <a:p>
            <a:r>
              <a:rPr lang="en-US" sz="2400" dirty="0"/>
              <a:t>Common cellulosic feedstocks:</a:t>
            </a:r>
          </a:p>
          <a:p>
            <a:pPr marL="285750" indent="-285750">
              <a:buFont typeface="Arial" panose="020B0604020202020204" pitchFamily="34" charset="0"/>
              <a:buChar char="•"/>
            </a:pPr>
            <a:r>
              <a:rPr lang="en-US" sz="2400" dirty="0"/>
              <a:t>Switchgrass</a:t>
            </a:r>
          </a:p>
          <a:p>
            <a:pPr marL="285750" indent="-285750">
              <a:buFont typeface="Arial" panose="020B0604020202020204" pitchFamily="34" charset="0"/>
              <a:buChar char="•"/>
            </a:pPr>
            <a:r>
              <a:rPr lang="en-US" sz="2400" dirty="0"/>
              <a:t>Wheat Straw</a:t>
            </a:r>
          </a:p>
          <a:p>
            <a:pPr marL="285750" indent="-285750">
              <a:buFont typeface="Arial" panose="020B0604020202020204" pitchFamily="34" charset="0"/>
              <a:buChar char="•"/>
            </a:pPr>
            <a:r>
              <a:rPr lang="en-US" sz="2400" dirty="0"/>
              <a:t>Hybrid Poplar</a:t>
            </a:r>
          </a:p>
          <a:p>
            <a:pPr marL="285750" indent="-285750">
              <a:buFont typeface="Arial" panose="020B0604020202020204" pitchFamily="34" charset="0"/>
              <a:buChar char="•"/>
            </a:pPr>
            <a:r>
              <a:rPr lang="en-US" sz="2400" dirty="0"/>
              <a:t>Corn Stalks</a:t>
            </a:r>
          </a:p>
        </p:txBody>
      </p:sp>
    </p:spTree>
    <p:extLst>
      <p:ext uri="{BB962C8B-B14F-4D97-AF65-F5344CB8AC3E}">
        <p14:creationId xmlns:p14="http://schemas.microsoft.com/office/powerpoint/2010/main" val="3703179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B9D482F-4F0A-41A2-97E6-A7F43C8A638A}"/>
              </a:ext>
            </a:extLst>
          </p:cNvPr>
          <p:cNvSpPr>
            <a:spLocks noGrp="1" noChangeArrowheads="1"/>
          </p:cNvSpPr>
          <p:nvPr>
            <p:ph type="title"/>
          </p:nvPr>
        </p:nvSpPr>
        <p:spPr>
          <a:xfrm>
            <a:off x="838200" y="174625"/>
            <a:ext cx="10515600" cy="1325563"/>
          </a:xfrm>
        </p:spPr>
        <p:txBody>
          <a:bodyPr>
            <a:normAutofit/>
          </a:bodyPr>
          <a:lstStyle/>
          <a:p>
            <a:r>
              <a:rPr lang="en-US" altLang="en-US" sz="4000" dirty="0">
                <a:latin typeface="+mn-lt"/>
              </a:rPr>
              <a:t>Second Generation Biofuels: Switchgrass vs. Corn</a:t>
            </a:r>
          </a:p>
        </p:txBody>
      </p:sp>
      <p:pic>
        <p:nvPicPr>
          <p:cNvPr id="8194" name="Picture 2" descr="File:USDA switchgrass.jpg">
            <a:extLst>
              <a:ext uri="{FF2B5EF4-FFF2-40B4-BE49-F238E27FC236}">
                <a16:creationId xmlns:a16="http://schemas.microsoft.com/office/drawing/2014/main" id="{86ECF0EA-1177-1E46-9375-900011CB81D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363137" y="3769342"/>
            <a:ext cx="2859707" cy="19267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CA52350-A6D3-D749-ADBA-36F2A673CBD1}"/>
              </a:ext>
            </a:extLst>
          </p:cNvPr>
          <p:cNvSpPr txBox="1"/>
          <p:nvPr/>
        </p:nvSpPr>
        <p:spPr>
          <a:xfrm>
            <a:off x="7447115" y="5913934"/>
            <a:ext cx="4966498" cy="769441"/>
          </a:xfrm>
          <a:prstGeom prst="rect">
            <a:avLst/>
          </a:prstGeom>
          <a:noFill/>
        </p:spPr>
        <p:txBody>
          <a:bodyPr wrap="square" rtlCol="0">
            <a:spAutoFit/>
          </a:bodyPr>
          <a:lstStyle/>
          <a:p>
            <a:r>
              <a:rPr lang="en-US" sz="1100" dirty="0"/>
              <a:t>Image: USDA public-domain, Wikimedia Commons: </a:t>
            </a:r>
            <a:r>
              <a:rPr lang="en-US" sz="1100" dirty="0">
                <a:hlinkClick r:id="rId4">
                  <a:extLst>
                    <a:ext uri="{A12FA001-AC4F-418D-AE19-62706E023703}">
                      <ahyp:hlinkClr xmlns:ahyp="http://schemas.microsoft.com/office/drawing/2018/hyperlinkcolor" xmlns="" val="tx"/>
                    </a:ext>
                  </a:extLst>
                </a:hlinkClick>
              </a:rPr>
              <a:t>https://commons.wikimedia.org/wiki/File:USDA_switchgrass.jpg</a:t>
            </a:r>
            <a:endParaRPr lang="en-US" sz="1100" dirty="0"/>
          </a:p>
          <a:p>
            <a:r>
              <a:rPr lang="en-US" sz="1100" dirty="0"/>
              <a:t>Image: Wikimedia Commons, </a:t>
            </a:r>
            <a:r>
              <a:rPr lang="en-US" sz="1100" dirty="0">
                <a:hlinkClick r:id="rId5">
                  <a:extLst>
                    <a:ext uri="{A12FA001-AC4F-418D-AE19-62706E023703}">
                      <ahyp:hlinkClr xmlns:ahyp="http://schemas.microsoft.com/office/drawing/2018/hyperlinkcolor" xmlns="" val="tx"/>
                    </a:ext>
                  </a:extLst>
                </a:hlinkClick>
              </a:rPr>
              <a:t>https://commons.wikimedia.org/wiki/File:Corn_stalks_at_sunset.jpg</a:t>
            </a:r>
            <a:r>
              <a:rPr lang="en-US" sz="1100" dirty="0"/>
              <a:t> </a:t>
            </a:r>
          </a:p>
        </p:txBody>
      </p:sp>
      <p:pic>
        <p:nvPicPr>
          <p:cNvPr id="8200" name="Picture 8" descr="File:Corn stalks at sunset.jpg">
            <a:extLst>
              <a:ext uri="{FF2B5EF4-FFF2-40B4-BE49-F238E27FC236}">
                <a16:creationId xmlns:a16="http://schemas.microsoft.com/office/drawing/2014/main" id="{BBAD7ABD-C262-AB48-9868-2EB574E4A6AD}"/>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8250901" y="1522752"/>
            <a:ext cx="3084180" cy="213631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96EDAD6-A7C8-6546-B2AA-A89AAA9A0D27}"/>
              </a:ext>
            </a:extLst>
          </p:cNvPr>
          <p:cNvSpPr txBox="1"/>
          <p:nvPr/>
        </p:nvSpPr>
        <p:spPr>
          <a:xfrm>
            <a:off x="838200" y="1598850"/>
            <a:ext cx="6834188" cy="3785652"/>
          </a:xfrm>
          <a:prstGeom prst="rect">
            <a:avLst/>
          </a:prstGeom>
          <a:noFill/>
        </p:spPr>
        <p:txBody>
          <a:bodyPr wrap="square" rtlCol="0">
            <a:spAutoFit/>
          </a:bodyPr>
          <a:lstStyle/>
          <a:p>
            <a:r>
              <a:rPr lang="en-US" sz="2400" dirty="0"/>
              <a:t>Benefits of switchgrass: </a:t>
            </a:r>
          </a:p>
          <a:p>
            <a:pPr marL="342900" indent="-342900">
              <a:buFont typeface="Arial" panose="020B0604020202020204" pitchFamily="34" charset="0"/>
              <a:buChar char="•"/>
            </a:pPr>
            <a:r>
              <a:rPr lang="en-US" sz="2400" dirty="0"/>
              <a:t>Can grow on marginal lands of little agricultural value </a:t>
            </a:r>
          </a:p>
          <a:p>
            <a:pPr marL="342900" indent="-342900">
              <a:buFont typeface="Arial" panose="020B0604020202020204" pitchFamily="34" charset="0"/>
              <a:buChar char="•"/>
            </a:pPr>
            <a:r>
              <a:rPr lang="en-US" sz="2400" dirty="0"/>
              <a:t>Requires less chemical fertilizer than corn</a:t>
            </a:r>
          </a:p>
          <a:p>
            <a:pPr marL="342900" indent="-342900">
              <a:buFont typeface="Arial" panose="020B0604020202020204" pitchFamily="34" charset="0"/>
              <a:buChar char="•"/>
            </a:pPr>
            <a:r>
              <a:rPr lang="en-US" sz="2400" dirty="0"/>
              <a:t>Can survive for 10 years or more (which corn must be sown at the start of each growing season</a:t>
            </a:r>
          </a:p>
          <a:p>
            <a:pPr marL="285750" indent="-285750">
              <a:buFont typeface="Arial" panose="020B0604020202020204" pitchFamily="34" charset="0"/>
              <a:buChar char="•"/>
            </a:pPr>
            <a:r>
              <a:rPr lang="en-US" sz="2400" dirty="0"/>
              <a:t>Reduces erosion by holding soil in place while providing habitat for birds, insects and other wildlife</a:t>
            </a:r>
            <a:r>
              <a:rPr lang="en-US" sz="2400" dirty="0">
                <a:sym typeface="Wingdings" pitchFamily="2" charset="2"/>
              </a:rPr>
              <a:t> </a:t>
            </a:r>
          </a:p>
          <a:p>
            <a:pPr marL="285750" indent="-285750">
              <a:buFont typeface="Arial" panose="020B0604020202020204" pitchFamily="34" charset="0"/>
              <a:buChar char="•"/>
            </a:pPr>
            <a:r>
              <a:rPr lang="en-US" sz="2400" dirty="0">
                <a:sym typeface="Wingdings" pitchFamily="2" charset="2"/>
              </a:rPr>
              <a:t>Low-impact, fast-growing</a:t>
            </a:r>
            <a:endParaRPr lang="en-US" sz="2400" dirty="0"/>
          </a:p>
        </p:txBody>
      </p:sp>
    </p:spTree>
    <p:extLst>
      <p:ext uri="{BB962C8B-B14F-4D97-AF65-F5344CB8AC3E}">
        <p14:creationId xmlns:p14="http://schemas.microsoft.com/office/powerpoint/2010/main" val="35793229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ile:First and Second Generation Bioethanol Production by Alcoholic Fermentation.gif">
            <a:extLst>
              <a:ext uri="{FF2B5EF4-FFF2-40B4-BE49-F238E27FC236}">
                <a16:creationId xmlns:a16="http://schemas.microsoft.com/office/drawing/2014/main" id="{54CB9829-8176-DA42-9D31-ACE9F9441AD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08446" y="169277"/>
            <a:ext cx="6783554" cy="63293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16889C0-4F67-2B4A-B94F-DFB85A69F4C5}"/>
              </a:ext>
            </a:extLst>
          </p:cNvPr>
          <p:cNvSpPr txBox="1"/>
          <p:nvPr/>
        </p:nvSpPr>
        <p:spPr>
          <a:xfrm>
            <a:off x="9744076" y="6393061"/>
            <a:ext cx="2099421" cy="307777"/>
          </a:xfrm>
          <a:prstGeom prst="rect">
            <a:avLst/>
          </a:prstGeom>
          <a:noFill/>
        </p:spPr>
        <p:txBody>
          <a:bodyPr wrap="none" rtlCol="0">
            <a:spAutoFit/>
          </a:bodyPr>
          <a:lstStyle/>
          <a:p>
            <a:r>
              <a:rPr lang="en-US" sz="1400" dirty="0"/>
              <a:t>Image: Creative Commons</a:t>
            </a:r>
          </a:p>
        </p:txBody>
      </p:sp>
      <p:sp>
        <p:nvSpPr>
          <p:cNvPr id="3" name="TextBox 2">
            <a:extLst>
              <a:ext uri="{FF2B5EF4-FFF2-40B4-BE49-F238E27FC236}">
                <a16:creationId xmlns:a16="http://schemas.microsoft.com/office/drawing/2014/main" id="{F2B608B4-8235-6348-9252-F124E1E5B749}"/>
              </a:ext>
            </a:extLst>
          </p:cNvPr>
          <p:cNvSpPr txBox="1"/>
          <p:nvPr/>
        </p:nvSpPr>
        <p:spPr>
          <a:xfrm>
            <a:off x="234951" y="528637"/>
            <a:ext cx="5157964" cy="5663089"/>
          </a:xfrm>
          <a:prstGeom prst="rect">
            <a:avLst/>
          </a:prstGeom>
          <a:noFill/>
        </p:spPr>
        <p:txBody>
          <a:bodyPr wrap="square" rtlCol="0">
            <a:spAutoFit/>
          </a:bodyPr>
          <a:lstStyle/>
          <a:p>
            <a:r>
              <a:rPr lang="en-US" b="1" dirty="0"/>
              <a:t>Bioethanol: First vs. Second Generation Processes</a:t>
            </a:r>
          </a:p>
          <a:p>
            <a:endParaRPr lang="en-US" dirty="0"/>
          </a:p>
          <a:p>
            <a:r>
              <a:rPr lang="en-US" dirty="0"/>
              <a:t>First Generation:</a:t>
            </a:r>
          </a:p>
          <a:p>
            <a:pPr marL="285750" indent="-285750">
              <a:buFont typeface="Arial" panose="020B0604020202020204" pitchFamily="34" charset="0"/>
              <a:buChar char="•"/>
            </a:pPr>
            <a:r>
              <a:rPr lang="en-US" sz="1600" dirty="0"/>
              <a:t>Starting Material is a fermentable sugar or a polysaccharide easily converted to one by the yeast.</a:t>
            </a:r>
          </a:p>
          <a:p>
            <a:pPr marL="285750" indent="-285750">
              <a:buFont typeface="Arial" panose="020B0604020202020204" pitchFamily="34" charset="0"/>
              <a:buChar char="•"/>
            </a:pPr>
            <a:r>
              <a:rPr lang="en-US" sz="1600" dirty="0"/>
              <a:t>Much less efficient in reducing GHG emissions </a:t>
            </a:r>
          </a:p>
          <a:p>
            <a:pPr marL="285750" indent="-285750">
              <a:buFont typeface="Arial" panose="020B0604020202020204" pitchFamily="34" charset="0"/>
              <a:buChar char="•"/>
            </a:pPr>
            <a:r>
              <a:rPr lang="en-US" sz="1600" dirty="0"/>
              <a:t>GMO strains or, exogenous enzymes can be used to increase productivity.</a:t>
            </a:r>
          </a:p>
          <a:p>
            <a:endParaRPr lang="en-US" sz="1600" dirty="0"/>
          </a:p>
          <a:p>
            <a:r>
              <a:rPr lang="en-US" dirty="0"/>
              <a:t>Second Generation:</a:t>
            </a:r>
          </a:p>
          <a:p>
            <a:pPr marL="285750" indent="-285750">
              <a:buFont typeface="Arial" panose="020B0604020202020204" pitchFamily="34" charset="0"/>
              <a:buChar char="•"/>
            </a:pPr>
            <a:r>
              <a:rPr lang="en-US" sz="1600" dirty="0"/>
              <a:t>Starting material is much more abundant as waste e.g. rice husk, straw, switchgrass, etc. (not a food-based feedstock)</a:t>
            </a:r>
          </a:p>
          <a:p>
            <a:pPr marL="285750" indent="-285750">
              <a:buFont typeface="Arial" panose="020B0604020202020204" pitchFamily="34" charset="0"/>
              <a:buChar char="•"/>
            </a:pPr>
            <a:r>
              <a:rPr lang="en-US" sz="1600" dirty="0"/>
              <a:t>Requires pre-treatment due to composition</a:t>
            </a:r>
          </a:p>
          <a:p>
            <a:pPr marL="285750" indent="-285750">
              <a:buFont typeface="Arial" panose="020B0604020202020204" pitchFamily="34" charset="0"/>
              <a:buChar char="•"/>
            </a:pPr>
            <a:r>
              <a:rPr lang="en-US" sz="1600" dirty="0"/>
              <a:t>Requires physical separation</a:t>
            </a:r>
          </a:p>
          <a:p>
            <a:pPr marL="285750" indent="-285750">
              <a:buFont typeface="Arial" panose="020B0604020202020204" pitchFamily="34" charset="0"/>
              <a:buChar char="•"/>
            </a:pPr>
            <a:r>
              <a:rPr lang="en-US" sz="1600" dirty="0"/>
              <a:t>Cellulose and hemicellulose can be converted to fermentable sugars through either a chemical or enzymatic process</a:t>
            </a:r>
          </a:p>
          <a:p>
            <a:pPr marL="285750" indent="-285750">
              <a:buFont typeface="Arial" panose="020B0604020202020204" pitchFamily="34" charset="0"/>
              <a:buChar char="•"/>
            </a:pPr>
            <a:r>
              <a:rPr lang="en-US" sz="1600" dirty="0"/>
              <a:t>Lignin is still hard to break down – but, there are research groups exploring the processing of lignin at industrial scales</a:t>
            </a:r>
          </a:p>
          <a:p>
            <a:endParaRPr lang="en-US" dirty="0"/>
          </a:p>
        </p:txBody>
      </p:sp>
    </p:spTree>
    <p:extLst>
      <p:ext uri="{BB962C8B-B14F-4D97-AF65-F5344CB8AC3E}">
        <p14:creationId xmlns:p14="http://schemas.microsoft.com/office/powerpoint/2010/main" val="24750376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D606-D575-4A0B-8B32-B29AF4811A40}"/>
              </a:ext>
            </a:extLst>
          </p:cNvPr>
          <p:cNvSpPr>
            <a:spLocks noGrp="1"/>
          </p:cNvSpPr>
          <p:nvPr>
            <p:ph type="title"/>
          </p:nvPr>
        </p:nvSpPr>
        <p:spPr/>
        <p:txBody>
          <a:bodyPr>
            <a:normAutofit/>
          </a:bodyPr>
          <a:lstStyle/>
          <a:p>
            <a:r>
              <a:rPr lang="en-US" sz="4000" dirty="0">
                <a:latin typeface="+mn-lt"/>
              </a:rPr>
              <a:t>Outline</a:t>
            </a:r>
          </a:p>
        </p:txBody>
      </p:sp>
      <p:sp>
        <p:nvSpPr>
          <p:cNvPr id="3" name="Content Placeholder 2">
            <a:extLst>
              <a:ext uri="{FF2B5EF4-FFF2-40B4-BE49-F238E27FC236}">
                <a16:creationId xmlns:a16="http://schemas.microsoft.com/office/drawing/2014/main" id="{9F0D883B-5007-40DB-B90A-989B987FF85C}"/>
              </a:ext>
            </a:extLst>
          </p:cNvPr>
          <p:cNvSpPr>
            <a:spLocks noGrp="1"/>
          </p:cNvSpPr>
          <p:nvPr>
            <p:ph idx="1"/>
          </p:nvPr>
        </p:nvSpPr>
        <p:spPr/>
        <p:txBody>
          <a:bodyPr>
            <a:normAutofit fontScale="92500" lnSpcReduction="10000"/>
          </a:bodyPr>
          <a:lstStyle/>
          <a:p>
            <a:r>
              <a:rPr lang="en-US" dirty="0"/>
              <a:t>Petroleum industry</a:t>
            </a:r>
          </a:p>
          <a:p>
            <a:pPr lvl="1"/>
            <a:r>
              <a:rPr lang="en-US" dirty="0"/>
              <a:t>Energy sources</a:t>
            </a:r>
          </a:p>
          <a:p>
            <a:pPr lvl="1"/>
            <a:r>
              <a:rPr lang="en-US" dirty="0"/>
              <a:t>Energy consumption &amp; demand</a:t>
            </a:r>
          </a:p>
          <a:p>
            <a:pPr lvl="1"/>
            <a:r>
              <a:rPr lang="en-US" dirty="0"/>
              <a:t>Meeting the future energy demands</a:t>
            </a:r>
          </a:p>
          <a:p>
            <a:r>
              <a:rPr lang="en-US" dirty="0">
                <a:solidFill>
                  <a:srgbClr val="00B050"/>
                </a:solidFill>
              </a:rPr>
              <a:t>Biofuels</a:t>
            </a:r>
          </a:p>
          <a:p>
            <a:pPr lvl="1"/>
            <a:r>
              <a:rPr lang="en-US" dirty="0"/>
              <a:t>First Generation</a:t>
            </a:r>
          </a:p>
          <a:p>
            <a:pPr lvl="2"/>
            <a:r>
              <a:rPr lang="en-US" dirty="0"/>
              <a:t>Corn-based ethanol</a:t>
            </a:r>
          </a:p>
          <a:p>
            <a:pPr lvl="2"/>
            <a:r>
              <a:rPr lang="en-US" dirty="0"/>
              <a:t>Biodiesel</a:t>
            </a:r>
          </a:p>
          <a:p>
            <a:pPr lvl="1"/>
            <a:r>
              <a:rPr lang="en-US" dirty="0"/>
              <a:t>Second generation biofuels</a:t>
            </a:r>
          </a:p>
          <a:p>
            <a:pPr lvl="2"/>
            <a:r>
              <a:rPr lang="en-US" dirty="0" err="1"/>
              <a:t>Cellulosics</a:t>
            </a:r>
            <a:r>
              <a:rPr lang="en-US" dirty="0"/>
              <a:t>, oils, grasses</a:t>
            </a:r>
          </a:p>
          <a:p>
            <a:pPr lvl="1"/>
            <a:r>
              <a:rPr lang="en-US" dirty="0">
                <a:solidFill>
                  <a:srgbClr val="00B050"/>
                </a:solidFill>
              </a:rPr>
              <a:t>Third and Fourth generation biofuels</a:t>
            </a:r>
          </a:p>
          <a:p>
            <a:pPr lvl="2"/>
            <a:r>
              <a:rPr lang="en-US" dirty="0"/>
              <a:t>Algae</a:t>
            </a:r>
          </a:p>
        </p:txBody>
      </p:sp>
    </p:spTree>
    <p:extLst>
      <p:ext uri="{BB962C8B-B14F-4D97-AF65-F5344CB8AC3E}">
        <p14:creationId xmlns:p14="http://schemas.microsoft.com/office/powerpoint/2010/main" val="1823478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E9A3F-F742-9341-A88C-FE16AA665A54}"/>
              </a:ext>
            </a:extLst>
          </p:cNvPr>
          <p:cNvSpPr>
            <a:spLocks noGrp="1"/>
          </p:cNvSpPr>
          <p:nvPr>
            <p:ph type="title"/>
          </p:nvPr>
        </p:nvSpPr>
        <p:spPr/>
        <p:txBody>
          <a:bodyPr>
            <a:normAutofit/>
          </a:bodyPr>
          <a:lstStyle/>
          <a:p>
            <a:r>
              <a:rPr lang="en-US" sz="4000" dirty="0">
                <a:latin typeface="+mn-lt"/>
              </a:rPr>
              <a:t>Biofuels: First to Fourth Generation</a:t>
            </a:r>
          </a:p>
        </p:txBody>
      </p:sp>
      <p:sp>
        <p:nvSpPr>
          <p:cNvPr id="4" name="TextBox 3">
            <a:extLst>
              <a:ext uri="{FF2B5EF4-FFF2-40B4-BE49-F238E27FC236}">
                <a16:creationId xmlns:a16="http://schemas.microsoft.com/office/drawing/2014/main" id="{119EFA6F-C0A1-F449-9D3F-36C19B6D9363}"/>
              </a:ext>
            </a:extLst>
          </p:cNvPr>
          <p:cNvSpPr txBox="1"/>
          <p:nvPr/>
        </p:nvSpPr>
        <p:spPr>
          <a:xfrm>
            <a:off x="188976" y="1423785"/>
            <a:ext cx="5907024" cy="2031325"/>
          </a:xfrm>
          <a:prstGeom prst="rect">
            <a:avLst/>
          </a:prstGeom>
          <a:noFill/>
        </p:spPr>
        <p:txBody>
          <a:bodyPr wrap="square" rtlCol="0">
            <a:spAutoFit/>
          </a:bodyPr>
          <a:lstStyle/>
          <a:p>
            <a:r>
              <a:rPr lang="en-US" dirty="0"/>
              <a:t>First generation:</a:t>
            </a:r>
          </a:p>
          <a:p>
            <a:pPr marL="285750" indent="-285750">
              <a:buFont typeface="Arial" panose="020B0604020202020204" pitchFamily="34" charset="0"/>
              <a:buChar char="•"/>
            </a:pPr>
            <a:r>
              <a:rPr lang="en-US" i="1" u="sng" dirty="0"/>
              <a:t>Feedstocks:</a:t>
            </a:r>
            <a:r>
              <a:rPr lang="en-US" i="1" dirty="0"/>
              <a:t> </a:t>
            </a:r>
            <a:r>
              <a:rPr lang="en-US" dirty="0"/>
              <a:t>Food crops, grains, easily extractable sugar, starch, oils (competes with food)</a:t>
            </a:r>
          </a:p>
          <a:p>
            <a:pPr marL="285750" indent="-285750">
              <a:buFont typeface="Arial" panose="020B0604020202020204" pitchFamily="34" charset="0"/>
              <a:buChar char="•"/>
            </a:pPr>
            <a:r>
              <a:rPr lang="en-US" i="1" u="sng" dirty="0"/>
              <a:t>Bioconversion process:</a:t>
            </a:r>
            <a:r>
              <a:rPr lang="en-US" i="1" dirty="0"/>
              <a:t> </a:t>
            </a:r>
            <a:r>
              <a:rPr lang="en-US" dirty="0"/>
              <a:t>Fermentation (i.e., ethanol), transesterification (i.e., biodiesel)</a:t>
            </a:r>
          </a:p>
          <a:p>
            <a:pPr marL="285750" indent="-285750">
              <a:buFont typeface="Arial" panose="020B0604020202020204" pitchFamily="34" charset="0"/>
              <a:buChar char="•"/>
            </a:pPr>
            <a:r>
              <a:rPr lang="en-US" i="1" u="sng" dirty="0"/>
              <a:t>Carbon balance:</a:t>
            </a:r>
            <a:r>
              <a:rPr lang="en-US" i="1" dirty="0"/>
              <a:t> </a:t>
            </a:r>
            <a:r>
              <a:rPr lang="en-US" dirty="0"/>
              <a:t>weak (corn, canola) to good (sugarcane)</a:t>
            </a:r>
          </a:p>
          <a:p>
            <a:pPr marL="285750" indent="-285750">
              <a:buFont typeface="Arial" panose="020B0604020202020204" pitchFamily="34" charset="0"/>
              <a:buChar char="•"/>
            </a:pPr>
            <a:r>
              <a:rPr lang="en-US" i="1" u="sng" dirty="0"/>
              <a:t>Energy balance:</a:t>
            </a:r>
            <a:r>
              <a:rPr lang="en-US" i="1" dirty="0"/>
              <a:t> </a:t>
            </a:r>
            <a:r>
              <a:rPr lang="en-US" dirty="0"/>
              <a:t>weak (corn) to excellent (sugarcane)</a:t>
            </a:r>
          </a:p>
        </p:txBody>
      </p:sp>
      <p:sp>
        <p:nvSpPr>
          <p:cNvPr id="5" name="TextBox 4">
            <a:extLst>
              <a:ext uri="{FF2B5EF4-FFF2-40B4-BE49-F238E27FC236}">
                <a16:creationId xmlns:a16="http://schemas.microsoft.com/office/drawing/2014/main" id="{E51BC168-3B85-9B40-8B8D-FAE60C8CF335}"/>
              </a:ext>
            </a:extLst>
          </p:cNvPr>
          <p:cNvSpPr txBox="1"/>
          <p:nvPr/>
        </p:nvSpPr>
        <p:spPr>
          <a:xfrm>
            <a:off x="5980177" y="6448443"/>
            <a:ext cx="6096000" cy="461665"/>
          </a:xfrm>
          <a:prstGeom prst="rect">
            <a:avLst/>
          </a:prstGeom>
          <a:noFill/>
        </p:spPr>
        <p:txBody>
          <a:bodyPr wrap="square" rtlCol="0">
            <a:spAutoFit/>
          </a:bodyPr>
          <a:lstStyle/>
          <a:p>
            <a:r>
              <a:rPr lang="en-US" sz="1200" dirty="0"/>
              <a:t>Adapted from: </a:t>
            </a:r>
            <a:r>
              <a:rPr lang="en-US" sz="1200" dirty="0" err="1"/>
              <a:t>Biopact</a:t>
            </a:r>
            <a:r>
              <a:rPr lang="en-US" sz="1200" dirty="0"/>
              <a:t>, https://</a:t>
            </a:r>
            <a:r>
              <a:rPr lang="en-US" sz="1200" dirty="0" err="1"/>
              <a:t>global.mongabay.com</a:t>
            </a:r>
            <a:r>
              <a:rPr lang="en-US" sz="1200" dirty="0"/>
              <a:t>/news/bioenergy/2007/10/quick-look-at-fourth-</a:t>
            </a:r>
            <a:r>
              <a:rPr lang="en-US" sz="1200" dirty="0" err="1"/>
              <a:t>generation.html</a:t>
            </a:r>
            <a:endParaRPr lang="en-US" sz="1200" dirty="0"/>
          </a:p>
        </p:txBody>
      </p:sp>
      <p:sp>
        <p:nvSpPr>
          <p:cNvPr id="6" name="TextBox 5">
            <a:extLst>
              <a:ext uri="{FF2B5EF4-FFF2-40B4-BE49-F238E27FC236}">
                <a16:creationId xmlns:a16="http://schemas.microsoft.com/office/drawing/2014/main" id="{91E96275-289B-4B4A-9A1D-16FC540CCD29}"/>
              </a:ext>
            </a:extLst>
          </p:cNvPr>
          <p:cNvSpPr txBox="1"/>
          <p:nvPr/>
        </p:nvSpPr>
        <p:spPr>
          <a:xfrm>
            <a:off x="188976" y="3902255"/>
            <a:ext cx="5907024" cy="2308324"/>
          </a:xfrm>
          <a:prstGeom prst="rect">
            <a:avLst/>
          </a:prstGeom>
          <a:noFill/>
        </p:spPr>
        <p:txBody>
          <a:bodyPr wrap="square" rtlCol="0">
            <a:spAutoFit/>
          </a:bodyPr>
          <a:lstStyle/>
          <a:p>
            <a:r>
              <a:rPr lang="en-US" dirty="0"/>
              <a:t>Second generation:</a:t>
            </a:r>
          </a:p>
          <a:p>
            <a:pPr marL="285750" indent="-285750">
              <a:buFont typeface="Arial" panose="020B0604020202020204" pitchFamily="34" charset="0"/>
              <a:buChar char="•"/>
            </a:pPr>
            <a:r>
              <a:rPr lang="en-US" i="1" u="sng" dirty="0"/>
              <a:t>Feedstocks:</a:t>
            </a:r>
            <a:r>
              <a:rPr lang="en-US" i="1" dirty="0"/>
              <a:t> </a:t>
            </a:r>
            <a:r>
              <a:rPr lang="en-US" dirty="0" err="1"/>
              <a:t>Ligno-cellulosics</a:t>
            </a:r>
            <a:r>
              <a:rPr lang="en-US" dirty="0"/>
              <a:t>, residues, dedicated energy crops</a:t>
            </a:r>
          </a:p>
          <a:p>
            <a:pPr marL="285750" indent="-285750">
              <a:buFont typeface="Arial" panose="020B0604020202020204" pitchFamily="34" charset="0"/>
              <a:buChar char="•"/>
            </a:pPr>
            <a:r>
              <a:rPr lang="en-US" i="1" u="sng" dirty="0"/>
              <a:t>Bioconversion process:</a:t>
            </a:r>
            <a:r>
              <a:rPr lang="en-US" i="1" dirty="0"/>
              <a:t> </a:t>
            </a:r>
            <a:r>
              <a:rPr lang="en-US" dirty="0"/>
              <a:t>Fermentation, gasification, fast-pyrolysis</a:t>
            </a:r>
          </a:p>
          <a:p>
            <a:pPr marL="285750" indent="-285750">
              <a:buFont typeface="Arial" panose="020B0604020202020204" pitchFamily="34" charset="0"/>
              <a:buChar char="•"/>
            </a:pPr>
            <a:r>
              <a:rPr lang="en-US" i="1" u="sng" dirty="0"/>
              <a:t>Carbon balance:</a:t>
            </a:r>
            <a:r>
              <a:rPr lang="en-US" i="1" dirty="0"/>
              <a:t> </a:t>
            </a:r>
            <a:r>
              <a:rPr lang="en-US" dirty="0"/>
              <a:t>carbon-neutral to slightly carbon-positive</a:t>
            </a:r>
          </a:p>
          <a:p>
            <a:pPr marL="285750" indent="-285750">
              <a:buFont typeface="Arial" panose="020B0604020202020204" pitchFamily="34" charset="0"/>
              <a:buChar char="•"/>
            </a:pPr>
            <a:r>
              <a:rPr lang="en-US" i="1" u="sng" dirty="0"/>
              <a:t>Energy balance:</a:t>
            </a:r>
            <a:r>
              <a:rPr lang="en-US" i="1" dirty="0"/>
              <a:t> </a:t>
            </a:r>
            <a:r>
              <a:rPr lang="en-US" dirty="0"/>
              <a:t>depends on feedstock, process integration</a:t>
            </a:r>
          </a:p>
        </p:txBody>
      </p:sp>
      <p:sp>
        <p:nvSpPr>
          <p:cNvPr id="7" name="TextBox 6">
            <a:extLst>
              <a:ext uri="{FF2B5EF4-FFF2-40B4-BE49-F238E27FC236}">
                <a16:creationId xmlns:a16="http://schemas.microsoft.com/office/drawing/2014/main" id="{B917A6DB-C9EB-0340-96BE-D738D3C42EBC}"/>
              </a:ext>
            </a:extLst>
          </p:cNvPr>
          <p:cNvSpPr txBox="1"/>
          <p:nvPr/>
        </p:nvSpPr>
        <p:spPr>
          <a:xfrm>
            <a:off x="6169153" y="1423785"/>
            <a:ext cx="5907024" cy="2308324"/>
          </a:xfrm>
          <a:prstGeom prst="rect">
            <a:avLst/>
          </a:prstGeom>
          <a:solidFill>
            <a:schemeClr val="accent1">
              <a:lumMod val="40000"/>
              <a:lumOff val="60000"/>
            </a:schemeClr>
          </a:solidFill>
          <a:ln>
            <a:solidFill>
              <a:schemeClr val="accent1">
                <a:lumMod val="75000"/>
              </a:schemeClr>
            </a:solidFill>
          </a:ln>
        </p:spPr>
        <p:txBody>
          <a:bodyPr wrap="square" rtlCol="0">
            <a:spAutoFit/>
          </a:bodyPr>
          <a:lstStyle/>
          <a:p>
            <a:r>
              <a:rPr lang="en-US" dirty="0"/>
              <a:t>Third generation:</a:t>
            </a:r>
          </a:p>
          <a:p>
            <a:pPr marL="285750" indent="-285750">
              <a:buFont typeface="Arial" panose="020B0604020202020204" pitchFamily="34" charset="0"/>
              <a:buChar char="•"/>
            </a:pPr>
            <a:r>
              <a:rPr lang="en-US" i="1" u="sng" dirty="0"/>
              <a:t>Feedstocks:</a:t>
            </a:r>
            <a:r>
              <a:rPr lang="en-US" dirty="0"/>
              <a:t> Purpose designed energy crops – improved bioconversion, higher yields (e.g., algae)</a:t>
            </a:r>
          </a:p>
          <a:p>
            <a:pPr marL="285750" indent="-285750">
              <a:buFont typeface="Arial" panose="020B0604020202020204" pitchFamily="34" charset="0"/>
              <a:buChar char="•"/>
            </a:pPr>
            <a:r>
              <a:rPr lang="en-US" i="1" u="sng" dirty="0"/>
              <a:t>Bioconversion process:</a:t>
            </a:r>
            <a:r>
              <a:rPr lang="en-US" dirty="0"/>
              <a:t> Fermentation, gasification, fast-pyrolysis</a:t>
            </a:r>
          </a:p>
          <a:p>
            <a:pPr marL="285750" indent="-285750">
              <a:buFont typeface="Arial" panose="020B0604020202020204" pitchFamily="34" charset="0"/>
              <a:buChar char="•"/>
            </a:pPr>
            <a:r>
              <a:rPr lang="en-US" i="1" u="sng" dirty="0"/>
              <a:t>Carbon balance:</a:t>
            </a:r>
            <a:r>
              <a:rPr lang="en-US" dirty="0"/>
              <a:t> carbon-neutral to slightly carbon-positive</a:t>
            </a:r>
          </a:p>
          <a:p>
            <a:pPr marL="285750" indent="-285750">
              <a:buFont typeface="Arial" panose="020B0604020202020204" pitchFamily="34" charset="0"/>
              <a:buChar char="•"/>
            </a:pPr>
            <a:r>
              <a:rPr lang="en-US" i="1" u="sng" dirty="0"/>
              <a:t>Energy balance:</a:t>
            </a:r>
            <a:r>
              <a:rPr lang="en-US" i="1" dirty="0"/>
              <a:t> </a:t>
            </a:r>
            <a:r>
              <a:rPr lang="en-US" dirty="0"/>
              <a:t>depends on feedstock, process integration</a:t>
            </a:r>
          </a:p>
        </p:txBody>
      </p:sp>
      <p:sp>
        <p:nvSpPr>
          <p:cNvPr id="8" name="TextBox 7">
            <a:extLst>
              <a:ext uri="{FF2B5EF4-FFF2-40B4-BE49-F238E27FC236}">
                <a16:creationId xmlns:a16="http://schemas.microsoft.com/office/drawing/2014/main" id="{E2681287-ED21-914F-8948-596DFCF76458}"/>
              </a:ext>
            </a:extLst>
          </p:cNvPr>
          <p:cNvSpPr txBox="1"/>
          <p:nvPr/>
        </p:nvSpPr>
        <p:spPr>
          <a:xfrm>
            <a:off x="6169153" y="3902255"/>
            <a:ext cx="5907024" cy="2585323"/>
          </a:xfrm>
          <a:prstGeom prst="rect">
            <a:avLst/>
          </a:prstGeom>
          <a:noFill/>
        </p:spPr>
        <p:txBody>
          <a:bodyPr wrap="square" rtlCol="0">
            <a:spAutoFit/>
          </a:bodyPr>
          <a:lstStyle/>
          <a:p>
            <a:r>
              <a:rPr lang="en-US" dirty="0"/>
              <a:t>Fourth generation:</a:t>
            </a:r>
          </a:p>
          <a:p>
            <a:pPr marL="285750" indent="-285750">
              <a:buFont typeface="Arial" panose="020B0604020202020204" pitchFamily="34" charset="0"/>
              <a:buChar char="•"/>
            </a:pPr>
            <a:r>
              <a:rPr lang="en-US" i="1" u="sng" dirty="0"/>
              <a:t>Feedstocks:</a:t>
            </a:r>
            <a:r>
              <a:rPr lang="en-US" i="1" dirty="0"/>
              <a:t> </a:t>
            </a:r>
            <a:r>
              <a:rPr lang="en-US" dirty="0"/>
              <a:t>Purpose designed energy crops – improved carbon storage, higher yields (i.e., algae)</a:t>
            </a:r>
          </a:p>
          <a:p>
            <a:pPr marL="285750" indent="-285750">
              <a:buFont typeface="Arial" panose="020B0604020202020204" pitchFamily="34" charset="0"/>
              <a:buChar char="•"/>
            </a:pPr>
            <a:r>
              <a:rPr lang="en-US" i="1" u="sng" dirty="0"/>
              <a:t>Bioconversion process:</a:t>
            </a:r>
            <a:r>
              <a:rPr lang="en-US" i="1" dirty="0"/>
              <a:t> </a:t>
            </a:r>
            <a:r>
              <a:rPr lang="en-US" dirty="0"/>
              <a:t>Fermentation, gasification, fast-pyrolysis</a:t>
            </a:r>
          </a:p>
          <a:p>
            <a:pPr marL="285750" indent="-285750">
              <a:buFont typeface="Arial" panose="020B0604020202020204" pitchFamily="34" charset="0"/>
              <a:buChar char="•"/>
            </a:pPr>
            <a:r>
              <a:rPr lang="en-US" i="1" u="sng" dirty="0"/>
              <a:t>Carbon balance:</a:t>
            </a:r>
            <a:r>
              <a:rPr lang="en-US" dirty="0"/>
              <a:t> carbon-negative (takes CO</a:t>
            </a:r>
            <a:r>
              <a:rPr lang="en-US" baseline="-25000" dirty="0"/>
              <a:t>2</a:t>
            </a:r>
            <a:r>
              <a:rPr lang="en-US" dirty="0"/>
              <a:t> out of atmosphere)</a:t>
            </a:r>
          </a:p>
          <a:p>
            <a:pPr marL="285750" indent="-285750">
              <a:buFont typeface="Arial" panose="020B0604020202020204" pitchFamily="34" charset="0"/>
              <a:buChar char="•"/>
            </a:pPr>
            <a:r>
              <a:rPr lang="en-US" i="1" u="sng" dirty="0"/>
              <a:t>Energy balance:</a:t>
            </a:r>
            <a:r>
              <a:rPr lang="en-US" i="1" dirty="0"/>
              <a:t> </a:t>
            </a:r>
            <a:r>
              <a:rPr lang="en-US" dirty="0"/>
              <a:t>waste heat used for carbon capture &amp; storage</a:t>
            </a:r>
          </a:p>
        </p:txBody>
      </p:sp>
    </p:spTree>
    <p:extLst>
      <p:ext uri="{BB962C8B-B14F-4D97-AF65-F5344CB8AC3E}">
        <p14:creationId xmlns:p14="http://schemas.microsoft.com/office/powerpoint/2010/main" val="535648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7E51-A49A-4B5C-8F1F-B28F1A795AD4}"/>
              </a:ext>
            </a:extLst>
          </p:cNvPr>
          <p:cNvSpPr>
            <a:spLocks noGrp="1"/>
          </p:cNvSpPr>
          <p:nvPr>
            <p:ph type="title"/>
          </p:nvPr>
        </p:nvSpPr>
        <p:spPr>
          <a:xfrm>
            <a:off x="774832" y="175125"/>
            <a:ext cx="10515600" cy="1325563"/>
          </a:xfrm>
        </p:spPr>
        <p:txBody>
          <a:bodyPr>
            <a:normAutofit/>
          </a:bodyPr>
          <a:lstStyle/>
          <a:p>
            <a:r>
              <a:rPr lang="en-US" sz="4000" dirty="0">
                <a:latin typeface="+mn-lt"/>
              </a:rPr>
              <a:t>Third Generation Biofuels: Algae as a feedstock for biodiesel</a:t>
            </a:r>
          </a:p>
        </p:txBody>
      </p:sp>
      <p:pic>
        <p:nvPicPr>
          <p:cNvPr id="17410" name="Picture 2" descr="File:U.S. Department of Energy - Science - 298 042 003 (9525866984).jpg">
            <a:extLst>
              <a:ext uri="{FF2B5EF4-FFF2-40B4-BE49-F238E27FC236}">
                <a16:creationId xmlns:a16="http://schemas.microsoft.com/office/drawing/2014/main" id="{1B6FC6D5-F7B9-6346-BCFE-49394739E5F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5807" y="1996829"/>
            <a:ext cx="4275137" cy="28643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EFAD927-2415-B241-BF78-5C2640EE1407}"/>
              </a:ext>
            </a:extLst>
          </p:cNvPr>
          <p:cNvSpPr txBox="1"/>
          <p:nvPr/>
        </p:nvSpPr>
        <p:spPr>
          <a:xfrm>
            <a:off x="404554" y="4972051"/>
            <a:ext cx="4317642" cy="1169551"/>
          </a:xfrm>
          <a:prstGeom prst="rect">
            <a:avLst/>
          </a:prstGeom>
          <a:noFill/>
        </p:spPr>
        <p:txBody>
          <a:bodyPr wrap="square" rtlCol="0">
            <a:spAutoFit/>
          </a:bodyPr>
          <a:lstStyle/>
          <a:p>
            <a:r>
              <a:rPr lang="en-US" sz="1400" dirty="0"/>
              <a:t>A NREL researcher examines an algae photobioreactor, which uses light energy and carbon dioxide to grow algae by photosynthesis. The researchers are studying microalgae as a potential source of biofuels. </a:t>
            </a:r>
          </a:p>
          <a:p>
            <a:r>
              <a:rPr lang="en-US" sz="1200" dirty="0"/>
              <a:t>Image: Wikimedia Commons, Public domain</a:t>
            </a:r>
          </a:p>
        </p:txBody>
      </p:sp>
      <p:pic>
        <p:nvPicPr>
          <p:cNvPr id="17412" name="Picture 4" descr="File:Photobioreactor PBR 4000 G IGV Biotech.jpg">
            <a:extLst>
              <a:ext uri="{FF2B5EF4-FFF2-40B4-BE49-F238E27FC236}">
                <a16:creationId xmlns:a16="http://schemas.microsoft.com/office/drawing/2014/main" id="{0AEB2B03-0931-1647-A676-127010A1408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57850" y="1619897"/>
            <a:ext cx="5781675" cy="40685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90D68BA-ADBB-CF41-9322-57A946242C98}"/>
              </a:ext>
            </a:extLst>
          </p:cNvPr>
          <p:cNvSpPr txBox="1"/>
          <p:nvPr/>
        </p:nvSpPr>
        <p:spPr>
          <a:xfrm>
            <a:off x="6672660" y="5787659"/>
            <a:ext cx="3752053" cy="707886"/>
          </a:xfrm>
          <a:prstGeom prst="rect">
            <a:avLst/>
          </a:prstGeom>
          <a:noFill/>
        </p:spPr>
        <p:txBody>
          <a:bodyPr wrap="none" rtlCol="0">
            <a:spAutoFit/>
          </a:bodyPr>
          <a:lstStyle/>
          <a:p>
            <a:r>
              <a:rPr lang="en-US" sz="1400" dirty="0"/>
              <a:t>Photobioreactor for the cultivation of microalgae</a:t>
            </a:r>
          </a:p>
          <a:p>
            <a:r>
              <a:rPr lang="en-US" sz="1200" dirty="0"/>
              <a:t>Image: Wikimedia Commons, Creative Commons</a:t>
            </a:r>
          </a:p>
          <a:p>
            <a:endParaRPr lang="en-US" sz="1400" dirty="0"/>
          </a:p>
        </p:txBody>
      </p:sp>
    </p:spTree>
    <p:extLst>
      <p:ext uri="{BB962C8B-B14F-4D97-AF65-F5344CB8AC3E}">
        <p14:creationId xmlns:p14="http://schemas.microsoft.com/office/powerpoint/2010/main" val="2372586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1727DE7-DF2B-784D-AE8C-D9DE339046D7}"/>
              </a:ext>
            </a:extLst>
          </p:cNvPr>
          <p:cNvSpPr>
            <a:spLocks noGrp="1" noChangeArrowheads="1"/>
          </p:cNvSpPr>
          <p:nvPr>
            <p:ph type="title"/>
          </p:nvPr>
        </p:nvSpPr>
        <p:spPr/>
        <p:txBody>
          <a:bodyPr>
            <a:normAutofit/>
          </a:bodyPr>
          <a:lstStyle/>
          <a:p>
            <a:r>
              <a:rPr lang="en-US" altLang="en-US" sz="4000" dirty="0">
                <a:latin typeface="+mn-lt"/>
              </a:rPr>
              <a:t>Petroleum Industry</a:t>
            </a:r>
          </a:p>
        </p:txBody>
      </p:sp>
      <p:sp>
        <p:nvSpPr>
          <p:cNvPr id="23555" name="Rectangle 3">
            <a:extLst>
              <a:ext uri="{FF2B5EF4-FFF2-40B4-BE49-F238E27FC236}">
                <a16:creationId xmlns:a16="http://schemas.microsoft.com/office/drawing/2014/main" id="{580F460D-3FC3-B540-BCD2-B8682F82D1FB}"/>
              </a:ext>
            </a:extLst>
          </p:cNvPr>
          <p:cNvSpPr>
            <a:spLocks noGrp="1" noChangeArrowheads="1"/>
          </p:cNvSpPr>
          <p:nvPr>
            <p:ph type="body" idx="1"/>
          </p:nvPr>
        </p:nvSpPr>
        <p:spPr/>
        <p:txBody>
          <a:bodyPr>
            <a:normAutofit/>
          </a:bodyPr>
          <a:lstStyle/>
          <a:p>
            <a:pPr>
              <a:buFontTx/>
              <a:buNone/>
            </a:pPr>
            <a:r>
              <a:rPr lang="en-US" altLang="en-US" sz="2400" dirty="0"/>
              <a:t>90% of all organic chemicals come from natural gas and petroleum.</a:t>
            </a:r>
          </a:p>
          <a:p>
            <a:pPr>
              <a:buFontTx/>
              <a:buNone/>
            </a:pPr>
            <a:endParaRPr lang="en-US" altLang="en-US" sz="2400" dirty="0"/>
          </a:p>
          <a:p>
            <a:pPr>
              <a:buFontTx/>
              <a:buNone/>
            </a:pPr>
            <a:r>
              <a:rPr lang="en-US" altLang="en-US" sz="2400" dirty="0"/>
              <a:t>Olefins: ethylene, propylene, </a:t>
            </a:r>
            <a:r>
              <a:rPr lang="en-US" altLang="en-US" sz="2400" dirty="0" err="1"/>
              <a:t>butylenes</a:t>
            </a:r>
            <a:r>
              <a:rPr lang="en-US" altLang="en-US" sz="2400" dirty="0"/>
              <a:t> are derived from natural gas and petroleum</a:t>
            </a:r>
          </a:p>
          <a:p>
            <a:pPr>
              <a:buFontTx/>
              <a:buNone/>
            </a:pPr>
            <a:r>
              <a:rPr lang="en-US" altLang="en-US" sz="2400" dirty="0"/>
              <a:t>Aromatics: benzene, toluene and the xylenes are derived from petroleum</a:t>
            </a:r>
          </a:p>
          <a:p>
            <a:pPr>
              <a:buFontTx/>
              <a:buNone/>
            </a:pPr>
            <a:endParaRPr lang="en-US" altLang="en-US" sz="2400" dirty="0"/>
          </a:p>
          <a:p>
            <a:pPr marL="14288" indent="-14288">
              <a:buFontTx/>
              <a:buNone/>
            </a:pPr>
            <a:r>
              <a:rPr lang="en-US" altLang="en-US" sz="2400" dirty="0"/>
              <a:t>3% of crude oil and 6% of refinery output in the US are processed into chemicals. </a:t>
            </a:r>
            <a:r>
              <a:rPr lang="en-US" altLang="en-US" sz="2400" i="1" dirty="0">
                <a:solidFill>
                  <a:srgbClr val="FF0000"/>
                </a:solidFill>
              </a:rPr>
              <a:t>The rest go to various fuels.</a:t>
            </a:r>
          </a:p>
        </p:txBody>
      </p:sp>
      <p:sp>
        <p:nvSpPr>
          <p:cNvPr id="4" name="Rectangle 4">
            <a:extLst>
              <a:ext uri="{FF2B5EF4-FFF2-40B4-BE49-F238E27FC236}">
                <a16:creationId xmlns:a16="http://schemas.microsoft.com/office/drawing/2014/main" id="{F2B04199-A370-F344-B62C-4D017473ACD3}"/>
              </a:ext>
            </a:extLst>
          </p:cNvPr>
          <p:cNvSpPr>
            <a:spLocks noChangeArrowheads="1"/>
          </p:cNvSpPr>
          <p:nvPr/>
        </p:nvSpPr>
        <p:spPr bwMode="auto">
          <a:xfrm>
            <a:off x="6809282" y="6514600"/>
            <a:ext cx="5570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solidFill>
                  <a:schemeClr val="tx2"/>
                </a:solidFill>
              </a:rPr>
              <a:t>Survey of Industrial Chemistry, 3rd Edition, Philip J. Chenier</a:t>
            </a:r>
          </a:p>
        </p:txBody>
      </p:sp>
    </p:spTree>
    <p:extLst>
      <p:ext uri="{BB962C8B-B14F-4D97-AF65-F5344CB8AC3E}">
        <p14:creationId xmlns:p14="http://schemas.microsoft.com/office/powerpoint/2010/main" val="40574644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0" y="361350"/>
            <a:ext cx="7772400" cy="1143000"/>
          </a:xfrm>
        </p:spPr>
        <p:txBody>
          <a:bodyPr>
            <a:normAutofit/>
          </a:bodyPr>
          <a:lstStyle/>
          <a:p>
            <a:r>
              <a:rPr lang="en-US" altLang="en-US" sz="4000" dirty="0">
                <a:latin typeface="+mn-lt"/>
              </a:rPr>
              <a:t>What is algae?</a:t>
            </a:r>
          </a:p>
        </p:txBody>
      </p:sp>
      <p:sp>
        <p:nvSpPr>
          <p:cNvPr id="4099" name="Rectangle 3"/>
          <p:cNvSpPr>
            <a:spLocks noGrp="1" noChangeArrowheads="1"/>
          </p:cNvSpPr>
          <p:nvPr>
            <p:ph type="body" idx="1"/>
          </p:nvPr>
        </p:nvSpPr>
        <p:spPr>
          <a:xfrm>
            <a:off x="762000" y="1746130"/>
            <a:ext cx="10340196" cy="4038600"/>
          </a:xfrm>
        </p:spPr>
        <p:txBody>
          <a:bodyPr>
            <a:normAutofit/>
          </a:bodyPr>
          <a:lstStyle/>
          <a:p>
            <a:r>
              <a:rPr lang="en-US" altLang="en-US" sz="2400" dirty="0"/>
              <a:t>A large and diverse group of simple, usually autotrophic organisms that can have either unicellular or multicellular forms.</a:t>
            </a:r>
          </a:p>
        </p:txBody>
      </p:sp>
      <p:pic>
        <p:nvPicPr>
          <p:cNvPr id="4101" name="Picture 5"/>
          <p:cNvPicPr>
            <a:picLocks noChangeAspect="1" noChangeArrowheads="1"/>
          </p:cNvPicPr>
          <p:nvPr/>
        </p:nvPicPr>
        <p:blipFill>
          <a:blip r:embed="rId3"/>
          <a:stretch>
            <a:fillRect/>
          </a:stretch>
        </p:blipFill>
        <p:spPr bwMode="auto">
          <a:xfrm>
            <a:off x="3886200" y="2863473"/>
            <a:ext cx="4419600" cy="2947873"/>
          </a:xfrm>
          <a:prstGeom prst="rect">
            <a:avLst/>
          </a:prstGeom>
          <a:noFill/>
          <a:ln w="50800">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0165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71843" y="210427"/>
            <a:ext cx="10515600" cy="1325563"/>
          </a:xfrm>
        </p:spPr>
        <p:txBody>
          <a:bodyPr>
            <a:normAutofit/>
          </a:bodyPr>
          <a:lstStyle/>
          <a:p>
            <a:r>
              <a:rPr lang="en-US" altLang="en-US" sz="4000" dirty="0">
                <a:latin typeface="+mn-lt"/>
              </a:rPr>
              <a:t>What algae needs to grow</a:t>
            </a:r>
          </a:p>
        </p:txBody>
      </p:sp>
      <p:sp>
        <p:nvSpPr>
          <p:cNvPr id="21507" name="Rectangle 3"/>
          <p:cNvSpPr>
            <a:spLocks noGrp="1" noChangeArrowheads="1"/>
          </p:cNvSpPr>
          <p:nvPr>
            <p:ph type="body" idx="1"/>
          </p:nvPr>
        </p:nvSpPr>
        <p:spPr>
          <a:xfrm>
            <a:off x="838200" y="1962783"/>
            <a:ext cx="10515600" cy="4201206"/>
          </a:xfrm>
        </p:spPr>
        <p:txBody>
          <a:bodyPr>
            <a:normAutofit/>
          </a:bodyPr>
          <a:lstStyle/>
          <a:p>
            <a:r>
              <a:rPr lang="en-US" altLang="en-US" sz="2400" dirty="0"/>
              <a:t>Carbon dioxide</a:t>
            </a:r>
          </a:p>
          <a:p>
            <a:r>
              <a:rPr lang="en-US" altLang="en-US" sz="2400" dirty="0"/>
              <a:t>Sunlight</a:t>
            </a:r>
          </a:p>
          <a:p>
            <a:r>
              <a:rPr lang="en-US" altLang="en-US" sz="2400" dirty="0"/>
              <a:t>Water</a:t>
            </a:r>
          </a:p>
          <a:p>
            <a:endParaRPr lang="en-US" altLang="en-US" sz="2400" dirty="0"/>
          </a:p>
          <a:p>
            <a:endParaRPr lang="en-US" altLang="en-US" sz="2400" dirty="0"/>
          </a:p>
        </p:txBody>
      </p:sp>
      <p:pic>
        <p:nvPicPr>
          <p:cNvPr id="21509" name="Picture 5"/>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6029643" y="1750132"/>
            <a:ext cx="4652433" cy="3489325"/>
          </a:xfrm>
          <a:prstGeom prst="rect">
            <a:avLst/>
          </a:prstGeom>
          <a:noFill/>
          <a:ln w="31750">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3440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71843" y="210427"/>
            <a:ext cx="10515600" cy="1325563"/>
          </a:xfrm>
        </p:spPr>
        <p:txBody>
          <a:bodyPr>
            <a:normAutofit/>
          </a:bodyPr>
          <a:lstStyle/>
          <a:p>
            <a:r>
              <a:rPr lang="en-US" altLang="en-US" sz="4000" dirty="0">
                <a:latin typeface="+mn-lt"/>
              </a:rPr>
              <a:t>Third Generation Biofuels: Algae</a:t>
            </a:r>
          </a:p>
        </p:txBody>
      </p:sp>
      <p:sp>
        <p:nvSpPr>
          <p:cNvPr id="21507" name="Rectangle 3"/>
          <p:cNvSpPr>
            <a:spLocks noGrp="1" noChangeArrowheads="1"/>
          </p:cNvSpPr>
          <p:nvPr>
            <p:ph type="body" idx="1"/>
          </p:nvPr>
        </p:nvSpPr>
        <p:spPr/>
        <p:txBody>
          <a:bodyPr>
            <a:normAutofit fontScale="92500" lnSpcReduction="10000"/>
          </a:bodyPr>
          <a:lstStyle/>
          <a:p>
            <a:pPr marL="0" indent="0">
              <a:buNone/>
            </a:pPr>
            <a:r>
              <a:rPr lang="en-US" altLang="en-US" sz="2400" dirty="0"/>
              <a:t>Benefits:</a:t>
            </a:r>
          </a:p>
          <a:p>
            <a:r>
              <a:rPr lang="en-US" altLang="en-US" sz="2400" dirty="0"/>
              <a:t>Based on algal matter (micro- and macroalgae) and cyanobacteria</a:t>
            </a:r>
          </a:p>
          <a:p>
            <a:pPr lvl="1"/>
            <a:r>
              <a:rPr lang="en-US" altLang="en-US" sz="2000" dirty="0"/>
              <a:t>Yields carbohydrates, proteins, vegetable oils (lipids) </a:t>
            </a:r>
            <a:r>
              <a:rPr lang="en-US" altLang="en-US" sz="2000" dirty="0">
                <a:sym typeface="Wingdings" pitchFamily="2" charset="2"/>
              </a:rPr>
              <a:t> can be converted to biodiesel</a:t>
            </a:r>
          </a:p>
          <a:p>
            <a:r>
              <a:rPr lang="en-US" altLang="en-US" sz="2400" dirty="0">
                <a:sym typeface="Wingdings" pitchFamily="2" charset="2"/>
              </a:rPr>
              <a:t>Higher oil and biomass yields: </a:t>
            </a:r>
          </a:p>
          <a:p>
            <a:pPr lvl="1"/>
            <a:r>
              <a:rPr lang="en-US" altLang="en-US" sz="2000" dirty="0">
                <a:sym typeface="Wingdings" pitchFamily="2" charset="2"/>
              </a:rPr>
              <a:t>Has potential to yield 61,000 liters/ha vs. 200-450 liters/ha from soybean and canola crops</a:t>
            </a:r>
          </a:p>
          <a:p>
            <a:pPr lvl="1"/>
            <a:r>
              <a:rPr lang="en-US" altLang="en-US" sz="2000" dirty="0">
                <a:sym typeface="Wingdings" pitchFamily="2" charset="2"/>
              </a:rPr>
              <a:t>Microalgae</a:t>
            </a:r>
            <a:r>
              <a:rPr lang="en-US" altLang="en-US" sz="2000" i="1" dirty="0">
                <a:sym typeface="Wingdings" pitchFamily="2" charset="2"/>
              </a:rPr>
              <a:t> Chlorella vulgaris </a:t>
            </a:r>
            <a:r>
              <a:rPr lang="en-US" altLang="en-US" sz="2000" dirty="0">
                <a:sym typeface="Wingdings" pitchFamily="2" charset="2"/>
              </a:rPr>
              <a:t>and </a:t>
            </a:r>
            <a:r>
              <a:rPr lang="en-US" altLang="en-US" sz="2000" i="1" dirty="0">
                <a:sym typeface="Wingdings" pitchFamily="2" charset="2"/>
              </a:rPr>
              <a:t>Chlorella </a:t>
            </a:r>
            <a:r>
              <a:rPr lang="en-US" altLang="en-US" sz="2000" i="1" dirty="0" err="1">
                <a:sym typeface="Wingdings" pitchFamily="2" charset="2"/>
              </a:rPr>
              <a:t>protothecoides</a:t>
            </a:r>
            <a:r>
              <a:rPr lang="en-US" altLang="en-US" sz="2000" i="1" dirty="0">
                <a:sym typeface="Wingdings" pitchFamily="2" charset="2"/>
              </a:rPr>
              <a:t> </a:t>
            </a:r>
            <a:r>
              <a:rPr lang="en-US" altLang="en-US" sz="2000" dirty="0">
                <a:sym typeface="Wingdings" pitchFamily="2" charset="2"/>
              </a:rPr>
              <a:t>are rich sources of lips for biofuels (lipids are over 50% of their biomass)</a:t>
            </a:r>
          </a:p>
          <a:p>
            <a:r>
              <a:rPr lang="en-US" altLang="en-US" sz="2400" dirty="0">
                <a:sym typeface="Wingdings" pitchFamily="2" charset="2"/>
              </a:rPr>
              <a:t>Little or no competition with food production:</a:t>
            </a:r>
          </a:p>
          <a:p>
            <a:pPr lvl="1"/>
            <a:r>
              <a:rPr lang="en-US" altLang="en-US" sz="2000" dirty="0">
                <a:sym typeface="Wingdings" pitchFamily="2" charset="2"/>
              </a:rPr>
              <a:t>Can be cultivated in saltwater or wastewater ponds on marginal land or in constructed photobioreactors</a:t>
            </a:r>
          </a:p>
          <a:p>
            <a:r>
              <a:rPr lang="en-US" altLang="en-US" sz="2400" dirty="0">
                <a:sym typeface="Wingdings" pitchFamily="2" charset="2"/>
              </a:rPr>
              <a:t>Reduced resource use:</a:t>
            </a:r>
          </a:p>
          <a:p>
            <a:pPr lvl="1"/>
            <a:r>
              <a:rPr lang="en-US" altLang="en-US" sz="2000" dirty="0">
                <a:sym typeface="Wingdings" pitchFamily="2" charset="2"/>
              </a:rPr>
              <a:t>Amount of water needed to produce a unit of energy is estimated to be 74% smaller for microalgal biodiesel production than for rapeseed</a:t>
            </a:r>
            <a:endParaRPr lang="en-US" altLang="en-US" sz="2000" dirty="0"/>
          </a:p>
          <a:p>
            <a:endParaRPr lang="en-US" altLang="en-US" sz="2400" dirty="0"/>
          </a:p>
          <a:p>
            <a:endParaRPr lang="en-US" altLang="en-US" sz="2400" dirty="0"/>
          </a:p>
        </p:txBody>
      </p:sp>
      <p:sp>
        <p:nvSpPr>
          <p:cNvPr id="5" name="TextBox 4">
            <a:extLst>
              <a:ext uri="{FF2B5EF4-FFF2-40B4-BE49-F238E27FC236}">
                <a16:creationId xmlns:a16="http://schemas.microsoft.com/office/drawing/2014/main" id="{268A9583-5B3B-9B4C-AE69-E1E9B8B4A59C}"/>
              </a:ext>
            </a:extLst>
          </p:cNvPr>
          <p:cNvSpPr txBox="1"/>
          <p:nvPr/>
        </p:nvSpPr>
        <p:spPr>
          <a:xfrm>
            <a:off x="6518246" y="6306972"/>
            <a:ext cx="5489451" cy="276999"/>
          </a:xfrm>
          <a:prstGeom prst="rect">
            <a:avLst/>
          </a:prstGeom>
          <a:noFill/>
        </p:spPr>
        <p:txBody>
          <a:bodyPr wrap="none" rtlCol="0">
            <a:spAutoFit/>
          </a:bodyPr>
          <a:lstStyle/>
          <a:p>
            <a:r>
              <a:rPr lang="en-US" sz="1200" dirty="0"/>
              <a:t>Clark, J.H., </a:t>
            </a:r>
            <a:r>
              <a:rPr lang="en-US" sz="1200" dirty="0" err="1"/>
              <a:t>Luque</a:t>
            </a:r>
            <a:r>
              <a:rPr lang="en-US" sz="1200" dirty="0"/>
              <a:t>, R., </a:t>
            </a:r>
            <a:r>
              <a:rPr lang="en-US" sz="1200" dirty="0" err="1"/>
              <a:t>Matharu</a:t>
            </a:r>
            <a:r>
              <a:rPr lang="en-US" sz="1200" dirty="0"/>
              <a:t>, A.S., </a:t>
            </a:r>
            <a:r>
              <a:rPr lang="en-US" sz="1200" dirty="0" err="1"/>
              <a:t>Annu</a:t>
            </a:r>
            <a:r>
              <a:rPr lang="en-US" sz="1200" dirty="0"/>
              <a:t>. Rev. Chem. </a:t>
            </a:r>
            <a:r>
              <a:rPr lang="en-US" sz="1200" dirty="0" err="1"/>
              <a:t>Biomol</a:t>
            </a:r>
            <a:r>
              <a:rPr lang="en-US" sz="1200" dirty="0"/>
              <a:t>. Eng., 2012, 3: 183-207</a:t>
            </a:r>
          </a:p>
        </p:txBody>
      </p:sp>
    </p:spTree>
    <p:extLst>
      <p:ext uri="{BB962C8B-B14F-4D97-AF65-F5344CB8AC3E}">
        <p14:creationId xmlns:p14="http://schemas.microsoft.com/office/powerpoint/2010/main" val="1303652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71843" y="210427"/>
            <a:ext cx="10515600" cy="1325563"/>
          </a:xfrm>
        </p:spPr>
        <p:txBody>
          <a:bodyPr>
            <a:normAutofit/>
          </a:bodyPr>
          <a:lstStyle/>
          <a:p>
            <a:r>
              <a:rPr lang="en-US" altLang="en-US" sz="4000" dirty="0">
                <a:latin typeface="+mn-lt"/>
              </a:rPr>
              <a:t>Third Generation Biofuels: Algae</a:t>
            </a:r>
          </a:p>
        </p:txBody>
      </p:sp>
      <p:sp>
        <p:nvSpPr>
          <p:cNvPr id="21507" name="Rectangle 3"/>
          <p:cNvSpPr>
            <a:spLocks noGrp="1" noChangeArrowheads="1"/>
          </p:cNvSpPr>
          <p:nvPr>
            <p:ph type="body" idx="1"/>
          </p:nvPr>
        </p:nvSpPr>
        <p:spPr>
          <a:xfrm>
            <a:off x="838200" y="1750132"/>
            <a:ext cx="6362700" cy="4201206"/>
          </a:xfrm>
        </p:spPr>
        <p:txBody>
          <a:bodyPr>
            <a:normAutofit/>
          </a:bodyPr>
          <a:lstStyle/>
          <a:p>
            <a:pPr marL="0" indent="0">
              <a:buNone/>
            </a:pPr>
            <a:r>
              <a:rPr lang="en-US" altLang="en-US" sz="2400" dirty="0"/>
              <a:t>Challenges:</a:t>
            </a:r>
          </a:p>
          <a:p>
            <a:r>
              <a:rPr lang="en-US" altLang="en-US" sz="2400" dirty="0"/>
              <a:t>High cost (currently)</a:t>
            </a:r>
          </a:p>
          <a:p>
            <a:pPr lvl="1"/>
            <a:r>
              <a:rPr lang="en-US" altLang="en-US" sz="2000" dirty="0"/>
              <a:t>High capital investment for infrastructure</a:t>
            </a:r>
          </a:p>
          <a:p>
            <a:pPr lvl="1"/>
            <a:r>
              <a:rPr lang="en-US" altLang="en-US" sz="2000" dirty="0"/>
              <a:t>Costly harvesting of microalgal biomass</a:t>
            </a:r>
          </a:p>
          <a:p>
            <a:r>
              <a:rPr lang="en-US" altLang="en-US" sz="2400" dirty="0"/>
              <a:t>Space:</a:t>
            </a:r>
          </a:p>
          <a:p>
            <a:pPr lvl="1"/>
            <a:r>
              <a:rPr lang="en-US" altLang="en-US" sz="2000" dirty="0"/>
              <a:t>Large space requirement</a:t>
            </a:r>
          </a:p>
          <a:p>
            <a:r>
              <a:rPr lang="en-US" altLang="en-US" sz="2400" dirty="0"/>
              <a:t>Energy:</a:t>
            </a:r>
          </a:p>
          <a:p>
            <a:pPr lvl="1"/>
            <a:r>
              <a:rPr lang="en-US" altLang="en-US" sz="2000" dirty="0"/>
              <a:t>High energy consumption during drying of harvested microalgae biomass (due to high water content)</a:t>
            </a:r>
            <a:endParaRPr lang="en-US" altLang="en-US" sz="1600" dirty="0"/>
          </a:p>
          <a:p>
            <a:endParaRPr lang="en-US" altLang="en-US" sz="2400" dirty="0"/>
          </a:p>
          <a:p>
            <a:endParaRPr lang="en-US" altLang="en-US" sz="2400" dirty="0"/>
          </a:p>
        </p:txBody>
      </p:sp>
      <p:pic>
        <p:nvPicPr>
          <p:cNvPr id="14338" name="Picture 2" descr="https://upload.wikimedia.org/wikipedia/commons/9/96/Algoculture_au_kibboutz_Ketura.JPG">
            <a:extLst>
              <a:ext uri="{FF2B5EF4-FFF2-40B4-BE49-F238E27FC236}">
                <a16:creationId xmlns:a16="http://schemas.microsoft.com/office/drawing/2014/main" id="{E7B44BB5-99B3-3F42-8B23-38D4A6E9E6E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200900" y="1750132"/>
            <a:ext cx="4825555" cy="30146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85E9540-FA77-C441-8B17-1895F9D9F4F0}"/>
              </a:ext>
            </a:extLst>
          </p:cNvPr>
          <p:cNvSpPr txBox="1"/>
          <p:nvPr/>
        </p:nvSpPr>
        <p:spPr>
          <a:xfrm>
            <a:off x="7411593" y="4978937"/>
            <a:ext cx="4614862" cy="954107"/>
          </a:xfrm>
          <a:prstGeom prst="rect">
            <a:avLst/>
          </a:prstGeom>
          <a:noFill/>
        </p:spPr>
        <p:txBody>
          <a:bodyPr wrap="square" rtlCol="0">
            <a:spAutoFit/>
          </a:bodyPr>
          <a:lstStyle/>
          <a:p>
            <a:r>
              <a:rPr lang="en-US" sz="1400" dirty="0"/>
              <a:t>Photo: © </a:t>
            </a:r>
            <a:r>
              <a:rPr lang="en-US" sz="1400" dirty="0" err="1"/>
              <a:t>Rémi</a:t>
            </a:r>
            <a:r>
              <a:rPr lang="en-US" sz="1400" dirty="0"/>
              <a:t> </a:t>
            </a:r>
            <a:r>
              <a:rPr lang="en-US" sz="1400" dirty="0" err="1"/>
              <a:t>Jouan</a:t>
            </a:r>
            <a:r>
              <a:rPr lang="en-US" sz="1400" dirty="0"/>
              <a:t>, </a:t>
            </a:r>
            <a:r>
              <a:rPr lang="en-US" sz="1400" dirty="0">
                <a:hlinkClick r:id="rId4">
                  <a:extLst>
                    <a:ext uri="{A12FA001-AC4F-418D-AE19-62706E023703}">
                      <ahyp:hlinkClr xmlns:ahyp="http://schemas.microsoft.com/office/drawing/2018/hyperlinkcolor" xmlns="" val="tx"/>
                    </a:ext>
                  </a:extLst>
                </a:hlinkClick>
              </a:rPr>
              <a:t>CC-BY-SA</a:t>
            </a:r>
            <a:r>
              <a:rPr lang="en-US" sz="1400" dirty="0"/>
              <a:t>, </a:t>
            </a:r>
            <a:r>
              <a:rPr lang="en-US" sz="1400" dirty="0">
                <a:hlinkClick r:id="rId5" tooltip="Commons:GNU Free Documentation License">
                  <a:extLst>
                    <a:ext uri="{A12FA001-AC4F-418D-AE19-62706E023703}">
                      <ahyp:hlinkClr xmlns:ahyp="http://schemas.microsoft.com/office/drawing/2018/hyperlinkcolor" xmlns="" val="tx"/>
                    </a:ext>
                  </a:extLst>
                </a:hlinkClick>
              </a:rPr>
              <a:t>GNU Free Documentation License</a:t>
            </a:r>
            <a:r>
              <a:rPr lang="en-US" sz="1400" dirty="0"/>
              <a:t>, </a:t>
            </a:r>
            <a:r>
              <a:rPr lang="en-US" sz="1400" dirty="0">
                <a:hlinkClick r:id="rId6">
                  <a:extLst>
                    <a:ext uri="{A12FA001-AC4F-418D-AE19-62706E023703}">
                      <ahyp:hlinkClr xmlns:ahyp="http://schemas.microsoft.com/office/drawing/2018/hyperlinkcolor" xmlns="" val="tx"/>
                    </a:ext>
                  </a:extLst>
                </a:hlinkClick>
              </a:rPr>
              <a:t>Wikimedia Commons</a:t>
            </a:r>
            <a:endParaRPr lang="en-US" sz="1400" dirty="0"/>
          </a:p>
          <a:p>
            <a:r>
              <a:rPr lang="en-US" sz="1400" dirty="0">
                <a:hlinkClick r:id="rId6">
                  <a:extLst>
                    <a:ext uri="{A12FA001-AC4F-418D-AE19-62706E023703}">
                      <ahyp:hlinkClr xmlns:ahyp="http://schemas.microsoft.com/office/drawing/2018/hyperlinkcolor" xmlns="" val="tx"/>
                    </a:ext>
                  </a:extLst>
                </a:hlinkClick>
              </a:rPr>
              <a:t>https://commons.wikimedia.org/wiki/File:Algoculture_au_kibboutz_Ketura.JPG</a:t>
            </a:r>
            <a:r>
              <a:rPr lang="en-US" sz="1400" dirty="0"/>
              <a:t> </a:t>
            </a:r>
          </a:p>
        </p:txBody>
      </p:sp>
      <p:sp>
        <p:nvSpPr>
          <p:cNvPr id="6" name="TextBox 5">
            <a:extLst>
              <a:ext uri="{FF2B5EF4-FFF2-40B4-BE49-F238E27FC236}">
                <a16:creationId xmlns:a16="http://schemas.microsoft.com/office/drawing/2014/main" id="{88B6681C-C1FF-1F4E-991D-543E1F27155B}"/>
              </a:ext>
            </a:extLst>
          </p:cNvPr>
          <p:cNvSpPr txBox="1"/>
          <p:nvPr/>
        </p:nvSpPr>
        <p:spPr>
          <a:xfrm>
            <a:off x="6518246" y="6306972"/>
            <a:ext cx="5489451" cy="276999"/>
          </a:xfrm>
          <a:prstGeom prst="rect">
            <a:avLst/>
          </a:prstGeom>
          <a:noFill/>
        </p:spPr>
        <p:txBody>
          <a:bodyPr wrap="none" rtlCol="0">
            <a:spAutoFit/>
          </a:bodyPr>
          <a:lstStyle/>
          <a:p>
            <a:r>
              <a:rPr lang="en-US" sz="1200" dirty="0"/>
              <a:t>Clark, J.H., </a:t>
            </a:r>
            <a:r>
              <a:rPr lang="en-US" sz="1200" dirty="0" err="1"/>
              <a:t>Luque</a:t>
            </a:r>
            <a:r>
              <a:rPr lang="en-US" sz="1200" dirty="0"/>
              <a:t>, R., </a:t>
            </a:r>
            <a:r>
              <a:rPr lang="en-US" sz="1200" dirty="0" err="1"/>
              <a:t>Matharu</a:t>
            </a:r>
            <a:r>
              <a:rPr lang="en-US" sz="1200" dirty="0"/>
              <a:t>, A.S., </a:t>
            </a:r>
            <a:r>
              <a:rPr lang="en-US" sz="1200" dirty="0" err="1"/>
              <a:t>Annu</a:t>
            </a:r>
            <a:r>
              <a:rPr lang="en-US" sz="1200" dirty="0"/>
              <a:t>. Rev. Chem. </a:t>
            </a:r>
            <a:r>
              <a:rPr lang="en-US" sz="1200" dirty="0" err="1"/>
              <a:t>Biomol</a:t>
            </a:r>
            <a:r>
              <a:rPr lang="en-US" sz="1200" dirty="0"/>
              <a:t>. Eng., 2012, 3: 183-207</a:t>
            </a:r>
          </a:p>
        </p:txBody>
      </p:sp>
    </p:spTree>
    <p:extLst>
      <p:ext uri="{BB962C8B-B14F-4D97-AF65-F5344CB8AC3E}">
        <p14:creationId xmlns:p14="http://schemas.microsoft.com/office/powerpoint/2010/main" val="11962432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838200" y="243880"/>
            <a:ext cx="10515600" cy="1325563"/>
          </a:xfrm>
        </p:spPr>
        <p:txBody>
          <a:bodyPr>
            <a:normAutofit/>
          </a:bodyPr>
          <a:lstStyle/>
          <a:p>
            <a:r>
              <a:rPr lang="en-US" altLang="en-US" sz="4000" dirty="0">
                <a:latin typeface="+mn-lt"/>
              </a:rPr>
              <a:t>Pros						Cons</a:t>
            </a:r>
          </a:p>
        </p:txBody>
      </p:sp>
      <p:sp>
        <p:nvSpPr>
          <p:cNvPr id="32771" name="Rectangle 3"/>
          <p:cNvSpPr>
            <a:spLocks noGrp="1" noChangeArrowheads="1"/>
          </p:cNvSpPr>
          <p:nvPr>
            <p:ph type="body" idx="1"/>
          </p:nvPr>
        </p:nvSpPr>
        <p:spPr/>
        <p:txBody>
          <a:bodyPr numCol="2"/>
          <a:lstStyle/>
          <a:p>
            <a:r>
              <a:rPr lang="en-US" altLang="en-US" dirty="0"/>
              <a:t>Versatility in growth methods</a:t>
            </a:r>
          </a:p>
          <a:p>
            <a:r>
              <a:rPr lang="en-US" altLang="en-US" dirty="0"/>
              <a:t>Versatility in uses</a:t>
            </a:r>
          </a:p>
          <a:p>
            <a:r>
              <a:rPr lang="en-US" altLang="en-US" dirty="0"/>
              <a:t>Speed of production</a:t>
            </a:r>
          </a:p>
          <a:p>
            <a:r>
              <a:rPr lang="en-US" altLang="en-US" dirty="0"/>
              <a:t>Potential for huge production levels</a:t>
            </a:r>
          </a:p>
          <a:p>
            <a:r>
              <a:rPr lang="en-US" altLang="en-US" dirty="0"/>
              <a:t>CO</a:t>
            </a:r>
            <a:r>
              <a:rPr lang="en-US" altLang="en-US" baseline="-25000" dirty="0"/>
              <a:t>2</a:t>
            </a:r>
            <a:r>
              <a:rPr lang="en-US" altLang="en-US" dirty="0"/>
              <a:t> reduction</a:t>
            </a:r>
          </a:p>
          <a:p>
            <a:endParaRPr lang="en-US" altLang="en-US" dirty="0"/>
          </a:p>
          <a:p>
            <a:endParaRPr lang="en-US" altLang="en-US" dirty="0"/>
          </a:p>
          <a:p>
            <a:r>
              <a:rPr lang="en-US" altLang="en-US" dirty="0"/>
              <a:t>Energy intensive</a:t>
            </a:r>
          </a:p>
          <a:p>
            <a:r>
              <a:rPr lang="en-US" altLang="en-US" dirty="0"/>
              <a:t>Not competitive against foreign oil (yet)</a:t>
            </a:r>
          </a:p>
          <a:p>
            <a:r>
              <a:rPr lang="en-US" altLang="en-US" dirty="0"/>
              <a:t>Needs funding</a:t>
            </a:r>
          </a:p>
          <a:p>
            <a:r>
              <a:rPr lang="en-US" altLang="en-US" dirty="0"/>
              <a:t>Technology still in development</a:t>
            </a:r>
          </a:p>
          <a:p>
            <a:endParaRPr lang="en-US" altLang="en-US" dirty="0"/>
          </a:p>
        </p:txBody>
      </p:sp>
    </p:spTree>
    <p:extLst>
      <p:ext uri="{BB962C8B-B14F-4D97-AF65-F5344CB8AC3E}">
        <p14:creationId xmlns:p14="http://schemas.microsoft.com/office/powerpoint/2010/main" val="23927361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E9A3F-F742-9341-A88C-FE16AA665A54}"/>
              </a:ext>
            </a:extLst>
          </p:cNvPr>
          <p:cNvSpPr>
            <a:spLocks noGrp="1"/>
          </p:cNvSpPr>
          <p:nvPr>
            <p:ph type="title"/>
          </p:nvPr>
        </p:nvSpPr>
        <p:spPr/>
        <p:txBody>
          <a:bodyPr>
            <a:normAutofit/>
          </a:bodyPr>
          <a:lstStyle/>
          <a:p>
            <a:r>
              <a:rPr lang="en-US" sz="4000" dirty="0">
                <a:latin typeface="+mn-lt"/>
              </a:rPr>
              <a:t>Biofuels: First to Fourth Generation</a:t>
            </a:r>
          </a:p>
        </p:txBody>
      </p:sp>
      <p:sp>
        <p:nvSpPr>
          <p:cNvPr id="4" name="TextBox 3">
            <a:extLst>
              <a:ext uri="{FF2B5EF4-FFF2-40B4-BE49-F238E27FC236}">
                <a16:creationId xmlns:a16="http://schemas.microsoft.com/office/drawing/2014/main" id="{119EFA6F-C0A1-F449-9D3F-36C19B6D9363}"/>
              </a:ext>
            </a:extLst>
          </p:cNvPr>
          <p:cNvSpPr txBox="1"/>
          <p:nvPr/>
        </p:nvSpPr>
        <p:spPr>
          <a:xfrm>
            <a:off x="188976" y="1423785"/>
            <a:ext cx="5907024" cy="2031325"/>
          </a:xfrm>
          <a:prstGeom prst="rect">
            <a:avLst/>
          </a:prstGeom>
          <a:noFill/>
        </p:spPr>
        <p:txBody>
          <a:bodyPr wrap="square" rtlCol="0">
            <a:spAutoFit/>
          </a:bodyPr>
          <a:lstStyle/>
          <a:p>
            <a:r>
              <a:rPr lang="en-US" dirty="0"/>
              <a:t>First generation:</a:t>
            </a:r>
          </a:p>
          <a:p>
            <a:pPr marL="285750" indent="-285750">
              <a:buFont typeface="Arial" panose="020B0604020202020204" pitchFamily="34" charset="0"/>
              <a:buChar char="•"/>
            </a:pPr>
            <a:r>
              <a:rPr lang="en-US" i="1" u="sng" dirty="0"/>
              <a:t>Feedstocks:</a:t>
            </a:r>
            <a:r>
              <a:rPr lang="en-US" i="1" dirty="0"/>
              <a:t> </a:t>
            </a:r>
            <a:r>
              <a:rPr lang="en-US" dirty="0"/>
              <a:t>Food crops, grains, easily extractable sugar, starch, oils (competes with food)</a:t>
            </a:r>
          </a:p>
          <a:p>
            <a:pPr marL="285750" indent="-285750">
              <a:buFont typeface="Arial" panose="020B0604020202020204" pitchFamily="34" charset="0"/>
              <a:buChar char="•"/>
            </a:pPr>
            <a:r>
              <a:rPr lang="en-US" i="1" u="sng" dirty="0"/>
              <a:t>Bioconversion process:</a:t>
            </a:r>
            <a:r>
              <a:rPr lang="en-US" i="1" dirty="0"/>
              <a:t> </a:t>
            </a:r>
            <a:r>
              <a:rPr lang="en-US" dirty="0"/>
              <a:t>Fermentation (i.e., ethanol), transesterification (i.e., biodiesel)</a:t>
            </a:r>
          </a:p>
          <a:p>
            <a:pPr marL="285750" indent="-285750">
              <a:buFont typeface="Arial" panose="020B0604020202020204" pitchFamily="34" charset="0"/>
              <a:buChar char="•"/>
            </a:pPr>
            <a:r>
              <a:rPr lang="en-US" i="1" u="sng" dirty="0"/>
              <a:t>Carbon balance:</a:t>
            </a:r>
            <a:r>
              <a:rPr lang="en-US" i="1" dirty="0"/>
              <a:t> </a:t>
            </a:r>
            <a:r>
              <a:rPr lang="en-US" dirty="0"/>
              <a:t>weak (corn, canola) to good (sugarcane)</a:t>
            </a:r>
          </a:p>
          <a:p>
            <a:pPr marL="285750" indent="-285750">
              <a:buFont typeface="Arial" panose="020B0604020202020204" pitchFamily="34" charset="0"/>
              <a:buChar char="•"/>
            </a:pPr>
            <a:r>
              <a:rPr lang="en-US" i="1" u="sng" dirty="0"/>
              <a:t>Energy balance:</a:t>
            </a:r>
            <a:r>
              <a:rPr lang="en-US" i="1" dirty="0"/>
              <a:t> </a:t>
            </a:r>
            <a:r>
              <a:rPr lang="en-US" dirty="0"/>
              <a:t>weak (corn) to excellent (sugarcane)</a:t>
            </a:r>
          </a:p>
        </p:txBody>
      </p:sp>
      <p:sp>
        <p:nvSpPr>
          <p:cNvPr id="5" name="TextBox 4">
            <a:extLst>
              <a:ext uri="{FF2B5EF4-FFF2-40B4-BE49-F238E27FC236}">
                <a16:creationId xmlns:a16="http://schemas.microsoft.com/office/drawing/2014/main" id="{E51BC168-3B85-9B40-8B8D-FAE60C8CF335}"/>
              </a:ext>
            </a:extLst>
          </p:cNvPr>
          <p:cNvSpPr txBox="1"/>
          <p:nvPr/>
        </p:nvSpPr>
        <p:spPr>
          <a:xfrm>
            <a:off x="5980177" y="6448443"/>
            <a:ext cx="6096000" cy="461665"/>
          </a:xfrm>
          <a:prstGeom prst="rect">
            <a:avLst/>
          </a:prstGeom>
          <a:noFill/>
        </p:spPr>
        <p:txBody>
          <a:bodyPr wrap="square" rtlCol="0">
            <a:spAutoFit/>
          </a:bodyPr>
          <a:lstStyle/>
          <a:p>
            <a:r>
              <a:rPr lang="en-US" sz="1200" dirty="0"/>
              <a:t>Adapted from: </a:t>
            </a:r>
            <a:r>
              <a:rPr lang="en-US" sz="1200" dirty="0" err="1"/>
              <a:t>Biopact</a:t>
            </a:r>
            <a:r>
              <a:rPr lang="en-US" sz="1200" dirty="0"/>
              <a:t>, https://</a:t>
            </a:r>
            <a:r>
              <a:rPr lang="en-US" sz="1200" dirty="0" err="1"/>
              <a:t>global.mongabay.com</a:t>
            </a:r>
            <a:r>
              <a:rPr lang="en-US" sz="1200" dirty="0"/>
              <a:t>/news/bioenergy/2007/10/quick-look-at-fourth-</a:t>
            </a:r>
            <a:r>
              <a:rPr lang="en-US" sz="1200" dirty="0" err="1"/>
              <a:t>generation.html</a:t>
            </a:r>
            <a:endParaRPr lang="en-US" sz="1200" dirty="0"/>
          </a:p>
        </p:txBody>
      </p:sp>
      <p:sp>
        <p:nvSpPr>
          <p:cNvPr id="6" name="TextBox 5">
            <a:extLst>
              <a:ext uri="{FF2B5EF4-FFF2-40B4-BE49-F238E27FC236}">
                <a16:creationId xmlns:a16="http://schemas.microsoft.com/office/drawing/2014/main" id="{91E96275-289B-4B4A-9A1D-16FC540CCD29}"/>
              </a:ext>
            </a:extLst>
          </p:cNvPr>
          <p:cNvSpPr txBox="1"/>
          <p:nvPr/>
        </p:nvSpPr>
        <p:spPr>
          <a:xfrm>
            <a:off x="188976" y="3902255"/>
            <a:ext cx="5907024" cy="2308324"/>
          </a:xfrm>
          <a:prstGeom prst="rect">
            <a:avLst/>
          </a:prstGeom>
          <a:noFill/>
        </p:spPr>
        <p:txBody>
          <a:bodyPr wrap="square" rtlCol="0">
            <a:spAutoFit/>
          </a:bodyPr>
          <a:lstStyle/>
          <a:p>
            <a:r>
              <a:rPr lang="en-US" dirty="0"/>
              <a:t>Second generation:</a:t>
            </a:r>
          </a:p>
          <a:p>
            <a:pPr marL="285750" indent="-285750">
              <a:buFont typeface="Arial" panose="020B0604020202020204" pitchFamily="34" charset="0"/>
              <a:buChar char="•"/>
            </a:pPr>
            <a:r>
              <a:rPr lang="en-US" i="1" u="sng" dirty="0"/>
              <a:t>Feedstocks:</a:t>
            </a:r>
            <a:r>
              <a:rPr lang="en-US" i="1" dirty="0"/>
              <a:t> </a:t>
            </a:r>
            <a:r>
              <a:rPr lang="en-US" dirty="0" err="1"/>
              <a:t>Ligno-cellulosics</a:t>
            </a:r>
            <a:r>
              <a:rPr lang="en-US" dirty="0"/>
              <a:t>, residues, dedicated energy crops</a:t>
            </a:r>
          </a:p>
          <a:p>
            <a:pPr marL="285750" indent="-285750">
              <a:buFont typeface="Arial" panose="020B0604020202020204" pitchFamily="34" charset="0"/>
              <a:buChar char="•"/>
            </a:pPr>
            <a:r>
              <a:rPr lang="en-US" i="1" u="sng" dirty="0"/>
              <a:t>Bioconversion process:</a:t>
            </a:r>
            <a:r>
              <a:rPr lang="en-US" i="1" dirty="0"/>
              <a:t> </a:t>
            </a:r>
            <a:r>
              <a:rPr lang="en-US" dirty="0"/>
              <a:t>Fermentation, gasification, fast-pyrolysis</a:t>
            </a:r>
          </a:p>
          <a:p>
            <a:pPr marL="285750" indent="-285750">
              <a:buFont typeface="Arial" panose="020B0604020202020204" pitchFamily="34" charset="0"/>
              <a:buChar char="•"/>
            </a:pPr>
            <a:r>
              <a:rPr lang="en-US" i="1" u="sng" dirty="0"/>
              <a:t>Carbon balance:</a:t>
            </a:r>
            <a:r>
              <a:rPr lang="en-US" i="1" dirty="0"/>
              <a:t> </a:t>
            </a:r>
            <a:r>
              <a:rPr lang="en-US" dirty="0"/>
              <a:t>carbon-neutral to slightly carbon-positive</a:t>
            </a:r>
          </a:p>
          <a:p>
            <a:pPr marL="285750" indent="-285750">
              <a:buFont typeface="Arial" panose="020B0604020202020204" pitchFamily="34" charset="0"/>
              <a:buChar char="•"/>
            </a:pPr>
            <a:r>
              <a:rPr lang="en-US" i="1" u="sng" dirty="0"/>
              <a:t>Energy balance:</a:t>
            </a:r>
            <a:r>
              <a:rPr lang="en-US" i="1" dirty="0"/>
              <a:t> </a:t>
            </a:r>
            <a:r>
              <a:rPr lang="en-US" dirty="0"/>
              <a:t>depends on feedstock, process integration</a:t>
            </a:r>
          </a:p>
        </p:txBody>
      </p:sp>
      <p:sp>
        <p:nvSpPr>
          <p:cNvPr id="7" name="TextBox 6">
            <a:extLst>
              <a:ext uri="{FF2B5EF4-FFF2-40B4-BE49-F238E27FC236}">
                <a16:creationId xmlns:a16="http://schemas.microsoft.com/office/drawing/2014/main" id="{B917A6DB-C9EB-0340-96BE-D738D3C42EBC}"/>
              </a:ext>
            </a:extLst>
          </p:cNvPr>
          <p:cNvSpPr txBox="1"/>
          <p:nvPr/>
        </p:nvSpPr>
        <p:spPr>
          <a:xfrm>
            <a:off x="6169153" y="1423785"/>
            <a:ext cx="5907024" cy="2308324"/>
          </a:xfrm>
          <a:prstGeom prst="rect">
            <a:avLst/>
          </a:prstGeom>
          <a:noFill/>
          <a:ln>
            <a:noFill/>
          </a:ln>
        </p:spPr>
        <p:txBody>
          <a:bodyPr wrap="square" rtlCol="0">
            <a:spAutoFit/>
          </a:bodyPr>
          <a:lstStyle/>
          <a:p>
            <a:r>
              <a:rPr lang="en-US" dirty="0"/>
              <a:t>Third generation:</a:t>
            </a:r>
          </a:p>
          <a:p>
            <a:pPr marL="285750" indent="-285750">
              <a:buFont typeface="Arial" panose="020B0604020202020204" pitchFamily="34" charset="0"/>
              <a:buChar char="•"/>
            </a:pPr>
            <a:r>
              <a:rPr lang="en-US" i="1" u="sng" dirty="0"/>
              <a:t>Feedstocks:</a:t>
            </a:r>
            <a:r>
              <a:rPr lang="en-US" dirty="0"/>
              <a:t> Purpose designed energy crops – improved bioconversion, higher yields (e.g., algae)</a:t>
            </a:r>
          </a:p>
          <a:p>
            <a:pPr marL="285750" indent="-285750">
              <a:buFont typeface="Arial" panose="020B0604020202020204" pitchFamily="34" charset="0"/>
              <a:buChar char="•"/>
            </a:pPr>
            <a:r>
              <a:rPr lang="en-US" i="1" u="sng" dirty="0"/>
              <a:t>Bioconversion process:</a:t>
            </a:r>
            <a:r>
              <a:rPr lang="en-US" dirty="0"/>
              <a:t> Fermentation, gasification, fast-pyrolysis</a:t>
            </a:r>
          </a:p>
          <a:p>
            <a:pPr marL="285750" indent="-285750">
              <a:buFont typeface="Arial" panose="020B0604020202020204" pitchFamily="34" charset="0"/>
              <a:buChar char="•"/>
            </a:pPr>
            <a:r>
              <a:rPr lang="en-US" i="1" u="sng" dirty="0"/>
              <a:t>Carbon balance:</a:t>
            </a:r>
            <a:r>
              <a:rPr lang="en-US" dirty="0"/>
              <a:t> carbon-neutral to slightly carbon-positive</a:t>
            </a:r>
          </a:p>
          <a:p>
            <a:pPr marL="285750" indent="-285750">
              <a:buFont typeface="Arial" panose="020B0604020202020204" pitchFamily="34" charset="0"/>
              <a:buChar char="•"/>
            </a:pPr>
            <a:r>
              <a:rPr lang="en-US" i="1" u="sng" dirty="0"/>
              <a:t>Energy balance:</a:t>
            </a:r>
            <a:r>
              <a:rPr lang="en-US" i="1" dirty="0"/>
              <a:t> </a:t>
            </a:r>
            <a:r>
              <a:rPr lang="en-US" dirty="0"/>
              <a:t>depends on feedstock, process integration</a:t>
            </a:r>
          </a:p>
        </p:txBody>
      </p:sp>
      <p:sp>
        <p:nvSpPr>
          <p:cNvPr id="8" name="TextBox 7">
            <a:extLst>
              <a:ext uri="{FF2B5EF4-FFF2-40B4-BE49-F238E27FC236}">
                <a16:creationId xmlns:a16="http://schemas.microsoft.com/office/drawing/2014/main" id="{E2681287-ED21-914F-8948-596DFCF76458}"/>
              </a:ext>
            </a:extLst>
          </p:cNvPr>
          <p:cNvSpPr txBox="1"/>
          <p:nvPr/>
        </p:nvSpPr>
        <p:spPr>
          <a:xfrm>
            <a:off x="6169153" y="3902255"/>
            <a:ext cx="5907024" cy="2585323"/>
          </a:xfrm>
          <a:prstGeom prst="rect">
            <a:avLst/>
          </a:prstGeom>
          <a:solidFill>
            <a:schemeClr val="accent1">
              <a:lumMod val="40000"/>
              <a:lumOff val="60000"/>
            </a:schemeClr>
          </a:solidFill>
          <a:ln>
            <a:solidFill>
              <a:schemeClr val="accent1">
                <a:lumMod val="75000"/>
              </a:schemeClr>
            </a:solidFill>
          </a:ln>
        </p:spPr>
        <p:txBody>
          <a:bodyPr wrap="square" rtlCol="0">
            <a:spAutoFit/>
          </a:bodyPr>
          <a:lstStyle/>
          <a:p>
            <a:r>
              <a:rPr lang="en-US" dirty="0"/>
              <a:t>Fourth generation:</a:t>
            </a:r>
          </a:p>
          <a:p>
            <a:pPr marL="285750" indent="-285750">
              <a:buFont typeface="Arial" panose="020B0604020202020204" pitchFamily="34" charset="0"/>
              <a:buChar char="•"/>
            </a:pPr>
            <a:r>
              <a:rPr lang="en-US" i="1" u="sng" dirty="0"/>
              <a:t>Feedstocks:</a:t>
            </a:r>
            <a:r>
              <a:rPr lang="en-US" i="1" dirty="0"/>
              <a:t> </a:t>
            </a:r>
            <a:r>
              <a:rPr lang="en-US" dirty="0"/>
              <a:t>Purpose designed energy crops – improved carbon storage, higher yields (e.g., algae)</a:t>
            </a:r>
          </a:p>
          <a:p>
            <a:pPr marL="285750" indent="-285750">
              <a:buFont typeface="Arial" panose="020B0604020202020204" pitchFamily="34" charset="0"/>
              <a:buChar char="•"/>
            </a:pPr>
            <a:r>
              <a:rPr lang="en-US" i="1" u="sng" dirty="0"/>
              <a:t>Bioconversion process:</a:t>
            </a:r>
            <a:r>
              <a:rPr lang="en-US" i="1" dirty="0"/>
              <a:t> </a:t>
            </a:r>
            <a:r>
              <a:rPr lang="en-US" dirty="0"/>
              <a:t>Fermentation, gasification, fast-pyrolysis</a:t>
            </a:r>
          </a:p>
          <a:p>
            <a:pPr marL="285750" indent="-285750">
              <a:buFont typeface="Arial" panose="020B0604020202020204" pitchFamily="34" charset="0"/>
              <a:buChar char="•"/>
            </a:pPr>
            <a:r>
              <a:rPr lang="en-US" i="1" u="sng" dirty="0"/>
              <a:t>Carbon balance:</a:t>
            </a:r>
            <a:r>
              <a:rPr lang="en-US" dirty="0"/>
              <a:t> carbon-negative (takes CO</a:t>
            </a:r>
            <a:r>
              <a:rPr lang="en-US" baseline="-25000" dirty="0"/>
              <a:t>2</a:t>
            </a:r>
            <a:r>
              <a:rPr lang="en-US" dirty="0"/>
              <a:t> out of atmosphere)</a:t>
            </a:r>
          </a:p>
          <a:p>
            <a:pPr marL="285750" indent="-285750">
              <a:buFont typeface="Arial" panose="020B0604020202020204" pitchFamily="34" charset="0"/>
              <a:buChar char="•"/>
            </a:pPr>
            <a:r>
              <a:rPr lang="en-US" i="1" u="sng" dirty="0"/>
              <a:t>Energy balance:</a:t>
            </a:r>
            <a:r>
              <a:rPr lang="en-US" i="1" dirty="0"/>
              <a:t> </a:t>
            </a:r>
            <a:r>
              <a:rPr lang="en-US" dirty="0"/>
              <a:t>waste heat used for carbon capture &amp; storage</a:t>
            </a:r>
          </a:p>
        </p:txBody>
      </p:sp>
    </p:spTree>
    <p:extLst>
      <p:ext uri="{BB962C8B-B14F-4D97-AF65-F5344CB8AC3E}">
        <p14:creationId xmlns:p14="http://schemas.microsoft.com/office/powerpoint/2010/main" val="40545082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CE1AC-15B4-F440-86C7-AA23A065BA0B}"/>
              </a:ext>
            </a:extLst>
          </p:cNvPr>
          <p:cNvSpPr>
            <a:spLocks noGrp="1"/>
          </p:cNvSpPr>
          <p:nvPr>
            <p:ph type="title"/>
          </p:nvPr>
        </p:nvSpPr>
        <p:spPr/>
        <p:txBody>
          <a:bodyPr>
            <a:normAutofit/>
          </a:bodyPr>
          <a:lstStyle/>
          <a:p>
            <a:r>
              <a:rPr lang="en-US" sz="4000" dirty="0">
                <a:latin typeface="+mn-lt"/>
              </a:rPr>
              <a:t>Fourth Generation Biofuels</a:t>
            </a:r>
          </a:p>
        </p:txBody>
      </p:sp>
      <p:sp>
        <p:nvSpPr>
          <p:cNvPr id="3" name="Content Placeholder 2">
            <a:extLst>
              <a:ext uri="{FF2B5EF4-FFF2-40B4-BE49-F238E27FC236}">
                <a16:creationId xmlns:a16="http://schemas.microsoft.com/office/drawing/2014/main" id="{DDEDBD07-B122-6546-96F9-47F8CBCE914C}"/>
              </a:ext>
            </a:extLst>
          </p:cNvPr>
          <p:cNvSpPr>
            <a:spLocks noGrp="1"/>
          </p:cNvSpPr>
          <p:nvPr>
            <p:ph idx="1"/>
          </p:nvPr>
        </p:nvSpPr>
        <p:spPr/>
        <p:txBody>
          <a:bodyPr/>
          <a:lstStyle/>
          <a:p>
            <a:r>
              <a:rPr lang="en-US" dirty="0"/>
              <a:t>Genetically optimized feedstocks that capture large amounts of carbon</a:t>
            </a:r>
          </a:p>
          <a:p>
            <a:pPr lvl="1"/>
            <a:r>
              <a:rPr lang="en-US" dirty="0"/>
              <a:t>For example: the next generation of genetically engineered algae</a:t>
            </a:r>
          </a:p>
          <a:p>
            <a:r>
              <a:rPr lang="en-US" dirty="0"/>
              <a:t>Key to 4</a:t>
            </a:r>
            <a:r>
              <a:rPr lang="en-US" baseline="30000" dirty="0"/>
              <a:t>th</a:t>
            </a:r>
            <a:r>
              <a:rPr lang="en-US" dirty="0"/>
              <a:t> generation biofuels: technologies that carbon sequester and therefore are </a:t>
            </a:r>
            <a:r>
              <a:rPr lang="en-US" b="1" dirty="0">
                <a:solidFill>
                  <a:schemeClr val="accent2"/>
                </a:solidFill>
              </a:rPr>
              <a:t>carbon negative</a:t>
            </a:r>
            <a:r>
              <a:rPr lang="en-US" dirty="0"/>
              <a:t>!</a:t>
            </a:r>
          </a:p>
          <a:p>
            <a:endParaRPr lang="en-US" dirty="0"/>
          </a:p>
          <a:p>
            <a:pPr marL="0" indent="0">
              <a:buNone/>
            </a:pPr>
            <a:endParaRPr lang="en-US" dirty="0"/>
          </a:p>
        </p:txBody>
      </p:sp>
    </p:spTree>
    <p:extLst>
      <p:ext uri="{BB962C8B-B14F-4D97-AF65-F5344CB8AC3E}">
        <p14:creationId xmlns:p14="http://schemas.microsoft.com/office/powerpoint/2010/main" val="37756802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761418" y="243880"/>
            <a:ext cx="10515600" cy="1325563"/>
          </a:xfrm>
        </p:spPr>
        <p:txBody>
          <a:bodyPr>
            <a:normAutofit/>
          </a:bodyPr>
          <a:lstStyle/>
          <a:p>
            <a:r>
              <a:rPr lang="en-US" sz="4000" dirty="0">
                <a:latin typeface="+mn-lt"/>
              </a:rPr>
              <a:t>Biofuels as an Alternative</a:t>
            </a:r>
          </a:p>
        </p:txBody>
      </p:sp>
      <p:sp>
        <p:nvSpPr>
          <p:cNvPr id="67587" name="Rectangle 3"/>
          <p:cNvSpPr>
            <a:spLocks noGrp="1" noChangeArrowheads="1"/>
          </p:cNvSpPr>
          <p:nvPr>
            <p:ph type="body" idx="1"/>
          </p:nvPr>
        </p:nvSpPr>
        <p:spPr/>
        <p:txBody>
          <a:bodyPr/>
          <a:lstStyle/>
          <a:p>
            <a:r>
              <a:rPr lang="en-US" dirty="0"/>
              <a:t>Biofuels are not THE answer to sustainable energy, but biofuels may be part of the answer </a:t>
            </a:r>
          </a:p>
          <a:p>
            <a:r>
              <a:rPr lang="en-US" dirty="0"/>
              <a:t>Biofuels may offer advantages over fossil fuels, but the magnitude of these advantages depends on how a biofuel crop is grown and converted into a usable fuel </a:t>
            </a:r>
          </a:p>
          <a:p>
            <a:endParaRPr lang="en-US" dirty="0"/>
          </a:p>
        </p:txBody>
      </p:sp>
    </p:spTree>
    <p:extLst>
      <p:ext uri="{BB962C8B-B14F-4D97-AF65-F5344CB8AC3E}">
        <p14:creationId xmlns:p14="http://schemas.microsoft.com/office/powerpoint/2010/main" val="2788490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D606-D575-4A0B-8B32-B29AF4811A40}"/>
              </a:ext>
            </a:extLst>
          </p:cNvPr>
          <p:cNvSpPr>
            <a:spLocks noGrp="1"/>
          </p:cNvSpPr>
          <p:nvPr>
            <p:ph type="title"/>
          </p:nvPr>
        </p:nvSpPr>
        <p:spPr/>
        <p:txBody>
          <a:bodyPr>
            <a:normAutofit/>
          </a:bodyPr>
          <a:lstStyle/>
          <a:p>
            <a:r>
              <a:rPr lang="en-US" sz="4000" dirty="0">
                <a:latin typeface="+mn-lt"/>
              </a:rPr>
              <a:t>Summary</a:t>
            </a:r>
          </a:p>
        </p:txBody>
      </p:sp>
      <p:sp>
        <p:nvSpPr>
          <p:cNvPr id="3" name="Content Placeholder 2">
            <a:extLst>
              <a:ext uri="{FF2B5EF4-FFF2-40B4-BE49-F238E27FC236}">
                <a16:creationId xmlns:a16="http://schemas.microsoft.com/office/drawing/2014/main" id="{9F0D883B-5007-40DB-B90A-989B987FF85C}"/>
              </a:ext>
            </a:extLst>
          </p:cNvPr>
          <p:cNvSpPr>
            <a:spLocks noGrp="1"/>
          </p:cNvSpPr>
          <p:nvPr>
            <p:ph idx="1"/>
          </p:nvPr>
        </p:nvSpPr>
        <p:spPr/>
        <p:txBody>
          <a:bodyPr>
            <a:normAutofit/>
          </a:bodyPr>
          <a:lstStyle/>
          <a:p>
            <a:r>
              <a:rPr lang="en-US" dirty="0"/>
              <a:t>Petroleum industry: shifting our energy sources from depleting to renewable resources is a challenge! But, we must meet the needs for future energy demands.</a:t>
            </a:r>
          </a:p>
          <a:p>
            <a:r>
              <a:rPr lang="en-US" dirty="0"/>
              <a:t>Biofuels offer promising alternatives</a:t>
            </a:r>
          </a:p>
          <a:p>
            <a:pPr lvl="1"/>
            <a:r>
              <a:rPr lang="en-US" dirty="0"/>
              <a:t>The First Generation of biofuels relied on food and feed as feedstocks for producing fuels</a:t>
            </a:r>
          </a:p>
          <a:p>
            <a:pPr lvl="1"/>
            <a:r>
              <a:rPr lang="en-US" dirty="0"/>
              <a:t>Second Generation biofuels shift away from food based sources, but may still have challenges in terms of growing and harvesting</a:t>
            </a:r>
          </a:p>
          <a:p>
            <a:pPr lvl="1"/>
            <a:r>
              <a:rPr lang="en-US" dirty="0"/>
              <a:t>Third and Fourth Generation biofuels are in development and have great potential! </a:t>
            </a:r>
            <a:r>
              <a:rPr lang="en-US"/>
              <a:t>What is next?</a:t>
            </a:r>
            <a:r>
              <a:rPr lang="en-US" dirty="0"/>
              <a:t> </a:t>
            </a:r>
          </a:p>
        </p:txBody>
      </p:sp>
    </p:spTree>
    <p:extLst>
      <p:ext uri="{BB962C8B-B14F-4D97-AF65-F5344CB8AC3E}">
        <p14:creationId xmlns:p14="http://schemas.microsoft.com/office/powerpoint/2010/main" val="1277242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F21F360-74C4-8848-A24B-32F4C9562ADE}"/>
              </a:ext>
            </a:extLst>
          </p:cNvPr>
          <p:cNvSpPr>
            <a:spLocks noGrp="1" noChangeArrowheads="1"/>
          </p:cNvSpPr>
          <p:nvPr>
            <p:ph type="title"/>
          </p:nvPr>
        </p:nvSpPr>
        <p:spPr/>
        <p:txBody>
          <a:bodyPr>
            <a:normAutofit/>
          </a:bodyPr>
          <a:lstStyle/>
          <a:p>
            <a:r>
              <a:rPr lang="en-US" altLang="en-US" sz="4000" dirty="0">
                <a:latin typeface="+mn-lt"/>
              </a:rPr>
              <a:t>Petroleum Industry: Fractions of Petroleum</a:t>
            </a:r>
          </a:p>
        </p:txBody>
      </p:sp>
      <p:graphicFrame>
        <p:nvGraphicFramePr>
          <p:cNvPr id="30723" name="Group 3">
            <a:extLst>
              <a:ext uri="{FF2B5EF4-FFF2-40B4-BE49-F238E27FC236}">
                <a16:creationId xmlns:a16="http://schemas.microsoft.com/office/drawing/2014/main" id="{2DED2712-4847-254A-81C3-2C9285C09AA0}"/>
              </a:ext>
            </a:extLst>
          </p:cNvPr>
          <p:cNvGraphicFramePr>
            <a:graphicFrameLocks noGrp="1"/>
          </p:cNvGraphicFramePr>
          <p:nvPr>
            <p:extLst>
              <p:ext uri="{D42A27DB-BD31-4B8C-83A1-F6EECF244321}">
                <p14:modId xmlns:p14="http://schemas.microsoft.com/office/powerpoint/2010/main" val="11885367"/>
              </p:ext>
            </p:extLst>
          </p:nvPr>
        </p:nvGraphicFramePr>
        <p:xfrm>
          <a:off x="1866900" y="1640825"/>
          <a:ext cx="8458200" cy="4564698"/>
        </p:xfrm>
        <a:graphic>
          <a:graphicData uri="http://schemas.openxmlformats.org/drawingml/2006/table">
            <a:tbl>
              <a:tblPr/>
              <a:tblGrid>
                <a:gridCol w="1905000">
                  <a:extLst>
                    <a:ext uri="{9D8B030D-6E8A-4147-A177-3AD203B41FA5}">
                      <a16:colId xmlns:a16="http://schemas.microsoft.com/office/drawing/2014/main" val="3014831057"/>
                    </a:ext>
                  </a:extLst>
                </a:gridCol>
                <a:gridCol w="1447800">
                  <a:extLst>
                    <a:ext uri="{9D8B030D-6E8A-4147-A177-3AD203B41FA5}">
                      <a16:colId xmlns:a16="http://schemas.microsoft.com/office/drawing/2014/main" val="2936991457"/>
                    </a:ext>
                  </a:extLst>
                </a:gridCol>
                <a:gridCol w="5105400">
                  <a:extLst>
                    <a:ext uri="{9D8B030D-6E8A-4147-A177-3AD203B41FA5}">
                      <a16:colId xmlns:a16="http://schemas.microsoft.com/office/drawing/2014/main" val="3278990374"/>
                    </a:ext>
                  </a:extLst>
                </a:gridCol>
              </a:tblGrid>
              <a:tr h="279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Approximate bp (°C)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Uses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64172888"/>
                  </a:ext>
                </a:extLst>
              </a:tr>
              <a:tr h="4524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&lt;20°C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Gases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CH</a:t>
                      </a:r>
                      <a:r>
                        <a:rPr kumimoji="0" lang="en-US" altLang="en-US" sz="1400" b="0" i="0" u="none" strike="noStrike" cap="none" normalizeH="0" baseline="-25000">
                          <a:ln>
                            <a:noFill/>
                          </a:ln>
                          <a:solidFill>
                            <a:schemeClr val="tx1"/>
                          </a:solidFill>
                          <a:effectLst/>
                          <a:latin typeface="Arial" panose="020B0604020202020204" pitchFamily="34" charset="0"/>
                        </a:rPr>
                        <a:t>4</a:t>
                      </a:r>
                      <a:r>
                        <a:rPr kumimoji="0" lang="en-US" altLang="en-US" sz="1400" b="0" i="0" u="none" strike="noStrike" cap="none" normalizeH="0" baseline="0">
                          <a:ln>
                            <a:noFill/>
                          </a:ln>
                          <a:solidFill>
                            <a:schemeClr val="tx1"/>
                          </a:solidFill>
                          <a:effectLst/>
                          <a:latin typeface="Arial" panose="020B0604020202020204" pitchFamily="34" charset="0"/>
                        </a:rPr>
                        <a:t>, C</a:t>
                      </a:r>
                      <a:r>
                        <a:rPr kumimoji="0" lang="en-US" altLang="en-US" sz="1400" b="0" i="0" u="none" strike="noStrike" cap="none" normalizeH="0" baseline="-25000">
                          <a:ln>
                            <a:noFill/>
                          </a:ln>
                          <a:solidFill>
                            <a:schemeClr val="tx1"/>
                          </a:solidFill>
                          <a:effectLst/>
                          <a:latin typeface="Arial" panose="020B0604020202020204" pitchFamily="34" charset="0"/>
                        </a:rPr>
                        <a:t>2</a:t>
                      </a:r>
                      <a:r>
                        <a:rPr kumimoji="0" lang="en-US" altLang="en-US" sz="1400" b="0" i="0" u="none" strike="noStrike" cap="none" normalizeH="0" baseline="0">
                          <a:ln>
                            <a:noFill/>
                          </a:ln>
                          <a:solidFill>
                            <a:schemeClr val="tx1"/>
                          </a:solidFill>
                          <a:effectLst/>
                          <a:latin typeface="Arial" panose="020B0604020202020204" pitchFamily="34" charset="0"/>
                        </a:rPr>
                        <a:t>H</a:t>
                      </a:r>
                      <a:r>
                        <a:rPr kumimoji="0" lang="en-US" altLang="en-US" sz="1400" b="0" i="0" u="none" strike="noStrike" cap="none" normalizeH="0" baseline="-25000">
                          <a:ln>
                            <a:noFill/>
                          </a:ln>
                          <a:solidFill>
                            <a:schemeClr val="tx1"/>
                          </a:solidFill>
                          <a:effectLst/>
                          <a:latin typeface="Arial" panose="020B0604020202020204" pitchFamily="34" charset="0"/>
                        </a:rPr>
                        <a:t>6</a:t>
                      </a:r>
                      <a:r>
                        <a:rPr kumimoji="0" lang="en-US" altLang="en-US" sz="1400" b="0" i="0" u="none" strike="noStrike" cap="none" normalizeH="0" baseline="0">
                          <a:ln>
                            <a:noFill/>
                          </a:ln>
                          <a:solidFill>
                            <a:schemeClr val="tx1"/>
                          </a:solidFill>
                          <a:effectLst/>
                          <a:latin typeface="Arial" panose="020B0604020202020204" pitchFamily="34" charset="0"/>
                        </a:rPr>
                        <a:t>, C</a:t>
                      </a:r>
                      <a:r>
                        <a:rPr kumimoji="0" lang="en-US" altLang="en-US" sz="1400" b="0" i="0" u="none" strike="noStrike" cap="none" normalizeH="0" baseline="-25000">
                          <a:ln>
                            <a:noFill/>
                          </a:ln>
                          <a:solidFill>
                            <a:schemeClr val="tx1"/>
                          </a:solidFill>
                          <a:effectLst/>
                          <a:latin typeface="Arial" panose="020B0604020202020204" pitchFamily="34" charset="0"/>
                        </a:rPr>
                        <a:t>3</a:t>
                      </a:r>
                      <a:r>
                        <a:rPr kumimoji="0" lang="en-US" altLang="en-US" sz="1400" b="0" i="0" u="none" strike="noStrike" cap="none" normalizeH="0" baseline="0">
                          <a:ln>
                            <a:noFill/>
                          </a:ln>
                          <a:solidFill>
                            <a:schemeClr val="tx1"/>
                          </a:solidFill>
                          <a:effectLst/>
                          <a:latin typeface="Arial" panose="020B0604020202020204" pitchFamily="34" charset="0"/>
                        </a:rPr>
                        <a:t>H</a:t>
                      </a:r>
                      <a:r>
                        <a:rPr kumimoji="0" lang="en-US" altLang="en-US" sz="1400" b="0" i="0" u="none" strike="noStrike" cap="none" normalizeH="0" baseline="-25000">
                          <a:ln>
                            <a:noFill/>
                          </a:ln>
                          <a:solidFill>
                            <a:schemeClr val="tx1"/>
                          </a:solidFill>
                          <a:effectLst/>
                          <a:latin typeface="Arial" panose="020B0604020202020204" pitchFamily="34" charset="0"/>
                        </a:rPr>
                        <a:t>8</a:t>
                      </a:r>
                      <a:r>
                        <a:rPr kumimoji="0" lang="en-US" altLang="en-US" sz="1400" b="0" i="0" u="none" strike="noStrike" cap="none" normalizeH="0" baseline="0">
                          <a:ln>
                            <a:noFill/>
                          </a:ln>
                          <a:solidFill>
                            <a:schemeClr val="tx1"/>
                          </a:solidFill>
                          <a:effectLst/>
                          <a:latin typeface="Arial" panose="020B0604020202020204" pitchFamily="34" charset="0"/>
                        </a:rPr>
                        <a:t>, C</a:t>
                      </a:r>
                      <a:r>
                        <a:rPr kumimoji="0" lang="en-US" altLang="en-US" sz="1400" b="0" i="0" u="none" strike="noStrike" cap="none" normalizeH="0" baseline="-25000">
                          <a:ln>
                            <a:noFill/>
                          </a:ln>
                          <a:solidFill>
                            <a:schemeClr val="tx1"/>
                          </a:solidFill>
                          <a:effectLst/>
                          <a:latin typeface="Arial" panose="020B0604020202020204" pitchFamily="34" charset="0"/>
                        </a:rPr>
                        <a:t>4</a:t>
                      </a:r>
                      <a:r>
                        <a:rPr kumimoji="0" lang="en-US" altLang="en-US" sz="1400" b="0" i="0" u="none" strike="noStrike" cap="none" normalizeH="0" baseline="0">
                          <a:ln>
                            <a:noFill/>
                          </a:ln>
                          <a:solidFill>
                            <a:schemeClr val="tx1"/>
                          </a:solidFill>
                          <a:effectLst/>
                          <a:latin typeface="Arial" panose="020B0604020202020204" pitchFamily="34" charset="0"/>
                        </a:rPr>
                        <a:t>H</a:t>
                      </a:r>
                      <a:r>
                        <a:rPr kumimoji="0" lang="en-US" altLang="en-US" sz="1400" b="0" i="0" u="none" strike="noStrike" cap="none" normalizeH="0" baseline="-25000">
                          <a:ln>
                            <a:noFill/>
                          </a:ln>
                          <a:solidFill>
                            <a:schemeClr val="tx1"/>
                          </a:solidFill>
                          <a:effectLst/>
                          <a:latin typeface="Arial" panose="020B0604020202020204" pitchFamily="34" charset="0"/>
                        </a:rPr>
                        <a:t>10</a:t>
                      </a:r>
                      <a:r>
                        <a:rPr kumimoji="0" lang="en-US" altLang="en-US" sz="1400" b="0" i="0" u="none" strike="noStrike" cap="none" normalizeH="0" baseline="0">
                          <a:ln>
                            <a:noFill/>
                          </a:ln>
                          <a:solidFill>
                            <a:schemeClr val="tx1"/>
                          </a:solidFill>
                          <a:effectLst/>
                          <a:latin typeface="Arial" panose="020B0604020202020204" pitchFamily="34" charset="0"/>
                        </a:rPr>
                        <a:t>-similar to natural gas and useful for fuel and chemicals.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4128732"/>
                  </a:ext>
                </a:extLst>
              </a:tr>
              <a:tr h="5524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20-150°C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Light naptha (mainly C</a:t>
                      </a:r>
                      <a:r>
                        <a:rPr kumimoji="0" lang="en-US" altLang="en-US" sz="1400" b="0" i="0" u="none" strike="noStrike" cap="none" normalizeH="0" baseline="-25000">
                          <a:ln>
                            <a:noFill/>
                          </a:ln>
                          <a:solidFill>
                            <a:schemeClr val="tx1"/>
                          </a:solidFill>
                          <a:effectLst/>
                          <a:latin typeface="Arial" panose="020B0604020202020204" pitchFamily="34" charset="0"/>
                        </a:rPr>
                        <a:t>5</a:t>
                      </a:r>
                      <a:r>
                        <a:rPr kumimoji="0" lang="en-US" altLang="en-US" sz="1400" b="0" i="0" u="none" strike="noStrike" cap="none" normalizeH="0" baseline="0">
                          <a:ln>
                            <a:noFill/>
                          </a:ln>
                          <a:solidFill>
                            <a:schemeClr val="tx1"/>
                          </a:solidFill>
                          <a:effectLst/>
                          <a:latin typeface="Arial" panose="020B0604020202020204" pitchFamily="34" charset="0"/>
                        </a:rPr>
                        <a:t>-C</a:t>
                      </a:r>
                      <a:r>
                        <a:rPr kumimoji="0" lang="en-US" altLang="en-US" sz="1400" b="0" i="0" u="none" strike="noStrike" cap="none" normalizeH="0" baseline="-25000">
                          <a:ln>
                            <a:noFill/>
                          </a:ln>
                          <a:solidFill>
                            <a:schemeClr val="tx1"/>
                          </a:solidFill>
                          <a:effectLst/>
                          <a:latin typeface="Arial" panose="020B0604020202020204" pitchFamily="34" charset="0"/>
                        </a:rPr>
                        <a:t>6</a:t>
                      </a:r>
                      <a:r>
                        <a:rPr kumimoji="0" lang="en-US" altLang="en-US" sz="1400" b="0" i="0" u="none" strike="noStrike" cap="none" normalizeH="0" baseline="0">
                          <a:ln>
                            <a:noFill/>
                          </a:ln>
                          <a:solidFill>
                            <a:schemeClr val="tx1"/>
                          </a:solidFill>
                          <a:effectLst/>
                          <a:latin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C</a:t>
                      </a:r>
                      <a:r>
                        <a:rPr kumimoji="0" lang="en-US" altLang="en-US" sz="1400" b="0" i="0" u="none" strike="noStrike" cap="none" normalizeH="0" baseline="-25000">
                          <a:ln>
                            <a:noFill/>
                          </a:ln>
                          <a:solidFill>
                            <a:schemeClr val="tx1"/>
                          </a:solidFill>
                          <a:effectLst/>
                          <a:latin typeface="Arial" panose="020B0604020202020204" pitchFamily="34" charset="0"/>
                        </a:rPr>
                        <a:t>4</a:t>
                      </a:r>
                      <a:r>
                        <a:rPr kumimoji="0" lang="en-US" altLang="en-US" sz="1400" b="0" i="0" u="none" strike="noStrike" cap="none" normalizeH="0" baseline="0">
                          <a:ln>
                            <a:noFill/>
                          </a:ln>
                          <a:solidFill>
                            <a:schemeClr val="tx1"/>
                          </a:solidFill>
                          <a:effectLst/>
                          <a:latin typeface="Arial" panose="020B0604020202020204" pitchFamily="34" charset="0"/>
                        </a:rPr>
                        <a:t>-C</a:t>
                      </a:r>
                      <a:r>
                        <a:rPr kumimoji="0" lang="en-US" altLang="en-US" sz="1400" b="0" i="0" u="none" strike="noStrike" cap="none" normalizeH="0" baseline="-25000">
                          <a:ln>
                            <a:noFill/>
                          </a:ln>
                          <a:solidFill>
                            <a:schemeClr val="tx1"/>
                          </a:solidFill>
                          <a:effectLst/>
                          <a:latin typeface="Arial" panose="020B0604020202020204" pitchFamily="34" charset="0"/>
                        </a:rPr>
                        <a:t>10</a:t>
                      </a:r>
                      <a:r>
                        <a:rPr kumimoji="0" lang="en-US" altLang="en-US" sz="1400" b="0" i="0" u="none" strike="noStrike" cap="none" normalizeH="0" baseline="0">
                          <a:ln>
                            <a:noFill/>
                          </a:ln>
                          <a:solidFill>
                            <a:schemeClr val="tx1"/>
                          </a:solidFill>
                          <a:effectLst/>
                          <a:latin typeface="Arial" panose="020B0604020202020204" pitchFamily="34" charset="0"/>
                        </a:rPr>
                        <a:t> aliphatic and clycloaliphatic compounds. May contain some aromatics. Useful for both fuel and chemicals.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792199"/>
                  </a:ext>
                </a:extLst>
              </a:tr>
              <a:tr h="4524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150-200°C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Heavy naphtha (mainly C</a:t>
                      </a:r>
                      <a:r>
                        <a:rPr kumimoji="0" lang="en-US" altLang="en-US" sz="1400" b="0" i="0" u="none" strike="noStrike" cap="none" normalizeH="0" baseline="-25000">
                          <a:ln>
                            <a:noFill/>
                          </a:ln>
                          <a:solidFill>
                            <a:schemeClr val="tx1"/>
                          </a:solidFill>
                          <a:effectLst/>
                          <a:latin typeface="Arial" panose="020B0604020202020204" pitchFamily="34" charset="0"/>
                        </a:rPr>
                        <a:t>7</a:t>
                      </a:r>
                      <a:r>
                        <a:rPr kumimoji="0" lang="en-US" altLang="en-US" sz="1400" b="0" i="0" u="none" strike="noStrike" cap="none" normalizeH="0" baseline="0">
                          <a:ln>
                            <a:noFill/>
                          </a:ln>
                          <a:solidFill>
                            <a:schemeClr val="tx1"/>
                          </a:solidFill>
                          <a:effectLst/>
                          <a:latin typeface="Arial" panose="020B0604020202020204" pitchFamily="34" charset="0"/>
                        </a:rPr>
                        <a:t>-C</a:t>
                      </a:r>
                      <a:r>
                        <a:rPr kumimoji="0" lang="en-US" altLang="en-US" sz="1400" b="0" i="0" u="none" strike="noStrike" cap="none" normalizeH="0" baseline="-25000">
                          <a:ln>
                            <a:noFill/>
                          </a:ln>
                          <a:solidFill>
                            <a:schemeClr val="tx1"/>
                          </a:solidFill>
                          <a:effectLst/>
                          <a:latin typeface="Arial" panose="020B0604020202020204" pitchFamily="34" charset="0"/>
                        </a:rPr>
                        <a:t>9</a:t>
                      </a:r>
                      <a:r>
                        <a:rPr kumimoji="0" lang="en-US" altLang="en-US" sz="1400" b="0" i="0" u="none" strike="noStrike" cap="none" normalizeH="0" baseline="0">
                          <a:ln>
                            <a:noFill/>
                          </a:ln>
                          <a:solidFill>
                            <a:schemeClr val="tx1"/>
                          </a:solidFill>
                          <a:effectLst/>
                          <a:latin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C</a:t>
                      </a:r>
                      <a:r>
                        <a:rPr kumimoji="0" lang="en-US" altLang="en-US" sz="1400" b="0" i="0" u="none" strike="noStrike" cap="none" normalizeH="0" baseline="-25000">
                          <a:ln>
                            <a:noFill/>
                          </a:ln>
                          <a:solidFill>
                            <a:schemeClr val="tx1"/>
                          </a:solidFill>
                          <a:effectLst/>
                          <a:latin typeface="Arial" panose="020B0604020202020204" pitchFamily="34" charset="0"/>
                        </a:rPr>
                        <a:t>4</a:t>
                      </a:r>
                      <a:r>
                        <a:rPr kumimoji="0" lang="en-US" altLang="en-US" sz="1400" b="0" i="0" u="none" strike="noStrike" cap="none" normalizeH="0" baseline="0">
                          <a:ln>
                            <a:noFill/>
                          </a:ln>
                          <a:solidFill>
                            <a:schemeClr val="tx1"/>
                          </a:solidFill>
                          <a:effectLst/>
                          <a:latin typeface="Arial" panose="020B0604020202020204" pitchFamily="34" charset="0"/>
                        </a:rPr>
                        <a:t>-C</a:t>
                      </a:r>
                      <a:r>
                        <a:rPr kumimoji="0" lang="en-US" altLang="en-US" sz="1400" b="0" i="0" u="none" strike="noStrike" cap="none" normalizeH="0" baseline="-25000">
                          <a:ln>
                            <a:noFill/>
                          </a:ln>
                          <a:solidFill>
                            <a:schemeClr val="tx1"/>
                          </a:solidFill>
                          <a:effectLst/>
                          <a:latin typeface="Arial" panose="020B0604020202020204" pitchFamily="34" charset="0"/>
                        </a:rPr>
                        <a:t>10</a:t>
                      </a:r>
                      <a:r>
                        <a:rPr kumimoji="0" lang="en-US" altLang="en-US" sz="1400" b="0" i="0" u="none" strike="noStrike" cap="none" normalizeH="0" baseline="0">
                          <a:ln>
                            <a:noFill/>
                          </a:ln>
                          <a:solidFill>
                            <a:schemeClr val="tx1"/>
                          </a:solidFill>
                          <a:effectLst/>
                          <a:latin typeface="Arial" panose="020B0604020202020204" pitchFamily="34" charset="0"/>
                        </a:rPr>
                        <a:t> aliphatic and cycloaliphatic compounds. May contain some aromatics. Useful for both fuel and chemicals.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91108680"/>
                  </a:ext>
                </a:extLst>
              </a:tr>
              <a:tr h="4508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175-275°C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Kerosene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Contains C</a:t>
                      </a:r>
                      <a:r>
                        <a:rPr kumimoji="0" lang="en-US" altLang="en-US" sz="1400" b="0" i="0" u="none" strike="noStrike" cap="none" normalizeH="0" baseline="-25000">
                          <a:ln>
                            <a:noFill/>
                          </a:ln>
                          <a:solidFill>
                            <a:schemeClr val="tx1"/>
                          </a:solidFill>
                          <a:effectLst/>
                          <a:latin typeface="Arial" panose="020B0604020202020204" pitchFamily="34" charset="0"/>
                        </a:rPr>
                        <a:t>9</a:t>
                      </a:r>
                      <a:r>
                        <a:rPr kumimoji="0" lang="en-US" altLang="en-US" sz="1400" b="0" i="0" u="none" strike="noStrike" cap="none" normalizeH="0" baseline="0">
                          <a:ln>
                            <a:noFill/>
                          </a:ln>
                          <a:solidFill>
                            <a:schemeClr val="tx1"/>
                          </a:solidFill>
                          <a:effectLst/>
                          <a:latin typeface="Arial" panose="020B0604020202020204" pitchFamily="34" charset="0"/>
                        </a:rPr>
                        <a:t>-C</a:t>
                      </a:r>
                      <a:r>
                        <a:rPr kumimoji="0" lang="en-US" altLang="en-US" sz="1400" b="0" i="0" u="none" strike="noStrike" cap="none" normalizeH="0" baseline="-25000">
                          <a:ln>
                            <a:noFill/>
                          </a:ln>
                          <a:solidFill>
                            <a:schemeClr val="tx1"/>
                          </a:solidFill>
                          <a:effectLst/>
                          <a:latin typeface="Arial" panose="020B0604020202020204" pitchFamily="34" charset="0"/>
                        </a:rPr>
                        <a:t>16</a:t>
                      </a:r>
                      <a:r>
                        <a:rPr kumimoji="0" lang="en-US" altLang="en-US" sz="1400" b="0" i="0" u="none" strike="noStrike" cap="none" normalizeH="0" baseline="0">
                          <a:ln>
                            <a:noFill/>
                          </a:ln>
                          <a:solidFill>
                            <a:schemeClr val="tx1"/>
                          </a:solidFill>
                          <a:effectLst/>
                          <a:latin typeface="Arial" panose="020B0604020202020204" pitchFamily="34" charset="0"/>
                        </a:rPr>
                        <a:t> compounds useful for jet, tractor, and heating fuel.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36882067"/>
                  </a:ext>
                </a:extLst>
              </a:tr>
              <a:tr h="4524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200-400°C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Gas oil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Contains C</a:t>
                      </a:r>
                      <a:r>
                        <a:rPr kumimoji="0" lang="en-US" altLang="en-US" sz="1400" b="0" i="0" u="none" strike="noStrike" cap="none" normalizeH="0" baseline="-25000">
                          <a:ln>
                            <a:noFill/>
                          </a:ln>
                          <a:solidFill>
                            <a:schemeClr val="tx1"/>
                          </a:solidFill>
                          <a:effectLst/>
                          <a:latin typeface="Arial" panose="020B0604020202020204" pitchFamily="34" charset="0"/>
                        </a:rPr>
                        <a:t>15</a:t>
                      </a:r>
                      <a:r>
                        <a:rPr kumimoji="0" lang="en-US" altLang="en-US" sz="1400" b="0" i="0" u="none" strike="noStrike" cap="none" normalizeH="0" baseline="0">
                          <a:ln>
                            <a:noFill/>
                          </a:ln>
                          <a:solidFill>
                            <a:schemeClr val="tx1"/>
                          </a:solidFill>
                          <a:effectLst/>
                          <a:latin typeface="Arial" panose="020B0604020202020204" pitchFamily="34" charset="0"/>
                        </a:rPr>
                        <a:t>-C</a:t>
                      </a:r>
                      <a:r>
                        <a:rPr kumimoji="0" lang="en-US" altLang="en-US" sz="1400" b="0" i="0" u="none" strike="noStrike" cap="none" normalizeH="0" baseline="-25000">
                          <a:ln>
                            <a:noFill/>
                          </a:ln>
                          <a:solidFill>
                            <a:schemeClr val="tx1"/>
                          </a:solidFill>
                          <a:effectLst/>
                          <a:latin typeface="Arial" panose="020B0604020202020204" pitchFamily="34" charset="0"/>
                        </a:rPr>
                        <a:t>25</a:t>
                      </a:r>
                      <a:r>
                        <a:rPr kumimoji="0" lang="en-US" altLang="en-US" sz="1400" b="0" i="0" u="none" strike="noStrike" cap="none" normalizeH="0" baseline="0">
                          <a:ln>
                            <a:noFill/>
                          </a:ln>
                          <a:solidFill>
                            <a:schemeClr val="tx1"/>
                          </a:solidFill>
                          <a:effectLst/>
                          <a:latin typeface="Arial" panose="020B0604020202020204" pitchFamily="34" charset="0"/>
                        </a:rPr>
                        <a:t> compounds useful for diesel and heating fuel. Catalytically cracked to naptha and steam-cracked to olefins.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174135"/>
                  </a:ext>
                </a:extLst>
              </a:tr>
              <a:tr h="4508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&gt;350°C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Lubricating oil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Used for lubrication. May be catalytically cracked to lighter fractions.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97633922"/>
                  </a:ext>
                </a:extLst>
              </a:tr>
              <a:tr h="4524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&gt;350°C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Heavy fuel oil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Boiler fuel. May be catalytically cracked to lighter fractions.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6721728"/>
                  </a:ext>
                </a:extLst>
              </a:tr>
              <a:tr h="4508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Asphalt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Paving, coating, and structural uses.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05554648"/>
                  </a:ext>
                </a:extLst>
              </a:tr>
            </a:tbl>
          </a:graphicData>
        </a:graphic>
      </p:graphicFrame>
      <p:sp>
        <p:nvSpPr>
          <p:cNvPr id="5" name="Rectangle 4">
            <a:extLst>
              <a:ext uri="{FF2B5EF4-FFF2-40B4-BE49-F238E27FC236}">
                <a16:creationId xmlns:a16="http://schemas.microsoft.com/office/drawing/2014/main" id="{3A504655-CA2E-084E-96A4-BE1EF38FF158}"/>
              </a:ext>
            </a:extLst>
          </p:cNvPr>
          <p:cNvSpPr>
            <a:spLocks noChangeArrowheads="1"/>
          </p:cNvSpPr>
          <p:nvPr/>
        </p:nvSpPr>
        <p:spPr bwMode="auto">
          <a:xfrm>
            <a:off x="6809282" y="6514600"/>
            <a:ext cx="5570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solidFill>
                  <a:schemeClr val="tx2"/>
                </a:solidFill>
              </a:rPr>
              <a:t>Survey of Industrial Chemistry, 3rd Edition, Philip J. Chenier</a:t>
            </a:r>
          </a:p>
        </p:txBody>
      </p:sp>
    </p:spTree>
    <p:extLst>
      <p:ext uri="{BB962C8B-B14F-4D97-AF65-F5344CB8AC3E}">
        <p14:creationId xmlns:p14="http://schemas.microsoft.com/office/powerpoint/2010/main" val="1724535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ABDF6EF5-6BFB-604A-90B3-E8EAD0A5A1D8}"/>
              </a:ext>
            </a:extLst>
          </p:cNvPr>
          <p:cNvGraphicFramePr>
            <a:graphicFrameLocks noGrp="1"/>
          </p:cNvGraphicFramePr>
          <p:nvPr>
            <p:extLst/>
          </p:nvPr>
        </p:nvGraphicFramePr>
        <p:xfrm>
          <a:off x="1923753" y="2867712"/>
          <a:ext cx="8255344" cy="2286000"/>
        </p:xfrm>
        <a:graphic>
          <a:graphicData uri="http://schemas.openxmlformats.org/drawingml/2006/table">
            <a:tbl>
              <a:tblPr>
                <a:tableStyleId>{616DA210-FB5B-4158-B5E0-FEB733F419BA}</a:tableStyleId>
              </a:tblPr>
              <a:tblGrid>
                <a:gridCol w="2063836">
                  <a:extLst>
                    <a:ext uri="{9D8B030D-6E8A-4147-A177-3AD203B41FA5}">
                      <a16:colId xmlns:a16="http://schemas.microsoft.com/office/drawing/2014/main" val="20000"/>
                    </a:ext>
                  </a:extLst>
                </a:gridCol>
                <a:gridCol w="2063836">
                  <a:extLst>
                    <a:ext uri="{9D8B030D-6E8A-4147-A177-3AD203B41FA5}">
                      <a16:colId xmlns:a16="http://schemas.microsoft.com/office/drawing/2014/main" val="20001"/>
                    </a:ext>
                  </a:extLst>
                </a:gridCol>
                <a:gridCol w="2063836">
                  <a:extLst>
                    <a:ext uri="{9D8B030D-6E8A-4147-A177-3AD203B41FA5}">
                      <a16:colId xmlns:a16="http://schemas.microsoft.com/office/drawing/2014/main" val="20002"/>
                    </a:ext>
                  </a:extLst>
                </a:gridCol>
                <a:gridCol w="2063836">
                  <a:extLst>
                    <a:ext uri="{9D8B030D-6E8A-4147-A177-3AD203B41FA5}">
                      <a16:colId xmlns:a16="http://schemas.microsoft.com/office/drawing/2014/main" val="20003"/>
                    </a:ext>
                  </a:extLst>
                </a:gridCol>
              </a:tblGrid>
              <a:tr h="0">
                <a:tc>
                  <a:txBody>
                    <a:bodyPr/>
                    <a:lstStyle/>
                    <a:p>
                      <a:pPr algn="ctr"/>
                      <a:r>
                        <a:rPr lang="en-US" sz="2000" dirty="0">
                          <a:effectLst/>
                        </a:rPr>
                        <a:t>Industry sector</a:t>
                      </a:r>
                    </a:p>
                  </a:txBody>
                  <a:tcPr anchor="ctr">
                    <a:solidFill>
                      <a:schemeClr val="bg1">
                        <a:lumMod val="75000"/>
                      </a:schemeClr>
                    </a:solidFill>
                  </a:tcPr>
                </a:tc>
                <a:tc>
                  <a:txBody>
                    <a:bodyPr/>
                    <a:lstStyle/>
                    <a:p>
                      <a:pPr algn="ctr"/>
                      <a:r>
                        <a:rPr lang="en-US" sz="2000" dirty="0">
                          <a:effectLst/>
                        </a:rPr>
                        <a:t>Annual production (t)</a:t>
                      </a:r>
                    </a:p>
                  </a:txBody>
                  <a:tcPr anchor="ctr">
                    <a:solidFill>
                      <a:schemeClr val="bg1">
                        <a:lumMod val="75000"/>
                      </a:schemeClr>
                    </a:solidFill>
                  </a:tcPr>
                </a:tc>
                <a:tc>
                  <a:txBody>
                    <a:bodyPr/>
                    <a:lstStyle/>
                    <a:p>
                      <a:pPr algn="ctr"/>
                      <a:r>
                        <a:rPr lang="en-US" sz="2000" dirty="0">
                          <a:effectLst/>
                        </a:rPr>
                        <a:t>E-factor</a:t>
                      </a:r>
                    </a:p>
                  </a:txBody>
                  <a:tcPr anchor="ctr">
                    <a:solidFill>
                      <a:schemeClr val="bg1">
                        <a:lumMod val="75000"/>
                      </a:schemeClr>
                    </a:solidFill>
                  </a:tcPr>
                </a:tc>
                <a:tc>
                  <a:txBody>
                    <a:bodyPr/>
                    <a:lstStyle/>
                    <a:p>
                      <a:pPr algn="ctr"/>
                      <a:r>
                        <a:rPr lang="en-US" sz="2000" dirty="0">
                          <a:effectLst/>
                        </a:rPr>
                        <a:t>Waste produced (t)</a:t>
                      </a:r>
                    </a:p>
                  </a:txBody>
                  <a:tcPr anchor="ctr">
                    <a:solidFill>
                      <a:schemeClr val="bg1">
                        <a:lumMod val="75000"/>
                      </a:schemeClr>
                    </a:solidFill>
                  </a:tcPr>
                </a:tc>
                <a:extLst>
                  <a:ext uri="{0D108BD9-81ED-4DB2-BD59-A6C34878D82A}">
                    <a16:rowId xmlns:a16="http://schemas.microsoft.com/office/drawing/2014/main" val="10000"/>
                  </a:ext>
                </a:extLst>
              </a:tr>
              <a:tr h="0">
                <a:tc>
                  <a:txBody>
                    <a:bodyPr/>
                    <a:lstStyle/>
                    <a:p>
                      <a:pPr algn="ctr"/>
                      <a:r>
                        <a:rPr lang="en-US" sz="2000" dirty="0">
                          <a:effectLst/>
                        </a:rPr>
                        <a:t>Oil refining</a:t>
                      </a:r>
                    </a:p>
                  </a:txBody>
                  <a:tcPr anchor="ctr"/>
                </a:tc>
                <a:tc>
                  <a:txBody>
                    <a:bodyPr/>
                    <a:lstStyle/>
                    <a:p>
                      <a:pPr algn="ctr"/>
                      <a:r>
                        <a:rPr lang="en-US" sz="2000" dirty="0">
                          <a:effectLst/>
                        </a:rPr>
                        <a:t>10</a:t>
                      </a:r>
                      <a:r>
                        <a:rPr lang="en-US" sz="2000" baseline="30000" dirty="0">
                          <a:effectLst/>
                        </a:rPr>
                        <a:t>6</a:t>
                      </a:r>
                      <a:r>
                        <a:rPr lang="en-US" sz="2000" dirty="0">
                          <a:effectLst/>
                        </a:rPr>
                        <a:t>-10</a:t>
                      </a:r>
                      <a:r>
                        <a:rPr lang="en-US" sz="2000" baseline="30000" dirty="0">
                          <a:effectLst/>
                        </a:rPr>
                        <a:t>8</a:t>
                      </a:r>
                      <a:endParaRPr lang="en-US" sz="2000" dirty="0">
                        <a:effectLst/>
                      </a:endParaRPr>
                    </a:p>
                  </a:txBody>
                  <a:tcPr anchor="ctr"/>
                </a:tc>
                <a:tc>
                  <a:txBody>
                    <a:bodyPr/>
                    <a:lstStyle/>
                    <a:p>
                      <a:pPr algn="ctr"/>
                      <a:r>
                        <a:rPr lang="en-US" sz="2000" dirty="0">
                          <a:effectLst/>
                        </a:rPr>
                        <a:t>Ca. 0.1</a:t>
                      </a:r>
                    </a:p>
                  </a:txBody>
                  <a:tcPr anchor="ctr"/>
                </a:tc>
                <a:tc>
                  <a:txBody>
                    <a:bodyPr/>
                    <a:lstStyle/>
                    <a:p>
                      <a:pPr algn="ctr"/>
                      <a:r>
                        <a:rPr lang="en-US" sz="2000" dirty="0">
                          <a:effectLst/>
                        </a:rPr>
                        <a:t>10</a:t>
                      </a:r>
                      <a:r>
                        <a:rPr lang="en-US" sz="2000" baseline="30000" dirty="0">
                          <a:effectLst/>
                        </a:rPr>
                        <a:t>5   </a:t>
                      </a:r>
                      <a:r>
                        <a:rPr lang="en-US" sz="2000" dirty="0">
                          <a:effectLst/>
                        </a:rPr>
                        <a:t>–   10</a:t>
                      </a:r>
                      <a:r>
                        <a:rPr lang="en-US" sz="2000" baseline="30000" dirty="0">
                          <a:effectLst/>
                        </a:rPr>
                        <a:t>7</a:t>
                      </a:r>
                      <a:endParaRPr lang="en-US" sz="2000" dirty="0">
                        <a:effectLst/>
                      </a:endParaRPr>
                    </a:p>
                  </a:txBody>
                  <a:tcPr anchor="ctr"/>
                </a:tc>
                <a:extLst>
                  <a:ext uri="{0D108BD9-81ED-4DB2-BD59-A6C34878D82A}">
                    <a16:rowId xmlns:a16="http://schemas.microsoft.com/office/drawing/2014/main" val="10001"/>
                  </a:ext>
                </a:extLst>
              </a:tr>
              <a:tr h="0">
                <a:tc>
                  <a:txBody>
                    <a:bodyPr/>
                    <a:lstStyle/>
                    <a:p>
                      <a:pPr algn="ctr"/>
                      <a:r>
                        <a:rPr lang="en-US" sz="2000" dirty="0">
                          <a:effectLst/>
                        </a:rPr>
                        <a:t>Bulk chemicals</a:t>
                      </a:r>
                    </a:p>
                  </a:txBody>
                  <a:tcPr anchor="ctr"/>
                </a:tc>
                <a:tc>
                  <a:txBody>
                    <a:bodyPr/>
                    <a:lstStyle/>
                    <a:p>
                      <a:pPr algn="ctr"/>
                      <a:r>
                        <a:rPr lang="en-US" sz="2000" dirty="0">
                          <a:effectLst/>
                        </a:rPr>
                        <a:t>10</a:t>
                      </a:r>
                      <a:r>
                        <a:rPr lang="en-US" sz="2000" baseline="30000" dirty="0">
                          <a:effectLst/>
                        </a:rPr>
                        <a:t>4</a:t>
                      </a:r>
                      <a:r>
                        <a:rPr lang="en-US" sz="2000" dirty="0">
                          <a:effectLst/>
                        </a:rPr>
                        <a:t>-10</a:t>
                      </a:r>
                      <a:r>
                        <a:rPr lang="en-US" sz="2000" baseline="30000" dirty="0">
                          <a:effectLst/>
                        </a:rPr>
                        <a:t>6</a:t>
                      </a:r>
                      <a:endParaRPr lang="en-US" sz="2000" dirty="0">
                        <a:effectLst/>
                      </a:endParaRPr>
                    </a:p>
                  </a:txBody>
                  <a:tcPr anchor="ctr"/>
                </a:tc>
                <a:tc>
                  <a:txBody>
                    <a:bodyPr/>
                    <a:lstStyle/>
                    <a:p>
                      <a:pPr algn="ctr"/>
                      <a:r>
                        <a:rPr lang="en-US" sz="2000">
                          <a:effectLst/>
                        </a:rPr>
                        <a:t>&lt;1–5</a:t>
                      </a:r>
                    </a:p>
                  </a:txBody>
                  <a:tcPr anchor="ctr"/>
                </a:tc>
                <a:tc>
                  <a:txBody>
                    <a:bodyPr/>
                    <a:lstStyle/>
                    <a:p>
                      <a:pPr algn="ctr"/>
                      <a:r>
                        <a:rPr lang="en-US" sz="2000" dirty="0">
                          <a:effectLst/>
                        </a:rPr>
                        <a:t>10</a:t>
                      </a:r>
                      <a:r>
                        <a:rPr lang="en-US" sz="2000" baseline="30000" dirty="0">
                          <a:effectLst/>
                        </a:rPr>
                        <a:t>4   </a:t>
                      </a:r>
                      <a:r>
                        <a:rPr lang="en-US" sz="2000" dirty="0">
                          <a:effectLst/>
                        </a:rPr>
                        <a:t>–   5 × 10</a:t>
                      </a:r>
                      <a:r>
                        <a:rPr lang="en-US" sz="2000" baseline="30000" dirty="0">
                          <a:effectLst/>
                        </a:rPr>
                        <a:t>6</a:t>
                      </a:r>
                      <a:endParaRPr lang="en-US" sz="2000" dirty="0">
                        <a:effectLst/>
                      </a:endParaRPr>
                    </a:p>
                  </a:txBody>
                  <a:tcPr anchor="ctr"/>
                </a:tc>
                <a:extLst>
                  <a:ext uri="{0D108BD9-81ED-4DB2-BD59-A6C34878D82A}">
                    <a16:rowId xmlns:a16="http://schemas.microsoft.com/office/drawing/2014/main" val="10002"/>
                  </a:ext>
                </a:extLst>
              </a:tr>
              <a:tr h="0">
                <a:tc>
                  <a:txBody>
                    <a:bodyPr/>
                    <a:lstStyle/>
                    <a:p>
                      <a:pPr algn="ctr"/>
                      <a:r>
                        <a:rPr lang="en-US" sz="2000" dirty="0">
                          <a:effectLst/>
                        </a:rPr>
                        <a:t>Fine chemicals</a:t>
                      </a:r>
                    </a:p>
                  </a:txBody>
                  <a:tcPr anchor="ctr"/>
                </a:tc>
                <a:tc>
                  <a:txBody>
                    <a:bodyPr/>
                    <a:lstStyle/>
                    <a:p>
                      <a:pPr algn="ctr"/>
                      <a:r>
                        <a:rPr lang="en-US" sz="2000" dirty="0">
                          <a:effectLst/>
                        </a:rPr>
                        <a:t>10</a:t>
                      </a:r>
                      <a:r>
                        <a:rPr lang="en-US" sz="2000" baseline="30000" dirty="0">
                          <a:effectLst/>
                        </a:rPr>
                        <a:t>2</a:t>
                      </a:r>
                      <a:r>
                        <a:rPr lang="en-US" sz="2000" dirty="0">
                          <a:effectLst/>
                        </a:rPr>
                        <a:t>−10</a:t>
                      </a:r>
                      <a:r>
                        <a:rPr lang="en-US" sz="2000" baseline="30000" dirty="0">
                          <a:effectLst/>
                        </a:rPr>
                        <a:t>4</a:t>
                      </a:r>
                      <a:endParaRPr lang="en-US" sz="2000" dirty="0">
                        <a:effectLst/>
                      </a:endParaRPr>
                    </a:p>
                  </a:txBody>
                  <a:tcPr anchor="ctr"/>
                </a:tc>
                <a:tc>
                  <a:txBody>
                    <a:bodyPr/>
                    <a:lstStyle/>
                    <a:p>
                      <a:pPr algn="ctr"/>
                      <a:r>
                        <a:rPr lang="en-US" sz="2000" dirty="0">
                          <a:effectLst/>
                        </a:rPr>
                        <a:t>5–50</a:t>
                      </a:r>
                    </a:p>
                  </a:txBody>
                  <a:tcPr anchor="ctr"/>
                </a:tc>
                <a:tc>
                  <a:txBody>
                    <a:bodyPr/>
                    <a:lstStyle/>
                    <a:p>
                      <a:pPr algn="ctr"/>
                      <a:r>
                        <a:rPr lang="en-US" sz="2000" dirty="0">
                          <a:effectLst/>
                        </a:rPr>
                        <a:t>5 × 10</a:t>
                      </a:r>
                      <a:r>
                        <a:rPr lang="en-US" sz="2000" baseline="30000" dirty="0">
                          <a:effectLst/>
                        </a:rPr>
                        <a:t>2   </a:t>
                      </a:r>
                      <a:r>
                        <a:rPr lang="en-US" sz="2000" dirty="0">
                          <a:effectLst/>
                        </a:rPr>
                        <a:t>−   5 × 10</a:t>
                      </a:r>
                      <a:r>
                        <a:rPr lang="en-US" sz="2000" baseline="30000" dirty="0">
                          <a:effectLst/>
                        </a:rPr>
                        <a:t>5</a:t>
                      </a:r>
                      <a:endParaRPr lang="en-US" sz="2000" dirty="0">
                        <a:effectLst/>
                      </a:endParaRPr>
                    </a:p>
                  </a:txBody>
                  <a:tcPr anchor="ctr"/>
                </a:tc>
                <a:extLst>
                  <a:ext uri="{0D108BD9-81ED-4DB2-BD59-A6C34878D82A}">
                    <a16:rowId xmlns:a16="http://schemas.microsoft.com/office/drawing/2014/main" val="10003"/>
                  </a:ext>
                </a:extLst>
              </a:tr>
              <a:tr h="0">
                <a:tc>
                  <a:txBody>
                    <a:bodyPr/>
                    <a:lstStyle/>
                    <a:p>
                      <a:pPr algn="ctr"/>
                      <a:r>
                        <a:rPr lang="en-US" sz="2000">
                          <a:effectLst/>
                        </a:rPr>
                        <a:t>Pharmaceuticals</a:t>
                      </a:r>
                    </a:p>
                  </a:txBody>
                  <a:tcPr anchor="ctr"/>
                </a:tc>
                <a:tc>
                  <a:txBody>
                    <a:bodyPr/>
                    <a:lstStyle/>
                    <a:p>
                      <a:pPr algn="ctr"/>
                      <a:r>
                        <a:rPr lang="en-US" sz="2000">
                          <a:effectLst/>
                        </a:rPr>
                        <a:t>10–10</a:t>
                      </a:r>
                      <a:r>
                        <a:rPr lang="en-US" sz="2000" baseline="30000">
                          <a:effectLst/>
                        </a:rPr>
                        <a:t>3</a:t>
                      </a:r>
                      <a:endParaRPr lang="en-US" sz="2000">
                        <a:effectLst/>
                      </a:endParaRPr>
                    </a:p>
                  </a:txBody>
                  <a:tcPr anchor="ctr"/>
                </a:tc>
                <a:tc>
                  <a:txBody>
                    <a:bodyPr/>
                    <a:lstStyle/>
                    <a:p>
                      <a:pPr algn="ctr"/>
                      <a:r>
                        <a:rPr lang="en-US" sz="2000" dirty="0">
                          <a:effectLst/>
                        </a:rPr>
                        <a:t>25–100</a:t>
                      </a:r>
                    </a:p>
                  </a:txBody>
                  <a:tcPr anchor="ctr"/>
                </a:tc>
                <a:tc>
                  <a:txBody>
                    <a:bodyPr/>
                    <a:lstStyle/>
                    <a:p>
                      <a:pPr algn="ctr"/>
                      <a:r>
                        <a:rPr lang="en-US" sz="2000" dirty="0">
                          <a:effectLst/>
                        </a:rPr>
                        <a:t>2.5 × 10</a:t>
                      </a:r>
                      <a:r>
                        <a:rPr lang="en-US" sz="2000" baseline="30000" dirty="0">
                          <a:effectLst/>
                        </a:rPr>
                        <a:t>2   </a:t>
                      </a:r>
                      <a:r>
                        <a:rPr lang="en-US" sz="2000" dirty="0">
                          <a:effectLst/>
                        </a:rPr>
                        <a:t>−   10</a:t>
                      </a:r>
                      <a:r>
                        <a:rPr lang="en-US" sz="2000" baseline="30000" dirty="0">
                          <a:effectLst/>
                        </a:rPr>
                        <a:t>5</a:t>
                      </a:r>
                      <a:endParaRPr lang="en-US" sz="2000" dirty="0">
                        <a:effectLst/>
                      </a:endParaRPr>
                    </a:p>
                  </a:txBody>
                  <a:tcPr anchor="ctr"/>
                </a:tc>
                <a:extLst>
                  <a:ext uri="{0D108BD9-81ED-4DB2-BD59-A6C34878D82A}">
                    <a16:rowId xmlns:a16="http://schemas.microsoft.com/office/drawing/2014/main" val="10004"/>
                  </a:ext>
                </a:extLst>
              </a:tr>
            </a:tbl>
          </a:graphicData>
        </a:graphic>
      </p:graphicFrame>
      <p:sp>
        <p:nvSpPr>
          <p:cNvPr id="12" name="TextBox 11">
            <a:extLst>
              <a:ext uri="{FF2B5EF4-FFF2-40B4-BE49-F238E27FC236}">
                <a16:creationId xmlns:a16="http://schemas.microsoft.com/office/drawing/2014/main" id="{AF1ED9ED-8468-7C48-A318-486BDF55E660}"/>
              </a:ext>
            </a:extLst>
          </p:cNvPr>
          <p:cNvSpPr txBox="1"/>
          <p:nvPr/>
        </p:nvSpPr>
        <p:spPr>
          <a:xfrm>
            <a:off x="838200" y="1826492"/>
            <a:ext cx="9299597" cy="461665"/>
          </a:xfrm>
          <a:prstGeom prst="rect">
            <a:avLst/>
          </a:prstGeom>
          <a:noFill/>
        </p:spPr>
        <p:txBody>
          <a:bodyPr wrap="none" rtlCol="0">
            <a:spAutoFit/>
          </a:bodyPr>
          <a:lstStyle/>
          <a:p>
            <a:r>
              <a:rPr lang="en-US" sz="2400" b="1" dirty="0"/>
              <a:t>Environmental Factor (E-Factor): Very little waste in petroleum refining!</a:t>
            </a:r>
          </a:p>
        </p:txBody>
      </p:sp>
      <p:sp>
        <p:nvSpPr>
          <p:cNvPr id="3" name="TextBox 2">
            <a:extLst>
              <a:ext uri="{FF2B5EF4-FFF2-40B4-BE49-F238E27FC236}">
                <a16:creationId xmlns:a16="http://schemas.microsoft.com/office/drawing/2014/main" id="{3C1D2ABB-DF01-DD41-8756-4CA1E3CD678C}"/>
              </a:ext>
            </a:extLst>
          </p:cNvPr>
          <p:cNvSpPr txBox="1"/>
          <p:nvPr/>
        </p:nvSpPr>
        <p:spPr>
          <a:xfrm>
            <a:off x="7627434" y="6266985"/>
            <a:ext cx="3564694" cy="369332"/>
          </a:xfrm>
          <a:prstGeom prst="rect">
            <a:avLst/>
          </a:prstGeom>
          <a:noFill/>
        </p:spPr>
        <p:txBody>
          <a:bodyPr wrap="none" rtlCol="0">
            <a:spAutoFit/>
          </a:bodyPr>
          <a:lstStyle/>
          <a:p>
            <a:r>
              <a:rPr lang="en-US" altLang="en-US" dirty="0"/>
              <a:t>Sheldon, R. </a:t>
            </a:r>
            <a:r>
              <a:rPr lang="en-US" altLang="en-US" i="1" dirty="0" err="1"/>
              <a:t>Chem</a:t>
            </a:r>
            <a:r>
              <a:rPr lang="en-US" altLang="en-US" i="1" dirty="0"/>
              <a:t> Tech</a:t>
            </a:r>
            <a:r>
              <a:rPr lang="en-US" altLang="en-US" dirty="0"/>
              <a:t>, 1994, </a:t>
            </a:r>
            <a:r>
              <a:rPr lang="en-US" altLang="en-US" b="1" dirty="0"/>
              <a:t>24</a:t>
            </a:r>
            <a:r>
              <a:rPr lang="en-US" altLang="en-US" dirty="0"/>
              <a:t>, 38</a:t>
            </a:r>
            <a:endParaRPr lang="en-US" dirty="0"/>
          </a:p>
        </p:txBody>
      </p:sp>
      <p:sp>
        <p:nvSpPr>
          <p:cNvPr id="8" name="Rectangle 2">
            <a:extLst>
              <a:ext uri="{FF2B5EF4-FFF2-40B4-BE49-F238E27FC236}">
                <a16:creationId xmlns:a16="http://schemas.microsoft.com/office/drawing/2014/main" id="{A4293393-D46C-A743-92FD-34C2053F9458}"/>
              </a:ext>
            </a:extLst>
          </p:cNvPr>
          <p:cNvSpPr>
            <a:spLocks noGrp="1" noChangeArrowheads="1"/>
          </p:cNvSpPr>
          <p:nvPr>
            <p:ph type="title"/>
          </p:nvPr>
        </p:nvSpPr>
        <p:spPr>
          <a:xfrm>
            <a:off x="838200" y="175125"/>
            <a:ext cx="10515600" cy="1325563"/>
          </a:xfrm>
        </p:spPr>
        <p:txBody>
          <a:bodyPr>
            <a:normAutofit/>
          </a:bodyPr>
          <a:lstStyle/>
          <a:p>
            <a:r>
              <a:rPr lang="en-US" altLang="en-US" sz="4000" dirty="0">
                <a:latin typeface="+mn-lt"/>
              </a:rPr>
              <a:t>Petroleum Industry: Every fraction is used!</a:t>
            </a:r>
          </a:p>
        </p:txBody>
      </p:sp>
      <p:sp>
        <p:nvSpPr>
          <p:cNvPr id="5" name="Donut 4">
            <a:extLst>
              <a:ext uri="{FF2B5EF4-FFF2-40B4-BE49-F238E27FC236}">
                <a16:creationId xmlns:a16="http://schemas.microsoft.com/office/drawing/2014/main" id="{F927AB20-33F3-0842-A358-35A5F6E1610A}"/>
              </a:ext>
            </a:extLst>
          </p:cNvPr>
          <p:cNvSpPr/>
          <p:nvPr/>
        </p:nvSpPr>
        <p:spPr>
          <a:xfrm>
            <a:off x="1753849" y="3540709"/>
            <a:ext cx="8559368" cy="461665"/>
          </a:xfrm>
          <a:prstGeom prst="donut">
            <a:avLst>
              <a:gd name="adj" fmla="val 379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71686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60B06-59D3-1444-AF2F-C3A2EE0128AD}"/>
              </a:ext>
            </a:extLst>
          </p:cNvPr>
          <p:cNvSpPr>
            <a:spLocks noGrp="1"/>
          </p:cNvSpPr>
          <p:nvPr>
            <p:ph type="title"/>
          </p:nvPr>
        </p:nvSpPr>
        <p:spPr/>
        <p:txBody>
          <a:bodyPr>
            <a:normAutofit/>
          </a:bodyPr>
          <a:lstStyle/>
          <a:p>
            <a:r>
              <a:rPr lang="en-US" sz="4000" dirty="0">
                <a:latin typeface="+mn-lt"/>
              </a:rPr>
              <a:t>Petroleum versus </a:t>
            </a:r>
            <a:r>
              <a:rPr lang="en-US" sz="4000" dirty="0" err="1">
                <a:latin typeface="+mn-lt"/>
              </a:rPr>
              <a:t>Biobased</a:t>
            </a:r>
            <a:r>
              <a:rPr lang="en-US" sz="4000" dirty="0">
                <a:latin typeface="+mn-lt"/>
              </a:rPr>
              <a:t> Resources</a:t>
            </a:r>
          </a:p>
        </p:txBody>
      </p:sp>
      <p:sp>
        <p:nvSpPr>
          <p:cNvPr id="3" name="Content Placeholder 2">
            <a:extLst>
              <a:ext uri="{FF2B5EF4-FFF2-40B4-BE49-F238E27FC236}">
                <a16:creationId xmlns:a16="http://schemas.microsoft.com/office/drawing/2014/main" id="{732E6F3C-975C-C14A-B9B5-9F439E3B5BB5}"/>
              </a:ext>
            </a:extLst>
          </p:cNvPr>
          <p:cNvSpPr>
            <a:spLocks noGrp="1"/>
          </p:cNvSpPr>
          <p:nvPr>
            <p:ph idx="1"/>
          </p:nvPr>
        </p:nvSpPr>
        <p:spPr/>
        <p:txBody>
          <a:bodyPr/>
          <a:lstStyle/>
          <a:p>
            <a:r>
              <a:rPr lang="en-US" dirty="0"/>
              <a:t>20</a:t>
            </a:r>
            <a:r>
              <a:rPr lang="en-US" baseline="30000" dirty="0"/>
              <a:t>th</a:t>
            </a:r>
            <a:r>
              <a:rPr lang="en-US" dirty="0"/>
              <a:t> century</a:t>
            </a:r>
          </a:p>
          <a:p>
            <a:pPr lvl="1"/>
            <a:r>
              <a:rPr lang="en-US" dirty="0"/>
              <a:t>Organic chemicals, materials and energy based on oil</a:t>
            </a:r>
          </a:p>
          <a:p>
            <a:pPr lvl="1"/>
            <a:r>
              <a:rPr lang="en-US" dirty="0"/>
              <a:t>Process: petroleum refining</a:t>
            </a:r>
          </a:p>
          <a:p>
            <a:pPr lvl="1"/>
            <a:r>
              <a:rPr lang="en-US" dirty="0"/>
              <a:t>Driver: </a:t>
            </a:r>
            <a:r>
              <a:rPr lang="en-US" i="1" dirty="0">
                <a:solidFill>
                  <a:srgbClr val="FF0000"/>
                </a:solidFill>
              </a:rPr>
              <a:t>Energy</a:t>
            </a:r>
            <a:r>
              <a:rPr lang="en-US" dirty="0"/>
              <a:t> (over 90% of petroleum is used for energy)</a:t>
            </a:r>
          </a:p>
          <a:p>
            <a:r>
              <a:rPr lang="en-US" dirty="0"/>
              <a:t>21</a:t>
            </a:r>
            <a:r>
              <a:rPr lang="en-US" baseline="30000" dirty="0"/>
              <a:t>st</a:t>
            </a:r>
            <a:r>
              <a:rPr lang="en-US" dirty="0"/>
              <a:t> century</a:t>
            </a:r>
          </a:p>
          <a:p>
            <a:pPr lvl="1"/>
            <a:r>
              <a:rPr lang="en-US" dirty="0"/>
              <a:t>New organic chemicals based on biomass refining</a:t>
            </a:r>
          </a:p>
          <a:p>
            <a:pPr lvl="1"/>
            <a:r>
              <a:rPr lang="en-US" dirty="0"/>
              <a:t>Process: Biorefinery?</a:t>
            </a:r>
          </a:p>
          <a:p>
            <a:pPr lvl="1"/>
            <a:r>
              <a:rPr lang="en-US" dirty="0"/>
              <a:t>Driver: </a:t>
            </a:r>
            <a:r>
              <a:rPr lang="en-US" i="1" dirty="0">
                <a:solidFill>
                  <a:srgbClr val="FF0000"/>
                </a:solidFill>
              </a:rPr>
              <a:t>Energy</a:t>
            </a:r>
            <a:r>
              <a:rPr lang="en-US" dirty="0"/>
              <a:t> (what fraction of biomass will be used for energy?)</a:t>
            </a:r>
          </a:p>
        </p:txBody>
      </p:sp>
    </p:spTree>
    <p:extLst>
      <p:ext uri="{BB962C8B-B14F-4D97-AF65-F5344CB8AC3E}">
        <p14:creationId xmlns:p14="http://schemas.microsoft.com/office/powerpoint/2010/main" val="2934023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a:ext>
            </a:extLst>
          </a:blip>
          <a:srcRect/>
          <a:stretch>
            <a:fillRect/>
          </a:stretch>
        </p:blipFill>
        <p:spPr bwMode="auto">
          <a:xfrm>
            <a:off x="3177581" y="1611941"/>
            <a:ext cx="5836838" cy="4592451"/>
          </a:xfrm>
          <a:prstGeom prst="rect">
            <a:avLst/>
          </a:prstGeom>
          <a:noFill/>
          <a:ln>
            <a:noFill/>
          </a:ln>
        </p:spPr>
      </p:pic>
      <p:sp>
        <p:nvSpPr>
          <p:cNvPr id="5" name="Rectangle 4"/>
          <p:cNvSpPr/>
          <p:nvPr/>
        </p:nvSpPr>
        <p:spPr>
          <a:xfrm>
            <a:off x="6445470" y="6204392"/>
            <a:ext cx="5533160"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50000"/>
                  </a:prstClr>
                </a:solidFill>
                <a:effectLst/>
                <a:uLnTx/>
                <a:uFillTx/>
                <a:latin typeface="Calibri" panose="020F0502020204030204"/>
                <a:ea typeface="ＭＳ 明朝" charset="-128"/>
                <a:cs typeface="Times New Roman" charset="0"/>
              </a:rPr>
              <a:t>Figure: Increasing world energy consumption since 1990. The graph includes prediction for year 2035, where the use will reach 770 quadrillion British Thermal Unit [BTU]. Source: U.S. Energy Information Administration [U.S. EIA].</a:t>
            </a:r>
          </a:p>
        </p:txBody>
      </p:sp>
      <p:sp>
        <p:nvSpPr>
          <p:cNvPr id="6" name="Title 1"/>
          <p:cNvSpPr>
            <a:spLocks noGrp="1"/>
          </p:cNvSpPr>
          <p:nvPr>
            <p:ph type="title"/>
          </p:nvPr>
        </p:nvSpPr>
        <p:spPr>
          <a:xfrm>
            <a:off x="835246" y="232960"/>
            <a:ext cx="10767141" cy="1143000"/>
          </a:xfrm>
        </p:spPr>
        <p:txBody>
          <a:bodyPr>
            <a:noAutofit/>
          </a:bodyPr>
          <a:lstStyle/>
          <a:p>
            <a:r>
              <a:rPr lang="en-US" sz="4000" dirty="0">
                <a:latin typeface="+mn-lt"/>
              </a:rPr>
              <a:t>Energy Consumption: </a:t>
            </a:r>
            <a:br>
              <a:rPr lang="en-US" sz="4000" dirty="0">
                <a:latin typeface="+mn-lt"/>
              </a:rPr>
            </a:br>
            <a:r>
              <a:rPr lang="en-US" sz="4000" dirty="0">
                <a:latin typeface="+mn-lt"/>
              </a:rPr>
              <a:t>The world’s growing energy needs</a:t>
            </a:r>
          </a:p>
        </p:txBody>
      </p:sp>
    </p:spTree>
    <p:extLst>
      <p:ext uri="{BB962C8B-B14F-4D97-AF65-F5344CB8AC3E}">
        <p14:creationId xmlns:p14="http://schemas.microsoft.com/office/powerpoint/2010/main" val="3255709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3294868" y="1489984"/>
            <a:ext cx="6115050" cy="4561147"/>
          </a:xfrm>
          <a:prstGeom prst="rect">
            <a:avLst/>
          </a:prstGeom>
          <a:noFill/>
          <a:ln>
            <a:noFill/>
          </a:ln>
        </p:spPr>
      </p:pic>
      <p:sp>
        <p:nvSpPr>
          <p:cNvPr id="5" name="Rectangle 4"/>
          <p:cNvSpPr/>
          <p:nvPr/>
        </p:nvSpPr>
        <p:spPr>
          <a:xfrm>
            <a:off x="6949870" y="6181796"/>
            <a:ext cx="4920096"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50000"/>
                  </a:prstClr>
                </a:solidFill>
                <a:effectLst/>
                <a:uLnTx/>
                <a:uFillTx/>
                <a:latin typeface="Calibri" panose="020F0502020204030204"/>
                <a:ea typeface="ＭＳ 明朝" charset="-128"/>
                <a:cs typeface="Times New Roman" charset="0"/>
              </a:rPr>
              <a:t>Figure: Increasing world energy consumption years 1970-2010. Oil, coal and natural gas are still predominant sources of energy, but renewables are on the increase too. Source: Statistical Review of World Energy.</a:t>
            </a:r>
          </a:p>
        </p:txBody>
      </p:sp>
      <p:sp>
        <p:nvSpPr>
          <p:cNvPr id="6" name="Title 1"/>
          <p:cNvSpPr>
            <a:spLocks noGrp="1"/>
          </p:cNvSpPr>
          <p:nvPr>
            <p:ph type="title"/>
          </p:nvPr>
        </p:nvSpPr>
        <p:spPr>
          <a:xfrm>
            <a:off x="797858" y="235368"/>
            <a:ext cx="11072108" cy="1254615"/>
          </a:xfrm>
        </p:spPr>
        <p:txBody>
          <a:bodyPr>
            <a:noAutofit/>
          </a:bodyPr>
          <a:lstStyle/>
          <a:p>
            <a:r>
              <a:rPr lang="en-US" sz="4000" dirty="0">
                <a:latin typeface="+mn-lt"/>
              </a:rPr>
              <a:t>Energy Feedstocks: Historical dependence on depleting resources</a:t>
            </a:r>
          </a:p>
        </p:txBody>
      </p:sp>
    </p:spTree>
    <p:extLst>
      <p:ext uri="{BB962C8B-B14F-4D97-AF65-F5344CB8AC3E}">
        <p14:creationId xmlns:p14="http://schemas.microsoft.com/office/powerpoint/2010/main" val="1283526499"/>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tyCurriculum_Template" id="{EDCD831D-5535-F64D-8D88-89EFE9E5963E}" vid="{88332C8B-8202-4946-816A-D92DC749C4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8756</TotalTime>
  <Words>6358</Words>
  <Application>Microsoft Office PowerPoint</Application>
  <PresentationFormat>Widescreen</PresentationFormat>
  <Paragraphs>606</Paragraphs>
  <Slides>48</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48</vt:i4>
      </vt:variant>
    </vt:vector>
  </HeadingPairs>
  <TitlesOfParts>
    <vt:vector size="59" baseType="lpstr">
      <vt:lpstr>ＭＳ Ｐゴシック</vt:lpstr>
      <vt:lpstr>Arial</vt:lpstr>
      <vt:lpstr>Baghdad</vt:lpstr>
      <vt:lpstr>Bodoni Ornaments</vt:lpstr>
      <vt:lpstr>Calibri</vt:lpstr>
      <vt:lpstr>Cambria</vt:lpstr>
      <vt:lpstr>Corbel</vt:lpstr>
      <vt:lpstr>ＭＳ 明朝</vt:lpstr>
      <vt:lpstr>Times New Roman</vt:lpstr>
      <vt:lpstr>Wingdings</vt:lpstr>
      <vt:lpstr>Office Theme</vt:lpstr>
      <vt:lpstr>Renewable Feedstocks for Energy</vt:lpstr>
      <vt:lpstr>Outline</vt:lpstr>
      <vt:lpstr>Outline</vt:lpstr>
      <vt:lpstr>Petroleum Industry</vt:lpstr>
      <vt:lpstr>Petroleum Industry: Fractions of Petroleum</vt:lpstr>
      <vt:lpstr>Petroleum Industry: Every fraction is used!</vt:lpstr>
      <vt:lpstr>Petroleum versus Biobased Resources</vt:lpstr>
      <vt:lpstr>Energy Consumption:  The world’s growing energy needs</vt:lpstr>
      <vt:lpstr>Energy Feedstocks: Historical dependence on depleting resources</vt:lpstr>
      <vt:lpstr>Current and future energy demands</vt:lpstr>
      <vt:lpstr>Oil as an energy source: Challenges</vt:lpstr>
      <vt:lpstr>Alternative Energy to Meet Future Demand</vt:lpstr>
      <vt:lpstr>What We Have</vt:lpstr>
      <vt:lpstr>What We Can Have</vt:lpstr>
      <vt:lpstr>Outline</vt:lpstr>
      <vt:lpstr>Biofuels: They aren’t new!</vt:lpstr>
      <vt:lpstr>Outline</vt:lpstr>
      <vt:lpstr>First Generation Biofuels</vt:lpstr>
      <vt:lpstr>Future of Biofuels</vt:lpstr>
      <vt:lpstr>Corn-based Ethanol Production Process</vt:lpstr>
      <vt:lpstr>Why Replacing Fossil-Fuel Oil With Advanced Transportation Biofuels is Important </vt:lpstr>
      <vt:lpstr>PowerPoint Presentation</vt:lpstr>
      <vt:lpstr>First Generation Biofuels: Biodiesel</vt:lpstr>
      <vt:lpstr>First Generation Biofuels: Biodiesel</vt:lpstr>
      <vt:lpstr>Oils for Biodiesel: Lipids</vt:lpstr>
      <vt:lpstr>Biodiesel preparation: transesterification</vt:lpstr>
      <vt:lpstr>Advantages of Biodiesel</vt:lpstr>
      <vt:lpstr>Is Biodiesel the Answer?</vt:lpstr>
      <vt:lpstr>Outline</vt:lpstr>
      <vt:lpstr>Biofuels: Current and Future</vt:lpstr>
      <vt:lpstr>Advanced Biofuels: Second, Third and Fourth Generation Biofuels</vt:lpstr>
      <vt:lpstr>Biofuels: First to Fourth Generation</vt:lpstr>
      <vt:lpstr>Second Generation Biofuels</vt:lpstr>
      <vt:lpstr>Second Generation Biofuels</vt:lpstr>
      <vt:lpstr>Second Generation Biofuels: Switchgrass vs. Corn</vt:lpstr>
      <vt:lpstr>PowerPoint Presentation</vt:lpstr>
      <vt:lpstr>Outline</vt:lpstr>
      <vt:lpstr>Biofuels: First to Fourth Generation</vt:lpstr>
      <vt:lpstr>Third Generation Biofuels: Algae as a feedstock for biodiesel</vt:lpstr>
      <vt:lpstr>What is algae?</vt:lpstr>
      <vt:lpstr>What algae needs to grow</vt:lpstr>
      <vt:lpstr>Third Generation Biofuels: Algae</vt:lpstr>
      <vt:lpstr>Third Generation Biofuels: Algae</vt:lpstr>
      <vt:lpstr>Pros      Cons</vt:lpstr>
      <vt:lpstr>Biofuels: First to Fourth Generation</vt:lpstr>
      <vt:lpstr>Fourth Generation Biofuels</vt:lpstr>
      <vt:lpstr>Biofuels as an Alternative</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Mellor, Karolina</dc:creator>
  <cp:lastModifiedBy>Chapman, Kimberly</cp:lastModifiedBy>
  <cp:revision>167</cp:revision>
  <dcterms:created xsi:type="dcterms:W3CDTF">2018-04-03T14:35:18Z</dcterms:created>
  <dcterms:modified xsi:type="dcterms:W3CDTF">2019-03-13T13:50:14Z</dcterms:modified>
</cp:coreProperties>
</file>