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94" r:id="rId2"/>
    <p:sldId id="295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8" r:id="rId38"/>
    <p:sldId id="29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81C"/>
    <a:srgbClr val="EE7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1896" autoAdjust="0"/>
  </p:normalViewPr>
  <p:slideViewPr>
    <p:cSldViewPr snapToGrid="0" snapToObjects="1">
      <p:cViewPr varScale="1">
        <p:scale>
          <a:sx n="109" d="100"/>
          <a:sy n="109" d="100"/>
        </p:scale>
        <p:origin x="192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m752\Documents\UNIDO\TtF\11%20Theory%20to%20Practice\Radar%20chart%20for%20G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m752\Documents\UNIDO\TtF\11%20Theory%20to%20Practice\Radar%20chart%20for%20G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m752\Documents\UNIDO\TtF\11%20Theory%20to%20Practice\Radar%20chart%20for%20G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m752\Documents\UNIDO\TtF\11%20Theory%20to%20Practice\Radar%20chart%20for%20G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Green Principles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Sheet1!$B$3:$B$14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A-4036-9DA4-1FE2C942A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73059920"/>
        <c:axId val="-256143856"/>
      </c:radarChart>
      <c:catAx>
        <c:axId val="-177305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6143856"/>
        <c:crosses val="autoZero"/>
        <c:auto val="1"/>
        <c:lblAlgn val="ctr"/>
        <c:lblOffset val="100"/>
        <c:noMultiLvlLbl val="0"/>
      </c:catAx>
      <c:valAx>
        <c:axId val="-25614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305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Green Principles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Sheet1!$B$3:$B$14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A-4036-9DA4-1FE2C942A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29903376"/>
        <c:axId val="-722154304"/>
      </c:radarChart>
      <c:catAx>
        <c:axId val="-172990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22154304"/>
        <c:crosses val="autoZero"/>
        <c:auto val="1"/>
        <c:lblAlgn val="ctr"/>
        <c:lblOffset val="100"/>
        <c:noMultiLvlLbl val="0"/>
      </c:catAx>
      <c:valAx>
        <c:axId val="-72215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990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STEP1: Grignard Addition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Sheet1!$C$18</c:f>
              <c:strCache>
                <c:ptCount val="1"/>
                <c:pt idx="0">
                  <c:v>Old process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Sheet1!$B$19:$B$30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Sheet1!$C$19:$C$30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4-4A96-BC52-794689D983DD}"/>
            </c:ext>
          </c:extLst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New process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Sheet1!$B$19:$B$30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Sheet1!$D$19:$D$30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4-4A96-BC52-794689D98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86522416"/>
        <c:axId val="-255999824"/>
      </c:radarChart>
      <c:catAx>
        <c:axId val="-58652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5999824"/>
        <c:crosses val="autoZero"/>
        <c:auto val="1"/>
        <c:lblAlgn val="ctr"/>
        <c:lblOffset val="100"/>
        <c:noMultiLvlLbl val="0"/>
      </c:catAx>
      <c:valAx>
        <c:axId val="-25599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652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STEP 2:</a:t>
            </a:r>
            <a:r>
              <a:rPr lang="en-US" sz="2800" b="1" baseline="0"/>
              <a:t> Oxidation from alcohol to ketone</a:t>
            </a:r>
            <a:endParaRPr lang="en-US" sz="2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Sheet1!$C$33</c:f>
              <c:strCache>
                <c:ptCount val="1"/>
                <c:pt idx="0">
                  <c:v>Old process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Sheet1!$B$34:$B$45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Sheet1!$C$34:$C$45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0</c:v>
                </c:pt>
                <c:pt idx="7">
                  <c:v>5</c:v>
                </c:pt>
                <c:pt idx="8">
                  <c:v>3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F-4164-AB74-5DA737B76801}"/>
            </c:ext>
          </c:extLst>
        </c:ser>
        <c:ser>
          <c:idx val="1"/>
          <c:order val="1"/>
          <c:tx>
            <c:strRef>
              <c:f>Sheet1!$D$33</c:f>
              <c:strCache>
                <c:ptCount val="1"/>
                <c:pt idx="0">
                  <c:v>New process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Sheet1!$B$34:$B$45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Sheet1!$D$34:$D$45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F-4164-AB74-5DA737B76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4454192"/>
        <c:axId val="1071220160"/>
      </c:radarChart>
      <c:catAx>
        <c:axId val="62445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220160"/>
        <c:crosses val="autoZero"/>
        <c:auto val="1"/>
        <c:lblAlgn val="ctr"/>
        <c:lblOffset val="100"/>
        <c:noMultiLvlLbl val="0"/>
      </c:catAx>
      <c:valAx>
        <c:axId val="107122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45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r>
            <a:rPr lang="en-US" dirty="0"/>
            <a:t>Understand Context</a:t>
          </a:r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endParaRPr lang="en-US"/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endParaRPr lang="en-US"/>
        </a:p>
      </dgm:t>
    </dgm:pt>
    <dgm:pt modelId="{8CE8EE4A-41BF-E647-BFDF-E836BAE13F06}">
      <dgm:prSet phldrT="[Text]"/>
      <dgm:spPr/>
      <dgm:t>
        <a:bodyPr/>
        <a:lstStyle/>
        <a:p>
          <a:r>
            <a:rPr lang="en-US" dirty="0"/>
            <a:t>Business/Market</a:t>
          </a:r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endParaRPr lang="en-US"/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endParaRPr lang="en-US"/>
        </a:p>
      </dgm:t>
    </dgm:pt>
    <dgm:pt modelId="{596FFF1D-07FF-E641-AF92-D5491BFD7C02}">
      <dgm:prSet phldrT="[Text]"/>
      <dgm:spPr/>
      <dgm:t>
        <a:bodyPr/>
        <a:lstStyle/>
        <a:p>
          <a:r>
            <a:rPr lang="en-US" dirty="0"/>
            <a:t>What</a:t>
          </a:r>
        </a:p>
      </dgm:t>
    </dgm:pt>
    <dgm:pt modelId="{4D171D78-2A28-1849-97CE-6D1BFC783CBE}" type="parTrans" cxnId="{C2A5026E-BF9F-AD44-8776-8F0EB7B4F4D8}">
      <dgm:prSet/>
      <dgm:spPr/>
      <dgm:t>
        <a:bodyPr/>
        <a:lstStyle/>
        <a:p>
          <a:endParaRPr lang="en-US"/>
        </a:p>
      </dgm:t>
    </dgm:pt>
    <dgm:pt modelId="{ADB0CB7B-0368-294D-B287-4BB2B7001F75}" type="sibTrans" cxnId="{C2A5026E-BF9F-AD44-8776-8F0EB7B4F4D8}">
      <dgm:prSet/>
      <dgm:spPr/>
      <dgm:t>
        <a:bodyPr/>
        <a:lstStyle/>
        <a:p>
          <a:endParaRPr lang="en-US"/>
        </a:p>
      </dgm:t>
    </dgm:pt>
    <dgm:pt modelId="{B39EFBD4-4B96-D94D-9F91-524B032C8025}">
      <dgm:prSet phldrT="[Text]"/>
      <dgm:spPr/>
      <dgm:t>
        <a:bodyPr/>
        <a:lstStyle/>
        <a:p>
          <a:r>
            <a:rPr lang="en-US" dirty="0"/>
            <a:t>Identify Opportunities</a:t>
          </a:r>
        </a:p>
      </dgm:t>
    </dgm:pt>
    <dgm:pt modelId="{66D95F06-7259-9045-A8A8-E05C15E67CF7}" type="parTrans" cxnId="{2C58BECE-0876-4D43-ACFD-31D287CF6FCC}">
      <dgm:prSet/>
      <dgm:spPr/>
      <dgm:t>
        <a:bodyPr/>
        <a:lstStyle/>
        <a:p>
          <a:endParaRPr lang="en-US"/>
        </a:p>
      </dgm:t>
    </dgm:pt>
    <dgm:pt modelId="{3AE3A530-C74B-A845-8989-4395FF569658}" type="sibTrans" cxnId="{2C58BECE-0876-4D43-ACFD-31D287CF6FCC}">
      <dgm:prSet/>
      <dgm:spPr/>
      <dgm:t>
        <a:bodyPr/>
        <a:lstStyle/>
        <a:p>
          <a:endParaRPr lang="en-US"/>
        </a:p>
      </dgm:t>
    </dgm:pt>
    <dgm:pt modelId="{CEA640DB-102D-2847-B58B-EF9C66DDC166}">
      <dgm:prSet phldrT="[Text]"/>
      <dgm:spPr/>
      <dgm:t>
        <a:bodyPr/>
        <a:lstStyle/>
        <a:p>
          <a:r>
            <a:rPr lang="en-US" dirty="0"/>
            <a:t>Product/Service</a:t>
          </a:r>
        </a:p>
      </dgm:t>
    </dgm:pt>
    <dgm:pt modelId="{995B2D84-4521-634A-8F1A-51120FE51573}" type="parTrans" cxnId="{C6B821C7-5EF5-994B-911C-B53D9DAB0DC7}">
      <dgm:prSet/>
      <dgm:spPr/>
      <dgm:t>
        <a:bodyPr/>
        <a:lstStyle/>
        <a:p>
          <a:endParaRPr lang="en-US"/>
        </a:p>
      </dgm:t>
    </dgm:pt>
    <dgm:pt modelId="{4509D6FF-8FA0-D146-B0FB-19B603A56851}" type="sibTrans" cxnId="{C6B821C7-5EF5-994B-911C-B53D9DAB0DC7}">
      <dgm:prSet/>
      <dgm:spPr/>
      <dgm:t>
        <a:bodyPr/>
        <a:lstStyle/>
        <a:p>
          <a:endParaRPr lang="en-US"/>
        </a:p>
      </dgm:t>
    </dgm:pt>
    <dgm:pt modelId="{BD5DCF90-6805-5044-9858-C2EAB506AE6B}">
      <dgm:prSet phldrT="[Text]"/>
      <dgm:spPr/>
      <dgm:t>
        <a:bodyPr/>
        <a:lstStyle/>
        <a:p>
          <a:r>
            <a:rPr lang="en-US" dirty="0"/>
            <a:t>How</a:t>
          </a:r>
        </a:p>
      </dgm:t>
    </dgm:pt>
    <dgm:pt modelId="{CC08A754-C6BB-B24A-996F-9D3971FCCE04}" type="parTrans" cxnId="{74AF4D92-6FFE-EB42-B352-E81B1BFFF038}">
      <dgm:prSet/>
      <dgm:spPr/>
      <dgm:t>
        <a:bodyPr/>
        <a:lstStyle/>
        <a:p>
          <a:endParaRPr lang="en-US"/>
        </a:p>
      </dgm:t>
    </dgm:pt>
    <dgm:pt modelId="{139AF565-8962-0842-924E-B234B21088A1}" type="sibTrans" cxnId="{74AF4D92-6FFE-EB42-B352-E81B1BFFF038}">
      <dgm:prSet/>
      <dgm:spPr/>
      <dgm:t>
        <a:bodyPr/>
        <a:lstStyle/>
        <a:p>
          <a:endParaRPr lang="en-US"/>
        </a:p>
      </dgm:t>
    </dgm:pt>
    <dgm:pt modelId="{CC240551-9157-9F4E-ABC2-111A20FFF571}">
      <dgm:prSet phldrT="[Text]"/>
      <dgm:spPr/>
      <dgm:t>
        <a:bodyPr/>
        <a:lstStyle/>
        <a:p>
          <a:r>
            <a:rPr lang="en-US" dirty="0"/>
            <a:t>Deliver Innovation</a:t>
          </a:r>
        </a:p>
      </dgm:t>
    </dgm:pt>
    <dgm:pt modelId="{07D07534-8584-3C46-8C30-2D3C232A7415}" type="parTrans" cxnId="{309AB6E4-B565-144E-8050-4117FBB4BD01}">
      <dgm:prSet/>
      <dgm:spPr/>
      <dgm:t>
        <a:bodyPr/>
        <a:lstStyle/>
        <a:p>
          <a:endParaRPr lang="en-US"/>
        </a:p>
      </dgm:t>
    </dgm:pt>
    <dgm:pt modelId="{561E29A1-DB61-5C4C-B3DE-B945DF6D7C4A}" type="sibTrans" cxnId="{309AB6E4-B565-144E-8050-4117FBB4BD01}">
      <dgm:prSet/>
      <dgm:spPr/>
      <dgm:t>
        <a:bodyPr/>
        <a:lstStyle/>
        <a:p>
          <a:endParaRPr lang="en-US"/>
        </a:p>
      </dgm:t>
    </dgm:pt>
    <dgm:pt modelId="{D923C8A4-847C-C044-BC94-BDAF1BF6E02C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F1B14A55-ADA1-6D43-ABB8-7431D69E717C}" type="parTrans" cxnId="{D41ED491-DE0C-8349-AEBC-F72C3C0C4996}">
      <dgm:prSet/>
      <dgm:spPr/>
      <dgm:t>
        <a:bodyPr/>
        <a:lstStyle/>
        <a:p>
          <a:endParaRPr lang="en-US"/>
        </a:p>
      </dgm:t>
    </dgm:pt>
    <dgm:pt modelId="{330AF90E-E65D-A141-ACF3-4F0FAB1C7FEC}" type="sibTrans" cxnId="{D41ED491-DE0C-8349-AEBC-F72C3C0C4996}">
      <dgm:prSet/>
      <dgm:spPr/>
      <dgm:t>
        <a:bodyPr/>
        <a:lstStyle/>
        <a:p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AF79DC0-03B0-4840-A9C6-A3CC5806E0AA}" type="pres">
      <dgm:prSet presAssocID="{EB4596A3-3413-BA41-A249-2563F00B1FA3}" presName="descendantText" presStyleLbl="alignAcc1" presStyleIdx="0" presStyleCnt="3" custLinFactNeighborX="6926">
        <dgm:presLayoutVars>
          <dgm:bulletEnabled val="1"/>
        </dgm:presLayoutVars>
      </dgm:prSet>
      <dgm:spPr/>
    </dgm:pt>
    <dgm:pt modelId="{3C558D91-B283-404F-8D36-B0DF58B7F047}" type="pres">
      <dgm:prSet presAssocID="{2DFE5D6D-8B7B-2444-82DF-86EF9E897F36}" presName="sp" presStyleCnt="0"/>
      <dgm:spPr/>
    </dgm:pt>
    <dgm:pt modelId="{D14888F2-9E24-6F4F-AAD5-F3C77C4A61C9}" type="pres">
      <dgm:prSet presAssocID="{596FFF1D-07FF-E641-AF92-D5491BFD7C02}" presName="composite" presStyleCnt="0"/>
      <dgm:spPr/>
    </dgm:pt>
    <dgm:pt modelId="{C12A7E4E-F6DD-A04E-873E-49C3B8FD8C1F}" type="pres">
      <dgm:prSet presAssocID="{596FFF1D-07FF-E641-AF92-D5491BF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0232EA0-3471-D44A-ACD0-BA31D6FEE18A}" type="pres">
      <dgm:prSet presAssocID="{596FFF1D-07FF-E641-AF92-D5491BFD7C02}" presName="descendantText" presStyleLbl="alignAcc1" presStyleIdx="1" presStyleCnt="3">
        <dgm:presLayoutVars>
          <dgm:bulletEnabled val="1"/>
        </dgm:presLayoutVars>
      </dgm:prSet>
      <dgm:spPr/>
    </dgm:pt>
    <dgm:pt modelId="{9E5B3346-F7F2-F94E-A8FD-E361B2F3D6CB}" type="pres">
      <dgm:prSet presAssocID="{ADB0CB7B-0368-294D-B287-4BB2B7001F75}" presName="sp" presStyleCnt="0"/>
      <dgm:spPr/>
    </dgm:pt>
    <dgm:pt modelId="{2DD60A68-53C7-3D4E-A2DA-F85DA93AC2A0}" type="pres">
      <dgm:prSet presAssocID="{BD5DCF90-6805-5044-9858-C2EAB506AE6B}" presName="composite" presStyleCnt="0"/>
      <dgm:spPr/>
    </dgm:pt>
    <dgm:pt modelId="{3B899999-DC18-3046-8441-B0DDDE6FE4D4}" type="pres">
      <dgm:prSet presAssocID="{BD5DCF90-6805-5044-9858-C2EAB506AE6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FF7A1E7-AF4C-F34F-8E60-E0D04B897396}" type="pres">
      <dgm:prSet presAssocID="{BD5DCF90-6805-5044-9858-C2EAB506AE6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621DD09-95D6-EB42-9A16-D2CB96DF5543}" type="presOf" srcId="{CC240551-9157-9F4E-ABC2-111A20FFF571}" destId="{2FF7A1E7-AF4C-F34F-8E60-E0D04B897396}" srcOrd="0" destOrd="0" presId="urn:microsoft.com/office/officeart/2005/8/layout/chevron2"/>
    <dgm:cxn modelId="{5B067D1D-995B-E146-86AC-70086D9A1ECC}" type="presOf" srcId="{596FFF1D-07FF-E641-AF92-D5491BFD7C02}" destId="{C12A7E4E-F6DD-A04E-873E-49C3B8FD8C1F}" srcOrd="0" destOrd="0" presId="urn:microsoft.com/office/officeart/2005/8/layout/chevron2"/>
    <dgm:cxn modelId="{71B2652D-D85E-AC46-A805-92DF594F0CD8}" type="presOf" srcId="{1E413068-BD01-5341-A5EA-3621E4CB7186}" destId="{287433BE-74C0-B74D-8DB7-A23A7407D4C5}" srcOrd="0" destOrd="0" presId="urn:microsoft.com/office/officeart/2005/8/layout/chevron2"/>
    <dgm:cxn modelId="{C2A5026E-BF9F-AD44-8776-8F0EB7B4F4D8}" srcId="{1E413068-BD01-5341-A5EA-3621E4CB7186}" destId="{596FFF1D-07FF-E641-AF92-D5491BFD7C02}" srcOrd="1" destOrd="0" parTransId="{4D171D78-2A28-1849-97CE-6D1BFC783CBE}" sibTransId="{ADB0CB7B-0368-294D-B287-4BB2B7001F75}"/>
    <dgm:cxn modelId="{CD168173-81A5-1E46-AE5D-B89B4D833445}" type="presOf" srcId="{D923C8A4-847C-C044-BC94-BDAF1BF6E02C}" destId="{2FF7A1E7-AF4C-F34F-8E60-E0D04B897396}" srcOrd="0" destOrd="1" presId="urn:microsoft.com/office/officeart/2005/8/layout/chevron2"/>
    <dgm:cxn modelId="{ACBFA874-0F48-B847-8F41-B90861996DB3}" type="presOf" srcId="{EB4596A3-3413-BA41-A249-2563F00B1FA3}" destId="{B954F9CF-31B0-074B-8C34-C246EDCC8927}" srcOrd="0" destOrd="0" presId="urn:microsoft.com/office/officeart/2005/8/layout/chevron2"/>
    <dgm:cxn modelId="{D41ED491-DE0C-8349-AEBC-F72C3C0C4996}" srcId="{BD5DCF90-6805-5044-9858-C2EAB506AE6B}" destId="{D923C8A4-847C-C044-BC94-BDAF1BF6E02C}" srcOrd="1" destOrd="0" parTransId="{F1B14A55-ADA1-6D43-ABB8-7431D69E717C}" sibTransId="{330AF90E-E65D-A141-ACF3-4F0FAB1C7FEC}"/>
    <dgm:cxn modelId="{74AF4D92-6FFE-EB42-B352-E81B1BFFF038}" srcId="{1E413068-BD01-5341-A5EA-3621E4CB7186}" destId="{BD5DCF90-6805-5044-9858-C2EAB506AE6B}" srcOrd="2" destOrd="0" parTransId="{CC08A754-C6BB-B24A-996F-9D3971FCCE04}" sibTransId="{139AF565-8962-0842-924E-B234B21088A1}"/>
    <dgm:cxn modelId="{ACDD2F95-B17C-5049-A8F7-A55F16D99BA3}" type="presOf" srcId="{CEA640DB-102D-2847-B58B-EF9C66DDC166}" destId="{20232EA0-3471-D44A-ACD0-BA31D6FEE18A}" srcOrd="0" destOrd="1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9AAE12A5-8EAE-8F40-845A-68336855C39A}" type="presOf" srcId="{BD5DCF90-6805-5044-9858-C2EAB506AE6B}" destId="{3B899999-DC18-3046-8441-B0DDDE6FE4D4}" srcOrd="0" destOrd="0" presId="urn:microsoft.com/office/officeart/2005/8/layout/chevron2"/>
    <dgm:cxn modelId="{26E202A9-E0AC-0846-BADF-AED642A3A7A2}" type="presOf" srcId="{B39EFBD4-4B96-D94D-9F91-524B032C8025}" destId="{20232EA0-3471-D44A-ACD0-BA31D6FEE18A}" srcOrd="0" destOrd="0" presId="urn:microsoft.com/office/officeart/2005/8/layout/chevron2"/>
    <dgm:cxn modelId="{22DBE9A9-7A17-7843-AC97-B6B5B2B43A07}" type="presOf" srcId="{8CE8EE4A-41BF-E647-BFDF-E836BAE13F06}" destId="{FAF79DC0-03B0-4840-A9C6-A3CC5806E0AA}" srcOrd="0" destOrd="1" presId="urn:microsoft.com/office/officeart/2005/8/layout/chevron2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C6B821C7-5EF5-994B-911C-B53D9DAB0DC7}" srcId="{B39EFBD4-4B96-D94D-9F91-524B032C8025}" destId="{CEA640DB-102D-2847-B58B-EF9C66DDC166}" srcOrd="0" destOrd="0" parTransId="{995B2D84-4521-634A-8F1A-51120FE51573}" sibTransId="{4509D6FF-8FA0-D146-B0FB-19B603A56851}"/>
    <dgm:cxn modelId="{3F1A52C7-0730-4142-824F-0C463DFA080B}" type="presOf" srcId="{21199F40-670D-074D-A789-40D3BE8ACCD8}" destId="{FAF79DC0-03B0-4840-A9C6-A3CC5806E0AA}" srcOrd="0" destOrd="0" presId="urn:microsoft.com/office/officeart/2005/8/layout/chevron2"/>
    <dgm:cxn modelId="{2C58BECE-0876-4D43-ACFD-31D287CF6FCC}" srcId="{596FFF1D-07FF-E641-AF92-D5491BFD7C02}" destId="{B39EFBD4-4B96-D94D-9F91-524B032C8025}" srcOrd="0" destOrd="0" parTransId="{66D95F06-7259-9045-A8A8-E05C15E67CF7}" sibTransId="{3AE3A530-C74B-A845-8989-4395FF569658}"/>
    <dgm:cxn modelId="{309AB6E4-B565-144E-8050-4117FBB4BD01}" srcId="{BD5DCF90-6805-5044-9858-C2EAB506AE6B}" destId="{CC240551-9157-9F4E-ABC2-111A20FFF571}" srcOrd="0" destOrd="0" parTransId="{07D07534-8584-3C46-8C30-2D3C232A7415}" sibTransId="{561E29A1-DB61-5C4C-B3DE-B945DF6D7C4A}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059D4B69-7252-4848-85D5-27E6B8BEC223}" type="presParOf" srcId="{287433BE-74C0-B74D-8DB7-A23A7407D4C5}" destId="{44F42AB5-4C9A-4143-8632-5AFE23874997}" srcOrd="0" destOrd="0" presId="urn:microsoft.com/office/officeart/2005/8/layout/chevron2"/>
    <dgm:cxn modelId="{E9E43C8F-C1F8-FA4F-BD10-85A38A64A768}" type="presParOf" srcId="{44F42AB5-4C9A-4143-8632-5AFE23874997}" destId="{B954F9CF-31B0-074B-8C34-C246EDCC8927}" srcOrd="0" destOrd="0" presId="urn:microsoft.com/office/officeart/2005/8/layout/chevron2"/>
    <dgm:cxn modelId="{EA631218-5B50-A245-9E8D-C188A781FB65}" type="presParOf" srcId="{44F42AB5-4C9A-4143-8632-5AFE23874997}" destId="{FAF79DC0-03B0-4840-A9C6-A3CC5806E0AA}" srcOrd="1" destOrd="0" presId="urn:microsoft.com/office/officeart/2005/8/layout/chevron2"/>
    <dgm:cxn modelId="{7A98CF8C-EA6D-6F4C-BBF9-B8C4621C3701}" type="presParOf" srcId="{287433BE-74C0-B74D-8DB7-A23A7407D4C5}" destId="{3C558D91-B283-404F-8D36-B0DF58B7F047}" srcOrd="1" destOrd="0" presId="urn:microsoft.com/office/officeart/2005/8/layout/chevron2"/>
    <dgm:cxn modelId="{0BC94E87-68CA-604F-8FDE-97EA3BA4C54D}" type="presParOf" srcId="{287433BE-74C0-B74D-8DB7-A23A7407D4C5}" destId="{D14888F2-9E24-6F4F-AAD5-F3C77C4A61C9}" srcOrd="2" destOrd="0" presId="urn:microsoft.com/office/officeart/2005/8/layout/chevron2"/>
    <dgm:cxn modelId="{A72C79CC-8000-134A-A27A-B1463BDA145A}" type="presParOf" srcId="{D14888F2-9E24-6F4F-AAD5-F3C77C4A61C9}" destId="{C12A7E4E-F6DD-A04E-873E-49C3B8FD8C1F}" srcOrd="0" destOrd="0" presId="urn:microsoft.com/office/officeart/2005/8/layout/chevron2"/>
    <dgm:cxn modelId="{3180E58F-FC33-B143-B426-D7022937F6F6}" type="presParOf" srcId="{D14888F2-9E24-6F4F-AAD5-F3C77C4A61C9}" destId="{20232EA0-3471-D44A-ACD0-BA31D6FEE18A}" srcOrd="1" destOrd="0" presId="urn:microsoft.com/office/officeart/2005/8/layout/chevron2"/>
    <dgm:cxn modelId="{E1A94A12-BC82-994B-BDB8-019C777611C5}" type="presParOf" srcId="{287433BE-74C0-B74D-8DB7-A23A7407D4C5}" destId="{9E5B3346-F7F2-F94E-A8FD-E361B2F3D6CB}" srcOrd="3" destOrd="0" presId="urn:microsoft.com/office/officeart/2005/8/layout/chevron2"/>
    <dgm:cxn modelId="{7F055939-87C7-DB47-82FC-B566A9095FE3}" type="presParOf" srcId="{287433BE-74C0-B74D-8DB7-A23A7407D4C5}" destId="{2DD60A68-53C7-3D4E-A2DA-F85DA93AC2A0}" srcOrd="4" destOrd="0" presId="urn:microsoft.com/office/officeart/2005/8/layout/chevron2"/>
    <dgm:cxn modelId="{94D37A75-8896-1049-9D27-C2561D92C488}" type="presParOf" srcId="{2DD60A68-53C7-3D4E-A2DA-F85DA93AC2A0}" destId="{3B899999-DC18-3046-8441-B0DDDE6FE4D4}" srcOrd="0" destOrd="0" presId="urn:microsoft.com/office/officeart/2005/8/layout/chevron2"/>
    <dgm:cxn modelId="{31D56406-F9CF-A043-B644-39A64AED8AB6}" type="presParOf" srcId="{2DD60A68-53C7-3D4E-A2DA-F85DA93AC2A0}" destId="{2FF7A1E7-AF4C-F34F-8E60-E0D04B8973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r>
            <a:rPr lang="en-US" dirty="0"/>
            <a:t>Understand Context</a:t>
          </a:r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endParaRPr lang="en-US"/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endParaRPr lang="en-US"/>
        </a:p>
      </dgm:t>
    </dgm:pt>
    <dgm:pt modelId="{8CE8EE4A-41BF-E647-BFDF-E836BAE13F06}">
      <dgm:prSet phldrT="[Text]"/>
      <dgm:spPr/>
      <dgm:t>
        <a:bodyPr/>
        <a:lstStyle/>
        <a:p>
          <a:r>
            <a:rPr lang="en-US" dirty="0"/>
            <a:t>Business/Market</a:t>
          </a:r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endParaRPr lang="en-US"/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AF79DC0-03B0-4840-A9C6-A3CC5806E0AA}" type="pres">
      <dgm:prSet presAssocID="{EB4596A3-3413-BA41-A249-2563F00B1FA3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A883412-59CC-9440-A82D-1F7E7CCBE24D}" type="presOf" srcId="{8CE8EE4A-41BF-E647-BFDF-E836BAE13F06}" destId="{FAF79DC0-03B0-4840-A9C6-A3CC5806E0AA}" srcOrd="0" destOrd="1" presId="urn:microsoft.com/office/officeart/2005/8/layout/chevron2"/>
    <dgm:cxn modelId="{23F7703A-D81B-5948-B03D-0CA425AACC46}" type="presOf" srcId="{1E413068-BD01-5341-A5EA-3621E4CB7186}" destId="{287433BE-74C0-B74D-8DB7-A23A7407D4C5}" srcOrd="0" destOrd="0" presId="urn:microsoft.com/office/officeart/2005/8/layout/chevron2"/>
    <dgm:cxn modelId="{6D15055B-1305-AA4D-9489-ED5F6834D429}" type="presOf" srcId="{EB4596A3-3413-BA41-A249-2563F00B1FA3}" destId="{B954F9CF-31B0-074B-8C34-C246EDCC8927}" srcOrd="0" destOrd="0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2ECE6BC2-CC77-CD4E-BC76-A5C3E0DA6A7E}" type="presOf" srcId="{21199F40-670D-074D-A789-40D3BE8ACCD8}" destId="{FAF79DC0-03B0-4840-A9C6-A3CC5806E0AA}" srcOrd="0" destOrd="0" presId="urn:microsoft.com/office/officeart/2005/8/layout/chevron2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E38425E2-694A-CB41-9C2B-FCE27B5AF74A}" type="presParOf" srcId="{287433BE-74C0-B74D-8DB7-A23A7407D4C5}" destId="{44F42AB5-4C9A-4143-8632-5AFE23874997}" srcOrd="0" destOrd="0" presId="urn:microsoft.com/office/officeart/2005/8/layout/chevron2"/>
    <dgm:cxn modelId="{82108E3B-A38F-2342-9A8A-DE616283CB47}" type="presParOf" srcId="{44F42AB5-4C9A-4143-8632-5AFE23874997}" destId="{B954F9CF-31B0-074B-8C34-C246EDCC8927}" srcOrd="0" destOrd="0" presId="urn:microsoft.com/office/officeart/2005/8/layout/chevron2"/>
    <dgm:cxn modelId="{0091FADE-30F7-9341-AA57-FA0172E19327}" type="presParOf" srcId="{44F42AB5-4C9A-4143-8632-5AFE23874997}" destId="{FAF79DC0-03B0-4840-A9C6-A3CC5806E0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r>
            <a:rPr lang="en-US" dirty="0"/>
            <a:t>Understand Context</a:t>
          </a:r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endParaRPr lang="en-US"/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endParaRPr lang="en-US"/>
        </a:p>
      </dgm:t>
    </dgm:pt>
    <dgm:pt modelId="{8CE8EE4A-41BF-E647-BFDF-E836BAE13F06}">
      <dgm:prSet phldrT="[Text]"/>
      <dgm:spPr/>
      <dgm:t>
        <a:bodyPr/>
        <a:lstStyle/>
        <a:p>
          <a:r>
            <a:rPr lang="en-US" dirty="0"/>
            <a:t>Business/Market</a:t>
          </a:r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endParaRPr lang="en-US"/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AF79DC0-03B0-4840-A9C6-A3CC5806E0AA}" type="pres">
      <dgm:prSet presAssocID="{EB4596A3-3413-BA41-A249-2563F00B1FA3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BD2BE22A-BFA6-954A-93D5-64AA0776296D}" type="presOf" srcId="{21199F40-670D-074D-A789-40D3BE8ACCD8}" destId="{FAF79DC0-03B0-4840-A9C6-A3CC5806E0AA}" srcOrd="0" destOrd="0" presId="urn:microsoft.com/office/officeart/2005/8/layout/chevron2"/>
    <dgm:cxn modelId="{B113553D-1062-1D4A-BE85-A8387242FD62}" type="presOf" srcId="{8CE8EE4A-41BF-E647-BFDF-E836BAE13F06}" destId="{FAF79DC0-03B0-4840-A9C6-A3CC5806E0AA}" srcOrd="0" destOrd="1" presId="urn:microsoft.com/office/officeart/2005/8/layout/chevron2"/>
    <dgm:cxn modelId="{A23D3A4F-77A9-8840-B320-39131D942D18}" type="presOf" srcId="{EB4596A3-3413-BA41-A249-2563F00B1FA3}" destId="{B954F9CF-31B0-074B-8C34-C246EDCC8927}" srcOrd="0" destOrd="0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D23541EA-2E6F-E84F-BCB0-D2B617981B12}" type="presOf" srcId="{1E413068-BD01-5341-A5EA-3621E4CB7186}" destId="{287433BE-74C0-B74D-8DB7-A23A7407D4C5}" srcOrd="0" destOrd="0" presId="urn:microsoft.com/office/officeart/2005/8/layout/chevron2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4FCAC125-C229-E744-8E27-C27CEBE6735B}" type="presParOf" srcId="{287433BE-74C0-B74D-8DB7-A23A7407D4C5}" destId="{44F42AB5-4C9A-4143-8632-5AFE23874997}" srcOrd="0" destOrd="0" presId="urn:microsoft.com/office/officeart/2005/8/layout/chevron2"/>
    <dgm:cxn modelId="{C1BCF967-028C-3747-9656-0A86B0DB2894}" type="presParOf" srcId="{44F42AB5-4C9A-4143-8632-5AFE23874997}" destId="{B954F9CF-31B0-074B-8C34-C246EDCC8927}" srcOrd="0" destOrd="0" presId="urn:microsoft.com/office/officeart/2005/8/layout/chevron2"/>
    <dgm:cxn modelId="{D056E7C6-53A8-1247-B753-874DBE621FE2}" type="presParOf" srcId="{44F42AB5-4C9A-4143-8632-5AFE23874997}" destId="{FAF79DC0-03B0-4840-A9C6-A3CC5806E0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r>
            <a:rPr lang="en-US" dirty="0"/>
            <a:t>Understand Context</a:t>
          </a:r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endParaRPr lang="en-US"/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endParaRPr lang="en-US"/>
        </a:p>
      </dgm:t>
    </dgm:pt>
    <dgm:pt modelId="{8CE8EE4A-41BF-E647-BFDF-E836BAE13F06}">
      <dgm:prSet phldrT="[Text]"/>
      <dgm:spPr/>
      <dgm:t>
        <a:bodyPr/>
        <a:lstStyle/>
        <a:p>
          <a:r>
            <a:rPr lang="en-US" dirty="0"/>
            <a:t>Business/Market</a:t>
          </a:r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endParaRPr lang="en-US"/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AF79DC0-03B0-4840-A9C6-A3CC5806E0AA}" type="pres">
      <dgm:prSet presAssocID="{EB4596A3-3413-BA41-A249-2563F00B1FA3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11CEF931-FB4C-DB47-AC9E-DB63D0E749EA}" type="presOf" srcId="{21199F40-670D-074D-A789-40D3BE8ACCD8}" destId="{FAF79DC0-03B0-4840-A9C6-A3CC5806E0AA}" srcOrd="0" destOrd="0" presId="urn:microsoft.com/office/officeart/2005/8/layout/chevron2"/>
    <dgm:cxn modelId="{4C0F0145-BF06-8742-8277-D6577E6BBA4F}" type="presOf" srcId="{EB4596A3-3413-BA41-A249-2563F00B1FA3}" destId="{B954F9CF-31B0-074B-8C34-C246EDCC8927}" srcOrd="0" destOrd="0" presId="urn:microsoft.com/office/officeart/2005/8/layout/chevron2"/>
    <dgm:cxn modelId="{ACC2BF5C-F0AC-DF45-8FFF-26AFB60D7D3F}" type="presOf" srcId="{1E413068-BD01-5341-A5EA-3621E4CB7186}" destId="{287433BE-74C0-B74D-8DB7-A23A7407D4C5}" srcOrd="0" destOrd="0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B28331DE-194B-E247-B383-2DA9DFA20DCA}" type="presOf" srcId="{8CE8EE4A-41BF-E647-BFDF-E836BAE13F06}" destId="{FAF79DC0-03B0-4840-A9C6-A3CC5806E0AA}" srcOrd="0" destOrd="1" presId="urn:microsoft.com/office/officeart/2005/8/layout/chevron2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3B4ED0CD-2DB8-074F-BB52-46E1F2272854}" type="presParOf" srcId="{287433BE-74C0-B74D-8DB7-A23A7407D4C5}" destId="{44F42AB5-4C9A-4143-8632-5AFE23874997}" srcOrd="0" destOrd="0" presId="urn:microsoft.com/office/officeart/2005/8/layout/chevron2"/>
    <dgm:cxn modelId="{FCAD9AF3-D3FB-9447-ABE3-4E0ABC9247B4}" type="presParOf" srcId="{44F42AB5-4C9A-4143-8632-5AFE23874997}" destId="{B954F9CF-31B0-074B-8C34-C246EDCC8927}" srcOrd="0" destOrd="0" presId="urn:microsoft.com/office/officeart/2005/8/layout/chevron2"/>
    <dgm:cxn modelId="{C0EA68C7-681F-B946-B395-35881CEA6DE6}" type="presParOf" srcId="{44F42AB5-4C9A-4143-8632-5AFE23874997}" destId="{FAF79DC0-03B0-4840-A9C6-A3CC5806E0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0243" y="261157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Why</a:t>
          </a:r>
        </a:p>
      </dsp:txBody>
      <dsp:txXfrm rot="-5400000">
        <a:off x="2" y="608149"/>
        <a:ext cx="1214471" cy="520488"/>
      </dsp:txXfrm>
    </dsp:sp>
    <dsp:sp modelId="{FAF79DC0-03B0-4840-A9C6-A3CC5806E0AA}">
      <dsp:nvSpPr>
        <dsp:cNvPr id="0" name=""/>
        <dsp:cNvSpPr/>
      </dsp:nvSpPr>
      <dsp:spPr>
        <a:xfrm rot="5400000">
          <a:off x="3757216" y="-2541831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Understand Context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Business/Market</a:t>
          </a:r>
        </a:p>
      </dsp:txBody>
      <dsp:txXfrm rot="-5400000">
        <a:off x="1214471" y="55965"/>
        <a:ext cx="6158163" cy="1017621"/>
      </dsp:txXfrm>
    </dsp:sp>
    <dsp:sp modelId="{C12A7E4E-F6DD-A04E-873E-49C3B8FD8C1F}">
      <dsp:nvSpPr>
        <dsp:cNvPr id="0" name=""/>
        <dsp:cNvSpPr/>
      </dsp:nvSpPr>
      <dsp:spPr>
        <a:xfrm rot="5400000">
          <a:off x="-260243" y="1803345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</a:t>
          </a:r>
        </a:p>
      </dsp:txBody>
      <dsp:txXfrm rot="-5400000">
        <a:off x="2" y="2150337"/>
        <a:ext cx="1214471" cy="520488"/>
      </dsp:txXfrm>
    </dsp:sp>
    <dsp:sp modelId="{20232EA0-3471-D44A-ACD0-BA31D6FEE18A}">
      <dsp:nvSpPr>
        <dsp:cNvPr id="0" name=""/>
        <dsp:cNvSpPr/>
      </dsp:nvSpPr>
      <dsp:spPr>
        <a:xfrm rot="5400000">
          <a:off x="3757216" y="-999644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Identify Opportunities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Product/Service</a:t>
          </a:r>
        </a:p>
      </dsp:txBody>
      <dsp:txXfrm rot="-5400000">
        <a:off x="1214471" y="1598152"/>
        <a:ext cx="6158163" cy="1017621"/>
      </dsp:txXfrm>
    </dsp:sp>
    <dsp:sp modelId="{3B899999-DC18-3046-8441-B0DDDE6FE4D4}">
      <dsp:nvSpPr>
        <dsp:cNvPr id="0" name=""/>
        <dsp:cNvSpPr/>
      </dsp:nvSpPr>
      <dsp:spPr>
        <a:xfrm rot="5400000">
          <a:off x="-260243" y="3345532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How</a:t>
          </a:r>
        </a:p>
      </dsp:txBody>
      <dsp:txXfrm rot="-5400000">
        <a:off x="2" y="3692524"/>
        <a:ext cx="1214471" cy="520488"/>
      </dsp:txXfrm>
    </dsp:sp>
    <dsp:sp modelId="{2FF7A1E7-AF4C-F34F-8E60-E0D04B897396}">
      <dsp:nvSpPr>
        <dsp:cNvPr id="0" name=""/>
        <dsp:cNvSpPr/>
      </dsp:nvSpPr>
      <dsp:spPr>
        <a:xfrm rot="5400000">
          <a:off x="3757216" y="542543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Deliver Innovation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Technology</a:t>
          </a:r>
        </a:p>
      </dsp:txBody>
      <dsp:txXfrm rot="-5400000">
        <a:off x="1214471" y="3140340"/>
        <a:ext cx="6158163" cy="1017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7868" y="267868"/>
          <a:ext cx="1785793" cy="12500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Why</a:t>
          </a:r>
        </a:p>
      </dsp:txBody>
      <dsp:txXfrm rot="-5400000">
        <a:off x="2" y="625027"/>
        <a:ext cx="1250055" cy="535738"/>
      </dsp:txXfrm>
    </dsp:sp>
    <dsp:sp modelId="{FAF79DC0-03B0-4840-A9C6-A3CC5806E0AA}">
      <dsp:nvSpPr>
        <dsp:cNvPr id="0" name=""/>
        <dsp:cNvSpPr/>
      </dsp:nvSpPr>
      <dsp:spPr>
        <a:xfrm rot="5400000">
          <a:off x="4979739" y="-3729684"/>
          <a:ext cx="1160765" cy="8620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Understand Context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Business/Market</a:t>
          </a:r>
        </a:p>
      </dsp:txBody>
      <dsp:txXfrm rot="-5400000">
        <a:off x="1250055" y="56664"/>
        <a:ext cx="8563470" cy="1047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7868" y="267868"/>
          <a:ext cx="1785793" cy="12500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Why</a:t>
          </a:r>
        </a:p>
      </dsp:txBody>
      <dsp:txXfrm rot="-5400000">
        <a:off x="2" y="625027"/>
        <a:ext cx="1250055" cy="535738"/>
      </dsp:txXfrm>
    </dsp:sp>
    <dsp:sp modelId="{FAF79DC0-03B0-4840-A9C6-A3CC5806E0AA}">
      <dsp:nvSpPr>
        <dsp:cNvPr id="0" name=""/>
        <dsp:cNvSpPr/>
      </dsp:nvSpPr>
      <dsp:spPr>
        <a:xfrm rot="5400000">
          <a:off x="4979739" y="-3729684"/>
          <a:ext cx="1160765" cy="8620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Understand Context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Business/Market</a:t>
          </a:r>
        </a:p>
      </dsp:txBody>
      <dsp:txXfrm rot="-5400000">
        <a:off x="1250055" y="56664"/>
        <a:ext cx="8563470" cy="1047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7868" y="267868"/>
          <a:ext cx="1785793" cy="12500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Why</a:t>
          </a:r>
        </a:p>
      </dsp:txBody>
      <dsp:txXfrm rot="-5400000">
        <a:off x="2" y="625027"/>
        <a:ext cx="1250055" cy="535738"/>
      </dsp:txXfrm>
    </dsp:sp>
    <dsp:sp modelId="{FAF79DC0-03B0-4840-A9C6-A3CC5806E0AA}">
      <dsp:nvSpPr>
        <dsp:cNvPr id="0" name=""/>
        <dsp:cNvSpPr/>
      </dsp:nvSpPr>
      <dsp:spPr>
        <a:xfrm rot="5400000">
          <a:off x="4979739" y="-3729684"/>
          <a:ext cx="1160765" cy="8620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Understand Context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Business/Market</a:t>
          </a:r>
        </a:p>
      </dsp:txBody>
      <dsp:txXfrm rot="-5400000">
        <a:off x="1250055" y="56664"/>
        <a:ext cx="8563470" cy="104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35B58-55DF-6C40-B5A7-5CBB558174C3}" type="datetimeFigureOut">
              <a:rPr lang="en-US" smtClean="0"/>
              <a:t>4/30/18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D2C42-96F6-1244-B696-739BE39F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3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DBC99-33AB-8B45-8A9F-BE7F36C184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2C42-96F6-1244-B696-739BE39F0A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2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2C42-96F6-1244-B696-739BE39F0AF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9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7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4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6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2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F047-5296-8D41-90F3-F5FC3288AC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iris" TargetMode="External"/><Relationship Id="rId2" Type="http://schemas.openxmlformats.org/officeDocument/2006/relationships/hyperlink" Target="https://www.epa.gov/toxics-release-inventory-tri-progra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1722784"/>
            <a:ext cx="9144000" cy="42132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28A"/>
                </a:solidFill>
                <a:latin typeface="+mn-lt"/>
              </a:rPr>
              <a:t>From Theory to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56D2F-7CCB-4003-8B17-95D77E1A2D20}"/>
              </a:ext>
            </a:extLst>
          </p:cNvPr>
          <p:cNvSpPr txBox="1"/>
          <p:nvPr/>
        </p:nvSpPr>
        <p:spPr>
          <a:xfrm>
            <a:off x="710350" y="6525717"/>
            <a:ext cx="2162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Image: NASA Earth Observatory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C4FB7-FC8F-4C87-B7E9-6FA1F0662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440" y="2575703"/>
            <a:ext cx="6457308" cy="32286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649" y="5204193"/>
            <a:ext cx="2734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200" dirty="0">
                <a:latin typeface="Times New Roman" charset="0"/>
              </a:rPr>
            </a:br>
            <a:endParaRPr lang="en-US" sz="1200" dirty="0">
              <a:latin typeface="Times New Roman" charset="0"/>
            </a:endParaRPr>
          </a:p>
          <a:p>
            <a:br>
              <a:rPr lang="en-US" sz="1200" dirty="0">
                <a:latin typeface="Times New Roman" charset="0"/>
              </a:rPr>
            </a:br>
            <a:endParaRPr lang="en-US" sz="1200" dirty="0">
              <a:latin typeface="Times New Roman" charset="0"/>
            </a:endParaRPr>
          </a:p>
          <a:p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CENTER </a:t>
            </a:r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for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GREEN CHEMISTRY</a:t>
            </a:r>
          </a:p>
          <a:p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and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GREEN ENGINEERING </a:t>
            </a:r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at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YALE</a:t>
            </a:r>
            <a:endParaRPr lang="en-US" sz="1200" dirty="0">
              <a:solidFill>
                <a:srgbClr val="2F2A2B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50" y="4446658"/>
            <a:ext cx="1020198" cy="1496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191" y="5460687"/>
            <a:ext cx="2643612" cy="687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6186" y="4341829"/>
            <a:ext cx="2874547" cy="8623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C733563-5DFB-D84F-866F-3A4C8CE30DE1}"/>
              </a:ext>
            </a:extLst>
          </p:cNvPr>
          <p:cNvSpPr txBox="1">
            <a:spLocks/>
          </p:cNvSpPr>
          <p:nvPr/>
        </p:nvSpPr>
        <p:spPr>
          <a:xfrm>
            <a:off x="743674" y="320448"/>
            <a:ext cx="11246129" cy="1210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00728A"/>
                </a:solidFill>
                <a:latin typeface="+mn-lt"/>
              </a:rPr>
              <a:t>Yale-UNIDO Train-the-Facilitator Workshop in Green Chemistry</a:t>
            </a:r>
            <a:endParaRPr lang="en-US" sz="4800" b="1" dirty="0">
              <a:solidFill>
                <a:srgbClr val="00728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777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69" y="2337985"/>
            <a:ext cx="4409479" cy="3923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935" y="1548123"/>
            <a:ext cx="6647255" cy="51026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14" name="Chevron 13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Product/Service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5057" y="6466114"/>
            <a:ext cx="197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Image 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173561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936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Raw materials extraction</a:t>
            </a:r>
          </a:p>
          <a:p>
            <a:pPr marL="0" indent="0">
              <a:buNone/>
            </a:pPr>
            <a:endParaRPr lang="en-US" b="1" dirty="0">
              <a:latin typeface="+mn-lt"/>
            </a:endParaRPr>
          </a:p>
          <a:p>
            <a:pPr marL="415925" indent="-271463">
              <a:spcBef>
                <a:spcPts val="1600"/>
              </a:spcBef>
            </a:pPr>
            <a:r>
              <a:rPr lang="en-US" dirty="0">
                <a:latin typeface="+mn-lt"/>
              </a:rPr>
              <a:t>Production of waste and energy consumption during raw material extraction</a:t>
            </a:r>
          </a:p>
          <a:p>
            <a:pPr marL="415925" indent="-271463">
              <a:spcBef>
                <a:spcPts val="1600"/>
              </a:spcBef>
            </a:pPr>
            <a:r>
              <a:rPr lang="en-US" dirty="0">
                <a:latin typeface="+mn-lt"/>
              </a:rPr>
              <a:t>High impact materials: rare metals, natural extracts (perfume ingredients), bricks, concrete, electronic equipment</a:t>
            </a:r>
          </a:p>
          <a:p>
            <a:endParaRPr lang="en-US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8" name="Chevron 7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28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5191"/>
            <a:ext cx="1122742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B050"/>
                </a:solidFill>
                <a:latin typeface="+mn-lt"/>
              </a:rPr>
              <a:t>Design strategy for raw materials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Reduce the hazard for the materials used: avoid materials that are persistent, </a:t>
            </a:r>
            <a:r>
              <a:rPr lang="en-US" sz="2000" dirty="0" err="1">
                <a:latin typeface="+mn-lt"/>
              </a:rPr>
              <a:t>bioacummulative</a:t>
            </a:r>
            <a:r>
              <a:rPr lang="en-US" sz="2000" dirty="0">
                <a:latin typeface="+mn-lt"/>
              </a:rPr>
              <a:t>, have high toxicity profile</a:t>
            </a: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Use renewable materials like carbohydrates, lipids, biopolymers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Use recycled materials or materials from the waste stream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Reduce the number of raw materials used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Minimize transportation (locally sourced, or manufacturing shifted onsite)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Avoid materials that generate a lot of waste or are energy intensive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Avoid materials produced in environmentally damaging way</a:t>
            </a:r>
          </a:p>
        </p:txBody>
      </p:sp>
      <p:sp>
        <p:nvSpPr>
          <p:cNvPr id="22" name="Double Bracket 21"/>
          <p:cNvSpPr/>
          <p:nvPr/>
        </p:nvSpPr>
        <p:spPr>
          <a:xfrm>
            <a:off x="1619794" y="3234357"/>
            <a:ext cx="9692639" cy="1096136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35103" y="3208935"/>
            <a:ext cx="9181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BIOWIN or PBT Profiler (http://</a:t>
            </a:r>
            <a:r>
              <a:rPr lang="en-US" dirty="0" err="1"/>
              <a:t>www.pbtprofiler.net</a:t>
            </a:r>
            <a:r>
              <a:rPr lang="en-US" dirty="0"/>
              <a:t>/</a:t>
            </a:r>
            <a:r>
              <a:rPr lang="en-US" dirty="0" err="1"/>
              <a:t>default.asp</a:t>
            </a:r>
            <a:r>
              <a:rPr lang="en-US" dirty="0"/>
              <a:t>) for persistence/degradation and </a:t>
            </a:r>
            <a:r>
              <a:rPr lang="en-US" dirty="0" err="1"/>
              <a:t>bioconcentration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ChemHAT</a:t>
            </a:r>
            <a:r>
              <a:rPr lang="en-US" dirty="0"/>
              <a:t>, </a:t>
            </a:r>
            <a:r>
              <a:rPr lang="en-US" dirty="0" err="1"/>
              <a:t>Protox</a:t>
            </a:r>
            <a:r>
              <a:rPr lang="en-US" dirty="0"/>
              <a:t>, </a:t>
            </a:r>
            <a:r>
              <a:rPr lang="en-US" dirty="0" err="1"/>
              <a:t>ChemSpider</a:t>
            </a:r>
            <a:r>
              <a:rPr lang="en-US" dirty="0"/>
              <a:t> for toxicity profile</a:t>
            </a:r>
          </a:p>
          <a:p>
            <a:r>
              <a:rPr lang="en-US" dirty="0" err="1"/>
              <a:t>EcoSAR</a:t>
            </a:r>
            <a:r>
              <a:rPr lang="en-US" dirty="0"/>
              <a:t> (not discussed) for </a:t>
            </a:r>
            <a:r>
              <a:rPr lang="en-US" dirty="0" err="1"/>
              <a:t>ecotoxicity</a:t>
            </a:r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21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86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Manufacturing</a:t>
            </a:r>
          </a:p>
          <a:p>
            <a:pPr marL="0" indent="0">
              <a:buNone/>
            </a:pPr>
            <a:endParaRPr lang="en-US" sz="4600" b="1" dirty="0">
              <a:latin typeface="+mn-lt"/>
            </a:endParaRP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Possibly the greatest impact</a:t>
            </a: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Extensive processing that uses energy and produces a large volume of waste</a:t>
            </a: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Examples include consumer products and chemicals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98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9795"/>
            <a:ext cx="10515600" cy="4798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manufacturing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Improve energy efficiency of the process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Use technologies which minimize production of waste and emissions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Use renewable energy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Avoid hazardous process and auxiliary materials (use safer solvents)</a:t>
            </a: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Recycle process materials (solvents)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Choose disposal to minimize environmental impact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/>
              <a:t>Use waste as a feedstock for another process</a:t>
            </a:r>
          </a:p>
        </p:txBody>
      </p:sp>
      <p:sp>
        <p:nvSpPr>
          <p:cNvPr id="10" name="Double Bracket 9"/>
          <p:cNvSpPr/>
          <p:nvPr/>
        </p:nvSpPr>
        <p:spPr>
          <a:xfrm>
            <a:off x="1476103" y="4196769"/>
            <a:ext cx="9065623" cy="1260359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31825" y="4150208"/>
            <a:ext cx="9215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solvent selection guides for better solvent alternative</a:t>
            </a:r>
          </a:p>
          <a:p>
            <a:r>
              <a:rPr lang="en-US" dirty="0"/>
              <a:t>Identify chemicals of concern: Toxic Release Inventory  (</a:t>
            </a:r>
            <a:r>
              <a:rPr lang="en-US" dirty="0">
                <a:hlinkClick r:id="rId2"/>
              </a:rPr>
              <a:t>https://www.epa.gov/toxics-release-inventory-tri-program</a:t>
            </a:r>
            <a:r>
              <a:rPr lang="en-US" dirty="0"/>
              <a:t>)</a:t>
            </a:r>
          </a:p>
          <a:p>
            <a:r>
              <a:rPr lang="en-US" dirty="0"/>
              <a:t>Use IRIS (</a:t>
            </a:r>
            <a:r>
              <a:rPr lang="en-US" dirty="0">
                <a:hlinkClick r:id="rId3"/>
              </a:rPr>
              <a:t>https://www.epa.gov/iris</a:t>
            </a:r>
            <a:r>
              <a:rPr lang="en-US" dirty="0"/>
              <a:t> ) to check human health effect from chemical exposure</a:t>
            </a:r>
          </a:p>
          <a:p>
            <a:r>
              <a:rPr lang="en-US" dirty="0"/>
              <a:t>Atom economy, E-factor for reaction performance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70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21713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Distribution</a:t>
            </a:r>
            <a:endParaRPr lang="en-US" b="1" dirty="0"/>
          </a:p>
          <a:p>
            <a:pPr marL="0" indent="0">
              <a:buNone/>
            </a:pPr>
            <a:endParaRPr lang="en-US" sz="3200" b="1" dirty="0">
              <a:latin typeface="+mn-lt"/>
            </a:endParaRPr>
          </a:p>
          <a:p>
            <a:pPr marL="525463" indent="-254000">
              <a:spcBef>
                <a:spcPts val="2200"/>
              </a:spcBef>
            </a:pPr>
            <a:r>
              <a:rPr lang="en-US" dirty="0">
                <a:latin typeface="+mn-lt"/>
              </a:rPr>
              <a:t>Products which are transported over long distances, are heavy and require a lot of packaging</a:t>
            </a:r>
          </a:p>
          <a:p>
            <a:pPr marL="982663" lvl="1" indent="-254000">
              <a:spcBef>
                <a:spcPts val="2200"/>
              </a:spcBef>
            </a:pPr>
            <a:r>
              <a:rPr lang="en-US" dirty="0">
                <a:latin typeface="+mn-lt"/>
              </a:rPr>
              <a:t>Example includes fresh out of season vegetables shipped to locations around the world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42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55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distribution</a:t>
            </a:r>
          </a:p>
          <a:p>
            <a:pPr marL="525463" indent="-254000"/>
            <a:r>
              <a:rPr lang="en-US" sz="2400" dirty="0">
                <a:latin typeface="+mn-lt"/>
              </a:rPr>
              <a:t>Minimize packaging per unit of service</a:t>
            </a:r>
          </a:p>
          <a:p>
            <a:pPr marL="525463" indent="-254000"/>
            <a:r>
              <a:rPr lang="en-US" sz="2400" dirty="0">
                <a:latin typeface="+mn-lt"/>
              </a:rPr>
              <a:t>Use returnable packaging</a:t>
            </a:r>
          </a:p>
          <a:p>
            <a:pPr marL="525463" indent="-254000"/>
            <a:r>
              <a:rPr lang="en-US" sz="2400" dirty="0">
                <a:latin typeface="+mn-lt"/>
              </a:rPr>
              <a:t>Avoid PVC and use packaging from renewable feedstocks</a:t>
            </a:r>
          </a:p>
          <a:p>
            <a:pPr marL="525463" indent="-254000"/>
            <a:r>
              <a:rPr lang="en-US" sz="2400" dirty="0">
                <a:latin typeface="+mn-lt"/>
              </a:rPr>
              <a:t>Manufacture product at the point of use</a:t>
            </a:r>
          </a:p>
          <a:p>
            <a:pPr marL="525463" indent="-254000"/>
            <a:r>
              <a:rPr lang="en-US" sz="2400" dirty="0">
                <a:latin typeface="+mn-lt"/>
              </a:rPr>
              <a:t>Use a lower impact transportation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03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13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Use</a:t>
            </a:r>
          </a:p>
          <a:p>
            <a:pPr marL="471488" indent="-273050"/>
            <a:r>
              <a:rPr lang="en-US" dirty="0">
                <a:latin typeface="+mn-lt"/>
              </a:rPr>
              <a:t>Products with high durability that go through many cycles are found in this category.</a:t>
            </a:r>
          </a:p>
          <a:p>
            <a:pPr marL="928688" lvl="1" indent="-273050"/>
            <a:r>
              <a:rPr lang="en-US" dirty="0">
                <a:latin typeface="+mn-lt"/>
              </a:rPr>
              <a:t>Examples include cars, laser printers and dishwashers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82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01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  <a:latin typeface="+mn-lt"/>
              </a:rPr>
              <a:t>Design strategy for use</a:t>
            </a:r>
          </a:p>
          <a:p>
            <a:pPr marL="415925" indent="-254000"/>
            <a:r>
              <a:rPr lang="en-US" sz="2400" dirty="0">
                <a:latin typeface="+mn-lt"/>
              </a:rPr>
              <a:t>Minimize energy efficiency per unit of service</a:t>
            </a:r>
          </a:p>
          <a:p>
            <a:pPr marL="415925" indent="-254000"/>
            <a:r>
              <a:rPr lang="en-US" sz="2400" dirty="0">
                <a:latin typeface="+mn-lt"/>
              </a:rPr>
              <a:t>Can the product be made safer for a human and environment?</a:t>
            </a:r>
          </a:p>
          <a:p>
            <a:pPr marL="415925" indent="-254000"/>
            <a:r>
              <a:rPr lang="en-US" sz="2400" dirty="0">
                <a:latin typeface="+mn-lt"/>
              </a:rPr>
              <a:t>Can the amount of product be automated to avoid losses of product?</a:t>
            </a:r>
          </a:p>
          <a:p>
            <a:pPr marL="415925" indent="-254000"/>
            <a:r>
              <a:rPr lang="en-US" sz="2400" dirty="0">
                <a:latin typeface="+mn-lt"/>
              </a:rPr>
              <a:t>Design out waste and emissions in use or make it environmentally benign</a:t>
            </a:r>
          </a:p>
          <a:p>
            <a:pPr marL="415925" indent="-254000"/>
            <a:r>
              <a:rPr lang="en-US" sz="2400" dirty="0">
                <a:latin typeface="+mn-lt"/>
              </a:rPr>
              <a:t>Minimize auxiliary processes and make materials renewable and recyclable</a:t>
            </a:r>
          </a:p>
          <a:p>
            <a:pPr marL="415925" indent="-254000"/>
            <a:r>
              <a:rPr lang="en-US" sz="2400" dirty="0">
                <a:latin typeface="+mn-lt"/>
              </a:rPr>
              <a:t>Collect and recycle waste</a:t>
            </a:r>
          </a:p>
          <a:p>
            <a:pPr marL="0" indent="0">
              <a:buNone/>
            </a:pPr>
            <a:endParaRPr lang="en-US" sz="2400" b="1" dirty="0">
              <a:latin typeface="+mn-lt"/>
            </a:endParaRPr>
          </a:p>
          <a:p>
            <a:pPr marL="0" indent="0">
              <a:buNone/>
            </a:pPr>
            <a:endParaRPr lang="en-US" sz="2400" b="1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092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47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Disposal (End-of-Life)</a:t>
            </a:r>
          </a:p>
          <a:p>
            <a:pPr marL="471488" indent="-273050"/>
            <a:r>
              <a:rPr lang="en-US" sz="2400" dirty="0">
                <a:latin typeface="+mn-lt"/>
              </a:rPr>
              <a:t>Products that are toxic or persistent are hard to dispose</a:t>
            </a:r>
          </a:p>
          <a:p>
            <a:pPr marL="928688" lvl="1" indent="-273050"/>
            <a:r>
              <a:rPr lang="en-US" sz="2000" dirty="0">
                <a:latin typeface="+mn-lt"/>
              </a:rPr>
              <a:t>Example </a:t>
            </a:r>
            <a:r>
              <a:rPr lang="en-US" dirty="0">
                <a:latin typeface="+mn-lt"/>
              </a:rPr>
              <a:t>includes batteries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49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221CC-BEBC-4283-B0AD-C9ED7755C0E8}"/>
              </a:ext>
            </a:extLst>
          </p:cNvPr>
          <p:cNvSpPr txBox="1"/>
          <p:nvPr/>
        </p:nvSpPr>
        <p:spPr>
          <a:xfrm>
            <a:off x="933618" y="1310577"/>
            <a:ext cx="72050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Implementation: Why, What, and How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Understanding Context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Green Chemistry in the Marketplace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Identifying Opportunities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Life Cycle and Green Chemistry Principles as a Guide to Finding Opportunity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Delivering Innovation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Green Chemistry Strategies at All Stages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Green Chemistry Assessment Tool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How to Proceed: Moving Forward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3785992" y="156411"/>
            <a:ext cx="4620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/>
              <a:t>Topics To Be Covered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70778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36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disposal</a:t>
            </a:r>
          </a:p>
          <a:p>
            <a:pPr marL="471488" indent="-273050"/>
            <a:r>
              <a:rPr lang="en-US" sz="2400" dirty="0">
                <a:latin typeface="+mn-lt"/>
              </a:rPr>
              <a:t>Design so that manufacturer can recover and reuse the product at end of life</a:t>
            </a:r>
          </a:p>
          <a:p>
            <a:pPr marL="471488" indent="-273050"/>
            <a:r>
              <a:rPr lang="en-US" sz="2400" dirty="0">
                <a:latin typeface="+mn-lt"/>
              </a:rPr>
              <a:t>Design for ease for disassembly</a:t>
            </a:r>
          </a:p>
          <a:p>
            <a:pPr marL="471488" indent="-273050"/>
            <a:r>
              <a:rPr lang="en-US" sz="2400" dirty="0">
                <a:latin typeface="+mn-lt"/>
              </a:rPr>
              <a:t>Can the individual components be recycled at the end of life?</a:t>
            </a:r>
          </a:p>
          <a:p>
            <a:pPr marL="471488" indent="-273050"/>
            <a:r>
              <a:rPr lang="en-US" sz="2400" dirty="0">
                <a:latin typeface="+mn-lt"/>
              </a:rPr>
              <a:t>Avoid harmful substances that could be released at end of life</a:t>
            </a:r>
          </a:p>
          <a:p>
            <a:pPr marL="471488" indent="-273050"/>
            <a:r>
              <a:rPr lang="en-US" sz="2400" dirty="0">
                <a:latin typeface="+mn-lt"/>
              </a:rPr>
              <a:t>Ensure that a toxic substance can be easily extracted from the product</a:t>
            </a:r>
          </a:p>
          <a:p>
            <a:pPr marL="471488" indent="-273050"/>
            <a:r>
              <a:rPr lang="en-US" sz="2400" dirty="0">
                <a:latin typeface="+mn-lt"/>
              </a:rPr>
              <a:t>Design materials that are biodegradable and compostable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108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76" y="1770761"/>
            <a:ext cx="10515600" cy="4351338"/>
          </a:xfrm>
        </p:spPr>
        <p:txBody>
          <a:bodyPr/>
          <a:lstStyle/>
          <a:p>
            <a:endParaRPr lang="en-US" dirty="0">
              <a:latin typeface="+mn-lt"/>
            </a:endParaRPr>
          </a:p>
          <a:p>
            <a:endParaRPr lang="en-US" dirty="0"/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Based on the life cycle, assess the overall improvement to the process/technology</a:t>
            </a:r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Identify if any tradeoffs were made between green chemistry principles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739707" y="156411"/>
            <a:ext cx="2712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19603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International Flavors &amp; Fragrances </a:t>
            </a:r>
            <a:r>
              <a:rPr lang="en-US" b="1" dirty="0" err="1">
                <a:latin typeface="+mn-lt"/>
              </a:rPr>
              <a:t>Inc</a:t>
            </a:r>
            <a:r>
              <a:rPr lang="en-US" b="1" dirty="0">
                <a:latin typeface="+mn-lt"/>
              </a:rPr>
              <a:t> (IFF)</a:t>
            </a:r>
          </a:p>
          <a:p>
            <a:pPr marL="0" indent="0">
              <a:buNone/>
            </a:pPr>
            <a:endParaRPr lang="en-US" sz="1000" b="1" dirty="0">
              <a:latin typeface="+mn-lt"/>
            </a:endParaRPr>
          </a:p>
          <a:p>
            <a:pPr marL="471488" indent="-273050"/>
            <a:r>
              <a:rPr lang="en-US" sz="2400" dirty="0">
                <a:latin typeface="+mn-lt"/>
              </a:rPr>
              <a:t>International company employing ~7000 people with manufacturing facilities in 35 countries and current market of $10 billion.</a:t>
            </a:r>
          </a:p>
          <a:p>
            <a:pPr marL="471488" indent="-273050"/>
            <a:endParaRPr lang="en-US" sz="2400" dirty="0">
              <a:latin typeface="+mn-lt"/>
            </a:endParaRPr>
          </a:p>
          <a:p>
            <a:pPr marL="471488" indent="-273050"/>
            <a:r>
              <a:rPr lang="en-US" sz="2400" dirty="0">
                <a:latin typeface="+mn-lt"/>
              </a:rPr>
              <a:t>In Vision 2020, they committed to embed sustainability in the company culture and develop a measurable metrics which will support triple bottom line. </a:t>
            </a:r>
          </a:p>
          <a:p>
            <a:pPr marL="471488" indent="-273050"/>
            <a:endParaRPr lang="en-US" sz="2400" dirty="0">
              <a:latin typeface="+mn-lt"/>
            </a:endParaRPr>
          </a:p>
          <a:p>
            <a:pPr marL="471488" indent="-273050"/>
            <a:r>
              <a:rPr lang="en-US" sz="2400" dirty="0">
                <a:latin typeface="+mn-lt"/>
              </a:rPr>
              <a:t>As a part of this initiative they developed a Green Chemistry Assessment tool, to track their progress.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97508" y="156411"/>
            <a:ext cx="7797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do Others Track Their Success?</a:t>
            </a:r>
          </a:p>
        </p:txBody>
      </p:sp>
    </p:spTree>
    <p:extLst>
      <p:ext uri="{BB962C8B-B14F-4D97-AF65-F5344CB8AC3E}">
        <p14:creationId xmlns:p14="http://schemas.microsoft.com/office/powerpoint/2010/main" val="1011280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532"/>
            <a:ext cx="10515600" cy="4351338"/>
          </a:xfrm>
        </p:spPr>
        <p:txBody>
          <a:bodyPr/>
          <a:lstStyle/>
          <a:p>
            <a:endParaRPr lang="en-US" dirty="0">
              <a:latin typeface="+mn-lt"/>
            </a:endParaRPr>
          </a:p>
          <a:p>
            <a:endParaRPr lang="en-US" dirty="0"/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Internal, easy to apply, uniform and standardized method of analyzing safety, health and environmental impact</a:t>
            </a:r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Distributed and accepted by scientists and staff across the globe</a:t>
            </a:r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Sharable with technical and non-technical experts, senior managers, customers and other stakeholders within IFF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422986" y="156411"/>
            <a:ext cx="734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Green Chemistry 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1454828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985" y="1934244"/>
            <a:ext cx="5134337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Each Green Chemistry principle has a scoring system to improve process, operations and products with the purpose of having a positive impact on TBL</a:t>
            </a:r>
          </a:p>
          <a:p>
            <a:r>
              <a:rPr lang="en-US" sz="2400" dirty="0">
                <a:latin typeface="+mn-lt"/>
              </a:rPr>
              <a:t>Score for each principle ranges from 0 (worst) to 5 (best)</a:t>
            </a:r>
          </a:p>
          <a:p>
            <a:r>
              <a:rPr lang="en-US" sz="2400" dirty="0">
                <a:latin typeface="+mn-lt"/>
              </a:rPr>
              <a:t>*Results are presented in the radar chart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708866"/>
              </p:ext>
            </p:extLst>
          </p:nvPr>
        </p:nvGraphicFramePr>
        <p:xfrm>
          <a:off x="5712709" y="1296459"/>
          <a:ext cx="6479291" cy="535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3985" y="6430126"/>
            <a:ext cx="847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Scoring is relative and specifically developed for IFF products. It is not shared publically.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5224038" y="156411"/>
            <a:ext cx="1743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Scoring</a:t>
            </a:r>
          </a:p>
        </p:txBody>
      </p:sp>
    </p:spTree>
    <p:extLst>
      <p:ext uri="{BB962C8B-B14F-4D97-AF65-F5344CB8AC3E}">
        <p14:creationId xmlns:p14="http://schemas.microsoft.com/office/powerpoint/2010/main" val="82958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2951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While IFF uses the scoring system internally, their guidelines may be useful for other companies</a:t>
            </a:r>
          </a:p>
          <a:p>
            <a:pPr lvl="1">
              <a:spcBef>
                <a:spcPts val="1700"/>
              </a:spcBef>
            </a:pPr>
            <a:r>
              <a:rPr lang="en-US" dirty="0">
                <a:latin typeface="+mn-lt"/>
              </a:rPr>
              <a:t>If a process generates hazardous waste, it is assigned 0 </a:t>
            </a:r>
          </a:p>
          <a:p>
            <a:pPr lvl="1">
              <a:spcBef>
                <a:spcPts val="1700"/>
              </a:spcBef>
            </a:pPr>
            <a:r>
              <a:rPr lang="en-US" dirty="0">
                <a:latin typeface="+mn-lt"/>
              </a:rPr>
              <a:t>If the process has over 80% </a:t>
            </a:r>
            <a:r>
              <a:rPr lang="en-US" dirty="0"/>
              <a:t>atom economy</a:t>
            </a:r>
            <a:r>
              <a:rPr lang="en-US" dirty="0">
                <a:latin typeface="+mn-lt"/>
              </a:rPr>
              <a:t>, then it is assigned 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5224038" y="156411"/>
            <a:ext cx="1743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Scoring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089647"/>
              </p:ext>
            </p:extLst>
          </p:nvPr>
        </p:nvGraphicFramePr>
        <p:xfrm>
          <a:off x="5712709" y="1296459"/>
          <a:ext cx="6479291" cy="535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5022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06" y="1638855"/>
            <a:ext cx="10515600" cy="48953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Fragrance aroma used in perfumery applications such as personal care and fine fragrances.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New synthesis includes:</a:t>
            </a:r>
          </a:p>
          <a:p>
            <a:pPr marL="0" indent="0">
              <a:buNone/>
            </a:pPr>
            <a:r>
              <a:rPr lang="en-US" b="1" dirty="0">
                <a:latin typeface="+mn-lt"/>
              </a:rPr>
              <a:t>Environmental Benefits</a:t>
            </a:r>
          </a:p>
          <a:p>
            <a:pPr marL="571500" indent="-214313"/>
            <a:r>
              <a:rPr lang="en-US" dirty="0">
                <a:latin typeface="+mn-lt"/>
              </a:rPr>
              <a:t>Improvement in mass efficiency from 25 – 85%</a:t>
            </a:r>
          </a:p>
          <a:p>
            <a:pPr marL="571500" indent="-214313"/>
            <a:r>
              <a:rPr lang="en-US" dirty="0">
                <a:latin typeface="+mn-lt"/>
              </a:rPr>
              <a:t>Chemical waste elimination up to 80%</a:t>
            </a:r>
          </a:p>
          <a:p>
            <a:pPr marL="571500" indent="-214313"/>
            <a:r>
              <a:rPr lang="en-US" dirty="0">
                <a:latin typeface="+mn-lt"/>
              </a:rPr>
              <a:t>Improved worker safety in reduction of hazardous waste</a:t>
            </a:r>
          </a:p>
          <a:p>
            <a:pPr marL="0" indent="0">
              <a:buNone/>
            </a:pPr>
            <a:endParaRPr lang="en-US" b="1" dirty="0"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latin typeface="+mn-lt"/>
              </a:rPr>
              <a:t>Economic benefits</a:t>
            </a:r>
          </a:p>
          <a:p>
            <a:pPr marL="571500" indent="-214313"/>
            <a:r>
              <a:rPr lang="en-US" dirty="0">
                <a:latin typeface="+mn-lt"/>
              </a:rPr>
              <a:t>94</a:t>
            </a:r>
            <a:r>
              <a:rPr lang="en-US" dirty="0"/>
              <a:t>% reduction in energy cost</a:t>
            </a:r>
          </a:p>
          <a:p>
            <a:pPr marL="571500" indent="-214313"/>
            <a:r>
              <a:rPr lang="en-US" dirty="0"/>
              <a:t>Greater efficiency leading to lower costs for chemical resources</a:t>
            </a:r>
          </a:p>
          <a:p>
            <a:pPr marL="571500" indent="-214313"/>
            <a:r>
              <a:rPr lang="en-US" dirty="0"/>
              <a:t>Reduction for capital cost for equipment</a:t>
            </a:r>
          </a:p>
          <a:p>
            <a:pPr marL="571500" indent="-214313"/>
            <a:r>
              <a:rPr lang="en-US" dirty="0"/>
              <a:t>Reduction of technical failures during scale-up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7107" y="5715211"/>
            <a:ext cx="29166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/>
              <a:t>2 reaction steps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3845781" y="156411"/>
            <a:ext cx="4500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Synthesis of </a:t>
            </a:r>
            <a:r>
              <a:rPr lang="en-US" sz="4000" b="1" dirty="0" err="1"/>
              <a:t>Veridan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78260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07" y="2595211"/>
            <a:ext cx="7750215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Prevent waste (3</a:t>
            </a:r>
            <a:r>
              <a:rPr lang="en-US" dirty="0">
                <a:latin typeface="+mn-lt"/>
                <a:sym typeface="Wingdings"/>
              </a:rPr>
              <a:t>4)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High, non-hazardous waste was reduced by 50 tons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Atom economy (34)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Yield increased by 10%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Less hazardous synthesis (14)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Elimination of safety hazards (not defined)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Design benign chemicals (33)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change in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Benign solvents (33)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change in score: same non-hazardous solvents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Design for energy efficiency (35)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Increase from 8kg/h*m</a:t>
            </a:r>
            <a:r>
              <a:rPr lang="en-US" baseline="30000" dirty="0">
                <a:latin typeface="+mn-lt"/>
                <a:sym typeface="Wingdings"/>
              </a:rPr>
              <a:t>3 </a:t>
            </a:r>
            <a:r>
              <a:rPr lang="en-US" dirty="0">
                <a:latin typeface="+mn-lt"/>
                <a:sym typeface="Wingdings"/>
              </a:rPr>
              <a:t>to</a:t>
            </a:r>
            <a:r>
              <a:rPr lang="en-US" baseline="30000" dirty="0">
                <a:latin typeface="+mn-lt"/>
                <a:sym typeface="Wingdings"/>
              </a:rPr>
              <a:t> </a:t>
            </a:r>
            <a:r>
              <a:rPr lang="en-US" dirty="0">
                <a:latin typeface="+mn-lt"/>
                <a:sym typeface="Wingdings"/>
              </a:rPr>
              <a:t>100kg/h*m</a:t>
            </a:r>
            <a:r>
              <a:rPr lang="en-US" baseline="30000" dirty="0">
                <a:latin typeface="+mn-lt"/>
                <a:sym typeface="Wingdings"/>
              </a:rPr>
              <a:t>3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n-lt"/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1418259" y="156411"/>
            <a:ext cx="935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Improvements – STEP 1– Grignard Addition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885978" y="3375027"/>
            <a:ext cx="3267496" cy="1305466"/>
          </a:xfrm>
          <a:prstGeom prst="wedgeRoundRectCallout">
            <a:avLst>
              <a:gd name="adj1" fmla="val -74930"/>
              <a:gd name="adj2" fmla="val -69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Improvement from assigned value 3 in the traditional reaction to value 4 in the new synthesis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6A5E8-82FA-6341-A7BB-42E38BF6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445" y="1289538"/>
            <a:ext cx="7620325" cy="11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77" y="1604074"/>
            <a:ext cx="10515600" cy="46677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7. Use of renewable feedstocks (0</a:t>
            </a:r>
            <a:r>
              <a:rPr lang="en-US" dirty="0">
                <a:latin typeface="+mn-lt"/>
                <a:sym typeface="Wingdings"/>
              </a:rPr>
              <a:t>0)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The process does not use renewable feedstock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8. Reduce derivatives (55)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derivatives involved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9. Catalysis (11)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catalyst used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10. Design for biodegradation (55)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change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11. RT analysis for pollution prevention (55)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Process monitoring and control present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12. Design for accident prevention (35)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Process hazards eliminated</a:t>
            </a:r>
          </a:p>
          <a:p>
            <a:endParaRPr lang="en-US" dirty="0">
              <a:latin typeface="+mn-lt"/>
              <a:sym typeface="Wingdings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1418259" y="156411"/>
            <a:ext cx="935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Improvements – STEP 1– Grignard Addition</a:t>
            </a:r>
          </a:p>
        </p:txBody>
      </p:sp>
    </p:spTree>
    <p:extLst>
      <p:ext uri="{BB962C8B-B14F-4D97-AF65-F5344CB8AC3E}">
        <p14:creationId xmlns:p14="http://schemas.microsoft.com/office/powerpoint/2010/main" val="760371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761862"/>
              </p:ext>
            </p:extLst>
          </p:nvPr>
        </p:nvGraphicFramePr>
        <p:xfrm>
          <a:off x="995423" y="0"/>
          <a:ext cx="10440364" cy="68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682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678" y="5275816"/>
            <a:ext cx="4586641" cy="5770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+mn-lt"/>
              </a:rPr>
              <a:t>Why </a:t>
            </a:r>
            <a:r>
              <a:rPr lang="en-US" sz="3600" b="1" dirty="0">
                <a:latin typeface="+mn-lt"/>
                <a:sym typeface="Wingdings"/>
              </a:rPr>
              <a:t> What  How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325" y="1822785"/>
            <a:ext cx="8605345" cy="20621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After several hours of listening to lectures, doing exercises, and viewing case studies, how do you go about implementation and/or dissemination of Green Chemistry?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6224" y="4573689"/>
            <a:ext cx="559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process can be summarized in 3 words: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DC761D-8FDB-4F72-B815-A5B2F1D17F49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C3E9A4-F8E7-47D9-9058-CEBA32A5BCAA}"/>
              </a:ext>
            </a:extLst>
          </p:cNvPr>
          <p:cNvSpPr txBox="1"/>
          <p:nvPr/>
        </p:nvSpPr>
        <p:spPr>
          <a:xfrm>
            <a:off x="4581267" y="156411"/>
            <a:ext cx="3029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6662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1192" y="2025684"/>
            <a:ext cx="11343135" cy="510545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+mn-lt"/>
              </a:rPr>
              <a:t>Prevent waste (3</a:t>
            </a:r>
            <a:r>
              <a:rPr lang="en-US" sz="2600" dirty="0">
                <a:latin typeface="+mn-lt"/>
                <a:sym typeface="Wingdings"/>
              </a:rPr>
              <a:t>5)</a:t>
            </a:r>
          </a:p>
          <a:p>
            <a:pPr lvl="1"/>
            <a:r>
              <a:rPr lang="en-US" sz="2000" dirty="0">
                <a:sym typeface="Wingdings"/>
              </a:rPr>
              <a:t>Waste reduced by 80%, solvent recyclable between batches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Atom economy (15)</a:t>
            </a:r>
          </a:p>
          <a:p>
            <a:pPr lvl="1"/>
            <a:r>
              <a:rPr lang="en-US" sz="2000" dirty="0">
                <a:sym typeface="Wingdings"/>
              </a:rPr>
              <a:t>Mass efficiency increased from 25-80%, yield improved by 10%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Less hazardous synthesis (35)</a:t>
            </a:r>
          </a:p>
          <a:p>
            <a:pPr lvl="1"/>
            <a:r>
              <a:rPr lang="en-US" sz="2000" dirty="0" err="1">
                <a:sym typeface="Wingdings"/>
              </a:rPr>
              <a:t>Aluminium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isopropoxide</a:t>
            </a:r>
            <a:r>
              <a:rPr lang="en-US" sz="2000" dirty="0">
                <a:sym typeface="Wingdings"/>
              </a:rPr>
              <a:t> and phosphoric acid oxidation replaced by air and catalyst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Design benign chemicals (33)</a:t>
            </a:r>
          </a:p>
          <a:p>
            <a:pPr lvl="1"/>
            <a:r>
              <a:rPr lang="en-US" sz="2000" dirty="0">
                <a:sym typeface="Wingdings"/>
              </a:rPr>
              <a:t>No change in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Benign solvents (35)</a:t>
            </a:r>
          </a:p>
          <a:p>
            <a:pPr lvl="1"/>
            <a:r>
              <a:rPr lang="en-US" sz="2000" dirty="0">
                <a:sym typeface="Wingdings"/>
              </a:rPr>
              <a:t>Acetone replaced by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Design for energy efficiency (44)</a:t>
            </a:r>
          </a:p>
          <a:p>
            <a:pPr lvl="1"/>
            <a:r>
              <a:rPr lang="en-US" sz="2000" dirty="0">
                <a:sym typeface="Wingdings"/>
              </a:rPr>
              <a:t>Reaction run at atmospheric pressure and temperature below 100C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-193240" y="98538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-193240" y="156411"/>
            <a:ext cx="1257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900" b="1" dirty="0"/>
              <a:t>Improvements – STEP 2– Oxidation from alcohol to ketone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DCC8C-8C94-7043-A469-86879B2A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176" y="1097960"/>
            <a:ext cx="6742572" cy="12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7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439532"/>
            <a:ext cx="10515600" cy="4987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+mn-lt"/>
              </a:rPr>
              <a:t>7. Use of renewable feedstocks (0</a:t>
            </a:r>
            <a:r>
              <a:rPr lang="en-US" sz="2600" dirty="0">
                <a:latin typeface="+mn-lt"/>
                <a:sym typeface="Wingdings"/>
              </a:rPr>
              <a:t>5)</a:t>
            </a:r>
          </a:p>
          <a:p>
            <a:pPr lvl="1"/>
            <a:r>
              <a:rPr lang="en-US" sz="2000" dirty="0">
                <a:latin typeface="+mn-lt"/>
                <a:sym typeface="Wingdings"/>
              </a:rPr>
              <a:t>New process uses air</a:t>
            </a: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8. Reduce derivatives (55)</a:t>
            </a:r>
          </a:p>
          <a:p>
            <a:pPr lvl="1"/>
            <a:r>
              <a:rPr lang="en-US" sz="2000" dirty="0">
                <a:sym typeface="Wingdings"/>
              </a:rPr>
              <a:t>No derivatives involved</a:t>
            </a: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9. Catalysis (35)</a:t>
            </a:r>
          </a:p>
          <a:p>
            <a:pPr lvl="1"/>
            <a:r>
              <a:rPr lang="en-US" sz="2000" dirty="0">
                <a:sym typeface="Wingdings"/>
              </a:rPr>
              <a:t>Use 5% reusable catalyst in place of 66% aluminum </a:t>
            </a:r>
            <a:r>
              <a:rPr lang="en-US" sz="2000" dirty="0" err="1">
                <a:sym typeface="Wingdings"/>
              </a:rPr>
              <a:t>isopropoxide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10. Design for biodegradation (55)</a:t>
            </a:r>
          </a:p>
          <a:p>
            <a:pPr lvl="1"/>
            <a:r>
              <a:rPr lang="en-US" sz="2000" dirty="0">
                <a:sym typeface="Wingdings"/>
              </a:rPr>
              <a:t>No change</a:t>
            </a: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11. RT analysis for pollution prevention (55)</a:t>
            </a:r>
          </a:p>
          <a:p>
            <a:pPr lvl="1"/>
            <a:r>
              <a:rPr lang="en-US" sz="2000" dirty="0">
                <a:sym typeface="Wingdings"/>
              </a:rPr>
              <a:t>Process monitoring and control present</a:t>
            </a: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12. Design for accident prevention (35)</a:t>
            </a:r>
          </a:p>
          <a:p>
            <a:pPr lvl="1"/>
            <a:r>
              <a:rPr lang="en-US" sz="2000" dirty="0">
                <a:sym typeface="Wingdings"/>
              </a:rPr>
              <a:t>New engineering controls in place</a:t>
            </a:r>
          </a:p>
          <a:p>
            <a:endParaRPr lang="en-US" dirty="0">
              <a:latin typeface="+mn-lt"/>
              <a:sym typeface="Wingdings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-193240" y="156411"/>
            <a:ext cx="1257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900" b="1" dirty="0"/>
              <a:t>Improvements – STEP 2– Oxidation from alcohol to ketone</a:t>
            </a:r>
          </a:p>
        </p:txBody>
      </p:sp>
    </p:spTree>
    <p:extLst>
      <p:ext uri="{BB962C8B-B14F-4D97-AF65-F5344CB8AC3E}">
        <p14:creationId xmlns:p14="http://schemas.microsoft.com/office/powerpoint/2010/main" val="69319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687812"/>
              </p:ext>
            </p:extLst>
          </p:nvPr>
        </p:nvGraphicFramePr>
        <p:xfrm>
          <a:off x="1388962" y="81023"/>
          <a:ext cx="9699585" cy="677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947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142" y="19690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+mn-lt"/>
              </a:rPr>
              <a:t>No – </a:t>
            </a:r>
          </a:p>
          <a:p>
            <a:pPr lvl="1"/>
            <a:r>
              <a:rPr lang="en-US" sz="3200" dirty="0">
                <a:latin typeface="+mn-lt"/>
              </a:rPr>
              <a:t>because metrics is arbitrary and not applied across disciplines</a:t>
            </a:r>
          </a:p>
          <a:p>
            <a:pPr lvl="1"/>
            <a:r>
              <a:rPr lang="en-US" sz="3200" dirty="0">
                <a:latin typeface="+mn-lt"/>
              </a:rPr>
              <a:t>Because it limits creativity 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But..</a:t>
            </a:r>
          </a:p>
          <a:p>
            <a:pPr lvl="1"/>
            <a:r>
              <a:rPr lang="en-US" sz="3200" dirty="0">
                <a:latin typeface="+mn-lt"/>
              </a:rPr>
              <a:t>It allows a systematic evaluation and serves as a guide</a:t>
            </a:r>
          </a:p>
          <a:p>
            <a:pPr lvl="1"/>
            <a:r>
              <a:rPr lang="en-US" sz="3200" dirty="0">
                <a:latin typeface="+mn-lt"/>
              </a:rPr>
              <a:t>And it is a good start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927904" y="156411"/>
            <a:ext cx="10336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Is Green Chemistry Assessment Tool a Solution?</a:t>
            </a:r>
          </a:p>
        </p:txBody>
      </p:sp>
    </p:spTree>
    <p:extLst>
      <p:ext uri="{BB962C8B-B14F-4D97-AF65-F5344CB8AC3E}">
        <p14:creationId xmlns:p14="http://schemas.microsoft.com/office/powerpoint/2010/main" val="1634769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42173"/>
            <a:ext cx="10515600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600" b="1" dirty="0">
                <a:latin typeface="+mn-lt"/>
              </a:rPr>
              <a:t>With brilliance and optimism.</a:t>
            </a:r>
          </a:p>
          <a:p>
            <a:pPr marL="0" indent="0" algn="ctr" eaLnBrk="1" hangingPunct="1">
              <a:buNone/>
              <a:defRPr/>
            </a:pPr>
            <a:endParaRPr lang="en-US" sz="2000" b="1" dirty="0">
              <a:latin typeface="+mn-lt"/>
            </a:endParaRPr>
          </a:p>
          <a:p>
            <a:pPr marL="17463" lvl="1" indent="0" algn="ctr" eaLnBrk="1" hangingPunct="1">
              <a:buNone/>
              <a:defRPr/>
            </a:pPr>
            <a:r>
              <a:rPr lang="en-US" sz="3200" dirty="0">
                <a:latin typeface="+mn-lt"/>
              </a:rPr>
              <a:t>Science and technology has risen to the challenge and it has the creativity and capability to do it again.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189109" y="156411"/>
            <a:ext cx="381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to Proceed?</a:t>
            </a:r>
          </a:p>
        </p:txBody>
      </p:sp>
    </p:spTree>
    <p:extLst>
      <p:ext uri="{BB962C8B-B14F-4D97-AF65-F5344CB8AC3E}">
        <p14:creationId xmlns:p14="http://schemas.microsoft.com/office/powerpoint/2010/main" val="1944901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94566"/>
            <a:ext cx="10515600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x-none" sz="3600" b="1" dirty="0">
                <a:latin typeface="+mn-lt"/>
              </a:rPr>
              <a:t>Responsibly.</a:t>
            </a:r>
          </a:p>
          <a:p>
            <a:pPr marL="0" indent="0" algn="ctr" eaLnBrk="1" hangingPunct="1">
              <a:buNone/>
            </a:pPr>
            <a:endParaRPr lang="en-US" altLang="x-none" sz="2000" b="1" dirty="0">
              <a:latin typeface="+mn-lt"/>
            </a:endParaRPr>
          </a:p>
          <a:p>
            <a:pPr marL="17463" lvl="1" indent="0" algn="ctr" eaLnBrk="1" hangingPunct="1">
              <a:buNone/>
            </a:pPr>
            <a:r>
              <a:rPr lang="en-US" altLang="x-none" sz="3200" dirty="0">
                <a:latin typeface="+mn-lt"/>
              </a:rPr>
              <a:t>With power comes responsibility. With all the knowledge, perspective and training you acquire, you also have acquired the ability to impact others – to impact the world. Once you have the power to impact the world, you have the responsibility to impact it for the better.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189109" y="156411"/>
            <a:ext cx="381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to Proceed?</a:t>
            </a:r>
          </a:p>
        </p:txBody>
      </p:sp>
    </p:spTree>
    <p:extLst>
      <p:ext uri="{BB962C8B-B14F-4D97-AF65-F5344CB8AC3E}">
        <p14:creationId xmlns:p14="http://schemas.microsoft.com/office/powerpoint/2010/main" val="1116465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600" b="1" dirty="0">
                <a:latin typeface="+mn-lt"/>
              </a:rPr>
              <a:t>With conviction, courage and commitment.</a:t>
            </a:r>
          </a:p>
          <a:p>
            <a:pPr marL="0" indent="0" algn="ctr">
              <a:buNone/>
              <a:defRPr/>
            </a:pPr>
            <a:endParaRPr lang="en-US" sz="2000" b="1" dirty="0">
              <a:latin typeface="+mn-lt"/>
            </a:endParaRPr>
          </a:p>
          <a:p>
            <a:pPr marL="17463" indent="0" algn="ctr">
              <a:buNone/>
              <a:defRPr/>
            </a:pPr>
            <a:r>
              <a:rPr lang="en-US" sz="3200" dirty="0">
                <a:latin typeface="+mn-lt"/>
              </a:rPr>
              <a:t>Green Chemistry and Green Engineering</a:t>
            </a:r>
          </a:p>
          <a:p>
            <a:pPr marL="17463" lvl="1" indent="0" algn="ctr">
              <a:buNone/>
              <a:defRPr/>
            </a:pPr>
            <a:r>
              <a:rPr lang="en-US" sz="3200" dirty="0">
                <a:latin typeface="+mn-lt"/>
              </a:rPr>
              <a:t>Because we can.</a:t>
            </a:r>
          </a:p>
          <a:p>
            <a:pPr marL="17463" lvl="1" indent="0" algn="ctr">
              <a:buNone/>
              <a:defRPr/>
            </a:pPr>
            <a:r>
              <a:rPr lang="en-US" sz="3200" dirty="0">
                <a:latin typeface="+mn-lt"/>
              </a:rPr>
              <a:t>Because we must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189109" y="156411"/>
            <a:ext cx="381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to Proceed?</a:t>
            </a:r>
          </a:p>
        </p:txBody>
      </p:sp>
    </p:spTree>
    <p:extLst>
      <p:ext uri="{BB962C8B-B14F-4D97-AF65-F5344CB8AC3E}">
        <p14:creationId xmlns:p14="http://schemas.microsoft.com/office/powerpoint/2010/main" val="1876463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221CC-BEBC-4283-B0AD-C9ED7755C0E8}"/>
              </a:ext>
            </a:extLst>
          </p:cNvPr>
          <p:cNvSpPr txBox="1"/>
          <p:nvPr/>
        </p:nvSpPr>
        <p:spPr>
          <a:xfrm>
            <a:off x="933618" y="1310577"/>
            <a:ext cx="72050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Implementation: Why, What, and How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Understanding Context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Green Chemistry in the Marketplace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Identifying Opportunities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Life Cycle and Green Chemistry Principles as a Guide to Finding Opportunity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Delivering Innovation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Green Chemistry Strategies at All Stages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Green Chemistry Assessment Tool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How to Proceed: Moving Forward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3785992" y="156411"/>
            <a:ext cx="4620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/>
              <a:t>Topics To Be Covered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97201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345" y="2701636"/>
            <a:ext cx="3782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QUESTIONS?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90599" y="110836"/>
            <a:ext cx="834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Sponsored by Yale-UNIDO Initiative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6618" y="4954158"/>
            <a:ext cx="46620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r>
              <a:rPr lang="en-US" dirty="0">
                <a:solidFill>
                  <a:srgbClr val="2F2A2B"/>
                </a:solidFill>
                <a:latin typeface="Times New Roman" charset="0"/>
              </a:rPr>
              <a:t>CENTER </a:t>
            </a:r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for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GREEN CHEMISTRY</a:t>
            </a:r>
          </a:p>
          <a:p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and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GREEN ENGINEERING </a:t>
            </a:r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at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YALE</a:t>
            </a:r>
            <a:endParaRPr lang="en-US" dirty="0">
              <a:solidFill>
                <a:srgbClr val="2F2A2B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br>
              <a:rPr lang="en-US" dirty="0">
                <a:latin typeface="Times New Roman" charset="0"/>
              </a:rPr>
            </a:br>
            <a:endParaRPr lang="en-US" dirty="0">
              <a:effectLst/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14" y="5212194"/>
            <a:ext cx="1020198" cy="1496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36" y="5831321"/>
            <a:ext cx="38100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636" y="4446658"/>
            <a:ext cx="406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6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828460"/>
              </p:ext>
            </p:extLst>
          </p:nvPr>
        </p:nvGraphicFramePr>
        <p:xfrm>
          <a:off x="2408518" y="1317171"/>
          <a:ext cx="7427686" cy="48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83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295" y="2364240"/>
            <a:ext cx="599826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  <a:sym typeface="Wingdings"/>
              </a:rPr>
              <a:t>Reasons may vary: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Reduce cost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Increase margins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Increase sale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Enhance corporate competitiveness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Improve reputation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0923334"/>
              </p:ext>
            </p:extLst>
          </p:nvPr>
        </p:nvGraphicFramePr>
        <p:xfrm>
          <a:off x="740229" y="365125"/>
          <a:ext cx="9870190" cy="1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137478" y="2364240"/>
            <a:ext cx="59982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ym typeface="Wingdings"/>
              </a:rPr>
              <a:t>Potential roadblocks</a:t>
            </a:r>
          </a:p>
          <a:p>
            <a:pPr marL="404813" indent="-211138"/>
            <a:r>
              <a:rPr lang="en-US" dirty="0">
                <a:sym typeface="Wingdings"/>
              </a:rPr>
              <a:t>Resource depletion</a:t>
            </a:r>
          </a:p>
          <a:p>
            <a:pPr marL="404813" indent="-211138"/>
            <a:r>
              <a:rPr lang="en-US" dirty="0">
                <a:sym typeface="Wingdings"/>
              </a:rPr>
              <a:t>Environmental damage</a:t>
            </a:r>
          </a:p>
          <a:p>
            <a:pPr marL="404813" indent="-211138"/>
            <a:r>
              <a:rPr lang="en-US" dirty="0">
                <a:sym typeface="Wingdings"/>
              </a:rPr>
              <a:t>Growing population</a:t>
            </a:r>
          </a:p>
          <a:p>
            <a:pPr marL="404813" indent="-211138"/>
            <a:r>
              <a:rPr lang="en-US" dirty="0">
                <a:sym typeface="Wingdings"/>
              </a:rPr>
              <a:t>Increasing consumption</a:t>
            </a:r>
          </a:p>
          <a:p>
            <a:pPr marL="404813" indent="-211138"/>
            <a:r>
              <a:rPr lang="en-US" dirty="0">
                <a:sym typeface="Wingdings"/>
              </a:rPr>
              <a:t>Societal attitudes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7592750"/>
              </p:ext>
            </p:extLst>
          </p:nvPr>
        </p:nvGraphicFramePr>
        <p:xfrm>
          <a:off x="740229" y="365125"/>
          <a:ext cx="9870190" cy="1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82321" y="3443493"/>
            <a:ext cx="10458402" cy="2968429"/>
            <a:chOff x="1117787" y="2306540"/>
            <a:chExt cx="10458402" cy="2968429"/>
          </a:xfrm>
        </p:grpSpPr>
        <p:sp>
          <p:nvSpPr>
            <p:cNvPr id="10" name="Freeform 9"/>
            <p:cNvSpPr/>
            <p:nvPr/>
          </p:nvSpPr>
          <p:spPr>
            <a:xfrm>
              <a:off x="1117787" y="2306540"/>
              <a:ext cx="1931540" cy="2968429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Political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Social services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Consumer protection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Tax competition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Knowledge competition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51442" y="2306540"/>
              <a:ext cx="1931540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Environmental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Climate change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Extinctions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Water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Waste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Resource constrains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85097" y="2306540"/>
              <a:ext cx="1927661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Social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Urbanization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Demographics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Population growth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Fear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14873" y="2306540"/>
              <a:ext cx="1927661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Technology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Nano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Molecular biology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Statistics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9644649" y="2306540"/>
              <a:ext cx="1931540" cy="2937457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Economic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Globalization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High value services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Income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75551" y="2502164"/>
            <a:ext cx="4479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Understand Trends &amp; Drivers</a:t>
            </a:r>
          </a:p>
        </p:txBody>
      </p:sp>
    </p:spTree>
    <p:extLst>
      <p:ext uri="{BB962C8B-B14F-4D97-AF65-F5344CB8AC3E}">
        <p14:creationId xmlns:p14="http://schemas.microsoft.com/office/powerpoint/2010/main" val="76097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1731564243"/>
              </p:ext>
            </p:extLst>
          </p:nvPr>
        </p:nvGraphicFramePr>
        <p:xfrm>
          <a:off x="740229" y="365125"/>
          <a:ext cx="9870190" cy="1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036597" y="4021270"/>
            <a:ext cx="85738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Generate a problem statement</a:t>
            </a:r>
          </a:p>
          <a:p>
            <a:endParaRPr lang="en-US" sz="2800" dirty="0"/>
          </a:p>
          <a:p>
            <a:r>
              <a:rPr lang="en-US" sz="2800" dirty="0"/>
              <a:t>If only we could _________, then we could____________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514" y="2743197"/>
            <a:ext cx="36862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Think of an outcome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463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201" y="2778376"/>
            <a:ext cx="3801580" cy="6072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What are we delivering?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8" name="Chevron 7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Product/Service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1144" y="3468050"/>
            <a:ext cx="35896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New synthetic route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New catalyst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Alternative solvent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New product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0319" y="2756605"/>
            <a:ext cx="465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What is the “functional unit”?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140" y="3461346"/>
            <a:ext cx="61722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Number of reaction runs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Performance (yield or atom economy)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Energy usage per period of time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Kg of parts cleaned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082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258" y="2078214"/>
            <a:ext cx="10515600" cy="6072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Use Life Cycle and Green Chemistry Principles as a guide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32" y="2703868"/>
            <a:ext cx="4500914" cy="40044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057" y="6466114"/>
            <a:ext cx="197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Image source: Wikipedia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13" name="Chevron 12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Product/Service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079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1844</Words>
  <Application>Microsoft Macintosh PowerPoint</Application>
  <PresentationFormat>Widescreen</PresentationFormat>
  <Paragraphs>346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Mellor</dc:creator>
  <cp:lastModifiedBy>Mellor, Karolina</cp:lastModifiedBy>
  <cp:revision>85</cp:revision>
  <dcterms:created xsi:type="dcterms:W3CDTF">2018-01-24T15:59:13Z</dcterms:created>
  <dcterms:modified xsi:type="dcterms:W3CDTF">2018-04-30T20:44:38Z</dcterms:modified>
</cp:coreProperties>
</file>