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jpg" ContentType="image/jpg"/>
  <Override PartName="/ppt/notesSlides/notesSlide4.xml" ContentType="application/vnd.openxmlformats-officedocument.presentationml.notesSlide+xml"/>
  <Override PartName="/ppt/media/image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417" r:id="rId3"/>
    <p:sldId id="422" r:id="rId4"/>
    <p:sldId id="342" r:id="rId5"/>
    <p:sldId id="343" r:id="rId6"/>
    <p:sldId id="344" r:id="rId7"/>
    <p:sldId id="423" r:id="rId8"/>
    <p:sldId id="346" r:id="rId9"/>
    <p:sldId id="419" r:id="rId10"/>
    <p:sldId id="348" r:id="rId11"/>
    <p:sldId id="349" r:id="rId12"/>
    <p:sldId id="350" r:id="rId13"/>
    <p:sldId id="351" r:id="rId14"/>
    <p:sldId id="420" r:id="rId15"/>
    <p:sldId id="353" r:id="rId16"/>
    <p:sldId id="354"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425" r:id="rId39"/>
    <p:sldId id="317" r:id="rId40"/>
    <p:sldId id="300" r:id="rId41"/>
    <p:sldId id="301" r:id="rId42"/>
    <p:sldId id="303" r:id="rId43"/>
    <p:sldId id="302" r:id="rId44"/>
    <p:sldId id="426" r:id="rId45"/>
    <p:sldId id="314" r:id="rId46"/>
    <p:sldId id="315" r:id="rId47"/>
    <p:sldId id="312" r:id="rId48"/>
    <p:sldId id="318" r:id="rId49"/>
    <p:sldId id="319" r:id="rId50"/>
    <p:sldId id="415" r:id="rId51"/>
    <p:sldId id="304" r:id="rId52"/>
    <p:sldId id="305" r:id="rId53"/>
    <p:sldId id="306" r:id="rId54"/>
    <p:sldId id="307" r:id="rId55"/>
    <p:sldId id="308" r:id="rId56"/>
    <p:sldId id="309" r:id="rId57"/>
    <p:sldId id="310" r:id="rId58"/>
    <p:sldId id="427" r:id="rId59"/>
    <p:sldId id="429" r:id="rId60"/>
    <p:sldId id="424" r:id="rId61"/>
    <p:sldId id="428" r:id="rId62"/>
    <p:sldId id="320" r:id="rId63"/>
    <p:sldId id="414" r:id="rId64"/>
    <p:sldId id="42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39"/>
    <p:restoredTop sz="87268"/>
  </p:normalViewPr>
  <p:slideViewPr>
    <p:cSldViewPr snapToGrid="0" snapToObjects="1">
      <p:cViewPr varScale="1">
        <p:scale>
          <a:sx n="67" d="100"/>
          <a:sy n="67" d="100"/>
        </p:scale>
        <p:origin x="948"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E349A50-98C6-4700-8768-C3F9BABD15A3}"/>
    <pc:docChg chg="sldOrd">
      <pc:chgData name="" userId="" providerId="" clId="Web-{8E349A50-98C6-4700-8768-C3F9BABD15A3}" dt="2019-01-28T19:16:19.606" v="0"/>
      <pc:docMkLst>
        <pc:docMk/>
      </pc:docMkLst>
      <pc:sldChg chg="ord">
        <pc:chgData name="" userId="" providerId="" clId="Web-{8E349A50-98C6-4700-8768-C3F9BABD15A3}" dt="2019-01-28T19:16:19.606" v="0"/>
        <pc:sldMkLst>
          <pc:docMk/>
          <pc:sldMk cId="4224530522"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D2E-53E3-5249-8538-A817291BACBD}" type="datetimeFigureOut">
              <a:rPr lang="en-US" smtClean="0"/>
              <a:t>3/12/2019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578A0-E4E7-4948-8B7B-41DA1EB4CCAB}" type="slidenum">
              <a:rPr lang="en-US" smtClean="0"/>
              <a:t>‹#›</a:t>
            </a:fld>
            <a:endParaRPr lang="en-US"/>
          </a:p>
        </p:txBody>
      </p:sp>
    </p:spTree>
    <p:extLst>
      <p:ext uri="{BB962C8B-B14F-4D97-AF65-F5344CB8AC3E}">
        <p14:creationId xmlns:p14="http://schemas.microsoft.com/office/powerpoint/2010/main" val="788188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class period, students should have a better understanding of what sustainability is really about and how it can be used in various business operations today.</a:t>
            </a:r>
          </a:p>
        </p:txBody>
      </p:sp>
      <p:sp>
        <p:nvSpPr>
          <p:cNvPr id="4" name="Slide Number Placeholder 3"/>
          <p:cNvSpPr>
            <a:spLocks noGrp="1"/>
          </p:cNvSpPr>
          <p:nvPr>
            <p:ph type="sldNum" sz="quarter" idx="5"/>
          </p:nvPr>
        </p:nvSpPr>
        <p:spPr/>
        <p:txBody>
          <a:bodyPr/>
          <a:lstStyle/>
          <a:p>
            <a:fld id="{6BF578A0-E4E7-4948-8B7B-41DA1EB4CCAB}" type="slidenum">
              <a:rPr lang="en-US" smtClean="0"/>
              <a:t>3</a:t>
            </a:fld>
            <a:endParaRPr lang="en-US"/>
          </a:p>
        </p:txBody>
      </p:sp>
    </p:spTree>
    <p:extLst>
      <p:ext uri="{BB962C8B-B14F-4D97-AF65-F5344CB8AC3E}">
        <p14:creationId xmlns:p14="http://schemas.microsoft.com/office/powerpoint/2010/main" val="2237767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pxhere.com</a:t>
            </a:r>
            <a:r>
              <a:rPr lang="en-US" dirty="0"/>
              <a:t>/</a:t>
            </a:r>
            <a:r>
              <a:rPr lang="en-US" dirty="0" err="1"/>
              <a:t>en</a:t>
            </a:r>
            <a:r>
              <a:rPr lang="en-US" dirty="0"/>
              <a:t>/photo/841080</a:t>
            </a:r>
          </a:p>
          <a:p>
            <a:r>
              <a:rPr lang="en-US" dirty="0"/>
              <a:t>Source: https://</a:t>
            </a:r>
            <a:r>
              <a:rPr lang="en-US" dirty="0" err="1"/>
              <a:t>pxhere.com</a:t>
            </a:r>
            <a:r>
              <a:rPr lang="en-US" dirty="0"/>
              <a:t>/</a:t>
            </a:r>
            <a:r>
              <a:rPr lang="en-US" dirty="0" err="1"/>
              <a:t>en</a:t>
            </a:r>
            <a:r>
              <a:rPr lang="en-US" dirty="0"/>
              <a:t>/photo/802303</a:t>
            </a:r>
          </a:p>
        </p:txBody>
      </p:sp>
      <p:sp>
        <p:nvSpPr>
          <p:cNvPr id="4" name="Slide Number Placeholder 3"/>
          <p:cNvSpPr>
            <a:spLocks noGrp="1"/>
          </p:cNvSpPr>
          <p:nvPr>
            <p:ph type="sldNum" sz="quarter" idx="5"/>
          </p:nvPr>
        </p:nvSpPr>
        <p:spPr/>
        <p:txBody>
          <a:bodyPr/>
          <a:lstStyle/>
          <a:p>
            <a:fld id="{6BF578A0-E4E7-4948-8B7B-41DA1EB4CCAB}" type="slidenum">
              <a:rPr lang="en-US" smtClean="0"/>
              <a:t>59</a:t>
            </a:fld>
            <a:endParaRPr lang="en-US"/>
          </a:p>
        </p:txBody>
      </p:sp>
    </p:spTree>
    <p:extLst>
      <p:ext uri="{BB962C8B-B14F-4D97-AF65-F5344CB8AC3E}">
        <p14:creationId xmlns:p14="http://schemas.microsoft.com/office/powerpoint/2010/main" val="205458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a:t>
            </a:r>
            <a:r>
              <a:rPr lang="en-US" dirty="0" err="1"/>
              <a:t>designmilk</a:t>
            </a:r>
            <a:r>
              <a:rPr lang="en-US" dirty="0"/>
              <a:t>/23463663593</a:t>
            </a:r>
          </a:p>
          <a:p>
            <a:r>
              <a:rPr lang="en-US" dirty="0"/>
              <a:t>Image: https://</a:t>
            </a:r>
            <a:r>
              <a:rPr lang="en-US" dirty="0" err="1"/>
              <a:t>www.flickr.com</a:t>
            </a:r>
            <a:r>
              <a:rPr lang="en-US" dirty="0"/>
              <a:t>/photos/</a:t>
            </a:r>
            <a:r>
              <a:rPr lang="en-US" dirty="0" err="1"/>
              <a:t>designmilk</a:t>
            </a:r>
            <a:r>
              <a:rPr lang="en-US" dirty="0"/>
              <a:t>/19954437605</a:t>
            </a:r>
          </a:p>
          <a:p>
            <a:endParaRPr lang="en-US" dirty="0"/>
          </a:p>
        </p:txBody>
      </p:sp>
      <p:sp>
        <p:nvSpPr>
          <p:cNvPr id="4" name="Slide Number Placeholder 3"/>
          <p:cNvSpPr>
            <a:spLocks noGrp="1"/>
          </p:cNvSpPr>
          <p:nvPr>
            <p:ph type="sldNum" sz="quarter" idx="5"/>
          </p:nvPr>
        </p:nvSpPr>
        <p:spPr/>
        <p:txBody>
          <a:bodyPr/>
          <a:lstStyle/>
          <a:p>
            <a:fld id="{6BF578A0-E4E7-4948-8B7B-41DA1EB4CCAB}" type="slidenum">
              <a:rPr lang="en-US" smtClean="0"/>
              <a:t>60</a:t>
            </a:fld>
            <a:endParaRPr lang="en-US"/>
          </a:p>
        </p:txBody>
      </p:sp>
    </p:spTree>
    <p:extLst>
      <p:ext uri="{BB962C8B-B14F-4D97-AF65-F5344CB8AC3E}">
        <p14:creationId xmlns:p14="http://schemas.microsoft.com/office/powerpoint/2010/main" val="18824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a:t>
            </a:r>
            <a:r>
              <a:rPr lang="en-US" dirty="0" err="1"/>
              <a:t>designmilk</a:t>
            </a:r>
            <a:r>
              <a:rPr lang="en-US" dirty="0"/>
              <a:t>/23463663593</a:t>
            </a:r>
          </a:p>
          <a:p>
            <a:r>
              <a:rPr lang="en-US" dirty="0"/>
              <a:t>Image: https://</a:t>
            </a:r>
            <a:r>
              <a:rPr lang="en-US" dirty="0" err="1"/>
              <a:t>www.flickr.com</a:t>
            </a:r>
            <a:r>
              <a:rPr lang="en-US" dirty="0"/>
              <a:t>/photos/</a:t>
            </a:r>
            <a:r>
              <a:rPr lang="en-US" dirty="0" err="1"/>
              <a:t>designmilk</a:t>
            </a:r>
            <a:r>
              <a:rPr lang="en-US" dirty="0"/>
              <a:t>/19954437605</a:t>
            </a:r>
          </a:p>
          <a:p>
            <a:endParaRPr lang="en-US" dirty="0"/>
          </a:p>
        </p:txBody>
      </p:sp>
      <p:sp>
        <p:nvSpPr>
          <p:cNvPr id="4" name="Slide Number Placeholder 3"/>
          <p:cNvSpPr>
            <a:spLocks noGrp="1"/>
          </p:cNvSpPr>
          <p:nvPr>
            <p:ph type="sldNum" sz="quarter" idx="5"/>
          </p:nvPr>
        </p:nvSpPr>
        <p:spPr/>
        <p:txBody>
          <a:bodyPr/>
          <a:lstStyle/>
          <a:p>
            <a:fld id="{6BF578A0-E4E7-4948-8B7B-41DA1EB4CCAB}" type="slidenum">
              <a:rPr lang="en-US" smtClean="0"/>
              <a:t>61</a:t>
            </a:fld>
            <a:endParaRPr lang="en-US"/>
          </a:p>
        </p:txBody>
      </p:sp>
    </p:spTree>
    <p:extLst>
      <p:ext uri="{BB962C8B-B14F-4D97-AF65-F5344CB8AC3E}">
        <p14:creationId xmlns:p14="http://schemas.microsoft.com/office/powerpoint/2010/main" val="1042930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lightbulb, https://</a:t>
            </a:r>
            <a:r>
              <a:rPr lang="en-US" dirty="0" err="1"/>
              <a:t>commons.wikimedia.org</a:t>
            </a:r>
            <a:r>
              <a:rPr lang="en-US" dirty="0"/>
              <a:t>/wiki/</a:t>
            </a:r>
            <a:r>
              <a:rPr lang="en-US" dirty="0" err="1"/>
              <a:t>File:Green_energy.svg</a:t>
            </a:r>
            <a:endParaRPr lang="en-US" dirty="0"/>
          </a:p>
          <a:p>
            <a:r>
              <a:rPr lang="en-US" dirty="0"/>
              <a:t>Image: http://www.publicdomainfiles.com/show_file.php?id=13937515212257</a:t>
            </a:r>
          </a:p>
        </p:txBody>
      </p:sp>
      <p:sp>
        <p:nvSpPr>
          <p:cNvPr id="4" name="Slide Number Placeholder 3"/>
          <p:cNvSpPr>
            <a:spLocks noGrp="1"/>
          </p:cNvSpPr>
          <p:nvPr>
            <p:ph type="sldNum" sz="quarter" idx="5"/>
          </p:nvPr>
        </p:nvSpPr>
        <p:spPr/>
        <p:txBody>
          <a:bodyPr/>
          <a:lstStyle/>
          <a:p>
            <a:fld id="{6BF578A0-E4E7-4948-8B7B-41DA1EB4CCAB}" type="slidenum">
              <a:rPr lang="en-US" smtClean="0"/>
              <a:t>5</a:t>
            </a:fld>
            <a:endParaRPr lang="en-US"/>
          </a:p>
        </p:txBody>
      </p:sp>
    </p:spTree>
    <p:extLst>
      <p:ext uri="{BB962C8B-B14F-4D97-AF65-F5344CB8AC3E}">
        <p14:creationId xmlns:p14="http://schemas.microsoft.com/office/powerpoint/2010/main" val="37411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https://www.slideshare.net/drsuneel/ecological-footprint-11736726</a:t>
            </a:r>
          </a:p>
          <a:p>
            <a:endParaRPr lang="en-US" dirty="0"/>
          </a:p>
        </p:txBody>
      </p:sp>
      <p:sp>
        <p:nvSpPr>
          <p:cNvPr id="4" name="Slide Number Placeholder 3"/>
          <p:cNvSpPr>
            <a:spLocks noGrp="1"/>
          </p:cNvSpPr>
          <p:nvPr>
            <p:ph type="sldNum" sz="quarter" idx="5"/>
          </p:nvPr>
        </p:nvSpPr>
        <p:spPr/>
        <p:txBody>
          <a:bodyPr/>
          <a:lstStyle/>
          <a:p>
            <a:fld id="{6BF578A0-E4E7-4948-8B7B-41DA1EB4CCAB}" type="slidenum">
              <a:rPr lang="en-US" smtClean="0"/>
              <a:t>11</a:t>
            </a:fld>
            <a:endParaRPr lang="en-US"/>
          </a:p>
        </p:txBody>
      </p:sp>
    </p:spTree>
    <p:extLst>
      <p:ext uri="{BB962C8B-B14F-4D97-AF65-F5344CB8AC3E}">
        <p14:creationId xmlns:p14="http://schemas.microsoft.com/office/powerpoint/2010/main" val="239517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https://www.slideshare.net/drsuneel/ecological-footprint-11736726</a:t>
            </a:r>
          </a:p>
        </p:txBody>
      </p:sp>
      <p:sp>
        <p:nvSpPr>
          <p:cNvPr id="4" name="Slide Number Placeholder 3"/>
          <p:cNvSpPr>
            <a:spLocks noGrp="1"/>
          </p:cNvSpPr>
          <p:nvPr>
            <p:ph type="sldNum" sz="quarter" idx="5"/>
          </p:nvPr>
        </p:nvSpPr>
        <p:spPr/>
        <p:txBody>
          <a:bodyPr/>
          <a:lstStyle/>
          <a:p>
            <a:fld id="{6BF578A0-E4E7-4948-8B7B-41DA1EB4CCAB}" type="slidenum">
              <a:rPr lang="en-US" smtClean="0"/>
              <a:t>14</a:t>
            </a:fld>
            <a:endParaRPr lang="en-US"/>
          </a:p>
        </p:txBody>
      </p:sp>
    </p:spTree>
    <p:extLst>
      <p:ext uri="{BB962C8B-B14F-4D97-AF65-F5344CB8AC3E}">
        <p14:creationId xmlns:p14="http://schemas.microsoft.com/office/powerpoint/2010/main" val="265499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a:t>
            </a:r>
            <a:r>
              <a:rPr lang="en-US" sz="1200" dirty="0" err="1"/>
              <a:t>www.planetaid.org</a:t>
            </a:r>
            <a:r>
              <a:rPr lang="en-US" sz="1200" dirty="0"/>
              <a:t>/blog/recycling-rates-around-the-world</a:t>
            </a:r>
          </a:p>
          <a:p>
            <a:endParaRPr lang="en-US" dirty="0"/>
          </a:p>
        </p:txBody>
      </p:sp>
      <p:sp>
        <p:nvSpPr>
          <p:cNvPr id="4" name="Slide Number Placeholder 3"/>
          <p:cNvSpPr>
            <a:spLocks noGrp="1"/>
          </p:cNvSpPr>
          <p:nvPr>
            <p:ph type="sldNum" sz="quarter" idx="5"/>
          </p:nvPr>
        </p:nvSpPr>
        <p:spPr/>
        <p:txBody>
          <a:bodyPr/>
          <a:lstStyle/>
          <a:p>
            <a:fld id="{6BF578A0-E4E7-4948-8B7B-41DA1EB4CCAB}" type="slidenum">
              <a:rPr lang="en-US" smtClean="0"/>
              <a:t>20</a:t>
            </a:fld>
            <a:endParaRPr lang="en-US"/>
          </a:p>
        </p:txBody>
      </p:sp>
    </p:spTree>
    <p:extLst>
      <p:ext uri="{BB962C8B-B14F-4D97-AF65-F5344CB8AC3E}">
        <p14:creationId xmlns:p14="http://schemas.microsoft.com/office/powerpoint/2010/main" val="286617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should we make</a:t>
            </a:r>
            <a:r>
              <a:rPr lang="en-US" baseline="0" dirty="0"/>
              <a:t> sure that whatever we develop is sustainable for many years to come?</a:t>
            </a:r>
            <a:endParaRPr lang="en-US" dirty="0"/>
          </a:p>
        </p:txBody>
      </p:sp>
      <p:sp>
        <p:nvSpPr>
          <p:cNvPr id="4" name="Slide Number Placeholder 3"/>
          <p:cNvSpPr>
            <a:spLocks noGrp="1"/>
          </p:cNvSpPr>
          <p:nvPr>
            <p:ph type="sldNum" sz="quarter" idx="10"/>
          </p:nvPr>
        </p:nvSpPr>
        <p:spPr/>
        <p:txBody>
          <a:bodyPr/>
          <a:lstStyle/>
          <a:p>
            <a:fld id="{C2A97CD4-A598-A54F-ADE7-BF9360DCAE88}" type="slidenum">
              <a:rPr lang="en-US" smtClean="0"/>
              <a:t>29</a:t>
            </a:fld>
            <a:endParaRPr lang="en-US"/>
          </a:p>
        </p:txBody>
      </p:sp>
    </p:spTree>
    <p:extLst>
      <p:ext uri="{BB962C8B-B14F-4D97-AF65-F5344CB8AC3E}">
        <p14:creationId xmlns:p14="http://schemas.microsoft.com/office/powerpoint/2010/main" val="156331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inhabitat.com</a:t>
            </a:r>
            <a:r>
              <a:rPr lang="en-US" dirty="0"/>
              <a:t>/6-water-purifying-devices-for-clean-drinking-water-in-the-developing-world/cycloclean-water-purifying-bike-537x395/</a:t>
            </a:r>
          </a:p>
          <a:p>
            <a:endParaRPr lang="en-US" dirty="0"/>
          </a:p>
          <a:p>
            <a:r>
              <a:rPr lang="en-US" dirty="0"/>
              <a:t>”Pure” water bottle video: https://</a:t>
            </a:r>
            <a:r>
              <a:rPr lang="en-US" dirty="0" err="1"/>
              <a:t>www.youtube.com</a:t>
            </a:r>
            <a:r>
              <a:rPr lang="en-US" dirty="0"/>
              <a:t>/</a:t>
            </a:r>
            <a:r>
              <a:rPr lang="en-US" dirty="0" err="1"/>
              <a:t>watch?v</a:t>
            </a:r>
            <a:r>
              <a:rPr lang="en-US" dirty="0"/>
              <a:t>=eAPXRaq9FfU </a:t>
            </a:r>
          </a:p>
          <a:p>
            <a:endParaRPr lang="en-US" dirty="0"/>
          </a:p>
          <a:p>
            <a:r>
              <a:rPr lang="en-US" dirty="0" err="1"/>
              <a:t>Lifestraw</a:t>
            </a:r>
            <a:r>
              <a:rPr lang="en-US" dirty="0"/>
              <a:t> video: https://</a:t>
            </a:r>
            <a:r>
              <a:rPr lang="en-US" dirty="0" err="1"/>
              <a:t>www.youtube.com</a:t>
            </a:r>
            <a:r>
              <a:rPr lang="en-US" dirty="0"/>
              <a:t>/</a:t>
            </a:r>
            <a:r>
              <a:rPr lang="en-US" dirty="0" err="1"/>
              <a:t>watch?v</a:t>
            </a:r>
            <a:r>
              <a:rPr lang="en-US" dirty="0"/>
              <a:t>=i82YD7uvi2s </a:t>
            </a:r>
          </a:p>
        </p:txBody>
      </p:sp>
      <p:sp>
        <p:nvSpPr>
          <p:cNvPr id="4" name="Slide Number Placeholder 3"/>
          <p:cNvSpPr>
            <a:spLocks noGrp="1"/>
          </p:cNvSpPr>
          <p:nvPr>
            <p:ph type="sldNum" sz="quarter" idx="5"/>
          </p:nvPr>
        </p:nvSpPr>
        <p:spPr/>
        <p:txBody>
          <a:bodyPr/>
          <a:lstStyle/>
          <a:p>
            <a:fld id="{6BF578A0-E4E7-4948-8B7B-41DA1EB4CCAB}" type="slidenum">
              <a:rPr lang="en-US" smtClean="0"/>
              <a:t>30</a:t>
            </a:fld>
            <a:endParaRPr lang="en-US"/>
          </a:p>
        </p:txBody>
      </p:sp>
    </p:spTree>
    <p:extLst>
      <p:ext uri="{BB962C8B-B14F-4D97-AF65-F5344CB8AC3E}">
        <p14:creationId xmlns:p14="http://schemas.microsoft.com/office/powerpoint/2010/main" val="383528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http://www.futureearth.org/blog/2015-jan-16/great-acceleration</a:t>
            </a:r>
          </a:p>
        </p:txBody>
      </p:sp>
      <p:sp>
        <p:nvSpPr>
          <p:cNvPr id="4" name="Slide Number Placeholder 3"/>
          <p:cNvSpPr>
            <a:spLocks noGrp="1"/>
          </p:cNvSpPr>
          <p:nvPr>
            <p:ph type="sldNum" sz="quarter" idx="5"/>
          </p:nvPr>
        </p:nvSpPr>
        <p:spPr/>
        <p:txBody>
          <a:bodyPr/>
          <a:lstStyle/>
          <a:p>
            <a:fld id="{6BF578A0-E4E7-4948-8B7B-41DA1EB4CCAB}" type="slidenum">
              <a:rPr lang="en-US" smtClean="0"/>
              <a:t>45</a:t>
            </a:fld>
            <a:endParaRPr lang="en-US"/>
          </a:p>
        </p:txBody>
      </p:sp>
    </p:spTree>
    <p:extLst>
      <p:ext uri="{BB962C8B-B14F-4D97-AF65-F5344CB8AC3E}">
        <p14:creationId xmlns:p14="http://schemas.microsoft.com/office/powerpoint/2010/main" val="409746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857CD-EC52-C24C-8B5E-76CF1277D578}" type="slidenum">
              <a:rPr lang="en-US" smtClean="0"/>
              <a:t>50</a:t>
            </a:fld>
            <a:endParaRPr lang="en-US"/>
          </a:p>
        </p:txBody>
      </p:sp>
    </p:spTree>
    <p:extLst>
      <p:ext uri="{BB962C8B-B14F-4D97-AF65-F5344CB8AC3E}">
        <p14:creationId xmlns:p14="http://schemas.microsoft.com/office/powerpoint/2010/main" val="4176553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407101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39470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936660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50940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41543861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21016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02512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916328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0473392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893556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5857198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3">
              <a:grayscl/>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4">
              <a:grayscl/>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5">
              <a:grayscl/>
              <a:extLst>
                <a:ext uri="{BEBA8EAE-BF5A-486C-A8C5-ECC9F3942E4B}">
                  <a14:imgProps xmlns:a14="http://schemas.microsoft.com/office/drawing/2010/main">
                    <a14:imgLayer r:embed="rId16">
                      <a14:imgEffect>
                        <a14:brightnessContrast bright="10000"/>
                      </a14:imgEffect>
                    </a14:imgLayer>
                  </a14:imgProps>
                </a:ext>
              </a:extLst>
            </a:blip>
            <a:srcRect t="33849" b="36966"/>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392448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iisMyJdkyq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2.xml.rels><?xml version="1.0" encoding="UTF-8" standalone="yes"?>
<Relationships xmlns="http://schemas.openxmlformats.org/package/2006/relationships"><Relationship Id="rId3" Type="http://schemas.openxmlformats.org/officeDocument/2006/relationships/hyperlink" Target="https://news.nike.com/news/sustainable-innovation" TargetMode="External"/><Relationship Id="rId2" Type="http://schemas.openxmlformats.org/officeDocument/2006/relationships/hyperlink" Target="https://www.youtube.com/watch?v=tw3ESEeO2hY"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cpYhgqPRivw"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D781-DE95-B248-8C4C-74F44859F14C}"/>
              </a:ext>
            </a:extLst>
          </p:cNvPr>
          <p:cNvSpPr>
            <a:spLocks noGrp="1"/>
          </p:cNvSpPr>
          <p:nvPr>
            <p:ph type="ctrTitle"/>
          </p:nvPr>
        </p:nvSpPr>
        <p:spPr/>
        <p:txBody>
          <a:bodyPr anchor="ctr">
            <a:normAutofit/>
          </a:bodyPr>
          <a:lstStyle/>
          <a:p>
            <a:r>
              <a:rPr lang="en-US" sz="4400" dirty="0">
                <a:latin typeface="+mn-lt"/>
              </a:rPr>
              <a:t>Sustainability</a:t>
            </a:r>
          </a:p>
        </p:txBody>
      </p:sp>
      <p:sp>
        <p:nvSpPr>
          <p:cNvPr id="4" name="Subtitle 2">
            <a:extLst>
              <a:ext uri="{FF2B5EF4-FFF2-40B4-BE49-F238E27FC236}">
                <a16:creationId xmlns:a16="http://schemas.microsoft.com/office/drawing/2014/main" id="{1E7C4DE1-3192-4CD1-BAA6-F8C751B9D338}"/>
              </a:ext>
            </a:extLst>
          </p:cNvPr>
          <p:cNvSpPr txBox="1">
            <a:spLocks/>
          </p:cNvSpPr>
          <p:nvPr/>
        </p:nvSpPr>
        <p:spPr>
          <a:xfrm>
            <a:off x="4527274" y="4428972"/>
            <a:ext cx="3137452"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Lecture #9</a:t>
            </a:r>
          </a:p>
          <a:p>
            <a:r>
              <a:rPr lang="en-US" dirty="0"/>
              <a:t>Date:</a:t>
            </a:r>
          </a:p>
          <a:p>
            <a:r>
              <a:rPr lang="en-US" dirty="0"/>
              <a:t>Course #</a:t>
            </a:r>
            <a:endParaRPr lang="en-US" dirty="0">
              <a:solidFill>
                <a:srgbClr val="00B050"/>
              </a:solidFill>
            </a:endParaRPr>
          </a:p>
        </p:txBody>
      </p:sp>
    </p:spTree>
    <p:extLst>
      <p:ext uri="{BB962C8B-B14F-4D97-AF65-F5344CB8AC3E}">
        <p14:creationId xmlns:p14="http://schemas.microsoft.com/office/powerpoint/2010/main" val="332657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5912" y="3060013"/>
            <a:ext cx="10554346" cy="1200329"/>
          </a:xfrm>
          <a:prstGeom prst="rect">
            <a:avLst/>
          </a:prstGeom>
          <a:noFill/>
        </p:spPr>
        <p:txBody>
          <a:bodyPr wrap="square" rtlCol="0">
            <a:spAutoFit/>
          </a:bodyPr>
          <a:lstStyle/>
          <a:p>
            <a:r>
              <a:rPr lang="en-US" sz="2400" dirty="0"/>
              <a:t>Sustainability presumes that resources are finite and should be used conservatively and wisely with a view to long-term priorities and consequences of the ways in which resources are used.</a:t>
            </a:r>
          </a:p>
        </p:txBody>
      </p:sp>
      <p:sp>
        <p:nvSpPr>
          <p:cNvPr id="4" name="Rectangle 3"/>
          <p:cNvSpPr/>
          <p:nvPr/>
        </p:nvSpPr>
        <p:spPr>
          <a:xfrm>
            <a:off x="805912" y="1605846"/>
            <a:ext cx="10554346" cy="1200329"/>
          </a:xfrm>
          <a:prstGeom prst="rect">
            <a:avLst/>
          </a:prstGeom>
        </p:spPr>
        <p:txBody>
          <a:bodyPr wrap="square">
            <a:spAutoFit/>
          </a:bodyPr>
          <a:lstStyle/>
          <a:p>
            <a:r>
              <a:rPr lang="en-US" sz="2400" dirty="0"/>
              <a:t>UN World Commission on Environment and Development: </a:t>
            </a:r>
            <a:r>
              <a:rPr lang="en-US" sz="2400" dirty="0">
                <a:solidFill>
                  <a:srgbClr val="00B050"/>
                </a:solidFill>
              </a:rPr>
              <a:t>“Sustainable development is development that meets the needs of the present without compromising the ability of future generations to meet their own needs.”</a:t>
            </a:r>
          </a:p>
        </p:txBody>
      </p:sp>
      <p:sp>
        <p:nvSpPr>
          <p:cNvPr id="5" name="Rectangle 4"/>
          <p:cNvSpPr/>
          <p:nvPr/>
        </p:nvSpPr>
        <p:spPr>
          <a:xfrm>
            <a:off x="609600" y="438942"/>
            <a:ext cx="6554487" cy="707886"/>
          </a:xfrm>
          <a:prstGeom prst="rect">
            <a:avLst/>
          </a:prstGeom>
        </p:spPr>
        <p:txBody>
          <a:bodyPr wrap="none">
            <a:spAutoFit/>
          </a:bodyPr>
          <a:lstStyle/>
          <a:p>
            <a:pPr algn="ctr"/>
            <a:r>
              <a:rPr lang="en-US" sz="4000" dirty="0">
                <a:solidFill>
                  <a:schemeClr val="tx1">
                    <a:lumMod val="75000"/>
                    <a:lumOff val="25000"/>
                  </a:schemeClr>
                </a:solidFill>
              </a:rPr>
              <a:t>The Definition of Sustainability</a:t>
            </a:r>
          </a:p>
        </p:txBody>
      </p:sp>
      <p:sp>
        <p:nvSpPr>
          <p:cNvPr id="6" name="TextBox 5"/>
          <p:cNvSpPr txBox="1"/>
          <p:nvPr/>
        </p:nvSpPr>
        <p:spPr>
          <a:xfrm>
            <a:off x="805912" y="4470492"/>
            <a:ext cx="10554346" cy="830997"/>
          </a:xfrm>
          <a:prstGeom prst="rect">
            <a:avLst/>
          </a:prstGeom>
          <a:noFill/>
        </p:spPr>
        <p:txBody>
          <a:bodyPr wrap="square" rtlCol="0">
            <a:spAutoFit/>
          </a:bodyPr>
          <a:lstStyle/>
          <a:p>
            <a:r>
              <a:rPr lang="en-US" sz="2400" dirty="0"/>
              <a:t>In simplest terms, sustainability is about our children and our grandchildren, and the world we will leave them.</a:t>
            </a:r>
          </a:p>
        </p:txBody>
      </p:sp>
      <p:sp>
        <p:nvSpPr>
          <p:cNvPr id="7" name="TextBox 6"/>
          <p:cNvSpPr txBox="1"/>
          <p:nvPr/>
        </p:nvSpPr>
        <p:spPr>
          <a:xfrm>
            <a:off x="5584924" y="5546993"/>
            <a:ext cx="5997476" cy="461665"/>
          </a:xfrm>
          <a:prstGeom prst="rect">
            <a:avLst/>
          </a:prstGeom>
          <a:noFill/>
        </p:spPr>
        <p:txBody>
          <a:bodyPr wrap="none" rtlCol="0">
            <a:spAutoFit/>
          </a:bodyPr>
          <a:lstStyle/>
          <a:p>
            <a:r>
              <a:rPr lang="en-US" sz="2400" spc="-5" dirty="0">
                <a:cs typeface="Calibri"/>
              </a:rPr>
              <a:t>- The Brundtland </a:t>
            </a:r>
            <a:r>
              <a:rPr lang="en-US" sz="2400" spc="-11" dirty="0">
                <a:cs typeface="Calibri"/>
              </a:rPr>
              <a:t>Report </a:t>
            </a:r>
            <a:r>
              <a:rPr lang="en-US" sz="2400" spc="-5" dirty="0">
                <a:cs typeface="Calibri"/>
              </a:rPr>
              <a:t>(Our Common </a:t>
            </a:r>
            <a:r>
              <a:rPr lang="en-US" sz="2400" spc="-11" dirty="0">
                <a:cs typeface="Calibri"/>
              </a:rPr>
              <a:t>Future)</a:t>
            </a:r>
            <a:endParaRPr lang="en-US" sz="2400" dirty="0"/>
          </a:p>
        </p:txBody>
      </p:sp>
    </p:spTree>
    <p:extLst>
      <p:ext uri="{BB962C8B-B14F-4D97-AF65-F5344CB8AC3E}">
        <p14:creationId xmlns:p14="http://schemas.microsoft.com/office/powerpoint/2010/main" val="299159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6976028" y="1634524"/>
            <a:ext cx="3605349" cy="4458407"/>
          </a:xfrm>
          <a:prstGeom prst="rect">
            <a:avLst/>
          </a:prstGeom>
          <a:blipFill>
            <a:blip r:embed="rId3" cstate="print"/>
            <a:stretch>
              <a:fillRect/>
            </a:stretch>
          </a:blipFill>
          <a:ln w="50800">
            <a:solidFill>
              <a:srgbClr val="002060"/>
            </a:solidFill>
          </a:ln>
        </p:spPr>
        <p:txBody>
          <a:bodyPr wrap="square" lIns="0" tIns="0" rIns="0" bIns="0" rtlCol="0"/>
          <a:lstStyle/>
          <a:p>
            <a:endParaRPr dirty="0"/>
          </a:p>
        </p:txBody>
      </p:sp>
      <p:sp>
        <p:nvSpPr>
          <p:cNvPr id="6" name="TextBox 5"/>
          <p:cNvSpPr txBox="1"/>
          <p:nvPr/>
        </p:nvSpPr>
        <p:spPr>
          <a:xfrm>
            <a:off x="1301646" y="2631731"/>
            <a:ext cx="4488152" cy="461665"/>
          </a:xfrm>
          <a:prstGeom prst="rect">
            <a:avLst/>
          </a:prstGeom>
          <a:noFill/>
        </p:spPr>
        <p:txBody>
          <a:bodyPr wrap="none" rtlCol="0">
            <a:spAutoFit/>
          </a:bodyPr>
          <a:lstStyle/>
          <a:p>
            <a:r>
              <a:rPr lang="en-US" sz="2400" dirty="0"/>
              <a:t>Sustainability wants to avoid this…</a:t>
            </a:r>
          </a:p>
        </p:txBody>
      </p:sp>
      <p:sp>
        <p:nvSpPr>
          <p:cNvPr id="7" name="TextBox 6"/>
          <p:cNvSpPr txBox="1"/>
          <p:nvPr/>
        </p:nvSpPr>
        <p:spPr>
          <a:xfrm>
            <a:off x="1225233" y="4457109"/>
            <a:ext cx="4564565" cy="830997"/>
          </a:xfrm>
          <a:prstGeom prst="rect">
            <a:avLst/>
          </a:prstGeom>
          <a:noFill/>
        </p:spPr>
        <p:txBody>
          <a:bodyPr wrap="square" rtlCol="0">
            <a:spAutoFit/>
          </a:bodyPr>
          <a:lstStyle/>
          <a:p>
            <a:r>
              <a:rPr lang="en-US" sz="2400" dirty="0"/>
              <a:t>while also making sure we can lead comfortable lives.</a:t>
            </a:r>
          </a:p>
        </p:txBody>
      </p:sp>
      <p:sp>
        <p:nvSpPr>
          <p:cNvPr id="8" name="Right Arrow 7"/>
          <p:cNvSpPr/>
          <p:nvPr/>
        </p:nvSpPr>
        <p:spPr>
          <a:xfrm>
            <a:off x="5499745" y="3508127"/>
            <a:ext cx="1026244"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9" name="Rectangle 8">
            <a:extLst>
              <a:ext uri="{FF2B5EF4-FFF2-40B4-BE49-F238E27FC236}">
                <a16:creationId xmlns:a16="http://schemas.microsoft.com/office/drawing/2014/main" id="{137D6804-43D2-41FD-BD05-AE1367658A34}"/>
              </a:ext>
            </a:extLst>
          </p:cNvPr>
          <p:cNvSpPr/>
          <p:nvPr/>
        </p:nvSpPr>
        <p:spPr>
          <a:xfrm>
            <a:off x="547334" y="557655"/>
            <a:ext cx="6778252" cy="707886"/>
          </a:xfrm>
          <a:prstGeom prst="rect">
            <a:avLst/>
          </a:prstGeom>
        </p:spPr>
        <p:txBody>
          <a:bodyPr wrap="square">
            <a:spAutoFit/>
          </a:bodyPr>
          <a:lstStyle/>
          <a:p>
            <a:pPr lvl="0" algn="ctr"/>
            <a:r>
              <a:rPr lang="en-US" sz="4000" dirty="0">
                <a:solidFill>
                  <a:schemeClr val="tx1">
                    <a:lumMod val="65000"/>
                    <a:lumOff val="35000"/>
                  </a:schemeClr>
                </a:solidFill>
              </a:rPr>
              <a:t>The </a:t>
            </a:r>
            <a:r>
              <a:rPr lang="en-US" sz="4000" dirty="0">
                <a:solidFill>
                  <a:schemeClr val="tx1">
                    <a:lumMod val="75000"/>
                    <a:lumOff val="25000"/>
                  </a:schemeClr>
                </a:solidFill>
              </a:rPr>
              <a:t>Definition</a:t>
            </a:r>
            <a:r>
              <a:rPr lang="en-US" sz="4000" dirty="0">
                <a:solidFill>
                  <a:schemeClr val="tx1">
                    <a:lumMod val="65000"/>
                    <a:lumOff val="35000"/>
                  </a:schemeClr>
                </a:solidFill>
              </a:rPr>
              <a:t> of Sustainability</a:t>
            </a:r>
          </a:p>
        </p:txBody>
      </p:sp>
      <p:sp>
        <p:nvSpPr>
          <p:cNvPr id="10" name="TextBox 9">
            <a:extLst>
              <a:ext uri="{FF2B5EF4-FFF2-40B4-BE49-F238E27FC236}">
                <a16:creationId xmlns:a16="http://schemas.microsoft.com/office/drawing/2014/main" id="{08926F5F-EA7C-4452-8648-D0034943BD81}"/>
              </a:ext>
            </a:extLst>
          </p:cNvPr>
          <p:cNvSpPr txBox="1"/>
          <p:nvPr/>
        </p:nvSpPr>
        <p:spPr>
          <a:xfrm>
            <a:off x="10317345" y="6471898"/>
            <a:ext cx="2241494" cy="246221"/>
          </a:xfrm>
          <a:prstGeom prst="rect">
            <a:avLst/>
          </a:prstGeom>
          <a:noFill/>
        </p:spPr>
        <p:txBody>
          <a:bodyPr wrap="square" rtlCol="0">
            <a:spAutoFit/>
          </a:bodyPr>
          <a:lstStyle/>
          <a:p>
            <a:r>
              <a:rPr lang="en-US" sz="1000" dirty="0">
                <a:solidFill>
                  <a:schemeClr val="tx1">
                    <a:lumMod val="50000"/>
                    <a:lumOff val="50000"/>
                  </a:schemeClr>
                </a:solidFill>
              </a:rPr>
              <a:t>Image Source: </a:t>
            </a:r>
            <a:r>
              <a:rPr lang="en-US" sz="1000" dirty="0" err="1">
                <a:solidFill>
                  <a:schemeClr val="tx1">
                    <a:lumMod val="50000"/>
                    <a:lumOff val="50000"/>
                  </a:schemeClr>
                </a:solidFill>
              </a:rPr>
              <a:t>Slideshare</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592887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6714" y="2978858"/>
            <a:ext cx="6338571" cy="997709"/>
          </a:xfrm>
          <a:prstGeom prst="rect">
            <a:avLst/>
          </a:prstGeom>
        </p:spPr>
        <p:txBody>
          <a:bodyPr vert="horz" wrap="square" lIns="0" tIns="12700" rIns="0" bIns="0" rtlCol="0">
            <a:spAutoFit/>
          </a:bodyPr>
          <a:lstStyle/>
          <a:p>
            <a:pPr marL="12700" algn="ctr">
              <a:spcBef>
                <a:spcPts val="100"/>
              </a:spcBef>
            </a:pPr>
            <a:r>
              <a:rPr lang="en-US" sz="3200" i="1" spc="-15" dirty="0">
                <a:cs typeface="Calibri"/>
              </a:rPr>
              <a:t>S</a:t>
            </a:r>
            <a:r>
              <a:rPr sz="3200" i="1" spc="-15" dirty="0">
                <a:cs typeface="Calibri"/>
              </a:rPr>
              <a:t>ustainability</a:t>
            </a:r>
            <a:r>
              <a:rPr sz="3200" i="1" spc="40" dirty="0">
                <a:cs typeface="Calibri"/>
              </a:rPr>
              <a:t> </a:t>
            </a:r>
            <a:r>
              <a:rPr sz="3200" i="1" spc="-5" dirty="0">
                <a:cs typeface="Calibri"/>
              </a:rPr>
              <a:t>is</a:t>
            </a:r>
            <a:r>
              <a:rPr lang="en-US" sz="3200" i="1" spc="-5" dirty="0">
                <a:cs typeface="Calibri"/>
              </a:rPr>
              <a:t> </a:t>
            </a:r>
            <a:r>
              <a:rPr sz="3200" i="1" spc="-5" dirty="0">
                <a:cs typeface="Calibri"/>
              </a:rPr>
              <a:t>all</a:t>
            </a:r>
            <a:r>
              <a:rPr sz="3200" i="1" spc="-80" dirty="0">
                <a:cs typeface="Calibri"/>
              </a:rPr>
              <a:t> </a:t>
            </a:r>
            <a:r>
              <a:rPr sz="3200" i="1" spc="-5" dirty="0">
                <a:cs typeface="Calibri"/>
              </a:rPr>
              <a:t>about </a:t>
            </a:r>
            <a:r>
              <a:rPr sz="3200" i="1" dirty="0">
                <a:cs typeface="Calibri"/>
              </a:rPr>
              <a:t> the</a:t>
            </a:r>
            <a:r>
              <a:rPr sz="3200" i="1" spc="-80" dirty="0">
                <a:cs typeface="Calibri"/>
              </a:rPr>
              <a:t> </a:t>
            </a:r>
            <a:r>
              <a:rPr sz="3200" i="1" spc="-20" dirty="0">
                <a:cs typeface="Calibri"/>
              </a:rPr>
              <a:t>environment.</a:t>
            </a:r>
            <a:endParaRPr sz="3200" i="1" dirty="0">
              <a:cs typeface="Calibri"/>
            </a:endParaRPr>
          </a:p>
        </p:txBody>
      </p:sp>
      <p:sp>
        <p:nvSpPr>
          <p:cNvPr id="3" name="Rectangle 2">
            <a:extLst>
              <a:ext uri="{FF2B5EF4-FFF2-40B4-BE49-F238E27FC236}">
                <a16:creationId xmlns:a16="http://schemas.microsoft.com/office/drawing/2014/main" id="{13440B34-DB7D-42BB-8950-41680451F743}"/>
              </a:ext>
            </a:extLst>
          </p:cNvPr>
          <p:cNvSpPr/>
          <p:nvPr/>
        </p:nvSpPr>
        <p:spPr>
          <a:xfrm>
            <a:off x="844541" y="440494"/>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65000"/>
                    <a:lumOff val="35000"/>
                  </a:schemeClr>
                </a:solidFill>
                <a:cs typeface="Calibri"/>
              </a:rPr>
              <a:t> #2</a:t>
            </a:r>
            <a:r>
              <a:rPr lang="en-US" sz="4000" dirty="0">
                <a:solidFill>
                  <a:schemeClr val="tx1">
                    <a:lumMod val="65000"/>
                    <a:lumOff val="35000"/>
                  </a:schemeClr>
                </a:solidFill>
                <a:cs typeface="Calibri"/>
              </a:rPr>
              <a:t>:</a:t>
            </a:r>
          </a:p>
        </p:txBody>
      </p:sp>
      <p:sp>
        <p:nvSpPr>
          <p:cNvPr id="5" name="TextBox 4">
            <a:extLst>
              <a:ext uri="{FF2B5EF4-FFF2-40B4-BE49-F238E27FC236}">
                <a16:creationId xmlns:a16="http://schemas.microsoft.com/office/drawing/2014/main" id="{4E85ED06-F8C9-B649-A868-79CFFD3D5E0D}"/>
              </a:ext>
            </a:extLst>
          </p:cNvPr>
          <p:cNvSpPr txBox="1"/>
          <p:nvPr/>
        </p:nvSpPr>
        <p:spPr>
          <a:xfrm>
            <a:off x="294468" y="619932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16919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3021" y="632311"/>
            <a:ext cx="10595270" cy="566822"/>
          </a:xfrm>
          <a:prstGeom prst="rect">
            <a:avLst/>
          </a:prstGeom>
        </p:spPr>
        <p:txBody>
          <a:bodyPr vert="horz" wrap="square" lIns="0" tIns="12700" rIns="0" bIns="0" rtlCol="0" anchor="ctr">
            <a:spAutoFit/>
          </a:bodyPr>
          <a:lstStyle/>
          <a:p>
            <a:pPr marL="12700" algn="ctr">
              <a:spcBef>
                <a:spcPts val="100"/>
              </a:spcBef>
            </a:pPr>
            <a:r>
              <a:rPr sz="4000" spc="-5" dirty="0">
                <a:latin typeface="+mn-lt"/>
                <a:cs typeface="Arial"/>
              </a:rPr>
              <a:t>Sustainability</a:t>
            </a:r>
            <a:r>
              <a:rPr lang="en-US" sz="4000" spc="-5" dirty="0">
                <a:latin typeface="+mn-lt"/>
                <a:cs typeface="Arial"/>
              </a:rPr>
              <a:t> is Not Just About the Environment</a:t>
            </a:r>
            <a:endParaRPr sz="4000" dirty="0">
              <a:latin typeface="+mn-lt"/>
              <a:cs typeface="Arial"/>
            </a:endParaRPr>
          </a:p>
        </p:txBody>
      </p:sp>
      <p:sp>
        <p:nvSpPr>
          <p:cNvPr id="3" name="object 3"/>
          <p:cNvSpPr txBox="1"/>
          <p:nvPr/>
        </p:nvSpPr>
        <p:spPr>
          <a:xfrm>
            <a:off x="836230" y="3599880"/>
            <a:ext cx="10519540" cy="1305486"/>
          </a:xfrm>
          <a:prstGeom prst="rect">
            <a:avLst/>
          </a:prstGeom>
        </p:spPr>
        <p:txBody>
          <a:bodyPr vert="horz" wrap="square" lIns="0" tIns="12700" rIns="0" bIns="0" rtlCol="0">
            <a:spAutoFit/>
          </a:bodyPr>
          <a:lstStyle/>
          <a:p>
            <a:pPr marR="5080">
              <a:spcBef>
                <a:spcPts val="600"/>
              </a:spcBef>
            </a:pPr>
            <a:r>
              <a:rPr lang="en-US" sz="2800" spc="-11" dirty="0">
                <a:cs typeface="Calibri"/>
              </a:rPr>
              <a:t>This requires giving all </a:t>
            </a:r>
            <a:r>
              <a:rPr sz="2800" spc="-11" dirty="0">
                <a:cs typeface="Calibri"/>
              </a:rPr>
              <a:t>countries</a:t>
            </a:r>
            <a:r>
              <a:rPr sz="2800" spc="-20" dirty="0">
                <a:cs typeface="Calibri"/>
              </a:rPr>
              <a:t> </a:t>
            </a:r>
            <a:r>
              <a:rPr sz="2800" spc="-5" dirty="0">
                <a:cs typeface="Calibri"/>
              </a:rPr>
              <a:t>access </a:t>
            </a:r>
            <a:r>
              <a:rPr sz="2800" spc="-15" dirty="0">
                <a:cs typeface="Calibri"/>
              </a:rPr>
              <a:t>to natural resources</a:t>
            </a:r>
            <a:r>
              <a:rPr lang="en-US" sz="2800" spc="-15" dirty="0">
                <a:cs typeface="Calibri"/>
              </a:rPr>
              <a:t> such as</a:t>
            </a:r>
            <a:r>
              <a:rPr sz="2800" spc="-15" dirty="0">
                <a:cs typeface="Calibri"/>
              </a:rPr>
              <a:t> </a:t>
            </a:r>
            <a:r>
              <a:rPr sz="2800" spc="-60" dirty="0">
                <a:cs typeface="Calibri"/>
              </a:rPr>
              <a:t>water, </a:t>
            </a:r>
            <a:r>
              <a:rPr sz="2800" spc="-15" dirty="0">
                <a:cs typeface="Calibri"/>
              </a:rPr>
              <a:t>energy</a:t>
            </a:r>
            <a:r>
              <a:rPr lang="en-US" sz="2800" spc="-15" dirty="0">
                <a:cs typeface="Calibri"/>
              </a:rPr>
              <a:t>,</a:t>
            </a:r>
            <a:r>
              <a:rPr sz="2800" spc="-15" dirty="0">
                <a:cs typeface="Calibri"/>
              </a:rPr>
              <a:t> </a:t>
            </a:r>
            <a:r>
              <a:rPr sz="2800" spc="-5" dirty="0">
                <a:cs typeface="Calibri"/>
              </a:rPr>
              <a:t>and </a:t>
            </a:r>
            <a:r>
              <a:rPr sz="2800" spc="-15" dirty="0">
                <a:cs typeface="Calibri"/>
              </a:rPr>
              <a:t>food</a:t>
            </a:r>
            <a:r>
              <a:rPr lang="en-US" sz="2800" spc="-15" dirty="0">
                <a:cs typeface="Calibri"/>
              </a:rPr>
              <a:t> - </a:t>
            </a:r>
            <a:r>
              <a:rPr sz="2800" spc="-15" dirty="0">
                <a:cs typeface="Calibri"/>
              </a:rPr>
              <a:t>all </a:t>
            </a:r>
            <a:r>
              <a:rPr sz="2800" spc="-5" dirty="0">
                <a:cs typeface="Calibri"/>
              </a:rPr>
              <a:t>of which </a:t>
            </a:r>
            <a:r>
              <a:rPr sz="2800" spc="-11" dirty="0">
                <a:cs typeface="Calibri"/>
              </a:rPr>
              <a:t>come, </a:t>
            </a:r>
            <a:r>
              <a:rPr sz="2800" spc="-5" dirty="0">
                <a:cs typeface="Calibri"/>
              </a:rPr>
              <a:t>one </a:t>
            </a:r>
            <a:r>
              <a:rPr sz="2800" spc="-31" dirty="0">
                <a:cs typeface="Calibri"/>
              </a:rPr>
              <a:t>way </a:t>
            </a:r>
            <a:r>
              <a:rPr sz="2800" spc="-5" dirty="0">
                <a:cs typeface="Calibri"/>
              </a:rPr>
              <a:t>or </a:t>
            </a:r>
            <a:r>
              <a:rPr sz="2800" spc="-35" dirty="0">
                <a:cs typeface="Calibri"/>
              </a:rPr>
              <a:t>another, </a:t>
            </a:r>
            <a:r>
              <a:rPr sz="2800" spc="-15" dirty="0">
                <a:cs typeface="Calibri"/>
              </a:rPr>
              <a:t>from </a:t>
            </a:r>
            <a:r>
              <a:rPr sz="2800" spc="-5" dirty="0">
                <a:cs typeface="Calibri"/>
              </a:rPr>
              <a:t>the </a:t>
            </a:r>
            <a:r>
              <a:rPr sz="2800" spc="-15" dirty="0">
                <a:cs typeface="Calibri"/>
              </a:rPr>
              <a:t>environment.</a:t>
            </a:r>
            <a:endParaRPr sz="2800" dirty="0">
              <a:cs typeface="Calibri"/>
            </a:endParaRPr>
          </a:p>
        </p:txBody>
      </p:sp>
      <p:sp>
        <p:nvSpPr>
          <p:cNvPr id="4" name="Rectangle 3">
            <a:extLst>
              <a:ext uri="{FF2B5EF4-FFF2-40B4-BE49-F238E27FC236}">
                <a16:creationId xmlns:a16="http://schemas.microsoft.com/office/drawing/2014/main" id="{612B3EDE-F33D-4FB1-B52C-1BD254BCC6F9}"/>
              </a:ext>
            </a:extLst>
          </p:cNvPr>
          <p:cNvSpPr/>
          <p:nvPr/>
        </p:nvSpPr>
        <p:spPr>
          <a:xfrm>
            <a:off x="836230" y="1873126"/>
            <a:ext cx="10519540" cy="1384995"/>
          </a:xfrm>
          <a:prstGeom prst="rect">
            <a:avLst/>
          </a:prstGeom>
        </p:spPr>
        <p:txBody>
          <a:bodyPr wrap="square">
            <a:spAutoFit/>
          </a:bodyPr>
          <a:lstStyle/>
          <a:p>
            <a:r>
              <a:rPr lang="en-US" sz="2800" dirty="0"/>
              <a:t>Sustainability include a broad group social and economic development issues including: poverty, hunger, health, education, climate change, water, sanitation, energy, and environment.</a:t>
            </a:r>
          </a:p>
        </p:txBody>
      </p:sp>
    </p:spTree>
    <p:extLst>
      <p:ext uri="{BB962C8B-B14F-4D97-AF65-F5344CB8AC3E}">
        <p14:creationId xmlns:p14="http://schemas.microsoft.com/office/powerpoint/2010/main" val="335201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BB71FBE-9134-48FA-A5FB-E4A40351B96D}"/>
              </a:ext>
            </a:extLst>
          </p:cNvPr>
          <p:cNvSpPr>
            <a:spLocks noChangeAspect="1"/>
          </p:cNvSpPr>
          <p:nvPr/>
        </p:nvSpPr>
        <p:spPr>
          <a:xfrm>
            <a:off x="5478237" y="1622440"/>
            <a:ext cx="5551308" cy="4584607"/>
          </a:xfrm>
          <a:prstGeom prst="rect">
            <a:avLst/>
          </a:prstGeom>
          <a:blipFill>
            <a:blip r:embed="rId3" cstate="print"/>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22D5A0AC-7E00-416D-8EB7-E52766BBCBD1}"/>
              </a:ext>
            </a:extLst>
          </p:cNvPr>
          <p:cNvSpPr>
            <a:spLocks noGrp="1"/>
          </p:cNvSpPr>
          <p:nvPr>
            <p:ph type="title"/>
          </p:nvPr>
        </p:nvSpPr>
        <p:spPr>
          <a:xfrm>
            <a:off x="766864" y="243880"/>
            <a:ext cx="10515600" cy="1325563"/>
          </a:xfrm>
        </p:spPr>
        <p:txBody>
          <a:bodyPr>
            <a:normAutofit/>
          </a:bodyPr>
          <a:lstStyle/>
          <a:p>
            <a:r>
              <a:rPr lang="en-US" sz="4000" spc="-5" dirty="0">
                <a:latin typeface="+mn-lt"/>
                <a:cs typeface="Arial"/>
              </a:rPr>
              <a:t>Sustainability is Not Just About the Environment</a:t>
            </a:r>
            <a:endParaRPr lang="en-US" sz="4000" dirty="0">
              <a:latin typeface="+mn-lt"/>
            </a:endParaRPr>
          </a:p>
        </p:txBody>
      </p:sp>
      <p:sp>
        <p:nvSpPr>
          <p:cNvPr id="4" name="TextBox 3">
            <a:extLst>
              <a:ext uri="{FF2B5EF4-FFF2-40B4-BE49-F238E27FC236}">
                <a16:creationId xmlns:a16="http://schemas.microsoft.com/office/drawing/2014/main" id="{11AB3FDE-517D-425F-8803-84039C4D0E71}"/>
              </a:ext>
            </a:extLst>
          </p:cNvPr>
          <p:cNvSpPr txBox="1"/>
          <p:nvPr/>
        </p:nvSpPr>
        <p:spPr>
          <a:xfrm>
            <a:off x="766864" y="1725666"/>
            <a:ext cx="3957604" cy="1569660"/>
          </a:xfrm>
          <a:prstGeom prst="rect">
            <a:avLst/>
          </a:prstGeom>
          <a:noFill/>
        </p:spPr>
        <p:txBody>
          <a:bodyPr wrap="square" rtlCol="0">
            <a:spAutoFit/>
          </a:bodyPr>
          <a:lstStyle/>
          <a:p>
            <a:r>
              <a:rPr lang="en-US" sz="2400" spc="-5" dirty="0">
                <a:cs typeface="Calibri"/>
              </a:rPr>
              <a:t>Sustainability has </a:t>
            </a:r>
            <a:r>
              <a:rPr lang="en-US" sz="2400" spc="-20" dirty="0">
                <a:cs typeface="Calibri"/>
              </a:rPr>
              <a:t>transformed into </a:t>
            </a:r>
            <a:r>
              <a:rPr lang="en-US" sz="2400" spc="-5" dirty="0">
                <a:cs typeface="Calibri"/>
              </a:rPr>
              <a:t>an </a:t>
            </a:r>
            <a:r>
              <a:rPr lang="en-US" sz="2400" spc="-20" dirty="0">
                <a:cs typeface="Calibri"/>
              </a:rPr>
              <a:t>environmental </a:t>
            </a:r>
            <a:r>
              <a:rPr lang="en-US" sz="2400" spc="-15" dirty="0">
                <a:cs typeface="Calibri"/>
              </a:rPr>
              <a:t>term </a:t>
            </a:r>
            <a:r>
              <a:rPr lang="en-US" sz="2400" spc="-5" dirty="0">
                <a:cs typeface="Calibri"/>
              </a:rPr>
              <a:t>because the </a:t>
            </a:r>
            <a:r>
              <a:rPr lang="en-US" sz="2400" dirty="0"/>
              <a:t>economy is driven by natural resources.</a:t>
            </a:r>
          </a:p>
        </p:txBody>
      </p:sp>
      <p:sp>
        <p:nvSpPr>
          <p:cNvPr id="5" name="Rectangle 4">
            <a:extLst>
              <a:ext uri="{FF2B5EF4-FFF2-40B4-BE49-F238E27FC236}">
                <a16:creationId xmlns:a16="http://schemas.microsoft.com/office/drawing/2014/main" id="{14E18ABC-B8DD-4894-BDFB-7C100DE4D344}"/>
              </a:ext>
            </a:extLst>
          </p:cNvPr>
          <p:cNvSpPr/>
          <p:nvPr/>
        </p:nvSpPr>
        <p:spPr>
          <a:xfrm>
            <a:off x="766864" y="3270859"/>
            <a:ext cx="3957604" cy="2936188"/>
          </a:xfrm>
          <a:prstGeom prst="rect">
            <a:avLst/>
          </a:prstGeom>
        </p:spPr>
        <p:txBody>
          <a:bodyPr wrap="square">
            <a:spAutoFit/>
          </a:bodyPr>
          <a:lstStyle/>
          <a:p>
            <a:pPr marR="5080">
              <a:lnSpc>
                <a:spcPct val="110000"/>
              </a:lnSpc>
              <a:spcBef>
                <a:spcPts val="600"/>
              </a:spcBef>
            </a:pPr>
            <a:r>
              <a:rPr lang="en-US" sz="2400" b="1" dirty="0">
                <a:cs typeface="Calibri"/>
              </a:rPr>
              <a:t>If </a:t>
            </a:r>
            <a:r>
              <a:rPr lang="en-US" sz="2400" spc="-15" dirty="0">
                <a:cs typeface="Calibri"/>
              </a:rPr>
              <a:t>too many </a:t>
            </a:r>
            <a:r>
              <a:rPr lang="en-US" sz="2400" dirty="0">
                <a:cs typeface="Calibri"/>
              </a:rPr>
              <a:t>of </a:t>
            </a:r>
            <a:r>
              <a:rPr lang="en-US" sz="2400" spc="-5" dirty="0">
                <a:cs typeface="Calibri"/>
              </a:rPr>
              <a:t>us use </a:t>
            </a:r>
            <a:r>
              <a:rPr lang="en-US" sz="2400" spc="-15" dirty="0">
                <a:cs typeface="Calibri"/>
              </a:rPr>
              <a:t>resources inefficiently </a:t>
            </a:r>
            <a:r>
              <a:rPr lang="en-US" sz="2400" dirty="0">
                <a:cs typeface="Calibri"/>
              </a:rPr>
              <a:t>or </a:t>
            </a:r>
            <a:r>
              <a:rPr lang="en-US" sz="2400" spc="-25" dirty="0">
                <a:cs typeface="Calibri"/>
              </a:rPr>
              <a:t>generate </a:t>
            </a:r>
            <a:r>
              <a:rPr lang="en-US" sz="2400" spc="-20" dirty="0">
                <a:cs typeface="Calibri"/>
              </a:rPr>
              <a:t>waste </a:t>
            </a:r>
            <a:r>
              <a:rPr lang="en-US" sz="2400" spc="-15" dirty="0">
                <a:cs typeface="Calibri"/>
              </a:rPr>
              <a:t>too </a:t>
            </a:r>
            <a:r>
              <a:rPr lang="en-US" sz="2400" spc="-5" dirty="0">
                <a:cs typeface="Calibri"/>
              </a:rPr>
              <a:t>quickly </a:t>
            </a:r>
            <a:r>
              <a:rPr lang="en-US" sz="2400" spc="-25" dirty="0">
                <a:cs typeface="Calibri"/>
              </a:rPr>
              <a:t>for </a:t>
            </a:r>
            <a:r>
              <a:rPr lang="en-US" sz="2400" spc="-5" dirty="0">
                <a:cs typeface="Calibri"/>
              </a:rPr>
              <a:t>the </a:t>
            </a:r>
            <a:r>
              <a:rPr lang="en-US" sz="2400" spc="-15" dirty="0">
                <a:cs typeface="Calibri"/>
              </a:rPr>
              <a:t>environment </a:t>
            </a:r>
            <a:r>
              <a:rPr lang="en-US" sz="2400" spc="-20" dirty="0">
                <a:cs typeface="Calibri"/>
              </a:rPr>
              <a:t>to </a:t>
            </a:r>
            <a:r>
              <a:rPr lang="en-US" sz="2400" spc="-5" dirty="0">
                <a:cs typeface="Calibri"/>
              </a:rPr>
              <a:t>absorb and </a:t>
            </a:r>
            <a:r>
              <a:rPr lang="en-US" sz="2400" spc="-11" dirty="0">
                <a:cs typeface="Calibri"/>
              </a:rPr>
              <a:t>process, </a:t>
            </a:r>
            <a:r>
              <a:rPr lang="en-US" sz="2400" spc="-15" dirty="0">
                <a:cs typeface="Calibri"/>
              </a:rPr>
              <a:t>future generations </a:t>
            </a:r>
            <a:r>
              <a:rPr lang="en-US" sz="2400" spc="-11" dirty="0">
                <a:cs typeface="Calibri"/>
              </a:rPr>
              <a:t>won’t </a:t>
            </a:r>
            <a:r>
              <a:rPr lang="en-US" sz="2400" spc="-5" dirty="0">
                <a:cs typeface="Calibri"/>
              </a:rPr>
              <a:t>be able </a:t>
            </a:r>
            <a:r>
              <a:rPr lang="en-US" sz="2400" spc="-20" dirty="0">
                <a:cs typeface="Calibri"/>
              </a:rPr>
              <a:t>to </a:t>
            </a:r>
            <a:r>
              <a:rPr lang="en-US" sz="2400" spc="-11" dirty="0">
                <a:cs typeface="Calibri"/>
              </a:rPr>
              <a:t>meet </a:t>
            </a:r>
            <a:r>
              <a:rPr lang="en-US" sz="2400" spc="-5" dirty="0">
                <a:cs typeface="Calibri"/>
              </a:rPr>
              <a:t>their</a:t>
            </a:r>
            <a:r>
              <a:rPr lang="en-US" sz="2400" spc="-100" dirty="0">
                <a:cs typeface="Calibri"/>
              </a:rPr>
              <a:t> </a:t>
            </a:r>
            <a:r>
              <a:rPr lang="en-US" sz="2400" spc="-5" dirty="0">
                <a:cs typeface="Calibri"/>
              </a:rPr>
              <a:t>needs.</a:t>
            </a:r>
            <a:endParaRPr lang="en-US" sz="2400" dirty="0">
              <a:cs typeface="Calibri"/>
            </a:endParaRPr>
          </a:p>
        </p:txBody>
      </p:sp>
      <p:sp>
        <p:nvSpPr>
          <p:cNvPr id="3" name="TextBox 2">
            <a:extLst>
              <a:ext uri="{FF2B5EF4-FFF2-40B4-BE49-F238E27FC236}">
                <a16:creationId xmlns:a16="http://schemas.microsoft.com/office/drawing/2014/main" id="{5214C949-0EC2-457A-9B2D-2BD63D0DB966}"/>
              </a:ext>
            </a:extLst>
          </p:cNvPr>
          <p:cNvSpPr txBox="1"/>
          <p:nvPr/>
        </p:nvSpPr>
        <p:spPr>
          <a:xfrm>
            <a:off x="10317345" y="6471898"/>
            <a:ext cx="2241494" cy="246221"/>
          </a:xfrm>
          <a:prstGeom prst="rect">
            <a:avLst/>
          </a:prstGeom>
          <a:noFill/>
        </p:spPr>
        <p:txBody>
          <a:bodyPr wrap="square" rtlCol="0">
            <a:spAutoFit/>
          </a:bodyPr>
          <a:lstStyle/>
          <a:p>
            <a:r>
              <a:rPr lang="en-US" sz="1000" dirty="0">
                <a:solidFill>
                  <a:schemeClr val="tx1">
                    <a:lumMod val="50000"/>
                    <a:lumOff val="50000"/>
                  </a:schemeClr>
                </a:solidFill>
              </a:rPr>
              <a:t>Image Source: </a:t>
            </a:r>
            <a:r>
              <a:rPr lang="en-US" sz="1000" dirty="0" err="1">
                <a:solidFill>
                  <a:schemeClr val="tx1">
                    <a:lumMod val="50000"/>
                    <a:lumOff val="50000"/>
                  </a:schemeClr>
                </a:solidFill>
              </a:rPr>
              <a:t>Slideshare</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8259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8870" y="3137600"/>
            <a:ext cx="9954260" cy="621324"/>
          </a:xfrm>
          <a:prstGeom prst="rect">
            <a:avLst/>
          </a:prstGeom>
        </p:spPr>
        <p:txBody>
          <a:bodyPr vert="horz" wrap="square" lIns="0" tIns="12700" rIns="0" bIns="0" rtlCol="0">
            <a:spAutoFit/>
          </a:bodyPr>
          <a:lstStyle/>
          <a:p>
            <a:pPr marL="12700" marR="5080" algn="ctr">
              <a:lnSpc>
                <a:spcPts val="5200"/>
              </a:lnSpc>
              <a:spcBef>
                <a:spcPts val="844"/>
              </a:spcBef>
              <a:tabLst>
                <a:tab pos="4130571" algn="l"/>
              </a:tabLst>
            </a:pPr>
            <a:r>
              <a:rPr sz="3200" i="1" spc="-15" dirty="0">
                <a:cs typeface="Calibri"/>
              </a:rPr>
              <a:t>“Sustainable”</a:t>
            </a:r>
            <a:r>
              <a:rPr sz="3200" i="1" spc="31" dirty="0">
                <a:cs typeface="Calibri"/>
              </a:rPr>
              <a:t> </a:t>
            </a:r>
            <a:r>
              <a:rPr sz="3200" i="1" spc="-5" dirty="0">
                <a:cs typeface="Calibri"/>
              </a:rPr>
              <a:t>is</a:t>
            </a:r>
            <a:r>
              <a:rPr lang="en-US" sz="3200" i="1" spc="-5" dirty="0">
                <a:cs typeface="Calibri"/>
              </a:rPr>
              <a:t> </a:t>
            </a:r>
            <a:r>
              <a:rPr sz="3200" i="1" dirty="0">
                <a:cs typeface="Calibri"/>
              </a:rPr>
              <a:t>a</a:t>
            </a:r>
            <a:r>
              <a:rPr sz="3200" i="1" spc="-65" dirty="0">
                <a:cs typeface="Calibri"/>
              </a:rPr>
              <a:t> </a:t>
            </a:r>
            <a:r>
              <a:rPr sz="3200" i="1" spc="-31" dirty="0">
                <a:cs typeface="Calibri"/>
              </a:rPr>
              <a:t>synonym </a:t>
            </a:r>
            <a:r>
              <a:rPr sz="3200" i="1" dirty="0">
                <a:cs typeface="Calibri"/>
              </a:rPr>
              <a:t> </a:t>
            </a:r>
            <a:r>
              <a:rPr sz="3200" i="1" spc="-31" dirty="0">
                <a:cs typeface="Calibri"/>
              </a:rPr>
              <a:t>for</a:t>
            </a:r>
            <a:r>
              <a:rPr sz="3200" i="1" spc="-60" dirty="0">
                <a:cs typeface="Calibri"/>
              </a:rPr>
              <a:t> </a:t>
            </a:r>
            <a:r>
              <a:rPr sz="3200" i="1" spc="-75" dirty="0">
                <a:cs typeface="Calibri"/>
              </a:rPr>
              <a:t>“green”</a:t>
            </a:r>
            <a:r>
              <a:rPr lang="en-US" sz="3200" i="1" spc="-75" dirty="0">
                <a:cs typeface="Calibri"/>
              </a:rPr>
              <a:t>.</a:t>
            </a:r>
            <a:endParaRPr sz="3200" i="1" dirty="0">
              <a:cs typeface="Calibri"/>
            </a:endParaRPr>
          </a:p>
        </p:txBody>
      </p:sp>
      <p:sp>
        <p:nvSpPr>
          <p:cNvPr id="3" name="Rectangle 2">
            <a:extLst>
              <a:ext uri="{FF2B5EF4-FFF2-40B4-BE49-F238E27FC236}">
                <a16:creationId xmlns:a16="http://schemas.microsoft.com/office/drawing/2014/main" id="{21B192D5-DDD8-4CA5-A69A-4DB1293F3147}"/>
              </a:ext>
            </a:extLst>
          </p:cNvPr>
          <p:cNvSpPr/>
          <p:nvPr/>
        </p:nvSpPr>
        <p:spPr>
          <a:xfrm>
            <a:off x="711514" y="467388"/>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#3</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3587000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3150" y="1992533"/>
            <a:ext cx="10019862" cy="2752035"/>
          </a:xfrm>
          <a:prstGeom prst="rect">
            <a:avLst/>
          </a:prstGeom>
        </p:spPr>
        <p:txBody>
          <a:bodyPr vert="horz" wrap="square" lIns="0" tIns="12700" rIns="0" bIns="0" rtlCol="0">
            <a:spAutoFit/>
          </a:bodyPr>
          <a:lstStyle/>
          <a:p>
            <a:pPr marR="5080">
              <a:spcBef>
                <a:spcPts val="600"/>
              </a:spcBef>
            </a:pPr>
            <a:r>
              <a:rPr sz="2400" spc="-5" dirty="0">
                <a:cs typeface="Calibri"/>
              </a:rPr>
              <a:t>Although </a:t>
            </a:r>
            <a:r>
              <a:rPr sz="2400" spc="-35" dirty="0">
                <a:cs typeface="Calibri"/>
              </a:rPr>
              <a:t>there’s </a:t>
            </a:r>
            <a:r>
              <a:rPr sz="2400" dirty="0">
                <a:cs typeface="Calibri"/>
              </a:rPr>
              <a:t>a </a:t>
            </a:r>
            <a:r>
              <a:rPr sz="2400" spc="-20" dirty="0">
                <a:cs typeface="Calibri"/>
              </a:rPr>
              <a:t>fair </a:t>
            </a:r>
            <a:r>
              <a:rPr sz="2400" spc="-11" dirty="0">
                <a:cs typeface="Calibri"/>
              </a:rPr>
              <a:t>amount </a:t>
            </a:r>
            <a:r>
              <a:rPr sz="2400" spc="-5" dirty="0">
                <a:cs typeface="Calibri"/>
              </a:rPr>
              <a:t>of </a:t>
            </a:r>
            <a:r>
              <a:rPr sz="2400" spc="-15" dirty="0">
                <a:cs typeface="Calibri"/>
              </a:rPr>
              <a:t>overlap </a:t>
            </a:r>
            <a:r>
              <a:rPr sz="2400" spc="-11" dirty="0">
                <a:cs typeface="Calibri"/>
              </a:rPr>
              <a:t>between </a:t>
            </a:r>
            <a:r>
              <a:rPr sz="2400" spc="-5" dirty="0">
                <a:cs typeface="Calibri"/>
              </a:rPr>
              <a:t>the </a:t>
            </a:r>
            <a:r>
              <a:rPr sz="2400" spc="-11" dirty="0">
                <a:cs typeface="Calibri"/>
              </a:rPr>
              <a:t>terms, </a:t>
            </a:r>
            <a:r>
              <a:rPr sz="2400" spc="-31" dirty="0">
                <a:cs typeface="Calibri"/>
              </a:rPr>
              <a:t>“green”</a:t>
            </a:r>
            <a:r>
              <a:rPr lang="en-US" sz="2400" spc="-31" dirty="0">
                <a:cs typeface="Calibri"/>
              </a:rPr>
              <a:t> </a:t>
            </a:r>
            <a:r>
              <a:rPr sz="2400" spc="-5" dirty="0">
                <a:cs typeface="Calibri"/>
              </a:rPr>
              <a:t>usually </a:t>
            </a:r>
            <a:r>
              <a:rPr sz="2400" spc="-11" dirty="0">
                <a:cs typeface="Calibri"/>
              </a:rPr>
              <a:t>suggests</a:t>
            </a:r>
            <a:r>
              <a:rPr lang="en-US" sz="2400" spc="-11" dirty="0">
                <a:cs typeface="Calibri"/>
              </a:rPr>
              <a:t> for the public</a:t>
            </a:r>
            <a:r>
              <a:rPr sz="2400" spc="-11" dirty="0">
                <a:cs typeface="Calibri"/>
              </a:rPr>
              <a:t> </a:t>
            </a:r>
            <a:r>
              <a:rPr sz="2400" dirty="0">
                <a:cs typeface="Calibri"/>
              </a:rPr>
              <a:t>a </a:t>
            </a:r>
            <a:r>
              <a:rPr sz="2400" spc="-20" dirty="0">
                <a:cs typeface="Calibri"/>
              </a:rPr>
              <a:t>preference </a:t>
            </a:r>
            <a:r>
              <a:rPr sz="2400" spc="-25" dirty="0">
                <a:cs typeface="Calibri"/>
              </a:rPr>
              <a:t>for </a:t>
            </a:r>
            <a:r>
              <a:rPr sz="2400" spc="-5" dirty="0">
                <a:cs typeface="Calibri"/>
              </a:rPr>
              <a:t>the </a:t>
            </a:r>
            <a:r>
              <a:rPr sz="2400" spc="-15" dirty="0">
                <a:cs typeface="Calibri"/>
              </a:rPr>
              <a:t>natural over </a:t>
            </a:r>
            <a:r>
              <a:rPr sz="2400" spc="-5" dirty="0">
                <a:cs typeface="Calibri"/>
              </a:rPr>
              <a:t>the artificial. </a:t>
            </a:r>
            <a:endParaRPr lang="en-US" sz="2400" spc="-5" dirty="0">
              <a:cs typeface="Calibri"/>
            </a:endParaRPr>
          </a:p>
          <a:p>
            <a:pPr marR="5080">
              <a:spcBef>
                <a:spcPts val="600"/>
              </a:spcBef>
            </a:pPr>
            <a:endParaRPr lang="en-US" sz="2400" spc="-5" dirty="0">
              <a:cs typeface="Calibri"/>
            </a:endParaRPr>
          </a:p>
          <a:p>
            <a:pPr marR="5080">
              <a:spcBef>
                <a:spcPts val="600"/>
              </a:spcBef>
            </a:pPr>
            <a:r>
              <a:rPr sz="2400" spc="-5" dirty="0">
                <a:cs typeface="Calibri"/>
              </a:rPr>
              <a:t>With </a:t>
            </a:r>
            <a:r>
              <a:rPr lang="en-US" sz="2400" spc="-5" dirty="0">
                <a:cs typeface="Calibri"/>
              </a:rPr>
              <a:t>more than</a:t>
            </a:r>
            <a:r>
              <a:rPr sz="2400" spc="-5" dirty="0">
                <a:cs typeface="Calibri"/>
              </a:rPr>
              <a:t> six </a:t>
            </a:r>
            <a:r>
              <a:rPr sz="2400" spc="-11" dirty="0">
                <a:cs typeface="Calibri"/>
              </a:rPr>
              <a:t>billion </a:t>
            </a:r>
            <a:r>
              <a:rPr sz="2400" spc="-5" dirty="0">
                <a:cs typeface="Calibri"/>
              </a:rPr>
              <a:t>people on the </a:t>
            </a:r>
            <a:r>
              <a:rPr sz="2400" spc="-11" dirty="0">
                <a:cs typeface="Calibri"/>
              </a:rPr>
              <a:t>planet </a:t>
            </a:r>
            <a:r>
              <a:rPr sz="2400" spc="-51" dirty="0">
                <a:cs typeface="Calibri"/>
              </a:rPr>
              <a:t>today, </a:t>
            </a:r>
            <a:r>
              <a:rPr sz="2400" spc="-5" dirty="0">
                <a:cs typeface="Calibri"/>
              </a:rPr>
              <a:t>and another </a:t>
            </a:r>
            <a:r>
              <a:rPr sz="2400" spc="-15" dirty="0">
                <a:cs typeface="Calibri"/>
              </a:rPr>
              <a:t>three </a:t>
            </a:r>
            <a:r>
              <a:rPr sz="2400" spc="-11" dirty="0">
                <a:cs typeface="Calibri"/>
              </a:rPr>
              <a:t>billion </a:t>
            </a:r>
            <a:r>
              <a:rPr sz="2400" spc="-15" dirty="0">
                <a:cs typeface="Calibri"/>
              </a:rPr>
              <a:t>expected </a:t>
            </a:r>
            <a:r>
              <a:rPr sz="2400" spc="-5" dirty="0">
                <a:cs typeface="Calibri"/>
              </a:rPr>
              <a:t>by the middle of the </a:t>
            </a:r>
            <a:r>
              <a:rPr sz="2400" spc="-35" dirty="0">
                <a:cs typeface="Calibri"/>
              </a:rPr>
              <a:t>century, </a:t>
            </a:r>
            <a:r>
              <a:rPr sz="2400" spc="-11" dirty="0">
                <a:cs typeface="Calibri"/>
              </a:rPr>
              <a:t>society </a:t>
            </a:r>
            <a:r>
              <a:rPr sz="2400" spc="-5" dirty="0">
                <a:cs typeface="Calibri"/>
              </a:rPr>
              <a:t>cannot hope </a:t>
            </a:r>
            <a:r>
              <a:rPr sz="2400" spc="-15" dirty="0">
                <a:cs typeface="Calibri"/>
              </a:rPr>
              <a:t>to give </a:t>
            </a:r>
            <a:r>
              <a:rPr lang="en-US" sz="2400" spc="-5" dirty="0">
                <a:cs typeface="Calibri"/>
              </a:rPr>
              <a:t>future generations</a:t>
            </a:r>
            <a:r>
              <a:rPr sz="2400" spc="-5" dirty="0">
                <a:cs typeface="Calibri"/>
              </a:rPr>
              <a:t> </a:t>
            </a:r>
            <a:r>
              <a:rPr sz="2400" dirty="0">
                <a:cs typeface="Calibri"/>
              </a:rPr>
              <a:t>a </a:t>
            </a:r>
            <a:r>
              <a:rPr sz="2400" spc="-15" dirty="0">
                <a:cs typeface="Calibri"/>
              </a:rPr>
              <a:t>comfortable standard </a:t>
            </a:r>
            <a:r>
              <a:rPr sz="2400" spc="-5" dirty="0">
                <a:cs typeface="Calibri"/>
              </a:rPr>
              <a:t>of living without </a:t>
            </a:r>
            <a:r>
              <a:rPr sz="2400" dirty="0">
                <a:cs typeface="Calibri"/>
              </a:rPr>
              <a:t>a </a:t>
            </a:r>
            <a:r>
              <a:rPr sz="2400" spc="-15" dirty="0">
                <a:cs typeface="Calibri"/>
              </a:rPr>
              <a:t>heavy </a:t>
            </a:r>
            <a:r>
              <a:rPr lang="en-US" sz="2400" spc="-5" dirty="0">
                <a:cs typeface="Calibri"/>
              </a:rPr>
              <a:t>relying</a:t>
            </a:r>
            <a:r>
              <a:rPr sz="2400" spc="-5" dirty="0">
                <a:cs typeface="Calibri"/>
              </a:rPr>
              <a:t> on </a:t>
            </a:r>
            <a:r>
              <a:rPr sz="2400" spc="-11" dirty="0">
                <a:cs typeface="Calibri"/>
              </a:rPr>
              <a:t>technology </a:t>
            </a:r>
            <a:r>
              <a:rPr sz="2400" spc="-5" dirty="0">
                <a:cs typeface="Calibri"/>
              </a:rPr>
              <a:t>and </a:t>
            </a:r>
            <a:r>
              <a:rPr lang="en-US" sz="2400" spc="-5" dirty="0">
                <a:cs typeface="Calibri"/>
              </a:rPr>
              <a:t>innovations such as </a:t>
            </a:r>
            <a:r>
              <a:rPr sz="2400" spc="-15" dirty="0">
                <a:cs typeface="Calibri"/>
              </a:rPr>
              <a:t>genetically altered </a:t>
            </a:r>
            <a:r>
              <a:rPr sz="2400" spc="-20" dirty="0">
                <a:cs typeface="Calibri"/>
              </a:rPr>
              <a:t>food</a:t>
            </a:r>
            <a:r>
              <a:rPr sz="2400" spc="5" dirty="0">
                <a:cs typeface="Calibri"/>
              </a:rPr>
              <a:t> </a:t>
            </a:r>
            <a:r>
              <a:rPr sz="2400" spc="-11" dirty="0">
                <a:cs typeface="Calibri"/>
              </a:rPr>
              <a:t>products.</a:t>
            </a:r>
            <a:endParaRPr sz="2400" dirty="0">
              <a:cs typeface="Calibri"/>
            </a:endParaRPr>
          </a:p>
        </p:txBody>
      </p:sp>
      <p:sp>
        <p:nvSpPr>
          <p:cNvPr id="4" name="Rectangle 3">
            <a:extLst>
              <a:ext uri="{FF2B5EF4-FFF2-40B4-BE49-F238E27FC236}">
                <a16:creationId xmlns:a16="http://schemas.microsoft.com/office/drawing/2014/main" id="{13D828B0-50A4-404F-85EC-41C1A81B0C81}"/>
              </a:ext>
            </a:extLst>
          </p:cNvPr>
          <p:cNvSpPr/>
          <p:nvPr/>
        </p:nvSpPr>
        <p:spPr>
          <a:xfrm>
            <a:off x="833150" y="507538"/>
            <a:ext cx="4855304"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cs typeface="Calibri" panose="020F0502020204030204" pitchFamily="34" charset="0"/>
              </a:rPr>
              <a:t>≠ Green</a:t>
            </a:r>
            <a:endParaRPr lang="en-US" sz="4000" dirty="0">
              <a:solidFill>
                <a:schemeClr val="tx1">
                  <a:lumMod val="75000"/>
                  <a:lumOff val="25000"/>
                </a:schemeClr>
              </a:solidFill>
              <a:cs typeface="Calibri"/>
            </a:endParaRPr>
          </a:p>
        </p:txBody>
      </p:sp>
    </p:spTree>
    <p:extLst>
      <p:ext uri="{BB962C8B-B14F-4D97-AF65-F5344CB8AC3E}">
        <p14:creationId xmlns:p14="http://schemas.microsoft.com/office/powerpoint/2010/main" val="3490222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72869" y="3077301"/>
            <a:ext cx="9446261" cy="703398"/>
          </a:xfrm>
          <a:prstGeom prst="rect">
            <a:avLst/>
          </a:prstGeom>
        </p:spPr>
        <p:txBody>
          <a:bodyPr vert="horz" wrap="square" lIns="0" tIns="93980" rIns="0" bIns="0" rtlCol="0">
            <a:spAutoFit/>
          </a:bodyPr>
          <a:lstStyle/>
          <a:p>
            <a:pPr marR="5080" algn="ctr">
              <a:lnSpc>
                <a:spcPts val="5200"/>
              </a:lnSpc>
              <a:spcBef>
                <a:spcPts val="740"/>
              </a:spcBef>
              <a:tabLst>
                <a:tab pos="3022524" algn="l"/>
              </a:tabLst>
            </a:pPr>
            <a:r>
              <a:rPr lang="en-US" sz="3200" i="1" spc="-40" dirty="0">
                <a:cs typeface="Calibri"/>
              </a:rPr>
              <a:t>Sustainability is </a:t>
            </a:r>
            <a:r>
              <a:rPr sz="3200" i="1" spc="-5" dirty="0">
                <a:cs typeface="Calibri"/>
              </a:rPr>
              <a:t>all</a:t>
            </a:r>
            <a:r>
              <a:rPr sz="3200" i="1" spc="-80" dirty="0">
                <a:cs typeface="Calibri"/>
              </a:rPr>
              <a:t> </a:t>
            </a:r>
            <a:r>
              <a:rPr sz="3200" i="1" spc="-5" dirty="0">
                <a:cs typeface="Calibri"/>
              </a:rPr>
              <a:t>about</a:t>
            </a:r>
            <a:r>
              <a:rPr sz="3200" i="1" dirty="0">
                <a:cs typeface="Calibri"/>
              </a:rPr>
              <a:t> </a:t>
            </a:r>
            <a:r>
              <a:rPr sz="3200" i="1" spc="-15" dirty="0">
                <a:cs typeface="Calibri"/>
              </a:rPr>
              <a:t>recycling.</a:t>
            </a:r>
            <a:endParaRPr sz="3200" i="1" dirty="0">
              <a:cs typeface="Calibri"/>
            </a:endParaRPr>
          </a:p>
        </p:txBody>
      </p:sp>
      <p:sp>
        <p:nvSpPr>
          <p:cNvPr id="4" name="Rectangle 3">
            <a:extLst>
              <a:ext uri="{FF2B5EF4-FFF2-40B4-BE49-F238E27FC236}">
                <a16:creationId xmlns:a16="http://schemas.microsoft.com/office/drawing/2014/main" id="{82F6FF12-D291-4ECD-A946-3013440B8E45}"/>
              </a:ext>
            </a:extLst>
          </p:cNvPr>
          <p:cNvSpPr/>
          <p:nvPr/>
        </p:nvSpPr>
        <p:spPr>
          <a:xfrm>
            <a:off x="778750" y="413600"/>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#4</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284368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2128" y="2945948"/>
            <a:ext cx="6228728" cy="1342419"/>
          </a:xfrm>
          <a:prstGeom prst="rect">
            <a:avLst/>
          </a:prstGeom>
        </p:spPr>
        <p:txBody>
          <a:bodyPr vert="horz" wrap="square" lIns="0" tIns="12700" rIns="0" bIns="0" rtlCol="0" anchor="ctr">
            <a:spAutoFit/>
          </a:bodyPr>
          <a:lstStyle/>
          <a:p>
            <a:pPr marL="12700" algn="ctr">
              <a:spcBef>
                <a:spcPts val="100"/>
              </a:spcBef>
            </a:pPr>
            <a:r>
              <a:rPr lang="en-US" sz="3200" dirty="0">
                <a:latin typeface="+mn-lt"/>
              </a:rPr>
              <a:t>A question we need to ask:</a:t>
            </a:r>
            <a:br>
              <a:rPr lang="en-US" sz="3200" dirty="0">
                <a:latin typeface="+mn-lt"/>
              </a:rPr>
            </a:br>
            <a:br>
              <a:rPr lang="en-US" sz="3200" dirty="0">
                <a:latin typeface="+mn-lt"/>
              </a:rPr>
            </a:br>
            <a:r>
              <a:rPr sz="3200" b="1" dirty="0">
                <a:latin typeface="+mn-lt"/>
              </a:rPr>
              <a:t>Is </a:t>
            </a:r>
            <a:r>
              <a:rPr sz="3200" b="1" spc="-20" dirty="0">
                <a:latin typeface="+mn-lt"/>
              </a:rPr>
              <a:t>recycling</a:t>
            </a:r>
            <a:r>
              <a:rPr sz="3200" b="1" spc="-40" dirty="0">
                <a:latin typeface="+mn-lt"/>
              </a:rPr>
              <a:t> </a:t>
            </a:r>
            <a:r>
              <a:rPr sz="3200" b="1" spc="-20" dirty="0">
                <a:latin typeface="+mn-lt"/>
              </a:rPr>
              <a:t>sustainable?</a:t>
            </a:r>
          </a:p>
        </p:txBody>
      </p:sp>
      <p:sp>
        <p:nvSpPr>
          <p:cNvPr id="3" name="Rectangle 2">
            <a:extLst>
              <a:ext uri="{FF2B5EF4-FFF2-40B4-BE49-F238E27FC236}">
                <a16:creationId xmlns:a16="http://schemas.microsoft.com/office/drawing/2014/main" id="{78AE9DD3-9F25-4451-B1C4-B5A3F697462E}"/>
              </a:ext>
            </a:extLst>
          </p:cNvPr>
          <p:cNvSpPr/>
          <p:nvPr/>
        </p:nvSpPr>
        <p:spPr>
          <a:xfrm>
            <a:off x="620213" y="540918"/>
            <a:ext cx="6087757"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Recycling</a:t>
            </a:r>
          </a:p>
        </p:txBody>
      </p:sp>
    </p:spTree>
    <p:extLst>
      <p:ext uri="{BB962C8B-B14F-4D97-AF65-F5344CB8AC3E}">
        <p14:creationId xmlns:p14="http://schemas.microsoft.com/office/powerpoint/2010/main" val="2889818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671" y="2618699"/>
            <a:ext cx="6096000" cy="1569660"/>
          </a:xfrm>
          <a:prstGeom prst="rect">
            <a:avLst/>
          </a:prstGeom>
        </p:spPr>
        <p:txBody>
          <a:bodyPr>
            <a:spAutoFit/>
          </a:bodyPr>
          <a:lstStyle/>
          <a:p>
            <a:pPr marL="1066773" lvl="1" indent="-457189">
              <a:buFont typeface="Arial" charset="0"/>
              <a:buChar char="•"/>
            </a:pPr>
            <a:r>
              <a:rPr lang="en-US" sz="2400" dirty="0"/>
              <a:t>Converting waste materials into new materials and objects.</a:t>
            </a:r>
          </a:p>
          <a:p>
            <a:pPr marL="1066773" lvl="1" indent="-457189">
              <a:buFont typeface="Arial" charset="0"/>
              <a:buChar char="•"/>
            </a:pPr>
            <a:r>
              <a:rPr lang="en-US" sz="2400" dirty="0"/>
              <a:t>Available for metals, plastic, paper, glass.</a:t>
            </a:r>
          </a:p>
        </p:txBody>
      </p:sp>
      <p:sp>
        <p:nvSpPr>
          <p:cNvPr id="5" name="Title 1"/>
          <p:cNvSpPr txBox="1">
            <a:spLocks/>
          </p:cNvSpPr>
          <p:nvPr/>
        </p:nvSpPr>
        <p:spPr>
          <a:xfrm>
            <a:off x="7010400" y="5402055"/>
            <a:ext cx="4661267" cy="64626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mn-lt"/>
              </a:rPr>
              <a:t>Cost-benefit of recycling: energy savings</a:t>
            </a:r>
          </a:p>
        </p:txBody>
      </p:sp>
      <p:graphicFrame>
        <p:nvGraphicFramePr>
          <p:cNvPr id="6" name="Content Placeholder 3"/>
          <p:cNvGraphicFramePr>
            <a:graphicFrameLocks/>
          </p:cNvGraphicFramePr>
          <p:nvPr>
            <p:extLst/>
          </p:nvPr>
        </p:nvGraphicFramePr>
        <p:xfrm>
          <a:off x="7255058" y="1857025"/>
          <a:ext cx="4171950" cy="3461171"/>
        </p:xfrm>
        <a:graphic>
          <a:graphicData uri="http://schemas.openxmlformats.org/drawingml/2006/table">
            <a:tbl>
              <a:tblPr firstRow="1" bandRow="1">
                <a:tableStyleId>{5C22544A-7EE6-4342-B048-85BDC9FD1C3A}</a:tableStyleId>
              </a:tblPr>
              <a:tblGrid>
                <a:gridCol w="2085975">
                  <a:extLst>
                    <a:ext uri="{9D8B030D-6E8A-4147-A177-3AD203B41FA5}">
                      <a16:colId xmlns:a16="http://schemas.microsoft.com/office/drawing/2014/main" val="20000"/>
                    </a:ext>
                  </a:extLst>
                </a:gridCol>
                <a:gridCol w="2085975">
                  <a:extLst>
                    <a:ext uri="{9D8B030D-6E8A-4147-A177-3AD203B41FA5}">
                      <a16:colId xmlns:a16="http://schemas.microsoft.com/office/drawing/2014/main" val="20001"/>
                    </a:ext>
                  </a:extLst>
                </a:gridCol>
              </a:tblGrid>
              <a:tr h="494453">
                <a:tc>
                  <a:txBody>
                    <a:bodyPr/>
                    <a:lstStyle/>
                    <a:p>
                      <a:pPr algn="ctr"/>
                      <a:r>
                        <a:rPr lang="en-US" sz="2400" b="0" i="0" dirty="0">
                          <a:latin typeface="+mn-lt"/>
                        </a:rPr>
                        <a:t>Material</a:t>
                      </a:r>
                    </a:p>
                  </a:txBody>
                  <a:tcPr marL="121920" marR="121920" marT="60960" marB="60960"/>
                </a:tc>
                <a:tc>
                  <a:txBody>
                    <a:bodyPr/>
                    <a:lstStyle/>
                    <a:p>
                      <a:pPr algn="ctr"/>
                      <a:r>
                        <a:rPr lang="en-US" sz="2400" b="0" i="0" dirty="0">
                          <a:latin typeface="+mn-lt"/>
                        </a:rPr>
                        <a:t>Energy savings</a:t>
                      </a:r>
                    </a:p>
                  </a:txBody>
                  <a:tcPr marL="121920" marR="121920" marT="60960" marB="60960"/>
                </a:tc>
                <a:extLst>
                  <a:ext uri="{0D108BD9-81ED-4DB2-BD59-A6C34878D82A}">
                    <a16:rowId xmlns:a16="http://schemas.microsoft.com/office/drawing/2014/main" val="10000"/>
                  </a:ext>
                </a:extLst>
              </a:tr>
              <a:tr h="494453">
                <a:tc>
                  <a:txBody>
                    <a:bodyPr/>
                    <a:lstStyle/>
                    <a:p>
                      <a:pPr algn="ctr"/>
                      <a:r>
                        <a:rPr lang="en-US" sz="2400" b="0" i="0" dirty="0">
                          <a:latin typeface="+mn-lt"/>
                        </a:rPr>
                        <a:t>Aluminum</a:t>
                      </a:r>
                    </a:p>
                  </a:txBody>
                  <a:tcPr marL="121920" marR="121920" marT="60960" marB="60960"/>
                </a:tc>
                <a:tc>
                  <a:txBody>
                    <a:bodyPr/>
                    <a:lstStyle/>
                    <a:p>
                      <a:pPr algn="ctr"/>
                      <a:r>
                        <a:rPr lang="en-US" sz="2400" b="0" i="0" dirty="0">
                          <a:latin typeface="+mn-lt"/>
                        </a:rPr>
                        <a:t>95%</a:t>
                      </a:r>
                    </a:p>
                  </a:txBody>
                  <a:tcPr marL="121920" marR="121920" marT="60960" marB="60960"/>
                </a:tc>
                <a:extLst>
                  <a:ext uri="{0D108BD9-81ED-4DB2-BD59-A6C34878D82A}">
                    <a16:rowId xmlns:a16="http://schemas.microsoft.com/office/drawing/2014/main" val="10001"/>
                  </a:ext>
                </a:extLst>
              </a:tr>
              <a:tr h="494453">
                <a:tc>
                  <a:txBody>
                    <a:bodyPr/>
                    <a:lstStyle/>
                    <a:p>
                      <a:pPr algn="ctr"/>
                      <a:r>
                        <a:rPr lang="en-US" sz="2400" b="0" i="0" dirty="0">
                          <a:latin typeface="+mn-lt"/>
                        </a:rPr>
                        <a:t>Cardboard</a:t>
                      </a:r>
                    </a:p>
                  </a:txBody>
                  <a:tcPr marL="121920" marR="121920" marT="60960" marB="60960"/>
                </a:tc>
                <a:tc>
                  <a:txBody>
                    <a:bodyPr/>
                    <a:lstStyle/>
                    <a:p>
                      <a:pPr algn="ctr"/>
                      <a:r>
                        <a:rPr lang="en-US" sz="2400" b="0" i="0" dirty="0">
                          <a:latin typeface="+mn-lt"/>
                        </a:rPr>
                        <a:t>24%</a:t>
                      </a:r>
                    </a:p>
                  </a:txBody>
                  <a:tcPr marL="121920" marR="121920" marT="60960" marB="60960"/>
                </a:tc>
                <a:extLst>
                  <a:ext uri="{0D108BD9-81ED-4DB2-BD59-A6C34878D82A}">
                    <a16:rowId xmlns:a16="http://schemas.microsoft.com/office/drawing/2014/main" val="10002"/>
                  </a:ext>
                </a:extLst>
              </a:tr>
              <a:tr h="494453">
                <a:tc>
                  <a:txBody>
                    <a:bodyPr/>
                    <a:lstStyle/>
                    <a:p>
                      <a:pPr algn="ctr"/>
                      <a:r>
                        <a:rPr lang="en-US" sz="2400" b="0" i="0" dirty="0">
                          <a:latin typeface="+mn-lt"/>
                        </a:rPr>
                        <a:t>Glass</a:t>
                      </a:r>
                    </a:p>
                  </a:txBody>
                  <a:tcPr marL="121920" marR="121920" marT="60960" marB="60960"/>
                </a:tc>
                <a:tc>
                  <a:txBody>
                    <a:bodyPr/>
                    <a:lstStyle/>
                    <a:p>
                      <a:pPr algn="ctr"/>
                      <a:r>
                        <a:rPr lang="en-US" sz="2400" b="0" i="0" dirty="0">
                          <a:latin typeface="+mn-lt"/>
                        </a:rPr>
                        <a:t>5-30%</a:t>
                      </a:r>
                    </a:p>
                  </a:txBody>
                  <a:tcPr marL="121920" marR="121920" marT="60960" marB="60960"/>
                </a:tc>
                <a:extLst>
                  <a:ext uri="{0D108BD9-81ED-4DB2-BD59-A6C34878D82A}">
                    <a16:rowId xmlns:a16="http://schemas.microsoft.com/office/drawing/2014/main" val="10003"/>
                  </a:ext>
                </a:extLst>
              </a:tr>
              <a:tr h="494453">
                <a:tc>
                  <a:txBody>
                    <a:bodyPr/>
                    <a:lstStyle/>
                    <a:p>
                      <a:pPr algn="ctr"/>
                      <a:r>
                        <a:rPr lang="en-US" sz="2400" b="0" i="0" dirty="0">
                          <a:latin typeface="+mn-lt"/>
                        </a:rPr>
                        <a:t>Paper</a:t>
                      </a:r>
                    </a:p>
                  </a:txBody>
                  <a:tcPr marL="121920" marR="121920" marT="60960" marB="60960"/>
                </a:tc>
                <a:tc>
                  <a:txBody>
                    <a:bodyPr/>
                    <a:lstStyle/>
                    <a:p>
                      <a:pPr algn="ctr"/>
                      <a:r>
                        <a:rPr lang="en-US" sz="2400" b="0" i="0" dirty="0">
                          <a:latin typeface="+mn-lt"/>
                        </a:rPr>
                        <a:t>40%</a:t>
                      </a:r>
                    </a:p>
                  </a:txBody>
                  <a:tcPr marL="121920" marR="121920" marT="60960" marB="60960"/>
                </a:tc>
                <a:extLst>
                  <a:ext uri="{0D108BD9-81ED-4DB2-BD59-A6C34878D82A}">
                    <a16:rowId xmlns:a16="http://schemas.microsoft.com/office/drawing/2014/main" val="10004"/>
                  </a:ext>
                </a:extLst>
              </a:tr>
              <a:tr h="494453">
                <a:tc>
                  <a:txBody>
                    <a:bodyPr/>
                    <a:lstStyle/>
                    <a:p>
                      <a:pPr algn="ctr"/>
                      <a:r>
                        <a:rPr lang="en-US" sz="2400" b="0" i="0" dirty="0">
                          <a:latin typeface="+mn-lt"/>
                        </a:rPr>
                        <a:t>Plastics</a:t>
                      </a:r>
                    </a:p>
                  </a:txBody>
                  <a:tcPr marL="121920" marR="121920" marT="60960" marB="60960"/>
                </a:tc>
                <a:tc>
                  <a:txBody>
                    <a:bodyPr/>
                    <a:lstStyle/>
                    <a:p>
                      <a:pPr algn="ctr"/>
                      <a:r>
                        <a:rPr lang="en-US" sz="2400" b="0" i="0" dirty="0">
                          <a:latin typeface="+mn-lt"/>
                        </a:rPr>
                        <a:t>70%</a:t>
                      </a:r>
                    </a:p>
                  </a:txBody>
                  <a:tcPr marL="121920" marR="121920" marT="60960" marB="60960"/>
                </a:tc>
                <a:extLst>
                  <a:ext uri="{0D108BD9-81ED-4DB2-BD59-A6C34878D82A}">
                    <a16:rowId xmlns:a16="http://schemas.microsoft.com/office/drawing/2014/main" val="10005"/>
                  </a:ext>
                </a:extLst>
              </a:tr>
              <a:tr h="494453">
                <a:tc>
                  <a:txBody>
                    <a:bodyPr/>
                    <a:lstStyle/>
                    <a:p>
                      <a:pPr algn="ctr"/>
                      <a:r>
                        <a:rPr lang="en-US" sz="2400" b="0" i="0" dirty="0">
                          <a:latin typeface="+mn-lt"/>
                        </a:rPr>
                        <a:t>Steel</a:t>
                      </a:r>
                    </a:p>
                  </a:txBody>
                  <a:tcPr marL="121920" marR="121920" marT="60960" marB="60960"/>
                </a:tc>
                <a:tc>
                  <a:txBody>
                    <a:bodyPr/>
                    <a:lstStyle/>
                    <a:p>
                      <a:pPr algn="ctr"/>
                      <a:r>
                        <a:rPr lang="en-US" sz="2400" b="0" i="0" dirty="0">
                          <a:latin typeface="+mn-lt"/>
                        </a:rPr>
                        <a:t>60%</a:t>
                      </a:r>
                    </a:p>
                  </a:txBody>
                  <a:tcPr marL="121920" marR="121920" marT="60960" marB="60960"/>
                </a:tc>
                <a:extLst>
                  <a:ext uri="{0D108BD9-81ED-4DB2-BD59-A6C34878D82A}">
                    <a16:rowId xmlns:a16="http://schemas.microsoft.com/office/drawing/2014/main" val="10006"/>
                  </a:ext>
                </a:extLst>
              </a:tr>
            </a:tbl>
          </a:graphicData>
        </a:graphic>
      </p:graphicFrame>
      <p:sp>
        <p:nvSpPr>
          <p:cNvPr id="10" name="Rectangle 9">
            <a:extLst>
              <a:ext uri="{FF2B5EF4-FFF2-40B4-BE49-F238E27FC236}">
                <a16:creationId xmlns:a16="http://schemas.microsoft.com/office/drawing/2014/main" id="{BCDB1830-A5F6-47E2-9959-F834A17D976C}"/>
              </a:ext>
            </a:extLst>
          </p:cNvPr>
          <p:cNvSpPr/>
          <p:nvPr/>
        </p:nvSpPr>
        <p:spPr>
          <a:xfrm>
            <a:off x="756745" y="440494"/>
            <a:ext cx="6087757"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Recycling</a:t>
            </a:r>
          </a:p>
        </p:txBody>
      </p:sp>
      <p:sp>
        <p:nvSpPr>
          <p:cNvPr id="2" name="TextBox 1">
            <a:extLst>
              <a:ext uri="{FF2B5EF4-FFF2-40B4-BE49-F238E27FC236}">
                <a16:creationId xmlns:a16="http://schemas.microsoft.com/office/drawing/2014/main" id="{6F276385-C769-4C68-8041-428FEDED80A8}"/>
              </a:ext>
            </a:extLst>
          </p:cNvPr>
          <p:cNvSpPr txBox="1"/>
          <p:nvPr/>
        </p:nvSpPr>
        <p:spPr>
          <a:xfrm>
            <a:off x="2841493" y="2164041"/>
            <a:ext cx="1342355" cy="461665"/>
          </a:xfrm>
          <a:prstGeom prst="rect">
            <a:avLst/>
          </a:prstGeom>
          <a:noFill/>
        </p:spPr>
        <p:txBody>
          <a:bodyPr wrap="none" rtlCol="0">
            <a:spAutoFit/>
          </a:bodyPr>
          <a:lstStyle/>
          <a:p>
            <a:pPr algn="ctr"/>
            <a:r>
              <a:rPr lang="en-US" sz="2400" dirty="0"/>
              <a:t>Recycling</a:t>
            </a:r>
          </a:p>
        </p:txBody>
      </p:sp>
      <p:cxnSp>
        <p:nvCxnSpPr>
          <p:cNvPr id="12" name="Straight Connector 11">
            <a:extLst>
              <a:ext uri="{FF2B5EF4-FFF2-40B4-BE49-F238E27FC236}">
                <a16:creationId xmlns:a16="http://schemas.microsoft.com/office/drawing/2014/main" id="{30D72E97-92DA-4A73-814B-F0A64953DB1C}"/>
              </a:ext>
            </a:extLst>
          </p:cNvPr>
          <p:cNvCxnSpPr>
            <a:cxnSpLocks/>
          </p:cNvCxnSpPr>
          <p:nvPr/>
        </p:nvCxnSpPr>
        <p:spPr>
          <a:xfrm>
            <a:off x="1119816" y="2622202"/>
            <a:ext cx="5060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54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838200" y="1782395"/>
            <a:ext cx="7205045" cy="2554545"/>
          </a:xfrm>
          <a:prstGeom prst="rect">
            <a:avLst/>
          </a:prstGeom>
          <a:noFill/>
        </p:spPr>
        <p:txBody>
          <a:bodyPr wrap="square" rtlCol="0">
            <a:spAutoFit/>
          </a:bodyPr>
          <a:lstStyle/>
          <a:p>
            <a:pPr marL="514350" indent="-514350">
              <a:spcBef>
                <a:spcPts val="1200"/>
              </a:spcBef>
              <a:buFont typeface="+mj-lt"/>
              <a:buAutoNum type="arabicPeriod"/>
            </a:pPr>
            <a:r>
              <a:rPr lang="en-US" sz="2400" dirty="0"/>
              <a:t>Sustainability – Myths and Facts</a:t>
            </a:r>
          </a:p>
          <a:p>
            <a:pPr marL="514350" indent="-514350">
              <a:spcBef>
                <a:spcPts val="1200"/>
              </a:spcBef>
              <a:buFont typeface="+mj-lt"/>
              <a:buAutoNum type="arabicPeriod"/>
            </a:pPr>
            <a:r>
              <a:rPr lang="en-US" sz="2400" dirty="0"/>
              <a:t>Society, Economy, and the Environment</a:t>
            </a:r>
          </a:p>
          <a:p>
            <a:pPr marL="514350" indent="-514350">
              <a:spcBef>
                <a:spcPts val="1200"/>
              </a:spcBef>
              <a:buFont typeface="+mj-lt"/>
              <a:buAutoNum type="arabicPeriod"/>
            </a:pPr>
            <a:r>
              <a:rPr lang="en-US" sz="2400" dirty="0"/>
              <a:t>Business and Sustainability</a:t>
            </a:r>
          </a:p>
          <a:p>
            <a:pPr marL="971550" lvl="1" indent="-514350">
              <a:spcBef>
                <a:spcPts val="1200"/>
              </a:spcBef>
              <a:buFont typeface="Arial" charset="0"/>
              <a:buChar char="•"/>
            </a:pPr>
            <a:r>
              <a:rPr lang="en-US" sz="2400" dirty="0"/>
              <a:t>Applying Green Chemistry to Management</a:t>
            </a:r>
          </a:p>
          <a:p>
            <a:pPr marL="514350" indent="-514350">
              <a:spcBef>
                <a:spcPts val="1200"/>
              </a:spcBef>
              <a:buFont typeface="+mj-lt"/>
              <a:buAutoNum type="arabicPeriod"/>
            </a:pPr>
            <a:r>
              <a:rPr lang="en-US" sz="2400" dirty="0"/>
              <a:t>Different Models of Sustainability</a:t>
            </a:r>
          </a:p>
        </p:txBody>
      </p:sp>
      <p:sp>
        <p:nvSpPr>
          <p:cNvPr id="3" name="Title 2">
            <a:extLst>
              <a:ext uri="{FF2B5EF4-FFF2-40B4-BE49-F238E27FC236}">
                <a16:creationId xmlns:a16="http://schemas.microsoft.com/office/drawing/2014/main" id="{A3DCB437-913E-0B4E-B35C-EC3586029D65}"/>
              </a:ext>
            </a:extLst>
          </p:cNvPr>
          <p:cNvSpPr>
            <a:spLocks noGrp="1"/>
          </p:cNvSpPr>
          <p:nvPr>
            <p:ph type="title"/>
          </p:nvPr>
        </p:nvSpPr>
        <p:spPr>
          <a:xfrm>
            <a:off x="838200" y="75548"/>
            <a:ext cx="10515600" cy="1325563"/>
          </a:xfrm>
        </p:spPr>
        <p:txBody>
          <a:bodyPr>
            <a:normAutofit/>
          </a:bodyPr>
          <a:lstStyle/>
          <a:p>
            <a:r>
              <a:rPr lang="en-US" sz="4000" dirty="0">
                <a:latin typeface="+mn-lt"/>
              </a:rPr>
              <a:t>Overview</a:t>
            </a:r>
          </a:p>
        </p:txBody>
      </p:sp>
    </p:spTree>
    <p:extLst>
      <p:ext uri="{BB962C8B-B14F-4D97-AF65-F5344CB8AC3E}">
        <p14:creationId xmlns:p14="http://schemas.microsoft.com/office/powerpoint/2010/main" val="126067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192000" cy="6804572"/>
          </a:xfrm>
          <a:prstGeom prst="rect">
            <a:avLst/>
          </a:prstGeom>
        </p:spPr>
      </p:pic>
      <p:sp>
        <p:nvSpPr>
          <p:cNvPr id="4" name="Rectangle 3"/>
          <p:cNvSpPr/>
          <p:nvPr/>
        </p:nvSpPr>
        <p:spPr>
          <a:xfrm>
            <a:off x="8493130" y="6426808"/>
            <a:ext cx="3564551" cy="246221"/>
          </a:xfrm>
          <a:prstGeom prst="rect">
            <a:avLst/>
          </a:prstGeom>
        </p:spPr>
        <p:txBody>
          <a:bodyPr wrap="square">
            <a:spAutoFit/>
          </a:bodyPr>
          <a:lstStyle/>
          <a:p>
            <a:r>
              <a:rPr lang="en-US" sz="1000" dirty="0">
                <a:solidFill>
                  <a:schemeClr val="tx1">
                    <a:lumMod val="75000"/>
                    <a:lumOff val="25000"/>
                  </a:schemeClr>
                </a:solidFill>
              </a:rPr>
              <a:t>http://</a:t>
            </a:r>
            <a:r>
              <a:rPr lang="en-US" sz="1000" dirty="0" err="1">
                <a:solidFill>
                  <a:schemeClr val="tx1">
                    <a:lumMod val="75000"/>
                    <a:lumOff val="25000"/>
                  </a:schemeClr>
                </a:solidFill>
              </a:rPr>
              <a:t>www.planetaid.org</a:t>
            </a:r>
            <a:r>
              <a:rPr lang="en-US" sz="1000" dirty="0">
                <a:solidFill>
                  <a:schemeClr val="tx1">
                    <a:lumMod val="75000"/>
                    <a:lumOff val="25000"/>
                  </a:schemeClr>
                </a:solidFill>
              </a:rPr>
              <a:t>/blog/recycling-rates-around-the-world</a:t>
            </a:r>
          </a:p>
        </p:txBody>
      </p:sp>
    </p:spTree>
    <p:extLst>
      <p:ext uri="{BB962C8B-B14F-4D97-AF65-F5344CB8AC3E}">
        <p14:creationId xmlns:p14="http://schemas.microsoft.com/office/powerpoint/2010/main" val="1322849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42514" y="2863680"/>
            <a:ext cx="7706972" cy="703398"/>
          </a:xfrm>
          <a:prstGeom prst="rect">
            <a:avLst/>
          </a:prstGeom>
        </p:spPr>
        <p:txBody>
          <a:bodyPr vert="horz" wrap="square" lIns="0" tIns="93980" rIns="0" bIns="0" rtlCol="0">
            <a:spAutoFit/>
          </a:bodyPr>
          <a:lstStyle/>
          <a:p>
            <a:pPr marL="12700" marR="5080" algn="ctr">
              <a:lnSpc>
                <a:spcPts val="5200"/>
              </a:lnSpc>
              <a:spcBef>
                <a:spcPts val="740"/>
              </a:spcBef>
            </a:pPr>
            <a:r>
              <a:rPr sz="3200" i="1" spc="-15" dirty="0">
                <a:cs typeface="Calibri"/>
              </a:rPr>
              <a:t>Sustainability </a:t>
            </a:r>
            <a:r>
              <a:rPr sz="3200" i="1" spc="-5" dirty="0">
                <a:cs typeface="Calibri"/>
              </a:rPr>
              <a:t>is </a:t>
            </a:r>
            <a:r>
              <a:rPr sz="3200" i="1" spc="-20" dirty="0">
                <a:cs typeface="Calibri"/>
              </a:rPr>
              <a:t>too</a:t>
            </a:r>
            <a:r>
              <a:rPr sz="3200" i="1" spc="-65" dirty="0">
                <a:cs typeface="Calibri"/>
              </a:rPr>
              <a:t> </a:t>
            </a:r>
            <a:r>
              <a:rPr sz="3200" i="1" spc="-20" dirty="0">
                <a:cs typeface="Calibri"/>
              </a:rPr>
              <a:t>expensive.</a:t>
            </a:r>
            <a:endParaRPr sz="3200" i="1" dirty="0">
              <a:cs typeface="Calibri"/>
            </a:endParaRPr>
          </a:p>
        </p:txBody>
      </p:sp>
      <p:sp>
        <p:nvSpPr>
          <p:cNvPr id="4" name="Rectangle 3">
            <a:extLst>
              <a:ext uri="{FF2B5EF4-FFF2-40B4-BE49-F238E27FC236}">
                <a16:creationId xmlns:a16="http://schemas.microsoft.com/office/drawing/2014/main" id="{BA0D1C48-72A0-4C50-898E-5EFD58F2BA33}"/>
              </a:ext>
            </a:extLst>
          </p:cNvPr>
          <p:cNvSpPr/>
          <p:nvPr/>
        </p:nvSpPr>
        <p:spPr>
          <a:xfrm>
            <a:off x="751860" y="440494"/>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#5</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2643494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1668" y="2048657"/>
            <a:ext cx="9877971" cy="2013372"/>
          </a:xfrm>
          <a:prstGeom prst="rect">
            <a:avLst/>
          </a:prstGeom>
        </p:spPr>
        <p:txBody>
          <a:bodyPr vert="horz" wrap="square" lIns="0" tIns="12700" rIns="0" bIns="0" rtlCol="0">
            <a:spAutoFit/>
          </a:bodyPr>
          <a:lstStyle/>
          <a:p>
            <a:pPr marR="5080">
              <a:spcBef>
                <a:spcPts val="600"/>
              </a:spcBef>
              <a:tabLst>
                <a:tab pos="3096183" algn="l"/>
              </a:tabLst>
            </a:pPr>
            <a:r>
              <a:rPr sz="2400" spc="-5" dirty="0">
                <a:cs typeface="Calibri"/>
              </a:rPr>
              <a:t>If </a:t>
            </a:r>
            <a:r>
              <a:rPr sz="2400" spc="-11" dirty="0">
                <a:cs typeface="Calibri"/>
              </a:rPr>
              <a:t>there </a:t>
            </a:r>
            <a:r>
              <a:rPr sz="2400" spc="-5" dirty="0">
                <a:cs typeface="Calibri"/>
              </a:rPr>
              <a:t>is an 800-pound </a:t>
            </a:r>
            <a:r>
              <a:rPr sz="2400" spc="-11" dirty="0">
                <a:cs typeface="Calibri"/>
              </a:rPr>
              <a:t>gorilla </a:t>
            </a:r>
            <a:r>
              <a:rPr sz="2400" spc="-5" dirty="0">
                <a:cs typeface="Calibri"/>
              </a:rPr>
              <a:t>in the </a:t>
            </a:r>
            <a:r>
              <a:rPr sz="2400" spc="-15" dirty="0">
                <a:cs typeface="Calibri"/>
              </a:rPr>
              <a:t>room </a:t>
            </a:r>
            <a:r>
              <a:rPr sz="2400" spc="-5" dirty="0">
                <a:cs typeface="Calibri"/>
              </a:rPr>
              <a:t>of </a:t>
            </a:r>
            <a:r>
              <a:rPr sz="2400" spc="-25" dirty="0">
                <a:cs typeface="Calibri"/>
              </a:rPr>
              <a:t>sustainability, </a:t>
            </a:r>
            <a:r>
              <a:rPr sz="2400" spc="-5" dirty="0">
                <a:cs typeface="Calibri"/>
              </a:rPr>
              <a:t>this </a:t>
            </a:r>
            <a:r>
              <a:rPr sz="2400" spc="-15" dirty="0">
                <a:cs typeface="Calibri"/>
              </a:rPr>
              <a:t>myth </a:t>
            </a:r>
            <a:r>
              <a:rPr sz="2400" spc="-5" dirty="0">
                <a:cs typeface="Calibri"/>
              </a:rPr>
              <a:t>is it. </a:t>
            </a:r>
            <a:r>
              <a:rPr sz="2400" spc="-20" dirty="0">
                <a:cs typeface="Calibri"/>
              </a:rPr>
              <a:t>That’s </a:t>
            </a:r>
            <a:r>
              <a:rPr sz="2400" spc="-11" dirty="0">
                <a:cs typeface="Calibri"/>
              </a:rPr>
              <a:t>because </a:t>
            </a:r>
            <a:r>
              <a:rPr sz="2400" spc="-35" dirty="0">
                <a:cs typeface="Calibri"/>
              </a:rPr>
              <a:t>there’s </a:t>
            </a:r>
            <a:r>
              <a:rPr sz="2400" dirty="0">
                <a:cs typeface="Calibri"/>
              </a:rPr>
              <a:t>a </a:t>
            </a:r>
            <a:r>
              <a:rPr sz="2400" spc="-20" dirty="0">
                <a:cs typeface="Calibri"/>
              </a:rPr>
              <a:t>grain </a:t>
            </a:r>
            <a:r>
              <a:rPr sz="2400" spc="-5" dirty="0">
                <a:cs typeface="Calibri"/>
              </a:rPr>
              <a:t>of truth</a:t>
            </a:r>
            <a:r>
              <a:rPr sz="2400" spc="51" dirty="0">
                <a:cs typeface="Calibri"/>
              </a:rPr>
              <a:t> </a:t>
            </a:r>
            <a:r>
              <a:rPr sz="2400" spc="-15" dirty="0">
                <a:cs typeface="Calibri"/>
              </a:rPr>
              <a:t>to</a:t>
            </a:r>
            <a:r>
              <a:rPr sz="2400" dirty="0">
                <a:cs typeface="Calibri"/>
              </a:rPr>
              <a:t> </a:t>
            </a:r>
            <a:r>
              <a:rPr sz="2400" spc="-5" dirty="0">
                <a:cs typeface="Calibri"/>
              </a:rPr>
              <a:t>it.	</a:t>
            </a:r>
            <a:endParaRPr lang="en-US" sz="2400" spc="-5" dirty="0">
              <a:cs typeface="Calibri"/>
            </a:endParaRPr>
          </a:p>
          <a:p>
            <a:pPr marR="5080">
              <a:spcBef>
                <a:spcPts val="600"/>
              </a:spcBef>
              <a:tabLst>
                <a:tab pos="3096183" algn="l"/>
              </a:tabLst>
            </a:pPr>
            <a:endParaRPr lang="en-US" sz="2400" spc="-5" dirty="0">
              <a:cs typeface="Calibri"/>
            </a:endParaRPr>
          </a:p>
          <a:p>
            <a:pPr marR="5080">
              <a:spcBef>
                <a:spcPts val="600"/>
              </a:spcBef>
              <a:tabLst>
                <a:tab pos="3096183" algn="l"/>
              </a:tabLst>
            </a:pPr>
            <a:r>
              <a:rPr sz="2400" dirty="0">
                <a:cs typeface="Calibri"/>
              </a:rPr>
              <a:t>But </a:t>
            </a:r>
            <a:r>
              <a:rPr sz="2400" spc="-5" dirty="0">
                <a:cs typeface="Calibri"/>
              </a:rPr>
              <a:t>only </a:t>
            </a:r>
            <a:r>
              <a:rPr sz="2400" dirty="0">
                <a:cs typeface="Calibri"/>
              </a:rPr>
              <a:t>a </a:t>
            </a:r>
            <a:r>
              <a:rPr sz="2400" spc="-15" dirty="0">
                <a:cs typeface="Calibri"/>
              </a:rPr>
              <a:t>grain. </a:t>
            </a:r>
            <a:r>
              <a:rPr sz="2400" spc="-25" dirty="0">
                <a:cs typeface="Calibri"/>
              </a:rPr>
              <a:t>It’s</a:t>
            </a:r>
            <a:r>
              <a:rPr sz="2400" spc="-20" dirty="0">
                <a:cs typeface="Calibri"/>
              </a:rPr>
              <a:t> </a:t>
            </a:r>
            <a:r>
              <a:rPr sz="2400" spc="-5" dirty="0">
                <a:cs typeface="Calibri"/>
              </a:rPr>
              <a:t>only</a:t>
            </a:r>
            <a:r>
              <a:rPr sz="2400" spc="-15" dirty="0">
                <a:cs typeface="Calibri"/>
              </a:rPr>
              <a:t> </a:t>
            </a:r>
            <a:r>
              <a:rPr sz="2400" spc="-5" dirty="0">
                <a:cs typeface="Calibri"/>
              </a:rPr>
              <a:t>true in the short </a:t>
            </a:r>
            <a:r>
              <a:rPr sz="2400" spc="-15" dirty="0">
                <a:cs typeface="Calibri"/>
              </a:rPr>
              <a:t>term </a:t>
            </a:r>
            <a:r>
              <a:rPr lang="en-US" sz="2400" spc="-15" dirty="0">
                <a:cs typeface="Calibri"/>
              </a:rPr>
              <a:t>and under </a:t>
            </a:r>
            <a:r>
              <a:rPr sz="2400" spc="-11" dirty="0">
                <a:cs typeface="Calibri"/>
              </a:rPr>
              <a:t>certain circumstances, </a:t>
            </a:r>
            <a:r>
              <a:rPr sz="2400" dirty="0">
                <a:cs typeface="Calibri"/>
              </a:rPr>
              <a:t>but </a:t>
            </a:r>
            <a:r>
              <a:rPr sz="2400" spc="-11" dirty="0">
                <a:cs typeface="Calibri"/>
              </a:rPr>
              <a:t>certainly </a:t>
            </a:r>
            <a:r>
              <a:rPr lang="en-US" sz="2400" spc="-11" dirty="0">
                <a:cs typeface="Calibri"/>
              </a:rPr>
              <a:t>is </a:t>
            </a:r>
            <a:r>
              <a:rPr sz="2400" spc="-5" dirty="0">
                <a:cs typeface="Calibri"/>
              </a:rPr>
              <a:t>not </a:t>
            </a:r>
            <a:r>
              <a:rPr lang="en-US" sz="2400" spc="-5" dirty="0">
                <a:cs typeface="Calibri"/>
              </a:rPr>
              <a:t>true </a:t>
            </a:r>
            <a:r>
              <a:rPr sz="2400" spc="-5" dirty="0">
                <a:cs typeface="Calibri"/>
              </a:rPr>
              <a:t>in </a:t>
            </a:r>
            <a:r>
              <a:rPr sz="2400" dirty="0">
                <a:cs typeface="Calibri"/>
              </a:rPr>
              <a:t>the </a:t>
            </a:r>
            <a:r>
              <a:rPr sz="2400" spc="-5" dirty="0">
                <a:cs typeface="Calibri"/>
              </a:rPr>
              <a:t>long</a:t>
            </a:r>
            <a:r>
              <a:rPr sz="2400" spc="-15" dirty="0">
                <a:cs typeface="Calibri"/>
              </a:rPr>
              <a:t> </a:t>
            </a:r>
            <a:r>
              <a:rPr sz="2400" spc="-11" dirty="0">
                <a:cs typeface="Calibri"/>
              </a:rPr>
              <a:t>term.</a:t>
            </a:r>
            <a:endParaRPr sz="2400" dirty="0">
              <a:cs typeface="Calibri"/>
            </a:endParaRPr>
          </a:p>
        </p:txBody>
      </p:sp>
      <p:sp>
        <p:nvSpPr>
          <p:cNvPr id="4" name="Rectangle 3">
            <a:extLst>
              <a:ext uri="{FF2B5EF4-FFF2-40B4-BE49-F238E27FC236}">
                <a16:creationId xmlns:a16="http://schemas.microsoft.com/office/drawing/2014/main" id="{4777863D-1605-4C2F-892B-5AB5EF6442B7}"/>
              </a:ext>
            </a:extLst>
          </p:cNvPr>
          <p:cNvSpPr/>
          <p:nvPr/>
        </p:nvSpPr>
        <p:spPr>
          <a:xfrm>
            <a:off x="691293" y="582213"/>
            <a:ext cx="586776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Expense</a:t>
            </a:r>
          </a:p>
        </p:txBody>
      </p:sp>
    </p:spTree>
    <p:extLst>
      <p:ext uri="{BB962C8B-B14F-4D97-AF65-F5344CB8AC3E}">
        <p14:creationId xmlns:p14="http://schemas.microsoft.com/office/powerpoint/2010/main" val="75273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24986" y="1494795"/>
            <a:ext cx="9777249" cy="1195199"/>
          </a:xfrm>
          <a:prstGeom prst="rect">
            <a:avLst/>
          </a:prstGeom>
        </p:spPr>
        <p:txBody>
          <a:bodyPr vert="horz" wrap="square" lIns="0" tIns="10160" rIns="0" bIns="0" rtlCol="0">
            <a:spAutoFit/>
          </a:bodyPr>
          <a:lstStyle/>
          <a:p>
            <a:pPr marR="5080">
              <a:spcBef>
                <a:spcPts val="600"/>
              </a:spcBef>
              <a:tabLst>
                <a:tab pos="5458324" algn="l"/>
              </a:tabLst>
            </a:pPr>
            <a:r>
              <a:rPr sz="2400" spc="-15" dirty="0">
                <a:cs typeface="Calibri"/>
              </a:rPr>
              <a:t>More sustainable </a:t>
            </a:r>
            <a:r>
              <a:rPr sz="2400" spc="-40" dirty="0">
                <a:cs typeface="Calibri"/>
              </a:rPr>
              <a:t>ways </a:t>
            </a:r>
            <a:r>
              <a:rPr sz="2400" dirty="0">
                <a:cs typeface="Calibri"/>
              </a:rPr>
              <a:t>of </a:t>
            </a:r>
            <a:r>
              <a:rPr sz="2400" spc="-5" dirty="0">
                <a:cs typeface="Calibri"/>
              </a:rPr>
              <a:t>doing things usually </a:t>
            </a:r>
            <a:r>
              <a:rPr sz="2400" spc="-20" dirty="0">
                <a:cs typeface="Calibri"/>
              </a:rPr>
              <a:t>costs </a:t>
            </a:r>
            <a:r>
              <a:rPr sz="2400" spc="-5" dirty="0">
                <a:cs typeface="Calibri"/>
              </a:rPr>
              <a:t>less </a:t>
            </a:r>
            <a:r>
              <a:rPr sz="2400" spc="-15" dirty="0">
                <a:cs typeface="Calibri"/>
              </a:rPr>
              <a:t>over </a:t>
            </a:r>
            <a:r>
              <a:rPr sz="2400" spc="-5" dirty="0">
                <a:cs typeface="Calibri"/>
              </a:rPr>
              <a:t>the </a:t>
            </a:r>
            <a:r>
              <a:rPr sz="2400" spc="-25" dirty="0">
                <a:cs typeface="Calibri"/>
              </a:rPr>
              <a:t>life</a:t>
            </a:r>
            <a:r>
              <a:rPr lang="en-US" sz="2400" spc="-25" dirty="0">
                <a:cs typeface="Calibri"/>
              </a:rPr>
              <a:t>-</a:t>
            </a:r>
            <a:r>
              <a:rPr sz="2400" spc="-5" dirty="0">
                <a:cs typeface="Calibri"/>
              </a:rPr>
              <a:t>time </a:t>
            </a:r>
            <a:r>
              <a:rPr sz="2400" dirty="0">
                <a:cs typeface="Calibri"/>
              </a:rPr>
              <a:t>of a </a:t>
            </a:r>
            <a:r>
              <a:rPr sz="2400" spc="-15" dirty="0">
                <a:cs typeface="Calibri"/>
              </a:rPr>
              <a:t>product</a:t>
            </a:r>
            <a:r>
              <a:rPr sz="2400" spc="-5" dirty="0">
                <a:cs typeface="Calibri"/>
              </a:rPr>
              <a:t> </a:t>
            </a:r>
            <a:r>
              <a:rPr sz="2400" dirty="0">
                <a:cs typeface="Calibri"/>
              </a:rPr>
              <a:t>or</a:t>
            </a:r>
            <a:r>
              <a:rPr sz="2400" spc="-5" dirty="0">
                <a:cs typeface="Calibri"/>
              </a:rPr>
              <a:t> </a:t>
            </a:r>
            <a:r>
              <a:rPr sz="2400" dirty="0">
                <a:cs typeface="Calibri"/>
              </a:rPr>
              <a:t>service.</a:t>
            </a:r>
            <a:endParaRPr lang="en-US" sz="2400" dirty="0">
              <a:cs typeface="Calibri"/>
            </a:endParaRPr>
          </a:p>
          <a:p>
            <a:pPr marR="5080">
              <a:spcBef>
                <a:spcPts val="600"/>
              </a:spcBef>
              <a:tabLst>
                <a:tab pos="5458324" algn="l"/>
              </a:tabLst>
            </a:pPr>
            <a:r>
              <a:rPr sz="2400" dirty="0">
                <a:cs typeface="Calibri"/>
              </a:rPr>
              <a:t>It</a:t>
            </a:r>
            <a:r>
              <a:rPr sz="2400" spc="-60" dirty="0">
                <a:cs typeface="Calibri"/>
              </a:rPr>
              <a:t> </a:t>
            </a:r>
            <a:r>
              <a:rPr sz="2400" spc="-5" dirty="0">
                <a:cs typeface="Calibri"/>
              </a:rPr>
              <a:t>is</a:t>
            </a:r>
            <a:r>
              <a:rPr sz="2400" spc="-51" dirty="0">
                <a:cs typeface="Calibri"/>
              </a:rPr>
              <a:t> </a:t>
            </a:r>
            <a:r>
              <a:rPr sz="2400" spc="-5" dirty="0">
                <a:cs typeface="Calibri"/>
              </a:rPr>
              <a:t>the </a:t>
            </a:r>
            <a:r>
              <a:rPr sz="2400" spc="-25" dirty="0">
                <a:cs typeface="Calibri"/>
              </a:rPr>
              <a:t>upfront </a:t>
            </a:r>
            <a:r>
              <a:rPr sz="2400" spc="-20" dirty="0">
                <a:cs typeface="Calibri"/>
              </a:rPr>
              <a:t>costs </a:t>
            </a:r>
            <a:r>
              <a:rPr sz="2400" spc="-15" dirty="0">
                <a:cs typeface="Calibri"/>
              </a:rPr>
              <a:t>that </a:t>
            </a:r>
            <a:r>
              <a:rPr sz="2400" spc="-11" dirty="0">
                <a:cs typeface="Calibri"/>
              </a:rPr>
              <a:t>can</a:t>
            </a:r>
            <a:r>
              <a:rPr lang="en-US" sz="2400" spc="-11" dirty="0">
                <a:cs typeface="Calibri"/>
              </a:rPr>
              <a:t> sometimes</a:t>
            </a:r>
            <a:r>
              <a:rPr sz="2400" spc="-11" dirty="0">
                <a:cs typeface="Calibri"/>
              </a:rPr>
              <a:t> </a:t>
            </a:r>
            <a:r>
              <a:rPr sz="2400" spc="-5" dirty="0">
                <a:cs typeface="Calibri"/>
              </a:rPr>
              <a:t>be higher</a:t>
            </a:r>
            <a:r>
              <a:rPr lang="en-US" sz="2400" spc="-5" dirty="0">
                <a:cs typeface="Calibri"/>
              </a:rPr>
              <a:t>.</a:t>
            </a:r>
            <a:r>
              <a:rPr sz="2400" spc="-5" dirty="0">
                <a:cs typeface="Calibri"/>
              </a:rPr>
              <a:t>  </a:t>
            </a:r>
            <a:endParaRPr sz="2400" dirty="0">
              <a:cs typeface="Calibri"/>
            </a:endParaRPr>
          </a:p>
        </p:txBody>
      </p:sp>
      <p:sp>
        <p:nvSpPr>
          <p:cNvPr id="6" name="Rectangle 5">
            <a:extLst>
              <a:ext uri="{FF2B5EF4-FFF2-40B4-BE49-F238E27FC236}">
                <a16:creationId xmlns:a16="http://schemas.microsoft.com/office/drawing/2014/main" id="{EB70EA9C-F9BE-4F04-BD68-65D18060AF34}"/>
              </a:ext>
            </a:extLst>
          </p:cNvPr>
          <p:cNvSpPr/>
          <p:nvPr/>
        </p:nvSpPr>
        <p:spPr>
          <a:xfrm>
            <a:off x="710350" y="498641"/>
            <a:ext cx="5877379"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Expense</a:t>
            </a:r>
          </a:p>
        </p:txBody>
      </p:sp>
      <p:pic>
        <p:nvPicPr>
          <p:cNvPr id="8" name="Picture 7">
            <a:extLst>
              <a:ext uri="{FF2B5EF4-FFF2-40B4-BE49-F238E27FC236}">
                <a16:creationId xmlns:a16="http://schemas.microsoft.com/office/drawing/2014/main" id="{230AEB05-90AA-40C9-81BD-76AFB85DFBA9}"/>
              </a:ext>
            </a:extLst>
          </p:cNvPr>
          <p:cNvPicPr>
            <a:picLocks noChangeAspect="1"/>
          </p:cNvPicPr>
          <p:nvPr/>
        </p:nvPicPr>
        <p:blipFill>
          <a:blip r:embed="rId2"/>
          <a:stretch>
            <a:fillRect/>
          </a:stretch>
        </p:blipFill>
        <p:spPr>
          <a:xfrm>
            <a:off x="3601596" y="2818046"/>
            <a:ext cx="4988807" cy="3336266"/>
          </a:xfrm>
          <a:prstGeom prst="rect">
            <a:avLst/>
          </a:prstGeom>
        </p:spPr>
      </p:pic>
      <p:sp>
        <p:nvSpPr>
          <p:cNvPr id="9" name="TextBox 8">
            <a:extLst>
              <a:ext uri="{FF2B5EF4-FFF2-40B4-BE49-F238E27FC236}">
                <a16:creationId xmlns:a16="http://schemas.microsoft.com/office/drawing/2014/main" id="{DAAE0A16-D92F-47C0-ABF4-B350048726B3}"/>
              </a:ext>
            </a:extLst>
          </p:cNvPr>
          <p:cNvSpPr txBox="1"/>
          <p:nvPr/>
        </p:nvSpPr>
        <p:spPr>
          <a:xfrm>
            <a:off x="5755763" y="6525717"/>
            <a:ext cx="6137899" cy="276999"/>
          </a:xfrm>
          <a:prstGeom prst="rect">
            <a:avLst/>
          </a:prstGeom>
          <a:noFill/>
        </p:spPr>
        <p:txBody>
          <a:bodyPr wrap="none" rtlCol="0">
            <a:spAutoFit/>
          </a:bodyPr>
          <a:lstStyle/>
          <a:p>
            <a:r>
              <a:rPr lang="en-US" sz="1200" dirty="0">
                <a:solidFill>
                  <a:schemeClr val="bg1">
                    <a:lumMod val="65000"/>
                  </a:schemeClr>
                </a:solidFill>
              </a:rPr>
              <a:t>Image: Wikimedia Commons, Solar panels installed in Baja Sur California, Author: </a:t>
            </a:r>
            <a:r>
              <a:rPr lang="en-US" sz="1200" dirty="0" err="1">
                <a:solidFill>
                  <a:schemeClr val="bg1">
                    <a:lumMod val="65000"/>
                  </a:schemeClr>
                </a:solidFill>
              </a:rPr>
              <a:t>BishopBandita</a:t>
            </a:r>
            <a:endParaRPr lang="en-US" sz="1200" dirty="0">
              <a:solidFill>
                <a:schemeClr val="bg1">
                  <a:lumMod val="65000"/>
                </a:schemeClr>
              </a:solidFill>
            </a:endParaRPr>
          </a:p>
        </p:txBody>
      </p:sp>
    </p:spTree>
    <p:extLst>
      <p:ext uri="{BB962C8B-B14F-4D97-AF65-F5344CB8AC3E}">
        <p14:creationId xmlns:p14="http://schemas.microsoft.com/office/powerpoint/2010/main" val="47083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18869" y="3099677"/>
            <a:ext cx="9954261" cy="529760"/>
          </a:xfrm>
          <a:prstGeom prst="rect">
            <a:avLst/>
          </a:prstGeom>
        </p:spPr>
        <p:txBody>
          <a:bodyPr vert="horz" wrap="square" lIns="0" tIns="85725" rIns="0" bIns="0" rtlCol="0">
            <a:spAutoFit/>
          </a:bodyPr>
          <a:lstStyle/>
          <a:p>
            <a:pPr marL="12700" marR="5080" algn="ctr">
              <a:lnSpc>
                <a:spcPct val="90000"/>
              </a:lnSpc>
              <a:spcBef>
                <a:spcPts val="675"/>
              </a:spcBef>
              <a:tabLst>
                <a:tab pos="1823674" algn="l"/>
              </a:tabLst>
            </a:pPr>
            <a:r>
              <a:rPr sz="3200" i="1" spc="-15" dirty="0">
                <a:cs typeface="Calibri"/>
              </a:rPr>
              <a:t>Sustainability </a:t>
            </a:r>
            <a:r>
              <a:rPr sz="3200" i="1" spc="-5" dirty="0">
                <a:cs typeface="Calibri"/>
              </a:rPr>
              <a:t>means</a:t>
            </a:r>
            <a:r>
              <a:rPr lang="en-US" sz="3200" i="1" spc="-5" dirty="0">
                <a:cs typeface="Calibri"/>
              </a:rPr>
              <a:t> </a:t>
            </a:r>
            <a:r>
              <a:rPr sz="3200" i="1" spc="-11" dirty="0">
                <a:cs typeface="Calibri"/>
              </a:rPr>
              <a:t>lowering</a:t>
            </a:r>
            <a:r>
              <a:rPr sz="3200" i="1" spc="-91" dirty="0">
                <a:cs typeface="Calibri"/>
              </a:rPr>
              <a:t> </a:t>
            </a:r>
            <a:r>
              <a:rPr sz="3200" i="1" spc="-5" dirty="0">
                <a:cs typeface="Calibri"/>
              </a:rPr>
              <a:t>our</a:t>
            </a:r>
            <a:r>
              <a:rPr sz="3200" i="1" dirty="0">
                <a:cs typeface="Calibri"/>
              </a:rPr>
              <a:t> </a:t>
            </a:r>
            <a:r>
              <a:rPr sz="3200" i="1" spc="-25" dirty="0">
                <a:cs typeface="Calibri"/>
              </a:rPr>
              <a:t>standard </a:t>
            </a:r>
            <a:r>
              <a:rPr sz="3200" i="1" spc="-5" dirty="0">
                <a:cs typeface="Calibri"/>
              </a:rPr>
              <a:t>of</a:t>
            </a:r>
            <a:r>
              <a:rPr sz="3200" i="1" spc="-25" dirty="0">
                <a:cs typeface="Calibri"/>
              </a:rPr>
              <a:t> </a:t>
            </a:r>
            <a:r>
              <a:rPr sz="3200" i="1" spc="-5" dirty="0">
                <a:cs typeface="Calibri"/>
              </a:rPr>
              <a:t>living.</a:t>
            </a:r>
            <a:endParaRPr sz="3200" i="1" dirty="0">
              <a:cs typeface="Calibri"/>
            </a:endParaRPr>
          </a:p>
        </p:txBody>
      </p:sp>
      <p:sp>
        <p:nvSpPr>
          <p:cNvPr id="4" name="Rectangle 3">
            <a:extLst>
              <a:ext uri="{FF2B5EF4-FFF2-40B4-BE49-F238E27FC236}">
                <a16:creationId xmlns:a16="http://schemas.microsoft.com/office/drawing/2014/main" id="{3F6B3236-EFAC-463A-9328-5EEC305CFE2E}"/>
              </a:ext>
            </a:extLst>
          </p:cNvPr>
          <p:cNvSpPr/>
          <p:nvPr/>
        </p:nvSpPr>
        <p:spPr>
          <a:xfrm>
            <a:off x="724966" y="427047"/>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#6</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605499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1" y="1617717"/>
            <a:ext cx="9892144" cy="3644587"/>
          </a:xfrm>
          <a:prstGeom prst="rect">
            <a:avLst/>
          </a:prstGeom>
        </p:spPr>
        <p:txBody>
          <a:bodyPr vert="horz" wrap="square" lIns="0" tIns="12700" rIns="0" bIns="0" rtlCol="0">
            <a:spAutoFit/>
          </a:bodyPr>
          <a:lstStyle/>
          <a:p>
            <a:pPr marR="5080">
              <a:spcBef>
                <a:spcPts val="600"/>
              </a:spcBef>
            </a:pPr>
            <a:r>
              <a:rPr sz="2400" spc="-5" dirty="0">
                <a:cs typeface="Calibri"/>
              </a:rPr>
              <a:t>Once </a:t>
            </a:r>
            <a:r>
              <a:rPr sz="2400" spc="-15" dirty="0">
                <a:cs typeface="Calibri"/>
              </a:rPr>
              <a:t>we start </a:t>
            </a:r>
            <a:r>
              <a:rPr lang="en-US" sz="2400" spc="-25" dirty="0">
                <a:cs typeface="Calibri"/>
              </a:rPr>
              <a:t>becoming organized </a:t>
            </a:r>
            <a:r>
              <a:rPr sz="2400" spc="-5" dirty="0">
                <a:cs typeface="Calibri"/>
              </a:rPr>
              <a:t>and </a:t>
            </a:r>
            <a:r>
              <a:rPr sz="2400" spc="-20" dirty="0">
                <a:cs typeface="Calibri"/>
              </a:rPr>
              <a:t>innovate, </a:t>
            </a:r>
            <a:r>
              <a:rPr sz="2400" spc="-5" dirty="0">
                <a:cs typeface="Calibri"/>
              </a:rPr>
              <a:t>the </a:t>
            </a:r>
            <a:r>
              <a:rPr sz="2400" spc="-11" dirty="0">
                <a:cs typeface="Calibri"/>
              </a:rPr>
              <a:t>breakthroughs </a:t>
            </a:r>
            <a:r>
              <a:rPr lang="en-US" sz="2400" spc="-15" dirty="0">
                <a:cs typeface="Calibri"/>
              </a:rPr>
              <a:t>can be</a:t>
            </a:r>
            <a:r>
              <a:rPr sz="2400" spc="-15" dirty="0">
                <a:cs typeface="Calibri"/>
              </a:rPr>
              <a:t> </a:t>
            </a:r>
            <a:r>
              <a:rPr sz="2400" spc="-31" dirty="0">
                <a:cs typeface="Calibri"/>
              </a:rPr>
              <a:t>extraordinary.</a:t>
            </a:r>
            <a:endParaRPr sz="2400" dirty="0">
              <a:cs typeface="Calibri"/>
            </a:endParaRPr>
          </a:p>
          <a:p>
            <a:pPr>
              <a:spcBef>
                <a:spcPts val="600"/>
              </a:spcBef>
            </a:pPr>
            <a:endParaRPr sz="2400" dirty="0">
              <a:cs typeface="Times New Roman"/>
            </a:endParaRPr>
          </a:p>
          <a:p>
            <a:pPr marR="1352517">
              <a:spcBef>
                <a:spcPts val="600"/>
              </a:spcBef>
            </a:pPr>
            <a:r>
              <a:rPr sz="2400" spc="-11" dirty="0">
                <a:cs typeface="Calibri"/>
              </a:rPr>
              <a:t>The</a:t>
            </a:r>
            <a:r>
              <a:rPr lang="en-US" sz="2400" spc="-11" dirty="0">
                <a:cs typeface="Calibri"/>
              </a:rPr>
              <a:t>se innovations</a:t>
            </a:r>
            <a:r>
              <a:rPr sz="2400" spc="-11" dirty="0">
                <a:cs typeface="Calibri"/>
              </a:rPr>
              <a:t> </a:t>
            </a:r>
            <a:r>
              <a:rPr sz="2400" spc="-5" dirty="0">
                <a:cs typeface="Calibri"/>
              </a:rPr>
              <a:t>will </a:t>
            </a:r>
            <a:r>
              <a:rPr sz="2400" spc="-11" dirty="0">
                <a:cs typeface="Calibri"/>
              </a:rPr>
              <a:t>allow </a:t>
            </a:r>
            <a:r>
              <a:rPr sz="2400" dirty="0">
                <a:cs typeface="Calibri"/>
              </a:rPr>
              <a:t>us </a:t>
            </a:r>
            <a:r>
              <a:rPr sz="2400" spc="-15" dirty="0">
                <a:cs typeface="Calibri"/>
              </a:rPr>
              <a:t>to </a:t>
            </a:r>
            <a:r>
              <a:rPr sz="2400" dirty="0">
                <a:cs typeface="Calibri"/>
              </a:rPr>
              <a:t>use </a:t>
            </a:r>
            <a:r>
              <a:rPr sz="2400" spc="-15" dirty="0">
                <a:cs typeface="Calibri"/>
              </a:rPr>
              <a:t>resources more</a:t>
            </a:r>
            <a:r>
              <a:rPr lang="en-US" sz="2400" spc="-15" dirty="0">
                <a:cs typeface="Calibri"/>
              </a:rPr>
              <a:t> </a:t>
            </a:r>
            <a:r>
              <a:rPr lang="en-US" sz="2400" spc="-25" dirty="0">
                <a:cs typeface="Calibri"/>
              </a:rPr>
              <a:t>productively</a:t>
            </a:r>
            <a:r>
              <a:rPr sz="2400" spc="-25" dirty="0">
                <a:cs typeface="Calibri"/>
              </a:rPr>
              <a:t>, </a:t>
            </a:r>
            <a:r>
              <a:rPr sz="2400" spc="-5" dirty="0">
                <a:cs typeface="Calibri"/>
              </a:rPr>
              <a:t>which in turn </a:t>
            </a:r>
            <a:r>
              <a:rPr lang="en-US" sz="2400" spc="-5" dirty="0">
                <a:cs typeface="Calibri"/>
              </a:rPr>
              <a:t>will </a:t>
            </a:r>
            <a:r>
              <a:rPr sz="2400" spc="-11" dirty="0">
                <a:cs typeface="Calibri"/>
              </a:rPr>
              <a:t>allow </a:t>
            </a:r>
            <a:r>
              <a:rPr sz="2400" dirty="0">
                <a:cs typeface="Calibri"/>
              </a:rPr>
              <a:t>us </a:t>
            </a:r>
            <a:r>
              <a:rPr sz="2400" spc="-15" dirty="0">
                <a:cs typeface="Calibri"/>
              </a:rPr>
              <a:t>to </a:t>
            </a:r>
            <a:r>
              <a:rPr sz="2400" dirty="0">
                <a:cs typeface="Calibri"/>
              </a:rPr>
              <a:t>be </a:t>
            </a:r>
            <a:r>
              <a:rPr sz="2400" spc="-15" dirty="0">
                <a:cs typeface="Calibri"/>
              </a:rPr>
              <a:t>prosperous, </a:t>
            </a:r>
            <a:r>
              <a:rPr sz="2400" spc="-25" dirty="0">
                <a:cs typeface="Calibri"/>
              </a:rPr>
              <a:t>fed,</a:t>
            </a:r>
            <a:r>
              <a:rPr lang="en-US" sz="2400" spc="-25" dirty="0">
                <a:cs typeface="Calibri"/>
              </a:rPr>
              <a:t> </a:t>
            </a:r>
            <a:r>
              <a:rPr sz="2400" spc="-15" dirty="0">
                <a:cs typeface="Calibri"/>
              </a:rPr>
              <a:t>entertained,</a:t>
            </a:r>
            <a:r>
              <a:rPr sz="2400" spc="75" dirty="0">
                <a:cs typeface="Calibri"/>
              </a:rPr>
              <a:t> </a:t>
            </a:r>
            <a:r>
              <a:rPr lang="en-US" sz="2400" spc="75" dirty="0">
                <a:cs typeface="Calibri"/>
              </a:rPr>
              <a:t>and </a:t>
            </a:r>
            <a:r>
              <a:rPr sz="2400" spc="-11" dirty="0">
                <a:cs typeface="Calibri"/>
              </a:rPr>
              <a:t>secure.</a:t>
            </a:r>
            <a:endParaRPr sz="2400" dirty="0">
              <a:cs typeface="Calibri"/>
            </a:endParaRPr>
          </a:p>
          <a:p>
            <a:pPr>
              <a:spcBef>
                <a:spcPts val="600"/>
              </a:spcBef>
            </a:pPr>
            <a:endParaRPr sz="2400" dirty="0">
              <a:cs typeface="Times New Roman"/>
            </a:endParaRPr>
          </a:p>
          <a:p>
            <a:pPr marR="310507">
              <a:spcBef>
                <a:spcPts val="600"/>
              </a:spcBef>
            </a:pPr>
            <a:r>
              <a:rPr sz="2400" spc="-5" dirty="0">
                <a:cs typeface="Calibri"/>
              </a:rPr>
              <a:t>The </a:t>
            </a:r>
            <a:r>
              <a:rPr sz="2400" spc="-15" dirty="0">
                <a:cs typeface="Calibri"/>
              </a:rPr>
              <a:t>innovation at </a:t>
            </a:r>
            <a:r>
              <a:rPr sz="2400" spc="-5" dirty="0">
                <a:cs typeface="Calibri"/>
              </a:rPr>
              <a:t>the heart of </a:t>
            </a:r>
            <a:r>
              <a:rPr sz="2400" spc="-11" dirty="0">
                <a:cs typeface="Calibri"/>
              </a:rPr>
              <a:t>sustainable living </a:t>
            </a:r>
            <a:r>
              <a:rPr sz="2400" spc="-5" dirty="0">
                <a:cs typeface="Calibri"/>
              </a:rPr>
              <a:t>will </a:t>
            </a:r>
            <a:r>
              <a:rPr sz="2400" dirty="0">
                <a:cs typeface="Calibri"/>
              </a:rPr>
              <a:t>be a </a:t>
            </a:r>
            <a:r>
              <a:rPr sz="2400" spc="-11" dirty="0">
                <a:cs typeface="Calibri"/>
              </a:rPr>
              <a:t>powerful economic</a:t>
            </a:r>
            <a:r>
              <a:rPr sz="2400" dirty="0">
                <a:cs typeface="Calibri"/>
              </a:rPr>
              <a:t> </a:t>
            </a:r>
            <a:r>
              <a:rPr sz="2400" spc="-11" dirty="0">
                <a:cs typeface="Calibri"/>
              </a:rPr>
              <a:t>engine.</a:t>
            </a:r>
            <a:endParaRPr sz="2400" dirty="0">
              <a:cs typeface="Calibri"/>
            </a:endParaRPr>
          </a:p>
        </p:txBody>
      </p:sp>
      <p:sp>
        <p:nvSpPr>
          <p:cNvPr id="4" name="Rectangle 3">
            <a:extLst>
              <a:ext uri="{FF2B5EF4-FFF2-40B4-BE49-F238E27FC236}">
                <a16:creationId xmlns:a16="http://schemas.microsoft.com/office/drawing/2014/main" id="{086C986D-D55B-4B96-B14D-C19019B5706C}"/>
              </a:ext>
            </a:extLst>
          </p:cNvPr>
          <p:cNvSpPr/>
          <p:nvPr/>
        </p:nvSpPr>
        <p:spPr>
          <a:xfrm>
            <a:off x="762001" y="562757"/>
            <a:ext cx="7933968"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Standard of Living</a:t>
            </a:r>
          </a:p>
        </p:txBody>
      </p:sp>
    </p:spTree>
    <p:extLst>
      <p:ext uri="{BB962C8B-B14F-4D97-AF65-F5344CB8AC3E}">
        <p14:creationId xmlns:p14="http://schemas.microsoft.com/office/powerpoint/2010/main" val="136300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46969" y="2690505"/>
            <a:ext cx="9098062" cy="1646990"/>
          </a:xfrm>
          <a:prstGeom prst="rect">
            <a:avLst/>
          </a:prstGeom>
        </p:spPr>
        <p:txBody>
          <a:bodyPr vert="horz" wrap="square" lIns="0" tIns="146051" rIns="0" bIns="0" rtlCol="0">
            <a:spAutoFit/>
          </a:bodyPr>
          <a:lstStyle/>
          <a:p>
            <a:pPr marL="12700" marR="5080" algn="ctr">
              <a:lnSpc>
                <a:spcPct val="80100"/>
              </a:lnSpc>
              <a:spcBef>
                <a:spcPts val="1151"/>
              </a:spcBef>
            </a:pPr>
            <a:r>
              <a:rPr sz="3200" i="1" spc="-5" dirty="0">
                <a:latin typeface="Calibri"/>
                <a:cs typeface="Calibri"/>
              </a:rPr>
              <a:t>Consumer choices </a:t>
            </a:r>
            <a:r>
              <a:rPr sz="3200" i="1" dirty="0">
                <a:latin typeface="Calibri"/>
                <a:cs typeface="Calibri"/>
              </a:rPr>
              <a:t>and </a:t>
            </a:r>
            <a:r>
              <a:rPr sz="3200" i="1" spc="-20" dirty="0">
                <a:latin typeface="Calibri"/>
                <a:cs typeface="Calibri"/>
              </a:rPr>
              <a:t>grassroots </a:t>
            </a:r>
            <a:r>
              <a:rPr sz="3200" i="1" spc="-11" dirty="0">
                <a:latin typeface="Calibri"/>
                <a:cs typeface="Calibri"/>
              </a:rPr>
              <a:t>activism, </a:t>
            </a:r>
            <a:r>
              <a:rPr sz="3200" i="1" spc="-5" dirty="0">
                <a:latin typeface="Calibri"/>
                <a:cs typeface="Calibri"/>
              </a:rPr>
              <a:t>not</a:t>
            </a:r>
            <a:endParaRPr lang="en-US" sz="3200" i="1" spc="-5" dirty="0">
              <a:latin typeface="Calibri"/>
              <a:cs typeface="Calibri"/>
            </a:endParaRPr>
          </a:p>
          <a:p>
            <a:pPr marL="12700" marR="5080" algn="ctr">
              <a:lnSpc>
                <a:spcPct val="80100"/>
              </a:lnSpc>
              <a:spcBef>
                <a:spcPts val="1151"/>
              </a:spcBef>
            </a:pPr>
            <a:r>
              <a:rPr sz="3200" i="1" spc="-5" dirty="0">
                <a:latin typeface="Calibri"/>
                <a:cs typeface="Calibri"/>
              </a:rPr>
              <a:t> </a:t>
            </a:r>
            <a:r>
              <a:rPr sz="3200" i="1" spc="-20" dirty="0">
                <a:latin typeface="Calibri"/>
                <a:cs typeface="Calibri"/>
              </a:rPr>
              <a:t>government </a:t>
            </a:r>
            <a:r>
              <a:rPr sz="3200" i="1" spc="-15" dirty="0">
                <a:latin typeface="Calibri"/>
                <a:cs typeface="Calibri"/>
              </a:rPr>
              <a:t>intervention, </a:t>
            </a:r>
            <a:r>
              <a:rPr sz="3200" i="1" spc="-20" dirty="0">
                <a:latin typeface="Calibri"/>
                <a:cs typeface="Calibri"/>
              </a:rPr>
              <a:t>offer </a:t>
            </a:r>
            <a:r>
              <a:rPr sz="3200" i="1" dirty="0">
                <a:latin typeface="Calibri"/>
                <a:cs typeface="Calibri"/>
              </a:rPr>
              <a:t>the </a:t>
            </a:r>
            <a:r>
              <a:rPr sz="3200" i="1" spc="-35" dirty="0">
                <a:latin typeface="Calibri"/>
                <a:cs typeface="Calibri"/>
              </a:rPr>
              <a:t>fastest</a:t>
            </a:r>
            <a:r>
              <a:rPr lang="en-US" sz="3200" i="1" spc="-35" dirty="0">
                <a:latin typeface="Calibri"/>
                <a:cs typeface="Calibri"/>
              </a:rPr>
              <a:t> and</a:t>
            </a:r>
            <a:r>
              <a:rPr sz="3200" i="1" spc="-35" dirty="0">
                <a:latin typeface="Calibri"/>
                <a:cs typeface="Calibri"/>
              </a:rPr>
              <a:t> </a:t>
            </a:r>
            <a:r>
              <a:rPr sz="3200" i="1" spc="-20" dirty="0">
                <a:latin typeface="Calibri"/>
                <a:cs typeface="Calibri"/>
              </a:rPr>
              <a:t>most</a:t>
            </a:r>
            <a:endParaRPr lang="en-US" sz="3200" i="1" spc="-20" dirty="0">
              <a:latin typeface="Calibri"/>
              <a:cs typeface="Calibri"/>
            </a:endParaRPr>
          </a:p>
          <a:p>
            <a:pPr marL="12700" marR="5080" algn="ctr">
              <a:lnSpc>
                <a:spcPct val="80100"/>
              </a:lnSpc>
              <a:spcBef>
                <a:spcPts val="1151"/>
              </a:spcBef>
            </a:pPr>
            <a:r>
              <a:rPr sz="3200" i="1" spc="-15" dirty="0">
                <a:latin typeface="Calibri"/>
                <a:cs typeface="Calibri"/>
              </a:rPr>
              <a:t>efficient </a:t>
            </a:r>
            <a:r>
              <a:rPr sz="3200" i="1" spc="-25" dirty="0">
                <a:latin typeface="Calibri"/>
                <a:cs typeface="Calibri"/>
              </a:rPr>
              <a:t>routes </a:t>
            </a:r>
            <a:r>
              <a:rPr sz="3200" i="1" spc="-20" dirty="0">
                <a:latin typeface="Calibri"/>
                <a:cs typeface="Calibri"/>
              </a:rPr>
              <a:t>to </a:t>
            </a:r>
            <a:r>
              <a:rPr sz="3200" i="1" spc="-31" dirty="0">
                <a:latin typeface="Calibri"/>
                <a:cs typeface="Calibri"/>
              </a:rPr>
              <a:t>sustainability.</a:t>
            </a:r>
            <a:endParaRPr sz="3200" i="1" dirty="0">
              <a:latin typeface="Calibri"/>
              <a:cs typeface="Calibri"/>
            </a:endParaRPr>
          </a:p>
        </p:txBody>
      </p:sp>
      <p:sp>
        <p:nvSpPr>
          <p:cNvPr id="4" name="Rectangle 3">
            <a:extLst>
              <a:ext uri="{FF2B5EF4-FFF2-40B4-BE49-F238E27FC236}">
                <a16:creationId xmlns:a16="http://schemas.microsoft.com/office/drawing/2014/main" id="{177F9CAF-807D-4BAB-A8E1-363B535FFF0D}"/>
              </a:ext>
            </a:extLst>
          </p:cNvPr>
          <p:cNvSpPr/>
          <p:nvPr/>
        </p:nvSpPr>
        <p:spPr>
          <a:xfrm>
            <a:off x="724967" y="494282"/>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#7</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124795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93866" y="1995457"/>
            <a:ext cx="9942785" cy="1859483"/>
          </a:xfrm>
          <a:prstGeom prst="rect">
            <a:avLst/>
          </a:prstGeom>
        </p:spPr>
        <p:txBody>
          <a:bodyPr vert="horz" wrap="square" lIns="0" tIns="12700" rIns="0" bIns="0" rtlCol="0">
            <a:spAutoFit/>
          </a:bodyPr>
          <a:lstStyle/>
          <a:p>
            <a:pPr marR="5080">
              <a:spcBef>
                <a:spcPts val="600"/>
              </a:spcBef>
            </a:pPr>
            <a:r>
              <a:rPr sz="2400" spc="-11" dirty="0">
                <a:cs typeface="Calibri"/>
              </a:rPr>
              <a:t>Popular </a:t>
            </a:r>
            <a:r>
              <a:rPr sz="2400" spc="-15" dirty="0">
                <a:cs typeface="Calibri"/>
              </a:rPr>
              <a:t>grassroots </a:t>
            </a:r>
            <a:r>
              <a:rPr sz="2400" spc="-5" dirty="0">
                <a:cs typeface="Calibri"/>
              </a:rPr>
              <a:t>actions </a:t>
            </a:r>
            <a:r>
              <a:rPr sz="2400" spc="-15" dirty="0">
                <a:cs typeface="Calibri"/>
              </a:rPr>
              <a:t>are </a:t>
            </a:r>
            <a:r>
              <a:rPr sz="2400" spc="-5" dirty="0">
                <a:cs typeface="Calibri"/>
              </a:rPr>
              <a:t>helpful and </a:t>
            </a:r>
            <a:r>
              <a:rPr lang="en-US" sz="2400" spc="-15" dirty="0">
                <a:cs typeface="Calibri"/>
              </a:rPr>
              <a:t>essential to creating change</a:t>
            </a:r>
            <a:r>
              <a:rPr sz="2400" spc="-25" dirty="0">
                <a:cs typeface="Calibri"/>
              </a:rPr>
              <a:t>. </a:t>
            </a:r>
            <a:r>
              <a:rPr sz="2400" dirty="0">
                <a:cs typeface="Calibri"/>
              </a:rPr>
              <a:t>But </a:t>
            </a:r>
            <a:r>
              <a:rPr sz="2400" spc="-15" dirty="0">
                <a:cs typeface="Calibri"/>
              </a:rPr>
              <a:t>progress </a:t>
            </a:r>
            <a:r>
              <a:rPr sz="2400" spc="-5" dirty="0">
                <a:cs typeface="Calibri"/>
              </a:rPr>
              <a:t>on some </a:t>
            </a:r>
            <a:r>
              <a:rPr sz="2400" spc="-20" dirty="0">
                <a:cs typeface="Calibri"/>
              </a:rPr>
              <a:t>reforms, </a:t>
            </a:r>
            <a:r>
              <a:rPr sz="2400" dirty="0">
                <a:cs typeface="Calibri"/>
              </a:rPr>
              <a:t>such </a:t>
            </a:r>
            <a:r>
              <a:rPr sz="2400" spc="-5" dirty="0">
                <a:cs typeface="Calibri"/>
              </a:rPr>
              <a:t>as curbing </a:t>
            </a:r>
            <a:r>
              <a:rPr sz="2400" spc="-15" dirty="0">
                <a:cs typeface="Calibri"/>
              </a:rPr>
              <a:t>CO2 </a:t>
            </a:r>
            <a:r>
              <a:rPr sz="2400" spc="-5" dirty="0">
                <a:cs typeface="Calibri"/>
              </a:rPr>
              <a:t>emissions, </a:t>
            </a:r>
            <a:r>
              <a:rPr sz="2400" spc="-11" dirty="0">
                <a:cs typeface="Calibri"/>
              </a:rPr>
              <a:t>can </a:t>
            </a:r>
            <a:r>
              <a:rPr sz="2400" spc="-5" dirty="0">
                <a:cs typeface="Calibri"/>
              </a:rPr>
              <a:t>only happen if </a:t>
            </a:r>
            <a:r>
              <a:rPr sz="2400" spc="-15" dirty="0">
                <a:cs typeface="Calibri"/>
              </a:rPr>
              <a:t>central </a:t>
            </a:r>
            <a:r>
              <a:rPr sz="2400" spc="-5" dirty="0">
                <a:cs typeface="Calibri"/>
              </a:rPr>
              <a:t>authorities </a:t>
            </a:r>
            <a:r>
              <a:rPr sz="2400" spc="-11" dirty="0">
                <a:cs typeface="Calibri"/>
              </a:rPr>
              <a:t>commit </a:t>
            </a:r>
            <a:r>
              <a:rPr sz="2400" spc="-15" dirty="0">
                <a:cs typeface="Calibri"/>
              </a:rPr>
              <a:t>to </a:t>
            </a:r>
            <a:r>
              <a:rPr sz="2400" spc="-5" dirty="0">
                <a:cs typeface="Calibri"/>
              </a:rPr>
              <a:t>making it</a:t>
            </a:r>
            <a:r>
              <a:rPr lang="en-US" sz="2400" spc="-5" dirty="0">
                <a:cs typeface="Calibri"/>
              </a:rPr>
              <a:t> </a:t>
            </a:r>
            <a:r>
              <a:rPr sz="2400" spc="-5" dirty="0">
                <a:cs typeface="Calibri"/>
              </a:rPr>
              <a:t>happen. </a:t>
            </a:r>
            <a:r>
              <a:rPr sz="2400" spc="-11" dirty="0">
                <a:cs typeface="Calibri"/>
              </a:rPr>
              <a:t>That </a:t>
            </a:r>
            <a:r>
              <a:rPr sz="2400" spc="-5" dirty="0">
                <a:cs typeface="Calibri"/>
              </a:rPr>
              <a:t>is </a:t>
            </a:r>
            <a:r>
              <a:rPr sz="2400" spc="-20" dirty="0">
                <a:cs typeface="Calibri"/>
              </a:rPr>
              <a:t>why </a:t>
            </a:r>
            <a:r>
              <a:rPr sz="2400" spc="-25" dirty="0">
                <a:cs typeface="Calibri"/>
              </a:rPr>
              <a:t>tax </a:t>
            </a:r>
            <a:r>
              <a:rPr sz="2400" spc="-11" dirty="0">
                <a:cs typeface="Calibri"/>
              </a:rPr>
              <a:t>credits, mandatory </a:t>
            </a:r>
            <a:r>
              <a:rPr sz="2400" spc="-5" dirty="0">
                <a:cs typeface="Calibri"/>
              </a:rPr>
              <a:t>fuel-</a:t>
            </a:r>
            <a:r>
              <a:rPr sz="2400" spc="-11" dirty="0">
                <a:cs typeface="Calibri"/>
              </a:rPr>
              <a:t>efficiency </a:t>
            </a:r>
            <a:r>
              <a:rPr sz="2400" spc="-15" dirty="0">
                <a:cs typeface="Calibri"/>
              </a:rPr>
              <a:t>standards</a:t>
            </a:r>
            <a:r>
              <a:rPr lang="en-US" sz="2400" spc="-15" dirty="0">
                <a:cs typeface="Calibri"/>
              </a:rPr>
              <a:t>, and other government regulations are both practical and necessary.</a:t>
            </a:r>
            <a:endParaRPr sz="2400" dirty="0">
              <a:cs typeface="Calibri"/>
            </a:endParaRPr>
          </a:p>
        </p:txBody>
      </p:sp>
      <p:sp>
        <p:nvSpPr>
          <p:cNvPr id="4" name="Rectangle 3">
            <a:extLst>
              <a:ext uri="{FF2B5EF4-FFF2-40B4-BE49-F238E27FC236}">
                <a16:creationId xmlns:a16="http://schemas.microsoft.com/office/drawing/2014/main" id="{5EF46B0C-CA5B-4A2A-97B7-F3E12EF4A845}"/>
              </a:ext>
            </a:extLst>
          </p:cNvPr>
          <p:cNvSpPr/>
          <p:nvPr/>
        </p:nvSpPr>
        <p:spPr>
          <a:xfrm>
            <a:off x="635903" y="560849"/>
            <a:ext cx="7690631"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The Government</a:t>
            </a:r>
          </a:p>
        </p:txBody>
      </p:sp>
    </p:spTree>
    <p:extLst>
      <p:ext uri="{BB962C8B-B14F-4D97-AF65-F5344CB8AC3E}">
        <p14:creationId xmlns:p14="http://schemas.microsoft.com/office/powerpoint/2010/main" val="255369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8570" y="3048126"/>
            <a:ext cx="9674860" cy="761747"/>
          </a:xfrm>
          <a:prstGeom prst="rect">
            <a:avLst/>
          </a:prstGeom>
        </p:spPr>
        <p:txBody>
          <a:bodyPr vert="horz" wrap="square" lIns="0" tIns="93980" rIns="0" bIns="0" rtlCol="0">
            <a:spAutoFit/>
          </a:bodyPr>
          <a:lstStyle/>
          <a:p>
            <a:pPr marL="12700" marR="5080" algn="ctr">
              <a:lnSpc>
                <a:spcPts val="5200"/>
              </a:lnSpc>
              <a:spcBef>
                <a:spcPts val="740"/>
              </a:spcBef>
            </a:pPr>
            <a:r>
              <a:rPr sz="3200" i="1" spc="-11" dirty="0">
                <a:cs typeface="Calibri"/>
              </a:rPr>
              <a:t>New </a:t>
            </a:r>
            <a:r>
              <a:rPr sz="3200" i="1" spc="-15" dirty="0">
                <a:cs typeface="Calibri"/>
              </a:rPr>
              <a:t>technology </a:t>
            </a:r>
            <a:r>
              <a:rPr sz="3200" i="1" spc="-5" dirty="0">
                <a:cs typeface="Calibri"/>
              </a:rPr>
              <a:t>is </a:t>
            </a:r>
            <a:r>
              <a:rPr sz="3200" i="1" spc="-31" dirty="0">
                <a:cs typeface="Calibri"/>
              </a:rPr>
              <a:t>always </a:t>
            </a:r>
            <a:r>
              <a:rPr sz="3200" i="1" dirty="0">
                <a:cs typeface="Calibri"/>
              </a:rPr>
              <a:t>the</a:t>
            </a:r>
            <a:r>
              <a:rPr sz="3200" i="1" spc="-40" dirty="0">
                <a:cs typeface="Calibri"/>
              </a:rPr>
              <a:t> </a:t>
            </a:r>
            <a:r>
              <a:rPr sz="3200" i="1" spc="-71" dirty="0">
                <a:cs typeface="Calibri"/>
              </a:rPr>
              <a:t>answer</a:t>
            </a:r>
            <a:r>
              <a:rPr sz="4800" i="1" spc="-71" dirty="0">
                <a:cs typeface="Calibri"/>
              </a:rPr>
              <a:t>.</a:t>
            </a:r>
            <a:endParaRPr sz="4800" i="1" dirty="0">
              <a:cs typeface="Calibri"/>
            </a:endParaRPr>
          </a:p>
        </p:txBody>
      </p:sp>
      <p:sp>
        <p:nvSpPr>
          <p:cNvPr id="4" name="Rectangle 3">
            <a:extLst>
              <a:ext uri="{FF2B5EF4-FFF2-40B4-BE49-F238E27FC236}">
                <a16:creationId xmlns:a16="http://schemas.microsoft.com/office/drawing/2014/main" id="{411A14B6-B128-42B5-826B-44AE716E3FFF}"/>
              </a:ext>
            </a:extLst>
          </p:cNvPr>
          <p:cNvSpPr/>
          <p:nvPr/>
        </p:nvSpPr>
        <p:spPr>
          <a:xfrm>
            <a:off x="698072" y="453941"/>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#8</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214766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120735"/>
            <a:ext cx="11277600" cy="582852"/>
          </a:xfrm>
          <a:prstGeom prst="rect">
            <a:avLst/>
          </a:prstGeom>
        </p:spPr>
        <p:txBody>
          <a:bodyPr vert="horz" wrap="square" lIns="0" tIns="89535" rIns="0" bIns="0" rtlCol="0" anchor="ctr">
            <a:spAutoFit/>
          </a:bodyPr>
          <a:lstStyle/>
          <a:p>
            <a:pPr marR="5080" algn="ctr">
              <a:lnSpc>
                <a:spcPct val="100000"/>
              </a:lnSpc>
              <a:spcBef>
                <a:spcPts val="600"/>
              </a:spcBef>
            </a:pPr>
            <a:r>
              <a:rPr sz="3200" dirty="0">
                <a:latin typeface="+mn-lt"/>
              </a:rPr>
              <a:t>Is </a:t>
            </a:r>
            <a:r>
              <a:rPr sz="3200" spc="-11" dirty="0">
                <a:latin typeface="+mn-lt"/>
              </a:rPr>
              <a:t>new technology </a:t>
            </a:r>
            <a:r>
              <a:rPr sz="3200" spc="-5" dirty="0">
                <a:latin typeface="+mn-lt"/>
              </a:rPr>
              <a:t>the </a:t>
            </a:r>
            <a:r>
              <a:rPr sz="3200" spc="-15" dirty="0">
                <a:latin typeface="+mn-lt"/>
              </a:rPr>
              <a:t>answer </a:t>
            </a:r>
            <a:r>
              <a:rPr sz="3200" spc="-25" dirty="0">
                <a:latin typeface="+mn-lt"/>
              </a:rPr>
              <a:t>to</a:t>
            </a:r>
            <a:r>
              <a:rPr sz="3200" spc="-65" dirty="0">
                <a:latin typeface="+mn-lt"/>
              </a:rPr>
              <a:t> </a:t>
            </a:r>
            <a:r>
              <a:rPr sz="3200" spc="-15" dirty="0">
                <a:latin typeface="+mn-lt"/>
              </a:rPr>
              <a:t>sustainability?</a:t>
            </a:r>
          </a:p>
        </p:txBody>
      </p:sp>
      <p:sp>
        <p:nvSpPr>
          <p:cNvPr id="3" name="Rectangle 2">
            <a:extLst>
              <a:ext uri="{FF2B5EF4-FFF2-40B4-BE49-F238E27FC236}">
                <a16:creationId xmlns:a16="http://schemas.microsoft.com/office/drawing/2014/main" id="{0C816454-4A07-4F33-AD27-567227130A9D}"/>
              </a:ext>
            </a:extLst>
          </p:cNvPr>
          <p:cNvSpPr/>
          <p:nvPr/>
        </p:nvSpPr>
        <p:spPr>
          <a:xfrm>
            <a:off x="721662" y="509923"/>
            <a:ext cx="6325834" cy="707886"/>
          </a:xfrm>
          <a:prstGeom prst="rect">
            <a:avLst/>
          </a:prstGeom>
        </p:spPr>
        <p:txBody>
          <a:bodyPr wrap="none">
            <a:spAutoFit/>
          </a:bodyPr>
          <a:lstStyle/>
          <a:p>
            <a:pPr marL="12700" algn="ctr">
              <a:spcBef>
                <a:spcPts val="100"/>
              </a:spcBef>
            </a:pPr>
            <a:r>
              <a:rPr lang="en-US" sz="4000" dirty="0">
                <a:solidFill>
                  <a:schemeClr val="tx1">
                    <a:lumMod val="65000"/>
                    <a:lumOff val="35000"/>
                  </a:schemeClr>
                </a:solidFill>
                <a:cs typeface="Calibri"/>
              </a:rPr>
              <a:t>Sustainability and Technology</a:t>
            </a:r>
          </a:p>
        </p:txBody>
      </p:sp>
    </p:spTree>
    <p:extLst>
      <p:ext uri="{BB962C8B-B14F-4D97-AF65-F5344CB8AC3E}">
        <p14:creationId xmlns:p14="http://schemas.microsoft.com/office/powerpoint/2010/main" val="193331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20AE-22D2-0143-9349-B2B51A884448}"/>
              </a:ext>
            </a:extLst>
          </p:cNvPr>
          <p:cNvSpPr>
            <a:spLocks noGrp="1"/>
          </p:cNvSpPr>
          <p:nvPr>
            <p:ph type="title"/>
          </p:nvPr>
        </p:nvSpPr>
        <p:spPr/>
        <p:txBody>
          <a:bodyPr>
            <a:normAutofit/>
          </a:bodyPr>
          <a:lstStyle/>
          <a:p>
            <a:r>
              <a:rPr lang="en-US" sz="4000" dirty="0">
                <a:latin typeface="+mn-lt"/>
              </a:rPr>
              <a:t>Learning Objectives</a:t>
            </a:r>
          </a:p>
        </p:txBody>
      </p:sp>
      <p:sp>
        <p:nvSpPr>
          <p:cNvPr id="3" name="Content Placeholder 2">
            <a:extLst>
              <a:ext uri="{FF2B5EF4-FFF2-40B4-BE49-F238E27FC236}">
                <a16:creationId xmlns:a16="http://schemas.microsoft.com/office/drawing/2014/main" id="{C3D223CF-BA7C-6844-AE0D-6A8D58D0BB9B}"/>
              </a:ext>
            </a:extLst>
          </p:cNvPr>
          <p:cNvSpPr>
            <a:spLocks noGrp="1"/>
          </p:cNvSpPr>
          <p:nvPr>
            <p:ph idx="1"/>
          </p:nvPr>
        </p:nvSpPr>
        <p:spPr>
          <a:xfrm>
            <a:off x="838200" y="1750132"/>
            <a:ext cx="10515600" cy="4201206"/>
          </a:xfrm>
        </p:spPr>
        <p:txBody>
          <a:bodyPr>
            <a:normAutofit/>
          </a:bodyPr>
          <a:lstStyle/>
          <a:p>
            <a:pPr marL="0" indent="0">
              <a:buNone/>
            </a:pPr>
            <a:r>
              <a:rPr lang="en-US" sz="2400" dirty="0"/>
              <a:t>What is really means to Sustainable.</a:t>
            </a:r>
          </a:p>
          <a:p>
            <a:pPr marL="0" indent="0">
              <a:buNone/>
            </a:pPr>
            <a:endParaRPr lang="en-US" sz="2400" dirty="0"/>
          </a:p>
          <a:p>
            <a:pPr marL="0" indent="0">
              <a:buNone/>
            </a:pPr>
            <a:r>
              <a:rPr lang="en-US" sz="2400" dirty="0"/>
              <a:t>Common misconception and the facts.</a:t>
            </a:r>
          </a:p>
          <a:p>
            <a:pPr marL="0" indent="0">
              <a:buNone/>
            </a:pPr>
            <a:endParaRPr lang="en-US" sz="2400" dirty="0"/>
          </a:p>
          <a:p>
            <a:pPr marL="0" indent="0">
              <a:buNone/>
            </a:pPr>
            <a:r>
              <a:rPr lang="en-US" sz="2400" dirty="0"/>
              <a:t>How sustainability is beneficial for businesses and not just chemistry!</a:t>
            </a:r>
          </a:p>
          <a:p>
            <a:pPr marL="0" indent="0">
              <a:buNone/>
            </a:pPr>
            <a:endParaRPr lang="en-US" sz="2400" dirty="0"/>
          </a:p>
          <a:p>
            <a:pPr marL="0" indent="0">
              <a:buNone/>
            </a:pPr>
            <a:r>
              <a:rPr lang="en-US" sz="2400" dirty="0"/>
              <a:t>Sustainability is being pursued and propelled in companies you interact with on a daily basis.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09081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3877" y="319871"/>
            <a:ext cx="10888878" cy="707886"/>
          </a:xfrm>
          <a:prstGeom prst="rect">
            <a:avLst/>
          </a:prstGeom>
          <a:noFill/>
        </p:spPr>
        <p:txBody>
          <a:bodyPr wrap="none" rtlCol="0">
            <a:spAutoFit/>
          </a:bodyPr>
          <a:lstStyle/>
          <a:p>
            <a:r>
              <a:rPr lang="en-US" sz="4000" dirty="0">
                <a:solidFill>
                  <a:schemeClr val="tx1">
                    <a:lumMod val="75000"/>
                    <a:lumOff val="25000"/>
                  </a:schemeClr>
                </a:solidFill>
              </a:rPr>
              <a:t>Water treatment technologies for developing world</a:t>
            </a:r>
          </a:p>
        </p:txBody>
      </p:sp>
      <p:sp>
        <p:nvSpPr>
          <p:cNvPr id="2" name="TextBox 1">
            <a:extLst>
              <a:ext uri="{FF2B5EF4-FFF2-40B4-BE49-F238E27FC236}">
                <a16:creationId xmlns:a16="http://schemas.microsoft.com/office/drawing/2014/main" id="{DE4E5179-A42B-5549-B12C-202D53A743CA}"/>
              </a:ext>
            </a:extLst>
          </p:cNvPr>
          <p:cNvSpPr txBox="1"/>
          <p:nvPr/>
        </p:nvSpPr>
        <p:spPr>
          <a:xfrm>
            <a:off x="1859797" y="371959"/>
            <a:ext cx="184731" cy="369332"/>
          </a:xfrm>
          <a:prstGeom prst="rect">
            <a:avLst/>
          </a:prstGeom>
          <a:noFill/>
        </p:spPr>
        <p:txBody>
          <a:bodyPr wrap="none" rtlCol="0">
            <a:spAutoFit/>
          </a:bodyPr>
          <a:lstStyle/>
          <a:p>
            <a:endParaRPr lang="en-US" dirty="0"/>
          </a:p>
        </p:txBody>
      </p:sp>
      <p:sp>
        <p:nvSpPr>
          <p:cNvPr id="16" name="TextBox 15">
            <a:extLst>
              <a:ext uri="{FF2B5EF4-FFF2-40B4-BE49-F238E27FC236}">
                <a16:creationId xmlns:a16="http://schemas.microsoft.com/office/drawing/2014/main" id="{C0987A53-21EA-6749-A963-2C58D3ADAAF9}"/>
              </a:ext>
            </a:extLst>
          </p:cNvPr>
          <p:cNvSpPr txBox="1"/>
          <p:nvPr/>
        </p:nvSpPr>
        <p:spPr>
          <a:xfrm>
            <a:off x="5749690" y="3454307"/>
            <a:ext cx="5972175" cy="923330"/>
          </a:xfrm>
          <a:prstGeom prst="rect">
            <a:avLst/>
          </a:prstGeom>
          <a:noFill/>
        </p:spPr>
        <p:txBody>
          <a:bodyPr wrap="square" rtlCol="0">
            <a:spAutoFit/>
          </a:bodyPr>
          <a:lstStyle/>
          <a:p>
            <a:r>
              <a:rPr lang="en-US" b="1" dirty="0"/>
              <a:t>Solar-Powered Hamster Ball Purifies Water for Drinking</a:t>
            </a:r>
          </a:p>
          <a:p>
            <a:r>
              <a:rPr lang="en-US" dirty="0"/>
              <a:t>https://</a:t>
            </a:r>
            <a:r>
              <a:rPr lang="en-US" dirty="0" err="1"/>
              <a:t>www.treehugger.com</a:t>
            </a:r>
            <a:r>
              <a:rPr lang="en-US" dirty="0"/>
              <a:t>/clean-technology/solar-powered-hamster-ball-purifies-water-for-</a:t>
            </a:r>
            <a:r>
              <a:rPr lang="en-US" dirty="0" err="1"/>
              <a:t>drinking.html</a:t>
            </a:r>
            <a:endParaRPr lang="en-US" dirty="0"/>
          </a:p>
        </p:txBody>
      </p:sp>
      <p:sp>
        <p:nvSpPr>
          <p:cNvPr id="17" name="TextBox 16">
            <a:extLst>
              <a:ext uri="{FF2B5EF4-FFF2-40B4-BE49-F238E27FC236}">
                <a16:creationId xmlns:a16="http://schemas.microsoft.com/office/drawing/2014/main" id="{2935E2FC-B6F2-6C45-8941-ED41CD6E777C}"/>
              </a:ext>
            </a:extLst>
          </p:cNvPr>
          <p:cNvSpPr txBox="1"/>
          <p:nvPr/>
        </p:nvSpPr>
        <p:spPr>
          <a:xfrm>
            <a:off x="323850" y="1608018"/>
            <a:ext cx="5772150" cy="923330"/>
          </a:xfrm>
          <a:prstGeom prst="rect">
            <a:avLst/>
          </a:prstGeom>
          <a:noFill/>
        </p:spPr>
        <p:txBody>
          <a:bodyPr wrap="square" rtlCol="0">
            <a:spAutoFit/>
          </a:bodyPr>
          <a:lstStyle/>
          <a:p>
            <a:r>
              <a:rPr lang="en-US" b="1" dirty="0"/>
              <a:t>“Pure” Water Bottle Filters 99.9% of Bacteria with UV Light </a:t>
            </a:r>
          </a:p>
          <a:p>
            <a:r>
              <a:rPr lang="en-US" dirty="0"/>
              <a:t>https://</a:t>
            </a:r>
            <a:r>
              <a:rPr lang="en-US" dirty="0" err="1"/>
              <a:t>inhabitat.com</a:t>
            </a:r>
            <a:r>
              <a:rPr lang="en-US" dirty="0"/>
              <a:t>/pure-water-bottle-filters-99-9-of-bacteria-with-uv-light/</a:t>
            </a:r>
          </a:p>
        </p:txBody>
      </p:sp>
      <p:sp>
        <p:nvSpPr>
          <p:cNvPr id="18" name="TextBox 17">
            <a:extLst>
              <a:ext uri="{FF2B5EF4-FFF2-40B4-BE49-F238E27FC236}">
                <a16:creationId xmlns:a16="http://schemas.microsoft.com/office/drawing/2014/main" id="{F3E12217-053E-C443-9262-BB083087EB3B}"/>
              </a:ext>
            </a:extLst>
          </p:cNvPr>
          <p:cNvSpPr txBox="1"/>
          <p:nvPr/>
        </p:nvSpPr>
        <p:spPr>
          <a:xfrm>
            <a:off x="6637469" y="1779367"/>
            <a:ext cx="4870934" cy="923330"/>
          </a:xfrm>
          <a:prstGeom prst="rect">
            <a:avLst/>
          </a:prstGeom>
          <a:noFill/>
        </p:spPr>
        <p:txBody>
          <a:bodyPr wrap="square" rtlCol="0">
            <a:spAutoFit/>
          </a:bodyPr>
          <a:lstStyle/>
          <a:p>
            <a:r>
              <a:rPr lang="en-US" b="1" dirty="0"/>
              <a:t>Life Sack Is Not Your Ordinary Grain Sack</a:t>
            </a:r>
          </a:p>
          <a:p>
            <a:r>
              <a:rPr lang="en-US" dirty="0"/>
              <a:t>http://</a:t>
            </a:r>
            <a:r>
              <a:rPr lang="en-US" dirty="0" err="1"/>
              <a:t>www.tuvie.com</a:t>
            </a:r>
            <a:r>
              <a:rPr lang="en-US" dirty="0"/>
              <a:t>/life-sack-is-not-your-ordinary-grain-sack/</a:t>
            </a:r>
          </a:p>
        </p:txBody>
      </p:sp>
      <p:sp>
        <p:nvSpPr>
          <p:cNvPr id="19" name="TextBox 18">
            <a:extLst>
              <a:ext uri="{FF2B5EF4-FFF2-40B4-BE49-F238E27FC236}">
                <a16:creationId xmlns:a16="http://schemas.microsoft.com/office/drawing/2014/main" id="{0B9006CB-767C-3A40-AA01-4C7393BB9C40}"/>
              </a:ext>
            </a:extLst>
          </p:cNvPr>
          <p:cNvSpPr txBox="1"/>
          <p:nvPr/>
        </p:nvSpPr>
        <p:spPr>
          <a:xfrm>
            <a:off x="6598678" y="5300596"/>
            <a:ext cx="4770696" cy="923330"/>
          </a:xfrm>
          <a:prstGeom prst="rect">
            <a:avLst/>
          </a:prstGeom>
          <a:noFill/>
        </p:spPr>
        <p:txBody>
          <a:bodyPr wrap="square" rtlCol="0">
            <a:spAutoFit/>
          </a:bodyPr>
          <a:lstStyle/>
          <a:p>
            <a:r>
              <a:rPr lang="en-US" b="1" dirty="0"/>
              <a:t>Bike purifies water with pedal power</a:t>
            </a:r>
          </a:p>
          <a:p>
            <a:r>
              <a:rPr lang="en-US" dirty="0"/>
              <a:t>https://</a:t>
            </a:r>
            <a:r>
              <a:rPr lang="en-US" dirty="0" err="1"/>
              <a:t>www.wired.com</a:t>
            </a:r>
            <a:r>
              <a:rPr lang="en-US" dirty="0"/>
              <a:t>/2011/02/bike-purifies-water-with-pedal-power/</a:t>
            </a:r>
          </a:p>
        </p:txBody>
      </p:sp>
      <p:pic>
        <p:nvPicPr>
          <p:cNvPr id="21" name="Picture 20">
            <a:extLst>
              <a:ext uri="{FF2B5EF4-FFF2-40B4-BE49-F238E27FC236}">
                <a16:creationId xmlns:a16="http://schemas.microsoft.com/office/drawing/2014/main" id="{34CC1668-4403-F34E-A346-9075AF2402D6}"/>
              </a:ext>
            </a:extLst>
          </p:cNvPr>
          <p:cNvPicPr>
            <a:picLocks noChangeAspect="1"/>
          </p:cNvPicPr>
          <p:nvPr/>
        </p:nvPicPr>
        <p:blipFill>
          <a:blip r:embed="rId3"/>
          <a:stretch>
            <a:fillRect/>
          </a:stretch>
        </p:blipFill>
        <p:spPr>
          <a:xfrm>
            <a:off x="1378718" y="2930893"/>
            <a:ext cx="3048000" cy="2032000"/>
          </a:xfrm>
          <a:prstGeom prst="rect">
            <a:avLst/>
          </a:prstGeom>
        </p:spPr>
      </p:pic>
      <p:sp>
        <p:nvSpPr>
          <p:cNvPr id="22" name="TextBox 21">
            <a:extLst>
              <a:ext uri="{FF2B5EF4-FFF2-40B4-BE49-F238E27FC236}">
                <a16:creationId xmlns:a16="http://schemas.microsoft.com/office/drawing/2014/main" id="{DF945DC0-A8C9-A546-A9ED-8878DC0E8B4B}"/>
              </a:ext>
            </a:extLst>
          </p:cNvPr>
          <p:cNvSpPr txBox="1"/>
          <p:nvPr/>
        </p:nvSpPr>
        <p:spPr>
          <a:xfrm>
            <a:off x="1471422" y="4429189"/>
            <a:ext cx="1146211" cy="369332"/>
          </a:xfrm>
          <a:prstGeom prst="rect">
            <a:avLst/>
          </a:prstGeom>
          <a:solidFill>
            <a:schemeClr val="accent6">
              <a:lumMod val="20000"/>
              <a:lumOff val="80000"/>
            </a:schemeClr>
          </a:solidFill>
          <a:ln>
            <a:solidFill>
              <a:schemeClr val="accent6">
                <a:lumMod val="75000"/>
              </a:schemeClr>
            </a:solidFill>
          </a:ln>
        </p:spPr>
        <p:txBody>
          <a:bodyPr wrap="none" rtlCol="0">
            <a:spAutoFit/>
          </a:bodyPr>
          <a:lstStyle/>
          <a:p>
            <a:r>
              <a:rPr lang="en-US" dirty="0" err="1"/>
              <a:t>Lifestraw</a:t>
            </a:r>
            <a:r>
              <a:rPr lang="en-US" dirty="0"/>
              <a:t>®</a:t>
            </a:r>
          </a:p>
        </p:txBody>
      </p:sp>
      <p:sp>
        <p:nvSpPr>
          <p:cNvPr id="23" name="TextBox 22">
            <a:extLst>
              <a:ext uri="{FF2B5EF4-FFF2-40B4-BE49-F238E27FC236}">
                <a16:creationId xmlns:a16="http://schemas.microsoft.com/office/drawing/2014/main" id="{67607531-2520-1042-8461-1A5536A8C7DF}"/>
              </a:ext>
            </a:extLst>
          </p:cNvPr>
          <p:cNvSpPr txBox="1"/>
          <p:nvPr/>
        </p:nvSpPr>
        <p:spPr>
          <a:xfrm>
            <a:off x="221509" y="5074900"/>
            <a:ext cx="5362417" cy="923330"/>
          </a:xfrm>
          <a:prstGeom prst="rect">
            <a:avLst/>
          </a:prstGeom>
          <a:noFill/>
        </p:spPr>
        <p:txBody>
          <a:bodyPr wrap="square" rtlCol="0">
            <a:spAutoFit/>
          </a:bodyPr>
          <a:lstStyle/>
          <a:p>
            <a:r>
              <a:rPr lang="en-US" b="1" dirty="0"/>
              <a:t>The </a:t>
            </a:r>
            <a:r>
              <a:rPr lang="en-US" b="1" dirty="0" err="1"/>
              <a:t>Lifestraw</a:t>
            </a:r>
            <a:r>
              <a:rPr lang="en-US" b="1" dirty="0"/>
              <a:t> cleans water you normally couldn’t drink</a:t>
            </a:r>
          </a:p>
          <a:p>
            <a:r>
              <a:rPr lang="en-US" dirty="0"/>
              <a:t>https://</a:t>
            </a:r>
            <a:r>
              <a:rPr lang="en-US" dirty="0" err="1"/>
              <a:t>curiosity.com</a:t>
            </a:r>
            <a:r>
              <a:rPr lang="en-US" dirty="0"/>
              <a:t>/topics/the-</a:t>
            </a:r>
            <a:r>
              <a:rPr lang="en-US" dirty="0" err="1"/>
              <a:t>lifestraw</a:t>
            </a:r>
            <a:r>
              <a:rPr lang="en-US" dirty="0"/>
              <a:t>-cleans-water-you-normally-</a:t>
            </a:r>
            <a:r>
              <a:rPr lang="en-US" dirty="0" err="1"/>
              <a:t>couldnt</a:t>
            </a:r>
            <a:r>
              <a:rPr lang="en-US" dirty="0"/>
              <a:t>-drink-curiosity/</a:t>
            </a:r>
          </a:p>
        </p:txBody>
      </p:sp>
    </p:spTree>
    <p:extLst>
      <p:ext uri="{BB962C8B-B14F-4D97-AF65-F5344CB8AC3E}">
        <p14:creationId xmlns:p14="http://schemas.microsoft.com/office/powerpoint/2010/main" val="512612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71269" y="2939154"/>
            <a:ext cx="9649461" cy="529760"/>
          </a:xfrm>
          <a:prstGeom prst="rect">
            <a:avLst/>
          </a:prstGeom>
        </p:spPr>
        <p:txBody>
          <a:bodyPr vert="horz" wrap="square" lIns="0" tIns="85725" rIns="0" bIns="0" rtlCol="0">
            <a:spAutoFit/>
          </a:bodyPr>
          <a:lstStyle/>
          <a:p>
            <a:pPr marL="12700" marR="5080" algn="ctr">
              <a:lnSpc>
                <a:spcPct val="90000"/>
              </a:lnSpc>
              <a:spcBef>
                <a:spcPts val="675"/>
              </a:spcBef>
            </a:pPr>
            <a:r>
              <a:rPr sz="3200" i="1" spc="-15" dirty="0">
                <a:latin typeface="Calibri"/>
                <a:cs typeface="Calibri"/>
              </a:rPr>
              <a:t>Sustainability </a:t>
            </a:r>
            <a:r>
              <a:rPr sz="3200" i="1" spc="-5" dirty="0">
                <a:latin typeface="Calibri"/>
                <a:cs typeface="Calibri"/>
              </a:rPr>
              <a:t>is </a:t>
            </a:r>
            <a:r>
              <a:rPr sz="3200" i="1" spc="-15" dirty="0">
                <a:latin typeface="Calibri"/>
                <a:cs typeface="Calibri"/>
              </a:rPr>
              <a:t>ultimately </a:t>
            </a:r>
            <a:r>
              <a:rPr sz="3200" i="1" dirty="0">
                <a:latin typeface="Calibri"/>
                <a:cs typeface="Calibri"/>
              </a:rPr>
              <a:t>a </a:t>
            </a:r>
            <a:r>
              <a:rPr sz="3200" i="1" spc="-11" dirty="0">
                <a:latin typeface="Calibri"/>
                <a:cs typeface="Calibri"/>
              </a:rPr>
              <a:t>population </a:t>
            </a:r>
            <a:r>
              <a:rPr sz="3200" i="1" spc="-15" dirty="0">
                <a:latin typeface="Calibri"/>
                <a:cs typeface="Calibri"/>
              </a:rPr>
              <a:t>problem.</a:t>
            </a:r>
            <a:endParaRPr sz="3200" i="1" dirty="0">
              <a:latin typeface="Calibri"/>
              <a:cs typeface="Calibri"/>
            </a:endParaRPr>
          </a:p>
        </p:txBody>
      </p:sp>
      <p:sp>
        <p:nvSpPr>
          <p:cNvPr id="4" name="Rectangle 3">
            <a:extLst>
              <a:ext uri="{FF2B5EF4-FFF2-40B4-BE49-F238E27FC236}">
                <a16:creationId xmlns:a16="http://schemas.microsoft.com/office/drawing/2014/main" id="{508CF81C-12CD-4EF6-9F94-DC99B6AE40DF}"/>
              </a:ext>
            </a:extLst>
          </p:cNvPr>
          <p:cNvSpPr/>
          <p:nvPr/>
        </p:nvSpPr>
        <p:spPr>
          <a:xfrm>
            <a:off x="724966" y="467388"/>
            <a:ext cx="2082173"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#9</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2985918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63600" y="2160752"/>
            <a:ext cx="10464800" cy="2147767"/>
          </a:xfrm>
          <a:prstGeom prst="rect">
            <a:avLst/>
          </a:prstGeom>
        </p:spPr>
        <p:txBody>
          <a:bodyPr vert="horz" wrap="square" lIns="0" tIns="63500" rIns="0" bIns="0" rtlCol="0">
            <a:spAutoFit/>
          </a:bodyPr>
          <a:lstStyle/>
          <a:p>
            <a:pPr marL="12700" marR="1287113">
              <a:lnSpc>
                <a:spcPts val="3000"/>
              </a:lnSpc>
              <a:spcBef>
                <a:spcPts val="500"/>
              </a:spcBef>
            </a:pPr>
            <a:r>
              <a:rPr sz="2400" spc="-5" dirty="0">
                <a:cs typeface="Calibri"/>
              </a:rPr>
              <a:t>This is </a:t>
            </a:r>
            <a:r>
              <a:rPr sz="2400" u="heavy" spc="-5" dirty="0">
                <a:cs typeface="Calibri"/>
              </a:rPr>
              <a:t>not </a:t>
            </a:r>
            <a:r>
              <a:rPr sz="2400" u="heavy" dirty="0">
                <a:cs typeface="Calibri"/>
              </a:rPr>
              <a:t>a </a:t>
            </a:r>
            <a:r>
              <a:rPr sz="2400" u="heavy" spc="-15" dirty="0">
                <a:cs typeface="Calibri"/>
              </a:rPr>
              <a:t>myth</a:t>
            </a:r>
            <a:r>
              <a:rPr sz="2400" spc="-15" dirty="0">
                <a:cs typeface="Calibri"/>
              </a:rPr>
              <a:t>, </a:t>
            </a:r>
            <a:r>
              <a:rPr sz="2400" dirty="0">
                <a:cs typeface="Calibri"/>
              </a:rPr>
              <a:t>but </a:t>
            </a:r>
            <a:r>
              <a:rPr sz="2400" spc="-5" dirty="0">
                <a:cs typeface="Calibri"/>
              </a:rPr>
              <a:t>it </a:t>
            </a:r>
            <a:r>
              <a:rPr sz="2400" spc="-15" dirty="0">
                <a:cs typeface="Calibri"/>
              </a:rPr>
              <a:t>represents </a:t>
            </a:r>
            <a:r>
              <a:rPr sz="2400" dirty="0">
                <a:cs typeface="Calibri"/>
              </a:rPr>
              <a:t>a </a:t>
            </a:r>
            <a:r>
              <a:rPr sz="2400" spc="-15" dirty="0">
                <a:cs typeface="Calibri"/>
              </a:rPr>
              <a:t>false </a:t>
            </a:r>
            <a:r>
              <a:rPr sz="2400" spc="-5" dirty="0">
                <a:cs typeface="Calibri"/>
              </a:rPr>
              <a:t>solution.</a:t>
            </a:r>
            <a:endParaRPr sz="2400" dirty="0">
              <a:cs typeface="Calibri"/>
            </a:endParaRPr>
          </a:p>
          <a:p>
            <a:pPr>
              <a:spcBef>
                <a:spcPts val="5"/>
              </a:spcBef>
            </a:pPr>
            <a:endParaRPr sz="2400" dirty="0">
              <a:cs typeface="Times New Roman"/>
            </a:endParaRPr>
          </a:p>
          <a:p>
            <a:pPr marL="12700" marR="5080">
              <a:lnSpc>
                <a:spcPct val="89900"/>
              </a:lnSpc>
            </a:pPr>
            <a:r>
              <a:rPr sz="2400" spc="-25" dirty="0">
                <a:cs typeface="Calibri"/>
              </a:rPr>
              <a:t>Every </a:t>
            </a:r>
            <a:r>
              <a:rPr sz="2400" spc="-15" dirty="0">
                <a:cs typeface="Calibri"/>
              </a:rPr>
              <a:t>environmental </a:t>
            </a:r>
            <a:r>
              <a:rPr sz="2400" spc="-11" dirty="0">
                <a:cs typeface="Calibri"/>
              </a:rPr>
              <a:t>problem </a:t>
            </a:r>
            <a:r>
              <a:rPr sz="2400" spc="-5" dirty="0">
                <a:cs typeface="Calibri"/>
              </a:rPr>
              <a:t>is </a:t>
            </a:r>
            <a:r>
              <a:rPr sz="2400" spc="-15" dirty="0">
                <a:cs typeface="Calibri"/>
              </a:rPr>
              <a:t>ultimately </a:t>
            </a:r>
            <a:r>
              <a:rPr sz="2400" dirty="0">
                <a:cs typeface="Calibri"/>
              </a:rPr>
              <a:t>a </a:t>
            </a:r>
            <a:r>
              <a:rPr sz="2400" spc="-11" dirty="0">
                <a:cs typeface="Calibri"/>
              </a:rPr>
              <a:t>population problem. </a:t>
            </a:r>
            <a:r>
              <a:rPr sz="2400" spc="-5" dirty="0">
                <a:cs typeface="Calibri"/>
              </a:rPr>
              <a:t>If the </a:t>
            </a:r>
            <a:r>
              <a:rPr sz="2400" spc="-35" dirty="0">
                <a:cs typeface="Calibri"/>
              </a:rPr>
              <a:t>world’s </a:t>
            </a:r>
            <a:r>
              <a:rPr sz="2400" spc="-11" dirty="0">
                <a:cs typeface="Calibri"/>
              </a:rPr>
              <a:t>population </a:t>
            </a:r>
            <a:r>
              <a:rPr sz="2400" spc="-20" dirty="0">
                <a:cs typeface="Calibri"/>
              </a:rPr>
              <a:t>were </a:t>
            </a:r>
            <a:r>
              <a:rPr sz="2400" spc="-5" dirty="0">
                <a:cs typeface="Calibri"/>
              </a:rPr>
              <a:t>only </a:t>
            </a:r>
            <a:r>
              <a:rPr sz="2400" dirty="0">
                <a:cs typeface="Calibri"/>
              </a:rPr>
              <a:t>100 </a:t>
            </a:r>
            <a:r>
              <a:rPr sz="2400" spc="-11" dirty="0">
                <a:cs typeface="Calibri"/>
              </a:rPr>
              <a:t>million </a:t>
            </a:r>
            <a:r>
              <a:rPr sz="2400" spc="-5" dirty="0">
                <a:cs typeface="Calibri"/>
              </a:rPr>
              <a:t>people, </a:t>
            </a:r>
            <a:r>
              <a:rPr sz="2400" spc="-15" dirty="0">
                <a:cs typeface="Calibri"/>
              </a:rPr>
              <a:t>we </a:t>
            </a:r>
            <a:r>
              <a:rPr sz="2400" spc="-11" dirty="0">
                <a:cs typeface="Calibri"/>
              </a:rPr>
              <a:t>would </a:t>
            </a:r>
            <a:r>
              <a:rPr sz="2400" dirty="0">
                <a:cs typeface="Calibri"/>
              </a:rPr>
              <a:t>be </a:t>
            </a:r>
            <a:r>
              <a:rPr sz="2400" spc="-11" dirty="0">
                <a:cs typeface="Calibri"/>
              </a:rPr>
              <a:t>hard-pressed </a:t>
            </a:r>
            <a:r>
              <a:rPr sz="2400" spc="-15" dirty="0">
                <a:cs typeface="Calibri"/>
              </a:rPr>
              <a:t>to </a:t>
            </a:r>
            <a:r>
              <a:rPr sz="2400" spc="-20" dirty="0">
                <a:cs typeface="Calibri"/>
              </a:rPr>
              <a:t>generate </a:t>
            </a:r>
            <a:r>
              <a:rPr sz="2400" spc="-5" dirty="0">
                <a:cs typeface="Calibri"/>
              </a:rPr>
              <a:t>enough </a:t>
            </a:r>
            <a:r>
              <a:rPr sz="2400" spc="-20" dirty="0">
                <a:cs typeface="Calibri"/>
              </a:rPr>
              <a:t>waste </a:t>
            </a:r>
            <a:r>
              <a:rPr sz="2400" spc="-15" dirty="0">
                <a:cs typeface="Calibri"/>
              </a:rPr>
              <a:t>to </a:t>
            </a:r>
            <a:r>
              <a:rPr sz="2400" spc="-11" dirty="0">
                <a:cs typeface="Calibri"/>
              </a:rPr>
              <a:t>overwhelm </a:t>
            </a:r>
            <a:r>
              <a:rPr sz="2400" spc="-35" dirty="0">
                <a:cs typeface="Calibri"/>
              </a:rPr>
              <a:t>nature’s </a:t>
            </a:r>
            <a:r>
              <a:rPr sz="2400" spc="-5" dirty="0">
                <a:cs typeface="Calibri"/>
              </a:rPr>
              <a:t>cleanup </a:t>
            </a:r>
            <a:r>
              <a:rPr sz="2400" spc="-20" dirty="0">
                <a:cs typeface="Calibri"/>
              </a:rPr>
              <a:t>systems. </a:t>
            </a:r>
            <a:r>
              <a:rPr sz="2400" spc="-55" dirty="0">
                <a:cs typeface="Calibri"/>
              </a:rPr>
              <a:t>We </a:t>
            </a:r>
            <a:r>
              <a:rPr sz="2400" spc="-11" dirty="0">
                <a:cs typeface="Calibri"/>
              </a:rPr>
              <a:t>could </a:t>
            </a:r>
            <a:r>
              <a:rPr lang="en-US" sz="2400" dirty="0">
                <a:cs typeface="Calibri"/>
              </a:rPr>
              <a:t>dispose</a:t>
            </a:r>
            <a:r>
              <a:rPr sz="2400" dirty="0">
                <a:cs typeface="Calibri"/>
              </a:rPr>
              <a:t> </a:t>
            </a:r>
            <a:r>
              <a:rPr sz="2400" spc="-5" dirty="0">
                <a:cs typeface="Calibri"/>
              </a:rPr>
              <a:t>all our </a:t>
            </a:r>
            <a:r>
              <a:rPr sz="2400" spc="-15" dirty="0">
                <a:cs typeface="Calibri"/>
              </a:rPr>
              <a:t>trash </a:t>
            </a:r>
            <a:r>
              <a:rPr sz="2400" spc="-5" dirty="0">
                <a:cs typeface="Calibri"/>
              </a:rPr>
              <a:t>in </a:t>
            </a:r>
            <a:r>
              <a:rPr sz="2400" dirty="0">
                <a:cs typeface="Calibri"/>
              </a:rPr>
              <a:t>a </a:t>
            </a:r>
            <a:r>
              <a:rPr sz="2400" spc="-5" dirty="0">
                <a:cs typeface="Calibri"/>
              </a:rPr>
              <a:t>landfill in some </a:t>
            </a:r>
            <a:r>
              <a:rPr sz="2400" spc="-15" dirty="0">
                <a:cs typeface="Calibri"/>
              </a:rPr>
              <a:t>remote area, </a:t>
            </a:r>
            <a:r>
              <a:rPr sz="2400" spc="-5" dirty="0">
                <a:cs typeface="Calibri"/>
              </a:rPr>
              <a:t>and nobody </a:t>
            </a:r>
            <a:r>
              <a:rPr sz="2400" spc="-11" dirty="0">
                <a:cs typeface="Calibri"/>
              </a:rPr>
              <a:t>would </a:t>
            </a:r>
            <a:r>
              <a:rPr sz="2400" spc="-5" dirty="0">
                <a:cs typeface="Calibri"/>
              </a:rPr>
              <a:t>notice.</a:t>
            </a:r>
            <a:endParaRPr sz="2400" dirty="0">
              <a:cs typeface="Calibri"/>
            </a:endParaRPr>
          </a:p>
        </p:txBody>
      </p:sp>
      <p:sp>
        <p:nvSpPr>
          <p:cNvPr id="6" name="Rectangle 5">
            <a:extLst>
              <a:ext uri="{FF2B5EF4-FFF2-40B4-BE49-F238E27FC236}">
                <a16:creationId xmlns:a16="http://schemas.microsoft.com/office/drawing/2014/main" id="{AA3D2FF7-EACC-4F63-8F16-D31C61083CF6}"/>
              </a:ext>
            </a:extLst>
          </p:cNvPr>
          <p:cNvSpPr/>
          <p:nvPr/>
        </p:nvSpPr>
        <p:spPr>
          <a:xfrm>
            <a:off x="603827" y="567334"/>
            <a:ext cx="6431825"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Population</a:t>
            </a:r>
          </a:p>
        </p:txBody>
      </p:sp>
    </p:spTree>
    <p:extLst>
      <p:ext uri="{BB962C8B-B14F-4D97-AF65-F5344CB8AC3E}">
        <p14:creationId xmlns:p14="http://schemas.microsoft.com/office/powerpoint/2010/main" val="1595989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63600" y="1712310"/>
            <a:ext cx="10464800" cy="3253197"/>
          </a:xfrm>
          <a:prstGeom prst="rect">
            <a:avLst/>
          </a:prstGeom>
        </p:spPr>
        <p:txBody>
          <a:bodyPr vert="horz" wrap="square" lIns="0" tIns="55879" rIns="0" bIns="0" rtlCol="0">
            <a:spAutoFit/>
          </a:bodyPr>
          <a:lstStyle/>
          <a:p>
            <a:pPr marL="12700" marR="5080">
              <a:lnSpc>
                <a:spcPct val="89900"/>
              </a:lnSpc>
              <a:spcBef>
                <a:spcPts val="439"/>
              </a:spcBef>
            </a:pPr>
            <a:r>
              <a:rPr sz="2400" spc="-15" dirty="0">
                <a:cs typeface="Calibri"/>
              </a:rPr>
              <a:t>Population experts agree </a:t>
            </a:r>
            <a:r>
              <a:rPr sz="2400" spc="-11" dirty="0">
                <a:cs typeface="Calibri"/>
              </a:rPr>
              <a:t>that </a:t>
            </a:r>
            <a:r>
              <a:rPr sz="2400" spc="-5" dirty="0">
                <a:cs typeface="Calibri"/>
              </a:rPr>
              <a:t>the </a:t>
            </a:r>
            <a:r>
              <a:rPr sz="2400" spc="-11" dirty="0">
                <a:cs typeface="Calibri"/>
              </a:rPr>
              <a:t>best </a:t>
            </a:r>
            <a:r>
              <a:rPr sz="2400" spc="-31" dirty="0">
                <a:cs typeface="Calibri"/>
              </a:rPr>
              <a:t>way </a:t>
            </a:r>
            <a:r>
              <a:rPr sz="2400" spc="-15" dirty="0">
                <a:cs typeface="Calibri"/>
              </a:rPr>
              <a:t>to </a:t>
            </a:r>
            <a:r>
              <a:rPr sz="2400" spc="-11" dirty="0">
                <a:cs typeface="Calibri"/>
              </a:rPr>
              <a:t>limit population </a:t>
            </a:r>
            <a:r>
              <a:rPr sz="2400" spc="-5" dirty="0">
                <a:cs typeface="Calibri"/>
              </a:rPr>
              <a:t>is </a:t>
            </a:r>
            <a:r>
              <a:rPr sz="2400" spc="-15" dirty="0">
                <a:cs typeface="Calibri"/>
              </a:rPr>
              <a:t>to educate </a:t>
            </a:r>
            <a:r>
              <a:rPr sz="2400" spc="-11" dirty="0">
                <a:cs typeface="Calibri"/>
              </a:rPr>
              <a:t>women </a:t>
            </a:r>
            <a:r>
              <a:rPr sz="2400" spc="-5" dirty="0">
                <a:cs typeface="Calibri"/>
              </a:rPr>
              <a:t>and </a:t>
            </a:r>
            <a:r>
              <a:rPr sz="2400" spc="-15" dirty="0">
                <a:cs typeface="Calibri"/>
              </a:rPr>
              <a:t>raise </a:t>
            </a:r>
            <a:r>
              <a:rPr sz="2400" spc="-5" dirty="0">
                <a:cs typeface="Calibri"/>
              </a:rPr>
              <a:t>the </a:t>
            </a:r>
            <a:r>
              <a:rPr sz="2400" spc="-15" dirty="0">
                <a:cs typeface="Calibri"/>
              </a:rPr>
              <a:t>standard </a:t>
            </a:r>
            <a:r>
              <a:rPr sz="2400" spc="-5" dirty="0">
                <a:cs typeface="Calibri"/>
              </a:rPr>
              <a:t>of living </a:t>
            </a:r>
            <a:r>
              <a:rPr lang="en-US" sz="2400" spc="-15" dirty="0">
                <a:cs typeface="Calibri"/>
              </a:rPr>
              <a:t>overall</a:t>
            </a:r>
            <a:r>
              <a:rPr sz="2400" spc="-15" dirty="0">
                <a:cs typeface="Calibri"/>
              </a:rPr>
              <a:t> </a:t>
            </a:r>
            <a:r>
              <a:rPr sz="2400" spc="-5" dirty="0">
                <a:cs typeface="Calibri"/>
              </a:rPr>
              <a:t>in </a:t>
            </a:r>
            <a:r>
              <a:rPr sz="2400" spc="-11" dirty="0">
                <a:cs typeface="Calibri"/>
              </a:rPr>
              <a:t>developing countries.</a:t>
            </a:r>
            <a:endParaRPr lang="en-US" sz="2400" spc="-11" dirty="0">
              <a:cs typeface="Calibri"/>
            </a:endParaRPr>
          </a:p>
          <a:p>
            <a:pPr marL="12700" marR="5080">
              <a:lnSpc>
                <a:spcPct val="89900"/>
              </a:lnSpc>
              <a:spcBef>
                <a:spcPts val="439"/>
              </a:spcBef>
            </a:pPr>
            <a:endParaRPr lang="en-US" sz="2400" spc="-11" dirty="0">
              <a:cs typeface="Calibri"/>
            </a:endParaRPr>
          </a:p>
          <a:p>
            <a:pPr marL="12700" marR="5080">
              <a:lnSpc>
                <a:spcPct val="89900"/>
              </a:lnSpc>
              <a:spcBef>
                <a:spcPts val="439"/>
              </a:spcBef>
            </a:pPr>
            <a:r>
              <a:rPr sz="2400" dirty="0">
                <a:cs typeface="Calibri"/>
              </a:rPr>
              <a:t>But </a:t>
            </a:r>
            <a:r>
              <a:rPr sz="2400" spc="-11" dirty="0">
                <a:cs typeface="Calibri"/>
              </a:rPr>
              <a:t>that </a:t>
            </a:r>
            <a:r>
              <a:rPr sz="2400" spc="-25" dirty="0">
                <a:cs typeface="Calibri"/>
              </a:rPr>
              <a:t>strategy </a:t>
            </a:r>
            <a:r>
              <a:rPr sz="2400" spc="-11" dirty="0">
                <a:cs typeface="Calibri"/>
              </a:rPr>
              <a:t>cannot </a:t>
            </a:r>
            <a:r>
              <a:rPr sz="2400" spc="-5" dirty="0">
                <a:cs typeface="Calibri"/>
              </a:rPr>
              <a:t>possibly happen quickly enough </a:t>
            </a:r>
            <a:r>
              <a:rPr sz="2400" spc="-15" dirty="0">
                <a:cs typeface="Calibri"/>
              </a:rPr>
              <a:t>to </a:t>
            </a:r>
            <a:r>
              <a:rPr sz="2400" dirty="0">
                <a:cs typeface="Calibri"/>
              </a:rPr>
              <a:t>put a </a:t>
            </a:r>
            <a:r>
              <a:rPr sz="2400" spc="-11" dirty="0">
                <a:cs typeface="Calibri"/>
              </a:rPr>
              <a:t>dent </a:t>
            </a:r>
            <a:r>
              <a:rPr sz="2400" spc="-5" dirty="0">
                <a:cs typeface="Calibri"/>
              </a:rPr>
              <a:t>in the </a:t>
            </a:r>
            <a:r>
              <a:rPr sz="2400" spc="-11" dirty="0">
                <a:cs typeface="Calibri"/>
              </a:rPr>
              <a:t>population </a:t>
            </a:r>
            <a:r>
              <a:rPr sz="2400" spc="-5" dirty="0">
                <a:cs typeface="Calibri"/>
              </a:rPr>
              <a:t>on </a:t>
            </a:r>
            <a:r>
              <a:rPr sz="2400" spc="-20" dirty="0">
                <a:cs typeface="Calibri"/>
              </a:rPr>
              <a:t>any </a:t>
            </a:r>
            <a:r>
              <a:rPr sz="2400" spc="-11" dirty="0">
                <a:cs typeface="Calibri"/>
              </a:rPr>
              <a:t>useful timescale.</a:t>
            </a:r>
            <a:endParaRPr lang="en-US" sz="2400" spc="-11" dirty="0">
              <a:cs typeface="Calibri"/>
            </a:endParaRPr>
          </a:p>
          <a:p>
            <a:pPr marL="12700" marR="5080">
              <a:lnSpc>
                <a:spcPct val="89900"/>
              </a:lnSpc>
              <a:spcBef>
                <a:spcPts val="439"/>
              </a:spcBef>
            </a:pPr>
            <a:endParaRPr lang="en-US" sz="2400" spc="-11" dirty="0">
              <a:cs typeface="Calibri"/>
            </a:endParaRPr>
          </a:p>
          <a:p>
            <a:pPr marL="12700" marR="5080">
              <a:lnSpc>
                <a:spcPct val="89900"/>
              </a:lnSpc>
              <a:spcBef>
                <a:spcPts val="439"/>
              </a:spcBef>
            </a:pPr>
            <a:r>
              <a:rPr sz="2400" spc="-5" dirty="0">
                <a:cs typeface="Calibri"/>
              </a:rPr>
              <a:t>The </a:t>
            </a:r>
            <a:r>
              <a:rPr sz="2400" spc="-15" dirty="0">
                <a:cs typeface="Calibri"/>
              </a:rPr>
              <a:t>U.N. </a:t>
            </a:r>
            <a:r>
              <a:rPr sz="2400" spc="-11" dirty="0">
                <a:cs typeface="Calibri"/>
              </a:rPr>
              <a:t>projects that </a:t>
            </a:r>
            <a:r>
              <a:rPr sz="2400" spc="-5" dirty="0">
                <a:cs typeface="Calibri"/>
              </a:rPr>
              <a:t>the </a:t>
            </a:r>
            <a:r>
              <a:rPr sz="2400" spc="-11" dirty="0">
                <a:cs typeface="Calibri"/>
              </a:rPr>
              <a:t>planet </a:t>
            </a:r>
            <a:r>
              <a:rPr sz="2400" spc="-5" dirty="0">
                <a:cs typeface="Calibri"/>
              </a:rPr>
              <a:t>will </a:t>
            </a:r>
            <a:r>
              <a:rPr sz="2400" spc="-20" dirty="0">
                <a:cs typeface="Calibri"/>
              </a:rPr>
              <a:t>have </a:t>
            </a:r>
            <a:r>
              <a:rPr sz="2400" spc="-15" dirty="0">
                <a:cs typeface="Calibri"/>
              </a:rPr>
              <a:t>to sustain </a:t>
            </a:r>
            <a:r>
              <a:rPr sz="2400" spc="-5" dirty="0">
                <a:cs typeface="Calibri"/>
              </a:rPr>
              <a:t>another </a:t>
            </a:r>
            <a:r>
              <a:rPr sz="2400" dirty="0">
                <a:cs typeface="Calibri"/>
              </a:rPr>
              <a:t>2.6 </a:t>
            </a:r>
            <a:r>
              <a:rPr sz="2400" spc="-11" dirty="0">
                <a:cs typeface="Calibri"/>
              </a:rPr>
              <a:t>billion </a:t>
            </a:r>
            <a:r>
              <a:rPr sz="2400" spc="-5" dirty="0">
                <a:cs typeface="Calibri"/>
              </a:rPr>
              <a:t>people by </a:t>
            </a:r>
            <a:r>
              <a:rPr sz="2400" dirty="0">
                <a:cs typeface="Calibri"/>
              </a:rPr>
              <a:t>2050. But </a:t>
            </a:r>
            <a:r>
              <a:rPr sz="2400" spc="-15" dirty="0">
                <a:cs typeface="Calibri"/>
              </a:rPr>
              <a:t>even at </a:t>
            </a:r>
            <a:r>
              <a:rPr sz="2400" spc="-5" dirty="0">
                <a:cs typeface="Calibri"/>
              </a:rPr>
              <a:t>the </a:t>
            </a:r>
            <a:r>
              <a:rPr sz="2400" spc="-15" dirty="0">
                <a:cs typeface="Calibri"/>
              </a:rPr>
              <a:t>current </a:t>
            </a:r>
            <a:r>
              <a:rPr sz="2400" spc="-11" dirty="0">
                <a:cs typeface="Calibri"/>
              </a:rPr>
              <a:t>population </a:t>
            </a:r>
            <a:r>
              <a:rPr sz="2400" spc="-15" dirty="0">
                <a:cs typeface="Calibri"/>
              </a:rPr>
              <a:t>level </a:t>
            </a:r>
            <a:r>
              <a:rPr sz="2400" spc="-5" dirty="0">
                <a:cs typeface="Calibri"/>
              </a:rPr>
              <a:t>of </a:t>
            </a:r>
            <a:r>
              <a:rPr sz="2400" dirty="0">
                <a:cs typeface="Calibri"/>
              </a:rPr>
              <a:t>7 </a:t>
            </a:r>
            <a:r>
              <a:rPr sz="2400" spc="-11" dirty="0">
                <a:cs typeface="Calibri"/>
              </a:rPr>
              <a:t>billion</a:t>
            </a:r>
            <a:r>
              <a:rPr lang="en-US" sz="2400" spc="-11" dirty="0">
                <a:cs typeface="Calibri"/>
              </a:rPr>
              <a:t> people</a:t>
            </a:r>
            <a:r>
              <a:rPr sz="2400" spc="-11" dirty="0">
                <a:cs typeface="Calibri"/>
              </a:rPr>
              <a:t>, </a:t>
            </a:r>
            <a:r>
              <a:rPr sz="2400" spc="-31" dirty="0">
                <a:cs typeface="Calibri"/>
              </a:rPr>
              <a:t>we’re </a:t>
            </a:r>
            <a:r>
              <a:rPr sz="2400" spc="-5" dirty="0">
                <a:cs typeface="Calibri"/>
              </a:rPr>
              <a:t>using </a:t>
            </a:r>
            <a:r>
              <a:rPr sz="2400" dirty="0">
                <a:cs typeface="Calibri"/>
              </a:rPr>
              <a:t>up </a:t>
            </a:r>
            <a:r>
              <a:rPr sz="2400" spc="-15" dirty="0">
                <a:cs typeface="Calibri"/>
              </a:rPr>
              <a:t>resources at </a:t>
            </a:r>
            <a:r>
              <a:rPr sz="2400" spc="-5" dirty="0">
                <a:cs typeface="Calibri"/>
              </a:rPr>
              <a:t>an </a:t>
            </a:r>
            <a:r>
              <a:rPr sz="2400" spc="-11" dirty="0">
                <a:cs typeface="Calibri"/>
              </a:rPr>
              <a:t>unsustainable</a:t>
            </a:r>
            <a:r>
              <a:rPr sz="2400" spc="-60" dirty="0">
                <a:cs typeface="Calibri"/>
              </a:rPr>
              <a:t> </a:t>
            </a:r>
            <a:r>
              <a:rPr sz="2400" spc="-25" dirty="0">
                <a:cs typeface="Calibri"/>
              </a:rPr>
              <a:t>rate.</a:t>
            </a:r>
            <a:endParaRPr sz="2400" dirty="0">
              <a:cs typeface="Calibri"/>
            </a:endParaRPr>
          </a:p>
        </p:txBody>
      </p:sp>
      <p:sp>
        <p:nvSpPr>
          <p:cNvPr id="4" name="Rectangle 3">
            <a:extLst>
              <a:ext uri="{FF2B5EF4-FFF2-40B4-BE49-F238E27FC236}">
                <a16:creationId xmlns:a16="http://schemas.microsoft.com/office/drawing/2014/main" id="{5FDBCA37-9030-448C-ACAE-4F764CE95001}"/>
              </a:ext>
            </a:extLst>
          </p:cNvPr>
          <p:cNvSpPr/>
          <p:nvPr/>
        </p:nvSpPr>
        <p:spPr>
          <a:xfrm>
            <a:off x="701473" y="572389"/>
            <a:ext cx="6431825"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Population</a:t>
            </a:r>
          </a:p>
        </p:txBody>
      </p:sp>
    </p:spTree>
    <p:extLst>
      <p:ext uri="{BB962C8B-B14F-4D97-AF65-F5344CB8AC3E}">
        <p14:creationId xmlns:p14="http://schemas.microsoft.com/office/powerpoint/2010/main" val="261257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934333" y="2832041"/>
            <a:ext cx="6323334" cy="1193918"/>
          </a:xfrm>
          <a:prstGeom prst="rect">
            <a:avLst/>
          </a:prstGeom>
        </p:spPr>
        <p:txBody>
          <a:bodyPr vert="horz" wrap="square" lIns="0" tIns="85091" rIns="0" bIns="0" rtlCol="0">
            <a:spAutoFit/>
          </a:bodyPr>
          <a:lstStyle/>
          <a:p>
            <a:pPr marL="12700" marR="5080" algn="ctr">
              <a:lnSpc>
                <a:spcPct val="90100"/>
              </a:lnSpc>
              <a:spcBef>
                <a:spcPts val="671"/>
              </a:spcBef>
              <a:tabLst>
                <a:tab pos="5027805" algn="l"/>
              </a:tabLst>
            </a:pPr>
            <a:r>
              <a:rPr sz="3200" i="1" spc="-5" dirty="0">
                <a:cs typeface="Calibri"/>
              </a:rPr>
              <a:t>Once </a:t>
            </a:r>
            <a:r>
              <a:rPr sz="3200" i="1" spc="-20" dirty="0">
                <a:cs typeface="Calibri"/>
              </a:rPr>
              <a:t>you understand </a:t>
            </a:r>
            <a:r>
              <a:rPr sz="3200" i="1" dirty="0">
                <a:cs typeface="Calibri"/>
              </a:rPr>
              <a:t>the </a:t>
            </a:r>
            <a:r>
              <a:rPr sz="3200" i="1" spc="-11" dirty="0">
                <a:cs typeface="Calibri"/>
              </a:rPr>
              <a:t>concept, </a:t>
            </a:r>
            <a:r>
              <a:rPr sz="3200" i="1" spc="-5" dirty="0">
                <a:cs typeface="Calibri"/>
              </a:rPr>
              <a:t>living</a:t>
            </a:r>
            <a:r>
              <a:rPr sz="3200" i="1" spc="11" dirty="0">
                <a:cs typeface="Calibri"/>
              </a:rPr>
              <a:t> </a:t>
            </a:r>
            <a:r>
              <a:rPr sz="3200" i="1" spc="-15" dirty="0">
                <a:cs typeface="Calibri"/>
              </a:rPr>
              <a:t>sustainably</a:t>
            </a:r>
            <a:r>
              <a:rPr sz="3200" i="1" spc="15" dirty="0">
                <a:cs typeface="Calibri"/>
              </a:rPr>
              <a:t> </a:t>
            </a:r>
            <a:r>
              <a:rPr sz="3200" i="1" spc="-5" dirty="0">
                <a:cs typeface="Calibri"/>
              </a:rPr>
              <a:t>is</a:t>
            </a:r>
            <a:r>
              <a:rPr lang="en-US" sz="3200" i="1" spc="-5" dirty="0">
                <a:cs typeface="Calibri"/>
              </a:rPr>
              <a:t> </a:t>
            </a:r>
            <a:r>
              <a:rPr lang="en-US" sz="3200" i="1" dirty="0">
                <a:cs typeface="Calibri"/>
              </a:rPr>
              <a:t>easy</a:t>
            </a:r>
            <a:r>
              <a:rPr sz="3200" i="1" spc="-35" dirty="0">
                <a:cs typeface="Calibri"/>
              </a:rPr>
              <a:t> </a:t>
            </a:r>
            <a:r>
              <a:rPr sz="3200" i="1" spc="-25" dirty="0">
                <a:cs typeface="Calibri"/>
              </a:rPr>
              <a:t>to </a:t>
            </a:r>
            <a:r>
              <a:rPr sz="3200" i="1" spc="-15" dirty="0">
                <a:cs typeface="Calibri"/>
              </a:rPr>
              <a:t>figure</a:t>
            </a:r>
            <a:r>
              <a:rPr sz="3200" i="1" spc="-5" dirty="0">
                <a:cs typeface="Calibri"/>
              </a:rPr>
              <a:t> out</a:t>
            </a:r>
            <a:r>
              <a:rPr sz="4800" i="1" spc="-5" dirty="0">
                <a:cs typeface="Calibri"/>
              </a:rPr>
              <a:t>.</a:t>
            </a:r>
            <a:endParaRPr sz="4800" i="1" dirty="0">
              <a:cs typeface="Calibri"/>
            </a:endParaRPr>
          </a:p>
        </p:txBody>
      </p:sp>
      <p:sp>
        <p:nvSpPr>
          <p:cNvPr id="4" name="Rectangle 3">
            <a:extLst>
              <a:ext uri="{FF2B5EF4-FFF2-40B4-BE49-F238E27FC236}">
                <a16:creationId xmlns:a16="http://schemas.microsoft.com/office/drawing/2014/main" id="{28B39362-B99D-49AA-A289-F959ECDDFE29}"/>
              </a:ext>
            </a:extLst>
          </p:cNvPr>
          <p:cNvSpPr/>
          <p:nvPr/>
        </p:nvSpPr>
        <p:spPr>
          <a:xfrm>
            <a:off x="833182" y="498860"/>
            <a:ext cx="233019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a:t>
            </a:r>
            <a:r>
              <a:rPr lang="en-US" sz="4000" spc="-91" dirty="0">
                <a:solidFill>
                  <a:schemeClr val="tx1">
                    <a:lumMod val="75000"/>
                    <a:lumOff val="25000"/>
                  </a:schemeClr>
                </a:solidFill>
                <a:cs typeface="Calibri"/>
              </a:rPr>
              <a:t> #10</a:t>
            </a:r>
            <a:r>
              <a:rPr lang="en-US" sz="4000" dirty="0">
                <a:solidFill>
                  <a:schemeClr val="tx1">
                    <a:lumMod val="75000"/>
                    <a:lumOff val="25000"/>
                  </a:schemeClr>
                </a:solidFill>
                <a:cs typeface="Calibri"/>
              </a:rPr>
              <a:t>:</a:t>
            </a:r>
          </a:p>
        </p:txBody>
      </p:sp>
    </p:spTree>
    <p:extLst>
      <p:ext uri="{BB962C8B-B14F-4D97-AF65-F5344CB8AC3E}">
        <p14:creationId xmlns:p14="http://schemas.microsoft.com/office/powerpoint/2010/main" val="976904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4820" y="1815907"/>
            <a:ext cx="9762359" cy="1957395"/>
          </a:xfrm>
          <a:prstGeom prst="rect">
            <a:avLst/>
          </a:prstGeom>
        </p:spPr>
        <p:txBody>
          <a:bodyPr vert="horz" wrap="square" lIns="0" tIns="63500" rIns="0" bIns="0" rtlCol="0">
            <a:spAutoFit/>
          </a:bodyPr>
          <a:lstStyle/>
          <a:p>
            <a:pPr marL="12700" marR="5080">
              <a:lnSpc>
                <a:spcPts val="3000"/>
              </a:lnSpc>
              <a:spcBef>
                <a:spcPts val="500"/>
              </a:spcBef>
            </a:pPr>
            <a:r>
              <a:rPr sz="2400" spc="-5" dirty="0">
                <a:cs typeface="Calibri"/>
              </a:rPr>
              <a:t>All </a:t>
            </a:r>
            <a:r>
              <a:rPr sz="2400" spc="-15" dirty="0">
                <a:cs typeface="Calibri"/>
              </a:rPr>
              <a:t>too </a:t>
            </a:r>
            <a:r>
              <a:rPr sz="2400" spc="-11" dirty="0">
                <a:cs typeface="Calibri"/>
              </a:rPr>
              <a:t>often, </a:t>
            </a:r>
            <a:r>
              <a:rPr sz="2400" dirty="0">
                <a:cs typeface="Calibri"/>
              </a:rPr>
              <a:t>a </a:t>
            </a:r>
            <a:r>
              <a:rPr sz="2400" spc="-5" dirty="0">
                <a:cs typeface="Calibri"/>
              </a:rPr>
              <a:t>choice </a:t>
            </a:r>
            <a:r>
              <a:rPr sz="2400" spc="-11" dirty="0">
                <a:cs typeface="Calibri"/>
              </a:rPr>
              <a:t>that </a:t>
            </a:r>
            <a:r>
              <a:rPr sz="2400" spc="-5" dirty="0">
                <a:cs typeface="Calibri"/>
              </a:rPr>
              <a:t>seems </a:t>
            </a:r>
            <a:r>
              <a:rPr sz="2400" spc="-11" dirty="0">
                <a:cs typeface="Calibri"/>
              </a:rPr>
              <a:t>sustainable </a:t>
            </a:r>
            <a:r>
              <a:rPr sz="2400" spc="-5" dirty="0">
                <a:cs typeface="Calibri"/>
              </a:rPr>
              <a:t>turns out on closer </a:t>
            </a:r>
            <a:r>
              <a:rPr sz="2400" spc="-15" dirty="0">
                <a:cs typeface="Calibri"/>
              </a:rPr>
              <a:t>examination to </a:t>
            </a:r>
            <a:r>
              <a:rPr sz="2400" dirty="0">
                <a:cs typeface="Calibri"/>
              </a:rPr>
              <a:t>be</a:t>
            </a:r>
            <a:r>
              <a:rPr sz="2400" spc="-11" dirty="0">
                <a:cs typeface="Calibri"/>
              </a:rPr>
              <a:t> problematic.</a:t>
            </a:r>
            <a:endParaRPr sz="2400" dirty="0">
              <a:cs typeface="Calibri"/>
            </a:endParaRPr>
          </a:p>
          <a:p>
            <a:pPr>
              <a:spcBef>
                <a:spcPts val="5"/>
              </a:spcBef>
            </a:pPr>
            <a:endParaRPr sz="2400" dirty="0">
              <a:cs typeface="Times New Roman"/>
            </a:endParaRPr>
          </a:p>
          <a:p>
            <a:pPr marL="12700" marR="424804">
              <a:lnSpc>
                <a:spcPts val="3000"/>
              </a:lnSpc>
              <a:spcBef>
                <a:spcPts val="5"/>
              </a:spcBef>
            </a:pPr>
            <a:r>
              <a:rPr sz="2400" spc="-11" dirty="0">
                <a:cs typeface="Calibri"/>
              </a:rPr>
              <a:t>Probably </a:t>
            </a:r>
            <a:r>
              <a:rPr sz="2400" spc="-5" dirty="0">
                <a:cs typeface="Calibri"/>
              </a:rPr>
              <a:t>the </a:t>
            </a:r>
            <a:r>
              <a:rPr sz="2400" spc="-11" dirty="0">
                <a:cs typeface="Calibri"/>
              </a:rPr>
              <a:t>best </a:t>
            </a:r>
            <a:r>
              <a:rPr sz="2400" spc="-15" dirty="0">
                <a:cs typeface="Calibri"/>
              </a:rPr>
              <a:t>current </a:t>
            </a:r>
            <a:r>
              <a:rPr sz="2400" spc="-20" dirty="0">
                <a:cs typeface="Calibri"/>
              </a:rPr>
              <a:t>example </a:t>
            </a:r>
            <a:r>
              <a:rPr sz="2400" spc="-5" dirty="0">
                <a:cs typeface="Calibri"/>
              </a:rPr>
              <a:t>is the rush </a:t>
            </a:r>
            <a:r>
              <a:rPr sz="2400" spc="-15" dirty="0">
                <a:cs typeface="Calibri"/>
              </a:rPr>
              <a:t>to </a:t>
            </a:r>
            <a:r>
              <a:rPr sz="2400" spc="-11" dirty="0">
                <a:cs typeface="Calibri"/>
              </a:rPr>
              <a:t>produce </a:t>
            </a:r>
            <a:r>
              <a:rPr sz="2400" spc="-5" dirty="0">
                <a:cs typeface="Calibri"/>
              </a:rPr>
              <a:t>ethanol </a:t>
            </a:r>
            <a:r>
              <a:rPr sz="2400" spc="-25" dirty="0">
                <a:cs typeface="Calibri"/>
              </a:rPr>
              <a:t>for </a:t>
            </a:r>
            <a:r>
              <a:rPr sz="2400" spc="-5" dirty="0">
                <a:cs typeface="Calibri"/>
              </a:rPr>
              <a:t>fuel </a:t>
            </a:r>
            <a:r>
              <a:rPr sz="2400" spc="-15" dirty="0">
                <a:cs typeface="Calibri"/>
              </a:rPr>
              <a:t>from</a:t>
            </a:r>
            <a:r>
              <a:rPr sz="2400" spc="-11" dirty="0">
                <a:cs typeface="Calibri"/>
              </a:rPr>
              <a:t> corn.</a:t>
            </a:r>
            <a:endParaRPr lang="en-US" sz="2400" dirty="0">
              <a:cs typeface="Calibri"/>
            </a:endParaRPr>
          </a:p>
        </p:txBody>
      </p:sp>
      <p:sp>
        <p:nvSpPr>
          <p:cNvPr id="5" name="TextBox 4"/>
          <p:cNvSpPr txBox="1"/>
          <p:nvPr/>
        </p:nvSpPr>
        <p:spPr>
          <a:xfrm>
            <a:off x="3895876" y="4447744"/>
            <a:ext cx="4400244" cy="461665"/>
          </a:xfrm>
          <a:prstGeom prst="rect">
            <a:avLst/>
          </a:prstGeom>
          <a:noFill/>
        </p:spPr>
        <p:txBody>
          <a:bodyPr wrap="none" rtlCol="0">
            <a:spAutoFit/>
          </a:bodyPr>
          <a:lstStyle/>
          <a:p>
            <a:pPr algn="ctr"/>
            <a:r>
              <a:rPr lang="en-US" sz="2400" spc="-11" dirty="0">
                <a:cs typeface="Calibri"/>
              </a:rPr>
              <a:t>What </a:t>
            </a:r>
            <a:r>
              <a:rPr lang="en-US" sz="2400" spc="-5" dirty="0">
                <a:cs typeface="Calibri"/>
              </a:rPr>
              <a:t>are the issues with</a:t>
            </a:r>
            <a:r>
              <a:rPr lang="en-US" sz="2400" spc="-60" dirty="0">
                <a:cs typeface="Calibri"/>
              </a:rPr>
              <a:t> </a:t>
            </a:r>
            <a:r>
              <a:rPr lang="en-US" sz="2400" spc="-11" dirty="0">
                <a:cs typeface="Calibri"/>
              </a:rPr>
              <a:t>ethanol?</a:t>
            </a:r>
            <a:endParaRPr lang="en-US" sz="2400" dirty="0">
              <a:cs typeface="Calibri"/>
            </a:endParaRPr>
          </a:p>
        </p:txBody>
      </p:sp>
      <p:sp>
        <p:nvSpPr>
          <p:cNvPr id="4" name="Rectangle 3">
            <a:extLst>
              <a:ext uri="{FF2B5EF4-FFF2-40B4-BE49-F238E27FC236}">
                <a16:creationId xmlns:a16="http://schemas.microsoft.com/office/drawing/2014/main" id="{A79AD84E-F75D-4962-BCD9-ABC1A4C36B1E}"/>
              </a:ext>
            </a:extLst>
          </p:cNvPr>
          <p:cNvSpPr/>
          <p:nvPr/>
        </p:nvSpPr>
        <p:spPr>
          <a:xfrm>
            <a:off x="772316" y="580305"/>
            <a:ext cx="5005346"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latin typeface="Calibri" panose="020F0502020204030204" pitchFamily="34" charset="0"/>
                <a:cs typeface="Calibri"/>
              </a:rPr>
              <a:t>≠ Simple</a:t>
            </a:r>
            <a:endParaRPr lang="en-US" sz="4000" dirty="0">
              <a:solidFill>
                <a:schemeClr val="tx1">
                  <a:lumMod val="75000"/>
                  <a:lumOff val="25000"/>
                </a:schemeClr>
              </a:solidFill>
              <a:cs typeface="Calibri"/>
            </a:endParaRPr>
          </a:p>
        </p:txBody>
      </p:sp>
    </p:spTree>
    <p:extLst>
      <p:ext uri="{BB962C8B-B14F-4D97-AF65-F5344CB8AC3E}">
        <p14:creationId xmlns:p14="http://schemas.microsoft.com/office/powerpoint/2010/main" val="3272840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0212" y="1686997"/>
            <a:ext cx="4967890" cy="2308324"/>
          </a:xfrm>
          <a:prstGeom prst="rect">
            <a:avLst/>
          </a:prstGeom>
          <a:noFill/>
        </p:spPr>
        <p:txBody>
          <a:bodyPr wrap="square" rtlCol="0">
            <a:spAutoFit/>
          </a:bodyPr>
          <a:lstStyle/>
          <a:p>
            <a:r>
              <a:rPr lang="en-US" sz="2400" b="1" dirty="0"/>
              <a:t>Corn Cultivation:</a:t>
            </a:r>
          </a:p>
          <a:p>
            <a:pPr marL="457189" indent="-457189">
              <a:buFont typeface="Arial" charset="0"/>
              <a:buChar char="•"/>
            </a:pPr>
            <a:r>
              <a:rPr lang="en-US" sz="2400" dirty="0"/>
              <a:t>Competition with food supply</a:t>
            </a:r>
          </a:p>
          <a:p>
            <a:pPr marL="457189" indent="-457189">
              <a:buFont typeface="Arial" charset="0"/>
              <a:buChar char="•"/>
            </a:pPr>
            <a:r>
              <a:rPr lang="en-US" sz="2400" dirty="0"/>
              <a:t>Land demand</a:t>
            </a:r>
          </a:p>
          <a:p>
            <a:pPr marL="457189" indent="-457189">
              <a:buFont typeface="Arial" charset="0"/>
              <a:buChar char="•"/>
            </a:pPr>
            <a:r>
              <a:rPr lang="en-US" sz="2400" dirty="0"/>
              <a:t>Nutritional needs</a:t>
            </a:r>
          </a:p>
          <a:p>
            <a:pPr marL="457189" indent="-457189">
              <a:buFont typeface="Arial" charset="0"/>
              <a:buChar char="•"/>
            </a:pPr>
            <a:r>
              <a:rPr lang="en-US" sz="2400" dirty="0"/>
              <a:t>Diseases</a:t>
            </a:r>
          </a:p>
          <a:p>
            <a:pPr marL="457189" indent="-457189">
              <a:buFont typeface="Arial" charset="0"/>
              <a:buChar char="•"/>
            </a:pPr>
            <a:r>
              <a:rPr lang="en-US" sz="2400" dirty="0"/>
              <a:t>Initial investment</a:t>
            </a:r>
          </a:p>
        </p:txBody>
      </p:sp>
      <p:sp>
        <p:nvSpPr>
          <p:cNvPr id="5" name="Rectangle 4"/>
          <p:cNvSpPr/>
          <p:nvPr/>
        </p:nvSpPr>
        <p:spPr>
          <a:xfrm>
            <a:off x="5665746" y="1686997"/>
            <a:ext cx="5941848" cy="4278094"/>
          </a:xfrm>
          <a:prstGeom prst="rect">
            <a:avLst/>
          </a:prstGeom>
        </p:spPr>
        <p:txBody>
          <a:bodyPr wrap="square">
            <a:spAutoFit/>
          </a:bodyPr>
          <a:lstStyle/>
          <a:p>
            <a:r>
              <a:rPr lang="en-US" sz="2400" b="1" dirty="0"/>
              <a:t>Ethanol Demand and Corn Prices:</a:t>
            </a:r>
          </a:p>
          <a:p>
            <a:pPr marL="380990" indent="-380990">
              <a:buFont typeface="Arial" charset="0"/>
              <a:buChar char="•"/>
            </a:pPr>
            <a:r>
              <a:rPr lang="en-US" sz="2400" dirty="0"/>
              <a:t>Large increase in demand for corn for ethanol production.</a:t>
            </a:r>
          </a:p>
          <a:p>
            <a:pPr marL="990575" lvl="1" indent="-380990">
              <a:buFont typeface="Arial" charset="0"/>
              <a:buChar char="•"/>
            </a:pPr>
            <a:r>
              <a:rPr lang="en-US" sz="2400" dirty="0"/>
              <a:t>Current production capacity is at over 5 billion gallons.</a:t>
            </a:r>
          </a:p>
          <a:p>
            <a:pPr marL="990575" lvl="1" indent="-380990">
              <a:buFont typeface="Arial" charset="0"/>
              <a:buChar char="•"/>
            </a:pPr>
            <a:r>
              <a:rPr lang="en-US" sz="2400" dirty="0"/>
              <a:t>It is projected to increase to over 9 billion gallons with current plants currently under construction.</a:t>
            </a:r>
          </a:p>
          <a:p>
            <a:pPr marL="380990" indent="-380990">
              <a:buFont typeface="Arial" charset="0"/>
              <a:buChar char="•"/>
            </a:pPr>
            <a:r>
              <a:rPr lang="en-US" sz="2400" dirty="0"/>
              <a:t>Bushels of corn sold for over $8 (USD) each in July 2012. </a:t>
            </a:r>
          </a:p>
          <a:p>
            <a:pPr marL="380990" indent="-380990">
              <a:buFont typeface="Arial" charset="0"/>
              <a:buChar char="•"/>
            </a:pPr>
            <a:r>
              <a:rPr lang="en-US" sz="2400" dirty="0"/>
              <a:t>Corn prices continue to fluctuate.</a:t>
            </a:r>
          </a:p>
        </p:txBody>
      </p:sp>
      <p:sp>
        <p:nvSpPr>
          <p:cNvPr id="6" name="Rectangle 5">
            <a:extLst>
              <a:ext uri="{FF2B5EF4-FFF2-40B4-BE49-F238E27FC236}">
                <a16:creationId xmlns:a16="http://schemas.microsoft.com/office/drawing/2014/main" id="{78D775AC-B78A-47BD-8580-C2E8567C0312}"/>
              </a:ext>
            </a:extLst>
          </p:cNvPr>
          <p:cNvSpPr/>
          <p:nvPr/>
        </p:nvSpPr>
        <p:spPr>
          <a:xfrm>
            <a:off x="660400" y="574087"/>
            <a:ext cx="5005346"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latin typeface="Calibri" panose="020F0502020204030204" pitchFamily="34" charset="0"/>
                <a:cs typeface="Calibri"/>
              </a:rPr>
              <a:t>≠ Simple</a:t>
            </a:r>
            <a:endParaRPr lang="en-US" sz="4000" dirty="0">
              <a:solidFill>
                <a:schemeClr val="tx1">
                  <a:lumMod val="75000"/>
                  <a:lumOff val="25000"/>
                </a:schemeClr>
              </a:solidFill>
              <a:cs typeface="Calibri"/>
            </a:endParaRPr>
          </a:p>
        </p:txBody>
      </p:sp>
    </p:spTree>
    <p:extLst>
      <p:ext uri="{BB962C8B-B14F-4D97-AF65-F5344CB8AC3E}">
        <p14:creationId xmlns:p14="http://schemas.microsoft.com/office/powerpoint/2010/main" val="4040062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7448" y="2157249"/>
            <a:ext cx="9757104" cy="2920157"/>
          </a:xfrm>
          <a:prstGeom prst="rect">
            <a:avLst/>
          </a:prstGeom>
        </p:spPr>
        <p:txBody>
          <a:bodyPr vert="horz" wrap="square" lIns="0" tIns="55244" rIns="0" bIns="0" rtlCol="0">
            <a:spAutoFit/>
          </a:bodyPr>
          <a:lstStyle/>
          <a:p>
            <a:pPr marL="12700" marR="5080">
              <a:lnSpc>
                <a:spcPct val="90000"/>
              </a:lnSpc>
              <a:spcBef>
                <a:spcPts val="435"/>
              </a:spcBef>
            </a:pPr>
            <a:r>
              <a:rPr sz="2400" spc="-75" dirty="0">
                <a:cs typeface="Calibri"/>
              </a:rPr>
              <a:t>You </a:t>
            </a:r>
            <a:r>
              <a:rPr sz="2400" spc="-5" dirty="0">
                <a:cs typeface="Calibri"/>
              </a:rPr>
              <a:t>cannot </a:t>
            </a:r>
            <a:r>
              <a:rPr sz="2400" spc="-15" dirty="0">
                <a:cs typeface="Calibri"/>
              </a:rPr>
              <a:t>really </a:t>
            </a:r>
            <a:r>
              <a:rPr sz="2400" spc="-11" dirty="0">
                <a:cs typeface="Calibri"/>
              </a:rPr>
              <a:t>declare </a:t>
            </a:r>
            <a:r>
              <a:rPr sz="2400" spc="-20" dirty="0">
                <a:cs typeface="Calibri"/>
              </a:rPr>
              <a:t>any </a:t>
            </a:r>
            <a:r>
              <a:rPr sz="2400" spc="-11" dirty="0">
                <a:cs typeface="Calibri"/>
              </a:rPr>
              <a:t>practice </a:t>
            </a:r>
            <a:r>
              <a:rPr sz="2400" spc="-15" dirty="0">
                <a:cs typeface="Calibri"/>
              </a:rPr>
              <a:t>“sustainable” </a:t>
            </a:r>
            <a:r>
              <a:rPr sz="2400" spc="-11" dirty="0">
                <a:cs typeface="Calibri"/>
              </a:rPr>
              <a:t>until </a:t>
            </a:r>
            <a:r>
              <a:rPr sz="2400" spc="-15" dirty="0">
                <a:cs typeface="Calibri"/>
              </a:rPr>
              <a:t>you </a:t>
            </a:r>
            <a:r>
              <a:rPr sz="2400" spc="-20" dirty="0">
                <a:cs typeface="Calibri"/>
              </a:rPr>
              <a:t>have </a:t>
            </a:r>
            <a:r>
              <a:rPr sz="2400" spc="-5" dirty="0">
                <a:cs typeface="Calibri"/>
              </a:rPr>
              <a:t>done </a:t>
            </a:r>
            <a:r>
              <a:rPr sz="2400" dirty="0">
                <a:cs typeface="Calibri"/>
              </a:rPr>
              <a:t>a </a:t>
            </a:r>
            <a:r>
              <a:rPr sz="2400" spc="-15" dirty="0">
                <a:cs typeface="Calibri"/>
              </a:rPr>
              <a:t>complete </a:t>
            </a:r>
            <a:r>
              <a:rPr sz="2400" spc="-20" dirty="0">
                <a:cs typeface="Calibri"/>
              </a:rPr>
              <a:t>life</a:t>
            </a:r>
            <a:r>
              <a:rPr lang="en-US" sz="2400" spc="-20" dirty="0">
                <a:cs typeface="Calibri"/>
              </a:rPr>
              <a:t>-</a:t>
            </a:r>
            <a:r>
              <a:rPr sz="2400" spc="-11" dirty="0">
                <a:cs typeface="Calibri"/>
              </a:rPr>
              <a:t>cycle analysis </a:t>
            </a:r>
            <a:r>
              <a:rPr sz="2400" spc="-5" dirty="0">
                <a:cs typeface="Calibri"/>
              </a:rPr>
              <a:t>of its </a:t>
            </a:r>
            <a:r>
              <a:rPr sz="2400" spc="-20" dirty="0">
                <a:cs typeface="Calibri"/>
              </a:rPr>
              <a:t>environmental </a:t>
            </a:r>
            <a:r>
              <a:rPr sz="2400" spc="-11" dirty="0">
                <a:cs typeface="Calibri"/>
              </a:rPr>
              <a:t>costs. </a:t>
            </a:r>
            <a:endParaRPr lang="en-US" sz="2400" spc="-11" dirty="0">
              <a:cs typeface="Calibri"/>
            </a:endParaRPr>
          </a:p>
          <a:p>
            <a:pPr marL="12700" marR="5080">
              <a:lnSpc>
                <a:spcPct val="90000"/>
              </a:lnSpc>
              <a:spcBef>
                <a:spcPts val="435"/>
              </a:spcBef>
            </a:pPr>
            <a:endParaRPr lang="en-US" sz="2400" spc="-11" dirty="0">
              <a:cs typeface="Calibri"/>
            </a:endParaRPr>
          </a:p>
          <a:p>
            <a:pPr marL="12700" marR="5080">
              <a:lnSpc>
                <a:spcPct val="90000"/>
              </a:lnSpc>
              <a:spcBef>
                <a:spcPts val="435"/>
              </a:spcBef>
            </a:pPr>
            <a:r>
              <a:rPr sz="2400" spc="-31" dirty="0">
                <a:cs typeface="Calibri"/>
              </a:rPr>
              <a:t>Even </a:t>
            </a:r>
            <a:r>
              <a:rPr sz="2400" spc="-5" dirty="0">
                <a:cs typeface="Calibri"/>
              </a:rPr>
              <a:t>then, </a:t>
            </a:r>
            <a:r>
              <a:rPr sz="2400" spc="-11" dirty="0">
                <a:cs typeface="Calibri"/>
              </a:rPr>
              <a:t>technology </a:t>
            </a:r>
            <a:r>
              <a:rPr sz="2400" spc="-5" dirty="0">
                <a:cs typeface="Calibri"/>
              </a:rPr>
              <a:t>and public policy </a:t>
            </a:r>
            <a:r>
              <a:rPr sz="2400" spc="-31" dirty="0">
                <a:cs typeface="Calibri"/>
              </a:rPr>
              <a:t>keep </a:t>
            </a:r>
            <a:r>
              <a:rPr sz="2400" spc="-11" dirty="0">
                <a:cs typeface="Calibri"/>
              </a:rPr>
              <a:t>evolving, </a:t>
            </a:r>
            <a:r>
              <a:rPr sz="2400" spc="-5" dirty="0">
                <a:cs typeface="Calibri"/>
              </a:rPr>
              <a:t>and </a:t>
            </a:r>
            <a:r>
              <a:rPr sz="2400" spc="-11" dirty="0">
                <a:cs typeface="Calibri"/>
              </a:rPr>
              <a:t>that evolution can </a:t>
            </a:r>
            <a:r>
              <a:rPr sz="2400" spc="-5" dirty="0">
                <a:cs typeface="Calibri"/>
              </a:rPr>
              <a:t>lead </a:t>
            </a:r>
            <a:r>
              <a:rPr sz="2400" spc="-15" dirty="0">
                <a:cs typeface="Calibri"/>
              </a:rPr>
              <a:t>to unforeseen </a:t>
            </a:r>
            <a:r>
              <a:rPr sz="2400" spc="-5" dirty="0">
                <a:cs typeface="Calibri"/>
              </a:rPr>
              <a:t>and </a:t>
            </a:r>
            <a:r>
              <a:rPr sz="2400" spc="-11" dirty="0">
                <a:cs typeface="Calibri"/>
              </a:rPr>
              <a:t>unintended </a:t>
            </a:r>
            <a:r>
              <a:rPr sz="2400" spc="-5" dirty="0">
                <a:cs typeface="Calibri"/>
              </a:rPr>
              <a:t>consequences. </a:t>
            </a:r>
            <a:endParaRPr lang="en-US" sz="2400" spc="-5" dirty="0">
              <a:cs typeface="Calibri"/>
            </a:endParaRPr>
          </a:p>
          <a:p>
            <a:pPr marL="12700" marR="5080">
              <a:lnSpc>
                <a:spcPct val="90000"/>
              </a:lnSpc>
              <a:spcBef>
                <a:spcPts val="435"/>
              </a:spcBef>
            </a:pPr>
            <a:endParaRPr lang="en-US" sz="2400" spc="-5" dirty="0">
              <a:cs typeface="Calibri"/>
            </a:endParaRPr>
          </a:p>
          <a:p>
            <a:pPr marL="12700" marR="5080">
              <a:lnSpc>
                <a:spcPct val="90000"/>
              </a:lnSpc>
              <a:spcBef>
                <a:spcPts val="435"/>
              </a:spcBef>
            </a:pPr>
            <a:r>
              <a:rPr sz="2400" spc="-5" dirty="0">
                <a:cs typeface="Calibri"/>
              </a:rPr>
              <a:t>The </a:t>
            </a:r>
            <a:r>
              <a:rPr sz="2400" spc="-11" dirty="0">
                <a:cs typeface="Calibri"/>
              </a:rPr>
              <a:t>admirable goal </a:t>
            </a:r>
            <a:r>
              <a:rPr sz="2400" spc="-5" dirty="0">
                <a:cs typeface="Calibri"/>
              </a:rPr>
              <a:t>of </a:t>
            </a:r>
            <a:r>
              <a:rPr sz="2400" spc="-11" dirty="0">
                <a:cs typeface="Calibri"/>
              </a:rPr>
              <a:t>living sustainably </a:t>
            </a:r>
            <a:r>
              <a:rPr sz="2400" spc="-15" dirty="0">
                <a:cs typeface="Calibri"/>
              </a:rPr>
              <a:t>requires </a:t>
            </a:r>
            <a:r>
              <a:rPr sz="2400" spc="-11" dirty="0">
                <a:cs typeface="Calibri"/>
              </a:rPr>
              <a:t>plenty </a:t>
            </a:r>
            <a:r>
              <a:rPr sz="2400" spc="-5" dirty="0">
                <a:cs typeface="Calibri"/>
              </a:rPr>
              <a:t>of </a:t>
            </a:r>
            <a:r>
              <a:rPr sz="2400" spc="-11" dirty="0">
                <a:cs typeface="Calibri"/>
              </a:rPr>
              <a:t>thought </a:t>
            </a:r>
            <a:r>
              <a:rPr sz="2400" spc="-5" dirty="0">
                <a:cs typeface="Calibri"/>
              </a:rPr>
              <a:t>on an </a:t>
            </a:r>
            <a:r>
              <a:rPr sz="2400" spc="-11" dirty="0">
                <a:cs typeface="Calibri"/>
              </a:rPr>
              <a:t>ongoing</a:t>
            </a:r>
            <a:r>
              <a:rPr sz="2400" spc="-55" dirty="0">
                <a:cs typeface="Calibri"/>
              </a:rPr>
              <a:t> </a:t>
            </a:r>
            <a:r>
              <a:rPr sz="2400" spc="-5" dirty="0">
                <a:cs typeface="Calibri"/>
              </a:rPr>
              <a:t>basis</a:t>
            </a:r>
            <a:r>
              <a:rPr sz="2400" spc="-5" dirty="0">
                <a:solidFill>
                  <a:schemeClr val="tx1">
                    <a:lumMod val="65000"/>
                    <a:lumOff val="35000"/>
                  </a:schemeClr>
                </a:solidFill>
                <a:cs typeface="Calibri"/>
              </a:rPr>
              <a:t>.</a:t>
            </a:r>
            <a:endParaRPr sz="2400" dirty="0">
              <a:solidFill>
                <a:schemeClr val="tx1">
                  <a:lumMod val="65000"/>
                  <a:lumOff val="35000"/>
                </a:schemeClr>
              </a:solidFill>
              <a:cs typeface="Calibri"/>
            </a:endParaRPr>
          </a:p>
        </p:txBody>
      </p:sp>
      <p:sp>
        <p:nvSpPr>
          <p:cNvPr id="4" name="Rectangle 3">
            <a:extLst>
              <a:ext uri="{FF2B5EF4-FFF2-40B4-BE49-F238E27FC236}">
                <a16:creationId xmlns:a16="http://schemas.microsoft.com/office/drawing/2014/main" id="{9E066B17-F580-4732-9137-A6BCB75FF1B5}"/>
              </a:ext>
            </a:extLst>
          </p:cNvPr>
          <p:cNvSpPr/>
          <p:nvPr/>
        </p:nvSpPr>
        <p:spPr>
          <a:xfrm>
            <a:off x="759345" y="546449"/>
            <a:ext cx="5005346"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latin typeface="Calibri" panose="020F0502020204030204" pitchFamily="34" charset="0"/>
                <a:cs typeface="Calibri"/>
              </a:rPr>
              <a:t>≠ Simple</a:t>
            </a:r>
            <a:endParaRPr lang="en-US" sz="4000" dirty="0">
              <a:solidFill>
                <a:schemeClr val="tx1">
                  <a:lumMod val="75000"/>
                  <a:lumOff val="25000"/>
                </a:schemeClr>
              </a:solidFill>
              <a:cs typeface="Calibri"/>
            </a:endParaRPr>
          </a:p>
        </p:txBody>
      </p:sp>
    </p:spTree>
    <p:extLst>
      <p:ext uri="{BB962C8B-B14F-4D97-AF65-F5344CB8AC3E}">
        <p14:creationId xmlns:p14="http://schemas.microsoft.com/office/powerpoint/2010/main" val="131360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838200" y="1782395"/>
            <a:ext cx="7205045" cy="2554545"/>
          </a:xfrm>
          <a:prstGeom prst="rect">
            <a:avLst/>
          </a:prstGeom>
          <a:noFill/>
        </p:spPr>
        <p:txBody>
          <a:bodyPr wrap="square" rtlCol="0">
            <a:spAutoFit/>
          </a:bodyPr>
          <a:lstStyle/>
          <a:p>
            <a:pPr marL="514350" indent="-514350">
              <a:spcBef>
                <a:spcPts val="1200"/>
              </a:spcBef>
              <a:buFont typeface="+mj-lt"/>
              <a:buAutoNum type="arabicPeriod"/>
            </a:pPr>
            <a:r>
              <a:rPr lang="en-US" sz="2400" dirty="0"/>
              <a:t>Sustainability – Myths and Facts</a:t>
            </a:r>
          </a:p>
          <a:p>
            <a:pPr marL="514350" indent="-514350">
              <a:spcBef>
                <a:spcPts val="1200"/>
              </a:spcBef>
              <a:buFont typeface="+mj-lt"/>
              <a:buAutoNum type="arabicPeriod"/>
            </a:pPr>
            <a:r>
              <a:rPr lang="en-US" sz="2400" dirty="0">
                <a:solidFill>
                  <a:srgbClr val="00B050"/>
                </a:solidFill>
              </a:rPr>
              <a:t>Society, Economy, and the Environment</a:t>
            </a:r>
          </a:p>
          <a:p>
            <a:pPr marL="514350" indent="-514350">
              <a:spcBef>
                <a:spcPts val="1200"/>
              </a:spcBef>
              <a:buFont typeface="+mj-lt"/>
              <a:buAutoNum type="arabicPeriod"/>
            </a:pPr>
            <a:r>
              <a:rPr lang="en-US" sz="2400" dirty="0"/>
              <a:t>Business and Sustainability</a:t>
            </a:r>
          </a:p>
          <a:p>
            <a:pPr marL="971550" lvl="1" indent="-514350">
              <a:spcBef>
                <a:spcPts val="1200"/>
              </a:spcBef>
              <a:buFont typeface="Arial" charset="0"/>
              <a:buChar char="•"/>
            </a:pPr>
            <a:r>
              <a:rPr lang="en-US" sz="2400" dirty="0"/>
              <a:t>Applying Green Chemistry to Management</a:t>
            </a:r>
          </a:p>
          <a:p>
            <a:pPr marL="514350" indent="-514350">
              <a:spcBef>
                <a:spcPts val="1200"/>
              </a:spcBef>
              <a:buFont typeface="+mj-lt"/>
              <a:buAutoNum type="arabicPeriod"/>
            </a:pPr>
            <a:r>
              <a:rPr lang="en-US" sz="2400" dirty="0"/>
              <a:t>Different Models of Sustainability</a:t>
            </a:r>
          </a:p>
        </p:txBody>
      </p:sp>
      <p:sp>
        <p:nvSpPr>
          <p:cNvPr id="3" name="Title 2">
            <a:extLst>
              <a:ext uri="{FF2B5EF4-FFF2-40B4-BE49-F238E27FC236}">
                <a16:creationId xmlns:a16="http://schemas.microsoft.com/office/drawing/2014/main" id="{A3DCB437-913E-0B4E-B35C-EC3586029D65}"/>
              </a:ext>
            </a:extLst>
          </p:cNvPr>
          <p:cNvSpPr>
            <a:spLocks noGrp="1"/>
          </p:cNvSpPr>
          <p:nvPr>
            <p:ph type="title"/>
          </p:nvPr>
        </p:nvSpPr>
        <p:spPr>
          <a:xfrm>
            <a:off x="838200" y="75548"/>
            <a:ext cx="10515600" cy="1325563"/>
          </a:xfrm>
        </p:spPr>
        <p:txBody>
          <a:bodyPr>
            <a:normAutofit/>
          </a:bodyPr>
          <a:lstStyle/>
          <a:p>
            <a:r>
              <a:rPr lang="en-US" sz="4000" dirty="0">
                <a:latin typeface="+mn-lt"/>
              </a:rPr>
              <a:t>Overview</a:t>
            </a:r>
          </a:p>
        </p:txBody>
      </p:sp>
    </p:spTree>
    <p:extLst>
      <p:ext uri="{BB962C8B-B14F-4D97-AF65-F5344CB8AC3E}">
        <p14:creationId xmlns:p14="http://schemas.microsoft.com/office/powerpoint/2010/main" val="3225278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9" y="1907657"/>
            <a:ext cx="7620001" cy="757130"/>
          </a:xfrm>
        </p:spPr>
        <p:txBody>
          <a:bodyPr wrap="square">
            <a:spAutoFit/>
          </a:bodyPr>
          <a:lstStyle/>
          <a:p>
            <a:pPr algn="ctr"/>
            <a:r>
              <a:rPr lang="en-US" sz="2400" dirty="0">
                <a:solidFill>
                  <a:schemeClr val="tx1"/>
                </a:solidFill>
                <a:latin typeface="+mn-lt"/>
              </a:rPr>
              <a:t>Society, economy, and the environment are the key dimensions of sustainability.</a:t>
            </a:r>
          </a:p>
        </p:txBody>
      </p:sp>
      <p:sp>
        <p:nvSpPr>
          <p:cNvPr id="4" name="TextBox 3"/>
          <p:cNvSpPr txBox="1"/>
          <p:nvPr/>
        </p:nvSpPr>
        <p:spPr>
          <a:xfrm>
            <a:off x="1153886" y="4173529"/>
            <a:ext cx="9884228" cy="1200329"/>
          </a:xfrm>
          <a:prstGeom prst="rect">
            <a:avLst/>
          </a:prstGeom>
          <a:noFill/>
        </p:spPr>
        <p:txBody>
          <a:bodyPr wrap="square" rtlCol="0">
            <a:spAutoFit/>
          </a:bodyPr>
          <a:lstStyle/>
          <a:p>
            <a:pPr algn="ctr"/>
            <a:r>
              <a:rPr lang="en-US" sz="2400" dirty="0"/>
              <a:t>Economic or physical water scarcity, poor air quality, and destroyed ecosystems that sustain life not only in terms of food but also employment, are all signs that we lack sustainability in day-to-day practices.</a:t>
            </a:r>
          </a:p>
        </p:txBody>
      </p:sp>
      <p:sp>
        <p:nvSpPr>
          <p:cNvPr id="5" name="TextBox 4"/>
          <p:cNvSpPr txBox="1"/>
          <p:nvPr/>
        </p:nvSpPr>
        <p:spPr>
          <a:xfrm>
            <a:off x="5647446" y="3198167"/>
            <a:ext cx="897105" cy="461665"/>
          </a:xfrm>
          <a:prstGeom prst="rect">
            <a:avLst/>
          </a:prstGeom>
          <a:noFill/>
        </p:spPr>
        <p:txBody>
          <a:bodyPr wrap="none" rtlCol="0">
            <a:spAutoFit/>
          </a:bodyPr>
          <a:lstStyle/>
          <a:p>
            <a:r>
              <a:rPr lang="en-US" sz="2400" dirty="0"/>
              <a:t>Why?</a:t>
            </a:r>
          </a:p>
        </p:txBody>
      </p:sp>
      <p:sp>
        <p:nvSpPr>
          <p:cNvPr id="6" name="Rectangle 5">
            <a:extLst>
              <a:ext uri="{FF2B5EF4-FFF2-40B4-BE49-F238E27FC236}">
                <a16:creationId xmlns:a16="http://schemas.microsoft.com/office/drawing/2014/main" id="{B5CCAF6B-177C-4B8D-A86E-A94E3583A2BC}"/>
              </a:ext>
            </a:extLst>
          </p:cNvPr>
          <p:cNvSpPr/>
          <p:nvPr/>
        </p:nvSpPr>
        <p:spPr>
          <a:xfrm>
            <a:off x="634582" y="508969"/>
            <a:ext cx="858825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Society, Economy, and the Environment</a:t>
            </a:r>
          </a:p>
        </p:txBody>
      </p:sp>
    </p:spTree>
    <p:extLst>
      <p:ext uri="{BB962C8B-B14F-4D97-AF65-F5344CB8AC3E}">
        <p14:creationId xmlns:p14="http://schemas.microsoft.com/office/powerpoint/2010/main" val="310361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8641" y="525382"/>
            <a:ext cx="2938662" cy="566822"/>
          </a:xfrm>
          <a:prstGeom prst="rect">
            <a:avLst/>
          </a:prstGeom>
        </p:spPr>
        <p:txBody>
          <a:bodyPr vert="horz" wrap="square" lIns="0" tIns="12700" rIns="0" bIns="0" rtlCol="0" anchor="ctr">
            <a:spAutoFit/>
          </a:bodyPr>
          <a:lstStyle/>
          <a:p>
            <a:pPr marL="12700" algn="ctr">
              <a:spcBef>
                <a:spcPts val="100"/>
              </a:spcBef>
            </a:pPr>
            <a:r>
              <a:rPr sz="4000" spc="-5" dirty="0">
                <a:latin typeface="+mn-lt"/>
                <a:cs typeface="Arial"/>
              </a:rPr>
              <a:t>Sustainability</a:t>
            </a:r>
            <a:endParaRPr sz="4000" dirty="0">
              <a:latin typeface="+mn-lt"/>
              <a:cs typeface="Arial"/>
            </a:endParaRPr>
          </a:p>
        </p:txBody>
      </p:sp>
      <p:sp>
        <p:nvSpPr>
          <p:cNvPr id="3" name="object 3"/>
          <p:cNvSpPr txBox="1"/>
          <p:nvPr/>
        </p:nvSpPr>
        <p:spPr>
          <a:xfrm>
            <a:off x="848640" y="1766769"/>
            <a:ext cx="9599725" cy="2326277"/>
          </a:xfrm>
          <a:prstGeom prst="rect">
            <a:avLst/>
          </a:prstGeom>
        </p:spPr>
        <p:txBody>
          <a:bodyPr vert="horz" wrap="square" lIns="0" tIns="58419" rIns="0" bIns="0" rtlCol="0">
            <a:spAutoFit/>
          </a:bodyPr>
          <a:lstStyle/>
          <a:p>
            <a:pPr marR="5080">
              <a:spcBef>
                <a:spcPts val="600"/>
              </a:spcBef>
            </a:pPr>
            <a:r>
              <a:rPr sz="2400" spc="-5" dirty="0">
                <a:cs typeface="Calibri"/>
              </a:rPr>
              <a:t>When </a:t>
            </a:r>
            <a:r>
              <a:rPr sz="2400" dirty="0">
                <a:cs typeface="Calibri"/>
              </a:rPr>
              <a:t>a </a:t>
            </a:r>
            <a:r>
              <a:rPr sz="2400" spc="-15" dirty="0">
                <a:cs typeface="Calibri"/>
              </a:rPr>
              <a:t>word </a:t>
            </a:r>
            <a:r>
              <a:rPr sz="2400" spc="-11" dirty="0">
                <a:cs typeface="Calibri"/>
              </a:rPr>
              <a:t>becomes </a:t>
            </a:r>
            <a:r>
              <a:rPr sz="2400" dirty="0">
                <a:cs typeface="Calibri"/>
              </a:rPr>
              <a:t>so </a:t>
            </a:r>
            <a:r>
              <a:rPr sz="2400" spc="-5" dirty="0">
                <a:cs typeface="Calibri"/>
              </a:rPr>
              <a:t>popular </a:t>
            </a:r>
            <a:r>
              <a:rPr sz="2400" spc="-11" dirty="0">
                <a:cs typeface="Calibri"/>
              </a:rPr>
              <a:t>you </a:t>
            </a:r>
            <a:r>
              <a:rPr sz="2400" spc="-5" dirty="0">
                <a:cs typeface="Calibri"/>
              </a:rPr>
              <a:t>begin hearing it </a:t>
            </a:r>
            <a:r>
              <a:rPr sz="2400" spc="-11" dirty="0">
                <a:cs typeface="Calibri"/>
              </a:rPr>
              <a:t>everywhere, </a:t>
            </a:r>
            <a:r>
              <a:rPr sz="2400" spc="-5" dirty="0">
                <a:cs typeface="Calibri"/>
              </a:rPr>
              <a:t>in all sorts </a:t>
            </a:r>
            <a:r>
              <a:rPr sz="2400" dirty="0">
                <a:cs typeface="Calibri"/>
              </a:rPr>
              <a:t>of </a:t>
            </a:r>
            <a:r>
              <a:rPr sz="2400" spc="-11" dirty="0">
                <a:cs typeface="Calibri"/>
              </a:rPr>
              <a:t>marginally </a:t>
            </a:r>
            <a:r>
              <a:rPr sz="2400" spc="-20" dirty="0">
                <a:cs typeface="Calibri"/>
              </a:rPr>
              <a:t>related </a:t>
            </a:r>
            <a:r>
              <a:rPr sz="2400" dirty="0">
                <a:cs typeface="Calibri"/>
              </a:rPr>
              <a:t>or </a:t>
            </a:r>
            <a:r>
              <a:rPr sz="2400" spc="-20" dirty="0">
                <a:cs typeface="Calibri"/>
              </a:rPr>
              <a:t>even unrelated contexts, </a:t>
            </a:r>
            <a:r>
              <a:rPr sz="2400" spc="-5" dirty="0">
                <a:cs typeface="Calibri"/>
              </a:rPr>
              <a:t>it means one </a:t>
            </a:r>
            <a:r>
              <a:rPr sz="2400" dirty="0">
                <a:cs typeface="Calibri"/>
              </a:rPr>
              <a:t>of </a:t>
            </a:r>
            <a:r>
              <a:rPr sz="2400" spc="-11" dirty="0">
                <a:cs typeface="Calibri"/>
              </a:rPr>
              <a:t>two </a:t>
            </a:r>
            <a:r>
              <a:rPr sz="2400" spc="-5" dirty="0">
                <a:cs typeface="Calibri"/>
              </a:rPr>
              <a:t>things. Either the </a:t>
            </a:r>
            <a:r>
              <a:rPr sz="2400" spc="-15" dirty="0">
                <a:cs typeface="Calibri"/>
              </a:rPr>
              <a:t>word </a:t>
            </a:r>
            <a:r>
              <a:rPr sz="2400" spc="-5" dirty="0">
                <a:cs typeface="Calibri"/>
              </a:rPr>
              <a:t>has </a:t>
            </a:r>
            <a:r>
              <a:rPr sz="2400" spc="-15" dirty="0">
                <a:cs typeface="Calibri"/>
              </a:rPr>
              <a:t>devolved into:</a:t>
            </a:r>
            <a:endParaRPr sz="2400" dirty="0">
              <a:cs typeface="Calibri"/>
            </a:endParaRPr>
          </a:p>
          <a:p>
            <a:pPr>
              <a:spcBef>
                <a:spcPts val="5"/>
              </a:spcBef>
            </a:pPr>
            <a:endParaRPr sz="2400" dirty="0">
              <a:cs typeface="Times New Roman"/>
            </a:endParaRPr>
          </a:p>
          <a:p>
            <a:pPr marL="979145" indent="-450839">
              <a:buAutoNum type="arabicPeriod"/>
              <a:tabLst>
                <a:tab pos="979781" algn="l"/>
              </a:tabLst>
            </a:pPr>
            <a:r>
              <a:rPr sz="2400" dirty="0">
                <a:cs typeface="Calibri"/>
              </a:rPr>
              <a:t>A </a:t>
            </a:r>
            <a:r>
              <a:rPr sz="2400" spc="-5" dirty="0">
                <a:cs typeface="Calibri"/>
              </a:rPr>
              <a:t>meaningless cliché,</a:t>
            </a:r>
            <a:r>
              <a:rPr sz="2400" spc="-55" dirty="0">
                <a:cs typeface="Calibri"/>
              </a:rPr>
              <a:t> </a:t>
            </a:r>
            <a:r>
              <a:rPr sz="2400" dirty="0">
                <a:cs typeface="Calibri"/>
              </a:rPr>
              <a:t>or</a:t>
            </a:r>
          </a:p>
          <a:p>
            <a:pPr marL="979781" indent="-451473">
              <a:spcBef>
                <a:spcPts val="375"/>
              </a:spcBef>
              <a:buAutoNum type="arabicPeriod"/>
              <a:tabLst>
                <a:tab pos="980415" algn="l"/>
              </a:tabLst>
            </a:pPr>
            <a:r>
              <a:rPr sz="2400" dirty="0">
                <a:cs typeface="Calibri"/>
              </a:rPr>
              <a:t>It </a:t>
            </a:r>
            <a:r>
              <a:rPr sz="2400" spc="-5" dirty="0">
                <a:cs typeface="Calibri"/>
              </a:rPr>
              <a:t>has </a:t>
            </a:r>
            <a:r>
              <a:rPr sz="2400" spc="-20" dirty="0">
                <a:cs typeface="Calibri"/>
              </a:rPr>
              <a:t>real </a:t>
            </a:r>
            <a:r>
              <a:rPr sz="2400" spc="-11" dirty="0">
                <a:cs typeface="Calibri"/>
              </a:rPr>
              <a:t>conceptual</a:t>
            </a:r>
            <a:r>
              <a:rPr sz="2400" spc="-40" dirty="0">
                <a:cs typeface="Calibri"/>
              </a:rPr>
              <a:t> </a:t>
            </a:r>
            <a:r>
              <a:rPr sz="2400" spc="-15" dirty="0">
                <a:cs typeface="Calibri"/>
              </a:rPr>
              <a:t>heft.</a:t>
            </a:r>
            <a:endParaRPr sz="2400" dirty="0">
              <a:cs typeface="Calibri"/>
            </a:endParaRPr>
          </a:p>
        </p:txBody>
      </p:sp>
    </p:spTree>
    <p:extLst>
      <p:ext uri="{BB962C8B-B14F-4D97-AF65-F5344CB8AC3E}">
        <p14:creationId xmlns:p14="http://schemas.microsoft.com/office/powerpoint/2010/main" val="4137705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6519"/>
            <a:ext cx="10644352" cy="424732"/>
          </a:xfrm>
        </p:spPr>
        <p:txBody>
          <a:bodyPr>
            <a:spAutoFit/>
          </a:bodyPr>
          <a:lstStyle/>
          <a:p>
            <a:r>
              <a:rPr lang="en-US" sz="2400" dirty="0">
                <a:latin typeface="+mn-lt"/>
              </a:rPr>
              <a:t>The traditional view of economy, society, and the environment:</a:t>
            </a:r>
          </a:p>
        </p:txBody>
      </p:sp>
      <p:grpSp>
        <p:nvGrpSpPr>
          <p:cNvPr id="8" name="Group 7"/>
          <p:cNvGrpSpPr/>
          <p:nvPr/>
        </p:nvGrpSpPr>
        <p:grpSpPr>
          <a:xfrm>
            <a:off x="838200" y="2385856"/>
            <a:ext cx="4256672" cy="3797895"/>
            <a:chOff x="3253400" y="1105254"/>
            <a:chExt cx="5296614" cy="4956156"/>
          </a:xfrm>
        </p:grpSpPr>
        <p:sp>
          <p:nvSpPr>
            <p:cNvPr id="4" name="Oval 3"/>
            <p:cNvSpPr>
              <a:spLocks noChangeAspect="1"/>
            </p:cNvSpPr>
            <p:nvPr/>
          </p:nvSpPr>
          <p:spPr>
            <a:xfrm>
              <a:off x="3253400" y="1105254"/>
              <a:ext cx="2492829" cy="24780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Economy</a:t>
              </a:r>
            </a:p>
          </p:txBody>
        </p:sp>
        <p:sp>
          <p:nvSpPr>
            <p:cNvPr id="5" name="Oval 4"/>
            <p:cNvSpPr>
              <a:spLocks noChangeAspect="1"/>
            </p:cNvSpPr>
            <p:nvPr/>
          </p:nvSpPr>
          <p:spPr>
            <a:xfrm>
              <a:off x="6057185" y="1105254"/>
              <a:ext cx="2492829" cy="24780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Society</a:t>
              </a:r>
            </a:p>
          </p:txBody>
        </p:sp>
        <p:sp>
          <p:nvSpPr>
            <p:cNvPr id="6" name="Oval 5"/>
            <p:cNvSpPr>
              <a:spLocks noChangeAspect="1"/>
            </p:cNvSpPr>
            <p:nvPr/>
          </p:nvSpPr>
          <p:spPr>
            <a:xfrm>
              <a:off x="4655293" y="3583332"/>
              <a:ext cx="2492829" cy="247807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grpSp>
      <p:sp>
        <p:nvSpPr>
          <p:cNvPr id="7" name="TextBox 6"/>
          <p:cNvSpPr txBox="1"/>
          <p:nvPr/>
        </p:nvSpPr>
        <p:spPr>
          <a:xfrm>
            <a:off x="5554294" y="2126195"/>
            <a:ext cx="5338957" cy="3785652"/>
          </a:xfrm>
          <a:prstGeom prst="rect">
            <a:avLst/>
          </a:prstGeom>
          <a:noFill/>
        </p:spPr>
        <p:txBody>
          <a:bodyPr wrap="square" rtlCol="0">
            <a:spAutoFit/>
          </a:bodyPr>
          <a:lstStyle/>
          <a:p>
            <a:pPr>
              <a:spcBef>
                <a:spcPts val="600"/>
              </a:spcBef>
            </a:pPr>
            <a:r>
              <a:rPr lang="en-US" sz="2400" dirty="0">
                <a:ea typeface="ＭＳ Ｐゴシック" pitchFamily="-108" charset="-128"/>
                <a:cs typeface="ＭＳ Ｐゴシック" pitchFamily="-108" charset="-128"/>
              </a:rPr>
              <a:t>When society, economy, and the environment are viewed as separate unrelated parts of a community, the community’</a:t>
            </a:r>
            <a:r>
              <a:rPr lang="en-US" altLang="ja-JP" sz="2400" dirty="0">
                <a:ea typeface="ＭＳ Ｐゴシック" pitchFamily="-108" charset="-128"/>
                <a:cs typeface="ＭＳ Ｐゴシック" pitchFamily="-108" charset="-128"/>
              </a:rPr>
              <a:t>s problems are also viewed as isolated issues. Economic development councils try to create more jobs. Social needs are addressed by health care services and housing authorities. Environmental agencies try to prevent and correct pollution problems.</a:t>
            </a:r>
            <a:endParaRPr lang="en-US" sz="2400" dirty="0">
              <a:ea typeface="ＭＳ Ｐゴシック" pitchFamily="-108" charset="-128"/>
              <a:cs typeface="ＭＳ Ｐゴシック" pitchFamily="-108" charset="-128"/>
            </a:endParaRPr>
          </a:p>
        </p:txBody>
      </p:sp>
      <p:sp>
        <p:nvSpPr>
          <p:cNvPr id="9" name="Rectangle 8">
            <a:extLst>
              <a:ext uri="{FF2B5EF4-FFF2-40B4-BE49-F238E27FC236}">
                <a16:creationId xmlns:a16="http://schemas.microsoft.com/office/drawing/2014/main" id="{A6C17F99-CC60-4EAA-873B-D447662EE6E1}"/>
              </a:ext>
            </a:extLst>
          </p:cNvPr>
          <p:cNvSpPr/>
          <p:nvPr/>
        </p:nvSpPr>
        <p:spPr>
          <a:xfrm>
            <a:off x="718888" y="553894"/>
            <a:ext cx="858825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Society, Economy, and the Environment</a:t>
            </a:r>
          </a:p>
        </p:txBody>
      </p:sp>
    </p:spTree>
    <p:extLst>
      <p:ext uri="{BB962C8B-B14F-4D97-AF65-F5344CB8AC3E}">
        <p14:creationId xmlns:p14="http://schemas.microsoft.com/office/powerpoint/2010/main" val="3232937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74" y="1594393"/>
            <a:ext cx="10136851" cy="757130"/>
          </a:xfrm>
        </p:spPr>
        <p:txBody>
          <a:bodyPr wrap="square">
            <a:spAutoFit/>
          </a:bodyPr>
          <a:lstStyle/>
          <a:p>
            <a:pPr algn="ctr"/>
            <a:r>
              <a:rPr lang="en-US" sz="2400" dirty="0">
                <a:latin typeface="+mn-lt"/>
              </a:rPr>
              <a:t>The current view of economy, society, and the environment:</a:t>
            </a:r>
            <a:br>
              <a:rPr lang="en-US" sz="2400" dirty="0">
                <a:latin typeface="+mn-lt"/>
              </a:rPr>
            </a:br>
            <a:r>
              <a:rPr lang="en-US" sz="2400" dirty="0">
                <a:latin typeface="+mn-lt"/>
              </a:rPr>
              <a:t>The Triple Bottom Line</a:t>
            </a:r>
          </a:p>
        </p:txBody>
      </p:sp>
      <p:sp>
        <p:nvSpPr>
          <p:cNvPr id="5" name="Oval 4"/>
          <p:cNvSpPr>
            <a:spLocks noChangeAspect="1"/>
          </p:cNvSpPr>
          <p:nvPr/>
        </p:nvSpPr>
        <p:spPr>
          <a:xfrm>
            <a:off x="1027574" y="2794002"/>
            <a:ext cx="2003385" cy="1898948"/>
          </a:xfrm>
          <a:prstGeom prst="ellipse">
            <a:avLst/>
          </a:prstGeom>
          <a:solidFill>
            <a:schemeClr val="accent1">
              <a:alpha val="79000"/>
            </a:schemeClr>
          </a:solidFill>
          <a:ln>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Economy</a:t>
            </a:r>
          </a:p>
        </p:txBody>
      </p:sp>
      <p:sp>
        <p:nvSpPr>
          <p:cNvPr id="6" name="Oval 5"/>
          <p:cNvSpPr>
            <a:spLocks noChangeAspect="1"/>
          </p:cNvSpPr>
          <p:nvPr/>
        </p:nvSpPr>
        <p:spPr>
          <a:xfrm>
            <a:off x="2591318" y="2794002"/>
            <a:ext cx="2003385" cy="1898948"/>
          </a:xfrm>
          <a:prstGeom prst="ellipse">
            <a:avLst/>
          </a:prstGeom>
          <a:solidFill>
            <a:schemeClr val="accent2">
              <a:alpha val="7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Society</a:t>
            </a:r>
          </a:p>
        </p:txBody>
      </p:sp>
      <p:sp>
        <p:nvSpPr>
          <p:cNvPr id="7" name="Oval 6"/>
          <p:cNvSpPr>
            <a:spLocks noChangeAspect="1"/>
          </p:cNvSpPr>
          <p:nvPr/>
        </p:nvSpPr>
        <p:spPr>
          <a:xfrm>
            <a:off x="1761655" y="3910781"/>
            <a:ext cx="2003385" cy="1898948"/>
          </a:xfrm>
          <a:prstGeom prst="ellipse">
            <a:avLst/>
          </a:prstGeom>
          <a:solidFill>
            <a:schemeClr val="accent6">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sp>
        <p:nvSpPr>
          <p:cNvPr id="8" name="TextBox 7"/>
          <p:cNvSpPr txBox="1"/>
          <p:nvPr/>
        </p:nvSpPr>
        <p:spPr>
          <a:xfrm>
            <a:off x="6024696" y="2851886"/>
            <a:ext cx="5139730" cy="2308324"/>
          </a:xfrm>
          <a:prstGeom prst="rect">
            <a:avLst/>
          </a:prstGeom>
          <a:noFill/>
        </p:spPr>
        <p:txBody>
          <a:bodyPr wrap="square" rtlCol="0">
            <a:spAutoFit/>
          </a:bodyPr>
          <a:lstStyle/>
          <a:p>
            <a:r>
              <a:rPr lang="en-US" sz="2400" dirty="0">
                <a:ea typeface="ＭＳ Ｐゴシック" pitchFamily="-108" charset="-128"/>
                <a:cs typeface="ＭＳ Ｐゴシック" pitchFamily="-108" charset="-128"/>
              </a:rPr>
              <a:t>Understanding the three parts and their links is key to understanding sustainability, because sustainability is about more than quality of life. It is about balancing society, economy, and the environment.</a:t>
            </a:r>
          </a:p>
        </p:txBody>
      </p:sp>
      <p:sp>
        <p:nvSpPr>
          <p:cNvPr id="9" name="Arc 8"/>
          <p:cNvSpPr/>
          <p:nvPr/>
        </p:nvSpPr>
        <p:spPr>
          <a:xfrm rot="1348010" flipH="1" flipV="1">
            <a:off x="2627586" y="3482473"/>
            <a:ext cx="897417" cy="904800"/>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9558485" flipH="1" flipV="1">
            <a:off x="2218077" y="3917102"/>
            <a:ext cx="929573" cy="632004"/>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5205889" flipH="1" flipV="1">
            <a:off x="2113335" y="3553648"/>
            <a:ext cx="854327" cy="904800"/>
          </a:xfrm>
          <a:prstGeom prst="arc">
            <a:avLst>
              <a:gd name="adj1" fmla="val 16656365"/>
              <a:gd name="adj2" fmla="val 1996186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4017C279-2E00-4702-A5AE-B0AFBE0C929A}"/>
              </a:ext>
            </a:extLst>
          </p:cNvPr>
          <p:cNvSpPr/>
          <p:nvPr/>
        </p:nvSpPr>
        <p:spPr>
          <a:xfrm>
            <a:off x="753030" y="386145"/>
            <a:ext cx="858825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Society, Economy, and the Environment</a:t>
            </a:r>
          </a:p>
        </p:txBody>
      </p:sp>
    </p:spTree>
    <p:extLst>
      <p:ext uri="{BB962C8B-B14F-4D97-AF65-F5344CB8AC3E}">
        <p14:creationId xmlns:p14="http://schemas.microsoft.com/office/powerpoint/2010/main" val="3810732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21" y="1797298"/>
            <a:ext cx="5803790" cy="424732"/>
          </a:xfrm>
        </p:spPr>
        <p:txBody>
          <a:bodyPr wrap="square">
            <a:spAutoFit/>
          </a:bodyPr>
          <a:lstStyle/>
          <a:p>
            <a:pPr algn="ctr"/>
            <a:r>
              <a:rPr lang="en-US" sz="2400" dirty="0">
                <a:solidFill>
                  <a:schemeClr val="tx1"/>
                </a:solidFill>
                <a:latin typeface="+mn-lt"/>
              </a:rPr>
              <a:t>Triple Bottom Line (TBL)</a:t>
            </a:r>
          </a:p>
        </p:txBody>
      </p:sp>
      <p:sp>
        <p:nvSpPr>
          <p:cNvPr id="4" name="Oval 3"/>
          <p:cNvSpPr>
            <a:spLocks noChangeAspect="1"/>
          </p:cNvSpPr>
          <p:nvPr/>
        </p:nvSpPr>
        <p:spPr>
          <a:xfrm>
            <a:off x="1527743" y="2704763"/>
            <a:ext cx="2003385" cy="1898948"/>
          </a:xfrm>
          <a:prstGeom prst="ellipse">
            <a:avLst/>
          </a:prstGeom>
          <a:solidFill>
            <a:schemeClr val="accent1">
              <a:alpha val="79000"/>
            </a:schemeClr>
          </a:solidFill>
          <a:ln>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Economy</a:t>
            </a:r>
          </a:p>
        </p:txBody>
      </p:sp>
      <p:sp>
        <p:nvSpPr>
          <p:cNvPr id="5" name="Oval 4"/>
          <p:cNvSpPr>
            <a:spLocks noChangeAspect="1"/>
          </p:cNvSpPr>
          <p:nvPr/>
        </p:nvSpPr>
        <p:spPr>
          <a:xfrm>
            <a:off x="3091487" y="2704763"/>
            <a:ext cx="2003385" cy="1898948"/>
          </a:xfrm>
          <a:prstGeom prst="ellipse">
            <a:avLst/>
          </a:prstGeom>
          <a:solidFill>
            <a:schemeClr val="accent2">
              <a:alpha val="7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Society</a:t>
            </a:r>
          </a:p>
        </p:txBody>
      </p:sp>
      <p:sp>
        <p:nvSpPr>
          <p:cNvPr id="6" name="Oval 5"/>
          <p:cNvSpPr>
            <a:spLocks noChangeAspect="1"/>
          </p:cNvSpPr>
          <p:nvPr/>
        </p:nvSpPr>
        <p:spPr>
          <a:xfrm>
            <a:off x="2261824" y="3821542"/>
            <a:ext cx="2003385" cy="1898948"/>
          </a:xfrm>
          <a:prstGeom prst="ellipse">
            <a:avLst/>
          </a:prstGeom>
          <a:solidFill>
            <a:schemeClr val="accent6">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sp>
        <p:nvSpPr>
          <p:cNvPr id="7" name="Arc 6"/>
          <p:cNvSpPr/>
          <p:nvPr/>
        </p:nvSpPr>
        <p:spPr>
          <a:xfrm rot="1348010" flipH="1" flipV="1">
            <a:off x="3127755" y="3393234"/>
            <a:ext cx="897417" cy="904800"/>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9558485" flipH="1" flipV="1">
            <a:off x="2718246" y="3827863"/>
            <a:ext cx="929573" cy="632004"/>
          </a:xfrm>
          <a:prstGeom prst="arc">
            <a:avLst>
              <a:gd name="adj1" fmla="val 16656365"/>
              <a:gd name="adj2" fmla="val 2037986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5205889" flipH="1" flipV="1">
            <a:off x="2613504" y="3464409"/>
            <a:ext cx="854327" cy="904800"/>
          </a:xfrm>
          <a:prstGeom prst="arc">
            <a:avLst>
              <a:gd name="adj1" fmla="val 16656365"/>
              <a:gd name="adj2" fmla="val 1996186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669098" y="2009664"/>
            <a:ext cx="4380686" cy="2308324"/>
          </a:xfrm>
          <a:prstGeom prst="rect">
            <a:avLst/>
          </a:prstGeom>
          <a:noFill/>
        </p:spPr>
        <p:txBody>
          <a:bodyPr wrap="square" rtlCol="0">
            <a:spAutoFit/>
          </a:bodyPr>
          <a:lstStyle/>
          <a:p>
            <a:r>
              <a:rPr lang="en-US" sz="2400" dirty="0"/>
              <a:t>TBL measures the impact of an organization's activities on the world by looking at profitability and shareholder values through its social, financial, and environmental capital.</a:t>
            </a:r>
          </a:p>
        </p:txBody>
      </p:sp>
      <p:sp>
        <p:nvSpPr>
          <p:cNvPr id="3" name="TextBox 2"/>
          <p:cNvSpPr txBox="1"/>
          <p:nvPr/>
        </p:nvSpPr>
        <p:spPr>
          <a:xfrm>
            <a:off x="6658616" y="4520161"/>
            <a:ext cx="4364060" cy="1200329"/>
          </a:xfrm>
          <a:prstGeom prst="rect">
            <a:avLst/>
          </a:prstGeom>
          <a:noFill/>
        </p:spPr>
        <p:txBody>
          <a:bodyPr wrap="square" rtlCol="0">
            <a:spAutoFit/>
          </a:bodyPr>
          <a:lstStyle/>
          <a:p>
            <a:r>
              <a:rPr lang="en-US" sz="2400" dirty="0"/>
              <a:t>Most of major companies that include sustainability in their business plan use this model.</a:t>
            </a:r>
          </a:p>
        </p:txBody>
      </p:sp>
      <p:sp>
        <p:nvSpPr>
          <p:cNvPr id="11" name="Rectangle 10">
            <a:extLst>
              <a:ext uri="{FF2B5EF4-FFF2-40B4-BE49-F238E27FC236}">
                <a16:creationId xmlns:a16="http://schemas.microsoft.com/office/drawing/2014/main" id="{471C5474-F9AC-41E4-A9BD-54B6D60375D0}"/>
              </a:ext>
            </a:extLst>
          </p:cNvPr>
          <p:cNvSpPr/>
          <p:nvPr/>
        </p:nvSpPr>
        <p:spPr>
          <a:xfrm>
            <a:off x="686463" y="515648"/>
            <a:ext cx="858825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Society, Economy, and the Environment</a:t>
            </a:r>
          </a:p>
        </p:txBody>
      </p:sp>
    </p:spTree>
    <p:extLst>
      <p:ext uri="{BB962C8B-B14F-4D97-AF65-F5344CB8AC3E}">
        <p14:creationId xmlns:p14="http://schemas.microsoft.com/office/powerpoint/2010/main" val="4224530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403" y="1648391"/>
            <a:ext cx="11695386" cy="424732"/>
          </a:xfrm>
        </p:spPr>
        <p:txBody>
          <a:bodyPr wrap="square">
            <a:spAutoFit/>
          </a:bodyPr>
          <a:lstStyle/>
          <a:p>
            <a:r>
              <a:rPr lang="en-US" sz="2400" dirty="0">
                <a:latin typeface="+mn-lt"/>
              </a:rPr>
              <a:t>A representation of the ideal economy, society, and the environment:</a:t>
            </a:r>
          </a:p>
        </p:txBody>
      </p:sp>
      <p:sp>
        <p:nvSpPr>
          <p:cNvPr id="4" name="Rectangle 3"/>
          <p:cNvSpPr/>
          <p:nvPr/>
        </p:nvSpPr>
        <p:spPr>
          <a:xfrm>
            <a:off x="5032443" y="2153749"/>
            <a:ext cx="6814387" cy="3970318"/>
          </a:xfrm>
          <a:prstGeom prst="rect">
            <a:avLst/>
          </a:prstGeom>
        </p:spPr>
        <p:txBody>
          <a:bodyPr wrap="square">
            <a:spAutoFit/>
          </a:bodyPr>
          <a:lstStyle/>
          <a:p>
            <a:pPr>
              <a:spcBef>
                <a:spcPts val="600"/>
              </a:spcBef>
            </a:pPr>
            <a:r>
              <a:rPr lang="en-US" sz="2200" dirty="0">
                <a:ea typeface="ＭＳ Ｐゴシック" pitchFamily="-108" charset="-128"/>
                <a:cs typeface="ＭＳ Ｐゴシック" pitchFamily="-108" charset="-128"/>
              </a:rPr>
              <a:t>The economy exists entirely within society because all parts of the human economy require interaction among people. However, society is much more than just the economy.  Friends and families, music and art, religion and ethics are all important elements of society, but are not primarily based on the exchanging of goods and services.</a:t>
            </a:r>
          </a:p>
          <a:p>
            <a:pPr>
              <a:spcBef>
                <a:spcPts val="600"/>
              </a:spcBef>
            </a:pPr>
            <a:endParaRPr lang="en-US" sz="2200" dirty="0">
              <a:ea typeface="ＭＳ Ｐゴシック" pitchFamily="-108" charset="-128"/>
              <a:cs typeface="ＭＳ Ｐゴシック" pitchFamily="-108" charset="-128"/>
            </a:endParaRPr>
          </a:p>
          <a:p>
            <a:pPr>
              <a:spcBef>
                <a:spcPts val="600"/>
              </a:spcBef>
            </a:pPr>
            <a:r>
              <a:rPr lang="en-US" sz="2200" dirty="0">
                <a:ea typeface="ＭＳ Ｐゴシック" pitchFamily="-108" charset="-128"/>
                <a:cs typeface="ＭＳ Ｐゴシック" pitchFamily="-108" charset="-128"/>
              </a:rPr>
              <a:t>Society, in turn, exists within the environment.  Our basic requirements – air, food, and water – come from the environment as do the energy and raw materials for housing, transportation, and the products we depend on.</a:t>
            </a:r>
          </a:p>
        </p:txBody>
      </p:sp>
      <p:grpSp>
        <p:nvGrpSpPr>
          <p:cNvPr id="9" name="Group 8"/>
          <p:cNvGrpSpPr/>
          <p:nvPr/>
        </p:nvGrpSpPr>
        <p:grpSpPr>
          <a:xfrm>
            <a:off x="712403" y="2199088"/>
            <a:ext cx="4093012" cy="3879641"/>
            <a:chOff x="1043239" y="2471462"/>
            <a:chExt cx="4093012" cy="3879641"/>
          </a:xfrm>
        </p:grpSpPr>
        <p:sp>
          <p:nvSpPr>
            <p:cNvPr id="8" name="Oval 7"/>
            <p:cNvSpPr>
              <a:spLocks noChangeAspect="1"/>
            </p:cNvSpPr>
            <p:nvPr/>
          </p:nvSpPr>
          <p:spPr>
            <a:xfrm>
              <a:off x="1043239" y="2471462"/>
              <a:ext cx="4093012" cy="387964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dirty="0"/>
            </a:p>
            <a:p>
              <a:pPr algn="ctr"/>
              <a:endParaRPr lang="en-US" dirty="0"/>
            </a:p>
            <a:p>
              <a:pPr algn="ctr"/>
              <a:endParaRPr lang="en-US" dirty="0"/>
            </a:p>
            <a:p>
              <a:pPr algn="ctr"/>
              <a:endParaRPr lang="en-US" dirty="0"/>
            </a:p>
            <a:p>
              <a:pPr algn="ctr"/>
              <a:r>
                <a:rPr lang="en-US" dirty="0"/>
                <a:t>Environment</a:t>
              </a:r>
            </a:p>
          </p:txBody>
        </p:sp>
        <p:sp>
          <p:nvSpPr>
            <p:cNvPr id="7" name="Oval 6"/>
            <p:cNvSpPr>
              <a:spLocks noChangeAspect="1"/>
            </p:cNvSpPr>
            <p:nvPr/>
          </p:nvSpPr>
          <p:spPr>
            <a:xfrm>
              <a:off x="1899099" y="3288712"/>
              <a:ext cx="2368617" cy="219327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Society</a:t>
              </a:r>
            </a:p>
          </p:txBody>
        </p:sp>
        <p:sp>
          <p:nvSpPr>
            <p:cNvPr id="6" name="Oval 5"/>
            <p:cNvSpPr>
              <a:spLocks noChangeAspect="1"/>
            </p:cNvSpPr>
            <p:nvPr/>
          </p:nvSpPr>
          <p:spPr>
            <a:xfrm>
              <a:off x="2478512" y="3781091"/>
              <a:ext cx="1209789" cy="1089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Economy</a:t>
              </a:r>
            </a:p>
          </p:txBody>
        </p:sp>
      </p:grpSp>
      <p:sp>
        <p:nvSpPr>
          <p:cNvPr id="10" name="Rectangle 9">
            <a:extLst>
              <a:ext uri="{FF2B5EF4-FFF2-40B4-BE49-F238E27FC236}">
                <a16:creationId xmlns:a16="http://schemas.microsoft.com/office/drawing/2014/main" id="{01C10DCB-5158-456F-B788-4D3757DDEFAF}"/>
              </a:ext>
            </a:extLst>
          </p:cNvPr>
          <p:cNvSpPr/>
          <p:nvPr/>
        </p:nvSpPr>
        <p:spPr>
          <a:xfrm>
            <a:off x="712403" y="491156"/>
            <a:ext cx="858825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Society, Economy, and the Environment</a:t>
            </a:r>
          </a:p>
        </p:txBody>
      </p:sp>
    </p:spTree>
    <p:extLst>
      <p:ext uri="{BB962C8B-B14F-4D97-AF65-F5344CB8AC3E}">
        <p14:creationId xmlns:p14="http://schemas.microsoft.com/office/powerpoint/2010/main" val="4263183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838200" y="1782395"/>
            <a:ext cx="7205045" cy="2554545"/>
          </a:xfrm>
          <a:prstGeom prst="rect">
            <a:avLst/>
          </a:prstGeom>
          <a:noFill/>
        </p:spPr>
        <p:txBody>
          <a:bodyPr wrap="square" rtlCol="0">
            <a:spAutoFit/>
          </a:bodyPr>
          <a:lstStyle/>
          <a:p>
            <a:pPr marL="514350" indent="-514350">
              <a:spcBef>
                <a:spcPts val="1200"/>
              </a:spcBef>
              <a:buFont typeface="+mj-lt"/>
              <a:buAutoNum type="arabicPeriod"/>
            </a:pPr>
            <a:r>
              <a:rPr lang="en-US" sz="2400" dirty="0"/>
              <a:t>Sustainability – Myths and Facts</a:t>
            </a:r>
          </a:p>
          <a:p>
            <a:pPr marL="514350" indent="-514350">
              <a:spcBef>
                <a:spcPts val="1200"/>
              </a:spcBef>
              <a:buFont typeface="+mj-lt"/>
              <a:buAutoNum type="arabicPeriod"/>
            </a:pPr>
            <a:r>
              <a:rPr lang="en-US" sz="2400" dirty="0"/>
              <a:t>Society, Economy, and the Environment</a:t>
            </a:r>
          </a:p>
          <a:p>
            <a:pPr marL="514350" indent="-514350">
              <a:spcBef>
                <a:spcPts val="1200"/>
              </a:spcBef>
              <a:buFont typeface="+mj-lt"/>
              <a:buAutoNum type="arabicPeriod"/>
            </a:pPr>
            <a:r>
              <a:rPr lang="en-US" sz="2400" dirty="0">
                <a:solidFill>
                  <a:srgbClr val="00B050"/>
                </a:solidFill>
              </a:rPr>
              <a:t>Business and Sustainability</a:t>
            </a:r>
          </a:p>
          <a:p>
            <a:pPr marL="971550" lvl="1" indent="-514350">
              <a:spcBef>
                <a:spcPts val="1200"/>
              </a:spcBef>
              <a:buFont typeface="Arial" charset="0"/>
              <a:buChar char="•"/>
            </a:pPr>
            <a:r>
              <a:rPr lang="en-US" sz="2400" dirty="0">
                <a:solidFill>
                  <a:srgbClr val="00B050"/>
                </a:solidFill>
              </a:rPr>
              <a:t>Applying Green Chemistry to Management</a:t>
            </a:r>
          </a:p>
          <a:p>
            <a:pPr marL="514350" indent="-514350">
              <a:spcBef>
                <a:spcPts val="1200"/>
              </a:spcBef>
              <a:buFont typeface="+mj-lt"/>
              <a:buAutoNum type="arabicPeriod"/>
            </a:pPr>
            <a:r>
              <a:rPr lang="en-US" sz="2400" dirty="0"/>
              <a:t>Different Models of Sustainability</a:t>
            </a:r>
          </a:p>
        </p:txBody>
      </p:sp>
      <p:sp>
        <p:nvSpPr>
          <p:cNvPr id="3" name="Title 2">
            <a:extLst>
              <a:ext uri="{FF2B5EF4-FFF2-40B4-BE49-F238E27FC236}">
                <a16:creationId xmlns:a16="http://schemas.microsoft.com/office/drawing/2014/main" id="{A3DCB437-913E-0B4E-B35C-EC3586029D65}"/>
              </a:ext>
            </a:extLst>
          </p:cNvPr>
          <p:cNvSpPr>
            <a:spLocks noGrp="1"/>
          </p:cNvSpPr>
          <p:nvPr>
            <p:ph type="title"/>
          </p:nvPr>
        </p:nvSpPr>
        <p:spPr>
          <a:xfrm>
            <a:off x="838200" y="75548"/>
            <a:ext cx="10515600" cy="1325563"/>
          </a:xfrm>
        </p:spPr>
        <p:txBody>
          <a:bodyPr>
            <a:normAutofit/>
          </a:bodyPr>
          <a:lstStyle/>
          <a:p>
            <a:r>
              <a:rPr lang="en-US" sz="4000" dirty="0">
                <a:latin typeface="+mn-lt"/>
              </a:rPr>
              <a:t>Overview</a:t>
            </a:r>
          </a:p>
        </p:txBody>
      </p:sp>
    </p:spTree>
    <p:extLst>
      <p:ext uri="{BB962C8B-B14F-4D97-AF65-F5344CB8AC3E}">
        <p14:creationId xmlns:p14="http://schemas.microsoft.com/office/powerpoint/2010/main" val="3692328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9583" y="1682246"/>
            <a:ext cx="4856417" cy="4524315"/>
          </a:xfrm>
          <a:prstGeom prst="rect">
            <a:avLst/>
          </a:prstGeom>
          <a:noFill/>
        </p:spPr>
        <p:txBody>
          <a:bodyPr wrap="square" rtlCol="0">
            <a:spAutoFit/>
          </a:bodyPr>
          <a:lstStyle/>
          <a:p>
            <a:r>
              <a:rPr lang="en-US" sz="2400" dirty="0"/>
              <a:t>Pollution, contamination, and waste are increasing along with population.</a:t>
            </a:r>
          </a:p>
          <a:p>
            <a:endParaRPr lang="en-US" sz="2400" dirty="0"/>
          </a:p>
          <a:p>
            <a:r>
              <a:rPr lang="en-US" sz="2400" dirty="0"/>
              <a:t>We blame society and corporations for encouraging increased customer demand, pushing consumption of life supporting resources further and further.</a:t>
            </a:r>
          </a:p>
          <a:p>
            <a:endParaRPr lang="en-US" sz="2400" dirty="0"/>
          </a:p>
          <a:p>
            <a:r>
              <a:rPr lang="en-US" sz="2400" dirty="0"/>
              <a:t>Even as these resources decline, consumption of these resources is still rising. </a:t>
            </a:r>
          </a:p>
        </p:txBody>
      </p:sp>
      <p:pic>
        <p:nvPicPr>
          <p:cNvPr id="7" name="Picture 6"/>
          <p:cNvPicPr>
            <a:picLocks noChangeAspect="1"/>
          </p:cNvPicPr>
          <p:nvPr/>
        </p:nvPicPr>
        <p:blipFill>
          <a:blip r:embed="rId3"/>
          <a:stretch>
            <a:fillRect/>
          </a:stretch>
        </p:blipFill>
        <p:spPr>
          <a:xfrm>
            <a:off x="6922057" y="1571596"/>
            <a:ext cx="4264752" cy="4755198"/>
          </a:xfrm>
          <a:prstGeom prst="rect">
            <a:avLst/>
          </a:prstGeom>
        </p:spPr>
      </p:pic>
      <p:sp>
        <p:nvSpPr>
          <p:cNvPr id="5" name="Rectangle 4">
            <a:extLst>
              <a:ext uri="{FF2B5EF4-FFF2-40B4-BE49-F238E27FC236}">
                <a16:creationId xmlns:a16="http://schemas.microsoft.com/office/drawing/2014/main" id="{961761C1-A1BD-4C03-B848-12928D257261}"/>
              </a:ext>
            </a:extLst>
          </p:cNvPr>
          <p:cNvSpPr/>
          <p:nvPr/>
        </p:nvSpPr>
        <p:spPr>
          <a:xfrm>
            <a:off x="612821" y="431434"/>
            <a:ext cx="8281562"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Why are Businesses Paying Attention?</a:t>
            </a:r>
          </a:p>
        </p:txBody>
      </p:sp>
      <p:sp>
        <p:nvSpPr>
          <p:cNvPr id="2" name="TextBox 1">
            <a:extLst>
              <a:ext uri="{FF2B5EF4-FFF2-40B4-BE49-F238E27FC236}">
                <a16:creationId xmlns:a16="http://schemas.microsoft.com/office/drawing/2014/main" id="{78436FF1-E21C-438A-9D40-BC9A28134C64}"/>
              </a:ext>
            </a:extLst>
          </p:cNvPr>
          <p:cNvSpPr txBox="1"/>
          <p:nvPr/>
        </p:nvSpPr>
        <p:spPr>
          <a:xfrm>
            <a:off x="10204057" y="6486358"/>
            <a:ext cx="3843717" cy="246221"/>
          </a:xfrm>
          <a:prstGeom prst="rect">
            <a:avLst/>
          </a:prstGeom>
          <a:noFill/>
        </p:spPr>
        <p:txBody>
          <a:bodyPr wrap="square" rtlCol="0">
            <a:spAutoFit/>
          </a:bodyPr>
          <a:lstStyle/>
          <a:p>
            <a:r>
              <a:rPr lang="en-US" sz="1000" dirty="0">
                <a:solidFill>
                  <a:schemeClr val="tx1">
                    <a:lumMod val="50000"/>
                    <a:lumOff val="50000"/>
                  </a:schemeClr>
                </a:solidFill>
              </a:rPr>
              <a:t>Image Source: Futureearth.org</a:t>
            </a:r>
          </a:p>
        </p:txBody>
      </p:sp>
    </p:spTree>
    <p:extLst>
      <p:ext uri="{BB962C8B-B14F-4D97-AF65-F5344CB8AC3E}">
        <p14:creationId xmlns:p14="http://schemas.microsoft.com/office/powerpoint/2010/main" val="3735426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1193" y="1410943"/>
            <a:ext cx="10529614" cy="4524315"/>
          </a:xfrm>
          <a:prstGeom prst="rect">
            <a:avLst/>
          </a:prstGeom>
        </p:spPr>
        <p:txBody>
          <a:bodyPr wrap="square">
            <a:spAutoFit/>
          </a:bodyPr>
          <a:lstStyle/>
          <a:p>
            <a:r>
              <a:rPr lang="en-US" sz="2400" dirty="0"/>
              <a:t>The problem of declining resources is not felt as acutely in developed areas as it is in less developed parts of the world. </a:t>
            </a:r>
          </a:p>
          <a:p>
            <a:endParaRPr lang="en-US" sz="2400" dirty="0"/>
          </a:p>
          <a:p>
            <a:r>
              <a:rPr lang="en-US" sz="2400" dirty="0"/>
              <a:t>The UN Human Development Report from 2012 suggests that the richest 1% of the world, approximately 70 million people, receive as much income as the poorest 56%, or 4 billion people. </a:t>
            </a:r>
          </a:p>
          <a:p>
            <a:endParaRPr lang="en-US" sz="2400" dirty="0"/>
          </a:p>
          <a:p>
            <a:r>
              <a:rPr lang="en-US" sz="2400" dirty="0"/>
              <a:t>Companies are at risk of losing access to raw materials and to employees. </a:t>
            </a:r>
          </a:p>
          <a:p>
            <a:endParaRPr lang="en-US" sz="2400" dirty="0"/>
          </a:p>
          <a:p>
            <a:r>
              <a:rPr lang="en-US" sz="2400" dirty="0"/>
              <a:t>Unfortunately, we are not acting upon knowledge that we have as quickly as we need to in order to prevent the continuous degradation of the Earth and our ability to survive.  This creates a sense of urgency in today’s corporate boardroom.</a:t>
            </a:r>
          </a:p>
        </p:txBody>
      </p:sp>
      <p:sp>
        <p:nvSpPr>
          <p:cNvPr id="2" name="TextBox 1"/>
          <p:cNvSpPr txBox="1"/>
          <p:nvPr/>
        </p:nvSpPr>
        <p:spPr>
          <a:xfrm>
            <a:off x="6300500" y="6068220"/>
            <a:ext cx="5933436" cy="646331"/>
          </a:xfrm>
          <a:prstGeom prst="rect">
            <a:avLst/>
          </a:prstGeom>
          <a:noFill/>
        </p:spPr>
        <p:txBody>
          <a:bodyPr wrap="square" rtlCol="0">
            <a:spAutoFit/>
          </a:bodyPr>
          <a:lstStyle/>
          <a:p>
            <a:r>
              <a:rPr lang="en-US" sz="1200" dirty="0">
                <a:solidFill>
                  <a:schemeClr val="bg1">
                    <a:lumMod val="50000"/>
                  </a:schemeClr>
                </a:solidFill>
              </a:rPr>
              <a:t>Green Chemistry &amp; Chemical Stewardship Online Certificate Program: https://</a:t>
            </a:r>
            <a:r>
              <a:rPr lang="en-US" sz="1200" dirty="0" err="1">
                <a:solidFill>
                  <a:schemeClr val="bg1">
                    <a:lumMod val="50000"/>
                  </a:schemeClr>
                </a:solidFill>
              </a:rPr>
              <a:t>osha.washington.edu</a:t>
            </a:r>
            <a:r>
              <a:rPr lang="en-US" sz="1200" dirty="0">
                <a:solidFill>
                  <a:schemeClr val="bg1">
                    <a:lumMod val="50000"/>
                  </a:schemeClr>
                </a:solidFill>
              </a:rPr>
              <a:t>/pages/green-chemistry-chemical-stewardship-online-certificate-program</a:t>
            </a:r>
          </a:p>
        </p:txBody>
      </p:sp>
      <p:sp>
        <p:nvSpPr>
          <p:cNvPr id="5" name="Rectangle 4">
            <a:extLst>
              <a:ext uri="{FF2B5EF4-FFF2-40B4-BE49-F238E27FC236}">
                <a16:creationId xmlns:a16="http://schemas.microsoft.com/office/drawing/2014/main" id="{0BDEFFC5-EA3B-43F2-A0E1-6360F01C49B7}"/>
              </a:ext>
            </a:extLst>
          </p:cNvPr>
          <p:cNvSpPr/>
          <p:nvPr/>
        </p:nvSpPr>
        <p:spPr>
          <a:xfrm>
            <a:off x="736038" y="466614"/>
            <a:ext cx="8281562"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Why are Businesses Paying Attention?</a:t>
            </a:r>
          </a:p>
        </p:txBody>
      </p:sp>
    </p:spTree>
    <p:extLst>
      <p:ext uri="{BB962C8B-B14F-4D97-AF65-F5344CB8AC3E}">
        <p14:creationId xmlns:p14="http://schemas.microsoft.com/office/powerpoint/2010/main" val="390046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415" y="1519661"/>
            <a:ext cx="6837167" cy="424732"/>
          </a:xfrm>
        </p:spPr>
        <p:txBody>
          <a:bodyPr wrap="square">
            <a:spAutoFit/>
          </a:bodyPr>
          <a:lstStyle/>
          <a:p>
            <a:pPr algn="ctr"/>
            <a:r>
              <a:rPr lang="en-US" sz="2400" b="1" dirty="0">
                <a:solidFill>
                  <a:schemeClr val="tx1"/>
                </a:solidFill>
                <a:latin typeface="+mn-lt"/>
              </a:rPr>
              <a:t>Pressures that companies are facing:</a:t>
            </a:r>
          </a:p>
        </p:txBody>
      </p:sp>
      <p:sp>
        <p:nvSpPr>
          <p:cNvPr id="4" name="TextBox 3"/>
          <p:cNvSpPr txBox="1"/>
          <p:nvPr/>
        </p:nvSpPr>
        <p:spPr>
          <a:xfrm>
            <a:off x="467709" y="1944393"/>
            <a:ext cx="11256580" cy="4093428"/>
          </a:xfrm>
          <a:prstGeom prst="rect">
            <a:avLst/>
          </a:prstGeom>
          <a:noFill/>
        </p:spPr>
        <p:txBody>
          <a:bodyPr wrap="square" rtlCol="0">
            <a:spAutoFit/>
          </a:bodyPr>
          <a:lstStyle/>
          <a:p>
            <a:r>
              <a:rPr lang="en-US" sz="2000" b="1" dirty="0"/>
              <a:t>Fiduciary responsibility to make profit:</a:t>
            </a:r>
            <a:r>
              <a:rPr lang="en-US" sz="2000" dirty="0"/>
              <a:t> CEOs in public companies have a fiduciary responsibility to shareholders. It is the law for them to deliver profits. Even private companies and small companies have a fiscal responsibility to investors or venture capitalists to return profit on their investment. While there may be a desire to be more sustainable, it has not yet been included within the scope of fiduciary responsibility.</a:t>
            </a:r>
          </a:p>
          <a:p>
            <a:endParaRPr lang="en-US" sz="2000" b="1" dirty="0"/>
          </a:p>
          <a:p>
            <a:r>
              <a:rPr lang="en-US" sz="2000" b="1" dirty="0"/>
              <a:t>Fear of increased costs, process complexity, and reduced quality of the end product:</a:t>
            </a:r>
            <a:r>
              <a:rPr lang="en-US" sz="2000" dirty="0"/>
              <a:t> There is an underlying assumption that being sustainable will drive up costs, erode profits, and threaten the ability of the company to maintain standards and ultimately survive in a competitive marketplace.</a:t>
            </a:r>
          </a:p>
          <a:p>
            <a:endParaRPr lang="en-US" sz="2000" b="1" dirty="0"/>
          </a:p>
          <a:p>
            <a:r>
              <a:rPr lang="en-US" sz="2000" b="1" dirty="0"/>
              <a:t>Measurement and Monitoring:</a:t>
            </a:r>
            <a:r>
              <a:rPr lang="en-US" sz="2000" dirty="0"/>
              <a:t> Challenges surround what to measure along the three dimensions of the Triple Bottom Line.  This includes internal agreement as to what to measure, how to measure, and finally how to put auditing procedures in place. Even if a company wanted to be sustainable, the methodology for setting objectives and measuring the results are often in nascent states.  </a:t>
            </a:r>
          </a:p>
        </p:txBody>
      </p:sp>
      <p:sp>
        <p:nvSpPr>
          <p:cNvPr id="5" name="TextBox 4"/>
          <p:cNvSpPr txBox="1"/>
          <p:nvPr/>
        </p:nvSpPr>
        <p:spPr>
          <a:xfrm>
            <a:off x="6770440" y="6211669"/>
            <a:ext cx="5239977" cy="646331"/>
          </a:xfrm>
          <a:prstGeom prst="rect">
            <a:avLst/>
          </a:prstGeom>
          <a:noFill/>
        </p:spPr>
        <p:txBody>
          <a:bodyPr wrap="square" rtlCol="0">
            <a:spAutoFit/>
          </a:bodyPr>
          <a:lstStyle/>
          <a:p>
            <a:r>
              <a:rPr lang="en-US" sz="1200" dirty="0">
                <a:solidFill>
                  <a:schemeClr val="bg1">
                    <a:lumMod val="50000"/>
                  </a:schemeClr>
                </a:solidFill>
              </a:rPr>
              <a:t>Green Chemistry &amp; Chemical Stewardship Online Certificate Program: </a:t>
            </a:r>
          </a:p>
          <a:p>
            <a:r>
              <a:rPr lang="en-US" sz="1200" dirty="0">
                <a:solidFill>
                  <a:schemeClr val="bg1">
                    <a:lumMod val="50000"/>
                  </a:schemeClr>
                </a:solidFill>
              </a:rPr>
              <a:t>https://osha.washington.edu/pages/green-chemistry-chemical-stewardship-online-certificate-program</a:t>
            </a:r>
          </a:p>
        </p:txBody>
      </p:sp>
      <p:sp>
        <p:nvSpPr>
          <p:cNvPr id="6" name="Rectangle 5">
            <a:extLst>
              <a:ext uri="{FF2B5EF4-FFF2-40B4-BE49-F238E27FC236}">
                <a16:creationId xmlns:a16="http://schemas.microsoft.com/office/drawing/2014/main" id="{524F1FF2-D1E5-4920-983B-8D011AD71A0B}"/>
              </a:ext>
            </a:extLst>
          </p:cNvPr>
          <p:cNvSpPr/>
          <p:nvPr/>
        </p:nvSpPr>
        <p:spPr>
          <a:xfrm>
            <a:off x="758747" y="526994"/>
            <a:ext cx="5768695"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latin typeface="Calibri" panose="020F0502020204030204" pitchFamily="34" charset="0"/>
                <a:cs typeface="Calibri"/>
              </a:rPr>
              <a:t>and Business</a:t>
            </a:r>
            <a:endParaRPr lang="en-US" sz="4000" dirty="0">
              <a:solidFill>
                <a:schemeClr val="tx1">
                  <a:lumMod val="75000"/>
                  <a:lumOff val="25000"/>
                </a:schemeClr>
              </a:solidFill>
              <a:cs typeface="Calibri"/>
            </a:endParaRPr>
          </a:p>
        </p:txBody>
      </p:sp>
    </p:spTree>
    <p:extLst>
      <p:ext uri="{BB962C8B-B14F-4D97-AF65-F5344CB8AC3E}">
        <p14:creationId xmlns:p14="http://schemas.microsoft.com/office/powerpoint/2010/main" val="1786337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461" y="2800951"/>
            <a:ext cx="8207078" cy="1200329"/>
          </a:xfrm>
          <a:prstGeom prst="rect">
            <a:avLst/>
          </a:prstGeom>
        </p:spPr>
        <p:txBody>
          <a:bodyPr wrap="square">
            <a:spAutoFit/>
          </a:bodyPr>
          <a:lstStyle/>
          <a:p>
            <a:pPr algn="ctr"/>
            <a:r>
              <a:rPr lang="en-US" sz="2400" b="0" i="0" dirty="0">
                <a:solidFill>
                  <a:srgbClr val="262626"/>
                </a:solidFill>
                <a:effectLst/>
              </a:rPr>
              <a:t>Sustainability and Green Chemistry are imperative to business practices, can provide solutions at lower costs, use fewer resources, and the processes and results can be measured.</a:t>
            </a:r>
            <a:endParaRPr lang="en-US" sz="2400" dirty="0"/>
          </a:p>
        </p:txBody>
      </p:sp>
      <p:sp>
        <p:nvSpPr>
          <p:cNvPr id="3" name="Rectangle 2">
            <a:extLst>
              <a:ext uri="{FF2B5EF4-FFF2-40B4-BE49-F238E27FC236}">
                <a16:creationId xmlns:a16="http://schemas.microsoft.com/office/drawing/2014/main" id="{2D1754FF-9CA8-4A1C-B553-B81B2D5A4A4F}"/>
              </a:ext>
            </a:extLst>
          </p:cNvPr>
          <p:cNvSpPr/>
          <p:nvPr/>
        </p:nvSpPr>
        <p:spPr>
          <a:xfrm>
            <a:off x="677174" y="534909"/>
            <a:ext cx="594791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and Business</a:t>
            </a:r>
          </a:p>
        </p:txBody>
      </p:sp>
    </p:spTree>
    <p:extLst>
      <p:ext uri="{BB962C8B-B14F-4D97-AF65-F5344CB8AC3E}">
        <p14:creationId xmlns:p14="http://schemas.microsoft.com/office/powerpoint/2010/main" val="1153495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44" y="1506340"/>
            <a:ext cx="2251841" cy="424732"/>
          </a:xfrm>
        </p:spPr>
        <p:txBody>
          <a:bodyPr wrap="square">
            <a:spAutoFit/>
          </a:bodyPr>
          <a:lstStyle/>
          <a:p>
            <a:pPr algn="ctr"/>
            <a:r>
              <a:rPr lang="en-US" sz="2400" b="1" dirty="0">
                <a:latin typeface="+mn-lt"/>
              </a:rPr>
              <a:t>How?</a:t>
            </a:r>
          </a:p>
        </p:txBody>
      </p:sp>
      <p:sp>
        <p:nvSpPr>
          <p:cNvPr id="3" name="TextBox 2"/>
          <p:cNvSpPr txBox="1"/>
          <p:nvPr/>
        </p:nvSpPr>
        <p:spPr>
          <a:xfrm>
            <a:off x="803035" y="1931072"/>
            <a:ext cx="10003509" cy="4154984"/>
          </a:xfrm>
          <a:prstGeom prst="rect">
            <a:avLst/>
          </a:prstGeom>
          <a:noFill/>
        </p:spPr>
        <p:txBody>
          <a:bodyPr wrap="square" rtlCol="0">
            <a:spAutoFit/>
          </a:bodyPr>
          <a:lstStyle/>
          <a:p>
            <a:r>
              <a:rPr lang="en-US" sz="2400" dirty="0"/>
              <a:t>With the ability to establish multiple value creation levers over the short and long term such as:</a:t>
            </a:r>
          </a:p>
          <a:p>
            <a:pPr marL="342900" indent="-342900">
              <a:buFont typeface="Arial" charset="0"/>
              <a:buChar char="•"/>
            </a:pPr>
            <a:r>
              <a:rPr lang="en-US" sz="2400" dirty="0"/>
              <a:t>Stronger brand and greater pricing power.</a:t>
            </a:r>
          </a:p>
          <a:p>
            <a:pPr marL="800100" lvl="1" indent="-342900">
              <a:buFont typeface="Arial" charset="0"/>
              <a:buChar char="•"/>
            </a:pPr>
            <a:r>
              <a:rPr lang="en-US" sz="2400" dirty="0"/>
              <a:t> Increased margins, producing greater profits and maximizing total shareholder return.</a:t>
            </a:r>
          </a:p>
          <a:p>
            <a:pPr marL="342900" indent="-342900">
              <a:buFont typeface="Arial" charset="0"/>
              <a:buChar char="•"/>
            </a:pPr>
            <a:r>
              <a:rPr lang="en-US" sz="2400" dirty="0"/>
              <a:t> Improve customer loyalty and reduce the rate of churn.</a:t>
            </a:r>
          </a:p>
          <a:p>
            <a:pPr marL="800100" lvl="1" indent="-342900">
              <a:buFont typeface="Arial" charset="0"/>
              <a:buChar char="•"/>
            </a:pPr>
            <a:r>
              <a:rPr lang="en-US" sz="2400" dirty="0"/>
              <a:t> Boosting market share and revenue growth.</a:t>
            </a:r>
          </a:p>
          <a:p>
            <a:pPr marL="342900" indent="-342900">
              <a:buFont typeface="+mj-lt"/>
              <a:buAutoNum type="arabicPeriod"/>
            </a:pPr>
            <a:endParaRPr lang="en-US" sz="2400" dirty="0"/>
          </a:p>
          <a:p>
            <a:r>
              <a:rPr lang="en-US" sz="2400" dirty="0"/>
              <a:t>Create the culture aligned with sustainability goals: “maximize resource efficiency”, “eliminate and minimize hazards and pollution”, and “design systems holistically and use life cycle thinking” by focusing on design.</a:t>
            </a:r>
          </a:p>
        </p:txBody>
      </p:sp>
      <p:sp>
        <p:nvSpPr>
          <p:cNvPr id="4" name="Rectangle 3">
            <a:extLst>
              <a:ext uri="{FF2B5EF4-FFF2-40B4-BE49-F238E27FC236}">
                <a16:creationId xmlns:a16="http://schemas.microsoft.com/office/drawing/2014/main" id="{0C89BCE9-38CB-4774-929B-BE824E4CFB15}"/>
              </a:ext>
            </a:extLst>
          </p:cNvPr>
          <p:cNvSpPr/>
          <p:nvPr/>
        </p:nvSpPr>
        <p:spPr>
          <a:xfrm>
            <a:off x="686303" y="418001"/>
            <a:ext cx="594791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latin typeface="Calibri" panose="020F0502020204030204" pitchFamily="34" charset="0"/>
                <a:cs typeface="Calibri"/>
              </a:rPr>
              <a:t>and Business</a:t>
            </a:r>
            <a:endParaRPr lang="en-US" sz="4000" dirty="0">
              <a:solidFill>
                <a:schemeClr val="tx1">
                  <a:lumMod val="75000"/>
                  <a:lumOff val="25000"/>
                </a:schemeClr>
              </a:solidFill>
              <a:cs typeface="Calibri"/>
            </a:endParaRPr>
          </a:p>
        </p:txBody>
      </p:sp>
      <p:sp>
        <p:nvSpPr>
          <p:cNvPr id="6" name="TextBox 5"/>
          <p:cNvSpPr txBox="1"/>
          <p:nvPr/>
        </p:nvSpPr>
        <p:spPr>
          <a:xfrm>
            <a:off x="8739256" y="6187622"/>
            <a:ext cx="3342497" cy="646331"/>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86409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07268" y="1476618"/>
            <a:ext cx="10657203" cy="1336263"/>
          </a:xfrm>
          <a:prstGeom prst="rect">
            <a:avLst/>
          </a:prstGeom>
        </p:spPr>
        <p:txBody>
          <a:bodyPr vert="horz" wrap="square" lIns="0" tIns="73660" rIns="0" bIns="0" rtlCol="0">
            <a:spAutoFit/>
          </a:bodyPr>
          <a:lstStyle/>
          <a:p>
            <a:pPr marR="5080">
              <a:spcBef>
                <a:spcPts val="1200"/>
              </a:spcBef>
            </a:pPr>
            <a:r>
              <a:rPr lang="en-US" sz="2400" spc="-20" dirty="0">
                <a:cs typeface="Calibri"/>
              </a:rPr>
              <a:t>For example, the phrase </a:t>
            </a:r>
            <a:r>
              <a:rPr sz="2400" spc="-20" dirty="0">
                <a:cs typeface="Calibri"/>
              </a:rPr>
              <a:t>“Green” </a:t>
            </a:r>
            <a:r>
              <a:rPr lang="en-US" sz="2400" spc="-25" dirty="0">
                <a:cs typeface="Calibri"/>
              </a:rPr>
              <a:t>or “Going Green” </a:t>
            </a:r>
            <a:r>
              <a:rPr lang="en-US" sz="2400" spc="-11" dirty="0">
                <a:cs typeface="Calibri"/>
              </a:rPr>
              <a:t>is a meaningless </a:t>
            </a:r>
            <a:r>
              <a:rPr lang="en-US" sz="2400" spc="-5" dirty="0">
                <a:cs typeface="Calibri"/>
              </a:rPr>
              <a:t>cliché. It has been used so frequently that it has sometimes led to Green Washing.</a:t>
            </a:r>
            <a:endParaRPr lang="en-US" sz="2400" dirty="0">
              <a:cs typeface="Times New Roman"/>
            </a:endParaRPr>
          </a:p>
          <a:p>
            <a:pPr>
              <a:spcBef>
                <a:spcPts val="1200"/>
              </a:spcBef>
            </a:pPr>
            <a:r>
              <a:rPr lang="en-US" sz="2400" dirty="0">
                <a:cs typeface="Times New Roman"/>
              </a:rPr>
              <a:t>Anything or anyone can “be green” these days.</a:t>
            </a:r>
            <a:endParaRPr sz="2400" dirty="0">
              <a:cs typeface="Times New Roman"/>
            </a:endParaRPr>
          </a:p>
        </p:txBody>
      </p:sp>
      <p:sp>
        <p:nvSpPr>
          <p:cNvPr id="10" name="object 2">
            <a:extLst>
              <a:ext uri="{FF2B5EF4-FFF2-40B4-BE49-F238E27FC236}">
                <a16:creationId xmlns:a16="http://schemas.microsoft.com/office/drawing/2014/main" id="{7ED6D09A-C4D1-4B83-AB10-5DB35F1102FA}"/>
              </a:ext>
            </a:extLst>
          </p:cNvPr>
          <p:cNvSpPr txBox="1">
            <a:spLocks noGrp="1"/>
          </p:cNvSpPr>
          <p:nvPr>
            <p:ph type="title"/>
          </p:nvPr>
        </p:nvSpPr>
        <p:spPr>
          <a:xfrm>
            <a:off x="907268" y="448318"/>
            <a:ext cx="3018155" cy="566822"/>
          </a:xfrm>
          <a:prstGeom prst="rect">
            <a:avLst/>
          </a:prstGeom>
        </p:spPr>
        <p:txBody>
          <a:bodyPr vert="horz" wrap="square" lIns="0" tIns="12700" rIns="0" bIns="0" rtlCol="0" anchor="ctr">
            <a:spAutoFit/>
          </a:bodyPr>
          <a:lstStyle/>
          <a:p>
            <a:pPr marL="12700">
              <a:spcBef>
                <a:spcPts val="100"/>
              </a:spcBef>
            </a:pPr>
            <a:r>
              <a:rPr sz="4000" spc="-5" dirty="0">
                <a:latin typeface="+mn-lt"/>
                <a:cs typeface="Arial"/>
              </a:rPr>
              <a:t>Sustainability</a:t>
            </a:r>
            <a:endParaRPr sz="4000" dirty="0">
              <a:latin typeface="+mn-lt"/>
              <a:cs typeface="Arial"/>
            </a:endParaRPr>
          </a:p>
        </p:txBody>
      </p:sp>
      <p:pic>
        <p:nvPicPr>
          <p:cNvPr id="8" name="Picture 7">
            <a:extLst>
              <a:ext uri="{FF2B5EF4-FFF2-40B4-BE49-F238E27FC236}">
                <a16:creationId xmlns:a16="http://schemas.microsoft.com/office/drawing/2014/main" id="{17D641E3-B22D-484B-BD1B-1A90D007BAC7}"/>
              </a:ext>
            </a:extLst>
          </p:cNvPr>
          <p:cNvPicPr>
            <a:picLocks noChangeAspect="1"/>
          </p:cNvPicPr>
          <p:nvPr/>
        </p:nvPicPr>
        <p:blipFill>
          <a:blip r:embed="rId3"/>
          <a:stretch>
            <a:fillRect/>
          </a:stretch>
        </p:blipFill>
        <p:spPr>
          <a:xfrm>
            <a:off x="6860999" y="3428999"/>
            <a:ext cx="2542542" cy="2542542"/>
          </a:xfrm>
          <a:prstGeom prst="rect">
            <a:avLst/>
          </a:prstGeom>
        </p:spPr>
      </p:pic>
      <p:sp>
        <p:nvSpPr>
          <p:cNvPr id="9" name="TextBox 8">
            <a:extLst>
              <a:ext uri="{FF2B5EF4-FFF2-40B4-BE49-F238E27FC236}">
                <a16:creationId xmlns:a16="http://schemas.microsoft.com/office/drawing/2014/main" id="{70F53A9B-132A-CE43-A65E-64AAAE8AFD3A}"/>
              </a:ext>
            </a:extLst>
          </p:cNvPr>
          <p:cNvSpPr txBox="1"/>
          <p:nvPr/>
        </p:nvSpPr>
        <p:spPr>
          <a:xfrm>
            <a:off x="7026326" y="5836077"/>
            <a:ext cx="2211888" cy="584775"/>
          </a:xfrm>
          <a:prstGeom prst="rect">
            <a:avLst/>
          </a:prstGeom>
          <a:noFill/>
        </p:spPr>
        <p:txBody>
          <a:bodyPr wrap="none" rtlCol="0">
            <a:spAutoFit/>
          </a:bodyPr>
          <a:lstStyle/>
          <a:p>
            <a:r>
              <a:rPr lang="en-US" sz="3200" dirty="0"/>
              <a:t>Think Green</a:t>
            </a:r>
          </a:p>
        </p:txBody>
      </p:sp>
      <p:sp>
        <p:nvSpPr>
          <p:cNvPr id="4" name="TextBox 3">
            <a:extLst>
              <a:ext uri="{FF2B5EF4-FFF2-40B4-BE49-F238E27FC236}">
                <a16:creationId xmlns:a16="http://schemas.microsoft.com/office/drawing/2014/main" id="{44A8E0A7-6C40-4E8B-84F7-2B81E31D11D5}"/>
              </a:ext>
            </a:extLst>
          </p:cNvPr>
          <p:cNvSpPr txBox="1"/>
          <p:nvPr/>
        </p:nvSpPr>
        <p:spPr>
          <a:xfrm>
            <a:off x="8441189" y="6465618"/>
            <a:ext cx="3432201" cy="338554"/>
          </a:xfrm>
          <a:prstGeom prst="rect">
            <a:avLst/>
          </a:prstGeom>
          <a:noFill/>
        </p:spPr>
        <p:txBody>
          <a:bodyPr wrap="square" rtlCol="0">
            <a:spAutoFit/>
          </a:bodyPr>
          <a:lstStyle/>
          <a:p>
            <a:r>
              <a:rPr lang="en-US" sz="1600" dirty="0"/>
              <a:t>Image Source: </a:t>
            </a:r>
            <a:r>
              <a:rPr lang="en-US" sz="1600" dirty="0" err="1"/>
              <a:t>pxhere</a:t>
            </a:r>
            <a:r>
              <a:rPr lang="en-US" sz="1600" dirty="0"/>
              <a:t>, Public Domain</a:t>
            </a:r>
          </a:p>
        </p:txBody>
      </p:sp>
      <p:pic>
        <p:nvPicPr>
          <p:cNvPr id="1026" name="Picture 2" descr="File:Green energy.svg">
            <a:extLst>
              <a:ext uri="{FF2B5EF4-FFF2-40B4-BE49-F238E27FC236}">
                <a16:creationId xmlns:a16="http://schemas.microsoft.com/office/drawing/2014/main" id="{312B2C88-D925-F242-90A0-D313B9745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827" y="3204239"/>
            <a:ext cx="2594175" cy="287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49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341" y="1587743"/>
            <a:ext cx="1700048" cy="424732"/>
          </a:xfrm>
        </p:spPr>
        <p:txBody>
          <a:bodyPr wrap="square">
            <a:spAutoFit/>
          </a:bodyPr>
          <a:lstStyle/>
          <a:p>
            <a:pPr algn="ctr"/>
            <a:r>
              <a:rPr lang="en-US" sz="2400" b="1" dirty="0">
                <a:latin typeface="+mn-lt"/>
              </a:rPr>
              <a:t>Who?</a:t>
            </a:r>
          </a:p>
        </p:txBody>
      </p:sp>
      <p:sp>
        <p:nvSpPr>
          <p:cNvPr id="3" name="Content Placeholder 2"/>
          <p:cNvSpPr>
            <a:spLocks noGrp="1"/>
          </p:cNvSpPr>
          <p:nvPr>
            <p:ph idx="1"/>
          </p:nvPr>
        </p:nvSpPr>
        <p:spPr>
          <a:xfrm>
            <a:off x="838200" y="2124885"/>
            <a:ext cx="10515600" cy="3801041"/>
          </a:xfrm>
        </p:spPr>
        <p:txBody>
          <a:bodyPr>
            <a:spAutoFit/>
          </a:bodyPr>
          <a:lstStyle/>
          <a:p>
            <a:r>
              <a:rPr lang="en-US" sz="2400" dirty="0">
                <a:latin typeface="+mn-lt"/>
              </a:rPr>
              <a:t>An awareness of the Principles of GC&amp;GE should not be limited to the members of the design teams of sustainable and innovative products and processes.</a:t>
            </a:r>
          </a:p>
          <a:p>
            <a:pPr marL="0" indent="0">
              <a:buNone/>
            </a:pPr>
            <a:endParaRPr lang="en-US" sz="2400" dirty="0">
              <a:latin typeface="+mn-lt"/>
            </a:endParaRPr>
          </a:p>
          <a:p>
            <a:r>
              <a:rPr lang="en-US" sz="2400" dirty="0">
                <a:latin typeface="+mn-lt"/>
              </a:rPr>
              <a:t>Green chemistry requires top-down implementation of sustainable innovation from managers and leaders in addition to the bottom-up (emergence) implementation from designers (followers).</a:t>
            </a:r>
          </a:p>
          <a:p>
            <a:pPr lvl="1"/>
            <a:r>
              <a:rPr lang="en-US" dirty="0">
                <a:latin typeface="+mn-lt"/>
              </a:rPr>
              <a:t>Managers must be aware of the principles in order to implement sustainable approaches across multiple scales.</a:t>
            </a:r>
          </a:p>
          <a:p>
            <a:pPr lvl="1"/>
            <a:r>
              <a:rPr lang="en-US" dirty="0">
                <a:latin typeface="+mn-lt"/>
              </a:rPr>
              <a:t>Leaders must be aware of the principles in order to develop business models and strategies that are sustainable in the long term.</a:t>
            </a:r>
          </a:p>
        </p:txBody>
      </p:sp>
      <p:sp>
        <p:nvSpPr>
          <p:cNvPr id="5" name="TextBox 4"/>
          <p:cNvSpPr txBox="1"/>
          <p:nvPr/>
        </p:nvSpPr>
        <p:spPr>
          <a:xfrm>
            <a:off x="8194507" y="6172258"/>
            <a:ext cx="3562991" cy="646331"/>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6" name="Rectangle 5">
            <a:extLst>
              <a:ext uri="{FF2B5EF4-FFF2-40B4-BE49-F238E27FC236}">
                <a16:creationId xmlns:a16="http://schemas.microsoft.com/office/drawing/2014/main" id="{41575B9D-9FBF-4D9B-918D-86058623B740}"/>
              </a:ext>
            </a:extLst>
          </p:cNvPr>
          <p:cNvSpPr/>
          <p:nvPr/>
        </p:nvSpPr>
        <p:spPr>
          <a:xfrm>
            <a:off x="769060" y="389170"/>
            <a:ext cx="5947910"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Sustainability </a:t>
            </a:r>
            <a:r>
              <a:rPr lang="en-US" sz="4000" dirty="0">
                <a:solidFill>
                  <a:schemeClr val="tx1">
                    <a:lumMod val="75000"/>
                    <a:lumOff val="25000"/>
                  </a:schemeClr>
                </a:solidFill>
                <a:latin typeface="Calibri" panose="020F0502020204030204" pitchFamily="34" charset="0"/>
                <a:cs typeface="Calibri"/>
              </a:rPr>
              <a:t>and Business</a:t>
            </a:r>
            <a:endParaRPr lang="en-US" sz="4000" dirty="0">
              <a:solidFill>
                <a:schemeClr val="tx1">
                  <a:lumMod val="75000"/>
                  <a:lumOff val="25000"/>
                </a:schemeClr>
              </a:solidFill>
              <a:cs typeface="Calibri"/>
            </a:endParaRPr>
          </a:p>
        </p:txBody>
      </p:sp>
    </p:spTree>
    <p:extLst>
      <p:ext uri="{BB962C8B-B14F-4D97-AF65-F5344CB8AC3E}">
        <p14:creationId xmlns:p14="http://schemas.microsoft.com/office/powerpoint/2010/main" val="3040438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095" y="1754350"/>
            <a:ext cx="11025809" cy="3757952"/>
          </a:xfrm>
        </p:spPr>
        <p:txBody>
          <a:bodyPr>
            <a:spAutoFit/>
          </a:bodyPr>
          <a:lstStyle/>
          <a:p>
            <a:pPr marL="514350" indent="-514350">
              <a:buFont typeface="+mj-lt"/>
              <a:buAutoNum type="arabicPeriod"/>
            </a:pPr>
            <a:r>
              <a:rPr lang="en-US" sz="2400" b="1" dirty="0">
                <a:latin typeface="+mn-lt"/>
              </a:rPr>
              <a:t>Inputs</a:t>
            </a:r>
          </a:p>
          <a:p>
            <a:pPr marL="0" indent="0">
              <a:lnSpc>
                <a:spcPct val="100000"/>
              </a:lnSpc>
              <a:spcBef>
                <a:spcPts val="1800"/>
              </a:spcBef>
              <a:buNone/>
            </a:pPr>
            <a:r>
              <a:rPr lang="en-US" sz="2400" u="sng" dirty="0">
                <a:latin typeface="+mn-lt"/>
              </a:rPr>
              <a:t>Human</a:t>
            </a:r>
            <a:r>
              <a:rPr lang="en-US" sz="2400" dirty="0">
                <a:latin typeface="+mn-lt"/>
              </a:rPr>
              <a:t> - The multidisciplinary approach requires innovative teams with diverse skill sets and knowledge. Actors require the ability to network and collaborate within the departments of an organization and beyond.</a:t>
            </a:r>
          </a:p>
          <a:p>
            <a:pPr marL="0" indent="0">
              <a:lnSpc>
                <a:spcPct val="100000"/>
              </a:lnSpc>
              <a:spcBef>
                <a:spcPts val="1800"/>
              </a:spcBef>
              <a:buNone/>
            </a:pPr>
            <a:r>
              <a:rPr lang="en-US" sz="2400" u="sng" dirty="0">
                <a:latin typeface="+mn-lt"/>
              </a:rPr>
              <a:t>Physical/Natural</a:t>
            </a:r>
            <a:r>
              <a:rPr lang="en-US" sz="2400" dirty="0">
                <a:latin typeface="+mn-lt"/>
              </a:rPr>
              <a:t> - Renewable materials and energy; designing new materials, products, processes, and systems that are benign to human health and the environment.</a:t>
            </a:r>
          </a:p>
          <a:p>
            <a:pPr marL="0" indent="0">
              <a:lnSpc>
                <a:spcPct val="100000"/>
              </a:lnSpc>
              <a:spcBef>
                <a:spcPts val="1800"/>
              </a:spcBef>
              <a:buNone/>
            </a:pPr>
            <a:r>
              <a:rPr lang="en-US" sz="2400" u="sng" dirty="0">
                <a:latin typeface="+mn-lt"/>
              </a:rPr>
              <a:t>Financial</a:t>
            </a:r>
            <a:r>
              <a:rPr lang="en-US" sz="2400" dirty="0">
                <a:latin typeface="+mn-lt"/>
              </a:rPr>
              <a:t> - A positive impact on value creation levers (stronger brand and greater pricing power) that can lead to increased total shareholder return.</a:t>
            </a:r>
          </a:p>
        </p:txBody>
      </p:sp>
      <p:sp>
        <p:nvSpPr>
          <p:cNvPr id="7" name="TextBox 6"/>
          <p:cNvSpPr txBox="1"/>
          <p:nvPr/>
        </p:nvSpPr>
        <p:spPr>
          <a:xfrm>
            <a:off x="9001327" y="5968931"/>
            <a:ext cx="2868787" cy="830997"/>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6" name="Rectangle 5">
            <a:extLst>
              <a:ext uri="{FF2B5EF4-FFF2-40B4-BE49-F238E27FC236}">
                <a16:creationId xmlns:a16="http://schemas.microsoft.com/office/drawing/2014/main" id="{B24C290A-4A41-4A57-90A6-8C501CC3C878}"/>
              </a:ext>
            </a:extLst>
          </p:cNvPr>
          <p:cNvSpPr/>
          <p:nvPr/>
        </p:nvSpPr>
        <p:spPr>
          <a:xfrm>
            <a:off x="269979" y="58072"/>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Tree>
    <p:extLst>
      <p:ext uri="{BB962C8B-B14F-4D97-AF65-F5344CB8AC3E}">
        <p14:creationId xmlns:p14="http://schemas.microsoft.com/office/powerpoint/2010/main" val="4061541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2082" y="1897811"/>
            <a:ext cx="10515600" cy="3062377"/>
          </a:xfrm>
        </p:spPr>
        <p:txBody>
          <a:bodyPr>
            <a:spAutoFit/>
          </a:bodyPr>
          <a:lstStyle/>
          <a:p>
            <a:pPr marL="457200" indent="-457200">
              <a:lnSpc>
                <a:spcPct val="100000"/>
              </a:lnSpc>
              <a:spcBef>
                <a:spcPts val="1200"/>
              </a:spcBef>
              <a:buFont typeface="+mj-lt"/>
              <a:buAutoNum type="arabicPeriod" startAt="2"/>
            </a:pPr>
            <a:r>
              <a:rPr lang="en-US" b="1" dirty="0">
                <a:latin typeface="+mn-lt"/>
              </a:rPr>
              <a:t>Innovation Strategy</a:t>
            </a:r>
          </a:p>
          <a:p>
            <a:pPr indent="7938">
              <a:lnSpc>
                <a:spcPct val="100000"/>
              </a:lnSpc>
              <a:spcBef>
                <a:spcPts val="1800"/>
              </a:spcBef>
              <a:buNone/>
            </a:pPr>
            <a:r>
              <a:rPr lang="en-US" sz="2400" dirty="0">
                <a:latin typeface="+mn-lt"/>
              </a:rPr>
              <a:t>Companies that follow a sustainable business should be able to derive competitive advantages that are based on a sustainable value proposition. </a:t>
            </a:r>
          </a:p>
          <a:p>
            <a:pPr indent="292100">
              <a:lnSpc>
                <a:spcPct val="100000"/>
              </a:lnSpc>
              <a:spcBef>
                <a:spcPts val="1800"/>
              </a:spcBef>
            </a:pPr>
            <a:r>
              <a:rPr lang="en-US" sz="2400" dirty="0">
                <a:latin typeface="+mn-lt"/>
              </a:rPr>
              <a:t>By reducing the costs associated with waste, companies can improve operational efficiencies and gain a competitive advantage via a cost advantage.</a:t>
            </a:r>
          </a:p>
          <a:p>
            <a:pPr indent="292100">
              <a:lnSpc>
                <a:spcPct val="100000"/>
              </a:lnSpc>
              <a:spcBef>
                <a:spcPts val="1800"/>
              </a:spcBef>
            </a:pPr>
            <a:r>
              <a:rPr lang="en-US" sz="2400" dirty="0">
                <a:latin typeface="+mn-lt"/>
              </a:rPr>
              <a:t>A greener product that’s certified as sustainable can be sold at a higher price.</a:t>
            </a:r>
          </a:p>
        </p:txBody>
      </p:sp>
      <p:sp>
        <p:nvSpPr>
          <p:cNvPr id="5" name="Rectangle 4">
            <a:extLst>
              <a:ext uri="{FF2B5EF4-FFF2-40B4-BE49-F238E27FC236}">
                <a16:creationId xmlns:a16="http://schemas.microsoft.com/office/drawing/2014/main" id="{A93412F8-7FA6-4219-9FB2-74EB679779AC}"/>
              </a:ext>
            </a:extLst>
          </p:cNvPr>
          <p:cNvSpPr/>
          <p:nvPr/>
        </p:nvSpPr>
        <p:spPr>
          <a:xfrm>
            <a:off x="367256" y="97392"/>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
        <p:nvSpPr>
          <p:cNvPr id="8" name="TextBox 7"/>
          <p:cNvSpPr txBox="1"/>
          <p:nvPr/>
        </p:nvSpPr>
        <p:spPr>
          <a:xfrm>
            <a:off x="7651155" y="6228311"/>
            <a:ext cx="4451578" cy="461665"/>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Tree>
    <p:extLst>
      <p:ext uri="{BB962C8B-B14F-4D97-AF65-F5344CB8AC3E}">
        <p14:creationId xmlns:p14="http://schemas.microsoft.com/office/powerpoint/2010/main" val="424869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056" y="1878213"/>
            <a:ext cx="4781178" cy="480131"/>
          </a:xfrm>
        </p:spPr>
        <p:txBody>
          <a:bodyPr wrap="square">
            <a:spAutoFit/>
          </a:bodyPr>
          <a:lstStyle/>
          <a:p>
            <a:pPr marL="514350" indent="-514350">
              <a:buFont typeface="+mj-lt"/>
              <a:buAutoNum type="arabicPeriod" startAt="3"/>
            </a:pPr>
            <a:r>
              <a:rPr lang="en-US" b="1" dirty="0">
                <a:latin typeface="+mn-lt"/>
              </a:rPr>
              <a:t>Knowledge Management</a:t>
            </a:r>
          </a:p>
        </p:txBody>
      </p:sp>
      <p:sp>
        <p:nvSpPr>
          <p:cNvPr id="4" name="TextBox 3"/>
          <p:cNvSpPr txBox="1"/>
          <p:nvPr/>
        </p:nvSpPr>
        <p:spPr>
          <a:xfrm>
            <a:off x="672056" y="2574121"/>
            <a:ext cx="9211622" cy="2308324"/>
          </a:xfrm>
          <a:prstGeom prst="rect">
            <a:avLst/>
          </a:prstGeom>
          <a:noFill/>
        </p:spPr>
        <p:txBody>
          <a:bodyPr wrap="square" rtlCol="0">
            <a:spAutoFit/>
          </a:bodyPr>
          <a:lstStyle/>
          <a:p>
            <a:r>
              <a:rPr lang="en-US" sz="2400" dirty="0"/>
              <a:t>The leaders and managers of sustainability will require new core competencies that include sustainability literacy, external collaboration, and systems thinking.</a:t>
            </a:r>
          </a:p>
          <a:p>
            <a:endParaRPr lang="en-US" sz="2400" dirty="0"/>
          </a:p>
          <a:p>
            <a:r>
              <a:rPr lang="en-US" sz="2400" dirty="0"/>
              <a:t>Project teams that pursue sustainability initiatives, or that are involved in the creation of a new product or process, will require diverse skill sets.</a:t>
            </a:r>
          </a:p>
        </p:txBody>
      </p:sp>
      <p:sp>
        <p:nvSpPr>
          <p:cNvPr id="9" name="TextBox 8"/>
          <p:cNvSpPr txBox="1"/>
          <p:nvPr/>
        </p:nvSpPr>
        <p:spPr>
          <a:xfrm>
            <a:off x="7079069" y="6158845"/>
            <a:ext cx="4892438" cy="461665"/>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8" name="Rectangle 7">
            <a:extLst>
              <a:ext uri="{FF2B5EF4-FFF2-40B4-BE49-F238E27FC236}">
                <a16:creationId xmlns:a16="http://schemas.microsoft.com/office/drawing/2014/main" id="{7429B378-C399-41BE-BEE6-599B4F19F4CE}"/>
              </a:ext>
            </a:extLst>
          </p:cNvPr>
          <p:cNvSpPr/>
          <p:nvPr/>
        </p:nvSpPr>
        <p:spPr>
          <a:xfrm>
            <a:off x="271624" y="103993"/>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Tree>
    <p:extLst>
      <p:ext uri="{BB962C8B-B14F-4D97-AF65-F5344CB8AC3E}">
        <p14:creationId xmlns:p14="http://schemas.microsoft.com/office/powerpoint/2010/main" val="1780339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449" y="1828562"/>
            <a:ext cx="10607567" cy="3200876"/>
          </a:xfrm>
        </p:spPr>
        <p:txBody>
          <a:bodyPr wrap="square">
            <a:spAutoFit/>
          </a:bodyPr>
          <a:lstStyle/>
          <a:p>
            <a:pPr marL="514350" indent="-514350">
              <a:lnSpc>
                <a:spcPct val="100000"/>
              </a:lnSpc>
              <a:spcBef>
                <a:spcPts val="1200"/>
              </a:spcBef>
              <a:buFont typeface="+mj-lt"/>
              <a:buAutoNum type="arabicPeriod" startAt="4"/>
            </a:pPr>
            <a:r>
              <a:rPr lang="en-US" b="1" dirty="0">
                <a:latin typeface="+mn-lt"/>
              </a:rPr>
              <a:t>Organization and Culture</a:t>
            </a:r>
          </a:p>
          <a:p>
            <a:pPr marL="0" indent="0">
              <a:lnSpc>
                <a:spcPct val="100000"/>
              </a:lnSpc>
              <a:spcBef>
                <a:spcPts val="1200"/>
              </a:spcBef>
              <a:buNone/>
            </a:pPr>
            <a:r>
              <a:rPr lang="en-US" sz="2400" dirty="0">
                <a:latin typeface="+mn-lt"/>
              </a:rPr>
              <a:t>At the executive level, prioritization decisions based on values take the form of decisions to invest, or not, in new products, services, and processes.</a:t>
            </a:r>
          </a:p>
          <a:p>
            <a:pPr marL="0" indent="0">
              <a:lnSpc>
                <a:spcPct val="100000"/>
              </a:lnSpc>
              <a:spcBef>
                <a:spcPts val="1200"/>
              </a:spcBef>
              <a:buNone/>
            </a:pPr>
            <a:r>
              <a:rPr lang="en-US" sz="2400" dirty="0">
                <a:latin typeface="+mn-lt"/>
              </a:rPr>
              <a:t>Employees should prioritize decisions that lead to sustainable innovation and ultimately sustainable development.</a:t>
            </a:r>
          </a:p>
          <a:p>
            <a:pPr marL="977900" indent="0">
              <a:lnSpc>
                <a:spcPct val="100000"/>
              </a:lnSpc>
              <a:spcBef>
                <a:spcPts val="1200"/>
              </a:spcBef>
              <a:buNone/>
            </a:pPr>
            <a:r>
              <a:rPr lang="en-US" sz="2400" dirty="0">
                <a:latin typeface="+mn-lt"/>
              </a:rPr>
              <a:t>Organization and culture can also attract top talent that pays close attention to a firm’s behavior and could reduce employee turnover.</a:t>
            </a:r>
          </a:p>
        </p:txBody>
      </p:sp>
      <p:sp>
        <p:nvSpPr>
          <p:cNvPr id="8" name="TextBox 7"/>
          <p:cNvSpPr txBox="1"/>
          <p:nvPr/>
        </p:nvSpPr>
        <p:spPr>
          <a:xfrm>
            <a:off x="6417586" y="6309327"/>
            <a:ext cx="5845749" cy="461665"/>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7" name="Rectangle 6">
            <a:extLst>
              <a:ext uri="{FF2B5EF4-FFF2-40B4-BE49-F238E27FC236}">
                <a16:creationId xmlns:a16="http://schemas.microsoft.com/office/drawing/2014/main" id="{1580D67B-9FA4-49C1-981C-8F458343CFDF}"/>
              </a:ext>
            </a:extLst>
          </p:cNvPr>
          <p:cNvSpPr/>
          <p:nvPr/>
        </p:nvSpPr>
        <p:spPr>
          <a:xfrm>
            <a:off x="350454" y="141016"/>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Tree>
    <p:extLst>
      <p:ext uri="{BB962C8B-B14F-4D97-AF65-F5344CB8AC3E}">
        <p14:creationId xmlns:p14="http://schemas.microsoft.com/office/powerpoint/2010/main" val="3618708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5889" y="1761457"/>
            <a:ext cx="9731904" cy="3157788"/>
          </a:xfrm>
        </p:spPr>
        <p:txBody>
          <a:bodyPr wrap="square">
            <a:spAutoFit/>
          </a:bodyPr>
          <a:lstStyle/>
          <a:p>
            <a:pPr marL="514350" indent="-514350">
              <a:buFont typeface="+mj-lt"/>
              <a:buAutoNum type="arabicPeriod" startAt="5"/>
            </a:pPr>
            <a:r>
              <a:rPr lang="en-US" b="1" dirty="0">
                <a:latin typeface="+mn-lt"/>
              </a:rPr>
              <a:t>Project Management</a:t>
            </a:r>
          </a:p>
          <a:p>
            <a:pPr marL="914400" indent="0">
              <a:lnSpc>
                <a:spcPct val="100000"/>
              </a:lnSpc>
              <a:spcBef>
                <a:spcPts val="1800"/>
              </a:spcBef>
              <a:buNone/>
            </a:pPr>
            <a:r>
              <a:rPr lang="en-US" sz="2400" dirty="0">
                <a:latin typeface="+mn-lt"/>
              </a:rPr>
              <a:t>Awareness of Green Chemistry can guide project managers as they operate within the multiple levels of reporting (middle, upper manager, and executive levels).</a:t>
            </a:r>
          </a:p>
          <a:p>
            <a:pPr marL="914400" indent="0">
              <a:lnSpc>
                <a:spcPct val="100000"/>
              </a:lnSpc>
              <a:spcBef>
                <a:spcPts val="1800"/>
              </a:spcBef>
              <a:buNone/>
            </a:pPr>
            <a:r>
              <a:rPr lang="en-US" sz="2400" dirty="0">
                <a:latin typeface="+mn-lt"/>
              </a:rPr>
              <a:t>As for project management, designers and managers should consider the entire life cycle of a product, including those of the materials and energy inputs.</a:t>
            </a:r>
          </a:p>
        </p:txBody>
      </p:sp>
      <p:sp>
        <p:nvSpPr>
          <p:cNvPr id="8" name="TextBox 7"/>
          <p:cNvSpPr txBox="1"/>
          <p:nvPr/>
        </p:nvSpPr>
        <p:spPr>
          <a:xfrm>
            <a:off x="7656243" y="6275038"/>
            <a:ext cx="4535757" cy="461665"/>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7" name="Rectangle 6">
            <a:extLst>
              <a:ext uri="{FF2B5EF4-FFF2-40B4-BE49-F238E27FC236}">
                <a16:creationId xmlns:a16="http://schemas.microsoft.com/office/drawing/2014/main" id="{017C6EB5-D067-4CC9-A9D7-DE247032F64A}"/>
              </a:ext>
            </a:extLst>
          </p:cNvPr>
          <p:cNvSpPr/>
          <p:nvPr/>
        </p:nvSpPr>
        <p:spPr>
          <a:xfrm>
            <a:off x="250524" y="142222"/>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Tree>
    <p:extLst>
      <p:ext uri="{BB962C8B-B14F-4D97-AF65-F5344CB8AC3E}">
        <p14:creationId xmlns:p14="http://schemas.microsoft.com/office/powerpoint/2010/main" val="4055931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59" y="1842134"/>
            <a:ext cx="10515600" cy="2831544"/>
          </a:xfrm>
        </p:spPr>
        <p:txBody>
          <a:bodyPr>
            <a:spAutoFit/>
          </a:bodyPr>
          <a:lstStyle/>
          <a:p>
            <a:pPr marL="514350" indent="-514350">
              <a:lnSpc>
                <a:spcPct val="100000"/>
              </a:lnSpc>
              <a:spcBef>
                <a:spcPts val="1800"/>
              </a:spcBef>
              <a:buFont typeface="+mj-lt"/>
              <a:buAutoNum type="arabicPeriod" startAt="6"/>
            </a:pPr>
            <a:r>
              <a:rPr lang="en-US" b="1" dirty="0">
                <a:latin typeface="+mn-lt"/>
              </a:rPr>
              <a:t>Portfolio Management</a:t>
            </a:r>
          </a:p>
          <a:p>
            <a:pPr marL="742950" indent="0">
              <a:lnSpc>
                <a:spcPct val="100000"/>
              </a:lnSpc>
              <a:spcBef>
                <a:spcPts val="1800"/>
              </a:spcBef>
              <a:buNone/>
            </a:pPr>
            <a:r>
              <a:rPr lang="en-US" sz="2400" dirty="0">
                <a:latin typeface="+mn-lt"/>
              </a:rPr>
              <a:t>Leaders and managers can evaluate the sustainability of the projects that make up a portfolio in the context of the Green Chemistry</a:t>
            </a:r>
          </a:p>
          <a:p>
            <a:pPr marL="742950" indent="0">
              <a:lnSpc>
                <a:spcPct val="100000"/>
              </a:lnSpc>
              <a:spcBef>
                <a:spcPts val="1800"/>
              </a:spcBef>
              <a:buNone/>
            </a:pPr>
            <a:r>
              <a:rPr lang="en-US" sz="2400" dirty="0">
                <a:latin typeface="+mn-lt"/>
              </a:rPr>
              <a:t>A challenge for leadership is the development of performance metrics for sustainability efforts that are different from the usual metrics of portfolio management, such as patent portfolio size and R&amp;D expenditure.</a:t>
            </a:r>
          </a:p>
        </p:txBody>
      </p:sp>
      <p:sp>
        <p:nvSpPr>
          <p:cNvPr id="8" name="TextBox 7"/>
          <p:cNvSpPr txBox="1"/>
          <p:nvPr/>
        </p:nvSpPr>
        <p:spPr>
          <a:xfrm>
            <a:off x="7682183" y="6297712"/>
            <a:ext cx="4328233" cy="461665"/>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7" name="Rectangle 6">
            <a:extLst>
              <a:ext uri="{FF2B5EF4-FFF2-40B4-BE49-F238E27FC236}">
                <a16:creationId xmlns:a16="http://schemas.microsoft.com/office/drawing/2014/main" id="{9838B3EC-140B-4EDF-8991-98B65DC21009}"/>
              </a:ext>
            </a:extLst>
          </p:cNvPr>
          <p:cNvSpPr/>
          <p:nvPr/>
        </p:nvSpPr>
        <p:spPr>
          <a:xfrm>
            <a:off x="276465" y="127988"/>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Tree>
    <p:extLst>
      <p:ext uri="{BB962C8B-B14F-4D97-AF65-F5344CB8AC3E}">
        <p14:creationId xmlns:p14="http://schemas.microsoft.com/office/powerpoint/2010/main" val="296489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060" y="1806794"/>
            <a:ext cx="10515600" cy="2831544"/>
          </a:xfrm>
        </p:spPr>
        <p:txBody>
          <a:bodyPr>
            <a:spAutoFit/>
          </a:bodyPr>
          <a:lstStyle/>
          <a:p>
            <a:pPr marL="514350" indent="-514350">
              <a:lnSpc>
                <a:spcPct val="100000"/>
              </a:lnSpc>
              <a:spcBef>
                <a:spcPts val="1800"/>
              </a:spcBef>
              <a:buFont typeface="+mj-lt"/>
              <a:buAutoNum type="arabicPeriod" startAt="7"/>
            </a:pPr>
            <a:r>
              <a:rPr lang="en-US" b="1" dirty="0">
                <a:latin typeface="+mn-lt"/>
              </a:rPr>
              <a:t>Commercialization</a:t>
            </a:r>
          </a:p>
          <a:p>
            <a:pPr marL="914400" indent="0">
              <a:lnSpc>
                <a:spcPct val="100000"/>
              </a:lnSpc>
              <a:spcBef>
                <a:spcPts val="1800"/>
              </a:spcBef>
              <a:buNone/>
            </a:pPr>
            <a:r>
              <a:rPr lang="en-US" sz="2400" dirty="0">
                <a:latin typeface="+mn-lt"/>
              </a:rPr>
              <a:t>The most effective methods of ideation for product innovation are customer visit teams, ethnographic research, leader user analysis, and focus groups.</a:t>
            </a:r>
          </a:p>
          <a:p>
            <a:pPr marL="914400" indent="0">
              <a:lnSpc>
                <a:spcPct val="100000"/>
              </a:lnSpc>
              <a:spcBef>
                <a:spcPts val="1800"/>
              </a:spcBef>
              <a:buNone/>
            </a:pPr>
            <a:r>
              <a:rPr lang="en-US" sz="2400" dirty="0">
                <a:latin typeface="+mn-lt"/>
              </a:rPr>
              <a:t>Feedback from marketing and sales teams involved in the diffusion stage will help the designers of new products in the ideation phase since these teams will best understand market orientation or pull.</a:t>
            </a:r>
          </a:p>
        </p:txBody>
      </p:sp>
      <p:sp>
        <p:nvSpPr>
          <p:cNvPr id="8" name="TextBox 7"/>
          <p:cNvSpPr txBox="1"/>
          <p:nvPr/>
        </p:nvSpPr>
        <p:spPr>
          <a:xfrm>
            <a:off x="7539512" y="6212232"/>
            <a:ext cx="4425510" cy="461665"/>
          </a:xfrm>
          <a:prstGeom prst="rect">
            <a:avLst/>
          </a:prstGeom>
          <a:noFill/>
        </p:spPr>
        <p:txBody>
          <a:bodyPr wrap="square" rtlCol="0">
            <a:spAutoFit/>
          </a:bodyPr>
          <a:lstStyle/>
          <a:p>
            <a:r>
              <a:rPr lang="en-US" sz="1200" dirty="0">
                <a:solidFill>
                  <a:schemeClr val="bg1">
                    <a:lumMod val="50000"/>
                  </a:schemeClr>
                </a:solidFill>
              </a:rPr>
              <a:t>B. </a:t>
            </a:r>
            <a:r>
              <a:rPr lang="en-US" sz="1200" dirty="0" err="1">
                <a:solidFill>
                  <a:schemeClr val="bg1">
                    <a:lumMod val="50000"/>
                  </a:schemeClr>
                </a:solidFill>
              </a:rPr>
              <a:t>Torok</a:t>
            </a:r>
            <a:r>
              <a:rPr lang="en-US" sz="1200" dirty="0">
                <a:solidFill>
                  <a:schemeClr val="bg1">
                    <a:lumMod val="50000"/>
                  </a:schemeClr>
                </a:solidFill>
              </a:rPr>
              <a:t> and T. </a:t>
            </a:r>
            <a:r>
              <a:rPr lang="en-US" sz="1200" dirty="0" err="1">
                <a:solidFill>
                  <a:schemeClr val="bg1">
                    <a:lumMod val="50000"/>
                  </a:schemeClr>
                </a:solidFill>
              </a:rPr>
              <a:t>Dransfield</a:t>
            </a:r>
            <a:r>
              <a:rPr lang="en-US" sz="1200" dirty="0">
                <a:solidFill>
                  <a:schemeClr val="bg1">
                    <a:lumMod val="50000"/>
                  </a:schemeClr>
                </a:solidFill>
              </a:rPr>
              <a:t> (</a:t>
            </a:r>
            <a:r>
              <a:rPr lang="en-US" sz="1200" dirty="0" err="1">
                <a:solidFill>
                  <a:schemeClr val="bg1">
                    <a:lumMod val="50000"/>
                  </a:schemeClr>
                </a:solidFill>
              </a:rPr>
              <a:t>eds</a:t>
            </a:r>
            <a:r>
              <a:rPr lang="en-US" sz="1200" dirty="0">
                <a:solidFill>
                  <a:schemeClr val="bg1">
                    <a:lumMod val="50000"/>
                  </a:schemeClr>
                </a:solidFill>
              </a:rPr>
              <a:t>), 1</a:t>
            </a:r>
            <a:r>
              <a:rPr lang="en-US" sz="1200" baseline="30000" dirty="0">
                <a:solidFill>
                  <a:schemeClr val="bg1">
                    <a:lumMod val="50000"/>
                  </a:schemeClr>
                </a:solidFill>
              </a:rPr>
              <a:t>st</a:t>
            </a:r>
            <a:r>
              <a:rPr lang="en-US" sz="1200" dirty="0">
                <a:solidFill>
                  <a:schemeClr val="bg1">
                    <a:lumMod val="50000"/>
                  </a:schemeClr>
                </a:solidFill>
              </a:rPr>
              <a:t> </a:t>
            </a:r>
            <a:r>
              <a:rPr lang="en-US" sz="1200" dirty="0" err="1">
                <a:solidFill>
                  <a:schemeClr val="bg1">
                    <a:lumMod val="50000"/>
                  </a:schemeClr>
                </a:solidFill>
              </a:rPr>
              <a:t>edn</a:t>
            </a:r>
            <a:r>
              <a:rPr lang="en-US" sz="1200" dirty="0">
                <a:solidFill>
                  <a:schemeClr val="bg1">
                    <a:lumMod val="50000"/>
                  </a:schemeClr>
                </a:solidFill>
              </a:rPr>
              <a:t>, JAN 2018, Elsevier, Amsterdam, The Netherlands, ISBN-13: 978-0128092705, 1058 pp.</a:t>
            </a:r>
          </a:p>
        </p:txBody>
      </p:sp>
      <p:sp>
        <p:nvSpPr>
          <p:cNvPr id="7" name="Rectangle 6">
            <a:extLst>
              <a:ext uri="{FF2B5EF4-FFF2-40B4-BE49-F238E27FC236}">
                <a16:creationId xmlns:a16="http://schemas.microsoft.com/office/drawing/2014/main" id="{401864D0-355A-4F90-A529-D61E3057910D}"/>
              </a:ext>
            </a:extLst>
          </p:cNvPr>
          <p:cNvSpPr/>
          <p:nvPr/>
        </p:nvSpPr>
        <p:spPr>
          <a:xfrm>
            <a:off x="380226" y="97392"/>
            <a:ext cx="10012485" cy="1200329"/>
          </a:xfrm>
          <a:prstGeom prst="rect">
            <a:avLst/>
          </a:prstGeom>
        </p:spPr>
        <p:txBody>
          <a:bodyPr wrap="square">
            <a:spAutoFit/>
          </a:bodyPr>
          <a:lstStyle/>
          <a:p>
            <a:pPr marL="12700" algn="ctr">
              <a:spcBef>
                <a:spcPts val="100"/>
              </a:spcBef>
            </a:pPr>
            <a:r>
              <a:rPr lang="en-US" sz="3600" dirty="0">
                <a:solidFill>
                  <a:schemeClr val="tx1">
                    <a:lumMod val="75000"/>
                    <a:lumOff val="25000"/>
                  </a:schemeClr>
                </a:solidFill>
              </a:rPr>
              <a:t>Framework of Innovation Management Process: Seven Opportunities to Apply Green Chemistry</a:t>
            </a:r>
            <a:endParaRPr lang="en-US" sz="3600" b="1" dirty="0">
              <a:solidFill>
                <a:schemeClr val="tx1">
                  <a:lumMod val="75000"/>
                  <a:lumOff val="25000"/>
                </a:schemeClr>
              </a:solidFill>
              <a:cs typeface="Calibri"/>
            </a:endParaRPr>
          </a:p>
        </p:txBody>
      </p:sp>
    </p:spTree>
    <p:extLst>
      <p:ext uri="{BB962C8B-B14F-4D97-AF65-F5344CB8AC3E}">
        <p14:creationId xmlns:p14="http://schemas.microsoft.com/office/powerpoint/2010/main" val="2360809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838200" y="1782395"/>
            <a:ext cx="7205045" cy="2554545"/>
          </a:xfrm>
          <a:prstGeom prst="rect">
            <a:avLst/>
          </a:prstGeom>
          <a:noFill/>
        </p:spPr>
        <p:txBody>
          <a:bodyPr wrap="square" rtlCol="0">
            <a:spAutoFit/>
          </a:bodyPr>
          <a:lstStyle/>
          <a:p>
            <a:pPr marL="514350" indent="-514350">
              <a:spcBef>
                <a:spcPts val="1200"/>
              </a:spcBef>
              <a:buFont typeface="+mj-lt"/>
              <a:buAutoNum type="arabicPeriod"/>
            </a:pPr>
            <a:r>
              <a:rPr lang="en-US" sz="2400" dirty="0"/>
              <a:t>Sustainability – Myths and Facts</a:t>
            </a:r>
          </a:p>
          <a:p>
            <a:pPr marL="514350" indent="-514350">
              <a:spcBef>
                <a:spcPts val="1200"/>
              </a:spcBef>
              <a:buFont typeface="+mj-lt"/>
              <a:buAutoNum type="arabicPeriod"/>
            </a:pPr>
            <a:r>
              <a:rPr lang="en-US" sz="2400" dirty="0"/>
              <a:t>Society, Economy, and the Environment</a:t>
            </a:r>
          </a:p>
          <a:p>
            <a:pPr marL="514350" indent="-514350">
              <a:spcBef>
                <a:spcPts val="1200"/>
              </a:spcBef>
              <a:buFont typeface="+mj-lt"/>
              <a:buAutoNum type="arabicPeriod"/>
            </a:pPr>
            <a:r>
              <a:rPr lang="en-US" sz="2400" dirty="0"/>
              <a:t>Business and Sustainability</a:t>
            </a:r>
          </a:p>
          <a:p>
            <a:pPr marL="971550" lvl="1" indent="-514350">
              <a:spcBef>
                <a:spcPts val="1200"/>
              </a:spcBef>
              <a:buFont typeface="Arial" charset="0"/>
              <a:buChar char="•"/>
            </a:pPr>
            <a:r>
              <a:rPr lang="en-US" sz="2400" dirty="0"/>
              <a:t>Applying Green Chemistry to Management</a:t>
            </a:r>
          </a:p>
          <a:p>
            <a:pPr marL="514350" indent="-514350">
              <a:spcBef>
                <a:spcPts val="1200"/>
              </a:spcBef>
              <a:buFont typeface="+mj-lt"/>
              <a:buAutoNum type="arabicPeriod"/>
            </a:pPr>
            <a:r>
              <a:rPr lang="en-US" sz="2400" dirty="0">
                <a:solidFill>
                  <a:srgbClr val="00B050"/>
                </a:solidFill>
              </a:rPr>
              <a:t>Different Models of Sustainability</a:t>
            </a:r>
          </a:p>
        </p:txBody>
      </p:sp>
      <p:sp>
        <p:nvSpPr>
          <p:cNvPr id="3" name="Title 2">
            <a:extLst>
              <a:ext uri="{FF2B5EF4-FFF2-40B4-BE49-F238E27FC236}">
                <a16:creationId xmlns:a16="http://schemas.microsoft.com/office/drawing/2014/main" id="{A3DCB437-913E-0B4E-B35C-EC3586029D65}"/>
              </a:ext>
            </a:extLst>
          </p:cNvPr>
          <p:cNvSpPr>
            <a:spLocks noGrp="1"/>
          </p:cNvSpPr>
          <p:nvPr>
            <p:ph type="title"/>
          </p:nvPr>
        </p:nvSpPr>
        <p:spPr>
          <a:xfrm>
            <a:off x="838200" y="75548"/>
            <a:ext cx="10515600" cy="1325563"/>
          </a:xfrm>
        </p:spPr>
        <p:txBody>
          <a:bodyPr>
            <a:normAutofit/>
          </a:bodyPr>
          <a:lstStyle/>
          <a:p>
            <a:r>
              <a:rPr lang="en-US" sz="4000" dirty="0">
                <a:latin typeface="+mn-lt"/>
              </a:rPr>
              <a:t>Overview</a:t>
            </a:r>
          </a:p>
        </p:txBody>
      </p:sp>
    </p:spTree>
    <p:extLst>
      <p:ext uri="{BB962C8B-B14F-4D97-AF65-F5344CB8AC3E}">
        <p14:creationId xmlns:p14="http://schemas.microsoft.com/office/powerpoint/2010/main" val="1856108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68B3C-DFAC-D64F-8900-DF28DE10C2D9}"/>
              </a:ext>
            </a:extLst>
          </p:cNvPr>
          <p:cNvSpPr>
            <a:spLocks noGrp="1"/>
          </p:cNvSpPr>
          <p:nvPr>
            <p:ph type="title"/>
          </p:nvPr>
        </p:nvSpPr>
        <p:spPr/>
        <p:txBody>
          <a:bodyPr>
            <a:normAutofit/>
          </a:bodyPr>
          <a:lstStyle/>
          <a:p>
            <a:r>
              <a:rPr lang="en-US" sz="4000" dirty="0">
                <a:latin typeface="+mn-lt"/>
              </a:rPr>
              <a:t>Different Models of Sustainability</a:t>
            </a:r>
          </a:p>
        </p:txBody>
      </p:sp>
      <p:sp>
        <p:nvSpPr>
          <p:cNvPr id="3" name="Content Placeholder 2">
            <a:extLst>
              <a:ext uri="{FF2B5EF4-FFF2-40B4-BE49-F238E27FC236}">
                <a16:creationId xmlns:a16="http://schemas.microsoft.com/office/drawing/2014/main" id="{2510A14C-C484-AC4A-8EC4-1E7258535296}"/>
              </a:ext>
            </a:extLst>
          </p:cNvPr>
          <p:cNvSpPr>
            <a:spLocks noGrp="1"/>
          </p:cNvSpPr>
          <p:nvPr>
            <p:ph idx="1"/>
          </p:nvPr>
        </p:nvSpPr>
        <p:spPr>
          <a:xfrm>
            <a:off x="838199" y="1750132"/>
            <a:ext cx="7406900" cy="4450650"/>
          </a:xfrm>
        </p:spPr>
        <p:txBody>
          <a:bodyPr>
            <a:normAutofit/>
          </a:bodyPr>
          <a:lstStyle/>
          <a:p>
            <a:pPr marL="0" indent="0">
              <a:buNone/>
            </a:pPr>
            <a:r>
              <a:rPr lang="en-US" sz="2400" u="sng" dirty="0"/>
              <a:t>Adidas &amp; Parley for the Ocean</a:t>
            </a:r>
          </a:p>
          <a:p>
            <a:r>
              <a:rPr lang="en-US" sz="2400" dirty="0"/>
              <a:t>Joined forces to combat ocean plastic pollution and create more sustainability products.</a:t>
            </a:r>
          </a:p>
          <a:p>
            <a:r>
              <a:rPr lang="en-US" sz="2400" dirty="0"/>
              <a:t>Ocean plastic is a big environmental problem with Estimates of 8 million metric tons of plastic end up in the ocean every year.</a:t>
            </a:r>
          </a:p>
          <a:p>
            <a:r>
              <a:rPr lang="en-US" sz="2400" dirty="0"/>
              <a:t>Photodegradation from the sun break down plastics and creates microplastics that harm aquatic life and local ecosystems.</a:t>
            </a:r>
          </a:p>
          <a:p>
            <a:r>
              <a:rPr lang="en-US" sz="2400" dirty="0"/>
              <a:t>Ocean plastics created a unique opportunity to redesign old plastics for new applications.</a:t>
            </a:r>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A5C6BEE6-9E2A-5B4C-A140-CDCEAABE77AB}"/>
              </a:ext>
            </a:extLst>
          </p:cNvPr>
          <p:cNvPicPr>
            <a:picLocks noChangeAspect="1"/>
          </p:cNvPicPr>
          <p:nvPr/>
        </p:nvPicPr>
        <p:blipFill>
          <a:blip r:embed="rId3"/>
          <a:stretch>
            <a:fillRect/>
          </a:stretch>
        </p:blipFill>
        <p:spPr>
          <a:xfrm>
            <a:off x="8245099" y="1644847"/>
            <a:ext cx="3409934" cy="2557451"/>
          </a:xfrm>
          <a:prstGeom prst="rect">
            <a:avLst/>
          </a:prstGeom>
        </p:spPr>
      </p:pic>
      <p:sp>
        <p:nvSpPr>
          <p:cNvPr id="5" name="Rectangle 4">
            <a:extLst>
              <a:ext uri="{FF2B5EF4-FFF2-40B4-BE49-F238E27FC236}">
                <a16:creationId xmlns:a16="http://schemas.microsoft.com/office/drawing/2014/main" id="{70D2046A-1EF5-0043-A071-A8834B1BC5D4}"/>
              </a:ext>
            </a:extLst>
          </p:cNvPr>
          <p:cNvSpPr/>
          <p:nvPr/>
        </p:nvSpPr>
        <p:spPr>
          <a:xfrm>
            <a:off x="9423408" y="6464207"/>
            <a:ext cx="2616422" cy="246221"/>
          </a:xfrm>
          <a:prstGeom prst="rect">
            <a:avLst/>
          </a:prstGeom>
        </p:spPr>
        <p:txBody>
          <a:bodyPr wrap="none">
            <a:spAutoFit/>
          </a:bodyPr>
          <a:lstStyle/>
          <a:p>
            <a:r>
              <a:rPr lang="en-US" sz="1000" dirty="0">
                <a:solidFill>
                  <a:schemeClr val="bg1">
                    <a:lumMod val="50000"/>
                  </a:schemeClr>
                </a:solidFill>
              </a:rPr>
              <a:t>Source: https://</a:t>
            </a:r>
            <a:r>
              <a:rPr lang="en-US" sz="1000" dirty="0" err="1">
                <a:solidFill>
                  <a:schemeClr val="bg1">
                    <a:lumMod val="50000"/>
                  </a:schemeClr>
                </a:solidFill>
              </a:rPr>
              <a:t>pxhere.com</a:t>
            </a:r>
            <a:r>
              <a:rPr lang="en-US" sz="1000" dirty="0">
                <a:solidFill>
                  <a:schemeClr val="bg1">
                    <a:lumMod val="50000"/>
                  </a:schemeClr>
                </a:solidFill>
              </a:rPr>
              <a:t>/</a:t>
            </a:r>
            <a:r>
              <a:rPr lang="en-US" sz="1000" dirty="0" err="1">
                <a:solidFill>
                  <a:schemeClr val="bg1">
                    <a:lumMod val="50000"/>
                  </a:schemeClr>
                </a:solidFill>
              </a:rPr>
              <a:t>en</a:t>
            </a:r>
            <a:r>
              <a:rPr lang="en-US" sz="1000" dirty="0">
                <a:solidFill>
                  <a:schemeClr val="bg1">
                    <a:lumMod val="50000"/>
                  </a:schemeClr>
                </a:solidFill>
              </a:rPr>
              <a:t>/photo/841080</a:t>
            </a:r>
          </a:p>
        </p:txBody>
      </p:sp>
      <p:pic>
        <p:nvPicPr>
          <p:cNvPr id="6" name="Picture 5">
            <a:extLst>
              <a:ext uri="{FF2B5EF4-FFF2-40B4-BE49-F238E27FC236}">
                <a16:creationId xmlns:a16="http://schemas.microsoft.com/office/drawing/2014/main" id="{B09B3FC7-9AB6-7140-A005-AE79DC6246AB}"/>
              </a:ext>
            </a:extLst>
          </p:cNvPr>
          <p:cNvPicPr>
            <a:picLocks noChangeAspect="1"/>
          </p:cNvPicPr>
          <p:nvPr/>
        </p:nvPicPr>
        <p:blipFill>
          <a:blip r:embed="rId4"/>
          <a:stretch>
            <a:fillRect/>
          </a:stretch>
        </p:blipFill>
        <p:spPr>
          <a:xfrm>
            <a:off x="8245099" y="3499172"/>
            <a:ext cx="3409934" cy="2557451"/>
          </a:xfrm>
          <a:prstGeom prst="rect">
            <a:avLst/>
          </a:prstGeom>
        </p:spPr>
      </p:pic>
      <p:sp>
        <p:nvSpPr>
          <p:cNvPr id="7" name="Rectangle 6">
            <a:extLst>
              <a:ext uri="{FF2B5EF4-FFF2-40B4-BE49-F238E27FC236}">
                <a16:creationId xmlns:a16="http://schemas.microsoft.com/office/drawing/2014/main" id="{557F9B12-86ED-924A-A46C-D7B9F11C519C}"/>
              </a:ext>
            </a:extLst>
          </p:cNvPr>
          <p:cNvSpPr/>
          <p:nvPr/>
        </p:nvSpPr>
        <p:spPr>
          <a:xfrm>
            <a:off x="9423408" y="6200782"/>
            <a:ext cx="2616422" cy="246221"/>
          </a:xfrm>
          <a:prstGeom prst="rect">
            <a:avLst/>
          </a:prstGeom>
        </p:spPr>
        <p:txBody>
          <a:bodyPr wrap="none">
            <a:spAutoFit/>
          </a:bodyPr>
          <a:lstStyle/>
          <a:p>
            <a:r>
              <a:rPr lang="en-US" sz="1000" dirty="0">
                <a:solidFill>
                  <a:schemeClr val="bg1">
                    <a:lumMod val="50000"/>
                  </a:schemeClr>
                </a:solidFill>
              </a:rPr>
              <a:t>Source: https://</a:t>
            </a:r>
            <a:r>
              <a:rPr lang="en-US" sz="1000" dirty="0" err="1">
                <a:solidFill>
                  <a:schemeClr val="bg1">
                    <a:lumMod val="50000"/>
                  </a:schemeClr>
                </a:solidFill>
              </a:rPr>
              <a:t>pxhere.com</a:t>
            </a:r>
            <a:r>
              <a:rPr lang="en-US" sz="1000" dirty="0">
                <a:solidFill>
                  <a:schemeClr val="bg1">
                    <a:lumMod val="50000"/>
                  </a:schemeClr>
                </a:solidFill>
              </a:rPr>
              <a:t>/</a:t>
            </a:r>
            <a:r>
              <a:rPr lang="en-US" sz="1000" dirty="0" err="1">
                <a:solidFill>
                  <a:schemeClr val="bg1">
                    <a:lumMod val="50000"/>
                  </a:schemeClr>
                </a:solidFill>
              </a:rPr>
              <a:t>en</a:t>
            </a:r>
            <a:r>
              <a:rPr lang="en-US" sz="1000" dirty="0">
                <a:solidFill>
                  <a:schemeClr val="bg1">
                    <a:lumMod val="50000"/>
                  </a:schemeClr>
                </a:solidFill>
              </a:rPr>
              <a:t>/photo/802303</a:t>
            </a:r>
          </a:p>
        </p:txBody>
      </p:sp>
    </p:spTree>
    <p:extLst>
      <p:ext uri="{BB962C8B-B14F-4D97-AF65-F5344CB8AC3E}">
        <p14:creationId xmlns:p14="http://schemas.microsoft.com/office/powerpoint/2010/main" val="409086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6908" y="2023303"/>
            <a:ext cx="10745492" cy="1699184"/>
          </a:xfrm>
          <a:prstGeom prst="rect">
            <a:avLst/>
          </a:prstGeom>
        </p:spPr>
        <p:txBody>
          <a:bodyPr vert="horz" wrap="square" lIns="0" tIns="67311" rIns="0" bIns="0" rtlCol="0">
            <a:spAutoFit/>
          </a:bodyPr>
          <a:lstStyle/>
          <a:p>
            <a:pPr marR="5080">
              <a:spcBef>
                <a:spcPts val="600"/>
              </a:spcBef>
            </a:pPr>
            <a:r>
              <a:rPr sz="2400" spc="-35" dirty="0">
                <a:cs typeface="Calibri"/>
              </a:rPr>
              <a:t>“</a:t>
            </a:r>
            <a:r>
              <a:rPr lang="en-US" sz="2400" spc="-35" dirty="0">
                <a:cs typeface="Calibri"/>
              </a:rPr>
              <a:t>S</a:t>
            </a:r>
            <a:r>
              <a:rPr sz="2400" spc="-35" dirty="0">
                <a:cs typeface="Calibri"/>
              </a:rPr>
              <a:t>ustainable</a:t>
            </a:r>
            <a:r>
              <a:rPr lang="en-US" sz="2400" spc="-35" dirty="0">
                <a:cs typeface="Calibri"/>
              </a:rPr>
              <a:t>“,</a:t>
            </a:r>
            <a:r>
              <a:rPr sz="2400" spc="-35" dirty="0">
                <a:cs typeface="Calibri"/>
              </a:rPr>
              <a:t> </a:t>
            </a:r>
            <a:r>
              <a:rPr sz="2400" spc="-5" dirty="0">
                <a:cs typeface="Calibri"/>
              </a:rPr>
              <a:t>which </a:t>
            </a:r>
            <a:r>
              <a:rPr sz="2400" spc="-20" dirty="0">
                <a:cs typeface="Calibri"/>
              </a:rPr>
              <a:t>at </a:t>
            </a:r>
            <a:r>
              <a:rPr sz="2400" spc="-25" dirty="0">
                <a:cs typeface="Calibri"/>
              </a:rPr>
              <a:t>first </a:t>
            </a:r>
            <a:r>
              <a:rPr sz="2400" spc="-15" dirty="0">
                <a:cs typeface="Calibri"/>
              </a:rPr>
              <a:t>conjures </a:t>
            </a:r>
            <a:r>
              <a:rPr sz="2400" spc="-5" dirty="0">
                <a:cs typeface="Calibri"/>
              </a:rPr>
              <a:t>up </a:t>
            </a:r>
            <a:r>
              <a:rPr sz="2400" dirty="0">
                <a:cs typeface="Calibri"/>
              </a:rPr>
              <a:t>a </a:t>
            </a:r>
            <a:r>
              <a:rPr sz="2400" spc="-5" dirty="0">
                <a:cs typeface="Calibri"/>
              </a:rPr>
              <a:t>similarly </a:t>
            </a:r>
            <a:r>
              <a:rPr sz="2400" spc="-15" dirty="0">
                <a:cs typeface="Calibri"/>
              </a:rPr>
              <a:t>vague </a:t>
            </a:r>
            <a:r>
              <a:rPr sz="2400" spc="-5" dirty="0">
                <a:cs typeface="Calibri"/>
              </a:rPr>
              <a:t>sense </a:t>
            </a:r>
            <a:r>
              <a:rPr sz="2400" dirty="0">
                <a:cs typeface="Calibri"/>
              </a:rPr>
              <a:t>of </a:t>
            </a:r>
            <a:r>
              <a:rPr sz="2400" spc="-20" dirty="0">
                <a:cs typeface="Calibri"/>
              </a:rPr>
              <a:t>environmental </a:t>
            </a:r>
            <a:r>
              <a:rPr sz="2400" spc="-11" dirty="0">
                <a:cs typeface="Calibri"/>
              </a:rPr>
              <a:t>virtue, </a:t>
            </a:r>
            <a:r>
              <a:rPr sz="2400" spc="-5" dirty="0">
                <a:cs typeface="Calibri"/>
              </a:rPr>
              <a:t>actually belongs in the</a:t>
            </a:r>
            <a:r>
              <a:rPr sz="2400" spc="-85" dirty="0">
                <a:cs typeface="Calibri"/>
              </a:rPr>
              <a:t> </a:t>
            </a:r>
            <a:r>
              <a:rPr sz="2400" spc="-11" dirty="0">
                <a:cs typeface="Calibri"/>
              </a:rPr>
              <a:t>second</a:t>
            </a:r>
            <a:r>
              <a:rPr lang="en-US" sz="2400" spc="-11" dirty="0">
                <a:cs typeface="Calibri"/>
              </a:rPr>
              <a:t> category:</a:t>
            </a:r>
            <a:endParaRPr sz="2400" dirty="0">
              <a:cs typeface="Calibri"/>
            </a:endParaRPr>
          </a:p>
          <a:p>
            <a:pPr>
              <a:spcBef>
                <a:spcPts val="600"/>
              </a:spcBef>
            </a:pPr>
            <a:endParaRPr sz="2400" dirty="0">
              <a:cs typeface="Times New Roman"/>
            </a:endParaRPr>
          </a:p>
          <a:p>
            <a:pPr algn="ctr">
              <a:spcBef>
                <a:spcPts val="600"/>
              </a:spcBef>
            </a:pPr>
            <a:r>
              <a:rPr sz="2400" b="1" dirty="0">
                <a:cs typeface="Calibri"/>
              </a:rPr>
              <a:t>It </a:t>
            </a:r>
            <a:r>
              <a:rPr sz="2400" b="1" spc="-5" dirty="0">
                <a:cs typeface="Calibri"/>
              </a:rPr>
              <a:t>has </a:t>
            </a:r>
            <a:r>
              <a:rPr sz="2400" b="1" spc="-15" dirty="0">
                <a:cs typeface="Calibri"/>
              </a:rPr>
              <a:t>real </a:t>
            </a:r>
            <a:r>
              <a:rPr sz="2400" b="1" spc="-11" dirty="0">
                <a:cs typeface="Calibri"/>
              </a:rPr>
              <a:t>conceptual</a:t>
            </a:r>
            <a:r>
              <a:rPr sz="2400" b="1" spc="-120" dirty="0">
                <a:cs typeface="Calibri"/>
              </a:rPr>
              <a:t> </a:t>
            </a:r>
            <a:r>
              <a:rPr sz="2400" b="1" spc="-11" dirty="0">
                <a:cs typeface="Calibri"/>
              </a:rPr>
              <a:t>heft.</a:t>
            </a:r>
            <a:endParaRPr sz="2400" b="1" dirty="0">
              <a:cs typeface="Calibri"/>
            </a:endParaRPr>
          </a:p>
        </p:txBody>
      </p:sp>
      <p:sp>
        <p:nvSpPr>
          <p:cNvPr id="4" name="object 3"/>
          <p:cNvSpPr txBox="1"/>
          <p:nvPr/>
        </p:nvSpPr>
        <p:spPr>
          <a:xfrm>
            <a:off x="836908" y="4196625"/>
            <a:ext cx="10745492" cy="807272"/>
          </a:xfrm>
          <a:prstGeom prst="rect">
            <a:avLst/>
          </a:prstGeom>
        </p:spPr>
        <p:txBody>
          <a:bodyPr vert="horz" wrap="square" lIns="0" tIns="67945" rIns="0" bIns="0" rtlCol="0">
            <a:spAutoFit/>
          </a:bodyPr>
          <a:lstStyle/>
          <a:p>
            <a:pPr marR="5080">
              <a:spcBef>
                <a:spcPts val="600"/>
              </a:spcBef>
            </a:pPr>
            <a:r>
              <a:rPr sz="2400" spc="-11" dirty="0">
                <a:cs typeface="Calibri"/>
              </a:rPr>
              <a:t>Despite </a:t>
            </a:r>
            <a:r>
              <a:rPr sz="2400" spc="-5" dirty="0">
                <a:cs typeface="Calibri"/>
              </a:rPr>
              <a:t>its </a:t>
            </a:r>
            <a:r>
              <a:rPr sz="2400" spc="-31" dirty="0">
                <a:cs typeface="Calibri"/>
              </a:rPr>
              <a:t>simplicity</a:t>
            </a:r>
            <a:r>
              <a:rPr lang="en-US" sz="2400" spc="-31" dirty="0">
                <a:cs typeface="Calibri"/>
              </a:rPr>
              <a:t>, </a:t>
            </a:r>
            <a:r>
              <a:rPr sz="2400" spc="-11" dirty="0">
                <a:cs typeface="Calibri"/>
              </a:rPr>
              <a:t>sustainability </a:t>
            </a:r>
            <a:r>
              <a:rPr sz="2400" spc="-5" dirty="0">
                <a:cs typeface="Calibri"/>
              </a:rPr>
              <a:t>is </a:t>
            </a:r>
            <a:r>
              <a:rPr sz="2400" dirty="0">
                <a:cs typeface="Calibri"/>
              </a:rPr>
              <a:t>a </a:t>
            </a:r>
            <a:r>
              <a:rPr sz="2400" spc="-11" dirty="0">
                <a:cs typeface="Calibri"/>
              </a:rPr>
              <a:t>concept</a:t>
            </a:r>
            <a:r>
              <a:rPr lang="en-US" sz="2400" spc="-11" dirty="0">
                <a:cs typeface="Calibri"/>
              </a:rPr>
              <a:t> many</a:t>
            </a:r>
            <a:r>
              <a:rPr sz="2400" spc="-11" dirty="0">
                <a:cs typeface="Calibri"/>
              </a:rPr>
              <a:t> </a:t>
            </a:r>
            <a:r>
              <a:rPr sz="2400" spc="-5" dirty="0">
                <a:cs typeface="Calibri"/>
              </a:rPr>
              <a:t>people </a:t>
            </a:r>
            <a:r>
              <a:rPr sz="2400" spc="-25" dirty="0">
                <a:cs typeface="Calibri"/>
              </a:rPr>
              <a:t>have </a:t>
            </a:r>
            <a:r>
              <a:rPr sz="2400" dirty="0">
                <a:cs typeface="Calibri"/>
              </a:rPr>
              <a:t>a </a:t>
            </a:r>
            <a:r>
              <a:rPr lang="en-US" sz="2400" dirty="0">
                <a:cs typeface="Calibri"/>
              </a:rPr>
              <a:t>difficult </a:t>
            </a:r>
            <a:r>
              <a:rPr sz="2400" spc="-5" dirty="0">
                <a:cs typeface="Calibri"/>
              </a:rPr>
              <a:t>time </a:t>
            </a:r>
            <a:r>
              <a:rPr sz="2400" spc="-15" dirty="0">
                <a:cs typeface="Calibri"/>
              </a:rPr>
              <a:t>wrapping </a:t>
            </a:r>
            <a:r>
              <a:rPr sz="2400" spc="-11" dirty="0">
                <a:cs typeface="Calibri"/>
              </a:rPr>
              <a:t>their </a:t>
            </a:r>
            <a:r>
              <a:rPr sz="2400" spc="-5" dirty="0">
                <a:cs typeface="Calibri"/>
              </a:rPr>
              <a:t>minds</a:t>
            </a:r>
            <a:r>
              <a:rPr sz="2400" dirty="0">
                <a:cs typeface="Calibri"/>
              </a:rPr>
              <a:t> </a:t>
            </a:r>
            <a:r>
              <a:rPr sz="2400" spc="-15" dirty="0">
                <a:cs typeface="Calibri"/>
              </a:rPr>
              <a:t>around.</a:t>
            </a:r>
            <a:endParaRPr sz="2400" dirty="0">
              <a:cs typeface="Calibri"/>
            </a:endParaRPr>
          </a:p>
        </p:txBody>
      </p:sp>
      <p:sp>
        <p:nvSpPr>
          <p:cNvPr id="7" name="object 2">
            <a:extLst>
              <a:ext uri="{FF2B5EF4-FFF2-40B4-BE49-F238E27FC236}">
                <a16:creationId xmlns:a16="http://schemas.microsoft.com/office/drawing/2014/main" id="{51B6243A-F25B-4DD5-AA78-65983B9E8127}"/>
              </a:ext>
            </a:extLst>
          </p:cNvPr>
          <p:cNvSpPr txBox="1">
            <a:spLocks noGrp="1"/>
          </p:cNvSpPr>
          <p:nvPr>
            <p:ph type="title"/>
          </p:nvPr>
        </p:nvSpPr>
        <p:spPr>
          <a:xfrm>
            <a:off x="609600" y="548748"/>
            <a:ext cx="3018155" cy="566822"/>
          </a:xfrm>
          <a:prstGeom prst="rect">
            <a:avLst/>
          </a:prstGeom>
        </p:spPr>
        <p:txBody>
          <a:bodyPr vert="horz" wrap="square" lIns="0" tIns="12700" rIns="0" bIns="0" rtlCol="0" anchor="ctr">
            <a:spAutoFit/>
          </a:bodyPr>
          <a:lstStyle/>
          <a:p>
            <a:pPr marL="12700" algn="ctr">
              <a:spcBef>
                <a:spcPts val="100"/>
              </a:spcBef>
            </a:pPr>
            <a:r>
              <a:rPr sz="4000" spc="-5" dirty="0">
                <a:latin typeface="+mn-lt"/>
                <a:cs typeface="Arial"/>
              </a:rPr>
              <a:t>Sustainability</a:t>
            </a:r>
            <a:endParaRPr sz="4000" dirty="0">
              <a:latin typeface="+mn-lt"/>
              <a:cs typeface="Arial"/>
            </a:endParaRPr>
          </a:p>
        </p:txBody>
      </p:sp>
    </p:spTree>
    <p:extLst>
      <p:ext uri="{BB962C8B-B14F-4D97-AF65-F5344CB8AC3E}">
        <p14:creationId xmlns:p14="http://schemas.microsoft.com/office/powerpoint/2010/main" val="1194354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AF21-34F2-DB44-B4FD-57F0AECD79E7}"/>
              </a:ext>
            </a:extLst>
          </p:cNvPr>
          <p:cNvSpPr>
            <a:spLocks noGrp="1"/>
          </p:cNvSpPr>
          <p:nvPr>
            <p:ph type="title"/>
          </p:nvPr>
        </p:nvSpPr>
        <p:spPr/>
        <p:txBody>
          <a:bodyPr>
            <a:normAutofit/>
          </a:bodyPr>
          <a:lstStyle/>
          <a:p>
            <a:r>
              <a:rPr lang="en-US" sz="4000" dirty="0">
                <a:latin typeface="+mn-lt"/>
              </a:rPr>
              <a:t>Adidas &amp; Parley Video</a:t>
            </a:r>
          </a:p>
        </p:txBody>
      </p:sp>
      <p:sp>
        <p:nvSpPr>
          <p:cNvPr id="11" name="Content Placeholder 10">
            <a:extLst>
              <a:ext uri="{FF2B5EF4-FFF2-40B4-BE49-F238E27FC236}">
                <a16:creationId xmlns:a16="http://schemas.microsoft.com/office/drawing/2014/main" id="{00F37161-64AB-B540-BCC7-8B07206753BF}"/>
              </a:ext>
            </a:extLst>
          </p:cNvPr>
          <p:cNvSpPr>
            <a:spLocks noGrp="1"/>
          </p:cNvSpPr>
          <p:nvPr>
            <p:ph idx="1"/>
          </p:nvPr>
        </p:nvSpPr>
        <p:spPr>
          <a:xfrm>
            <a:off x="838200" y="2495226"/>
            <a:ext cx="10515600" cy="3456111"/>
          </a:xfrm>
        </p:spPr>
        <p:txBody>
          <a:bodyPr/>
          <a:lstStyle/>
          <a:p>
            <a:pPr marL="0" indent="0">
              <a:buNone/>
            </a:pPr>
            <a:r>
              <a:rPr lang="en-US" sz="2400" dirty="0">
                <a:hlinkClick r:id="rId3"/>
              </a:rPr>
              <a:t>https://www.youtube.com/watch?v=iisMyJdkyqg</a:t>
            </a:r>
            <a:endParaRPr lang="en-US" sz="2400" dirty="0"/>
          </a:p>
          <a:p>
            <a:pPr marL="0" indent="0">
              <a:buNone/>
            </a:pPr>
            <a:endParaRPr lang="en-US" dirty="0"/>
          </a:p>
        </p:txBody>
      </p:sp>
      <p:sp>
        <p:nvSpPr>
          <p:cNvPr id="3" name="TextBox 2">
            <a:extLst>
              <a:ext uri="{FF2B5EF4-FFF2-40B4-BE49-F238E27FC236}">
                <a16:creationId xmlns:a16="http://schemas.microsoft.com/office/drawing/2014/main" id="{46499BB9-BE52-8E4D-8DCD-BA1D9C6E7A06}"/>
              </a:ext>
            </a:extLst>
          </p:cNvPr>
          <p:cNvSpPr txBox="1"/>
          <p:nvPr/>
        </p:nvSpPr>
        <p:spPr>
          <a:xfrm>
            <a:off x="838200" y="1921790"/>
            <a:ext cx="1856919" cy="461665"/>
          </a:xfrm>
          <a:prstGeom prst="rect">
            <a:avLst/>
          </a:prstGeom>
          <a:noFill/>
        </p:spPr>
        <p:txBody>
          <a:bodyPr wrap="none" rtlCol="0">
            <a:spAutoFit/>
          </a:bodyPr>
          <a:lstStyle/>
          <a:p>
            <a:r>
              <a:rPr lang="en-US" sz="2400" dirty="0"/>
              <a:t>Watch Video:</a:t>
            </a:r>
          </a:p>
        </p:txBody>
      </p:sp>
    </p:spTree>
    <p:extLst>
      <p:ext uri="{BB962C8B-B14F-4D97-AF65-F5344CB8AC3E}">
        <p14:creationId xmlns:p14="http://schemas.microsoft.com/office/powerpoint/2010/main" val="238344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AF21-34F2-DB44-B4FD-57F0AECD79E7}"/>
              </a:ext>
            </a:extLst>
          </p:cNvPr>
          <p:cNvSpPr>
            <a:spLocks noGrp="1"/>
          </p:cNvSpPr>
          <p:nvPr>
            <p:ph type="title"/>
          </p:nvPr>
        </p:nvSpPr>
        <p:spPr/>
        <p:txBody>
          <a:bodyPr>
            <a:normAutofit/>
          </a:bodyPr>
          <a:lstStyle/>
          <a:p>
            <a:r>
              <a:rPr lang="en-US" sz="4000" dirty="0">
                <a:latin typeface="+mn-lt"/>
              </a:rPr>
              <a:t>Adidas &amp; Parley</a:t>
            </a:r>
          </a:p>
        </p:txBody>
      </p:sp>
      <p:pic>
        <p:nvPicPr>
          <p:cNvPr id="5" name="Picture 4" descr="A pair of blue shoes&#10;&#10;Description automatically generated">
            <a:extLst>
              <a:ext uri="{FF2B5EF4-FFF2-40B4-BE49-F238E27FC236}">
                <a16:creationId xmlns:a16="http://schemas.microsoft.com/office/drawing/2014/main" id="{DA79C90F-70DE-A741-9D46-18B9282348E2}"/>
              </a:ext>
            </a:extLst>
          </p:cNvPr>
          <p:cNvPicPr>
            <a:picLocks noChangeAspect="1"/>
          </p:cNvPicPr>
          <p:nvPr/>
        </p:nvPicPr>
        <p:blipFill>
          <a:blip r:embed="rId3"/>
          <a:stretch>
            <a:fillRect/>
          </a:stretch>
        </p:blipFill>
        <p:spPr>
          <a:xfrm>
            <a:off x="1300078" y="3060911"/>
            <a:ext cx="3995083" cy="2994445"/>
          </a:xfrm>
          <a:prstGeom prst="rect">
            <a:avLst/>
          </a:prstGeom>
        </p:spPr>
      </p:pic>
      <p:pic>
        <p:nvPicPr>
          <p:cNvPr id="7" name="Picture 6" descr="A picture containing indoor, green&#10;&#10;Description automatically generated">
            <a:extLst>
              <a:ext uri="{FF2B5EF4-FFF2-40B4-BE49-F238E27FC236}">
                <a16:creationId xmlns:a16="http://schemas.microsoft.com/office/drawing/2014/main" id="{FB53F945-F588-9246-9601-913CD4940941}"/>
              </a:ext>
            </a:extLst>
          </p:cNvPr>
          <p:cNvPicPr>
            <a:picLocks noChangeAspect="1"/>
          </p:cNvPicPr>
          <p:nvPr/>
        </p:nvPicPr>
        <p:blipFill>
          <a:blip r:embed="rId4"/>
          <a:stretch>
            <a:fillRect/>
          </a:stretch>
        </p:blipFill>
        <p:spPr>
          <a:xfrm>
            <a:off x="6517154" y="2774192"/>
            <a:ext cx="3642845" cy="3642845"/>
          </a:xfrm>
          <a:prstGeom prst="rect">
            <a:avLst/>
          </a:prstGeom>
        </p:spPr>
      </p:pic>
      <p:sp>
        <p:nvSpPr>
          <p:cNvPr id="3" name="TextBox 2">
            <a:extLst>
              <a:ext uri="{FF2B5EF4-FFF2-40B4-BE49-F238E27FC236}">
                <a16:creationId xmlns:a16="http://schemas.microsoft.com/office/drawing/2014/main" id="{F965342D-09F5-644F-8C9A-C77D158B69DD}"/>
              </a:ext>
            </a:extLst>
          </p:cNvPr>
          <p:cNvSpPr txBox="1"/>
          <p:nvPr/>
        </p:nvSpPr>
        <p:spPr>
          <a:xfrm>
            <a:off x="891320" y="1606966"/>
            <a:ext cx="10843866" cy="1200329"/>
          </a:xfrm>
          <a:prstGeom prst="rect">
            <a:avLst/>
          </a:prstGeom>
          <a:noFill/>
        </p:spPr>
        <p:txBody>
          <a:bodyPr wrap="none" rtlCol="0">
            <a:spAutoFit/>
          </a:bodyPr>
          <a:lstStyle/>
          <a:p>
            <a:r>
              <a:rPr lang="en-US" sz="2400" dirty="0"/>
              <a:t>Through much research, Adidas has be able to use old fishing nets from the ocean </a:t>
            </a:r>
          </a:p>
          <a:p>
            <a:r>
              <a:rPr lang="en-US" sz="2400" dirty="0"/>
              <a:t>and created athletic apparel! This is just one example of how sustainability is entering</a:t>
            </a:r>
          </a:p>
          <a:p>
            <a:r>
              <a:rPr lang="en-US" sz="2400" dirty="0"/>
              <a:t>the consumer market. </a:t>
            </a:r>
          </a:p>
        </p:txBody>
      </p:sp>
      <p:sp>
        <p:nvSpPr>
          <p:cNvPr id="4" name="TextBox 3">
            <a:extLst>
              <a:ext uri="{FF2B5EF4-FFF2-40B4-BE49-F238E27FC236}">
                <a16:creationId xmlns:a16="http://schemas.microsoft.com/office/drawing/2014/main" id="{E817DCA8-B60D-4C9E-9A36-C69F6B559942}"/>
              </a:ext>
            </a:extLst>
          </p:cNvPr>
          <p:cNvSpPr txBox="1"/>
          <p:nvPr/>
        </p:nvSpPr>
        <p:spPr>
          <a:xfrm>
            <a:off x="10276885" y="6417037"/>
            <a:ext cx="2322414" cy="246221"/>
          </a:xfrm>
          <a:prstGeom prst="rect">
            <a:avLst/>
          </a:prstGeom>
          <a:noFill/>
        </p:spPr>
        <p:txBody>
          <a:bodyPr wrap="square" rtlCol="0">
            <a:spAutoFit/>
          </a:bodyPr>
          <a:lstStyle/>
          <a:p>
            <a:r>
              <a:rPr lang="en-US" sz="1000" dirty="0">
                <a:solidFill>
                  <a:schemeClr val="tx1">
                    <a:lumMod val="50000"/>
                    <a:lumOff val="50000"/>
                  </a:schemeClr>
                </a:solidFill>
              </a:rPr>
              <a:t>Image Source: Flickr</a:t>
            </a:r>
          </a:p>
        </p:txBody>
      </p:sp>
    </p:spTree>
    <p:extLst>
      <p:ext uri="{BB962C8B-B14F-4D97-AF65-F5344CB8AC3E}">
        <p14:creationId xmlns:p14="http://schemas.microsoft.com/office/powerpoint/2010/main" val="235722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324" y="1809096"/>
            <a:ext cx="8963526" cy="4185761"/>
          </a:xfrm>
        </p:spPr>
        <p:txBody>
          <a:bodyPr wrap="square">
            <a:spAutoFit/>
          </a:bodyPr>
          <a:lstStyle/>
          <a:p>
            <a:pPr marL="0" indent="0">
              <a:buNone/>
            </a:pPr>
            <a:r>
              <a:rPr lang="en-US" sz="2400" b="1" dirty="0">
                <a:latin typeface="+mn-lt"/>
              </a:rPr>
              <a:t>Nike</a:t>
            </a:r>
            <a:r>
              <a:rPr lang="en-US" sz="2400" dirty="0">
                <a:latin typeface="+mn-lt"/>
              </a:rPr>
              <a:t> – low carbon, closed loop model</a:t>
            </a:r>
          </a:p>
          <a:p>
            <a:pPr marL="0" indent="0">
              <a:buNone/>
            </a:pPr>
            <a:endParaRPr lang="en-US" sz="2400" dirty="0">
              <a:latin typeface="+mn-lt"/>
            </a:endParaRPr>
          </a:p>
          <a:p>
            <a:pPr marL="0" indent="0">
              <a:buNone/>
            </a:pPr>
            <a:r>
              <a:rPr lang="en-US" sz="2400" dirty="0">
                <a:latin typeface="+mn-lt"/>
              </a:rPr>
              <a:t>The company is reducing the use of petroleum-derived solvents (PDSs) across the manufacturing process of their footwear product lines. Since 1995, there has been an actual 96% reduction in the use of PDSs per pair of shoes through the adoption of water-based adhesives.</a:t>
            </a:r>
          </a:p>
          <a:p>
            <a:pPr marL="0" indent="0">
              <a:buNone/>
            </a:pPr>
            <a:endParaRPr lang="en-US" sz="2400" dirty="0"/>
          </a:p>
          <a:p>
            <a:pPr marL="0" indent="0">
              <a:buNone/>
            </a:pPr>
            <a:r>
              <a:rPr lang="en-US" sz="2400" dirty="0"/>
              <a:t>Watch Video</a:t>
            </a:r>
          </a:p>
          <a:p>
            <a:pPr marL="0" indent="0">
              <a:buNone/>
            </a:pPr>
            <a:r>
              <a:rPr lang="en-US" sz="2400" dirty="0">
                <a:hlinkClick r:id="rId2">
                  <a:extLst>
                    <a:ext uri="{A12FA001-AC4F-418D-AE19-62706E023703}">
                      <ahyp:hlinkClr xmlns:ahyp="http://schemas.microsoft.com/office/drawing/2018/hyperlinkcolor" xmlns="" val="tx"/>
                    </a:ext>
                  </a:extLst>
                </a:hlinkClick>
              </a:rPr>
              <a:t>https://www.youtube.com/watch?v=tw3ESEeO2hY</a:t>
            </a:r>
            <a:endParaRPr lang="en-US" sz="2400" dirty="0"/>
          </a:p>
          <a:p>
            <a:pPr marL="0" indent="0">
              <a:buNone/>
            </a:pPr>
            <a:endParaRPr lang="en-US" sz="2400" dirty="0">
              <a:latin typeface="+mn-lt"/>
            </a:endParaRPr>
          </a:p>
        </p:txBody>
      </p:sp>
      <p:sp>
        <p:nvSpPr>
          <p:cNvPr id="4" name="Rectangle 3"/>
          <p:cNvSpPr/>
          <p:nvPr/>
        </p:nvSpPr>
        <p:spPr>
          <a:xfrm>
            <a:off x="8372720" y="6351528"/>
            <a:ext cx="3453125" cy="276999"/>
          </a:xfrm>
          <a:prstGeom prst="rect">
            <a:avLst/>
          </a:prstGeom>
        </p:spPr>
        <p:txBody>
          <a:bodyPr wrap="square">
            <a:spAutoFit/>
          </a:bodyPr>
          <a:lstStyle/>
          <a:p>
            <a:r>
              <a:rPr lang="en-US" sz="1200" dirty="0">
                <a:solidFill>
                  <a:schemeClr val="tx1">
                    <a:lumMod val="65000"/>
                    <a:lumOff val="35000"/>
                  </a:schemeClr>
                </a:solidFill>
                <a:hlinkClick r:id="rId3">
                  <a:extLst>
                    <a:ext uri="{A12FA001-AC4F-418D-AE19-62706E023703}">
                      <ahyp:hlinkClr xmlns:ahyp="http://schemas.microsoft.com/office/drawing/2018/hyperlinkcolor" xmlns="" val="tx"/>
                    </a:ext>
                  </a:extLst>
                </a:hlinkClick>
              </a:rPr>
              <a:t>https://news.nike.com/news/sustainable-innovation</a:t>
            </a:r>
            <a:endParaRPr lang="en-US" sz="1200" dirty="0">
              <a:solidFill>
                <a:schemeClr val="tx1">
                  <a:lumMod val="65000"/>
                  <a:lumOff val="35000"/>
                </a:schemeClr>
              </a:solidFill>
            </a:endParaRPr>
          </a:p>
        </p:txBody>
      </p:sp>
      <p:sp>
        <p:nvSpPr>
          <p:cNvPr id="7" name="object 2">
            <a:extLst>
              <a:ext uri="{FF2B5EF4-FFF2-40B4-BE49-F238E27FC236}">
                <a16:creationId xmlns:a16="http://schemas.microsoft.com/office/drawing/2014/main" id="{0189BBF7-06F2-44C7-B5E9-FFE25BA9C9F8}"/>
              </a:ext>
            </a:extLst>
          </p:cNvPr>
          <p:cNvSpPr txBox="1">
            <a:spLocks noGrp="1"/>
          </p:cNvSpPr>
          <p:nvPr>
            <p:ph type="title"/>
          </p:nvPr>
        </p:nvSpPr>
        <p:spPr>
          <a:xfrm>
            <a:off x="405783" y="530497"/>
            <a:ext cx="7813625" cy="566822"/>
          </a:xfrm>
          <a:prstGeom prst="rect">
            <a:avLst/>
          </a:prstGeom>
        </p:spPr>
        <p:txBody>
          <a:bodyPr vert="horz" wrap="square" lIns="0" tIns="12700" rIns="0" bIns="0" rtlCol="0" anchor="ctr">
            <a:spAutoFit/>
          </a:bodyPr>
          <a:lstStyle/>
          <a:p>
            <a:pPr marL="12700" algn="ctr">
              <a:spcBef>
                <a:spcPts val="100"/>
              </a:spcBef>
            </a:pPr>
            <a:r>
              <a:rPr lang="en-US" sz="4000" spc="-5" dirty="0">
                <a:latin typeface="+mn-lt"/>
                <a:cs typeface="Arial"/>
              </a:rPr>
              <a:t>Different Models of </a:t>
            </a:r>
            <a:r>
              <a:rPr sz="4000" spc="-5" dirty="0">
                <a:latin typeface="+mn-lt"/>
                <a:cs typeface="Arial"/>
              </a:rPr>
              <a:t>Sustainability</a:t>
            </a:r>
            <a:endParaRPr sz="4000" dirty="0">
              <a:latin typeface="+mn-lt"/>
              <a:cs typeface="Arial"/>
            </a:endParaRPr>
          </a:p>
        </p:txBody>
      </p:sp>
    </p:spTree>
    <p:extLst>
      <p:ext uri="{BB962C8B-B14F-4D97-AF65-F5344CB8AC3E}">
        <p14:creationId xmlns:p14="http://schemas.microsoft.com/office/powerpoint/2010/main" val="2958706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863" y="1692666"/>
            <a:ext cx="8594557" cy="4646400"/>
          </a:xfrm>
        </p:spPr>
        <p:txBody>
          <a:bodyPr wrap="square">
            <a:spAutoFit/>
          </a:bodyPr>
          <a:lstStyle/>
          <a:p>
            <a:pPr marL="0" indent="0">
              <a:buNone/>
            </a:pPr>
            <a:r>
              <a:rPr lang="en-US" sz="2400" b="1" dirty="0">
                <a:latin typeface="+mn-lt"/>
              </a:rPr>
              <a:t>Unilever</a:t>
            </a:r>
          </a:p>
          <a:p>
            <a:pPr marL="0" indent="0">
              <a:buNone/>
            </a:pPr>
            <a:endParaRPr lang="en-US" sz="2400" b="1" dirty="0">
              <a:latin typeface="+mn-lt"/>
            </a:endParaRPr>
          </a:p>
          <a:p>
            <a:pPr marL="0" indent="0">
              <a:buNone/>
            </a:pPr>
            <a:r>
              <a:rPr lang="en-US" sz="2400" dirty="0">
                <a:latin typeface="+mn-lt"/>
              </a:rPr>
              <a:t>As a result of their sustainability initiatives, Unilever factories are releasing 37% less emissions than in 2008, and waste is down 85%. </a:t>
            </a:r>
          </a:p>
          <a:p>
            <a:pPr marL="0" indent="0">
              <a:buNone/>
            </a:pPr>
            <a:r>
              <a:rPr lang="en-US" sz="2400" dirty="0">
                <a:latin typeface="+mn-lt"/>
              </a:rPr>
              <a:t>This example highlights how innovators are attempting to utilize matter and energy in a way that enhances performance and value while protecting the environment.</a:t>
            </a:r>
          </a:p>
          <a:p>
            <a:pPr marL="0" indent="0">
              <a:buNone/>
            </a:pPr>
            <a:endParaRPr lang="en-US" sz="2400" dirty="0"/>
          </a:p>
          <a:p>
            <a:pPr marL="0" indent="0">
              <a:buNone/>
            </a:pPr>
            <a:r>
              <a:rPr lang="en-US" sz="2400" dirty="0">
                <a:latin typeface="+mn-lt"/>
              </a:rPr>
              <a:t>Watch Video:</a:t>
            </a:r>
          </a:p>
          <a:p>
            <a:pPr marL="0" indent="0">
              <a:buNone/>
            </a:pPr>
            <a:r>
              <a:rPr lang="en-US" sz="2400" dirty="0">
                <a:hlinkClick r:id="rId2">
                  <a:extLst>
                    <a:ext uri="{A12FA001-AC4F-418D-AE19-62706E023703}">
                      <ahyp:hlinkClr xmlns:ahyp="http://schemas.microsoft.com/office/drawing/2018/hyperlinkcolor" xmlns="" val="tx"/>
                    </a:ext>
                  </a:extLst>
                </a:hlinkClick>
              </a:rPr>
              <a:t>https://www.youtube.com/watch?v=cpYhgqPRivw</a:t>
            </a:r>
            <a:endParaRPr lang="en-US" sz="2400" dirty="0"/>
          </a:p>
          <a:p>
            <a:pPr marL="0" indent="0">
              <a:buNone/>
            </a:pPr>
            <a:endParaRPr lang="en-US" sz="2400" dirty="0">
              <a:latin typeface="+mn-lt"/>
            </a:endParaRPr>
          </a:p>
        </p:txBody>
      </p:sp>
      <p:sp>
        <p:nvSpPr>
          <p:cNvPr id="4" name="Rectangle 3"/>
          <p:cNvSpPr/>
          <p:nvPr/>
        </p:nvSpPr>
        <p:spPr>
          <a:xfrm>
            <a:off x="8570238" y="6065739"/>
            <a:ext cx="3154833" cy="646331"/>
          </a:xfrm>
          <a:prstGeom prst="rect">
            <a:avLst/>
          </a:prstGeom>
        </p:spPr>
        <p:txBody>
          <a:bodyPr wrap="square">
            <a:spAutoFit/>
          </a:bodyPr>
          <a:lstStyle/>
          <a:p>
            <a:r>
              <a:rPr lang="en-US" sz="1200" dirty="0"/>
              <a:t>https://</a:t>
            </a:r>
            <a:r>
              <a:rPr lang="en-US" sz="1200" dirty="0" err="1"/>
              <a:t>www.nytimes.com</a:t>
            </a:r>
            <a:r>
              <a:rPr lang="en-US" sz="1200" dirty="0"/>
              <a:t>/2015/11/22/business/unilever-finds-that-shrinking-its-footprint-is-a-giant-task.html?_r=0</a:t>
            </a:r>
          </a:p>
        </p:txBody>
      </p:sp>
      <p:sp>
        <p:nvSpPr>
          <p:cNvPr id="8" name="object 2">
            <a:extLst>
              <a:ext uri="{FF2B5EF4-FFF2-40B4-BE49-F238E27FC236}">
                <a16:creationId xmlns:a16="http://schemas.microsoft.com/office/drawing/2014/main" id="{FE07E480-7282-43FA-9BD0-3212FB5B46B3}"/>
              </a:ext>
            </a:extLst>
          </p:cNvPr>
          <p:cNvSpPr txBox="1">
            <a:spLocks noGrp="1"/>
          </p:cNvSpPr>
          <p:nvPr>
            <p:ph type="title"/>
          </p:nvPr>
        </p:nvSpPr>
        <p:spPr>
          <a:xfrm>
            <a:off x="347417" y="560318"/>
            <a:ext cx="7813625" cy="566822"/>
          </a:xfrm>
          <a:prstGeom prst="rect">
            <a:avLst/>
          </a:prstGeom>
        </p:spPr>
        <p:txBody>
          <a:bodyPr vert="horz" wrap="square" lIns="0" tIns="12700" rIns="0" bIns="0" rtlCol="0" anchor="ctr">
            <a:spAutoFit/>
          </a:bodyPr>
          <a:lstStyle/>
          <a:p>
            <a:pPr marL="12700" algn="ctr">
              <a:spcBef>
                <a:spcPts val="100"/>
              </a:spcBef>
            </a:pPr>
            <a:r>
              <a:rPr lang="en-US" sz="4000" spc="-5" dirty="0">
                <a:latin typeface="+mn-lt"/>
                <a:cs typeface="Arial"/>
              </a:rPr>
              <a:t>Different Models of </a:t>
            </a:r>
            <a:r>
              <a:rPr sz="4000" spc="-5" dirty="0">
                <a:latin typeface="+mn-lt"/>
                <a:cs typeface="Arial"/>
              </a:rPr>
              <a:t>Sustainability</a:t>
            </a:r>
            <a:endParaRPr sz="4000" dirty="0">
              <a:latin typeface="+mn-lt"/>
              <a:cs typeface="Arial"/>
            </a:endParaRPr>
          </a:p>
        </p:txBody>
      </p:sp>
    </p:spTree>
    <p:extLst>
      <p:ext uri="{BB962C8B-B14F-4D97-AF65-F5344CB8AC3E}">
        <p14:creationId xmlns:p14="http://schemas.microsoft.com/office/powerpoint/2010/main" val="2163525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F381-3FE6-45E9-A15B-DE437503C8AF}"/>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1460B2AE-53F1-4BA3-B5F9-7788FF65CD2A}"/>
              </a:ext>
            </a:extLst>
          </p:cNvPr>
          <p:cNvSpPr>
            <a:spLocks noGrp="1"/>
          </p:cNvSpPr>
          <p:nvPr>
            <p:ph idx="1"/>
          </p:nvPr>
        </p:nvSpPr>
        <p:spPr/>
        <p:txBody>
          <a:bodyPr>
            <a:normAutofit/>
          </a:bodyPr>
          <a:lstStyle/>
          <a:p>
            <a:pPr marL="0" indent="0">
              <a:buNone/>
            </a:pPr>
            <a:r>
              <a:rPr lang="en-US" sz="2400" dirty="0"/>
              <a:t>Sustainable development is development that meets the needs of the present without compromising the ability of future generations to meet their own needs.</a:t>
            </a:r>
          </a:p>
          <a:p>
            <a:pPr marL="0" indent="0">
              <a:buNone/>
            </a:pPr>
            <a:endParaRPr lang="en-US" sz="2400" dirty="0"/>
          </a:p>
          <a:p>
            <a:pPr marL="0" indent="0">
              <a:buNone/>
            </a:pPr>
            <a:r>
              <a:rPr lang="en-US" sz="2400" dirty="0"/>
              <a:t>Sustainability is a broad discipline that has a lot of moving parts and variables to consider when deciding a path to sustainability. There is not one universal system.</a:t>
            </a:r>
          </a:p>
          <a:p>
            <a:pPr marL="0" indent="0">
              <a:buNone/>
            </a:pPr>
            <a:endParaRPr lang="en-US" sz="2400" dirty="0"/>
          </a:p>
          <a:p>
            <a:pPr marL="0" indent="0">
              <a:buNone/>
            </a:pPr>
            <a:r>
              <a:rPr lang="en-US" sz="2400" dirty="0"/>
              <a:t>Businesses are starting to see the importance of sustainability for future growth and so should you!</a:t>
            </a:r>
          </a:p>
          <a:p>
            <a:pPr marL="0" indent="0">
              <a:buNone/>
            </a:pPr>
            <a:r>
              <a:rPr lang="en-US" sz="2400" dirty="0"/>
              <a:t> </a:t>
            </a:r>
          </a:p>
          <a:p>
            <a:pPr marL="0" indent="0">
              <a:buNone/>
            </a:pPr>
            <a:r>
              <a:rPr lang="en-US" sz="2400" dirty="0"/>
              <a:t>Prioritization is key!</a:t>
            </a:r>
          </a:p>
          <a:p>
            <a:pPr marL="0" indent="0">
              <a:buNone/>
            </a:pPr>
            <a:endParaRPr lang="en-US" sz="2400" dirty="0">
              <a:solidFill>
                <a:srgbClr val="00B050"/>
              </a:solidFill>
            </a:endParaRPr>
          </a:p>
          <a:p>
            <a:pPr marL="0" indent="0">
              <a:buNone/>
            </a:pPr>
            <a:endParaRPr lang="en-US" sz="2400" dirty="0"/>
          </a:p>
        </p:txBody>
      </p:sp>
    </p:spTree>
    <p:extLst>
      <p:ext uri="{BB962C8B-B14F-4D97-AF65-F5344CB8AC3E}">
        <p14:creationId xmlns:p14="http://schemas.microsoft.com/office/powerpoint/2010/main" val="60968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221CC-BEBC-4283-B0AD-C9ED7755C0E8}"/>
              </a:ext>
            </a:extLst>
          </p:cNvPr>
          <p:cNvSpPr txBox="1"/>
          <p:nvPr/>
        </p:nvSpPr>
        <p:spPr>
          <a:xfrm>
            <a:off x="838200" y="1782395"/>
            <a:ext cx="7205045" cy="2554545"/>
          </a:xfrm>
          <a:prstGeom prst="rect">
            <a:avLst/>
          </a:prstGeom>
          <a:noFill/>
        </p:spPr>
        <p:txBody>
          <a:bodyPr wrap="square" rtlCol="0">
            <a:spAutoFit/>
          </a:bodyPr>
          <a:lstStyle/>
          <a:p>
            <a:pPr marL="514350" indent="-514350">
              <a:spcBef>
                <a:spcPts val="1200"/>
              </a:spcBef>
              <a:buFont typeface="+mj-lt"/>
              <a:buAutoNum type="arabicPeriod"/>
            </a:pPr>
            <a:r>
              <a:rPr lang="en-US" sz="2400" dirty="0">
                <a:solidFill>
                  <a:srgbClr val="00B050"/>
                </a:solidFill>
              </a:rPr>
              <a:t>Sustainability – Myths and Facts</a:t>
            </a:r>
          </a:p>
          <a:p>
            <a:pPr marL="514350" indent="-514350">
              <a:spcBef>
                <a:spcPts val="1200"/>
              </a:spcBef>
              <a:buFont typeface="+mj-lt"/>
              <a:buAutoNum type="arabicPeriod"/>
            </a:pPr>
            <a:r>
              <a:rPr lang="en-US" sz="2400" dirty="0"/>
              <a:t>Society, Economy, and the Environment</a:t>
            </a:r>
          </a:p>
          <a:p>
            <a:pPr marL="514350" indent="-514350">
              <a:spcBef>
                <a:spcPts val="1200"/>
              </a:spcBef>
              <a:buFont typeface="+mj-lt"/>
              <a:buAutoNum type="arabicPeriod"/>
            </a:pPr>
            <a:r>
              <a:rPr lang="en-US" sz="2400" dirty="0"/>
              <a:t>Business and Sustainability</a:t>
            </a:r>
          </a:p>
          <a:p>
            <a:pPr marL="971550" lvl="1" indent="-514350">
              <a:spcBef>
                <a:spcPts val="1200"/>
              </a:spcBef>
              <a:buFont typeface="Arial" charset="0"/>
              <a:buChar char="•"/>
            </a:pPr>
            <a:r>
              <a:rPr lang="en-US" sz="2400" dirty="0"/>
              <a:t>Applying Green Chemistry to Management</a:t>
            </a:r>
          </a:p>
          <a:p>
            <a:pPr marL="514350" indent="-514350">
              <a:spcBef>
                <a:spcPts val="1200"/>
              </a:spcBef>
              <a:buFont typeface="+mj-lt"/>
              <a:buAutoNum type="arabicPeriod"/>
            </a:pPr>
            <a:r>
              <a:rPr lang="en-US" sz="2400" dirty="0"/>
              <a:t>Different Models of Sustainability</a:t>
            </a:r>
          </a:p>
        </p:txBody>
      </p:sp>
      <p:sp>
        <p:nvSpPr>
          <p:cNvPr id="3" name="Title 2">
            <a:extLst>
              <a:ext uri="{FF2B5EF4-FFF2-40B4-BE49-F238E27FC236}">
                <a16:creationId xmlns:a16="http://schemas.microsoft.com/office/drawing/2014/main" id="{A3DCB437-913E-0B4E-B35C-EC3586029D65}"/>
              </a:ext>
            </a:extLst>
          </p:cNvPr>
          <p:cNvSpPr>
            <a:spLocks noGrp="1"/>
          </p:cNvSpPr>
          <p:nvPr>
            <p:ph type="title"/>
          </p:nvPr>
        </p:nvSpPr>
        <p:spPr>
          <a:xfrm>
            <a:off x="838200" y="75548"/>
            <a:ext cx="10515600" cy="1325563"/>
          </a:xfrm>
        </p:spPr>
        <p:txBody>
          <a:bodyPr>
            <a:normAutofit/>
          </a:bodyPr>
          <a:lstStyle/>
          <a:p>
            <a:r>
              <a:rPr lang="en-US" sz="4000" dirty="0">
                <a:latin typeface="+mn-lt"/>
              </a:rPr>
              <a:t>Overview</a:t>
            </a:r>
          </a:p>
        </p:txBody>
      </p:sp>
    </p:spTree>
    <p:extLst>
      <p:ext uri="{BB962C8B-B14F-4D97-AF65-F5344CB8AC3E}">
        <p14:creationId xmlns:p14="http://schemas.microsoft.com/office/powerpoint/2010/main" val="52973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6954" y="3095575"/>
            <a:ext cx="8358092" cy="679673"/>
          </a:xfrm>
          <a:prstGeom prst="rect">
            <a:avLst/>
          </a:prstGeom>
        </p:spPr>
        <p:txBody>
          <a:bodyPr vert="horz" wrap="square" lIns="0" tIns="12700" rIns="0" bIns="0" rtlCol="0">
            <a:spAutoFit/>
          </a:bodyPr>
          <a:lstStyle/>
          <a:p>
            <a:pPr marL="12700" marR="5080" algn="ctr">
              <a:lnSpc>
                <a:spcPts val="5200"/>
              </a:lnSpc>
              <a:spcBef>
                <a:spcPts val="844"/>
              </a:spcBef>
              <a:tabLst>
                <a:tab pos="3926106" algn="l"/>
              </a:tabLst>
            </a:pPr>
            <a:r>
              <a:rPr sz="3200" i="1" spc="-5" dirty="0">
                <a:cs typeface="Calibri"/>
              </a:rPr>
              <a:t>Nobody</a:t>
            </a:r>
            <a:r>
              <a:rPr sz="3200" i="1" spc="5" dirty="0">
                <a:cs typeface="Calibri"/>
              </a:rPr>
              <a:t> </a:t>
            </a:r>
            <a:r>
              <a:rPr sz="3200" i="1" spc="-15" dirty="0">
                <a:cs typeface="Calibri"/>
              </a:rPr>
              <a:t>knows</a:t>
            </a:r>
            <a:r>
              <a:rPr lang="en-US" sz="3200" i="1" spc="-15" dirty="0">
                <a:cs typeface="Calibri"/>
              </a:rPr>
              <a:t> </a:t>
            </a:r>
            <a:r>
              <a:rPr sz="3200" i="1" spc="-15" dirty="0">
                <a:cs typeface="Calibri"/>
              </a:rPr>
              <a:t>what sustainability really</a:t>
            </a:r>
            <a:r>
              <a:rPr sz="3200" i="1" spc="35" dirty="0">
                <a:cs typeface="Calibri"/>
              </a:rPr>
              <a:t> </a:t>
            </a:r>
            <a:r>
              <a:rPr sz="3200" i="1" spc="-5" dirty="0">
                <a:cs typeface="Calibri"/>
              </a:rPr>
              <a:t>means</a:t>
            </a:r>
            <a:r>
              <a:rPr sz="4800" i="1" spc="-5" dirty="0">
                <a:cs typeface="Calibri"/>
              </a:rPr>
              <a:t>.</a:t>
            </a:r>
            <a:endParaRPr sz="4800" i="1" dirty="0">
              <a:cs typeface="Calibri"/>
            </a:endParaRPr>
          </a:p>
        </p:txBody>
      </p:sp>
      <p:sp>
        <p:nvSpPr>
          <p:cNvPr id="3" name="Rectangle 2">
            <a:extLst>
              <a:ext uri="{FF2B5EF4-FFF2-40B4-BE49-F238E27FC236}">
                <a16:creationId xmlns:a16="http://schemas.microsoft.com/office/drawing/2014/main" id="{F004B73E-FC43-4FEE-86DA-C1BB3027D8A9}"/>
              </a:ext>
            </a:extLst>
          </p:cNvPr>
          <p:cNvSpPr/>
          <p:nvPr/>
        </p:nvSpPr>
        <p:spPr>
          <a:xfrm>
            <a:off x="843754" y="427047"/>
            <a:ext cx="2195729" cy="707886"/>
          </a:xfrm>
          <a:prstGeom prst="rect">
            <a:avLst/>
          </a:prstGeom>
        </p:spPr>
        <p:txBody>
          <a:bodyPr wrap="none">
            <a:spAutoFit/>
          </a:bodyPr>
          <a:lstStyle/>
          <a:p>
            <a:pPr marL="12700" algn="ctr">
              <a:spcBef>
                <a:spcPts val="100"/>
              </a:spcBef>
            </a:pPr>
            <a:r>
              <a:rPr lang="en-US" sz="4000" dirty="0">
                <a:solidFill>
                  <a:schemeClr val="tx1">
                    <a:lumMod val="75000"/>
                    <a:lumOff val="25000"/>
                  </a:schemeClr>
                </a:solidFill>
                <a:cs typeface="Calibri"/>
              </a:rPr>
              <a:t>Myth #1: </a:t>
            </a:r>
          </a:p>
        </p:txBody>
      </p:sp>
    </p:spTree>
    <p:extLst>
      <p:ext uri="{BB962C8B-B14F-4D97-AF65-F5344CB8AC3E}">
        <p14:creationId xmlns:p14="http://schemas.microsoft.com/office/powerpoint/2010/main" val="20773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F370-F001-4F17-832D-DBD3E10C6896}"/>
              </a:ext>
            </a:extLst>
          </p:cNvPr>
          <p:cNvSpPr>
            <a:spLocks noGrp="1"/>
          </p:cNvSpPr>
          <p:nvPr>
            <p:ph type="title"/>
          </p:nvPr>
        </p:nvSpPr>
        <p:spPr/>
        <p:txBody>
          <a:bodyPr>
            <a:normAutofit/>
          </a:bodyPr>
          <a:lstStyle/>
          <a:p>
            <a:r>
              <a:rPr lang="en-US" sz="4000" dirty="0">
                <a:latin typeface="+mn-lt"/>
              </a:rPr>
              <a:t>What is Sustainability?</a:t>
            </a:r>
          </a:p>
        </p:txBody>
      </p:sp>
      <p:sp>
        <p:nvSpPr>
          <p:cNvPr id="3" name="object 3">
            <a:extLst>
              <a:ext uri="{FF2B5EF4-FFF2-40B4-BE49-F238E27FC236}">
                <a16:creationId xmlns:a16="http://schemas.microsoft.com/office/drawing/2014/main" id="{0B3A6497-F878-4AF7-8DD4-75A0F6261FA8}"/>
              </a:ext>
            </a:extLst>
          </p:cNvPr>
          <p:cNvSpPr txBox="1"/>
          <p:nvPr/>
        </p:nvSpPr>
        <p:spPr>
          <a:xfrm>
            <a:off x="2299182" y="2838288"/>
            <a:ext cx="7616496" cy="1029770"/>
          </a:xfrm>
          <a:prstGeom prst="rect">
            <a:avLst/>
          </a:prstGeom>
        </p:spPr>
        <p:txBody>
          <a:bodyPr vert="horz" wrap="square" lIns="0" tIns="44451" rIns="0" bIns="0" rtlCol="0">
            <a:spAutoFit/>
          </a:bodyPr>
          <a:lstStyle/>
          <a:p>
            <a:pPr marR="5080" algn="ctr">
              <a:spcBef>
                <a:spcPts val="600"/>
              </a:spcBef>
            </a:pPr>
            <a:r>
              <a:rPr lang="en-US" sz="3200" spc="-35" dirty="0">
                <a:cs typeface="Calibri"/>
              </a:rPr>
              <a:t>Take a moment to w</a:t>
            </a:r>
            <a:r>
              <a:rPr sz="3200" spc="-35" dirty="0">
                <a:cs typeface="Calibri"/>
              </a:rPr>
              <a:t>rite </a:t>
            </a:r>
            <a:r>
              <a:rPr sz="3200" dirty="0">
                <a:cs typeface="Calibri"/>
              </a:rPr>
              <a:t>a </a:t>
            </a:r>
            <a:r>
              <a:rPr sz="3200" spc="-15" dirty="0">
                <a:cs typeface="Calibri"/>
              </a:rPr>
              <a:t>sentence </a:t>
            </a:r>
            <a:r>
              <a:rPr sz="3200" dirty="0">
                <a:cs typeface="Calibri"/>
              </a:rPr>
              <a:t>or </a:t>
            </a:r>
            <a:r>
              <a:rPr sz="3200" spc="-15" dirty="0">
                <a:cs typeface="Calibri"/>
              </a:rPr>
              <a:t>two </a:t>
            </a:r>
            <a:r>
              <a:rPr sz="3200" spc="-5" dirty="0">
                <a:cs typeface="Calibri"/>
              </a:rPr>
              <a:t>about </a:t>
            </a:r>
            <a:r>
              <a:rPr sz="3200" spc="-11" dirty="0">
                <a:cs typeface="Calibri"/>
              </a:rPr>
              <a:t>what sustainability</a:t>
            </a:r>
            <a:r>
              <a:rPr sz="3200" spc="-91" dirty="0">
                <a:cs typeface="Calibri"/>
              </a:rPr>
              <a:t> </a:t>
            </a:r>
            <a:r>
              <a:rPr sz="3200" spc="-5" dirty="0">
                <a:cs typeface="Calibri"/>
              </a:rPr>
              <a:t>is.</a:t>
            </a:r>
            <a:endParaRPr sz="3200" dirty="0">
              <a:cs typeface="Calibri"/>
            </a:endParaRPr>
          </a:p>
        </p:txBody>
      </p:sp>
    </p:spTree>
    <p:extLst>
      <p:ext uri="{BB962C8B-B14F-4D97-AF65-F5344CB8AC3E}">
        <p14:creationId xmlns:p14="http://schemas.microsoft.com/office/powerpoint/2010/main" val="555430989"/>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938</TotalTime>
  <Words>3576</Words>
  <Application>Microsoft Office PowerPoint</Application>
  <PresentationFormat>Widescreen</PresentationFormat>
  <Paragraphs>381</Paragraphs>
  <Slides>64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ＭＳ Ｐゴシック</vt:lpstr>
      <vt:lpstr>Arial</vt:lpstr>
      <vt:lpstr>Baghdad</vt:lpstr>
      <vt:lpstr>Bodoni Ornaments</vt:lpstr>
      <vt:lpstr>Calibri</vt:lpstr>
      <vt:lpstr>Cambria</vt:lpstr>
      <vt:lpstr>Corbel</vt:lpstr>
      <vt:lpstr>Times New Roman</vt:lpstr>
      <vt:lpstr>Office Theme</vt:lpstr>
      <vt:lpstr>Sustainability</vt:lpstr>
      <vt:lpstr>Overview</vt:lpstr>
      <vt:lpstr>Learning Objectives</vt:lpstr>
      <vt:lpstr>Sustainability</vt:lpstr>
      <vt:lpstr>Sustainability</vt:lpstr>
      <vt:lpstr>Sustainability</vt:lpstr>
      <vt:lpstr>Overview</vt:lpstr>
      <vt:lpstr>PowerPoint Presentation</vt:lpstr>
      <vt:lpstr>What is Sustainability?</vt:lpstr>
      <vt:lpstr>PowerPoint Presentation</vt:lpstr>
      <vt:lpstr>PowerPoint Presentation</vt:lpstr>
      <vt:lpstr>PowerPoint Presentation</vt:lpstr>
      <vt:lpstr>Sustainability is Not Just About the Environment</vt:lpstr>
      <vt:lpstr>Sustainability is Not Just About the Environment</vt:lpstr>
      <vt:lpstr>PowerPoint Presentation</vt:lpstr>
      <vt:lpstr>PowerPoint Presentation</vt:lpstr>
      <vt:lpstr>PowerPoint Presentation</vt:lpstr>
      <vt:lpstr>A question we need to ask:  Is recycling sustainable?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new technology the answer to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Society, economy, and the environment are the key dimensions of sustainability.</vt:lpstr>
      <vt:lpstr>The traditional view of economy, society, and the environment:</vt:lpstr>
      <vt:lpstr>The current view of economy, society, and the environment: The Triple Bottom Line</vt:lpstr>
      <vt:lpstr>Triple Bottom Line (TBL)</vt:lpstr>
      <vt:lpstr>A representation of the ideal economy, society, and the environment:</vt:lpstr>
      <vt:lpstr>Overview</vt:lpstr>
      <vt:lpstr>PowerPoint Presentation</vt:lpstr>
      <vt:lpstr>PowerPoint Presentation</vt:lpstr>
      <vt:lpstr>Pressures that companies are facing:</vt:lpstr>
      <vt:lpstr>PowerPoint Presentation</vt:lpstr>
      <vt:lpstr>How?</vt:lpstr>
      <vt:lpstr>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Different Models of Sustainability</vt:lpstr>
      <vt:lpstr>Adidas &amp; Parley Video</vt:lpstr>
      <vt:lpstr>Adidas &amp; Parley</vt:lpstr>
      <vt:lpstr>Different Models of Sustainability</vt:lpstr>
      <vt:lpstr>Different Models of Sustainability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Chapman, Kimberly</cp:lastModifiedBy>
  <cp:revision>120</cp:revision>
  <dcterms:created xsi:type="dcterms:W3CDTF">2018-04-03T14:35:18Z</dcterms:created>
  <dcterms:modified xsi:type="dcterms:W3CDTF">2019-03-12T18:37:52Z</dcterms:modified>
</cp:coreProperties>
</file>