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349" r:id="rId2"/>
    <p:sldId id="350" r:id="rId3"/>
    <p:sldId id="260" r:id="rId4"/>
    <p:sldId id="261" r:id="rId5"/>
    <p:sldId id="262" r:id="rId6"/>
    <p:sldId id="263" r:id="rId7"/>
    <p:sldId id="264" r:id="rId8"/>
    <p:sldId id="267" r:id="rId9"/>
    <p:sldId id="268" r:id="rId10"/>
    <p:sldId id="269" r:id="rId11"/>
    <p:sldId id="270" r:id="rId12"/>
    <p:sldId id="258" r:id="rId13"/>
    <p:sldId id="271" r:id="rId14"/>
    <p:sldId id="272" r:id="rId15"/>
    <p:sldId id="304" r:id="rId16"/>
    <p:sldId id="273" r:id="rId17"/>
    <p:sldId id="274" r:id="rId18"/>
    <p:sldId id="275" r:id="rId19"/>
    <p:sldId id="276" r:id="rId20"/>
    <p:sldId id="277" r:id="rId21"/>
    <p:sldId id="278" r:id="rId22"/>
    <p:sldId id="279" r:id="rId23"/>
    <p:sldId id="280" r:id="rId24"/>
    <p:sldId id="284" r:id="rId25"/>
    <p:sldId id="317" r:id="rId26"/>
    <p:sldId id="319" r:id="rId27"/>
    <p:sldId id="286" r:id="rId28"/>
    <p:sldId id="287" r:id="rId29"/>
    <p:sldId id="288" r:id="rId30"/>
    <p:sldId id="290" r:id="rId31"/>
    <p:sldId id="289" r:id="rId32"/>
    <p:sldId id="291" r:id="rId33"/>
    <p:sldId id="292" r:id="rId34"/>
    <p:sldId id="305" r:id="rId35"/>
    <p:sldId id="354" r:id="rId36"/>
    <p:sldId id="293" r:id="rId37"/>
    <p:sldId id="294" r:id="rId38"/>
    <p:sldId id="295" r:id="rId39"/>
    <p:sldId id="320" r:id="rId40"/>
    <p:sldId id="322" r:id="rId41"/>
    <p:sldId id="353" r:id="rId42"/>
    <p:sldId id="324" r:id="rId43"/>
    <p:sldId id="325" r:id="rId44"/>
    <p:sldId id="312" r:id="rId45"/>
    <p:sldId id="311" r:id="rId46"/>
    <p:sldId id="298" r:id="rId47"/>
    <p:sldId id="299" r:id="rId48"/>
    <p:sldId id="300" r:id="rId49"/>
    <p:sldId id="301" r:id="rId50"/>
    <p:sldId id="302" r:id="rId51"/>
    <p:sldId id="303" r:id="rId52"/>
    <p:sldId id="313" r:id="rId53"/>
    <p:sldId id="314" r:id="rId54"/>
    <p:sldId id="315" r:id="rId55"/>
    <p:sldId id="306" r:id="rId56"/>
    <p:sldId id="307" r:id="rId57"/>
    <p:sldId id="308" r:id="rId58"/>
    <p:sldId id="309" r:id="rId59"/>
    <p:sldId id="327" r:id="rId60"/>
    <p:sldId id="328" r:id="rId61"/>
    <p:sldId id="329" r:id="rId62"/>
    <p:sldId id="330" r:id="rId63"/>
    <p:sldId id="331" r:id="rId64"/>
    <p:sldId id="332" r:id="rId65"/>
    <p:sldId id="333" r:id="rId66"/>
    <p:sldId id="334" r:id="rId67"/>
    <p:sldId id="335" r:id="rId68"/>
    <p:sldId id="336" r:id="rId69"/>
    <p:sldId id="337" r:id="rId70"/>
    <p:sldId id="340" r:id="rId71"/>
    <p:sldId id="341" r:id="rId72"/>
    <p:sldId id="342" r:id="rId73"/>
    <p:sldId id="343" r:id="rId74"/>
    <p:sldId id="345" r:id="rId75"/>
    <p:sldId id="346" r:id="rId76"/>
    <p:sldId id="347" r:id="rId77"/>
    <p:sldId id="351" r:id="rId78"/>
    <p:sldId id="35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C59"/>
    <a:srgbClr val="C0504D"/>
    <a:srgbClr val="FF98A2"/>
    <a:srgbClr val="FF7081"/>
    <a:srgbClr val="661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9" autoAdjust="0"/>
    <p:restoredTop sz="94375" autoAdjust="0"/>
  </p:normalViewPr>
  <p:slideViewPr>
    <p:cSldViewPr snapToObjects="1">
      <p:cViewPr varScale="1">
        <p:scale>
          <a:sx n="80" d="100"/>
          <a:sy n="80" d="100"/>
        </p:scale>
        <p:origin x="208" y="11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A99A3F2E-90C8-F74C-99A6-F1CC3598B0B4}" type="presOf" srcId="{12662081-DC7E-244A-9796-3AC1E92EEB37}" destId="{A86FA407-2873-BB4D-A314-23FFEED147F1}" srcOrd="0" destOrd="0" presId="urn:microsoft.com/office/officeart/2005/8/layout/radial3"/>
    <dgm:cxn modelId="{897E424B-8438-B241-9499-E8B0F9F013A5}" type="presOf" srcId="{FCC03457-B5BA-4C4D-A8D6-6F74D49DE408}" destId="{F6D90D54-B37F-6940-AEE6-831F72E4B83F}" srcOrd="0" destOrd="0" presId="urn:microsoft.com/office/officeart/2005/8/layout/radial3"/>
    <dgm:cxn modelId="{904B8D52-AFF2-B54A-AA9E-79DA0C7B30AC}" type="presOf" srcId="{8BC8AA63-06CF-4C4F-B7E5-B243078A82EE}" destId="{7EAA018A-FCF0-3F44-AA9D-04C7B271B483}"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C3069894-8995-924B-8E37-D2F0F0773496}" type="presOf" srcId="{D446A3C4-D663-1A4A-BB7F-3F2C45641CBF}" destId="{3C1B1EEB-D4DF-5940-8842-66A4B28C2A11}" srcOrd="0" destOrd="0" presId="urn:microsoft.com/office/officeart/2005/8/layout/radial3"/>
    <dgm:cxn modelId="{F45986A2-47E7-A14A-BC25-36C6BE08A829}" type="presOf" srcId="{D8BC18A5-0834-E14D-9FCE-522C577D8030}" destId="{538A9559-DE19-6340-B16F-746245CADBC0}" srcOrd="0" destOrd="0" presId="urn:microsoft.com/office/officeart/2005/8/layout/radial3"/>
    <dgm:cxn modelId="{D96149D3-A8CF-6B43-BC2D-02705A781B63}" type="presOf" srcId="{2B13FCE0-CDC1-9C47-A9B8-2EAB1AD196A0}" destId="{7E4E462C-B0E1-CE4A-9DE1-39489BA66E99}"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241ED2E6-9177-894B-A6FE-46AEDB0D3B61}" srcId="{12662081-DC7E-244A-9796-3AC1E92EEB37}" destId="{FCC03457-B5BA-4C4D-A8D6-6F74D49DE408}" srcOrd="3" destOrd="0" parTransId="{2067E831-C9E6-9246-820F-263F8FDA3E3A}" sibTransId="{E7472A34-8377-0A40-BFA6-5EC3ABA9E04E}"/>
    <dgm:cxn modelId="{3DE5ECEE-6B51-994B-833C-5A5E4692AB21}" srcId="{2B13FCE0-CDC1-9C47-A9B8-2EAB1AD196A0}" destId="{12662081-DC7E-244A-9796-3AC1E92EEB37}" srcOrd="0" destOrd="0" parTransId="{59D1D134-4E11-C14E-992A-B652F99C2630}" sibTransId="{E0785AD1-B25F-0E45-8BE3-C0037F7D57F7}"/>
    <dgm:cxn modelId="{B21B593C-E69E-F245-ABCA-9ADF2527A1EE}" type="presParOf" srcId="{7E4E462C-B0E1-CE4A-9DE1-39489BA66E99}" destId="{836F9707-5AB4-CB4B-B771-FFD96186E808}" srcOrd="0" destOrd="0" presId="urn:microsoft.com/office/officeart/2005/8/layout/radial3"/>
    <dgm:cxn modelId="{887C8F36-6961-584E-964A-85F2D2CD1CAA}" type="presParOf" srcId="{836F9707-5AB4-CB4B-B771-FFD96186E808}" destId="{A86FA407-2873-BB4D-A314-23FFEED147F1}" srcOrd="0" destOrd="0" presId="urn:microsoft.com/office/officeart/2005/8/layout/radial3"/>
    <dgm:cxn modelId="{964541E5-6544-AF4B-9405-D51389314CB5}" type="presParOf" srcId="{836F9707-5AB4-CB4B-B771-FFD96186E808}" destId="{3C1B1EEB-D4DF-5940-8842-66A4B28C2A11}" srcOrd="1" destOrd="0" presId="urn:microsoft.com/office/officeart/2005/8/layout/radial3"/>
    <dgm:cxn modelId="{562CEAC2-A359-E94C-86CA-02D9558C6EA9}" type="presParOf" srcId="{836F9707-5AB4-CB4B-B771-FFD96186E808}" destId="{7EAA018A-FCF0-3F44-AA9D-04C7B271B483}" srcOrd="2" destOrd="0" presId="urn:microsoft.com/office/officeart/2005/8/layout/radial3"/>
    <dgm:cxn modelId="{6384E79F-F63D-0A43-A73D-C39DE77178F5}" type="presParOf" srcId="{836F9707-5AB4-CB4B-B771-FFD96186E808}" destId="{538A9559-DE19-6340-B16F-746245CADBC0}" srcOrd="3" destOrd="0" presId="urn:microsoft.com/office/officeart/2005/8/layout/radial3"/>
    <dgm:cxn modelId="{06EFEF61-58B6-7F40-A004-EC31CFA5940A}"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CD4E6B4B-FB1E-EC43-B8E1-3F6B9903B2AA}" type="presOf" srcId="{D8BC18A5-0834-E14D-9FCE-522C577D8030}" destId="{538A9559-DE19-6340-B16F-746245CADBC0}" srcOrd="0" destOrd="0" presId="urn:microsoft.com/office/officeart/2005/8/layout/radial3"/>
    <dgm:cxn modelId="{5D89EC68-7738-7F45-B158-C0B973067949}" type="presOf" srcId="{12662081-DC7E-244A-9796-3AC1E92EEB37}" destId="{A86FA407-2873-BB4D-A314-23FFEED147F1}"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6BCE4BC1-7622-9849-8826-4341EF822E48}" type="presOf" srcId="{FCC03457-B5BA-4C4D-A8D6-6F74D49DE408}" destId="{F6D90D54-B37F-6940-AEE6-831F72E4B83F}"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576D0EDA-A957-CD4D-A9D5-477D43504736}" type="presOf" srcId="{2B13FCE0-CDC1-9C47-A9B8-2EAB1AD196A0}" destId="{7E4E462C-B0E1-CE4A-9DE1-39489BA66E99}" srcOrd="0" destOrd="0" presId="urn:microsoft.com/office/officeart/2005/8/layout/radial3"/>
    <dgm:cxn modelId="{241ED2E6-9177-894B-A6FE-46AEDB0D3B61}" srcId="{12662081-DC7E-244A-9796-3AC1E92EEB37}" destId="{FCC03457-B5BA-4C4D-A8D6-6F74D49DE408}" srcOrd="3" destOrd="0" parTransId="{2067E831-C9E6-9246-820F-263F8FDA3E3A}" sibTransId="{E7472A34-8377-0A40-BFA6-5EC3ABA9E04E}"/>
    <dgm:cxn modelId="{10DF31EB-A14C-1B47-99B2-B94D641DE685}" type="presOf" srcId="{8BC8AA63-06CF-4C4F-B7E5-B243078A82EE}" destId="{7EAA018A-FCF0-3F44-AA9D-04C7B271B483}" srcOrd="0" destOrd="0" presId="urn:microsoft.com/office/officeart/2005/8/layout/radial3"/>
    <dgm:cxn modelId="{3DE5ECEE-6B51-994B-833C-5A5E4692AB21}" srcId="{2B13FCE0-CDC1-9C47-A9B8-2EAB1AD196A0}" destId="{12662081-DC7E-244A-9796-3AC1E92EEB37}" srcOrd="0" destOrd="0" parTransId="{59D1D134-4E11-C14E-992A-B652F99C2630}" sibTransId="{E0785AD1-B25F-0E45-8BE3-C0037F7D57F7}"/>
    <dgm:cxn modelId="{6AFA9EFA-C3AE-9B4C-AA13-1A232A1D30D0}" type="presOf" srcId="{D446A3C4-D663-1A4A-BB7F-3F2C45641CBF}" destId="{3C1B1EEB-D4DF-5940-8842-66A4B28C2A11}" srcOrd="0" destOrd="0" presId="urn:microsoft.com/office/officeart/2005/8/layout/radial3"/>
    <dgm:cxn modelId="{981C90F5-AD9E-BD46-BC52-A2BC53033464}" type="presParOf" srcId="{7E4E462C-B0E1-CE4A-9DE1-39489BA66E99}" destId="{836F9707-5AB4-CB4B-B771-FFD96186E808}" srcOrd="0" destOrd="0" presId="urn:microsoft.com/office/officeart/2005/8/layout/radial3"/>
    <dgm:cxn modelId="{E8D3FAB9-8FFA-B04E-A410-66495B40E619}" type="presParOf" srcId="{836F9707-5AB4-CB4B-B771-FFD96186E808}" destId="{A86FA407-2873-BB4D-A314-23FFEED147F1}" srcOrd="0" destOrd="0" presId="urn:microsoft.com/office/officeart/2005/8/layout/radial3"/>
    <dgm:cxn modelId="{B27AEC3B-3C16-6B42-9981-E72B31330D89}" type="presParOf" srcId="{836F9707-5AB4-CB4B-B771-FFD96186E808}" destId="{3C1B1EEB-D4DF-5940-8842-66A4B28C2A11}" srcOrd="1" destOrd="0" presId="urn:microsoft.com/office/officeart/2005/8/layout/radial3"/>
    <dgm:cxn modelId="{AD984A89-55FB-524F-9A1C-3175CCA4C860}" type="presParOf" srcId="{836F9707-5AB4-CB4B-B771-FFD96186E808}" destId="{7EAA018A-FCF0-3F44-AA9D-04C7B271B483}" srcOrd="2" destOrd="0" presId="urn:microsoft.com/office/officeart/2005/8/layout/radial3"/>
    <dgm:cxn modelId="{E3B2BCC2-0674-3646-BDF1-04A5B532ECB5}" type="presParOf" srcId="{836F9707-5AB4-CB4B-B771-FFD96186E808}" destId="{538A9559-DE19-6340-B16F-746245CADBC0}" srcOrd="3" destOrd="0" presId="urn:microsoft.com/office/officeart/2005/8/layout/radial3"/>
    <dgm:cxn modelId="{16790939-4688-5047-A2C0-50EEB3CAC50B}"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39AC4-0683-E74C-8507-D83983C6AC2E}" type="datetimeFigureOut">
              <a:rPr lang="en-US" smtClean="0"/>
              <a:t>4/27/18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5899-F4AB-F941-82F3-609E434F821E}" type="slidenum">
              <a:rPr lang="en-US" smtClean="0"/>
              <a:t>‹#›</a:t>
            </a:fld>
            <a:endParaRPr lang="en-US"/>
          </a:p>
        </p:txBody>
      </p:sp>
    </p:spTree>
    <p:extLst>
      <p:ext uri="{BB962C8B-B14F-4D97-AF65-F5344CB8AC3E}">
        <p14:creationId xmlns:p14="http://schemas.microsoft.com/office/powerpoint/2010/main" val="183780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21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591494-7958-314B-8422-CFA598B46090}" type="slidenum">
              <a:rPr lang="en-US" altLang="en-US" sz="1200">
                <a:latin typeface="Calibri Light" charset="0"/>
              </a:rPr>
              <a:pPr/>
              <a:t>13</a:t>
            </a:fld>
            <a:endParaRPr lang="en-US" altLang="en-US" sz="1200" dirty="0">
              <a:latin typeface="Calibri Light"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8806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6CE7A8-ED83-9C42-9D78-B210793E454B}" type="slidenum">
              <a:rPr lang="en-US" altLang="en-US" sz="1200">
                <a:latin typeface="Calibri Light" charset="0"/>
              </a:rPr>
              <a:pPr/>
              <a:t>16</a:t>
            </a:fld>
            <a:endParaRPr lang="en-US" altLang="en-US" sz="1200" dirty="0">
              <a:latin typeface="Calibri Light" charset="0"/>
            </a:endParaRPr>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212492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91B9741-C938-D44D-AF41-D49203BDB7DF}" type="slidenum">
              <a:rPr lang="en-US" altLang="en-US" sz="1200">
                <a:latin typeface="Calibri Light" charset="0"/>
              </a:rPr>
              <a:pPr/>
              <a:t>18</a:t>
            </a:fld>
            <a:endParaRPr lang="en-US" altLang="en-US" sz="1200" dirty="0">
              <a:latin typeface="Calibri Light" charset="0"/>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892417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19</a:t>
            </a:fld>
            <a:endParaRPr lang="en-US"/>
          </a:p>
        </p:txBody>
      </p:sp>
    </p:spTree>
    <p:extLst>
      <p:ext uri="{BB962C8B-B14F-4D97-AF65-F5344CB8AC3E}">
        <p14:creationId xmlns:p14="http://schemas.microsoft.com/office/powerpoint/2010/main" val="5098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48749B-3B1A-1C4F-8E3F-D357CE2E2FD7}" type="slidenum">
              <a:rPr lang="en-US" altLang="en-US" sz="1200">
                <a:latin typeface="Calibri Light" charset="0"/>
              </a:rPr>
              <a:pPr/>
              <a:t>22</a:t>
            </a:fld>
            <a:endParaRPr lang="en-US" altLang="en-US" sz="1200" dirty="0">
              <a:latin typeface="Calibri Light" charset="0"/>
            </a:endParaRPr>
          </a:p>
        </p:txBody>
      </p:sp>
      <p:sp>
        <p:nvSpPr>
          <p:cNvPr id="8601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34649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2DB982-CC8D-4543-B841-3BC1F1462D29}" type="slidenum">
              <a:rPr lang="en-US" altLang="en-US" sz="1200">
                <a:latin typeface="Calibri Light" charset="0"/>
              </a:rPr>
              <a:pPr/>
              <a:t>23</a:t>
            </a:fld>
            <a:endParaRPr lang="en-US" altLang="en-US" sz="1200" dirty="0">
              <a:latin typeface="Calibri Light" charset="0"/>
            </a:endParaRPr>
          </a:p>
        </p:txBody>
      </p:sp>
      <p:sp>
        <p:nvSpPr>
          <p:cNvPr id="88066"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8052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EB573A-4C90-E14A-BA10-4BE68A0F6513}" type="slidenum">
              <a:rPr lang="en-US" altLang="en-US" sz="1200">
                <a:latin typeface="Calibri Light" charset="0"/>
              </a:rPr>
              <a:pPr/>
              <a:t>24</a:t>
            </a:fld>
            <a:endParaRPr lang="en-US" altLang="en-US" sz="1200" dirty="0">
              <a:latin typeface="Calibri Light" charset="0"/>
            </a:endParaRPr>
          </a:p>
        </p:txBody>
      </p:sp>
      <p:sp>
        <p:nvSpPr>
          <p:cNvPr id="107522"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1686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7B72B-6AF7-410D-A580-6DD7ABB10F83}" type="slidenum">
              <a:rPr lang="en-US" smtClean="0"/>
              <a:pPr/>
              <a:t>26</a:t>
            </a:fld>
            <a:endParaRPr lang="en-US"/>
          </a:p>
        </p:txBody>
      </p:sp>
    </p:spTree>
    <p:extLst>
      <p:ext uri="{BB962C8B-B14F-4D97-AF65-F5344CB8AC3E}">
        <p14:creationId xmlns:p14="http://schemas.microsoft.com/office/powerpoint/2010/main" val="21635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tools</a:t>
            </a:r>
          </a:p>
        </p:txBody>
      </p:sp>
      <p:sp>
        <p:nvSpPr>
          <p:cNvPr id="4" name="Slide Number Placeholder 3"/>
          <p:cNvSpPr>
            <a:spLocks noGrp="1"/>
          </p:cNvSpPr>
          <p:nvPr>
            <p:ph type="sldNum" sz="quarter" idx="10"/>
          </p:nvPr>
        </p:nvSpPr>
        <p:spPr/>
        <p:txBody>
          <a:bodyPr/>
          <a:lstStyle/>
          <a:p>
            <a:fld id="{0B5B5899-F4AB-F941-82F3-609E434F821E}" type="slidenum">
              <a:rPr lang="en-US" smtClean="0"/>
              <a:t>30</a:t>
            </a:fld>
            <a:endParaRPr lang="en-US"/>
          </a:p>
        </p:txBody>
      </p:sp>
    </p:spTree>
    <p:extLst>
      <p:ext uri="{BB962C8B-B14F-4D97-AF65-F5344CB8AC3E}">
        <p14:creationId xmlns:p14="http://schemas.microsoft.com/office/powerpoint/2010/main" val="1262983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32</a:t>
            </a:fld>
            <a:endParaRPr lang="en-US"/>
          </a:p>
        </p:txBody>
      </p:sp>
    </p:spTree>
    <p:extLst>
      <p:ext uri="{BB962C8B-B14F-4D97-AF65-F5344CB8AC3E}">
        <p14:creationId xmlns:p14="http://schemas.microsoft.com/office/powerpoint/2010/main" val="184058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3</a:t>
            </a:fld>
            <a:endParaRPr lang="en-US"/>
          </a:p>
        </p:txBody>
      </p:sp>
    </p:spTree>
    <p:extLst>
      <p:ext uri="{BB962C8B-B14F-4D97-AF65-F5344CB8AC3E}">
        <p14:creationId xmlns:p14="http://schemas.microsoft.com/office/powerpoint/2010/main" val="255861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complex</a:t>
            </a:r>
          </a:p>
          <a:p>
            <a:r>
              <a:rPr lang="en-US" dirty="0"/>
              <a:t>ADME</a:t>
            </a:r>
            <a:r>
              <a:rPr lang="en-US" baseline="0" dirty="0"/>
              <a:t> can be controlled by these parameters</a:t>
            </a:r>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33</a:t>
            </a:fld>
            <a:endParaRPr lang="en-US"/>
          </a:p>
        </p:txBody>
      </p:sp>
    </p:spTree>
    <p:extLst>
      <p:ext uri="{BB962C8B-B14F-4D97-AF65-F5344CB8AC3E}">
        <p14:creationId xmlns:p14="http://schemas.microsoft.com/office/powerpoint/2010/main" val="595004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63502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6021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6946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69148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381000" y="685800"/>
            <a:ext cx="6096000" cy="3429000"/>
          </a:xfrm>
          <a:ln/>
        </p:spPr>
      </p:sp>
      <p:sp>
        <p:nvSpPr>
          <p:cNvPr id="14336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412982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583660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a:spcBef>
                <a:spcPct val="0"/>
              </a:spcBef>
            </a:pPr>
            <a:r>
              <a:rPr lang="en-US"/>
              <a:t>Cephalosporins are a type of beta-lacatam antibiotic.</a:t>
            </a:r>
          </a:p>
          <a:p>
            <a:pPr>
              <a:spcBef>
                <a:spcPct val="0"/>
              </a:spcBef>
            </a:pPr>
            <a:r>
              <a:rPr lang="en-US"/>
              <a:t>First generation:Cephaloridine</a:t>
            </a:r>
          </a:p>
          <a:p>
            <a:pPr>
              <a:spcBef>
                <a:spcPct val="0"/>
              </a:spcBef>
            </a:pPr>
            <a:endParaRPr lang="en-US"/>
          </a:p>
        </p:txBody>
      </p:sp>
      <p:sp>
        <p:nvSpPr>
          <p:cNvPr id="36867" name="Slide Number Placeholder 3"/>
          <p:cNvSpPr>
            <a:spLocks noGrp="1"/>
          </p:cNvSpPr>
          <p:nvPr>
            <p:ph type="sldNum" sz="quarter" idx="5"/>
          </p:nvPr>
        </p:nvSpPr>
        <p:spPr bwMode="auto">
          <a:noFill/>
          <a:ln>
            <a:miter lim="800000"/>
            <a:headEnd/>
            <a:tailEnd/>
          </a:ln>
        </p:spPr>
        <p:txBody>
          <a:bodyPr/>
          <a:lstStyle/>
          <a:p>
            <a:fld id="{7016237B-DE28-DC4A-8F74-D1B061ABDC65}" type="slidenum">
              <a:rPr lang="en-US"/>
              <a:pPr/>
              <a:t>52</a:t>
            </a:fld>
            <a:endParaRPr lang="en-US"/>
          </a:p>
        </p:txBody>
      </p:sp>
    </p:spTree>
    <p:extLst>
      <p:ext uri="{BB962C8B-B14F-4D97-AF65-F5344CB8AC3E}">
        <p14:creationId xmlns:p14="http://schemas.microsoft.com/office/powerpoint/2010/main" val="1923154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a:lstStyle/>
          <a:p>
            <a:pPr>
              <a:spcBef>
                <a:spcPct val="0"/>
              </a:spcBef>
            </a:pPr>
            <a:r>
              <a:rPr lang="en-US"/>
              <a:t>Kidney International (1999) 56, 2128–2136; doi:10.1046/j.1523-1755.1999.00789.x</a:t>
            </a:r>
          </a:p>
          <a:p>
            <a:pPr>
              <a:spcBef>
                <a:spcPct val="0"/>
              </a:spcBef>
            </a:pPr>
            <a:r>
              <a:rPr lang="en-US" b="1"/>
              <a:t>http://www.nature.com/ki/journal/v56/n6/full/4491152a.html</a:t>
            </a:r>
          </a:p>
          <a:p>
            <a:pPr>
              <a:spcBef>
                <a:spcPct val="0"/>
              </a:spcBef>
            </a:pPr>
            <a:endParaRPr lang="en-US" b="1"/>
          </a:p>
          <a:p>
            <a:pPr>
              <a:spcBef>
                <a:spcPct val="0"/>
              </a:spcBef>
            </a:pPr>
            <a:r>
              <a:rPr lang="en-US" b="1"/>
              <a:t>Page 34</a:t>
            </a:r>
          </a:p>
        </p:txBody>
      </p:sp>
      <p:sp>
        <p:nvSpPr>
          <p:cNvPr id="38915" name="Slide Number Placeholder 3"/>
          <p:cNvSpPr>
            <a:spLocks noGrp="1"/>
          </p:cNvSpPr>
          <p:nvPr>
            <p:ph type="sldNum" sz="quarter" idx="5"/>
          </p:nvPr>
        </p:nvSpPr>
        <p:spPr bwMode="auto">
          <a:noFill/>
          <a:ln>
            <a:miter lim="800000"/>
            <a:headEnd/>
            <a:tailEnd/>
          </a:ln>
        </p:spPr>
        <p:txBody>
          <a:bodyPr/>
          <a:lstStyle/>
          <a:p>
            <a:fld id="{B09076F2-AFAD-7B4B-9776-BCD764B7BF2C}" type="slidenum">
              <a:rPr lang="en-US"/>
              <a:pPr/>
              <a:t>53</a:t>
            </a:fld>
            <a:endParaRPr lang="en-US"/>
          </a:p>
        </p:txBody>
      </p:sp>
    </p:spTree>
    <p:extLst>
      <p:ext uri="{BB962C8B-B14F-4D97-AF65-F5344CB8AC3E}">
        <p14:creationId xmlns:p14="http://schemas.microsoft.com/office/powerpoint/2010/main" val="209095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a:lstStyle/>
          <a:p>
            <a:pPr>
              <a:spcBef>
                <a:spcPct val="0"/>
              </a:spcBef>
            </a:pPr>
            <a:r>
              <a:rPr lang="en-US"/>
              <a:t>Paraquat is s non-selective contact herbicide of the diphenyl class. It was introduced in the 1960s and became used worldwide. </a:t>
            </a:r>
          </a:p>
          <a:p>
            <a:pPr>
              <a:spcBef>
                <a:spcPct val="0"/>
              </a:spcBef>
            </a:pPr>
            <a:r>
              <a:rPr lang="en-US"/>
              <a:t>However it was soon recognized that paraquat also cause selective pulmonary toxicity to humans (damage to alveolar cells type I and II, causing edema, inflammation and hermorrhage, lung fibrosis). </a:t>
            </a:r>
          </a:p>
        </p:txBody>
      </p:sp>
      <p:sp>
        <p:nvSpPr>
          <p:cNvPr id="40963" name="Slide Number Placeholder 3"/>
          <p:cNvSpPr>
            <a:spLocks noGrp="1"/>
          </p:cNvSpPr>
          <p:nvPr>
            <p:ph type="sldNum" sz="quarter" idx="5"/>
          </p:nvPr>
        </p:nvSpPr>
        <p:spPr bwMode="auto">
          <a:noFill/>
          <a:ln>
            <a:miter lim="800000"/>
            <a:headEnd/>
            <a:tailEnd/>
          </a:ln>
        </p:spPr>
        <p:txBody>
          <a:bodyPr/>
          <a:lstStyle/>
          <a:p>
            <a:fld id="{71219CC5-991E-134F-9E3E-6D67C87AF7C7}" type="slidenum">
              <a:rPr lang="en-US"/>
              <a:pPr/>
              <a:t>54</a:t>
            </a:fld>
            <a:endParaRPr lang="en-US"/>
          </a:p>
        </p:txBody>
      </p:sp>
    </p:spTree>
    <p:extLst>
      <p:ext uri="{BB962C8B-B14F-4D97-AF65-F5344CB8AC3E}">
        <p14:creationId xmlns:p14="http://schemas.microsoft.com/office/powerpoint/2010/main" val="1596623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2684564-BBA5-DC4F-9BDA-B2EAED3F3992}" type="slidenum">
              <a:rPr lang="en-US" altLang="en-US" sz="1200">
                <a:latin typeface="Calibri Light" charset="0"/>
              </a:rPr>
              <a:pPr/>
              <a:t>4</a:t>
            </a:fld>
            <a:endParaRPr lang="en-US" altLang="en-US" sz="1200" dirty="0">
              <a:latin typeface="Calibri Light" charset="0"/>
            </a:endParaRPr>
          </a:p>
        </p:txBody>
      </p:sp>
      <p:sp>
        <p:nvSpPr>
          <p:cNvPr id="22530" name="Rectangle 2"/>
          <p:cNvSpPr>
            <a:spLocks noGrp="1" noRot="1" noChangeAspect="1" noChangeArrowheads="1" noTextEdit="1"/>
          </p:cNvSpPr>
          <p:nvPr>
            <p:ph type="sldImg"/>
          </p:nvPr>
        </p:nvSpPr>
        <p:spPr>
          <a:xfrm>
            <a:off x="685800" y="1143000"/>
            <a:ext cx="5486400" cy="30861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98404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a:spcBef>
                <a:spcPct val="0"/>
              </a:spcBef>
            </a:pPr>
            <a:r>
              <a:rPr lang="en-US"/>
              <a:t>Electr</a:t>
            </a:r>
          </a:p>
        </p:txBody>
      </p:sp>
      <p:sp>
        <p:nvSpPr>
          <p:cNvPr id="49155" name="Slide Number Placeholder 3"/>
          <p:cNvSpPr>
            <a:spLocks noGrp="1"/>
          </p:cNvSpPr>
          <p:nvPr>
            <p:ph type="sldNum" sz="quarter" idx="5"/>
          </p:nvPr>
        </p:nvSpPr>
        <p:spPr bwMode="auto">
          <a:noFill/>
          <a:ln>
            <a:miter lim="800000"/>
            <a:headEnd/>
            <a:tailEnd/>
          </a:ln>
        </p:spPr>
        <p:txBody>
          <a:bodyPr/>
          <a:lstStyle/>
          <a:p>
            <a:fld id="{C709872E-B601-B247-A6D6-B53827B5F574}" type="slidenum">
              <a:rPr lang="en-US"/>
              <a:pPr/>
              <a:t>56</a:t>
            </a:fld>
            <a:endParaRPr lang="en-US"/>
          </a:p>
        </p:txBody>
      </p:sp>
    </p:spTree>
    <p:extLst>
      <p:ext uri="{BB962C8B-B14F-4D97-AF65-F5344CB8AC3E}">
        <p14:creationId xmlns:p14="http://schemas.microsoft.com/office/powerpoint/2010/main" val="15001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65</a:t>
            </a:fld>
            <a:endParaRPr lang="en-US"/>
          </a:p>
        </p:txBody>
      </p:sp>
    </p:spTree>
    <p:extLst>
      <p:ext uri="{BB962C8B-B14F-4D97-AF65-F5344CB8AC3E}">
        <p14:creationId xmlns:p14="http://schemas.microsoft.com/office/powerpoint/2010/main" val="2061938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dirty="0"/>
          </a:p>
        </p:txBody>
      </p:sp>
      <p:sp>
        <p:nvSpPr>
          <p:cNvPr id="39940" name="Slide Number Placeholder 3"/>
          <p:cNvSpPr>
            <a:spLocks noGrp="1"/>
          </p:cNvSpPr>
          <p:nvPr>
            <p:ph type="sldNum" sz="quarter" idx="5"/>
          </p:nvPr>
        </p:nvSpPr>
        <p:spPr>
          <a:noFill/>
        </p:spPr>
        <p:txBody>
          <a:bodyPr/>
          <a:lstStyle/>
          <a:p>
            <a:fld id="{BD353D15-EC24-4641-A62C-1A23C4AC0BD1}" type="slidenum">
              <a:rPr lang="en-US" smtClean="0"/>
              <a:pPr/>
              <a:t>66</a:t>
            </a:fld>
            <a:endParaRPr lang="en-US"/>
          </a:p>
        </p:txBody>
      </p:sp>
    </p:spTree>
    <p:extLst>
      <p:ext uri="{BB962C8B-B14F-4D97-AF65-F5344CB8AC3E}">
        <p14:creationId xmlns:p14="http://schemas.microsoft.com/office/powerpoint/2010/main" val="2008304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a:t>
            </a:r>
            <a:r>
              <a:rPr lang="en-US" baseline="0" dirty="0"/>
              <a:t> absorption mechanisms - </a:t>
            </a:r>
            <a:r>
              <a:rPr lang="en-US" dirty="0"/>
              <a:t>GI tract has largest SA,</a:t>
            </a:r>
            <a:r>
              <a:rPr lang="en-US" baseline="0" dirty="0"/>
              <a:t> </a:t>
            </a:r>
            <a:r>
              <a:rPr lang="en-US" baseline="0" dirty="0" err="1"/>
              <a:t>resp</a:t>
            </a:r>
            <a:r>
              <a:rPr lang="en-US" baseline="0" dirty="0"/>
              <a:t> has </a:t>
            </a:r>
            <a:r>
              <a:rPr lang="en-US" baseline="0" dirty="0" err="1"/>
              <a:t>largets</a:t>
            </a:r>
            <a:r>
              <a:rPr lang="en-US" baseline="0" dirty="0"/>
              <a:t> blood flow &amp; thinnest membrane, skin has variable </a:t>
            </a:r>
            <a:r>
              <a:rPr lang="en-US" baseline="0" dirty="0" err="1"/>
              <a:t>thicknes</a:t>
            </a:r>
            <a:r>
              <a:rPr lang="en-US" baseline="0" dirty="0"/>
              <a:t>; different requirements for water sol</a:t>
            </a:r>
            <a:endParaRPr lang="en-US" dirty="0"/>
          </a:p>
        </p:txBody>
      </p:sp>
      <p:sp>
        <p:nvSpPr>
          <p:cNvPr id="4" name="Slide Number Placeholder 3"/>
          <p:cNvSpPr>
            <a:spLocks noGrp="1"/>
          </p:cNvSpPr>
          <p:nvPr>
            <p:ph type="sldNum" sz="quarter" idx="10"/>
          </p:nvPr>
        </p:nvSpPr>
        <p:spPr/>
        <p:txBody>
          <a:bodyPr/>
          <a:lstStyle/>
          <a:p>
            <a:fld id="{BA1AC49B-821C-462E-ABE9-3B5D0CB538B1}" type="slidenum">
              <a:rPr lang="en-US" smtClean="0"/>
              <a:pPr/>
              <a:t>67</a:t>
            </a:fld>
            <a:endParaRPr lang="en-US"/>
          </a:p>
        </p:txBody>
      </p:sp>
    </p:spTree>
    <p:extLst>
      <p:ext uri="{BB962C8B-B14F-4D97-AF65-F5344CB8AC3E}">
        <p14:creationId xmlns:p14="http://schemas.microsoft.com/office/powerpoint/2010/main" val="993723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dirty="0" err="1"/>
              <a:t>MoDRN</a:t>
            </a:r>
            <a:r>
              <a:rPr lang="en-US" baseline="0" dirty="0"/>
              <a:t> is the collaboration between 4 universities Baylor, GW, UWASH and Yale that uses advances in biology, toxicology, computational chemistry and engineering to develop a robust and well validated computer software that will not only predict toxicity of existing compounds but it will serve as a tool to redefine guidelines for the next generation molecules with reduced hazard. Our network will employ the newest strategies of computer modeling to build a computer software which will allow to understand what causes toxic endpoints and what can we do to avoid it. Our efforts will not only limit to research. To have the biggest possible impact we will engage educators and students on undergraduate and high school level to </a:t>
            </a:r>
            <a:r>
              <a:rPr lang="en-US" sz="2400" kern="1200" dirty="0">
                <a:solidFill>
                  <a:srgbClr val="000000"/>
                </a:solidFill>
                <a:latin typeface="Avenir Roman" pitchFamily="-105" charset="0"/>
                <a:ea typeface="Avenir Roman" pitchFamily="-105" charset="0"/>
                <a:cs typeface="Avenir Roman" pitchFamily="-105" charset="0"/>
                <a:sym typeface="Avenir Roman" pitchFamily="-103" charset="0"/>
              </a:rPr>
              <a:t>by including safer chemical design in students’ lesson plans and by developing interactive and hands-on teaching tools for undergraduate and high school students.</a:t>
            </a:r>
            <a:r>
              <a:rPr lang="en-US" sz="2400" kern="1200" baseline="0" dirty="0">
                <a:solidFill>
                  <a:srgbClr val="000000"/>
                </a:solidFill>
                <a:latin typeface="Avenir Roman" pitchFamily="-105" charset="0"/>
                <a:ea typeface="Avenir Roman" pitchFamily="-105" charset="0"/>
                <a:cs typeface="Avenir Roman" pitchFamily="-105" charset="0"/>
                <a:sym typeface="Avenir Roman" pitchFamily="-103" charset="0"/>
              </a:rPr>
              <a:t> Finally we plan to work with our colleagues across academia, colleagues across many industry sectors and policymakers on the government level to further inform and disseminate safe chemical concepts.</a:t>
            </a:r>
            <a:endParaRPr lang="en-US" dirty="0"/>
          </a:p>
        </p:txBody>
      </p:sp>
    </p:spTree>
    <p:extLst>
      <p:ext uri="{BB962C8B-B14F-4D97-AF65-F5344CB8AC3E}">
        <p14:creationId xmlns:p14="http://schemas.microsoft.com/office/powerpoint/2010/main" val="1627845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It’s important to note that this is not just a data collection exercise.  ORD has assembled the infrastructure to house, QA, and analyze the tens of thousands of data points. </a:t>
            </a:r>
          </a:p>
          <a:p>
            <a:endParaRPr lang="en-US" baseline="0" dirty="0"/>
          </a:p>
          <a:p>
            <a:r>
              <a:rPr lang="en-US" baseline="0" dirty="0"/>
              <a:t>AND make all of this data publically available. </a:t>
            </a:r>
            <a:endParaRPr lang="en-US" dirty="0"/>
          </a:p>
        </p:txBody>
      </p:sp>
      <p:sp>
        <p:nvSpPr>
          <p:cNvPr id="4" name="Slide Number Placeholder 3"/>
          <p:cNvSpPr>
            <a:spLocks noGrp="1"/>
          </p:cNvSpPr>
          <p:nvPr>
            <p:ph type="sldNum" sz="quarter" idx="10"/>
          </p:nvPr>
        </p:nvSpPr>
        <p:spPr/>
        <p:txBody>
          <a:bodyPr/>
          <a:lstStyle/>
          <a:p>
            <a:pPr>
              <a:defRPr/>
            </a:pPr>
            <a:fld id="{CDF266BC-3298-4F99-B4E8-F5CC5C366F49}" type="slidenum">
              <a:rPr lang="en-US" smtClean="0"/>
              <a:pPr>
                <a:defRPr/>
              </a:pPr>
              <a:t>74</a:t>
            </a:fld>
            <a:endParaRPr lang="en-US"/>
          </a:p>
        </p:txBody>
      </p:sp>
    </p:spTree>
    <p:extLst>
      <p:ext uri="{BB962C8B-B14F-4D97-AF65-F5344CB8AC3E}">
        <p14:creationId xmlns:p14="http://schemas.microsoft.com/office/powerpoint/2010/main" val="34497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D8D963-8297-7F43-A0DF-9EC03F87F57D}" type="slidenum">
              <a:rPr lang="en-US" altLang="en-US" sz="1200">
                <a:latin typeface="Calibri Light" charset="0"/>
              </a:rPr>
              <a:pPr/>
              <a:t>5</a:t>
            </a:fld>
            <a:endParaRPr lang="en-US" altLang="en-US" sz="1200" dirty="0">
              <a:latin typeface="Calibri Light" charset="0"/>
            </a:endParaRPr>
          </a:p>
        </p:txBody>
      </p:sp>
      <p:sp>
        <p:nvSpPr>
          <p:cNvPr id="18434"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4319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Light" charset="0"/>
              </a:rPr>
              <a:pPr/>
              <a:t>7</a:t>
            </a:fld>
            <a:endParaRPr lang="en-US" altLang="x-none" sz="1200" dirty="0">
              <a:solidFill>
                <a:schemeClr val="tx1"/>
              </a:solidFill>
              <a:latin typeface="Calibri Light"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4180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536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58199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741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47013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F2F2-899C-B847-B42A-F37063F44D9C}" type="slidenum">
              <a:rPr lang="en-US" altLang="x-none"/>
              <a:pPr/>
              <a:t>10</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x-none" altLang="x-none" dirty="0"/>
          </a:p>
        </p:txBody>
      </p:sp>
    </p:spTree>
    <p:extLst>
      <p:ext uri="{BB962C8B-B14F-4D97-AF65-F5344CB8AC3E}">
        <p14:creationId xmlns:p14="http://schemas.microsoft.com/office/powerpoint/2010/main" val="170805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4F1A4C64-97A6-2548-8D4B-E2CC3EB107A3}" type="slidenum">
              <a:rPr lang="en-US" altLang="x-none" sz="1200">
                <a:solidFill>
                  <a:schemeClr val="tx1"/>
                </a:solidFill>
                <a:latin typeface="Arial" charset="0"/>
              </a:rPr>
              <a:pPr/>
              <a:t>12</a:t>
            </a:fld>
            <a:endParaRPr lang="en-US" altLang="x-none"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9930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28B4C-7696-464F-9CF4-CB6F34FEAFF4}"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2130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645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561558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4/27/18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164566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736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28B4C-7696-464F-9CF4-CB6F34FEAFF4}" type="datetimeFigureOut">
              <a:rPr lang="en-US" smtClean="0"/>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7325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28B4C-7696-464F-9CF4-CB6F34FEAFF4}" type="datetimeFigureOut">
              <a:rPr lang="en-US" smtClean="0"/>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835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28B4C-7696-464F-9CF4-CB6F34FEAFF4}" type="datetimeFigureOut">
              <a:rPr lang="en-US" smtClean="0"/>
              <a:t>4/27/18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6806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28B4C-7696-464F-9CF4-CB6F34FEAFF4}" type="datetimeFigureOut">
              <a:rPr lang="en-US" smtClean="0"/>
              <a:t>4/27/18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718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8B4C-7696-464F-9CF4-CB6F34FEAFF4}" type="datetimeFigureOut">
              <a:rPr lang="en-US" smtClean="0"/>
              <a:t>4/27/18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3157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45676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3611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28B4C-7696-464F-9CF4-CB6F34FEAFF4}" type="datetimeFigureOut">
              <a:rPr lang="en-US" smtClean="0"/>
              <a:t>4/27/18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8761-2940-8347-AEFC-A972DC733622}" type="slidenum">
              <a:rPr lang="en-US" smtClean="0"/>
              <a:t>‹#›</a:t>
            </a:fld>
            <a:endParaRPr lang="en-US"/>
          </a:p>
        </p:txBody>
      </p:sp>
    </p:spTree>
    <p:extLst>
      <p:ext uri="{BB962C8B-B14F-4D97-AF65-F5344CB8AC3E}">
        <p14:creationId xmlns:p14="http://schemas.microsoft.com/office/powerpoint/2010/main" val="41321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Dose%20# 3" TargetMode="External"/><Relationship Id="rId1" Type="http://schemas.microsoft.com/office/2007/relationships/media" Target="Dose%20# 3" TargetMode="External"/><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gif"/><Relationship Id="rId4" Type="http://schemas.openxmlformats.org/officeDocument/2006/relationships/image" Target="../media/image42.png"/><Relationship Id="rId9"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emf"/><Relationship Id="rId7" Type="http://schemas.openxmlformats.org/officeDocument/2006/relationships/diagramColors" Target="../diagrams/colors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0.tiff"/><Relationship Id="rId4" Type="http://schemas.openxmlformats.org/officeDocument/2006/relationships/diagramData" Target="../diagrams/data1.xml"/><Relationship Id="rId9" Type="http://schemas.openxmlformats.org/officeDocument/2006/relationships/image" Target="../media/image51.jpe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43352"/>
            <a:ext cx="9144000" cy="421322"/>
          </a:xfrm>
        </p:spPr>
        <p:txBody>
          <a:bodyPr>
            <a:noAutofit/>
          </a:bodyPr>
          <a:lstStyle/>
          <a:p>
            <a:r>
              <a:rPr lang="en-US" sz="3600" dirty="0">
                <a:solidFill>
                  <a:srgbClr val="00728A"/>
                </a:solidFill>
                <a:latin typeface="+mn-lt"/>
              </a:rPr>
              <a:t>Designing for Reduced Hazard</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6976846" cy="276999"/>
          </a:xfrm>
          <a:prstGeom prst="rect">
            <a:avLst/>
          </a:prstGeom>
          <a:noFill/>
        </p:spPr>
        <p:txBody>
          <a:bodyPr wrap="none" rtlCol="0">
            <a:spAutoFit/>
          </a:bodyPr>
          <a:lstStyle/>
          <a:p>
            <a:r>
              <a:rPr lang="en-US" sz="1200" dirty="0">
                <a:solidFill>
                  <a:schemeClr val="bg1">
                    <a:lumMod val="65000"/>
                  </a:schemeClr>
                </a:solidFill>
              </a:rPr>
              <a:t>Image: Wikimedia Commons, Fume Hood , Author: U.S. National Institute for Occupational Safety and Health</a:t>
            </a:r>
          </a:p>
        </p:txBody>
      </p:sp>
      <p:pic>
        <p:nvPicPr>
          <p:cNvPr id="5" name="Picture 4">
            <a:extLst>
              <a:ext uri="{FF2B5EF4-FFF2-40B4-BE49-F238E27FC236}">
                <a16:creationId xmlns:a16="http://schemas.microsoft.com/office/drawing/2014/main" id="{0258057E-55D3-4221-98A4-08CEADFDB142}"/>
              </a:ext>
            </a:extLst>
          </p:cNvPr>
          <p:cNvPicPr>
            <a:picLocks noChangeAspect="1"/>
          </p:cNvPicPr>
          <p:nvPr/>
        </p:nvPicPr>
        <p:blipFill>
          <a:blip r:embed="rId3"/>
          <a:stretch>
            <a:fillRect/>
          </a:stretch>
        </p:blipFill>
        <p:spPr>
          <a:xfrm>
            <a:off x="2671440" y="2206564"/>
            <a:ext cx="6548760" cy="4256694"/>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B9A83003-36B3-A44E-91FC-A75D57A78104}"/>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143000" y="1307171"/>
            <a:ext cx="9753600" cy="5770756"/>
          </a:xfrm>
        </p:spPr>
        <p:txBody>
          <a:bodyPr>
            <a:normAutofit/>
          </a:bodyPr>
          <a:lstStyle/>
          <a:p>
            <a:r>
              <a:rPr lang="en-US" altLang="x-none" dirty="0">
                <a:latin typeface="+mn-lt"/>
              </a:rPr>
              <a:t>In U.S., 3.93 billion lbs. of toxic chemicals were released directly to air, water, and land in 2011 </a:t>
            </a:r>
          </a:p>
          <a:p>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pPr lvl="1"/>
            <a:endParaRPr lang="en-US" altLang="x-none" dirty="0">
              <a:latin typeface="+mn-lt"/>
            </a:endParaRPr>
          </a:p>
          <a:p>
            <a:r>
              <a:rPr lang="en-US" altLang="x-none" dirty="0">
                <a:latin typeface="+mn-lt"/>
              </a:rPr>
              <a:t>Only 650 of toxic chemicals and toxic chemical categories out of </a:t>
            </a:r>
            <a:r>
              <a:rPr lang="en-US" altLang="x-none" dirty="0"/>
              <a:t>100</a:t>
            </a:r>
            <a:r>
              <a:rPr lang="en-US" altLang="x-none" dirty="0">
                <a:latin typeface="+mn-lt"/>
              </a:rPr>
              <a:t>,000 in commerce are tracked by Toxic Release Inventory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7971" y="2397260"/>
            <a:ext cx="3926468" cy="298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6580107"/>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
        <p:nvSpPr>
          <p:cNvPr id="6" name="Rectangle 5"/>
          <p:cNvSpPr/>
          <p:nvPr/>
        </p:nvSpPr>
        <p:spPr>
          <a:xfrm>
            <a:off x="2831163" y="163924"/>
            <a:ext cx="6529673" cy="707886"/>
          </a:xfrm>
          <a:prstGeom prst="rect">
            <a:avLst/>
          </a:prstGeom>
        </p:spPr>
        <p:txBody>
          <a:bodyPr wrap="none">
            <a:spAutoFit/>
          </a:bodyPr>
          <a:lstStyle/>
          <a:p>
            <a:pPr algn="ctr"/>
            <a:r>
              <a:rPr lang="en-US" sz="4000" b="1" dirty="0"/>
              <a:t>Chemicals in the Environment</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9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766218"/>
            <a:ext cx="7886700" cy="1325563"/>
          </a:xfrm>
        </p:spPr>
        <p:txBody>
          <a:bodyPr/>
          <a:lstStyle/>
          <a:p>
            <a:r>
              <a:rPr lang="en-US" dirty="0">
                <a:latin typeface="+mn-lt"/>
              </a:rPr>
              <a:t>Why should we care?</a:t>
            </a:r>
          </a:p>
        </p:txBody>
      </p:sp>
    </p:spTree>
    <p:extLst>
      <p:ext uri="{BB962C8B-B14F-4D97-AF65-F5344CB8AC3E}">
        <p14:creationId xmlns:p14="http://schemas.microsoft.com/office/powerpoint/2010/main" val="191856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0358" y="5594579"/>
            <a:ext cx="4225042"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b="1" dirty="0">
                <a:ea typeface="ＭＳ Ｐゴシック" pitchFamily="-108" charset="-128"/>
                <a:cs typeface="ＭＳ Ｐゴシック" pitchFamily="-108" charset="-128"/>
              </a:rPr>
              <a:t>One of Green Chemistry’</a:t>
            </a:r>
            <a:r>
              <a:rPr lang="en-US" altLang="ja-JP" sz="2000" b="1" dirty="0">
                <a:ea typeface="ＭＳ Ｐゴシック" pitchFamily="-108" charset="-128"/>
                <a:cs typeface="ＭＳ Ｐゴシック" pitchFamily="-108" charset="-128"/>
              </a:rPr>
              <a:t>s greatest strengths is the ability to design for reduced hazard.</a:t>
            </a:r>
            <a:endParaRPr lang="en-US" sz="2000" b="1" dirty="0">
              <a:ea typeface="ＭＳ Ｐゴシック" pitchFamily="-108" charset="-128"/>
              <a:cs typeface="ＭＳ Ｐゴシック" pitchFamily="-108" charset="-128"/>
            </a:endParaRPr>
          </a:p>
        </p:txBody>
      </p:sp>
      <p:sp>
        <p:nvSpPr>
          <p:cNvPr id="9" name="Rectangle 3"/>
          <p:cNvSpPr txBox="1">
            <a:spLocks noChangeArrowheads="1"/>
          </p:cNvSpPr>
          <p:nvPr/>
        </p:nvSpPr>
        <p:spPr>
          <a:xfrm>
            <a:off x="642257" y="1502427"/>
            <a:ext cx="4953000" cy="472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148 xenobiotics in the body </a:t>
            </a:r>
          </a:p>
          <a:p>
            <a:r>
              <a:rPr lang="en-US" sz="2200" dirty="0"/>
              <a:t>Of the chemicals found:</a:t>
            </a:r>
          </a:p>
          <a:p>
            <a:pPr lvl="1"/>
            <a:r>
              <a:rPr lang="en-US" sz="2200" dirty="0">
                <a:solidFill>
                  <a:srgbClr val="FF0000"/>
                </a:solidFill>
              </a:rPr>
              <a:t>76 cause cancer </a:t>
            </a:r>
            <a:r>
              <a:rPr lang="en-US" sz="2200" dirty="0"/>
              <a:t>in humans or animals,</a:t>
            </a:r>
          </a:p>
          <a:p>
            <a:pPr lvl="1"/>
            <a:r>
              <a:rPr lang="en-US" sz="2200" dirty="0">
                <a:solidFill>
                  <a:srgbClr val="FF0000"/>
                </a:solidFill>
              </a:rPr>
              <a:t>94 are toxic to the brain and nervous system</a:t>
            </a:r>
            <a:r>
              <a:rPr lang="en-US" sz="2200" dirty="0"/>
              <a:t>, and </a:t>
            </a:r>
          </a:p>
          <a:p>
            <a:pPr lvl="1"/>
            <a:r>
              <a:rPr lang="en-US" sz="2200" dirty="0">
                <a:solidFill>
                  <a:srgbClr val="FF0000"/>
                </a:solidFill>
              </a:rPr>
              <a:t>79 cause birth defects or abnormal development</a:t>
            </a:r>
            <a:r>
              <a:rPr lang="en-US" sz="2200" dirty="0"/>
              <a:t>. </a:t>
            </a:r>
          </a:p>
          <a:p>
            <a:r>
              <a:rPr lang="en-US" sz="2200" dirty="0"/>
              <a:t>The dangers of exposure to these chemicals in combination has never been studied.</a:t>
            </a:r>
          </a:p>
        </p:txBody>
      </p:sp>
      <p:pic>
        <p:nvPicPr>
          <p:cNvPr id="10" name="Picture 9" descr="Image result for Body Burden of Commodity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81292"/>
            <a:ext cx="6251067" cy="5151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96E699-B9F1-4E18-BA69-1B803B2481C5}"/>
              </a:ext>
            </a:extLst>
          </p:cNvPr>
          <p:cNvSpPr txBox="1"/>
          <p:nvPr/>
        </p:nvSpPr>
        <p:spPr>
          <a:xfrm>
            <a:off x="5529943" y="6432635"/>
            <a:ext cx="3762568" cy="307777"/>
          </a:xfrm>
          <a:prstGeom prst="rect">
            <a:avLst/>
          </a:prstGeom>
          <a:noFill/>
        </p:spPr>
        <p:txBody>
          <a:bodyPr wrap="none" rtlCol="0">
            <a:spAutoFit/>
          </a:bodyPr>
          <a:lstStyle/>
          <a:p>
            <a:r>
              <a:rPr lang="en-US" sz="1400" dirty="0">
                <a:solidFill>
                  <a:schemeClr val="bg1">
                    <a:lumMod val="50000"/>
                  </a:schemeClr>
                </a:solidFill>
              </a:rPr>
              <a:t>Image Source: http://svtc.org/our-work/e-waste/</a:t>
            </a:r>
          </a:p>
        </p:txBody>
      </p:sp>
      <p:sp>
        <p:nvSpPr>
          <p:cNvPr id="11" name="Rectangle 10"/>
          <p:cNvSpPr/>
          <p:nvPr/>
        </p:nvSpPr>
        <p:spPr>
          <a:xfrm>
            <a:off x="4630562" y="163924"/>
            <a:ext cx="2930867" cy="707886"/>
          </a:xfrm>
          <a:prstGeom prst="rect">
            <a:avLst/>
          </a:prstGeom>
        </p:spPr>
        <p:txBody>
          <a:bodyPr wrap="none">
            <a:spAutoFit/>
          </a:bodyPr>
          <a:lstStyle/>
          <a:p>
            <a:pPr algn="ctr"/>
            <a:r>
              <a:rPr lang="en-US" sz="4000" b="1" dirty="0"/>
              <a:t>Body Burden</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56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xfrm>
            <a:off x="1219200" y="2506662"/>
            <a:ext cx="10058400" cy="4351338"/>
          </a:xfrm>
        </p:spPr>
        <p:txBody>
          <a:bodyPr>
            <a:normAutofit/>
          </a:bodyPr>
          <a:lstStyle/>
          <a:p>
            <a:pPr algn="ctr" eaLnBrk="1" hangingPunct="1">
              <a:buFontTx/>
              <a:buNone/>
            </a:pPr>
            <a:r>
              <a:rPr lang="en-US" altLang="en-US" sz="3200" dirty="0">
                <a:latin typeface="+mn-lt"/>
              </a:rPr>
              <a:t>The traditional definition of</a:t>
            </a:r>
            <a:r>
              <a:rPr lang="en-US" altLang="en-US" sz="3200" b="1" dirty="0">
                <a:latin typeface="+mn-lt"/>
              </a:rPr>
              <a:t> </a:t>
            </a:r>
            <a:r>
              <a:rPr lang="en-US" altLang="en-US" sz="3200" dirty="0">
                <a:latin typeface="+mn-lt"/>
              </a:rPr>
              <a:t>toxicology is </a:t>
            </a:r>
            <a:r>
              <a:rPr lang="en-US" altLang="en-US" sz="3200" i="1" dirty="0">
                <a:latin typeface="+mn-lt"/>
              </a:rPr>
              <a:t>"the science of poisons."</a:t>
            </a:r>
            <a:r>
              <a:rPr lang="en-US" altLang="en-US" sz="3200" dirty="0">
                <a:latin typeface="+mn-lt"/>
              </a:rPr>
              <a:t>  </a:t>
            </a:r>
          </a:p>
          <a:p>
            <a:pPr algn="ctr" eaLnBrk="1" hangingPunct="1">
              <a:buFontTx/>
              <a:buNone/>
            </a:pPr>
            <a:endParaRPr lang="en-US" altLang="en-US" sz="1000" dirty="0">
              <a:latin typeface="+mn-lt"/>
            </a:endParaRPr>
          </a:p>
          <a:p>
            <a:pPr algn="ctr" eaLnBrk="1" hangingPunct="1">
              <a:buFontTx/>
              <a:buNone/>
            </a:pPr>
            <a:r>
              <a:rPr lang="en-US" altLang="en-US" sz="3200" dirty="0">
                <a:latin typeface="+mn-lt"/>
              </a:rPr>
              <a:t>A more descriptive definition of toxicology</a:t>
            </a:r>
            <a:r>
              <a:rPr lang="en-US" altLang="en-US" sz="3200" b="1" dirty="0">
                <a:latin typeface="+mn-lt"/>
              </a:rPr>
              <a:t> </a:t>
            </a:r>
            <a:r>
              <a:rPr lang="en-US" altLang="en-US" sz="3200" dirty="0">
                <a:latin typeface="+mn-lt"/>
              </a:rPr>
              <a:t>is  </a:t>
            </a:r>
          </a:p>
          <a:p>
            <a:pPr algn="ctr" eaLnBrk="1" hangingPunct="1">
              <a:buFontTx/>
              <a:buNone/>
            </a:pPr>
            <a:r>
              <a:rPr lang="en-US" altLang="en-US" sz="3200" i="1" dirty="0">
                <a:solidFill>
                  <a:srgbClr val="00B0F0"/>
                </a:solidFill>
                <a:latin typeface="+mn-lt"/>
              </a:rPr>
              <a:t>"the study of the adverse effects of chemicals or physical agents on living organisms"</a:t>
            </a:r>
            <a:r>
              <a:rPr lang="en-US" altLang="en-US" sz="3200" dirty="0">
                <a:solidFill>
                  <a:srgbClr val="00B0F0"/>
                </a:solidFill>
                <a:latin typeface="+mn-lt"/>
              </a:rPr>
              <a:t>.</a:t>
            </a:r>
          </a:p>
        </p:txBody>
      </p:sp>
      <p:sp>
        <p:nvSpPr>
          <p:cNvPr id="4" name="Rectangle 3"/>
          <p:cNvSpPr/>
          <p:nvPr/>
        </p:nvSpPr>
        <p:spPr>
          <a:xfrm>
            <a:off x="4031233" y="163924"/>
            <a:ext cx="4129528" cy="707886"/>
          </a:xfrm>
          <a:prstGeom prst="rect">
            <a:avLst/>
          </a:prstGeom>
        </p:spPr>
        <p:txBody>
          <a:bodyPr wrap="none">
            <a:spAutoFit/>
          </a:bodyPr>
          <a:lstStyle/>
          <a:p>
            <a:pPr algn="ctr"/>
            <a:r>
              <a:rPr lang="en-US" sz="4000" b="1" dirty="0"/>
              <a:t>What is Toxicology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0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798" y="2200723"/>
            <a:ext cx="85344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53594" y="163924"/>
            <a:ext cx="4684809" cy="707886"/>
          </a:xfrm>
          <a:prstGeom prst="rect">
            <a:avLst/>
          </a:prstGeom>
        </p:spPr>
        <p:txBody>
          <a:bodyPr wrap="none">
            <a:spAutoFit/>
          </a:bodyPr>
          <a:lstStyle/>
          <a:p>
            <a:pPr algn="ctr"/>
            <a:r>
              <a:rPr lang="en-US" sz="4000" b="1" dirty="0"/>
              <a:t>What Counts as Toxic</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6580107"/>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Tree>
    <p:extLst>
      <p:ext uri="{BB962C8B-B14F-4D97-AF65-F5344CB8AC3E}">
        <p14:creationId xmlns:p14="http://schemas.microsoft.com/office/powerpoint/2010/main" val="165844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18187975"/>
              </p:ext>
            </p:extLst>
          </p:nvPr>
        </p:nvGraphicFramePr>
        <p:xfrm>
          <a:off x="2681112" y="1424178"/>
          <a:ext cx="6812844" cy="2224152"/>
        </p:xfrm>
        <a:graphic>
          <a:graphicData uri="http://schemas.openxmlformats.org/drawingml/2006/table">
            <a:tbl>
              <a:tblPr>
                <a:tableStyleId>{284E427A-3D55-4303-BF80-6455036E1DE7}</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Acute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Carcinogenicity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Bioconcentration</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err="1"/>
                        <a:t>Subchronic</a:t>
                      </a:r>
                      <a:r>
                        <a:rPr lang="en-US" sz="1600" dirty="0"/>
                        <a:t> &amp; chronic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Neurotoxicity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Degradation &amp; transport</a:t>
                      </a:r>
                      <a:endParaRPr lang="en-US" sz="160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a:t>Reproductive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Immunotoxicity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Aquatic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a:t>Developmental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Genotoxicity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Terrestrial organism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39107240"/>
              </p:ext>
            </p:extLst>
          </p:nvPr>
        </p:nvGraphicFramePr>
        <p:xfrm>
          <a:off x="2667000" y="4624578"/>
          <a:ext cx="6812844" cy="2064576"/>
        </p:xfrm>
        <a:graphic>
          <a:graphicData uri="http://schemas.openxmlformats.org/drawingml/2006/table">
            <a:tbl>
              <a:tblPr>
                <a:tableStyleId>{35758FB7-9AC5-4552-8A53-C91805E547FA}</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Molecular weight</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Molecular volume</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Dipole moment</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a:t>Hydrophilic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Hydrophobic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Rotatable bonds</a:t>
                      </a:r>
                      <a:endParaRPr lang="en-US" sz="1600" dirty="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dirty="0"/>
                        <a:t>Hydrogen bonds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Ionization potential</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Electron affinity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dirty="0"/>
                        <a:t>Partition coefficients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Acid/base properties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Polarizability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sp>
        <p:nvSpPr>
          <p:cNvPr id="9" name="Up-Down Arrow 8"/>
          <p:cNvSpPr/>
          <p:nvPr/>
        </p:nvSpPr>
        <p:spPr>
          <a:xfrm>
            <a:off x="5867400" y="3862388"/>
            <a:ext cx="457200" cy="609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76200"/>
            <a:ext cx="12406338" cy="1323439"/>
          </a:xfrm>
          <a:prstGeom prst="rect">
            <a:avLst/>
          </a:prstGeom>
        </p:spPr>
        <p:txBody>
          <a:bodyPr wrap="square">
            <a:spAutoFit/>
          </a:bodyPr>
          <a:lstStyle/>
          <a:p>
            <a:pPr algn="ctr"/>
            <a:r>
              <a:rPr lang="en-US" sz="4000" b="1" dirty="0"/>
              <a:t>Relating Toxic Endpoints to Molecular Features &amp; Properties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27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type="body" idx="1"/>
          </p:nvPr>
        </p:nvSpPr>
        <p:spPr>
          <a:xfrm>
            <a:off x="1066800" y="2057400"/>
            <a:ext cx="10515600" cy="5181600"/>
          </a:xfrm>
        </p:spPr>
        <p:txBody>
          <a:bodyPr>
            <a:normAutofit/>
          </a:bodyPr>
          <a:lstStyle/>
          <a:p>
            <a:pPr eaLnBrk="1" hangingPunct="1">
              <a:lnSpc>
                <a:spcPct val="80000"/>
              </a:lnSpc>
              <a:buFontTx/>
              <a:buNone/>
            </a:pPr>
            <a:r>
              <a:rPr lang="en-US" altLang="en-US" dirty="0">
                <a:latin typeface="+mn-lt"/>
              </a:rPr>
              <a:t>A </a:t>
            </a:r>
            <a:r>
              <a:rPr lang="en-US" altLang="en-US" b="1" dirty="0">
                <a:latin typeface="+mn-lt"/>
              </a:rPr>
              <a:t>toxic agent </a:t>
            </a:r>
            <a:r>
              <a:rPr lang="en-US" altLang="en-US" dirty="0">
                <a:latin typeface="+mn-lt"/>
              </a:rPr>
              <a:t>is anything that can produce an adverse biological effect.  </a:t>
            </a:r>
          </a:p>
          <a:p>
            <a:pPr eaLnBrk="1" hangingPunct="1">
              <a:lnSpc>
                <a:spcPct val="80000"/>
              </a:lnSpc>
              <a:buFontTx/>
              <a:buNone/>
            </a:pPr>
            <a:endParaRPr lang="en-US" altLang="en-US" dirty="0">
              <a:latin typeface="+mn-lt"/>
            </a:endParaRPr>
          </a:p>
          <a:p>
            <a:pPr eaLnBrk="1" hangingPunct="1">
              <a:lnSpc>
                <a:spcPct val="80000"/>
              </a:lnSpc>
              <a:buFontTx/>
              <a:buNone/>
            </a:pPr>
            <a:r>
              <a:rPr lang="en-US" altLang="en-US" dirty="0">
                <a:latin typeface="+mn-lt"/>
              </a:rPr>
              <a:t>It may be chemical, physical, or biological in form.  </a:t>
            </a:r>
          </a:p>
          <a:p>
            <a:pPr eaLnBrk="1" hangingPunct="1">
              <a:lnSpc>
                <a:spcPct val="80000"/>
              </a:lnSpc>
              <a:buFontTx/>
              <a:buNone/>
            </a:pPr>
            <a:endParaRPr lang="en-US" altLang="en-US" dirty="0">
              <a:latin typeface="+mn-lt"/>
            </a:endParaRPr>
          </a:p>
          <a:p>
            <a:pPr eaLnBrk="1" hangingPunct="1">
              <a:lnSpc>
                <a:spcPct val="80000"/>
              </a:lnSpc>
              <a:buFontTx/>
              <a:buNone/>
            </a:pPr>
            <a:r>
              <a:rPr lang="en-US" altLang="en-US" dirty="0">
                <a:latin typeface="+mn-lt"/>
              </a:rPr>
              <a:t>For example, toxic agents may be </a:t>
            </a:r>
          </a:p>
          <a:p>
            <a:pPr marL="812800" indent="-341313" eaLnBrk="1" hangingPunct="1">
              <a:lnSpc>
                <a:spcPct val="80000"/>
              </a:lnSpc>
            </a:pPr>
            <a:r>
              <a:rPr lang="en-US" altLang="en-US" sz="2400" dirty="0">
                <a:latin typeface="+mn-lt"/>
              </a:rPr>
              <a:t>chemical </a:t>
            </a:r>
            <a:r>
              <a:rPr lang="en-US" altLang="en-US" sz="2400" i="1" dirty="0">
                <a:latin typeface="+mn-lt"/>
              </a:rPr>
              <a:t>(such as cyanide)</a:t>
            </a:r>
            <a:r>
              <a:rPr lang="en-US" altLang="en-US" sz="2400" dirty="0">
                <a:latin typeface="+mn-lt"/>
              </a:rPr>
              <a:t>, </a:t>
            </a:r>
          </a:p>
          <a:p>
            <a:pPr marL="812800" indent="-341313" eaLnBrk="1" hangingPunct="1">
              <a:lnSpc>
                <a:spcPct val="80000"/>
              </a:lnSpc>
            </a:pPr>
            <a:r>
              <a:rPr lang="en-US" altLang="en-US" sz="2400" dirty="0">
                <a:latin typeface="+mn-lt"/>
              </a:rPr>
              <a:t>physical </a:t>
            </a:r>
            <a:r>
              <a:rPr lang="en-US" altLang="en-US" sz="2400" i="1" dirty="0">
                <a:latin typeface="+mn-lt"/>
              </a:rPr>
              <a:t>(such as radiation),</a:t>
            </a:r>
            <a:r>
              <a:rPr lang="en-US" altLang="en-US" sz="2400" dirty="0">
                <a:latin typeface="+mn-lt"/>
              </a:rPr>
              <a:t> and </a:t>
            </a:r>
          </a:p>
          <a:p>
            <a:pPr marL="812800" indent="-341313" eaLnBrk="1" hangingPunct="1">
              <a:lnSpc>
                <a:spcPct val="80000"/>
              </a:lnSpc>
            </a:pPr>
            <a:r>
              <a:rPr lang="en-US" altLang="en-US" sz="2400" dirty="0">
                <a:latin typeface="+mn-lt"/>
              </a:rPr>
              <a:t>biological </a:t>
            </a:r>
            <a:r>
              <a:rPr lang="en-US" altLang="en-US" sz="2400" i="1" dirty="0">
                <a:latin typeface="+mn-lt"/>
              </a:rPr>
              <a:t>(such as snake venom)</a:t>
            </a:r>
            <a:br>
              <a:rPr lang="en-US" altLang="en-US" dirty="0">
                <a:latin typeface="+mn-lt"/>
              </a:rPr>
            </a:br>
            <a:endParaRPr lang="en-US" altLang="en-US" dirty="0">
              <a:latin typeface="+mn-lt"/>
            </a:endParaRPr>
          </a:p>
          <a:p>
            <a:pPr eaLnBrk="1" hangingPunct="1">
              <a:lnSpc>
                <a:spcPct val="90000"/>
              </a:lnSpc>
            </a:pPr>
            <a:endParaRPr lang="en-US" altLang="en-US" dirty="0">
              <a:latin typeface="+mn-lt"/>
            </a:endParaRPr>
          </a:p>
        </p:txBody>
      </p:sp>
      <p:sp>
        <p:nvSpPr>
          <p:cNvPr id="4" name="Rectangle 3"/>
          <p:cNvSpPr/>
          <p:nvPr/>
        </p:nvSpPr>
        <p:spPr>
          <a:xfrm>
            <a:off x="4838473" y="163924"/>
            <a:ext cx="2515047" cy="707886"/>
          </a:xfrm>
          <a:prstGeom prst="rect">
            <a:avLst/>
          </a:prstGeom>
        </p:spPr>
        <p:txBody>
          <a:bodyPr wrap="none">
            <a:spAutoFit/>
          </a:bodyPr>
          <a:lstStyle/>
          <a:p>
            <a:pPr algn="ctr"/>
            <a:r>
              <a:rPr lang="en-US" sz="4000" b="1" dirty="0"/>
              <a:t>Definitions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71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a:xfrm>
            <a:off x="2209800" y="1905000"/>
            <a:ext cx="7772400" cy="2387600"/>
          </a:xfrm>
        </p:spPr>
        <p:txBody>
          <a:bodyPr>
            <a:normAutofit/>
          </a:bodyPr>
          <a:lstStyle/>
          <a:p>
            <a:r>
              <a:rPr lang="en-US" altLang="en-US" sz="3600">
                <a:latin typeface="+mn-lt"/>
              </a:rPr>
              <a:t>What is the most important factor in bringing about the adverse biological impact?</a:t>
            </a:r>
          </a:p>
        </p:txBody>
      </p:sp>
    </p:spTree>
    <p:extLst>
      <p:ext uri="{BB962C8B-B14F-4D97-AF65-F5344CB8AC3E}">
        <p14:creationId xmlns:p14="http://schemas.microsoft.com/office/powerpoint/2010/main" val="94463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type="body" idx="1"/>
          </p:nvPr>
        </p:nvSpPr>
        <p:spPr>
          <a:xfrm>
            <a:off x="1028693" y="2362200"/>
            <a:ext cx="10134600" cy="4343400"/>
          </a:xfrm>
        </p:spPr>
        <p:txBody>
          <a:bodyPr>
            <a:normAutofit/>
          </a:bodyPr>
          <a:lstStyle/>
          <a:p>
            <a:pPr eaLnBrk="1" hangingPunct="1">
              <a:lnSpc>
                <a:spcPct val="90000"/>
              </a:lnSpc>
              <a:buFontTx/>
              <a:buNone/>
            </a:pPr>
            <a:r>
              <a:rPr lang="en-US" altLang="en-US" b="1" dirty="0">
                <a:latin typeface="+mn-lt"/>
              </a:rPr>
              <a:t>Dose</a:t>
            </a:r>
            <a:r>
              <a:rPr lang="en-US" altLang="en-US" dirty="0">
                <a:latin typeface="+mn-lt"/>
              </a:rPr>
              <a:t> is the amount of a substance administered at given times. </a:t>
            </a:r>
          </a:p>
          <a:p>
            <a:pPr eaLnBrk="1" hangingPunct="1">
              <a:lnSpc>
                <a:spcPct val="90000"/>
              </a:lnSpc>
              <a:buFontTx/>
              <a:buNone/>
            </a:pPr>
            <a:endParaRPr lang="en-US" altLang="en-US" dirty="0">
              <a:latin typeface="+mn-lt"/>
            </a:endParaRPr>
          </a:p>
          <a:p>
            <a:pPr eaLnBrk="1" hangingPunct="1">
              <a:lnSpc>
                <a:spcPct val="90000"/>
              </a:lnSpc>
              <a:buFontTx/>
              <a:buNone/>
            </a:pPr>
            <a:r>
              <a:rPr lang="en-US" altLang="en-US" dirty="0">
                <a:solidFill>
                  <a:srgbClr val="333333"/>
                </a:solidFill>
                <a:latin typeface="+mn-lt"/>
              </a:rPr>
              <a:t>For example:</a:t>
            </a:r>
          </a:p>
          <a:p>
            <a:pPr eaLnBrk="1" hangingPunct="1">
              <a:lnSpc>
                <a:spcPct val="90000"/>
              </a:lnSpc>
              <a:buFontTx/>
              <a:buNone/>
            </a:pPr>
            <a:endParaRPr lang="en-US" altLang="en-US" sz="200" dirty="0">
              <a:solidFill>
                <a:srgbClr val="333333"/>
              </a:solidFill>
              <a:latin typeface="+mn-lt"/>
            </a:endParaRPr>
          </a:p>
          <a:p>
            <a:pPr lvl="1" eaLnBrk="1" hangingPunct="1">
              <a:lnSpc>
                <a:spcPct val="90000"/>
              </a:lnSpc>
              <a:buFont typeface="Times" charset="0"/>
              <a:buChar char="•"/>
            </a:pPr>
            <a:r>
              <a:rPr lang="en-US" altLang="en-US" dirty="0">
                <a:solidFill>
                  <a:srgbClr val="333333"/>
                </a:solidFill>
                <a:latin typeface="+mn-lt"/>
              </a:rPr>
              <a:t>650 mg Tylenol as a single dose</a:t>
            </a:r>
          </a:p>
          <a:p>
            <a:pPr lvl="1" eaLnBrk="1" hangingPunct="1">
              <a:lnSpc>
                <a:spcPct val="90000"/>
              </a:lnSpc>
              <a:buFont typeface="Times" charset="0"/>
              <a:buChar char="•"/>
            </a:pPr>
            <a:r>
              <a:rPr lang="en-US" altLang="en-US" dirty="0">
                <a:solidFill>
                  <a:srgbClr val="333333"/>
                </a:solidFill>
                <a:latin typeface="+mn-lt"/>
              </a:rPr>
              <a:t>500 mg Penicillin every 8 hours for 10 days</a:t>
            </a:r>
          </a:p>
        </p:txBody>
      </p:sp>
      <p:sp>
        <p:nvSpPr>
          <p:cNvPr id="5" name="Rectangle 4"/>
          <p:cNvSpPr/>
          <p:nvPr/>
        </p:nvSpPr>
        <p:spPr>
          <a:xfrm>
            <a:off x="5472265" y="163924"/>
            <a:ext cx="1247457" cy="707886"/>
          </a:xfrm>
          <a:prstGeom prst="rect">
            <a:avLst/>
          </a:prstGeom>
        </p:spPr>
        <p:txBody>
          <a:bodyPr wrap="none">
            <a:spAutoFit/>
          </a:bodyPr>
          <a:lstStyle/>
          <a:p>
            <a:pPr algn="ctr"/>
            <a:r>
              <a:rPr lang="en-US" sz="4000" b="1" dirty="0"/>
              <a:t>Dose</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3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990600" y="4002602"/>
            <a:ext cx="594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dirty="0">
                <a:latin typeface="+mn-lt"/>
              </a:rPr>
              <a:t>Highly toxic chemicals can be life saving when given in appropriate doses.</a:t>
            </a:r>
          </a:p>
        </p:txBody>
      </p:sp>
      <p:sp>
        <p:nvSpPr>
          <p:cNvPr id="33795" name="Text Box 7"/>
          <p:cNvSpPr txBox="1">
            <a:spLocks noChangeArrowheads="1"/>
          </p:cNvSpPr>
          <p:nvPr/>
        </p:nvSpPr>
        <p:spPr bwMode="auto">
          <a:xfrm>
            <a:off x="1019302" y="2337502"/>
            <a:ext cx="58861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dirty="0">
                <a:latin typeface="+mn-lt"/>
              </a:rPr>
              <a:t>An apparently nontoxic chemical can be toxic at high doses. (Too much of a good thing can be bad)</a:t>
            </a:r>
          </a:p>
        </p:txBody>
      </p:sp>
      <p:sp>
        <p:nvSpPr>
          <p:cNvPr id="8" name="Rectangle 7"/>
          <p:cNvSpPr/>
          <p:nvPr/>
        </p:nvSpPr>
        <p:spPr>
          <a:xfrm>
            <a:off x="3532442" y="163924"/>
            <a:ext cx="5127109" cy="707886"/>
          </a:xfrm>
          <a:prstGeom prst="rect">
            <a:avLst/>
          </a:prstGeom>
        </p:spPr>
        <p:txBody>
          <a:bodyPr wrap="none">
            <a:spAutoFit/>
          </a:bodyPr>
          <a:lstStyle/>
          <a:p>
            <a:pPr algn="ctr"/>
            <a:r>
              <a:rPr lang="en-US" sz="4000" b="1" dirty="0"/>
              <a:t>Dose Makes the Poison</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255294" y="2337502"/>
            <a:ext cx="4264883" cy="2715531"/>
          </a:xfrm>
          <a:prstGeom prst="rect">
            <a:avLst/>
          </a:prstGeom>
        </p:spPr>
      </p:pic>
      <p:sp>
        <p:nvSpPr>
          <p:cNvPr id="3" name="TextBox 2"/>
          <p:cNvSpPr txBox="1"/>
          <p:nvPr/>
        </p:nvSpPr>
        <p:spPr>
          <a:xfrm>
            <a:off x="7238965" y="5053033"/>
            <a:ext cx="2325380" cy="307777"/>
          </a:xfrm>
          <a:prstGeom prst="rect">
            <a:avLst/>
          </a:prstGeom>
          <a:noFill/>
        </p:spPr>
        <p:txBody>
          <a:bodyPr wrap="non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82882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143000" y="143953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860854" y="5926676"/>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1400" dirty="0">
                <a:solidFill>
                  <a:schemeClr val="bg1">
                    <a:lumMod val="50000"/>
                  </a:schemeClr>
                </a:solidFill>
                <a:latin typeface="Calibri Light" charset="0"/>
              </a:rPr>
              <a:t>Source: </a:t>
            </a:r>
            <a:r>
              <a:rPr lang="en-US" altLang="en-US" sz="1400" dirty="0" err="1">
                <a:solidFill>
                  <a:schemeClr val="bg1">
                    <a:lumMod val="50000"/>
                  </a:schemeClr>
                </a:solidFill>
                <a:latin typeface="Calibri Light" charset="0"/>
              </a:rPr>
              <a:t>Marczewski</a:t>
            </a:r>
            <a:r>
              <a:rPr lang="en-US" altLang="en-US" sz="1400" dirty="0">
                <a:solidFill>
                  <a:schemeClr val="bg1">
                    <a:lumMod val="50000"/>
                  </a:schemeClr>
                </a:solidFill>
                <a:latin typeface="Calibri Light" charset="0"/>
              </a:rPr>
              <a:t>, A.E., and </a:t>
            </a:r>
            <a:r>
              <a:rPr lang="en-US" altLang="en-US" sz="1400" dirty="0" err="1">
                <a:solidFill>
                  <a:schemeClr val="bg1">
                    <a:lumMod val="50000"/>
                  </a:schemeClr>
                </a:solidFill>
                <a:latin typeface="Calibri Light" charset="0"/>
              </a:rPr>
              <a:t>Kamrin</a:t>
            </a:r>
            <a:r>
              <a:rPr lang="en-US" altLang="en-US" sz="1400" dirty="0">
                <a:solidFill>
                  <a:schemeClr val="bg1">
                    <a:lumMod val="50000"/>
                  </a:schemeClr>
                </a:solidFill>
                <a:latin typeface="Calibri Light" charset="0"/>
              </a:rPr>
              <a:t>, M. Toxicology for the citizen, Retrieved August 17, 2000: </a:t>
            </a:r>
            <a:r>
              <a:rPr lang="en-US" altLang="en-US" sz="1400" dirty="0" err="1">
                <a:solidFill>
                  <a:schemeClr val="bg1">
                    <a:lumMod val="50000"/>
                  </a:schemeClr>
                </a:solidFill>
                <a:latin typeface="Calibri Light" charset="0"/>
              </a:rPr>
              <a:t>www.iet.msu.edu</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toxconcepts.htm</a:t>
            </a:r>
            <a:r>
              <a:rPr lang="en-US" altLang="en-US" sz="1400" dirty="0">
                <a:solidFill>
                  <a:schemeClr val="bg1">
                    <a:lumMod val="50000"/>
                  </a:schemeClr>
                </a:solidFill>
                <a:latin typeface="Calibri Light" charset="0"/>
              </a:rPr>
              <a:t>.</a:t>
            </a:r>
          </a:p>
        </p:txBody>
      </p:sp>
      <p:grpSp>
        <p:nvGrpSpPr>
          <p:cNvPr id="34819" name="Group 4"/>
          <p:cNvGrpSpPr>
            <a:grpSpLocks/>
          </p:cNvGrpSpPr>
          <p:nvPr/>
        </p:nvGrpSpPr>
        <p:grpSpPr bwMode="auto">
          <a:xfrm>
            <a:off x="1917696" y="1409983"/>
            <a:ext cx="8397876" cy="4462462"/>
            <a:chOff x="236" y="887"/>
            <a:chExt cx="5290" cy="2811"/>
          </a:xfrm>
        </p:grpSpPr>
        <p:sp>
          <p:nvSpPr>
            <p:cNvPr id="34820" name="Rectangle 5"/>
            <p:cNvSpPr>
              <a:spLocks noChangeArrowheads="1"/>
            </p:cNvSpPr>
            <p:nvPr/>
          </p:nvSpPr>
          <p:spPr bwMode="auto">
            <a:xfrm>
              <a:off x="238" y="887"/>
              <a:ext cx="5284" cy="485"/>
            </a:xfrm>
            <a:prstGeom prst="rect">
              <a:avLst/>
            </a:prstGeom>
            <a:solidFill>
              <a:srgbClr val="F2F3BB"/>
            </a:solidFill>
            <a:ln w="28575"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1" name="Rectangle 6"/>
            <p:cNvSpPr>
              <a:spLocks noChangeArrowheads="1"/>
            </p:cNvSpPr>
            <p:nvPr/>
          </p:nvSpPr>
          <p:spPr bwMode="auto">
            <a:xfrm>
              <a:off x="238" y="1373"/>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2" name="Text Box 7"/>
            <p:cNvSpPr txBox="1">
              <a:spLocks noChangeArrowheads="1"/>
            </p:cNvSpPr>
            <p:nvPr/>
          </p:nvSpPr>
          <p:spPr bwMode="auto">
            <a:xfrm>
              <a:off x="308" y="919"/>
              <a:ext cx="512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n-US" altLang="en-US" sz="1800" dirty="0">
                  <a:latin typeface="Calibri Light" charset="0"/>
                </a:rPr>
                <a:t>Approximate Lethal Doses of Common Chemicals</a:t>
              </a:r>
              <a:br>
                <a:rPr lang="en-US" altLang="en-US" sz="1800" dirty="0">
                  <a:latin typeface="Calibri Light" charset="0"/>
                </a:rPr>
              </a:br>
              <a:r>
                <a:rPr lang="en-US" altLang="en-US" sz="1800" dirty="0">
                  <a:latin typeface="Calibri Light" charset="0"/>
                </a:rPr>
                <a:t>(Calculated for a 160 lb. human from data on rats)</a:t>
              </a:r>
            </a:p>
          </p:txBody>
        </p:sp>
        <p:sp>
          <p:nvSpPr>
            <p:cNvPr id="34823" name="Rectangle 8"/>
            <p:cNvSpPr>
              <a:spLocks noChangeArrowheads="1"/>
            </p:cNvSpPr>
            <p:nvPr/>
          </p:nvSpPr>
          <p:spPr bwMode="auto">
            <a:xfrm>
              <a:off x="239" y="1667"/>
              <a:ext cx="5284" cy="293"/>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4" name="Rectangle 9"/>
            <p:cNvSpPr>
              <a:spLocks noChangeArrowheads="1"/>
            </p:cNvSpPr>
            <p:nvPr/>
          </p:nvSpPr>
          <p:spPr bwMode="auto">
            <a:xfrm>
              <a:off x="239" y="1955"/>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5" name="Rectangle 10"/>
            <p:cNvSpPr>
              <a:spLocks noChangeArrowheads="1"/>
            </p:cNvSpPr>
            <p:nvPr/>
          </p:nvSpPr>
          <p:spPr bwMode="auto">
            <a:xfrm>
              <a:off x="239" y="2252"/>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6" name="Rectangle 11"/>
            <p:cNvSpPr>
              <a:spLocks noChangeArrowheads="1"/>
            </p:cNvSpPr>
            <p:nvPr/>
          </p:nvSpPr>
          <p:spPr bwMode="auto">
            <a:xfrm>
              <a:off x="239" y="2545"/>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7" name="Rectangle 12"/>
            <p:cNvSpPr>
              <a:spLocks noChangeArrowheads="1"/>
            </p:cNvSpPr>
            <p:nvPr/>
          </p:nvSpPr>
          <p:spPr bwMode="auto">
            <a:xfrm>
              <a:off x="236" y="2830"/>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8" name="Rectangle 13"/>
            <p:cNvSpPr>
              <a:spLocks noChangeArrowheads="1"/>
            </p:cNvSpPr>
            <p:nvPr/>
          </p:nvSpPr>
          <p:spPr bwMode="auto">
            <a:xfrm>
              <a:off x="236" y="3121"/>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Calibri Light" charset="0"/>
              </a:endParaRPr>
            </a:p>
          </p:txBody>
        </p:sp>
        <p:sp>
          <p:nvSpPr>
            <p:cNvPr id="34829" name="Rectangle 14"/>
            <p:cNvSpPr>
              <a:spLocks noChangeArrowheads="1"/>
            </p:cNvSpPr>
            <p:nvPr/>
          </p:nvSpPr>
          <p:spPr bwMode="auto">
            <a:xfrm>
              <a:off x="237" y="3406"/>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dirty="0">
                <a:latin typeface="Calibri Light" charset="0"/>
              </a:endParaRPr>
            </a:p>
          </p:txBody>
        </p:sp>
        <p:sp>
          <p:nvSpPr>
            <p:cNvPr id="34830" name="Line 15"/>
            <p:cNvSpPr>
              <a:spLocks noChangeShapeType="1"/>
            </p:cNvSpPr>
            <p:nvPr/>
          </p:nvSpPr>
          <p:spPr bwMode="auto">
            <a:xfrm>
              <a:off x="2770" y="1366"/>
              <a:ext cx="0" cy="232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latin typeface="Calibri Light" charset="0"/>
              </a:endParaRPr>
            </a:p>
          </p:txBody>
        </p:sp>
        <p:sp>
          <p:nvSpPr>
            <p:cNvPr id="34831" name="Text Box 16"/>
            <p:cNvSpPr txBox="1">
              <a:spLocks noChangeArrowheads="1"/>
            </p:cNvSpPr>
            <p:nvPr/>
          </p:nvSpPr>
          <p:spPr bwMode="auto">
            <a:xfrm>
              <a:off x="588" y="1394"/>
              <a:ext cx="4938"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512763">
                <a:defRPr sz="2400">
                  <a:solidFill>
                    <a:schemeClr val="tx1"/>
                  </a:solidFill>
                  <a:latin typeface="Arial" charset="0"/>
                  <a:ea typeface="ＭＳ Ｐゴシック" charset="-128"/>
                </a:defRPr>
              </a:lvl1pPr>
              <a:lvl2pPr marL="37931725" indent="-37474525" defTabSz="512763">
                <a:defRPr sz="2400">
                  <a:solidFill>
                    <a:schemeClr val="tx1"/>
                  </a:solidFill>
                  <a:latin typeface="Arial" charset="0"/>
                  <a:ea typeface="ＭＳ Ｐゴシック" charset="-128"/>
                </a:defRPr>
              </a:lvl2pPr>
              <a:lvl3pPr marL="1143000" indent="-228600" defTabSz="512763">
                <a:defRPr sz="2400">
                  <a:solidFill>
                    <a:schemeClr val="tx1"/>
                  </a:solidFill>
                  <a:latin typeface="Arial" charset="0"/>
                  <a:ea typeface="ＭＳ Ｐゴシック" charset="-128"/>
                </a:defRPr>
              </a:lvl3pPr>
              <a:lvl4pPr marL="1600200" indent="-228600" defTabSz="512763">
                <a:defRPr sz="2400">
                  <a:solidFill>
                    <a:schemeClr val="tx1"/>
                  </a:solidFill>
                  <a:latin typeface="Arial" charset="0"/>
                  <a:ea typeface="ＭＳ Ｐゴシック" charset="-128"/>
                </a:defRPr>
              </a:lvl4pPr>
              <a:lvl5pPr marL="2057400" indent="-228600" defTabSz="512763">
                <a:defRPr sz="2400">
                  <a:solidFill>
                    <a:schemeClr val="tx1"/>
                  </a:solidFill>
                  <a:latin typeface="Arial" charset="0"/>
                  <a:ea typeface="ＭＳ Ｐゴシック" charset="-128"/>
                </a:defRPr>
              </a:lvl5pPr>
              <a:lvl6pPr marL="2514600" indent="-228600" defTabSz="512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12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12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12763"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2000" b="1" dirty="0">
                  <a:latin typeface="+mn-lt"/>
                </a:rPr>
                <a:t>Chemical						Lethal Dose</a:t>
              </a:r>
            </a:p>
            <a:p>
              <a:pPr>
                <a:spcBef>
                  <a:spcPct val="50000"/>
                </a:spcBef>
              </a:pPr>
              <a:r>
                <a:rPr lang="en-US" altLang="en-US" sz="2000" dirty="0">
                  <a:latin typeface="+mn-lt"/>
                </a:rPr>
                <a:t>Sugar (sucrose)				3 quarts</a:t>
              </a:r>
            </a:p>
            <a:p>
              <a:pPr>
                <a:spcBef>
                  <a:spcPct val="50000"/>
                </a:spcBef>
              </a:pPr>
              <a:r>
                <a:rPr lang="en-US" altLang="en-US" sz="2000" dirty="0">
                  <a:latin typeface="+mn-lt"/>
                </a:rPr>
                <a:t>Alcohol	(ethyl alcohol)			3 quarts</a:t>
              </a:r>
            </a:p>
            <a:p>
              <a:pPr>
                <a:spcBef>
                  <a:spcPct val="50000"/>
                </a:spcBef>
              </a:pPr>
              <a:r>
                <a:rPr lang="en-US" altLang="en-US" sz="2000" dirty="0">
                  <a:latin typeface="+mn-lt"/>
                </a:rPr>
                <a:t>Salt (sodium chloride)			1 quart</a:t>
              </a:r>
            </a:p>
            <a:p>
              <a:pPr>
                <a:spcBef>
                  <a:spcPct val="50000"/>
                </a:spcBef>
              </a:pPr>
              <a:r>
                <a:rPr lang="en-US" altLang="en-US" sz="2000" dirty="0">
                  <a:latin typeface="+mn-lt"/>
                </a:rPr>
                <a:t>Herbicide (2, 4-D)				one half cup	</a:t>
              </a:r>
            </a:p>
            <a:p>
              <a:pPr>
                <a:spcBef>
                  <a:spcPct val="50000"/>
                </a:spcBef>
              </a:pPr>
              <a:r>
                <a:rPr lang="en-US" altLang="en-US" sz="2000" dirty="0">
                  <a:latin typeface="+mn-lt"/>
                </a:rPr>
                <a:t>Arsenic (arsenic acid)			1-2 teaspoons</a:t>
              </a:r>
            </a:p>
            <a:p>
              <a:pPr>
                <a:spcBef>
                  <a:spcPct val="50000"/>
                </a:spcBef>
              </a:pPr>
              <a:r>
                <a:rPr lang="en-US" altLang="en-US" sz="2000" dirty="0">
                  <a:latin typeface="+mn-lt"/>
                </a:rPr>
                <a:t>Nicotine						one half teaspoon</a:t>
              </a:r>
            </a:p>
            <a:p>
              <a:pPr>
                <a:spcBef>
                  <a:spcPct val="50000"/>
                </a:spcBef>
              </a:pPr>
              <a:r>
                <a:rPr lang="en-US" altLang="en-US" sz="2000" dirty="0">
                  <a:latin typeface="+mn-lt"/>
                </a:rPr>
                <a:t>Food poison (botulism)			microscopic</a:t>
              </a:r>
            </a:p>
          </p:txBody>
        </p:sp>
      </p:grpSp>
      <p:sp>
        <p:nvSpPr>
          <p:cNvPr id="17" name="Rectangle 16"/>
          <p:cNvSpPr/>
          <p:nvPr/>
        </p:nvSpPr>
        <p:spPr>
          <a:xfrm>
            <a:off x="4659482" y="163924"/>
            <a:ext cx="2873031" cy="707886"/>
          </a:xfrm>
          <a:prstGeom prst="rect">
            <a:avLst/>
          </a:prstGeom>
        </p:spPr>
        <p:txBody>
          <a:bodyPr wrap="none">
            <a:spAutoFit/>
          </a:bodyPr>
          <a:lstStyle/>
          <a:p>
            <a:pPr algn="ctr"/>
            <a:r>
              <a:rPr lang="en-US" sz="4000" b="1" dirty="0"/>
              <a:t>Lethal Doses</a:t>
            </a:r>
          </a:p>
        </p:txBody>
      </p:sp>
      <p:cxnSp>
        <p:nvCxnSpPr>
          <p:cNvPr id="18" name="Straight Connector 1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a:xfrm>
            <a:off x="1536700" y="1447800"/>
            <a:ext cx="9144000" cy="2387600"/>
          </a:xfrm>
        </p:spPr>
        <p:txBody>
          <a:bodyPr>
            <a:normAutofit/>
          </a:bodyPr>
          <a:lstStyle/>
          <a:p>
            <a:r>
              <a:rPr lang="en-US" altLang="en-US" sz="4400" dirty="0">
                <a:latin typeface="+mn-lt"/>
              </a:rPr>
              <a:t>How is toxicity testing done?</a:t>
            </a:r>
          </a:p>
        </p:txBody>
      </p:sp>
    </p:spTree>
    <p:extLst>
      <p:ext uri="{BB962C8B-B14F-4D97-AF65-F5344CB8AC3E}">
        <p14:creationId xmlns:p14="http://schemas.microsoft.com/office/powerpoint/2010/main" val="1255108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noChangeArrowheads="1"/>
          </p:cNvSpPr>
          <p:nvPr>
            <p:ph idx="1"/>
          </p:nvPr>
        </p:nvSpPr>
        <p:spPr>
          <a:xfrm>
            <a:off x="1295397" y="2438400"/>
            <a:ext cx="9601200" cy="3115286"/>
          </a:xfrm>
        </p:spPr>
        <p:txBody>
          <a:bodyPr>
            <a:normAutofit/>
          </a:bodyPr>
          <a:lstStyle/>
          <a:p>
            <a:pPr algn="ctr" eaLnBrk="1" hangingPunct="1">
              <a:lnSpc>
                <a:spcPct val="90000"/>
              </a:lnSpc>
              <a:buFontTx/>
              <a:buNone/>
            </a:pPr>
            <a:r>
              <a:rPr lang="en-US" altLang="en-US" dirty="0">
                <a:latin typeface="+mn-lt"/>
              </a:rPr>
              <a:t>The dose-response relationship is a fundamental and essential concept in toxicology.  It correlates exposures and the spectrum of induced effects. </a:t>
            </a:r>
          </a:p>
          <a:p>
            <a:pPr algn="ctr" eaLnBrk="1" hangingPunct="1">
              <a:lnSpc>
                <a:spcPct val="90000"/>
              </a:lnSpc>
              <a:buFontTx/>
              <a:buNone/>
            </a:pPr>
            <a:endParaRPr lang="en-US" altLang="en-US" dirty="0">
              <a:latin typeface="+mn-lt"/>
            </a:endParaRPr>
          </a:p>
          <a:p>
            <a:pPr algn="ctr" eaLnBrk="1" hangingPunct="1">
              <a:lnSpc>
                <a:spcPct val="90000"/>
              </a:lnSpc>
              <a:buFontTx/>
              <a:buNone/>
            </a:pPr>
            <a:r>
              <a:rPr lang="en-US" altLang="en-US" dirty="0">
                <a:latin typeface="+mn-lt"/>
              </a:rPr>
              <a:t>The dose-response relationship is based on observed data from experimental animal, human clinical, or cell studies.	</a:t>
            </a:r>
          </a:p>
        </p:txBody>
      </p:sp>
      <p:sp>
        <p:nvSpPr>
          <p:cNvPr id="4" name="Rectangle 3"/>
          <p:cNvSpPr/>
          <p:nvPr/>
        </p:nvSpPr>
        <p:spPr>
          <a:xfrm>
            <a:off x="4376199" y="163924"/>
            <a:ext cx="3439596" cy="707886"/>
          </a:xfrm>
          <a:prstGeom prst="rect">
            <a:avLst/>
          </a:prstGeom>
        </p:spPr>
        <p:txBody>
          <a:bodyPr wrap="none">
            <a:spAutoFit/>
          </a:bodyPr>
          <a:lstStyle/>
          <a:p>
            <a:pPr algn="ctr"/>
            <a:r>
              <a:rPr lang="en-US" sz="4000" b="1" dirty="0"/>
              <a:t>Dose-Response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3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idx="1"/>
          </p:nvPr>
        </p:nvSpPr>
        <p:spPr>
          <a:xfrm>
            <a:off x="762000" y="1600200"/>
            <a:ext cx="4419600" cy="5486400"/>
          </a:xfrm>
        </p:spPr>
        <p:txBody>
          <a:bodyPr>
            <a:noAutofit/>
          </a:bodyPr>
          <a:lstStyle/>
          <a:p>
            <a:pPr marL="14288" indent="-14288" eaLnBrk="1" hangingPunct="1">
              <a:lnSpc>
                <a:spcPct val="90000"/>
              </a:lnSpc>
              <a:buFontTx/>
              <a:buNone/>
            </a:pPr>
            <a:r>
              <a:rPr lang="en-US" altLang="en-US" sz="2400" dirty="0">
                <a:latin typeface="+mn-lt"/>
              </a:rPr>
              <a:t>Knowledge of the dose-response relationship:</a:t>
            </a:r>
          </a:p>
          <a:p>
            <a:pPr eaLnBrk="1" hangingPunct="1">
              <a:lnSpc>
                <a:spcPct val="90000"/>
              </a:lnSpc>
              <a:buFontTx/>
              <a:buNone/>
            </a:pPr>
            <a:endParaRPr lang="en-US" altLang="en-US" sz="800" dirty="0">
              <a:latin typeface="+mn-lt"/>
            </a:endParaRPr>
          </a:p>
          <a:p>
            <a:pPr marL="461963" lvl="1" indent="-223838" eaLnBrk="1" hangingPunct="1">
              <a:lnSpc>
                <a:spcPct val="90000"/>
              </a:lnSpc>
              <a:buFont typeface="Times" charset="0"/>
              <a:buChar char="•"/>
            </a:pPr>
            <a:r>
              <a:rPr lang="en-US" altLang="en-US" sz="2000" dirty="0">
                <a:latin typeface="+mn-lt"/>
              </a:rPr>
              <a:t>establishes causality that the chemical has in fact induced the observed effects</a:t>
            </a:r>
          </a:p>
          <a:p>
            <a:pPr marL="461963" lvl="1" indent="-223838" eaLnBrk="1" hangingPunct="1">
              <a:lnSpc>
                <a:spcPct val="90000"/>
              </a:lnSpc>
              <a:buFont typeface="Times" charset="0"/>
              <a:buChar char="•"/>
            </a:pPr>
            <a:endParaRPr lang="en-US" altLang="en-US" sz="2000" dirty="0">
              <a:latin typeface="+mn-lt"/>
            </a:endParaRPr>
          </a:p>
          <a:p>
            <a:pPr marL="461963" lvl="1" indent="-223838" eaLnBrk="1" hangingPunct="1">
              <a:lnSpc>
                <a:spcPct val="90000"/>
              </a:lnSpc>
              <a:buFont typeface="Times" charset="0"/>
              <a:buChar char="•"/>
            </a:pPr>
            <a:r>
              <a:rPr lang="en-US" altLang="en-US" sz="2000" dirty="0">
                <a:latin typeface="+mn-lt"/>
              </a:rPr>
              <a:t>establishes the lowest dose where an induced effect occurs - the threshold effect</a:t>
            </a:r>
          </a:p>
          <a:p>
            <a:pPr marL="461963" lvl="1" indent="-223838" eaLnBrk="1" hangingPunct="1">
              <a:lnSpc>
                <a:spcPct val="90000"/>
              </a:lnSpc>
              <a:buNone/>
            </a:pPr>
            <a:endParaRPr lang="en-US" altLang="en-US" sz="2000" dirty="0">
              <a:latin typeface="+mn-lt"/>
            </a:endParaRPr>
          </a:p>
          <a:p>
            <a:pPr marL="461963" lvl="1" indent="-223838" eaLnBrk="1" hangingPunct="1">
              <a:lnSpc>
                <a:spcPct val="90000"/>
              </a:lnSpc>
              <a:buFont typeface="Times" charset="0"/>
              <a:buChar char="•"/>
            </a:pPr>
            <a:r>
              <a:rPr lang="en-US" altLang="en-US" sz="2000" dirty="0">
                <a:latin typeface="+mn-lt"/>
              </a:rPr>
              <a:t>determines the rate at which injury builds up - the slope for the dose response.</a:t>
            </a:r>
          </a:p>
        </p:txBody>
      </p:sp>
      <p:pic>
        <p:nvPicPr>
          <p:cNvPr id="5" name="Dose # 3" descr="Dose # 3">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34000" y="2133600"/>
            <a:ext cx="6701381" cy="36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76199" y="163924"/>
            <a:ext cx="3439596" cy="707886"/>
          </a:xfrm>
          <a:prstGeom prst="rect">
            <a:avLst/>
          </a:prstGeom>
        </p:spPr>
        <p:txBody>
          <a:bodyPr wrap="none">
            <a:spAutoFit/>
          </a:bodyPr>
          <a:lstStyle/>
          <a:p>
            <a:pPr algn="ctr"/>
            <a:r>
              <a:rPr lang="en-US" sz="4000" b="1" dirty="0"/>
              <a:t>Dose-Response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4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6424356" y="1247450"/>
            <a:ext cx="5583504" cy="5735477"/>
          </a:xfrm>
          <a:noFill/>
          <a:ln>
            <a:noFill/>
          </a:ln>
        </p:spPr>
        <p:style>
          <a:lnRef idx="1">
            <a:schemeClr val="accent4"/>
          </a:lnRef>
          <a:fillRef idx="3">
            <a:schemeClr val="accent4"/>
          </a:fillRef>
          <a:effectRef idx="2">
            <a:schemeClr val="accent4"/>
          </a:effectRef>
          <a:fontRef idx="minor">
            <a:schemeClr val="lt1"/>
          </a:fontRef>
        </p:style>
        <p:txBody>
          <a:bodyPr>
            <a:normAutofit/>
          </a:bodyPr>
          <a:lstStyle/>
          <a:p>
            <a:pPr>
              <a:buNone/>
            </a:pPr>
            <a:r>
              <a:rPr lang="en-US" altLang="en-US" sz="2400" b="1" dirty="0">
                <a:solidFill>
                  <a:schemeClr val="tx1"/>
                </a:solidFill>
              </a:rPr>
              <a:t>LD 50- </a:t>
            </a:r>
            <a:r>
              <a:rPr lang="en-US" altLang="en-US" sz="2400" dirty="0">
                <a:solidFill>
                  <a:schemeClr val="tx1"/>
                </a:solidFill>
              </a:rPr>
              <a:t>A common dose estimate for acute toxicity is the LD50 (Lethal Dose Response 50%). </a:t>
            </a:r>
          </a:p>
          <a:p>
            <a:pPr>
              <a:buNone/>
            </a:pPr>
            <a:r>
              <a:rPr lang="en-US" altLang="en-US" sz="2400" dirty="0">
                <a:solidFill>
                  <a:schemeClr val="tx1"/>
                </a:solidFill>
              </a:rPr>
              <a:t> This is a statistically derived dose at which 50% of the individuals will be expected to die.  </a:t>
            </a:r>
          </a:p>
          <a:p>
            <a:pPr eaLnBrk="1" hangingPunct="1">
              <a:buFontTx/>
              <a:buNone/>
            </a:pPr>
            <a:endParaRPr lang="en-US" altLang="en-US" sz="2400" dirty="0">
              <a:solidFill>
                <a:schemeClr val="tx1"/>
              </a:solidFill>
            </a:endParaRPr>
          </a:p>
          <a:p>
            <a:pPr>
              <a:buNone/>
            </a:pPr>
            <a:r>
              <a:rPr lang="en-US" altLang="en-US" sz="2400" b="1" dirty="0">
                <a:solidFill>
                  <a:schemeClr val="tx1"/>
                </a:solidFill>
              </a:rPr>
              <a:t>NOAEL</a:t>
            </a:r>
            <a:r>
              <a:rPr lang="en-US" altLang="en-US" sz="2400" dirty="0">
                <a:solidFill>
                  <a:schemeClr val="tx1"/>
                </a:solidFill>
              </a:rPr>
              <a:t> - No Observed Adverse Effect Level</a:t>
            </a:r>
          </a:p>
          <a:p>
            <a:pPr>
              <a:buNone/>
            </a:pPr>
            <a:r>
              <a:rPr lang="en-US" altLang="en-US" sz="2400" dirty="0">
                <a:solidFill>
                  <a:schemeClr val="tx1"/>
                </a:solidFill>
              </a:rPr>
              <a:t>Highest data point at which there was no adverse effect</a:t>
            </a:r>
          </a:p>
          <a:p>
            <a:pPr>
              <a:buNone/>
            </a:pPr>
            <a:endParaRPr lang="en-US" altLang="en-US" sz="2400" dirty="0">
              <a:solidFill>
                <a:schemeClr val="tx1"/>
              </a:solidFill>
            </a:endParaRPr>
          </a:p>
          <a:p>
            <a:pPr>
              <a:buNone/>
            </a:pPr>
            <a:r>
              <a:rPr lang="en-US" altLang="en-US" sz="2400" b="1" dirty="0">
                <a:solidFill>
                  <a:schemeClr val="tx1"/>
                </a:solidFill>
              </a:rPr>
              <a:t>LOAEL</a:t>
            </a:r>
            <a:r>
              <a:rPr lang="en-US" altLang="en-US" sz="2400" dirty="0">
                <a:solidFill>
                  <a:schemeClr val="tx1"/>
                </a:solidFill>
              </a:rPr>
              <a:t> - Low Observed Adverse Effect Level</a:t>
            </a:r>
          </a:p>
          <a:p>
            <a:pPr>
              <a:buNone/>
            </a:pPr>
            <a:r>
              <a:rPr lang="en-US" altLang="en-US" sz="2400" dirty="0">
                <a:solidFill>
                  <a:schemeClr val="tx1"/>
                </a:solidFill>
              </a:rPr>
              <a:t>Lowest data point at which there was an adverse effect </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050" y="990600"/>
            <a:ext cx="5823855" cy="31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716497" y="2700907"/>
            <a:ext cx="27976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514125" y="2711793"/>
            <a:ext cx="0" cy="1186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544106" y="3522690"/>
            <a:ext cx="353339" cy="345666"/>
          </a:xfrm>
          <a:prstGeom prst="straightConnector1">
            <a:avLst/>
          </a:prstGeom>
          <a:ln>
            <a:solidFill>
              <a:srgbClr val="6613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82455" y="3235453"/>
            <a:ext cx="766557" cy="400110"/>
          </a:xfrm>
          <a:prstGeom prst="rect">
            <a:avLst/>
          </a:prstGeom>
          <a:solidFill>
            <a:schemeClr val="bg1"/>
          </a:solidFill>
        </p:spPr>
        <p:txBody>
          <a:bodyPr wrap="none" rtlCol="0">
            <a:spAutoFit/>
          </a:bodyPr>
          <a:lstStyle/>
          <a:p>
            <a:r>
              <a:rPr lang="en-US" sz="2000" dirty="0">
                <a:solidFill>
                  <a:srgbClr val="661366"/>
                </a:solidFill>
              </a:rPr>
              <a:t>LD 50</a:t>
            </a:r>
          </a:p>
        </p:txBody>
      </p:sp>
      <p:grpSp>
        <p:nvGrpSpPr>
          <p:cNvPr id="14" name="Group 10"/>
          <p:cNvGrpSpPr>
            <a:grpSpLocks/>
          </p:cNvGrpSpPr>
          <p:nvPr/>
        </p:nvGrpSpPr>
        <p:grpSpPr bwMode="auto">
          <a:xfrm>
            <a:off x="973792" y="3352236"/>
            <a:ext cx="153988" cy="485775"/>
            <a:chOff x="1384" y="2358"/>
            <a:chExt cx="97" cy="306"/>
          </a:xfrm>
        </p:grpSpPr>
        <p:sp>
          <p:nvSpPr>
            <p:cNvPr id="15" name="Oval 6"/>
            <p:cNvSpPr>
              <a:spLocks noChangeArrowheads="1"/>
            </p:cNvSpPr>
            <p:nvPr/>
          </p:nvSpPr>
          <p:spPr bwMode="auto">
            <a:xfrm>
              <a:off x="1384" y="2462"/>
              <a:ext cx="96" cy="9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mn-lt"/>
              </a:endParaRPr>
            </a:p>
          </p:txBody>
        </p:sp>
        <p:sp>
          <p:nvSpPr>
            <p:cNvPr id="16" name="Line 7"/>
            <p:cNvSpPr>
              <a:spLocks noChangeShapeType="1"/>
            </p:cNvSpPr>
            <p:nvPr/>
          </p:nvSpPr>
          <p:spPr bwMode="auto">
            <a:xfrm>
              <a:off x="1434" y="2358"/>
              <a:ext cx="0" cy="30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8"/>
            <p:cNvSpPr>
              <a:spLocks noChangeShapeType="1"/>
            </p:cNvSpPr>
            <p:nvPr/>
          </p:nvSpPr>
          <p:spPr bwMode="auto">
            <a:xfrm>
              <a:off x="1395" y="2358"/>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9"/>
            <p:cNvSpPr>
              <a:spLocks noChangeShapeType="1"/>
            </p:cNvSpPr>
            <p:nvPr/>
          </p:nvSpPr>
          <p:spPr bwMode="auto">
            <a:xfrm>
              <a:off x="1393" y="2664"/>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aphicFrame>
        <p:nvGraphicFramePr>
          <p:cNvPr id="19" name="Object 2"/>
          <p:cNvGraphicFramePr>
            <a:graphicFrameLocks noChangeAspect="1"/>
          </p:cNvGraphicFramePr>
          <p:nvPr>
            <p:extLst>
              <p:ext uri="{D42A27DB-BD31-4B8C-83A1-F6EECF244321}">
                <p14:modId xmlns:p14="http://schemas.microsoft.com/office/powerpoint/2010/main" val="148409134"/>
              </p:ext>
            </p:extLst>
          </p:nvPr>
        </p:nvGraphicFramePr>
        <p:xfrm>
          <a:off x="579322" y="4716545"/>
          <a:ext cx="1855332" cy="747287"/>
        </p:xfrm>
        <a:graphic>
          <a:graphicData uri="http://schemas.openxmlformats.org/presentationml/2006/ole">
            <mc:AlternateContent xmlns:mc="http://schemas.openxmlformats.org/markup-compatibility/2006">
              <mc:Choice xmlns:v="urn:schemas-microsoft-com:vml" Requires="v">
                <p:oleObj spid="_x0000_s3230" name="Equation" r:id="rId5" imgW="977476" imgH="393529" progId="Equation.3">
                  <p:embed/>
                </p:oleObj>
              </mc:Choice>
              <mc:Fallback>
                <p:oleObj name="Equation" r:id="rId5" imgW="977476"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22" y="4716545"/>
                        <a:ext cx="1855332" cy="747287"/>
                      </a:xfrm>
                      <a:prstGeom prst="rect">
                        <a:avLst/>
                      </a:prstGeom>
                      <a:noFill/>
                      <a:ln w="9525">
                        <a:solidFill>
                          <a:schemeClr val="tx1"/>
                        </a:solidFill>
                        <a:miter lim="800000"/>
                        <a:headEnd/>
                        <a:tailEnd/>
                      </a:ln>
                      <a:effectLst/>
                      <a:extLst/>
                    </p:spPr>
                  </p:pic>
                </p:oleObj>
              </mc:Fallback>
            </mc:AlternateContent>
          </a:graphicData>
        </a:graphic>
      </p:graphicFrame>
      <p:sp>
        <p:nvSpPr>
          <p:cNvPr id="20" name="Text Box 5"/>
          <p:cNvSpPr txBox="1">
            <a:spLocks noChangeArrowheads="1"/>
          </p:cNvSpPr>
          <p:nvPr/>
        </p:nvSpPr>
        <p:spPr bwMode="auto">
          <a:xfrm>
            <a:off x="2737769" y="4657890"/>
            <a:ext cx="3468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latin typeface="+mn-lt"/>
              </a:rPr>
              <a:t>UF = Uncertainty factor </a:t>
            </a:r>
            <a:r>
              <a:rPr lang="en-US" altLang="en-US" dirty="0">
                <a:solidFill>
                  <a:srgbClr val="333333"/>
                </a:solidFill>
                <a:latin typeface="+mn-lt"/>
              </a:rPr>
              <a:t>(10-1000)</a:t>
            </a:r>
          </a:p>
        </p:txBody>
      </p:sp>
      <p:sp>
        <p:nvSpPr>
          <p:cNvPr id="13" name="TextBox 12"/>
          <p:cNvSpPr txBox="1"/>
          <p:nvPr/>
        </p:nvSpPr>
        <p:spPr>
          <a:xfrm>
            <a:off x="165049" y="5692381"/>
            <a:ext cx="6041581" cy="1569660"/>
          </a:xfrm>
          <a:prstGeom prst="rect">
            <a:avLst/>
          </a:prstGeom>
          <a:noFill/>
        </p:spPr>
        <p:txBody>
          <a:bodyPr wrap="square" rtlCol="0">
            <a:spAutoFit/>
          </a:bodyPr>
          <a:lstStyle/>
          <a:p>
            <a:r>
              <a:rPr lang="en-US" sz="2400" b="1" dirty="0" err="1"/>
              <a:t>RfD</a:t>
            </a:r>
            <a:r>
              <a:rPr lang="en-US" sz="2400" b="1" dirty="0"/>
              <a:t> </a:t>
            </a:r>
            <a:r>
              <a:rPr lang="en-US" sz="2400" dirty="0"/>
              <a:t>– estimate of a daily oral exposure to the human population, that’s likely to be without risk of an effect</a:t>
            </a:r>
          </a:p>
          <a:p>
            <a:endParaRPr lang="en-US" sz="2400" dirty="0"/>
          </a:p>
        </p:txBody>
      </p:sp>
      <p:sp>
        <p:nvSpPr>
          <p:cNvPr id="21" name="Rectangle 20"/>
          <p:cNvSpPr/>
          <p:nvPr/>
        </p:nvSpPr>
        <p:spPr>
          <a:xfrm>
            <a:off x="2856813" y="163924"/>
            <a:ext cx="6478377" cy="707886"/>
          </a:xfrm>
          <a:prstGeom prst="rect">
            <a:avLst/>
          </a:prstGeom>
        </p:spPr>
        <p:txBody>
          <a:bodyPr wrap="none">
            <a:spAutoFit/>
          </a:bodyPr>
          <a:lstStyle/>
          <a:p>
            <a:pPr algn="ctr"/>
            <a:r>
              <a:rPr lang="en-US" sz="4000" b="1" dirty="0"/>
              <a:t>LD50, NOAEL, LOAEL, and </a:t>
            </a:r>
            <a:r>
              <a:rPr lang="en-US" sz="4000" b="1" dirty="0" err="1"/>
              <a:t>RfD</a:t>
            </a:r>
            <a:endParaRPr lang="en-US" sz="4000" b="1" dirty="0"/>
          </a:p>
        </p:txBody>
      </p:sp>
      <p:cxnSp>
        <p:nvCxnSpPr>
          <p:cNvPr id="22" name="Straight Connector 2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143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5267" y="1604607"/>
            <a:ext cx="5061466" cy="3722132"/>
            <a:chOff x="2482334" y="1295400"/>
            <a:chExt cx="5061466" cy="3722132"/>
          </a:xfrm>
        </p:grpSpPr>
        <p:sp>
          <p:nvSpPr>
            <p:cNvPr id="5"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8"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9"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10"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11"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12"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13"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14"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15"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16"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17"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18"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19"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22"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23"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4" name="TextBox 23"/>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25" name="TextBox 24"/>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26"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27" name="TextBox 26"/>
          <p:cNvSpPr txBox="1"/>
          <p:nvPr/>
        </p:nvSpPr>
        <p:spPr>
          <a:xfrm>
            <a:off x="190499" y="5332985"/>
            <a:ext cx="12001501" cy="1477328"/>
          </a:xfrm>
          <a:prstGeom prst="rect">
            <a:avLst/>
          </a:prstGeom>
          <a:noFill/>
        </p:spPr>
        <p:txBody>
          <a:bodyPr wrap="square" rtlCol="0">
            <a:spAutoFit/>
          </a:bodyPr>
          <a:lstStyle/>
          <a:p>
            <a:r>
              <a:rPr lang="en-US" dirty="0"/>
              <a:t>Plotted here are two theoretical curves for the toxicity of solvents used in the cleaning of silicon compounds.  Both solvent 99-2 and 99-7 performed equally well against a variety of manufactured silicon compounds.  The task at hand for you is to determine which solvent would you pick to be “safer” for use.  As you can see from the accompanying data both compounds have an equivalent Lethal dose 50 value (LD50).  These are based on average values during a 6 hour exposure period.</a:t>
            </a:r>
          </a:p>
          <a:p>
            <a:endParaRPr lang="en-US" dirty="0"/>
          </a:p>
        </p:txBody>
      </p:sp>
      <p:sp>
        <p:nvSpPr>
          <p:cNvPr id="28" name="Rectangle 27"/>
          <p:cNvSpPr/>
          <p:nvPr/>
        </p:nvSpPr>
        <p:spPr>
          <a:xfrm>
            <a:off x="567760" y="163924"/>
            <a:ext cx="11056488" cy="707886"/>
          </a:xfrm>
          <a:prstGeom prst="rect">
            <a:avLst/>
          </a:prstGeom>
        </p:spPr>
        <p:txBody>
          <a:bodyPr wrap="none">
            <a:spAutoFit/>
          </a:bodyPr>
          <a:lstStyle/>
          <a:p>
            <a:pPr algn="ctr"/>
            <a:r>
              <a:rPr lang="en-US" sz="4000" b="1" dirty="0"/>
              <a:t>In-Class Discussion- Which Solvent Would You Use?</a:t>
            </a:r>
          </a:p>
        </p:txBody>
      </p:sp>
      <p:cxnSp>
        <p:nvCxnSpPr>
          <p:cNvPr id="29" name="Straight Connector 2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2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20750" y="5604473"/>
            <a:ext cx="103505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dirty="0"/>
              <a:t>Solvent 99-7 causes lethality at much lower levels than 99-2 (20ppm versus 100ppm respectively), and the response is much more predictable (i.e. less population heterogeneity).  Solvent 99-2 because higher levels can be inhaled before any harmful effects should begin.</a:t>
            </a:r>
          </a:p>
        </p:txBody>
      </p:sp>
      <p:grpSp>
        <p:nvGrpSpPr>
          <p:cNvPr id="30" name="Group 29"/>
          <p:cNvGrpSpPr/>
          <p:nvPr/>
        </p:nvGrpSpPr>
        <p:grpSpPr>
          <a:xfrm>
            <a:off x="3565267" y="1587494"/>
            <a:ext cx="5061466" cy="3722132"/>
            <a:chOff x="2482334" y="1295400"/>
            <a:chExt cx="5061466" cy="3722132"/>
          </a:xfrm>
        </p:grpSpPr>
        <p:sp>
          <p:nvSpPr>
            <p:cNvPr id="31"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2"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34"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35"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36"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37"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38"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39"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40"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41"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42"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43"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44"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45"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6"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7"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48"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49"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 name="TextBox 49"/>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51" name="TextBox 50"/>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52"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53" name="Rectangle 52"/>
          <p:cNvSpPr/>
          <p:nvPr/>
        </p:nvSpPr>
        <p:spPr>
          <a:xfrm>
            <a:off x="567760" y="163924"/>
            <a:ext cx="11056488" cy="707886"/>
          </a:xfrm>
          <a:prstGeom prst="rect">
            <a:avLst/>
          </a:prstGeom>
        </p:spPr>
        <p:txBody>
          <a:bodyPr wrap="none">
            <a:spAutoFit/>
          </a:bodyPr>
          <a:lstStyle/>
          <a:p>
            <a:pPr algn="ctr"/>
            <a:r>
              <a:rPr lang="en-US" sz="4000" b="1" dirty="0"/>
              <a:t>In-Class Discussion- Which Solvent Would You Use?</a:t>
            </a:r>
          </a:p>
        </p:txBody>
      </p:sp>
      <p:cxnSp>
        <p:nvCxnSpPr>
          <p:cNvPr id="54" name="Straight Connector 5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37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3239"/>
            <a:ext cx="11430000" cy="1864632"/>
          </a:xfrm>
        </p:spPr>
        <p:txBody>
          <a:bodyPr>
            <a:normAutofit/>
          </a:bodyPr>
          <a:lstStyle/>
          <a:p>
            <a:r>
              <a:rPr lang="en-US" sz="2400" dirty="0">
                <a:latin typeface="+mn-lt"/>
              </a:rPr>
              <a:t>Review and analysis of toxicology data and assessing if the substance causes toxic effects</a:t>
            </a:r>
          </a:p>
          <a:p>
            <a:r>
              <a:rPr lang="en-US" sz="2400" dirty="0">
                <a:latin typeface="+mn-lt"/>
              </a:rPr>
              <a:t>Sources include animal and human studies and computational data</a:t>
            </a:r>
          </a:p>
          <a:p>
            <a:r>
              <a:rPr lang="en-US" sz="2400" dirty="0">
                <a:latin typeface="+mn-lt"/>
              </a:rPr>
              <a:t>These studies have difficulty with showing causation (if a risk factor lead to disease)</a:t>
            </a:r>
          </a:p>
          <a:p>
            <a:endParaRPr lang="en-US" sz="24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2819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8971" y="6516914"/>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
        <p:nvSpPr>
          <p:cNvPr id="7" name="Rectangle 6"/>
          <p:cNvSpPr/>
          <p:nvPr/>
        </p:nvSpPr>
        <p:spPr>
          <a:xfrm>
            <a:off x="3949074" y="163924"/>
            <a:ext cx="4293868" cy="707886"/>
          </a:xfrm>
          <a:prstGeom prst="rect">
            <a:avLst/>
          </a:prstGeom>
        </p:spPr>
        <p:txBody>
          <a:bodyPr wrap="none">
            <a:spAutoFit/>
          </a:bodyPr>
          <a:lstStyle/>
          <a:p>
            <a:pPr algn="ctr"/>
            <a:r>
              <a:rPr lang="en-US" sz="4000" b="1" dirty="0"/>
              <a:t>Hazard Assessment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209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428" y="1295400"/>
            <a:ext cx="7358743" cy="4351338"/>
          </a:xfrm>
        </p:spPr>
        <p:txBody>
          <a:bodyPr>
            <a:normAutofit/>
          </a:bodyPr>
          <a:lstStyle/>
          <a:p>
            <a:r>
              <a:rPr lang="en-US" sz="2300" dirty="0">
                <a:latin typeface="+mn-lt"/>
              </a:rPr>
              <a:t>Determines the extent and frequency of human exposure to target chemicals.</a:t>
            </a:r>
          </a:p>
          <a:p>
            <a:r>
              <a:rPr lang="en-US" sz="2300" dirty="0">
                <a:latin typeface="+mn-lt"/>
              </a:rPr>
              <a:t>Guidelines for residential, industrial and commercial sites</a:t>
            </a:r>
          </a:p>
          <a:p>
            <a:r>
              <a:rPr lang="en-US" sz="2300" dirty="0">
                <a:latin typeface="+mn-lt"/>
              </a:rPr>
              <a:t>For engineers, the knowledge of risk and exposure provides information whether the site needs to be remediated.</a:t>
            </a:r>
          </a:p>
          <a:p>
            <a:endParaRPr lang="en-US" sz="2400" dirty="0">
              <a:latin typeface="+mn-l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0" y="2586414"/>
            <a:ext cx="2662246" cy="39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232612"/>
            <a:ext cx="4498540" cy="333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2857" y="6589486"/>
            <a:ext cx="9561079" cy="523220"/>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a:p>
            <a:endParaRPr lang="en-US" sz="1400" dirty="0">
              <a:solidFill>
                <a:schemeClr val="bg1">
                  <a:lumMod val="50000"/>
                </a:schemeClr>
              </a:solidFill>
            </a:endParaRPr>
          </a:p>
        </p:txBody>
      </p:sp>
      <p:sp>
        <p:nvSpPr>
          <p:cNvPr id="11" name="Rectangle 10"/>
          <p:cNvSpPr/>
          <p:nvPr/>
        </p:nvSpPr>
        <p:spPr>
          <a:xfrm>
            <a:off x="3712502" y="163924"/>
            <a:ext cx="4767011" cy="707886"/>
          </a:xfrm>
          <a:prstGeom prst="rect">
            <a:avLst/>
          </a:prstGeom>
        </p:spPr>
        <p:txBody>
          <a:bodyPr wrap="none">
            <a:spAutoFit/>
          </a:bodyPr>
          <a:lstStyle/>
          <a:p>
            <a:pPr algn="ctr"/>
            <a:r>
              <a:rPr lang="en-US" sz="4000" b="1" dirty="0"/>
              <a:t>Exposure Assessment</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73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8" y="6271419"/>
            <a:ext cx="7565572" cy="662781"/>
          </a:xfrm>
        </p:spPr>
        <p:txBody>
          <a:bodyPr>
            <a:noAutofit/>
          </a:bodyPr>
          <a:lstStyle/>
          <a:p>
            <a:r>
              <a:rPr lang="en-US" sz="2400" dirty="0">
                <a:latin typeface="+mn-lt"/>
              </a:rPr>
              <a:t>Hazard assessment, dose-response &amp; exposure assessment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3214" y="1309228"/>
            <a:ext cx="7565572" cy="50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71719" y="163924"/>
            <a:ext cx="4648581" cy="707886"/>
          </a:xfrm>
          <a:prstGeom prst="rect">
            <a:avLst/>
          </a:prstGeom>
        </p:spPr>
        <p:txBody>
          <a:bodyPr wrap="none">
            <a:spAutoFit/>
          </a:bodyPr>
          <a:lstStyle/>
          <a:p>
            <a:pPr algn="ctr"/>
            <a:r>
              <a:rPr lang="en-US" sz="4000" b="1" dirty="0"/>
              <a:t>Risk Characterization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9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bwMode="auto">
          <a:xfrm>
            <a:off x="838201" y="1511620"/>
            <a:ext cx="7391400" cy="443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spAutoFit/>
          </a:bodyPr>
          <a:lstStyle/>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There are over 100,000 chemicals in global circulation.</a:t>
            </a:r>
          </a:p>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700+ chemicals are introduced to the US Market each year.</a:t>
            </a:r>
          </a:p>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85% of these chemicals lack experimental data.</a:t>
            </a:r>
          </a:p>
          <a:p>
            <a:pPr marL="457200" indent="-457200" defTabSz="457200" fontAlgn="base" hangingPunct="0">
              <a:spcBef>
                <a:spcPts val="1200"/>
              </a:spcBef>
              <a:spcAft>
                <a:spcPct val="0"/>
              </a:spcAft>
              <a:buFont typeface="Arial" panose="020B0604020202020204" pitchFamily="34" charset="0"/>
              <a:buChar char="•"/>
              <a:defRPr/>
            </a:pPr>
            <a:r>
              <a:rPr lang="en-US" sz="2800" kern="0" dirty="0">
                <a:solidFill>
                  <a:srgbClr val="000000"/>
                </a:solidFill>
                <a:sym typeface="Helvetica" pitchFamily="-103" charset="0"/>
              </a:rPr>
              <a:t>There has  been unintended biological activity which has led to increased hazard as well as  toxic endpoints for humans and the environment.</a:t>
            </a:r>
          </a:p>
        </p:txBody>
      </p:sp>
      <p:sp>
        <p:nvSpPr>
          <p:cNvPr id="2" name="Rectangle 1"/>
          <p:cNvSpPr/>
          <p:nvPr/>
        </p:nvSpPr>
        <p:spPr>
          <a:xfrm>
            <a:off x="2128375" y="163924"/>
            <a:ext cx="7935249" cy="707886"/>
          </a:xfrm>
          <a:prstGeom prst="rect">
            <a:avLst/>
          </a:prstGeom>
        </p:spPr>
        <p:txBody>
          <a:bodyPr wrap="none">
            <a:spAutoFit/>
          </a:bodyPr>
          <a:lstStyle/>
          <a:p>
            <a:pPr algn="ctr"/>
            <a:r>
              <a:rPr lang="en-US" sz="4000" b="1" dirty="0"/>
              <a:t>The Challenge of Environmental Risk</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458200" y="1627347"/>
            <a:ext cx="3580779" cy="2674395"/>
          </a:xfrm>
          <a:prstGeom prst="rect">
            <a:avLst/>
          </a:prstGeom>
        </p:spPr>
      </p:pic>
      <p:sp>
        <p:nvSpPr>
          <p:cNvPr id="4" name="TextBox 3"/>
          <p:cNvSpPr txBox="1"/>
          <p:nvPr/>
        </p:nvSpPr>
        <p:spPr>
          <a:xfrm>
            <a:off x="8393575" y="4340423"/>
            <a:ext cx="2617933" cy="307777"/>
          </a:xfrm>
          <a:prstGeom prst="rect">
            <a:avLst/>
          </a:prstGeom>
          <a:noFill/>
        </p:spPr>
        <p:txBody>
          <a:bodyPr wrap="square" rtlCol="0">
            <a:spAutoFit/>
          </a:bodyPr>
          <a:lstStyle/>
          <a:p>
            <a:r>
              <a:rPr lang="en-US" sz="1400">
                <a:solidFill>
                  <a:schemeClr val="bg1">
                    <a:lumMod val="50000"/>
                  </a:schemeClr>
                </a:solidFill>
              </a:rPr>
              <a:t>Source: Wikimedia Commons</a:t>
            </a:r>
          </a:p>
        </p:txBody>
      </p:sp>
    </p:spTree>
    <p:extLst>
      <p:ext uri="{BB962C8B-B14F-4D97-AF65-F5344CB8AC3E}">
        <p14:creationId xmlns:p14="http://schemas.microsoft.com/office/powerpoint/2010/main" val="20715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latin typeface="+mn-lt"/>
              </a:rPr>
              <a:t>ChemHAT</a:t>
            </a:r>
            <a:r>
              <a:rPr lang="en-US" dirty="0">
                <a:latin typeface="+mn-lt"/>
              </a:rPr>
              <a:t> - easy way to access summarized information on chemical hazards in the workplace</a:t>
            </a:r>
          </a:p>
          <a:p>
            <a:r>
              <a:rPr lang="en-US" dirty="0" err="1">
                <a:latin typeface="+mn-lt"/>
              </a:rPr>
              <a:t>ChemSpider</a:t>
            </a:r>
            <a:r>
              <a:rPr lang="en-US" dirty="0">
                <a:latin typeface="+mn-lt"/>
              </a:rPr>
              <a:t> </a:t>
            </a:r>
          </a:p>
          <a:p>
            <a:r>
              <a:rPr lang="en-US" dirty="0" err="1">
                <a:latin typeface="+mn-lt"/>
              </a:rPr>
              <a:t>Protox</a:t>
            </a:r>
            <a:endParaRPr lang="en-US" dirty="0">
              <a:latin typeface="+mn-lt"/>
            </a:endParaRPr>
          </a:p>
          <a:p>
            <a:endParaRPr lang="en-US" dirty="0">
              <a:latin typeface="+mn-lt"/>
            </a:endParaRPr>
          </a:p>
          <a:p>
            <a:r>
              <a:rPr lang="en-US" dirty="0">
                <a:latin typeface="+mn-lt"/>
              </a:rPr>
              <a:t>Safer Choice - for consumers, businesses, and purchasers to find products that perform and are safer for human health and the environment. </a:t>
            </a:r>
          </a:p>
        </p:txBody>
      </p:sp>
      <p:sp>
        <p:nvSpPr>
          <p:cNvPr id="5" name="Right Brace 4"/>
          <p:cNvSpPr/>
          <p:nvPr/>
        </p:nvSpPr>
        <p:spPr>
          <a:xfrm>
            <a:off x="3136900" y="2844800"/>
            <a:ext cx="393700" cy="76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30600" y="2994967"/>
            <a:ext cx="7990393" cy="461665"/>
          </a:xfrm>
          <a:prstGeom prst="rect">
            <a:avLst/>
          </a:prstGeom>
          <a:noFill/>
        </p:spPr>
        <p:txBody>
          <a:bodyPr wrap="none" rtlCol="0">
            <a:spAutoFit/>
          </a:bodyPr>
          <a:lstStyle/>
          <a:p>
            <a:r>
              <a:rPr lang="en-US" sz="2400" dirty="0"/>
              <a:t>toxicity assessment based on experimental or predicted LD 50 </a:t>
            </a:r>
          </a:p>
        </p:txBody>
      </p:sp>
      <p:sp>
        <p:nvSpPr>
          <p:cNvPr id="7" name="Rectangle 6"/>
          <p:cNvSpPr/>
          <p:nvPr/>
        </p:nvSpPr>
        <p:spPr>
          <a:xfrm>
            <a:off x="2459696" y="163924"/>
            <a:ext cx="7272633" cy="707886"/>
          </a:xfrm>
          <a:prstGeom prst="rect">
            <a:avLst/>
          </a:prstGeom>
        </p:spPr>
        <p:txBody>
          <a:bodyPr wrap="none">
            <a:spAutoFit/>
          </a:bodyPr>
          <a:lstStyle/>
          <a:p>
            <a:pPr algn="ctr"/>
            <a:r>
              <a:rPr lang="en-US" sz="4000" b="1" dirty="0"/>
              <a:t>Tools For Hazard Characterization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88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ctrTitle"/>
          </p:nvPr>
        </p:nvSpPr>
        <p:spPr>
          <a:xfrm>
            <a:off x="1524000" y="1752600"/>
            <a:ext cx="9144000" cy="2387600"/>
          </a:xfrm>
        </p:spPr>
        <p:txBody>
          <a:bodyPr>
            <a:normAutofit/>
          </a:bodyPr>
          <a:lstStyle/>
          <a:p>
            <a:r>
              <a:rPr lang="en-US" altLang="en-US" sz="4000">
                <a:latin typeface="+mn-lt"/>
              </a:rPr>
              <a:t>What happens once you are exposed to a toxicant?</a:t>
            </a:r>
          </a:p>
        </p:txBody>
      </p:sp>
    </p:spTree>
    <p:extLst>
      <p:ext uri="{BB962C8B-B14F-4D97-AF65-F5344CB8AC3E}">
        <p14:creationId xmlns:p14="http://schemas.microsoft.com/office/powerpoint/2010/main" val="143436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2286000" y="2743200"/>
            <a:ext cx="3810000" cy="4114800"/>
          </a:xfrm>
        </p:spPr>
        <p:txBody>
          <a:bodyPr/>
          <a:lstStyle/>
          <a:p>
            <a:pPr>
              <a:lnSpc>
                <a:spcPct val="90000"/>
              </a:lnSpc>
            </a:pPr>
            <a:r>
              <a:rPr lang="en-US" altLang="en-US" dirty="0">
                <a:latin typeface="+mn-lt"/>
              </a:rPr>
              <a:t>ABSORBTION</a:t>
            </a:r>
          </a:p>
          <a:p>
            <a:pPr>
              <a:lnSpc>
                <a:spcPct val="90000"/>
              </a:lnSpc>
            </a:pPr>
            <a:r>
              <a:rPr lang="en-US" altLang="en-US" dirty="0">
                <a:latin typeface="+mn-lt"/>
              </a:rPr>
              <a:t>DISTRIBUTION </a:t>
            </a:r>
          </a:p>
          <a:p>
            <a:pPr>
              <a:lnSpc>
                <a:spcPct val="90000"/>
              </a:lnSpc>
            </a:pPr>
            <a:r>
              <a:rPr lang="en-US" altLang="en-US" dirty="0">
                <a:latin typeface="+mn-lt"/>
              </a:rPr>
              <a:t>METABOLISM </a:t>
            </a:r>
          </a:p>
          <a:p>
            <a:pPr>
              <a:lnSpc>
                <a:spcPct val="90000"/>
              </a:lnSpc>
            </a:pPr>
            <a:r>
              <a:rPr lang="en-US" altLang="en-US" dirty="0">
                <a:latin typeface="+mn-lt"/>
              </a:rPr>
              <a:t>EXCRETION </a:t>
            </a:r>
          </a:p>
          <a:p>
            <a:pPr>
              <a:lnSpc>
                <a:spcPct val="90000"/>
              </a:lnSpc>
              <a:buFont typeface="Wingdings" charset="2"/>
              <a:buNone/>
            </a:pPr>
            <a:endParaRPr lang="en-US" altLang="en-US" dirty="0">
              <a:latin typeface="+mn-lt"/>
            </a:endParaRPr>
          </a:p>
        </p:txBody>
      </p:sp>
      <p:sp>
        <p:nvSpPr>
          <p:cNvPr id="6" name="Rectangle 5"/>
          <p:cNvSpPr/>
          <p:nvPr/>
        </p:nvSpPr>
        <p:spPr>
          <a:xfrm>
            <a:off x="5336822" y="163924"/>
            <a:ext cx="1518364" cy="707886"/>
          </a:xfrm>
          <a:prstGeom prst="rect">
            <a:avLst/>
          </a:prstGeom>
        </p:spPr>
        <p:txBody>
          <a:bodyPr wrap="none">
            <a:spAutoFit/>
          </a:bodyPr>
          <a:lstStyle/>
          <a:p>
            <a:pPr algn="ctr"/>
            <a:r>
              <a:rPr lang="en-US" sz="4000" b="1" dirty="0"/>
              <a:t>ADME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6476547" y="1981200"/>
            <a:ext cx="4181446" cy="3739355"/>
          </a:xfrm>
          <a:prstGeom prst="rect">
            <a:avLst/>
          </a:prstGeom>
        </p:spPr>
      </p:pic>
      <p:sp>
        <p:nvSpPr>
          <p:cNvPr id="9" name="TextBox 8"/>
          <p:cNvSpPr txBox="1"/>
          <p:nvPr/>
        </p:nvSpPr>
        <p:spPr>
          <a:xfrm>
            <a:off x="292100" y="6553200"/>
            <a:ext cx="6179192"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blog.gyrosproteintechnologies.com</a:t>
            </a:r>
            <a:r>
              <a:rPr lang="en-US" sz="1400" dirty="0">
                <a:solidFill>
                  <a:schemeClr val="bg1">
                    <a:lumMod val="50000"/>
                  </a:schemeClr>
                </a:solidFill>
              </a:rPr>
              <a:t>/</a:t>
            </a:r>
            <a:r>
              <a:rPr lang="en-US" sz="1400" dirty="0" err="1">
                <a:solidFill>
                  <a:schemeClr val="bg1">
                    <a:lumMod val="50000"/>
                  </a:schemeClr>
                </a:solidFill>
              </a:rPr>
              <a:t>spinblog</a:t>
            </a:r>
            <a:r>
              <a:rPr lang="en-US" sz="1400" dirty="0">
                <a:solidFill>
                  <a:schemeClr val="bg1">
                    <a:lumMod val="50000"/>
                  </a:schemeClr>
                </a:solidFill>
              </a:rPr>
              <a:t>/</a:t>
            </a:r>
            <a:r>
              <a:rPr lang="en-US" sz="1400" dirty="0" err="1">
                <a:solidFill>
                  <a:schemeClr val="bg1">
                    <a:lumMod val="50000"/>
                  </a:schemeClr>
                </a:solidFill>
              </a:rPr>
              <a:t>adme</a:t>
            </a:r>
            <a:r>
              <a:rPr lang="en-US" sz="1400" dirty="0">
                <a:solidFill>
                  <a:schemeClr val="bg1">
                    <a:lumMod val="50000"/>
                  </a:schemeClr>
                </a:solidFill>
              </a:rPr>
              <a:t>-of-therapeutic-proteins</a:t>
            </a:r>
          </a:p>
        </p:txBody>
      </p:sp>
    </p:spTree>
    <p:extLst>
      <p:ext uri="{BB962C8B-B14F-4D97-AF65-F5344CB8AC3E}">
        <p14:creationId xmlns:p14="http://schemas.microsoft.com/office/powerpoint/2010/main" val="102088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029"/>
          <a:stretch/>
        </p:blipFill>
        <p:spPr>
          <a:xfrm>
            <a:off x="2115128" y="1478079"/>
            <a:ext cx="8368145" cy="4313122"/>
          </a:xfrm>
          <a:prstGeom prst="rect">
            <a:avLst/>
          </a:prstGeom>
        </p:spPr>
      </p:pic>
      <p:sp>
        <p:nvSpPr>
          <p:cNvPr id="5" name="TextBox 4"/>
          <p:cNvSpPr txBox="1"/>
          <p:nvPr/>
        </p:nvSpPr>
        <p:spPr>
          <a:xfrm>
            <a:off x="171935" y="6524509"/>
            <a:ext cx="4529253" cy="307777"/>
          </a:xfrm>
          <a:prstGeom prst="rect">
            <a:avLst/>
          </a:prstGeom>
          <a:noFill/>
        </p:spPr>
        <p:txBody>
          <a:bodyPr wrap="none" rtlCol="0">
            <a:spAutoFit/>
          </a:bodyPr>
          <a:lstStyle/>
          <a:p>
            <a:r>
              <a:rPr lang="en-US" sz="1400">
                <a:solidFill>
                  <a:schemeClr val="bg1">
                    <a:lumMod val="50000"/>
                  </a:schemeClr>
                </a:solidFill>
              </a:rPr>
              <a:t>Source: Wang </a:t>
            </a:r>
            <a:r>
              <a:rPr lang="en-US" sz="1400" dirty="0">
                <a:solidFill>
                  <a:schemeClr val="bg1">
                    <a:lumMod val="50000"/>
                  </a:schemeClr>
                </a:solidFill>
              </a:rPr>
              <a:t>and </a:t>
            </a:r>
            <a:r>
              <a:rPr lang="en-US" sz="1400" dirty="0" err="1">
                <a:solidFill>
                  <a:schemeClr val="bg1">
                    <a:lumMod val="50000"/>
                  </a:schemeClr>
                </a:solidFill>
              </a:rPr>
              <a:t>Skolnik</a:t>
            </a:r>
            <a:r>
              <a:rPr lang="en-US" sz="1400" dirty="0">
                <a:solidFill>
                  <a:schemeClr val="bg1">
                    <a:lumMod val="50000"/>
                  </a:schemeClr>
                </a:solidFill>
              </a:rPr>
              <a:t>, Chemistry and Biodiversity, 2009</a:t>
            </a:r>
          </a:p>
        </p:txBody>
      </p:sp>
      <p:sp>
        <p:nvSpPr>
          <p:cNvPr id="7" name="Rectangle 6"/>
          <p:cNvSpPr/>
          <p:nvPr/>
        </p:nvSpPr>
        <p:spPr>
          <a:xfrm>
            <a:off x="2854129" y="163924"/>
            <a:ext cx="6483763" cy="707886"/>
          </a:xfrm>
          <a:prstGeom prst="rect">
            <a:avLst/>
          </a:prstGeom>
        </p:spPr>
        <p:txBody>
          <a:bodyPr wrap="none">
            <a:spAutoFit/>
          </a:bodyPr>
          <a:lstStyle/>
          <a:p>
            <a:pPr algn="ctr"/>
            <a:r>
              <a:rPr lang="en-US" sz="4000" b="1" dirty="0"/>
              <a:t>Chemical Processes in ADME</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39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1" name="TextBox 10"/>
          <p:cNvSpPr txBox="1"/>
          <p:nvPr/>
        </p:nvSpPr>
        <p:spPr>
          <a:xfrm>
            <a:off x="412691" y="3872583"/>
            <a:ext cx="4174594" cy="28007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Skin is the first barrier to absorption for the chemical. The skin can keep chemicals out of the body, or it can let them in, depending on the physical and chemical properties of the chemical. Skin absorption depends on molecular weight, lipid solubility (log P), and physical state. These parameters determine if the chemical passes through the skin cell membranes into the body. Absorption of a chemical will result in the chemical circulating inside the body and perhaps causing adverse effects. </a:t>
            </a:r>
          </a:p>
        </p:txBody>
      </p:sp>
      <p:sp>
        <p:nvSpPr>
          <p:cNvPr id="12" name="TextBox 11"/>
          <p:cNvSpPr txBox="1"/>
          <p:nvPr/>
        </p:nvSpPr>
        <p:spPr>
          <a:xfrm>
            <a:off x="4765974" y="3872583"/>
            <a:ext cx="3396301"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As chemicals are inhaled, they may reach the lungs. The lung surface is a poor barrier against the entry of many chemicals into the body, which means that absorption of chemicals into the lung can be rapid and efficient. Respiratory absorption depends on many factors such as molecular weight, log P and vapor pressure.</a:t>
            </a:r>
            <a:r>
              <a:rPr lang="en-US" sz="1600" dirty="0">
                <a:effectLst/>
              </a:rPr>
              <a:t> </a:t>
            </a:r>
            <a:endParaRPr lang="en-US" sz="1600" dirty="0"/>
          </a:p>
        </p:txBody>
      </p:sp>
      <p:sp>
        <p:nvSpPr>
          <p:cNvPr id="13" name="TextBox 12"/>
          <p:cNvSpPr txBox="1"/>
          <p:nvPr/>
        </p:nvSpPr>
        <p:spPr>
          <a:xfrm>
            <a:off x="8334805" y="3872583"/>
            <a:ext cx="3402417"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If chemicals are swallowed, either intentionally or unintentionally, they enter the gastrointestinal tract (GI). From there, they may either pass through the body or be absorbed into the body. GI absorption depends on many factors such as molecular weight, log P and physical state.</a:t>
            </a:r>
            <a:r>
              <a:rPr lang="en-US" sz="1600" dirty="0">
                <a:effectLst/>
              </a:rPr>
              <a:t> </a:t>
            </a:r>
            <a:endParaRPr lang="en-US" sz="1600" dirty="0"/>
          </a:p>
        </p:txBody>
      </p:sp>
      <p:sp>
        <p:nvSpPr>
          <p:cNvPr id="14" name="Rectangle 13"/>
          <p:cNvSpPr/>
          <p:nvPr/>
        </p:nvSpPr>
        <p:spPr>
          <a:xfrm>
            <a:off x="4814436" y="16392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4" name="Rectangle 13"/>
          <p:cNvSpPr/>
          <p:nvPr/>
        </p:nvSpPr>
        <p:spPr>
          <a:xfrm>
            <a:off x="4814436" y="16392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1F2483D-77A5-4C40-A4CC-1D6EBD4FB302}"/>
              </a:ext>
            </a:extLst>
          </p:cNvPr>
          <p:cNvGraphicFramePr>
            <a:graphicFrameLocks noGrp="1"/>
          </p:cNvGraphicFramePr>
          <p:nvPr>
            <p:extLst>
              <p:ext uri="{D42A27DB-BD31-4B8C-83A1-F6EECF244321}">
                <p14:modId xmlns:p14="http://schemas.microsoft.com/office/powerpoint/2010/main" val="1391819665"/>
              </p:ext>
            </p:extLst>
          </p:nvPr>
        </p:nvGraphicFramePr>
        <p:xfrm>
          <a:off x="533400" y="4017247"/>
          <a:ext cx="3657599" cy="2089293"/>
        </p:xfrm>
        <a:graphic>
          <a:graphicData uri="http://schemas.openxmlformats.org/drawingml/2006/table">
            <a:tbl>
              <a:tblPr firstRow="1" bandRow="1">
                <a:tableStyleId>{5C22544A-7EE6-4342-B048-85BDC9FD1C3A}</a:tableStyleId>
              </a:tblPr>
              <a:tblGrid>
                <a:gridCol w="1034661">
                  <a:extLst>
                    <a:ext uri="{9D8B030D-6E8A-4147-A177-3AD203B41FA5}">
                      <a16:colId xmlns:a16="http://schemas.microsoft.com/office/drawing/2014/main" val="20000"/>
                    </a:ext>
                  </a:extLst>
                </a:gridCol>
                <a:gridCol w="1342359">
                  <a:extLst>
                    <a:ext uri="{9D8B030D-6E8A-4147-A177-3AD203B41FA5}">
                      <a16:colId xmlns:a16="http://schemas.microsoft.com/office/drawing/2014/main" val="20001"/>
                    </a:ext>
                  </a:extLst>
                </a:gridCol>
                <a:gridCol w="1280579">
                  <a:extLst>
                    <a:ext uri="{9D8B030D-6E8A-4147-A177-3AD203B41FA5}">
                      <a16:colId xmlns:a16="http://schemas.microsoft.com/office/drawing/2014/main" val="20002"/>
                    </a:ext>
                  </a:extLst>
                </a:gridCol>
              </a:tblGrid>
              <a:tr h="33428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85002">
                <a:tc>
                  <a:txBody>
                    <a:bodyPr/>
                    <a:lstStyle/>
                    <a:p>
                      <a:r>
                        <a:rPr lang="en-US" sz="1500" dirty="0"/>
                        <a:t>Physical state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1"/>
                  </a:ext>
                </a:extLst>
              </a:tr>
              <a:tr h="585002">
                <a:tc>
                  <a:txBody>
                    <a:bodyPr/>
                    <a:lstStyle/>
                    <a:p>
                      <a:r>
                        <a:rPr lang="en-US" sz="1500" dirty="0" err="1"/>
                        <a:t>LogP</a:t>
                      </a:r>
                      <a:endParaRPr lang="en-US" sz="1500" dirty="0"/>
                    </a:p>
                  </a:txBody>
                  <a:tcPr/>
                </a:tc>
                <a:tc>
                  <a:txBody>
                    <a:bodyPr/>
                    <a:lstStyle/>
                    <a:p>
                      <a:r>
                        <a:rPr lang="en-US" sz="1500" dirty="0"/>
                        <a:t>Less</a:t>
                      </a:r>
                      <a:r>
                        <a:rPr lang="en-US" sz="1500" baseline="0" dirty="0"/>
                        <a:t> than 0 or greater than </a:t>
                      </a:r>
                      <a:endParaRPr lang="en-US" sz="1500" dirty="0"/>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85002">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4BF54A5B-D4DC-8642-A374-2B73B731CE26}"/>
              </a:ext>
            </a:extLst>
          </p:cNvPr>
          <p:cNvGraphicFramePr>
            <a:graphicFrameLocks noGrp="1"/>
          </p:cNvGraphicFramePr>
          <p:nvPr>
            <p:extLst>
              <p:ext uri="{D42A27DB-BD31-4B8C-83A1-F6EECF244321}">
                <p14:modId xmlns:p14="http://schemas.microsoft.com/office/powerpoint/2010/main" val="263360610"/>
              </p:ext>
            </p:extLst>
          </p:nvPr>
        </p:nvGraphicFramePr>
        <p:xfrm>
          <a:off x="4384504" y="3918857"/>
          <a:ext cx="3834957" cy="2743200"/>
        </p:xfrm>
        <a:graphic>
          <a:graphicData uri="http://schemas.openxmlformats.org/drawingml/2006/table">
            <a:tbl>
              <a:tblPr firstRow="1" bandRow="1">
                <a:tableStyleId>{5C22544A-7EE6-4342-B048-85BDC9FD1C3A}</a:tableStyleId>
              </a:tblPr>
              <a:tblGrid>
                <a:gridCol w="1236288">
                  <a:extLst>
                    <a:ext uri="{9D8B030D-6E8A-4147-A177-3AD203B41FA5}">
                      <a16:colId xmlns:a16="http://schemas.microsoft.com/office/drawing/2014/main" val="20000"/>
                    </a:ext>
                  </a:extLst>
                </a:gridCol>
                <a:gridCol w="1307208">
                  <a:extLst>
                    <a:ext uri="{9D8B030D-6E8A-4147-A177-3AD203B41FA5}">
                      <a16:colId xmlns:a16="http://schemas.microsoft.com/office/drawing/2014/main" val="20001"/>
                    </a:ext>
                  </a:extLst>
                </a:gridCol>
                <a:gridCol w="1291461">
                  <a:extLst>
                    <a:ext uri="{9D8B030D-6E8A-4147-A177-3AD203B41FA5}">
                      <a16:colId xmlns:a16="http://schemas.microsoft.com/office/drawing/2014/main" val="20002"/>
                    </a:ext>
                  </a:extLst>
                </a:gridCol>
              </a:tblGrid>
              <a:tr h="27607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440131">
                <a:tc>
                  <a:txBody>
                    <a:bodyPr/>
                    <a:lstStyle/>
                    <a:p>
                      <a:r>
                        <a:rPr lang="en-US" sz="1500" dirty="0"/>
                        <a:t>Particle size [nm]</a:t>
                      </a:r>
                    </a:p>
                  </a:txBody>
                  <a:tcPr/>
                </a:tc>
                <a:tc>
                  <a:txBody>
                    <a:bodyPr/>
                    <a:lstStyle/>
                    <a:p>
                      <a:r>
                        <a:rPr lang="en-US" sz="1500" dirty="0"/>
                        <a:t>More</a:t>
                      </a:r>
                      <a:r>
                        <a:rPr lang="en-US" sz="1500" baseline="0" dirty="0"/>
                        <a:t> than 5</a:t>
                      </a:r>
                      <a:endParaRPr lang="en-US" sz="1500" dirty="0"/>
                    </a:p>
                  </a:txBody>
                  <a:tcPr>
                    <a:solidFill>
                      <a:schemeClr val="accent6">
                        <a:lumMod val="60000"/>
                        <a:lumOff val="40000"/>
                      </a:schemeClr>
                    </a:solidFill>
                  </a:tcPr>
                </a:tc>
                <a:tc>
                  <a:txBody>
                    <a:bodyPr/>
                    <a:lstStyle/>
                    <a:p>
                      <a:r>
                        <a:rPr lang="en-US" sz="1500" dirty="0"/>
                        <a:t>Less than 5</a:t>
                      </a:r>
                    </a:p>
                  </a:txBody>
                  <a:tcPr>
                    <a:solidFill>
                      <a:srgbClr val="FF98A2"/>
                    </a:solidFill>
                  </a:tcPr>
                </a:tc>
                <a:extLst>
                  <a:ext uri="{0D108BD9-81ED-4DB2-BD59-A6C34878D82A}">
                    <a16:rowId xmlns:a16="http://schemas.microsoft.com/office/drawing/2014/main" val="10001"/>
                  </a:ext>
                </a:extLst>
              </a:tr>
              <a:tr h="530216">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30216">
                <a:tc>
                  <a:txBody>
                    <a:bodyPr/>
                    <a:lstStyle/>
                    <a:p>
                      <a:r>
                        <a:rPr lang="en-US" sz="1500" dirty="0"/>
                        <a:t>Molecular</a:t>
                      </a:r>
                      <a:r>
                        <a:rPr lang="en-US" sz="1500" baseline="0" dirty="0"/>
                        <a:t> weight [Da]</a:t>
                      </a:r>
                      <a:endParaRPr lang="en-US" sz="1500" dirty="0"/>
                    </a:p>
                  </a:txBody>
                  <a:tcPr/>
                </a:tc>
                <a:tc>
                  <a:txBody>
                    <a:bodyPr/>
                    <a:lstStyle/>
                    <a:p>
                      <a:r>
                        <a:rPr lang="en-US" sz="1500" dirty="0"/>
                        <a:t>More than 400 </a:t>
                      </a:r>
                    </a:p>
                  </a:txBody>
                  <a:tcPr>
                    <a:solidFill>
                      <a:schemeClr val="accent6">
                        <a:lumMod val="60000"/>
                        <a:lumOff val="40000"/>
                      </a:schemeClr>
                    </a:solidFill>
                  </a:tcPr>
                </a:tc>
                <a:tc>
                  <a:txBody>
                    <a:bodyPr/>
                    <a:lstStyle/>
                    <a:p>
                      <a:r>
                        <a:rPr lang="en-US" sz="1500" dirty="0"/>
                        <a:t>Less than 400 </a:t>
                      </a:r>
                    </a:p>
                  </a:txBody>
                  <a:tcPr>
                    <a:solidFill>
                      <a:srgbClr val="FF98A2"/>
                    </a:solidFill>
                  </a:tcPr>
                </a:tc>
                <a:extLst>
                  <a:ext uri="{0D108BD9-81ED-4DB2-BD59-A6C34878D82A}">
                    <a16:rowId xmlns:a16="http://schemas.microsoft.com/office/drawing/2014/main" val="10003"/>
                  </a:ext>
                </a:extLst>
              </a:tr>
              <a:tr h="753465">
                <a:tc>
                  <a:txBody>
                    <a:bodyPr/>
                    <a:lstStyle/>
                    <a:p>
                      <a:r>
                        <a:rPr lang="en-US" sz="1500" dirty="0"/>
                        <a:t>Vapor</a:t>
                      </a:r>
                      <a:r>
                        <a:rPr lang="en-US" sz="1500" baseline="0" dirty="0"/>
                        <a:t> pressure [mmHg]</a:t>
                      </a:r>
                      <a:endParaRPr lang="en-US" sz="1500" dirty="0"/>
                    </a:p>
                  </a:txBody>
                  <a:tcPr/>
                </a:tc>
                <a:tc>
                  <a:txBody>
                    <a:bodyPr/>
                    <a:lstStyle/>
                    <a:p>
                      <a:r>
                        <a:rPr lang="en-US" sz="1500" dirty="0"/>
                        <a:t>Less</a:t>
                      </a:r>
                      <a:r>
                        <a:rPr lang="en-US" sz="1500" baseline="0" dirty="0"/>
                        <a:t> than 0.001 </a:t>
                      </a:r>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a:t>
                      </a:r>
                      <a:r>
                        <a:rPr lang="en-US" sz="1500" baseline="0" dirty="0"/>
                        <a:t>0.001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58F0A09B-0FE6-894E-9D00-BA4AE12771F0}"/>
              </a:ext>
            </a:extLst>
          </p:cNvPr>
          <p:cNvGraphicFramePr>
            <a:graphicFrameLocks noGrp="1"/>
          </p:cNvGraphicFramePr>
          <p:nvPr>
            <p:extLst>
              <p:ext uri="{D42A27DB-BD31-4B8C-83A1-F6EECF244321}">
                <p14:modId xmlns:p14="http://schemas.microsoft.com/office/powerpoint/2010/main" val="1179205861"/>
              </p:ext>
            </p:extLst>
          </p:nvPr>
        </p:nvGraphicFramePr>
        <p:xfrm>
          <a:off x="8412966" y="3918857"/>
          <a:ext cx="3626635" cy="2743200"/>
        </p:xfrm>
        <a:graphic>
          <a:graphicData uri="http://schemas.openxmlformats.org/drawingml/2006/table">
            <a:tbl>
              <a:tblPr firstRow="1" bandRow="1">
                <a:tableStyleId>{5C22544A-7EE6-4342-B048-85BDC9FD1C3A}</a:tableStyleId>
              </a:tblPr>
              <a:tblGrid>
                <a:gridCol w="1049671">
                  <a:extLst>
                    <a:ext uri="{9D8B030D-6E8A-4147-A177-3AD203B41FA5}">
                      <a16:colId xmlns:a16="http://schemas.microsoft.com/office/drawing/2014/main" val="20000"/>
                    </a:ext>
                  </a:extLst>
                </a:gridCol>
                <a:gridCol w="1240187">
                  <a:extLst>
                    <a:ext uri="{9D8B030D-6E8A-4147-A177-3AD203B41FA5}">
                      <a16:colId xmlns:a16="http://schemas.microsoft.com/office/drawing/2014/main" val="20001"/>
                    </a:ext>
                  </a:extLst>
                </a:gridCol>
                <a:gridCol w="1336777">
                  <a:extLst>
                    <a:ext uri="{9D8B030D-6E8A-4147-A177-3AD203B41FA5}">
                      <a16:colId xmlns:a16="http://schemas.microsoft.com/office/drawing/2014/main" val="20002"/>
                    </a:ext>
                  </a:extLst>
                </a:gridCol>
              </a:tblGrid>
              <a:tr h="291234">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03040">
                <a:tc>
                  <a:txBody>
                    <a:bodyPr/>
                    <a:lstStyle/>
                    <a:p>
                      <a:r>
                        <a:rPr lang="en-US" sz="1500" dirty="0"/>
                        <a:t>Particle size [nm]</a:t>
                      </a:r>
                    </a:p>
                  </a:txBody>
                  <a:tcPr/>
                </a:tc>
                <a:tc>
                  <a:txBody>
                    <a:bodyPr/>
                    <a:lstStyle/>
                    <a:p>
                      <a:r>
                        <a:rPr lang="en-US" sz="1500" dirty="0"/>
                        <a:t>More</a:t>
                      </a:r>
                      <a:r>
                        <a:rPr lang="en-US" sz="1500" baseline="0" dirty="0"/>
                        <a:t> than 100</a:t>
                      </a:r>
                      <a:endParaRPr lang="en-US" sz="1500" dirty="0"/>
                    </a:p>
                  </a:txBody>
                  <a:tcPr>
                    <a:solidFill>
                      <a:schemeClr val="accent6">
                        <a:lumMod val="60000"/>
                        <a:lumOff val="40000"/>
                      </a:schemeClr>
                    </a:solidFill>
                  </a:tcPr>
                </a:tc>
                <a:tc>
                  <a:txBody>
                    <a:bodyPr/>
                    <a:lstStyle/>
                    <a:p>
                      <a:r>
                        <a:rPr lang="en-US" sz="1500" dirty="0"/>
                        <a:t>Less than 100</a:t>
                      </a:r>
                    </a:p>
                  </a:txBody>
                  <a:tcPr>
                    <a:solidFill>
                      <a:srgbClr val="FF98A2"/>
                    </a:solidFill>
                  </a:tcPr>
                </a:tc>
                <a:extLst>
                  <a:ext uri="{0D108BD9-81ED-4DB2-BD59-A6C34878D82A}">
                    <a16:rowId xmlns:a16="http://schemas.microsoft.com/office/drawing/2014/main" val="10001"/>
                  </a:ext>
                </a:extLst>
              </a:tr>
              <a:tr h="503040">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291234">
                <a:tc>
                  <a:txBody>
                    <a:bodyPr/>
                    <a:lstStyle/>
                    <a:p>
                      <a:r>
                        <a:rPr lang="en-US" sz="1500" dirty="0"/>
                        <a:t>Phase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3"/>
                  </a:ext>
                </a:extLst>
              </a:tr>
              <a:tr h="503040">
                <a:tc>
                  <a:txBody>
                    <a:bodyPr/>
                    <a:lstStyle/>
                    <a:p>
                      <a:r>
                        <a:rPr lang="en-US" sz="1500" dirty="0"/>
                        <a:t>Molecular Weight [Da]</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500 </a:t>
                      </a:r>
                    </a:p>
                    <a:p>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Less than 400 </a:t>
                      </a:r>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460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543862"/>
            <a:ext cx="2895600" cy="4621176"/>
          </a:xfrm>
          <a:prstGeom prst="rect">
            <a:avLst/>
          </a:prstGeom>
        </p:spPr>
      </p:pic>
      <p:sp>
        <p:nvSpPr>
          <p:cNvPr id="4" name="Rectangle 1"/>
          <p:cNvSpPr>
            <a:spLocks noChangeArrowheads="1"/>
          </p:cNvSpPr>
          <p:nvPr/>
        </p:nvSpPr>
        <p:spPr bwMode="auto">
          <a:xfrm>
            <a:off x="4495800" y="1432019"/>
            <a:ext cx="6869362"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200" b="0" i="0" u="none" strike="noStrike" cap="none" normalizeH="0" baseline="0" dirty="0">
                <a:ln>
                  <a:noFill/>
                </a:ln>
                <a:solidFill>
                  <a:schemeClr val="tx1"/>
                </a:solidFill>
                <a:effectLst/>
              </a:rPr>
              <a:t>Distribution is the movement of a chemical throughout the bloodstream and into other organs, such as the brain and the bones. Pharmaceuticals such as antibiotics and painkillers are designed to have high distribution rates so they can reach their target organs and have therapeutic effects. For chemicals such as detergents, distribution should be limited. </a:t>
            </a:r>
            <a:endParaRPr kumimoji="0" lang="en-US" altLang="x-none" sz="2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x-none" sz="22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x-none" altLang="x-none" sz="2200" b="0" i="0" u="none" strike="noStrike" cap="none" normalizeH="0" baseline="0" dirty="0">
                <a:ln>
                  <a:noFill/>
                </a:ln>
                <a:solidFill>
                  <a:schemeClr val="tx1"/>
                </a:solidFill>
                <a:effectLst/>
              </a:rPr>
              <a:t>Distribution depends on many factors such as log P, polar surface area, acidic</a:t>
            </a:r>
            <a:r>
              <a:rPr kumimoji="0" lang="x-none" altLang="x-none" sz="2200" b="0" i="0" u="none" strike="noStrike" cap="none" normalizeH="0" baseline="0">
                <a:ln>
                  <a:noFill/>
                </a:ln>
                <a:solidFill>
                  <a:schemeClr val="tx1"/>
                </a:solidFill>
                <a:effectLst/>
              </a:rPr>
              <a:t>/basic </a:t>
            </a:r>
            <a:r>
              <a:rPr kumimoji="0" lang="x-none" altLang="x-none" sz="2200" b="0" i="0" u="none" strike="noStrike" cap="none" normalizeH="0" baseline="0" dirty="0">
                <a:ln>
                  <a:noFill/>
                </a:ln>
                <a:solidFill>
                  <a:schemeClr val="tx1"/>
                </a:solidFill>
                <a:effectLst/>
              </a:rPr>
              <a:t>properties, and molecular weight.</a:t>
            </a:r>
          </a:p>
        </p:txBody>
      </p:sp>
      <p:sp>
        <p:nvSpPr>
          <p:cNvPr id="5" name="TextBox 4"/>
          <p:cNvSpPr txBox="1"/>
          <p:nvPr/>
        </p:nvSpPr>
        <p:spPr>
          <a:xfrm>
            <a:off x="4824185" y="5500677"/>
            <a:ext cx="6212591"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Distribution as opposed </a:t>
            </a:r>
            <a:r>
              <a:rPr lang="en-US" sz="2000" b="1"/>
              <a:t>to absorption </a:t>
            </a:r>
            <a:r>
              <a:rPr lang="en-US" sz="2000" b="1" dirty="0"/>
              <a:t>is more difficult </a:t>
            </a:r>
            <a:r>
              <a:rPr lang="en-US" sz="2000" b="1"/>
              <a:t>to control.</a:t>
            </a:r>
            <a:endParaRPr lang="en-US" sz="2000" b="1" dirty="0"/>
          </a:p>
        </p:txBody>
      </p:sp>
      <p:sp>
        <p:nvSpPr>
          <p:cNvPr id="7" name="Rectangle 6"/>
          <p:cNvSpPr/>
          <p:nvPr/>
        </p:nvSpPr>
        <p:spPr>
          <a:xfrm>
            <a:off x="4731306" y="163924"/>
            <a:ext cx="2729402" cy="707886"/>
          </a:xfrm>
          <a:prstGeom prst="rect">
            <a:avLst/>
          </a:prstGeom>
        </p:spPr>
        <p:txBody>
          <a:bodyPr wrap="none">
            <a:spAutoFit/>
          </a:bodyPr>
          <a:lstStyle/>
          <a:p>
            <a:pPr algn="ctr"/>
            <a:r>
              <a:rPr lang="en-US" sz="4000" b="1" dirty="0"/>
              <a:t>Distribution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1273411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1525960"/>
            <a:ext cx="3008993" cy="4748706"/>
          </a:xfrm>
          <a:prstGeom prst="rect">
            <a:avLst/>
          </a:prstGeom>
        </p:spPr>
      </p:pic>
      <p:sp>
        <p:nvSpPr>
          <p:cNvPr id="5" name="Rectangle 4"/>
          <p:cNvSpPr/>
          <p:nvPr/>
        </p:nvSpPr>
        <p:spPr>
          <a:xfrm>
            <a:off x="5029200" y="1525960"/>
            <a:ext cx="5715000" cy="2858539"/>
          </a:xfrm>
          <a:prstGeom prst="rect">
            <a:avLst/>
          </a:prstGeom>
        </p:spPr>
        <p:txBody>
          <a:bodyPr wrap="square">
            <a:spAutoFit/>
          </a:bodyPr>
          <a:lstStyle/>
          <a:p>
            <a:pPr algn="ctr">
              <a:lnSpc>
                <a:spcPct val="107000"/>
              </a:lnSpc>
            </a:pPr>
            <a:r>
              <a:rPr lang="en-US" sz="2400" dirty="0">
                <a:effectLst/>
                <a:latin typeface="Calibri" charset="0"/>
                <a:ea typeface="Calibri" charset="0"/>
                <a:cs typeface="Times New Roman" charset="0"/>
              </a:rPr>
              <a:t>As a chemical  is distributed through the body, it will most likely undergo metabolism. Metabolism is the body’s way of facilitating the excretion (removal) of the detergent through the kidneys. The rate at which a chemical is metabolized is usually dependent on its accessibility to enzymes. </a:t>
            </a:r>
          </a:p>
        </p:txBody>
      </p:sp>
      <p:sp>
        <p:nvSpPr>
          <p:cNvPr id="6" name="TextBox 5"/>
          <p:cNvSpPr txBox="1"/>
          <p:nvPr/>
        </p:nvSpPr>
        <p:spPr>
          <a:xfrm>
            <a:off x="5328557" y="5183832"/>
            <a:ext cx="5116286" cy="10156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Metabolism is more difficult to control than Absorption, and it can lead to detoxification or </a:t>
            </a:r>
            <a:r>
              <a:rPr lang="en-US" sz="2000" b="1" dirty="0" err="1"/>
              <a:t>toxification</a:t>
            </a:r>
            <a:r>
              <a:rPr lang="en-US" sz="2000" b="1" dirty="0"/>
              <a:t> of the organism.</a:t>
            </a:r>
          </a:p>
        </p:txBody>
      </p:sp>
      <p:sp>
        <p:nvSpPr>
          <p:cNvPr id="7" name="Rectangle 6"/>
          <p:cNvSpPr/>
          <p:nvPr/>
        </p:nvSpPr>
        <p:spPr>
          <a:xfrm>
            <a:off x="4725118" y="163924"/>
            <a:ext cx="2741777" cy="707886"/>
          </a:xfrm>
          <a:prstGeom prst="rect">
            <a:avLst/>
          </a:prstGeom>
        </p:spPr>
        <p:txBody>
          <a:bodyPr wrap="none">
            <a:spAutoFit/>
          </a:bodyPr>
          <a:lstStyle/>
          <a:p>
            <a:pPr algn="ctr"/>
            <a:r>
              <a:rPr lang="en-US" sz="4000" b="1" dirty="0"/>
              <a:t>Metabolism</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398869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993"/>
          <a:stretch/>
        </p:blipFill>
        <p:spPr>
          <a:xfrm>
            <a:off x="1066800" y="1602953"/>
            <a:ext cx="2854039" cy="4789746"/>
          </a:xfrm>
          <a:prstGeom prst="rect">
            <a:avLst/>
          </a:prstGeom>
        </p:spPr>
      </p:pic>
      <p:sp>
        <p:nvSpPr>
          <p:cNvPr id="5" name="Rectangle 4"/>
          <p:cNvSpPr/>
          <p:nvPr/>
        </p:nvSpPr>
        <p:spPr>
          <a:xfrm>
            <a:off x="5257800" y="1600200"/>
            <a:ext cx="5257800" cy="2841034"/>
          </a:xfrm>
          <a:prstGeom prst="rect">
            <a:avLst/>
          </a:prstGeom>
        </p:spPr>
        <p:txBody>
          <a:bodyPr wrap="square">
            <a:spAutoFit/>
          </a:bodyPr>
          <a:lstStyle/>
          <a:p>
            <a:pPr algn="ctr">
              <a:lnSpc>
                <a:spcPct val="107000"/>
              </a:lnSpc>
            </a:pPr>
            <a:r>
              <a:rPr lang="en-US" sz="2400" dirty="0">
                <a:effectLst/>
                <a:latin typeface="Calibri" charset="0"/>
                <a:ea typeface="Calibri" charset="0"/>
                <a:cs typeface="Times New Roman" charset="0"/>
              </a:rPr>
              <a:t>After the chemical is absorbed, the body can eliminate it by a process called excretion which can occur through the kidneys, the skin, the GI tract, and the lungs. If the detergent is not eliminated from the body, it can accumulate, or stay in the blood, which can lead to disease. </a:t>
            </a:r>
          </a:p>
        </p:txBody>
      </p:sp>
      <p:sp>
        <p:nvSpPr>
          <p:cNvPr id="9" name="TextBox 8"/>
          <p:cNvSpPr txBox="1"/>
          <p:nvPr/>
        </p:nvSpPr>
        <p:spPr>
          <a:xfrm>
            <a:off x="5257800" y="5134656"/>
            <a:ext cx="52578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t>Excretion as opposed to absorption is more difficult to control.</a:t>
            </a:r>
          </a:p>
        </p:txBody>
      </p:sp>
      <p:sp>
        <p:nvSpPr>
          <p:cNvPr id="7" name="Rectangle 6"/>
          <p:cNvSpPr/>
          <p:nvPr/>
        </p:nvSpPr>
        <p:spPr>
          <a:xfrm>
            <a:off x="4790104" y="163924"/>
            <a:ext cx="2611805" cy="707886"/>
          </a:xfrm>
          <a:prstGeom prst="rect">
            <a:avLst/>
          </a:prstGeom>
        </p:spPr>
        <p:txBody>
          <a:bodyPr wrap="none">
            <a:spAutoFit/>
          </a:bodyPr>
          <a:lstStyle/>
          <a:p>
            <a:pPr algn="ctr"/>
            <a:r>
              <a:rPr lang="en-US" sz="4000" b="1" dirty="0"/>
              <a:t>Elimination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3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pic>
        <p:nvPicPr>
          <p:cNvPr id="11" name="Picture 10">
            <a:extLst>
              <a:ext uri="{FF2B5EF4-FFF2-40B4-BE49-F238E27FC236}">
                <a16:creationId xmlns:a16="http://schemas.microsoft.com/office/drawing/2014/main" id="{9F6654D9-3C68-6044-B930-DAEAF2275A74}"/>
              </a:ext>
            </a:extLst>
          </p:cNvPr>
          <p:cNvPicPr>
            <a:picLocks noChangeAspect="1"/>
          </p:cNvPicPr>
          <p:nvPr/>
        </p:nvPicPr>
        <p:blipFill rotWithShape="1">
          <a:blip r:embed="rId2"/>
          <a:srcRect r="1993"/>
          <a:stretch/>
        </p:blipFill>
        <p:spPr>
          <a:xfrm>
            <a:off x="1082565" y="1524125"/>
            <a:ext cx="2854039" cy="4789746"/>
          </a:xfrm>
          <a:prstGeom prst="rect">
            <a:avLst/>
          </a:prstGeom>
        </p:spPr>
      </p:pic>
    </p:spTree>
    <p:extLst>
      <p:ext uri="{BB962C8B-B14F-4D97-AF65-F5344CB8AC3E}">
        <p14:creationId xmlns:p14="http://schemas.microsoft.com/office/powerpoint/2010/main" val="1503593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3725"/>
            <a:ext cx="10515600" cy="2860675"/>
          </a:xfrm>
        </p:spPr>
        <p:txBody>
          <a:bodyPr/>
          <a:lstStyle/>
          <a:p>
            <a:r>
              <a:rPr lang="en-US" dirty="0">
                <a:latin typeface="+mn-lt"/>
              </a:rPr>
              <a:t>Go to </a:t>
            </a:r>
            <a:r>
              <a:rPr lang="en-US" dirty="0" err="1">
                <a:latin typeface="+mn-lt"/>
              </a:rPr>
              <a:t>chemspider.com</a:t>
            </a:r>
            <a:r>
              <a:rPr lang="en-US" dirty="0">
                <a:latin typeface="+mn-lt"/>
              </a:rPr>
              <a:t> and put in following CAS number:</a:t>
            </a:r>
          </a:p>
          <a:p>
            <a:pPr lvl="1"/>
            <a:r>
              <a:rPr lang="en-US" dirty="0">
                <a:latin typeface="+mn-lt"/>
              </a:rPr>
              <a:t>Benzene </a:t>
            </a:r>
            <a:r>
              <a:rPr lang="fi-FI" b="1" dirty="0">
                <a:latin typeface="+mn-lt"/>
              </a:rPr>
              <a:t>71-43-2</a:t>
            </a:r>
            <a:endParaRPr lang="en-US" dirty="0">
              <a:latin typeface="+mn-lt"/>
            </a:endParaRPr>
          </a:p>
          <a:p>
            <a:pPr marL="342900" lvl="1" indent="0">
              <a:buNone/>
            </a:pPr>
            <a:endParaRPr lang="hu-HU" b="1" dirty="0">
              <a:latin typeface="+mn-lt"/>
            </a:endParaRPr>
          </a:p>
          <a:p>
            <a:r>
              <a:rPr lang="en-US" dirty="0">
                <a:latin typeface="+mn-lt"/>
              </a:rPr>
              <a:t>Using discussed parameters, predict respiratory, dermal and digestive absorption of compounds.</a:t>
            </a:r>
          </a:p>
          <a:p>
            <a:endParaRPr lang="en-US" dirty="0">
              <a:latin typeface="+mn-lt"/>
            </a:endParaRPr>
          </a:p>
          <a:p>
            <a:endParaRPr lang="en-US" dirty="0">
              <a:latin typeface="+mn-lt"/>
            </a:endParaRPr>
          </a:p>
          <a:p>
            <a:endParaRPr lang="en-US" dirty="0">
              <a:latin typeface="+mn-lt"/>
            </a:endParaRPr>
          </a:p>
        </p:txBody>
      </p:sp>
      <p:sp>
        <p:nvSpPr>
          <p:cNvPr id="4" name="TextBox 3"/>
          <p:cNvSpPr txBox="1"/>
          <p:nvPr/>
        </p:nvSpPr>
        <p:spPr>
          <a:xfrm>
            <a:off x="1185139" y="4724400"/>
            <a:ext cx="9821722" cy="1292662"/>
          </a:xfrm>
          <a:prstGeom prst="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marL="234950"/>
            <a:r>
              <a:rPr lang="en-US" sz="2000" dirty="0">
                <a:solidFill>
                  <a:sysClr val="windowText" lastClr="000000"/>
                </a:solidFill>
              </a:rPr>
              <a:t>Benzene:</a:t>
            </a:r>
          </a:p>
          <a:p>
            <a:pPr marL="234950"/>
            <a:endParaRPr lang="en-US" sz="400" dirty="0">
              <a:solidFill>
                <a:sysClr val="windowText" lastClr="000000"/>
              </a:solidFill>
            </a:endParaRPr>
          </a:p>
          <a:p>
            <a:pPr marL="579438" indent="-234950">
              <a:buFont typeface="Arial" charset="0"/>
              <a:buChar char="•"/>
            </a:pPr>
            <a:r>
              <a:rPr lang="en-US" dirty="0">
                <a:solidFill>
                  <a:sysClr val="windowText" lastClr="000000"/>
                </a:solidFill>
              </a:rPr>
              <a:t>Colorless sweet smelling liquid; highly flammable</a:t>
            </a:r>
          </a:p>
          <a:p>
            <a:pPr marL="579438" indent="-234950">
              <a:buFont typeface="Arial" charset="0"/>
              <a:buChar char="•"/>
            </a:pPr>
            <a:r>
              <a:rPr lang="en-US" dirty="0">
                <a:solidFill>
                  <a:sysClr val="windowText" lastClr="000000"/>
                </a:solidFill>
              </a:rPr>
              <a:t>Used as precursor to many complex chemicals: polystyrenes, polycarbonates, epoxy resins, nylon</a:t>
            </a:r>
          </a:p>
          <a:p>
            <a:pPr marL="579438" indent="-234950">
              <a:buFont typeface="Arial" charset="0"/>
              <a:buChar char="•"/>
            </a:pPr>
            <a:r>
              <a:rPr lang="en-US" dirty="0">
                <a:solidFill>
                  <a:sysClr val="windowText" lastClr="000000"/>
                </a:solidFill>
              </a:rPr>
              <a:t>Toxic- known carcinogen</a:t>
            </a:r>
          </a:p>
        </p:txBody>
      </p:sp>
      <p:sp>
        <p:nvSpPr>
          <p:cNvPr id="6" name="Rectangle 5"/>
          <p:cNvSpPr/>
          <p:nvPr/>
        </p:nvSpPr>
        <p:spPr>
          <a:xfrm>
            <a:off x="4274707" y="163924"/>
            <a:ext cx="3642600" cy="707886"/>
          </a:xfrm>
          <a:prstGeom prst="rect">
            <a:avLst/>
          </a:prstGeom>
        </p:spPr>
        <p:txBody>
          <a:bodyPr wrap="none">
            <a:spAutoFit/>
          </a:bodyPr>
          <a:lstStyle/>
          <a:p>
            <a:pPr algn="ctr"/>
            <a:r>
              <a:rPr lang="en-US" sz="4000" b="1" dirty="0"/>
              <a:t>In-Class Exercise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26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1066800" y="1905000"/>
            <a:ext cx="9767496" cy="4351338"/>
          </a:xfrm>
        </p:spPr>
        <p:txBody>
          <a:bodyPr>
            <a:noAutofit/>
          </a:bodyPr>
          <a:lstStyle/>
          <a:p>
            <a:pPr eaLnBrk="1" hangingPunct="1"/>
            <a:r>
              <a:rPr lang="en-US" altLang="en-US" sz="3200" dirty="0">
                <a:latin typeface="+mn-lt"/>
              </a:rPr>
              <a:t>The ability cause adverse consequence.</a:t>
            </a:r>
            <a:endParaRPr lang="en-US" altLang="en-US" sz="3200" b="1" dirty="0">
              <a:latin typeface="+mn-lt"/>
            </a:endParaRPr>
          </a:p>
          <a:p>
            <a:pPr eaLnBrk="1" hangingPunct="1"/>
            <a:endParaRPr lang="en-US" altLang="en-US" sz="3200" dirty="0">
              <a:latin typeface="+mn-lt"/>
            </a:endParaRPr>
          </a:p>
          <a:p>
            <a:pPr eaLnBrk="1" hangingPunct="1"/>
            <a:r>
              <a:rPr lang="en-US" altLang="en-US" sz="3200" dirty="0">
                <a:latin typeface="+mn-lt"/>
              </a:rPr>
              <a:t>What types of chemical hazards are there?</a:t>
            </a:r>
          </a:p>
          <a:p>
            <a:pPr lvl="1" eaLnBrk="1" hangingPunct="1"/>
            <a:r>
              <a:rPr lang="en-US" altLang="en-US" dirty="0">
                <a:latin typeface="+mn-lt"/>
              </a:rPr>
              <a:t>Global Hazards (global warming, acid rain, security threat, ozone depletion)</a:t>
            </a:r>
          </a:p>
          <a:p>
            <a:pPr lvl="1" eaLnBrk="1" hangingPunct="1"/>
            <a:r>
              <a:rPr lang="en-US" altLang="en-US" dirty="0">
                <a:latin typeface="+mn-lt"/>
              </a:rPr>
              <a:t>Physical Hazards (</a:t>
            </a:r>
            <a:r>
              <a:rPr lang="en-US" altLang="en-US" dirty="0" err="1">
                <a:latin typeface="+mn-lt"/>
              </a:rPr>
              <a:t>explosivity</a:t>
            </a:r>
            <a:r>
              <a:rPr lang="en-US" altLang="en-US" dirty="0">
                <a:latin typeface="+mn-lt"/>
              </a:rPr>
              <a:t>, </a:t>
            </a:r>
            <a:r>
              <a:rPr lang="en-US" altLang="en-US" dirty="0" err="1">
                <a:latin typeface="+mn-lt"/>
              </a:rPr>
              <a:t>corrosivity</a:t>
            </a:r>
            <a:r>
              <a:rPr lang="en-US" altLang="en-US" dirty="0">
                <a:latin typeface="+mn-lt"/>
              </a:rPr>
              <a:t>, oxidizers/reducers)</a:t>
            </a:r>
          </a:p>
          <a:p>
            <a:pPr lvl="1" eaLnBrk="1" hangingPunct="1"/>
            <a:r>
              <a:rPr lang="en-US" altLang="en-US" dirty="0">
                <a:latin typeface="+mn-lt"/>
              </a:rPr>
              <a:t>Toxicological </a:t>
            </a:r>
          </a:p>
          <a:p>
            <a:pPr lvl="2"/>
            <a:r>
              <a:rPr lang="en-US" altLang="en-US" sz="2400" dirty="0">
                <a:latin typeface="+mn-lt"/>
              </a:rPr>
              <a:t>Environmental (aquatic toxicity, avian toxicity, mammalian toxicity)</a:t>
            </a:r>
          </a:p>
          <a:p>
            <a:pPr lvl="2"/>
            <a:r>
              <a:rPr lang="en-US" altLang="en-US" sz="2400" dirty="0">
                <a:latin typeface="+mn-lt"/>
              </a:rPr>
              <a:t>Human (e.g., carcinogenicity, neurotoxicity, hepatotoxicity, dermal toxicity)</a:t>
            </a:r>
          </a:p>
          <a:p>
            <a:pPr eaLnBrk="1" hangingPunct="1">
              <a:buFont typeface="Wingdings" charset="2"/>
              <a:buChar char="u"/>
            </a:pPr>
            <a:endParaRPr lang="en-US" altLang="en-US" sz="3200" dirty="0">
              <a:latin typeface="+mn-lt"/>
            </a:endParaRPr>
          </a:p>
        </p:txBody>
      </p:sp>
      <p:sp>
        <p:nvSpPr>
          <p:cNvPr id="4" name="Rectangle 3"/>
          <p:cNvSpPr/>
          <p:nvPr/>
        </p:nvSpPr>
        <p:spPr>
          <a:xfrm>
            <a:off x="5263618" y="163924"/>
            <a:ext cx="1664751" cy="707886"/>
          </a:xfrm>
          <a:prstGeom prst="rect">
            <a:avLst/>
          </a:prstGeom>
        </p:spPr>
        <p:txBody>
          <a:bodyPr wrap="none">
            <a:spAutoFit/>
          </a:bodyPr>
          <a:lstStyle/>
          <a:p>
            <a:pPr algn="ctr"/>
            <a:r>
              <a:rPr lang="en-US" sz="4000" b="1" dirty="0"/>
              <a:t>Hazard</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5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77551362"/>
              </p:ext>
            </p:extLst>
          </p:nvPr>
        </p:nvGraphicFramePr>
        <p:xfrm>
          <a:off x="876300" y="2362201"/>
          <a:ext cx="3238500" cy="2331720"/>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tblGrid>
              <a:tr h="365760">
                <a:tc gridSpan="2">
                  <a:txBody>
                    <a:bodyPr/>
                    <a:lstStyle/>
                    <a:p>
                      <a:pPr algn="ctr"/>
                      <a:r>
                        <a:rPr lang="en-US" sz="1400" dirty="0"/>
                        <a:t>DERMAL</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a:t>71-43-2</a:t>
                      </a:r>
                      <a:endParaRPr lang="en-US" sz="1400"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28910536"/>
              </p:ext>
            </p:extLst>
          </p:nvPr>
        </p:nvGraphicFramePr>
        <p:xfrm>
          <a:off x="4495800" y="2362200"/>
          <a:ext cx="3505200" cy="23317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365760">
                <a:tc gridSpan="2">
                  <a:txBody>
                    <a:bodyPr/>
                    <a:lstStyle/>
                    <a:p>
                      <a:pPr algn="ctr"/>
                      <a:r>
                        <a:rPr lang="en-US" sz="1400" dirty="0"/>
                        <a:t>RESPIRATORY</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a:t>71-43-2</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Vapor pressure [</a:t>
                      </a:r>
                      <a:r>
                        <a:rPr lang="en-US" sz="1400" kern="1200" dirty="0">
                          <a:solidFill>
                            <a:schemeClr val="dk1"/>
                          </a:solidFill>
                          <a:latin typeface="+mn-lt"/>
                          <a:ea typeface="+mn-ea"/>
                          <a:cs typeface="+mn-cs"/>
                        </a:rPr>
                        <a:t>mmHg]</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16444313"/>
              </p:ext>
            </p:extLst>
          </p:nvPr>
        </p:nvGraphicFramePr>
        <p:xfrm>
          <a:off x="8382000" y="2366986"/>
          <a:ext cx="3276600" cy="233172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65760">
                <a:tc gridSpan="2">
                  <a:txBody>
                    <a:bodyPr/>
                    <a:lstStyle/>
                    <a:p>
                      <a:pPr algn="ctr"/>
                      <a:r>
                        <a:rPr lang="en-US" sz="1400" dirty="0"/>
                        <a:t>DIGESTIVE</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a:t>71-43-2</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2"/>
                  </a:ext>
                </a:extLst>
              </a:tr>
              <a:tr h="548640">
                <a:tc>
                  <a:txBody>
                    <a:bodyPr/>
                    <a:lstStyle/>
                    <a:p>
                      <a:r>
                        <a:rPr lang="en-US" sz="1400" dirty="0"/>
                        <a:t>Molecular weight</a:t>
                      </a:r>
                    </a:p>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endParaRPr lang="en-US" sz="1400"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3657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3255360"/>
              </p:ext>
            </p:extLst>
          </p:nvPr>
        </p:nvGraphicFramePr>
        <p:xfrm>
          <a:off x="876300" y="2362201"/>
          <a:ext cx="3238500" cy="2331720"/>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tblGrid>
              <a:tr h="365760">
                <a:tc gridSpan="2">
                  <a:txBody>
                    <a:bodyPr/>
                    <a:lstStyle/>
                    <a:p>
                      <a:pPr algn="ctr"/>
                      <a:r>
                        <a:rPr lang="en-US" sz="1400" dirty="0"/>
                        <a:t>DERMAL</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a:t>71-43-2-Benzene</a:t>
                      </a:r>
                      <a:endParaRPr lang="en-US" sz="1400"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2.22</a:t>
                      </a:r>
                    </a:p>
                  </a:txBody>
                  <a:tcPr anchor="ctr">
                    <a:solidFill>
                      <a:srgbClr val="FF98A2"/>
                    </a:solidFill>
                  </a:tcPr>
                </a:tc>
                <a:extLst>
                  <a:ext uri="{0D108BD9-81ED-4DB2-BD59-A6C34878D82A}">
                    <a16:rowId xmlns:a16="http://schemas.microsoft.com/office/drawing/2014/main" val="10002"/>
                  </a:ext>
                </a:extLst>
              </a:tr>
              <a:tr h="548640">
                <a:tc>
                  <a:txBody>
                    <a:bodyPr/>
                    <a:lstStyle/>
                    <a:p>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pPr algn="ctr"/>
                      <a:r>
                        <a:rPr lang="en-US" sz="1400" dirty="0"/>
                        <a:t>78.112</a:t>
                      </a:r>
                    </a:p>
                  </a:txBody>
                  <a:tcPr anchor="ctr">
                    <a:solidFill>
                      <a:srgbClr val="FF98A2"/>
                    </a:solidFill>
                  </a:tcP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pPr algn="ctr"/>
                      <a:r>
                        <a:rPr lang="en-US" sz="1400" dirty="0"/>
                        <a:t>liquid</a:t>
                      </a:r>
                    </a:p>
                  </a:txBody>
                  <a:tcPr anchor="ctr">
                    <a:solidFill>
                      <a:srgbClr val="FF98A2"/>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49485459"/>
              </p:ext>
            </p:extLst>
          </p:nvPr>
        </p:nvGraphicFramePr>
        <p:xfrm>
          <a:off x="4495800" y="2362200"/>
          <a:ext cx="3505200" cy="23317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365760">
                <a:tc gridSpan="2">
                  <a:txBody>
                    <a:bodyPr/>
                    <a:lstStyle/>
                    <a:p>
                      <a:pPr algn="ctr"/>
                      <a:r>
                        <a:rPr lang="en-US" sz="1400" dirty="0"/>
                        <a:t>RESPIRATORY</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a:t>71-43-2-Benzene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2.22</a:t>
                      </a:r>
                    </a:p>
                  </a:txBody>
                  <a:tcPr anchor="ctr">
                    <a:solidFill>
                      <a:srgbClr val="FF98A2"/>
                    </a:solidFill>
                  </a:tcPr>
                </a:tc>
                <a:extLst>
                  <a:ext uri="{0D108BD9-81ED-4DB2-BD59-A6C34878D82A}">
                    <a16:rowId xmlns:a16="http://schemas.microsoft.com/office/drawing/2014/main" val="10002"/>
                  </a:ext>
                </a:extLst>
              </a:tr>
              <a:tr h="5486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Molecular weight [</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pPr algn="ctr"/>
                      <a:r>
                        <a:rPr lang="en-US" sz="1400" dirty="0"/>
                        <a:t>78.112</a:t>
                      </a:r>
                    </a:p>
                  </a:txBody>
                  <a:tcPr anchor="ctr">
                    <a:solidFill>
                      <a:srgbClr val="FF98A2"/>
                    </a:solidFill>
                  </a:tcPr>
                </a:tc>
                <a:extLst>
                  <a:ext uri="{0D108BD9-81ED-4DB2-BD59-A6C34878D82A}">
                    <a16:rowId xmlns:a16="http://schemas.microsoft.com/office/drawing/2014/main" val="10003"/>
                  </a:ext>
                </a:extLst>
              </a:tr>
              <a:tr h="5943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Vapor pressure [</a:t>
                      </a:r>
                      <a:r>
                        <a:rPr lang="en-US" sz="1400" kern="1200" dirty="0">
                          <a:solidFill>
                            <a:schemeClr val="dk1"/>
                          </a:solidFill>
                          <a:latin typeface="+mn-lt"/>
                          <a:ea typeface="+mn-ea"/>
                          <a:cs typeface="+mn-cs"/>
                        </a:rPr>
                        <a:t>mmHg]</a:t>
                      </a:r>
                      <a:endParaRPr lang="en-US" sz="1400" dirty="0"/>
                    </a:p>
                  </a:txBody>
                  <a:tcPr anchor="ctr"/>
                </a:tc>
                <a:tc>
                  <a:txBody>
                    <a:bodyPr/>
                    <a:lstStyle/>
                    <a:p>
                      <a:pPr algn="ctr"/>
                      <a:r>
                        <a:rPr lang="en-US" sz="1400" dirty="0"/>
                        <a:t>100.9</a:t>
                      </a:r>
                    </a:p>
                  </a:txBody>
                  <a:tcPr anchor="ctr">
                    <a:solidFill>
                      <a:srgbClr val="FF98A2"/>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14926313"/>
              </p:ext>
            </p:extLst>
          </p:nvPr>
        </p:nvGraphicFramePr>
        <p:xfrm>
          <a:off x="8382000" y="2366986"/>
          <a:ext cx="3276600" cy="233172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65760">
                <a:tc gridSpan="2">
                  <a:txBody>
                    <a:bodyPr/>
                    <a:lstStyle/>
                    <a:p>
                      <a:pPr algn="ctr"/>
                      <a:r>
                        <a:rPr lang="en-US" sz="1400" dirty="0"/>
                        <a:t>DIGESTIVE</a:t>
                      </a:r>
                    </a:p>
                  </a:txBody>
                  <a:tcPr anchor="ctr"/>
                </a:tc>
                <a:tc hMerge="1">
                  <a:txBody>
                    <a:bodyPr/>
                    <a:lstStyle/>
                    <a:p>
                      <a:endParaRPr lang="en-US" dirty="0"/>
                    </a:p>
                  </a:txBody>
                  <a:tcPr/>
                </a:tc>
                <a:extLst>
                  <a:ext uri="{0D108BD9-81ED-4DB2-BD59-A6C34878D82A}">
                    <a16:rowId xmlns:a16="http://schemas.microsoft.com/office/drawing/2014/main" val="10000"/>
                  </a:ext>
                </a:extLst>
              </a:tr>
              <a:tr h="365760">
                <a:tc>
                  <a:txBody>
                    <a:bodyPr/>
                    <a:lstStyle/>
                    <a:p>
                      <a:endParaRPr lang="en-US" sz="1400" dirty="0"/>
                    </a:p>
                  </a:txBody>
                  <a:tcPr anchor="ctr"/>
                </a:tc>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fi-FI" sz="1400" b="1" dirty="0"/>
                        <a:t>71-43-2-Benzene</a:t>
                      </a:r>
                      <a:endParaRPr lang="en-US" sz="1400" b="1" dirty="0"/>
                    </a:p>
                  </a:txBody>
                  <a:tcPr anchor="ctr"/>
                </a:tc>
                <a:extLst>
                  <a:ext uri="{0D108BD9-81ED-4DB2-BD59-A6C34878D82A}">
                    <a16:rowId xmlns:a16="http://schemas.microsoft.com/office/drawing/2014/main" val="10001"/>
                  </a:ext>
                </a:extLst>
              </a:tr>
              <a:tr h="457200">
                <a:tc>
                  <a:txBody>
                    <a:bodyPr/>
                    <a:lstStyle/>
                    <a:p>
                      <a:r>
                        <a:rPr lang="en-US" sz="1400" dirty="0" err="1"/>
                        <a:t>LogP</a:t>
                      </a:r>
                      <a:endParaRPr lang="en-US" sz="1400" dirty="0"/>
                    </a:p>
                  </a:txBody>
                  <a:tcPr anchor="ctr"/>
                </a:tc>
                <a:tc>
                  <a:txBody>
                    <a:bodyPr/>
                    <a:lstStyle/>
                    <a:p>
                      <a:pPr algn="ctr"/>
                      <a:r>
                        <a:rPr lang="en-US" sz="1400" dirty="0"/>
                        <a:t>2.22</a:t>
                      </a:r>
                    </a:p>
                  </a:txBody>
                  <a:tcPr anchor="ctr">
                    <a:solidFill>
                      <a:srgbClr val="FF98A2"/>
                    </a:solidFill>
                  </a:tcPr>
                </a:tc>
                <a:extLst>
                  <a:ext uri="{0D108BD9-81ED-4DB2-BD59-A6C34878D82A}">
                    <a16:rowId xmlns:a16="http://schemas.microsoft.com/office/drawing/2014/main" val="10002"/>
                  </a:ext>
                </a:extLst>
              </a:tr>
              <a:tr h="548640">
                <a:tc>
                  <a:txBody>
                    <a:bodyPr/>
                    <a:lstStyle/>
                    <a:p>
                      <a:r>
                        <a:rPr lang="en-US" sz="1400" dirty="0"/>
                        <a:t>Molecular weight</a:t>
                      </a:r>
                    </a:p>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a:t>
                      </a:r>
                      <a:r>
                        <a:rPr lang="en-US" sz="1400" kern="1200" dirty="0">
                          <a:solidFill>
                            <a:schemeClr val="dk1"/>
                          </a:solidFill>
                          <a:latin typeface="+mn-lt"/>
                          <a:ea typeface="+mn-ea"/>
                          <a:cs typeface="+mn-cs"/>
                        </a:rPr>
                        <a:t>g/</a:t>
                      </a:r>
                      <a:r>
                        <a:rPr lang="en-US" sz="1400" kern="1200" dirty="0" err="1">
                          <a:solidFill>
                            <a:schemeClr val="dk1"/>
                          </a:solidFill>
                          <a:latin typeface="+mn-lt"/>
                          <a:ea typeface="+mn-ea"/>
                          <a:cs typeface="+mn-cs"/>
                        </a:rPr>
                        <a:t>mol</a:t>
                      </a:r>
                      <a:r>
                        <a:rPr lang="en-US" sz="1400" kern="1200" dirty="0">
                          <a:solidFill>
                            <a:schemeClr val="dk1"/>
                          </a:solidFill>
                          <a:latin typeface="+mn-lt"/>
                          <a:ea typeface="+mn-ea"/>
                          <a:cs typeface="+mn-cs"/>
                        </a:rPr>
                        <a:t>]</a:t>
                      </a:r>
                      <a:endParaRPr lang="en-US" sz="1400" dirty="0"/>
                    </a:p>
                  </a:txBody>
                  <a:tcPr anchor="ctr"/>
                </a:tc>
                <a:tc>
                  <a:txBody>
                    <a:bodyPr/>
                    <a:lstStyle/>
                    <a:p>
                      <a:pPr algn="ctr"/>
                      <a:r>
                        <a:rPr lang="en-US" sz="1400" dirty="0"/>
                        <a:t>78.112</a:t>
                      </a:r>
                    </a:p>
                  </a:txBody>
                  <a:tcPr anchor="ctr">
                    <a:solidFill>
                      <a:srgbClr val="FF98A2"/>
                    </a:solidFill>
                  </a:tcPr>
                </a:tc>
                <a:extLst>
                  <a:ext uri="{0D108BD9-81ED-4DB2-BD59-A6C34878D82A}">
                    <a16:rowId xmlns:a16="http://schemas.microsoft.com/office/drawing/2014/main" val="10003"/>
                  </a:ext>
                </a:extLst>
              </a:tr>
              <a:tr h="594360">
                <a:tc>
                  <a:txBody>
                    <a:bodyPr/>
                    <a:lstStyle/>
                    <a:p>
                      <a:r>
                        <a:rPr lang="en-US" sz="1400" dirty="0"/>
                        <a:t>Phase</a:t>
                      </a:r>
                    </a:p>
                  </a:txBody>
                  <a:tcPr anchor="ctr"/>
                </a:tc>
                <a:tc>
                  <a:txBody>
                    <a:bodyPr/>
                    <a:lstStyle/>
                    <a:p>
                      <a:pPr algn="ctr"/>
                      <a:r>
                        <a:rPr lang="en-US" sz="1400" dirty="0"/>
                        <a:t>liquid</a:t>
                      </a:r>
                    </a:p>
                  </a:txBody>
                  <a:tcPr anchor="ctr">
                    <a:solidFill>
                      <a:srgbClr val="FF98A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0675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362200"/>
            <a:ext cx="10515600" cy="4351338"/>
          </a:xfrm>
        </p:spPr>
        <p:txBody>
          <a:bodyPr>
            <a:normAutofit/>
          </a:bodyPr>
          <a:lstStyle/>
          <a:p>
            <a:pPr>
              <a:spcBef>
                <a:spcPts val="2200"/>
              </a:spcBef>
            </a:pPr>
            <a:r>
              <a:rPr lang="en-US" dirty="0">
                <a:latin typeface="+mn-lt"/>
              </a:rPr>
              <a:t>Benzene is volatile–it will absorb through the respiratory system</a:t>
            </a:r>
          </a:p>
          <a:p>
            <a:pPr>
              <a:spcBef>
                <a:spcPts val="2200"/>
              </a:spcBef>
            </a:pPr>
            <a:r>
              <a:rPr lang="en-US" dirty="0">
                <a:latin typeface="+mn-lt"/>
              </a:rPr>
              <a:t>Once benzene is in the body, it has a moderate lipid and water solubility, therefore some of it will absorb in digestive track </a:t>
            </a:r>
          </a:p>
          <a:p>
            <a:pPr>
              <a:spcBef>
                <a:spcPts val="2200"/>
              </a:spcBef>
            </a:pPr>
            <a:r>
              <a:rPr lang="en-US" dirty="0">
                <a:latin typeface="+mn-lt"/>
              </a:rPr>
              <a:t>Since it is a liquid, it will absorb easier than solid</a:t>
            </a:r>
          </a:p>
          <a:p>
            <a:pPr>
              <a:spcBef>
                <a:spcPts val="2200"/>
              </a:spcBef>
            </a:pPr>
            <a:r>
              <a:rPr lang="en-US" dirty="0">
                <a:latin typeface="+mn-lt"/>
              </a:rPr>
              <a:t>Skin absorption is also probable</a:t>
            </a:r>
          </a:p>
          <a:p>
            <a:endParaRPr lang="en-US" dirty="0">
              <a:latin typeface="+mn-lt"/>
            </a:endParaRPr>
          </a:p>
          <a:p>
            <a:endParaRPr lang="en-US" dirty="0">
              <a:latin typeface="+mn-lt"/>
            </a:endParaRPr>
          </a:p>
          <a:p>
            <a:endParaRPr lang="en-US" dirty="0">
              <a:latin typeface="+mn-lt"/>
            </a:endParaRPr>
          </a:p>
          <a:p>
            <a:endParaRPr lang="en-US" dirty="0">
              <a:latin typeface="+mn-lt"/>
            </a:endParaRPr>
          </a:p>
          <a:p>
            <a:pPr marL="0" indent="0">
              <a:buNone/>
            </a:pPr>
            <a:endParaRPr lang="en-US" dirty="0">
              <a:latin typeface="+mn-lt"/>
            </a:endParaRPr>
          </a:p>
        </p:txBody>
      </p:sp>
      <p:sp>
        <p:nvSpPr>
          <p:cNvPr id="5" name="Rectangle 4"/>
          <p:cNvSpPr/>
          <p:nvPr/>
        </p:nvSpPr>
        <p:spPr>
          <a:xfrm>
            <a:off x="4739706" y="163924"/>
            <a:ext cx="2712602" cy="707886"/>
          </a:xfrm>
          <a:prstGeom prst="rect">
            <a:avLst/>
          </a:prstGeom>
        </p:spPr>
        <p:txBody>
          <a:bodyPr wrap="none">
            <a:spAutoFit/>
          </a:bodyPr>
          <a:lstStyle/>
          <a:p>
            <a:pPr algn="ctr"/>
            <a:r>
              <a:rPr lang="en-US" sz="4000" b="1" dirty="0"/>
              <a:t>Conclusions</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15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905" y="1292701"/>
            <a:ext cx="5896803" cy="1462113"/>
          </a:xfrm>
        </p:spPr>
        <p:txBody>
          <a:bodyPr>
            <a:noAutofit/>
          </a:bodyPr>
          <a:lstStyle/>
          <a:p>
            <a:pPr marL="0" indent="0" algn="ctr">
              <a:buNone/>
            </a:pPr>
            <a:r>
              <a:rPr lang="en-US" sz="2400" dirty="0">
                <a:latin typeface="+mn-lt"/>
              </a:rPr>
              <a:t>Educational game based on ADME and scientific data for surfactants to make connection between </a:t>
            </a:r>
            <a:r>
              <a:rPr lang="en-US" sz="2400" dirty="0" err="1">
                <a:latin typeface="+mn-lt"/>
              </a:rPr>
              <a:t>physico</a:t>
            </a:r>
            <a:r>
              <a:rPr lang="en-US" sz="2400" dirty="0">
                <a:latin typeface="+mn-lt"/>
              </a:rPr>
              <a:t>-chemical properties and health.</a:t>
            </a:r>
          </a:p>
          <a:p>
            <a:pPr marL="0" indent="0" algn="ctr">
              <a:buNone/>
            </a:pPr>
            <a:endParaRPr lang="en-US" sz="2400" dirty="0">
              <a:latin typeface="+mn-lt"/>
            </a:endParaRPr>
          </a:p>
        </p:txBody>
      </p:sp>
      <p:pic>
        <p:nvPicPr>
          <p:cNvPr id="5" name="Picture 4"/>
          <p:cNvPicPr>
            <a:picLocks noChangeAspect="1"/>
          </p:cNvPicPr>
          <p:nvPr/>
        </p:nvPicPr>
        <p:blipFill>
          <a:blip r:embed="rId2"/>
          <a:stretch>
            <a:fillRect/>
          </a:stretch>
        </p:blipFill>
        <p:spPr>
          <a:xfrm>
            <a:off x="6441097" y="1777340"/>
            <a:ext cx="4979703" cy="3570313"/>
          </a:xfrm>
          <a:prstGeom prst="rect">
            <a:avLst/>
          </a:prstGeom>
        </p:spPr>
      </p:pic>
      <p:pic>
        <p:nvPicPr>
          <p:cNvPr id="7" name="Picture 6"/>
          <p:cNvPicPr>
            <a:picLocks noChangeAspect="1"/>
          </p:cNvPicPr>
          <p:nvPr/>
        </p:nvPicPr>
        <p:blipFill>
          <a:blip r:embed="rId3"/>
          <a:stretch>
            <a:fillRect/>
          </a:stretch>
        </p:blipFill>
        <p:spPr>
          <a:xfrm>
            <a:off x="862963" y="2880352"/>
            <a:ext cx="4748685" cy="3544332"/>
          </a:xfrm>
          <a:prstGeom prst="rect">
            <a:avLst/>
          </a:prstGeom>
        </p:spPr>
      </p:pic>
      <p:sp>
        <p:nvSpPr>
          <p:cNvPr id="2" name="TextBox 1"/>
          <p:cNvSpPr txBox="1"/>
          <p:nvPr/>
        </p:nvSpPr>
        <p:spPr>
          <a:xfrm>
            <a:off x="7052502" y="5562600"/>
            <a:ext cx="3756892" cy="5232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http://</a:t>
            </a:r>
            <a:r>
              <a:rPr lang="en-US" sz="2800" dirty="0" err="1"/>
              <a:t>gwiz.yale.edu</a:t>
            </a:r>
            <a:endParaRPr lang="en-US" sz="2800" dirty="0"/>
          </a:p>
        </p:txBody>
      </p:sp>
      <p:sp>
        <p:nvSpPr>
          <p:cNvPr id="8" name="Rectangle 7"/>
          <p:cNvSpPr/>
          <p:nvPr/>
        </p:nvSpPr>
        <p:spPr>
          <a:xfrm>
            <a:off x="427797" y="163924"/>
            <a:ext cx="11336437" cy="707886"/>
          </a:xfrm>
          <a:prstGeom prst="rect">
            <a:avLst/>
          </a:prstGeom>
        </p:spPr>
        <p:txBody>
          <a:bodyPr wrap="none">
            <a:spAutoFit/>
          </a:bodyPr>
          <a:lstStyle/>
          <a:p>
            <a:pPr algn="ctr"/>
            <a:r>
              <a:rPr lang="en-US" sz="4000" b="1" dirty="0"/>
              <a:t>For Additional Practice: Safer Chemical Design Game</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32" y="6550223"/>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2019764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66218"/>
            <a:ext cx="10515600" cy="1325563"/>
          </a:xfrm>
        </p:spPr>
        <p:txBody>
          <a:bodyPr>
            <a:normAutofit/>
          </a:bodyPr>
          <a:lstStyle/>
          <a:p>
            <a:pPr algn="ctr"/>
            <a:r>
              <a:rPr lang="en-US" sz="4000" dirty="0">
                <a:latin typeface="+mn-lt"/>
              </a:rPr>
              <a:t>Approaches to Hazard Minimization through Molecular Design</a:t>
            </a:r>
          </a:p>
        </p:txBody>
      </p:sp>
    </p:spTree>
    <p:extLst>
      <p:ext uri="{BB962C8B-B14F-4D97-AF65-F5344CB8AC3E}">
        <p14:creationId xmlns:p14="http://schemas.microsoft.com/office/powerpoint/2010/main" val="1087966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rot="18420000">
            <a:off x="-693070" y="3922275"/>
            <a:ext cx="5327893" cy="276999"/>
          </a:xfrm>
          <a:prstGeom prst="rect">
            <a:avLst/>
          </a:prstGeom>
          <a:noFill/>
          <a:ln w="9525">
            <a:noFill/>
            <a:miter lim="800000"/>
            <a:headEnd/>
            <a:tailEnd/>
          </a:ln>
          <a:effectLst/>
        </p:spPr>
        <p:txBody>
          <a:bodyPr wrap="square">
            <a:prstTxWarp prst="textNoShape">
              <a:avLst/>
            </a:prstTxWarp>
            <a:spAutoFit/>
          </a:bodyPr>
          <a:lstStyle/>
          <a:p>
            <a:r>
              <a:rPr lang="en-US" sz="1200" b="1" dirty="0"/>
              <a:t>       Bioavailability                 Structure/Shape Activity        Mechanism of Action </a:t>
            </a:r>
          </a:p>
        </p:txBody>
      </p:sp>
      <p:grpSp>
        <p:nvGrpSpPr>
          <p:cNvPr id="30" name="Group 29"/>
          <p:cNvGrpSpPr/>
          <p:nvPr/>
        </p:nvGrpSpPr>
        <p:grpSpPr>
          <a:xfrm>
            <a:off x="728787" y="2211052"/>
            <a:ext cx="5919782" cy="3996364"/>
            <a:chOff x="1395418" y="998937"/>
            <a:chExt cx="6100762" cy="3175397"/>
          </a:xfrm>
          <a:effectLst/>
        </p:grpSpPr>
        <p:sp>
          <p:nvSpPr>
            <p:cNvPr id="16" name="Isosceles Triangle 15"/>
            <p:cNvSpPr>
              <a:spLocks noChangeArrowheads="1"/>
            </p:cNvSpPr>
            <p:nvPr/>
          </p:nvSpPr>
          <p:spPr bwMode="auto">
            <a:xfrm>
              <a:off x="3429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7" name="Isosceles Triangle 16"/>
            <p:cNvSpPr>
              <a:spLocks noChangeArrowheads="1"/>
            </p:cNvSpPr>
            <p:nvPr/>
          </p:nvSpPr>
          <p:spPr bwMode="auto">
            <a:xfrm>
              <a:off x="1395418"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8" name="Isosceles Triangle 17"/>
            <p:cNvSpPr>
              <a:spLocks noChangeArrowheads="1"/>
            </p:cNvSpPr>
            <p:nvPr/>
          </p:nvSpPr>
          <p:spPr bwMode="auto">
            <a:xfrm>
              <a:off x="5462593"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solidFill>
                  <a:srgbClr val="000000"/>
                </a:solidFill>
              </a:endParaRPr>
            </a:p>
          </p:txBody>
        </p:sp>
        <p:sp>
          <p:nvSpPr>
            <p:cNvPr id="19" name="Isosceles Triangle 18"/>
            <p:cNvSpPr>
              <a:spLocks noChangeArrowheads="1"/>
            </p:cNvSpPr>
            <p:nvPr/>
          </p:nvSpPr>
          <p:spPr bwMode="auto">
            <a:xfrm>
              <a:off x="4445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0" name="Isosceles Triangle 19"/>
            <p:cNvSpPr>
              <a:spLocks noChangeArrowheads="1"/>
            </p:cNvSpPr>
            <p:nvPr/>
          </p:nvSpPr>
          <p:spPr bwMode="auto">
            <a:xfrm>
              <a:off x="2413000" y="2057400"/>
              <a:ext cx="2032000"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1" name="Isosceles Triangle 20"/>
            <p:cNvSpPr>
              <a:spLocks noChangeArrowheads="1"/>
            </p:cNvSpPr>
            <p:nvPr/>
          </p:nvSpPr>
          <p:spPr bwMode="auto">
            <a:xfrm>
              <a:off x="3429000" y="998937"/>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3" name="Isosceles Triangle 22"/>
            <p:cNvSpPr>
              <a:spLocks noChangeArrowheads="1"/>
            </p:cNvSpPr>
            <p:nvPr/>
          </p:nvSpPr>
          <p:spPr bwMode="auto">
            <a:xfrm rot="10800000">
              <a:off x="2413000" y="3115869"/>
              <a:ext cx="2032000"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5" name="Isosceles Triangle 24"/>
            <p:cNvSpPr>
              <a:spLocks noChangeArrowheads="1"/>
            </p:cNvSpPr>
            <p:nvPr/>
          </p:nvSpPr>
          <p:spPr bwMode="auto">
            <a:xfrm rot="10800000">
              <a:off x="3429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6" name="Isosceles Triangle 25"/>
            <p:cNvSpPr>
              <a:spLocks noChangeArrowheads="1"/>
            </p:cNvSpPr>
            <p:nvPr/>
          </p:nvSpPr>
          <p:spPr bwMode="auto">
            <a:xfrm rot="10800000">
              <a:off x="4445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33" name="TextBox 32"/>
            <p:cNvSpPr txBox="1">
              <a:spLocks noChangeArrowheads="1"/>
            </p:cNvSpPr>
            <p:nvPr/>
          </p:nvSpPr>
          <p:spPr bwMode="auto">
            <a:xfrm>
              <a:off x="1828806" y="3689749"/>
              <a:ext cx="1236663" cy="366826"/>
            </a:xfrm>
            <a:prstGeom prst="rect">
              <a:avLst/>
            </a:prstGeom>
            <a:noFill/>
            <a:ln w="9525">
              <a:noFill/>
              <a:miter lim="800000"/>
              <a:headEnd/>
              <a:tailEnd/>
            </a:ln>
          </p:spPr>
          <p:txBody>
            <a:bodyPr wrap="square">
              <a:prstTxWarp prst="textNoShape">
                <a:avLst/>
              </a:prstTxWarp>
              <a:spAutoFit/>
            </a:bodyPr>
            <a:lstStyle/>
            <a:p>
              <a:pPr algn="ctr"/>
              <a:r>
                <a:rPr lang="en-US" sz="1200" dirty="0"/>
                <a:t>Molecular</a:t>
              </a:r>
            </a:p>
            <a:p>
              <a:pPr algn="ctr"/>
              <a:r>
                <a:rPr lang="en-US" sz="1200" dirty="0"/>
                <a:t>Weight</a:t>
              </a:r>
            </a:p>
          </p:txBody>
        </p:sp>
        <p:sp>
          <p:nvSpPr>
            <p:cNvPr id="34" name="TextBox 33"/>
            <p:cNvSpPr txBox="1">
              <a:spLocks noChangeArrowheads="1"/>
            </p:cNvSpPr>
            <p:nvPr/>
          </p:nvSpPr>
          <p:spPr bwMode="auto">
            <a:xfrm>
              <a:off x="2878138" y="3221831"/>
              <a:ext cx="1060450" cy="220096"/>
            </a:xfrm>
            <a:prstGeom prst="rect">
              <a:avLst/>
            </a:prstGeom>
            <a:noFill/>
            <a:ln w="9525">
              <a:noFill/>
              <a:miter lim="800000"/>
              <a:headEnd/>
              <a:tailEnd/>
            </a:ln>
          </p:spPr>
          <p:txBody>
            <a:bodyPr wrap="square">
              <a:prstTxWarp prst="textNoShape">
                <a:avLst/>
              </a:prstTxWarp>
              <a:spAutoFit/>
            </a:bodyPr>
            <a:lstStyle/>
            <a:p>
              <a:r>
                <a:rPr lang="en-US" sz="1200" dirty="0"/>
                <a:t>Solubility</a:t>
              </a:r>
            </a:p>
          </p:txBody>
        </p:sp>
        <p:sp>
          <p:nvSpPr>
            <p:cNvPr id="37" name="TextBox 36"/>
            <p:cNvSpPr txBox="1">
              <a:spLocks noChangeArrowheads="1"/>
            </p:cNvSpPr>
            <p:nvPr/>
          </p:nvSpPr>
          <p:spPr bwMode="auto">
            <a:xfrm>
              <a:off x="5000630" y="3228084"/>
              <a:ext cx="1069962" cy="366826"/>
            </a:xfrm>
            <a:prstGeom prst="rect">
              <a:avLst/>
            </a:prstGeom>
            <a:noFill/>
            <a:ln w="9525">
              <a:noFill/>
              <a:miter lim="800000"/>
              <a:headEnd/>
              <a:tailEnd/>
            </a:ln>
          </p:spPr>
          <p:txBody>
            <a:bodyPr wrap="square">
              <a:prstTxWarp prst="textNoShape">
                <a:avLst/>
              </a:prstTxWarp>
              <a:spAutoFit/>
            </a:bodyPr>
            <a:lstStyle/>
            <a:p>
              <a:pPr algn="ctr"/>
              <a:r>
                <a:rPr lang="en-US" sz="1200" dirty="0"/>
                <a:t>Electronic </a:t>
              </a:r>
            </a:p>
            <a:p>
              <a:pPr algn="ctr"/>
              <a:r>
                <a:rPr lang="en-US" sz="1200" dirty="0"/>
                <a:t>Charge</a:t>
              </a:r>
            </a:p>
          </p:txBody>
        </p:sp>
        <p:sp>
          <p:nvSpPr>
            <p:cNvPr id="38" name="TextBox 37"/>
            <p:cNvSpPr txBox="1">
              <a:spLocks noChangeArrowheads="1"/>
            </p:cNvSpPr>
            <p:nvPr/>
          </p:nvSpPr>
          <p:spPr bwMode="auto">
            <a:xfrm>
              <a:off x="3938589" y="3775472"/>
              <a:ext cx="1062042" cy="220096"/>
            </a:xfrm>
            <a:prstGeom prst="rect">
              <a:avLst/>
            </a:prstGeom>
            <a:noFill/>
            <a:ln w="9525">
              <a:noFill/>
              <a:miter lim="800000"/>
              <a:headEnd/>
              <a:tailEnd/>
            </a:ln>
          </p:spPr>
          <p:txBody>
            <a:bodyPr wrap="square">
              <a:prstTxWarp prst="textNoShape">
                <a:avLst/>
              </a:prstTxWarp>
              <a:spAutoFit/>
            </a:bodyPr>
            <a:lstStyle/>
            <a:p>
              <a:r>
                <a:rPr lang="en-US" sz="1200" dirty="0">
                  <a:solidFill>
                    <a:srgbClr val="000000"/>
                  </a:solidFill>
                </a:rPr>
                <a:t>Volatility</a:t>
              </a:r>
            </a:p>
          </p:txBody>
        </p:sp>
        <p:sp>
          <p:nvSpPr>
            <p:cNvPr id="39" name="TextBox 38"/>
            <p:cNvSpPr txBox="1">
              <a:spLocks noChangeArrowheads="1"/>
            </p:cNvSpPr>
            <p:nvPr/>
          </p:nvSpPr>
          <p:spPr bwMode="auto">
            <a:xfrm>
              <a:off x="2947021" y="2426494"/>
              <a:ext cx="1172386"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Reactive</a:t>
              </a:r>
            </a:p>
            <a:p>
              <a:pPr algn="ctr"/>
              <a:r>
                <a:rPr lang="en-US" sz="1200" dirty="0">
                  <a:solidFill>
                    <a:srgbClr val="000000"/>
                  </a:solidFill>
                </a:rPr>
                <a:t> Functional</a:t>
              </a:r>
            </a:p>
            <a:p>
              <a:pPr algn="ctr"/>
              <a:r>
                <a:rPr lang="en-US" sz="1200" dirty="0">
                  <a:solidFill>
                    <a:srgbClr val="000000"/>
                  </a:solidFill>
                </a:rPr>
                <a:t>Groups</a:t>
              </a:r>
            </a:p>
            <a:p>
              <a:endParaRPr lang="en-US" sz="1200" dirty="0"/>
            </a:p>
          </p:txBody>
        </p:sp>
        <p:sp>
          <p:nvSpPr>
            <p:cNvPr id="40" name="TextBox 39"/>
            <p:cNvSpPr txBox="1">
              <a:spLocks noChangeArrowheads="1"/>
            </p:cNvSpPr>
            <p:nvPr/>
          </p:nvSpPr>
          <p:spPr bwMode="auto">
            <a:xfrm>
              <a:off x="3352800" y="2262485"/>
              <a:ext cx="2033588" cy="36682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   Bioaccumulation/</a:t>
              </a:r>
            </a:p>
            <a:p>
              <a:pPr algn="ctr"/>
              <a:r>
                <a:rPr lang="en-US" sz="1200" dirty="0">
                  <a:solidFill>
                    <a:srgbClr val="000000"/>
                  </a:solidFill>
                </a:rPr>
                <a:t>     Persistence</a:t>
              </a:r>
            </a:p>
          </p:txBody>
        </p:sp>
        <p:sp>
          <p:nvSpPr>
            <p:cNvPr id="41" name="TextBox 40"/>
            <p:cNvSpPr txBox="1">
              <a:spLocks noChangeArrowheads="1"/>
            </p:cNvSpPr>
            <p:nvPr/>
          </p:nvSpPr>
          <p:spPr bwMode="auto">
            <a:xfrm>
              <a:off x="6002343" y="3689749"/>
              <a:ext cx="954087" cy="366826"/>
            </a:xfrm>
            <a:prstGeom prst="rect">
              <a:avLst/>
            </a:prstGeom>
            <a:noFill/>
            <a:ln w="9525">
              <a:noFill/>
              <a:miter lim="800000"/>
              <a:headEnd/>
              <a:tailEnd/>
            </a:ln>
          </p:spPr>
          <p:txBody>
            <a:bodyPr wrap="square">
              <a:prstTxWarp prst="textNoShape">
                <a:avLst/>
              </a:prstTxWarp>
              <a:spAutoFit/>
            </a:bodyPr>
            <a:lstStyle/>
            <a:p>
              <a:pPr algn="ctr"/>
              <a:r>
                <a:rPr lang="en-US" sz="1200" dirty="0"/>
                <a:t>Particle</a:t>
              </a:r>
            </a:p>
            <a:p>
              <a:pPr algn="ctr"/>
              <a:r>
                <a:rPr lang="en-US" sz="1200" dirty="0"/>
                <a:t>size</a:t>
              </a:r>
            </a:p>
          </p:txBody>
        </p:sp>
        <p:sp>
          <p:nvSpPr>
            <p:cNvPr id="42" name="TextBox 41"/>
            <p:cNvSpPr txBox="1">
              <a:spLocks noChangeArrowheads="1"/>
            </p:cNvSpPr>
            <p:nvPr/>
          </p:nvSpPr>
          <p:spPr bwMode="auto">
            <a:xfrm>
              <a:off x="3744103" y="1364457"/>
              <a:ext cx="1401793" cy="51355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Receptor</a:t>
              </a:r>
            </a:p>
            <a:p>
              <a:pPr algn="ctr"/>
              <a:r>
                <a:rPr lang="en-US" sz="1200" dirty="0">
                  <a:solidFill>
                    <a:srgbClr val="000000"/>
                  </a:solidFill>
                </a:rPr>
                <a:t> binding</a:t>
              </a:r>
            </a:p>
            <a:p>
              <a:pPr algn="ctr"/>
              <a:r>
                <a:rPr lang="en-US" sz="1200" dirty="0">
                  <a:solidFill>
                    <a:srgbClr val="000000"/>
                  </a:solidFill>
                </a:rPr>
                <a:t>Key events</a:t>
              </a:r>
            </a:p>
          </p:txBody>
        </p:sp>
        <p:sp>
          <p:nvSpPr>
            <p:cNvPr id="43" name="TextBox 42"/>
            <p:cNvSpPr txBox="1">
              <a:spLocks noChangeArrowheads="1"/>
            </p:cNvSpPr>
            <p:nvPr/>
          </p:nvSpPr>
          <p:spPr bwMode="auto">
            <a:xfrm>
              <a:off x="5000630" y="2390777"/>
              <a:ext cx="1001713"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Shape/</a:t>
              </a:r>
            </a:p>
            <a:p>
              <a:pPr algn="ctr"/>
              <a:r>
                <a:rPr lang="en-US" sz="1200" dirty="0">
                  <a:solidFill>
                    <a:srgbClr val="000000"/>
                  </a:solidFill>
                </a:rPr>
                <a:t>Molar Volume</a:t>
              </a:r>
            </a:p>
            <a:p>
              <a:endParaRPr lang="en-US" sz="1200" dirty="0">
                <a:solidFill>
                  <a:srgbClr val="000000"/>
                </a:solidFill>
              </a:endParaRPr>
            </a:p>
          </p:txBody>
        </p:sp>
      </p:grpSp>
      <p:sp>
        <p:nvSpPr>
          <p:cNvPr id="24" name="Rectangle 23"/>
          <p:cNvSpPr>
            <a:spLocks noChangeArrowheads="1"/>
          </p:cNvSpPr>
          <p:nvPr/>
        </p:nvSpPr>
        <p:spPr bwMode="auto">
          <a:xfrm>
            <a:off x="6838084" y="5981497"/>
            <a:ext cx="1474634" cy="369332"/>
          </a:xfrm>
          <a:prstGeom prst="rect">
            <a:avLst/>
          </a:prstGeom>
          <a:noFill/>
          <a:ln w="9525">
            <a:noFill/>
            <a:miter lim="800000"/>
            <a:headEnd/>
            <a:tailEnd/>
          </a:ln>
        </p:spPr>
        <p:txBody>
          <a:bodyPr wrap="none">
            <a:prstTxWarp prst="textNoShape">
              <a:avLst/>
            </a:prstTxWarp>
            <a:spAutoFit/>
          </a:bodyPr>
          <a:lstStyle/>
          <a:p>
            <a:r>
              <a:rPr lang="en-US" dirty="0" err="1"/>
              <a:t>Toxicokinetics</a:t>
            </a:r>
            <a:endParaRPr lang="en-US" dirty="0"/>
          </a:p>
        </p:txBody>
      </p:sp>
      <p:sp>
        <p:nvSpPr>
          <p:cNvPr id="27" name="Up Arrow 26"/>
          <p:cNvSpPr>
            <a:spLocks noChangeArrowheads="1"/>
          </p:cNvSpPr>
          <p:nvPr/>
        </p:nvSpPr>
        <p:spPr bwMode="auto">
          <a:xfrm>
            <a:off x="7195276" y="2211052"/>
            <a:ext cx="685800" cy="3528006"/>
          </a:xfrm>
          <a:prstGeom prst="upArrow">
            <a:avLst>
              <a:gd name="adj1" fmla="val 50000"/>
              <a:gd name="adj2" fmla="val 49986"/>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nchor="ctr">
            <a:prstTxWarp prst="textNoShape">
              <a:avLst/>
            </a:prstTxWarp>
          </a:bodyPr>
          <a:lstStyle/>
          <a:p>
            <a:pPr algn="ctr"/>
            <a:endParaRPr lang="en-US">
              <a:solidFill>
                <a:srgbClr val="FFFFFF"/>
              </a:solidFill>
            </a:endParaRPr>
          </a:p>
        </p:txBody>
      </p:sp>
      <p:sp>
        <p:nvSpPr>
          <p:cNvPr id="28" name="Rectangle 27"/>
          <p:cNvSpPr>
            <a:spLocks noChangeArrowheads="1"/>
          </p:cNvSpPr>
          <p:nvPr/>
        </p:nvSpPr>
        <p:spPr bwMode="auto">
          <a:xfrm>
            <a:off x="6734690" y="1735198"/>
            <a:ext cx="1647310" cy="369332"/>
          </a:xfrm>
          <a:prstGeom prst="rect">
            <a:avLst/>
          </a:prstGeom>
          <a:noFill/>
          <a:ln w="9525">
            <a:noFill/>
            <a:miter lim="800000"/>
            <a:headEnd/>
            <a:tailEnd/>
          </a:ln>
        </p:spPr>
        <p:txBody>
          <a:bodyPr wrap="none">
            <a:prstTxWarp prst="textNoShape">
              <a:avLst/>
            </a:prstTxWarp>
            <a:spAutoFit/>
          </a:bodyPr>
          <a:lstStyle/>
          <a:p>
            <a:r>
              <a:rPr lang="en-US" dirty="0" err="1"/>
              <a:t>Toxicodynamics</a:t>
            </a:r>
            <a:endParaRPr lang="en-US" dirty="0"/>
          </a:p>
        </p:txBody>
      </p:sp>
      <p:sp>
        <p:nvSpPr>
          <p:cNvPr id="2" name="TextBox 1"/>
          <p:cNvSpPr txBox="1"/>
          <p:nvPr/>
        </p:nvSpPr>
        <p:spPr>
          <a:xfrm>
            <a:off x="8674100" y="5412880"/>
            <a:ext cx="311316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Chemists can control quite well</a:t>
            </a:r>
          </a:p>
        </p:txBody>
      </p:sp>
      <p:sp>
        <p:nvSpPr>
          <p:cNvPr id="3" name="TextBox 2"/>
          <p:cNvSpPr txBox="1"/>
          <p:nvPr/>
        </p:nvSpPr>
        <p:spPr>
          <a:xfrm>
            <a:off x="8591550" y="2230781"/>
            <a:ext cx="327826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t>Not well understood and </a:t>
            </a:r>
            <a:r>
              <a:rPr lang="en-US"/>
              <a:t>relatively complex</a:t>
            </a:r>
          </a:p>
        </p:txBody>
      </p:sp>
      <p:sp>
        <p:nvSpPr>
          <p:cNvPr id="4" name="Curved Up Arrow 3"/>
          <p:cNvSpPr/>
          <p:nvPr/>
        </p:nvSpPr>
        <p:spPr>
          <a:xfrm rot="6631514">
            <a:off x="8063556" y="4749402"/>
            <a:ext cx="1041400" cy="5678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9118600" y="4533900"/>
            <a:ext cx="2987869" cy="369332"/>
          </a:xfrm>
          <a:prstGeom prst="rect">
            <a:avLst/>
          </a:prstGeom>
          <a:noFill/>
        </p:spPr>
        <p:txBody>
          <a:bodyPr wrap="none" rtlCol="0">
            <a:spAutoFit/>
          </a:bodyPr>
          <a:lstStyle/>
          <a:p>
            <a:r>
              <a:rPr lang="en-US" dirty="0"/>
              <a:t>That’s what we want to target</a:t>
            </a:r>
          </a:p>
        </p:txBody>
      </p:sp>
      <p:sp>
        <p:nvSpPr>
          <p:cNvPr id="31" name="Rectangle 30"/>
          <p:cNvSpPr/>
          <p:nvPr/>
        </p:nvSpPr>
        <p:spPr>
          <a:xfrm>
            <a:off x="1367985" y="163924"/>
            <a:ext cx="9456051" cy="707886"/>
          </a:xfrm>
          <a:prstGeom prst="rect">
            <a:avLst/>
          </a:prstGeom>
        </p:spPr>
        <p:txBody>
          <a:bodyPr wrap="none">
            <a:spAutoFit/>
          </a:bodyPr>
          <a:lstStyle/>
          <a:p>
            <a:pPr algn="ctr"/>
            <a:r>
              <a:rPr lang="en-US" sz="4000" b="1" dirty="0"/>
              <a:t>Green Chemistry Molecular Design Pyramid</a:t>
            </a:r>
          </a:p>
        </p:txBody>
      </p:sp>
      <p:cxnSp>
        <p:nvCxnSpPr>
          <p:cNvPr id="35" name="Straight Connector 3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143000" y="2483820"/>
            <a:ext cx="9677400" cy="3276600"/>
          </a:xfrm>
        </p:spPr>
        <p:txBody>
          <a:bodyPr>
            <a:normAutofit/>
          </a:bodyPr>
          <a:lstStyle/>
          <a:p>
            <a:pPr marL="514350" indent="-514350">
              <a:spcBef>
                <a:spcPts val="1600"/>
              </a:spcBef>
              <a:buFont typeface="+mj-lt"/>
              <a:buAutoNum type="alphaUcPeriod"/>
            </a:pPr>
            <a:r>
              <a:rPr lang="en-US" dirty="0">
                <a:latin typeface="+mn-lt"/>
              </a:rPr>
              <a:t>Elimination of the molecular initiating event that activates pathway</a:t>
            </a:r>
          </a:p>
          <a:p>
            <a:pPr marL="514350" indent="-514350">
              <a:spcBef>
                <a:spcPts val="1600"/>
              </a:spcBef>
              <a:buFont typeface="+mj-lt"/>
              <a:buAutoNum type="alphaUcPeriod"/>
            </a:pPr>
            <a:r>
              <a:rPr lang="en-US" dirty="0">
                <a:latin typeface="+mn-lt"/>
              </a:rPr>
              <a:t> Changing reactive functional groups</a:t>
            </a:r>
          </a:p>
          <a:p>
            <a:pPr marL="514350" indent="-514350">
              <a:spcBef>
                <a:spcPts val="1600"/>
              </a:spcBef>
              <a:buFont typeface="+mj-lt"/>
              <a:buAutoNum type="alphaUcPeriod"/>
            </a:pPr>
            <a:r>
              <a:rPr lang="en-US" dirty="0">
                <a:latin typeface="+mn-lt"/>
              </a:rPr>
              <a:t> Reducing or eliminating bioavailability</a:t>
            </a:r>
          </a:p>
          <a:p>
            <a:pPr marL="514350" indent="-514350">
              <a:spcBef>
                <a:spcPts val="1600"/>
              </a:spcBef>
              <a:buFont typeface="+mj-lt"/>
              <a:buAutoNum type="alphaUcPeriod"/>
            </a:pPr>
            <a:r>
              <a:rPr lang="en-US" dirty="0">
                <a:latin typeface="+mn-lt"/>
              </a:rPr>
              <a:t> Reduction of need for associated hazardous substances</a:t>
            </a:r>
          </a:p>
          <a:p>
            <a:pPr marL="514350" indent="-514350">
              <a:spcBef>
                <a:spcPts val="1600"/>
              </a:spcBef>
              <a:buFont typeface="+mj-lt"/>
              <a:buAutoNum type="alphaUcPeriod"/>
            </a:pPr>
            <a:r>
              <a:rPr lang="en-US" dirty="0">
                <a:latin typeface="+mn-lt"/>
              </a:rPr>
              <a:t> Design for End-of-Useful product life</a:t>
            </a:r>
          </a:p>
        </p:txBody>
      </p:sp>
      <p:sp>
        <p:nvSpPr>
          <p:cNvPr id="4" name="Rectangle 3"/>
          <p:cNvSpPr/>
          <p:nvPr/>
        </p:nvSpPr>
        <p:spPr>
          <a:xfrm>
            <a:off x="481290" y="-85189"/>
            <a:ext cx="11229419" cy="1323439"/>
          </a:xfrm>
          <a:prstGeom prst="rect">
            <a:avLst/>
          </a:prstGeom>
        </p:spPr>
        <p:txBody>
          <a:bodyPr wrap="square">
            <a:spAutoFit/>
          </a:bodyPr>
          <a:lstStyle/>
          <a:p>
            <a:pPr algn="ctr"/>
            <a:r>
              <a:rPr lang="en-US" sz="4000" b="1" dirty="0"/>
              <a:t>Approaches to Hazard Minimization </a:t>
            </a:r>
            <a:r>
              <a:rPr lang="en-US" sz="4000" b="1"/>
              <a:t>Through Molecular Design</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42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123595" y="2819400"/>
            <a:ext cx="9944810" cy="2667000"/>
          </a:xfrm>
        </p:spPr>
        <p:txBody>
          <a:bodyPr>
            <a:normAutofit/>
          </a:bodyPr>
          <a:lstStyle/>
          <a:p>
            <a:pPr marL="0" indent="0" algn="ctr">
              <a:buNone/>
            </a:pPr>
            <a:r>
              <a:rPr lang="en-US" sz="3200" dirty="0">
                <a:latin typeface="+mn-lt"/>
              </a:rPr>
              <a:t>Where the mechanistic pathway of action is known, molecular structures can be design such that the necessary reactions necessary are either impossible or highly disfavored resulting in significant toxicity reduction.</a:t>
            </a:r>
          </a:p>
        </p:txBody>
      </p:sp>
      <p:sp>
        <p:nvSpPr>
          <p:cNvPr id="4" name="Rectangle 3"/>
          <p:cNvSpPr/>
          <p:nvPr/>
        </p:nvSpPr>
        <p:spPr>
          <a:xfrm>
            <a:off x="382406" y="-76200"/>
            <a:ext cx="11800913" cy="1323439"/>
          </a:xfrm>
          <a:prstGeom prst="rect">
            <a:avLst/>
          </a:prstGeom>
        </p:spPr>
        <p:txBody>
          <a:bodyPr wrap="square">
            <a:spAutoFit/>
          </a:bodyPr>
          <a:lstStyle/>
          <a:p>
            <a:pPr marL="514350" indent="-514350">
              <a:spcBef>
                <a:spcPts val="1600"/>
              </a:spcBef>
              <a:buFont typeface="+mj-lt"/>
              <a:buAutoNum type="alphaUcPeriod"/>
            </a:pPr>
            <a:r>
              <a:rPr lang="en-US" sz="4000" b="1" dirty="0"/>
              <a:t>Elimination of the molecular initiating event that activates pathway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073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a:xfrm>
            <a:off x="1524000" y="2667000"/>
            <a:ext cx="9144000" cy="3086100"/>
          </a:xfrm>
        </p:spPr>
        <p:txBody>
          <a:bodyPr>
            <a:normAutofit/>
          </a:bodyPr>
          <a:lstStyle/>
          <a:p>
            <a:pPr marL="0" indent="0" algn="ctr">
              <a:buNone/>
            </a:pPr>
            <a:r>
              <a:rPr lang="en-US" sz="3200" dirty="0">
                <a:latin typeface="+mn-lt"/>
              </a:rPr>
              <a:t>In the absence of specific mechanistic information, chemists can modify structure such that certain reactive functional groups, e.g., </a:t>
            </a:r>
            <a:r>
              <a:rPr lang="en-US" sz="3200" dirty="0" err="1">
                <a:latin typeface="+mn-lt"/>
              </a:rPr>
              <a:t>cyano</a:t>
            </a:r>
            <a:r>
              <a:rPr lang="en-US" sz="3200" dirty="0">
                <a:latin typeface="+mn-lt"/>
              </a:rPr>
              <a:t>, electrophilic, </a:t>
            </a:r>
            <a:r>
              <a:rPr lang="en-US" sz="3200" dirty="0" err="1">
                <a:latin typeface="+mn-lt"/>
              </a:rPr>
              <a:t>etc</a:t>
            </a:r>
            <a:r>
              <a:rPr lang="en-US" sz="3200" dirty="0">
                <a:latin typeface="+mn-lt"/>
              </a:rPr>
              <a:t>, can be minimized or eliminated from the chemical structure where feasible.</a:t>
            </a:r>
          </a:p>
        </p:txBody>
      </p:sp>
      <p:sp>
        <p:nvSpPr>
          <p:cNvPr id="4" name="Rectangle 3"/>
          <p:cNvSpPr/>
          <p:nvPr/>
        </p:nvSpPr>
        <p:spPr>
          <a:xfrm>
            <a:off x="1788966" y="163924"/>
            <a:ext cx="8614089" cy="707886"/>
          </a:xfrm>
          <a:prstGeom prst="rect">
            <a:avLst/>
          </a:prstGeom>
        </p:spPr>
        <p:txBody>
          <a:bodyPr wrap="none">
            <a:spAutoFit/>
          </a:bodyPr>
          <a:lstStyle/>
          <a:p>
            <a:pPr algn="ctr"/>
            <a:r>
              <a:rPr lang="en-US" sz="4000" b="1" dirty="0"/>
              <a:t>B. Changing Reactive Functional Groups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42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1132063" y="2590800"/>
            <a:ext cx="9927873" cy="3086100"/>
          </a:xfrm>
        </p:spPr>
        <p:txBody>
          <a:bodyPr>
            <a:noAutofit/>
          </a:bodyPr>
          <a:lstStyle/>
          <a:p>
            <a:pPr marL="0" indent="0" algn="ctr">
              <a:buNone/>
            </a:pPr>
            <a:r>
              <a:rPr lang="en-US" sz="3200" dirty="0">
                <a:latin typeface="+mn-lt"/>
              </a:rPr>
              <a:t> In order for a chemical to manifest its intrinsic hazard, it must be able to reach the toxicological target, human, animal, environmental or global. Through structural molecular design, properties such as solubility, log </a:t>
            </a:r>
            <a:r>
              <a:rPr lang="en-US" sz="3200" dirty="0" err="1">
                <a:latin typeface="+mn-lt"/>
              </a:rPr>
              <a:t>Kow</a:t>
            </a:r>
            <a:r>
              <a:rPr lang="en-US" sz="3200" dirty="0">
                <a:latin typeface="+mn-lt"/>
              </a:rPr>
              <a:t>, and volatility can adjusted to reduce hazard manifestation.</a:t>
            </a:r>
          </a:p>
        </p:txBody>
      </p:sp>
      <p:sp>
        <p:nvSpPr>
          <p:cNvPr id="4" name="Rectangle 3"/>
          <p:cNvSpPr/>
          <p:nvPr/>
        </p:nvSpPr>
        <p:spPr>
          <a:xfrm>
            <a:off x="1663006" y="163924"/>
            <a:ext cx="8866017" cy="707886"/>
          </a:xfrm>
          <a:prstGeom prst="rect">
            <a:avLst/>
          </a:prstGeom>
        </p:spPr>
        <p:txBody>
          <a:bodyPr wrap="none">
            <a:spAutoFit/>
          </a:bodyPr>
          <a:lstStyle/>
          <a:p>
            <a:pPr algn="ctr"/>
            <a:r>
              <a:rPr lang="en-US" sz="4000" b="1" dirty="0"/>
              <a:t>C. Reducing or Eliminating Bioavailability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2438400" y="1752600"/>
            <a:ext cx="7239000" cy="7699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defRPr/>
            </a:pPr>
            <a:r>
              <a:rPr lang="en-US" sz="4400" dirty="0">
                <a:effectLst>
                  <a:outerShdw blurRad="38100" dist="38100" dir="2700000" algn="tl">
                    <a:srgbClr val="DDDDDD"/>
                  </a:outerShdw>
                </a:effectLst>
                <a:ea typeface="ＭＳ Ｐゴシック" pitchFamily="-106" charset="-128"/>
              </a:rPr>
              <a:t>Risk = f(Hazard, Exposure)</a:t>
            </a:r>
          </a:p>
        </p:txBody>
      </p:sp>
      <p:sp>
        <p:nvSpPr>
          <p:cNvPr id="3" name="TextBox 2"/>
          <p:cNvSpPr txBox="1"/>
          <p:nvPr/>
        </p:nvSpPr>
        <p:spPr>
          <a:xfrm>
            <a:off x="2853129" y="3052439"/>
            <a:ext cx="6409539" cy="830997"/>
          </a:xfrm>
          <a:prstGeom prst="rect">
            <a:avLst/>
          </a:prstGeom>
          <a:noFill/>
        </p:spPr>
        <p:txBody>
          <a:bodyPr wrap="square" rtlCol="0">
            <a:spAutoFit/>
          </a:bodyPr>
          <a:lstStyle/>
          <a:p>
            <a:pPr algn="ctr"/>
            <a:r>
              <a:rPr lang="en-US" sz="2400" dirty="0"/>
              <a:t>Environmental risk is resulting from exposure to a potential environmental hazard</a:t>
            </a:r>
          </a:p>
        </p:txBody>
      </p:sp>
      <p:sp>
        <p:nvSpPr>
          <p:cNvPr id="4" name="TextBox 3"/>
          <p:cNvSpPr txBox="1"/>
          <p:nvPr/>
        </p:nvSpPr>
        <p:spPr>
          <a:xfrm>
            <a:off x="2853129" y="4149681"/>
            <a:ext cx="6492739" cy="1200329"/>
          </a:xfrm>
          <a:prstGeom prst="rect">
            <a:avLst/>
          </a:prstGeom>
          <a:noFill/>
        </p:spPr>
        <p:txBody>
          <a:bodyPr wrap="none" rtlCol="0">
            <a:spAutoFit/>
          </a:bodyPr>
          <a:lstStyle/>
          <a:p>
            <a:pPr algn="ctr"/>
            <a:r>
              <a:rPr lang="en-US" sz="2400" dirty="0"/>
              <a:t>Risk can be reduced by in two ways:</a:t>
            </a:r>
          </a:p>
          <a:p>
            <a:pPr algn="ctr"/>
            <a:r>
              <a:rPr lang="en-US" sz="2400" dirty="0"/>
              <a:t>If as hazard     ,  exposure needs to be reduced to 0</a:t>
            </a:r>
          </a:p>
          <a:p>
            <a:pPr algn="ctr"/>
            <a:r>
              <a:rPr lang="en-US" sz="2400" dirty="0"/>
              <a:t>If hazard = 0, exposure can be </a:t>
            </a:r>
          </a:p>
        </p:txBody>
      </p:sp>
      <p:sp>
        <p:nvSpPr>
          <p:cNvPr id="5" name="Up Arrow 4"/>
          <p:cNvSpPr/>
          <p:nvPr/>
        </p:nvSpPr>
        <p:spPr>
          <a:xfrm>
            <a:off x="4472418" y="4604582"/>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Up Arrow 8"/>
          <p:cNvSpPr/>
          <p:nvPr/>
        </p:nvSpPr>
        <p:spPr>
          <a:xfrm>
            <a:off x="7924800" y="4953000"/>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96488" y="5633214"/>
            <a:ext cx="5238678"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2400" dirty="0"/>
              <a:t>Ultimate goal is to use BENIGN materials</a:t>
            </a:r>
          </a:p>
        </p:txBody>
      </p:sp>
      <p:sp>
        <p:nvSpPr>
          <p:cNvPr id="10" name="Rectangle 9"/>
          <p:cNvSpPr/>
          <p:nvPr/>
        </p:nvSpPr>
        <p:spPr>
          <a:xfrm>
            <a:off x="4562853" y="163924"/>
            <a:ext cx="3066289" cy="707886"/>
          </a:xfrm>
          <a:prstGeom prst="rect">
            <a:avLst/>
          </a:prstGeom>
        </p:spPr>
        <p:txBody>
          <a:bodyPr wrap="none">
            <a:spAutoFit/>
          </a:bodyPr>
          <a:lstStyle/>
          <a:p>
            <a:pPr algn="ctr"/>
            <a:r>
              <a:rPr lang="en-US" sz="4000" b="1" dirty="0"/>
              <a:t>Risk Equation</a:t>
            </a:r>
          </a:p>
        </p:txBody>
      </p:sp>
      <p:cxnSp>
        <p:nvCxnSpPr>
          <p:cNvPr id="11" name="Straight Connector 1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2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1159227" y="2057400"/>
            <a:ext cx="9873545" cy="4214813"/>
          </a:xfrm>
        </p:spPr>
        <p:txBody>
          <a:bodyPr>
            <a:noAutofit/>
          </a:bodyPr>
          <a:lstStyle/>
          <a:p>
            <a:pPr marL="0" indent="0" algn="ctr">
              <a:buNone/>
            </a:pPr>
            <a:r>
              <a:rPr lang="en-US" sz="3200" dirty="0">
                <a:latin typeface="+mn-lt"/>
              </a:rPr>
              <a:t>Many chemical substances, if not hazardous themselves, require the use of other hazardous substances e.g., paints with VOCs, surfaces requiring specific cleaners, plastics with various additives. </a:t>
            </a:r>
          </a:p>
          <a:p>
            <a:pPr marL="0" indent="0" algn="ctr">
              <a:buNone/>
            </a:pPr>
            <a:endParaRPr lang="en-US" sz="3200" dirty="0">
              <a:latin typeface="+mn-lt"/>
            </a:endParaRPr>
          </a:p>
          <a:p>
            <a:pPr marL="0" indent="0" algn="ctr">
              <a:buNone/>
            </a:pPr>
            <a:r>
              <a:rPr lang="en-US" sz="3200" dirty="0">
                <a:latin typeface="+mn-lt"/>
              </a:rPr>
              <a:t>Through molecular design, these associated substances can be eliminated by making the desired properties integral to the product</a:t>
            </a:r>
          </a:p>
        </p:txBody>
      </p:sp>
      <p:sp>
        <p:nvSpPr>
          <p:cNvPr id="4" name="Rectangle 3"/>
          <p:cNvSpPr/>
          <p:nvPr/>
        </p:nvSpPr>
        <p:spPr>
          <a:xfrm>
            <a:off x="0" y="-94708"/>
            <a:ext cx="11542453" cy="1323439"/>
          </a:xfrm>
          <a:prstGeom prst="rect">
            <a:avLst/>
          </a:prstGeom>
        </p:spPr>
        <p:txBody>
          <a:bodyPr wrap="square">
            <a:spAutoFit/>
          </a:bodyPr>
          <a:lstStyle/>
          <a:p>
            <a:pPr algn="ctr"/>
            <a:r>
              <a:rPr lang="en-US" sz="4000" b="1"/>
              <a:t>D. </a:t>
            </a:r>
            <a:r>
              <a:rPr lang="en-US" sz="4000" b="1" dirty="0"/>
              <a:t>Reduction of Need for Associated Hazardous Substances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95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227668" y="2057400"/>
            <a:ext cx="9736663" cy="4191000"/>
          </a:xfrm>
        </p:spPr>
        <p:txBody>
          <a:bodyPr>
            <a:noAutofit/>
          </a:bodyPr>
          <a:lstStyle/>
          <a:p>
            <a:pPr marL="0" indent="0" algn="ctr">
              <a:buNone/>
            </a:pPr>
            <a:r>
              <a:rPr lang="en-US" dirty="0">
                <a:latin typeface="+mn-lt"/>
              </a:rPr>
              <a:t>Persistence of chemical in the environment is a problem that can be designed out of molecular structure. </a:t>
            </a:r>
          </a:p>
          <a:p>
            <a:pPr marL="0" indent="0" algn="ctr">
              <a:buNone/>
            </a:pPr>
            <a:endParaRPr lang="en-US" dirty="0">
              <a:latin typeface="+mn-lt"/>
            </a:endParaRPr>
          </a:p>
          <a:p>
            <a:pPr marL="0" indent="0" algn="ctr">
              <a:buNone/>
            </a:pPr>
            <a:r>
              <a:rPr lang="en-US" dirty="0">
                <a:latin typeface="+mn-lt"/>
              </a:rPr>
              <a:t>By creating products that degrade to innocuous by-products under designed conditions, e.g., heat, light, time one a can reduce or eliminate this hazard.</a:t>
            </a:r>
          </a:p>
          <a:p>
            <a:pPr marL="0" indent="0" algn="ctr">
              <a:buNone/>
            </a:pPr>
            <a:endParaRPr lang="en-US" dirty="0">
              <a:latin typeface="+mn-lt"/>
            </a:endParaRPr>
          </a:p>
          <a:p>
            <a:pPr marL="0" indent="0" algn="ctr">
              <a:buNone/>
            </a:pPr>
            <a:r>
              <a:rPr lang="en-US" dirty="0">
                <a:latin typeface="+mn-lt"/>
              </a:rPr>
              <a:t>Design for utilization of waste as a feedstock is an important goal.</a:t>
            </a:r>
          </a:p>
        </p:txBody>
      </p:sp>
      <p:sp>
        <p:nvSpPr>
          <p:cNvPr id="4" name="Rectangle 3"/>
          <p:cNvSpPr/>
          <p:nvPr/>
        </p:nvSpPr>
        <p:spPr>
          <a:xfrm>
            <a:off x="1836707" y="163924"/>
            <a:ext cx="8518614" cy="707886"/>
          </a:xfrm>
          <a:prstGeom prst="rect">
            <a:avLst/>
          </a:prstGeom>
        </p:spPr>
        <p:txBody>
          <a:bodyPr wrap="none">
            <a:spAutoFit/>
          </a:bodyPr>
          <a:lstStyle/>
          <a:p>
            <a:pPr algn="ctr"/>
            <a:r>
              <a:rPr lang="en-US" sz="4000" b="1" dirty="0"/>
              <a:t>E. Design for End-of-Useful Product Life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9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284"/>
            <a:ext cx="11379200" cy="685800"/>
          </a:xfrm>
        </p:spPr>
        <p:txBody>
          <a:bodyPr>
            <a:normAutofit fontScale="90000"/>
            <a:scene3d>
              <a:camera prst="orthographicFront"/>
              <a:lightRig rig="soft" dir="t">
                <a:rot lat="0" lon="0" rev="16800000"/>
              </a:lightRig>
            </a:scene3d>
            <a:sp3d prstMaterial="softEdge">
              <a:bevelT w="38100" h="38100"/>
            </a:sp3d>
          </a:bodyPr>
          <a:lstStyle/>
          <a:p>
            <a:pPr>
              <a:defRPr/>
            </a:pPr>
            <a:r>
              <a:rPr lang="en-US" b="1">
                <a:latin typeface="+mn-lt"/>
              </a:rPr>
              <a:t>By Changing the Molecular </a:t>
            </a:r>
            <a:r>
              <a:rPr lang="en-US" b="1" dirty="0">
                <a:latin typeface="+mn-lt"/>
              </a:rPr>
              <a:t>C</a:t>
            </a:r>
            <a:r>
              <a:rPr lang="en-US" b="1">
                <a:latin typeface="+mn-lt"/>
              </a:rPr>
              <a:t>harge</a:t>
            </a:r>
            <a:r>
              <a:rPr lang="en-US" b="1" dirty="0">
                <a:latin typeface="+mn-lt"/>
              </a:rPr>
              <a:t>: </a:t>
            </a:r>
            <a:r>
              <a:rPr lang="en-US" b="1" dirty="0" err="1">
                <a:latin typeface="+mn-lt"/>
              </a:rPr>
              <a:t>Cephalosporins</a:t>
            </a:r>
            <a:endParaRPr lang="en-US" b="1" dirty="0">
              <a:latin typeface="+mn-lt"/>
            </a:endParaRPr>
          </a:p>
        </p:txBody>
      </p:sp>
      <p:sp>
        <p:nvSpPr>
          <p:cNvPr id="3" name="Content Placeholder 2"/>
          <p:cNvSpPr>
            <a:spLocks noGrp="1"/>
          </p:cNvSpPr>
          <p:nvPr>
            <p:ph idx="1"/>
          </p:nvPr>
        </p:nvSpPr>
        <p:spPr>
          <a:xfrm>
            <a:off x="914400" y="1981200"/>
            <a:ext cx="7708768" cy="3897868"/>
          </a:xfrm>
        </p:spPr>
        <p:txBody>
          <a:bodyPr>
            <a:noAutofit/>
          </a:bodyPr>
          <a:lstStyle/>
          <a:p>
            <a:pPr>
              <a:lnSpc>
                <a:spcPct val="90000"/>
              </a:lnSpc>
            </a:pPr>
            <a:r>
              <a:rPr lang="en-US" sz="2400" dirty="0">
                <a:latin typeface="+mn-lt"/>
              </a:rPr>
              <a:t>Clinical nephrotoxicity was recognized early – damage to proximal tubular epithelia.</a:t>
            </a:r>
          </a:p>
          <a:p>
            <a:pPr>
              <a:lnSpc>
                <a:spcPct val="90000"/>
              </a:lnSpc>
            </a:pPr>
            <a:endParaRPr lang="en-US" sz="800" dirty="0">
              <a:latin typeface="+mn-lt"/>
            </a:endParaRPr>
          </a:p>
          <a:p>
            <a:pPr>
              <a:lnSpc>
                <a:spcPct val="90000"/>
              </a:lnSpc>
            </a:pPr>
            <a:r>
              <a:rPr lang="en-US" sz="2400" dirty="0">
                <a:latin typeface="+mn-lt"/>
              </a:rPr>
              <a:t>Mechanism: the drug is rapidly transported across </a:t>
            </a:r>
            <a:r>
              <a:rPr lang="en-US" sz="2400" dirty="0" err="1">
                <a:latin typeface="+mn-lt"/>
              </a:rPr>
              <a:t>basolateral</a:t>
            </a:r>
            <a:r>
              <a:rPr lang="en-US" sz="2400" dirty="0">
                <a:latin typeface="+mn-lt"/>
              </a:rPr>
              <a:t> membrane via the organic anion transporter, OAT1. Transport out of cell into lumen is less well characterized (involves other OAT, OAT4).</a:t>
            </a:r>
          </a:p>
          <a:p>
            <a:pPr>
              <a:lnSpc>
                <a:spcPct val="90000"/>
              </a:lnSpc>
            </a:pPr>
            <a:endParaRPr lang="en-US" sz="800" dirty="0">
              <a:latin typeface="+mn-lt"/>
            </a:endParaRPr>
          </a:p>
          <a:p>
            <a:pPr>
              <a:lnSpc>
                <a:spcPct val="90000"/>
              </a:lnSpc>
            </a:pPr>
            <a:r>
              <a:rPr lang="en-US" sz="2400" dirty="0">
                <a:latin typeface="+mn-lt"/>
              </a:rPr>
              <a:t>Cephalosporin has a very low affinity for OAT4 due to its </a:t>
            </a:r>
            <a:r>
              <a:rPr lang="en-US" sz="2400" dirty="0" err="1">
                <a:latin typeface="+mn-lt"/>
              </a:rPr>
              <a:t>zwitterionic</a:t>
            </a:r>
            <a:r>
              <a:rPr lang="en-US" sz="2400" dirty="0">
                <a:latin typeface="+mn-lt"/>
              </a:rPr>
              <a:t> character, resulting in considerable intracellular accumulation  </a:t>
            </a:r>
          </a:p>
        </p:txBody>
      </p:sp>
      <p:sp>
        <p:nvSpPr>
          <p:cNvPr id="35844" name="TextBox 4"/>
          <p:cNvSpPr txBox="1">
            <a:spLocks noChangeArrowheads="1"/>
          </p:cNvSpPr>
          <p:nvPr/>
        </p:nvSpPr>
        <p:spPr bwMode="auto">
          <a:xfrm>
            <a:off x="9220869" y="5596819"/>
            <a:ext cx="1497526" cy="369332"/>
          </a:xfrm>
          <a:prstGeom prst="rect">
            <a:avLst/>
          </a:prstGeom>
          <a:noFill/>
          <a:ln w="9525">
            <a:noFill/>
            <a:miter lim="800000"/>
            <a:headEnd/>
            <a:tailEnd/>
          </a:ln>
        </p:spPr>
        <p:txBody>
          <a:bodyPr wrap="none">
            <a:prstTxWarp prst="textNoShape">
              <a:avLst/>
            </a:prstTxWarp>
            <a:spAutoFit/>
          </a:bodyPr>
          <a:lstStyle/>
          <a:p>
            <a:r>
              <a:rPr lang="en-US" dirty="0" err="1"/>
              <a:t>Cephaloridine</a:t>
            </a:r>
            <a:endParaRPr lang="en-US" dirty="0"/>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50EB38-2539-0C4F-A81B-1C2C118A8DC1}"/>
              </a:ext>
            </a:extLst>
          </p:cNvPr>
          <p:cNvPicPr>
            <a:picLocks noChangeAspect="1"/>
          </p:cNvPicPr>
          <p:nvPr/>
        </p:nvPicPr>
        <p:blipFill>
          <a:blip r:embed="rId3"/>
          <a:stretch>
            <a:fillRect/>
          </a:stretch>
        </p:blipFill>
        <p:spPr>
          <a:xfrm>
            <a:off x="8458200" y="1905000"/>
            <a:ext cx="3022864" cy="3517988"/>
          </a:xfrm>
          <a:prstGeom prst="rect">
            <a:avLst/>
          </a:prstGeom>
        </p:spPr>
      </p:pic>
    </p:spTree>
    <p:extLst>
      <p:ext uri="{BB962C8B-B14F-4D97-AF65-F5344CB8AC3E}">
        <p14:creationId xmlns:p14="http://schemas.microsoft.com/office/powerpoint/2010/main" val="854405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914400" y="2667000"/>
            <a:ext cx="7086600" cy="1905000"/>
          </a:xfrm>
        </p:spPr>
        <p:txBody>
          <a:bodyPr>
            <a:normAutofit/>
          </a:bodyPr>
          <a:lstStyle/>
          <a:p>
            <a:r>
              <a:rPr lang="en-US" sz="2400" dirty="0">
                <a:latin typeface="+mn-lt"/>
              </a:rPr>
              <a:t>In contrast, </a:t>
            </a:r>
            <a:r>
              <a:rPr lang="en-US" sz="2400" dirty="0" err="1">
                <a:latin typeface="+mn-lt"/>
              </a:rPr>
              <a:t>cephalothin</a:t>
            </a:r>
            <a:r>
              <a:rPr lang="en-US" sz="2400" dirty="0">
                <a:latin typeface="+mn-lt"/>
              </a:rPr>
              <a:t>, an anionic analog of the original </a:t>
            </a:r>
            <a:r>
              <a:rPr lang="en-US" sz="2400" dirty="0" err="1">
                <a:latin typeface="+mn-lt"/>
              </a:rPr>
              <a:t>zwitterionic</a:t>
            </a:r>
            <a:r>
              <a:rPr lang="en-US" sz="2400" dirty="0">
                <a:latin typeface="+mn-lt"/>
              </a:rPr>
              <a:t> drug, rapidly moves across the epithelia from blood into urine</a:t>
            </a:r>
          </a:p>
          <a:p>
            <a:endParaRPr lang="en-US" sz="800" dirty="0">
              <a:latin typeface="+mn-lt"/>
            </a:endParaRPr>
          </a:p>
          <a:p>
            <a:r>
              <a:rPr lang="en-US" sz="2400" dirty="0">
                <a:latin typeface="+mn-lt"/>
              </a:rPr>
              <a:t>Is thus not a neurotoxin</a:t>
            </a:r>
          </a:p>
        </p:txBody>
      </p:sp>
      <p:sp>
        <p:nvSpPr>
          <p:cNvPr id="37892" name="TextBox 4"/>
          <p:cNvSpPr txBox="1">
            <a:spLocks noChangeArrowheads="1"/>
          </p:cNvSpPr>
          <p:nvPr/>
        </p:nvSpPr>
        <p:spPr bwMode="auto">
          <a:xfrm>
            <a:off x="9220199" y="5404437"/>
            <a:ext cx="1326004" cy="369332"/>
          </a:xfrm>
          <a:prstGeom prst="rect">
            <a:avLst/>
          </a:prstGeom>
          <a:noFill/>
          <a:ln w="9525">
            <a:noFill/>
            <a:miter lim="800000"/>
            <a:headEnd/>
            <a:tailEnd/>
          </a:ln>
        </p:spPr>
        <p:txBody>
          <a:bodyPr wrap="none">
            <a:prstTxWarp prst="textNoShape">
              <a:avLst/>
            </a:prstTxWarp>
            <a:spAutoFit/>
          </a:bodyPr>
          <a:lstStyle/>
          <a:p>
            <a:r>
              <a:rPr lang="en-US" dirty="0" err="1"/>
              <a:t>Cephalothin</a:t>
            </a:r>
            <a:endParaRPr lang="en-US" dirty="0"/>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707655" y="163924"/>
            <a:ext cx="2776722" cy="707886"/>
          </a:xfrm>
          <a:prstGeom prst="rect">
            <a:avLst/>
          </a:prstGeom>
        </p:spPr>
        <p:txBody>
          <a:bodyPr wrap="none">
            <a:spAutoFit/>
          </a:bodyPr>
          <a:lstStyle/>
          <a:p>
            <a:pPr algn="ctr"/>
            <a:r>
              <a:rPr lang="en-US" sz="4000" b="1" dirty="0" err="1"/>
              <a:t>Cephalothin</a:t>
            </a:r>
            <a:endParaRPr lang="en-US" sz="4000" b="1" dirty="0"/>
          </a:p>
        </p:txBody>
      </p:sp>
      <p:pic>
        <p:nvPicPr>
          <p:cNvPr id="2" name="Picture 1">
            <a:extLst>
              <a:ext uri="{FF2B5EF4-FFF2-40B4-BE49-F238E27FC236}">
                <a16:creationId xmlns:a16="http://schemas.microsoft.com/office/drawing/2014/main" id="{EC4CCC88-B137-8E46-A6C3-4B0AC5544096}"/>
              </a:ext>
            </a:extLst>
          </p:cNvPr>
          <p:cNvPicPr>
            <a:picLocks noChangeAspect="1"/>
          </p:cNvPicPr>
          <p:nvPr/>
        </p:nvPicPr>
        <p:blipFill>
          <a:blip r:embed="rId3"/>
          <a:stretch>
            <a:fillRect/>
          </a:stretch>
        </p:blipFill>
        <p:spPr>
          <a:xfrm>
            <a:off x="8480429" y="1981200"/>
            <a:ext cx="2949571" cy="3432690"/>
          </a:xfrm>
          <a:prstGeom prst="rect">
            <a:avLst/>
          </a:prstGeom>
        </p:spPr>
      </p:pic>
    </p:spTree>
    <p:extLst>
      <p:ext uri="{BB962C8B-B14F-4D97-AF65-F5344CB8AC3E}">
        <p14:creationId xmlns:p14="http://schemas.microsoft.com/office/powerpoint/2010/main" val="682688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609600" y="4319463"/>
            <a:ext cx="11087100" cy="2309937"/>
          </a:xfrm>
        </p:spPr>
        <p:txBody>
          <a:bodyPr>
            <a:noAutofit/>
          </a:bodyPr>
          <a:lstStyle/>
          <a:p>
            <a:pPr marL="0" indent="0">
              <a:buNone/>
            </a:pPr>
            <a:r>
              <a:rPr lang="en-US" sz="2400" u="sng" dirty="0">
                <a:latin typeface="+mn-lt"/>
              </a:rPr>
              <a:t>Mechanism:</a:t>
            </a:r>
            <a:r>
              <a:rPr lang="en-US" sz="2400" dirty="0">
                <a:latin typeface="+mn-lt"/>
              </a:rPr>
              <a:t> After oral ingestion, a very small fraction is absorbed, but the blood levels remain constant for many hours as </a:t>
            </a:r>
            <a:r>
              <a:rPr lang="en-US" sz="2400" dirty="0" err="1">
                <a:latin typeface="+mn-lt"/>
              </a:rPr>
              <a:t>paraquat</a:t>
            </a:r>
            <a:r>
              <a:rPr lang="en-US" sz="2400" dirty="0">
                <a:latin typeface="+mn-lt"/>
              </a:rPr>
              <a:t> is not metabolized by the liver. Instead, it accumulates in the lung and is retained there even after blood concentrations decrease. </a:t>
            </a:r>
          </a:p>
          <a:p>
            <a:pPr marL="0" indent="0">
              <a:buNone/>
            </a:pPr>
            <a:endParaRPr lang="en-US" sz="800" dirty="0">
              <a:latin typeface="+mn-lt"/>
            </a:endParaRPr>
          </a:p>
          <a:p>
            <a:pPr marL="0" indent="0" algn="ctr">
              <a:buNone/>
            </a:pPr>
            <a:r>
              <a:rPr lang="en-US" sz="2400" dirty="0" err="1">
                <a:latin typeface="+mn-lt"/>
              </a:rPr>
              <a:t>Paraquat</a:t>
            </a:r>
            <a:r>
              <a:rPr lang="en-US" sz="2400" dirty="0">
                <a:latin typeface="+mn-lt"/>
              </a:rPr>
              <a:t> was found to enter the lung via carrier-mediated transmembrane transport, specifically the polyamine transport system.</a:t>
            </a:r>
          </a:p>
        </p:txBody>
      </p:sp>
      <p:sp>
        <p:nvSpPr>
          <p:cNvPr id="39941" name="TextBox 5"/>
          <p:cNvSpPr txBox="1">
            <a:spLocks noChangeArrowheads="1"/>
          </p:cNvSpPr>
          <p:nvPr/>
        </p:nvSpPr>
        <p:spPr bwMode="auto">
          <a:xfrm>
            <a:off x="3928551" y="2496259"/>
            <a:ext cx="1322387" cy="369332"/>
          </a:xfrm>
          <a:prstGeom prst="rect">
            <a:avLst/>
          </a:prstGeom>
          <a:noFill/>
          <a:ln w="9525">
            <a:noFill/>
            <a:miter lim="800000"/>
            <a:headEnd/>
            <a:tailEnd/>
          </a:ln>
        </p:spPr>
        <p:txBody>
          <a:bodyPr>
            <a:prstTxWarp prst="textNoShape">
              <a:avLst/>
            </a:prstTxWarp>
            <a:spAutoFit/>
          </a:bodyPr>
          <a:lstStyle/>
          <a:p>
            <a:r>
              <a:rPr lang="en-US" dirty="0" err="1"/>
              <a:t>Diquat</a:t>
            </a:r>
            <a:endParaRPr lang="en-US" dirty="0"/>
          </a:p>
        </p:txBody>
      </p:sp>
      <p:sp>
        <p:nvSpPr>
          <p:cNvPr id="39942" name="TextBox 6"/>
          <p:cNvSpPr txBox="1">
            <a:spLocks noChangeArrowheads="1"/>
          </p:cNvSpPr>
          <p:nvPr/>
        </p:nvSpPr>
        <p:spPr bwMode="auto">
          <a:xfrm>
            <a:off x="8493255" y="2496259"/>
            <a:ext cx="1024319" cy="369332"/>
          </a:xfrm>
          <a:prstGeom prst="rect">
            <a:avLst/>
          </a:prstGeom>
          <a:noFill/>
          <a:ln w="9525">
            <a:noFill/>
            <a:miter lim="800000"/>
            <a:headEnd/>
            <a:tailEnd/>
          </a:ln>
        </p:spPr>
        <p:txBody>
          <a:bodyPr wrap="none">
            <a:prstTxWarp prst="textNoShape">
              <a:avLst/>
            </a:prstTxWarp>
            <a:spAutoFit/>
          </a:bodyPr>
          <a:lstStyle/>
          <a:p>
            <a:r>
              <a:rPr lang="en-US" dirty="0" err="1"/>
              <a:t>Paraquat</a:t>
            </a:r>
            <a:endParaRPr lang="en-US" dirty="0"/>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77175" y="163924"/>
            <a:ext cx="9837694" cy="707886"/>
          </a:xfrm>
          <a:prstGeom prst="rect">
            <a:avLst/>
          </a:prstGeom>
        </p:spPr>
        <p:txBody>
          <a:bodyPr wrap="none">
            <a:spAutoFit/>
          </a:bodyPr>
          <a:lstStyle/>
          <a:p>
            <a:pPr algn="ctr"/>
            <a:r>
              <a:rPr lang="en-US" sz="4000" b="1" dirty="0"/>
              <a:t>By Manipulating </a:t>
            </a:r>
            <a:r>
              <a:rPr lang="en-US" sz="4000" b="1" dirty="0" err="1"/>
              <a:t>Sterics</a:t>
            </a:r>
            <a:r>
              <a:rPr lang="en-US" sz="4000" b="1" dirty="0"/>
              <a:t>: </a:t>
            </a:r>
            <a:r>
              <a:rPr lang="en-US" sz="4000" b="1" dirty="0" err="1"/>
              <a:t>Paraquat</a:t>
            </a:r>
            <a:r>
              <a:rPr lang="en-US" sz="4000" b="1" dirty="0"/>
              <a:t> and </a:t>
            </a:r>
            <a:r>
              <a:rPr lang="en-US" sz="4000" b="1" dirty="0" err="1"/>
              <a:t>Diquat</a:t>
            </a:r>
            <a:endParaRPr lang="en-US" sz="4000" b="1" dirty="0"/>
          </a:p>
        </p:txBody>
      </p:sp>
      <p:pic>
        <p:nvPicPr>
          <p:cNvPr id="2" name="Picture 1">
            <a:extLst>
              <a:ext uri="{FF2B5EF4-FFF2-40B4-BE49-F238E27FC236}">
                <a16:creationId xmlns:a16="http://schemas.microsoft.com/office/drawing/2014/main" id="{B5639B15-46AD-0F4C-9E30-B786A827C03F}"/>
              </a:ext>
            </a:extLst>
          </p:cNvPr>
          <p:cNvPicPr>
            <a:picLocks noChangeAspect="1"/>
          </p:cNvPicPr>
          <p:nvPr/>
        </p:nvPicPr>
        <p:blipFill>
          <a:blip r:embed="rId3"/>
          <a:stretch>
            <a:fillRect/>
          </a:stretch>
        </p:blipFill>
        <p:spPr>
          <a:xfrm>
            <a:off x="2958078" y="1295949"/>
            <a:ext cx="762000" cy="2811517"/>
          </a:xfrm>
          <a:prstGeom prst="rect">
            <a:avLst/>
          </a:prstGeom>
        </p:spPr>
      </p:pic>
      <p:pic>
        <p:nvPicPr>
          <p:cNvPr id="3" name="Picture 2">
            <a:extLst>
              <a:ext uri="{FF2B5EF4-FFF2-40B4-BE49-F238E27FC236}">
                <a16:creationId xmlns:a16="http://schemas.microsoft.com/office/drawing/2014/main" id="{D40116D5-E7D6-4D4A-8AB8-729845B477E8}"/>
              </a:ext>
            </a:extLst>
          </p:cNvPr>
          <p:cNvPicPr>
            <a:picLocks noChangeAspect="1"/>
          </p:cNvPicPr>
          <p:nvPr/>
        </p:nvPicPr>
        <p:blipFill>
          <a:blip r:embed="rId4"/>
          <a:stretch>
            <a:fillRect/>
          </a:stretch>
        </p:blipFill>
        <p:spPr>
          <a:xfrm>
            <a:off x="6983177" y="1569592"/>
            <a:ext cx="1219200" cy="2264229"/>
          </a:xfrm>
          <a:prstGeom prst="rect">
            <a:avLst/>
          </a:prstGeom>
        </p:spPr>
      </p:pic>
    </p:spTree>
    <p:extLst>
      <p:ext uri="{BB962C8B-B14F-4D97-AF65-F5344CB8AC3E}">
        <p14:creationId xmlns:p14="http://schemas.microsoft.com/office/powerpoint/2010/main" val="1208956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914400" y="1752600"/>
            <a:ext cx="6432549" cy="5638800"/>
          </a:xfrm>
        </p:spPr>
        <p:txBody>
          <a:bodyPr/>
          <a:lstStyle/>
          <a:p>
            <a:pPr>
              <a:buFont typeface="Wingdings 2" pitchFamily="-65" charset="2"/>
              <a:buNone/>
            </a:pPr>
            <a:r>
              <a:rPr lang="en-US" sz="2400" b="1" dirty="0" err="1">
                <a:latin typeface="+mn-lt"/>
              </a:rPr>
              <a:t>Polyethoxylatednonylphenols</a:t>
            </a:r>
            <a:endParaRPr lang="en-US" sz="2400" b="1" dirty="0">
              <a:latin typeface="+mn-lt"/>
            </a:endParaRPr>
          </a:p>
          <a:p>
            <a:pPr marL="463550" indent="-219075"/>
            <a:r>
              <a:rPr lang="en-US" sz="2400" dirty="0">
                <a:latin typeface="+mn-lt"/>
              </a:rPr>
              <a:t>Emulsifiers, surfactants</a:t>
            </a:r>
          </a:p>
          <a:p>
            <a:pPr marL="463550" indent="-219075"/>
            <a:r>
              <a:rPr lang="en-US" sz="2400" dirty="0">
                <a:latin typeface="+mn-lt"/>
              </a:rPr>
              <a:t>When n = 14-19, intense myocardial necrosis at 40 mg/kg day in dogs and guinea pigs</a:t>
            </a:r>
          </a:p>
          <a:p>
            <a:pPr marL="463550" indent="-219075"/>
            <a:r>
              <a:rPr lang="en-US" sz="2400" dirty="0">
                <a:latin typeface="+mn-lt"/>
              </a:rPr>
              <a:t>When </a:t>
            </a:r>
            <a:r>
              <a:rPr lang="en-US" sz="2400" dirty="0" err="1">
                <a:latin typeface="+mn-lt"/>
              </a:rPr>
              <a:t>n</a:t>
            </a:r>
            <a:r>
              <a:rPr lang="en-US" sz="2400" dirty="0">
                <a:latin typeface="+mn-lt"/>
              </a:rPr>
              <a:t>&lt;14&gt;19, no myocardial effects</a:t>
            </a:r>
          </a:p>
          <a:p>
            <a:endParaRPr lang="en-US" sz="2400" dirty="0">
              <a:latin typeface="+mn-lt"/>
            </a:endParaRPr>
          </a:p>
          <a:p>
            <a:pPr>
              <a:buFont typeface="Wingdings 2" pitchFamily="-65" charset="2"/>
              <a:buNone/>
            </a:pPr>
            <a:r>
              <a:rPr lang="en-US" sz="2400" b="1" dirty="0" err="1">
                <a:latin typeface="+mn-lt"/>
              </a:rPr>
              <a:t>Glycidyl</a:t>
            </a:r>
            <a:r>
              <a:rPr lang="en-US" sz="2400" b="1" dirty="0">
                <a:latin typeface="+mn-lt"/>
              </a:rPr>
              <a:t> ethers</a:t>
            </a:r>
          </a:p>
          <a:p>
            <a:pPr marL="463550" indent="-219075"/>
            <a:r>
              <a:rPr lang="en-US" sz="2400" dirty="0">
                <a:latin typeface="+mn-lt"/>
              </a:rPr>
              <a:t>When </a:t>
            </a:r>
            <a:r>
              <a:rPr lang="en-US" sz="2400" dirty="0" err="1">
                <a:latin typeface="+mn-lt"/>
              </a:rPr>
              <a:t>n</a:t>
            </a:r>
            <a:r>
              <a:rPr lang="en-US" sz="2400" dirty="0">
                <a:latin typeface="+mn-lt"/>
              </a:rPr>
              <a:t> = 7-9, mutagenic, cause testicular lesions</a:t>
            </a:r>
          </a:p>
          <a:p>
            <a:pPr marL="463550" indent="-219075"/>
            <a:r>
              <a:rPr lang="en-US" sz="2400" dirty="0">
                <a:latin typeface="+mn-lt"/>
              </a:rPr>
              <a:t>When </a:t>
            </a:r>
            <a:r>
              <a:rPr lang="en-US" sz="2400" dirty="0" err="1">
                <a:latin typeface="+mn-lt"/>
              </a:rPr>
              <a:t>n</a:t>
            </a:r>
            <a:r>
              <a:rPr lang="en-US" sz="2400" dirty="0">
                <a:latin typeface="+mn-lt"/>
              </a:rPr>
              <a:t> = 11-13+, non-mutagenic</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99883" y="163924"/>
            <a:ext cx="11392286" cy="707886"/>
          </a:xfrm>
          <a:prstGeom prst="rect">
            <a:avLst/>
          </a:prstGeom>
        </p:spPr>
        <p:txBody>
          <a:bodyPr wrap="none">
            <a:spAutoFit/>
          </a:bodyPr>
          <a:lstStyle/>
          <a:p>
            <a:pPr algn="ctr"/>
            <a:r>
              <a:rPr lang="en-US" sz="4000" b="1" dirty="0"/>
              <a:t>Through SAR Data: </a:t>
            </a:r>
            <a:r>
              <a:rPr lang="en-US" sz="4000" b="1" dirty="0" err="1"/>
              <a:t>Nonylphenols</a:t>
            </a:r>
            <a:r>
              <a:rPr lang="en-US" sz="4000" b="1" dirty="0"/>
              <a:t> and </a:t>
            </a:r>
            <a:r>
              <a:rPr lang="en-US" sz="4000" b="1" dirty="0" err="1"/>
              <a:t>Glycidyl</a:t>
            </a:r>
            <a:r>
              <a:rPr lang="en-US" sz="4000" b="1" dirty="0"/>
              <a:t> Ethers</a:t>
            </a:r>
          </a:p>
        </p:txBody>
      </p:sp>
      <p:pic>
        <p:nvPicPr>
          <p:cNvPr id="2" name="Picture 1">
            <a:extLst>
              <a:ext uri="{FF2B5EF4-FFF2-40B4-BE49-F238E27FC236}">
                <a16:creationId xmlns:a16="http://schemas.microsoft.com/office/drawing/2014/main" id="{D5390E95-AEE8-3E49-A4A0-DECA6D24EF2A}"/>
              </a:ext>
            </a:extLst>
          </p:cNvPr>
          <p:cNvPicPr>
            <a:picLocks noChangeAspect="1"/>
          </p:cNvPicPr>
          <p:nvPr/>
        </p:nvPicPr>
        <p:blipFill>
          <a:blip r:embed="rId2"/>
          <a:stretch>
            <a:fillRect/>
          </a:stretch>
        </p:blipFill>
        <p:spPr>
          <a:xfrm>
            <a:off x="7010400" y="2286001"/>
            <a:ext cx="4820093" cy="1295400"/>
          </a:xfrm>
          <a:prstGeom prst="rect">
            <a:avLst/>
          </a:prstGeom>
        </p:spPr>
      </p:pic>
      <p:pic>
        <p:nvPicPr>
          <p:cNvPr id="3" name="Picture 2">
            <a:extLst>
              <a:ext uri="{FF2B5EF4-FFF2-40B4-BE49-F238E27FC236}">
                <a16:creationId xmlns:a16="http://schemas.microsoft.com/office/drawing/2014/main" id="{EF67BF1F-1CAE-AF40-8895-06BE05C4E228}"/>
              </a:ext>
            </a:extLst>
          </p:cNvPr>
          <p:cNvPicPr>
            <a:picLocks noChangeAspect="1"/>
          </p:cNvPicPr>
          <p:nvPr/>
        </p:nvPicPr>
        <p:blipFill>
          <a:blip r:embed="rId3"/>
          <a:stretch>
            <a:fillRect/>
          </a:stretch>
        </p:blipFill>
        <p:spPr>
          <a:xfrm>
            <a:off x="8229600" y="4572000"/>
            <a:ext cx="2305880" cy="914401"/>
          </a:xfrm>
          <a:prstGeom prst="rect">
            <a:avLst/>
          </a:prstGeom>
        </p:spPr>
      </p:pic>
    </p:spTree>
    <p:extLst>
      <p:ext uri="{BB962C8B-B14F-4D97-AF65-F5344CB8AC3E}">
        <p14:creationId xmlns:p14="http://schemas.microsoft.com/office/powerpoint/2010/main" val="212227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914400" y="1545222"/>
            <a:ext cx="10744200" cy="2739320"/>
          </a:xfrm>
        </p:spPr>
        <p:txBody>
          <a:bodyPr/>
          <a:lstStyle/>
          <a:p>
            <a:r>
              <a:rPr lang="en-US" sz="2400" dirty="0">
                <a:latin typeface="+mn-lt"/>
              </a:rPr>
              <a:t>Acrylate is understood to be carcinogenic because it can readily undergo Michael addition reactions</a:t>
            </a:r>
          </a:p>
          <a:p>
            <a:endParaRPr lang="en-US" sz="400" dirty="0">
              <a:latin typeface="+mn-lt"/>
            </a:endParaRPr>
          </a:p>
          <a:p>
            <a:r>
              <a:rPr lang="en-US" sz="2400" dirty="0">
                <a:latin typeface="+mn-lt"/>
              </a:rPr>
              <a:t>The addition of a methyl group to form methacrylate decreases the </a:t>
            </a:r>
            <a:r>
              <a:rPr lang="en-US" sz="2400" dirty="0" err="1">
                <a:latin typeface="+mn-lt"/>
              </a:rPr>
              <a:t>electrophilicity</a:t>
            </a:r>
            <a:r>
              <a:rPr lang="en-US" sz="2400" dirty="0">
                <a:latin typeface="+mn-lt"/>
              </a:rPr>
              <a:t> of the b-carbon, and decreases tendency for Michael reactions.</a:t>
            </a:r>
          </a:p>
          <a:p>
            <a:endParaRPr lang="en-US" sz="400" dirty="0">
              <a:latin typeface="+mn-lt"/>
            </a:endParaRPr>
          </a:p>
          <a:p>
            <a:r>
              <a:rPr lang="en-US" sz="2400" dirty="0">
                <a:latin typeface="+mn-lt"/>
              </a:rPr>
              <a:t>While this does not reduce the commercial efficacy, but whereas </a:t>
            </a:r>
            <a:r>
              <a:rPr lang="en-US" sz="2400" dirty="0" err="1">
                <a:latin typeface="+mn-lt"/>
              </a:rPr>
              <a:t>acrylate</a:t>
            </a:r>
            <a:r>
              <a:rPr lang="en-US" sz="2400" dirty="0">
                <a:latin typeface="+mn-lt"/>
              </a:rPr>
              <a:t> causes cancer is experimental assays, </a:t>
            </a:r>
            <a:r>
              <a:rPr lang="en-US" sz="2400" dirty="0" err="1">
                <a:latin typeface="+mn-lt"/>
              </a:rPr>
              <a:t>methacrylate</a:t>
            </a:r>
            <a:r>
              <a:rPr lang="en-US" sz="2400" dirty="0">
                <a:latin typeface="+mn-lt"/>
              </a:rPr>
              <a:t> does not.</a:t>
            </a:r>
          </a:p>
        </p:txBody>
      </p:sp>
      <p:sp>
        <p:nvSpPr>
          <p:cNvPr id="48132" name="TextBox 4"/>
          <p:cNvSpPr txBox="1">
            <a:spLocks noChangeArrowheads="1"/>
          </p:cNvSpPr>
          <p:nvPr/>
        </p:nvSpPr>
        <p:spPr bwMode="auto">
          <a:xfrm>
            <a:off x="3989584" y="5705475"/>
            <a:ext cx="1357551" cy="923330"/>
          </a:xfrm>
          <a:prstGeom prst="rect">
            <a:avLst/>
          </a:prstGeom>
          <a:noFill/>
          <a:ln w="9525">
            <a:noFill/>
            <a:miter lim="800000"/>
            <a:headEnd/>
            <a:tailEnd/>
          </a:ln>
        </p:spPr>
        <p:txBody>
          <a:bodyPr wrap="none">
            <a:prstTxWarp prst="textNoShape">
              <a:avLst/>
            </a:prstTxWarp>
            <a:spAutoFit/>
          </a:bodyPr>
          <a:lstStyle/>
          <a:p>
            <a:pPr algn="ctr"/>
            <a:r>
              <a:rPr lang="en-US" dirty="0"/>
              <a:t>Acrylate</a:t>
            </a:r>
          </a:p>
          <a:p>
            <a:pPr algn="ctr"/>
            <a:endParaRPr lang="en-US" dirty="0"/>
          </a:p>
          <a:p>
            <a:pPr algn="ctr"/>
            <a:r>
              <a:rPr lang="en-US" dirty="0"/>
              <a:t>carcinogenic</a:t>
            </a:r>
          </a:p>
        </p:txBody>
      </p:sp>
      <p:sp>
        <p:nvSpPr>
          <p:cNvPr id="48133" name="TextBox 5"/>
          <p:cNvSpPr txBox="1">
            <a:spLocks noChangeArrowheads="1"/>
          </p:cNvSpPr>
          <p:nvPr/>
        </p:nvSpPr>
        <p:spPr bwMode="auto">
          <a:xfrm>
            <a:off x="6696545" y="5705475"/>
            <a:ext cx="1793568" cy="923330"/>
          </a:xfrm>
          <a:prstGeom prst="rect">
            <a:avLst/>
          </a:prstGeom>
          <a:noFill/>
          <a:ln w="9525">
            <a:noFill/>
            <a:miter lim="800000"/>
            <a:headEnd/>
            <a:tailEnd/>
          </a:ln>
        </p:spPr>
        <p:txBody>
          <a:bodyPr wrap="none">
            <a:prstTxWarp prst="textNoShape">
              <a:avLst/>
            </a:prstTxWarp>
            <a:spAutoFit/>
          </a:bodyPr>
          <a:lstStyle/>
          <a:p>
            <a:pPr algn="ctr"/>
            <a:r>
              <a:rPr lang="en-US"/>
              <a:t>Methacrylate</a:t>
            </a:r>
          </a:p>
          <a:p>
            <a:pPr algn="ctr"/>
            <a:endParaRPr lang="en-US"/>
          </a:p>
          <a:p>
            <a:pPr algn="ctr"/>
            <a:r>
              <a:rPr lang="en-US"/>
              <a:t>non-carcinogenic</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0084" y="163924"/>
            <a:ext cx="9191875" cy="707886"/>
          </a:xfrm>
          <a:prstGeom prst="rect">
            <a:avLst/>
          </a:prstGeom>
        </p:spPr>
        <p:txBody>
          <a:bodyPr wrap="none">
            <a:spAutoFit/>
          </a:bodyPr>
          <a:lstStyle/>
          <a:p>
            <a:pPr algn="ctr"/>
            <a:r>
              <a:rPr lang="en-US" sz="4000" b="1" dirty="0"/>
              <a:t>By Manipulating </a:t>
            </a:r>
            <a:r>
              <a:rPr lang="en-US" sz="4000" b="1" dirty="0" err="1"/>
              <a:t>Electrophilicity</a:t>
            </a:r>
            <a:r>
              <a:rPr lang="en-US" sz="4000" b="1" dirty="0"/>
              <a:t>: Acrylates</a:t>
            </a:r>
          </a:p>
        </p:txBody>
      </p:sp>
      <p:pic>
        <p:nvPicPr>
          <p:cNvPr id="2" name="Picture 1">
            <a:extLst>
              <a:ext uri="{FF2B5EF4-FFF2-40B4-BE49-F238E27FC236}">
                <a16:creationId xmlns:a16="http://schemas.microsoft.com/office/drawing/2014/main" id="{E173C8B6-0DDA-7745-89C9-5E85093AE1F6}"/>
              </a:ext>
            </a:extLst>
          </p:cNvPr>
          <p:cNvPicPr>
            <a:picLocks noChangeAspect="1"/>
          </p:cNvPicPr>
          <p:nvPr/>
        </p:nvPicPr>
        <p:blipFill>
          <a:blip r:embed="rId3"/>
          <a:stretch>
            <a:fillRect/>
          </a:stretch>
        </p:blipFill>
        <p:spPr>
          <a:xfrm rot="220508">
            <a:off x="3689210" y="4594701"/>
            <a:ext cx="1958299" cy="1049089"/>
          </a:xfrm>
          <a:prstGeom prst="rect">
            <a:avLst/>
          </a:prstGeom>
        </p:spPr>
      </p:pic>
      <p:pic>
        <p:nvPicPr>
          <p:cNvPr id="3" name="Picture 2">
            <a:extLst>
              <a:ext uri="{FF2B5EF4-FFF2-40B4-BE49-F238E27FC236}">
                <a16:creationId xmlns:a16="http://schemas.microsoft.com/office/drawing/2014/main" id="{1167FE1F-EA59-144D-A68D-D90D09C9B6E8}"/>
              </a:ext>
            </a:extLst>
          </p:cNvPr>
          <p:cNvPicPr>
            <a:picLocks noChangeAspect="1"/>
          </p:cNvPicPr>
          <p:nvPr/>
        </p:nvPicPr>
        <p:blipFill>
          <a:blip r:embed="rId4"/>
          <a:stretch>
            <a:fillRect/>
          </a:stretch>
        </p:blipFill>
        <p:spPr>
          <a:xfrm rot="166005">
            <a:off x="6596604" y="4305302"/>
            <a:ext cx="1759862" cy="1358490"/>
          </a:xfrm>
          <a:prstGeom prst="rect">
            <a:avLst/>
          </a:prstGeom>
        </p:spPr>
      </p:pic>
    </p:spTree>
    <p:extLst>
      <p:ext uri="{BB962C8B-B14F-4D97-AF65-F5344CB8AC3E}">
        <p14:creationId xmlns:p14="http://schemas.microsoft.com/office/powerpoint/2010/main" val="2083814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8" y="1447800"/>
            <a:ext cx="10744201" cy="2362200"/>
          </a:xfrm>
        </p:spPr>
        <p:txBody>
          <a:bodyPr>
            <a:normAutofit/>
          </a:bodyPr>
          <a:lstStyle/>
          <a:p>
            <a:r>
              <a:rPr lang="en-US" sz="2400" dirty="0">
                <a:latin typeface="+mn-lt"/>
              </a:rPr>
              <a:t>Benzene is known to cause </a:t>
            </a:r>
            <a:r>
              <a:rPr lang="en-US" sz="2400" dirty="0" err="1">
                <a:latin typeface="+mn-lt"/>
              </a:rPr>
              <a:t>hematoxicity</a:t>
            </a:r>
            <a:r>
              <a:rPr lang="en-US" sz="2400" dirty="0">
                <a:latin typeface="+mn-lt"/>
              </a:rPr>
              <a:t> and leukemia in humans</a:t>
            </a:r>
          </a:p>
          <a:p>
            <a:endParaRPr lang="en-US" sz="400" dirty="0">
              <a:latin typeface="+mn-lt"/>
            </a:endParaRPr>
          </a:p>
          <a:p>
            <a:r>
              <a:rPr lang="en-US" sz="2400" dirty="0">
                <a:latin typeface="+mn-lt"/>
              </a:rPr>
              <a:t>This is understood to be due to one of its metabolites, (E,E)-</a:t>
            </a:r>
            <a:r>
              <a:rPr lang="en-US" sz="2400" dirty="0" err="1">
                <a:latin typeface="+mn-lt"/>
              </a:rPr>
              <a:t>muconaldehyde</a:t>
            </a:r>
            <a:r>
              <a:rPr lang="en-US" sz="2400" dirty="0">
                <a:latin typeface="+mn-lt"/>
              </a:rPr>
              <a:t>.</a:t>
            </a:r>
          </a:p>
          <a:p>
            <a:endParaRPr lang="en-US" sz="400" dirty="0">
              <a:latin typeface="+mn-lt"/>
            </a:endParaRPr>
          </a:p>
          <a:p>
            <a:r>
              <a:rPr lang="en-US" sz="2400" dirty="0">
                <a:latin typeface="+mn-lt"/>
              </a:rPr>
              <a:t>Toluene is comparatively much less toxic, as the methyl group is oxidized more easily than the benzene ring to give benzoic acid</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43060" y="163924"/>
            <a:ext cx="8305928" cy="707886"/>
          </a:xfrm>
          <a:prstGeom prst="rect">
            <a:avLst/>
          </a:prstGeom>
        </p:spPr>
        <p:txBody>
          <a:bodyPr wrap="none">
            <a:spAutoFit/>
          </a:bodyPr>
          <a:lstStyle/>
          <a:p>
            <a:pPr algn="ctr"/>
            <a:r>
              <a:rPr lang="en-US" sz="4000" b="1" dirty="0"/>
              <a:t>By Facilitating Detoxification: Benzene</a:t>
            </a:r>
          </a:p>
        </p:txBody>
      </p:sp>
      <p:pic>
        <p:nvPicPr>
          <p:cNvPr id="4" name="Picture 3">
            <a:extLst>
              <a:ext uri="{FF2B5EF4-FFF2-40B4-BE49-F238E27FC236}">
                <a16:creationId xmlns:a16="http://schemas.microsoft.com/office/drawing/2014/main" id="{1825F4B7-BE9C-4B4D-BF02-CDA807361985}"/>
              </a:ext>
            </a:extLst>
          </p:cNvPr>
          <p:cNvPicPr>
            <a:picLocks noChangeAspect="1"/>
          </p:cNvPicPr>
          <p:nvPr/>
        </p:nvPicPr>
        <p:blipFill>
          <a:blip r:embed="rId2"/>
          <a:stretch>
            <a:fillRect/>
          </a:stretch>
        </p:blipFill>
        <p:spPr>
          <a:xfrm>
            <a:off x="2743200" y="5376069"/>
            <a:ext cx="5943600" cy="1159126"/>
          </a:xfrm>
          <a:prstGeom prst="rect">
            <a:avLst/>
          </a:prstGeom>
        </p:spPr>
      </p:pic>
      <p:pic>
        <p:nvPicPr>
          <p:cNvPr id="5" name="Picture 4">
            <a:extLst>
              <a:ext uri="{FF2B5EF4-FFF2-40B4-BE49-F238E27FC236}">
                <a16:creationId xmlns:a16="http://schemas.microsoft.com/office/drawing/2014/main" id="{2745FAF4-2E78-BF43-847F-59256A686AAB}"/>
              </a:ext>
            </a:extLst>
          </p:cNvPr>
          <p:cNvPicPr>
            <a:picLocks noChangeAspect="1"/>
          </p:cNvPicPr>
          <p:nvPr/>
        </p:nvPicPr>
        <p:blipFill>
          <a:blip r:embed="rId3"/>
          <a:stretch>
            <a:fillRect/>
          </a:stretch>
        </p:blipFill>
        <p:spPr>
          <a:xfrm>
            <a:off x="2743200" y="3457074"/>
            <a:ext cx="5473700" cy="2032000"/>
          </a:xfrm>
          <a:prstGeom prst="rect">
            <a:avLst/>
          </a:prstGeom>
        </p:spPr>
      </p:pic>
    </p:spTree>
    <p:extLst>
      <p:ext uri="{BB962C8B-B14F-4D97-AF65-F5344CB8AC3E}">
        <p14:creationId xmlns:p14="http://schemas.microsoft.com/office/powerpoint/2010/main" val="2056975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4229452"/>
            <a:ext cx="9982200" cy="2286000"/>
          </a:xfrm>
        </p:spPr>
        <p:txBody>
          <a:bodyPr>
            <a:noAutofit/>
          </a:bodyPr>
          <a:lstStyle/>
          <a:p>
            <a:pPr>
              <a:lnSpc>
                <a:spcPct val="90000"/>
              </a:lnSpc>
            </a:pPr>
            <a:r>
              <a:rPr lang="en-US" sz="2400" dirty="0">
                <a:latin typeface="+mn-lt"/>
              </a:rPr>
              <a:t>DDT is well known to be environmentally persistent</a:t>
            </a:r>
          </a:p>
          <a:p>
            <a:pPr>
              <a:lnSpc>
                <a:spcPct val="90000"/>
              </a:lnSpc>
            </a:pPr>
            <a:r>
              <a:rPr lang="en-US" sz="2400" dirty="0">
                <a:latin typeface="+mn-lt"/>
              </a:rPr>
              <a:t>DDT analog with Silicon above was synthesized.</a:t>
            </a:r>
          </a:p>
          <a:p>
            <a:pPr>
              <a:lnSpc>
                <a:spcPct val="90000"/>
              </a:lnSpc>
            </a:pPr>
            <a:r>
              <a:rPr lang="en-US" sz="2400" dirty="0">
                <a:latin typeface="+mn-lt"/>
              </a:rPr>
              <a:t>While less persistent, the analog turned out to be non-toxic to insects</a:t>
            </a:r>
          </a:p>
          <a:p>
            <a:pPr>
              <a:lnSpc>
                <a:spcPct val="90000"/>
              </a:lnSpc>
            </a:pPr>
            <a:r>
              <a:rPr lang="en-US" sz="2400" dirty="0">
                <a:latin typeface="+mn-lt"/>
              </a:rPr>
              <a:t>This is due to the more readily oxidized (metabolized) Si-H bond compared to C-H and also the larger size of the molecule  </a:t>
            </a:r>
          </a:p>
        </p:txBody>
      </p:sp>
      <p:sp>
        <p:nvSpPr>
          <p:cNvPr id="51203" name="TextBox 4"/>
          <p:cNvSpPr txBox="1">
            <a:spLocks noChangeArrowheads="1"/>
          </p:cNvSpPr>
          <p:nvPr/>
        </p:nvSpPr>
        <p:spPr bwMode="auto">
          <a:xfrm>
            <a:off x="3310547" y="3317554"/>
            <a:ext cx="1731564" cy="646331"/>
          </a:xfrm>
          <a:prstGeom prst="rect">
            <a:avLst/>
          </a:prstGeom>
          <a:noFill/>
          <a:ln w="9525">
            <a:noFill/>
            <a:miter lim="800000"/>
            <a:headEnd/>
            <a:tailEnd/>
          </a:ln>
        </p:spPr>
        <p:txBody>
          <a:bodyPr wrap="none">
            <a:prstTxWarp prst="textNoShape">
              <a:avLst/>
            </a:prstTxWarp>
            <a:spAutoFit/>
          </a:bodyPr>
          <a:lstStyle/>
          <a:p>
            <a:pPr algn="ctr"/>
            <a:r>
              <a:rPr lang="en-US" dirty="0"/>
              <a:t>DDT</a:t>
            </a:r>
          </a:p>
          <a:p>
            <a:pPr algn="ctr"/>
            <a:r>
              <a:rPr lang="en-US" dirty="0"/>
              <a:t>(Toxic to insects)</a:t>
            </a:r>
          </a:p>
        </p:txBody>
      </p:sp>
      <p:sp>
        <p:nvSpPr>
          <p:cNvPr id="51204" name="TextBox 5"/>
          <p:cNvSpPr txBox="1">
            <a:spLocks noChangeArrowheads="1"/>
          </p:cNvSpPr>
          <p:nvPr/>
        </p:nvSpPr>
        <p:spPr bwMode="auto">
          <a:xfrm>
            <a:off x="7034382" y="3317554"/>
            <a:ext cx="2177840" cy="646331"/>
          </a:xfrm>
          <a:prstGeom prst="rect">
            <a:avLst/>
          </a:prstGeom>
          <a:noFill/>
          <a:ln w="9525">
            <a:noFill/>
            <a:miter lim="800000"/>
            <a:headEnd/>
            <a:tailEnd/>
          </a:ln>
        </p:spPr>
        <p:txBody>
          <a:bodyPr wrap="none">
            <a:prstTxWarp prst="textNoShape">
              <a:avLst/>
            </a:prstTxWarp>
            <a:spAutoFit/>
          </a:bodyPr>
          <a:lstStyle/>
          <a:p>
            <a:pPr algn="ctr"/>
            <a:r>
              <a:rPr lang="en-US" dirty="0"/>
              <a:t>Si-DDT Analog</a:t>
            </a:r>
          </a:p>
          <a:p>
            <a:pPr algn="ctr"/>
            <a:r>
              <a:rPr lang="en-US" dirty="0"/>
              <a:t>(Non-toxic to insects)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52646" y="163924"/>
            <a:ext cx="9686755" cy="707886"/>
          </a:xfrm>
          <a:prstGeom prst="rect">
            <a:avLst/>
          </a:prstGeom>
        </p:spPr>
        <p:txBody>
          <a:bodyPr wrap="none">
            <a:spAutoFit/>
          </a:bodyPr>
          <a:lstStyle/>
          <a:p>
            <a:pPr algn="ctr"/>
            <a:r>
              <a:rPr lang="en-US" sz="4000" b="1" dirty="0"/>
              <a:t>By </a:t>
            </a:r>
            <a:r>
              <a:rPr lang="en-US" sz="4000" b="1" dirty="0" err="1"/>
              <a:t>Isosteric</a:t>
            </a:r>
            <a:r>
              <a:rPr lang="en-US" sz="4000" b="1" dirty="0"/>
              <a:t> Substitution: Carbon with Silicon</a:t>
            </a:r>
          </a:p>
        </p:txBody>
      </p:sp>
      <p:pic>
        <p:nvPicPr>
          <p:cNvPr id="2" name="Picture 1">
            <a:extLst>
              <a:ext uri="{FF2B5EF4-FFF2-40B4-BE49-F238E27FC236}">
                <a16:creationId xmlns:a16="http://schemas.microsoft.com/office/drawing/2014/main" id="{D1782823-A8CD-1347-AFF2-97179F73FD9F}"/>
              </a:ext>
            </a:extLst>
          </p:cNvPr>
          <p:cNvPicPr>
            <a:picLocks noChangeAspect="1"/>
          </p:cNvPicPr>
          <p:nvPr/>
        </p:nvPicPr>
        <p:blipFill>
          <a:blip r:embed="rId2"/>
          <a:stretch>
            <a:fillRect/>
          </a:stretch>
        </p:blipFill>
        <p:spPr>
          <a:xfrm>
            <a:off x="2804729" y="1685464"/>
            <a:ext cx="2743200" cy="1430215"/>
          </a:xfrm>
          <a:prstGeom prst="rect">
            <a:avLst/>
          </a:prstGeom>
        </p:spPr>
      </p:pic>
      <p:pic>
        <p:nvPicPr>
          <p:cNvPr id="4" name="Picture 3">
            <a:extLst>
              <a:ext uri="{FF2B5EF4-FFF2-40B4-BE49-F238E27FC236}">
                <a16:creationId xmlns:a16="http://schemas.microsoft.com/office/drawing/2014/main" id="{60021A1A-6402-604C-A46B-FF7999261174}"/>
              </a:ext>
            </a:extLst>
          </p:cNvPr>
          <p:cNvPicPr>
            <a:picLocks noChangeAspect="1"/>
          </p:cNvPicPr>
          <p:nvPr/>
        </p:nvPicPr>
        <p:blipFill>
          <a:blip r:embed="rId3"/>
          <a:stretch>
            <a:fillRect/>
          </a:stretch>
        </p:blipFill>
        <p:spPr>
          <a:xfrm>
            <a:off x="6797804" y="1693485"/>
            <a:ext cx="2650996" cy="1382143"/>
          </a:xfrm>
          <a:prstGeom prst="rect">
            <a:avLst/>
          </a:prstGeom>
        </p:spPr>
      </p:pic>
    </p:spTree>
    <p:extLst>
      <p:ext uri="{BB962C8B-B14F-4D97-AF65-F5344CB8AC3E}">
        <p14:creationId xmlns:p14="http://schemas.microsoft.com/office/powerpoint/2010/main" val="1389478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200" y="749808"/>
            <a:ext cx="8851900" cy="369332"/>
          </a:xfrm>
          <a:prstGeom prst="rect">
            <a:avLst/>
          </a:prstGeom>
          <a:noFill/>
        </p:spPr>
        <p:txBody>
          <a:bodyPr wrap="square" rtlCol="0">
            <a:spAutoFit/>
          </a:bodyPr>
          <a:lstStyle/>
          <a:p>
            <a:r>
              <a:rPr lang="en-US" dirty="0"/>
              <a:t>Even if chemists design </a:t>
            </a:r>
            <a:r>
              <a:rPr lang="en-US"/>
              <a:t>one chemical, </a:t>
            </a:r>
            <a:r>
              <a:rPr lang="en-US" dirty="0"/>
              <a:t>it has to undergo tests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37"/>
          <a:stretch/>
        </p:blipFill>
        <p:spPr>
          <a:xfrm>
            <a:off x="2438400" y="1528621"/>
            <a:ext cx="7607300" cy="5303979"/>
          </a:xfrm>
          <a:prstGeom prst="rect">
            <a:avLst/>
          </a:prstGeom>
        </p:spPr>
      </p:pic>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6343" y="163924"/>
            <a:ext cx="9819356" cy="707886"/>
          </a:xfrm>
          <a:prstGeom prst="rect">
            <a:avLst/>
          </a:prstGeom>
        </p:spPr>
        <p:txBody>
          <a:bodyPr wrap="none">
            <a:spAutoFit/>
          </a:bodyPr>
          <a:lstStyle/>
          <a:p>
            <a:pPr algn="ctr"/>
            <a:r>
              <a:rPr lang="en-US" sz="4000" b="1" dirty="0"/>
              <a:t>Designing New Molecules is Not a Trivial Task</a:t>
            </a:r>
          </a:p>
        </p:txBody>
      </p:sp>
    </p:spTree>
    <p:extLst>
      <p:ext uri="{BB962C8B-B14F-4D97-AF65-F5344CB8AC3E}">
        <p14:creationId xmlns:p14="http://schemas.microsoft.com/office/powerpoint/2010/main" val="90004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667000"/>
            <a:ext cx="10515600" cy="2362200"/>
          </a:xfrm>
        </p:spPr>
        <p:txBody>
          <a:bodyPr>
            <a:normAutofit lnSpcReduction="10000"/>
          </a:bodyPr>
          <a:lstStyle/>
          <a:p>
            <a:r>
              <a:rPr lang="en-US" dirty="0">
                <a:latin typeface="+mn-lt"/>
              </a:rPr>
              <a:t>Exposure becomes irrelevant</a:t>
            </a:r>
          </a:p>
          <a:p>
            <a:endParaRPr lang="en-US" sz="900" dirty="0">
              <a:latin typeface="+mn-lt"/>
            </a:endParaRPr>
          </a:p>
          <a:p>
            <a:r>
              <a:rPr lang="en-US" dirty="0">
                <a:latin typeface="+mn-lt"/>
              </a:rPr>
              <a:t>Less dependence on systems which can fail or be sabotaged</a:t>
            </a:r>
          </a:p>
          <a:p>
            <a:endParaRPr lang="en-US" sz="800" dirty="0">
              <a:latin typeface="+mn-lt"/>
            </a:endParaRPr>
          </a:p>
          <a:p>
            <a:r>
              <a:rPr lang="en-US" dirty="0">
                <a:latin typeface="+mn-lt"/>
              </a:rPr>
              <a:t>Competitive advantage – reduces costs associated with toxic </a:t>
            </a:r>
            <a:r>
              <a:rPr lang="en-US" dirty="0"/>
              <a:t>materials</a:t>
            </a:r>
            <a:endParaRPr lang="en-US" dirty="0">
              <a:latin typeface="+mn-lt"/>
            </a:endParaRPr>
          </a:p>
          <a:p>
            <a:endParaRPr lang="en-US" dirty="0">
              <a:latin typeface="+mn-lt"/>
            </a:endParaRPr>
          </a:p>
        </p:txBody>
      </p:sp>
      <p:sp>
        <p:nvSpPr>
          <p:cNvPr id="4" name="Rectangle 3"/>
          <p:cNvSpPr/>
          <p:nvPr/>
        </p:nvSpPr>
        <p:spPr>
          <a:xfrm>
            <a:off x="3080975" y="163924"/>
            <a:ext cx="6030049" cy="707886"/>
          </a:xfrm>
          <a:prstGeom prst="rect">
            <a:avLst/>
          </a:prstGeom>
        </p:spPr>
        <p:txBody>
          <a:bodyPr wrap="none">
            <a:spAutoFit/>
          </a:bodyPr>
          <a:lstStyle/>
          <a:p>
            <a:pPr algn="ctr"/>
            <a:r>
              <a:rPr lang="en-US" sz="4000" b="1" dirty="0"/>
              <a:t>Why Use Benign Materials?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528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462" y="1752600"/>
            <a:ext cx="10775519" cy="3810000"/>
          </a:xfrm>
        </p:spPr>
        <p:txBody>
          <a:bodyPr>
            <a:normAutofit/>
          </a:bodyPr>
          <a:lstStyle/>
          <a:p>
            <a:pPr>
              <a:lnSpc>
                <a:spcPct val="100000"/>
              </a:lnSpc>
            </a:pPr>
            <a:r>
              <a:rPr lang="en-US" dirty="0">
                <a:latin typeface="+mn-lt"/>
              </a:rPr>
              <a:t>Assumes that similar chemicals behave similarly</a:t>
            </a:r>
          </a:p>
          <a:p>
            <a:pPr>
              <a:lnSpc>
                <a:spcPct val="100000"/>
              </a:lnSpc>
            </a:pPr>
            <a:endParaRPr lang="en-US" sz="400" dirty="0">
              <a:latin typeface="+mn-lt"/>
            </a:endParaRPr>
          </a:p>
          <a:p>
            <a:pPr>
              <a:lnSpc>
                <a:spcPct val="100000"/>
              </a:lnSpc>
            </a:pPr>
            <a:r>
              <a:rPr lang="en-US" dirty="0">
                <a:latin typeface="+mn-lt"/>
              </a:rPr>
              <a:t>Behavior of the chemical is derived from the structure</a:t>
            </a:r>
          </a:p>
          <a:p>
            <a:pPr>
              <a:lnSpc>
                <a:spcPct val="100000"/>
              </a:lnSpc>
            </a:pPr>
            <a:endParaRPr lang="en-US" sz="400" dirty="0">
              <a:latin typeface="+mn-lt"/>
            </a:endParaRPr>
          </a:p>
          <a:p>
            <a:pPr>
              <a:lnSpc>
                <a:spcPct val="100000"/>
              </a:lnSpc>
            </a:pPr>
            <a:r>
              <a:rPr lang="en-US" dirty="0">
                <a:latin typeface="+mn-lt"/>
              </a:rPr>
              <a:t>QSAR  seeks for a relationship between chemical structure and activity</a:t>
            </a:r>
          </a:p>
          <a:p>
            <a:pPr>
              <a:lnSpc>
                <a:spcPct val="100000"/>
              </a:lnSpc>
            </a:pPr>
            <a:r>
              <a:rPr lang="en-US" dirty="0"/>
              <a:t>Identifies changes that lead to different activity (activity to avoid or keep)</a:t>
            </a:r>
            <a:endParaRPr lang="en-US"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2074" y="163924"/>
            <a:ext cx="11087907" cy="707886"/>
          </a:xfrm>
          <a:prstGeom prst="rect">
            <a:avLst/>
          </a:prstGeom>
        </p:spPr>
        <p:txBody>
          <a:bodyPr wrap="none">
            <a:spAutoFit/>
          </a:bodyPr>
          <a:lstStyle/>
          <a:p>
            <a:pPr algn="ctr"/>
            <a:r>
              <a:rPr lang="en-US" sz="4000" b="1" dirty="0"/>
              <a:t>QSAR-Quantitative Structure Activity </a:t>
            </a:r>
            <a:r>
              <a:rPr lang="en-US" sz="4000" b="1" dirty="0" err="1"/>
              <a:t>Relantionship</a:t>
            </a:r>
            <a:endParaRPr lang="en-US" sz="4000" b="1" dirty="0"/>
          </a:p>
        </p:txBody>
      </p:sp>
    </p:spTree>
    <p:extLst>
      <p:ext uri="{BB962C8B-B14F-4D97-AF65-F5344CB8AC3E}">
        <p14:creationId xmlns:p14="http://schemas.microsoft.com/office/powerpoint/2010/main" val="257372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524000"/>
            <a:ext cx="10515600" cy="4351338"/>
          </a:xfrm>
        </p:spPr>
        <p:txBody>
          <a:bodyPr/>
          <a:lstStyle/>
          <a:p>
            <a:r>
              <a:rPr lang="en-US" dirty="0">
                <a:latin typeface="+mn-lt"/>
              </a:rPr>
              <a:t>Not sufficient data on majority of chemicals</a:t>
            </a:r>
          </a:p>
          <a:p>
            <a:r>
              <a:rPr lang="en-US" dirty="0">
                <a:latin typeface="+mn-lt"/>
              </a:rPr>
              <a:t>Not all chemicals will be tested</a:t>
            </a:r>
          </a:p>
          <a:p>
            <a:r>
              <a:rPr lang="en-US" dirty="0">
                <a:latin typeface="+mn-lt"/>
              </a:rPr>
              <a:t>QSAR has been used for over 60 years</a:t>
            </a:r>
          </a:p>
          <a:p>
            <a:r>
              <a:rPr lang="en-US" dirty="0">
                <a:latin typeface="+mn-lt"/>
              </a:rPr>
              <a:t>Better to predict than have nothing</a:t>
            </a:r>
          </a:p>
          <a:p>
            <a:endParaRPr lang="en-US"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886948" y="163924"/>
            <a:ext cx="4418134" cy="707886"/>
          </a:xfrm>
          <a:prstGeom prst="rect">
            <a:avLst/>
          </a:prstGeom>
        </p:spPr>
        <p:txBody>
          <a:bodyPr wrap="none">
            <a:spAutoFit/>
          </a:bodyPr>
          <a:lstStyle/>
          <a:p>
            <a:pPr algn="ctr"/>
            <a:r>
              <a:rPr lang="en-US" sz="4000" b="1" dirty="0"/>
              <a:t>When to use QSAR?</a:t>
            </a:r>
          </a:p>
        </p:txBody>
      </p:sp>
    </p:spTree>
    <p:extLst>
      <p:ext uri="{BB962C8B-B14F-4D97-AF65-F5344CB8AC3E}">
        <p14:creationId xmlns:p14="http://schemas.microsoft.com/office/powerpoint/2010/main" val="624685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0"/>
            <a:ext cx="11201400" cy="4351338"/>
          </a:xfrm>
        </p:spPr>
        <p:txBody>
          <a:bodyPr/>
          <a:lstStyle/>
          <a:p>
            <a:r>
              <a:rPr lang="en-US" dirty="0">
                <a:latin typeface="+mn-lt"/>
              </a:rPr>
              <a:t>They are associated with a specific endpoint [like LC50 or oxidative stress]</a:t>
            </a:r>
          </a:p>
          <a:p>
            <a:endParaRPr lang="en-US" sz="400" dirty="0">
              <a:latin typeface="+mn-lt"/>
            </a:endParaRPr>
          </a:p>
          <a:p>
            <a:r>
              <a:rPr lang="en-US" dirty="0">
                <a:latin typeface="+mn-lt"/>
              </a:rPr>
              <a:t>They ‘group’ chemicals based on activity like toxicity </a:t>
            </a:r>
          </a:p>
          <a:p>
            <a:endParaRPr lang="en-US" sz="400" dirty="0">
              <a:latin typeface="+mn-lt"/>
            </a:endParaRPr>
          </a:p>
          <a:p>
            <a:r>
              <a:rPr lang="en-US" dirty="0">
                <a:latin typeface="+mn-lt"/>
              </a:rPr>
              <a:t>Predict endpoints directly from chemical structure</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705922" y="163924"/>
            <a:ext cx="2780185" cy="707886"/>
          </a:xfrm>
          <a:prstGeom prst="rect">
            <a:avLst/>
          </a:prstGeom>
        </p:spPr>
        <p:txBody>
          <a:bodyPr wrap="none">
            <a:spAutoFit/>
          </a:bodyPr>
          <a:lstStyle/>
          <a:p>
            <a:pPr algn="ctr"/>
            <a:r>
              <a:rPr lang="en-US" sz="4000" b="1" dirty="0"/>
              <a:t>QSAR Basics</a:t>
            </a:r>
          </a:p>
        </p:txBody>
      </p:sp>
    </p:spTree>
    <p:extLst>
      <p:ext uri="{BB962C8B-B14F-4D97-AF65-F5344CB8AC3E}">
        <p14:creationId xmlns:p14="http://schemas.microsoft.com/office/powerpoint/2010/main" val="37480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200"/>
            <a:ext cx="10515600" cy="4351338"/>
          </a:xfrm>
        </p:spPr>
        <p:txBody>
          <a:bodyPr/>
          <a:lstStyle/>
          <a:p>
            <a:r>
              <a:rPr lang="en-US" dirty="0">
                <a:latin typeface="+mn-lt"/>
              </a:rPr>
              <a:t>Lipinski rule of five</a:t>
            </a:r>
          </a:p>
          <a:p>
            <a:r>
              <a:rPr lang="en-US" dirty="0">
                <a:latin typeface="+mn-lt"/>
              </a:rPr>
              <a:t>Number of rings</a:t>
            </a:r>
          </a:p>
          <a:p>
            <a:r>
              <a:rPr lang="en-US" dirty="0">
                <a:latin typeface="+mn-lt"/>
              </a:rPr>
              <a:t>Number of rotatable bonds</a:t>
            </a:r>
          </a:p>
          <a:p>
            <a:r>
              <a:rPr lang="en-US" dirty="0">
                <a:latin typeface="+mn-lt"/>
              </a:rPr>
              <a:t>Degree of branching</a:t>
            </a:r>
          </a:p>
          <a:p>
            <a:r>
              <a:rPr lang="en-US" dirty="0">
                <a:latin typeface="+mn-lt"/>
              </a:rPr>
              <a:t>Connectivity</a:t>
            </a:r>
          </a:p>
          <a:p>
            <a:r>
              <a:rPr lang="en-US" dirty="0">
                <a:latin typeface="+mn-lt"/>
              </a:rPr>
              <a:t>Overall shape</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542084" y="163924"/>
            <a:ext cx="9107878" cy="707886"/>
          </a:xfrm>
          <a:prstGeom prst="rect">
            <a:avLst/>
          </a:prstGeom>
        </p:spPr>
        <p:txBody>
          <a:bodyPr wrap="none">
            <a:spAutoFit/>
          </a:bodyPr>
          <a:lstStyle/>
          <a:p>
            <a:pPr algn="ctr"/>
            <a:r>
              <a:rPr lang="en-US" sz="4000" b="1" dirty="0"/>
              <a:t>Predictors of function, toxicity, properties</a:t>
            </a:r>
          </a:p>
        </p:txBody>
      </p:sp>
    </p:spTree>
    <p:extLst>
      <p:ext uri="{BB962C8B-B14F-4D97-AF65-F5344CB8AC3E}">
        <p14:creationId xmlns:p14="http://schemas.microsoft.com/office/powerpoint/2010/main" val="716693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7239000" y="1646965"/>
            <a:ext cx="4343354" cy="4601435"/>
            <a:chOff x="1173" y="476"/>
            <a:chExt cx="28265" cy="30182"/>
          </a:xfrm>
        </p:grpSpPr>
        <p:sp>
          <p:nvSpPr>
            <p:cNvPr id="7" name="Text Box 7"/>
            <p:cNvSpPr txBox="1">
              <a:spLocks noChangeArrowheads="1"/>
            </p:cNvSpPr>
            <p:nvPr/>
          </p:nvSpPr>
          <p:spPr bwMode="auto">
            <a:xfrm>
              <a:off x="3094" y="476"/>
              <a:ext cx="24553" cy="282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ts val="1000"/>
                </a:spcAft>
              </a:pPr>
              <a:r>
                <a:rPr lang="en-US" sz="900" dirty="0">
                  <a:latin typeface="Arial" pitchFamily="-101" charset="0"/>
                  <a:ea typeface="ＭＳ Ｐゴシック" pitchFamily="-101" charset="-128"/>
                </a:rPr>
                <a:t> </a:t>
              </a:r>
              <a:endParaRPr sz="900" b="1" noProof="1">
                <a:solidFill>
                  <a:srgbClr val="4F81BD"/>
                </a:solidFill>
                <a:latin typeface="Times" pitchFamily="-101" charset="0"/>
                <a:ea typeface="ＭＳ Ｐゴシック" pitchFamily="-101" charset="-128"/>
              </a:endParaRPr>
            </a:p>
          </p:txBody>
        </p:sp>
        <p:pic>
          <p:nvPicPr>
            <p:cNvPr id="8" name="Picture 3"/>
            <p:cNvPicPr>
              <a:picLocks noChangeAspect="1"/>
            </p:cNvPicPr>
            <p:nvPr/>
          </p:nvPicPr>
          <p:blipFill>
            <a:blip r:embed="rId2"/>
            <a:srcRect/>
            <a:stretch>
              <a:fillRect/>
            </a:stretch>
          </p:blipFill>
          <p:spPr bwMode="auto">
            <a:xfrm>
              <a:off x="1173" y="1669"/>
              <a:ext cx="28265" cy="28989"/>
            </a:xfrm>
            <a:prstGeom prst="rect">
              <a:avLst/>
            </a:prstGeom>
            <a:noFill/>
          </p:spPr>
        </p:pic>
      </p:grpSp>
      <p:sp>
        <p:nvSpPr>
          <p:cNvPr id="11" name="TextBox 10"/>
          <p:cNvSpPr txBox="1"/>
          <p:nvPr/>
        </p:nvSpPr>
        <p:spPr>
          <a:xfrm>
            <a:off x="1009980" y="2438400"/>
            <a:ext cx="6076620" cy="2862322"/>
          </a:xfrm>
          <a:prstGeom prst="rect">
            <a:avLst/>
          </a:prstGeom>
          <a:noFill/>
        </p:spPr>
        <p:txBody>
          <a:bodyPr wrap="square" rtlCol="0">
            <a:spAutoFit/>
          </a:bodyPr>
          <a:lstStyle/>
          <a:p>
            <a:pPr marL="285750" indent="-285750">
              <a:buFont typeface="Arial" charset="0"/>
              <a:buChar char="•"/>
            </a:pPr>
            <a:r>
              <a:rPr lang="en-US" sz="2400" dirty="0"/>
              <a:t>Prediction accuracy not higher than 65-70% for non-carcinogenic chemicals.</a:t>
            </a:r>
          </a:p>
          <a:p>
            <a:pPr marL="285750" indent="-285750">
              <a:buFont typeface="Arial" charset="0"/>
              <a:buChar char="•"/>
            </a:pPr>
            <a:endParaRPr lang="en-US" sz="1200" dirty="0"/>
          </a:p>
          <a:p>
            <a:pPr marL="285750" lvl="0" indent="-285750">
              <a:buFont typeface="Arial" charset="0"/>
              <a:buChar char="•"/>
            </a:pPr>
            <a:r>
              <a:rPr lang="en-US" sz="2400" dirty="0"/>
              <a:t>Lack of validation with up-to-date data</a:t>
            </a:r>
          </a:p>
          <a:p>
            <a:pPr marL="285750" indent="-285750">
              <a:buFont typeface="Arial" charset="0"/>
              <a:buChar char="•"/>
            </a:pPr>
            <a:endParaRPr lang="en-US" sz="1200" dirty="0"/>
          </a:p>
          <a:p>
            <a:pPr marL="285750" indent="-285750">
              <a:buFont typeface="Arial" charset="0"/>
              <a:buChar char="•"/>
            </a:pPr>
            <a:r>
              <a:rPr lang="en-US" sz="2400" dirty="0"/>
              <a:t>Application to a narrow range of chemical structures</a:t>
            </a:r>
          </a:p>
          <a:p>
            <a:pPr marL="285750" indent="-285750">
              <a:buFont typeface="Arial" charset="0"/>
              <a:buChar char="•"/>
            </a:pPr>
            <a:endParaRPr lang="en-US" sz="1200" dirty="0"/>
          </a:p>
          <a:p>
            <a:pPr marL="285750" indent="-285750">
              <a:buFont typeface="Arial" charset="0"/>
              <a:buChar char="•"/>
            </a:pPr>
            <a:r>
              <a:rPr lang="en-US" sz="2400" dirty="0"/>
              <a:t>Qualitative output </a:t>
            </a:r>
          </a:p>
        </p:txBody>
      </p:sp>
      <p:sp>
        <p:nvSpPr>
          <p:cNvPr id="12" name="TextBox 11"/>
          <p:cNvSpPr txBox="1"/>
          <p:nvPr/>
        </p:nvSpPr>
        <p:spPr>
          <a:xfrm>
            <a:off x="1030033" y="1646965"/>
            <a:ext cx="2990114" cy="523220"/>
          </a:xfrm>
          <a:prstGeom prst="rect">
            <a:avLst/>
          </a:prstGeom>
          <a:noFill/>
        </p:spPr>
        <p:txBody>
          <a:bodyPr wrap="none" rtlCol="0">
            <a:spAutoFit/>
          </a:bodyPr>
          <a:lstStyle/>
          <a:p>
            <a:r>
              <a:rPr lang="en-US" sz="2800" b="1" dirty="0"/>
              <a:t>Current limitations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44" y="163924"/>
            <a:ext cx="9740359" cy="707886"/>
          </a:xfrm>
          <a:prstGeom prst="rect">
            <a:avLst/>
          </a:prstGeom>
        </p:spPr>
        <p:txBody>
          <a:bodyPr wrap="none">
            <a:spAutoFit/>
          </a:bodyPr>
          <a:lstStyle/>
          <a:p>
            <a:pPr algn="ctr"/>
            <a:r>
              <a:rPr lang="en-US" sz="4000" b="1" dirty="0"/>
              <a:t>Examples of Popular Toxicity Prediction Tools</a:t>
            </a:r>
          </a:p>
        </p:txBody>
      </p:sp>
    </p:spTree>
    <p:extLst>
      <p:ext uri="{BB962C8B-B14F-4D97-AF65-F5344CB8AC3E}">
        <p14:creationId xmlns:p14="http://schemas.microsoft.com/office/powerpoint/2010/main" val="231811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03234" y="5686695"/>
            <a:ext cx="9537933" cy="1015663"/>
          </a:xfrm>
          <a:prstGeom prst="rect">
            <a:avLst/>
          </a:prstGeom>
          <a:noFill/>
        </p:spPr>
        <p:txBody>
          <a:bodyPr wrap="square" rtlCol="0">
            <a:spAutoFit/>
          </a:bodyPr>
          <a:lstStyle/>
          <a:p>
            <a:pPr algn="ctr"/>
            <a:r>
              <a:rPr lang="en-US" sz="2000" dirty="0"/>
              <a:t>As toxicology has increased its understanding of underlying biological processes leading to toxicity, computational chemistry can now describe the chemical transformations involved in these processes </a:t>
            </a:r>
          </a:p>
        </p:txBody>
      </p:sp>
      <p:grpSp>
        <p:nvGrpSpPr>
          <p:cNvPr id="31" name="Group 30"/>
          <p:cNvGrpSpPr/>
          <p:nvPr/>
        </p:nvGrpSpPr>
        <p:grpSpPr>
          <a:xfrm>
            <a:off x="1607410" y="1356805"/>
            <a:ext cx="8984391" cy="4074769"/>
            <a:chOff x="83409" y="731838"/>
            <a:chExt cx="8984391" cy="4074769"/>
          </a:xfrm>
        </p:grpSpPr>
        <p:sp>
          <p:nvSpPr>
            <p:cNvPr id="35" name="Title 1"/>
            <p:cNvSpPr txBox="1">
              <a:spLocks/>
            </p:cNvSpPr>
            <p:nvPr/>
          </p:nvSpPr>
          <p:spPr>
            <a:xfrm>
              <a:off x="304800" y="731838"/>
              <a:ext cx="8686800" cy="685800"/>
            </a:xfrm>
            <a:prstGeom prst="rect">
              <a:avLst/>
            </a:prstGeom>
          </p:spPr>
          <p:txBody>
            <a:bodyPr vert="horz" lIns="91440" tIns="45720" rIns="91440" bIns="45720" rtlCol="0" anchor="ctr">
              <a:normAutofit fontScale="97500"/>
            </a:bodyPr>
            <a:lstStyle/>
            <a:p>
              <a:pPr algn="ctr">
                <a:spcBef>
                  <a:spcPct val="0"/>
                </a:spcBef>
                <a:defRPr/>
              </a:pPr>
              <a:endParaRPr lang="en-US" sz="3200" dirty="0">
                <a:solidFill>
                  <a:schemeClr val="tx2"/>
                </a:solidFill>
                <a:latin typeface="+mj-lt"/>
                <a:ea typeface="+mj-ea"/>
                <a:cs typeface="+mj-cs"/>
              </a:endParaRPr>
            </a:p>
          </p:txBody>
        </p:sp>
        <p:grpSp>
          <p:nvGrpSpPr>
            <p:cNvPr id="30" name="Group 29"/>
            <p:cNvGrpSpPr/>
            <p:nvPr/>
          </p:nvGrpSpPr>
          <p:grpSpPr>
            <a:xfrm>
              <a:off x="83409" y="1122960"/>
              <a:ext cx="8984391" cy="3683647"/>
              <a:chOff x="83409" y="1122960"/>
              <a:chExt cx="8984391" cy="3683647"/>
            </a:xfrm>
          </p:grpSpPr>
          <p:sp>
            <p:nvSpPr>
              <p:cNvPr id="5" name="TextBox 4"/>
              <p:cNvSpPr txBox="1"/>
              <p:nvPr/>
            </p:nvSpPr>
            <p:spPr>
              <a:xfrm>
                <a:off x="1063820" y="3866160"/>
                <a:ext cx="1526980" cy="338554"/>
              </a:xfrm>
              <a:prstGeom prst="rect">
                <a:avLst/>
              </a:prstGeom>
              <a:noFill/>
            </p:spPr>
            <p:txBody>
              <a:bodyPr wrap="none" rtlCol="0">
                <a:spAutoFit/>
              </a:bodyPr>
              <a:lstStyle/>
              <a:p>
                <a:r>
                  <a:rPr lang="en-US" sz="1600" dirty="0"/>
                  <a:t>Small molecules</a:t>
                </a:r>
              </a:p>
            </p:txBody>
          </p:sp>
          <p:sp>
            <p:nvSpPr>
              <p:cNvPr id="6" name="TextBox 5"/>
              <p:cNvSpPr txBox="1"/>
              <p:nvPr/>
            </p:nvSpPr>
            <p:spPr>
              <a:xfrm>
                <a:off x="7239000" y="3832406"/>
                <a:ext cx="1626066" cy="338554"/>
              </a:xfrm>
              <a:prstGeom prst="rect">
                <a:avLst/>
              </a:prstGeom>
              <a:noFill/>
            </p:spPr>
            <p:txBody>
              <a:bodyPr wrap="none" rtlCol="0">
                <a:spAutoFit/>
              </a:bodyPr>
              <a:lstStyle/>
              <a:p>
                <a:r>
                  <a:rPr lang="en-US" sz="1600" dirty="0"/>
                  <a:t>Whole organisms</a:t>
                </a:r>
              </a:p>
            </p:txBody>
          </p:sp>
          <p:sp>
            <p:nvSpPr>
              <p:cNvPr id="7" name="TextBox 6"/>
              <p:cNvSpPr txBox="1"/>
              <p:nvPr/>
            </p:nvSpPr>
            <p:spPr>
              <a:xfrm>
                <a:off x="2209800" y="3332760"/>
                <a:ext cx="1216599" cy="584776"/>
              </a:xfrm>
              <a:prstGeom prst="rect">
                <a:avLst/>
              </a:prstGeom>
              <a:noFill/>
            </p:spPr>
            <p:txBody>
              <a:bodyPr wrap="none" rtlCol="0">
                <a:spAutoFit/>
              </a:bodyPr>
              <a:lstStyle/>
              <a:p>
                <a:r>
                  <a:rPr lang="en-US" sz="1600" dirty="0"/>
                  <a:t>Polypeptide</a:t>
                </a:r>
              </a:p>
              <a:p>
                <a:r>
                  <a:rPr lang="en-US" sz="1600" dirty="0"/>
                  <a:t>DNA strands</a:t>
                </a:r>
              </a:p>
            </p:txBody>
          </p:sp>
          <p:sp>
            <p:nvSpPr>
              <p:cNvPr id="8" name="TextBox 7"/>
              <p:cNvSpPr txBox="1"/>
              <p:nvPr/>
            </p:nvSpPr>
            <p:spPr>
              <a:xfrm>
                <a:off x="3352800" y="2494560"/>
                <a:ext cx="1013519" cy="830997"/>
              </a:xfrm>
              <a:prstGeom prst="rect">
                <a:avLst/>
              </a:prstGeom>
              <a:noFill/>
            </p:spPr>
            <p:txBody>
              <a:bodyPr wrap="none" rtlCol="0">
                <a:spAutoFit/>
              </a:bodyPr>
              <a:lstStyle/>
              <a:p>
                <a:r>
                  <a:rPr lang="en-US" sz="1600" dirty="0"/>
                  <a:t>Enzymes</a:t>
                </a:r>
              </a:p>
              <a:p>
                <a:r>
                  <a:rPr lang="en-US" sz="1600" dirty="0"/>
                  <a:t>Receptors</a:t>
                </a:r>
              </a:p>
              <a:p>
                <a:r>
                  <a:rPr lang="en-US" sz="1600" dirty="0"/>
                  <a:t>Genes</a:t>
                </a:r>
              </a:p>
            </p:txBody>
          </p:sp>
          <p:sp>
            <p:nvSpPr>
              <p:cNvPr id="9" name="TextBox 8"/>
              <p:cNvSpPr txBox="1"/>
              <p:nvPr/>
            </p:nvSpPr>
            <p:spPr>
              <a:xfrm>
                <a:off x="4343400" y="2113560"/>
                <a:ext cx="1112805" cy="338554"/>
              </a:xfrm>
              <a:prstGeom prst="rect">
                <a:avLst/>
              </a:prstGeom>
              <a:noFill/>
            </p:spPr>
            <p:txBody>
              <a:bodyPr wrap="none" rtlCol="0">
                <a:spAutoFit/>
              </a:bodyPr>
              <a:lstStyle/>
              <a:p>
                <a:r>
                  <a:rPr lang="en-US" sz="1600" dirty="0"/>
                  <a:t>Organelles </a:t>
                </a:r>
              </a:p>
            </p:txBody>
          </p:sp>
          <p:sp>
            <p:nvSpPr>
              <p:cNvPr id="10" name="TextBox 9"/>
              <p:cNvSpPr txBox="1"/>
              <p:nvPr/>
            </p:nvSpPr>
            <p:spPr>
              <a:xfrm>
                <a:off x="5257800" y="2646960"/>
                <a:ext cx="570589" cy="338554"/>
              </a:xfrm>
              <a:prstGeom prst="rect">
                <a:avLst/>
              </a:prstGeom>
              <a:noFill/>
            </p:spPr>
            <p:txBody>
              <a:bodyPr wrap="none" rtlCol="0">
                <a:spAutoFit/>
              </a:bodyPr>
              <a:lstStyle/>
              <a:p>
                <a:r>
                  <a:rPr lang="en-US" sz="1600" dirty="0"/>
                  <a:t>Cells</a:t>
                </a:r>
              </a:p>
            </p:txBody>
          </p:sp>
          <p:sp>
            <p:nvSpPr>
              <p:cNvPr id="11" name="TextBox 10"/>
              <p:cNvSpPr txBox="1"/>
              <p:nvPr/>
            </p:nvSpPr>
            <p:spPr>
              <a:xfrm>
                <a:off x="5791200" y="3027960"/>
                <a:ext cx="782386" cy="338554"/>
              </a:xfrm>
              <a:prstGeom prst="rect">
                <a:avLst/>
              </a:prstGeom>
              <a:noFill/>
            </p:spPr>
            <p:txBody>
              <a:bodyPr wrap="none" rtlCol="0">
                <a:spAutoFit/>
              </a:bodyPr>
              <a:lstStyle/>
              <a:p>
                <a:r>
                  <a:rPr lang="en-US" sz="1600" dirty="0"/>
                  <a:t>Tissues</a:t>
                </a:r>
              </a:p>
            </p:txBody>
          </p:sp>
          <p:sp>
            <p:nvSpPr>
              <p:cNvPr id="12" name="TextBox 11"/>
              <p:cNvSpPr txBox="1"/>
              <p:nvPr/>
            </p:nvSpPr>
            <p:spPr>
              <a:xfrm>
                <a:off x="6477000" y="3408960"/>
                <a:ext cx="768359" cy="338554"/>
              </a:xfrm>
              <a:prstGeom prst="rect">
                <a:avLst/>
              </a:prstGeom>
              <a:noFill/>
            </p:spPr>
            <p:txBody>
              <a:bodyPr wrap="none" rtlCol="0">
                <a:spAutoFit/>
              </a:bodyPr>
              <a:lstStyle/>
              <a:p>
                <a:r>
                  <a:rPr lang="en-US" sz="1600" dirty="0"/>
                  <a:t>Organs</a:t>
                </a:r>
              </a:p>
            </p:txBody>
          </p:sp>
          <p:sp>
            <p:nvSpPr>
              <p:cNvPr id="13" name="Down Arrow 12"/>
              <p:cNvSpPr/>
              <p:nvPr/>
            </p:nvSpPr>
            <p:spPr>
              <a:xfrm rot="10800000">
                <a:off x="838198" y="1199160"/>
                <a:ext cx="228601" cy="2819400"/>
              </a:xfrm>
              <a:prstGeom prst="downArrow">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783335" y="2323198"/>
                <a:ext cx="2564485" cy="830997"/>
              </a:xfrm>
              <a:prstGeom prst="rect">
                <a:avLst/>
              </a:prstGeom>
              <a:noFill/>
            </p:spPr>
            <p:txBody>
              <a:bodyPr wrap="none" rtlCol="0">
                <a:spAutoFit/>
              </a:bodyPr>
              <a:lstStyle/>
              <a:p>
                <a:pPr algn="ctr"/>
                <a:r>
                  <a:rPr lang="en-US" sz="2400" dirty="0">
                    <a:solidFill>
                      <a:schemeClr val="accent2">
                        <a:lumMod val="75000"/>
                      </a:schemeClr>
                    </a:solidFill>
                  </a:rPr>
                  <a:t>Technological and</a:t>
                </a:r>
              </a:p>
              <a:p>
                <a:pPr algn="ctr"/>
                <a:r>
                  <a:rPr lang="en-US" sz="2400" dirty="0">
                    <a:solidFill>
                      <a:schemeClr val="accent2">
                        <a:lumMod val="75000"/>
                      </a:schemeClr>
                    </a:solidFill>
                  </a:rPr>
                  <a:t>Scientific Advances</a:t>
                </a:r>
              </a:p>
            </p:txBody>
          </p:sp>
          <p:sp>
            <p:nvSpPr>
              <p:cNvPr id="32" name="TextBox 31"/>
              <p:cNvSpPr txBox="1"/>
              <p:nvPr/>
            </p:nvSpPr>
            <p:spPr>
              <a:xfrm>
                <a:off x="7791436" y="4437275"/>
                <a:ext cx="1248290" cy="369332"/>
              </a:xfrm>
              <a:prstGeom prst="rect">
                <a:avLst/>
              </a:prstGeom>
              <a:noFill/>
            </p:spPr>
            <p:txBody>
              <a:bodyPr wrap="none" rtlCol="0">
                <a:spAutoFit/>
              </a:bodyPr>
              <a:lstStyle/>
              <a:p>
                <a:r>
                  <a:rPr lang="en-US" dirty="0"/>
                  <a:t>System size</a:t>
                </a:r>
              </a:p>
            </p:txBody>
          </p:sp>
          <p:sp>
            <p:nvSpPr>
              <p:cNvPr id="36" name="Right Arrow 35"/>
              <p:cNvSpPr/>
              <p:nvPr/>
            </p:nvSpPr>
            <p:spPr>
              <a:xfrm>
                <a:off x="1066800" y="4170960"/>
                <a:ext cx="800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467600" y="1199160"/>
                <a:ext cx="1175258" cy="369332"/>
              </a:xfrm>
              <a:prstGeom prst="rect">
                <a:avLst/>
              </a:prstGeom>
              <a:noFill/>
            </p:spPr>
            <p:txBody>
              <a:bodyPr wrap="none" rtlCol="0">
                <a:spAutoFit/>
              </a:bodyPr>
              <a:lstStyle/>
              <a:p>
                <a:r>
                  <a:rPr lang="en-US" b="1" dirty="0">
                    <a:solidFill>
                      <a:schemeClr val="tx2"/>
                    </a:solidFill>
                  </a:rPr>
                  <a:t>Toxicology</a:t>
                </a:r>
              </a:p>
            </p:txBody>
          </p:sp>
          <p:sp>
            <p:nvSpPr>
              <p:cNvPr id="40" name="TextBox 39"/>
              <p:cNvSpPr txBox="1"/>
              <p:nvPr/>
            </p:nvSpPr>
            <p:spPr>
              <a:xfrm>
                <a:off x="1219200" y="1199160"/>
                <a:ext cx="2599301" cy="369332"/>
              </a:xfrm>
              <a:prstGeom prst="rect">
                <a:avLst/>
              </a:prstGeom>
              <a:noFill/>
            </p:spPr>
            <p:txBody>
              <a:bodyPr wrap="none" rtlCol="0">
                <a:spAutoFit/>
              </a:bodyPr>
              <a:lstStyle/>
              <a:p>
                <a:r>
                  <a:rPr lang="en-US" b="1" dirty="0">
                    <a:solidFill>
                      <a:schemeClr val="accent6">
                        <a:lumMod val="50000"/>
                      </a:schemeClr>
                    </a:solidFill>
                  </a:rPr>
                  <a:t>Computational chemistry</a:t>
                </a:r>
              </a:p>
            </p:txBody>
          </p:sp>
          <p:sp>
            <p:nvSpPr>
              <p:cNvPr id="38" name="Rectangle 37"/>
              <p:cNvSpPr/>
              <p:nvPr/>
            </p:nvSpPr>
            <p:spPr>
              <a:xfrm>
                <a:off x="1143000" y="1122960"/>
                <a:ext cx="3429000" cy="3048000"/>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648200" y="1122960"/>
                <a:ext cx="4191000" cy="304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7570" name="Picture 2" descr="http://upload.wikimedia.org/wikipedia/commons/thumb/1/1c/Water_molecule_3D.svg/698px-Water_molecule_3D.svg.png"/>
              <p:cNvPicPr>
                <a:picLocks noChangeAspect="1" noChangeArrowheads="1"/>
              </p:cNvPicPr>
              <p:nvPr/>
            </p:nvPicPr>
            <p:blipFill>
              <a:blip r:embed="rId3" cstate="print"/>
              <a:srcRect/>
              <a:stretch>
                <a:fillRect/>
              </a:stretch>
            </p:blipFill>
            <p:spPr bwMode="auto">
              <a:xfrm>
                <a:off x="1371600" y="3408960"/>
                <a:ext cx="609599" cy="523826"/>
              </a:xfrm>
              <a:prstGeom prst="rect">
                <a:avLst/>
              </a:prstGeom>
              <a:noFill/>
            </p:spPr>
          </p:pic>
          <p:pic>
            <p:nvPicPr>
              <p:cNvPr id="237572" name="Picture 4" descr="http://www.embl.de/%7Eseqanal/courses/proteinEvolutionEllsTorinoJan09/images/shortExtendedPeptideSequenceLineSideChain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99041" y="2494560"/>
                <a:ext cx="1625159" cy="1126614"/>
              </a:xfrm>
              <a:prstGeom prst="rect">
                <a:avLst/>
              </a:prstGeom>
              <a:noFill/>
            </p:spPr>
          </p:pic>
          <p:pic>
            <p:nvPicPr>
              <p:cNvPr id="237574" name="Picture 6" descr="http://www.avirenviro.com/images/enzyme.jpg"/>
              <p:cNvPicPr>
                <a:picLocks noChangeAspect="1" noChangeArrowheads="1"/>
              </p:cNvPicPr>
              <p:nvPr/>
            </p:nvPicPr>
            <p:blipFill>
              <a:blip r:embed="rId5" cstate="print">
                <a:clrChange>
                  <a:clrFrom>
                    <a:srgbClr val="FEFAF9"/>
                  </a:clrFrom>
                  <a:clrTo>
                    <a:srgbClr val="FEFAF9">
                      <a:alpha val="0"/>
                    </a:srgbClr>
                  </a:clrTo>
                </a:clrChange>
              </a:blip>
              <a:srcRect/>
              <a:stretch>
                <a:fillRect/>
              </a:stretch>
            </p:blipFill>
            <p:spPr bwMode="auto">
              <a:xfrm>
                <a:off x="3048000" y="1538618"/>
                <a:ext cx="1295400" cy="1032142"/>
              </a:xfrm>
              <a:prstGeom prst="rect">
                <a:avLst/>
              </a:prstGeom>
              <a:noFill/>
            </p:spPr>
          </p:pic>
          <p:pic>
            <p:nvPicPr>
              <p:cNvPr id="237576" name="Picture 8" descr="http://3.bp.blogspot.com/-OgJUw06HWXA/T4ODhFIm_WI/AAAAAAAAFF0/KrdvSP2xezM/s1600/mouse_528x30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93668" y="3180360"/>
                <a:ext cx="1069332" cy="609600"/>
              </a:xfrm>
              <a:prstGeom prst="rect">
                <a:avLst/>
              </a:prstGeom>
              <a:noFill/>
            </p:spPr>
          </p:pic>
          <p:pic>
            <p:nvPicPr>
              <p:cNvPr id="237578" name="Picture 10" descr="Liver and Pancreas"/>
              <p:cNvPicPr>
                <a:picLocks noChangeAspect="1" noChangeArrowheads="1"/>
              </p:cNvPicPr>
              <p:nvPr/>
            </p:nvPicPr>
            <p:blipFill>
              <a:blip r:embed="rId7" cstate="print">
                <a:clrChange>
                  <a:clrFrom>
                    <a:srgbClr val="FFFEFF"/>
                  </a:clrFrom>
                  <a:clrTo>
                    <a:srgbClr val="FFFEFF">
                      <a:alpha val="0"/>
                    </a:srgbClr>
                  </a:clrTo>
                </a:clrChange>
              </a:blip>
              <a:srcRect/>
              <a:stretch>
                <a:fillRect/>
              </a:stretch>
            </p:blipFill>
            <p:spPr bwMode="auto">
              <a:xfrm>
                <a:off x="6781800" y="2799360"/>
                <a:ext cx="775791" cy="685800"/>
              </a:xfrm>
              <a:prstGeom prst="rect">
                <a:avLst/>
              </a:prstGeom>
              <a:noFill/>
            </p:spPr>
          </p:pic>
          <p:pic>
            <p:nvPicPr>
              <p:cNvPr id="237580" name="Picture 12" descr="http://www.mc.uky.edu/cocvd/images/Liver%20H&amp;E%2040x.jpg"/>
              <p:cNvPicPr>
                <a:picLocks noChangeAspect="1" noChangeArrowheads="1"/>
              </p:cNvPicPr>
              <p:nvPr/>
            </p:nvPicPr>
            <p:blipFill>
              <a:blip r:embed="rId8" cstate="print"/>
              <a:srcRect/>
              <a:stretch>
                <a:fillRect/>
              </a:stretch>
            </p:blipFill>
            <p:spPr bwMode="auto">
              <a:xfrm>
                <a:off x="6019800" y="2494560"/>
                <a:ext cx="666340" cy="533400"/>
              </a:xfrm>
              <a:prstGeom prst="rect">
                <a:avLst/>
              </a:prstGeom>
              <a:noFill/>
            </p:spPr>
          </p:pic>
          <p:pic>
            <p:nvPicPr>
              <p:cNvPr id="237586" name="Picture 18" descr="http://biology.clc.uc.edu/graphics/bio104/cell.jpg"/>
              <p:cNvPicPr>
                <a:picLocks noChangeAspect="1" noChangeArrowheads="1"/>
              </p:cNvPicPr>
              <p:nvPr/>
            </p:nvPicPr>
            <p:blipFill>
              <a:blip r:embed="rId9" cstate="print">
                <a:clrChange>
                  <a:clrFrom>
                    <a:srgbClr val="E8F1E0"/>
                  </a:clrFrom>
                  <a:clrTo>
                    <a:srgbClr val="E8F1E0">
                      <a:alpha val="0"/>
                    </a:srgbClr>
                  </a:clrTo>
                </a:clrChange>
              </a:blip>
              <a:srcRect/>
              <a:stretch>
                <a:fillRect/>
              </a:stretch>
            </p:blipFill>
            <p:spPr bwMode="auto">
              <a:xfrm>
                <a:off x="5410200" y="2106448"/>
                <a:ext cx="533400" cy="540512"/>
              </a:xfrm>
              <a:prstGeom prst="rect">
                <a:avLst/>
              </a:prstGeom>
              <a:noFill/>
            </p:spPr>
          </p:pic>
          <p:pic>
            <p:nvPicPr>
              <p:cNvPr id="237588" name="Picture 20" descr="mitochondria.gif"/>
              <p:cNvPicPr>
                <a:picLocks noChangeAspect="1" noChangeArrowheads="1"/>
              </p:cNvPicPr>
              <p:nvPr/>
            </p:nvPicPr>
            <p:blipFill>
              <a:blip r:embed="rId10" cstate="print"/>
              <a:srcRect/>
              <a:stretch>
                <a:fillRect/>
              </a:stretch>
            </p:blipFill>
            <p:spPr bwMode="auto">
              <a:xfrm>
                <a:off x="4267200" y="1275360"/>
                <a:ext cx="1002393" cy="762000"/>
              </a:xfrm>
              <a:prstGeom prst="rect">
                <a:avLst/>
              </a:prstGeom>
              <a:noFill/>
            </p:spPr>
          </p:pic>
        </p:grpSp>
      </p:grpSp>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55437" y="-77493"/>
            <a:ext cx="11673920" cy="1323439"/>
          </a:xfrm>
          <a:prstGeom prst="rect">
            <a:avLst/>
          </a:prstGeom>
        </p:spPr>
        <p:txBody>
          <a:bodyPr wrap="square">
            <a:spAutoFit/>
          </a:bodyPr>
          <a:lstStyle/>
          <a:p>
            <a:pPr algn="ctr"/>
            <a:r>
              <a:rPr lang="en-US" sz="4000" b="1" dirty="0"/>
              <a:t>New Approach: Crossroads of Computational Chemistry &amp; Toxicology</a:t>
            </a:r>
          </a:p>
        </p:txBody>
      </p:sp>
    </p:spTree>
    <p:extLst>
      <p:ext uri="{BB962C8B-B14F-4D97-AF65-F5344CB8AC3E}">
        <p14:creationId xmlns:p14="http://schemas.microsoft.com/office/powerpoint/2010/main" val="516326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D 2"/>
          <p:cNvPicPr>
            <a:picLocks noChangeAspect="1" noChangeArrowheads="1"/>
          </p:cNvPicPr>
          <p:nvPr/>
        </p:nvPicPr>
        <p:blipFill>
          <a:blip r:embed="rId3"/>
          <a:srcRect l="-7326" r="-7867"/>
          <a:stretch>
            <a:fillRect/>
          </a:stretch>
        </p:blipFill>
        <p:spPr bwMode="auto">
          <a:xfrm>
            <a:off x="6629400" y="3352806"/>
            <a:ext cx="3733800" cy="1905000"/>
          </a:xfrm>
          <a:prstGeom prst="rect">
            <a:avLst/>
          </a:prstGeom>
          <a:noFill/>
          <a:ln w="9525">
            <a:noFill/>
            <a:miter lim="800000"/>
            <a:headEnd/>
            <a:tailEnd/>
          </a:ln>
        </p:spPr>
      </p:pic>
      <p:sp>
        <p:nvSpPr>
          <p:cNvPr id="11" name="TextBox 10"/>
          <p:cNvSpPr txBox="1">
            <a:spLocks noChangeArrowheads="1"/>
          </p:cNvSpPr>
          <p:nvPr/>
        </p:nvSpPr>
        <p:spPr bwMode="auto">
          <a:xfrm>
            <a:off x="8610600" y="5317955"/>
            <a:ext cx="2743200" cy="1323439"/>
          </a:xfrm>
          <a:prstGeom prst="rect">
            <a:avLst/>
          </a:prstGeom>
          <a:noFill/>
          <a:ln w="9525">
            <a:solidFill>
              <a:srgbClr val="9BBC59"/>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Pollution</a:t>
            </a:r>
          </a:p>
          <a:p>
            <a:pPr>
              <a:buFont typeface="Arial" pitchFamily="-112" charset="0"/>
              <a:buChar char="•"/>
            </a:pPr>
            <a:r>
              <a:rPr lang="en-US" sz="2000" dirty="0">
                <a:latin typeface="Calibri" pitchFamily="-112" charset="0"/>
              </a:rPr>
              <a:t>  Persistence</a:t>
            </a:r>
          </a:p>
          <a:p>
            <a:pPr>
              <a:buFont typeface="Arial" pitchFamily="-112" charset="0"/>
              <a:buChar char="•"/>
            </a:pPr>
            <a:r>
              <a:rPr lang="en-US" sz="2000" dirty="0">
                <a:latin typeface="Calibri" pitchFamily="-112" charset="0"/>
              </a:rPr>
              <a:t>  Depletion of resources</a:t>
            </a:r>
          </a:p>
          <a:p>
            <a:pPr>
              <a:buFont typeface="Arial" pitchFamily="-112" charset="0"/>
              <a:buChar char="•"/>
            </a:pPr>
            <a:endParaRPr lang="en-US" sz="2000" dirty="0">
              <a:latin typeface="Calibri" pitchFamily="-112" charset="0"/>
            </a:endParaRPr>
          </a:p>
        </p:txBody>
      </p:sp>
      <p:pic>
        <p:nvPicPr>
          <p:cNvPr id="14" name="Picture 3"/>
          <p:cNvPicPr>
            <a:picLocks noChangeAspect="1" noChangeArrowheads="1"/>
          </p:cNvPicPr>
          <p:nvPr/>
        </p:nvPicPr>
        <p:blipFill>
          <a:blip r:embed="rId4"/>
          <a:srcRect/>
          <a:stretch>
            <a:fillRect/>
          </a:stretch>
        </p:blipFill>
        <p:spPr bwMode="auto">
          <a:xfrm>
            <a:off x="762000" y="3352806"/>
            <a:ext cx="4570793" cy="2709862"/>
          </a:xfrm>
          <a:prstGeom prst="rect">
            <a:avLst/>
          </a:prstGeom>
          <a:noFill/>
          <a:ln w="9525">
            <a:noFill/>
            <a:miter lim="800000"/>
            <a:headEnd/>
            <a:tailEnd/>
          </a:ln>
        </p:spPr>
      </p:pic>
      <p:sp>
        <p:nvSpPr>
          <p:cNvPr id="6" name="TextBox 5"/>
          <p:cNvSpPr txBox="1">
            <a:spLocks noChangeArrowheads="1"/>
          </p:cNvSpPr>
          <p:nvPr/>
        </p:nvSpPr>
        <p:spPr bwMode="auto">
          <a:xfrm>
            <a:off x="5791200" y="5321961"/>
            <a:ext cx="2590800" cy="1323439"/>
          </a:xfrm>
          <a:prstGeom prst="rect">
            <a:avLst/>
          </a:prstGeom>
          <a:noFill/>
          <a:ln w="9525">
            <a:solidFill>
              <a:srgbClr val="C0504D"/>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Flammability</a:t>
            </a:r>
          </a:p>
          <a:p>
            <a:pPr>
              <a:buFont typeface="Arial" pitchFamily="-112" charset="0"/>
              <a:buChar char="•"/>
            </a:pPr>
            <a:r>
              <a:rPr lang="en-US" sz="2000" dirty="0">
                <a:latin typeface="Calibri" pitchFamily="-112" charset="0"/>
              </a:rPr>
              <a:t>  Radioactivity</a:t>
            </a:r>
          </a:p>
          <a:p>
            <a:pPr>
              <a:buFont typeface="Arial" pitchFamily="-112" charset="0"/>
              <a:buChar char="•"/>
            </a:pPr>
            <a:r>
              <a:rPr lang="en-US" sz="2000" dirty="0">
                <a:latin typeface="Calibri" pitchFamily="-112" charset="0"/>
              </a:rPr>
              <a:t>  Risk of Explosion</a:t>
            </a:r>
          </a:p>
          <a:p>
            <a:pPr>
              <a:buFont typeface="Arial" pitchFamily="-112" charset="0"/>
              <a:buChar char="•"/>
            </a:pPr>
            <a:r>
              <a:rPr lang="en-US" sz="2000" dirty="0">
                <a:latin typeface="Calibri" pitchFamily="-112" charset="0"/>
              </a:rPr>
              <a:t>  Chemical Reactivity</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8719" y="-59254"/>
            <a:ext cx="11654561" cy="1323439"/>
          </a:xfrm>
          <a:prstGeom prst="rect">
            <a:avLst/>
          </a:prstGeom>
        </p:spPr>
        <p:txBody>
          <a:bodyPr wrap="square">
            <a:spAutoFit/>
          </a:bodyPr>
          <a:lstStyle/>
          <a:p>
            <a:pPr algn="ctr"/>
            <a:r>
              <a:rPr lang="en-US" sz="4000" b="1" dirty="0"/>
              <a:t>Understanding Physicochemical Properties Associated with Reduced Hazard</a:t>
            </a:r>
          </a:p>
        </p:txBody>
      </p:sp>
      <p:grpSp>
        <p:nvGrpSpPr>
          <p:cNvPr id="3" name="Group 2">
            <a:extLst>
              <a:ext uri="{FF2B5EF4-FFF2-40B4-BE49-F238E27FC236}">
                <a16:creationId xmlns:a16="http://schemas.microsoft.com/office/drawing/2014/main" id="{3F9B0FF9-6919-7A49-8EFA-C366B0D375FD}"/>
              </a:ext>
            </a:extLst>
          </p:cNvPr>
          <p:cNvGrpSpPr/>
          <p:nvPr/>
        </p:nvGrpSpPr>
        <p:grpSpPr>
          <a:xfrm>
            <a:off x="1790699" y="1521556"/>
            <a:ext cx="8610600" cy="1388007"/>
            <a:chOff x="1828800" y="1159813"/>
            <a:chExt cx="8610600" cy="1388007"/>
          </a:xfrm>
        </p:grpSpPr>
        <p:sp>
          <p:nvSpPr>
            <p:cNvPr id="13" name="TextBox 12"/>
            <p:cNvSpPr txBox="1"/>
            <p:nvPr/>
          </p:nvSpPr>
          <p:spPr>
            <a:xfrm>
              <a:off x="1828800" y="1532157"/>
              <a:ext cx="86106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a:prstTxWarp prst="textNoShape">
                <a:avLst/>
              </a:prstTxWarp>
              <a:spAutoFit/>
            </a:bodyPr>
            <a:lstStyle/>
            <a:p>
              <a:pPr algn="ctr">
                <a:defRPr/>
              </a:pPr>
              <a:r>
                <a:rPr lang="en-US" sz="1600" dirty="0">
                  <a:solidFill>
                    <a:schemeClr val="tx1"/>
                  </a:solidFill>
                </a:rPr>
                <a:t>Chemical and Physical Properties</a:t>
              </a:r>
            </a:p>
            <a:p>
              <a:pPr algn="ctr">
                <a:defRPr/>
              </a:pPr>
              <a:r>
                <a:rPr lang="en-US" sz="1600" dirty="0" err="1">
                  <a:solidFill>
                    <a:schemeClr val="tx1"/>
                  </a:solidFill>
                </a:rPr>
                <a:t>pKa</a:t>
              </a:r>
              <a:r>
                <a:rPr lang="en-US" sz="1600" dirty="0">
                  <a:solidFill>
                    <a:schemeClr val="tx1"/>
                  </a:solidFill>
                </a:rPr>
                <a:t>  chain branching 	log P  molecular refractivity   mol. wt.   </a:t>
              </a:r>
              <a:r>
                <a:rPr lang="en-US" sz="1600" dirty="0" err="1">
                  <a:solidFill>
                    <a:schemeClr val="tx1"/>
                  </a:solidFill>
                </a:rPr>
                <a:t>hydrolyzable</a:t>
              </a:r>
              <a:r>
                <a:rPr lang="en-US" sz="1600" dirty="0">
                  <a:solidFill>
                    <a:schemeClr val="tx1"/>
                  </a:solidFill>
                </a:rPr>
                <a:t> groups</a:t>
              </a:r>
            </a:p>
            <a:p>
              <a:pPr algn="ctr">
                <a:defRPr/>
              </a:pPr>
              <a:r>
                <a:rPr lang="en-US" sz="1600" dirty="0">
                  <a:solidFill>
                    <a:schemeClr val="tx1"/>
                  </a:solidFill>
                </a:rPr>
                <a:t>E</a:t>
              </a:r>
              <a:r>
                <a:rPr lang="en-US" sz="1600" baseline="-25000" dirty="0">
                  <a:solidFill>
                    <a:schemeClr val="tx1"/>
                  </a:solidFill>
                </a:rPr>
                <a:t>HOMO</a:t>
              </a:r>
              <a:r>
                <a:rPr lang="en-US" sz="1600" dirty="0">
                  <a:solidFill>
                    <a:schemeClr val="tx1"/>
                  </a:solidFill>
                </a:rPr>
                <a:t>    E</a:t>
              </a:r>
              <a:r>
                <a:rPr lang="en-US" sz="1600" baseline="-25000" dirty="0">
                  <a:solidFill>
                    <a:schemeClr val="tx1"/>
                  </a:solidFill>
                </a:rPr>
                <a:t>LUMO</a:t>
              </a:r>
              <a:r>
                <a:rPr lang="en-US" sz="1600" dirty="0">
                  <a:solidFill>
                    <a:schemeClr val="tx1"/>
                  </a:solidFill>
                </a:rPr>
                <a:t> 	</a:t>
              </a:r>
              <a:r>
                <a:rPr lang="en-US" sz="1600" dirty="0" err="1">
                  <a:solidFill>
                    <a:schemeClr val="tx1"/>
                  </a:solidFill>
                </a:rPr>
                <a:t>electronegativity</a:t>
              </a:r>
              <a:r>
                <a:rPr lang="en-US" sz="1600" dirty="0">
                  <a:solidFill>
                    <a:schemeClr val="tx1"/>
                  </a:solidFill>
                </a:rPr>
                <a:t>    hardness 	  dipole    log D</a:t>
              </a:r>
              <a:r>
                <a:rPr lang="en-US" sz="1600" baseline="-25000" dirty="0">
                  <a:solidFill>
                    <a:schemeClr val="tx1"/>
                  </a:solidFill>
                </a:rPr>
                <a:t>7.4</a:t>
              </a:r>
              <a:r>
                <a:rPr lang="en-US" sz="1600" dirty="0">
                  <a:solidFill>
                    <a:schemeClr val="tx1"/>
                  </a:solidFill>
                </a:rPr>
                <a:t> 	# H-bond </a:t>
              </a:r>
              <a:r>
                <a:rPr lang="en-US" sz="1600" dirty="0" err="1">
                  <a:solidFill>
                    <a:schemeClr val="tx1"/>
                  </a:solidFill>
                </a:rPr>
                <a:t>accep</a:t>
              </a:r>
              <a:r>
                <a:rPr lang="en-US" sz="1600" dirty="0">
                  <a:solidFill>
                    <a:schemeClr val="tx1"/>
                  </a:solidFill>
                </a:rPr>
                <a:t>/donor</a:t>
              </a:r>
            </a:p>
            <a:p>
              <a:pPr>
                <a:defRPr/>
              </a:pPr>
              <a:endParaRPr dirty="0">
                <a:solidFill>
                  <a:schemeClr val="tx1"/>
                </a:solidFill>
              </a:endParaRPr>
            </a:p>
          </p:txBody>
        </p:sp>
        <p:sp>
          <p:nvSpPr>
            <p:cNvPr id="9" name="TextBox 8"/>
            <p:cNvSpPr txBox="1"/>
            <p:nvPr/>
          </p:nvSpPr>
          <p:spPr>
            <a:xfrm>
              <a:off x="1828800" y="1159813"/>
              <a:ext cx="8610600" cy="336261"/>
            </a:xfrm>
            <a:prstGeom prst="rect">
              <a:avLst/>
            </a:prstGeom>
            <a:solidFill>
              <a:srgbClr val="1B4074"/>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b="1" dirty="0"/>
                <a:t>DESIGN</a:t>
              </a:r>
            </a:p>
          </p:txBody>
        </p:sp>
        <p:sp>
          <p:nvSpPr>
            <p:cNvPr id="16" name="TextBox 15">
              <a:extLst>
                <a:ext uri="{FF2B5EF4-FFF2-40B4-BE49-F238E27FC236}">
                  <a16:creationId xmlns:a16="http://schemas.microsoft.com/office/drawing/2014/main" id="{DE89D973-F894-7642-B870-F3FAA7EBF0A3}"/>
                </a:ext>
              </a:extLst>
            </p:cNvPr>
            <p:cNvSpPr txBox="1"/>
            <p:nvPr/>
          </p:nvSpPr>
          <p:spPr>
            <a:xfrm>
              <a:off x="1828800" y="1207939"/>
              <a:ext cx="8610600" cy="336261"/>
            </a:xfrm>
            <a:prstGeom prst="rect">
              <a:avLst/>
            </a:prstGeom>
            <a:solidFill>
              <a:srgbClr val="1B4074"/>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b="1" dirty="0"/>
                <a:t>DESIGN</a:t>
              </a:r>
            </a:p>
          </p:txBody>
        </p:sp>
      </p:grpSp>
    </p:spTree>
    <p:extLst>
      <p:ext uri="{BB962C8B-B14F-4D97-AF65-F5344CB8AC3E}">
        <p14:creationId xmlns:p14="http://schemas.microsoft.com/office/powerpoint/2010/main" val="1050287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7666231" y="4488146"/>
            <a:ext cx="2786425" cy="2034533"/>
          </a:xfrm>
          <a:prstGeom prst="rect">
            <a:avLst/>
          </a:prstGeom>
        </p:spPr>
      </p:pic>
      <p:sp>
        <p:nvSpPr>
          <p:cNvPr id="23" name="Rectangle 22"/>
          <p:cNvSpPr/>
          <p:nvPr/>
        </p:nvSpPr>
        <p:spPr bwMode="auto">
          <a:xfrm>
            <a:off x="1711891" y="6340555"/>
            <a:ext cx="1464139" cy="497694"/>
          </a:xfrm>
          <a:prstGeom prst="rect">
            <a:avLst/>
          </a:prstGeom>
          <a:solidFill>
            <a:srgbClr val="FFFFFF"/>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4213418"/>
              </p:ext>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7"/>
          <p:cNvGrpSpPr>
            <a:grpSpLocks/>
          </p:cNvGrpSpPr>
          <p:nvPr/>
        </p:nvGrpSpPr>
        <p:grpSpPr bwMode="auto">
          <a:xfrm>
            <a:off x="7814844" y="1212482"/>
            <a:ext cx="3101975" cy="3038475"/>
            <a:chOff x="1819" y="9634"/>
            <a:chExt cx="4885" cy="4784"/>
          </a:xfrm>
        </p:grpSpPr>
        <p:sp>
          <p:nvSpPr>
            <p:cNvPr id="6" name="AutoShape 8"/>
            <p:cNvSpPr>
              <a:spLocks noChangeArrowheads="1"/>
            </p:cNvSpPr>
            <p:nvPr/>
          </p:nvSpPr>
          <p:spPr bwMode="auto">
            <a:xfrm>
              <a:off x="4664" y="9634"/>
              <a:ext cx="1740" cy="3495"/>
            </a:xfrm>
            <a:prstGeom prst="curvedLeftArrow">
              <a:avLst>
                <a:gd name="adj1" fmla="val 40172"/>
                <a:gd name="adj2" fmla="val 80345"/>
                <a:gd name="adj3" fmla="val 33333"/>
              </a:avLst>
            </a:prstGeom>
            <a:gradFill rotWithShape="0">
              <a:gsLst>
                <a:gs pos="0">
                  <a:srgbClr val="4F81BD"/>
                </a:gs>
                <a:gs pos="100000">
                  <a:srgbClr val="4F81BD">
                    <a:gamma/>
                    <a:shade val="46275"/>
                    <a:invGamma/>
                  </a:srgbClr>
                </a:gs>
              </a:gsLst>
              <a:lin ang="5400000" scaled="1"/>
            </a:gradFill>
            <a:ln w="9525">
              <a:solidFill>
                <a:srgbClr val="1F497D"/>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noChangeArrowheads="1"/>
            </p:cNvSpPr>
            <p:nvPr/>
          </p:nvSpPr>
          <p:spPr bwMode="auto">
            <a:xfrm>
              <a:off x="2107" y="9634"/>
              <a:ext cx="1710" cy="3495"/>
            </a:xfrm>
            <a:prstGeom prst="curvedRightArrow">
              <a:avLst>
                <a:gd name="adj1" fmla="val 40877"/>
                <a:gd name="adj2" fmla="val 81754"/>
                <a:gd name="adj3" fmla="val 33333"/>
              </a:avLst>
            </a:prstGeom>
            <a:gradFill rotWithShape="0">
              <a:gsLst>
                <a:gs pos="0">
                  <a:srgbClr val="C0504D"/>
                </a:gs>
                <a:gs pos="100000">
                  <a:srgbClr val="C0504D">
                    <a:gamma/>
                    <a:shade val="46275"/>
                    <a:invGamma/>
                  </a:srgbClr>
                </a:gs>
              </a:gsLst>
              <a:lin ang="5400000" scaled="1"/>
            </a:gra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 Box 10"/>
            <p:cNvSpPr txBox="1">
              <a:spLocks noChangeArrowheads="1"/>
            </p:cNvSpPr>
            <p:nvPr/>
          </p:nvSpPr>
          <p:spPr bwMode="auto">
            <a:xfrm>
              <a:off x="2445" y="9723"/>
              <a:ext cx="14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Acidic substance</a:t>
              </a:r>
              <a:endParaRPr lang="en-US" dirty="0">
                <a:latin typeface="Arial" pitchFamily="34" charset="0"/>
                <a:cs typeface="Arial" pitchFamily="34" charset="0"/>
              </a:endParaRPr>
            </a:p>
          </p:txBody>
        </p:sp>
        <p:sp>
          <p:nvSpPr>
            <p:cNvPr id="9" name="Text Box 11"/>
            <p:cNvSpPr txBox="1">
              <a:spLocks noChangeArrowheads="1"/>
            </p:cNvSpPr>
            <p:nvPr/>
          </p:nvSpPr>
          <p:spPr bwMode="auto">
            <a:xfrm>
              <a:off x="1819" y="1034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pKa&lt;7</a:t>
              </a:r>
            </a:p>
            <a:p>
              <a:pPr fontAlgn="base">
                <a:spcBef>
                  <a:spcPct val="0"/>
                </a:spcBef>
                <a:spcAft>
                  <a:spcPct val="0"/>
                </a:spcAft>
              </a:pPr>
              <a:endParaRPr lang="en-US">
                <a:latin typeface="Arial" pitchFamily="34" charset="0"/>
                <a:cs typeface="Arial" pitchFamily="34" charset="0"/>
              </a:endParaRPr>
            </a:p>
          </p:txBody>
        </p:sp>
        <p:sp>
          <p:nvSpPr>
            <p:cNvPr id="10" name="Text Box 12"/>
            <p:cNvSpPr txBox="1">
              <a:spLocks noChangeArrowheads="1"/>
            </p:cNvSpPr>
            <p:nvPr/>
          </p:nvSpPr>
          <p:spPr bwMode="auto">
            <a:xfrm>
              <a:off x="2235" y="11899"/>
              <a:ext cx="1499"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1" name="Text Box 13"/>
            <p:cNvSpPr txBox="1">
              <a:spLocks noChangeArrowheads="1"/>
            </p:cNvSpPr>
            <p:nvPr/>
          </p:nvSpPr>
          <p:spPr bwMode="auto">
            <a:xfrm>
              <a:off x="4604" y="9723"/>
              <a:ext cx="1410"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Basic substance</a:t>
              </a:r>
              <a:endParaRPr lang="en-US" dirty="0">
                <a:latin typeface="Arial" pitchFamily="34" charset="0"/>
                <a:cs typeface="Arial" pitchFamily="34" charset="0"/>
              </a:endParaRPr>
            </a:p>
          </p:txBody>
        </p:sp>
        <p:sp>
          <p:nvSpPr>
            <p:cNvPr id="12" name="Text Box 14"/>
            <p:cNvSpPr txBox="1">
              <a:spLocks noChangeArrowheads="1"/>
            </p:cNvSpPr>
            <p:nvPr/>
          </p:nvSpPr>
          <p:spPr bwMode="auto">
            <a:xfrm>
              <a:off x="5427" y="1031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pKa&gt;7</a:t>
              </a:r>
            </a:p>
            <a:p>
              <a:pPr fontAlgn="base">
                <a:spcBef>
                  <a:spcPct val="0"/>
                </a:spcBef>
                <a:spcAft>
                  <a:spcPct val="0"/>
                </a:spcAft>
              </a:pPr>
              <a:endParaRPr lang="en-US">
                <a:latin typeface="Arial" pitchFamily="34" charset="0"/>
                <a:cs typeface="Arial" pitchFamily="34" charset="0"/>
              </a:endParaRPr>
            </a:p>
          </p:txBody>
        </p:sp>
        <p:sp>
          <p:nvSpPr>
            <p:cNvPr id="13" name="Text Box 15"/>
            <p:cNvSpPr txBox="1">
              <a:spLocks noChangeArrowheads="1"/>
            </p:cNvSpPr>
            <p:nvPr/>
          </p:nvSpPr>
          <p:spPr bwMode="auto">
            <a:xfrm>
              <a:off x="4780" y="11959"/>
              <a:ext cx="1234"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4" name="Text Box 16"/>
            <p:cNvSpPr txBox="1">
              <a:spLocks noChangeArrowheads="1"/>
            </p:cNvSpPr>
            <p:nvPr/>
          </p:nvSpPr>
          <p:spPr bwMode="auto">
            <a:xfrm>
              <a:off x="3734" y="12064"/>
              <a:ext cx="964" cy="566"/>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ts val="1000"/>
                </a:spcAft>
              </a:pPr>
              <a:r>
                <a:rPr lang="en-US" sz="1100">
                  <a:latin typeface="Calibri" pitchFamily="34" charset="0"/>
                  <a:cs typeface="Arial" pitchFamily="34" charset="0"/>
                </a:rPr>
                <a:t>Lipid soluble</a:t>
              </a:r>
              <a:endParaRPr lang="en-US">
                <a:latin typeface="Arial" pitchFamily="34" charset="0"/>
                <a:cs typeface="Arial" pitchFamily="34" charset="0"/>
              </a:endParaRPr>
            </a:p>
          </p:txBody>
        </p:sp>
        <p:sp>
          <p:nvSpPr>
            <p:cNvPr id="15" name="AutoShape 17"/>
            <p:cNvSpPr>
              <a:spLocks noChangeArrowheads="1"/>
            </p:cNvSpPr>
            <p:nvPr/>
          </p:nvSpPr>
          <p:spPr bwMode="auto">
            <a:xfrm>
              <a:off x="4124" y="12663"/>
              <a:ext cx="165" cy="735"/>
            </a:xfrm>
            <a:prstGeom prst="downArrow">
              <a:avLst>
                <a:gd name="adj1" fmla="val 50000"/>
                <a:gd name="adj2" fmla="val 111364"/>
              </a:avLst>
            </a:prstGeom>
            <a:solidFill>
              <a:srgbClr val="4E6128"/>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Text Box 18"/>
            <p:cNvSpPr txBox="1">
              <a:spLocks noChangeArrowheads="1"/>
            </p:cNvSpPr>
            <p:nvPr/>
          </p:nvSpPr>
          <p:spPr bwMode="auto">
            <a:xfrm>
              <a:off x="3209" y="13398"/>
              <a:ext cx="2010" cy="1020"/>
            </a:xfrm>
            <a:prstGeom prst="rect">
              <a:avLst/>
            </a:prstGeom>
            <a:solidFill>
              <a:srgbClr val="9BBB59"/>
            </a:solidFill>
            <a:ln w="38100">
              <a:solidFill>
                <a:srgbClr val="F2F2F2"/>
              </a:solid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latin typeface="Calibri" pitchFamily="34" charset="0"/>
                  <a:cs typeface="Arial" pitchFamily="34" charset="0"/>
                </a:rPr>
                <a:t>Absorbed across intestine membrane intoblood</a:t>
              </a:r>
              <a:endParaRPr lang="en-US">
                <a:latin typeface="Arial" pitchFamily="34" charset="0"/>
                <a:cs typeface="Arial" pitchFamily="34" charset="0"/>
              </a:endParaRPr>
            </a:p>
          </p:txBody>
        </p:sp>
        <p:sp>
          <p:nvSpPr>
            <p:cNvPr id="17" name="Text Box 19"/>
            <p:cNvSpPr txBox="1">
              <a:spLocks noChangeArrowheads="1"/>
            </p:cNvSpPr>
            <p:nvPr/>
          </p:nvSpPr>
          <p:spPr bwMode="auto">
            <a:xfrm>
              <a:off x="3779" y="9634"/>
              <a:ext cx="870" cy="706"/>
            </a:xfrm>
            <a:prstGeom prst="rect">
              <a:avLst/>
            </a:prstGeom>
            <a:solidFill>
              <a:srgbClr val="FFFFFF"/>
            </a:solidFill>
            <a:ln w="9525">
              <a:solidFill>
                <a:srgbClr val="000000"/>
              </a:solidFill>
              <a:miter lim="800000"/>
              <a:headEnd/>
              <a:tailEnd/>
            </a:ln>
          </p:spPr>
          <p:txBody>
            <a:bodyPr vert="horz" wrap="square" lIns="0" tIns="45720" rIns="0" bIns="45720" numCol="1" anchor="ctr" anchorCtr="0" compatLnSpc="1">
              <a:prstTxWarp prst="textNoShape">
                <a:avLst/>
              </a:prstTxWarp>
            </a:bodyPr>
            <a:lstStyle/>
            <a:p>
              <a:pPr algn="ctr" fontAlgn="base">
                <a:spcBef>
                  <a:spcPct val="0"/>
                </a:spcBef>
                <a:spcAft>
                  <a:spcPts val="1000"/>
                </a:spcAft>
              </a:pPr>
              <a:r>
                <a:rPr lang="en-US" sz="1000">
                  <a:latin typeface="Calibri" pitchFamily="34" charset="0"/>
                  <a:cs typeface="Arial" pitchFamily="34" charset="0"/>
                </a:rPr>
                <a:t>Chemical</a:t>
              </a:r>
              <a:endParaRPr lang="en-US">
                <a:latin typeface="Arial" pitchFamily="34" charset="0"/>
                <a:cs typeface="Arial" pitchFamily="34" charset="0"/>
              </a:endParaRPr>
            </a:p>
          </p:txBody>
        </p:sp>
      </p:grpSp>
      <p:pic>
        <p:nvPicPr>
          <p:cNvPr id="20" name="Picture 19" descr="Image 1 - HumanEYE_anatomy.jpg"/>
          <p:cNvPicPr>
            <a:picLocks noChangeAspect="1"/>
          </p:cNvPicPr>
          <p:nvPr/>
        </p:nvPicPr>
        <p:blipFill>
          <a:blip r:embed="rId9"/>
          <a:srcRect l="25946" t="4898"/>
          <a:stretch>
            <a:fillRect/>
          </a:stretch>
        </p:blipFill>
        <p:spPr>
          <a:xfrm>
            <a:off x="2162021" y="1275728"/>
            <a:ext cx="2509040" cy="2133600"/>
          </a:xfrm>
          <a:prstGeom prst="rect">
            <a:avLst/>
          </a:prstGeom>
        </p:spPr>
      </p:pic>
      <p:cxnSp>
        <p:nvCxnSpPr>
          <p:cNvPr id="21" name="Straight Connector 2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47619" y="163924"/>
            <a:ext cx="9696822" cy="707886"/>
          </a:xfrm>
          <a:prstGeom prst="rect">
            <a:avLst/>
          </a:prstGeom>
        </p:spPr>
        <p:txBody>
          <a:bodyPr wrap="none">
            <a:spAutoFit/>
          </a:bodyPr>
          <a:lstStyle/>
          <a:p>
            <a:pPr algn="ctr"/>
            <a:r>
              <a:rPr lang="en-US" sz="4000" b="1" dirty="0"/>
              <a:t>Property-Based Guidelines for Bioavailability</a:t>
            </a:r>
          </a:p>
        </p:txBody>
      </p:sp>
      <p:pic>
        <p:nvPicPr>
          <p:cNvPr id="25" name="Picture 24"/>
          <p:cNvPicPr>
            <a:picLocks noChangeAspect="1"/>
          </p:cNvPicPr>
          <p:nvPr/>
        </p:nvPicPr>
        <p:blipFill rotWithShape="1">
          <a:blip r:embed="rId10"/>
          <a:srcRect t="14759"/>
          <a:stretch/>
        </p:blipFill>
        <p:spPr>
          <a:xfrm>
            <a:off x="2210203" y="4349934"/>
            <a:ext cx="1526377" cy="2258518"/>
          </a:xfrm>
          <a:prstGeom prst="rect">
            <a:avLst/>
          </a:prstGeom>
        </p:spPr>
      </p:pic>
    </p:spTree>
    <p:extLst>
      <p:ext uri="{BB962C8B-B14F-4D97-AF65-F5344CB8AC3E}">
        <p14:creationId xmlns:p14="http://schemas.microsoft.com/office/powerpoint/2010/main" val="1569369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363516" y="4922837"/>
            <a:ext cx="311119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molecular size &lt; 400 </a:t>
            </a:r>
            <a:r>
              <a:rPr lang="en-US" dirty="0" err="1">
                <a:solidFill>
                  <a:srgbClr val="C00000"/>
                </a:solidFill>
              </a:rPr>
              <a:t>Da</a:t>
            </a:r>
            <a:endParaRPr lang="en-US" dirty="0">
              <a:solidFill>
                <a:srgbClr val="C00000"/>
              </a:solidFill>
            </a:endParaRPr>
          </a:p>
          <a:p>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0 - 6</a:t>
            </a:r>
            <a:endParaRPr lang="en-US" baseline="-25000" dirty="0">
              <a:solidFill>
                <a:srgbClr val="C00000"/>
              </a:solidFill>
            </a:endParaRPr>
          </a:p>
          <a:p>
            <a:r>
              <a:rPr lang="en-US" dirty="0">
                <a:solidFill>
                  <a:srgbClr val="C00000"/>
                </a:solidFill>
              </a:rPr>
              <a:t>presence of solvents</a:t>
            </a:r>
          </a:p>
          <a:p>
            <a:r>
              <a:rPr lang="en-US" dirty="0">
                <a:solidFill>
                  <a:srgbClr val="C00000"/>
                </a:solidFill>
              </a:rPr>
              <a:t>Ionization (polar, ionized)</a:t>
            </a:r>
          </a:p>
        </p:txBody>
      </p:sp>
      <p:sp>
        <p:nvSpPr>
          <p:cNvPr id="22" name="Rectangle 21"/>
          <p:cNvSpPr/>
          <p:nvPr/>
        </p:nvSpPr>
        <p:spPr>
          <a:xfrm>
            <a:off x="7391400" y="1798636"/>
            <a:ext cx="3055429"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molecular size &lt; 500 </a:t>
            </a:r>
            <a:r>
              <a:rPr lang="en-US" dirty="0" err="1">
                <a:solidFill>
                  <a:srgbClr val="C00000"/>
                </a:solidFill>
              </a:rPr>
              <a:t>Da</a:t>
            </a:r>
            <a:endParaRPr lang="en-US" dirty="0">
              <a:solidFill>
                <a:srgbClr val="C00000"/>
              </a:solidFill>
            </a:endParaRPr>
          </a:p>
          <a:p>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0 - 5</a:t>
            </a:r>
            <a:endParaRPr lang="en-US" baseline="-25000" dirty="0">
              <a:solidFill>
                <a:srgbClr val="C00000"/>
              </a:solidFill>
            </a:endParaRPr>
          </a:p>
          <a:p>
            <a:r>
              <a:rPr lang="en-US" dirty="0">
                <a:solidFill>
                  <a:srgbClr val="C00000"/>
                </a:solidFill>
              </a:rPr>
              <a:t>Non-ionization at GI pH</a:t>
            </a:r>
          </a:p>
        </p:txBody>
      </p:sp>
      <p:sp>
        <p:nvSpPr>
          <p:cNvPr id="23" name="Rectangle 22"/>
          <p:cNvSpPr/>
          <p:nvPr/>
        </p:nvSpPr>
        <p:spPr>
          <a:xfrm>
            <a:off x="2000250" y="4922837"/>
            <a:ext cx="275620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Particle size &lt; 5um</a:t>
            </a:r>
          </a:p>
          <a:p>
            <a:r>
              <a:rPr lang="en-US" dirty="0">
                <a:solidFill>
                  <a:srgbClr val="C00000"/>
                </a:solidFill>
              </a:rPr>
              <a:t>molecular size &lt; 400 </a:t>
            </a:r>
            <a:r>
              <a:rPr lang="en-US" dirty="0" err="1">
                <a:solidFill>
                  <a:srgbClr val="C00000"/>
                </a:solidFill>
              </a:rPr>
              <a:t>Da</a:t>
            </a:r>
            <a:endParaRPr lang="en-US" dirty="0">
              <a:solidFill>
                <a:srgbClr val="C00000"/>
              </a:solidFill>
            </a:endParaRPr>
          </a:p>
          <a:p>
            <a:r>
              <a:rPr lang="en-US" dirty="0">
                <a:solidFill>
                  <a:srgbClr val="C00000"/>
                </a:solidFill>
              </a:rPr>
              <a:t>vapor pressure &lt; 0.001 mmHg</a:t>
            </a:r>
          </a:p>
        </p:txBody>
      </p:sp>
      <p:sp>
        <p:nvSpPr>
          <p:cNvPr id="24" name="Rectangle 23"/>
          <p:cNvSpPr/>
          <p:nvPr/>
        </p:nvSpPr>
        <p:spPr>
          <a:xfrm>
            <a:off x="2000250" y="1664437"/>
            <a:ext cx="275620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C00000"/>
                </a:solidFill>
              </a:rPr>
              <a:t>water solubility molecular size</a:t>
            </a:r>
          </a:p>
          <a:p>
            <a:r>
              <a:rPr lang="en-US" dirty="0">
                <a:solidFill>
                  <a:srgbClr val="C00000"/>
                </a:solidFill>
              </a:rPr>
              <a:t>vapor pressure &lt; 0.001 mmHg</a:t>
            </a:r>
          </a:p>
        </p:txBody>
      </p:sp>
      <p:sp>
        <p:nvSpPr>
          <p:cNvPr id="8" name="Rectangle 7"/>
          <p:cNvSpPr/>
          <p:nvPr/>
        </p:nvSpPr>
        <p:spPr>
          <a:xfrm>
            <a:off x="76200" y="6546114"/>
            <a:ext cx="7315200" cy="307777"/>
          </a:xfrm>
          <a:prstGeom prst="rect">
            <a:avLst/>
          </a:prstGeom>
        </p:spPr>
        <p:txBody>
          <a:bodyPr wrap="square">
            <a:spAutoFit/>
          </a:bodyPr>
          <a:lstStyle/>
          <a:p>
            <a:r>
              <a:rPr lang="en-US" sz="1400" dirty="0">
                <a:solidFill>
                  <a:schemeClr val="bg1">
                    <a:lumMod val="50000"/>
                  </a:schemeClr>
                </a:solidFill>
              </a:rPr>
              <a:t>Voutchkova, A.; </a:t>
            </a:r>
            <a:r>
              <a:rPr lang="en-US" sz="1400" dirty="0" err="1">
                <a:solidFill>
                  <a:schemeClr val="bg1">
                    <a:lumMod val="50000"/>
                  </a:schemeClr>
                </a:solidFill>
              </a:rPr>
              <a:t>Osimitz</a:t>
            </a:r>
            <a:r>
              <a:rPr lang="en-US" sz="1400" dirty="0">
                <a:solidFill>
                  <a:schemeClr val="bg1">
                    <a:lumMod val="50000"/>
                  </a:schemeClr>
                </a:solidFill>
              </a:rPr>
              <a:t>, T.; </a:t>
            </a:r>
            <a:r>
              <a:rPr lang="en-US" sz="1400" dirty="0" err="1">
                <a:solidFill>
                  <a:schemeClr val="bg1">
                    <a:lumMod val="50000"/>
                  </a:schemeClr>
                </a:solidFill>
              </a:rPr>
              <a:t>Anastas</a:t>
            </a:r>
            <a:r>
              <a:rPr lang="en-US" sz="1400" dirty="0">
                <a:solidFill>
                  <a:schemeClr val="bg1">
                    <a:lumMod val="50000"/>
                  </a:schemeClr>
                </a:solidFill>
              </a:rPr>
              <a:t>, T. Chem. Rev. 2010, 110, 5845</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47619" y="163924"/>
            <a:ext cx="9696822" cy="707886"/>
          </a:xfrm>
          <a:prstGeom prst="rect">
            <a:avLst/>
          </a:prstGeom>
        </p:spPr>
        <p:txBody>
          <a:bodyPr wrap="none">
            <a:spAutoFit/>
          </a:bodyPr>
          <a:lstStyle/>
          <a:p>
            <a:pPr algn="ctr"/>
            <a:r>
              <a:rPr lang="en-US" sz="4000" b="1" dirty="0"/>
              <a:t>Property-Based Guidelines for Bioavailability</a:t>
            </a:r>
          </a:p>
        </p:txBody>
      </p:sp>
      <p:graphicFrame>
        <p:nvGraphicFramePr>
          <p:cNvPr id="12" name="Content Placeholder 3"/>
          <p:cNvGraphicFramePr>
            <a:graphicFrameLocks/>
          </p:cNvGraphicFramePr>
          <p:nvPr>
            <p:extLst>
              <p:ext uri="{D42A27DB-BD31-4B8C-83A1-F6EECF244321}">
                <p14:modId xmlns:p14="http://schemas.microsoft.com/office/powerpoint/2010/main" val="2013374131"/>
              </p:ext>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2709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23999" y="2731707"/>
            <a:ext cx="9144000" cy="2590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 Box 4"/>
          <p:cNvSpPr txBox="1">
            <a:spLocks noChangeAspect="1" noChangeArrowheads="1"/>
          </p:cNvSpPr>
          <p:nvPr/>
        </p:nvSpPr>
        <p:spPr bwMode="auto">
          <a:xfrm>
            <a:off x="1752599" y="3493708"/>
            <a:ext cx="1219200" cy="9620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400" b="1" dirty="0">
              <a:solidFill>
                <a:schemeClr val="bg1"/>
              </a:solidFill>
            </a:endParaRPr>
          </a:p>
          <a:p>
            <a:pPr algn="ctr" eaLnBrk="1" hangingPunct="1"/>
            <a:r>
              <a:rPr lang="en-US" sz="1400" b="1" dirty="0">
                <a:solidFill>
                  <a:schemeClr val="bg1"/>
                </a:solidFill>
              </a:rPr>
              <a:t>Chemical</a:t>
            </a:r>
          </a:p>
          <a:p>
            <a:pPr algn="ctr" eaLnBrk="1" hangingPunct="1"/>
            <a:r>
              <a:rPr lang="en-US" sz="1400" b="1" dirty="0">
                <a:solidFill>
                  <a:schemeClr val="bg1"/>
                </a:solidFill>
              </a:rPr>
              <a:t>Properties</a:t>
            </a:r>
          </a:p>
          <a:p>
            <a:pPr algn="ctr" eaLnBrk="1" hangingPunct="1"/>
            <a:endParaRPr lang="en-US" sz="1400" b="1" dirty="0">
              <a:solidFill>
                <a:schemeClr val="bg1"/>
              </a:solidFill>
            </a:endParaRPr>
          </a:p>
        </p:txBody>
      </p:sp>
      <p:sp>
        <p:nvSpPr>
          <p:cNvPr id="54277" name="Text Box 5"/>
          <p:cNvSpPr txBox="1">
            <a:spLocks noChangeAspect="1" noChangeArrowheads="1"/>
          </p:cNvSpPr>
          <p:nvPr/>
        </p:nvSpPr>
        <p:spPr bwMode="auto">
          <a:xfrm>
            <a:off x="3124199" y="3493708"/>
            <a:ext cx="1689100" cy="1304925"/>
          </a:xfrm>
          <a:prstGeom prst="rect">
            <a:avLst/>
          </a:prstGeom>
          <a:solidFill>
            <a:schemeClr val="bg1"/>
          </a:solidFill>
          <a:ln w="19050">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dirty="0"/>
          </a:p>
          <a:p>
            <a:pPr algn="ctr" eaLnBrk="1" hangingPunct="1">
              <a:lnSpc>
                <a:spcPct val="70000"/>
              </a:lnSpc>
            </a:pPr>
            <a:r>
              <a:rPr lang="en-US" sz="1400" b="1" dirty="0"/>
              <a:t>Receptor/Ligand</a:t>
            </a:r>
          </a:p>
          <a:p>
            <a:pPr algn="ctr" eaLnBrk="1" hangingPunct="1">
              <a:lnSpc>
                <a:spcPct val="70000"/>
              </a:lnSpc>
            </a:pPr>
            <a:r>
              <a:rPr lang="en-US" sz="1400" b="1" dirty="0"/>
              <a:t>Interaction</a:t>
            </a:r>
          </a:p>
          <a:p>
            <a:pPr algn="ctr" eaLnBrk="1" hangingPunct="1">
              <a:lnSpc>
                <a:spcPct val="70000"/>
              </a:lnSpc>
            </a:pPr>
            <a:endParaRPr lang="en-US" sz="1400" b="1" dirty="0"/>
          </a:p>
          <a:p>
            <a:pPr algn="ctr" eaLnBrk="1" hangingPunct="1">
              <a:lnSpc>
                <a:spcPct val="70000"/>
              </a:lnSpc>
            </a:pPr>
            <a:r>
              <a:rPr lang="en-US" sz="1400" b="1" dirty="0"/>
              <a:t>DNA Binding</a:t>
            </a:r>
          </a:p>
          <a:p>
            <a:pPr algn="ctr" eaLnBrk="1" hangingPunct="1">
              <a:lnSpc>
                <a:spcPct val="70000"/>
              </a:lnSpc>
            </a:pPr>
            <a:endParaRPr lang="en-US" sz="1400" b="1" dirty="0"/>
          </a:p>
          <a:p>
            <a:pPr algn="ctr" eaLnBrk="1" hangingPunct="1">
              <a:lnSpc>
                <a:spcPct val="70000"/>
              </a:lnSpc>
            </a:pPr>
            <a:r>
              <a:rPr lang="en-US" sz="1400" b="1" dirty="0"/>
              <a:t>Protein Oxidation</a:t>
            </a:r>
          </a:p>
          <a:p>
            <a:pPr algn="ctr" eaLnBrk="1" hangingPunct="1">
              <a:lnSpc>
                <a:spcPct val="70000"/>
              </a:lnSpc>
            </a:pPr>
            <a:endParaRPr lang="en-US" sz="1400" b="1" dirty="0"/>
          </a:p>
        </p:txBody>
      </p:sp>
      <p:sp>
        <p:nvSpPr>
          <p:cNvPr id="54278" name="Text Box 6"/>
          <p:cNvSpPr txBox="1">
            <a:spLocks noChangeAspect="1" noChangeArrowheads="1"/>
          </p:cNvSpPr>
          <p:nvPr/>
        </p:nvSpPr>
        <p:spPr bwMode="auto">
          <a:xfrm>
            <a:off x="4953000" y="3493707"/>
            <a:ext cx="1139825" cy="1454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r>
              <a:rPr lang="en-US" sz="1400" b="1">
                <a:solidFill>
                  <a:schemeClr val="bg1"/>
                </a:solidFill>
              </a:rPr>
              <a:t>Gene activation</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Protein production</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signaling</a:t>
            </a:r>
          </a:p>
          <a:p>
            <a:pPr algn="ctr" eaLnBrk="1" hangingPunct="1">
              <a:lnSpc>
                <a:spcPct val="70000"/>
              </a:lnSpc>
            </a:pPr>
            <a:endParaRPr lang="en-US" sz="1400" b="1">
              <a:solidFill>
                <a:schemeClr val="bg1"/>
              </a:solidFill>
            </a:endParaRPr>
          </a:p>
        </p:txBody>
      </p:sp>
      <p:sp>
        <p:nvSpPr>
          <p:cNvPr id="54279" name="Text Box 7"/>
          <p:cNvSpPr txBox="1">
            <a:spLocks noChangeAspect="1" noChangeArrowheads="1"/>
          </p:cNvSpPr>
          <p:nvPr/>
        </p:nvSpPr>
        <p:spPr bwMode="auto">
          <a:xfrm>
            <a:off x="6248399" y="3493708"/>
            <a:ext cx="1447800" cy="16097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physiology</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Disrupted homeostasis</a:t>
            </a:r>
          </a:p>
          <a:p>
            <a:pPr algn="ctr" eaLnBrk="1" hangingPunct="1">
              <a:lnSpc>
                <a:spcPct val="70000"/>
              </a:lnSpc>
            </a:pPr>
            <a:endParaRPr lang="en-US" sz="1400" b="1">
              <a:solidFill>
                <a:schemeClr val="bg1"/>
              </a:solidFill>
            </a:endParaRPr>
          </a:p>
          <a:p>
            <a:pPr algn="ctr" eaLnBrk="1" hangingPunct="1">
              <a:lnSpc>
                <a:spcPct val="70000"/>
              </a:lnSpc>
            </a:pPr>
            <a:r>
              <a:rPr lang="en-US" sz="1400" b="1">
                <a:solidFill>
                  <a:schemeClr val="bg1"/>
                </a:solidFill>
              </a:rPr>
              <a:t>Altered tissue development/ function</a:t>
            </a:r>
          </a:p>
        </p:txBody>
      </p:sp>
      <p:sp>
        <p:nvSpPr>
          <p:cNvPr id="54280" name="Text Box 8"/>
          <p:cNvSpPr txBox="1">
            <a:spLocks noChangeAspect="1" noChangeArrowheads="1"/>
          </p:cNvSpPr>
          <p:nvPr/>
        </p:nvSpPr>
        <p:spPr bwMode="auto">
          <a:xfrm>
            <a:off x="7839075" y="3493708"/>
            <a:ext cx="1381125" cy="1609725"/>
          </a:xfrm>
          <a:prstGeom prst="rect">
            <a:avLst/>
          </a:prstGeom>
          <a:solidFill>
            <a:schemeClr val="bg1"/>
          </a:solidFill>
          <a:ln w="25400">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0000"/>
              </a:lnSpc>
            </a:pPr>
            <a:endParaRPr lang="en-US" sz="1400" b="1"/>
          </a:p>
          <a:p>
            <a:pPr algn="ctr" eaLnBrk="1" hangingPunct="1">
              <a:lnSpc>
                <a:spcPct val="70000"/>
              </a:lnSpc>
            </a:pPr>
            <a:r>
              <a:rPr lang="en-US" sz="1400" b="1"/>
              <a:t>Lethality</a:t>
            </a:r>
          </a:p>
          <a:p>
            <a:pPr algn="ctr" eaLnBrk="1" hangingPunct="1">
              <a:lnSpc>
                <a:spcPct val="70000"/>
              </a:lnSpc>
            </a:pPr>
            <a:endParaRPr lang="en-US" sz="1400" b="1"/>
          </a:p>
          <a:p>
            <a:pPr algn="ctr" eaLnBrk="1" hangingPunct="1">
              <a:lnSpc>
                <a:spcPct val="70000"/>
              </a:lnSpc>
            </a:pPr>
            <a:r>
              <a:rPr lang="en-US" sz="1400" b="1"/>
              <a:t>Impaired </a:t>
            </a:r>
          </a:p>
          <a:p>
            <a:pPr algn="ctr" eaLnBrk="1" hangingPunct="1">
              <a:lnSpc>
                <a:spcPct val="70000"/>
              </a:lnSpc>
            </a:pPr>
            <a:r>
              <a:rPr lang="en-US" sz="1400" b="1"/>
              <a:t>Development</a:t>
            </a:r>
          </a:p>
          <a:p>
            <a:pPr algn="ctr" eaLnBrk="1" hangingPunct="1">
              <a:lnSpc>
                <a:spcPct val="70000"/>
              </a:lnSpc>
            </a:pPr>
            <a:endParaRPr lang="en-US" sz="1400" b="1"/>
          </a:p>
          <a:p>
            <a:pPr algn="ctr" eaLnBrk="1" hangingPunct="1">
              <a:lnSpc>
                <a:spcPct val="70000"/>
              </a:lnSpc>
            </a:pPr>
            <a:r>
              <a:rPr lang="en-US" sz="1400" b="1"/>
              <a:t>Impaired </a:t>
            </a:r>
          </a:p>
          <a:p>
            <a:pPr algn="ctr" eaLnBrk="1" hangingPunct="1">
              <a:lnSpc>
                <a:spcPct val="70000"/>
              </a:lnSpc>
            </a:pPr>
            <a:r>
              <a:rPr lang="en-US" sz="1400" b="1"/>
              <a:t>Reproduction</a:t>
            </a:r>
          </a:p>
          <a:p>
            <a:pPr algn="ctr" eaLnBrk="1" hangingPunct="1">
              <a:lnSpc>
                <a:spcPct val="70000"/>
              </a:lnSpc>
            </a:pPr>
            <a:endParaRPr lang="en-US" sz="1400" b="1"/>
          </a:p>
          <a:p>
            <a:pPr algn="ctr" eaLnBrk="1" hangingPunct="1">
              <a:lnSpc>
                <a:spcPct val="70000"/>
              </a:lnSpc>
            </a:pPr>
            <a:endParaRPr lang="en-US" sz="1400" b="1"/>
          </a:p>
        </p:txBody>
      </p:sp>
      <p:sp>
        <p:nvSpPr>
          <p:cNvPr id="54281" name="Text Box 9"/>
          <p:cNvSpPr txBox="1">
            <a:spLocks noChangeAspect="1" noChangeArrowheads="1"/>
          </p:cNvSpPr>
          <p:nvPr/>
        </p:nvSpPr>
        <p:spPr bwMode="auto">
          <a:xfrm>
            <a:off x="1905000" y="3177794"/>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u="sng">
                <a:solidFill>
                  <a:schemeClr val="bg1"/>
                </a:solidFill>
              </a:rPr>
              <a:t>Toxicant</a:t>
            </a:r>
          </a:p>
        </p:txBody>
      </p:sp>
      <p:sp>
        <p:nvSpPr>
          <p:cNvPr id="54282" name="Text Box 11"/>
          <p:cNvSpPr txBox="1">
            <a:spLocks noChangeAspect="1" noChangeArrowheads="1"/>
          </p:cNvSpPr>
          <p:nvPr/>
        </p:nvSpPr>
        <p:spPr bwMode="auto">
          <a:xfrm>
            <a:off x="4948130"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Cellular </a:t>
            </a:r>
          </a:p>
          <a:p>
            <a:pPr algn="ctr" eaLnBrk="1" hangingPunct="1"/>
            <a:r>
              <a:rPr lang="en-US" sz="1400" b="1" u="sng">
                <a:solidFill>
                  <a:schemeClr val="bg1"/>
                </a:solidFill>
              </a:rPr>
              <a:t>Responses</a:t>
            </a:r>
          </a:p>
        </p:txBody>
      </p:sp>
      <p:sp>
        <p:nvSpPr>
          <p:cNvPr id="54283" name="Text Box 12"/>
          <p:cNvSpPr txBox="1">
            <a:spLocks noChangeAspect="1" noChangeArrowheads="1"/>
          </p:cNvSpPr>
          <p:nvPr/>
        </p:nvSpPr>
        <p:spPr bwMode="auto">
          <a:xfrm>
            <a:off x="6395930"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Organ</a:t>
            </a:r>
          </a:p>
          <a:p>
            <a:pPr algn="ctr" eaLnBrk="1" hangingPunct="1"/>
            <a:r>
              <a:rPr lang="en-US" sz="1400" b="1" u="sng">
                <a:solidFill>
                  <a:schemeClr val="bg1"/>
                </a:solidFill>
              </a:rPr>
              <a:t>Responses</a:t>
            </a:r>
          </a:p>
        </p:txBody>
      </p:sp>
      <p:sp>
        <p:nvSpPr>
          <p:cNvPr id="54284" name="Text Box 13"/>
          <p:cNvSpPr txBox="1">
            <a:spLocks noChangeAspect="1" noChangeArrowheads="1"/>
          </p:cNvSpPr>
          <p:nvPr/>
        </p:nvSpPr>
        <p:spPr bwMode="auto">
          <a:xfrm>
            <a:off x="7934218"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Organism</a:t>
            </a:r>
          </a:p>
          <a:p>
            <a:pPr algn="ctr" eaLnBrk="1" hangingPunct="1"/>
            <a:r>
              <a:rPr lang="en-US" sz="1400" b="1" u="sng">
                <a:solidFill>
                  <a:schemeClr val="bg1"/>
                </a:solidFill>
              </a:rPr>
              <a:t>Responses</a:t>
            </a:r>
          </a:p>
        </p:txBody>
      </p:sp>
      <p:sp>
        <p:nvSpPr>
          <p:cNvPr id="54285" name="Text Box 14"/>
          <p:cNvSpPr txBox="1">
            <a:spLocks noChangeAspect="1" noChangeArrowheads="1"/>
          </p:cNvSpPr>
          <p:nvPr/>
        </p:nvSpPr>
        <p:spPr bwMode="auto">
          <a:xfrm>
            <a:off x="9371013" y="3493708"/>
            <a:ext cx="1296987" cy="12334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Structure </a:t>
            </a:r>
          </a:p>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Recruitment</a:t>
            </a:r>
          </a:p>
          <a:p>
            <a:pPr algn="ctr" eaLnBrk="1" hangingPunct="1">
              <a:lnSpc>
                <a:spcPct val="75000"/>
              </a:lnSpc>
            </a:pPr>
            <a:endParaRPr lang="en-US" sz="1400" b="1">
              <a:solidFill>
                <a:schemeClr val="bg1"/>
              </a:solidFill>
            </a:endParaRPr>
          </a:p>
          <a:p>
            <a:pPr algn="ctr" eaLnBrk="1" hangingPunct="1">
              <a:lnSpc>
                <a:spcPct val="75000"/>
              </a:lnSpc>
            </a:pPr>
            <a:r>
              <a:rPr lang="en-US" sz="1400" b="1">
                <a:solidFill>
                  <a:schemeClr val="bg1"/>
                </a:solidFill>
              </a:rPr>
              <a:t>Extinction</a:t>
            </a:r>
          </a:p>
          <a:p>
            <a:pPr algn="ctr" eaLnBrk="1" hangingPunct="1">
              <a:lnSpc>
                <a:spcPct val="75000"/>
              </a:lnSpc>
            </a:pPr>
            <a:endParaRPr lang="en-US" sz="1400" b="1">
              <a:solidFill>
                <a:schemeClr val="bg1"/>
              </a:solidFill>
            </a:endParaRPr>
          </a:p>
        </p:txBody>
      </p:sp>
      <p:sp>
        <p:nvSpPr>
          <p:cNvPr id="54286" name="Text Box 15"/>
          <p:cNvSpPr txBox="1">
            <a:spLocks noChangeAspect="1" noChangeArrowheads="1"/>
          </p:cNvSpPr>
          <p:nvPr/>
        </p:nvSpPr>
        <p:spPr bwMode="auto">
          <a:xfrm>
            <a:off x="9443930" y="2965069"/>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Population</a:t>
            </a:r>
          </a:p>
          <a:p>
            <a:pPr algn="ctr" eaLnBrk="1" hangingPunct="1"/>
            <a:r>
              <a:rPr lang="en-US" sz="1400" b="1" u="sng">
                <a:solidFill>
                  <a:schemeClr val="bg1"/>
                </a:solidFill>
              </a:rPr>
              <a:t>Responses</a:t>
            </a:r>
          </a:p>
        </p:txBody>
      </p:sp>
      <p:sp>
        <p:nvSpPr>
          <p:cNvPr id="54287" name="Line 16"/>
          <p:cNvSpPr>
            <a:spLocks noChangeShapeType="1"/>
          </p:cNvSpPr>
          <p:nvPr/>
        </p:nvSpPr>
        <p:spPr bwMode="auto">
          <a:xfrm>
            <a:off x="29717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8" name="Line 17"/>
          <p:cNvSpPr>
            <a:spLocks noChangeShapeType="1"/>
          </p:cNvSpPr>
          <p:nvPr/>
        </p:nvSpPr>
        <p:spPr bwMode="auto">
          <a:xfrm>
            <a:off x="48005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9" name="Line 18"/>
          <p:cNvSpPr>
            <a:spLocks noChangeShapeType="1"/>
          </p:cNvSpPr>
          <p:nvPr/>
        </p:nvSpPr>
        <p:spPr bwMode="auto">
          <a:xfrm>
            <a:off x="60959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0" name="Line 19"/>
          <p:cNvSpPr>
            <a:spLocks noChangeShapeType="1"/>
          </p:cNvSpPr>
          <p:nvPr/>
        </p:nvSpPr>
        <p:spPr bwMode="auto">
          <a:xfrm>
            <a:off x="76961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Line 20"/>
          <p:cNvSpPr>
            <a:spLocks noChangeShapeType="1"/>
          </p:cNvSpPr>
          <p:nvPr/>
        </p:nvSpPr>
        <p:spPr bwMode="auto">
          <a:xfrm>
            <a:off x="9220199" y="4015994"/>
            <a:ext cx="1524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2" name="Text Box 10"/>
          <p:cNvSpPr txBox="1">
            <a:spLocks noChangeAspect="1" noChangeArrowheads="1"/>
          </p:cNvSpPr>
          <p:nvPr/>
        </p:nvSpPr>
        <p:spPr bwMode="auto">
          <a:xfrm>
            <a:off x="3276599" y="2752344"/>
            <a:ext cx="14176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u="sng">
                <a:solidFill>
                  <a:schemeClr val="bg1"/>
                </a:solidFill>
              </a:rPr>
              <a:t>Macro-Molecular</a:t>
            </a:r>
          </a:p>
          <a:p>
            <a:pPr algn="ctr" eaLnBrk="1" hangingPunct="1"/>
            <a:r>
              <a:rPr lang="en-US" sz="1400" b="1" u="sng">
                <a:solidFill>
                  <a:schemeClr val="bg1"/>
                </a:solidFill>
              </a:rPr>
              <a:t>Interactions</a:t>
            </a:r>
          </a:p>
        </p:txBody>
      </p:sp>
      <p:sp>
        <p:nvSpPr>
          <p:cNvPr id="21" name="Right Arrow 20"/>
          <p:cNvSpPr/>
          <p:nvPr/>
        </p:nvSpPr>
        <p:spPr>
          <a:xfrm>
            <a:off x="1523999" y="1828800"/>
            <a:ext cx="9144000" cy="8382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294" name="TextBox 21"/>
          <p:cNvSpPr txBox="1">
            <a:spLocks noChangeArrowheads="1"/>
          </p:cNvSpPr>
          <p:nvPr/>
        </p:nvSpPr>
        <p:spPr bwMode="auto">
          <a:xfrm>
            <a:off x="17525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chemeClr val="bg1"/>
                </a:solidFill>
              </a:rPr>
              <a:t>Molecular</a:t>
            </a:r>
          </a:p>
        </p:txBody>
      </p:sp>
      <p:sp>
        <p:nvSpPr>
          <p:cNvPr id="54295" name="TextBox 22"/>
          <p:cNvSpPr txBox="1">
            <a:spLocks noChangeArrowheads="1"/>
          </p:cNvSpPr>
          <p:nvPr/>
        </p:nvSpPr>
        <p:spPr bwMode="auto">
          <a:xfrm>
            <a:off x="28955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Cellular</a:t>
            </a:r>
          </a:p>
        </p:txBody>
      </p:sp>
      <p:sp>
        <p:nvSpPr>
          <p:cNvPr id="54296" name="TextBox 23"/>
          <p:cNvSpPr txBox="1">
            <a:spLocks noChangeArrowheads="1"/>
          </p:cNvSpPr>
          <p:nvPr/>
        </p:nvSpPr>
        <p:spPr bwMode="auto">
          <a:xfrm>
            <a:off x="40385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Tissue</a:t>
            </a:r>
          </a:p>
        </p:txBody>
      </p:sp>
      <p:sp>
        <p:nvSpPr>
          <p:cNvPr id="54297" name="TextBox 24"/>
          <p:cNvSpPr txBox="1">
            <a:spLocks noChangeArrowheads="1"/>
          </p:cNvSpPr>
          <p:nvPr/>
        </p:nvSpPr>
        <p:spPr bwMode="auto">
          <a:xfrm>
            <a:off x="4952999" y="2118157"/>
            <a:ext cx="931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Organ</a:t>
            </a:r>
          </a:p>
        </p:txBody>
      </p:sp>
      <p:sp>
        <p:nvSpPr>
          <p:cNvPr id="54298" name="TextBox 25"/>
          <p:cNvSpPr txBox="1">
            <a:spLocks noChangeArrowheads="1"/>
          </p:cNvSpPr>
          <p:nvPr/>
        </p:nvSpPr>
        <p:spPr bwMode="auto">
          <a:xfrm>
            <a:off x="5994384" y="2115580"/>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Organ System</a:t>
            </a:r>
          </a:p>
        </p:txBody>
      </p:sp>
      <p:sp>
        <p:nvSpPr>
          <p:cNvPr id="54299" name="TextBox 26"/>
          <p:cNvSpPr txBox="1">
            <a:spLocks noChangeArrowheads="1"/>
          </p:cNvSpPr>
          <p:nvPr/>
        </p:nvSpPr>
        <p:spPr bwMode="auto">
          <a:xfrm>
            <a:off x="7162799" y="2118157"/>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Individual</a:t>
            </a:r>
          </a:p>
        </p:txBody>
      </p:sp>
      <p:sp>
        <p:nvSpPr>
          <p:cNvPr id="54300" name="TextBox 27"/>
          <p:cNvSpPr txBox="1">
            <a:spLocks noChangeArrowheads="1"/>
          </p:cNvSpPr>
          <p:nvPr/>
        </p:nvSpPr>
        <p:spPr bwMode="auto">
          <a:xfrm>
            <a:off x="8153399" y="2118157"/>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a:solidFill>
                  <a:schemeClr val="bg1"/>
                </a:solidFill>
              </a:rPr>
              <a:t>Population</a:t>
            </a:r>
          </a:p>
        </p:txBody>
      </p:sp>
      <p:sp>
        <p:nvSpPr>
          <p:cNvPr id="54301" name="TextBox 28"/>
          <p:cNvSpPr txBox="1">
            <a:spLocks noChangeArrowheads="1"/>
          </p:cNvSpPr>
          <p:nvPr/>
        </p:nvSpPr>
        <p:spPr bwMode="auto">
          <a:xfrm>
            <a:off x="9220199" y="2118157"/>
            <a:ext cx="118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200" dirty="0">
                <a:solidFill>
                  <a:schemeClr val="bg1"/>
                </a:solidFill>
              </a:rPr>
              <a:t>Ecosystem</a:t>
            </a:r>
          </a:p>
        </p:txBody>
      </p:sp>
      <p:sp>
        <p:nvSpPr>
          <p:cNvPr id="54302" name="Text Box 14"/>
          <p:cNvSpPr txBox="1">
            <a:spLocks noChangeArrowheads="1"/>
          </p:cNvSpPr>
          <p:nvPr/>
        </p:nvSpPr>
        <p:spPr bwMode="auto">
          <a:xfrm>
            <a:off x="102681" y="6474023"/>
            <a:ext cx="51264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err="1">
                <a:solidFill>
                  <a:schemeClr val="bg1">
                    <a:lumMod val="50000"/>
                  </a:schemeClr>
                </a:solidFill>
                <a:latin typeface="+mn-lt"/>
                <a:cs typeface="Helvetica" panose="020B0604020202020204" pitchFamily="34" charset="0"/>
              </a:rPr>
              <a:t>Ankley</a:t>
            </a:r>
            <a:r>
              <a:rPr lang="en-US" sz="1400" dirty="0">
                <a:solidFill>
                  <a:schemeClr val="bg1">
                    <a:lumMod val="50000"/>
                  </a:schemeClr>
                </a:solidFill>
                <a:latin typeface="+mn-lt"/>
                <a:cs typeface="Helvetica" panose="020B0604020202020204" pitchFamily="34" charset="0"/>
              </a:rPr>
              <a:t> et al. 2010 </a:t>
            </a:r>
            <a:r>
              <a:rPr lang="en-US" sz="1400" i="1" dirty="0">
                <a:solidFill>
                  <a:schemeClr val="bg1">
                    <a:lumMod val="50000"/>
                  </a:schemeClr>
                </a:solidFill>
                <a:latin typeface="+mn-lt"/>
                <a:cs typeface="Helvetica" panose="020B0604020202020204" pitchFamily="34" charset="0"/>
              </a:rPr>
              <a:t>ET&amp;C; </a:t>
            </a:r>
            <a:r>
              <a:rPr lang="en-US" sz="1400" dirty="0">
                <a:solidFill>
                  <a:schemeClr val="bg1">
                    <a:lumMod val="50000"/>
                  </a:schemeClr>
                </a:solidFill>
                <a:latin typeface="+mn-lt"/>
                <a:cs typeface="Helvetica" panose="020B0604020202020204" pitchFamily="34" charset="0"/>
              </a:rPr>
              <a:t>Source: Gary </a:t>
            </a:r>
            <a:r>
              <a:rPr lang="en-US" sz="1400" dirty="0" err="1">
                <a:solidFill>
                  <a:schemeClr val="bg1">
                    <a:lumMod val="50000"/>
                  </a:schemeClr>
                </a:solidFill>
                <a:latin typeface="+mn-lt"/>
                <a:cs typeface="Helvetica" panose="020B0604020202020204" pitchFamily="34" charset="0"/>
              </a:rPr>
              <a:t>Ankley</a:t>
            </a:r>
            <a:r>
              <a:rPr lang="en-US" sz="1400" dirty="0">
                <a:solidFill>
                  <a:schemeClr val="bg1">
                    <a:lumMod val="50000"/>
                  </a:schemeClr>
                </a:solidFill>
                <a:latin typeface="+mn-lt"/>
                <a:cs typeface="Helvetica" panose="020B0604020202020204" pitchFamily="34" charset="0"/>
              </a:rPr>
              <a:t> &amp; Dan Villeneuve, EPA</a:t>
            </a:r>
          </a:p>
        </p:txBody>
      </p:sp>
      <p:cxnSp>
        <p:nvCxnSpPr>
          <p:cNvPr id="31" name="Straight Connector 3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035128" y="163924"/>
            <a:ext cx="6121804" cy="707886"/>
          </a:xfrm>
          <a:prstGeom prst="rect">
            <a:avLst/>
          </a:prstGeom>
        </p:spPr>
        <p:txBody>
          <a:bodyPr wrap="none">
            <a:spAutoFit/>
          </a:bodyPr>
          <a:lstStyle/>
          <a:p>
            <a:pPr algn="ctr"/>
            <a:r>
              <a:rPr lang="en-US" sz="4000" b="1" dirty="0"/>
              <a:t>Adverse Outcome Pathways</a:t>
            </a:r>
          </a:p>
        </p:txBody>
      </p:sp>
      <p:sp>
        <p:nvSpPr>
          <p:cNvPr id="33" name="TextBox 32">
            <a:extLst>
              <a:ext uri="{FF2B5EF4-FFF2-40B4-BE49-F238E27FC236}">
                <a16:creationId xmlns:a16="http://schemas.microsoft.com/office/drawing/2014/main" id="{5618B93E-DCB5-8D43-AA1E-87C9FDB1C0BB}"/>
              </a:ext>
            </a:extLst>
          </p:cNvPr>
          <p:cNvSpPr txBox="1"/>
          <p:nvPr/>
        </p:nvSpPr>
        <p:spPr>
          <a:xfrm>
            <a:off x="2278361" y="5613414"/>
            <a:ext cx="7616444" cy="646331"/>
          </a:xfrm>
          <a:prstGeom prst="rect">
            <a:avLst/>
          </a:prstGeom>
          <a:noFill/>
        </p:spPr>
        <p:txBody>
          <a:bodyPr wrap="none" rtlCol="0">
            <a:spAutoFit/>
          </a:bodyPr>
          <a:lstStyle/>
          <a:p>
            <a:pPr>
              <a:buFont typeface="Wingdings" charset="2"/>
              <a:buChar char="§"/>
            </a:pPr>
            <a:r>
              <a:rPr lang="en-US" dirty="0"/>
              <a:t>  Mechanistic understanding is critical for evaluating toxicity pathways</a:t>
            </a:r>
          </a:p>
          <a:p>
            <a:pPr>
              <a:buFont typeface="Wingdings" charset="2"/>
              <a:buChar char="§"/>
            </a:pPr>
            <a:r>
              <a:rPr lang="en-US" dirty="0"/>
              <a:t>  Design guidelines will be rationalized according to molecular initiation events</a:t>
            </a:r>
          </a:p>
        </p:txBody>
      </p:sp>
    </p:spTree>
    <p:extLst>
      <p:ext uri="{BB962C8B-B14F-4D97-AF65-F5344CB8AC3E}">
        <p14:creationId xmlns:p14="http://schemas.microsoft.com/office/powerpoint/2010/main" val="19741310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5914" y="4517648"/>
            <a:ext cx="10134600" cy="954107"/>
          </a:xfrm>
          <a:prstGeom prst="rect">
            <a:avLst/>
          </a:prstGeom>
        </p:spPr>
        <p:txBody>
          <a:bodyPr wrap="square">
            <a:spAutoFit/>
          </a:bodyPr>
          <a:lstStyle/>
          <a:p>
            <a:r>
              <a:rPr lang="en-US" sz="2800" dirty="0">
                <a:cs typeface="ＭＳ Ｐゴシック" pitchFamily="-106" charset="-128"/>
              </a:rPr>
              <a:t>Green chemistry focuses on reducing risk by reducing hazard.</a:t>
            </a:r>
          </a:p>
          <a:p>
            <a:endParaRPr lang="en-US" sz="400" dirty="0">
              <a:cs typeface="ＭＳ Ｐゴシック" pitchFamily="-106" charset="-128"/>
            </a:endParaRPr>
          </a:p>
          <a:p>
            <a:pPr marL="700088" indent="-228600">
              <a:buFont typeface="Arial" charset="0"/>
              <a:buChar char="•"/>
            </a:pPr>
            <a:r>
              <a:rPr lang="en-US" sz="2400" dirty="0">
                <a:cs typeface="ＭＳ Ｐゴシック" pitchFamily="-106" charset="-128"/>
              </a:rPr>
              <a:t>If there is no hazard, exposure becomes irrelevant</a:t>
            </a:r>
            <a:endParaRPr lang="en-US" sz="2400" dirty="0"/>
          </a:p>
        </p:txBody>
      </p:sp>
      <p:sp>
        <p:nvSpPr>
          <p:cNvPr id="3" name="TextBox 2"/>
          <p:cNvSpPr txBox="1"/>
          <p:nvPr/>
        </p:nvSpPr>
        <p:spPr>
          <a:xfrm>
            <a:off x="1055914" y="2204464"/>
            <a:ext cx="9916886" cy="1754326"/>
          </a:xfrm>
          <a:prstGeom prst="rect">
            <a:avLst/>
          </a:prstGeom>
          <a:noFill/>
        </p:spPr>
        <p:txBody>
          <a:bodyPr wrap="square" rtlCol="0">
            <a:spAutoFit/>
          </a:bodyPr>
          <a:lstStyle/>
          <a:p>
            <a:r>
              <a:rPr lang="en-US" sz="2800" dirty="0"/>
              <a:t>The traditional approach to hazards focuses on reducing risk by minimizing exposure.</a:t>
            </a:r>
          </a:p>
          <a:p>
            <a:endParaRPr lang="en-US" sz="400" dirty="0"/>
          </a:p>
          <a:p>
            <a:pPr marL="700088" indent="-228600">
              <a:buFont typeface="Arial" charset="0"/>
              <a:buChar char="•"/>
            </a:pPr>
            <a:r>
              <a:rPr lang="en-US" sz="2400" dirty="0"/>
              <a:t>For example, wearing personal protective equipment or space ventilation if the chemical is volatile.</a:t>
            </a:r>
          </a:p>
        </p:txBody>
      </p:sp>
      <p:sp>
        <p:nvSpPr>
          <p:cNvPr id="5" name="Rectangle 4"/>
          <p:cNvSpPr/>
          <p:nvPr/>
        </p:nvSpPr>
        <p:spPr>
          <a:xfrm>
            <a:off x="2443692" y="163924"/>
            <a:ext cx="7304628" cy="707886"/>
          </a:xfrm>
          <a:prstGeom prst="rect">
            <a:avLst/>
          </a:prstGeom>
        </p:spPr>
        <p:txBody>
          <a:bodyPr wrap="none">
            <a:spAutoFit/>
          </a:bodyPr>
          <a:lstStyle/>
          <a:p>
            <a:pPr algn="ctr"/>
            <a:r>
              <a:rPr lang="en-US" sz="4000" b="1" dirty="0"/>
              <a:t>Mitigation of Risk through Design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5579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514600"/>
            <a:ext cx="9296400" cy="1524000"/>
          </a:xfrm>
        </p:spPr>
        <p:txBody>
          <a:bodyPr>
            <a:normAutofit/>
          </a:bodyPr>
          <a:lstStyle/>
          <a:p>
            <a:pPr marL="0" indent="0" algn="ctr">
              <a:buNone/>
            </a:pPr>
            <a:r>
              <a:rPr lang="en-US" sz="3200" dirty="0">
                <a:latin typeface="+mn-lt"/>
              </a:rPr>
              <a:t>Create a reliable tool for chemists which will not only predict the toxicity of existing chemicals but will allow a design of future molecules with reduced hazard</a:t>
            </a:r>
          </a:p>
        </p:txBody>
      </p:sp>
    </p:spTree>
    <p:extLst>
      <p:ext uri="{BB962C8B-B14F-4D97-AF65-F5344CB8AC3E}">
        <p14:creationId xmlns:p14="http://schemas.microsoft.com/office/powerpoint/2010/main" val="1239139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020825" y="1382617"/>
            <a:ext cx="1707940" cy="1707940"/>
          </a:xfrm>
          <a:prstGeom prst="rect">
            <a:avLst/>
          </a:prstGeom>
        </p:spPr>
      </p:pic>
      <p:pic>
        <p:nvPicPr>
          <p:cNvPr id="26" name="Picture 25"/>
          <p:cNvPicPr>
            <a:picLocks noChangeAspect="1"/>
          </p:cNvPicPr>
          <p:nvPr/>
        </p:nvPicPr>
        <p:blipFill>
          <a:blip r:embed="rId4"/>
          <a:stretch>
            <a:fillRect/>
          </a:stretch>
        </p:blipFill>
        <p:spPr>
          <a:xfrm>
            <a:off x="10047245" y="3183578"/>
            <a:ext cx="1681519" cy="1681519"/>
          </a:xfrm>
          <a:prstGeom prst="rect">
            <a:avLst/>
          </a:prstGeom>
        </p:spPr>
      </p:pic>
      <p:pic>
        <p:nvPicPr>
          <p:cNvPr id="27" name="Picture 26"/>
          <p:cNvPicPr>
            <a:picLocks noChangeAspect="1"/>
          </p:cNvPicPr>
          <p:nvPr/>
        </p:nvPicPr>
        <p:blipFill>
          <a:blip r:embed="rId5"/>
          <a:stretch>
            <a:fillRect/>
          </a:stretch>
        </p:blipFill>
        <p:spPr>
          <a:xfrm>
            <a:off x="10051910" y="4958118"/>
            <a:ext cx="1676854" cy="167685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2642" y="1901045"/>
            <a:ext cx="2190747" cy="73024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641" y="2024474"/>
            <a:ext cx="1266940" cy="964986"/>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5812" y="5077452"/>
            <a:ext cx="1576287" cy="775466"/>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23" y="5201615"/>
            <a:ext cx="1367126" cy="721106"/>
          </a:xfrm>
          <a:prstGeom prst="rect">
            <a:avLst/>
          </a:prstGeom>
        </p:spPr>
      </p:pic>
      <p:grpSp>
        <p:nvGrpSpPr>
          <p:cNvPr id="17" name="Group 16"/>
          <p:cNvGrpSpPr/>
          <p:nvPr/>
        </p:nvGrpSpPr>
        <p:grpSpPr>
          <a:xfrm>
            <a:off x="3259468" y="1724413"/>
            <a:ext cx="4734115" cy="4446971"/>
            <a:chOff x="1515292" y="-29855"/>
            <a:chExt cx="4734115" cy="4446971"/>
          </a:xfrm>
        </p:grpSpPr>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23" name="Picture 2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8" name="Picture 7"/>
            <p:cNvPicPr>
              <a:picLocks noChangeAspect="1"/>
            </p:cNvPicPr>
            <p:nvPr/>
          </p:nvPicPr>
          <p:blipFill rotWithShape="1">
            <a:blip r:embed="rId13" cstate="screen">
              <a:extLst>
                <a:ext uri="{28A0092B-C50C-407E-A947-70E740481C1C}">
                  <a14:useLocalDpi xmlns:a14="http://schemas.microsoft.com/office/drawing/2010/main"/>
                </a:ext>
              </a:extLst>
            </a:blip>
            <a:srcRect l="12374" r="17437"/>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0" name="TextBox 29"/>
            <p:cNvSpPr txBox="1"/>
            <p:nvPr/>
          </p:nvSpPr>
          <p:spPr>
            <a:xfrm>
              <a:off x="2546286" y="1768370"/>
              <a:ext cx="1173719" cy="338554"/>
            </a:xfrm>
            <a:prstGeom prst="rect">
              <a:avLst/>
            </a:prstGeom>
            <a:solidFill>
              <a:schemeClr val="bg1"/>
            </a:solidFill>
          </p:spPr>
          <p:txBody>
            <a:bodyPr wrap="none" rtlCol="0">
              <a:spAutoFit/>
            </a:bodyPr>
            <a:lstStyle/>
            <a:p>
              <a:r>
                <a:rPr lang="en-US" sz="1600" dirty="0">
                  <a:latin typeface="Helvetica Light"/>
                  <a:cs typeface="Helvetica Light"/>
                </a:rPr>
                <a:t>Toxicology</a:t>
              </a:r>
              <a:endParaRPr lang="en-US" sz="1600" dirty="0"/>
            </a:p>
          </p:txBody>
        </p:sp>
        <p:sp>
          <p:nvSpPr>
            <p:cNvPr id="31" name="Rectangle 30"/>
            <p:cNvSpPr/>
            <p:nvPr/>
          </p:nvSpPr>
          <p:spPr>
            <a:xfrm>
              <a:off x="3776354" y="1761156"/>
              <a:ext cx="1107996" cy="338554"/>
            </a:xfrm>
            <a:prstGeom prst="rect">
              <a:avLst/>
            </a:prstGeom>
            <a:solidFill>
              <a:schemeClr val="bg1"/>
            </a:solidFill>
          </p:spPr>
          <p:txBody>
            <a:bodyPr wrap="none">
              <a:spAutoFit/>
            </a:bodyPr>
            <a:lstStyle/>
            <a:p>
              <a:r>
                <a:rPr lang="en-US" sz="1600" dirty="0">
                  <a:latin typeface="Helvetica Light"/>
                  <a:cs typeface="Helvetica Light"/>
                </a:rPr>
                <a:t>Chemistry</a:t>
              </a:r>
            </a:p>
          </p:txBody>
        </p:sp>
        <p:sp>
          <p:nvSpPr>
            <p:cNvPr id="32" name="Rectangle 31"/>
            <p:cNvSpPr/>
            <p:nvPr/>
          </p:nvSpPr>
          <p:spPr>
            <a:xfrm>
              <a:off x="1831061" y="2273181"/>
              <a:ext cx="1912000" cy="338554"/>
            </a:xfrm>
            <a:prstGeom prst="rect">
              <a:avLst/>
            </a:prstGeom>
            <a:solidFill>
              <a:schemeClr val="bg1"/>
            </a:solidFill>
            <a:ln>
              <a:solidFill>
                <a:schemeClr val="bg1"/>
              </a:solidFill>
            </a:ln>
          </p:spPr>
          <p:txBody>
            <a:bodyPr wrap="square">
              <a:spAutoFit/>
            </a:bodyPr>
            <a:lstStyle/>
            <a:p>
              <a:r>
                <a:rPr lang="en-US" sz="1600" dirty="0">
                  <a:latin typeface="Helvetica Light"/>
                  <a:cs typeface="Helvetica Light"/>
                </a:rPr>
                <a:t>Molecular Biology</a:t>
              </a:r>
            </a:p>
          </p:txBody>
        </p:sp>
        <p:sp>
          <p:nvSpPr>
            <p:cNvPr id="33" name="Rectangle 32"/>
            <p:cNvSpPr/>
            <p:nvPr/>
          </p:nvSpPr>
          <p:spPr>
            <a:xfrm>
              <a:off x="3751607" y="2278391"/>
              <a:ext cx="2497800" cy="338554"/>
            </a:xfrm>
            <a:prstGeom prst="rect">
              <a:avLst/>
            </a:prstGeom>
            <a:solidFill>
              <a:schemeClr val="bg1"/>
            </a:solidFill>
          </p:spPr>
          <p:txBody>
            <a:bodyPr wrap="none">
              <a:spAutoFit/>
            </a:bodyPr>
            <a:lstStyle/>
            <a:p>
              <a:r>
                <a:rPr lang="en-US" sz="1600">
                  <a:latin typeface="Helvetica Light"/>
                  <a:cs typeface="Helvetica Light"/>
                </a:rPr>
                <a:t>Computational Chemistry</a:t>
              </a:r>
              <a:endParaRPr lang="en-US" sz="1600" dirty="0">
                <a:latin typeface="Helvetica Light"/>
                <a:cs typeface="Helvetica Light"/>
              </a:endParaRPr>
            </a:p>
          </p:txBody>
        </p:sp>
      </p:grpSp>
      <p:cxnSp>
        <p:nvCxnSpPr>
          <p:cNvPr id="19" name="Straight Connector 1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44826" y="163924"/>
            <a:ext cx="7902420" cy="707886"/>
          </a:xfrm>
          <a:prstGeom prst="rect">
            <a:avLst/>
          </a:prstGeom>
        </p:spPr>
        <p:txBody>
          <a:bodyPr wrap="none">
            <a:spAutoFit/>
          </a:bodyPr>
          <a:lstStyle/>
          <a:p>
            <a:pPr algn="ctr"/>
            <a:r>
              <a:rPr lang="en-US" sz="4000" b="1" dirty="0"/>
              <a:t>Molecular Design Research Network</a:t>
            </a:r>
          </a:p>
        </p:txBody>
      </p:sp>
    </p:spTree>
    <p:extLst>
      <p:ext uri="{BB962C8B-B14F-4D97-AF65-F5344CB8AC3E}">
        <p14:creationId xmlns:p14="http://schemas.microsoft.com/office/powerpoint/2010/main" val="2061844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438400"/>
            <a:ext cx="4668391" cy="2514600"/>
          </a:xfrm>
        </p:spPr>
        <p:txBody>
          <a:bodyPr>
            <a:normAutofit/>
          </a:bodyPr>
          <a:lstStyle/>
          <a:p>
            <a:r>
              <a:rPr lang="en-US" sz="3600" dirty="0">
                <a:latin typeface="+mn-lt"/>
              </a:rPr>
              <a:t>EPA </a:t>
            </a:r>
            <a:r>
              <a:rPr lang="en-US" sz="3600" dirty="0" err="1">
                <a:latin typeface="+mn-lt"/>
              </a:rPr>
              <a:t>ToxCast</a:t>
            </a:r>
            <a:endParaRPr lang="en-US" sz="3600" dirty="0">
              <a:latin typeface="+mn-lt"/>
            </a:endParaRPr>
          </a:p>
          <a:p>
            <a:r>
              <a:rPr lang="en-US" sz="3600" dirty="0">
                <a:latin typeface="+mn-lt"/>
              </a:rPr>
              <a:t>Tox21</a:t>
            </a:r>
          </a:p>
          <a:p>
            <a:endParaRPr lang="en-US" sz="3600" dirty="0"/>
          </a:p>
          <a:p>
            <a:r>
              <a:rPr lang="en-US" sz="3600" dirty="0">
                <a:latin typeface="+mn-lt"/>
              </a:rPr>
              <a:t>Network lab assays</a:t>
            </a:r>
          </a:p>
          <a:p>
            <a:pPr marL="0" indent="0">
              <a:buNone/>
            </a:pPr>
            <a:endParaRPr lang="en-US" sz="3600"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51682" y="163924"/>
            <a:ext cx="6288709" cy="707886"/>
          </a:xfrm>
          <a:prstGeom prst="rect">
            <a:avLst/>
          </a:prstGeom>
        </p:spPr>
        <p:txBody>
          <a:bodyPr wrap="none">
            <a:spAutoFit/>
          </a:bodyPr>
          <a:lstStyle/>
          <a:p>
            <a:pPr algn="ctr"/>
            <a:r>
              <a:rPr lang="en-US" sz="4000" b="1" dirty="0"/>
              <a:t>Where is Data Coming from?</a:t>
            </a:r>
          </a:p>
        </p:txBody>
      </p:sp>
      <p:sp>
        <p:nvSpPr>
          <p:cNvPr id="2" name="Right Brace 1">
            <a:extLst>
              <a:ext uri="{FF2B5EF4-FFF2-40B4-BE49-F238E27FC236}">
                <a16:creationId xmlns:a16="http://schemas.microsoft.com/office/drawing/2014/main" id="{BD74C8E0-611D-C94D-ABCE-5F7646AE3825}"/>
              </a:ext>
            </a:extLst>
          </p:cNvPr>
          <p:cNvSpPr/>
          <p:nvPr/>
        </p:nvSpPr>
        <p:spPr>
          <a:xfrm>
            <a:off x="5105400" y="2438400"/>
            <a:ext cx="685800" cy="12573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1CA271EB-56C0-3D4F-8C5C-6990A66FA470}"/>
              </a:ext>
            </a:extLst>
          </p:cNvPr>
          <p:cNvSpPr/>
          <p:nvPr/>
        </p:nvSpPr>
        <p:spPr>
          <a:xfrm>
            <a:off x="6248400" y="4343400"/>
            <a:ext cx="324991"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590844F-3FEE-674E-B661-A8CDDD8E1952}"/>
              </a:ext>
            </a:extLst>
          </p:cNvPr>
          <p:cNvSpPr txBox="1"/>
          <p:nvPr/>
        </p:nvSpPr>
        <p:spPr>
          <a:xfrm>
            <a:off x="5999747" y="3031958"/>
            <a:ext cx="2289409" cy="369332"/>
          </a:xfrm>
          <a:prstGeom prst="rect">
            <a:avLst/>
          </a:prstGeom>
          <a:noFill/>
        </p:spPr>
        <p:txBody>
          <a:bodyPr wrap="none" rtlCol="0">
            <a:spAutoFit/>
          </a:bodyPr>
          <a:lstStyle/>
          <a:p>
            <a:r>
              <a:rPr lang="en-US" dirty="0"/>
              <a:t>High throughput assay</a:t>
            </a:r>
          </a:p>
        </p:txBody>
      </p:sp>
      <p:sp>
        <p:nvSpPr>
          <p:cNvPr id="8" name="TextBox 7">
            <a:extLst>
              <a:ext uri="{FF2B5EF4-FFF2-40B4-BE49-F238E27FC236}">
                <a16:creationId xmlns:a16="http://schemas.microsoft.com/office/drawing/2014/main" id="{DF7F279C-EFD3-D341-8BE0-EEA78DF2BA5D}"/>
              </a:ext>
            </a:extLst>
          </p:cNvPr>
          <p:cNvSpPr txBox="1"/>
          <p:nvPr/>
        </p:nvSpPr>
        <p:spPr>
          <a:xfrm>
            <a:off x="6705600" y="4387334"/>
            <a:ext cx="2298130" cy="369332"/>
          </a:xfrm>
          <a:prstGeom prst="rect">
            <a:avLst/>
          </a:prstGeom>
          <a:noFill/>
        </p:spPr>
        <p:txBody>
          <a:bodyPr wrap="none" rtlCol="0">
            <a:spAutoFit/>
          </a:bodyPr>
          <a:lstStyle/>
          <a:p>
            <a:r>
              <a:rPr lang="en-US" dirty="0"/>
              <a:t>Low throughput assay </a:t>
            </a:r>
          </a:p>
        </p:txBody>
      </p:sp>
    </p:spTree>
    <p:extLst>
      <p:ext uri="{BB962C8B-B14F-4D97-AF65-F5344CB8AC3E}">
        <p14:creationId xmlns:p14="http://schemas.microsoft.com/office/powerpoint/2010/main" val="261857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9119" y="1723892"/>
            <a:ext cx="6210759" cy="577962"/>
          </a:xfrm>
        </p:spPr>
        <p:txBody>
          <a:bodyPr/>
          <a:lstStyle/>
          <a:p>
            <a:pPr marL="0" indent="0">
              <a:buNone/>
            </a:pPr>
            <a:r>
              <a:rPr lang="en-US" dirty="0">
                <a:latin typeface="+mn-lt"/>
              </a:rPr>
              <a:t>Assay can test almost any biological effect </a:t>
            </a:r>
          </a:p>
        </p:txBody>
      </p:sp>
      <p:sp>
        <p:nvSpPr>
          <p:cNvPr id="5" name="TextBox 4"/>
          <p:cNvSpPr txBox="1"/>
          <p:nvPr/>
        </p:nvSpPr>
        <p:spPr>
          <a:xfrm>
            <a:off x="3020458" y="2423794"/>
            <a:ext cx="4850174" cy="830997"/>
          </a:xfrm>
          <a:prstGeom prst="rect">
            <a:avLst/>
          </a:prstGeom>
          <a:noFill/>
        </p:spPr>
        <p:txBody>
          <a:bodyPr wrap="none" rtlCol="0">
            <a:spAutoFit/>
          </a:bodyPr>
          <a:lstStyle/>
          <a:p>
            <a:r>
              <a:rPr lang="en-US" sz="2400" dirty="0"/>
              <a:t>In vitro assay </a:t>
            </a:r>
            <a:r>
              <a:rPr lang="en-US" sz="2400" dirty="0">
                <a:sym typeface="Wingdings" pitchFamily="2" charset="2"/>
              </a:rPr>
              <a:t></a:t>
            </a:r>
            <a:r>
              <a:rPr lang="en-US" sz="2400" dirty="0"/>
              <a:t>in cell </a:t>
            </a:r>
            <a:endParaRPr lang="en-US" sz="2400" dirty="0">
              <a:sym typeface="Wingdings"/>
            </a:endParaRPr>
          </a:p>
          <a:p>
            <a:r>
              <a:rPr lang="en-US" sz="2400" dirty="0">
                <a:sym typeface="Wingdings"/>
              </a:rPr>
              <a:t>In vivo assay </a:t>
            </a:r>
            <a:r>
              <a:rPr lang="en-US" sz="2400" dirty="0">
                <a:sym typeface="Wingdings" pitchFamily="2" charset="2"/>
              </a:rPr>
              <a:t></a:t>
            </a:r>
            <a:r>
              <a:rPr lang="en-US" sz="2400" dirty="0">
                <a:sym typeface="Wingdings"/>
              </a:rPr>
              <a:t>outcome in organism </a:t>
            </a:r>
            <a:endParaRPr lang="en-US" sz="2400" dirty="0"/>
          </a:p>
        </p:txBody>
      </p:sp>
      <p:sp>
        <p:nvSpPr>
          <p:cNvPr id="7" name="TextBox 6"/>
          <p:cNvSpPr txBox="1"/>
          <p:nvPr/>
        </p:nvSpPr>
        <p:spPr>
          <a:xfrm>
            <a:off x="2788427" y="3886200"/>
            <a:ext cx="6615145" cy="2308324"/>
          </a:xfrm>
          <a:prstGeom prst="rect">
            <a:avLst/>
          </a:prstGeom>
          <a:noFill/>
        </p:spPr>
        <p:txBody>
          <a:bodyPr wrap="none" rtlCol="0">
            <a:spAutoFit/>
          </a:bodyPr>
          <a:lstStyle/>
          <a:p>
            <a:pPr algn="ctr"/>
            <a:r>
              <a:rPr lang="en-US" sz="2400" b="1" dirty="0"/>
              <a:t>Ideal assay is:</a:t>
            </a:r>
          </a:p>
          <a:p>
            <a:pPr algn="ctr"/>
            <a:r>
              <a:rPr lang="en-US" sz="2400" dirty="0"/>
              <a:t>Reproducible: same result when repeated </a:t>
            </a:r>
          </a:p>
          <a:p>
            <a:pPr algn="ctr"/>
            <a:r>
              <a:rPr lang="en-US" sz="2400" dirty="0"/>
              <a:t>Reliable: same result with different people repeat it</a:t>
            </a:r>
          </a:p>
          <a:p>
            <a:pPr algn="ctr"/>
            <a:r>
              <a:rPr lang="en-US" sz="2400" dirty="0"/>
              <a:t>Sensitive: won’t miss an effect</a:t>
            </a:r>
          </a:p>
          <a:p>
            <a:pPr algn="ctr"/>
            <a:r>
              <a:rPr lang="en-US" sz="2400" dirty="0"/>
              <a:t>Specific: won’t say there is an effect if there is not</a:t>
            </a:r>
          </a:p>
          <a:p>
            <a:pPr algn="ctr"/>
            <a:r>
              <a:rPr lang="en-US" sz="2400" dirty="0"/>
              <a:t>Predictive of outcome of interest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93430" y="163924"/>
            <a:ext cx="4005200" cy="707886"/>
          </a:xfrm>
          <a:prstGeom prst="rect">
            <a:avLst/>
          </a:prstGeom>
        </p:spPr>
        <p:txBody>
          <a:bodyPr wrap="none">
            <a:spAutoFit/>
          </a:bodyPr>
          <a:lstStyle/>
          <a:p>
            <a:pPr algn="ctr"/>
            <a:r>
              <a:rPr lang="en-US" sz="4000" b="1" dirty="0"/>
              <a:t>What is an Assay?</a:t>
            </a:r>
          </a:p>
        </p:txBody>
      </p:sp>
    </p:spTree>
    <p:extLst>
      <p:ext uri="{BB962C8B-B14F-4D97-AF65-F5344CB8AC3E}">
        <p14:creationId xmlns:p14="http://schemas.microsoft.com/office/powerpoint/2010/main" val="844505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0" y="5741314"/>
            <a:ext cx="3820562" cy="1116687"/>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047"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9"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bwMode="auto">
          <a:xfrm>
            <a:off x="2847363" y="4312622"/>
            <a:ext cx="274320" cy="169261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2" name="Rectangle 11"/>
          <p:cNvSpPr/>
          <p:nvPr/>
        </p:nvSpPr>
        <p:spPr bwMode="auto">
          <a:xfrm>
            <a:off x="3125598" y="4312622"/>
            <a:ext cx="640080" cy="169261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3" name="Rectangle 12"/>
          <p:cNvSpPr/>
          <p:nvPr/>
        </p:nvSpPr>
        <p:spPr bwMode="auto">
          <a:xfrm>
            <a:off x="4419600" y="5684222"/>
            <a:ext cx="710184" cy="32101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graphicFrame>
        <p:nvGraphicFramePr>
          <p:cNvPr id="15" name="Table 14"/>
          <p:cNvGraphicFramePr>
            <a:graphicFrameLocks noGrp="1"/>
          </p:cNvGraphicFramePr>
          <p:nvPr/>
        </p:nvGraphicFramePr>
        <p:xfrm>
          <a:off x="1752601" y="1418502"/>
          <a:ext cx="8686799" cy="231529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399">
                  <a:extLst>
                    <a:ext uri="{9D8B030D-6E8A-4147-A177-3AD203B41FA5}">
                      <a16:colId xmlns:a16="http://schemas.microsoft.com/office/drawing/2014/main" val="20005"/>
                    </a:ext>
                  </a:extLst>
                </a:gridCol>
              </a:tblGrid>
              <a:tr h="390675">
                <a:tc>
                  <a:txBody>
                    <a:bodyPr/>
                    <a:lstStyle/>
                    <a:p>
                      <a:r>
                        <a:rPr lang="en-US" sz="1600" b="1" dirty="0">
                          <a:solidFill>
                            <a:schemeClr val="tx1"/>
                          </a:solidFill>
                        </a:rPr>
                        <a:t>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Chemicals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Assays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Endpoints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Completion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rPr>
                        <a:t>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0675">
                <a:tc>
                  <a:txBody>
                    <a:bodyPr/>
                    <a:lstStyle/>
                    <a:p>
                      <a:r>
                        <a:rPr lang="en-US" sz="1600" dirty="0">
                          <a:solidFill>
                            <a:schemeClr val="tx1"/>
                          </a:solidFill>
                        </a:rPr>
                        <a:t>ToxCast Phase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675">
                <a:tc>
                  <a:txBody>
                    <a:bodyPr/>
                    <a:lstStyle/>
                    <a:p>
                      <a:r>
                        <a:rPr lang="en-US" sz="1600" dirty="0">
                          <a:solidFill>
                            <a:schemeClr val="tx1"/>
                          </a:solidFill>
                        </a:rPr>
                        <a:t>ToxCast Phase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767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03/2013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0675">
                <a:tc>
                  <a:txBody>
                    <a:bodyPr/>
                    <a:lstStyle/>
                    <a:p>
                      <a:r>
                        <a:rPr lang="en-US" sz="1600" dirty="0">
                          <a:solidFill>
                            <a:schemeClr val="tx1"/>
                          </a:solidFill>
                        </a:rPr>
                        <a:t>ToxCast</a:t>
                      </a:r>
                      <a:r>
                        <a:rPr lang="en-US" sz="1600" baseline="0" dirty="0">
                          <a:solidFill>
                            <a:schemeClr val="tx1"/>
                          </a:solidFill>
                        </a:rPr>
                        <a:t> Phase </a:t>
                      </a:r>
                      <a:r>
                        <a:rPr lang="en-US" sz="1600" baseline="0" dirty="0" err="1">
                          <a:solidFill>
                            <a:schemeClr val="tx1"/>
                          </a:solidFill>
                        </a:rPr>
                        <a:t>IIIa</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Just</a:t>
                      </a:r>
                      <a:r>
                        <a:rPr lang="en-US" sz="1600" baseline="0" dirty="0">
                          <a:solidFill>
                            <a:schemeClr val="tx1"/>
                          </a:solidFill>
                        </a:rPr>
                        <a:t> starting</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0675">
                <a:tc>
                  <a:txBody>
                    <a:bodyPr/>
                    <a:lstStyle/>
                    <a:p>
                      <a:r>
                        <a:rPr lang="en-US" sz="1600" dirty="0">
                          <a:solidFill>
                            <a:schemeClr val="tx1"/>
                          </a:solidFill>
                        </a:rPr>
                        <a:t>E1K (endocrine)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880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03/2013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1923">
                <a:tc>
                  <a:txBody>
                    <a:bodyPr/>
                    <a:lstStyle/>
                    <a:p>
                      <a:r>
                        <a:rPr lang="en-US" sz="1600" dirty="0">
                          <a:solidFill>
                            <a:schemeClr val="tx1"/>
                          </a:solidFill>
                        </a:rPr>
                        <a:t>Tox21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8,193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0" name="TextBox 19"/>
          <p:cNvSpPr txBox="1"/>
          <p:nvPr/>
        </p:nvSpPr>
        <p:spPr>
          <a:xfrm>
            <a:off x="5410201" y="6027003"/>
            <a:ext cx="1882629" cy="369332"/>
          </a:xfrm>
          <a:prstGeom prst="rect">
            <a:avLst/>
          </a:prstGeom>
          <a:noFill/>
        </p:spPr>
        <p:txBody>
          <a:bodyPr wrap="square" rtlCol="0">
            <a:spAutoFit/>
          </a:bodyPr>
          <a:lstStyle/>
          <a:p>
            <a:r>
              <a:rPr lang="en-US" dirty="0"/>
              <a:t>Chemicals</a:t>
            </a:r>
          </a:p>
        </p:txBody>
      </p:sp>
      <p:sp>
        <p:nvSpPr>
          <p:cNvPr id="21" name="TextBox 20"/>
          <p:cNvSpPr txBox="1"/>
          <p:nvPr/>
        </p:nvSpPr>
        <p:spPr>
          <a:xfrm rot="16200000">
            <a:off x="1692598" y="4966838"/>
            <a:ext cx="1434517" cy="430887"/>
          </a:xfrm>
          <a:prstGeom prst="rect">
            <a:avLst/>
          </a:prstGeom>
          <a:noFill/>
        </p:spPr>
        <p:txBody>
          <a:bodyPr wrap="square" rtlCol="0">
            <a:spAutoFit/>
          </a:bodyPr>
          <a:lstStyle/>
          <a:p>
            <a:r>
              <a:rPr lang="en-US" sz="2200" dirty="0"/>
              <a:t>Assays</a:t>
            </a:r>
          </a:p>
        </p:txBody>
      </p:sp>
      <p:cxnSp>
        <p:nvCxnSpPr>
          <p:cNvPr id="23" name="Straight Arrow Connector 22"/>
          <p:cNvCxnSpPr/>
          <p:nvPr/>
        </p:nvCxnSpPr>
        <p:spPr bwMode="auto">
          <a:xfrm>
            <a:off x="7239000" y="6260068"/>
            <a:ext cx="1143000" cy="2232"/>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2743201" y="4541222"/>
            <a:ext cx="1" cy="1072598"/>
          </a:xfrm>
          <a:prstGeom prst="straightConnector1">
            <a:avLst/>
          </a:prstGeom>
          <a:noFill/>
          <a:ln w="25400" cap="flat" cmpd="sng" algn="ctr">
            <a:solidFill>
              <a:schemeClr val="tx1"/>
            </a:solidFill>
            <a:prstDash val="solid"/>
            <a:round/>
            <a:headEnd type="none" w="med" len="med"/>
            <a:tailEnd type="arrow"/>
          </a:ln>
          <a:effectLst/>
        </p:spPr>
      </p:cxnSp>
      <p:sp>
        <p:nvSpPr>
          <p:cNvPr id="22" name="TextBox 21"/>
          <p:cNvSpPr txBox="1"/>
          <p:nvPr/>
        </p:nvSpPr>
        <p:spPr>
          <a:xfrm>
            <a:off x="1981200" y="4160223"/>
            <a:ext cx="753732" cy="430887"/>
          </a:xfrm>
          <a:prstGeom prst="rect">
            <a:avLst/>
          </a:prstGeom>
          <a:noFill/>
        </p:spPr>
        <p:txBody>
          <a:bodyPr wrap="none" rtlCol="0">
            <a:spAutoFit/>
          </a:bodyPr>
          <a:lstStyle/>
          <a:p>
            <a:r>
              <a:rPr lang="en-US" sz="2200" dirty="0"/>
              <a:t>~600</a:t>
            </a:r>
          </a:p>
        </p:txBody>
      </p:sp>
      <p:sp>
        <p:nvSpPr>
          <p:cNvPr id="26" name="TextBox 25"/>
          <p:cNvSpPr txBox="1"/>
          <p:nvPr/>
        </p:nvSpPr>
        <p:spPr>
          <a:xfrm>
            <a:off x="9065764" y="6031468"/>
            <a:ext cx="825867" cy="369332"/>
          </a:xfrm>
          <a:prstGeom prst="rect">
            <a:avLst/>
          </a:prstGeom>
          <a:noFill/>
        </p:spPr>
        <p:txBody>
          <a:bodyPr wrap="none" rtlCol="0">
            <a:spAutoFit/>
          </a:bodyPr>
          <a:lstStyle/>
          <a:p>
            <a:r>
              <a:rPr lang="en-US" dirty="0"/>
              <a:t>~8,200</a:t>
            </a:r>
          </a:p>
        </p:txBody>
      </p:sp>
      <p:sp>
        <p:nvSpPr>
          <p:cNvPr id="28" name="Rectangle 27"/>
          <p:cNvSpPr/>
          <p:nvPr/>
        </p:nvSpPr>
        <p:spPr bwMode="auto">
          <a:xfrm>
            <a:off x="3724276" y="1856652"/>
            <a:ext cx="184731" cy="33855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29" name="Rectangle 28"/>
          <p:cNvSpPr/>
          <p:nvPr/>
        </p:nvSpPr>
        <p:spPr bwMode="auto">
          <a:xfrm>
            <a:off x="3724276" y="2237652"/>
            <a:ext cx="184731" cy="338554"/>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0" name="Rectangle 29"/>
          <p:cNvSpPr/>
          <p:nvPr/>
        </p:nvSpPr>
        <p:spPr bwMode="auto">
          <a:xfrm>
            <a:off x="3724276" y="3012497"/>
            <a:ext cx="184731" cy="33855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1" name="Rectangle 30"/>
          <p:cNvSpPr/>
          <p:nvPr/>
        </p:nvSpPr>
        <p:spPr bwMode="auto">
          <a:xfrm>
            <a:off x="3724276" y="3399702"/>
            <a:ext cx="184731" cy="338554"/>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27" name="Rectangle 26"/>
          <p:cNvSpPr/>
          <p:nvPr/>
        </p:nvSpPr>
        <p:spPr bwMode="auto">
          <a:xfrm>
            <a:off x="3779520" y="5531822"/>
            <a:ext cx="640080" cy="47341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14" name="Rectangle 13"/>
          <p:cNvSpPr/>
          <p:nvPr/>
        </p:nvSpPr>
        <p:spPr bwMode="auto">
          <a:xfrm>
            <a:off x="2851558" y="5836622"/>
            <a:ext cx="6825843" cy="168610"/>
          </a:xfrm>
          <a:prstGeom prst="rect">
            <a:avLst/>
          </a:prstGeom>
          <a:solidFill>
            <a:srgbClr val="7575D1">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4" name="Rectangle 33"/>
          <p:cNvSpPr/>
          <p:nvPr/>
        </p:nvSpPr>
        <p:spPr bwMode="auto">
          <a:xfrm>
            <a:off x="3724276" y="2618652"/>
            <a:ext cx="184731" cy="338554"/>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1600">
              <a:latin typeface="Arial" charset="0"/>
              <a:ea typeface="ＭＳ Ｐゴシック" pitchFamily="1" charset="-128"/>
            </a:endParaRPr>
          </a:p>
        </p:txBody>
      </p:sp>
      <p:sp>
        <p:nvSpPr>
          <p:cNvPr id="35" name="TextBox 34"/>
          <p:cNvSpPr txBox="1"/>
          <p:nvPr/>
        </p:nvSpPr>
        <p:spPr>
          <a:xfrm>
            <a:off x="2590800" y="5939136"/>
            <a:ext cx="298480" cy="430887"/>
          </a:xfrm>
          <a:prstGeom prst="rect">
            <a:avLst/>
          </a:prstGeom>
          <a:noFill/>
        </p:spPr>
        <p:txBody>
          <a:bodyPr wrap="square" rtlCol="0">
            <a:spAutoFit/>
          </a:bodyPr>
          <a:lstStyle/>
          <a:p>
            <a:r>
              <a:rPr lang="en-US" sz="2200" dirty="0"/>
              <a:t>0</a:t>
            </a:r>
          </a:p>
        </p:txBody>
      </p:sp>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067304" y="163924"/>
            <a:ext cx="4057457" cy="707886"/>
          </a:xfrm>
          <a:prstGeom prst="rect">
            <a:avLst/>
          </a:prstGeom>
        </p:spPr>
        <p:txBody>
          <a:bodyPr wrap="none">
            <a:spAutoFit/>
          </a:bodyPr>
          <a:lstStyle/>
          <a:p>
            <a:pPr algn="ctr"/>
            <a:r>
              <a:rPr lang="en-US" sz="4000" b="1" dirty="0"/>
              <a:t>Data from </a:t>
            </a:r>
            <a:r>
              <a:rPr lang="en-US" sz="4000" b="1" dirty="0" err="1"/>
              <a:t>ToxCast</a:t>
            </a:r>
            <a:endParaRPr lang="en-US" sz="4000" b="1" dirty="0"/>
          </a:p>
        </p:txBody>
      </p:sp>
    </p:spTree>
    <p:extLst>
      <p:ext uri="{BB962C8B-B14F-4D97-AF65-F5344CB8AC3E}">
        <p14:creationId xmlns:p14="http://schemas.microsoft.com/office/powerpoint/2010/main" val="21228439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3800" y="2667000"/>
            <a:ext cx="4495800" cy="4343400"/>
          </a:xfrm>
        </p:spPr>
        <p:txBody>
          <a:bodyPr/>
          <a:lstStyle/>
          <a:p>
            <a:r>
              <a:rPr lang="en-US" sz="2400" dirty="0" err="1">
                <a:latin typeface="+mn-lt"/>
              </a:rPr>
              <a:t>ToxCast</a:t>
            </a:r>
            <a:r>
              <a:rPr lang="en-US" sz="2400" dirty="0">
                <a:latin typeface="+mn-lt"/>
              </a:rPr>
              <a:t> phase I: primarily pesticides</a:t>
            </a:r>
          </a:p>
          <a:p>
            <a:r>
              <a:rPr lang="en-US" sz="2400" dirty="0" err="1">
                <a:latin typeface="+mn-lt"/>
              </a:rPr>
              <a:t>ToxCast</a:t>
            </a:r>
            <a:r>
              <a:rPr lang="en-US" sz="2400" dirty="0">
                <a:latin typeface="+mn-lt"/>
              </a:rPr>
              <a:t> phase II: industrial chemicals</a:t>
            </a:r>
          </a:p>
          <a:p>
            <a:r>
              <a:rPr lang="en-US" sz="2400" dirty="0" err="1">
                <a:latin typeface="+mn-lt"/>
              </a:rPr>
              <a:t>ToxCast</a:t>
            </a:r>
            <a:r>
              <a:rPr lang="en-US" sz="2400" dirty="0">
                <a:latin typeface="+mn-lt"/>
              </a:rPr>
              <a:t> phase III: diverse chemical space; high production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56" t="15178" r="4356" b="-178"/>
          <a:stretch/>
        </p:blipFill>
        <p:spPr>
          <a:xfrm>
            <a:off x="381000" y="1600200"/>
            <a:ext cx="6997700" cy="4461034"/>
          </a:xfrm>
          <a:prstGeom prst="rect">
            <a:avLst/>
          </a:prstGeom>
        </p:spPr>
      </p:pic>
      <p:sp>
        <p:nvSpPr>
          <p:cNvPr id="5"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67304" y="163924"/>
            <a:ext cx="4057457" cy="707886"/>
          </a:xfrm>
          <a:prstGeom prst="rect">
            <a:avLst/>
          </a:prstGeom>
        </p:spPr>
        <p:txBody>
          <a:bodyPr wrap="none">
            <a:spAutoFit/>
          </a:bodyPr>
          <a:lstStyle/>
          <a:p>
            <a:pPr algn="ctr"/>
            <a:r>
              <a:rPr lang="en-US" sz="4000" b="1" dirty="0"/>
              <a:t>Data from </a:t>
            </a:r>
            <a:r>
              <a:rPr lang="en-US" sz="4000" b="1" dirty="0" err="1"/>
              <a:t>ToxCast</a:t>
            </a:r>
            <a:endParaRPr lang="en-US" sz="4000" b="1" dirty="0"/>
          </a:p>
        </p:txBody>
      </p:sp>
    </p:spTree>
    <p:extLst>
      <p:ext uri="{BB962C8B-B14F-4D97-AF65-F5344CB8AC3E}">
        <p14:creationId xmlns:p14="http://schemas.microsoft.com/office/powerpoint/2010/main" val="1906192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829"/>
          <a:stretch/>
        </p:blipFill>
        <p:spPr>
          <a:xfrm>
            <a:off x="1811477" y="1213705"/>
            <a:ext cx="8836025" cy="5644295"/>
          </a:xfrm>
        </p:spPr>
      </p:pic>
      <p:sp>
        <p:nvSpPr>
          <p:cNvPr id="3"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79568" y="163924"/>
            <a:ext cx="3432927" cy="707886"/>
          </a:xfrm>
          <a:prstGeom prst="rect">
            <a:avLst/>
          </a:prstGeom>
        </p:spPr>
        <p:txBody>
          <a:bodyPr wrap="none">
            <a:spAutoFit/>
          </a:bodyPr>
          <a:lstStyle/>
          <a:p>
            <a:pPr algn="ctr"/>
            <a:r>
              <a:rPr lang="en-US" sz="4000" b="1" dirty="0"/>
              <a:t>Data Endpoints</a:t>
            </a:r>
          </a:p>
        </p:txBody>
      </p:sp>
    </p:spTree>
    <p:extLst>
      <p:ext uri="{BB962C8B-B14F-4D97-AF65-F5344CB8AC3E}">
        <p14:creationId xmlns:p14="http://schemas.microsoft.com/office/powerpoint/2010/main" val="12136124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66800" y="145477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2036114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714492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2209800" y="2209800"/>
            <a:ext cx="7772400" cy="1828800"/>
          </a:xfrm>
        </p:spPr>
        <p:txBody>
          <a:bodyPr>
            <a:noAutofit/>
          </a:bodyPr>
          <a:lstStyle/>
          <a:p>
            <a:r>
              <a:rPr lang="en-US" altLang="x-none" sz="4000" dirty="0">
                <a:latin typeface="+mn-lt"/>
                <a:ea typeface="ＭＳ Ｐゴシック" charset="-128"/>
              </a:rPr>
              <a:t>How have we dealt with chemicals and the environment in the past?</a:t>
            </a:r>
          </a:p>
        </p:txBody>
      </p:sp>
    </p:spTree>
    <p:extLst>
      <p:ext uri="{BB962C8B-B14F-4D97-AF65-F5344CB8AC3E}">
        <p14:creationId xmlns:p14="http://schemas.microsoft.com/office/powerpoint/2010/main" val="163182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727203"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6" name="Rectangle 3"/>
          <p:cNvSpPr>
            <a:spLocks noChangeArrowheads="1"/>
          </p:cNvSpPr>
          <p:nvPr/>
        </p:nvSpPr>
        <p:spPr bwMode="auto">
          <a:xfrm>
            <a:off x="4165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8" name="Rectangle 5"/>
          <p:cNvSpPr>
            <a:spLocks noChangeArrowheads="1"/>
          </p:cNvSpPr>
          <p:nvPr/>
        </p:nvSpPr>
        <p:spPr bwMode="auto">
          <a:xfrm>
            <a:off x="1104900" y="2438400"/>
            <a:ext cx="99822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buFont typeface="Arial" charset="0"/>
              <a:buChar char="•"/>
            </a:pPr>
            <a:r>
              <a:rPr lang="en-US" altLang="x-none" sz="2800" dirty="0">
                <a:latin typeface="+mn-lt"/>
              </a:rPr>
              <a:t>Waste treatment, control, and disposal; pollutant monitoring;  hazardous waste site cleanup.</a:t>
            </a:r>
          </a:p>
          <a:p>
            <a:pPr>
              <a:buFont typeface="Arial" charset="0"/>
              <a:buChar char="•"/>
            </a:pPr>
            <a:endParaRPr lang="en-US" altLang="x-none" sz="800" dirty="0">
              <a:latin typeface="+mn-lt"/>
            </a:endParaRPr>
          </a:p>
          <a:p>
            <a:pPr>
              <a:buFont typeface="Arial" charset="0"/>
              <a:buChar char="•"/>
            </a:pPr>
            <a:r>
              <a:rPr lang="en-US" altLang="x-none" sz="2800" dirty="0">
                <a:latin typeface="+mn-lt"/>
              </a:rPr>
              <a:t>Development of standards for emissions to air, releases to water, and disposal by land, as well as regulation of  these standards.</a:t>
            </a:r>
          </a:p>
          <a:p>
            <a:pPr>
              <a:buFont typeface="Arial" charset="0"/>
              <a:buChar char="•"/>
            </a:pPr>
            <a:endParaRPr lang="en-US" altLang="x-none" sz="800" dirty="0">
              <a:latin typeface="+mn-lt"/>
            </a:endParaRPr>
          </a:p>
          <a:p>
            <a:pPr>
              <a:buFont typeface="Arial" charset="0"/>
              <a:buChar char="•"/>
            </a:pPr>
            <a:r>
              <a:rPr lang="ja-JP" altLang="en-US" sz="2800" dirty="0">
                <a:latin typeface="+mn-lt"/>
              </a:rPr>
              <a:t>“</a:t>
            </a:r>
            <a:r>
              <a:rPr lang="en-US" altLang="ja-JP" sz="2800" dirty="0">
                <a:latin typeface="+mn-lt"/>
              </a:rPr>
              <a:t>Command and Control</a:t>
            </a:r>
            <a:r>
              <a:rPr lang="ja-JP" altLang="en-US" sz="2800" dirty="0">
                <a:latin typeface="+mn-lt"/>
              </a:rPr>
              <a:t>”</a:t>
            </a:r>
            <a:endParaRPr lang="en-US" altLang="x-none" sz="2800" dirty="0">
              <a:latin typeface="+mn-lt"/>
            </a:endParaRPr>
          </a:p>
        </p:txBody>
      </p:sp>
      <p:sp>
        <p:nvSpPr>
          <p:cNvPr id="6" name="Rectangle 5"/>
          <p:cNvSpPr/>
          <p:nvPr/>
        </p:nvSpPr>
        <p:spPr>
          <a:xfrm>
            <a:off x="957932" y="163924"/>
            <a:ext cx="10276146" cy="707886"/>
          </a:xfrm>
          <a:prstGeom prst="rect">
            <a:avLst/>
          </a:prstGeom>
        </p:spPr>
        <p:txBody>
          <a:bodyPr wrap="none">
            <a:spAutoFit/>
          </a:bodyPr>
          <a:lstStyle/>
          <a:p>
            <a:pPr algn="ctr"/>
            <a:r>
              <a:rPr lang="en-US" sz="4000" b="1" dirty="0"/>
              <a:t>Historical Approach to Environmental Problems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284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3524</TotalTime>
  <Words>4274</Words>
  <Application>Microsoft Macintosh PowerPoint</Application>
  <PresentationFormat>Widescreen</PresentationFormat>
  <Paragraphs>756</Paragraphs>
  <Slides>78</Slides>
  <Notes>35</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2" baseType="lpstr">
      <vt:lpstr>ＭＳ Ｐゴシック</vt:lpstr>
      <vt:lpstr>宋体</vt:lpstr>
      <vt:lpstr>Arial</vt:lpstr>
      <vt:lpstr>Avenir Roman</vt:lpstr>
      <vt:lpstr>Calibri</vt:lpstr>
      <vt:lpstr>Calibri Light</vt:lpstr>
      <vt:lpstr>Helvetica</vt:lpstr>
      <vt:lpstr>Helvetica Light</vt:lpstr>
      <vt:lpstr>Times</vt:lpstr>
      <vt:lpstr>Times New Roman</vt:lpstr>
      <vt:lpstr>Wingdings</vt:lpstr>
      <vt:lpstr>Wingdings 2</vt:lpstr>
      <vt:lpstr>Office Theme</vt:lpstr>
      <vt:lpstr>Equation</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How have we dealt with chemicals and the environment in the past?</vt:lpstr>
      <vt:lpstr>PowerPoint Presentation</vt:lpstr>
      <vt:lpstr>PowerPoint Presentation</vt:lpstr>
      <vt:lpstr>Why should we care?</vt:lpstr>
      <vt:lpstr>PowerPoint Presentation</vt:lpstr>
      <vt:lpstr>PowerPoint Presentation</vt:lpstr>
      <vt:lpstr>PowerPoint Presentation</vt:lpstr>
      <vt:lpstr>PowerPoint Presentation</vt:lpstr>
      <vt:lpstr>PowerPoint Presentation</vt:lpstr>
      <vt:lpstr>What is the most important factor in bringing about the adverse biological impact?</vt:lpstr>
      <vt:lpstr>PowerPoint Presentation</vt:lpstr>
      <vt:lpstr>PowerPoint Presentation</vt:lpstr>
      <vt:lpstr>PowerPoint Presentation</vt:lpstr>
      <vt:lpstr>How is toxicity testing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assessment, dose-response &amp; exposure assessment</vt:lpstr>
      <vt:lpstr>PowerPoint Presentation</vt:lpstr>
      <vt:lpstr>What happens once you are exposed to a toxicant?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to Hazard Minimization through Molecular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Changing the Molecular Charge: Cephalosporins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139</cp:revision>
  <dcterms:created xsi:type="dcterms:W3CDTF">2018-01-22T17:17:11Z</dcterms:created>
  <dcterms:modified xsi:type="dcterms:W3CDTF">2018-04-27T16:51:11Z</dcterms:modified>
</cp:coreProperties>
</file>